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37"/>
  </p:notesMasterIdLst>
  <p:handoutMasterIdLst>
    <p:handoutMasterId r:id="rId138"/>
  </p:handoutMasterIdLst>
  <p:sldIdLst>
    <p:sldId id="341" r:id="rId2"/>
    <p:sldId id="455" r:id="rId3"/>
    <p:sldId id="588" r:id="rId4"/>
    <p:sldId id="598" r:id="rId5"/>
    <p:sldId id="452" r:id="rId6"/>
    <p:sldId id="618" r:id="rId7"/>
    <p:sldId id="453" r:id="rId8"/>
    <p:sldId id="454" r:id="rId9"/>
    <p:sldId id="456" r:id="rId10"/>
    <p:sldId id="459" r:id="rId11"/>
    <p:sldId id="466" r:id="rId12"/>
    <p:sldId id="620" r:id="rId13"/>
    <p:sldId id="467" r:id="rId14"/>
    <p:sldId id="589" r:id="rId15"/>
    <p:sldId id="611" r:id="rId16"/>
    <p:sldId id="597" r:id="rId17"/>
    <p:sldId id="468" r:id="rId18"/>
    <p:sldId id="591" r:id="rId19"/>
    <p:sldId id="595" r:id="rId20"/>
    <p:sldId id="593" r:id="rId21"/>
    <p:sldId id="471" r:id="rId22"/>
    <p:sldId id="474" r:id="rId23"/>
    <p:sldId id="613" r:id="rId24"/>
    <p:sldId id="614" r:id="rId25"/>
    <p:sldId id="472" r:id="rId26"/>
    <p:sldId id="594" r:id="rId27"/>
    <p:sldId id="624" r:id="rId28"/>
    <p:sldId id="647" r:id="rId29"/>
    <p:sldId id="767" r:id="rId30"/>
    <p:sldId id="720" r:id="rId31"/>
    <p:sldId id="625" r:id="rId32"/>
    <p:sldId id="626" r:id="rId33"/>
    <p:sldId id="627" r:id="rId34"/>
    <p:sldId id="630" r:id="rId35"/>
    <p:sldId id="631" r:id="rId36"/>
    <p:sldId id="637" r:id="rId37"/>
    <p:sldId id="638" r:id="rId38"/>
    <p:sldId id="639" r:id="rId39"/>
    <p:sldId id="644" r:id="rId40"/>
    <p:sldId id="645" r:id="rId41"/>
    <p:sldId id="632" r:id="rId42"/>
    <p:sldId id="646" r:id="rId43"/>
    <p:sldId id="641" r:id="rId44"/>
    <p:sldId id="642" r:id="rId45"/>
    <p:sldId id="768" r:id="rId46"/>
    <p:sldId id="648" r:id="rId47"/>
    <p:sldId id="764" r:id="rId48"/>
    <p:sldId id="762" r:id="rId49"/>
    <p:sldId id="765" r:id="rId50"/>
    <p:sldId id="649" r:id="rId51"/>
    <p:sldId id="650" r:id="rId52"/>
    <p:sldId id="651" r:id="rId53"/>
    <p:sldId id="652" r:id="rId54"/>
    <p:sldId id="653" r:id="rId55"/>
    <p:sldId id="654" r:id="rId56"/>
    <p:sldId id="655" r:id="rId57"/>
    <p:sldId id="684" r:id="rId58"/>
    <p:sldId id="685" r:id="rId59"/>
    <p:sldId id="656" r:id="rId60"/>
    <p:sldId id="657" r:id="rId61"/>
    <p:sldId id="658" r:id="rId62"/>
    <p:sldId id="659" r:id="rId63"/>
    <p:sldId id="660" r:id="rId64"/>
    <p:sldId id="719" r:id="rId65"/>
    <p:sldId id="661" r:id="rId66"/>
    <p:sldId id="662" r:id="rId67"/>
    <p:sldId id="663" r:id="rId68"/>
    <p:sldId id="668" r:id="rId69"/>
    <p:sldId id="695" r:id="rId70"/>
    <p:sldId id="699" r:id="rId71"/>
    <p:sldId id="696" r:id="rId72"/>
    <p:sldId id="701" r:id="rId73"/>
    <p:sldId id="698" r:id="rId74"/>
    <p:sldId id="700" r:id="rId75"/>
    <p:sldId id="697" r:id="rId76"/>
    <p:sldId id="704" r:id="rId77"/>
    <p:sldId id="702" r:id="rId78"/>
    <p:sldId id="703" r:id="rId79"/>
    <p:sldId id="682" r:id="rId80"/>
    <p:sldId id="599" r:id="rId81"/>
    <p:sldId id="722" r:id="rId82"/>
    <p:sldId id="723" r:id="rId83"/>
    <p:sldId id="725" r:id="rId84"/>
    <p:sldId id="770" r:id="rId85"/>
    <p:sldId id="681" r:id="rId86"/>
    <p:sldId id="689" r:id="rId87"/>
    <p:sldId id="693" r:id="rId88"/>
    <p:sldId id="705" r:id="rId89"/>
    <p:sldId id="707" r:id="rId90"/>
    <p:sldId id="706" r:id="rId91"/>
    <p:sldId id="766" r:id="rId92"/>
    <p:sldId id="730" r:id="rId93"/>
    <p:sldId id="731" r:id="rId94"/>
    <p:sldId id="732" r:id="rId95"/>
    <p:sldId id="734" r:id="rId96"/>
    <p:sldId id="711" r:id="rId97"/>
    <p:sldId id="735" r:id="rId98"/>
    <p:sldId id="736" r:id="rId99"/>
    <p:sldId id="344" r:id="rId100"/>
    <p:sldId id="347" r:id="rId101"/>
    <p:sldId id="348" r:id="rId102"/>
    <p:sldId id="353" r:id="rId103"/>
    <p:sldId id="355" r:id="rId104"/>
    <p:sldId id="741" r:id="rId105"/>
    <p:sldId id="742" r:id="rId106"/>
    <p:sldId id="743" r:id="rId107"/>
    <p:sldId id="744" r:id="rId108"/>
    <p:sldId id="683" r:id="rId109"/>
    <p:sldId id="745" r:id="rId110"/>
    <p:sldId id="746" r:id="rId111"/>
    <p:sldId id="686" r:id="rId112"/>
    <p:sldId id="687" r:id="rId113"/>
    <p:sldId id="688" r:id="rId114"/>
    <p:sldId id="747" r:id="rId115"/>
    <p:sldId id="690" r:id="rId116"/>
    <p:sldId id="691" r:id="rId117"/>
    <p:sldId id="692" r:id="rId118"/>
    <p:sldId id="750" r:id="rId119"/>
    <p:sldId id="726" r:id="rId120"/>
    <p:sldId id="751" r:id="rId121"/>
    <p:sldId id="752" r:id="rId122"/>
    <p:sldId id="753" r:id="rId123"/>
    <p:sldId id="754" r:id="rId124"/>
    <p:sldId id="755" r:id="rId125"/>
    <p:sldId id="756" r:id="rId126"/>
    <p:sldId id="757" r:id="rId127"/>
    <p:sldId id="714" r:id="rId128"/>
    <p:sldId id="713" r:id="rId129"/>
    <p:sldId id="758" r:id="rId130"/>
    <p:sldId id="759" r:id="rId131"/>
    <p:sldId id="760" r:id="rId132"/>
    <p:sldId id="761" r:id="rId133"/>
    <p:sldId id="708" r:id="rId134"/>
    <p:sldId id="710" r:id="rId135"/>
    <p:sldId id="771" r:id="rId13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CFF"/>
    <a:srgbClr val="F3FAFA"/>
    <a:srgbClr val="E7F3F4"/>
    <a:srgbClr val="D5D7F2"/>
    <a:srgbClr val="0B05FF"/>
    <a:srgbClr val="FFFFCD"/>
    <a:srgbClr val="0E17FF"/>
    <a:srgbClr val="0305FF"/>
    <a:srgbClr val="0544FF"/>
    <a:srgbClr val="6F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6395"/>
  </p:normalViewPr>
  <p:slideViewPr>
    <p:cSldViewPr>
      <p:cViewPr varScale="1">
        <p:scale>
          <a:sx n="105" d="100"/>
          <a:sy n="105" d="100"/>
        </p:scale>
        <p:origin x="1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4.xml"/><Relationship Id="rId2" Type="http://schemas.openxmlformats.org/officeDocument/2006/relationships/slide" Target="slides/slide93.xml"/><Relationship Id="rId1" Type="http://schemas.openxmlformats.org/officeDocument/2006/relationships/slide" Target="slides/slide9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14.11.20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14.11.20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543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Wahrscheinlichkeit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511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K-S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7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2D7D9A-39B4-489C-B8FC-8AC52D8C5A2B}" type="slidenum">
              <a:rPr lang="en-US" altLang="de-DE"/>
              <a:pPr/>
              <a:t>39</a:t>
            </a:fld>
            <a:endParaRPr lang="en-US" alt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dirty="0" err="1">
                <a:latin typeface="Arial" charset="0"/>
              </a:rPr>
              <a:t>Zb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geringer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stichprobenumfang</a:t>
            </a:r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49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467974-84F3-4932-9759-BB140FB8B17C}" type="slidenum">
              <a:rPr lang="en-US" altLang="de-DE"/>
              <a:pPr/>
              <a:t>40</a:t>
            </a:fld>
            <a:endParaRPr lang="en-US" alt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02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60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8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Lineare</a:t>
            </a:r>
            <a:r>
              <a:rPr lang="en-GB" dirty="0"/>
              <a:t> </a:t>
            </a:r>
            <a:r>
              <a:rPr lang="en-GB" dirty="0" err="1"/>
              <a:t>Abbildung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8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PR: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Prozent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IQ </a:t>
            </a:r>
            <a:r>
              <a:rPr lang="en-GB" dirty="0" err="1"/>
              <a:t>kleiner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gleich</a:t>
            </a:r>
            <a:r>
              <a:rPr lang="en-GB" dirty="0"/>
              <a:t> (.)?</a:t>
            </a:r>
          </a:p>
          <a:p>
            <a:r>
              <a:rPr lang="en-GB" dirty="0" err="1"/>
              <a:t>Intervalle</a:t>
            </a:r>
            <a:r>
              <a:rPr lang="en-GB" dirty="0"/>
              <a:t>: W</a:t>
            </a:r>
            <a:r>
              <a:rPr lang="de-DE" dirty="0" err="1"/>
              <a:t>ie</a:t>
            </a:r>
            <a:r>
              <a:rPr lang="de-DE" dirty="0"/>
              <a:t> groß ist die Wahrscheinlichkeit für einen IQ-Wert (a) von 85 bis 115: 84-16=68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2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gilt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𝑧_𝑖</a:t>
                </a:r>
                <a:r>
                  <a:rPr lang="en-GB" dirty="0"/>
                  <a:t> gilt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𝜇=0, 𝜎=1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6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6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Standardabweichung</a:t>
            </a:r>
            <a:r>
              <a:rPr lang="en-GB" dirty="0"/>
              <a:t>/</a:t>
            </a:r>
            <a:r>
              <a:rPr lang="en-GB" dirty="0" err="1"/>
              <a:t>fehler</a:t>
            </a:r>
            <a:r>
              <a:rPr lang="en-GB" dirty="0"/>
              <a:t> des </a:t>
            </a:r>
            <a:r>
              <a:rPr lang="en-GB" dirty="0" err="1"/>
              <a:t>Mittelwertes</a:t>
            </a:r>
            <a:r>
              <a:rPr lang="en-GB" dirty="0"/>
              <a:t>: </a:t>
            </a:r>
            <a:r>
              <a:rPr lang="en-GB" dirty="0" err="1"/>
              <a:t>durch</a:t>
            </a:r>
            <a:r>
              <a:rPr lang="en-GB" dirty="0"/>
              <a:t> n </a:t>
            </a:r>
            <a:r>
              <a:rPr lang="en-GB" dirty="0" err="1"/>
              <a:t>teilen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4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7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48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3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3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51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4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6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3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43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571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04F5AF-5AB3-A544-BD5E-E57FA1582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97EE0-3933-144E-9BA3-7F0A2894E35A}" type="slidenum">
              <a:rPr lang="de-DE" altLang="de-DE"/>
              <a:pPr/>
              <a:t>92</a:t>
            </a:fld>
            <a:endParaRPr lang="de-DE" altLang="de-DE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3682E34-7B1B-4540-A90F-58109A6F1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D4F1B5B-784C-D941-A489-D5D4F3FE6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11027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93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2271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94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7771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C33639-A94D-174E-B376-C8F40896E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E05E8-A939-D247-8CFD-BF57E2BEBA30}" type="slidenum">
              <a:rPr lang="de-DE" altLang="de-DE"/>
              <a:pPr/>
              <a:t>95</a:t>
            </a:fld>
            <a:endParaRPr lang="de-DE" altLang="de-DE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67E76C1-4CD7-9240-B1BA-1E60171AB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86BC1D5-372F-0542-9BB1-9E2EBE9CB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hal</a:t>
            </a:r>
          </a:p>
        </p:txBody>
      </p:sp>
    </p:spTree>
    <p:extLst>
      <p:ext uri="{BB962C8B-B14F-4D97-AF65-F5344CB8AC3E}">
        <p14:creationId xmlns:p14="http://schemas.microsoft.com/office/powerpoint/2010/main" val="195927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738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Vermeiden, diskutieren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85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Modalwert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Wert auf 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Verteilungskurve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absolutes Maximum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annimmt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80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Verhältnisdaten sind als Brüche darstellbar, echter Nullpunkt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6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3FF960-22B9-470A-8C70-881BA99FD624}" type="slidenum">
              <a:rPr lang="en-US" altLang="de-DE"/>
              <a:pPr/>
              <a:t>21</a:t>
            </a:fld>
            <a:endParaRPr lang="en-US" alt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2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61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4" y="6400801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90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2" y="981078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2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1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7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40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95.png"/><Relationship Id="rId4" Type="http://schemas.openxmlformats.org/officeDocument/2006/relationships/image" Target="../media/image92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96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03.wmf"/><Relationship Id="rId5" Type="http://schemas.openxmlformats.org/officeDocument/2006/relationships/image" Target="../media/image100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02.w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07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09.w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22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23.w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25.w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26.w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29.png"/><Relationship Id="rId4" Type="http://schemas.openxmlformats.org/officeDocument/2006/relationships/image" Target="../media/image127.w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30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34.png"/><Relationship Id="rId4" Type="http://schemas.openxmlformats.org/officeDocument/2006/relationships/image" Target="../media/image132.w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emf"/><Relationship Id="rId11" Type="http://schemas.openxmlformats.org/officeDocument/2006/relationships/image" Target="../media/image62.png"/><Relationship Id="rId5" Type="http://schemas.openxmlformats.org/officeDocument/2006/relationships/image" Target="../media/image56.wmf"/><Relationship Id="rId10" Type="http://schemas.openxmlformats.org/officeDocument/2006/relationships/image" Target="../media/image6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6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png"/><Relationship Id="rId12" Type="http://schemas.openxmlformats.org/officeDocument/2006/relationships/image" Target="../media/image58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0.png"/><Relationship Id="rId11" Type="http://schemas.openxmlformats.org/officeDocument/2006/relationships/image" Target="../media/image61.png"/><Relationship Id="rId5" Type="http://schemas.openxmlformats.org/officeDocument/2006/relationships/image" Target="../media/image56.wmf"/><Relationship Id="rId10" Type="http://schemas.openxmlformats.org/officeDocument/2006/relationships/image" Target="../media/image57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7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933055"/>
            <a:ext cx="6400800" cy="2232249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1FC18-A6AC-0C41-975B-9FEB26B73AE8}"/>
              </a:ext>
            </a:extLst>
          </p:cNvPr>
          <p:cNvSpPr txBox="1"/>
          <p:nvPr/>
        </p:nvSpPr>
        <p:spPr>
          <a:xfrm>
            <a:off x="2950402" y="2874229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Statistische Grundlagen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Systematischer</a:t>
            </a:r>
            <a:r>
              <a:rPr lang="en-US" altLang="de-DE" dirty="0"/>
              <a:t> </a:t>
            </a:r>
            <a:r>
              <a:rPr lang="en-US" altLang="de-DE" dirty="0" err="1"/>
              <a:t>Fehler</a:t>
            </a:r>
            <a:r>
              <a:rPr lang="en-US" altLang="de-DE" dirty="0"/>
              <a:t>/Trend (Bias)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sz="2400" dirty="0"/>
              <a:t>Auftretender, meist störender systematischer Effekt mit einer Grundtendenz, so dass Werte von den wahren Ergebnissen abweichen</a:t>
            </a:r>
          </a:p>
          <a:p>
            <a:r>
              <a:rPr lang="en-US" altLang="de-DE" sz="2400" dirty="0" err="1"/>
              <a:t>Beispiele</a:t>
            </a:r>
            <a:endParaRPr lang="en-US" altLang="de-DE" sz="2400" dirty="0"/>
          </a:p>
          <a:p>
            <a:pPr lvl="1"/>
            <a:r>
              <a:rPr lang="en-US" altLang="de-DE" sz="2200" dirty="0" err="1"/>
              <a:t>Schätzung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Fischpopulationen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mit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Netzen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bestimmten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Maschenweite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kleine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Fische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können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immer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entkommen</a:t>
            </a:r>
            <a:r>
              <a:rPr lang="en-US" altLang="de-DE" sz="2200" dirty="0"/>
              <a:t> </a:t>
            </a:r>
          </a:p>
          <a:p>
            <a:pPr lvl="1"/>
            <a:r>
              <a:rPr lang="en-US" altLang="de-DE" sz="2200" dirty="0" err="1"/>
              <a:t>Fangen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Säugetieren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Individuen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</a:t>
            </a:r>
            <a:br>
              <a:rPr lang="en-US" altLang="de-DE" sz="2200" dirty="0"/>
            </a:br>
            <a:r>
              <a:rPr lang="en-US" altLang="de-DE" sz="2200" dirty="0"/>
              <a:t>“trap happy”,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“trap shy”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55FC0-EF78-1D42-BF32-9466DC03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8719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4082"/>
          </a:xfrm>
        </p:spPr>
        <p:txBody>
          <a:bodyPr/>
          <a:lstStyle/>
          <a:p>
            <a:r>
              <a:rPr lang="de-DE" dirty="0"/>
              <a:t>Standardfehler der Kennwerteverteilung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Für Mittelwert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Für Differenzen hängt er von den Varianzen und den Größen der beiden Teilstichproben ab: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Benötigt, um gefundene </a:t>
            </a:r>
            <a:r>
              <a:rPr lang="de-DE" dirty="0" err="1"/>
              <a:t>Mittelwertsdifferenz</a:t>
            </a:r>
            <a:r>
              <a:rPr lang="de-DE" dirty="0"/>
              <a:t> interpretieren zu können</a:t>
            </a:r>
          </a:p>
          <a:p>
            <a:endParaRPr lang="de-DE" dirty="0"/>
          </a:p>
          <a:p>
            <a:endParaRPr lang="de-DE" dirty="0"/>
          </a:p>
          <a:p>
            <a:pPr>
              <a:buNone/>
            </a:pPr>
            <a:endParaRPr lang="de-DE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1655"/>
              </p:ext>
            </p:extLst>
          </p:nvPr>
        </p:nvGraphicFramePr>
        <p:xfrm>
          <a:off x="2023219" y="4077072"/>
          <a:ext cx="2928958" cy="121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5" name="Formel" r:id="rId3" imgW="1193760" imgH="495000" progId="Equation.3">
                  <p:embed/>
                </p:oleObj>
              </mc:Choice>
              <mc:Fallback>
                <p:oleObj name="Formel" r:id="rId3" imgW="1193760" imgH="49500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19" y="4077072"/>
                        <a:ext cx="2928958" cy="1215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B724422E-9E75-E343-A60C-C1E936890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767" y="1708684"/>
            <a:ext cx="2525514" cy="11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t-Verteilung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401080" cy="4968875"/>
          </a:xfrm>
        </p:spPr>
        <p:txBody>
          <a:bodyPr/>
          <a:lstStyle/>
          <a:p>
            <a:r>
              <a:rPr lang="de-DE" dirty="0"/>
              <a:t>Empirische (gefundene) </a:t>
            </a:r>
            <a:r>
              <a:rPr lang="de-DE" dirty="0" err="1"/>
              <a:t>Mittelwertsdifferenz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durch Standardfehler dividiert ergibt sog. </a:t>
            </a:r>
            <a:r>
              <a:rPr lang="de-DE" dirty="0">
                <a:solidFill>
                  <a:srgbClr val="0B05FF"/>
                </a:solidFill>
              </a:rPr>
              <a:t>t-Verteilung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Die genaue Form der t-Verteilung hängt von deren Freiheitsgraden (</a:t>
            </a:r>
            <a:r>
              <a:rPr lang="de-DE" i="1" dirty="0" err="1"/>
              <a:t>df</a:t>
            </a:r>
            <a:r>
              <a:rPr lang="de-DE" i="1" dirty="0"/>
              <a:t> = </a:t>
            </a:r>
            <a:r>
              <a:rPr lang="de-DE" i="1" dirty="0" err="1"/>
              <a:t>degree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freedom</a:t>
            </a:r>
            <a:r>
              <a:rPr lang="de-DE" dirty="0"/>
              <a:t>) ab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Bei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df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&gt;120 </a:t>
            </a:r>
            <a:r>
              <a:rPr lang="de-DE" dirty="0"/>
              <a:t>nahezu identisch mit </a:t>
            </a:r>
            <a:r>
              <a:rPr lang="de-DE" i="1" dirty="0" err="1"/>
              <a:t>z</a:t>
            </a:r>
            <a:r>
              <a:rPr lang="de-DE" dirty="0"/>
              <a:t>-Verteilung (</a:t>
            </a:r>
            <a:r>
              <a:rPr lang="de-DE" dirty="0" err="1"/>
              <a:t>St.Norm.V</a:t>
            </a:r>
            <a:r>
              <a:rPr lang="de-DE" dirty="0"/>
              <a:t>.)</a:t>
            </a:r>
          </a:p>
          <a:p>
            <a:pPr lvl="1"/>
            <a:r>
              <a:rPr lang="de-DE" dirty="0"/>
              <a:t>Je kleiner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df</a:t>
            </a:r>
            <a:r>
              <a:rPr lang="de-DE" dirty="0"/>
              <a:t>, desto schmalgipfliger die t-Verteilung</a:t>
            </a:r>
          </a:p>
          <a:p>
            <a:r>
              <a:rPr lang="de-DE" dirty="0"/>
              <a:t>Die Herleitung der Dichtefunktion und der </a:t>
            </a:r>
            <a:br>
              <a:rPr lang="de-DE" dirty="0"/>
            </a:br>
            <a:r>
              <a:rPr lang="de-DE" dirty="0"/>
              <a:t>kumulativen Funktion ersparen wir uns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023196" y="1916832"/>
          <a:ext cx="1944216" cy="97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65" name="Formel" r:id="rId3" imgW="914400" imgH="457200" progId="Equation.3">
                  <p:embed/>
                </p:oleObj>
              </mc:Choice>
              <mc:Fallback>
                <p:oleObj name="Formel" r:id="rId3" imgW="914400" imgH="457200" progId="Equation.3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196" y="1916832"/>
                        <a:ext cx="1944216" cy="9733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14389"/>
              </p:ext>
            </p:extLst>
          </p:nvPr>
        </p:nvGraphicFramePr>
        <p:xfrm>
          <a:off x="2195736" y="3766525"/>
          <a:ext cx="2028119" cy="42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66" name="Formel" r:id="rId5" imgW="1041120" imgH="215640" progId="Equation.3">
                  <p:embed/>
                </p:oleObj>
              </mc:Choice>
              <mc:Fallback>
                <p:oleObj name="Formel" r:id="rId5" imgW="1041120" imgH="215640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766525"/>
                        <a:ext cx="2028119" cy="421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2086465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df</a:t>
            </a:r>
            <a:endParaRPr lang="en-US" sz="3600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i="1" dirty="0"/>
              <a:t>t</a:t>
            </a:r>
            <a:r>
              <a:rPr lang="de-DE" dirty="0"/>
              <a:t>-Verteilung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43636" y="2874977"/>
            <a:ext cx="2714644" cy="3411543"/>
          </a:xfrm>
          <a:ln>
            <a:solidFill>
              <a:schemeClr val="accent1">
                <a:alpha val="99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Kritische t-Werte:</a:t>
            </a:r>
          </a:p>
          <a:p>
            <a:pPr marL="0" indent="0">
              <a:buNone/>
            </a:pPr>
            <a:r>
              <a:rPr lang="de-DE" sz="1800" dirty="0"/>
              <a:t>α = .05, einseitig,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1.66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α = .05, zweiseitig,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1.98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α = .01, einseitig,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2.36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5" name="Picture 6" descr="t-tabel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153" y="1222175"/>
            <a:ext cx="4157872" cy="413961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8" name="Picture 7" descr="einseit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1181174"/>
            <a:ext cx="2879725" cy="1455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37AB8F-4F2F-9740-AA00-01E5C1C86FB7}"/>
              </a:ext>
            </a:extLst>
          </p:cNvPr>
          <p:cNvSpPr/>
          <p:nvPr/>
        </p:nvSpPr>
        <p:spPr>
          <a:xfrm>
            <a:off x="714365" y="54364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3" indent="-11113"/>
            <a:r>
              <a:rPr lang="de-DE" dirty="0"/>
              <a:t>Für einen 2-seitigen Test muss </a:t>
            </a:r>
            <a:r>
              <a:rPr lang="de-DE" i="1" dirty="0" err="1"/>
              <a:t>t</a:t>
            </a:r>
            <a:r>
              <a:rPr lang="de-DE" i="1" baseline="-25000" dirty="0" err="1"/>
              <a:t>krit</a:t>
            </a:r>
            <a:r>
              <a:rPr lang="de-DE" i="1" dirty="0"/>
              <a:t> </a:t>
            </a:r>
            <a:r>
              <a:rPr lang="de-DE" dirty="0"/>
              <a:t>so gewählt werden, dass ein Bereich von </a:t>
            </a:r>
            <a:r>
              <a:rPr lang="el-GR" dirty="0"/>
              <a:t>α</a:t>
            </a:r>
            <a:r>
              <a:rPr lang="de-DE" dirty="0"/>
              <a:t>/2 „von der Verteilung abgeschnitten wird“</a:t>
            </a:r>
          </a:p>
        </p:txBody>
      </p:sp>
    </p:spTree>
    <p:extLst>
      <p:ext uri="{BB962C8B-B14F-4D97-AF65-F5344CB8AC3E}">
        <p14:creationId xmlns:p14="http://schemas.microsoft.com/office/powerpoint/2010/main" val="11148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4082"/>
          </a:xfrm>
        </p:spPr>
        <p:txBody>
          <a:bodyPr/>
          <a:lstStyle/>
          <a:p>
            <a:r>
              <a:rPr lang="de-DE" dirty="0"/>
              <a:t>Voraussetzungen für t-Test-Anwendung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4282" y="1196752"/>
            <a:ext cx="8643998" cy="4929411"/>
          </a:xfrm>
        </p:spPr>
        <p:txBody>
          <a:bodyPr/>
          <a:lstStyle/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/>
              <a:t>Variable besitzt </a:t>
            </a:r>
            <a:r>
              <a:rPr lang="de-DE" dirty="0">
                <a:solidFill>
                  <a:srgbClr val="031CFF"/>
                </a:solidFill>
              </a:rPr>
              <a:t>Intervallskala</a:t>
            </a:r>
            <a:r>
              <a:rPr lang="de-DE" dirty="0"/>
              <a:t> (</a:t>
            </a:r>
            <a:r>
              <a:rPr lang="de-DE" dirty="0" err="1"/>
              <a:t>arithm</a:t>
            </a:r>
            <a:r>
              <a:rPr lang="de-DE" dirty="0"/>
              <a:t>. Mittel ist definiert)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Normalverteilung</a:t>
            </a:r>
            <a:r>
              <a:rPr lang="de-DE" dirty="0"/>
              <a:t> des Merkmals in der Grundgesamtheit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Kann geprüft werden (</a:t>
            </a:r>
            <a:r>
              <a:rPr lang="de-DE" dirty="0" err="1"/>
              <a:t>Kolmogorov</a:t>
            </a:r>
            <a:r>
              <a:rPr lang="de-DE" dirty="0"/>
              <a:t>-</a:t>
            </a:r>
            <a:r>
              <a:rPr lang="de-DE" dirty="0" err="1"/>
              <a:t>Smirnov</a:t>
            </a:r>
            <a:r>
              <a:rPr lang="de-DE" dirty="0"/>
              <a:t>-Test)</a:t>
            </a:r>
          </a:p>
          <a:p>
            <a:pPr marL="1257280" lvl="2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Hier nicht vertieft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Varianzhomogenität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„Gleiche“ Varianzen des Merkmals in beiden Populationen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„Varianz der Varianz“ klein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Kann geprüft werden (</a:t>
            </a:r>
            <a:r>
              <a:rPr lang="de-DE" dirty="0" err="1"/>
              <a:t>Levene</a:t>
            </a:r>
            <a:r>
              <a:rPr lang="de-DE" dirty="0"/>
              <a:t>-Test)</a:t>
            </a:r>
          </a:p>
          <a:p>
            <a:pPr marL="1257280" lvl="2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Hier nicht vertieft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Unabhängigkeit</a:t>
            </a:r>
            <a:r>
              <a:rPr lang="de-DE" dirty="0"/>
              <a:t> der Stichproben</a:t>
            </a:r>
            <a:endParaRPr lang="de-DE" i="1" baseline="-25000" dirty="0"/>
          </a:p>
        </p:txBody>
      </p:sp>
    </p:spTree>
    <p:extLst>
      <p:ext uri="{BB962C8B-B14F-4D97-AF65-F5344CB8AC3E}">
        <p14:creationId xmlns:p14="http://schemas.microsoft.com/office/powerpoint/2010/main" val="27089692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Unterschiedshypothesen</a:t>
            </a:r>
            <a:r>
              <a:rPr lang="en-US" sz="2800" dirty="0"/>
              <a:t>: </a:t>
            </a:r>
            <a:r>
              <a:rPr lang="de-DE" sz="2800" dirty="0">
                <a:solidFill>
                  <a:srgbClr val="031CFF"/>
                </a:solidFill>
              </a:rPr>
              <a:t>Abhängige</a:t>
            </a:r>
            <a:r>
              <a:rPr lang="de-DE" sz="2800" dirty="0"/>
              <a:t> Stichproben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Ziehung eines Merkmalsträgers in die erste Stichprobe beeinflusst die Zugehörigkeit eines Merkmalsträgers zur zweiten Stichprobe</a:t>
            </a:r>
          </a:p>
          <a:p>
            <a:r>
              <a:rPr lang="de-DE" sz="2400" dirty="0"/>
              <a:t>Werte zweier Stichproben </a:t>
            </a:r>
            <a:r>
              <a:rPr lang="de-DE" sz="2400" dirty="0">
                <a:solidFill>
                  <a:srgbClr val="0B05FF"/>
                </a:solidFill>
              </a:rPr>
              <a:t>paarweise</a:t>
            </a:r>
            <a:r>
              <a:rPr lang="de-DE" sz="2400" dirty="0"/>
              <a:t> zugeordnet.</a:t>
            </a:r>
          </a:p>
          <a:p>
            <a:pPr lvl="1"/>
            <a:r>
              <a:rPr lang="de-DE" sz="2000" dirty="0"/>
              <a:t>Beide Teilstichproben immer gleich groß!</a:t>
            </a:r>
          </a:p>
          <a:p>
            <a:r>
              <a:rPr lang="de-DE" sz="2400" dirty="0">
                <a:solidFill>
                  <a:srgbClr val="0B05FF"/>
                </a:solidFill>
              </a:rPr>
              <a:t>Messwiederholung</a:t>
            </a:r>
          </a:p>
          <a:p>
            <a:pPr lvl="1"/>
            <a:r>
              <a:rPr lang="de-DE" sz="2000" dirty="0"/>
              <a:t>Gleiches Merkmal zweimal (oder mehrmals) bei den gleichen Personen erhoben </a:t>
            </a:r>
          </a:p>
          <a:p>
            <a:r>
              <a:rPr lang="de-DE" sz="2400" dirty="0">
                <a:solidFill>
                  <a:srgbClr val="0B05FF"/>
                </a:solidFill>
              </a:rPr>
              <a:t>Parallelisierung</a:t>
            </a:r>
          </a:p>
          <a:p>
            <a:pPr lvl="1"/>
            <a:r>
              <a:rPr lang="de-DE" sz="2000" dirty="0">
                <a:sym typeface="Wingdings" pitchFamily="2" charset="2"/>
              </a:rPr>
              <a:t>Jeweils ähnliche 2 Personen einander zugeordnet</a:t>
            </a:r>
            <a:endParaRPr lang="de-DE" sz="2000" dirty="0"/>
          </a:p>
          <a:p>
            <a:r>
              <a:rPr lang="de-DE" sz="2400" dirty="0" err="1">
                <a:solidFill>
                  <a:srgbClr val="0B05FF"/>
                </a:solidFill>
              </a:rPr>
              <a:t>Matching</a:t>
            </a:r>
            <a:endParaRPr lang="de-DE" sz="2400" dirty="0">
              <a:solidFill>
                <a:srgbClr val="0B05FF"/>
              </a:solidFill>
            </a:endParaRPr>
          </a:p>
          <a:p>
            <a:pPr lvl="1"/>
            <a:r>
              <a:rPr lang="de-DE" sz="2000" dirty="0"/>
              <a:t>Jeder Person der Stichprobe 1 ist einer Person der Stichprobe 2 zugeordnet</a:t>
            </a:r>
            <a:endParaRPr lang="de-DE" sz="2000" dirty="0">
              <a:solidFill>
                <a:srgbClr val="0B05FF"/>
              </a:solidFill>
            </a:endParaRPr>
          </a:p>
          <a:p>
            <a:pPr>
              <a:buNone/>
            </a:pP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037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Abhängige Stichproben: Beispielrechnung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Verändert sich die Einstellung zum Studienfach Informatik innerhalb der ersten 6 Wochen des Studiums?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>
                <a:solidFill>
                  <a:srgbClr val="0B05FF"/>
                </a:solidFill>
              </a:rPr>
              <a:t>Abh. Variable</a:t>
            </a:r>
            <a:r>
              <a:rPr lang="de-DE" dirty="0"/>
              <a:t>: Einstellung zum Studium Informatik</a:t>
            </a:r>
            <a:br>
              <a:rPr lang="de-DE" dirty="0"/>
            </a:br>
            <a:r>
              <a:rPr lang="de-DE" dirty="0"/>
              <a:t>(Wertebereich 5 bis 25)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 err="1">
                <a:solidFill>
                  <a:srgbClr val="0B05FF"/>
                </a:solidFill>
              </a:rPr>
              <a:t>Unabh</a:t>
            </a:r>
            <a:r>
              <a:rPr lang="de-DE" dirty="0">
                <a:solidFill>
                  <a:srgbClr val="0B05FF"/>
                </a:solidFill>
              </a:rPr>
              <a:t>. Variable</a:t>
            </a:r>
            <a:r>
              <a:rPr lang="de-DE" dirty="0"/>
              <a:t>: Messzeitpunkt (1. Woche vs. 6. Woche)</a:t>
            </a:r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5" name="Group 66"/>
          <p:cNvGraphicFramePr>
            <a:graphicFrameLocks noGrp="1"/>
          </p:cNvGraphicFramePr>
          <p:nvPr/>
        </p:nvGraphicFramePr>
        <p:xfrm>
          <a:off x="2339752" y="3711130"/>
          <a:ext cx="4464496" cy="2374601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Versuchs-person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lbany" pitchFamily="34" charset="0"/>
                        </a:rPr>
                        <a:t>1. Woche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lbany" pitchFamily="34" charset="0"/>
                        </a:rPr>
                        <a:t>6. Woche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16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20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18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23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23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14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16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…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…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mean</a:t>
                      </a:r>
                      <a:endParaRPr kumimoji="0" lang="de-DE" sz="15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19.67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18.98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6939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Für jede Person kann die Differenz der Messwerte berechnet werden (Einstellungsänderung)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6" name="Group 66"/>
          <p:cNvGraphicFramePr>
            <a:graphicFrameLocks noGrp="1"/>
          </p:cNvGraphicFramePr>
          <p:nvPr/>
        </p:nvGraphicFramePr>
        <p:xfrm>
          <a:off x="1907704" y="2441417"/>
          <a:ext cx="4929222" cy="2561273"/>
        </p:xfrm>
        <a:graphic>
          <a:graphicData uri="http://schemas.openxmlformats.org/drawingml/2006/table">
            <a:tbl>
              <a:tblPr/>
              <a:tblGrid>
                <a:gridCol w="78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Vp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Woche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 Woche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D=x</a:t>
                      </a:r>
                      <a:r>
                        <a:rPr kumimoji="0" lang="de-DE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-x</a:t>
                      </a:r>
                      <a:r>
                        <a:rPr kumimoji="0" lang="de-DE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mean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19.67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18.98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.68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4493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Hypothesen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Die statistischen Hypothesen des </a:t>
            </a:r>
            <a:br>
              <a:rPr lang="de-DE" dirty="0"/>
            </a:br>
            <a:r>
              <a:rPr lang="de-DE" dirty="0">
                <a:solidFill>
                  <a:srgbClr val="0B05FF"/>
                </a:solidFill>
              </a:rPr>
              <a:t>t-Tests für abhängige Stichproben</a:t>
            </a:r>
            <a:r>
              <a:rPr lang="de-DE" dirty="0"/>
              <a:t> beziehen sich auf den </a:t>
            </a:r>
            <a:r>
              <a:rPr lang="de-DE" dirty="0">
                <a:solidFill>
                  <a:srgbClr val="0B05FF"/>
                </a:solidFill>
              </a:rPr>
              <a:t>Mittelwert der Differenzen </a:t>
            </a:r>
            <a:r>
              <a:rPr lang="de-DE" dirty="0"/>
              <a:t>aller Personen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Vorteil: Es ist nun unerheblich, ob innerhalb der </a:t>
            </a:r>
            <a:r>
              <a:rPr lang="de-DE" dirty="0" err="1"/>
              <a:t>Messzeitpunkte</a:t>
            </a:r>
            <a:r>
              <a:rPr lang="de-DE" dirty="0"/>
              <a:t> große Varianz gegeben ist.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Ungerichtete Hypothese: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=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≠ 0</a:t>
            </a:r>
          </a:p>
          <a:p>
            <a:pPr marL="185738" indent="-185738">
              <a:tabLst>
                <a:tab pos="185738" algn="l"/>
              </a:tabLst>
            </a:pPr>
            <a:r>
              <a:rPr lang="pt-BR" dirty="0" err="1"/>
              <a:t>Gerichtete</a:t>
            </a:r>
            <a:r>
              <a:rPr lang="pt-BR" dirty="0"/>
              <a:t> Hypothese (1):</a:t>
            </a:r>
            <a:endParaRPr lang="de-DE" dirty="0"/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≤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&gt; 0</a:t>
            </a:r>
          </a:p>
          <a:p>
            <a:pPr marL="185738" indent="-185738">
              <a:tabLst>
                <a:tab pos="185738" algn="l"/>
              </a:tabLst>
            </a:pPr>
            <a:r>
              <a:rPr lang="pt-BR" dirty="0" err="1"/>
              <a:t>Gerichtete</a:t>
            </a:r>
            <a:r>
              <a:rPr lang="pt-BR" dirty="0"/>
              <a:t> Hypothese (2):</a:t>
            </a:r>
            <a:endParaRPr lang="de-DE" dirty="0"/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≥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&lt; 0</a:t>
            </a:r>
            <a:endParaRPr lang="de-D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406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4968875"/>
          </a:xfrm>
        </p:spPr>
        <p:txBody>
          <a:bodyPr>
            <a:normAutofit/>
          </a:bodyPr>
          <a:lstStyle/>
          <a:p>
            <a:pPr marL="185738" indent="-185738">
              <a:tabLst>
                <a:tab pos="185738" algn="l"/>
              </a:tabLst>
            </a:pPr>
            <a:r>
              <a:rPr lang="de-DE" dirty="0"/>
              <a:t>Um die empirisch gefundene Differenz beurteilen zu können, wird der Standardfehler benötigt</a:t>
            </a:r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r>
              <a:rPr lang="de-DE" dirty="0"/>
              <a:t>Mit dem Standardfehler kann nun ein empirischer normalisierter </a:t>
            </a:r>
            <a:r>
              <a:rPr lang="de-DE" i="1" dirty="0"/>
              <a:t>t</a:t>
            </a:r>
            <a:r>
              <a:rPr lang="de-DE" dirty="0"/>
              <a:t>-Wert berechnet werden</a:t>
            </a:r>
          </a:p>
          <a:p>
            <a:pPr marL="585779" lvl="1" indent="-185738">
              <a:tabLst>
                <a:tab pos="185738" algn="l"/>
              </a:tabLst>
            </a:pPr>
            <a:r>
              <a:rPr lang="de-DE" dirty="0"/>
              <a:t>Normalisierung bzgl. Standardabweichung </a:t>
            </a:r>
            <a:br>
              <a:rPr lang="de-DE" dirty="0"/>
            </a:br>
            <a:r>
              <a:rPr lang="de-DE" dirty="0"/>
              <a:t>(vgl. </a:t>
            </a:r>
            <a:r>
              <a:rPr lang="de-DE" dirty="0" err="1"/>
              <a:t>z</a:t>
            </a:r>
            <a:r>
              <a:rPr lang="de-DE" dirty="0"/>
              <a:t>-Standardisierung)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839773" y="2561484"/>
          <a:ext cx="158908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69" name="Formel" r:id="rId4" imgW="672840" imgH="444240" progId="Equation.3">
                  <p:embed/>
                </p:oleObj>
              </mc:Choice>
              <mc:Fallback>
                <p:oleObj name="Formel" r:id="rId4" imgW="672840" imgH="444240" progId="Equation.3">
                  <p:embed/>
                  <p:pic>
                    <p:nvPicPr>
                      <p:cNvPr id="5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73" y="2561484"/>
                        <a:ext cx="1589087" cy="1050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2928926" y="2132856"/>
          <a:ext cx="3725878" cy="144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70" name="Formel" r:id="rId6" imgW="1701720" imgH="660240" progId="Equation.3">
                  <p:embed/>
                </p:oleObj>
              </mc:Choice>
              <mc:Fallback>
                <p:oleObj name="Formel" r:id="rId6" imgW="1701720" imgH="660240" progId="Equation.3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2132856"/>
                        <a:ext cx="3725878" cy="14496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668586" y="5540724"/>
          <a:ext cx="3806827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71" name="Formel" r:id="rId8" imgW="1612800" imgH="457200" progId="Equation.3">
                  <p:embed/>
                </p:oleObj>
              </mc:Choice>
              <mc:Fallback>
                <p:oleObj name="Formel" r:id="rId8" imgW="1612800" imgH="45720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6" y="5540724"/>
                        <a:ext cx="3806827" cy="1081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1202" y="5661248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df</a:t>
            </a:r>
            <a:endParaRPr lang="en-US" sz="3600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256" y="2649686"/>
            <a:ext cx="2060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Basierend</a:t>
            </a:r>
            <a:r>
              <a:rPr lang="en-US" dirty="0"/>
              <a:t> auf</a:t>
            </a:r>
            <a:br>
              <a:rPr lang="en-US" dirty="0"/>
            </a:br>
            <a:r>
              <a:rPr lang="en-US" dirty="0" err="1"/>
              <a:t>korrigierter</a:t>
            </a:r>
            <a:br>
              <a:rPr lang="en-US" dirty="0"/>
            </a:br>
            <a:r>
              <a:rPr lang="en-US" dirty="0" err="1"/>
              <a:t>Stichprobenvarianz</a:t>
            </a:r>
            <a:endParaRPr lang="en-US" dirty="0"/>
          </a:p>
        </p:txBody>
      </p:sp>
      <p:graphicFrame>
        <p:nvGraphicFramePr>
          <p:cNvPr id="9" name="Objekt 15"/>
          <p:cNvGraphicFramePr>
            <a:graphicFrameLocks noChangeAspect="1"/>
          </p:cNvGraphicFramePr>
          <p:nvPr/>
        </p:nvGraphicFramePr>
        <p:xfrm>
          <a:off x="6901610" y="4509120"/>
          <a:ext cx="1587767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72" name="Formel" r:id="rId10" imgW="672840" imgH="393480" progId="Equation.3">
                  <p:embed/>
                </p:oleObj>
              </mc:Choice>
              <mc:Fallback>
                <p:oleObj name="Formel" r:id="rId10" imgW="672840" imgH="393480" progId="Equation.3">
                  <p:embed/>
                  <p:pic>
                    <p:nvPicPr>
                      <p:cNvPr id="9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610" y="4509120"/>
                        <a:ext cx="1587767" cy="928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48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buNone/>
              <a:tabLst>
                <a:tab pos="185738" algn="l"/>
              </a:tabLst>
            </a:pPr>
            <a:r>
              <a:rPr lang="de-DE" dirty="0"/>
              <a:t>Im Beispieldatensatz:</a:t>
            </a:r>
          </a:p>
          <a:p>
            <a:pPr marL="585788" lvl="1" indent="-185738"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r>
              <a:rPr lang="de-DE" dirty="0"/>
              <a:t>Es ergibt sich :</a:t>
            </a:r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642910" y="5235029"/>
          <a:ext cx="27876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7" name="Formel" r:id="rId3" imgW="1180800" imgH="393480" progId="Equation.3">
                  <p:embed/>
                </p:oleObj>
              </mc:Choice>
              <mc:Fallback>
                <p:oleObj name="Formel" r:id="rId3" imgW="1180800" imgH="39348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5235029"/>
                        <a:ext cx="2787650" cy="930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857225" y="1784216"/>
          <a:ext cx="1428760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8" name="Formel" r:id="rId5" imgW="672840" imgH="672840" progId="Equation.3">
                  <p:embed/>
                </p:oleObj>
              </mc:Choice>
              <mc:Fallback>
                <p:oleObj name="Formel" r:id="rId5" imgW="672840" imgH="672840" progId="Equation.3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5" y="1784216"/>
                        <a:ext cx="1428760" cy="1428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785786" y="4163459"/>
          <a:ext cx="2638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9" name="Formel" r:id="rId7" imgW="1117440" imgH="419040" progId="Equation.3">
                  <p:embed/>
                </p:oleObj>
              </mc:Choice>
              <mc:Fallback>
                <p:oleObj name="Formel" r:id="rId7" imgW="1117440" imgH="419040" progId="Equation.3">
                  <p:embed/>
                  <p:pic>
                    <p:nvPicPr>
                      <p:cNvPr id="716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163459"/>
                        <a:ext cx="2638425" cy="990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3692" y="5285062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>
                <a:latin typeface="Times New Roman" charset="0"/>
                <a:ea typeface="Times New Roman" charset="0"/>
                <a:cs typeface="Times New Roman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6319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Lagemaße</a:t>
            </a:r>
            <a:r>
              <a:rPr lang="en-US" altLang="de-DE" dirty="0"/>
              <a:t> - </a:t>
            </a:r>
            <a:r>
              <a:rPr lang="en-US" altLang="de-DE" dirty="0" err="1"/>
              <a:t>Mittelwerte</a:t>
            </a:r>
            <a:endParaRPr lang="en-US" altLang="de-D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6"/>
            <a:ext cx="8229600" cy="52208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sz="2400" dirty="0" err="1"/>
              <a:t>Arithmetisches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Geometrisches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lvl="1" eaLnBrk="1" hangingPunct="1"/>
            <a:endParaRPr lang="en-US" altLang="de-DE" sz="2000" dirty="0"/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Harmonisches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880443"/>
            <a:ext cx="43053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0" y="2938140"/>
            <a:ext cx="3251200" cy="850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895" y="2539110"/>
            <a:ext cx="298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305FF"/>
                </a:solidFill>
              </a:rPr>
              <a:t>Das </a:t>
            </a:r>
            <a:r>
              <a:rPr lang="en-US" sz="1100" dirty="0" err="1">
                <a:solidFill>
                  <a:srgbClr val="0305FF"/>
                </a:solidFill>
              </a:rPr>
              <a:t>geometrische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Mittel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zweier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Zahlen</a:t>
            </a:r>
            <a:r>
              <a:rPr lang="en-US" sz="1100" dirty="0">
                <a:solidFill>
                  <a:srgbClr val="0305FF"/>
                </a:solidFill>
              </a:rPr>
              <a:t> a und b </a:t>
            </a:r>
            <a:r>
              <a:rPr lang="en-US" sz="1100" dirty="0" err="1">
                <a:solidFill>
                  <a:srgbClr val="0305FF"/>
                </a:solidFill>
              </a:rPr>
              <a:t>liefert</a:t>
            </a:r>
            <a:r>
              <a:rPr lang="en-US" sz="1100" dirty="0">
                <a:solidFill>
                  <a:srgbClr val="0305FF"/>
                </a:solidFill>
              </a:rPr>
              <a:t> die </a:t>
            </a:r>
            <a:r>
              <a:rPr lang="en-US" sz="1100" dirty="0" err="1">
                <a:solidFill>
                  <a:srgbClr val="0305FF"/>
                </a:solidFill>
              </a:rPr>
              <a:t>Seitenlänge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eines</a:t>
            </a:r>
            <a:r>
              <a:rPr lang="en-US" sz="1100" dirty="0">
                <a:solidFill>
                  <a:srgbClr val="0305FF"/>
                </a:solidFill>
              </a:rPr>
              <a:t> Quadrates, das den </a:t>
            </a:r>
            <a:r>
              <a:rPr lang="en-US" sz="1100" dirty="0" err="1">
                <a:solidFill>
                  <a:srgbClr val="0305FF"/>
                </a:solidFill>
              </a:rPr>
              <a:t>gleichen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Flächeninhalt</a:t>
            </a:r>
            <a:r>
              <a:rPr lang="en-US" sz="1100" dirty="0">
                <a:solidFill>
                  <a:srgbClr val="0305FF"/>
                </a:solidFill>
              </a:rPr>
              <a:t> hat </a:t>
            </a:r>
            <a:r>
              <a:rPr lang="en-US" sz="1100" dirty="0" err="1">
                <a:solidFill>
                  <a:srgbClr val="0305FF"/>
                </a:solidFill>
              </a:rPr>
              <a:t>wie</a:t>
            </a:r>
            <a:r>
              <a:rPr lang="en-US" sz="1100" dirty="0">
                <a:solidFill>
                  <a:srgbClr val="0305FF"/>
                </a:solidFill>
              </a:rPr>
              <a:t> das </a:t>
            </a:r>
            <a:r>
              <a:rPr lang="en-US" sz="1100" dirty="0" err="1">
                <a:solidFill>
                  <a:srgbClr val="0305FF"/>
                </a:solidFill>
              </a:rPr>
              <a:t>Rechteck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</a:t>
            </a:r>
            <a:r>
              <a:rPr lang="en-US" sz="1100" dirty="0">
                <a:solidFill>
                  <a:srgbClr val="0305FF"/>
                </a:solidFill>
              </a:rPr>
              <a:t> den </a:t>
            </a:r>
            <a:r>
              <a:rPr lang="en-US" sz="1100" dirty="0" err="1">
                <a:solidFill>
                  <a:srgbClr val="0305FF"/>
                </a:solidFill>
              </a:rPr>
              <a:t>Seitenlängen</a:t>
            </a:r>
            <a:r>
              <a:rPr lang="en-US" sz="1100" dirty="0">
                <a:solidFill>
                  <a:srgbClr val="0305FF"/>
                </a:solidFill>
              </a:rPr>
              <a:t> a und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2" y="1078632"/>
            <a:ext cx="45085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80" y="4149080"/>
            <a:ext cx="2717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941168"/>
            <a:ext cx="27559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805264"/>
            <a:ext cx="6743700" cy="533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885" y="3331635"/>
            <a:ext cx="3654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en-US" altLang="de-DE" sz="1200" dirty="0">
                <a:solidFill>
                  <a:srgbClr val="0305FF"/>
                </a:solidFill>
              </a:rPr>
              <a:t>Relevant </a:t>
            </a:r>
            <a:r>
              <a:rPr lang="en-US" altLang="de-DE" sz="1200" dirty="0" err="1">
                <a:solidFill>
                  <a:srgbClr val="0305FF"/>
                </a:solidFill>
              </a:rPr>
              <a:t>u.a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für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logarithmierte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Daten</a:t>
            </a:r>
            <a:r>
              <a:rPr lang="en-US" altLang="de-DE" sz="1200" dirty="0">
                <a:solidFill>
                  <a:srgbClr val="0305FF"/>
                </a:solidFill>
              </a:rPr>
              <a:t>, </a:t>
            </a:r>
            <a:br>
              <a:rPr lang="en-US" altLang="de-DE" sz="1200" dirty="0">
                <a:solidFill>
                  <a:srgbClr val="0305FF"/>
                </a:solidFill>
              </a:rPr>
            </a:br>
            <a:r>
              <a:rPr lang="en-US" altLang="de-DE" sz="1200" dirty="0" err="1">
                <a:solidFill>
                  <a:srgbClr val="0305FF"/>
                </a:solidFill>
              </a:rPr>
              <a:t>z.B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Populationswachstum</a:t>
            </a:r>
            <a:endParaRPr lang="en-US" altLang="de-DE" sz="1200" dirty="0">
              <a:solidFill>
                <a:srgbClr val="0305FF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DFBAE4E-894E-BF4F-9F31-49BAE4E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0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Kritischer </a:t>
            </a:r>
            <a:r>
              <a:rPr lang="de-DE" i="1" dirty="0"/>
              <a:t>t</a:t>
            </a:r>
            <a:r>
              <a:rPr lang="de-DE" dirty="0"/>
              <a:t>-Wert &amp; Interpretation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i="1" dirty="0">
                <a:sym typeface="Wingdings" pitchFamily="2" charset="2"/>
              </a:rPr>
              <a:t>T</a:t>
            </a:r>
            <a:r>
              <a:rPr lang="de-DE" sz="2400" i="1" baseline="-25000" dirty="0">
                <a:sym typeface="Wingdings" pitchFamily="2" charset="2"/>
              </a:rPr>
              <a:t>emp,</a:t>
            </a:r>
            <a:r>
              <a:rPr lang="de-DE" sz="2400" baseline="-25000" dirty="0">
                <a:sym typeface="Wingdings" pitchFamily="2" charset="2"/>
              </a:rPr>
              <a:t>59</a:t>
            </a:r>
            <a:r>
              <a:rPr lang="de-DE" sz="2400" dirty="0">
                <a:sym typeface="Wingdings" pitchFamily="2" charset="2"/>
              </a:rPr>
              <a:t> = 1.89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T</a:t>
            </a:r>
            <a:r>
              <a:rPr lang="de-DE" sz="2400" baseline="-25000" dirty="0">
                <a:sym typeface="Wingdings" pitchFamily="2" charset="2"/>
              </a:rPr>
              <a:t>krit,59</a:t>
            </a:r>
            <a:r>
              <a:rPr lang="de-DE" sz="2400" dirty="0">
                <a:sym typeface="Wingdings" pitchFamily="2" charset="2"/>
              </a:rPr>
              <a:t> = ?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Offene Fragestellung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/>
              </a:rPr>
              <a:t> zweiseitiger Test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α = .05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Interpretation: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emp</a:t>
            </a:r>
            <a:r>
              <a:rPr lang="de-DE" sz="2000" dirty="0">
                <a:sym typeface="Wingdings" pitchFamily="2" charset="2"/>
              </a:rPr>
              <a:t>&lt; </a:t>
            </a: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krit</a:t>
            </a:r>
            <a:endParaRPr lang="de-DE" sz="2000" dirty="0">
              <a:sym typeface="Wingdings" pitchFamily="2" charset="2"/>
            </a:endParaRP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Also:  Kein 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 pitchFamily="2" charset="2"/>
              </a:rPr>
              <a:t>bedeutsamer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 pitchFamily="2" charset="2"/>
              </a:rPr>
              <a:t>Unterschied!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</p:txBody>
      </p:sp>
      <p:pic>
        <p:nvPicPr>
          <p:cNvPr id="9" name="Picture 6" descr="t-tabel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235536"/>
            <a:ext cx="5243488" cy="48577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51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31CFF"/>
                </a:solidFill>
              </a:rPr>
              <a:t>Eingruppen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Ziel: Vergleich des Mittelwerts einer Stichprobe mit einem vorgegebenen (konstanten) Wert</a:t>
            </a:r>
          </a:p>
          <a:p>
            <a:pPr>
              <a:spcBef>
                <a:spcPct val="50000"/>
              </a:spcBef>
            </a:pPr>
            <a:r>
              <a:rPr lang="de-DE" dirty="0"/>
              <a:t>Beispiele: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eine bestimmte Personengruppe sich in ihrer Intelligenz vom Populationsmittelwert (100) unterscheidet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sich die tatsächliche Studiendauer von der Regelstudienzeit unterscheidet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sich die Differenz von Reaktionszeiten unter zwei Bedingungen von Null unterscheidet</a:t>
            </a:r>
          </a:p>
        </p:txBody>
      </p:sp>
    </p:spTree>
    <p:extLst>
      <p:ext uri="{BB962C8B-B14F-4D97-AF65-F5344CB8AC3E}">
        <p14:creationId xmlns:p14="http://schemas.microsoft.com/office/powerpoint/2010/main" val="42186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Eingruppen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i="1" dirty="0"/>
              <a:t>Voraussetzungen</a:t>
            </a:r>
          </a:p>
          <a:p>
            <a:pPr>
              <a:spcBef>
                <a:spcPct val="50000"/>
              </a:spcBef>
            </a:pPr>
            <a:r>
              <a:rPr lang="de-DE" dirty="0"/>
              <a:t> </a:t>
            </a:r>
            <a:r>
              <a:rPr lang="de-DE" i="1" dirty="0"/>
              <a:t>Normalverteilung</a:t>
            </a:r>
            <a:r>
              <a:rPr lang="de-DE" dirty="0"/>
              <a:t> des Merkmals</a:t>
            </a:r>
          </a:p>
          <a:p>
            <a:pPr>
              <a:spcBef>
                <a:spcPct val="50000"/>
              </a:spcBef>
            </a:pPr>
            <a:r>
              <a:rPr lang="de-DE" dirty="0"/>
              <a:t> </a:t>
            </a:r>
            <a:r>
              <a:rPr lang="de-DE" i="1" dirty="0"/>
              <a:t>Intervallskalenniveau</a:t>
            </a:r>
            <a:r>
              <a:rPr lang="de-DE" b="1" dirty="0"/>
              <a:t> </a:t>
            </a:r>
            <a:r>
              <a:rPr lang="de-DE" dirty="0"/>
              <a:t>des Merkmals</a:t>
            </a:r>
          </a:p>
          <a:p>
            <a:pPr>
              <a:spcBef>
                <a:spcPct val="50000"/>
              </a:spcBef>
            </a:pPr>
            <a:r>
              <a:rPr lang="de-DE" dirty="0"/>
              <a:t> Es handelt sich um eine </a:t>
            </a:r>
            <a:r>
              <a:rPr lang="de-DE" i="1" dirty="0"/>
              <a:t>Zufallsstichprobe</a:t>
            </a:r>
          </a:p>
        </p:txBody>
      </p:sp>
    </p:spTree>
    <p:extLst>
      <p:ext uri="{BB962C8B-B14F-4D97-AF65-F5344CB8AC3E}">
        <p14:creationId xmlns:p14="http://schemas.microsoft.com/office/powerpoint/2010/main" val="9264828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Eingruppen </a:t>
            </a:r>
            <a:r>
              <a:rPr lang="de-DE" i="1"/>
              <a:t>t</a:t>
            </a:r>
            <a:r>
              <a:rPr lang="de-DE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i="1"/>
              <a:t>Statistische Hypothesen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/>
              <a:t>Ungerichtete Hypothese: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=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≠ c</a:t>
            </a:r>
          </a:p>
          <a:p>
            <a:pPr marL="185738" indent="-185738">
              <a:tabLst>
                <a:tab pos="185738" algn="l"/>
              </a:tabLst>
            </a:pPr>
            <a:r>
              <a:rPr lang="de-DE"/>
              <a:t>Gerichtete Hypothese (1):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≤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&gt; c</a:t>
            </a:r>
          </a:p>
          <a:p>
            <a:pPr marL="185738" indent="-185738">
              <a:tabLst>
                <a:tab pos="185738" algn="l"/>
              </a:tabLst>
            </a:pPr>
            <a:r>
              <a:rPr lang="de-DE"/>
              <a:t>Gerichtete Hypothese (2):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≥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&lt; c</a:t>
            </a:r>
            <a:endParaRPr lang="de-DE">
              <a:sym typeface="Wingdings" pitchFamily="2" charset="2"/>
            </a:endParaRPr>
          </a:p>
          <a:p>
            <a:pPr>
              <a:spcBef>
                <a:spcPct val="50000"/>
              </a:spcBef>
              <a:buNone/>
            </a:pPr>
            <a:endParaRPr lang="de-DE" b="1" i="1"/>
          </a:p>
        </p:txBody>
      </p:sp>
    </p:spTree>
    <p:extLst>
      <p:ext uri="{BB962C8B-B14F-4D97-AF65-F5344CB8AC3E}">
        <p14:creationId xmlns:p14="http://schemas.microsoft.com/office/powerpoint/2010/main" val="14446539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Berechnung des Standardfehlers</a:t>
            </a:r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</a:pPr>
            <a:r>
              <a:rPr lang="de-DE" dirty="0"/>
              <a:t>Berechnung des t-Werts</a:t>
            </a: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928662" y="2088216"/>
          <a:ext cx="1730998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5" name="Formel" r:id="rId3" imgW="634680" imgH="419040" progId="Equation.3">
                  <p:embed/>
                </p:oleObj>
              </mc:Choice>
              <mc:Fallback>
                <p:oleObj name="Formel" r:id="rId3" imgW="634680" imgH="419040" progId="Equation.3">
                  <p:embed/>
                  <p:pic>
                    <p:nvPicPr>
                      <p:cNvPr id="82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2088216"/>
                        <a:ext cx="1730998" cy="11430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719135" y="4302794"/>
          <a:ext cx="356711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6" name="Formel" r:id="rId5" imgW="1269720" imgH="431640" progId="Equation.3">
                  <p:embed/>
                </p:oleObj>
              </mc:Choice>
              <mc:Fallback>
                <p:oleObj name="Formel" r:id="rId5" imgW="1269720" imgH="431640" progId="Equation.3">
                  <p:embed/>
                  <p:pic>
                    <p:nvPicPr>
                      <p:cNvPr id="829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5" y="4302794"/>
                        <a:ext cx="3567113" cy="12144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5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Liegt der IQ der Kinder, die als hochbegabten klassifiziert werden, wirklich über dem Populationsmittelwert (100)?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Hypothesen: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 ≤ 100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 &gt; 100</a:t>
            </a:r>
          </a:p>
          <a:p>
            <a:pPr>
              <a:spcBef>
                <a:spcPct val="50000"/>
              </a:spcBef>
            </a:pPr>
            <a:r>
              <a:rPr lang="de-DE" dirty="0"/>
              <a:t>Stichprobenkennwerte bei </a:t>
            </a:r>
            <a:r>
              <a:rPr lang="de-DE" i="1" dirty="0"/>
              <a:t>N</a:t>
            </a:r>
            <a:r>
              <a:rPr lang="de-DE" dirty="0"/>
              <a:t>=10:</a:t>
            </a:r>
          </a:p>
          <a:p>
            <a:pPr lvl="1"/>
            <a:r>
              <a:rPr lang="de-DE" dirty="0"/>
              <a:t>Mittelwert: 108.50</a:t>
            </a:r>
          </a:p>
          <a:p>
            <a:pPr lvl="1"/>
            <a:r>
              <a:rPr lang="de-DE" dirty="0"/>
              <a:t>Standardabweichung: 14.35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00034" y="5166320"/>
          <a:ext cx="30797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09" name="Formel" r:id="rId3" imgW="1130040" imgH="419040" progId="Equation.3">
                  <p:embed/>
                </p:oleObj>
              </mc:Choice>
              <mc:Fallback>
                <p:oleObj name="Formel" r:id="rId3" imgW="1130040" imgH="419040" progId="Equation.3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5166320"/>
                        <a:ext cx="3079750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3" name="Object 5"/>
          <p:cNvGraphicFramePr>
            <a:graphicFrameLocks noChangeAspect="1"/>
          </p:cNvGraphicFramePr>
          <p:nvPr/>
        </p:nvGraphicFramePr>
        <p:xfrm>
          <a:off x="4184677" y="5202832"/>
          <a:ext cx="42449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10" name="Formel" r:id="rId5" imgW="1511280" imgH="393480" progId="Equation.3">
                  <p:embed/>
                </p:oleObj>
              </mc:Choice>
              <mc:Fallback>
                <p:oleObj name="Formel" r:id="rId5" imgW="1511280" imgH="39348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77" y="5202832"/>
                        <a:ext cx="4244975" cy="1106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0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-tabel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6" y="1252534"/>
            <a:ext cx="5243488" cy="48577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i="1" dirty="0" err="1"/>
              <a:t>t</a:t>
            </a:r>
            <a:r>
              <a:rPr lang="de-DE" sz="2400" i="1" baseline="-25000" dirty="0" err="1"/>
              <a:t>emp</a:t>
            </a:r>
            <a:r>
              <a:rPr lang="de-DE" sz="2400" dirty="0"/>
              <a:t>(9) = 1.87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 err="1">
                <a:sym typeface="Wingdings" pitchFamily="2" charset="2"/>
              </a:rPr>
              <a:t>t</a:t>
            </a:r>
            <a:r>
              <a:rPr lang="de-DE" sz="2400" baseline="-25000" dirty="0" err="1">
                <a:sym typeface="Wingdings" pitchFamily="2" charset="2"/>
              </a:rPr>
              <a:t>krit</a:t>
            </a:r>
            <a:r>
              <a:rPr lang="de-DE" sz="2400" dirty="0">
                <a:sym typeface="Wingdings" pitchFamily="2" charset="2"/>
              </a:rPr>
              <a:t>(9) = ?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Gerichtete Fragestellung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/>
              </a:rPr>
              <a:t> einseitiger Test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α = .05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Interpretation: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emp</a:t>
            </a:r>
            <a:r>
              <a:rPr lang="de-DE" sz="2000" dirty="0">
                <a:sym typeface="Wingdings" pitchFamily="2" charset="2"/>
              </a:rPr>
              <a:t>&gt; </a:t>
            </a: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krit</a:t>
            </a:r>
            <a:endParaRPr lang="de-DE" sz="2000" dirty="0">
              <a:sym typeface="Wingdings" pitchFamily="2" charset="2"/>
            </a:endParaRP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i="1" dirty="0">
                <a:sym typeface="Wingdings" pitchFamily="2" charset="2"/>
              </a:rPr>
              <a:t>H</a:t>
            </a:r>
            <a:r>
              <a:rPr lang="de-DE" sz="2000" i="1" baseline="-25000" dirty="0">
                <a:sym typeface="Wingdings" pitchFamily="2" charset="2"/>
              </a:rPr>
              <a:t>0</a:t>
            </a:r>
            <a:r>
              <a:rPr lang="de-DE" sz="2000" dirty="0">
                <a:sym typeface="Wingdings" pitchFamily="2" charset="2"/>
              </a:rPr>
              <a:t> wird verworfen</a:t>
            </a:r>
          </a:p>
          <a:p>
            <a:pPr marL="585788" lvl="1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499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/>
              <a:t>Zusammenfassung der 3 Arten des </a:t>
            </a:r>
            <a:r>
              <a:rPr lang="de-DE" i="1" dirty="0"/>
              <a:t>t-</a:t>
            </a:r>
            <a:r>
              <a:rPr lang="de-DE" dirty="0"/>
              <a:t>Tests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1220163"/>
          <a:ext cx="9143999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/>
                        <a:t>Eingruppen</a:t>
                      </a:r>
                      <a:r>
                        <a:rPr lang="de-DE" sz="2000" baseline="0" dirty="0"/>
                        <a:t> </a:t>
                      </a:r>
                      <a:br>
                        <a:rPr lang="de-DE" sz="2000" baseline="0" dirty="0"/>
                      </a:br>
                      <a:r>
                        <a:rPr lang="de-DE" sz="2000" i="1" baseline="0" dirty="0"/>
                        <a:t>t</a:t>
                      </a:r>
                      <a:r>
                        <a:rPr lang="de-DE" sz="2000" i="0" baseline="0" dirty="0"/>
                        <a:t>-Test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Fragestellung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Unterscheiden sich die Mittelwerte von zwei Gruppen?</a:t>
                      </a:r>
                    </a:p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Unterscheiden sich die Mittelwerte zu zwei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baseline="0" dirty="0" err="1"/>
                        <a:t>Messzeit</a:t>
                      </a:r>
                      <a:r>
                        <a:rPr lang="de-DE" sz="2000" baseline="0" dirty="0"/>
                        <a:t>-punkten?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Unterscheidet sich der Mittelwert von einem Vergleichs-wert?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24">
                <a:tc>
                  <a:txBody>
                    <a:bodyPr/>
                    <a:lstStyle/>
                    <a:p>
                      <a:r>
                        <a:rPr lang="de-DE" sz="2000" dirty="0"/>
                        <a:t>Voraus-</a:t>
                      </a:r>
                      <a:r>
                        <a:rPr lang="de-DE" sz="2000" dirty="0" err="1"/>
                        <a:t>setzungen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Varianz-</a:t>
                      </a:r>
                      <a:r>
                        <a:rPr lang="de-DE" sz="2000" dirty="0" err="1"/>
                        <a:t>homogenität</a:t>
                      </a: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Unabhängige Stichproben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Eine Zufalls-</a:t>
                      </a:r>
                      <a:br>
                        <a:rPr lang="de-DE" sz="2000" dirty="0"/>
                      </a:br>
                      <a:r>
                        <a:rPr lang="de-DE" sz="2000" dirty="0" err="1"/>
                        <a:t>stichprobe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1928794" y="2000240"/>
            <a:ext cx="2286016" cy="11430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357686" y="2000240"/>
            <a:ext cx="2286016" cy="11811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773015" y="2000240"/>
            <a:ext cx="2286016" cy="11430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942357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371249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786578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Testverfahren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96752"/>
            <a:ext cx="8643998" cy="4929411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400" b="1" i="1" dirty="0"/>
              <a:t>Parametrische Verfahren 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200" dirty="0"/>
              <a:t>Beteiligte Variablen müssen geforderte Verteilungsform aufweisen (z.B. Normalverteilung für den </a:t>
            </a:r>
            <a:r>
              <a:rPr lang="de-DE" sz="2200" i="1" dirty="0"/>
              <a:t>t</a:t>
            </a:r>
            <a:r>
              <a:rPr lang="de-DE" sz="2200" dirty="0"/>
              <a:t>-Test)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200" dirty="0"/>
              <a:t>Intervallskalen erforderlich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000" dirty="0"/>
              <a:t>Dann aber gute "Aussagekraft“ (siehe den Begriff der Trennschärfe)</a:t>
            </a:r>
            <a:endParaRPr lang="de-DE" sz="1800" dirty="0"/>
          </a:p>
          <a:p>
            <a:pPr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400" b="1" i="1" dirty="0" err="1"/>
              <a:t>Nonparametrische</a:t>
            </a:r>
            <a:r>
              <a:rPr lang="de-DE" sz="2400" b="1" i="1" dirty="0"/>
              <a:t> Verfahren </a:t>
            </a:r>
            <a:r>
              <a:rPr lang="de-DE" sz="2400" dirty="0"/>
              <a:t>werden eingesetzt…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2000" dirty="0"/>
              <a:t> Für die Analyse von </a:t>
            </a:r>
            <a:r>
              <a:rPr lang="de-DE" sz="2000" dirty="0" err="1"/>
              <a:t>ordinal</a:t>
            </a:r>
            <a:r>
              <a:rPr lang="de-DE" sz="2000" dirty="0"/>
              <a:t>- oder nominalskalierten Variablen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2000" dirty="0"/>
              <a:t> Wenn die Normalverteilungsannahme des Gesamtmerkmals verletzt ist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1800" dirty="0"/>
              <a:t>Beispiel: Summe der Quadrate von </a:t>
            </a:r>
            <a:r>
              <a:rPr lang="de-DE" sz="1800" dirty="0" err="1"/>
              <a:t>k</a:t>
            </a:r>
            <a:r>
              <a:rPr lang="de-DE" sz="1800" dirty="0"/>
              <a:t> normalverteilten Zufallsvariablen ist nicht normalverteilt</a:t>
            </a:r>
          </a:p>
        </p:txBody>
      </p:sp>
    </p:spTree>
    <p:extLst>
      <p:ext uri="{BB962C8B-B14F-4D97-AF65-F5344CB8AC3E}">
        <p14:creationId xmlns:p14="http://schemas.microsoft.com/office/powerpoint/2010/main" val="17780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ED86-C7F4-444C-862C-DEEE68DD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χ²</a:t>
            </a:r>
            <a:r>
              <a:rPr lang="de-DE" dirty="0"/>
              <a:t>-Verteilung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C9567-B2C1-BF49-B731-B199918F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630" y="1412776"/>
            <a:ext cx="8229600" cy="13484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35C3-016A-0A4E-94C3-B013B130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119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6F5CA-973F-A140-9D13-84058626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82" y="1255529"/>
            <a:ext cx="349448" cy="524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6E120-558A-CD41-A087-23C48F5A8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30" y="3184010"/>
            <a:ext cx="4191000" cy="279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8C1967-DE83-E94A-BF54-82F1BB8C6092}"/>
              </a:ext>
            </a:extLst>
          </p:cNvPr>
          <p:cNvSpPr txBox="1"/>
          <p:nvPr/>
        </p:nvSpPr>
        <p:spPr>
          <a:xfrm>
            <a:off x="6444208" y="2082334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72337-FD5A-9040-B7F8-0A1BDF8DFE3A}"/>
              </a:ext>
            </a:extLst>
          </p:cNvPr>
          <p:cNvSpPr txBox="1"/>
          <p:nvPr/>
        </p:nvSpPr>
        <p:spPr>
          <a:xfrm>
            <a:off x="8219280" y="2380818"/>
            <a:ext cx="4651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i="1" baseline="4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2E98C-DF73-4642-9F39-A45F3A63DA4E}"/>
              </a:ext>
            </a:extLst>
          </p:cNvPr>
          <p:cNvSpPr txBox="1"/>
          <p:nvPr/>
        </p:nvSpPr>
        <p:spPr>
          <a:xfrm>
            <a:off x="2670494" y="1763020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DA899-6BC0-4346-AC02-E654AA6A2E33}"/>
              </a:ext>
            </a:extLst>
          </p:cNvPr>
          <p:cNvSpPr txBox="1"/>
          <p:nvPr/>
        </p:nvSpPr>
        <p:spPr>
          <a:xfrm>
            <a:off x="4092793" y="6597352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416929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17032"/>
            <a:ext cx="6275557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Visualisierung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052736"/>
            <a:ext cx="6297701" cy="27491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AB56E-2261-1640-9BC2-45347227555B}"/>
              </a:ext>
            </a:extLst>
          </p:cNvPr>
          <p:cNvSpPr/>
          <p:nvPr/>
        </p:nvSpPr>
        <p:spPr>
          <a:xfrm>
            <a:off x="863972" y="5883634"/>
            <a:ext cx="7438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Ich mache 1 Bild pro Stunde 		Zusammen machen wir 1.5 Bilder pro Stunde</a:t>
            </a:r>
          </a:p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Sie machen 2 Bilder pro Stunde</a:t>
            </a:r>
          </a:p>
        </p:txBody>
      </p:sp>
    </p:spTree>
    <p:extLst>
      <p:ext uri="{BB962C8B-B14F-4D97-AF65-F5344CB8AC3E}">
        <p14:creationId xmlns:p14="http://schemas.microsoft.com/office/powerpoint/2010/main" val="195816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Der </a:t>
            </a:r>
            <a:r>
              <a:rPr lang="el-GR" b="1" i="1" dirty="0"/>
              <a:t>χ</a:t>
            </a:r>
            <a:r>
              <a:rPr lang="de-DE" b="1" i="1" dirty="0"/>
              <a:t>²-Test </a:t>
            </a:r>
            <a:r>
              <a:rPr lang="de-DE" dirty="0"/>
              <a:t>(„Chi-Quadrat-Test“) dient dem Vergleich von </a:t>
            </a:r>
            <a:r>
              <a:rPr lang="de-DE" i="1" dirty="0"/>
              <a:t>beobachteten</a:t>
            </a:r>
            <a:r>
              <a:rPr lang="de-DE" dirty="0"/>
              <a:t> und </a:t>
            </a:r>
            <a:r>
              <a:rPr lang="de-DE" i="1" dirty="0"/>
              <a:t>erwarteten </a:t>
            </a:r>
            <a:r>
              <a:rPr lang="de-DE" dirty="0"/>
              <a:t>Häufigkeiten. Er kann eingesetzt werden, wenn 1 oder 2 nominalskalierte unabhängige Variablen </a:t>
            </a:r>
            <a:br>
              <a:rPr lang="de-DE" dirty="0"/>
            </a:br>
            <a:r>
              <a:rPr lang="de-DE" dirty="0"/>
              <a:t>vorliegen.</a:t>
            </a:r>
          </a:p>
          <a:p>
            <a:pPr marL="268288" indent="-268288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b="1" i="1" dirty="0"/>
          </a:p>
          <a:p>
            <a:pPr marL="268288" indent="-268288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Beispiele:</a:t>
            </a:r>
          </a:p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Leiden Männer und Frauen gleich häufig an einer bestimmten Erkrankung?</a:t>
            </a:r>
          </a:p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Leisten hoch-ängstlich und gering-ängstliche Personen gleich häufig Hilfe in einer Notsituation? </a:t>
            </a:r>
            <a:endParaRPr lang="el-GR" dirty="0"/>
          </a:p>
        </p:txBody>
      </p:sp>
      <p:graphicFrame>
        <p:nvGraphicFramePr>
          <p:cNvPr id="4" name="Group 44"/>
          <p:cNvGraphicFramePr>
            <a:graphicFrameLocks noGrp="1"/>
          </p:cNvGraphicFramePr>
          <p:nvPr/>
        </p:nvGraphicFramePr>
        <p:xfrm>
          <a:off x="4139952" y="2564904"/>
          <a:ext cx="4430867" cy="1676400"/>
        </p:xfrm>
        <a:graphic>
          <a:graphicData uri="http://schemas.openxmlformats.org/drawingml/2006/table">
            <a:tbl>
              <a:tblPr/>
              <a:tblGrid>
                <a:gridCol w="138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Merkmal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...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</a:t>
                      </a:r>
                      <a:endParaRPr kumimoji="0" lang="de-DE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7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de-DE" b="1" i="1" dirty="0"/>
              <a:t>Voraussetzung für den χ² -Test (Faustregeln)</a:t>
            </a:r>
          </a:p>
          <a:p>
            <a:pPr>
              <a:spcBef>
                <a:spcPct val="50000"/>
              </a:spcBef>
              <a:buFontTx/>
              <a:buAutoNum type="arabicParenBoth"/>
              <a:tabLst>
                <a:tab pos="450850" algn="l"/>
                <a:tab pos="2697163" algn="l"/>
              </a:tabLst>
            </a:pPr>
            <a:r>
              <a:rPr lang="de-DE" i="1" dirty="0"/>
              <a:t>	</a:t>
            </a:r>
            <a:r>
              <a:rPr lang="de-DE" dirty="0"/>
              <a:t>Weniger als 1/5 aller Zellen hat eine </a:t>
            </a:r>
            <a:r>
              <a:rPr lang="de-DE" i="1" dirty="0"/>
              <a:t>erwartete Häufigkeit </a:t>
            </a:r>
            <a:br>
              <a:rPr lang="de-DE" i="1" dirty="0"/>
            </a:br>
            <a:r>
              <a:rPr lang="de-DE" i="1" dirty="0"/>
              <a:t>	</a:t>
            </a:r>
            <a:r>
              <a:rPr lang="de-DE" dirty="0"/>
              <a:t>kleiner als 5.</a:t>
            </a:r>
          </a:p>
          <a:p>
            <a:pPr>
              <a:spcBef>
                <a:spcPct val="50000"/>
              </a:spcBef>
              <a:buFontTx/>
              <a:buAutoNum type="arabicParenBoth"/>
              <a:tabLst>
                <a:tab pos="450850" algn="l"/>
                <a:tab pos="2697163" algn="l"/>
              </a:tabLst>
            </a:pPr>
            <a:r>
              <a:rPr lang="de-DE" i="1" dirty="0"/>
              <a:t>	</a:t>
            </a:r>
            <a:r>
              <a:rPr lang="de-DE" dirty="0"/>
              <a:t>Keine Zelle weist eine </a:t>
            </a:r>
            <a:r>
              <a:rPr lang="de-DE" i="1" dirty="0"/>
              <a:t>erwartete Häufigkeit</a:t>
            </a:r>
            <a:r>
              <a:rPr lang="de-DE" dirty="0"/>
              <a:t> kleiner als 1 </a:t>
            </a:r>
            <a:r>
              <a:rPr lang="de-DE" i="1" dirty="0"/>
              <a:t>	</a:t>
            </a:r>
            <a:r>
              <a:rPr lang="de-DE" dirty="0"/>
              <a:t>auf.</a:t>
            </a:r>
          </a:p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de-DE" dirty="0"/>
              <a:t>Wenn Voraussetzungen nicht erfüllt </a:t>
            </a:r>
            <a:r>
              <a:rPr lang="de-DE" dirty="0">
                <a:sym typeface="Wingdings"/>
              </a:rPr>
              <a:t> </a:t>
            </a:r>
            <a:r>
              <a:rPr lang="de-DE" dirty="0"/>
              <a:t>andere Tests </a:t>
            </a:r>
          </a:p>
        </p:txBody>
      </p:sp>
    </p:spTree>
    <p:extLst>
      <p:ext uri="{BB962C8B-B14F-4D97-AF65-F5344CB8AC3E}">
        <p14:creationId xmlns:p14="http://schemas.microsoft.com/office/powerpoint/2010/main" val="7026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el-GR" b="1" i="1" dirty="0"/>
              <a:t>χ² -</a:t>
            </a:r>
            <a:r>
              <a:rPr lang="de-DE" b="1" i="1" dirty="0"/>
              <a:t>Test – Beispiel 1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Es soll geprüft werden, ob die Verteilung von Männern und Frauen in einer Gruppe signifikant von einer Gleichverteilung abweicht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i="1" dirty="0"/>
              <a:t>N </a:t>
            </a:r>
            <a:r>
              <a:rPr lang="de-DE" dirty="0"/>
              <a:t>= 76 (Frauen: 56; Männer: 20)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Statistische Hypothesen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(Frau) = </a:t>
            </a:r>
            <a:r>
              <a:rPr lang="el-GR" i="1" dirty="0"/>
              <a:t>π</a:t>
            </a:r>
            <a:r>
              <a:rPr lang="de-DE" dirty="0"/>
              <a:t>(Mann) 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1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(Frau) ≠ </a:t>
            </a:r>
            <a:r>
              <a:rPr lang="el-GR" i="1" dirty="0"/>
              <a:t>π</a:t>
            </a:r>
            <a:r>
              <a:rPr lang="de-DE" dirty="0"/>
              <a:t>(Mann) 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D6F61A-6096-D34B-9BE7-62F69BC80C13}"/>
              </a:ext>
            </a:extLst>
          </p:cNvPr>
          <p:cNvSpPr/>
          <p:nvPr/>
        </p:nvSpPr>
        <p:spPr>
          <a:xfrm>
            <a:off x="1752506" y="5867980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π</a:t>
            </a:r>
            <a:r>
              <a:rPr lang="de-DE" dirty="0"/>
              <a:t>(x) = 	Relative Häufigkeit, dass Merkmalswert x auftritt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020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  <a:tabLst>
                <a:tab pos="2697163" algn="l"/>
              </a:tabLst>
            </a:pPr>
            <a:r>
              <a:rPr lang="de-DE" b="1" i="1" dirty="0"/>
              <a:t>Schritt 1</a:t>
            </a:r>
            <a:r>
              <a:rPr lang="de-DE" dirty="0"/>
              <a:t>: </a:t>
            </a:r>
          </a:p>
          <a:p>
            <a:pPr marL="355600" indent="-355600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Zunächst werden die nach der </a:t>
            </a: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 zu erwarteten Häufigkeiten berechnet: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i="1" dirty="0"/>
              <a:t>Beobachtet: N</a:t>
            </a:r>
            <a:r>
              <a:rPr lang="de-DE" i="1" baseline="-25000" dirty="0"/>
              <a:t>F</a:t>
            </a:r>
            <a:r>
              <a:rPr lang="de-DE" i="1" dirty="0"/>
              <a:t> = 56; N</a:t>
            </a:r>
            <a:r>
              <a:rPr lang="de-DE" i="1" baseline="-25000" dirty="0"/>
              <a:t>M</a:t>
            </a:r>
            <a:r>
              <a:rPr lang="de-DE" i="1" dirty="0"/>
              <a:t>=20</a:t>
            </a:r>
            <a:endParaRPr lang="el-GR" i="1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i="1" dirty="0"/>
              <a:t>Erwartet</a:t>
            </a:r>
            <a:r>
              <a:rPr lang="de-DE" dirty="0"/>
              <a:t>: ???</a:t>
            </a:r>
          </a:p>
          <a:p>
            <a:pPr lvl="1">
              <a:tabLst>
                <a:tab pos="450850" algn="l"/>
                <a:tab pos="2697163" algn="l"/>
              </a:tabLst>
            </a:pPr>
            <a:r>
              <a:rPr lang="de-DE" dirty="0"/>
              <a:t>Gesamtzahl: 76</a:t>
            </a:r>
          </a:p>
          <a:p>
            <a:pPr lvl="1">
              <a:tabLst>
                <a:tab pos="450850" algn="l"/>
                <a:tab pos="2697163" algn="l"/>
              </a:tabLst>
            </a:pPr>
            <a:r>
              <a:rPr lang="de-DE" dirty="0"/>
              <a:t>Bei einer Gleichverteilung wären also 38 Männer und 38 Frauen zu erwarten.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sp>
        <p:nvSpPr>
          <p:cNvPr id="8" name="Rechteck 7"/>
          <p:cNvSpPr/>
          <p:nvPr/>
        </p:nvSpPr>
        <p:spPr>
          <a:xfrm>
            <a:off x="5796136" y="4323483"/>
            <a:ext cx="357190" cy="2143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812360" y="4330252"/>
            <a:ext cx="357190" cy="223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1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2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 Nun wird der (empirische) </a:t>
            </a:r>
            <a:r>
              <a:rPr lang="el-GR" dirty="0"/>
              <a:t>χ</a:t>
            </a:r>
            <a:r>
              <a:rPr lang="de-DE" dirty="0"/>
              <a:t>²-Wert berechnet: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 marL="173038" indent="-173038">
              <a:spcBef>
                <a:spcPct val="10000"/>
              </a:spcBef>
              <a:buFontTx/>
              <a:buNone/>
              <a:tabLst>
                <a:tab pos="993775" algn="l"/>
                <a:tab pos="2697163" algn="l"/>
              </a:tabLst>
            </a:pPr>
            <a:r>
              <a:rPr lang="de-DE" dirty="0"/>
              <a:t>mit: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/>
              <a:t> </a:t>
            </a:r>
            <a:r>
              <a:rPr lang="de-DE" i="1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de-DE" i="1" dirty="0"/>
              <a:t>:</a:t>
            </a:r>
            <a:r>
              <a:rPr lang="de-DE" dirty="0"/>
              <a:t> 	Anzahl der Stufen der beiden Variablen 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i="1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de-D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b,i</a:t>
            </a:r>
            <a:r>
              <a:rPr lang="de-DE" dirty="0"/>
              <a:t>:	Beobachtete Häufigkeit in der Zelle (i) 	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i="1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de-D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e,i</a:t>
            </a:r>
            <a:r>
              <a:rPr lang="de-DE" dirty="0"/>
              <a:t>:	Erwartete Häufigkeit in der Zelle (i) 	</a:t>
            </a:r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323528" y="2550939"/>
          <a:ext cx="3938588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91" name="Formel" r:id="rId3" imgW="1473120" imgH="495000" progId="Equation.3">
                  <p:embed/>
                </p:oleObj>
              </mc:Choice>
              <mc:Fallback>
                <p:oleObj name="Formel" r:id="rId3" imgW="1473120" imgH="495000" progId="Equation.3">
                  <p:embed/>
                  <p:pic>
                    <p:nvPicPr>
                      <p:cNvPr id="304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550939"/>
                        <a:ext cx="3938588" cy="1330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4572000" y="2348880"/>
          <a:ext cx="4430867" cy="1676400"/>
        </p:xfrm>
        <a:graphic>
          <a:graphicData uri="http://schemas.openxmlformats.org/drawingml/2006/table">
            <a:tbl>
              <a:tblPr/>
              <a:tblGrid>
                <a:gridCol w="138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Merkmal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...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</a:t>
                      </a:r>
                      <a:endParaRPr kumimoji="0" lang="de-DE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6410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285720" y="1500174"/>
          <a:ext cx="4214843" cy="1676400"/>
        </p:xfrm>
        <a:graphic>
          <a:graphicData uri="http://schemas.openxmlformats.org/drawingml/2006/table">
            <a:tbl>
              <a:tblPr/>
              <a:tblGrid>
                <a:gridCol w="132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5156" name="Object 4"/>
          <p:cNvGraphicFramePr>
            <a:graphicFrameLocks noChangeAspect="1"/>
          </p:cNvGraphicFramePr>
          <p:nvPr/>
        </p:nvGraphicFramePr>
        <p:xfrm>
          <a:off x="357158" y="4857760"/>
          <a:ext cx="740411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1" name="Formel" r:id="rId3" imgW="4063680" imgH="431640" progId="Equation.3">
                  <p:embed/>
                </p:oleObj>
              </mc:Choice>
              <mc:Fallback>
                <p:oleObj name="Formel" r:id="rId3" imgW="4063680" imgH="431640" progId="Equation.3">
                  <p:embed/>
                  <p:pic>
                    <p:nvPicPr>
                      <p:cNvPr id="305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857760"/>
                        <a:ext cx="7404117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7" name="Object 5"/>
          <p:cNvGraphicFramePr>
            <a:graphicFrameLocks noChangeAspect="1"/>
          </p:cNvGraphicFramePr>
          <p:nvPr/>
        </p:nvGraphicFramePr>
        <p:xfrm>
          <a:off x="428596" y="3407721"/>
          <a:ext cx="3367084" cy="113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2" name="Formel" r:id="rId5" imgW="1473120" imgH="495000" progId="Equation.3">
                  <p:embed/>
                </p:oleObj>
              </mc:Choice>
              <mc:Fallback>
                <p:oleObj name="Formel" r:id="rId5" imgW="1473120" imgH="495000" progId="Equation.3">
                  <p:embed/>
                  <p:pic>
                    <p:nvPicPr>
                      <p:cNvPr id="305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407721"/>
                        <a:ext cx="3367084" cy="11372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Der kritische </a:t>
            </a:r>
            <a:r>
              <a:rPr lang="el-GR" dirty="0"/>
              <a:t>χ</a:t>
            </a:r>
            <a:r>
              <a:rPr lang="de-DE" dirty="0"/>
              <a:t>²-Wert wird in Abhängigkeit von den Freiheitsgraden </a:t>
            </a:r>
            <a:r>
              <a:rPr lang="de-DE" dirty="0" err="1"/>
              <a:t>k</a:t>
            </a:r>
            <a:r>
              <a:rPr lang="de-DE" dirty="0"/>
              <a:t> und </a:t>
            </a:r>
            <a:br>
              <a:rPr lang="de-DE" dirty="0"/>
            </a:br>
            <a:r>
              <a:rPr lang="de-DE" dirty="0"/>
              <a:t>dem gewählten </a:t>
            </a:r>
            <a:br>
              <a:rPr lang="de-DE" dirty="0"/>
            </a:br>
            <a:r>
              <a:rPr lang="el-GR" i="1" dirty="0"/>
              <a:t>α</a:t>
            </a:r>
            <a:r>
              <a:rPr lang="de-DE" i="1" dirty="0"/>
              <a:t>-Niveau</a:t>
            </a:r>
            <a:r>
              <a:rPr lang="de-DE" dirty="0"/>
              <a:t> aus </a:t>
            </a:r>
            <a:br>
              <a:rPr lang="de-DE" dirty="0"/>
            </a:br>
            <a:r>
              <a:rPr lang="de-DE" dirty="0"/>
              <a:t>einer Tabelle </a:t>
            </a:r>
            <a:br>
              <a:rPr lang="de-DE" dirty="0"/>
            </a:br>
            <a:r>
              <a:rPr lang="de-DE" dirty="0"/>
              <a:t>zur </a:t>
            </a:r>
            <a:r>
              <a:rPr lang="el-GR" i="1" dirty="0"/>
              <a:t>χ</a:t>
            </a:r>
            <a:r>
              <a:rPr lang="de-DE" i="1" dirty="0"/>
              <a:t>²-Verteilung </a:t>
            </a:r>
            <a:br>
              <a:rPr lang="de-DE" i="1" dirty="0"/>
            </a:br>
            <a:r>
              <a:rPr lang="de-DE" dirty="0"/>
              <a:t>abgelesen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4696E-416C-A446-AFD3-077CE2E3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952743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χ² -</a:t>
            </a:r>
            <a:r>
              <a:rPr lang="de-DE" dirty="0"/>
              <a:t>Tabelle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1" y="1196975"/>
            <a:ext cx="7719137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127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F0908-A584-D442-851A-06954D4F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566" y="2416257"/>
            <a:ext cx="147103" cy="220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A8436-707B-1341-8108-78684891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1" y="2878169"/>
            <a:ext cx="147103" cy="220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9C356-F65C-4C47-8610-66150AE5DF37}"/>
              </a:ext>
            </a:extLst>
          </p:cNvPr>
          <p:cNvSpPr txBox="1"/>
          <p:nvPr/>
        </p:nvSpPr>
        <p:spPr>
          <a:xfrm>
            <a:off x="4184992" y="2410604"/>
            <a:ext cx="49244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F7688-6A71-0F4A-817B-7DB26C0A03B7}"/>
              </a:ext>
            </a:extLst>
          </p:cNvPr>
          <p:cNvSpPr txBox="1"/>
          <p:nvPr/>
        </p:nvSpPr>
        <p:spPr>
          <a:xfrm>
            <a:off x="4207514" y="2649339"/>
            <a:ext cx="49244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086F-5CBA-C448-8236-F4B865E057EB}"/>
              </a:ext>
            </a:extLst>
          </p:cNvPr>
          <p:cNvSpPr txBox="1"/>
          <p:nvPr/>
        </p:nvSpPr>
        <p:spPr>
          <a:xfrm>
            <a:off x="986844" y="2870057"/>
            <a:ext cx="50526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18,31.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C231F-9ECF-304C-A25B-808ABDA23852}"/>
              </a:ext>
            </a:extLst>
          </p:cNvPr>
          <p:cNvSpPr txBox="1"/>
          <p:nvPr/>
        </p:nvSpPr>
        <p:spPr>
          <a:xfrm>
            <a:off x="5347840" y="3318440"/>
            <a:ext cx="40748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1-𝛼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7483D-5D5B-BA41-8E05-927A562C6250}"/>
              </a:ext>
            </a:extLst>
          </p:cNvPr>
          <p:cNvSpPr txBox="1"/>
          <p:nvPr/>
        </p:nvSpPr>
        <p:spPr>
          <a:xfrm>
            <a:off x="6258642" y="2671669"/>
            <a:ext cx="33054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1-𝛼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018AC-025E-DC43-B719-741980E6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37" y="2406861"/>
            <a:ext cx="147103" cy="2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01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Für </a:t>
            </a:r>
            <a:r>
              <a:rPr lang="el-GR" dirty="0"/>
              <a:t>α</a:t>
            </a:r>
            <a:r>
              <a:rPr lang="de-DE" dirty="0"/>
              <a:t>=.05 ergibt sich bei </a:t>
            </a:r>
            <a:r>
              <a:rPr lang="de-DE" i="1" dirty="0" err="1"/>
              <a:t>df</a:t>
            </a:r>
            <a:r>
              <a:rPr lang="de-DE" i="1" dirty="0"/>
              <a:t>=1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>
                <a:sym typeface="Wingdings" pitchFamily="2" charset="2"/>
              </a:rPr>
              <a:t>Die </a:t>
            </a:r>
            <a:r>
              <a:rPr lang="de-DE" b="1" i="1" dirty="0">
                <a:sym typeface="Wingdings" pitchFamily="2" charset="2"/>
              </a:rPr>
              <a:t>H</a:t>
            </a:r>
            <a:r>
              <a:rPr lang="de-DE" b="1" i="1" baseline="-25000" dirty="0">
                <a:sym typeface="Wingdings" pitchFamily="2" charset="2"/>
              </a:rPr>
              <a:t>0</a:t>
            </a:r>
            <a:r>
              <a:rPr lang="de-DE" dirty="0">
                <a:sym typeface="Wingdings" pitchFamily="2" charset="2"/>
              </a:rPr>
              <a:t> muss verworfen werden; folglich kann ein Unterschied nachgewiesen werden.</a:t>
            </a:r>
            <a:endParaRPr lang="el-GR" dirty="0"/>
          </a:p>
        </p:txBody>
      </p:sp>
      <p:graphicFrame>
        <p:nvGraphicFramePr>
          <p:cNvPr id="306179" name="Object 3"/>
          <p:cNvGraphicFramePr>
            <a:graphicFrameLocks noChangeAspect="1"/>
          </p:cNvGraphicFramePr>
          <p:nvPr/>
        </p:nvGraphicFramePr>
        <p:xfrm>
          <a:off x="755576" y="2704321"/>
          <a:ext cx="1497012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9" name="Formel" r:id="rId3" imgW="787320" imgH="507960" progId="Equation.3">
                  <p:embed/>
                </p:oleObj>
              </mc:Choice>
              <mc:Fallback>
                <p:oleObj name="Formel" r:id="rId3" imgW="787320" imgH="507960" progId="Equation.3">
                  <p:embed/>
                  <p:pic>
                    <p:nvPicPr>
                      <p:cNvPr id="306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704321"/>
                        <a:ext cx="1497012" cy="969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F71750-FA8F-474C-A200-F577C2919F9F}"/>
              </a:ext>
            </a:extLst>
          </p:cNvPr>
          <p:cNvSpPr txBox="1"/>
          <p:nvPr/>
        </p:nvSpPr>
        <p:spPr>
          <a:xfrm>
            <a:off x="1547664" y="3212414"/>
            <a:ext cx="768159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3.84</a:t>
            </a:r>
          </a:p>
        </p:txBody>
      </p:sp>
    </p:spTree>
    <p:extLst>
      <p:ext uri="{BB962C8B-B14F-4D97-AF65-F5344CB8AC3E}">
        <p14:creationId xmlns:p14="http://schemas.microsoft.com/office/powerpoint/2010/main" val="6860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el-GR" b="1" i="1" dirty="0"/>
              <a:t>χ² -</a:t>
            </a:r>
            <a:r>
              <a:rPr lang="de-DE" b="1" i="1" dirty="0"/>
              <a:t>Test – Beispiel 2</a:t>
            </a:r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Frage: Ist die relative Häufigkeit hoher bzw. geringer Ängstlichkeit bei Männern und Frauen gleich?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Statistische Hypothesen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(Angst | Frau) = </a:t>
            </a:r>
            <a:r>
              <a:rPr lang="el-GR" i="1" dirty="0"/>
              <a:t>π</a:t>
            </a:r>
            <a:r>
              <a:rPr lang="de-DE" dirty="0"/>
              <a:t>(Angst | Mann) 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1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(Angst | Frau) ≠ </a:t>
            </a:r>
            <a:r>
              <a:rPr lang="el-GR" i="1" dirty="0"/>
              <a:t>π</a:t>
            </a:r>
            <a:r>
              <a:rPr lang="de-DE" dirty="0"/>
              <a:t>(Angst | Mann) 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3419872" y="1340768"/>
          <a:ext cx="4824412" cy="198120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B2FB5B6-918F-2D46-9896-BEF75FF91EF7}"/>
              </a:ext>
            </a:extLst>
          </p:cNvPr>
          <p:cNvSpPr/>
          <p:nvPr/>
        </p:nvSpPr>
        <p:spPr>
          <a:xfrm>
            <a:off x="1475656" y="6027490"/>
            <a:ext cx="6367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 err="1"/>
              <a:t>x|y</a:t>
            </a:r>
            <a:r>
              <a:rPr lang="de-DE" dirty="0"/>
              <a:t>) = 	Relative Häufigkeit, dass Merkmalswert x auftritt, wenn</a:t>
            </a:r>
            <a:br>
              <a:rPr lang="de-DE" dirty="0"/>
            </a:br>
            <a:r>
              <a:rPr lang="de-DE" dirty="0"/>
              <a:t>	Merkmalswert </a:t>
            </a:r>
            <a:r>
              <a:rPr lang="de-DE" dirty="0" err="1"/>
              <a:t>y</a:t>
            </a:r>
            <a:r>
              <a:rPr lang="de-DE" dirty="0"/>
              <a:t> auftritt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610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sz="3600" dirty="0" err="1"/>
              <a:t>Weitere</a:t>
            </a:r>
            <a:r>
              <a:rPr lang="en-US" altLang="de-DE" sz="3600" dirty="0"/>
              <a:t> </a:t>
            </a:r>
            <a:r>
              <a:rPr lang="en-US" altLang="de-DE" sz="3600" dirty="0" err="1"/>
              <a:t>Lagemaße</a:t>
            </a:r>
            <a:endParaRPr lang="en-US" altLang="de-DE" sz="36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de-DE" sz="2800" dirty="0">
                <a:solidFill>
                  <a:srgbClr val="0B05FF"/>
                </a:solidFill>
              </a:rPr>
              <a:t>Median</a:t>
            </a:r>
            <a:r>
              <a:rPr lang="en-US" altLang="de-DE" sz="2800" dirty="0"/>
              <a:t> (der Wert, der </a:t>
            </a:r>
            <a:r>
              <a:rPr lang="en-US" altLang="de-DE" sz="2800" dirty="0" err="1"/>
              <a:t>bei</a:t>
            </a:r>
            <a:r>
              <a:rPr lang="en-US" altLang="de-DE" sz="2800" dirty="0"/>
              <a:t> </a:t>
            </a:r>
            <a:r>
              <a:rPr lang="en-US" altLang="de-DE" sz="2800" dirty="0" err="1"/>
              <a:t>einer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Auflistung</a:t>
            </a:r>
            <a:r>
              <a:rPr lang="en-US" altLang="de-DE" sz="2800" dirty="0"/>
              <a:t> von </a:t>
            </a:r>
            <a:r>
              <a:rPr lang="en-US" altLang="de-DE" sz="2800" dirty="0" err="1"/>
              <a:t>Zahlenwerten</a:t>
            </a:r>
            <a:r>
              <a:rPr lang="en-US" altLang="de-DE" sz="2800" dirty="0"/>
              <a:t> in der </a:t>
            </a:r>
            <a:r>
              <a:rPr lang="en-US" altLang="de-DE" sz="2800" dirty="0" err="1"/>
              <a:t>Mitte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steht</a:t>
            </a:r>
            <a:r>
              <a:rPr lang="en-US" altLang="de-DE" sz="2800" dirty="0"/>
              <a:t>)</a:t>
            </a:r>
          </a:p>
          <a:p>
            <a:pPr lvl="1">
              <a:buNone/>
            </a:pPr>
            <a:r>
              <a:rPr lang="de-DE" dirty="0"/>
              <a:t>4, 1, 37, 2, 1  </a:t>
            </a:r>
            <a:r>
              <a:rPr lang="de-DE" dirty="0">
                <a:sym typeface="Wingdings" panose="05000000000000000000" pitchFamily="2" charset="2"/>
              </a:rPr>
              <a:t> Median = 2 (1, 1, 2, 4, 37)</a:t>
            </a:r>
            <a:endParaRPr lang="en-US" altLang="de-DE" dirty="0"/>
          </a:p>
          <a:p>
            <a:pPr eaLnBrk="1" hangingPunct="1"/>
            <a:r>
              <a:rPr lang="en-US" altLang="de-DE" sz="2800" dirty="0" err="1">
                <a:solidFill>
                  <a:srgbClr val="0B05FF"/>
                </a:solidFill>
              </a:rPr>
              <a:t>Modalwert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 eaLnBrk="1" hangingPunct="1">
              <a:buNone/>
            </a:pPr>
            <a:r>
              <a:rPr lang="en-US" altLang="de-DE" dirty="0"/>
              <a:t>2, 2, 3, 5, 5, 5, 9, 9, 15</a:t>
            </a:r>
          </a:p>
          <a:p>
            <a:r>
              <a:rPr lang="en-US" altLang="de-DE" sz="2800" dirty="0" err="1">
                <a:solidFill>
                  <a:srgbClr val="0B05FF"/>
                </a:solidFill>
              </a:rPr>
              <a:t>Quantil</a:t>
            </a:r>
            <a:r>
              <a:rPr lang="en-US" altLang="de-DE" sz="2800" dirty="0">
                <a:solidFill>
                  <a:srgbClr val="0B05FF"/>
                </a:solidFill>
              </a:rPr>
              <a:t>, </a:t>
            </a:r>
            <a:r>
              <a:rPr lang="en-US" altLang="de-DE" sz="2800" dirty="0" err="1">
                <a:solidFill>
                  <a:srgbClr val="0B05FF"/>
                </a:solidFill>
              </a:rPr>
              <a:t>Quartil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>
              <a:buNone/>
            </a:pPr>
            <a:r>
              <a:rPr lang="en-US" dirty="0" err="1"/>
              <a:t>Geordnete</a:t>
            </a:r>
            <a:r>
              <a:rPr lang="en-US" dirty="0"/>
              <a:t> </a:t>
            </a:r>
            <a:r>
              <a:rPr lang="en-US" dirty="0" err="1"/>
              <a:t>Reihe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Merkmalsaus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prägungen</a:t>
            </a:r>
            <a:br>
              <a:rPr lang="en-US" dirty="0"/>
            </a:br>
            <a:r>
              <a:rPr lang="en-US" dirty="0" err="1"/>
              <a:t>wird</a:t>
            </a:r>
            <a:r>
              <a:rPr lang="en-US" dirty="0"/>
              <a:t> in </a:t>
            </a:r>
            <a:r>
              <a:rPr lang="en-US" dirty="0" err="1"/>
              <a:t>gleichgroße</a:t>
            </a:r>
            <a:br>
              <a:rPr lang="en-US" dirty="0"/>
            </a:b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zerlegt</a:t>
            </a:r>
            <a:r>
              <a:rPr lang="en-US" dirty="0"/>
              <a:t> </a:t>
            </a:r>
          </a:p>
          <a:p>
            <a:pPr marL="457188" lvl="1" indent="0">
              <a:buNone/>
            </a:pPr>
            <a:r>
              <a:rPr lang="en-US" altLang="de-DE" dirty="0" err="1"/>
              <a:t>Kumulierte</a:t>
            </a:r>
            <a:r>
              <a:rPr lang="en-US" altLang="de-DE" dirty="0"/>
              <a:t> </a:t>
            </a:r>
            <a:br>
              <a:rPr lang="en-US" altLang="de-DE" dirty="0"/>
            </a:br>
            <a:r>
              <a:rPr lang="en-US" altLang="de-DE" dirty="0" err="1"/>
              <a:t>Häufigkeiten</a:t>
            </a:r>
            <a:endParaRPr lang="en-US" alt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288379" y="4391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D32F7-8AEB-CD45-AE6C-5DF8E350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63" y="4948560"/>
            <a:ext cx="3441600" cy="17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7FEEE-C501-BE4F-9888-EDB18538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20888"/>
            <a:ext cx="3919438" cy="2700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074309-52C3-754E-9CAF-A75CEF92081D}"/>
              </a:ext>
            </a:extLst>
          </p:cNvPr>
          <p:cNvSpPr/>
          <p:nvPr/>
        </p:nvSpPr>
        <p:spPr>
          <a:xfrm>
            <a:off x="7596336" y="6309320"/>
            <a:ext cx="1101577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B4F01E3-EC35-324D-B7CC-7845A375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3472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1</a:t>
            </a:r>
            <a:r>
              <a:rPr lang="de-DE" dirty="0"/>
              <a:t>: Zunächst werden aus den Randsummen die nach der </a:t>
            </a: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 zu erwarteten Häufigkeiten geschätzt: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dirty="0"/>
              <a:t>Beobachtet:</a:t>
            </a: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r>
              <a:rPr lang="de-DE" dirty="0"/>
              <a:t>Erwartet: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2000232" y="2038352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3106" name="Object 2"/>
          <p:cNvGraphicFramePr>
            <a:graphicFrameLocks noChangeAspect="1"/>
          </p:cNvGraphicFramePr>
          <p:nvPr/>
        </p:nvGraphicFramePr>
        <p:xfrm>
          <a:off x="5870494" y="3068960"/>
          <a:ext cx="2952750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63" name="Formel" r:id="rId3" imgW="1384200" imgH="838080" progId="Equation.3">
                  <p:embed/>
                </p:oleObj>
              </mc:Choice>
              <mc:Fallback>
                <p:oleObj name="Formel" r:id="rId3" imgW="1384200" imgH="838080" progId="Equation.3">
                  <p:embed/>
                  <p:pic>
                    <p:nvPicPr>
                      <p:cNvPr id="303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494" y="3068960"/>
                        <a:ext cx="2952750" cy="178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Group 44"/>
          <p:cNvGraphicFramePr>
            <a:graphicFrameLocks noGrp="1"/>
          </p:cNvGraphicFramePr>
          <p:nvPr/>
        </p:nvGraphicFramePr>
        <p:xfrm>
          <a:off x="1928794" y="4214818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00192" y="5373216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b(1 , ) = 39  b( , 1) = 58</a:t>
            </a:r>
          </a:p>
          <a:p>
            <a:r>
              <a:rPr lang="en-US" dirty="0"/>
              <a:t>N = 78</a:t>
            </a:r>
          </a:p>
          <a:p>
            <a:r>
              <a:rPr lang="en-US" dirty="0"/>
              <a:t>(</a:t>
            </a:r>
            <a:r>
              <a:rPr lang="en-US"/>
              <a:t>39 ⋅ </a:t>
            </a:r>
            <a:r>
              <a:rPr lang="en-US" dirty="0"/>
              <a:t>58) / 78 = 29</a:t>
            </a:r>
          </a:p>
        </p:txBody>
      </p:sp>
    </p:spTree>
    <p:extLst>
      <p:ext uri="{BB962C8B-B14F-4D97-AF65-F5344CB8AC3E}">
        <p14:creationId xmlns:p14="http://schemas.microsoft.com/office/powerpoint/2010/main" val="39383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2</a:t>
            </a:r>
            <a:r>
              <a:rPr lang="de-DE" dirty="0"/>
              <a:t>: Nun wird der (empirische) </a:t>
            </a:r>
            <a:r>
              <a:rPr lang="el-GR" dirty="0"/>
              <a:t>χ</a:t>
            </a:r>
            <a:r>
              <a:rPr lang="de-DE" dirty="0"/>
              <a:t>²-Wert berechnet: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 marL="173038" indent="-173038">
              <a:spcBef>
                <a:spcPct val="10000"/>
              </a:spcBef>
              <a:buFontTx/>
              <a:buNone/>
              <a:tabLst>
                <a:tab pos="993775" algn="l"/>
                <a:tab pos="2697163" algn="l"/>
              </a:tabLst>
            </a:pPr>
            <a:r>
              <a:rPr lang="de-DE" dirty="0"/>
              <a:t>mit: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/>
              <a:t> </a:t>
            </a:r>
            <a:r>
              <a:rPr lang="de-DE" i="1" dirty="0"/>
              <a:t>k</a:t>
            </a:r>
            <a:r>
              <a:rPr lang="de-DE" dirty="0"/>
              <a:t>, </a:t>
            </a:r>
            <a:r>
              <a:rPr lang="de-DE" i="1" dirty="0"/>
              <a:t>l:</a:t>
            </a:r>
            <a:r>
              <a:rPr lang="de-DE" dirty="0"/>
              <a:t> 	Anzahl der Stufen der beiden Variablen 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 err="1"/>
              <a:t>f</a:t>
            </a:r>
            <a:r>
              <a:rPr lang="de-DE" baseline="-25000" dirty="0" err="1"/>
              <a:t>b</a:t>
            </a:r>
            <a:r>
              <a:rPr lang="de-DE" baseline="-25000" dirty="0"/>
              <a:t>(</a:t>
            </a:r>
            <a:r>
              <a:rPr lang="de-DE" baseline="-25000" dirty="0" err="1"/>
              <a:t>i,j</a:t>
            </a:r>
            <a:r>
              <a:rPr lang="de-DE" baseline="-25000" dirty="0"/>
              <a:t>)</a:t>
            </a:r>
            <a:r>
              <a:rPr lang="de-DE" dirty="0"/>
              <a:t>:	Beobachtete Häufigkeit in der Zelle (</a:t>
            </a:r>
            <a:r>
              <a:rPr lang="de-DE" dirty="0" err="1"/>
              <a:t>i,j</a:t>
            </a:r>
            <a:r>
              <a:rPr lang="de-DE" dirty="0"/>
              <a:t>) 	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 err="1"/>
              <a:t>f</a:t>
            </a:r>
            <a:r>
              <a:rPr lang="de-DE" baseline="-25000" dirty="0" err="1"/>
              <a:t>e</a:t>
            </a:r>
            <a:r>
              <a:rPr lang="de-DE" baseline="-25000" dirty="0"/>
              <a:t>(</a:t>
            </a:r>
            <a:r>
              <a:rPr lang="de-DE" baseline="-25000" dirty="0" err="1"/>
              <a:t>i,j</a:t>
            </a:r>
            <a:r>
              <a:rPr lang="de-DE" baseline="-25000" dirty="0"/>
              <a:t>)</a:t>
            </a:r>
            <a:r>
              <a:rPr lang="de-DE" dirty="0"/>
              <a:t>:	Erwartete Häufigkeit in der Zelle (</a:t>
            </a:r>
            <a:r>
              <a:rPr lang="de-DE" dirty="0" err="1"/>
              <a:t>i,j</a:t>
            </a:r>
            <a:r>
              <a:rPr lang="de-DE" dirty="0"/>
              <a:t>) 	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714348" y="1714488"/>
          <a:ext cx="5772150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7" name="Formel" r:id="rId3" imgW="2158920" imgH="495000" progId="Equation.3">
                  <p:embed/>
                </p:oleObj>
              </mc:Choice>
              <mc:Fallback>
                <p:oleObj name="Formel" r:id="rId3" imgW="2158920" imgH="495000" progId="Equation.3">
                  <p:embed/>
                  <p:pic>
                    <p:nvPicPr>
                      <p:cNvPr id="304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714488"/>
                        <a:ext cx="5772150" cy="1330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203838" cy="2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dirty="0"/>
              <a:t>	Beobachtet:				Erwartet: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285720" y="1500174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Group 44"/>
          <p:cNvGraphicFramePr>
            <a:graphicFrameLocks noGrp="1"/>
          </p:cNvGraphicFramePr>
          <p:nvPr/>
        </p:nvGraphicFramePr>
        <p:xfrm>
          <a:off x="4357686" y="1500174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5155" name="Object 3"/>
          <p:cNvGraphicFramePr>
            <a:graphicFrameLocks noChangeAspect="1"/>
          </p:cNvGraphicFramePr>
          <p:nvPr/>
        </p:nvGraphicFramePr>
        <p:xfrm>
          <a:off x="357158" y="3500438"/>
          <a:ext cx="410368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7" name="Formel" r:id="rId3" imgW="2158920" imgH="495000" progId="Equation.3">
                  <p:embed/>
                </p:oleObj>
              </mc:Choice>
              <mc:Fallback>
                <p:oleObj name="Formel" r:id="rId3" imgW="2158920" imgH="495000" progId="Equation.3">
                  <p:embed/>
                  <p:pic>
                    <p:nvPicPr>
                      <p:cNvPr id="305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500438"/>
                        <a:ext cx="4103687" cy="946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6" name="Object 4"/>
          <p:cNvGraphicFramePr>
            <a:graphicFrameLocks noChangeAspect="1"/>
          </p:cNvGraphicFramePr>
          <p:nvPr/>
        </p:nvGraphicFramePr>
        <p:xfrm>
          <a:off x="357158" y="4652963"/>
          <a:ext cx="6203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8" name="Formel" r:id="rId5" imgW="3263760" imgH="634680" progId="Equation.3">
                  <p:embed/>
                </p:oleObj>
              </mc:Choice>
              <mc:Fallback>
                <p:oleObj name="Formel" r:id="rId5" imgW="3263760" imgH="634680" progId="Equation.3">
                  <p:embed/>
                  <p:pic>
                    <p:nvPicPr>
                      <p:cNvPr id="305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652963"/>
                        <a:ext cx="6203950" cy="1212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4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Für </a:t>
            </a:r>
            <a:r>
              <a:rPr lang="el-GR" dirty="0"/>
              <a:t>α</a:t>
            </a:r>
            <a:r>
              <a:rPr lang="de-DE" dirty="0"/>
              <a:t>=.05 ergibt sich bei </a:t>
            </a:r>
            <a:r>
              <a:rPr lang="de-DE" i="1" dirty="0" err="1"/>
              <a:t>df</a:t>
            </a:r>
            <a:r>
              <a:rPr lang="de-DE" i="1" dirty="0"/>
              <a:t>=1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>
                <a:sym typeface="Wingdings" pitchFamily="2" charset="2"/>
              </a:rPr>
              <a:t>Die </a:t>
            </a:r>
            <a:r>
              <a:rPr lang="de-DE" b="1" i="1" dirty="0">
                <a:sym typeface="Wingdings" pitchFamily="2" charset="2"/>
              </a:rPr>
              <a:t>H</a:t>
            </a:r>
            <a:r>
              <a:rPr lang="de-DE" b="1" i="1" baseline="-25000" dirty="0">
                <a:sym typeface="Wingdings" pitchFamily="2" charset="2"/>
              </a:rPr>
              <a:t>0</a:t>
            </a:r>
            <a:r>
              <a:rPr lang="de-DE" dirty="0">
                <a:sym typeface="Wingdings" pitchFamily="2" charset="2"/>
              </a:rPr>
              <a:t> muss verworfen werden; folglich kann ein Unterschied nachgewiesen werden.</a:t>
            </a:r>
            <a:endParaRPr lang="el-GR" dirty="0"/>
          </a:p>
        </p:txBody>
      </p:sp>
      <p:graphicFrame>
        <p:nvGraphicFramePr>
          <p:cNvPr id="306179" name="Object 3"/>
          <p:cNvGraphicFramePr>
            <a:graphicFrameLocks noChangeAspect="1"/>
          </p:cNvGraphicFramePr>
          <p:nvPr/>
        </p:nvGraphicFramePr>
        <p:xfrm>
          <a:off x="899592" y="4403253"/>
          <a:ext cx="14001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35" name="Formel" r:id="rId3" imgW="736560" imgH="507960" progId="Equation.3">
                  <p:embed/>
                </p:oleObj>
              </mc:Choice>
              <mc:Fallback>
                <p:oleObj name="Formel" r:id="rId3" imgW="736560" imgH="507960" progId="Equation.3">
                  <p:embed/>
                  <p:pic>
                    <p:nvPicPr>
                      <p:cNvPr id="306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403253"/>
                        <a:ext cx="1400175" cy="969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BCA7E3-3700-1C41-8F14-2F4D69A5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916832"/>
            <a:ext cx="8244408" cy="14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786874" cy="5126055"/>
          </a:xfrm>
        </p:spPr>
        <p:txBody>
          <a:bodyPr>
            <a:noAutofit/>
          </a:bodyPr>
          <a:lstStyle/>
          <a:p>
            <a:pPr marL="358775" indent="-358775">
              <a:spcBef>
                <a:spcPct val="50000"/>
              </a:spcBef>
              <a:tabLst>
                <a:tab pos="2697163" algn="l"/>
              </a:tabLst>
            </a:pPr>
            <a:r>
              <a:rPr lang="de-DE" sz="2800" i="1" dirty="0" err="1"/>
              <a:t>Nonparametrische</a:t>
            </a:r>
            <a:r>
              <a:rPr lang="de-DE" sz="2800" i="1" dirty="0"/>
              <a:t> Testverfahren </a:t>
            </a:r>
            <a:r>
              <a:rPr lang="de-DE" sz="2800" dirty="0"/>
              <a:t>können verwendet werden, wenn</a:t>
            </a:r>
          </a:p>
          <a:p>
            <a:pPr marL="857250" lvl="1" indent="-457200">
              <a:buFont typeface="+mj-lt"/>
              <a:buAutoNum type="alphaLcParenR"/>
              <a:tabLst>
                <a:tab pos="2697163" algn="l"/>
              </a:tabLst>
            </a:pPr>
            <a:r>
              <a:rPr lang="de-DE" dirty="0"/>
              <a:t>die vorliegenden Daten kein Intervallskalenniveau aufweisen oder</a:t>
            </a:r>
          </a:p>
          <a:p>
            <a:pPr marL="857250" lvl="1" indent="-457200">
              <a:buFont typeface="+mj-lt"/>
              <a:buAutoNum type="alphaLcParenR"/>
              <a:tabLst>
                <a:tab pos="2697163" algn="l"/>
              </a:tabLst>
            </a:pPr>
            <a:r>
              <a:rPr lang="de-DE" dirty="0"/>
              <a:t>die Normalverteilungsannahme der parametrischen Tests verletzt ist.</a:t>
            </a:r>
          </a:p>
          <a:p>
            <a:pPr marL="358775" indent="-358775">
              <a:spcBef>
                <a:spcPct val="50000"/>
              </a:spcBef>
              <a:tabLst>
                <a:tab pos="2697163" algn="l"/>
              </a:tabLst>
            </a:pPr>
            <a:r>
              <a:rPr lang="de-DE" sz="2800" dirty="0"/>
              <a:t>Der </a:t>
            </a:r>
            <a:r>
              <a:rPr lang="el-GR" sz="2800" b="1" i="1" dirty="0"/>
              <a:t>χ</a:t>
            </a:r>
            <a:r>
              <a:rPr lang="de-DE" sz="2800" b="1" i="1" dirty="0"/>
              <a:t>²-Test </a:t>
            </a:r>
            <a:r>
              <a:rPr lang="de-DE" sz="2800" dirty="0"/>
              <a:t>überprüft, ob </a:t>
            </a:r>
            <a:r>
              <a:rPr lang="de-DE" sz="2800" i="1" dirty="0"/>
              <a:t>beobachtete</a:t>
            </a:r>
            <a:r>
              <a:rPr lang="de-DE" sz="2800" dirty="0"/>
              <a:t> und </a:t>
            </a:r>
            <a:r>
              <a:rPr lang="de-DE" sz="2800" i="1" dirty="0"/>
              <a:t>erwartete </a:t>
            </a:r>
            <a:r>
              <a:rPr lang="de-DE" sz="2800" dirty="0"/>
              <a:t>Häufigkeiten </a:t>
            </a:r>
            <a:r>
              <a:rPr lang="de-DE" sz="2800" i="1" dirty="0"/>
              <a:t>signifikant</a:t>
            </a:r>
            <a:r>
              <a:rPr lang="de-DE" sz="2800" dirty="0"/>
              <a:t> voneinander abweichen</a:t>
            </a:r>
          </a:p>
        </p:txBody>
      </p:sp>
    </p:spTree>
    <p:extLst>
      <p:ext uri="{BB962C8B-B14F-4D97-AF65-F5344CB8AC3E}">
        <p14:creationId xmlns:p14="http://schemas.microsoft.com/office/powerpoint/2010/main" val="22420379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025F-39D6-4140-A786-B25CAF57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Statistik als bedeutsame Wissenschaft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AA64-D9DC-454B-B089-5A502DCCA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Sehr viele statistische Tests wurden entwickelt</a:t>
            </a:r>
          </a:p>
          <a:p>
            <a:endParaRPr lang="en-DE" dirty="0"/>
          </a:p>
          <a:p>
            <a:r>
              <a:rPr lang="en-DE" dirty="0"/>
              <a:t>Wir können hier nur die Spitze des Eisbergs beleuchten</a:t>
            </a:r>
            <a:br>
              <a:rPr lang="en-DE" dirty="0"/>
            </a:br>
            <a:r>
              <a:rPr lang="en-DE" dirty="0"/>
              <a:t>(Life-long Learning ist notwendig)</a:t>
            </a:r>
          </a:p>
          <a:p>
            <a:endParaRPr lang="en-DE" dirty="0"/>
          </a:p>
          <a:p>
            <a:r>
              <a:rPr lang="en-DE" dirty="0"/>
              <a:t>Ohne statistische Kenntnisse ist man in der Informatik verloren</a:t>
            </a:r>
          </a:p>
          <a:p>
            <a:pPr lvl="1"/>
            <a:r>
              <a:rPr lang="en-DE" dirty="0"/>
              <a:t>Häufige Fehler: </a:t>
            </a:r>
          </a:p>
          <a:p>
            <a:pPr lvl="2"/>
            <a:r>
              <a:rPr lang="en-DE" dirty="0"/>
              <a:t>Nur Mittelwerte berechnen ohne auch Varianzen anzugeben</a:t>
            </a:r>
          </a:p>
          <a:p>
            <a:pPr lvl="2"/>
            <a:r>
              <a:rPr lang="en-DE" dirty="0"/>
              <a:t>Verwendung von Schwellwerten anstelle von (modellbasieten) Hypothesentests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B75D6-528B-094F-9D98-BF116E3E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7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r="-1122"/>
          <a:stretch/>
        </p:blipFill>
        <p:spPr bwMode="auto">
          <a:xfrm>
            <a:off x="207572" y="836712"/>
            <a:ext cx="8756916" cy="5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leichschenkliges Dreieck 1"/>
          <p:cNvSpPr/>
          <p:nvPr/>
        </p:nvSpPr>
        <p:spPr>
          <a:xfrm>
            <a:off x="8344476" y="1484784"/>
            <a:ext cx="620012" cy="424847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5400000">
            <a:off x="7456966" y="464849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Informationsgehalt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91041" y="152636"/>
            <a:ext cx="7406640" cy="1008112"/>
          </a:xfrm>
        </p:spPr>
        <p:txBody>
          <a:bodyPr/>
          <a:lstStyle/>
          <a:p>
            <a:pPr algn="ctr"/>
            <a:r>
              <a:rPr lang="de-DE" dirty="0"/>
              <a:t>Datentypen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00DBC1F-D8F0-9C4E-9378-0AC95CB5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3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Metrische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Intervall</a:t>
            </a:r>
            <a:r>
              <a:rPr lang="en-US" dirty="0"/>
              <a:t>- und </a:t>
            </a:r>
            <a:r>
              <a:rPr lang="en-US" dirty="0" err="1"/>
              <a:t>Verhältnisskala</a:t>
            </a:r>
            <a:r>
              <a:rPr lang="en-US" dirty="0"/>
              <a:t> warden oft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sog</a:t>
            </a:r>
            <a:r>
              <a:rPr lang="en-US" dirty="0"/>
              <a:t>. </a:t>
            </a:r>
            <a:r>
              <a:rPr lang="en-US" dirty="0" err="1">
                <a:solidFill>
                  <a:srgbClr val="0B05FF"/>
                </a:solidFill>
              </a:rPr>
              <a:t>Kardinalskala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zusammengefasst</a:t>
            </a:r>
            <a:r>
              <a:rPr lang="en-US" dirty="0"/>
              <a:t>. </a:t>
            </a:r>
          </a:p>
          <a:p>
            <a:r>
              <a:rPr lang="en-US" dirty="0" err="1"/>
              <a:t>Merkmale</a:t>
            </a:r>
            <a:r>
              <a:rPr lang="en-US" dirty="0"/>
              <a:t> auf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>
                <a:solidFill>
                  <a:srgbClr val="0B05FF"/>
                </a:solidFill>
              </a:rPr>
              <a:t>metrisch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bezeichnet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571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Kategoriale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Ordinalskalierte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Variablen</a:t>
            </a:r>
            <a:r>
              <a:rPr lang="en-US" dirty="0"/>
              <a:t>, die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Kategorisierung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ordinalskalierten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metrischen</a:t>
            </a:r>
            <a:r>
              <a:rPr lang="en-US" dirty="0"/>
              <a:t> </a:t>
            </a:r>
            <a:r>
              <a:rPr lang="en-US" dirty="0" err="1"/>
              <a:t>Variablen</a:t>
            </a:r>
            <a:r>
              <a:rPr lang="en-US" dirty="0"/>
              <a:t> </a:t>
            </a:r>
            <a:r>
              <a:rPr lang="en-US" dirty="0" err="1"/>
              <a:t>entstanden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(</a:t>
            </a:r>
            <a:r>
              <a:rPr lang="en-US" dirty="0" err="1"/>
              <a:t>Beispiel</a:t>
            </a:r>
            <a:r>
              <a:rPr lang="en-US" dirty="0"/>
              <a:t>: Variable „</a:t>
            </a:r>
            <a:r>
              <a:rPr lang="en-US" dirty="0" err="1"/>
              <a:t>Einkommen</a:t>
            </a:r>
            <a:r>
              <a:rPr lang="en-US" dirty="0"/>
              <a:t>“ </a:t>
            </a: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Kategorien</a:t>
            </a:r>
            <a:r>
              <a:rPr lang="en-US" dirty="0"/>
              <a:t> „500-999 €“, „1000-1499 €“ </a:t>
            </a:r>
            <a:r>
              <a:rPr lang="en-US" dirty="0" err="1"/>
              <a:t>usw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2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Streuungsmaße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>
                <a:solidFill>
                  <a:srgbClr val="0B05FF"/>
                </a:solidFill>
              </a:rPr>
              <a:t>Spannweite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Differenz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zugrunde</a:t>
            </a:r>
            <a:r>
              <a:rPr lang="en-US" dirty="0"/>
              <a:t> </a:t>
            </a:r>
            <a:r>
              <a:rPr lang="en-US" dirty="0" err="1"/>
              <a:t>liegenden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-US" dirty="0"/>
          </a:p>
          <a:p>
            <a:pPr lvl="1"/>
            <a:r>
              <a:rPr lang="en-US" dirty="0" err="1"/>
              <a:t>Mindestens</a:t>
            </a:r>
            <a:r>
              <a:rPr lang="en-US" dirty="0"/>
              <a:t> </a:t>
            </a:r>
            <a:r>
              <a:rPr lang="en-US" dirty="0" err="1"/>
              <a:t>Ordinaldaten</a:t>
            </a:r>
            <a:r>
              <a:rPr lang="en-US" dirty="0"/>
              <a:t> </a:t>
            </a:r>
            <a:r>
              <a:rPr lang="en-US" dirty="0" err="1"/>
              <a:t>notwendig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Varianz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Mittlere</a:t>
            </a:r>
            <a:r>
              <a:rPr lang="en-US" dirty="0"/>
              <a:t> </a:t>
            </a:r>
            <a:r>
              <a:rPr lang="en-US" dirty="0" err="1"/>
              <a:t>quadratische</a:t>
            </a:r>
            <a:r>
              <a:rPr lang="en-US" dirty="0"/>
              <a:t> </a:t>
            </a:r>
            <a:r>
              <a:rPr lang="en-US" dirty="0" err="1"/>
              <a:t>Abweichung</a:t>
            </a:r>
            <a:r>
              <a:rPr lang="en-US" dirty="0"/>
              <a:t> der </a:t>
            </a:r>
            <a:r>
              <a:rPr lang="en-US" dirty="0" err="1"/>
              <a:t>einzelnen</a:t>
            </a:r>
            <a:r>
              <a:rPr lang="en-US" dirty="0"/>
              <a:t> </a:t>
            </a:r>
            <a:r>
              <a:rPr lang="en-US" dirty="0" err="1"/>
              <a:t>Datenwerte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arithmetischen</a:t>
            </a:r>
            <a:r>
              <a:rPr lang="en-US" dirty="0"/>
              <a:t> </a:t>
            </a:r>
            <a:r>
              <a:rPr lang="en-US" dirty="0" err="1"/>
              <a:t>Mittelwert</a:t>
            </a:r>
            <a:endParaRPr lang="en-US" dirty="0"/>
          </a:p>
          <a:p>
            <a:pPr lvl="1"/>
            <a:r>
              <a:rPr lang="en-US" dirty="0" err="1"/>
              <a:t>Einheiten</a:t>
            </a:r>
            <a:r>
              <a:rPr lang="en-US" dirty="0"/>
              <a:t> </a:t>
            </a:r>
            <a:r>
              <a:rPr lang="en-US" dirty="0" err="1"/>
              <a:t>quadriert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Standardabweichung</a:t>
            </a:r>
            <a:r>
              <a:rPr lang="en-US" sz="2800" dirty="0">
                <a:solidFill>
                  <a:srgbClr val="0B05FF"/>
                </a:solidFill>
              </a:rPr>
              <a:t> </a:t>
            </a:r>
          </a:p>
          <a:p>
            <a:pPr lvl="1"/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Standardabweichung</a:t>
            </a:r>
            <a:r>
              <a:rPr lang="en-US" dirty="0"/>
              <a:t> </a:t>
            </a:r>
            <a:r>
              <a:rPr lang="en-US" dirty="0" err="1"/>
              <a:t>bezeichnet</a:t>
            </a:r>
            <a:r>
              <a:rPr lang="en-US" dirty="0"/>
              <a:t> man die </a:t>
            </a:r>
            <a:r>
              <a:rPr lang="en-US" dirty="0" err="1"/>
              <a:t>Wurzel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der </a:t>
            </a:r>
            <a:r>
              <a:rPr lang="en-US" dirty="0" err="1"/>
              <a:t>Varianz</a:t>
            </a:r>
            <a:endParaRPr lang="en-US" dirty="0"/>
          </a:p>
          <a:p>
            <a:pPr lvl="1"/>
            <a:r>
              <a:rPr lang="en-US" dirty="0" err="1"/>
              <a:t>Streuungsmaß</a:t>
            </a:r>
            <a:r>
              <a:rPr lang="en-US" dirty="0"/>
              <a:t> </a:t>
            </a:r>
            <a:r>
              <a:rPr lang="en-US" dirty="0" err="1"/>
              <a:t>besitzt</a:t>
            </a:r>
            <a:r>
              <a:rPr lang="en-US" dirty="0"/>
              <a:t> </a:t>
            </a:r>
            <a:r>
              <a:rPr lang="en-US" dirty="0" err="1"/>
              <a:t>dieselbe</a:t>
            </a:r>
            <a:r>
              <a:rPr lang="en-US" dirty="0"/>
              <a:t> Einheit </a:t>
            </a:r>
            <a:r>
              <a:rPr lang="en-US" dirty="0" err="1"/>
              <a:t>wie</a:t>
            </a:r>
            <a:r>
              <a:rPr lang="en-US" dirty="0"/>
              <a:t> die </a:t>
            </a:r>
            <a:r>
              <a:rPr lang="en-US" dirty="0" err="1"/>
              <a:t>Daten</a:t>
            </a:r>
            <a:r>
              <a:rPr lang="en-US" dirty="0"/>
              <a:t> und der </a:t>
            </a:r>
            <a:r>
              <a:rPr lang="en-US" dirty="0" err="1"/>
              <a:t>Mittelwert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2C869-9F1B-1540-8860-B5B679B6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242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Dateneigenschaften</a:t>
            </a:r>
            <a:endParaRPr lang="en-US" dirty="0"/>
          </a:p>
        </p:txBody>
      </p:sp>
      <p:pic>
        <p:nvPicPr>
          <p:cNvPr id="4" name="Content Placeholder 3" descr="Bildschirmfoto 2015-02-21 um 16.36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56" r="-281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750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Säulendiagramm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21328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Histogramm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51723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Boxplot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2320" y="515719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Scatterplot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3B460AB-85C9-6E49-A5AF-64BA836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5F6011-2CF8-0A43-9B40-6CE64EA1B6E1}"/>
              </a:ext>
            </a:extLst>
          </p:cNvPr>
          <p:cNvSpPr/>
          <p:nvPr/>
        </p:nvSpPr>
        <p:spPr>
          <a:xfrm>
            <a:off x="3923928" y="4170680"/>
            <a:ext cx="216024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297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endParaRPr lang="en-US" dirty="0"/>
          </a:p>
        </p:txBody>
      </p:sp>
      <p:pic>
        <p:nvPicPr>
          <p:cNvPr id="4" name="Content Placeholder 3" descr="Bildschirmfoto 2015-02-21 um 16.27.4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" b="-13578"/>
          <a:stretch/>
        </p:blipFill>
        <p:spPr>
          <a:xfrm>
            <a:off x="467544" y="1196752"/>
            <a:ext cx="8229600" cy="44228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6E2B0B-CA84-D547-92A7-31EC1609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59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/>
              <a:t>Betrachtung einer Teilmenge der Daten</a:t>
            </a:r>
          </a:p>
        </p:txBody>
      </p:sp>
      <p:pic>
        <p:nvPicPr>
          <p:cNvPr id="9" name="Picture 8" descr="Bildschirmfoto 2015-02-21 um 15.0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9" y="1268760"/>
            <a:ext cx="8208912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Daten, auch </a:t>
            </a:r>
            <a:br>
              <a:rPr lang="de-DE" sz="2400"/>
            </a:br>
            <a:r>
              <a:rPr lang="de-DE" sz="2400"/>
              <a:t>Grundgesamtheit oder Population genannt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Erhebung einer Teilmenge der Daten auch </a:t>
            </a:r>
            <a:r>
              <a:rPr lang="de-DE" sz="2400">
                <a:solidFill>
                  <a:srgbClr val="0B05FF"/>
                </a:solidFill>
              </a:rPr>
              <a:t>Stichprobe </a:t>
            </a:r>
            <a:r>
              <a:rPr lang="de-DE" sz="2400"/>
              <a:t>(SP) genannt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EB1239-F882-1641-A026-675D1512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90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</a:t>
            </a:r>
            <a:r>
              <a:rPr lang="en-US" dirty="0" err="1"/>
              <a:t>Häufigkeiten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Histogramm</a:t>
            </a:r>
            <a:r>
              <a:rPr lang="en-US" dirty="0"/>
              <a:t>: </a:t>
            </a:r>
            <a:r>
              <a:rPr lang="en-US" dirty="0" err="1"/>
              <a:t>Zähler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Anzahl</a:t>
            </a:r>
            <a:r>
              <a:rPr lang="en-US" dirty="0"/>
              <a:t> von </a:t>
            </a:r>
            <a:r>
              <a:rPr lang="en-US" dirty="0" err="1"/>
              <a:t>Ausprägungen</a:t>
            </a:r>
            <a:endParaRPr lang="en-US" dirty="0"/>
          </a:p>
          <a:p>
            <a:pPr lvl="1"/>
            <a:r>
              <a:rPr lang="en-US" dirty="0" err="1"/>
              <a:t>Häufigkeitsverteilung</a:t>
            </a:r>
            <a:endParaRPr lang="en-US" dirty="0"/>
          </a:p>
          <a:p>
            <a:r>
              <a:rPr lang="en-US" dirty="0" err="1"/>
              <a:t>Normierung</a:t>
            </a:r>
            <a:r>
              <a:rPr lang="en-US" dirty="0"/>
              <a:t> der </a:t>
            </a:r>
            <a:r>
              <a:rPr lang="en-US" dirty="0" err="1"/>
              <a:t>Anzahlen</a:t>
            </a:r>
            <a:r>
              <a:rPr lang="en-US" dirty="0"/>
              <a:t> auf [0, 1] (</a:t>
            </a:r>
            <a:r>
              <a:rPr lang="en-US" dirty="0" err="1"/>
              <a:t>Skalierung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ergibt</a:t>
            </a:r>
            <a:r>
              <a:rPr lang="en-US" dirty="0"/>
              <a:t> </a:t>
            </a:r>
            <a:r>
              <a:rPr lang="en-US" dirty="0">
                <a:solidFill>
                  <a:srgbClr val="0B05FF"/>
                </a:solidFill>
              </a:rPr>
              <a:t>relative </a:t>
            </a:r>
            <a:r>
              <a:rPr lang="en-US" dirty="0" err="1">
                <a:solidFill>
                  <a:srgbClr val="0B05FF"/>
                </a:solidFill>
              </a:rPr>
              <a:t>Häufigkeiten</a:t>
            </a:r>
            <a:endParaRPr lang="en-US" dirty="0">
              <a:solidFill>
                <a:srgbClr val="0B05FF"/>
              </a:solidFill>
            </a:endParaRPr>
          </a:p>
          <a:p>
            <a:r>
              <a:rPr lang="en-US" dirty="0" err="1"/>
              <a:t>Verteilung</a:t>
            </a:r>
            <a:r>
              <a:rPr lang="en-US" dirty="0"/>
              <a:t> </a:t>
            </a:r>
            <a:r>
              <a:rPr lang="en-US" dirty="0" err="1"/>
              <a:t>meist</a:t>
            </a:r>
            <a:r>
              <a:rPr lang="en-US" dirty="0"/>
              <a:t> in </a:t>
            </a:r>
            <a:r>
              <a:rPr lang="en-US" dirty="0" err="1"/>
              <a:t>Bezug</a:t>
            </a:r>
            <a:r>
              <a:rPr lang="en-US" dirty="0"/>
              <a:t> auf relative </a:t>
            </a:r>
            <a:r>
              <a:rPr lang="en-US" dirty="0" err="1"/>
              <a:t>Häufigkeiten</a:t>
            </a:r>
            <a:r>
              <a:rPr lang="en-US" dirty="0"/>
              <a:t> </a:t>
            </a:r>
            <a:r>
              <a:rPr lang="en-US" dirty="0" err="1"/>
              <a:t>betrachtet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26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Verteilungen</a:t>
            </a:r>
            <a:endParaRPr lang="en-US" altLang="de-D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85609" y="1196752"/>
            <a:ext cx="7781489" cy="4023360"/>
          </a:xfrm>
        </p:spPr>
        <p:txBody>
          <a:bodyPr/>
          <a:lstStyle/>
          <a:p>
            <a:pPr eaLnBrk="1" hangingPunct="1"/>
            <a:r>
              <a:rPr lang="en-US" altLang="de-DE" sz="2800" dirty="0" err="1"/>
              <a:t>Einige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Verteilungen</a:t>
            </a:r>
            <a:r>
              <a:rPr lang="en-US" altLang="de-DE" sz="2800" dirty="0"/>
              <a:t>, die </a:t>
            </a:r>
            <a:r>
              <a:rPr lang="en-US" altLang="de-DE" sz="2800" dirty="0" err="1"/>
              <a:t>natürlich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vorkommen</a:t>
            </a:r>
            <a:endParaRPr lang="en-US" altLang="de-DE" sz="2800" dirty="0"/>
          </a:p>
          <a:p>
            <a:pPr lvl="1"/>
            <a:r>
              <a:rPr lang="en-US" altLang="de-DE" dirty="0" err="1"/>
              <a:t>Exponentialverteiltung</a:t>
            </a:r>
            <a:r>
              <a:rPr lang="en-US" altLang="de-DE" dirty="0"/>
              <a:t> (</a:t>
            </a:r>
            <a:r>
              <a:rPr lang="en-US" altLang="de-DE" dirty="0" err="1"/>
              <a:t>hatten</a:t>
            </a:r>
            <a:r>
              <a:rPr lang="en-US" altLang="de-DE" dirty="0"/>
              <a:t> </a:t>
            </a:r>
            <a:r>
              <a:rPr lang="en-US" altLang="de-DE" dirty="0" err="1"/>
              <a:t>wir</a:t>
            </a:r>
            <a:r>
              <a:rPr lang="en-US" altLang="de-DE" dirty="0"/>
              <a:t> </a:t>
            </a:r>
            <a:r>
              <a:rPr lang="en-US" altLang="de-DE" dirty="0" err="1"/>
              <a:t>schon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Städte</a:t>
            </a:r>
            <a:r>
              <a:rPr lang="en-US" altLang="de-DE" dirty="0"/>
              <a:t> (nominal) </a:t>
            </a:r>
            <a:r>
              <a:rPr lang="en-US" altLang="de-DE" dirty="0" err="1"/>
              <a:t>Anzahl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(</a:t>
            </a:r>
            <a:r>
              <a:rPr lang="en-US" altLang="de-DE" dirty="0" err="1"/>
              <a:t>metrisch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Über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Städte</a:t>
            </a:r>
            <a:r>
              <a:rPr lang="en-US" altLang="de-DE" dirty="0"/>
              <a:t> </a:t>
            </a:r>
            <a:r>
              <a:rPr lang="en-US" altLang="de-DE" dirty="0" err="1"/>
              <a:t>sortierbar</a:t>
            </a:r>
            <a:endParaRPr lang="en-US" altLang="de-DE" dirty="0"/>
          </a:p>
          <a:p>
            <a:pPr lvl="1"/>
            <a:r>
              <a:rPr lang="en-US" altLang="de-DE" dirty="0" err="1"/>
              <a:t>Binomialverteilung</a:t>
            </a:r>
            <a:endParaRPr lang="en-US" altLang="de-DE" dirty="0"/>
          </a:p>
          <a:p>
            <a:pPr lvl="1"/>
            <a:r>
              <a:rPr lang="en-US" altLang="de-DE" dirty="0" err="1"/>
              <a:t>Normalverteilung</a:t>
            </a:r>
            <a:endParaRPr lang="en-US" altLang="de-DE" sz="2000" dirty="0"/>
          </a:p>
          <a:p>
            <a:endParaRPr lang="en-US" altLang="de-DE" sz="2800" dirty="0"/>
          </a:p>
          <a:p>
            <a:r>
              <a:rPr lang="en-US" altLang="de-DE" sz="2800" dirty="0" err="1"/>
              <a:t>Beschreibung</a:t>
            </a:r>
            <a:r>
              <a:rPr lang="en-US" altLang="de-DE" sz="2800" dirty="0"/>
              <a:t> </a:t>
            </a:r>
            <a:r>
              <a:rPr lang="en-US" altLang="de-DE" sz="2800" dirty="0" err="1"/>
              <a:t>durch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Funktion</a:t>
            </a:r>
            <a:endParaRPr lang="en-US" altLang="de-DE" sz="2800" dirty="0"/>
          </a:p>
          <a:p>
            <a:pPr marL="0" indent="0" eaLnBrk="1" hangingPunct="1">
              <a:buNone/>
            </a:pPr>
            <a:endParaRPr lang="en-US" altLang="de-DE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699794" y="4911553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05FF"/>
                </a:solidFill>
              </a:rPr>
              <a:t>f :  </a:t>
            </a:r>
            <a:r>
              <a:rPr lang="en-US" sz="2400" dirty="0" err="1">
                <a:solidFill>
                  <a:srgbClr val="0B05FF"/>
                </a:solidFill>
              </a:rPr>
              <a:t>Grundmenge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>
                <a:solidFill>
                  <a:srgbClr val="0B05FF"/>
                </a:solidFill>
                <a:sym typeface="Wingdings"/>
              </a:rPr>
              <a:t>⟶ [0, 1]</a:t>
            </a:r>
            <a:endParaRPr lang="en-US" sz="2400" dirty="0">
              <a:solidFill>
                <a:srgbClr val="0B05FF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FE022D-2C8D-F846-9318-7F580A07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1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de-DE" sz="2400" dirty="0" err="1"/>
              <a:t>Beschreibt</a:t>
            </a:r>
            <a:r>
              <a:rPr lang="en-US" altLang="de-DE" sz="2400" dirty="0"/>
              <a:t> </a:t>
            </a:r>
            <a:r>
              <a:rPr lang="en-US" altLang="de-DE" sz="2400" dirty="0" err="1"/>
              <a:t>Anzahl</a:t>
            </a:r>
            <a:r>
              <a:rPr lang="en-US" altLang="de-DE" sz="2400" dirty="0"/>
              <a:t> der </a:t>
            </a:r>
            <a:r>
              <a:rPr lang="en-US" altLang="de-DE" sz="2400" dirty="0" err="1"/>
              <a:t>Erfolge</a:t>
            </a:r>
            <a:r>
              <a:rPr lang="en-US" altLang="de-DE" sz="2400" dirty="0"/>
              <a:t> in </a:t>
            </a:r>
            <a:r>
              <a:rPr lang="en-US" altLang="de-DE" sz="2400" dirty="0" err="1"/>
              <a:t>einer</a:t>
            </a:r>
            <a:r>
              <a:rPr lang="en-US" altLang="de-DE" sz="2400" dirty="0"/>
              <a:t> </a:t>
            </a:r>
            <a:r>
              <a:rPr lang="en-US" altLang="de-DE" sz="2400" dirty="0" err="1"/>
              <a:t>Serie</a:t>
            </a:r>
            <a:r>
              <a:rPr lang="en-US" altLang="de-DE" sz="2400" dirty="0"/>
              <a:t> von </a:t>
            </a:r>
            <a:r>
              <a:rPr lang="en-US" altLang="de-DE" sz="2400" dirty="0" err="1"/>
              <a:t>gleichartigen</a:t>
            </a:r>
            <a:r>
              <a:rPr lang="en-US" altLang="de-DE" sz="2400" dirty="0"/>
              <a:t> und </a:t>
            </a:r>
            <a:r>
              <a:rPr lang="en-US" altLang="de-DE" sz="2400" dirty="0" err="1"/>
              <a:t>unabhängigen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Versuchen</a:t>
            </a:r>
            <a:r>
              <a:rPr lang="en-US" altLang="de-DE" sz="2400" dirty="0"/>
              <a:t>, die </a:t>
            </a:r>
            <a:r>
              <a:rPr lang="en-US" altLang="de-DE" sz="2400" dirty="0" err="1"/>
              <a:t>jeweils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genau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zwei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mögliche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Ergebnisse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haben</a:t>
            </a:r>
            <a:r>
              <a:rPr lang="en-US" altLang="de-DE" sz="2400" dirty="0"/>
              <a:t>: </a:t>
            </a:r>
            <a:br>
              <a:rPr lang="en-US" altLang="de-DE" sz="2400" dirty="0"/>
            </a:br>
            <a:r>
              <a:rPr lang="en-US" altLang="de-DE" sz="2400" dirty="0"/>
              <a:t>„</a:t>
            </a:r>
            <a:r>
              <a:rPr lang="en-US" altLang="de-DE" sz="2400" dirty="0" err="1">
                <a:solidFill>
                  <a:srgbClr val="0B05FF"/>
                </a:solidFill>
              </a:rPr>
              <a:t>Erfolg</a:t>
            </a:r>
            <a:r>
              <a:rPr lang="en-US" altLang="de-DE" sz="2400" dirty="0"/>
              <a:t>“ </a:t>
            </a:r>
            <a:r>
              <a:rPr lang="en-US" altLang="de-DE" sz="2400" dirty="0" err="1"/>
              <a:t>oder</a:t>
            </a:r>
            <a:r>
              <a:rPr lang="en-US" altLang="de-DE" sz="2400" dirty="0"/>
              <a:t> „</a:t>
            </a:r>
            <a:r>
              <a:rPr lang="en-US" altLang="de-DE" sz="2400" dirty="0" err="1">
                <a:solidFill>
                  <a:srgbClr val="0B05FF"/>
                </a:solidFill>
              </a:rPr>
              <a:t>Misserfolg</a:t>
            </a:r>
            <a:r>
              <a:rPr lang="en-US" altLang="de-DE" sz="2400" dirty="0"/>
              <a:t>“</a:t>
            </a:r>
          </a:p>
          <a:p>
            <a:pPr eaLnBrk="1" hangingPunct="1"/>
            <a:endParaRPr lang="en-US" altLang="de-DE" sz="2400" dirty="0"/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Versuche</a:t>
            </a:r>
            <a:br>
              <a:rPr lang="en-US" altLang="de-DE" sz="2200" dirty="0"/>
            </a:b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erfolgr</a:t>
            </a:r>
            <a:r>
              <a:rPr lang="en-US" altLang="de-DE" sz="2200" dirty="0"/>
              <a:t>. </a:t>
            </a:r>
            <a:r>
              <a:rPr lang="en-US" altLang="de-DE" sz="2200" dirty="0" err="1"/>
              <a:t>Vers</a:t>
            </a:r>
            <a:r>
              <a:rPr lang="en-US" altLang="de-DE" sz="2200" dirty="0"/>
              <a:t>. / #</a:t>
            </a:r>
            <a:r>
              <a:rPr lang="en-US" altLang="de-DE" sz="2200" dirty="0" err="1"/>
              <a:t>Versuche</a:t>
            </a:r>
            <a:endParaRPr lang="en-US" altLang="de-DE" sz="2200" dirty="0"/>
          </a:p>
          <a:p>
            <a:pPr lvl="1" eaLnBrk="1" hangingPunct="1"/>
            <a:endParaRPr lang="en-US" altLang="de-DE" dirty="0"/>
          </a:p>
          <a:p>
            <a:pPr eaLnBrk="1" hangingPunct="1"/>
            <a:r>
              <a:rPr lang="en-US" altLang="de-DE" sz="2400" dirty="0" err="1">
                <a:solidFill>
                  <a:srgbClr val="0B05FF"/>
                </a:solidFill>
              </a:rPr>
              <a:t>Beschreibung</a:t>
            </a:r>
            <a:br>
              <a:rPr lang="en-US" altLang="de-DE" sz="2400" dirty="0"/>
            </a:br>
            <a:r>
              <a:rPr lang="en-US" altLang="de-DE" sz="2400" dirty="0"/>
              <a:t>der </a:t>
            </a:r>
            <a:r>
              <a:rPr lang="en-US" altLang="de-DE" sz="2400" dirty="0" err="1"/>
              <a:t>relativen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Häufig</a:t>
            </a:r>
            <a:r>
              <a:rPr lang="en-US" altLang="de-DE" sz="2400" dirty="0"/>
              <a:t>-</a:t>
            </a:r>
            <a:br>
              <a:rPr lang="en-US" altLang="de-DE" sz="2400" dirty="0"/>
            </a:br>
            <a:r>
              <a:rPr lang="en-US" altLang="de-DE" sz="2400" dirty="0" err="1"/>
              <a:t>keit</a:t>
            </a:r>
            <a:r>
              <a:rPr lang="en-US" altLang="de-DE" sz="2400" dirty="0"/>
              <a:t>, </a:t>
            </a:r>
            <a:r>
              <a:rPr lang="en-US" altLang="de-DE" sz="2400" dirty="0" err="1">
                <a:solidFill>
                  <a:srgbClr val="FF0000"/>
                </a:solidFill>
              </a:rPr>
              <a:t>genau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Erfolge</a:t>
            </a:r>
            <a:br>
              <a:rPr lang="en-US" altLang="de-DE" sz="2400" dirty="0"/>
            </a:br>
            <a:r>
              <a:rPr lang="en-US" altLang="de-DE" sz="2400" dirty="0" err="1"/>
              <a:t>zu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erzielen</a:t>
            </a:r>
            <a:r>
              <a:rPr lang="en-US" altLang="de-DE" sz="2400" dirty="0"/>
              <a:t>, </a:t>
            </a:r>
            <a:r>
              <a:rPr lang="en-US" altLang="de-DE" sz="2400" dirty="0" err="1"/>
              <a:t>als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Funktion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r>
              <a:rPr lang="en-US" altLang="de-DE" sz="2400" dirty="0" err="1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400" baseline="-25000" dirty="0">
                <a:solidFill>
                  <a:schemeClr val="accent1">
                    <a:lumMod val="50000"/>
                  </a:schemeClr>
                </a:solidFill>
              </a:rPr>
              <a:t>, n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(k) </a:t>
            </a:r>
            <a:b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de-DE" sz="2400" dirty="0"/>
          </a:p>
          <a:p>
            <a:pPr eaLnBrk="1" hangingPunct="1"/>
            <a:endParaRPr lang="en-US" altLang="de-DE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4E4A11-FE92-A048-9D08-897F0274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0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2419" y="5412913"/>
            <a:ext cx="2361583" cy="49253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𝛴</a:t>
            </a:r>
            <a:r>
              <a:rPr lang="en-US" sz="2800" baseline="-25000" dirty="0" err="1">
                <a:solidFill>
                  <a:srgbClr val="FFFFFF"/>
                </a:solidFill>
                <a:latin typeface="Chalkduster"/>
                <a:cs typeface="+mn-cs"/>
              </a:rPr>
              <a:t>i</a:t>
            </a:r>
            <a:r>
              <a:rPr lang="en-US" sz="2800" baseline="-25000" dirty="0">
                <a:solidFill>
                  <a:srgbClr val="FFFFFF"/>
                </a:solidFill>
                <a:latin typeface="Chalkduster"/>
                <a:cs typeface="+mn-cs"/>
              </a:rPr>
              <a:t>=0</a:t>
            </a:r>
            <a:r>
              <a:rPr lang="en-US" sz="2800" baseline="30000" dirty="0">
                <a:solidFill>
                  <a:srgbClr val="FFFFFF"/>
                </a:solidFill>
                <a:latin typeface="Chalkduster"/>
                <a:cs typeface="+mn-cs"/>
              </a:rPr>
              <a:t>k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n-cs"/>
              </a:rPr>
              <a:t>B</a:t>
            </a:r>
            <a:r>
              <a:rPr lang="en-US" sz="2800" baseline="-25000" dirty="0" err="1">
                <a:solidFill>
                  <a:srgbClr val="FFFFFF"/>
                </a:solidFill>
                <a:latin typeface="Chalkduster"/>
                <a:cs typeface="+mn-cs"/>
              </a:rPr>
              <a:t>p,n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(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n-cs"/>
              </a:rPr>
              <a:t>i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1561" y="5243681"/>
            <a:ext cx="6063329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de-DE" sz="2400" dirty="0" err="1"/>
              <a:t>Wie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bestimmen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wir</a:t>
            </a:r>
            <a:r>
              <a:rPr lang="en-US" altLang="de-DE" sz="2400" dirty="0"/>
              <a:t> die relative </a:t>
            </a:r>
            <a:r>
              <a:rPr lang="en-US" altLang="de-DE" sz="2400" dirty="0" err="1"/>
              <a:t>Häufigkeit</a:t>
            </a:r>
            <a:r>
              <a:rPr lang="en-US" altLang="de-DE" sz="2400" dirty="0"/>
              <a:t>, </a:t>
            </a:r>
            <a:br>
              <a:rPr lang="en-US" altLang="de-DE" sz="2400" dirty="0"/>
            </a:br>
            <a:r>
              <a:rPr lang="en-US" altLang="de-DE" sz="2400" dirty="0" err="1">
                <a:solidFill>
                  <a:srgbClr val="FF0000"/>
                </a:solidFill>
              </a:rPr>
              <a:t>bis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 err="1">
                <a:solidFill>
                  <a:srgbClr val="FF0000"/>
                </a:solidFill>
              </a:rPr>
              <a:t>zu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Erfolge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erzielen</a:t>
            </a:r>
            <a:r>
              <a:rPr lang="en-US" altLang="de-DE" sz="24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1106126"/>
            <a:ext cx="6063329" cy="4037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E2138-7E04-9946-B9F2-5E3520952A56}"/>
              </a:ext>
            </a:extLst>
          </p:cNvPr>
          <p:cNvSpPr txBox="1"/>
          <p:nvPr/>
        </p:nvSpPr>
        <p:spPr>
          <a:xfrm>
            <a:off x="6444208" y="6207695"/>
            <a:ext cx="276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Kumulierte </a:t>
            </a:r>
            <a:r>
              <a:rPr lang="de-DE" sz="2400" dirty="0" err="1">
                <a:solidFill>
                  <a:schemeClr val="bg1"/>
                </a:solidFill>
              </a:rPr>
              <a:t>Häufigeit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de-DE" sz="2400" dirty="0" err="1"/>
              <a:t>Beschreibt</a:t>
            </a:r>
            <a:r>
              <a:rPr lang="en-US" altLang="de-DE" sz="2400" dirty="0"/>
              <a:t> </a:t>
            </a:r>
            <a:r>
              <a:rPr lang="en-US" altLang="de-DE" sz="2400" dirty="0" err="1"/>
              <a:t>Anzahl</a:t>
            </a:r>
            <a:r>
              <a:rPr lang="en-US" altLang="de-DE" sz="2400" dirty="0"/>
              <a:t> der </a:t>
            </a:r>
            <a:r>
              <a:rPr lang="en-US" altLang="de-DE" sz="2400" dirty="0" err="1"/>
              <a:t>Erfolge</a:t>
            </a:r>
            <a:r>
              <a:rPr lang="en-US" altLang="de-DE" sz="2400" dirty="0"/>
              <a:t> in </a:t>
            </a:r>
            <a:r>
              <a:rPr lang="en-US" altLang="de-DE" sz="2400" dirty="0" err="1"/>
              <a:t>einer</a:t>
            </a:r>
            <a:r>
              <a:rPr lang="en-US" altLang="de-DE" sz="2400" dirty="0"/>
              <a:t> </a:t>
            </a:r>
            <a:r>
              <a:rPr lang="en-US" altLang="de-DE" sz="2400" dirty="0" err="1"/>
              <a:t>Serie</a:t>
            </a:r>
            <a:r>
              <a:rPr lang="en-US" altLang="de-DE" sz="2400" dirty="0"/>
              <a:t> von </a:t>
            </a:r>
            <a:r>
              <a:rPr lang="en-US" altLang="de-DE" sz="2400" dirty="0" err="1"/>
              <a:t>gleichartigen</a:t>
            </a:r>
            <a:r>
              <a:rPr lang="en-US" altLang="de-DE" sz="2400" dirty="0"/>
              <a:t> und </a:t>
            </a:r>
            <a:r>
              <a:rPr lang="en-US" altLang="de-DE" sz="2400" dirty="0" err="1"/>
              <a:t>unabhängigen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Versuchen</a:t>
            </a:r>
            <a:r>
              <a:rPr lang="en-US" altLang="de-DE" sz="2400" dirty="0"/>
              <a:t>, die </a:t>
            </a:r>
            <a:r>
              <a:rPr lang="en-US" altLang="de-DE" sz="2400" dirty="0" err="1"/>
              <a:t>jeweils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genau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zwei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mögliche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Ergebnisse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haben</a:t>
            </a:r>
            <a:r>
              <a:rPr lang="en-US" altLang="de-DE" sz="2400" dirty="0"/>
              <a:t>: </a:t>
            </a:r>
            <a:br>
              <a:rPr lang="en-US" altLang="de-DE" sz="2400" dirty="0"/>
            </a:br>
            <a:r>
              <a:rPr lang="en-US" altLang="de-DE" sz="2400" dirty="0"/>
              <a:t>„</a:t>
            </a:r>
            <a:r>
              <a:rPr lang="en-US" altLang="de-DE" sz="2400" dirty="0" err="1">
                <a:solidFill>
                  <a:srgbClr val="0B05FF"/>
                </a:solidFill>
              </a:rPr>
              <a:t>Erfolg</a:t>
            </a:r>
            <a:r>
              <a:rPr lang="en-US" altLang="de-DE" sz="2400" dirty="0"/>
              <a:t>“ </a:t>
            </a:r>
            <a:r>
              <a:rPr lang="en-US" altLang="de-DE" sz="2400" dirty="0" err="1"/>
              <a:t>oder</a:t>
            </a:r>
            <a:r>
              <a:rPr lang="en-US" altLang="de-DE" sz="2400" dirty="0"/>
              <a:t> „</a:t>
            </a:r>
            <a:r>
              <a:rPr lang="en-US" altLang="de-DE" sz="2400" dirty="0" err="1">
                <a:solidFill>
                  <a:srgbClr val="0B05FF"/>
                </a:solidFill>
              </a:rPr>
              <a:t>Misserfolg</a:t>
            </a:r>
            <a:r>
              <a:rPr lang="en-US" altLang="de-DE" sz="2400" dirty="0"/>
              <a:t>“</a:t>
            </a:r>
          </a:p>
          <a:p>
            <a:pPr eaLnBrk="1" hangingPunct="1"/>
            <a:endParaRPr lang="en-US" altLang="de-DE" sz="2400" dirty="0"/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Versuche</a:t>
            </a:r>
            <a:br>
              <a:rPr lang="en-US" altLang="de-DE" sz="2200" dirty="0"/>
            </a:b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erfolgr</a:t>
            </a:r>
            <a:r>
              <a:rPr lang="en-US" altLang="de-DE" sz="2200" dirty="0"/>
              <a:t>. </a:t>
            </a:r>
            <a:r>
              <a:rPr lang="en-US" altLang="de-DE" sz="2200" dirty="0" err="1"/>
              <a:t>Vers</a:t>
            </a:r>
            <a:r>
              <a:rPr lang="en-US" altLang="de-DE" sz="2200" dirty="0"/>
              <a:t>. / #</a:t>
            </a:r>
            <a:r>
              <a:rPr lang="en-US" altLang="de-DE" sz="2200" dirty="0" err="1"/>
              <a:t>Versuche</a:t>
            </a:r>
            <a:endParaRPr lang="en-US" altLang="de-DE" dirty="0"/>
          </a:p>
          <a:p>
            <a:pPr eaLnBrk="1" hangingPunct="1"/>
            <a:r>
              <a:rPr lang="en-US" altLang="de-DE" sz="2400" dirty="0" err="1">
                <a:solidFill>
                  <a:srgbClr val="0B05FF"/>
                </a:solidFill>
              </a:rPr>
              <a:t>Beschreibung</a:t>
            </a:r>
            <a:br>
              <a:rPr lang="en-US" altLang="de-DE" sz="2400" dirty="0"/>
            </a:br>
            <a:r>
              <a:rPr lang="en-US" altLang="de-DE" sz="2400" dirty="0"/>
              <a:t>der </a:t>
            </a:r>
            <a:r>
              <a:rPr lang="en-US" altLang="de-DE" sz="2400" dirty="0" err="1"/>
              <a:t>relativen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Häufig</a:t>
            </a:r>
            <a:r>
              <a:rPr lang="en-US" altLang="de-DE" sz="2400" dirty="0"/>
              <a:t>-</a:t>
            </a:r>
            <a:br>
              <a:rPr lang="en-US" altLang="de-DE" sz="2400" dirty="0"/>
            </a:br>
            <a:r>
              <a:rPr lang="en-US" altLang="de-DE" sz="2400" dirty="0" err="1"/>
              <a:t>keit</a:t>
            </a:r>
            <a:r>
              <a:rPr lang="en-US" altLang="de-DE" sz="2400" dirty="0"/>
              <a:t>, </a:t>
            </a:r>
            <a:r>
              <a:rPr lang="en-US" altLang="de-DE" sz="2400" dirty="0" err="1">
                <a:solidFill>
                  <a:srgbClr val="FF0000"/>
                </a:solidFill>
              </a:rPr>
              <a:t>genau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Erfolge</a:t>
            </a:r>
            <a:br>
              <a:rPr lang="en-US" altLang="de-DE" sz="2400" dirty="0"/>
            </a:br>
            <a:r>
              <a:rPr lang="en-US" altLang="de-DE" sz="2400" dirty="0" err="1"/>
              <a:t>zu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erzielen</a:t>
            </a:r>
            <a:r>
              <a:rPr lang="en-US" altLang="de-DE" sz="2400" dirty="0"/>
              <a:t>, </a:t>
            </a:r>
            <a:r>
              <a:rPr lang="en-US" altLang="de-DE" sz="2400" dirty="0" err="1"/>
              <a:t>als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Funktion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r>
              <a:rPr lang="en-US" altLang="de-DE" sz="2400" dirty="0" err="1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400" baseline="-25000" dirty="0">
                <a:solidFill>
                  <a:schemeClr val="accent1">
                    <a:lumMod val="50000"/>
                  </a:schemeClr>
                </a:solidFill>
              </a:rPr>
              <a:t>, n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(k) </a:t>
            </a:r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sz="2400" dirty="0" err="1"/>
              <a:t>Es</a:t>
            </a:r>
            <a:r>
              <a:rPr lang="en-US" sz="2400" dirty="0"/>
              <a:t> gilt: </a:t>
            </a:r>
            <a:endParaRPr lang="en-US" altLang="de-DE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blipFill>
                <a:blip r:embed="rId4"/>
                <a:stretch>
                  <a:fillRect l="-55085" t="-116393" r="-2542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744626"/>
      </p:ext>
    </p:extLst>
  </p:cSld>
  <p:clrMapOvr>
    <a:masterClrMapping/>
  </p:clrMapOvr>
  <p:transition spd="slow">
    <p:push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523888"/>
          </a:xfrm>
        </p:spPr>
        <p:txBody>
          <a:bodyPr/>
          <a:lstStyle/>
          <a:p>
            <a:pPr eaLnBrk="1" hangingPunct="1"/>
            <a:r>
              <a:rPr lang="en-US" altLang="de-DE" dirty="0" err="1"/>
              <a:t>Normalverteilung</a:t>
            </a:r>
            <a:endParaRPr lang="en-US" altLang="de-DE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/>
          <a:lstStyle/>
          <a:p>
            <a:pPr eaLnBrk="1" hangingPunct="1"/>
            <a:r>
              <a:rPr lang="en-US" altLang="de-DE" dirty="0" err="1"/>
              <a:t>Grundmenge</a:t>
            </a:r>
            <a:r>
              <a:rPr lang="en-US" altLang="de-DE" dirty="0"/>
              <a:t>: </a:t>
            </a:r>
            <a:r>
              <a:rPr lang="en-US" altLang="de-DE" dirty="0" err="1"/>
              <a:t>ℝ</a:t>
            </a:r>
            <a:endParaRPr lang="en-US" altLang="de-DE" dirty="0"/>
          </a:p>
          <a:p>
            <a:pPr eaLnBrk="1" hangingPunct="1"/>
            <a:r>
              <a:rPr lang="en-US" altLang="de-DE" dirty="0" err="1"/>
              <a:t>Lagemaß</a:t>
            </a:r>
            <a:r>
              <a:rPr lang="en-US" altLang="de-DE" dirty="0"/>
              <a:t>: </a:t>
            </a:r>
            <a:r>
              <a:rPr lang="en-US" altLang="de-DE" dirty="0" err="1"/>
              <a:t>Mittelwert</a:t>
            </a:r>
            <a:r>
              <a:rPr lang="en-US" altLang="de-DE" dirty="0"/>
              <a:t> 𝜇</a:t>
            </a:r>
          </a:p>
          <a:p>
            <a:pPr eaLnBrk="1" hangingPunct="1"/>
            <a:r>
              <a:rPr lang="en-US" altLang="de-DE" dirty="0" err="1"/>
              <a:t>Streuungsmaß</a:t>
            </a:r>
            <a:r>
              <a:rPr lang="en-US" altLang="de-DE" dirty="0"/>
              <a:t>: </a:t>
            </a:r>
            <a:r>
              <a:rPr lang="en-US" altLang="de-DE" dirty="0" err="1"/>
              <a:t>Varianz</a:t>
            </a:r>
            <a:r>
              <a:rPr lang="en-US" altLang="de-DE" dirty="0"/>
              <a:t> 𝜎</a:t>
            </a:r>
            <a:r>
              <a:rPr lang="en-US" altLang="de-DE" baseline="30000" dirty="0"/>
              <a:t>2</a:t>
            </a:r>
          </a:p>
          <a:p>
            <a:pPr eaLnBrk="1" hangingPunct="1"/>
            <a:r>
              <a:rPr lang="en-US" altLang="de-DE" dirty="0" err="1"/>
              <a:t>Funktion</a:t>
            </a:r>
            <a:r>
              <a:rPr lang="en-US" altLang="de-DE" dirty="0"/>
              <a:t>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dirty="0" err="1"/>
              <a:t>Häufigkeitsverteilung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im</a:t>
            </a:r>
            <a:r>
              <a:rPr lang="en-US" altLang="de-DE" dirty="0"/>
              <a:t> </a:t>
            </a:r>
            <a:r>
              <a:rPr lang="en-US" altLang="de-DE" dirty="0" err="1"/>
              <a:t>kontinuierlichen</a:t>
            </a:r>
            <a:r>
              <a:rPr lang="en-US" altLang="de-DE" dirty="0"/>
              <a:t> Fall </a:t>
            </a:r>
            <a:br>
              <a:rPr lang="en-US" altLang="de-DE" dirty="0"/>
            </a:br>
            <a:r>
              <a:rPr lang="en-US" altLang="de-DE" dirty="0" err="1">
                <a:solidFill>
                  <a:srgbClr val="0B05FF"/>
                </a:solidFill>
              </a:rPr>
              <a:t>Dichtefunktion</a:t>
            </a:r>
            <a:br>
              <a:rPr lang="en-US" altLang="de-DE" dirty="0"/>
            </a:br>
            <a:r>
              <a:rPr lang="en-US" altLang="de-DE" dirty="0" err="1"/>
              <a:t>genannt</a:t>
            </a:r>
            <a:r>
              <a:rPr lang="en-US" altLang="de-DE" dirty="0"/>
              <a:t>: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508104" y="173584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einer Normalverteilung sind Mittelwert und Median gleich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678" y="3182529"/>
            <a:ext cx="4896544" cy="312679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0966" y="6130367"/>
            <a:ext cx="360040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05222" y="587727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/>
              <p:nvPr/>
            </p:nvSpPr>
            <p:spPr>
              <a:xfrm>
                <a:off x="775818" y="4581128"/>
                <a:ext cx="2614242" cy="1079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18" y="4581128"/>
                <a:ext cx="2614242" cy="1079398"/>
              </a:xfrm>
              <a:prstGeom prst="rect">
                <a:avLst/>
              </a:prstGeom>
              <a:blipFill>
                <a:blip r:embed="rId4"/>
                <a:stretch>
                  <a:fillRect l="-43478" t="-130233" r="-3865" b="-1930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90F93EC-04CF-CD46-B147-A4F88AF4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764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</p:spPr>
            <p:txBody>
              <a:bodyPr/>
              <a:lstStyle/>
              <a:p>
                <a:r>
                  <a:rPr lang="en-US" dirty="0"/>
                  <a:t>Verteilung </a:t>
                </a:r>
                <a:r>
                  <a:rPr lang="en-US" dirty="0" err="1"/>
                  <a:t>für</a:t>
                </a:r>
                <a:r>
                  <a:rPr lang="en-US" dirty="0"/>
                  <a:t> relative </a:t>
                </a:r>
                <a:r>
                  <a:rPr lang="en-US" dirty="0" err="1"/>
                  <a:t>Häufigkeit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  <a:blipFill>
                <a:blip r:embed="rId2"/>
                <a:stretch>
                  <a:fillRect l="-1791" t="-20000" b="-4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115615" y="1268760"/>
            <a:ext cx="6875435" cy="44035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7956376" y="5229200"/>
            <a:ext cx="360040" cy="3605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2000" dirty="0"/>
                  <a:t> = </a:t>
                </a:r>
                <a:r>
                  <a:rPr lang="en-US" sz="2000" dirty="0" err="1"/>
                  <a:t>Fläche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unter</a:t>
                </a:r>
                <a:r>
                  <a:rPr lang="en-US" sz="2000" dirty="0"/>
                  <a:t> der </a:t>
                </a:r>
                <a:r>
                  <a:rPr lang="en-US" sz="2000" dirty="0" err="1"/>
                  <a:t>Häufigkeitsverteilung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von 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blipFill>
                <a:blip r:embed="rId4"/>
                <a:stretch>
                  <a:fillRect t="-5556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572000" y="5373216"/>
            <a:ext cx="36004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1800" y="6178442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sog</a:t>
            </a:r>
            <a:r>
              <a:rPr lang="en-US" dirty="0">
                <a:sym typeface="Wingdings"/>
              </a:rPr>
              <a:t>. </a:t>
            </a:r>
            <a:r>
              <a:rPr lang="en-US" dirty="0" err="1">
                <a:solidFill>
                  <a:srgbClr val="0B05FF"/>
                </a:solidFill>
                <a:sym typeface="Wingdings"/>
              </a:rPr>
              <a:t>Verteilungsfunktion</a:t>
            </a:r>
            <a:endParaRPr lang="en-US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/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  <a:blipFill>
                <a:blip r:embed="rId5"/>
                <a:stretch>
                  <a:fillRect r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236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Von </a:t>
            </a:r>
            <a:r>
              <a:rPr lang="en-US" sz="2800" dirty="0" err="1"/>
              <a:t>relativen</a:t>
            </a:r>
            <a:r>
              <a:rPr lang="en-US" sz="2800" dirty="0"/>
              <a:t> </a:t>
            </a:r>
            <a:r>
              <a:rPr lang="en-US" sz="2800" dirty="0" err="1"/>
              <a:t>Häufigkeiten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Wahrscheinlichkeiten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229600" cy="5203824"/>
          </a:xfrm>
        </p:spPr>
        <p:txBody>
          <a:bodyPr/>
          <a:lstStyle/>
          <a:p>
            <a:r>
              <a:rPr lang="de-DE" sz="2400" dirty="0"/>
              <a:t>Übergang von relativen Häufigkeiten auf sog. Wahrscheinlichkeiten als Eigenschaften des Daten erzeugenden Prozesses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Johann Bernoulli </a:t>
            </a:r>
            <a:r>
              <a:rPr lang="de-DE" sz="2200" dirty="0"/>
              <a:t>(1667-1748) und </a:t>
            </a:r>
            <a:r>
              <a:rPr lang="de-DE" sz="2200" dirty="0">
                <a:solidFill>
                  <a:srgbClr val="FFC000"/>
                </a:solidFill>
              </a:rPr>
              <a:t>Pierre Laplace </a:t>
            </a:r>
            <a:r>
              <a:rPr lang="de-DE" sz="2200" dirty="0"/>
              <a:t>(1749-1822)</a:t>
            </a:r>
          </a:p>
          <a:p>
            <a:pPr lvl="1"/>
            <a:r>
              <a:rPr lang="de-DE" sz="2200" dirty="0"/>
              <a:t>Beispiel: Wahrscheinlichkeit, </a:t>
            </a:r>
            <a:br>
              <a:rPr lang="de-DE" sz="2200" dirty="0"/>
            </a:br>
            <a:r>
              <a:rPr lang="de-DE" sz="2200" dirty="0">
                <a:solidFill>
                  <a:srgbClr val="0B05FF"/>
                </a:solidFill>
              </a:rPr>
              <a:t>männlich zu sein, wenn man ≥400,000 Euro verdient</a:t>
            </a:r>
          </a:p>
          <a:p>
            <a:pPr lvl="1"/>
            <a:r>
              <a:rPr lang="de-DE" sz="2200" dirty="0">
                <a:solidFill>
                  <a:srgbClr val="FF0000"/>
                </a:solidFill>
              </a:rPr>
              <a:t>Aber: </a:t>
            </a:r>
            <a:r>
              <a:rPr lang="de-DE" sz="2200" dirty="0"/>
              <a:t>Auch bei großen Datenmengen wird die Wahrscheinlichkeit für eine Eigenschaft des die Daten generierenden Prozesses offensichtlich durch </a:t>
            </a:r>
            <a:br>
              <a:rPr lang="de-DE" sz="2200" dirty="0"/>
            </a:br>
            <a:r>
              <a:rPr lang="de-DE" sz="2200" dirty="0">
                <a:solidFill>
                  <a:srgbClr val="FF0000"/>
                </a:solidFill>
              </a:rPr>
              <a:t>#günstige Fälle / #mögliche Fälle nur sehr grob geschätzt</a:t>
            </a:r>
          </a:p>
          <a:p>
            <a:r>
              <a:rPr lang="de-DE" sz="2400" dirty="0"/>
              <a:t>Betrachtung des Grenzfalles: </a:t>
            </a:r>
            <a:r>
              <a:rPr lang="de-DE" sz="2400" dirty="0">
                <a:solidFill>
                  <a:srgbClr val="0B05FF"/>
                </a:solidFill>
              </a:rPr>
              <a:t>#mögliche Fälle ⟶ ∞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Richard von </a:t>
            </a:r>
            <a:r>
              <a:rPr lang="de-DE" sz="2200" dirty="0" err="1">
                <a:solidFill>
                  <a:srgbClr val="FFC000"/>
                </a:solidFill>
              </a:rPr>
              <a:t>Mises</a:t>
            </a:r>
            <a:r>
              <a:rPr lang="de-DE" sz="2200" dirty="0">
                <a:solidFill>
                  <a:srgbClr val="FFC000"/>
                </a:solidFill>
              </a:rPr>
              <a:t> </a:t>
            </a:r>
            <a:r>
              <a:rPr lang="de-DE" sz="2200" dirty="0"/>
              <a:t>(ca. 1883-1953)</a:t>
            </a:r>
          </a:p>
          <a:p>
            <a:r>
              <a:rPr lang="de-DE" sz="2400" dirty="0"/>
              <a:t>Weitere Entwicklung ab 1930 durch </a:t>
            </a:r>
            <a:r>
              <a:rPr lang="de-DE" sz="2400" dirty="0">
                <a:solidFill>
                  <a:srgbClr val="FFC000"/>
                </a:solidFill>
              </a:rPr>
              <a:t>Andrei </a:t>
            </a:r>
            <a:r>
              <a:rPr lang="de-DE" sz="2400" dirty="0" err="1">
                <a:solidFill>
                  <a:srgbClr val="FFC000"/>
                </a:solidFill>
              </a:rPr>
              <a:t>Kolmogorov</a:t>
            </a:r>
            <a:r>
              <a:rPr lang="de-DE" sz="2400" dirty="0">
                <a:solidFill>
                  <a:srgbClr val="FFC000"/>
                </a:solidFill>
              </a:rPr>
              <a:t>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743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Wahrscheinlichkeits</a:t>
            </a:r>
            <a:r>
              <a:rPr lang="en-US" dirty="0"/>
              <a:t>- vs. </a:t>
            </a:r>
            <a:r>
              <a:rPr lang="en-US" dirty="0" err="1"/>
              <a:t>Dichtefunktion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Wahrscheinlichkeitsfunktion</a:t>
            </a:r>
            <a:r>
              <a:rPr lang="en-US" sz="2400" dirty="0"/>
              <a:t> </a:t>
            </a:r>
          </a:p>
          <a:p>
            <a:pPr lvl="1"/>
            <a:r>
              <a:rPr lang="en-US" sz="2000" dirty="0" err="1"/>
              <a:t>Wahrscheinlichkeit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jede</a:t>
            </a:r>
            <a:r>
              <a:rPr lang="en-US" sz="2000" dirty="0"/>
              <a:t> </a:t>
            </a:r>
            <a:r>
              <a:rPr lang="en-US" sz="2000" dirty="0" err="1"/>
              <a:t>Merkmalsausprägung</a:t>
            </a:r>
            <a:endParaRPr lang="en-US" sz="2000" dirty="0"/>
          </a:p>
          <a:p>
            <a:r>
              <a:rPr lang="en-US" sz="2400" dirty="0" err="1"/>
              <a:t>Geht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bei</a:t>
            </a:r>
            <a:r>
              <a:rPr lang="en-US" sz="2400" dirty="0"/>
              <a:t> </a:t>
            </a:r>
            <a:r>
              <a:rPr lang="en-US" sz="2400" dirty="0" err="1"/>
              <a:t>dichter</a:t>
            </a:r>
            <a:r>
              <a:rPr lang="en-US" sz="2400" dirty="0"/>
              <a:t> </a:t>
            </a:r>
            <a:r>
              <a:rPr lang="en-US" sz="2400" dirty="0" err="1"/>
              <a:t>Grundmenge</a:t>
            </a:r>
            <a:endParaRPr lang="en-US" sz="2400" dirty="0"/>
          </a:p>
          <a:p>
            <a:pPr lvl="1"/>
            <a:r>
              <a:rPr lang="en-US" sz="2000" dirty="0" err="1"/>
              <a:t>Wahrscheinlichkeit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jeden</a:t>
            </a:r>
            <a:r>
              <a:rPr lang="en-US" sz="2000" dirty="0"/>
              <a:t> </a:t>
            </a:r>
            <a:r>
              <a:rPr lang="en-US" sz="2000" dirty="0" err="1"/>
              <a:t>einzelnen</a:t>
            </a:r>
            <a:r>
              <a:rPr lang="en-US" sz="2000" dirty="0"/>
              <a:t> Wert: 0</a:t>
            </a:r>
          </a:p>
          <a:p>
            <a:r>
              <a:rPr lang="en-US" sz="2400" dirty="0" err="1"/>
              <a:t>Daher</a:t>
            </a:r>
            <a:r>
              <a:rPr lang="en-US" sz="2400" dirty="0"/>
              <a:t> in </a:t>
            </a:r>
            <a:r>
              <a:rPr lang="en-US" sz="2400" dirty="0" err="1"/>
              <a:t>diesem</a:t>
            </a:r>
            <a:r>
              <a:rPr lang="en-US" sz="2400" dirty="0"/>
              <a:t> Fall: </a:t>
            </a:r>
            <a:r>
              <a:rPr lang="en-US" sz="2400" dirty="0" err="1"/>
              <a:t>Dichtefunktion</a:t>
            </a:r>
            <a:endParaRPr lang="en-US" sz="2400" dirty="0"/>
          </a:p>
          <a:p>
            <a:r>
              <a:rPr lang="en-US" sz="2400" dirty="0" err="1"/>
              <a:t>Verwendung</a:t>
            </a:r>
            <a:r>
              <a:rPr lang="en-US" sz="2400" dirty="0"/>
              <a:t> der </a:t>
            </a:r>
            <a:r>
              <a:rPr lang="en-US" sz="2400" dirty="0" err="1"/>
              <a:t>Dichte</a:t>
            </a:r>
            <a:r>
              <a:rPr lang="en-US" sz="2400" dirty="0"/>
              <a:t> in </a:t>
            </a:r>
            <a:r>
              <a:rPr lang="en-US" sz="2400" dirty="0" err="1"/>
              <a:t>Verteilungsfunktion</a:t>
            </a:r>
            <a:endParaRPr lang="en-US" sz="2400" dirty="0"/>
          </a:p>
          <a:p>
            <a:pPr lvl="1"/>
            <a:r>
              <a:rPr lang="en-US" sz="2000" dirty="0" err="1"/>
              <a:t>Bestimmung</a:t>
            </a:r>
            <a:r>
              <a:rPr lang="en-US" sz="2000" dirty="0"/>
              <a:t> der </a:t>
            </a:r>
            <a:r>
              <a:rPr lang="en-US" sz="2000" dirty="0" err="1"/>
              <a:t>Wahrscheinlichkeit</a:t>
            </a:r>
            <a:r>
              <a:rPr lang="en-US" sz="2000" dirty="0"/>
              <a:t>, </a:t>
            </a:r>
            <a:r>
              <a:rPr lang="en-US" sz="2000" dirty="0" err="1"/>
              <a:t>dass</a:t>
            </a:r>
            <a:r>
              <a:rPr lang="en-US" sz="2000" dirty="0"/>
              <a:t>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gewisses</a:t>
            </a:r>
            <a:r>
              <a:rPr lang="en-US" sz="2000" dirty="0"/>
              <a:t> </a:t>
            </a:r>
            <a:r>
              <a:rPr lang="en-US" sz="2000" dirty="0" err="1"/>
              <a:t>Ereignis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bis </a:t>
            </a:r>
            <a:r>
              <a:rPr lang="en-US" sz="2000" dirty="0" err="1"/>
              <a:t>zu</a:t>
            </a:r>
            <a:r>
              <a:rPr lang="en-US" sz="2000" dirty="0"/>
              <a:t> x mal </a:t>
            </a:r>
            <a:r>
              <a:rPr lang="en-US" sz="2000" dirty="0" err="1"/>
              <a:t>auftritt</a:t>
            </a:r>
            <a:endParaRPr lang="en-US" sz="2000" dirty="0"/>
          </a:p>
          <a:p>
            <a:pPr lvl="1"/>
            <a:r>
              <a:rPr lang="en-US" sz="2000" dirty="0" err="1"/>
              <a:t>Verteilungsfunktion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die </a:t>
            </a:r>
            <a:r>
              <a:rPr lang="en-US" sz="2000" dirty="0" err="1"/>
              <a:t>Normalverteilung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Geht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x⟶∞ </a:t>
            </a:r>
            <a:r>
              <a:rPr lang="en-US" sz="2000" dirty="0" err="1"/>
              <a:t>gegen</a:t>
            </a:r>
            <a:r>
              <a:rPr lang="en-US" sz="2000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/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blipFill>
                <a:blip r:embed="rId2"/>
                <a:stretch>
                  <a:fillRect t="-132941" b="-196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5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7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933055"/>
            <a:ext cx="6400800" cy="2232249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1FC18-A6AC-0C41-975B-9FEB26B73AE8}"/>
              </a:ext>
            </a:extLst>
          </p:cNvPr>
          <p:cNvSpPr txBox="1"/>
          <p:nvPr/>
        </p:nvSpPr>
        <p:spPr>
          <a:xfrm>
            <a:off x="2950402" y="2874229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Statistische Grundlagen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39045F-4893-384E-982E-0F8AF84E4924}"/>
              </a:ext>
            </a:extLst>
          </p:cNvPr>
          <p:cNvGrpSpPr/>
          <p:nvPr/>
        </p:nvGrpSpPr>
        <p:grpSpPr>
          <a:xfrm>
            <a:off x="1763688" y="3440044"/>
            <a:ext cx="5472608" cy="2736304"/>
            <a:chOff x="1763688" y="3440044"/>
            <a:chExt cx="5472608" cy="2736304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F298969-56B7-0D40-B340-4E2C81A6F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688" y="3440044"/>
              <a:ext cx="5472608" cy="27363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B27A44-1758-A049-B5AB-45AA057F3192}"/>
                </a:ext>
              </a:extLst>
            </p:cNvPr>
            <p:cNvSpPr/>
            <p:nvPr/>
          </p:nvSpPr>
          <p:spPr>
            <a:xfrm>
              <a:off x="1763688" y="3440044"/>
              <a:ext cx="288032" cy="236522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7233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dirty="0" err="1"/>
              <a:t>Betrachtung</a:t>
            </a:r>
            <a:r>
              <a:rPr lang="en-US" altLang="de-DE" dirty="0"/>
              <a:t> </a:t>
            </a:r>
            <a:r>
              <a:rPr lang="en-US" altLang="de-DE" dirty="0" err="1"/>
              <a:t>einer</a:t>
            </a:r>
            <a:r>
              <a:rPr lang="en-US" altLang="de-DE" dirty="0"/>
              <a:t> </a:t>
            </a:r>
            <a:r>
              <a:rPr lang="en-US" altLang="de-DE" dirty="0" err="1"/>
              <a:t>Teilmenge</a:t>
            </a:r>
            <a:r>
              <a:rPr lang="en-US" altLang="de-DE" dirty="0"/>
              <a:t> der </a:t>
            </a:r>
            <a:r>
              <a:rPr lang="en-US" altLang="de-DE" dirty="0" err="1"/>
              <a:t>Daten</a:t>
            </a:r>
            <a:endParaRPr lang="en-US" altLang="de-DE" dirty="0"/>
          </a:p>
        </p:txBody>
      </p:sp>
      <p:graphicFrame>
        <p:nvGraphicFramePr>
          <p:cNvPr id="142417" name="Group 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243319"/>
              </p:ext>
            </p:extLst>
          </p:nvPr>
        </p:nvGraphicFramePr>
        <p:xfrm>
          <a:off x="683569" y="2636912"/>
          <a:ext cx="8068698" cy="3247128"/>
        </p:xfrm>
        <a:graphic>
          <a:graphicData uri="http://schemas.openxmlformats.org/drawingml/2006/table">
            <a:tbl>
              <a:tblPr/>
              <a:tblGrid>
                <a:gridCol w="268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Definition</a:t>
                      </a: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Population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Stichprobe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3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de-DE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Grundgesamtheit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Teilmenge</a:t>
                      </a: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einer</a:t>
                      </a: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Grundgesamtheit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Symbole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griechisch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latein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Mittel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Reference Sans Serif"/>
                        </a:rPr>
                        <a:t>x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1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Standardab-weichung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Daten</a:t>
            </a:r>
            <a:r>
              <a:rPr lang="en-US" sz="2400" dirty="0"/>
              <a:t>,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Grundgesamtheit</a:t>
            </a:r>
            <a:r>
              <a:rPr lang="en-US" sz="2400" dirty="0"/>
              <a:t> </a:t>
            </a:r>
            <a:r>
              <a:rPr lang="en-US" sz="2400" dirty="0" err="1"/>
              <a:t>oder</a:t>
            </a:r>
            <a:r>
              <a:rPr lang="en-US" sz="2400" dirty="0"/>
              <a:t> Population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Teilmenge</a:t>
            </a:r>
            <a:r>
              <a:rPr lang="en-US" sz="2400" dirty="0"/>
              <a:t> der </a:t>
            </a:r>
            <a:r>
              <a:rPr lang="en-US" sz="2400" dirty="0" err="1"/>
              <a:t>Daten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Stichprobe</a:t>
            </a:r>
            <a:r>
              <a:rPr lang="en-US" sz="2400" dirty="0"/>
              <a:t> (SP)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32112" y="4725144"/>
            <a:ext cx="14401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D0FE24-9E18-0B4D-917B-D7F56CF4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1D036-14D0-104C-A2D9-547BBC3AE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584F3-470B-E74F-8B45-41A9E0415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39" y="5172961"/>
            <a:ext cx="336988" cy="4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3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Normalverteilung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Dichtefunktion</a:t>
                </a:r>
              </a:p>
              <a:p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/>
                  <a:t>Standardnormalverteilung: 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400" dirty="0"/>
                  <a:t> und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/>
              <p:nvPr/>
            </p:nvSpPr>
            <p:spPr>
              <a:xfrm>
                <a:off x="985872" y="1656049"/>
                <a:ext cx="3883306" cy="790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1656049"/>
                <a:ext cx="3883306" cy="790216"/>
              </a:xfrm>
              <a:prstGeom prst="rect">
                <a:avLst/>
              </a:prstGeom>
              <a:blipFill>
                <a:blip r:embed="rId3"/>
                <a:stretch>
                  <a:fillRect l="-1307" b="-93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/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blipFill>
                <a:blip r:embed="rId4"/>
                <a:stretch>
                  <a:fillRect l="-3286"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10B5E3B-A6A2-D945-8A9A-FD8B06180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297" y="1183878"/>
            <a:ext cx="3673182" cy="23455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2E7D1ED-9B90-074E-84FD-638C0C913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993" y="4451532"/>
            <a:ext cx="3960440" cy="924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EF17D1-C00E-4B4A-8A70-311AB29DFF76}"/>
              </a:ext>
            </a:extLst>
          </p:cNvPr>
          <p:cNvSpPr txBox="1"/>
          <p:nvPr/>
        </p:nvSpPr>
        <p:spPr>
          <a:xfrm>
            <a:off x="5231909" y="4385994"/>
            <a:ext cx="3657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Wahrscheinlichkeit, dass beim </a:t>
            </a:r>
            <a:br>
              <a:rPr lang="de-DE" sz="2000" dirty="0"/>
            </a:br>
            <a:r>
              <a:rPr lang="de-DE" sz="2000" dirty="0"/>
              <a:t>Ziehen aus der Grundgesamtheit </a:t>
            </a:r>
          </a:p>
          <a:p>
            <a:r>
              <a:rPr lang="de-DE" sz="2000" dirty="0"/>
              <a:t>ein Wert ≤ x auftritt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AAABB-2B39-0F48-B48B-DAB57047FF07}"/>
              </a:ext>
            </a:extLst>
          </p:cNvPr>
          <p:cNvSpPr txBox="1"/>
          <p:nvPr/>
        </p:nvSpPr>
        <p:spPr>
          <a:xfrm>
            <a:off x="945835" y="5559623"/>
            <a:ext cx="763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𝜙(x</a:t>
            </a:r>
            <a:r>
              <a:rPr lang="de-DE" sz="2200" baseline="-25000" dirty="0"/>
              <a:t>0</a:t>
            </a:r>
            <a:r>
              <a:rPr lang="de-DE" sz="22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11547A-2A7F-9842-BBB8-9D077597F175}"/>
              </a:ext>
            </a:extLst>
          </p:cNvPr>
          <p:cNvSpPr txBox="1"/>
          <p:nvPr/>
        </p:nvSpPr>
        <p:spPr>
          <a:xfrm>
            <a:off x="1835696" y="5589240"/>
            <a:ext cx="194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Likelihood</a:t>
            </a:r>
            <a:r>
              <a:rPr lang="de-DE" sz="2000" dirty="0"/>
              <a:t> von x</a:t>
            </a:r>
            <a:r>
              <a:rPr lang="de-DE" sz="2000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6787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Hypothesentest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96A77-9269-7444-A46E-D388F1843720}"/>
              </a:ext>
            </a:extLst>
          </p:cNvPr>
          <p:cNvSpPr/>
          <p:nvPr/>
        </p:nvSpPr>
        <p:spPr>
          <a:xfrm>
            <a:off x="179512" y="6126871"/>
            <a:ext cx="2736304" cy="5040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6"/>
            <a:ext cx="8229600" cy="4968875"/>
          </a:xfrm>
        </p:spPr>
        <p:txBody>
          <a:bodyPr/>
          <a:lstStyle/>
          <a:p>
            <a:r>
              <a:rPr lang="de-DE" sz="2400" dirty="0">
                <a:solidFill>
                  <a:srgbClr val="0B05FF"/>
                </a:solidFill>
              </a:rPr>
              <a:t>Vermutung: </a:t>
            </a:r>
            <a:r>
              <a:rPr lang="de-DE" sz="2400" dirty="0"/>
              <a:t>Küken können Körner schon von Geburt an erkennen und müssen die Form des Futters nicht erst lernen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Experiment: </a:t>
            </a:r>
          </a:p>
          <a:p>
            <a:pPr lvl="1"/>
            <a:r>
              <a:rPr lang="de-DE" sz="2000" dirty="0"/>
              <a:t>Kreise und Dreiecke je zur Hälfte zum Picken vorgegeben (sagen wir 20 Objekte insgesamt)</a:t>
            </a:r>
          </a:p>
          <a:p>
            <a:pPr lvl="1"/>
            <a:r>
              <a:rPr lang="de-DE" sz="2000" dirty="0"/>
              <a:t>Wenn Vermutung wahr, sollte </a:t>
            </a:r>
            <a:r>
              <a:rPr lang="de-DE" sz="2000" dirty="0" err="1"/>
              <a:t>p</a:t>
            </a:r>
            <a:r>
              <a:rPr lang="de-DE" sz="2000" baseline="-25000" dirty="0" err="1"/>
              <a:t>Kreis</a:t>
            </a:r>
            <a:r>
              <a:rPr lang="de-DE" sz="2000" dirty="0"/>
              <a:t> &gt;&gt; 0.5 gelten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Hypothese H</a:t>
            </a:r>
            <a:r>
              <a:rPr lang="de-DE" sz="2400" baseline="-25000" dirty="0">
                <a:solidFill>
                  <a:srgbClr val="0B05FF"/>
                </a:solidFill>
              </a:rPr>
              <a:t>0</a:t>
            </a:r>
            <a:r>
              <a:rPr lang="de-DE" sz="2400" dirty="0">
                <a:solidFill>
                  <a:srgbClr val="0B05FF"/>
                </a:solidFill>
              </a:rPr>
              <a:t>: </a:t>
            </a:r>
          </a:p>
          <a:p>
            <a:pPr lvl="1"/>
            <a:r>
              <a:rPr lang="de-DE" sz="2000" dirty="0"/>
              <a:t>Küken unterscheiden nicht zwischen Kreisen und Dreiecken, </a:t>
            </a:r>
            <a:r>
              <a:rPr lang="de-DE" sz="2000" dirty="0" err="1"/>
              <a:t>p</a:t>
            </a:r>
            <a:r>
              <a:rPr lang="de-DE" sz="2000" baseline="-25000" dirty="0" err="1"/>
              <a:t>Kreis</a:t>
            </a:r>
            <a:r>
              <a:rPr lang="de-DE" sz="2000" dirty="0"/>
              <a:t> = 0.5, Mittelwert des Experiments sollte 10 sein, Varianz sei 2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Hypothese H</a:t>
            </a:r>
            <a:r>
              <a:rPr lang="de-DE" sz="2400" baseline="-25000" dirty="0">
                <a:solidFill>
                  <a:srgbClr val="0B05FF"/>
                </a:solidFill>
              </a:rPr>
              <a:t>1</a:t>
            </a:r>
            <a:r>
              <a:rPr lang="de-DE" sz="2400" dirty="0">
                <a:solidFill>
                  <a:srgbClr val="0B05FF"/>
                </a:solidFill>
              </a:rPr>
              <a:t>:</a:t>
            </a:r>
          </a:p>
          <a:p>
            <a:pPr lvl="1"/>
            <a:r>
              <a:rPr lang="de-DE" sz="2000" dirty="0"/>
              <a:t>Küken unterscheiden zwischen Kreis und Dreieck, </a:t>
            </a:r>
            <a:br>
              <a:rPr lang="de-DE" sz="2000" dirty="0"/>
            </a:br>
            <a:r>
              <a:rPr lang="de-DE" sz="2000" dirty="0"/>
              <a:t>sie picken häufiger in einen Kreis</a:t>
            </a:r>
          </a:p>
        </p:txBody>
      </p:sp>
    </p:spTree>
    <p:extLst>
      <p:ext uri="{BB962C8B-B14F-4D97-AF65-F5344CB8AC3E}">
        <p14:creationId xmlns:p14="http://schemas.microsoft.com/office/powerpoint/2010/main" val="1468958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Experiment unter Normalverteilungsannahme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6978"/>
            <a:ext cx="8507415" cy="4968875"/>
          </a:xfrm>
        </p:spPr>
        <p:txBody>
          <a:bodyPr/>
          <a:lstStyle/>
          <a:p>
            <a:r>
              <a:rPr lang="de-DE"/>
              <a:t>Wenn Vermutung falsch, (also H</a:t>
            </a:r>
            <a:r>
              <a:rPr lang="de-DE" baseline="-25000"/>
              <a:t>0</a:t>
            </a:r>
            <a:r>
              <a:rPr lang="de-DE"/>
              <a:t> wahr), </a:t>
            </a:r>
            <a:br>
              <a:rPr lang="de-DE"/>
            </a:br>
            <a:r>
              <a:rPr lang="de-DE"/>
              <a:t>dann p</a:t>
            </a:r>
            <a:r>
              <a:rPr lang="de-DE" baseline="-25000"/>
              <a:t>Kreis</a:t>
            </a:r>
            <a:r>
              <a:rPr lang="de-DE"/>
              <a:t>=0.5, Mittelwert von 𝜇=10, 𝜎</a:t>
            </a:r>
            <a:r>
              <a:rPr lang="de-DE" baseline="30000"/>
              <a:t>2</a:t>
            </a:r>
            <a:r>
              <a:rPr lang="de-DE"/>
              <a:t>=2 (empirisch)</a:t>
            </a: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r>
              <a:rPr lang="de-DE">
                <a:solidFill>
                  <a:srgbClr val="0B05FF"/>
                </a:solidFill>
              </a:rPr>
              <a:t>Ausgang des Experiments: </a:t>
            </a:r>
          </a:p>
          <a:p>
            <a:pPr lvl="1"/>
            <a:r>
              <a:rPr lang="de-DE"/>
              <a:t>Ausgang: Küken pickt im Mittel 16 mal auf Kreis</a:t>
            </a:r>
          </a:p>
          <a:p>
            <a:r>
              <a:rPr lang="de-DE">
                <a:solidFill>
                  <a:srgbClr val="0B05FF"/>
                </a:solidFill>
              </a:rPr>
              <a:t>Annahme: </a:t>
            </a:r>
            <a:r>
              <a:rPr lang="de-DE"/>
              <a:t>Wir wollen die Wahrscheinlichkeit minimieren,</a:t>
            </a:r>
            <a:br>
              <a:rPr lang="de-DE"/>
            </a:br>
            <a:r>
              <a:rPr lang="de-DE"/>
              <a:t>H</a:t>
            </a:r>
            <a:r>
              <a:rPr lang="de-DE" baseline="-25000"/>
              <a:t>0</a:t>
            </a:r>
            <a:r>
              <a:rPr lang="de-DE"/>
              <a:t> abzulehnen, obwohl sie wahr 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594"/>
            <a:ext cx="9144000" cy="175846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119105" y="2390618"/>
            <a:ext cx="216024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601" y="3164433"/>
            <a:ext cx="9144000" cy="1920751"/>
            <a:chOff x="-13601" y="2204864"/>
            <a:chExt cx="9144000" cy="1920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01" y="2204864"/>
              <a:ext cx="9144000" cy="19207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67511" y="3712008"/>
              <a:ext cx="34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𝛳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5203824"/>
          </a:xfrm>
        </p:spPr>
        <p:txBody>
          <a:bodyPr/>
          <a:lstStyle/>
          <a:p>
            <a:r>
              <a:rPr lang="de-DE" sz="2400" dirty="0"/>
              <a:t>Ziel: Wahrscheinlichkeit für Fehler (Ablehnung von H</a:t>
            </a:r>
            <a:r>
              <a:rPr lang="de-DE" sz="2400" baseline="-25000" dirty="0"/>
              <a:t>0</a:t>
            </a:r>
            <a:r>
              <a:rPr lang="de-DE" sz="2400" dirty="0"/>
              <a:t>, obwohl wahr) klein halten</a:t>
            </a:r>
          </a:p>
          <a:p>
            <a:r>
              <a:rPr lang="de-DE" sz="2400" dirty="0"/>
              <a:t>Setze Irrtumswahrscheinlichkeit 𝛼 auf 0.05</a:t>
            </a:r>
          </a:p>
          <a:p>
            <a:r>
              <a:rPr lang="de-DE" sz="2400" dirty="0"/>
              <a:t>Bestimme 𝛳 , so dass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r>
              <a:rPr lang="en-US" sz="2400" dirty="0"/>
              <a:t>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de-DE" sz="2400" dirty="0"/>
              <a:t>𝜃(𝛼) </a:t>
            </a:r>
            <a:endParaRPr lang="en-US" sz="2400" dirty="0">
              <a:solidFill>
                <a:srgbClr val="0B05FF"/>
              </a:solidFill>
            </a:endParaRPr>
          </a:p>
          <a:p>
            <a:r>
              <a:rPr lang="de-DE" sz="2400" dirty="0"/>
              <a:t>Fällt Test in Ablehnungsbereich, liegt </a:t>
            </a:r>
            <a:r>
              <a:rPr lang="de-DE" sz="2400" dirty="0">
                <a:solidFill>
                  <a:srgbClr val="0B05FF"/>
                </a:solidFill>
              </a:rPr>
              <a:t>signifikante Abweichung </a:t>
            </a:r>
            <a:r>
              <a:rPr lang="de-DE" sz="2400" dirty="0"/>
              <a:t>vor und sprechen von einem </a:t>
            </a:r>
            <a:r>
              <a:rPr lang="de-DE" sz="2400" dirty="0">
                <a:solidFill>
                  <a:srgbClr val="0B05FF"/>
                </a:solidFill>
              </a:rPr>
              <a:t>Test mit Signifikanzniveau 𝛼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/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  <a:blipFill>
                <a:blip r:embed="rId3"/>
                <a:stretch>
                  <a:fillRect l="-37569" t="-101333" b="-16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8F69B-5988-A542-BAC9-5A67DEEB90E7}"/>
                  </a:ext>
                </a:extLst>
              </p:cNvPr>
              <p:cNvSpPr txBox="1"/>
              <p:nvPr/>
            </p:nvSpPr>
            <p:spPr>
              <a:xfrm>
                <a:off x="2113104" y="3044330"/>
                <a:ext cx="1306768" cy="346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𝛳</m:t>
                          </m:r>
                        </m:e>
                      </m:d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8F69B-5988-A542-BAC9-5A67DEEB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104" y="3044330"/>
                <a:ext cx="1306768" cy="346570"/>
              </a:xfrm>
              <a:prstGeom prst="rect">
                <a:avLst/>
              </a:prstGeom>
              <a:blipFill>
                <a:blip r:embed="rId4"/>
                <a:stretch>
                  <a:fillRect l="-2885" r="-962" b="-185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293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Auswertung</a:t>
            </a:r>
            <a:r>
              <a:rPr lang="en-US" dirty="0"/>
              <a:t> des Experiments: </a:t>
            </a:r>
            <a:r>
              <a:rPr lang="en-US" dirty="0" err="1"/>
              <a:t>Fehleranalyse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 Experiment </a:t>
            </a:r>
            <a:r>
              <a:rPr lang="en-US" dirty="0" err="1"/>
              <a:t>fällt</a:t>
            </a:r>
            <a:r>
              <a:rPr lang="en-US" dirty="0"/>
              <a:t> in den </a:t>
            </a:r>
            <a:r>
              <a:rPr lang="en-US" dirty="0" err="1"/>
              <a:t>Ablehnungsbereich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H</a:t>
            </a:r>
            <a:r>
              <a:rPr lang="en-US" baseline="-25000" dirty="0"/>
              <a:t>0</a:t>
            </a:r>
          </a:p>
          <a:p>
            <a:r>
              <a:rPr lang="en-US" dirty="0"/>
              <a:t>Also: </a:t>
            </a:r>
            <a:r>
              <a:rPr lang="en-US" dirty="0" err="1">
                <a:solidFill>
                  <a:srgbClr val="0B05FF"/>
                </a:solidFill>
              </a:rPr>
              <a:t>Annahme</a:t>
            </a:r>
            <a:r>
              <a:rPr lang="en-US" dirty="0">
                <a:solidFill>
                  <a:srgbClr val="0B05FF"/>
                </a:solidFill>
              </a:rPr>
              <a:t> der </a:t>
            </a:r>
            <a:r>
              <a:rPr lang="en-US" dirty="0" err="1">
                <a:solidFill>
                  <a:srgbClr val="0B05FF"/>
                </a:solidFill>
              </a:rPr>
              <a:t>Vermutung</a:t>
            </a:r>
            <a:r>
              <a:rPr lang="en-US" dirty="0">
                <a:solidFill>
                  <a:srgbClr val="0B05FF"/>
                </a:solidFill>
              </a:rPr>
              <a:t> H</a:t>
            </a:r>
            <a:r>
              <a:rPr lang="en-US" baseline="-25000" dirty="0">
                <a:solidFill>
                  <a:srgbClr val="0B05FF"/>
                </a:solidFill>
              </a:rPr>
              <a:t>1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wahr</a:t>
            </a:r>
            <a:endParaRPr lang="en-US" dirty="0"/>
          </a:p>
          <a:p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Ausgänge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Kreis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16</a:t>
            </a:r>
          </a:p>
          <a:p>
            <a:r>
              <a:rPr lang="en-US" dirty="0" err="1"/>
              <a:t>Bestimme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Irrtumswahrscheinlichkeit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0.021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 𝛼 = 0.021 (</a:t>
            </a:r>
            <a:r>
              <a:rPr lang="en-US" dirty="0" err="1"/>
              <a:t>oder</a:t>
            </a:r>
            <a:r>
              <a:rPr lang="en-US" dirty="0"/>
              <a:t> 2.1%) </a:t>
            </a:r>
            <a:br>
              <a:rPr lang="en-US" dirty="0"/>
            </a:br>
            <a:r>
              <a:rPr lang="en-US" dirty="0"/>
              <a:t>und </a:t>
            </a:r>
            <a:r>
              <a:rPr lang="en-US" dirty="0" err="1"/>
              <a:t>nennen</a:t>
            </a:r>
            <a:r>
              <a:rPr lang="en-US" dirty="0"/>
              <a:t> das </a:t>
            </a:r>
            <a:r>
              <a:rPr lang="en-US" dirty="0" err="1">
                <a:solidFill>
                  <a:srgbClr val="0B05FF"/>
                </a:solidFill>
              </a:rPr>
              <a:t>Fehler</a:t>
            </a:r>
            <a:r>
              <a:rPr lang="en-US" dirty="0">
                <a:solidFill>
                  <a:srgbClr val="0B05FF"/>
                </a:solidFill>
              </a:rPr>
              <a:t> 1.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/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=0.979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  <a:blipFill>
                <a:blip r:embed="rId2"/>
                <a:stretch>
                  <a:fillRect l="-36759" t="-110417" b="-16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626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2206" r="4878" b="14296"/>
          <a:stretch/>
        </p:blipFill>
        <p:spPr>
          <a:xfrm>
            <a:off x="683568" y="3865992"/>
            <a:ext cx="8014345" cy="1323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Fragestellung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000"/>
                  <a:t>Nehmen wir an, wir kennen die Verteilung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/>
                  <a:t> für den Falls, dass Küken eine angeborende Körnererkennungsbegabung haben.</a:t>
                </a:r>
              </a:p>
              <a:p>
                <a:r>
                  <a:rPr lang="de-DE" sz="2000"/>
                  <a:t>Mit welcher Wahrscheinlichkeit würde die Begabung der Küken nicht erkannt? </a:t>
                </a:r>
              </a:p>
              <a:p>
                <a:r>
                  <a:rPr lang="de-DE" sz="2000"/>
                  <a:t>Würden Küken Kreise mit Wahrscheinlichkeit p=0.8 bevorzugen, </a:t>
                </a:r>
                <a:br>
                  <a:rPr lang="de-DE" sz="2000"/>
                </a:br>
                <a:r>
                  <a:rPr lang="de-DE" sz="2000"/>
                  <a:t>ergäbe sich:</a:t>
                </a:r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r>
                  <a:rPr lang="de-DE" sz="2000"/>
                  <a:t>Je mehr sich p dem Wert 0.5 nähert, umso größer wird der </a:t>
                </a:r>
                <a:r>
                  <a:rPr lang="de-DE" sz="2000">
                    <a:solidFill>
                      <a:srgbClr val="0B05FF"/>
                    </a:solidFill>
                  </a:rPr>
                  <a:t>Fehler 2. Art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/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=0,196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05C5945-81D3-C846-9E4D-F08DD289B979}"/>
              </a:ext>
            </a:extLst>
          </p:cNvPr>
          <p:cNvSpPr txBox="1"/>
          <p:nvPr/>
        </p:nvSpPr>
        <p:spPr>
          <a:xfrm>
            <a:off x="4001761" y="345907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≈ 0,2</a:t>
            </a:r>
          </a:p>
        </p:txBody>
      </p:sp>
    </p:spTree>
    <p:extLst>
      <p:ext uri="{BB962C8B-B14F-4D97-AF65-F5344CB8AC3E}">
        <p14:creationId xmlns:p14="http://schemas.microsoft.com/office/powerpoint/2010/main" val="1889314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rechts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Ein bestimmtes Medikament verursacht höchstens bei 20 % der Patienten Nebenwirkungen. Wir bezweifeln dies und testen die Nullhypothese auf dem 5%-Niveau. 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 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p ≤ 𝜃(𝛼) und H</a:t>
            </a:r>
            <a:r>
              <a:rPr lang="de-DE" baseline="-25000" dirty="0"/>
              <a:t>1</a:t>
            </a:r>
            <a:r>
              <a:rPr lang="de-DE" dirty="0"/>
              <a:t>, wenn p &gt; 𝜃(𝛼)</a:t>
            </a:r>
            <a:endParaRPr lang="de-DE" baseline="-2500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758"/>
            <a:ext cx="9144000" cy="1981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695E-E104-8442-A0CA-FC4CA171698A}"/>
              </a:ext>
            </a:extLst>
          </p:cNvPr>
          <p:cNvSpPr txBox="1"/>
          <p:nvPr/>
        </p:nvSpPr>
        <p:spPr>
          <a:xfrm>
            <a:off x="6900820" y="4787860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2FE888F0-7DC7-EF46-B9F3-7B3131AD3540}"/>
              </a:ext>
            </a:extLst>
          </p:cNvPr>
          <p:cNvSpPr/>
          <p:nvPr/>
        </p:nvSpPr>
        <p:spPr>
          <a:xfrm>
            <a:off x="6033488" y="2472121"/>
            <a:ext cx="2664425" cy="703549"/>
          </a:xfrm>
          <a:prstGeom prst="cloudCallout">
            <a:avLst>
              <a:gd name="adj1" fmla="val -74218"/>
              <a:gd name="adj2" fmla="val 348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20% von 30 = 6</a:t>
            </a:r>
          </a:p>
        </p:txBody>
      </p:sp>
    </p:spTree>
    <p:extLst>
      <p:ext uri="{BB962C8B-B14F-4D97-AF65-F5344CB8AC3E}">
        <p14:creationId xmlns:p14="http://schemas.microsoft.com/office/powerpoint/2010/main" val="2123646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Mindestens 70 % der gelieferten Gurken erfüllen die europäische Krümmungsnorm. Wir vermuten das Gegenteil und testen auf dem 5%-Niveau.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p ≥ 𝜃(1-𝛼) und H</a:t>
            </a:r>
            <a:r>
              <a:rPr lang="de-DE" baseline="-25000" dirty="0"/>
              <a:t>1</a:t>
            </a:r>
            <a:r>
              <a:rPr lang="de-DE" dirty="0"/>
              <a:t>, wenn p &lt; 𝜃(1-𝛼)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914"/>
            <a:ext cx="9144000" cy="1982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38CBC-10EF-9841-A947-8355B1F176CF}"/>
              </a:ext>
            </a:extLst>
          </p:cNvPr>
          <p:cNvSpPr txBox="1"/>
          <p:nvPr/>
        </p:nvSpPr>
        <p:spPr>
          <a:xfrm>
            <a:off x="3338143" y="4414373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7213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beidseitig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 der zufälligen Farbgebung sollen 50 % der Serienprodukte eine helle Tönung besitzen. </a:t>
            </a:r>
            <a:br>
              <a:rPr lang="de-DE" dirty="0"/>
            </a:br>
            <a:r>
              <a:rPr lang="de-DE" dirty="0"/>
              <a:t>Wir wollen Abweichungen aufdecken. 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 p ≥ 𝜃(1-𝛼/2) und </a:t>
            </a:r>
            <a:r>
              <a:rPr lang="de-DE"/>
              <a:t>p ≤ </a:t>
            </a:r>
            <a:r>
              <a:rPr lang="de-DE" dirty="0"/>
              <a:t>𝜃(𝛼/2); </a:t>
            </a:r>
            <a:br>
              <a:rPr lang="de-DE" dirty="0"/>
            </a:br>
            <a:r>
              <a:rPr lang="de-DE" dirty="0"/>
              <a:t>H</a:t>
            </a:r>
            <a:r>
              <a:rPr lang="de-DE" baseline="-25000" dirty="0"/>
              <a:t>1</a:t>
            </a:r>
            <a:r>
              <a:rPr lang="de-DE" dirty="0"/>
              <a:t>: sonst</a:t>
            </a:r>
            <a:endParaRPr lang="de-DE" baseline="-250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572"/>
            <a:ext cx="9144000" cy="187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69D25-5B32-B64B-847A-7C9B83BE1087}"/>
              </a:ext>
            </a:extLst>
          </p:cNvPr>
          <p:cNvSpPr txBox="1"/>
          <p:nvPr/>
        </p:nvSpPr>
        <p:spPr>
          <a:xfrm>
            <a:off x="2497215" y="4605662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1ACBD-B87C-3344-A33E-9D05D9996D2A}"/>
              </a:ext>
            </a:extLst>
          </p:cNvPr>
          <p:cNvSpPr txBox="1"/>
          <p:nvPr/>
        </p:nvSpPr>
        <p:spPr>
          <a:xfrm>
            <a:off x="8413921" y="4605662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5946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Typ-1- und Typ-2-Fehler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1: Wir lehnen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ab,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wahr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Wenn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=0,05 , dann lehnen wir H</a:t>
            </a:r>
            <a:r>
              <a:rPr lang="de-DE" altLang="de-DE" baseline="-25000" dirty="0"/>
              <a:t>0</a:t>
            </a:r>
            <a:r>
              <a:rPr lang="de-DE" altLang="de-DE" dirty="0"/>
              <a:t> in 5% der Fälle ab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Wahrscheinlichkeit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, mit der wir H</a:t>
            </a:r>
            <a:r>
              <a:rPr lang="de-DE" altLang="de-DE" baseline="-25000" dirty="0"/>
              <a:t>0 </a:t>
            </a:r>
            <a:r>
              <a:rPr lang="de-DE" altLang="de-DE" dirty="0"/>
              <a:t>ablehnen, also einen Typ-1-Fehler zu machen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2: Wir akzeptieren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falsch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Die Wahrscheinlichkeit, einen </a:t>
            </a:r>
            <a:br>
              <a:rPr lang="de-DE" altLang="de-DE" dirty="0"/>
            </a:br>
            <a:r>
              <a:rPr lang="de-DE" altLang="de-DE" dirty="0"/>
              <a:t>Typ-2-Fehler zu machen, ist</a:t>
            </a:r>
            <a:r>
              <a:rPr lang="de-DE" altLang="de-DE" dirty="0">
                <a:latin typeface="Symbol" pitchFamily="18" charset="2"/>
              </a:rPr>
              <a:t> b</a:t>
            </a:r>
            <a:endParaRPr lang="de-DE" altLang="de-DE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1-</a:t>
            </a:r>
            <a:r>
              <a:rPr lang="de-DE" altLang="de-DE" dirty="0">
                <a:latin typeface="Symbol" pitchFamily="18" charset="2"/>
              </a:rPr>
              <a:t>b</a:t>
            </a:r>
            <a:r>
              <a:rPr lang="de-DE" altLang="de-DE" dirty="0"/>
              <a:t> ist dann die Wahrscheinlichkeit H</a:t>
            </a:r>
            <a:r>
              <a:rPr lang="de-DE" altLang="de-DE" baseline="-25000" dirty="0"/>
              <a:t>0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(richtigerweise) NICHT zu akzeptieren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Es werden aber unterschiedliche Verteilungen zugrunde gelegt, i.A. gilt: 𝛼 ≠ 1-𝛽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9A446-6EC2-D94C-99B9-4A94D454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0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</a:t>
            </a:r>
            <a:r>
              <a:rPr lang="en-US" dirty="0" err="1"/>
              <a:t>statistischen</a:t>
            </a:r>
            <a:r>
              <a:rPr lang="en-US" dirty="0"/>
              <a:t>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B05FF"/>
                </a:solidFill>
              </a:rPr>
              <a:t>Statistische</a:t>
            </a:r>
            <a:r>
              <a:rPr lang="en-US" dirty="0">
                <a:solidFill>
                  <a:srgbClr val="0B05FF"/>
                </a:solidFill>
              </a:rPr>
              <a:t> Variable </a:t>
            </a:r>
            <a:r>
              <a:rPr lang="en-US" dirty="0" err="1"/>
              <a:t>ordnet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Attribut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</a:t>
            </a:r>
            <a:r>
              <a:rPr lang="en-US" dirty="0"/>
              <a:t>)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Erhebungseinheit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Merkmalsträger</a:t>
            </a:r>
            <a:r>
              <a:rPr lang="en-US" dirty="0"/>
              <a:t>, </a:t>
            </a:r>
            <a:r>
              <a:rPr lang="en-US" dirty="0" err="1"/>
              <a:t>Objekt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einen</a:t>
            </a:r>
            <a:r>
              <a:rPr lang="en-US" dirty="0"/>
              <a:t> Wert </a:t>
            </a:r>
            <a:r>
              <a:rPr lang="en-US" dirty="0" err="1"/>
              <a:t>zu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Merkmalsausprägung</a:t>
            </a:r>
            <a:r>
              <a:rPr lang="en-US" dirty="0"/>
              <a:t>)</a:t>
            </a:r>
          </a:p>
          <a:p>
            <a:r>
              <a:rPr lang="en-US" sz="2800" dirty="0" err="1"/>
              <a:t>Beispiele</a:t>
            </a:r>
            <a:endParaRPr lang="en-US" sz="2800" dirty="0"/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Einwohner</a:t>
            </a:r>
            <a:r>
              <a:rPr lang="en-US" i="1" dirty="0"/>
              <a:t> der </a:t>
            </a:r>
            <a:r>
              <a:rPr lang="en-US" i="1" dirty="0" err="1"/>
              <a:t>Stadt</a:t>
            </a:r>
            <a:r>
              <a:rPr lang="en-US" i="1" dirty="0"/>
              <a:t> </a:t>
            </a:r>
            <a:r>
              <a:rPr lang="en-US" i="1" dirty="0" err="1"/>
              <a:t>Lübeck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</a:t>
            </a:r>
            <a:r>
              <a:rPr lang="en-US" i="1" dirty="0" err="1"/>
              <a:t>Einwohner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Geschlecht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 err="1"/>
              <a:t>männlich</a:t>
            </a:r>
            <a:r>
              <a:rPr lang="en-US" dirty="0"/>
              <a:t> </a:t>
            </a:r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Tage</a:t>
            </a:r>
            <a:r>
              <a:rPr lang="en-US" i="1" dirty="0"/>
              <a:t> </a:t>
            </a:r>
            <a:r>
              <a:rPr lang="en-US" i="1" dirty="0" err="1"/>
              <a:t>eines</a:t>
            </a:r>
            <a:r>
              <a:rPr lang="en-US" i="1" dirty="0"/>
              <a:t> </a:t>
            </a:r>
            <a:r>
              <a:rPr lang="en-US" i="1" dirty="0" err="1"/>
              <a:t>Untersuchungszeitraums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Tag</a:t>
            </a:r>
            <a:endParaRPr lang="en-US" dirty="0"/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Niederschlagsmenge</a:t>
            </a:r>
            <a:r>
              <a:rPr lang="en-US" i="1" dirty="0"/>
              <a:t> in Deutschland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/>
              <a:t>1,5 </a:t>
            </a:r>
            <a:r>
              <a:rPr lang="en-US" i="1" dirty="0" err="1"/>
              <a:t>Kubikkilometer</a:t>
            </a:r>
            <a:endParaRPr lang="en-US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085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type1and2er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5477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577C97F-E0D8-5449-B60B-ECAFF319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564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Zusammenfassung: Hypothesentest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Um eine Hypothese zu beweisen, zeigt man, </a:t>
            </a:r>
            <a:br>
              <a:rPr lang="de-DE" sz="2400" dirty="0"/>
            </a:br>
            <a:r>
              <a:rPr lang="de-DE" sz="2400" dirty="0"/>
              <a:t>dass die Gegenhypothese wegen eines Testergebnisses äußerst unwahrscheinlich ist. </a:t>
            </a:r>
          </a:p>
          <a:p>
            <a:r>
              <a:rPr lang="de-DE" sz="2400" dirty="0"/>
              <a:t>Welche Hypothese als Nullhypothese getestet wird, hängt von der Zielsetzung ab</a:t>
            </a:r>
          </a:p>
          <a:p>
            <a:r>
              <a:rPr lang="de-DE" sz="2400" dirty="0"/>
              <a:t>Wichtig: Verteilungsannahme der Nullhypothese muss gerechtfertigt sein</a:t>
            </a:r>
          </a:p>
          <a:p>
            <a:r>
              <a:rPr lang="de-DE" sz="2400" dirty="0"/>
              <a:t>Parameter der jeweils angenommenen Verteilung </a:t>
            </a:r>
            <a:br>
              <a:rPr lang="de-DE" sz="2400" dirty="0"/>
            </a:br>
            <a:r>
              <a:rPr lang="de-DE" sz="2400" dirty="0"/>
              <a:t>müssen sinnvoll bestimmt werden</a:t>
            </a:r>
          </a:p>
          <a:p>
            <a:r>
              <a:rPr lang="de-DE" sz="2400" dirty="0"/>
              <a:t>Wie groß sollte die Stichprobe sein? </a:t>
            </a:r>
          </a:p>
          <a:p>
            <a:r>
              <a:rPr lang="de-DE" sz="2400" dirty="0"/>
              <a:t>Wieviel Datenelemente benötigen wir, um gewisse Aussagen machen zu können?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2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Schätzung von Parametern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Auswertung der Daten einer Stichprobe</a:t>
            </a:r>
          </a:p>
          <a:p>
            <a:r>
              <a:rPr lang="de-DE"/>
              <a:t>Rückschlüsse auf Eigenschaften der Grundgesamtheit</a:t>
            </a:r>
          </a:p>
          <a:p>
            <a:r>
              <a:rPr lang="de-DE"/>
              <a:t>Wir betrachten zunächst einmal die Normalverteilung</a:t>
            </a:r>
          </a:p>
          <a:p>
            <a:pPr lvl="1"/>
            <a:r>
              <a:rPr lang="de-DE"/>
              <a:t>Aus Stichprobe Parameter bestimmen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3296901"/>
            <a:ext cx="5400600" cy="29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4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/>
              <a:t>Experimente, Zufallsvariablen, Verteilungen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Durchführung von Experimenten / Auswertung von Daten</a:t>
                </a:r>
              </a:p>
              <a:p>
                <a:pPr lvl="1"/>
                <a:r>
                  <a:rPr lang="de-DE" sz="2000" dirty="0"/>
                  <a:t>Merkmalsausprägungen bestimmen</a:t>
                </a:r>
              </a:p>
              <a:p>
                <a:pPr lvl="1"/>
                <a:r>
                  <a:rPr lang="de-DE" sz="2000" dirty="0"/>
                  <a:t>Werte von statistischen Variablen</a:t>
                </a:r>
              </a:p>
              <a:p>
                <a:pPr lvl="1"/>
                <a:r>
                  <a:rPr lang="de-DE" sz="2000" dirty="0"/>
                  <a:t>Im Sinne des Ziehens aus Grundgesamtheit: Zufallsvariable</a:t>
                </a:r>
              </a:p>
              <a:p>
                <a:r>
                  <a:rPr lang="de-DE" sz="2400" dirty="0"/>
                  <a:t>Beispiel: Zufallsvariable X normalverteilt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Standardnormalverteilung: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93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Erwartungen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Erwartungswert von Zufallsvariable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Diskret: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Kontinuierlich: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545994" y="2104190"/>
            <a:ext cx="384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wobei</a:t>
            </a:r>
            <a:r>
              <a:rPr lang="en-US" dirty="0"/>
              <a:t> p</a:t>
            </a:r>
            <a:r>
              <a:rPr lang="en-US" baseline="-25000" dirty="0"/>
              <a:t>i</a:t>
            </a:r>
            <a:r>
              <a:rPr lang="en-US" dirty="0"/>
              <a:t> die relative </a:t>
            </a:r>
            <a:r>
              <a:rPr lang="en-US" dirty="0" err="1"/>
              <a:t>Häufigkeit</a:t>
            </a:r>
            <a:r>
              <a:rPr lang="en-US" dirty="0"/>
              <a:t> des </a:t>
            </a:r>
            <a:r>
              <a:rPr lang="en-US" dirty="0" err="1"/>
              <a:t>Auftretens</a:t>
            </a:r>
            <a:r>
              <a:rPr lang="en-US" dirty="0"/>
              <a:t> des </a:t>
            </a:r>
            <a:r>
              <a:rPr lang="en-US" dirty="0" err="1"/>
              <a:t>Wertes</a:t>
            </a:r>
            <a:r>
              <a:rPr lang="en-US" dirty="0"/>
              <a:t> x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ist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64088" y="3698448"/>
                <a:ext cx="30243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ist</a:t>
                </a:r>
                <a:r>
                  <a:rPr lang="en-US" dirty="0"/>
                  <a:t> die </a:t>
                </a:r>
                <a:r>
                  <a:rPr lang="en-US" dirty="0" err="1"/>
                  <a:t>Wahrscheinlichkeits</a:t>
                </a:r>
                <a:r>
                  <a:rPr lang="en-US" dirty="0"/>
                  <a:t>-</a:t>
                </a:r>
                <a:br>
                  <a:rPr lang="en-US" dirty="0"/>
                </a:br>
                <a:r>
                  <a:rPr lang="en-US" dirty="0" err="1"/>
                  <a:t>verteilung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698448"/>
                <a:ext cx="3024336" cy="646331"/>
              </a:xfrm>
              <a:prstGeom prst="rect">
                <a:avLst/>
              </a:prstGeom>
              <a:blipFill>
                <a:blip r:embed="rId3"/>
                <a:stretch>
                  <a:fillRect l="-1250" t="-3846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/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  <a:blipFill>
                <a:blip r:embed="rId4"/>
                <a:stretch>
                  <a:fillRect t="-123881" r="-1974" b="-17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/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  <a:blipFill>
                <a:blip r:embed="rId5"/>
                <a:stretch>
                  <a:fillRect t="-114103" b="-17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2B2742-86A7-B34B-A01B-F562FF29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910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E65F-EE7F-2344-AA5E-91C2A9D2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Erwartungswert der Standardnormalverteilung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74EF-C3C1-CD49-A606-BC2B1808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88BDC9-E8C7-1C41-AD76-EDA1865B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6" y="2450831"/>
            <a:ext cx="8382074" cy="2040143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526A6214-CFC4-7041-AD63-9F990AB0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829" y="2847689"/>
            <a:ext cx="3226048" cy="124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E5F59-1B00-8346-908B-F593C5918B00}"/>
                  </a:ext>
                </a:extLst>
              </p:cNvPr>
              <p:cNvSpPr txBox="1"/>
              <p:nvPr/>
            </p:nvSpPr>
            <p:spPr>
              <a:xfrm>
                <a:off x="5004048" y="1344952"/>
                <a:ext cx="2699457" cy="63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E5F59-1B00-8346-908B-F593C5918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344952"/>
                <a:ext cx="2699457" cy="635751"/>
              </a:xfrm>
              <a:prstGeom prst="rect">
                <a:avLst/>
              </a:prstGeom>
              <a:blipFill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0AD70E9-77DA-7846-AFE1-AC75241B98E2}"/>
              </a:ext>
            </a:extLst>
          </p:cNvPr>
          <p:cNvSpPr txBox="1"/>
          <p:nvPr/>
        </p:nvSpPr>
        <p:spPr>
          <a:xfrm>
            <a:off x="468313" y="1515537"/>
            <a:ext cx="423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Dichtefunktion Standardnormalverteilung</a:t>
            </a:r>
          </a:p>
        </p:txBody>
      </p:sp>
    </p:spTree>
    <p:extLst>
      <p:ext uri="{BB962C8B-B14F-4D97-AF65-F5344CB8AC3E}">
        <p14:creationId xmlns:p14="http://schemas.microsoft.com/office/powerpoint/2010/main" val="2708227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Varianz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Varianz von Zufallsvariable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Erwartete (quadrierte) Abweichung vom 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Definition: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2200" dirty="0"/>
                  <a:t>, wenn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2200" dirty="0"/>
                  <a:t>?</a:t>
                </a:r>
              </a:p>
              <a:p>
                <a:endParaRPr lang="de-DE" sz="2200" dirty="0"/>
              </a:p>
              <a:p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/>
              <p:nvPr/>
            </p:nvSpPr>
            <p:spPr>
              <a:xfrm>
                <a:off x="2699792" y="2348880"/>
                <a:ext cx="3383298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348880"/>
                <a:ext cx="3383298" cy="474489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893808-CFE5-1743-A906-CB8AF654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686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73A7-1FC2-374B-98FE-5417BEBF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Mehrdimensionale Verteilungen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D3FFD6FF-2EEA-4D49-82C7-5FA4C76CC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67724"/>
            <a:ext cx="8229600" cy="202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40190-D953-6643-BE1E-CD1FE090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E0C1-278F-C94E-B4C8-06ADECE5F176}"/>
              </a:ext>
            </a:extLst>
          </p:cNvPr>
          <p:cNvSpPr txBox="1"/>
          <p:nvPr/>
        </p:nvSpPr>
        <p:spPr>
          <a:xfrm>
            <a:off x="611560" y="1844824"/>
            <a:ext cx="767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Wir betrachten eine zweidimensionale Verteilung mit Zufallsvariablen X und 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A60C2-C4E9-E341-9A62-3A57DB783D1E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350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AB1B-68F3-9A4B-A24A-73AE9CE3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Korrelation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94DD06-8A6D-514B-A632-02A7E5100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42" y="1652040"/>
            <a:ext cx="8592915" cy="2752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3B029-F45C-7148-AEFC-02BF0B00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82A30-F618-CF49-8DC7-2E2B2600A76F}"/>
              </a:ext>
            </a:extLst>
          </p:cNvPr>
          <p:cNvSpPr/>
          <p:nvPr/>
        </p:nvSpPr>
        <p:spPr>
          <a:xfrm>
            <a:off x="457200" y="4413872"/>
            <a:ext cx="8240713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FA869-3FB3-2446-BEE7-A653AE720250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B9767C-A4B6-744C-A01B-E5D8E785C79B}"/>
              </a:ext>
            </a:extLst>
          </p:cNvPr>
          <p:cNvSpPr/>
          <p:nvPr/>
        </p:nvSpPr>
        <p:spPr>
          <a:xfrm>
            <a:off x="611560" y="3789040"/>
            <a:ext cx="8086353" cy="624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9451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FB7A-9577-9F48-A951-9CF57D4D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Korrelation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4E3280B-9FD0-0841-8E1B-D9747BB5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86" y="1340768"/>
            <a:ext cx="8727056" cy="28651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B80BE-5EEF-1A40-91FC-63106194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95AA48-C655-2943-9677-5931B4FB574D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620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Statistik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16814" y="1207295"/>
            <a:ext cx="8143618" cy="4525963"/>
          </a:xfrm>
        </p:spPr>
        <p:txBody>
          <a:bodyPr>
            <a:normAutofit lnSpcReduction="10000"/>
          </a:bodyPr>
          <a:lstStyle/>
          <a:p>
            <a:r>
              <a:rPr lang="de-DE" sz="2800" dirty="0"/>
              <a:t>Deskriptive Statistik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Beschreiben</a:t>
            </a:r>
            <a:r>
              <a:rPr lang="de-DE" dirty="0"/>
              <a:t> von Daten (auch: Teilmenge von Daten)</a:t>
            </a:r>
          </a:p>
          <a:p>
            <a:pPr lvl="2"/>
            <a:r>
              <a:rPr lang="de-DE" dirty="0"/>
              <a:t>Beispiele: Mittelwert, Varianz, ...</a:t>
            </a:r>
          </a:p>
          <a:p>
            <a:pPr lvl="2"/>
            <a:r>
              <a:rPr lang="de-DE" dirty="0"/>
              <a:t>… jeweils auch „Statistik“ genannt</a:t>
            </a:r>
          </a:p>
          <a:p>
            <a:pPr lvl="1"/>
            <a:r>
              <a:rPr lang="de-DE" dirty="0"/>
              <a:t>Suchen nach </a:t>
            </a:r>
            <a:r>
              <a:rPr lang="de-DE" dirty="0">
                <a:solidFill>
                  <a:srgbClr val="0B05FF"/>
                </a:solidFill>
              </a:rPr>
              <a:t>Trends / Mustern</a:t>
            </a:r>
          </a:p>
          <a:p>
            <a:pPr lvl="2"/>
            <a:r>
              <a:rPr lang="de-DE" dirty="0"/>
              <a:t>Beispiele: Häufige Artikelmengen, Assoziationsregeln</a:t>
            </a:r>
          </a:p>
          <a:p>
            <a:r>
              <a:rPr lang="de-DE" sz="2800" dirty="0"/>
              <a:t>Induktive Statistik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0B05FF"/>
                </a:solidFill>
              </a:rPr>
              <a:t>Verallgemeinerung</a:t>
            </a:r>
            <a:r>
              <a:rPr lang="de-DE" dirty="0"/>
              <a:t> der Beschreibung einer Teilmenge der Daten </a:t>
            </a:r>
            <a:r>
              <a:rPr lang="de-DE" dirty="0">
                <a:solidFill>
                  <a:srgbClr val="0B05FF"/>
                </a:solidFill>
              </a:rPr>
              <a:t>auf Grundgesamtheit</a:t>
            </a:r>
          </a:p>
          <a:p>
            <a:pPr lvl="1"/>
            <a:r>
              <a:rPr lang="de-DE" dirty="0"/>
              <a:t>Rückschlüsse auf Grundgesamtheit/Population durch Erhebung einer </a:t>
            </a:r>
            <a:r>
              <a:rPr lang="de-DE" dirty="0">
                <a:solidFill>
                  <a:srgbClr val="0B05FF"/>
                </a:solidFill>
              </a:rPr>
              <a:t>"repräsentativen" Stichprobe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AFB034-A43C-724F-BE7F-546E81FB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9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51"/>
            <a:ext cx="8229600" cy="503239"/>
          </a:xfrm>
        </p:spPr>
        <p:txBody>
          <a:bodyPr/>
          <a:lstStyle/>
          <a:p>
            <a:r>
              <a:rPr lang="de-DE" dirty="0"/>
              <a:t>Interpretation eines Messwertes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de-DE" sz="2400" dirty="0">
                    <a:solidFill>
                      <a:srgbClr val="0B05FF"/>
                    </a:solidFill>
                  </a:rPr>
                  <a:t>Beispiel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0B05FF"/>
                        </a:solidFill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2400" dirty="0">
                  <a:solidFill>
                    <a:srgbClr val="0B05FF"/>
                  </a:solidFill>
                </a:endParaRPr>
              </a:p>
              <a:p>
                <a:r>
                  <a:rPr lang="de-DE" sz="2400" dirty="0"/>
                  <a:t>Interpretierbar nur bei</a:t>
                </a:r>
                <a:br>
                  <a:rPr lang="de-DE" sz="2400" dirty="0"/>
                </a:br>
                <a:r>
                  <a:rPr lang="de-DE" sz="2400" dirty="0"/>
                  <a:t>gegebener Verteilung</a:t>
                </a:r>
              </a:p>
              <a:p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über dem </a:t>
                </a:r>
                <a:br>
                  <a:rPr lang="de-DE" sz="2400" dirty="0"/>
                </a:br>
                <a:r>
                  <a:rPr lang="de-DE" sz="2400" dirty="0"/>
                  <a:t>arithmetischen Mittel</a:t>
                </a:r>
              </a:p>
              <a:p>
                <a:r>
                  <a:rPr lang="de-DE" sz="2400" dirty="0"/>
                  <a:t>Genauer: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mehr als</a:t>
                </a:r>
                <a:br>
                  <a:rPr lang="de-DE" sz="2400" dirty="0"/>
                </a:br>
                <a:r>
                  <a:rPr lang="de-DE" sz="2400" dirty="0"/>
                  <a:t>eine Standardabweichung</a:t>
                </a:r>
                <a:br>
                  <a:rPr lang="de-DE" sz="2400" dirty="0"/>
                </a:br>
                <a:r>
                  <a:rPr lang="de-DE" sz="2400" dirty="0"/>
                  <a:t>über dem arithmetischen  Mittel</a:t>
                </a:r>
              </a:p>
              <a:p>
                <a:r>
                  <a:rPr lang="de-DE" sz="2400" dirty="0"/>
                  <a:t>Genauer: Wie viel Prozent</a:t>
                </a:r>
                <a:br>
                  <a:rPr lang="de-DE" sz="2400" dirty="0"/>
                </a:br>
                <a:r>
                  <a:rPr lang="de-DE" sz="2400" dirty="0"/>
                  <a:t>der Gesamtheit haben</a:t>
                </a:r>
                <a:br>
                  <a:rPr lang="de-DE" sz="2400" dirty="0"/>
                </a:br>
                <a:r>
                  <a:rPr lang="de-DE" sz="2400" dirty="0"/>
                  <a:t>Werte unter / über 28?</a:t>
                </a:r>
              </a:p>
              <a:p>
                <a:r>
                  <a:rPr lang="de-DE" sz="2400" dirty="0"/>
                  <a:t>Um diese Frage zu beantworten, </a:t>
                </a:r>
                <a:br>
                  <a:rPr lang="de-DE" sz="2400" dirty="0"/>
                </a:br>
                <a:r>
                  <a:rPr lang="de-DE" sz="2400" dirty="0"/>
                  <a:t>hilft die z-Standardisierung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509" b="-73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44008" y="1257132"/>
            <a:ext cx="4357687" cy="2679783"/>
            <a:chOff x="4143372" y="1034970"/>
            <a:chExt cx="4357687" cy="267978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Gerade Verbindung 7"/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/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/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61A9B2-9AB8-4C4F-8D9F-ADD4F3A7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1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Mit der </a:t>
            </a:r>
            <a:r>
              <a:rPr lang="de-DE" b="1" i="1" dirty="0"/>
              <a:t>z-Standardisierung</a:t>
            </a:r>
            <a:r>
              <a:rPr lang="de-DE" dirty="0"/>
              <a:t> wird eine Normalverteilung in eine Standardnormalverteilung umgewandelt.</a:t>
            </a:r>
          </a:p>
          <a:p>
            <a:r>
              <a:rPr lang="de-DE" dirty="0"/>
              <a:t>Die z-Standardisierung erfolgt in zwei Schritten: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Zunächst wird von jedem Messwert der </a:t>
            </a:r>
            <a:r>
              <a:rPr lang="de-DE" i="1" dirty="0"/>
              <a:t>Mittelwert</a:t>
            </a:r>
            <a:r>
              <a:rPr lang="de-DE" dirty="0"/>
              <a:t> subtrahiert.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Dann wird das Ergebnis durch die </a:t>
            </a:r>
            <a:r>
              <a:rPr lang="de-DE" i="1" dirty="0"/>
              <a:t>Standardabweichung</a:t>
            </a:r>
            <a:r>
              <a:rPr lang="de-DE" dirty="0"/>
              <a:t> geteilt.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/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  <a:blipFill>
                <a:blip r:embed="rId5"/>
                <a:stretch>
                  <a:fillRect t="-1613" b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31E244A-C0EE-EF4C-B27B-3D2719C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0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399038"/>
              </p:ext>
            </p:extLst>
          </p:nvPr>
        </p:nvGraphicFramePr>
        <p:xfrm>
          <a:off x="4265196" y="352949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196" y="352949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429000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Gerade Verbindung 23"/>
          <p:cNvCxnSpPr>
            <a:cxnSpLocks/>
          </p:cNvCxnSpPr>
          <p:nvPr/>
        </p:nvCxnSpPr>
        <p:spPr>
          <a:xfrm rot="16200000" flipV="1">
            <a:off x="6647417" y="4996922"/>
            <a:ext cx="1857389" cy="74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 29"/>
          <p:cNvSpPr/>
          <p:nvPr/>
        </p:nvSpPr>
        <p:spPr>
          <a:xfrm>
            <a:off x="5491169" y="3995616"/>
            <a:ext cx="2076444" cy="1602724"/>
          </a:xfrm>
          <a:custGeom>
            <a:avLst/>
            <a:gdLst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658062 h 1658062"/>
              <a:gd name="connsiteX1" fmla="*/ 285750 w 2076450"/>
              <a:gd name="connsiteY1" fmla="*/ 1504950 h 1658062"/>
              <a:gd name="connsiteX2" fmla="*/ 435768 w 2076450"/>
              <a:gd name="connsiteY2" fmla="*/ 1426369 h 1658062"/>
              <a:gd name="connsiteX3" fmla="*/ 547687 w 2076450"/>
              <a:gd name="connsiteY3" fmla="*/ 1309688 h 1658062"/>
              <a:gd name="connsiteX4" fmla="*/ 702468 w 2076450"/>
              <a:gd name="connsiteY4" fmla="*/ 1102519 h 1658062"/>
              <a:gd name="connsiteX5" fmla="*/ 907256 w 2076450"/>
              <a:gd name="connsiteY5" fmla="*/ 709613 h 1658062"/>
              <a:gd name="connsiteX6" fmla="*/ 1059656 w 2076450"/>
              <a:gd name="connsiteY6" fmla="*/ 385763 h 1658062"/>
              <a:gd name="connsiteX7" fmla="*/ 1190625 w 2076450"/>
              <a:gd name="connsiteY7" fmla="*/ 169069 h 1658062"/>
              <a:gd name="connsiteX8" fmla="*/ 1300162 w 2076450"/>
              <a:gd name="connsiteY8" fmla="*/ 50006 h 1658062"/>
              <a:gd name="connsiteX9" fmla="*/ 1407318 w 2076450"/>
              <a:gd name="connsiteY9" fmla="*/ 0 h 1658062"/>
              <a:gd name="connsiteX10" fmla="*/ 1504950 w 2076450"/>
              <a:gd name="connsiteY10" fmla="*/ 33338 h 1658062"/>
              <a:gd name="connsiteX11" fmla="*/ 1659731 w 2076450"/>
              <a:gd name="connsiteY11" fmla="*/ 219075 h 1658062"/>
              <a:gd name="connsiteX12" fmla="*/ 1897856 w 2076450"/>
              <a:gd name="connsiteY12" fmla="*/ 678656 h 1658062"/>
              <a:gd name="connsiteX13" fmla="*/ 1988343 w 2076450"/>
              <a:gd name="connsiteY13" fmla="*/ 866775 h 1658062"/>
              <a:gd name="connsiteX14" fmla="*/ 2074068 w 2076450"/>
              <a:gd name="connsiteY14" fmla="*/ 1031081 h 1658062"/>
              <a:gd name="connsiteX15" fmla="*/ 2076450 w 2076450"/>
              <a:gd name="connsiteY15" fmla="*/ 1590675 h 165806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0675 h 1600395"/>
              <a:gd name="connsiteX0" fmla="*/ 0 w 2076450"/>
              <a:gd name="connsiteY0" fmla="*/ 1600395 h 1643536"/>
              <a:gd name="connsiteX1" fmla="*/ 285750 w 2076450"/>
              <a:gd name="connsiteY1" fmla="*/ 1504950 h 1643536"/>
              <a:gd name="connsiteX2" fmla="*/ 435768 w 2076450"/>
              <a:gd name="connsiteY2" fmla="*/ 1426369 h 1643536"/>
              <a:gd name="connsiteX3" fmla="*/ 547687 w 2076450"/>
              <a:gd name="connsiteY3" fmla="*/ 1309688 h 1643536"/>
              <a:gd name="connsiteX4" fmla="*/ 702468 w 2076450"/>
              <a:gd name="connsiteY4" fmla="*/ 1102519 h 1643536"/>
              <a:gd name="connsiteX5" fmla="*/ 907256 w 2076450"/>
              <a:gd name="connsiteY5" fmla="*/ 709613 h 1643536"/>
              <a:gd name="connsiteX6" fmla="*/ 1059656 w 2076450"/>
              <a:gd name="connsiteY6" fmla="*/ 385763 h 1643536"/>
              <a:gd name="connsiteX7" fmla="*/ 1190625 w 2076450"/>
              <a:gd name="connsiteY7" fmla="*/ 169069 h 1643536"/>
              <a:gd name="connsiteX8" fmla="*/ 1300162 w 2076450"/>
              <a:gd name="connsiteY8" fmla="*/ 50006 h 1643536"/>
              <a:gd name="connsiteX9" fmla="*/ 1407318 w 2076450"/>
              <a:gd name="connsiteY9" fmla="*/ 0 h 1643536"/>
              <a:gd name="connsiteX10" fmla="*/ 1504950 w 2076450"/>
              <a:gd name="connsiteY10" fmla="*/ 33338 h 1643536"/>
              <a:gd name="connsiteX11" fmla="*/ 1659731 w 2076450"/>
              <a:gd name="connsiteY11" fmla="*/ 219075 h 1643536"/>
              <a:gd name="connsiteX12" fmla="*/ 1897856 w 2076450"/>
              <a:gd name="connsiteY12" fmla="*/ 678656 h 1643536"/>
              <a:gd name="connsiteX13" fmla="*/ 1988343 w 2076450"/>
              <a:gd name="connsiteY13" fmla="*/ 866775 h 1643536"/>
              <a:gd name="connsiteX14" fmla="*/ 2074068 w 2076450"/>
              <a:gd name="connsiteY14" fmla="*/ 1031081 h 1643536"/>
              <a:gd name="connsiteX15" fmla="*/ 2076450 w 2076450"/>
              <a:gd name="connsiteY15" fmla="*/ 1643536 h 1643536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31522"/>
              <a:gd name="connsiteX1" fmla="*/ 285750 w 2076450"/>
              <a:gd name="connsiteY1" fmla="*/ 1504950 h 1631522"/>
              <a:gd name="connsiteX2" fmla="*/ 435768 w 2076450"/>
              <a:gd name="connsiteY2" fmla="*/ 1426369 h 1631522"/>
              <a:gd name="connsiteX3" fmla="*/ 547687 w 2076450"/>
              <a:gd name="connsiteY3" fmla="*/ 1309688 h 1631522"/>
              <a:gd name="connsiteX4" fmla="*/ 702468 w 2076450"/>
              <a:gd name="connsiteY4" fmla="*/ 1102519 h 1631522"/>
              <a:gd name="connsiteX5" fmla="*/ 907256 w 2076450"/>
              <a:gd name="connsiteY5" fmla="*/ 709613 h 1631522"/>
              <a:gd name="connsiteX6" fmla="*/ 1059656 w 2076450"/>
              <a:gd name="connsiteY6" fmla="*/ 385763 h 1631522"/>
              <a:gd name="connsiteX7" fmla="*/ 1190625 w 2076450"/>
              <a:gd name="connsiteY7" fmla="*/ 169069 h 1631522"/>
              <a:gd name="connsiteX8" fmla="*/ 1300162 w 2076450"/>
              <a:gd name="connsiteY8" fmla="*/ 50006 h 1631522"/>
              <a:gd name="connsiteX9" fmla="*/ 1407318 w 2076450"/>
              <a:gd name="connsiteY9" fmla="*/ 0 h 1631522"/>
              <a:gd name="connsiteX10" fmla="*/ 1504950 w 2076450"/>
              <a:gd name="connsiteY10" fmla="*/ 33338 h 1631522"/>
              <a:gd name="connsiteX11" fmla="*/ 1659731 w 2076450"/>
              <a:gd name="connsiteY11" fmla="*/ 219075 h 1631522"/>
              <a:gd name="connsiteX12" fmla="*/ 1897856 w 2076450"/>
              <a:gd name="connsiteY12" fmla="*/ 678656 h 1631522"/>
              <a:gd name="connsiteX13" fmla="*/ 1988343 w 2076450"/>
              <a:gd name="connsiteY13" fmla="*/ 866775 h 1631522"/>
              <a:gd name="connsiteX14" fmla="*/ 2074068 w 2076450"/>
              <a:gd name="connsiteY14" fmla="*/ 1031081 h 1631522"/>
              <a:gd name="connsiteX15" fmla="*/ 2076450 w 2076450"/>
              <a:gd name="connsiteY15" fmla="*/ 1631522 h 163152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52230 h 1600395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504950 w 2076450"/>
              <a:gd name="connsiteY11" fmla="*/ 33338 h 1602690"/>
              <a:gd name="connsiteX12" fmla="*/ 1659731 w 2076450"/>
              <a:gd name="connsiteY12" fmla="*/ 219075 h 1602690"/>
              <a:gd name="connsiteX13" fmla="*/ 1897856 w 2076450"/>
              <a:gd name="connsiteY13" fmla="*/ 678656 h 1602690"/>
              <a:gd name="connsiteX14" fmla="*/ 1988343 w 2076450"/>
              <a:gd name="connsiteY14" fmla="*/ 866775 h 1602690"/>
              <a:gd name="connsiteX15" fmla="*/ 2074068 w 2076450"/>
              <a:gd name="connsiteY15" fmla="*/ 1031081 h 1602690"/>
              <a:gd name="connsiteX16" fmla="*/ 2076450 w 2076450"/>
              <a:gd name="connsiteY16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3174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48851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349765 w 2076450"/>
              <a:gd name="connsiteY10" fmla="*/ 112029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101637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7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298462 w 2076450"/>
              <a:gd name="connsiteY9" fmla="*/ 72442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5266 w 2076450"/>
              <a:gd name="connsiteY9" fmla="*/ 112029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298462 w 2076450"/>
              <a:gd name="connsiteY10" fmla="*/ 179022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97779 w 2076450"/>
              <a:gd name="connsiteY9" fmla="*/ 146691 h 1617233"/>
              <a:gd name="connsiteX10" fmla="*/ 1268142 w 2076450"/>
              <a:gd name="connsiteY10" fmla="*/ 86241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268142 w 2076450"/>
              <a:gd name="connsiteY8" fmla="*/ 86241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6450" h="1617233">
                <a:moveTo>
                  <a:pt x="0" y="1614938"/>
                </a:moveTo>
                <a:lnTo>
                  <a:pt x="285750" y="1519493"/>
                </a:lnTo>
                <a:lnTo>
                  <a:pt x="435768" y="1440912"/>
                </a:lnTo>
                <a:lnTo>
                  <a:pt x="547687" y="1324231"/>
                </a:lnTo>
                <a:lnTo>
                  <a:pt x="702468" y="1117062"/>
                </a:lnTo>
                <a:lnTo>
                  <a:pt x="907256" y="724156"/>
                </a:lnTo>
                <a:lnTo>
                  <a:pt x="1059656" y="400306"/>
                </a:lnTo>
                <a:lnTo>
                  <a:pt x="1190625" y="183612"/>
                </a:lnTo>
                <a:lnTo>
                  <a:pt x="1268142" y="86241"/>
                </a:lnTo>
                <a:cubicBezTo>
                  <a:pt x="1286398" y="62186"/>
                  <a:pt x="1373406" y="13561"/>
                  <a:pt x="1407318" y="2362"/>
                </a:cubicBezTo>
                <a:cubicBezTo>
                  <a:pt x="1441116" y="0"/>
                  <a:pt x="1462881" y="11369"/>
                  <a:pt x="1504950" y="47881"/>
                </a:cubicBezTo>
                <a:lnTo>
                  <a:pt x="1659731" y="233618"/>
                </a:lnTo>
                <a:lnTo>
                  <a:pt x="1897856" y="693199"/>
                </a:lnTo>
                <a:lnTo>
                  <a:pt x="1988343" y="881318"/>
                </a:lnTo>
                <a:lnTo>
                  <a:pt x="2074068" y="1045624"/>
                </a:lnTo>
                <a:lnTo>
                  <a:pt x="2076450" y="1617233"/>
                </a:lnTo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6248403" y="4667242"/>
            <a:ext cx="1285884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2"/>
                </a:solidFill>
              </a:rPr>
              <a:t>Fläche =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% der Verteilung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729A9-FA9B-8644-ABAF-EC3E9F9A3E2F}"/>
              </a:ext>
            </a:extLst>
          </p:cNvPr>
          <p:cNvGrpSpPr/>
          <p:nvPr/>
        </p:nvGrpSpPr>
        <p:grpSpPr>
          <a:xfrm>
            <a:off x="214282" y="1106402"/>
            <a:ext cx="4357687" cy="2679783"/>
            <a:chOff x="4143372" y="1034970"/>
            <a:chExt cx="4357687" cy="2679783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88844EBB-9752-174F-A65E-AB3FF01CF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7" name="Gerade Verbindung 7">
              <a:extLst>
                <a:ext uri="{FF2B5EF4-FFF2-40B4-BE49-F238E27FC236}">
                  <a16:creationId xmlns:a16="http://schemas.microsoft.com/office/drawing/2014/main" id="{F8F1CBC4-F10F-8E42-B388-CC5D9C4F9D24}"/>
                </a:ext>
              </a:extLst>
            </p:cNvPr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10">
              <a:extLst>
                <a:ext uri="{FF2B5EF4-FFF2-40B4-BE49-F238E27FC236}">
                  <a16:creationId xmlns:a16="http://schemas.microsoft.com/office/drawing/2014/main" id="{5A3041DF-2BEB-9449-85AC-CC38CA2145EE}"/>
                </a:ext>
              </a:extLst>
            </p:cNvPr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/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/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feil nach unten 31"/>
          <p:cNvSpPr/>
          <p:nvPr/>
        </p:nvSpPr>
        <p:spPr>
          <a:xfrm>
            <a:off x="4781551" y="1196752"/>
            <a:ext cx="619124" cy="2476499"/>
          </a:xfrm>
          <a:prstGeom prst="downArrow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DA6BCF-2330-E347-A910-D395309BF4DF}"/>
              </a:ext>
            </a:extLst>
          </p:cNvPr>
          <p:cNvGrpSpPr/>
          <p:nvPr/>
        </p:nvGrpSpPr>
        <p:grpSpPr>
          <a:xfrm>
            <a:off x="5563920" y="3429000"/>
            <a:ext cx="1368965" cy="369332"/>
            <a:chOff x="5563920" y="3429000"/>
            <a:chExt cx="1368965" cy="369332"/>
          </a:xfrm>
        </p:grpSpPr>
        <p:sp>
          <p:nvSpPr>
            <p:cNvPr id="21" name="Textfeld 20"/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/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=1,36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433F3E5-CBFB-1C41-962C-223BC4CE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7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sz="2000" b="1" i="1" dirty="0"/>
                  <a:t>z Werte </a:t>
                </a:r>
                <a:r>
                  <a:rPr lang="de-DE" sz="2000" dirty="0"/>
                  <a:t>können mit Hilfe einer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-Tabelle einfach interpretiert werden.</a:t>
                </a:r>
              </a:p>
              <a:p>
                <a:r>
                  <a:rPr lang="de-DE" sz="2000" dirty="0"/>
                  <a:t>In Tabellen zur Standardnormalverteilung ist immer angegeben, wie groß die Fläche unter der Kurve links von einem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 ist.</a:t>
                </a:r>
              </a:p>
              <a:p>
                <a:r>
                  <a:rPr lang="de-DE" sz="2000" dirty="0"/>
                  <a:t>Die Fläche gibt den Anteil der Verteilung an, deren Werte kleiner oder gleich des „kritischen“ z-Werts ist.</a:t>
                </a:r>
              </a:p>
              <a:p>
                <a:r>
                  <a:rPr lang="de-DE" sz="2000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18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=1,36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Fl</m:t>
                        </m:r>
                        <m:r>
                          <a:rPr lang="de-DE" sz="1800" b="0" i="0" smtClean="0">
                            <a:latin typeface="Cambria Math" panose="02040503050406030204" pitchFamily="18" charset="0"/>
                          </a:rPr>
                          <m:t>ä</m:t>
                        </m:r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che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=0,91</m:t>
                    </m:r>
                  </m:oMath>
                </a14:m>
                <a:endParaRPr lang="de-DE" sz="1800" b="0" dirty="0"/>
              </a:p>
              <a:p>
                <a:pPr lvl="1"/>
                <a:r>
                  <a:rPr lang="de-DE" sz="1800" dirty="0"/>
                  <a:t>Anteil der z-Werte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1,36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→0,91</m:t>
                    </m:r>
                  </m:oMath>
                </a14:m>
                <a:endParaRPr lang="de-DE" sz="18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1800" dirty="0"/>
                  <a:t>91% der Population haben z-Werte kleiner oder gleich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1,36 </m:t>
                    </m:r>
                  </m:oMath>
                </a14:m>
                <a:endParaRPr lang="de-DE" sz="1800" dirty="0"/>
              </a:p>
              <a:p>
                <a:pPr lvl="1"/>
                <a:r>
                  <a:rPr lang="de-DE" sz="1800" dirty="0"/>
                  <a:t>91% der Population haben x-Werte von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de-DE" sz="1800" dirty="0"/>
                  <a:t> oder darunter</a:t>
                </a:r>
              </a:p>
              <a:p>
                <a:pPr lvl="1"/>
                <a:r>
                  <a:rPr lang="de-DE" sz="1800" dirty="0"/>
                  <a:t>Nur 9% der Population haben x-Werte größer 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7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65C130-C1B2-F447-B735-C7B6B87B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100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de-DE" b="1" i="1" dirty="0"/>
              <a:t>Die z-Tabelle (Standardnormalverteilung)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46424"/>
              </p:ext>
            </p:extLst>
          </p:nvPr>
        </p:nvGraphicFramePr>
        <p:xfrm>
          <a:off x="1270000" y="1772816"/>
          <a:ext cx="6680200" cy="4477440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CCA85A-2E49-0E49-9573-873D03D0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73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341313" indent="-341313">
                  <a:buNone/>
                </a:pPr>
                <a:r>
                  <a:rPr lang="de-DE" sz="2000" b="1" i="1" dirty="0"/>
                  <a:t>Interpretation der Ausprägung eines normalverteilten Merkmals</a:t>
                </a:r>
              </a:p>
              <a:p>
                <a:r>
                  <a:rPr lang="de-DE" sz="2000" dirty="0"/>
                  <a:t>Erhebung einer Stichprobe</a:t>
                </a:r>
              </a:p>
              <a:p>
                <a:pPr lvl="1"/>
                <a:r>
                  <a:rPr lang="de-DE" sz="1800" dirty="0"/>
                  <a:t>Berechnung von Mittelwert und Standardabweichung</a:t>
                </a:r>
              </a:p>
              <a:p>
                <a:r>
                  <a:rPr lang="de-DE" sz="2000" dirty="0"/>
                  <a:t>Erhebung des Merkmals bei der Person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de-DE" sz="2000" dirty="0"/>
              </a:p>
              <a:p>
                <a:r>
                  <a:rPr lang="de-DE" sz="2000" dirty="0"/>
                  <a:t>Berechnung des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-Werts</a:t>
                </a:r>
              </a:p>
              <a:p>
                <a:r>
                  <a:rPr lang="de-DE" sz="2000" dirty="0"/>
                  <a:t>Nachschlagen der Größe der Fläche unterhalb der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-Verteilung, die links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liegt</a:t>
                </a:r>
              </a:p>
              <a:p>
                <a:r>
                  <a:rPr lang="de-DE" sz="2000" dirty="0"/>
                  <a:t>Die Fläche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kleiner oder gleich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  <a:p>
                <a:r>
                  <a:rPr lang="de-DE" sz="2000" b="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größer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5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D8D909-A652-AE45-A132-1CDD18B9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8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Ein </a:t>
            </a:r>
            <a:r>
              <a:rPr lang="de-DE" sz="2000" b="1" i="1" dirty="0"/>
              <a:t>Prozentrang</a:t>
            </a:r>
            <a:r>
              <a:rPr lang="de-DE" sz="2000" dirty="0"/>
              <a:t> (PR) gibt an, wie viel Prozent der Population Werte </a:t>
            </a:r>
            <a:r>
              <a:rPr lang="de-DE" sz="2000" i="1" dirty="0"/>
              <a:t>kleiner oder gleich</a:t>
            </a:r>
            <a:r>
              <a:rPr lang="de-DE" sz="2000" dirty="0"/>
              <a:t> einem kritischen Wert haben.</a:t>
            </a:r>
          </a:p>
          <a:p>
            <a:pPr>
              <a:buNone/>
            </a:pPr>
            <a:endParaRPr lang="de-DE" sz="20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09C55F9-27D4-574F-88DC-0F85F14C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047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j-cs"/>
              </a:rPr>
              <a:t>: IQ-Wert-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Analyse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p:graphicFrame>
        <p:nvGraphicFramePr>
          <p:cNvPr id="8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99264"/>
              </p:ext>
            </p:extLst>
          </p:nvPr>
        </p:nvGraphicFramePr>
        <p:xfrm>
          <a:off x="467544" y="3038720"/>
          <a:ext cx="4608512" cy="3088880"/>
        </p:xfrm>
        <a:graphic>
          <a:graphicData uri="http://schemas.openxmlformats.org/drawingml/2006/table">
            <a:tbl>
              <a:tblPr/>
              <a:tblGrid>
                <a:gridCol w="486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0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60334"/>
              </p:ext>
            </p:extLst>
          </p:nvPr>
        </p:nvGraphicFramePr>
        <p:xfrm>
          <a:off x="5206689" y="3816686"/>
          <a:ext cx="3491224" cy="230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IQ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z(IQ)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130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98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92.5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-0.5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31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16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100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0.0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115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84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lvl="1"/>
                <a:r>
                  <a:rPr lang="de-DE" sz="2000" dirty="0"/>
                  <a:t>Annahme: Normalverteilung </a:t>
                </a:r>
                <a:br>
                  <a:rPr lang="de-DE" sz="2000" dirty="0"/>
                </a:br>
                <a:r>
                  <a:rPr lang="de-DE" sz="2000" dirty="0"/>
                  <a:t>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=100;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endParaRPr lang="de-DE" sz="2000" b="0" dirty="0"/>
              </a:p>
              <a:p>
                <a:pPr marL="0" lvl="1"/>
                <a:r>
                  <a:rPr lang="de-DE" sz="2000" dirty="0"/>
                  <a:t>Welchem Prozentrang entspricht </a:t>
                </a:r>
                <a:br>
                  <a:rPr lang="de-DE" sz="2000" dirty="0"/>
                </a:br>
                <a:r>
                  <a:rPr lang="de-DE" sz="2000" dirty="0"/>
                  <a:t>ein IQ-Wert von</a:t>
                </a:r>
                <a:br>
                  <a:rPr lang="de-DE" sz="2000" dirty="0"/>
                </a:br>
                <a:r>
                  <a:rPr lang="de-DE" sz="2000" dirty="0"/>
                  <a:t>(a) 130; (b) 92.5; (c) 85;  (d) 100; (</a:t>
                </a:r>
                <a:r>
                  <a:rPr lang="de-DE" sz="2000" dirty="0" err="1"/>
                  <a:t>e</a:t>
                </a:r>
                <a:r>
                  <a:rPr lang="de-DE" sz="2000" dirty="0"/>
                  <a:t>) 115?</a:t>
                </a:r>
              </a:p>
            </p:txBody>
          </p:sp>
        </mc:Choice>
        <mc:Fallback xmlns="">
          <p:sp>
            <p:nvSpPr>
              <p:cNvPr id="9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blipFill>
                <a:blip r:embed="rId4"/>
                <a:stretch>
                  <a:fillRect l="-263" t="-67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/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bg1"/>
                  </a:solidFill>
                  <a:latin typeface="Chalkduster" panose="03050602040202020205" pitchFamily="66" charset="77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60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Ein </a:t>
            </a:r>
            <a:r>
              <a:rPr lang="de-DE" sz="2000" b="1" i="1" dirty="0"/>
              <a:t>Prozentrang</a:t>
            </a:r>
            <a:r>
              <a:rPr lang="de-DE" sz="2000" dirty="0"/>
              <a:t> (PR) gibt an, wie viel Prozent der Population Werte </a:t>
            </a:r>
            <a:r>
              <a:rPr lang="de-DE" sz="2000" i="1" dirty="0"/>
              <a:t>kleiner oder gleich</a:t>
            </a:r>
            <a:r>
              <a:rPr lang="de-DE" sz="2000" dirty="0"/>
              <a:t> einem kritischen Wert haben.</a:t>
            </a:r>
          </a:p>
          <a:p>
            <a:r>
              <a:rPr lang="de-DE" sz="2000" dirty="0"/>
              <a:t>Damit entspricht der Prozentrang der Wahrscheinlichkeit des </a:t>
            </a:r>
            <a:r>
              <a:rPr lang="de-DE" sz="2000" i="1" dirty="0" err="1"/>
              <a:t>z</a:t>
            </a:r>
            <a:r>
              <a:rPr lang="de-DE" sz="2000" dirty="0"/>
              <a:t>-Werts</a:t>
            </a:r>
            <a:endParaRPr lang="de-DE" sz="1800" dirty="0"/>
          </a:p>
          <a:p>
            <a:endParaRPr lang="de-DE" sz="2000" dirty="0"/>
          </a:p>
          <a:p>
            <a:pPr>
              <a:buNone/>
            </a:pPr>
            <a:endParaRPr lang="de-DE" sz="20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0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E30D712-087C-7B49-A8B1-0CC346A4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98403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Die z-Tabelle ermöglicht es auch, </a:t>
            </a:r>
            <a:r>
              <a:rPr lang="de-DE" b="1" i="1" dirty="0"/>
              <a:t>Wahrscheinlichkeitsaussagen</a:t>
            </a:r>
            <a:r>
              <a:rPr lang="de-DE" dirty="0"/>
              <a:t> für bestimmte Intervalle zu machen.</a:t>
            </a:r>
          </a:p>
          <a:p>
            <a:r>
              <a:rPr lang="de-DE" dirty="0"/>
              <a:t>Wie groß ist die Wahrscheinlichkeit für einen IQ-Wert</a:t>
            </a:r>
            <a:br>
              <a:rPr lang="de-DE" dirty="0"/>
            </a:br>
            <a:r>
              <a:rPr lang="de-DE" dirty="0"/>
              <a:t>(a) von 85 bis 115; (b) von 70 bis 130; (c) von 0 bis 70;</a:t>
            </a:r>
            <a:br>
              <a:rPr lang="de-DE" dirty="0"/>
            </a:br>
            <a:r>
              <a:rPr lang="de-DE" dirty="0"/>
              <a:t>(d) von über 100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3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6951"/>
              </p:ext>
            </p:extLst>
          </p:nvPr>
        </p:nvGraphicFramePr>
        <p:xfrm>
          <a:off x="957263" y="3924301"/>
          <a:ext cx="7115174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8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de-DE" dirty="0"/>
                        <a:t>p</a:t>
                      </a:r>
                      <a:endParaRPr lang="de-DE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85 bis 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70 bis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 bis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de-DE" dirty="0"/>
                        <a:t>&gt;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∞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C2654F7-D6C9-B94D-B0B3-71824F99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04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"Repräsentativ"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8"/>
            <a:ext cx="8363272" cy="4968875"/>
          </a:xfrm>
        </p:spPr>
        <p:txBody>
          <a:bodyPr/>
          <a:lstStyle/>
          <a:p>
            <a:r>
              <a:rPr lang="de-DE" dirty="0"/>
              <a:t>Durch Aussagen über Stichprobe kann auf Eigenschaften der Grundgesamtheit geschlossen werden</a:t>
            </a:r>
          </a:p>
          <a:p>
            <a:r>
              <a:rPr lang="de-DE" dirty="0"/>
              <a:t>Elemente zufällig aus Grundgesamtheit nehmen?</a:t>
            </a:r>
          </a:p>
          <a:p>
            <a:r>
              <a:rPr lang="de-DE" dirty="0"/>
              <a:t>Größe der Stichprobe sollte „ausreichend“ sein</a:t>
            </a:r>
          </a:p>
          <a:p>
            <a:pPr lvl="1"/>
            <a:r>
              <a:rPr lang="de-DE" dirty="0"/>
              <a:t>Wir kommen später darauf zurück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Zunächst: Kein formal definiertes Konzept, basiert je nach Anwendung in vielen Fällen erst einmal eher auf plausiblen Argumenten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3450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49688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dirty="0"/>
              <a:t>Generell gilt für normalverteilte Merkmale:</a:t>
            </a:r>
          </a:p>
          <a:p>
            <a:r>
              <a:rPr lang="de-DE" b="1" i="1" dirty="0"/>
              <a:t>68.26% </a:t>
            </a:r>
            <a:r>
              <a:rPr lang="de-DE" dirty="0"/>
              <a:t>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i="1" dirty="0"/>
              <a:t>95.44%</a:t>
            </a:r>
            <a:r>
              <a:rPr lang="de-DE" dirty="0"/>
              <a:t> 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7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/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/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&lt;1,0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/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/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&lt;2,0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55A8403A-2BC3-D642-9268-353DDA68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00300" y="4112313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BAAD3D-B337-2948-B8A9-97735290AC57}"/>
              </a:ext>
            </a:extLst>
          </p:cNvPr>
          <p:cNvGrpSpPr/>
          <p:nvPr/>
        </p:nvGrpSpPr>
        <p:grpSpPr>
          <a:xfrm>
            <a:off x="3463658" y="4112313"/>
            <a:ext cx="1368965" cy="369332"/>
            <a:chOff x="5563920" y="3429000"/>
            <a:chExt cx="1368965" cy="369332"/>
          </a:xfrm>
        </p:grpSpPr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D77115AE-8FB1-084A-A1A3-5626A7017ECE}"/>
                </a:ext>
              </a:extLst>
            </p:cNvPr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D1AC489-960C-C046-8ECF-688138690683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A77935-8144-C24D-AD3B-BF4933E96A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969" r="9416"/>
          <a:stretch/>
        </p:blipFill>
        <p:spPr>
          <a:xfrm>
            <a:off x="4355976" y="4645620"/>
            <a:ext cx="936104" cy="16637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D41A4B3-427A-774F-AC8F-A66DA9F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4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Stichprobenkennwerte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haben verschiedene Stichprobenkennwerte kennengelernt: z.B. Mittelwert, Median, Varianz</a:t>
            </a:r>
            <a:br>
              <a:rPr lang="de-DE" dirty="0"/>
            </a:br>
            <a:r>
              <a:rPr lang="de-DE" dirty="0"/>
              <a:t>(„Punktschätzer“)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Meist interessieren nicht die Werte für die konkrete </a:t>
            </a:r>
            <a:r>
              <a:rPr lang="de-DE" dirty="0">
                <a:solidFill>
                  <a:srgbClr val="0B05FF"/>
                </a:solidFill>
              </a:rPr>
              <a:t>Stichprobe</a:t>
            </a:r>
            <a:r>
              <a:rPr lang="de-DE" dirty="0"/>
              <a:t>, sondern für die zugrundeliegenden </a:t>
            </a:r>
            <a:r>
              <a:rPr lang="de-DE" dirty="0">
                <a:solidFill>
                  <a:srgbClr val="00B050"/>
                </a:solidFill>
              </a:rPr>
              <a:t>Population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 Kennwerte aus einer Stichprobe werden daher als </a:t>
            </a:r>
            <a:r>
              <a:rPr lang="de-DE" dirty="0">
                <a:solidFill>
                  <a:srgbClr val="00B050"/>
                </a:solidFill>
              </a:rPr>
              <a:t>Schätzer</a:t>
            </a:r>
            <a:r>
              <a:rPr lang="de-DE" dirty="0"/>
              <a:t> für die entsprechenden Populationskennwerte verwendet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erwarten: Je größer eine (repräsentative) Stichprobe, desto genauer ist die Schätzung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202E-CB8A-BE44-B614-A020D81E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562074"/>
          </a:xfrm>
        </p:spPr>
        <p:txBody>
          <a:bodyPr/>
          <a:lstStyle/>
          <a:p>
            <a:r>
              <a:rPr lang="de-DE" dirty="0"/>
              <a:t>Stichprobenkennwertverteilungen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aus der gleichen Population immer wieder Stichproben zieht, ergibt sich für jede Stichprobe ein neuer Mittelwert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sehr viele Stichproben erhebt, erhält man auch viele Mittelwerte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Nun kann man die Verteilung </a:t>
            </a:r>
            <a:br>
              <a:rPr lang="de-DE" dirty="0"/>
            </a:br>
            <a:r>
              <a:rPr lang="de-DE" dirty="0"/>
              <a:t>der resultierenden Mittelwerte </a:t>
            </a:r>
            <a:br>
              <a:rPr lang="de-DE" dirty="0"/>
            </a:br>
            <a:r>
              <a:rPr lang="de-DE" dirty="0"/>
              <a:t>betrachten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Diese Verteilung heißt </a:t>
            </a:r>
            <a:br>
              <a:rPr lang="de-DE" dirty="0"/>
            </a:br>
            <a:r>
              <a:rPr lang="de-DE" dirty="0">
                <a:solidFill>
                  <a:srgbClr val="0305FF"/>
                </a:solidFill>
              </a:rPr>
              <a:t>Stichprobenkennwertverteilung</a:t>
            </a:r>
            <a:r>
              <a:rPr lang="de-DE" b="1" i="1" dirty="0">
                <a:solidFill>
                  <a:srgbClr val="0305FF"/>
                </a:solidFill>
              </a:rPr>
              <a:t> </a:t>
            </a:r>
            <a:r>
              <a:rPr lang="de-DE" dirty="0">
                <a:solidFill>
                  <a:srgbClr val="031CFF"/>
                </a:solidFill>
              </a:rPr>
              <a:t>des Mittelwerts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087353" cy="183311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5C00C3-9514-094D-87B4-FCAD54F5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Diese „</a:t>
            </a:r>
            <a:r>
              <a:rPr lang="de-DE" sz="2000" dirty="0">
                <a:solidFill>
                  <a:srgbClr val="0305FF"/>
                </a:solidFill>
              </a:rPr>
              <a:t>Verteilung der Mittelwerte</a:t>
            </a:r>
            <a:r>
              <a:rPr lang="de-DE" sz="2000" i="1" dirty="0"/>
              <a:t>“</a:t>
            </a:r>
            <a:r>
              <a:rPr lang="de-DE" sz="2000" dirty="0"/>
              <a:t> ist selbst wieder normalverteilt (wenn das Merkmal normalverteilt ist)</a:t>
            </a:r>
          </a:p>
          <a:p>
            <a:r>
              <a:rPr lang="de-DE" sz="2000" dirty="0"/>
              <a:t>Der </a:t>
            </a:r>
            <a:r>
              <a:rPr lang="de-DE" sz="2000" dirty="0">
                <a:solidFill>
                  <a:srgbClr val="0305FF"/>
                </a:solidFill>
              </a:rPr>
              <a:t>Mittelwert </a:t>
            </a:r>
            <a:r>
              <a:rPr lang="de-DE" sz="2000" dirty="0">
                <a:solidFill>
                  <a:srgbClr val="031CFF"/>
                </a:solidFill>
              </a:rPr>
              <a:t>der Stichprobenkennwertverteilung </a:t>
            </a:r>
            <a:r>
              <a:rPr lang="de-DE" sz="2000" dirty="0"/>
              <a:t>für die Mittelwerte der Stichproben entspricht dem </a:t>
            </a:r>
            <a:r>
              <a:rPr lang="de-DE" sz="2000" dirty="0">
                <a:solidFill>
                  <a:srgbClr val="031CFF"/>
                </a:solidFill>
              </a:rPr>
              <a:t>Mittelwert in der Population</a:t>
            </a:r>
          </a:p>
          <a:p>
            <a:r>
              <a:rPr lang="de-DE" sz="2000" dirty="0"/>
              <a:t>Die </a:t>
            </a:r>
            <a:r>
              <a:rPr lang="de-DE" sz="2000" dirty="0">
                <a:solidFill>
                  <a:srgbClr val="0305FF"/>
                </a:solidFill>
              </a:rPr>
              <a:t>Streuung</a:t>
            </a:r>
            <a:r>
              <a:rPr lang="de-DE" sz="2000" i="1" dirty="0"/>
              <a:t> </a:t>
            </a:r>
            <a:r>
              <a:rPr lang="de-DE" sz="2000" dirty="0">
                <a:solidFill>
                  <a:srgbClr val="0305FF"/>
                </a:solidFill>
              </a:rPr>
              <a:t>der Stichprobenkennwerteverteilung </a:t>
            </a:r>
            <a:r>
              <a:rPr lang="de-DE" sz="2000" dirty="0"/>
              <a:t>wird als </a:t>
            </a:r>
            <a:r>
              <a:rPr lang="de-DE" sz="2000" dirty="0">
                <a:solidFill>
                  <a:srgbClr val="00B050"/>
                </a:solidFill>
              </a:rPr>
              <a:t>Standardfehler</a:t>
            </a:r>
            <a:r>
              <a:rPr lang="de-DE" sz="2000" dirty="0"/>
              <a:t> (des Mittelwerts) bezeichnet</a:t>
            </a:r>
          </a:p>
          <a:p>
            <a:pPr lvl="1"/>
            <a:r>
              <a:rPr lang="de-DE" sz="1800" dirty="0"/>
              <a:t>Der Standardfehler gibt an, wie nah ein empirischer Stichprobenmittelwert am wahren Populationsmittelwert liegt</a:t>
            </a:r>
          </a:p>
          <a:p>
            <a:pPr lvl="1"/>
            <a:r>
              <a:rPr lang="de-DE" sz="1800" dirty="0"/>
              <a:t>Dieser Standardfehler des Mittelwertes kann auch aus einer einzigen Stichprobe geschätzt werden:</a:t>
            </a:r>
          </a:p>
          <a:p>
            <a:endParaRPr lang="de-DE" sz="2000" dirty="0"/>
          </a:p>
          <a:p>
            <a:endParaRPr lang="de-D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/>
              <p:nvPr/>
            </p:nvSpPr>
            <p:spPr>
              <a:xfrm>
                <a:off x="1182960" y="4736431"/>
                <a:ext cx="2034852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4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960" y="4736431"/>
                <a:ext cx="2034852" cy="843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5145A2-D1C0-E949-B4DD-23EB5AA3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2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4DA1-D347-1142-B4D5-1072E6CE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Begründung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C716AA-254B-8F42-929C-356617FB6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542" y="1124744"/>
            <a:ext cx="793291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8BDA2-6E2C-DA4A-B1C2-BBB7BFD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C35DD-2ABE-EF42-A36A-97BE8775767C}"/>
              </a:ext>
            </a:extLst>
          </p:cNvPr>
          <p:cNvSpPr txBox="1"/>
          <p:nvPr/>
        </p:nvSpPr>
        <p:spPr>
          <a:xfrm>
            <a:off x="6012160" y="2924944"/>
            <a:ext cx="2764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Rechenregeln für Varianzen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</a:t>
            </a:r>
            <a:r>
              <a:rPr lang="de-DE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Var(𝛴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𝛴 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47278-3721-6A40-ADB0-6C89E5423E1E}"/>
              </a:ext>
            </a:extLst>
          </p:cNvPr>
          <p:cNvSpPr/>
          <p:nvPr/>
        </p:nvSpPr>
        <p:spPr>
          <a:xfrm>
            <a:off x="1728192" y="6165304"/>
            <a:ext cx="5940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31CFF"/>
                </a:solidFill>
              </a:rPr>
              <a:t>https://</a:t>
            </a:r>
            <a:r>
              <a:rPr lang="de-DE" sz="1200" dirty="0" err="1">
                <a:solidFill>
                  <a:srgbClr val="031CFF"/>
                </a:solidFill>
              </a:rPr>
              <a:t>de.wikipedia.org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wiki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Standardfehler#Standardfehler_des_arithmetischen_Mittels</a:t>
            </a:r>
            <a:endParaRPr lang="de-DE" sz="1200" dirty="0">
              <a:solidFill>
                <a:srgbClr val="031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2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DE" dirty="0">
                <a:solidFill>
                  <a:srgbClr val="0305FF"/>
                </a:solidFill>
              </a:rPr>
              <a:t>Beispiel: </a:t>
            </a:r>
            <a:r>
              <a:rPr lang="de-DE" dirty="0"/>
              <a:t>Unter den Mitarbeitern einer großen Firma soll die Leistungsmotivation bestimmt werden.  Es werden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de-DE" dirty="0"/>
              <a:t> Mitarbeiter zufällig ausgewählt und getestet</a:t>
            </a:r>
          </a:p>
          <a:p>
            <a:pPr>
              <a:buNone/>
            </a:pPr>
            <a:endParaRPr lang="de-DE" dirty="0"/>
          </a:p>
          <a:p>
            <a:r>
              <a:rPr lang="de-DE" dirty="0"/>
              <a:t>Es ergibt sich ein Mittelwert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60</a:t>
            </a:r>
            <a:r>
              <a:rPr lang="de-DE" dirty="0"/>
              <a:t> bei einer </a:t>
            </a:r>
            <a:br>
              <a:rPr lang="de-DE" dirty="0"/>
            </a:br>
            <a:r>
              <a:rPr lang="de-DE" dirty="0"/>
              <a:t>geschätzten Populationsvarianz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90</a:t>
            </a:r>
            <a:endParaRPr lang="de-DE" dirty="0"/>
          </a:p>
          <a:p>
            <a:endParaRPr lang="de-DE" dirty="0"/>
          </a:p>
          <a:p>
            <a:r>
              <a:rPr lang="de-DE" dirty="0"/>
              <a:t>Wie groß ist der Standardfehler</a:t>
            </a:r>
            <a:br>
              <a:rPr lang="de-DE" dirty="0"/>
            </a:br>
            <a:r>
              <a:rPr lang="de-DE" dirty="0"/>
              <a:t>dieses Mittelwerts?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²=250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=10</a:t>
            </a:r>
            <a:r>
              <a:rPr lang="de-DE" dirty="0"/>
              <a:t>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 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²=90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=90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/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/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250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/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/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A46574-3660-BB49-B66D-68F19EFB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3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Bereich um den Mittelwert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sz="2400" dirty="0"/>
                  <a:t>Der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Standardfehler</a:t>
                </a:r>
                <a:r>
                  <a:rPr lang="de-DE" sz="2400" dirty="0"/>
                  <a:t> ist die Standardabweichung der Stichprobenkennwerteverteilung</a:t>
                </a:r>
              </a:p>
              <a:p>
                <a:r>
                  <a:rPr lang="de-DE" sz="2400" dirty="0"/>
                  <a:t>Da die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Stichprobenkennwerteverteilung normalverteilt </a:t>
                </a:r>
                <a:r>
                  <a:rPr lang="de-DE" sz="2400" dirty="0"/>
                  <a:t>ist, kann die Wahrscheinlichkeit dafür berechnet werden, dass der Mittelwert in einem bestimmten Intervall liegt</a:t>
                </a:r>
              </a:p>
              <a:p>
                <a:r>
                  <a:rPr lang="de-DE" sz="2400" dirty="0"/>
                  <a:t>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400" dirty="0"/>
                  <a:t> ist der Populationsmittelwert höchstens einen Standardfehler vom Stichprobenmittelwert entfernt</a:t>
                </a:r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</a:p>
              <a:p>
                <a:pPr lvl="1"/>
                <a:r>
                  <a:rPr lang="de-DE" sz="2200" dirty="0"/>
                  <a:t>Wenn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2200" dirty="0"/>
                  <a:t>, dann gilt 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200" dirty="0"/>
                  <a:t> für den Populationsmittelwert: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57&lt;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&lt;63</m:t>
                    </m:r>
                  </m:oMath>
                </a14:m>
                <a:br>
                  <a:rPr lang="de-DE" sz="2200" dirty="0"/>
                </a:br>
                <a:endParaRPr lang="de-DE" sz="220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Notation: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𝐵𝑒𝑑𝑖𝑛𝑔𝑢𝑛𝑔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de-DE" sz="2400" b="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57&lt;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&lt;63</m:t>
                        </m:r>
                        <m:r>
                          <m:rPr>
                            <m:nor/>
                          </m:rPr>
                          <a:rPr lang="de-DE" sz="2800" dirty="0"/>
                          <m:t> 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16" y="1147001"/>
                <a:ext cx="8229600" cy="4968875"/>
              </a:xfrm>
              <a:blipFill>
                <a:blip r:embed="rId2"/>
                <a:stretch>
                  <a:fillRect l="-924" t="-15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CAC13-2CF6-4841-A3FA-857C593B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60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Ein </a:t>
            </a:r>
            <a:r>
              <a:rPr lang="de-DE" dirty="0" err="1">
                <a:solidFill>
                  <a:srgbClr val="0305FF"/>
                </a:solidFill>
              </a:rPr>
              <a:t>Konfidenzintervall</a:t>
            </a:r>
            <a:r>
              <a:rPr lang="de-DE" dirty="0">
                <a:solidFill>
                  <a:srgbClr val="0305FF"/>
                </a:solidFill>
              </a:rPr>
              <a:t> </a:t>
            </a:r>
            <a:r>
              <a:rPr lang="de-DE" dirty="0"/>
              <a:t>ist ein symmetrischer Bereich um den Stichprobenmittelwert, in welchem der Populationsmittelwert mit einer bestimmten Wahrscheinlichkeit liegt.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Konfidenzintervalle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/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0,682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954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0,95</m:t>
                      </m:r>
                    </m:oMath>
                  </m:oMathPara>
                </a14:m>
                <a:endParaRPr lang="de-DE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0,99</m:t>
                      </m:r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  <a:blipFill>
                <a:blip r:embed="rId3"/>
                <a:stretch>
                  <a:fillRect l="-354" t="-1389" b="-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B4F2DA-E45B-C448-87E5-C0F77FE0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959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Konfidenzintervall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Die Lage und Breite des Konfidenzintervalls ist abhängig von den zufälligen Konfidenzgrenzen</a:t>
                </a:r>
              </a:p>
              <a:p>
                <a:r>
                  <a:rPr lang="de-DE" dirty="0"/>
                  <a:t>Diese hängen ab von:</a:t>
                </a:r>
                <a:br>
                  <a:rPr lang="de-DE" dirty="0"/>
                </a:br>
                <a:r>
                  <a:rPr lang="de-DE" dirty="0"/>
                  <a:t>- dem Stichprobenumfang</a:t>
                </a:r>
                <a:br>
                  <a:rPr lang="de-DE" dirty="0"/>
                </a:br>
                <a:r>
                  <a:rPr lang="de-DE" dirty="0"/>
                  <a:t>- der Schätzfunktion und deren Verteilung und </a:t>
                </a:r>
                <a:br>
                  <a:rPr lang="de-DE" dirty="0"/>
                </a:br>
                <a:r>
                  <a:rPr lang="de-DE" dirty="0"/>
                  <a:t>- dem sog. Konfidenzniveau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rgbClr val="0E17FF"/>
                    </a:solidFill>
                  </a:rPr>
                  <a:t>Breite des Konfidenzintervalls </a:t>
                </a:r>
                <a:r>
                  <a:rPr lang="de-DE" dirty="0"/>
                  <a:t>ist Ausdruck für die Genauigkeit der Parameterschätzung! </a:t>
                </a:r>
              </a:p>
              <a:p>
                <a:pPr lvl="1"/>
                <a:r>
                  <a:rPr lang="de-DE" dirty="0"/>
                  <a:t>Ein höheres </a:t>
                </a:r>
                <a:r>
                  <a:rPr lang="de-DE" dirty="0">
                    <a:solidFill>
                      <a:srgbClr val="0E17FF"/>
                    </a:solidFill>
                  </a:rPr>
                  <a:t>Konfidenzniveau </a:t>
                </a:r>
                <a:r>
                  <a:rPr lang="de-DE" dirty="0"/>
                  <a:t>(kleineres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) führt zu einer Verbreiterung des Konfidenzintervalls und …</a:t>
                </a:r>
              </a:p>
              <a:p>
                <a:pPr lvl="1"/>
                <a:r>
                  <a:rPr lang="de-DE" dirty="0"/>
                  <a:t>... ein größerer </a:t>
                </a:r>
                <a:r>
                  <a:rPr lang="de-DE" dirty="0">
                    <a:solidFill>
                      <a:srgbClr val="0E17FF"/>
                    </a:solidFill>
                  </a:rPr>
                  <a:t>Stichprobenumfang </a:t>
                </a:r>
                <a:r>
                  <a:rPr lang="de-DE" dirty="0"/>
                  <a:t>führt zu einer Verkleinerung des Konfidenzintervalls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272" b="-35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5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89240D-D279-CF49-AFC2-A5733942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normalverteilte ZV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mathematische Stichprobe aus der GG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 </a:t>
                </a:r>
              </a:p>
              <a:p>
                <a:pPr marL="941388" indent="-941388">
                  <a:buNone/>
                </a:pPr>
                <a:r>
                  <a:rPr lang="de-DE" u="sng" dirty="0">
                    <a:solidFill>
                      <a:srgbClr val="0B05FF"/>
                    </a:solidFill>
                    <a:ea typeface="Cambria Math" panose="02040503050406030204" pitchFamily="18" charset="0"/>
                  </a:rPr>
                  <a:t>1. Fall:</a:t>
                </a:r>
                <a:r>
                  <a:rPr lang="de-DE" dirty="0">
                    <a:ea typeface="Cambria Math" panose="02040503050406030204" pitchFamily="18" charset="0"/>
                  </a:rPr>
                  <a:t>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der normalverteilten GG sei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bekannt</a:t>
                </a:r>
                <a:r>
                  <a:rPr lang="de-DE" dirty="0">
                    <a:ea typeface="Cambria Math" panose="02040503050406030204" pitchFamily="18" charset="0"/>
                  </a:rPr>
                  <a:t>.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Für den unbekannten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eine Konfidenzschätzung anzugeben.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Als Punktschätzer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wählen wir das arithmetische Mittel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mit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763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2257283" y="6152883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ZV= </a:t>
            </a:r>
            <a:r>
              <a:rPr lang="en-US" dirty="0" err="1"/>
              <a:t>Zufallsvariable</a:t>
            </a:r>
            <a:r>
              <a:rPr lang="en-US" dirty="0"/>
              <a:t>    GG=</a:t>
            </a:r>
            <a:r>
              <a:rPr lang="en-US" dirty="0" err="1"/>
              <a:t>Grundgesamtheit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/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  <a:blipFill>
                <a:blip r:embed="rId3"/>
                <a:stretch>
                  <a:fillRect l="-9396" t="-103333" r="-14765" b="-15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79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76064"/>
          </a:xfrm>
        </p:spPr>
        <p:txBody>
          <a:bodyPr/>
          <a:lstStyle/>
          <a:p>
            <a:r>
              <a:rPr lang="de-DE" sz="3600"/>
              <a:t>Ablauf systematischer Untersuchungen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6381328"/>
            <a:ext cx="914400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ildschirmfoto 2015-02-21 um 15.0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6"/>
            <a:ext cx="9001000" cy="546321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BF1007-F430-9942-B3F7-DC9D0018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1367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E5A0-967D-024D-8D8B-F989DE1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vorgegeben:</a:t>
                </a:r>
              </a:p>
              <a:p>
                <a:pPr marL="7938" indent="-7938" algn="ctr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der Schätzfehler</a:t>
                </a:r>
              </a:p>
              <a:p>
                <a:r>
                  <a:rPr lang="de-DE" dirty="0">
                    <a:ea typeface="Cambria Math" panose="02040503050406030204" pitchFamily="18" charset="0"/>
                  </a:rPr>
                  <a:t>Betrag auflösen:</a:t>
                </a:r>
              </a:p>
              <a:p>
                <a:pPr marL="741363" lvl="1" indent="-284163">
                  <a:tabLst>
                    <a:tab pos="4973638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41363" lvl="1" indent="-284163">
                  <a:tabLst>
                    <a:tab pos="4927600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Umformung:</a:t>
                </a:r>
              </a:p>
              <a:p>
                <a:pPr marL="7938" indent="-7938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	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(Symmetrie der NV-Dichtefunktion)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  <a:blipFill>
                <a:blip r:embed="rId2"/>
                <a:stretch>
                  <a:fillRect l="-129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3157946" y="6197528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 = </a:t>
            </a:r>
            <a:r>
              <a:rPr lang="en-US" dirty="0" err="1"/>
              <a:t>Normalverteilung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1115602" y="4725144"/>
            <a:ext cx="693502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</p:spPr>
            <p:txBody>
              <a:bodyPr/>
              <a:lstStyle/>
              <a:p>
                <a:r>
                  <a:rPr lang="de-DE" dirty="0"/>
                  <a:t>Zur Bestimmung der Größe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z-standardisieren</a:t>
                </a:r>
                <a:r>
                  <a:rPr lang="de-DE" dirty="0">
                    <a:ea typeface="Cambria Math" panose="02040503050406030204" pitchFamily="18" charset="0"/>
                  </a:rPr>
                  <a:t> wir die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</a:t>
                </a:r>
              </a:p>
              <a:p>
                <a:pPr marL="457188" lvl="1" indent="0">
                  <a:buNone/>
                </a:pP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/>
                  <a:t>    (Standardabweichung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= Wurzel der Varianz)</a:t>
                </a:r>
              </a:p>
              <a:p>
                <a:pPr marL="457188" lvl="1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Z-standardisiert:</a:t>
                </a:r>
              </a:p>
              <a:p>
                <a:pPr marL="457188" lvl="1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Plan: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einsetzen</a:t>
                </a:r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      Vorher umformen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  <a:blipFill>
                <a:blip r:embed="rId3"/>
                <a:stretch>
                  <a:fillRect l="-1402" t="-10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/>
              <p:nvPr/>
            </p:nvSpPr>
            <p:spPr>
              <a:xfrm>
                <a:off x="2483768" y="1556792"/>
                <a:ext cx="6113918" cy="1274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556792"/>
                <a:ext cx="6113918" cy="1274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/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0, 1</m:t>
                          </m:r>
                        </m:e>
                      </m:d>
                    </m:oMath>
                  </m:oMathPara>
                </a14:m>
                <a:endParaRPr lang="de-DE" sz="2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14BF657-817C-CE43-A8F7-A1CBB9219280}"/>
              </a:ext>
            </a:extLst>
          </p:cNvPr>
          <p:cNvSpPr/>
          <p:nvPr/>
        </p:nvSpPr>
        <p:spPr>
          <a:xfrm>
            <a:off x="1955328" y="4677631"/>
            <a:ext cx="2016225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Gegeben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	</a:t>
                </a:r>
              </a:p>
              <a:p>
                <a:pPr marL="6350" indent="-6350">
                  <a:buNone/>
                </a:pPr>
                <a:r>
                  <a:rPr lang="de-DE" b="0" dirty="0">
                    <a:ea typeface="Cambria Math" panose="02040503050406030204" pitchFamily="18" charset="0"/>
                  </a:rPr>
                  <a:t>			Abkürzung: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Daraus folgt mit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	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  <a:blipFill>
                <a:blip r:embed="rId3"/>
                <a:stretch>
                  <a:fillRect l="-1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6372200" y="3884812"/>
            <a:ext cx="1872208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83C9C-CADD-B148-9BAC-80EE18C54F3D}"/>
              </a:ext>
            </a:extLst>
          </p:cNvPr>
          <p:cNvSpPr/>
          <p:nvPr/>
        </p:nvSpPr>
        <p:spPr>
          <a:xfrm>
            <a:off x="827584" y="5324972"/>
            <a:ext cx="6624736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A596D-D5C1-C84D-8B42-055DB3DC3CD9}"/>
              </a:ext>
            </a:extLst>
          </p:cNvPr>
          <p:cNvSpPr/>
          <p:nvPr/>
        </p:nvSpPr>
        <p:spPr>
          <a:xfrm>
            <a:off x="3131840" y="2636912"/>
            <a:ext cx="568863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FAAE58-E1CA-9848-86D8-859A17DB6E33}"/>
              </a:ext>
            </a:extLst>
          </p:cNvPr>
          <p:cNvGrpSpPr/>
          <p:nvPr/>
        </p:nvGrpSpPr>
        <p:grpSpPr>
          <a:xfrm>
            <a:off x="1864694" y="3298486"/>
            <a:ext cx="6859487" cy="2621116"/>
            <a:chOff x="1965703" y="3309129"/>
            <a:chExt cx="6859487" cy="26211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714AFC-D495-FA4E-AC2B-0188CA7A5E97}"/>
                </a:ext>
              </a:extLst>
            </p:cNvPr>
            <p:cNvGrpSpPr/>
            <p:nvPr/>
          </p:nvGrpSpPr>
          <p:grpSpPr>
            <a:xfrm>
              <a:off x="2335034" y="3309129"/>
              <a:ext cx="6490156" cy="2621116"/>
              <a:chOff x="2010998" y="3487212"/>
              <a:chExt cx="6490156" cy="2621116"/>
            </a:xfrm>
          </p:grpSpPr>
          <p:pic>
            <p:nvPicPr>
              <p:cNvPr id="11" name="Content Placeholder 4">
                <a:extLst>
                  <a:ext uri="{FF2B5EF4-FFF2-40B4-BE49-F238E27FC236}">
                    <a16:creationId xmlns:a16="http://schemas.microsoft.com/office/drawing/2014/main" id="{89D74FF2-DBD2-3947-82A5-361AD17A2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32" t="46950" r="26122" b="16317"/>
              <a:stretch/>
            </p:blipFill>
            <p:spPr bwMode="auto">
              <a:xfrm>
                <a:off x="2010998" y="3487212"/>
                <a:ext cx="4829254" cy="2522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D1719A-EECD-2B40-8077-235BF6617E5C}"/>
                  </a:ext>
                </a:extLst>
              </p:cNvPr>
              <p:cNvSpPr/>
              <p:nvPr/>
            </p:nvSpPr>
            <p:spPr>
              <a:xfrm>
                <a:off x="3432224" y="5891756"/>
                <a:ext cx="360040" cy="21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/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9206C2-BC04-7E46-992C-EF4034CC40C5}"/>
                  </a:ext>
                </a:extLst>
              </p:cNvPr>
              <p:cNvSpPr txBox="1"/>
              <p:nvPr/>
            </p:nvSpPr>
            <p:spPr>
              <a:xfrm>
                <a:off x="6480212" y="3825358"/>
                <a:ext cx="20209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Dichtefunktion der Standard-Normalverteilung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108958-7853-D845-9EBC-0DE1F618B177}"/>
                </a:ext>
              </a:extLst>
            </p:cNvPr>
            <p:cNvSpPr/>
            <p:nvPr/>
          </p:nvSpPr>
          <p:spPr>
            <a:xfrm rot="16200000">
              <a:off x="1741442" y="4231900"/>
              <a:ext cx="8178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Dichte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Das Konfidenzintervall </a:t>
                </a:r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überdeckt also den wahren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mit der 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B05FF"/>
                </a:solidFill>
                <a:latin typeface="Arial" charset="0"/>
              </a:rPr>
              <a:t>U. Römisch </a:t>
            </a:r>
            <a:endParaRPr lang="de-DE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/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dirty="0"/>
                  <a:t>-Quantil der Standard-NV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  <a:blipFill>
                <a:blip r:embed="rId6"/>
                <a:stretch>
                  <a:fillRect r="-403"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8A49DF-5EDE-1B4D-9E7C-DF5D4E4221A7}"/>
              </a:ext>
            </a:extLst>
          </p:cNvPr>
          <p:cNvCxnSpPr>
            <a:cxnSpLocks/>
          </p:cNvCxnSpPr>
          <p:nvPr/>
        </p:nvCxnSpPr>
        <p:spPr>
          <a:xfrm flipH="1" flipV="1">
            <a:off x="5623119" y="6033223"/>
            <a:ext cx="119878" cy="188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/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/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5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Jede konkrete Stichprobe liefert uns eine Realisierung der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damit ein realisiertes Konfidenzintervall: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,</m:t>
                          </m:r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Einige typische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(2-seitige Fragestellung)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(1-seitige Fragestellung) enthält die Tabelle: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3" t="-1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num>
                                      <m:den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487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87" t="-2564" r="-263492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8475" t="-2564" r="-181356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2075" t="-2564" r="-101887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2075" t="-2564" r="-1887" b="-23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/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600" dirty="0"/>
              </a:p>
              <a:p>
                <a:endParaRPr lang="en-GB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de-DE" sz="2600" b="0" i="1" smtClean="0"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de-DE" sz="2600" b="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0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Lage des konkreten Konfidenzintervalls wird durch die konkrete Stichprobe bestimmt.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Bei einem Konfidenzniveau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=0,95</m:t>
                    </m:r>
                  </m:oMath>
                </a14:m>
                <a:r>
                  <a:rPr lang="de-DE" dirty="0"/>
                  <a:t> heißt das:</a:t>
                </a:r>
              </a:p>
              <a:p>
                <a:pPr lvl="1"/>
                <a:r>
                  <a:rPr lang="de-DE" dirty="0"/>
                  <a:t>In 95% aller Fälle enthält </a:t>
                </a:r>
                <a:r>
                  <a:rPr lang="de-DE"/>
                  <a:t>das Konfidenzintervall den </a:t>
                </a:r>
                <a:r>
                  <a:rPr lang="de-DE" dirty="0"/>
                  <a:t>unbekannten Parameter der GG und in 5% der Fälle nicht.</a:t>
                </a:r>
              </a:p>
              <a:p>
                <a:pPr lvl="1"/>
                <a:r>
                  <a:rPr lang="de-DE" dirty="0"/>
                  <a:t>D.h.: Behauptet man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mal, der unbekannte Parameter liege im Vertrauensbereich, so hat man im Mittel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Fehlschüsse zu erwarten.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  <a:blipFill>
                <a:blip r:embed="rId2"/>
                <a:stretch>
                  <a:fillRect l="-1713" t="-1241" b="-5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23D91C8-777D-0346-A6FA-30B3A32A0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3250" r="37442" b="47900"/>
          <a:stretch/>
        </p:blipFill>
        <p:spPr bwMode="auto">
          <a:xfrm>
            <a:off x="5400333" y="1988840"/>
            <a:ext cx="3534544" cy="207585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600" dirty="0">
                    <a:ea typeface="Cambria Math" panose="02040503050406030204" pitchFamily="18" charset="0"/>
                  </a:rPr>
                  <a:t>Experiment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sz="2200" dirty="0">
                    <a:ea typeface="Cambria Math" panose="02040503050406030204" pitchFamily="18" charset="0"/>
                  </a:rPr>
                  <a:t>Normalverteilte GG </a:t>
                </a: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=0,05</m:t>
                    </m:r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 100 Stichproben</a:t>
                </a:r>
              </a:p>
              <a:p>
                <a:pPr lvl="1"/>
                <a:r>
                  <a:rPr lang="de-DE" sz="22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</m:oMath>
                </a14:m>
                <a:endParaRPr lang="de-DE" sz="2200" b="0" dirty="0">
                  <a:ea typeface="Cambria Math" panose="02040503050406030204" pitchFamily="18" charset="0"/>
                </a:endParaRPr>
              </a:p>
              <a:p>
                <a:r>
                  <a:rPr lang="de-DE" sz="2600" b="0" dirty="0">
                    <a:ea typeface="Cambria Math" panose="02040503050406030204" pitchFamily="18" charset="0"/>
                  </a:rPr>
                  <a:t>Mittelwerte, </a:t>
                </a:r>
                <a:r>
                  <a:rPr lang="de-DE" sz="2600" b="0" dirty="0" err="1">
                    <a:ea typeface="Cambria Math" panose="02040503050406030204" pitchFamily="18" charset="0"/>
                  </a:rPr>
                  <a:t>Konf.intervalle</a:t>
                </a:r>
                <a:r>
                  <a:rPr lang="de-DE" sz="2600" b="0" dirty="0">
                    <a:ea typeface="Cambria Math" panose="02040503050406030204" pitchFamily="18" charset="0"/>
                  </a:rPr>
                  <a:t> für jede Stichprobe ausrechnen</a:t>
                </a:r>
              </a:p>
              <a:p>
                <a:pPr lvl="1"/>
                <a:r>
                  <a:rPr lang="de-DE" sz="2200" dirty="0"/>
                  <a:t>94 der Intervalle überdecken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6 Intervalle tun das nicht</a:t>
                </a:r>
              </a:p>
              <a:p>
                <a:r>
                  <a:rPr lang="de-DE" sz="2600" dirty="0"/>
                  <a:t>Mittelwerte der 100 Stichproben normalverteilt</a:t>
                </a:r>
              </a:p>
              <a:p>
                <a:pPr lvl="1"/>
                <a:r>
                  <a:rPr lang="de-DE" sz="2200" dirty="0"/>
                  <a:t>Stichprobenkennwerteverteilung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  <a:blipFill>
                <a:blip r:embed="rId2"/>
                <a:stretch>
                  <a:fillRect l="-2169" t="-1737" b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D3A2D1-D8A9-234E-B60C-630310335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101" t="4850" r="3800" b="1701"/>
          <a:stretch/>
        </p:blipFill>
        <p:spPr>
          <a:xfrm>
            <a:off x="6105584" y="1125538"/>
            <a:ext cx="2354848" cy="511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</p:spTree>
    <p:extLst>
      <p:ext uri="{BB962C8B-B14F-4D97-AF65-F5344CB8AC3E}">
        <p14:creationId xmlns:p14="http://schemas.microsoft.com/office/powerpoint/2010/main" val="32952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Breite des </a:t>
                </a:r>
                <a:r>
                  <a:rPr lang="de-DE" dirty="0" err="1">
                    <a:ea typeface="Cambria Math" panose="02040503050406030204" pitchFamily="18" charset="0"/>
                  </a:rPr>
                  <a:t>Konvidenzintervalls</a:t>
                </a:r>
                <a:r>
                  <a:rPr lang="de-DE" dirty="0">
                    <a:ea typeface="Cambria Math" panose="02040503050406030204" pitchFamily="18" charset="0"/>
                  </a:rPr>
                  <a:t> für den Erwartungswert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beträgt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ist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der Verteilung der zugehörigen Schätzfunktion abhängig. 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konstant), desto größer das </a:t>
                </a:r>
                <a:r>
                  <a:rPr lang="de-DE" dirty="0" err="1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Konf.intervall</a:t>
                </a:r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, desto kleiner das Konfidenzintervall</a:t>
                </a:r>
                <a:endParaRPr lang="de-DE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Maß für die Genauigkeit der 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 Maß für das Risiko</a:t>
                </a:r>
              </a:p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3"/>
                <a:stretch>
                  <a:fillRect l="-1343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Gegeben: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halbe Breite des Konfidenzintervalls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Konfidenzniveau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Gesucht: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Stichprobenumfang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  <a:blipFill>
                <a:blip r:embed="rId3"/>
                <a:stretch>
                  <a:fillRect l="-2550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/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  <a:blipFill>
                <a:blip r:embed="rId4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79211B1-6A47-414E-854F-329F549CCF6B}"/>
              </a:ext>
            </a:extLst>
          </p:cNvPr>
          <p:cNvSpPr/>
          <p:nvPr/>
        </p:nvSpPr>
        <p:spPr>
          <a:xfrm>
            <a:off x="5876794" y="4336892"/>
            <a:ext cx="2090911" cy="9398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Konfidenzintervall</a:t>
            </a:r>
            <a:r>
              <a:rPr lang="en-US" dirty="0"/>
              <a:t> </a:t>
            </a:r>
            <a:r>
              <a:rPr lang="en-US"/>
              <a:t>für </a:t>
            </a:r>
            <a:r>
              <a:rPr lang="en-US" dirty="0" err="1"/>
              <a:t>Varianz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Ähnliche</a:t>
            </a:r>
            <a:r>
              <a:rPr lang="en-US" dirty="0"/>
              <a:t> </a:t>
            </a:r>
            <a:r>
              <a:rPr lang="en-US" dirty="0" err="1"/>
              <a:t>Überlegungen</a:t>
            </a:r>
            <a:endParaRPr lang="en-US" dirty="0"/>
          </a:p>
          <a:p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hierfür</a:t>
            </a:r>
            <a:r>
              <a:rPr lang="en-US" dirty="0"/>
              <a:t> </a:t>
            </a:r>
            <a:r>
              <a:rPr lang="en-US" dirty="0" err="1"/>
              <a:t>Herleitung</a:t>
            </a:r>
            <a:r>
              <a:rPr lang="en-US" dirty="0"/>
              <a:t> der </a:t>
            </a:r>
            <a:r>
              <a:rPr lang="en-US" dirty="0" err="1"/>
              <a:t>erforderlichen</a:t>
            </a:r>
            <a:r>
              <a:rPr lang="en-US" dirty="0"/>
              <a:t> </a:t>
            </a:r>
            <a:r>
              <a:rPr lang="en-US" dirty="0" err="1"/>
              <a:t>Stichprobengröße</a:t>
            </a:r>
            <a:r>
              <a:rPr lang="en-US" dirty="0"/>
              <a:t> </a:t>
            </a:r>
            <a:r>
              <a:rPr lang="en-US" dirty="0" err="1"/>
              <a:t>möglich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82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268760"/>
            <a:ext cx="8455920" cy="475252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Stichproben</a:t>
            </a:r>
            <a:r>
              <a:rPr lang="en-US" sz="2400" dirty="0" err="1">
                <a:solidFill>
                  <a:srgbClr val="0B05FF"/>
                </a:solidFill>
              </a:rPr>
              <a:t>einheit</a:t>
            </a:r>
            <a:r>
              <a:rPr lang="en-US" sz="2400" dirty="0"/>
              <a:t> </a:t>
            </a:r>
            <a:r>
              <a:rPr lang="en-US" sz="2400" dirty="0" err="1"/>
              <a:t>soll</a:t>
            </a:r>
            <a:r>
              <a:rPr lang="en-US" sz="2400" dirty="0"/>
              <a:t> </a:t>
            </a:r>
            <a:r>
              <a:rPr lang="en-US" sz="2400" dirty="0" err="1"/>
              <a:t>verwendet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Skalierung</a:t>
            </a:r>
            <a:r>
              <a:rPr lang="en-US" dirty="0"/>
              <a:t>/</a:t>
            </a:r>
            <a:r>
              <a:rPr lang="en-US" dirty="0" err="1"/>
              <a:t>Normalisierung</a:t>
            </a:r>
            <a:r>
              <a:rPr lang="en-US" dirty="0"/>
              <a:t> der </a:t>
            </a:r>
            <a:r>
              <a:rPr lang="en-US" dirty="0" err="1"/>
              <a:t>Daten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räumliche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Aufteilung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Fläche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Beprobung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zeitliche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angemessene</a:t>
            </a:r>
            <a:r>
              <a:rPr lang="en-US" dirty="0"/>
              <a:t> </a:t>
            </a:r>
            <a:r>
              <a:rPr lang="en-US" dirty="0" err="1"/>
              <a:t>Intervalle</a:t>
            </a:r>
            <a:r>
              <a:rPr lang="en-US" dirty="0"/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4462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Planung von Auswerte-Untersuchungen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2EFE-6107-CE48-8AEB-1FEF029F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C9D890-FECE-5044-B8A5-D3F4311843F1}"/>
              </a:ext>
            </a:extLst>
          </p:cNvPr>
          <p:cNvSpPr/>
          <p:nvPr/>
        </p:nvSpPr>
        <p:spPr>
          <a:xfrm>
            <a:off x="2152328" y="4236184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88" lvl="1" indent="0" eaLnBrk="1" hangingPunct="1">
              <a:buNone/>
            </a:pPr>
            <a:r>
              <a:rPr lang="en-US" altLang="de-DE" sz="2200" dirty="0" err="1"/>
              <a:t>Untersuchungen</a:t>
            </a:r>
            <a:r>
              <a:rPr lang="en-US" altLang="de-DE" sz="2200" dirty="0"/>
              <a:t>/</a:t>
            </a:r>
            <a:r>
              <a:rPr lang="en-US" altLang="de-DE" sz="2200" dirty="0" err="1"/>
              <a:t>Experimente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werden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normalerweise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durchgeführt</a:t>
            </a:r>
            <a:r>
              <a:rPr lang="en-US" altLang="de-DE" sz="2200" dirty="0"/>
              <a:t>, um den </a:t>
            </a:r>
            <a:r>
              <a:rPr lang="en-US" altLang="de-DE" sz="2200" dirty="0" err="1"/>
              <a:t>Einfluss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oder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mehrerer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Faktoren</a:t>
            </a:r>
            <a:r>
              <a:rPr lang="en-US" altLang="de-DE" sz="2200" dirty="0"/>
              <a:t> auf </a:t>
            </a:r>
            <a:r>
              <a:rPr lang="en-US" altLang="de-DE" sz="2200" dirty="0" err="1"/>
              <a:t>eine</a:t>
            </a:r>
            <a:r>
              <a:rPr lang="en-US" altLang="de-DE" sz="2200" dirty="0"/>
              <a:t> Variable </a:t>
            </a:r>
            <a:r>
              <a:rPr lang="en-US" altLang="de-DE" sz="2200" dirty="0" err="1"/>
              <a:t>zu</a:t>
            </a:r>
            <a:r>
              <a:rPr lang="en-US" altLang="de-DE" sz="2200" dirty="0"/>
              <a:t> </a:t>
            </a:r>
            <a:r>
              <a:rPr lang="en-US" altLang="de-DE" sz="2200" dirty="0" err="1"/>
              <a:t>untersuchen</a:t>
            </a:r>
            <a:endParaRPr lang="en-US" altLang="de-DE" sz="2200" dirty="0"/>
          </a:p>
        </p:txBody>
      </p:sp>
    </p:spTree>
    <p:extLst>
      <p:ext uri="{BB962C8B-B14F-4D97-AF65-F5344CB8AC3E}">
        <p14:creationId xmlns:p14="http://schemas.microsoft.com/office/powerpoint/2010/main" val="3368097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P-Wert (einseitiger Ablehnungsbereich)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Hypothesentest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de-DE" dirty="0"/>
              <a:t> vs.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  <a:p>
            <a:r>
              <a:rPr lang="de-DE" dirty="0"/>
              <a:t>Wie extrem ist der auf Basis </a:t>
            </a:r>
            <a:br>
              <a:rPr lang="de-DE" dirty="0"/>
            </a:br>
            <a:r>
              <a:rPr lang="de-DE" dirty="0"/>
              <a:t>der erhobenen Daten </a:t>
            </a:r>
            <a:r>
              <a:rPr lang="de-DE" dirty="0" err="1"/>
              <a:t>be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/>
              <a:t>rechnete Wert der Teststatistik?</a:t>
            </a:r>
          </a:p>
          <a:p>
            <a:r>
              <a:rPr lang="de-DE" dirty="0">
                <a:solidFill>
                  <a:srgbClr val="0E17FF"/>
                </a:solidFill>
              </a:rPr>
              <a:t>P-Wert  = Wahrscheinlichkeit</a:t>
            </a:r>
            <a:r>
              <a:rPr lang="de-DE" dirty="0"/>
              <a:t>, bei </a:t>
            </a:r>
            <a:br>
              <a:rPr lang="de-DE" dirty="0"/>
            </a:br>
            <a:r>
              <a:rPr lang="de-DE" dirty="0"/>
              <a:t>Gültigkeit von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br>
              <a:rPr lang="de-DE" dirty="0"/>
            </a:br>
            <a:r>
              <a:rPr lang="de-DE" dirty="0"/>
              <a:t>den </a:t>
            </a:r>
            <a:r>
              <a:rPr lang="de-DE" dirty="0">
                <a:solidFill>
                  <a:srgbClr val="0E17FF"/>
                </a:solidFill>
              </a:rPr>
              <a:t>bestimmten oder einen </a:t>
            </a:r>
            <a:br>
              <a:rPr lang="de-DE" dirty="0">
                <a:solidFill>
                  <a:srgbClr val="0E17FF"/>
                </a:solidFill>
              </a:rPr>
            </a:br>
            <a:r>
              <a:rPr lang="de-DE" dirty="0">
                <a:solidFill>
                  <a:srgbClr val="0E17FF"/>
                </a:solidFill>
              </a:rPr>
              <a:t>extremeren </a:t>
            </a:r>
            <a:r>
              <a:rPr lang="de-DE" dirty="0"/>
              <a:t>Wert der </a:t>
            </a:r>
            <a:br>
              <a:rPr lang="de-DE" dirty="0"/>
            </a:br>
            <a:r>
              <a:rPr lang="de-DE" dirty="0"/>
              <a:t>Teststatistik zu </a:t>
            </a:r>
            <a:r>
              <a:rPr lang="de-DE" dirty="0">
                <a:solidFill>
                  <a:srgbClr val="0E17FF"/>
                </a:solidFill>
              </a:rPr>
              <a:t>erhalten</a:t>
            </a:r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61" y="1179476"/>
            <a:ext cx="3382520" cy="285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7351" y="5670242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E17FF"/>
                </a:solidFill>
              </a:rPr>
              <a:t>[Wikipedia}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02" y="4121215"/>
            <a:ext cx="3456513" cy="1856804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457200" y="4869160"/>
            <a:ext cx="5915000" cy="1531641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In </a:t>
            </a:r>
            <a:r>
              <a:rPr lang="en-US" sz="1400" dirty="0" err="1">
                <a:solidFill>
                  <a:srgbClr val="C00000"/>
                </a:solidFill>
              </a:rPr>
              <a:t>machen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Veröffentlichungen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wird</a:t>
            </a:r>
            <a:r>
              <a:rPr lang="en-US" sz="1400" dirty="0">
                <a:solidFill>
                  <a:srgbClr val="C00000"/>
                </a:solidFill>
              </a:rPr>
              <a:t> 𝛼 </a:t>
            </a:r>
            <a:r>
              <a:rPr lang="en-US" sz="1400" dirty="0" err="1">
                <a:solidFill>
                  <a:srgbClr val="C00000"/>
                </a:solidFill>
              </a:rPr>
              <a:t>als</a:t>
            </a:r>
            <a:r>
              <a:rPr lang="en-US" sz="1400" dirty="0">
                <a:solidFill>
                  <a:srgbClr val="C00000"/>
                </a:solidFill>
              </a:rPr>
              <a:t> p-Wert </a:t>
            </a:r>
            <a:r>
              <a:rPr lang="en-US" sz="1400" dirty="0" err="1">
                <a:solidFill>
                  <a:srgbClr val="C00000"/>
                </a:solidFill>
              </a:rPr>
              <a:t>bezeichnet</a:t>
            </a:r>
            <a:r>
              <a:rPr lang="en-US" sz="14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33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46BE-AF32-7542-A4EB-4B592345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 nur </a:t>
            </a:r>
            <a:r>
              <a:rPr lang="en-US" dirty="0">
                <a:solidFill>
                  <a:srgbClr val="C00000"/>
                </a:solidFill>
              </a:rPr>
              <a:t>𝛼 </a:t>
            </a:r>
            <a:r>
              <a:rPr lang="en-US" dirty="0" err="1"/>
              <a:t>ist</a:t>
            </a:r>
            <a:r>
              <a:rPr lang="en-US" dirty="0"/>
              <a:t> relevant</a:t>
            </a:r>
            <a:r>
              <a:rPr lang="de-D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9F4-FBB0-214B-9891-6B7EC3F2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Uns interessiert auch: </a:t>
            </a:r>
          </a:p>
          <a:p>
            <a:pPr lvl="1"/>
            <a:r>
              <a:rPr lang="de-DE" sz="2200" dirty="0"/>
              <a:t>Mit </a:t>
            </a:r>
            <a:r>
              <a:rPr lang="de-DE" sz="2200" dirty="0">
                <a:solidFill>
                  <a:srgbClr val="0B05FF"/>
                </a:solidFill>
              </a:rPr>
              <a:t>welcher Wahrscheinlichkeit weist</a:t>
            </a:r>
            <a:r>
              <a:rPr lang="de-DE" sz="2200" dirty="0"/>
              <a:t> ein statistischer Test die abzulehnende </a:t>
            </a:r>
            <a:r>
              <a:rPr lang="de-DE" sz="2200" dirty="0">
                <a:solidFill>
                  <a:srgbClr val="0B05FF"/>
                </a:solidFill>
              </a:rPr>
              <a:t>Nullhypothese</a:t>
            </a:r>
            <a:r>
              <a:rPr lang="de-DE" sz="2200" dirty="0"/>
              <a:t> H</a:t>
            </a:r>
            <a:r>
              <a:rPr lang="de-DE" sz="2200" baseline="-25000" dirty="0"/>
              <a:t>0</a:t>
            </a:r>
            <a:r>
              <a:rPr lang="de-DE" sz="2200" dirty="0"/>
              <a:t> </a:t>
            </a:r>
            <a:r>
              <a:rPr lang="de-DE" sz="2200" dirty="0">
                <a:solidFill>
                  <a:srgbClr val="0B05FF"/>
                </a:solidFill>
              </a:rPr>
              <a:t>korrekt zurück</a:t>
            </a:r>
            <a:r>
              <a:rPr lang="de-DE" sz="2200" dirty="0"/>
              <a:t>, wenn die Alternativhypothese H</a:t>
            </a:r>
            <a:r>
              <a:rPr lang="de-DE" sz="2200" baseline="-25000" dirty="0"/>
              <a:t>1</a:t>
            </a:r>
            <a:r>
              <a:rPr lang="de-DE" sz="2200" dirty="0"/>
              <a:t> wahr ist</a:t>
            </a:r>
          </a:p>
          <a:p>
            <a:r>
              <a:rPr lang="de-DE" sz="2400" dirty="0"/>
              <a:t>Interpretiert als „</a:t>
            </a:r>
            <a:r>
              <a:rPr lang="de-DE" sz="2400" dirty="0">
                <a:solidFill>
                  <a:srgbClr val="0B05FF"/>
                </a:solidFill>
              </a:rPr>
              <a:t>Trennschärfe</a:t>
            </a:r>
            <a:r>
              <a:rPr lang="de-DE" sz="2400" dirty="0"/>
              <a:t>“ des Tests</a:t>
            </a:r>
          </a:p>
          <a:p>
            <a:pPr lvl="1"/>
            <a:r>
              <a:rPr lang="de-DE" sz="2200" dirty="0"/>
              <a:t>Hohe Trennschärfe des Tests spricht gegen, niedrige Trennschärfe für die Nullhypothese H</a:t>
            </a:r>
            <a:r>
              <a:rPr lang="de-DE" sz="2200" baseline="-25000" dirty="0"/>
              <a:t>0</a:t>
            </a:r>
            <a:endParaRPr lang="de-DE" sz="2200" dirty="0"/>
          </a:p>
          <a:p>
            <a:r>
              <a:rPr lang="de-DE" sz="2400" dirty="0"/>
              <a:t>Ziel:</a:t>
            </a:r>
          </a:p>
          <a:p>
            <a:pPr lvl="1"/>
            <a:r>
              <a:rPr lang="de-DE" sz="2200" dirty="0">
                <a:solidFill>
                  <a:srgbClr val="0B05FF"/>
                </a:solidFill>
              </a:rPr>
              <a:t>Ablehnungsbereich</a:t>
            </a:r>
            <a:r>
              <a:rPr lang="de-DE" sz="2200" dirty="0"/>
              <a:t> A so bestimmen, dass die Wahrscheinlichkeit für die Ablehnung einer „falschen Nullhypothese“ H</a:t>
            </a:r>
            <a:r>
              <a:rPr lang="de-DE" sz="2200" baseline="-25000" dirty="0"/>
              <a:t>0</a:t>
            </a:r>
            <a:r>
              <a:rPr lang="de-DE" sz="2200" dirty="0"/>
              <a:t>, d. h. für </a:t>
            </a:r>
            <a:r>
              <a:rPr lang="de-DE" sz="2200" dirty="0">
                <a:solidFill>
                  <a:srgbClr val="0B05FF"/>
                </a:solidFill>
              </a:rPr>
              <a:t>Annahme der Alternativhypothese H</a:t>
            </a:r>
            <a:r>
              <a:rPr lang="de-DE" sz="2200" baseline="-25000" dirty="0">
                <a:solidFill>
                  <a:srgbClr val="0B05FF"/>
                </a:solidFill>
              </a:rPr>
              <a:t>1</a:t>
            </a:r>
            <a:r>
              <a:rPr lang="de-DE" sz="2200" dirty="0">
                <a:solidFill>
                  <a:srgbClr val="0B05FF"/>
                </a:solidFill>
              </a:rPr>
              <a:t> unter der Bedingung, dass H</a:t>
            </a:r>
            <a:r>
              <a:rPr lang="de-DE" sz="2200" baseline="-25000" dirty="0">
                <a:solidFill>
                  <a:srgbClr val="0B05FF"/>
                </a:solidFill>
              </a:rPr>
              <a:t>1</a:t>
            </a:r>
            <a:r>
              <a:rPr lang="de-DE" sz="2200" dirty="0">
                <a:solidFill>
                  <a:srgbClr val="0B05FF"/>
                </a:solidFill>
              </a:rPr>
              <a:t> wahr ist, möglichst groß </a:t>
            </a:r>
            <a:r>
              <a:rPr lang="de-DE" sz="2200" dirty="0"/>
              <a:t>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EA04-BA1E-9949-A7D6-6E0881B0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4190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0681-F58A-0241-994F-709E7BAC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Trennschärfe (Power) eines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F1B8E-C484-AB43-9126-09E37794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Trennschärfe hat den Wert 1-</a:t>
            </a:r>
            <a:r>
              <a:rPr lang="el-GR" dirty="0"/>
              <a:t>β</a:t>
            </a:r>
            <a:endParaRPr lang="de-DE" sz="2400" dirty="0"/>
          </a:p>
          <a:p>
            <a:r>
              <a:rPr lang="de-DE" sz="2400" dirty="0"/>
              <a:t>Wahl des </a:t>
            </a:r>
            <a:br>
              <a:rPr lang="de-DE" sz="2400" dirty="0"/>
            </a:br>
            <a:r>
              <a:rPr lang="el-GR" sz="2400" dirty="0"/>
              <a:t>β</a:t>
            </a:r>
            <a:r>
              <a:rPr lang="de-DE" sz="2400" dirty="0"/>
              <a:t>-Niveaus?</a:t>
            </a:r>
          </a:p>
          <a:p>
            <a:r>
              <a:rPr lang="de-DE" sz="2400" dirty="0"/>
              <a:t>Modell für</a:t>
            </a:r>
            <a:br>
              <a:rPr lang="de-DE" sz="2400" dirty="0"/>
            </a:br>
            <a:r>
              <a:rPr lang="de-DE" sz="2400" dirty="0"/>
              <a:t>H</a:t>
            </a:r>
            <a:r>
              <a:rPr lang="de-DE" sz="2400" baseline="-25000" dirty="0"/>
              <a:t>1</a:t>
            </a:r>
            <a:r>
              <a:rPr lang="de-DE" sz="2400" dirty="0"/>
              <a:t> benötigt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E9D1-39C9-574C-9131-99CAB900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999EA-7505-E146-935C-F240BEDB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0" y="1268760"/>
            <a:ext cx="8675687" cy="1708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F0809-EE2B-8548-BE36-0045BF0F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38" y="3443838"/>
            <a:ext cx="66675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9F501-72BD-FC43-809E-671B52DF96E6}"/>
              </a:ext>
            </a:extLst>
          </p:cNvPr>
          <p:cNvSpPr txBox="1"/>
          <p:nvPr/>
        </p:nvSpPr>
        <p:spPr>
          <a:xfrm>
            <a:off x="3593944" y="414908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Modell für H</a:t>
            </a:r>
            <a:r>
              <a:rPr lang="de-DE" baseline="-250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D8330-0023-9B4C-87CC-CB930DB9F97D}"/>
              </a:ext>
            </a:extLst>
          </p:cNvPr>
          <p:cNvSpPr txBox="1"/>
          <p:nvPr/>
        </p:nvSpPr>
        <p:spPr>
          <a:xfrm>
            <a:off x="6765279" y="414908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Modell für H</a:t>
            </a:r>
            <a:r>
              <a:rPr lang="de-DE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93107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8626-5D80-0A47-A7DA-8CA49E82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Determinanten der Trennschärfe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D557F-69A4-9147-84E5-935B8EEA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F73027-FF40-F449-891F-AD99D61F4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36" y="1196975"/>
            <a:ext cx="7067327" cy="49688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3077D7-DC5D-714D-97FC-825615385953}"/>
              </a:ext>
            </a:extLst>
          </p:cNvPr>
          <p:cNvSpPr txBox="1"/>
          <p:nvPr/>
        </p:nvSpPr>
        <p:spPr>
          <a:xfrm>
            <a:off x="4092793" y="6597352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030328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EAF6-10AA-6F4E-9C3E-A11C1B37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Weitere Gütekriterien von Schätzern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28B66-6252-EA48-AE63-E8E4500B9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Erwartungstreue</a:t>
            </a:r>
          </a:p>
          <a:p>
            <a:r>
              <a:rPr lang="en-DE" dirty="0"/>
              <a:t>Konsistenz</a:t>
            </a:r>
          </a:p>
          <a:p>
            <a:r>
              <a:rPr lang="en-DE" dirty="0"/>
              <a:t>Effizienz</a:t>
            </a:r>
          </a:p>
          <a:p>
            <a:r>
              <a:rPr lang="en-DE" dirty="0"/>
              <a:t>Reliabilität</a:t>
            </a:r>
          </a:p>
          <a:p>
            <a:r>
              <a:rPr lang="en-DE" dirty="0"/>
              <a:t>Validität</a:t>
            </a:r>
          </a:p>
          <a:p>
            <a:r>
              <a:rPr lang="en-DE" dirty="0"/>
              <a:t>Objektivität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1CC8C-1270-C74F-AE2C-2729F4BB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86B61A14-85CA-6745-BFEA-2E9782B87240}"/>
              </a:ext>
            </a:extLst>
          </p:cNvPr>
          <p:cNvSpPr/>
          <p:nvPr/>
        </p:nvSpPr>
        <p:spPr>
          <a:xfrm>
            <a:off x="4139952" y="1355950"/>
            <a:ext cx="3405833" cy="2376264"/>
          </a:xfrm>
          <a:prstGeom prst="cloudCallout">
            <a:avLst>
              <a:gd name="adj1" fmla="val -71173"/>
              <a:gd name="adj2" fmla="val -711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Es soll hier nur ein grober Überblick vermittelt werden</a:t>
            </a:r>
          </a:p>
        </p:txBody>
      </p:sp>
    </p:spTree>
    <p:extLst>
      <p:ext uri="{BB962C8B-B14F-4D97-AF65-F5344CB8AC3E}">
        <p14:creationId xmlns:p14="http://schemas.microsoft.com/office/powerpoint/2010/main" val="35554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 der Erwartungstreue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/>
                  <a:t>Ein Schätzer heißt </a:t>
                </a:r>
                <a:r>
                  <a:rPr lang="de-DE" dirty="0">
                    <a:solidFill>
                      <a:srgbClr val="0305FF"/>
                    </a:solidFill>
                  </a:rPr>
                  <a:t>erwartungstreu</a:t>
                </a:r>
                <a:r>
                  <a:rPr lang="de-DE" dirty="0"/>
                  <a:t>, wenn sein Erwartungswert gleich dem wahren Wert des zu schätzenden Parameters ist</a:t>
                </a:r>
              </a:p>
              <a:p>
                <a:pPr lvl="1"/>
                <a:r>
                  <a:rPr lang="de-DE" dirty="0"/>
                  <a:t>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/>
                  <a:t> der GG durch Stichprobenmittel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zufällig aus GG gezogen,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Erwartungswert von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dirty="0"/>
                  <a:t>: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Stichprobenmittel also erwartungstreuer Schätzer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2"/>
                <a:stretch>
                  <a:fillRect l="-1341" t="-1276" b="-290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D6D62-3895-6D4F-95D4-770BEE4C3CF8}"/>
              </a:ext>
            </a:extLst>
          </p:cNvPr>
          <p:cNvSpPr/>
          <p:nvPr/>
        </p:nvSpPr>
        <p:spPr>
          <a:xfrm>
            <a:off x="3923928" y="6597352"/>
            <a:ext cx="1029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305FF"/>
                </a:solidFill>
              </a:rPr>
              <a:t>[Wikipedia]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1ACAA75-64F3-2A49-8FFA-1986694FD625}"/>
                  </a:ext>
                </a:extLst>
              </p:cNvPr>
              <p:cNvSpPr/>
              <p:nvPr/>
            </p:nvSpPr>
            <p:spPr>
              <a:xfrm>
                <a:off x="6709656" y="129686"/>
                <a:ext cx="1750929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1ACAA75-64F3-2A49-8FFA-1986694FD6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656" y="129686"/>
                <a:ext cx="1750929" cy="764568"/>
              </a:xfrm>
              <a:prstGeom prst="rect">
                <a:avLst/>
              </a:prstGeom>
              <a:blipFill>
                <a:blip r:embed="rId3"/>
                <a:stretch>
                  <a:fillRect t="-122951" r="-719" b="-1704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9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Korrigierte Stichprobenvarianz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Stichprobenwerte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r>
                  <a:rPr lang="de-DE" dirty="0"/>
                  <a:t>Korrigierte Stichprobenvarianz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Mit Stichprobenmittel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8142" b="-6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/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blipFill>
                <a:blip r:embed="rId3"/>
                <a:stretch>
                  <a:fillRect l="-4142" t="-7895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48597C-2CD8-914D-BE3B-31FD0D3E9285}"/>
              </a:ext>
            </a:extLst>
          </p:cNvPr>
          <p:cNvCxnSpPr/>
          <p:nvPr/>
        </p:nvCxnSpPr>
        <p:spPr>
          <a:xfrm flipH="1">
            <a:off x="4427984" y="2204864"/>
            <a:ext cx="1800200" cy="648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2AB36-858C-B245-AB86-9BCB465780CC}"/>
                  </a:ext>
                </a:extLst>
              </p:cNvPr>
              <p:cNvSpPr txBox="1"/>
              <p:nvPr/>
            </p:nvSpPr>
            <p:spPr>
              <a:xfrm>
                <a:off x="6228184" y="2219014"/>
                <a:ext cx="275716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>
                    <a:solidFill>
                      <a:srgbClr val="C00000"/>
                    </a:solidFill>
                  </a:rPr>
                  <a:t>wenn Stichproben-</a:t>
                </a:r>
                <a:br>
                  <a:rPr lang="de-DE" sz="2400" dirty="0">
                    <a:solidFill>
                      <a:srgbClr val="C00000"/>
                    </a:solidFill>
                  </a:rPr>
                </a:br>
                <a:r>
                  <a:rPr lang="de-DE" sz="2400" dirty="0">
                    <a:solidFill>
                      <a:srgbClr val="C00000"/>
                    </a:solidFill>
                  </a:rPr>
                  <a:t>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sz="2400" dirty="0">
                    <a:solidFill>
                      <a:srgbClr val="C00000"/>
                    </a:solidFill>
                  </a:rPr>
                  <a:t> verwendet?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2AB36-858C-B245-AB86-9BCB46578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2219014"/>
                <a:ext cx="2757165" cy="830997"/>
              </a:xfrm>
              <a:prstGeom prst="rect">
                <a:avLst/>
              </a:prstGeom>
              <a:blipFill>
                <a:blip r:embed="rId4"/>
                <a:stretch>
                  <a:fillRect l="-3670" t="-5970" r="-2294" b="-164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63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Stichprobenwerte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sind Ausprägungen der </a:t>
                </a:r>
                <a:r>
                  <a:rPr lang="de-DE" dirty="0">
                    <a:solidFill>
                      <a:srgbClr val="0B05FF"/>
                    </a:solidFill>
                  </a:rPr>
                  <a:t>unabhängig identisch verteilten </a:t>
                </a:r>
                <a:r>
                  <a:rPr lang="de-DE" dirty="0"/>
                  <a:t>Zufallsvariablen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mit 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Mittelwert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der GG</a:t>
                </a:r>
              </a:p>
              <a:p>
                <a:r>
                  <a:rPr lang="de-DE" dirty="0"/>
                  <a:t>Dann ist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</a:t>
                </a:r>
                <a:r>
                  <a:rPr lang="de-DE" i="1" dirty="0"/>
                  <a:t>Schätzfunktion</a:t>
                </a:r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</a:t>
                </a:r>
                <a:r>
                  <a:rPr lang="de-DE" i="1" dirty="0"/>
                  <a:t>Schätzung</a:t>
                </a:r>
                <a:r>
                  <a:rPr lang="de-DE" dirty="0"/>
                  <a:t> der 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Es gilt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8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276" b="-168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3D03A8BD-4AE1-1643-830A-8AEBE5B98560}"/>
                  </a:ext>
                </a:extLst>
              </p:cNvPr>
              <p:cNvSpPr/>
              <p:nvPr/>
            </p:nvSpPr>
            <p:spPr>
              <a:xfrm>
                <a:off x="7452320" y="4077072"/>
                <a:ext cx="1691680" cy="936104"/>
              </a:xfrm>
              <a:prstGeom prst="cloudCallout">
                <a:avLst>
                  <a:gd name="adj1" fmla="val -41103"/>
                  <a:gd name="adj2" fmla="val -4467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nicht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3D03A8BD-4AE1-1643-830A-8AEBE5B98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4077072"/>
                <a:ext cx="1691680" cy="936104"/>
              </a:xfrm>
              <a:prstGeom prst="cloudCallout">
                <a:avLst>
                  <a:gd name="adj1" fmla="val -41103"/>
                  <a:gd name="adj2" fmla="val -44678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3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Überlicherweise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dirty="0"/>
                  <a:t>unbekannt, geschätzt durch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Als Schätzfunktion eingesetzt, erhält man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als Schätzung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de-DE" dirty="0"/>
                  <a:t>Erwartungstreue testen über Erwartungswert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812" b="-41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7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849313" indent="-849313">
                  <a:buNone/>
                </a:pPr>
                <a:endParaRPr lang="de-DE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522" b="-7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9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Erhebung</a:t>
            </a:r>
            <a:r>
              <a:rPr lang="en-US" altLang="de-DE" dirty="0"/>
              <a:t> von </a:t>
            </a:r>
            <a:r>
              <a:rPr lang="en-US" altLang="de-DE" dirty="0" err="1"/>
              <a:t>Stichproben</a:t>
            </a:r>
            <a:endParaRPr lang="en-US" alt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800" dirty="0" err="1"/>
              <a:t>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wiederholte</a:t>
            </a:r>
            <a:r>
              <a:rPr lang="en-US" altLang="de-DE" dirty="0"/>
              <a:t> </a:t>
            </a:r>
            <a:r>
              <a:rPr lang="en-US" altLang="de-DE" dirty="0" err="1"/>
              <a:t>Messungen</a:t>
            </a:r>
            <a:r>
              <a:rPr lang="en-US" altLang="de-DE" dirty="0"/>
              <a:t> am </a:t>
            </a:r>
            <a:r>
              <a:rPr lang="en-US" altLang="de-DE" dirty="0" err="1"/>
              <a:t>gleichen</a:t>
            </a:r>
            <a:r>
              <a:rPr lang="en-US" altLang="de-DE" dirty="0"/>
              <a:t> </a:t>
            </a:r>
            <a:r>
              <a:rPr lang="en-US" altLang="de-DE" dirty="0" err="1"/>
              <a:t>Versuchsobjekt</a:t>
            </a:r>
            <a:r>
              <a:rPr lang="en-US" altLang="de-DE" dirty="0"/>
              <a:t> </a:t>
            </a:r>
          </a:p>
          <a:p>
            <a:pPr lvl="1" eaLnBrk="1" hangingPunct="1"/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zu</a:t>
            </a:r>
            <a:r>
              <a:rPr lang="en-US" altLang="de-DE" dirty="0"/>
              <a:t> </a:t>
            </a:r>
            <a:r>
              <a:rPr lang="en-US" altLang="de-DE" dirty="0" err="1"/>
              <a:t>einem</a:t>
            </a:r>
            <a:r>
              <a:rPr lang="en-US" altLang="de-DE" dirty="0"/>
              <a:t> </a:t>
            </a:r>
            <a:r>
              <a:rPr lang="en-US" altLang="de-DE" dirty="0" err="1"/>
              <a:t>Zeitpunkt</a:t>
            </a:r>
            <a:r>
              <a:rPr lang="en-US" altLang="de-DE" dirty="0"/>
              <a:t> </a:t>
            </a:r>
            <a:r>
              <a:rPr lang="en-US" altLang="de-DE" dirty="0" err="1"/>
              <a:t>kann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auf </a:t>
            </a:r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eines</a:t>
            </a:r>
            <a:r>
              <a:rPr lang="en-US" altLang="de-DE" dirty="0"/>
              <a:t> </a:t>
            </a:r>
            <a:r>
              <a:rPr lang="en-US" altLang="de-DE" dirty="0" err="1"/>
              <a:t>anderen</a:t>
            </a:r>
            <a:r>
              <a:rPr lang="en-US" altLang="de-DE" dirty="0"/>
              <a:t> </a:t>
            </a:r>
            <a:r>
              <a:rPr lang="en-US" altLang="de-DE" dirty="0" err="1"/>
              <a:t>Zeitpunkts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endParaRPr lang="en-US" altLang="de-DE" dirty="0"/>
          </a:p>
          <a:p>
            <a:pPr eaLnBrk="1" hangingPunct="1"/>
            <a:r>
              <a:rPr lang="en-US" altLang="de-DE" sz="2800" dirty="0" err="1"/>
              <a:t>Unverbundene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Stichproben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r>
              <a:rPr lang="en-US" altLang="de-DE" dirty="0"/>
              <a:t> </a:t>
            </a:r>
            <a:r>
              <a:rPr lang="en-US" altLang="de-DE" dirty="0" err="1"/>
              <a:t>keinen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</a:t>
            </a:r>
            <a:r>
              <a:rPr lang="en-US" altLang="de-DE" dirty="0" err="1"/>
              <a:t>aufeinander</a:t>
            </a:r>
            <a:endParaRPr lang="en-US" altLang="de-DE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unterschiedliche</a:t>
            </a:r>
            <a:r>
              <a:rPr lang="en-US" altLang="de-DE" dirty="0"/>
              <a:t> </a:t>
            </a:r>
            <a:r>
              <a:rPr lang="en-US" altLang="de-DE" dirty="0" err="1"/>
              <a:t>Populationen</a:t>
            </a:r>
            <a:r>
              <a:rPr lang="en-US" altLang="de-DE" dirty="0"/>
              <a:t>, </a:t>
            </a:r>
            <a:r>
              <a:rPr lang="en-US" altLang="de-DE" dirty="0" err="1"/>
              <a:t>Vergleich</a:t>
            </a:r>
            <a:r>
              <a:rPr lang="en-US" altLang="de-DE" dirty="0"/>
              <a:t> </a:t>
            </a:r>
            <a:r>
              <a:rPr lang="en-US" altLang="de-DE" dirty="0" err="1"/>
              <a:t>unterschiedlicher</a:t>
            </a:r>
            <a:r>
              <a:rPr lang="en-US" altLang="de-DE" dirty="0"/>
              <a:t> </a:t>
            </a:r>
            <a:r>
              <a:rPr lang="en-US" altLang="de-DE" dirty="0" err="1"/>
              <a:t>Objekte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B6136-A6E1-5545-864D-42FEE68E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5225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Ergebnis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Schätzfunktion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nicht erwartungstreu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b="0" dirty="0"/>
              </a:p>
              <a:p>
                <a:r>
                  <a:rPr lang="de-DE" dirty="0"/>
                  <a:t>Lösung: multiplizieren mit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Erwartungstreue Schätzfunktion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/>
                  <a:t>Damit gilt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18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/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  <a:blipFill>
                <a:blip r:embed="rId4"/>
                <a:stretch>
                  <a:fillRect t="-101493" b="-155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Callout 4">
            <a:extLst>
              <a:ext uri="{FF2B5EF4-FFF2-40B4-BE49-F238E27FC236}">
                <a16:creationId xmlns:a16="http://schemas.microsoft.com/office/drawing/2014/main" id="{524AB20E-9FF9-DA46-939C-6BFC376B28A6}"/>
              </a:ext>
            </a:extLst>
          </p:cNvPr>
          <p:cNvSpPr/>
          <p:nvPr/>
        </p:nvSpPr>
        <p:spPr>
          <a:xfrm>
            <a:off x="4355976" y="5280586"/>
            <a:ext cx="4484659" cy="1243609"/>
          </a:xfrm>
          <a:prstGeom prst="cloudCallout">
            <a:avLst>
              <a:gd name="adj1" fmla="val -20267"/>
              <a:gd name="adj2" fmla="val -808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Wir unterscheiden: 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empirische und korrigierte Varianz</a:t>
            </a:r>
          </a:p>
        </p:txBody>
      </p:sp>
    </p:spTree>
    <p:extLst>
      <p:ext uri="{BB962C8B-B14F-4D97-AF65-F5344CB8AC3E}">
        <p14:creationId xmlns:p14="http://schemas.microsoft.com/office/powerpoint/2010/main" val="3564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E3C6-9B60-8849-89E1-2187F719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Konsistenz und Effizienz eines Schätzers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FDA40-BBD8-D348-9772-C879DB127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Ein Schätzer ist </a:t>
            </a:r>
            <a:r>
              <a:rPr lang="de-DE" sz="2400" dirty="0">
                <a:solidFill>
                  <a:srgbClr val="031CFF"/>
                </a:solidFill>
              </a:rPr>
              <a:t>konsistent</a:t>
            </a:r>
            <a:r>
              <a:rPr lang="de-DE" sz="2400" dirty="0"/>
              <a:t>, wenn er für immer größere Stichproben immer genauer wird</a:t>
            </a:r>
          </a:p>
          <a:p>
            <a:pPr lvl="1"/>
            <a:r>
              <a:rPr lang="de-DE" sz="2000" dirty="0"/>
              <a:t>Man die Schätzung beliebig genau machen, indem man die Stichprobengröße weit genug erhöht</a:t>
            </a:r>
          </a:p>
          <a:p>
            <a:r>
              <a:rPr lang="de-DE" sz="2400" dirty="0"/>
              <a:t>Die </a:t>
            </a:r>
            <a:r>
              <a:rPr lang="de-DE" sz="2400" dirty="0">
                <a:solidFill>
                  <a:srgbClr val="031CFF"/>
                </a:solidFill>
              </a:rPr>
              <a:t>Effizienz</a:t>
            </a:r>
            <a:r>
              <a:rPr lang="de-DE" sz="2400" dirty="0"/>
              <a:t> (Wirksamkeit) des Schätzwertes kennzeichnet die Präzision, mit dem er Parameter schätzt</a:t>
            </a:r>
          </a:p>
          <a:p>
            <a:pPr lvl="1"/>
            <a:r>
              <a:rPr lang="de-DE" sz="2000" dirty="0"/>
              <a:t>Eine Schätzfunktion ist um so effizienter, je kleiner die Streuung (oder Varianz) der Schätzwerte um den Parameter ist</a:t>
            </a:r>
          </a:p>
          <a:p>
            <a:pPr lvl="1"/>
            <a:r>
              <a:rPr lang="de-DE" sz="2000" dirty="0"/>
              <a:t>Je größer die Streuung der Stichprobenkennwertverteilung, desto geringer ist die Effizienz des entsprechenden Schätzwertes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4F129-45D4-DE4F-B0D0-FBC78218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1265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BE734DE-9E0D-B445-B391-F700376A0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Reliabilität / Zuverlässigkeit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D226066-6BDD-7A48-81DA-8B540E560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altLang="de-DE" sz="2400" dirty="0"/>
              <a:t>Messgenauigkeit eines Tests mit mehreren Indikatoren bzw. Merkmalen (Beispiel: Fragebogen) und z.B. Mittelung der ermittelten Werte der Teilmerkmale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2400" dirty="0"/>
          </a:p>
          <a:p>
            <a:pPr>
              <a:lnSpc>
                <a:spcPct val="90000"/>
              </a:lnSpc>
            </a:pPr>
            <a:r>
              <a:rPr lang="de-DE" altLang="de-DE" sz="2200" dirty="0">
                <a:solidFill>
                  <a:srgbClr val="031CFF"/>
                </a:solidFill>
              </a:rPr>
              <a:t>Interne (innere) Konsistenz</a:t>
            </a:r>
          </a:p>
          <a:p>
            <a:pPr lvl="1">
              <a:lnSpc>
                <a:spcPct val="90000"/>
              </a:lnSpc>
            </a:pPr>
            <a:r>
              <a:rPr lang="de-DE" altLang="de-DE" sz="2200" dirty="0"/>
              <a:t>Wird von verschiedenen zusammengefassten Merkmalen (z.B. an verschiedenen Stellen eines Fragebogens) dasselbe gemessen?</a:t>
            </a:r>
          </a:p>
          <a:p>
            <a:pPr>
              <a:lnSpc>
                <a:spcPct val="90000"/>
              </a:lnSpc>
            </a:pPr>
            <a:r>
              <a:rPr lang="de-DE" altLang="de-DE" sz="2200" dirty="0">
                <a:solidFill>
                  <a:srgbClr val="031CFF"/>
                </a:solidFill>
              </a:rPr>
              <a:t>(Zeitliche) Stabilität</a:t>
            </a:r>
          </a:p>
          <a:p>
            <a:pPr lvl="1">
              <a:lnSpc>
                <a:spcPct val="90000"/>
              </a:lnSpc>
            </a:pPr>
            <a:r>
              <a:rPr lang="de-DE" altLang="de-DE" sz="2200" dirty="0"/>
              <a:t>Wird zu verschiedenen Zeitpunkten (bei Testwiederholung) dasselbe gemessen?</a:t>
            </a:r>
          </a:p>
        </p:txBody>
      </p:sp>
    </p:spTree>
    <p:extLst>
      <p:ext uri="{BB962C8B-B14F-4D97-AF65-F5344CB8AC3E}">
        <p14:creationId xmlns:p14="http://schemas.microsoft.com/office/powerpoint/2010/main" val="3172820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1465"/>
            <a:ext cx="8675687" cy="503239"/>
          </a:xfrm>
        </p:spPr>
        <p:txBody>
          <a:bodyPr/>
          <a:lstStyle/>
          <a:p>
            <a:r>
              <a:rPr lang="de-DE" altLang="de-DE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rgbClr val="031CFF"/>
                </a:solidFill>
              </a:rPr>
              <a:t>Re-Test-</a:t>
            </a:r>
            <a:r>
              <a:rPr lang="de-DE" altLang="de-DE" sz="2400" dirty="0" err="1">
                <a:solidFill>
                  <a:srgbClr val="031CFF"/>
                </a:solidFill>
              </a:rPr>
              <a:t>Reliablität</a:t>
            </a:r>
            <a:r>
              <a:rPr lang="de-DE" altLang="de-DE" sz="2400" dirty="0">
                <a:solidFill>
                  <a:srgbClr val="031CFF"/>
                </a:solidFill>
              </a:rPr>
              <a:t> </a:t>
            </a:r>
            <a:r>
              <a:rPr lang="de-DE" altLang="de-DE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Bestimmung des statistischen Zusammenhangs (Korrelation) zwischen zwei </a:t>
            </a:r>
            <a:r>
              <a:rPr lang="de-DE" altLang="de-DE" dirty="0">
                <a:solidFill>
                  <a:srgbClr val="031CFF"/>
                </a:solidFill>
              </a:rPr>
              <a:t>aufeinanderfolgenden</a:t>
            </a:r>
            <a:r>
              <a:rPr lang="de-DE" altLang="de-DE" dirty="0"/>
              <a:t> Messungen</a:t>
            </a:r>
            <a:endParaRPr lang="de-DE" altLang="de-DE" sz="2400" dirty="0"/>
          </a:p>
          <a:p>
            <a:pPr lvl="1">
              <a:lnSpc>
                <a:spcPct val="80000"/>
              </a:lnSpc>
            </a:pPr>
            <a:r>
              <a:rPr lang="de-DE" altLang="de-DE" dirty="0"/>
              <a:t>Ein Test misst dann genau, wenn er zu mehreren Zeitpunkten dasselbe Ergebnis liefert. </a:t>
            </a:r>
            <a:endParaRPr lang="de-DE" altLang="de-DE" sz="2400" dirty="0"/>
          </a:p>
          <a:p>
            <a:pPr lvl="1">
              <a:lnSpc>
                <a:spcPct val="80000"/>
              </a:lnSpc>
            </a:pPr>
            <a:r>
              <a:rPr lang="de-DE" altLang="de-DE" dirty="0"/>
              <a:t>Korrelation desselben Fragebogen-Gesamtwerts zu verschiedenen Zeitpunkten mit denselben Probanden (ungeeignet bei vorübergehenden Merkmalen, z.B. Stimmung)</a:t>
            </a:r>
          </a:p>
          <a:p>
            <a:pPr>
              <a:lnSpc>
                <a:spcPct val="80000"/>
              </a:lnSpc>
            </a:pPr>
            <a:endParaRPr lang="de-DE" altLang="de-DE" sz="2400" dirty="0"/>
          </a:p>
        </p:txBody>
      </p:sp>
      <p:pic>
        <p:nvPicPr>
          <p:cNvPr id="4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EE36D8-2E75-4942-B07D-5B0434E5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89945" y="4105625"/>
            <a:ext cx="6180534" cy="20291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CDCF54-5151-6448-95C9-4569A35F9E85}"/>
              </a:ext>
            </a:extLst>
          </p:cNvPr>
          <p:cNvSpPr/>
          <p:nvPr/>
        </p:nvSpPr>
        <p:spPr>
          <a:xfrm>
            <a:off x="3131840" y="4365104"/>
            <a:ext cx="936104" cy="216024"/>
          </a:xfrm>
          <a:prstGeom prst="rect">
            <a:avLst/>
          </a:prstGeom>
          <a:solidFill>
            <a:srgbClr val="D5D7F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A3533-320A-1B4B-AFF8-620273B90FD9}"/>
              </a:ext>
            </a:extLst>
          </p:cNvPr>
          <p:cNvSpPr txBox="1"/>
          <p:nvPr/>
        </p:nvSpPr>
        <p:spPr>
          <a:xfrm>
            <a:off x="3059832" y="4320951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31CFF"/>
                </a:solidFill>
              </a:rPr>
              <a:t>Wiederholung</a:t>
            </a:r>
          </a:p>
        </p:txBody>
      </p:sp>
    </p:spTree>
    <p:extLst>
      <p:ext uri="{BB962C8B-B14F-4D97-AF65-F5344CB8AC3E}">
        <p14:creationId xmlns:p14="http://schemas.microsoft.com/office/powerpoint/2010/main" val="37902062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1465"/>
            <a:ext cx="8675687" cy="503239"/>
          </a:xfrm>
        </p:spPr>
        <p:txBody>
          <a:bodyPr/>
          <a:lstStyle/>
          <a:p>
            <a:r>
              <a:rPr lang="de-DE" altLang="de-DE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rgbClr val="031CFF"/>
                </a:solidFill>
              </a:rPr>
              <a:t>Split-Half-Reliabilität</a:t>
            </a:r>
            <a:r>
              <a:rPr lang="de-DE" altLang="de-DE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Korrelation zwischen zwei Hälften der Items eines Tests</a:t>
            </a:r>
          </a:p>
          <a:p>
            <a:pPr>
              <a:lnSpc>
                <a:spcPct val="80000"/>
              </a:lnSpc>
            </a:pPr>
            <a:endParaRPr lang="de-DE" altLang="de-DE" sz="2400" dirty="0"/>
          </a:p>
          <a:p>
            <a:pPr>
              <a:lnSpc>
                <a:spcPct val="80000"/>
              </a:lnSpc>
            </a:pPr>
            <a:r>
              <a:rPr lang="de-DE" altLang="de-DE" sz="2400" dirty="0" err="1">
                <a:solidFill>
                  <a:srgbClr val="031CFF"/>
                </a:solidFill>
              </a:rPr>
              <a:t>Cronbachs</a:t>
            </a:r>
            <a:r>
              <a:rPr lang="de-DE" altLang="de-DE" sz="2400" dirty="0">
                <a:solidFill>
                  <a:srgbClr val="031CFF"/>
                </a:solidFill>
              </a:rPr>
              <a:t> Alpha </a:t>
            </a:r>
            <a:r>
              <a:rPr lang="de-DE" altLang="de-DE" sz="2400" dirty="0"/>
              <a:t>(Maß für sog. Interne Konsistenz):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Mittelwert der Korrelationen </a:t>
            </a:r>
            <a:r>
              <a:rPr lang="de-DE" altLang="de-DE" dirty="0" err="1"/>
              <a:t>r</a:t>
            </a:r>
            <a:r>
              <a:rPr lang="de-DE" altLang="de-DE" dirty="0"/>
              <a:t> zwischen allen Einzelitems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Ausreichende Reliabilität: </a:t>
            </a:r>
            <a:r>
              <a:rPr lang="de-DE" altLang="de-DE" dirty="0" err="1"/>
              <a:t>r</a:t>
            </a:r>
            <a:r>
              <a:rPr lang="de-DE" altLang="de-DE" dirty="0"/>
              <a:t>: = 0.75   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Gute Reliabilität: </a:t>
            </a:r>
            <a:r>
              <a:rPr lang="de-DE" altLang="de-DE" dirty="0" err="1"/>
              <a:t>r</a:t>
            </a:r>
            <a:r>
              <a:rPr lang="de-DE" altLang="de-DE" dirty="0"/>
              <a:t> = 0.90</a:t>
            </a:r>
          </a:p>
        </p:txBody>
      </p:sp>
    </p:spTree>
    <p:extLst>
      <p:ext uri="{BB962C8B-B14F-4D97-AF65-F5344CB8AC3E}">
        <p14:creationId xmlns:p14="http://schemas.microsoft.com/office/powerpoint/2010/main" val="15330649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1C80947-0E25-5C49-9344-E4C43CD3F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Weitere Gütekriterien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20DFC25-FDAA-2346-A1E5-96FE5B6D4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031CFF"/>
                </a:solidFill>
              </a:rPr>
              <a:t>Validität</a:t>
            </a:r>
            <a:r>
              <a:rPr lang="de-DE" altLang="de-DE" dirty="0"/>
              <a:t>: Misst ein Test das, was er messen soll?</a:t>
            </a:r>
          </a:p>
          <a:p>
            <a:pPr marL="457188" lvl="1" indent="0">
              <a:buNone/>
            </a:pPr>
            <a:endParaRPr lang="de-DE" altLang="de-DE" dirty="0"/>
          </a:p>
          <a:p>
            <a:r>
              <a:rPr lang="de-DE" altLang="de-DE" dirty="0">
                <a:solidFill>
                  <a:srgbClr val="031CFF"/>
                </a:solidFill>
              </a:rPr>
              <a:t>Objektivität</a:t>
            </a:r>
            <a:r>
              <a:rPr lang="de-DE" altLang="de-DE" dirty="0"/>
              <a:t>: </a:t>
            </a:r>
            <a:r>
              <a:rPr lang="de-DE" dirty="0"/>
              <a:t>Unabhängigkeit der Versuchsergebnisse von den Rahmenbedingungen (Randbedingungen) und verfälschenden Drittfaktoren</a:t>
            </a:r>
            <a:endParaRPr lang="de-DE" altLang="de-DE" dirty="0"/>
          </a:p>
          <a:p>
            <a:pPr lvl="1"/>
            <a:endParaRPr lang="de-DE" altLang="de-DE" dirty="0"/>
          </a:p>
          <a:p>
            <a:pPr marL="457188" lvl="1" indent="0">
              <a:buNone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687774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Nächstes Thema: </a:t>
            </a:r>
            <a:r>
              <a:rPr lang="en-US" dirty="0" err="1"/>
              <a:t>Unterschiedshypothesen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840" y="1049657"/>
            <a:ext cx="14196944" cy="53238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0918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579296" cy="4968875"/>
          </a:xfrm>
        </p:spPr>
        <p:txBody>
          <a:bodyPr/>
          <a:lstStyle/>
          <a:p>
            <a:r>
              <a:rPr lang="de-DE" sz="2000" dirty="0"/>
              <a:t>Nachfolgende Materialen sind mit Änderungen übernommen aus:</a:t>
            </a:r>
          </a:p>
          <a:p>
            <a:r>
              <a:rPr lang="de-DE" sz="2000" dirty="0"/>
              <a:t>Vorlesung Statistik (WS08/09) aus dem</a:t>
            </a:r>
            <a:br>
              <a:rPr lang="de-DE" sz="2000" dirty="0"/>
            </a:br>
            <a:r>
              <a:rPr lang="de-DE" sz="2000" dirty="0"/>
              <a:t>Studiengang Psychologie </a:t>
            </a:r>
            <a:r>
              <a:rPr lang="de-DE" sz="2000" dirty="0" err="1"/>
              <a:t>and</a:t>
            </a:r>
            <a:r>
              <a:rPr lang="de-DE" sz="2000" dirty="0"/>
              <a:t> der Universität Freiburg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8770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Unterschiedshypothesen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0E17FF"/>
                </a:solidFill>
              </a:rPr>
              <a:t>Sind Frauen ängstlicher als Männer?</a:t>
            </a:r>
          </a:p>
          <a:p>
            <a:pPr lvl="1"/>
            <a:r>
              <a:rPr lang="de-DE" sz="2000" dirty="0"/>
              <a:t>Unterscheiden sich die Mittelwerte von zwei Gruppen?</a:t>
            </a:r>
          </a:p>
          <a:p>
            <a:pPr lvl="1"/>
            <a:r>
              <a:rPr lang="de-DE" sz="2000" dirty="0"/>
              <a:t>Unabhängige Stichproben</a:t>
            </a:r>
          </a:p>
          <a:p>
            <a:r>
              <a:rPr lang="de-DE" sz="2400" dirty="0">
                <a:solidFill>
                  <a:srgbClr val="0E17FF"/>
                </a:solidFill>
              </a:rPr>
              <a:t>Ist der Mittelwert der Ängstlichkeit nach einer Therapie größer als vor der Therapie?</a:t>
            </a:r>
          </a:p>
          <a:p>
            <a:pPr lvl="1"/>
            <a:r>
              <a:rPr lang="de-DE" sz="2000" dirty="0"/>
              <a:t>Unterscheidet sich der Mittelwert einer Stichprobe zu zwei Messzeitpunkten?</a:t>
            </a:r>
          </a:p>
          <a:p>
            <a:pPr lvl="1"/>
            <a:r>
              <a:rPr lang="de-DE" sz="2000" dirty="0"/>
              <a:t>Abhängige Stichproben</a:t>
            </a:r>
          </a:p>
          <a:p>
            <a:r>
              <a:rPr lang="de-DE" sz="2200" dirty="0">
                <a:solidFill>
                  <a:srgbClr val="0E17FF"/>
                </a:solidFill>
              </a:rPr>
              <a:t>Liegt der mittlere IQ einer Gruppe über 100?</a:t>
            </a:r>
          </a:p>
          <a:p>
            <a:pPr lvl="1"/>
            <a:r>
              <a:rPr lang="de-DE" sz="2000" dirty="0"/>
              <a:t>Unterscheidet sich der Mittelwert einer Gruppe von einem vorgegeben Wert?</a:t>
            </a:r>
          </a:p>
          <a:p>
            <a:pPr lvl="1"/>
            <a:r>
              <a:rPr lang="de-DE" sz="2000" dirty="0"/>
              <a:t>Test bzgl. Gruppe</a:t>
            </a:r>
          </a:p>
          <a:p>
            <a:pPr lvl="1"/>
            <a:endParaRPr lang="de-DE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0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pPr lvl="1"/>
            <a:r>
              <a:rPr lang="de-DE" sz="2800" dirty="0"/>
              <a:t>Unterschiedshypothesen: </a:t>
            </a:r>
            <a:r>
              <a:rPr lang="de-DE" sz="2800" dirty="0">
                <a:solidFill>
                  <a:srgbClr val="031CFF"/>
                </a:solidFill>
              </a:rPr>
              <a:t>Unabhängige</a:t>
            </a:r>
            <a:r>
              <a:rPr lang="de-DE" sz="2800" dirty="0"/>
              <a:t> Stichproben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Unterscheiden sich die Mittelwerte von zwei Gruppen?</a:t>
            </a:r>
          </a:p>
          <a:p>
            <a:r>
              <a:rPr lang="de-DE" dirty="0"/>
              <a:t>Differenz der Mittelwerte zweier Stichproben:</a:t>
            </a:r>
          </a:p>
          <a:p>
            <a:r>
              <a:rPr lang="de-DE" dirty="0"/>
              <a:t>Schätze die Dichtefunktion für 𝛥</a:t>
            </a:r>
            <a:r>
              <a:rPr lang="de-DE" baseline="-25000" dirty="0"/>
              <a:t>x</a:t>
            </a:r>
            <a:r>
              <a:rPr lang="de-DE" dirty="0"/>
              <a:t> wenn H</a:t>
            </a:r>
            <a:r>
              <a:rPr lang="de-DE" baseline="-25000" dirty="0"/>
              <a:t>0</a:t>
            </a:r>
            <a:r>
              <a:rPr lang="de-DE" dirty="0"/>
              <a:t> war ist</a:t>
            </a:r>
          </a:p>
          <a:p>
            <a:r>
              <a:rPr lang="de-DE" dirty="0">
                <a:solidFill>
                  <a:srgbClr val="0B05FF"/>
                </a:solidFill>
              </a:rPr>
              <a:t>Stichprobenkennwerteverteilung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>
                <a:solidFill>
                  <a:srgbClr val="0B05FF"/>
                </a:solidFill>
              </a:rPr>
              <a:t>Verteilung</a:t>
            </a:r>
            <a:r>
              <a:rPr lang="de-DE" dirty="0"/>
              <a:t> der </a:t>
            </a:r>
            <a:r>
              <a:rPr lang="de-DE" dirty="0" err="1"/>
              <a:t>Mittelwertsdifferenzen</a:t>
            </a:r>
            <a:r>
              <a:rPr lang="de-DE" dirty="0"/>
              <a:t> </a:t>
            </a:r>
            <a:r>
              <a:rPr lang="de-DE" dirty="0">
                <a:solidFill>
                  <a:srgbClr val="0B05FF"/>
                </a:solidFill>
              </a:rPr>
              <a:t>unter </a:t>
            </a:r>
            <a:r>
              <a:rPr lang="de-DE" b="1" i="1" dirty="0">
                <a:solidFill>
                  <a:srgbClr val="0B05FF"/>
                </a:solidFill>
              </a:rPr>
              <a:t>H</a:t>
            </a:r>
            <a:r>
              <a:rPr lang="de-DE" b="1" i="1" baseline="-25000" dirty="0">
                <a:solidFill>
                  <a:srgbClr val="0B05FF"/>
                </a:solidFill>
              </a:rPr>
              <a:t>0</a:t>
            </a:r>
            <a:r>
              <a:rPr lang="de-DE" dirty="0">
                <a:solidFill>
                  <a:srgbClr val="0B05FF"/>
                </a:solidFill>
              </a:rPr>
              <a:t> </a:t>
            </a:r>
          </a:p>
          <a:p>
            <a:r>
              <a:rPr lang="de-DE" dirty="0"/>
              <a:t>Wie verteilen sich empirische </a:t>
            </a:r>
            <a:br>
              <a:rPr lang="de-DE" dirty="0"/>
            </a:br>
            <a:r>
              <a:rPr lang="de-DE" dirty="0" err="1"/>
              <a:t>Mittelwertsdifferenzen</a:t>
            </a:r>
            <a:r>
              <a:rPr lang="de-DE" dirty="0"/>
              <a:t>, wenn </a:t>
            </a:r>
            <a:br>
              <a:rPr lang="de-DE" dirty="0"/>
            </a:br>
            <a:r>
              <a:rPr lang="de-DE" dirty="0"/>
              <a:t>man sehr oft Stichproben zieht?</a:t>
            </a:r>
          </a:p>
          <a:p>
            <a:r>
              <a:rPr lang="de-DE" dirty="0"/>
              <a:t>Verteilung von Mittelwerts-</a:t>
            </a:r>
            <a:br>
              <a:rPr lang="de-DE" dirty="0"/>
            </a:br>
            <a:r>
              <a:rPr lang="de-DE" dirty="0" err="1"/>
              <a:t>differenzen</a:t>
            </a:r>
            <a:r>
              <a:rPr lang="de-DE" dirty="0"/>
              <a:t> bei großen Stichproben normalverteilt</a:t>
            </a:r>
            <a:endParaRPr lang="el-GR" dirty="0"/>
          </a:p>
          <a:p>
            <a:pPr>
              <a:buNone/>
            </a:pPr>
            <a:endParaRPr lang="de-DE" dirty="0"/>
          </a:p>
          <a:p>
            <a:endParaRPr lang="de-DE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278612" y="1651865"/>
          <a:ext cx="1612521" cy="49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51" name="Formel" r:id="rId3" imgW="749160" imgH="228600" progId="Equation.3">
                  <p:embed/>
                </p:oleObj>
              </mc:Choice>
              <mc:Fallback>
                <p:oleObj name="Formel" r:id="rId3" imgW="749160" imgH="228600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612" y="1651865"/>
                        <a:ext cx="1612521" cy="492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mdif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1484" y="3681414"/>
            <a:ext cx="3206916" cy="1453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262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9173</TotalTime>
  <Words>7587</Words>
  <Application>Microsoft Macintosh PowerPoint</Application>
  <PresentationFormat>On-screen Show (4:3)</PresentationFormat>
  <Paragraphs>1628</Paragraphs>
  <Slides>135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9" baseType="lpstr">
      <vt:lpstr>Albany</vt:lpstr>
      <vt:lpstr>Arial</vt:lpstr>
      <vt:lpstr>Calibri</vt:lpstr>
      <vt:lpstr>Cambria Math</vt:lpstr>
      <vt:lpstr>Chalkduster</vt:lpstr>
      <vt:lpstr>CMSSBX10</vt:lpstr>
      <vt:lpstr>MS Reference Sans Serif</vt:lpstr>
      <vt:lpstr>Myriad Pro</vt:lpstr>
      <vt:lpstr>Symbol</vt:lpstr>
      <vt:lpstr>Thorndale</vt:lpstr>
      <vt:lpstr>Times New Roman</vt:lpstr>
      <vt:lpstr>Wingdings</vt:lpstr>
      <vt:lpstr>7_Standarddesign</vt:lpstr>
      <vt:lpstr>Formel</vt:lpstr>
      <vt:lpstr>Einführung in Web- und Data-Science</vt:lpstr>
      <vt:lpstr>Betrachtung einer Teilmenge der Daten</vt:lpstr>
      <vt:lpstr>Betrachtung einer Teilmenge der Daten</vt:lpstr>
      <vt:lpstr>Begriff der statistischen Variable</vt:lpstr>
      <vt:lpstr>Statistik</vt:lpstr>
      <vt:lpstr>"Repräsentativ"</vt:lpstr>
      <vt:lpstr>Ablauf systematischer Untersuchungen</vt:lpstr>
      <vt:lpstr>PowerPoint Presentation</vt:lpstr>
      <vt:lpstr>Erhebung von Stichproben</vt:lpstr>
      <vt:lpstr>Systematischer Fehler/Trend (Bias)</vt:lpstr>
      <vt:lpstr>Lagemaße - Mittelwerte</vt:lpstr>
      <vt:lpstr>Visualisierung</vt:lpstr>
      <vt:lpstr>Weitere Lagemaße</vt:lpstr>
      <vt:lpstr>Datentypen</vt:lpstr>
      <vt:lpstr>Metrische Variablen</vt:lpstr>
      <vt:lpstr>Kategoriale Variablen</vt:lpstr>
      <vt:lpstr>Streuungsmaße</vt:lpstr>
      <vt:lpstr>Darstellung von Dateneigenschaften</vt:lpstr>
      <vt:lpstr>Darstellung von Daten</vt:lpstr>
      <vt:lpstr>Relative Häufigkeiten</vt:lpstr>
      <vt:lpstr>Verteilungen</vt:lpstr>
      <vt:lpstr>Binomialverteilung</vt:lpstr>
      <vt:lpstr>Aufgabe</vt:lpstr>
      <vt:lpstr>Binomialverteilung</vt:lpstr>
      <vt:lpstr>Normalverteilung</vt:lpstr>
      <vt:lpstr>Verteilung für relative Häufigkeit von φ_(μ, σ^2 ) (x)≤θ</vt:lpstr>
      <vt:lpstr>Von relativen Häufigkeiten zu Wahrscheinlichkeiten</vt:lpstr>
      <vt:lpstr>Wahrscheinlichkeits- vs. Dichtefunktion</vt:lpstr>
      <vt:lpstr>Einführung in Web- und Data-Science</vt:lpstr>
      <vt:lpstr>Normalverteilung</vt:lpstr>
      <vt:lpstr>Hypothesentest</vt:lpstr>
      <vt:lpstr>Experiment unter Normalverteilungsannahme</vt:lpstr>
      <vt:lpstr>Ablehnungsbereich</vt:lpstr>
      <vt:lpstr>Auswertung des Experiments: Fehleranalyse</vt:lpstr>
      <vt:lpstr>Weitere Fragestellung</vt:lpstr>
      <vt:lpstr>Ablehnungsbereichs rechts</vt:lpstr>
      <vt:lpstr>Ablehnungsbereichs links</vt:lpstr>
      <vt:lpstr>Ablehnungsbereichs beidseitig</vt:lpstr>
      <vt:lpstr>Typ-1- und Typ-2-Fehler</vt:lpstr>
      <vt:lpstr>PowerPoint Presentation</vt:lpstr>
      <vt:lpstr>Zusammenfassung: Hypothesentest</vt:lpstr>
      <vt:lpstr>Schätzung von Parametern</vt:lpstr>
      <vt:lpstr>Experimente, Zufallsvariablen, Verteilungen</vt:lpstr>
      <vt:lpstr>Erwartungen formal</vt:lpstr>
      <vt:lpstr>Erwartungswert der Standardnormalverteilung</vt:lpstr>
      <vt:lpstr>Varianz formal</vt:lpstr>
      <vt:lpstr>Mehrdimensionale Verteilungen</vt:lpstr>
      <vt:lpstr>Korrelation</vt:lpstr>
      <vt:lpstr>Korrelation</vt:lpstr>
      <vt:lpstr>Interpretation eines Messwertes</vt:lpstr>
      <vt:lpstr>z-Standardisierung</vt:lpstr>
      <vt:lpstr>z-Standardisierung</vt:lpstr>
      <vt:lpstr>z-Standardisierung</vt:lpstr>
      <vt:lpstr>z-Standardisierung</vt:lpstr>
      <vt:lpstr>z-Standardisierung</vt:lpstr>
      <vt:lpstr>Prozentränge</vt:lpstr>
      <vt:lpstr>Aufgabe: IQ-Wert-Analyse</vt:lpstr>
      <vt:lpstr>Prozentränge</vt:lpstr>
      <vt:lpstr>Wahrscheinlichkeiten</vt:lpstr>
      <vt:lpstr>Wahrscheinlichkeiten</vt:lpstr>
      <vt:lpstr>Stichprobenkennwerte</vt:lpstr>
      <vt:lpstr>Stichprobenkennwertverteilungen</vt:lpstr>
      <vt:lpstr>Standardfehler</vt:lpstr>
      <vt:lpstr>Begründung</vt:lpstr>
      <vt:lpstr>Standardfehler</vt:lpstr>
      <vt:lpstr>Bereich um den Mittelwert</vt:lpstr>
      <vt:lpstr>Konfidenzintervalle</vt:lpstr>
      <vt:lpstr>Konfidenzintervall</vt:lpstr>
      <vt:lpstr>Konfidenzintervall: Herleitung</vt:lpstr>
      <vt:lpstr>Konfidenzintervall: Herleitung</vt:lpstr>
      <vt:lpstr>Konfidenzintervall: Herleitung</vt:lpstr>
      <vt:lpstr>Konfidenzintervall: Herleitung</vt:lpstr>
      <vt:lpstr>Konfidenzintervall: Interpretation</vt:lpstr>
      <vt:lpstr>Konfidenzintervall: Interpretation</vt:lpstr>
      <vt:lpstr>Konfidenzintervall: Bemerkungen</vt:lpstr>
      <vt:lpstr>Konfidenzintervall: Beispiel</vt:lpstr>
      <vt:lpstr>Konfidenzintervall: Bemerkungen</vt:lpstr>
      <vt:lpstr>Konfidenzintervall: Bemerkungen</vt:lpstr>
      <vt:lpstr>Konfidenzintervall für Varianz</vt:lpstr>
      <vt:lpstr>P-Wert (einseitiger Ablehnungsbereich)</vt:lpstr>
      <vt:lpstr>Nicht nur 𝛼 ist relevant </vt:lpstr>
      <vt:lpstr>Trennschärfe (Power) eines Tests</vt:lpstr>
      <vt:lpstr>Determinanten der Trennschärfe</vt:lpstr>
      <vt:lpstr>Weitere Gütekriterien von Schätzern</vt:lpstr>
      <vt:lpstr>Begriff der Erwartungstreue</vt:lpstr>
      <vt:lpstr>Korrigierte Stichprobenvarianz</vt:lpstr>
      <vt:lpstr>Korrigierte Stichprobenvarianz: Warum n-1? </vt:lpstr>
      <vt:lpstr>Korrigierte Stichprobenvarianz: Warum n-1? </vt:lpstr>
      <vt:lpstr>Korrigierte Stichprobenvarianz: Warum n-1? </vt:lpstr>
      <vt:lpstr>Korrigierte Stichprobenvarianz: Warum n-1? </vt:lpstr>
      <vt:lpstr>Konsistenz und Effizienz eines Schätzers</vt:lpstr>
      <vt:lpstr>Reliabilität / Zuverlässigkeit</vt:lpstr>
      <vt:lpstr>Bestimmung der Reliabilität eines Tests</vt:lpstr>
      <vt:lpstr>Bestimmung der Reliabilität eines Tests</vt:lpstr>
      <vt:lpstr>Weitere Gütekriterien</vt:lpstr>
      <vt:lpstr>Nächstes Thema: Unterschiedshypothesen</vt:lpstr>
      <vt:lpstr>Danksagung</vt:lpstr>
      <vt:lpstr>Unterschiedshypothesen</vt:lpstr>
      <vt:lpstr>Unterschiedshypothesen: Unabhängige Stichproben</vt:lpstr>
      <vt:lpstr>Standardfehler der Kennwerteverteilung</vt:lpstr>
      <vt:lpstr>t-Verteilung</vt:lpstr>
      <vt:lpstr>Die t-Verteilung</vt:lpstr>
      <vt:lpstr>Voraussetzungen für t-Test-Anwendung</vt:lpstr>
      <vt:lpstr>Unterschiedshypothesen: Abhängige Stichproben</vt:lpstr>
      <vt:lpstr>Abhängige Stichproben: Beispielrechnung</vt:lpstr>
      <vt:lpstr>Beispielrechnung</vt:lpstr>
      <vt:lpstr>Hypothesen</vt:lpstr>
      <vt:lpstr>Standardfehler und t-Wert</vt:lpstr>
      <vt:lpstr>Standardfehler und t-Wert</vt:lpstr>
      <vt:lpstr>Kritischer t-Wert &amp; Interpretation</vt:lpstr>
      <vt:lpstr>Eingruppen t-Test</vt:lpstr>
      <vt:lpstr>Eingruppen t-Test</vt:lpstr>
      <vt:lpstr>Eingruppen t-Test</vt:lpstr>
      <vt:lpstr>Standardfehler und t-Wert</vt:lpstr>
      <vt:lpstr>Beispiel</vt:lpstr>
      <vt:lpstr>Beispiel</vt:lpstr>
      <vt:lpstr>Zusammenfassung der 3 Arten des t-Tests</vt:lpstr>
      <vt:lpstr>Testverfahren</vt:lpstr>
      <vt:lpstr>χ²-Verteilung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χ² -Tabelle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Zusammenfassung</vt:lpstr>
      <vt:lpstr>Statistik als bedeutsame Wissenschaft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1775</cp:revision>
  <cp:lastPrinted>2017-11-21T20:12:57Z</cp:lastPrinted>
  <dcterms:created xsi:type="dcterms:W3CDTF">2010-04-27T12:26:40Z</dcterms:created>
  <dcterms:modified xsi:type="dcterms:W3CDTF">2020-11-14T16:36:24Z</dcterms:modified>
</cp:coreProperties>
</file>