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5" r:id="rId1"/>
  </p:sldMasterIdLst>
  <p:notesMasterIdLst>
    <p:notesMasterId r:id="rId97"/>
  </p:notesMasterIdLst>
  <p:handoutMasterIdLst>
    <p:handoutMasterId r:id="rId98"/>
  </p:handoutMasterIdLst>
  <p:sldIdLst>
    <p:sldId id="273" r:id="rId2"/>
    <p:sldId id="623" r:id="rId3"/>
    <p:sldId id="595" r:id="rId4"/>
    <p:sldId id="594" r:id="rId5"/>
    <p:sldId id="590" r:id="rId6"/>
    <p:sldId id="591" r:id="rId7"/>
    <p:sldId id="592" r:id="rId8"/>
    <p:sldId id="593" r:id="rId9"/>
    <p:sldId id="585" r:id="rId10"/>
    <p:sldId id="260" r:id="rId11"/>
    <p:sldId id="261" r:id="rId12"/>
    <p:sldId id="1556" r:id="rId13"/>
    <p:sldId id="586" r:id="rId14"/>
    <p:sldId id="588" r:id="rId15"/>
    <p:sldId id="583" r:id="rId16"/>
    <p:sldId id="274" r:id="rId17"/>
    <p:sldId id="275" r:id="rId18"/>
    <p:sldId id="277" r:id="rId19"/>
    <p:sldId id="281" r:id="rId20"/>
    <p:sldId id="279" r:id="rId21"/>
    <p:sldId id="284" r:id="rId22"/>
    <p:sldId id="285" r:id="rId23"/>
    <p:sldId id="286" r:id="rId24"/>
    <p:sldId id="287" r:id="rId25"/>
    <p:sldId id="288" r:id="rId26"/>
    <p:sldId id="289" r:id="rId27"/>
    <p:sldId id="1557" r:id="rId28"/>
    <p:sldId id="314" r:id="rId29"/>
    <p:sldId id="315" r:id="rId30"/>
    <p:sldId id="316" r:id="rId31"/>
    <p:sldId id="317" r:id="rId32"/>
    <p:sldId id="318" r:id="rId33"/>
    <p:sldId id="319" r:id="rId34"/>
    <p:sldId id="320" r:id="rId35"/>
    <p:sldId id="321" r:id="rId36"/>
    <p:sldId id="322" r:id="rId37"/>
    <p:sldId id="332" r:id="rId38"/>
    <p:sldId id="333" r:id="rId39"/>
    <p:sldId id="325" r:id="rId40"/>
    <p:sldId id="326" r:id="rId41"/>
    <p:sldId id="327" r:id="rId42"/>
    <p:sldId id="336" r:id="rId43"/>
    <p:sldId id="607" r:id="rId44"/>
    <p:sldId id="337" r:id="rId45"/>
    <p:sldId id="328" r:id="rId46"/>
    <p:sldId id="601" r:id="rId47"/>
    <p:sldId id="600" r:id="rId48"/>
    <p:sldId id="530" r:id="rId49"/>
    <p:sldId id="602" r:id="rId50"/>
    <p:sldId id="546" r:id="rId51"/>
    <p:sldId id="531" r:id="rId52"/>
    <p:sldId id="566" r:id="rId53"/>
    <p:sldId id="390" r:id="rId54"/>
    <p:sldId id="405" r:id="rId55"/>
    <p:sldId id="375" r:id="rId56"/>
    <p:sldId id="391" r:id="rId57"/>
    <p:sldId id="355" r:id="rId58"/>
    <p:sldId id="603" r:id="rId59"/>
    <p:sldId id="393" r:id="rId60"/>
    <p:sldId id="394" r:id="rId61"/>
    <p:sldId id="395" r:id="rId62"/>
    <p:sldId id="396" r:id="rId63"/>
    <p:sldId id="397" r:id="rId64"/>
    <p:sldId id="357" r:id="rId65"/>
    <p:sldId id="358" r:id="rId66"/>
    <p:sldId id="361" r:id="rId67"/>
    <p:sldId id="604" r:id="rId68"/>
    <p:sldId id="363" r:id="rId69"/>
    <p:sldId id="364" r:id="rId70"/>
    <p:sldId id="549" r:id="rId71"/>
    <p:sldId id="550" r:id="rId72"/>
    <p:sldId id="551" r:id="rId73"/>
    <p:sldId id="533" r:id="rId74"/>
    <p:sldId id="534" r:id="rId75"/>
    <p:sldId id="535" r:id="rId76"/>
    <p:sldId id="536" r:id="rId77"/>
    <p:sldId id="538" r:id="rId78"/>
    <p:sldId id="537" r:id="rId79"/>
    <p:sldId id="1560" r:id="rId80"/>
    <p:sldId id="1569" r:id="rId81"/>
    <p:sldId id="1561" r:id="rId82"/>
    <p:sldId id="282" r:id="rId83"/>
    <p:sldId id="1563" r:id="rId84"/>
    <p:sldId id="1562" r:id="rId85"/>
    <p:sldId id="385" r:id="rId86"/>
    <p:sldId id="386" r:id="rId87"/>
    <p:sldId id="387" r:id="rId88"/>
    <p:sldId id="388" r:id="rId89"/>
    <p:sldId id="468" r:id="rId90"/>
    <p:sldId id="269" r:id="rId91"/>
    <p:sldId id="324" r:id="rId92"/>
    <p:sldId id="1566" r:id="rId93"/>
    <p:sldId id="290" r:id="rId94"/>
    <p:sldId id="1568" r:id="rId95"/>
    <p:sldId id="587" r:id="rId96"/>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305FF"/>
    <a:srgbClr val="810000"/>
    <a:srgbClr val="C14C66"/>
    <a:srgbClr val="FFFF98"/>
    <a:srgbClr val="FFCDB2"/>
    <a:srgbClr val="0914FF"/>
    <a:srgbClr val="6D7CFF"/>
    <a:srgbClr val="0B12FF"/>
    <a:srgbClr val="807CFF"/>
    <a:srgbClr val="00394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815"/>
    <p:restoredTop sz="96190"/>
  </p:normalViewPr>
  <p:slideViewPr>
    <p:cSldViewPr>
      <p:cViewPr varScale="1">
        <p:scale>
          <a:sx n="123" d="100"/>
          <a:sy n="123" d="100"/>
        </p:scale>
        <p:origin x="888" y="184"/>
      </p:cViewPr>
      <p:guideLst>
        <p:guide orient="horz" pos="2160"/>
        <p:guide pos="2880"/>
      </p:guideLst>
    </p:cSldViewPr>
  </p:slideViewPr>
  <p:outlineViewPr>
    <p:cViewPr>
      <p:scale>
        <a:sx n="33" d="100"/>
        <a:sy n="33" d="100"/>
      </p:scale>
      <p:origin x="0" y="-3431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8A6ECAE5-6A67-9648-BFD4-50D589EC5C71}" type="datetimeFigureOut">
              <a:rPr lang="de-DE"/>
              <a:pPr>
                <a:defRPr/>
              </a:pPr>
              <a:t>12.11.22</a:t>
            </a:fld>
            <a:endParaRPr lang="en-US"/>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298B09E7-CB36-8743-B365-30F25214A412}" type="slidenum">
              <a:rPr lang="en-US"/>
              <a:pPr>
                <a:defRPr/>
              </a:pPr>
              <a:t>‹#›</a:t>
            </a:fld>
            <a:endParaRPr lang="en-US"/>
          </a:p>
        </p:txBody>
      </p:sp>
    </p:spTree>
    <p:extLst>
      <p:ext uri="{BB962C8B-B14F-4D97-AF65-F5344CB8AC3E}">
        <p14:creationId xmlns:p14="http://schemas.microsoft.com/office/powerpoint/2010/main" val="42924333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967AB418-317D-AC4E-A41A-2B33F9292AC9}" type="datetimeFigureOut">
              <a:rPr lang="de-DE"/>
              <a:pPr>
                <a:defRPr/>
              </a:pPr>
              <a:t>12.11.22</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609C88DA-55BC-924E-8761-82F5902E2CE5}" type="slidenum">
              <a:rPr lang="en-US"/>
              <a:pPr>
                <a:defRPr/>
              </a:pPr>
              <a:t>‹#›</a:t>
            </a:fld>
            <a:endParaRPr lang="en-US"/>
          </a:p>
        </p:txBody>
      </p:sp>
    </p:spTree>
    <p:extLst>
      <p:ext uri="{BB962C8B-B14F-4D97-AF65-F5344CB8AC3E}">
        <p14:creationId xmlns:p14="http://schemas.microsoft.com/office/powerpoint/2010/main" val="253413931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7ED1D680-7BA5-D147-BB4E-37D3E6CC006C}" type="slidenum">
              <a:rPr lang="de-DE" sz="1200"/>
              <a:pPr/>
              <a:t>3</a:t>
            </a:fld>
            <a:endParaRPr lang="de-DE" sz="120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972681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4352BB23-953A-884A-915A-243E5D627343}" type="slidenum">
              <a:rPr lang="de-DE" sz="1200"/>
              <a:pPr/>
              <a:t>24</a:t>
            </a:fld>
            <a:endParaRPr lang="de-DE" sz="120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7B2927E6-3A46-9846-94BC-6CA69B91E442}" type="slidenum">
              <a:rPr lang="de-DE" sz="1200"/>
              <a:pPr/>
              <a:t>25</a:t>
            </a:fld>
            <a:endParaRPr lang="de-DE" sz="120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3688803D-3DB2-4B46-A3D3-B44A78262620}" type="slidenum">
              <a:rPr lang="de-DE" sz="1200"/>
              <a:pPr/>
              <a:t>26</a:t>
            </a:fld>
            <a:endParaRPr lang="de-DE" sz="1200"/>
          </a:p>
        </p:txBody>
      </p:sp>
      <p:sp>
        <p:nvSpPr>
          <p:cNvPr id="46082" name="Rectangle 1026"/>
          <p:cNvSpPr>
            <a:spLocks noGrp="1" noRot="1" noChangeAspect="1" noChangeArrowheads="1"/>
          </p:cNvSpPr>
          <p:nvPr>
            <p:ph type="sldImg"/>
          </p:nvPr>
        </p:nvSpPr>
        <p:spPr>
          <a:solidFill>
            <a:srgbClr val="FFFFFF"/>
          </a:solidFill>
          <a:ln/>
        </p:spPr>
      </p:sp>
      <p:sp>
        <p:nvSpPr>
          <p:cNvPr id="4608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1FDF3ED7-CD17-5A45-95EA-DCD393211C4F}" type="slidenum">
              <a:rPr lang="de-DE" sz="1200"/>
              <a:pPr/>
              <a:t>28</a:t>
            </a:fld>
            <a:endParaRPr lang="de-DE" sz="1200"/>
          </a:p>
        </p:txBody>
      </p:sp>
      <p:sp>
        <p:nvSpPr>
          <p:cNvPr id="97282" name="Rectangle 2"/>
          <p:cNvSpPr>
            <a:spLocks noGrp="1" noRot="1" noChangeAspect="1" noChangeArrowheads="1"/>
          </p:cNvSpPr>
          <p:nvPr>
            <p:ph type="sldImg"/>
          </p:nvPr>
        </p:nvSpPr>
        <p:spPr>
          <a:solidFill>
            <a:srgbClr val="FFFFFF"/>
          </a:solidFill>
          <a:ln/>
        </p:spPr>
      </p:sp>
      <p:sp>
        <p:nvSpPr>
          <p:cNvPr id="972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AFF1A621-3CAE-3B4E-AEA6-D8DFF5256008}" type="slidenum">
              <a:rPr lang="de-DE" sz="1200"/>
              <a:pPr/>
              <a:t>29</a:t>
            </a:fld>
            <a:endParaRPr lang="de-DE" sz="1200"/>
          </a:p>
        </p:txBody>
      </p:sp>
      <p:sp>
        <p:nvSpPr>
          <p:cNvPr id="99330" name="Rectangle 2"/>
          <p:cNvSpPr>
            <a:spLocks noGrp="1" noRot="1" noChangeAspect="1" noChangeArrowheads="1"/>
          </p:cNvSpPr>
          <p:nvPr>
            <p:ph type="sldImg"/>
          </p:nvPr>
        </p:nvSpPr>
        <p:spPr>
          <a:solidFill>
            <a:srgbClr val="FFFFFF"/>
          </a:solidFill>
          <a:ln/>
        </p:spPr>
      </p:sp>
      <p:sp>
        <p:nvSpPr>
          <p:cNvPr id="9933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17978343-2D57-1E48-820A-B4292BC71159}" type="slidenum">
              <a:rPr lang="de-DE" sz="1200"/>
              <a:pPr/>
              <a:t>30</a:t>
            </a:fld>
            <a:endParaRPr lang="de-DE" sz="1200"/>
          </a:p>
        </p:txBody>
      </p:sp>
      <p:sp>
        <p:nvSpPr>
          <p:cNvPr id="101378" name="Rectangle 2"/>
          <p:cNvSpPr>
            <a:spLocks noGrp="1" noRot="1" noChangeAspect="1" noChangeArrowheads="1"/>
          </p:cNvSpPr>
          <p:nvPr>
            <p:ph type="sldImg"/>
          </p:nvPr>
        </p:nvSpPr>
        <p:spPr>
          <a:solidFill>
            <a:srgbClr val="FFFFFF"/>
          </a:solidFill>
          <a:ln/>
        </p:spPr>
      </p:sp>
      <p:sp>
        <p:nvSpPr>
          <p:cNvPr id="1013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DBB14F90-9D71-DE42-A812-4E6EEE7E0DDD}" type="slidenum">
              <a:rPr lang="de-DE" sz="1200"/>
              <a:pPr/>
              <a:t>31</a:t>
            </a:fld>
            <a:endParaRPr lang="de-DE" sz="1200"/>
          </a:p>
        </p:txBody>
      </p:sp>
      <p:sp>
        <p:nvSpPr>
          <p:cNvPr id="103426" name="Rectangle 2"/>
          <p:cNvSpPr>
            <a:spLocks noGrp="1" noRot="1" noChangeAspect="1" noChangeArrowheads="1"/>
          </p:cNvSpPr>
          <p:nvPr>
            <p:ph type="sldImg"/>
          </p:nvPr>
        </p:nvSpPr>
        <p:spPr>
          <a:solidFill>
            <a:srgbClr val="FFFFFF"/>
          </a:solidFill>
          <a:ln/>
        </p:spPr>
      </p:sp>
      <p:sp>
        <p:nvSpPr>
          <p:cNvPr id="1034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16DE5938-F7FF-5648-9862-ED91EB6C8B5D}" type="slidenum">
              <a:rPr lang="de-DE" sz="1200"/>
              <a:pPr/>
              <a:t>32</a:t>
            </a:fld>
            <a:endParaRPr lang="de-DE" sz="1200"/>
          </a:p>
        </p:txBody>
      </p:sp>
      <p:sp>
        <p:nvSpPr>
          <p:cNvPr id="105474" name="Rectangle 2"/>
          <p:cNvSpPr>
            <a:spLocks noGrp="1" noRot="1" noChangeAspect="1" noChangeArrowheads="1"/>
          </p:cNvSpPr>
          <p:nvPr>
            <p:ph type="sldImg"/>
          </p:nvPr>
        </p:nvSpPr>
        <p:spPr>
          <a:solidFill>
            <a:srgbClr val="FFFFFF"/>
          </a:solidFill>
          <a:ln/>
        </p:spPr>
      </p:sp>
      <p:sp>
        <p:nvSpPr>
          <p:cNvPr id="1054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D3816D25-2583-4A44-895A-95F9158C857B}" type="slidenum">
              <a:rPr lang="de-DE" sz="1200"/>
              <a:pPr/>
              <a:t>33</a:t>
            </a:fld>
            <a:endParaRPr lang="de-DE" sz="1200"/>
          </a:p>
        </p:txBody>
      </p:sp>
      <p:sp>
        <p:nvSpPr>
          <p:cNvPr id="107522" name="Rectangle 2"/>
          <p:cNvSpPr>
            <a:spLocks noGrp="1" noRot="1" noChangeAspect="1" noChangeArrowheads="1"/>
          </p:cNvSpPr>
          <p:nvPr>
            <p:ph type="sldImg"/>
          </p:nvPr>
        </p:nvSpPr>
        <p:spPr>
          <a:solidFill>
            <a:srgbClr val="FFFFFF"/>
          </a:solidFill>
          <a:ln/>
        </p:spPr>
      </p:sp>
      <p:sp>
        <p:nvSpPr>
          <p:cNvPr id="1075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B42542A3-5263-5E4F-AB85-407312A4564A}" type="slidenum">
              <a:rPr lang="de-DE" sz="1200"/>
              <a:pPr/>
              <a:t>34</a:t>
            </a:fld>
            <a:endParaRPr lang="de-DE" sz="1200"/>
          </a:p>
        </p:txBody>
      </p:sp>
      <p:sp>
        <p:nvSpPr>
          <p:cNvPr id="109570" name="Rectangle 2"/>
          <p:cNvSpPr>
            <a:spLocks noGrp="1" noRot="1" noChangeAspect="1" noChangeArrowheads="1"/>
          </p:cNvSpPr>
          <p:nvPr>
            <p:ph type="sldImg"/>
          </p:nvPr>
        </p:nvSpPr>
        <p:spPr>
          <a:solidFill>
            <a:srgbClr val="FFFFFF"/>
          </a:solidFill>
          <a:ln/>
        </p:spPr>
      </p:sp>
      <p:sp>
        <p:nvSpPr>
          <p:cNvPr id="1095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C61DCDD6-8F5C-0F4A-9884-105073812C55}" type="slidenum">
              <a:rPr lang="en-DE" smtClean="0"/>
              <a:t>12</a:t>
            </a:fld>
            <a:endParaRPr lang="en-DE"/>
          </a:p>
        </p:txBody>
      </p:sp>
    </p:spTree>
    <p:extLst>
      <p:ext uri="{BB962C8B-B14F-4D97-AF65-F5344CB8AC3E}">
        <p14:creationId xmlns:p14="http://schemas.microsoft.com/office/powerpoint/2010/main" val="754202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522E2103-AA37-6244-B2AB-88F7F83CFBFB}" type="slidenum">
              <a:rPr lang="de-DE" sz="1200"/>
              <a:pPr/>
              <a:t>35</a:t>
            </a:fld>
            <a:endParaRPr lang="de-DE" sz="1200"/>
          </a:p>
        </p:txBody>
      </p:sp>
      <p:sp>
        <p:nvSpPr>
          <p:cNvPr id="111618" name="Rectangle 2"/>
          <p:cNvSpPr>
            <a:spLocks noGrp="1" noRot="1" noChangeAspect="1" noChangeArrowheads="1"/>
          </p:cNvSpPr>
          <p:nvPr>
            <p:ph type="sldImg"/>
          </p:nvPr>
        </p:nvSpPr>
        <p:spPr>
          <a:solidFill>
            <a:srgbClr val="FFFFFF"/>
          </a:solidFill>
          <a:ln/>
        </p:spPr>
      </p:sp>
      <p:sp>
        <p:nvSpPr>
          <p:cNvPr id="1116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77FCB41E-70BC-1548-ABA3-A3F5A95F05CC}" type="slidenum">
              <a:rPr lang="de-DE" sz="1200"/>
              <a:pPr/>
              <a:t>36</a:t>
            </a:fld>
            <a:endParaRPr lang="de-DE" sz="1200"/>
          </a:p>
        </p:txBody>
      </p:sp>
      <p:sp>
        <p:nvSpPr>
          <p:cNvPr id="113666" name="Rectangle 2"/>
          <p:cNvSpPr>
            <a:spLocks noGrp="1" noRot="1" noChangeAspect="1" noChangeArrowheads="1"/>
          </p:cNvSpPr>
          <p:nvPr>
            <p:ph type="sldImg"/>
          </p:nvPr>
        </p:nvSpPr>
        <p:spPr>
          <a:solidFill>
            <a:srgbClr val="FFFFFF"/>
          </a:solidFill>
          <a:ln/>
        </p:spPr>
      </p:sp>
      <p:sp>
        <p:nvSpPr>
          <p:cNvPr id="1136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77FCB41E-70BC-1548-ABA3-A3F5A95F05CC}" type="slidenum">
              <a:rPr lang="de-DE" sz="1200"/>
              <a:pPr/>
              <a:t>37</a:t>
            </a:fld>
            <a:endParaRPr lang="de-DE" sz="1200"/>
          </a:p>
        </p:txBody>
      </p:sp>
      <p:sp>
        <p:nvSpPr>
          <p:cNvPr id="113666" name="Rectangle 2"/>
          <p:cNvSpPr>
            <a:spLocks noGrp="1" noRot="1" noChangeAspect="1" noChangeArrowheads="1"/>
          </p:cNvSpPr>
          <p:nvPr>
            <p:ph type="sldImg"/>
          </p:nvPr>
        </p:nvSpPr>
        <p:spPr>
          <a:solidFill>
            <a:srgbClr val="FFFFFF"/>
          </a:solidFill>
          <a:ln/>
        </p:spPr>
      </p:sp>
      <p:sp>
        <p:nvSpPr>
          <p:cNvPr id="1136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437E44D5-815A-E24E-9FC1-66C7D08BDE9C}" type="slidenum">
              <a:rPr lang="en-US" sz="1200"/>
              <a:pPr/>
              <a:t>41</a:t>
            </a:fld>
            <a:endParaRPr lang="en-US" sz="1200"/>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cs typeface="ＭＳ Ｐゴシック" charset="0"/>
              </a:rPr>
              <a:t>explicit Bayesian smoothing with a prior</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3056C675-F6AE-A54A-AAF6-BA1BE040CC6C}" type="slidenum">
              <a:rPr lang="de-DE" sz="1200"/>
              <a:pPr/>
              <a:t>42</a:t>
            </a:fld>
            <a:endParaRPr lang="de-DE" sz="1200"/>
          </a:p>
        </p:txBody>
      </p:sp>
      <p:sp>
        <p:nvSpPr>
          <p:cNvPr id="115714" name="Rectangle 2"/>
          <p:cNvSpPr>
            <a:spLocks noGrp="1" noRot="1" noChangeAspect="1" noChangeArrowheads="1"/>
          </p:cNvSpPr>
          <p:nvPr>
            <p:ph type="sldImg"/>
          </p:nvPr>
        </p:nvSpPr>
        <p:spPr>
          <a:solidFill>
            <a:srgbClr val="FFFFFF"/>
          </a:solidFill>
          <a:ln/>
        </p:spPr>
      </p:sp>
      <p:sp>
        <p:nvSpPr>
          <p:cNvPr id="1157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3811DDBB-BF0D-C146-9FD8-B611BC4F0777}" type="slidenum">
              <a:rPr lang="de-DE" sz="1200"/>
              <a:pPr/>
              <a:t>44</a:t>
            </a:fld>
            <a:endParaRPr lang="de-DE" sz="1200"/>
          </a:p>
        </p:txBody>
      </p:sp>
      <p:sp>
        <p:nvSpPr>
          <p:cNvPr id="117762" name="Rectangle 2"/>
          <p:cNvSpPr>
            <a:spLocks noGrp="1" noRot="1" noChangeAspect="1" noChangeArrowheads="1"/>
          </p:cNvSpPr>
          <p:nvPr>
            <p:ph type="sldImg"/>
          </p:nvPr>
        </p:nvSpPr>
        <p:spPr>
          <a:solidFill>
            <a:srgbClr val="FFFFFF"/>
          </a:solidFill>
          <a:ln/>
        </p:spPr>
      </p:sp>
      <p:sp>
        <p:nvSpPr>
          <p:cNvPr id="1177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14BB9655-7711-F64E-9F0B-59871887ED68}" type="slidenum">
              <a:rPr lang="de-DE" sz="1200"/>
              <a:pPr/>
              <a:t>45</a:t>
            </a:fld>
            <a:endParaRPr lang="de-DE" sz="1200"/>
          </a:p>
        </p:txBody>
      </p:sp>
      <p:sp>
        <p:nvSpPr>
          <p:cNvPr id="123906" name="Rectangle 2"/>
          <p:cNvSpPr>
            <a:spLocks noGrp="1" noRot="1" noChangeAspect="1" noChangeArrowheads="1"/>
          </p:cNvSpPr>
          <p:nvPr>
            <p:ph type="sldImg"/>
          </p:nvPr>
        </p:nvSpPr>
        <p:spPr>
          <a:solidFill>
            <a:srgbClr val="FFFFFF"/>
          </a:solidFill>
          <a:ln/>
        </p:spPr>
      </p:sp>
      <p:sp>
        <p:nvSpPr>
          <p:cNvPr id="12390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F34FCE3F-4769-B649-A556-D7AB6D9197AB}" type="slidenum">
              <a:rPr lang="de-DE" sz="1200"/>
              <a:pPr/>
              <a:t>48</a:t>
            </a:fld>
            <a:endParaRPr lang="de-DE"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9659073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0C934E-D054-F447-8EFB-B9CB876DB9F6}" type="slidenum">
              <a:rPr lang="en-US"/>
              <a:pPr/>
              <a:t>49</a:t>
            </a:fld>
            <a:endParaRPr lang="en-US"/>
          </a:p>
        </p:txBody>
      </p:sp>
      <p:sp>
        <p:nvSpPr>
          <p:cNvPr id="963586" name="Rectangle 2"/>
          <p:cNvSpPr>
            <a:spLocks noGrp="1" noRot="1" noChangeAspect="1" noChangeArrowheads="1" noTextEdit="1"/>
          </p:cNvSpPr>
          <p:nvPr>
            <p:ph type="sldImg"/>
          </p:nvPr>
        </p:nvSpPr>
        <p:spPr bwMode="auto">
          <a:xfrm>
            <a:off x="1179513" y="696913"/>
            <a:ext cx="4640262" cy="3479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963587" name="Rectangle 3"/>
          <p:cNvSpPr>
            <a:spLocks noGrp="1" noChangeArrowheads="1"/>
          </p:cNvSpPr>
          <p:nvPr>
            <p:ph type="body" idx="1"/>
          </p:nvPr>
        </p:nvSpPr>
        <p:spPr bwMode="auto">
          <a:xfrm>
            <a:off x="933450" y="4410075"/>
            <a:ext cx="5130800" cy="4176713"/>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lIns="93187" tIns="46593" rIns="93187" bIns="46593"/>
          <a:lstStyle/>
          <a:p>
            <a:endParaRPr lang="en-US"/>
          </a:p>
        </p:txBody>
      </p:sp>
    </p:spTree>
    <p:extLst>
      <p:ext uri="{BB962C8B-B14F-4D97-AF65-F5344CB8AC3E}">
        <p14:creationId xmlns:p14="http://schemas.microsoft.com/office/powerpoint/2010/main" val="36621902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9"/>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 pos="2171700" algn="l"/>
                <a:tab pos="2895600" algn="l"/>
              </a:tabLst>
              <a:defRPr sz="2400" i="1">
                <a:solidFill>
                  <a:schemeClr val="bg1"/>
                </a:solidFill>
                <a:latin typeface="Arial" charset="0"/>
                <a:ea typeface="ＭＳ Ｐゴシック" charset="0"/>
              </a:defRPr>
            </a:lvl2pPr>
            <a:lvl3pPr>
              <a:tabLst>
                <a:tab pos="723900" algn="l"/>
                <a:tab pos="1447800" algn="l"/>
                <a:tab pos="2171700" algn="l"/>
                <a:tab pos="2895600" algn="l"/>
              </a:tabLst>
              <a:defRPr sz="2400" i="1">
                <a:solidFill>
                  <a:schemeClr val="bg1"/>
                </a:solidFill>
                <a:latin typeface="Arial" charset="0"/>
                <a:ea typeface="ＭＳ Ｐゴシック" charset="0"/>
              </a:defRPr>
            </a:lvl3pPr>
            <a:lvl4pPr>
              <a:tabLst>
                <a:tab pos="723900" algn="l"/>
                <a:tab pos="1447800" algn="l"/>
                <a:tab pos="2171700" algn="l"/>
                <a:tab pos="2895600" algn="l"/>
              </a:tabLst>
              <a:defRPr sz="2400" i="1">
                <a:solidFill>
                  <a:schemeClr val="bg1"/>
                </a:solidFill>
                <a:latin typeface="Arial" charset="0"/>
                <a:ea typeface="ＭＳ Ｐゴシック" charset="0"/>
              </a:defRPr>
            </a:lvl4pPr>
            <a:lvl5pPr>
              <a:tabLst>
                <a:tab pos="723900" algn="l"/>
                <a:tab pos="1447800" algn="l"/>
                <a:tab pos="2171700" algn="l"/>
                <a:tab pos="28956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9pPr>
          </a:lstStyle>
          <a:p>
            <a:fld id="{E6B424A1-1E06-EF43-84D4-2DDB101A79F7}" type="slidenum">
              <a:rPr lang="de-DE" sz="1200">
                <a:solidFill>
                  <a:srgbClr val="000000"/>
                </a:solidFill>
                <a:latin typeface="Times New Roman" charset="0"/>
                <a:cs typeface="Arial Unicode MS" charset="0"/>
              </a:rPr>
              <a:pPr/>
              <a:t>50</a:t>
            </a:fld>
            <a:endParaRPr lang="de-DE" sz="1200">
              <a:solidFill>
                <a:srgbClr val="000000"/>
              </a:solidFill>
              <a:latin typeface="Times New Roman" charset="0"/>
              <a:cs typeface="Arial Unicode MS" charset="0"/>
            </a:endParaRPr>
          </a:p>
        </p:txBody>
      </p:sp>
      <p:sp>
        <p:nvSpPr>
          <p:cNvPr id="78851" name="Text Box 1"/>
          <p:cNvSpPr txBox="1">
            <a:spLocks noGrp="1" noRot="1" noChangeAspect="1" noChangeArrowheads="1"/>
          </p:cNvSpPr>
          <p:nvPr>
            <p:ph type="sldImg"/>
          </p:nvPr>
        </p:nvSpPr>
        <p:spPr>
          <a:xfrm>
            <a:off x="1143000" y="685800"/>
            <a:ext cx="4570413" cy="3427413"/>
          </a:xfrm>
          <a:solidFill>
            <a:srgbClr val="FFFFFF"/>
          </a:solidFill>
          <a:ln>
            <a:solidFill>
              <a:srgbClr val="000000"/>
            </a:solidFill>
            <a:miter lim="800000"/>
            <a:headEnd/>
            <a:tailEnd/>
          </a:ln>
        </p:spPr>
      </p:sp>
      <p:sp>
        <p:nvSpPr>
          <p:cNvPr id="78852" name="Text Box 2"/>
          <p:cNvSpPr txBox="1">
            <a:spLocks noGrp="1" noChangeArrowheads="1"/>
          </p:cNvSpPr>
          <p:nvPr>
            <p:ph type="body" idx="1"/>
          </p:nvPr>
        </p:nvSpPr>
        <p:spPr>
          <a:xfrm>
            <a:off x="914400" y="4343400"/>
            <a:ext cx="5026025" cy="4111625"/>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de-DE"/>
          </a:p>
        </p:txBody>
      </p:sp>
    </p:spTree>
    <p:extLst>
      <p:ext uri="{BB962C8B-B14F-4D97-AF65-F5344CB8AC3E}">
        <p14:creationId xmlns:p14="http://schemas.microsoft.com/office/powerpoint/2010/main" val="468807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592965-12AC-7346-A2F6-8623F01726A3}" type="slidenum">
              <a:rPr lang="de-DE" altLang="en-US"/>
              <a:pPr/>
              <a:t>15</a:t>
            </a:fld>
            <a:endParaRPr lang="de-DE" altLang="en-US"/>
          </a:p>
        </p:txBody>
      </p:sp>
      <p:sp>
        <p:nvSpPr>
          <p:cNvPr id="394242" name="Rectangle 2"/>
          <p:cNvSpPr>
            <a:spLocks noGrp="1" noRot="1" noChangeAspect="1" noChangeArrowheads="1" noTextEdit="1"/>
          </p:cNvSpPr>
          <p:nvPr>
            <p:ph type="sldImg"/>
          </p:nvPr>
        </p:nvSpPr>
        <p:spPr>
          <a:ln/>
        </p:spPr>
      </p:sp>
      <p:sp>
        <p:nvSpPr>
          <p:cNvPr id="3942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84261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7DF435-CE19-DB46-970E-34DF23670DDD}" type="slidenum">
              <a:rPr lang="en-US"/>
              <a:pPr/>
              <a:t>53</a:t>
            </a:fld>
            <a:endParaRPr lang="en-US"/>
          </a:p>
        </p:txBody>
      </p:sp>
      <p:sp>
        <p:nvSpPr>
          <p:cNvPr id="967682" name="Rectangle 2"/>
          <p:cNvSpPr>
            <a:spLocks noGrp="1" noRot="1" noChangeAspect="1" noChangeArrowheads="1" noTextEdit="1"/>
          </p:cNvSpPr>
          <p:nvPr>
            <p:ph type="sldImg"/>
          </p:nvPr>
        </p:nvSpPr>
        <p:spPr bwMode="auto">
          <a:xfrm>
            <a:off x="1179513" y="696913"/>
            <a:ext cx="4640262" cy="3479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967683" name="Rectangle 3"/>
          <p:cNvSpPr>
            <a:spLocks noGrp="1" noChangeArrowheads="1"/>
          </p:cNvSpPr>
          <p:nvPr>
            <p:ph type="body" idx="1"/>
          </p:nvPr>
        </p:nvSpPr>
        <p:spPr bwMode="auto">
          <a:xfrm>
            <a:off x="933450" y="4410075"/>
            <a:ext cx="5130800" cy="4176713"/>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lIns="93187" tIns="46593" rIns="93187" bIns="46593"/>
          <a:lstStyle/>
          <a:p>
            <a:endParaRPr lang="en-US"/>
          </a:p>
        </p:txBody>
      </p:sp>
    </p:spTree>
    <p:extLst>
      <p:ext uri="{BB962C8B-B14F-4D97-AF65-F5344CB8AC3E}">
        <p14:creationId xmlns:p14="http://schemas.microsoft.com/office/powerpoint/2010/main" val="25609693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81A296-ED22-6D45-A5B0-CD7E52BF79B1}" type="slidenum">
              <a:rPr lang="en-US"/>
              <a:pPr/>
              <a:t>56</a:t>
            </a:fld>
            <a:endParaRPr lang="en-US"/>
          </a:p>
        </p:txBody>
      </p:sp>
      <p:sp>
        <p:nvSpPr>
          <p:cNvPr id="969730" name="Rectangle 2"/>
          <p:cNvSpPr>
            <a:spLocks noGrp="1" noRot="1" noChangeAspect="1" noChangeArrowheads="1" noTextEdit="1"/>
          </p:cNvSpPr>
          <p:nvPr>
            <p:ph type="sldImg"/>
          </p:nvPr>
        </p:nvSpPr>
        <p:spPr bwMode="auto">
          <a:xfrm>
            <a:off x="1179513" y="696913"/>
            <a:ext cx="4640262" cy="3479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969731" name="Rectangle 3"/>
          <p:cNvSpPr>
            <a:spLocks noGrp="1" noChangeArrowheads="1"/>
          </p:cNvSpPr>
          <p:nvPr>
            <p:ph type="body" idx="1"/>
          </p:nvPr>
        </p:nvSpPr>
        <p:spPr bwMode="auto">
          <a:xfrm>
            <a:off x="933450" y="4410075"/>
            <a:ext cx="5130800" cy="4176713"/>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lIns="93187" tIns="46593" rIns="93187" bIns="46593"/>
          <a:lstStyle/>
          <a:p>
            <a:endParaRPr lang="en-US"/>
          </a:p>
        </p:txBody>
      </p:sp>
    </p:spTree>
    <p:extLst>
      <p:ext uri="{BB962C8B-B14F-4D97-AF65-F5344CB8AC3E}">
        <p14:creationId xmlns:p14="http://schemas.microsoft.com/office/powerpoint/2010/main" val="20872540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FF9CB7-4E78-5540-A960-FFA0C3C0CE72}" type="slidenum">
              <a:rPr lang="en-US"/>
              <a:pPr/>
              <a:t>59</a:t>
            </a:fld>
            <a:endParaRPr lang="en-US"/>
          </a:p>
        </p:txBody>
      </p:sp>
      <p:sp>
        <p:nvSpPr>
          <p:cNvPr id="973826" name="Rectangle 2"/>
          <p:cNvSpPr>
            <a:spLocks noGrp="1" noRot="1" noChangeAspect="1" noChangeArrowheads="1" noTextEdit="1"/>
          </p:cNvSpPr>
          <p:nvPr>
            <p:ph type="sldImg"/>
          </p:nvPr>
        </p:nvSpPr>
        <p:spPr bwMode="auto">
          <a:xfrm>
            <a:off x="1179513" y="696913"/>
            <a:ext cx="4640262" cy="3479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973827" name="Rectangle 3"/>
          <p:cNvSpPr>
            <a:spLocks noGrp="1" noChangeArrowheads="1"/>
          </p:cNvSpPr>
          <p:nvPr>
            <p:ph type="body" idx="1"/>
          </p:nvPr>
        </p:nvSpPr>
        <p:spPr bwMode="auto">
          <a:xfrm>
            <a:off x="933450" y="4410075"/>
            <a:ext cx="5130800" cy="4176713"/>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lIns="93187" tIns="46593" rIns="93187" bIns="46593"/>
          <a:lstStyle/>
          <a:p>
            <a:endParaRPr lang="en-US"/>
          </a:p>
        </p:txBody>
      </p:sp>
    </p:spTree>
    <p:extLst>
      <p:ext uri="{BB962C8B-B14F-4D97-AF65-F5344CB8AC3E}">
        <p14:creationId xmlns:p14="http://schemas.microsoft.com/office/powerpoint/2010/main" val="16403824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686113-C672-7842-B4D7-30EDD3D85C0C}" type="slidenum">
              <a:rPr lang="en-US"/>
              <a:pPr/>
              <a:t>60</a:t>
            </a:fld>
            <a:endParaRPr lang="en-US"/>
          </a:p>
        </p:txBody>
      </p:sp>
      <p:sp>
        <p:nvSpPr>
          <p:cNvPr id="975874" name="Rectangle 2"/>
          <p:cNvSpPr>
            <a:spLocks noGrp="1" noRot="1" noChangeAspect="1" noChangeArrowheads="1" noTextEdit="1"/>
          </p:cNvSpPr>
          <p:nvPr>
            <p:ph type="sldImg"/>
          </p:nvPr>
        </p:nvSpPr>
        <p:spPr bwMode="auto">
          <a:xfrm>
            <a:off x="1179513" y="696913"/>
            <a:ext cx="4640262" cy="3479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975875" name="Rectangle 3"/>
          <p:cNvSpPr>
            <a:spLocks noGrp="1" noChangeArrowheads="1"/>
          </p:cNvSpPr>
          <p:nvPr>
            <p:ph type="body" idx="1"/>
          </p:nvPr>
        </p:nvSpPr>
        <p:spPr bwMode="auto">
          <a:xfrm>
            <a:off x="933450" y="4410075"/>
            <a:ext cx="5130800" cy="4176713"/>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lIns="93187" tIns="46593" rIns="93187" bIns="46593"/>
          <a:lstStyle/>
          <a:p>
            <a:endParaRPr lang="en-US"/>
          </a:p>
        </p:txBody>
      </p:sp>
    </p:spTree>
    <p:extLst>
      <p:ext uri="{BB962C8B-B14F-4D97-AF65-F5344CB8AC3E}">
        <p14:creationId xmlns:p14="http://schemas.microsoft.com/office/powerpoint/2010/main" val="42355103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C2D194-2953-9948-9407-3EA9CD86614E}" type="slidenum">
              <a:rPr lang="en-US"/>
              <a:pPr/>
              <a:t>61</a:t>
            </a:fld>
            <a:endParaRPr lang="en-US"/>
          </a:p>
        </p:txBody>
      </p:sp>
      <p:sp>
        <p:nvSpPr>
          <p:cNvPr id="977922" name="Rectangle 2"/>
          <p:cNvSpPr>
            <a:spLocks noGrp="1" noRot="1" noChangeAspect="1" noChangeArrowheads="1" noTextEdit="1"/>
          </p:cNvSpPr>
          <p:nvPr>
            <p:ph type="sldImg"/>
          </p:nvPr>
        </p:nvSpPr>
        <p:spPr bwMode="auto">
          <a:xfrm>
            <a:off x="1179513" y="696913"/>
            <a:ext cx="4640262" cy="3479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977923" name="Rectangle 3"/>
          <p:cNvSpPr>
            <a:spLocks noGrp="1" noChangeArrowheads="1"/>
          </p:cNvSpPr>
          <p:nvPr>
            <p:ph type="body" idx="1"/>
          </p:nvPr>
        </p:nvSpPr>
        <p:spPr bwMode="auto">
          <a:xfrm>
            <a:off x="933450" y="4410075"/>
            <a:ext cx="5130800" cy="4176713"/>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lIns="93187" tIns="46593" rIns="93187" bIns="46593"/>
          <a:lstStyle/>
          <a:p>
            <a:endParaRPr lang="en-US"/>
          </a:p>
        </p:txBody>
      </p:sp>
    </p:spTree>
    <p:extLst>
      <p:ext uri="{BB962C8B-B14F-4D97-AF65-F5344CB8AC3E}">
        <p14:creationId xmlns:p14="http://schemas.microsoft.com/office/powerpoint/2010/main" val="4391017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8655EC-D808-4747-AD6B-AA8BEF72E5B2}" type="slidenum">
              <a:rPr lang="en-US"/>
              <a:pPr/>
              <a:t>62</a:t>
            </a:fld>
            <a:endParaRPr lang="en-US"/>
          </a:p>
        </p:txBody>
      </p:sp>
      <p:sp>
        <p:nvSpPr>
          <p:cNvPr id="979970" name="Rectangle 2"/>
          <p:cNvSpPr>
            <a:spLocks noGrp="1" noRot="1" noChangeAspect="1" noChangeArrowheads="1" noTextEdit="1"/>
          </p:cNvSpPr>
          <p:nvPr>
            <p:ph type="sldImg"/>
          </p:nvPr>
        </p:nvSpPr>
        <p:spPr bwMode="auto">
          <a:xfrm>
            <a:off x="1179513" y="696913"/>
            <a:ext cx="4640262" cy="3479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979971" name="Rectangle 3"/>
          <p:cNvSpPr>
            <a:spLocks noGrp="1" noChangeArrowheads="1"/>
          </p:cNvSpPr>
          <p:nvPr>
            <p:ph type="body" idx="1"/>
          </p:nvPr>
        </p:nvSpPr>
        <p:spPr bwMode="auto">
          <a:xfrm>
            <a:off x="933450" y="4410075"/>
            <a:ext cx="5130800" cy="4176713"/>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lIns="93187" tIns="46593" rIns="93187" bIns="46593"/>
          <a:lstStyle/>
          <a:p>
            <a:endParaRPr lang="en-US"/>
          </a:p>
        </p:txBody>
      </p:sp>
    </p:spTree>
    <p:extLst>
      <p:ext uri="{BB962C8B-B14F-4D97-AF65-F5344CB8AC3E}">
        <p14:creationId xmlns:p14="http://schemas.microsoft.com/office/powerpoint/2010/main" val="4896338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5291A4-7EC6-FF43-AFC0-9C1B54730086}" type="slidenum">
              <a:rPr lang="en-US"/>
              <a:pPr/>
              <a:t>63</a:t>
            </a:fld>
            <a:endParaRPr lang="en-US"/>
          </a:p>
        </p:txBody>
      </p:sp>
      <p:sp>
        <p:nvSpPr>
          <p:cNvPr id="982018" name="Rectangle 2"/>
          <p:cNvSpPr>
            <a:spLocks noGrp="1" noRot="1" noChangeAspect="1" noChangeArrowheads="1" noTextEdit="1"/>
          </p:cNvSpPr>
          <p:nvPr>
            <p:ph type="sldImg"/>
          </p:nvPr>
        </p:nvSpPr>
        <p:spPr bwMode="auto">
          <a:xfrm>
            <a:off x="1179513" y="696913"/>
            <a:ext cx="4640262" cy="3479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982019" name="Rectangle 3"/>
          <p:cNvSpPr>
            <a:spLocks noGrp="1" noChangeArrowheads="1"/>
          </p:cNvSpPr>
          <p:nvPr>
            <p:ph type="body" idx="1"/>
          </p:nvPr>
        </p:nvSpPr>
        <p:spPr bwMode="auto">
          <a:xfrm>
            <a:off x="933450" y="4410075"/>
            <a:ext cx="5130800" cy="4176713"/>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lIns="93187" tIns="46593" rIns="93187" bIns="46593"/>
          <a:lstStyle/>
          <a:p>
            <a:endParaRPr lang="en-US"/>
          </a:p>
        </p:txBody>
      </p:sp>
    </p:spTree>
    <p:extLst>
      <p:ext uri="{BB962C8B-B14F-4D97-AF65-F5344CB8AC3E}">
        <p14:creationId xmlns:p14="http://schemas.microsoft.com/office/powerpoint/2010/main" val="27196133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9"/>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 pos="2171700" algn="l"/>
                <a:tab pos="2895600" algn="l"/>
              </a:tabLst>
              <a:defRPr sz="2400" i="1">
                <a:solidFill>
                  <a:schemeClr val="bg1"/>
                </a:solidFill>
                <a:latin typeface="Arial" charset="0"/>
                <a:ea typeface="ＭＳ Ｐゴシック" charset="0"/>
              </a:defRPr>
            </a:lvl2pPr>
            <a:lvl3pPr>
              <a:tabLst>
                <a:tab pos="723900" algn="l"/>
                <a:tab pos="1447800" algn="l"/>
                <a:tab pos="2171700" algn="l"/>
                <a:tab pos="2895600" algn="l"/>
              </a:tabLst>
              <a:defRPr sz="2400" i="1">
                <a:solidFill>
                  <a:schemeClr val="bg1"/>
                </a:solidFill>
                <a:latin typeface="Arial" charset="0"/>
                <a:ea typeface="ＭＳ Ｐゴシック" charset="0"/>
              </a:defRPr>
            </a:lvl3pPr>
            <a:lvl4pPr>
              <a:tabLst>
                <a:tab pos="723900" algn="l"/>
                <a:tab pos="1447800" algn="l"/>
                <a:tab pos="2171700" algn="l"/>
                <a:tab pos="2895600" algn="l"/>
              </a:tabLst>
              <a:defRPr sz="2400" i="1">
                <a:solidFill>
                  <a:schemeClr val="bg1"/>
                </a:solidFill>
                <a:latin typeface="Arial" charset="0"/>
                <a:ea typeface="ＭＳ Ｐゴシック" charset="0"/>
              </a:defRPr>
            </a:lvl4pPr>
            <a:lvl5pPr>
              <a:tabLst>
                <a:tab pos="723900" algn="l"/>
                <a:tab pos="1447800" algn="l"/>
                <a:tab pos="2171700" algn="l"/>
                <a:tab pos="28956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9pPr>
          </a:lstStyle>
          <a:p>
            <a:fld id="{777A5D53-AD7A-6F4D-B64F-7826FE06519C}" type="slidenum">
              <a:rPr lang="de-DE" sz="1200">
                <a:solidFill>
                  <a:srgbClr val="000000"/>
                </a:solidFill>
                <a:latin typeface="Times New Roman" charset="0"/>
                <a:cs typeface="Arial Unicode MS" charset="0"/>
              </a:rPr>
              <a:pPr/>
              <a:t>70</a:t>
            </a:fld>
            <a:endParaRPr lang="de-DE" sz="1200">
              <a:solidFill>
                <a:srgbClr val="000000"/>
              </a:solidFill>
              <a:latin typeface="Times New Roman" charset="0"/>
              <a:cs typeface="Arial Unicode MS" charset="0"/>
            </a:endParaRPr>
          </a:p>
        </p:txBody>
      </p:sp>
      <p:sp>
        <p:nvSpPr>
          <p:cNvPr id="105475" name="Text Box 1"/>
          <p:cNvSpPr txBox="1">
            <a:spLocks noChangeArrowheads="1"/>
          </p:cNvSpPr>
          <p:nvPr/>
        </p:nvSpPr>
        <p:spPr bwMode="auto">
          <a:xfrm>
            <a:off x="3886200" y="8686800"/>
            <a:ext cx="2970213" cy="455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57384" rIns="90000" bIns="46800" anchor="b"/>
          <a:lstStyle>
            <a:lvl1pPr>
              <a:tabLst>
                <a:tab pos="723900" algn="l"/>
                <a:tab pos="1447800" algn="l"/>
                <a:tab pos="2171700" algn="l"/>
                <a:tab pos="28956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 pos="2171700" algn="l"/>
                <a:tab pos="2895600" algn="l"/>
              </a:tabLst>
              <a:defRPr sz="2400" i="1">
                <a:solidFill>
                  <a:schemeClr val="bg1"/>
                </a:solidFill>
                <a:latin typeface="Arial" charset="0"/>
                <a:ea typeface="ＭＳ Ｐゴシック" charset="0"/>
              </a:defRPr>
            </a:lvl2pPr>
            <a:lvl3pPr>
              <a:tabLst>
                <a:tab pos="723900" algn="l"/>
                <a:tab pos="1447800" algn="l"/>
                <a:tab pos="2171700" algn="l"/>
                <a:tab pos="2895600" algn="l"/>
              </a:tabLst>
              <a:defRPr sz="2400" i="1">
                <a:solidFill>
                  <a:schemeClr val="bg1"/>
                </a:solidFill>
                <a:latin typeface="Arial" charset="0"/>
                <a:ea typeface="ＭＳ Ｐゴシック" charset="0"/>
              </a:defRPr>
            </a:lvl3pPr>
            <a:lvl4pPr>
              <a:tabLst>
                <a:tab pos="723900" algn="l"/>
                <a:tab pos="1447800" algn="l"/>
                <a:tab pos="2171700" algn="l"/>
                <a:tab pos="2895600" algn="l"/>
              </a:tabLst>
              <a:defRPr sz="2400" i="1">
                <a:solidFill>
                  <a:schemeClr val="bg1"/>
                </a:solidFill>
                <a:latin typeface="Arial" charset="0"/>
                <a:ea typeface="ＭＳ Ｐゴシック" charset="0"/>
              </a:defRPr>
            </a:lvl4pPr>
            <a:lvl5pPr>
              <a:tabLst>
                <a:tab pos="723900" algn="l"/>
                <a:tab pos="1447800" algn="l"/>
                <a:tab pos="2171700" algn="l"/>
                <a:tab pos="28956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9pPr>
          </a:lstStyle>
          <a:p>
            <a:pPr algn="r" eaLnBrk="1">
              <a:lnSpc>
                <a:spcPct val="93000"/>
              </a:lnSpc>
              <a:buClrTx/>
              <a:buFontTx/>
              <a:buNone/>
            </a:pPr>
            <a:fld id="{AC9B414B-3533-8945-9030-59FC0BA99069}" type="slidenum">
              <a:rPr lang="en-US" sz="1200">
                <a:solidFill>
                  <a:srgbClr val="000000"/>
                </a:solidFill>
                <a:latin typeface="Times New Roman" charset="0"/>
                <a:cs typeface="Arial Unicode MS" charset="0"/>
              </a:rPr>
              <a:pPr algn="r" eaLnBrk="1">
                <a:lnSpc>
                  <a:spcPct val="93000"/>
                </a:lnSpc>
                <a:buClrTx/>
                <a:buFontTx/>
                <a:buNone/>
              </a:pPr>
              <a:t>70</a:t>
            </a:fld>
            <a:endParaRPr lang="en-US" sz="1200">
              <a:solidFill>
                <a:srgbClr val="000000"/>
              </a:solidFill>
              <a:latin typeface="Times New Roman" charset="0"/>
              <a:cs typeface="Arial Unicode MS" charset="0"/>
            </a:endParaRPr>
          </a:p>
        </p:txBody>
      </p:sp>
      <p:sp>
        <p:nvSpPr>
          <p:cNvPr id="105476" name="Text Box 2"/>
          <p:cNvSpPr txBox="1">
            <a:spLocks noChangeArrowheads="1"/>
          </p:cNvSpPr>
          <p:nvPr/>
        </p:nvSpPr>
        <p:spPr bwMode="auto">
          <a:xfrm>
            <a:off x="1155700" y="682625"/>
            <a:ext cx="4548188" cy="3411538"/>
          </a:xfrm>
          <a:prstGeom prst="rect">
            <a:avLst/>
          </a:prstGeom>
          <a:solidFill>
            <a:srgbClr val="FFFFFF"/>
          </a:solidFill>
          <a:ln w="9360">
            <a:solidFill>
              <a:srgbClr val="000000"/>
            </a:solidFill>
            <a:miter lim="800000"/>
            <a:headEnd/>
            <a:tailEnd/>
          </a:ln>
        </p:spPr>
        <p:txBody>
          <a:bodyPr wrap="none" anchor="ct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endParaRPr lang="de-DE"/>
          </a:p>
        </p:txBody>
      </p:sp>
      <p:sp>
        <p:nvSpPr>
          <p:cNvPr id="105477" name="Text Box 3"/>
          <p:cNvSpPr txBox="1">
            <a:spLocks noGrp="1" noChangeArrowheads="1"/>
          </p:cNvSpPr>
          <p:nvPr>
            <p:ph type="body"/>
          </p:nvPr>
        </p:nvSpPr>
        <p:spPr>
          <a:xfrm>
            <a:off x="914400" y="4343400"/>
            <a:ext cx="5026025" cy="4111625"/>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de-DE"/>
          </a:p>
        </p:txBody>
      </p:sp>
    </p:spTree>
    <p:extLst>
      <p:ext uri="{BB962C8B-B14F-4D97-AF65-F5344CB8AC3E}">
        <p14:creationId xmlns:p14="http://schemas.microsoft.com/office/powerpoint/2010/main" val="10656985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9"/>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 pos="2171700" algn="l"/>
                <a:tab pos="2895600" algn="l"/>
              </a:tabLst>
              <a:defRPr sz="2400" i="1">
                <a:solidFill>
                  <a:schemeClr val="bg1"/>
                </a:solidFill>
                <a:latin typeface="Arial" charset="0"/>
                <a:ea typeface="ＭＳ Ｐゴシック" charset="0"/>
              </a:defRPr>
            </a:lvl2pPr>
            <a:lvl3pPr>
              <a:tabLst>
                <a:tab pos="723900" algn="l"/>
                <a:tab pos="1447800" algn="l"/>
                <a:tab pos="2171700" algn="l"/>
                <a:tab pos="2895600" algn="l"/>
              </a:tabLst>
              <a:defRPr sz="2400" i="1">
                <a:solidFill>
                  <a:schemeClr val="bg1"/>
                </a:solidFill>
                <a:latin typeface="Arial" charset="0"/>
                <a:ea typeface="ＭＳ Ｐゴシック" charset="0"/>
              </a:defRPr>
            </a:lvl3pPr>
            <a:lvl4pPr>
              <a:tabLst>
                <a:tab pos="723900" algn="l"/>
                <a:tab pos="1447800" algn="l"/>
                <a:tab pos="2171700" algn="l"/>
                <a:tab pos="2895600" algn="l"/>
              </a:tabLst>
              <a:defRPr sz="2400" i="1">
                <a:solidFill>
                  <a:schemeClr val="bg1"/>
                </a:solidFill>
                <a:latin typeface="Arial" charset="0"/>
                <a:ea typeface="ＭＳ Ｐゴシック" charset="0"/>
              </a:defRPr>
            </a:lvl4pPr>
            <a:lvl5pPr>
              <a:tabLst>
                <a:tab pos="723900" algn="l"/>
                <a:tab pos="1447800" algn="l"/>
                <a:tab pos="2171700" algn="l"/>
                <a:tab pos="28956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9pPr>
          </a:lstStyle>
          <a:p>
            <a:fld id="{68BD6688-F2E5-EA41-A489-A761B716D9D1}" type="slidenum">
              <a:rPr lang="de-DE" sz="1200">
                <a:solidFill>
                  <a:srgbClr val="000000"/>
                </a:solidFill>
                <a:latin typeface="Times New Roman" charset="0"/>
                <a:cs typeface="Arial Unicode MS" charset="0"/>
              </a:rPr>
              <a:pPr/>
              <a:t>71</a:t>
            </a:fld>
            <a:endParaRPr lang="de-DE" sz="1200">
              <a:solidFill>
                <a:srgbClr val="000000"/>
              </a:solidFill>
              <a:latin typeface="Times New Roman" charset="0"/>
              <a:cs typeface="Arial Unicode MS" charset="0"/>
            </a:endParaRPr>
          </a:p>
        </p:txBody>
      </p:sp>
      <p:sp>
        <p:nvSpPr>
          <p:cNvPr id="107523" name="Text Box 1"/>
          <p:cNvSpPr txBox="1">
            <a:spLocks noChangeArrowheads="1"/>
          </p:cNvSpPr>
          <p:nvPr/>
        </p:nvSpPr>
        <p:spPr bwMode="auto">
          <a:xfrm>
            <a:off x="3886200" y="8686800"/>
            <a:ext cx="2970213" cy="455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57384" rIns="90000" bIns="46800" anchor="b"/>
          <a:lstStyle>
            <a:lvl1pPr>
              <a:tabLst>
                <a:tab pos="723900" algn="l"/>
                <a:tab pos="1447800" algn="l"/>
                <a:tab pos="2171700" algn="l"/>
                <a:tab pos="28956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 pos="2171700" algn="l"/>
                <a:tab pos="2895600" algn="l"/>
              </a:tabLst>
              <a:defRPr sz="2400" i="1">
                <a:solidFill>
                  <a:schemeClr val="bg1"/>
                </a:solidFill>
                <a:latin typeface="Arial" charset="0"/>
                <a:ea typeface="ＭＳ Ｐゴシック" charset="0"/>
              </a:defRPr>
            </a:lvl2pPr>
            <a:lvl3pPr>
              <a:tabLst>
                <a:tab pos="723900" algn="l"/>
                <a:tab pos="1447800" algn="l"/>
                <a:tab pos="2171700" algn="l"/>
                <a:tab pos="2895600" algn="l"/>
              </a:tabLst>
              <a:defRPr sz="2400" i="1">
                <a:solidFill>
                  <a:schemeClr val="bg1"/>
                </a:solidFill>
                <a:latin typeface="Arial" charset="0"/>
                <a:ea typeface="ＭＳ Ｐゴシック" charset="0"/>
              </a:defRPr>
            </a:lvl3pPr>
            <a:lvl4pPr>
              <a:tabLst>
                <a:tab pos="723900" algn="l"/>
                <a:tab pos="1447800" algn="l"/>
                <a:tab pos="2171700" algn="l"/>
                <a:tab pos="2895600" algn="l"/>
              </a:tabLst>
              <a:defRPr sz="2400" i="1">
                <a:solidFill>
                  <a:schemeClr val="bg1"/>
                </a:solidFill>
                <a:latin typeface="Arial" charset="0"/>
                <a:ea typeface="ＭＳ Ｐゴシック" charset="0"/>
              </a:defRPr>
            </a:lvl4pPr>
            <a:lvl5pPr>
              <a:tabLst>
                <a:tab pos="723900" algn="l"/>
                <a:tab pos="1447800" algn="l"/>
                <a:tab pos="2171700" algn="l"/>
                <a:tab pos="28956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9pPr>
          </a:lstStyle>
          <a:p>
            <a:pPr algn="r" eaLnBrk="1">
              <a:lnSpc>
                <a:spcPct val="93000"/>
              </a:lnSpc>
              <a:buClrTx/>
              <a:buFontTx/>
              <a:buNone/>
            </a:pPr>
            <a:fld id="{2F8D9AD6-BB95-064F-8D5A-68C5DD79C37A}" type="slidenum">
              <a:rPr lang="en-US" sz="1200">
                <a:solidFill>
                  <a:srgbClr val="000000"/>
                </a:solidFill>
                <a:latin typeface="Times New Roman" charset="0"/>
                <a:cs typeface="Arial Unicode MS" charset="0"/>
              </a:rPr>
              <a:pPr algn="r" eaLnBrk="1">
                <a:lnSpc>
                  <a:spcPct val="93000"/>
                </a:lnSpc>
                <a:buClrTx/>
                <a:buFontTx/>
                <a:buNone/>
              </a:pPr>
              <a:t>71</a:t>
            </a:fld>
            <a:endParaRPr lang="en-US" sz="1200">
              <a:solidFill>
                <a:srgbClr val="000000"/>
              </a:solidFill>
              <a:latin typeface="Times New Roman" charset="0"/>
              <a:cs typeface="Arial Unicode MS" charset="0"/>
            </a:endParaRPr>
          </a:p>
        </p:txBody>
      </p:sp>
      <p:sp>
        <p:nvSpPr>
          <p:cNvPr id="107524" name="Text Box 2"/>
          <p:cNvSpPr txBox="1">
            <a:spLocks noChangeArrowheads="1"/>
          </p:cNvSpPr>
          <p:nvPr/>
        </p:nvSpPr>
        <p:spPr bwMode="auto">
          <a:xfrm>
            <a:off x="1155700" y="682625"/>
            <a:ext cx="4548188" cy="3411538"/>
          </a:xfrm>
          <a:prstGeom prst="rect">
            <a:avLst/>
          </a:prstGeom>
          <a:solidFill>
            <a:srgbClr val="FFFFFF"/>
          </a:solidFill>
          <a:ln w="9360">
            <a:solidFill>
              <a:srgbClr val="000000"/>
            </a:solidFill>
            <a:miter lim="800000"/>
            <a:headEnd/>
            <a:tailEnd/>
          </a:ln>
        </p:spPr>
        <p:txBody>
          <a:bodyPr wrap="none" anchor="ct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endParaRPr lang="de-DE"/>
          </a:p>
        </p:txBody>
      </p:sp>
      <p:sp>
        <p:nvSpPr>
          <p:cNvPr id="107525" name="Text Box 3"/>
          <p:cNvSpPr txBox="1">
            <a:spLocks noGrp="1" noChangeArrowheads="1"/>
          </p:cNvSpPr>
          <p:nvPr>
            <p:ph type="body"/>
          </p:nvPr>
        </p:nvSpPr>
        <p:spPr>
          <a:xfrm>
            <a:off x="914400" y="4343400"/>
            <a:ext cx="5026025" cy="4111625"/>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de-DE"/>
          </a:p>
        </p:txBody>
      </p:sp>
    </p:spTree>
    <p:extLst>
      <p:ext uri="{BB962C8B-B14F-4D97-AF65-F5344CB8AC3E}">
        <p14:creationId xmlns:p14="http://schemas.microsoft.com/office/powerpoint/2010/main" val="3102639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9"/>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 pos="2171700" algn="l"/>
                <a:tab pos="2895600" algn="l"/>
              </a:tabLst>
              <a:defRPr sz="2400" i="1">
                <a:solidFill>
                  <a:schemeClr val="bg1"/>
                </a:solidFill>
                <a:latin typeface="Arial" charset="0"/>
                <a:ea typeface="ＭＳ Ｐゴシック" charset="0"/>
              </a:defRPr>
            </a:lvl2pPr>
            <a:lvl3pPr>
              <a:tabLst>
                <a:tab pos="723900" algn="l"/>
                <a:tab pos="1447800" algn="l"/>
                <a:tab pos="2171700" algn="l"/>
                <a:tab pos="2895600" algn="l"/>
              </a:tabLst>
              <a:defRPr sz="2400" i="1">
                <a:solidFill>
                  <a:schemeClr val="bg1"/>
                </a:solidFill>
                <a:latin typeface="Arial" charset="0"/>
                <a:ea typeface="ＭＳ Ｐゴシック" charset="0"/>
              </a:defRPr>
            </a:lvl3pPr>
            <a:lvl4pPr>
              <a:tabLst>
                <a:tab pos="723900" algn="l"/>
                <a:tab pos="1447800" algn="l"/>
                <a:tab pos="2171700" algn="l"/>
                <a:tab pos="2895600" algn="l"/>
              </a:tabLst>
              <a:defRPr sz="2400" i="1">
                <a:solidFill>
                  <a:schemeClr val="bg1"/>
                </a:solidFill>
                <a:latin typeface="Arial" charset="0"/>
                <a:ea typeface="ＭＳ Ｐゴシック" charset="0"/>
              </a:defRPr>
            </a:lvl4pPr>
            <a:lvl5pPr>
              <a:tabLst>
                <a:tab pos="723900" algn="l"/>
                <a:tab pos="1447800" algn="l"/>
                <a:tab pos="2171700" algn="l"/>
                <a:tab pos="28956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9pPr>
          </a:lstStyle>
          <a:p>
            <a:fld id="{DF69F61F-0958-3D48-B4B2-03459F19BB3B}" type="slidenum">
              <a:rPr lang="de-DE" sz="1200">
                <a:solidFill>
                  <a:srgbClr val="000000"/>
                </a:solidFill>
                <a:latin typeface="Times New Roman" charset="0"/>
                <a:cs typeface="Arial Unicode MS" charset="0"/>
              </a:rPr>
              <a:pPr/>
              <a:t>72</a:t>
            </a:fld>
            <a:endParaRPr lang="de-DE" sz="1200">
              <a:solidFill>
                <a:srgbClr val="000000"/>
              </a:solidFill>
              <a:latin typeface="Times New Roman" charset="0"/>
              <a:cs typeface="Arial Unicode MS" charset="0"/>
            </a:endParaRPr>
          </a:p>
        </p:txBody>
      </p:sp>
      <p:sp>
        <p:nvSpPr>
          <p:cNvPr id="109571" name="Text Box 1"/>
          <p:cNvSpPr txBox="1">
            <a:spLocks noChangeArrowheads="1"/>
          </p:cNvSpPr>
          <p:nvPr/>
        </p:nvSpPr>
        <p:spPr bwMode="auto">
          <a:xfrm>
            <a:off x="3886200" y="8686800"/>
            <a:ext cx="2970213" cy="455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57384" rIns="90000" bIns="46800" anchor="b"/>
          <a:lstStyle>
            <a:lvl1pPr>
              <a:tabLst>
                <a:tab pos="723900" algn="l"/>
                <a:tab pos="1447800" algn="l"/>
                <a:tab pos="2171700" algn="l"/>
                <a:tab pos="28956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 pos="2171700" algn="l"/>
                <a:tab pos="2895600" algn="l"/>
              </a:tabLst>
              <a:defRPr sz="2400" i="1">
                <a:solidFill>
                  <a:schemeClr val="bg1"/>
                </a:solidFill>
                <a:latin typeface="Arial" charset="0"/>
                <a:ea typeface="ＭＳ Ｐゴシック" charset="0"/>
              </a:defRPr>
            </a:lvl2pPr>
            <a:lvl3pPr>
              <a:tabLst>
                <a:tab pos="723900" algn="l"/>
                <a:tab pos="1447800" algn="l"/>
                <a:tab pos="2171700" algn="l"/>
                <a:tab pos="2895600" algn="l"/>
              </a:tabLst>
              <a:defRPr sz="2400" i="1">
                <a:solidFill>
                  <a:schemeClr val="bg1"/>
                </a:solidFill>
                <a:latin typeface="Arial" charset="0"/>
                <a:ea typeface="ＭＳ Ｐゴシック" charset="0"/>
              </a:defRPr>
            </a:lvl3pPr>
            <a:lvl4pPr>
              <a:tabLst>
                <a:tab pos="723900" algn="l"/>
                <a:tab pos="1447800" algn="l"/>
                <a:tab pos="2171700" algn="l"/>
                <a:tab pos="2895600" algn="l"/>
              </a:tabLst>
              <a:defRPr sz="2400" i="1">
                <a:solidFill>
                  <a:schemeClr val="bg1"/>
                </a:solidFill>
                <a:latin typeface="Arial" charset="0"/>
                <a:ea typeface="ＭＳ Ｐゴシック" charset="0"/>
              </a:defRPr>
            </a:lvl4pPr>
            <a:lvl5pPr>
              <a:tabLst>
                <a:tab pos="723900" algn="l"/>
                <a:tab pos="1447800" algn="l"/>
                <a:tab pos="2171700" algn="l"/>
                <a:tab pos="28956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9pPr>
          </a:lstStyle>
          <a:p>
            <a:pPr algn="r" eaLnBrk="1">
              <a:lnSpc>
                <a:spcPct val="93000"/>
              </a:lnSpc>
              <a:buClrTx/>
              <a:buFontTx/>
              <a:buNone/>
            </a:pPr>
            <a:fld id="{EBDB6E71-E70D-234E-8CE2-3331CE5ECA54}" type="slidenum">
              <a:rPr lang="en-US" sz="1200">
                <a:solidFill>
                  <a:srgbClr val="000000"/>
                </a:solidFill>
                <a:latin typeface="Times New Roman" charset="0"/>
                <a:cs typeface="Arial Unicode MS" charset="0"/>
              </a:rPr>
              <a:pPr algn="r" eaLnBrk="1">
                <a:lnSpc>
                  <a:spcPct val="93000"/>
                </a:lnSpc>
                <a:buClrTx/>
                <a:buFontTx/>
                <a:buNone/>
              </a:pPr>
              <a:t>72</a:t>
            </a:fld>
            <a:endParaRPr lang="en-US" sz="1200">
              <a:solidFill>
                <a:srgbClr val="000000"/>
              </a:solidFill>
              <a:latin typeface="Times New Roman" charset="0"/>
              <a:cs typeface="Arial Unicode MS" charset="0"/>
            </a:endParaRPr>
          </a:p>
        </p:txBody>
      </p:sp>
      <p:sp>
        <p:nvSpPr>
          <p:cNvPr id="109572" name="Text Box 2"/>
          <p:cNvSpPr txBox="1">
            <a:spLocks noChangeArrowheads="1"/>
          </p:cNvSpPr>
          <p:nvPr/>
        </p:nvSpPr>
        <p:spPr bwMode="auto">
          <a:xfrm>
            <a:off x="1155700" y="682625"/>
            <a:ext cx="4548188" cy="3411538"/>
          </a:xfrm>
          <a:prstGeom prst="rect">
            <a:avLst/>
          </a:prstGeom>
          <a:solidFill>
            <a:srgbClr val="FFFFFF"/>
          </a:solidFill>
          <a:ln w="9360">
            <a:solidFill>
              <a:srgbClr val="000000"/>
            </a:solidFill>
            <a:miter lim="800000"/>
            <a:headEnd/>
            <a:tailEnd/>
          </a:ln>
        </p:spPr>
        <p:txBody>
          <a:bodyPr wrap="none" anchor="ct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endParaRPr lang="de-DE"/>
          </a:p>
        </p:txBody>
      </p:sp>
      <p:sp>
        <p:nvSpPr>
          <p:cNvPr id="109573" name="Text Box 3"/>
          <p:cNvSpPr txBox="1">
            <a:spLocks noGrp="1" noChangeArrowheads="1"/>
          </p:cNvSpPr>
          <p:nvPr>
            <p:ph type="body"/>
          </p:nvPr>
        </p:nvSpPr>
        <p:spPr>
          <a:xfrm>
            <a:off x="914400" y="4343400"/>
            <a:ext cx="5026025" cy="4111625"/>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de-DE"/>
          </a:p>
        </p:txBody>
      </p:sp>
    </p:spTree>
    <p:extLst>
      <p:ext uri="{BB962C8B-B14F-4D97-AF65-F5344CB8AC3E}">
        <p14:creationId xmlns:p14="http://schemas.microsoft.com/office/powerpoint/2010/main" val="3280956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7ED1D680-7BA5-D147-BB4E-37D3E6CC006C}" type="slidenum">
              <a:rPr lang="de-DE" sz="1200"/>
              <a:pPr/>
              <a:t>16</a:t>
            </a:fld>
            <a:endParaRPr lang="de-DE" sz="120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8" name="Rectangle 9"/>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 pos="2171700" algn="l"/>
                <a:tab pos="2895600" algn="l"/>
              </a:tabLst>
              <a:defRPr sz="2400" i="1">
                <a:solidFill>
                  <a:schemeClr val="bg1"/>
                </a:solidFill>
                <a:latin typeface="Arial" charset="0"/>
                <a:ea typeface="ＭＳ Ｐゴシック" charset="0"/>
              </a:defRPr>
            </a:lvl2pPr>
            <a:lvl3pPr>
              <a:tabLst>
                <a:tab pos="723900" algn="l"/>
                <a:tab pos="1447800" algn="l"/>
                <a:tab pos="2171700" algn="l"/>
                <a:tab pos="2895600" algn="l"/>
              </a:tabLst>
              <a:defRPr sz="2400" i="1">
                <a:solidFill>
                  <a:schemeClr val="bg1"/>
                </a:solidFill>
                <a:latin typeface="Arial" charset="0"/>
                <a:ea typeface="ＭＳ Ｐゴシック" charset="0"/>
              </a:defRPr>
            </a:lvl3pPr>
            <a:lvl4pPr>
              <a:tabLst>
                <a:tab pos="723900" algn="l"/>
                <a:tab pos="1447800" algn="l"/>
                <a:tab pos="2171700" algn="l"/>
                <a:tab pos="2895600" algn="l"/>
              </a:tabLst>
              <a:defRPr sz="2400" i="1">
                <a:solidFill>
                  <a:schemeClr val="bg1"/>
                </a:solidFill>
                <a:latin typeface="Arial" charset="0"/>
                <a:ea typeface="ＭＳ Ｐゴシック" charset="0"/>
              </a:defRPr>
            </a:lvl4pPr>
            <a:lvl5pPr>
              <a:tabLst>
                <a:tab pos="723900" algn="l"/>
                <a:tab pos="1447800" algn="l"/>
                <a:tab pos="2171700" algn="l"/>
                <a:tab pos="28956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9pPr>
          </a:lstStyle>
          <a:p>
            <a:fld id="{894846C3-6420-A147-BB14-4044E5AA6BAE}" type="slidenum">
              <a:rPr lang="de-DE" sz="1200">
                <a:solidFill>
                  <a:srgbClr val="000000"/>
                </a:solidFill>
                <a:latin typeface="Times New Roman" charset="0"/>
                <a:cs typeface="Arial Unicode MS" charset="0"/>
              </a:rPr>
              <a:pPr/>
              <a:t>73</a:t>
            </a:fld>
            <a:endParaRPr lang="de-DE" sz="1200">
              <a:solidFill>
                <a:srgbClr val="000000"/>
              </a:solidFill>
              <a:latin typeface="Times New Roman" charset="0"/>
              <a:cs typeface="Arial Unicode MS" charset="0"/>
            </a:endParaRPr>
          </a:p>
        </p:txBody>
      </p:sp>
      <p:sp>
        <p:nvSpPr>
          <p:cNvPr id="132099" name="Text Box 1"/>
          <p:cNvSpPr txBox="1">
            <a:spLocks noChangeArrowheads="1"/>
          </p:cNvSpPr>
          <p:nvPr/>
        </p:nvSpPr>
        <p:spPr bwMode="auto">
          <a:xfrm>
            <a:off x="3886200" y="8686800"/>
            <a:ext cx="2970213" cy="455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57384" rIns="90000" bIns="46800" anchor="b"/>
          <a:lstStyle>
            <a:lvl1pPr>
              <a:tabLst>
                <a:tab pos="723900" algn="l"/>
                <a:tab pos="1447800" algn="l"/>
                <a:tab pos="2171700" algn="l"/>
                <a:tab pos="28956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 pos="2171700" algn="l"/>
                <a:tab pos="2895600" algn="l"/>
              </a:tabLst>
              <a:defRPr sz="2400" i="1">
                <a:solidFill>
                  <a:schemeClr val="bg1"/>
                </a:solidFill>
                <a:latin typeface="Arial" charset="0"/>
                <a:ea typeface="ＭＳ Ｐゴシック" charset="0"/>
              </a:defRPr>
            </a:lvl2pPr>
            <a:lvl3pPr>
              <a:tabLst>
                <a:tab pos="723900" algn="l"/>
                <a:tab pos="1447800" algn="l"/>
                <a:tab pos="2171700" algn="l"/>
                <a:tab pos="2895600" algn="l"/>
              </a:tabLst>
              <a:defRPr sz="2400" i="1">
                <a:solidFill>
                  <a:schemeClr val="bg1"/>
                </a:solidFill>
                <a:latin typeface="Arial" charset="0"/>
                <a:ea typeface="ＭＳ Ｐゴシック" charset="0"/>
              </a:defRPr>
            </a:lvl3pPr>
            <a:lvl4pPr>
              <a:tabLst>
                <a:tab pos="723900" algn="l"/>
                <a:tab pos="1447800" algn="l"/>
                <a:tab pos="2171700" algn="l"/>
                <a:tab pos="2895600" algn="l"/>
              </a:tabLst>
              <a:defRPr sz="2400" i="1">
                <a:solidFill>
                  <a:schemeClr val="bg1"/>
                </a:solidFill>
                <a:latin typeface="Arial" charset="0"/>
                <a:ea typeface="ＭＳ Ｐゴシック" charset="0"/>
              </a:defRPr>
            </a:lvl4pPr>
            <a:lvl5pPr>
              <a:tabLst>
                <a:tab pos="723900" algn="l"/>
                <a:tab pos="1447800" algn="l"/>
                <a:tab pos="2171700" algn="l"/>
                <a:tab pos="28956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9pPr>
          </a:lstStyle>
          <a:p>
            <a:pPr algn="r" eaLnBrk="1">
              <a:lnSpc>
                <a:spcPct val="93000"/>
              </a:lnSpc>
              <a:buClrTx/>
              <a:buFontTx/>
              <a:buNone/>
            </a:pPr>
            <a:fld id="{56218883-4348-9C4D-97E4-F85F49CF2E72}" type="slidenum">
              <a:rPr lang="en-US" sz="1200">
                <a:solidFill>
                  <a:srgbClr val="000000"/>
                </a:solidFill>
                <a:latin typeface="Times New Roman" charset="0"/>
                <a:cs typeface="Arial Unicode MS" charset="0"/>
              </a:rPr>
              <a:pPr algn="r" eaLnBrk="1">
                <a:lnSpc>
                  <a:spcPct val="93000"/>
                </a:lnSpc>
                <a:buClrTx/>
                <a:buFontTx/>
                <a:buNone/>
              </a:pPr>
              <a:t>73</a:t>
            </a:fld>
            <a:endParaRPr lang="en-US" sz="1200">
              <a:solidFill>
                <a:srgbClr val="000000"/>
              </a:solidFill>
              <a:latin typeface="Times New Roman" charset="0"/>
              <a:cs typeface="Arial Unicode MS" charset="0"/>
            </a:endParaRPr>
          </a:p>
        </p:txBody>
      </p:sp>
      <p:sp>
        <p:nvSpPr>
          <p:cNvPr id="132100" name="Text Box 2"/>
          <p:cNvSpPr txBox="1">
            <a:spLocks noChangeArrowheads="1"/>
          </p:cNvSpPr>
          <p:nvPr/>
        </p:nvSpPr>
        <p:spPr bwMode="auto">
          <a:xfrm>
            <a:off x="1157288" y="682625"/>
            <a:ext cx="4549775" cy="3411538"/>
          </a:xfrm>
          <a:prstGeom prst="rect">
            <a:avLst/>
          </a:prstGeom>
          <a:solidFill>
            <a:srgbClr val="FFFFFF"/>
          </a:solidFill>
          <a:ln w="9360">
            <a:solidFill>
              <a:srgbClr val="000000"/>
            </a:solidFill>
            <a:miter lim="800000"/>
            <a:headEnd/>
            <a:tailEnd/>
          </a:ln>
        </p:spPr>
        <p:txBody>
          <a:bodyPr wrap="none" anchor="ct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endParaRPr lang="de-DE"/>
          </a:p>
        </p:txBody>
      </p:sp>
      <p:sp>
        <p:nvSpPr>
          <p:cNvPr id="132101" name="Text Box 3"/>
          <p:cNvSpPr txBox="1">
            <a:spLocks noGrp="1" noChangeArrowheads="1"/>
          </p:cNvSpPr>
          <p:nvPr>
            <p:ph type="body"/>
          </p:nvPr>
        </p:nvSpPr>
        <p:spPr>
          <a:xfrm>
            <a:off x="914400" y="4321175"/>
            <a:ext cx="5029200" cy="417036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5pPr>
            <a:lvl6pPr marL="4572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6pPr>
            <a:lvl7pPr marL="9144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7pPr>
            <a:lvl8pPr marL="1371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8pPr>
            <a:lvl9pPr marL="18288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9pPr>
          </a:lstStyle>
          <a:p>
            <a:pPr>
              <a:spcBef>
                <a:spcPts val="450"/>
              </a:spcBef>
              <a:buClrTx/>
              <a:buFontTx/>
              <a:buNone/>
            </a:pPr>
            <a:r>
              <a:rPr lang="en-US">
                <a:ea typeface="宋体" charset="0"/>
                <a:cs typeface="宋体" charset="0"/>
              </a:rPr>
              <a:t>Q = query, Cr = relevant documents Cnr = not relevant documents</a:t>
            </a:r>
          </a:p>
        </p:txBody>
      </p:sp>
    </p:spTree>
    <p:extLst>
      <p:ext uri="{BB962C8B-B14F-4D97-AF65-F5344CB8AC3E}">
        <p14:creationId xmlns:p14="http://schemas.microsoft.com/office/powerpoint/2010/main" val="39181548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6" name="Rectangle 9"/>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 pos="2171700" algn="l"/>
                <a:tab pos="2895600" algn="l"/>
              </a:tabLst>
              <a:defRPr sz="2400" i="1">
                <a:solidFill>
                  <a:schemeClr val="bg1"/>
                </a:solidFill>
                <a:latin typeface="Arial" charset="0"/>
                <a:ea typeface="ＭＳ Ｐゴシック" charset="0"/>
              </a:defRPr>
            </a:lvl2pPr>
            <a:lvl3pPr>
              <a:tabLst>
                <a:tab pos="723900" algn="l"/>
                <a:tab pos="1447800" algn="l"/>
                <a:tab pos="2171700" algn="l"/>
                <a:tab pos="2895600" algn="l"/>
              </a:tabLst>
              <a:defRPr sz="2400" i="1">
                <a:solidFill>
                  <a:schemeClr val="bg1"/>
                </a:solidFill>
                <a:latin typeface="Arial" charset="0"/>
                <a:ea typeface="ＭＳ Ｐゴシック" charset="0"/>
              </a:defRPr>
            </a:lvl3pPr>
            <a:lvl4pPr>
              <a:tabLst>
                <a:tab pos="723900" algn="l"/>
                <a:tab pos="1447800" algn="l"/>
                <a:tab pos="2171700" algn="l"/>
                <a:tab pos="2895600" algn="l"/>
              </a:tabLst>
              <a:defRPr sz="2400" i="1">
                <a:solidFill>
                  <a:schemeClr val="bg1"/>
                </a:solidFill>
                <a:latin typeface="Arial" charset="0"/>
                <a:ea typeface="ＭＳ Ｐゴシック" charset="0"/>
              </a:defRPr>
            </a:lvl4pPr>
            <a:lvl5pPr>
              <a:tabLst>
                <a:tab pos="723900" algn="l"/>
                <a:tab pos="1447800" algn="l"/>
                <a:tab pos="2171700" algn="l"/>
                <a:tab pos="28956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9pPr>
          </a:lstStyle>
          <a:p>
            <a:fld id="{C1240685-645C-4743-A9F1-94116F8EE188}" type="slidenum">
              <a:rPr lang="de-DE" sz="1200">
                <a:solidFill>
                  <a:srgbClr val="000000"/>
                </a:solidFill>
                <a:latin typeface="Times New Roman" charset="0"/>
                <a:cs typeface="Arial Unicode MS" charset="0"/>
              </a:rPr>
              <a:pPr/>
              <a:t>74</a:t>
            </a:fld>
            <a:endParaRPr lang="de-DE" sz="1200">
              <a:solidFill>
                <a:srgbClr val="000000"/>
              </a:solidFill>
              <a:latin typeface="Times New Roman" charset="0"/>
              <a:cs typeface="Arial Unicode MS" charset="0"/>
            </a:endParaRPr>
          </a:p>
        </p:txBody>
      </p:sp>
      <p:sp>
        <p:nvSpPr>
          <p:cNvPr id="134147" name="Text Box 1"/>
          <p:cNvSpPr txBox="1">
            <a:spLocks noGrp="1" noRot="1" noChangeAspect="1" noChangeArrowheads="1"/>
          </p:cNvSpPr>
          <p:nvPr>
            <p:ph type="sldImg"/>
          </p:nvPr>
        </p:nvSpPr>
        <p:spPr>
          <a:xfrm>
            <a:off x="1143000" y="685800"/>
            <a:ext cx="4570413" cy="3427413"/>
          </a:xfrm>
          <a:solidFill>
            <a:srgbClr val="FFFFFF"/>
          </a:solidFill>
          <a:ln>
            <a:solidFill>
              <a:srgbClr val="000000"/>
            </a:solidFill>
            <a:miter lim="800000"/>
            <a:headEnd/>
            <a:tailEnd/>
          </a:ln>
        </p:spPr>
      </p:sp>
      <p:sp>
        <p:nvSpPr>
          <p:cNvPr id="134148" name="Text Box 2"/>
          <p:cNvSpPr txBox="1">
            <a:spLocks noGrp="1" noChangeArrowheads="1"/>
          </p:cNvSpPr>
          <p:nvPr>
            <p:ph type="body" idx="1"/>
          </p:nvPr>
        </p:nvSpPr>
        <p:spPr>
          <a:xfrm>
            <a:off x="914400" y="4343400"/>
            <a:ext cx="5026025" cy="4111625"/>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de-DE"/>
          </a:p>
        </p:txBody>
      </p:sp>
    </p:spTree>
    <p:extLst>
      <p:ext uri="{BB962C8B-B14F-4D97-AF65-F5344CB8AC3E}">
        <p14:creationId xmlns:p14="http://schemas.microsoft.com/office/powerpoint/2010/main" val="13181441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194" name="Rectangle 9"/>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 pos="2171700" algn="l"/>
                <a:tab pos="2895600" algn="l"/>
              </a:tabLst>
              <a:defRPr sz="2400" i="1">
                <a:solidFill>
                  <a:schemeClr val="bg1"/>
                </a:solidFill>
                <a:latin typeface="Arial" charset="0"/>
                <a:ea typeface="ＭＳ Ｐゴシック" charset="0"/>
              </a:defRPr>
            </a:lvl2pPr>
            <a:lvl3pPr>
              <a:tabLst>
                <a:tab pos="723900" algn="l"/>
                <a:tab pos="1447800" algn="l"/>
                <a:tab pos="2171700" algn="l"/>
                <a:tab pos="2895600" algn="l"/>
              </a:tabLst>
              <a:defRPr sz="2400" i="1">
                <a:solidFill>
                  <a:schemeClr val="bg1"/>
                </a:solidFill>
                <a:latin typeface="Arial" charset="0"/>
                <a:ea typeface="ＭＳ Ｐゴシック" charset="0"/>
              </a:defRPr>
            </a:lvl3pPr>
            <a:lvl4pPr>
              <a:tabLst>
                <a:tab pos="723900" algn="l"/>
                <a:tab pos="1447800" algn="l"/>
                <a:tab pos="2171700" algn="l"/>
                <a:tab pos="2895600" algn="l"/>
              </a:tabLst>
              <a:defRPr sz="2400" i="1">
                <a:solidFill>
                  <a:schemeClr val="bg1"/>
                </a:solidFill>
                <a:latin typeface="Arial" charset="0"/>
                <a:ea typeface="ＭＳ Ｐゴシック" charset="0"/>
              </a:defRPr>
            </a:lvl4pPr>
            <a:lvl5pPr>
              <a:tabLst>
                <a:tab pos="723900" algn="l"/>
                <a:tab pos="1447800" algn="l"/>
                <a:tab pos="2171700" algn="l"/>
                <a:tab pos="28956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9pPr>
          </a:lstStyle>
          <a:p>
            <a:fld id="{727ABEFC-F3D8-1F4F-AE30-DA550692F994}" type="slidenum">
              <a:rPr lang="de-DE" sz="1200">
                <a:solidFill>
                  <a:srgbClr val="000000"/>
                </a:solidFill>
                <a:latin typeface="Times New Roman" charset="0"/>
                <a:cs typeface="Arial Unicode MS" charset="0"/>
              </a:rPr>
              <a:pPr/>
              <a:t>75</a:t>
            </a:fld>
            <a:endParaRPr lang="de-DE" sz="1200">
              <a:solidFill>
                <a:srgbClr val="000000"/>
              </a:solidFill>
              <a:latin typeface="Times New Roman" charset="0"/>
              <a:cs typeface="Arial Unicode MS" charset="0"/>
            </a:endParaRPr>
          </a:p>
        </p:txBody>
      </p:sp>
      <p:sp>
        <p:nvSpPr>
          <p:cNvPr id="136195" name="Text Box 1"/>
          <p:cNvSpPr txBox="1">
            <a:spLocks noChangeArrowheads="1"/>
          </p:cNvSpPr>
          <p:nvPr/>
        </p:nvSpPr>
        <p:spPr bwMode="auto">
          <a:xfrm>
            <a:off x="3886200" y="8686800"/>
            <a:ext cx="2970213" cy="455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57384" rIns="90000" bIns="46800" anchor="b"/>
          <a:lstStyle>
            <a:lvl1pPr>
              <a:tabLst>
                <a:tab pos="723900" algn="l"/>
                <a:tab pos="1447800" algn="l"/>
                <a:tab pos="2171700" algn="l"/>
                <a:tab pos="28956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 pos="2171700" algn="l"/>
                <a:tab pos="2895600" algn="l"/>
              </a:tabLst>
              <a:defRPr sz="2400" i="1">
                <a:solidFill>
                  <a:schemeClr val="bg1"/>
                </a:solidFill>
                <a:latin typeface="Arial" charset="0"/>
                <a:ea typeface="ＭＳ Ｐゴシック" charset="0"/>
              </a:defRPr>
            </a:lvl2pPr>
            <a:lvl3pPr>
              <a:tabLst>
                <a:tab pos="723900" algn="l"/>
                <a:tab pos="1447800" algn="l"/>
                <a:tab pos="2171700" algn="l"/>
                <a:tab pos="2895600" algn="l"/>
              </a:tabLst>
              <a:defRPr sz="2400" i="1">
                <a:solidFill>
                  <a:schemeClr val="bg1"/>
                </a:solidFill>
                <a:latin typeface="Arial" charset="0"/>
                <a:ea typeface="ＭＳ Ｐゴシック" charset="0"/>
              </a:defRPr>
            </a:lvl3pPr>
            <a:lvl4pPr>
              <a:tabLst>
                <a:tab pos="723900" algn="l"/>
                <a:tab pos="1447800" algn="l"/>
                <a:tab pos="2171700" algn="l"/>
                <a:tab pos="2895600" algn="l"/>
              </a:tabLst>
              <a:defRPr sz="2400" i="1">
                <a:solidFill>
                  <a:schemeClr val="bg1"/>
                </a:solidFill>
                <a:latin typeface="Arial" charset="0"/>
                <a:ea typeface="ＭＳ Ｐゴシック" charset="0"/>
              </a:defRPr>
            </a:lvl4pPr>
            <a:lvl5pPr>
              <a:tabLst>
                <a:tab pos="723900" algn="l"/>
                <a:tab pos="1447800" algn="l"/>
                <a:tab pos="2171700" algn="l"/>
                <a:tab pos="28956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9pPr>
          </a:lstStyle>
          <a:p>
            <a:pPr algn="r" eaLnBrk="1">
              <a:lnSpc>
                <a:spcPct val="93000"/>
              </a:lnSpc>
              <a:buClrTx/>
              <a:buFontTx/>
              <a:buNone/>
            </a:pPr>
            <a:fld id="{F6AABA25-1E46-A24E-A989-0C014EA2F42F}" type="slidenum">
              <a:rPr lang="en-US" sz="1200">
                <a:solidFill>
                  <a:srgbClr val="000000"/>
                </a:solidFill>
                <a:latin typeface="Times New Roman" charset="0"/>
                <a:cs typeface="Arial Unicode MS" charset="0"/>
              </a:rPr>
              <a:pPr algn="r" eaLnBrk="1">
                <a:lnSpc>
                  <a:spcPct val="93000"/>
                </a:lnSpc>
                <a:buClrTx/>
                <a:buFontTx/>
                <a:buNone/>
              </a:pPr>
              <a:t>75</a:t>
            </a:fld>
            <a:endParaRPr lang="en-US" sz="1200">
              <a:solidFill>
                <a:srgbClr val="000000"/>
              </a:solidFill>
              <a:latin typeface="Times New Roman" charset="0"/>
              <a:cs typeface="Arial Unicode MS" charset="0"/>
            </a:endParaRPr>
          </a:p>
        </p:txBody>
      </p:sp>
      <p:sp>
        <p:nvSpPr>
          <p:cNvPr id="136196" name="Text Box 2"/>
          <p:cNvSpPr txBox="1">
            <a:spLocks noChangeArrowheads="1"/>
          </p:cNvSpPr>
          <p:nvPr/>
        </p:nvSpPr>
        <p:spPr bwMode="auto">
          <a:xfrm>
            <a:off x="1157288" y="682625"/>
            <a:ext cx="4549775" cy="3411538"/>
          </a:xfrm>
          <a:prstGeom prst="rect">
            <a:avLst/>
          </a:prstGeom>
          <a:solidFill>
            <a:srgbClr val="FFFFFF"/>
          </a:solidFill>
          <a:ln w="9360">
            <a:solidFill>
              <a:srgbClr val="000000"/>
            </a:solidFill>
            <a:miter lim="800000"/>
            <a:headEnd/>
            <a:tailEnd/>
          </a:ln>
        </p:spPr>
        <p:txBody>
          <a:bodyPr wrap="none" anchor="ct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endParaRPr lang="de-DE"/>
          </a:p>
        </p:txBody>
      </p:sp>
      <p:sp>
        <p:nvSpPr>
          <p:cNvPr id="136197" name="Text Box 3"/>
          <p:cNvSpPr txBox="1">
            <a:spLocks noGrp="1" noChangeArrowheads="1"/>
          </p:cNvSpPr>
          <p:nvPr>
            <p:ph type="body"/>
          </p:nvPr>
        </p:nvSpPr>
        <p:spPr>
          <a:xfrm>
            <a:off x="914400" y="4321175"/>
            <a:ext cx="5029200" cy="417036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5pPr>
            <a:lvl6pPr marL="4572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6pPr>
            <a:lvl7pPr marL="9144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7pPr>
            <a:lvl8pPr marL="1371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8pPr>
            <a:lvl9pPr marL="18288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9pPr>
          </a:lstStyle>
          <a:p>
            <a:pPr>
              <a:spcBef>
                <a:spcPts val="450"/>
              </a:spcBef>
              <a:buClrTx/>
              <a:buFontTx/>
              <a:buNone/>
            </a:pPr>
            <a:r>
              <a:rPr lang="en-US">
                <a:ea typeface="宋体" charset="0"/>
                <a:cs typeface="宋体" charset="0"/>
              </a:rPr>
              <a:t>SMART: Cornell (Salton) IR system of 1970s to 1990s.</a:t>
            </a:r>
          </a:p>
        </p:txBody>
      </p:sp>
    </p:spTree>
    <p:extLst>
      <p:ext uri="{BB962C8B-B14F-4D97-AF65-F5344CB8AC3E}">
        <p14:creationId xmlns:p14="http://schemas.microsoft.com/office/powerpoint/2010/main" val="36048654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242" name="Rectangle 9"/>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 pos="2171700" algn="l"/>
                <a:tab pos="2895600" algn="l"/>
              </a:tabLst>
              <a:defRPr sz="2400" i="1">
                <a:solidFill>
                  <a:schemeClr val="bg1"/>
                </a:solidFill>
                <a:latin typeface="Arial" charset="0"/>
                <a:ea typeface="ＭＳ Ｐゴシック" charset="0"/>
              </a:defRPr>
            </a:lvl2pPr>
            <a:lvl3pPr>
              <a:tabLst>
                <a:tab pos="723900" algn="l"/>
                <a:tab pos="1447800" algn="l"/>
                <a:tab pos="2171700" algn="l"/>
                <a:tab pos="2895600" algn="l"/>
              </a:tabLst>
              <a:defRPr sz="2400" i="1">
                <a:solidFill>
                  <a:schemeClr val="bg1"/>
                </a:solidFill>
                <a:latin typeface="Arial" charset="0"/>
                <a:ea typeface="ＭＳ Ｐゴシック" charset="0"/>
              </a:defRPr>
            </a:lvl3pPr>
            <a:lvl4pPr>
              <a:tabLst>
                <a:tab pos="723900" algn="l"/>
                <a:tab pos="1447800" algn="l"/>
                <a:tab pos="2171700" algn="l"/>
                <a:tab pos="2895600" algn="l"/>
              </a:tabLst>
              <a:defRPr sz="2400" i="1">
                <a:solidFill>
                  <a:schemeClr val="bg1"/>
                </a:solidFill>
                <a:latin typeface="Arial" charset="0"/>
                <a:ea typeface="ＭＳ Ｐゴシック" charset="0"/>
              </a:defRPr>
            </a:lvl4pPr>
            <a:lvl5pPr>
              <a:tabLst>
                <a:tab pos="723900" algn="l"/>
                <a:tab pos="1447800" algn="l"/>
                <a:tab pos="2171700" algn="l"/>
                <a:tab pos="28956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9pPr>
          </a:lstStyle>
          <a:p>
            <a:fld id="{87825DE7-961C-1F40-9747-C3B137FDCBEA}" type="slidenum">
              <a:rPr lang="de-DE" sz="1200">
                <a:solidFill>
                  <a:srgbClr val="000000"/>
                </a:solidFill>
                <a:latin typeface="Times New Roman" charset="0"/>
                <a:cs typeface="Arial Unicode MS" charset="0"/>
              </a:rPr>
              <a:pPr/>
              <a:t>76</a:t>
            </a:fld>
            <a:endParaRPr lang="de-DE" sz="1200">
              <a:solidFill>
                <a:srgbClr val="000000"/>
              </a:solidFill>
              <a:latin typeface="Times New Roman" charset="0"/>
              <a:cs typeface="Arial Unicode MS" charset="0"/>
            </a:endParaRPr>
          </a:p>
        </p:txBody>
      </p:sp>
      <p:sp>
        <p:nvSpPr>
          <p:cNvPr id="138243" name="Text Box 1"/>
          <p:cNvSpPr txBox="1">
            <a:spLocks noGrp="1" noRot="1" noChangeAspect="1" noChangeArrowheads="1"/>
          </p:cNvSpPr>
          <p:nvPr>
            <p:ph type="sldImg"/>
          </p:nvPr>
        </p:nvSpPr>
        <p:spPr>
          <a:xfrm>
            <a:off x="1143000" y="685800"/>
            <a:ext cx="4570413" cy="3427413"/>
          </a:xfrm>
          <a:solidFill>
            <a:srgbClr val="FFFFFF"/>
          </a:solidFill>
          <a:ln>
            <a:solidFill>
              <a:srgbClr val="000000"/>
            </a:solidFill>
            <a:miter lim="800000"/>
            <a:headEnd/>
            <a:tailEnd/>
          </a:ln>
        </p:spPr>
      </p:sp>
      <p:sp>
        <p:nvSpPr>
          <p:cNvPr id="138244" name="Text Box 2"/>
          <p:cNvSpPr txBox="1">
            <a:spLocks noGrp="1" noChangeArrowheads="1"/>
          </p:cNvSpPr>
          <p:nvPr>
            <p:ph type="body" idx="1"/>
          </p:nvPr>
        </p:nvSpPr>
        <p:spPr>
          <a:xfrm>
            <a:off x="914400" y="4343400"/>
            <a:ext cx="5026025" cy="4111625"/>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r>
              <a:rPr lang="en-US" sz="1200" kern="1200" dirty="0">
                <a:solidFill>
                  <a:schemeClr val="tx1"/>
                </a:solidFill>
                <a:effectLst/>
                <a:latin typeface="+mn-lt"/>
                <a:ea typeface="ＭＳ Ｐゴシック" charset="0"/>
                <a:cs typeface="ＭＳ Ｐゴシック" charset="0"/>
              </a:rPr>
              <a:t>Salton, G. (1968). </a:t>
            </a:r>
            <a:r>
              <a:rPr lang="en-US" sz="1200" i="1" kern="1200" dirty="0">
                <a:solidFill>
                  <a:schemeClr val="tx1"/>
                </a:solidFill>
                <a:effectLst/>
                <a:latin typeface="+mn-lt"/>
                <a:ea typeface="ＭＳ Ｐゴシック" charset="0"/>
                <a:cs typeface="ＭＳ Ｐゴシック" charset="0"/>
              </a:rPr>
              <a:t>Automatic information organization and retrieval. </a:t>
            </a:r>
            <a:r>
              <a:rPr lang="en-US" sz="1200" kern="1200" dirty="0">
                <a:solidFill>
                  <a:schemeClr val="tx1"/>
                </a:solidFill>
                <a:effectLst/>
                <a:latin typeface="+mn-lt"/>
                <a:ea typeface="ＭＳ Ｐゴシック" charset="0"/>
                <a:cs typeface="ＭＳ Ｐゴシック" charset="0"/>
              </a:rPr>
              <a:t>New York: McGraw-Hill Book Company. </a:t>
            </a:r>
            <a:endParaRPr lang="en-US" dirty="0"/>
          </a:p>
          <a:p>
            <a:r>
              <a:rPr lang="en-US" sz="1200" kern="1200" dirty="0">
                <a:solidFill>
                  <a:schemeClr val="tx1"/>
                </a:solidFill>
                <a:effectLst/>
                <a:latin typeface="+mn-lt"/>
                <a:ea typeface="ＭＳ Ｐゴシック" charset="0"/>
                <a:cs typeface="ＭＳ Ｐゴシック" charset="0"/>
              </a:rPr>
              <a:t>Salton, G. (Ed.). (1971). </a:t>
            </a:r>
            <a:r>
              <a:rPr lang="en-US" sz="1200" i="1" kern="1200" dirty="0">
                <a:solidFill>
                  <a:schemeClr val="tx1"/>
                </a:solidFill>
                <a:effectLst/>
                <a:latin typeface="+mn-lt"/>
                <a:ea typeface="ＭＳ Ｐゴシック" charset="0"/>
                <a:cs typeface="ＭＳ Ｐゴシック" charset="0"/>
              </a:rPr>
              <a:t>The SMART retrieval system: Experiments in automatic document processing. </a:t>
            </a:r>
            <a:r>
              <a:rPr lang="en-US" sz="1200" kern="1200" dirty="0">
                <a:solidFill>
                  <a:schemeClr val="tx1"/>
                </a:solidFill>
                <a:effectLst/>
                <a:latin typeface="+mn-lt"/>
                <a:ea typeface="ＭＳ Ｐゴシック" charset="0"/>
                <a:cs typeface="ＭＳ Ｐゴシック" charset="0"/>
              </a:rPr>
              <a:t>Englewood Cliffs, NJ: Prentice-Hall. </a:t>
            </a:r>
            <a:endParaRPr lang="en-US" dirty="0"/>
          </a:p>
        </p:txBody>
      </p:sp>
    </p:spTree>
    <p:extLst>
      <p:ext uri="{BB962C8B-B14F-4D97-AF65-F5344CB8AC3E}">
        <p14:creationId xmlns:p14="http://schemas.microsoft.com/office/powerpoint/2010/main" val="38709242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2338" name="Rectangle 9"/>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 pos="2171700" algn="l"/>
                <a:tab pos="2895600" algn="l"/>
              </a:tabLst>
              <a:defRPr sz="2400" i="1">
                <a:solidFill>
                  <a:schemeClr val="bg1"/>
                </a:solidFill>
                <a:latin typeface="Arial" charset="0"/>
                <a:ea typeface="ＭＳ Ｐゴシック" charset="0"/>
              </a:defRPr>
            </a:lvl2pPr>
            <a:lvl3pPr>
              <a:tabLst>
                <a:tab pos="723900" algn="l"/>
                <a:tab pos="1447800" algn="l"/>
                <a:tab pos="2171700" algn="l"/>
                <a:tab pos="2895600" algn="l"/>
              </a:tabLst>
              <a:defRPr sz="2400" i="1">
                <a:solidFill>
                  <a:schemeClr val="bg1"/>
                </a:solidFill>
                <a:latin typeface="Arial" charset="0"/>
                <a:ea typeface="ＭＳ Ｐゴシック" charset="0"/>
              </a:defRPr>
            </a:lvl3pPr>
            <a:lvl4pPr>
              <a:tabLst>
                <a:tab pos="723900" algn="l"/>
                <a:tab pos="1447800" algn="l"/>
                <a:tab pos="2171700" algn="l"/>
                <a:tab pos="2895600" algn="l"/>
              </a:tabLst>
              <a:defRPr sz="2400" i="1">
                <a:solidFill>
                  <a:schemeClr val="bg1"/>
                </a:solidFill>
                <a:latin typeface="Arial" charset="0"/>
                <a:ea typeface="ＭＳ Ｐゴシック" charset="0"/>
              </a:defRPr>
            </a:lvl4pPr>
            <a:lvl5pPr>
              <a:tabLst>
                <a:tab pos="723900" algn="l"/>
                <a:tab pos="1447800" algn="l"/>
                <a:tab pos="2171700" algn="l"/>
                <a:tab pos="28956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9pPr>
          </a:lstStyle>
          <a:p>
            <a:fld id="{24E897B0-9710-7A4C-BC67-6CA0B19F2009}" type="slidenum">
              <a:rPr lang="de-DE" sz="1200">
                <a:solidFill>
                  <a:srgbClr val="000000"/>
                </a:solidFill>
                <a:latin typeface="Times New Roman" charset="0"/>
                <a:cs typeface="Arial Unicode MS" charset="0"/>
              </a:rPr>
              <a:pPr/>
              <a:t>77</a:t>
            </a:fld>
            <a:endParaRPr lang="de-DE" sz="1200">
              <a:solidFill>
                <a:srgbClr val="000000"/>
              </a:solidFill>
              <a:latin typeface="Times New Roman" charset="0"/>
              <a:cs typeface="Arial Unicode MS" charset="0"/>
            </a:endParaRPr>
          </a:p>
        </p:txBody>
      </p:sp>
      <p:sp>
        <p:nvSpPr>
          <p:cNvPr id="142339" name="Text Box 1"/>
          <p:cNvSpPr txBox="1">
            <a:spLocks noChangeArrowheads="1"/>
          </p:cNvSpPr>
          <p:nvPr/>
        </p:nvSpPr>
        <p:spPr bwMode="auto">
          <a:xfrm>
            <a:off x="3886200" y="8686800"/>
            <a:ext cx="2970213" cy="455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57384" rIns="90000" bIns="46800" anchor="b"/>
          <a:lstStyle>
            <a:lvl1pPr>
              <a:tabLst>
                <a:tab pos="723900" algn="l"/>
                <a:tab pos="1447800" algn="l"/>
                <a:tab pos="2171700" algn="l"/>
                <a:tab pos="28956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 pos="2171700" algn="l"/>
                <a:tab pos="2895600" algn="l"/>
              </a:tabLst>
              <a:defRPr sz="2400" i="1">
                <a:solidFill>
                  <a:schemeClr val="bg1"/>
                </a:solidFill>
                <a:latin typeface="Arial" charset="0"/>
                <a:ea typeface="ＭＳ Ｐゴシック" charset="0"/>
              </a:defRPr>
            </a:lvl2pPr>
            <a:lvl3pPr>
              <a:tabLst>
                <a:tab pos="723900" algn="l"/>
                <a:tab pos="1447800" algn="l"/>
                <a:tab pos="2171700" algn="l"/>
                <a:tab pos="2895600" algn="l"/>
              </a:tabLst>
              <a:defRPr sz="2400" i="1">
                <a:solidFill>
                  <a:schemeClr val="bg1"/>
                </a:solidFill>
                <a:latin typeface="Arial" charset="0"/>
                <a:ea typeface="ＭＳ Ｐゴシック" charset="0"/>
              </a:defRPr>
            </a:lvl3pPr>
            <a:lvl4pPr>
              <a:tabLst>
                <a:tab pos="723900" algn="l"/>
                <a:tab pos="1447800" algn="l"/>
                <a:tab pos="2171700" algn="l"/>
                <a:tab pos="2895600" algn="l"/>
              </a:tabLst>
              <a:defRPr sz="2400" i="1">
                <a:solidFill>
                  <a:schemeClr val="bg1"/>
                </a:solidFill>
                <a:latin typeface="Arial" charset="0"/>
                <a:ea typeface="ＭＳ Ｐゴシック" charset="0"/>
              </a:defRPr>
            </a:lvl4pPr>
            <a:lvl5pPr>
              <a:tabLst>
                <a:tab pos="723900" algn="l"/>
                <a:tab pos="1447800" algn="l"/>
                <a:tab pos="2171700" algn="l"/>
                <a:tab pos="28956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9pPr>
          </a:lstStyle>
          <a:p>
            <a:pPr algn="r" eaLnBrk="1">
              <a:lnSpc>
                <a:spcPct val="93000"/>
              </a:lnSpc>
              <a:buClrTx/>
              <a:buFontTx/>
              <a:buNone/>
            </a:pPr>
            <a:fld id="{31DBEA23-DE49-A349-ACBB-820F1C7BEACD}" type="slidenum">
              <a:rPr lang="en-US" sz="1200">
                <a:solidFill>
                  <a:srgbClr val="000000"/>
                </a:solidFill>
                <a:latin typeface="Times New Roman" charset="0"/>
                <a:cs typeface="Arial Unicode MS" charset="0"/>
              </a:rPr>
              <a:pPr algn="r" eaLnBrk="1">
                <a:lnSpc>
                  <a:spcPct val="93000"/>
                </a:lnSpc>
                <a:buClrTx/>
                <a:buFontTx/>
                <a:buNone/>
              </a:pPr>
              <a:t>77</a:t>
            </a:fld>
            <a:endParaRPr lang="en-US" sz="1200">
              <a:solidFill>
                <a:srgbClr val="000000"/>
              </a:solidFill>
              <a:latin typeface="Times New Roman" charset="0"/>
              <a:cs typeface="Arial Unicode MS" charset="0"/>
            </a:endParaRPr>
          </a:p>
        </p:txBody>
      </p:sp>
      <p:sp>
        <p:nvSpPr>
          <p:cNvPr id="142340" name="Text Box 2"/>
          <p:cNvSpPr txBox="1">
            <a:spLocks noChangeArrowheads="1"/>
          </p:cNvSpPr>
          <p:nvPr/>
        </p:nvSpPr>
        <p:spPr bwMode="auto">
          <a:xfrm>
            <a:off x="1157288" y="682625"/>
            <a:ext cx="4549775" cy="3411538"/>
          </a:xfrm>
          <a:prstGeom prst="rect">
            <a:avLst/>
          </a:prstGeom>
          <a:solidFill>
            <a:srgbClr val="FFFFFF"/>
          </a:solidFill>
          <a:ln w="9360">
            <a:solidFill>
              <a:srgbClr val="000000"/>
            </a:solidFill>
            <a:miter lim="800000"/>
            <a:headEnd/>
            <a:tailEnd/>
          </a:ln>
        </p:spPr>
        <p:txBody>
          <a:bodyPr wrap="none" anchor="ct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endParaRPr lang="de-DE"/>
          </a:p>
        </p:txBody>
      </p:sp>
      <p:sp>
        <p:nvSpPr>
          <p:cNvPr id="142341" name="Text Box 3"/>
          <p:cNvSpPr txBox="1">
            <a:spLocks noGrp="1" noChangeArrowheads="1"/>
          </p:cNvSpPr>
          <p:nvPr>
            <p:ph type="body"/>
          </p:nvPr>
        </p:nvSpPr>
        <p:spPr>
          <a:xfrm>
            <a:off x="914400" y="4321175"/>
            <a:ext cx="5029200" cy="417036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5pPr>
            <a:lvl6pPr marL="4572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6pPr>
            <a:lvl7pPr marL="9144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7pPr>
            <a:lvl8pPr marL="1371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8pPr>
            <a:lvl9pPr marL="18288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9pPr>
          </a:lstStyle>
          <a:p>
            <a:pPr>
              <a:spcBef>
                <a:spcPts val="450"/>
              </a:spcBef>
              <a:buClrTx/>
              <a:buFontTx/>
              <a:buNone/>
            </a:pPr>
            <a:r>
              <a:rPr lang="en-US" dirty="0">
                <a:ea typeface="宋体" charset="0"/>
                <a:cs typeface="宋体" charset="0"/>
              </a:rPr>
              <a:t>It’s harder for user to give negative feedback (absence of evidence is not evidence of absence). It’s also harder to use since relevant documents can often  form tight cluster, but non-relevant documents rarely do. Usually there are very many non-relevant</a:t>
            </a:r>
            <a:r>
              <a:rPr lang="en-US" baseline="0" dirty="0">
                <a:ea typeface="宋体" charset="0"/>
                <a:cs typeface="宋体" charset="0"/>
              </a:rPr>
              <a:t> documents (and rather few relevant ones). Thus, non-relevant ones give less specific information due to a larger prior.</a:t>
            </a:r>
            <a:endParaRPr lang="en-US" dirty="0">
              <a:ea typeface="宋体" charset="0"/>
              <a:cs typeface="宋体" charset="0"/>
            </a:endParaRPr>
          </a:p>
        </p:txBody>
      </p:sp>
    </p:spTree>
    <p:extLst>
      <p:ext uri="{BB962C8B-B14F-4D97-AF65-F5344CB8AC3E}">
        <p14:creationId xmlns:p14="http://schemas.microsoft.com/office/powerpoint/2010/main" val="12153053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0290" name="Rectangle 9"/>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 pos="2171700" algn="l"/>
                <a:tab pos="2895600" algn="l"/>
              </a:tabLst>
              <a:defRPr sz="2400" i="1">
                <a:solidFill>
                  <a:schemeClr val="bg1"/>
                </a:solidFill>
                <a:latin typeface="Arial" charset="0"/>
                <a:ea typeface="ＭＳ Ｐゴシック" charset="0"/>
              </a:defRPr>
            </a:lvl2pPr>
            <a:lvl3pPr>
              <a:tabLst>
                <a:tab pos="723900" algn="l"/>
                <a:tab pos="1447800" algn="l"/>
                <a:tab pos="2171700" algn="l"/>
                <a:tab pos="2895600" algn="l"/>
              </a:tabLst>
              <a:defRPr sz="2400" i="1">
                <a:solidFill>
                  <a:schemeClr val="bg1"/>
                </a:solidFill>
                <a:latin typeface="Arial" charset="0"/>
                <a:ea typeface="ＭＳ Ｐゴシック" charset="0"/>
              </a:defRPr>
            </a:lvl3pPr>
            <a:lvl4pPr>
              <a:tabLst>
                <a:tab pos="723900" algn="l"/>
                <a:tab pos="1447800" algn="l"/>
                <a:tab pos="2171700" algn="l"/>
                <a:tab pos="2895600" algn="l"/>
              </a:tabLst>
              <a:defRPr sz="2400" i="1">
                <a:solidFill>
                  <a:schemeClr val="bg1"/>
                </a:solidFill>
                <a:latin typeface="Arial" charset="0"/>
                <a:ea typeface="ＭＳ Ｐゴシック" charset="0"/>
              </a:defRPr>
            </a:lvl4pPr>
            <a:lvl5pPr>
              <a:tabLst>
                <a:tab pos="723900" algn="l"/>
                <a:tab pos="1447800" algn="l"/>
                <a:tab pos="2171700" algn="l"/>
                <a:tab pos="28956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9pPr>
          </a:lstStyle>
          <a:p>
            <a:fld id="{1D4A601C-80C3-2645-9420-FEB81C768B10}" type="slidenum">
              <a:rPr lang="de-DE" sz="1200">
                <a:solidFill>
                  <a:srgbClr val="000000"/>
                </a:solidFill>
                <a:latin typeface="Times New Roman" charset="0"/>
                <a:cs typeface="Arial Unicode MS" charset="0"/>
              </a:rPr>
              <a:pPr/>
              <a:t>78</a:t>
            </a:fld>
            <a:endParaRPr lang="de-DE" sz="1200">
              <a:solidFill>
                <a:srgbClr val="000000"/>
              </a:solidFill>
              <a:latin typeface="Times New Roman" charset="0"/>
              <a:cs typeface="Arial Unicode MS" charset="0"/>
            </a:endParaRPr>
          </a:p>
        </p:txBody>
      </p:sp>
      <p:sp>
        <p:nvSpPr>
          <p:cNvPr id="140291" name="Text Box 1"/>
          <p:cNvSpPr txBox="1">
            <a:spLocks noChangeArrowheads="1"/>
          </p:cNvSpPr>
          <p:nvPr/>
        </p:nvSpPr>
        <p:spPr bwMode="auto">
          <a:xfrm>
            <a:off x="3886200" y="8686800"/>
            <a:ext cx="2970213" cy="455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57384" rIns="90000" bIns="46800" anchor="b"/>
          <a:lstStyle>
            <a:lvl1pPr>
              <a:tabLst>
                <a:tab pos="723900" algn="l"/>
                <a:tab pos="1447800" algn="l"/>
                <a:tab pos="2171700" algn="l"/>
                <a:tab pos="28956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 pos="2171700" algn="l"/>
                <a:tab pos="2895600" algn="l"/>
              </a:tabLst>
              <a:defRPr sz="2400" i="1">
                <a:solidFill>
                  <a:schemeClr val="bg1"/>
                </a:solidFill>
                <a:latin typeface="Arial" charset="0"/>
                <a:ea typeface="ＭＳ Ｐゴシック" charset="0"/>
              </a:defRPr>
            </a:lvl2pPr>
            <a:lvl3pPr>
              <a:tabLst>
                <a:tab pos="723900" algn="l"/>
                <a:tab pos="1447800" algn="l"/>
                <a:tab pos="2171700" algn="l"/>
                <a:tab pos="2895600" algn="l"/>
              </a:tabLst>
              <a:defRPr sz="2400" i="1">
                <a:solidFill>
                  <a:schemeClr val="bg1"/>
                </a:solidFill>
                <a:latin typeface="Arial" charset="0"/>
                <a:ea typeface="ＭＳ Ｐゴシック" charset="0"/>
              </a:defRPr>
            </a:lvl3pPr>
            <a:lvl4pPr>
              <a:tabLst>
                <a:tab pos="723900" algn="l"/>
                <a:tab pos="1447800" algn="l"/>
                <a:tab pos="2171700" algn="l"/>
                <a:tab pos="2895600" algn="l"/>
              </a:tabLst>
              <a:defRPr sz="2400" i="1">
                <a:solidFill>
                  <a:schemeClr val="bg1"/>
                </a:solidFill>
                <a:latin typeface="Arial" charset="0"/>
                <a:ea typeface="ＭＳ Ｐゴシック" charset="0"/>
              </a:defRPr>
            </a:lvl4pPr>
            <a:lvl5pPr>
              <a:tabLst>
                <a:tab pos="723900" algn="l"/>
                <a:tab pos="1447800" algn="l"/>
                <a:tab pos="2171700" algn="l"/>
                <a:tab pos="28956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9pPr>
          </a:lstStyle>
          <a:p>
            <a:pPr algn="r" eaLnBrk="1">
              <a:lnSpc>
                <a:spcPct val="93000"/>
              </a:lnSpc>
              <a:buClrTx/>
              <a:buFontTx/>
              <a:buNone/>
            </a:pPr>
            <a:fld id="{C40EB955-AB73-2E40-A9BD-52FD261E0F9B}" type="slidenum">
              <a:rPr lang="en-US" sz="1200">
                <a:solidFill>
                  <a:srgbClr val="000000"/>
                </a:solidFill>
                <a:latin typeface="Times New Roman" charset="0"/>
                <a:cs typeface="Arial Unicode MS" charset="0"/>
              </a:rPr>
              <a:pPr algn="r" eaLnBrk="1">
                <a:lnSpc>
                  <a:spcPct val="93000"/>
                </a:lnSpc>
                <a:buClrTx/>
                <a:buFontTx/>
                <a:buNone/>
              </a:pPr>
              <a:t>78</a:t>
            </a:fld>
            <a:endParaRPr lang="en-US" sz="1200">
              <a:solidFill>
                <a:srgbClr val="000000"/>
              </a:solidFill>
              <a:latin typeface="Times New Roman" charset="0"/>
              <a:cs typeface="Arial Unicode MS" charset="0"/>
            </a:endParaRPr>
          </a:p>
        </p:txBody>
      </p:sp>
      <p:sp>
        <p:nvSpPr>
          <p:cNvPr id="140292" name="Text Box 2"/>
          <p:cNvSpPr txBox="1">
            <a:spLocks noChangeArrowheads="1"/>
          </p:cNvSpPr>
          <p:nvPr/>
        </p:nvSpPr>
        <p:spPr bwMode="auto">
          <a:xfrm>
            <a:off x="1157288" y="682625"/>
            <a:ext cx="4549775" cy="3411538"/>
          </a:xfrm>
          <a:prstGeom prst="rect">
            <a:avLst/>
          </a:prstGeom>
          <a:solidFill>
            <a:srgbClr val="FFFFFF"/>
          </a:solidFill>
          <a:ln w="9360">
            <a:solidFill>
              <a:srgbClr val="000000"/>
            </a:solidFill>
            <a:miter lim="800000"/>
            <a:headEnd/>
            <a:tailEnd/>
          </a:ln>
        </p:spPr>
        <p:txBody>
          <a:bodyPr wrap="none" anchor="ct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endParaRPr lang="de-DE"/>
          </a:p>
        </p:txBody>
      </p:sp>
      <p:sp>
        <p:nvSpPr>
          <p:cNvPr id="140293" name="Text Box 3"/>
          <p:cNvSpPr txBox="1">
            <a:spLocks noGrp="1" noChangeArrowheads="1"/>
          </p:cNvSpPr>
          <p:nvPr>
            <p:ph type="body"/>
          </p:nvPr>
        </p:nvSpPr>
        <p:spPr>
          <a:xfrm>
            <a:off x="914400" y="4321175"/>
            <a:ext cx="5029200" cy="417036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5pPr>
            <a:lvl6pPr marL="4572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6pPr>
            <a:lvl7pPr marL="9144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7pPr>
            <a:lvl8pPr marL="13716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8pPr>
            <a:lvl9pPr marL="18288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9pPr>
          </a:lstStyle>
          <a:p>
            <a:pPr>
              <a:spcBef>
                <a:spcPts val="450"/>
              </a:spcBef>
              <a:buClrTx/>
              <a:buFontTx/>
              <a:buNone/>
            </a:pPr>
            <a:r>
              <a:rPr lang="en-US">
                <a:ea typeface="宋体" charset="0"/>
                <a:cs typeface="宋体" charset="0"/>
              </a:rPr>
              <a:t>Just as we modified the query in the vector space model, we can also modify it here. I’m not aware of work that uses language model based Ir this way.</a:t>
            </a:r>
          </a:p>
        </p:txBody>
      </p:sp>
    </p:spTree>
    <p:extLst>
      <p:ext uri="{BB962C8B-B14F-4D97-AF65-F5344CB8AC3E}">
        <p14:creationId xmlns:p14="http://schemas.microsoft.com/office/powerpoint/2010/main" val="17275423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Arial" charset="0"/>
                <a:ea typeface="ＭＳ Ｐゴシック" charset="0"/>
                <a:cs typeface="ＭＳ Ｐゴシック" charset="0"/>
              </a:defRPr>
            </a:lvl1pPr>
            <a:lvl2pPr marL="702756" indent="-270291" defTabSz="914485">
              <a:defRPr sz="2300" i="1">
                <a:solidFill>
                  <a:schemeClr val="tx1"/>
                </a:solidFill>
                <a:latin typeface="Arial" charset="0"/>
                <a:ea typeface="ＭＳ Ｐゴシック" charset="0"/>
              </a:defRPr>
            </a:lvl2pPr>
            <a:lvl3pPr marL="1081164" indent="-216233" defTabSz="914485">
              <a:defRPr sz="2300" i="1">
                <a:solidFill>
                  <a:schemeClr val="tx1"/>
                </a:solidFill>
                <a:latin typeface="Arial" charset="0"/>
                <a:ea typeface="ＭＳ Ｐゴシック" charset="0"/>
              </a:defRPr>
            </a:lvl3pPr>
            <a:lvl4pPr marL="1513629" indent="-216233" defTabSz="914485">
              <a:defRPr sz="2300" i="1">
                <a:solidFill>
                  <a:schemeClr val="tx1"/>
                </a:solidFill>
                <a:latin typeface="Arial" charset="0"/>
                <a:ea typeface="ＭＳ Ｐゴシック" charset="0"/>
              </a:defRPr>
            </a:lvl4pPr>
            <a:lvl5pPr marL="1946095" indent="-216233" defTabSz="914485">
              <a:defRPr sz="2300" i="1">
                <a:solidFill>
                  <a:schemeClr val="tx1"/>
                </a:solidFill>
                <a:latin typeface="Arial" charset="0"/>
                <a:ea typeface="ＭＳ Ｐゴシック" charset="0"/>
              </a:defRPr>
            </a:lvl5pPr>
            <a:lvl6pPr marL="2378560" indent="-216233" defTabSz="914485" eaLnBrk="0" fontAlgn="base" hangingPunct="0">
              <a:spcBef>
                <a:spcPct val="0"/>
              </a:spcBef>
              <a:spcAft>
                <a:spcPct val="0"/>
              </a:spcAft>
              <a:defRPr sz="2300" i="1">
                <a:solidFill>
                  <a:schemeClr val="tx1"/>
                </a:solidFill>
                <a:latin typeface="Arial" charset="0"/>
                <a:ea typeface="ＭＳ Ｐゴシック" charset="0"/>
              </a:defRPr>
            </a:lvl6pPr>
            <a:lvl7pPr marL="2811026" indent="-216233" defTabSz="914485" eaLnBrk="0" fontAlgn="base" hangingPunct="0">
              <a:spcBef>
                <a:spcPct val="0"/>
              </a:spcBef>
              <a:spcAft>
                <a:spcPct val="0"/>
              </a:spcAft>
              <a:defRPr sz="2300" i="1">
                <a:solidFill>
                  <a:schemeClr val="tx1"/>
                </a:solidFill>
                <a:latin typeface="Arial" charset="0"/>
                <a:ea typeface="ＭＳ Ｐゴシック" charset="0"/>
              </a:defRPr>
            </a:lvl7pPr>
            <a:lvl8pPr marL="3243491" indent="-216233" defTabSz="914485" eaLnBrk="0" fontAlgn="base" hangingPunct="0">
              <a:spcBef>
                <a:spcPct val="0"/>
              </a:spcBef>
              <a:spcAft>
                <a:spcPct val="0"/>
              </a:spcAft>
              <a:defRPr sz="2300" i="1">
                <a:solidFill>
                  <a:schemeClr val="tx1"/>
                </a:solidFill>
                <a:latin typeface="Arial" charset="0"/>
                <a:ea typeface="ＭＳ Ｐゴシック" charset="0"/>
              </a:defRPr>
            </a:lvl8pPr>
            <a:lvl9pPr marL="3675957" indent="-216233" defTabSz="914485" eaLnBrk="0" fontAlgn="base" hangingPunct="0">
              <a:spcBef>
                <a:spcPct val="0"/>
              </a:spcBef>
              <a:spcAft>
                <a:spcPct val="0"/>
              </a:spcAft>
              <a:defRPr sz="2300" i="1">
                <a:solidFill>
                  <a:schemeClr val="tx1"/>
                </a:solidFill>
                <a:latin typeface="Arial" charset="0"/>
                <a:ea typeface="ＭＳ Ｐゴシック" charset="0"/>
              </a:defRPr>
            </a:lvl9pPr>
          </a:lstStyle>
          <a:p>
            <a:fld id="{E47A0BAB-C938-2C43-9A26-6E886BE388C9}" type="slidenum">
              <a:rPr lang="de-DE" sz="1200"/>
              <a:pPr/>
              <a:t>85</a:t>
            </a:fld>
            <a:endParaRPr lang="de-DE" sz="1200"/>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8762421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Arial" charset="0"/>
                <a:ea typeface="ＭＳ Ｐゴシック" charset="0"/>
                <a:cs typeface="ＭＳ Ｐゴシック" charset="0"/>
              </a:defRPr>
            </a:lvl1pPr>
            <a:lvl2pPr marL="702756" indent="-270291" defTabSz="914485">
              <a:defRPr sz="2300" i="1">
                <a:solidFill>
                  <a:schemeClr val="tx1"/>
                </a:solidFill>
                <a:latin typeface="Arial" charset="0"/>
                <a:ea typeface="ＭＳ Ｐゴシック" charset="0"/>
              </a:defRPr>
            </a:lvl2pPr>
            <a:lvl3pPr marL="1081164" indent="-216233" defTabSz="914485">
              <a:defRPr sz="2300" i="1">
                <a:solidFill>
                  <a:schemeClr val="tx1"/>
                </a:solidFill>
                <a:latin typeface="Arial" charset="0"/>
                <a:ea typeface="ＭＳ Ｐゴシック" charset="0"/>
              </a:defRPr>
            </a:lvl3pPr>
            <a:lvl4pPr marL="1513629" indent="-216233" defTabSz="914485">
              <a:defRPr sz="2300" i="1">
                <a:solidFill>
                  <a:schemeClr val="tx1"/>
                </a:solidFill>
                <a:latin typeface="Arial" charset="0"/>
                <a:ea typeface="ＭＳ Ｐゴシック" charset="0"/>
              </a:defRPr>
            </a:lvl4pPr>
            <a:lvl5pPr marL="1946095" indent="-216233" defTabSz="914485">
              <a:defRPr sz="2300" i="1">
                <a:solidFill>
                  <a:schemeClr val="tx1"/>
                </a:solidFill>
                <a:latin typeface="Arial" charset="0"/>
                <a:ea typeface="ＭＳ Ｐゴシック" charset="0"/>
              </a:defRPr>
            </a:lvl5pPr>
            <a:lvl6pPr marL="2378560" indent="-216233" defTabSz="914485" eaLnBrk="0" fontAlgn="base" hangingPunct="0">
              <a:spcBef>
                <a:spcPct val="0"/>
              </a:spcBef>
              <a:spcAft>
                <a:spcPct val="0"/>
              </a:spcAft>
              <a:defRPr sz="2300" i="1">
                <a:solidFill>
                  <a:schemeClr val="tx1"/>
                </a:solidFill>
                <a:latin typeface="Arial" charset="0"/>
                <a:ea typeface="ＭＳ Ｐゴシック" charset="0"/>
              </a:defRPr>
            </a:lvl6pPr>
            <a:lvl7pPr marL="2811026" indent="-216233" defTabSz="914485" eaLnBrk="0" fontAlgn="base" hangingPunct="0">
              <a:spcBef>
                <a:spcPct val="0"/>
              </a:spcBef>
              <a:spcAft>
                <a:spcPct val="0"/>
              </a:spcAft>
              <a:defRPr sz="2300" i="1">
                <a:solidFill>
                  <a:schemeClr val="tx1"/>
                </a:solidFill>
                <a:latin typeface="Arial" charset="0"/>
                <a:ea typeface="ＭＳ Ｐゴシック" charset="0"/>
              </a:defRPr>
            </a:lvl7pPr>
            <a:lvl8pPr marL="3243491" indent="-216233" defTabSz="914485" eaLnBrk="0" fontAlgn="base" hangingPunct="0">
              <a:spcBef>
                <a:spcPct val="0"/>
              </a:spcBef>
              <a:spcAft>
                <a:spcPct val="0"/>
              </a:spcAft>
              <a:defRPr sz="2300" i="1">
                <a:solidFill>
                  <a:schemeClr val="tx1"/>
                </a:solidFill>
                <a:latin typeface="Arial" charset="0"/>
                <a:ea typeface="ＭＳ Ｐゴシック" charset="0"/>
              </a:defRPr>
            </a:lvl8pPr>
            <a:lvl9pPr marL="3675957" indent="-216233" defTabSz="914485" eaLnBrk="0" fontAlgn="base" hangingPunct="0">
              <a:spcBef>
                <a:spcPct val="0"/>
              </a:spcBef>
              <a:spcAft>
                <a:spcPct val="0"/>
              </a:spcAft>
              <a:defRPr sz="2300" i="1">
                <a:solidFill>
                  <a:schemeClr val="tx1"/>
                </a:solidFill>
                <a:latin typeface="Arial" charset="0"/>
                <a:ea typeface="ＭＳ Ｐゴシック" charset="0"/>
              </a:defRPr>
            </a:lvl9pPr>
          </a:lstStyle>
          <a:p>
            <a:fld id="{6012C7DA-BE14-0B48-BD4A-662C518C2690}" type="slidenum">
              <a:rPr lang="de-DE" sz="1200"/>
              <a:pPr/>
              <a:t>86</a:t>
            </a:fld>
            <a:endParaRPr lang="de-DE" sz="120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6288518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Arial" charset="0"/>
                <a:ea typeface="ＭＳ Ｐゴシック" charset="0"/>
                <a:cs typeface="ＭＳ Ｐゴシック" charset="0"/>
              </a:defRPr>
            </a:lvl1pPr>
            <a:lvl2pPr marL="702756" indent="-270291" defTabSz="914485">
              <a:defRPr sz="2300" i="1">
                <a:solidFill>
                  <a:schemeClr val="tx1"/>
                </a:solidFill>
                <a:latin typeface="Arial" charset="0"/>
                <a:ea typeface="ＭＳ Ｐゴシック" charset="0"/>
              </a:defRPr>
            </a:lvl2pPr>
            <a:lvl3pPr marL="1081164" indent="-216233" defTabSz="914485">
              <a:defRPr sz="2300" i="1">
                <a:solidFill>
                  <a:schemeClr val="tx1"/>
                </a:solidFill>
                <a:latin typeface="Arial" charset="0"/>
                <a:ea typeface="ＭＳ Ｐゴシック" charset="0"/>
              </a:defRPr>
            </a:lvl3pPr>
            <a:lvl4pPr marL="1513629" indent="-216233" defTabSz="914485">
              <a:defRPr sz="2300" i="1">
                <a:solidFill>
                  <a:schemeClr val="tx1"/>
                </a:solidFill>
                <a:latin typeface="Arial" charset="0"/>
                <a:ea typeface="ＭＳ Ｐゴシック" charset="0"/>
              </a:defRPr>
            </a:lvl4pPr>
            <a:lvl5pPr marL="1946095" indent="-216233" defTabSz="914485">
              <a:defRPr sz="2300" i="1">
                <a:solidFill>
                  <a:schemeClr val="tx1"/>
                </a:solidFill>
                <a:latin typeface="Arial" charset="0"/>
                <a:ea typeface="ＭＳ Ｐゴシック" charset="0"/>
              </a:defRPr>
            </a:lvl5pPr>
            <a:lvl6pPr marL="2378560" indent="-216233" defTabSz="914485" eaLnBrk="0" fontAlgn="base" hangingPunct="0">
              <a:spcBef>
                <a:spcPct val="0"/>
              </a:spcBef>
              <a:spcAft>
                <a:spcPct val="0"/>
              </a:spcAft>
              <a:defRPr sz="2300" i="1">
                <a:solidFill>
                  <a:schemeClr val="tx1"/>
                </a:solidFill>
                <a:latin typeface="Arial" charset="0"/>
                <a:ea typeface="ＭＳ Ｐゴシック" charset="0"/>
              </a:defRPr>
            </a:lvl6pPr>
            <a:lvl7pPr marL="2811026" indent="-216233" defTabSz="914485" eaLnBrk="0" fontAlgn="base" hangingPunct="0">
              <a:spcBef>
                <a:spcPct val="0"/>
              </a:spcBef>
              <a:spcAft>
                <a:spcPct val="0"/>
              </a:spcAft>
              <a:defRPr sz="2300" i="1">
                <a:solidFill>
                  <a:schemeClr val="tx1"/>
                </a:solidFill>
                <a:latin typeface="Arial" charset="0"/>
                <a:ea typeface="ＭＳ Ｐゴシック" charset="0"/>
              </a:defRPr>
            </a:lvl7pPr>
            <a:lvl8pPr marL="3243491" indent="-216233" defTabSz="914485" eaLnBrk="0" fontAlgn="base" hangingPunct="0">
              <a:spcBef>
                <a:spcPct val="0"/>
              </a:spcBef>
              <a:spcAft>
                <a:spcPct val="0"/>
              </a:spcAft>
              <a:defRPr sz="2300" i="1">
                <a:solidFill>
                  <a:schemeClr val="tx1"/>
                </a:solidFill>
                <a:latin typeface="Arial" charset="0"/>
                <a:ea typeface="ＭＳ Ｐゴシック" charset="0"/>
              </a:defRPr>
            </a:lvl8pPr>
            <a:lvl9pPr marL="3675957" indent="-216233" defTabSz="914485" eaLnBrk="0" fontAlgn="base" hangingPunct="0">
              <a:spcBef>
                <a:spcPct val="0"/>
              </a:spcBef>
              <a:spcAft>
                <a:spcPct val="0"/>
              </a:spcAft>
              <a:defRPr sz="2300" i="1">
                <a:solidFill>
                  <a:schemeClr val="tx1"/>
                </a:solidFill>
                <a:latin typeface="Arial" charset="0"/>
                <a:ea typeface="ＭＳ Ｐゴシック" charset="0"/>
              </a:defRPr>
            </a:lvl9pPr>
          </a:lstStyle>
          <a:p>
            <a:fld id="{10A893FF-7C77-EB4C-8505-12776A94A13E}" type="slidenum">
              <a:rPr lang="de-DE" sz="1200"/>
              <a:pPr/>
              <a:t>87</a:t>
            </a:fld>
            <a:endParaRPr lang="de-DE" sz="120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9143676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Arial" charset="0"/>
                <a:ea typeface="ＭＳ Ｐゴシック" charset="0"/>
                <a:cs typeface="ＭＳ Ｐゴシック" charset="0"/>
              </a:defRPr>
            </a:lvl1pPr>
            <a:lvl2pPr marL="702756" indent="-270291" defTabSz="914485">
              <a:defRPr sz="2300" i="1">
                <a:solidFill>
                  <a:schemeClr val="tx1"/>
                </a:solidFill>
                <a:latin typeface="Arial" charset="0"/>
                <a:ea typeface="ＭＳ Ｐゴシック" charset="0"/>
              </a:defRPr>
            </a:lvl2pPr>
            <a:lvl3pPr marL="1081164" indent="-216233" defTabSz="914485">
              <a:defRPr sz="2300" i="1">
                <a:solidFill>
                  <a:schemeClr val="tx1"/>
                </a:solidFill>
                <a:latin typeface="Arial" charset="0"/>
                <a:ea typeface="ＭＳ Ｐゴシック" charset="0"/>
              </a:defRPr>
            </a:lvl3pPr>
            <a:lvl4pPr marL="1513629" indent="-216233" defTabSz="914485">
              <a:defRPr sz="2300" i="1">
                <a:solidFill>
                  <a:schemeClr val="tx1"/>
                </a:solidFill>
                <a:latin typeface="Arial" charset="0"/>
                <a:ea typeface="ＭＳ Ｐゴシック" charset="0"/>
              </a:defRPr>
            </a:lvl4pPr>
            <a:lvl5pPr marL="1946095" indent="-216233" defTabSz="914485">
              <a:defRPr sz="2300" i="1">
                <a:solidFill>
                  <a:schemeClr val="tx1"/>
                </a:solidFill>
                <a:latin typeface="Arial" charset="0"/>
                <a:ea typeface="ＭＳ Ｐゴシック" charset="0"/>
              </a:defRPr>
            </a:lvl5pPr>
            <a:lvl6pPr marL="2378560" indent="-216233" defTabSz="914485" eaLnBrk="0" fontAlgn="base" hangingPunct="0">
              <a:spcBef>
                <a:spcPct val="0"/>
              </a:spcBef>
              <a:spcAft>
                <a:spcPct val="0"/>
              </a:spcAft>
              <a:defRPr sz="2300" i="1">
                <a:solidFill>
                  <a:schemeClr val="tx1"/>
                </a:solidFill>
                <a:latin typeface="Arial" charset="0"/>
                <a:ea typeface="ＭＳ Ｐゴシック" charset="0"/>
              </a:defRPr>
            </a:lvl6pPr>
            <a:lvl7pPr marL="2811026" indent="-216233" defTabSz="914485" eaLnBrk="0" fontAlgn="base" hangingPunct="0">
              <a:spcBef>
                <a:spcPct val="0"/>
              </a:spcBef>
              <a:spcAft>
                <a:spcPct val="0"/>
              </a:spcAft>
              <a:defRPr sz="2300" i="1">
                <a:solidFill>
                  <a:schemeClr val="tx1"/>
                </a:solidFill>
                <a:latin typeface="Arial" charset="0"/>
                <a:ea typeface="ＭＳ Ｐゴシック" charset="0"/>
              </a:defRPr>
            </a:lvl7pPr>
            <a:lvl8pPr marL="3243491" indent="-216233" defTabSz="914485" eaLnBrk="0" fontAlgn="base" hangingPunct="0">
              <a:spcBef>
                <a:spcPct val="0"/>
              </a:spcBef>
              <a:spcAft>
                <a:spcPct val="0"/>
              </a:spcAft>
              <a:defRPr sz="2300" i="1">
                <a:solidFill>
                  <a:schemeClr val="tx1"/>
                </a:solidFill>
                <a:latin typeface="Arial" charset="0"/>
                <a:ea typeface="ＭＳ Ｐゴシック" charset="0"/>
              </a:defRPr>
            </a:lvl8pPr>
            <a:lvl9pPr marL="3675957" indent="-216233" defTabSz="914485" eaLnBrk="0" fontAlgn="base" hangingPunct="0">
              <a:spcBef>
                <a:spcPct val="0"/>
              </a:spcBef>
              <a:spcAft>
                <a:spcPct val="0"/>
              </a:spcAft>
              <a:defRPr sz="2300" i="1">
                <a:solidFill>
                  <a:schemeClr val="tx1"/>
                </a:solidFill>
                <a:latin typeface="Arial" charset="0"/>
                <a:ea typeface="ＭＳ Ｐゴシック" charset="0"/>
              </a:defRPr>
            </a:lvl9pPr>
          </a:lstStyle>
          <a:p>
            <a:fld id="{2228AC6C-8AC9-7741-A31E-6A2C42AD543F}" type="slidenum">
              <a:rPr lang="de-DE" sz="1200"/>
              <a:pPr/>
              <a:t>88</a:t>
            </a:fld>
            <a:endParaRPr lang="de-DE" sz="120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467246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0E080EB4-EF62-C44B-94D9-3D79E83E0845}" type="slidenum">
              <a:rPr lang="de-DE" sz="1200"/>
              <a:pPr/>
              <a:t>17</a:t>
            </a:fld>
            <a:endParaRPr lang="de-DE" sz="1200"/>
          </a:p>
        </p:txBody>
      </p:sp>
      <p:sp>
        <p:nvSpPr>
          <p:cNvPr id="19458" name="Rectangle 2"/>
          <p:cNvSpPr>
            <a:spLocks noGrp="1" noRot="1" noChangeAspect="1" noChangeArrowheads="1"/>
          </p:cNvSpPr>
          <p:nvPr>
            <p:ph type="sldImg"/>
          </p:nvPr>
        </p:nvSpPr>
        <p:spPr>
          <a:solidFill>
            <a:srgbClr val="FFFFFF"/>
          </a:solidFill>
          <a:ln/>
        </p:spPr>
      </p:sp>
      <p:sp>
        <p:nvSpPr>
          <p:cNvPr id="194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85CFFE21-D417-21ED-6469-12C42DE259B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A374DE5-7702-7D40-9961-4CB250F18D05}" type="slidenum">
              <a:rPr lang="en-US" altLang="zh-CN">
                <a:ea typeface="宋体" panose="02010600030101010101" pitchFamily="2" charset="-122"/>
              </a:rPr>
              <a:pPr>
                <a:spcBef>
                  <a:spcPct val="0"/>
                </a:spcBef>
              </a:pPr>
              <a:t>90</a:t>
            </a:fld>
            <a:endParaRPr lang="en-US" altLang="zh-CN">
              <a:ea typeface="宋体" panose="02010600030101010101" pitchFamily="2" charset="-122"/>
            </a:endParaRPr>
          </a:p>
        </p:txBody>
      </p:sp>
      <p:sp>
        <p:nvSpPr>
          <p:cNvPr id="36866" name="Rectangle 2">
            <a:extLst>
              <a:ext uri="{FF2B5EF4-FFF2-40B4-BE49-F238E27FC236}">
                <a16:creationId xmlns:a16="http://schemas.microsoft.com/office/drawing/2014/main" id="{F450BA7A-5871-ECF9-3CB1-EC5CA3B3145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a:extLst>
              <a:ext uri="{FF2B5EF4-FFF2-40B4-BE49-F238E27FC236}">
                <a16:creationId xmlns:a16="http://schemas.microsoft.com/office/drawing/2014/main" id="{08FF3E56-8E86-95DE-ADBE-B5532B34B15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DE" altLang="en-DE">
              <a:ea typeface="ＭＳ Ｐゴシック" panose="020B0600070205080204"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Success@10: the percentage of queries for which an answer is found in the top 10 documents</a:t>
            </a:r>
            <a:endParaRPr lang="en-DE" dirty="0"/>
          </a:p>
        </p:txBody>
      </p:sp>
      <p:sp>
        <p:nvSpPr>
          <p:cNvPr id="4" name="Slide Number Placeholder 3"/>
          <p:cNvSpPr>
            <a:spLocks noGrp="1"/>
          </p:cNvSpPr>
          <p:nvPr>
            <p:ph type="sldNum" sz="quarter" idx="5"/>
          </p:nvPr>
        </p:nvSpPr>
        <p:spPr/>
        <p:txBody>
          <a:bodyPr/>
          <a:lstStyle/>
          <a:p>
            <a:pPr>
              <a:defRPr/>
            </a:pPr>
            <a:fld id="{609C88DA-55BC-924E-8761-82F5902E2CE5}" type="slidenum">
              <a:rPr lang="en-US" smtClean="0"/>
              <a:pPr>
                <a:defRPr/>
              </a:pPr>
              <a:t>93</a:t>
            </a:fld>
            <a:endParaRPr lang="en-US"/>
          </a:p>
        </p:txBody>
      </p:sp>
    </p:spTree>
    <p:extLst>
      <p:ext uri="{BB962C8B-B14F-4D97-AF65-F5344CB8AC3E}">
        <p14:creationId xmlns:p14="http://schemas.microsoft.com/office/powerpoint/2010/main" val="4009558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CEA2CD21-1DF6-5445-929A-A62D7FAEDD82}" type="slidenum">
              <a:rPr lang="de-DE" sz="1200"/>
              <a:pPr/>
              <a:t>19</a:t>
            </a:fld>
            <a:endParaRPr lang="de-DE" sz="12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79BA769C-F501-C346-A555-E45910D67EEB}" type="slidenum">
              <a:rPr lang="de-DE" sz="1200"/>
              <a:pPr/>
              <a:t>20</a:t>
            </a:fld>
            <a:endParaRPr lang="de-DE" sz="120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E64BB963-71E8-7147-98E1-FA992BF41DA8}" type="slidenum">
              <a:rPr lang="de-DE" sz="1200"/>
              <a:pPr/>
              <a:t>21</a:t>
            </a:fld>
            <a:endParaRPr lang="de-DE" sz="120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91734243-1840-C64B-A82E-D0629C5DA699}" type="slidenum">
              <a:rPr lang="de-DE" sz="1200"/>
              <a:pPr/>
              <a:t>23</a:t>
            </a:fld>
            <a:endParaRPr lang="de-DE" sz="120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lgn="ctr">
              <a:defRPr/>
            </a:lvl1pPr>
          </a:lstStyle>
          <a:p>
            <a:r>
              <a:rPr lang="de-DE"/>
              <a:t>Mastertitelformat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endParaRPr lang="en-US"/>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BCB34403-92B1-A544-A7FD-95466AC3179C}" type="slidenum">
              <a:rPr lang="de-DE"/>
              <a:pPr>
                <a:defRPr/>
              </a:pPr>
              <a:t>‹#›</a:t>
            </a:fld>
            <a:endParaRPr lang="de-DE"/>
          </a:p>
        </p:txBody>
      </p:sp>
    </p:spTree>
    <p:extLst>
      <p:ext uri="{BB962C8B-B14F-4D97-AF65-F5344CB8AC3E}">
        <p14:creationId xmlns:p14="http://schemas.microsoft.com/office/powerpoint/2010/main" val="3231135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en-US"/>
          </a:p>
        </p:txBody>
      </p:sp>
      <p:sp>
        <p:nvSpPr>
          <p:cNvPr id="3" name="Inhaltsplatzhalt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A4C577E2-95DD-1F4B-A688-E8FB02007787}" type="slidenum">
              <a:rPr lang="de-DE"/>
              <a:pPr>
                <a:defRPr/>
              </a:pPr>
              <a:t>‹#›</a:t>
            </a:fld>
            <a:endParaRPr lang="de-DE"/>
          </a:p>
        </p:txBody>
      </p:sp>
    </p:spTree>
    <p:extLst>
      <p:ext uri="{BB962C8B-B14F-4D97-AF65-F5344CB8AC3E}">
        <p14:creationId xmlns:p14="http://schemas.microsoft.com/office/powerpoint/2010/main" val="390878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0" y="6553200"/>
            <a:ext cx="1219200" cy="304800"/>
          </a:xfrm>
          <a:prstGeom prst="rect">
            <a:avLst/>
          </a:prstGeom>
          <a:ln/>
        </p:spPr>
        <p:txBody>
          <a:bodyPr/>
          <a:lstStyle>
            <a:lvl1pPr>
              <a:defRPr/>
            </a:lvl1pPr>
          </a:lstStyle>
          <a:p>
            <a:pPr>
              <a:defRPr/>
            </a:pPr>
            <a:endParaRPr lang="de-DE"/>
          </a:p>
        </p:txBody>
      </p:sp>
      <p:sp>
        <p:nvSpPr>
          <p:cNvPr id="3" name="Rectangle 5"/>
          <p:cNvSpPr>
            <a:spLocks noGrp="1" noChangeArrowheads="1"/>
          </p:cNvSpPr>
          <p:nvPr>
            <p:ph type="ftr" sz="quarter" idx="11"/>
          </p:nvPr>
        </p:nvSpPr>
        <p:spPr>
          <a:xfrm>
            <a:off x="1371600" y="6553200"/>
            <a:ext cx="7162800" cy="304800"/>
          </a:xfrm>
          <a:prstGeom prst="rect">
            <a:avLst/>
          </a:prstGeom>
          <a:ln/>
        </p:spPr>
        <p:txBody>
          <a:bodyPr/>
          <a:lstStyle>
            <a:lvl1pPr>
              <a:defRPr/>
            </a:lvl1pPr>
          </a:lstStyle>
          <a:p>
            <a:pPr>
              <a:defRPr/>
            </a:pPr>
            <a:endParaRPr lang="de-DE"/>
          </a:p>
        </p:txBody>
      </p:sp>
    </p:spTree>
    <p:extLst>
      <p:ext uri="{BB962C8B-B14F-4D97-AF65-F5344CB8AC3E}">
        <p14:creationId xmlns:p14="http://schemas.microsoft.com/office/powerpoint/2010/main" val="1092241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en-US"/>
          </a:p>
        </p:txBody>
      </p:sp>
      <p:sp>
        <p:nvSpPr>
          <p:cNvPr id="3" name="Rectangle 4"/>
          <p:cNvSpPr>
            <a:spLocks noGrp="1" noChangeArrowheads="1"/>
          </p:cNvSpPr>
          <p:nvPr>
            <p:ph type="dt" sz="half" idx="10"/>
          </p:nvPr>
        </p:nvSpPr>
        <p:spPr>
          <a:xfrm>
            <a:off x="0" y="6553200"/>
            <a:ext cx="1219200" cy="304800"/>
          </a:xfrm>
          <a:prstGeom prst="rect">
            <a:avLst/>
          </a:prstGeom>
          <a:ln/>
        </p:spPr>
        <p:txBody>
          <a:bodyPr/>
          <a:lstStyle>
            <a:lvl1pPr>
              <a:defRPr/>
            </a:lvl1pPr>
          </a:lstStyle>
          <a:p>
            <a:pPr>
              <a:defRPr/>
            </a:pPr>
            <a:endParaRPr lang="de-DE"/>
          </a:p>
        </p:txBody>
      </p:sp>
      <p:sp>
        <p:nvSpPr>
          <p:cNvPr id="4" name="Rectangle 5"/>
          <p:cNvSpPr>
            <a:spLocks noGrp="1" noChangeArrowheads="1"/>
          </p:cNvSpPr>
          <p:nvPr>
            <p:ph type="ftr" sz="quarter" idx="11"/>
          </p:nvPr>
        </p:nvSpPr>
        <p:spPr>
          <a:xfrm>
            <a:off x="1371600" y="6553200"/>
            <a:ext cx="7162800" cy="304800"/>
          </a:xfrm>
          <a:prstGeom prst="rect">
            <a:avLst/>
          </a:prstGeom>
          <a:ln/>
        </p:spPr>
        <p:txBody>
          <a:bodyPr/>
          <a:lstStyle>
            <a:lvl1pPr>
              <a:defRPr/>
            </a:lvl1pPr>
          </a:lstStyle>
          <a:p>
            <a:pPr>
              <a:defRPr/>
            </a:pPr>
            <a:endParaRPr lang="de-DE"/>
          </a:p>
        </p:txBody>
      </p:sp>
    </p:spTree>
    <p:extLst>
      <p:ext uri="{BB962C8B-B14F-4D97-AF65-F5344CB8AC3E}">
        <p14:creationId xmlns:p14="http://schemas.microsoft.com/office/powerpoint/2010/main" val="563827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en-US"/>
          </a:p>
        </p:txBody>
      </p:sp>
      <p:sp>
        <p:nvSpPr>
          <p:cNvPr id="3" name="Inhaltsplatzhalter 2"/>
          <p:cNvSpPr>
            <a:spLocks noGrp="1"/>
          </p:cNvSpPr>
          <p:nvPr>
            <p:ph sz="half" idx="1"/>
          </p:nvPr>
        </p:nvSpPr>
        <p:spPr>
          <a:xfrm>
            <a:off x="457200" y="18748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half" idx="2"/>
          </p:nvPr>
        </p:nvSpPr>
        <p:spPr>
          <a:xfrm>
            <a:off x="4648200" y="18748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e Placeholder 4"/>
          <p:cNvSpPr>
            <a:spLocks noGrp="1" noChangeArrowheads="1"/>
          </p:cNvSpPr>
          <p:nvPr>
            <p:ph type="dt" sz="half" idx="10"/>
          </p:nvPr>
        </p:nvSpPr>
        <p:spPr>
          <a:xfrm>
            <a:off x="0" y="6553200"/>
            <a:ext cx="1219200" cy="304800"/>
          </a:xfrm>
          <a:prstGeom prst="rect">
            <a:avLst/>
          </a:prstGeom>
          <a:ln/>
        </p:spPr>
        <p:txBody>
          <a:bodyPr/>
          <a:lstStyle>
            <a:lvl1pPr>
              <a:defRPr/>
            </a:lvl1pPr>
          </a:lstStyle>
          <a:p>
            <a:pPr>
              <a:defRPr/>
            </a:pPr>
            <a:endParaRPr lang="de-DE"/>
          </a:p>
        </p:txBody>
      </p:sp>
      <p:sp>
        <p:nvSpPr>
          <p:cNvPr id="6" name="Footer Placeholder 5"/>
          <p:cNvSpPr>
            <a:spLocks noGrp="1" noChangeArrowheads="1"/>
          </p:cNvSpPr>
          <p:nvPr>
            <p:ph type="ftr" sz="quarter" idx="11"/>
          </p:nvPr>
        </p:nvSpPr>
        <p:spPr>
          <a:xfrm>
            <a:off x="1371600" y="6553200"/>
            <a:ext cx="7162800" cy="304800"/>
          </a:xfrm>
          <a:prstGeom prst="rect">
            <a:avLst/>
          </a:prstGeom>
          <a:ln/>
        </p:spPr>
        <p:txBody>
          <a:bodyPr/>
          <a:lstStyle>
            <a:lvl1pPr>
              <a:defRPr/>
            </a:lvl1pPr>
          </a:lstStyle>
          <a:p>
            <a:pPr>
              <a:defRPr/>
            </a:pPr>
            <a:endParaRPr lang="de-DE"/>
          </a:p>
        </p:txBody>
      </p:sp>
    </p:spTree>
    <p:extLst>
      <p:ext uri="{BB962C8B-B14F-4D97-AF65-F5344CB8AC3E}">
        <p14:creationId xmlns:p14="http://schemas.microsoft.com/office/powerpoint/2010/main" val="1006746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153400" cy="438150"/>
          </a:xfrm>
        </p:spPr>
        <p:txBody>
          <a:bodyPr/>
          <a:lstStyle/>
          <a:p>
            <a:r>
              <a:rPr lang="en-US"/>
              <a:t>Click to edit Master title style</a:t>
            </a:r>
          </a:p>
        </p:txBody>
      </p:sp>
      <p:sp>
        <p:nvSpPr>
          <p:cNvPr id="3" name="Table Placeholder 2"/>
          <p:cNvSpPr>
            <a:spLocks noGrp="1"/>
          </p:cNvSpPr>
          <p:nvPr>
            <p:ph type="tbl" idx="1"/>
          </p:nvPr>
        </p:nvSpPr>
        <p:spPr>
          <a:xfrm>
            <a:off x="304800" y="1524000"/>
            <a:ext cx="8077200" cy="4648200"/>
          </a:xfrm>
        </p:spPr>
        <p:txBody>
          <a:bodyPr/>
          <a:lstStyle/>
          <a:p>
            <a:endParaRPr lang="en-US"/>
          </a:p>
        </p:txBody>
      </p:sp>
    </p:spTree>
    <p:extLst>
      <p:ext uri="{BB962C8B-B14F-4D97-AF65-F5344CB8AC3E}">
        <p14:creationId xmlns:p14="http://schemas.microsoft.com/office/powerpoint/2010/main" val="1847328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4556" name="Rectangle 44"/>
          <p:cNvSpPr>
            <a:spLocks noGrp="1" noChangeArrowheads="1"/>
          </p:cNvSpPr>
          <p:nvPr>
            <p:ph type="sldNum" sz="quarter" idx="4"/>
          </p:nvPr>
        </p:nvSpPr>
        <p:spPr bwMode="auto">
          <a:xfrm>
            <a:off x="7956550" y="6400800"/>
            <a:ext cx="1008063" cy="19685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91440" bIns="0" numCol="1" anchor="t" anchorCtr="0" compatLnSpc="1">
            <a:prstTxWarp prst="textNoShape">
              <a:avLst/>
            </a:prstTxWarp>
          </a:bodyPr>
          <a:lstStyle>
            <a:lvl1pPr algn="r">
              <a:defRPr sz="1100">
                <a:cs typeface="+mn-cs"/>
              </a:defRPr>
            </a:lvl1pPr>
          </a:lstStyle>
          <a:p>
            <a:pPr>
              <a:defRPr/>
            </a:pPr>
            <a:fld id="{7B1C38A0-67D8-0242-BF64-2E51696E2079}" type="slidenum">
              <a:rPr lang="de-DE"/>
              <a:pPr>
                <a:defRPr/>
              </a:pPr>
              <a:t>‹#›</a:t>
            </a:fld>
            <a:endParaRPr lang="de-DE" dirty="0"/>
          </a:p>
        </p:txBody>
      </p:sp>
      <p:pic>
        <p:nvPicPr>
          <p:cNvPr id="1027" name="Picture 45" descr="Logo_ImFocus"/>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154863" y="6453188"/>
            <a:ext cx="1377950" cy="84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558" name="Rectangle 46"/>
          <p:cNvSpPr>
            <a:spLocks noChangeArrowheads="1"/>
          </p:cNvSpPr>
          <p:nvPr userDrawn="1"/>
        </p:nvSpPr>
        <p:spPr bwMode="auto">
          <a:xfrm>
            <a:off x="179388" y="981075"/>
            <a:ext cx="8785225" cy="73025"/>
          </a:xfrm>
          <a:prstGeom prst="rect">
            <a:avLst/>
          </a:prstGeom>
          <a:solidFill>
            <a:schemeClr val="bg1">
              <a:lumMod val="65000"/>
            </a:schemeClr>
          </a:solidFill>
          <a:ln>
            <a:noFill/>
          </a:ln>
          <a:effectLst/>
        </p:spPr>
        <p:txBody>
          <a:bodyPr wrap="none" anchor="ctr"/>
          <a:lstStyle/>
          <a:p>
            <a:pPr>
              <a:defRPr/>
            </a:pPr>
            <a:endParaRPr lang="en-US">
              <a:cs typeface="+mn-cs"/>
            </a:endParaRPr>
          </a:p>
        </p:txBody>
      </p:sp>
      <p:sp>
        <p:nvSpPr>
          <p:cNvPr id="64559" name="Rectangle 47"/>
          <p:cNvSpPr>
            <a:spLocks noChangeArrowheads="1"/>
          </p:cNvSpPr>
          <p:nvPr userDrawn="1"/>
        </p:nvSpPr>
        <p:spPr bwMode="auto">
          <a:xfrm flipV="1">
            <a:off x="179388" y="6669088"/>
            <a:ext cx="8785225" cy="188912"/>
          </a:xfrm>
          <a:prstGeom prst="rect">
            <a:avLst/>
          </a:prstGeom>
          <a:solidFill>
            <a:schemeClr val="bg1">
              <a:lumMod val="65000"/>
            </a:schemeClr>
          </a:solidFill>
          <a:ln>
            <a:noFill/>
          </a:ln>
          <a:effectLst/>
        </p:spPr>
        <p:txBody>
          <a:bodyPr wrap="none" anchor="ctr"/>
          <a:lstStyle/>
          <a:p>
            <a:pPr>
              <a:defRPr/>
            </a:pPr>
            <a:endParaRPr lang="en-US">
              <a:cs typeface="+mn-cs"/>
            </a:endParaRPr>
          </a:p>
        </p:txBody>
      </p:sp>
      <p:sp>
        <p:nvSpPr>
          <p:cNvPr id="64561" name="Rectangle 49"/>
          <p:cNvSpPr>
            <a:spLocks noGrp="1" noChangeArrowheads="1"/>
          </p:cNvSpPr>
          <p:nvPr>
            <p:ph type="title"/>
          </p:nvPr>
        </p:nvSpPr>
        <p:spPr bwMode="auto">
          <a:xfrm>
            <a:off x="468313" y="260350"/>
            <a:ext cx="8229600" cy="50323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Titelmasterformat durch Klicken bearbeiten</a:t>
            </a:r>
          </a:p>
        </p:txBody>
      </p:sp>
      <p:sp>
        <p:nvSpPr>
          <p:cNvPr id="64562" name="Rectangle 50"/>
          <p:cNvSpPr>
            <a:spLocks noGrp="1" noChangeArrowheads="1"/>
          </p:cNvSpPr>
          <p:nvPr>
            <p:ph type="body" idx="1"/>
          </p:nvPr>
        </p:nvSpPr>
        <p:spPr bwMode="auto">
          <a:xfrm>
            <a:off x="457200" y="1196975"/>
            <a:ext cx="8229600" cy="4968875"/>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Textmasterformate durch Klicken bearbeiten</a:t>
            </a:r>
          </a:p>
          <a:p>
            <a:pPr lvl="1"/>
            <a:r>
              <a:rPr lang="en-US" noProof="0"/>
              <a:t>Zweite Ebene</a:t>
            </a:r>
          </a:p>
          <a:p>
            <a:pPr lvl="2"/>
            <a:r>
              <a:rPr lang="en-US" noProof="0"/>
              <a:t>Dritte Ebene</a:t>
            </a:r>
          </a:p>
          <a:p>
            <a:pPr lvl="3"/>
            <a:r>
              <a:rPr lang="en-US" noProof="0"/>
              <a:t>Vierte Ebene</a:t>
            </a:r>
          </a:p>
          <a:p>
            <a:pPr lvl="4"/>
            <a:r>
              <a:rPr lang="en-US" noProof="0"/>
              <a:t>Fünfte Ebene</a:t>
            </a:r>
          </a:p>
        </p:txBody>
      </p:sp>
      <p:pic>
        <p:nvPicPr>
          <p:cNvPr id="1032" name="Bild 48" descr="Logo_Inst_InfSys_P309.pdf"/>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50825" y="6167438"/>
            <a:ext cx="2160588" cy="57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80" r:id="rId6"/>
  </p:sldLayoutIdLst>
  <p:hf hdr="0" ftr="0" dt="0"/>
  <p:txStyles>
    <p:titleStyle>
      <a:lvl1pPr algn="l" rtl="0" eaLnBrk="0" fontAlgn="base" hangingPunct="0">
        <a:spcBef>
          <a:spcPct val="0"/>
        </a:spcBef>
        <a:spcAft>
          <a:spcPct val="0"/>
        </a:spcAft>
        <a:defRPr sz="3200">
          <a:solidFill>
            <a:schemeClr val="tx1"/>
          </a:solidFill>
          <a:latin typeface="+mj-lt"/>
          <a:ea typeface="+mj-ea"/>
          <a:cs typeface="ＭＳ Ｐゴシック" charset="0"/>
        </a:defRPr>
      </a:lvl1pPr>
      <a:lvl2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2pPr>
      <a:lvl3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3pPr>
      <a:lvl4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4pPr>
      <a:lvl5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5pPr>
      <a:lvl6pPr marL="457200" algn="l" rtl="0" fontAlgn="base">
        <a:spcBef>
          <a:spcPct val="0"/>
        </a:spcBef>
        <a:spcAft>
          <a:spcPct val="0"/>
        </a:spcAft>
        <a:defRPr sz="3200">
          <a:solidFill>
            <a:schemeClr val="tx1"/>
          </a:solidFill>
          <a:latin typeface="Myriad Pro" charset="0"/>
          <a:ea typeface="ＭＳ Ｐゴシック" charset="0"/>
        </a:defRPr>
      </a:lvl6pPr>
      <a:lvl7pPr marL="914400" algn="l" rtl="0" fontAlgn="base">
        <a:spcBef>
          <a:spcPct val="0"/>
        </a:spcBef>
        <a:spcAft>
          <a:spcPct val="0"/>
        </a:spcAft>
        <a:defRPr sz="3200">
          <a:solidFill>
            <a:schemeClr val="tx1"/>
          </a:solidFill>
          <a:latin typeface="Myriad Pro" charset="0"/>
          <a:ea typeface="ＭＳ Ｐゴシック" charset="0"/>
        </a:defRPr>
      </a:lvl7pPr>
      <a:lvl8pPr marL="1371600" algn="l" rtl="0" fontAlgn="base">
        <a:spcBef>
          <a:spcPct val="0"/>
        </a:spcBef>
        <a:spcAft>
          <a:spcPct val="0"/>
        </a:spcAft>
        <a:defRPr sz="3200">
          <a:solidFill>
            <a:schemeClr val="tx1"/>
          </a:solidFill>
          <a:latin typeface="Myriad Pro" charset="0"/>
          <a:ea typeface="ＭＳ Ｐゴシック" charset="0"/>
        </a:defRPr>
      </a:lvl8pPr>
      <a:lvl9pPr marL="1828800" algn="l" rtl="0" fontAlgn="base">
        <a:spcBef>
          <a:spcPct val="0"/>
        </a:spcBef>
        <a:spcAft>
          <a:spcPct val="0"/>
        </a:spcAft>
        <a:defRPr sz="3200">
          <a:solidFill>
            <a:schemeClr val="tx1"/>
          </a:solidFill>
          <a:latin typeface="Myriad Pro" charset="0"/>
          <a:ea typeface="ＭＳ Ｐゴシック"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 Id="rId9"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8.emf"/><Relationship Id="rId5" Type="http://schemas.openxmlformats.org/officeDocument/2006/relationships/oleObject" Target="../embeddings/oleObject2.bin"/><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oleObject" Target="../embeddings/oleObject4.bin"/><Relationship Id="rId4" Type="http://schemas.openxmlformats.org/officeDocument/2006/relationships/image" Target="../media/image19.emf"/></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2.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4.emf"/><Relationship Id="rId5" Type="http://schemas.openxmlformats.org/officeDocument/2006/relationships/oleObject" Target="../embeddings/oleObject7.bin"/><Relationship Id="rId4" Type="http://schemas.openxmlformats.org/officeDocument/2006/relationships/image" Target="../media/image23.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6.emf"/><Relationship Id="rId5" Type="http://schemas.openxmlformats.org/officeDocument/2006/relationships/oleObject" Target="../embeddings/oleObject9.bin"/><Relationship Id="rId4" Type="http://schemas.openxmlformats.org/officeDocument/2006/relationships/image" Target="../media/image25.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9.emf"/><Relationship Id="rId5" Type="http://schemas.openxmlformats.org/officeDocument/2006/relationships/oleObject" Target="../embeddings/oleObject12.bin"/><Relationship Id="rId4" Type="http://schemas.openxmlformats.org/officeDocument/2006/relationships/image" Target="../media/image28.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31.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0.emf"/><Relationship Id="rId5" Type="http://schemas.openxmlformats.org/officeDocument/2006/relationships/oleObject" Target="../embeddings/oleObject15.bin"/><Relationship Id="rId4" Type="http://schemas.openxmlformats.org/officeDocument/2006/relationships/image" Target="../media/image31.emf"/></Relationships>
</file>

<file path=ppt/slides/_rels/slide32.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oleObject" Target="../embeddings/oleObject17.bin"/><Relationship Id="rId7" Type="http://schemas.openxmlformats.org/officeDocument/2006/relationships/oleObject" Target="../embeddings/oleObject19.bin"/><Relationship Id="rId12" Type="http://schemas.openxmlformats.org/officeDocument/2006/relationships/image" Target="../media/image37.emf"/><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4.emf"/><Relationship Id="rId11" Type="http://schemas.openxmlformats.org/officeDocument/2006/relationships/oleObject" Target="../embeddings/oleObject21.bin"/><Relationship Id="rId5" Type="http://schemas.openxmlformats.org/officeDocument/2006/relationships/oleObject" Target="../embeddings/oleObject18.bin"/><Relationship Id="rId10" Type="http://schemas.openxmlformats.org/officeDocument/2006/relationships/image" Target="../media/image36.emf"/><Relationship Id="rId4" Type="http://schemas.openxmlformats.org/officeDocument/2006/relationships/image" Target="../media/image33.emf"/><Relationship Id="rId9" Type="http://schemas.openxmlformats.org/officeDocument/2006/relationships/oleObject" Target="../embeddings/oleObject20.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8.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40.emf"/><Relationship Id="rId5" Type="http://schemas.openxmlformats.org/officeDocument/2006/relationships/oleObject" Target="../embeddings/oleObject24.bin"/><Relationship Id="rId4" Type="http://schemas.openxmlformats.org/officeDocument/2006/relationships/image" Target="../media/image39.emf"/></Relationships>
</file>

<file path=ppt/slides/_rels/slide35.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42.emf"/><Relationship Id="rId5" Type="http://schemas.openxmlformats.org/officeDocument/2006/relationships/oleObject" Target="../embeddings/oleObject26.bin"/><Relationship Id="rId4" Type="http://schemas.openxmlformats.org/officeDocument/2006/relationships/image" Target="../media/image41.emf"/></Relationships>
</file>

<file path=ppt/slides/_rels/slide36.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oleObject" Target="../embeddings/oleObject28.bin"/><Relationship Id="rId7" Type="http://schemas.openxmlformats.org/officeDocument/2006/relationships/oleObject" Target="../embeddings/oleObject30.bin"/><Relationship Id="rId12" Type="http://schemas.openxmlformats.org/officeDocument/2006/relationships/image" Target="../media/image36.emf"/><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45.emf"/><Relationship Id="rId11" Type="http://schemas.openxmlformats.org/officeDocument/2006/relationships/oleObject" Target="../embeddings/oleObject32.bin"/><Relationship Id="rId5" Type="http://schemas.openxmlformats.org/officeDocument/2006/relationships/oleObject" Target="../embeddings/oleObject29.bin"/><Relationship Id="rId10" Type="http://schemas.openxmlformats.org/officeDocument/2006/relationships/image" Target="../media/image35.emf"/><Relationship Id="rId4" Type="http://schemas.openxmlformats.org/officeDocument/2006/relationships/image" Target="../media/image44.emf"/><Relationship Id="rId9" Type="http://schemas.openxmlformats.org/officeDocument/2006/relationships/oleObject" Target="../embeddings/oleObject31.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image" Target="../media/image47.png"/><Relationship Id="rId7" Type="http://schemas.openxmlformats.org/officeDocument/2006/relationships/image" Target="../media/image45.emf"/><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oleObject" Target="../embeddings/oleObject34.bin"/><Relationship Id="rId11" Type="http://schemas.openxmlformats.org/officeDocument/2006/relationships/image" Target="../media/image48.emf"/><Relationship Id="rId5" Type="http://schemas.openxmlformats.org/officeDocument/2006/relationships/image" Target="../media/image44.emf"/><Relationship Id="rId10" Type="http://schemas.openxmlformats.org/officeDocument/2006/relationships/oleObject" Target="../embeddings/oleObject36.bin"/><Relationship Id="rId4" Type="http://schemas.openxmlformats.org/officeDocument/2006/relationships/oleObject" Target="../embeddings/oleObject33.bin"/><Relationship Id="rId9" Type="http://schemas.openxmlformats.org/officeDocument/2006/relationships/image" Target="../media/image46.emf"/></Relationships>
</file>

<file path=ppt/slides/_rels/slide38.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oleObject" Target="../embeddings/oleObject37.bin"/><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5.emf"/><Relationship Id="rId7" Type="http://schemas.openxmlformats.org/officeDocument/2006/relationships/image" Target="../media/image50.emf"/><Relationship Id="rId2" Type="http://schemas.openxmlformats.org/officeDocument/2006/relationships/oleObject" Target="../embeddings/oleObject34.bin"/><Relationship Id="rId1" Type="http://schemas.openxmlformats.org/officeDocument/2006/relationships/slideLayout" Target="../slideLayouts/slideLayout2.xml"/><Relationship Id="rId6" Type="http://schemas.openxmlformats.org/officeDocument/2006/relationships/oleObject" Target="../embeddings/oleObject38.bin"/><Relationship Id="rId5" Type="http://schemas.openxmlformats.org/officeDocument/2006/relationships/image" Target="../media/image46.emf"/><Relationship Id="rId4" Type="http://schemas.openxmlformats.org/officeDocument/2006/relationships/oleObject" Target="../embeddings/oleObject35.bin"/><Relationship Id="rId9" Type="http://schemas.openxmlformats.org/officeDocument/2006/relationships/image" Target="../media/image51.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2.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3.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53.emf"/><Relationship Id="rId5" Type="http://schemas.openxmlformats.org/officeDocument/2006/relationships/oleObject" Target="../embeddings/oleObject42.bin"/><Relationship Id="rId4" Type="http://schemas.openxmlformats.org/officeDocument/2006/relationships/image" Target="../media/image54.e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57.wmf"/><Relationship Id="rId5" Type="http://schemas.openxmlformats.org/officeDocument/2006/relationships/oleObject" Target="../embeddings/oleObject44.bin"/><Relationship Id="rId4" Type="http://schemas.openxmlformats.org/officeDocument/2006/relationships/image" Target="../media/image56.wmf"/></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trec.nist.gov/"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oleObject" Target="../embeddings/oleObject45.bin"/><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63.emf"/></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4.wmf"/></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5.emf"/></Relationships>
</file>

<file path=ppt/slides/_rels/slide64.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oleObject" Target="../embeddings/oleObject49.bin"/><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8.wmf"/></Relationships>
</file>

<file path=ppt/slides/_rels/slide6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71.emf"/></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image" Target="../media/image73.png"/><Relationship Id="rId4" Type="http://schemas.openxmlformats.org/officeDocument/2006/relationships/image" Target="../media/image72.emf"/></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 Id="rId9" Type="http://schemas.openxmlformats.org/officeDocument/2006/relationships/image" Target="../media/image82.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8.xml"/><Relationship Id="rId1" Type="http://schemas.openxmlformats.org/officeDocument/2006/relationships/slideLayout" Target="../slideLayouts/slideLayout3.xml"/><Relationship Id="rId5" Type="http://schemas.openxmlformats.org/officeDocument/2006/relationships/image" Target="../media/image86.emf"/><Relationship Id="rId4" Type="http://schemas.openxmlformats.org/officeDocument/2006/relationships/oleObject" Target="../embeddings/oleObject53.bin"/></Relationships>
</file>

<file path=ppt/slides/_rels/slide8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90.emf"/><Relationship Id="rId5" Type="http://schemas.openxmlformats.org/officeDocument/2006/relationships/oleObject" Target="../embeddings/oleObject54.bin"/><Relationship Id="rId4" Type="http://schemas.openxmlformats.org/officeDocument/2006/relationships/image" Target="../media/image89.png"/></Relationships>
</file>

<file path=ppt/slides/_rels/slide91.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628800"/>
            <a:ext cx="7772400" cy="1224136"/>
          </a:xfrm>
        </p:spPr>
        <p:txBody>
          <a:bodyPr/>
          <a:lstStyle/>
          <a:p>
            <a:pPr eaLnBrk="1" hangingPunct="1">
              <a:defRPr/>
            </a:pPr>
            <a:r>
              <a:rPr lang="de-DE" sz="3600" b="1" dirty="0">
                <a:cs typeface="+mj-cs"/>
              </a:rPr>
              <a:t>Intelligent </a:t>
            </a:r>
            <a:r>
              <a:rPr lang="de-DE" sz="3600" b="1" dirty="0" err="1">
                <a:cs typeface="+mj-cs"/>
              </a:rPr>
              <a:t>Agents</a:t>
            </a:r>
            <a:br>
              <a:rPr lang="de-DE" sz="3600" b="1" dirty="0">
                <a:cs typeface="+mj-cs"/>
              </a:rPr>
            </a:br>
            <a:r>
              <a:rPr lang="de-DE" sz="2800" b="1" dirty="0" err="1">
                <a:cs typeface="+mj-cs"/>
              </a:rPr>
              <a:t>Perception</a:t>
            </a:r>
            <a:r>
              <a:rPr lang="de-DE" sz="2800" b="1" dirty="0">
                <a:cs typeface="+mj-cs"/>
              </a:rPr>
              <a:t>: Language and Vision</a:t>
            </a:r>
            <a:endParaRPr lang="de-DE" sz="3600" b="1" dirty="0">
              <a:cs typeface="+mj-cs"/>
            </a:endParaRPr>
          </a:p>
        </p:txBody>
      </p:sp>
      <p:sp>
        <p:nvSpPr>
          <p:cNvPr id="3" name="Untertitel 2"/>
          <p:cNvSpPr>
            <a:spLocks noGrp="1"/>
          </p:cNvSpPr>
          <p:nvPr>
            <p:ph type="subTitle" idx="1"/>
          </p:nvPr>
        </p:nvSpPr>
        <p:spPr>
          <a:xfrm>
            <a:off x="1371600" y="4005064"/>
            <a:ext cx="6400800" cy="2016323"/>
          </a:xfrm>
        </p:spPr>
        <p:txBody>
          <a:bodyPr/>
          <a:lstStyle/>
          <a:p>
            <a:pPr eaLnBrk="1" hangingPunct="1">
              <a:defRPr/>
            </a:pPr>
            <a:r>
              <a:rPr lang="de-DE" dirty="0">
                <a:cs typeface="+mn-cs"/>
              </a:rPr>
              <a:t>Prof. Dr. Ralf Möller</a:t>
            </a:r>
          </a:p>
          <a:p>
            <a:pPr eaLnBrk="1" hangingPunct="1">
              <a:defRPr/>
            </a:pPr>
            <a:r>
              <a:rPr lang="de-DE" dirty="0">
                <a:cs typeface="+mn-cs"/>
              </a:rPr>
              <a:t>Universität zu Lübeck</a:t>
            </a:r>
          </a:p>
          <a:p>
            <a:pPr eaLnBrk="1" hangingPunct="1">
              <a:defRPr/>
            </a:pPr>
            <a:r>
              <a:rPr lang="de-DE" dirty="0">
                <a:cs typeface="+mn-cs"/>
              </a:rPr>
              <a:t>Institut für Informationssysteme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7544" y="260648"/>
            <a:ext cx="7992888" cy="505602"/>
          </a:xfrm>
          <a:prstGeom prst="rect">
            <a:avLst/>
          </a:prstGeom>
        </p:spPr>
        <p:txBody>
          <a:bodyPr vert="horz" wrap="square" lIns="0" tIns="13032" rIns="0" bIns="0" numCol="1" rtlCol="0" anchor="t" anchorCtr="0" compatLnSpc="1">
            <a:prstTxWarp prst="textNoShape">
              <a:avLst/>
            </a:prstTxWarp>
            <a:spAutoFit/>
          </a:bodyPr>
          <a:lstStyle/>
          <a:p>
            <a:pPr marL="10860">
              <a:spcBef>
                <a:spcPts val="103"/>
              </a:spcBef>
            </a:pPr>
            <a:r>
              <a:rPr lang="en-US" dirty="0"/>
              <a:t>What causes differences in mental models?</a:t>
            </a:r>
          </a:p>
        </p:txBody>
      </p:sp>
      <p:sp>
        <p:nvSpPr>
          <p:cNvPr id="3" name="object 3"/>
          <p:cNvSpPr txBox="1"/>
          <p:nvPr/>
        </p:nvSpPr>
        <p:spPr>
          <a:xfrm>
            <a:off x="475555" y="1340768"/>
            <a:ext cx="8128893" cy="4761709"/>
          </a:xfrm>
          <a:prstGeom prst="rect">
            <a:avLst/>
          </a:prstGeom>
        </p:spPr>
        <p:txBody>
          <a:bodyPr vert="horz" wrap="square" lIns="0" tIns="14118" rIns="0" bIns="0" rtlCol="0">
            <a:spAutoFit/>
          </a:bodyPr>
          <a:lstStyle/>
          <a:p>
            <a:pPr marL="177014" indent="-166154">
              <a:spcBef>
                <a:spcPts val="111"/>
              </a:spcBef>
              <a:buChar char="•"/>
              <a:tabLst>
                <a:tab pos="177557" algn="l"/>
              </a:tabLst>
            </a:pPr>
            <a:r>
              <a:rPr lang="en-US" sz="2400" dirty="0">
                <a:latin typeface="+mn-lt"/>
                <a:cs typeface="Arial"/>
              </a:rPr>
              <a:t>Expectations on </a:t>
            </a:r>
            <a:r>
              <a:rPr lang="en-US" sz="2400" dirty="0">
                <a:solidFill>
                  <a:srgbClr val="0305FF"/>
                </a:solidFill>
                <a:latin typeface="+mn-lt"/>
                <a:cs typeface="Arial"/>
              </a:rPr>
              <a:t>capabilities / actions</a:t>
            </a:r>
          </a:p>
          <a:p>
            <a:pPr marL="634214" lvl="1" indent="-166154">
              <a:spcBef>
                <a:spcPts val="111"/>
              </a:spcBef>
              <a:buChar char="•"/>
              <a:tabLst>
                <a:tab pos="177557" algn="l"/>
              </a:tabLst>
            </a:pPr>
            <a:r>
              <a:rPr lang="en-US" sz="2000" dirty="0">
                <a:latin typeface="+mn-lt"/>
                <a:cs typeface="Arial"/>
              </a:rPr>
              <a:t>Human may have misconceptions about robot’s actions</a:t>
            </a:r>
          </a:p>
          <a:p>
            <a:pPr marL="634214" lvl="1" indent="-166154">
              <a:spcBef>
                <a:spcPts val="111"/>
              </a:spcBef>
              <a:buChar char="•"/>
              <a:tabLst>
                <a:tab pos="177557" algn="l"/>
              </a:tabLst>
            </a:pPr>
            <a:r>
              <a:rPr lang="en-US" sz="2000" dirty="0">
                <a:latin typeface="+mn-lt"/>
                <a:cs typeface="Arial"/>
              </a:rPr>
              <a:t>Certain actions in human’s mental model may not be feasible for the robot</a:t>
            </a:r>
          </a:p>
          <a:p>
            <a:pPr marL="177014" indent="-166154">
              <a:spcBef>
                <a:spcPts val="261"/>
              </a:spcBef>
              <a:buChar char="•"/>
              <a:tabLst>
                <a:tab pos="177557" algn="l"/>
              </a:tabLst>
            </a:pPr>
            <a:r>
              <a:rPr lang="en-US" sz="2400" dirty="0">
                <a:latin typeface="+mn-lt"/>
                <a:cs typeface="Arial"/>
              </a:rPr>
              <a:t>Expected </a:t>
            </a:r>
            <a:r>
              <a:rPr lang="en-US" sz="2400" dirty="0">
                <a:solidFill>
                  <a:srgbClr val="0305FF"/>
                </a:solidFill>
                <a:latin typeface="+mn-lt"/>
                <a:cs typeface="Arial"/>
              </a:rPr>
              <a:t>state</a:t>
            </a:r>
            <a:r>
              <a:rPr lang="en-US" sz="2400" dirty="0">
                <a:latin typeface="+mn-lt"/>
                <a:cs typeface="Arial"/>
              </a:rPr>
              <a:t> of the world</a:t>
            </a:r>
          </a:p>
          <a:p>
            <a:pPr marL="509866" marR="170498" lvl="1" indent="-166697">
              <a:spcBef>
                <a:spcPts val="406"/>
              </a:spcBef>
              <a:buChar char="•"/>
              <a:tabLst>
                <a:tab pos="510409" algn="l"/>
              </a:tabLst>
            </a:pPr>
            <a:r>
              <a:rPr lang="en-US" sz="2000" dirty="0">
                <a:latin typeface="+mn-lt"/>
                <a:cs typeface="Arial"/>
              </a:rPr>
              <a:t>Human may assume certain facts are true in the world </a:t>
            </a:r>
            <a:br>
              <a:rPr lang="en-US" sz="2000" dirty="0">
                <a:latin typeface="+mn-lt"/>
                <a:cs typeface="Arial"/>
              </a:rPr>
            </a:br>
            <a:r>
              <a:rPr lang="en-US" sz="2000" dirty="0">
                <a:latin typeface="+mn-lt"/>
                <a:cs typeface="Arial"/>
              </a:rPr>
              <a:t>(even if they are not true)</a:t>
            </a:r>
          </a:p>
          <a:p>
            <a:pPr marL="177014" indent="-166154">
              <a:spcBef>
                <a:spcPts val="261"/>
              </a:spcBef>
              <a:buChar char="•"/>
              <a:tabLst>
                <a:tab pos="177557" algn="l"/>
              </a:tabLst>
            </a:pPr>
            <a:r>
              <a:rPr lang="en-US" sz="2400" dirty="0">
                <a:latin typeface="+mn-lt"/>
                <a:cs typeface="Arial"/>
              </a:rPr>
              <a:t>Expected </a:t>
            </a:r>
            <a:r>
              <a:rPr lang="en-US" sz="2400" dirty="0">
                <a:solidFill>
                  <a:srgbClr val="0305FF"/>
                </a:solidFill>
                <a:latin typeface="+mn-lt"/>
                <a:cs typeface="Arial"/>
              </a:rPr>
              <a:t>goals</a:t>
            </a:r>
          </a:p>
          <a:p>
            <a:pPr marL="509866" lvl="1" indent="-166697">
              <a:buChar char="•"/>
              <a:tabLst>
                <a:tab pos="510409" algn="l"/>
              </a:tabLst>
            </a:pPr>
            <a:r>
              <a:rPr lang="en-US" sz="2000" dirty="0">
                <a:latin typeface="+mn-lt"/>
                <a:cs typeface="Arial"/>
              </a:rPr>
              <a:t>Human may have misconceptions about the robot’s goals/intentions</a:t>
            </a:r>
          </a:p>
          <a:p>
            <a:pPr marL="509866" lvl="1" indent="-166697">
              <a:buChar char="•"/>
              <a:tabLst>
                <a:tab pos="510409" algn="l"/>
              </a:tabLst>
            </a:pPr>
            <a:r>
              <a:rPr lang="en-US" sz="2000" dirty="0">
                <a:latin typeface="+mn-lt"/>
                <a:cs typeface="Arial"/>
              </a:rPr>
              <a:t>Robot might need to diagnose this</a:t>
            </a:r>
          </a:p>
          <a:p>
            <a:pPr marL="177014" indent="-166154">
              <a:spcBef>
                <a:spcPts val="261"/>
              </a:spcBef>
              <a:buChar char="•"/>
              <a:tabLst>
                <a:tab pos="177557" algn="l"/>
              </a:tabLst>
            </a:pPr>
            <a:r>
              <a:rPr lang="en-US" sz="2400" dirty="0">
                <a:latin typeface="+mn-lt"/>
                <a:cs typeface="Arial"/>
              </a:rPr>
              <a:t>Sensor </a:t>
            </a:r>
            <a:r>
              <a:rPr lang="en-US" sz="2400" dirty="0">
                <a:solidFill>
                  <a:srgbClr val="0305FF"/>
                </a:solidFill>
                <a:latin typeface="+mn-lt"/>
                <a:cs typeface="Arial"/>
              </a:rPr>
              <a:t>model differences</a:t>
            </a:r>
          </a:p>
          <a:p>
            <a:pPr marL="509866" lvl="1" indent="-166697">
              <a:buChar char="•"/>
              <a:tabLst>
                <a:tab pos="510409" algn="l"/>
              </a:tabLst>
            </a:pPr>
            <a:r>
              <a:rPr lang="en-US" sz="2000" dirty="0">
                <a:latin typeface="+mn-lt"/>
                <a:cs typeface="Arial"/>
              </a:rPr>
              <a:t>Human may have partial observability of the robot’s activities</a:t>
            </a:r>
          </a:p>
          <a:p>
            <a:pPr marL="509866" lvl="1" indent="-166697">
              <a:buChar char="•"/>
              <a:tabLst>
                <a:tab pos="510409" algn="l"/>
              </a:tabLst>
            </a:pPr>
            <a:r>
              <a:rPr lang="en-US" sz="2000" dirty="0">
                <a:latin typeface="+mn-lt"/>
                <a:cs typeface="Arial"/>
              </a:rPr>
              <a:t>Human may have incorrect beliefs about robot’s observational capabilities</a:t>
            </a:r>
          </a:p>
        </p:txBody>
      </p:sp>
      <p:sp>
        <p:nvSpPr>
          <p:cNvPr id="4" name="Rectangle 3">
            <a:extLst>
              <a:ext uri="{FF2B5EF4-FFF2-40B4-BE49-F238E27FC236}">
                <a16:creationId xmlns:a16="http://schemas.microsoft.com/office/drawing/2014/main" id="{CC76BCE8-6D5B-1A4A-8CAA-7489D8785C55}"/>
              </a:ext>
            </a:extLst>
          </p:cNvPr>
          <p:cNvSpPr/>
          <p:nvPr/>
        </p:nvSpPr>
        <p:spPr>
          <a:xfrm>
            <a:off x="2443759" y="6630687"/>
            <a:ext cx="4360489" cy="276999"/>
          </a:xfrm>
          <a:prstGeom prst="rect">
            <a:avLst/>
          </a:prstGeom>
        </p:spPr>
        <p:txBody>
          <a:bodyPr wrap="none">
            <a:spAutoFit/>
          </a:bodyPr>
          <a:lstStyle/>
          <a:p>
            <a:r>
              <a:rPr lang="en-US" sz="1200" dirty="0">
                <a:solidFill>
                  <a:schemeClr val="bg1"/>
                </a:solidFill>
              </a:rPr>
              <a:t>Challenges of Human-Aware AI Systems: Subbarao </a:t>
            </a:r>
            <a:r>
              <a:rPr lang="en-US" sz="1200" dirty="0" err="1">
                <a:solidFill>
                  <a:schemeClr val="bg1"/>
                </a:solidFill>
              </a:rPr>
              <a:t>Kambhampati</a:t>
            </a:r>
            <a:endParaRPr lang="en-DE" sz="1200" dirty="0">
              <a:solidFill>
                <a:schemeClr val="bg1"/>
              </a:solidFill>
            </a:endParaRPr>
          </a:p>
        </p:txBody>
      </p:sp>
    </p:spTree>
    <p:extLst>
      <p:ext uri="{BB962C8B-B14F-4D97-AF65-F5344CB8AC3E}">
        <p14:creationId xmlns:p14="http://schemas.microsoft.com/office/powerpoint/2010/main" val="7302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dissolve">
                                      <p:cBhvr>
                                        <p:cTn id="15" dur="500"/>
                                        <p:tgtEl>
                                          <p:spTgt spid="3">
                                            <p:txEl>
                                              <p:pRg st="5" end="5"/>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dissolve">
                                      <p:cBhvr>
                                        <p:cTn id="18" dur="500"/>
                                        <p:tgtEl>
                                          <p:spTgt spid="3">
                                            <p:txEl>
                                              <p:pRg st="6" end="6"/>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dissolve">
                                      <p:cBhvr>
                                        <p:cTn id="21" dur="500"/>
                                        <p:tgtEl>
                                          <p:spTgt spid="3">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dissolve">
                                      <p:cBhvr>
                                        <p:cTn id="26" dur="500"/>
                                        <p:tgtEl>
                                          <p:spTgt spid="3">
                                            <p:txEl>
                                              <p:pRg st="8" end="8"/>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dissolve">
                                      <p:cBhvr>
                                        <p:cTn id="29" dur="500"/>
                                        <p:tgtEl>
                                          <p:spTgt spid="3">
                                            <p:txEl>
                                              <p:pRg st="9" end="9"/>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dissolv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7544" y="260648"/>
            <a:ext cx="7848872" cy="505602"/>
          </a:xfrm>
          <a:prstGeom prst="rect">
            <a:avLst/>
          </a:prstGeom>
        </p:spPr>
        <p:txBody>
          <a:bodyPr vert="horz" wrap="square" lIns="0" tIns="13032" rIns="0" bIns="0" numCol="1" rtlCol="0" anchor="t" anchorCtr="0" compatLnSpc="1">
            <a:prstTxWarp prst="textNoShape">
              <a:avLst/>
            </a:prstTxWarp>
            <a:spAutoFit/>
          </a:bodyPr>
          <a:lstStyle/>
          <a:p>
            <a:pPr marL="10860">
              <a:spcBef>
                <a:spcPts val="103"/>
              </a:spcBef>
            </a:pPr>
            <a:r>
              <a:rPr dirty="0"/>
              <a:t>Where </a:t>
            </a:r>
            <a:r>
              <a:rPr lang="de-DE" dirty="0"/>
              <a:t>d</a:t>
            </a:r>
            <a:r>
              <a:rPr dirty="0"/>
              <a:t>o </a:t>
            </a:r>
            <a:r>
              <a:rPr lang="de-DE" dirty="0"/>
              <a:t>m</a:t>
            </a:r>
            <a:r>
              <a:rPr dirty="0" err="1"/>
              <a:t>ental</a:t>
            </a:r>
            <a:r>
              <a:rPr dirty="0"/>
              <a:t> </a:t>
            </a:r>
            <a:r>
              <a:rPr lang="de-DE" dirty="0"/>
              <a:t>m</a:t>
            </a:r>
            <a:r>
              <a:rPr dirty="0" err="1"/>
              <a:t>odels</a:t>
            </a:r>
            <a:r>
              <a:rPr dirty="0"/>
              <a:t> </a:t>
            </a:r>
            <a:r>
              <a:rPr lang="de-DE" dirty="0"/>
              <a:t>c</a:t>
            </a:r>
            <a:r>
              <a:rPr dirty="0" err="1"/>
              <a:t>ome</a:t>
            </a:r>
            <a:r>
              <a:rPr dirty="0"/>
              <a:t> </a:t>
            </a:r>
            <a:r>
              <a:rPr lang="de-DE" dirty="0"/>
              <a:t>f</a:t>
            </a:r>
            <a:r>
              <a:rPr dirty="0"/>
              <a:t>rom?</a:t>
            </a:r>
          </a:p>
        </p:txBody>
      </p:sp>
      <p:sp>
        <p:nvSpPr>
          <p:cNvPr id="3" name="object 3"/>
          <p:cNvSpPr txBox="1"/>
          <p:nvPr/>
        </p:nvSpPr>
        <p:spPr>
          <a:xfrm>
            <a:off x="500148" y="1412776"/>
            <a:ext cx="7960283" cy="2435004"/>
          </a:xfrm>
          <a:prstGeom prst="rect">
            <a:avLst/>
          </a:prstGeom>
        </p:spPr>
        <p:txBody>
          <a:bodyPr vert="horz" wrap="square" lIns="0" tIns="39095" rIns="0" bIns="0" rtlCol="0">
            <a:spAutoFit/>
          </a:bodyPr>
          <a:lstStyle/>
          <a:p>
            <a:pPr marL="177014" indent="-166154">
              <a:spcBef>
                <a:spcPts val="308"/>
              </a:spcBef>
              <a:buChar char="•"/>
              <a:tabLst>
                <a:tab pos="177557" algn="l"/>
              </a:tabLst>
            </a:pPr>
            <a:r>
              <a:rPr sz="2400" dirty="0">
                <a:latin typeface="+mn-lt"/>
                <a:cs typeface="Arial"/>
              </a:rPr>
              <a:t>In certain applications mental models are known beforehand</a:t>
            </a:r>
          </a:p>
          <a:p>
            <a:pPr marL="177014" indent="-166154">
              <a:spcBef>
                <a:spcPts val="466"/>
              </a:spcBef>
              <a:buChar char="•"/>
              <a:tabLst>
                <a:tab pos="177557" algn="l"/>
              </a:tabLst>
            </a:pPr>
            <a:r>
              <a:rPr sz="2400" dirty="0">
                <a:latin typeface="+mn-lt"/>
                <a:cs typeface="Arial"/>
              </a:rPr>
              <a:t>Learning simple models for generating explanations/explicability</a:t>
            </a:r>
          </a:p>
          <a:p>
            <a:pPr marL="509866" lvl="1" indent="-166697">
              <a:spcBef>
                <a:spcPts val="171"/>
              </a:spcBef>
              <a:buChar char="•"/>
              <a:tabLst>
                <a:tab pos="510409" algn="l"/>
              </a:tabLst>
            </a:pPr>
            <a:r>
              <a:rPr sz="2400" dirty="0">
                <a:latin typeface="+mn-lt"/>
                <a:cs typeface="Arial"/>
              </a:rPr>
              <a:t>This will be covered later</a:t>
            </a:r>
          </a:p>
          <a:p>
            <a:pPr marL="177014" indent="-166154">
              <a:spcBef>
                <a:spcPts val="487"/>
              </a:spcBef>
              <a:buChar char="•"/>
              <a:tabLst>
                <a:tab pos="177557" algn="l"/>
              </a:tabLst>
            </a:pPr>
            <a:r>
              <a:rPr sz="2400" dirty="0">
                <a:latin typeface="+mn-lt"/>
                <a:cs typeface="Arial"/>
              </a:rPr>
              <a:t>Learning full models (transition functions, rewards)</a:t>
            </a:r>
          </a:p>
          <a:p>
            <a:pPr marL="509866" lvl="1" indent="-166697">
              <a:spcBef>
                <a:spcPts val="167"/>
              </a:spcBef>
              <a:buChar char="•"/>
              <a:tabLst>
                <a:tab pos="510409" algn="l"/>
              </a:tabLst>
            </a:pPr>
            <a:r>
              <a:rPr sz="2400" dirty="0">
                <a:latin typeface="+mn-lt"/>
                <a:cs typeface="Arial"/>
              </a:rPr>
              <a:t>Through interaction with users</a:t>
            </a:r>
          </a:p>
        </p:txBody>
      </p:sp>
    </p:spTree>
    <p:extLst>
      <p:ext uri="{BB962C8B-B14F-4D97-AF65-F5344CB8AC3E}">
        <p14:creationId xmlns:p14="http://schemas.microsoft.com/office/powerpoint/2010/main" val="291392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DB9B739B-EEF7-2342-BE5E-193F97A7CA88}"/>
              </a:ext>
            </a:extLst>
          </p:cNvPr>
          <p:cNvGrpSpPr/>
          <p:nvPr/>
        </p:nvGrpSpPr>
        <p:grpSpPr>
          <a:xfrm>
            <a:off x="3302566" y="2392532"/>
            <a:ext cx="3166476" cy="3166476"/>
            <a:chOff x="4403421" y="2047043"/>
            <a:chExt cx="4221968" cy="4221968"/>
          </a:xfrm>
        </p:grpSpPr>
        <p:pic>
          <p:nvPicPr>
            <p:cNvPr id="38" name="Content Placeholder 3">
              <a:extLst>
                <a:ext uri="{FF2B5EF4-FFF2-40B4-BE49-F238E27FC236}">
                  <a16:creationId xmlns:a16="http://schemas.microsoft.com/office/drawing/2014/main" id="{9A8A446D-2EAA-1C47-9F9A-0A6B3A919F32}"/>
                </a:ext>
              </a:extLst>
            </p:cNvPr>
            <p:cNvPicPr>
              <a:picLocks noChangeAspect="1"/>
            </p:cNvPicPr>
            <p:nvPr/>
          </p:nvPicPr>
          <p:blipFill>
            <a:blip r:embed="rId3"/>
            <a:stretch>
              <a:fillRect/>
            </a:stretch>
          </p:blipFill>
          <p:spPr>
            <a:xfrm>
              <a:off x="4403421" y="2047043"/>
              <a:ext cx="4221968" cy="4221968"/>
            </a:xfrm>
            <a:prstGeom prst="rect">
              <a:avLst/>
            </a:prstGeom>
            <a:noFill/>
          </p:spPr>
        </p:pic>
        <p:pic>
          <p:nvPicPr>
            <p:cNvPr id="50" name="Picture 49">
              <a:extLst>
                <a:ext uri="{FF2B5EF4-FFF2-40B4-BE49-F238E27FC236}">
                  <a16:creationId xmlns:a16="http://schemas.microsoft.com/office/drawing/2014/main" id="{3E66C8E2-E373-654A-9394-7FEFCF68BF0D}"/>
                </a:ext>
              </a:extLst>
            </p:cNvPr>
            <p:cNvPicPr>
              <a:picLocks noChangeAspect="1"/>
            </p:cNvPicPr>
            <p:nvPr/>
          </p:nvPicPr>
          <p:blipFill>
            <a:blip r:embed="rId4"/>
            <a:stretch>
              <a:fillRect/>
            </a:stretch>
          </p:blipFill>
          <p:spPr>
            <a:xfrm>
              <a:off x="5096435" y="2756647"/>
              <a:ext cx="2819350" cy="2819350"/>
            </a:xfrm>
            <a:prstGeom prst="rect">
              <a:avLst/>
            </a:prstGeom>
          </p:spPr>
        </p:pic>
      </p:grpSp>
      <p:sp>
        <p:nvSpPr>
          <p:cNvPr id="2" name="Title 1">
            <a:extLst>
              <a:ext uri="{FF2B5EF4-FFF2-40B4-BE49-F238E27FC236}">
                <a16:creationId xmlns:a16="http://schemas.microsoft.com/office/drawing/2014/main" id="{1037134E-AA2B-D641-87D2-CA5AF44F662C}"/>
              </a:ext>
            </a:extLst>
          </p:cNvPr>
          <p:cNvSpPr>
            <a:spLocks noGrp="1"/>
          </p:cNvSpPr>
          <p:nvPr>
            <p:ph type="title"/>
          </p:nvPr>
        </p:nvSpPr>
        <p:spPr>
          <a:xfrm>
            <a:off x="277129" y="-25702"/>
            <a:ext cx="7886700" cy="994172"/>
          </a:xfrm>
        </p:spPr>
        <p:txBody>
          <a:bodyPr>
            <a:normAutofit fontScale="90000"/>
          </a:bodyPr>
          <a:lstStyle/>
          <a:p>
            <a:r>
              <a:rPr lang="en-DE" dirty="0"/>
              <a:t>AI Hypothesis: Agent exhibits intelligent behavior</a:t>
            </a:r>
            <a:br>
              <a:rPr lang="en-DE" dirty="0"/>
            </a:br>
            <a:r>
              <a:rPr lang="en-DE" dirty="0"/>
              <a:t>(agere: handeln)</a:t>
            </a:r>
          </a:p>
        </p:txBody>
      </p:sp>
      <p:pic>
        <p:nvPicPr>
          <p:cNvPr id="4" name="Picture 3">
            <a:extLst>
              <a:ext uri="{FF2B5EF4-FFF2-40B4-BE49-F238E27FC236}">
                <a16:creationId xmlns:a16="http://schemas.microsoft.com/office/drawing/2014/main" id="{BED790A6-6410-E044-9D02-D905B4DDE6E2}"/>
              </a:ext>
            </a:extLst>
          </p:cNvPr>
          <p:cNvPicPr>
            <a:picLocks noChangeAspect="1"/>
          </p:cNvPicPr>
          <p:nvPr/>
        </p:nvPicPr>
        <p:blipFill>
          <a:blip r:embed="rId5"/>
          <a:stretch>
            <a:fillRect/>
          </a:stretch>
        </p:blipFill>
        <p:spPr>
          <a:xfrm>
            <a:off x="4501583" y="2523554"/>
            <a:ext cx="611376" cy="611376"/>
          </a:xfrm>
          <a:prstGeom prst="rect">
            <a:avLst/>
          </a:prstGeom>
          <a:noFill/>
        </p:spPr>
      </p:pic>
      <p:pic>
        <p:nvPicPr>
          <p:cNvPr id="5" name="Picture 4">
            <a:extLst>
              <a:ext uri="{FF2B5EF4-FFF2-40B4-BE49-F238E27FC236}">
                <a16:creationId xmlns:a16="http://schemas.microsoft.com/office/drawing/2014/main" id="{FAB7756C-AEA2-CD4B-8552-63D1B5E8B2E3}"/>
              </a:ext>
            </a:extLst>
          </p:cNvPr>
          <p:cNvPicPr>
            <a:picLocks noChangeAspect="1"/>
          </p:cNvPicPr>
          <p:nvPr/>
        </p:nvPicPr>
        <p:blipFill>
          <a:blip r:embed="rId5"/>
          <a:stretch>
            <a:fillRect/>
          </a:stretch>
        </p:blipFill>
        <p:spPr>
          <a:xfrm>
            <a:off x="5910761" y="3566346"/>
            <a:ext cx="611376" cy="611376"/>
          </a:xfrm>
          <a:prstGeom prst="rect">
            <a:avLst/>
          </a:prstGeom>
          <a:noFill/>
        </p:spPr>
      </p:pic>
      <p:pic>
        <p:nvPicPr>
          <p:cNvPr id="6" name="Picture 5">
            <a:extLst>
              <a:ext uri="{FF2B5EF4-FFF2-40B4-BE49-F238E27FC236}">
                <a16:creationId xmlns:a16="http://schemas.microsoft.com/office/drawing/2014/main" id="{FB83F3C3-BC3B-2849-825A-7EFA96FE950D}"/>
              </a:ext>
            </a:extLst>
          </p:cNvPr>
          <p:cNvPicPr>
            <a:picLocks noChangeAspect="1"/>
          </p:cNvPicPr>
          <p:nvPr/>
        </p:nvPicPr>
        <p:blipFill>
          <a:blip r:embed="rId5"/>
          <a:stretch>
            <a:fillRect/>
          </a:stretch>
        </p:blipFill>
        <p:spPr>
          <a:xfrm>
            <a:off x="5037071" y="4834607"/>
            <a:ext cx="611376" cy="611376"/>
          </a:xfrm>
          <a:prstGeom prst="rect">
            <a:avLst/>
          </a:prstGeom>
          <a:noFill/>
        </p:spPr>
      </p:pic>
      <p:pic>
        <p:nvPicPr>
          <p:cNvPr id="7" name="Picture 6">
            <a:extLst>
              <a:ext uri="{FF2B5EF4-FFF2-40B4-BE49-F238E27FC236}">
                <a16:creationId xmlns:a16="http://schemas.microsoft.com/office/drawing/2014/main" id="{13FACDC3-33B6-2546-A146-84BB6F3ED8CF}"/>
              </a:ext>
            </a:extLst>
          </p:cNvPr>
          <p:cNvPicPr>
            <a:picLocks noChangeAspect="1"/>
          </p:cNvPicPr>
          <p:nvPr/>
        </p:nvPicPr>
        <p:blipFill>
          <a:blip r:embed="rId5"/>
          <a:stretch>
            <a:fillRect/>
          </a:stretch>
        </p:blipFill>
        <p:spPr>
          <a:xfrm>
            <a:off x="3609103" y="3932732"/>
            <a:ext cx="611376" cy="611376"/>
          </a:xfrm>
          <a:prstGeom prst="rect">
            <a:avLst/>
          </a:prstGeom>
          <a:noFill/>
        </p:spPr>
      </p:pic>
      <p:grpSp>
        <p:nvGrpSpPr>
          <p:cNvPr id="16" name="Group 15">
            <a:extLst>
              <a:ext uri="{FF2B5EF4-FFF2-40B4-BE49-F238E27FC236}">
                <a16:creationId xmlns:a16="http://schemas.microsoft.com/office/drawing/2014/main" id="{543FFE5F-A39A-2C45-BDA7-42BB2BAC9EC5}"/>
              </a:ext>
            </a:extLst>
          </p:cNvPr>
          <p:cNvGrpSpPr/>
          <p:nvPr/>
        </p:nvGrpSpPr>
        <p:grpSpPr>
          <a:xfrm>
            <a:off x="5789300" y="2523555"/>
            <a:ext cx="761427" cy="1836457"/>
            <a:chOff x="8883960" y="227833"/>
            <a:chExt cx="2857500" cy="6891896"/>
          </a:xfrm>
          <a:solidFill>
            <a:srgbClr val="FFFF00"/>
          </a:solidFill>
        </p:grpSpPr>
        <p:pic>
          <p:nvPicPr>
            <p:cNvPr id="14" name="Picture 13">
              <a:extLst>
                <a:ext uri="{FF2B5EF4-FFF2-40B4-BE49-F238E27FC236}">
                  <a16:creationId xmlns:a16="http://schemas.microsoft.com/office/drawing/2014/main" id="{AA5C9833-09CE-5B48-9116-C061EFB6A00D}"/>
                </a:ext>
              </a:extLst>
            </p:cNvPr>
            <p:cNvPicPr>
              <a:picLocks noChangeAspect="1"/>
            </p:cNvPicPr>
            <p:nvPr/>
          </p:nvPicPr>
          <p:blipFill>
            <a:blip r:embed="rId5"/>
            <a:stretch>
              <a:fillRect/>
            </a:stretch>
          </p:blipFill>
          <p:spPr>
            <a:xfrm>
              <a:off x="8883960" y="4262229"/>
              <a:ext cx="2857500" cy="2857500"/>
            </a:xfrm>
            <a:prstGeom prst="rect">
              <a:avLst/>
            </a:prstGeom>
            <a:grpFill/>
          </p:spPr>
        </p:pic>
        <p:pic>
          <p:nvPicPr>
            <p:cNvPr id="8" name="Content Placeholder 3">
              <a:extLst>
                <a:ext uri="{FF2B5EF4-FFF2-40B4-BE49-F238E27FC236}">
                  <a16:creationId xmlns:a16="http://schemas.microsoft.com/office/drawing/2014/main" id="{8A62493B-C46C-CE43-87AE-836422871943}"/>
                </a:ext>
              </a:extLst>
            </p:cNvPr>
            <p:cNvPicPr>
              <a:picLocks noChangeAspect="1"/>
            </p:cNvPicPr>
            <p:nvPr/>
          </p:nvPicPr>
          <p:blipFill>
            <a:blip r:embed="rId6"/>
            <a:stretch>
              <a:fillRect/>
            </a:stretch>
          </p:blipFill>
          <p:spPr>
            <a:xfrm>
              <a:off x="9613770" y="227833"/>
              <a:ext cx="1422400" cy="1422400"/>
            </a:xfrm>
            <a:prstGeom prst="rect">
              <a:avLst/>
            </a:prstGeom>
            <a:grpFill/>
          </p:spPr>
        </p:pic>
        <p:pic>
          <p:nvPicPr>
            <p:cNvPr id="9" name="Picture 8">
              <a:extLst>
                <a:ext uri="{FF2B5EF4-FFF2-40B4-BE49-F238E27FC236}">
                  <a16:creationId xmlns:a16="http://schemas.microsoft.com/office/drawing/2014/main" id="{0EAF0C65-5653-BF4C-A5E6-BD9D4C5EB884}"/>
                </a:ext>
              </a:extLst>
            </p:cNvPr>
            <p:cNvPicPr>
              <a:picLocks noChangeAspect="1"/>
            </p:cNvPicPr>
            <p:nvPr/>
          </p:nvPicPr>
          <p:blipFill>
            <a:blip r:embed="rId7"/>
            <a:stretch>
              <a:fillRect/>
            </a:stretch>
          </p:blipFill>
          <p:spPr>
            <a:xfrm>
              <a:off x="9717773" y="2266489"/>
              <a:ext cx="1189874" cy="1189874"/>
            </a:xfrm>
            <a:prstGeom prst="rect">
              <a:avLst/>
            </a:prstGeom>
            <a:grpFill/>
          </p:spPr>
        </p:pic>
        <p:sp>
          <p:nvSpPr>
            <p:cNvPr id="10" name="Right Arrow 9">
              <a:extLst>
                <a:ext uri="{FF2B5EF4-FFF2-40B4-BE49-F238E27FC236}">
                  <a16:creationId xmlns:a16="http://schemas.microsoft.com/office/drawing/2014/main" id="{45CEF097-26CC-D549-8480-1D0C0BC4D007}"/>
                </a:ext>
              </a:extLst>
            </p:cNvPr>
            <p:cNvSpPr/>
            <p:nvPr/>
          </p:nvSpPr>
          <p:spPr>
            <a:xfrm rot="5400000">
              <a:off x="9999887" y="1800367"/>
              <a:ext cx="648040" cy="550820"/>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1" name="Right Arrow 10">
              <a:extLst>
                <a:ext uri="{FF2B5EF4-FFF2-40B4-BE49-F238E27FC236}">
                  <a16:creationId xmlns:a16="http://schemas.microsoft.com/office/drawing/2014/main" id="{2E0E0641-9DD7-CE49-8EC3-896FD83CBC88}"/>
                </a:ext>
              </a:extLst>
            </p:cNvPr>
            <p:cNvSpPr/>
            <p:nvPr/>
          </p:nvSpPr>
          <p:spPr>
            <a:xfrm rot="5400000">
              <a:off x="9999887" y="3391173"/>
              <a:ext cx="648040" cy="550820"/>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grpSp>
        <p:nvGrpSpPr>
          <p:cNvPr id="17" name="Group 16">
            <a:extLst>
              <a:ext uri="{FF2B5EF4-FFF2-40B4-BE49-F238E27FC236}">
                <a16:creationId xmlns:a16="http://schemas.microsoft.com/office/drawing/2014/main" id="{3DDDA3D8-623D-684B-844E-F681549F9548}"/>
              </a:ext>
            </a:extLst>
          </p:cNvPr>
          <p:cNvGrpSpPr/>
          <p:nvPr/>
        </p:nvGrpSpPr>
        <p:grpSpPr>
          <a:xfrm>
            <a:off x="4943794" y="3697869"/>
            <a:ext cx="761427" cy="1836457"/>
            <a:chOff x="8883960" y="227833"/>
            <a:chExt cx="2857500" cy="6891896"/>
          </a:xfrm>
          <a:solidFill>
            <a:srgbClr val="6EFF86"/>
          </a:solidFill>
        </p:grpSpPr>
        <p:pic>
          <p:nvPicPr>
            <p:cNvPr id="18" name="Picture 17">
              <a:extLst>
                <a:ext uri="{FF2B5EF4-FFF2-40B4-BE49-F238E27FC236}">
                  <a16:creationId xmlns:a16="http://schemas.microsoft.com/office/drawing/2014/main" id="{D099907A-A663-E048-99EC-5A78D28D0FBC}"/>
                </a:ext>
              </a:extLst>
            </p:cNvPr>
            <p:cNvPicPr>
              <a:picLocks noChangeAspect="1"/>
            </p:cNvPicPr>
            <p:nvPr/>
          </p:nvPicPr>
          <p:blipFill>
            <a:blip r:embed="rId5"/>
            <a:stretch>
              <a:fillRect/>
            </a:stretch>
          </p:blipFill>
          <p:spPr>
            <a:xfrm>
              <a:off x="8883960" y="4262229"/>
              <a:ext cx="2857500" cy="2857500"/>
            </a:xfrm>
            <a:prstGeom prst="rect">
              <a:avLst/>
            </a:prstGeom>
            <a:grpFill/>
          </p:spPr>
        </p:pic>
        <p:pic>
          <p:nvPicPr>
            <p:cNvPr id="19" name="Content Placeholder 3">
              <a:extLst>
                <a:ext uri="{FF2B5EF4-FFF2-40B4-BE49-F238E27FC236}">
                  <a16:creationId xmlns:a16="http://schemas.microsoft.com/office/drawing/2014/main" id="{7590F3F9-20F5-F743-BDEC-2972942DA03D}"/>
                </a:ext>
              </a:extLst>
            </p:cNvPr>
            <p:cNvPicPr>
              <a:picLocks noChangeAspect="1"/>
            </p:cNvPicPr>
            <p:nvPr/>
          </p:nvPicPr>
          <p:blipFill>
            <a:blip r:embed="rId6"/>
            <a:stretch>
              <a:fillRect/>
            </a:stretch>
          </p:blipFill>
          <p:spPr>
            <a:xfrm>
              <a:off x="9613770" y="227833"/>
              <a:ext cx="1422400" cy="1422400"/>
            </a:xfrm>
            <a:prstGeom prst="rect">
              <a:avLst/>
            </a:prstGeom>
            <a:grpFill/>
          </p:spPr>
        </p:pic>
        <p:pic>
          <p:nvPicPr>
            <p:cNvPr id="20" name="Picture 19">
              <a:extLst>
                <a:ext uri="{FF2B5EF4-FFF2-40B4-BE49-F238E27FC236}">
                  <a16:creationId xmlns:a16="http://schemas.microsoft.com/office/drawing/2014/main" id="{918FB460-DE33-C742-AA79-6DBD8FDA3169}"/>
                </a:ext>
              </a:extLst>
            </p:cNvPr>
            <p:cNvPicPr>
              <a:picLocks noChangeAspect="1"/>
            </p:cNvPicPr>
            <p:nvPr/>
          </p:nvPicPr>
          <p:blipFill>
            <a:blip r:embed="rId7"/>
            <a:stretch>
              <a:fillRect/>
            </a:stretch>
          </p:blipFill>
          <p:spPr>
            <a:xfrm>
              <a:off x="9717773" y="2266489"/>
              <a:ext cx="1189874" cy="1189874"/>
            </a:xfrm>
            <a:prstGeom prst="rect">
              <a:avLst/>
            </a:prstGeom>
            <a:grpFill/>
          </p:spPr>
        </p:pic>
        <p:sp>
          <p:nvSpPr>
            <p:cNvPr id="21" name="Right Arrow 20">
              <a:extLst>
                <a:ext uri="{FF2B5EF4-FFF2-40B4-BE49-F238E27FC236}">
                  <a16:creationId xmlns:a16="http://schemas.microsoft.com/office/drawing/2014/main" id="{19B91ECA-0B7D-004A-A9B6-4C54116CA157}"/>
                </a:ext>
              </a:extLst>
            </p:cNvPr>
            <p:cNvSpPr/>
            <p:nvPr/>
          </p:nvSpPr>
          <p:spPr>
            <a:xfrm rot="5400000">
              <a:off x="9999887" y="1800367"/>
              <a:ext cx="648040" cy="550820"/>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2" name="Right Arrow 21">
              <a:extLst>
                <a:ext uri="{FF2B5EF4-FFF2-40B4-BE49-F238E27FC236}">
                  <a16:creationId xmlns:a16="http://schemas.microsoft.com/office/drawing/2014/main" id="{AD04000D-D448-4947-BF30-57E5E230696E}"/>
                </a:ext>
              </a:extLst>
            </p:cNvPr>
            <p:cNvSpPr/>
            <p:nvPr/>
          </p:nvSpPr>
          <p:spPr>
            <a:xfrm rot="5400000">
              <a:off x="9999887" y="3391173"/>
              <a:ext cx="648040" cy="550820"/>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grpSp>
        <p:nvGrpSpPr>
          <p:cNvPr id="24" name="Group 23">
            <a:extLst>
              <a:ext uri="{FF2B5EF4-FFF2-40B4-BE49-F238E27FC236}">
                <a16:creationId xmlns:a16="http://schemas.microsoft.com/office/drawing/2014/main" id="{C06C8E58-575C-BB46-89A5-D6524FEFABA6}"/>
              </a:ext>
            </a:extLst>
          </p:cNvPr>
          <p:cNvGrpSpPr/>
          <p:nvPr/>
        </p:nvGrpSpPr>
        <p:grpSpPr>
          <a:xfrm>
            <a:off x="3525221" y="2786601"/>
            <a:ext cx="761427" cy="1836457"/>
            <a:chOff x="8883960" y="227833"/>
            <a:chExt cx="2857500" cy="6891896"/>
          </a:xfrm>
          <a:solidFill>
            <a:srgbClr val="FFFF00"/>
          </a:solidFill>
        </p:grpSpPr>
        <p:pic>
          <p:nvPicPr>
            <p:cNvPr id="25" name="Picture 24">
              <a:extLst>
                <a:ext uri="{FF2B5EF4-FFF2-40B4-BE49-F238E27FC236}">
                  <a16:creationId xmlns:a16="http://schemas.microsoft.com/office/drawing/2014/main" id="{F3C5A3FB-C898-574A-B69B-0A82F760D964}"/>
                </a:ext>
              </a:extLst>
            </p:cNvPr>
            <p:cNvPicPr>
              <a:picLocks noChangeAspect="1"/>
            </p:cNvPicPr>
            <p:nvPr/>
          </p:nvPicPr>
          <p:blipFill>
            <a:blip r:embed="rId5"/>
            <a:stretch>
              <a:fillRect/>
            </a:stretch>
          </p:blipFill>
          <p:spPr>
            <a:xfrm>
              <a:off x="8883960" y="4262229"/>
              <a:ext cx="2857500" cy="2857500"/>
            </a:xfrm>
            <a:prstGeom prst="rect">
              <a:avLst/>
            </a:prstGeom>
            <a:grpFill/>
          </p:spPr>
        </p:pic>
        <p:pic>
          <p:nvPicPr>
            <p:cNvPr id="26" name="Content Placeholder 3">
              <a:extLst>
                <a:ext uri="{FF2B5EF4-FFF2-40B4-BE49-F238E27FC236}">
                  <a16:creationId xmlns:a16="http://schemas.microsoft.com/office/drawing/2014/main" id="{531D9814-254C-4443-8A2A-10D18301D202}"/>
                </a:ext>
              </a:extLst>
            </p:cNvPr>
            <p:cNvPicPr>
              <a:picLocks noChangeAspect="1"/>
            </p:cNvPicPr>
            <p:nvPr/>
          </p:nvPicPr>
          <p:blipFill>
            <a:blip r:embed="rId6"/>
            <a:stretch>
              <a:fillRect/>
            </a:stretch>
          </p:blipFill>
          <p:spPr>
            <a:xfrm>
              <a:off x="9613770" y="227833"/>
              <a:ext cx="1422400" cy="1422400"/>
            </a:xfrm>
            <a:prstGeom prst="rect">
              <a:avLst/>
            </a:prstGeom>
            <a:grpFill/>
          </p:spPr>
        </p:pic>
        <p:pic>
          <p:nvPicPr>
            <p:cNvPr id="27" name="Picture 26">
              <a:extLst>
                <a:ext uri="{FF2B5EF4-FFF2-40B4-BE49-F238E27FC236}">
                  <a16:creationId xmlns:a16="http://schemas.microsoft.com/office/drawing/2014/main" id="{3031F674-12D6-9046-AE87-65A81FA4A087}"/>
                </a:ext>
              </a:extLst>
            </p:cNvPr>
            <p:cNvPicPr>
              <a:picLocks noChangeAspect="1"/>
            </p:cNvPicPr>
            <p:nvPr/>
          </p:nvPicPr>
          <p:blipFill>
            <a:blip r:embed="rId7"/>
            <a:stretch>
              <a:fillRect/>
            </a:stretch>
          </p:blipFill>
          <p:spPr>
            <a:xfrm>
              <a:off x="9717773" y="2266489"/>
              <a:ext cx="1189874" cy="1189874"/>
            </a:xfrm>
            <a:prstGeom prst="rect">
              <a:avLst/>
            </a:prstGeom>
            <a:grpFill/>
          </p:spPr>
        </p:pic>
        <p:sp>
          <p:nvSpPr>
            <p:cNvPr id="28" name="Right Arrow 27">
              <a:extLst>
                <a:ext uri="{FF2B5EF4-FFF2-40B4-BE49-F238E27FC236}">
                  <a16:creationId xmlns:a16="http://schemas.microsoft.com/office/drawing/2014/main" id="{73C9CE6C-946B-E147-A79E-D947DF86CABF}"/>
                </a:ext>
              </a:extLst>
            </p:cNvPr>
            <p:cNvSpPr/>
            <p:nvPr/>
          </p:nvSpPr>
          <p:spPr>
            <a:xfrm rot="5400000">
              <a:off x="9999887" y="1800367"/>
              <a:ext cx="648040" cy="550820"/>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9" name="Right Arrow 28">
              <a:extLst>
                <a:ext uri="{FF2B5EF4-FFF2-40B4-BE49-F238E27FC236}">
                  <a16:creationId xmlns:a16="http://schemas.microsoft.com/office/drawing/2014/main" id="{EBADC1C3-519D-DF4D-8515-4AEE5283B07A}"/>
                </a:ext>
              </a:extLst>
            </p:cNvPr>
            <p:cNvSpPr/>
            <p:nvPr/>
          </p:nvSpPr>
          <p:spPr>
            <a:xfrm rot="5400000">
              <a:off x="9999887" y="3391173"/>
              <a:ext cx="648040" cy="550820"/>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grpSp>
        <p:nvGrpSpPr>
          <p:cNvPr id="31" name="Group 30">
            <a:extLst>
              <a:ext uri="{FF2B5EF4-FFF2-40B4-BE49-F238E27FC236}">
                <a16:creationId xmlns:a16="http://schemas.microsoft.com/office/drawing/2014/main" id="{502F1BFA-4C8D-884A-A98F-B7DD5D6B477D}"/>
              </a:ext>
            </a:extLst>
          </p:cNvPr>
          <p:cNvGrpSpPr/>
          <p:nvPr/>
        </p:nvGrpSpPr>
        <p:grpSpPr>
          <a:xfrm>
            <a:off x="4436490" y="1368028"/>
            <a:ext cx="761427" cy="1836457"/>
            <a:chOff x="8883960" y="227833"/>
            <a:chExt cx="2857500" cy="6891896"/>
          </a:xfrm>
          <a:solidFill>
            <a:srgbClr val="6EFF86"/>
          </a:solidFill>
        </p:grpSpPr>
        <p:pic>
          <p:nvPicPr>
            <p:cNvPr id="32" name="Picture 31">
              <a:extLst>
                <a:ext uri="{FF2B5EF4-FFF2-40B4-BE49-F238E27FC236}">
                  <a16:creationId xmlns:a16="http://schemas.microsoft.com/office/drawing/2014/main" id="{151EDDC8-7F82-224F-8346-EFBF653DDF14}"/>
                </a:ext>
              </a:extLst>
            </p:cNvPr>
            <p:cNvPicPr>
              <a:picLocks noChangeAspect="1"/>
            </p:cNvPicPr>
            <p:nvPr/>
          </p:nvPicPr>
          <p:blipFill>
            <a:blip r:embed="rId5"/>
            <a:stretch>
              <a:fillRect/>
            </a:stretch>
          </p:blipFill>
          <p:spPr>
            <a:xfrm>
              <a:off x="8883960" y="4262229"/>
              <a:ext cx="2857500" cy="2857500"/>
            </a:xfrm>
            <a:prstGeom prst="rect">
              <a:avLst/>
            </a:prstGeom>
            <a:grpFill/>
          </p:spPr>
        </p:pic>
        <p:pic>
          <p:nvPicPr>
            <p:cNvPr id="33" name="Content Placeholder 3">
              <a:extLst>
                <a:ext uri="{FF2B5EF4-FFF2-40B4-BE49-F238E27FC236}">
                  <a16:creationId xmlns:a16="http://schemas.microsoft.com/office/drawing/2014/main" id="{AF552064-BE52-5A40-97A4-F859A42F0D08}"/>
                </a:ext>
              </a:extLst>
            </p:cNvPr>
            <p:cNvPicPr>
              <a:picLocks noChangeAspect="1"/>
            </p:cNvPicPr>
            <p:nvPr/>
          </p:nvPicPr>
          <p:blipFill>
            <a:blip r:embed="rId6"/>
            <a:stretch>
              <a:fillRect/>
            </a:stretch>
          </p:blipFill>
          <p:spPr>
            <a:xfrm>
              <a:off x="9613770" y="227833"/>
              <a:ext cx="1422400" cy="1422400"/>
            </a:xfrm>
            <a:prstGeom prst="rect">
              <a:avLst/>
            </a:prstGeom>
            <a:grpFill/>
          </p:spPr>
        </p:pic>
        <p:pic>
          <p:nvPicPr>
            <p:cNvPr id="34" name="Picture 33">
              <a:extLst>
                <a:ext uri="{FF2B5EF4-FFF2-40B4-BE49-F238E27FC236}">
                  <a16:creationId xmlns:a16="http://schemas.microsoft.com/office/drawing/2014/main" id="{58EFC32C-5219-CC45-AC45-F072AB2C33C4}"/>
                </a:ext>
              </a:extLst>
            </p:cNvPr>
            <p:cNvPicPr>
              <a:picLocks noChangeAspect="1"/>
            </p:cNvPicPr>
            <p:nvPr/>
          </p:nvPicPr>
          <p:blipFill>
            <a:blip r:embed="rId7"/>
            <a:stretch>
              <a:fillRect/>
            </a:stretch>
          </p:blipFill>
          <p:spPr>
            <a:xfrm>
              <a:off x="9717773" y="2266489"/>
              <a:ext cx="1189874" cy="1189874"/>
            </a:xfrm>
            <a:prstGeom prst="rect">
              <a:avLst/>
            </a:prstGeom>
            <a:grpFill/>
          </p:spPr>
        </p:pic>
        <p:sp>
          <p:nvSpPr>
            <p:cNvPr id="35" name="Right Arrow 34">
              <a:extLst>
                <a:ext uri="{FF2B5EF4-FFF2-40B4-BE49-F238E27FC236}">
                  <a16:creationId xmlns:a16="http://schemas.microsoft.com/office/drawing/2014/main" id="{1E8E05CB-A57E-C346-B8A1-F8BA0BC8A4D2}"/>
                </a:ext>
              </a:extLst>
            </p:cNvPr>
            <p:cNvSpPr/>
            <p:nvPr/>
          </p:nvSpPr>
          <p:spPr>
            <a:xfrm rot="5400000">
              <a:off x="9999887" y="1800367"/>
              <a:ext cx="648040" cy="550820"/>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6" name="Right Arrow 35">
              <a:extLst>
                <a:ext uri="{FF2B5EF4-FFF2-40B4-BE49-F238E27FC236}">
                  <a16:creationId xmlns:a16="http://schemas.microsoft.com/office/drawing/2014/main" id="{2B1E5040-55CC-2C4F-82E3-4B5A5FEB0747}"/>
                </a:ext>
              </a:extLst>
            </p:cNvPr>
            <p:cNvSpPr/>
            <p:nvPr/>
          </p:nvSpPr>
          <p:spPr>
            <a:xfrm rot="5400000">
              <a:off x="9999887" y="3391173"/>
              <a:ext cx="648040" cy="550820"/>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grpSp>
        <p:nvGrpSpPr>
          <p:cNvPr id="12" name="Group 11">
            <a:extLst>
              <a:ext uri="{FF2B5EF4-FFF2-40B4-BE49-F238E27FC236}">
                <a16:creationId xmlns:a16="http://schemas.microsoft.com/office/drawing/2014/main" id="{2FC103F9-E90E-0049-84E1-320888D36968}"/>
              </a:ext>
            </a:extLst>
          </p:cNvPr>
          <p:cNvGrpSpPr/>
          <p:nvPr/>
        </p:nvGrpSpPr>
        <p:grpSpPr>
          <a:xfrm>
            <a:off x="3844540" y="2758240"/>
            <a:ext cx="2393687" cy="2473557"/>
            <a:chOff x="5126054" y="2534653"/>
            <a:chExt cx="3191582" cy="3298076"/>
          </a:xfrm>
        </p:grpSpPr>
        <p:sp>
          <p:nvSpPr>
            <p:cNvPr id="3" name="Rectangle 2">
              <a:extLst>
                <a:ext uri="{FF2B5EF4-FFF2-40B4-BE49-F238E27FC236}">
                  <a16:creationId xmlns:a16="http://schemas.microsoft.com/office/drawing/2014/main" id="{822C24C9-A56D-324C-ADFB-4E7565061561}"/>
                </a:ext>
              </a:extLst>
            </p:cNvPr>
            <p:cNvSpPr/>
            <p:nvPr/>
          </p:nvSpPr>
          <p:spPr>
            <a:xfrm>
              <a:off x="6329067" y="2534653"/>
              <a:ext cx="183688" cy="19244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solidFill>
                  <a:sysClr val="windowText" lastClr="000000"/>
                </a:solidFill>
              </a:endParaRPr>
            </a:p>
          </p:txBody>
        </p:sp>
        <p:sp>
          <p:nvSpPr>
            <p:cNvPr id="47" name="Rectangle 46">
              <a:extLst>
                <a:ext uri="{FF2B5EF4-FFF2-40B4-BE49-F238E27FC236}">
                  <a16:creationId xmlns:a16="http://schemas.microsoft.com/office/drawing/2014/main" id="{7209689B-2336-FA48-A397-47B3A72C3F3D}"/>
                </a:ext>
              </a:extLst>
            </p:cNvPr>
            <p:cNvSpPr/>
            <p:nvPr/>
          </p:nvSpPr>
          <p:spPr>
            <a:xfrm>
              <a:off x="5126054" y="4416646"/>
              <a:ext cx="183688" cy="19244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solidFill>
                  <a:sysClr val="windowText" lastClr="000000"/>
                </a:solidFill>
              </a:endParaRPr>
            </a:p>
          </p:txBody>
        </p:sp>
        <p:sp>
          <p:nvSpPr>
            <p:cNvPr id="48" name="Rectangle 47">
              <a:extLst>
                <a:ext uri="{FF2B5EF4-FFF2-40B4-BE49-F238E27FC236}">
                  <a16:creationId xmlns:a16="http://schemas.microsoft.com/office/drawing/2014/main" id="{9518C91D-569B-2142-B2BB-30C076DD41DD}"/>
                </a:ext>
              </a:extLst>
            </p:cNvPr>
            <p:cNvSpPr/>
            <p:nvPr/>
          </p:nvSpPr>
          <p:spPr>
            <a:xfrm>
              <a:off x="8133948" y="4071740"/>
              <a:ext cx="183688" cy="19244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solidFill>
                  <a:sysClr val="windowText" lastClr="000000"/>
                </a:solidFill>
              </a:endParaRPr>
            </a:p>
          </p:txBody>
        </p:sp>
        <p:sp>
          <p:nvSpPr>
            <p:cNvPr id="49" name="Rectangle 48">
              <a:extLst>
                <a:ext uri="{FF2B5EF4-FFF2-40B4-BE49-F238E27FC236}">
                  <a16:creationId xmlns:a16="http://schemas.microsoft.com/office/drawing/2014/main" id="{68051F79-83C2-8E4B-A052-398226B1347E}"/>
                </a:ext>
              </a:extLst>
            </p:cNvPr>
            <p:cNvSpPr/>
            <p:nvPr/>
          </p:nvSpPr>
          <p:spPr>
            <a:xfrm>
              <a:off x="7008969" y="5640281"/>
              <a:ext cx="183688" cy="19244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solidFill>
                  <a:sysClr val="windowText" lastClr="000000"/>
                </a:solidFill>
              </a:endParaRPr>
            </a:p>
          </p:txBody>
        </p:sp>
      </p:grpSp>
      <p:pic>
        <p:nvPicPr>
          <p:cNvPr id="39" name="Content Placeholder 38">
            <a:extLst>
              <a:ext uri="{FF2B5EF4-FFF2-40B4-BE49-F238E27FC236}">
                <a16:creationId xmlns:a16="http://schemas.microsoft.com/office/drawing/2014/main" id="{1934A72F-051D-D24E-BF56-2E4B0513CAF7}"/>
              </a:ext>
            </a:extLst>
          </p:cNvPr>
          <p:cNvPicPr>
            <a:picLocks noGrp="1" noChangeAspect="1"/>
          </p:cNvPicPr>
          <p:nvPr>
            <p:ph idx="1"/>
          </p:nvPr>
        </p:nvPicPr>
        <p:blipFill>
          <a:blip r:embed="rId8"/>
          <a:stretch>
            <a:fillRect/>
          </a:stretch>
        </p:blipFill>
        <p:spPr>
          <a:xfrm>
            <a:off x="4730230" y="2388673"/>
            <a:ext cx="172330" cy="172682"/>
          </a:xfrm>
          <a:solidFill>
            <a:schemeClr val="bg1"/>
          </a:solidFill>
        </p:spPr>
      </p:pic>
      <p:pic>
        <p:nvPicPr>
          <p:cNvPr id="40" name="Content Placeholder 38">
            <a:extLst>
              <a:ext uri="{FF2B5EF4-FFF2-40B4-BE49-F238E27FC236}">
                <a16:creationId xmlns:a16="http://schemas.microsoft.com/office/drawing/2014/main" id="{B7A0AE30-D5D2-7B4E-A928-C42F5E541937}"/>
              </a:ext>
            </a:extLst>
          </p:cNvPr>
          <p:cNvPicPr>
            <a:picLocks noChangeAspect="1"/>
          </p:cNvPicPr>
          <p:nvPr/>
        </p:nvPicPr>
        <p:blipFill>
          <a:blip r:embed="rId8"/>
          <a:stretch>
            <a:fillRect/>
          </a:stretch>
        </p:blipFill>
        <p:spPr>
          <a:xfrm>
            <a:off x="6083849" y="3548721"/>
            <a:ext cx="172330" cy="172682"/>
          </a:xfrm>
          <a:prstGeom prst="rect">
            <a:avLst/>
          </a:prstGeom>
          <a:solidFill>
            <a:schemeClr val="bg1"/>
          </a:solidFill>
        </p:spPr>
      </p:pic>
      <p:pic>
        <p:nvPicPr>
          <p:cNvPr id="41" name="Content Placeholder 38">
            <a:extLst>
              <a:ext uri="{FF2B5EF4-FFF2-40B4-BE49-F238E27FC236}">
                <a16:creationId xmlns:a16="http://schemas.microsoft.com/office/drawing/2014/main" id="{4DD2B992-CF50-8149-B83C-86AAE4729275}"/>
              </a:ext>
            </a:extLst>
          </p:cNvPr>
          <p:cNvPicPr>
            <a:picLocks noChangeAspect="1"/>
          </p:cNvPicPr>
          <p:nvPr/>
        </p:nvPicPr>
        <p:blipFill>
          <a:blip r:embed="rId8"/>
          <a:stretch>
            <a:fillRect/>
          </a:stretch>
        </p:blipFill>
        <p:spPr>
          <a:xfrm>
            <a:off x="5238342" y="4723036"/>
            <a:ext cx="172330" cy="172682"/>
          </a:xfrm>
          <a:prstGeom prst="rect">
            <a:avLst/>
          </a:prstGeom>
          <a:solidFill>
            <a:schemeClr val="bg1"/>
          </a:solidFill>
        </p:spPr>
      </p:pic>
      <p:pic>
        <p:nvPicPr>
          <p:cNvPr id="42" name="Content Placeholder 38">
            <a:extLst>
              <a:ext uri="{FF2B5EF4-FFF2-40B4-BE49-F238E27FC236}">
                <a16:creationId xmlns:a16="http://schemas.microsoft.com/office/drawing/2014/main" id="{F3FC1FA5-C852-F446-95D5-6965F7E64462}"/>
              </a:ext>
            </a:extLst>
          </p:cNvPr>
          <p:cNvPicPr>
            <a:picLocks noChangeAspect="1"/>
          </p:cNvPicPr>
          <p:nvPr/>
        </p:nvPicPr>
        <p:blipFill>
          <a:blip r:embed="rId8"/>
          <a:stretch>
            <a:fillRect/>
          </a:stretch>
        </p:blipFill>
        <p:spPr>
          <a:xfrm>
            <a:off x="3823563" y="3823876"/>
            <a:ext cx="172330" cy="172682"/>
          </a:xfrm>
          <a:prstGeom prst="rect">
            <a:avLst/>
          </a:prstGeom>
          <a:solidFill>
            <a:schemeClr val="bg1"/>
          </a:solidFill>
        </p:spPr>
      </p:pic>
      <p:sp>
        <p:nvSpPr>
          <p:cNvPr id="54" name="Right Arrow 53">
            <a:extLst>
              <a:ext uri="{FF2B5EF4-FFF2-40B4-BE49-F238E27FC236}">
                <a16:creationId xmlns:a16="http://schemas.microsoft.com/office/drawing/2014/main" id="{BF864D36-17EB-DA45-86D6-EA0CDAD4373B}"/>
              </a:ext>
            </a:extLst>
          </p:cNvPr>
          <p:cNvSpPr/>
          <p:nvPr/>
        </p:nvSpPr>
        <p:spPr>
          <a:xfrm>
            <a:off x="2075803" y="2932159"/>
            <a:ext cx="968188" cy="317792"/>
          </a:xfrm>
          <a:prstGeom prst="rightArrow">
            <a:avLst/>
          </a:prstGeom>
          <a:solidFill>
            <a:srgbClr val="018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5" name="TextBox 54">
            <a:extLst>
              <a:ext uri="{FF2B5EF4-FFF2-40B4-BE49-F238E27FC236}">
                <a16:creationId xmlns:a16="http://schemas.microsoft.com/office/drawing/2014/main" id="{8B09336C-43C6-C842-9500-721BD01BDC31}"/>
              </a:ext>
            </a:extLst>
          </p:cNvPr>
          <p:cNvSpPr txBox="1"/>
          <p:nvPr/>
        </p:nvSpPr>
        <p:spPr>
          <a:xfrm>
            <a:off x="1059798" y="2941941"/>
            <a:ext cx="1112805" cy="369332"/>
          </a:xfrm>
          <a:prstGeom prst="rect">
            <a:avLst/>
          </a:prstGeom>
          <a:noFill/>
        </p:spPr>
        <p:txBody>
          <a:bodyPr wrap="none" rtlCol="0">
            <a:spAutoFit/>
          </a:bodyPr>
          <a:lstStyle/>
          <a:p>
            <a:r>
              <a:rPr lang="en-DE" dirty="0"/>
              <a:t>Feedback</a:t>
            </a:r>
          </a:p>
        </p:txBody>
      </p:sp>
      <p:sp>
        <p:nvSpPr>
          <p:cNvPr id="56" name="Right Arrow 55">
            <a:extLst>
              <a:ext uri="{FF2B5EF4-FFF2-40B4-BE49-F238E27FC236}">
                <a16:creationId xmlns:a16="http://schemas.microsoft.com/office/drawing/2014/main" id="{505BD2C7-1CFA-B740-AC85-C003FFDE4C66}"/>
              </a:ext>
            </a:extLst>
          </p:cNvPr>
          <p:cNvSpPr/>
          <p:nvPr/>
        </p:nvSpPr>
        <p:spPr>
          <a:xfrm>
            <a:off x="2075803" y="2599344"/>
            <a:ext cx="968188" cy="317792"/>
          </a:xfrm>
          <a:prstGeom prst="rightArrow">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7" name="TextBox 56">
            <a:extLst>
              <a:ext uri="{FF2B5EF4-FFF2-40B4-BE49-F238E27FC236}">
                <a16:creationId xmlns:a16="http://schemas.microsoft.com/office/drawing/2014/main" id="{55398043-8078-6640-8C45-E48E1B01DD9B}"/>
              </a:ext>
            </a:extLst>
          </p:cNvPr>
          <p:cNvSpPr txBox="1"/>
          <p:nvPr/>
        </p:nvSpPr>
        <p:spPr>
          <a:xfrm>
            <a:off x="1059798" y="2619212"/>
            <a:ext cx="1018227" cy="369332"/>
          </a:xfrm>
          <a:prstGeom prst="rect">
            <a:avLst/>
          </a:prstGeom>
          <a:noFill/>
        </p:spPr>
        <p:txBody>
          <a:bodyPr wrap="none" rtlCol="0">
            <a:spAutoFit/>
          </a:bodyPr>
          <a:lstStyle/>
          <a:p>
            <a:r>
              <a:rPr lang="en-DE" dirty="0"/>
              <a:t>Percepts</a:t>
            </a:r>
          </a:p>
        </p:txBody>
      </p:sp>
      <p:sp>
        <p:nvSpPr>
          <p:cNvPr id="62" name="Right Arrow 61">
            <a:extLst>
              <a:ext uri="{FF2B5EF4-FFF2-40B4-BE49-F238E27FC236}">
                <a16:creationId xmlns:a16="http://schemas.microsoft.com/office/drawing/2014/main" id="{02DAA323-0A08-764B-95E1-2E3216D64350}"/>
              </a:ext>
            </a:extLst>
          </p:cNvPr>
          <p:cNvSpPr/>
          <p:nvPr/>
        </p:nvSpPr>
        <p:spPr>
          <a:xfrm rot="10800000">
            <a:off x="2102760" y="4700520"/>
            <a:ext cx="968188" cy="317792"/>
          </a:xfrm>
          <a:prstGeom prst="rightArrow">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3" name="TextBox 62">
            <a:extLst>
              <a:ext uri="{FF2B5EF4-FFF2-40B4-BE49-F238E27FC236}">
                <a16:creationId xmlns:a16="http://schemas.microsoft.com/office/drawing/2014/main" id="{84C6AAB9-BD72-6A4A-B792-F85E4AC8F4E3}"/>
              </a:ext>
            </a:extLst>
          </p:cNvPr>
          <p:cNvSpPr txBox="1"/>
          <p:nvPr/>
        </p:nvSpPr>
        <p:spPr>
          <a:xfrm>
            <a:off x="1086755" y="4678824"/>
            <a:ext cx="1327608" cy="646331"/>
          </a:xfrm>
          <a:prstGeom prst="rect">
            <a:avLst/>
          </a:prstGeom>
          <a:noFill/>
        </p:spPr>
        <p:txBody>
          <a:bodyPr wrap="none" rtlCol="0">
            <a:spAutoFit/>
          </a:bodyPr>
          <a:lstStyle/>
          <a:p>
            <a:r>
              <a:rPr lang="en-DE" dirty="0"/>
              <a:t>Action </a:t>
            </a:r>
            <a:br>
              <a:rPr lang="en-DE" dirty="0"/>
            </a:br>
            <a:r>
              <a:rPr lang="en-DE" dirty="0"/>
              <a:t>Explanation</a:t>
            </a:r>
          </a:p>
        </p:txBody>
      </p:sp>
      <p:sp>
        <p:nvSpPr>
          <p:cNvPr id="67" name="Foliennummernplatzhalter 2">
            <a:extLst>
              <a:ext uri="{FF2B5EF4-FFF2-40B4-BE49-F238E27FC236}">
                <a16:creationId xmlns:a16="http://schemas.microsoft.com/office/drawing/2014/main" id="{B9DC76CB-8E46-194F-B67C-74E87EA1EAF9}"/>
              </a:ext>
            </a:extLst>
          </p:cNvPr>
          <p:cNvSpPr>
            <a:spLocks noGrp="1"/>
          </p:cNvSpPr>
          <p:nvPr>
            <p:ph type="sldNum" sz="quarter" idx="12"/>
          </p:nvPr>
        </p:nvSpPr>
        <p:spPr>
          <a:xfrm>
            <a:off x="1" y="5865529"/>
            <a:ext cx="517585" cy="127240"/>
          </a:xfrm>
        </p:spPr>
        <p:txBody>
          <a:bodyPr/>
          <a:lstStyle/>
          <a:p>
            <a:pPr defTabSz="342892"/>
            <a:fld id="{39D465CF-2EA7-4660-A98A-F323A1FFB657}" type="slidenum">
              <a:rPr lang="de-DE">
                <a:solidFill>
                  <a:srgbClr val="0061AC">
                    <a:lumMod val="50000"/>
                  </a:srgbClr>
                </a:solidFill>
                <a:latin typeface="Arial"/>
              </a:rPr>
              <a:pPr defTabSz="342892"/>
              <a:t>12</a:t>
            </a:fld>
            <a:endParaRPr lang="de-DE">
              <a:solidFill>
                <a:srgbClr val="0061AC">
                  <a:lumMod val="50000"/>
                </a:srgbClr>
              </a:solidFill>
              <a:latin typeface="Arial"/>
            </a:endParaRPr>
          </a:p>
        </p:txBody>
      </p:sp>
      <p:sp>
        <p:nvSpPr>
          <p:cNvPr id="15" name="TextBox 14">
            <a:extLst>
              <a:ext uri="{FF2B5EF4-FFF2-40B4-BE49-F238E27FC236}">
                <a16:creationId xmlns:a16="http://schemas.microsoft.com/office/drawing/2014/main" id="{C6ED5BFC-284D-39B2-4A76-C39767DF8C1E}"/>
              </a:ext>
            </a:extLst>
          </p:cNvPr>
          <p:cNvSpPr txBox="1"/>
          <p:nvPr/>
        </p:nvSpPr>
        <p:spPr>
          <a:xfrm>
            <a:off x="4525048" y="3780505"/>
            <a:ext cx="1025852" cy="369332"/>
          </a:xfrm>
          <a:prstGeom prst="rect">
            <a:avLst/>
          </a:prstGeom>
          <a:noFill/>
        </p:spPr>
        <p:txBody>
          <a:bodyPr wrap="square" rtlCol="0">
            <a:spAutoFit/>
          </a:bodyPr>
          <a:lstStyle/>
          <a:p>
            <a:r>
              <a:rPr lang="en-DE" sz="900" dirty="0"/>
              <a:t>G: “Goals”</a:t>
            </a:r>
            <a:br>
              <a:rPr lang="en-DE" sz="900" dirty="0"/>
            </a:br>
            <a:r>
              <a:rPr lang="en-DE" sz="900" dirty="0"/>
              <a:t>M: Models</a:t>
            </a:r>
          </a:p>
        </p:txBody>
      </p:sp>
      <p:pic>
        <p:nvPicPr>
          <p:cNvPr id="2050" name="Picture 2" descr="A distinctive approach in brain tumor detection and classification using  MRI - ScienceDirect">
            <a:extLst>
              <a:ext uri="{FF2B5EF4-FFF2-40B4-BE49-F238E27FC236}">
                <a16:creationId xmlns:a16="http://schemas.microsoft.com/office/drawing/2014/main" id="{F61F72F8-756E-A854-6BAF-D31BC5EC3A8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5928" y="2154093"/>
            <a:ext cx="1554623" cy="814523"/>
          </a:xfrm>
          <a:prstGeom prst="rect">
            <a:avLst/>
          </a:prstGeom>
          <a:noFill/>
          <a:extLst>
            <a:ext uri="{909E8E84-426E-40DD-AFC4-6F175D3DCCD1}">
              <a14:hiddenFill xmlns:a14="http://schemas.microsoft.com/office/drawing/2010/main">
                <a:solidFill>
                  <a:srgbClr val="FFFFFF"/>
                </a:solidFill>
              </a14:hiddenFill>
            </a:ext>
          </a:extLst>
        </p:spPr>
      </p:pic>
      <p:sp>
        <p:nvSpPr>
          <p:cNvPr id="13" name="Cloud Callout 12">
            <a:extLst>
              <a:ext uri="{FF2B5EF4-FFF2-40B4-BE49-F238E27FC236}">
                <a16:creationId xmlns:a16="http://schemas.microsoft.com/office/drawing/2014/main" id="{D277DBDF-0561-9B4D-432E-24631CC50D66}"/>
              </a:ext>
            </a:extLst>
          </p:cNvPr>
          <p:cNvSpPr/>
          <p:nvPr/>
        </p:nvSpPr>
        <p:spPr>
          <a:xfrm>
            <a:off x="6148728" y="4248755"/>
            <a:ext cx="2887151" cy="1371419"/>
          </a:xfrm>
          <a:prstGeom prst="cloudCallout">
            <a:avLst>
              <a:gd name="adj1" fmla="val -61024"/>
              <a:gd name="adj2" fmla="val -524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t>
            </a:r>
            <a:r>
              <a:rPr lang="en-DE" dirty="0"/>
              <a:t>ehavior specification instead of</a:t>
            </a:r>
          </a:p>
          <a:p>
            <a:pPr algn="ctr"/>
            <a:r>
              <a:rPr lang="en-DE" dirty="0"/>
              <a:t>goal</a:t>
            </a:r>
          </a:p>
        </p:txBody>
      </p:sp>
    </p:spTree>
    <p:extLst>
      <p:ext uri="{BB962C8B-B14F-4D97-AF65-F5344CB8AC3E}">
        <p14:creationId xmlns:p14="http://schemas.microsoft.com/office/powerpoint/2010/main" val="131511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0" presetClass="path" presetSubtype="0" repeatCount="indefinite" accel="50000" decel="50000" fill="hold" nodeType="withEffect">
                                  <p:stCondLst>
                                    <p:cond delay="0"/>
                                  </p:stCondLst>
                                  <p:childTnLst>
                                    <p:animMotion origin="layout" path="M 0.00013 0.00023 L 0.00013 0.06783 " pathEditMode="relative" ptsTypes="AA">
                                      <p:cBhvr>
                                        <p:cTn id="9" dur="2000" fill="hold"/>
                                        <p:tgtEl>
                                          <p:spTgt spid="39"/>
                                        </p:tgtEl>
                                        <p:attrNameLst>
                                          <p:attrName>ppt_x</p:attrName>
                                          <p:attrName>ppt_y</p:attrName>
                                        </p:attrNameLst>
                                      </p:cBhvr>
                                    </p:animMotion>
                                  </p:childTnLst>
                                </p:cTn>
                              </p:par>
                              <p:par>
                                <p:cTn id="10" presetID="0" presetClass="path" presetSubtype="0" repeatCount="indefinite" accel="50000" decel="50000" fill="hold" nodeType="withEffect">
                                  <p:stCondLst>
                                    <p:cond delay="0"/>
                                  </p:stCondLst>
                                  <p:childTnLst>
                                    <p:animMotion origin="layout" path="M 0.00013 0.00023 L 0.00013 0.06782 " pathEditMode="relative" rAng="0" ptsTypes="AA">
                                      <p:cBhvr>
                                        <p:cTn id="11" dur="2000" fill="hold"/>
                                        <p:tgtEl>
                                          <p:spTgt spid="40"/>
                                        </p:tgtEl>
                                        <p:attrNameLst>
                                          <p:attrName>ppt_x</p:attrName>
                                          <p:attrName>ppt_y</p:attrName>
                                        </p:attrNameLst>
                                      </p:cBhvr>
                                      <p:rCtr x="0" y="3380"/>
                                    </p:animMotion>
                                  </p:childTnLst>
                                </p:cTn>
                              </p:par>
                              <p:par>
                                <p:cTn id="12" presetID="0" presetClass="path" presetSubtype="0" repeatCount="indefinite" accel="50000" decel="50000" fill="hold" nodeType="withEffect">
                                  <p:stCondLst>
                                    <p:cond delay="0"/>
                                  </p:stCondLst>
                                  <p:childTnLst>
                                    <p:animMotion origin="layout" path="M 0.00013 0.00023 L 0.00013 0.06782 " pathEditMode="relative" rAng="0" ptsTypes="AA">
                                      <p:cBhvr>
                                        <p:cTn id="13" dur="2000" fill="hold"/>
                                        <p:tgtEl>
                                          <p:spTgt spid="41"/>
                                        </p:tgtEl>
                                        <p:attrNameLst>
                                          <p:attrName>ppt_x</p:attrName>
                                          <p:attrName>ppt_y</p:attrName>
                                        </p:attrNameLst>
                                      </p:cBhvr>
                                      <p:rCtr x="0" y="3380"/>
                                    </p:animMotion>
                                  </p:childTnLst>
                                </p:cTn>
                              </p:par>
                              <p:par>
                                <p:cTn id="14" presetID="0" presetClass="path" presetSubtype="0" repeatCount="indefinite" accel="50000" decel="50000" fill="hold" nodeType="withEffect">
                                  <p:stCondLst>
                                    <p:cond delay="0"/>
                                  </p:stCondLst>
                                  <p:childTnLst>
                                    <p:animMotion origin="layout" path="M 0.00013 0.00023 L 0.00013 0.06782 " pathEditMode="relative" rAng="0" ptsTypes="AA">
                                      <p:cBhvr>
                                        <p:cTn id="15" dur="2000" fill="hold"/>
                                        <p:tgtEl>
                                          <p:spTgt spid="42"/>
                                        </p:tgtEl>
                                        <p:attrNameLst>
                                          <p:attrName>ppt_x</p:attrName>
                                          <p:attrName>ppt_y</p:attrName>
                                        </p:attrNameLst>
                                      </p:cBhvr>
                                      <p:rCtr x="0" y="3380"/>
                                    </p:animMotion>
                                  </p:childTnLst>
                                </p:cTn>
                              </p:par>
                              <p:par>
                                <p:cTn id="16" presetID="8" presetClass="emph" presetSubtype="0" repeatCount="indefinite" fill="hold" nodeType="withEffect">
                                  <p:stCondLst>
                                    <p:cond delay="0"/>
                                  </p:stCondLst>
                                  <p:childTnLst>
                                    <p:animRot by="21600000">
                                      <p:cBhvr>
                                        <p:cTn id="17" dur="5000" fill="hold"/>
                                        <p:tgtEl>
                                          <p:spTgt spid="23"/>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dissolve">
                                      <p:cBhvr>
                                        <p:cTn id="22" dur="500"/>
                                        <p:tgtEl>
                                          <p:spTgt spid="205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551B3-9434-4F42-BBA4-6A7D208EC6A0}"/>
              </a:ext>
            </a:extLst>
          </p:cNvPr>
          <p:cNvSpPr>
            <a:spLocks noGrp="1"/>
          </p:cNvSpPr>
          <p:nvPr>
            <p:ph type="title"/>
          </p:nvPr>
        </p:nvSpPr>
        <p:spPr/>
        <p:txBody>
          <a:bodyPr/>
          <a:lstStyle/>
          <a:p>
            <a:r>
              <a:rPr lang="en-DE" dirty="0"/>
              <a:t>Goal Specification</a:t>
            </a:r>
          </a:p>
        </p:txBody>
      </p:sp>
      <p:sp>
        <p:nvSpPr>
          <p:cNvPr id="3" name="Content Placeholder 2">
            <a:extLst>
              <a:ext uri="{FF2B5EF4-FFF2-40B4-BE49-F238E27FC236}">
                <a16:creationId xmlns:a16="http://schemas.microsoft.com/office/drawing/2014/main" id="{E79BA679-80A4-D441-BB66-00BC64FAA12C}"/>
              </a:ext>
            </a:extLst>
          </p:cNvPr>
          <p:cNvSpPr>
            <a:spLocks noGrp="1"/>
          </p:cNvSpPr>
          <p:nvPr>
            <p:ph idx="1"/>
          </p:nvPr>
        </p:nvSpPr>
        <p:spPr/>
        <p:txBody>
          <a:bodyPr/>
          <a:lstStyle/>
          <a:p>
            <a:r>
              <a:rPr lang="en-DE" dirty="0"/>
              <a:t>For specific problem classes </a:t>
            </a:r>
            <a:r>
              <a:rPr lang="en-DE" sz="2800" i="1" dirty="0">
                <a:latin typeface="Times New Roman" panose="02020603050405020304" pitchFamily="18" charset="0"/>
                <a:cs typeface="Times New Roman" panose="02020603050405020304" pitchFamily="18" charset="0"/>
              </a:rPr>
              <a:t>M</a:t>
            </a:r>
            <a:r>
              <a:rPr lang="en-DE" sz="2800" i="1" baseline="30000" dirty="0">
                <a:latin typeface="Times New Roman" panose="02020603050405020304" pitchFamily="18" charset="0"/>
                <a:cs typeface="Times New Roman" panose="02020603050405020304" pitchFamily="18" charset="0"/>
              </a:rPr>
              <a:t>H</a:t>
            </a:r>
            <a:r>
              <a:rPr lang="en-DE" dirty="0"/>
              <a:t>, goal specification languages must be developed to specify </a:t>
            </a:r>
            <a:r>
              <a:rPr lang="en-DE" sz="2800" i="1" dirty="0">
                <a:latin typeface="Times New Roman" panose="02020603050405020304" pitchFamily="18" charset="0"/>
                <a:cs typeface="Times New Roman" panose="02020603050405020304" pitchFamily="18" charset="0"/>
              </a:rPr>
              <a:t>M</a:t>
            </a:r>
            <a:r>
              <a:rPr lang="en-DE" sz="2800" i="1" baseline="30000" dirty="0">
                <a:latin typeface="Times New Roman" panose="02020603050405020304" pitchFamily="18" charset="0"/>
                <a:cs typeface="Times New Roman" panose="02020603050405020304" pitchFamily="18" charset="0"/>
              </a:rPr>
              <a:t>R</a:t>
            </a:r>
            <a:endParaRPr lang="en-DE" dirty="0"/>
          </a:p>
          <a:p>
            <a:pPr lvl="1"/>
            <a:r>
              <a:rPr lang="en-DE" dirty="0"/>
              <a:t>If goal specifications cannot sensibly be provided by humans for a certain application domain, </a:t>
            </a:r>
            <a:br>
              <a:rPr lang="en-DE" dirty="0"/>
            </a:br>
            <a:r>
              <a:rPr lang="en-DE" dirty="0"/>
              <a:t>AI researchers do need to continue their work</a:t>
            </a:r>
          </a:p>
          <a:p>
            <a:r>
              <a:rPr lang="en-DE" dirty="0"/>
              <a:t>We will consider …</a:t>
            </a:r>
          </a:p>
          <a:p>
            <a:pPr lvl="1"/>
            <a:r>
              <a:rPr lang="en-DE" dirty="0"/>
              <a:t>how </a:t>
            </a:r>
            <a:r>
              <a:rPr lang="en-DE" dirty="0">
                <a:solidFill>
                  <a:srgbClr val="0305FF"/>
                </a:solidFill>
              </a:rPr>
              <a:t>information retrieval (IR) goals </a:t>
            </a:r>
            <a:r>
              <a:rPr lang="en-DE" dirty="0"/>
              <a:t>can be represented</a:t>
            </a:r>
            <a:br>
              <a:rPr lang="en-DE" dirty="0"/>
            </a:br>
            <a:r>
              <a:rPr lang="en-DE" dirty="0"/>
              <a:t>and communicated to a web-mining agent (IR agent)</a:t>
            </a:r>
          </a:p>
          <a:p>
            <a:pPr lvl="1"/>
            <a:r>
              <a:rPr lang="en-DE" dirty="0"/>
              <a:t>how </a:t>
            </a:r>
            <a:r>
              <a:rPr lang="en-DE" dirty="0">
                <a:solidFill>
                  <a:srgbClr val="0305FF"/>
                </a:solidFill>
              </a:rPr>
              <a:t>uncertainty about IR goals can be reduced</a:t>
            </a:r>
          </a:p>
          <a:p>
            <a:pPr lvl="1"/>
            <a:r>
              <a:rPr lang="en-DE" dirty="0"/>
              <a:t>how </a:t>
            </a:r>
            <a:r>
              <a:rPr lang="en-DE" dirty="0">
                <a:solidFill>
                  <a:srgbClr val="0305FF"/>
                </a:solidFill>
              </a:rPr>
              <a:t>reinforcement feedback </a:t>
            </a:r>
            <a:r>
              <a:rPr lang="en-DE" dirty="0"/>
              <a:t>can be </a:t>
            </a:r>
            <a:br>
              <a:rPr lang="en-DE" dirty="0"/>
            </a:br>
            <a:r>
              <a:rPr lang="en-DE" dirty="0"/>
              <a:t>collected by the IR agent</a:t>
            </a:r>
          </a:p>
          <a:p>
            <a:endParaRPr lang="en-DE" dirty="0"/>
          </a:p>
        </p:txBody>
      </p:sp>
      <p:sp>
        <p:nvSpPr>
          <p:cNvPr id="4" name="Slide Number Placeholder 3">
            <a:extLst>
              <a:ext uri="{FF2B5EF4-FFF2-40B4-BE49-F238E27FC236}">
                <a16:creationId xmlns:a16="http://schemas.microsoft.com/office/drawing/2014/main" id="{65DB324A-E47B-3440-A8EA-D1007E4759D2}"/>
              </a:ext>
            </a:extLst>
          </p:cNvPr>
          <p:cNvSpPr>
            <a:spLocks noGrp="1"/>
          </p:cNvSpPr>
          <p:nvPr>
            <p:ph type="sldNum" sz="quarter" idx="12"/>
          </p:nvPr>
        </p:nvSpPr>
        <p:spPr/>
        <p:txBody>
          <a:bodyPr/>
          <a:lstStyle/>
          <a:p>
            <a:pPr>
              <a:defRPr/>
            </a:pPr>
            <a:fld id="{A4C577E2-95DD-1F4B-A688-E8FB02007787}" type="slidenum">
              <a:rPr lang="de-DE" smtClean="0"/>
              <a:pPr>
                <a:defRPr/>
              </a:pPr>
              <a:t>13</a:t>
            </a:fld>
            <a:endParaRPr lang="de-DE"/>
          </a:p>
        </p:txBody>
      </p:sp>
    </p:spTree>
    <p:extLst>
      <p:ext uri="{BB962C8B-B14F-4D97-AF65-F5344CB8AC3E}">
        <p14:creationId xmlns:p14="http://schemas.microsoft.com/office/powerpoint/2010/main" val="14200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dissolv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4D97A-8249-8040-81C3-3C31865DAD6A}"/>
              </a:ext>
            </a:extLst>
          </p:cNvPr>
          <p:cNvSpPr>
            <a:spLocks noGrp="1"/>
          </p:cNvSpPr>
          <p:nvPr>
            <p:ph type="title"/>
          </p:nvPr>
        </p:nvSpPr>
        <p:spPr/>
        <p:txBody>
          <a:bodyPr/>
          <a:lstStyle/>
          <a:p>
            <a:r>
              <a:rPr lang="en-DE" dirty="0"/>
              <a:t>Recap: Document and query representation</a:t>
            </a:r>
          </a:p>
        </p:txBody>
      </p:sp>
      <p:sp>
        <p:nvSpPr>
          <p:cNvPr id="4" name="Slide Number Placeholder 3">
            <a:extLst>
              <a:ext uri="{FF2B5EF4-FFF2-40B4-BE49-F238E27FC236}">
                <a16:creationId xmlns:a16="http://schemas.microsoft.com/office/drawing/2014/main" id="{E8542956-92B1-7448-B9BF-4CA32F7820B2}"/>
              </a:ext>
            </a:extLst>
          </p:cNvPr>
          <p:cNvSpPr>
            <a:spLocks noGrp="1"/>
          </p:cNvSpPr>
          <p:nvPr>
            <p:ph type="sldNum" sz="quarter" idx="12"/>
          </p:nvPr>
        </p:nvSpPr>
        <p:spPr/>
        <p:txBody>
          <a:bodyPr/>
          <a:lstStyle/>
          <a:p>
            <a:pPr>
              <a:defRPr/>
            </a:pPr>
            <a:fld id="{A4C577E2-95DD-1F4B-A688-E8FB02007787}" type="slidenum">
              <a:rPr lang="de-DE" smtClean="0"/>
              <a:pPr>
                <a:defRPr/>
              </a:pPr>
              <a:t>14</a:t>
            </a:fld>
            <a:endParaRPr lang="de-DE"/>
          </a:p>
        </p:txBody>
      </p:sp>
      <p:graphicFrame>
        <p:nvGraphicFramePr>
          <p:cNvPr id="6" name="Object 2">
            <a:extLst>
              <a:ext uri="{FF2B5EF4-FFF2-40B4-BE49-F238E27FC236}">
                <a16:creationId xmlns:a16="http://schemas.microsoft.com/office/drawing/2014/main" id="{DC020877-CA54-1949-BF3C-A9716586F0ED}"/>
              </a:ext>
            </a:extLst>
          </p:cNvPr>
          <p:cNvGraphicFramePr>
            <a:graphicFrameLocks noChangeAspect="1"/>
          </p:cNvGraphicFramePr>
          <p:nvPr/>
        </p:nvGraphicFramePr>
        <p:xfrm>
          <a:off x="733425" y="1976561"/>
          <a:ext cx="7677150" cy="2330450"/>
        </p:xfrm>
        <a:graphic>
          <a:graphicData uri="http://schemas.openxmlformats.org/presentationml/2006/ole">
            <mc:AlternateContent xmlns:mc="http://schemas.openxmlformats.org/markup-compatibility/2006">
              <mc:Choice xmlns:v="urn:schemas-microsoft-com:vml" Requires="v">
                <p:oleObj name="Worksheet" r:id="rId2" imgW="9525305" imgH="2895905" progId="Excel.Sheet.8">
                  <p:embed/>
                </p:oleObj>
              </mc:Choice>
              <mc:Fallback>
                <p:oleObj name="Worksheet" r:id="rId2" imgW="9525305" imgH="2895905" progId="Excel.Sheet.8">
                  <p:embed/>
                  <p:pic>
                    <p:nvPicPr>
                      <p:cNvPr id="6" name="Object 2">
                        <a:extLst>
                          <a:ext uri="{FF2B5EF4-FFF2-40B4-BE49-F238E27FC236}">
                            <a16:creationId xmlns:a16="http://schemas.microsoft.com/office/drawing/2014/main" id="{DC020877-CA54-1949-BF3C-A9716586F0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25" y="1976561"/>
                        <a:ext cx="7677150" cy="2330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 name="TextBox 7">
            <a:extLst>
              <a:ext uri="{FF2B5EF4-FFF2-40B4-BE49-F238E27FC236}">
                <a16:creationId xmlns:a16="http://schemas.microsoft.com/office/drawing/2014/main" id="{62C6052B-28B7-5D46-83B2-8742EABF4DC1}"/>
              </a:ext>
            </a:extLst>
          </p:cNvPr>
          <p:cNvSpPr txBox="1"/>
          <p:nvPr/>
        </p:nvSpPr>
        <p:spPr>
          <a:xfrm>
            <a:off x="827584" y="1484784"/>
            <a:ext cx="5894562" cy="369332"/>
          </a:xfrm>
          <a:prstGeom prst="rect">
            <a:avLst/>
          </a:prstGeom>
          <a:noFill/>
        </p:spPr>
        <p:txBody>
          <a:bodyPr wrap="none" rtlCol="0">
            <a:spAutoFit/>
          </a:bodyPr>
          <a:lstStyle/>
          <a:p>
            <a:r>
              <a:rPr lang="en-DE" dirty="0"/>
              <a:t>Only represent occurrences of terms with incidence matrix?</a:t>
            </a:r>
          </a:p>
        </p:txBody>
      </p:sp>
      <p:sp>
        <p:nvSpPr>
          <p:cNvPr id="9" name="TextBox 8">
            <a:extLst>
              <a:ext uri="{FF2B5EF4-FFF2-40B4-BE49-F238E27FC236}">
                <a16:creationId xmlns:a16="http://schemas.microsoft.com/office/drawing/2014/main" id="{F89190E0-A154-2F45-B4C9-C37A0E0A5916}"/>
              </a:ext>
            </a:extLst>
          </p:cNvPr>
          <p:cNvSpPr txBox="1"/>
          <p:nvPr/>
        </p:nvSpPr>
        <p:spPr>
          <a:xfrm>
            <a:off x="827584" y="4575092"/>
            <a:ext cx="1888659" cy="369332"/>
          </a:xfrm>
          <a:prstGeom prst="rect">
            <a:avLst/>
          </a:prstGeom>
          <a:noFill/>
        </p:spPr>
        <p:txBody>
          <a:bodyPr wrap="none" rtlCol="0">
            <a:spAutoFit/>
          </a:bodyPr>
          <a:lstStyle/>
          <a:p>
            <a:r>
              <a:rPr lang="en-DE" dirty="0"/>
              <a:t>Use word counts?</a:t>
            </a:r>
          </a:p>
        </p:txBody>
      </p:sp>
      <p:sp>
        <p:nvSpPr>
          <p:cNvPr id="10" name="TextBox 9">
            <a:extLst>
              <a:ext uri="{FF2B5EF4-FFF2-40B4-BE49-F238E27FC236}">
                <a16:creationId xmlns:a16="http://schemas.microsoft.com/office/drawing/2014/main" id="{A0C208D4-AD94-4C4C-8F62-95056B6AAF2C}"/>
              </a:ext>
            </a:extLst>
          </p:cNvPr>
          <p:cNvSpPr txBox="1"/>
          <p:nvPr/>
        </p:nvSpPr>
        <p:spPr>
          <a:xfrm>
            <a:off x="827584" y="5223274"/>
            <a:ext cx="2358338" cy="369332"/>
          </a:xfrm>
          <a:prstGeom prst="rect">
            <a:avLst/>
          </a:prstGeom>
          <a:noFill/>
        </p:spPr>
        <p:txBody>
          <a:bodyPr wrap="none" rtlCol="0">
            <a:spAutoFit/>
          </a:bodyPr>
          <a:lstStyle/>
          <a:p>
            <a:r>
              <a:rPr lang="en-DE" dirty="0"/>
              <a:t>Use word frequencies?</a:t>
            </a:r>
          </a:p>
        </p:txBody>
      </p:sp>
      <p:sp>
        <p:nvSpPr>
          <p:cNvPr id="11" name="TextBox 10">
            <a:extLst>
              <a:ext uri="{FF2B5EF4-FFF2-40B4-BE49-F238E27FC236}">
                <a16:creationId xmlns:a16="http://schemas.microsoft.com/office/drawing/2014/main" id="{A27E7354-E8F2-AB48-BCD5-84DA24D9C4F5}"/>
              </a:ext>
            </a:extLst>
          </p:cNvPr>
          <p:cNvSpPr txBox="1"/>
          <p:nvPr/>
        </p:nvSpPr>
        <p:spPr>
          <a:xfrm>
            <a:off x="827584" y="5871456"/>
            <a:ext cx="7746031" cy="369332"/>
          </a:xfrm>
          <a:prstGeom prst="rect">
            <a:avLst/>
          </a:prstGeom>
          <a:noFill/>
        </p:spPr>
        <p:txBody>
          <a:bodyPr wrap="none" rtlCol="0">
            <a:spAutoFit/>
          </a:bodyPr>
          <a:lstStyle/>
          <a:p>
            <a:r>
              <a:rPr lang="en-DE" dirty="0"/>
              <a:t>What about terms that occur in certain documents but seldomly in the corpus?</a:t>
            </a:r>
          </a:p>
        </p:txBody>
      </p:sp>
    </p:spTree>
    <p:extLst>
      <p:ext uri="{BB962C8B-B14F-4D97-AF65-F5344CB8AC3E}">
        <p14:creationId xmlns:p14="http://schemas.microsoft.com/office/powerpoint/2010/main" val="60431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p:txBody>
          <a:bodyPr/>
          <a:lstStyle/>
          <a:p>
            <a:r>
              <a:rPr lang="en-US" altLang="en-US" dirty="0"/>
              <a:t>Recap: TF.IDF</a:t>
            </a:r>
          </a:p>
        </p:txBody>
      </p:sp>
      <p:sp>
        <p:nvSpPr>
          <p:cNvPr id="358403" name="Rectangle 3"/>
          <p:cNvSpPr>
            <a:spLocks noGrp="1" noChangeArrowheads="1"/>
          </p:cNvSpPr>
          <p:nvPr>
            <p:ph type="body" idx="1"/>
          </p:nvPr>
        </p:nvSpPr>
        <p:spPr/>
        <p:txBody>
          <a:bodyPr/>
          <a:lstStyle/>
          <a:p>
            <a:pPr marL="469900" indent="-469900">
              <a:lnSpc>
                <a:spcPct val="90000"/>
              </a:lnSpc>
              <a:buFont typeface="Times" charset="0"/>
              <a:buNone/>
            </a:pPr>
            <a:r>
              <a:rPr lang="de-DE" altLang="en-US" sz="2400" dirty="0" err="1">
                <a:solidFill>
                  <a:schemeClr val="accent1">
                    <a:lumMod val="50000"/>
                  </a:schemeClr>
                </a:solidFill>
              </a:rPr>
              <a:t>f</a:t>
            </a:r>
            <a:r>
              <a:rPr lang="de-DE" altLang="en-US" sz="2400" baseline="-25000" dirty="0" err="1">
                <a:solidFill>
                  <a:schemeClr val="accent1">
                    <a:lumMod val="50000"/>
                  </a:schemeClr>
                </a:solidFill>
              </a:rPr>
              <a:t>ij</a:t>
            </a:r>
            <a:r>
              <a:rPr lang="de-DE" altLang="en-US" sz="2400" dirty="0"/>
              <a:t> = </a:t>
            </a:r>
            <a:r>
              <a:rPr lang="de-DE" altLang="en-US" sz="2400" dirty="0" err="1"/>
              <a:t>number</a:t>
            </a:r>
            <a:r>
              <a:rPr lang="de-DE" altLang="en-US" sz="2400" dirty="0"/>
              <a:t> </a:t>
            </a:r>
            <a:r>
              <a:rPr lang="de-DE" altLang="en-US" sz="2400" dirty="0" err="1"/>
              <a:t>of</a:t>
            </a:r>
            <a:r>
              <a:rPr lang="de-DE" altLang="en-US" sz="2400" dirty="0"/>
              <a:t> </a:t>
            </a:r>
            <a:r>
              <a:rPr lang="de-DE" altLang="en-US" sz="2400" dirty="0" err="1"/>
              <a:t>terms</a:t>
            </a:r>
            <a:r>
              <a:rPr lang="de-DE" altLang="en-US" sz="2400" dirty="0"/>
              <a:t> </a:t>
            </a:r>
            <a:r>
              <a:rPr lang="de-DE" altLang="en-US" sz="2400" dirty="0" err="1">
                <a:solidFill>
                  <a:schemeClr val="accent1">
                    <a:lumMod val="50000"/>
                  </a:schemeClr>
                </a:solidFill>
              </a:rPr>
              <a:t>t</a:t>
            </a:r>
            <a:r>
              <a:rPr lang="de-DE" altLang="en-US" sz="2400" baseline="-25000" dirty="0" err="1">
                <a:solidFill>
                  <a:schemeClr val="accent1">
                    <a:lumMod val="50000"/>
                  </a:schemeClr>
                </a:solidFill>
              </a:rPr>
              <a:t>i</a:t>
            </a:r>
            <a:r>
              <a:rPr lang="de-DE" altLang="en-US" sz="2400" dirty="0">
                <a:solidFill>
                  <a:schemeClr val="accent1">
                    <a:lumMod val="50000"/>
                  </a:schemeClr>
                </a:solidFill>
              </a:rPr>
              <a:t> </a:t>
            </a:r>
            <a:r>
              <a:rPr lang="de-DE" altLang="en-US" sz="2400" dirty="0"/>
              <a:t>in </a:t>
            </a:r>
            <a:r>
              <a:rPr lang="de-DE" altLang="en-US" sz="2400" dirty="0" err="1"/>
              <a:t>document</a:t>
            </a:r>
            <a:r>
              <a:rPr lang="de-DE" altLang="en-US" sz="2400" dirty="0"/>
              <a:t> </a:t>
            </a:r>
            <a:r>
              <a:rPr lang="de-DE" altLang="en-US" sz="2400" dirty="0" err="1">
                <a:solidFill>
                  <a:schemeClr val="accent1">
                    <a:lumMod val="50000"/>
                  </a:schemeClr>
                </a:solidFill>
              </a:rPr>
              <a:t>d</a:t>
            </a:r>
            <a:r>
              <a:rPr lang="de-DE" altLang="en-US" sz="2400" baseline="-25000" dirty="0" err="1">
                <a:solidFill>
                  <a:schemeClr val="accent1">
                    <a:lumMod val="50000"/>
                  </a:schemeClr>
                </a:solidFill>
              </a:rPr>
              <a:t>j</a:t>
            </a:r>
            <a:endParaRPr lang="de-DE" altLang="en-US" sz="2400" dirty="0">
              <a:solidFill>
                <a:schemeClr val="accent1">
                  <a:lumMod val="50000"/>
                </a:schemeClr>
              </a:solidFill>
            </a:endParaRPr>
          </a:p>
          <a:p>
            <a:pPr marL="469900" indent="-469900">
              <a:lnSpc>
                <a:spcPct val="90000"/>
              </a:lnSpc>
            </a:pPr>
            <a:endParaRPr lang="de-DE" altLang="en-US" sz="2400" dirty="0"/>
          </a:p>
          <a:p>
            <a:pPr marL="469900" indent="-469900">
              <a:lnSpc>
                <a:spcPct val="90000"/>
              </a:lnSpc>
              <a:buFont typeface="Times" charset="0"/>
              <a:buNone/>
            </a:pPr>
            <a:endParaRPr lang="de-DE" altLang="en-US" sz="2400" dirty="0"/>
          </a:p>
          <a:p>
            <a:pPr marL="469900" indent="-469900">
              <a:lnSpc>
                <a:spcPct val="90000"/>
              </a:lnSpc>
              <a:buFont typeface="Times" charset="0"/>
              <a:buNone/>
            </a:pPr>
            <a:r>
              <a:rPr lang="de-DE" altLang="en-US" sz="2400" dirty="0" err="1">
                <a:solidFill>
                  <a:schemeClr val="accent1">
                    <a:lumMod val="50000"/>
                  </a:schemeClr>
                </a:solidFill>
              </a:rPr>
              <a:t>n</a:t>
            </a:r>
            <a:r>
              <a:rPr lang="de-DE" altLang="en-US" sz="2400" baseline="-25000" dirty="0" err="1">
                <a:solidFill>
                  <a:schemeClr val="accent1">
                    <a:lumMod val="50000"/>
                  </a:schemeClr>
                </a:solidFill>
              </a:rPr>
              <a:t>i</a:t>
            </a:r>
            <a:r>
              <a:rPr lang="de-DE" altLang="en-US" sz="2400" dirty="0"/>
              <a:t> = </a:t>
            </a:r>
            <a:r>
              <a:rPr lang="de-DE" altLang="en-US" sz="2400" dirty="0" err="1"/>
              <a:t>Number</a:t>
            </a:r>
            <a:r>
              <a:rPr lang="de-DE" altLang="en-US" sz="2400" dirty="0"/>
              <a:t> </a:t>
            </a:r>
            <a:r>
              <a:rPr lang="de-DE" altLang="en-US" sz="2400" dirty="0" err="1"/>
              <a:t>of</a:t>
            </a:r>
            <a:r>
              <a:rPr lang="de-DE" altLang="en-US" sz="2400" dirty="0"/>
              <a:t> </a:t>
            </a:r>
            <a:r>
              <a:rPr lang="de-DE" altLang="en-US" sz="2400" dirty="0" err="1"/>
              <a:t>documents</a:t>
            </a:r>
            <a:r>
              <a:rPr lang="de-DE" altLang="en-US" sz="2400" dirty="0"/>
              <a:t> </a:t>
            </a:r>
            <a:r>
              <a:rPr lang="de-DE" altLang="en-US" sz="2400" dirty="0" err="1"/>
              <a:t>with</a:t>
            </a:r>
            <a:r>
              <a:rPr lang="de-DE" altLang="en-US" sz="2400" dirty="0"/>
              <a:t> </a:t>
            </a:r>
            <a:r>
              <a:rPr lang="de-DE" altLang="en-US" sz="2400" dirty="0" err="1"/>
              <a:t>term</a:t>
            </a:r>
            <a:r>
              <a:rPr lang="de-DE" altLang="en-US" sz="2400" dirty="0"/>
              <a:t> i</a:t>
            </a:r>
          </a:p>
          <a:p>
            <a:pPr marL="469900" indent="-469900">
              <a:lnSpc>
                <a:spcPct val="90000"/>
              </a:lnSpc>
              <a:buFont typeface="Times" charset="0"/>
              <a:buNone/>
            </a:pPr>
            <a:r>
              <a:rPr lang="de-DE" altLang="en-US" sz="2400" dirty="0">
                <a:solidFill>
                  <a:schemeClr val="accent1">
                    <a:lumMod val="50000"/>
                  </a:schemeClr>
                </a:solidFill>
              </a:rPr>
              <a:t>N</a:t>
            </a:r>
            <a:r>
              <a:rPr lang="de-DE" altLang="en-US" sz="2400" dirty="0"/>
              <a:t> = Total </a:t>
            </a:r>
            <a:r>
              <a:rPr lang="de-DE" altLang="en-US" sz="2400" dirty="0" err="1"/>
              <a:t>number</a:t>
            </a:r>
            <a:r>
              <a:rPr lang="de-DE" altLang="en-US" sz="2400" dirty="0"/>
              <a:t> </a:t>
            </a:r>
            <a:r>
              <a:rPr lang="de-DE" altLang="en-US" sz="2400" dirty="0" err="1"/>
              <a:t>of</a:t>
            </a:r>
            <a:r>
              <a:rPr lang="de-DE" altLang="en-US" sz="2400" dirty="0"/>
              <a:t> </a:t>
            </a:r>
            <a:r>
              <a:rPr lang="de-DE" altLang="en-US" sz="2400" dirty="0" err="1"/>
              <a:t>documents</a:t>
            </a:r>
            <a:endParaRPr lang="de-DE" altLang="en-US" sz="2400" dirty="0"/>
          </a:p>
          <a:p>
            <a:pPr marL="469900" indent="-469900">
              <a:lnSpc>
                <a:spcPct val="90000"/>
              </a:lnSpc>
              <a:buFont typeface="Times" charset="0"/>
              <a:buNone/>
            </a:pPr>
            <a:endParaRPr lang="de-DE" altLang="en-US" sz="2400" dirty="0"/>
          </a:p>
          <a:p>
            <a:pPr marL="469900" indent="-469900">
              <a:lnSpc>
                <a:spcPct val="90000"/>
              </a:lnSpc>
              <a:buFont typeface="Times" charset="0"/>
              <a:buNone/>
            </a:pPr>
            <a:endParaRPr lang="de-DE" altLang="en-US" sz="2400" dirty="0"/>
          </a:p>
          <a:p>
            <a:pPr marL="469900" indent="-469900">
              <a:lnSpc>
                <a:spcPct val="90000"/>
              </a:lnSpc>
              <a:buFont typeface="Times" charset="0"/>
              <a:buNone/>
            </a:pPr>
            <a:r>
              <a:rPr lang="de-DE" altLang="en-US" sz="2400" dirty="0"/>
              <a:t>TF.IDF </a:t>
            </a:r>
            <a:r>
              <a:rPr lang="de-DE" altLang="en-US" sz="2400" dirty="0" err="1"/>
              <a:t>measure</a:t>
            </a:r>
            <a:r>
              <a:rPr lang="de-DE" altLang="en-US" sz="2400" dirty="0"/>
              <a:t> </a:t>
            </a:r>
            <a:br>
              <a:rPr lang="de-DE" altLang="en-US" sz="2400" dirty="0"/>
            </a:br>
            <a:r>
              <a:rPr lang="de-DE" altLang="en-US" sz="2400" i="1" dirty="0" err="1">
                <a:solidFill>
                  <a:srgbClr val="0305FF"/>
                </a:solidFill>
              </a:rPr>
              <a:t>w</a:t>
            </a:r>
            <a:r>
              <a:rPr lang="de-DE" altLang="en-US" sz="2400" i="1" baseline="-25000" dirty="0" err="1">
                <a:solidFill>
                  <a:srgbClr val="0305FF"/>
                </a:solidFill>
              </a:rPr>
              <a:t>ij</a:t>
            </a:r>
            <a:r>
              <a:rPr lang="de-DE" altLang="en-US" sz="2400" i="1" dirty="0">
                <a:solidFill>
                  <a:srgbClr val="0305FF"/>
                </a:solidFill>
              </a:rPr>
              <a:t> = </a:t>
            </a:r>
            <a:r>
              <a:rPr lang="de-DE" altLang="en-US" sz="2400" i="1" dirty="0" err="1">
                <a:solidFill>
                  <a:srgbClr val="0305FF"/>
                </a:solidFill>
              </a:rPr>
              <a:t>TF</a:t>
            </a:r>
            <a:r>
              <a:rPr lang="de-DE" altLang="en-US" sz="2400" i="1" baseline="-25000" dirty="0" err="1">
                <a:solidFill>
                  <a:srgbClr val="0305FF"/>
                </a:solidFill>
              </a:rPr>
              <a:t>ij</a:t>
            </a:r>
            <a:r>
              <a:rPr lang="de-DE" altLang="en-US" sz="2400" i="1" baseline="-25000" dirty="0">
                <a:solidFill>
                  <a:srgbClr val="0305FF"/>
                </a:solidFill>
              </a:rPr>
              <a:t> </a:t>
            </a:r>
            <a:r>
              <a:rPr lang="de-DE" altLang="en-US" sz="2400" i="1" dirty="0">
                <a:solidFill>
                  <a:srgbClr val="0305FF"/>
                </a:solidFill>
                <a:latin typeface="cmsy10" charset="0"/>
              </a:rPr>
              <a:t>⋅</a:t>
            </a:r>
            <a:r>
              <a:rPr lang="de-DE" altLang="en-US" sz="2400" i="1" dirty="0">
                <a:solidFill>
                  <a:srgbClr val="0305FF"/>
                </a:solidFill>
              </a:rPr>
              <a:t> </a:t>
            </a:r>
            <a:r>
              <a:rPr lang="de-DE" altLang="en-US" sz="2400" i="1" dirty="0" err="1">
                <a:solidFill>
                  <a:srgbClr val="0305FF"/>
                </a:solidFill>
              </a:rPr>
              <a:t>IDF</a:t>
            </a:r>
            <a:r>
              <a:rPr lang="de-DE" altLang="en-US" sz="2400" i="1" baseline="-25000" dirty="0" err="1">
                <a:solidFill>
                  <a:srgbClr val="0305FF"/>
                </a:solidFill>
              </a:rPr>
              <a:t>i</a:t>
            </a:r>
            <a:endParaRPr lang="de-DE" altLang="en-US" sz="2400" i="1" dirty="0">
              <a:solidFill>
                <a:srgbClr val="0305FF"/>
              </a:solidFill>
            </a:endParaRPr>
          </a:p>
          <a:p>
            <a:pPr marL="469900" indent="-469900">
              <a:lnSpc>
                <a:spcPct val="90000"/>
              </a:lnSpc>
              <a:buFont typeface="Times" charset="0"/>
              <a:buNone/>
            </a:pPr>
            <a:endParaRPr lang="de-DE" altLang="en-US" sz="2400" dirty="0"/>
          </a:p>
        </p:txBody>
      </p:sp>
      <p:pic>
        <p:nvPicPr>
          <p:cNvPr id="358405" name="Picture 5" descr="txp_fig"/>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2092455" y="3360070"/>
            <a:ext cx="1421780" cy="348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 name="TextBox 2">
            <a:extLst>
              <a:ext uri="{FF2B5EF4-FFF2-40B4-BE49-F238E27FC236}">
                <a16:creationId xmlns:a16="http://schemas.microsoft.com/office/drawing/2014/main" id="{C4074D24-02CB-0C4F-8D5A-C0126B030650}"/>
              </a:ext>
            </a:extLst>
          </p:cNvPr>
          <p:cNvSpPr txBox="1"/>
          <p:nvPr/>
        </p:nvSpPr>
        <p:spPr>
          <a:xfrm>
            <a:off x="6300192" y="261263"/>
            <a:ext cx="2645276" cy="430887"/>
          </a:xfrm>
          <a:prstGeom prst="rect">
            <a:avLst/>
          </a:prstGeom>
          <a:noFill/>
        </p:spPr>
        <p:txBody>
          <a:bodyPr wrap="none" rtlCol="0">
            <a:spAutoFit/>
          </a:bodyPr>
          <a:lstStyle/>
          <a:p>
            <a:r>
              <a:rPr lang="en-DE" sz="1100" dirty="0">
                <a:solidFill>
                  <a:srgbClr val="0305FF"/>
                </a:solidFill>
              </a:rPr>
              <a:t>Introduction to Web and Data Science</a:t>
            </a:r>
            <a:br>
              <a:rPr lang="en-DE" sz="1100" dirty="0">
                <a:solidFill>
                  <a:srgbClr val="0305FF"/>
                </a:solidFill>
              </a:rPr>
            </a:br>
            <a:r>
              <a:rPr lang="en-DE" sz="1100" dirty="0">
                <a:solidFill>
                  <a:srgbClr val="0305FF"/>
                </a:solidFill>
              </a:rPr>
              <a:t>Non-standard Databases and Data Mining</a:t>
            </a:r>
          </a:p>
        </p:txBody>
      </p:sp>
      <p:graphicFrame>
        <p:nvGraphicFramePr>
          <p:cNvPr id="9" name="Object 2">
            <a:extLst>
              <a:ext uri="{FF2B5EF4-FFF2-40B4-BE49-F238E27FC236}">
                <a16:creationId xmlns:a16="http://schemas.microsoft.com/office/drawing/2014/main" id="{DEB1AE03-97FB-8F45-91C0-701D1DB0CBFA}"/>
              </a:ext>
            </a:extLst>
          </p:cNvPr>
          <p:cNvGraphicFramePr>
            <a:graphicFrameLocks noChangeAspect="1"/>
          </p:cNvGraphicFramePr>
          <p:nvPr/>
        </p:nvGraphicFramePr>
        <p:xfrm>
          <a:off x="2987824" y="4149674"/>
          <a:ext cx="6054899" cy="1943622"/>
        </p:xfrm>
        <a:graphic>
          <a:graphicData uri="http://schemas.openxmlformats.org/presentationml/2006/ole">
            <mc:AlternateContent xmlns:mc="http://schemas.openxmlformats.org/markup-compatibility/2006">
              <mc:Choice xmlns:v="urn:schemas-microsoft-com:vml" Requires="v">
                <p:oleObj name="Arbeitsblatt" r:id="rId5" imgW="9525305" imgH="3057754" progId="Excel.Sheet.8">
                  <p:embed/>
                </p:oleObj>
              </mc:Choice>
              <mc:Fallback>
                <p:oleObj name="Arbeitsblatt" r:id="rId5" imgW="9525305" imgH="3057754" progId="Excel.Sheet.8">
                  <p:embed/>
                  <p:pic>
                    <p:nvPicPr>
                      <p:cNvPr id="9" name="Object 2">
                        <a:extLst>
                          <a:ext uri="{FF2B5EF4-FFF2-40B4-BE49-F238E27FC236}">
                            <a16:creationId xmlns:a16="http://schemas.microsoft.com/office/drawing/2014/main" id="{DEB1AE03-97FB-8F45-91C0-701D1DB0CB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824" y="4149674"/>
                        <a:ext cx="6054899" cy="19436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TextBox 1">
            <a:extLst>
              <a:ext uri="{FF2B5EF4-FFF2-40B4-BE49-F238E27FC236}">
                <a16:creationId xmlns:a16="http://schemas.microsoft.com/office/drawing/2014/main" id="{800947B9-CF29-A249-AB62-43629B1FFDF2}"/>
              </a:ext>
            </a:extLst>
          </p:cNvPr>
          <p:cNvSpPr txBox="1"/>
          <p:nvPr/>
        </p:nvSpPr>
        <p:spPr>
          <a:xfrm>
            <a:off x="2005349" y="1807507"/>
            <a:ext cx="3430747" cy="400110"/>
          </a:xfrm>
          <a:prstGeom prst="rect">
            <a:avLst/>
          </a:prstGeom>
          <a:noFill/>
        </p:spPr>
        <p:txBody>
          <a:bodyPr wrap="none" rtlCol="0">
            <a:spAutoFit/>
          </a:bodyPr>
          <a:lstStyle/>
          <a:p>
            <a:r>
              <a:rPr lang="en-DE" sz="2000" i="1" dirty="0">
                <a:latin typeface="Times New Roman" panose="02020603050405020304" pitchFamily="18" charset="0"/>
                <a:cs typeface="Times New Roman" panose="02020603050405020304" pitchFamily="18" charset="0"/>
              </a:rPr>
              <a:t>T</a:t>
            </a:r>
            <a:r>
              <a:rPr lang="en-US" sz="2000" i="1" dirty="0">
                <a:latin typeface="Times New Roman" panose="02020603050405020304" pitchFamily="18" charset="0"/>
                <a:cs typeface="Times New Roman" panose="02020603050405020304" pitchFamily="18" charset="0"/>
              </a:rPr>
              <a:t>F</a:t>
            </a:r>
            <a:r>
              <a:rPr lang="en-DE" sz="2000" i="1" baseline="-25000" dirty="0">
                <a:latin typeface="Times New Roman" panose="02020603050405020304" pitchFamily="18" charset="0"/>
                <a:cs typeface="Times New Roman" panose="02020603050405020304" pitchFamily="18" charset="0"/>
              </a:rPr>
              <a:t>ij</a:t>
            </a:r>
            <a:r>
              <a:rPr lang="en-DE" sz="2000" i="1" dirty="0">
                <a:latin typeface="Times New Roman" panose="02020603050405020304" pitchFamily="18" charset="0"/>
                <a:cs typeface="Times New Roman" panose="02020603050405020304" pitchFamily="18" charset="0"/>
              </a:rPr>
              <a:t> = f</a:t>
            </a:r>
            <a:r>
              <a:rPr lang="en-DE" sz="2000" i="1" baseline="-25000" dirty="0">
                <a:latin typeface="Times New Roman" panose="02020603050405020304" pitchFamily="18" charset="0"/>
                <a:cs typeface="Times New Roman" panose="02020603050405020304" pitchFamily="18" charset="0"/>
              </a:rPr>
              <a:t>ij</a:t>
            </a:r>
            <a:r>
              <a:rPr lang="en-DE" sz="2000" i="1" dirty="0">
                <a:latin typeface="Times New Roman" panose="02020603050405020304" pitchFamily="18" charset="0"/>
                <a:cs typeface="Times New Roman" panose="02020603050405020304" pitchFamily="18" charset="0"/>
              </a:rPr>
              <a:t> / number of terms in d</a:t>
            </a:r>
            <a:r>
              <a:rPr lang="en-DE" sz="2000" i="1" baseline="-25000" dirty="0">
                <a:latin typeface="Times New Roman" panose="02020603050405020304" pitchFamily="18" charset="0"/>
                <a:cs typeface="Times New Roman" panose="02020603050405020304" pitchFamily="18" charset="0"/>
              </a:rPr>
              <a:t>j</a:t>
            </a:r>
          </a:p>
        </p:txBody>
      </p:sp>
    </p:spTree>
    <p:extLst>
      <p:ext uri="{BB962C8B-B14F-4D97-AF65-F5344CB8AC3E}">
        <p14:creationId xmlns:p14="http://schemas.microsoft.com/office/powerpoint/2010/main" val="3434756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en-US" sz="3600" dirty="0">
                <a:latin typeface="+mn-lt"/>
                <a:ea typeface="ＭＳ Ｐゴシック" charset="0"/>
                <a:cs typeface="ＭＳ Ｐゴシック" charset="0"/>
              </a:rPr>
              <a:t>Acknowledgements</a:t>
            </a:r>
          </a:p>
        </p:txBody>
      </p:sp>
      <p:sp>
        <p:nvSpPr>
          <p:cNvPr id="16386" name="Rectangle 3"/>
          <p:cNvSpPr>
            <a:spLocks noGrp="1" noChangeArrowheads="1"/>
          </p:cNvSpPr>
          <p:nvPr>
            <p:ph type="body" idx="1"/>
          </p:nvPr>
        </p:nvSpPr>
        <p:spPr/>
        <p:txBody>
          <a:bodyPr/>
          <a:lstStyle/>
          <a:p>
            <a:pPr eaLnBrk="1" hangingPunct="1"/>
            <a:r>
              <a:rPr lang="en-US" sz="2800" dirty="0">
                <a:ea typeface="ＭＳ Ｐゴシック" charset="0"/>
              </a:rPr>
              <a:t>Some slides taken from:</a:t>
            </a:r>
          </a:p>
          <a:p>
            <a:pPr lvl="1" eaLnBrk="1" hangingPunct="1"/>
            <a:r>
              <a:rPr lang="en-US" sz="2400" dirty="0">
                <a:ea typeface="ＭＳ Ｐゴシック" charset="0"/>
              </a:rPr>
              <a:t>Introduction to Information Retrieval</a:t>
            </a:r>
            <a:br>
              <a:rPr lang="en-US" sz="2400" dirty="0">
                <a:ea typeface="ＭＳ Ｐゴシック" charset="0"/>
              </a:rPr>
            </a:br>
            <a:r>
              <a:rPr lang="en-US" sz="2400" dirty="0">
                <a:ea typeface="ＭＳ Ｐゴシック" charset="0"/>
              </a:rPr>
              <a:t>Christopher Manning and Prabhakar Raghavan</a:t>
            </a:r>
          </a:p>
        </p:txBody>
      </p:sp>
      <p:sp>
        <p:nvSpPr>
          <p:cNvPr id="7"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16</a:t>
            </a:fld>
            <a:endParaRPr lang="de-DE" dirty="0"/>
          </a:p>
        </p:txBody>
      </p:sp>
    </p:spTree>
    <p:extLst>
      <p:ext uri="{BB962C8B-B14F-4D97-AF65-F5344CB8AC3E}">
        <p14:creationId xmlns:p14="http://schemas.microsoft.com/office/powerpoint/2010/main" val="2418832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64"/>
          <p:cNvSpPr>
            <a:spLocks noChangeArrowheads="1"/>
          </p:cNvSpPr>
          <p:nvPr/>
        </p:nvSpPr>
        <p:spPr bwMode="auto">
          <a:xfrm>
            <a:off x="0" y="0"/>
            <a:ext cx="9144000" cy="1905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17794" name="AutoShape 2"/>
          <p:cNvSpPr>
            <a:spLocks noChangeArrowheads="1"/>
          </p:cNvSpPr>
          <p:nvPr/>
        </p:nvSpPr>
        <p:spPr bwMode="auto">
          <a:xfrm>
            <a:off x="2286000" y="3733800"/>
            <a:ext cx="381000" cy="762000"/>
          </a:xfrm>
          <a:prstGeom prst="upArrow">
            <a:avLst>
              <a:gd name="adj1" fmla="val 50000"/>
              <a:gd name="adj2" fmla="val 50000"/>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417795" name="Rectangle 3"/>
          <p:cNvSpPr>
            <a:spLocks noChangeArrowheads="1"/>
          </p:cNvSpPr>
          <p:nvPr/>
        </p:nvSpPr>
        <p:spPr bwMode="auto">
          <a:xfrm>
            <a:off x="6781800" y="1828800"/>
            <a:ext cx="838200" cy="762000"/>
          </a:xfrm>
          <a:prstGeom prst="rect">
            <a:avLst/>
          </a:prstGeom>
          <a:solidFill>
            <a:srgbClr val="33CCCC"/>
          </a:solidFill>
          <a:ln w="12700">
            <a:solidFill>
              <a:schemeClr val="tx1"/>
            </a:solidFill>
            <a:miter lim="800000"/>
            <a:headEnd type="none" w="sm" len="sm"/>
            <a:tailEnd type="none" w="sm" len="sm"/>
          </a:ln>
        </p:spPr>
        <p:txBody>
          <a:bodyPr wrap="none" anchor="ctr"/>
          <a:lstStyle/>
          <a:p>
            <a:pPr algn="ctr"/>
            <a:r>
              <a:rPr lang="en-US" i="0">
                <a:latin typeface="Times New Roman" charset="0"/>
              </a:rPr>
              <a:t>Query</a:t>
            </a:r>
          </a:p>
        </p:txBody>
      </p:sp>
      <p:grpSp>
        <p:nvGrpSpPr>
          <p:cNvPr id="2" name="Group 4"/>
          <p:cNvGrpSpPr>
            <a:grpSpLocks/>
          </p:cNvGrpSpPr>
          <p:nvPr/>
        </p:nvGrpSpPr>
        <p:grpSpPr bwMode="auto">
          <a:xfrm>
            <a:off x="914400" y="381000"/>
            <a:ext cx="3970338" cy="3886200"/>
            <a:chOff x="576" y="240"/>
            <a:chExt cx="2501" cy="2448"/>
          </a:xfrm>
        </p:grpSpPr>
        <p:sp>
          <p:nvSpPr>
            <p:cNvPr id="417797" name="AutoShape 5"/>
            <p:cNvSpPr>
              <a:spLocks noChangeArrowheads="1"/>
            </p:cNvSpPr>
            <p:nvPr/>
          </p:nvSpPr>
          <p:spPr bwMode="auto">
            <a:xfrm>
              <a:off x="1776" y="2400"/>
              <a:ext cx="288" cy="288"/>
            </a:xfrm>
            <a:prstGeom prst="star5">
              <a:avLst/>
            </a:prstGeom>
            <a:solidFill>
              <a:srgbClr val="FF00FF"/>
            </a:solidFill>
            <a:ln w="12700">
              <a:solidFill>
                <a:schemeClr val="tx1"/>
              </a:solidFill>
              <a:miter lim="800000"/>
              <a:headEnd type="none" w="sm" len="sm"/>
              <a:tailEnd type="none" w="sm" len="sm"/>
            </a:ln>
            <a:effectLst/>
          </p:spPr>
          <p:txBody>
            <a:bodyPr wrap="none" anchor="ctr"/>
            <a:lstStyle/>
            <a:p>
              <a:pPr>
                <a:defRPr/>
              </a:pPr>
              <a:endParaRPr lang="en-US"/>
            </a:p>
          </p:txBody>
        </p:sp>
        <p:sp>
          <p:nvSpPr>
            <p:cNvPr id="417798" name="AutoShape 6"/>
            <p:cNvSpPr>
              <a:spLocks noChangeArrowheads="1"/>
            </p:cNvSpPr>
            <p:nvPr/>
          </p:nvSpPr>
          <p:spPr bwMode="auto">
            <a:xfrm>
              <a:off x="576" y="288"/>
              <a:ext cx="288" cy="288"/>
            </a:xfrm>
            <a:prstGeom prst="star5">
              <a:avLst/>
            </a:prstGeom>
            <a:solidFill>
              <a:srgbClr val="FF00FF"/>
            </a:solidFill>
            <a:ln w="12700">
              <a:solidFill>
                <a:schemeClr val="tx1"/>
              </a:solidFill>
              <a:miter lim="800000"/>
              <a:headEnd type="none" w="sm" len="sm"/>
              <a:tailEnd type="none" w="sm" len="sm"/>
            </a:ln>
            <a:effectLst/>
          </p:spPr>
          <p:txBody>
            <a:bodyPr wrap="none" anchor="ctr"/>
            <a:lstStyle/>
            <a:p>
              <a:pPr>
                <a:defRPr/>
              </a:pPr>
              <a:endParaRPr lang="en-US"/>
            </a:p>
          </p:txBody>
        </p:sp>
        <p:sp>
          <p:nvSpPr>
            <p:cNvPr id="18495" name="Text Box 7"/>
            <p:cNvSpPr txBox="1">
              <a:spLocks noChangeArrowheads="1"/>
            </p:cNvSpPr>
            <p:nvPr/>
          </p:nvSpPr>
          <p:spPr bwMode="auto">
            <a:xfrm>
              <a:off x="864" y="240"/>
              <a:ext cx="2213"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2000" i="0">
                  <a:latin typeface="Times New Roman" charset="0"/>
                </a:rPr>
                <a:t>How exact is the </a:t>
              </a:r>
            </a:p>
            <a:p>
              <a:r>
                <a:rPr lang="en-US" sz="2000" i="0">
                  <a:latin typeface="Times New Roman" charset="0"/>
                </a:rPr>
                <a:t>representation of the document ?</a:t>
              </a:r>
              <a:endParaRPr lang="en-US" i="0">
                <a:latin typeface="Times New Roman" charset="0"/>
              </a:endParaRPr>
            </a:p>
          </p:txBody>
        </p:sp>
      </p:grpSp>
      <p:grpSp>
        <p:nvGrpSpPr>
          <p:cNvPr id="3" name="Group 8"/>
          <p:cNvGrpSpPr>
            <a:grpSpLocks/>
          </p:cNvGrpSpPr>
          <p:nvPr/>
        </p:nvGrpSpPr>
        <p:grpSpPr bwMode="auto">
          <a:xfrm>
            <a:off x="914400" y="990600"/>
            <a:ext cx="5638800" cy="1295400"/>
            <a:chOff x="576" y="624"/>
            <a:chExt cx="3552" cy="816"/>
          </a:xfrm>
        </p:grpSpPr>
        <p:sp>
          <p:nvSpPr>
            <p:cNvPr id="18490" name="AutoShape 9"/>
            <p:cNvSpPr>
              <a:spLocks noChangeArrowheads="1"/>
            </p:cNvSpPr>
            <p:nvPr/>
          </p:nvSpPr>
          <p:spPr bwMode="auto">
            <a:xfrm>
              <a:off x="3744" y="1152"/>
              <a:ext cx="384" cy="288"/>
            </a:xfrm>
            <a:prstGeom prst="star4">
              <a:avLst>
                <a:gd name="adj" fmla="val 12500"/>
              </a:avLst>
            </a:prstGeom>
            <a:solidFill>
              <a:srgbClr val="FF0000"/>
            </a:solidFill>
            <a:ln w="12700">
              <a:solidFill>
                <a:schemeClr val="tx1"/>
              </a:solidFill>
              <a:miter lim="800000"/>
              <a:headEnd type="none" w="sm" len="sm"/>
              <a:tailEnd type="none" w="sm" len="sm"/>
            </a:ln>
          </p:spPr>
          <p:txBody>
            <a:bodyPr wrap="none" anchor="ctr"/>
            <a:lstStyle/>
            <a:p>
              <a:endParaRPr lang="en-US"/>
            </a:p>
          </p:txBody>
        </p:sp>
        <p:sp>
          <p:nvSpPr>
            <p:cNvPr id="18491" name="AutoShape 10"/>
            <p:cNvSpPr>
              <a:spLocks noChangeArrowheads="1"/>
            </p:cNvSpPr>
            <p:nvPr/>
          </p:nvSpPr>
          <p:spPr bwMode="auto">
            <a:xfrm>
              <a:off x="576" y="624"/>
              <a:ext cx="384" cy="288"/>
            </a:xfrm>
            <a:prstGeom prst="star4">
              <a:avLst>
                <a:gd name="adj" fmla="val 12500"/>
              </a:avLst>
            </a:prstGeom>
            <a:solidFill>
              <a:srgbClr val="FF0000"/>
            </a:solidFill>
            <a:ln w="12700">
              <a:solidFill>
                <a:schemeClr val="tx1"/>
              </a:solidFill>
              <a:miter lim="800000"/>
              <a:headEnd type="none" w="sm" len="sm"/>
              <a:tailEnd type="none" w="sm" len="sm"/>
            </a:ln>
          </p:spPr>
          <p:txBody>
            <a:bodyPr wrap="none" anchor="ctr"/>
            <a:lstStyle/>
            <a:p>
              <a:endParaRPr lang="en-US"/>
            </a:p>
          </p:txBody>
        </p:sp>
        <p:sp>
          <p:nvSpPr>
            <p:cNvPr id="18492" name="Text Box 11"/>
            <p:cNvSpPr txBox="1">
              <a:spLocks noChangeArrowheads="1"/>
            </p:cNvSpPr>
            <p:nvPr/>
          </p:nvSpPr>
          <p:spPr bwMode="auto">
            <a:xfrm>
              <a:off x="950" y="633"/>
              <a:ext cx="1946"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2000" i="0" dirty="0">
                  <a:latin typeface="Times New Roman" charset="0"/>
                </a:rPr>
                <a:t>How exact is the </a:t>
              </a:r>
            </a:p>
            <a:p>
              <a:r>
                <a:rPr lang="en-US" sz="2000" i="0" dirty="0">
                  <a:latin typeface="Times New Roman" charset="0"/>
                </a:rPr>
                <a:t>representation of the query ?</a:t>
              </a:r>
            </a:p>
          </p:txBody>
        </p:sp>
      </p:grpSp>
      <p:sp>
        <p:nvSpPr>
          <p:cNvPr id="417804" name="AutoShape 12"/>
          <p:cNvSpPr>
            <a:spLocks noChangeArrowheads="1"/>
          </p:cNvSpPr>
          <p:nvPr/>
        </p:nvSpPr>
        <p:spPr bwMode="auto">
          <a:xfrm>
            <a:off x="4038600" y="2743200"/>
            <a:ext cx="2514600" cy="990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160 w 21600"/>
              <a:gd name="T13" fmla="*/ 12343 h 21600"/>
              <a:gd name="T14" fmla="*/ 19440 w 21600"/>
              <a:gd name="T15" fmla="*/ 18514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lnTo>
                  <a:pt x="10800" y="0"/>
                </a:lnTo>
                <a:close/>
              </a:path>
            </a:pathLst>
          </a:custGeom>
          <a:solidFill>
            <a:srgbClr val="00FF00"/>
          </a:solidFill>
          <a:ln w="12700">
            <a:solidFill>
              <a:schemeClr val="tx1"/>
            </a:solidFill>
            <a:miter lim="800000"/>
            <a:headEnd type="none" w="sm" len="sm"/>
            <a:tailEnd type="none" w="sm" len="sm"/>
          </a:ln>
        </p:spPr>
        <p:txBody>
          <a:bodyPr wrap="none" anchor="ctr"/>
          <a:lstStyle/>
          <a:p>
            <a:endParaRPr lang="de-DE"/>
          </a:p>
        </p:txBody>
      </p:sp>
      <p:grpSp>
        <p:nvGrpSpPr>
          <p:cNvPr id="4" name="Group 13"/>
          <p:cNvGrpSpPr>
            <a:grpSpLocks/>
          </p:cNvGrpSpPr>
          <p:nvPr/>
        </p:nvGrpSpPr>
        <p:grpSpPr bwMode="auto">
          <a:xfrm>
            <a:off x="6400800" y="3505200"/>
            <a:ext cx="2209800" cy="2895600"/>
            <a:chOff x="4032" y="2208"/>
            <a:chExt cx="1392" cy="1824"/>
          </a:xfrm>
        </p:grpSpPr>
        <p:sp>
          <p:nvSpPr>
            <p:cNvPr id="18485" name="Oval 14"/>
            <p:cNvSpPr>
              <a:spLocks noChangeArrowheads="1"/>
            </p:cNvSpPr>
            <p:nvPr/>
          </p:nvSpPr>
          <p:spPr bwMode="auto">
            <a:xfrm>
              <a:off x="4032" y="3216"/>
              <a:ext cx="1392" cy="816"/>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8486" name="Rectangle 15"/>
            <p:cNvSpPr>
              <a:spLocks noChangeArrowheads="1"/>
            </p:cNvSpPr>
            <p:nvPr/>
          </p:nvSpPr>
          <p:spPr bwMode="auto">
            <a:xfrm>
              <a:off x="4224" y="3408"/>
              <a:ext cx="288" cy="432"/>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18487" name="Rectangle 16"/>
            <p:cNvSpPr>
              <a:spLocks noChangeArrowheads="1"/>
            </p:cNvSpPr>
            <p:nvPr/>
          </p:nvSpPr>
          <p:spPr bwMode="auto">
            <a:xfrm>
              <a:off x="4656" y="3408"/>
              <a:ext cx="480" cy="288"/>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cxnSp>
          <p:nvCxnSpPr>
            <p:cNvPr id="18488" name="AutoShape 17"/>
            <p:cNvCxnSpPr>
              <a:cxnSpLocks noChangeShapeType="1"/>
              <a:stCxn id="18452" idx="2"/>
              <a:endCxn id="18487" idx="0"/>
            </p:cNvCxnSpPr>
            <p:nvPr/>
          </p:nvCxnSpPr>
          <p:spPr bwMode="auto">
            <a:xfrm rot="16200000" flipH="1">
              <a:off x="4368" y="2880"/>
              <a:ext cx="960" cy="96"/>
            </a:xfrm>
            <a:prstGeom prst="curvedConnector3">
              <a:avLst>
                <a:gd name="adj1" fmla="val 50000"/>
              </a:avLst>
            </a:prstGeom>
            <a:noFill/>
            <a:ln w="12700">
              <a:solidFill>
                <a:schemeClr val="tx1"/>
              </a:solidFill>
              <a:round/>
              <a:headEnd type="triangle" w="sm" len="sm"/>
              <a:tailEnd type="triangle" w="sm" len="sm"/>
            </a:ln>
            <a:extLst>
              <a:ext uri="{909E8E84-426E-40dd-AFC4-6F175D3DCCD1}">
                <a14:hiddenFill xmlns:a14="http://schemas.microsoft.com/office/drawing/2010/main" xmlns="">
                  <a:noFill/>
                </a14:hiddenFill>
              </a:ext>
            </a:extLst>
          </p:spPr>
        </p:cxnSp>
        <p:cxnSp>
          <p:nvCxnSpPr>
            <p:cNvPr id="18489" name="AutoShape 18"/>
            <p:cNvCxnSpPr>
              <a:cxnSpLocks noChangeShapeType="1"/>
              <a:stCxn id="18451" idx="2"/>
              <a:endCxn id="18486" idx="0"/>
            </p:cNvCxnSpPr>
            <p:nvPr/>
          </p:nvCxnSpPr>
          <p:spPr bwMode="auto">
            <a:xfrm rot="5400000">
              <a:off x="3912" y="2664"/>
              <a:ext cx="1200" cy="288"/>
            </a:xfrm>
            <a:prstGeom prst="curvedConnector3">
              <a:avLst>
                <a:gd name="adj1" fmla="val 50000"/>
              </a:avLst>
            </a:prstGeom>
            <a:noFill/>
            <a:ln w="12700">
              <a:solidFill>
                <a:schemeClr val="tx1"/>
              </a:solidFill>
              <a:round/>
              <a:headEnd type="triangle" w="sm" len="sm"/>
              <a:tailEnd type="triangle" w="sm" len="sm"/>
            </a:ln>
            <a:extLst>
              <a:ext uri="{909E8E84-426E-40dd-AFC4-6F175D3DCCD1}">
                <a14:hiddenFill xmlns:a14="http://schemas.microsoft.com/office/drawing/2010/main" xmlns="">
                  <a:noFill/>
                </a14:hiddenFill>
              </a:ext>
            </a:extLst>
          </p:spPr>
        </p:cxnSp>
      </p:grpSp>
      <p:grpSp>
        <p:nvGrpSpPr>
          <p:cNvPr id="5" name="Group 19"/>
          <p:cNvGrpSpPr>
            <a:grpSpLocks/>
          </p:cNvGrpSpPr>
          <p:nvPr/>
        </p:nvGrpSpPr>
        <p:grpSpPr bwMode="auto">
          <a:xfrm>
            <a:off x="4876800" y="304800"/>
            <a:ext cx="2954338" cy="3810000"/>
            <a:chOff x="3072" y="192"/>
            <a:chExt cx="1861" cy="2400"/>
          </a:xfrm>
        </p:grpSpPr>
        <p:sp>
          <p:nvSpPr>
            <p:cNvPr id="18482" name="AutoShape 20"/>
            <p:cNvSpPr>
              <a:spLocks noChangeArrowheads="1"/>
            </p:cNvSpPr>
            <p:nvPr/>
          </p:nvSpPr>
          <p:spPr bwMode="auto">
            <a:xfrm>
              <a:off x="3072" y="2304"/>
              <a:ext cx="336" cy="288"/>
            </a:xfrm>
            <a:prstGeom prst="sun">
              <a:avLst>
                <a:gd name="adj" fmla="val 25000"/>
              </a:avLst>
            </a:prstGeom>
            <a:solidFill>
              <a:srgbClr val="CC99FF"/>
            </a:solidFill>
            <a:ln w="12700">
              <a:solidFill>
                <a:schemeClr val="tx1"/>
              </a:solidFill>
              <a:miter lim="800000"/>
              <a:headEnd type="none" w="sm" len="sm"/>
              <a:tailEnd type="none" w="sm" len="sm"/>
            </a:ln>
          </p:spPr>
          <p:txBody>
            <a:bodyPr wrap="none" anchor="ctr"/>
            <a:lstStyle/>
            <a:p>
              <a:endParaRPr lang="en-US"/>
            </a:p>
          </p:txBody>
        </p:sp>
        <p:sp>
          <p:nvSpPr>
            <p:cNvPr id="18483" name="AutoShape 21"/>
            <p:cNvSpPr>
              <a:spLocks noChangeArrowheads="1"/>
            </p:cNvSpPr>
            <p:nvPr/>
          </p:nvSpPr>
          <p:spPr bwMode="auto">
            <a:xfrm>
              <a:off x="3216" y="240"/>
              <a:ext cx="336" cy="288"/>
            </a:xfrm>
            <a:prstGeom prst="sun">
              <a:avLst>
                <a:gd name="adj" fmla="val 25000"/>
              </a:avLst>
            </a:prstGeom>
            <a:solidFill>
              <a:srgbClr val="CC99FF"/>
            </a:solidFill>
            <a:ln w="12700">
              <a:solidFill>
                <a:schemeClr val="tx1"/>
              </a:solidFill>
              <a:miter lim="800000"/>
              <a:headEnd type="none" w="sm" len="sm"/>
              <a:tailEnd type="none" w="sm" len="sm"/>
            </a:ln>
          </p:spPr>
          <p:txBody>
            <a:bodyPr wrap="none" anchor="ctr"/>
            <a:lstStyle/>
            <a:p>
              <a:endParaRPr lang="en-US"/>
            </a:p>
          </p:txBody>
        </p:sp>
        <p:sp>
          <p:nvSpPr>
            <p:cNvPr id="18484" name="Text Box 22"/>
            <p:cNvSpPr txBox="1">
              <a:spLocks noChangeArrowheads="1"/>
            </p:cNvSpPr>
            <p:nvPr/>
          </p:nvSpPr>
          <p:spPr bwMode="auto">
            <a:xfrm>
              <a:off x="3600" y="192"/>
              <a:ext cx="1333"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2000" i="0">
                  <a:latin typeface="Times New Roman" charset="0"/>
                </a:rPr>
                <a:t>How well is query </a:t>
              </a:r>
            </a:p>
            <a:p>
              <a:r>
                <a:rPr lang="en-US" sz="2000" i="0">
                  <a:latin typeface="Times New Roman" charset="0"/>
                </a:rPr>
                <a:t>matched to data?</a:t>
              </a:r>
            </a:p>
          </p:txBody>
        </p:sp>
      </p:grpSp>
      <p:sp>
        <p:nvSpPr>
          <p:cNvPr id="417815" name="AutoShape 23"/>
          <p:cNvSpPr>
            <a:spLocks noChangeArrowheads="1"/>
          </p:cNvSpPr>
          <p:nvPr/>
        </p:nvSpPr>
        <p:spPr bwMode="auto">
          <a:xfrm>
            <a:off x="8382000" y="2286000"/>
            <a:ext cx="304800" cy="3276600"/>
          </a:xfrm>
          <a:prstGeom prst="curvedLeftArrow">
            <a:avLst>
              <a:gd name="adj1" fmla="val 215000"/>
              <a:gd name="adj2" fmla="val 430000"/>
              <a:gd name="adj3" fmla="val 33333"/>
            </a:avLst>
          </a:prstGeom>
          <a:solidFill>
            <a:srgbClr val="FFFF99"/>
          </a:solidFill>
          <a:ln w="12700">
            <a:solidFill>
              <a:schemeClr val="tx1"/>
            </a:solidFill>
            <a:miter lim="800000"/>
            <a:headEnd type="none" w="sm" len="sm"/>
            <a:tailEnd type="none" w="sm" len="sm"/>
          </a:ln>
        </p:spPr>
        <p:txBody>
          <a:bodyPr wrap="none" anchor="ctr"/>
          <a:lstStyle/>
          <a:p>
            <a:endParaRPr lang="en-US"/>
          </a:p>
        </p:txBody>
      </p:sp>
      <p:grpSp>
        <p:nvGrpSpPr>
          <p:cNvPr id="6" name="Group 24"/>
          <p:cNvGrpSpPr>
            <a:grpSpLocks/>
          </p:cNvGrpSpPr>
          <p:nvPr/>
        </p:nvGrpSpPr>
        <p:grpSpPr bwMode="auto">
          <a:xfrm>
            <a:off x="5105400" y="914400"/>
            <a:ext cx="3387725" cy="1600200"/>
            <a:chOff x="3216" y="576"/>
            <a:chExt cx="2134" cy="1008"/>
          </a:xfrm>
        </p:grpSpPr>
        <p:sp>
          <p:nvSpPr>
            <p:cNvPr id="18479" name="AutoShape 25"/>
            <p:cNvSpPr>
              <a:spLocks noChangeArrowheads="1"/>
            </p:cNvSpPr>
            <p:nvPr/>
          </p:nvSpPr>
          <p:spPr bwMode="auto">
            <a:xfrm>
              <a:off x="4896" y="1104"/>
              <a:ext cx="288" cy="480"/>
            </a:xfrm>
            <a:prstGeom prst="star8">
              <a:avLst>
                <a:gd name="adj" fmla="val 38250"/>
              </a:avLst>
            </a:prstGeom>
            <a:solidFill>
              <a:srgbClr val="0000FF"/>
            </a:solidFill>
            <a:ln w="12700">
              <a:solidFill>
                <a:schemeClr val="tx1"/>
              </a:solidFill>
              <a:miter lim="800000"/>
              <a:headEnd type="none" w="sm" len="sm"/>
              <a:tailEnd type="none" w="sm" len="sm"/>
            </a:ln>
          </p:spPr>
          <p:txBody>
            <a:bodyPr wrap="none" anchor="ctr"/>
            <a:lstStyle/>
            <a:p>
              <a:endParaRPr lang="en-US"/>
            </a:p>
          </p:txBody>
        </p:sp>
        <p:sp>
          <p:nvSpPr>
            <p:cNvPr id="18480" name="AutoShape 26"/>
            <p:cNvSpPr>
              <a:spLocks noChangeArrowheads="1"/>
            </p:cNvSpPr>
            <p:nvPr/>
          </p:nvSpPr>
          <p:spPr bwMode="auto">
            <a:xfrm>
              <a:off x="3216" y="576"/>
              <a:ext cx="288" cy="480"/>
            </a:xfrm>
            <a:prstGeom prst="star8">
              <a:avLst>
                <a:gd name="adj" fmla="val 38250"/>
              </a:avLst>
            </a:prstGeom>
            <a:solidFill>
              <a:srgbClr val="0000FF"/>
            </a:solidFill>
            <a:ln w="12700">
              <a:solidFill>
                <a:schemeClr val="tx1"/>
              </a:solidFill>
              <a:miter lim="800000"/>
              <a:headEnd type="none" w="sm" len="sm"/>
              <a:tailEnd type="none" w="sm" len="sm"/>
            </a:ln>
          </p:spPr>
          <p:txBody>
            <a:bodyPr wrap="none" anchor="ctr"/>
            <a:lstStyle/>
            <a:p>
              <a:endParaRPr lang="en-US"/>
            </a:p>
          </p:txBody>
        </p:sp>
        <p:sp>
          <p:nvSpPr>
            <p:cNvPr id="18481" name="Text Box 27"/>
            <p:cNvSpPr txBox="1">
              <a:spLocks noChangeArrowheads="1"/>
            </p:cNvSpPr>
            <p:nvPr/>
          </p:nvSpPr>
          <p:spPr bwMode="auto">
            <a:xfrm>
              <a:off x="3590" y="585"/>
              <a:ext cx="1760"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2000" i="0">
                  <a:latin typeface="Times New Roman" charset="0"/>
                </a:rPr>
                <a:t>How relevant is the result</a:t>
              </a:r>
            </a:p>
            <a:p>
              <a:r>
                <a:rPr lang="en-US" sz="2000" i="0">
                  <a:latin typeface="Times New Roman" charset="0"/>
                </a:rPr>
                <a:t>to the query ?</a:t>
              </a:r>
            </a:p>
          </p:txBody>
        </p:sp>
      </p:grpSp>
      <p:grpSp>
        <p:nvGrpSpPr>
          <p:cNvPr id="7" name="Group 28"/>
          <p:cNvGrpSpPr>
            <a:grpSpLocks/>
          </p:cNvGrpSpPr>
          <p:nvPr/>
        </p:nvGrpSpPr>
        <p:grpSpPr bwMode="auto">
          <a:xfrm>
            <a:off x="914400" y="4572000"/>
            <a:ext cx="4681538" cy="1781175"/>
            <a:chOff x="576" y="2976"/>
            <a:chExt cx="2949" cy="1122"/>
          </a:xfrm>
        </p:grpSpPr>
        <p:sp>
          <p:nvSpPr>
            <p:cNvPr id="18471" name="Rectangle 29"/>
            <p:cNvSpPr>
              <a:spLocks noChangeArrowheads="1"/>
            </p:cNvSpPr>
            <p:nvPr/>
          </p:nvSpPr>
          <p:spPr bwMode="auto">
            <a:xfrm>
              <a:off x="720" y="3312"/>
              <a:ext cx="528" cy="336"/>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18472" name="Rectangle 30"/>
            <p:cNvSpPr>
              <a:spLocks noChangeArrowheads="1"/>
            </p:cNvSpPr>
            <p:nvPr/>
          </p:nvSpPr>
          <p:spPr bwMode="auto">
            <a:xfrm>
              <a:off x="1056" y="3168"/>
              <a:ext cx="288" cy="576"/>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18473" name="Rectangle 31"/>
            <p:cNvSpPr>
              <a:spLocks noChangeArrowheads="1"/>
            </p:cNvSpPr>
            <p:nvPr/>
          </p:nvSpPr>
          <p:spPr bwMode="auto">
            <a:xfrm>
              <a:off x="1152" y="3504"/>
              <a:ext cx="288" cy="432"/>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18474" name="Rectangle 32"/>
            <p:cNvSpPr>
              <a:spLocks noChangeArrowheads="1"/>
            </p:cNvSpPr>
            <p:nvPr/>
          </p:nvSpPr>
          <p:spPr bwMode="auto">
            <a:xfrm>
              <a:off x="1488" y="3072"/>
              <a:ext cx="288" cy="528"/>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18475" name="Rectangle 33"/>
            <p:cNvSpPr>
              <a:spLocks noChangeArrowheads="1"/>
            </p:cNvSpPr>
            <p:nvPr/>
          </p:nvSpPr>
          <p:spPr bwMode="auto">
            <a:xfrm>
              <a:off x="1536" y="3360"/>
              <a:ext cx="288" cy="336"/>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18476" name="Rectangle 34"/>
            <p:cNvSpPr>
              <a:spLocks noChangeArrowheads="1"/>
            </p:cNvSpPr>
            <p:nvPr/>
          </p:nvSpPr>
          <p:spPr bwMode="auto">
            <a:xfrm>
              <a:off x="1584" y="3456"/>
              <a:ext cx="480" cy="336"/>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18477" name="Oval 35"/>
            <p:cNvSpPr>
              <a:spLocks noChangeArrowheads="1"/>
            </p:cNvSpPr>
            <p:nvPr/>
          </p:nvSpPr>
          <p:spPr bwMode="auto">
            <a:xfrm>
              <a:off x="576" y="2976"/>
              <a:ext cx="1680" cy="1056"/>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8478" name="Text Box 36"/>
            <p:cNvSpPr txBox="1">
              <a:spLocks noChangeArrowheads="1"/>
            </p:cNvSpPr>
            <p:nvPr/>
          </p:nvSpPr>
          <p:spPr bwMode="auto">
            <a:xfrm>
              <a:off x="2064" y="3840"/>
              <a:ext cx="1461" cy="258"/>
            </a:xfrm>
            <a:prstGeom prst="rect">
              <a:avLst/>
            </a:prstGeom>
            <a:solidFill>
              <a:srgbClr val="FFFF99"/>
            </a:solidFill>
            <a:ln w="12700">
              <a:solidFill>
                <a:srgbClr val="FFCC99"/>
              </a:solidFill>
              <a:miter lim="800000"/>
              <a:headEnd type="none" w="sm" len="sm"/>
              <a:tailEnd type="none" w="sm" len="sm"/>
            </a:ln>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2000" i="0">
                  <a:latin typeface="Times New Roman" charset="0"/>
                </a:rPr>
                <a:t>Document collection</a:t>
              </a:r>
              <a:endParaRPr lang="en-US" i="0">
                <a:latin typeface="Times New Roman" charset="0"/>
              </a:endParaRPr>
            </a:p>
          </p:txBody>
        </p:sp>
      </p:grpSp>
      <p:grpSp>
        <p:nvGrpSpPr>
          <p:cNvPr id="8" name="Group 37"/>
          <p:cNvGrpSpPr>
            <a:grpSpLocks/>
          </p:cNvGrpSpPr>
          <p:nvPr/>
        </p:nvGrpSpPr>
        <p:grpSpPr bwMode="auto">
          <a:xfrm>
            <a:off x="1219200" y="3009900"/>
            <a:ext cx="2578100" cy="2552700"/>
            <a:chOff x="768" y="1896"/>
            <a:chExt cx="1632" cy="1608"/>
          </a:xfrm>
        </p:grpSpPr>
        <p:cxnSp>
          <p:nvCxnSpPr>
            <p:cNvPr id="18465" name="AutoShape 38"/>
            <p:cNvCxnSpPr>
              <a:cxnSpLocks noChangeShapeType="1"/>
              <a:stCxn id="18472" idx="0"/>
              <a:endCxn id="18462" idx="2"/>
            </p:cNvCxnSpPr>
            <p:nvPr/>
          </p:nvCxnSpPr>
          <p:spPr bwMode="auto">
            <a:xfrm rot="5400000" flipH="1">
              <a:off x="672" y="2640"/>
              <a:ext cx="1008" cy="48"/>
            </a:xfrm>
            <a:prstGeom prst="curvedConnector3">
              <a:avLst>
                <a:gd name="adj1" fmla="val 50000"/>
              </a:avLst>
            </a:prstGeom>
            <a:noFill/>
            <a:ln w="12700">
              <a:solidFill>
                <a:schemeClr val="tx1"/>
              </a:solidFill>
              <a:round/>
              <a:headEnd type="none" w="sm" len="sm"/>
              <a:tailEnd type="triangle" w="sm" len="sm"/>
            </a:ln>
            <a:extLst>
              <a:ext uri="{909E8E84-426E-40dd-AFC4-6F175D3DCCD1}">
                <a14:hiddenFill xmlns:a14="http://schemas.microsoft.com/office/drawing/2010/main" xmlns="">
                  <a:noFill/>
                </a14:hiddenFill>
              </a:ext>
            </a:extLst>
          </p:spPr>
        </p:cxnSp>
        <p:cxnSp>
          <p:nvCxnSpPr>
            <p:cNvPr id="18466" name="AutoShape 39"/>
            <p:cNvCxnSpPr>
              <a:cxnSpLocks noChangeShapeType="1"/>
              <a:stCxn id="18471" idx="0"/>
              <a:endCxn id="18461" idx="1"/>
            </p:cNvCxnSpPr>
            <p:nvPr/>
          </p:nvCxnSpPr>
          <p:spPr bwMode="auto">
            <a:xfrm rot="5400000" flipH="1">
              <a:off x="216" y="2544"/>
              <a:ext cx="1320" cy="216"/>
            </a:xfrm>
            <a:prstGeom prst="curvedConnector4">
              <a:avLst>
                <a:gd name="adj1" fmla="val 49093"/>
                <a:gd name="adj2" fmla="val 166667"/>
              </a:avLst>
            </a:prstGeom>
            <a:noFill/>
            <a:ln w="12700">
              <a:solidFill>
                <a:schemeClr val="tx1"/>
              </a:solidFill>
              <a:round/>
              <a:headEnd type="none" w="sm" len="sm"/>
              <a:tailEnd type="triangle" w="sm" len="sm"/>
            </a:ln>
            <a:extLst>
              <a:ext uri="{909E8E84-426E-40dd-AFC4-6F175D3DCCD1}">
                <a14:hiddenFill xmlns:a14="http://schemas.microsoft.com/office/drawing/2010/main" xmlns="">
                  <a:noFill/>
                </a14:hiddenFill>
              </a:ext>
            </a:extLst>
          </p:spPr>
        </p:cxnSp>
        <p:cxnSp>
          <p:nvCxnSpPr>
            <p:cNvPr id="18467" name="AutoShape 40"/>
            <p:cNvCxnSpPr>
              <a:cxnSpLocks noChangeShapeType="1"/>
              <a:stCxn id="18473" idx="0"/>
              <a:endCxn id="18460" idx="3"/>
            </p:cNvCxnSpPr>
            <p:nvPr/>
          </p:nvCxnSpPr>
          <p:spPr bwMode="auto">
            <a:xfrm rot="-5400000">
              <a:off x="612" y="2580"/>
              <a:ext cx="1608" cy="240"/>
            </a:xfrm>
            <a:prstGeom prst="curvedConnector4">
              <a:avLst>
                <a:gd name="adj1" fmla="val 49255"/>
                <a:gd name="adj2" fmla="val 160000"/>
              </a:avLst>
            </a:prstGeom>
            <a:noFill/>
            <a:ln w="12700">
              <a:solidFill>
                <a:schemeClr val="tx1"/>
              </a:solidFill>
              <a:round/>
              <a:headEnd type="none" w="sm" len="sm"/>
              <a:tailEnd type="triangle" w="sm" len="sm"/>
            </a:ln>
            <a:extLst>
              <a:ext uri="{909E8E84-426E-40dd-AFC4-6F175D3DCCD1}">
                <a14:hiddenFill xmlns:a14="http://schemas.microsoft.com/office/drawing/2010/main" xmlns="">
                  <a:noFill/>
                </a14:hiddenFill>
              </a:ext>
            </a:extLst>
          </p:spPr>
        </p:cxnSp>
        <p:cxnSp>
          <p:nvCxnSpPr>
            <p:cNvPr id="18468" name="AutoShape 41"/>
            <p:cNvCxnSpPr>
              <a:cxnSpLocks noChangeShapeType="1"/>
              <a:stCxn id="18474" idx="0"/>
              <a:endCxn id="18463" idx="1"/>
            </p:cNvCxnSpPr>
            <p:nvPr/>
          </p:nvCxnSpPr>
          <p:spPr bwMode="auto">
            <a:xfrm rot="-5400000">
              <a:off x="1045" y="2483"/>
              <a:ext cx="1176" cy="1"/>
            </a:xfrm>
            <a:prstGeom prst="curvedConnector2">
              <a:avLst/>
            </a:prstGeom>
            <a:noFill/>
            <a:ln w="12700">
              <a:solidFill>
                <a:schemeClr val="tx1"/>
              </a:solidFill>
              <a:round/>
              <a:headEnd type="none" w="sm" len="sm"/>
              <a:tailEnd type="triangle" w="sm" len="sm"/>
            </a:ln>
            <a:extLst>
              <a:ext uri="{909E8E84-426E-40dd-AFC4-6F175D3DCCD1}">
                <a14:hiddenFill xmlns:a14="http://schemas.microsoft.com/office/drawing/2010/main" xmlns="">
                  <a:noFill/>
                </a14:hiddenFill>
              </a:ext>
            </a:extLst>
          </p:spPr>
        </p:cxnSp>
        <p:cxnSp>
          <p:nvCxnSpPr>
            <p:cNvPr id="18469" name="AutoShape 42"/>
            <p:cNvCxnSpPr>
              <a:cxnSpLocks noChangeShapeType="1"/>
              <a:stCxn id="18475" idx="0"/>
              <a:endCxn id="18459" idx="2"/>
            </p:cNvCxnSpPr>
            <p:nvPr/>
          </p:nvCxnSpPr>
          <p:spPr bwMode="auto">
            <a:xfrm rot="-5400000">
              <a:off x="1248" y="2592"/>
              <a:ext cx="1200" cy="336"/>
            </a:xfrm>
            <a:prstGeom prst="curvedConnector3">
              <a:avLst>
                <a:gd name="adj1" fmla="val 50000"/>
              </a:avLst>
            </a:prstGeom>
            <a:noFill/>
            <a:ln w="12700">
              <a:solidFill>
                <a:schemeClr val="tx1"/>
              </a:solidFill>
              <a:round/>
              <a:headEnd type="none" w="sm" len="sm"/>
              <a:tailEnd type="triangle" w="sm" len="sm"/>
            </a:ln>
            <a:extLst>
              <a:ext uri="{909E8E84-426E-40dd-AFC4-6F175D3DCCD1}">
                <a14:hiddenFill xmlns:a14="http://schemas.microsoft.com/office/drawing/2010/main" xmlns="">
                  <a:noFill/>
                </a14:hiddenFill>
              </a:ext>
            </a:extLst>
          </p:spPr>
        </p:cxnSp>
        <p:cxnSp>
          <p:nvCxnSpPr>
            <p:cNvPr id="18470" name="AutoShape 43"/>
            <p:cNvCxnSpPr>
              <a:cxnSpLocks noChangeShapeType="1"/>
              <a:stCxn id="18476" idx="0"/>
              <a:endCxn id="18464" idx="3"/>
            </p:cNvCxnSpPr>
            <p:nvPr/>
          </p:nvCxnSpPr>
          <p:spPr bwMode="auto">
            <a:xfrm rot="-5400000">
              <a:off x="1380" y="2436"/>
              <a:ext cx="1464" cy="576"/>
            </a:xfrm>
            <a:prstGeom prst="curvedConnector4">
              <a:avLst>
                <a:gd name="adj1" fmla="val 49181"/>
                <a:gd name="adj2" fmla="val 125000"/>
              </a:avLst>
            </a:prstGeom>
            <a:noFill/>
            <a:ln w="12700">
              <a:solidFill>
                <a:schemeClr val="tx1"/>
              </a:solidFill>
              <a:round/>
              <a:headEnd type="none" w="sm" len="sm"/>
              <a:tailEnd type="triangle" w="sm" len="sm"/>
            </a:ln>
            <a:extLst>
              <a:ext uri="{909E8E84-426E-40dd-AFC4-6F175D3DCCD1}">
                <a14:hiddenFill xmlns:a14="http://schemas.microsoft.com/office/drawing/2010/main" xmlns="">
                  <a:noFill/>
                </a14:hiddenFill>
              </a:ext>
            </a:extLst>
          </p:spPr>
        </p:cxnSp>
      </p:grpSp>
      <p:grpSp>
        <p:nvGrpSpPr>
          <p:cNvPr id="9" name="Group 44"/>
          <p:cNvGrpSpPr>
            <a:grpSpLocks/>
          </p:cNvGrpSpPr>
          <p:nvPr/>
        </p:nvGrpSpPr>
        <p:grpSpPr bwMode="auto">
          <a:xfrm>
            <a:off x="1219200" y="2971800"/>
            <a:ext cx="2590800" cy="457200"/>
            <a:chOff x="768" y="1872"/>
            <a:chExt cx="1632" cy="288"/>
          </a:xfrm>
        </p:grpSpPr>
        <p:sp>
          <p:nvSpPr>
            <p:cNvPr id="18459" name="Rectangle 45"/>
            <p:cNvSpPr>
              <a:spLocks noChangeArrowheads="1"/>
            </p:cNvSpPr>
            <p:nvPr/>
          </p:nvSpPr>
          <p:spPr bwMode="auto">
            <a:xfrm>
              <a:off x="1632" y="2112"/>
              <a:ext cx="768" cy="48"/>
            </a:xfrm>
            <a:prstGeom prst="rect">
              <a:avLst/>
            </a:prstGeom>
            <a:solidFill>
              <a:srgbClr val="969696"/>
            </a:solidFill>
            <a:ln w="12700">
              <a:solidFill>
                <a:schemeClr val="tx1"/>
              </a:solidFill>
              <a:miter lim="800000"/>
              <a:headEnd type="none" w="sm" len="sm"/>
              <a:tailEnd type="none" w="sm" len="sm"/>
            </a:ln>
          </p:spPr>
          <p:txBody>
            <a:bodyPr wrap="none" anchor="ctr"/>
            <a:lstStyle/>
            <a:p>
              <a:endParaRPr lang="en-US"/>
            </a:p>
          </p:txBody>
        </p:sp>
        <p:sp>
          <p:nvSpPr>
            <p:cNvPr id="18460" name="Rectangle 46"/>
            <p:cNvSpPr>
              <a:spLocks noChangeArrowheads="1"/>
            </p:cNvSpPr>
            <p:nvPr/>
          </p:nvSpPr>
          <p:spPr bwMode="auto">
            <a:xfrm>
              <a:off x="768" y="1872"/>
              <a:ext cx="764" cy="48"/>
            </a:xfrm>
            <a:prstGeom prst="rect">
              <a:avLst/>
            </a:prstGeom>
            <a:solidFill>
              <a:srgbClr val="969696"/>
            </a:solidFill>
            <a:ln w="12700">
              <a:solidFill>
                <a:schemeClr val="tx1"/>
              </a:solidFill>
              <a:miter lim="800000"/>
              <a:headEnd type="none" w="sm" len="sm"/>
              <a:tailEnd type="none" w="sm" len="sm"/>
            </a:ln>
          </p:spPr>
          <p:txBody>
            <a:bodyPr wrap="none" anchor="ctr"/>
            <a:lstStyle/>
            <a:p>
              <a:endParaRPr lang="en-US"/>
            </a:p>
          </p:txBody>
        </p:sp>
        <p:sp>
          <p:nvSpPr>
            <p:cNvPr id="18461" name="Rectangle 47"/>
            <p:cNvSpPr>
              <a:spLocks noChangeArrowheads="1"/>
            </p:cNvSpPr>
            <p:nvPr/>
          </p:nvSpPr>
          <p:spPr bwMode="auto">
            <a:xfrm>
              <a:off x="768" y="1968"/>
              <a:ext cx="764" cy="48"/>
            </a:xfrm>
            <a:prstGeom prst="rect">
              <a:avLst/>
            </a:prstGeom>
            <a:solidFill>
              <a:srgbClr val="969696"/>
            </a:solidFill>
            <a:ln w="12700">
              <a:solidFill>
                <a:schemeClr val="tx1"/>
              </a:solidFill>
              <a:miter lim="800000"/>
              <a:headEnd type="none" w="sm" len="sm"/>
              <a:tailEnd type="none" w="sm" len="sm"/>
            </a:ln>
          </p:spPr>
          <p:txBody>
            <a:bodyPr wrap="none" anchor="ctr"/>
            <a:lstStyle/>
            <a:p>
              <a:endParaRPr lang="en-US"/>
            </a:p>
          </p:txBody>
        </p:sp>
        <p:sp>
          <p:nvSpPr>
            <p:cNvPr id="18462" name="Rectangle 48"/>
            <p:cNvSpPr>
              <a:spLocks noChangeArrowheads="1"/>
            </p:cNvSpPr>
            <p:nvPr/>
          </p:nvSpPr>
          <p:spPr bwMode="auto">
            <a:xfrm>
              <a:off x="768" y="2112"/>
              <a:ext cx="764" cy="48"/>
            </a:xfrm>
            <a:prstGeom prst="rect">
              <a:avLst/>
            </a:prstGeom>
            <a:solidFill>
              <a:srgbClr val="969696"/>
            </a:solidFill>
            <a:ln w="12700">
              <a:solidFill>
                <a:schemeClr val="tx1"/>
              </a:solidFill>
              <a:miter lim="800000"/>
              <a:headEnd type="none" w="sm" len="sm"/>
              <a:tailEnd type="none" w="sm" len="sm"/>
            </a:ln>
          </p:spPr>
          <p:txBody>
            <a:bodyPr wrap="none" anchor="ctr"/>
            <a:lstStyle/>
            <a:p>
              <a:endParaRPr lang="en-US"/>
            </a:p>
          </p:txBody>
        </p:sp>
        <p:sp>
          <p:nvSpPr>
            <p:cNvPr id="18463" name="Rectangle 49"/>
            <p:cNvSpPr>
              <a:spLocks noChangeArrowheads="1"/>
            </p:cNvSpPr>
            <p:nvPr/>
          </p:nvSpPr>
          <p:spPr bwMode="auto">
            <a:xfrm>
              <a:off x="1628" y="1872"/>
              <a:ext cx="764" cy="48"/>
            </a:xfrm>
            <a:prstGeom prst="rect">
              <a:avLst/>
            </a:prstGeom>
            <a:solidFill>
              <a:srgbClr val="969696"/>
            </a:solidFill>
            <a:ln w="12700">
              <a:solidFill>
                <a:schemeClr val="tx1"/>
              </a:solidFill>
              <a:miter lim="800000"/>
              <a:headEnd type="none" w="sm" len="sm"/>
              <a:tailEnd type="none" w="sm" len="sm"/>
            </a:ln>
          </p:spPr>
          <p:txBody>
            <a:bodyPr wrap="none" anchor="ctr"/>
            <a:lstStyle/>
            <a:p>
              <a:endParaRPr lang="en-US"/>
            </a:p>
          </p:txBody>
        </p:sp>
        <p:sp>
          <p:nvSpPr>
            <p:cNvPr id="18464" name="Rectangle 50"/>
            <p:cNvSpPr>
              <a:spLocks noChangeArrowheads="1"/>
            </p:cNvSpPr>
            <p:nvPr/>
          </p:nvSpPr>
          <p:spPr bwMode="auto">
            <a:xfrm>
              <a:off x="1628" y="1968"/>
              <a:ext cx="764" cy="48"/>
            </a:xfrm>
            <a:prstGeom prst="rect">
              <a:avLst/>
            </a:prstGeom>
            <a:solidFill>
              <a:srgbClr val="969696"/>
            </a:solidFill>
            <a:ln w="12700">
              <a:solidFill>
                <a:schemeClr val="tx1"/>
              </a:solidFill>
              <a:miter lim="800000"/>
              <a:headEnd type="none" w="sm" len="sm"/>
              <a:tailEnd type="none" w="sm" len="sm"/>
            </a:ln>
          </p:spPr>
          <p:txBody>
            <a:bodyPr wrap="none" anchor="ctr"/>
            <a:lstStyle/>
            <a:p>
              <a:endParaRPr lang="en-US"/>
            </a:p>
          </p:txBody>
        </p:sp>
      </p:grpSp>
      <p:grpSp>
        <p:nvGrpSpPr>
          <p:cNvPr id="10" name="Group 51"/>
          <p:cNvGrpSpPr>
            <a:grpSpLocks/>
          </p:cNvGrpSpPr>
          <p:nvPr/>
        </p:nvGrpSpPr>
        <p:grpSpPr bwMode="auto">
          <a:xfrm>
            <a:off x="1066800" y="2209800"/>
            <a:ext cx="2905125" cy="1524000"/>
            <a:chOff x="672" y="1392"/>
            <a:chExt cx="1830" cy="960"/>
          </a:xfrm>
        </p:grpSpPr>
        <p:sp>
          <p:nvSpPr>
            <p:cNvPr id="18457" name="Rectangle 52"/>
            <p:cNvSpPr>
              <a:spLocks noChangeArrowheads="1"/>
            </p:cNvSpPr>
            <p:nvPr/>
          </p:nvSpPr>
          <p:spPr bwMode="auto">
            <a:xfrm>
              <a:off x="672" y="1728"/>
              <a:ext cx="1816" cy="624"/>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8458" name="Text Box 53"/>
            <p:cNvSpPr txBox="1">
              <a:spLocks noChangeArrowheads="1"/>
            </p:cNvSpPr>
            <p:nvPr/>
          </p:nvSpPr>
          <p:spPr bwMode="auto">
            <a:xfrm>
              <a:off x="720" y="1392"/>
              <a:ext cx="1782" cy="250"/>
            </a:xfrm>
            <a:prstGeom prst="rect">
              <a:avLst/>
            </a:prstGeom>
            <a:solidFill>
              <a:srgbClr val="C0C0C0"/>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2000" i="0">
                  <a:latin typeface="Times New Roman" charset="0"/>
                </a:rPr>
                <a:t>Document Representation</a:t>
              </a:r>
            </a:p>
          </p:txBody>
        </p:sp>
      </p:grpSp>
      <p:grpSp>
        <p:nvGrpSpPr>
          <p:cNvPr id="11" name="Group 54"/>
          <p:cNvGrpSpPr>
            <a:grpSpLocks/>
          </p:cNvGrpSpPr>
          <p:nvPr/>
        </p:nvGrpSpPr>
        <p:grpSpPr bwMode="auto">
          <a:xfrm>
            <a:off x="4343400" y="1676400"/>
            <a:ext cx="2438400" cy="914400"/>
            <a:chOff x="2736" y="1056"/>
            <a:chExt cx="1536" cy="576"/>
          </a:xfrm>
        </p:grpSpPr>
        <p:sp>
          <p:nvSpPr>
            <p:cNvPr id="18454" name="Rectangle 55"/>
            <p:cNvSpPr>
              <a:spLocks noChangeArrowheads="1"/>
            </p:cNvSpPr>
            <p:nvPr/>
          </p:nvSpPr>
          <p:spPr bwMode="auto">
            <a:xfrm>
              <a:off x="2784" y="1536"/>
              <a:ext cx="816" cy="96"/>
            </a:xfrm>
            <a:prstGeom prst="rect">
              <a:avLst/>
            </a:prstGeom>
            <a:solidFill>
              <a:srgbClr val="00FFFF"/>
            </a:solidFill>
            <a:ln w="12700">
              <a:solidFill>
                <a:schemeClr val="tx1"/>
              </a:solidFill>
              <a:miter lim="800000"/>
              <a:headEnd type="none" w="sm" len="sm"/>
              <a:tailEnd type="none" w="sm" len="sm"/>
            </a:ln>
          </p:spPr>
          <p:txBody>
            <a:bodyPr wrap="none" anchor="ctr"/>
            <a:lstStyle/>
            <a:p>
              <a:endParaRPr lang="en-US"/>
            </a:p>
          </p:txBody>
        </p:sp>
        <p:cxnSp>
          <p:nvCxnSpPr>
            <p:cNvPr id="18455" name="AutoShape 56"/>
            <p:cNvCxnSpPr>
              <a:cxnSpLocks noChangeShapeType="1"/>
              <a:stCxn id="417795" idx="1"/>
              <a:endCxn id="18454" idx="3"/>
            </p:cNvCxnSpPr>
            <p:nvPr/>
          </p:nvCxnSpPr>
          <p:spPr bwMode="auto">
            <a:xfrm rot="10800000" flipV="1">
              <a:off x="3600" y="1392"/>
              <a:ext cx="672" cy="192"/>
            </a:xfrm>
            <a:prstGeom prst="curvedConnector3">
              <a:avLst>
                <a:gd name="adj1" fmla="val 50000"/>
              </a:avLst>
            </a:prstGeom>
            <a:noFill/>
            <a:ln w="12700">
              <a:solidFill>
                <a:schemeClr val="tx1"/>
              </a:solidFill>
              <a:round/>
              <a:headEnd type="none" w="sm" len="sm"/>
              <a:tailEnd type="triangle" w="lg" len="med"/>
            </a:ln>
            <a:extLst>
              <a:ext uri="{909E8E84-426E-40dd-AFC4-6F175D3DCCD1}">
                <a14:hiddenFill xmlns:a14="http://schemas.microsoft.com/office/drawing/2010/main" xmlns="">
                  <a:noFill/>
                </a14:hiddenFill>
              </a:ext>
            </a:extLst>
          </p:spPr>
        </p:cxnSp>
        <p:sp>
          <p:nvSpPr>
            <p:cNvPr id="18456" name="Text Box 57"/>
            <p:cNvSpPr txBox="1">
              <a:spLocks noChangeArrowheads="1"/>
            </p:cNvSpPr>
            <p:nvPr/>
          </p:nvSpPr>
          <p:spPr bwMode="auto">
            <a:xfrm>
              <a:off x="2736" y="1056"/>
              <a:ext cx="932" cy="404"/>
            </a:xfrm>
            <a:prstGeom prst="rect">
              <a:avLst/>
            </a:prstGeom>
            <a:solidFill>
              <a:srgbClr val="CCFFFF"/>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1800" i="0">
                  <a:latin typeface="Times New Roman" charset="0"/>
                </a:rPr>
                <a:t>Query </a:t>
              </a:r>
            </a:p>
            <a:p>
              <a:r>
                <a:rPr lang="en-US" sz="1800" i="0">
                  <a:latin typeface="Times New Roman" charset="0"/>
                </a:rPr>
                <a:t>representation</a:t>
              </a:r>
            </a:p>
          </p:txBody>
        </p:sp>
      </p:grpSp>
      <p:grpSp>
        <p:nvGrpSpPr>
          <p:cNvPr id="12" name="Group 58"/>
          <p:cNvGrpSpPr>
            <a:grpSpLocks/>
          </p:cNvGrpSpPr>
          <p:nvPr/>
        </p:nvGrpSpPr>
        <p:grpSpPr bwMode="auto">
          <a:xfrm>
            <a:off x="5791200" y="3276600"/>
            <a:ext cx="2590800" cy="1920875"/>
            <a:chOff x="3648" y="2064"/>
            <a:chExt cx="1632" cy="1210"/>
          </a:xfrm>
        </p:grpSpPr>
        <p:sp>
          <p:nvSpPr>
            <p:cNvPr id="18450" name="Rectangle 59"/>
            <p:cNvSpPr>
              <a:spLocks noChangeArrowheads="1"/>
            </p:cNvSpPr>
            <p:nvPr/>
          </p:nvSpPr>
          <p:spPr bwMode="auto">
            <a:xfrm>
              <a:off x="4272" y="2064"/>
              <a:ext cx="1008" cy="67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8451" name="Rectangle 60"/>
            <p:cNvSpPr>
              <a:spLocks noChangeArrowheads="1"/>
            </p:cNvSpPr>
            <p:nvPr/>
          </p:nvSpPr>
          <p:spPr bwMode="auto">
            <a:xfrm>
              <a:off x="4368" y="2160"/>
              <a:ext cx="576" cy="48"/>
            </a:xfrm>
            <a:prstGeom prst="rect">
              <a:avLst/>
            </a:prstGeom>
            <a:solidFill>
              <a:srgbClr val="969696"/>
            </a:solidFill>
            <a:ln w="12700">
              <a:solidFill>
                <a:schemeClr val="tx1"/>
              </a:solidFill>
              <a:miter lim="800000"/>
              <a:headEnd type="none" w="sm" len="sm"/>
              <a:tailEnd type="none" w="sm" len="sm"/>
            </a:ln>
          </p:spPr>
          <p:txBody>
            <a:bodyPr wrap="none" anchor="ctr"/>
            <a:lstStyle/>
            <a:p>
              <a:endParaRPr lang="en-US"/>
            </a:p>
          </p:txBody>
        </p:sp>
        <p:sp>
          <p:nvSpPr>
            <p:cNvPr id="18452" name="Rectangle 61"/>
            <p:cNvSpPr>
              <a:spLocks noChangeArrowheads="1"/>
            </p:cNvSpPr>
            <p:nvPr/>
          </p:nvSpPr>
          <p:spPr bwMode="auto">
            <a:xfrm>
              <a:off x="4512" y="2400"/>
              <a:ext cx="576" cy="48"/>
            </a:xfrm>
            <a:prstGeom prst="rect">
              <a:avLst/>
            </a:prstGeom>
            <a:solidFill>
              <a:srgbClr val="969696"/>
            </a:solidFill>
            <a:ln w="12700">
              <a:solidFill>
                <a:schemeClr val="tx1"/>
              </a:solidFill>
              <a:miter lim="800000"/>
              <a:headEnd type="none" w="sm" len="sm"/>
              <a:tailEnd type="none" w="sm" len="sm"/>
            </a:ln>
          </p:spPr>
          <p:txBody>
            <a:bodyPr wrap="none" anchor="ctr"/>
            <a:lstStyle/>
            <a:p>
              <a:endParaRPr lang="en-US"/>
            </a:p>
          </p:txBody>
        </p:sp>
        <p:sp>
          <p:nvSpPr>
            <p:cNvPr id="18453" name="Text Box 62"/>
            <p:cNvSpPr txBox="1">
              <a:spLocks noChangeArrowheads="1"/>
            </p:cNvSpPr>
            <p:nvPr/>
          </p:nvSpPr>
          <p:spPr bwMode="auto">
            <a:xfrm>
              <a:off x="3648" y="2832"/>
              <a:ext cx="614" cy="442"/>
            </a:xfrm>
            <a:prstGeom prst="rect">
              <a:avLst/>
            </a:prstGeom>
            <a:solidFill>
              <a:srgbClr val="99FF33"/>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2000" i="0">
                  <a:latin typeface="Times New Roman" charset="0"/>
                </a:rPr>
                <a:t>Query</a:t>
              </a:r>
            </a:p>
            <a:p>
              <a:r>
                <a:rPr lang="en-US" sz="2000" i="0">
                  <a:latin typeface="Times New Roman" charset="0"/>
                </a:rPr>
                <a:t>Answer</a:t>
              </a:r>
            </a:p>
          </p:txBody>
        </p:sp>
      </p:grpSp>
      <p:sp>
        <p:nvSpPr>
          <p:cNvPr id="18449" name="Rectangle 63"/>
          <p:cNvSpPr>
            <a:spLocks noChangeArrowheads="1"/>
          </p:cNvSpPr>
          <p:nvPr/>
        </p:nvSpPr>
        <p:spPr bwMode="auto">
          <a:xfrm>
            <a:off x="3733800" y="4495800"/>
            <a:ext cx="1981200" cy="1066800"/>
          </a:xfrm>
          <a:prstGeom prst="rect">
            <a:avLst/>
          </a:prstGeom>
          <a:solidFill>
            <a:srgbClr val="339966"/>
          </a:solidFill>
          <a:ln w="12700">
            <a:solidFill>
              <a:schemeClr val="tx1"/>
            </a:solidFill>
            <a:miter lim="800000"/>
            <a:headEnd type="none" w="sm" len="sm"/>
            <a:tailEnd type="none" w="sm" len="sm"/>
          </a:ln>
        </p:spPr>
        <p:txBody>
          <a:bodyPr wrap="none" anchor="ctr"/>
          <a:lstStyle/>
          <a:p>
            <a:r>
              <a:rPr lang="en-US" i="0">
                <a:solidFill>
                  <a:schemeClr val="bg1"/>
                </a:solidFill>
                <a:latin typeface="Franklin Gothic Heavy" charset="0"/>
              </a:rPr>
              <a:t>TYPICAL IR</a:t>
            </a:r>
          </a:p>
          <a:p>
            <a:r>
              <a:rPr lang="en-US" i="0">
                <a:solidFill>
                  <a:schemeClr val="bg1"/>
                </a:solidFill>
                <a:latin typeface="Franklin Gothic Heavy" charset="0"/>
              </a:rPr>
              <a:t>PROBLEM</a:t>
            </a:r>
          </a:p>
        </p:txBody>
      </p:sp>
      <p:sp>
        <p:nvSpPr>
          <p:cNvPr id="65" name="Foliennummernplatzhalter 3"/>
          <p:cNvSpPr txBox="1">
            <a:spLocks/>
          </p:cNvSpPr>
          <p:nvPr/>
        </p:nvSpPr>
        <p:spPr>
          <a:xfrm>
            <a:off x="7956550" y="6381328"/>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100" smtClean="0"/>
              <a:pPr algn="r">
                <a:defRPr/>
              </a:pPr>
              <a:t>17</a:t>
            </a:fld>
            <a:endParaRPr lang="de-DE" sz="1100" dirty="0"/>
          </a:p>
        </p:txBody>
      </p:sp>
    </p:spTree>
    <p:extLst>
      <p:ext uri="{BB962C8B-B14F-4D97-AF65-F5344CB8AC3E}">
        <p14:creationId xmlns:p14="http://schemas.microsoft.com/office/powerpoint/2010/main" val="30447685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32"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ox(out)">
                                      <p:cBhvr>
                                        <p:cTn id="11" dur="500"/>
                                        <p:tgtEl>
                                          <p:spTgt spid="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ox(in)">
                                      <p:cBhvr>
                                        <p:cTn id="21" dur="500"/>
                                        <p:tgtEl>
                                          <p:spTgt spid="1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17794"/>
                                        </p:tgtEl>
                                        <p:attrNameLst>
                                          <p:attrName>style.visibility</p:attrName>
                                        </p:attrNameLst>
                                      </p:cBhvr>
                                      <p:to>
                                        <p:strVal val="visible"/>
                                      </p:to>
                                    </p:set>
                                    <p:animEffect transition="in" filter="wipe(down)">
                                      <p:cBhvr>
                                        <p:cTn id="26" dur="500"/>
                                        <p:tgtEl>
                                          <p:spTgt spid="41779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1779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2"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right)">
                                      <p:cBhvr>
                                        <p:cTn id="35" dur="500"/>
                                        <p:tgtEl>
                                          <p:spTgt spid="1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32" fill="hold" grpId="0" nodeType="clickEffect">
                                  <p:stCondLst>
                                    <p:cond delay="0"/>
                                  </p:stCondLst>
                                  <p:childTnLst>
                                    <p:set>
                                      <p:cBhvr>
                                        <p:cTn id="39" dur="1" fill="hold">
                                          <p:stCondLst>
                                            <p:cond delay="0"/>
                                          </p:stCondLst>
                                        </p:cTn>
                                        <p:tgtEl>
                                          <p:spTgt spid="417804"/>
                                        </p:tgtEl>
                                        <p:attrNameLst>
                                          <p:attrName>style.visibility</p:attrName>
                                        </p:attrNameLst>
                                      </p:cBhvr>
                                      <p:to>
                                        <p:strVal val="visible"/>
                                      </p:to>
                                    </p:set>
                                    <p:animEffect transition="in" filter="box(out)">
                                      <p:cBhvr>
                                        <p:cTn id="40" dur="500"/>
                                        <p:tgtEl>
                                          <p:spTgt spid="41780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499"/>
                                          </p:stCondLst>
                                        </p:cTn>
                                        <p:tgtEl>
                                          <p:spTgt spid="12"/>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1"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up)">
                                      <p:cBhvr>
                                        <p:cTn id="49" dur="500"/>
                                        <p:tgtEl>
                                          <p:spTgt spid="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417815"/>
                                        </p:tgtEl>
                                        <p:attrNameLst>
                                          <p:attrName>style.visibility</p:attrName>
                                        </p:attrNameLst>
                                      </p:cBhvr>
                                      <p:to>
                                        <p:strVal val="visible"/>
                                      </p:to>
                                    </p:set>
                                    <p:animEffect transition="in" filter="wipe(up)">
                                      <p:cBhvr>
                                        <p:cTn id="54" dur="500"/>
                                        <p:tgtEl>
                                          <p:spTgt spid="417815"/>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499"/>
                                          </p:stCondLst>
                                        </p:cTn>
                                        <p:tgtEl>
                                          <p:spTgt spid="2"/>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499"/>
                                          </p:stCondLst>
                                        </p:cTn>
                                        <p:tgtEl>
                                          <p:spTgt spid="3"/>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499"/>
                                          </p:stCondLst>
                                        </p:cTn>
                                        <p:tgtEl>
                                          <p:spTgt spid="5"/>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794" grpId="0" animBg="1"/>
      <p:bldP spid="417795" grpId="0" animBg="1" autoUpdateAnimBg="0"/>
      <p:bldP spid="417804" grpId="0" animBg="1"/>
      <p:bldP spid="4178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en-US" altLang="ko-KR">
                <a:latin typeface="+mn-lt"/>
                <a:ea typeface="굴림" charset="0"/>
                <a:cs typeface="굴림" charset="0"/>
              </a:rPr>
              <a:t>Why probabilities in IR?</a:t>
            </a:r>
            <a:endParaRPr lang="en-US" altLang="ko-KR" sz="3200">
              <a:latin typeface="+mn-lt"/>
              <a:ea typeface="굴림" charset="0"/>
              <a:cs typeface="굴림" charset="0"/>
            </a:endParaRPr>
          </a:p>
        </p:txBody>
      </p:sp>
      <p:sp>
        <p:nvSpPr>
          <p:cNvPr id="570371" name="Freeform 3"/>
          <p:cNvSpPr>
            <a:spLocks/>
          </p:cNvSpPr>
          <p:nvPr/>
        </p:nvSpPr>
        <p:spPr bwMode="auto">
          <a:xfrm>
            <a:off x="381000" y="1412776"/>
            <a:ext cx="2590800" cy="1066800"/>
          </a:xfrm>
          <a:custGeom>
            <a:avLst/>
            <a:gdLst/>
            <a:ahLst/>
            <a:cxnLst>
              <a:cxn ang="0">
                <a:pos x="288" y="0"/>
              </a:cxn>
              <a:cxn ang="0">
                <a:pos x="48" y="192"/>
              </a:cxn>
              <a:cxn ang="0">
                <a:pos x="48" y="336"/>
              </a:cxn>
              <a:cxn ang="0">
                <a:pos x="0" y="480"/>
              </a:cxn>
              <a:cxn ang="0">
                <a:pos x="48" y="576"/>
              </a:cxn>
              <a:cxn ang="0">
                <a:pos x="144" y="576"/>
              </a:cxn>
              <a:cxn ang="0">
                <a:pos x="240" y="576"/>
              </a:cxn>
              <a:cxn ang="0">
                <a:pos x="384" y="528"/>
              </a:cxn>
              <a:cxn ang="0">
                <a:pos x="432" y="336"/>
              </a:cxn>
              <a:cxn ang="0">
                <a:pos x="432" y="144"/>
              </a:cxn>
              <a:cxn ang="0">
                <a:pos x="384" y="96"/>
              </a:cxn>
              <a:cxn ang="0">
                <a:pos x="336" y="48"/>
              </a:cxn>
              <a:cxn ang="0">
                <a:pos x="288" y="0"/>
              </a:cxn>
            </a:cxnLst>
            <a:rect l="0" t="0" r="r" b="b"/>
            <a:pathLst>
              <a:path w="432" h="576">
                <a:moveTo>
                  <a:pt x="288" y="0"/>
                </a:moveTo>
                <a:lnTo>
                  <a:pt x="48" y="192"/>
                </a:lnTo>
                <a:lnTo>
                  <a:pt x="48" y="336"/>
                </a:lnTo>
                <a:lnTo>
                  <a:pt x="0" y="480"/>
                </a:lnTo>
                <a:lnTo>
                  <a:pt x="48" y="576"/>
                </a:lnTo>
                <a:lnTo>
                  <a:pt x="144" y="576"/>
                </a:lnTo>
                <a:lnTo>
                  <a:pt x="240" y="576"/>
                </a:lnTo>
                <a:lnTo>
                  <a:pt x="384" y="528"/>
                </a:lnTo>
                <a:lnTo>
                  <a:pt x="432" y="336"/>
                </a:lnTo>
                <a:lnTo>
                  <a:pt x="432" y="144"/>
                </a:lnTo>
                <a:lnTo>
                  <a:pt x="384" y="96"/>
                </a:lnTo>
                <a:lnTo>
                  <a:pt x="336" y="48"/>
                </a:lnTo>
                <a:lnTo>
                  <a:pt x="288" y="0"/>
                </a:lnTo>
                <a:close/>
              </a:path>
            </a:pathLst>
          </a:custGeom>
          <a:solidFill>
            <a:srgbClr val="00FFFF"/>
          </a:solidFill>
          <a:ln w="9525" cap="flat" cmpd="sng">
            <a:solidFill>
              <a:srgbClr val="00FFFF"/>
            </a:solidFill>
            <a:prstDash val="solid"/>
            <a:miter lim="800000"/>
            <a:headEnd type="none" w="med" len="med"/>
            <a:tailEnd type="none" w="med" len="med"/>
          </a:ln>
          <a:effectLst>
            <a:outerShdw blurRad="63500" dist="35921" dir="2700000" algn="ctr" rotWithShape="0">
              <a:schemeClr val="bg2"/>
            </a:outerShdw>
          </a:effectLst>
        </p:spPr>
        <p:txBody>
          <a:bodyPr wrap="none"/>
          <a:lstStyle/>
          <a:p>
            <a:pPr>
              <a:defRPr/>
            </a:pPr>
            <a:endParaRPr lang="en-US"/>
          </a:p>
        </p:txBody>
      </p:sp>
      <p:sp>
        <p:nvSpPr>
          <p:cNvPr id="22531" name="Text Box 4"/>
          <p:cNvSpPr txBox="1">
            <a:spLocks noChangeArrowheads="1"/>
          </p:cNvSpPr>
          <p:nvPr/>
        </p:nvSpPr>
        <p:spPr bwMode="auto">
          <a:xfrm>
            <a:off x="892139" y="1657251"/>
            <a:ext cx="1806647"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eaLnBrk="1" latinLnBrk="1" hangingPunct="1"/>
            <a:r>
              <a:rPr kumimoji="1" lang="en-US" altLang="ko-KR" sz="1600" b="1" i="0" dirty="0">
                <a:latin typeface="+mn-lt"/>
                <a:ea typeface="돋움체" charset="0"/>
                <a:cs typeface="돋움체" charset="0"/>
              </a:rPr>
              <a:t>User </a:t>
            </a:r>
          </a:p>
          <a:p>
            <a:pPr algn="ctr" eaLnBrk="1" latinLnBrk="1" hangingPunct="1"/>
            <a:r>
              <a:rPr kumimoji="1" lang="en-US" altLang="ko-KR" sz="1600" b="1" i="0" dirty="0">
                <a:latin typeface="+mn-lt"/>
                <a:ea typeface="돋움체" charset="0"/>
                <a:cs typeface="돋움체" charset="0"/>
              </a:rPr>
              <a:t>Information Need</a:t>
            </a:r>
          </a:p>
        </p:txBody>
      </p:sp>
      <p:sp>
        <p:nvSpPr>
          <p:cNvPr id="22532" name="Freeform 5"/>
          <p:cNvSpPr>
            <a:spLocks/>
          </p:cNvSpPr>
          <p:nvPr/>
        </p:nvSpPr>
        <p:spPr bwMode="auto">
          <a:xfrm>
            <a:off x="381000" y="3317776"/>
            <a:ext cx="2590800" cy="1066800"/>
          </a:xfrm>
          <a:custGeom>
            <a:avLst/>
            <a:gdLst>
              <a:gd name="T0" fmla="*/ 2147483647 w 432"/>
              <a:gd name="T1" fmla="*/ 0 h 576"/>
              <a:gd name="T2" fmla="*/ 2147483647 w 432"/>
              <a:gd name="T3" fmla="*/ 2147483647 h 576"/>
              <a:gd name="T4" fmla="*/ 2147483647 w 432"/>
              <a:gd name="T5" fmla="*/ 2147483647 h 576"/>
              <a:gd name="T6" fmla="*/ 0 w 432"/>
              <a:gd name="T7" fmla="*/ 2147483647 h 576"/>
              <a:gd name="T8" fmla="*/ 2147483647 w 432"/>
              <a:gd name="T9" fmla="*/ 2147483647 h 576"/>
              <a:gd name="T10" fmla="*/ 2147483647 w 432"/>
              <a:gd name="T11" fmla="*/ 2147483647 h 576"/>
              <a:gd name="T12" fmla="*/ 2147483647 w 432"/>
              <a:gd name="T13" fmla="*/ 2147483647 h 576"/>
              <a:gd name="T14" fmla="*/ 2147483647 w 432"/>
              <a:gd name="T15" fmla="*/ 2147483647 h 576"/>
              <a:gd name="T16" fmla="*/ 2147483647 w 432"/>
              <a:gd name="T17" fmla="*/ 2147483647 h 576"/>
              <a:gd name="T18" fmla="*/ 2147483647 w 432"/>
              <a:gd name="T19" fmla="*/ 2147483647 h 576"/>
              <a:gd name="T20" fmla="*/ 2147483647 w 432"/>
              <a:gd name="T21" fmla="*/ 2147483647 h 576"/>
              <a:gd name="T22" fmla="*/ 2147483647 w 432"/>
              <a:gd name="T23" fmla="*/ 2147483647 h 576"/>
              <a:gd name="T24" fmla="*/ 2147483647 w 432"/>
              <a:gd name="T25" fmla="*/ 0 h 5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2"/>
              <a:gd name="T40" fmla="*/ 0 h 576"/>
              <a:gd name="T41" fmla="*/ 432 w 432"/>
              <a:gd name="T42" fmla="*/ 576 h 5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2" h="576">
                <a:moveTo>
                  <a:pt x="288" y="0"/>
                </a:moveTo>
                <a:lnTo>
                  <a:pt x="48" y="192"/>
                </a:lnTo>
                <a:lnTo>
                  <a:pt x="48" y="336"/>
                </a:lnTo>
                <a:lnTo>
                  <a:pt x="0" y="480"/>
                </a:lnTo>
                <a:lnTo>
                  <a:pt x="48" y="576"/>
                </a:lnTo>
                <a:lnTo>
                  <a:pt x="144" y="576"/>
                </a:lnTo>
                <a:lnTo>
                  <a:pt x="240" y="576"/>
                </a:lnTo>
                <a:lnTo>
                  <a:pt x="384" y="528"/>
                </a:lnTo>
                <a:lnTo>
                  <a:pt x="432" y="336"/>
                </a:lnTo>
                <a:lnTo>
                  <a:pt x="432" y="144"/>
                </a:lnTo>
                <a:lnTo>
                  <a:pt x="384" y="96"/>
                </a:lnTo>
                <a:lnTo>
                  <a:pt x="336" y="48"/>
                </a:lnTo>
                <a:lnTo>
                  <a:pt x="288" y="0"/>
                </a:lnTo>
                <a:close/>
              </a:path>
            </a:pathLst>
          </a:custGeom>
          <a:solidFill>
            <a:srgbClr val="FFFF00"/>
          </a:solidFill>
          <a:ln>
            <a:noFill/>
          </a:ln>
          <a:effectLst>
            <a:prstShdw prst="shdw13" dist="53882" dir="13500000">
              <a:schemeClr val="bg2"/>
            </a:prstShdw>
          </a:effectLst>
          <a:extLst>
            <a:ext uri="{91240B29-F687-4f45-9708-019B960494DF}">
              <a14:hiddenLine xmlns:a14="http://schemas.microsoft.com/office/drawing/2010/main" xmlns="" w="9525">
                <a:solidFill>
                  <a:srgbClr val="000000"/>
                </a:solidFill>
                <a:miter lim="800000"/>
                <a:headEnd/>
                <a:tailEnd/>
              </a14:hiddenLine>
            </a:ext>
          </a:extLst>
        </p:spPr>
        <p:txBody>
          <a:bodyPr wrap="none"/>
          <a:lstStyle/>
          <a:p>
            <a:endParaRPr lang="de-DE"/>
          </a:p>
        </p:txBody>
      </p:sp>
      <p:sp>
        <p:nvSpPr>
          <p:cNvPr id="22533" name="Text Box 6"/>
          <p:cNvSpPr txBox="1">
            <a:spLocks noChangeArrowheads="1"/>
          </p:cNvSpPr>
          <p:nvPr/>
        </p:nvSpPr>
        <p:spPr bwMode="auto">
          <a:xfrm>
            <a:off x="1182901" y="3743226"/>
            <a:ext cx="123623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eaLnBrk="1" latinLnBrk="1" hangingPunct="1"/>
            <a:r>
              <a:rPr kumimoji="1" lang="en-US" altLang="ko-KR" sz="1600" b="1" i="0">
                <a:latin typeface="+mn-lt"/>
                <a:ea typeface="돋움체" charset="0"/>
                <a:cs typeface="돋움체" charset="0"/>
              </a:rPr>
              <a:t>Documents</a:t>
            </a:r>
          </a:p>
        </p:txBody>
      </p:sp>
      <p:sp>
        <p:nvSpPr>
          <p:cNvPr id="22534" name="AutoShape 7"/>
          <p:cNvSpPr>
            <a:spLocks noChangeArrowheads="1"/>
          </p:cNvSpPr>
          <p:nvPr/>
        </p:nvSpPr>
        <p:spPr bwMode="auto">
          <a:xfrm>
            <a:off x="3700463" y="3405089"/>
            <a:ext cx="2309812" cy="838200"/>
          </a:xfrm>
          <a:prstGeom prst="flowChartInternalStorage">
            <a:avLst/>
          </a:prstGeom>
          <a:solidFill>
            <a:schemeClr val="accent1"/>
          </a:solidFill>
          <a:ln w="9525">
            <a:solidFill>
              <a:schemeClr val="tx1"/>
            </a:solidFill>
            <a:miter lim="800000"/>
            <a:headEnd/>
            <a:tailEnd/>
          </a:ln>
          <a:effectLst>
            <a:prstShdw prst="shdw13" dist="53882" dir="13500000">
              <a:schemeClr val="bg2">
                <a:alpha val="74997"/>
              </a:schemeClr>
            </a:prstShdw>
          </a:effectLst>
        </p:spPr>
        <p:txBody>
          <a:bodyPr wrap="none" anchor="ctr"/>
          <a:lstStyle/>
          <a:p>
            <a:pPr algn="ctr" eaLnBrk="1" latinLnBrk="1" hangingPunct="1"/>
            <a:r>
              <a:rPr kumimoji="1" lang="en-US" altLang="ko-KR" sz="1600" b="1" i="0">
                <a:latin typeface="+mn-lt"/>
                <a:ea typeface="돋움체" charset="0"/>
                <a:cs typeface="돋움체" charset="0"/>
              </a:rPr>
              <a:t>Document</a:t>
            </a:r>
          </a:p>
          <a:p>
            <a:pPr algn="ctr" eaLnBrk="1" latinLnBrk="1" hangingPunct="1"/>
            <a:r>
              <a:rPr kumimoji="1" lang="en-US" altLang="ko-KR" sz="1600" b="1" i="0">
                <a:latin typeface="+mn-lt"/>
                <a:ea typeface="돋움체" charset="0"/>
                <a:cs typeface="돋움체" charset="0"/>
              </a:rPr>
              <a:t>Representation</a:t>
            </a:r>
          </a:p>
        </p:txBody>
      </p:sp>
      <p:sp>
        <p:nvSpPr>
          <p:cNvPr id="570376" name="AutoShape 8"/>
          <p:cNvSpPr>
            <a:spLocks noChangeArrowheads="1"/>
          </p:cNvSpPr>
          <p:nvPr/>
        </p:nvSpPr>
        <p:spPr bwMode="auto">
          <a:xfrm>
            <a:off x="3709988" y="1565176"/>
            <a:ext cx="2309812" cy="838200"/>
          </a:xfrm>
          <a:prstGeom prst="flowChartInternalStorage">
            <a:avLst/>
          </a:prstGeom>
          <a:solidFill>
            <a:schemeClr val="accent1"/>
          </a:solidFill>
          <a:ln w="9525">
            <a:solidFill>
              <a:schemeClr val="tx1"/>
            </a:solidFill>
            <a:miter lim="800000"/>
            <a:headEnd/>
            <a:tailEnd/>
          </a:ln>
          <a:effectLst>
            <a:outerShdw blurRad="63500" dist="38099" dir="2700000" algn="ctr" rotWithShape="0">
              <a:schemeClr val="bg2">
                <a:alpha val="74998"/>
              </a:schemeClr>
            </a:outerShdw>
          </a:effectLst>
        </p:spPr>
        <p:txBody>
          <a:bodyPr wrap="none" anchor="ctr"/>
          <a:lstStyle/>
          <a:p>
            <a:pPr algn="ctr" eaLnBrk="1" latinLnBrk="1" hangingPunct="1">
              <a:defRPr/>
            </a:pPr>
            <a:r>
              <a:rPr kumimoji="1" lang="en-US" altLang="ko-KR" sz="1600" b="1" i="0">
                <a:latin typeface="+mn-lt"/>
                <a:ea typeface="돋움체" charset="0"/>
                <a:cs typeface="돋움체" charset="0"/>
              </a:rPr>
              <a:t>Query</a:t>
            </a:r>
          </a:p>
          <a:p>
            <a:pPr algn="ctr" eaLnBrk="1" latinLnBrk="1" hangingPunct="1">
              <a:defRPr/>
            </a:pPr>
            <a:r>
              <a:rPr kumimoji="1" lang="en-US" altLang="ko-KR" sz="1600" b="1" i="0">
                <a:latin typeface="+mn-lt"/>
                <a:ea typeface="돋움체" charset="0"/>
                <a:cs typeface="돋움체" charset="0"/>
              </a:rPr>
              <a:t>Representation</a:t>
            </a:r>
          </a:p>
        </p:txBody>
      </p:sp>
      <p:sp>
        <p:nvSpPr>
          <p:cNvPr id="22536" name="AutoShape 9"/>
          <p:cNvSpPr>
            <a:spLocks noChangeArrowheads="1"/>
          </p:cNvSpPr>
          <p:nvPr/>
        </p:nvSpPr>
        <p:spPr bwMode="auto">
          <a:xfrm>
            <a:off x="3079750" y="1806476"/>
            <a:ext cx="533400" cy="304800"/>
          </a:xfrm>
          <a:prstGeom prst="rightArrow">
            <a:avLst>
              <a:gd name="adj1" fmla="val 50000"/>
              <a:gd name="adj2" fmla="val 43750"/>
            </a:avLst>
          </a:prstGeom>
          <a:solidFill>
            <a:srgbClr val="808080"/>
          </a:solidFill>
          <a:ln w="9525">
            <a:solidFill>
              <a:schemeClr val="tx1"/>
            </a:solidFill>
            <a:miter lim="800000"/>
            <a:headEnd/>
            <a:tailEnd/>
          </a:ln>
        </p:spPr>
        <p:txBody>
          <a:bodyPr wrap="none" anchor="ctr"/>
          <a:lstStyle/>
          <a:p>
            <a:endParaRPr lang="en-US"/>
          </a:p>
        </p:txBody>
      </p:sp>
      <p:sp>
        <p:nvSpPr>
          <p:cNvPr id="22537" name="AutoShape 10"/>
          <p:cNvSpPr>
            <a:spLocks noChangeArrowheads="1"/>
          </p:cNvSpPr>
          <p:nvPr/>
        </p:nvSpPr>
        <p:spPr bwMode="auto">
          <a:xfrm>
            <a:off x="3048000" y="3698776"/>
            <a:ext cx="533400" cy="304800"/>
          </a:xfrm>
          <a:prstGeom prst="rightArrow">
            <a:avLst>
              <a:gd name="adj1" fmla="val 50000"/>
              <a:gd name="adj2" fmla="val 43750"/>
            </a:avLst>
          </a:prstGeom>
          <a:solidFill>
            <a:srgbClr val="808080"/>
          </a:solidFill>
          <a:ln w="9525">
            <a:solidFill>
              <a:schemeClr val="tx1"/>
            </a:solidFill>
            <a:miter lim="800000"/>
            <a:headEnd/>
            <a:tailEnd/>
          </a:ln>
        </p:spPr>
        <p:txBody>
          <a:bodyPr wrap="none" anchor="ctr"/>
          <a:lstStyle/>
          <a:p>
            <a:endParaRPr lang="en-US"/>
          </a:p>
        </p:txBody>
      </p:sp>
      <p:sp>
        <p:nvSpPr>
          <p:cNvPr id="22538" name="AutoShape 11"/>
          <p:cNvSpPr>
            <a:spLocks noChangeArrowheads="1"/>
          </p:cNvSpPr>
          <p:nvPr/>
        </p:nvSpPr>
        <p:spPr bwMode="auto">
          <a:xfrm>
            <a:off x="4632325" y="2446239"/>
            <a:ext cx="457200" cy="914400"/>
          </a:xfrm>
          <a:prstGeom prst="upDownArrow">
            <a:avLst>
              <a:gd name="adj1" fmla="val 50000"/>
              <a:gd name="adj2" fmla="val 40000"/>
            </a:avLst>
          </a:prstGeom>
          <a:solidFill>
            <a:srgbClr val="808080"/>
          </a:solidFill>
          <a:ln w="9525">
            <a:solidFill>
              <a:schemeClr val="tx1"/>
            </a:solidFill>
            <a:miter lim="800000"/>
            <a:headEnd/>
            <a:tailEnd/>
          </a:ln>
        </p:spPr>
        <p:txBody>
          <a:bodyPr wrap="none" anchor="ctr"/>
          <a:lstStyle/>
          <a:p>
            <a:endParaRPr lang="en-US"/>
          </a:p>
        </p:txBody>
      </p:sp>
      <p:sp>
        <p:nvSpPr>
          <p:cNvPr id="570380" name="Text Box 12"/>
          <p:cNvSpPr txBox="1">
            <a:spLocks noChangeArrowheads="1"/>
          </p:cNvSpPr>
          <p:nvPr/>
        </p:nvSpPr>
        <p:spPr bwMode="auto">
          <a:xfrm>
            <a:off x="5454650" y="2708176"/>
            <a:ext cx="2223686" cy="461665"/>
          </a:xfrm>
          <a:prstGeom prst="rect">
            <a:avLst/>
          </a:prstGeom>
          <a:noFill/>
          <a:ln w="9525">
            <a:noFill/>
            <a:miter lim="800000"/>
            <a:headEnd/>
            <a:tailEnd/>
          </a:ln>
          <a:effec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pPr eaLnBrk="1" latinLnBrk="1" hangingPunct="1">
              <a:defRPr/>
            </a:pPr>
            <a:r>
              <a:rPr kumimoji="1" lang="en-US" altLang="ko-KR" b="1" i="0">
                <a:solidFill>
                  <a:srgbClr val="FF00FF"/>
                </a:solidFill>
                <a:effectLst>
                  <a:outerShdw blurRad="38100" dist="38100" dir="2700000" algn="tl">
                    <a:srgbClr val="DDDDDD"/>
                  </a:outerShdw>
                </a:effectLst>
                <a:latin typeface="+mn-lt"/>
                <a:ea typeface="돋움체" charset="0"/>
                <a:cs typeface="돋움체" charset="0"/>
              </a:rPr>
              <a:t>How to match?</a:t>
            </a:r>
          </a:p>
        </p:txBody>
      </p:sp>
      <p:sp>
        <p:nvSpPr>
          <p:cNvPr id="22540" name="Text Box 13"/>
          <p:cNvSpPr txBox="1">
            <a:spLocks noChangeArrowheads="1"/>
          </p:cNvSpPr>
          <p:nvPr/>
        </p:nvSpPr>
        <p:spPr bwMode="auto">
          <a:xfrm>
            <a:off x="228600" y="4659214"/>
            <a:ext cx="8763000" cy="150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latinLnBrk="1" hangingPunct="1"/>
            <a:r>
              <a:rPr kumimoji="1" lang="en-US" altLang="ko-KR" sz="2000" i="0" dirty="0">
                <a:latin typeface="+mn-lt"/>
                <a:ea typeface="돋움체" charset="0"/>
                <a:cs typeface="돋움체" charset="0"/>
              </a:rPr>
              <a:t>In traditional IR systems, matching between each document and</a:t>
            </a:r>
          </a:p>
          <a:p>
            <a:pPr eaLnBrk="1" latinLnBrk="1" hangingPunct="1"/>
            <a:r>
              <a:rPr kumimoji="1" lang="en-US" altLang="ko-KR" sz="2000" i="0" dirty="0">
                <a:latin typeface="+mn-lt"/>
                <a:ea typeface="돋움체" charset="0"/>
                <a:cs typeface="돋움체" charset="0"/>
              </a:rPr>
              <a:t>query is attempted in a semantically imprecise space of index terms</a:t>
            </a:r>
          </a:p>
          <a:p>
            <a:pPr eaLnBrk="1" latinLnBrk="1" hangingPunct="1"/>
            <a:endParaRPr kumimoji="1" lang="en-US" altLang="ko-KR" sz="1200" i="0" dirty="0">
              <a:latin typeface="+mn-lt"/>
              <a:ea typeface="돋움체" charset="0"/>
              <a:cs typeface="돋움체" charset="0"/>
            </a:endParaRPr>
          </a:p>
          <a:p>
            <a:pPr eaLnBrk="1" latinLnBrk="1" hangingPunct="1"/>
            <a:r>
              <a:rPr kumimoji="1" lang="en-US" altLang="ko-KR" sz="2000" i="0" dirty="0">
                <a:latin typeface="+mn-lt"/>
                <a:ea typeface="돋움체" charset="0"/>
                <a:cs typeface="돋움체" charset="0"/>
              </a:rPr>
              <a:t>Probabilities provide a principled foundation for uncertain reasoning</a:t>
            </a:r>
          </a:p>
          <a:p>
            <a:pPr eaLnBrk="1" latinLnBrk="1" hangingPunct="1"/>
            <a:r>
              <a:rPr kumimoji="1" lang="en-US" altLang="ko-KR" sz="2000" dirty="0">
                <a:latin typeface="+mn-lt"/>
                <a:ea typeface="돋움체" charset="0"/>
                <a:cs typeface="돋움체" charset="0"/>
              </a:rPr>
              <a:t>Can we use probabilities to quantify our uncertainties?</a:t>
            </a:r>
          </a:p>
        </p:txBody>
      </p:sp>
      <p:sp>
        <p:nvSpPr>
          <p:cNvPr id="22541" name="Text Box 14"/>
          <p:cNvSpPr txBox="1">
            <a:spLocks noChangeArrowheads="1"/>
          </p:cNvSpPr>
          <p:nvPr/>
        </p:nvSpPr>
        <p:spPr bwMode="auto">
          <a:xfrm>
            <a:off x="6553200" y="3368576"/>
            <a:ext cx="2478088"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1800" i="0">
                <a:solidFill>
                  <a:schemeClr val="tx2"/>
                </a:solidFill>
                <a:latin typeface="+mn-lt"/>
              </a:rPr>
              <a:t>Uncertain guess of</a:t>
            </a:r>
          </a:p>
          <a:p>
            <a:r>
              <a:rPr lang="en-US" sz="1800" i="0">
                <a:solidFill>
                  <a:schemeClr val="tx2"/>
                </a:solidFill>
                <a:latin typeface="+mn-lt"/>
              </a:rPr>
              <a:t>whether document has relevant content</a:t>
            </a:r>
          </a:p>
        </p:txBody>
      </p:sp>
      <p:cxnSp>
        <p:nvCxnSpPr>
          <p:cNvPr id="22542" name="AutoShape 15"/>
          <p:cNvCxnSpPr>
            <a:cxnSpLocks noChangeShapeType="1"/>
            <a:stCxn id="22541" idx="0"/>
            <a:endCxn id="570380" idx="3"/>
          </p:cNvCxnSpPr>
          <p:nvPr/>
        </p:nvCxnSpPr>
        <p:spPr bwMode="auto">
          <a:xfrm rot="16200000" flipV="1">
            <a:off x="7520507" y="3096839"/>
            <a:ext cx="429567" cy="113908"/>
          </a:xfrm>
          <a:prstGeom prst="curvedConnector2">
            <a:avLst/>
          </a:prstGeom>
          <a:noFill/>
          <a:ln w="38100">
            <a:solidFill>
              <a:schemeClr val="tx2"/>
            </a:solidFill>
            <a:miter lim="800000"/>
            <a:headEnd/>
            <a:tailEnd type="triangle" w="med" len="med"/>
          </a:ln>
          <a:extLst>
            <a:ext uri="{909E8E84-426E-40dd-AFC4-6F175D3DCCD1}">
              <a14:hiddenFill xmlns:a14="http://schemas.microsoft.com/office/drawing/2010/main" xmlns="">
                <a:noFill/>
              </a14:hiddenFill>
            </a:ext>
          </a:extLst>
        </p:spPr>
      </p:cxnSp>
      <p:sp>
        <p:nvSpPr>
          <p:cNvPr id="22543" name="Text Box 16"/>
          <p:cNvSpPr txBox="1">
            <a:spLocks noChangeArrowheads="1"/>
          </p:cNvSpPr>
          <p:nvPr/>
        </p:nvSpPr>
        <p:spPr bwMode="auto">
          <a:xfrm>
            <a:off x="6858000" y="1581051"/>
            <a:ext cx="1792797"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2000" i="0">
                <a:latin typeface="+mn-lt"/>
              </a:rPr>
              <a:t>Understanding</a:t>
            </a:r>
          </a:p>
          <a:p>
            <a:pPr eaLnBrk="1" hangingPunct="1"/>
            <a:r>
              <a:rPr lang="en-US" sz="2000" i="0">
                <a:latin typeface="+mn-lt"/>
              </a:rPr>
              <a:t>of user need is</a:t>
            </a:r>
          </a:p>
          <a:p>
            <a:pPr eaLnBrk="1" hangingPunct="1"/>
            <a:r>
              <a:rPr lang="en-US" sz="2000" i="0">
                <a:latin typeface="+mn-lt"/>
              </a:rPr>
              <a:t>uncertain</a:t>
            </a:r>
          </a:p>
        </p:txBody>
      </p:sp>
      <p:sp>
        <p:nvSpPr>
          <p:cNvPr id="17"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18</a:t>
            </a:fld>
            <a:endParaRPr lang="de-DE" dirty="0"/>
          </a:p>
        </p:txBody>
      </p:sp>
    </p:spTree>
    <p:extLst>
      <p:ext uri="{BB962C8B-B14F-4D97-AF65-F5344CB8AC3E}">
        <p14:creationId xmlns:p14="http://schemas.microsoft.com/office/powerpoint/2010/main" val="2257899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Probability Ranking Principle</a:t>
            </a:r>
          </a:p>
        </p:txBody>
      </p:sp>
      <p:sp>
        <p:nvSpPr>
          <p:cNvPr id="422915" name="Rectangle 3"/>
          <p:cNvSpPr>
            <a:spLocks noGrp="1" noChangeArrowheads="1"/>
          </p:cNvSpPr>
          <p:nvPr>
            <p:ph type="body" idx="1"/>
          </p:nvPr>
        </p:nvSpPr>
        <p:spPr/>
        <p:txBody>
          <a:bodyPr/>
          <a:lstStyle/>
          <a:p>
            <a:pPr eaLnBrk="1" hangingPunct="1">
              <a:defRPr/>
            </a:pPr>
            <a:r>
              <a:rPr lang="en-US" dirty="0">
                <a:ea typeface="ＭＳ Ｐゴシック" charset="0"/>
                <a:cs typeface="ＭＳ Ｐゴシック" charset="0"/>
              </a:rPr>
              <a:t>Collection of Documents</a:t>
            </a:r>
          </a:p>
          <a:p>
            <a:pPr eaLnBrk="1" hangingPunct="1">
              <a:defRPr/>
            </a:pPr>
            <a:r>
              <a:rPr lang="en-US" dirty="0">
                <a:ea typeface="ＭＳ Ｐゴシック" charset="0"/>
                <a:cs typeface="ＭＳ Ｐゴシック" charset="0"/>
              </a:rPr>
              <a:t>User issues a query</a:t>
            </a:r>
          </a:p>
          <a:p>
            <a:pPr eaLnBrk="1" hangingPunct="1">
              <a:defRPr/>
            </a:pPr>
            <a:r>
              <a:rPr lang="en-US" dirty="0">
                <a:ea typeface="ＭＳ Ｐゴシック" charset="0"/>
                <a:cs typeface="ＭＳ Ｐゴシック" charset="0"/>
              </a:rPr>
              <a:t>A set of documents is found and needs to be returned</a:t>
            </a:r>
          </a:p>
          <a:p>
            <a:pPr eaLnBrk="1" hangingPunct="1">
              <a:defRPr/>
            </a:pPr>
            <a:r>
              <a:rPr lang="en-US" b="1" dirty="0">
                <a:effectLst>
                  <a:outerShdw blurRad="38100" dist="38100" dir="2700000" algn="tl">
                    <a:srgbClr val="DDDDDD"/>
                  </a:outerShdw>
                </a:effectLst>
                <a:ea typeface="ＭＳ Ｐゴシック" charset="0"/>
                <a:cs typeface="ＭＳ Ｐゴシック" charset="0"/>
              </a:rPr>
              <a:t>Question: In what order to present documents to user ?</a:t>
            </a:r>
          </a:p>
          <a:p>
            <a:pPr eaLnBrk="1" hangingPunct="1">
              <a:lnSpc>
                <a:spcPct val="90000"/>
              </a:lnSpc>
              <a:defRPr/>
            </a:pPr>
            <a:r>
              <a:rPr lang="en-US" dirty="0">
                <a:ea typeface="ＭＳ Ｐゴシック" charset="0"/>
              </a:rPr>
              <a:t>Need a formal way to judge the</a:t>
            </a:r>
            <a:br>
              <a:rPr lang="en-US" dirty="0">
                <a:ea typeface="ＭＳ Ｐゴシック" charset="0"/>
              </a:rPr>
            </a:br>
            <a:r>
              <a:rPr lang="en-US" dirty="0">
                <a:ea typeface="ＭＳ Ｐゴシック" charset="0"/>
              </a:rPr>
              <a:t>“goodness” of documents </a:t>
            </a:r>
            <a:r>
              <a:rPr lang="en-US" dirty="0" err="1">
                <a:ea typeface="ＭＳ Ｐゴシック" charset="0"/>
              </a:rPr>
              <a:t>w.r.t.</a:t>
            </a:r>
            <a:r>
              <a:rPr lang="en-US" dirty="0">
                <a:ea typeface="ＭＳ Ｐゴシック" charset="0"/>
              </a:rPr>
              <a:t> queries</a:t>
            </a:r>
          </a:p>
          <a:p>
            <a:pPr eaLnBrk="1" hangingPunct="1">
              <a:lnSpc>
                <a:spcPct val="90000"/>
              </a:lnSpc>
              <a:defRPr/>
            </a:pPr>
            <a:r>
              <a:rPr lang="en-US" b="1" dirty="0">
                <a:effectLst>
                  <a:outerShdw blurRad="38100" dist="38100" dir="2700000" algn="tl">
                    <a:srgbClr val="DDDDDD"/>
                  </a:outerShdw>
                </a:effectLst>
                <a:ea typeface="ＭＳ Ｐゴシック" charset="0"/>
              </a:rPr>
              <a:t>Idea: Probability of relevance of the documents </a:t>
            </a:r>
            <a:br>
              <a:rPr lang="en-US" b="1" dirty="0">
                <a:effectLst>
                  <a:outerShdw blurRad="38100" dist="38100" dir="2700000" algn="tl">
                    <a:srgbClr val="DDDDDD"/>
                  </a:outerShdw>
                </a:effectLst>
                <a:ea typeface="ＭＳ Ｐゴシック" charset="0"/>
              </a:rPr>
            </a:br>
            <a:r>
              <a:rPr lang="en-US" b="1" dirty="0" err="1">
                <a:effectLst>
                  <a:outerShdw blurRad="38100" dist="38100" dir="2700000" algn="tl">
                    <a:srgbClr val="DDDDDD"/>
                  </a:outerShdw>
                </a:effectLst>
                <a:ea typeface="ＭＳ Ｐゴシック" charset="0"/>
              </a:rPr>
              <a:t>w.r.t</a:t>
            </a:r>
            <a:r>
              <a:rPr lang="en-US" b="1" dirty="0">
                <a:effectLst>
                  <a:outerShdw blurRad="38100" dist="38100" dir="2700000" algn="tl">
                    <a:srgbClr val="DDDDDD"/>
                  </a:outerShdw>
                </a:effectLst>
                <a:ea typeface="ＭＳ Ｐゴシック" charset="0"/>
              </a:rPr>
              <a:t>. query</a:t>
            </a:r>
          </a:p>
          <a:p>
            <a:pPr eaLnBrk="1" hangingPunct="1">
              <a:defRPr/>
            </a:pPr>
            <a:endParaRPr lang="en-US" dirty="0">
              <a:ea typeface="ＭＳ Ｐゴシック" charset="0"/>
              <a:cs typeface="ＭＳ Ｐゴシック" charset="0"/>
            </a:endParaRP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19</a:t>
            </a:fld>
            <a:endParaRPr lang="de-DE" dirty="0"/>
          </a:p>
        </p:txBody>
      </p:sp>
      <p:sp>
        <p:nvSpPr>
          <p:cNvPr id="5" name="Rectangle 4"/>
          <p:cNvSpPr/>
          <p:nvPr/>
        </p:nvSpPr>
        <p:spPr>
          <a:xfrm>
            <a:off x="2411760" y="6023029"/>
            <a:ext cx="4572000" cy="646331"/>
          </a:xfrm>
          <a:prstGeom prst="rect">
            <a:avLst/>
          </a:prstGeom>
        </p:spPr>
        <p:txBody>
          <a:bodyPr>
            <a:spAutoFit/>
          </a:bodyPr>
          <a:lstStyle/>
          <a:p>
            <a:r>
              <a:rPr lang="en-US" sz="1200" dirty="0">
                <a:solidFill>
                  <a:srgbClr val="0305FF"/>
                </a:solidFill>
              </a:rPr>
              <a:t>Ben He, Probability Ranking Principle, Reference Work Entry, Encyclopedia of Database Systems, Ling Liu, Tamer, </a:t>
            </a:r>
            <a:r>
              <a:rPr lang="en-US" sz="1200" dirty="0" err="1">
                <a:solidFill>
                  <a:srgbClr val="0305FF"/>
                </a:solidFill>
              </a:rPr>
              <a:t>Öszu</a:t>
            </a:r>
            <a:r>
              <a:rPr lang="en-US" sz="1200" dirty="0">
                <a:solidFill>
                  <a:srgbClr val="0305FF"/>
                </a:solidFill>
              </a:rPr>
              <a:t> (Eds.), </a:t>
            </a:r>
            <a:br>
              <a:rPr lang="en-US" sz="1200" dirty="0">
                <a:solidFill>
                  <a:srgbClr val="0305FF"/>
                </a:solidFill>
              </a:rPr>
            </a:br>
            <a:r>
              <a:rPr lang="en-US" sz="1200" dirty="0">
                <a:solidFill>
                  <a:srgbClr val="0305FF"/>
                </a:solidFill>
              </a:rPr>
              <a:t>2168-2169, Springer, </a:t>
            </a:r>
            <a:r>
              <a:rPr lang="en-US" sz="1200" b="1" dirty="0">
                <a:solidFill>
                  <a:srgbClr val="FF0000"/>
                </a:solidFill>
              </a:rPr>
              <a:t>2009</a:t>
            </a:r>
            <a:r>
              <a:rPr lang="en-US" sz="1200" dirty="0">
                <a:solidFill>
                  <a:srgbClr val="0305FF"/>
                </a:solidFill>
              </a:rPr>
              <a:t>.</a:t>
            </a:r>
          </a:p>
        </p:txBody>
      </p:sp>
    </p:spTree>
    <p:extLst>
      <p:ext uri="{BB962C8B-B14F-4D97-AF65-F5344CB8AC3E}">
        <p14:creationId xmlns:p14="http://schemas.microsoft.com/office/powerpoint/2010/main" val="1839701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1B964-BA59-BB6D-6FDD-46BF3025FABC}"/>
              </a:ext>
            </a:extLst>
          </p:cNvPr>
          <p:cNvSpPr>
            <a:spLocks noGrp="1"/>
          </p:cNvSpPr>
          <p:nvPr>
            <p:ph type="title"/>
          </p:nvPr>
        </p:nvSpPr>
        <p:spPr/>
        <p:txBody>
          <a:bodyPr/>
          <a:lstStyle/>
          <a:p>
            <a:r>
              <a:rPr lang="en-DE" dirty="0"/>
              <a:t>Perception: Agenda (subject to adaptations)</a:t>
            </a:r>
          </a:p>
        </p:txBody>
      </p:sp>
      <p:sp>
        <p:nvSpPr>
          <p:cNvPr id="3" name="Content Placeholder 2">
            <a:extLst>
              <a:ext uri="{FF2B5EF4-FFF2-40B4-BE49-F238E27FC236}">
                <a16:creationId xmlns:a16="http://schemas.microsoft.com/office/drawing/2014/main" id="{830D2759-1C18-C0C6-2491-74D918BF2677}"/>
              </a:ext>
            </a:extLst>
          </p:cNvPr>
          <p:cNvSpPr>
            <a:spLocks noGrp="1"/>
          </p:cNvSpPr>
          <p:nvPr>
            <p:ph idx="1"/>
          </p:nvPr>
        </p:nvSpPr>
        <p:spPr/>
        <p:txBody>
          <a:bodyPr/>
          <a:lstStyle/>
          <a:p>
            <a:r>
              <a:rPr lang="en-GB" sz="1800" dirty="0">
                <a:solidFill>
                  <a:srgbClr val="0305FF"/>
                </a:solidFill>
              </a:rPr>
              <a:t>Perception</a:t>
            </a:r>
            <a:r>
              <a:rPr lang="en-GB" sz="1800" dirty="0"/>
              <a:t> in intelligent systems for information retrieval (web-mining agent(s))</a:t>
            </a:r>
          </a:p>
          <a:p>
            <a:r>
              <a:rPr lang="en-GB" sz="1800" dirty="0">
                <a:solidFill>
                  <a:srgbClr val="0305FF"/>
                </a:solidFill>
              </a:rPr>
              <a:t>(Written) Language</a:t>
            </a:r>
          </a:p>
          <a:p>
            <a:pPr lvl="1"/>
            <a:r>
              <a:rPr lang="en-GB" sz="1600" dirty="0"/>
              <a:t>Probabilistic dimension reduction, latent content descriptions, topic models, LDA, LDA-HMM</a:t>
            </a:r>
          </a:p>
          <a:p>
            <a:pPr lvl="1"/>
            <a:r>
              <a:rPr lang="en-GB" sz="1600" dirty="0"/>
              <a:t>Representation learning for sequential structures, embedding spaces, word2vec, CBOW, skip-gram, hierarchical </a:t>
            </a:r>
            <a:r>
              <a:rPr lang="en-GB" sz="1600" dirty="0" err="1"/>
              <a:t>softmax</a:t>
            </a:r>
            <a:r>
              <a:rPr lang="en-GB" sz="1600" dirty="0"/>
              <a:t>, negative sampling</a:t>
            </a:r>
          </a:p>
          <a:p>
            <a:pPr lvl="1"/>
            <a:r>
              <a:rPr lang="en-GB" sz="1600" dirty="0"/>
              <a:t>Language models (1d-CNNs. RNNs, LSTMs, </a:t>
            </a:r>
            <a:r>
              <a:rPr lang="en-GB" sz="1600" dirty="0" err="1"/>
              <a:t>ELMo</a:t>
            </a:r>
            <a:r>
              <a:rPr lang="en-GB" sz="1600" dirty="0"/>
              <a:t>, Transformers, BERT, </a:t>
            </a:r>
            <a:br>
              <a:rPr lang="en-GB" sz="1600" dirty="0"/>
            </a:br>
            <a:r>
              <a:rPr lang="en-GB" sz="1600" dirty="0"/>
              <a:t>GPT-3/OPT, and beyond), Natural language inference and query answering</a:t>
            </a:r>
          </a:p>
          <a:p>
            <a:pPr lvl="1"/>
            <a:r>
              <a:rPr lang="en-GB" sz="1600" dirty="0"/>
              <a:t>Retrieval, annotation, summarization services (</a:t>
            </a:r>
            <a:r>
              <a:rPr lang="en-GB" sz="1600" dirty="0" err="1"/>
              <a:t>tl;dr</a:t>
            </a:r>
            <a:r>
              <a:rPr lang="en-GB" sz="1600" dirty="0"/>
              <a:t>)</a:t>
            </a:r>
          </a:p>
          <a:p>
            <a:r>
              <a:rPr lang="en-GB" sz="1800" dirty="0">
                <a:solidFill>
                  <a:srgbClr val="0305FF"/>
                </a:solidFill>
              </a:rPr>
              <a:t>Vision</a:t>
            </a:r>
            <a:r>
              <a:rPr lang="en-GB" sz="1800" dirty="0"/>
              <a:t> (2D-CNNs, Deep Architectures: </a:t>
            </a:r>
            <a:r>
              <a:rPr lang="en-GB" sz="1800" dirty="0" err="1"/>
              <a:t>AlexNet</a:t>
            </a:r>
            <a:r>
              <a:rPr lang="en-GB" sz="1800" dirty="0"/>
              <a:t>, </a:t>
            </a:r>
            <a:r>
              <a:rPr lang="en-GB" sz="1800" dirty="0" err="1"/>
              <a:t>ResNet</a:t>
            </a:r>
            <a:r>
              <a:rPr lang="en-GB" sz="1800" dirty="0"/>
              <a:t>)  </a:t>
            </a:r>
          </a:p>
          <a:p>
            <a:r>
              <a:rPr lang="en-GB" sz="1800" dirty="0">
                <a:solidFill>
                  <a:srgbClr val="0305FF"/>
                </a:solidFill>
              </a:rPr>
              <a:t>Combining language and vision </a:t>
            </a:r>
          </a:p>
          <a:p>
            <a:pPr lvl="1"/>
            <a:r>
              <a:rPr lang="en-GB" sz="1600" dirty="0"/>
              <a:t>CLIP (</a:t>
            </a:r>
            <a:r>
              <a:rPr lang="en-GB" sz="1600" dirty="0" err="1"/>
              <a:t>OpenAI</a:t>
            </a:r>
            <a:r>
              <a:rPr lang="en-GB" sz="1600" dirty="0"/>
              <a:t>) / LIT (Google) / data2vec (Facebook) / Flamingo (DeepMind), DALL-E and beyond </a:t>
            </a:r>
          </a:p>
          <a:p>
            <a:r>
              <a:rPr lang="en-GB" sz="1800" dirty="0">
                <a:solidFill>
                  <a:srgbClr val="0305FF"/>
                </a:solidFill>
              </a:rPr>
              <a:t>Data structure interpretation</a:t>
            </a:r>
          </a:p>
          <a:p>
            <a:pPr lvl="1"/>
            <a:r>
              <a:rPr lang="en-GB" sz="1600" dirty="0"/>
              <a:t>Knowledge graph embedding with GNNs, combining embedding-based KG completion with probabilistic graphical models (</a:t>
            </a:r>
            <a:r>
              <a:rPr lang="en-GB" sz="1600" dirty="0" err="1"/>
              <a:t>ExpressGNN</a:t>
            </a:r>
            <a:r>
              <a:rPr lang="en-GB" sz="1600" dirty="0"/>
              <a:t>, </a:t>
            </a:r>
            <a:r>
              <a:rPr lang="en-GB" sz="1600" dirty="0" err="1"/>
              <a:t>pLogicNet</a:t>
            </a:r>
            <a:r>
              <a:rPr lang="en-GB" sz="1600" dirty="0"/>
              <a:t>), MLN inference and learning based on embedded knowledge graphs, GMNNs)</a:t>
            </a:r>
            <a:endParaRPr lang="en-DE" sz="1600" dirty="0"/>
          </a:p>
        </p:txBody>
      </p:sp>
      <p:sp>
        <p:nvSpPr>
          <p:cNvPr id="4" name="Slide Number Placeholder 3">
            <a:extLst>
              <a:ext uri="{FF2B5EF4-FFF2-40B4-BE49-F238E27FC236}">
                <a16:creationId xmlns:a16="http://schemas.microsoft.com/office/drawing/2014/main" id="{0EC2260C-7D13-68FF-9269-F1A0860B3B1B}"/>
              </a:ext>
            </a:extLst>
          </p:cNvPr>
          <p:cNvSpPr>
            <a:spLocks noGrp="1"/>
          </p:cNvSpPr>
          <p:nvPr>
            <p:ph type="sldNum" sz="quarter" idx="12"/>
          </p:nvPr>
        </p:nvSpPr>
        <p:spPr/>
        <p:txBody>
          <a:bodyPr/>
          <a:lstStyle/>
          <a:p>
            <a:pPr>
              <a:defRPr/>
            </a:pPr>
            <a:fld id="{A4C577E2-95DD-1F4B-A688-E8FB02007787}" type="slidenum">
              <a:rPr lang="de-DE" smtClean="0"/>
              <a:pPr>
                <a:defRPr/>
              </a:pPr>
              <a:t>2</a:t>
            </a:fld>
            <a:endParaRPr lang="de-DE"/>
          </a:p>
        </p:txBody>
      </p:sp>
    </p:spTree>
    <p:extLst>
      <p:ext uri="{BB962C8B-B14F-4D97-AF65-F5344CB8AC3E}">
        <p14:creationId xmlns:p14="http://schemas.microsoft.com/office/powerpoint/2010/main" val="3638521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Probabilistic Approaches to IR</a:t>
            </a:r>
          </a:p>
        </p:txBody>
      </p:sp>
      <p:sp>
        <p:nvSpPr>
          <p:cNvPr id="420867" name="Rectangle 3"/>
          <p:cNvSpPr>
            <a:spLocks noGrp="1" noChangeArrowheads="1"/>
          </p:cNvSpPr>
          <p:nvPr>
            <p:ph type="body" idx="1"/>
          </p:nvPr>
        </p:nvSpPr>
        <p:spPr/>
        <p:txBody>
          <a:bodyPr/>
          <a:lstStyle/>
          <a:p>
            <a:pPr eaLnBrk="1" hangingPunct="1"/>
            <a:r>
              <a:rPr lang="en-US" sz="2400" dirty="0">
                <a:ea typeface="ＭＳ Ｐゴシック" charset="0"/>
              </a:rPr>
              <a:t>Probability Ranking Principle (Robertson, 70ies; </a:t>
            </a:r>
            <a:br>
              <a:rPr lang="en-US" sz="2400" dirty="0">
                <a:ea typeface="ＭＳ Ｐゴシック" charset="0"/>
              </a:rPr>
            </a:br>
            <a:r>
              <a:rPr lang="en-US" sz="2400" dirty="0" err="1">
                <a:ea typeface="ＭＳ Ｐゴシック" charset="0"/>
              </a:rPr>
              <a:t>Maron</a:t>
            </a:r>
            <a:r>
              <a:rPr lang="en-US" sz="2400" dirty="0">
                <a:ea typeface="ＭＳ Ｐゴシック" charset="0"/>
              </a:rPr>
              <a:t>, </a:t>
            </a:r>
            <a:r>
              <a:rPr lang="en-US" sz="2400" dirty="0" err="1">
                <a:ea typeface="ＭＳ Ｐゴシック" charset="0"/>
              </a:rPr>
              <a:t>Kuhns</a:t>
            </a:r>
            <a:r>
              <a:rPr lang="en-US" sz="2400" dirty="0">
                <a:ea typeface="ＭＳ Ｐゴシック" charset="0"/>
              </a:rPr>
              <a:t>, 1959)</a:t>
            </a:r>
          </a:p>
          <a:p>
            <a:pPr eaLnBrk="1" hangingPunct="1"/>
            <a:endParaRPr lang="en-US" sz="2400" dirty="0">
              <a:ea typeface="ＭＳ Ｐゴシック" charset="0"/>
            </a:endParaRPr>
          </a:p>
          <a:p>
            <a:pPr eaLnBrk="1" hangingPunct="1"/>
            <a:endParaRPr lang="en-US" sz="2400" dirty="0">
              <a:ea typeface="ＭＳ Ｐゴシック" charset="0"/>
            </a:endParaRPr>
          </a:p>
          <a:p>
            <a:pPr eaLnBrk="1" hangingPunct="1"/>
            <a:r>
              <a:rPr lang="en-US" sz="2400" dirty="0">
                <a:ea typeface="ＭＳ Ｐゴシック" charset="0"/>
              </a:rPr>
              <a:t>IR as Probabilistic Inference </a:t>
            </a:r>
            <a:br>
              <a:rPr lang="en-US" sz="2400" dirty="0">
                <a:ea typeface="ＭＳ Ｐゴシック" charset="0"/>
              </a:rPr>
            </a:br>
            <a:r>
              <a:rPr lang="en-US" sz="2400" dirty="0">
                <a:ea typeface="ＭＳ Ｐゴシック" charset="0"/>
              </a:rPr>
              <a:t>(van </a:t>
            </a:r>
            <a:r>
              <a:rPr lang="en-US" sz="2400" dirty="0" err="1">
                <a:ea typeface="ＭＳ Ｐゴシック" charset="0"/>
              </a:rPr>
              <a:t>Rijsbergen</a:t>
            </a:r>
            <a:r>
              <a:rPr lang="en-US" sz="2400" dirty="0">
                <a:ea typeface="ＭＳ Ｐゴシック" charset="0"/>
              </a:rPr>
              <a:t> &amp; et al., since 70ies)</a:t>
            </a:r>
          </a:p>
          <a:p>
            <a:pPr eaLnBrk="1" hangingPunct="1"/>
            <a:endParaRPr lang="en-US" sz="2400" dirty="0">
              <a:ea typeface="ＭＳ Ｐゴシック" charset="0"/>
            </a:endParaRPr>
          </a:p>
          <a:p>
            <a:pPr eaLnBrk="1" hangingPunct="1"/>
            <a:r>
              <a:rPr lang="en-US" sz="2400" dirty="0">
                <a:ea typeface="ＭＳ Ｐゴシック" charset="0"/>
              </a:rPr>
              <a:t>Probabilistic IR (Croft, Harper, 70ies)</a:t>
            </a:r>
          </a:p>
          <a:p>
            <a:pPr eaLnBrk="1" hangingPunct="1"/>
            <a:endParaRPr lang="en-US" sz="2400" dirty="0">
              <a:ea typeface="ＭＳ Ｐゴシック" charset="0"/>
            </a:endParaRPr>
          </a:p>
          <a:p>
            <a:pPr eaLnBrk="1" hangingPunct="1"/>
            <a:r>
              <a:rPr lang="en-US" sz="2400" dirty="0">
                <a:ea typeface="ＭＳ Ｐゴシック" charset="0"/>
              </a:rPr>
              <a:t>Probabilistic Indexing (Fuhr &amp; et al., late 80ies-90ies)</a:t>
            </a:r>
          </a:p>
          <a:p>
            <a:pPr eaLnBrk="1" hangingPunct="1"/>
            <a:endParaRPr lang="en-US" sz="2400" dirty="0">
              <a:ea typeface="ＭＳ Ｐゴシック" charset="0"/>
            </a:endParaRPr>
          </a:p>
          <a:p>
            <a:pPr eaLnBrk="1" hangingPunct="1"/>
            <a:endParaRPr lang="en-US" sz="2400" dirty="0">
              <a:ea typeface="ＭＳ Ｐゴシック" charset="0"/>
            </a:endParaRPr>
          </a:p>
        </p:txBody>
      </p:sp>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20</a:t>
            </a:fld>
            <a:endParaRPr lang="de-DE" dirty="0"/>
          </a:p>
        </p:txBody>
      </p:sp>
      <p:sp>
        <p:nvSpPr>
          <p:cNvPr id="2" name="Rectangle 1"/>
          <p:cNvSpPr/>
          <p:nvPr/>
        </p:nvSpPr>
        <p:spPr>
          <a:xfrm>
            <a:off x="2285826" y="2048144"/>
            <a:ext cx="4572000" cy="461665"/>
          </a:xfrm>
          <a:prstGeom prst="rect">
            <a:avLst/>
          </a:prstGeom>
        </p:spPr>
        <p:txBody>
          <a:bodyPr>
            <a:spAutoFit/>
          </a:bodyPr>
          <a:lstStyle/>
          <a:p>
            <a:r>
              <a:rPr lang="en-US" sz="1200" dirty="0">
                <a:solidFill>
                  <a:srgbClr val="0305FF"/>
                </a:solidFill>
                <a:latin typeface="+mn-lt"/>
              </a:rPr>
              <a:t>Robertson S.E. The probability ranking principle in IR. </a:t>
            </a:r>
            <a:br>
              <a:rPr lang="en-US" sz="1200" dirty="0">
                <a:solidFill>
                  <a:srgbClr val="0305FF"/>
                </a:solidFill>
                <a:latin typeface="+mn-lt"/>
              </a:rPr>
            </a:br>
            <a:r>
              <a:rPr lang="en-US" sz="1200" dirty="0">
                <a:solidFill>
                  <a:srgbClr val="0305FF"/>
                </a:solidFill>
                <a:latin typeface="+mn-lt"/>
              </a:rPr>
              <a:t>J. Doc., 33:294–304, </a:t>
            </a:r>
            <a:r>
              <a:rPr lang="en-US" sz="1200" b="1" dirty="0">
                <a:solidFill>
                  <a:srgbClr val="FF0000"/>
                </a:solidFill>
                <a:latin typeface="+mn-lt"/>
              </a:rPr>
              <a:t>1977</a:t>
            </a:r>
            <a:r>
              <a:rPr lang="en-US" sz="1200" dirty="0">
                <a:solidFill>
                  <a:srgbClr val="0305FF"/>
                </a:solidFill>
                <a:latin typeface="+mn-lt"/>
              </a:rPr>
              <a:t>.</a:t>
            </a:r>
          </a:p>
        </p:txBody>
      </p:sp>
      <p:sp>
        <p:nvSpPr>
          <p:cNvPr id="3" name="Rectangle 2"/>
          <p:cNvSpPr/>
          <p:nvPr/>
        </p:nvSpPr>
        <p:spPr>
          <a:xfrm>
            <a:off x="2285826" y="3692524"/>
            <a:ext cx="4536504" cy="646331"/>
          </a:xfrm>
          <a:prstGeom prst="rect">
            <a:avLst/>
          </a:prstGeom>
        </p:spPr>
        <p:txBody>
          <a:bodyPr wrap="square">
            <a:spAutoFit/>
          </a:bodyPr>
          <a:lstStyle/>
          <a:p>
            <a:r>
              <a:rPr lang="en-US" sz="1200" dirty="0">
                <a:solidFill>
                  <a:srgbClr val="0305FF"/>
                </a:solidFill>
                <a:latin typeface="+mn-lt"/>
              </a:rPr>
              <a:t>van </a:t>
            </a:r>
            <a:r>
              <a:rPr lang="en-US" sz="1200" dirty="0" err="1">
                <a:solidFill>
                  <a:srgbClr val="0305FF"/>
                </a:solidFill>
                <a:latin typeface="+mn-lt"/>
              </a:rPr>
              <a:t>Rijsbergen</a:t>
            </a:r>
            <a:r>
              <a:rPr lang="en-US" sz="1200" dirty="0">
                <a:solidFill>
                  <a:srgbClr val="0305FF"/>
                </a:solidFill>
                <a:latin typeface="+mn-lt"/>
              </a:rPr>
              <a:t> C.J. Inform. </a:t>
            </a:r>
            <a:r>
              <a:rPr lang="en-US" sz="1200" dirty="0" err="1">
                <a:solidFill>
                  <a:srgbClr val="0305FF"/>
                </a:solidFill>
                <a:latin typeface="+mn-lt"/>
              </a:rPr>
              <a:t>Retr</a:t>
            </a:r>
            <a:r>
              <a:rPr lang="en-US" sz="1200" dirty="0">
                <a:solidFill>
                  <a:srgbClr val="0305FF"/>
                </a:solidFill>
                <a:latin typeface="+mn-lt"/>
              </a:rPr>
              <a:t>.. Butterworths, London, </a:t>
            </a:r>
            <a:br>
              <a:rPr lang="en-US" sz="1200" dirty="0">
                <a:solidFill>
                  <a:srgbClr val="0305FF"/>
                </a:solidFill>
                <a:latin typeface="+mn-lt"/>
              </a:rPr>
            </a:br>
            <a:r>
              <a:rPr lang="en-US" sz="1200" dirty="0">
                <a:solidFill>
                  <a:srgbClr val="0305FF"/>
                </a:solidFill>
                <a:latin typeface="+mn-lt"/>
              </a:rPr>
              <a:t>2nd </a:t>
            </a:r>
            <a:r>
              <a:rPr lang="en-US" sz="1200" dirty="0" err="1">
                <a:solidFill>
                  <a:srgbClr val="0305FF"/>
                </a:solidFill>
                <a:latin typeface="+mn-lt"/>
              </a:rPr>
              <a:t>edn</a:t>
            </a:r>
            <a:r>
              <a:rPr lang="en-US" sz="1200" dirty="0">
                <a:solidFill>
                  <a:srgbClr val="0305FF"/>
                </a:solidFill>
                <a:latin typeface="+mn-lt"/>
              </a:rPr>
              <a:t>., </a:t>
            </a:r>
            <a:r>
              <a:rPr lang="en-US" sz="1200" b="1" dirty="0">
                <a:solidFill>
                  <a:srgbClr val="FF0000"/>
                </a:solidFill>
                <a:latin typeface="+mn-lt"/>
              </a:rPr>
              <a:t>1979</a:t>
            </a:r>
            <a:r>
              <a:rPr lang="en-US" sz="1200" dirty="0">
                <a:solidFill>
                  <a:srgbClr val="0305FF"/>
                </a:solidFill>
                <a:latin typeface="+mn-lt"/>
              </a:rPr>
              <a:t>.</a:t>
            </a:r>
            <a:br>
              <a:rPr lang="en-US" sz="1200" dirty="0">
                <a:solidFill>
                  <a:srgbClr val="0305FF"/>
                </a:solidFill>
                <a:latin typeface="+mn-lt"/>
              </a:rPr>
            </a:br>
            <a:endParaRPr lang="en-US" sz="1200" dirty="0">
              <a:solidFill>
                <a:srgbClr val="0305FF"/>
              </a:solidFill>
              <a:latin typeface="+mn-lt"/>
            </a:endParaRPr>
          </a:p>
        </p:txBody>
      </p:sp>
      <p:sp>
        <p:nvSpPr>
          <p:cNvPr id="6" name="Rectangle 5"/>
          <p:cNvSpPr/>
          <p:nvPr/>
        </p:nvSpPr>
        <p:spPr>
          <a:xfrm>
            <a:off x="2285826" y="4565917"/>
            <a:ext cx="4572000" cy="461665"/>
          </a:xfrm>
          <a:prstGeom prst="rect">
            <a:avLst/>
          </a:prstGeom>
        </p:spPr>
        <p:txBody>
          <a:bodyPr>
            <a:spAutoFit/>
          </a:bodyPr>
          <a:lstStyle/>
          <a:p>
            <a:r>
              <a:rPr lang="en-US" sz="1200" dirty="0">
                <a:solidFill>
                  <a:srgbClr val="0305FF"/>
                </a:solidFill>
              </a:rPr>
              <a:t>Croft W.B. and Harper D.J. Using probabilistic models of document retrieval without relevance information. J. Doc., 35:285–295, </a:t>
            </a:r>
            <a:r>
              <a:rPr lang="en-US" sz="1200" b="1" dirty="0">
                <a:solidFill>
                  <a:srgbClr val="FF0000"/>
                </a:solidFill>
              </a:rPr>
              <a:t>1979</a:t>
            </a:r>
            <a:r>
              <a:rPr lang="en-US" sz="1200" dirty="0">
                <a:solidFill>
                  <a:srgbClr val="0305FF"/>
                </a:solidFill>
              </a:rPr>
              <a:t>.</a:t>
            </a:r>
          </a:p>
        </p:txBody>
      </p:sp>
      <p:sp>
        <p:nvSpPr>
          <p:cNvPr id="7" name="Rectangle 6"/>
          <p:cNvSpPr/>
          <p:nvPr/>
        </p:nvSpPr>
        <p:spPr>
          <a:xfrm>
            <a:off x="2285826" y="2509809"/>
            <a:ext cx="5670550" cy="461665"/>
          </a:xfrm>
          <a:prstGeom prst="rect">
            <a:avLst/>
          </a:prstGeom>
        </p:spPr>
        <p:txBody>
          <a:bodyPr wrap="square">
            <a:spAutoFit/>
          </a:bodyPr>
          <a:lstStyle/>
          <a:p>
            <a:r>
              <a:rPr lang="en-US" sz="1200" dirty="0">
                <a:solidFill>
                  <a:srgbClr val="0B12FF"/>
                </a:solidFill>
                <a:latin typeface="+mn-lt"/>
              </a:rPr>
              <a:t>M. E. </a:t>
            </a:r>
            <a:r>
              <a:rPr lang="en-US" sz="1200" dirty="0" err="1">
                <a:solidFill>
                  <a:srgbClr val="0B12FF"/>
                </a:solidFill>
                <a:latin typeface="+mn-lt"/>
              </a:rPr>
              <a:t>Maron</a:t>
            </a:r>
            <a:r>
              <a:rPr lang="en-US" sz="1200" dirty="0">
                <a:solidFill>
                  <a:srgbClr val="0B12FF"/>
                </a:solidFill>
                <a:latin typeface="+mn-lt"/>
              </a:rPr>
              <a:t> and J. L. Kuhns. On Relevance, Probabilistic Indexing and Information Retrieval. </a:t>
            </a:r>
            <a:r>
              <a:rPr lang="en-US" sz="1200" i="1" dirty="0">
                <a:solidFill>
                  <a:srgbClr val="0B12FF"/>
                </a:solidFill>
                <a:latin typeface="+mn-lt"/>
              </a:rPr>
              <a:t>J. ACM</a:t>
            </a:r>
            <a:r>
              <a:rPr lang="en-US" sz="1200" dirty="0">
                <a:solidFill>
                  <a:srgbClr val="0B12FF"/>
                </a:solidFill>
                <a:latin typeface="+mn-lt"/>
              </a:rPr>
              <a:t> 7, 3, 216-244, </a:t>
            </a:r>
            <a:r>
              <a:rPr lang="en-US" sz="1200" b="1" dirty="0">
                <a:solidFill>
                  <a:srgbClr val="FF0000"/>
                </a:solidFill>
              </a:rPr>
              <a:t>1960</a:t>
            </a:r>
            <a:r>
              <a:rPr lang="en-US" sz="1200" dirty="0">
                <a:solidFill>
                  <a:srgbClr val="0B12FF"/>
                </a:solidFill>
              </a:rPr>
              <a:t>.</a:t>
            </a:r>
            <a:r>
              <a:rPr lang="en-US" sz="1200" dirty="0">
                <a:solidFill>
                  <a:srgbClr val="0B12FF"/>
                </a:solidFill>
                <a:latin typeface="+mn-lt"/>
              </a:rPr>
              <a:t> </a:t>
            </a:r>
          </a:p>
        </p:txBody>
      </p:sp>
      <p:sp>
        <p:nvSpPr>
          <p:cNvPr id="8" name="Rectangle 7"/>
          <p:cNvSpPr/>
          <p:nvPr/>
        </p:nvSpPr>
        <p:spPr>
          <a:xfrm>
            <a:off x="2285826" y="5445224"/>
            <a:ext cx="4572000" cy="461665"/>
          </a:xfrm>
          <a:prstGeom prst="rect">
            <a:avLst/>
          </a:prstGeom>
        </p:spPr>
        <p:txBody>
          <a:bodyPr>
            <a:spAutoFit/>
          </a:bodyPr>
          <a:lstStyle/>
          <a:p>
            <a:r>
              <a:rPr lang="en-US" sz="1200" dirty="0">
                <a:solidFill>
                  <a:srgbClr val="0305FF"/>
                </a:solidFill>
                <a:latin typeface="+mn-lt"/>
              </a:rPr>
              <a:t>Norbert </a:t>
            </a:r>
            <a:r>
              <a:rPr lang="en-US" sz="1200" dirty="0" err="1">
                <a:solidFill>
                  <a:srgbClr val="0305FF"/>
                </a:solidFill>
                <a:latin typeface="+mn-lt"/>
              </a:rPr>
              <a:t>Fuhr</a:t>
            </a:r>
            <a:r>
              <a:rPr lang="en-US" sz="1200" dirty="0">
                <a:solidFill>
                  <a:srgbClr val="0305FF"/>
                </a:solidFill>
                <a:latin typeface="+mn-lt"/>
              </a:rPr>
              <a:t>. 1989. Models for retrieval with probabilistic indexing. </a:t>
            </a:r>
            <a:r>
              <a:rPr lang="en-US" sz="1200" i="1" dirty="0">
                <a:solidFill>
                  <a:srgbClr val="0305FF"/>
                </a:solidFill>
                <a:latin typeface="+mn-lt"/>
              </a:rPr>
              <a:t>Inf. Process. Manage.</a:t>
            </a:r>
            <a:r>
              <a:rPr lang="en-US" sz="1200" dirty="0">
                <a:solidFill>
                  <a:srgbClr val="0305FF"/>
                </a:solidFill>
                <a:latin typeface="+mn-lt"/>
              </a:rPr>
              <a:t> 25, 1, 55-72, </a:t>
            </a:r>
            <a:r>
              <a:rPr lang="en-US" sz="1200" b="1" dirty="0">
                <a:solidFill>
                  <a:srgbClr val="FF0000"/>
                </a:solidFill>
                <a:latin typeface="+mn-lt"/>
              </a:rPr>
              <a:t>1989</a:t>
            </a:r>
            <a:r>
              <a:rPr lang="en-US" sz="1200" dirty="0">
                <a:solidFill>
                  <a:srgbClr val="0305FF"/>
                </a:solidFill>
                <a:latin typeface="+mn-lt"/>
              </a:rPr>
              <a:t>. </a:t>
            </a:r>
          </a:p>
        </p:txBody>
      </p:sp>
    </p:spTree>
    <p:extLst>
      <p:ext uri="{BB962C8B-B14F-4D97-AF65-F5344CB8AC3E}">
        <p14:creationId xmlns:p14="http://schemas.microsoft.com/office/powerpoint/2010/main" val="3007370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en-US" sz="3600" dirty="0">
                <a:latin typeface="+mn-lt"/>
                <a:ea typeface="ＭＳ Ｐゴシック" charset="0"/>
                <a:cs typeface="ＭＳ Ｐゴシック" charset="0"/>
              </a:rPr>
              <a:t>Let us recap probability theory</a:t>
            </a:r>
            <a:endParaRPr lang="en-US" sz="4000" dirty="0">
              <a:latin typeface="+mn-lt"/>
              <a:ea typeface="ＭＳ Ｐゴシック" charset="0"/>
              <a:cs typeface="ＭＳ Ｐゴシック" charset="0"/>
            </a:endParaRPr>
          </a:p>
        </p:txBody>
      </p:sp>
      <p:sp>
        <p:nvSpPr>
          <p:cNvPr id="35842" name="Rectangle 6"/>
          <p:cNvSpPr>
            <a:spLocks noGrp="1" noChangeArrowheads="1"/>
          </p:cNvSpPr>
          <p:nvPr>
            <p:ph type="body" idx="1"/>
          </p:nvPr>
        </p:nvSpPr>
        <p:spPr>
          <a:xfrm>
            <a:off x="990600" y="1340768"/>
            <a:ext cx="7772400" cy="4114800"/>
          </a:xfrm>
          <a:noFill/>
        </p:spPr>
        <p:txBody>
          <a:bodyPr/>
          <a:lstStyle/>
          <a:p>
            <a:pPr eaLnBrk="1" hangingPunct="1"/>
            <a:r>
              <a:rPr lang="en-US" dirty="0">
                <a:ea typeface="ＭＳ Ｐゴシック" charset="0"/>
                <a:cs typeface="ＭＳ Ｐゴシック" charset="0"/>
              </a:rPr>
              <a:t>Bayesian probability formulas</a:t>
            </a:r>
          </a:p>
          <a:p>
            <a:pPr eaLnBrk="1" hangingPunct="1"/>
            <a:endParaRPr lang="en-US" dirty="0">
              <a:ea typeface="ＭＳ Ｐゴシック" charset="0"/>
              <a:cs typeface="ＭＳ Ｐゴシック" charset="0"/>
            </a:endParaRPr>
          </a:p>
          <a:p>
            <a:pPr eaLnBrk="1" hangingPunct="1"/>
            <a:endParaRPr lang="en-US" dirty="0">
              <a:ea typeface="ＭＳ Ｐゴシック" charset="0"/>
              <a:cs typeface="ＭＳ Ｐゴシック" charset="0"/>
            </a:endParaRPr>
          </a:p>
          <a:p>
            <a:pPr eaLnBrk="1" hangingPunct="1"/>
            <a:endParaRPr lang="en-US" dirty="0">
              <a:ea typeface="ＭＳ Ｐゴシック" charset="0"/>
              <a:cs typeface="ＭＳ Ｐゴシック" charset="0"/>
            </a:endParaRPr>
          </a:p>
          <a:p>
            <a:pPr eaLnBrk="1" hangingPunct="1"/>
            <a:endParaRPr lang="en-US" dirty="0">
              <a:ea typeface="ＭＳ Ｐゴシック" charset="0"/>
              <a:cs typeface="ＭＳ Ｐゴシック" charset="0"/>
            </a:endParaRPr>
          </a:p>
          <a:p>
            <a:pPr eaLnBrk="1" hangingPunct="1"/>
            <a:endParaRPr lang="en-US" dirty="0">
              <a:ea typeface="ＭＳ Ｐゴシック" charset="0"/>
              <a:cs typeface="ＭＳ Ｐゴシック" charset="0"/>
            </a:endParaRPr>
          </a:p>
          <a:p>
            <a:pPr eaLnBrk="1" hangingPunct="1"/>
            <a:endParaRPr lang="en-US" dirty="0">
              <a:ea typeface="ＭＳ Ｐゴシック" charset="0"/>
              <a:cs typeface="ＭＳ Ｐゴシック" charset="0"/>
            </a:endParaRPr>
          </a:p>
          <a:p>
            <a:pPr eaLnBrk="1" hangingPunct="1"/>
            <a:r>
              <a:rPr lang="en-US" dirty="0">
                <a:ea typeface="ＭＳ Ｐゴシック" charset="0"/>
                <a:cs typeface="ＭＳ Ｐゴシック" charset="0"/>
              </a:rPr>
              <a:t>Odds:</a:t>
            </a:r>
          </a:p>
        </p:txBody>
      </p:sp>
      <p:graphicFrame>
        <p:nvGraphicFramePr>
          <p:cNvPr id="35843" name="Object 2"/>
          <p:cNvGraphicFramePr>
            <a:graphicFrameLocks noChangeAspect="1"/>
          </p:cNvGraphicFramePr>
          <p:nvPr>
            <p:extLst>
              <p:ext uri="{D42A27DB-BD31-4B8C-83A1-F6EECF244321}">
                <p14:modId xmlns:p14="http://schemas.microsoft.com/office/powerpoint/2010/main" val="2811908072"/>
              </p:ext>
            </p:extLst>
          </p:nvPr>
        </p:nvGraphicFramePr>
        <p:xfrm>
          <a:off x="2339752" y="5218113"/>
          <a:ext cx="3618236" cy="1019199"/>
        </p:xfrm>
        <a:graphic>
          <a:graphicData uri="http://schemas.openxmlformats.org/presentationml/2006/ole">
            <mc:AlternateContent xmlns:mc="http://schemas.openxmlformats.org/markup-compatibility/2006">
              <mc:Choice xmlns:v="urn:schemas-microsoft-com:vml" Requires="v">
                <p:oleObj name="Formel" r:id="rId3" imgW="1485900" imgH="419100" progId="Equation.3">
                  <p:embed/>
                </p:oleObj>
              </mc:Choice>
              <mc:Fallback>
                <p:oleObj name="Formel" r:id="rId3" imgW="1485900" imgH="419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5218113"/>
                        <a:ext cx="3618236" cy="1019199"/>
                      </a:xfrm>
                      <a:prstGeom prst="rect">
                        <a:avLst/>
                      </a:prstGeom>
                      <a:noFill/>
                      <a:ln>
                        <a:noFill/>
                      </a:ln>
                      <a:effectLst/>
                    </p:spPr>
                  </p:pic>
                </p:oleObj>
              </mc:Fallback>
            </mc:AlternateContent>
          </a:graphicData>
        </a:graphic>
      </p:graphicFrame>
      <p:graphicFrame>
        <p:nvGraphicFramePr>
          <p:cNvPr id="35844" name="Object 3"/>
          <p:cNvGraphicFramePr>
            <a:graphicFrameLocks noChangeAspect="1"/>
          </p:cNvGraphicFramePr>
          <p:nvPr>
            <p:extLst>
              <p:ext uri="{D42A27DB-BD31-4B8C-83A1-F6EECF244321}">
                <p14:modId xmlns:p14="http://schemas.microsoft.com/office/powerpoint/2010/main" val="3157149391"/>
              </p:ext>
            </p:extLst>
          </p:nvPr>
        </p:nvGraphicFramePr>
        <p:xfrm>
          <a:off x="2195736" y="2142833"/>
          <a:ext cx="5829077" cy="2150263"/>
        </p:xfrm>
        <a:graphic>
          <a:graphicData uri="http://schemas.openxmlformats.org/presentationml/2006/ole">
            <mc:AlternateContent xmlns:mc="http://schemas.openxmlformats.org/markup-compatibility/2006">
              <mc:Choice xmlns:v="urn:schemas-microsoft-com:vml" Requires="v">
                <p:oleObj name="Formel" r:id="rId5" imgW="2336800" imgH="863600" progId="Equation.3">
                  <p:embed/>
                </p:oleObj>
              </mc:Choice>
              <mc:Fallback>
                <p:oleObj name="Formel" r:id="rId5" imgW="2336800" imgH="863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736" y="2142833"/>
                        <a:ext cx="5829077" cy="2150263"/>
                      </a:xfrm>
                      <a:prstGeom prst="rect">
                        <a:avLst/>
                      </a:prstGeom>
                      <a:noFill/>
                      <a:ln>
                        <a:noFill/>
                      </a:ln>
                      <a:effectLst/>
                    </p:spPr>
                  </p:pic>
                </p:oleObj>
              </mc:Fallback>
            </mc:AlternateContent>
          </a:graphicData>
        </a:graphic>
      </p:graphicFrame>
      <p:sp>
        <p:nvSpPr>
          <p:cNvPr id="6"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21</a:t>
            </a:fld>
            <a:endParaRPr lang="de-DE" dirty="0"/>
          </a:p>
        </p:txBody>
      </p:sp>
    </p:spTree>
    <p:extLst>
      <p:ext uri="{BB962C8B-B14F-4D97-AF65-F5344CB8AC3E}">
        <p14:creationId xmlns:p14="http://schemas.microsoft.com/office/powerpoint/2010/main" val="862380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el 1"/>
          <p:cNvSpPr>
            <a:spLocks noGrp="1"/>
          </p:cNvSpPr>
          <p:nvPr>
            <p:ph type="title"/>
          </p:nvPr>
        </p:nvSpPr>
        <p:spPr/>
        <p:txBody>
          <a:bodyPr/>
          <a:lstStyle/>
          <a:p>
            <a:r>
              <a:rPr lang="en-US">
                <a:latin typeface="Lucida Grande" charset="0"/>
                <a:ea typeface="ＭＳ Ｐゴシック" charset="0"/>
                <a:cs typeface="ＭＳ Ｐゴシック" charset="0"/>
              </a:rPr>
              <a:t>Odds vs. Probabilities</a:t>
            </a:r>
          </a:p>
        </p:txBody>
      </p:sp>
      <p:pic>
        <p:nvPicPr>
          <p:cNvPr id="37890" name="Inhaltsplatzhalter 3" descr="Screen shot 2011-05-26 at 9.14.48 AM.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340768"/>
            <a:ext cx="8229600" cy="4471988"/>
          </a:xfrm>
        </p:spPr>
      </p:pic>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22</a:t>
            </a:fld>
            <a:endParaRPr lang="de-DE" dirty="0"/>
          </a:p>
        </p:txBody>
      </p:sp>
    </p:spTree>
    <p:extLst>
      <p:ext uri="{BB962C8B-B14F-4D97-AF65-F5344CB8AC3E}">
        <p14:creationId xmlns:p14="http://schemas.microsoft.com/office/powerpoint/2010/main" val="1184463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Probability Ranking Principle</a:t>
            </a:r>
          </a:p>
        </p:txBody>
      </p:sp>
      <p:sp>
        <p:nvSpPr>
          <p:cNvPr id="38914" name="Text Box 3"/>
          <p:cNvSpPr txBox="1">
            <a:spLocks noChangeArrowheads="1"/>
          </p:cNvSpPr>
          <p:nvPr/>
        </p:nvSpPr>
        <p:spPr bwMode="auto">
          <a:xfrm>
            <a:off x="323528" y="1268760"/>
            <a:ext cx="8741496"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i="0" dirty="0">
                <a:latin typeface="+mn-lt"/>
              </a:rPr>
              <a:t>Let </a:t>
            </a:r>
            <a:r>
              <a:rPr lang="en-US" i="0" dirty="0">
                <a:solidFill>
                  <a:schemeClr val="accent1">
                    <a:lumMod val="50000"/>
                  </a:schemeClr>
                </a:solidFill>
                <a:latin typeface="+mn-lt"/>
              </a:rPr>
              <a:t>x</a:t>
            </a:r>
            <a:r>
              <a:rPr lang="en-US" dirty="0">
                <a:latin typeface="+mn-lt"/>
              </a:rPr>
              <a:t> </a:t>
            </a:r>
            <a:r>
              <a:rPr lang="en-US" i="0" dirty="0">
                <a:latin typeface="+mn-lt"/>
              </a:rPr>
              <a:t>be a document in the retrieved collection. </a:t>
            </a:r>
          </a:p>
          <a:p>
            <a:r>
              <a:rPr lang="en-US" i="0" dirty="0">
                <a:latin typeface="+mn-lt"/>
              </a:rPr>
              <a:t>Let </a:t>
            </a:r>
            <a:r>
              <a:rPr lang="en-US" i="0" dirty="0">
                <a:solidFill>
                  <a:schemeClr val="accent1">
                    <a:lumMod val="50000"/>
                  </a:schemeClr>
                </a:solidFill>
                <a:latin typeface="+mn-lt"/>
              </a:rPr>
              <a:t>R</a:t>
            </a:r>
            <a:r>
              <a:rPr lang="en-US" i="0" dirty="0">
                <a:latin typeface="+mn-lt"/>
              </a:rPr>
              <a:t> represent  </a:t>
            </a:r>
            <a:r>
              <a:rPr lang="en-US" i="0" dirty="0">
                <a:solidFill>
                  <a:schemeClr val="accent1">
                    <a:lumMod val="50000"/>
                  </a:schemeClr>
                </a:solidFill>
                <a:latin typeface="+mn-lt"/>
              </a:rPr>
              <a:t>Relevance=true </a:t>
            </a:r>
            <a:r>
              <a:rPr lang="en-US" i="0" dirty="0">
                <a:latin typeface="+mn-lt"/>
              </a:rPr>
              <a:t>of a document </a:t>
            </a:r>
            <a:r>
              <a:rPr lang="en-US" i="0" dirty="0" err="1">
                <a:latin typeface="+mn-lt"/>
              </a:rPr>
              <a:t>w.r.t</a:t>
            </a:r>
            <a:r>
              <a:rPr lang="en-US" i="0" dirty="0">
                <a:latin typeface="+mn-lt"/>
              </a:rPr>
              <a:t>. given (fixed) </a:t>
            </a:r>
          </a:p>
          <a:p>
            <a:r>
              <a:rPr lang="en-US" i="0" dirty="0">
                <a:latin typeface="+mn-lt"/>
              </a:rPr>
              <a:t>query  and let </a:t>
            </a:r>
            <a:r>
              <a:rPr lang="en-US" i="0" dirty="0">
                <a:solidFill>
                  <a:schemeClr val="accent1">
                    <a:lumMod val="50000"/>
                  </a:schemeClr>
                </a:solidFill>
                <a:latin typeface="+mn-lt"/>
              </a:rPr>
              <a:t>NR</a:t>
            </a:r>
            <a:r>
              <a:rPr lang="en-US" i="0" dirty="0">
                <a:latin typeface="+mn-lt"/>
              </a:rPr>
              <a:t> represent </a:t>
            </a:r>
            <a:r>
              <a:rPr lang="en-US" i="0" dirty="0">
                <a:solidFill>
                  <a:schemeClr val="accent1">
                    <a:lumMod val="50000"/>
                  </a:schemeClr>
                </a:solidFill>
                <a:latin typeface="+mn-lt"/>
              </a:rPr>
              <a:t>Relevance=false.</a:t>
            </a:r>
          </a:p>
        </p:txBody>
      </p:sp>
      <p:graphicFrame>
        <p:nvGraphicFramePr>
          <p:cNvPr id="431108" name="Object 2"/>
          <p:cNvGraphicFramePr>
            <a:graphicFrameLocks noChangeAspect="1"/>
          </p:cNvGraphicFramePr>
          <p:nvPr>
            <p:extLst>
              <p:ext uri="{D42A27DB-BD31-4B8C-83A1-F6EECF244321}">
                <p14:modId xmlns:p14="http://schemas.microsoft.com/office/powerpoint/2010/main" val="585449643"/>
              </p:ext>
            </p:extLst>
          </p:nvPr>
        </p:nvGraphicFramePr>
        <p:xfrm>
          <a:off x="490215" y="3284885"/>
          <a:ext cx="3486150" cy="1677988"/>
        </p:xfrm>
        <a:graphic>
          <a:graphicData uri="http://schemas.openxmlformats.org/presentationml/2006/ole">
            <mc:AlternateContent xmlns:mc="http://schemas.openxmlformats.org/markup-compatibility/2006">
              <mc:Choice xmlns:v="urn:schemas-microsoft-com:vml" Requires="v">
                <p:oleObj name="Formel" r:id="rId3" imgW="1790700" imgH="863600" progId="Equation.3">
                  <p:embed/>
                </p:oleObj>
              </mc:Choice>
              <mc:Fallback>
                <p:oleObj name="Formel" r:id="rId3" imgW="1790700" imgH="863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215" y="3284885"/>
                        <a:ext cx="3486150" cy="16779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31109" name="Text Box 5"/>
          <p:cNvSpPr txBox="1">
            <a:spLocks noChangeArrowheads="1"/>
          </p:cNvSpPr>
          <p:nvPr/>
        </p:nvSpPr>
        <p:spPr bwMode="auto">
          <a:xfrm>
            <a:off x="323528" y="5037485"/>
            <a:ext cx="7835799"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i="0" dirty="0">
                <a:solidFill>
                  <a:schemeClr val="accent1">
                    <a:lumMod val="50000"/>
                  </a:schemeClr>
                </a:solidFill>
                <a:latin typeface="+mn-lt"/>
              </a:rPr>
              <a:t>p(</a:t>
            </a:r>
            <a:r>
              <a:rPr lang="en-US" i="0" dirty="0" err="1">
                <a:solidFill>
                  <a:schemeClr val="accent1">
                    <a:lumMod val="50000"/>
                  </a:schemeClr>
                </a:solidFill>
                <a:latin typeface="+mn-lt"/>
              </a:rPr>
              <a:t>x|R</a:t>
            </a:r>
            <a:r>
              <a:rPr lang="en-US" i="0" dirty="0">
                <a:solidFill>
                  <a:schemeClr val="accent1">
                    <a:lumMod val="50000"/>
                  </a:schemeClr>
                </a:solidFill>
                <a:latin typeface="+mn-lt"/>
              </a:rPr>
              <a:t>), p(</a:t>
            </a:r>
            <a:r>
              <a:rPr lang="en-US" i="0" dirty="0" err="1">
                <a:solidFill>
                  <a:schemeClr val="accent1">
                    <a:lumMod val="50000"/>
                  </a:schemeClr>
                </a:solidFill>
                <a:latin typeface="+mn-lt"/>
              </a:rPr>
              <a:t>x|NR</a:t>
            </a:r>
            <a:r>
              <a:rPr lang="en-US" i="0" dirty="0">
                <a:solidFill>
                  <a:schemeClr val="accent1">
                    <a:lumMod val="50000"/>
                  </a:schemeClr>
                </a:solidFill>
                <a:latin typeface="+mn-lt"/>
              </a:rPr>
              <a:t>)</a:t>
            </a:r>
            <a:r>
              <a:rPr lang="en-US" dirty="0">
                <a:latin typeface="+mn-lt"/>
              </a:rPr>
              <a:t> -</a:t>
            </a:r>
            <a:r>
              <a:rPr lang="en-US" i="0" dirty="0">
                <a:latin typeface="+mn-lt"/>
              </a:rPr>
              <a:t> probability that if a relevant or non-relevant</a:t>
            </a:r>
          </a:p>
          <a:p>
            <a:r>
              <a:rPr lang="en-US" i="0" dirty="0">
                <a:latin typeface="+mn-lt"/>
              </a:rPr>
              <a:t> document is retrieved, it is </a:t>
            </a:r>
            <a:r>
              <a:rPr lang="en-US" dirty="0">
                <a:latin typeface="+mn-lt"/>
              </a:rPr>
              <a:t>x.</a:t>
            </a:r>
            <a:endParaRPr lang="en-US" i="0" dirty="0">
              <a:latin typeface="+mn-lt"/>
            </a:endParaRPr>
          </a:p>
        </p:txBody>
      </p:sp>
      <p:sp>
        <p:nvSpPr>
          <p:cNvPr id="38917" name="Text Box 6"/>
          <p:cNvSpPr txBox="1">
            <a:spLocks noChangeArrowheads="1"/>
          </p:cNvSpPr>
          <p:nvPr/>
        </p:nvSpPr>
        <p:spPr bwMode="auto">
          <a:xfrm>
            <a:off x="323528" y="2522885"/>
            <a:ext cx="785503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i="0" dirty="0">
                <a:latin typeface="+mn-lt"/>
              </a:rPr>
              <a:t>Need to find </a:t>
            </a:r>
            <a:r>
              <a:rPr lang="en-US" i="0" dirty="0">
                <a:solidFill>
                  <a:schemeClr val="accent1">
                    <a:lumMod val="50000"/>
                  </a:schemeClr>
                </a:solidFill>
                <a:latin typeface="+mn-lt"/>
              </a:rPr>
              <a:t>p(</a:t>
            </a:r>
            <a:r>
              <a:rPr lang="en-US" i="0" dirty="0" err="1">
                <a:solidFill>
                  <a:schemeClr val="accent1">
                    <a:lumMod val="50000"/>
                  </a:schemeClr>
                </a:solidFill>
                <a:latin typeface="+mn-lt"/>
              </a:rPr>
              <a:t>R|x</a:t>
            </a:r>
            <a:r>
              <a:rPr lang="en-US" i="0" dirty="0">
                <a:solidFill>
                  <a:schemeClr val="accent1">
                    <a:lumMod val="50000"/>
                  </a:schemeClr>
                </a:solidFill>
                <a:latin typeface="+mn-lt"/>
              </a:rPr>
              <a:t>)</a:t>
            </a:r>
            <a:r>
              <a:rPr lang="en-US" dirty="0">
                <a:latin typeface="+mn-lt"/>
              </a:rPr>
              <a:t> </a:t>
            </a:r>
            <a:r>
              <a:rPr lang="en-US" i="0" dirty="0">
                <a:latin typeface="+mn-lt"/>
              </a:rPr>
              <a:t>- probability that a retrieved document </a:t>
            </a:r>
            <a:r>
              <a:rPr lang="en-US" dirty="0">
                <a:latin typeface="+mn-lt"/>
              </a:rPr>
              <a:t>x </a:t>
            </a:r>
          </a:p>
          <a:p>
            <a:r>
              <a:rPr lang="en-US" i="0" dirty="0">
                <a:latin typeface="+mn-lt"/>
              </a:rPr>
              <a:t>is </a:t>
            </a:r>
            <a:r>
              <a:rPr lang="en-US" b="1" i="0" dirty="0">
                <a:latin typeface="+mn-lt"/>
              </a:rPr>
              <a:t>relevant.</a:t>
            </a:r>
            <a:endParaRPr lang="en-US" i="0" dirty="0">
              <a:latin typeface="+mn-lt"/>
            </a:endParaRPr>
          </a:p>
        </p:txBody>
      </p:sp>
      <p:sp>
        <p:nvSpPr>
          <p:cNvPr id="431111" name="Text Box 7"/>
          <p:cNvSpPr txBox="1">
            <a:spLocks noChangeArrowheads="1"/>
          </p:cNvSpPr>
          <p:nvPr/>
        </p:nvSpPr>
        <p:spPr bwMode="auto">
          <a:xfrm>
            <a:off x="4147815" y="3208685"/>
            <a:ext cx="4301177" cy="1200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i="0">
                <a:latin typeface="+mn-lt"/>
              </a:rPr>
              <a:t>p(</a:t>
            </a:r>
            <a:r>
              <a:rPr lang="en-US">
                <a:latin typeface="+mn-lt"/>
              </a:rPr>
              <a:t>R)</a:t>
            </a:r>
            <a:r>
              <a:rPr lang="en-US" i="0">
                <a:latin typeface="+mn-lt"/>
              </a:rPr>
              <a:t>,p(</a:t>
            </a:r>
            <a:r>
              <a:rPr lang="en-US">
                <a:latin typeface="+mn-lt"/>
              </a:rPr>
              <a:t>NR</a:t>
            </a:r>
            <a:r>
              <a:rPr lang="en-US" i="0">
                <a:latin typeface="+mn-lt"/>
              </a:rPr>
              <a:t>) - prior probability</a:t>
            </a:r>
          </a:p>
          <a:p>
            <a:r>
              <a:rPr lang="en-US" i="0">
                <a:latin typeface="+mn-lt"/>
              </a:rPr>
              <a:t>of retrieving a relevant or non-</a:t>
            </a:r>
          </a:p>
          <a:p>
            <a:r>
              <a:rPr lang="en-US" i="0">
                <a:latin typeface="+mn-lt"/>
              </a:rPr>
              <a:t>relevant document, respectively</a:t>
            </a:r>
          </a:p>
        </p:txBody>
      </p:sp>
      <p:sp>
        <p:nvSpPr>
          <p:cNvPr id="8" name="Foliennummernplatzhalter 3"/>
          <p:cNvSpPr txBox="1">
            <a:spLocks/>
          </p:cNvSpPr>
          <p:nvPr/>
        </p:nvSpPr>
        <p:spPr>
          <a:xfrm>
            <a:off x="7956550" y="6355928"/>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200" smtClean="0"/>
              <a:pPr algn="r">
                <a:defRPr/>
              </a:pPr>
              <a:t>23</a:t>
            </a:fld>
            <a:endParaRPr lang="de-DE" sz="1200" dirty="0"/>
          </a:p>
        </p:txBody>
      </p:sp>
      <p:sp>
        <p:nvSpPr>
          <p:cNvPr id="3" name="Rechteck 2"/>
          <p:cNvSpPr/>
          <p:nvPr/>
        </p:nvSpPr>
        <p:spPr>
          <a:xfrm>
            <a:off x="2987824" y="6238473"/>
            <a:ext cx="3312368" cy="430887"/>
          </a:xfrm>
          <a:prstGeom prst="rect">
            <a:avLst/>
          </a:prstGeom>
        </p:spPr>
        <p:txBody>
          <a:bodyPr wrap="square">
            <a:spAutoFit/>
          </a:bodyPr>
          <a:lstStyle/>
          <a:p>
            <a:r>
              <a:rPr lang="de-DE" sz="1100" dirty="0">
                <a:solidFill>
                  <a:srgbClr val="0000FF"/>
                </a:solidFill>
              </a:rPr>
              <a:t>van </a:t>
            </a:r>
            <a:r>
              <a:rPr lang="de-DE" sz="1100" dirty="0" err="1">
                <a:solidFill>
                  <a:srgbClr val="0000FF"/>
                </a:solidFill>
              </a:rPr>
              <a:t>Rijsbergen</a:t>
            </a:r>
            <a:r>
              <a:rPr lang="de-DE" sz="1100" dirty="0">
                <a:solidFill>
                  <a:srgbClr val="0000FF"/>
                </a:solidFill>
              </a:rPr>
              <a:t>, Cornelis Joost. Information </a:t>
            </a:r>
            <a:r>
              <a:rPr lang="de-DE" sz="1100" dirty="0" err="1">
                <a:solidFill>
                  <a:srgbClr val="0000FF"/>
                </a:solidFill>
              </a:rPr>
              <a:t>Retrieval</a:t>
            </a:r>
            <a:r>
              <a:rPr lang="de-DE" sz="1100" dirty="0">
                <a:solidFill>
                  <a:srgbClr val="0000FF"/>
                </a:solidFill>
              </a:rPr>
              <a:t>, </a:t>
            </a:r>
            <a:br>
              <a:rPr lang="de-DE" sz="1100" dirty="0">
                <a:solidFill>
                  <a:srgbClr val="0000FF"/>
                </a:solidFill>
              </a:rPr>
            </a:br>
            <a:r>
              <a:rPr lang="de-DE" sz="1100" dirty="0">
                <a:solidFill>
                  <a:srgbClr val="0000FF"/>
                </a:solidFill>
              </a:rPr>
              <a:t>2nd </a:t>
            </a:r>
            <a:r>
              <a:rPr lang="de-DE" sz="1100" dirty="0" err="1">
                <a:solidFill>
                  <a:srgbClr val="0000FF"/>
                </a:solidFill>
              </a:rPr>
              <a:t>edition</a:t>
            </a:r>
            <a:r>
              <a:rPr lang="de-DE" sz="1100" dirty="0">
                <a:solidFill>
                  <a:srgbClr val="0000FF"/>
                </a:solidFill>
              </a:rPr>
              <a:t>. </a:t>
            </a:r>
            <a:r>
              <a:rPr lang="de-DE" sz="1100" dirty="0" err="1">
                <a:solidFill>
                  <a:srgbClr val="0000FF"/>
                </a:solidFill>
              </a:rPr>
              <a:t>Butterworths</a:t>
            </a:r>
            <a:r>
              <a:rPr lang="de-DE" sz="1100" dirty="0">
                <a:solidFill>
                  <a:srgbClr val="0000FF"/>
                </a:solidFill>
              </a:rPr>
              <a:t>, </a:t>
            </a:r>
            <a:r>
              <a:rPr lang="de-DE" sz="1100" b="1" dirty="0">
                <a:solidFill>
                  <a:srgbClr val="FF0000"/>
                </a:solidFill>
              </a:rPr>
              <a:t>1979</a:t>
            </a:r>
          </a:p>
        </p:txBody>
      </p:sp>
    </p:spTree>
    <p:extLst>
      <p:ext uri="{BB962C8B-B14F-4D97-AF65-F5344CB8AC3E}">
        <p14:creationId xmlns:p14="http://schemas.microsoft.com/office/powerpoint/2010/main" val="12000871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311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110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31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109" grpId="0" autoUpdateAnimBg="0"/>
      <p:bldP spid="431111"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Probability Ranking Principle</a:t>
            </a:r>
          </a:p>
        </p:txBody>
      </p:sp>
      <p:graphicFrame>
        <p:nvGraphicFramePr>
          <p:cNvPr id="40962" name="Object 2"/>
          <p:cNvGraphicFramePr>
            <a:graphicFrameLocks noChangeAspect="1"/>
          </p:cNvGraphicFramePr>
          <p:nvPr>
            <p:extLst>
              <p:ext uri="{D42A27DB-BD31-4B8C-83A1-F6EECF244321}">
                <p14:modId xmlns:p14="http://schemas.microsoft.com/office/powerpoint/2010/main" val="11040025"/>
              </p:ext>
            </p:extLst>
          </p:nvPr>
        </p:nvGraphicFramePr>
        <p:xfrm>
          <a:off x="1981200" y="1412776"/>
          <a:ext cx="4343400" cy="2090737"/>
        </p:xfrm>
        <a:graphic>
          <a:graphicData uri="http://schemas.openxmlformats.org/presentationml/2006/ole">
            <mc:AlternateContent xmlns:mc="http://schemas.openxmlformats.org/markup-compatibility/2006">
              <mc:Choice xmlns:v="urn:schemas-microsoft-com:vml" Requires="v">
                <p:oleObj name="Formel" r:id="rId3" imgW="1790700" imgH="863600" progId="Equation.3">
                  <p:embed/>
                </p:oleObj>
              </mc:Choice>
              <mc:Fallback>
                <p:oleObj name="Formel" r:id="rId3" imgW="1790700" imgH="863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412776"/>
                        <a:ext cx="4343400" cy="20907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0963" name="Text Box 4"/>
          <p:cNvSpPr txBox="1">
            <a:spLocks noChangeArrowheads="1"/>
          </p:cNvSpPr>
          <p:nvPr/>
        </p:nvSpPr>
        <p:spPr bwMode="auto">
          <a:xfrm>
            <a:off x="990600" y="3754338"/>
            <a:ext cx="6380273"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2800" i="0" dirty="0">
                <a:latin typeface="+mn-lt"/>
              </a:rPr>
              <a:t>Ranking Principle (</a:t>
            </a:r>
            <a:r>
              <a:rPr lang="en-US" sz="2800" i="0" dirty="0">
                <a:solidFill>
                  <a:srgbClr val="0305FF"/>
                </a:solidFill>
                <a:latin typeface="+mn-lt"/>
              </a:rPr>
              <a:t>Bayes’ Decision Rule</a:t>
            </a:r>
            <a:r>
              <a:rPr lang="en-US" sz="2800" i="0" dirty="0">
                <a:latin typeface="+mn-lt"/>
              </a:rPr>
              <a:t>):</a:t>
            </a:r>
          </a:p>
          <a:p>
            <a:r>
              <a:rPr lang="en-US" sz="2800" b="1" i="0" dirty="0">
                <a:solidFill>
                  <a:schemeClr val="tx2"/>
                </a:solidFill>
                <a:latin typeface="+mn-lt"/>
              </a:rPr>
              <a:t>If p(</a:t>
            </a:r>
            <a:r>
              <a:rPr lang="en-US" sz="2800" b="1" dirty="0" err="1">
                <a:solidFill>
                  <a:schemeClr val="tx2"/>
                </a:solidFill>
                <a:latin typeface="+mn-lt"/>
              </a:rPr>
              <a:t>R|x</a:t>
            </a:r>
            <a:r>
              <a:rPr lang="en-US" sz="2800" b="1" dirty="0">
                <a:solidFill>
                  <a:schemeClr val="tx2"/>
                </a:solidFill>
                <a:latin typeface="+mn-lt"/>
              </a:rPr>
              <a:t>) &gt; </a:t>
            </a:r>
            <a:r>
              <a:rPr lang="en-US" sz="2800" b="1" i="0" dirty="0">
                <a:solidFill>
                  <a:schemeClr val="tx2"/>
                </a:solidFill>
                <a:latin typeface="+mn-lt"/>
              </a:rPr>
              <a:t>p(</a:t>
            </a:r>
            <a:r>
              <a:rPr lang="en-US" sz="2800" b="1" dirty="0" err="1">
                <a:solidFill>
                  <a:schemeClr val="tx2"/>
                </a:solidFill>
                <a:latin typeface="+mn-lt"/>
              </a:rPr>
              <a:t>NR|x</a:t>
            </a:r>
            <a:r>
              <a:rPr lang="en-US" sz="2800" b="1" i="0" dirty="0">
                <a:solidFill>
                  <a:schemeClr val="tx2"/>
                </a:solidFill>
                <a:latin typeface="+mn-lt"/>
              </a:rPr>
              <a:t>) then </a:t>
            </a:r>
            <a:r>
              <a:rPr lang="en-US" sz="2800" b="1" dirty="0">
                <a:solidFill>
                  <a:schemeClr val="tx2"/>
                </a:solidFill>
                <a:latin typeface="+mn-lt"/>
              </a:rPr>
              <a:t> </a:t>
            </a:r>
            <a:r>
              <a:rPr lang="en-US" sz="2800" b="1" dirty="0">
                <a:latin typeface="+mn-lt"/>
              </a:rPr>
              <a:t>x</a:t>
            </a:r>
            <a:r>
              <a:rPr lang="en-US" sz="2800" b="1" dirty="0">
                <a:solidFill>
                  <a:schemeClr val="tx2"/>
                </a:solidFill>
                <a:latin typeface="+mn-lt"/>
              </a:rPr>
              <a:t> </a:t>
            </a:r>
            <a:r>
              <a:rPr lang="en-US" sz="2800" b="1" i="0" dirty="0">
                <a:solidFill>
                  <a:schemeClr val="tx2"/>
                </a:solidFill>
                <a:latin typeface="+mn-lt"/>
              </a:rPr>
              <a:t>  </a:t>
            </a:r>
            <a:r>
              <a:rPr lang="en-US" sz="2800" b="1" i="0" u="sng" dirty="0">
                <a:solidFill>
                  <a:schemeClr val="tx2"/>
                </a:solidFill>
                <a:latin typeface="+mn-lt"/>
              </a:rPr>
              <a:t>is relevant</a:t>
            </a:r>
            <a:r>
              <a:rPr lang="en-US" sz="2800" b="1" i="0" dirty="0">
                <a:solidFill>
                  <a:schemeClr val="tx2"/>
                </a:solidFill>
                <a:latin typeface="+mn-lt"/>
              </a:rPr>
              <a:t>,</a:t>
            </a:r>
          </a:p>
          <a:p>
            <a:r>
              <a:rPr lang="en-US" sz="2800" b="1" i="0" dirty="0">
                <a:solidFill>
                  <a:schemeClr val="tx2"/>
                </a:solidFill>
                <a:latin typeface="+mn-lt"/>
              </a:rPr>
              <a:t>If p(</a:t>
            </a:r>
            <a:r>
              <a:rPr lang="en-US" sz="2800" b="1" dirty="0" err="1">
                <a:solidFill>
                  <a:schemeClr val="tx2"/>
                </a:solidFill>
                <a:latin typeface="+mn-lt"/>
              </a:rPr>
              <a:t>R|x</a:t>
            </a:r>
            <a:r>
              <a:rPr lang="en-US" sz="2800" b="1" dirty="0">
                <a:solidFill>
                  <a:schemeClr val="tx2"/>
                </a:solidFill>
                <a:latin typeface="+mn-lt"/>
              </a:rPr>
              <a:t>) ≤ </a:t>
            </a:r>
            <a:r>
              <a:rPr lang="en-US" sz="2800" b="1" i="0" dirty="0">
                <a:solidFill>
                  <a:schemeClr val="tx2"/>
                </a:solidFill>
                <a:latin typeface="+mn-lt"/>
              </a:rPr>
              <a:t>p(</a:t>
            </a:r>
            <a:r>
              <a:rPr lang="en-US" sz="2800" b="1" dirty="0" err="1">
                <a:solidFill>
                  <a:schemeClr val="tx2"/>
                </a:solidFill>
                <a:latin typeface="+mn-lt"/>
              </a:rPr>
              <a:t>NR|x</a:t>
            </a:r>
            <a:r>
              <a:rPr lang="en-US" sz="2800" b="1" i="0" dirty="0">
                <a:solidFill>
                  <a:schemeClr val="tx2"/>
                </a:solidFill>
                <a:latin typeface="+mn-lt"/>
              </a:rPr>
              <a:t>) then </a:t>
            </a:r>
            <a:r>
              <a:rPr lang="en-US" sz="2800" b="1" dirty="0">
                <a:latin typeface="+mn-lt"/>
              </a:rPr>
              <a:t>x </a:t>
            </a:r>
            <a:r>
              <a:rPr lang="en-US" sz="2800" b="1" i="0" dirty="0">
                <a:solidFill>
                  <a:schemeClr val="tx2"/>
                </a:solidFill>
                <a:latin typeface="+mn-lt"/>
              </a:rPr>
              <a:t> </a:t>
            </a:r>
            <a:r>
              <a:rPr lang="en-US" sz="2800" b="1" i="0" u="sng" dirty="0">
                <a:solidFill>
                  <a:schemeClr val="tx2"/>
                </a:solidFill>
                <a:latin typeface="+mn-lt"/>
              </a:rPr>
              <a:t>is not relevant</a:t>
            </a:r>
            <a:endParaRPr lang="en-US" sz="2800" i="0" dirty="0">
              <a:solidFill>
                <a:schemeClr val="tx2"/>
              </a:solidFill>
              <a:latin typeface="+mn-lt"/>
            </a:endParaRPr>
          </a:p>
        </p:txBody>
      </p:sp>
      <p:sp>
        <p:nvSpPr>
          <p:cNvPr id="40964" name="Text Box 5"/>
          <p:cNvSpPr txBox="1">
            <a:spLocks noChangeArrowheads="1"/>
          </p:cNvSpPr>
          <p:nvPr/>
        </p:nvSpPr>
        <p:spPr bwMode="auto">
          <a:xfrm>
            <a:off x="914400" y="5283101"/>
            <a:ext cx="118745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buFontTx/>
              <a:buChar char="•"/>
            </a:pPr>
            <a:r>
              <a:rPr lang="en-US" sz="2800" i="0">
                <a:latin typeface="+mn-lt"/>
              </a:rPr>
              <a:t> Note:</a:t>
            </a:r>
          </a:p>
        </p:txBody>
      </p:sp>
      <p:graphicFrame>
        <p:nvGraphicFramePr>
          <p:cNvPr id="40965" name="Object 3"/>
          <p:cNvGraphicFramePr>
            <a:graphicFrameLocks noChangeAspect="1"/>
          </p:cNvGraphicFramePr>
          <p:nvPr>
            <p:extLst>
              <p:ext uri="{D42A27DB-BD31-4B8C-83A1-F6EECF244321}">
                <p14:modId xmlns:p14="http://schemas.microsoft.com/office/powerpoint/2010/main" val="1689152170"/>
              </p:ext>
            </p:extLst>
          </p:nvPr>
        </p:nvGraphicFramePr>
        <p:xfrm>
          <a:off x="2157413" y="5325963"/>
          <a:ext cx="3633787" cy="996950"/>
        </p:xfrm>
        <a:graphic>
          <a:graphicData uri="http://schemas.openxmlformats.org/presentationml/2006/ole">
            <mc:AlternateContent xmlns:mc="http://schemas.openxmlformats.org/markup-compatibility/2006">
              <mc:Choice xmlns:v="urn:schemas-microsoft-com:vml" Requires="v">
                <p:oleObj name="Formel" r:id="rId5" imgW="1409700" imgH="406400" progId="Equation.3">
                  <p:embed/>
                </p:oleObj>
              </mc:Choice>
              <mc:Fallback>
                <p:oleObj name="Formel" r:id="rId5" imgW="1409700" imgH="406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7413" y="5325963"/>
                        <a:ext cx="3633787" cy="9969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7" name="Foliennummernplatzhalter 3"/>
          <p:cNvSpPr txBox="1">
            <a:spLocks/>
          </p:cNvSpPr>
          <p:nvPr/>
        </p:nvSpPr>
        <p:spPr>
          <a:xfrm>
            <a:off x="7956550" y="6350000"/>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200" smtClean="0"/>
              <a:pPr algn="r">
                <a:defRPr/>
              </a:pPr>
              <a:t>24</a:t>
            </a:fld>
            <a:endParaRPr lang="de-DE" sz="1200" dirty="0"/>
          </a:p>
        </p:txBody>
      </p:sp>
    </p:spTree>
    <p:extLst>
      <p:ext uri="{BB962C8B-B14F-4D97-AF65-F5344CB8AC3E}">
        <p14:creationId xmlns:p14="http://schemas.microsoft.com/office/powerpoint/2010/main" val="517803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Probability Ranking Principle</a:t>
            </a:r>
          </a:p>
        </p:txBody>
      </p:sp>
      <p:sp>
        <p:nvSpPr>
          <p:cNvPr id="43010" name="Text Box 3"/>
          <p:cNvSpPr txBox="1">
            <a:spLocks noChangeArrowheads="1"/>
          </p:cNvSpPr>
          <p:nvPr/>
        </p:nvSpPr>
        <p:spPr bwMode="auto">
          <a:xfrm>
            <a:off x="265688" y="1340768"/>
            <a:ext cx="812273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2800" i="0" u="sng" dirty="0">
                <a:latin typeface="+mn-lt"/>
              </a:rPr>
              <a:t>Claim:</a:t>
            </a:r>
            <a:r>
              <a:rPr lang="en-US" sz="2800" i="0" dirty="0">
                <a:latin typeface="+mn-lt"/>
              </a:rPr>
              <a:t> </a:t>
            </a:r>
            <a:r>
              <a:rPr lang="en-US" sz="2800" i="0" dirty="0">
                <a:solidFill>
                  <a:schemeClr val="accent2"/>
                </a:solidFill>
                <a:latin typeface="+mn-lt"/>
              </a:rPr>
              <a:t>PRP minimizes the average probability of error</a:t>
            </a:r>
            <a:endParaRPr lang="en-US" sz="2800" i="0" dirty="0">
              <a:latin typeface="+mn-lt"/>
            </a:endParaRPr>
          </a:p>
        </p:txBody>
      </p:sp>
      <p:graphicFrame>
        <p:nvGraphicFramePr>
          <p:cNvPr id="43011" name="Object 2"/>
          <p:cNvGraphicFramePr>
            <a:graphicFrameLocks noChangeAspect="1"/>
          </p:cNvGraphicFramePr>
          <p:nvPr>
            <p:extLst>
              <p:ext uri="{D42A27DB-BD31-4B8C-83A1-F6EECF244321}">
                <p14:modId xmlns:p14="http://schemas.microsoft.com/office/powerpoint/2010/main" val="3617735893"/>
              </p:ext>
            </p:extLst>
          </p:nvPr>
        </p:nvGraphicFramePr>
        <p:xfrm>
          <a:off x="1143000" y="1772816"/>
          <a:ext cx="4751388" cy="1379538"/>
        </p:xfrm>
        <a:graphic>
          <a:graphicData uri="http://schemas.openxmlformats.org/presentationml/2006/ole">
            <mc:AlternateContent xmlns:mc="http://schemas.openxmlformats.org/markup-compatibility/2006">
              <mc:Choice xmlns:v="urn:schemas-microsoft-com:vml" Requires="v">
                <p:oleObj name="Formel" r:id="rId3" imgW="1574800" imgH="457200" progId="Equation.3">
                  <p:embed/>
                </p:oleObj>
              </mc:Choice>
              <mc:Fallback>
                <p:oleObj name="Formel" r:id="rId3" imgW="15748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772816"/>
                        <a:ext cx="4751388" cy="13795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3012" name="Text Box 5"/>
          <p:cNvSpPr txBox="1">
            <a:spLocks noChangeArrowheads="1"/>
          </p:cNvSpPr>
          <p:nvPr/>
        </p:nvSpPr>
        <p:spPr bwMode="auto">
          <a:xfrm>
            <a:off x="6157913" y="1890291"/>
            <a:ext cx="218521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i="0">
                <a:latin typeface="+mn-lt"/>
              </a:rPr>
              <a:t>If we decide </a:t>
            </a:r>
            <a:r>
              <a:rPr lang="en-US" b="1" i="0">
                <a:solidFill>
                  <a:schemeClr val="accent2"/>
                </a:solidFill>
                <a:latin typeface="+mn-lt"/>
              </a:rPr>
              <a:t>NR</a:t>
            </a:r>
            <a:endParaRPr lang="en-US" i="0">
              <a:latin typeface="+mn-lt"/>
            </a:endParaRPr>
          </a:p>
        </p:txBody>
      </p:sp>
      <p:sp>
        <p:nvSpPr>
          <p:cNvPr id="43013" name="Rectangle 6"/>
          <p:cNvSpPr>
            <a:spLocks noChangeArrowheads="1"/>
          </p:cNvSpPr>
          <p:nvPr/>
        </p:nvSpPr>
        <p:spPr bwMode="auto">
          <a:xfrm>
            <a:off x="6172200" y="2534816"/>
            <a:ext cx="197253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p>
            <a:r>
              <a:rPr lang="en-US" sz="2400">
                <a:latin typeface="+mn-lt"/>
              </a:rPr>
              <a:t>If we decide </a:t>
            </a:r>
            <a:r>
              <a:rPr lang="en-US" sz="2400" b="1">
                <a:solidFill>
                  <a:schemeClr val="accent2"/>
                </a:solidFill>
                <a:latin typeface="+mn-lt"/>
              </a:rPr>
              <a:t>R</a:t>
            </a:r>
          </a:p>
        </p:txBody>
      </p:sp>
      <p:graphicFrame>
        <p:nvGraphicFramePr>
          <p:cNvPr id="43014" name="Object 3"/>
          <p:cNvGraphicFramePr>
            <a:graphicFrameLocks noChangeAspect="1"/>
          </p:cNvGraphicFramePr>
          <p:nvPr>
            <p:extLst>
              <p:ext uri="{D42A27DB-BD31-4B8C-83A1-F6EECF244321}">
                <p14:modId xmlns:p14="http://schemas.microsoft.com/office/powerpoint/2010/main" val="2801404512"/>
              </p:ext>
            </p:extLst>
          </p:nvPr>
        </p:nvGraphicFramePr>
        <p:xfrm>
          <a:off x="1143000" y="3488079"/>
          <a:ext cx="5715000" cy="1023937"/>
        </p:xfrm>
        <a:graphic>
          <a:graphicData uri="http://schemas.openxmlformats.org/presentationml/2006/ole">
            <mc:AlternateContent xmlns:mc="http://schemas.openxmlformats.org/markup-compatibility/2006">
              <mc:Choice xmlns:v="urn:schemas-microsoft-com:vml" Requires="v">
                <p:oleObj name="Formel" r:id="rId5" imgW="1905000" imgH="342900" progId="Equation.3">
                  <p:embed/>
                </p:oleObj>
              </mc:Choice>
              <mc:Fallback>
                <p:oleObj name="Formel" r:id="rId5" imgW="1905000" imgH="3429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3488079"/>
                        <a:ext cx="5715000" cy="10239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33160" name="Text Box 8"/>
          <p:cNvSpPr txBox="1">
            <a:spLocks noChangeArrowheads="1"/>
          </p:cNvSpPr>
          <p:nvPr/>
        </p:nvSpPr>
        <p:spPr bwMode="auto">
          <a:xfrm>
            <a:off x="323528" y="4461713"/>
            <a:ext cx="6527749"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i="0" dirty="0">
                <a:latin typeface="+mn-lt"/>
              </a:rPr>
              <a:t>p(error) is minimal when all p(</a:t>
            </a:r>
            <a:r>
              <a:rPr lang="en-US" i="0" dirty="0" err="1">
                <a:latin typeface="+mn-lt"/>
              </a:rPr>
              <a:t>error|x</a:t>
            </a:r>
            <a:r>
              <a:rPr lang="en-US" i="0" dirty="0">
                <a:latin typeface="+mn-lt"/>
              </a:rPr>
              <a:t>) are minimal</a:t>
            </a:r>
          </a:p>
          <a:p>
            <a:r>
              <a:rPr lang="en-US" i="0" dirty="0">
                <a:solidFill>
                  <a:srgbClr val="0000FF"/>
                </a:solidFill>
                <a:latin typeface="+mn-lt"/>
              </a:rPr>
              <a:t>Bayes’ decision rule </a:t>
            </a:r>
            <a:r>
              <a:rPr lang="en-US" i="0" dirty="0">
                <a:latin typeface="+mn-lt"/>
              </a:rPr>
              <a:t>minimizes each p(</a:t>
            </a:r>
            <a:r>
              <a:rPr lang="en-US" i="0" dirty="0" err="1">
                <a:latin typeface="+mn-lt"/>
              </a:rPr>
              <a:t>error|x</a:t>
            </a:r>
            <a:r>
              <a:rPr lang="en-US" i="0" dirty="0">
                <a:latin typeface="+mn-lt"/>
              </a:rPr>
              <a:t>).</a:t>
            </a:r>
            <a:endParaRPr lang="en-US" sz="2000" i="0" dirty="0">
              <a:latin typeface="+mn-lt"/>
            </a:endParaRPr>
          </a:p>
        </p:txBody>
      </p:sp>
      <p:sp>
        <p:nvSpPr>
          <p:cNvPr id="43016" name="Rectangle 9"/>
          <p:cNvSpPr>
            <a:spLocks noChangeArrowheads="1"/>
          </p:cNvSpPr>
          <p:nvPr/>
        </p:nvSpPr>
        <p:spPr bwMode="auto">
          <a:xfrm>
            <a:off x="3962400" y="2362268"/>
            <a:ext cx="19812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atin typeface="+mn-lt"/>
            </a:endParaRPr>
          </a:p>
        </p:txBody>
      </p:sp>
      <p:sp>
        <p:nvSpPr>
          <p:cNvPr id="10" name="Foliennummernplatzhalter 3"/>
          <p:cNvSpPr txBox="1">
            <a:spLocks/>
          </p:cNvSpPr>
          <p:nvPr/>
        </p:nvSpPr>
        <p:spPr>
          <a:xfrm>
            <a:off x="7956550" y="6362700"/>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200" smtClean="0"/>
              <a:pPr algn="r">
                <a:defRPr/>
              </a:pPr>
              <a:t>25</a:t>
            </a:fld>
            <a:endParaRPr lang="de-DE" sz="1200" dirty="0"/>
          </a:p>
        </p:txBody>
      </p:sp>
      <p:sp>
        <p:nvSpPr>
          <p:cNvPr id="2" name="TextBox 1">
            <a:extLst>
              <a:ext uri="{FF2B5EF4-FFF2-40B4-BE49-F238E27FC236}">
                <a16:creationId xmlns:a16="http://schemas.microsoft.com/office/drawing/2014/main" id="{D7D838F3-B0C4-884D-B919-108A6EFCDB74}"/>
              </a:ext>
            </a:extLst>
          </p:cNvPr>
          <p:cNvSpPr txBox="1"/>
          <p:nvPr/>
        </p:nvSpPr>
        <p:spPr>
          <a:xfrm>
            <a:off x="323528" y="2924944"/>
            <a:ext cx="2994731" cy="461665"/>
          </a:xfrm>
          <a:prstGeom prst="rect">
            <a:avLst/>
          </a:prstGeom>
          <a:noFill/>
        </p:spPr>
        <p:txBody>
          <a:bodyPr wrap="none" rtlCol="0">
            <a:spAutoFit/>
          </a:bodyPr>
          <a:lstStyle/>
          <a:p>
            <a:r>
              <a:rPr lang="en-DE" sz="2400" dirty="0"/>
              <a:t>Expected overall error</a:t>
            </a:r>
          </a:p>
        </p:txBody>
      </p:sp>
      <p:sp>
        <p:nvSpPr>
          <p:cNvPr id="12" name="Text Box 4">
            <a:extLst>
              <a:ext uri="{FF2B5EF4-FFF2-40B4-BE49-F238E27FC236}">
                <a16:creationId xmlns:a16="http://schemas.microsoft.com/office/drawing/2014/main" id="{845C3205-E6C8-1240-AF9C-6666D159298D}"/>
              </a:ext>
            </a:extLst>
          </p:cNvPr>
          <p:cNvSpPr txBox="1">
            <a:spLocks noChangeArrowheads="1"/>
          </p:cNvSpPr>
          <p:nvPr/>
        </p:nvSpPr>
        <p:spPr bwMode="auto">
          <a:xfrm>
            <a:off x="2123728" y="5372866"/>
            <a:ext cx="4608954"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2000" i="0" dirty="0">
                <a:latin typeface="+mn-lt"/>
              </a:rPr>
              <a:t>Ranking Principle (</a:t>
            </a:r>
            <a:r>
              <a:rPr lang="en-US" sz="2000" i="0" dirty="0">
                <a:solidFill>
                  <a:srgbClr val="0305FF"/>
                </a:solidFill>
                <a:latin typeface="+mn-lt"/>
              </a:rPr>
              <a:t>Bayes’ Decision Rule</a:t>
            </a:r>
            <a:r>
              <a:rPr lang="en-US" sz="2000" i="0" dirty="0">
                <a:latin typeface="+mn-lt"/>
              </a:rPr>
              <a:t>):</a:t>
            </a:r>
          </a:p>
          <a:p>
            <a:r>
              <a:rPr lang="en-US" sz="2000" b="1" i="0" dirty="0">
                <a:solidFill>
                  <a:schemeClr val="tx2"/>
                </a:solidFill>
                <a:latin typeface="+mn-lt"/>
              </a:rPr>
              <a:t>If p(</a:t>
            </a:r>
            <a:r>
              <a:rPr lang="en-US" sz="2000" b="1" dirty="0" err="1">
                <a:solidFill>
                  <a:schemeClr val="tx2"/>
                </a:solidFill>
                <a:latin typeface="+mn-lt"/>
              </a:rPr>
              <a:t>R|x</a:t>
            </a:r>
            <a:r>
              <a:rPr lang="en-US" sz="2000" b="1" dirty="0">
                <a:solidFill>
                  <a:schemeClr val="tx2"/>
                </a:solidFill>
                <a:latin typeface="+mn-lt"/>
              </a:rPr>
              <a:t>) &gt; </a:t>
            </a:r>
            <a:r>
              <a:rPr lang="en-US" sz="2000" b="1" i="0" dirty="0">
                <a:solidFill>
                  <a:schemeClr val="tx2"/>
                </a:solidFill>
                <a:latin typeface="+mn-lt"/>
              </a:rPr>
              <a:t>p(</a:t>
            </a:r>
            <a:r>
              <a:rPr lang="en-US" sz="2000" b="1" dirty="0" err="1">
                <a:solidFill>
                  <a:schemeClr val="tx2"/>
                </a:solidFill>
                <a:latin typeface="+mn-lt"/>
              </a:rPr>
              <a:t>NR|x</a:t>
            </a:r>
            <a:r>
              <a:rPr lang="en-US" sz="2000" b="1" i="0" dirty="0">
                <a:solidFill>
                  <a:schemeClr val="tx2"/>
                </a:solidFill>
                <a:latin typeface="+mn-lt"/>
              </a:rPr>
              <a:t>) then </a:t>
            </a:r>
            <a:r>
              <a:rPr lang="en-US" sz="2000" b="1" dirty="0">
                <a:solidFill>
                  <a:schemeClr val="tx2"/>
                </a:solidFill>
                <a:latin typeface="+mn-lt"/>
              </a:rPr>
              <a:t> </a:t>
            </a:r>
            <a:r>
              <a:rPr lang="en-US" sz="2000" b="1" dirty="0">
                <a:latin typeface="+mn-lt"/>
              </a:rPr>
              <a:t>x</a:t>
            </a:r>
            <a:r>
              <a:rPr lang="en-US" sz="2000" b="1" dirty="0">
                <a:solidFill>
                  <a:schemeClr val="tx2"/>
                </a:solidFill>
                <a:latin typeface="+mn-lt"/>
              </a:rPr>
              <a:t> </a:t>
            </a:r>
            <a:r>
              <a:rPr lang="en-US" sz="2000" b="1" i="0" dirty="0">
                <a:solidFill>
                  <a:schemeClr val="tx2"/>
                </a:solidFill>
                <a:latin typeface="+mn-lt"/>
              </a:rPr>
              <a:t>  </a:t>
            </a:r>
            <a:r>
              <a:rPr lang="en-US" sz="2000" b="1" i="0" u="sng" dirty="0">
                <a:solidFill>
                  <a:schemeClr val="tx2"/>
                </a:solidFill>
                <a:latin typeface="+mn-lt"/>
              </a:rPr>
              <a:t>is relevant</a:t>
            </a:r>
            <a:r>
              <a:rPr lang="en-US" sz="2000" b="1" i="0" dirty="0">
                <a:solidFill>
                  <a:schemeClr val="tx2"/>
                </a:solidFill>
                <a:latin typeface="+mn-lt"/>
              </a:rPr>
              <a:t>,</a:t>
            </a:r>
          </a:p>
          <a:p>
            <a:r>
              <a:rPr lang="en-US" sz="2000" b="1" i="0" dirty="0">
                <a:solidFill>
                  <a:schemeClr val="tx2"/>
                </a:solidFill>
                <a:latin typeface="+mn-lt"/>
              </a:rPr>
              <a:t>If p(</a:t>
            </a:r>
            <a:r>
              <a:rPr lang="en-US" sz="2000" b="1" dirty="0" err="1">
                <a:solidFill>
                  <a:schemeClr val="tx2"/>
                </a:solidFill>
                <a:latin typeface="+mn-lt"/>
              </a:rPr>
              <a:t>R|x</a:t>
            </a:r>
            <a:r>
              <a:rPr lang="en-US" sz="2000" b="1" dirty="0">
                <a:solidFill>
                  <a:schemeClr val="tx2"/>
                </a:solidFill>
                <a:latin typeface="+mn-lt"/>
              </a:rPr>
              <a:t>) ≤ </a:t>
            </a:r>
            <a:r>
              <a:rPr lang="en-US" sz="2000" b="1" i="0" dirty="0">
                <a:solidFill>
                  <a:schemeClr val="tx2"/>
                </a:solidFill>
                <a:latin typeface="+mn-lt"/>
              </a:rPr>
              <a:t>p(</a:t>
            </a:r>
            <a:r>
              <a:rPr lang="en-US" sz="2000" b="1" dirty="0" err="1">
                <a:solidFill>
                  <a:schemeClr val="tx2"/>
                </a:solidFill>
                <a:latin typeface="+mn-lt"/>
              </a:rPr>
              <a:t>NR|x</a:t>
            </a:r>
            <a:r>
              <a:rPr lang="en-US" sz="2000" b="1" i="0" dirty="0">
                <a:solidFill>
                  <a:schemeClr val="tx2"/>
                </a:solidFill>
                <a:latin typeface="+mn-lt"/>
              </a:rPr>
              <a:t>) then </a:t>
            </a:r>
            <a:r>
              <a:rPr lang="en-US" sz="2000" b="1" dirty="0">
                <a:latin typeface="+mn-lt"/>
              </a:rPr>
              <a:t>x </a:t>
            </a:r>
            <a:r>
              <a:rPr lang="en-US" sz="2000" b="1" i="0" dirty="0">
                <a:solidFill>
                  <a:schemeClr val="tx2"/>
                </a:solidFill>
                <a:latin typeface="+mn-lt"/>
              </a:rPr>
              <a:t> </a:t>
            </a:r>
            <a:r>
              <a:rPr lang="en-US" sz="2000" b="1" i="0" u="sng" dirty="0">
                <a:solidFill>
                  <a:schemeClr val="tx2"/>
                </a:solidFill>
                <a:latin typeface="+mn-lt"/>
              </a:rPr>
              <a:t>is not relevant</a:t>
            </a:r>
            <a:endParaRPr lang="en-US" sz="2000" i="0" dirty="0">
              <a:solidFill>
                <a:schemeClr val="tx2"/>
              </a:solidFill>
              <a:latin typeface="+mn-lt"/>
            </a:endParaRPr>
          </a:p>
        </p:txBody>
      </p:sp>
    </p:spTree>
    <p:extLst>
      <p:ext uri="{BB962C8B-B14F-4D97-AF65-F5344CB8AC3E}">
        <p14:creationId xmlns:p14="http://schemas.microsoft.com/office/powerpoint/2010/main" val="6008200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33160">
                                            <p:txEl>
                                              <p:pRg st="0" end="0"/>
                                            </p:txEl>
                                          </p:spTgt>
                                        </p:tgtEl>
                                        <p:attrNameLst>
                                          <p:attrName>style.visibility</p:attrName>
                                        </p:attrNameLst>
                                      </p:cBhvr>
                                      <p:to>
                                        <p:strVal val="visible"/>
                                      </p:to>
                                    </p:set>
                                    <p:animEffect transition="in" filter="slide(fromBottom)">
                                      <p:cBhvr>
                                        <p:cTn id="7" dur="500"/>
                                        <p:tgtEl>
                                          <p:spTgt spid="43316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33160">
                                            <p:txEl>
                                              <p:pRg st="1" end="1"/>
                                            </p:txEl>
                                          </p:spTgt>
                                        </p:tgtEl>
                                        <p:attrNameLst>
                                          <p:attrName>style.visibility</p:attrName>
                                        </p:attrNameLst>
                                      </p:cBhvr>
                                      <p:to>
                                        <p:strVal val="visible"/>
                                      </p:to>
                                    </p:set>
                                    <p:animEffect transition="in" filter="slide(fromBottom)">
                                      <p:cBhvr>
                                        <p:cTn id="12" dur="500"/>
                                        <p:tgtEl>
                                          <p:spTgt spid="43316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60" grpId="0" build="p" autoUpdateAnimBg="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Probability Ranking Principle</a:t>
            </a:r>
          </a:p>
        </p:txBody>
      </p:sp>
      <p:sp>
        <p:nvSpPr>
          <p:cNvPr id="45059" name="Rectangle 4"/>
          <p:cNvSpPr>
            <a:spLocks noGrp="1" noChangeArrowheads="1"/>
          </p:cNvSpPr>
          <p:nvPr>
            <p:ph type="body" idx="1"/>
          </p:nvPr>
        </p:nvSpPr>
        <p:spPr>
          <a:xfrm>
            <a:off x="609600" y="1484784"/>
            <a:ext cx="7772400" cy="4495800"/>
          </a:xfrm>
        </p:spPr>
        <p:txBody>
          <a:bodyPr/>
          <a:lstStyle/>
          <a:p>
            <a:pPr eaLnBrk="1" hangingPunct="1"/>
            <a:r>
              <a:rPr lang="en-US" sz="2400" dirty="0">
                <a:ea typeface="ＭＳ Ｐゴシック" charset="0"/>
              </a:rPr>
              <a:t>More complex case: </a:t>
            </a:r>
            <a:r>
              <a:rPr lang="en-US" sz="2400" dirty="0">
                <a:solidFill>
                  <a:srgbClr val="0305FF"/>
                </a:solidFill>
                <a:ea typeface="ＭＳ Ｐゴシック" charset="0"/>
              </a:rPr>
              <a:t>retrieval costs</a:t>
            </a:r>
          </a:p>
          <a:p>
            <a:pPr lvl="1" eaLnBrk="1" hangingPunct="1"/>
            <a:r>
              <a:rPr lang="en-US" sz="2000" i="1" dirty="0">
                <a:ea typeface="ＭＳ Ｐゴシック" charset="0"/>
              </a:rPr>
              <a:t>C : </a:t>
            </a:r>
            <a:r>
              <a:rPr lang="en-US" sz="2000" dirty="0">
                <a:ea typeface="ＭＳ Ｐゴシック" charset="0"/>
              </a:rPr>
              <a:t>cost of retrieval of </a:t>
            </a:r>
            <a:r>
              <a:rPr lang="en-US" sz="2000" u="sng" dirty="0">
                <a:ea typeface="ＭＳ Ｐゴシック" charset="0"/>
              </a:rPr>
              <a:t>relevant</a:t>
            </a:r>
            <a:r>
              <a:rPr lang="en-US" sz="2000" dirty="0">
                <a:ea typeface="ＭＳ Ｐゴシック" charset="0"/>
              </a:rPr>
              <a:t> document</a:t>
            </a:r>
          </a:p>
          <a:p>
            <a:pPr lvl="1" eaLnBrk="1" hangingPunct="1"/>
            <a:r>
              <a:rPr lang="en-US" sz="2000" i="1" dirty="0">
                <a:ea typeface="ＭＳ Ｐゴシック" charset="0"/>
              </a:rPr>
              <a:t>C’</a:t>
            </a:r>
            <a:r>
              <a:rPr lang="en-US" altLang="ja-JP" sz="2000" dirty="0">
                <a:ea typeface="ＭＳ Ｐゴシック" charset="0"/>
              </a:rPr>
              <a:t> : cost of retrieval of </a:t>
            </a:r>
            <a:r>
              <a:rPr lang="en-US" altLang="ja-JP" sz="2000" u="sng" dirty="0">
                <a:ea typeface="ＭＳ Ｐゴシック" charset="0"/>
              </a:rPr>
              <a:t>non-relevant</a:t>
            </a:r>
            <a:r>
              <a:rPr lang="en-US" altLang="ja-JP" sz="2000" dirty="0">
                <a:ea typeface="ＭＳ Ｐゴシック" charset="0"/>
              </a:rPr>
              <a:t> document</a:t>
            </a:r>
          </a:p>
          <a:p>
            <a:pPr lvl="1" eaLnBrk="1" hangingPunct="1"/>
            <a:r>
              <a:rPr lang="en-US" sz="2000" i="1" dirty="0">
                <a:ea typeface="ＭＳ Ｐゴシック" charset="0"/>
              </a:rPr>
              <a:t>d</a:t>
            </a:r>
            <a:r>
              <a:rPr lang="en-US" sz="2000" dirty="0">
                <a:ea typeface="ＭＳ Ｐゴシック" charset="0"/>
              </a:rPr>
              <a:t> : a document</a:t>
            </a:r>
          </a:p>
          <a:p>
            <a:pPr eaLnBrk="1" hangingPunct="1"/>
            <a:r>
              <a:rPr lang="en-US" sz="2400" dirty="0">
                <a:ea typeface="ＭＳ Ｐゴシック" charset="0"/>
              </a:rPr>
              <a:t>Documents </a:t>
            </a:r>
            <a:r>
              <a:rPr lang="en-US" sz="2400" i="1" dirty="0">
                <a:ea typeface="ＭＳ Ｐゴシック" charset="0"/>
              </a:rPr>
              <a:t>d </a:t>
            </a:r>
            <a:r>
              <a:rPr lang="en-US" sz="2400" dirty="0">
                <a:ea typeface="ＭＳ Ｐゴシック" charset="0"/>
              </a:rPr>
              <a:t>are ranked according to the</a:t>
            </a:r>
            <a:br>
              <a:rPr lang="en-US" sz="2400" dirty="0">
                <a:ea typeface="ＭＳ Ｐゴシック" charset="0"/>
              </a:rPr>
            </a:br>
            <a:r>
              <a:rPr lang="en-US" sz="2400" dirty="0">
                <a:solidFill>
                  <a:srgbClr val="0B12FF"/>
                </a:solidFill>
                <a:ea typeface="ＭＳ Ｐゴシック" charset="0"/>
              </a:rPr>
              <a:t>Probability Ranking Principle </a:t>
            </a:r>
            <a:r>
              <a:rPr lang="en-US" sz="2400" dirty="0">
                <a:ea typeface="ＭＳ Ｐゴシック" charset="0"/>
              </a:rPr>
              <a:t>when it holds that :</a:t>
            </a:r>
            <a:br>
              <a:rPr lang="en-US" sz="2400" dirty="0">
                <a:ea typeface="ＭＳ Ｐゴシック" charset="0"/>
              </a:rPr>
            </a:br>
            <a:br>
              <a:rPr lang="en-US" sz="2400" dirty="0">
                <a:ea typeface="ＭＳ Ｐゴシック" charset="0"/>
              </a:rPr>
            </a:br>
            <a:r>
              <a:rPr lang="en-US" sz="2400" b="1" dirty="0">
                <a:ea typeface="ＭＳ Ｐゴシック" charset="0"/>
              </a:rPr>
              <a:t>If</a:t>
            </a:r>
            <a:br>
              <a:rPr lang="en-US" sz="2400" dirty="0">
                <a:ea typeface="ＭＳ Ｐゴシック" charset="0"/>
              </a:rPr>
            </a:br>
            <a:r>
              <a:rPr lang="en-US" sz="2400" dirty="0">
                <a:ea typeface="ＭＳ Ｐゴシック" charset="0"/>
              </a:rPr>
              <a:t>      for any other </a:t>
            </a:r>
            <a:r>
              <a:rPr lang="en-US" sz="2400" i="1" dirty="0">
                <a:ea typeface="ＭＳ Ｐゴシック" charset="0"/>
              </a:rPr>
              <a:t>d’ not yet retrieved</a:t>
            </a:r>
            <a:r>
              <a:rPr lang="en-US" sz="2400" dirty="0">
                <a:ea typeface="ＭＳ Ｐゴシック" charset="0"/>
              </a:rPr>
              <a:t>, </a:t>
            </a:r>
            <a:br>
              <a:rPr lang="en-US" sz="2400" dirty="0">
                <a:ea typeface="ＭＳ Ｐゴシック" charset="0"/>
              </a:rPr>
            </a:br>
            <a:r>
              <a:rPr lang="en-US" sz="2400" b="1" dirty="0">
                <a:ea typeface="ＭＳ Ｐゴシック" charset="0"/>
              </a:rPr>
              <a:t>then</a:t>
            </a:r>
            <a:r>
              <a:rPr lang="en-US" sz="2400" dirty="0">
                <a:ea typeface="ＭＳ Ｐゴシック" charset="0"/>
              </a:rPr>
              <a:t> </a:t>
            </a:r>
            <a:br>
              <a:rPr lang="en-US" sz="2400" dirty="0">
                <a:ea typeface="ＭＳ Ｐゴシック" charset="0"/>
              </a:rPr>
            </a:br>
            <a:r>
              <a:rPr lang="en-US" sz="2400" dirty="0">
                <a:ea typeface="ＭＳ Ｐゴシック" charset="0"/>
              </a:rPr>
              <a:t>      </a:t>
            </a:r>
            <a:r>
              <a:rPr lang="en-US" sz="2400" i="1" dirty="0">
                <a:ea typeface="ＭＳ Ｐゴシック" charset="0"/>
              </a:rPr>
              <a:t>d</a:t>
            </a:r>
            <a:r>
              <a:rPr lang="en-US" sz="2400" dirty="0">
                <a:ea typeface="ＭＳ Ｐゴシック" charset="0"/>
              </a:rPr>
              <a:t> is the next document to be retrieved</a:t>
            </a:r>
          </a:p>
        </p:txBody>
      </p:sp>
      <p:graphicFrame>
        <p:nvGraphicFramePr>
          <p:cNvPr id="45060" name="Object 2"/>
          <p:cNvGraphicFramePr>
            <a:graphicFrameLocks noChangeAspect="1"/>
          </p:cNvGraphicFramePr>
          <p:nvPr>
            <p:extLst>
              <p:ext uri="{D42A27DB-BD31-4B8C-83A1-F6EECF244321}">
                <p14:modId xmlns:p14="http://schemas.microsoft.com/office/powerpoint/2010/main" val="113146763"/>
              </p:ext>
            </p:extLst>
          </p:nvPr>
        </p:nvGraphicFramePr>
        <p:xfrm>
          <a:off x="1392762" y="4192624"/>
          <a:ext cx="6643826" cy="394683"/>
        </p:xfrm>
        <a:graphic>
          <a:graphicData uri="http://schemas.openxmlformats.org/presentationml/2006/ole">
            <mc:AlternateContent xmlns:mc="http://schemas.openxmlformats.org/markup-compatibility/2006">
              <mc:Choice xmlns:v="urn:schemas-microsoft-com:vml" Requires="v">
                <p:oleObj name="Formel" r:id="rId3" imgW="3835400" imgH="203200" progId="Equation.3">
                  <p:embed/>
                </p:oleObj>
              </mc:Choice>
              <mc:Fallback>
                <p:oleObj name="Formel" r:id="rId3" imgW="3835400" imgH="203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2762" y="4192624"/>
                        <a:ext cx="6643826" cy="39468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26</a:t>
            </a:fld>
            <a:endParaRPr lang="de-DE" dirty="0"/>
          </a:p>
        </p:txBody>
      </p:sp>
    </p:spTree>
    <p:extLst>
      <p:ext uri="{BB962C8B-B14F-4D97-AF65-F5344CB8AC3E}">
        <p14:creationId xmlns:p14="http://schemas.microsoft.com/office/powerpoint/2010/main" val="1854300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54415-2429-524A-872F-465633464916}"/>
              </a:ext>
            </a:extLst>
          </p:cNvPr>
          <p:cNvSpPr>
            <a:spLocks noGrp="1"/>
          </p:cNvSpPr>
          <p:nvPr>
            <p:ph type="title"/>
          </p:nvPr>
        </p:nvSpPr>
        <p:spPr/>
        <p:txBody>
          <a:bodyPr/>
          <a:lstStyle/>
          <a:p>
            <a:r>
              <a:rPr lang="en-DE" dirty="0"/>
              <a:t>Intelligent Autonomous Systems</a:t>
            </a:r>
          </a:p>
        </p:txBody>
      </p:sp>
      <p:sp>
        <p:nvSpPr>
          <p:cNvPr id="4" name="Slide Number Placeholder 3">
            <a:extLst>
              <a:ext uri="{FF2B5EF4-FFF2-40B4-BE49-F238E27FC236}">
                <a16:creationId xmlns:a16="http://schemas.microsoft.com/office/drawing/2014/main" id="{45C1D56B-0E93-BB48-A1C5-87B564F10A52}"/>
              </a:ext>
            </a:extLst>
          </p:cNvPr>
          <p:cNvSpPr>
            <a:spLocks noGrp="1"/>
          </p:cNvSpPr>
          <p:nvPr>
            <p:ph type="sldNum" sz="quarter" idx="12"/>
          </p:nvPr>
        </p:nvSpPr>
        <p:spPr/>
        <p:txBody>
          <a:bodyPr/>
          <a:lstStyle/>
          <a:p>
            <a:pPr>
              <a:defRPr/>
            </a:pPr>
            <a:fld id="{A4C577E2-95DD-1F4B-A688-E8FB02007787}" type="slidenum">
              <a:rPr lang="de-DE" smtClean="0"/>
              <a:pPr>
                <a:defRPr/>
              </a:pPr>
              <a:t>27</a:t>
            </a:fld>
            <a:endParaRPr lang="de-DE"/>
          </a:p>
        </p:txBody>
      </p:sp>
      <p:pic>
        <p:nvPicPr>
          <p:cNvPr id="5" name="Picture 4" descr="Diagram&#10;&#10;Description automatically generated">
            <a:extLst>
              <a:ext uri="{FF2B5EF4-FFF2-40B4-BE49-F238E27FC236}">
                <a16:creationId xmlns:a16="http://schemas.microsoft.com/office/drawing/2014/main" id="{1B9C84F5-53A0-BA47-9A52-F03C6F0EEABC}"/>
              </a:ext>
            </a:extLst>
          </p:cNvPr>
          <p:cNvPicPr>
            <a:picLocks noChangeAspect="1"/>
          </p:cNvPicPr>
          <p:nvPr/>
        </p:nvPicPr>
        <p:blipFill>
          <a:blip r:embed="rId2"/>
          <a:stretch>
            <a:fillRect/>
          </a:stretch>
        </p:blipFill>
        <p:spPr>
          <a:xfrm>
            <a:off x="917037" y="1124744"/>
            <a:ext cx="5575298" cy="3577850"/>
          </a:xfrm>
          <a:prstGeom prst="rect">
            <a:avLst/>
          </a:prstGeom>
        </p:spPr>
      </p:pic>
      <p:sp>
        <p:nvSpPr>
          <p:cNvPr id="7" name="Rectangle 6">
            <a:extLst>
              <a:ext uri="{FF2B5EF4-FFF2-40B4-BE49-F238E27FC236}">
                <a16:creationId xmlns:a16="http://schemas.microsoft.com/office/drawing/2014/main" id="{8ECEA7B4-AB91-594C-9E3E-F46B8729182A}"/>
              </a:ext>
            </a:extLst>
          </p:cNvPr>
          <p:cNvSpPr/>
          <p:nvPr/>
        </p:nvSpPr>
        <p:spPr>
          <a:xfrm>
            <a:off x="2443759" y="6630687"/>
            <a:ext cx="4360489" cy="276999"/>
          </a:xfrm>
          <a:prstGeom prst="rect">
            <a:avLst/>
          </a:prstGeom>
        </p:spPr>
        <p:txBody>
          <a:bodyPr wrap="none">
            <a:spAutoFit/>
          </a:bodyPr>
          <a:lstStyle/>
          <a:p>
            <a:r>
              <a:rPr lang="en-US" sz="1200" dirty="0">
                <a:solidFill>
                  <a:schemeClr val="bg1"/>
                </a:solidFill>
              </a:rPr>
              <a:t>Challenges of Human-Aware AI Systems: Subbarao </a:t>
            </a:r>
            <a:r>
              <a:rPr lang="en-US" sz="1200" dirty="0" err="1">
                <a:solidFill>
                  <a:schemeClr val="bg1"/>
                </a:solidFill>
              </a:rPr>
              <a:t>Kambhampati</a:t>
            </a:r>
            <a:endParaRPr lang="en-DE" sz="1200" dirty="0">
              <a:solidFill>
                <a:schemeClr val="bg1"/>
              </a:solidFill>
            </a:endParaRPr>
          </a:p>
        </p:txBody>
      </p:sp>
      <p:sp>
        <p:nvSpPr>
          <p:cNvPr id="10" name="TextBox 9">
            <a:extLst>
              <a:ext uri="{FF2B5EF4-FFF2-40B4-BE49-F238E27FC236}">
                <a16:creationId xmlns:a16="http://schemas.microsoft.com/office/drawing/2014/main" id="{D6FC2894-2F88-734D-8110-BAFB41583FA6}"/>
              </a:ext>
            </a:extLst>
          </p:cNvPr>
          <p:cNvSpPr txBox="1"/>
          <p:nvPr/>
        </p:nvSpPr>
        <p:spPr>
          <a:xfrm>
            <a:off x="1303176" y="5928495"/>
            <a:ext cx="292068" cy="307777"/>
          </a:xfrm>
          <a:prstGeom prst="rect">
            <a:avLst/>
          </a:prstGeom>
          <a:noFill/>
        </p:spPr>
        <p:txBody>
          <a:bodyPr wrap="square" rtlCol="0">
            <a:spAutoFit/>
          </a:bodyPr>
          <a:lstStyle/>
          <a:p>
            <a:r>
              <a:rPr lang="en-DE" sz="1400" dirty="0"/>
              <a:t>~</a:t>
            </a:r>
          </a:p>
        </p:txBody>
      </p:sp>
      <p:sp>
        <p:nvSpPr>
          <p:cNvPr id="15" name="Content Placeholder 2">
            <a:extLst>
              <a:ext uri="{FF2B5EF4-FFF2-40B4-BE49-F238E27FC236}">
                <a16:creationId xmlns:a16="http://schemas.microsoft.com/office/drawing/2014/main" id="{5D7AAC5D-30DD-724B-AEF7-36AC9AA010DB}"/>
              </a:ext>
            </a:extLst>
          </p:cNvPr>
          <p:cNvSpPr>
            <a:spLocks noGrp="1"/>
          </p:cNvSpPr>
          <p:nvPr>
            <p:ph idx="1"/>
          </p:nvPr>
        </p:nvSpPr>
        <p:spPr>
          <a:xfrm>
            <a:off x="917037" y="4725144"/>
            <a:ext cx="8034256" cy="1358493"/>
          </a:xfrm>
        </p:spPr>
        <p:txBody>
          <a:bodyPr/>
          <a:lstStyle/>
          <a:p>
            <a:r>
              <a:rPr lang="en-DE" sz="1800" i="1" dirty="0">
                <a:latin typeface="Times New Roman" panose="02020603050405020304" pitchFamily="18" charset="0"/>
                <a:cs typeface="Times New Roman" panose="02020603050405020304" pitchFamily="18" charset="0"/>
              </a:rPr>
              <a:t>M</a:t>
            </a:r>
            <a:r>
              <a:rPr lang="en-DE" sz="1800" i="1" baseline="30000" dirty="0">
                <a:latin typeface="Times New Roman" panose="02020603050405020304" pitchFamily="18" charset="0"/>
                <a:cs typeface="Times New Roman" panose="02020603050405020304" pitchFamily="18" charset="0"/>
              </a:rPr>
              <a:t>H</a:t>
            </a:r>
            <a:r>
              <a:rPr lang="en-DE" sz="1800" dirty="0">
                <a:latin typeface="Times New Roman" panose="02020603050405020304" pitchFamily="18" charset="0"/>
                <a:cs typeface="Times New Roman" panose="02020603050405020304" pitchFamily="18" charset="0"/>
              </a:rPr>
              <a:t> </a:t>
            </a:r>
            <a:r>
              <a:rPr lang="en-US" sz="1800" dirty="0"/>
              <a:t>human model of the problem to be solved</a:t>
            </a:r>
            <a:endParaRPr lang="en-DE" sz="1800" baseline="30000" dirty="0"/>
          </a:p>
          <a:p>
            <a:r>
              <a:rPr lang="en-DE" sz="1800" i="1" dirty="0">
                <a:latin typeface="Times New Roman" panose="02020603050405020304" pitchFamily="18" charset="0"/>
                <a:cs typeface="Times New Roman" panose="02020603050405020304" pitchFamily="18" charset="0"/>
              </a:rPr>
              <a:t>M</a:t>
            </a:r>
            <a:r>
              <a:rPr lang="en-DE" sz="1800" i="1" baseline="30000" dirty="0">
                <a:latin typeface="Times New Roman" panose="02020603050405020304" pitchFamily="18" charset="0"/>
                <a:cs typeface="Times New Roman" panose="02020603050405020304" pitchFamily="18" charset="0"/>
              </a:rPr>
              <a:t>R</a:t>
            </a:r>
            <a:r>
              <a:rPr lang="en-DE" sz="1800" dirty="0">
                <a:latin typeface="Times New Roman" panose="02020603050405020304" pitchFamily="18" charset="0"/>
                <a:cs typeface="Times New Roman" panose="02020603050405020304" pitchFamily="18" charset="0"/>
              </a:rPr>
              <a:t> </a:t>
            </a:r>
            <a:r>
              <a:rPr lang="en-US" sz="1800" dirty="0"/>
              <a:t>robot model of the problem to be solved</a:t>
            </a:r>
            <a:endParaRPr lang="en-DE" sz="1800" baseline="30000" dirty="0"/>
          </a:p>
          <a:p>
            <a:r>
              <a:rPr lang="en-DE" sz="1800" i="1" dirty="0">
                <a:latin typeface="Times New Roman" panose="02020603050405020304" pitchFamily="18" charset="0"/>
                <a:cs typeface="Times New Roman" panose="02020603050405020304" pitchFamily="18" charset="0"/>
              </a:rPr>
              <a:t>M</a:t>
            </a:r>
            <a:r>
              <a:rPr lang="en-DE" sz="1800" i="1" baseline="30000" dirty="0">
                <a:latin typeface="Times New Roman" panose="02020603050405020304" pitchFamily="18" charset="0"/>
                <a:cs typeface="Times New Roman" panose="02020603050405020304" pitchFamily="18" charset="0"/>
              </a:rPr>
              <a:t>R</a:t>
            </a:r>
            <a:r>
              <a:rPr lang="en-DE" sz="1800" i="1" baseline="-25000" dirty="0">
                <a:latin typeface="Times New Roman" panose="02020603050405020304" pitchFamily="18" charset="0"/>
                <a:cs typeface="Times New Roman" panose="02020603050405020304" pitchFamily="18" charset="0"/>
              </a:rPr>
              <a:t>h</a:t>
            </a:r>
            <a:r>
              <a:rPr lang="en-DE" sz="1800" baseline="-25000" dirty="0"/>
              <a:t> </a:t>
            </a:r>
            <a:r>
              <a:rPr lang="en-US" sz="1800" dirty="0"/>
              <a:t>is the human’s understanding of the robot’s </a:t>
            </a:r>
            <a:r>
              <a:rPr lang="en-DE" sz="1800" i="1" dirty="0">
                <a:latin typeface="Times New Roman" panose="02020603050405020304" pitchFamily="18" charset="0"/>
                <a:cs typeface="Times New Roman" panose="02020603050405020304" pitchFamily="18" charset="0"/>
              </a:rPr>
              <a:t>M</a:t>
            </a:r>
            <a:r>
              <a:rPr lang="en-DE" sz="1800" i="1" baseline="30000" dirty="0">
                <a:latin typeface="Times New Roman" panose="02020603050405020304" pitchFamily="18" charset="0"/>
                <a:cs typeface="Times New Roman" panose="02020603050405020304" pitchFamily="18" charset="0"/>
              </a:rPr>
              <a:t>R</a:t>
            </a:r>
          </a:p>
          <a:p>
            <a:r>
              <a:rPr lang="en-DE" sz="1800" i="1" dirty="0">
                <a:latin typeface="Times New Roman" panose="02020603050405020304" pitchFamily="18" charset="0"/>
                <a:cs typeface="Times New Roman" panose="02020603050405020304" pitchFamily="18" charset="0"/>
              </a:rPr>
              <a:t>M</a:t>
            </a:r>
            <a:r>
              <a:rPr lang="en-DE" sz="1800" i="1" baseline="30000" dirty="0">
                <a:latin typeface="Times New Roman" panose="02020603050405020304" pitchFamily="18" charset="0"/>
                <a:cs typeface="Times New Roman" panose="02020603050405020304" pitchFamily="18" charset="0"/>
              </a:rPr>
              <a:t>H</a:t>
            </a:r>
            <a:r>
              <a:rPr lang="en-DE" sz="1800" i="1" baseline="-25000" dirty="0">
                <a:latin typeface="Times New Roman" panose="02020603050405020304" pitchFamily="18" charset="0"/>
                <a:cs typeface="Times New Roman" panose="02020603050405020304" pitchFamily="18" charset="0"/>
              </a:rPr>
              <a:t>r</a:t>
            </a:r>
            <a:r>
              <a:rPr lang="en-DE" sz="1800" baseline="-25000" dirty="0">
                <a:latin typeface="Times New Roman" panose="02020603050405020304" pitchFamily="18" charset="0"/>
                <a:cs typeface="Times New Roman" panose="02020603050405020304" pitchFamily="18" charset="0"/>
              </a:rPr>
              <a:t> </a:t>
            </a:r>
            <a:r>
              <a:rPr lang="en-US" sz="1800" dirty="0"/>
              <a:t>is the robot’s understanding of </a:t>
            </a:r>
            <a:r>
              <a:rPr lang="en-US" sz="1800" i="1" dirty="0">
                <a:latin typeface="Times New Roman" panose="02020603050405020304" pitchFamily="18" charset="0"/>
                <a:cs typeface="Times New Roman" panose="02020603050405020304" pitchFamily="18" charset="0"/>
              </a:rPr>
              <a:t>M</a:t>
            </a:r>
            <a:r>
              <a:rPr lang="en-US" sz="1800" i="1" baseline="30000" dirty="0">
                <a:latin typeface="Times New Roman" panose="02020603050405020304" pitchFamily="18" charset="0"/>
                <a:cs typeface="Times New Roman" panose="02020603050405020304" pitchFamily="18" charset="0"/>
              </a:rPr>
              <a:t>H </a:t>
            </a:r>
            <a:r>
              <a:rPr lang="en-US" sz="1800" dirty="0">
                <a:latin typeface="+mj-lt"/>
                <a:cs typeface="Times New Roman" panose="02020603050405020304" pitchFamily="18" charset="0"/>
              </a:rPr>
              <a:t>(anticipate human behavior)</a:t>
            </a:r>
          </a:p>
          <a:p>
            <a:r>
              <a:rPr lang="en-DE" sz="1800" i="1" dirty="0">
                <a:latin typeface="Times New Roman" panose="02020603050405020304" pitchFamily="18" charset="0"/>
                <a:cs typeface="Times New Roman" panose="02020603050405020304" pitchFamily="18" charset="0"/>
              </a:rPr>
              <a:t>M</a:t>
            </a:r>
            <a:r>
              <a:rPr lang="en-DE" sz="1800" i="1" baseline="30000" dirty="0">
                <a:latin typeface="Times New Roman" panose="02020603050405020304" pitchFamily="18" charset="0"/>
                <a:cs typeface="Times New Roman" panose="02020603050405020304" pitchFamily="18" charset="0"/>
              </a:rPr>
              <a:t>R</a:t>
            </a:r>
            <a:r>
              <a:rPr lang="en-DE" sz="1800" i="1" baseline="-25000" dirty="0">
                <a:latin typeface="Times New Roman" panose="02020603050405020304" pitchFamily="18" charset="0"/>
                <a:cs typeface="Times New Roman" panose="02020603050405020304" pitchFamily="18" charset="0"/>
              </a:rPr>
              <a:t>h</a:t>
            </a:r>
            <a:r>
              <a:rPr lang="en-DE" sz="1800" baseline="-25000" dirty="0">
                <a:latin typeface="Times New Roman" panose="02020603050405020304" pitchFamily="18" charset="0"/>
                <a:cs typeface="Times New Roman" panose="02020603050405020304" pitchFamily="18" charset="0"/>
              </a:rPr>
              <a:t> </a:t>
            </a:r>
            <a:r>
              <a:rPr lang="en-US" sz="1800" dirty="0"/>
              <a:t>is the robot’s understanding of </a:t>
            </a:r>
            <a:r>
              <a:rPr lang="en-DE" sz="1800" i="1" dirty="0">
                <a:latin typeface="Times New Roman" panose="02020603050405020304" pitchFamily="18" charset="0"/>
                <a:cs typeface="Times New Roman" panose="02020603050405020304" pitchFamily="18" charset="0"/>
              </a:rPr>
              <a:t>M</a:t>
            </a:r>
            <a:r>
              <a:rPr lang="en-DE" sz="1800" i="1" baseline="30000" dirty="0">
                <a:latin typeface="Times New Roman" panose="02020603050405020304" pitchFamily="18" charset="0"/>
                <a:cs typeface="Times New Roman" panose="02020603050405020304" pitchFamily="18" charset="0"/>
              </a:rPr>
              <a:t>R</a:t>
            </a:r>
            <a:r>
              <a:rPr lang="en-DE" sz="1800" i="1" baseline="-25000" dirty="0">
                <a:latin typeface="Times New Roman" panose="02020603050405020304" pitchFamily="18" charset="0"/>
                <a:cs typeface="Times New Roman" panose="02020603050405020304" pitchFamily="18" charset="0"/>
              </a:rPr>
              <a:t>h </a:t>
            </a:r>
            <a:r>
              <a:rPr lang="en-US" sz="1800" dirty="0"/>
              <a:t>(anticipate human’s expectations)</a:t>
            </a:r>
          </a:p>
        </p:txBody>
      </p:sp>
      <p:sp>
        <p:nvSpPr>
          <p:cNvPr id="3" name="Rectangle 2">
            <a:extLst>
              <a:ext uri="{FF2B5EF4-FFF2-40B4-BE49-F238E27FC236}">
                <a16:creationId xmlns:a16="http://schemas.microsoft.com/office/drawing/2014/main" id="{3D4B9119-71E2-6B47-B158-BA91DE4A3BB8}"/>
              </a:ext>
            </a:extLst>
          </p:cNvPr>
          <p:cNvSpPr/>
          <p:nvPr/>
        </p:nvSpPr>
        <p:spPr>
          <a:xfrm>
            <a:off x="2207957" y="4077072"/>
            <a:ext cx="471604" cy="369332"/>
          </a:xfrm>
          <a:prstGeom prst="rect">
            <a:avLst/>
          </a:prstGeom>
        </p:spPr>
        <p:txBody>
          <a:bodyPr wrap="none">
            <a:spAutoFit/>
          </a:bodyPr>
          <a:lstStyle/>
          <a:p>
            <a:r>
              <a:rPr lang="en-DE" i="1" dirty="0">
                <a:latin typeface="Times New Roman" panose="02020603050405020304" pitchFamily="18" charset="0"/>
                <a:cs typeface="Times New Roman" panose="02020603050405020304" pitchFamily="18" charset="0"/>
              </a:rPr>
              <a:t>M</a:t>
            </a:r>
            <a:r>
              <a:rPr lang="en-DE" i="1" baseline="30000" dirty="0">
                <a:latin typeface="Times New Roman" panose="02020603050405020304" pitchFamily="18" charset="0"/>
                <a:cs typeface="Times New Roman" panose="02020603050405020304" pitchFamily="18" charset="0"/>
              </a:rPr>
              <a:t>R</a:t>
            </a:r>
            <a:endParaRPr lang="en-DE" dirty="0"/>
          </a:p>
        </p:txBody>
      </p:sp>
      <p:sp>
        <p:nvSpPr>
          <p:cNvPr id="12" name="TextBox 11">
            <a:extLst>
              <a:ext uri="{FF2B5EF4-FFF2-40B4-BE49-F238E27FC236}">
                <a16:creationId xmlns:a16="http://schemas.microsoft.com/office/drawing/2014/main" id="{D8799EF4-9604-A340-B681-1ADA1C79A5B3}"/>
              </a:ext>
            </a:extLst>
          </p:cNvPr>
          <p:cNvSpPr txBox="1"/>
          <p:nvPr/>
        </p:nvSpPr>
        <p:spPr>
          <a:xfrm>
            <a:off x="1327604" y="5592645"/>
            <a:ext cx="292068" cy="307777"/>
          </a:xfrm>
          <a:prstGeom prst="rect">
            <a:avLst/>
          </a:prstGeom>
          <a:noFill/>
        </p:spPr>
        <p:txBody>
          <a:bodyPr wrap="square" rtlCol="0">
            <a:spAutoFit/>
          </a:bodyPr>
          <a:lstStyle/>
          <a:p>
            <a:r>
              <a:rPr lang="en-DE" sz="1400" dirty="0"/>
              <a:t>~</a:t>
            </a:r>
          </a:p>
        </p:txBody>
      </p:sp>
      <p:sp>
        <p:nvSpPr>
          <p:cNvPr id="8" name="Cloud Callout 7">
            <a:extLst>
              <a:ext uri="{FF2B5EF4-FFF2-40B4-BE49-F238E27FC236}">
                <a16:creationId xmlns:a16="http://schemas.microsoft.com/office/drawing/2014/main" id="{87AA9CDC-14BF-E542-BAAE-A2127E0CF09B}"/>
              </a:ext>
            </a:extLst>
          </p:cNvPr>
          <p:cNvSpPr/>
          <p:nvPr/>
        </p:nvSpPr>
        <p:spPr>
          <a:xfrm>
            <a:off x="6737433" y="1159264"/>
            <a:ext cx="2731111" cy="2026677"/>
          </a:xfrm>
          <a:prstGeom prst="cloudCallout">
            <a:avLst>
              <a:gd name="adj1" fmla="val -122115"/>
              <a:gd name="adj2" fmla="val -317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DE" dirty="0">
                <a:solidFill>
                  <a:schemeClr val="tx1"/>
                </a:solidFill>
              </a:rPr>
              <a:t>“Mental models”</a:t>
            </a:r>
          </a:p>
        </p:txBody>
      </p:sp>
      <p:sp>
        <p:nvSpPr>
          <p:cNvPr id="11" name="Cloud Callout 10">
            <a:extLst>
              <a:ext uri="{FF2B5EF4-FFF2-40B4-BE49-F238E27FC236}">
                <a16:creationId xmlns:a16="http://schemas.microsoft.com/office/drawing/2014/main" id="{F4BBE29D-3615-65B3-53F5-D38CC47BE219}"/>
              </a:ext>
            </a:extLst>
          </p:cNvPr>
          <p:cNvSpPr/>
          <p:nvPr/>
        </p:nvSpPr>
        <p:spPr>
          <a:xfrm>
            <a:off x="-244730" y="3488635"/>
            <a:ext cx="1734846" cy="749094"/>
          </a:xfrm>
          <a:prstGeom prst="cloudCallout">
            <a:avLst>
              <a:gd name="adj1" fmla="val 57207"/>
              <a:gd name="adj2" fmla="val 478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DE" dirty="0">
                <a:solidFill>
                  <a:schemeClr val="tx1"/>
                </a:solidFill>
              </a:rPr>
              <a:t>Behavior spec</a:t>
            </a:r>
          </a:p>
        </p:txBody>
      </p:sp>
    </p:spTree>
    <p:extLst>
      <p:ext uri="{BB962C8B-B14F-4D97-AF65-F5344CB8AC3E}">
        <p14:creationId xmlns:p14="http://schemas.microsoft.com/office/powerpoint/2010/main" val="399659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p:txBody>
          <a:bodyPr/>
          <a:lstStyle/>
          <a:p>
            <a:pPr eaLnBrk="1" hangingPunct="1"/>
            <a:r>
              <a:rPr lang="en-US" dirty="0">
                <a:latin typeface="+mn-lt"/>
                <a:ea typeface="ＭＳ Ｐゴシック" charset="0"/>
                <a:cs typeface="ＭＳ Ｐゴシック" charset="0"/>
              </a:rPr>
              <a:t>Relevance models</a:t>
            </a:r>
          </a:p>
        </p:txBody>
      </p:sp>
      <p:sp>
        <p:nvSpPr>
          <p:cNvPr id="558083" name="Rectangle 3"/>
          <p:cNvSpPr>
            <a:spLocks noGrp="1" noChangeArrowheads="1"/>
          </p:cNvSpPr>
          <p:nvPr>
            <p:ph type="body" idx="1"/>
          </p:nvPr>
        </p:nvSpPr>
        <p:spPr>
          <a:xfrm>
            <a:off x="611560" y="1268760"/>
            <a:ext cx="7696200" cy="4572000"/>
          </a:xfrm>
        </p:spPr>
        <p:txBody>
          <a:bodyPr/>
          <a:lstStyle/>
          <a:p>
            <a:pPr eaLnBrk="1" hangingPunct="1">
              <a:defRPr/>
            </a:pPr>
            <a:r>
              <a:rPr lang="en-US" sz="2400" dirty="0">
                <a:solidFill>
                  <a:schemeClr val="tx2"/>
                </a:solidFill>
                <a:ea typeface="ＭＳ Ｐゴシック" charset="0"/>
              </a:rPr>
              <a:t>Given: </a:t>
            </a:r>
            <a:r>
              <a:rPr lang="en-US" sz="2400" dirty="0">
                <a:solidFill>
                  <a:srgbClr val="0B12FF"/>
                </a:solidFill>
                <a:ea typeface="ＭＳ Ｐゴシック" charset="0"/>
              </a:rPr>
              <a:t>PRP</a:t>
            </a:r>
            <a:r>
              <a:rPr lang="en-US" sz="2400" dirty="0">
                <a:solidFill>
                  <a:schemeClr val="tx2"/>
                </a:solidFill>
                <a:ea typeface="ＭＳ Ｐゴシック" charset="0"/>
              </a:rPr>
              <a:t> to be applied</a:t>
            </a:r>
          </a:p>
          <a:p>
            <a:pPr lvl="1" eaLnBrk="1" hangingPunct="1">
              <a:defRPr/>
            </a:pPr>
            <a:r>
              <a:rPr lang="en-US" sz="2000" dirty="0">
                <a:ea typeface="ＭＳ Ｐゴシック" charset="0"/>
              </a:rPr>
              <a:t>“Relevance” of each document is independent </a:t>
            </a:r>
            <a:br>
              <a:rPr lang="en-US" sz="2000" dirty="0">
                <a:ea typeface="ＭＳ Ｐゴシック" charset="0"/>
              </a:rPr>
            </a:br>
            <a:r>
              <a:rPr lang="en-US" sz="2000" dirty="0">
                <a:ea typeface="ＭＳ Ｐゴシック" charset="0"/>
              </a:rPr>
              <a:t>of relevance of other documents</a:t>
            </a:r>
            <a:endParaRPr lang="en-US" sz="2000" dirty="0">
              <a:solidFill>
                <a:schemeClr val="tx2"/>
              </a:solidFill>
              <a:ea typeface="ＭＳ Ｐゴシック" charset="0"/>
            </a:endParaRPr>
          </a:p>
          <a:p>
            <a:pPr eaLnBrk="1" hangingPunct="1">
              <a:defRPr/>
            </a:pPr>
            <a:r>
              <a:rPr lang="en-US" sz="2400" dirty="0">
                <a:solidFill>
                  <a:schemeClr val="tx2"/>
                </a:solidFill>
                <a:ea typeface="ＭＳ Ｐゴシック" charset="0"/>
              </a:rPr>
              <a:t>Need to estimate probability: </a:t>
            </a:r>
            <a:r>
              <a:rPr lang="en-US" sz="2400" dirty="0">
                <a:solidFill>
                  <a:schemeClr val="accent1">
                    <a:lumMod val="50000"/>
                  </a:schemeClr>
                </a:solidFill>
                <a:ea typeface="ＭＳ Ｐゴシック" charset="0"/>
              </a:rPr>
              <a:t>P(</a:t>
            </a:r>
            <a:r>
              <a:rPr lang="en-US" sz="2400" dirty="0" err="1">
                <a:solidFill>
                  <a:schemeClr val="accent1">
                    <a:lumMod val="50000"/>
                  </a:schemeClr>
                </a:solidFill>
                <a:ea typeface="ＭＳ Ｐゴシック" charset="0"/>
              </a:rPr>
              <a:t>R|q,d</a:t>
            </a:r>
            <a:r>
              <a:rPr lang="en-US" sz="2400" dirty="0">
                <a:solidFill>
                  <a:schemeClr val="accent1">
                    <a:lumMod val="50000"/>
                  </a:schemeClr>
                </a:solidFill>
                <a:ea typeface="ＭＳ Ｐゴシック" charset="0"/>
              </a:rPr>
              <a:t>)</a:t>
            </a:r>
            <a:r>
              <a:rPr lang="en-US" sz="2400" dirty="0">
                <a:solidFill>
                  <a:schemeClr val="tx2"/>
                </a:solidFill>
                <a:ea typeface="ＭＳ Ｐゴシック" charset="0"/>
              </a:rPr>
              <a:t> </a:t>
            </a:r>
          </a:p>
          <a:p>
            <a:pPr eaLnBrk="1" hangingPunct="1">
              <a:defRPr/>
            </a:pPr>
            <a:r>
              <a:rPr lang="en-US" sz="2400" dirty="0">
                <a:solidFill>
                  <a:srgbClr val="0B12FF"/>
                </a:solidFill>
                <a:ea typeface="ＭＳ Ｐゴシック" charset="0"/>
              </a:rPr>
              <a:t>Binary Independence Retrieval </a:t>
            </a:r>
            <a:r>
              <a:rPr lang="en-US" sz="2400" dirty="0">
                <a:ea typeface="ＭＳ Ｐゴシック" charset="0"/>
              </a:rPr>
              <a:t>(BIR):</a:t>
            </a:r>
          </a:p>
          <a:p>
            <a:pPr lvl="1" eaLnBrk="1" hangingPunct="1">
              <a:defRPr/>
            </a:pPr>
            <a:r>
              <a:rPr lang="en-US" sz="2000" dirty="0">
                <a:solidFill>
                  <a:schemeClr val="tx2"/>
                </a:solidFill>
                <a:effectLst>
                  <a:outerShdw blurRad="38100" dist="38100" dir="2700000" algn="tl">
                    <a:srgbClr val="DDDDDD"/>
                  </a:outerShdw>
                </a:effectLst>
                <a:ea typeface="ＭＳ Ｐゴシック" charset="0"/>
              </a:rPr>
              <a:t>Many</a:t>
            </a:r>
            <a:r>
              <a:rPr lang="en-US" sz="2000" dirty="0">
                <a:solidFill>
                  <a:schemeClr val="tx2"/>
                </a:solidFill>
                <a:ea typeface="ＭＳ Ｐゴシック" charset="0"/>
              </a:rPr>
              <a:t> documents </a:t>
            </a:r>
            <a:r>
              <a:rPr lang="en-US" sz="2000" dirty="0">
                <a:solidFill>
                  <a:schemeClr val="accent1">
                    <a:lumMod val="50000"/>
                  </a:schemeClr>
                </a:solidFill>
                <a:ea typeface="ＭＳ Ｐゴシック" charset="0"/>
              </a:rPr>
              <a:t>D</a:t>
            </a:r>
            <a:r>
              <a:rPr lang="en-US" sz="2000" dirty="0">
                <a:solidFill>
                  <a:schemeClr val="tx2"/>
                </a:solidFill>
                <a:ea typeface="ＭＳ Ｐゴシック" charset="0"/>
              </a:rPr>
              <a:t> - </a:t>
            </a:r>
            <a:r>
              <a:rPr lang="en-US" sz="2000" dirty="0">
                <a:solidFill>
                  <a:schemeClr val="tx2"/>
                </a:solidFill>
                <a:effectLst>
                  <a:outerShdw blurRad="38100" dist="38100" dir="2700000" algn="tl">
                    <a:srgbClr val="DDDDDD"/>
                  </a:outerShdw>
                </a:effectLst>
                <a:ea typeface="ＭＳ Ｐゴシック" charset="0"/>
              </a:rPr>
              <a:t>one</a:t>
            </a:r>
            <a:r>
              <a:rPr lang="en-US" sz="2000" dirty="0">
                <a:solidFill>
                  <a:schemeClr val="tx2"/>
                </a:solidFill>
                <a:ea typeface="ＭＳ Ｐゴシック" charset="0"/>
              </a:rPr>
              <a:t> query </a:t>
            </a:r>
            <a:r>
              <a:rPr lang="en-US" sz="2000" dirty="0">
                <a:solidFill>
                  <a:schemeClr val="accent1">
                    <a:lumMod val="50000"/>
                  </a:schemeClr>
                </a:solidFill>
                <a:ea typeface="ＭＳ Ｐゴシック" charset="0"/>
              </a:rPr>
              <a:t>q</a:t>
            </a:r>
          </a:p>
          <a:p>
            <a:pPr lvl="1" eaLnBrk="1" hangingPunct="1">
              <a:defRPr/>
            </a:pPr>
            <a:r>
              <a:rPr lang="en-US" sz="2000" dirty="0">
                <a:solidFill>
                  <a:schemeClr val="tx2"/>
                </a:solidFill>
                <a:ea typeface="ＭＳ Ｐゴシック" charset="0"/>
              </a:rPr>
              <a:t>Estimate </a:t>
            </a:r>
            <a:r>
              <a:rPr lang="en-US" sz="2000" dirty="0">
                <a:solidFill>
                  <a:schemeClr val="accent1">
                    <a:lumMod val="50000"/>
                  </a:schemeClr>
                </a:solidFill>
                <a:ea typeface="ＭＳ Ｐゴシック" charset="0"/>
              </a:rPr>
              <a:t>P(</a:t>
            </a:r>
            <a:r>
              <a:rPr lang="en-US" sz="2000" dirty="0" err="1">
                <a:solidFill>
                  <a:schemeClr val="accent1">
                    <a:lumMod val="50000"/>
                  </a:schemeClr>
                </a:solidFill>
                <a:ea typeface="ＭＳ Ｐゴシック" charset="0"/>
              </a:rPr>
              <a:t>R|q,d</a:t>
            </a:r>
            <a:r>
              <a:rPr lang="en-US" sz="2000" dirty="0">
                <a:solidFill>
                  <a:schemeClr val="accent1">
                    <a:lumMod val="50000"/>
                  </a:schemeClr>
                </a:solidFill>
                <a:ea typeface="ＭＳ Ｐゴシック" charset="0"/>
              </a:rPr>
              <a:t>)</a:t>
            </a:r>
            <a:r>
              <a:rPr lang="en-US" sz="2000" dirty="0">
                <a:solidFill>
                  <a:schemeClr val="tx2"/>
                </a:solidFill>
                <a:ea typeface="ＭＳ Ｐゴシック" charset="0"/>
              </a:rPr>
              <a:t> by considering </a:t>
            </a:r>
            <a:br>
              <a:rPr lang="en-US" sz="2000" dirty="0">
                <a:solidFill>
                  <a:schemeClr val="tx2"/>
                </a:solidFill>
                <a:ea typeface="ＭＳ Ｐゴシック" charset="0"/>
              </a:rPr>
            </a:br>
            <a:r>
              <a:rPr lang="en-US" sz="2000" dirty="0">
                <a:solidFill>
                  <a:schemeClr val="tx2"/>
                </a:solidFill>
                <a:ea typeface="ＭＳ Ｐゴシック" charset="0"/>
              </a:rPr>
              <a:t>whether </a:t>
            </a:r>
            <a:r>
              <a:rPr lang="en-US" sz="2000" dirty="0">
                <a:solidFill>
                  <a:schemeClr val="accent1">
                    <a:lumMod val="50000"/>
                  </a:schemeClr>
                </a:solidFill>
                <a:ea typeface="ＭＳ Ｐゴシック" charset="0"/>
              </a:rPr>
              <a:t>d ∈ D</a:t>
            </a:r>
            <a:r>
              <a:rPr lang="en-US" sz="2000" dirty="0">
                <a:solidFill>
                  <a:schemeClr val="tx2"/>
                </a:solidFill>
                <a:ea typeface="ＭＳ Ｐゴシック" charset="0"/>
              </a:rPr>
              <a:t> is relevant for </a:t>
            </a:r>
            <a:r>
              <a:rPr lang="en-US" sz="2000" dirty="0">
                <a:solidFill>
                  <a:schemeClr val="accent1">
                    <a:lumMod val="50000"/>
                  </a:schemeClr>
                </a:solidFill>
                <a:ea typeface="ＭＳ Ｐゴシック" charset="0"/>
              </a:rPr>
              <a:t>q</a:t>
            </a:r>
          </a:p>
          <a:p>
            <a:pPr eaLnBrk="1" hangingPunct="1">
              <a:defRPr/>
            </a:pPr>
            <a:r>
              <a:rPr lang="en-US" sz="2400" dirty="0">
                <a:solidFill>
                  <a:srgbClr val="0B12FF"/>
                </a:solidFill>
                <a:ea typeface="ＭＳ Ｐゴシック" charset="0"/>
              </a:rPr>
              <a:t>Binary Independence Indexing </a:t>
            </a:r>
            <a:r>
              <a:rPr lang="en-US" sz="2400" dirty="0">
                <a:ea typeface="ＭＳ Ｐゴシック" charset="0"/>
              </a:rPr>
              <a:t>(BII): </a:t>
            </a:r>
          </a:p>
          <a:p>
            <a:pPr lvl="1" eaLnBrk="1" hangingPunct="1">
              <a:defRPr/>
            </a:pPr>
            <a:r>
              <a:rPr lang="en-US" sz="2000" dirty="0">
                <a:solidFill>
                  <a:schemeClr val="tx2"/>
                </a:solidFill>
                <a:effectLst>
                  <a:outerShdw blurRad="38100" dist="38100" dir="2700000" algn="tl">
                    <a:srgbClr val="DDDDDD"/>
                  </a:outerShdw>
                </a:effectLst>
                <a:ea typeface="ＭＳ Ｐゴシック" charset="0"/>
              </a:rPr>
              <a:t>One</a:t>
            </a:r>
            <a:r>
              <a:rPr lang="en-US" sz="2000" dirty="0">
                <a:solidFill>
                  <a:schemeClr val="tx2"/>
                </a:solidFill>
                <a:ea typeface="ＭＳ Ｐゴシック" charset="0"/>
              </a:rPr>
              <a:t> document </a:t>
            </a:r>
            <a:r>
              <a:rPr lang="en-US" sz="2000" dirty="0">
                <a:solidFill>
                  <a:schemeClr val="accent1">
                    <a:lumMod val="50000"/>
                  </a:schemeClr>
                </a:solidFill>
                <a:ea typeface="ＭＳ Ｐゴシック" charset="0"/>
              </a:rPr>
              <a:t>d</a:t>
            </a:r>
            <a:r>
              <a:rPr lang="en-US" sz="2000" dirty="0">
                <a:solidFill>
                  <a:schemeClr val="tx2"/>
                </a:solidFill>
                <a:ea typeface="ＭＳ Ｐゴシック" charset="0"/>
              </a:rPr>
              <a:t> - </a:t>
            </a:r>
            <a:r>
              <a:rPr lang="en-US" sz="2000" dirty="0">
                <a:solidFill>
                  <a:schemeClr val="tx2"/>
                </a:solidFill>
                <a:effectLst>
                  <a:outerShdw blurRad="38100" dist="38100" dir="2700000" algn="tl">
                    <a:srgbClr val="DDDDDD"/>
                  </a:outerShdw>
                </a:effectLst>
                <a:ea typeface="ＭＳ Ｐゴシック" charset="0"/>
              </a:rPr>
              <a:t>many</a:t>
            </a:r>
            <a:r>
              <a:rPr lang="en-US" sz="2000" dirty="0">
                <a:solidFill>
                  <a:schemeClr val="tx2"/>
                </a:solidFill>
                <a:ea typeface="ＭＳ Ｐゴシック" charset="0"/>
              </a:rPr>
              <a:t> queries </a:t>
            </a:r>
            <a:r>
              <a:rPr lang="en-US" sz="2000" dirty="0">
                <a:solidFill>
                  <a:schemeClr val="accent1">
                    <a:lumMod val="50000"/>
                  </a:schemeClr>
                </a:solidFill>
                <a:ea typeface="ＭＳ Ｐゴシック" charset="0"/>
              </a:rPr>
              <a:t>Q</a:t>
            </a:r>
          </a:p>
          <a:p>
            <a:pPr lvl="1" eaLnBrk="1" hangingPunct="1">
              <a:defRPr/>
            </a:pPr>
            <a:r>
              <a:rPr lang="en-US" sz="2000" dirty="0">
                <a:solidFill>
                  <a:schemeClr val="tx2"/>
                </a:solidFill>
                <a:ea typeface="ＭＳ Ｐゴシック" charset="0"/>
              </a:rPr>
              <a:t>Estimate </a:t>
            </a:r>
            <a:r>
              <a:rPr lang="en-US" sz="2000" dirty="0">
                <a:solidFill>
                  <a:schemeClr val="accent1">
                    <a:lumMod val="50000"/>
                  </a:schemeClr>
                </a:solidFill>
                <a:ea typeface="ＭＳ Ｐゴシック" charset="0"/>
              </a:rPr>
              <a:t>P(</a:t>
            </a:r>
            <a:r>
              <a:rPr lang="en-US" sz="2000" dirty="0" err="1">
                <a:solidFill>
                  <a:schemeClr val="accent1">
                    <a:lumMod val="50000"/>
                  </a:schemeClr>
                </a:solidFill>
                <a:ea typeface="ＭＳ Ｐゴシック" charset="0"/>
              </a:rPr>
              <a:t>R|q,d</a:t>
            </a:r>
            <a:r>
              <a:rPr lang="en-US" sz="2000" dirty="0">
                <a:solidFill>
                  <a:schemeClr val="accent1">
                    <a:lumMod val="50000"/>
                  </a:schemeClr>
                </a:solidFill>
                <a:ea typeface="ＭＳ Ｐゴシック" charset="0"/>
              </a:rPr>
              <a:t>)</a:t>
            </a:r>
            <a:r>
              <a:rPr lang="en-US" sz="2000" dirty="0">
                <a:solidFill>
                  <a:schemeClr val="tx2"/>
                </a:solidFill>
                <a:ea typeface="ＭＳ Ｐゴシック" charset="0"/>
              </a:rPr>
              <a:t> by considering whether a document </a:t>
            </a:r>
            <a:r>
              <a:rPr lang="en-US" sz="2000" dirty="0">
                <a:solidFill>
                  <a:schemeClr val="accent1">
                    <a:lumMod val="50000"/>
                  </a:schemeClr>
                </a:solidFill>
                <a:ea typeface="ＭＳ Ｐゴシック" charset="0"/>
              </a:rPr>
              <a:t>d</a:t>
            </a:r>
            <a:r>
              <a:rPr lang="en-US" sz="2000" dirty="0">
                <a:solidFill>
                  <a:schemeClr val="tx2"/>
                </a:solidFill>
                <a:ea typeface="ＭＳ Ｐゴシック" charset="0"/>
              </a:rPr>
              <a:t> is relevant for a query </a:t>
            </a:r>
            <a:r>
              <a:rPr lang="en-US" sz="2000" dirty="0">
                <a:solidFill>
                  <a:schemeClr val="accent1">
                    <a:lumMod val="50000"/>
                  </a:schemeClr>
                </a:solidFill>
                <a:ea typeface="ＭＳ Ｐゴシック" charset="0"/>
              </a:rPr>
              <a:t>q ∈ Q</a:t>
            </a:r>
            <a:r>
              <a:rPr lang="en-US" sz="2000" dirty="0">
                <a:solidFill>
                  <a:schemeClr val="tx2"/>
                </a:solidFill>
                <a:ea typeface="ＭＳ Ｐゴシック" charset="0"/>
              </a:rPr>
              <a:t> </a:t>
            </a: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28</a:t>
            </a:fld>
            <a:endParaRPr lang="de-DE" dirty="0"/>
          </a:p>
        </p:txBody>
      </p:sp>
    </p:spTree>
    <p:extLst>
      <p:ext uri="{BB962C8B-B14F-4D97-AF65-F5344CB8AC3E}">
        <p14:creationId xmlns:p14="http://schemas.microsoft.com/office/powerpoint/2010/main" val="272521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58083">
                                            <p:txEl>
                                              <p:pRg st="2" end="2"/>
                                            </p:txEl>
                                          </p:spTgt>
                                        </p:tgtEl>
                                        <p:attrNameLst>
                                          <p:attrName>style.visibility</p:attrName>
                                        </p:attrNameLst>
                                      </p:cBhvr>
                                      <p:to>
                                        <p:strVal val="visible"/>
                                      </p:to>
                                    </p:set>
                                    <p:animEffect transition="in" filter="dissolve">
                                      <p:cBhvr>
                                        <p:cTn id="7" dur="500"/>
                                        <p:tgtEl>
                                          <p:spTgt spid="55808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58083">
                                            <p:txEl>
                                              <p:pRg st="3" end="3"/>
                                            </p:txEl>
                                          </p:spTgt>
                                        </p:tgtEl>
                                        <p:attrNameLst>
                                          <p:attrName>style.visibility</p:attrName>
                                        </p:attrNameLst>
                                      </p:cBhvr>
                                      <p:to>
                                        <p:strVal val="visible"/>
                                      </p:to>
                                    </p:set>
                                    <p:animEffect transition="in" filter="dissolve">
                                      <p:cBhvr>
                                        <p:cTn id="12" dur="500"/>
                                        <p:tgtEl>
                                          <p:spTgt spid="558083">
                                            <p:txEl>
                                              <p:pRg st="3" end="3"/>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558083">
                                            <p:txEl>
                                              <p:pRg st="4" end="4"/>
                                            </p:txEl>
                                          </p:spTgt>
                                        </p:tgtEl>
                                        <p:attrNameLst>
                                          <p:attrName>style.visibility</p:attrName>
                                        </p:attrNameLst>
                                      </p:cBhvr>
                                      <p:to>
                                        <p:strVal val="visible"/>
                                      </p:to>
                                    </p:set>
                                    <p:animEffect transition="in" filter="dissolve">
                                      <p:cBhvr>
                                        <p:cTn id="15" dur="500"/>
                                        <p:tgtEl>
                                          <p:spTgt spid="558083">
                                            <p:txEl>
                                              <p:pRg st="4" end="4"/>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558083">
                                            <p:txEl>
                                              <p:pRg st="5" end="5"/>
                                            </p:txEl>
                                          </p:spTgt>
                                        </p:tgtEl>
                                        <p:attrNameLst>
                                          <p:attrName>style.visibility</p:attrName>
                                        </p:attrNameLst>
                                      </p:cBhvr>
                                      <p:to>
                                        <p:strVal val="visible"/>
                                      </p:to>
                                    </p:set>
                                    <p:animEffect transition="in" filter="dissolve">
                                      <p:cBhvr>
                                        <p:cTn id="18" dur="500"/>
                                        <p:tgtEl>
                                          <p:spTgt spid="55808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558083">
                                            <p:txEl>
                                              <p:pRg st="6" end="6"/>
                                            </p:txEl>
                                          </p:spTgt>
                                        </p:tgtEl>
                                        <p:attrNameLst>
                                          <p:attrName>style.visibility</p:attrName>
                                        </p:attrNameLst>
                                      </p:cBhvr>
                                      <p:to>
                                        <p:strVal val="visible"/>
                                      </p:to>
                                    </p:set>
                                    <p:animEffect transition="in" filter="dissolve">
                                      <p:cBhvr>
                                        <p:cTn id="23" dur="500"/>
                                        <p:tgtEl>
                                          <p:spTgt spid="558083">
                                            <p:txEl>
                                              <p:pRg st="6" end="6"/>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558083">
                                            <p:txEl>
                                              <p:pRg st="7" end="7"/>
                                            </p:txEl>
                                          </p:spTgt>
                                        </p:tgtEl>
                                        <p:attrNameLst>
                                          <p:attrName>style.visibility</p:attrName>
                                        </p:attrNameLst>
                                      </p:cBhvr>
                                      <p:to>
                                        <p:strVal val="visible"/>
                                      </p:to>
                                    </p:set>
                                    <p:animEffect transition="in" filter="dissolve">
                                      <p:cBhvr>
                                        <p:cTn id="26" dur="500"/>
                                        <p:tgtEl>
                                          <p:spTgt spid="558083">
                                            <p:txEl>
                                              <p:pRg st="7" end="7"/>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558083">
                                            <p:txEl>
                                              <p:pRg st="8" end="8"/>
                                            </p:txEl>
                                          </p:spTgt>
                                        </p:tgtEl>
                                        <p:attrNameLst>
                                          <p:attrName>style.visibility</p:attrName>
                                        </p:attrNameLst>
                                      </p:cBhvr>
                                      <p:to>
                                        <p:strVal val="visible"/>
                                      </p:to>
                                    </p:set>
                                    <p:animEffect transition="in" filter="dissolve">
                                      <p:cBhvr>
                                        <p:cTn id="29" dur="500"/>
                                        <p:tgtEl>
                                          <p:spTgt spid="55808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Binary Independence Retrieval</a:t>
            </a:r>
          </a:p>
        </p:txBody>
      </p:sp>
      <p:sp>
        <p:nvSpPr>
          <p:cNvPr id="98306" name="Rectangle 3"/>
          <p:cNvSpPr>
            <a:spLocks noGrp="1" noChangeArrowheads="1"/>
          </p:cNvSpPr>
          <p:nvPr>
            <p:ph type="body" idx="1"/>
          </p:nvPr>
        </p:nvSpPr>
        <p:spPr>
          <a:xfrm>
            <a:off x="457200" y="1340768"/>
            <a:ext cx="8229600" cy="4968875"/>
          </a:xfrm>
        </p:spPr>
        <p:txBody>
          <a:bodyPr/>
          <a:lstStyle/>
          <a:p>
            <a:pPr eaLnBrk="1" hangingPunct="1"/>
            <a:r>
              <a:rPr lang="en-US" sz="2400" b="1" dirty="0">
                <a:solidFill>
                  <a:schemeClr val="accent2"/>
                </a:solidFill>
                <a:ea typeface="ＭＳ Ｐゴシック" charset="0"/>
              </a:rPr>
              <a:t>“Binary” = Boolean</a:t>
            </a:r>
            <a:r>
              <a:rPr lang="en-US" sz="2400" dirty="0">
                <a:ea typeface="ＭＳ Ｐゴシック" charset="0"/>
              </a:rPr>
              <a:t>: documents are represented as binary vectors of terms:</a:t>
            </a:r>
          </a:p>
          <a:p>
            <a:pPr lvl="1" eaLnBrk="1" hangingPunct="1"/>
            <a:r>
              <a:rPr lang="en-US" sz="2400" dirty="0">
                <a:ea typeface="ＭＳ Ｐゴシック" charset="0"/>
              </a:rPr>
              <a:t>  </a:t>
            </a:r>
          </a:p>
          <a:p>
            <a:pPr lvl="1" eaLnBrk="1" hangingPunct="1"/>
            <a:r>
              <a:rPr lang="en-US" sz="2400" dirty="0">
                <a:ea typeface="ＭＳ Ｐゴシック" charset="0"/>
              </a:rPr>
              <a:t>               </a:t>
            </a:r>
            <a:r>
              <a:rPr lang="en-US" sz="2000" u="sng" dirty="0" err="1">
                <a:ea typeface="ＭＳ Ｐゴシック" charset="0"/>
              </a:rPr>
              <a:t>iff</a:t>
            </a:r>
            <a:r>
              <a:rPr lang="en-US" sz="2000" u="sng" dirty="0">
                <a:ea typeface="ＭＳ Ｐゴシック" charset="0"/>
              </a:rPr>
              <a:t> </a:t>
            </a:r>
            <a:r>
              <a:rPr lang="en-US" sz="2000" dirty="0">
                <a:ea typeface="ＭＳ Ｐゴシック" charset="0"/>
              </a:rPr>
              <a:t> term </a:t>
            </a:r>
            <a:r>
              <a:rPr lang="en-US" sz="2000" i="1" dirty="0" err="1">
                <a:ea typeface="ＭＳ Ｐゴシック" charset="0"/>
              </a:rPr>
              <a:t>i</a:t>
            </a:r>
            <a:r>
              <a:rPr lang="en-US" sz="2000" dirty="0">
                <a:ea typeface="ＭＳ Ｐゴシック" charset="0"/>
              </a:rPr>
              <a:t> is present in document </a:t>
            </a:r>
            <a:r>
              <a:rPr lang="en-US" sz="2000" i="1" dirty="0">
                <a:ea typeface="ＭＳ Ｐゴシック" charset="0"/>
              </a:rPr>
              <a:t>x</a:t>
            </a:r>
            <a:r>
              <a:rPr lang="en-US" sz="2000" dirty="0">
                <a:ea typeface="ＭＳ Ｐゴシック" charset="0"/>
              </a:rPr>
              <a:t>.</a:t>
            </a:r>
          </a:p>
          <a:p>
            <a:pPr eaLnBrk="1" hangingPunct="1"/>
            <a:r>
              <a:rPr lang="en-US" sz="2400" b="1" dirty="0">
                <a:solidFill>
                  <a:schemeClr val="accent2"/>
                </a:solidFill>
                <a:ea typeface="ＭＳ Ｐゴシック" charset="0"/>
              </a:rPr>
              <a:t>“Independence”:</a:t>
            </a:r>
            <a:r>
              <a:rPr lang="en-US" sz="2400" dirty="0">
                <a:ea typeface="ＭＳ Ｐゴシック" charset="0"/>
              </a:rPr>
              <a:t> terms occur in documents independently  </a:t>
            </a:r>
          </a:p>
          <a:p>
            <a:pPr eaLnBrk="1" hangingPunct="1"/>
            <a:r>
              <a:rPr lang="en-US" sz="2400" dirty="0">
                <a:ea typeface="ＭＳ Ｐゴシック" charset="0"/>
              </a:rPr>
              <a:t>Different documents can be modeled as same vector.</a:t>
            </a:r>
          </a:p>
        </p:txBody>
      </p:sp>
      <p:graphicFrame>
        <p:nvGraphicFramePr>
          <p:cNvPr id="98307" name="Object 2"/>
          <p:cNvGraphicFramePr>
            <a:graphicFrameLocks noChangeAspect="1"/>
          </p:cNvGraphicFramePr>
          <p:nvPr>
            <p:extLst>
              <p:ext uri="{D42A27DB-BD31-4B8C-83A1-F6EECF244321}">
                <p14:modId xmlns:p14="http://schemas.microsoft.com/office/powerpoint/2010/main" val="2191186349"/>
              </p:ext>
            </p:extLst>
          </p:nvPr>
        </p:nvGraphicFramePr>
        <p:xfrm>
          <a:off x="1325300" y="2092970"/>
          <a:ext cx="2192288" cy="555227"/>
        </p:xfrm>
        <a:graphic>
          <a:graphicData uri="http://schemas.openxmlformats.org/presentationml/2006/ole">
            <mc:AlternateContent xmlns:mc="http://schemas.openxmlformats.org/markup-compatibility/2006">
              <mc:Choice xmlns:v="urn:schemas-microsoft-com:vml" Requires="v">
                <p:oleObj name="Formel" r:id="rId3" imgW="901700" imgH="228600" progId="Equation.3">
                  <p:embed/>
                </p:oleObj>
              </mc:Choice>
              <mc:Fallback>
                <p:oleObj name="Formel" r:id="rId3" imgW="9017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5300" y="2092970"/>
                        <a:ext cx="2192288" cy="55522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8308" name="Object 3"/>
          <p:cNvGraphicFramePr>
            <a:graphicFrameLocks noChangeAspect="1"/>
          </p:cNvGraphicFramePr>
          <p:nvPr>
            <p:extLst>
              <p:ext uri="{D42A27DB-BD31-4B8C-83A1-F6EECF244321}">
                <p14:modId xmlns:p14="http://schemas.microsoft.com/office/powerpoint/2010/main" val="2436302692"/>
              </p:ext>
            </p:extLst>
          </p:nvPr>
        </p:nvGraphicFramePr>
        <p:xfrm>
          <a:off x="1336150" y="2583398"/>
          <a:ext cx="838200" cy="520700"/>
        </p:xfrm>
        <a:graphic>
          <a:graphicData uri="http://schemas.openxmlformats.org/presentationml/2006/ole">
            <mc:AlternateContent xmlns:mc="http://schemas.openxmlformats.org/markup-compatibility/2006">
              <mc:Choice xmlns:v="urn:schemas-microsoft-com:vml" Requires="v">
                <p:oleObj name="Formel" r:id="rId5" imgW="368300" imgH="228600" progId="Equation.3">
                  <p:embed/>
                </p:oleObj>
              </mc:Choice>
              <mc:Fallback>
                <p:oleObj name="Formel" r:id="rId5" imgW="3683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6150" y="2583398"/>
                        <a:ext cx="838200"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29</a:t>
            </a:fld>
            <a:endParaRPr lang="de-DE" dirty="0"/>
          </a:p>
        </p:txBody>
      </p:sp>
    </p:spTree>
    <p:extLst>
      <p:ext uri="{BB962C8B-B14F-4D97-AF65-F5344CB8AC3E}">
        <p14:creationId xmlns:p14="http://schemas.microsoft.com/office/powerpoint/2010/main" val="2333310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en-US" sz="3600" dirty="0">
                <a:latin typeface="+mn-lt"/>
                <a:ea typeface="ＭＳ Ｐゴシック" charset="0"/>
                <a:cs typeface="ＭＳ Ｐゴシック" charset="0"/>
              </a:rPr>
              <a:t>Acknowledgements</a:t>
            </a:r>
          </a:p>
        </p:txBody>
      </p:sp>
      <p:sp>
        <p:nvSpPr>
          <p:cNvPr id="16386" name="Rectangle 3"/>
          <p:cNvSpPr>
            <a:spLocks noGrp="1" noChangeArrowheads="1"/>
          </p:cNvSpPr>
          <p:nvPr>
            <p:ph type="body" idx="1"/>
          </p:nvPr>
        </p:nvSpPr>
        <p:spPr/>
        <p:txBody>
          <a:bodyPr/>
          <a:lstStyle/>
          <a:p>
            <a:pPr eaLnBrk="1" hangingPunct="1"/>
            <a:r>
              <a:rPr lang="en-US" sz="2800" dirty="0">
                <a:ea typeface="ＭＳ Ｐゴシック" charset="0"/>
              </a:rPr>
              <a:t>Next 8 slides taken from:</a:t>
            </a:r>
          </a:p>
          <a:p>
            <a:pPr lvl="1" eaLnBrk="1" hangingPunct="1"/>
            <a:r>
              <a:rPr lang="en-US" dirty="0">
                <a:ea typeface="ＭＳ Ｐゴシック" charset="0"/>
              </a:rPr>
              <a:t>Synthesizing Explainable and Deceptive Behavior for Human-AI Interaction</a:t>
            </a:r>
            <a:br>
              <a:rPr lang="en-US" sz="2400" dirty="0">
                <a:ea typeface="ＭＳ Ｐゴシック" charset="0"/>
              </a:rPr>
            </a:br>
            <a:r>
              <a:rPr lang="en-US" dirty="0">
                <a:ea typeface="ＭＳ Ｐゴシック" charset="0"/>
              </a:rPr>
              <a:t>Subbarao </a:t>
            </a:r>
            <a:r>
              <a:rPr lang="en-US" dirty="0" err="1">
                <a:ea typeface="ＭＳ Ｐゴシック" charset="0"/>
              </a:rPr>
              <a:t>Kambhampati</a:t>
            </a:r>
            <a:endParaRPr lang="en-US" dirty="0">
              <a:ea typeface="ＭＳ Ｐゴシック" charset="0"/>
            </a:endParaRPr>
          </a:p>
          <a:p>
            <a:pPr lvl="1" eaLnBrk="1" hangingPunct="1"/>
            <a:r>
              <a:rPr lang="en-US" dirty="0">
                <a:ea typeface="ＭＳ Ｐゴシック" charset="0"/>
              </a:rPr>
              <a:t>http://</a:t>
            </a:r>
            <a:r>
              <a:rPr lang="en-US" dirty="0" err="1">
                <a:ea typeface="ＭＳ Ｐゴシック" charset="0"/>
              </a:rPr>
              <a:t>bit.ly</a:t>
            </a:r>
            <a:r>
              <a:rPr lang="en-US" dirty="0">
                <a:ea typeface="ＭＳ Ｐゴシック" charset="0"/>
              </a:rPr>
              <a:t>/3bno2io</a:t>
            </a:r>
            <a:endParaRPr lang="en-US" sz="2400" dirty="0">
              <a:ea typeface="ＭＳ Ｐゴシック" charset="0"/>
            </a:endParaRPr>
          </a:p>
        </p:txBody>
      </p:sp>
      <p:sp>
        <p:nvSpPr>
          <p:cNvPr id="7"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3</a:t>
            </a:fld>
            <a:endParaRPr lang="de-DE" dirty="0"/>
          </a:p>
        </p:txBody>
      </p:sp>
    </p:spTree>
    <p:extLst>
      <p:ext uri="{BB962C8B-B14F-4D97-AF65-F5344CB8AC3E}">
        <p14:creationId xmlns:p14="http://schemas.microsoft.com/office/powerpoint/2010/main" val="1096221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Binary Independence Retrieval</a:t>
            </a:r>
          </a:p>
        </p:txBody>
      </p:sp>
      <p:sp>
        <p:nvSpPr>
          <p:cNvPr id="100354" name="Rectangle 3"/>
          <p:cNvSpPr>
            <a:spLocks noGrp="1" noChangeArrowheads="1"/>
          </p:cNvSpPr>
          <p:nvPr>
            <p:ph type="body" idx="1"/>
          </p:nvPr>
        </p:nvSpPr>
        <p:spPr/>
        <p:txBody>
          <a:bodyPr/>
          <a:lstStyle/>
          <a:p>
            <a:pPr eaLnBrk="1" hangingPunct="1"/>
            <a:r>
              <a:rPr lang="en-US" dirty="0">
                <a:ea typeface="ＭＳ Ｐゴシック" charset="0"/>
              </a:rPr>
              <a:t>Queries: binary vectors of terms</a:t>
            </a:r>
          </a:p>
          <a:p>
            <a:pPr eaLnBrk="1" hangingPunct="1"/>
            <a:r>
              <a:rPr lang="en-US" dirty="0">
                <a:ea typeface="ＭＳ Ｐゴシック" charset="0"/>
              </a:rPr>
              <a:t>Given query </a:t>
            </a:r>
            <a:r>
              <a:rPr lang="en-US" dirty="0">
                <a:solidFill>
                  <a:schemeClr val="accent1">
                    <a:lumMod val="50000"/>
                  </a:schemeClr>
                </a:solidFill>
                <a:ea typeface="ＭＳ Ｐゴシック" charset="0"/>
              </a:rPr>
              <a:t>q</a:t>
            </a:r>
            <a:r>
              <a:rPr lang="en-US" dirty="0">
                <a:ea typeface="ＭＳ Ｐゴシック" charset="0"/>
              </a:rPr>
              <a:t>, </a:t>
            </a:r>
          </a:p>
          <a:p>
            <a:pPr lvl="1" eaLnBrk="1" hangingPunct="1"/>
            <a:r>
              <a:rPr lang="en-US" dirty="0">
                <a:ea typeface="ＭＳ Ｐゴシック" charset="0"/>
              </a:rPr>
              <a:t>for each document </a:t>
            </a:r>
            <a:r>
              <a:rPr lang="en-US" dirty="0">
                <a:solidFill>
                  <a:schemeClr val="accent1">
                    <a:lumMod val="50000"/>
                  </a:schemeClr>
                </a:solidFill>
                <a:ea typeface="ＭＳ Ｐゴシック" charset="0"/>
              </a:rPr>
              <a:t>d</a:t>
            </a:r>
            <a:r>
              <a:rPr lang="en-US" dirty="0">
                <a:ea typeface="ＭＳ Ｐゴシック" charset="0"/>
              </a:rPr>
              <a:t> need to compute </a:t>
            </a:r>
            <a:br>
              <a:rPr lang="en-US" dirty="0">
                <a:ea typeface="ＭＳ Ｐゴシック" charset="0"/>
              </a:rPr>
            </a:br>
            <a:r>
              <a:rPr lang="en-US" dirty="0">
                <a:solidFill>
                  <a:schemeClr val="accent1">
                    <a:lumMod val="50000"/>
                  </a:schemeClr>
                </a:solidFill>
                <a:ea typeface="ＭＳ Ｐゴシック" charset="0"/>
              </a:rPr>
              <a:t>p(Relevant=</a:t>
            </a:r>
            <a:r>
              <a:rPr lang="en-US" dirty="0" err="1">
                <a:solidFill>
                  <a:schemeClr val="accent1">
                    <a:lumMod val="50000"/>
                  </a:schemeClr>
                </a:solidFill>
                <a:ea typeface="ＭＳ Ｐゴシック" charset="0"/>
              </a:rPr>
              <a:t>true|q,d</a:t>
            </a:r>
            <a:r>
              <a:rPr lang="en-US" dirty="0">
                <a:solidFill>
                  <a:schemeClr val="accent1">
                    <a:lumMod val="50000"/>
                  </a:schemeClr>
                </a:solidFill>
                <a:ea typeface="ＭＳ Ｐゴシック" charset="0"/>
              </a:rPr>
              <a:t>)</a:t>
            </a:r>
          </a:p>
          <a:p>
            <a:pPr lvl="1" eaLnBrk="1" hangingPunct="1"/>
            <a:r>
              <a:rPr lang="en-US" dirty="0">
                <a:ea typeface="ＭＳ Ｐゴシック" charset="0"/>
              </a:rPr>
              <a:t>replace with computing </a:t>
            </a:r>
            <a:r>
              <a:rPr lang="en-US" b="1" dirty="0">
                <a:solidFill>
                  <a:schemeClr val="accent1">
                    <a:lumMod val="50000"/>
                  </a:schemeClr>
                </a:solidFill>
                <a:ea typeface="ＭＳ Ｐゴシック" charset="0"/>
              </a:rPr>
              <a:t>p(Relevant=</a:t>
            </a:r>
            <a:r>
              <a:rPr lang="en-US" b="1" dirty="0" err="1">
                <a:solidFill>
                  <a:schemeClr val="accent1">
                    <a:lumMod val="50000"/>
                  </a:schemeClr>
                </a:solidFill>
                <a:ea typeface="ＭＳ Ｐゴシック" charset="0"/>
              </a:rPr>
              <a:t>true|q,x</a:t>
            </a:r>
            <a:r>
              <a:rPr lang="en-US" b="1" dirty="0">
                <a:solidFill>
                  <a:schemeClr val="accent1">
                    <a:lumMod val="50000"/>
                  </a:schemeClr>
                </a:solidFill>
                <a:ea typeface="ＭＳ Ｐゴシック" charset="0"/>
              </a:rPr>
              <a:t>)</a:t>
            </a:r>
            <a:r>
              <a:rPr lang="en-US" dirty="0">
                <a:solidFill>
                  <a:schemeClr val="accent1">
                    <a:lumMod val="50000"/>
                  </a:schemeClr>
                </a:solidFill>
                <a:ea typeface="ＭＳ Ｐゴシック" charset="0"/>
              </a:rPr>
              <a:t> </a:t>
            </a:r>
            <a:br>
              <a:rPr lang="en-US" dirty="0">
                <a:ea typeface="ＭＳ Ｐゴシック" charset="0"/>
              </a:rPr>
            </a:br>
            <a:r>
              <a:rPr lang="en-US" dirty="0">
                <a:ea typeface="ＭＳ Ｐゴシック" charset="0"/>
              </a:rPr>
              <a:t>where</a:t>
            </a:r>
            <a:r>
              <a:rPr lang="en-US" b="1" dirty="0">
                <a:solidFill>
                  <a:schemeClr val="tx2"/>
                </a:solidFill>
                <a:ea typeface="ＭＳ Ｐゴシック" charset="0"/>
              </a:rPr>
              <a:t> x</a:t>
            </a:r>
            <a:r>
              <a:rPr lang="en-US" dirty="0">
                <a:ea typeface="ＭＳ Ｐゴシック" charset="0"/>
              </a:rPr>
              <a:t> is vector representing </a:t>
            </a:r>
            <a:r>
              <a:rPr lang="en-US" b="1" dirty="0">
                <a:solidFill>
                  <a:schemeClr val="tx2"/>
                </a:solidFill>
                <a:ea typeface="ＭＳ Ｐゴシック" charset="0"/>
              </a:rPr>
              <a:t>d</a:t>
            </a:r>
          </a:p>
          <a:p>
            <a:pPr eaLnBrk="1" hangingPunct="1"/>
            <a:r>
              <a:rPr lang="en-US" dirty="0">
                <a:solidFill>
                  <a:schemeClr val="tx2"/>
                </a:solidFill>
                <a:ea typeface="ＭＳ Ｐゴシック" charset="0"/>
              </a:rPr>
              <a:t>Interested only in ranking</a:t>
            </a:r>
          </a:p>
          <a:p>
            <a:pPr eaLnBrk="1" hangingPunct="1"/>
            <a:r>
              <a:rPr lang="en-US" dirty="0">
                <a:solidFill>
                  <a:schemeClr val="tx2"/>
                </a:solidFill>
                <a:ea typeface="ＭＳ Ｐゴシック" charset="0"/>
              </a:rPr>
              <a:t>Will use odds (the higher, the better):</a:t>
            </a:r>
            <a:endParaRPr lang="en-US" b="1" dirty="0">
              <a:solidFill>
                <a:schemeClr val="tx2"/>
              </a:solidFill>
              <a:ea typeface="ＭＳ Ｐゴシック" charset="0"/>
            </a:endParaRPr>
          </a:p>
        </p:txBody>
      </p:sp>
      <p:graphicFrame>
        <p:nvGraphicFramePr>
          <p:cNvPr id="100355" name="Object 2"/>
          <p:cNvGraphicFramePr>
            <a:graphicFrameLocks noChangeAspect="1"/>
          </p:cNvGraphicFramePr>
          <p:nvPr>
            <p:extLst>
              <p:ext uri="{D42A27DB-BD31-4B8C-83A1-F6EECF244321}">
                <p14:modId xmlns:p14="http://schemas.microsoft.com/office/powerpoint/2010/main" val="326047526"/>
              </p:ext>
            </p:extLst>
          </p:nvPr>
        </p:nvGraphicFramePr>
        <p:xfrm>
          <a:off x="1115616" y="4837067"/>
          <a:ext cx="6324600" cy="844550"/>
        </p:xfrm>
        <a:graphic>
          <a:graphicData uri="http://schemas.openxmlformats.org/presentationml/2006/ole">
            <mc:AlternateContent xmlns:mc="http://schemas.openxmlformats.org/markup-compatibility/2006">
              <mc:Choice xmlns:v="urn:schemas-microsoft-com:vml" Requires="v">
                <p:oleObj name="Formel" r:id="rId3" imgW="3136900" imgH="419100" progId="Equation.3">
                  <p:embed/>
                </p:oleObj>
              </mc:Choice>
              <mc:Fallback>
                <p:oleObj name="Formel" r:id="rId3" imgW="3136900" imgH="419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4837067"/>
                        <a:ext cx="6324600" cy="844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30</a:t>
            </a:fld>
            <a:endParaRPr lang="de-DE" dirty="0"/>
          </a:p>
        </p:txBody>
      </p:sp>
    </p:spTree>
    <p:extLst>
      <p:ext uri="{BB962C8B-B14F-4D97-AF65-F5344CB8AC3E}">
        <p14:creationId xmlns:p14="http://schemas.microsoft.com/office/powerpoint/2010/main" val="40768081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Binary Independence Retrieval</a:t>
            </a:r>
          </a:p>
        </p:txBody>
      </p:sp>
      <p:sp>
        <p:nvSpPr>
          <p:cNvPr id="517123" name="Text Box 3"/>
          <p:cNvSpPr txBox="1">
            <a:spLocks noChangeArrowheads="1"/>
          </p:cNvSpPr>
          <p:nvPr/>
        </p:nvSpPr>
        <p:spPr bwMode="auto">
          <a:xfrm>
            <a:off x="990600" y="3733800"/>
            <a:ext cx="477566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buFontTx/>
              <a:buChar char="•"/>
            </a:pPr>
            <a:r>
              <a:rPr lang="en-US" i="0">
                <a:latin typeface="+mn-lt"/>
              </a:rPr>
              <a:t> Using </a:t>
            </a:r>
            <a:r>
              <a:rPr lang="en-US" b="1" i="0">
                <a:solidFill>
                  <a:schemeClr val="tx2"/>
                </a:solidFill>
                <a:latin typeface="+mn-lt"/>
              </a:rPr>
              <a:t>Independence</a:t>
            </a:r>
            <a:r>
              <a:rPr lang="en-US" i="0">
                <a:latin typeface="+mn-lt"/>
              </a:rPr>
              <a:t> Assumption:</a:t>
            </a:r>
          </a:p>
        </p:txBody>
      </p:sp>
      <p:graphicFrame>
        <p:nvGraphicFramePr>
          <p:cNvPr id="517124" name="Object 2"/>
          <p:cNvGraphicFramePr>
            <a:graphicFrameLocks noChangeAspect="1"/>
          </p:cNvGraphicFramePr>
          <p:nvPr>
            <p:extLst>
              <p:ext uri="{D42A27DB-BD31-4B8C-83A1-F6EECF244321}">
                <p14:modId xmlns:p14="http://schemas.microsoft.com/office/powerpoint/2010/main" val="1760282952"/>
              </p:ext>
            </p:extLst>
          </p:nvPr>
        </p:nvGraphicFramePr>
        <p:xfrm>
          <a:off x="1295400" y="4267200"/>
          <a:ext cx="3886200" cy="898525"/>
        </p:xfrm>
        <a:graphic>
          <a:graphicData uri="http://schemas.openxmlformats.org/presentationml/2006/ole">
            <mc:AlternateContent xmlns:mc="http://schemas.openxmlformats.org/markup-compatibility/2006">
              <mc:Choice xmlns:v="urn:schemas-microsoft-com:vml" Requires="v">
                <p:oleObj name="Equation" r:id="rId3" imgW="1917700" imgH="444500" progId="Equation.3">
                  <p:embed/>
                </p:oleObj>
              </mc:Choice>
              <mc:Fallback>
                <p:oleObj name="Equation" r:id="rId3" imgW="1917700" imgH="444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4267200"/>
                        <a:ext cx="3886200" cy="8985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2404" name="Object 3"/>
          <p:cNvGraphicFramePr>
            <a:graphicFrameLocks noChangeAspect="1"/>
          </p:cNvGraphicFramePr>
          <p:nvPr>
            <p:extLst>
              <p:ext uri="{D42A27DB-BD31-4B8C-83A1-F6EECF244321}">
                <p14:modId xmlns:p14="http://schemas.microsoft.com/office/powerpoint/2010/main" val="2940394123"/>
              </p:ext>
            </p:extLst>
          </p:nvPr>
        </p:nvGraphicFramePr>
        <p:xfrm>
          <a:off x="1143000" y="1752600"/>
          <a:ext cx="6324600" cy="844550"/>
        </p:xfrm>
        <a:graphic>
          <a:graphicData uri="http://schemas.openxmlformats.org/presentationml/2006/ole">
            <mc:AlternateContent xmlns:mc="http://schemas.openxmlformats.org/markup-compatibility/2006">
              <mc:Choice xmlns:v="urn:schemas-microsoft-com:vml" Requires="v">
                <p:oleObj name="Equation" r:id="rId5" imgW="3136900" imgH="419100" progId="Equation.3">
                  <p:embed/>
                </p:oleObj>
              </mc:Choice>
              <mc:Fallback>
                <p:oleObj name="Equation" r:id="rId5" imgW="3136900" imgH="419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1752600"/>
                        <a:ext cx="6324600" cy="844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2" name="Group 6"/>
          <p:cNvGrpSpPr>
            <a:grpSpLocks/>
          </p:cNvGrpSpPr>
          <p:nvPr/>
        </p:nvGrpSpPr>
        <p:grpSpPr bwMode="auto">
          <a:xfrm>
            <a:off x="2971800" y="1676400"/>
            <a:ext cx="2819400" cy="1854200"/>
            <a:chOff x="1872" y="1056"/>
            <a:chExt cx="1776" cy="1168"/>
          </a:xfrm>
        </p:grpSpPr>
        <p:sp>
          <p:nvSpPr>
            <p:cNvPr id="102412" name="AutoShape 7"/>
            <p:cNvSpPr>
              <a:spLocks/>
            </p:cNvSpPr>
            <p:nvPr/>
          </p:nvSpPr>
          <p:spPr bwMode="auto">
            <a:xfrm>
              <a:off x="1872" y="1776"/>
              <a:ext cx="960" cy="448"/>
            </a:xfrm>
            <a:prstGeom prst="borderCallout2">
              <a:avLst>
                <a:gd name="adj1" fmla="val 16069"/>
                <a:gd name="adj2" fmla="val 105000"/>
                <a:gd name="adj3" fmla="val 16069"/>
                <a:gd name="adj4" fmla="val 122083"/>
                <a:gd name="adj5" fmla="val -24556"/>
                <a:gd name="adj6" fmla="val 129375"/>
              </a:avLst>
            </a:prstGeom>
            <a:solidFill>
              <a:srgbClr val="CCFFCC"/>
            </a:solidFill>
            <a:ln w="9525">
              <a:solidFill>
                <a:schemeClr val="tx1"/>
              </a:solidFill>
              <a:miter lim="800000"/>
              <a:headEnd/>
              <a:tailEnd/>
            </a:ln>
          </p:spPr>
          <p:txBody>
            <a:bodyPr>
              <a:spAutoFit/>
            </a:bodyPr>
            <a:lstStyle/>
            <a:p>
              <a:r>
                <a:rPr lang="en-US" sz="2000" i="0">
                  <a:latin typeface="+mn-lt"/>
                </a:rPr>
                <a:t>Constant for each query</a:t>
              </a:r>
              <a:endParaRPr lang="en-US" i="0">
                <a:latin typeface="+mn-lt"/>
              </a:endParaRPr>
            </a:p>
          </p:txBody>
        </p:sp>
        <p:sp>
          <p:nvSpPr>
            <p:cNvPr id="102413" name="Rectangle 8"/>
            <p:cNvSpPr>
              <a:spLocks noChangeArrowheads="1"/>
            </p:cNvSpPr>
            <p:nvPr/>
          </p:nvSpPr>
          <p:spPr bwMode="auto">
            <a:xfrm>
              <a:off x="2832" y="1056"/>
              <a:ext cx="816" cy="576"/>
            </a:xfrm>
            <a:prstGeom prst="rect">
              <a:avLst/>
            </a:prstGeom>
            <a:noFill/>
            <a:ln w="15875">
              <a:solidFill>
                <a:schemeClr val="tx1"/>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mn-lt"/>
              </a:endParaRPr>
            </a:p>
          </p:txBody>
        </p:sp>
      </p:grpSp>
      <p:grpSp>
        <p:nvGrpSpPr>
          <p:cNvPr id="3" name="Group 9"/>
          <p:cNvGrpSpPr>
            <a:grpSpLocks/>
          </p:cNvGrpSpPr>
          <p:nvPr/>
        </p:nvGrpSpPr>
        <p:grpSpPr bwMode="auto">
          <a:xfrm>
            <a:off x="5943600" y="1676400"/>
            <a:ext cx="2805113" cy="1701800"/>
            <a:chOff x="3744" y="1056"/>
            <a:chExt cx="1767" cy="1072"/>
          </a:xfrm>
        </p:grpSpPr>
        <p:sp>
          <p:nvSpPr>
            <p:cNvPr id="102410" name="Rectangle 10"/>
            <p:cNvSpPr>
              <a:spLocks noChangeArrowheads="1"/>
            </p:cNvSpPr>
            <p:nvPr/>
          </p:nvSpPr>
          <p:spPr bwMode="auto">
            <a:xfrm>
              <a:off x="3744" y="1056"/>
              <a:ext cx="1008" cy="624"/>
            </a:xfrm>
            <a:prstGeom prst="rect">
              <a:avLst/>
            </a:prstGeom>
            <a:noFill/>
            <a:ln w="25400">
              <a:solidFill>
                <a:schemeClr val="tx1"/>
              </a:solidFill>
              <a:prstDash val="lgDash"/>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mn-lt"/>
              </a:endParaRPr>
            </a:p>
          </p:txBody>
        </p:sp>
        <p:sp>
          <p:nvSpPr>
            <p:cNvPr id="102411" name="AutoShape 11"/>
            <p:cNvSpPr>
              <a:spLocks/>
            </p:cNvSpPr>
            <p:nvPr/>
          </p:nvSpPr>
          <p:spPr bwMode="auto">
            <a:xfrm>
              <a:off x="4176" y="1872"/>
              <a:ext cx="1335" cy="256"/>
            </a:xfrm>
            <a:prstGeom prst="borderCallout2">
              <a:avLst>
                <a:gd name="adj1" fmla="val 28125"/>
                <a:gd name="adj2" fmla="val -3597"/>
                <a:gd name="adj3" fmla="val 28125"/>
                <a:gd name="adj4" fmla="val -16778"/>
                <a:gd name="adj5" fmla="val -76954"/>
                <a:gd name="adj6" fmla="val -30111"/>
              </a:avLst>
            </a:prstGeom>
            <a:solidFill>
              <a:schemeClr val="accent1"/>
            </a:solidFill>
            <a:ln w="9525">
              <a:solidFill>
                <a:schemeClr val="tx1"/>
              </a:solidFill>
              <a:miter lim="800000"/>
              <a:headEnd/>
              <a:tailEnd/>
            </a:ln>
          </p:spPr>
          <p:txBody>
            <a:bodyPr>
              <a:spAutoFit/>
            </a:bodyPr>
            <a:lstStyle/>
            <a:p>
              <a:r>
                <a:rPr lang="en-US" sz="2000" i="0">
                  <a:latin typeface="+mn-lt"/>
                </a:rPr>
                <a:t>Needs estimation</a:t>
              </a:r>
            </a:p>
          </p:txBody>
        </p:sp>
      </p:grpSp>
      <p:grpSp>
        <p:nvGrpSpPr>
          <p:cNvPr id="4" name="Group 12"/>
          <p:cNvGrpSpPr>
            <a:grpSpLocks/>
          </p:cNvGrpSpPr>
          <p:nvPr/>
        </p:nvGrpSpPr>
        <p:grpSpPr bwMode="auto">
          <a:xfrm>
            <a:off x="971600" y="5218583"/>
            <a:ext cx="5904240" cy="874713"/>
            <a:chOff x="624" y="3312"/>
            <a:chExt cx="4366" cy="551"/>
          </a:xfrm>
        </p:grpSpPr>
        <p:graphicFrame>
          <p:nvGraphicFramePr>
            <p:cNvPr id="102408" name="Object 4"/>
            <p:cNvGraphicFramePr>
              <a:graphicFrameLocks noChangeAspect="1"/>
            </p:cNvGraphicFramePr>
            <p:nvPr>
              <p:extLst>
                <p:ext uri="{D42A27DB-BD31-4B8C-83A1-F6EECF244321}">
                  <p14:modId xmlns:p14="http://schemas.microsoft.com/office/powerpoint/2010/main" val="3318370758"/>
                </p:ext>
              </p:extLst>
            </p:nvPr>
          </p:nvGraphicFramePr>
          <p:xfrm>
            <a:off x="1269" y="3312"/>
            <a:ext cx="3721" cy="551"/>
          </p:xfrm>
          <a:graphic>
            <a:graphicData uri="http://schemas.openxmlformats.org/presentationml/2006/ole">
              <mc:AlternateContent xmlns:mc="http://schemas.openxmlformats.org/markup-compatibility/2006">
                <mc:Choice xmlns:v="urn:schemas-microsoft-com:vml" Requires="v">
                  <p:oleObj name="Formel" r:id="rId7" imgW="2362200" imgH="444500" progId="Equation.3">
                    <p:embed/>
                  </p:oleObj>
                </mc:Choice>
                <mc:Fallback>
                  <p:oleObj name="Formel" r:id="rId7" imgW="2362200" imgH="4445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69" y="3312"/>
                          <a:ext cx="3721" cy="55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02409" name="Text Box 14"/>
            <p:cNvSpPr txBox="1">
              <a:spLocks noChangeArrowheads="1"/>
            </p:cNvSpPr>
            <p:nvPr/>
          </p:nvSpPr>
          <p:spPr bwMode="auto">
            <a:xfrm>
              <a:off x="624" y="3408"/>
              <a:ext cx="496"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buFontTx/>
                <a:buChar char="•"/>
              </a:pPr>
              <a:r>
                <a:rPr lang="en-US" i="0" dirty="0">
                  <a:latin typeface="+mn-lt"/>
                </a:rPr>
                <a:t> So :</a:t>
              </a:r>
            </a:p>
          </p:txBody>
        </p:sp>
      </p:grpSp>
      <p:sp>
        <p:nvSpPr>
          <p:cNvPr id="15" name="Foliennummernplatzhalter 3"/>
          <p:cNvSpPr txBox="1">
            <a:spLocks/>
          </p:cNvSpPr>
          <p:nvPr/>
        </p:nvSpPr>
        <p:spPr>
          <a:xfrm>
            <a:off x="7956550" y="6350000"/>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200" smtClean="0"/>
              <a:pPr algn="r">
                <a:defRPr/>
              </a:pPr>
              <a:t>31</a:t>
            </a:fld>
            <a:endParaRPr lang="de-DE" sz="1200" dirty="0"/>
          </a:p>
        </p:txBody>
      </p:sp>
    </p:spTree>
    <p:extLst>
      <p:ext uri="{BB962C8B-B14F-4D97-AF65-F5344CB8AC3E}">
        <p14:creationId xmlns:p14="http://schemas.microsoft.com/office/powerpoint/2010/main" val="2499270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17123"/>
                                        </p:tgtEl>
                                        <p:attrNameLst>
                                          <p:attrName>style.visibility</p:attrName>
                                        </p:attrNameLst>
                                      </p:cBhvr>
                                      <p:to>
                                        <p:strVal val="visible"/>
                                      </p:to>
                                    </p:set>
                                    <p:animEffect transition="in" filter="strips(downRight)">
                                      <p:cBhvr>
                                        <p:cTn id="17" dur="500"/>
                                        <p:tgtEl>
                                          <p:spTgt spid="5171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nodeType="clickEffect">
                                  <p:stCondLst>
                                    <p:cond delay="0"/>
                                  </p:stCondLst>
                                  <p:childTnLst>
                                    <p:set>
                                      <p:cBhvr>
                                        <p:cTn id="21" dur="1" fill="hold">
                                          <p:stCondLst>
                                            <p:cond delay="0"/>
                                          </p:stCondLst>
                                        </p:cTn>
                                        <p:tgtEl>
                                          <p:spTgt spid="517124"/>
                                        </p:tgtEl>
                                        <p:attrNameLst>
                                          <p:attrName>style.visibility</p:attrName>
                                        </p:attrNameLst>
                                      </p:cBhvr>
                                      <p:to>
                                        <p:strVal val="visible"/>
                                      </p:to>
                                    </p:set>
                                    <p:animEffect transition="in" filter="strips(downRight)">
                                      <p:cBhvr>
                                        <p:cTn id="22" dur="500"/>
                                        <p:tgtEl>
                                          <p:spTgt spid="51712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strips(downRight)">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123"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Binary Independence Retrieval</a:t>
            </a:r>
          </a:p>
        </p:txBody>
      </p:sp>
      <p:graphicFrame>
        <p:nvGraphicFramePr>
          <p:cNvPr id="104450" name="Object 2"/>
          <p:cNvGraphicFramePr>
            <a:graphicFrameLocks noChangeAspect="1"/>
          </p:cNvGraphicFramePr>
          <p:nvPr>
            <p:extLst>
              <p:ext uri="{D42A27DB-BD31-4B8C-83A1-F6EECF244321}">
                <p14:modId xmlns:p14="http://schemas.microsoft.com/office/powerpoint/2010/main" val="1287983039"/>
              </p:ext>
            </p:extLst>
          </p:nvPr>
        </p:nvGraphicFramePr>
        <p:xfrm>
          <a:off x="974725" y="1296888"/>
          <a:ext cx="4876800" cy="977900"/>
        </p:xfrm>
        <a:graphic>
          <a:graphicData uri="http://schemas.openxmlformats.org/presentationml/2006/ole">
            <mc:AlternateContent xmlns:mc="http://schemas.openxmlformats.org/markup-compatibility/2006">
              <mc:Choice xmlns:v="urn:schemas-microsoft-com:vml" Requires="v">
                <p:oleObj name="Equation" r:id="rId3" imgW="2362200" imgH="444500" progId="Equation.3">
                  <p:embed/>
                </p:oleObj>
              </mc:Choice>
              <mc:Fallback>
                <p:oleObj name="Equation" r:id="rId3" imgW="2362200" imgH="444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4725" y="1296888"/>
                        <a:ext cx="4876800" cy="9779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19172" name="Text Box 4"/>
          <p:cNvSpPr txBox="1">
            <a:spLocks noChangeArrowheads="1"/>
          </p:cNvSpPr>
          <p:nvPr/>
        </p:nvSpPr>
        <p:spPr bwMode="auto">
          <a:xfrm>
            <a:off x="974725" y="2323728"/>
            <a:ext cx="3302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buFontTx/>
              <a:buChar char="•"/>
            </a:pPr>
            <a:r>
              <a:rPr lang="en-US" i="0" dirty="0">
                <a:latin typeface="+mn-lt"/>
              </a:rPr>
              <a:t> Since </a:t>
            </a:r>
            <a:r>
              <a:rPr lang="en-US" dirty="0">
                <a:latin typeface="+mn-lt"/>
              </a:rPr>
              <a:t>x</a:t>
            </a:r>
            <a:r>
              <a:rPr lang="en-US" sz="1400" dirty="0">
                <a:latin typeface="+mn-lt"/>
              </a:rPr>
              <a:t>i</a:t>
            </a:r>
            <a:r>
              <a:rPr lang="en-US" dirty="0">
                <a:latin typeface="+mn-lt"/>
              </a:rPr>
              <a:t> </a:t>
            </a:r>
            <a:r>
              <a:rPr lang="en-US" i="0" dirty="0">
                <a:latin typeface="+mn-lt"/>
              </a:rPr>
              <a:t> is either 0 or 1:</a:t>
            </a:r>
          </a:p>
        </p:txBody>
      </p:sp>
      <p:graphicFrame>
        <p:nvGraphicFramePr>
          <p:cNvPr id="519173" name="Object 3"/>
          <p:cNvGraphicFramePr>
            <a:graphicFrameLocks noChangeAspect="1"/>
          </p:cNvGraphicFramePr>
          <p:nvPr>
            <p:extLst>
              <p:ext uri="{D42A27DB-BD31-4B8C-83A1-F6EECF244321}">
                <p14:modId xmlns:p14="http://schemas.microsoft.com/office/powerpoint/2010/main" val="946472336"/>
              </p:ext>
            </p:extLst>
          </p:nvPr>
        </p:nvGraphicFramePr>
        <p:xfrm>
          <a:off x="974725" y="2744688"/>
          <a:ext cx="7467600" cy="1016000"/>
        </p:xfrm>
        <a:graphic>
          <a:graphicData uri="http://schemas.openxmlformats.org/presentationml/2006/ole">
            <mc:AlternateContent xmlns:mc="http://schemas.openxmlformats.org/markup-compatibility/2006">
              <mc:Choice xmlns:v="urn:schemas-microsoft-com:vml" Requires="v">
                <p:oleObj name="Equation" r:id="rId5" imgW="3848100" imgH="469900" progId="Equation.3">
                  <p:embed/>
                </p:oleObj>
              </mc:Choice>
              <mc:Fallback>
                <p:oleObj name="Equation" r:id="rId5" imgW="3848100" imgH="4699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4725" y="2744688"/>
                        <a:ext cx="7467600" cy="1016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2" name="Group 6"/>
          <p:cNvGrpSpPr>
            <a:grpSpLocks/>
          </p:cNvGrpSpPr>
          <p:nvPr/>
        </p:nvGrpSpPr>
        <p:grpSpPr bwMode="auto">
          <a:xfrm>
            <a:off x="971550" y="3811488"/>
            <a:ext cx="6800850" cy="1295400"/>
            <a:chOff x="612" y="2640"/>
            <a:chExt cx="4284" cy="816"/>
          </a:xfrm>
        </p:grpSpPr>
        <p:grpSp>
          <p:nvGrpSpPr>
            <p:cNvPr id="104455" name="Group 7"/>
            <p:cNvGrpSpPr>
              <a:grpSpLocks/>
            </p:cNvGrpSpPr>
            <p:nvPr/>
          </p:nvGrpSpPr>
          <p:grpSpPr bwMode="auto">
            <a:xfrm>
              <a:off x="614" y="2640"/>
              <a:ext cx="3805" cy="317"/>
              <a:chOff x="614" y="2640"/>
              <a:chExt cx="3805" cy="317"/>
            </a:xfrm>
          </p:grpSpPr>
          <p:sp>
            <p:nvSpPr>
              <p:cNvPr id="104458" name="Text Box 8"/>
              <p:cNvSpPr txBox="1">
                <a:spLocks noChangeArrowheads="1"/>
              </p:cNvSpPr>
              <p:nvPr/>
            </p:nvSpPr>
            <p:spPr bwMode="auto">
              <a:xfrm>
                <a:off x="614" y="2666"/>
                <a:ext cx="464"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buFontTx/>
                  <a:buChar char="•"/>
                </a:pPr>
                <a:r>
                  <a:rPr lang="en-US" i="0" dirty="0">
                    <a:latin typeface="+mn-lt"/>
                  </a:rPr>
                  <a:t> Let </a:t>
                </a:r>
              </a:p>
            </p:txBody>
          </p:sp>
          <p:graphicFrame>
            <p:nvGraphicFramePr>
              <p:cNvPr id="104459" name="Object 5"/>
              <p:cNvGraphicFramePr>
                <a:graphicFrameLocks noChangeAspect="1"/>
              </p:cNvGraphicFramePr>
              <p:nvPr/>
            </p:nvGraphicFramePr>
            <p:xfrm>
              <a:off x="1080" y="2640"/>
              <a:ext cx="1585" cy="298"/>
            </p:xfrm>
            <a:graphic>
              <a:graphicData uri="http://schemas.openxmlformats.org/presentationml/2006/ole">
                <mc:AlternateContent xmlns:mc="http://schemas.openxmlformats.org/markup-compatibility/2006">
                  <mc:Choice xmlns:v="urn:schemas-microsoft-com:vml" Requires="v">
                    <p:oleObj name="Equation" r:id="rId7" imgW="1219200" imgH="228600" progId="Equation.3">
                      <p:embed/>
                    </p:oleObj>
                  </mc:Choice>
                  <mc:Fallback>
                    <p:oleObj name="Equation" r:id="rId7" imgW="12192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0" y="2640"/>
                            <a:ext cx="1585" cy="29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4460" name="Object 6"/>
              <p:cNvGraphicFramePr>
                <a:graphicFrameLocks noChangeAspect="1"/>
              </p:cNvGraphicFramePr>
              <p:nvPr/>
            </p:nvGraphicFramePr>
            <p:xfrm>
              <a:off x="2752" y="2640"/>
              <a:ext cx="1667" cy="298"/>
            </p:xfrm>
            <a:graphic>
              <a:graphicData uri="http://schemas.openxmlformats.org/presentationml/2006/ole">
                <mc:AlternateContent xmlns:mc="http://schemas.openxmlformats.org/markup-compatibility/2006">
                  <mc:Choice xmlns:v="urn:schemas-microsoft-com:vml" Requires="v">
                    <p:oleObj name="Equation" r:id="rId9" imgW="1282700" imgH="228600" progId="Equation.3">
                      <p:embed/>
                    </p:oleObj>
                  </mc:Choice>
                  <mc:Fallback>
                    <p:oleObj name="Equation" r:id="rId9" imgW="128270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52" y="2640"/>
                            <a:ext cx="1667" cy="29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pSp>
        <p:sp>
          <p:nvSpPr>
            <p:cNvPr id="104456" name="Text Box 11"/>
            <p:cNvSpPr txBox="1">
              <a:spLocks noChangeArrowheads="1"/>
            </p:cNvSpPr>
            <p:nvPr/>
          </p:nvSpPr>
          <p:spPr bwMode="auto">
            <a:xfrm>
              <a:off x="612" y="3146"/>
              <a:ext cx="3808"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buFontTx/>
                <a:buChar char="•"/>
              </a:pPr>
              <a:r>
                <a:rPr lang="en-US" i="0" dirty="0">
                  <a:latin typeface="+mn-lt"/>
                </a:rPr>
                <a:t> </a:t>
              </a:r>
              <a:r>
                <a:rPr lang="en-US" sz="2000" i="0" dirty="0">
                  <a:latin typeface="+mn-lt"/>
                </a:rPr>
                <a:t>Assume, for all terms not occurring in the query (</a:t>
              </a:r>
              <a:r>
                <a:rPr lang="en-US" sz="2000" dirty="0">
                  <a:latin typeface="+mn-lt"/>
                </a:rPr>
                <a:t>q</a:t>
              </a:r>
              <a:r>
                <a:rPr lang="en-US" sz="1400" dirty="0">
                  <a:latin typeface="+mn-lt"/>
                </a:rPr>
                <a:t>i</a:t>
              </a:r>
              <a:r>
                <a:rPr lang="en-US" sz="2000" dirty="0">
                  <a:latin typeface="+mn-lt"/>
                </a:rPr>
                <a:t>=0</a:t>
              </a:r>
              <a:r>
                <a:rPr lang="en-US" sz="2000" i="0" dirty="0">
                  <a:latin typeface="+mn-lt"/>
                </a:rPr>
                <a:t>)</a:t>
              </a:r>
              <a:endParaRPr lang="en-US" i="0" dirty="0">
                <a:latin typeface="+mn-lt"/>
              </a:endParaRPr>
            </a:p>
          </p:txBody>
        </p:sp>
        <p:graphicFrame>
          <p:nvGraphicFramePr>
            <p:cNvPr id="104457" name="Object 4"/>
            <p:cNvGraphicFramePr>
              <a:graphicFrameLocks noChangeAspect="1"/>
            </p:cNvGraphicFramePr>
            <p:nvPr/>
          </p:nvGraphicFramePr>
          <p:xfrm>
            <a:off x="4368" y="3168"/>
            <a:ext cx="528" cy="288"/>
          </p:xfrm>
          <a:graphic>
            <a:graphicData uri="http://schemas.openxmlformats.org/presentationml/2006/ole">
              <mc:AlternateContent xmlns:mc="http://schemas.openxmlformats.org/markup-compatibility/2006">
                <mc:Choice xmlns:v="urn:schemas-microsoft-com:vml" Requires="v">
                  <p:oleObj name="Formel" r:id="rId11" imgW="419100" imgH="228600" progId="Equation.3">
                    <p:embed/>
                  </p:oleObj>
                </mc:Choice>
                <mc:Fallback>
                  <p:oleObj name="Formel" r:id="rId11" imgW="41910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68" y="3168"/>
                          <a:ext cx="528" cy="2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pSp>
      <p:sp>
        <p:nvSpPr>
          <p:cNvPr id="519181" name="Rectangle 13" descr="Cork"/>
          <p:cNvSpPr>
            <a:spLocks noChangeArrowheads="1"/>
          </p:cNvSpPr>
          <p:nvPr/>
        </p:nvSpPr>
        <p:spPr bwMode="auto">
          <a:xfrm>
            <a:off x="3429000" y="5335488"/>
            <a:ext cx="2438400" cy="685800"/>
          </a:xfrm>
          <a:prstGeom prst="rect">
            <a:avLst/>
          </a:prstGeom>
          <a:solidFill>
            <a:schemeClr val="bg1"/>
          </a:solidFill>
          <a:ln w="9525">
            <a:solidFill>
              <a:schemeClr val="tx1"/>
            </a:solidFill>
            <a:miter lim="800000"/>
            <a:headEnd/>
            <a:tailEnd/>
          </a:ln>
        </p:spPr>
        <p:txBody>
          <a:bodyPr wrap="none" anchor="ctr"/>
          <a:lstStyle/>
          <a:p>
            <a:pPr algn="ctr"/>
            <a:r>
              <a:rPr lang="en-US" sz="3200" i="0">
                <a:latin typeface="+mn-lt"/>
              </a:rPr>
              <a:t>Then...</a:t>
            </a:r>
          </a:p>
        </p:txBody>
      </p:sp>
      <p:sp>
        <p:nvSpPr>
          <p:cNvPr id="14" name="Foliennummernplatzhalter 3"/>
          <p:cNvSpPr txBox="1">
            <a:spLocks/>
          </p:cNvSpPr>
          <p:nvPr/>
        </p:nvSpPr>
        <p:spPr>
          <a:xfrm>
            <a:off x="7956550" y="6362700"/>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200" smtClean="0"/>
              <a:pPr algn="r">
                <a:defRPr/>
              </a:pPr>
              <a:t>32</a:t>
            </a:fld>
            <a:endParaRPr lang="de-DE" sz="1200" dirty="0"/>
          </a:p>
        </p:txBody>
      </p:sp>
    </p:spTree>
    <p:extLst>
      <p:ext uri="{BB962C8B-B14F-4D97-AF65-F5344CB8AC3E}">
        <p14:creationId xmlns:p14="http://schemas.microsoft.com/office/powerpoint/2010/main" val="10697447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19172"/>
                                        </p:tgtEl>
                                        <p:attrNameLst>
                                          <p:attrName>style.visibility</p:attrName>
                                        </p:attrNameLst>
                                      </p:cBhvr>
                                      <p:to>
                                        <p:strVal val="visible"/>
                                      </p:to>
                                    </p:set>
                                    <p:animEffect transition="in" filter="strips(downRight)">
                                      <p:cBhvr>
                                        <p:cTn id="7" dur="500"/>
                                        <p:tgtEl>
                                          <p:spTgt spid="5191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519173"/>
                                        </p:tgtEl>
                                        <p:attrNameLst>
                                          <p:attrName>style.visibility</p:attrName>
                                        </p:attrNameLst>
                                      </p:cBhvr>
                                      <p:to>
                                        <p:strVal val="visible"/>
                                      </p:to>
                                    </p:set>
                                    <p:animEffect transition="in" filter="strips(downRight)">
                                      <p:cBhvr>
                                        <p:cTn id="12" dur="500"/>
                                        <p:tgtEl>
                                          <p:spTgt spid="5191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strips(downRight)">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519181"/>
                                        </p:tgtEl>
                                        <p:attrNameLst>
                                          <p:attrName>style.visibility</p:attrName>
                                        </p:attrNameLst>
                                      </p:cBhvr>
                                      <p:to>
                                        <p:strVal val="visible"/>
                                      </p:to>
                                    </p:set>
                                    <p:animEffect transition="in" filter="slide(fromBottom)">
                                      <p:cBhvr>
                                        <p:cTn id="22" dur="500"/>
                                        <p:tgtEl>
                                          <p:spTgt spid="519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172" grpId="0" autoUpdateAnimBg="0"/>
      <p:bldP spid="519181"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057400" y="1905000"/>
            <a:ext cx="2286000" cy="2438400"/>
            <a:chOff x="1296" y="1200"/>
            <a:chExt cx="1440" cy="1536"/>
          </a:xfrm>
        </p:grpSpPr>
        <p:sp>
          <p:nvSpPr>
            <p:cNvPr id="106512" name="Rectangle 3"/>
            <p:cNvSpPr>
              <a:spLocks noChangeArrowheads="1"/>
            </p:cNvSpPr>
            <p:nvPr/>
          </p:nvSpPr>
          <p:spPr bwMode="auto">
            <a:xfrm>
              <a:off x="1920" y="1200"/>
              <a:ext cx="816" cy="384"/>
            </a:xfrm>
            <a:prstGeom prst="rect">
              <a:avLst/>
            </a:prstGeom>
            <a:solidFill>
              <a:srgbClr val="CCFFCC"/>
            </a:solidFill>
            <a:ln w="9525">
              <a:solidFill>
                <a:schemeClr val="tx1"/>
              </a:solidFill>
              <a:miter lim="800000"/>
              <a:headEnd/>
              <a:tailEnd/>
            </a:ln>
          </p:spPr>
          <p:txBody>
            <a:bodyPr wrap="none" anchor="ctr"/>
            <a:lstStyle/>
            <a:p>
              <a:endParaRPr lang="en-US">
                <a:latin typeface="+mn-lt"/>
              </a:endParaRPr>
            </a:p>
          </p:txBody>
        </p:sp>
        <p:sp>
          <p:nvSpPr>
            <p:cNvPr id="106513" name="Rectangle 4"/>
            <p:cNvSpPr>
              <a:spLocks noChangeArrowheads="1"/>
            </p:cNvSpPr>
            <p:nvPr/>
          </p:nvSpPr>
          <p:spPr bwMode="auto">
            <a:xfrm>
              <a:off x="1296" y="2352"/>
              <a:ext cx="816" cy="384"/>
            </a:xfrm>
            <a:prstGeom prst="rect">
              <a:avLst/>
            </a:prstGeom>
            <a:solidFill>
              <a:srgbClr val="CCFFCC"/>
            </a:solidFill>
            <a:ln w="9525">
              <a:solidFill>
                <a:schemeClr val="tx1"/>
              </a:solidFill>
              <a:miter lim="800000"/>
              <a:headEnd/>
              <a:tailEnd/>
            </a:ln>
          </p:spPr>
          <p:txBody>
            <a:bodyPr wrap="none" anchor="ctr"/>
            <a:lstStyle/>
            <a:p>
              <a:endParaRPr lang="en-US">
                <a:latin typeface="+mn-lt"/>
              </a:endParaRPr>
            </a:p>
          </p:txBody>
        </p:sp>
      </p:grpSp>
      <p:grpSp>
        <p:nvGrpSpPr>
          <p:cNvPr id="3" name="Group 5"/>
          <p:cNvGrpSpPr>
            <a:grpSpLocks/>
          </p:cNvGrpSpPr>
          <p:nvPr/>
        </p:nvGrpSpPr>
        <p:grpSpPr bwMode="auto">
          <a:xfrm>
            <a:off x="1828800" y="2438400"/>
            <a:ext cx="3505200" cy="728663"/>
            <a:chOff x="1152" y="1536"/>
            <a:chExt cx="2208" cy="459"/>
          </a:xfrm>
        </p:grpSpPr>
        <p:sp>
          <p:nvSpPr>
            <p:cNvPr id="106510" name="Oval 6"/>
            <p:cNvSpPr>
              <a:spLocks noChangeArrowheads="1"/>
            </p:cNvSpPr>
            <p:nvPr/>
          </p:nvSpPr>
          <p:spPr bwMode="auto">
            <a:xfrm>
              <a:off x="2736" y="1536"/>
              <a:ext cx="624" cy="240"/>
            </a:xfrm>
            <a:prstGeom prst="ellipse">
              <a:avLst/>
            </a:prstGeom>
            <a:solidFill>
              <a:srgbClr val="FFFF99"/>
            </a:solidFill>
            <a:ln w="9525">
              <a:solidFill>
                <a:schemeClr val="tx1"/>
              </a:solidFill>
              <a:round/>
              <a:headEnd/>
              <a:tailEnd/>
            </a:ln>
          </p:spPr>
          <p:txBody>
            <a:bodyPr wrap="none" anchor="ctr"/>
            <a:lstStyle/>
            <a:p>
              <a:endParaRPr lang="en-US">
                <a:latin typeface="+mn-lt"/>
              </a:endParaRPr>
            </a:p>
          </p:txBody>
        </p:sp>
        <p:sp>
          <p:nvSpPr>
            <p:cNvPr id="106511" name="AutoShape 7"/>
            <p:cNvSpPr>
              <a:spLocks/>
            </p:cNvSpPr>
            <p:nvPr/>
          </p:nvSpPr>
          <p:spPr bwMode="auto">
            <a:xfrm>
              <a:off x="1152" y="1739"/>
              <a:ext cx="1392" cy="256"/>
            </a:xfrm>
            <a:prstGeom prst="borderCallout1">
              <a:avLst>
                <a:gd name="adj1" fmla="val -18750"/>
                <a:gd name="adj2" fmla="val 5171"/>
                <a:gd name="adj3" fmla="val -18750"/>
                <a:gd name="adj4" fmla="val 109338"/>
              </a:avLst>
            </a:prstGeom>
            <a:solidFill>
              <a:srgbClr val="FFCC99"/>
            </a:solidFill>
            <a:ln w="9525">
              <a:solidFill>
                <a:schemeClr val="tx1"/>
              </a:solidFill>
              <a:miter lim="800000"/>
              <a:headEnd/>
              <a:tailEnd/>
            </a:ln>
          </p:spPr>
          <p:txBody>
            <a:bodyPr>
              <a:spAutoFit/>
            </a:bodyPr>
            <a:lstStyle/>
            <a:p>
              <a:r>
                <a:rPr lang="en-US" sz="2000" i="0">
                  <a:latin typeface="+mn-lt"/>
                </a:rPr>
                <a:t>All matching terms</a:t>
              </a:r>
            </a:p>
          </p:txBody>
        </p:sp>
      </p:grpSp>
      <p:grpSp>
        <p:nvGrpSpPr>
          <p:cNvPr id="4" name="Group 8"/>
          <p:cNvGrpSpPr>
            <a:grpSpLocks/>
          </p:cNvGrpSpPr>
          <p:nvPr/>
        </p:nvGrpSpPr>
        <p:grpSpPr bwMode="auto">
          <a:xfrm>
            <a:off x="5715000" y="2438400"/>
            <a:ext cx="3321050" cy="1165225"/>
            <a:chOff x="3600" y="1536"/>
            <a:chExt cx="2092" cy="734"/>
          </a:xfrm>
        </p:grpSpPr>
        <p:sp>
          <p:nvSpPr>
            <p:cNvPr id="106508" name="AutoShape 9"/>
            <p:cNvSpPr>
              <a:spLocks noChangeArrowheads="1"/>
            </p:cNvSpPr>
            <p:nvPr/>
          </p:nvSpPr>
          <p:spPr bwMode="auto">
            <a:xfrm>
              <a:off x="3600" y="1536"/>
              <a:ext cx="432" cy="336"/>
            </a:xfrm>
            <a:prstGeom prst="flowChartAlternateProcess">
              <a:avLst/>
            </a:prstGeom>
            <a:solidFill>
              <a:srgbClr val="FFFF99"/>
            </a:solidFill>
            <a:ln w="9525">
              <a:solidFill>
                <a:schemeClr val="tx1"/>
              </a:solidFill>
              <a:miter lim="800000"/>
              <a:headEnd/>
              <a:tailEnd/>
            </a:ln>
          </p:spPr>
          <p:txBody>
            <a:bodyPr wrap="none" anchor="ctr"/>
            <a:lstStyle/>
            <a:p>
              <a:endParaRPr lang="en-US">
                <a:latin typeface="+mn-lt"/>
              </a:endParaRPr>
            </a:p>
          </p:txBody>
        </p:sp>
        <p:sp>
          <p:nvSpPr>
            <p:cNvPr id="106509" name="AutoShape 10"/>
            <p:cNvSpPr>
              <a:spLocks/>
            </p:cNvSpPr>
            <p:nvPr/>
          </p:nvSpPr>
          <p:spPr bwMode="auto">
            <a:xfrm>
              <a:off x="4150" y="1824"/>
              <a:ext cx="1542" cy="446"/>
            </a:xfrm>
            <a:prstGeom prst="borderCallout2">
              <a:avLst>
                <a:gd name="adj1" fmla="val 16069"/>
                <a:gd name="adj2" fmla="val -3704"/>
                <a:gd name="adj3" fmla="val 16069"/>
                <a:gd name="adj4" fmla="val -10801"/>
                <a:gd name="adj5" fmla="val 17327"/>
                <a:gd name="adj6" fmla="val -20114"/>
              </a:avLst>
            </a:prstGeom>
            <a:solidFill>
              <a:srgbClr val="FFCC99"/>
            </a:solidFill>
            <a:ln w="9525">
              <a:solidFill>
                <a:schemeClr val="tx1"/>
              </a:solidFill>
              <a:miter lim="800000"/>
              <a:headEnd/>
              <a:tailEnd/>
            </a:ln>
          </p:spPr>
          <p:txBody>
            <a:bodyPr wrap="square">
              <a:spAutoFit/>
            </a:bodyPr>
            <a:lstStyle/>
            <a:p>
              <a:r>
                <a:rPr lang="en-US" sz="2000" i="0" dirty="0">
                  <a:latin typeface="+mn-lt"/>
                </a:rPr>
                <a:t>Non-matching query terms (too many)</a:t>
              </a:r>
            </a:p>
          </p:txBody>
        </p:sp>
      </p:grpSp>
      <p:sp>
        <p:nvSpPr>
          <p:cNvPr id="106500" name="Rectangle 11"/>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Binary Independence Retrieval</a:t>
            </a:r>
          </a:p>
        </p:txBody>
      </p:sp>
      <p:grpSp>
        <p:nvGrpSpPr>
          <p:cNvPr id="5" name="Group 12"/>
          <p:cNvGrpSpPr>
            <a:grpSpLocks/>
          </p:cNvGrpSpPr>
          <p:nvPr/>
        </p:nvGrpSpPr>
        <p:grpSpPr bwMode="auto">
          <a:xfrm>
            <a:off x="914400" y="4267200"/>
            <a:ext cx="3505200" cy="728663"/>
            <a:chOff x="1152" y="1536"/>
            <a:chExt cx="2208" cy="459"/>
          </a:xfrm>
        </p:grpSpPr>
        <p:sp>
          <p:nvSpPr>
            <p:cNvPr id="106506" name="Oval 13"/>
            <p:cNvSpPr>
              <a:spLocks noChangeArrowheads="1"/>
            </p:cNvSpPr>
            <p:nvPr/>
          </p:nvSpPr>
          <p:spPr bwMode="auto">
            <a:xfrm>
              <a:off x="2736" y="1536"/>
              <a:ext cx="624" cy="240"/>
            </a:xfrm>
            <a:prstGeom prst="ellipse">
              <a:avLst/>
            </a:prstGeom>
            <a:solidFill>
              <a:srgbClr val="FFFF99"/>
            </a:solidFill>
            <a:ln w="9525">
              <a:solidFill>
                <a:schemeClr val="tx1"/>
              </a:solidFill>
              <a:round/>
              <a:headEnd/>
              <a:tailEnd/>
            </a:ln>
          </p:spPr>
          <p:txBody>
            <a:bodyPr wrap="none" anchor="ctr"/>
            <a:lstStyle/>
            <a:p>
              <a:endParaRPr lang="en-US">
                <a:latin typeface="+mn-lt"/>
              </a:endParaRPr>
            </a:p>
          </p:txBody>
        </p:sp>
        <p:sp>
          <p:nvSpPr>
            <p:cNvPr id="106507" name="AutoShape 14"/>
            <p:cNvSpPr>
              <a:spLocks/>
            </p:cNvSpPr>
            <p:nvPr/>
          </p:nvSpPr>
          <p:spPr bwMode="auto">
            <a:xfrm>
              <a:off x="1152" y="1739"/>
              <a:ext cx="1392" cy="256"/>
            </a:xfrm>
            <a:prstGeom prst="borderCallout1">
              <a:avLst>
                <a:gd name="adj1" fmla="val -18750"/>
                <a:gd name="adj2" fmla="val 5171"/>
                <a:gd name="adj3" fmla="val -18750"/>
                <a:gd name="adj4" fmla="val 109338"/>
              </a:avLst>
            </a:prstGeom>
            <a:solidFill>
              <a:srgbClr val="FFCC99"/>
            </a:solidFill>
            <a:ln w="9525">
              <a:solidFill>
                <a:schemeClr val="tx1"/>
              </a:solidFill>
              <a:miter lim="800000"/>
              <a:headEnd/>
              <a:tailEnd/>
            </a:ln>
          </p:spPr>
          <p:txBody>
            <a:bodyPr>
              <a:spAutoFit/>
            </a:bodyPr>
            <a:lstStyle/>
            <a:p>
              <a:r>
                <a:rPr lang="en-US" sz="2000" i="0">
                  <a:latin typeface="+mn-lt"/>
                </a:rPr>
                <a:t>All matching terms</a:t>
              </a:r>
            </a:p>
          </p:txBody>
        </p:sp>
      </p:grpSp>
      <p:grpSp>
        <p:nvGrpSpPr>
          <p:cNvPr id="6" name="Group 15"/>
          <p:cNvGrpSpPr>
            <a:grpSpLocks/>
          </p:cNvGrpSpPr>
          <p:nvPr/>
        </p:nvGrpSpPr>
        <p:grpSpPr bwMode="auto">
          <a:xfrm>
            <a:off x="5638800" y="4267200"/>
            <a:ext cx="3048000" cy="890588"/>
            <a:chOff x="3552" y="2736"/>
            <a:chExt cx="1920" cy="561"/>
          </a:xfrm>
        </p:grpSpPr>
        <p:sp>
          <p:nvSpPr>
            <p:cNvPr id="106504" name="Oval 16"/>
            <p:cNvSpPr>
              <a:spLocks noChangeArrowheads="1"/>
            </p:cNvSpPr>
            <p:nvPr/>
          </p:nvSpPr>
          <p:spPr bwMode="auto">
            <a:xfrm>
              <a:off x="3552" y="2736"/>
              <a:ext cx="480" cy="240"/>
            </a:xfrm>
            <a:prstGeom prst="ellipse">
              <a:avLst/>
            </a:prstGeom>
            <a:solidFill>
              <a:srgbClr val="FFFF99"/>
            </a:solidFill>
            <a:ln w="9525">
              <a:solidFill>
                <a:schemeClr val="tx1"/>
              </a:solidFill>
              <a:round/>
              <a:headEnd/>
              <a:tailEnd/>
            </a:ln>
          </p:spPr>
          <p:txBody>
            <a:bodyPr wrap="none" anchor="ctr"/>
            <a:lstStyle/>
            <a:p>
              <a:endParaRPr lang="en-US">
                <a:latin typeface="+mn-lt"/>
              </a:endParaRPr>
            </a:p>
          </p:txBody>
        </p:sp>
        <p:sp>
          <p:nvSpPr>
            <p:cNvPr id="106505" name="AutoShape 17"/>
            <p:cNvSpPr>
              <a:spLocks/>
            </p:cNvSpPr>
            <p:nvPr/>
          </p:nvSpPr>
          <p:spPr bwMode="auto">
            <a:xfrm>
              <a:off x="4272" y="3041"/>
              <a:ext cx="1200" cy="256"/>
            </a:xfrm>
            <a:prstGeom prst="borderCallout2">
              <a:avLst>
                <a:gd name="adj1" fmla="val 28125"/>
                <a:gd name="adj2" fmla="val -4000"/>
                <a:gd name="adj3" fmla="val 28125"/>
                <a:gd name="adj4" fmla="val -12167"/>
                <a:gd name="adj5" fmla="val -23046"/>
                <a:gd name="adj6" fmla="val -41583"/>
              </a:avLst>
            </a:prstGeom>
            <a:solidFill>
              <a:srgbClr val="FFCC99"/>
            </a:solidFill>
            <a:ln w="9525">
              <a:solidFill>
                <a:schemeClr val="tx1"/>
              </a:solidFill>
              <a:miter lim="800000"/>
              <a:headEnd/>
              <a:tailEnd/>
            </a:ln>
          </p:spPr>
          <p:txBody>
            <a:bodyPr>
              <a:spAutoFit/>
            </a:bodyPr>
            <a:lstStyle/>
            <a:p>
              <a:r>
                <a:rPr lang="en-US" sz="2000" i="0">
                  <a:latin typeface="+mn-lt"/>
                </a:rPr>
                <a:t>All query terms</a:t>
              </a:r>
            </a:p>
          </p:txBody>
        </p:sp>
      </p:grpSp>
      <p:graphicFrame>
        <p:nvGraphicFramePr>
          <p:cNvPr id="106503" name="Object 2"/>
          <p:cNvGraphicFramePr>
            <a:graphicFrameLocks noChangeAspect="1"/>
          </p:cNvGraphicFramePr>
          <p:nvPr>
            <p:extLst>
              <p:ext uri="{D42A27DB-BD31-4B8C-83A1-F6EECF244321}">
                <p14:modId xmlns:p14="http://schemas.microsoft.com/office/powerpoint/2010/main" val="2315794652"/>
              </p:ext>
            </p:extLst>
          </p:nvPr>
        </p:nvGraphicFramePr>
        <p:xfrm>
          <a:off x="1219200" y="1752600"/>
          <a:ext cx="6003925" cy="2871788"/>
        </p:xfrm>
        <a:graphic>
          <a:graphicData uri="http://schemas.openxmlformats.org/presentationml/2006/ole">
            <mc:AlternateContent xmlns:mc="http://schemas.openxmlformats.org/markup-compatibility/2006">
              <mc:Choice xmlns:v="urn:schemas-microsoft-com:vml" Requires="v">
                <p:oleObj name="Formel" r:id="rId3" imgW="2476500" imgH="1219200" progId="Equation.3">
                  <p:embed/>
                </p:oleObj>
              </mc:Choice>
              <mc:Fallback>
                <p:oleObj name="Formel" r:id="rId3" imgW="2476500" imgH="1219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752600"/>
                        <a:ext cx="6003925" cy="28717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7" name="Rectangle 6">
            <a:extLst>
              <a:ext uri="{FF2B5EF4-FFF2-40B4-BE49-F238E27FC236}">
                <a16:creationId xmlns:a16="http://schemas.microsoft.com/office/drawing/2014/main" id="{AA2EBE36-D94C-C045-9827-69213EF6132F}"/>
              </a:ext>
            </a:extLst>
          </p:cNvPr>
          <p:cNvSpPr/>
          <p:nvPr/>
        </p:nvSpPr>
        <p:spPr>
          <a:xfrm>
            <a:off x="1828800" y="3657600"/>
            <a:ext cx="5257800" cy="109378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DE"/>
          </a:p>
        </p:txBody>
      </p:sp>
      <p:sp>
        <p:nvSpPr>
          <p:cNvPr id="19" name="Foliennummernplatzhalter 3"/>
          <p:cNvSpPr txBox="1">
            <a:spLocks/>
          </p:cNvSpPr>
          <p:nvPr/>
        </p:nvSpPr>
        <p:spPr>
          <a:xfrm>
            <a:off x="7956550" y="6362700"/>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100" smtClean="0"/>
              <a:pPr algn="r">
                <a:defRPr/>
              </a:pPr>
              <a:t>33</a:t>
            </a:fld>
            <a:endParaRPr lang="de-DE" sz="1100" dirty="0"/>
          </a:p>
        </p:txBody>
      </p:sp>
    </p:spTree>
    <p:extLst>
      <p:ext uri="{BB962C8B-B14F-4D97-AF65-F5344CB8AC3E}">
        <p14:creationId xmlns:p14="http://schemas.microsoft.com/office/powerpoint/2010/main" val="25011231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8" presetClass="entr" presetSubtype="12"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trips(downLeft)">
                                      <p:cBhvr>
                                        <p:cTn id="11" dur="5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strips(downRight)">
                                      <p:cBhvr>
                                        <p:cTn id="16" dur="5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xit" presetSubtype="0" fill="hold" grpId="0" nodeType="clickEffect">
                                  <p:stCondLst>
                                    <p:cond delay="0"/>
                                  </p:stCondLst>
                                  <p:childTnLst>
                                    <p:animEffect transition="out" filter="dissolv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strips(downLeft)">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6"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strips(downRight)">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Binary Independence Retrieval</a:t>
            </a:r>
          </a:p>
        </p:txBody>
      </p:sp>
      <p:grpSp>
        <p:nvGrpSpPr>
          <p:cNvPr id="2" name="Group 3"/>
          <p:cNvGrpSpPr>
            <a:grpSpLocks/>
          </p:cNvGrpSpPr>
          <p:nvPr/>
        </p:nvGrpSpPr>
        <p:grpSpPr bwMode="auto">
          <a:xfrm>
            <a:off x="2804592" y="1717576"/>
            <a:ext cx="1905000" cy="2057400"/>
            <a:chOff x="1824" y="1440"/>
            <a:chExt cx="1200" cy="1296"/>
          </a:xfrm>
        </p:grpSpPr>
        <p:sp>
          <p:nvSpPr>
            <p:cNvPr id="108558" name="Rectangle 4"/>
            <p:cNvSpPr>
              <a:spLocks noChangeArrowheads="1"/>
            </p:cNvSpPr>
            <p:nvPr/>
          </p:nvSpPr>
          <p:spPr bwMode="auto">
            <a:xfrm>
              <a:off x="1920" y="1440"/>
              <a:ext cx="960" cy="432"/>
            </a:xfrm>
            <a:prstGeom prst="rect">
              <a:avLst/>
            </a:prstGeom>
            <a:solidFill>
              <a:srgbClr val="CCFFCC"/>
            </a:solidFill>
            <a:ln w="9525">
              <a:solidFill>
                <a:schemeClr val="tx1"/>
              </a:solidFill>
              <a:miter lim="800000"/>
              <a:headEnd/>
              <a:tailEnd/>
            </a:ln>
          </p:spPr>
          <p:txBody>
            <a:bodyPr wrap="none" anchor="ctr"/>
            <a:lstStyle/>
            <a:p>
              <a:endParaRPr lang="en-US">
                <a:latin typeface="+mn-lt"/>
              </a:endParaRPr>
            </a:p>
          </p:txBody>
        </p:sp>
        <p:sp>
          <p:nvSpPr>
            <p:cNvPr id="108559" name="AutoShape 5"/>
            <p:cNvSpPr>
              <a:spLocks noChangeArrowheads="1"/>
            </p:cNvSpPr>
            <p:nvPr/>
          </p:nvSpPr>
          <p:spPr bwMode="auto">
            <a:xfrm>
              <a:off x="1824" y="2256"/>
              <a:ext cx="1200" cy="480"/>
            </a:xfrm>
            <a:prstGeom prst="flowChartTerminator">
              <a:avLst/>
            </a:prstGeom>
            <a:solidFill>
              <a:srgbClr val="FFCC00"/>
            </a:solidFill>
            <a:ln w="9525">
              <a:solidFill>
                <a:schemeClr val="tx1"/>
              </a:solidFill>
              <a:miter lim="800000"/>
              <a:headEnd/>
              <a:tailEnd/>
            </a:ln>
          </p:spPr>
          <p:txBody>
            <a:bodyPr wrap="none" anchor="ctr"/>
            <a:lstStyle/>
            <a:p>
              <a:pPr algn="ctr"/>
              <a:r>
                <a:rPr lang="en-US" i="0">
                  <a:latin typeface="+mn-lt"/>
                </a:rPr>
                <a:t>Constant for</a:t>
              </a:r>
            </a:p>
            <a:p>
              <a:pPr algn="ctr"/>
              <a:r>
                <a:rPr lang="en-US" i="0">
                  <a:latin typeface="+mn-lt"/>
                </a:rPr>
                <a:t>each query</a:t>
              </a:r>
            </a:p>
          </p:txBody>
        </p:sp>
        <p:cxnSp>
          <p:nvCxnSpPr>
            <p:cNvPr id="108560" name="AutoShape 6"/>
            <p:cNvCxnSpPr>
              <a:cxnSpLocks noChangeShapeType="1"/>
              <a:stCxn id="108559" idx="1"/>
              <a:endCxn id="108558" idx="2"/>
            </p:cNvCxnSpPr>
            <p:nvPr/>
          </p:nvCxnSpPr>
          <p:spPr bwMode="auto">
            <a:xfrm rot="10800000" flipH="1">
              <a:off x="1824" y="1872"/>
              <a:ext cx="576" cy="624"/>
            </a:xfrm>
            <a:prstGeom prst="curvedConnector4">
              <a:avLst>
                <a:gd name="adj1" fmla="val -25000"/>
                <a:gd name="adj2" fmla="val 69231"/>
              </a:avLst>
            </a:prstGeom>
            <a:noFill/>
            <a:ln w="9525">
              <a:solidFill>
                <a:schemeClr val="tx1"/>
              </a:solidFill>
              <a:round/>
              <a:headEnd/>
              <a:tailEnd/>
            </a:ln>
            <a:extLst>
              <a:ext uri="{909E8E84-426E-40dd-AFC4-6F175D3DCCD1}">
                <a14:hiddenFill xmlns:a14="http://schemas.microsoft.com/office/drawing/2010/main" xmlns="">
                  <a:noFill/>
                </a14:hiddenFill>
              </a:ext>
            </a:extLst>
          </p:spPr>
        </p:cxnSp>
      </p:grpSp>
      <p:grpSp>
        <p:nvGrpSpPr>
          <p:cNvPr id="3" name="Group 7"/>
          <p:cNvGrpSpPr>
            <a:grpSpLocks/>
          </p:cNvGrpSpPr>
          <p:nvPr/>
        </p:nvGrpSpPr>
        <p:grpSpPr bwMode="auto">
          <a:xfrm>
            <a:off x="4638155" y="1488978"/>
            <a:ext cx="3881438" cy="1905001"/>
            <a:chOff x="2979" y="1296"/>
            <a:chExt cx="2445" cy="1200"/>
          </a:xfrm>
        </p:grpSpPr>
        <p:sp>
          <p:nvSpPr>
            <p:cNvPr id="108556" name="Rectangle 8"/>
            <p:cNvSpPr>
              <a:spLocks noChangeArrowheads="1"/>
            </p:cNvSpPr>
            <p:nvPr/>
          </p:nvSpPr>
          <p:spPr bwMode="auto">
            <a:xfrm>
              <a:off x="4464" y="1296"/>
              <a:ext cx="960" cy="720"/>
            </a:xfrm>
            <a:prstGeom prst="rect">
              <a:avLst/>
            </a:prstGeom>
            <a:solidFill>
              <a:srgbClr val="00FF00"/>
            </a:solidFill>
            <a:ln w="9525">
              <a:solidFill>
                <a:schemeClr val="tx1"/>
              </a:solidFill>
              <a:miter lim="800000"/>
              <a:headEnd/>
              <a:tailEnd/>
            </a:ln>
          </p:spPr>
          <p:txBody>
            <a:bodyPr wrap="none" anchor="ctr"/>
            <a:lstStyle/>
            <a:p>
              <a:endParaRPr lang="en-US">
                <a:latin typeface="+mn-lt"/>
              </a:endParaRPr>
            </a:p>
          </p:txBody>
        </p:sp>
        <p:cxnSp>
          <p:nvCxnSpPr>
            <p:cNvPr id="108557" name="AutoShape 9"/>
            <p:cNvCxnSpPr>
              <a:cxnSpLocks noChangeShapeType="1"/>
              <a:stCxn id="108559" idx="3"/>
              <a:endCxn id="108556" idx="2"/>
            </p:cNvCxnSpPr>
            <p:nvPr/>
          </p:nvCxnSpPr>
          <p:spPr bwMode="auto">
            <a:xfrm flipV="1">
              <a:off x="2979" y="2016"/>
              <a:ext cx="1965" cy="480"/>
            </a:xfrm>
            <a:prstGeom prst="curvedConnector2">
              <a:avLst/>
            </a:prstGeom>
            <a:noFill/>
            <a:ln w="9525">
              <a:solidFill>
                <a:schemeClr val="tx1"/>
              </a:solidFill>
              <a:round/>
              <a:headEnd/>
              <a:tailEnd/>
            </a:ln>
            <a:extLst>
              <a:ext uri="{909E8E84-426E-40dd-AFC4-6F175D3DCCD1}">
                <a14:hiddenFill xmlns:a14="http://schemas.microsoft.com/office/drawing/2010/main" xmlns="">
                  <a:noFill/>
                </a14:hiddenFill>
              </a:ext>
            </a:extLst>
          </p:spPr>
        </p:cxnSp>
      </p:grpSp>
      <p:grpSp>
        <p:nvGrpSpPr>
          <p:cNvPr id="4" name="Group 10"/>
          <p:cNvGrpSpPr>
            <a:grpSpLocks/>
          </p:cNvGrpSpPr>
          <p:nvPr/>
        </p:nvGrpSpPr>
        <p:grpSpPr bwMode="auto">
          <a:xfrm>
            <a:off x="4252392" y="1488976"/>
            <a:ext cx="4038600" cy="3352800"/>
            <a:chOff x="2736" y="1296"/>
            <a:chExt cx="2544" cy="2112"/>
          </a:xfrm>
        </p:grpSpPr>
        <p:sp>
          <p:nvSpPr>
            <p:cNvPr id="108553" name="Rectangle 11"/>
            <p:cNvSpPr>
              <a:spLocks noChangeArrowheads="1"/>
            </p:cNvSpPr>
            <p:nvPr/>
          </p:nvSpPr>
          <p:spPr bwMode="auto">
            <a:xfrm>
              <a:off x="2928" y="1296"/>
              <a:ext cx="1440" cy="768"/>
            </a:xfrm>
            <a:prstGeom prst="rect">
              <a:avLst/>
            </a:prstGeom>
            <a:solidFill>
              <a:srgbClr val="00FFFF"/>
            </a:solidFill>
            <a:ln w="9525">
              <a:solidFill>
                <a:schemeClr val="tx1"/>
              </a:solidFill>
              <a:miter lim="800000"/>
              <a:headEnd/>
              <a:tailEnd/>
            </a:ln>
          </p:spPr>
          <p:txBody>
            <a:bodyPr wrap="none" anchor="ctr"/>
            <a:lstStyle/>
            <a:p>
              <a:endParaRPr lang="en-US">
                <a:latin typeface="+mn-lt"/>
              </a:endParaRPr>
            </a:p>
          </p:txBody>
        </p:sp>
        <p:sp>
          <p:nvSpPr>
            <p:cNvPr id="108554" name="AutoShape 12"/>
            <p:cNvSpPr>
              <a:spLocks noChangeArrowheads="1"/>
            </p:cNvSpPr>
            <p:nvPr/>
          </p:nvSpPr>
          <p:spPr bwMode="auto">
            <a:xfrm>
              <a:off x="3600" y="2064"/>
              <a:ext cx="288" cy="624"/>
            </a:xfrm>
            <a:prstGeom prst="upDownArrow">
              <a:avLst>
                <a:gd name="adj1" fmla="val 50000"/>
                <a:gd name="adj2" fmla="val 43333"/>
              </a:avLst>
            </a:prstGeom>
            <a:solidFill>
              <a:srgbClr val="00FFFF"/>
            </a:solidFill>
            <a:ln w="9525">
              <a:solidFill>
                <a:schemeClr val="tx1"/>
              </a:solidFill>
              <a:miter lim="800000"/>
              <a:headEnd/>
              <a:tailEnd/>
            </a:ln>
          </p:spPr>
          <p:txBody>
            <a:bodyPr wrap="none" anchor="ctr"/>
            <a:lstStyle/>
            <a:p>
              <a:endParaRPr lang="en-US">
                <a:latin typeface="+mn-lt"/>
              </a:endParaRPr>
            </a:p>
          </p:txBody>
        </p:sp>
        <p:sp>
          <p:nvSpPr>
            <p:cNvPr id="108555" name="AutoShape 13"/>
            <p:cNvSpPr>
              <a:spLocks noChangeArrowheads="1"/>
            </p:cNvSpPr>
            <p:nvPr/>
          </p:nvSpPr>
          <p:spPr bwMode="auto">
            <a:xfrm>
              <a:off x="2736" y="2688"/>
              <a:ext cx="2544" cy="720"/>
            </a:xfrm>
            <a:prstGeom prst="wave">
              <a:avLst>
                <a:gd name="adj1" fmla="val 9028"/>
                <a:gd name="adj2" fmla="val -2028"/>
              </a:avLst>
            </a:prstGeom>
            <a:solidFill>
              <a:srgbClr val="CCFFFF"/>
            </a:solidFill>
            <a:ln w="9525">
              <a:solidFill>
                <a:schemeClr val="tx1"/>
              </a:solidFill>
              <a:round/>
              <a:headEnd/>
              <a:tailEnd/>
            </a:ln>
          </p:spPr>
          <p:txBody>
            <a:bodyPr wrap="none" anchor="ctr"/>
            <a:lstStyle/>
            <a:p>
              <a:pPr algn="ctr"/>
              <a:r>
                <a:rPr lang="en-US" i="0">
                  <a:latin typeface="+mn-lt"/>
                </a:rPr>
                <a:t>Only quantity to be estimated </a:t>
              </a:r>
            </a:p>
            <a:p>
              <a:pPr algn="ctr"/>
              <a:r>
                <a:rPr lang="en-US" i="0">
                  <a:latin typeface="+mn-lt"/>
                </a:rPr>
                <a:t>for rankings</a:t>
              </a:r>
            </a:p>
          </p:txBody>
        </p:sp>
      </p:grpSp>
      <p:graphicFrame>
        <p:nvGraphicFramePr>
          <p:cNvPr id="108549" name="Object 2"/>
          <p:cNvGraphicFramePr>
            <a:graphicFrameLocks noChangeAspect="1"/>
          </p:cNvGraphicFramePr>
          <p:nvPr>
            <p:extLst>
              <p:ext uri="{D42A27DB-BD31-4B8C-83A1-F6EECF244321}">
                <p14:modId xmlns:p14="http://schemas.microsoft.com/office/powerpoint/2010/main" val="1289034878"/>
              </p:ext>
            </p:extLst>
          </p:nvPr>
        </p:nvGraphicFramePr>
        <p:xfrm>
          <a:off x="899592" y="1412776"/>
          <a:ext cx="7623175" cy="1295400"/>
        </p:xfrm>
        <a:graphic>
          <a:graphicData uri="http://schemas.openxmlformats.org/presentationml/2006/ole">
            <mc:AlternateContent xmlns:mc="http://schemas.openxmlformats.org/markup-compatibility/2006">
              <mc:Choice xmlns:v="urn:schemas-microsoft-com:vml" Requires="v">
                <p:oleObj name="Equation" r:id="rId3" imgW="2857500" imgH="444500" progId="Equation.3">
                  <p:embed/>
                </p:oleObj>
              </mc:Choice>
              <mc:Fallback>
                <p:oleObj name="Equation" r:id="rId3" imgW="2857500" imgH="444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1412776"/>
                        <a:ext cx="7623175" cy="1295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5" name="Group 15"/>
          <p:cNvGrpSpPr>
            <a:grpSpLocks/>
          </p:cNvGrpSpPr>
          <p:nvPr/>
        </p:nvGrpSpPr>
        <p:grpSpPr bwMode="auto">
          <a:xfrm>
            <a:off x="899592" y="4883745"/>
            <a:ext cx="6324600" cy="1425575"/>
            <a:chOff x="624" y="3168"/>
            <a:chExt cx="3984" cy="898"/>
          </a:xfrm>
        </p:grpSpPr>
        <p:sp>
          <p:nvSpPr>
            <p:cNvPr id="108551" name="Text Box 16"/>
            <p:cNvSpPr txBox="1">
              <a:spLocks noChangeArrowheads="1"/>
            </p:cNvSpPr>
            <p:nvPr/>
          </p:nvSpPr>
          <p:spPr bwMode="auto">
            <a:xfrm>
              <a:off x="624" y="3168"/>
              <a:ext cx="3235"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buFontTx/>
                <a:buChar char="•"/>
              </a:pPr>
              <a:r>
                <a:rPr lang="en-US" i="0" dirty="0">
                  <a:latin typeface="+mn-lt"/>
                </a:rPr>
                <a:t> Optimize Retrieval Status Value (RSV):</a:t>
              </a:r>
            </a:p>
          </p:txBody>
        </p:sp>
        <p:graphicFrame>
          <p:nvGraphicFramePr>
            <p:cNvPr id="108552" name="Object 3"/>
            <p:cNvGraphicFramePr>
              <a:graphicFrameLocks noChangeAspect="1"/>
            </p:cNvGraphicFramePr>
            <p:nvPr/>
          </p:nvGraphicFramePr>
          <p:xfrm>
            <a:off x="768" y="3456"/>
            <a:ext cx="3840" cy="610"/>
          </p:xfrm>
          <a:graphic>
            <a:graphicData uri="http://schemas.openxmlformats.org/presentationml/2006/ole">
              <mc:AlternateContent xmlns:mc="http://schemas.openxmlformats.org/markup-compatibility/2006">
                <mc:Choice xmlns:v="urn:schemas-microsoft-com:vml" Requires="v">
                  <p:oleObj name="Formel" r:id="rId5" imgW="2781300" imgH="444500" progId="Equation.3">
                    <p:embed/>
                  </p:oleObj>
                </mc:Choice>
                <mc:Fallback>
                  <p:oleObj name="Formel" r:id="rId5" imgW="2781300" imgH="4445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8" y="3456"/>
                          <a:ext cx="3840" cy="6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pSp>
      <p:sp>
        <p:nvSpPr>
          <p:cNvPr id="18" name="Foliennummernplatzhalter 3"/>
          <p:cNvSpPr txBox="1">
            <a:spLocks/>
          </p:cNvSpPr>
          <p:nvPr/>
        </p:nvSpPr>
        <p:spPr>
          <a:xfrm>
            <a:off x="7956550" y="6350000"/>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200" smtClean="0"/>
              <a:pPr algn="r">
                <a:defRPr/>
              </a:pPr>
              <a:t>34</a:t>
            </a:fld>
            <a:endParaRPr lang="de-DE" sz="1200" dirty="0"/>
          </a:p>
        </p:txBody>
      </p:sp>
    </p:spTree>
    <p:extLst>
      <p:ext uri="{BB962C8B-B14F-4D97-AF65-F5344CB8AC3E}">
        <p14:creationId xmlns:p14="http://schemas.microsoft.com/office/powerpoint/2010/main" val="11954317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ou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Binary Independence Retrieval</a:t>
            </a:r>
          </a:p>
        </p:txBody>
      </p:sp>
      <p:sp>
        <p:nvSpPr>
          <p:cNvPr id="110594" name="Text Box 3"/>
          <p:cNvSpPr txBox="1">
            <a:spLocks noChangeArrowheads="1"/>
          </p:cNvSpPr>
          <p:nvPr/>
        </p:nvSpPr>
        <p:spPr bwMode="auto">
          <a:xfrm>
            <a:off x="1127125" y="1484784"/>
            <a:ext cx="46180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buFontTx/>
              <a:buChar char="•"/>
            </a:pPr>
            <a:r>
              <a:rPr lang="en-US" i="0">
                <a:latin typeface="+mn-lt"/>
              </a:rPr>
              <a:t> All boils down to computing RSV.</a:t>
            </a:r>
          </a:p>
        </p:txBody>
      </p:sp>
      <p:graphicFrame>
        <p:nvGraphicFramePr>
          <p:cNvPr id="110595" name="Object 2"/>
          <p:cNvGraphicFramePr>
            <a:graphicFrameLocks noChangeAspect="1"/>
          </p:cNvGraphicFramePr>
          <p:nvPr>
            <p:extLst>
              <p:ext uri="{D42A27DB-BD31-4B8C-83A1-F6EECF244321}">
                <p14:modId xmlns:p14="http://schemas.microsoft.com/office/powerpoint/2010/main" val="203907442"/>
              </p:ext>
            </p:extLst>
          </p:nvPr>
        </p:nvGraphicFramePr>
        <p:xfrm>
          <a:off x="1371600" y="1976909"/>
          <a:ext cx="6096000" cy="968375"/>
        </p:xfrm>
        <a:graphic>
          <a:graphicData uri="http://schemas.openxmlformats.org/presentationml/2006/ole">
            <mc:AlternateContent xmlns:mc="http://schemas.openxmlformats.org/markup-compatibility/2006">
              <mc:Choice xmlns:v="urn:schemas-microsoft-com:vml" Requires="v">
                <p:oleObj name="Equation" r:id="rId3" imgW="2781300" imgH="444500" progId="Equation.3">
                  <p:embed/>
                </p:oleObj>
              </mc:Choice>
              <mc:Fallback>
                <p:oleObj name="Equation" r:id="rId3" imgW="2781300" imgH="444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976909"/>
                        <a:ext cx="6096000" cy="968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10596" name="Object 3"/>
          <p:cNvGraphicFramePr>
            <a:graphicFrameLocks noChangeAspect="1"/>
          </p:cNvGraphicFramePr>
          <p:nvPr>
            <p:extLst>
              <p:ext uri="{D42A27DB-BD31-4B8C-83A1-F6EECF244321}">
                <p14:modId xmlns:p14="http://schemas.microsoft.com/office/powerpoint/2010/main" val="1944517469"/>
              </p:ext>
            </p:extLst>
          </p:nvPr>
        </p:nvGraphicFramePr>
        <p:xfrm>
          <a:off x="1371600" y="3043709"/>
          <a:ext cx="1947863" cy="806450"/>
        </p:xfrm>
        <a:graphic>
          <a:graphicData uri="http://schemas.openxmlformats.org/presentationml/2006/ole">
            <mc:AlternateContent xmlns:mc="http://schemas.openxmlformats.org/markup-compatibility/2006">
              <mc:Choice xmlns:v="urn:schemas-microsoft-com:vml" Requires="v">
                <p:oleObj name="Equation" r:id="rId5" imgW="889000" imgH="368300" progId="Equation.3">
                  <p:embed/>
                </p:oleObj>
              </mc:Choice>
              <mc:Fallback>
                <p:oleObj name="Equation" r:id="rId5" imgW="889000" imgH="368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3043709"/>
                        <a:ext cx="1947863" cy="8064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25319" name="Rectangle 7"/>
          <p:cNvSpPr>
            <a:spLocks noChangeArrowheads="1"/>
          </p:cNvSpPr>
          <p:nvPr/>
        </p:nvSpPr>
        <p:spPr bwMode="auto">
          <a:xfrm>
            <a:off x="1676400" y="5373216"/>
            <a:ext cx="6019800" cy="914400"/>
          </a:xfrm>
          <a:prstGeom prst="rect">
            <a:avLst/>
          </a:prstGeom>
          <a:solidFill>
            <a:schemeClr val="accent1"/>
          </a:solidFill>
          <a:ln w="9525">
            <a:solidFill>
              <a:schemeClr val="tx1"/>
            </a:solidFill>
            <a:miter lim="800000"/>
            <a:headEnd/>
            <a:tailEnd/>
          </a:ln>
        </p:spPr>
        <p:txBody>
          <a:bodyPr wrap="none" anchor="ctr"/>
          <a:lstStyle/>
          <a:p>
            <a:pPr algn="ctr"/>
            <a:r>
              <a:rPr lang="en-US" i="0" dirty="0">
                <a:latin typeface="+mn-lt"/>
              </a:rPr>
              <a:t>So, how do we compute </a:t>
            </a:r>
            <a:r>
              <a:rPr lang="en-US" dirty="0" err="1">
                <a:latin typeface="+mn-lt"/>
              </a:rPr>
              <a:t>c</a:t>
            </a:r>
            <a:r>
              <a:rPr lang="en-US" sz="1400" dirty="0" err="1">
                <a:latin typeface="+mn-lt"/>
              </a:rPr>
              <a:t>i</a:t>
            </a:r>
            <a:r>
              <a:rPr lang="en-US" dirty="0" err="1">
                <a:latin typeface="+mn-lt"/>
              </a:rPr>
              <a:t>’s</a:t>
            </a:r>
            <a:r>
              <a:rPr lang="en-US" dirty="0">
                <a:latin typeface="+mn-lt"/>
              </a:rPr>
              <a:t> </a:t>
            </a:r>
            <a:r>
              <a:rPr lang="en-US" i="0" dirty="0">
                <a:latin typeface="+mn-lt"/>
              </a:rPr>
              <a:t>from our data ?</a:t>
            </a:r>
          </a:p>
        </p:txBody>
      </p:sp>
      <p:sp>
        <p:nvSpPr>
          <p:cNvPr id="8" name="Foliennummernplatzhalter 3"/>
          <p:cNvSpPr txBox="1">
            <a:spLocks/>
          </p:cNvSpPr>
          <p:nvPr/>
        </p:nvSpPr>
        <p:spPr>
          <a:xfrm>
            <a:off x="7956550" y="6362700"/>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100" smtClean="0"/>
              <a:pPr algn="r">
                <a:defRPr/>
              </a:pPr>
              <a:t>35</a:t>
            </a:fld>
            <a:endParaRPr lang="de-DE" sz="1100" dirty="0"/>
          </a:p>
        </p:txBody>
      </p:sp>
      <p:graphicFrame>
        <p:nvGraphicFramePr>
          <p:cNvPr id="10" name="Object 4"/>
          <p:cNvGraphicFramePr>
            <a:graphicFrameLocks noChangeAspect="1"/>
          </p:cNvGraphicFramePr>
          <p:nvPr>
            <p:extLst>
              <p:ext uri="{D42A27DB-BD31-4B8C-83A1-F6EECF244321}">
                <p14:modId xmlns:p14="http://schemas.microsoft.com/office/powerpoint/2010/main" val="852731440"/>
              </p:ext>
            </p:extLst>
          </p:nvPr>
        </p:nvGraphicFramePr>
        <p:xfrm>
          <a:off x="1475656" y="4005064"/>
          <a:ext cx="5540375" cy="941388"/>
        </p:xfrm>
        <a:graphic>
          <a:graphicData uri="http://schemas.openxmlformats.org/presentationml/2006/ole">
            <mc:AlternateContent xmlns:mc="http://schemas.openxmlformats.org/markup-compatibility/2006">
              <mc:Choice xmlns:v="urn:schemas-microsoft-com:vml" Requires="v">
                <p:oleObj name="Formel" r:id="rId7" imgW="2527300" imgH="431800" progId="Equation.3">
                  <p:embed/>
                </p:oleObj>
              </mc:Choice>
              <mc:Fallback>
                <p:oleObj name="Formel" r:id="rId7" imgW="2527300" imgH="431800" progId="Equation.3">
                  <p:embed/>
                  <p:pic>
                    <p:nvPicPr>
                      <p:cNvPr id="0" name=""/>
                      <p:cNvPicPr>
                        <a:picLocks noChangeAspect="1" noChangeArrowheads="1"/>
                      </p:cNvPicPr>
                      <p:nvPr/>
                    </p:nvPicPr>
                    <p:blipFill>
                      <a:blip r:embed="rId8"/>
                      <a:srcRect/>
                      <a:stretch>
                        <a:fillRect/>
                      </a:stretch>
                    </p:blipFill>
                    <p:spPr bwMode="auto">
                      <a:xfrm>
                        <a:off x="1475656" y="4005064"/>
                        <a:ext cx="5540375" cy="9413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 name="TextBox 1"/>
          <p:cNvSpPr txBox="1"/>
          <p:nvPr/>
        </p:nvSpPr>
        <p:spPr>
          <a:xfrm>
            <a:off x="3652855" y="3123768"/>
            <a:ext cx="4762842" cy="646331"/>
          </a:xfrm>
          <a:prstGeom prst="rect">
            <a:avLst/>
          </a:prstGeom>
          <a:noFill/>
        </p:spPr>
        <p:txBody>
          <a:bodyPr wrap="none" rtlCol="0">
            <a:spAutoFit/>
          </a:bodyPr>
          <a:lstStyle/>
          <a:p>
            <a:r>
              <a:rPr lang="en-US" dirty="0"/>
              <a:t>For all query terms </a:t>
            </a:r>
            <a:r>
              <a:rPr lang="en-US" dirty="0" err="1">
                <a:solidFill>
                  <a:schemeClr val="accent1">
                    <a:lumMod val="50000"/>
                  </a:schemeClr>
                </a:solidFill>
              </a:rPr>
              <a:t>i</a:t>
            </a:r>
            <a:r>
              <a:rPr lang="en-US" dirty="0"/>
              <a:t>: </a:t>
            </a:r>
            <a:br>
              <a:rPr lang="en-US" dirty="0"/>
            </a:br>
            <a:r>
              <a:rPr lang="en-US" dirty="0"/>
              <a:t>  Find docs containing term </a:t>
            </a:r>
            <a:r>
              <a:rPr lang="en-US" dirty="0" err="1">
                <a:solidFill>
                  <a:schemeClr val="accent1">
                    <a:lumMod val="50000"/>
                  </a:schemeClr>
                </a:solidFill>
              </a:rPr>
              <a:t>i</a:t>
            </a:r>
            <a:r>
              <a:rPr lang="en-US" dirty="0"/>
              <a:t> (</a:t>
            </a:r>
            <a:r>
              <a:rPr lang="en-US" dirty="0">
                <a:sym typeface="Wingdings"/>
              </a:rPr>
              <a:t> inverted index)</a:t>
            </a:r>
            <a:endParaRPr lang="en-US" dirty="0"/>
          </a:p>
        </p:txBody>
      </p:sp>
      <p:sp>
        <p:nvSpPr>
          <p:cNvPr id="11" name="TextBox 10">
            <a:extLst>
              <a:ext uri="{FF2B5EF4-FFF2-40B4-BE49-F238E27FC236}">
                <a16:creationId xmlns:a16="http://schemas.microsoft.com/office/drawing/2014/main" id="{34E5DACF-3261-DB41-80D3-3AC9B74F4206}"/>
              </a:ext>
            </a:extLst>
          </p:cNvPr>
          <p:cNvSpPr txBox="1"/>
          <p:nvPr/>
        </p:nvSpPr>
        <p:spPr>
          <a:xfrm>
            <a:off x="6312551" y="3733139"/>
            <a:ext cx="2645276" cy="261610"/>
          </a:xfrm>
          <a:prstGeom prst="rect">
            <a:avLst/>
          </a:prstGeom>
          <a:noFill/>
        </p:spPr>
        <p:txBody>
          <a:bodyPr wrap="none" rtlCol="0">
            <a:spAutoFit/>
          </a:bodyPr>
          <a:lstStyle/>
          <a:p>
            <a:r>
              <a:rPr lang="en-DE" sz="1100" dirty="0">
                <a:solidFill>
                  <a:srgbClr val="0305FF"/>
                </a:solidFill>
              </a:rPr>
              <a:t>Nonstandard Databases and Data Mining</a:t>
            </a:r>
          </a:p>
        </p:txBody>
      </p:sp>
    </p:spTree>
    <p:extLst>
      <p:ext uri="{BB962C8B-B14F-4D97-AF65-F5344CB8AC3E}">
        <p14:creationId xmlns:p14="http://schemas.microsoft.com/office/powerpoint/2010/main" val="30838737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25319"/>
                                        </p:tgtEl>
                                        <p:attrNameLst>
                                          <p:attrName>style.visibility</p:attrName>
                                        </p:attrNameLst>
                                      </p:cBhvr>
                                      <p:to>
                                        <p:strVal val="visible"/>
                                      </p:to>
                                    </p:set>
                                    <p:animEffect transition="in" filter="box(out)">
                                      <p:cBhvr>
                                        <p:cTn id="7" dur="500"/>
                                        <p:tgtEl>
                                          <p:spTgt spid="525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319"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Binary Independence Retrieval</a:t>
            </a:r>
          </a:p>
        </p:txBody>
      </p:sp>
      <p:sp>
        <p:nvSpPr>
          <p:cNvPr id="112642" name="Text Box 3"/>
          <p:cNvSpPr txBox="1">
            <a:spLocks noChangeArrowheads="1"/>
          </p:cNvSpPr>
          <p:nvPr/>
        </p:nvSpPr>
        <p:spPr bwMode="auto">
          <a:xfrm>
            <a:off x="468313" y="1264121"/>
            <a:ext cx="82296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buFontTx/>
              <a:buChar char="•"/>
            </a:pPr>
            <a:r>
              <a:rPr lang="en-US" i="0" dirty="0">
                <a:latin typeface="+mn-lt"/>
              </a:rPr>
              <a:t> Estimating RSV coefficients: </a:t>
            </a:r>
            <a:r>
              <a:rPr lang="en-US" i="0" dirty="0" err="1">
                <a:latin typeface="+mn-lt"/>
              </a:rPr>
              <a:t>Groundtruth</a:t>
            </a:r>
            <a:r>
              <a:rPr lang="en-US" i="0" dirty="0">
                <a:latin typeface="+mn-lt"/>
              </a:rPr>
              <a:t> for subset of docs</a:t>
            </a:r>
          </a:p>
          <a:p>
            <a:pPr lvl="1">
              <a:buFontTx/>
              <a:buChar char="•"/>
            </a:pPr>
            <a:r>
              <a:rPr lang="en-US" i="0" dirty="0">
                <a:latin typeface="+mn-lt"/>
              </a:rPr>
              <a:t>It is known </a:t>
            </a:r>
            <a:r>
              <a:rPr lang="en-US" i="0" dirty="0" err="1">
                <a:latin typeface="+mn-lt"/>
              </a:rPr>
              <a:t>wether</a:t>
            </a:r>
            <a:r>
              <a:rPr lang="en-US" i="0" dirty="0">
                <a:latin typeface="+mn-lt"/>
              </a:rPr>
              <a:t> docs are relevant or not</a:t>
            </a:r>
          </a:p>
        </p:txBody>
      </p:sp>
      <p:sp>
        <p:nvSpPr>
          <p:cNvPr id="112643" name="Text Box 4"/>
          <p:cNvSpPr txBox="1">
            <a:spLocks noChangeArrowheads="1"/>
          </p:cNvSpPr>
          <p:nvPr/>
        </p:nvSpPr>
        <p:spPr bwMode="auto">
          <a:xfrm>
            <a:off x="468313" y="2031231"/>
            <a:ext cx="571182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buFontTx/>
              <a:buChar char="•"/>
            </a:pPr>
            <a:r>
              <a:rPr lang="en-US" i="0" dirty="0">
                <a:latin typeface="+mn-lt"/>
              </a:rPr>
              <a:t> For each term </a:t>
            </a:r>
            <a:r>
              <a:rPr lang="en-US" i="0" dirty="0" err="1">
                <a:solidFill>
                  <a:schemeClr val="accent1">
                    <a:lumMod val="50000"/>
                  </a:schemeClr>
                </a:solidFill>
                <a:latin typeface="+mn-lt"/>
              </a:rPr>
              <a:t>i</a:t>
            </a:r>
            <a:r>
              <a:rPr lang="en-US" dirty="0">
                <a:latin typeface="+mn-lt"/>
              </a:rPr>
              <a:t> </a:t>
            </a:r>
            <a:r>
              <a:rPr lang="en-US" i="0" dirty="0">
                <a:latin typeface="+mn-lt"/>
              </a:rPr>
              <a:t>look at the following table:</a:t>
            </a:r>
          </a:p>
        </p:txBody>
      </p:sp>
      <p:graphicFrame>
        <p:nvGraphicFramePr>
          <p:cNvPr id="112644" name="Object 2"/>
          <p:cNvGraphicFramePr>
            <a:graphicFrameLocks noChangeAspect="1"/>
          </p:cNvGraphicFramePr>
          <p:nvPr>
            <p:extLst>
              <p:ext uri="{D42A27DB-BD31-4B8C-83A1-F6EECF244321}">
                <p14:modId xmlns:p14="http://schemas.microsoft.com/office/powerpoint/2010/main" val="876133753"/>
              </p:ext>
            </p:extLst>
          </p:nvPr>
        </p:nvGraphicFramePr>
        <p:xfrm>
          <a:off x="1348408" y="2589361"/>
          <a:ext cx="6375400" cy="2354263"/>
        </p:xfrm>
        <a:graphic>
          <a:graphicData uri="http://schemas.openxmlformats.org/presentationml/2006/ole">
            <mc:AlternateContent xmlns:mc="http://schemas.openxmlformats.org/markup-compatibility/2006">
              <mc:Choice xmlns:v="urn:schemas-microsoft-com:vml" Requires="v">
                <p:oleObj name="Dokument" r:id="rId3" imgW="6375400" imgH="2362200" progId="Word.Document.8">
                  <p:embed/>
                </p:oleObj>
              </mc:Choice>
              <mc:Fallback>
                <p:oleObj name="Dokument" r:id="rId3" imgW="6375400" imgH="236220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8408" y="2589361"/>
                        <a:ext cx="6375400" cy="23542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12646" name="Object 3"/>
          <p:cNvGraphicFramePr>
            <a:graphicFrameLocks noChangeAspect="1"/>
          </p:cNvGraphicFramePr>
          <p:nvPr>
            <p:extLst>
              <p:ext uri="{D42A27DB-BD31-4B8C-83A1-F6EECF244321}">
                <p14:modId xmlns:p14="http://schemas.microsoft.com/office/powerpoint/2010/main" val="4210722216"/>
              </p:ext>
            </p:extLst>
          </p:nvPr>
        </p:nvGraphicFramePr>
        <p:xfrm>
          <a:off x="2796208" y="5514553"/>
          <a:ext cx="990600" cy="849313"/>
        </p:xfrm>
        <a:graphic>
          <a:graphicData uri="http://schemas.openxmlformats.org/presentationml/2006/ole">
            <mc:AlternateContent xmlns:mc="http://schemas.openxmlformats.org/markup-compatibility/2006">
              <mc:Choice xmlns:v="urn:schemas-microsoft-com:vml" Requires="v">
                <p:oleObj name="Equation" r:id="rId5" imgW="457200" imgH="393700" progId="Equation.3">
                  <p:embed/>
                </p:oleObj>
              </mc:Choice>
              <mc:Fallback>
                <p:oleObj name="Equation" r:id="rId5" imgW="457200" imgH="3937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96208" y="5514553"/>
                        <a:ext cx="990600" cy="8493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12647" name="Object 4"/>
          <p:cNvGraphicFramePr>
            <a:graphicFrameLocks noChangeAspect="1"/>
          </p:cNvGraphicFramePr>
          <p:nvPr>
            <p:extLst>
              <p:ext uri="{D42A27DB-BD31-4B8C-83A1-F6EECF244321}">
                <p14:modId xmlns:p14="http://schemas.microsoft.com/office/powerpoint/2010/main" val="1298711041"/>
              </p:ext>
            </p:extLst>
          </p:nvPr>
        </p:nvGraphicFramePr>
        <p:xfrm>
          <a:off x="4091608" y="5514553"/>
          <a:ext cx="1600200" cy="866775"/>
        </p:xfrm>
        <a:graphic>
          <a:graphicData uri="http://schemas.openxmlformats.org/presentationml/2006/ole">
            <mc:AlternateContent xmlns:mc="http://schemas.openxmlformats.org/markup-compatibility/2006">
              <mc:Choice xmlns:v="urn:schemas-microsoft-com:vml" Requires="v">
                <p:oleObj name="Equation" r:id="rId7" imgW="774700" imgH="419100" progId="Equation.3">
                  <p:embed/>
                </p:oleObj>
              </mc:Choice>
              <mc:Fallback>
                <p:oleObj name="Equation" r:id="rId7" imgW="774700" imgH="4191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91608" y="5514553"/>
                        <a:ext cx="1600200" cy="8667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12649" name="Text Box 10"/>
          <p:cNvSpPr txBox="1">
            <a:spLocks noChangeArrowheads="1"/>
          </p:cNvSpPr>
          <p:nvPr/>
        </p:nvSpPr>
        <p:spPr bwMode="auto">
          <a:xfrm>
            <a:off x="1119808" y="5743153"/>
            <a:ext cx="16367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buFontTx/>
              <a:buChar char="•"/>
            </a:pPr>
            <a:r>
              <a:rPr lang="en-US" i="0" dirty="0">
                <a:latin typeface="+mn-lt"/>
              </a:rPr>
              <a:t> Estimates:</a:t>
            </a:r>
          </a:p>
        </p:txBody>
      </p:sp>
      <p:sp>
        <p:nvSpPr>
          <p:cNvPr id="11" name="Foliennummernplatzhalter 3"/>
          <p:cNvSpPr txBox="1">
            <a:spLocks/>
          </p:cNvSpPr>
          <p:nvPr/>
        </p:nvSpPr>
        <p:spPr>
          <a:xfrm>
            <a:off x="7956550" y="6350000"/>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200" smtClean="0"/>
              <a:pPr algn="r">
                <a:defRPr/>
              </a:pPr>
              <a:t>36</a:t>
            </a:fld>
            <a:endParaRPr lang="de-DE" sz="1200" dirty="0"/>
          </a:p>
        </p:txBody>
      </p:sp>
      <p:grpSp>
        <p:nvGrpSpPr>
          <p:cNvPr id="12" name="Group 7"/>
          <p:cNvGrpSpPr>
            <a:grpSpLocks/>
          </p:cNvGrpSpPr>
          <p:nvPr/>
        </p:nvGrpSpPr>
        <p:grpSpPr bwMode="auto">
          <a:xfrm>
            <a:off x="1311007" y="5013176"/>
            <a:ext cx="5300663" cy="473075"/>
            <a:chOff x="1080" y="2640"/>
            <a:chExt cx="3339" cy="298"/>
          </a:xfrm>
        </p:grpSpPr>
        <p:graphicFrame>
          <p:nvGraphicFramePr>
            <p:cNvPr id="16" name="Object 5"/>
            <p:cNvGraphicFramePr>
              <a:graphicFrameLocks noChangeAspect="1"/>
            </p:cNvGraphicFramePr>
            <p:nvPr/>
          </p:nvGraphicFramePr>
          <p:xfrm>
            <a:off x="1080" y="2640"/>
            <a:ext cx="1585" cy="298"/>
          </p:xfrm>
          <a:graphic>
            <a:graphicData uri="http://schemas.openxmlformats.org/presentationml/2006/ole">
              <mc:AlternateContent xmlns:mc="http://schemas.openxmlformats.org/markup-compatibility/2006">
                <mc:Choice xmlns:v="urn:schemas-microsoft-com:vml" Requires="v">
                  <p:oleObj name="Equation" r:id="rId9" imgW="1219200" imgH="228600" progId="Equation.3">
                    <p:embed/>
                  </p:oleObj>
                </mc:Choice>
                <mc:Fallback>
                  <p:oleObj name="Equation" r:id="rId9" imgW="121920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80" y="2640"/>
                          <a:ext cx="1585" cy="29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7" name="Object 6"/>
            <p:cNvGraphicFramePr>
              <a:graphicFrameLocks noChangeAspect="1"/>
            </p:cNvGraphicFramePr>
            <p:nvPr/>
          </p:nvGraphicFramePr>
          <p:xfrm>
            <a:off x="2752" y="2640"/>
            <a:ext cx="1667" cy="298"/>
          </p:xfrm>
          <a:graphic>
            <a:graphicData uri="http://schemas.openxmlformats.org/presentationml/2006/ole">
              <mc:AlternateContent xmlns:mc="http://schemas.openxmlformats.org/markup-compatibility/2006">
                <mc:Choice xmlns:v="urn:schemas-microsoft-com:vml" Requires="v">
                  <p:oleObj name="Equation" r:id="rId11" imgW="1282700" imgH="228600" progId="Equation.3">
                    <p:embed/>
                  </p:oleObj>
                </mc:Choice>
                <mc:Fallback>
                  <p:oleObj name="Equation" r:id="rId11" imgW="128270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52" y="2640"/>
                          <a:ext cx="1667" cy="29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pSp>
      <p:sp>
        <p:nvSpPr>
          <p:cNvPr id="2" name="TextBox 1">
            <a:extLst>
              <a:ext uri="{FF2B5EF4-FFF2-40B4-BE49-F238E27FC236}">
                <a16:creationId xmlns:a16="http://schemas.microsoft.com/office/drawing/2014/main" id="{84BFE5F3-3D72-A544-9DE4-B2CB7ABF1E4B}"/>
              </a:ext>
            </a:extLst>
          </p:cNvPr>
          <p:cNvSpPr txBox="1"/>
          <p:nvPr/>
        </p:nvSpPr>
        <p:spPr>
          <a:xfrm>
            <a:off x="-544530" y="4736387"/>
            <a:ext cx="184731" cy="369332"/>
          </a:xfrm>
          <a:prstGeom prst="rect">
            <a:avLst/>
          </a:prstGeom>
          <a:noFill/>
        </p:spPr>
        <p:txBody>
          <a:bodyPr wrap="none" rtlCol="0">
            <a:spAutoFit/>
          </a:bodyPr>
          <a:lstStyle/>
          <a:p>
            <a:endParaRPr lang="en-DE" dirty="0"/>
          </a:p>
        </p:txBody>
      </p:sp>
    </p:spTree>
    <p:extLst>
      <p:ext uri="{BB962C8B-B14F-4D97-AF65-F5344CB8AC3E}">
        <p14:creationId xmlns:p14="http://schemas.microsoft.com/office/powerpoint/2010/main" val="285069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643"/>
                                        </p:tgtEl>
                                        <p:attrNameLst>
                                          <p:attrName>style.visibility</p:attrName>
                                        </p:attrNameLst>
                                      </p:cBhvr>
                                      <p:to>
                                        <p:strVal val="visible"/>
                                      </p:to>
                                    </p:set>
                                    <p:animEffect transition="in" filter="dissolve">
                                      <p:cBhvr>
                                        <p:cTn id="7" dur="500"/>
                                        <p:tgtEl>
                                          <p:spTgt spid="11264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2644"/>
                                        </p:tgtEl>
                                        <p:attrNameLst>
                                          <p:attrName>style.visibility</p:attrName>
                                        </p:attrNameLst>
                                      </p:cBhvr>
                                      <p:to>
                                        <p:strVal val="visible"/>
                                      </p:to>
                                    </p:set>
                                    <p:animEffect transition="in" filter="dissolve">
                                      <p:cBhvr>
                                        <p:cTn id="12" dur="500"/>
                                        <p:tgtEl>
                                          <p:spTgt spid="112644"/>
                                        </p:tgtEl>
                                      </p:cBhvr>
                                    </p:animEffect>
                                  </p:childTnLst>
                                </p:cTn>
                              </p:par>
                              <p:par>
                                <p:cTn id="13" presetID="9" presetClass="entr" presetSubtype="0" fill="hold" nodeType="withEffect">
                                  <p:stCondLst>
                                    <p:cond delay="0"/>
                                  </p:stCondLst>
                                  <p:childTnLst>
                                    <p:set>
                                      <p:cBhvr>
                                        <p:cTn id="14" dur="1" fill="hold">
                                          <p:stCondLst>
                                            <p:cond delay="0"/>
                                          </p:stCondLst>
                                        </p:cTn>
                                        <p:tgtEl>
                                          <p:spTgt spid="112646"/>
                                        </p:tgtEl>
                                        <p:attrNameLst>
                                          <p:attrName>style.visibility</p:attrName>
                                        </p:attrNameLst>
                                      </p:cBhvr>
                                      <p:to>
                                        <p:strVal val="visible"/>
                                      </p:to>
                                    </p:set>
                                    <p:animEffect transition="in" filter="dissolve">
                                      <p:cBhvr>
                                        <p:cTn id="15" dur="500"/>
                                        <p:tgtEl>
                                          <p:spTgt spid="112646"/>
                                        </p:tgtEl>
                                      </p:cBhvr>
                                    </p:animEffect>
                                  </p:childTnLst>
                                </p:cTn>
                              </p:par>
                              <p:par>
                                <p:cTn id="16" presetID="9" presetClass="entr" presetSubtype="0" fill="hold" nodeType="withEffect">
                                  <p:stCondLst>
                                    <p:cond delay="0"/>
                                  </p:stCondLst>
                                  <p:childTnLst>
                                    <p:set>
                                      <p:cBhvr>
                                        <p:cTn id="17" dur="1" fill="hold">
                                          <p:stCondLst>
                                            <p:cond delay="0"/>
                                          </p:stCondLst>
                                        </p:cTn>
                                        <p:tgtEl>
                                          <p:spTgt spid="112647"/>
                                        </p:tgtEl>
                                        <p:attrNameLst>
                                          <p:attrName>style.visibility</p:attrName>
                                        </p:attrNameLst>
                                      </p:cBhvr>
                                      <p:to>
                                        <p:strVal val="visible"/>
                                      </p:to>
                                    </p:set>
                                    <p:animEffect transition="in" filter="dissolve">
                                      <p:cBhvr>
                                        <p:cTn id="18" dur="500"/>
                                        <p:tgtEl>
                                          <p:spTgt spid="112647"/>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12649"/>
                                        </p:tgtEl>
                                        <p:attrNameLst>
                                          <p:attrName>style.visibility</p:attrName>
                                        </p:attrNameLst>
                                      </p:cBhvr>
                                      <p:to>
                                        <p:strVal val="visible"/>
                                      </p:to>
                                    </p:set>
                                    <p:animEffect transition="in" filter="dissolve">
                                      <p:cBhvr>
                                        <p:cTn id="21" dur="500"/>
                                        <p:tgtEl>
                                          <p:spTgt spid="112649"/>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dissolve">
                                      <p:cBhvr>
                                        <p:cTn id="24" dur="500"/>
                                        <p:tgtEl>
                                          <p:spTgt spid="11"/>
                                        </p:tgtEl>
                                      </p:cBhvr>
                                    </p:animEffect>
                                  </p:childTnLst>
                                </p:cTn>
                              </p:par>
                              <p:par>
                                <p:cTn id="25" presetID="9"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p:bldP spid="112649"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838BCFA8-572E-A944-BEDD-20735A3CE659}"/>
              </a:ext>
            </a:extLst>
          </p:cNvPr>
          <p:cNvPicPr>
            <a:picLocks noChangeAspect="1"/>
          </p:cNvPicPr>
          <p:nvPr/>
        </p:nvPicPr>
        <p:blipFill>
          <a:blip r:embed="rId3"/>
          <a:stretch>
            <a:fillRect/>
          </a:stretch>
        </p:blipFill>
        <p:spPr>
          <a:xfrm>
            <a:off x="5980836" y="4416374"/>
            <a:ext cx="2387068" cy="963764"/>
          </a:xfrm>
          <a:prstGeom prst="rect">
            <a:avLst/>
          </a:prstGeom>
        </p:spPr>
      </p:pic>
      <p:sp>
        <p:nvSpPr>
          <p:cNvPr id="112641"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Binary Independence Retrieval</a:t>
            </a:r>
          </a:p>
        </p:txBody>
      </p:sp>
      <p:sp>
        <p:nvSpPr>
          <p:cNvPr id="112642" name="Text Box 3"/>
          <p:cNvSpPr txBox="1">
            <a:spLocks noChangeArrowheads="1"/>
          </p:cNvSpPr>
          <p:nvPr/>
        </p:nvSpPr>
        <p:spPr bwMode="auto">
          <a:xfrm>
            <a:off x="1043608" y="1264121"/>
            <a:ext cx="39306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buFontTx/>
              <a:buChar char="•"/>
            </a:pPr>
            <a:r>
              <a:rPr lang="en-US" i="0">
                <a:latin typeface="+mn-lt"/>
              </a:rPr>
              <a:t> Estimating RSV coefficients.</a:t>
            </a:r>
          </a:p>
        </p:txBody>
      </p:sp>
      <p:sp>
        <p:nvSpPr>
          <p:cNvPr id="112643" name="Text Box 4"/>
          <p:cNvSpPr txBox="1">
            <a:spLocks noChangeArrowheads="1"/>
          </p:cNvSpPr>
          <p:nvPr/>
        </p:nvSpPr>
        <p:spPr bwMode="auto">
          <a:xfrm>
            <a:off x="1043608" y="1645121"/>
            <a:ext cx="571182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buFontTx/>
              <a:buChar char="•"/>
            </a:pPr>
            <a:r>
              <a:rPr lang="en-US" i="0">
                <a:latin typeface="+mn-lt"/>
              </a:rPr>
              <a:t> For each term </a:t>
            </a:r>
            <a:r>
              <a:rPr lang="en-US">
                <a:latin typeface="+mn-lt"/>
              </a:rPr>
              <a:t>i </a:t>
            </a:r>
            <a:r>
              <a:rPr lang="en-US" i="0">
                <a:latin typeface="+mn-lt"/>
              </a:rPr>
              <a:t>look at the following table:</a:t>
            </a:r>
          </a:p>
        </p:txBody>
      </p:sp>
      <p:graphicFrame>
        <p:nvGraphicFramePr>
          <p:cNvPr id="112644" name="Object 2"/>
          <p:cNvGraphicFramePr>
            <a:graphicFrameLocks noChangeAspect="1"/>
          </p:cNvGraphicFramePr>
          <p:nvPr>
            <p:extLst>
              <p:ext uri="{D42A27DB-BD31-4B8C-83A1-F6EECF244321}">
                <p14:modId xmlns:p14="http://schemas.microsoft.com/office/powerpoint/2010/main" val="1260389850"/>
              </p:ext>
            </p:extLst>
          </p:nvPr>
        </p:nvGraphicFramePr>
        <p:xfrm>
          <a:off x="1348408" y="2229321"/>
          <a:ext cx="6375400" cy="2354263"/>
        </p:xfrm>
        <a:graphic>
          <a:graphicData uri="http://schemas.openxmlformats.org/presentationml/2006/ole">
            <mc:AlternateContent xmlns:mc="http://schemas.openxmlformats.org/markup-compatibility/2006">
              <mc:Choice xmlns:v="urn:schemas-microsoft-com:vml" Requires="v">
                <p:oleObj name="Dokument" r:id="rId4" imgW="6375400" imgH="2362200" progId="Word.Document.8">
                  <p:embed/>
                </p:oleObj>
              </mc:Choice>
              <mc:Fallback>
                <p:oleObj name="Dokument" r:id="rId4" imgW="6375400" imgH="23622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8408" y="2229321"/>
                        <a:ext cx="6375400" cy="23542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2" name="Group 6"/>
          <p:cNvGrpSpPr>
            <a:grpSpLocks/>
          </p:cNvGrpSpPr>
          <p:nvPr/>
        </p:nvGrpSpPr>
        <p:grpSpPr bwMode="auto">
          <a:xfrm>
            <a:off x="1043608" y="4456137"/>
            <a:ext cx="6096000" cy="1781175"/>
            <a:chOff x="720" y="2976"/>
            <a:chExt cx="3840" cy="1122"/>
          </a:xfrm>
        </p:grpSpPr>
        <p:graphicFrame>
          <p:nvGraphicFramePr>
            <p:cNvPr id="112646" name="Object 3"/>
            <p:cNvGraphicFramePr>
              <a:graphicFrameLocks noChangeAspect="1"/>
            </p:cNvGraphicFramePr>
            <p:nvPr/>
          </p:nvGraphicFramePr>
          <p:xfrm>
            <a:off x="1824" y="2976"/>
            <a:ext cx="624" cy="535"/>
          </p:xfrm>
          <a:graphic>
            <a:graphicData uri="http://schemas.openxmlformats.org/presentationml/2006/ole">
              <mc:AlternateContent xmlns:mc="http://schemas.openxmlformats.org/markup-compatibility/2006">
                <mc:Choice xmlns:v="urn:schemas-microsoft-com:vml" Requires="v">
                  <p:oleObj name="Equation" r:id="rId6" imgW="457200" imgH="393700" progId="Equation.3">
                    <p:embed/>
                  </p:oleObj>
                </mc:Choice>
                <mc:Fallback>
                  <p:oleObj name="Equation" r:id="rId6" imgW="457200" imgH="3937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4" y="2976"/>
                          <a:ext cx="624" cy="53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12647" name="Object 4"/>
            <p:cNvGraphicFramePr>
              <a:graphicFrameLocks noChangeAspect="1"/>
            </p:cNvGraphicFramePr>
            <p:nvPr/>
          </p:nvGraphicFramePr>
          <p:xfrm>
            <a:off x="2640" y="2976"/>
            <a:ext cx="1008" cy="546"/>
          </p:xfrm>
          <a:graphic>
            <a:graphicData uri="http://schemas.openxmlformats.org/presentationml/2006/ole">
              <mc:AlternateContent xmlns:mc="http://schemas.openxmlformats.org/markup-compatibility/2006">
                <mc:Choice xmlns:v="urn:schemas-microsoft-com:vml" Requires="v">
                  <p:oleObj name="Equation" r:id="rId8" imgW="774700" imgH="419100" progId="Equation.3">
                    <p:embed/>
                  </p:oleObj>
                </mc:Choice>
                <mc:Fallback>
                  <p:oleObj name="Equation" r:id="rId8" imgW="774700" imgH="4191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40" y="2976"/>
                          <a:ext cx="1008" cy="54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12648" name="Object 5"/>
            <p:cNvGraphicFramePr>
              <a:graphicFrameLocks noChangeAspect="1"/>
            </p:cNvGraphicFramePr>
            <p:nvPr/>
          </p:nvGraphicFramePr>
          <p:xfrm>
            <a:off x="720" y="3504"/>
            <a:ext cx="3840" cy="594"/>
          </p:xfrm>
          <a:graphic>
            <a:graphicData uri="http://schemas.openxmlformats.org/presentationml/2006/ole">
              <mc:AlternateContent xmlns:mc="http://schemas.openxmlformats.org/markup-compatibility/2006">
                <mc:Choice xmlns:v="urn:schemas-microsoft-com:vml" Requires="v">
                  <p:oleObj name="Formel" r:id="rId10" imgW="2781300" imgH="431800" progId="Equation.3">
                    <p:embed/>
                  </p:oleObj>
                </mc:Choice>
                <mc:Fallback>
                  <p:oleObj name="Formel" r:id="rId10" imgW="2781300" imgH="4318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0" y="3504"/>
                          <a:ext cx="3840" cy="59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12649" name="Text Box 10"/>
            <p:cNvSpPr txBox="1">
              <a:spLocks noChangeArrowheads="1"/>
            </p:cNvSpPr>
            <p:nvPr/>
          </p:nvSpPr>
          <p:spPr bwMode="auto">
            <a:xfrm>
              <a:off x="768" y="3120"/>
              <a:ext cx="1031"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buFontTx/>
                <a:buChar char="•"/>
              </a:pPr>
              <a:r>
                <a:rPr lang="en-US" i="0">
                  <a:latin typeface="+mn-lt"/>
                </a:rPr>
                <a:t> Estimates:</a:t>
              </a:r>
            </a:p>
          </p:txBody>
        </p:sp>
      </p:grpSp>
      <p:sp>
        <p:nvSpPr>
          <p:cNvPr id="11" name="Foliennummernplatzhalter 3"/>
          <p:cNvSpPr txBox="1">
            <a:spLocks/>
          </p:cNvSpPr>
          <p:nvPr/>
        </p:nvSpPr>
        <p:spPr>
          <a:xfrm>
            <a:off x="7956550" y="6350000"/>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200" smtClean="0"/>
              <a:pPr algn="r">
                <a:defRPr/>
              </a:pPr>
              <a:t>37</a:t>
            </a:fld>
            <a:endParaRPr lang="de-DE" sz="1200" dirty="0"/>
          </a:p>
        </p:txBody>
      </p:sp>
    </p:spTree>
    <p:extLst>
      <p:ext uri="{BB962C8B-B14F-4D97-AF65-F5344CB8AC3E}">
        <p14:creationId xmlns:p14="http://schemas.microsoft.com/office/powerpoint/2010/main" val="42879891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Avoid</a:t>
            </a:r>
            <a:r>
              <a:rPr lang="de-DE" dirty="0"/>
              <a:t> </a:t>
            </a:r>
            <a:r>
              <a:rPr lang="de-DE" dirty="0" err="1"/>
              <a:t>division</a:t>
            </a:r>
            <a:r>
              <a:rPr lang="de-DE" dirty="0"/>
              <a:t> </a:t>
            </a:r>
            <a:r>
              <a:rPr lang="de-DE" dirty="0" err="1"/>
              <a:t>by</a:t>
            </a:r>
            <a:r>
              <a:rPr lang="de-DE" dirty="0"/>
              <a:t> 0</a:t>
            </a:r>
          </a:p>
        </p:txBody>
      </p:sp>
      <p:graphicFrame>
        <p:nvGraphicFramePr>
          <p:cNvPr id="6" name="Object 5"/>
          <p:cNvGraphicFramePr>
            <a:graphicFrameLocks noChangeAspect="1"/>
          </p:cNvGraphicFramePr>
          <p:nvPr>
            <p:extLst>
              <p:ext uri="{D42A27DB-BD31-4B8C-83A1-F6EECF244321}">
                <p14:modId xmlns:p14="http://schemas.microsoft.com/office/powerpoint/2010/main" val="740955228"/>
              </p:ext>
            </p:extLst>
          </p:nvPr>
        </p:nvGraphicFramePr>
        <p:xfrm>
          <a:off x="611560" y="1556792"/>
          <a:ext cx="7404101" cy="942975"/>
        </p:xfrm>
        <a:graphic>
          <a:graphicData uri="http://schemas.openxmlformats.org/presentationml/2006/ole">
            <mc:AlternateContent xmlns:mc="http://schemas.openxmlformats.org/markup-compatibility/2006">
              <mc:Choice xmlns:v="urn:schemas-microsoft-com:vml" Requires="v">
                <p:oleObj name="Formel" r:id="rId2" imgW="3378200" imgH="431800" progId="Equation.3">
                  <p:embed/>
                </p:oleObj>
              </mc:Choice>
              <mc:Fallback>
                <p:oleObj name="Formel" r:id="rId2" imgW="3378200" imgH="431800" progId="Equation.3">
                  <p:embed/>
                  <p:pic>
                    <p:nvPicPr>
                      <p:cNvPr id="0" name=""/>
                      <p:cNvPicPr>
                        <a:picLocks noChangeAspect="1" noChangeArrowheads="1"/>
                      </p:cNvPicPr>
                      <p:nvPr/>
                    </p:nvPicPr>
                    <p:blipFill>
                      <a:blip r:embed="rId3"/>
                      <a:srcRect/>
                      <a:stretch>
                        <a:fillRect/>
                      </a:stretch>
                    </p:blipFill>
                    <p:spPr bwMode="auto">
                      <a:xfrm>
                        <a:off x="611560" y="1556792"/>
                        <a:ext cx="7404101" cy="9429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 name="Foliennummernplatzhalter 3">
            <a:extLst>
              <a:ext uri="{FF2B5EF4-FFF2-40B4-BE49-F238E27FC236}">
                <a16:creationId xmlns:a16="http://schemas.microsoft.com/office/drawing/2014/main" id="{763EACD4-C6FF-504B-8884-F84EF32AF8DB}"/>
              </a:ext>
            </a:extLst>
          </p:cNvPr>
          <p:cNvSpPr txBox="1">
            <a:spLocks/>
          </p:cNvSpPr>
          <p:nvPr/>
        </p:nvSpPr>
        <p:spPr>
          <a:xfrm>
            <a:off x="7956550" y="6341978"/>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200" smtClean="0"/>
              <a:pPr algn="r">
                <a:defRPr/>
              </a:pPr>
              <a:t>38</a:t>
            </a:fld>
            <a:endParaRPr lang="de-DE" sz="1200" dirty="0"/>
          </a:p>
        </p:txBody>
      </p:sp>
    </p:spTree>
    <p:extLst>
      <p:ext uri="{BB962C8B-B14F-4D97-AF65-F5344CB8AC3E}">
        <p14:creationId xmlns:p14="http://schemas.microsoft.com/office/powerpoint/2010/main" val="6176784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p:txBody>
          <a:bodyPr/>
          <a:lstStyle/>
          <a:p>
            <a:r>
              <a:rPr lang="en-US" dirty="0">
                <a:latin typeface="+mn-lt"/>
                <a:ea typeface="ＭＳ Ｐゴシック" charset="0"/>
                <a:cs typeface="ＭＳ Ｐゴシック" charset="0"/>
              </a:rPr>
              <a:t>Estimation </a:t>
            </a:r>
            <a:r>
              <a:rPr lang="en-US" dirty="0">
                <a:latin typeface="+mn-lt"/>
                <a:ea typeface="ＭＳ Ｐゴシック" charset="0"/>
              </a:rPr>
              <a:t>in practice</a:t>
            </a:r>
            <a:endParaRPr lang="en-US" dirty="0">
              <a:latin typeface="+mn-lt"/>
              <a:ea typeface="ＭＳ Ｐゴシック" charset="0"/>
              <a:cs typeface="ＭＳ Ｐゴシック" charset="0"/>
            </a:endParaRPr>
          </a:p>
        </p:txBody>
      </p:sp>
      <p:sp>
        <p:nvSpPr>
          <p:cNvPr id="118786" name="Rectangle 3"/>
          <p:cNvSpPr>
            <a:spLocks noGrp="1" noChangeArrowheads="1"/>
          </p:cNvSpPr>
          <p:nvPr>
            <p:ph type="body" idx="1"/>
          </p:nvPr>
        </p:nvSpPr>
        <p:spPr>
          <a:xfrm>
            <a:off x="685800" y="1052736"/>
            <a:ext cx="7924800" cy="5328592"/>
          </a:xfrm>
        </p:spPr>
        <p:txBody>
          <a:bodyPr/>
          <a:lstStyle/>
          <a:p>
            <a:r>
              <a:rPr lang="en-US" sz="2000" dirty="0">
                <a:ea typeface="ＭＳ Ｐゴシック" charset="0"/>
              </a:rPr>
              <a:t>If non-relevant documents are approximated by the whole collection (</a:t>
            </a:r>
            <a:r>
              <a:rPr lang="en-US" sz="2000" dirty="0">
                <a:solidFill>
                  <a:schemeClr val="accent1">
                    <a:lumMod val="50000"/>
                  </a:schemeClr>
                </a:solidFill>
                <a:ea typeface="ＭＳ Ｐゴシック" charset="0"/>
              </a:rPr>
              <a:t>S=</a:t>
            </a:r>
            <a:r>
              <a:rPr lang="en-US" sz="2000" dirty="0">
                <a:solidFill>
                  <a:srgbClr val="3C8C93"/>
                </a:solidFill>
                <a:ea typeface="ＭＳ Ｐゴシック" charset="0"/>
              </a:rPr>
              <a:t>s=0</a:t>
            </a:r>
            <a:r>
              <a:rPr lang="en-US" sz="2000" dirty="0">
                <a:ea typeface="ＭＳ Ｐゴシック" charset="0"/>
              </a:rPr>
              <a:t>), then </a:t>
            </a:r>
            <a:r>
              <a:rPr lang="en-US" sz="2000" dirty="0" err="1">
                <a:solidFill>
                  <a:schemeClr val="accent1">
                    <a:lumMod val="50000"/>
                  </a:schemeClr>
                </a:solidFill>
                <a:ea typeface="ＭＳ Ｐゴシック" charset="0"/>
              </a:rPr>
              <a:t>r</a:t>
            </a:r>
            <a:r>
              <a:rPr lang="en-US" sz="2000" baseline="-25000" dirty="0" err="1">
                <a:solidFill>
                  <a:schemeClr val="accent1">
                    <a:lumMod val="50000"/>
                  </a:schemeClr>
                </a:solidFill>
                <a:ea typeface="ＭＳ Ｐゴシック" charset="0"/>
              </a:rPr>
              <a:t>i</a:t>
            </a:r>
            <a:r>
              <a:rPr lang="en-US" sz="2000" dirty="0">
                <a:ea typeface="ＭＳ Ｐゴシック" charset="0"/>
              </a:rPr>
              <a:t> (prob. of occurrence term </a:t>
            </a:r>
            <a:r>
              <a:rPr lang="en-US" sz="2000" dirty="0" err="1">
                <a:solidFill>
                  <a:schemeClr val="accent1">
                    <a:lumMod val="50000"/>
                  </a:schemeClr>
                </a:solidFill>
                <a:ea typeface="ＭＳ Ｐゴシック" charset="0"/>
              </a:rPr>
              <a:t>i</a:t>
            </a:r>
            <a:r>
              <a:rPr lang="en-US" sz="2000" dirty="0">
                <a:ea typeface="ＭＳ Ｐゴシック" charset="0"/>
              </a:rPr>
              <a:t> in non-relevant documents for query) is </a:t>
            </a:r>
            <a:r>
              <a:rPr lang="en-US" sz="2000" dirty="0">
                <a:solidFill>
                  <a:schemeClr val="accent1">
                    <a:lumMod val="50000"/>
                  </a:schemeClr>
                </a:solidFill>
                <a:ea typeface="ＭＳ Ｐゴシック" charset="0"/>
              </a:rPr>
              <a:t>n/N</a:t>
            </a:r>
            <a:r>
              <a:rPr lang="en-US" sz="2000" dirty="0">
                <a:ea typeface="ＭＳ Ｐゴシック" charset="0"/>
              </a:rPr>
              <a:t> and</a:t>
            </a:r>
          </a:p>
          <a:p>
            <a:pPr lvl="1"/>
            <a:r>
              <a:rPr lang="en-US" sz="1800" dirty="0">
                <a:solidFill>
                  <a:schemeClr val="accent1">
                    <a:lumMod val="50000"/>
                  </a:schemeClr>
                </a:solidFill>
                <a:ea typeface="ＭＳ Ｐゴシック" charset="0"/>
              </a:rPr>
              <a:t>log (1– </a:t>
            </a:r>
            <a:r>
              <a:rPr lang="en-US" sz="1800" dirty="0" err="1">
                <a:solidFill>
                  <a:schemeClr val="accent1">
                    <a:lumMod val="50000"/>
                  </a:schemeClr>
                </a:solidFill>
                <a:ea typeface="ＭＳ Ｐゴシック" charset="0"/>
              </a:rPr>
              <a:t>r</a:t>
            </a:r>
            <a:r>
              <a:rPr lang="en-US" sz="1800" baseline="-25000" dirty="0" err="1">
                <a:solidFill>
                  <a:schemeClr val="accent1">
                    <a:lumMod val="50000"/>
                  </a:schemeClr>
                </a:solidFill>
                <a:ea typeface="ＭＳ Ｐゴシック" charset="0"/>
              </a:rPr>
              <a:t>i</a:t>
            </a:r>
            <a:r>
              <a:rPr lang="en-US" sz="1800" dirty="0">
                <a:solidFill>
                  <a:schemeClr val="accent1">
                    <a:lumMod val="50000"/>
                  </a:schemeClr>
                </a:solidFill>
                <a:ea typeface="ＭＳ Ｐゴシック" charset="0"/>
              </a:rPr>
              <a:t>)/</a:t>
            </a:r>
            <a:r>
              <a:rPr lang="en-US" sz="1800" dirty="0" err="1">
                <a:solidFill>
                  <a:schemeClr val="accent1">
                    <a:lumMod val="50000"/>
                  </a:schemeClr>
                </a:solidFill>
                <a:ea typeface="ＭＳ Ｐゴシック" charset="0"/>
              </a:rPr>
              <a:t>r</a:t>
            </a:r>
            <a:r>
              <a:rPr lang="en-US" sz="1800" baseline="-25000" dirty="0" err="1">
                <a:solidFill>
                  <a:schemeClr val="accent1">
                    <a:lumMod val="50000"/>
                  </a:schemeClr>
                </a:solidFill>
                <a:ea typeface="ＭＳ Ｐゴシック" charset="0"/>
              </a:rPr>
              <a:t>i</a:t>
            </a:r>
            <a:r>
              <a:rPr lang="en-US" sz="1800" dirty="0">
                <a:solidFill>
                  <a:schemeClr val="accent1">
                    <a:lumMod val="50000"/>
                  </a:schemeClr>
                </a:solidFill>
                <a:ea typeface="ＭＳ Ｐゴシック" charset="0"/>
              </a:rPr>
              <a:t> = log (N – n)/n </a:t>
            </a:r>
            <a:r>
              <a:rPr lang="en-US" sz="1800" dirty="0">
                <a:solidFill>
                  <a:schemeClr val="accent1">
                    <a:lumMod val="50000"/>
                  </a:schemeClr>
                </a:solidFill>
                <a:ea typeface="ＭＳ Ｐゴシック" charset="0"/>
                <a:cs typeface="Times New Roman" charset="0"/>
              </a:rPr>
              <a:t>≈ log(1+ (N </a:t>
            </a:r>
            <a:r>
              <a:rPr lang="mr-IN" sz="1800" dirty="0">
                <a:solidFill>
                  <a:schemeClr val="accent1">
                    <a:lumMod val="50000"/>
                  </a:schemeClr>
                </a:solidFill>
                <a:ea typeface="ＭＳ Ｐゴシック" charset="0"/>
                <a:cs typeface="Times New Roman" charset="0"/>
              </a:rPr>
              <a:t>–</a:t>
            </a:r>
            <a:r>
              <a:rPr lang="en-US" sz="1800" dirty="0">
                <a:solidFill>
                  <a:schemeClr val="accent1">
                    <a:lumMod val="50000"/>
                  </a:schemeClr>
                </a:solidFill>
                <a:ea typeface="ＭＳ Ｐゴシック" charset="0"/>
                <a:cs typeface="Times New Roman" charset="0"/>
              </a:rPr>
              <a:t>n)/n) = </a:t>
            </a:r>
            <a:r>
              <a:rPr lang="en-US" sz="1800" dirty="0">
                <a:solidFill>
                  <a:schemeClr val="accent1">
                    <a:lumMod val="50000"/>
                  </a:schemeClr>
                </a:solidFill>
                <a:ea typeface="ＭＳ Ｐゴシック" charset="0"/>
              </a:rPr>
              <a:t>log N/n = IDF</a:t>
            </a:r>
          </a:p>
          <a:p>
            <a:r>
              <a:rPr lang="en-US" sz="2000" dirty="0">
                <a:ea typeface="ＭＳ Ｐゴシック" charset="0"/>
              </a:rPr>
              <a:t>Idea cannot be easily extended to </a:t>
            </a:r>
            <a:r>
              <a:rPr lang="en-US" sz="2000" dirty="0">
                <a:solidFill>
                  <a:schemeClr val="accent1">
                    <a:lumMod val="50000"/>
                  </a:schemeClr>
                </a:solidFill>
                <a:ea typeface="ＭＳ Ｐゴシック" charset="0"/>
              </a:rPr>
              <a:t>p</a:t>
            </a:r>
            <a:r>
              <a:rPr lang="en-US" sz="2000" baseline="-25000" dirty="0">
                <a:solidFill>
                  <a:schemeClr val="accent1">
                    <a:lumMod val="50000"/>
                  </a:schemeClr>
                </a:solidFill>
                <a:ea typeface="ＭＳ Ｐゴシック" charset="0"/>
              </a:rPr>
              <a:t>i</a:t>
            </a:r>
          </a:p>
          <a:p>
            <a:r>
              <a:rPr lang="en-US" sz="2000" dirty="0">
                <a:ea typeface="ＭＳ Ｐゴシック" charset="0"/>
              </a:rPr>
              <a:t>Estimate </a:t>
            </a:r>
            <a:r>
              <a:rPr lang="en-US" sz="2000" dirty="0">
                <a:solidFill>
                  <a:schemeClr val="accent1">
                    <a:lumMod val="50000"/>
                  </a:schemeClr>
                </a:solidFill>
                <a:ea typeface="ＭＳ Ｐゴシック" charset="0"/>
              </a:rPr>
              <a:t>p</a:t>
            </a:r>
            <a:r>
              <a:rPr lang="en-US" sz="2000" baseline="-25000" dirty="0">
                <a:solidFill>
                  <a:schemeClr val="accent1">
                    <a:lumMod val="50000"/>
                  </a:schemeClr>
                </a:solidFill>
                <a:ea typeface="ＭＳ Ｐゴシック" charset="0"/>
              </a:rPr>
              <a:t>i</a:t>
            </a:r>
            <a:r>
              <a:rPr lang="en-US" sz="2000" dirty="0">
                <a:ea typeface="ＭＳ Ｐゴシック" charset="0"/>
              </a:rPr>
              <a:t> (probability of occurrence of term </a:t>
            </a:r>
            <a:r>
              <a:rPr lang="en-US" sz="2000" dirty="0" err="1">
                <a:solidFill>
                  <a:schemeClr val="accent1">
                    <a:lumMod val="50000"/>
                  </a:schemeClr>
                </a:solidFill>
                <a:ea typeface="ＭＳ Ｐゴシック" charset="0"/>
              </a:rPr>
              <a:t>i</a:t>
            </a:r>
            <a:r>
              <a:rPr lang="en-US" sz="2000" dirty="0">
                <a:ea typeface="ＭＳ Ｐゴシック" charset="0"/>
              </a:rPr>
              <a:t> in relevant docs):</a:t>
            </a:r>
          </a:p>
          <a:p>
            <a:pPr lvl="1"/>
            <a:r>
              <a:rPr lang="en-US" sz="1800" dirty="0">
                <a:ea typeface="ＭＳ Ｐゴシック" charset="0"/>
              </a:rPr>
              <a:t>From relevant documents if we know some</a:t>
            </a:r>
          </a:p>
          <a:p>
            <a:pPr lvl="1"/>
            <a:r>
              <a:rPr lang="en-US" sz="1800" dirty="0">
                <a:ea typeface="ＭＳ Ｐゴシック" charset="0"/>
              </a:rPr>
              <a:t>Use constant </a:t>
            </a:r>
            <a:r>
              <a:rPr lang="en-US" sz="1800" dirty="0">
                <a:solidFill>
                  <a:srgbClr val="3C8C93"/>
                </a:solidFill>
                <a:ea typeface="ＭＳ Ｐゴシック" charset="0"/>
              </a:rPr>
              <a:t>0.5</a:t>
            </a:r>
            <a:r>
              <a:rPr lang="en-US" sz="1800" dirty="0">
                <a:ea typeface="ＭＳ Ｐゴシック" charset="0"/>
              </a:rPr>
              <a:t> – then just get </a:t>
            </a:r>
            <a:r>
              <a:rPr lang="en-US" sz="1800" dirty="0" err="1">
                <a:ea typeface="ＭＳ Ｐゴシック" charset="0"/>
              </a:rPr>
              <a:t>idf</a:t>
            </a:r>
            <a:r>
              <a:rPr lang="en-US" sz="1800" dirty="0">
                <a:ea typeface="ＭＳ Ｐゴシック" charset="0"/>
              </a:rPr>
              <a:t> weighting of terms </a:t>
            </a:r>
            <a:br>
              <a:rPr lang="en-US" sz="1800" dirty="0">
                <a:ea typeface="ＭＳ Ｐゴシック" charset="0"/>
              </a:rPr>
            </a:br>
            <a:r>
              <a:rPr lang="en-US" sz="1800" dirty="0">
                <a:ea typeface="ＭＳ Ｐゴシック" charset="0"/>
              </a:rPr>
              <a:t>(</a:t>
            </a:r>
            <a:r>
              <a:rPr lang="en-US" sz="1800" dirty="0">
                <a:solidFill>
                  <a:schemeClr val="accent1">
                    <a:lumMod val="50000"/>
                  </a:schemeClr>
                </a:solidFill>
                <a:ea typeface="ＭＳ Ｐゴシック" charset="0"/>
              </a:rPr>
              <a:t>p</a:t>
            </a:r>
            <a:r>
              <a:rPr lang="en-US" sz="1800" baseline="-25000" dirty="0">
                <a:solidFill>
                  <a:schemeClr val="accent1">
                    <a:lumMod val="50000"/>
                  </a:schemeClr>
                </a:solidFill>
                <a:ea typeface="ＭＳ Ｐゴシック" charset="0"/>
              </a:rPr>
              <a:t>i</a:t>
            </a:r>
            <a:r>
              <a:rPr lang="en-US" sz="1800" dirty="0">
                <a:ea typeface="ＭＳ Ｐゴシック" charset="0"/>
              </a:rPr>
              <a:t> and </a:t>
            </a:r>
            <a:r>
              <a:rPr lang="en-US" sz="1800" dirty="0">
                <a:solidFill>
                  <a:schemeClr val="accent1">
                    <a:lumMod val="50000"/>
                  </a:schemeClr>
                </a:solidFill>
                <a:ea typeface="ＭＳ Ｐゴシック" charset="0"/>
              </a:rPr>
              <a:t>1-p</a:t>
            </a:r>
            <a:r>
              <a:rPr lang="en-US" sz="1800" baseline="-25000" dirty="0">
                <a:solidFill>
                  <a:schemeClr val="accent1">
                    <a:lumMod val="50000"/>
                  </a:schemeClr>
                </a:solidFill>
                <a:ea typeface="ＭＳ Ｐゴシック" charset="0"/>
              </a:rPr>
              <a:t>i</a:t>
            </a:r>
            <a:r>
              <a:rPr lang="en-US" sz="1800" dirty="0">
                <a:ea typeface="ＭＳ Ｐゴシック" charset="0"/>
              </a:rPr>
              <a:t> cancel out)</a:t>
            </a:r>
          </a:p>
          <a:p>
            <a:pPr lvl="1"/>
            <a:r>
              <a:rPr lang="en-US" sz="1800" dirty="0">
                <a:solidFill>
                  <a:schemeClr val="tx2"/>
                </a:solidFill>
                <a:ea typeface="ＭＳ Ｐゴシック" charset="0"/>
              </a:rPr>
              <a:t>…</a:t>
            </a:r>
          </a:p>
          <a:p>
            <a:r>
              <a:rPr lang="en-US" sz="2000" dirty="0">
                <a:solidFill>
                  <a:schemeClr val="tx2"/>
                </a:solidFill>
                <a:ea typeface="ＭＳ Ｐゴシック" charset="0"/>
              </a:rPr>
              <a:t>We have a nice theoretical foundation of TF.IDF </a:t>
            </a:r>
            <a:br>
              <a:rPr lang="en-US" sz="2000" dirty="0">
                <a:solidFill>
                  <a:schemeClr val="tx2"/>
                </a:solidFill>
                <a:ea typeface="ＭＳ Ｐゴシック" charset="0"/>
              </a:rPr>
            </a:br>
            <a:r>
              <a:rPr lang="en-US" sz="2000" dirty="0">
                <a:solidFill>
                  <a:schemeClr val="tx2"/>
                </a:solidFill>
                <a:ea typeface="ＭＳ Ｐゴシック" charset="0"/>
              </a:rPr>
              <a:t>(in the binary case: TF=1 or TF=0)</a:t>
            </a:r>
            <a:endParaRPr lang="en-US" sz="2000" dirty="0">
              <a:ea typeface="ＭＳ Ｐゴシック" charset="0"/>
            </a:endParaRP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39</a:t>
            </a:fld>
            <a:endParaRPr lang="de-DE" dirty="0"/>
          </a:p>
        </p:txBody>
      </p:sp>
      <p:sp>
        <p:nvSpPr>
          <p:cNvPr id="2" name="TextBox 1"/>
          <p:cNvSpPr txBox="1"/>
          <p:nvPr/>
        </p:nvSpPr>
        <p:spPr>
          <a:xfrm>
            <a:off x="2699792" y="5710027"/>
            <a:ext cx="6192688" cy="600164"/>
          </a:xfrm>
          <a:prstGeom prst="rect">
            <a:avLst/>
          </a:prstGeom>
          <a:noFill/>
        </p:spPr>
        <p:txBody>
          <a:bodyPr wrap="square" rtlCol="0">
            <a:spAutoFit/>
          </a:bodyPr>
          <a:lstStyle/>
          <a:p>
            <a:r>
              <a:rPr lang="en-US" sz="1100" dirty="0" err="1">
                <a:solidFill>
                  <a:srgbClr val="0B12FF"/>
                </a:solidFill>
              </a:rPr>
              <a:t>Greiff</a:t>
            </a:r>
            <a:r>
              <a:rPr lang="en-US" sz="1100" dirty="0">
                <a:solidFill>
                  <a:srgbClr val="0B12FF"/>
                </a:solidFill>
              </a:rPr>
              <a:t>, Warren R., A Theory of Term Weighting Based on Exploratory Data Analysis. In: Proceedings of the 21st Annual International ACM SIGIR Conference on Research and Development </a:t>
            </a:r>
            <a:br>
              <a:rPr lang="en-US" sz="1100" dirty="0">
                <a:solidFill>
                  <a:srgbClr val="0B12FF"/>
                </a:solidFill>
              </a:rPr>
            </a:br>
            <a:r>
              <a:rPr lang="en-US" sz="1100" dirty="0">
                <a:solidFill>
                  <a:srgbClr val="0B12FF"/>
                </a:solidFill>
              </a:rPr>
              <a:t>in Information Retrieval, pp. 11-19, </a:t>
            </a:r>
            <a:r>
              <a:rPr lang="en-US" sz="1100" b="1" dirty="0">
                <a:solidFill>
                  <a:srgbClr val="FF0000"/>
                </a:solidFill>
              </a:rPr>
              <a:t>1998</a:t>
            </a:r>
            <a:r>
              <a:rPr lang="en-US" sz="1100" dirty="0">
                <a:solidFill>
                  <a:srgbClr val="0B12FF"/>
                </a:solidFill>
              </a:rPr>
              <a:t>.</a:t>
            </a:r>
          </a:p>
        </p:txBody>
      </p:sp>
      <p:sp>
        <p:nvSpPr>
          <p:cNvPr id="3" name="Rectangle 2"/>
          <p:cNvSpPr/>
          <p:nvPr/>
        </p:nvSpPr>
        <p:spPr>
          <a:xfrm>
            <a:off x="2699792" y="6239053"/>
            <a:ext cx="4572000" cy="600164"/>
          </a:xfrm>
          <a:prstGeom prst="rect">
            <a:avLst/>
          </a:prstGeom>
        </p:spPr>
        <p:txBody>
          <a:bodyPr>
            <a:spAutoFit/>
          </a:bodyPr>
          <a:lstStyle/>
          <a:p>
            <a:r>
              <a:rPr lang="en-US" sz="1100" dirty="0">
                <a:solidFill>
                  <a:srgbClr val="0305FF"/>
                </a:solidFill>
                <a:latin typeface="+mn-lt"/>
              </a:rPr>
              <a:t>Robertson S.E., Understanding inverse document frequency: On </a:t>
            </a:r>
          </a:p>
          <a:p>
            <a:r>
              <a:rPr lang="en-US" sz="1100" dirty="0">
                <a:solidFill>
                  <a:srgbClr val="0305FF"/>
                </a:solidFill>
                <a:latin typeface="+mn-lt"/>
              </a:rPr>
              <a:t>theoretical arguments for </a:t>
            </a:r>
            <a:r>
              <a:rPr lang="en-US" sz="1100" dirty="0" err="1">
                <a:solidFill>
                  <a:srgbClr val="0305FF"/>
                </a:solidFill>
                <a:latin typeface="+mn-lt"/>
              </a:rPr>
              <a:t>idf</a:t>
            </a:r>
            <a:r>
              <a:rPr lang="en-US" sz="1100" dirty="0">
                <a:solidFill>
                  <a:srgbClr val="0305FF"/>
                </a:solidFill>
                <a:latin typeface="+mn-lt"/>
              </a:rPr>
              <a:t>. J. Doc., 60:503–520, </a:t>
            </a:r>
            <a:r>
              <a:rPr lang="en-US" sz="1100" b="1" dirty="0">
                <a:solidFill>
                  <a:srgbClr val="FF0000"/>
                </a:solidFill>
                <a:latin typeface="+mn-lt"/>
              </a:rPr>
              <a:t>2004</a:t>
            </a:r>
            <a:r>
              <a:rPr lang="en-US" sz="1100" dirty="0">
                <a:solidFill>
                  <a:srgbClr val="0305FF"/>
                </a:solidFill>
                <a:latin typeface="+mn-lt"/>
              </a:rPr>
              <a:t>.</a:t>
            </a:r>
            <a:br>
              <a:rPr lang="en-US" sz="1100" dirty="0">
                <a:solidFill>
                  <a:srgbClr val="0305FF"/>
                </a:solidFill>
                <a:latin typeface="+mn-lt"/>
              </a:rPr>
            </a:br>
            <a:endParaRPr lang="en-US" sz="1100" dirty="0">
              <a:solidFill>
                <a:srgbClr val="0305FF"/>
              </a:solidFill>
              <a:latin typeface="+mn-lt"/>
            </a:endParaRPr>
          </a:p>
        </p:txBody>
      </p:sp>
      <p:sp>
        <p:nvSpPr>
          <p:cNvPr id="7" name="Rectangle 6"/>
          <p:cNvSpPr/>
          <p:nvPr/>
        </p:nvSpPr>
        <p:spPr>
          <a:xfrm>
            <a:off x="2699792" y="5144815"/>
            <a:ext cx="4572000" cy="600164"/>
          </a:xfrm>
          <a:prstGeom prst="rect">
            <a:avLst/>
          </a:prstGeom>
        </p:spPr>
        <p:txBody>
          <a:bodyPr>
            <a:spAutoFit/>
          </a:bodyPr>
          <a:lstStyle/>
          <a:p>
            <a:r>
              <a:rPr lang="en-US" sz="1100" dirty="0">
                <a:solidFill>
                  <a:srgbClr val="0305FF"/>
                </a:solidFill>
                <a:latin typeface="+mn-lt"/>
              </a:rPr>
              <a:t>Karen </a:t>
            </a:r>
            <a:r>
              <a:rPr lang="en-US" sz="1100" dirty="0" err="1">
                <a:solidFill>
                  <a:srgbClr val="0305FF"/>
                </a:solidFill>
                <a:latin typeface="+mn-lt"/>
              </a:rPr>
              <a:t>Sparck</a:t>
            </a:r>
            <a:r>
              <a:rPr lang="en-US" sz="1100" dirty="0">
                <a:solidFill>
                  <a:srgbClr val="0305FF"/>
                </a:solidFill>
                <a:latin typeface="+mn-lt"/>
              </a:rPr>
              <a:t> Jones. A statistical interpretation of term specificity and its application in retrieval. In </a:t>
            </a:r>
            <a:r>
              <a:rPr lang="en-US" sz="1100" i="1" dirty="0">
                <a:solidFill>
                  <a:srgbClr val="0305FF"/>
                </a:solidFill>
                <a:latin typeface="+mn-lt"/>
              </a:rPr>
              <a:t>Document retrieval systems</a:t>
            </a:r>
            <a:r>
              <a:rPr lang="en-US" sz="1100" dirty="0">
                <a:solidFill>
                  <a:srgbClr val="0305FF"/>
                </a:solidFill>
                <a:latin typeface="+mn-lt"/>
              </a:rPr>
              <a:t>, Vol. 3. Taylor Graham Publishing, London, UK, UK 132-142. </a:t>
            </a:r>
            <a:r>
              <a:rPr lang="en-US" sz="1100" b="1" dirty="0">
                <a:solidFill>
                  <a:srgbClr val="FF0000"/>
                </a:solidFill>
              </a:rPr>
              <a:t>1988</a:t>
            </a:r>
            <a:r>
              <a:rPr lang="en-US" sz="1100" dirty="0">
                <a:solidFill>
                  <a:srgbClr val="0305FF"/>
                </a:solidFill>
              </a:rPr>
              <a:t>.</a:t>
            </a:r>
            <a:endParaRPr lang="en-US" sz="1100" dirty="0">
              <a:solidFill>
                <a:srgbClr val="0305FF"/>
              </a:solidFill>
              <a:latin typeface="+mn-lt"/>
            </a:endParaRPr>
          </a:p>
        </p:txBody>
      </p:sp>
      <p:graphicFrame>
        <p:nvGraphicFramePr>
          <p:cNvPr id="9" name="Object 3">
            <a:extLst>
              <a:ext uri="{FF2B5EF4-FFF2-40B4-BE49-F238E27FC236}">
                <a16:creationId xmlns:a16="http://schemas.microsoft.com/office/drawing/2014/main" id="{A77DCD3C-5047-1C43-8D3F-65EC38ED2ECC}"/>
              </a:ext>
            </a:extLst>
          </p:cNvPr>
          <p:cNvGraphicFramePr>
            <a:graphicFrameLocks noChangeAspect="1"/>
          </p:cNvGraphicFramePr>
          <p:nvPr>
            <p:extLst>
              <p:ext uri="{D42A27DB-BD31-4B8C-83A1-F6EECF244321}">
                <p14:modId xmlns:p14="http://schemas.microsoft.com/office/powerpoint/2010/main" val="3740166780"/>
              </p:ext>
            </p:extLst>
          </p:nvPr>
        </p:nvGraphicFramePr>
        <p:xfrm>
          <a:off x="4572000" y="161807"/>
          <a:ext cx="586954" cy="601045"/>
        </p:xfrm>
        <a:graphic>
          <a:graphicData uri="http://schemas.openxmlformats.org/presentationml/2006/ole">
            <mc:AlternateContent xmlns:mc="http://schemas.openxmlformats.org/markup-compatibility/2006">
              <mc:Choice xmlns:v="urn:schemas-microsoft-com:vml" Requires="v">
                <p:oleObj name="Equation" r:id="rId2" imgW="457200" imgH="393700" progId="Equation.3">
                  <p:embed/>
                </p:oleObj>
              </mc:Choice>
              <mc:Fallback>
                <p:oleObj name="Equation" r:id="rId2" imgW="457200" imgH="393700" progId="Equation.3">
                  <p:embed/>
                  <p:pic>
                    <p:nvPicPr>
                      <p:cNvPr id="112646"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1807"/>
                        <a:ext cx="586954" cy="60104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 name="Object 4">
            <a:extLst>
              <a:ext uri="{FF2B5EF4-FFF2-40B4-BE49-F238E27FC236}">
                <a16:creationId xmlns:a16="http://schemas.microsoft.com/office/drawing/2014/main" id="{F2BD4941-0CE3-3145-8E31-EA4FECCEF11C}"/>
              </a:ext>
            </a:extLst>
          </p:cNvPr>
          <p:cNvGraphicFramePr>
            <a:graphicFrameLocks noChangeAspect="1"/>
          </p:cNvGraphicFramePr>
          <p:nvPr>
            <p:extLst>
              <p:ext uri="{D42A27DB-BD31-4B8C-83A1-F6EECF244321}">
                <p14:modId xmlns:p14="http://schemas.microsoft.com/office/powerpoint/2010/main" val="1248053571"/>
              </p:ext>
            </p:extLst>
          </p:nvPr>
        </p:nvGraphicFramePr>
        <p:xfrm>
          <a:off x="5508104" y="186519"/>
          <a:ext cx="1065358" cy="577069"/>
        </p:xfrm>
        <a:graphic>
          <a:graphicData uri="http://schemas.openxmlformats.org/presentationml/2006/ole">
            <mc:AlternateContent xmlns:mc="http://schemas.openxmlformats.org/markup-compatibility/2006">
              <mc:Choice xmlns:v="urn:schemas-microsoft-com:vml" Requires="v">
                <p:oleObj name="Equation" r:id="rId4" imgW="774700" imgH="419100" progId="Equation.3">
                  <p:embed/>
                </p:oleObj>
              </mc:Choice>
              <mc:Fallback>
                <p:oleObj name="Equation" r:id="rId4" imgW="774700" imgH="419100" progId="Equation.3">
                  <p:embed/>
                  <p:pic>
                    <p:nvPicPr>
                      <p:cNvPr id="112647"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104" y="186519"/>
                        <a:ext cx="1065358" cy="57706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1" name="Object 5">
            <a:extLst>
              <a:ext uri="{FF2B5EF4-FFF2-40B4-BE49-F238E27FC236}">
                <a16:creationId xmlns:a16="http://schemas.microsoft.com/office/drawing/2014/main" id="{666550E1-6A03-6543-B62E-C750A0758B5A}"/>
              </a:ext>
            </a:extLst>
          </p:cNvPr>
          <p:cNvGraphicFramePr>
            <a:graphicFrameLocks noChangeAspect="1"/>
          </p:cNvGraphicFramePr>
          <p:nvPr>
            <p:extLst>
              <p:ext uri="{D42A27DB-BD31-4B8C-83A1-F6EECF244321}">
                <p14:modId xmlns:p14="http://schemas.microsoft.com/office/powerpoint/2010/main" val="2274449066"/>
              </p:ext>
            </p:extLst>
          </p:nvPr>
        </p:nvGraphicFramePr>
        <p:xfrm>
          <a:off x="6876256" y="3455137"/>
          <a:ext cx="1458392" cy="596400"/>
        </p:xfrm>
        <a:graphic>
          <a:graphicData uri="http://schemas.openxmlformats.org/presentationml/2006/ole">
            <mc:AlternateContent xmlns:mc="http://schemas.openxmlformats.org/markup-compatibility/2006">
              <mc:Choice xmlns:v="urn:schemas-microsoft-com:vml" Requires="v">
                <p:oleObj name="Equation" r:id="rId6" imgW="1117600" imgH="457200" progId="Equation.3">
                  <p:embed/>
                </p:oleObj>
              </mc:Choice>
              <mc:Fallback>
                <p:oleObj name="Equation" r:id="rId6" imgW="1117600" imgH="457200" progId="Equation.3">
                  <p:embed/>
                  <p:pic>
                    <p:nvPicPr>
                      <p:cNvPr id="5" name="Object 5"/>
                      <p:cNvPicPr>
                        <a:picLocks noChangeAspect="1" noChangeArrowheads="1"/>
                      </p:cNvPicPr>
                      <p:nvPr/>
                    </p:nvPicPr>
                    <p:blipFill>
                      <a:blip r:embed="rId7"/>
                      <a:srcRect/>
                      <a:stretch>
                        <a:fillRect/>
                      </a:stretch>
                    </p:blipFill>
                    <p:spPr bwMode="auto">
                      <a:xfrm>
                        <a:off x="6876256" y="3455137"/>
                        <a:ext cx="1458392" cy="596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14" name="Picture 13" descr="Text&#10;&#10;Description automatically generated">
            <a:extLst>
              <a:ext uri="{FF2B5EF4-FFF2-40B4-BE49-F238E27FC236}">
                <a16:creationId xmlns:a16="http://schemas.microsoft.com/office/drawing/2014/main" id="{0A0E11AD-BAE0-F744-8403-9F48DAD2F10D}"/>
              </a:ext>
            </a:extLst>
          </p:cNvPr>
          <p:cNvPicPr>
            <a:picLocks noChangeAspect="1"/>
          </p:cNvPicPr>
          <p:nvPr/>
        </p:nvPicPr>
        <p:blipFill>
          <a:blip r:embed="rId8"/>
          <a:stretch>
            <a:fillRect/>
          </a:stretch>
        </p:blipFill>
        <p:spPr>
          <a:xfrm>
            <a:off x="6876256" y="163465"/>
            <a:ext cx="1543492" cy="623175"/>
          </a:xfrm>
          <a:prstGeom prst="rect">
            <a:avLst/>
          </a:prstGeom>
        </p:spPr>
      </p:pic>
      <p:pic>
        <p:nvPicPr>
          <p:cNvPr id="6" name="Picture 5" descr="A picture containing diagram&#10;&#10;Description automatically generated">
            <a:extLst>
              <a:ext uri="{FF2B5EF4-FFF2-40B4-BE49-F238E27FC236}">
                <a16:creationId xmlns:a16="http://schemas.microsoft.com/office/drawing/2014/main" id="{C2D6F49E-9339-4A4B-A3DD-17201F101491}"/>
              </a:ext>
            </a:extLst>
          </p:cNvPr>
          <p:cNvPicPr>
            <a:picLocks noChangeAspect="1"/>
          </p:cNvPicPr>
          <p:nvPr/>
        </p:nvPicPr>
        <p:blipFill>
          <a:blip r:embed="rId9"/>
          <a:stretch>
            <a:fillRect/>
          </a:stretch>
        </p:blipFill>
        <p:spPr>
          <a:xfrm>
            <a:off x="7236540" y="213398"/>
            <a:ext cx="1818258" cy="600164"/>
          </a:xfrm>
          <a:prstGeom prst="rect">
            <a:avLst/>
          </a:prstGeom>
        </p:spPr>
      </p:pic>
    </p:spTree>
    <p:extLst>
      <p:ext uri="{BB962C8B-B14F-4D97-AF65-F5344CB8AC3E}">
        <p14:creationId xmlns:p14="http://schemas.microsoft.com/office/powerpoint/2010/main" val="250249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78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878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878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878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878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878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AAB39-2C96-EC41-AC07-C6B076F2D4F4}"/>
              </a:ext>
            </a:extLst>
          </p:cNvPr>
          <p:cNvSpPr>
            <a:spLocks noGrp="1"/>
          </p:cNvSpPr>
          <p:nvPr>
            <p:ph type="title"/>
          </p:nvPr>
        </p:nvSpPr>
        <p:spPr/>
        <p:txBody>
          <a:bodyPr/>
          <a:lstStyle/>
          <a:p>
            <a:r>
              <a:rPr lang="en-DE" dirty="0"/>
              <a:t>Agents</a:t>
            </a:r>
          </a:p>
        </p:txBody>
      </p:sp>
      <p:pic>
        <p:nvPicPr>
          <p:cNvPr id="6" name="Content Placeholder 5" descr="Diagram&#10;&#10;Description automatically generated">
            <a:extLst>
              <a:ext uri="{FF2B5EF4-FFF2-40B4-BE49-F238E27FC236}">
                <a16:creationId xmlns:a16="http://schemas.microsoft.com/office/drawing/2014/main" id="{C1645DC4-45D9-F44F-88A8-4A8E9E2DF3A7}"/>
              </a:ext>
            </a:extLst>
          </p:cNvPr>
          <p:cNvPicPr>
            <a:picLocks noGrp="1" noChangeAspect="1"/>
          </p:cNvPicPr>
          <p:nvPr>
            <p:ph idx="1"/>
          </p:nvPr>
        </p:nvPicPr>
        <p:blipFill>
          <a:blip r:embed="rId2"/>
          <a:stretch>
            <a:fillRect/>
          </a:stretch>
        </p:blipFill>
        <p:spPr>
          <a:xfrm>
            <a:off x="740820" y="1196975"/>
            <a:ext cx="7662359" cy="4968875"/>
          </a:xfrm>
        </p:spPr>
      </p:pic>
      <p:sp>
        <p:nvSpPr>
          <p:cNvPr id="4" name="Slide Number Placeholder 3">
            <a:extLst>
              <a:ext uri="{FF2B5EF4-FFF2-40B4-BE49-F238E27FC236}">
                <a16:creationId xmlns:a16="http://schemas.microsoft.com/office/drawing/2014/main" id="{7BB37B1D-1DC3-984D-8E38-D0571233FF56}"/>
              </a:ext>
            </a:extLst>
          </p:cNvPr>
          <p:cNvSpPr>
            <a:spLocks noGrp="1"/>
          </p:cNvSpPr>
          <p:nvPr>
            <p:ph type="sldNum" sz="quarter" idx="12"/>
          </p:nvPr>
        </p:nvSpPr>
        <p:spPr/>
        <p:txBody>
          <a:bodyPr/>
          <a:lstStyle/>
          <a:p>
            <a:pPr>
              <a:defRPr/>
            </a:pPr>
            <a:fld id="{A4C577E2-95DD-1F4B-A688-E8FB02007787}" type="slidenum">
              <a:rPr lang="de-DE" smtClean="0"/>
              <a:pPr>
                <a:defRPr/>
              </a:pPr>
              <a:t>4</a:t>
            </a:fld>
            <a:endParaRPr lang="de-DE"/>
          </a:p>
        </p:txBody>
      </p:sp>
      <p:sp>
        <p:nvSpPr>
          <p:cNvPr id="7" name="Rectangle 6">
            <a:extLst>
              <a:ext uri="{FF2B5EF4-FFF2-40B4-BE49-F238E27FC236}">
                <a16:creationId xmlns:a16="http://schemas.microsoft.com/office/drawing/2014/main" id="{7CF6AC5B-A7CE-2D44-8B87-E83F81CF5709}"/>
              </a:ext>
            </a:extLst>
          </p:cNvPr>
          <p:cNvSpPr/>
          <p:nvPr/>
        </p:nvSpPr>
        <p:spPr>
          <a:xfrm>
            <a:off x="2443759" y="6630687"/>
            <a:ext cx="4360489" cy="276999"/>
          </a:xfrm>
          <a:prstGeom prst="rect">
            <a:avLst/>
          </a:prstGeom>
        </p:spPr>
        <p:txBody>
          <a:bodyPr wrap="none">
            <a:spAutoFit/>
          </a:bodyPr>
          <a:lstStyle/>
          <a:p>
            <a:r>
              <a:rPr lang="en-US" sz="1200" dirty="0">
                <a:solidFill>
                  <a:schemeClr val="bg1"/>
                </a:solidFill>
              </a:rPr>
              <a:t>Challenges of Human-Aware AI Systems: Subbarao </a:t>
            </a:r>
            <a:r>
              <a:rPr lang="en-US" sz="1200" dirty="0" err="1">
                <a:solidFill>
                  <a:schemeClr val="bg1"/>
                </a:solidFill>
              </a:rPr>
              <a:t>Kambhampati</a:t>
            </a:r>
            <a:endParaRPr lang="en-DE" sz="1200" dirty="0">
              <a:solidFill>
                <a:schemeClr val="bg1"/>
              </a:solidFill>
            </a:endParaRPr>
          </a:p>
        </p:txBody>
      </p:sp>
    </p:spTree>
    <p:extLst>
      <p:ext uri="{BB962C8B-B14F-4D97-AF65-F5344CB8AC3E}">
        <p14:creationId xmlns:p14="http://schemas.microsoft.com/office/powerpoint/2010/main" val="2312691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title"/>
          </p:nvPr>
        </p:nvSpPr>
        <p:spPr/>
        <p:txBody>
          <a:bodyPr/>
          <a:lstStyle/>
          <a:p>
            <a:r>
              <a:rPr lang="en-US" dirty="0">
                <a:latin typeface="+mn-lt"/>
                <a:ea typeface="ＭＳ Ｐゴシック" charset="0"/>
                <a:cs typeface="ＭＳ Ｐゴシック" charset="0"/>
              </a:rPr>
              <a:t>Iteratively estimating </a:t>
            </a:r>
            <a:r>
              <a:rPr lang="en-US" i="1" dirty="0">
                <a:solidFill>
                  <a:schemeClr val="accent1">
                    <a:lumMod val="50000"/>
                  </a:schemeClr>
                </a:solidFill>
                <a:latin typeface="+mn-lt"/>
                <a:ea typeface="ＭＳ Ｐゴシック" charset="0"/>
                <a:cs typeface="ＭＳ Ｐゴシック" charset="0"/>
              </a:rPr>
              <a:t>p</a:t>
            </a:r>
            <a:r>
              <a:rPr lang="en-US" i="1" baseline="-25000" dirty="0">
                <a:solidFill>
                  <a:schemeClr val="accent1">
                    <a:lumMod val="50000"/>
                  </a:schemeClr>
                </a:solidFill>
                <a:latin typeface="+mn-lt"/>
                <a:ea typeface="ＭＳ Ｐゴシック" charset="0"/>
                <a:cs typeface="ＭＳ Ｐゴシック" charset="0"/>
              </a:rPr>
              <a:t>i</a:t>
            </a:r>
          </a:p>
        </p:txBody>
      </p:sp>
      <p:sp>
        <p:nvSpPr>
          <p:cNvPr id="119811" name="Rectangle 8"/>
          <p:cNvSpPr>
            <a:spLocks noGrp="1" noChangeArrowheads="1"/>
          </p:cNvSpPr>
          <p:nvPr>
            <p:ph type="body" idx="1"/>
          </p:nvPr>
        </p:nvSpPr>
        <p:spPr/>
        <p:txBody>
          <a:bodyPr/>
          <a:lstStyle/>
          <a:p>
            <a:pPr marL="0" indent="0">
              <a:lnSpc>
                <a:spcPct val="90000"/>
              </a:lnSpc>
              <a:buNone/>
            </a:pPr>
            <a:r>
              <a:rPr lang="en-US" sz="2800" dirty="0">
                <a:solidFill>
                  <a:srgbClr val="0305FF"/>
                </a:solidFill>
                <a:ea typeface="ＭＳ Ｐゴシック" charset="0"/>
              </a:rPr>
              <a:t>Expectation Maximization:</a:t>
            </a:r>
            <a:endParaRPr lang="en-US" sz="2400" dirty="0">
              <a:solidFill>
                <a:srgbClr val="0305FF"/>
              </a:solidFill>
              <a:ea typeface="ＭＳ Ｐゴシック" charset="0"/>
            </a:endParaRPr>
          </a:p>
          <a:p>
            <a:pPr marL="495300" indent="-495300">
              <a:lnSpc>
                <a:spcPct val="90000"/>
              </a:lnSpc>
              <a:buFont typeface="Wingdings" charset="0"/>
              <a:buAutoNum type="arabicPeriod"/>
            </a:pPr>
            <a:r>
              <a:rPr lang="en-US" sz="2400" dirty="0">
                <a:ea typeface="ＭＳ Ｐゴシック" charset="0"/>
              </a:rPr>
              <a:t>Assume that </a:t>
            </a:r>
            <a:r>
              <a:rPr lang="en-US" sz="2400" dirty="0">
                <a:solidFill>
                  <a:schemeClr val="accent1">
                    <a:lumMod val="50000"/>
                  </a:schemeClr>
                </a:solidFill>
                <a:ea typeface="ＭＳ Ｐゴシック" charset="0"/>
              </a:rPr>
              <a:t>p</a:t>
            </a:r>
            <a:r>
              <a:rPr lang="en-US" sz="2400" baseline="-25000" dirty="0">
                <a:solidFill>
                  <a:schemeClr val="accent1">
                    <a:lumMod val="50000"/>
                  </a:schemeClr>
                </a:solidFill>
                <a:ea typeface="ＭＳ Ｐゴシック" charset="0"/>
              </a:rPr>
              <a:t>i</a:t>
            </a:r>
            <a:r>
              <a:rPr lang="en-US" sz="2400" dirty="0">
                <a:ea typeface="ＭＳ Ｐゴシック" charset="0"/>
              </a:rPr>
              <a:t> constant over all </a:t>
            </a:r>
            <a:r>
              <a:rPr lang="en-US" sz="2400" dirty="0">
                <a:solidFill>
                  <a:srgbClr val="3C8C93"/>
                </a:solidFill>
                <a:ea typeface="ＭＳ Ｐゴシック" charset="0"/>
              </a:rPr>
              <a:t>q</a:t>
            </a:r>
            <a:r>
              <a:rPr lang="en-US" sz="2400" baseline="-25000" dirty="0">
                <a:solidFill>
                  <a:srgbClr val="3C8C93"/>
                </a:solidFill>
                <a:ea typeface="ＭＳ Ｐゴシック" charset="0"/>
              </a:rPr>
              <a:t>i</a:t>
            </a:r>
            <a:r>
              <a:rPr lang="en-US" sz="2400" dirty="0">
                <a:ea typeface="ＭＳ Ｐゴシック" charset="0"/>
              </a:rPr>
              <a:t>  in query</a:t>
            </a:r>
          </a:p>
          <a:p>
            <a:pPr marL="914400" lvl="1" indent="-457200">
              <a:lnSpc>
                <a:spcPct val="90000"/>
              </a:lnSpc>
            </a:pPr>
            <a:r>
              <a:rPr lang="en-US" sz="2000" dirty="0">
                <a:solidFill>
                  <a:srgbClr val="3C8C93"/>
                </a:solidFill>
                <a:ea typeface="ＭＳ Ｐゴシック" charset="0"/>
              </a:rPr>
              <a:t>p</a:t>
            </a:r>
            <a:r>
              <a:rPr lang="en-US" sz="2000" baseline="-25000" dirty="0">
                <a:solidFill>
                  <a:srgbClr val="3C8C93"/>
                </a:solidFill>
                <a:ea typeface="ＭＳ Ｐゴシック" charset="0"/>
              </a:rPr>
              <a:t>i</a:t>
            </a:r>
            <a:r>
              <a:rPr lang="en-US" sz="2000" dirty="0">
                <a:solidFill>
                  <a:srgbClr val="3C8C93"/>
                </a:solidFill>
                <a:ea typeface="ＭＳ Ｐゴシック" charset="0"/>
              </a:rPr>
              <a:t> = 0.5</a:t>
            </a:r>
            <a:r>
              <a:rPr lang="en-US" sz="2000" dirty="0">
                <a:ea typeface="ＭＳ Ｐゴシック" charset="0"/>
              </a:rPr>
              <a:t> (even odds) for any given doc</a:t>
            </a:r>
          </a:p>
          <a:p>
            <a:pPr marL="495300" indent="-495300">
              <a:lnSpc>
                <a:spcPct val="90000"/>
              </a:lnSpc>
              <a:buFont typeface="Wingdings" charset="0"/>
              <a:buAutoNum type="arabicPeriod"/>
            </a:pPr>
            <a:r>
              <a:rPr lang="en-US" sz="2400" dirty="0">
                <a:ea typeface="ＭＳ Ｐゴシック" charset="0"/>
              </a:rPr>
              <a:t>Determine guess of relevant document set from subset </a:t>
            </a:r>
            <a:r>
              <a:rPr lang="en-US" sz="2400" dirty="0">
                <a:solidFill>
                  <a:schemeClr val="accent1">
                    <a:lumMod val="50000"/>
                  </a:schemeClr>
                </a:solidFill>
                <a:ea typeface="ＭＳ Ｐゴシック" charset="0"/>
              </a:rPr>
              <a:t>V</a:t>
            </a:r>
            <a:r>
              <a:rPr lang="en-US" sz="2400" dirty="0">
                <a:ea typeface="ＭＳ Ｐゴシック" charset="0"/>
              </a:rPr>
              <a:t>:</a:t>
            </a:r>
          </a:p>
          <a:p>
            <a:pPr marL="914400" lvl="1" indent="-457200">
              <a:lnSpc>
                <a:spcPct val="90000"/>
              </a:lnSpc>
            </a:pPr>
            <a:r>
              <a:rPr lang="en-US" sz="2000" dirty="0">
                <a:solidFill>
                  <a:srgbClr val="3C8C93"/>
                </a:solidFill>
                <a:ea typeface="ＭＳ Ｐゴシック" charset="0"/>
              </a:rPr>
              <a:t>V</a:t>
            </a:r>
            <a:r>
              <a:rPr lang="en-US" sz="2000" dirty="0">
                <a:ea typeface="ＭＳ Ｐゴシック" charset="0"/>
              </a:rPr>
              <a:t> is fixed size set of highest ranked documents on this model </a:t>
            </a:r>
          </a:p>
          <a:p>
            <a:pPr marL="495300" indent="-495300">
              <a:lnSpc>
                <a:spcPct val="90000"/>
              </a:lnSpc>
              <a:buFont typeface="Wingdings" charset="0"/>
              <a:buAutoNum type="arabicPeriod"/>
            </a:pPr>
            <a:r>
              <a:rPr lang="en-US" sz="2400" dirty="0">
                <a:ea typeface="ＭＳ Ｐゴシック" charset="0"/>
              </a:rPr>
              <a:t>We need to improve our guesses for </a:t>
            </a:r>
            <a:r>
              <a:rPr lang="en-US" sz="2400" dirty="0">
                <a:solidFill>
                  <a:srgbClr val="3C8C93"/>
                </a:solidFill>
                <a:ea typeface="ＭＳ Ｐゴシック" charset="0"/>
              </a:rPr>
              <a:t>p</a:t>
            </a:r>
            <a:r>
              <a:rPr lang="en-US" sz="2400" baseline="-25000" dirty="0">
                <a:solidFill>
                  <a:srgbClr val="3C8C93"/>
                </a:solidFill>
                <a:ea typeface="ＭＳ Ｐゴシック" charset="0"/>
              </a:rPr>
              <a:t>i</a:t>
            </a:r>
            <a:r>
              <a:rPr lang="en-US" sz="2400" dirty="0">
                <a:ea typeface="ＭＳ Ｐゴシック" charset="0"/>
              </a:rPr>
              <a:t> and </a:t>
            </a:r>
            <a:r>
              <a:rPr lang="en-US" sz="2400" dirty="0" err="1">
                <a:solidFill>
                  <a:srgbClr val="3C8C93"/>
                </a:solidFill>
                <a:ea typeface="ＭＳ Ｐゴシック" charset="0"/>
              </a:rPr>
              <a:t>r</a:t>
            </a:r>
            <a:r>
              <a:rPr lang="en-US" sz="2400" baseline="-25000" dirty="0" err="1">
                <a:solidFill>
                  <a:srgbClr val="3C8C93"/>
                </a:solidFill>
                <a:ea typeface="ＭＳ Ｐゴシック" charset="0"/>
              </a:rPr>
              <a:t>i</a:t>
            </a:r>
            <a:r>
              <a:rPr lang="en-US" sz="2400" dirty="0">
                <a:ea typeface="ＭＳ Ｐゴシック" charset="0"/>
              </a:rPr>
              <a:t>, so</a:t>
            </a:r>
          </a:p>
          <a:p>
            <a:pPr marL="914400" lvl="1" indent="-457200">
              <a:lnSpc>
                <a:spcPct val="90000"/>
              </a:lnSpc>
            </a:pPr>
            <a:r>
              <a:rPr lang="en-US" sz="2000" dirty="0">
                <a:ea typeface="ＭＳ Ｐゴシック" charset="0"/>
              </a:rPr>
              <a:t>Use distribution of </a:t>
            </a:r>
            <a:r>
              <a:rPr lang="en-US" sz="2000" dirty="0">
                <a:solidFill>
                  <a:srgbClr val="3C8C93"/>
                </a:solidFill>
                <a:ea typeface="ＭＳ Ｐゴシック" charset="0"/>
              </a:rPr>
              <a:t>q</a:t>
            </a:r>
            <a:r>
              <a:rPr lang="en-US" sz="2000" baseline="-25000" dirty="0">
                <a:solidFill>
                  <a:srgbClr val="3C8C93"/>
                </a:solidFill>
                <a:ea typeface="ＭＳ Ｐゴシック" charset="0"/>
              </a:rPr>
              <a:t>i</a:t>
            </a:r>
            <a:r>
              <a:rPr lang="en-US" sz="2000" dirty="0">
                <a:ea typeface="ＭＳ Ｐゴシック" charset="0"/>
              </a:rPr>
              <a:t> in docs in </a:t>
            </a:r>
            <a:r>
              <a:rPr lang="en-US" sz="2000" dirty="0">
                <a:solidFill>
                  <a:srgbClr val="3C8C93"/>
                </a:solidFill>
                <a:ea typeface="ＭＳ Ｐゴシック" charset="0"/>
              </a:rPr>
              <a:t>V</a:t>
            </a:r>
            <a:r>
              <a:rPr lang="en-US" sz="2000" dirty="0">
                <a:ea typeface="ＭＳ Ｐゴシック" charset="0"/>
              </a:rPr>
              <a:t>. Let </a:t>
            </a:r>
            <a:r>
              <a:rPr lang="en-US" sz="2000" dirty="0">
                <a:solidFill>
                  <a:srgbClr val="3C8C93"/>
                </a:solidFill>
                <a:ea typeface="ＭＳ Ｐゴシック" charset="0"/>
              </a:rPr>
              <a:t>V</a:t>
            </a:r>
            <a:r>
              <a:rPr lang="en-US" sz="2000" baseline="-25000" dirty="0">
                <a:solidFill>
                  <a:srgbClr val="3C8C93"/>
                </a:solidFill>
                <a:ea typeface="ＭＳ Ｐゴシック" charset="0"/>
              </a:rPr>
              <a:t>i</a:t>
            </a:r>
            <a:r>
              <a:rPr lang="en-US" sz="2000" dirty="0">
                <a:ea typeface="ＭＳ Ｐゴシック" charset="0"/>
              </a:rPr>
              <a:t> be set of documents containing </a:t>
            </a:r>
            <a:r>
              <a:rPr lang="en-US" sz="2000" dirty="0">
                <a:solidFill>
                  <a:srgbClr val="3C8C93"/>
                </a:solidFill>
                <a:ea typeface="ＭＳ Ｐゴシック" charset="0"/>
              </a:rPr>
              <a:t>q</a:t>
            </a:r>
            <a:r>
              <a:rPr lang="en-US" sz="2000" baseline="-25000" dirty="0">
                <a:solidFill>
                  <a:srgbClr val="3C8C93"/>
                </a:solidFill>
                <a:ea typeface="ＭＳ Ｐゴシック" charset="0"/>
              </a:rPr>
              <a:t>i</a:t>
            </a:r>
            <a:r>
              <a:rPr lang="en-US" sz="2000" dirty="0">
                <a:ea typeface="ＭＳ Ｐゴシック" charset="0"/>
              </a:rPr>
              <a:t> </a:t>
            </a:r>
          </a:p>
          <a:p>
            <a:pPr marL="1295400" lvl="2" indent="-381000">
              <a:lnSpc>
                <a:spcPct val="90000"/>
              </a:lnSpc>
            </a:pPr>
            <a:r>
              <a:rPr lang="en-US" sz="1800" dirty="0">
                <a:solidFill>
                  <a:srgbClr val="3C8C93"/>
                </a:solidFill>
                <a:ea typeface="ＭＳ Ｐゴシック" charset="0"/>
              </a:rPr>
              <a:t>p</a:t>
            </a:r>
            <a:r>
              <a:rPr lang="en-US" sz="1800" baseline="-25000" dirty="0">
                <a:solidFill>
                  <a:srgbClr val="3C8C93"/>
                </a:solidFill>
                <a:ea typeface="ＭＳ Ｐゴシック" charset="0"/>
              </a:rPr>
              <a:t>i</a:t>
            </a:r>
            <a:r>
              <a:rPr lang="en-US" sz="1800" dirty="0">
                <a:solidFill>
                  <a:srgbClr val="3C8C93"/>
                </a:solidFill>
                <a:ea typeface="ＭＳ Ｐゴシック" charset="0"/>
              </a:rPr>
              <a:t> = |V</a:t>
            </a:r>
            <a:r>
              <a:rPr lang="en-US" sz="1800" baseline="-25000" dirty="0">
                <a:solidFill>
                  <a:srgbClr val="3C8C93"/>
                </a:solidFill>
                <a:ea typeface="ＭＳ Ｐゴシック" charset="0"/>
              </a:rPr>
              <a:t>i</a:t>
            </a:r>
            <a:r>
              <a:rPr lang="en-US" sz="1800" dirty="0">
                <a:solidFill>
                  <a:srgbClr val="3C8C93"/>
                </a:solidFill>
                <a:ea typeface="ＭＳ Ｐゴシック" charset="0"/>
              </a:rPr>
              <a:t>| / |V|</a:t>
            </a:r>
          </a:p>
          <a:p>
            <a:pPr marL="914400" lvl="1" indent="-457200">
              <a:lnSpc>
                <a:spcPct val="90000"/>
              </a:lnSpc>
            </a:pPr>
            <a:r>
              <a:rPr lang="en-US" sz="2000" dirty="0">
                <a:ea typeface="ＭＳ Ｐゴシック" charset="0"/>
              </a:rPr>
              <a:t>Assume if not retrieved then not relevant </a:t>
            </a:r>
          </a:p>
          <a:p>
            <a:pPr marL="1295400" lvl="2" indent="-381000">
              <a:lnSpc>
                <a:spcPct val="90000"/>
              </a:lnSpc>
            </a:pPr>
            <a:r>
              <a:rPr lang="en-US" sz="1800" dirty="0" err="1">
                <a:solidFill>
                  <a:srgbClr val="3C8C93"/>
                </a:solidFill>
                <a:ea typeface="ＭＳ Ｐゴシック" charset="0"/>
              </a:rPr>
              <a:t>r</a:t>
            </a:r>
            <a:r>
              <a:rPr lang="en-US" sz="1800" baseline="-25000" dirty="0" err="1">
                <a:solidFill>
                  <a:srgbClr val="3C8C93"/>
                </a:solidFill>
                <a:ea typeface="ＭＳ Ｐゴシック" charset="0"/>
              </a:rPr>
              <a:t>i</a:t>
            </a:r>
            <a:r>
              <a:rPr lang="en-US" sz="1800" dirty="0">
                <a:solidFill>
                  <a:srgbClr val="3C8C93"/>
                </a:solidFill>
                <a:ea typeface="ＭＳ Ｐゴシック" charset="0"/>
              </a:rPr>
              <a:t>  = (</a:t>
            </a:r>
            <a:r>
              <a:rPr lang="en-US" sz="1800" dirty="0" err="1">
                <a:solidFill>
                  <a:srgbClr val="3C8C93"/>
                </a:solidFill>
                <a:ea typeface="ＭＳ Ｐゴシック" charset="0"/>
              </a:rPr>
              <a:t>n</a:t>
            </a:r>
            <a:r>
              <a:rPr lang="en-US" sz="1800" baseline="-25000" dirty="0" err="1">
                <a:solidFill>
                  <a:srgbClr val="3C8C93"/>
                </a:solidFill>
                <a:ea typeface="ＭＳ Ｐゴシック" charset="0"/>
              </a:rPr>
              <a:t>i</a:t>
            </a:r>
            <a:r>
              <a:rPr lang="en-US" sz="1800" dirty="0">
                <a:solidFill>
                  <a:srgbClr val="3C8C93"/>
                </a:solidFill>
                <a:ea typeface="ＭＳ Ｐゴシック" charset="0"/>
              </a:rPr>
              <a:t> – |V</a:t>
            </a:r>
            <a:r>
              <a:rPr lang="en-US" sz="1800" baseline="-25000" dirty="0">
                <a:solidFill>
                  <a:srgbClr val="3C8C93"/>
                </a:solidFill>
                <a:ea typeface="ＭＳ Ｐゴシック" charset="0"/>
              </a:rPr>
              <a:t>i</a:t>
            </a:r>
            <a:r>
              <a:rPr lang="en-US" sz="1800" dirty="0">
                <a:solidFill>
                  <a:srgbClr val="3C8C93"/>
                </a:solidFill>
                <a:ea typeface="ＭＳ Ｐゴシック" charset="0"/>
              </a:rPr>
              <a:t>|) / (N – |V|)</a:t>
            </a:r>
          </a:p>
          <a:p>
            <a:pPr marL="495300" indent="-495300">
              <a:lnSpc>
                <a:spcPct val="90000"/>
              </a:lnSpc>
              <a:buFont typeface="Wingdings" charset="0"/>
              <a:buAutoNum type="arabicPeriod"/>
            </a:pPr>
            <a:r>
              <a:rPr lang="en-US" sz="2400" dirty="0">
                <a:ea typeface="ＭＳ Ｐゴシック" charset="0"/>
              </a:rPr>
              <a:t>Go to 2. until convergence then return ranking</a:t>
            </a:r>
          </a:p>
        </p:txBody>
      </p:sp>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40</a:t>
            </a:fld>
            <a:endParaRPr lang="de-DE" dirty="0"/>
          </a:p>
        </p:txBody>
      </p:sp>
      <p:sp>
        <p:nvSpPr>
          <p:cNvPr id="6" name="TextBox 5">
            <a:extLst>
              <a:ext uri="{FF2B5EF4-FFF2-40B4-BE49-F238E27FC236}">
                <a16:creationId xmlns:a16="http://schemas.microsoft.com/office/drawing/2014/main" id="{5025B6E0-C1C3-A65C-F9D8-2193A3823F9B}"/>
              </a:ext>
            </a:extLst>
          </p:cNvPr>
          <p:cNvSpPr txBox="1"/>
          <p:nvPr/>
        </p:nvSpPr>
        <p:spPr>
          <a:xfrm>
            <a:off x="4602789" y="1066170"/>
            <a:ext cx="2645276" cy="261610"/>
          </a:xfrm>
          <a:prstGeom prst="rect">
            <a:avLst/>
          </a:prstGeom>
          <a:noFill/>
        </p:spPr>
        <p:txBody>
          <a:bodyPr wrap="none" rtlCol="0">
            <a:spAutoFit/>
          </a:bodyPr>
          <a:lstStyle/>
          <a:p>
            <a:r>
              <a:rPr lang="en-DE" sz="1100" dirty="0">
                <a:solidFill>
                  <a:srgbClr val="0305FF"/>
                </a:solidFill>
              </a:rPr>
              <a:t>Nonstandard Databases and Data Mining</a:t>
            </a:r>
          </a:p>
        </p:txBody>
      </p:sp>
    </p:spTree>
    <p:extLst>
      <p:ext uri="{BB962C8B-B14F-4D97-AF65-F5344CB8AC3E}">
        <p14:creationId xmlns:p14="http://schemas.microsoft.com/office/powerpoint/2010/main" val="3152676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p:nvPr>
        </p:nvSpPr>
        <p:spPr/>
        <p:txBody>
          <a:bodyPr/>
          <a:lstStyle/>
          <a:p>
            <a:r>
              <a:rPr lang="en-US" sz="3600">
                <a:latin typeface="+mn-lt"/>
                <a:ea typeface="ＭＳ Ｐゴシック" charset="0"/>
                <a:cs typeface="ＭＳ Ｐゴシック" charset="0"/>
              </a:rPr>
              <a:t>Probabilistic Relevance Feedback</a:t>
            </a:r>
          </a:p>
        </p:txBody>
      </p:sp>
      <p:sp>
        <p:nvSpPr>
          <p:cNvPr id="120834" name="Rectangle 5"/>
          <p:cNvSpPr>
            <a:spLocks noGrp="1" noChangeArrowheads="1"/>
          </p:cNvSpPr>
          <p:nvPr>
            <p:ph type="body" idx="1"/>
          </p:nvPr>
        </p:nvSpPr>
        <p:spPr>
          <a:xfrm>
            <a:off x="457200" y="1268760"/>
            <a:ext cx="8229600" cy="4525962"/>
          </a:xfrm>
        </p:spPr>
        <p:txBody>
          <a:bodyPr/>
          <a:lstStyle/>
          <a:p>
            <a:pPr marL="495300" indent="-495300">
              <a:buFont typeface="Wingdings" charset="0"/>
              <a:buAutoNum type="arabicPeriod"/>
            </a:pPr>
            <a:r>
              <a:rPr lang="en-US" sz="2400" dirty="0">
                <a:ea typeface="ＭＳ Ｐゴシック" charset="0"/>
              </a:rPr>
              <a:t>Guess a preliminary probabilistic description of </a:t>
            </a:r>
            <a:r>
              <a:rPr lang="en-US" sz="2400" i="1" dirty="0">
                <a:ea typeface="ＭＳ Ｐゴシック" charset="0"/>
              </a:rPr>
              <a:t>R</a:t>
            </a:r>
            <a:r>
              <a:rPr lang="en-US" sz="2400" dirty="0">
                <a:ea typeface="ＭＳ Ｐゴシック" charset="0"/>
              </a:rPr>
              <a:t> and use it to retrieve a first set of documents V, as above.</a:t>
            </a:r>
          </a:p>
          <a:p>
            <a:pPr marL="495300" indent="-495300">
              <a:buFont typeface="Wingdings" charset="0"/>
              <a:buAutoNum type="arabicPeriod"/>
            </a:pPr>
            <a:r>
              <a:rPr lang="en-US" sz="2400" dirty="0">
                <a:solidFill>
                  <a:srgbClr val="0305FF"/>
                </a:solidFill>
                <a:ea typeface="ＭＳ Ｐゴシック" charset="0"/>
              </a:rPr>
              <a:t>Interact with the user </a:t>
            </a:r>
            <a:r>
              <a:rPr lang="en-US" sz="2400" dirty="0">
                <a:ea typeface="ＭＳ Ｐゴシック" charset="0"/>
              </a:rPr>
              <a:t>to refine the description: learn some definite members of R and NR</a:t>
            </a:r>
          </a:p>
          <a:p>
            <a:pPr marL="495300" indent="-495300">
              <a:buFont typeface="Wingdings" charset="0"/>
              <a:buAutoNum type="arabicPeriod"/>
            </a:pPr>
            <a:r>
              <a:rPr lang="en-US" sz="2400" dirty="0" err="1">
                <a:ea typeface="ＭＳ Ｐゴシック" charset="0"/>
              </a:rPr>
              <a:t>Reestimate</a:t>
            </a:r>
            <a:r>
              <a:rPr lang="en-US" sz="2400" dirty="0">
                <a:ea typeface="ＭＳ Ｐゴシック" charset="0"/>
              </a:rPr>
              <a:t> </a:t>
            </a:r>
            <a:r>
              <a:rPr lang="en-US" sz="2400" i="1" dirty="0">
                <a:ea typeface="ＭＳ Ｐゴシック" charset="0"/>
              </a:rPr>
              <a:t>p</a:t>
            </a:r>
            <a:r>
              <a:rPr lang="en-US" sz="2400" i="1" baseline="-25000" dirty="0">
                <a:ea typeface="ＭＳ Ｐゴシック" charset="0"/>
              </a:rPr>
              <a:t>i</a:t>
            </a:r>
            <a:r>
              <a:rPr lang="en-US" sz="2400" dirty="0">
                <a:ea typeface="ＭＳ Ｐゴシック" charset="0"/>
              </a:rPr>
              <a:t> and </a:t>
            </a:r>
            <a:r>
              <a:rPr lang="en-US" sz="2400" i="1" dirty="0" err="1">
                <a:ea typeface="ＭＳ Ｐゴシック" charset="0"/>
              </a:rPr>
              <a:t>r</a:t>
            </a:r>
            <a:r>
              <a:rPr lang="en-US" sz="2400" i="1" baseline="-25000" dirty="0" err="1">
                <a:ea typeface="ＭＳ Ｐゴシック" charset="0"/>
              </a:rPr>
              <a:t>i</a:t>
            </a:r>
            <a:r>
              <a:rPr lang="en-US" sz="2400" dirty="0">
                <a:ea typeface="ＭＳ Ｐゴシック" charset="0"/>
              </a:rPr>
              <a:t> on the basis of these</a:t>
            </a:r>
          </a:p>
          <a:p>
            <a:pPr marL="914400" lvl="1" indent="-457200"/>
            <a:r>
              <a:rPr lang="en-US" sz="2000" dirty="0">
                <a:ea typeface="ＭＳ Ｐゴシック" charset="0"/>
              </a:rPr>
              <a:t>Or can combine new information with original guess (use Bayesian prior):</a:t>
            </a:r>
          </a:p>
          <a:p>
            <a:pPr marL="495300" indent="-495300"/>
            <a:endParaRPr lang="en-US" sz="2400" dirty="0">
              <a:ea typeface="ＭＳ Ｐゴシック" charset="0"/>
            </a:endParaRPr>
          </a:p>
          <a:p>
            <a:pPr marL="495300" indent="-495300">
              <a:buFont typeface="Wingdings" charset="0"/>
              <a:buAutoNum type="arabicPeriod" startAt="4"/>
            </a:pPr>
            <a:endParaRPr lang="en-US" sz="2400" dirty="0">
              <a:ea typeface="ＭＳ Ｐゴシック" charset="0"/>
            </a:endParaRPr>
          </a:p>
          <a:p>
            <a:pPr marL="495300" indent="-495300">
              <a:buFont typeface="Wingdings" charset="0"/>
              <a:buAutoNum type="arabicPeriod" startAt="4"/>
            </a:pPr>
            <a:r>
              <a:rPr lang="en-US" sz="2400" dirty="0">
                <a:ea typeface="ＭＳ Ｐゴシック" charset="0"/>
              </a:rPr>
              <a:t>Repeat, thus generating a </a:t>
            </a:r>
            <a:br>
              <a:rPr lang="en-US" sz="2400" dirty="0">
                <a:ea typeface="ＭＳ Ｐゴシック" charset="0"/>
              </a:rPr>
            </a:br>
            <a:r>
              <a:rPr lang="en-US" sz="2400" dirty="0">
                <a:ea typeface="ＭＳ Ｐゴシック" charset="0"/>
              </a:rPr>
              <a:t>succession of approximations </a:t>
            </a:r>
            <a:br>
              <a:rPr lang="en-US" sz="2400" dirty="0">
                <a:ea typeface="ＭＳ Ｐゴシック" charset="0"/>
              </a:rPr>
            </a:br>
            <a:r>
              <a:rPr lang="en-US" sz="2400" dirty="0">
                <a:ea typeface="ＭＳ Ｐゴシック" charset="0"/>
              </a:rPr>
              <a:t>to </a:t>
            </a:r>
            <a:r>
              <a:rPr lang="en-US" sz="2400" i="1" dirty="0">
                <a:ea typeface="ＭＳ Ｐゴシック" charset="0"/>
              </a:rPr>
              <a:t>R</a:t>
            </a:r>
            <a:r>
              <a:rPr lang="en-US" sz="2400" dirty="0">
                <a:ea typeface="ＭＳ Ｐゴシック" charset="0"/>
              </a:rPr>
              <a:t>. </a:t>
            </a:r>
          </a:p>
        </p:txBody>
      </p:sp>
      <p:graphicFrame>
        <p:nvGraphicFramePr>
          <p:cNvPr id="120835" name="Object 2"/>
          <p:cNvGraphicFramePr>
            <a:graphicFrameLocks noGrp="1" noChangeAspect="1"/>
          </p:cNvGraphicFramePr>
          <p:nvPr>
            <p:ph sz="half" idx="4294967295"/>
            <p:extLst>
              <p:ext uri="{D42A27DB-BD31-4B8C-83A1-F6EECF244321}">
                <p14:modId xmlns:p14="http://schemas.microsoft.com/office/powerpoint/2010/main" val="3344477822"/>
              </p:ext>
            </p:extLst>
          </p:nvPr>
        </p:nvGraphicFramePr>
        <p:xfrm>
          <a:off x="2459608" y="3933056"/>
          <a:ext cx="2184400" cy="831850"/>
        </p:xfrm>
        <a:graphic>
          <a:graphicData uri="http://schemas.openxmlformats.org/presentationml/2006/ole">
            <mc:AlternateContent xmlns:mc="http://schemas.openxmlformats.org/markup-compatibility/2006">
              <mc:Choice xmlns:v="urn:schemas-microsoft-com:vml" Requires="v">
                <p:oleObj name="Formel" r:id="rId3" imgW="1066800" imgH="406400" progId="Equation.3">
                  <p:embed/>
                </p:oleObj>
              </mc:Choice>
              <mc:Fallback>
                <p:oleObj name="Formel" r:id="rId3" imgW="1066800" imgH="406400" progId="Equation.3">
                  <p:embed/>
                  <p:pic>
                    <p:nvPicPr>
                      <p:cNvPr id="0" name=""/>
                      <p:cNvPicPr>
                        <a:picLocks noChangeAspect="1" noChangeArrowheads="1"/>
                      </p:cNvPicPr>
                      <p:nvPr/>
                    </p:nvPicPr>
                    <p:blipFill>
                      <a:blip r:embed="rId4"/>
                      <a:srcRect/>
                      <a:stretch>
                        <a:fillRect/>
                      </a:stretch>
                    </p:blipFill>
                    <p:spPr bwMode="auto">
                      <a:xfrm>
                        <a:off x="2459608" y="3933056"/>
                        <a:ext cx="2184400" cy="8318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7"/>
                                </a:srgbClr>
                              </a:outerShdw>
                            </a:effectLst>
                          </a14:hiddenEffects>
                        </a:ext>
                      </a:extLst>
                    </p:spPr>
                  </p:pic>
                </p:oleObj>
              </mc:Fallback>
            </mc:AlternateContent>
          </a:graphicData>
        </a:graphic>
      </p:graphicFrame>
      <p:sp>
        <p:nvSpPr>
          <p:cNvPr id="120836" name="Rectangle 8"/>
          <p:cNvSpPr>
            <a:spLocks noChangeArrowheads="1"/>
          </p:cNvSpPr>
          <p:nvPr/>
        </p:nvSpPr>
        <p:spPr bwMode="auto">
          <a:xfrm>
            <a:off x="5220072" y="3933056"/>
            <a:ext cx="1219200" cy="1219200"/>
          </a:xfrm>
          <a:prstGeom prst="rect">
            <a:avLst/>
          </a:prstGeom>
          <a:solidFill>
            <a:schemeClr val="accent2">
              <a:lumMod val="40000"/>
              <a:lumOff val="60000"/>
            </a:schemeClr>
          </a:solidFill>
          <a:ln w="9525">
            <a:solidFill>
              <a:schemeClr val="tx1"/>
            </a:solidFill>
            <a:miter lim="800000"/>
            <a:headEnd/>
            <a:tailEnd/>
          </a:ln>
        </p:spPr>
        <p:txBody>
          <a:bodyPr wrap="none" anchor="ctr"/>
          <a:lstStyle/>
          <a:p>
            <a:pPr algn="ctr"/>
            <a:r>
              <a:rPr lang="de-DE" dirty="0">
                <a:latin typeface="+mn-lt"/>
                <a:cs typeface="Arial" charset="0"/>
              </a:rPr>
              <a:t>𝜆</a:t>
            </a:r>
            <a:r>
              <a:rPr lang="en-US" dirty="0">
                <a:latin typeface="+mn-lt"/>
                <a:cs typeface="Arial" charset="0"/>
              </a:rPr>
              <a:t>  is </a:t>
            </a:r>
          </a:p>
          <a:p>
            <a:pPr algn="ctr"/>
            <a:r>
              <a:rPr lang="en-US" dirty="0">
                <a:latin typeface="+mn-lt"/>
                <a:cs typeface="Arial" charset="0"/>
              </a:rPr>
              <a:t>prior</a:t>
            </a:r>
          </a:p>
          <a:p>
            <a:pPr algn="ctr"/>
            <a:r>
              <a:rPr lang="en-US" dirty="0">
                <a:latin typeface="+mn-lt"/>
                <a:cs typeface="Arial" charset="0"/>
              </a:rPr>
              <a:t>weight</a:t>
            </a:r>
            <a:endParaRPr lang="el-GR" dirty="0">
              <a:latin typeface="+mn-lt"/>
              <a:cs typeface="Arial" charset="0"/>
            </a:endParaRPr>
          </a:p>
        </p:txBody>
      </p:sp>
      <p:sp>
        <p:nvSpPr>
          <p:cNvPr id="6"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41</a:t>
            </a:fld>
            <a:endParaRPr lang="de-DE" dirty="0"/>
          </a:p>
        </p:txBody>
      </p:sp>
    </p:spTree>
    <p:extLst>
      <p:ext uri="{BB962C8B-B14F-4D97-AF65-F5344CB8AC3E}">
        <p14:creationId xmlns:p14="http://schemas.microsoft.com/office/powerpoint/2010/main" val="367945072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Binary Independence Indexing</a:t>
            </a:r>
          </a:p>
        </p:txBody>
      </p:sp>
      <p:sp>
        <p:nvSpPr>
          <p:cNvPr id="114690" name="Rectangle 3"/>
          <p:cNvSpPr>
            <a:spLocks noGrp="1" noChangeArrowheads="1"/>
          </p:cNvSpPr>
          <p:nvPr>
            <p:ph type="body" idx="1"/>
          </p:nvPr>
        </p:nvSpPr>
        <p:spPr>
          <a:xfrm>
            <a:off x="990600" y="1340768"/>
            <a:ext cx="7772400" cy="5029200"/>
          </a:xfrm>
        </p:spPr>
        <p:txBody>
          <a:bodyPr/>
          <a:lstStyle/>
          <a:p>
            <a:pPr eaLnBrk="1" hangingPunct="1"/>
            <a:r>
              <a:rPr lang="en-US" dirty="0">
                <a:ea typeface="ＭＳ Ｐゴシック" charset="0"/>
              </a:rPr>
              <a:t>“Learning” from queries</a:t>
            </a:r>
          </a:p>
          <a:p>
            <a:pPr lvl="1" eaLnBrk="1" hangingPunct="1"/>
            <a:r>
              <a:rPr lang="en-US" dirty="0">
                <a:ea typeface="ＭＳ Ｐゴシック" charset="0"/>
              </a:rPr>
              <a:t>More queries: better results</a:t>
            </a:r>
          </a:p>
          <a:p>
            <a:pPr lvl="1" eaLnBrk="1" hangingPunct="1"/>
            <a:endParaRPr lang="en-US" dirty="0">
              <a:ea typeface="ＭＳ Ｐゴシック" charset="0"/>
            </a:endParaRPr>
          </a:p>
          <a:p>
            <a:pPr lvl="1" eaLnBrk="1" hangingPunct="1"/>
            <a:endParaRPr lang="en-US" dirty="0">
              <a:ea typeface="ＭＳ Ｐゴシック" charset="0"/>
            </a:endParaRPr>
          </a:p>
          <a:p>
            <a:pPr eaLnBrk="1" hangingPunct="1"/>
            <a:endParaRPr lang="en-US" b="1" dirty="0">
              <a:solidFill>
                <a:schemeClr val="tx2"/>
              </a:solidFill>
              <a:ea typeface="ＭＳ Ｐゴシック" charset="0"/>
            </a:endParaRPr>
          </a:p>
          <a:p>
            <a:pPr eaLnBrk="1" hangingPunct="1"/>
            <a:r>
              <a:rPr lang="en-US" b="1" dirty="0">
                <a:solidFill>
                  <a:schemeClr val="tx2"/>
                </a:solidFill>
                <a:ea typeface="ＭＳ Ｐゴシック" charset="0"/>
              </a:rPr>
              <a:t>p(</a:t>
            </a:r>
            <a:r>
              <a:rPr lang="en-US" b="1" dirty="0" err="1">
                <a:solidFill>
                  <a:schemeClr val="tx2"/>
                </a:solidFill>
                <a:ea typeface="ＭＳ Ｐゴシック" charset="0"/>
              </a:rPr>
              <a:t>q|x,R</a:t>
            </a:r>
            <a:r>
              <a:rPr lang="en-US" b="1" dirty="0">
                <a:solidFill>
                  <a:schemeClr val="tx2"/>
                </a:solidFill>
                <a:ea typeface="ＭＳ Ｐゴシック" charset="0"/>
              </a:rPr>
              <a:t>)</a:t>
            </a:r>
            <a:r>
              <a:rPr lang="en-US" dirty="0">
                <a:ea typeface="ＭＳ Ｐゴシック" charset="0"/>
              </a:rPr>
              <a:t> - probability that if document </a:t>
            </a:r>
            <a:r>
              <a:rPr lang="en-US" b="1" dirty="0">
                <a:solidFill>
                  <a:schemeClr val="tx2"/>
                </a:solidFill>
                <a:ea typeface="ＭＳ Ｐゴシック" charset="0"/>
              </a:rPr>
              <a:t>x</a:t>
            </a:r>
            <a:r>
              <a:rPr lang="en-US" dirty="0">
                <a:ea typeface="ＭＳ Ｐゴシック" charset="0"/>
              </a:rPr>
              <a:t> had been deemed relevant, query </a:t>
            </a:r>
            <a:r>
              <a:rPr lang="en-US" b="1" dirty="0">
                <a:solidFill>
                  <a:schemeClr val="tx2"/>
                </a:solidFill>
                <a:ea typeface="ＭＳ Ｐゴシック" charset="0"/>
              </a:rPr>
              <a:t>q</a:t>
            </a:r>
            <a:r>
              <a:rPr lang="en-US" dirty="0">
                <a:ea typeface="ＭＳ Ｐゴシック" charset="0"/>
              </a:rPr>
              <a:t> had been asked</a:t>
            </a:r>
          </a:p>
          <a:p>
            <a:pPr eaLnBrk="1" hangingPunct="1"/>
            <a:r>
              <a:rPr lang="en-US" dirty="0">
                <a:ea typeface="ＭＳ Ｐゴシック" charset="0"/>
              </a:rPr>
              <a:t>The rest of the framework is similar to BIR</a:t>
            </a:r>
          </a:p>
        </p:txBody>
      </p:sp>
      <p:graphicFrame>
        <p:nvGraphicFramePr>
          <p:cNvPr id="114691" name="Object 2"/>
          <p:cNvGraphicFramePr>
            <a:graphicFrameLocks noChangeAspect="1"/>
          </p:cNvGraphicFramePr>
          <p:nvPr>
            <p:extLst>
              <p:ext uri="{D42A27DB-BD31-4B8C-83A1-F6EECF244321}">
                <p14:modId xmlns:p14="http://schemas.microsoft.com/office/powerpoint/2010/main" val="2616516771"/>
              </p:ext>
            </p:extLst>
          </p:nvPr>
        </p:nvGraphicFramePr>
        <p:xfrm>
          <a:off x="1524000" y="2402458"/>
          <a:ext cx="4586288" cy="1098550"/>
        </p:xfrm>
        <a:graphic>
          <a:graphicData uri="http://schemas.openxmlformats.org/presentationml/2006/ole">
            <mc:AlternateContent xmlns:mc="http://schemas.openxmlformats.org/markup-compatibility/2006">
              <mc:Choice xmlns:v="urn:schemas-microsoft-com:vml" Requires="v">
                <p:oleObj name="Formel" r:id="rId3" imgW="1943100" imgH="419100" progId="Equation.3">
                  <p:embed/>
                </p:oleObj>
              </mc:Choice>
              <mc:Fallback>
                <p:oleObj name="Formel" r:id="rId3" imgW="1943100" imgH="419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402458"/>
                        <a:ext cx="4586288" cy="1098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42</a:t>
            </a:fld>
            <a:endParaRPr lang="de-DE" dirty="0"/>
          </a:p>
        </p:txBody>
      </p:sp>
    </p:spTree>
    <p:extLst>
      <p:ext uri="{BB962C8B-B14F-4D97-AF65-F5344CB8AC3E}">
        <p14:creationId xmlns:p14="http://schemas.microsoft.com/office/powerpoint/2010/main" val="40158668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9096D-3CBE-A445-8881-E896455ABC42}"/>
              </a:ext>
            </a:extLst>
          </p:cNvPr>
          <p:cNvSpPr>
            <a:spLocks noGrp="1"/>
          </p:cNvSpPr>
          <p:nvPr>
            <p:ph type="title"/>
          </p:nvPr>
        </p:nvSpPr>
        <p:spPr/>
        <p:txBody>
          <a:bodyPr/>
          <a:lstStyle/>
          <a:p>
            <a:r>
              <a:rPr lang="en-DE" dirty="0"/>
              <a:t>Recap</a:t>
            </a:r>
          </a:p>
        </p:txBody>
      </p:sp>
      <p:sp>
        <p:nvSpPr>
          <p:cNvPr id="3" name="Content Placeholder 2">
            <a:extLst>
              <a:ext uri="{FF2B5EF4-FFF2-40B4-BE49-F238E27FC236}">
                <a16:creationId xmlns:a16="http://schemas.microsoft.com/office/drawing/2014/main" id="{76304CC5-63B9-784A-B896-32BBA6F0DF92}"/>
              </a:ext>
            </a:extLst>
          </p:cNvPr>
          <p:cNvSpPr>
            <a:spLocks noGrp="1"/>
          </p:cNvSpPr>
          <p:nvPr>
            <p:ph idx="1"/>
          </p:nvPr>
        </p:nvSpPr>
        <p:spPr/>
        <p:txBody>
          <a:bodyPr/>
          <a:lstStyle/>
          <a:p>
            <a:r>
              <a:rPr lang="en-DE" dirty="0"/>
              <a:t>Agents have goals</a:t>
            </a:r>
          </a:p>
          <a:p>
            <a:pPr lvl="1"/>
            <a:r>
              <a:rPr lang="en-DE" dirty="0"/>
              <a:t>Example: provide a good IR service</a:t>
            </a:r>
          </a:p>
          <a:p>
            <a:r>
              <a:rPr lang="en-DE" dirty="0"/>
              <a:t>Goals reflected as utilities</a:t>
            </a:r>
          </a:p>
          <a:p>
            <a:pPr lvl="1"/>
            <a:r>
              <a:rPr lang="en-DE" dirty="0"/>
              <a:t>If IR is good, agent’s utility is maximized</a:t>
            </a:r>
          </a:p>
          <a:p>
            <a:endParaRPr lang="en-DE" dirty="0"/>
          </a:p>
          <a:p>
            <a:r>
              <a:rPr lang="en-DE" dirty="0"/>
              <a:t>Our goal: Understand IR principles</a:t>
            </a:r>
          </a:p>
          <a:p>
            <a:pPr lvl="1"/>
            <a:r>
              <a:rPr lang="en-DE" dirty="0"/>
              <a:t>Mathematical foundations of IR (e.g., PRP)</a:t>
            </a:r>
          </a:p>
          <a:p>
            <a:pPr lvl="1"/>
            <a:r>
              <a:rPr lang="en-DE" dirty="0"/>
              <a:t>IR quality measures</a:t>
            </a:r>
          </a:p>
          <a:p>
            <a:pPr lvl="1"/>
            <a:r>
              <a:rPr lang="en-DE" dirty="0"/>
              <a:t>…</a:t>
            </a:r>
          </a:p>
          <a:p>
            <a:pPr lvl="1"/>
            <a:endParaRPr lang="en-DE" dirty="0"/>
          </a:p>
          <a:p>
            <a:r>
              <a:rPr lang="en-DE" dirty="0"/>
              <a:t>These insights motivate the content of the course</a:t>
            </a:r>
          </a:p>
        </p:txBody>
      </p:sp>
      <p:sp>
        <p:nvSpPr>
          <p:cNvPr id="4" name="Slide Number Placeholder 3">
            <a:extLst>
              <a:ext uri="{FF2B5EF4-FFF2-40B4-BE49-F238E27FC236}">
                <a16:creationId xmlns:a16="http://schemas.microsoft.com/office/drawing/2014/main" id="{0A23CD8A-AF89-0443-BCC8-2912534F8953}"/>
              </a:ext>
            </a:extLst>
          </p:cNvPr>
          <p:cNvSpPr>
            <a:spLocks noGrp="1"/>
          </p:cNvSpPr>
          <p:nvPr>
            <p:ph type="sldNum" sz="quarter" idx="12"/>
          </p:nvPr>
        </p:nvSpPr>
        <p:spPr/>
        <p:txBody>
          <a:bodyPr/>
          <a:lstStyle/>
          <a:p>
            <a:pPr>
              <a:defRPr/>
            </a:pPr>
            <a:fld id="{A4C577E2-95DD-1F4B-A688-E8FB02007787}" type="slidenum">
              <a:rPr lang="de-DE" smtClean="0"/>
              <a:pPr>
                <a:defRPr/>
              </a:pPr>
              <a:t>43</a:t>
            </a:fld>
            <a:endParaRPr lang="de-DE"/>
          </a:p>
        </p:txBody>
      </p:sp>
    </p:spTree>
    <p:extLst>
      <p:ext uri="{BB962C8B-B14F-4D97-AF65-F5344CB8AC3E}">
        <p14:creationId xmlns:p14="http://schemas.microsoft.com/office/powerpoint/2010/main" val="317489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50" name="Rectangle 3"/>
          <p:cNvSpPr>
            <a:spLocks noChangeArrowheads="1"/>
          </p:cNvSpPr>
          <p:nvPr/>
        </p:nvSpPr>
        <p:spPr bwMode="auto">
          <a:xfrm>
            <a:off x="1371600" y="4617368"/>
            <a:ext cx="2209800" cy="683840"/>
          </a:xfrm>
          <a:prstGeom prst="rect">
            <a:avLst/>
          </a:prstGeom>
          <a:solidFill>
            <a:srgbClr val="FFCC99"/>
          </a:solidFill>
          <a:ln w="9525">
            <a:solidFill>
              <a:schemeClr val="tx1"/>
            </a:solidFill>
            <a:miter lim="800000"/>
            <a:headEnd/>
            <a:tailEnd/>
          </a:ln>
        </p:spPr>
        <p:txBody>
          <a:bodyPr wrap="none" anchor="ctr"/>
          <a:lstStyle/>
          <a:p>
            <a:endParaRPr lang="en-US">
              <a:latin typeface="+mn-lt"/>
            </a:endParaRPr>
          </a:p>
        </p:txBody>
      </p:sp>
      <p:sp>
        <p:nvSpPr>
          <p:cNvPr id="116751" name="Line 4"/>
          <p:cNvSpPr>
            <a:spLocks noChangeShapeType="1"/>
          </p:cNvSpPr>
          <p:nvPr/>
        </p:nvSpPr>
        <p:spPr bwMode="auto">
          <a:xfrm flipH="1" flipV="1">
            <a:off x="2209800" y="3855368"/>
            <a:ext cx="2286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de-DE">
              <a:latin typeface="+mn-lt"/>
            </a:endParaRPr>
          </a:p>
        </p:txBody>
      </p:sp>
      <p:sp>
        <p:nvSpPr>
          <p:cNvPr id="116752" name="Line 5"/>
          <p:cNvSpPr>
            <a:spLocks noChangeShapeType="1"/>
          </p:cNvSpPr>
          <p:nvPr/>
        </p:nvSpPr>
        <p:spPr bwMode="auto">
          <a:xfrm flipV="1">
            <a:off x="2438400" y="3702968"/>
            <a:ext cx="5334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de-DE">
              <a:latin typeface="+mn-lt"/>
            </a:endParaRPr>
          </a:p>
        </p:txBody>
      </p:sp>
      <p:sp>
        <p:nvSpPr>
          <p:cNvPr id="116753" name="Line 6"/>
          <p:cNvSpPr>
            <a:spLocks noChangeShapeType="1"/>
          </p:cNvSpPr>
          <p:nvPr/>
        </p:nvSpPr>
        <p:spPr bwMode="auto">
          <a:xfrm flipV="1">
            <a:off x="2438400" y="4083968"/>
            <a:ext cx="11430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de-DE">
              <a:latin typeface="+mn-lt"/>
            </a:endParaRPr>
          </a:p>
        </p:txBody>
      </p:sp>
      <p:sp>
        <p:nvSpPr>
          <p:cNvPr id="116738" name="Rectangle 7"/>
          <p:cNvSpPr>
            <a:spLocks noGrp="1" noChangeArrowheads="1"/>
          </p:cNvSpPr>
          <p:nvPr>
            <p:ph type="title"/>
          </p:nvPr>
        </p:nvSpPr>
        <p:spPr>
          <a:xfrm>
            <a:off x="838200" y="0"/>
            <a:ext cx="7772400" cy="1219200"/>
          </a:xfrm>
        </p:spPr>
        <p:txBody>
          <a:bodyPr/>
          <a:lstStyle/>
          <a:p>
            <a:pPr eaLnBrk="1" hangingPunct="1"/>
            <a:r>
              <a:rPr lang="en-US" sz="3200" dirty="0">
                <a:latin typeface="+mn-lt"/>
                <a:ea typeface="ＭＳ Ｐゴシック" charset="0"/>
                <a:cs typeface="ＭＳ Ｐゴシック" charset="0"/>
              </a:rPr>
              <a:t>Binary Independence </a:t>
            </a:r>
            <a:r>
              <a:rPr lang="en-US" dirty="0">
                <a:ea typeface="ＭＳ Ｐゴシック" charset="0"/>
              </a:rPr>
              <a:t>Retrieval </a:t>
            </a:r>
            <a:r>
              <a:rPr lang="en-US" sz="3200" dirty="0">
                <a:latin typeface="+mn-lt"/>
                <a:ea typeface="ＭＳ Ｐゴシック" charset="0"/>
                <a:cs typeface="ＭＳ Ｐゴシック" charset="0"/>
              </a:rPr>
              <a:t>vs. </a:t>
            </a:r>
            <a:br>
              <a:rPr lang="en-US" sz="3200" dirty="0">
                <a:latin typeface="+mn-lt"/>
                <a:ea typeface="ＭＳ Ｐゴシック" charset="0"/>
                <a:cs typeface="ＭＳ Ｐゴシック" charset="0"/>
              </a:rPr>
            </a:br>
            <a:r>
              <a:rPr lang="en-US" sz="3200" dirty="0">
                <a:latin typeface="+mn-lt"/>
                <a:ea typeface="ＭＳ Ｐゴシック" charset="0"/>
                <a:cs typeface="ＭＳ Ｐゴシック" charset="0"/>
              </a:rPr>
              <a:t>Binary Independence </a:t>
            </a:r>
            <a:r>
              <a:rPr lang="en-US" dirty="0">
                <a:ea typeface="ＭＳ Ｐゴシック" charset="0"/>
              </a:rPr>
              <a:t>Indexing</a:t>
            </a:r>
            <a:endParaRPr lang="en-US" sz="3600" dirty="0">
              <a:latin typeface="+mn-lt"/>
              <a:ea typeface="ＭＳ Ｐゴシック" charset="0"/>
              <a:cs typeface="ＭＳ Ｐゴシック" charset="0"/>
            </a:endParaRPr>
          </a:p>
        </p:txBody>
      </p:sp>
      <p:sp>
        <p:nvSpPr>
          <p:cNvPr id="561160" name="Text Box 8"/>
          <p:cNvSpPr txBox="1">
            <a:spLocks noChangeArrowheads="1"/>
          </p:cNvSpPr>
          <p:nvPr/>
        </p:nvSpPr>
        <p:spPr bwMode="auto">
          <a:xfrm>
            <a:off x="2133600" y="1340768"/>
            <a:ext cx="641522" cy="461665"/>
          </a:xfrm>
          <a:prstGeom prst="rect">
            <a:avLst/>
          </a:prstGeom>
          <a:noFill/>
          <a:ln w="9525">
            <a:noFill/>
            <a:miter lim="800000"/>
            <a:headEnd/>
            <a:tailEnd/>
          </a:ln>
          <a:effec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pPr>
              <a:defRPr/>
            </a:pPr>
            <a:r>
              <a:rPr lang="en-US" b="1" i="0" u="sng" dirty="0">
                <a:effectLst>
                  <a:outerShdw blurRad="38100" dist="38100" dir="2700000" algn="tl">
                    <a:srgbClr val="DDDDDD"/>
                  </a:outerShdw>
                </a:effectLst>
                <a:latin typeface="+mn-lt"/>
              </a:rPr>
              <a:t>BIR</a:t>
            </a:r>
            <a:endParaRPr lang="en-US" b="1" i="0" u="sng" dirty="0">
              <a:latin typeface="+mn-lt"/>
            </a:endParaRPr>
          </a:p>
        </p:txBody>
      </p:sp>
      <p:sp>
        <p:nvSpPr>
          <p:cNvPr id="561161" name="Text Box 9"/>
          <p:cNvSpPr txBox="1">
            <a:spLocks noChangeArrowheads="1"/>
          </p:cNvSpPr>
          <p:nvPr/>
        </p:nvSpPr>
        <p:spPr bwMode="auto">
          <a:xfrm>
            <a:off x="6400800" y="1340768"/>
            <a:ext cx="546945" cy="461665"/>
          </a:xfrm>
          <a:prstGeom prst="rect">
            <a:avLst/>
          </a:prstGeom>
          <a:noFill/>
          <a:ln w="9525">
            <a:noFill/>
            <a:miter lim="800000"/>
            <a:headEnd/>
            <a:tailEnd/>
          </a:ln>
          <a:effec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pPr>
              <a:defRPr/>
            </a:pPr>
            <a:r>
              <a:rPr lang="en-US" b="1" i="0" u="sng">
                <a:effectLst>
                  <a:outerShdw blurRad="38100" dist="38100" dir="2700000" algn="tl">
                    <a:srgbClr val="DDDDDD"/>
                  </a:outerShdw>
                </a:effectLst>
                <a:latin typeface="+mn-lt"/>
              </a:rPr>
              <a:t>BII</a:t>
            </a:r>
            <a:endParaRPr lang="en-US" i="0">
              <a:latin typeface="+mn-lt"/>
            </a:endParaRPr>
          </a:p>
        </p:txBody>
      </p:sp>
      <p:graphicFrame>
        <p:nvGraphicFramePr>
          <p:cNvPr id="116741" name="Object 2"/>
          <p:cNvGraphicFramePr>
            <a:graphicFrameLocks noChangeAspect="1"/>
          </p:cNvGraphicFramePr>
          <p:nvPr>
            <p:extLst>
              <p:ext uri="{D42A27DB-BD31-4B8C-83A1-F6EECF244321}">
                <p14:modId xmlns:p14="http://schemas.microsoft.com/office/powerpoint/2010/main" val="3985220743"/>
              </p:ext>
            </p:extLst>
          </p:nvPr>
        </p:nvGraphicFramePr>
        <p:xfrm>
          <a:off x="1260475" y="3398168"/>
          <a:ext cx="3498850" cy="838200"/>
        </p:xfrm>
        <a:graphic>
          <a:graphicData uri="http://schemas.openxmlformats.org/presentationml/2006/ole">
            <mc:AlternateContent xmlns:mc="http://schemas.openxmlformats.org/markup-compatibility/2006">
              <mc:Choice xmlns:v="urn:schemas-microsoft-com:vml" Requires="v">
                <p:oleObj name="Equation" r:id="rId3" imgW="1943100" imgH="419100" progId="Equation.3">
                  <p:embed/>
                </p:oleObj>
              </mc:Choice>
              <mc:Fallback>
                <p:oleObj name="Equation" r:id="rId3" imgW="1943100" imgH="419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0475" y="3398168"/>
                        <a:ext cx="3498850" cy="838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16742" name="Object 3"/>
          <p:cNvGraphicFramePr>
            <a:graphicFrameLocks noChangeAspect="1"/>
          </p:cNvGraphicFramePr>
          <p:nvPr>
            <p:extLst>
              <p:ext uri="{D42A27DB-BD31-4B8C-83A1-F6EECF244321}">
                <p14:modId xmlns:p14="http://schemas.microsoft.com/office/powerpoint/2010/main" val="3215518598"/>
              </p:ext>
            </p:extLst>
          </p:nvPr>
        </p:nvGraphicFramePr>
        <p:xfrm>
          <a:off x="5257800" y="3550568"/>
          <a:ext cx="3497263" cy="838200"/>
        </p:xfrm>
        <a:graphic>
          <a:graphicData uri="http://schemas.openxmlformats.org/presentationml/2006/ole">
            <mc:AlternateContent xmlns:mc="http://schemas.openxmlformats.org/markup-compatibility/2006">
              <mc:Choice xmlns:v="urn:schemas-microsoft-com:vml" Requires="v">
                <p:oleObj name="Formel" r:id="rId5" imgW="1943100" imgH="419100" progId="Equation.3">
                  <p:embed/>
                </p:oleObj>
              </mc:Choice>
              <mc:Fallback>
                <p:oleObj name="Formel" r:id="rId5" imgW="1943100" imgH="419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3550568"/>
                        <a:ext cx="3497263" cy="838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3" name="Group 12"/>
          <p:cNvGrpSpPr>
            <a:grpSpLocks/>
          </p:cNvGrpSpPr>
          <p:nvPr/>
        </p:nvGrpSpPr>
        <p:grpSpPr bwMode="auto">
          <a:xfrm>
            <a:off x="5410200" y="3931568"/>
            <a:ext cx="2133600" cy="1143000"/>
            <a:chOff x="3360" y="2784"/>
            <a:chExt cx="1344" cy="720"/>
          </a:xfrm>
        </p:grpSpPr>
        <p:sp>
          <p:nvSpPr>
            <p:cNvPr id="116746" name="Rectangle 13"/>
            <p:cNvSpPr>
              <a:spLocks noChangeArrowheads="1"/>
            </p:cNvSpPr>
            <p:nvPr/>
          </p:nvSpPr>
          <p:spPr bwMode="auto">
            <a:xfrm>
              <a:off x="3360" y="3216"/>
              <a:ext cx="1344" cy="288"/>
            </a:xfrm>
            <a:prstGeom prst="rect">
              <a:avLst/>
            </a:prstGeom>
            <a:solidFill>
              <a:srgbClr val="FF9900"/>
            </a:solidFill>
            <a:ln w="9525">
              <a:solidFill>
                <a:schemeClr val="tx1"/>
              </a:solidFill>
              <a:miter lim="800000"/>
              <a:headEnd/>
              <a:tailEnd/>
            </a:ln>
          </p:spPr>
          <p:txBody>
            <a:bodyPr wrap="none" anchor="ctr"/>
            <a:lstStyle/>
            <a:p>
              <a:endParaRPr lang="en-US">
                <a:latin typeface="+mn-lt"/>
              </a:endParaRPr>
            </a:p>
          </p:txBody>
        </p:sp>
        <p:sp>
          <p:nvSpPr>
            <p:cNvPr id="116747" name="Line 14"/>
            <p:cNvSpPr>
              <a:spLocks noChangeShapeType="1"/>
            </p:cNvSpPr>
            <p:nvPr/>
          </p:nvSpPr>
          <p:spPr bwMode="auto">
            <a:xfrm flipH="1" flipV="1">
              <a:off x="3744" y="2880"/>
              <a:ext cx="288" cy="336"/>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de-DE">
                <a:latin typeface="+mn-lt"/>
              </a:endParaRPr>
            </a:p>
          </p:txBody>
        </p:sp>
        <p:sp>
          <p:nvSpPr>
            <p:cNvPr id="116748" name="Line 15"/>
            <p:cNvSpPr>
              <a:spLocks noChangeShapeType="1"/>
            </p:cNvSpPr>
            <p:nvPr/>
          </p:nvSpPr>
          <p:spPr bwMode="auto">
            <a:xfrm flipV="1">
              <a:off x="4032" y="2784"/>
              <a:ext cx="336" cy="432"/>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de-DE">
                <a:latin typeface="+mn-lt"/>
              </a:endParaRPr>
            </a:p>
          </p:txBody>
        </p:sp>
        <p:sp>
          <p:nvSpPr>
            <p:cNvPr id="116749" name="Line 16"/>
            <p:cNvSpPr>
              <a:spLocks noChangeShapeType="1"/>
            </p:cNvSpPr>
            <p:nvPr/>
          </p:nvSpPr>
          <p:spPr bwMode="auto">
            <a:xfrm flipV="1">
              <a:off x="4032" y="3024"/>
              <a:ext cx="672" cy="192"/>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de-DE">
                <a:latin typeface="+mn-lt"/>
              </a:endParaRPr>
            </a:p>
          </p:txBody>
        </p:sp>
      </p:grpSp>
      <p:sp>
        <p:nvSpPr>
          <p:cNvPr id="116744" name="Rectangle 17"/>
          <p:cNvSpPr>
            <a:spLocks noGrp="1" noChangeArrowheads="1"/>
          </p:cNvSpPr>
          <p:nvPr>
            <p:ph type="body" sz="half" idx="1"/>
          </p:nvPr>
        </p:nvSpPr>
        <p:spPr>
          <a:xfrm>
            <a:off x="990600" y="2102768"/>
            <a:ext cx="3810000" cy="4495800"/>
          </a:xfrm>
        </p:spPr>
        <p:txBody>
          <a:bodyPr/>
          <a:lstStyle/>
          <a:p>
            <a:pPr eaLnBrk="1" hangingPunct="1"/>
            <a:r>
              <a:rPr lang="en-US" sz="2000" dirty="0">
                <a:ea typeface="ＭＳ Ｐゴシック" charset="0"/>
                <a:cs typeface="ＭＳ Ｐゴシック" charset="0"/>
              </a:rPr>
              <a:t>Many Documents, </a:t>
            </a:r>
            <a:br>
              <a:rPr lang="en-US" sz="2000" dirty="0">
                <a:ea typeface="ＭＳ Ｐゴシック" charset="0"/>
                <a:cs typeface="ＭＳ Ｐゴシック" charset="0"/>
              </a:rPr>
            </a:br>
            <a:r>
              <a:rPr lang="en-US" sz="2000" dirty="0">
                <a:ea typeface="ＭＳ Ｐゴシック" charset="0"/>
                <a:cs typeface="ＭＳ Ｐゴシック" charset="0"/>
              </a:rPr>
              <a:t>One Query</a:t>
            </a:r>
          </a:p>
          <a:p>
            <a:pPr eaLnBrk="1" hangingPunct="1"/>
            <a:r>
              <a:rPr lang="en-US" sz="2000" dirty="0">
                <a:ea typeface="ＭＳ Ｐゴシック" charset="0"/>
                <a:cs typeface="ＭＳ Ｐゴシック" charset="0"/>
              </a:rPr>
              <a:t>Bayesian Probability:</a:t>
            </a:r>
          </a:p>
          <a:p>
            <a:pPr eaLnBrk="1" hangingPunct="1"/>
            <a:endParaRPr lang="en-US" sz="2000" dirty="0">
              <a:ea typeface="ＭＳ Ｐゴシック" charset="0"/>
              <a:cs typeface="ＭＳ Ｐゴシック" charset="0"/>
            </a:endParaRPr>
          </a:p>
          <a:p>
            <a:pPr eaLnBrk="1" hangingPunct="1"/>
            <a:endParaRPr lang="en-US" sz="2000" dirty="0">
              <a:ea typeface="ＭＳ Ｐゴシック" charset="0"/>
              <a:cs typeface="ＭＳ Ｐゴシック" charset="0"/>
            </a:endParaRPr>
          </a:p>
          <a:p>
            <a:pPr eaLnBrk="1" hangingPunct="1"/>
            <a:endParaRPr lang="en-US" sz="2000" dirty="0">
              <a:ea typeface="ＭＳ Ｐゴシック" charset="0"/>
              <a:cs typeface="ＭＳ Ｐゴシック" charset="0"/>
            </a:endParaRPr>
          </a:p>
          <a:p>
            <a:pPr eaLnBrk="1" hangingPunct="1"/>
            <a:endParaRPr lang="en-US" sz="2000" dirty="0">
              <a:ea typeface="ＭＳ Ｐゴシック" charset="0"/>
              <a:cs typeface="ＭＳ Ｐゴシック" charset="0"/>
            </a:endParaRPr>
          </a:p>
          <a:p>
            <a:pPr eaLnBrk="1" hangingPunct="1"/>
            <a:r>
              <a:rPr lang="en-US" sz="2000" dirty="0">
                <a:ea typeface="ＭＳ Ｐゴシック" charset="0"/>
                <a:cs typeface="ＭＳ Ｐゴシック" charset="0"/>
              </a:rPr>
              <a:t>Varies: document representation</a:t>
            </a:r>
          </a:p>
          <a:p>
            <a:pPr eaLnBrk="1" hangingPunct="1"/>
            <a:r>
              <a:rPr lang="en-US" sz="2000" dirty="0">
                <a:ea typeface="ＭＳ Ｐゴシック" charset="0"/>
                <a:cs typeface="ＭＳ Ｐゴシック" charset="0"/>
              </a:rPr>
              <a:t>Constant: query (representation)</a:t>
            </a:r>
          </a:p>
          <a:p>
            <a:pPr eaLnBrk="1" hangingPunct="1"/>
            <a:endParaRPr lang="en-US" dirty="0">
              <a:ea typeface="ＭＳ Ｐゴシック" charset="0"/>
              <a:cs typeface="ＭＳ Ｐゴシック" charset="0"/>
            </a:endParaRPr>
          </a:p>
        </p:txBody>
      </p:sp>
      <p:sp>
        <p:nvSpPr>
          <p:cNvPr id="116745" name="Rectangle 18"/>
          <p:cNvSpPr>
            <a:spLocks noGrp="1" noChangeArrowheads="1"/>
          </p:cNvSpPr>
          <p:nvPr>
            <p:ph type="body" sz="half" idx="2"/>
          </p:nvPr>
        </p:nvSpPr>
        <p:spPr>
          <a:xfrm>
            <a:off x="5029200" y="2102768"/>
            <a:ext cx="3810000" cy="4114800"/>
          </a:xfrm>
        </p:spPr>
        <p:txBody>
          <a:bodyPr/>
          <a:lstStyle/>
          <a:p>
            <a:pPr eaLnBrk="1" hangingPunct="1"/>
            <a:r>
              <a:rPr lang="en-US" sz="2000" dirty="0">
                <a:ea typeface="ＭＳ Ｐゴシック" charset="0"/>
                <a:cs typeface="ＭＳ Ｐゴシック" charset="0"/>
              </a:rPr>
              <a:t>One Document, </a:t>
            </a:r>
            <a:br>
              <a:rPr lang="en-US" sz="2000" dirty="0">
                <a:ea typeface="ＭＳ Ｐゴシック" charset="0"/>
                <a:cs typeface="ＭＳ Ｐゴシック" charset="0"/>
              </a:rPr>
            </a:br>
            <a:r>
              <a:rPr lang="en-US" sz="2000" dirty="0">
                <a:ea typeface="ＭＳ Ｐゴシック" charset="0"/>
                <a:cs typeface="ＭＳ Ｐゴシック" charset="0"/>
              </a:rPr>
              <a:t>Many Queries</a:t>
            </a:r>
          </a:p>
          <a:p>
            <a:pPr eaLnBrk="1" hangingPunct="1"/>
            <a:r>
              <a:rPr lang="en-US" sz="2000" dirty="0">
                <a:ea typeface="ＭＳ Ｐゴシック" charset="0"/>
                <a:cs typeface="ＭＳ Ｐゴシック" charset="0"/>
              </a:rPr>
              <a:t>Bayesian Probability</a:t>
            </a:r>
            <a:endParaRPr lang="en-US" sz="2400" dirty="0">
              <a:ea typeface="ＭＳ Ｐゴシック" charset="0"/>
              <a:cs typeface="ＭＳ Ｐゴシック" charset="0"/>
            </a:endParaRPr>
          </a:p>
          <a:p>
            <a:pPr eaLnBrk="1" hangingPunct="1"/>
            <a:endParaRPr lang="en-US" sz="2000" dirty="0">
              <a:ea typeface="ＭＳ Ｐゴシック" charset="0"/>
              <a:cs typeface="ＭＳ Ｐゴシック" charset="0"/>
            </a:endParaRPr>
          </a:p>
          <a:p>
            <a:pPr eaLnBrk="1" hangingPunct="1"/>
            <a:endParaRPr lang="en-US" sz="2000" dirty="0">
              <a:ea typeface="ＭＳ Ｐゴシック" charset="0"/>
              <a:cs typeface="ＭＳ Ｐゴシック" charset="0"/>
            </a:endParaRPr>
          </a:p>
          <a:p>
            <a:pPr eaLnBrk="1" hangingPunct="1"/>
            <a:endParaRPr lang="en-US" sz="2000" dirty="0">
              <a:ea typeface="ＭＳ Ｐゴシック" charset="0"/>
              <a:cs typeface="ＭＳ Ｐゴシック" charset="0"/>
            </a:endParaRPr>
          </a:p>
          <a:p>
            <a:pPr eaLnBrk="1" hangingPunct="1"/>
            <a:endParaRPr lang="en-US" sz="2000" dirty="0">
              <a:ea typeface="ＭＳ Ｐゴシック" charset="0"/>
              <a:cs typeface="ＭＳ Ｐゴシック" charset="0"/>
            </a:endParaRPr>
          </a:p>
          <a:p>
            <a:pPr eaLnBrk="1" hangingPunct="1"/>
            <a:r>
              <a:rPr lang="en-US" sz="2000" dirty="0">
                <a:ea typeface="ＭＳ Ｐゴシック" charset="0"/>
                <a:cs typeface="ＭＳ Ｐゴシック" charset="0"/>
              </a:rPr>
              <a:t>Varies: query</a:t>
            </a:r>
          </a:p>
          <a:p>
            <a:pPr eaLnBrk="1" hangingPunct="1"/>
            <a:r>
              <a:rPr lang="en-US" sz="2000" dirty="0">
                <a:ea typeface="ＭＳ Ｐゴシック" charset="0"/>
                <a:cs typeface="ＭＳ Ｐゴシック" charset="0"/>
              </a:rPr>
              <a:t>Constant: document</a:t>
            </a:r>
          </a:p>
        </p:txBody>
      </p:sp>
      <p:sp>
        <p:nvSpPr>
          <p:cNvPr id="18" name="Foliennummernplatzhalter 3"/>
          <p:cNvSpPr txBox="1">
            <a:spLocks/>
          </p:cNvSpPr>
          <p:nvPr/>
        </p:nvSpPr>
        <p:spPr>
          <a:xfrm>
            <a:off x="7956550" y="6362700"/>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200" smtClean="0"/>
              <a:pPr algn="r">
                <a:defRPr/>
              </a:pPr>
              <a:t>44</a:t>
            </a:fld>
            <a:endParaRPr lang="de-DE" sz="1200" dirty="0"/>
          </a:p>
        </p:txBody>
      </p:sp>
    </p:spTree>
    <p:extLst>
      <p:ext uri="{BB962C8B-B14F-4D97-AF65-F5344CB8AC3E}">
        <p14:creationId xmlns:p14="http://schemas.microsoft.com/office/powerpoint/2010/main" val="34161187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title"/>
          </p:nvPr>
        </p:nvSpPr>
        <p:spPr/>
        <p:txBody>
          <a:bodyPr/>
          <a:lstStyle/>
          <a:p>
            <a:pPr eaLnBrk="1" hangingPunct="1"/>
            <a:r>
              <a:rPr lang="en-US" dirty="0">
                <a:latin typeface="+mn-lt"/>
                <a:ea typeface="ＭＳ Ｐゴシック" charset="0"/>
                <a:cs typeface="ＭＳ Ｐゴシック" charset="0"/>
              </a:rPr>
              <a:t>PRP and BIR/BII: The lessons</a:t>
            </a:r>
          </a:p>
        </p:txBody>
      </p:sp>
      <p:sp>
        <p:nvSpPr>
          <p:cNvPr id="122882" name="Rectangle 3"/>
          <p:cNvSpPr>
            <a:spLocks noGrp="1" noChangeArrowheads="1"/>
          </p:cNvSpPr>
          <p:nvPr>
            <p:ph type="body" idx="1"/>
          </p:nvPr>
        </p:nvSpPr>
        <p:spPr>
          <a:xfrm>
            <a:off x="755576" y="1340768"/>
            <a:ext cx="7772400" cy="4724400"/>
          </a:xfrm>
        </p:spPr>
        <p:txBody>
          <a:bodyPr/>
          <a:lstStyle/>
          <a:p>
            <a:pPr eaLnBrk="1" hangingPunct="1">
              <a:lnSpc>
                <a:spcPct val="90000"/>
              </a:lnSpc>
            </a:pPr>
            <a:r>
              <a:rPr lang="en-US" sz="2800" dirty="0">
                <a:ea typeface="ＭＳ Ｐゴシック" charset="0"/>
              </a:rPr>
              <a:t>Getting reasonable approximations of probabilities is possible.</a:t>
            </a:r>
          </a:p>
          <a:p>
            <a:pPr eaLnBrk="1" hangingPunct="1">
              <a:lnSpc>
                <a:spcPct val="90000"/>
              </a:lnSpc>
            </a:pPr>
            <a:r>
              <a:rPr lang="en-US" sz="2800" dirty="0">
                <a:ea typeface="ＭＳ Ｐゴシック" charset="0"/>
              </a:rPr>
              <a:t>Simple methods work only with restrictive assumptions:</a:t>
            </a:r>
          </a:p>
          <a:p>
            <a:pPr lvl="1" eaLnBrk="1" hangingPunct="1">
              <a:lnSpc>
                <a:spcPct val="90000"/>
              </a:lnSpc>
            </a:pPr>
            <a:r>
              <a:rPr lang="en-US" sz="2400" b="1" dirty="0">
                <a:solidFill>
                  <a:schemeClr val="accent2"/>
                </a:solidFill>
                <a:ea typeface="ＭＳ Ｐゴシック" charset="0"/>
              </a:rPr>
              <a:t>term independence</a:t>
            </a:r>
          </a:p>
          <a:p>
            <a:pPr lvl="1" eaLnBrk="1" hangingPunct="1">
              <a:lnSpc>
                <a:spcPct val="90000"/>
              </a:lnSpc>
            </a:pPr>
            <a:r>
              <a:rPr lang="en-US" sz="2400" b="1" dirty="0">
                <a:solidFill>
                  <a:schemeClr val="accent2"/>
                </a:solidFill>
                <a:ea typeface="ＭＳ Ｐゴシック" charset="0"/>
              </a:rPr>
              <a:t>terms not in query do not affect the outcome</a:t>
            </a:r>
          </a:p>
          <a:p>
            <a:pPr lvl="1" eaLnBrk="1" hangingPunct="1">
              <a:lnSpc>
                <a:spcPct val="90000"/>
              </a:lnSpc>
            </a:pPr>
            <a:r>
              <a:rPr lang="en-US" sz="2400" b="1" dirty="0" err="1">
                <a:solidFill>
                  <a:schemeClr val="accent2"/>
                </a:solidFill>
                <a:ea typeface="ＭＳ Ｐゴシック" charset="0"/>
              </a:rPr>
              <a:t>boolean</a:t>
            </a:r>
            <a:r>
              <a:rPr lang="en-US" sz="2400" b="1" dirty="0">
                <a:solidFill>
                  <a:schemeClr val="accent2"/>
                </a:solidFill>
                <a:ea typeface="ＭＳ Ｐゴシック" charset="0"/>
              </a:rPr>
              <a:t> representation of documents/queries</a:t>
            </a:r>
          </a:p>
          <a:p>
            <a:pPr lvl="1" eaLnBrk="1" hangingPunct="1">
              <a:lnSpc>
                <a:spcPct val="90000"/>
              </a:lnSpc>
            </a:pPr>
            <a:r>
              <a:rPr lang="en-US" sz="2400" b="1" dirty="0">
                <a:solidFill>
                  <a:schemeClr val="accent2"/>
                </a:solidFill>
                <a:ea typeface="ＭＳ Ｐゴシック" charset="0"/>
              </a:rPr>
              <a:t>document relevance values are independent</a:t>
            </a:r>
          </a:p>
          <a:p>
            <a:pPr eaLnBrk="1" hangingPunct="1">
              <a:lnSpc>
                <a:spcPct val="90000"/>
              </a:lnSpc>
            </a:pPr>
            <a:r>
              <a:rPr lang="en-US" sz="2400" dirty="0">
                <a:ea typeface="ＭＳ Ｐゴシック" charset="0"/>
              </a:rPr>
              <a:t>Some of these assumptions can be removed</a:t>
            </a:r>
            <a:endParaRPr lang="en-US" sz="2800" dirty="0">
              <a:ea typeface="ＭＳ Ｐゴシック" charset="0"/>
            </a:endParaRP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45</a:t>
            </a:fld>
            <a:endParaRPr lang="de-DE" dirty="0"/>
          </a:p>
        </p:txBody>
      </p:sp>
    </p:spTree>
    <p:extLst>
      <p:ext uri="{BB962C8B-B14F-4D97-AF65-F5344CB8AC3E}">
        <p14:creationId xmlns:p14="http://schemas.microsoft.com/office/powerpoint/2010/main" val="6193182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8596E-DA40-E040-BBAA-18A7932FA125}"/>
              </a:ext>
            </a:extLst>
          </p:cNvPr>
          <p:cNvSpPr>
            <a:spLocks noGrp="1"/>
          </p:cNvSpPr>
          <p:nvPr>
            <p:ph type="title"/>
          </p:nvPr>
        </p:nvSpPr>
        <p:spPr/>
        <p:txBody>
          <a:bodyPr/>
          <a:lstStyle/>
          <a:p>
            <a:r>
              <a:rPr lang="en-DE" dirty="0"/>
              <a:t>Summary: Probabilistic Information Retrieval</a:t>
            </a:r>
          </a:p>
        </p:txBody>
      </p:sp>
      <p:sp>
        <p:nvSpPr>
          <p:cNvPr id="3" name="Content Placeholder 2">
            <a:extLst>
              <a:ext uri="{FF2B5EF4-FFF2-40B4-BE49-F238E27FC236}">
                <a16:creationId xmlns:a16="http://schemas.microsoft.com/office/drawing/2014/main" id="{DB7CC973-D94C-E541-B8D4-D8412449DCD7}"/>
              </a:ext>
            </a:extLst>
          </p:cNvPr>
          <p:cNvSpPr>
            <a:spLocks noGrp="1"/>
          </p:cNvSpPr>
          <p:nvPr>
            <p:ph idx="1"/>
          </p:nvPr>
        </p:nvSpPr>
        <p:spPr>
          <a:xfrm>
            <a:off x="457199" y="1196975"/>
            <a:ext cx="8507413" cy="4968875"/>
          </a:xfrm>
        </p:spPr>
        <p:txBody>
          <a:bodyPr/>
          <a:lstStyle/>
          <a:p>
            <a:r>
              <a:rPr lang="en-DE" dirty="0">
                <a:solidFill>
                  <a:srgbClr val="0305FF"/>
                </a:solidFill>
              </a:rPr>
              <a:t>PRP</a:t>
            </a:r>
            <a:r>
              <a:rPr lang="en-DE" dirty="0"/>
              <a:t> defines a well-defined framework for IR</a:t>
            </a:r>
          </a:p>
          <a:p>
            <a:pPr lvl="1"/>
            <a:r>
              <a:rPr lang="en-DE" dirty="0"/>
              <a:t>Can understand pragmatic approaches (e.g., TF.IDF)</a:t>
            </a:r>
          </a:p>
          <a:p>
            <a:pPr lvl="1"/>
            <a:r>
              <a:rPr lang="en-DE" dirty="0"/>
              <a:t>Can be used for formalizing IR (What is the IR problem?)</a:t>
            </a:r>
          </a:p>
          <a:p>
            <a:pPr lvl="1"/>
            <a:r>
              <a:rPr lang="en-DE" dirty="0"/>
              <a:t>Provides for means to compute </a:t>
            </a:r>
            <a:r>
              <a:rPr lang="en-DE" dirty="0">
                <a:solidFill>
                  <a:srgbClr val="0305FF"/>
                </a:solidFill>
              </a:rPr>
              <a:t>ranking of results</a:t>
            </a:r>
          </a:p>
          <a:p>
            <a:r>
              <a:rPr lang="en-DE" dirty="0"/>
              <a:t>Agents can </a:t>
            </a:r>
            <a:r>
              <a:rPr lang="en-DE" dirty="0">
                <a:solidFill>
                  <a:srgbClr val="0305FF"/>
                </a:solidFill>
              </a:rPr>
              <a:t>use different models</a:t>
            </a:r>
            <a:br>
              <a:rPr lang="en-DE" dirty="0"/>
            </a:br>
            <a:r>
              <a:rPr lang="en-DE" dirty="0"/>
              <a:t>and </a:t>
            </a:r>
            <a:r>
              <a:rPr lang="en-DE" dirty="0">
                <a:solidFill>
                  <a:srgbClr val="0914FF"/>
                </a:solidFill>
              </a:rPr>
              <a:t>different QA strategies </a:t>
            </a:r>
            <a:r>
              <a:rPr lang="en-DE" dirty="0"/>
              <a:t>for IR</a:t>
            </a:r>
          </a:p>
          <a:p>
            <a:r>
              <a:rPr lang="en-DE" dirty="0"/>
              <a:t>We will see soon:</a:t>
            </a:r>
          </a:p>
          <a:p>
            <a:pPr lvl="1"/>
            <a:r>
              <a:rPr lang="en-DE" dirty="0"/>
              <a:t>Agents can </a:t>
            </a:r>
            <a:r>
              <a:rPr lang="en-DE" dirty="0">
                <a:solidFill>
                  <a:srgbClr val="0305FF"/>
                </a:solidFill>
              </a:rPr>
              <a:t>update internal models </a:t>
            </a:r>
            <a:r>
              <a:rPr lang="en-DE" dirty="0"/>
              <a:t>by</a:t>
            </a:r>
            <a:br>
              <a:rPr lang="en-DE" dirty="0"/>
            </a:br>
            <a:r>
              <a:rPr lang="en-DE" dirty="0"/>
              <a:t>reinforcement feedback</a:t>
            </a:r>
          </a:p>
          <a:p>
            <a:pPr lvl="1"/>
            <a:r>
              <a:rPr lang="en-DE" dirty="0"/>
              <a:t>Agents can </a:t>
            </a:r>
            <a:r>
              <a:rPr lang="en-DE" dirty="0">
                <a:solidFill>
                  <a:srgbClr val="0305FF"/>
                </a:solidFill>
              </a:rPr>
              <a:t>adapt strategies to new user queries </a:t>
            </a:r>
            <a:br>
              <a:rPr lang="en-DE" dirty="0"/>
            </a:br>
            <a:r>
              <a:rPr lang="en-DE" dirty="0"/>
              <a:t>(new goals to be expected)</a:t>
            </a:r>
          </a:p>
        </p:txBody>
      </p:sp>
      <p:sp>
        <p:nvSpPr>
          <p:cNvPr id="4" name="Slide Number Placeholder 3">
            <a:extLst>
              <a:ext uri="{FF2B5EF4-FFF2-40B4-BE49-F238E27FC236}">
                <a16:creationId xmlns:a16="http://schemas.microsoft.com/office/drawing/2014/main" id="{B6A2342C-E75D-544C-B59A-0C8C717742A3}"/>
              </a:ext>
            </a:extLst>
          </p:cNvPr>
          <p:cNvSpPr>
            <a:spLocks noGrp="1"/>
          </p:cNvSpPr>
          <p:nvPr>
            <p:ph type="sldNum" sz="quarter" idx="12"/>
          </p:nvPr>
        </p:nvSpPr>
        <p:spPr/>
        <p:txBody>
          <a:bodyPr/>
          <a:lstStyle/>
          <a:p>
            <a:pPr>
              <a:defRPr/>
            </a:pPr>
            <a:fld id="{A4C577E2-95DD-1F4B-A688-E8FB02007787}" type="slidenum">
              <a:rPr lang="de-DE" smtClean="0"/>
              <a:pPr>
                <a:defRPr/>
              </a:pPr>
              <a:t>46</a:t>
            </a:fld>
            <a:endParaRPr lang="de-DE"/>
          </a:p>
        </p:txBody>
      </p:sp>
    </p:spTree>
    <p:extLst>
      <p:ext uri="{BB962C8B-B14F-4D97-AF65-F5344CB8AC3E}">
        <p14:creationId xmlns:p14="http://schemas.microsoft.com/office/powerpoint/2010/main" val="112427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ssolv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dissolv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dissolve">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54415-2429-524A-872F-465633464916}"/>
              </a:ext>
            </a:extLst>
          </p:cNvPr>
          <p:cNvSpPr>
            <a:spLocks noGrp="1"/>
          </p:cNvSpPr>
          <p:nvPr>
            <p:ph type="title"/>
          </p:nvPr>
        </p:nvSpPr>
        <p:spPr/>
        <p:txBody>
          <a:bodyPr/>
          <a:lstStyle/>
          <a:p>
            <a:r>
              <a:rPr lang="en-DE" dirty="0"/>
              <a:t>Recap: Agent architecture M</a:t>
            </a:r>
            <a:r>
              <a:rPr lang="en-DE" baseline="30000" dirty="0"/>
              <a:t>R</a:t>
            </a:r>
            <a:r>
              <a:rPr lang="en-DE" dirty="0"/>
              <a:t> = IR(Q)</a:t>
            </a:r>
          </a:p>
        </p:txBody>
      </p:sp>
      <p:sp>
        <p:nvSpPr>
          <p:cNvPr id="4" name="Slide Number Placeholder 3">
            <a:extLst>
              <a:ext uri="{FF2B5EF4-FFF2-40B4-BE49-F238E27FC236}">
                <a16:creationId xmlns:a16="http://schemas.microsoft.com/office/drawing/2014/main" id="{45C1D56B-0E93-BB48-A1C5-87B564F10A52}"/>
              </a:ext>
            </a:extLst>
          </p:cNvPr>
          <p:cNvSpPr>
            <a:spLocks noGrp="1"/>
          </p:cNvSpPr>
          <p:nvPr>
            <p:ph type="sldNum" sz="quarter" idx="12"/>
          </p:nvPr>
        </p:nvSpPr>
        <p:spPr/>
        <p:txBody>
          <a:bodyPr/>
          <a:lstStyle/>
          <a:p>
            <a:pPr>
              <a:defRPr/>
            </a:pPr>
            <a:fld id="{A4C577E2-95DD-1F4B-A688-E8FB02007787}" type="slidenum">
              <a:rPr lang="de-DE" smtClean="0"/>
              <a:pPr>
                <a:defRPr/>
              </a:pPr>
              <a:t>47</a:t>
            </a:fld>
            <a:endParaRPr lang="de-DE"/>
          </a:p>
        </p:txBody>
      </p:sp>
      <p:pic>
        <p:nvPicPr>
          <p:cNvPr id="5" name="Picture 4" descr="Diagram&#10;&#10;Description automatically generated">
            <a:extLst>
              <a:ext uri="{FF2B5EF4-FFF2-40B4-BE49-F238E27FC236}">
                <a16:creationId xmlns:a16="http://schemas.microsoft.com/office/drawing/2014/main" id="{1B9C84F5-53A0-BA47-9A52-F03C6F0EEABC}"/>
              </a:ext>
            </a:extLst>
          </p:cNvPr>
          <p:cNvPicPr>
            <a:picLocks noChangeAspect="1"/>
          </p:cNvPicPr>
          <p:nvPr/>
        </p:nvPicPr>
        <p:blipFill>
          <a:blip r:embed="rId2"/>
          <a:stretch>
            <a:fillRect/>
          </a:stretch>
        </p:blipFill>
        <p:spPr>
          <a:xfrm>
            <a:off x="292495" y="1337012"/>
            <a:ext cx="6254403" cy="4013654"/>
          </a:xfrm>
          <a:prstGeom prst="rect">
            <a:avLst/>
          </a:prstGeom>
        </p:spPr>
      </p:pic>
      <p:sp>
        <p:nvSpPr>
          <p:cNvPr id="7" name="Rectangle 6">
            <a:extLst>
              <a:ext uri="{FF2B5EF4-FFF2-40B4-BE49-F238E27FC236}">
                <a16:creationId xmlns:a16="http://schemas.microsoft.com/office/drawing/2014/main" id="{8ECEA7B4-AB91-594C-9E3E-F46B8729182A}"/>
              </a:ext>
            </a:extLst>
          </p:cNvPr>
          <p:cNvSpPr/>
          <p:nvPr/>
        </p:nvSpPr>
        <p:spPr>
          <a:xfrm>
            <a:off x="2443759" y="6630687"/>
            <a:ext cx="4360489" cy="276999"/>
          </a:xfrm>
          <a:prstGeom prst="rect">
            <a:avLst/>
          </a:prstGeom>
        </p:spPr>
        <p:txBody>
          <a:bodyPr wrap="none">
            <a:spAutoFit/>
          </a:bodyPr>
          <a:lstStyle/>
          <a:p>
            <a:r>
              <a:rPr lang="en-US" sz="1200" dirty="0">
                <a:solidFill>
                  <a:schemeClr val="bg1"/>
                </a:solidFill>
              </a:rPr>
              <a:t>Challenges of Human-Aware AI Systems: Subbarao </a:t>
            </a:r>
            <a:r>
              <a:rPr lang="en-US" sz="1200" dirty="0" err="1">
                <a:solidFill>
                  <a:schemeClr val="bg1"/>
                </a:solidFill>
              </a:rPr>
              <a:t>Kambhampati</a:t>
            </a:r>
            <a:endParaRPr lang="en-DE" sz="1200" dirty="0">
              <a:solidFill>
                <a:schemeClr val="bg1"/>
              </a:solidFill>
            </a:endParaRPr>
          </a:p>
        </p:txBody>
      </p:sp>
      <p:sp>
        <p:nvSpPr>
          <p:cNvPr id="3" name="Rectangle 2">
            <a:extLst>
              <a:ext uri="{FF2B5EF4-FFF2-40B4-BE49-F238E27FC236}">
                <a16:creationId xmlns:a16="http://schemas.microsoft.com/office/drawing/2014/main" id="{3D4B9119-71E2-6B47-B158-BA91DE4A3BB8}"/>
              </a:ext>
            </a:extLst>
          </p:cNvPr>
          <p:cNvSpPr/>
          <p:nvPr/>
        </p:nvSpPr>
        <p:spPr>
          <a:xfrm>
            <a:off x="2207957" y="4077072"/>
            <a:ext cx="471604" cy="369332"/>
          </a:xfrm>
          <a:prstGeom prst="rect">
            <a:avLst/>
          </a:prstGeom>
        </p:spPr>
        <p:txBody>
          <a:bodyPr wrap="none">
            <a:spAutoFit/>
          </a:bodyPr>
          <a:lstStyle/>
          <a:p>
            <a:r>
              <a:rPr lang="en-DE" i="1" dirty="0">
                <a:latin typeface="Times New Roman" panose="02020603050405020304" pitchFamily="18" charset="0"/>
                <a:cs typeface="Times New Roman" panose="02020603050405020304" pitchFamily="18" charset="0"/>
              </a:rPr>
              <a:t>M</a:t>
            </a:r>
            <a:r>
              <a:rPr lang="en-DE" i="1" baseline="30000" dirty="0">
                <a:latin typeface="Times New Roman" panose="02020603050405020304" pitchFamily="18" charset="0"/>
                <a:cs typeface="Times New Roman" panose="02020603050405020304" pitchFamily="18" charset="0"/>
              </a:rPr>
              <a:t>R</a:t>
            </a:r>
            <a:endParaRPr lang="en-DE" dirty="0"/>
          </a:p>
        </p:txBody>
      </p:sp>
      <p:sp>
        <p:nvSpPr>
          <p:cNvPr id="6" name="TextBox 5">
            <a:extLst>
              <a:ext uri="{FF2B5EF4-FFF2-40B4-BE49-F238E27FC236}">
                <a16:creationId xmlns:a16="http://schemas.microsoft.com/office/drawing/2014/main" id="{BA661310-7772-7E44-BCF5-BBF2A7AC5396}"/>
              </a:ext>
            </a:extLst>
          </p:cNvPr>
          <p:cNvSpPr txBox="1"/>
          <p:nvPr/>
        </p:nvSpPr>
        <p:spPr>
          <a:xfrm>
            <a:off x="6700356" y="1337012"/>
            <a:ext cx="2250937" cy="2862322"/>
          </a:xfrm>
          <a:prstGeom prst="rect">
            <a:avLst/>
          </a:prstGeom>
          <a:noFill/>
        </p:spPr>
        <p:txBody>
          <a:bodyPr wrap="none" rtlCol="0">
            <a:spAutoFit/>
          </a:bodyPr>
          <a:lstStyle/>
          <a:p>
            <a:r>
              <a:rPr lang="en-DE" dirty="0"/>
              <a:t>Action: </a:t>
            </a:r>
            <a:br>
              <a:rPr lang="en-DE" dirty="0"/>
            </a:br>
            <a:r>
              <a:rPr lang="en-DE" dirty="0"/>
              <a:t>Return retrieved docs</a:t>
            </a:r>
          </a:p>
          <a:p>
            <a:endParaRPr lang="en-DE" dirty="0"/>
          </a:p>
          <a:p>
            <a:r>
              <a:rPr lang="en-DE" dirty="0"/>
              <a:t>Waiting for feedback</a:t>
            </a:r>
          </a:p>
          <a:p>
            <a:r>
              <a:rPr lang="en-DE" dirty="0"/>
              <a:t>(possibly with</a:t>
            </a:r>
            <a:br>
              <a:rPr lang="en-DE" dirty="0"/>
            </a:br>
            <a:r>
              <a:rPr lang="en-DE" dirty="0"/>
              <a:t> follow-up queries)</a:t>
            </a:r>
          </a:p>
          <a:p>
            <a:endParaRPr lang="en-DE" dirty="0"/>
          </a:p>
          <a:p>
            <a:r>
              <a:rPr lang="en-DE" dirty="0"/>
              <a:t>Retrieved docs</a:t>
            </a:r>
            <a:br>
              <a:rPr lang="en-DE" dirty="0"/>
            </a:br>
            <a:r>
              <a:rPr lang="en-DE" dirty="0"/>
              <a:t>to be evaluated</a:t>
            </a:r>
            <a:br>
              <a:rPr lang="en-DE" dirty="0"/>
            </a:br>
            <a:r>
              <a:rPr lang="en-DE" dirty="0"/>
              <a:t>by human</a:t>
            </a:r>
          </a:p>
        </p:txBody>
      </p:sp>
    </p:spTree>
    <p:extLst>
      <p:ext uri="{BB962C8B-B14F-4D97-AF65-F5344CB8AC3E}">
        <p14:creationId xmlns:p14="http://schemas.microsoft.com/office/powerpoint/2010/main" val="18443315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6" descr="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94048"/>
            <a:ext cx="4770438" cy="4168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035" name="Rectangle 2"/>
          <p:cNvSpPr>
            <a:spLocks noGrp="1" noChangeArrowheads="1"/>
          </p:cNvSpPr>
          <p:nvPr>
            <p:ph type="title"/>
          </p:nvPr>
        </p:nvSpPr>
        <p:spPr/>
        <p:txBody>
          <a:bodyPr/>
          <a:lstStyle/>
          <a:p>
            <a:pPr eaLnBrk="1" hangingPunct="1"/>
            <a:r>
              <a:rPr lang="en-US" sz="2800" dirty="0">
                <a:latin typeface="Lucida Grande" charset="0"/>
                <a:ea typeface="ＭＳ Ｐゴシック" charset="0"/>
                <a:cs typeface="ＭＳ Ｐゴシック" charset="0"/>
              </a:rPr>
              <a:t>Confusion Matrix (e.g., for Classification)</a:t>
            </a:r>
          </a:p>
        </p:txBody>
      </p:sp>
      <p:sp>
        <p:nvSpPr>
          <p:cNvPr id="5" name="Foliennummernplatzhalter 3"/>
          <p:cNvSpPr txBox="1">
            <a:spLocks/>
          </p:cNvSpPr>
          <p:nvPr/>
        </p:nvSpPr>
        <p:spPr>
          <a:xfrm>
            <a:off x="7956550" y="6366165"/>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100" smtClean="0"/>
              <a:pPr algn="r">
                <a:defRPr/>
              </a:pPr>
              <a:t>48</a:t>
            </a:fld>
            <a:endParaRPr lang="de-DE" sz="1100"/>
          </a:p>
        </p:txBody>
      </p:sp>
      <p:sp>
        <p:nvSpPr>
          <p:cNvPr id="2" name="TextBox 1"/>
          <p:cNvSpPr txBox="1"/>
          <p:nvPr/>
        </p:nvSpPr>
        <p:spPr>
          <a:xfrm>
            <a:off x="3705319" y="3933056"/>
            <a:ext cx="4746812" cy="2308324"/>
          </a:xfrm>
          <a:prstGeom prst="rect">
            <a:avLst/>
          </a:prstGeom>
          <a:noFill/>
        </p:spPr>
        <p:txBody>
          <a:bodyPr wrap="none" rtlCol="0">
            <a:spAutoFit/>
          </a:bodyPr>
          <a:lstStyle/>
          <a:p>
            <a:r>
              <a:rPr lang="en-US" dirty="0"/>
              <a:t>Understanding where an agent has deficiencies</a:t>
            </a:r>
          </a:p>
          <a:p>
            <a:endParaRPr lang="en-US" dirty="0"/>
          </a:p>
          <a:p>
            <a:r>
              <a:rPr lang="en-US" dirty="0"/>
              <a:t>(Direct) feedback:</a:t>
            </a:r>
          </a:p>
          <a:p>
            <a:r>
              <a:rPr lang="en-US" dirty="0"/>
              <a:t>Present confusion matrix to an agent</a:t>
            </a:r>
          </a:p>
          <a:p>
            <a:endParaRPr lang="en-US" dirty="0"/>
          </a:p>
          <a:p>
            <a:r>
              <a:rPr lang="en-US" dirty="0"/>
              <a:t>Reinforcement:</a:t>
            </a:r>
          </a:p>
          <a:p>
            <a:r>
              <a:rPr lang="en-US" dirty="0">
                <a:solidFill>
                  <a:srgbClr val="0305FF"/>
                </a:solidFill>
              </a:rPr>
              <a:t>Relevance feedback </a:t>
            </a:r>
            <a:r>
              <a:rPr lang="en-US" dirty="0"/>
              <a:t>for retrieval results</a:t>
            </a:r>
            <a:br>
              <a:rPr lang="en-US" dirty="0"/>
            </a:br>
            <a:r>
              <a:rPr lang="en-US" dirty="0"/>
              <a:t>(agent might build confusion matrix internally)</a:t>
            </a:r>
          </a:p>
        </p:txBody>
      </p:sp>
    </p:spTree>
    <p:extLst>
      <p:ext uri="{BB962C8B-B14F-4D97-AF65-F5344CB8AC3E}">
        <p14:creationId xmlns:p14="http://schemas.microsoft.com/office/powerpoint/2010/main" val="14755832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962562" name="Object 2"/>
          <p:cNvGraphicFramePr>
            <a:graphicFrameLocks noChangeAspect="1"/>
          </p:cNvGraphicFramePr>
          <p:nvPr/>
        </p:nvGraphicFramePr>
        <p:xfrm>
          <a:off x="736600" y="4089400"/>
          <a:ext cx="6477000" cy="869950"/>
        </p:xfrm>
        <a:graphic>
          <a:graphicData uri="http://schemas.openxmlformats.org/presentationml/2006/ole">
            <mc:AlternateContent xmlns:mc="http://schemas.openxmlformats.org/markup-compatibility/2006">
              <mc:Choice xmlns:v="urn:schemas-microsoft-com:vml" Requires="v">
                <p:oleObj name="Equation" r:id="rId3" imgW="3085920" imgH="419040" progId="Equation.3">
                  <p:embed/>
                </p:oleObj>
              </mc:Choice>
              <mc:Fallback>
                <p:oleObj name="Equation" r:id="rId3" imgW="3085920" imgH="419040" progId="Equation.3">
                  <p:embed/>
                  <p:pic>
                    <p:nvPicPr>
                      <p:cNvPr id="96256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600" y="4089400"/>
                        <a:ext cx="6477000" cy="869950"/>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9525">
                            <a:solidFill>
                              <a:schemeClr val="bg2"/>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62563" name="Object 3"/>
          <p:cNvGraphicFramePr>
            <a:graphicFrameLocks noChangeAspect="1"/>
          </p:cNvGraphicFramePr>
          <p:nvPr/>
        </p:nvGraphicFramePr>
        <p:xfrm>
          <a:off x="609600" y="5257800"/>
          <a:ext cx="6781800" cy="841375"/>
        </p:xfrm>
        <a:graphic>
          <a:graphicData uri="http://schemas.openxmlformats.org/presentationml/2006/ole">
            <mc:AlternateContent xmlns:mc="http://schemas.openxmlformats.org/markup-compatibility/2006">
              <mc:Choice xmlns:v="urn:schemas-microsoft-com:vml" Requires="v">
                <p:oleObj name="Equation" r:id="rId5" imgW="3377880" imgH="419040" progId="Equation.3">
                  <p:embed/>
                </p:oleObj>
              </mc:Choice>
              <mc:Fallback>
                <p:oleObj name="Equation" r:id="rId5" imgW="3377880" imgH="419040" progId="Equation.3">
                  <p:embed/>
                  <p:pic>
                    <p:nvPicPr>
                      <p:cNvPr id="962563"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5257800"/>
                        <a:ext cx="6781800" cy="841375"/>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9525">
                            <a:solidFill>
                              <a:schemeClr val="bg2"/>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962564" name="Group 4"/>
          <p:cNvGrpSpPr>
            <a:grpSpLocks/>
          </p:cNvGrpSpPr>
          <p:nvPr/>
        </p:nvGrpSpPr>
        <p:grpSpPr bwMode="auto">
          <a:xfrm>
            <a:off x="609600" y="1828800"/>
            <a:ext cx="4410075" cy="1752600"/>
            <a:chOff x="432" y="1158"/>
            <a:chExt cx="2778" cy="1104"/>
          </a:xfrm>
        </p:grpSpPr>
        <p:sp>
          <p:nvSpPr>
            <p:cNvPr id="962565" name="Rectangle 5"/>
            <p:cNvSpPr>
              <a:spLocks noChangeArrowheads="1"/>
            </p:cNvSpPr>
            <p:nvPr/>
          </p:nvSpPr>
          <p:spPr bwMode="auto">
            <a:xfrm>
              <a:off x="468" y="1158"/>
              <a:ext cx="2742" cy="1104"/>
            </a:xfrm>
            <a:prstGeom prst="rect">
              <a:avLst/>
            </a:prstGeom>
            <a:solidFill>
              <a:srgbClr val="FFFF99"/>
            </a:solidFill>
            <a:ln w="9525">
              <a:solidFill>
                <a:srgbClr val="FFFF99"/>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nchor="ctr"/>
            <a:lstStyle/>
            <a:p>
              <a:endParaRPr lang="en-US"/>
            </a:p>
          </p:txBody>
        </p:sp>
        <p:sp>
          <p:nvSpPr>
            <p:cNvPr id="962566" name="Oval 6"/>
            <p:cNvSpPr>
              <a:spLocks noChangeArrowheads="1"/>
            </p:cNvSpPr>
            <p:nvPr/>
          </p:nvSpPr>
          <p:spPr bwMode="auto">
            <a:xfrm>
              <a:off x="1296" y="1248"/>
              <a:ext cx="996" cy="960"/>
            </a:xfrm>
            <a:prstGeom prst="ellipse">
              <a:avLst/>
            </a:prstGeom>
            <a:solidFill>
              <a:srgbClr val="800000"/>
            </a:solidFill>
            <a:ln w="9525">
              <a:solidFill>
                <a:schemeClr val="bg2"/>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nchor="ctr"/>
            <a:lstStyle/>
            <a:p>
              <a:endParaRPr lang="en-US"/>
            </a:p>
          </p:txBody>
        </p:sp>
        <p:sp>
          <p:nvSpPr>
            <p:cNvPr id="962567" name="Oval 7"/>
            <p:cNvSpPr>
              <a:spLocks noChangeArrowheads="1"/>
            </p:cNvSpPr>
            <p:nvPr/>
          </p:nvSpPr>
          <p:spPr bwMode="auto">
            <a:xfrm>
              <a:off x="1968" y="1200"/>
              <a:ext cx="1008" cy="1008"/>
            </a:xfrm>
            <a:prstGeom prst="ellipse">
              <a:avLst/>
            </a:prstGeom>
            <a:solidFill>
              <a:srgbClr val="FF99CC">
                <a:alpha val="50000"/>
              </a:srgbClr>
            </a:solidFill>
            <a:ln w="9525">
              <a:solidFill>
                <a:schemeClr val="bg2"/>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nchor="ctr"/>
            <a:lstStyle/>
            <a:p>
              <a:endParaRPr lang="en-US"/>
            </a:p>
          </p:txBody>
        </p:sp>
        <p:sp>
          <p:nvSpPr>
            <p:cNvPr id="962568" name="Text Box 8"/>
            <p:cNvSpPr txBox="1">
              <a:spLocks noChangeArrowheads="1"/>
            </p:cNvSpPr>
            <p:nvPr/>
          </p:nvSpPr>
          <p:spPr bwMode="auto">
            <a:xfrm>
              <a:off x="1200" y="1344"/>
              <a:ext cx="960" cy="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2075" tIns="46038" rIns="92075" bIns="46038" anchor="b">
              <a:spAutoFit/>
            </a:bodyPr>
            <a:lstStyle/>
            <a:p>
              <a:pPr algn="ctr" eaLnBrk="1" hangingPunct="1">
                <a:lnSpc>
                  <a:spcPct val="85000"/>
                </a:lnSpc>
                <a:spcBef>
                  <a:spcPct val="50000"/>
                </a:spcBef>
              </a:pPr>
              <a:r>
                <a:rPr lang="en-US" altLang="zh-TW" sz="1600" b="1">
                  <a:solidFill>
                    <a:schemeClr val="bg1"/>
                  </a:solidFill>
                  <a:latin typeface="Times New Roman" charset="0"/>
                  <a:ea typeface="標楷體" charset="0"/>
                  <a:cs typeface="標楷體" charset="0"/>
                </a:rPr>
                <a:t>Relevant documents</a:t>
              </a:r>
            </a:p>
          </p:txBody>
        </p:sp>
        <p:sp>
          <p:nvSpPr>
            <p:cNvPr id="962569" name="Text Box 9"/>
            <p:cNvSpPr txBox="1">
              <a:spLocks noChangeArrowheads="1"/>
            </p:cNvSpPr>
            <p:nvPr/>
          </p:nvSpPr>
          <p:spPr bwMode="auto">
            <a:xfrm>
              <a:off x="2160" y="1344"/>
              <a:ext cx="864" cy="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2075" tIns="46038" rIns="92075" bIns="46038" anchor="b">
              <a:spAutoFit/>
            </a:bodyPr>
            <a:lstStyle/>
            <a:p>
              <a:pPr algn="ctr" eaLnBrk="1" hangingPunct="1">
                <a:lnSpc>
                  <a:spcPct val="85000"/>
                </a:lnSpc>
                <a:spcBef>
                  <a:spcPct val="50000"/>
                </a:spcBef>
              </a:pPr>
              <a:r>
                <a:rPr lang="en-US" altLang="zh-TW" sz="1600" b="1">
                  <a:solidFill>
                    <a:srgbClr val="000000"/>
                  </a:solidFill>
                  <a:latin typeface="Times New Roman" charset="0"/>
                  <a:ea typeface="標楷體" charset="0"/>
                  <a:cs typeface="標楷體" charset="0"/>
                </a:rPr>
                <a:t>Retrieved documents</a:t>
              </a:r>
            </a:p>
          </p:txBody>
        </p:sp>
        <p:sp>
          <p:nvSpPr>
            <p:cNvPr id="962570" name="Text Box 10"/>
            <p:cNvSpPr txBox="1">
              <a:spLocks noChangeArrowheads="1"/>
            </p:cNvSpPr>
            <p:nvPr/>
          </p:nvSpPr>
          <p:spPr bwMode="auto">
            <a:xfrm>
              <a:off x="432" y="1200"/>
              <a:ext cx="1104"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2075" tIns="46038" rIns="92075" bIns="46038" anchor="b">
              <a:spAutoFit/>
            </a:bodyPr>
            <a:lstStyle/>
            <a:p>
              <a:pPr eaLnBrk="1" hangingPunct="1">
                <a:spcBef>
                  <a:spcPct val="50000"/>
                </a:spcBef>
              </a:pPr>
              <a:r>
                <a:rPr lang="en-US" altLang="zh-TW" sz="1600" b="1">
                  <a:latin typeface="Times New Roman" charset="0"/>
                  <a:ea typeface="標楷體" charset="0"/>
                  <a:cs typeface="標楷體" charset="0"/>
                </a:rPr>
                <a:t>Entire document collection</a:t>
              </a:r>
            </a:p>
          </p:txBody>
        </p:sp>
      </p:grpSp>
      <p:grpSp>
        <p:nvGrpSpPr>
          <p:cNvPr id="962571" name="Group 11"/>
          <p:cNvGrpSpPr>
            <a:grpSpLocks/>
          </p:cNvGrpSpPr>
          <p:nvPr/>
        </p:nvGrpSpPr>
        <p:grpSpPr bwMode="auto">
          <a:xfrm>
            <a:off x="5105400" y="1676400"/>
            <a:ext cx="3144838" cy="2222500"/>
            <a:chOff x="3216" y="1056"/>
            <a:chExt cx="1981" cy="1400"/>
          </a:xfrm>
        </p:grpSpPr>
        <p:grpSp>
          <p:nvGrpSpPr>
            <p:cNvPr id="962572" name="Group 12"/>
            <p:cNvGrpSpPr>
              <a:grpSpLocks/>
            </p:cNvGrpSpPr>
            <p:nvPr/>
          </p:nvGrpSpPr>
          <p:grpSpPr bwMode="auto">
            <a:xfrm>
              <a:off x="3456" y="1104"/>
              <a:ext cx="1741" cy="1116"/>
              <a:chOff x="3534" y="918"/>
              <a:chExt cx="1746" cy="1116"/>
            </a:xfrm>
          </p:grpSpPr>
          <p:sp>
            <p:nvSpPr>
              <p:cNvPr id="962573" name="Rectangle 13"/>
              <p:cNvSpPr>
                <a:spLocks noChangeArrowheads="1"/>
              </p:cNvSpPr>
              <p:nvPr/>
            </p:nvSpPr>
            <p:spPr bwMode="auto">
              <a:xfrm>
                <a:off x="3534" y="1577"/>
                <a:ext cx="757" cy="457"/>
              </a:xfrm>
              <a:prstGeom prst="rect">
                <a:avLst/>
              </a:prstGeom>
              <a:noFill/>
              <a:ln w="12700">
                <a:solidFill>
                  <a:srgbClr val="00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nchor="ctr"/>
              <a:lstStyle/>
              <a:p>
                <a:pPr algn="ctr" eaLnBrk="1" hangingPunct="1"/>
                <a:r>
                  <a:rPr kumimoji="1" lang="en-US" altLang="zh-TW" sz="1600">
                    <a:latin typeface="Times New Roman" charset="0"/>
                    <a:ea typeface="新細明體" charset="0"/>
                    <a:cs typeface="新細明體" charset="0"/>
                  </a:rPr>
                  <a:t>retrieved &amp; relevant</a:t>
                </a:r>
              </a:p>
            </p:txBody>
          </p:sp>
          <p:sp>
            <p:nvSpPr>
              <p:cNvPr id="962574" name="Rectangle 14"/>
              <p:cNvSpPr>
                <a:spLocks noChangeArrowheads="1"/>
              </p:cNvSpPr>
              <p:nvPr/>
            </p:nvSpPr>
            <p:spPr bwMode="auto">
              <a:xfrm>
                <a:off x="4291" y="1577"/>
                <a:ext cx="989" cy="457"/>
              </a:xfrm>
              <a:prstGeom prst="rect">
                <a:avLst/>
              </a:prstGeom>
              <a:noFill/>
              <a:ln w="12700">
                <a:solidFill>
                  <a:srgbClr val="00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nchor="ctr"/>
              <a:lstStyle/>
              <a:p>
                <a:pPr algn="ctr" eaLnBrk="1" hangingPunct="1"/>
                <a:r>
                  <a:rPr kumimoji="1" lang="en-US" altLang="zh-TW" sz="1600">
                    <a:latin typeface="Times New Roman" charset="0"/>
                    <a:ea typeface="新細明體" charset="0"/>
                    <a:cs typeface="新細明體" charset="0"/>
                  </a:rPr>
                  <a:t>not retrieved but relevant</a:t>
                </a:r>
                <a:endParaRPr kumimoji="1" lang="zh-TW" altLang="en-US">
                  <a:latin typeface="Times New Roman" charset="0"/>
                  <a:ea typeface="新細明體" charset="0"/>
                  <a:cs typeface="新細明體" charset="0"/>
                </a:endParaRPr>
              </a:p>
            </p:txBody>
          </p:sp>
          <p:sp>
            <p:nvSpPr>
              <p:cNvPr id="962575" name="Rectangle 15"/>
              <p:cNvSpPr>
                <a:spLocks noChangeArrowheads="1"/>
              </p:cNvSpPr>
              <p:nvPr/>
            </p:nvSpPr>
            <p:spPr bwMode="auto">
              <a:xfrm>
                <a:off x="3534" y="918"/>
                <a:ext cx="757" cy="659"/>
              </a:xfrm>
              <a:prstGeom prst="rect">
                <a:avLst/>
              </a:prstGeom>
              <a:noFill/>
              <a:ln w="12700">
                <a:solidFill>
                  <a:srgbClr val="00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nchor="ctr"/>
              <a:lstStyle/>
              <a:p>
                <a:pPr algn="ctr" eaLnBrk="1" hangingPunct="1"/>
                <a:r>
                  <a:rPr kumimoji="1" lang="en-US" altLang="zh-TW" sz="1600">
                    <a:latin typeface="Times New Roman" charset="0"/>
                    <a:ea typeface="新細明體" charset="0"/>
                    <a:cs typeface="新細明體" charset="0"/>
                  </a:rPr>
                  <a:t>retrieved &amp; irrelevant</a:t>
                </a:r>
                <a:endParaRPr kumimoji="1" lang="zh-TW" altLang="en-US">
                  <a:latin typeface="Times New Roman" charset="0"/>
                  <a:ea typeface="新細明體" charset="0"/>
                  <a:cs typeface="新細明體" charset="0"/>
                </a:endParaRPr>
              </a:p>
            </p:txBody>
          </p:sp>
          <p:sp>
            <p:nvSpPr>
              <p:cNvPr id="962576" name="Rectangle 16"/>
              <p:cNvSpPr>
                <a:spLocks noChangeArrowheads="1"/>
              </p:cNvSpPr>
              <p:nvPr/>
            </p:nvSpPr>
            <p:spPr bwMode="auto">
              <a:xfrm>
                <a:off x="4291" y="918"/>
                <a:ext cx="989" cy="659"/>
              </a:xfrm>
              <a:prstGeom prst="rect">
                <a:avLst/>
              </a:prstGeom>
              <a:noFill/>
              <a:ln w="12700">
                <a:solidFill>
                  <a:srgbClr val="00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nchor="ctr"/>
              <a:lstStyle/>
              <a:p>
                <a:pPr algn="ctr" eaLnBrk="1" hangingPunct="1"/>
                <a:r>
                  <a:rPr kumimoji="1" lang="en-US" altLang="zh-TW" sz="1600">
                    <a:latin typeface="Times New Roman" charset="0"/>
                    <a:ea typeface="新細明體" charset="0"/>
                    <a:cs typeface="新細明體" charset="0"/>
                  </a:rPr>
                  <a:t>Not retrieved &amp; irrelevant</a:t>
                </a:r>
                <a:endParaRPr kumimoji="1" lang="zh-TW" altLang="en-US">
                  <a:latin typeface="Times New Roman" charset="0"/>
                  <a:ea typeface="新細明體" charset="0"/>
                  <a:cs typeface="新細明體" charset="0"/>
                </a:endParaRPr>
              </a:p>
            </p:txBody>
          </p:sp>
        </p:grpSp>
        <p:sp>
          <p:nvSpPr>
            <p:cNvPr id="962577" name="Text Box 17"/>
            <p:cNvSpPr txBox="1">
              <a:spLocks noChangeArrowheads="1"/>
            </p:cNvSpPr>
            <p:nvPr/>
          </p:nvSpPr>
          <p:spPr bwMode="auto">
            <a:xfrm>
              <a:off x="3514" y="2225"/>
              <a:ext cx="62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eaLnBrk="1" hangingPunct="1"/>
              <a:r>
                <a:rPr kumimoji="1" lang="en-US" altLang="zh-TW" sz="1800">
                  <a:latin typeface="Times New Roman" charset="0"/>
                  <a:ea typeface="新細明體" charset="0"/>
                  <a:cs typeface="新細明體" charset="0"/>
                </a:rPr>
                <a:t>retrieved</a:t>
              </a:r>
            </a:p>
          </p:txBody>
        </p:sp>
        <p:sp>
          <p:nvSpPr>
            <p:cNvPr id="962578" name="Text Box 18"/>
            <p:cNvSpPr txBox="1">
              <a:spLocks noChangeArrowheads="1"/>
            </p:cNvSpPr>
            <p:nvPr/>
          </p:nvSpPr>
          <p:spPr bwMode="auto">
            <a:xfrm>
              <a:off x="4280" y="2225"/>
              <a:ext cx="84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eaLnBrk="1" hangingPunct="1"/>
              <a:r>
                <a:rPr kumimoji="1" lang="en-US" altLang="zh-TW" sz="1800">
                  <a:latin typeface="Times New Roman" charset="0"/>
                  <a:ea typeface="新細明體" charset="0"/>
                  <a:cs typeface="新細明體" charset="0"/>
                </a:rPr>
                <a:t>not retrieved</a:t>
              </a:r>
            </a:p>
          </p:txBody>
        </p:sp>
        <p:sp>
          <p:nvSpPr>
            <p:cNvPr id="962579" name="Text Box 19"/>
            <p:cNvSpPr txBox="1">
              <a:spLocks noChangeArrowheads="1"/>
            </p:cNvSpPr>
            <p:nvPr/>
          </p:nvSpPr>
          <p:spPr bwMode="auto">
            <a:xfrm rot="-5400000">
              <a:off x="3042" y="1902"/>
              <a:ext cx="578" cy="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eaLnBrk="1" hangingPunct="1"/>
              <a:r>
                <a:rPr kumimoji="1" lang="en-US" altLang="zh-TW" sz="1800">
                  <a:latin typeface="Times New Roman" charset="0"/>
                  <a:ea typeface="新細明體" charset="0"/>
                  <a:cs typeface="新細明體" charset="0"/>
                </a:rPr>
                <a:t>relevant</a:t>
              </a:r>
            </a:p>
          </p:txBody>
        </p:sp>
        <p:sp>
          <p:nvSpPr>
            <p:cNvPr id="962580" name="Text Box 20"/>
            <p:cNvSpPr txBox="1">
              <a:spLocks noChangeArrowheads="1"/>
            </p:cNvSpPr>
            <p:nvPr/>
          </p:nvSpPr>
          <p:spPr bwMode="auto">
            <a:xfrm rot="-5400000">
              <a:off x="2998" y="1274"/>
              <a:ext cx="666" cy="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eaLnBrk="1" hangingPunct="1"/>
              <a:r>
                <a:rPr kumimoji="1" lang="en-US" altLang="zh-TW" sz="1800">
                  <a:latin typeface="Times New Roman" charset="0"/>
                  <a:ea typeface="新細明體" charset="0"/>
                  <a:cs typeface="新細明體" charset="0"/>
                </a:rPr>
                <a:t>irrelevant</a:t>
              </a:r>
            </a:p>
          </p:txBody>
        </p:sp>
      </p:grpSp>
      <p:sp>
        <p:nvSpPr>
          <p:cNvPr id="962581" name="Rectangle 21"/>
          <p:cNvSpPr>
            <a:spLocks noGrp="1" noChangeArrowheads="1"/>
          </p:cNvSpPr>
          <p:nvPr>
            <p:ph type="title"/>
          </p:nvPr>
        </p:nvSpPr>
        <p:spPr/>
        <p:txBody>
          <a:bodyPr/>
          <a:lstStyle/>
          <a:p>
            <a:r>
              <a:rPr lang="en-US" sz="2800" dirty="0">
                <a:cs typeface="Arial Unicode MS" charset="0"/>
              </a:rPr>
              <a:t>Unranked retrieval evaluation: </a:t>
            </a:r>
            <a:r>
              <a:rPr lang="en-US" altLang="zh-TW" sz="2800" dirty="0">
                <a:ea typeface="新細明體" charset="0"/>
                <a:cs typeface="新細明體" charset="0"/>
              </a:rPr>
              <a:t>Precision and Recall</a:t>
            </a:r>
          </a:p>
        </p:txBody>
      </p:sp>
      <p:sp>
        <p:nvSpPr>
          <p:cNvPr id="2" name="Rectangle 1">
            <a:extLst>
              <a:ext uri="{FF2B5EF4-FFF2-40B4-BE49-F238E27FC236}">
                <a16:creationId xmlns:a16="http://schemas.microsoft.com/office/drawing/2014/main" id="{4C23412E-9D0A-E04E-BB92-85742F87B4DA}"/>
              </a:ext>
            </a:extLst>
          </p:cNvPr>
          <p:cNvSpPr/>
          <p:nvPr/>
        </p:nvSpPr>
        <p:spPr>
          <a:xfrm>
            <a:off x="5486400" y="1752600"/>
            <a:ext cx="1198296" cy="1046163"/>
          </a:xfrm>
          <a:prstGeom prst="rect">
            <a:avLst/>
          </a:prstGeom>
          <a:solidFill>
            <a:srgbClr val="FFCDB2">
              <a:alpha val="47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DE" dirty="0"/>
          </a:p>
        </p:txBody>
      </p:sp>
      <p:sp>
        <p:nvSpPr>
          <p:cNvPr id="23" name="Rectangle 22">
            <a:extLst>
              <a:ext uri="{FF2B5EF4-FFF2-40B4-BE49-F238E27FC236}">
                <a16:creationId xmlns:a16="http://schemas.microsoft.com/office/drawing/2014/main" id="{28BBD7DF-6091-5847-B952-2140B12D9927}"/>
              </a:ext>
            </a:extLst>
          </p:cNvPr>
          <p:cNvSpPr/>
          <p:nvPr/>
        </p:nvSpPr>
        <p:spPr>
          <a:xfrm>
            <a:off x="6718300" y="1765300"/>
            <a:ext cx="1531938" cy="1046163"/>
          </a:xfrm>
          <a:prstGeom prst="rect">
            <a:avLst/>
          </a:prstGeom>
          <a:solidFill>
            <a:srgbClr val="FFFF98">
              <a:alpha val="3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DE" dirty="0"/>
          </a:p>
        </p:txBody>
      </p:sp>
      <p:sp>
        <p:nvSpPr>
          <p:cNvPr id="24" name="Rectangle 23">
            <a:extLst>
              <a:ext uri="{FF2B5EF4-FFF2-40B4-BE49-F238E27FC236}">
                <a16:creationId xmlns:a16="http://schemas.microsoft.com/office/drawing/2014/main" id="{50F25467-D4FE-CD48-BFC0-A7C3EFCCDF87}"/>
              </a:ext>
            </a:extLst>
          </p:cNvPr>
          <p:cNvSpPr/>
          <p:nvPr/>
        </p:nvSpPr>
        <p:spPr>
          <a:xfrm>
            <a:off x="5511800" y="2806700"/>
            <a:ext cx="1198296" cy="728663"/>
          </a:xfrm>
          <a:prstGeom prst="rect">
            <a:avLst/>
          </a:prstGeom>
          <a:solidFill>
            <a:srgbClr val="C14C66">
              <a:alpha val="4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DE" dirty="0"/>
          </a:p>
        </p:txBody>
      </p:sp>
      <p:sp>
        <p:nvSpPr>
          <p:cNvPr id="25" name="Rectangle 24">
            <a:extLst>
              <a:ext uri="{FF2B5EF4-FFF2-40B4-BE49-F238E27FC236}">
                <a16:creationId xmlns:a16="http://schemas.microsoft.com/office/drawing/2014/main" id="{AED7C894-AA0C-6A49-8BC6-4F52521945E8}"/>
              </a:ext>
            </a:extLst>
          </p:cNvPr>
          <p:cNvSpPr/>
          <p:nvPr/>
        </p:nvSpPr>
        <p:spPr>
          <a:xfrm>
            <a:off x="6718300" y="2819400"/>
            <a:ext cx="1531938" cy="728663"/>
          </a:xfrm>
          <a:prstGeom prst="rect">
            <a:avLst/>
          </a:prstGeom>
          <a:solidFill>
            <a:srgbClr val="81000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DE" dirty="0"/>
          </a:p>
        </p:txBody>
      </p:sp>
    </p:spTree>
    <p:extLst>
      <p:ext uri="{BB962C8B-B14F-4D97-AF65-F5344CB8AC3E}">
        <p14:creationId xmlns:p14="http://schemas.microsoft.com/office/powerpoint/2010/main" val="404657185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962562"/>
                                        </p:tgtEl>
                                        <p:attrNameLst>
                                          <p:attrName>style.visibility</p:attrName>
                                        </p:attrNameLst>
                                      </p:cBhvr>
                                      <p:to>
                                        <p:strVal val="visible"/>
                                      </p:to>
                                    </p:set>
                                    <p:anim calcmode="lin" valueType="num">
                                      <p:cBhvr additive="base">
                                        <p:cTn id="7" dur="500" fill="hold"/>
                                        <p:tgtEl>
                                          <p:spTgt spid="962562"/>
                                        </p:tgtEl>
                                        <p:attrNameLst>
                                          <p:attrName>ppt_x</p:attrName>
                                        </p:attrNameLst>
                                      </p:cBhvr>
                                      <p:tavLst>
                                        <p:tav tm="0">
                                          <p:val>
                                            <p:strVal val="1+#ppt_w/2"/>
                                          </p:val>
                                        </p:tav>
                                        <p:tav tm="100000">
                                          <p:val>
                                            <p:strVal val="#ppt_x"/>
                                          </p:val>
                                        </p:tav>
                                      </p:tavLst>
                                    </p:anim>
                                    <p:anim calcmode="lin" valueType="num">
                                      <p:cBhvr additive="base">
                                        <p:cTn id="8" dur="500" fill="hold"/>
                                        <p:tgtEl>
                                          <p:spTgt spid="96256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962563"/>
                                        </p:tgtEl>
                                        <p:attrNameLst>
                                          <p:attrName>style.visibility</p:attrName>
                                        </p:attrNameLst>
                                      </p:cBhvr>
                                      <p:to>
                                        <p:strVal val="visible"/>
                                      </p:to>
                                    </p:set>
                                    <p:anim calcmode="lin" valueType="num">
                                      <p:cBhvr additive="base">
                                        <p:cTn id="13" dur="500" fill="hold"/>
                                        <p:tgtEl>
                                          <p:spTgt spid="962563"/>
                                        </p:tgtEl>
                                        <p:attrNameLst>
                                          <p:attrName>ppt_x</p:attrName>
                                        </p:attrNameLst>
                                      </p:cBhvr>
                                      <p:tavLst>
                                        <p:tav tm="0">
                                          <p:val>
                                            <p:strVal val="1+#ppt_w/2"/>
                                          </p:val>
                                        </p:tav>
                                        <p:tav tm="100000">
                                          <p:val>
                                            <p:strVal val="#ppt_x"/>
                                          </p:val>
                                        </p:tav>
                                      </p:tavLst>
                                    </p:anim>
                                    <p:anim calcmode="lin" valueType="num">
                                      <p:cBhvr additive="base">
                                        <p:cTn id="14" dur="500" fill="hold"/>
                                        <p:tgtEl>
                                          <p:spTgt spid="9625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96A3E-3C11-0A4E-9203-A8B2A5F0BDE0}"/>
              </a:ext>
            </a:extLst>
          </p:cNvPr>
          <p:cNvSpPr>
            <a:spLocks noGrp="1"/>
          </p:cNvSpPr>
          <p:nvPr>
            <p:ph type="title"/>
          </p:nvPr>
        </p:nvSpPr>
        <p:spPr/>
        <p:txBody>
          <a:bodyPr/>
          <a:lstStyle/>
          <a:p>
            <a:r>
              <a:rPr lang="en-DE" dirty="0"/>
              <a:t>Classical planning</a:t>
            </a:r>
          </a:p>
        </p:txBody>
      </p:sp>
      <p:pic>
        <p:nvPicPr>
          <p:cNvPr id="6" name="Content Placeholder 5" descr="Graphical user interface, application&#10;&#10;Description automatically generated">
            <a:extLst>
              <a:ext uri="{FF2B5EF4-FFF2-40B4-BE49-F238E27FC236}">
                <a16:creationId xmlns:a16="http://schemas.microsoft.com/office/drawing/2014/main" id="{066931BD-976C-F54D-B8F3-CDD5090636E8}"/>
              </a:ext>
            </a:extLst>
          </p:cNvPr>
          <p:cNvPicPr>
            <a:picLocks noGrp="1" noChangeAspect="1"/>
          </p:cNvPicPr>
          <p:nvPr>
            <p:ph idx="1"/>
          </p:nvPr>
        </p:nvPicPr>
        <p:blipFill>
          <a:blip r:embed="rId2"/>
          <a:stretch>
            <a:fillRect/>
          </a:stretch>
        </p:blipFill>
        <p:spPr>
          <a:xfrm>
            <a:off x="457200" y="1563373"/>
            <a:ext cx="8229600" cy="4236078"/>
          </a:xfrm>
        </p:spPr>
      </p:pic>
      <p:sp>
        <p:nvSpPr>
          <p:cNvPr id="4" name="Slide Number Placeholder 3">
            <a:extLst>
              <a:ext uri="{FF2B5EF4-FFF2-40B4-BE49-F238E27FC236}">
                <a16:creationId xmlns:a16="http://schemas.microsoft.com/office/drawing/2014/main" id="{6C50AC5C-FCE3-E24C-BC66-E50B675A3DE8}"/>
              </a:ext>
            </a:extLst>
          </p:cNvPr>
          <p:cNvSpPr>
            <a:spLocks noGrp="1"/>
          </p:cNvSpPr>
          <p:nvPr>
            <p:ph type="sldNum" sz="quarter" idx="12"/>
          </p:nvPr>
        </p:nvSpPr>
        <p:spPr/>
        <p:txBody>
          <a:bodyPr/>
          <a:lstStyle/>
          <a:p>
            <a:pPr>
              <a:defRPr/>
            </a:pPr>
            <a:fld id="{A4C577E2-95DD-1F4B-A688-E8FB02007787}" type="slidenum">
              <a:rPr lang="de-DE" smtClean="0"/>
              <a:pPr>
                <a:defRPr/>
              </a:pPr>
              <a:t>5</a:t>
            </a:fld>
            <a:endParaRPr lang="de-DE"/>
          </a:p>
        </p:txBody>
      </p:sp>
      <p:sp>
        <p:nvSpPr>
          <p:cNvPr id="7" name="Rectangle 6">
            <a:extLst>
              <a:ext uri="{FF2B5EF4-FFF2-40B4-BE49-F238E27FC236}">
                <a16:creationId xmlns:a16="http://schemas.microsoft.com/office/drawing/2014/main" id="{6806933C-D799-4045-8A17-969627EBE458}"/>
              </a:ext>
            </a:extLst>
          </p:cNvPr>
          <p:cNvSpPr/>
          <p:nvPr/>
        </p:nvSpPr>
        <p:spPr>
          <a:xfrm>
            <a:off x="2443759" y="6630687"/>
            <a:ext cx="4360489" cy="276999"/>
          </a:xfrm>
          <a:prstGeom prst="rect">
            <a:avLst/>
          </a:prstGeom>
        </p:spPr>
        <p:txBody>
          <a:bodyPr wrap="none">
            <a:spAutoFit/>
          </a:bodyPr>
          <a:lstStyle/>
          <a:p>
            <a:r>
              <a:rPr lang="en-US" sz="1200" dirty="0">
                <a:solidFill>
                  <a:schemeClr val="bg1"/>
                </a:solidFill>
              </a:rPr>
              <a:t>Challenges of Human-Aware AI Systems: Subbarao </a:t>
            </a:r>
            <a:r>
              <a:rPr lang="en-US" sz="1200" dirty="0" err="1">
                <a:solidFill>
                  <a:schemeClr val="bg1"/>
                </a:solidFill>
              </a:rPr>
              <a:t>Kambhampati</a:t>
            </a:r>
            <a:endParaRPr lang="en-DE" sz="1200" dirty="0">
              <a:solidFill>
                <a:schemeClr val="bg1"/>
              </a:solidFill>
            </a:endParaRPr>
          </a:p>
        </p:txBody>
      </p:sp>
    </p:spTree>
    <p:extLst>
      <p:ext uri="{BB962C8B-B14F-4D97-AF65-F5344CB8AC3E}">
        <p14:creationId xmlns:p14="http://schemas.microsoft.com/office/powerpoint/2010/main" val="37891099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1"/>
          <p:cNvSpPr txBox="1">
            <a:spLocks noChangeArrowheads="1"/>
          </p:cNvSpPr>
          <p:nvPr/>
        </p:nvSpPr>
        <p:spPr bwMode="auto">
          <a:xfrm>
            <a:off x="395536" y="-107949"/>
            <a:ext cx="8670677" cy="12326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55872" rIns="90000" bIns="4680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9pPr>
          </a:lstStyle>
          <a:p>
            <a:pPr eaLnBrk="1">
              <a:lnSpc>
                <a:spcPct val="98000"/>
              </a:lnSpc>
              <a:buClrTx/>
              <a:buFontTx/>
              <a:buNone/>
            </a:pPr>
            <a:r>
              <a:rPr lang="en-US" sz="2800" i="0" dirty="0">
                <a:solidFill>
                  <a:schemeClr val="tx1"/>
                </a:solidFill>
                <a:cs typeface="Arial Unicode MS" charset="0"/>
              </a:rPr>
              <a:t>Unranked retrieval evaluation: </a:t>
            </a:r>
            <a:r>
              <a:rPr lang="en-US" altLang="zh-TW" sz="2800" i="0" dirty="0">
                <a:solidFill>
                  <a:schemeClr val="tx1"/>
                </a:solidFill>
                <a:ea typeface="新細明體" charset="0"/>
                <a:cs typeface="新細明體" charset="0"/>
              </a:rPr>
              <a:t>Precision and Recall</a:t>
            </a:r>
            <a:endParaRPr lang="en-US" sz="2800" i="0" dirty="0">
              <a:solidFill>
                <a:schemeClr val="tx1"/>
              </a:solidFill>
              <a:latin typeface="+mn-lt"/>
              <a:cs typeface="Arial Unicode MS" charset="0"/>
            </a:endParaRPr>
          </a:p>
        </p:txBody>
      </p:sp>
      <p:sp>
        <p:nvSpPr>
          <p:cNvPr id="77827" name="Text Box 2"/>
          <p:cNvSpPr txBox="1">
            <a:spLocks noChangeArrowheads="1"/>
          </p:cNvSpPr>
          <p:nvPr/>
        </p:nvSpPr>
        <p:spPr bwMode="auto">
          <a:xfrm>
            <a:off x="457200" y="1196752"/>
            <a:ext cx="8228013" cy="51125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126180" rIns="90000" bIns="46800"/>
          <a:lstStyle>
            <a:lvl1pPr marL="339725" indent="-339725">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9pPr>
          </a:lstStyle>
          <a:p>
            <a:pPr eaLnBrk="1">
              <a:lnSpc>
                <a:spcPct val="90000"/>
              </a:lnSpc>
              <a:spcBef>
                <a:spcPts val="800"/>
              </a:spcBef>
              <a:buClr>
                <a:srgbClr val="7878DE"/>
              </a:buClr>
              <a:buFont typeface="Arial" charset="0"/>
              <a:buChar char="•"/>
            </a:pPr>
            <a:r>
              <a:rPr lang="en-US" sz="3000" i="0" dirty="0">
                <a:solidFill>
                  <a:srgbClr val="0305FF"/>
                </a:solidFill>
                <a:latin typeface="+mn-lt"/>
                <a:cs typeface="Arial Unicode MS" charset="0"/>
              </a:rPr>
              <a:t>Precision</a:t>
            </a:r>
            <a:r>
              <a:rPr lang="en-US" sz="3000" i="0" dirty="0">
                <a:solidFill>
                  <a:schemeClr val="tx1"/>
                </a:solidFill>
                <a:latin typeface="+mn-lt"/>
                <a:cs typeface="Arial Unicode MS" charset="0"/>
              </a:rPr>
              <a:t>: fraction of retrieved docs that are relevant = </a:t>
            </a:r>
            <a:r>
              <a:rPr lang="en-US" sz="3000" i="0" dirty="0">
                <a:solidFill>
                  <a:srgbClr val="0305FF"/>
                </a:solidFill>
                <a:latin typeface="+mn-lt"/>
                <a:cs typeface="Arial Unicode MS" charset="0"/>
              </a:rPr>
              <a:t>P(</a:t>
            </a:r>
            <a:r>
              <a:rPr lang="en-US" sz="3000" i="0" dirty="0" err="1">
                <a:solidFill>
                  <a:srgbClr val="0305FF"/>
                </a:solidFill>
                <a:latin typeface="+mn-lt"/>
                <a:cs typeface="Arial Unicode MS" charset="0"/>
              </a:rPr>
              <a:t>retr</a:t>
            </a:r>
            <a:r>
              <a:rPr lang="en-US" sz="3000" i="0" dirty="0">
                <a:solidFill>
                  <a:srgbClr val="0305FF"/>
                </a:solidFill>
                <a:latin typeface="+mn-lt"/>
                <a:cs typeface="Arial Unicode MS" charset="0"/>
              </a:rPr>
              <a:t> &amp; </a:t>
            </a:r>
            <a:r>
              <a:rPr lang="en-US" sz="3000" i="0" dirty="0" err="1">
                <a:solidFill>
                  <a:srgbClr val="0305FF"/>
                </a:solidFill>
                <a:latin typeface="+mn-lt"/>
                <a:cs typeface="Arial Unicode MS" charset="0"/>
              </a:rPr>
              <a:t>rel</a:t>
            </a:r>
            <a:r>
              <a:rPr lang="en-US" sz="3000" i="0" dirty="0">
                <a:solidFill>
                  <a:srgbClr val="0305FF"/>
                </a:solidFill>
                <a:latin typeface="+mn-lt"/>
                <a:cs typeface="Arial Unicode MS" charset="0"/>
              </a:rPr>
              <a:t> | retrieved)</a:t>
            </a:r>
          </a:p>
          <a:p>
            <a:pPr eaLnBrk="1">
              <a:lnSpc>
                <a:spcPct val="90000"/>
              </a:lnSpc>
              <a:spcBef>
                <a:spcPts val="800"/>
              </a:spcBef>
              <a:buClr>
                <a:srgbClr val="7878DE"/>
              </a:buClr>
              <a:buFont typeface="Arial" charset="0"/>
              <a:buChar char="•"/>
            </a:pPr>
            <a:r>
              <a:rPr lang="en-US" sz="3000" i="0" dirty="0">
                <a:solidFill>
                  <a:srgbClr val="0305FF"/>
                </a:solidFill>
                <a:latin typeface="+mn-lt"/>
                <a:cs typeface="Arial Unicode MS" charset="0"/>
              </a:rPr>
              <a:t>Recall</a:t>
            </a:r>
            <a:r>
              <a:rPr lang="en-US" sz="3000" i="0" dirty="0">
                <a:solidFill>
                  <a:schemeClr val="tx1"/>
                </a:solidFill>
                <a:latin typeface="+mn-lt"/>
                <a:cs typeface="Arial Unicode MS" charset="0"/>
              </a:rPr>
              <a:t>: fraction of relevant docs that are retrieved = </a:t>
            </a:r>
            <a:r>
              <a:rPr lang="en-US" sz="3000" i="0" dirty="0">
                <a:solidFill>
                  <a:srgbClr val="0305FF"/>
                </a:solidFill>
                <a:latin typeface="+mn-lt"/>
                <a:cs typeface="Arial Unicode MS" charset="0"/>
              </a:rPr>
              <a:t>P(</a:t>
            </a:r>
            <a:r>
              <a:rPr lang="en-US" sz="3000" i="0" dirty="0" err="1">
                <a:solidFill>
                  <a:srgbClr val="0305FF"/>
                </a:solidFill>
                <a:latin typeface="+mn-lt"/>
                <a:cs typeface="Arial Unicode MS" charset="0"/>
              </a:rPr>
              <a:t>retr</a:t>
            </a:r>
            <a:r>
              <a:rPr lang="en-US" sz="3000" i="0" dirty="0">
                <a:solidFill>
                  <a:srgbClr val="0305FF"/>
                </a:solidFill>
                <a:latin typeface="+mn-lt"/>
                <a:cs typeface="Arial Unicode MS" charset="0"/>
              </a:rPr>
              <a:t> &amp; </a:t>
            </a:r>
            <a:r>
              <a:rPr lang="en-US" sz="3000" i="0" dirty="0" err="1">
                <a:solidFill>
                  <a:srgbClr val="0305FF"/>
                </a:solidFill>
                <a:latin typeface="+mn-lt"/>
                <a:cs typeface="Arial Unicode MS" charset="0"/>
              </a:rPr>
              <a:t>rel</a:t>
            </a:r>
            <a:r>
              <a:rPr lang="en-US" sz="3000" i="0" dirty="0">
                <a:solidFill>
                  <a:srgbClr val="0305FF"/>
                </a:solidFill>
                <a:latin typeface="+mn-lt"/>
                <a:cs typeface="Arial Unicode MS" charset="0"/>
              </a:rPr>
              <a:t> | relevant in repos)</a:t>
            </a:r>
          </a:p>
          <a:p>
            <a:pPr eaLnBrk="1">
              <a:lnSpc>
                <a:spcPct val="90000"/>
              </a:lnSpc>
              <a:spcBef>
                <a:spcPts val="800"/>
              </a:spcBef>
              <a:buClrTx/>
              <a:buFontTx/>
              <a:buNone/>
            </a:pPr>
            <a:endParaRPr lang="en-US" sz="3000" i="0" dirty="0">
              <a:solidFill>
                <a:schemeClr val="tx1"/>
              </a:solidFill>
              <a:latin typeface="+mn-lt"/>
              <a:cs typeface="Arial Unicode MS" charset="0"/>
            </a:endParaRPr>
          </a:p>
          <a:p>
            <a:pPr eaLnBrk="1">
              <a:lnSpc>
                <a:spcPct val="90000"/>
              </a:lnSpc>
              <a:spcBef>
                <a:spcPts val="800"/>
              </a:spcBef>
              <a:buClrTx/>
              <a:buFontTx/>
              <a:buNone/>
            </a:pPr>
            <a:endParaRPr lang="en-US" sz="3000" i="0" dirty="0">
              <a:solidFill>
                <a:schemeClr val="tx1"/>
              </a:solidFill>
              <a:latin typeface="+mn-lt"/>
              <a:cs typeface="Arial Unicode MS" charset="0"/>
            </a:endParaRPr>
          </a:p>
          <a:p>
            <a:pPr eaLnBrk="1">
              <a:lnSpc>
                <a:spcPct val="90000"/>
              </a:lnSpc>
              <a:spcBef>
                <a:spcPts val="800"/>
              </a:spcBef>
              <a:buClrTx/>
              <a:buFontTx/>
              <a:buNone/>
            </a:pPr>
            <a:endParaRPr lang="en-US" sz="3000" i="0" dirty="0">
              <a:solidFill>
                <a:schemeClr val="tx1"/>
              </a:solidFill>
              <a:latin typeface="+mn-lt"/>
              <a:cs typeface="Arial Unicode MS" charset="0"/>
            </a:endParaRPr>
          </a:p>
          <a:p>
            <a:pPr eaLnBrk="1">
              <a:lnSpc>
                <a:spcPct val="90000"/>
              </a:lnSpc>
              <a:spcBef>
                <a:spcPts val="800"/>
              </a:spcBef>
              <a:buClrTx/>
              <a:buFontTx/>
              <a:buNone/>
            </a:pPr>
            <a:endParaRPr lang="en-US" sz="3000" i="0" dirty="0">
              <a:solidFill>
                <a:schemeClr val="tx1"/>
              </a:solidFill>
              <a:latin typeface="+mn-lt"/>
              <a:cs typeface="Arial Unicode MS" charset="0"/>
            </a:endParaRPr>
          </a:p>
          <a:p>
            <a:pPr eaLnBrk="1">
              <a:lnSpc>
                <a:spcPct val="90000"/>
              </a:lnSpc>
              <a:spcBef>
                <a:spcPts val="800"/>
              </a:spcBef>
              <a:buClr>
                <a:srgbClr val="7878DE"/>
              </a:buClr>
              <a:buFont typeface="Arial" charset="0"/>
              <a:buChar char="•"/>
            </a:pPr>
            <a:r>
              <a:rPr lang="en-US" sz="3000" i="0" dirty="0">
                <a:solidFill>
                  <a:srgbClr val="0305FF"/>
                </a:solidFill>
                <a:latin typeface="+mn-lt"/>
                <a:cs typeface="Arial Unicode MS" charset="0"/>
              </a:rPr>
              <a:t>Precision 	= </a:t>
            </a:r>
            <a:r>
              <a:rPr lang="en-US" sz="3000" i="0" dirty="0" err="1">
                <a:solidFill>
                  <a:srgbClr val="0305FF"/>
                </a:solidFill>
                <a:latin typeface="+mn-lt"/>
                <a:cs typeface="Arial Unicode MS" charset="0"/>
              </a:rPr>
              <a:t>tp</a:t>
            </a:r>
            <a:r>
              <a:rPr lang="en-US" sz="3000" i="0" dirty="0">
                <a:solidFill>
                  <a:srgbClr val="0305FF"/>
                </a:solidFill>
                <a:latin typeface="+mn-lt"/>
                <a:cs typeface="Arial Unicode MS" charset="0"/>
              </a:rPr>
              <a:t>/(</a:t>
            </a:r>
            <a:r>
              <a:rPr lang="en-US" sz="3000" i="0" dirty="0" err="1">
                <a:solidFill>
                  <a:srgbClr val="0305FF"/>
                </a:solidFill>
                <a:latin typeface="+mn-lt"/>
                <a:cs typeface="Arial Unicode MS" charset="0"/>
              </a:rPr>
              <a:t>tp</a:t>
            </a:r>
            <a:r>
              <a:rPr lang="en-US" sz="3000" i="0" dirty="0">
                <a:solidFill>
                  <a:srgbClr val="0305FF"/>
                </a:solidFill>
                <a:latin typeface="+mn-lt"/>
                <a:cs typeface="Arial Unicode MS" charset="0"/>
              </a:rPr>
              <a:t> + </a:t>
            </a:r>
            <a:r>
              <a:rPr lang="en-US" sz="3000" i="0" dirty="0" err="1">
                <a:solidFill>
                  <a:srgbClr val="0305FF"/>
                </a:solidFill>
                <a:latin typeface="+mn-lt"/>
                <a:cs typeface="Arial Unicode MS" charset="0"/>
              </a:rPr>
              <a:t>fp</a:t>
            </a:r>
            <a:r>
              <a:rPr lang="en-US" sz="3000" i="0" dirty="0">
                <a:solidFill>
                  <a:srgbClr val="0305FF"/>
                </a:solidFill>
                <a:latin typeface="+mn-lt"/>
                <a:cs typeface="Arial Unicode MS" charset="0"/>
              </a:rPr>
              <a:t>)</a:t>
            </a:r>
          </a:p>
          <a:p>
            <a:pPr eaLnBrk="1">
              <a:lnSpc>
                <a:spcPct val="90000"/>
              </a:lnSpc>
              <a:spcBef>
                <a:spcPts val="800"/>
              </a:spcBef>
              <a:buClr>
                <a:srgbClr val="7878DE"/>
              </a:buClr>
              <a:buFont typeface="Arial" charset="0"/>
              <a:buChar char="•"/>
            </a:pPr>
            <a:r>
              <a:rPr lang="en-US" sz="3000" i="0" dirty="0">
                <a:solidFill>
                  <a:srgbClr val="0305FF"/>
                </a:solidFill>
                <a:latin typeface="+mn-lt"/>
                <a:cs typeface="Arial Unicode MS" charset="0"/>
              </a:rPr>
              <a:t>Recall   </a:t>
            </a:r>
            <a:r>
              <a:rPr lang="en-US" sz="1900" i="0" dirty="0">
                <a:solidFill>
                  <a:srgbClr val="0305FF"/>
                </a:solidFill>
                <a:latin typeface="+mn-lt"/>
                <a:cs typeface="Arial Unicode MS" charset="0"/>
              </a:rPr>
              <a:t> </a:t>
            </a:r>
            <a:r>
              <a:rPr lang="en-US" sz="3000" i="0" dirty="0">
                <a:solidFill>
                  <a:srgbClr val="0305FF"/>
                </a:solidFill>
                <a:latin typeface="+mn-lt"/>
                <a:cs typeface="Arial Unicode MS" charset="0"/>
              </a:rPr>
              <a:t>    	= </a:t>
            </a:r>
            <a:r>
              <a:rPr lang="en-US" sz="3000" i="0" dirty="0" err="1">
                <a:solidFill>
                  <a:srgbClr val="0305FF"/>
                </a:solidFill>
                <a:latin typeface="+mn-lt"/>
                <a:cs typeface="Arial Unicode MS" charset="0"/>
              </a:rPr>
              <a:t>tp</a:t>
            </a:r>
            <a:r>
              <a:rPr lang="en-US" sz="3000" i="0" dirty="0">
                <a:solidFill>
                  <a:srgbClr val="0305FF"/>
                </a:solidFill>
                <a:latin typeface="+mn-lt"/>
                <a:cs typeface="Arial Unicode MS" charset="0"/>
              </a:rPr>
              <a:t>/(</a:t>
            </a:r>
            <a:r>
              <a:rPr lang="en-US" sz="3000" i="0" dirty="0" err="1">
                <a:solidFill>
                  <a:srgbClr val="0305FF"/>
                </a:solidFill>
                <a:latin typeface="+mn-lt"/>
                <a:cs typeface="Arial Unicode MS" charset="0"/>
              </a:rPr>
              <a:t>tp</a:t>
            </a:r>
            <a:r>
              <a:rPr lang="en-US" sz="3000" i="0" dirty="0">
                <a:solidFill>
                  <a:srgbClr val="0305FF"/>
                </a:solidFill>
                <a:latin typeface="+mn-lt"/>
                <a:cs typeface="Arial Unicode MS" charset="0"/>
              </a:rPr>
              <a:t> + </a:t>
            </a:r>
            <a:r>
              <a:rPr lang="en-US" sz="3000" i="0" dirty="0" err="1">
                <a:solidFill>
                  <a:srgbClr val="0305FF"/>
                </a:solidFill>
                <a:latin typeface="+mn-lt"/>
                <a:cs typeface="Arial Unicode MS" charset="0"/>
              </a:rPr>
              <a:t>fn</a:t>
            </a:r>
            <a:r>
              <a:rPr lang="en-US" sz="3000" i="0" dirty="0">
                <a:solidFill>
                  <a:srgbClr val="0305FF"/>
                </a:solidFill>
                <a:latin typeface="+mn-lt"/>
                <a:cs typeface="Arial Unicode MS" charset="0"/>
              </a:rPr>
              <a:t>)</a:t>
            </a:r>
          </a:p>
        </p:txBody>
      </p:sp>
      <p:graphicFrame>
        <p:nvGraphicFramePr>
          <p:cNvPr id="22531" name="Group 3"/>
          <p:cNvGraphicFramePr>
            <a:graphicFrameLocks noGrp="1"/>
          </p:cNvGraphicFramePr>
          <p:nvPr/>
        </p:nvGraphicFramePr>
        <p:xfrm>
          <a:off x="1403648" y="3429000"/>
          <a:ext cx="6648399" cy="1447800"/>
        </p:xfrm>
        <a:graphic>
          <a:graphicData uri="http://schemas.openxmlformats.org/drawingml/2006/table">
            <a:tbl>
              <a:tblPr/>
              <a:tblGrid>
                <a:gridCol w="2215563">
                  <a:extLst>
                    <a:ext uri="{9D8B030D-6E8A-4147-A177-3AD203B41FA5}">
                      <a16:colId xmlns:a16="http://schemas.microsoft.com/office/drawing/2014/main" val="20000"/>
                    </a:ext>
                  </a:extLst>
                </a:gridCol>
                <a:gridCol w="2217273">
                  <a:extLst>
                    <a:ext uri="{9D8B030D-6E8A-4147-A177-3AD203B41FA5}">
                      <a16:colId xmlns:a16="http://schemas.microsoft.com/office/drawing/2014/main" val="20001"/>
                    </a:ext>
                  </a:extLst>
                </a:gridCol>
                <a:gridCol w="2215563">
                  <a:extLst>
                    <a:ext uri="{9D8B030D-6E8A-4147-A177-3AD203B41FA5}">
                      <a16:colId xmlns:a16="http://schemas.microsoft.com/office/drawing/2014/main" val="20002"/>
                    </a:ext>
                  </a:extLst>
                </a:gridCol>
              </a:tblGrid>
              <a:tr h="48260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dirty="0">
                        <a:ln>
                          <a:noFill/>
                        </a:ln>
                        <a:solidFill>
                          <a:schemeClr val="tx1"/>
                        </a:solidFill>
                        <a:effectLst/>
                        <a:latin typeface="+mn-lt"/>
                        <a:ea typeface="ＭＳ Ｐゴシック" charset="0"/>
                        <a:cs typeface="ＭＳ Ｐゴシック" charset="0"/>
                      </a:endParaRPr>
                    </a:p>
                  </a:txBody>
                  <a:tcPr anchor="ctr"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86000"/>
                        </a:lnSpc>
                        <a:spcBef>
                          <a:spcPts val="550"/>
                        </a:spcBef>
                        <a:spcAft>
                          <a:spcPct val="0"/>
                        </a:spcAft>
                        <a:buClrTx/>
                        <a:buSzPct val="100000"/>
                        <a:buFontTx/>
                        <a:buNone/>
                        <a:tabLst>
                          <a:tab pos="723900" algn="l"/>
                          <a:tab pos="1447800" algn="l"/>
                          <a:tab pos="2171700" algn="l"/>
                          <a:tab pos="2895600" algn="l"/>
                          <a:tab pos="3619500" algn="l"/>
                          <a:tab pos="4343400" algn="l"/>
                          <a:tab pos="5067300" algn="l"/>
                          <a:tab pos="5791200" algn="l"/>
                        </a:tabLst>
                      </a:pPr>
                      <a:r>
                        <a:rPr kumimoji="0" lang="en-US" sz="2000" b="0" i="0" u="none" strike="noStrike" cap="none" normalizeH="0" baseline="0">
                          <a:ln>
                            <a:noFill/>
                          </a:ln>
                          <a:solidFill>
                            <a:srgbClr val="000000"/>
                          </a:solidFill>
                          <a:effectLst/>
                          <a:latin typeface="+mn-lt"/>
                          <a:ea typeface="ＭＳ Ｐゴシック" charset="0"/>
                          <a:cs typeface="Arial Unicode MS" charset="0"/>
                        </a:rPr>
                        <a:t>Relevant</a:t>
                      </a:r>
                    </a:p>
                  </a:txBody>
                  <a:tcPr marT="38808"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86000"/>
                        </a:lnSpc>
                        <a:spcBef>
                          <a:spcPts val="550"/>
                        </a:spcBef>
                        <a:spcAft>
                          <a:spcPct val="0"/>
                        </a:spcAft>
                        <a:buClrTx/>
                        <a:buSzPct val="100000"/>
                        <a:buFontTx/>
                        <a:buNone/>
                        <a:tabLst>
                          <a:tab pos="723900" algn="l"/>
                          <a:tab pos="1447800" algn="l"/>
                          <a:tab pos="2171700" algn="l"/>
                          <a:tab pos="2895600" algn="l"/>
                          <a:tab pos="3619500" algn="l"/>
                          <a:tab pos="4343400" algn="l"/>
                          <a:tab pos="5067300" algn="l"/>
                          <a:tab pos="5791200" algn="l"/>
                        </a:tabLst>
                      </a:pPr>
                      <a:r>
                        <a:rPr kumimoji="0" lang="en-US" sz="2000" b="0" i="0" u="none" strike="noStrike" cap="none" normalizeH="0" baseline="0">
                          <a:ln>
                            <a:noFill/>
                          </a:ln>
                          <a:solidFill>
                            <a:srgbClr val="000000"/>
                          </a:solidFill>
                          <a:effectLst/>
                          <a:latin typeface="+mn-lt"/>
                          <a:ea typeface="ＭＳ Ｐゴシック" charset="0"/>
                          <a:cs typeface="Arial Unicode MS" charset="0"/>
                        </a:rPr>
                        <a:t>Not Relevant</a:t>
                      </a:r>
                    </a:p>
                  </a:txBody>
                  <a:tcPr marT="38808" anchor="ctr"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2600">
                <a:tc>
                  <a:txBody>
                    <a:bodyPr/>
                    <a:lstStyle/>
                    <a:p>
                      <a:pPr marL="0" marR="0" lvl="0" indent="0" algn="l" defTabSz="457200" rtl="0" eaLnBrk="1" fontAlgn="base" latinLnBrk="0" hangingPunct="1">
                        <a:lnSpc>
                          <a:spcPct val="86000"/>
                        </a:lnSpc>
                        <a:spcBef>
                          <a:spcPts val="550"/>
                        </a:spcBef>
                        <a:spcAft>
                          <a:spcPct val="0"/>
                        </a:spcAft>
                        <a:buClrTx/>
                        <a:buSzPct val="100000"/>
                        <a:buFontTx/>
                        <a:buNone/>
                        <a:tabLst>
                          <a:tab pos="723900" algn="l"/>
                          <a:tab pos="1447800" algn="l"/>
                          <a:tab pos="2171700" algn="l"/>
                          <a:tab pos="2895600" algn="l"/>
                          <a:tab pos="3619500" algn="l"/>
                          <a:tab pos="4343400" algn="l"/>
                          <a:tab pos="5067300" algn="l"/>
                          <a:tab pos="5791200" algn="l"/>
                        </a:tabLst>
                      </a:pPr>
                      <a:r>
                        <a:rPr kumimoji="0" lang="en-US" sz="2000" b="0" i="0" u="none" strike="noStrike" cap="none" normalizeH="0" baseline="0">
                          <a:ln>
                            <a:noFill/>
                          </a:ln>
                          <a:solidFill>
                            <a:srgbClr val="000000"/>
                          </a:solidFill>
                          <a:effectLst/>
                          <a:latin typeface="+mn-lt"/>
                          <a:ea typeface="ＭＳ Ｐゴシック" charset="0"/>
                          <a:cs typeface="Arial Unicode MS" charset="0"/>
                        </a:rPr>
                        <a:t>Retrieved</a:t>
                      </a:r>
                    </a:p>
                  </a:txBody>
                  <a:tcPr marT="38808" anchor="ctr"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86000"/>
                        </a:lnSpc>
                        <a:spcBef>
                          <a:spcPts val="550"/>
                        </a:spcBef>
                        <a:spcAft>
                          <a:spcPct val="0"/>
                        </a:spcAft>
                        <a:buClrTx/>
                        <a:buSzPct val="100000"/>
                        <a:buFontTx/>
                        <a:buNone/>
                        <a:tabLst>
                          <a:tab pos="723900" algn="l"/>
                          <a:tab pos="1447800" algn="l"/>
                          <a:tab pos="2171700" algn="l"/>
                          <a:tab pos="2895600" algn="l"/>
                          <a:tab pos="3619500" algn="l"/>
                          <a:tab pos="4343400" algn="l"/>
                          <a:tab pos="5067300" algn="l"/>
                          <a:tab pos="5791200" algn="l"/>
                        </a:tabLst>
                      </a:pPr>
                      <a:r>
                        <a:rPr kumimoji="0" lang="en-US" sz="2000" b="0" i="0" u="none" strike="noStrike" cap="none" normalizeH="0" baseline="0" dirty="0">
                          <a:ln>
                            <a:noFill/>
                          </a:ln>
                          <a:solidFill>
                            <a:srgbClr val="000000"/>
                          </a:solidFill>
                          <a:effectLst/>
                          <a:latin typeface="+mn-lt"/>
                          <a:ea typeface="ＭＳ Ｐゴシック" charset="0"/>
                          <a:cs typeface="Arial Unicode MS" charset="0"/>
                        </a:rPr>
                        <a:t>true positives (</a:t>
                      </a:r>
                      <a:r>
                        <a:rPr kumimoji="0" lang="en-US" sz="2000" b="0" i="0" u="none" strike="noStrike" cap="none" normalizeH="0" baseline="0" dirty="0" err="1">
                          <a:ln>
                            <a:noFill/>
                          </a:ln>
                          <a:solidFill>
                            <a:srgbClr val="000000"/>
                          </a:solidFill>
                          <a:effectLst/>
                          <a:latin typeface="+mn-lt"/>
                          <a:ea typeface="ＭＳ Ｐゴシック" charset="0"/>
                          <a:cs typeface="Arial Unicode MS" charset="0"/>
                        </a:rPr>
                        <a:t>tp</a:t>
                      </a:r>
                      <a:r>
                        <a:rPr kumimoji="0" lang="en-US" sz="2000" b="0" i="0" u="none" strike="noStrike" cap="none" normalizeH="0" baseline="0" dirty="0">
                          <a:ln>
                            <a:noFill/>
                          </a:ln>
                          <a:solidFill>
                            <a:srgbClr val="000000"/>
                          </a:solidFill>
                          <a:effectLst/>
                          <a:latin typeface="+mn-lt"/>
                          <a:ea typeface="ＭＳ Ｐゴシック" charset="0"/>
                          <a:cs typeface="Arial Unicode MS" charset="0"/>
                        </a:rPr>
                        <a:t>)</a:t>
                      </a:r>
                    </a:p>
                  </a:txBody>
                  <a:tcPr marT="38808"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86000"/>
                        </a:lnSpc>
                        <a:spcBef>
                          <a:spcPts val="550"/>
                        </a:spcBef>
                        <a:spcAft>
                          <a:spcPct val="0"/>
                        </a:spcAft>
                        <a:buClrTx/>
                        <a:buSzPct val="100000"/>
                        <a:buFontTx/>
                        <a:buNone/>
                        <a:tabLst>
                          <a:tab pos="723900" algn="l"/>
                          <a:tab pos="1447800" algn="l"/>
                          <a:tab pos="2171700" algn="l"/>
                          <a:tab pos="2895600" algn="l"/>
                          <a:tab pos="3619500" algn="l"/>
                          <a:tab pos="4343400" algn="l"/>
                          <a:tab pos="5067300" algn="l"/>
                          <a:tab pos="5791200" algn="l"/>
                        </a:tabLst>
                      </a:pPr>
                      <a:r>
                        <a:rPr kumimoji="0" lang="en-US" sz="2000" b="0" i="0" u="none" strike="noStrike" cap="none" normalizeH="0" baseline="0" dirty="0">
                          <a:ln>
                            <a:noFill/>
                          </a:ln>
                          <a:solidFill>
                            <a:srgbClr val="000000"/>
                          </a:solidFill>
                          <a:effectLst/>
                          <a:latin typeface="+mn-lt"/>
                          <a:ea typeface="ＭＳ Ｐゴシック" charset="0"/>
                          <a:cs typeface="Arial Unicode MS" charset="0"/>
                        </a:rPr>
                        <a:t>false positives (</a:t>
                      </a:r>
                      <a:r>
                        <a:rPr kumimoji="0" lang="en-US" sz="2000" b="0" i="0" u="none" strike="noStrike" cap="none" normalizeH="0" baseline="0" dirty="0" err="1">
                          <a:ln>
                            <a:noFill/>
                          </a:ln>
                          <a:solidFill>
                            <a:srgbClr val="000000"/>
                          </a:solidFill>
                          <a:effectLst/>
                          <a:latin typeface="+mn-lt"/>
                          <a:ea typeface="ＭＳ Ｐゴシック" charset="0"/>
                          <a:cs typeface="Arial Unicode MS" charset="0"/>
                        </a:rPr>
                        <a:t>fp</a:t>
                      </a:r>
                      <a:r>
                        <a:rPr kumimoji="0" lang="en-US" sz="2000" b="0" i="0" u="none" strike="noStrike" cap="none" normalizeH="0" baseline="0" dirty="0">
                          <a:ln>
                            <a:noFill/>
                          </a:ln>
                          <a:solidFill>
                            <a:srgbClr val="000000"/>
                          </a:solidFill>
                          <a:effectLst/>
                          <a:latin typeface="+mn-lt"/>
                          <a:ea typeface="ＭＳ Ｐゴシック" charset="0"/>
                          <a:cs typeface="Arial Unicode MS" charset="0"/>
                        </a:rPr>
                        <a:t>)</a:t>
                      </a:r>
                    </a:p>
                  </a:txBody>
                  <a:tcPr marT="38808" anchor="ctr"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2600">
                <a:tc>
                  <a:txBody>
                    <a:bodyPr/>
                    <a:lstStyle/>
                    <a:p>
                      <a:pPr marL="0" marR="0" lvl="0" indent="0" algn="l" defTabSz="457200" rtl="0" eaLnBrk="1" fontAlgn="base" latinLnBrk="0" hangingPunct="1">
                        <a:lnSpc>
                          <a:spcPct val="86000"/>
                        </a:lnSpc>
                        <a:spcBef>
                          <a:spcPts val="550"/>
                        </a:spcBef>
                        <a:spcAft>
                          <a:spcPct val="0"/>
                        </a:spcAft>
                        <a:buClrTx/>
                        <a:buSzPct val="100000"/>
                        <a:buFontTx/>
                        <a:buNone/>
                        <a:tabLst>
                          <a:tab pos="723900" algn="l"/>
                          <a:tab pos="1447800" algn="l"/>
                          <a:tab pos="2171700" algn="l"/>
                          <a:tab pos="2895600" algn="l"/>
                          <a:tab pos="3619500" algn="l"/>
                          <a:tab pos="4343400" algn="l"/>
                          <a:tab pos="5067300" algn="l"/>
                          <a:tab pos="5791200" algn="l"/>
                        </a:tabLst>
                      </a:pPr>
                      <a:r>
                        <a:rPr kumimoji="0" lang="en-US" sz="2000" b="0" i="0" u="none" strike="noStrike" cap="none" normalizeH="0" baseline="0">
                          <a:ln>
                            <a:noFill/>
                          </a:ln>
                          <a:solidFill>
                            <a:srgbClr val="000000"/>
                          </a:solidFill>
                          <a:effectLst/>
                          <a:latin typeface="+mn-lt"/>
                          <a:ea typeface="ＭＳ Ｐゴシック" charset="0"/>
                          <a:cs typeface="Arial Unicode MS" charset="0"/>
                        </a:rPr>
                        <a:t>Not Retrieved</a:t>
                      </a:r>
                    </a:p>
                  </a:txBody>
                  <a:tcPr marT="38808" anchor="ctr"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86000"/>
                        </a:lnSpc>
                        <a:spcBef>
                          <a:spcPts val="550"/>
                        </a:spcBef>
                        <a:spcAft>
                          <a:spcPct val="0"/>
                        </a:spcAft>
                        <a:buClrTx/>
                        <a:buSzPct val="100000"/>
                        <a:buFontTx/>
                        <a:buNone/>
                        <a:tabLst>
                          <a:tab pos="723900" algn="l"/>
                          <a:tab pos="1447800" algn="l"/>
                          <a:tab pos="2171700" algn="l"/>
                          <a:tab pos="2895600" algn="l"/>
                          <a:tab pos="3619500" algn="l"/>
                          <a:tab pos="4343400" algn="l"/>
                          <a:tab pos="5067300" algn="l"/>
                          <a:tab pos="5791200" algn="l"/>
                        </a:tabLst>
                      </a:pPr>
                      <a:r>
                        <a:rPr kumimoji="0" lang="en-US" sz="2000" b="0" i="0" u="none" strike="noStrike" cap="none" normalizeH="0" baseline="0" dirty="0">
                          <a:ln>
                            <a:noFill/>
                          </a:ln>
                          <a:solidFill>
                            <a:srgbClr val="000000"/>
                          </a:solidFill>
                          <a:effectLst/>
                          <a:latin typeface="+mn-lt"/>
                          <a:ea typeface="ＭＳ Ｐゴシック" charset="0"/>
                          <a:cs typeface="Arial Unicode MS" charset="0"/>
                        </a:rPr>
                        <a:t>false negatives (</a:t>
                      </a:r>
                      <a:r>
                        <a:rPr kumimoji="0" lang="en-US" sz="2000" b="0" i="0" u="none" strike="noStrike" cap="none" normalizeH="0" baseline="0" dirty="0" err="1">
                          <a:ln>
                            <a:noFill/>
                          </a:ln>
                          <a:solidFill>
                            <a:srgbClr val="000000"/>
                          </a:solidFill>
                          <a:effectLst/>
                          <a:latin typeface="+mn-lt"/>
                          <a:ea typeface="ＭＳ Ｐゴシック" charset="0"/>
                          <a:cs typeface="Arial Unicode MS" charset="0"/>
                        </a:rPr>
                        <a:t>fn</a:t>
                      </a:r>
                      <a:r>
                        <a:rPr kumimoji="0" lang="en-US" sz="2000" b="0" i="0" u="none" strike="noStrike" cap="none" normalizeH="0" baseline="0" dirty="0">
                          <a:ln>
                            <a:noFill/>
                          </a:ln>
                          <a:solidFill>
                            <a:srgbClr val="000000"/>
                          </a:solidFill>
                          <a:effectLst/>
                          <a:latin typeface="+mn-lt"/>
                          <a:ea typeface="ＭＳ Ｐゴシック" charset="0"/>
                          <a:cs typeface="Arial Unicode MS" charset="0"/>
                        </a:rPr>
                        <a:t>)</a:t>
                      </a:r>
                    </a:p>
                  </a:txBody>
                  <a:tcPr marT="38808"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86000"/>
                        </a:lnSpc>
                        <a:spcBef>
                          <a:spcPts val="550"/>
                        </a:spcBef>
                        <a:spcAft>
                          <a:spcPct val="0"/>
                        </a:spcAft>
                        <a:buClrTx/>
                        <a:buSzPct val="100000"/>
                        <a:buFontTx/>
                        <a:buNone/>
                        <a:tabLst>
                          <a:tab pos="723900" algn="l"/>
                          <a:tab pos="1447800" algn="l"/>
                          <a:tab pos="2171700" algn="l"/>
                          <a:tab pos="2895600" algn="l"/>
                          <a:tab pos="3619500" algn="l"/>
                          <a:tab pos="4343400" algn="l"/>
                          <a:tab pos="5067300" algn="l"/>
                          <a:tab pos="5791200" algn="l"/>
                        </a:tabLst>
                      </a:pPr>
                      <a:r>
                        <a:rPr kumimoji="0" lang="en-US" sz="2000" b="0" i="0" u="none" strike="noStrike" cap="none" normalizeH="0" baseline="0" dirty="0">
                          <a:ln>
                            <a:noFill/>
                          </a:ln>
                          <a:solidFill>
                            <a:srgbClr val="000000"/>
                          </a:solidFill>
                          <a:effectLst/>
                          <a:latin typeface="+mn-lt"/>
                          <a:ea typeface="ＭＳ Ｐゴシック" charset="0"/>
                          <a:cs typeface="Arial Unicode MS" charset="0"/>
                        </a:rPr>
                        <a:t>true negatives (</a:t>
                      </a:r>
                      <a:r>
                        <a:rPr kumimoji="0" lang="en-US" sz="2000" b="0" i="0" u="none" strike="noStrike" cap="none" normalizeH="0" baseline="0" dirty="0" err="1">
                          <a:ln>
                            <a:noFill/>
                          </a:ln>
                          <a:solidFill>
                            <a:srgbClr val="000000"/>
                          </a:solidFill>
                          <a:effectLst/>
                          <a:latin typeface="+mn-lt"/>
                          <a:ea typeface="ＭＳ Ｐゴシック" charset="0"/>
                          <a:cs typeface="Arial Unicode MS" charset="0"/>
                        </a:rPr>
                        <a:t>tn</a:t>
                      </a:r>
                      <a:r>
                        <a:rPr kumimoji="0" lang="en-US" sz="2000" b="0" i="0" u="none" strike="noStrike" cap="none" normalizeH="0" baseline="0" dirty="0">
                          <a:ln>
                            <a:noFill/>
                          </a:ln>
                          <a:solidFill>
                            <a:srgbClr val="000000"/>
                          </a:solidFill>
                          <a:effectLst/>
                          <a:latin typeface="+mn-lt"/>
                          <a:ea typeface="ＭＳ Ｐゴシック" charset="0"/>
                          <a:cs typeface="Arial Unicode MS" charset="0"/>
                        </a:rPr>
                        <a:t>)</a:t>
                      </a:r>
                    </a:p>
                  </a:txBody>
                  <a:tcPr marT="38808" anchor="ctr"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 name="Foliennummernplatzhalter 3"/>
          <p:cNvSpPr txBox="1">
            <a:spLocks/>
          </p:cNvSpPr>
          <p:nvPr/>
        </p:nvSpPr>
        <p:spPr>
          <a:xfrm>
            <a:off x="7956550" y="6366165"/>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100" smtClean="0"/>
              <a:pPr algn="r">
                <a:defRPr/>
              </a:pPr>
              <a:t>50</a:t>
            </a:fld>
            <a:endParaRPr lang="de-DE" sz="1100"/>
          </a:p>
        </p:txBody>
      </p:sp>
      <p:sp>
        <p:nvSpPr>
          <p:cNvPr id="2" name="Cloud Callout 1">
            <a:extLst>
              <a:ext uri="{FF2B5EF4-FFF2-40B4-BE49-F238E27FC236}">
                <a16:creationId xmlns:a16="http://schemas.microsoft.com/office/drawing/2014/main" id="{671920D8-FA70-2846-AD86-BFB7F0913B66}"/>
              </a:ext>
            </a:extLst>
          </p:cNvPr>
          <p:cNvSpPr/>
          <p:nvPr/>
        </p:nvSpPr>
        <p:spPr>
          <a:xfrm>
            <a:off x="5588869" y="4929452"/>
            <a:ext cx="3096344" cy="856457"/>
          </a:xfrm>
          <a:prstGeom prst="cloudCallout">
            <a:avLst>
              <a:gd name="adj1" fmla="val -67133"/>
              <a:gd name="adj2" fmla="val 1552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DE" sz="1600" dirty="0">
                <a:solidFill>
                  <a:sysClr val="windowText" lastClr="000000"/>
                </a:solidFill>
              </a:rPr>
              <a:t>Minimize fp</a:t>
            </a:r>
            <a:br>
              <a:rPr lang="en-DE" sz="1600" dirty="0">
                <a:solidFill>
                  <a:sysClr val="windowText" lastClr="000000"/>
                </a:solidFill>
              </a:rPr>
            </a:br>
            <a:r>
              <a:rPr lang="en-DE" sz="1600" dirty="0">
                <a:solidFill>
                  <a:sysClr val="windowText" lastClr="000000"/>
                </a:solidFill>
              </a:rPr>
              <a:t>(can be achieved by returning 0 docs)</a:t>
            </a:r>
          </a:p>
        </p:txBody>
      </p:sp>
      <p:sp>
        <p:nvSpPr>
          <p:cNvPr id="7" name="Cloud Callout 6">
            <a:extLst>
              <a:ext uri="{FF2B5EF4-FFF2-40B4-BE49-F238E27FC236}">
                <a16:creationId xmlns:a16="http://schemas.microsoft.com/office/drawing/2014/main" id="{6F6995FC-135D-CF4A-9E0B-9151CF5788A5}"/>
              </a:ext>
            </a:extLst>
          </p:cNvPr>
          <p:cNvSpPr/>
          <p:nvPr/>
        </p:nvSpPr>
        <p:spPr>
          <a:xfrm>
            <a:off x="5567097" y="5832966"/>
            <a:ext cx="3096344" cy="856457"/>
          </a:xfrm>
          <a:prstGeom prst="cloudCallout">
            <a:avLst>
              <a:gd name="adj1" fmla="val -68539"/>
              <a:gd name="adj2" fmla="val -2514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DE" sz="1600" dirty="0">
                <a:solidFill>
                  <a:sysClr val="windowText" lastClr="000000"/>
                </a:solidFill>
              </a:rPr>
              <a:t>Minimize fn</a:t>
            </a:r>
            <a:br>
              <a:rPr lang="en-DE" sz="1600" dirty="0">
                <a:solidFill>
                  <a:sysClr val="windowText" lastClr="000000"/>
                </a:solidFill>
              </a:rPr>
            </a:br>
            <a:r>
              <a:rPr lang="en-DE" sz="1600" dirty="0">
                <a:solidFill>
                  <a:sysClr val="windowText" lastClr="000000"/>
                </a:solidFill>
              </a:rPr>
              <a:t>(if 0 docs returned, fn is maximized)</a:t>
            </a:r>
          </a:p>
        </p:txBody>
      </p:sp>
      <p:sp>
        <p:nvSpPr>
          <p:cNvPr id="3" name="Cloud Callout 2">
            <a:extLst>
              <a:ext uri="{FF2B5EF4-FFF2-40B4-BE49-F238E27FC236}">
                <a16:creationId xmlns:a16="http://schemas.microsoft.com/office/drawing/2014/main" id="{AFD16C53-5678-0345-9335-C24191DD030F}"/>
              </a:ext>
            </a:extLst>
          </p:cNvPr>
          <p:cNvSpPr/>
          <p:nvPr/>
        </p:nvSpPr>
        <p:spPr>
          <a:xfrm>
            <a:off x="4702300" y="4788594"/>
            <a:ext cx="4622227" cy="2168798"/>
          </a:xfrm>
          <a:prstGeom prst="cloudCallout">
            <a:avLst>
              <a:gd name="adj1" fmla="val -83463"/>
              <a:gd name="adj2" fmla="val -83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DE" dirty="0">
                <a:solidFill>
                  <a:sysClr val="windowText" lastClr="000000"/>
                </a:solidFill>
              </a:rPr>
              <a:t>Difficult to optimize</a:t>
            </a:r>
            <a:br>
              <a:rPr lang="en-DE" dirty="0">
                <a:solidFill>
                  <a:sysClr val="windowText" lastClr="000000"/>
                </a:solidFill>
              </a:rPr>
            </a:br>
            <a:r>
              <a:rPr lang="en-DE" dirty="0">
                <a:solidFill>
                  <a:sysClr val="windowText" lastClr="000000"/>
                </a:solidFill>
              </a:rPr>
              <a:t>both indicators at the</a:t>
            </a:r>
            <a:br>
              <a:rPr lang="en-DE" dirty="0">
                <a:solidFill>
                  <a:sysClr val="windowText" lastClr="000000"/>
                </a:solidFill>
              </a:rPr>
            </a:br>
            <a:r>
              <a:rPr lang="en-DE" dirty="0">
                <a:solidFill>
                  <a:sysClr val="windowText" lastClr="000000"/>
                </a:solidFill>
              </a:rPr>
              <a:t>same time</a:t>
            </a:r>
          </a:p>
        </p:txBody>
      </p:sp>
    </p:spTree>
    <p:extLst>
      <p:ext uri="{BB962C8B-B14F-4D97-AF65-F5344CB8AC3E}">
        <p14:creationId xmlns:p14="http://schemas.microsoft.com/office/powerpoint/2010/main" val="33499453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Overview</a:t>
            </a:r>
            <a:r>
              <a:rPr lang="de-DE" dirty="0"/>
              <a:t> on </a:t>
            </a:r>
            <a:r>
              <a:rPr lang="de-DE" dirty="0" err="1"/>
              <a:t>evaluation</a:t>
            </a:r>
            <a:r>
              <a:rPr lang="de-DE" dirty="0"/>
              <a:t> </a:t>
            </a:r>
            <a:r>
              <a:rPr lang="de-DE" dirty="0" err="1"/>
              <a:t>measures</a:t>
            </a:r>
            <a:endParaRPr lang="de-DE" dirty="0"/>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51</a:t>
            </a:fld>
            <a:endParaRPr lang="de-DE"/>
          </a:p>
        </p:txBody>
      </p:sp>
      <p:pic>
        <p:nvPicPr>
          <p:cNvPr id="5" name="Bild 4" descr="Screen Shot 2015-11-04 at 13.12.3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19505"/>
            <a:ext cx="9144000" cy="3465679"/>
          </a:xfrm>
          <a:prstGeom prst="rect">
            <a:avLst/>
          </a:prstGeom>
        </p:spPr>
      </p:pic>
      <p:sp>
        <p:nvSpPr>
          <p:cNvPr id="6" name="Textfeld 5"/>
          <p:cNvSpPr txBox="1"/>
          <p:nvPr/>
        </p:nvSpPr>
        <p:spPr>
          <a:xfrm>
            <a:off x="4089380" y="6309320"/>
            <a:ext cx="1031051" cy="307777"/>
          </a:xfrm>
          <a:prstGeom prst="rect">
            <a:avLst/>
          </a:prstGeom>
          <a:noFill/>
        </p:spPr>
        <p:txBody>
          <a:bodyPr wrap="none" rtlCol="0">
            <a:spAutoFit/>
          </a:bodyPr>
          <a:lstStyle/>
          <a:p>
            <a:r>
              <a:rPr lang="de-DE" sz="1400" dirty="0">
                <a:solidFill>
                  <a:srgbClr val="0000FF"/>
                </a:solidFill>
              </a:rPr>
              <a:t>[Wikipedia]</a:t>
            </a:r>
          </a:p>
        </p:txBody>
      </p:sp>
      <p:sp>
        <p:nvSpPr>
          <p:cNvPr id="7" name="Oval 6"/>
          <p:cNvSpPr/>
          <p:nvPr/>
        </p:nvSpPr>
        <p:spPr>
          <a:xfrm>
            <a:off x="2699792" y="3662040"/>
            <a:ext cx="1389588" cy="41503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6012160" y="2492896"/>
            <a:ext cx="1245572" cy="28803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5343815-FF94-DA4B-84D7-0D4D5C632F9F}"/>
              </a:ext>
            </a:extLst>
          </p:cNvPr>
          <p:cNvSpPr/>
          <p:nvPr/>
        </p:nvSpPr>
        <p:spPr>
          <a:xfrm>
            <a:off x="2411760" y="6652845"/>
            <a:ext cx="4572000" cy="215444"/>
          </a:xfrm>
          <a:prstGeom prst="rect">
            <a:avLst/>
          </a:prstGeom>
        </p:spPr>
        <p:txBody>
          <a:bodyPr>
            <a:spAutoFit/>
          </a:bodyPr>
          <a:lstStyle/>
          <a:p>
            <a:r>
              <a:rPr lang="en-DE" sz="800" dirty="0">
                <a:solidFill>
                  <a:schemeClr val="bg1"/>
                </a:solidFill>
              </a:rPr>
              <a:t>https://en.wikipedia.org/wiki/Evaluation_measures_(information_retrieval)#Mean_average_precision</a:t>
            </a:r>
          </a:p>
        </p:txBody>
      </p:sp>
      <p:sp>
        <p:nvSpPr>
          <p:cNvPr id="10" name="Oval 9">
            <a:extLst>
              <a:ext uri="{FF2B5EF4-FFF2-40B4-BE49-F238E27FC236}">
                <a16:creationId xmlns:a16="http://schemas.microsoft.com/office/drawing/2014/main" id="{39FB5AAB-BB3F-6542-AE95-E193EBF1EC5E}"/>
              </a:ext>
            </a:extLst>
          </p:cNvPr>
          <p:cNvSpPr/>
          <p:nvPr/>
        </p:nvSpPr>
        <p:spPr>
          <a:xfrm>
            <a:off x="4228108" y="3662040"/>
            <a:ext cx="1389588" cy="41503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48007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Relative operating characteristic (ROC)</a:t>
            </a:r>
          </a:p>
        </p:txBody>
      </p:sp>
      <p:sp>
        <p:nvSpPr>
          <p:cNvPr id="3" name="Content Placeholder 2"/>
          <p:cNvSpPr>
            <a:spLocks noGrp="1"/>
          </p:cNvSpPr>
          <p:nvPr>
            <p:ph idx="1"/>
          </p:nvPr>
        </p:nvSpPr>
        <p:spPr/>
        <p:txBody>
          <a:bodyPr/>
          <a:lstStyle/>
          <a:p>
            <a:r>
              <a:rPr lang="en-US" dirty="0"/>
              <a:t>What if goal specification involves control parameters?</a:t>
            </a:r>
          </a:p>
          <a:p>
            <a:r>
              <a:rPr lang="en-US" dirty="0"/>
              <a:t>E.g., for strategies</a:t>
            </a:r>
          </a:p>
          <a:p>
            <a:r>
              <a:rPr lang="en-US" dirty="0"/>
              <a:t>Investigate effects of </a:t>
            </a:r>
            <a:br>
              <a:rPr lang="en-US" dirty="0"/>
            </a:br>
            <a:r>
              <a:rPr lang="en-US" dirty="0"/>
              <a:t>parameter adjustments</a:t>
            </a:r>
          </a:p>
          <a:p>
            <a:r>
              <a:rPr lang="en-US" dirty="0"/>
              <a:t>Compare TP rate (</a:t>
            </a:r>
            <a:r>
              <a:rPr lang="en-US" dirty="0">
                <a:solidFill>
                  <a:srgbClr val="0305FF"/>
                </a:solidFill>
              </a:rPr>
              <a:t>recall</a:t>
            </a:r>
            <a:r>
              <a:rPr lang="en-US" dirty="0"/>
              <a:t>)</a:t>
            </a:r>
            <a:br>
              <a:rPr lang="en-US" dirty="0"/>
            </a:br>
            <a:r>
              <a:rPr lang="en-US" dirty="0"/>
              <a:t>and FP rate (</a:t>
            </a:r>
            <a:r>
              <a:rPr lang="en-US" dirty="0">
                <a:solidFill>
                  <a:srgbClr val="0305FF"/>
                </a:solidFill>
              </a:rPr>
              <a:t>fall-out</a:t>
            </a:r>
            <a:r>
              <a:rPr lang="en-US" dirty="0"/>
              <a:t>)</a:t>
            </a:r>
          </a:p>
          <a:p>
            <a:r>
              <a:rPr lang="en-US" dirty="0"/>
              <a:t>Example w/ three </a:t>
            </a:r>
            <a:br>
              <a:rPr lang="en-US" dirty="0"/>
            </a:br>
            <a:r>
              <a:rPr lang="en-US" dirty="0"/>
              <a:t>strategies</a:t>
            </a:r>
          </a:p>
          <a:p>
            <a:r>
              <a:rPr lang="en-US" dirty="0"/>
              <a:t>Measure:</a:t>
            </a:r>
            <a:br>
              <a:rPr lang="en-US" dirty="0"/>
            </a:br>
            <a:r>
              <a:rPr lang="en-US" dirty="0"/>
              <a:t>Area under curve (AUC)</a:t>
            </a:r>
            <a:br>
              <a:rPr lang="en-US" dirty="0"/>
            </a:br>
            <a:r>
              <a:rPr lang="en-US" dirty="0"/>
              <a:t>curve = ROC</a:t>
            </a:r>
            <a:br>
              <a:rPr lang="en-US" dirty="0"/>
            </a:br>
            <a:endParaRPr lang="en-US" dirty="0"/>
          </a:p>
        </p:txBody>
      </p:sp>
      <p:sp>
        <p:nvSpPr>
          <p:cNvPr id="4" name="Slide Number Placeholder 3"/>
          <p:cNvSpPr>
            <a:spLocks noGrp="1"/>
          </p:cNvSpPr>
          <p:nvPr>
            <p:ph type="sldNum" sz="quarter" idx="12"/>
          </p:nvPr>
        </p:nvSpPr>
        <p:spPr/>
        <p:txBody>
          <a:bodyPr/>
          <a:lstStyle/>
          <a:p>
            <a:pPr>
              <a:defRPr/>
            </a:pPr>
            <a:fld id="{A4C577E2-95DD-1F4B-A688-E8FB02007787}" type="slidenum">
              <a:rPr lang="de-DE" smtClean="0"/>
              <a:pPr>
                <a:defRPr/>
              </a:pPr>
              <a:t>52</a:t>
            </a:fld>
            <a:endParaRPr lang="de-DE"/>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0024" y="2178289"/>
            <a:ext cx="4108400" cy="3987015"/>
          </a:xfrm>
          <a:prstGeom prst="rect">
            <a:avLst/>
          </a:prstGeom>
        </p:spPr>
      </p:pic>
      <p:sp>
        <p:nvSpPr>
          <p:cNvPr id="6" name="TextBox 5"/>
          <p:cNvSpPr txBox="1"/>
          <p:nvPr/>
        </p:nvSpPr>
        <p:spPr>
          <a:xfrm>
            <a:off x="4149199" y="6361583"/>
            <a:ext cx="926857" cy="307777"/>
          </a:xfrm>
          <a:prstGeom prst="rect">
            <a:avLst/>
          </a:prstGeom>
          <a:noFill/>
        </p:spPr>
        <p:txBody>
          <a:bodyPr wrap="none" rtlCol="0">
            <a:spAutoFit/>
          </a:bodyPr>
          <a:lstStyle/>
          <a:p>
            <a:r>
              <a:rPr lang="en-US" sz="1400">
                <a:solidFill>
                  <a:srgbClr val="0305FF"/>
                </a:solidFill>
              </a:rPr>
              <a:t>Wikipedia</a:t>
            </a:r>
          </a:p>
        </p:txBody>
      </p:sp>
      <p:sp>
        <p:nvSpPr>
          <p:cNvPr id="8" name="Rectangle 7">
            <a:extLst>
              <a:ext uri="{FF2B5EF4-FFF2-40B4-BE49-F238E27FC236}">
                <a16:creationId xmlns:a16="http://schemas.microsoft.com/office/drawing/2014/main" id="{12A93F1E-E685-B649-AC32-594CD01A739A}"/>
              </a:ext>
            </a:extLst>
          </p:cNvPr>
          <p:cNvSpPr/>
          <p:nvPr/>
        </p:nvSpPr>
        <p:spPr>
          <a:xfrm>
            <a:off x="7092280" y="4077072"/>
            <a:ext cx="1224136" cy="43204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DE"/>
          </a:p>
        </p:txBody>
      </p:sp>
      <p:sp>
        <p:nvSpPr>
          <p:cNvPr id="7" name="TextBox 6">
            <a:extLst>
              <a:ext uri="{FF2B5EF4-FFF2-40B4-BE49-F238E27FC236}">
                <a16:creationId xmlns:a16="http://schemas.microsoft.com/office/drawing/2014/main" id="{BED33A9A-B158-B44A-8B0D-69E0DB809868}"/>
              </a:ext>
            </a:extLst>
          </p:cNvPr>
          <p:cNvSpPr txBox="1"/>
          <p:nvPr/>
        </p:nvSpPr>
        <p:spPr>
          <a:xfrm>
            <a:off x="7215476" y="4016097"/>
            <a:ext cx="724878" cy="553998"/>
          </a:xfrm>
          <a:prstGeom prst="rect">
            <a:avLst/>
          </a:prstGeom>
          <a:noFill/>
        </p:spPr>
        <p:txBody>
          <a:bodyPr wrap="none" rtlCol="0">
            <a:spAutoFit/>
          </a:bodyPr>
          <a:lstStyle/>
          <a:p>
            <a:r>
              <a:rPr lang="en-DE" sz="1000" dirty="0"/>
              <a:t>Strategy 1</a:t>
            </a:r>
          </a:p>
          <a:p>
            <a:r>
              <a:rPr lang="en-DE" sz="1000" dirty="0"/>
              <a:t>Strategy 2</a:t>
            </a:r>
          </a:p>
          <a:p>
            <a:r>
              <a:rPr lang="en-DE" sz="1000" dirty="0"/>
              <a:t>Strategy 3</a:t>
            </a:r>
          </a:p>
        </p:txBody>
      </p:sp>
    </p:spTree>
    <p:extLst>
      <p:ext uri="{BB962C8B-B14F-4D97-AF65-F5344CB8AC3E}">
        <p14:creationId xmlns:p14="http://schemas.microsoft.com/office/powerpoint/2010/main" val="93566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658" name="Rectangle 2"/>
          <p:cNvSpPr>
            <a:spLocks noGrp="1" noChangeArrowheads="1"/>
          </p:cNvSpPr>
          <p:nvPr>
            <p:ph type="title"/>
          </p:nvPr>
        </p:nvSpPr>
        <p:spPr>
          <a:xfrm>
            <a:off x="323528" y="240744"/>
            <a:ext cx="8153400" cy="451406"/>
          </a:xfrm>
        </p:spPr>
        <p:txBody>
          <a:bodyPr/>
          <a:lstStyle/>
          <a:p>
            <a:r>
              <a:rPr lang="en-US" dirty="0"/>
              <a:t>Back to Precision and Recall</a:t>
            </a:r>
          </a:p>
        </p:txBody>
      </p:sp>
      <p:sp>
        <p:nvSpPr>
          <p:cNvPr id="966659" name="Rectangle 3"/>
          <p:cNvSpPr>
            <a:spLocks noGrp="1" noChangeArrowheads="1"/>
          </p:cNvSpPr>
          <p:nvPr>
            <p:ph type="body" idx="1"/>
          </p:nvPr>
        </p:nvSpPr>
        <p:spPr/>
        <p:txBody>
          <a:bodyPr/>
          <a:lstStyle/>
          <a:p>
            <a:r>
              <a:rPr lang="en-US" altLang="zh-TW" sz="2400" dirty="0">
                <a:ea typeface="新細明體" charset="0"/>
                <a:cs typeface="新細明體" charset="0"/>
              </a:rPr>
              <a:t>Determining Recall can be difficult</a:t>
            </a:r>
          </a:p>
          <a:p>
            <a:r>
              <a:rPr lang="en-US" altLang="zh-TW" sz="2400" dirty="0">
                <a:ea typeface="新細明體" charset="0"/>
                <a:cs typeface="新細明體" charset="0"/>
              </a:rPr>
              <a:t>Total number of  relevant items is sometimes not available – use </a:t>
            </a:r>
            <a:r>
              <a:rPr lang="en-US" altLang="zh-TW" sz="2400" b="1" dirty="0">
                <a:ea typeface="新細明體" charset="0"/>
                <a:cs typeface="新細明體" charset="0"/>
              </a:rPr>
              <a:t>pooling</a:t>
            </a:r>
          </a:p>
          <a:p>
            <a:pPr lvl="1"/>
            <a:r>
              <a:rPr lang="en-US" altLang="zh-TW" sz="2000" dirty="0">
                <a:ea typeface="新細明體" charset="0"/>
                <a:cs typeface="新細明體" charset="0"/>
              </a:rPr>
              <a:t>Sample across the database and perform relevance judgment on these items</a:t>
            </a:r>
          </a:p>
          <a:p>
            <a:pPr lvl="1"/>
            <a:r>
              <a:rPr lang="en-US" altLang="zh-TW" sz="2000" dirty="0">
                <a:ea typeface="新細明體" charset="0"/>
                <a:cs typeface="新細明體" charset="0"/>
              </a:rPr>
              <a:t>Apply different retrieval algorithms to the same database for the same query. The aggregate of relevant items is taken as the total relevant set</a:t>
            </a:r>
          </a:p>
          <a:p>
            <a:pPr lvl="1"/>
            <a:endParaRPr lang="en-US" altLang="zh-TW" sz="2000" dirty="0">
              <a:ea typeface="新細明體" charset="0"/>
              <a:cs typeface="新細明體" charset="0"/>
            </a:endParaRPr>
          </a:p>
          <a:p>
            <a:endParaRPr lang="en-US" sz="2400" dirty="0"/>
          </a:p>
        </p:txBody>
      </p:sp>
      <p:sp>
        <p:nvSpPr>
          <p:cNvPr id="2" name="Rectangle 1">
            <a:extLst>
              <a:ext uri="{FF2B5EF4-FFF2-40B4-BE49-F238E27FC236}">
                <a16:creationId xmlns:a16="http://schemas.microsoft.com/office/drawing/2014/main" id="{ABC1CF5C-BCB2-F04B-8E38-DD2E9D2DFCC7}"/>
              </a:ext>
            </a:extLst>
          </p:cNvPr>
          <p:cNvSpPr/>
          <p:nvPr/>
        </p:nvSpPr>
        <p:spPr>
          <a:xfrm>
            <a:off x="1835696" y="6646936"/>
            <a:ext cx="5742384" cy="253916"/>
          </a:xfrm>
          <a:prstGeom prst="rect">
            <a:avLst/>
          </a:prstGeom>
        </p:spPr>
        <p:txBody>
          <a:bodyPr wrap="square">
            <a:spAutoFit/>
          </a:bodyPr>
          <a:lstStyle/>
          <a:p>
            <a:r>
              <a:rPr lang="en-DE" sz="1050" dirty="0">
                <a:solidFill>
                  <a:schemeClr val="bg1"/>
                </a:solidFill>
              </a:rPr>
              <a:t>Information Retrieval and Web Search, IR Evaluation and IR Standard Text Collections, Rada Mihalcea</a:t>
            </a:r>
          </a:p>
        </p:txBody>
      </p:sp>
      <p:sp>
        <p:nvSpPr>
          <p:cNvPr id="5" name="Cloud Callout 4">
            <a:extLst>
              <a:ext uri="{FF2B5EF4-FFF2-40B4-BE49-F238E27FC236}">
                <a16:creationId xmlns:a16="http://schemas.microsoft.com/office/drawing/2014/main" id="{2BC04D9B-2DC2-E34E-9B3A-AEA4A625EE54}"/>
              </a:ext>
            </a:extLst>
          </p:cNvPr>
          <p:cNvSpPr/>
          <p:nvPr/>
        </p:nvSpPr>
        <p:spPr>
          <a:xfrm>
            <a:off x="3347864" y="4077072"/>
            <a:ext cx="5022438" cy="1908154"/>
          </a:xfrm>
          <a:prstGeom prst="cloudCallout">
            <a:avLst>
              <a:gd name="adj1" fmla="val -79395"/>
              <a:gd name="adj2" fmla="val -220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First </a:t>
            </a:r>
            <a:r>
              <a:rPr lang="de-DE" dirty="0" err="1">
                <a:solidFill>
                  <a:schemeClr val="tx1"/>
                </a:solidFill>
              </a:rPr>
              <a:t>instruct</a:t>
            </a:r>
            <a:r>
              <a:rPr lang="de-DE" dirty="0">
                <a:solidFill>
                  <a:schemeClr val="tx1"/>
                </a:solidFill>
              </a:rPr>
              <a:t> </a:t>
            </a:r>
            <a:r>
              <a:rPr lang="de-DE" dirty="0" err="1">
                <a:solidFill>
                  <a:schemeClr val="tx1"/>
                </a:solidFill>
              </a:rPr>
              <a:t>agent</a:t>
            </a:r>
            <a:r>
              <a:rPr lang="de-DE" dirty="0">
                <a:solidFill>
                  <a:schemeClr val="tx1"/>
                </a:solidFill>
              </a:rPr>
              <a:t> </a:t>
            </a:r>
            <a:r>
              <a:rPr lang="de-DE" dirty="0" err="1">
                <a:solidFill>
                  <a:schemeClr val="tx1"/>
                </a:solidFill>
              </a:rPr>
              <a:t>to</a:t>
            </a:r>
            <a:r>
              <a:rPr lang="de-DE" dirty="0">
                <a:solidFill>
                  <a:schemeClr val="tx1"/>
                </a:solidFill>
              </a:rPr>
              <a:t> do IR on </a:t>
            </a:r>
            <a:r>
              <a:rPr lang="de-DE" dirty="0" err="1">
                <a:solidFill>
                  <a:schemeClr val="tx1"/>
                </a:solidFill>
              </a:rPr>
              <a:t>known</a:t>
            </a:r>
            <a:r>
              <a:rPr lang="de-DE" dirty="0">
                <a:solidFill>
                  <a:schemeClr val="tx1"/>
                </a:solidFill>
              </a:rPr>
              <a:t> </a:t>
            </a:r>
            <a:r>
              <a:rPr lang="de-DE" dirty="0" err="1">
                <a:solidFill>
                  <a:schemeClr val="tx1"/>
                </a:solidFill>
              </a:rPr>
              <a:t>corpus</a:t>
            </a:r>
            <a:r>
              <a:rPr lang="de-DE" dirty="0">
                <a:solidFill>
                  <a:schemeClr val="tx1"/>
                </a:solidFill>
              </a:rPr>
              <a:t> (</a:t>
            </a:r>
            <a:r>
              <a:rPr lang="de-DE" dirty="0" err="1">
                <a:solidFill>
                  <a:schemeClr val="tx1"/>
                </a:solidFill>
              </a:rPr>
              <a:t>train</a:t>
            </a:r>
            <a:r>
              <a:rPr lang="de-DE" dirty="0">
                <a:solidFill>
                  <a:schemeClr val="tx1"/>
                </a:solidFill>
              </a:rPr>
              <a:t> </a:t>
            </a:r>
            <a:r>
              <a:rPr lang="de-DE" dirty="0" err="1">
                <a:solidFill>
                  <a:schemeClr val="tx1"/>
                </a:solidFill>
              </a:rPr>
              <a:t>agent</a:t>
            </a:r>
            <a:r>
              <a:rPr lang="de-DE" dirty="0">
                <a:solidFill>
                  <a:schemeClr val="tx1"/>
                </a:solidFill>
              </a:rPr>
              <a:t> </a:t>
            </a:r>
            <a:r>
              <a:rPr lang="de-DE" dirty="0" err="1">
                <a:solidFill>
                  <a:schemeClr val="tx1"/>
                </a:solidFill>
              </a:rPr>
              <a:t>to</a:t>
            </a:r>
            <a:r>
              <a:rPr lang="de-DE" dirty="0">
                <a:solidFill>
                  <a:schemeClr val="tx1"/>
                </a:solidFill>
              </a:rPr>
              <a:t> </a:t>
            </a:r>
            <a:r>
              <a:rPr lang="de-DE" dirty="0" err="1">
                <a:solidFill>
                  <a:schemeClr val="tx1"/>
                </a:solidFill>
              </a:rPr>
              <a:t>use</a:t>
            </a:r>
            <a:r>
              <a:rPr lang="de-DE" dirty="0">
                <a:solidFill>
                  <a:schemeClr val="tx1"/>
                </a:solidFill>
              </a:rPr>
              <a:t> </a:t>
            </a:r>
            <a:r>
              <a:rPr lang="de-DE" dirty="0" err="1">
                <a:solidFill>
                  <a:schemeClr val="tx1"/>
                </a:solidFill>
              </a:rPr>
              <a:t>best</a:t>
            </a:r>
            <a:r>
              <a:rPr lang="de-DE" dirty="0">
                <a:solidFill>
                  <a:schemeClr val="tx1"/>
                </a:solidFill>
              </a:rPr>
              <a:t> QA </a:t>
            </a:r>
            <a:r>
              <a:rPr lang="de-DE" dirty="0" err="1">
                <a:solidFill>
                  <a:schemeClr val="tx1"/>
                </a:solidFill>
              </a:rPr>
              <a:t>strategy</a:t>
            </a:r>
            <a:r>
              <a:rPr lang="de-DE" dirty="0">
                <a:solidFill>
                  <a:schemeClr val="tx1"/>
                </a:solidFill>
              </a:rPr>
              <a:t>)</a:t>
            </a:r>
          </a:p>
          <a:p>
            <a:pPr algn="ctr"/>
            <a:r>
              <a:rPr lang="de-DE" dirty="0" err="1">
                <a:solidFill>
                  <a:schemeClr val="tx1"/>
                </a:solidFill>
              </a:rPr>
              <a:t>Then</a:t>
            </a:r>
            <a:r>
              <a:rPr lang="de-DE" dirty="0">
                <a:solidFill>
                  <a:schemeClr val="tx1"/>
                </a:solidFill>
              </a:rPr>
              <a:t> send </a:t>
            </a:r>
            <a:r>
              <a:rPr lang="de-DE" dirty="0" err="1">
                <a:solidFill>
                  <a:schemeClr val="tx1"/>
                </a:solidFill>
              </a:rPr>
              <a:t>it</a:t>
            </a:r>
            <a:r>
              <a:rPr lang="de-DE" dirty="0">
                <a:solidFill>
                  <a:schemeClr val="tx1"/>
                </a:solidFill>
              </a:rPr>
              <a:t> out.</a:t>
            </a:r>
            <a:endParaRPr lang="en-DE" dirty="0">
              <a:solidFill>
                <a:schemeClr val="tx1"/>
              </a:solidFill>
            </a:endParaRPr>
          </a:p>
        </p:txBody>
      </p:sp>
    </p:spTree>
    <p:extLst>
      <p:ext uri="{BB962C8B-B14F-4D97-AF65-F5344CB8AC3E}">
        <p14:creationId xmlns:p14="http://schemas.microsoft.com/office/powerpoint/2010/main" val="405251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40744"/>
            <a:ext cx="8153400" cy="451406"/>
          </a:xfrm>
        </p:spPr>
        <p:txBody>
          <a:bodyPr/>
          <a:lstStyle/>
          <a:p>
            <a:r>
              <a:rPr lang="en-US" sz="2800" dirty="0"/>
              <a:t>Standard Methodology for Measuring Relevance in IR</a:t>
            </a:r>
          </a:p>
        </p:txBody>
      </p:sp>
      <p:sp>
        <p:nvSpPr>
          <p:cNvPr id="3" name="Content Placeholder 2"/>
          <p:cNvSpPr>
            <a:spLocks noGrp="1"/>
          </p:cNvSpPr>
          <p:nvPr>
            <p:ph idx="1"/>
          </p:nvPr>
        </p:nvSpPr>
        <p:spPr/>
        <p:txBody>
          <a:bodyPr/>
          <a:lstStyle/>
          <a:p>
            <a:r>
              <a:rPr lang="en-US" dirty="0"/>
              <a:t>To measure relevance effectiveness of ad-hoc IR, </a:t>
            </a:r>
            <a:br>
              <a:rPr lang="en-US" dirty="0"/>
            </a:br>
            <a:r>
              <a:rPr lang="en-US" dirty="0"/>
              <a:t>we need:</a:t>
            </a:r>
          </a:p>
          <a:p>
            <a:pPr marL="914400" lvl="1" indent="-457200">
              <a:buFont typeface="+mj-lt"/>
              <a:buAutoNum type="arabicPeriod"/>
            </a:pPr>
            <a:r>
              <a:rPr lang="en-US" sz="2400" dirty="0"/>
              <a:t>A </a:t>
            </a:r>
            <a:r>
              <a:rPr lang="en-US" sz="2400" b="1" dirty="0"/>
              <a:t>document</a:t>
            </a:r>
            <a:r>
              <a:rPr lang="en-US" sz="2400" dirty="0"/>
              <a:t> </a:t>
            </a:r>
            <a:r>
              <a:rPr lang="en-US" sz="2400" b="1" dirty="0"/>
              <a:t>collection</a:t>
            </a:r>
            <a:endParaRPr lang="en-US" sz="2400" dirty="0"/>
          </a:p>
          <a:p>
            <a:pPr marL="914400" lvl="1" indent="-457200">
              <a:buFont typeface="+mj-lt"/>
              <a:buAutoNum type="arabicPeriod"/>
            </a:pPr>
            <a:r>
              <a:rPr lang="en-US" sz="2400" dirty="0"/>
              <a:t>A suite of information needs, expressible as </a:t>
            </a:r>
            <a:r>
              <a:rPr lang="en-US" sz="2400" b="1" dirty="0"/>
              <a:t>queries</a:t>
            </a:r>
            <a:endParaRPr lang="en-US" sz="2400" dirty="0"/>
          </a:p>
          <a:p>
            <a:pPr marL="1314450" lvl="2" indent="-457200"/>
            <a:r>
              <a:rPr lang="en-US" sz="2000" dirty="0"/>
              <a:t>Must be representative of actual user needs</a:t>
            </a:r>
          </a:p>
          <a:p>
            <a:pPr marL="1314450" lvl="2" indent="-457200"/>
            <a:r>
              <a:rPr lang="en-US" sz="2000" dirty="0"/>
              <a:t>Sample from query logs, if available</a:t>
            </a:r>
          </a:p>
          <a:p>
            <a:pPr marL="914400" lvl="1" indent="-457200">
              <a:buFont typeface="+mj-lt"/>
              <a:buAutoNum type="arabicPeriod"/>
            </a:pPr>
            <a:r>
              <a:rPr lang="en-US" sz="2400" b="1" dirty="0">
                <a:ea typeface="ＭＳ Ｐゴシック" charset="0"/>
              </a:rPr>
              <a:t>Binary assessments </a:t>
            </a:r>
            <a:r>
              <a:rPr lang="en-US" sz="2400" dirty="0">
                <a:ea typeface="ＭＳ Ｐゴシック" charset="0"/>
              </a:rPr>
              <a:t>of either </a:t>
            </a:r>
            <a:r>
              <a:rPr lang="en-US" sz="2400" u="sng" dirty="0">
                <a:ea typeface="ＭＳ Ｐゴシック" charset="0"/>
              </a:rPr>
              <a:t>Relevant</a:t>
            </a:r>
            <a:r>
              <a:rPr lang="en-US" sz="2400" dirty="0">
                <a:ea typeface="ＭＳ Ｐゴシック" charset="0"/>
              </a:rPr>
              <a:t> or </a:t>
            </a:r>
            <a:r>
              <a:rPr lang="en-US" sz="2400" u="sng" dirty="0">
                <a:ea typeface="ＭＳ Ｐゴシック" charset="0"/>
              </a:rPr>
              <a:t>Nonrelevant</a:t>
            </a:r>
            <a:r>
              <a:rPr lang="en-US" sz="2400" dirty="0">
                <a:ea typeface="ＭＳ Ｐゴシック" charset="0"/>
              </a:rPr>
              <a:t> for each query and each document</a:t>
            </a:r>
          </a:p>
          <a:p>
            <a:pPr marL="1314450" lvl="2" indent="-457200"/>
            <a:r>
              <a:rPr lang="en-US" sz="2000" dirty="0">
                <a:ea typeface="ＭＳ Ｐゴシック" charset="0"/>
              </a:rPr>
              <a:t>Can be more nuanced, e.g., 0, 1, 2, 3, …</a:t>
            </a:r>
          </a:p>
          <a:p>
            <a:pPr marL="1314450" lvl="2" indent="-457200"/>
            <a:r>
              <a:rPr lang="en-US" sz="2000" dirty="0">
                <a:ea typeface="ＭＳ Ｐゴシック" charset="0"/>
              </a:rPr>
              <a:t>Use </a:t>
            </a:r>
            <a:r>
              <a:rPr lang="en-US" sz="2000" i="1" dirty="0">
                <a:ea typeface="ＭＳ Ｐゴシック" charset="0"/>
              </a:rPr>
              <a:t>pooling</a:t>
            </a:r>
            <a:r>
              <a:rPr lang="en-US" sz="2000" dirty="0">
                <a:ea typeface="ＭＳ Ｐゴシック" charset="0"/>
              </a:rPr>
              <a:t>, when it is unfeasible to assess every (</a:t>
            </a:r>
            <a:r>
              <a:rPr lang="en-US" sz="2000" i="1" dirty="0">
                <a:ea typeface="ＭＳ Ｐゴシック" charset="0"/>
              </a:rPr>
              <a:t>q</a:t>
            </a:r>
            <a:r>
              <a:rPr lang="en-US" sz="2000" dirty="0">
                <a:ea typeface="ＭＳ Ｐゴシック" charset="0"/>
              </a:rPr>
              <a:t>, </a:t>
            </a:r>
            <a:r>
              <a:rPr lang="en-US" sz="2000" i="1" dirty="0">
                <a:ea typeface="ＭＳ Ｐゴシック" charset="0"/>
              </a:rPr>
              <a:t>d</a:t>
            </a:r>
            <a:r>
              <a:rPr lang="en-US" sz="2000" dirty="0">
                <a:ea typeface="ＭＳ Ｐゴシック" charset="0"/>
              </a:rPr>
              <a:t>) pair</a:t>
            </a:r>
          </a:p>
        </p:txBody>
      </p:sp>
      <p:sp>
        <p:nvSpPr>
          <p:cNvPr id="4" name="Rectangle 3">
            <a:extLst>
              <a:ext uri="{FF2B5EF4-FFF2-40B4-BE49-F238E27FC236}">
                <a16:creationId xmlns:a16="http://schemas.microsoft.com/office/drawing/2014/main" id="{AC1FCA3C-D469-DE46-9005-F9C1B87F06E9}"/>
              </a:ext>
            </a:extLst>
          </p:cNvPr>
          <p:cNvSpPr/>
          <p:nvPr/>
        </p:nvSpPr>
        <p:spPr>
          <a:xfrm>
            <a:off x="1835696" y="6646936"/>
            <a:ext cx="5742384" cy="253916"/>
          </a:xfrm>
          <a:prstGeom prst="rect">
            <a:avLst/>
          </a:prstGeom>
        </p:spPr>
        <p:txBody>
          <a:bodyPr wrap="square">
            <a:spAutoFit/>
          </a:bodyPr>
          <a:lstStyle/>
          <a:p>
            <a:r>
              <a:rPr lang="en-DE" sz="1050" dirty="0">
                <a:solidFill>
                  <a:schemeClr val="bg1"/>
                </a:solidFill>
              </a:rPr>
              <a:t>Information Retrieval and Web Search, IR Evaluation and IR Standard Text Collections, Rada Mihalcea</a:t>
            </a:r>
          </a:p>
        </p:txBody>
      </p:sp>
    </p:spTree>
    <p:extLst>
      <p:ext uri="{BB962C8B-B14F-4D97-AF65-F5344CB8AC3E}">
        <p14:creationId xmlns:p14="http://schemas.microsoft.com/office/powerpoint/2010/main" val="32752456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TREC Benchmark</a:t>
            </a:r>
          </a:p>
        </p:txBody>
      </p:sp>
      <p:sp>
        <p:nvSpPr>
          <p:cNvPr id="3" name="Content Placeholder 2"/>
          <p:cNvSpPr>
            <a:spLocks noGrp="1"/>
          </p:cNvSpPr>
          <p:nvPr>
            <p:ph idx="1"/>
          </p:nvPr>
        </p:nvSpPr>
        <p:spPr/>
        <p:txBody>
          <a:bodyPr/>
          <a:lstStyle/>
          <a:p>
            <a:pPr>
              <a:buClrTx/>
            </a:pPr>
            <a:r>
              <a:rPr kumimoji="1" lang="en-US" altLang="zh-TW" dirty="0">
                <a:ea typeface="PMingLiU" charset="0"/>
                <a:cs typeface="PMingLiU" charset="0"/>
              </a:rPr>
              <a:t>TREC: </a:t>
            </a:r>
            <a:r>
              <a:rPr kumimoji="1" lang="en-US" altLang="zh-TW" dirty="0">
                <a:solidFill>
                  <a:srgbClr val="FF0000"/>
                </a:solidFill>
                <a:ea typeface="PMingLiU" charset="0"/>
                <a:cs typeface="PMingLiU" charset="0"/>
              </a:rPr>
              <a:t>T</a:t>
            </a:r>
            <a:r>
              <a:rPr kumimoji="1" lang="en-US" altLang="zh-TW" dirty="0">
                <a:ea typeface="PMingLiU" charset="0"/>
                <a:cs typeface="PMingLiU" charset="0"/>
              </a:rPr>
              <a:t>ext </a:t>
            </a:r>
            <a:r>
              <a:rPr kumimoji="1" lang="en-US" altLang="zh-TW" dirty="0" err="1">
                <a:solidFill>
                  <a:srgbClr val="FF0000"/>
                </a:solidFill>
                <a:ea typeface="PMingLiU" charset="0"/>
                <a:cs typeface="PMingLiU" charset="0"/>
              </a:rPr>
              <a:t>RE</a:t>
            </a:r>
            <a:r>
              <a:rPr kumimoji="1" lang="en-US" altLang="zh-TW" dirty="0" err="1">
                <a:ea typeface="PMingLiU" charset="0"/>
                <a:cs typeface="PMingLiU" charset="0"/>
              </a:rPr>
              <a:t>trieval</a:t>
            </a:r>
            <a:r>
              <a:rPr kumimoji="1" lang="en-US" altLang="zh-TW" dirty="0">
                <a:ea typeface="PMingLiU" charset="0"/>
                <a:cs typeface="PMingLiU" charset="0"/>
              </a:rPr>
              <a:t> </a:t>
            </a:r>
            <a:r>
              <a:rPr kumimoji="1" lang="en-US" altLang="zh-TW" dirty="0">
                <a:solidFill>
                  <a:srgbClr val="FF0000"/>
                </a:solidFill>
                <a:ea typeface="PMingLiU" charset="0"/>
                <a:cs typeface="PMingLiU" charset="0"/>
              </a:rPr>
              <a:t>C</a:t>
            </a:r>
            <a:r>
              <a:rPr kumimoji="1" lang="en-US" altLang="zh-TW" dirty="0">
                <a:ea typeface="PMingLiU" charset="0"/>
                <a:cs typeface="PMingLiU" charset="0"/>
              </a:rPr>
              <a:t>onference (</a:t>
            </a:r>
            <a:r>
              <a:rPr kumimoji="1" lang="en-US" altLang="zh-TW" dirty="0">
                <a:solidFill>
                  <a:srgbClr val="000090"/>
                </a:solidFill>
                <a:ea typeface="PMingLiU" charset="0"/>
                <a:cs typeface="PMingLiU" charset="0"/>
                <a:hlinkClick r:id="rId2"/>
              </a:rPr>
              <a:t>http://trec.nist.gov/</a:t>
            </a:r>
            <a:r>
              <a:rPr kumimoji="1" lang="en-US" altLang="zh-TW" dirty="0">
                <a:ea typeface="PMingLiU" charset="0"/>
                <a:cs typeface="PMingLiU" charset="0"/>
              </a:rPr>
              <a:t>)</a:t>
            </a:r>
          </a:p>
          <a:p>
            <a:pPr lvl="1">
              <a:buClrTx/>
            </a:pPr>
            <a:r>
              <a:rPr kumimoji="1" lang="en-US" altLang="zh-TW" dirty="0">
                <a:ea typeface="PMingLiU" charset="0"/>
                <a:cs typeface="PMingLiU" charset="0"/>
              </a:rPr>
              <a:t>Became an annual conference in 1992, co-sponsored by the National Institute of Standards and Technology (NIST) and DARPA.</a:t>
            </a:r>
          </a:p>
          <a:p>
            <a:pPr lvl="1">
              <a:buClrTx/>
            </a:pPr>
            <a:r>
              <a:rPr kumimoji="1" lang="en-US" altLang="zh-TW" dirty="0">
                <a:ea typeface="PMingLiU" charset="0"/>
                <a:cs typeface="PMingLiU" charset="0"/>
              </a:rPr>
              <a:t>Participants are given parts of a standard set of documents and </a:t>
            </a:r>
            <a:r>
              <a:rPr kumimoji="1" lang="en-US" altLang="zh-TW" dirty="0">
                <a:solidFill>
                  <a:srgbClr val="000090"/>
                </a:solidFill>
                <a:ea typeface="PMingLiU" charset="0"/>
                <a:cs typeface="PMingLiU" charset="0"/>
              </a:rPr>
              <a:t>TOPICS (from which queries have to be derived) </a:t>
            </a:r>
            <a:r>
              <a:rPr kumimoji="1" lang="en-US" altLang="zh-TW" dirty="0">
                <a:ea typeface="PMingLiU" charset="0"/>
                <a:cs typeface="PMingLiU" charset="0"/>
              </a:rPr>
              <a:t>in different stages for training and testing.</a:t>
            </a:r>
          </a:p>
          <a:p>
            <a:pPr lvl="1">
              <a:buClrTx/>
            </a:pPr>
            <a:r>
              <a:rPr kumimoji="1" lang="en-US" altLang="zh-TW" dirty="0">
                <a:ea typeface="PMingLiU" charset="0"/>
                <a:cs typeface="PMingLiU" charset="0"/>
              </a:rPr>
              <a:t>Participants submit the P/R values for the final document and query corpus and present their results at the conference.</a:t>
            </a:r>
            <a:br>
              <a:rPr kumimoji="1" lang="en-US" altLang="zh-TW" dirty="0">
                <a:ea typeface="PMingLiU" charset="0"/>
                <a:cs typeface="PMingLiU" charset="0"/>
              </a:rPr>
            </a:br>
            <a:endParaRPr kumimoji="1" lang="en-US" altLang="zh-TW" dirty="0">
              <a:ea typeface="PMingLiU" charset="0"/>
              <a:cs typeface="PMingLiU" charset="0"/>
            </a:endParaRPr>
          </a:p>
          <a:p>
            <a:endParaRPr lang="en-US" dirty="0"/>
          </a:p>
        </p:txBody>
      </p:sp>
      <p:sp>
        <p:nvSpPr>
          <p:cNvPr id="4" name="Rectangle 3">
            <a:extLst>
              <a:ext uri="{FF2B5EF4-FFF2-40B4-BE49-F238E27FC236}">
                <a16:creationId xmlns:a16="http://schemas.microsoft.com/office/drawing/2014/main" id="{F0580F62-858A-1E48-BC20-10604A81B9DC}"/>
              </a:ext>
            </a:extLst>
          </p:cNvPr>
          <p:cNvSpPr/>
          <p:nvPr/>
        </p:nvSpPr>
        <p:spPr>
          <a:xfrm>
            <a:off x="1835696" y="6646936"/>
            <a:ext cx="5742384" cy="253916"/>
          </a:xfrm>
          <a:prstGeom prst="rect">
            <a:avLst/>
          </a:prstGeom>
        </p:spPr>
        <p:txBody>
          <a:bodyPr wrap="square">
            <a:spAutoFit/>
          </a:bodyPr>
          <a:lstStyle/>
          <a:p>
            <a:r>
              <a:rPr lang="en-DE" sz="1050" dirty="0">
                <a:solidFill>
                  <a:schemeClr val="bg1"/>
                </a:solidFill>
              </a:rPr>
              <a:t>Information Retrieval and Web Search, IR Evaluation and IR Standard Text Collections, Rada Mihalcea</a:t>
            </a:r>
          </a:p>
        </p:txBody>
      </p:sp>
    </p:spTree>
    <p:extLst>
      <p:ext uri="{BB962C8B-B14F-4D97-AF65-F5344CB8AC3E}">
        <p14:creationId xmlns:p14="http://schemas.microsoft.com/office/powerpoint/2010/main" val="217237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706" name="Rectangle 2"/>
          <p:cNvSpPr>
            <a:spLocks noGrp="1" noChangeArrowheads="1"/>
          </p:cNvSpPr>
          <p:nvPr>
            <p:ph type="title"/>
          </p:nvPr>
        </p:nvSpPr>
        <p:spPr>
          <a:xfrm>
            <a:off x="358646" y="123747"/>
            <a:ext cx="8421688" cy="814388"/>
          </a:xfrm>
          <a:noFill/>
          <a:ln/>
        </p:spPr>
        <p:txBody>
          <a:bodyPr lIns="92075" tIns="46038" rIns="92075" bIns="46038" anchor="ctr"/>
          <a:lstStyle/>
          <a:p>
            <a:r>
              <a:rPr lang="en-US" altLang="zh-TW" dirty="0">
                <a:ea typeface="新細明體" charset="0"/>
                <a:cs typeface="新細明體" charset="0"/>
              </a:rPr>
              <a:t>Trade-off between Recall and Precision</a:t>
            </a:r>
            <a:endParaRPr lang="zh-TW" dirty="0">
              <a:ea typeface="新細明體" charset="0"/>
              <a:cs typeface="新細明體" charset="0"/>
            </a:endParaRPr>
          </a:p>
        </p:txBody>
      </p:sp>
      <p:sp>
        <p:nvSpPr>
          <p:cNvPr id="968707" name="Text Box 3"/>
          <p:cNvSpPr txBox="1">
            <a:spLocks noChangeArrowheads="1"/>
          </p:cNvSpPr>
          <p:nvPr/>
        </p:nvSpPr>
        <p:spPr bwMode="auto">
          <a:xfrm>
            <a:off x="5334000" y="4267200"/>
            <a:ext cx="3365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r>
              <a:rPr kumimoji="1" lang="zh-TW" altLang="en-US">
                <a:latin typeface="Open Sans Light"/>
                <a:ea typeface="新細明體" charset="0"/>
                <a:cs typeface="Open Sans Light"/>
              </a:rPr>
              <a:t>1</a:t>
            </a:r>
          </a:p>
        </p:txBody>
      </p:sp>
      <p:sp>
        <p:nvSpPr>
          <p:cNvPr id="968708" name="Rectangle 4"/>
          <p:cNvSpPr>
            <a:spLocks noChangeArrowheads="1"/>
          </p:cNvSpPr>
          <p:nvPr/>
        </p:nvSpPr>
        <p:spPr bwMode="auto">
          <a:xfrm>
            <a:off x="2974975" y="2667000"/>
            <a:ext cx="2438400" cy="1752600"/>
          </a:xfrm>
          <a:prstGeom prst="rect">
            <a:avLst/>
          </a:prstGeom>
          <a:solidFill>
            <a:srgbClr val="CCFFFF"/>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latin typeface="Open Sans Light"/>
              <a:cs typeface="Open Sans Light"/>
            </a:endParaRPr>
          </a:p>
        </p:txBody>
      </p:sp>
      <p:sp>
        <p:nvSpPr>
          <p:cNvPr id="968709" name="Freeform 5"/>
          <p:cNvSpPr>
            <a:spLocks/>
          </p:cNvSpPr>
          <p:nvPr/>
        </p:nvSpPr>
        <p:spPr bwMode="auto">
          <a:xfrm>
            <a:off x="3127375" y="2895600"/>
            <a:ext cx="2057400" cy="1295400"/>
          </a:xfrm>
          <a:custGeom>
            <a:avLst/>
            <a:gdLst>
              <a:gd name="T0" fmla="*/ 0 w 1296"/>
              <a:gd name="T1" fmla="*/ 0 h 816"/>
              <a:gd name="T2" fmla="*/ 77 w 1296"/>
              <a:gd name="T3" fmla="*/ 386 h 816"/>
              <a:gd name="T4" fmla="*/ 366 w 1296"/>
              <a:gd name="T5" fmla="*/ 697 h 816"/>
              <a:gd name="T6" fmla="*/ 825 w 1296"/>
              <a:gd name="T7" fmla="*/ 794 h 816"/>
              <a:gd name="T8" fmla="*/ 1296 w 1296"/>
              <a:gd name="T9" fmla="*/ 816 h 816"/>
            </a:gdLst>
            <a:ahLst/>
            <a:cxnLst>
              <a:cxn ang="0">
                <a:pos x="T0" y="T1"/>
              </a:cxn>
              <a:cxn ang="0">
                <a:pos x="T2" y="T3"/>
              </a:cxn>
              <a:cxn ang="0">
                <a:pos x="T4" y="T5"/>
              </a:cxn>
              <a:cxn ang="0">
                <a:pos x="T6" y="T7"/>
              </a:cxn>
              <a:cxn ang="0">
                <a:pos x="T8" y="T9"/>
              </a:cxn>
            </a:cxnLst>
            <a:rect l="0" t="0" r="r" b="b"/>
            <a:pathLst>
              <a:path w="1296" h="816">
                <a:moveTo>
                  <a:pt x="0" y="0"/>
                </a:moveTo>
                <a:cubicBezTo>
                  <a:pt x="13" y="64"/>
                  <a:pt x="16" y="270"/>
                  <a:pt x="77" y="386"/>
                </a:cubicBezTo>
                <a:cubicBezTo>
                  <a:pt x="138" y="502"/>
                  <a:pt x="241" y="629"/>
                  <a:pt x="366" y="697"/>
                </a:cubicBezTo>
                <a:cubicBezTo>
                  <a:pt x="491" y="765"/>
                  <a:pt x="670" y="774"/>
                  <a:pt x="825" y="794"/>
                </a:cubicBezTo>
                <a:cubicBezTo>
                  <a:pt x="980" y="814"/>
                  <a:pt x="1198" y="812"/>
                  <a:pt x="1296" y="816"/>
                </a:cubicBezTo>
              </a:path>
            </a:pathLst>
          </a:custGeom>
          <a:noFill/>
          <a:ln w="12700" cap="sq" cmpd="sng">
            <a:solidFill>
              <a:schemeClr val="tx1"/>
            </a:solidFill>
            <a:prstDash val="solid"/>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latin typeface="Open Sans Light"/>
              <a:cs typeface="Open Sans Light"/>
            </a:endParaRPr>
          </a:p>
        </p:txBody>
      </p:sp>
      <p:sp>
        <p:nvSpPr>
          <p:cNvPr id="968710" name="Text Box 6"/>
          <p:cNvSpPr txBox="1">
            <a:spLocks noChangeArrowheads="1"/>
          </p:cNvSpPr>
          <p:nvPr/>
        </p:nvSpPr>
        <p:spPr bwMode="auto">
          <a:xfrm>
            <a:off x="2670175" y="4191000"/>
            <a:ext cx="3365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r>
              <a:rPr kumimoji="1" lang="zh-TW" altLang="en-US">
                <a:latin typeface="Open Sans Light"/>
                <a:ea typeface="新細明體" charset="0"/>
                <a:cs typeface="Open Sans Light"/>
              </a:rPr>
              <a:t>0</a:t>
            </a:r>
          </a:p>
        </p:txBody>
      </p:sp>
      <p:sp>
        <p:nvSpPr>
          <p:cNvPr id="968711" name="Text Box 7"/>
          <p:cNvSpPr txBox="1">
            <a:spLocks noChangeArrowheads="1"/>
          </p:cNvSpPr>
          <p:nvPr/>
        </p:nvSpPr>
        <p:spPr bwMode="auto">
          <a:xfrm>
            <a:off x="2670175" y="2438400"/>
            <a:ext cx="3365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r>
              <a:rPr kumimoji="1" lang="zh-TW" altLang="en-US">
                <a:latin typeface="Open Sans Light"/>
                <a:ea typeface="新細明體" charset="0"/>
                <a:cs typeface="Open Sans Light"/>
              </a:rPr>
              <a:t>1</a:t>
            </a:r>
          </a:p>
        </p:txBody>
      </p:sp>
      <p:sp>
        <p:nvSpPr>
          <p:cNvPr id="968712" name="Text Box 8"/>
          <p:cNvSpPr txBox="1">
            <a:spLocks noChangeArrowheads="1"/>
          </p:cNvSpPr>
          <p:nvPr/>
        </p:nvSpPr>
        <p:spPr bwMode="auto">
          <a:xfrm>
            <a:off x="3584575" y="4419600"/>
            <a:ext cx="984915"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r>
              <a:rPr kumimoji="1" lang="en-US" altLang="zh-TW">
                <a:latin typeface="Open Sans Light"/>
                <a:ea typeface="新細明體" charset="0"/>
                <a:cs typeface="Open Sans Light"/>
              </a:rPr>
              <a:t>Recall</a:t>
            </a:r>
          </a:p>
        </p:txBody>
      </p:sp>
      <p:sp>
        <p:nvSpPr>
          <p:cNvPr id="968713" name="Text Box 9"/>
          <p:cNvSpPr txBox="1">
            <a:spLocks noChangeArrowheads="1"/>
          </p:cNvSpPr>
          <p:nvPr/>
        </p:nvSpPr>
        <p:spPr bwMode="auto">
          <a:xfrm rot="-5400000">
            <a:off x="1944987" y="3247381"/>
            <a:ext cx="1444025"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r>
              <a:rPr kumimoji="1" lang="en-US" altLang="zh-TW">
                <a:latin typeface="Open Sans Light"/>
                <a:ea typeface="新細明體" charset="0"/>
                <a:cs typeface="Open Sans Light"/>
              </a:rPr>
              <a:t>Precision</a:t>
            </a:r>
          </a:p>
        </p:txBody>
      </p:sp>
      <p:grpSp>
        <p:nvGrpSpPr>
          <p:cNvPr id="968714" name="Group 10"/>
          <p:cNvGrpSpPr>
            <a:grpSpLocks/>
          </p:cNvGrpSpPr>
          <p:nvPr/>
        </p:nvGrpSpPr>
        <p:grpSpPr bwMode="auto">
          <a:xfrm>
            <a:off x="4953001" y="1981200"/>
            <a:ext cx="1908176" cy="1143000"/>
            <a:chOff x="3120" y="1248"/>
            <a:chExt cx="1202" cy="720"/>
          </a:xfrm>
        </p:grpSpPr>
        <p:sp>
          <p:nvSpPr>
            <p:cNvPr id="968715" name="Oval 11"/>
            <p:cNvSpPr>
              <a:spLocks noChangeArrowheads="1"/>
            </p:cNvSpPr>
            <p:nvPr/>
          </p:nvSpPr>
          <p:spPr bwMode="auto">
            <a:xfrm>
              <a:off x="3120" y="1584"/>
              <a:ext cx="432" cy="384"/>
            </a:xfrm>
            <a:prstGeom prst="ellipse">
              <a:avLst/>
            </a:prstGeom>
            <a:noFill/>
            <a:ln w="12700" cap="sq">
              <a:solidFill>
                <a:schemeClr val="tx1"/>
              </a:solidFill>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latin typeface="Open Sans Light"/>
                <a:cs typeface="Open Sans Light"/>
              </a:endParaRPr>
            </a:p>
          </p:txBody>
        </p:sp>
        <p:sp>
          <p:nvSpPr>
            <p:cNvPr id="968716" name="Text Box 12"/>
            <p:cNvSpPr txBox="1">
              <a:spLocks noChangeArrowheads="1"/>
            </p:cNvSpPr>
            <p:nvPr/>
          </p:nvSpPr>
          <p:spPr bwMode="auto">
            <a:xfrm>
              <a:off x="3552" y="1248"/>
              <a:ext cx="770"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r>
                <a:rPr kumimoji="1" lang="en-US" altLang="zh-TW" sz="2000">
                  <a:latin typeface="Open Sans Light"/>
                  <a:ea typeface="新細明體" charset="0"/>
                  <a:cs typeface="Open Sans Light"/>
                </a:rPr>
                <a:t>The ideal</a:t>
              </a:r>
              <a:endParaRPr kumimoji="1" lang="en-US" altLang="zh-TW">
                <a:latin typeface="Open Sans Light"/>
                <a:ea typeface="新細明體" charset="0"/>
                <a:cs typeface="Open Sans Light"/>
              </a:endParaRPr>
            </a:p>
          </p:txBody>
        </p:sp>
        <p:sp>
          <p:nvSpPr>
            <p:cNvPr id="968717" name="Freeform 13"/>
            <p:cNvSpPr>
              <a:spLocks/>
            </p:cNvSpPr>
            <p:nvPr/>
          </p:nvSpPr>
          <p:spPr bwMode="auto">
            <a:xfrm>
              <a:off x="3408" y="1392"/>
              <a:ext cx="192" cy="192"/>
            </a:xfrm>
            <a:custGeom>
              <a:avLst/>
              <a:gdLst>
                <a:gd name="T0" fmla="*/ 192 w 192"/>
                <a:gd name="T1" fmla="*/ 0 h 192"/>
                <a:gd name="T2" fmla="*/ 96 w 192"/>
                <a:gd name="T3" fmla="*/ 48 h 192"/>
                <a:gd name="T4" fmla="*/ 0 w 192"/>
                <a:gd name="T5" fmla="*/ 192 h 192"/>
              </a:gdLst>
              <a:ahLst/>
              <a:cxnLst>
                <a:cxn ang="0">
                  <a:pos x="T0" y="T1"/>
                </a:cxn>
                <a:cxn ang="0">
                  <a:pos x="T2" y="T3"/>
                </a:cxn>
                <a:cxn ang="0">
                  <a:pos x="T4" y="T5"/>
                </a:cxn>
              </a:cxnLst>
              <a:rect l="0" t="0" r="r" b="b"/>
              <a:pathLst>
                <a:path w="192" h="192">
                  <a:moveTo>
                    <a:pt x="192" y="0"/>
                  </a:moveTo>
                  <a:cubicBezTo>
                    <a:pt x="160" y="8"/>
                    <a:pt x="128" y="16"/>
                    <a:pt x="96" y="48"/>
                  </a:cubicBezTo>
                  <a:cubicBezTo>
                    <a:pt x="64" y="80"/>
                    <a:pt x="32" y="136"/>
                    <a:pt x="0" y="192"/>
                  </a:cubicBezTo>
                </a:path>
              </a:pathLst>
            </a:custGeom>
            <a:noFill/>
            <a:ln w="12700" cap="sq" cmpd="sng">
              <a:solidFill>
                <a:schemeClr val="tx1"/>
              </a:solidFill>
              <a:prstDash val="solid"/>
              <a:round/>
              <a:headEnd type="none" w="sm" len="sm"/>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latin typeface="Open Sans Light"/>
                <a:cs typeface="Open Sans Light"/>
              </a:endParaRPr>
            </a:p>
          </p:txBody>
        </p:sp>
      </p:grpSp>
      <p:grpSp>
        <p:nvGrpSpPr>
          <p:cNvPr id="968718" name="Group 14"/>
          <p:cNvGrpSpPr>
            <a:grpSpLocks/>
          </p:cNvGrpSpPr>
          <p:nvPr/>
        </p:nvGrpSpPr>
        <p:grpSpPr bwMode="auto">
          <a:xfrm>
            <a:off x="762000" y="1676400"/>
            <a:ext cx="3905251" cy="1447800"/>
            <a:chOff x="480" y="1056"/>
            <a:chExt cx="2460" cy="912"/>
          </a:xfrm>
        </p:grpSpPr>
        <p:sp>
          <p:nvSpPr>
            <p:cNvPr id="968719" name="Text Box 15"/>
            <p:cNvSpPr txBox="1">
              <a:spLocks noChangeArrowheads="1"/>
            </p:cNvSpPr>
            <p:nvPr/>
          </p:nvSpPr>
          <p:spPr bwMode="auto">
            <a:xfrm>
              <a:off x="480" y="1056"/>
              <a:ext cx="2460" cy="4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r>
                <a:rPr kumimoji="1" lang="en-US" altLang="zh-TW" sz="2000">
                  <a:latin typeface="Open Sans Light"/>
                  <a:ea typeface="新細明體" charset="0"/>
                  <a:cs typeface="Open Sans Light"/>
                </a:rPr>
                <a:t>Returns relevant documents but</a:t>
              </a:r>
            </a:p>
            <a:p>
              <a:pPr eaLnBrk="1" hangingPunct="1"/>
              <a:r>
                <a:rPr kumimoji="1" lang="en-US" altLang="zh-TW" sz="2000">
                  <a:latin typeface="Open Sans Light"/>
                  <a:ea typeface="新細明體" charset="0"/>
                  <a:cs typeface="Open Sans Light"/>
                </a:rPr>
                <a:t>misses many useful ones too</a:t>
              </a:r>
              <a:endParaRPr kumimoji="1" lang="en-US" altLang="zh-TW">
                <a:latin typeface="Open Sans Light"/>
                <a:ea typeface="新細明體" charset="0"/>
                <a:cs typeface="Open Sans Light"/>
              </a:endParaRPr>
            </a:p>
          </p:txBody>
        </p:sp>
        <p:sp>
          <p:nvSpPr>
            <p:cNvPr id="968720" name="Oval 16"/>
            <p:cNvSpPr>
              <a:spLocks noChangeArrowheads="1"/>
            </p:cNvSpPr>
            <p:nvPr/>
          </p:nvSpPr>
          <p:spPr bwMode="auto">
            <a:xfrm>
              <a:off x="1632" y="1584"/>
              <a:ext cx="432" cy="384"/>
            </a:xfrm>
            <a:prstGeom prst="ellipse">
              <a:avLst/>
            </a:prstGeom>
            <a:noFill/>
            <a:ln w="12700" cap="sq">
              <a:solidFill>
                <a:schemeClr val="tx1"/>
              </a:solidFill>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latin typeface="Open Sans Light"/>
                <a:cs typeface="Open Sans Light"/>
              </a:endParaRPr>
            </a:p>
          </p:txBody>
        </p:sp>
        <p:sp>
          <p:nvSpPr>
            <p:cNvPr id="968721" name="Freeform 17"/>
            <p:cNvSpPr>
              <a:spLocks/>
            </p:cNvSpPr>
            <p:nvPr/>
          </p:nvSpPr>
          <p:spPr bwMode="auto">
            <a:xfrm>
              <a:off x="1288" y="1488"/>
              <a:ext cx="344" cy="240"/>
            </a:xfrm>
            <a:custGeom>
              <a:avLst/>
              <a:gdLst>
                <a:gd name="T0" fmla="*/ 8 w 344"/>
                <a:gd name="T1" fmla="*/ 0 h 240"/>
                <a:gd name="T2" fmla="*/ 56 w 344"/>
                <a:gd name="T3" fmla="*/ 96 h 240"/>
                <a:gd name="T4" fmla="*/ 344 w 344"/>
                <a:gd name="T5" fmla="*/ 240 h 240"/>
              </a:gdLst>
              <a:ahLst/>
              <a:cxnLst>
                <a:cxn ang="0">
                  <a:pos x="T0" y="T1"/>
                </a:cxn>
                <a:cxn ang="0">
                  <a:pos x="T2" y="T3"/>
                </a:cxn>
                <a:cxn ang="0">
                  <a:pos x="T4" y="T5"/>
                </a:cxn>
              </a:cxnLst>
              <a:rect l="0" t="0" r="r" b="b"/>
              <a:pathLst>
                <a:path w="344" h="240">
                  <a:moveTo>
                    <a:pt x="8" y="0"/>
                  </a:moveTo>
                  <a:cubicBezTo>
                    <a:pt x="4" y="28"/>
                    <a:pt x="0" y="56"/>
                    <a:pt x="56" y="96"/>
                  </a:cubicBezTo>
                  <a:cubicBezTo>
                    <a:pt x="112" y="136"/>
                    <a:pt x="228" y="188"/>
                    <a:pt x="344" y="240"/>
                  </a:cubicBezTo>
                </a:path>
              </a:pathLst>
            </a:custGeom>
            <a:noFill/>
            <a:ln w="12700" cap="sq" cmpd="sng">
              <a:solidFill>
                <a:schemeClr val="tx1"/>
              </a:solidFill>
              <a:prstDash val="solid"/>
              <a:round/>
              <a:headEnd type="none" w="sm" len="sm"/>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latin typeface="Open Sans Light"/>
                <a:cs typeface="Open Sans Light"/>
              </a:endParaRPr>
            </a:p>
          </p:txBody>
        </p:sp>
      </p:grpSp>
      <p:grpSp>
        <p:nvGrpSpPr>
          <p:cNvPr id="968722" name="Group 18"/>
          <p:cNvGrpSpPr>
            <a:grpSpLocks/>
          </p:cNvGrpSpPr>
          <p:nvPr/>
        </p:nvGrpSpPr>
        <p:grpSpPr bwMode="auto">
          <a:xfrm>
            <a:off x="4953001" y="4114800"/>
            <a:ext cx="4032250" cy="1704975"/>
            <a:chOff x="3120" y="2592"/>
            <a:chExt cx="2540" cy="1074"/>
          </a:xfrm>
        </p:grpSpPr>
        <p:sp>
          <p:nvSpPr>
            <p:cNvPr id="968723" name="Text Box 19"/>
            <p:cNvSpPr txBox="1">
              <a:spLocks noChangeArrowheads="1"/>
            </p:cNvSpPr>
            <p:nvPr/>
          </p:nvSpPr>
          <p:spPr bwMode="auto">
            <a:xfrm>
              <a:off x="3936" y="2832"/>
              <a:ext cx="1724" cy="8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r>
                <a:rPr kumimoji="1" lang="en-US" altLang="zh-TW" sz="2000" dirty="0">
                  <a:latin typeface="Open Sans Light"/>
                  <a:ea typeface="新細明體" charset="0"/>
                  <a:cs typeface="Open Sans Light"/>
                </a:rPr>
                <a:t>Returns most relevant</a:t>
              </a:r>
            </a:p>
            <a:p>
              <a:pPr eaLnBrk="1" hangingPunct="1"/>
              <a:r>
                <a:rPr kumimoji="1" lang="en-US" altLang="zh-TW" sz="2000" dirty="0">
                  <a:latin typeface="Open Sans Light"/>
                  <a:ea typeface="新細明體" charset="0"/>
                  <a:cs typeface="Open Sans Light"/>
                </a:rPr>
                <a:t>documents but also </a:t>
              </a:r>
            </a:p>
            <a:p>
              <a:pPr eaLnBrk="1" hangingPunct="1"/>
              <a:r>
                <a:rPr kumimoji="1" lang="en-US" altLang="zh-TW" sz="2000" dirty="0">
                  <a:latin typeface="Open Sans Light"/>
                  <a:ea typeface="新細明體" charset="0"/>
                  <a:cs typeface="Open Sans Light"/>
                </a:rPr>
                <a:t>includes lots of  </a:t>
              </a:r>
            </a:p>
            <a:p>
              <a:pPr eaLnBrk="1" hangingPunct="1"/>
              <a:r>
                <a:rPr kumimoji="1" lang="en-US" altLang="zh-TW" sz="2000" dirty="0">
                  <a:latin typeface="Open Sans Light"/>
                  <a:ea typeface="新細明體" charset="0"/>
                  <a:cs typeface="Open Sans Light"/>
                </a:rPr>
                <a:t>Irrelevant documents </a:t>
              </a:r>
              <a:endParaRPr kumimoji="1" lang="en-US" altLang="zh-TW" dirty="0">
                <a:latin typeface="Open Sans Light"/>
                <a:ea typeface="新細明體" charset="0"/>
                <a:cs typeface="Open Sans Light"/>
              </a:endParaRPr>
            </a:p>
          </p:txBody>
        </p:sp>
        <p:sp>
          <p:nvSpPr>
            <p:cNvPr id="968724" name="Oval 20"/>
            <p:cNvSpPr>
              <a:spLocks noChangeArrowheads="1"/>
            </p:cNvSpPr>
            <p:nvPr/>
          </p:nvSpPr>
          <p:spPr bwMode="auto">
            <a:xfrm>
              <a:off x="3120" y="2592"/>
              <a:ext cx="480" cy="384"/>
            </a:xfrm>
            <a:prstGeom prst="ellipse">
              <a:avLst/>
            </a:prstGeom>
            <a:noFill/>
            <a:ln w="12700" cap="sq">
              <a:solidFill>
                <a:schemeClr val="tx1"/>
              </a:solidFill>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latin typeface="Open Sans Light"/>
                <a:cs typeface="Open Sans Light"/>
              </a:endParaRPr>
            </a:p>
          </p:txBody>
        </p:sp>
        <p:sp>
          <p:nvSpPr>
            <p:cNvPr id="968725" name="Freeform 21"/>
            <p:cNvSpPr>
              <a:spLocks/>
            </p:cNvSpPr>
            <p:nvPr/>
          </p:nvSpPr>
          <p:spPr bwMode="auto">
            <a:xfrm>
              <a:off x="3600" y="2736"/>
              <a:ext cx="384" cy="144"/>
            </a:xfrm>
            <a:custGeom>
              <a:avLst/>
              <a:gdLst>
                <a:gd name="T0" fmla="*/ 384 w 384"/>
                <a:gd name="T1" fmla="*/ 144 h 144"/>
                <a:gd name="T2" fmla="*/ 288 w 384"/>
                <a:gd name="T3" fmla="*/ 48 h 144"/>
                <a:gd name="T4" fmla="*/ 0 w 384"/>
                <a:gd name="T5" fmla="*/ 0 h 144"/>
              </a:gdLst>
              <a:ahLst/>
              <a:cxnLst>
                <a:cxn ang="0">
                  <a:pos x="T0" y="T1"/>
                </a:cxn>
                <a:cxn ang="0">
                  <a:pos x="T2" y="T3"/>
                </a:cxn>
                <a:cxn ang="0">
                  <a:pos x="T4" y="T5"/>
                </a:cxn>
              </a:cxnLst>
              <a:rect l="0" t="0" r="r" b="b"/>
              <a:pathLst>
                <a:path w="384" h="144">
                  <a:moveTo>
                    <a:pt x="384" y="144"/>
                  </a:moveTo>
                  <a:cubicBezTo>
                    <a:pt x="368" y="108"/>
                    <a:pt x="352" y="72"/>
                    <a:pt x="288" y="48"/>
                  </a:cubicBezTo>
                  <a:cubicBezTo>
                    <a:pt x="224" y="24"/>
                    <a:pt x="112" y="12"/>
                    <a:pt x="0" y="0"/>
                  </a:cubicBezTo>
                </a:path>
              </a:pathLst>
            </a:custGeom>
            <a:noFill/>
            <a:ln w="12700" cap="sq" cmpd="sng">
              <a:solidFill>
                <a:schemeClr val="tx1"/>
              </a:solidFill>
              <a:prstDash val="solid"/>
              <a:round/>
              <a:headEnd type="none" w="sm" len="sm"/>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latin typeface="Open Sans Light"/>
                <a:cs typeface="Open Sans Light"/>
              </a:endParaRPr>
            </a:p>
          </p:txBody>
        </p:sp>
      </p:grpSp>
      <p:sp>
        <p:nvSpPr>
          <p:cNvPr id="968726" name="Text Box 22"/>
          <p:cNvSpPr txBox="1">
            <a:spLocks noChangeArrowheads="1"/>
          </p:cNvSpPr>
          <p:nvPr/>
        </p:nvSpPr>
        <p:spPr bwMode="auto">
          <a:xfrm>
            <a:off x="333888" y="5329535"/>
            <a:ext cx="6350717"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dirty="0">
                <a:latin typeface="Open Sans Light"/>
                <a:cs typeface="Open Sans Light"/>
              </a:rPr>
              <a:t>Precision and Recall are inverse proportional</a:t>
            </a:r>
          </a:p>
        </p:txBody>
      </p:sp>
      <p:sp>
        <p:nvSpPr>
          <p:cNvPr id="23" name="Rectangle 22">
            <a:extLst>
              <a:ext uri="{FF2B5EF4-FFF2-40B4-BE49-F238E27FC236}">
                <a16:creationId xmlns:a16="http://schemas.microsoft.com/office/drawing/2014/main" id="{3643252E-85D9-D544-940D-F98144C39F35}"/>
              </a:ext>
            </a:extLst>
          </p:cNvPr>
          <p:cNvSpPr/>
          <p:nvPr/>
        </p:nvSpPr>
        <p:spPr>
          <a:xfrm>
            <a:off x="1835696" y="6646936"/>
            <a:ext cx="5742384" cy="253916"/>
          </a:xfrm>
          <a:prstGeom prst="rect">
            <a:avLst/>
          </a:prstGeom>
        </p:spPr>
        <p:txBody>
          <a:bodyPr wrap="square">
            <a:spAutoFit/>
          </a:bodyPr>
          <a:lstStyle/>
          <a:p>
            <a:r>
              <a:rPr lang="en-DE" sz="1050" dirty="0">
                <a:solidFill>
                  <a:schemeClr val="bg1"/>
                </a:solidFill>
              </a:rPr>
              <a:t>Information Retrieval and Web Search, IR Evaluation and IR Standard Text Collections, Rada Mihalcea</a:t>
            </a:r>
          </a:p>
        </p:txBody>
      </p:sp>
    </p:spTree>
    <p:extLst>
      <p:ext uri="{BB962C8B-B14F-4D97-AF65-F5344CB8AC3E}">
        <p14:creationId xmlns:p14="http://schemas.microsoft.com/office/powerpoint/2010/main" val="356793135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68718"/>
                                        </p:tgtEl>
                                        <p:attrNameLst>
                                          <p:attrName>style.visibility</p:attrName>
                                        </p:attrNameLst>
                                      </p:cBhvr>
                                      <p:to>
                                        <p:strVal val="visible"/>
                                      </p:to>
                                    </p:set>
                                    <p:animEffect transition="in" filter="box(in)">
                                      <p:cBhvr>
                                        <p:cTn id="7" dur="500"/>
                                        <p:tgtEl>
                                          <p:spTgt spid="9687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968722"/>
                                        </p:tgtEl>
                                        <p:attrNameLst>
                                          <p:attrName>style.visibility</p:attrName>
                                        </p:attrNameLst>
                                      </p:cBhvr>
                                      <p:to>
                                        <p:strVal val="visible"/>
                                      </p:to>
                                    </p:set>
                                    <p:animEffect transition="in" filter="box(out)">
                                      <p:cBhvr>
                                        <p:cTn id="12" dur="500"/>
                                        <p:tgtEl>
                                          <p:spTgt spid="9687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968714"/>
                                        </p:tgtEl>
                                        <p:attrNameLst>
                                          <p:attrName>style.visibility</p:attrName>
                                        </p:attrNameLst>
                                      </p:cBhvr>
                                      <p:to>
                                        <p:strVal val="visible"/>
                                      </p:to>
                                    </p:set>
                                    <p:animEffect transition="in" filter="box(out)">
                                      <p:cBhvr>
                                        <p:cTn id="17" dur="500"/>
                                        <p:tgtEl>
                                          <p:spTgt spid="968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F-measure</a:t>
            </a:r>
          </a:p>
        </p:txBody>
      </p:sp>
      <p:sp>
        <p:nvSpPr>
          <p:cNvPr id="3" name="Content Placeholder 2"/>
          <p:cNvSpPr>
            <a:spLocks noGrp="1"/>
          </p:cNvSpPr>
          <p:nvPr>
            <p:ph idx="1"/>
          </p:nvPr>
        </p:nvSpPr>
        <p:spPr/>
        <p:txBody>
          <a:bodyPr/>
          <a:lstStyle/>
          <a:p>
            <a:r>
              <a:rPr lang="en-US" dirty="0"/>
              <a:t>One measure of performance that takes into account both recall and precision</a:t>
            </a:r>
          </a:p>
          <a:p>
            <a:r>
              <a:rPr lang="en-US" dirty="0"/>
              <a:t>Precision (P) and Recall (R) are rates</a:t>
            </a:r>
          </a:p>
          <a:p>
            <a:r>
              <a:rPr lang="en-US" dirty="0"/>
              <a:t>Harmonic mean of recall and precision:</a:t>
            </a:r>
          </a:p>
          <a:p>
            <a:endParaRPr lang="en-US" dirty="0"/>
          </a:p>
          <a:p>
            <a:pPr marL="0" indent="0">
              <a:buNone/>
            </a:pPr>
            <a:endParaRPr lang="en-US" dirty="0"/>
          </a:p>
          <a:p>
            <a:endParaRPr lang="en-US" dirty="0"/>
          </a:p>
          <a:p>
            <a:r>
              <a:rPr lang="en-US" dirty="0"/>
              <a:t>In contrast to arithmetic mean, </a:t>
            </a:r>
            <a:br>
              <a:rPr lang="en-US" dirty="0"/>
            </a:br>
            <a:r>
              <a:rPr lang="en-US" dirty="0"/>
              <a:t>both need to be high for harmonic mean to be high</a:t>
            </a:r>
          </a:p>
        </p:txBody>
      </p:sp>
      <p:graphicFrame>
        <p:nvGraphicFramePr>
          <p:cNvPr id="6" name="Object 1028"/>
          <p:cNvGraphicFramePr>
            <a:graphicFrameLocks noChangeAspect="1"/>
          </p:cNvGraphicFramePr>
          <p:nvPr>
            <p:extLst>
              <p:ext uri="{D42A27DB-BD31-4B8C-83A1-F6EECF244321}">
                <p14:modId xmlns:p14="http://schemas.microsoft.com/office/powerpoint/2010/main" val="2590715039"/>
              </p:ext>
            </p:extLst>
          </p:nvPr>
        </p:nvGraphicFramePr>
        <p:xfrm>
          <a:off x="1475656" y="3221037"/>
          <a:ext cx="2209800" cy="920750"/>
        </p:xfrm>
        <a:graphic>
          <a:graphicData uri="http://schemas.openxmlformats.org/presentationml/2006/ole">
            <mc:AlternateContent xmlns:mc="http://schemas.openxmlformats.org/markup-compatibility/2006">
              <mc:Choice xmlns:v="urn:schemas-microsoft-com:vml" Requires="v">
                <p:oleObj name="Equation" r:id="rId2" imgW="1066337" imgH="444307" progId="Equation.3">
                  <p:embed/>
                </p:oleObj>
              </mc:Choice>
              <mc:Fallback>
                <p:oleObj name="Equation" r:id="rId2" imgW="1066337" imgH="444307" progId="Equation.3">
                  <p:embed/>
                  <p:pic>
                    <p:nvPicPr>
                      <p:cNvPr id="6" name="Object 1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3221037"/>
                        <a:ext cx="2209800" cy="920750"/>
                      </a:xfrm>
                      <a:prstGeom prst="rect">
                        <a:avLst/>
                      </a:prstGeom>
                      <a:noFill/>
                      <a:ln>
                        <a:noFill/>
                      </a:ln>
                      <a:effectLst/>
                    </p:spPr>
                  </p:pic>
                </p:oleObj>
              </mc:Fallback>
            </mc:AlternateContent>
          </a:graphicData>
        </a:graphic>
      </p:graphicFrame>
      <p:sp>
        <p:nvSpPr>
          <p:cNvPr id="5" name="Rectangle 4">
            <a:extLst>
              <a:ext uri="{FF2B5EF4-FFF2-40B4-BE49-F238E27FC236}">
                <a16:creationId xmlns:a16="http://schemas.microsoft.com/office/drawing/2014/main" id="{3A80D208-4646-E34E-8E60-9FA1F43BE933}"/>
              </a:ext>
            </a:extLst>
          </p:cNvPr>
          <p:cNvSpPr/>
          <p:nvPr/>
        </p:nvSpPr>
        <p:spPr>
          <a:xfrm>
            <a:off x="1835696" y="6646936"/>
            <a:ext cx="5742384" cy="253916"/>
          </a:xfrm>
          <a:prstGeom prst="rect">
            <a:avLst/>
          </a:prstGeom>
        </p:spPr>
        <p:txBody>
          <a:bodyPr wrap="square">
            <a:spAutoFit/>
          </a:bodyPr>
          <a:lstStyle/>
          <a:p>
            <a:r>
              <a:rPr lang="en-DE" sz="1050" dirty="0">
                <a:solidFill>
                  <a:schemeClr val="bg1"/>
                </a:solidFill>
              </a:rPr>
              <a:t>Information Retrieval and Web Search, IR Evaluation and IR Standard Text Collections, Rada Mihalcea</a:t>
            </a:r>
          </a:p>
        </p:txBody>
      </p:sp>
      <p:sp>
        <p:nvSpPr>
          <p:cNvPr id="7" name="TextBox 6">
            <a:extLst>
              <a:ext uri="{FF2B5EF4-FFF2-40B4-BE49-F238E27FC236}">
                <a16:creationId xmlns:a16="http://schemas.microsoft.com/office/drawing/2014/main" id="{85EBB87B-989B-B544-A4E5-37F20189EA22}"/>
              </a:ext>
            </a:extLst>
          </p:cNvPr>
          <p:cNvSpPr txBox="1"/>
          <p:nvPr/>
        </p:nvSpPr>
        <p:spPr>
          <a:xfrm>
            <a:off x="6300192" y="261263"/>
            <a:ext cx="2416046" cy="261610"/>
          </a:xfrm>
          <a:prstGeom prst="rect">
            <a:avLst/>
          </a:prstGeom>
          <a:noFill/>
        </p:spPr>
        <p:txBody>
          <a:bodyPr wrap="none" rtlCol="0">
            <a:spAutoFit/>
          </a:bodyPr>
          <a:lstStyle/>
          <a:p>
            <a:r>
              <a:rPr lang="en-DE" sz="1100" dirty="0">
                <a:solidFill>
                  <a:srgbClr val="0305FF"/>
                </a:solidFill>
              </a:rPr>
              <a:t>Introduction to Web and Data Science</a:t>
            </a:r>
          </a:p>
        </p:txBody>
      </p:sp>
      <p:pic>
        <p:nvPicPr>
          <p:cNvPr id="8" name="Picture 7">
            <a:extLst>
              <a:ext uri="{FF2B5EF4-FFF2-40B4-BE49-F238E27FC236}">
                <a16:creationId xmlns:a16="http://schemas.microsoft.com/office/drawing/2014/main" id="{0B01C592-3AD9-6A41-90F0-F7F15FC7A3C7}"/>
              </a:ext>
            </a:extLst>
          </p:cNvPr>
          <p:cNvPicPr>
            <a:picLocks noChangeAspect="1"/>
          </p:cNvPicPr>
          <p:nvPr/>
        </p:nvPicPr>
        <p:blipFill>
          <a:blip r:embed="rId4"/>
          <a:stretch>
            <a:fillRect/>
          </a:stretch>
        </p:blipFill>
        <p:spPr>
          <a:xfrm>
            <a:off x="6714724" y="1788169"/>
            <a:ext cx="2439516" cy="920751"/>
          </a:xfrm>
          <a:prstGeom prst="rect">
            <a:avLst/>
          </a:prstGeom>
        </p:spPr>
      </p:pic>
      <p:pic>
        <p:nvPicPr>
          <p:cNvPr id="10" name="Picture 9">
            <a:extLst>
              <a:ext uri="{FF2B5EF4-FFF2-40B4-BE49-F238E27FC236}">
                <a16:creationId xmlns:a16="http://schemas.microsoft.com/office/drawing/2014/main" id="{830E9748-8FFE-0641-8438-07A94F278A6E}"/>
              </a:ext>
            </a:extLst>
          </p:cNvPr>
          <p:cNvPicPr>
            <a:picLocks noChangeAspect="1"/>
          </p:cNvPicPr>
          <p:nvPr/>
        </p:nvPicPr>
        <p:blipFill>
          <a:blip r:embed="rId5"/>
          <a:stretch>
            <a:fillRect/>
          </a:stretch>
        </p:blipFill>
        <p:spPr>
          <a:xfrm>
            <a:off x="6714724" y="3023698"/>
            <a:ext cx="2451118" cy="988517"/>
          </a:xfrm>
          <a:prstGeom prst="rect">
            <a:avLst/>
          </a:prstGeom>
        </p:spPr>
      </p:pic>
    </p:spTree>
    <p:extLst>
      <p:ext uri="{BB962C8B-B14F-4D97-AF65-F5344CB8AC3E}">
        <p14:creationId xmlns:p14="http://schemas.microsoft.com/office/powerpoint/2010/main" val="299815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Ranked Retrieval Measures</a:t>
            </a:r>
          </a:p>
        </p:txBody>
      </p:sp>
      <p:sp>
        <p:nvSpPr>
          <p:cNvPr id="3" name="Content Placeholder 2"/>
          <p:cNvSpPr>
            <a:spLocks noGrp="1"/>
          </p:cNvSpPr>
          <p:nvPr>
            <p:ph idx="1"/>
          </p:nvPr>
        </p:nvSpPr>
        <p:spPr/>
        <p:txBody>
          <a:bodyPr/>
          <a:lstStyle/>
          <a:p>
            <a:r>
              <a:rPr lang="en-US" dirty="0"/>
              <a:t>Binary relevance:</a:t>
            </a:r>
          </a:p>
          <a:p>
            <a:pPr lvl="1"/>
            <a:r>
              <a:rPr lang="en-US" dirty="0"/>
              <a:t>11-point Interpolated Precision-Recall Curve</a:t>
            </a:r>
          </a:p>
          <a:p>
            <a:pPr lvl="1"/>
            <a:r>
              <a:rPr lang="en-US" dirty="0"/>
              <a:t>R-precision</a:t>
            </a:r>
          </a:p>
          <a:p>
            <a:pPr lvl="1"/>
            <a:r>
              <a:rPr lang="en-US" dirty="0" err="1"/>
              <a:t>Precision@K</a:t>
            </a:r>
            <a:r>
              <a:rPr lang="en-US" dirty="0"/>
              <a:t> (P@K) and </a:t>
            </a:r>
            <a:r>
              <a:rPr lang="en-US" dirty="0" err="1"/>
              <a:t>Recall@K</a:t>
            </a:r>
            <a:r>
              <a:rPr lang="en-US" dirty="0"/>
              <a:t> (R@K)</a:t>
            </a:r>
          </a:p>
          <a:p>
            <a:pPr lvl="1"/>
            <a:r>
              <a:rPr lang="en-US" dirty="0"/>
              <a:t>Mean Average Precision (MAP)</a:t>
            </a:r>
          </a:p>
          <a:p>
            <a:endParaRPr lang="en-US" dirty="0"/>
          </a:p>
        </p:txBody>
      </p:sp>
      <p:sp>
        <p:nvSpPr>
          <p:cNvPr id="4" name="Rectangle 3">
            <a:extLst>
              <a:ext uri="{FF2B5EF4-FFF2-40B4-BE49-F238E27FC236}">
                <a16:creationId xmlns:a16="http://schemas.microsoft.com/office/drawing/2014/main" id="{198BC3A0-DA7F-7D4A-82D9-CC651E3E001B}"/>
              </a:ext>
            </a:extLst>
          </p:cNvPr>
          <p:cNvSpPr/>
          <p:nvPr/>
        </p:nvSpPr>
        <p:spPr>
          <a:xfrm>
            <a:off x="1835696" y="6646936"/>
            <a:ext cx="5742384" cy="253916"/>
          </a:xfrm>
          <a:prstGeom prst="rect">
            <a:avLst/>
          </a:prstGeom>
        </p:spPr>
        <p:txBody>
          <a:bodyPr wrap="square">
            <a:spAutoFit/>
          </a:bodyPr>
          <a:lstStyle/>
          <a:p>
            <a:r>
              <a:rPr lang="en-DE" sz="1050" dirty="0">
                <a:solidFill>
                  <a:schemeClr val="bg1"/>
                </a:solidFill>
              </a:rPr>
              <a:t>Information Retrieval and Web Search, IR Evaluation and IR Standard Text Collections, Rada Mihalcea</a:t>
            </a:r>
          </a:p>
        </p:txBody>
      </p:sp>
    </p:spTree>
    <p:extLst>
      <p:ext uri="{BB962C8B-B14F-4D97-AF65-F5344CB8AC3E}">
        <p14:creationId xmlns:p14="http://schemas.microsoft.com/office/powerpoint/2010/main" val="23589593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02" name="Text Box 2"/>
          <p:cNvSpPr txBox="1">
            <a:spLocks noChangeArrowheads="1"/>
          </p:cNvSpPr>
          <p:nvPr/>
        </p:nvSpPr>
        <p:spPr bwMode="auto">
          <a:xfrm>
            <a:off x="3534814" y="3570065"/>
            <a:ext cx="3201987" cy="402291"/>
          </a:xfrm>
          <a:prstGeom prst="rect">
            <a:avLst/>
          </a:prstGeom>
          <a:solidFill>
            <a:srgbClr val="FFFF99"/>
          </a:solidFill>
          <a:ln>
            <a:noFill/>
          </a:ln>
          <a:effectLst/>
          <a:extLs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tabLst>
                <a:tab pos="1524000" algn="l"/>
              </a:tabLst>
              <a:defRPr sz="2400">
                <a:solidFill>
                  <a:schemeClr val="tx1"/>
                </a:solidFill>
                <a:latin typeface="Times" charset="0"/>
                <a:ea typeface="ＭＳ Ｐゴシック" charset="0"/>
              </a:defRPr>
            </a:lvl1pPr>
            <a:lvl2pPr>
              <a:tabLst>
                <a:tab pos="1524000" algn="l"/>
              </a:tabLst>
              <a:defRPr sz="2400">
                <a:solidFill>
                  <a:schemeClr val="tx1"/>
                </a:solidFill>
                <a:latin typeface="Times" charset="0"/>
                <a:ea typeface="ＭＳ Ｐゴシック" charset="0"/>
              </a:defRPr>
            </a:lvl2pPr>
            <a:lvl3pPr>
              <a:tabLst>
                <a:tab pos="1524000" algn="l"/>
              </a:tabLst>
              <a:defRPr sz="2400">
                <a:solidFill>
                  <a:schemeClr val="tx1"/>
                </a:solidFill>
                <a:latin typeface="Times" charset="0"/>
                <a:ea typeface="ＭＳ Ｐゴシック" charset="0"/>
              </a:defRPr>
            </a:lvl3pPr>
            <a:lvl4pPr>
              <a:tabLst>
                <a:tab pos="1524000" algn="l"/>
              </a:tabLst>
              <a:defRPr sz="2400">
                <a:solidFill>
                  <a:schemeClr val="tx1"/>
                </a:solidFill>
                <a:latin typeface="Times" charset="0"/>
                <a:ea typeface="ＭＳ Ｐゴシック" charset="0"/>
              </a:defRPr>
            </a:lvl4pPr>
            <a:lvl5pPr>
              <a:tabLst>
                <a:tab pos="1524000" algn="l"/>
              </a:tabLst>
              <a:defRPr sz="2400">
                <a:solidFill>
                  <a:schemeClr val="tx1"/>
                </a:solidFill>
                <a:latin typeface="Times" charset="0"/>
                <a:ea typeface="ＭＳ Ｐゴシック" charset="0"/>
              </a:defRPr>
            </a:lvl5pPr>
            <a:lvl6pPr eaLnBrk="0" fontAlgn="base" hangingPunct="0">
              <a:spcBef>
                <a:spcPct val="0"/>
              </a:spcBef>
              <a:spcAft>
                <a:spcPct val="0"/>
              </a:spcAft>
              <a:tabLst>
                <a:tab pos="1524000" algn="l"/>
              </a:tabLst>
              <a:defRPr sz="2400">
                <a:solidFill>
                  <a:schemeClr val="tx1"/>
                </a:solidFill>
                <a:latin typeface="Times" charset="0"/>
                <a:ea typeface="ＭＳ Ｐゴシック" charset="0"/>
              </a:defRPr>
            </a:lvl6pPr>
            <a:lvl7pPr eaLnBrk="0" fontAlgn="base" hangingPunct="0">
              <a:spcBef>
                <a:spcPct val="0"/>
              </a:spcBef>
              <a:spcAft>
                <a:spcPct val="0"/>
              </a:spcAft>
              <a:tabLst>
                <a:tab pos="1524000" algn="l"/>
              </a:tabLst>
              <a:defRPr sz="2400">
                <a:solidFill>
                  <a:schemeClr val="tx1"/>
                </a:solidFill>
                <a:latin typeface="Times" charset="0"/>
                <a:ea typeface="ＭＳ Ｐゴシック" charset="0"/>
              </a:defRPr>
            </a:lvl7pPr>
            <a:lvl8pPr eaLnBrk="0" fontAlgn="base" hangingPunct="0">
              <a:spcBef>
                <a:spcPct val="0"/>
              </a:spcBef>
              <a:spcAft>
                <a:spcPct val="0"/>
              </a:spcAft>
              <a:tabLst>
                <a:tab pos="1524000" algn="l"/>
              </a:tabLst>
              <a:defRPr sz="2400">
                <a:solidFill>
                  <a:schemeClr val="tx1"/>
                </a:solidFill>
                <a:latin typeface="Times" charset="0"/>
                <a:ea typeface="ＭＳ Ｐゴシック" charset="0"/>
              </a:defRPr>
            </a:lvl8pPr>
            <a:lvl9pPr eaLnBrk="0" fontAlgn="base" hangingPunct="0">
              <a:spcBef>
                <a:spcPct val="0"/>
              </a:spcBef>
              <a:spcAft>
                <a:spcPct val="0"/>
              </a:spcAft>
              <a:tabLst>
                <a:tab pos="1524000" algn="l"/>
              </a:tabLst>
              <a:defRPr sz="2400">
                <a:solidFill>
                  <a:schemeClr val="tx1"/>
                </a:solidFill>
                <a:latin typeface="Times" charset="0"/>
                <a:ea typeface="ＭＳ Ｐゴシック" charset="0"/>
              </a:defRPr>
            </a:lvl9pPr>
          </a:lstStyle>
          <a:p>
            <a:pPr eaLnBrk="1" hangingPunct="1"/>
            <a:r>
              <a:rPr kumimoji="1" lang="en-US" altLang="zh-TW" sz="2000" dirty="0">
                <a:latin typeface="Open Sans Light"/>
                <a:ea typeface="新細明體" charset="0"/>
                <a:cs typeface="Open Sans Light"/>
              </a:rPr>
              <a:t>R=3/6=0.5;     P=3/4=0.75</a:t>
            </a:r>
          </a:p>
        </p:txBody>
      </p:sp>
      <p:sp>
        <p:nvSpPr>
          <p:cNvPr id="972803" name="Line 3"/>
          <p:cNvSpPr>
            <a:spLocks noChangeShapeType="1"/>
          </p:cNvSpPr>
          <p:nvPr/>
        </p:nvSpPr>
        <p:spPr bwMode="auto">
          <a:xfrm>
            <a:off x="2926801" y="2781077"/>
            <a:ext cx="609600" cy="83820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latin typeface="Open Sans Light"/>
              <a:cs typeface="Open Sans Light"/>
            </a:endParaRPr>
          </a:p>
        </p:txBody>
      </p:sp>
      <p:sp>
        <p:nvSpPr>
          <p:cNvPr id="972804" name="Rectangle 4"/>
          <p:cNvSpPr>
            <a:spLocks noGrp="1" noChangeArrowheads="1"/>
          </p:cNvSpPr>
          <p:nvPr>
            <p:ph type="title"/>
          </p:nvPr>
        </p:nvSpPr>
        <p:spPr>
          <a:xfrm>
            <a:off x="323528" y="236276"/>
            <a:ext cx="8153400" cy="894604"/>
          </a:xfrm>
        </p:spPr>
        <p:txBody>
          <a:bodyPr/>
          <a:lstStyle/>
          <a:p>
            <a:r>
              <a:rPr lang="en-US" altLang="zh-TW" dirty="0">
                <a:ea typeface="新細明體" charset="0"/>
                <a:cs typeface="新細明體" charset="0"/>
              </a:rPr>
              <a:t>Recall-Precision Curves: An Example</a:t>
            </a:r>
          </a:p>
        </p:txBody>
      </p:sp>
      <p:graphicFrame>
        <p:nvGraphicFramePr>
          <p:cNvPr id="972805" name="Object 5"/>
          <p:cNvGraphicFramePr>
            <a:graphicFrameLocks noChangeAspect="1"/>
          </p:cNvGraphicFramePr>
          <p:nvPr>
            <p:extLst>
              <p:ext uri="{D42A27DB-BD31-4B8C-83A1-F6EECF244321}">
                <p14:modId xmlns:p14="http://schemas.microsoft.com/office/powerpoint/2010/main" val="1879495698"/>
              </p:ext>
            </p:extLst>
          </p:nvPr>
        </p:nvGraphicFramePr>
        <p:xfrm>
          <a:off x="640801" y="1196752"/>
          <a:ext cx="2282825" cy="4975225"/>
        </p:xfrm>
        <a:graphic>
          <a:graphicData uri="http://schemas.openxmlformats.org/presentationml/2006/ole">
            <mc:AlternateContent xmlns:mc="http://schemas.openxmlformats.org/markup-compatibility/2006">
              <mc:Choice xmlns:v="urn:schemas-microsoft-com:vml" Requires="v">
                <p:oleObj name="Worksheet" r:id="rId3" imgW="2248442" imgH="4896091" progId="Excel.Sheet.8">
                  <p:embed/>
                </p:oleObj>
              </mc:Choice>
              <mc:Fallback>
                <p:oleObj name="Worksheet" r:id="rId3" imgW="2248442" imgH="4896091" progId="Excel.Sheet.8">
                  <p:embed/>
                  <p:pic>
                    <p:nvPicPr>
                      <p:cNvPr id="972805"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801" y="1196752"/>
                        <a:ext cx="2282825" cy="49752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972806" name="Text Box 6"/>
          <p:cNvSpPr txBox="1">
            <a:spLocks noChangeArrowheads="1"/>
          </p:cNvSpPr>
          <p:nvPr/>
        </p:nvSpPr>
        <p:spPr bwMode="auto">
          <a:xfrm>
            <a:off x="3536401" y="1349152"/>
            <a:ext cx="3733800" cy="7100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spAutoFit/>
          </a:bodyPr>
          <a:lstStyle/>
          <a:p>
            <a:pPr eaLnBrk="1" hangingPunct="1"/>
            <a:r>
              <a:rPr kumimoji="1" lang="en-US" altLang="zh-TW" sz="2000">
                <a:latin typeface="Open Sans Light"/>
                <a:ea typeface="新細明體" charset="0"/>
                <a:cs typeface="Open Sans Light"/>
              </a:rPr>
              <a:t>Let total # of relevant docs = 6</a:t>
            </a:r>
          </a:p>
          <a:p>
            <a:pPr eaLnBrk="1" hangingPunct="1"/>
            <a:r>
              <a:rPr kumimoji="1" lang="en-US" altLang="zh-TW" sz="2000">
                <a:latin typeface="Open Sans Light"/>
                <a:ea typeface="新細明體" charset="0"/>
                <a:cs typeface="Open Sans Light"/>
              </a:rPr>
              <a:t>Check each new recall point:</a:t>
            </a:r>
          </a:p>
        </p:txBody>
      </p:sp>
      <p:sp>
        <p:nvSpPr>
          <p:cNvPr id="972807" name="Text Box 7"/>
          <p:cNvSpPr txBox="1">
            <a:spLocks noChangeArrowheads="1"/>
          </p:cNvSpPr>
          <p:nvPr/>
        </p:nvSpPr>
        <p:spPr bwMode="auto">
          <a:xfrm>
            <a:off x="3534814" y="2338165"/>
            <a:ext cx="2771775" cy="402291"/>
          </a:xfrm>
          <a:prstGeom prst="rect">
            <a:avLst/>
          </a:prstGeom>
          <a:solidFill>
            <a:srgbClr val="FFFF99"/>
          </a:solidFill>
          <a:ln>
            <a:noFill/>
          </a:ln>
          <a:effectLst/>
          <a:extLs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spAutoFit/>
          </a:bodyPr>
          <a:lstStyle>
            <a:lvl1pPr>
              <a:tabLst>
                <a:tab pos="1524000" algn="l"/>
              </a:tabLst>
              <a:defRPr sz="2400">
                <a:solidFill>
                  <a:schemeClr val="tx1"/>
                </a:solidFill>
                <a:latin typeface="Times" charset="0"/>
                <a:ea typeface="ＭＳ Ｐゴシック" charset="0"/>
              </a:defRPr>
            </a:lvl1pPr>
            <a:lvl2pPr>
              <a:tabLst>
                <a:tab pos="1524000" algn="l"/>
              </a:tabLst>
              <a:defRPr sz="2400">
                <a:solidFill>
                  <a:schemeClr val="tx1"/>
                </a:solidFill>
                <a:latin typeface="Times" charset="0"/>
                <a:ea typeface="ＭＳ Ｐゴシック" charset="0"/>
              </a:defRPr>
            </a:lvl2pPr>
            <a:lvl3pPr>
              <a:tabLst>
                <a:tab pos="1524000" algn="l"/>
              </a:tabLst>
              <a:defRPr sz="2400">
                <a:solidFill>
                  <a:schemeClr val="tx1"/>
                </a:solidFill>
                <a:latin typeface="Times" charset="0"/>
                <a:ea typeface="ＭＳ Ｐゴシック" charset="0"/>
              </a:defRPr>
            </a:lvl3pPr>
            <a:lvl4pPr>
              <a:tabLst>
                <a:tab pos="1524000" algn="l"/>
              </a:tabLst>
              <a:defRPr sz="2400">
                <a:solidFill>
                  <a:schemeClr val="tx1"/>
                </a:solidFill>
                <a:latin typeface="Times" charset="0"/>
                <a:ea typeface="ＭＳ Ｐゴシック" charset="0"/>
              </a:defRPr>
            </a:lvl4pPr>
            <a:lvl5pPr>
              <a:tabLst>
                <a:tab pos="1524000" algn="l"/>
              </a:tabLst>
              <a:defRPr sz="2400">
                <a:solidFill>
                  <a:schemeClr val="tx1"/>
                </a:solidFill>
                <a:latin typeface="Times" charset="0"/>
                <a:ea typeface="ＭＳ Ｐゴシック" charset="0"/>
              </a:defRPr>
            </a:lvl5pPr>
            <a:lvl6pPr eaLnBrk="0" fontAlgn="base" hangingPunct="0">
              <a:spcBef>
                <a:spcPct val="0"/>
              </a:spcBef>
              <a:spcAft>
                <a:spcPct val="0"/>
              </a:spcAft>
              <a:tabLst>
                <a:tab pos="1524000" algn="l"/>
              </a:tabLst>
              <a:defRPr sz="2400">
                <a:solidFill>
                  <a:schemeClr val="tx1"/>
                </a:solidFill>
                <a:latin typeface="Times" charset="0"/>
                <a:ea typeface="ＭＳ Ｐゴシック" charset="0"/>
              </a:defRPr>
            </a:lvl6pPr>
            <a:lvl7pPr eaLnBrk="0" fontAlgn="base" hangingPunct="0">
              <a:spcBef>
                <a:spcPct val="0"/>
              </a:spcBef>
              <a:spcAft>
                <a:spcPct val="0"/>
              </a:spcAft>
              <a:tabLst>
                <a:tab pos="1524000" algn="l"/>
              </a:tabLst>
              <a:defRPr sz="2400">
                <a:solidFill>
                  <a:schemeClr val="tx1"/>
                </a:solidFill>
                <a:latin typeface="Times" charset="0"/>
                <a:ea typeface="ＭＳ Ｐゴシック" charset="0"/>
              </a:defRPr>
            </a:lvl7pPr>
            <a:lvl8pPr eaLnBrk="0" fontAlgn="base" hangingPunct="0">
              <a:spcBef>
                <a:spcPct val="0"/>
              </a:spcBef>
              <a:spcAft>
                <a:spcPct val="0"/>
              </a:spcAft>
              <a:tabLst>
                <a:tab pos="1524000" algn="l"/>
              </a:tabLst>
              <a:defRPr sz="2400">
                <a:solidFill>
                  <a:schemeClr val="tx1"/>
                </a:solidFill>
                <a:latin typeface="Times" charset="0"/>
                <a:ea typeface="ＭＳ Ｐゴシック" charset="0"/>
              </a:defRPr>
            </a:lvl8pPr>
            <a:lvl9pPr eaLnBrk="0" fontAlgn="base" hangingPunct="0">
              <a:spcBef>
                <a:spcPct val="0"/>
              </a:spcBef>
              <a:spcAft>
                <a:spcPct val="0"/>
              </a:spcAft>
              <a:tabLst>
                <a:tab pos="1524000" algn="l"/>
              </a:tabLst>
              <a:defRPr sz="2400">
                <a:solidFill>
                  <a:schemeClr val="tx1"/>
                </a:solidFill>
                <a:latin typeface="Times" charset="0"/>
                <a:ea typeface="ＭＳ Ｐゴシック" charset="0"/>
              </a:defRPr>
            </a:lvl9pPr>
          </a:lstStyle>
          <a:p>
            <a:pPr eaLnBrk="1" hangingPunct="1"/>
            <a:r>
              <a:rPr kumimoji="1" lang="en-US" altLang="zh-TW" sz="2000">
                <a:latin typeface="Open Sans Light"/>
                <a:ea typeface="新細明體" charset="0"/>
                <a:cs typeface="Open Sans Light"/>
              </a:rPr>
              <a:t>R=1/6=0.167;	P=1/1=1</a:t>
            </a:r>
          </a:p>
        </p:txBody>
      </p:sp>
      <p:sp>
        <p:nvSpPr>
          <p:cNvPr id="972808" name="Line 8"/>
          <p:cNvSpPr>
            <a:spLocks noChangeShapeType="1"/>
          </p:cNvSpPr>
          <p:nvPr/>
        </p:nvSpPr>
        <p:spPr bwMode="auto">
          <a:xfrm>
            <a:off x="2926801" y="1714277"/>
            <a:ext cx="622300" cy="72390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endParaRPr lang="en-US">
              <a:latin typeface="Open Sans Light"/>
              <a:cs typeface="Open Sans Light"/>
            </a:endParaRPr>
          </a:p>
        </p:txBody>
      </p:sp>
      <p:sp>
        <p:nvSpPr>
          <p:cNvPr id="972809" name="Text Box 9"/>
          <p:cNvSpPr txBox="1">
            <a:spLocks noChangeArrowheads="1"/>
          </p:cNvSpPr>
          <p:nvPr/>
        </p:nvSpPr>
        <p:spPr bwMode="auto">
          <a:xfrm>
            <a:off x="3534814" y="2973165"/>
            <a:ext cx="2771775" cy="402291"/>
          </a:xfrm>
          <a:prstGeom prst="rect">
            <a:avLst/>
          </a:prstGeom>
          <a:solidFill>
            <a:srgbClr val="FFFF99"/>
          </a:solidFill>
          <a:ln>
            <a:noFill/>
          </a:ln>
          <a:effectLst/>
          <a:extLs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spAutoFit/>
          </a:bodyPr>
          <a:lstStyle>
            <a:lvl1pPr>
              <a:tabLst>
                <a:tab pos="1524000" algn="l"/>
              </a:tabLst>
              <a:defRPr sz="2400">
                <a:solidFill>
                  <a:schemeClr val="tx1"/>
                </a:solidFill>
                <a:latin typeface="Times" charset="0"/>
                <a:ea typeface="ＭＳ Ｐゴシック" charset="0"/>
              </a:defRPr>
            </a:lvl1pPr>
            <a:lvl2pPr>
              <a:tabLst>
                <a:tab pos="1524000" algn="l"/>
              </a:tabLst>
              <a:defRPr sz="2400">
                <a:solidFill>
                  <a:schemeClr val="tx1"/>
                </a:solidFill>
                <a:latin typeface="Times" charset="0"/>
                <a:ea typeface="ＭＳ Ｐゴシック" charset="0"/>
              </a:defRPr>
            </a:lvl2pPr>
            <a:lvl3pPr>
              <a:tabLst>
                <a:tab pos="1524000" algn="l"/>
              </a:tabLst>
              <a:defRPr sz="2400">
                <a:solidFill>
                  <a:schemeClr val="tx1"/>
                </a:solidFill>
                <a:latin typeface="Times" charset="0"/>
                <a:ea typeface="ＭＳ Ｐゴシック" charset="0"/>
              </a:defRPr>
            </a:lvl3pPr>
            <a:lvl4pPr>
              <a:tabLst>
                <a:tab pos="1524000" algn="l"/>
              </a:tabLst>
              <a:defRPr sz="2400">
                <a:solidFill>
                  <a:schemeClr val="tx1"/>
                </a:solidFill>
                <a:latin typeface="Times" charset="0"/>
                <a:ea typeface="ＭＳ Ｐゴシック" charset="0"/>
              </a:defRPr>
            </a:lvl4pPr>
            <a:lvl5pPr>
              <a:tabLst>
                <a:tab pos="1524000" algn="l"/>
              </a:tabLst>
              <a:defRPr sz="2400">
                <a:solidFill>
                  <a:schemeClr val="tx1"/>
                </a:solidFill>
                <a:latin typeface="Times" charset="0"/>
                <a:ea typeface="ＭＳ Ｐゴシック" charset="0"/>
              </a:defRPr>
            </a:lvl5pPr>
            <a:lvl6pPr eaLnBrk="0" fontAlgn="base" hangingPunct="0">
              <a:spcBef>
                <a:spcPct val="0"/>
              </a:spcBef>
              <a:spcAft>
                <a:spcPct val="0"/>
              </a:spcAft>
              <a:tabLst>
                <a:tab pos="1524000" algn="l"/>
              </a:tabLst>
              <a:defRPr sz="2400">
                <a:solidFill>
                  <a:schemeClr val="tx1"/>
                </a:solidFill>
                <a:latin typeface="Times" charset="0"/>
                <a:ea typeface="ＭＳ Ｐゴシック" charset="0"/>
              </a:defRPr>
            </a:lvl6pPr>
            <a:lvl7pPr eaLnBrk="0" fontAlgn="base" hangingPunct="0">
              <a:spcBef>
                <a:spcPct val="0"/>
              </a:spcBef>
              <a:spcAft>
                <a:spcPct val="0"/>
              </a:spcAft>
              <a:tabLst>
                <a:tab pos="1524000" algn="l"/>
              </a:tabLst>
              <a:defRPr sz="2400">
                <a:solidFill>
                  <a:schemeClr val="tx1"/>
                </a:solidFill>
                <a:latin typeface="Times" charset="0"/>
                <a:ea typeface="ＭＳ Ｐゴシック" charset="0"/>
              </a:defRPr>
            </a:lvl7pPr>
            <a:lvl8pPr eaLnBrk="0" fontAlgn="base" hangingPunct="0">
              <a:spcBef>
                <a:spcPct val="0"/>
              </a:spcBef>
              <a:spcAft>
                <a:spcPct val="0"/>
              </a:spcAft>
              <a:tabLst>
                <a:tab pos="1524000" algn="l"/>
              </a:tabLst>
              <a:defRPr sz="2400">
                <a:solidFill>
                  <a:schemeClr val="tx1"/>
                </a:solidFill>
                <a:latin typeface="Times" charset="0"/>
                <a:ea typeface="ＭＳ Ｐゴシック" charset="0"/>
              </a:defRPr>
            </a:lvl8pPr>
            <a:lvl9pPr eaLnBrk="0" fontAlgn="base" hangingPunct="0">
              <a:spcBef>
                <a:spcPct val="0"/>
              </a:spcBef>
              <a:spcAft>
                <a:spcPct val="0"/>
              </a:spcAft>
              <a:tabLst>
                <a:tab pos="1524000" algn="l"/>
              </a:tabLst>
              <a:defRPr sz="2400">
                <a:solidFill>
                  <a:schemeClr val="tx1"/>
                </a:solidFill>
                <a:latin typeface="Times" charset="0"/>
                <a:ea typeface="ＭＳ Ｐゴシック" charset="0"/>
              </a:defRPr>
            </a:lvl9pPr>
          </a:lstStyle>
          <a:p>
            <a:pPr eaLnBrk="1" hangingPunct="1"/>
            <a:r>
              <a:rPr kumimoji="1" lang="en-US" altLang="zh-TW" sz="2000">
                <a:latin typeface="Open Sans Light"/>
                <a:ea typeface="新細明體" charset="0"/>
                <a:cs typeface="Open Sans Light"/>
              </a:rPr>
              <a:t>R=2/6=0.333;	P=2/2=1</a:t>
            </a:r>
          </a:p>
        </p:txBody>
      </p:sp>
      <p:sp>
        <p:nvSpPr>
          <p:cNvPr id="972810" name="Line 10"/>
          <p:cNvSpPr>
            <a:spLocks noChangeShapeType="1"/>
          </p:cNvSpPr>
          <p:nvPr/>
        </p:nvSpPr>
        <p:spPr bwMode="auto">
          <a:xfrm>
            <a:off x="2926801" y="2095277"/>
            <a:ext cx="647700" cy="91440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latin typeface="Open Sans Light"/>
              <a:cs typeface="Open Sans Light"/>
            </a:endParaRPr>
          </a:p>
        </p:txBody>
      </p:sp>
      <p:sp>
        <p:nvSpPr>
          <p:cNvPr id="972811" name="Text Box 11"/>
          <p:cNvSpPr txBox="1">
            <a:spLocks noChangeArrowheads="1"/>
          </p:cNvSpPr>
          <p:nvPr/>
        </p:nvSpPr>
        <p:spPr bwMode="auto">
          <a:xfrm>
            <a:off x="3536401" y="5524277"/>
            <a:ext cx="3429000" cy="402291"/>
          </a:xfrm>
          <a:prstGeom prst="rect">
            <a:avLst/>
          </a:prstGeom>
          <a:solidFill>
            <a:srgbClr val="FFFF99"/>
          </a:solidFill>
          <a:ln>
            <a:noFill/>
          </a:ln>
          <a:effectLst/>
          <a:extLs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tabLst>
                <a:tab pos="1524000" algn="l"/>
              </a:tabLst>
              <a:defRPr sz="2400">
                <a:solidFill>
                  <a:schemeClr val="tx1"/>
                </a:solidFill>
                <a:latin typeface="Times" charset="0"/>
                <a:ea typeface="ＭＳ Ｐゴシック" charset="0"/>
              </a:defRPr>
            </a:lvl1pPr>
            <a:lvl2pPr>
              <a:tabLst>
                <a:tab pos="1524000" algn="l"/>
              </a:tabLst>
              <a:defRPr sz="2400">
                <a:solidFill>
                  <a:schemeClr val="tx1"/>
                </a:solidFill>
                <a:latin typeface="Times" charset="0"/>
                <a:ea typeface="ＭＳ Ｐゴシック" charset="0"/>
              </a:defRPr>
            </a:lvl2pPr>
            <a:lvl3pPr>
              <a:tabLst>
                <a:tab pos="1524000" algn="l"/>
              </a:tabLst>
              <a:defRPr sz="2400">
                <a:solidFill>
                  <a:schemeClr val="tx1"/>
                </a:solidFill>
                <a:latin typeface="Times" charset="0"/>
                <a:ea typeface="ＭＳ Ｐゴシック" charset="0"/>
              </a:defRPr>
            </a:lvl3pPr>
            <a:lvl4pPr>
              <a:tabLst>
                <a:tab pos="1524000" algn="l"/>
              </a:tabLst>
              <a:defRPr sz="2400">
                <a:solidFill>
                  <a:schemeClr val="tx1"/>
                </a:solidFill>
                <a:latin typeface="Times" charset="0"/>
                <a:ea typeface="ＭＳ Ｐゴシック" charset="0"/>
              </a:defRPr>
            </a:lvl4pPr>
            <a:lvl5pPr>
              <a:tabLst>
                <a:tab pos="1524000" algn="l"/>
              </a:tabLst>
              <a:defRPr sz="2400">
                <a:solidFill>
                  <a:schemeClr val="tx1"/>
                </a:solidFill>
                <a:latin typeface="Times" charset="0"/>
                <a:ea typeface="ＭＳ Ｐゴシック" charset="0"/>
              </a:defRPr>
            </a:lvl5pPr>
            <a:lvl6pPr eaLnBrk="0" fontAlgn="base" hangingPunct="0">
              <a:spcBef>
                <a:spcPct val="0"/>
              </a:spcBef>
              <a:spcAft>
                <a:spcPct val="0"/>
              </a:spcAft>
              <a:tabLst>
                <a:tab pos="1524000" algn="l"/>
              </a:tabLst>
              <a:defRPr sz="2400">
                <a:solidFill>
                  <a:schemeClr val="tx1"/>
                </a:solidFill>
                <a:latin typeface="Times" charset="0"/>
                <a:ea typeface="ＭＳ Ｐゴシック" charset="0"/>
              </a:defRPr>
            </a:lvl6pPr>
            <a:lvl7pPr eaLnBrk="0" fontAlgn="base" hangingPunct="0">
              <a:spcBef>
                <a:spcPct val="0"/>
              </a:spcBef>
              <a:spcAft>
                <a:spcPct val="0"/>
              </a:spcAft>
              <a:tabLst>
                <a:tab pos="1524000" algn="l"/>
              </a:tabLst>
              <a:defRPr sz="2400">
                <a:solidFill>
                  <a:schemeClr val="tx1"/>
                </a:solidFill>
                <a:latin typeface="Times" charset="0"/>
                <a:ea typeface="ＭＳ Ｐゴシック" charset="0"/>
              </a:defRPr>
            </a:lvl7pPr>
            <a:lvl8pPr eaLnBrk="0" fontAlgn="base" hangingPunct="0">
              <a:spcBef>
                <a:spcPct val="0"/>
              </a:spcBef>
              <a:spcAft>
                <a:spcPct val="0"/>
              </a:spcAft>
              <a:tabLst>
                <a:tab pos="1524000" algn="l"/>
              </a:tabLst>
              <a:defRPr sz="2400">
                <a:solidFill>
                  <a:schemeClr val="tx1"/>
                </a:solidFill>
                <a:latin typeface="Times" charset="0"/>
                <a:ea typeface="ＭＳ Ｐゴシック" charset="0"/>
              </a:defRPr>
            </a:lvl8pPr>
            <a:lvl9pPr eaLnBrk="0" fontAlgn="base" hangingPunct="0">
              <a:spcBef>
                <a:spcPct val="0"/>
              </a:spcBef>
              <a:spcAft>
                <a:spcPct val="0"/>
              </a:spcAft>
              <a:tabLst>
                <a:tab pos="1524000" algn="l"/>
              </a:tabLst>
              <a:defRPr sz="2400">
                <a:solidFill>
                  <a:schemeClr val="tx1"/>
                </a:solidFill>
                <a:latin typeface="Times" charset="0"/>
                <a:ea typeface="ＭＳ Ｐゴシック" charset="0"/>
              </a:defRPr>
            </a:lvl9pPr>
          </a:lstStyle>
          <a:p>
            <a:pPr eaLnBrk="1" hangingPunct="1"/>
            <a:r>
              <a:rPr kumimoji="1" lang="en-US" altLang="zh-TW" sz="2000">
                <a:latin typeface="Open Sans Light"/>
                <a:ea typeface="新細明體" charset="0"/>
                <a:cs typeface="Open Sans Light"/>
              </a:rPr>
              <a:t>R=5/6=0.833;	p=5/13=0.38</a:t>
            </a:r>
          </a:p>
        </p:txBody>
      </p:sp>
      <p:sp>
        <p:nvSpPr>
          <p:cNvPr id="972812" name="Line 12"/>
          <p:cNvSpPr>
            <a:spLocks noChangeShapeType="1"/>
          </p:cNvSpPr>
          <p:nvPr/>
        </p:nvSpPr>
        <p:spPr bwMode="auto">
          <a:xfrm>
            <a:off x="2926801" y="5752877"/>
            <a:ext cx="609600"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latin typeface="Open Sans Light"/>
              <a:cs typeface="Open Sans Light"/>
            </a:endParaRPr>
          </a:p>
        </p:txBody>
      </p:sp>
      <p:sp>
        <p:nvSpPr>
          <p:cNvPr id="972813" name="Text Box 13"/>
          <p:cNvSpPr txBox="1">
            <a:spLocks noChangeArrowheads="1"/>
          </p:cNvSpPr>
          <p:nvPr/>
        </p:nvSpPr>
        <p:spPr bwMode="auto">
          <a:xfrm>
            <a:off x="3536401" y="4152677"/>
            <a:ext cx="3276600" cy="402291"/>
          </a:xfrm>
          <a:prstGeom prst="rect">
            <a:avLst/>
          </a:prstGeom>
          <a:solidFill>
            <a:srgbClr val="FFFF99"/>
          </a:solidFill>
          <a:ln>
            <a:noFill/>
          </a:ln>
          <a:effectLst/>
          <a:extLs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tabLst>
                <a:tab pos="1524000" algn="l"/>
              </a:tabLst>
              <a:defRPr sz="2400">
                <a:solidFill>
                  <a:schemeClr val="tx1"/>
                </a:solidFill>
                <a:latin typeface="Times" charset="0"/>
                <a:ea typeface="ＭＳ Ｐゴシック" charset="0"/>
              </a:defRPr>
            </a:lvl1pPr>
            <a:lvl2pPr>
              <a:tabLst>
                <a:tab pos="1524000" algn="l"/>
              </a:tabLst>
              <a:defRPr sz="2400">
                <a:solidFill>
                  <a:schemeClr val="tx1"/>
                </a:solidFill>
                <a:latin typeface="Times" charset="0"/>
                <a:ea typeface="ＭＳ Ｐゴシック" charset="0"/>
              </a:defRPr>
            </a:lvl2pPr>
            <a:lvl3pPr>
              <a:tabLst>
                <a:tab pos="1524000" algn="l"/>
              </a:tabLst>
              <a:defRPr sz="2400">
                <a:solidFill>
                  <a:schemeClr val="tx1"/>
                </a:solidFill>
                <a:latin typeface="Times" charset="0"/>
                <a:ea typeface="ＭＳ Ｐゴシック" charset="0"/>
              </a:defRPr>
            </a:lvl3pPr>
            <a:lvl4pPr>
              <a:tabLst>
                <a:tab pos="1524000" algn="l"/>
              </a:tabLst>
              <a:defRPr sz="2400">
                <a:solidFill>
                  <a:schemeClr val="tx1"/>
                </a:solidFill>
                <a:latin typeface="Times" charset="0"/>
                <a:ea typeface="ＭＳ Ｐゴシック" charset="0"/>
              </a:defRPr>
            </a:lvl4pPr>
            <a:lvl5pPr>
              <a:tabLst>
                <a:tab pos="1524000" algn="l"/>
              </a:tabLst>
              <a:defRPr sz="2400">
                <a:solidFill>
                  <a:schemeClr val="tx1"/>
                </a:solidFill>
                <a:latin typeface="Times" charset="0"/>
                <a:ea typeface="ＭＳ Ｐゴシック" charset="0"/>
              </a:defRPr>
            </a:lvl5pPr>
            <a:lvl6pPr eaLnBrk="0" fontAlgn="base" hangingPunct="0">
              <a:spcBef>
                <a:spcPct val="0"/>
              </a:spcBef>
              <a:spcAft>
                <a:spcPct val="0"/>
              </a:spcAft>
              <a:tabLst>
                <a:tab pos="1524000" algn="l"/>
              </a:tabLst>
              <a:defRPr sz="2400">
                <a:solidFill>
                  <a:schemeClr val="tx1"/>
                </a:solidFill>
                <a:latin typeface="Times" charset="0"/>
                <a:ea typeface="ＭＳ Ｐゴシック" charset="0"/>
              </a:defRPr>
            </a:lvl6pPr>
            <a:lvl7pPr eaLnBrk="0" fontAlgn="base" hangingPunct="0">
              <a:spcBef>
                <a:spcPct val="0"/>
              </a:spcBef>
              <a:spcAft>
                <a:spcPct val="0"/>
              </a:spcAft>
              <a:tabLst>
                <a:tab pos="1524000" algn="l"/>
              </a:tabLst>
              <a:defRPr sz="2400">
                <a:solidFill>
                  <a:schemeClr val="tx1"/>
                </a:solidFill>
                <a:latin typeface="Times" charset="0"/>
                <a:ea typeface="ＭＳ Ｐゴシック" charset="0"/>
              </a:defRPr>
            </a:lvl7pPr>
            <a:lvl8pPr eaLnBrk="0" fontAlgn="base" hangingPunct="0">
              <a:spcBef>
                <a:spcPct val="0"/>
              </a:spcBef>
              <a:spcAft>
                <a:spcPct val="0"/>
              </a:spcAft>
              <a:tabLst>
                <a:tab pos="1524000" algn="l"/>
              </a:tabLst>
              <a:defRPr sz="2400">
                <a:solidFill>
                  <a:schemeClr val="tx1"/>
                </a:solidFill>
                <a:latin typeface="Times" charset="0"/>
                <a:ea typeface="ＭＳ Ｐゴシック" charset="0"/>
              </a:defRPr>
            </a:lvl8pPr>
            <a:lvl9pPr eaLnBrk="0" fontAlgn="base" hangingPunct="0">
              <a:spcBef>
                <a:spcPct val="0"/>
              </a:spcBef>
              <a:spcAft>
                <a:spcPct val="0"/>
              </a:spcAft>
              <a:tabLst>
                <a:tab pos="1524000" algn="l"/>
              </a:tabLst>
              <a:defRPr sz="2400">
                <a:solidFill>
                  <a:schemeClr val="tx1"/>
                </a:solidFill>
                <a:latin typeface="Times" charset="0"/>
                <a:ea typeface="ＭＳ Ｐゴシック" charset="0"/>
              </a:defRPr>
            </a:lvl9pPr>
          </a:lstStyle>
          <a:p>
            <a:pPr eaLnBrk="1" hangingPunct="1"/>
            <a:r>
              <a:rPr kumimoji="1" lang="en-US" altLang="zh-TW" sz="2000">
                <a:latin typeface="Open Sans Light"/>
                <a:ea typeface="新細明體" charset="0"/>
                <a:cs typeface="Open Sans Light"/>
              </a:rPr>
              <a:t>R=4/6=0.667; P=4/6=0.667</a:t>
            </a:r>
          </a:p>
        </p:txBody>
      </p:sp>
      <p:sp>
        <p:nvSpPr>
          <p:cNvPr id="972814" name="Line 14"/>
          <p:cNvSpPr>
            <a:spLocks noChangeShapeType="1"/>
          </p:cNvSpPr>
          <p:nvPr/>
        </p:nvSpPr>
        <p:spPr bwMode="auto">
          <a:xfrm>
            <a:off x="2926801" y="3466877"/>
            <a:ext cx="609600" cy="68580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latin typeface="Open Sans Light"/>
              <a:cs typeface="Open Sans Light"/>
            </a:endParaRPr>
          </a:p>
        </p:txBody>
      </p:sp>
      <p:sp>
        <p:nvSpPr>
          <p:cNvPr id="972815" name="Text Box 15"/>
          <p:cNvSpPr txBox="1">
            <a:spLocks noChangeArrowheads="1"/>
          </p:cNvSpPr>
          <p:nvPr/>
        </p:nvSpPr>
        <p:spPr bwMode="auto">
          <a:xfrm>
            <a:off x="6724049" y="4508991"/>
            <a:ext cx="2419951" cy="13256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lgn="ctr" eaLnBrk="1" hangingPunct="1"/>
            <a:r>
              <a:rPr lang="en-US" sz="2000" dirty="0">
                <a:latin typeface="Open Sans Light"/>
                <a:cs typeface="Open Sans Light"/>
              </a:rPr>
              <a:t>Missing one </a:t>
            </a:r>
          </a:p>
          <a:p>
            <a:pPr algn="ctr" eaLnBrk="1" hangingPunct="1"/>
            <a:r>
              <a:rPr lang="en-US" sz="2000" dirty="0">
                <a:latin typeface="Open Sans Light"/>
                <a:cs typeface="Open Sans Light"/>
              </a:rPr>
              <a:t>relevant document:</a:t>
            </a:r>
          </a:p>
          <a:p>
            <a:pPr algn="ctr" eaLnBrk="1" hangingPunct="1"/>
            <a:r>
              <a:rPr lang="en-US" sz="2000" dirty="0">
                <a:latin typeface="Open Sans Light"/>
                <a:cs typeface="Open Sans Light"/>
              </a:rPr>
              <a:t>Never reach </a:t>
            </a:r>
          </a:p>
          <a:p>
            <a:pPr algn="ctr" eaLnBrk="1" hangingPunct="1"/>
            <a:r>
              <a:rPr lang="en-US" sz="2000" dirty="0">
                <a:latin typeface="Open Sans Light"/>
                <a:cs typeface="Open Sans Light"/>
              </a:rPr>
              <a:t>100% recall</a:t>
            </a:r>
          </a:p>
        </p:txBody>
      </p:sp>
      <p:sp>
        <p:nvSpPr>
          <p:cNvPr id="16" name="Rectangle 15">
            <a:extLst>
              <a:ext uri="{FF2B5EF4-FFF2-40B4-BE49-F238E27FC236}">
                <a16:creationId xmlns:a16="http://schemas.microsoft.com/office/drawing/2014/main" id="{395CABBD-8FD7-4F45-9CF7-99DEA2E57F45}"/>
              </a:ext>
            </a:extLst>
          </p:cNvPr>
          <p:cNvSpPr/>
          <p:nvPr/>
        </p:nvSpPr>
        <p:spPr>
          <a:xfrm>
            <a:off x="1835696" y="6646936"/>
            <a:ext cx="5742384" cy="253916"/>
          </a:xfrm>
          <a:prstGeom prst="rect">
            <a:avLst/>
          </a:prstGeom>
        </p:spPr>
        <p:txBody>
          <a:bodyPr wrap="square">
            <a:spAutoFit/>
          </a:bodyPr>
          <a:lstStyle/>
          <a:p>
            <a:r>
              <a:rPr lang="en-DE" sz="1050" dirty="0">
                <a:solidFill>
                  <a:schemeClr val="bg1"/>
                </a:solidFill>
              </a:rPr>
              <a:t>Information Retrieval and Web Search, IR Evaluation and IR Standard Text Collections, Rada Mihalcea</a:t>
            </a:r>
          </a:p>
        </p:txBody>
      </p:sp>
    </p:spTree>
    <p:extLst>
      <p:ext uri="{BB962C8B-B14F-4D97-AF65-F5344CB8AC3E}">
        <p14:creationId xmlns:p14="http://schemas.microsoft.com/office/powerpoint/2010/main" val="3392126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EC5C8-FDF5-DE49-AEAF-ED08A46519C6}"/>
              </a:ext>
            </a:extLst>
          </p:cNvPr>
          <p:cNvSpPr>
            <a:spLocks noGrp="1"/>
          </p:cNvSpPr>
          <p:nvPr>
            <p:ph type="title"/>
          </p:nvPr>
        </p:nvSpPr>
        <p:spPr/>
        <p:txBody>
          <a:bodyPr/>
          <a:lstStyle/>
          <a:p>
            <a:r>
              <a:rPr lang="en-DE" dirty="0"/>
              <a:t>Joint planning</a:t>
            </a:r>
          </a:p>
        </p:txBody>
      </p:sp>
      <p:pic>
        <p:nvPicPr>
          <p:cNvPr id="6" name="Content Placeholder 5" descr="Graphical user interface, application&#10;&#10;Description automatically generated">
            <a:extLst>
              <a:ext uri="{FF2B5EF4-FFF2-40B4-BE49-F238E27FC236}">
                <a16:creationId xmlns:a16="http://schemas.microsoft.com/office/drawing/2014/main" id="{CCA56FA3-940A-524C-A099-3AFB195E2F12}"/>
              </a:ext>
            </a:extLst>
          </p:cNvPr>
          <p:cNvPicPr>
            <a:picLocks noGrp="1" noChangeAspect="1"/>
          </p:cNvPicPr>
          <p:nvPr>
            <p:ph idx="1"/>
          </p:nvPr>
        </p:nvPicPr>
        <p:blipFill>
          <a:blip r:embed="rId2"/>
          <a:stretch>
            <a:fillRect/>
          </a:stretch>
        </p:blipFill>
        <p:spPr>
          <a:xfrm>
            <a:off x="457200" y="1414602"/>
            <a:ext cx="8229600" cy="4533620"/>
          </a:xfrm>
        </p:spPr>
      </p:pic>
      <p:sp>
        <p:nvSpPr>
          <p:cNvPr id="4" name="Slide Number Placeholder 3">
            <a:extLst>
              <a:ext uri="{FF2B5EF4-FFF2-40B4-BE49-F238E27FC236}">
                <a16:creationId xmlns:a16="http://schemas.microsoft.com/office/drawing/2014/main" id="{8D3DD87A-390C-EE4E-8633-D9F0F8E64FFD}"/>
              </a:ext>
            </a:extLst>
          </p:cNvPr>
          <p:cNvSpPr>
            <a:spLocks noGrp="1"/>
          </p:cNvSpPr>
          <p:nvPr>
            <p:ph type="sldNum" sz="quarter" idx="12"/>
          </p:nvPr>
        </p:nvSpPr>
        <p:spPr/>
        <p:txBody>
          <a:bodyPr/>
          <a:lstStyle/>
          <a:p>
            <a:pPr>
              <a:defRPr/>
            </a:pPr>
            <a:fld id="{A4C577E2-95DD-1F4B-A688-E8FB02007787}" type="slidenum">
              <a:rPr lang="de-DE" smtClean="0"/>
              <a:pPr>
                <a:defRPr/>
              </a:pPr>
              <a:t>6</a:t>
            </a:fld>
            <a:endParaRPr lang="de-DE"/>
          </a:p>
        </p:txBody>
      </p:sp>
      <p:sp>
        <p:nvSpPr>
          <p:cNvPr id="7" name="Rectangle 6">
            <a:extLst>
              <a:ext uri="{FF2B5EF4-FFF2-40B4-BE49-F238E27FC236}">
                <a16:creationId xmlns:a16="http://schemas.microsoft.com/office/drawing/2014/main" id="{6BB427E1-1F9C-9348-9867-041AB6211EBF}"/>
              </a:ext>
            </a:extLst>
          </p:cNvPr>
          <p:cNvSpPr/>
          <p:nvPr/>
        </p:nvSpPr>
        <p:spPr>
          <a:xfrm>
            <a:off x="2443759" y="6630687"/>
            <a:ext cx="4360489" cy="276999"/>
          </a:xfrm>
          <a:prstGeom prst="rect">
            <a:avLst/>
          </a:prstGeom>
        </p:spPr>
        <p:txBody>
          <a:bodyPr wrap="none">
            <a:spAutoFit/>
          </a:bodyPr>
          <a:lstStyle/>
          <a:p>
            <a:r>
              <a:rPr lang="en-US" sz="1200" dirty="0">
                <a:solidFill>
                  <a:schemeClr val="bg1"/>
                </a:solidFill>
              </a:rPr>
              <a:t>Challenges of Human-Aware AI Systems: Subbarao </a:t>
            </a:r>
            <a:r>
              <a:rPr lang="en-US" sz="1200" dirty="0" err="1">
                <a:solidFill>
                  <a:schemeClr val="bg1"/>
                </a:solidFill>
              </a:rPr>
              <a:t>Kambhampati</a:t>
            </a:r>
            <a:endParaRPr lang="en-DE" sz="1200" dirty="0">
              <a:solidFill>
                <a:schemeClr val="bg1"/>
              </a:solidFill>
            </a:endParaRPr>
          </a:p>
        </p:txBody>
      </p:sp>
    </p:spTree>
    <p:extLst>
      <p:ext uri="{BB962C8B-B14F-4D97-AF65-F5344CB8AC3E}">
        <p14:creationId xmlns:p14="http://schemas.microsoft.com/office/powerpoint/2010/main" val="42793150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850" name="Rectangle 2"/>
          <p:cNvSpPr>
            <a:spLocks noGrp="1" noChangeArrowheads="1"/>
          </p:cNvSpPr>
          <p:nvPr>
            <p:ph type="title"/>
          </p:nvPr>
        </p:nvSpPr>
        <p:spPr>
          <a:xfrm>
            <a:off x="228600" y="241397"/>
            <a:ext cx="8153400" cy="876300"/>
          </a:xfrm>
        </p:spPr>
        <p:txBody>
          <a:bodyPr/>
          <a:lstStyle/>
          <a:p>
            <a:r>
              <a:rPr lang="en-US" dirty="0"/>
              <a:t>Interpolating a Recall/Precision Curve</a:t>
            </a:r>
          </a:p>
        </p:txBody>
      </p:sp>
      <p:sp>
        <p:nvSpPr>
          <p:cNvPr id="974851" name="Rectangle 3"/>
          <p:cNvSpPr>
            <a:spLocks noGrp="1" noChangeArrowheads="1"/>
          </p:cNvSpPr>
          <p:nvPr>
            <p:ph type="body" idx="1"/>
          </p:nvPr>
        </p:nvSpPr>
        <p:spPr>
          <a:xfrm>
            <a:off x="228600" y="1268760"/>
            <a:ext cx="8763000" cy="4687888"/>
          </a:xfrm>
        </p:spPr>
        <p:txBody>
          <a:bodyPr/>
          <a:lstStyle/>
          <a:p>
            <a:r>
              <a:rPr lang="en-US" dirty="0"/>
              <a:t>Interpolate a precision value for each </a:t>
            </a:r>
            <a:r>
              <a:rPr lang="en-US" i="1" dirty="0"/>
              <a:t>standard recall level</a:t>
            </a:r>
            <a:r>
              <a:rPr lang="en-US" dirty="0"/>
              <a:t>:</a:t>
            </a:r>
          </a:p>
          <a:p>
            <a:pPr lvl="1"/>
            <a:r>
              <a:rPr lang="en-US" dirty="0" err="1">
                <a:sym typeface="Symbol" charset="0"/>
              </a:rPr>
              <a:t>r</a:t>
            </a:r>
            <a:r>
              <a:rPr lang="en-US" baseline="-25000" dirty="0" err="1">
                <a:sym typeface="Symbol" charset="0"/>
              </a:rPr>
              <a:t>j</a:t>
            </a:r>
            <a:r>
              <a:rPr lang="en-US" dirty="0">
                <a:sym typeface="Symbol" charset="0"/>
              </a:rPr>
              <a:t> {0.0, 0.1, 0.2, 0.3, 0.4, 0.5, 0.6, 0.7, 0.8, 0.9, 1.0}</a:t>
            </a:r>
          </a:p>
          <a:p>
            <a:pPr lvl="1"/>
            <a:r>
              <a:rPr lang="en-US" dirty="0">
                <a:sym typeface="Symbol" charset="0"/>
              </a:rPr>
              <a:t>r</a:t>
            </a:r>
            <a:r>
              <a:rPr lang="en-US" baseline="-25000" dirty="0">
                <a:sym typeface="Symbol" charset="0"/>
              </a:rPr>
              <a:t>0</a:t>
            </a:r>
            <a:r>
              <a:rPr lang="en-US" dirty="0">
                <a:sym typeface="Symbol" charset="0"/>
              </a:rPr>
              <a:t> = 0.0, r</a:t>
            </a:r>
            <a:r>
              <a:rPr lang="en-US" baseline="-25000" dirty="0">
                <a:sym typeface="Symbol" charset="0"/>
              </a:rPr>
              <a:t>1</a:t>
            </a:r>
            <a:r>
              <a:rPr lang="en-US" dirty="0">
                <a:sym typeface="Symbol" charset="0"/>
              </a:rPr>
              <a:t> = 0.1, …, r</a:t>
            </a:r>
            <a:r>
              <a:rPr lang="en-US" baseline="-25000" dirty="0">
                <a:sym typeface="Symbol" charset="0"/>
              </a:rPr>
              <a:t>10</a:t>
            </a:r>
            <a:r>
              <a:rPr lang="en-US" dirty="0">
                <a:sym typeface="Symbol" charset="0"/>
              </a:rPr>
              <a:t>=1.0</a:t>
            </a:r>
          </a:p>
          <a:p>
            <a:r>
              <a:rPr lang="en-US" dirty="0">
                <a:sym typeface="Symbol" charset="0"/>
              </a:rPr>
              <a:t>The interpolated precision at the </a:t>
            </a:r>
            <a:r>
              <a:rPr lang="en-US" i="1" dirty="0">
                <a:sym typeface="Symbol" charset="0"/>
              </a:rPr>
              <a:t>j</a:t>
            </a:r>
            <a:r>
              <a:rPr lang="en-US" dirty="0">
                <a:sym typeface="Symbol" charset="0"/>
              </a:rPr>
              <a:t>-</a:t>
            </a:r>
            <a:r>
              <a:rPr lang="en-US" dirty="0" err="1">
                <a:sym typeface="Symbol" charset="0"/>
              </a:rPr>
              <a:t>th</a:t>
            </a:r>
            <a:r>
              <a:rPr lang="en-US" dirty="0">
                <a:sym typeface="Symbol" charset="0"/>
              </a:rPr>
              <a:t> standard recall level is the maximum known precision at any recall level between the </a:t>
            </a:r>
            <a:r>
              <a:rPr lang="en-US" i="1" dirty="0">
                <a:sym typeface="Symbol" charset="0"/>
              </a:rPr>
              <a:t>j</a:t>
            </a:r>
            <a:r>
              <a:rPr lang="en-US" dirty="0">
                <a:sym typeface="Symbol" charset="0"/>
              </a:rPr>
              <a:t>-</a:t>
            </a:r>
            <a:r>
              <a:rPr lang="en-US" dirty="0" err="1">
                <a:sym typeface="Symbol" charset="0"/>
              </a:rPr>
              <a:t>th</a:t>
            </a:r>
            <a:r>
              <a:rPr lang="en-US" dirty="0">
                <a:sym typeface="Symbol" charset="0"/>
              </a:rPr>
              <a:t> and (</a:t>
            </a:r>
            <a:r>
              <a:rPr lang="en-US" i="1" dirty="0">
                <a:sym typeface="Symbol" charset="0"/>
              </a:rPr>
              <a:t>j </a:t>
            </a:r>
            <a:r>
              <a:rPr lang="en-US" dirty="0">
                <a:sym typeface="Symbol" charset="0"/>
              </a:rPr>
              <a:t>+ 1)-</a:t>
            </a:r>
            <a:r>
              <a:rPr lang="en-US" dirty="0" err="1">
                <a:sym typeface="Symbol" charset="0"/>
              </a:rPr>
              <a:t>th</a:t>
            </a:r>
            <a:r>
              <a:rPr lang="en-US" dirty="0">
                <a:sym typeface="Symbol" charset="0"/>
              </a:rPr>
              <a:t> level:</a:t>
            </a:r>
          </a:p>
          <a:p>
            <a:endParaRPr lang="en-US" dirty="0">
              <a:sym typeface="Symbol" charset="0"/>
            </a:endParaRPr>
          </a:p>
          <a:p>
            <a:endParaRPr lang="en-US" dirty="0"/>
          </a:p>
        </p:txBody>
      </p:sp>
      <p:graphicFrame>
        <p:nvGraphicFramePr>
          <p:cNvPr id="974852" name="Object 4"/>
          <p:cNvGraphicFramePr>
            <a:graphicFrameLocks noChangeAspect="1"/>
          </p:cNvGraphicFramePr>
          <p:nvPr/>
        </p:nvGraphicFramePr>
        <p:xfrm>
          <a:off x="2667000" y="4191000"/>
          <a:ext cx="2743200" cy="738285"/>
        </p:xfrm>
        <a:graphic>
          <a:graphicData uri="http://schemas.openxmlformats.org/presentationml/2006/ole">
            <mc:AlternateContent xmlns:mc="http://schemas.openxmlformats.org/markup-compatibility/2006">
              <mc:Choice xmlns:v="urn:schemas-microsoft-com:vml" Requires="v">
                <p:oleObj name="Equation" r:id="rId3" imgW="1180800" imgH="317160" progId="Equation.3">
                  <p:embed/>
                </p:oleObj>
              </mc:Choice>
              <mc:Fallback>
                <p:oleObj name="Equation" r:id="rId3" imgW="1180800" imgH="317160" progId="Equation.3">
                  <p:embed/>
                  <p:pic>
                    <p:nvPicPr>
                      <p:cNvPr id="97485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4191000"/>
                        <a:ext cx="2743200" cy="738285"/>
                      </a:xfrm>
                      <a:prstGeom prst="rect">
                        <a:avLst/>
                      </a:prstGeom>
                      <a:noFill/>
                      <a:ln>
                        <a:noFill/>
                      </a:ln>
                      <a:effectLst/>
                    </p:spPr>
                  </p:pic>
                </p:oleObj>
              </mc:Fallback>
            </mc:AlternateContent>
          </a:graphicData>
        </a:graphic>
      </p:graphicFrame>
      <p:sp>
        <p:nvSpPr>
          <p:cNvPr id="5" name="Rectangle 4">
            <a:extLst>
              <a:ext uri="{FF2B5EF4-FFF2-40B4-BE49-F238E27FC236}">
                <a16:creationId xmlns:a16="http://schemas.microsoft.com/office/drawing/2014/main" id="{ABCF4BF5-DE96-8145-900B-B3D8EBBF7747}"/>
              </a:ext>
            </a:extLst>
          </p:cNvPr>
          <p:cNvSpPr/>
          <p:nvPr/>
        </p:nvSpPr>
        <p:spPr>
          <a:xfrm>
            <a:off x="1835696" y="6646936"/>
            <a:ext cx="5742384" cy="253916"/>
          </a:xfrm>
          <a:prstGeom prst="rect">
            <a:avLst/>
          </a:prstGeom>
        </p:spPr>
        <p:txBody>
          <a:bodyPr wrap="square">
            <a:spAutoFit/>
          </a:bodyPr>
          <a:lstStyle/>
          <a:p>
            <a:r>
              <a:rPr lang="en-DE" sz="1050" dirty="0">
                <a:solidFill>
                  <a:schemeClr val="bg1"/>
                </a:solidFill>
              </a:rPr>
              <a:t>Information Retrieval and Web Search, IR Evaluation and IR Standard Text Collections, Rada Mihalcea</a:t>
            </a:r>
          </a:p>
        </p:txBody>
      </p:sp>
    </p:spTree>
    <p:extLst>
      <p:ext uri="{BB962C8B-B14F-4D97-AF65-F5344CB8AC3E}">
        <p14:creationId xmlns:p14="http://schemas.microsoft.com/office/powerpoint/2010/main" val="30363172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898" name="Rectangle 2"/>
          <p:cNvSpPr>
            <a:spLocks noGrp="1" noChangeArrowheads="1"/>
          </p:cNvSpPr>
          <p:nvPr>
            <p:ph type="title"/>
          </p:nvPr>
        </p:nvSpPr>
        <p:spPr>
          <a:xfrm>
            <a:off x="179513" y="230140"/>
            <a:ext cx="8712956" cy="894604"/>
          </a:xfrm>
        </p:spPr>
        <p:txBody>
          <a:bodyPr/>
          <a:lstStyle/>
          <a:p>
            <a:r>
              <a:rPr lang="en-US" altLang="zh-TW" dirty="0">
                <a:ea typeface="新細明體" charset="0"/>
                <a:cs typeface="新細明體" charset="0"/>
              </a:rPr>
              <a:t>Interpolating a Recall/Precision Curve: An Example</a:t>
            </a:r>
          </a:p>
        </p:txBody>
      </p:sp>
      <p:sp>
        <p:nvSpPr>
          <p:cNvPr id="976899" name="Text Box 3"/>
          <p:cNvSpPr txBox="1">
            <a:spLocks noChangeArrowheads="1"/>
          </p:cNvSpPr>
          <p:nvPr/>
        </p:nvSpPr>
        <p:spPr bwMode="auto">
          <a:xfrm>
            <a:off x="3657600" y="5638800"/>
            <a:ext cx="501650"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zh-TW" altLang="en-US" sz="2000">
                <a:latin typeface="Times New Roman" charset="0"/>
                <a:ea typeface="新細明體" charset="0"/>
                <a:cs typeface="新細明體" charset="0"/>
              </a:rPr>
              <a:t>0.4</a:t>
            </a:r>
          </a:p>
        </p:txBody>
      </p:sp>
      <p:sp>
        <p:nvSpPr>
          <p:cNvPr id="976900" name="Text Box 4"/>
          <p:cNvSpPr txBox="1">
            <a:spLocks noChangeArrowheads="1"/>
          </p:cNvSpPr>
          <p:nvPr/>
        </p:nvSpPr>
        <p:spPr bwMode="auto">
          <a:xfrm>
            <a:off x="6172200" y="5638800"/>
            <a:ext cx="503238"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zh-TW" altLang="en-US" sz="2000">
                <a:latin typeface="Times New Roman" charset="0"/>
                <a:ea typeface="新細明體" charset="0"/>
                <a:cs typeface="新細明體" charset="0"/>
              </a:rPr>
              <a:t>0.8</a:t>
            </a:r>
          </a:p>
        </p:txBody>
      </p:sp>
      <p:sp>
        <p:nvSpPr>
          <p:cNvPr id="976901" name="Line 5"/>
          <p:cNvSpPr>
            <a:spLocks noChangeShapeType="1"/>
          </p:cNvSpPr>
          <p:nvPr/>
        </p:nvSpPr>
        <p:spPr bwMode="auto">
          <a:xfrm>
            <a:off x="1419225" y="1524000"/>
            <a:ext cx="0" cy="4052888"/>
          </a:xfrm>
          <a:prstGeom prst="line">
            <a:avLst/>
          </a:prstGeom>
          <a:noFill/>
          <a:ln w="9525">
            <a:solidFill>
              <a:srgbClr val="00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76902" name="Line 6"/>
          <p:cNvSpPr>
            <a:spLocks noChangeShapeType="1"/>
          </p:cNvSpPr>
          <p:nvPr/>
        </p:nvSpPr>
        <p:spPr bwMode="auto">
          <a:xfrm flipV="1">
            <a:off x="1416050" y="5562600"/>
            <a:ext cx="7118350" cy="127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976903" name="Line 7"/>
          <p:cNvSpPr>
            <a:spLocks noChangeShapeType="1"/>
          </p:cNvSpPr>
          <p:nvPr/>
        </p:nvSpPr>
        <p:spPr bwMode="auto">
          <a:xfrm>
            <a:off x="2667000" y="5521325"/>
            <a:ext cx="0" cy="7620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76904" name="Line 8"/>
          <p:cNvSpPr>
            <a:spLocks noChangeShapeType="1"/>
          </p:cNvSpPr>
          <p:nvPr/>
        </p:nvSpPr>
        <p:spPr bwMode="auto">
          <a:xfrm>
            <a:off x="3914775" y="5521325"/>
            <a:ext cx="0" cy="7620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76905" name="Line 9"/>
          <p:cNvSpPr>
            <a:spLocks noChangeShapeType="1"/>
          </p:cNvSpPr>
          <p:nvPr/>
        </p:nvSpPr>
        <p:spPr bwMode="auto">
          <a:xfrm>
            <a:off x="5208588" y="5519738"/>
            <a:ext cx="0" cy="7620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976906" name="Line 10"/>
          <p:cNvSpPr>
            <a:spLocks noChangeShapeType="1"/>
          </p:cNvSpPr>
          <p:nvPr/>
        </p:nvSpPr>
        <p:spPr bwMode="auto">
          <a:xfrm>
            <a:off x="7662863" y="5521325"/>
            <a:ext cx="0" cy="7620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76907" name="Line 11"/>
          <p:cNvSpPr>
            <a:spLocks noChangeShapeType="1"/>
          </p:cNvSpPr>
          <p:nvPr/>
        </p:nvSpPr>
        <p:spPr bwMode="auto">
          <a:xfrm>
            <a:off x="6421438" y="5521325"/>
            <a:ext cx="0" cy="7620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76908" name="Oval 12"/>
          <p:cNvSpPr>
            <a:spLocks noChangeArrowheads="1"/>
          </p:cNvSpPr>
          <p:nvPr/>
        </p:nvSpPr>
        <p:spPr bwMode="auto">
          <a:xfrm>
            <a:off x="1905000" y="2209800"/>
            <a:ext cx="150813" cy="7461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76909" name="Oval 13"/>
          <p:cNvSpPr>
            <a:spLocks noChangeArrowheads="1"/>
          </p:cNvSpPr>
          <p:nvPr/>
        </p:nvSpPr>
        <p:spPr bwMode="auto">
          <a:xfrm>
            <a:off x="2286000" y="2209800"/>
            <a:ext cx="150813" cy="74613"/>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tx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76910" name="Line 14"/>
          <p:cNvSpPr>
            <a:spLocks noChangeShapeType="1"/>
          </p:cNvSpPr>
          <p:nvPr/>
        </p:nvSpPr>
        <p:spPr bwMode="auto">
          <a:xfrm>
            <a:off x="1371600" y="4891088"/>
            <a:ext cx="109538"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76911" name="Line 15"/>
          <p:cNvSpPr>
            <a:spLocks noChangeShapeType="1"/>
          </p:cNvSpPr>
          <p:nvPr/>
        </p:nvSpPr>
        <p:spPr bwMode="auto">
          <a:xfrm>
            <a:off x="1387475" y="4235450"/>
            <a:ext cx="109538"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76912" name="Line 16"/>
          <p:cNvSpPr>
            <a:spLocks noChangeShapeType="1"/>
          </p:cNvSpPr>
          <p:nvPr/>
        </p:nvSpPr>
        <p:spPr bwMode="auto">
          <a:xfrm>
            <a:off x="1371600" y="3557588"/>
            <a:ext cx="109538"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76913" name="Line 17"/>
          <p:cNvSpPr>
            <a:spLocks noChangeShapeType="1"/>
          </p:cNvSpPr>
          <p:nvPr/>
        </p:nvSpPr>
        <p:spPr bwMode="auto">
          <a:xfrm>
            <a:off x="1384300" y="2216150"/>
            <a:ext cx="109538"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76914" name="Line 18"/>
          <p:cNvSpPr>
            <a:spLocks noChangeShapeType="1"/>
          </p:cNvSpPr>
          <p:nvPr/>
        </p:nvSpPr>
        <p:spPr bwMode="auto">
          <a:xfrm>
            <a:off x="1387475" y="2894013"/>
            <a:ext cx="109538"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pSp>
        <p:nvGrpSpPr>
          <p:cNvPr id="976915" name="Group 19"/>
          <p:cNvGrpSpPr>
            <a:grpSpLocks/>
          </p:cNvGrpSpPr>
          <p:nvPr/>
        </p:nvGrpSpPr>
        <p:grpSpPr bwMode="auto">
          <a:xfrm>
            <a:off x="914400" y="2057400"/>
            <a:ext cx="579438" cy="3060700"/>
            <a:chOff x="487" y="1269"/>
            <a:chExt cx="365" cy="1928"/>
          </a:xfrm>
        </p:grpSpPr>
        <p:sp>
          <p:nvSpPr>
            <p:cNvPr id="976916" name="Text Box 20"/>
            <p:cNvSpPr txBox="1">
              <a:spLocks noChangeArrowheads="1"/>
            </p:cNvSpPr>
            <p:nvPr/>
          </p:nvSpPr>
          <p:spPr bwMode="auto">
            <a:xfrm>
              <a:off x="497" y="1269"/>
              <a:ext cx="317" cy="2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zh-TW" altLang="en-US" sz="2000">
                  <a:latin typeface="Times New Roman" charset="0"/>
                  <a:ea typeface="新細明體" charset="0"/>
                  <a:cs typeface="新細明體" charset="0"/>
                </a:rPr>
                <a:t>1.0</a:t>
              </a:r>
            </a:p>
          </p:txBody>
        </p:sp>
        <p:sp>
          <p:nvSpPr>
            <p:cNvPr id="976917" name="Text Box 21"/>
            <p:cNvSpPr txBox="1">
              <a:spLocks noChangeArrowheads="1"/>
            </p:cNvSpPr>
            <p:nvPr/>
          </p:nvSpPr>
          <p:spPr bwMode="auto">
            <a:xfrm>
              <a:off x="499" y="1706"/>
              <a:ext cx="317" cy="2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zh-TW" altLang="en-US" sz="2000">
                  <a:latin typeface="Times New Roman" charset="0"/>
                  <a:ea typeface="新細明體" charset="0"/>
                  <a:cs typeface="新細明體" charset="0"/>
                </a:rPr>
                <a:t>0.8</a:t>
              </a:r>
            </a:p>
          </p:txBody>
        </p:sp>
        <p:sp>
          <p:nvSpPr>
            <p:cNvPr id="976918" name="Text Box 22"/>
            <p:cNvSpPr txBox="1">
              <a:spLocks noChangeArrowheads="1"/>
            </p:cNvSpPr>
            <p:nvPr/>
          </p:nvSpPr>
          <p:spPr bwMode="auto">
            <a:xfrm>
              <a:off x="487" y="2114"/>
              <a:ext cx="317" cy="2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zh-TW" altLang="en-US" sz="2000">
                  <a:latin typeface="Times New Roman" charset="0"/>
                  <a:ea typeface="新細明體" charset="0"/>
                  <a:cs typeface="新細明體" charset="0"/>
                </a:rPr>
                <a:t>0.6</a:t>
              </a:r>
            </a:p>
          </p:txBody>
        </p:sp>
        <p:sp>
          <p:nvSpPr>
            <p:cNvPr id="976919" name="Text Box 23"/>
            <p:cNvSpPr txBox="1">
              <a:spLocks noChangeArrowheads="1"/>
            </p:cNvSpPr>
            <p:nvPr/>
          </p:nvSpPr>
          <p:spPr bwMode="auto">
            <a:xfrm>
              <a:off x="519" y="2545"/>
              <a:ext cx="315" cy="2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zh-TW" altLang="en-US" sz="2000">
                  <a:latin typeface="Times New Roman" charset="0"/>
                  <a:ea typeface="新細明體" charset="0"/>
                  <a:cs typeface="新細明體" charset="0"/>
                </a:rPr>
                <a:t>0.4</a:t>
              </a:r>
            </a:p>
          </p:txBody>
        </p:sp>
        <p:sp>
          <p:nvSpPr>
            <p:cNvPr id="976920" name="Text Box 24"/>
            <p:cNvSpPr txBox="1">
              <a:spLocks noChangeArrowheads="1"/>
            </p:cNvSpPr>
            <p:nvPr/>
          </p:nvSpPr>
          <p:spPr bwMode="auto">
            <a:xfrm>
              <a:off x="536" y="2947"/>
              <a:ext cx="316" cy="2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zh-TW" altLang="en-US" sz="2000">
                  <a:latin typeface="Times New Roman" charset="0"/>
                  <a:ea typeface="新細明體" charset="0"/>
                  <a:cs typeface="新細明體" charset="0"/>
                </a:rPr>
                <a:t>0.2</a:t>
              </a:r>
            </a:p>
          </p:txBody>
        </p:sp>
      </p:grpSp>
      <p:sp>
        <p:nvSpPr>
          <p:cNvPr id="976921" name="Text Box 25"/>
          <p:cNvSpPr txBox="1">
            <a:spLocks noChangeArrowheads="1"/>
          </p:cNvSpPr>
          <p:nvPr/>
        </p:nvSpPr>
        <p:spPr bwMode="auto">
          <a:xfrm>
            <a:off x="2362200" y="5638800"/>
            <a:ext cx="503238"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zh-TW" altLang="en-US" sz="2000">
                <a:latin typeface="Times New Roman" charset="0"/>
                <a:ea typeface="新細明體" charset="0"/>
                <a:cs typeface="新細明體" charset="0"/>
              </a:rPr>
              <a:t>0.2</a:t>
            </a:r>
          </a:p>
        </p:txBody>
      </p:sp>
      <p:sp>
        <p:nvSpPr>
          <p:cNvPr id="976922" name="Text Box 26"/>
          <p:cNvSpPr txBox="1">
            <a:spLocks noChangeArrowheads="1"/>
          </p:cNvSpPr>
          <p:nvPr/>
        </p:nvSpPr>
        <p:spPr bwMode="auto">
          <a:xfrm>
            <a:off x="7391400" y="5562600"/>
            <a:ext cx="500063"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zh-TW" altLang="en-US" sz="2000">
                <a:latin typeface="Times New Roman" charset="0"/>
                <a:ea typeface="新細明體" charset="0"/>
                <a:cs typeface="新細明體" charset="0"/>
              </a:rPr>
              <a:t>1.0</a:t>
            </a:r>
          </a:p>
        </p:txBody>
      </p:sp>
      <p:sp>
        <p:nvSpPr>
          <p:cNvPr id="976923" name="Text Box 27"/>
          <p:cNvSpPr txBox="1">
            <a:spLocks noChangeArrowheads="1"/>
          </p:cNvSpPr>
          <p:nvPr/>
        </p:nvSpPr>
        <p:spPr bwMode="auto">
          <a:xfrm>
            <a:off x="4953000" y="5638800"/>
            <a:ext cx="503238"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zh-TW" altLang="en-US" sz="2000">
                <a:latin typeface="Times New Roman" charset="0"/>
                <a:ea typeface="新細明體" charset="0"/>
                <a:cs typeface="新細明體" charset="0"/>
              </a:rPr>
              <a:t>0.6</a:t>
            </a:r>
          </a:p>
        </p:txBody>
      </p:sp>
      <p:sp>
        <p:nvSpPr>
          <p:cNvPr id="976924" name="Text Box 28"/>
          <p:cNvSpPr txBox="1">
            <a:spLocks noChangeArrowheads="1"/>
          </p:cNvSpPr>
          <p:nvPr/>
        </p:nvSpPr>
        <p:spPr bwMode="auto">
          <a:xfrm>
            <a:off x="7848600" y="5715000"/>
            <a:ext cx="781945" cy="371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eaLnBrk="1" hangingPunct="1"/>
            <a:r>
              <a:rPr kumimoji="1" lang="en-US" altLang="zh-TW" sz="1800" dirty="0">
                <a:solidFill>
                  <a:srgbClr val="000000"/>
                </a:solidFill>
                <a:latin typeface="Open Sans Light"/>
                <a:ea typeface="新細明體" charset="0"/>
                <a:cs typeface="Open Sans Light"/>
              </a:rPr>
              <a:t>Recall</a:t>
            </a:r>
          </a:p>
        </p:txBody>
      </p:sp>
      <p:sp>
        <p:nvSpPr>
          <p:cNvPr id="976925" name="Text Box 29"/>
          <p:cNvSpPr txBox="1">
            <a:spLocks noChangeArrowheads="1"/>
          </p:cNvSpPr>
          <p:nvPr/>
        </p:nvSpPr>
        <p:spPr bwMode="auto">
          <a:xfrm rot="-5400000">
            <a:off x="229818" y="1992294"/>
            <a:ext cx="1126277" cy="371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eaLnBrk="1" hangingPunct="1"/>
            <a:r>
              <a:rPr kumimoji="1" lang="en-US" altLang="zh-TW" sz="1800" dirty="0">
                <a:solidFill>
                  <a:srgbClr val="000000"/>
                </a:solidFill>
                <a:latin typeface="Open Sans Light"/>
                <a:ea typeface="新細明體" charset="0"/>
                <a:cs typeface="Open Sans Light"/>
              </a:rPr>
              <a:t>Precision</a:t>
            </a:r>
          </a:p>
        </p:txBody>
      </p:sp>
      <p:sp>
        <p:nvSpPr>
          <p:cNvPr id="976926" name="Line 30"/>
          <p:cNvSpPr>
            <a:spLocks noChangeShapeType="1"/>
          </p:cNvSpPr>
          <p:nvPr/>
        </p:nvSpPr>
        <p:spPr bwMode="auto">
          <a:xfrm>
            <a:off x="1981200" y="5519738"/>
            <a:ext cx="0" cy="7620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76927" name="Line 31"/>
          <p:cNvSpPr>
            <a:spLocks noChangeShapeType="1"/>
          </p:cNvSpPr>
          <p:nvPr/>
        </p:nvSpPr>
        <p:spPr bwMode="auto">
          <a:xfrm>
            <a:off x="4572000" y="5519738"/>
            <a:ext cx="0" cy="7620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76928" name="Line 32"/>
          <p:cNvSpPr>
            <a:spLocks noChangeShapeType="1"/>
          </p:cNvSpPr>
          <p:nvPr/>
        </p:nvSpPr>
        <p:spPr bwMode="auto">
          <a:xfrm>
            <a:off x="5867400" y="5519738"/>
            <a:ext cx="0" cy="7620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76929" name="Line 33"/>
          <p:cNvSpPr>
            <a:spLocks noChangeShapeType="1"/>
          </p:cNvSpPr>
          <p:nvPr/>
        </p:nvSpPr>
        <p:spPr bwMode="auto">
          <a:xfrm>
            <a:off x="3352800" y="5519738"/>
            <a:ext cx="0" cy="7620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76930" name="Line 34"/>
          <p:cNvSpPr>
            <a:spLocks noChangeShapeType="1"/>
          </p:cNvSpPr>
          <p:nvPr/>
        </p:nvSpPr>
        <p:spPr bwMode="auto">
          <a:xfrm>
            <a:off x="7086600" y="5519738"/>
            <a:ext cx="0" cy="7620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76931" name="Oval 35"/>
          <p:cNvSpPr>
            <a:spLocks noChangeArrowheads="1"/>
          </p:cNvSpPr>
          <p:nvPr/>
        </p:nvSpPr>
        <p:spPr bwMode="auto">
          <a:xfrm>
            <a:off x="3429000" y="2209800"/>
            <a:ext cx="150813" cy="74613"/>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tx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76932" name="Oval 36"/>
          <p:cNvSpPr>
            <a:spLocks noChangeArrowheads="1"/>
          </p:cNvSpPr>
          <p:nvPr/>
        </p:nvSpPr>
        <p:spPr bwMode="auto">
          <a:xfrm>
            <a:off x="5791200" y="4419600"/>
            <a:ext cx="150813" cy="7461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76933" name="Oval 37"/>
          <p:cNvSpPr>
            <a:spLocks noChangeArrowheads="1"/>
          </p:cNvSpPr>
          <p:nvPr/>
        </p:nvSpPr>
        <p:spPr bwMode="auto">
          <a:xfrm>
            <a:off x="6400800" y="4419600"/>
            <a:ext cx="150813" cy="7461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76934" name="Oval 38"/>
          <p:cNvSpPr>
            <a:spLocks noChangeArrowheads="1"/>
          </p:cNvSpPr>
          <p:nvPr/>
        </p:nvSpPr>
        <p:spPr bwMode="auto">
          <a:xfrm>
            <a:off x="7010400" y="5486400"/>
            <a:ext cx="150813" cy="7461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76935" name="Oval 39"/>
          <p:cNvSpPr>
            <a:spLocks noChangeArrowheads="1"/>
          </p:cNvSpPr>
          <p:nvPr/>
        </p:nvSpPr>
        <p:spPr bwMode="auto">
          <a:xfrm>
            <a:off x="7620000" y="5486400"/>
            <a:ext cx="150813" cy="7461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76936" name="Oval 40"/>
          <p:cNvSpPr>
            <a:spLocks noChangeArrowheads="1"/>
          </p:cNvSpPr>
          <p:nvPr/>
        </p:nvSpPr>
        <p:spPr bwMode="auto">
          <a:xfrm>
            <a:off x="6553200" y="4419600"/>
            <a:ext cx="150813" cy="74613"/>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tx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76937" name="Oval 41"/>
          <p:cNvSpPr>
            <a:spLocks noChangeArrowheads="1"/>
          </p:cNvSpPr>
          <p:nvPr/>
        </p:nvSpPr>
        <p:spPr bwMode="auto">
          <a:xfrm>
            <a:off x="5486400" y="3352800"/>
            <a:ext cx="150813" cy="74613"/>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tx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76938" name="Oval 42"/>
          <p:cNvSpPr>
            <a:spLocks noChangeArrowheads="1"/>
          </p:cNvSpPr>
          <p:nvPr/>
        </p:nvSpPr>
        <p:spPr bwMode="auto">
          <a:xfrm>
            <a:off x="4495800" y="3048000"/>
            <a:ext cx="150813" cy="74613"/>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tx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76939" name="Oval 43"/>
          <p:cNvSpPr>
            <a:spLocks noChangeArrowheads="1"/>
          </p:cNvSpPr>
          <p:nvPr/>
        </p:nvSpPr>
        <p:spPr bwMode="auto">
          <a:xfrm>
            <a:off x="3276600" y="2209800"/>
            <a:ext cx="150813" cy="7461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76940" name="Oval 44"/>
          <p:cNvSpPr>
            <a:spLocks noChangeArrowheads="1"/>
          </p:cNvSpPr>
          <p:nvPr/>
        </p:nvSpPr>
        <p:spPr bwMode="auto">
          <a:xfrm>
            <a:off x="3886200" y="3124200"/>
            <a:ext cx="150813" cy="7461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76941" name="Oval 45"/>
          <p:cNvSpPr>
            <a:spLocks noChangeArrowheads="1"/>
          </p:cNvSpPr>
          <p:nvPr/>
        </p:nvSpPr>
        <p:spPr bwMode="auto">
          <a:xfrm>
            <a:off x="4495800" y="3124200"/>
            <a:ext cx="150813" cy="7461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76942" name="Oval 46"/>
          <p:cNvSpPr>
            <a:spLocks noChangeArrowheads="1"/>
          </p:cNvSpPr>
          <p:nvPr/>
        </p:nvSpPr>
        <p:spPr bwMode="auto">
          <a:xfrm>
            <a:off x="5181600" y="3352800"/>
            <a:ext cx="150813" cy="7461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76943" name="Oval 47"/>
          <p:cNvSpPr>
            <a:spLocks noChangeArrowheads="1"/>
          </p:cNvSpPr>
          <p:nvPr/>
        </p:nvSpPr>
        <p:spPr bwMode="auto">
          <a:xfrm>
            <a:off x="2590800" y="2209800"/>
            <a:ext cx="150813" cy="7461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76944" name="Oval 48"/>
          <p:cNvSpPr>
            <a:spLocks noChangeArrowheads="1"/>
          </p:cNvSpPr>
          <p:nvPr/>
        </p:nvSpPr>
        <p:spPr bwMode="auto">
          <a:xfrm>
            <a:off x="1296988" y="2211388"/>
            <a:ext cx="150812" cy="7461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976945" name="Line 49"/>
          <p:cNvSpPr>
            <a:spLocks noChangeShapeType="1"/>
          </p:cNvSpPr>
          <p:nvPr/>
        </p:nvSpPr>
        <p:spPr bwMode="auto">
          <a:xfrm>
            <a:off x="1371600" y="2209800"/>
            <a:ext cx="205740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976946" name="Line 50"/>
          <p:cNvSpPr>
            <a:spLocks noChangeShapeType="1"/>
          </p:cNvSpPr>
          <p:nvPr/>
        </p:nvSpPr>
        <p:spPr bwMode="auto">
          <a:xfrm>
            <a:off x="3352800" y="2209800"/>
            <a:ext cx="609600" cy="91440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endParaRPr lang="en-US"/>
          </a:p>
        </p:txBody>
      </p:sp>
      <p:sp>
        <p:nvSpPr>
          <p:cNvPr id="976947" name="Line 51"/>
          <p:cNvSpPr>
            <a:spLocks noChangeShapeType="1"/>
          </p:cNvSpPr>
          <p:nvPr/>
        </p:nvSpPr>
        <p:spPr bwMode="auto">
          <a:xfrm>
            <a:off x="3962400" y="3124200"/>
            <a:ext cx="60960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endParaRPr lang="en-US"/>
          </a:p>
        </p:txBody>
      </p:sp>
      <p:sp>
        <p:nvSpPr>
          <p:cNvPr id="976948" name="Line 52"/>
          <p:cNvSpPr>
            <a:spLocks noChangeShapeType="1"/>
          </p:cNvSpPr>
          <p:nvPr/>
        </p:nvSpPr>
        <p:spPr bwMode="auto">
          <a:xfrm>
            <a:off x="4572000" y="3124200"/>
            <a:ext cx="685800" cy="30480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endParaRPr lang="en-US"/>
          </a:p>
        </p:txBody>
      </p:sp>
      <p:sp>
        <p:nvSpPr>
          <p:cNvPr id="976949" name="Line 53"/>
          <p:cNvSpPr>
            <a:spLocks noChangeShapeType="1"/>
          </p:cNvSpPr>
          <p:nvPr/>
        </p:nvSpPr>
        <p:spPr bwMode="auto">
          <a:xfrm>
            <a:off x="5257800" y="3352800"/>
            <a:ext cx="609600" cy="106680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endParaRPr lang="en-US"/>
          </a:p>
        </p:txBody>
      </p:sp>
      <p:sp>
        <p:nvSpPr>
          <p:cNvPr id="976950" name="Line 54"/>
          <p:cNvSpPr>
            <a:spLocks noChangeShapeType="1"/>
          </p:cNvSpPr>
          <p:nvPr/>
        </p:nvSpPr>
        <p:spPr bwMode="auto">
          <a:xfrm>
            <a:off x="5867400" y="4419600"/>
            <a:ext cx="60960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endParaRPr lang="en-US"/>
          </a:p>
        </p:txBody>
      </p:sp>
      <p:sp>
        <p:nvSpPr>
          <p:cNvPr id="976951" name="Line 55"/>
          <p:cNvSpPr>
            <a:spLocks noChangeShapeType="1"/>
          </p:cNvSpPr>
          <p:nvPr/>
        </p:nvSpPr>
        <p:spPr bwMode="auto">
          <a:xfrm>
            <a:off x="6477000" y="4419600"/>
            <a:ext cx="609600" cy="106680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endParaRPr lang="en-US"/>
          </a:p>
        </p:txBody>
      </p:sp>
      <p:sp>
        <p:nvSpPr>
          <p:cNvPr id="976952" name="Line 56"/>
          <p:cNvSpPr>
            <a:spLocks noChangeShapeType="1"/>
          </p:cNvSpPr>
          <p:nvPr/>
        </p:nvSpPr>
        <p:spPr bwMode="auto">
          <a:xfrm>
            <a:off x="7086600" y="5562600"/>
            <a:ext cx="6096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endParaRPr lang="en-US"/>
          </a:p>
        </p:txBody>
      </p:sp>
      <p:sp>
        <p:nvSpPr>
          <p:cNvPr id="57" name="Rectangle 56">
            <a:extLst>
              <a:ext uri="{FF2B5EF4-FFF2-40B4-BE49-F238E27FC236}">
                <a16:creationId xmlns:a16="http://schemas.microsoft.com/office/drawing/2014/main" id="{79D238C2-D110-8E41-9581-90A9CFD2CCCC}"/>
              </a:ext>
            </a:extLst>
          </p:cNvPr>
          <p:cNvSpPr/>
          <p:nvPr/>
        </p:nvSpPr>
        <p:spPr>
          <a:xfrm>
            <a:off x="1835696" y="6646936"/>
            <a:ext cx="5742384" cy="253916"/>
          </a:xfrm>
          <a:prstGeom prst="rect">
            <a:avLst/>
          </a:prstGeom>
        </p:spPr>
        <p:txBody>
          <a:bodyPr wrap="square">
            <a:spAutoFit/>
          </a:bodyPr>
          <a:lstStyle/>
          <a:p>
            <a:r>
              <a:rPr lang="en-DE" sz="1050" dirty="0">
                <a:solidFill>
                  <a:schemeClr val="bg1"/>
                </a:solidFill>
              </a:rPr>
              <a:t>Information Retrieval and Web Search, IR Evaluation and IR Standard Text Collections, Rada Mihalcea</a:t>
            </a:r>
          </a:p>
        </p:txBody>
      </p:sp>
    </p:spTree>
    <p:extLst>
      <p:ext uri="{BB962C8B-B14F-4D97-AF65-F5344CB8AC3E}">
        <p14:creationId xmlns:p14="http://schemas.microsoft.com/office/powerpoint/2010/main" val="32507807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8946" name="Rectangle 2"/>
          <p:cNvSpPr>
            <a:spLocks noGrp="1" noChangeArrowheads="1"/>
          </p:cNvSpPr>
          <p:nvPr>
            <p:ph type="title"/>
          </p:nvPr>
        </p:nvSpPr>
        <p:spPr/>
        <p:txBody>
          <a:bodyPr/>
          <a:lstStyle/>
          <a:p>
            <a:r>
              <a:rPr lang="en-US"/>
              <a:t>Average Recall/Precision Curve</a:t>
            </a:r>
          </a:p>
        </p:txBody>
      </p:sp>
      <p:sp>
        <p:nvSpPr>
          <p:cNvPr id="978947" name="Rectangle 3"/>
          <p:cNvSpPr>
            <a:spLocks noGrp="1" noChangeArrowheads="1"/>
          </p:cNvSpPr>
          <p:nvPr>
            <p:ph type="body" idx="1"/>
          </p:nvPr>
        </p:nvSpPr>
        <p:spPr/>
        <p:txBody>
          <a:bodyPr/>
          <a:lstStyle/>
          <a:p>
            <a:r>
              <a:rPr lang="en-US" dirty="0"/>
              <a:t>Typically average performance over a large </a:t>
            </a:r>
            <a:r>
              <a:rPr lang="en-US" b="1" i="1" dirty="0"/>
              <a:t>set</a:t>
            </a:r>
            <a:r>
              <a:rPr lang="en-US" dirty="0"/>
              <a:t> of queries.</a:t>
            </a:r>
          </a:p>
          <a:p>
            <a:r>
              <a:rPr lang="en-US" dirty="0"/>
              <a:t>Compute average precision at each standard recall level across all queries.</a:t>
            </a:r>
          </a:p>
          <a:p>
            <a:r>
              <a:rPr lang="en-US" dirty="0"/>
              <a:t>Plot average precision/recall curves to evaluate overall system performance on a document/query corpus.</a:t>
            </a:r>
          </a:p>
          <a:p>
            <a:endParaRPr lang="en-US" dirty="0"/>
          </a:p>
          <a:p>
            <a:r>
              <a:rPr lang="en-US" dirty="0"/>
              <a:t>Average:</a:t>
            </a:r>
          </a:p>
          <a:p>
            <a:pPr lvl="1"/>
            <a:r>
              <a:rPr lang="en-US" dirty="0"/>
              <a:t>Micro-average: compute P/R/F </a:t>
            </a:r>
            <a:br>
              <a:rPr lang="en-US" dirty="0"/>
            </a:br>
            <a:r>
              <a:rPr lang="en-US" dirty="0"/>
              <a:t>once for the entire set of queries </a:t>
            </a:r>
          </a:p>
          <a:p>
            <a:pPr lvl="1"/>
            <a:r>
              <a:rPr lang="en-US" dirty="0"/>
              <a:t>Macro-average: average of within-query precision/recall</a:t>
            </a:r>
          </a:p>
          <a:p>
            <a:endParaRPr lang="en-US" dirty="0"/>
          </a:p>
        </p:txBody>
      </p:sp>
      <p:sp>
        <p:nvSpPr>
          <p:cNvPr id="4" name="Rectangle 3">
            <a:extLst>
              <a:ext uri="{FF2B5EF4-FFF2-40B4-BE49-F238E27FC236}">
                <a16:creationId xmlns:a16="http://schemas.microsoft.com/office/drawing/2014/main" id="{69367A82-3C94-ED45-A6EB-501806B4F74D}"/>
              </a:ext>
            </a:extLst>
          </p:cNvPr>
          <p:cNvSpPr/>
          <p:nvPr/>
        </p:nvSpPr>
        <p:spPr>
          <a:xfrm>
            <a:off x="1835696" y="6646936"/>
            <a:ext cx="5742384" cy="253916"/>
          </a:xfrm>
          <a:prstGeom prst="rect">
            <a:avLst/>
          </a:prstGeom>
        </p:spPr>
        <p:txBody>
          <a:bodyPr wrap="square">
            <a:spAutoFit/>
          </a:bodyPr>
          <a:lstStyle/>
          <a:p>
            <a:r>
              <a:rPr lang="en-DE" sz="1050" dirty="0">
                <a:solidFill>
                  <a:schemeClr val="bg1"/>
                </a:solidFill>
              </a:rPr>
              <a:t>Information Retrieval and Web Search, IR Evaluation and IR Standard Text Collections, Rada Mihalcea</a:t>
            </a:r>
          </a:p>
        </p:txBody>
      </p:sp>
    </p:spTree>
    <p:extLst>
      <p:ext uri="{BB962C8B-B14F-4D97-AF65-F5344CB8AC3E}">
        <p14:creationId xmlns:p14="http://schemas.microsoft.com/office/powerpoint/2010/main" val="19390109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994" name="Rectangle 2"/>
          <p:cNvSpPr>
            <a:spLocks noGrp="1" noChangeArrowheads="1"/>
          </p:cNvSpPr>
          <p:nvPr>
            <p:ph type="title"/>
          </p:nvPr>
        </p:nvSpPr>
        <p:spPr>
          <a:xfrm>
            <a:off x="323528" y="188640"/>
            <a:ext cx="8153400" cy="876300"/>
          </a:xfrm>
        </p:spPr>
        <p:txBody>
          <a:bodyPr/>
          <a:lstStyle/>
          <a:p>
            <a:r>
              <a:rPr lang="en-US" altLang="zh-TW" dirty="0">
                <a:ea typeface="新細明體" charset="0"/>
                <a:cs typeface="新細明體" charset="0"/>
              </a:rPr>
              <a:t>How To Compare Two or More Systems</a:t>
            </a:r>
          </a:p>
        </p:txBody>
      </p:sp>
      <p:sp>
        <p:nvSpPr>
          <p:cNvPr id="980995" name="Rectangle 3"/>
          <p:cNvSpPr>
            <a:spLocks noGrp="1" noChangeArrowheads="1"/>
          </p:cNvSpPr>
          <p:nvPr>
            <p:ph type="body" idx="1"/>
          </p:nvPr>
        </p:nvSpPr>
        <p:spPr>
          <a:xfrm>
            <a:off x="533400" y="1676400"/>
            <a:ext cx="8020050" cy="1549400"/>
          </a:xfrm>
        </p:spPr>
        <p:txBody>
          <a:bodyPr/>
          <a:lstStyle/>
          <a:p>
            <a:pPr marL="342900" indent="-342900"/>
            <a:r>
              <a:rPr lang="en-US" altLang="zh-TW">
                <a:ea typeface="新細明體" charset="0"/>
                <a:cs typeface="新細明體" charset="0"/>
              </a:rPr>
              <a:t>The curve closest to the upper right-hand corner of the graph indicates the best performance</a:t>
            </a:r>
          </a:p>
        </p:txBody>
      </p:sp>
      <p:graphicFrame>
        <p:nvGraphicFramePr>
          <p:cNvPr id="980996" name="Object 4"/>
          <p:cNvGraphicFramePr>
            <a:graphicFrameLocks noChangeAspect="1"/>
          </p:cNvGraphicFramePr>
          <p:nvPr/>
        </p:nvGraphicFramePr>
        <p:xfrm>
          <a:off x="1600200" y="2576512"/>
          <a:ext cx="5851525" cy="3900488"/>
        </p:xfrm>
        <a:graphic>
          <a:graphicData uri="http://schemas.openxmlformats.org/presentationml/2006/ole">
            <mc:AlternateContent xmlns:mc="http://schemas.openxmlformats.org/markup-compatibility/2006">
              <mc:Choice xmlns:v="urn:schemas-microsoft-com:vml" Requires="v">
                <p:oleObj name="Chart" r:id="rId3" imgW="6096381" imgH="4067658" progId="MSGraph.Chart.8">
                  <p:embed followColorScheme="full"/>
                </p:oleObj>
              </mc:Choice>
              <mc:Fallback>
                <p:oleObj name="Chart" r:id="rId3" imgW="6096381" imgH="4067658" progId="MSGraph.Chart.8">
                  <p:embed followColorScheme="full"/>
                  <p:pic>
                    <p:nvPicPr>
                      <p:cNvPr id="98099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576512"/>
                        <a:ext cx="5851525" cy="39004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 name="Rectangle 4">
            <a:extLst>
              <a:ext uri="{FF2B5EF4-FFF2-40B4-BE49-F238E27FC236}">
                <a16:creationId xmlns:a16="http://schemas.microsoft.com/office/drawing/2014/main" id="{A742A18C-43E6-3D42-9897-8F13981551B1}"/>
              </a:ext>
            </a:extLst>
          </p:cNvPr>
          <p:cNvSpPr/>
          <p:nvPr/>
        </p:nvSpPr>
        <p:spPr>
          <a:xfrm>
            <a:off x="1835696" y="6646936"/>
            <a:ext cx="5742384" cy="253916"/>
          </a:xfrm>
          <a:prstGeom prst="rect">
            <a:avLst/>
          </a:prstGeom>
        </p:spPr>
        <p:txBody>
          <a:bodyPr wrap="square">
            <a:spAutoFit/>
          </a:bodyPr>
          <a:lstStyle/>
          <a:p>
            <a:r>
              <a:rPr lang="en-DE" sz="1050" dirty="0">
                <a:solidFill>
                  <a:schemeClr val="bg1"/>
                </a:solidFill>
              </a:rPr>
              <a:t>Information Retrieval and Web Search, IR Evaluation and IR Standard Text Collections, Rada Mihalcea</a:t>
            </a:r>
          </a:p>
        </p:txBody>
      </p:sp>
    </p:spTree>
    <p:extLst>
      <p:ext uri="{BB962C8B-B14F-4D97-AF65-F5344CB8AC3E}">
        <p14:creationId xmlns:p14="http://schemas.microsoft.com/office/powerpoint/2010/main" val="39684149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R-precision</a:t>
            </a:r>
          </a:p>
        </p:txBody>
      </p:sp>
      <p:sp>
        <p:nvSpPr>
          <p:cNvPr id="3" name="Content Placeholder 2"/>
          <p:cNvSpPr>
            <a:spLocks noGrp="1"/>
          </p:cNvSpPr>
          <p:nvPr>
            <p:ph idx="1"/>
          </p:nvPr>
        </p:nvSpPr>
        <p:spPr/>
        <p:txBody>
          <a:bodyPr/>
          <a:lstStyle/>
          <a:p>
            <a:r>
              <a:rPr lang="en-US"/>
              <a:t>Precision at the R-th position in the ranking of results for a query that has R relevant documents.</a:t>
            </a:r>
          </a:p>
          <a:p>
            <a:endParaRPr lang="en-US"/>
          </a:p>
        </p:txBody>
      </p:sp>
      <p:graphicFrame>
        <p:nvGraphicFramePr>
          <p:cNvPr id="6" name="Object 1028"/>
          <p:cNvGraphicFramePr>
            <a:graphicFrameLocks noChangeAspect="1"/>
          </p:cNvGraphicFramePr>
          <p:nvPr>
            <p:extLst>
              <p:ext uri="{D42A27DB-BD31-4B8C-83A1-F6EECF244321}">
                <p14:modId xmlns:p14="http://schemas.microsoft.com/office/powerpoint/2010/main" val="1135790148"/>
              </p:ext>
            </p:extLst>
          </p:nvPr>
        </p:nvGraphicFramePr>
        <p:xfrm>
          <a:off x="1171972" y="2420888"/>
          <a:ext cx="1619250" cy="3527425"/>
        </p:xfrm>
        <a:graphic>
          <a:graphicData uri="http://schemas.openxmlformats.org/presentationml/2006/ole">
            <mc:AlternateContent xmlns:mc="http://schemas.openxmlformats.org/markup-compatibility/2006">
              <mc:Choice xmlns:v="urn:schemas-microsoft-com:vml" Requires="v">
                <p:oleObj name="Worksheet" r:id="rId2" imgW="2247900" imgH="4876800" progId="Excel.Sheet.8">
                  <p:embed/>
                </p:oleObj>
              </mc:Choice>
              <mc:Fallback>
                <p:oleObj name="Worksheet" r:id="rId2" imgW="2247900" imgH="4876800" progId="Excel.Sheet.8">
                  <p:embed/>
                  <p:pic>
                    <p:nvPicPr>
                      <p:cNvPr id="6" name="Object 1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1972" y="2420888"/>
                        <a:ext cx="1619250" cy="35274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7" name="Rectangle 1029"/>
          <p:cNvSpPr>
            <a:spLocks noChangeArrowheads="1"/>
          </p:cNvSpPr>
          <p:nvPr/>
        </p:nvSpPr>
        <p:spPr bwMode="auto">
          <a:xfrm>
            <a:off x="3419872" y="2420888"/>
            <a:ext cx="3692034" cy="463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p>
            <a:r>
              <a:rPr kumimoji="1" lang="en-US" altLang="zh-TW" sz="2400" i="0">
                <a:solidFill>
                  <a:srgbClr val="FF5050"/>
                </a:solidFill>
                <a:latin typeface="Open Sans Light"/>
                <a:ea typeface="PMingLiU" charset="0"/>
                <a:cs typeface="Open Sans Light"/>
              </a:rPr>
              <a:t>R = # of relevant docs = 6</a:t>
            </a:r>
          </a:p>
        </p:txBody>
      </p:sp>
      <p:sp>
        <p:nvSpPr>
          <p:cNvPr id="8" name="Line 1030"/>
          <p:cNvSpPr>
            <a:spLocks noChangeShapeType="1"/>
          </p:cNvSpPr>
          <p:nvPr/>
        </p:nvSpPr>
        <p:spPr bwMode="auto">
          <a:xfrm>
            <a:off x="943372" y="4097288"/>
            <a:ext cx="2286000" cy="0"/>
          </a:xfrm>
          <a:prstGeom prst="line">
            <a:avLst/>
          </a:prstGeom>
          <a:noFill/>
          <a:ln w="57150">
            <a:solidFill>
              <a:srgbClr val="FF5050"/>
            </a:solidFill>
            <a:round/>
            <a:headEnd/>
            <a:tailEnd/>
          </a:ln>
          <a:extLst>
            <a:ext uri="{909E8E84-426E-40dd-AFC4-6F175D3DCCD1}">
              <a14:hiddenFill xmlns:a14="http://schemas.microsoft.com/office/drawing/2010/main" xmlns="">
                <a:noFill/>
              </a14:hiddenFill>
            </a:ext>
          </a:extLst>
        </p:spPr>
        <p:txBody>
          <a:bodyPr wrap="none" lIns="90000" tIns="46800" rIns="90000" bIns="46800">
            <a:spAutoFit/>
          </a:bodyPr>
          <a:lstStyle/>
          <a:p>
            <a:endParaRPr lang="en-US">
              <a:latin typeface="Open Sans Light"/>
              <a:cs typeface="Open Sans Light"/>
            </a:endParaRPr>
          </a:p>
        </p:txBody>
      </p:sp>
      <p:sp>
        <p:nvSpPr>
          <p:cNvPr id="9" name="Text Box 1031"/>
          <p:cNvSpPr txBox="1">
            <a:spLocks noChangeArrowheads="1"/>
          </p:cNvSpPr>
          <p:nvPr/>
        </p:nvSpPr>
        <p:spPr bwMode="auto">
          <a:xfrm>
            <a:off x="3457972" y="3716288"/>
            <a:ext cx="3450682" cy="463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000" tIns="46800" rIns="90000" bIns="46800">
            <a:spAutoFit/>
          </a:bodyPr>
          <a:lstStyle>
            <a:lvl1pPr eaLnBrk="0" hangingPunct="0">
              <a:defRPr sz="1600" i="1">
                <a:solidFill>
                  <a:schemeClr val="tx1"/>
                </a:solidFill>
                <a:latin typeface="Times New Roman" charset="0"/>
                <a:ea typeface="ＭＳ Ｐゴシック" charset="0"/>
                <a:cs typeface="ＭＳ Ｐゴシック" charset="0"/>
              </a:defRPr>
            </a:lvl1pPr>
            <a:lvl2pPr marL="742950" indent="-285750" eaLnBrk="0" hangingPunct="0">
              <a:defRPr sz="1600" i="1">
                <a:solidFill>
                  <a:schemeClr val="tx1"/>
                </a:solidFill>
                <a:latin typeface="Times New Roman" charset="0"/>
                <a:ea typeface="ＭＳ Ｐゴシック" charset="0"/>
              </a:defRPr>
            </a:lvl2pPr>
            <a:lvl3pPr marL="1143000" indent="-228600" eaLnBrk="0" hangingPunct="0">
              <a:defRPr sz="1600" i="1">
                <a:solidFill>
                  <a:schemeClr val="tx1"/>
                </a:solidFill>
                <a:latin typeface="Times New Roman" charset="0"/>
                <a:ea typeface="ＭＳ Ｐゴシック" charset="0"/>
              </a:defRPr>
            </a:lvl3pPr>
            <a:lvl4pPr marL="1600200" indent="-228600" eaLnBrk="0" hangingPunct="0">
              <a:defRPr sz="1600" i="1">
                <a:solidFill>
                  <a:schemeClr val="tx1"/>
                </a:solidFill>
                <a:latin typeface="Times New Roman" charset="0"/>
                <a:ea typeface="ＭＳ Ｐゴシック" charset="0"/>
              </a:defRPr>
            </a:lvl4pPr>
            <a:lvl5pPr marL="2057400" indent="-228600" eaLnBrk="0" hangingPunct="0">
              <a:defRPr sz="1600" i="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1600" i="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1600" i="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1600" i="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1600" i="1">
                <a:solidFill>
                  <a:schemeClr val="tx1"/>
                </a:solidFill>
                <a:latin typeface="Times New Roman" charset="0"/>
                <a:ea typeface="ＭＳ Ｐゴシック" charset="0"/>
              </a:defRPr>
            </a:lvl9pPr>
          </a:lstStyle>
          <a:p>
            <a:pPr eaLnBrk="1" hangingPunct="1"/>
            <a:r>
              <a:rPr lang="en-US" sz="2400" i="0">
                <a:solidFill>
                  <a:srgbClr val="0000CC"/>
                </a:solidFill>
                <a:latin typeface="Open Sans Light"/>
                <a:cs typeface="Open Sans Light"/>
              </a:rPr>
              <a:t>R-Precision = 4/6 = 0.67</a:t>
            </a:r>
          </a:p>
        </p:txBody>
      </p:sp>
      <p:sp>
        <p:nvSpPr>
          <p:cNvPr id="10" name="Rectangle 9">
            <a:extLst>
              <a:ext uri="{FF2B5EF4-FFF2-40B4-BE49-F238E27FC236}">
                <a16:creationId xmlns:a16="http://schemas.microsoft.com/office/drawing/2014/main" id="{DCCA9299-A7D6-014E-A6A9-4DE87E4643E2}"/>
              </a:ext>
            </a:extLst>
          </p:cNvPr>
          <p:cNvSpPr/>
          <p:nvPr/>
        </p:nvSpPr>
        <p:spPr>
          <a:xfrm>
            <a:off x="1835696" y="6646936"/>
            <a:ext cx="5742384" cy="253916"/>
          </a:xfrm>
          <a:prstGeom prst="rect">
            <a:avLst/>
          </a:prstGeom>
        </p:spPr>
        <p:txBody>
          <a:bodyPr wrap="square">
            <a:spAutoFit/>
          </a:bodyPr>
          <a:lstStyle/>
          <a:p>
            <a:r>
              <a:rPr lang="en-DE" sz="1050" dirty="0">
                <a:solidFill>
                  <a:schemeClr val="bg1"/>
                </a:solidFill>
              </a:rPr>
              <a:t>Information Retrieval and Web Search, IR Evaluation and IR Standard Text Collections, Rada Mihalcea</a:t>
            </a:r>
          </a:p>
        </p:txBody>
      </p:sp>
    </p:spTree>
    <p:extLst>
      <p:ext uri="{BB962C8B-B14F-4D97-AF65-F5344CB8AC3E}">
        <p14:creationId xmlns:p14="http://schemas.microsoft.com/office/powerpoint/2010/main" val="3029896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Precision@K</a:t>
            </a:r>
          </a:p>
        </p:txBody>
      </p:sp>
      <p:sp>
        <p:nvSpPr>
          <p:cNvPr id="3" name="Content Placeholder 2"/>
          <p:cNvSpPr>
            <a:spLocks noGrp="1"/>
          </p:cNvSpPr>
          <p:nvPr>
            <p:ph idx="1"/>
          </p:nvPr>
        </p:nvSpPr>
        <p:spPr/>
        <p:txBody>
          <a:bodyPr/>
          <a:lstStyle/>
          <a:p>
            <a:pPr marL="514350" indent="-514350">
              <a:lnSpc>
                <a:spcPct val="90000"/>
              </a:lnSpc>
              <a:buFont typeface="+mj-lt"/>
              <a:buAutoNum type="arabicPeriod"/>
            </a:pPr>
            <a:r>
              <a:rPr lang="en-US" dirty="0">
                <a:ea typeface="MS PGothic" charset="0"/>
              </a:rPr>
              <a:t>Set a rank threshold K.</a:t>
            </a:r>
          </a:p>
          <a:p>
            <a:pPr marL="514350" indent="-514350">
              <a:lnSpc>
                <a:spcPct val="90000"/>
              </a:lnSpc>
              <a:buFont typeface="+mj-lt"/>
              <a:buAutoNum type="arabicPeriod"/>
            </a:pPr>
            <a:r>
              <a:rPr lang="en-US" dirty="0">
                <a:ea typeface="MS PGothic" charset="0"/>
              </a:rPr>
              <a:t>Compute % of documents relevant in top K.</a:t>
            </a:r>
          </a:p>
          <a:p>
            <a:pPr lvl="1">
              <a:lnSpc>
                <a:spcPct val="90000"/>
              </a:lnSpc>
            </a:pPr>
            <a:r>
              <a:rPr lang="en-US" dirty="0">
                <a:ea typeface="MS PGothic" charset="0"/>
              </a:rPr>
              <a:t>Ignores documents ranked lower than K.</a:t>
            </a:r>
          </a:p>
          <a:p>
            <a:pPr>
              <a:lnSpc>
                <a:spcPct val="90000"/>
              </a:lnSpc>
            </a:pPr>
            <a:endParaRPr lang="en-US" sz="1900" dirty="0">
              <a:ea typeface="MS PGothic" charset="0"/>
            </a:endParaRPr>
          </a:p>
          <a:p>
            <a:pPr>
              <a:lnSpc>
                <a:spcPct val="90000"/>
              </a:lnSpc>
            </a:pPr>
            <a:r>
              <a:rPr lang="en-US" dirty="0">
                <a:ea typeface="MS PGothic" charset="0"/>
              </a:rPr>
              <a:t>Example:</a:t>
            </a:r>
          </a:p>
          <a:p>
            <a:pPr lvl="1">
              <a:lnSpc>
                <a:spcPct val="90000"/>
              </a:lnSpc>
            </a:pPr>
            <a:r>
              <a:rPr lang="en-US" dirty="0">
                <a:ea typeface="MS PGothic" charset="0"/>
              </a:rPr>
              <a:t>Prec@3 of 2/3</a:t>
            </a:r>
          </a:p>
          <a:p>
            <a:pPr lvl="1">
              <a:lnSpc>
                <a:spcPct val="90000"/>
              </a:lnSpc>
            </a:pPr>
            <a:r>
              <a:rPr lang="en-US" dirty="0">
                <a:ea typeface="MS PGothic" charset="0"/>
              </a:rPr>
              <a:t>Prec@4 of 2/4</a:t>
            </a:r>
          </a:p>
          <a:p>
            <a:pPr lvl="1">
              <a:lnSpc>
                <a:spcPct val="90000"/>
              </a:lnSpc>
            </a:pPr>
            <a:r>
              <a:rPr lang="en-US" dirty="0">
                <a:ea typeface="MS PGothic" charset="0"/>
              </a:rPr>
              <a:t>Prec@5 of 3/5</a:t>
            </a:r>
          </a:p>
          <a:p>
            <a:pPr marL="0" indent="0">
              <a:lnSpc>
                <a:spcPct val="90000"/>
              </a:lnSpc>
              <a:buNone/>
            </a:pPr>
            <a:endParaRPr lang="en-US" dirty="0">
              <a:ea typeface="MS PGothic" charset="0"/>
            </a:endParaRPr>
          </a:p>
          <a:p>
            <a:pPr>
              <a:lnSpc>
                <a:spcPct val="90000"/>
              </a:lnSpc>
            </a:pPr>
            <a:endParaRPr lang="en-US" dirty="0">
              <a:ea typeface="MS PGothic" charset="0"/>
            </a:endParaRPr>
          </a:p>
          <a:p>
            <a:pPr>
              <a:lnSpc>
                <a:spcPct val="90000"/>
              </a:lnSpc>
            </a:pPr>
            <a:r>
              <a:rPr lang="en-US" dirty="0">
                <a:ea typeface="MS PGothic" charset="0"/>
              </a:rPr>
              <a:t>In a similar way we have </a:t>
            </a:r>
            <a:r>
              <a:rPr lang="en-US" dirty="0" err="1">
                <a:ea typeface="MS PGothic" charset="0"/>
              </a:rPr>
              <a:t>Recall@K</a:t>
            </a:r>
            <a:endParaRPr lang="en-US" dirty="0">
              <a:ea typeface="MS PGothic" charset="0"/>
            </a:endParaRPr>
          </a:p>
          <a:p>
            <a:endParaRPr lang="en-US" dirty="0"/>
          </a:p>
        </p:txBody>
      </p:sp>
      <p:pic>
        <p:nvPicPr>
          <p:cNvPr id="6"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3962400"/>
            <a:ext cx="1600200" cy="266699"/>
          </a:xfrm>
          <a:prstGeom prst="rect">
            <a:avLst/>
          </a:prstGeom>
          <a:noFill/>
          <a:ln>
            <a:noFill/>
          </a:ln>
          <a:scene3d>
            <a:camera prst="orthographicFront">
              <a:rot lat="0" lon="0" rev="5400000"/>
            </a:camera>
            <a:lightRig rig="threePt" dir="t"/>
          </a:scene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a:extLst>
              <a:ext uri="{FF2B5EF4-FFF2-40B4-BE49-F238E27FC236}">
                <a16:creationId xmlns:a16="http://schemas.microsoft.com/office/drawing/2014/main" id="{7575E529-9901-3943-A617-B5227E00E1F6}"/>
              </a:ext>
            </a:extLst>
          </p:cNvPr>
          <p:cNvSpPr/>
          <p:nvPr/>
        </p:nvSpPr>
        <p:spPr>
          <a:xfrm>
            <a:off x="1835696" y="6646936"/>
            <a:ext cx="5742384" cy="253916"/>
          </a:xfrm>
          <a:prstGeom prst="rect">
            <a:avLst/>
          </a:prstGeom>
        </p:spPr>
        <p:txBody>
          <a:bodyPr wrap="square">
            <a:spAutoFit/>
          </a:bodyPr>
          <a:lstStyle/>
          <a:p>
            <a:r>
              <a:rPr lang="en-DE" sz="1050" dirty="0">
                <a:solidFill>
                  <a:schemeClr val="bg1"/>
                </a:solidFill>
              </a:rPr>
              <a:t>Information Retrieval and Web Search, IR Evaluation and IR Standard Text Collections, Rada Mihalcea</a:t>
            </a:r>
          </a:p>
        </p:txBody>
      </p:sp>
    </p:spTree>
    <p:extLst>
      <p:ext uri="{BB962C8B-B14F-4D97-AF65-F5344CB8AC3E}">
        <p14:creationId xmlns:p14="http://schemas.microsoft.com/office/powerpoint/2010/main" val="33540890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Mean Average Precision (MAP)</a:t>
            </a:r>
          </a:p>
        </p:txBody>
      </p:sp>
      <p:sp>
        <p:nvSpPr>
          <p:cNvPr id="3" name="Content Placeholder 2"/>
          <p:cNvSpPr>
            <a:spLocks noGrp="1"/>
          </p:cNvSpPr>
          <p:nvPr>
            <p:ph idx="1"/>
          </p:nvPr>
        </p:nvSpPr>
        <p:spPr/>
        <p:txBody>
          <a:bodyPr/>
          <a:lstStyle/>
          <a:p>
            <a:pPr marL="457200" indent="-457200">
              <a:buFont typeface="+mj-lt"/>
              <a:buAutoNum type="arabicPeriod"/>
            </a:pPr>
            <a:r>
              <a:rPr lang="en-US" dirty="0"/>
              <a:t>Consider rank position of each of the R relevant docs:</a:t>
            </a:r>
          </a:p>
          <a:p>
            <a:pPr lvl="1"/>
            <a:r>
              <a:rPr lang="en-US" dirty="0"/>
              <a:t>K</a:t>
            </a:r>
            <a:r>
              <a:rPr lang="en-US" baseline="-25000" dirty="0"/>
              <a:t>1</a:t>
            </a:r>
            <a:r>
              <a:rPr lang="en-US" dirty="0"/>
              <a:t>, K</a:t>
            </a:r>
            <a:r>
              <a:rPr lang="en-US" baseline="-25000" dirty="0"/>
              <a:t>2</a:t>
            </a:r>
            <a:r>
              <a:rPr lang="en-US" dirty="0"/>
              <a:t>, … K</a:t>
            </a:r>
            <a:r>
              <a:rPr lang="en-US" baseline="-25000" dirty="0"/>
              <a:t>R</a:t>
            </a:r>
          </a:p>
          <a:p>
            <a:pPr marL="457200" indent="-457200">
              <a:buFont typeface="+mj-lt"/>
              <a:buAutoNum type="arabicPeriod"/>
            </a:pPr>
            <a:r>
              <a:rPr lang="en-US" dirty="0"/>
              <a:t>Compute </a:t>
            </a:r>
            <a:r>
              <a:rPr lang="en-US" dirty="0" err="1"/>
              <a:t>Precision@K</a:t>
            </a:r>
            <a:r>
              <a:rPr lang="en-US" dirty="0"/>
              <a:t> for each K</a:t>
            </a:r>
            <a:r>
              <a:rPr lang="en-US" baseline="-25000" dirty="0"/>
              <a:t>1</a:t>
            </a:r>
            <a:r>
              <a:rPr lang="en-US" dirty="0"/>
              <a:t>, K</a:t>
            </a:r>
            <a:r>
              <a:rPr lang="en-US" baseline="-25000" dirty="0"/>
              <a:t>2</a:t>
            </a:r>
            <a:r>
              <a:rPr lang="en-US" dirty="0"/>
              <a:t>, … K</a:t>
            </a:r>
            <a:r>
              <a:rPr lang="en-US" baseline="-25000" dirty="0"/>
              <a:t>R</a:t>
            </a:r>
            <a:r>
              <a:rPr lang="en-US" dirty="0"/>
              <a:t>.</a:t>
            </a:r>
          </a:p>
          <a:p>
            <a:pPr marL="457200" indent="-457200">
              <a:buFont typeface="+mj-lt"/>
              <a:buAutoNum type="arabicPeriod"/>
            </a:pPr>
            <a:r>
              <a:rPr lang="en-US" dirty="0"/>
              <a:t>Average precision = average of P@K.</a:t>
            </a:r>
          </a:p>
          <a:p>
            <a:pPr marL="0" indent="0">
              <a:buNone/>
            </a:pPr>
            <a:endParaRPr lang="en-US" sz="3200" dirty="0"/>
          </a:p>
          <a:p>
            <a:pPr marL="0" indent="0">
              <a:buNone/>
            </a:pPr>
            <a:r>
              <a:rPr lang="en-US" dirty="0"/>
              <a:t>      Example:               has </a:t>
            </a:r>
            <a:r>
              <a:rPr lang="en-US" dirty="0" err="1"/>
              <a:t>AvgPrec</a:t>
            </a:r>
            <a:r>
              <a:rPr lang="en-US" dirty="0"/>
              <a:t> of</a:t>
            </a:r>
          </a:p>
          <a:p>
            <a:endParaRPr lang="en-US" dirty="0"/>
          </a:p>
          <a:p>
            <a:endParaRPr lang="en-US" dirty="0"/>
          </a:p>
          <a:p>
            <a:endParaRPr lang="en-US" dirty="0"/>
          </a:p>
          <a:p>
            <a:r>
              <a:rPr lang="en-US" dirty="0"/>
              <a:t>MAP is Average Precision across multiple queries.</a:t>
            </a:r>
          </a:p>
        </p:txBody>
      </p:sp>
      <p:pic>
        <p:nvPicPr>
          <p:cNvPr id="6"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657600"/>
            <a:ext cx="274205"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7" name="Object 8"/>
          <p:cNvGraphicFramePr>
            <a:graphicFrameLocks noChangeAspect="1"/>
          </p:cNvGraphicFramePr>
          <p:nvPr/>
        </p:nvGraphicFramePr>
        <p:xfrm>
          <a:off x="5638800" y="3962400"/>
          <a:ext cx="2514600" cy="800100"/>
        </p:xfrm>
        <a:graphic>
          <a:graphicData uri="http://schemas.openxmlformats.org/presentationml/2006/ole">
            <mc:AlternateContent xmlns:mc="http://schemas.openxmlformats.org/markup-compatibility/2006">
              <mc:Choice xmlns:v="urn:schemas-microsoft-com:vml" Requires="v">
                <p:oleObj name="Equation" r:id="rId3" imgW="1307532" imgH="431613" progId="Equation.3">
                  <p:embed/>
                </p:oleObj>
              </mc:Choice>
              <mc:Fallback>
                <p:oleObj name="Equation" r:id="rId3" imgW="1307532" imgH="431613" progId="Equation.3">
                  <p:embed/>
                  <p:pic>
                    <p:nvPicPr>
                      <p:cNvPr id="7"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3962400"/>
                        <a:ext cx="2514600"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8" name="Rectangle 7">
            <a:extLst>
              <a:ext uri="{FF2B5EF4-FFF2-40B4-BE49-F238E27FC236}">
                <a16:creationId xmlns:a16="http://schemas.microsoft.com/office/drawing/2014/main" id="{3D4A83F9-C5C8-1246-849F-D2EA2B037B64}"/>
              </a:ext>
            </a:extLst>
          </p:cNvPr>
          <p:cNvSpPr/>
          <p:nvPr/>
        </p:nvSpPr>
        <p:spPr>
          <a:xfrm>
            <a:off x="1835696" y="6646936"/>
            <a:ext cx="5742384" cy="253916"/>
          </a:xfrm>
          <a:prstGeom prst="rect">
            <a:avLst/>
          </a:prstGeom>
        </p:spPr>
        <p:txBody>
          <a:bodyPr wrap="square">
            <a:spAutoFit/>
          </a:bodyPr>
          <a:lstStyle/>
          <a:p>
            <a:r>
              <a:rPr lang="en-DE" sz="1050" dirty="0">
                <a:solidFill>
                  <a:schemeClr val="bg1"/>
                </a:solidFill>
              </a:rPr>
              <a:t>Information Retrieval and Web Search, IR Evaluation and IR Standard Text Collections, Rada Mihalcea</a:t>
            </a:r>
          </a:p>
        </p:txBody>
      </p:sp>
    </p:spTree>
    <p:extLst>
      <p:ext uri="{BB962C8B-B14F-4D97-AF65-F5344CB8AC3E}">
        <p14:creationId xmlns:p14="http://schemas.microsoft.com/office/powerpoint/2010/main" val="29599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Average Precision for Comparing Rankings</a:t>
            </a:r>
          </a:p>
        </p:txBody>
      </p:sp>
      <p:pic>
        <p:nvPicPr>
          <p:cNvPr id="6" name="Picture 3" descr="C:\Users\croft\Desktop\chap8-2.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828800"/>
            <a:ext cx="5118100" cy="314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457200" y="5334000"/>
            <a:ext cx="7479632" cy="830997"/>
          </a:xfrm>
          <a:prstGeom prst="rect">
            <a:avLst/>
          </a:prstGeom>
          <a:noFill/>
        </p:spPr>
        <p:txBody>
          <a:bodyPr wrap="none" rtlCol="0">
            <a:spAutoFit/>
          </a:bodyPr>
          <a:lstStyle/>
          <a:p>
            <a:r>
              <a:rPr lang="en-US" dirty="0">
                <a:latin typeface="Open Sans Light"/>
                <a:cs typeface="Open Sans Light"/>
              </a:rPr>
              <a:t>Ranking #1 = (1.0+0.67+0.75+0.8+0.83+0.6) /6 = 0.78</a:t>
            </a:r>
          </a:p>
          <a:p>
            <a:r>
              <a:rPr lang="en-US" dirty="0">
                <a:latin typeface="Open Sans Light"/>
                <a:cs typeface="Open Sans Light"/>
              </a:rPr>
              <a:t>Ranking #2 = (0.5+0.4+0.5+0.57+0.56+0.6) /6 = 0.5</a:t>
            </a:r>
          </a:p>
        </p:txBody>
      </p:sp>
      <p:sp>
        <p:nvSpPr>
          <p:cNvPr id="5" name="Rectangle 4">
            <a:extLst>
              <a:ext uri="{FF2B5EF4-FFF2-40B4-BE49-F238E27FC236}">
                <a16:creationId xmlns:a16="http://schemas.microsoft.com/office/drawing/2014/main" id="{8B5FD726-4E3E-A047-BBC7-BC9722D8574B}"/>
              </a:ext>
            </a:extLst>
          </p:cNvPr>
          <p:cNvSpPr/>
          <p:nvPr/>
        </p:nvSpPr>
        <p:spPr>
          <a:xfrm>
            <a:off x="1835696" y="6646936"/>
            <a:ext cx="5742384" cy="253916"/>
          </a:xfrm>
          <a:prstGeom prst="rect">
            <a:avLst/>
          </a:prstGeom>
        </p:spPr>
        <p:txBody>
          <a:bodyPr wrap="square">
            <a:spAutoFit/>
          </a:bodyPr>
          <a:lstStyle/>
          <a:p>
            <a:r>
              <a:rPr lang="en-DE" sz="1050" dirty="0">
                <a:solidFill>
                  <a:schemeClr val="bg1"/>
                </a:solidFill>
              </a:rPr>
              <a:t>Information Retrieval and Web Search, IR Evaluation and IR Standard Text Collections, Rada Mihalcea</a:t>
            </a:r>
          </a:p>
        </p:txBody>
      </p:sp>
    </p:spTree>
    <p:extLst>
      <p:ext uri="{BB962C8B-B14F-4D97-AF65-F5344CB8AC3E}">
        <p14:creationId xmlns:p14="http://schemas.microsoft.com/office/powerpoint/2010/main" val="33791542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Mean Average Precision (MAP)</a:t>
            </a:r>
          </a:p>
        </p:txBody>
      </p:sp>
      <p:pic>
        <p:nvPicPr>
          <p:cNvPr id="6" name="Picture 2" descr="C:\Users\croft\Desktop\chap8-3.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407319"/>
            <a:ext cx="4465638" cy="3435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511099" y="5013176"/>
            <a:ext cx="8661145" cy="1200328"/>
          </a:xfrm>
          <a:prstGeom prst="rect">
            <a:avLst/>
          </a:prstGeom>
          <a:noFill/>
        </p:spPr>
        <p:txBody>
          <a:bodyPr wrap="none" rtlCol="0">
            <a:spAutoFit/>
          </a:bodyPr>
          <a:lstStyle/>
          <a:p>
            <a:r>
              <a:rPr lang="en-US" dirty="0">
                <a:latin typeface="Open Sans Light"/>
                <a:cs typeface="Open Sans Light"/>
              </a:rPr>
              <a:t>Average precision query 1 = (1.0+0.67+0.5+0.44+0.5)/5 = 0.62</a:t>
            </a:r>
          </a:p>
          <a:p>
            <a:r>
              <a:rPr lang="en-US" dirty="0">
                <a:latin typeface="Open Sans Light"/>
                <a:cs typeface="Open Sans Light"/>
              </a:rPr>
              <a:t>Average precision query 2 = (0.5+0.4+0.43)/3 = 0.44</a:t>
            </a:r>
          </a:p>
          <a:p>
            <a:r>
              <a:rPr lang="en-US" dirty="0">
                <a:latin typeface="Open Sans Light"/>
                <a:cs typeface="Open Sans Light"/>
              </a:rPr>
              <a:t>MAP = (0.62 + 0.44)/2 = 0.53</a:t>
            </a:r>
          </a:p>
        </p:txBody>
      </p:sp>
      <p:sp>
        <p:nvSpPr>
          <p:cNvPr id="5" name="Rectangle 4">
            <a:extLst>
              <a:ext uri="{FF2B5EF4-FFF2-40B4-BE49-F238E27FC236}">
                <a16:creationId xmlns:a16="http://schemas.microsoft.com/office/drawing/2014/main" id="{DDB5BA41-5800-4041-8E7C-4F5F8B2DA1C4}"/>
              </a:ext>
            </a:extLst>
          </p:cNvPr>
          <p:cNvSpPr/>
          <p:nvPr/>
        </p:nvSpPr>
        <p:spPr>
          <a:xfrm>
            <a:off x="1835696" y="6646936"/>
            <a:ext cx="5742384" cy="253916"/>
          </a:xfrm>
          <a:prstGeom prst="rect">
            <a:avLst/>
          </a:prstGeom>
        </p:spPr>
        <p:txBody>
          <a:bodyPr wrap="square">
            <a:spAutoFit/>
          </a:bodyPr>
          <a:lstStyle/>
          <a:p>
            <a:r>
              <a:rPr lang="en-DE" sz="1050" dirty="0">
                <a:solidFill>
                  <a:schemeClr val="bg1"/>
                </a:solidFill>
              </a:rPr>
              <a:t>Information Retrieval and Web Search, IR Evaluation and IR Standard Text Collections, Rada Mihalcea</a:t>
            </a:r>
          </a:p>
        </p:txBody>
      </p:sp>
    </p:spTree>
    <p:extLst>
      <p:ext uri="{BB962C8B-B14F-4D97-AF65-F5344CB8AC3E}">
        <p14:creationId xmlns:p14="http://schemas.microsoft.com/office/powerpoint/2010/main" val="34924505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Mean Average Precision (MAP)</a:t>
            </a:r>
          </a:p>
        </p:txBody>
      </p:sp>
      <p:sp>
        <p:nvSpPr>
          <p:cNvPr id="3" name="Content Placeholder 2"/>
          <p:cNvSpPr>
            <a:spLocks noGrp="1"/>
          </p:cNvSpPr>
          <p:nvPr>
            <p:ph idx="1"/>
          </p:nvPr>
        </p:nvSpPr>
        <p:spPr/>
        <p:txBody>
          <a:bodyPr/>
          <a:lstStyle/>
          <a:p>
            <a:r>
              <a:rPr lang="en-US" dirty="0"/>
              <a:t>If a relevant document never gets retrieved, we assume the precision corresponding to that relevant document to be zero. </a:t>
            </a:r>
          </a:p>
          <a:p>
            <a:r>
              <a:rPr lang="en-US" dirty="0"/>
              <a:t>MAP is macro-averaging: each query counts equally.</a:t>
            </a:r>
          </a:p>
          <a:p>
            <a:r>
              <a:rPr lang="en-US" dirty="0"/>
              <a:t>A commonly used measure in current IR research, </a:t>
            </a:r>
            <a:br>
              <a:rPr lang="en-US" dirty="0"/>
            </a:br>
            <a:r>
              <a:rPr lang="en-US" dirty="0"/>
              <a:t>along with P/R/F</a:t>
            </a:r>
          </a:p>
          <a:p>
            <a:endParaRPr lang="en-US" dirty="0"/>
          </a:p>
        </p:txBody>
      </p:sp>
      <p:sp>
        <p:nvSpPr>
          <p:cNvPr id="4" name="Rectangle 3">
            <a:extLst>
              <a:ext uri="{FF2B5EF4-FFF2-40B4-BE49-F238E27FC236}">
                <a16:creationId xmlns:a16="http://schemas.microsoft.com/office/drawing/2014/main" id="{394F2098-C34D-A84D-90D2-045C27CFC27C}"/>
              </a:ext>
            </a:extLst>
          </p:cNvPr>
          <p:cNvSpPr/>
          <p:nvPr/>
        </p:nvSpPr>
        <p:spPr>
          <a:xfrm>
            <a:off x="1835696" y="6646936"/>
            <a:ext cx="5742384" cy="253916"/>
          </a:xfrm>
          <a:prstGeom prst="rect">
            <a:avLst/>
          </a:prstGeom>
        </p:spPr>
        <p:txBody>
          <a:bodyPr wrap="square">
            <a:spAutoFit/>
          </a:bodyPr>
          <a:lstStyle/>
          <a:p>
            <a:r>
              <a:rPr lang="en-DE" sz="1050" dirty="0">
                <a:solidFill>
                  <a:schemeClr val="bg1"/>
                </a:solidFill>
              </a:rPr>
              <a:t>Information Retrieval and Web Search, IR Evaluation and IR Standard Text Collections, Rada Mihalcea</a:t>
            </a:r>
          </a:p>
        </p:txBody>
      </p:sp>
    </p:spTree>
    <p:extLst>
      <p:ext uri="{BB962C8B-B14F-4D97-AF65-F5344CB8AC3E}">
        <p14:creationId xmlns:p14="http://schemas.microsoft.com/office/powerpoint/2010/main" val="217625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F38F-6AE1-E042-9129-9AF7958BC82C}"/>
              </a:ext>
            </a:extLst>
          </p:cNvPr>
          <p:cNvSpPr>
            <a:spLocks noGrp="1"/>
          </p:cNvSpPr>
          <p:nvPr>
            <p:ph type="title"/>
          </p:nvPr>
        </p:nvSpPr>
        <p:spPr/>
        <p:txBody>
          <a:bodyPr/>
          <a:lstStyle/>
          <a:p>
            <a:r>
              <a:rPr lang="en-DE" dirty="0"/>
              <a:t>Agent model for human behavior anticipation</a:t>
            </a:r>
          </a:p>
        </p:txBody>
      </p:sp>
      <p:pic>
        <p:nvPicPr>
          <p:cNvPr id="6" name="Content Placeholder 5" descr="Diagram&#10;&#10;Description automatically generated">
            <a:extLst>
              <a:ext uri="{FF2B5EF4-FFF2-40B4-BE49-F238E27FC236}">
                <a16:creationId xmlns:a16="http://schemas.microsoft.com/office/drawing/2014/main" id="{DA98103B-4659-1241-8EBB-4961558E2549}"/>
              </a:ext>
            </a:extLst>
          </p:cNvPr>
          <p:cNvPicPr>
            <a:picLocks noGrp="1" noChangeAspect="1"/>
          </p:cNvPicPr>
          <p:nvPr>
            <p:ph idx="1"/>
          </p:nvPr>
        </p:nvPicPr>
        <p:blipFill>
          <a:blip r:embed="rId2"/>
          <a:stretch>
            <a:fillRect/>
          </a:stretch>
        </p:blipFill>
        <p:spPr>
          <a:xfrm>
            <a:off x="457200" y="1474616"/>
            <a:ext cx="8229600" cy="4413592"/>
          </a:xfrm>
        </p:spPr>
      </p:pic>
      <p:sp>
        <p:nvSpPr>
          <p:cNvPr id="4" name="Slide Number Placeholder 3">
            <a:extLst>
              <a:ext uri="{FF2B5EF4-FFF2-40B4-BE49-F238E27FC236}">
                <a16:creationId xmlns:a16="http://schemas.microsoft.com/office/drawing/2014/main" id="{341AC7A3-E6AF-2640-BC9B-7669D54E1560}"/>
              </a:ext>
            </a:extLst>
          </p:cNvPr>
          <p:cNvSpPr>
            <a:spLocks noGrp="1"/>
          </p:cNvSpPr>
          <p:nvPr>
            <p:ph type="sldNum" sz="quarter" idx="12"/>
          </p:nvPr>
        </p:nvSpPr>
        <p:spPr/>
        <p:txBody>
          <a:bodyPr/>
          <a:lstStyle/>
          <a:p>
            <a:pPr>
              <a:defRPr/>
            </a:pPr>
            <a:fld id="{A4C577E2-95DD-1F4B-A688-E8FB02007787}" type="slidenum">
              <a:rPr lang="de-DE" smtClean="0"/>
              <a:pPr>
                <a:defRPr/>
              </a:pPr>
              <a:t>7</a:t>
            </a:fld>
            <a:endParaRPr lang="de-DE"/>
          </a:p>
        </p:txBody>
      </p:sp>
      <p:sp>
        <p:nvSpPr>
          <p:cNvPr id="7" name="Rectangle 6">
            <a:extLst>
              <a:ext uri="{FF2B5EF4-FFF2-40B4-BE49-F238E27FC236}">
                <a16:creationId xmlns:a16="http://schemas.microsoft.com/office/drawing/2014/main" id="{67467F28-2A33-0549-B70C-96076F072436}"/>
              </a:ext>
            </a:extLst>
          </p:cNvPr>
          <p:cNvSpPr/>
          <p:nvPr/>
        </p:nvSpPr>
        <p:spPr>
          <a:xfrm>
            <a:off x="2443759" y="6630687"/>
            <a:ext cx="4360489" cy="276999"/>
          </a:xfrm>
          <a:prstGeom prst="rect">
            <a:avLst/>
          </a:prstGeom>
        </p:spPr>
        <p:txBody>
          <a:bodyPr wrap="none">
            <a:spAutoFit/>
          </a:bodyPr>
          <a:lstStyle/>
          <a:p>
            <a:r>
              <a:rPr lang="en-US" sz="1200" dirty="0">
                <a:solidFill>
                  <a:schemeClr val="bg1"/>
                </a:solidFill>
              </a:rPr>
              <a:t>Challenges of Human-Aware AI Systems: Subbarao </a:t>
            </a:r>
            <a:r>
              <a:rPr lang="en-US" sz="1200" dirty="0" err="1">
                <a:solidFill>
                  <a:schemeClr val="bg1"/>
                </a:solidFill>
              </a:rPr>
              <a:t>Kambhampati</a:t>
            </a:r>
            <a:endParaRPr lang="en-DE" sz="1200" dirty="0">
              <a:solidFill>
                <a:schemeClr val="bg1"/>
              </a:solidFill>
            </a:endParaRPr>
          </a:p>
        </p:txBody>
      </p:sp>
      <p:sp>
        <p:nvSpPr>
          <p:cNvPr id="8" name="Rectangle 7">
            <a:extLst>
              <a:ext uri="{FF2B5EF4-FFF2-40B4-BE49-F238E27FC236}">
                <a16:creationId xmlns:a16="http://schemas.microsoft.com/office/drawing/2014/main" id="{5CA51731-02FF-5D40-B9D3-198938FE4AD3}"/>
              </a:ext>
            </a:extLst>
          </p:cNvPr>
          <p:cNvSpPr/>
          <p:nvPr/>
        </p:nvSpPr>
        <p:spPr>
          <a:xfrm>
            <a:off x="1691680" y="3184512"/>
            <a:ext cx="1368152" cy="50405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DE"/>
          </a:p>
        </p:txBody>
      </p:sp>
      <p:sp>
        <p:nvSpPr>
          <p:cNvPr id="9" name="TextBox 8">
            <a:extLst>
              <a:ext uri="{FF2B5EF4-FFF2-40B4-BE49-F238E27FC236}">
                <a16:creationId xmlns:a16="http://schemas.microsoft.com/office/drawing/2014/main" id="{7F87B0B7-8DC5-B546-A638-5A11B26A7CCF}"/>
              </a:ext>
            </a:extLst>
          </p:cNvPr>
          <p:cNvSpPr txBox="1"/>
          <p:nvPr/>
        </p:nvSpPr>
        <p:spPr>
          <a:xfrm>
            <a:off x="6179326" y="2553329"/>
            <a:ext cx="292068" cy="307777"/>
          </a:xfrm>
          <a:prstGeom prst="rect">
            <a:avLst/>
          </a:prstGeom>
          <a:noFill/>
        </p:spPr>
        <p:txBody>
          <a:bodyPr wrap="square" rtlCol="0">
            <a:spAutoFit/>
          </a:bodyPr>
          <a:lstStyle/>
          <a:p>
            <a:r>
              <a:rPr lang="en-DE" sz="1400" dirty="0">
                <a:solidFill>
                  <a:srgbClr val="6D7CFF"/>
                </a:solidFill>
              </a:rPr>
              <a:t>~</a:t>
            </a:r>
          </a:p>
        </p:txBody>
      </p:sp>
      <p:sp>
        <p:nvSpPr>
          <p:cNvPr id="10" name="TextBox 9">
            <a:extLst>
              <a:ext uri="{FF2B5EF4-FFF2-40B4-BE49-F238E27FC236}">
                <a16:creationId xmlns:a16="http://schemas.microsoft.com/office/drawing/2014/main" id="{402246F8-405E-9440-BE82-564649F7167B}"/>
              </a:ext>
            </a:extLst>
          </p:cNvPr>
          <p:cNvSpPr txBox="1"/>
          <p:nvPr/>
        </p:nvSpPr>
        <p:spPr>
          <a:xfrm>
            <a:off x="924421" y="2541754"/>
            <a:ext cx="292068" cy="307777"/>
          </a:xfrm>
          <a:prstGeom prst="rect">
            <a:avLst/>
          </a:prstGeom>
          <a:noFill/>
        </p:spPr>
        <p:txBody>
          <a:bodyPr wrap="square" rtlCol="0">
            <a:spAutoFit/>
          </a:bodyPr>
          <a:lstStyle/>
          <a:p>
            <a:r>
              <a:rPr lang="en-DE" sz="1400" dirty="0">
                <a:solidFill>
                  <a:srgbClr val="6D7CFF"/>
                </a:solidFill>
              </a:rPr>
              <a:t>~</a:t>
            </a:r>
          </a:p>
        </p:txBody>
      </p:sp>
    </p:spTree>
    <p:extLst>
      <p:ext uri="{BB962C8B-B14F-4D97-AF65-F5344CB8AC3E}">
        <p14:creationId xmlns:p14="http://schemas.microsoft.com/office/powerpoint/2010/main" val="36087642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1"/>
          <p:cNvSpPr txBox="1">
            <a:spLocks noChangeArrowheads="1"/>
          </p:cNvSpPr>
          <p:nvPr/>
        </p:nvSpPr>
        <p:spPr bwMode="auto">
          <a:xfrm>
            <a:off x="395536" y="180082"/>
            <a:ext cx="8481765" cy="728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57888" rIns="90000" bIns="4680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9pPr>
          </a:lstStyle>
          <a:p>
            <a:pPr eaLnBrk="1">
              <a:lnSpc>
                <a:spcPct val="98000"/>
              </a:lnSpc>
              <a:buClrTx/>
              <a:buFontTx/>
              <a:buNone/>
            </a:pPr>
            <a:r>
              <a:rPr lang="en-US" sz="2800" i="0" dirty="0">
                <a:solidFill>
                  <a:srgbClr val="000000"/>
                </a:solidFill>
                <a:latin typeface="+mn-lt"/>
                <a:cs typeface="Arial Unicode MS" charset="0"/>
              </a:rPr>
              <a:t>Collaboration: Measure for inter-judge (dis)agreement</a:t>
            </a:r>
          </a:p>
        </p:txBody>
      </p:sp>
      <p:sp>
        <p:nvSpPr>
          <p:cNvPr id="104451" name="Text Box 2"/>
          <p:cNvSpPr txBox="1">
            <a:spLocks noChangeArrowheads="1"/>
          </p:cNvSpPr>
          <p:nvPr/>
        </p:nvSpPr>
        <p:spPr bwMode="auto">
          <a:xfrm>
            <a:off x="467544" y="1340768"/>
            <a:ext cx="8077200" cy="4718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52848" rIns="90000" bIns="46800"/>
          <a:lstStyle>
            <a:lvl1pPr marL="339725" indent="-339725">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cs typeface="ＭＳ Ｐゴシック" charset="0"/>
              </a:defRPr>
            </a:lvl1pPr>
            <a:lvl2pPr marL="739775" indent="-282575">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9pPr>
          </a:lstStyle>
          <a:p>
            <a:pPr eaLnBrk="1">
              <a:lnSpc>
                <a:spcPct val="98000"/>
              </a:lnSpc>
              <a:spcBef>
                <a:spcPts val="800"/>
              </a:spcBef>
              <a:buClr>
                <a:srgbClr val="7878DE"/>
              </a:buClr>
              <a:buFont typeface="Arial" charset="0"/>
              <a:buChar char="•"/>
            </a:pPr>
            <a:r>
              <a:rPr lang="en-US" i="0" dirty="0">
                <a:solidFill>
                  <a:srgbClr val="0305FF"/>
                </a:solidFill>
                <a:latin typeface="+mn-lt"/>
                <a:cs typeface="Arial Unicode MS" charset="0"/>
              </a:rPr>
              <a:t>Kappa measure</a:t>
            </a:r>
          </a:p>
          <a:p>
            <a:pPr lvl="1">
              <a:lnSpc>
                <a:spcPct val="98000"/>
              </a:lnSpc>
              <a:spcBef>
                <a:spcPts val="700"/>
              </a:spcBef>
              <a:buClr>
                <a:srgbClr val="7878DE"/>
              </a:buClr>
              <a:buFont typeface="Arial" charset="0"/>
              <a:buChar char="•"/>
            </a:pPr>
            <a:r>
              <a:rPr lang="en-US" sz="2200" i="0" dirty="0">
                <a:solidFill>
                  <a:srgbClr val="000000"/>
                </a:solidFill>
                <a:latin typeface="+mn-lt"/>
              </a:rPr>
              <a:t>(Dis)Agreement measure among judges</a:t>
            </a:r>
          </a:p>
          <a:p>
            <a:pPr lvl="1">
              <a:lnSpc>
                <a:spcPct val="98000"/>
              </a:lnSpc>
              <a:spcBef>
                <a:spcPts val="700"/>
              </a:spcBef>
              <a:buClr>
                <a:srgbClr val="7878DE"/>
              </a:buClr>
              <a:buFont typeface="Arial" charset="0"/>
              <a:buChar char="•"/>
            </a:pPr>
            <a:r>
              <a:rPr lang="en-US" sz="2200" i="0" dirty="0">
                <a:solidFill>
                  <a:srgbClr val="000000"/>
                </a:solidFill>
                <a:latin typeface="+mn-lt"/>
              </a:rPr>
              <a:t>Designed for categorical judgments</a:t>
            </a:r>
          </a:p>
          <a:p>
            <a:pPr lvl="1">
              <a:lnSpc>
                <a:spcPct val="98000"/>
              </a:lnSpc>
              <a:spcBef>
                <a:spcPts val="700"/>
              </a:spcBef>
              <a:buClr>
                <a:srgbClr val="7878DE"/>
              </a:buClr>
              <a:buFont typeface="Arial" charset="0"/>
              <a:buChar char="•"/>
            </a:pPr>
            <a:r>
              <a:rPr lang="en-US" sz="2200" i="0" dirty="0">
                <a:solidFill>
                  <a:srgbClr val="000000"/>
                </a:solidFill>
                <a:latin typeface="+mn-lt"/>
              </a:rPr>
              <a:t>Corrects for chance agreement</a:t>
            </a:r>
          </a:p>
          <a:p>
            <a:pPr eaLnBrk="1">
              <a:lnSpc>
                <a:spcPct val="98000"/>
              </a:lnSpc>
              <a:spcBef>
                <a:spcPts val="800"/>
              </a:spcBef>
              <a:buClr>
                <a:srgbClr val="7878DE"/>
              </a:buClr>
              <a:buFont typeface="Arial" charset="0"/>
              <a:buChar char="•"/>
            </a:pPr>
            <a:r>
              <a:rPr lang="en-US" sz="2800" i="0" dirty="0">
                <a:solidFill>
                  <a:srgbClr val="000000"/>
                </a:solidFill>
                <a:latin typeface="+mn-lt"/>
                <a:cs typeface="Arial Unicode MS" charset="0"/>
              </a:rPr>
              <a:t>𝜅</a:t>
            </a:r>
            <a:r>
              <a:rPr lang="en-US" i="0" dirty="0">
                <a:solidFill>
                  <a:srgbClr val="000000"/>
                </a:solidFill>
                <a:latin typeface="+mn-lt"/>
                <a:cs typeface="Arial Unicode MS" charset="0"/>
              </a:rPr>
              <a:t> = [ P(A) – P(E) ] / [ 1 – P(E) ]</a:t>
            </a:r>
          </a:p>
          <a:p>
            <a:pPr eaLnBrk="1">
              <a:lnSpc>
                <a:spcPct val="98000"/>
              </a:lnSpc>
              <a:spcBef>
                <a:spcPts val="800"/>
              </a:spcBef>
              <a:buClr>
                <a:srgbClr val="7878DE"/>
              </a:buClr>
              <a:buFont typeface="Arial" charset="0"/>
              <a:buChar char="•"/>
            </a:pPr>
            <a:r>
              <a:rPr lang="en-US" i="0" dirty="0">
                <a:solidFill>
                  <a:srgbClr val="000000"/>
                </a:solidFill>
                <a:latin typeface="+mn-lt"/>
                <a:cs typeface="Arial Unicode MS" charset="0"/>
              </a:rPr>
              <a:t>P(A) – proportion of time judges agree (observed)</a:t>
            </a:r>
          </a:p>
          <a:p>
            <a:pPr eaLnBrk="1">
              <a:lnSpc>
                <a:spcPct val="98000"/>
              </a:lnSpc>
              <a:spcBef>
                <a:spcPts val="800"/>
              </a:spcBef>
              <a:buClr>
                <a:srgbClr val="7878DE"/>
              </a:buClr>
              <a:buFont typeface="Arial" charset="0"/>
              <a:buChar char="•"/>
            </a:pPr>
            <a:r>
              <a:rPr lang="en-US" i="0" dirty="0">
                <a:solidFill>
                  <a:srgbClr val="000000"/>
                </a:solidFill>
                <a:latin typeface="+mn-lt"/>
                <a:cs typeface="Arial Unicode MS" charset="0"/>
              </a:rPr>
              <a:t>P(E) – what agreement would be by chance (hypothetical)</a:t>
            </a:r>
          </a:p>
          <a:p>
            <a:pPr eaLnBrk="1">
              <a:lnSpc>
                <a:spcPct val="98000"/>
              </a:lnSpc>
              <a:spcBef>
                <a:spcPts val="800"/>
              </a:spcBef>
              <a:buClr>
                <a:srgbClr val="7878DE"/>
              </a:buClr>
              <a:buFont typeface="Arial" charset="0"/>
              <a:buChar char="•"/>
            </a:pPr>
            <a:r>
              <a:rPr lang="en-US" sz="2800" i="0" dirty="0">
                <a:solidFill>
                  <a:srgbClr val="000000"/>
                </a:solidFill>
                <a:cs typeface="Arial Unicode MS" charset="0"/>
              </a:rPr>
              <a:t>𝜅</a:t>
            </a:r>
            <a:r>
              <a:rPr lang="en-US" i="0" dirty="0">
                <a:solidFill>
                  <a:srgbClr val="000000"/>
                </a:solidFill>
                <a:latin typeface="+mn-lt"/>
                <a:cs typeface="Arial Unicode MS" charset="0"/>
              </a:rPr>
              <a:t> = 0 for chance agreement, 1 for total agreement</a:t>
            </a:r>
          </a:p>
          <a:p>
            <a:pPr eaLnBrk="1">
              <a:lnSpc>
                <a:spcPct val="98000"/>
              </a:lnSpc>
              <a:spcBef>
                <a:spcPts val="800"/>
              </a:spcBef>
              <a:buClr>
                <a:srgbClr val="7878DE"/>
              </a:buClr>
              <a:buFont typeface="Arial" charset="0"/>
              <a:buChar char="•"/>
            </a:pPr>
            <a:endParaRPr lang="en-US" i="0" dirty="0">
              <a:solidFill>
                <a:srgbClr val="000000"/>
              </a:solidFill>
              <a:latin typeface="+mn-lt"/>
              <a:cs typeface="Arial Unicode MS" charset="0"/>
            </a:endParaRPr>
          </a:p>
          <a:p>
            <a:pPr eaLnBrk="1">
              <a:lnSpc>
                <a:spcPct val="98000"/>
              </a:lnSpc>
              <a:spcBef>
                <a:spcPts val="800"/>
              </a:spcBef>
              <a:buClr>
                <a:srgbClr val="7878DE"/>
              </a:buClr>
              <a:buFont typeface="Arial" charset="0"/>
              <a:buChar char="•"/>
            </a:pPr>
            <a:r>
              <a:rPr lang="en-US" i="0" dirty="0">
                <a:solidFill>
                  <a:srgbClr val="000000"/>
                </a:solidFill>
                <a:latin typeface="+mn-lt"/>
                <a:cs typeface="Arial Unicode MS" charset="0"/>
              </a:rPr>
              <a:t>In statistics many other measures are defined</a:t>
            </a:r>
          </a:p>
          <a:p>
            <a:pPr eaLnBrk="1">
              <a:lnSpc>
                <a:spcPct val="98000"/>
              </a:lnSpc>
              <a:spcBef>
                <a:spcPts val="800"/>
              </a:spcBef>
              <a:buClrTx/>
              <a:buFontTx/>
              <a:buNone/>
            </a:pPr>
            <a:endParaRPr lang="en-US" i="0" dirty="0">
              <a:solidFill>
                <a:srgbClr val="000000"/>
              </a:solidFill>
              <a:latin typeface="+mn-lt"/>
              <a:cs typeface="Arial Unicode MS" charset="0"/>
            </a:endParaRPr>
          </a:p>
        </p:txBody>
      </p:sp>
      <p:sp>
        <p:nvSpPr>
          <p:cNvPr id="4" name="Foliennummernplatzhalter 3"/>
          <p:cNvSpPr txBox="1">
            <a:spLocks/>
          </p:cNvSpPr>
          <p:nvPr/>
        </p:nvSpPr>
        <p:spPr>
          <a:xfrm>
            <a:off x="7956550" y="6366165"/>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100" smtClean="0"/>
              <a:pPr algn="r">
                <a:defRPr/>
              </a:pPr>
              <a:t>70</a:t>
            </a:fld>
            <a:endParaRPr lang="de-DE" sz="1100"/>
          </a:p>
        </p:txBody>
      </p:sp>
      <p:sp>
        <p:nvSpPr>
          <p:cNvPr id="2" name="Rechteck 1"/>
          <p:cNvSpPr/>
          <p:nvPr/>
        </p:nvSpPr>
        <p:spPr>
          <a:xfrm>
            <a:off x="2267744" y="6135687"/>
            <a:ext cx="4572000" cy="461665"/>
          </a:xfrm>
          <a:prstGeom prst="rect">
            <a:avLst/>
          </a:prstGeom>
        </p:spPr>
        <p:txBody>
          <a:bodyPr>
            <a:spAutoFit/>
          </a:bodyPr>
          <a:lstStyle/>
          <a:p>
            <a:r>
              <a:rPr lang="de-DE" sz="1200" dirty="0">
                <a:solidFill>
                  <a:srgbClr val="0000FF"/>
                </a:solidFill>
              </a:rPr>
              <a:t>Cohen, Jacob, "A </a:t>
            </a:r>
            <a:r>
              <a:rPr lang="de-DE" sz="1200" dirty="0" err="1">
                <a:solidFill>
                  <a:srgbClr val="0000FF"/>
                </a:solidFill>
              </a:rPr>
              <a:t>coefficient</a:t>
            </a:r>
            <a:r>
              <a:rPr lang="de-DE" sz="1200" dirty="0">
                <a:solidFill>
                  <a:srgbClr val="0000FF"/>
                </a:solidFill>
              </a:rPr>
              <a:t> of </a:t>
            </a:r>
            <a:r>
              <a:rPr lang="de-DE" sz="1200" dirty="0" err="1">
                <a:solidFill>
                  <a:srgbClr val="0000FF"/>
                </a:solidFill>
              </a:rPr>
              <a:t>agreement</a:t>
            </a:r>
            <a:r>
              <a:rPr lang="de-DE" sz="1200" dirty="0">
                <a:solidFill>
                  <a:srgbClr val="0000FF"/>
                </a:solidFill>
              </a:rPr>
              <a:t> </a:t>
            </a:r>
            <a:r>
              <a:rPr lang="de-DE" sz="1200" dirty="0" err="1">
                <a:solidFill>
                  <a:srgbClr val="0000FF"/>
                </a:solidFill>
              </a:rPr>
              <a:t>for</a:t>
            </a:r>
            <a:r>
              <a:rPr lang="de-DE" sz="1200" dirty="0">
                <a:solidFill>
                  <a:srgbClr val="0000FF"/>
                </a:solidFill>
              </a:rPr>
              <a:t> nominal </a:t>
            </a:r>
            <a:r>
              <a:rPr lang="de-DE" sz="1200" dirty="0" err="1">
                <a:solidFill>
                  <a:srgbClr val="0000FF"/>
                </a:solidFill>
              </a:rPr>
              <a:t>scales</a:t>
            </a:r>
            <a:r>
              <a:rPr lang="de-DE" sz="1200" dirty="0">
                <a:solidFill>
                  <a:srgbClr val="0000FF"/>
                </a:solidFill>
              </a:rPr>
              <a:t>". </a:t>
            </a:r>
            <a:r>
              <a:rPr lang="de-DE" sz="1200" i="1" dirty="0">
                <a:solidFill>
                  <a:srgbClr val="0000FF"/>
                </a:solidFill>
              </a:rPr>
              <a:t>Educational </a:t>
            </a:r>
            <a:r>
              <a:rPr lang="de-DE" sz="1200" i="1" dirty="0" err="1">
                <a:solidFill>
                  <a:srgbClr val="0000FF"/>
                </a:solidFill>
              </a:rPr>
              <a:t>and</a:t>
            </a:r>
            <a:r>
              <a:rPr lang="de-DE" sz="1200" i="1" dirty="0">
                <a:solidFill>
                  <a:srgbClr val="0000FF"/>
                </a:solidFill>
              </a:rPr>
              <a:t> Psychological Measurement</a:t>
            </a:r>
            <a:r>
              <a:rPr lang="de-DE" sz="1200" dirty="0">
                <a:solidFill>
                  <a:srgbClr val="0000FF"/>
                </a:solidFill>
              </a:rPr>
              <a:t> </a:t>
            </a:r>
            <a:r>
              <a:rPr lang="de-DE" sz="1200" b="1" dirty="0">
                <a:solidFill>
                  <a:srgbClr val="0000FF"/>
                </a:solidFill>
              </a:rPr>
              <a:t>20</a:t>
            </a:r>
            <a:r>
              <a:rPr lang="de-DE" sz="1200" dirty="0">
                <a:solidFill>
                  <a:srgbClr val="0000FF"/>
                </a:solidFill>
              </a:rPr>
              <a:t> (1): 37–46, </a:t>
            </a:r>
            <a:r>
              <a:rPr lang="de-DE" sz="1200" b="1" dirty="0">
                <a:solidFill>
                  <a:srgbClr val="FF0000"/>
                </a:solidFill>
              </a:rPr>
              <a:t>1960</a:t>
            </a:r>
          </a:p>
        </p:txBody>
      </p:sp>
    </p:spTree>
    <p:extLst>
      <p:ext uri="{BB962C8B-B14F-4D97-AF65-F5344CB8AC3E}">
        <p14:creationId xmlns:p14="http://schemas.microsoft.com/office/powerpoint/2010/main" val="9978453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1"/>
          <p:cNvSpPr txBox="1">
            <a:spLocks noChangeArrowheads="1"/>
          </p:cNvSpPr>
          <p:nvPr/>
        </p:nvSpPr>
        <p:spPr bwMode="auto">
          <a:xfrm>
            <a:off x="266699" y="180082"/>
            <a:ext cx="8913813" cy="728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57888" rIns="90000" bIns="4680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9pPr>
          </a:lstStyle>
          <a:p>
            <a:pPr eaLnBrk="1">
              <a:lnSpc>
                <a:spcPct val="98000"/>
              </a:lnSpc>
              <a:buClrTx/>
              <a:buFontTx/>
              <a:buNone/>
            </a:pPr>
            <a:r>
              <a:rPr lang="en-US" sz="3200" i="0">
                <a:solidFill>
                  <a:srgbClr val="000000"/>
                </a:solidFill>
                <a:latin typeface="+mn-lt"/>
                <a:cs typeface="Arial Unicode MS" charset="0"/>
              </a:rPr>
              <a:t>Kappa Measure: Example</a:t>
            </a:r>
          </a:p>
        </p:txBody>
      </p:sp>
      <p:graphicFrame>
        <p:nvGraphicFramePr>
          <p:cNvPr id="38914" name="Group 2"/>
          <p:cNvGraphicFramePr>
            <a:graphicFrameLocks noGrp="1"/>
          </p:cNvGraphicFramePr>
          <p:nvPr>
            <p:extLst>
              <p:ext uri="{D42A27DB-BD31-4B8C-83A1-F6EECF244321}">
                <p14:modId xmlns:p14="http://schemas.microsoft.com/office/powerpoint/2010/main" val="4016137579"/>
              </p:ext>
            </p:extLst>
          </p:nvPr>
        </p:nvGraphicFramePr>
        <p:xfrm>
          <a:off x="685800" y="1268760"/>
          <a:ext cx="7773988" cy="4876801"/>
        </p:xfrm>
        <a:graphic>
          <a:graphicData uri="http://schemas.openxmlformats.org/drawingml/2006/table">
            <a:tbl>
              <a:tblPr/>
              <a:tblGrid>
                <a:gridCol w="2590800">
                  <a:extLst>
                    <a:ext uri="{9D8B030D-6E8A-4147-A177-3AD203B41FA5}">
                      <a16:colId xmlns:a16="http://schemas.microsoft.com/office/drawing/2014/main" val="20000"/>
                    </a:ext>
                  </a:extLst>
                </a:gridCol>
                <a:gridCol w="2592388">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974725">
                <a:tc>
                  <a:txBody>
                    <a:bodyPr/>
                    <a:lstStyle/>
                    <a:p>
                      <a:pPr marL="0" marR="0" lvl="0" indent="0" algn="l" defTabSz="457200" rtl="0" eaLnBrk="1" fontAlgn="base" latinLnBrk="0" hangingPunct="1">
                        <a:lnSpc>
                          <a:spcPct val="86000"/>
                        </a:lnSpc>
                        <a:spcBef>
                          <a:spcPts val="55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Lst>
                      </a:pPr>
                      <a:r>
                        <a:rPr kumimoji="0" lang="en-US" sz="2200" b="0" i="0" u="none" strike="noStrike" cap="none" normalizeH="0" baseline="0" dirty="0">
                          <a:ln>
                            <a:noFill/>
                          </a:ln>
                          <a:solidFill>
                            <a:srgbClr val="000000"/>
                          </a:solidFill>
                          <a:effectLst/>
                          <a:latin typeface="+mn-lt"/>
                          <a:ea typeface="ＭＳ Ｐゴシック" charset="0"/>
                          <a:cs typeface="Arial Unicode MS" charset="0"/>
                        </a:rPr>
                        <a:t>Number of docs</a:t>
                      </a:r>
                    </a:p>
                  </a:txBody>
                  <a:tcPr marT="38808" anchor="ctr"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86000"/>
                        </a:lnSpc>
                        <a:spcBef>
                          <a:spcPts val="55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Lst>
                      </a:pPr>
                      <a:r>
                        <a:rPr kumimoji="0" lang="en-US" sz="2200" b="0" i="0" u="none" strike="noStrike" cap="none" normalizeH="0" baseline="0">
                          <a:ln>
                            <a:noFill/>
                          </a:ln>
                          <a:solidFill>
                            <a:srgbClr val="000000"/>
                          </a:solidFill>
                          <a:effectLst/>
                          <a:latin typeface="+mn-lt"/>
                          <a:ea typeface="ＭＳ Ｐゴシック" charset="0"/>
                          <a:cs typeface="Arial Unicode MS" charset="0"/>
                        </a:rPr>
                        <a:t>Judge 1</a:t>
                      </a:r>
                    </a:p>
                  </a:txBody>
                  <a:tcPr marT="38808"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86000"/>
                        </a:lnSpc>
                        <a:spcBef>
                          <a:spcPts val="55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Lst>
                      </a:pPr>
                      <a:r>
                        <a:rPr kumimoji="0" lang="en-US" sz="2200" b="0" i="0" u="none" strike="noStrike" cap="none" normalizeH="0" baseline="0">
                          <a:ln>
                            <a:noFill/>
                          </a:ln>
                          <a:solidFill>
                            <a:srgbClr val="000000"/>
                          </a:solidFill>
                          <a:effectLst/>
                          <a:latin typeface="+mn-lt"/>
                          <a:ea typeface="ＭＳ Ｐゴシック" charset="0"/>
                          <a:cs typeface="Arial Unicode MS" charset="0"/>
                        </a:rPr>
                        <a:t>Judge 2</a:t>
                      </a:r>
                    </a:p>
                  </a:txBody>
                  <a:tcPr marT="38808" anchor="ctr"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76313">
                <a:tc>
                  <a:txBody>
                    <a:bodyPr/>
                    <a:lstStyle/>
                    <a:p>
                      <a:pPr marL="0" marR="0" lvl="0" indent="0" algn="l" defTabSz="457200" rtl="0" eaLnBrk="1" fontAlgn="base" latinLnBrk="0" hangingPunct="1">
                        <a:lnSpc>
                          <a:spcPct val="86000"/>
                        </a:lnSpc>
                        <a:spcBef>
                          <a:spcPts val="55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Lst>
                      </a:pPr>
                      <a:r>
                        <a:rPr kumimoji="0" lang="en-US" sz="2200" b="0" i="0" u="none" strike="noStrike" cap="none" normalizeH="0" baseline="0">
                          <a:ln>
                            <a:noFill/>
                          </a:ln>
                          <a:solidFill>
                            <a:srgbClr val="000000"/>
                          </a:solidFill>
                          <a:effectLst/>
                          <a:latin typeface="+mn-lt"/>
                          <a:ea typeface="ＭＳ Ｐゴシック" charset="0"/>
                          <a:cs typeface="Arial Unicode MS" charset="0"/>
                        </a:rPr>
                        <a:t>300</a:t>
                      </a:r>
                    </a:p>
                  </a:txBody>
                  <a:tcPr marT="38808" anchor="ctr"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86000"/>
                        </a:lnSpc>
                        <a:spcBef>
                          <a:spcPts val="55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Lst>
                      </a:pPr>
                      <a:r>
                        <a:rPr kumimoji="0" lang="en-US" sz="2200" b="0" i="0" u="none" strike="noStrike" cap="none" normalizeH="0" baseline="0">
                          <a:ln>
                            <a:noFill/>
                          </a:ln>
                          <a:solidFill>
                            <a:srgbClr val="000000"/>
                          </a:solidFill>
                          <a:effectLst/>
                          <a:latin typeface="+mn-lt"/>
                          <a:ea typeface="ＭＳ Ｐゴシック" charset="0"/>
                          <a:cs typeface="Arial Unicode MS" charset="0"/>
                        </a:rPr>
                        <a:t>Relevant</a:t>
                      </a:r>
                    </a:p>
                  </a:txBody>
                  <a:tcPr marT="38808"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86000"/>
                        </a:lnSpc>
                        <a:spcBef>
                          <a:spcPts val="55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Lst>
                      </a:pPr>
                      <a:r>
                        <a:rPr kumimoji="0" lang="en-US" sz="2200" b="0" i="0" u="none" strike="noStrike" cap="none" normalizeH="0" baseline="0">
                          <a:ln>
                            <a:noFill/>
                          </a:ln>
                          <a:solidFill>
                            <a:srgbClr val="000000"/>
                          </a:solidFill>
                          <a:effectLst/>
                          <a:latin typeface="+mn-lt"/>
                          <a:ea typeface="ＭＳ Ｐゴシック" charset="0"/>
                          <a:cs typeface="Arial Unicode MS" charset="0"/>
                        </a:rPr>
                        <a:t>Relevant</a:t>
                      </a:r>
                    </a:p>
                  </a:txBody>
                  <a:tcPr marT="38808" anchor="ctr"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74725">
                <a:tc>
                  <a:txBody>
                    <a:bodyPr/>
                    <a:lstStyle/>
                    <a:p>
                      <a:pPr marL="0" marR="0" lvl="0" indent="0" algn="l" defTabSz="457200" rtl="0" eaLnBrk="1" fontAlgn="base" latinLnBrk="0" hangingPunct="1">
                        <a:lnSpc>
                          <a:spcPct val="86000"/>
                        </a:lnSpc>
                        <a:spcBef>
                          <a:spcPts val="55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Lst>
                      </a:pPr>
                      <a:r>
                        <a:rPr kumimoji="0" lang="en-US" sz="2200" b="0" i="0" u="none" strike="noStrike" cap="none" normalizeH="0" baseline="0">
                          <a:ln>
                            <a:noFill/>
                          </a:ln>
                          <a:solidFill>
                            <a:srgbClr val="000000"/>
                          </a:solidFill>
                          <a:effectLst/>
                          <a:latin typeface="+mn-lt"/>
                          <a:ea typeface="ＭＳ Ｐゴシック" charset="0"/>
                          <a:cs typeface="Arial Unicode MS" charset="0"/>
                        </a:rPr>
                        <a:t>70</a:t>
                      </a:r>
                    </a:p>
                  </a:txBody>
                  <a:tcPr marT="38808" anchor="ctr"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86000"/>
                        </a:lnSpc>
                        <a:spcBef>
                          <a:spcPts val="55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Lst>
                      </a:pPr>
                      <a:r>
                        <a:rPr kumimoji="0" lang="en-US" sz="2200" b="0" i="0" u="none" strike="noStrike" cap="none" normalizeH="0" baseline="0">
                          <a:ln>
                            <a:noFill/>
                          </a:ln>
                          <a:solidFill>
                            <a:srgbClr val="000000"/>
                          </a:solidFill>
                          <a:effectLst/>
                          <a:latin typeface="+mn-lt"/>
                          <a:ea typeface="ＭＳ Ｐゴシック" charset="0"/>
                          <a:cs typeface="Arial Unicode MS" charset="0"/>
                        </a:rPr>
                        <a:t>Nonrelevant</a:t>
                      </a:r>
                    </a:p>
                  </a:txBody>
                  <a:tcPr marT="38808"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86000"/>
                        </a:lnSpc>
                        <a:spcBef>
                          <a:spcPts val="55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Lst>
                      </a:pPr>
                      <a:r>
                        <a:rPr kumimoji="0" lang="en-US" sz="2200" b="0" i="0" u="none" strike="noStrike" cap="none" normalizeH="0" baseline="0" dirty="0">
                          <a:ln>
                            <a:noFill/>
                          </a:ln>
                          <a:solidFill>
                            <a:srgbClr val="000000"/>
                          </a:solidFill>
                          <a:effectLst/>
                          <a:latin typeface="+mn-lt"/>
                          <a:ea typeface="ＭＳ Ｐゴシック" charset="0"/>
                          <a:cs typeface="Arial Unicode MS" charset="0"/>
                        </a:rPr>
                        <a:t>Nonrelevant</a:t>
                      </a:r>
                    </a:p>
                  </a:txBody>
                  <a:tcPr marT="38808" anchor="ctr"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76313">
                <a:tc>
                  <a:txBody>
                    <a:bodyPr/>
                    <a:lstStyle/>
                    <a:p>
                      <a:pPr marL="0" marR="0" lvl="0" indent="0" algn="l" defTabSz="457200" rtl="0" eaLnBrk="1" fontAlgn="base" latinLnBrk="0" hangingPunct="1">
                        <a:lnSpc>
                          <a:spcPct val="86000"/>
                        </a:lnSpc>
                        <a:spcBef>
                          <a:spcPts val="55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Lst>
                      </a:pPr>
                      <a:r>
                        <a:rPr kumimoji="0" lang="en-US" sz="2200" b="0" i="0" u="none" strike="noStrike" cap="none" normalizeH="0" baseline="0">
                          <a:ln>
                            <a:noFill/>
                          </a:ln>
                          <a:solidFill>
                            <a:srgbClr val="000000"/>
                          </a:solidFill>
                          <a:effectLst/>
                          <a:latin typeface="+mn-lt"/>
                          <a:ea typeface="ＭＳ Ｐゴシック" charset="0"/>
                          <a:cs typeface="Arial Unicode MS" charset="0"/>
                        </a:rPr>
                        <a:t>20</a:t>
                      </a:r>
                    </a:p>
                  </a:txBody>
                  <a:tcPr marT="38808" anchor="ctr"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86000"/>
                        </a:lnSpc>
                        <a:spcBef>
                          <a:spcPts val="55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Lst>
                      </a:pPr>
                      <a:r>
                        <a:rPr kumimoji="0" lang="en-US" sz="2200" b="0" i="0" u="none" strike="noStrike" cap="none" normalizeH="0" baseline="0">
                          <a:ln>
                            <a:noFill/>
                          </a:ln>
                          <a:solidFill>
                            <a:srgbClr val="000000"/>
                          </a:solidFill>
                          <a:effectLst/>
                          <a:latin typeface="+mn-lt"/>
                          <a:ea typeface="ＭＳ Ｐゴシック" charset="0"/>
                          <a:cs typeface="Arial Unicode MS" charset="0"/>
                        </a:rPr>
                        <a:t>Relevant</a:t>
                      </a:r>
                    </a:p>
                  </a:txBody>
                  <a:tcPr marT="38808"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86000"/>
                        </a:lnSpc>
                        <a:spcBef>
                          <a:spcPts val="55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Lst>
                      </a:pPr>
                      <a:r>
                        <a:rPr kumimoji="0" lang="en-US" sz="2200" b="0" i="0" u="none" strike="noStrike" cap="none" normalizeH="0" baseline="0">
                          <a:ln>
                            <a:noFill/>
                          </a:ln>
                          <a:solidFill>
                            <a:srgbClr val="000000"/>
                          </a:solidFill>
                          <a:effectLst/>
                          <a:latin typeface="+mn-lt"/>
                          <a:ea typeface="ＭＳ Ｐゴシック" charset="0"/>
                          <a:cs typeface="Arial Unicode MS" charset="0"/>
                        </a:rPr>
                        <a:t>Nonrelevant</a:t>
                      </a:r>
                    </a:p>
                  </a:txBody>
                  <a:tcPr marT="38808" anchor="ctr"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74725">
                <a:tc>
                  <a:txBody>
                    <a:bodyPr/>
                    <a:lstStyle/>
                    <a:p>
                      <a:pPr marL="0" marR="0" lvl="0" indent="0" algn="l" defTabSz="457200" rtl="0" eaLnBrk="1" fontAlgn="base" latinLnBrk="0" hangingPunct="1">
                        <a:lnSpc>
                          <a:spcPct val="86000"/>
                        </a:lnSpc>
                        <a:spcBef>
                          <a:spcPts val="55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Lst>
                      </a:pPr>
                      <a:r>
                        <a:rPr kumimoji="0" lang="en-US" sz="2200" b="0" i="0" u="none" strike="noStrike" cap="none" normalizeH="0" baseline="0">
                          <a:ln>
                            <a:noFill/>
                          </a:ln>
                          <a:solidFill>
                            <a:srgbClr val="000000"/>
                          </a:solidFill>
                          <a:effectLst/>
                          <a:latin typeface="+mn-lt"/>
                          <a:ea typeface="ＭＳ Ｐゴシック" charset="0"/>
                          <a:cs typeface="Arial Unicode MS" charset="0"/>
                        </a:rPr>
                        <a:t>10</a:t>
                      </a:r>
                    </a:p>
                  </a:txBody>
                  <a:tcPr marT="38808" anchor="ctr"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86000"/>
                        </a:lnSpc>
                        <a:spcBef>
                          <a:spcPts val="55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Lst>
                      </a:pPr>
                      <a:r>
                        <a:rPr kumimoji="0" lang="en-US" sz="2200" b="0" i="0" u="none" strike="noStrike" cap="none" normalizeH="0" baseline="0">
                          <a:ln>
                            <a:noFill/>
                          </a:ln>
                          <a:solidFill>
                            <a:srgbClr val="000000"/>
                          </a:solidFill>
                          <a:effectLst/>
                          <a:latin typeface="+mn-lt"/>
                          <a:ea typeface="ＭＳ Ｐゴシック" charset="0"/>
                          <a:cs typeface="Arial Unicode MS" charset="0"/>
                        </a:rPr>
                        <a:t>Nonrelevant</a:t>
                      </a:r>
                    </a:p>
                  </a:txBody>
                  <a:tcPr marT="38808"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86000"/>
                        </a:lnSpc>
                        <a:spcBef>
                          <a:spcPts val="55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Lst>
                      </a:pPr>
                      <a:r>
                        <a:rPr kumimoji="0" lang="en-US" sz="2200" b="0" i="0" u="none" strike="noStrike" cap="none" normalizeH="0" baseline="0" dirty="0">
                          <a:ln>
                            <a:noFill/>
                          </a:ln>
                          <a:solidFill>
                            <a:srgbClr val="000000"/>
                          </a:solidFill>
                          <a:effectLst/>
                          <a:latin typeface="+mn-lt"/>
                          <a:ea typeface="ＭＳ Ｐゴシック" charset="0"/>
                          <a:cs typeface="Arial Unicode MS" charset="0"/>
                        </a:rPr>
                        <a:t>Relevant</a:t>
                      </a:r>
                    </a:p>
                  </a:txBody>
                  <a:tcPr marT="38808" anchor="ctr"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06525" name="Text Box 56"/>
          <p:cNvSpPr txBox="1">
            <a:spLocks noChangeArrowheads="1"/>
          </p:cNvSpPr>
          <p:nvPr/>
        </p:nvSpPr>
        <p:spPr bwMode="auto">
          <a:xfrm>
            <a:off x="6840538" y="268288"/>
            <a:ext cx="1677987" cy="43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90000" tIns="67968" rIns="90000" bIns="46800">
            <a:spAutoFit/>
          </a:bodyPr>
          <a:lstStyle>
            <a:lvl1pPr>
              <a:tabLst>
                <a:tab pos="723900" algn="l"/>
                <a:tab pos="14478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Lst>
              <a:defRPr sz="2400" i="1">
                <a:solidFill>
                  <a:schemeClr val="bg1"/>
                </a:solidFill>
                <a:latin typeface="Arial" charset="0"/>
                <a:ea typeface="ＭＳ Ｐゴシック" charset="0"/>
              </a:defRPr>
            </a:lvl2pPr>
            <a:lvl3pPr>
              <a:tabLst>
                <a:tab pos="723900" algn="l"/>
                <a:tab pos="1447800" algn="l"/>
              </a:tabLst>
              <a:defRPr sz="2400" i="1">
                <a:solidFill>
                  <a:schemeClr val="bg1"/>
                </a:solidFill>
                <a:latin typeface="Arial" charset="0"/>
                <a:ea typeface="ＭＳ Ｐゴシック" charset="0"/>
              </a:defRPr>
            </a:lvl3pPr>
            <a:lvl4pPr>
              <a:tabLst>
                <a:tab pos="723900" algn="l"/>
                <a:tab pos="1447800" algn="l"/>
              </a:tabLst>
              <a:defRPr sz="2400" i="1">
                <a:solidFill>
                  <a:schemeClr val="bg1"/>
                </a:solidFill>
                <a:latin typeface="Arial" charset="0"/>
                <a:ea typeface="ＭＳ Ｐゴシック" charset="0"/>
              </a:defRPr>
            </a:lvl4pPr>
            <a:lvl5pPr>
              <a:tabLst>
                <a:tab pos="723900" algn="l"/>
                <a:tab pos="14478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Lst>
              <a:defRPr sz="2400" i="1">
                <a:solidFill>
                  <a:schemeClr val="bg1"/>
                </a:solidFill>
                <a:latin typeface="Arial" charset="0"/>
                <a:ea typeface="ＭＳ Ｐゴシック" charset="0"/>
              </a:defRPr>
            </a:lvl9pPr>
          </a:lstStyle>
          <a:p>
            <a:pPr eaLnBrk="1">
              <a:lnSpc>
                <a:spcPct val="93000"/>
              </a:lnSpc>
              <a:buClrTx/>
              <a:buFontTx/>
              <a:buNone/>
            </a:pPr>
            <a:r>
              <a:rPr lang="en-US">
                <a:solidFill>
                  <a:srgbClr val="000000"/>
                </a:solidFill>
                <a:latin typeface="Times New Roman" charset="0"/>
                <a:cs typeface="Arial Unicode MS" charset="0"/>
              </a:rPr>
              <a:t>P(A)? P(E)?</a:t>
            </a:r>
          </a:p>
        </p:txBody>
      </p:sp>
      <p:sp>
        <p:nvSpPr>
          <p:cNvPr id="5" name="Foliennummernplatzhalter 3"/>
          <p:cNvSpPr txBox="1">
            <a:spLocks/>
          </p:cNvSpPr>
          <p:nvPr/>
        </p:nvSpPr>
        <p:spPr>
          <a:xfrm>
            <a:off x="7956550" y="6366165"/>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100" smtClean="0"/>
              <a:pPr algn="r">
                <a:defRPr/>
              </a:pPr>
              <a:t>71</a:t>
            </a:fld>
            <a:endParaRPr lang="de-DE" sz="1100"/>
          </a:p>
        </p:txBody>
      </p:sp>
    </p:spTree>
    <p:extLst>
      <p:ext uri="{BB962C8B-B14F-4D97-AF65-F5344CB8AC3E}">
        <p14:creationId xmlns:p14="http://schemas.microsoft.com/office/powerpoint/2010/main" val="40529525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1"/>
          <p:cNvSpPr txBox="1">
            <a:spLocks noChangeArrowheads="1"/>
          </p:cNvSpPr>
          <p:nvPr/>
        </p:nvSpPr>
        <p:spPr bwMode="auto">
          <a:xfrm>
            <a:off x="395536" y="180082"/>
            <a:ext cx="8670677" cy="6566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57888" rIns="90000" bIns="4680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9pPr>
          </a:lstStyle>
          <a:p>
            <a:pPr eaLnBrk="1">
              <a:lnSpc>
                <a:spcPct val="98000"/>
              </a:lnSpc>
              <a:buClrTx/>
              <a:buFontTx/>
              <a:buNone/>
            </a:pPr>
            <a:r>
              <a:rPr lang="en-US" sz="3200" i="0" dirty="0">
                <a:solidFill>
                  <a:srgbClr val="000000"/>
                </a:solidFill>
                <a:latin typeface="+mn-lt"/>
                <a:cs typeface="Arial Unicode MS" charset="0"/>
              </a:rPr>
              <a:t>Kappa Example</a:t>
            </a:r>
          </a:p>
        </p:txBody>
      </p:sp>
      <p:sp>
        <p:nvSpPr>
          <p:cNvPr id="108547" name="Text Box 2"/>
          <p:cNvSpPr txBox="1">
            <a:spLocks noChangeArrowheads="1"/>
          </p:cNvSpPr>
          <p:nvPr/>
        </p:nvSpPr>
        <p:spPr bwMode="auto">
          <a:xfrm>
            <a:off x="539552" y="1268760"/>
            <a:ext cx="8077200" cy="4718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80064" rIns="90000" bIns="46800"/>
          <a:lstStyle>
            <a:lvl1pPr marL="339725" indent="-339725">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9pPr>
          </a:lstStyle>
          <a:p>
            <a:pPr eaLnBrk="1">
              <a:lnSpc>
                <a:spcPct val="89000"/>
              </a:lnSpc>
              <a:spcBef>
                <a:spcPts val="800"/>
              </a:spcBef>
              <a:buClr>
                <a:srgbClr val="7878DE"/>
              </a:buClr>
              <a:buFont typeface="Arial" charset="0"/>
              <a:buChar char="•"/>
            </a:pPr>
            <a:r>
              <a:rPr lang="en-US" i="0" dirty="0">
                <a:solidFill>
                  <a:srgbClr val="000000"/>
                </a:solidFill>
                <a:latin typeface="+mn-lt"/>
                <a:cs typeface="Arial Unicode MS" charset="0"/>
              </a:rPr>
              <a:t>P(A) = 370/400 = 0.925</a:t>
            </a:r>
          </a:p>
          <a:p>
            <a:pPr eaLnBrk="1">
              <a:lnSpc>
                <a:spcPct val="89000"/>
              </a:lnSpc>
              <a:spcBef>
                <a:spcPts val="800"/>
              </a:spcBef>
              <a:buClr>
                <a:srgbClr val="7878DE"/>
              </a:buClr>
              <a:buFont typeface="Arial" charset="0"/>
              <a:buChar char="•"/>
            </a:pPr>
            <a:r>
              <a:rPr lang="en-US" i="0" dirty="0">
                <a:solidFill>
                  <a:srgbClr val="000000"/>
                </a:solidFill>
                <a:latin typeface="+mn-lt"/>
                <a:cs typeface="Arial Unicode MS" charset="0"/>
              </a:rPr>
              <a:t>P(</a:t>
            </a:r>
            <a:r>
              <a:rPr lang="en-US" i="0" dirty="0" err="1">
                <a:solidFill>
                  <a:srgbClr val="000000"/>
                </a:solidFill>
                <a:latin typeface="+mn-lt"/>
                <a:cs typeface="Arial Unicode MS" charset="0"/>
              </a:rPr>
              <a:t>nonrelevant</a:t>
            </a:r>
            <a:r>
              <a:rPr lang="en-US" i="0" dirty="0">
                <a:solidFill>
                  <a:srgbClr val="000000"/>
                </a:solidFill>
                <a:latin typeface="+mn-lt"/>
                <a:cs typeface="Arial Unicode MS" charset="0"/>
              </a:rPr>
              <a:t>) = (10+20+70+70)/800 = 0.2125</a:t>
            </a:r>
          </a:p>
          <a:p>
            <a:pPr eaLnBrk="1">
              <a:lnSpc>
                <a:spcPct val="89000"/>
              </a:lnSpc>
              <a:spcBef>
                <a:spcPts val="800"/>
              </a:spcBef>
              <a:buClr>
                <a:srgbClr val="7878DE"/>
              </a:buClr>
              <a:buFont typeface="Arial" charset="0"/>
              <a:buChar char="•"/>
            </a:pPr>
            <a:r>
              <a:rPr lang="en-US" i="0" dirty="0">
                <a:solidFill>
                  <a:srgbClr val="000000"/>
                </a:solidFill>
                <a:latin typeface="+mn-lt"/>
                <a:cs typeface="Arial Unicode MS" charset="0"/>
              </a:rPr>
              <a:t>P(relevant) = (10+20+300+300)/800 = 0.7878</a:t>
            </a:r>
          </a:p>
          <a:p>
            <a:pPr eaLnBrk="1">
              <a:lnSpc>
                <a:spcPct val="89000"/>
              </a:lnSpc>
              <a:spcBef>
                <a:spcPts val="800"/>
              </a:spcBef>
              <a:buClr>
                <a:srgbClr val="7878DE"/>
              </a:buClr>
              <a:buFont typeface="Arial" charset="0"/>
              <a:buChar char="•"/>
            </a:pPr>
            <a:r>
              <a:rPr lang="en-US" i="0" dirty="0">
                <a:solidFill>
                  <a:srgbClr val="000000"/>
                </a:solidFill>
                <a:latin typeface="+mn-lt"/>
                <a:cs typeface="Arial Unicode MS" charset="0"/>
              </a:rPr>
              <a:t>P(E) = 0.2125</a:t>
            </a:r>
            <a:r>
              <a:rPr lang="en-US" i="0" baseline="30000" dirty="0">
                <a:solidFill>
                  <a:srgbClr val="000000"/>
                </a:solidFill>
                <a:latin typeface="+mn-lt"/>
                <a:cs typeface="Arial Unicode MS" charset="0"/>
              </a:rPr>
              <a:t>2</a:t>
            </a:r>
            <a:r>
              <a:rPr lang="en-US" i="0" dirty="0">
                <a:solidFill>
                  <a:srgbClr val="000000"/>
                </a:solidFill>
                <a:latin typeface="+mn-lt"/>
                <a:cs typeface="Arial Unicode MS" charset="0"/>
              </a:rPr>
              <a:t> + 0.7878</a:t>
            </a:r>
            <a:r>
              <a:rPr lang="en-US" i="0" baseline="30000" dirty="0">
                <a:solidFill>
                  <a:srgbClr val="000000"/>
                </a:solidFill>
                <a:latin typeface="+mn-lt"/>
                <a:cs typeface="Arial Unicode MS" charset="0"/>
              </a:rPr>
              <a:t>2</a:t>
            </a:r>
            <a:r>
              <a:rPr lang="en-US" i="0" dirty="0">
                <a:solidFill>
                  <a:srgbClr val="000000"/>
                </a:solidFill>
                <a:latin typeface="+mn-lt"/>
                <a:cs typeface="Arial Unicode MS" charset="0"/>
              </a:rPr>
              <a:t> = 0.665</a:t>
            </a:r>
          </a:p>
          <a:p>
            <a:pPr eaLnBrk="1">
              <a:lnSpc>
                <a:spcPct val="89000"/>
              </a:lnSpc>
              <a:spcBef>
                <a:spcPts val="800"/>
              </a:spcBef>
              <a:buClr>
                <a:srgbClr val="7878DE"/>
              </a:buClr>
              <a:buFont typeface="Arial" charset="0"/>
              <a:buChar char="•"/>
            </a:pPr>
            <a:r>
              <a:rPr lang="en-US" i="0" dirty="0">
                <a:solidFill>
                  <a:srgbClr val="000000"/>
                </a:solidFill>
                <a:cs typeface="Arial Unicode MS" charset="0"/>
              </a:rPr>
              <a:t>𝜅 </a:t>
            </a:r>
            <a:r>
              <a:rPr lang="en-US" i="0" dirty="0">
                <a:solidFill>
                  <a:srgbClr val="000000"/>
                </a:solidFill>
                <a:latin typeface="+mn-lt"/>
                <a:cs typeface="Arial Unicode MS" charset="0"/>
              </a:rPr>
              <a:t>= (0.925 – 0.665)/(1-0.665) = 0.776</a:t>
            </a:r>
          </a:p>
          <a:p>
            <a:pPr eaLnBrk="1">
              <a:lnSpc>
                <a:spcPct val="89000"/>
              </a:lnSpc>
              <a:spcBef>
                <a:spcPts val="800"/>
              </a:spcBef>
              <a:buClrTx/>
              <a:buFontTx/>
              <a:buNone/>
            </a:pPr>
            <a:endParaRPr lang="en-US" sz="2000" i="0" dirty="0">
              <a:solidFill>
                <a:srgbClr val="000000"/>
              </a:solidFill>
              <a:latin typeface="+mn-lt"/>
              <a:cs typeface="Arial Unicode MS" charset="0"/>
            </a:endParaRPr>
          </a:p>
          <a:p>
            <a:pPr eaLnBrk="1">
              <a:lnSpc>
                <a:spcPct val="89000"/>
              </a:lnSpc>
              <a:spcBef>
                <a:spcPts val="800"/>
              </a:spcBef>
              <a:buClr>
                <a:srgbClr val="7878DE"/>
              </a:buClr>
              <a:buFont typeface="Arial" charset="0"/>
              <a:buChar char="•"/>
            </a:pPr>
            <a:r>
              <a:rPr lang="en-US" i="0" dirty="0">
                <a:solidFill>
                  <a:srgbClr val="000000"/>
                </a:solidFill>
                <a:cs typeface="Arial Unicode MS" charset="0"/>
              </a:rPr>
              <a:t>𝜅 </a:t>
            </a:r>
            <a:r>
              <a:rPr lang="en-US" i="0" dirty="0">
                <a:solidFill>
                  <a:srgbClr val="000000"/>
                </a:solidFill>
                <a:latin typeface="+mn-lt"/>
                <a:cs typeface="Arial Unicode MS" charset="0"/>
              </a:rPr>
              <a:t>&gt; 0.8 = good agreement</a:t>
            </a:r>
          </a:p>
          <a:p>
            <a:pPr eaLnBrk="1">
              <a:lnSpc>
                <a:spcPct val="89000"/>
              </a:lnSpc>
              <a:spcBef>
                <a:spcPts val="800"/>
              </a:spcBef>
              <a:buClr>
                <a:srgbClr val="7878DE"/>
              </a:buClr>
              <a:buFont typeface="Arial" charset="0"/>
              <a:buChar char="•"/>
            </a:pPr>
            <a:r>
              <a:rPr lang="en-US" i="0" dirty="0">
                <a:solidFill>
                  <a:srgbClr val="000000"/>
                </a:solidFill>
                <a:latin typeface="+mn-lt"/>
                <a:cs typeface="Arial Unicode MS" charset="0"/>
              </a:rPr>
              <a:t>0.67 &lt; </a:t>
            </a:r>
            <a:r>
              <a:rPr lang="en-US" i="0" dirty="0">
                <a:solidFill>
                  <a:srgbClr val="000000"/>
                </a:solidFill>
                <a:cs typeface="Arial Unicode MS" charset="0"/>
              </a:rPr>
              <a:t>𝜅 </a:t>
            </a:r>
            <a:r>
              <a:rPr lang="en-US" i="0" dirty="0">
                <a:solidFill>
                  <a:srgbClr val="000000"/>
                </a:solidFill>
                <a:latin typeface="+mn-lt"/>
                <a:cs typeface="Arial Unicode MS" charset="0"/>
              </a:rPr>
              <a:t>&lt; 0.8 -&gt; “tentative conclusions”</a:t>
            </a:r>
          </a:p>
          <a:p>
            <a:pPr eaLnBrk="1">
              <a:lnSpc>
                <a:spcPct val="89000"/>
              </a:lnSpc>
              <a:spcBef>
                <a:spcPts val="800"/>
              </a:spcBef>
              <a:buClr>
                <a:srgbClr val="7878DE"/>
              </a:buClr>
              <a:buFont typeface="Arial" charset="0"/>
              <a:buChar char="•"/>
            </a:pPr>
            <a:r>
              <a:rPr lang="en-US" i="0" dirty="0">
                <a:solidFill>
                  <a:srgbClr val="000000"/>
                </a:solidFill>
                <a:latin typeface="+mn-lt"/>
                <a:cs typeface="Arial Unicode MS" charset="0"/>
              </a:rPr>
              <a:t>Depends on purpose of study </a:t>
            </a:r>
          </a:p>
          <a:p>
            <a:pPr eaLnBrk="1">
              <a:lnSpc>
                <a:spcPct val="89000"/>
              </a:lnSpc>
              <a:spcBef>
                <a:spcPts val="800"/>
              </a:spcBef>
              <a:buClr>
                <a:srgbClr val="7878DE"/>
              </a:buClr>
              <a:buFont typeface="Arial" charset="0"/>
              <a:buChar char="•"/>
            </a:pPr>
            <a:r>
              <a:rPr lang="en-US" i="0" dirty="0">
                <a:solidFill>
                  <a:srgbClr val="000000"/>
                </a:solidFill>
                <a:latin typeface="+mn-lt"/>
                <a:cs typeface="Arial Unicode MS" charset="0"/>
              </a:rPr>
              <a:t>For &gt;2 judges: average pairwise </a:t>
            </a:r>
            <a:r>
              <a:rPr lang="en-US" sz="2800" i="0" dirty="0">
                <a:solidFill>
                  <a:srgbClr val="000000"/>
                </a:solidFill>
                <a:cs typeface="Arial Unicode MS" charset="0"/>
              </a:rPr>
              <a:t>𝜅</a:t>
            </a:r>
            <a:r>
              <a:rPr lang="en-US" i="0" dirty="0">
                <a:solidFill>
                  <a:srgbClr val="000000"/>
                </a:solidFill>
                <a:latin typeface="+mn-lt"/>
                <a:cs typeface="Arial Unicode MS" charset="0"/>
              </a:rPr>
              <a:t>s </a:t>
            </a:r>
          </a:p>
        </p:txBody>
      </p:sp>
      <p:sp>
        <p:nvSpPr>
          <p:cNvPr id="4" name="Foliennummernplatzhalter 3"/>
          <p:cNvSpPr txBox="1">
            <a:spLocks/>
          </p:cNvSpPr>
          <p:nvPr/>
        </p:nvSpPr>
        <p:spPr>
          <a:xfrm>
            <a:off x="7956550" y="6366165"/>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100" smtClean="0"/>
              <a:pPr algn="r">
                <a:defRPr/>
              </a:pPr>
              <a:t>72</a:t>
            </a:fld>
            <a:endParaRPr lang="de-DE" sz="1100"/>
          </a:p>
        </p:txBody>
      </p:sp>
      <p:sp>
        <p:nvSpPr>
          <p:cNvPr id="3" name="Textfeld 2"/>
          <p:cNvSpPr txBox="1"/>
          <p:nvPr/>
        </p:nvSpPr>
        <p:spPr>
          <a:xfrm>
            <a:off x="2339752" y="6165304"/>
            <a:ext cx="4455066" cy="461665"/>
          </a:xfrm>
          <a:prstGeom prst="rect">
            <a:avLst/>
          </a:prstGeom>
          <a:noFill/>
        </p:spPr>
        <p:txBody>
          <a:bodyPr wrap="none" rtlCol="0">
            <a:spAutoFit/>
          </a:bodyPr>
          <a:lstStyle/>
          <a:p>
            <a:r>
              <a:rPr lang="de-DE" sz="1200" dirty="0" err="1">
                <a:solidFill>
                  <a:srgbClr val="0000FF"/>
                </a:solidFill>
              </a:rPr>
              <a:t>Carletta</a:t>
            </a:r>
            <a:r>
              <a:rPr lang="de-DE" sz="1200" dirty="0">
                <a:solidFill>
                  <a:srgbClr val="0000FF"/>
                </a:solidFill>
              </a:rPr>
              <a:t>, J. C., </a:t>
            </a:r>
            <a:r>
              <a:rPr lang="de-DE" sz="1200" dirty="0" err="1">
                <a:solidFill>
                  <a:srgbClr val="0000FF"/>
                </a:solidFill>
              </a:rPr>
              <a:t>Assessing</a:t>
            </a:r>
            <a:r>
              <a:rPr lang="de-DE" sz="1200" dirty="0">
                <a:solidFill>
                  <a:srgbClr val="0000FF"/>
                </a:solidFill>
              </a:rPr>
              <a:t> </a:t>
            </a:r>
            <a:r>
              <a:rPr lang="de-DE" sz="1200" dirty="0" err="1">
                <a:solidFill>
                  <a:srgbClr val="0000FF"/>
                </a:solidFill>
              </a:rPr>
              <a:t>agreement</a:t>
            </a:r>
            <a:r>
              <a:rPr lang="de-DE" sz="1200" dirty="0">
                <a:solidFill>
                  <a:srgbClr val="0000FF"/>
                </a:solidFill>
              </a:rPr>
              <a:t> on </a:t>
            </a:r>
            <a:r>
              <a:rPr lang="de-DE" sz="1200" dirty="0" err="1">
                <a:solidFill>
                  <a:srgbClr val="0000FF"/>
                </a:solidFill>
              </a:rPr>
              <a:t>classification</a:t>
            </a:r>
            <a:r>
              <a:rPr lang="de-DE" sz="1200" dirty="0">
                <a:solidFill>
                  <a:srgbClr val="0000FF"/>
                </a:solidFill>
              </a:rPr>
              <a:t> </a:t>
            </a:r>
            <a:r>
              <a:rPr lang="de-DE" sz="1200" dirty="0" err="1">
                <a:solidFill>
                  <a:srgbClr val="0000FF"/>
                </a:solidFill>
              </a:rPr>
              <a:t>tasks</a:t>
            </a:r>
            <a:r>
              <a:rPr lang="de-DE" sz="1200" dirty="0">
                <a:solidFill>
                  <a:srgbClr val="0000FF"/>
                </a:solidFill>
              </a:rPr>
              <a:t>: </a:t>
            </a:r>
            <a:br>
              <a:rPr lang="de-DE" sz="1200" dirty="0">
                <a:solidFill>
                  <a:srgbClr val="0000FF"/>
                </a:solidFill>
              </a:rPr>
            </a:br>
            <a:r>
              <a:rPr lang="de-DE" sz="1200" dirty="0">
                <a:solidFill>
                  <a:srgbClr val="0000FF"/>
                </a:solidFill>
              </a:rPr>
              <a:t>The </a:t>
            </a:r>
            <a:r>
              <a:rPr lang="de-DE" sz="1200" dirty="0" err="1">
                <a:solidFill>
                  <a:srgbClr val="0000FF"/>
                </a:solidFill>
              </a:rPr>
              <a:t>kappa</a:t>
            </a:r>
            <a:r>
              <a:rPr lang="de-DE" sz="1200" dirty="0">
                <a:solidFill>
                  <a:srgbClr val="0000FF"/>
                </a:solidFill>
              </a:rPr>
              <a:t> </a:t>
            </a:r>
            <a:r>
              <a:rPr lang="de-DE" sz="1200" dirty="0" err="1">
                <a:solidFill>
                  <a:srgbClr val="0000FF"/>
                </a:solidFill>
              </a:rPr>
              <a:t>statistic</a:t>
            </a:r>
            <a:r>
              <a:rPr lang="de-DE" sz="1200" dirty="0">
                <a:solidFill>
                  <a:srgbClr val="0000FF"/>
                </a:solidFill>
              </a:rPr>
              <a:t>. </a:t>
            </a:r>
            <a:r>
              <a:rPr lang="de-DE" sz="1200" dirty="0" err="1">
                <a:solidFill>
                  <a:srgbClr val="0000FF"/>
                </a:solidFill>
              </a:rPr>
              <a:t>Computational</a:t>
            </a:r>
            <a:r>
              <a:rPr lang="de-DE" sz="1200" dirty="0">
                <a:solidFill>
                  <a:srgbClr val="0000FF"/>
                </a:solidFill>
              </a:rPr>
              <a:t> </a:t>
            </a:r>
            <a:r>
              <a:rPr lang="de-DE" sz="1200" dirty="0" err="1">
                <a:solidFill>
                  <a:srgbClr val="0000FF"/>
                </a:solidFill>
              </a:rPr>
              <a:t>Linguistics</a:t>
            </a:r>
            <a:r>
              <a:rPr lang="de-DE" sz="1200" dirty="0">
                <a:solidFill>
                  <a:srgbClr val="0000FF"/>
                </a:solidFill>
              </a:rPr>
              <a:t>, 22(2), 249-254, </a:t>
            </a:r>
            <a:r>
              <a:rPr lang="de-DE" sz="1200" b="1" dirty="0">
                <a:solidFill>
                  <a:srgbClr val="FF0000"/>
                </a:solidFill>
              </a:rPr>
              <a:t>1996</a:t>
            </a:r>
          </a:p>
        </p:txBody>
      </p:sp>
    </p:spTree>
    <p:extLst>
      <p:ext uri="{BB962C8B-B14F-4D97-AF65-F5344CB8AC3E}">
        <p14:creationId xmlns:p14="http://schemas.microsoft.com/office/powerpoint/2010/main" val="16695852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Text Box 1"/>
          <p:cNvSpPr txBox="1">
            <a:spLocks noChangeArrowheads="1"/>
          </p:cNvSpPr>
          <p:nvPr/>
        </p:nvSpPr>
        <p:spPr bwMode="auto">
          <a:xfrm>
            <a:off x="539552" y="116632"/>
            <a:ext cx="8526661" cy="792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57888" rIns="90000" bIns="4680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9pPr>
          </a:lstStyle>
          <a:p>
            <a:pPr eaLnBrk="1">
              <a:lnSpc>
                <a:spcPct val="98000"/>
              </a:lnSpc>
              <a:buClrTx/>
              <a:buFontTx/>
              <a:buNone/>
            </a:pPr>
            <a:r>
              <a:rPr lang="en-US" sz="3200" i="0" dirty="0">
                <a:solidFill>
                  <a:schemeClr val="tx1"/>
                </a:solidFill>
                <a:latin typeface="+mn-lt"/>
                <a:ea typeface="宋体" charset="0"/>
                <a:cs typeface="宋体" charset="0"/>
              </a:rPr>
              <a:t>Relevance Feedback: </a:t>
            </a:r>
            <a:r>
              <a:rPr lang="en-US" sz="3200" i="0" dirty="0" err="1">
                <a:solidFill>
                  <a:schemeClr val="tx1"/>
                </a:solidFill>
                <a:latin typeface="+mn-lt"/>
                <a:ea typeface="宋体" charset="0"/>
                <a:cs typeface="宋体" charset="0"/>
              </a:rPr>
              <a:t>Rocchio</a:t>
            </a:r>
            <a:r>
              <a:rPr lang="en-US" sz="3200" i="0" dirty="0">
                <a:solidFill>
                  <a:schemeClr val="tx1"/>
                </a:solidFill>
                <a:latin typeface="+mn-lt"/>
                <a:ea typeface="宋体" charset="0"/>
                <a:cs typeface="宋体" charset="0"/>
              </a:rPr>
              <a:t> Algorithm</a:t>
            </a:r>
          </a:p>
        </p:txBody>
      </p:sp>
      <p:sp>
        <p:nvSpPr>
          <p:cNvPr id="131076" name="Text Box 2"/>
          <p:cNvSpPr txBox="1">
            <a:spLocks noChangeArrowheads="1"/>
          </p:cNvSpPr>
          <p:nvPr/>
        </p:nvSpPr>
        <p:spPr bwMode="auto">
          <a:xfrm>
            <a:off x="539552" y="1052735"/>
            <a:ext cx="8077200" cy="53134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118242" rIns="90000" bIns="46800"/>
          <a:lstStyle>
            <a:lvl1pPr marL="339725" indent="-339725">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9pPr>
          </a:lstStyle>
          <a:p>
            <a:pPr eaLnBrk="1">
              <a:lnSpc>
                <a:spcPct val="110000"/>
              </a:lnSpc>
              <a:spcBef>
                <a:spcPts val="800"/>
              </a:spcBef>
              <a:buClr>
                <a:srgbClr val="7878DE"/>
              </a:buClr>
              <a:buFont typeface="Arial" charset="0"/>
              <a:buChar char="•"/>
            </a:pPr>
            <a:r>
              <a:rPr lang="en-US" i="0" dirty="0">
                <a:solidFill>
                  <a:schemeClr val="tx1"/>
                </a:solidFill>
                <a:latin typeface="+mn-lt"/>
                <a:ea typeface="宋体" charset="0"/>
                <a:cs typeface="宋体" charset="0"/>
              </a:rPr>
              <a:t>The </a:t>
            </a:r>
            <a:r>
              <a:rPr lang="en-US" i="0" dirty="0" err="1">
                <a:solidFill>
                  <a:schemeClr val="tx1"/>
                </a:solidFill>
                <a:latin typeface="+mn-lt"/>
                <a:ea typeface="宋体" charset="0"/>
                <a:cs typeface="宋体" charset="0"/>
              </a:rPr>
              <a:t>Rocchio</a:t>
            </a:r>
            <a:r>
              <a:rPr lang="en-US" i="0" dirty="0">
                <a:solidFill>
                  <a:schemeClr val="tx1"/>
                </a:solidFill>
                <a:latin typeface="+mn-lt"/>
                <a:ea typeface="宋体" charset="0"/>
                <a:cs typeface="宋体" charset="0"/>
              </a:rPr>
              <a:t> algorithm incorporates relevance feedback information into the vector space model.</a:t>
            </a:r>
          </a:p>
          <a:p>
            <a:pPr eaLnBrk="1">
              <a:lnSpc>
                <a:spcPct val="110000"/>
              </a:lnSpc>
              <a:spcBef>
                <a:spcPts val="800"/>
              </a:spcBef>
              <a:buClr>
                <a:srgbClr val="7878DE"/>
              </a:buClr>
              <a:buFont typeface="Arial" charset="0"/>
              <a:buChar char="•"/>
            </a:pPr>
            <a:r>
              <a:rPr lang="en-US" i="0" dirty="0">
                <a:solidFill>
                  <a:schemeClr val="tx1"/>
                </a:solidFill>
                <a:latin typeface="+mn-lt"/>
                <a:ea typeface="宋体" charset="0"/>
                <a:cs typeface="宋体" charset="0"/>
              </a:rPr>
              <a:t>Want to </a:t>
            </a:r>
            <a:r>
              <a:rPr lang="en-US" i="0" dirty="0">
                <a:solidFill>
                  <a:srgbClr val="0305FF"/>
                </a:solidFill>
                <a:latin typeface="+mn-lt"/>
                <a:ea typeface="宋体" charset="0"/>
                <a:cs typeface="宋体" charset="0"/>
              </a:rPr>
              <a:t>maximize</a:t>
            </a:r>
            <a:r>
              <a:rPr lang="en-US" i="0" dirty="0">
                <a:solidFill>
                  <a:schemeClr val="tx1"/>
                </a:solidFill>
                <a:latin typeface="+mn-lt"/>
                <a:ea typeface="宋体" charset="0"/>
                <a:cs typeface="宋体" charset="0"/>
              </a:rPr>
              <a:t> </a:t>
            </a:r>
            <a:r>
              <a:rPr lang="en-US" i="0" dirty="0">
                <a:solidFill>
                  <a:schemeClr val="accent1">
                    <a:lumMod val="50000"/>
                  </a:schemeClr>
                </a:solidFill>
                <a:latin typeface="+mn-lt"/>
                <a:ea typeface="宋体" charset="0"/>
                <a:cs typeface="宋体" charset="0"/>
              </a:rPr>
              <a:t>|sim(Q, C</a:t>
            </a:r>
            <a:r>
              <a:rPr lang="en-US" i="0" baseline="-25000" dirty="0">
                <a:solidFill>
                  <a:schemeClr val="accent1">
                    <a:lumMod val="50000"/>
                  </a:schemeClr>
                </a:solidFill>
                <a:latin typeface="+mn-lt"/>
                <a:ea typeface="宋体" charset="0"/>
                <a:cs typeface="宋体" charset="0"/>
              </a:rPr>
              <a:t>r</a:t>
            </a:r>
            <a:r>
              <a:rPr lang="en-US" i="0" dirty="0">
                <a:solidFill>
                  <a:schemeClr val="accent1">
                    <a:lumMod val="50000"/>
                  </a:schemeClr>
                </a:solidFill>
                <a:latin typeface="+mn-lt"/>
                <a:ea typeface="宋体" charset="0"/>
                <a:cs typeface="宋体" charset="0"/>
              </a:rPr>
              <a:t>)  -  sim(Q, </a:t>
            </a:r>
            <a:r>
              <a:rPr lang="en-US" i="0" dirty="0" err="1">
                <a:solidFill>
                  <a:schemeClr val="accent1">
                    <a:lumMod val="50000"/>
                  </a:schemeClr>
                </a:solidFill>
                <a:latin typeface="+mn-lt"/>
                <a:ea typeface="宋体" charset="0"/>
                <a:cs typeface="宋体" charset="0"/>
              </a:rPr>
              <a:t>C</a:t>
            </a:r>
            <a:r>
              <a:rPr lang="en-US" i="0" baseline="-25000" dirty="0" err="1">
                <a:solidFill>
                  <a:schemeClr val="accent1">
                    <a:lumMod val="50000"/>
                  </a:schemeClr>
                </a:solidFill>
                <a:latin typeface="+mn-lt"/>
                <a:ea typeface="宋体" charset="0"/>
                <a:cs typeface="宋体" charset="0"/>
              </a:rPr>
              <a:t>nr</a:t>
            </a:r>
            <a:r>
              <a:rPr lang="en-US" i="0" dirty="0">
                <a:solidFill>
                  <a:schemeClr val="accent1">
                    <a:lumMod val="50000"/>
                  </a:schemeClr>
                </a:solidFill>
                <a:latin typeface="+mn-lt"/>
                <a:ea typeface="宋体" charset="0"/>
                <a:cs typeface="宋体" charset="0"/>
              </a:rPr>
              <a:t>)| </a:t>
            </a:r>
            <a:r>
              <a:rPr lang="en-US" i="0" dirty="0">
                <a:solidFill>
                  <a:schemeClr val="tx1"/>
                </a:solidFill>
                <a:latin typeface="+mn-lt"/>
                <a:ea typeface="宋体" charset="0"/>
                <a:cs typeface="宋体" charset="0"/>
              </a:rPr>
              <a:t>where </a:t>
            </a:r>
            <a:r>
              <a:rPr lang="en-US" i="0" dirty="0">
                <a:solidFill>
                  <a:schemeClr val="accent1">
                    <a:lumMod val="50000"/>
                  </a:schemeClr>
                </a:solidFill>
                <a:latin typeface="+mn-lt"/>
                <a:ea typeface="宋体" charset="0"/>
                <a:cs typeface="宋体" charset="0"/>
              </a:rPr>
              <a:t>C</a:t>
            </a:r>
            <a:r>
              <a:rPr lang="en-US" i="0" baseline="-25000" dirty="0">
                <a:solidFill>
                  <a:schemeClr val="accent1">
                    <a:lumMod val="50000"/>
                  </a:schemeClr>
                </a:solidFill>
                <a:latin typeface="+mn-lt"/>
                <a:ea typeface="宋体" charset="0"/>
                <a:cs typeface="宋体" charset="0"/>
              </a:rPr>
              <a:t>r</a:t>
            </a:r>
            <a:r>
              <a:rPr lang="en-US" i="0" dirty="0">
                <a:solidFill>
                  <a:schemeClr val="tx1"/>
                </a:solidFill>
                <a:latin typeface="+mn-lt"/>
                <a:ea typeface="宋体" charset="0"/>
                <a:cs typeface="宋体" charset="0"/>
              </a:rPr>
              <a:t> and </a:t>
            </a:r>
            <a:r>
              <a:rPr lang="en-US" i="0" dirty="0" err="1">
                <a:solidFill>
                  <a:schemeClr val="accent1">
                    <a:lumMod val="50000"/>
                  </a:schemeClr>
                </a:solidFill>
                <a:latin typeface="+mn-lt"/>
                <a:ea typeface="宋体" charset="0"/>
                <a:cs typeface="宋体" charset="0"/>
              </a:rPr>
              <a:t>C</a:t>
            </a:r>
            <a:r>
              <a:rPr lang="en-US" i="0" baseline="-25000" dirty="0" err="1">
                <a:solidFill>
                  <a:schemeClr val="accent1">
                    <a:lumMod val="50000"/>
                  </a:schemeClr>
                </a:solidFill>
                <a:latin typeface="+mn-lt"/>
                <a:ea typeface="宋体" charset="0"/>
                <a:cs typeface="宋体" charset="0"/>
              </a:rPr>
              <a:t>nr</a:t>
            </a:r>
            <a:r>
              <a:rPr lang="en-US" i="0" dirty="0">
                <a:solidFill>
                  <a:schemeClr val="tx1"/>
                </a:solidFill>
                <a:latin typeface="+mn-lt"/>
                <a:ea typeface="宋体" charset="0"/>
                <a:cs typeface="宋体" charset="0"/>
              </a:rPr>
              <a:t> denote relevant and non-relevant doc vectors, respectively</a:t>
            </a:r>
          </a:p>
          <a:p>
            <a:pPr eaLnBrk="1">
              <a:lnSpc>
                <a:spcPct val="110000"/>
              </a:lnSpc>
              <a:spcBef>
                <a:spcPts val="800"/>
              </a:spcBef>
              <a:buClr>
                <a:srgbClr val="7878DE"/>
              </a:buClr>
              <a:buFont typeface="Arial" charset="0"/>
              <a:buChar char="•"/>
            </a:pPr>
            <a:r>
              <a:rPr lang="en-US" i="0" dirty="0">
                <a:solidFill>
                  <a:schemeClr val="tx1"/>
                </a:solidFill>
                <a:latin typeface="+mn-lt"/>
                <a:ea typeface="宋体" charset="0"/>
                <a:cs typeface="宋体" charset="0"/>
              </a:rPr>
              <a:t>The </a:t>
            </a:r>
            <a:r>
              <a:rPr lang="en-US" i="0" dirty="0">
                <a:solidFill>
                  <a:srgbClr val="0305FF"/>
                </a:solidFill>
                <a:latin typeface="+mn-lt"/>
                <a:ea typeface="宋体" charset="0"/>
                <a:cs typeface="宋体" charset="0"/>
              </a:rPr>
              <a:t>optimal</a:t>
            </a:r>
            <a:r>
              <a:rPr lang="en-US" i="0" dirty="0">
                <a:solidFill>
                  <a:schemeClr val="tx1"/>
                </a:solidFill>
                <a:latin typeface="+mn-lt"/>
                <a:ea typeface="宋体" charset="0"/>
                <a:cs typeface="宋体" charset="0"/>
              </a:rPr>
              <a:t> query vector for </a:t>
            </a:r>
            <a:r>
              <a:rPr lang="en-US" i="0" dirty="0">
                <a:solidFill>
                  <a:srgbClr val="0305FF"/>
                </a:solidFill>
                <a:latin typeface="+mn-lt"/>
                <a:ea typeface="宋体" charset="0"/>
                <a:cs typeface="宋体" charset="0"/>
              </a:rPr>
              <a:t>separating</a:t>
            </a:r>
            <a:r>
              <a:rPr lang="en-US" i="0" dirty="0">
                <a:solidFill>
                  <a:schemeClr val="tx1"/>
                </a:solidFill>
                <a:latin typeface="+mn-lt"/>
                <a:ea typeface="宋体" charset="0"/>
                <a:cs typeface="宋体" charset="0"/>
              </a:rPr>
              <a:t> relevant and non-relevant documents (with cosine </a:t>
            </a:r>
            <a:r>
              <a:rPr lang="en-US" i="0" dirty="0" err="1">
                <a:solidFill>
                  <a:schemeClr val="tx1"/>
                </a:solidFill>
                <a:latin typeface="+mn-lt"/>
                <a:ea typeface="宋体" charset="0"/>
                <a:cs typeface="宋体" charset="0"/>
              </a:rPr>
              <a:t>sim</a:t>
            </a:r>
            <a:r>
              <a:rPr lang="en-US" i="0" dirty="0">
                <a:solidFill>
                  <a:schemeClr val="tx1"/>
                </a:solidFill>
                <a:latin typeface="+mn-lt"/>
                <a:ea typeface="宋体" charset="0"/>
                <a:cs typeface="宋体" charset="0"/>
              </a:rPr>
              <a:t>.):</a:t>
            </a:r>
          </a:p>
          <a:p>
            <a:pPr eaLnBrk="1">
              <a:lnSpc>
                <a:spcPct val="110000"/>
              </a:lnSpc>
              <a:spcBef>
                <a:spcPts val="800"/>
              </a:spcBef>
              <a:buClrTx/>
              <a:buFontTx/>
              <a:buNone/>
            </a:pPr>
            <a:endParaRPr lang="en-US" i="0" dirty="0">
              <a:solidFill>
                <a:schemeClr val="tx1"/>
              </a:solidFill>
              <a:latin typeface="+mn-lt"/>
              <a:ea typeface="宋体" charset="0"/>
              <a:cs typeface="宋体" charset="0"/>
            </a:endParaRPr>
          </a:p>
          <a:p>
            <a:pPr eaLnBrk="1">
              <a:lnSpc>
                <a:spcPct val="110000"/>
              </a:lnSpc>
              <a:spcBef>
                <a:spcPts val="800"/>
              </a:spcBef>
              <a:buClrTx/>
              <a:buFontTx/>
              <a:buNone/>
            </a:pPr>
            <a:endParaRPr lang="en-US" i="0" dirty="0">
              <a:solidFill>
                <a:schemeClr val="tx1"/>
              </a:solidFill>
              <a:latin typeface="+mn-lt"/>
              <a:ea typeface="宋体" charset="0"/>
              <a:cs typeface="宋体" charset="0"/>
            </a:endParaRPr>
          </a:p>
          <a:p>
            <a:pPr marL="0" indent="0" eaLnBrk="1">
              <a:lnSpc>
                <a:spcPct val="110000"/>
              </a:lnSpc>
              <a:spcBef>
                <a:spcPts val="800"/>
              </a:spcBef>
              <a:buClr>
                <a:srgbClr val="7878DE"/>
              </a:buClr>
            </a:pPr>
            <a:r>
              <a:rPr lang="en-US" sz="1600" i="0" dirty="0">
                <a:solidFill>
                  <a:schemeClr val="tx1"/>
                </a:solidFill>
                <a:latin typeface="+mn-lt"/>
                <a:ea typeface="宋体" charset="0"/>
                <a:cs typeface="宋体" charset="0"/>
              </a:rPr>
              <a:t>	</a:t>
            </a:r>
            <a:r>
              <a:rPr lang="en-US" sz="1600" i="0" dirty="0" err="1">
                <a:solidFill>
                  <a:schemeClr val="accent1">
                    <a:lumMod val="50000"/>
                  </a:schemeClr>
                </a:solidFill>
                <a:latin typeface="+mn-lt"/>
                <a:ea typeface="宋体" charset="0"/>
                <a:cs typeface="宋体" charset="0"/>
              </a:rPr>
              <a:t>Q</a:t>
            </a:r>
            <a:r>
              <a:rPr lang="en-US" sz="1600" i="0" baseline="-25000" dirty="0" err="1">
                <a:solidFill>
                  <a:schemeClr val="accent1">
                    <a:lumMod val="50000"/>
                  </a:schemeClr>
                </a:solidFill>
                <a:latin typeface="+mn-lt"/>
                <a:ea typeface="宋体" charset="0"/>
                <a:cs typeface="宋体" charset="0"/>
              </a:rPr>
              <a:t>opt</a:t>
            </a:r>
            <a:r>
              <a:rPr lang="en-US" sz="1600" i="0" dirty="0">
                <a:solidFill>
                  <a:schemeClr val="tx1"/>
                </a:solidFill>
                <a:latin typeface="+mn-lt"/>
                <a:ea typeface="宋体" charset="0"/>
                <a:cs typeface="宋体" charset="0"/>
              </a:rPr>
              <a:t> = optimal query; </a:t>
            </a:r>
            <a:r>
              <a:rPr lang="en-US" sz="1600" i="0" dirty="0">
                <a:solidFill>
                  <a:schemeClr val="accent1">
                    <a:lumMod val="50000"/>
                  </a:schemeClr>
                </a:solidFill>
                <a:latin typeface="+mn-lt"/>
                <a:ea typeface="宋体" charset="0"/>
                <a:cs typeface="宋体" charset="0"/>
              </a:rPr>
              <a:t>C</a:t>
            </a:r>
            <a:r>
              <a:rPr lang="en-US" sz="1600" i="0" baseline="-25000" dirty="0">
                <a:solidFill>
                  <a:schemeClr val="accent1">
                    <a:lumMod val="50000"/>
                  </a:schemeClr>
                </a:solidFill>
                <a:latin typeface="+mn-lt"/>
                <a:ea typeface="宋体" charset="0"/>
                <a:cs typeface="宋体" charset="0"/>
              </a:rPr>
              <a:t>r</a:t>
            </a:r>
            <a:r>
              <a:rPr lang="en-US" sz="1600" i="0" dirty="0">
                <a:solidFill>
                  <a:schemeClr val="tx1"/>
                </a:solidFill>
                <a:latin typeface="+mn-lt"/>
                <a:ea typeface="宋体" charset="0"/>
                <a:cs typeface="宋体" charset="0"/>
              </a:rPr>
              <a:t> = set of rel. doc vectors in corpus; </a:t>
            </a:r>
            <a:r>
              <a:rPr lang="en-US" sz="1600" i="0" dirty="0">
                <a:solidFill>
                  <a:schemeClr val="accent1">
                    <a:lumMod val="50000"/>
                  </a:schemeClr>
                </a:solidFill>
                <a:latin typeface="+mn-lt"/>
                <a:ea typeface="宋体" charset="0"/>
                <a:cs typeface="宋体" charset="0"/>
              </a:rPr>
              <a:t>N</a:t>
            </a:r>
            <a:r>
              <a:rPr lang="en-US" sz="1600" i="0" dirty="0">
                <a:solidFill>
                  <a:schemeClr val="tx1"/>
                </a:solidFill>
                <a:latin typeface="+mn-lt"/>
                <a:ea typeface="宋体" charset="0"/>
                <a:cs typeface="宋体" charset="0"/>
              </a:rPr>
              <a:t> = collection size</a:t>
            </a:r>
          </a:p>
          <a:p>
            <a:pPr eaLnBrk="1">
              <a:lnSpc>
                <a:spcPct val="110000"/>
              </a:lnSpc>
              <a:spcBef>
                <a:spcPts val="800"/>
              </a:spcBef>
              <a:buClrTx/>
              <a:buFontTx/>
              <a:buNone/>
            </a:pPr>
            <a:endParaRPr lang="en-US" sz="600" i="0" dirty="0">
              <a:solidFill>
                <a:schemeClr val="tx1"/>
              </a:solidFill>
              <a:latin typeface="+mn-lt"/>
              <a:ea typeface="宋体" charset="0"/>
              <a:cs typeface="宋体" charset="0"/>
            </a:endParaRPr>
          </a:p>
          <a:p>
            <a:pPr eaLnBrk="1">
              <a:lnSpc>
                <a:spcPct val="110000"/>
              </a:lnSpc>
              <a:spcBef>
                <a:spcPts val="800"/>
              </a:spcBef>
              <a:buClr>
                <a:srgbClr val="7878DE"/>
              </a:buClr>
              <a:buFont typeface="Arial" charset="0"/>
              <a:buChar char="•"/>
            </a:pPr>
            <a:r>
              <a:rPr lang="en-US" i="0" dirty="0">
                <a:solidFill>
                  <a:schemeClr val="tx1"/>
                </a:solidFill>
                <a:latin typeface="+mn-lt"/>
                <a:ea typeface="宋体" charset="0"/>
                <a:cs typeface="宋体" charset="0"/>
              </a:rPr>
              <a:t>Unrealistic definition: </a:t>
            </a:r>
            <a:br>
              <a:rPr lang="en-US" i="0" dirty="0">
                <a:solidFill>
                  <a:schemeClr val="tx1"/>
                </a:solidFill>
                <a:latin typeface="+mn-lt"/>
                <a:ea typeface="宋体" charset="0"/>
                <a:cs typeface="宋体" charset="0"/>
              </a:rPr>
            </a:br>
            <a:r>
              <a:rPr lang="en-US" i="0" dirty="0">
                <a:solidFill>
                  <a:schemeClr val="tx1"/>
                </a:solidFill>
                <a:latin typeface="+mn-lt"/>
                <a:ea typeface="宋体" charset="0"/>
                <a:cs typeface="宋体" charset="0"/>
              </a:rPr>
              <a:t>We don’t know relevant documents in corpus</a:t>
            </a:r>
          </a:p>
        </p:txBody>
      </p:sp>
      <p:graphicFrame>
        <p:nvGraphicFramePr>
          <p:cNvPr id="131074" name="Object 2"/>
          <p:cNvGraphicFramePr>
            <a:graphicFrameLocks noChangeAspect="1"/>
          </p:cNvGraphicFramePr>
          <p:nvPr/>
        </p:nvGraphicFramePr>
        <p:xfrm>
          <a:off x="1259632" y="4073178"/>
          <a:ext cx="3880792" cy="867990"/>
        </p:xfrm>
        <a:graphic>
          <a:graphicData uri="http://schemas.openxmlformats.org/presentationml/2006/ole">
            <mc:AlternateContent xmlns:mc="http://schemas.openxmlformats.org/markup-compatibility/2006">
              <mc:Choice xmlns:v="urn:schemas-microsoft-com:vml" Requires="v">
                <p:oleObj name="Formel" r:id="rId3" imgW="2044700" imgH="457200" progId="Equation.3">
                  <p:embed/>
                </p:oleObj>
              </mc:Choice>
              <mc:Fallback>
                <p:oleObj name="Formel" r:id="rId3" imgW="2044700" imgH="457200" progId="Equation.3">
                  <p:embed/>
                  <p:pic>
                    <p:nvPicPr>
                      <p:cNvPr id="13107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4073178"/>
                        <a:ext cx="3880792" cy="867990"/>
                      </a:xfrm>
                      <a:prstGeom prst="rect">
                        <a:avLst/>
                      </a:prstGeom>
                      <a:noFill/>
                      <a:effectLst/>
                    </p:spPr>
                  </p:pic>
                </p:oleObj>
              </mc:Fallback>
            </mc:AlternateContent>
          </a:graphicData>
        </a:graphic>
      </p:graphicFrame>
      <p:sp>
        <p:nvSpPr>
          <p:cNvPr id="5" name="Foliennummernplatzhalter 3"/>
          <p:cNvSpPr txBox="1">
            <a:spLocks/>
          </p:cNvSpPr>
          <p:nvPr/>
        </p:nvSpPr>
        <p:spPr>
          <a:xfrm>
            <a:off x="7956550" y="6366165"/>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100" smtClean="0"/>
              <a:pPr algn="r">
                <a:defRPr/>
              </a:pPr>
              <a:t>73</a:t>
            </a:fld>
            <a:endParaRPr lang="de-DE" sz="1100"/>
          </a:p>
        </p:txBody>
      </p:sp>
    </p:spTree>
    <p:extLst>
      <p:ext uri="{BB962C8B-B14F-4D97-AF65-F5344CB8AC3E}">
        <p14:creationId xmlns:p14="http://schemas.microsoft.com/office/powerpoint/2010/main" val="38530120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31076">
                                            <p:txEl>
                                              <p:pRg st="7" end="7"/>
                                            </p:txEl>
                                          </p:spTgt>
                                        </p:tgtEl>
                                        <p:attrNameLst>
                                          <p:attrName>style.visibility</p:attrName>
                                        </p:attrNameLst>
                                      </p:cBhvr>
                                      <p:to>
                                        <p:strVal val="visible"/>
                                      </p:to>
                                    </p:set>
                                    <p:anim calcmode="lin" valueType="num">
                                      <p:cBhvr additive="base">
                                        <p:cTn id="7" dur="500"/>
                                        <p:tgtEl>
                                          <p:spTgt spid="131076">
                                            <p:txEl>
                                              <p:pRg st="7" end="7"/>
                                            </p:txEl>
                                          </p:spTgt>
                                        </p:tgtEl>
                                        <p:attrNameLst>
                                          <p:attrName>ppt_y</p:attrName>
                                        </p:attrNameLst>
                                      </p:cBhvr>
                                      <p:tavLst>
                                        <p:tav tm="0">
                                          <p:val>
                                            <p:strVal val="#ppt_y+#ppt_h*1.125000"/>
                                          </p:val>
                                        </p:tav>
                                        <p:tav tm="100000">
                                          <p:val>
                                            <p:strVal val="#ppt_y"/>
                                          </p:val>
                                        </p:tav>
                                      </p:tavLst>
                                    </p:anim>
                                    <p:animEffect transition="in" filter="wipe(up)">
                                      <p:cBhvr>
                                        <p:cTn id="8" dur="500"/>
                                        <p:tgtEl>
                                          <p:spTgt spid="13107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Freeform 1"/>
          <p:cNvSpPr>
            <a:spLocks noChangeArrowheads="1"/>
          </p:cNvSpPr>
          <p:nvPr/>
        </p:nvSpPr>
        <p:spPr bwMode="auto">
          <a:xfrm>
            <a:off x="928688" y="1169497"/>
            <a:ext cx="6234112" cy="4430713"/>
          </a:xfrm>
          <a:custGeom>
            <a:avLst/>
            <a:gdLst>
              <a:gd name="T0" fmla="*/ 329 w 3927"/>
              <a:gd name="T1" fmla="*/ 2491 h 2791"/>
              <a:gd name="T2" fmla="*/ 221 w 3927"/>
              <a:gd name="T3" fmla="*/ 2190 h 2791"/>
              <a:gd name="T4" fmla="*/ 154 w 3927"/>
              <a:gd name="T5" fmla="*/ 1956 h 2791"/>
              <a:gd name="T6" fmla="*/ 137 w 3927"/>
              <a:gd name="T7" fmla="*/ 1673 h 2791"/>
              <a:gd name="T8" fmla="*/ 96 w 3927"/>
              <a:gd name="T9" fmla="*/ 1430 h 2791"/>
              <a:gd name="T10" fmla="*/ 112 w 3927"/>
              <a:gd name="T11" fmla="*/ 1205 h 2791"/>
              <a:gd name="T12" fmla="*/ 62 w 3927"/>
              <a:gd name="T13" fmla="*/ 1080 h 2791"/>
              <a:gd name="T14" fmla="*/ 29 w 3927"/>
              <a:gd name="T15" fmla="*/ 938 h 2791"/>
              <a:gd name="T16" fmla="*/ 71 w 3927"/>
              <a:gd name="T17" fmla="*/ 546 h 2791"/>
              <a:gd name="T18" fmla="*/ 129 w 3927"/>
              <a:gd name="T19" fmla="*/ 479 h 2791"/>
              <a:gd name="T20" fmla="*/ 137 w 3927"/>
              <a:gd name="T21" fmla="*/ 437 h 2791"/>
              <a:gd name="T22" fmla="*/ 229 w 3927"/>
              <a:gd name="T23" fmla="*/ 320 h 2791"/>
              <a:gd name="T24" fmla="*/ 405 w 3927"/>
              <a:gd name="T25" fmla="*/ 220 h 2791"/>
              <a:gd name="T26" fmla="*/ 588 w 3927"/>
              <a:gd name="T27" fmla="*/ 112 h 2791"/>
              <a:gd name="T28" fmla="*/ 1097 w 3927"/>
              <a:gd name="T29" fmla="*/ 20 h 2791"/>
              <a:gd name="T30" fmla="*/ 1715 w 3927"/>
              <a:gd name="T31" fmla="*/ 36 h 2791"/>
              <a:gd name="T32" fmla="*/ 2158 w 3927"/>
              <a:gd name="T33" fmla="*/ 20 h 2791"/>
              <a:gd name="T34" fmla="*/ 2742 w 3927"/>
              <a:gd name="T35" fmla="*/ 61 h 2791"/>
              <a:gd name="T36" fmla="*/ 3059 w 3927"/>
              <a:gd name="T37" fmla="*/ 78 h 2791"/>
              <a:gd name="T38" fmla="*/ 3435 w 3927"/>
              <a:gd name="T39" fmla="*/ 128 h 2791"/>
              <a:gd name="T40" fmla="*/ 3644 w 3927"/>
              <a:gd name="T41" fmla="*/ 178 h 2791"/>
              <a:gd name="T42" fmla="*/ 3735 w 3927"/>
              <a:gd name="T43" fmla="*/ 262 h 2791"/>
              <a:gd name="T44" fmla="*/ 3769 w 3927"/>
              <a:gd name="T45" fmla="*/ 329 h 2791"/>
              <a:gd name="T46" fmla="*/ 3827 w 3927"/>
              <a:gd name="T47" fmla="*/ 454 h 2791"/>
              <a:gd name="T48" fmla="*/ 3927 w 3927"/>
              <a:gd name="T49" fmla="*/ 771 h 2791"/>
              <a:gd name="T50" fmla="*/ 3919 w 3927"/>
              <a:gd name="T51" fmla="*/ 1013 h 2791"/>
              <a:gd name="T52" fmla="*/ 3894 w 3927"/>
              <a:gd name="T53" fmla="*/ 1122 h 2791"/>
              <a:gd name="T54" fmla="*/ 3819 w 3927"/>
              <a:gd name="T55" fmla="*/ 1481 h 2791"/>
              <a:gd name="T56" fmla="*/ 3802 w 3927"/>
              <a:gd name="T57" fmla="*/ 1597 h 2791"/>
              <a:gd name="T58" fmla="*/ 3777 w 3927"/>
              <a:gd name="T59" fmla="*/ 1748 h 2791"/>
              <a:gd name="T60" fmla="*/ 3585 w 3927"/>
              <a:gd name="T61" fmla="*/ 2040 h 2791"/>
              <a:gd name="T62" fmla="*/ 3468 w 3927"/>
              <a:gd name="T63" fmla="*/ 2107 h 2791"/>
              <a:gd name="T64" fmla="*/ 3401 w 3927"/>
              <a:gd name="T65" fmla="*/ 2123 h 2791"/>
              <a:gd name="T66" fmla="*/ 3260 w 3927"/>
              <a:gd name="T67" fmla="*/ 2157 h 2791"/>
              <a:gd name="T68" fmla="*/ 2934 w 3927"/>
              <a:gd name="T69" fmla="*/ 2198 h 2791"/>
              <a:gd name="T70" fmla="*/ 2759 w 3927"/>
              <a:gd name="T71" fmla="*/ 2165 h 2791"/>
              <a:gd name="T72" fmla="*/ 2617 w 3927"/>
              <a:gd name="T73" fmla="*/ 2173 h 2791"/>
              <a:gd name="T74" fmla="*/ 2550 w 3927"/>
              <a:gd name="T75" fmla="*/ 2207 h 2791"/>
              <a:gd name="T76" fmla="*/ 2408 w 3927"/>
              <a:gd name="T77" fmla="*/ 2249 h 2791"/>
              <a:gd name="T78" fmla="*/ 2183 w 3927"/>
              <a:gd name="T79" fmla="*/ 2324 h 2791"/>
              <a:gd name="T80" fmla="*/ 2016 w 3927"/>
              <a:gd name="T81" fmla="*/ 2399 h 2791"/>
              <a:gd name="T82" fmla="*/ 1974 w 3927"/>
              <a:gd name="T83" fmla="*/ 2424 h 2791"/>
              <a:gd name="T84" fmla="*/ 1473 w 3927"/>
              <a:gd name="T85" fmla="*/ 2516 h 2791"/>
              <a:gd name="T86" fmla="*/ 1248 w 3927"/>
              <a:gd name="T87" fmla="*/ 2608 h 2791"/>
              <a:gd name="T88" fmla="*/ 956 w 3927"/>
              <a:gd name="T89" fmla="*/ 2716 h 2791"/>
              <a:gd name="T90" fmla="*/ 872 w 3927"/>
              <a:gd name="T91" fmla="*/ 2749 h 2791"/>
              <a:gd name="T92" fmla="*/ 655 w 3927"/>
              <a:gd name="T93" fmla="*/ 2791 h 2791"/>
              <a:gd name="T94" fmla="*/ 597 w 3927"/>
              <a:gd name="T95" fmla="*/ 2774 h 2791"/>
              <a:gd name="T96" fmla="*/ 563 w 3927"/>
              <a:gd name="T97" fmla="*/ 2749 h 2791"/>
              <a:gd name="T98" fmla="*/ 538 w 3927"/>
              <a:gd name="T99" fmla="*/ 2741 h 2791"/>
              <a:gd name="T100" fmla="*/ 488 w 3927"/>
              <a:gd name="T101" fmla="*/ 2691 h 2791"/>
              <a:gd name="T102" fmla="*/ 471 w 3927"/>
              <a:gd name="T103" fmla="*/ 2666 h 2791"/>
              <a:gd name="T104" fmla="*/ 421 w 3927"/>
              <a:gd name="T105" fmla="*/ 2616 h 2791"/>
              <a:gd name="T106" fmla="*/ 413 w 3927"/>
              <a:gd name="T107" fmla="*/ 2591 h 2791"/>
              <a:gd name="T108" fmla="*/ 388 w 3927"/>
              <a:gd name="T109" fmla="*/ 2574 h 2791"/>
              <a:gd name="T110" fmla="*/ 329 w 3927"/>
              <a:gd name="T111" fmla="*/ 2491 h 279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927"/>
              <a:gd name="T169" fmla="*/ 0 h 2791"/>
              <a:gd name="T170" fmla="*/ 3927 w 3927"/>
              <a:gd name="T171" fmla="*/ 2791 h 279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927" h="2791">
                <a:moveTo>
                  <a:pt x="329" y="2491"/>
                </a:moveTo>
                <a:cubicBezTo>
                  <a:pt x="284" y="2395"/>
                  <a:pt x="261" y="2289"/>
                  <a:pt x="221" y="2190"/>
                </a:cubicBezTo>
                <a:cubicBezTo>
                  <a:pt x="206" y="2113"/>
                  <a:pt x="189" y="2026"/>
                  <a:pt x="154" y="1956"/>
                </a:cubicBezTo>
                <a:cubicBezTo>
                  <a:pt x="135" y="1782"/>
                  <a:pt x="156" y="1989"/>
                  <a:pt x="137" y="1673"/>
                </a:cubicBezTo>
                <a:cubicBezTo>
                  <a:pt x="132" y="1591"/>
                  <a:pt x="111" y="1510"/>
                  <a:pt x="96" y="1430"/>
                </a:cubicBezTo>
                <a:cubicBezTo>
                  <a:pt x="101" y="1355"/>
                  <a:pt x="112" y="1280"/>
                  <a:pt x="112" y="1205"/>
                </a:cubicBezTo>
                <a:cubicBezTo>
                  <a:pt x="112" y="1191"/>
                  <a:pt x="68" y="1097"/>
                  <a:pt x="62" y="1080"/>
                </a:cubicBezTo>
                <a:cubicBezTo>
                  <a:pt x="54" y="1031"/>
                  <a:pt x="38" y="987"/>
                  <a:pt x="29" y="938"/>
                </a:cubicBezTo>
                <a:cubicBezTo>
                  <a:pt x="19" y="822"/>
                  <a:pt x="0" y="650"/>
                  <a:pt x="71" y="546"/>
                </a:cubicBezTo>
                <a:cubicBezTo>
                  <a:pt x="94" y="474"/>
                  <a:pt x="52" y="591"/>
                  <a:pt x="129" y="479"/>
                </a:cubicBezTo>
                <a:cubicBezTo>
                  <a:pt x="137" y="467"/>
                  <a:pt x="132" y="450"/>
                  <a:pt x="137" y="437"/>
                </a:cubicBezTo>
                <a:cubicBezTo>
                  <a:pt x="154" y="396"/>
                  <a:pt x="195" y="348"/>
                  <a:pt x="229" y="320"/>
                </a:cubicBezTo>
                <a:cubicBezTo>
                  <a:pt x="282" y="277"/>
                  <a:pt x="347" y="254"/>
                  <a:pt x="405" y="220"/>
                </a:cubicBezTo>
                <a:cubicBezTo>
                  <a:pt x="466" y="185"/>
                  <a:pt x="524" y="143"/>
                  <a:pt x="588" y="112"/>
                </a:cubicBezTo>
                <a:cubicBezTo>
                  <a:pt x="739" y="38"/>
                  <a:pt x="934" y="27"/>
                  <a:pt x="1097" y="20"/>
                </a:cubicBezTo>
                <a:cubicBezTo>
                  <a:pt x="1304" y="0"/>
                  <a:pt x="1509" y="22"/>
                  <a:pt x="1715" y="36"/>
                </a:cubicBezTo>
                <a:cubicBezTo>
                  <a:pt x="1863" y="63"/>
                  <a:pt x="2009" y="30"/>
                  <a:pt x="2158" y="20"/>
                </a:cubicBezTo>
                <a:cubicBezTo>
                  <a:pt x="2355" y="27"/>
                  <a:pt x="2546" y="49"/>
                  <a:pt x="2742" y="61"/>
                </a:cubicBezTo>
                <a:cubicBezTo>
                  <a:pt x="2883" y="91"/>
                  <a:pt x="2709" y="57"/>
                  <a:pt x="3059" y="78"/>
                </a:cubicBezTo>
                <a:cubicBezTo>
                  <a:pt x="3186" y="86"/>
                  <a:pt x="3308" y="119"/>
                  <a:pt x="3435" y="128"/>
                </a:cubicBezTo>
                <a:cubicBezTo>
                  <a:pt x="3504" y="147"/>
                  <a:pt x="3574" y="165"/>
                  <a:pt x="3644" y="178"/>
                </a:cubicBezTo>
                <a:cubicBezTo>
                  <a:pt x="3679" y="202"/>
                  <a:pt x="3713" y="224"/>
                  <a:pt x="3735" y="262"/>
                </a:cubicBezTo>
                <a:cubicBezTo>
                  <a:pt x="3748" y="284"/>
                  <a:pt x="3769" y="329"/>
                  <a:pt x="3769" y="329"/>
                </a:cubicBezTo>
                <a:cubicBezTo>
                  <a:pt x="3781" y="379"/>
                  <a:pt x="3799" y="411"/>
                  <a:pt x="3827" y="454"/>
                </a:cubicBezTo>
                <a:cubicBezTo>
                  <a:pt x="3855" y="564"/>
                  <a:pt x="3893" y="664"/>
                  <a:pt x="3927" y="771"/>
                </a:cubicBezTo>
                <a:cubicBezTo>
                  <a:pt x="3924" y="852"/>
                  <a:pt x="3924" y="932"/>
                  <a:pt x="3919" y="1013"/>
                </a:cubicBezTo>
                <a:cubicBezTo>
                  <a:pt x="3917" y="1050"/>
                  <a:pt x="3900" y="1085"/>
                  <a:pt x="3894" y="1122"/>
                </a:cubicBezTo>
                <a:cubicBezTo>
                  <a:pt x="3875" y="1240"/>
                  <a:pt x="3857" y="1367"/>
                  <a:pt x="3819" y="1481"/>
                </a:cubicBezTo>
                <a:cubicBezTo>
                  <a:pt x="3813" y="1520"/>
                  <a:pt x="3808" y="1558"/>
                  <a:pt x="3802" y="1597"/>
                </a:cubicBezTo>
                <a:cubicBezTo>
                  <a:pt x="3794" y="1647"/>
                  <a:pt x="3784" y="1698"/>
                  <a:pt x="3777" y="1748"/>
                </a:cubicBezTo>
                <a:cubicBezTo>
                  <a:pt x="3753" y="1909"/>
                  <a:pt x="3768" y="2005"/>
                  <a:pt x="3585" y="2040"/>
                </a:cubicBezTo>
                <a:cubicBezTo>
                  <a:pt x="3546" y="2066"/>
                  <a:pt x="3513" y="2093"/>
                  <a:pt x="3468" y="2107"/>
                </a:cubicBezTo>
                <a:cubicBezTo>
                  <a:pt x="3446" y="2114"/>
                  <a:pt x="3401" y="2123"/>
                  <a:pt x="3401" y="2123"/>
                </a:cubicBezTo>
                <a:cubicBezTo>
                  <a:pt x="3355" y="2154"/>
                  <a:pt x="3317" y="2150"/>
                  <a:pt x="3260" y="2157"/>
                </a:cubicBezTo>
                <a:cubicBezTo>
                  <a:pt x="3151" y="2170"/>
                  <a:pt x="3043" y="2186"/>
                  <a:pt x="2934" y="2198"/>
                </a:cubicBezTo>
                <a:cubicBezTo>
                  <a:pt x="2874" y="2184"/>
                  <a:pt x="2820" y="2172"/>
                  <a:pt x="2759" y="2165"/>
                </a:cubicBezTo>
                <a:cubicBezTo>
                  <a:pt x="2712" y="2168"/>
                  <a:pt x="2664" y="2168"/>
                  <a:pt x="2617" y="2173"/>
                </a:cubicBezTo>
                <a:cubicBezTo>
                  <a:pt x="2596" y="2175"/>
                  <a:pt x="2563" y="2200"/>
                  <a:pt x="2550" y="2207"/>
                </a:cubicBezTo>
                <a:cubicBezTo>
                  <a:pt x="2506" y="2229"/>
                  <a:pt x="2455" y="2236"/>
                  <a:pt x="2408" y="2249"/>
                </a:cubicBezTo>
                <a:cubicBezTo>
                  <a:pt x="2339" y="2293"/>
                  <a:pt x="2253" y="2286"/>
                  <a:pt x="2183" y="2324"/>
                </a:cubicBezTo>
                <a:cubicBezTo>
                  <a:pt x="2053" y="2394"/>
                  <a:pt x="2185" y="2342"/>
                  <a:pt x="2016" y="2399"/>
                </a:cubicBezTo>
                <a:cubicBezTo>
                  <a:pt x="2001" y="2404"/>
                  <a:pt x="1990" y="2420"/>
                  <a:pt x="1974" y="2424"/>
                </a:cubicBezTo>
                <a:cubicBezTo>
                  <a:pt x="1809" y="2464"/>
                  <a:pt x="1637" y="2472"/>
                  <a:pt x="1473" y="2516"/>
                </a:cubicBezTo>
                <a:cubicBezTo>
                  <a:pt x="1390" y="2538"/>
                  <a:pt x="1327" y="2582"/>
                  <a:pt x="1248" y="2608"/>
                </a:cubicBezTo>
                <a:cubicBezTo>
                  <a:pt x="1149" y="2641"/>
                  <a:pt x="1053" y="2676"/>
                  <a:pt x="956" y="2716"/>
                </a:cubicBezTo>
                <a:cubicBezTo>
                  <a:pt x="912" y="2760"/>
                  <a:pt x="951" y="2731"/>
                  <a:pt x="872" y="2749"/>
                </a:cubicBezTo>
                <a:cubicBezTo>
                  <a:pt x="797" y="2766"/>
                  <a:pt x="734" y="2783"/>
                  <a:pt x="655" y="2791"/>
                </a:cubicBezTo>
                <a:cubicBezTo>
                  <a:pt x="636" y="2785"/>
                  <a:pt x="615" y="2782"/>
                  <a:pt x="597" y="2774"/>
                </a:cubicBezTo>
                <a:cubicBezTo>
                  <a:pt x="584" y="2768"/>
                  <a:pt x="575" y="2756"/>
                  <a:pt x="563" y="2749"/>
                </a:cubicBezTo>
                <a:cubicBezTo>
                  <a:pt x="555" y="2745"/>
                  <a:pt x="546" y="2744"/>
                  <a:pt x="538" y="2741"/>
                </a:cubicBezTo>
                <a:cubicBezTo>
                  <a:pt x="521" y="2724"/>
                  <a:pt x="501" y="2710"/>
                  <a:pt x="488" y="2691"/>
                </a:cubicBezTo>
                <a:cubicBezTo>
                  <a:pt x="482" y="2683"/>
                  <a:pt x="478" y="2674"/>
                  <a:pt x="471" y="2666"/>
                </a:cubicBezTo>
                <a:cubicBezTo>
                  <a:pt x="455" y="2648"/>
                  <a:pt x="421" y="2616"/>
                  <a:pt x="421" y="2616"/>
                </a:cubicBezTo>
                <a:cubicBezTo>
                  <a:pt x="418" y="2608"/>
                  <a:pt x="418" y="2598"/>
                  <a:pt x="413" y="2591"/>
                </a:cubicBezTo>
                <a:cubicBezTo>
                  <a:pt x="407" y="2583"/>
                  <a:pt x="392" y="2583"/>
                  <a:pt x="388" y="2574"/>
                </a:cubicBezTo>
                <a:cubicBezTo>
                  <a:pt x="375" y="2548"/>
                  <a:pt x="389" y="2459"/>
                  <a:pt x="329" y="2491"/>
                </a:cubicBezTo>
                <a:close/>
              </a:path>
            </a:pathLst>
          </a:custGeom>
          <a:solidFill>
            <a:srgbClr val="FFFFFF"/>
          </a:solidFill>
          <a:ln w="9360">
            <a:solidFill>
              <a:srgbClr val="000000"/>
            </a:solidFill>
            <a:round/>
            <a:headEnd/>
            <a:tailEnd/>
          </a:ln>
        </p:spPr>
        <p:txBody>
          <a:bodyPr wrap="none" anchor="ctr"/>
          <a:lstStyle/>
          <a:p>
            <a:endParaRPr lang="de-DE"/>
          </a:p>
        </p:txBody>
      </p:sp>
      <p:sp>
        <p:nvSpPr>
          <p:cNvPr id="133123" name="Text Box 2"/>
          <p:cNvSpPr txBox="1">
            <a:spLocks noChangeArrowheads="1"/>
          </p:cNvSpPr>
          <p:nvPr/>
        </p:nvSpPr>
        <p:spPr bwMode="auto">
          <a:xfrm>
            <a:off x="467544" y="-243408"/>
            <a:ext cx="8598669" cy="1435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57888" rIns="90000" bIns="4680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9pPr>
          </a:lstStyle>
          <a:p>
            <a:pPr eaLnBrk="1">
              <a:lnSpc>
                <a:spcPct val="98000"/>
              </a:lnSpc>
              <a:buClrTx/>
              <a:buFontTx/>
              <a:buNone/>
            </a:pPr>
            <a:r>
              <a:rPr lang="en-US" sz="3600" i="0">
                <a:solidFill>
                  <a:srgbClr val="000000"/>
                </a:solidFill>
                <a:latin typeface="+mn-lt"/>
                <a:ea typeface="宋体" charset="0"/>
                <a:cs typeface="宋体" charset="0"/>
              </a:rPr>
              <a:t>The Theoretically Best Query </a:t>
            </a:r>
          </a:p>
        </p:txBody>
      </p:sp>
      <p:sp>
        <p:nvSpPr>
          <p:cNvPr id="133124" name="Text Box 3"/>
          <p:cNvSpPr txBox="1">
            <a:spLocks noChangeArrowheads="1"/>
          </p:cNvSpPr>
          <p:nvPr/>
        </p:nvSpPr>
        <p:spPr bwMode="auto">
          <a:xfrm>
            <a:off x="3748088" y="2845897"/>
            <a:ext cx="30480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sp>
        <p:nvSpPr>
          <p:cNvPr id="133125" name="Text Box 4"/>
          <p:cNvSpPr txBox="1">
            <a:spLocks noChangeArrowheads="1"/>
          </p:cNvSpPr>
          <p:nvPr/>
        </p:nvSpPr>
        <p:spPr bwMode="auto">
          <a:xfrm>
            <a:off x="4205288" y="2388697"/>
            <a:ext cx="30480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sp>
        <p:nvSpPr>
          <p:cNvPr id="133126" name="Text Box 5"/>
          <p:cNvSpPr txBox="1">
            <a:spLocks noChangeArrowheads="1"/>
          </p:cNvSpPr>
          <p:nvPr/>
        </p:nvSpPr>
        <p:spPr bwMode="auto">
          <a:xfrm>
            <a:off x="4510088" y="3150697"/>
            <a:ext cx="30480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sp>
        <p:nvSpPr>
          <p:cNvPr id="133127" name="Text Box 6"/>
          <p:cNvSpPr txBox="1">
            <a:spLocks noChangeArrowheads="1"/>
          </p:cNvSpPr>
          <p:nvPr/>
        </p:nvSpPr>
        <p:spPr bwMode="auto">
          <a:xfrm>
            <a:off x="5486400" y="3363422"/>
            <a:ext cx="30480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sp>
        <p:nvSpPr>
          <p:cNvPr id="133128" name="Text Box 7"/>
          <p:cNvSpPr txBox="1">
            <a:spLocks noChangeArrowheads="1"/>
          </p:cNvSpPr>
          <p:nvPr/>
        </p:nvSpPr>
        <p:spPr bwMode="auto">
          <a:xfrm>
            <a:off x="2376488" y="3760297"/>
            <a:ext cx="60960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o</a:t>
            </a:r>
          </a:p>
        </p:txBody>
      </p:sp>
      <p:sp>
        <p:nvSpPr>
          <p:cNvPr id="133129" name="Text Box 8"/>
          <p:cNvSpPr txBox="1">
            <a:spLocks noChangeArrowheads="1"/>
          </p:cNvSpPr>
          <p:nvPr/>
        </p:nvSpPr>
        <p:spPr bwMode="auto">
          <a:xfrm>
            <a:off x="3367088" y="3531697"/>
            <a:ext cx="60960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o</a:t>
            </a:r>
          </a:p>
        </p:txBody>
      </p:sp>
      <p:sp>
        <p:nvSpPr>
          <p:cNvPr id="133130" name="Text Box 9"/>
          <p:cNvSpPr txBox="1">
            <a:spLocks noChangeArrowheads="1"/>
          </p:cNvSpPr>
          <p:nvPr/>
        </p:nvSpPr>
        <p:spPr bwMode="auto">
          <a:xfrm>
            <a:off x="2833688" y="3760297"/>
            <a:ext cx="60960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o</a:t>
            </a:r>
          </a:p>
        </p:txBody>
      </p:sp>
      <p:sp>
        <p:nvSpPr>
          <p:cNvPr id="133131" name="Text Box 10"/>
          <p:cNvSpPr txBox="1">
            <a:spLocks noChangeArrowheads="1"/>
          </p:cNvSpPr>
          <p:nvPr/>
        </p:nvSpPr>
        <p:spPr bwMode="auto">
          <a:xfrm>
            <a:off x="395288" y="5360497"/>
            <a:ext cx="1752600" cy="807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67968" rIns="90000" bIns="46800">
            <a:spAutoFit/>
          </a:bodyPr>
          <a:lstStyle>
            <a:lvl1pPr>
              <a:tabLst>
                <a:tab pos="723900" algn="l"/>
                <a:tab pos="14478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Lst>
              <a:defRPr sz="2400" i="1">
                <a:solidFill>
                  <a:schemeClr val="bg1"/>
                </a:solidFill>
                <a:latin typeface="Arial" charset="0"/>
                <a:ea typeface="ＭＳ Ｐゴシック" charset="0"/>
              </a:defRPr>
            </a:lvl2pPr>
            <a:lvl3pPr>
              <a:tabLst>
                <a:tab pos="723900" algn="l"/>
                <a:tab pos="1447800" algn="l"/>
              </a:tabLst>
              <a:defRPr sz="2400" i="1">
                <a:solidFill>
                  <a:schemeClr val="bg1"/>
                </a:solidFill>
                <a:latin typeface="Arial" charset="0"/>
                <a:ea typeface="ＭＳ Ｐゴシック" charset="0"/>
              </a:defRPr>
            </a:lvl3pPr>
            <a:lvl4pPr>
              <a:tabLst>
                <a:tab pos="723900" algn="l"/>
                <a:tab pos="1447800" algn="l"/>
              </a:tabLst>
              <a:defRPr sz="2400" i="1">
                <a:solidFill>
                  <a:schemeClr val="bg1"/>
                </a:solidFill>
                <a:latin typeface="Arial" charset="0"/>
                <a:ea typeface="ＭＳ Ｐゴシック" charset="0"/>
              </a:defRPr>
            </a:lvl4pPr>
            <a:lvl5pPr>
              <a:tabLst>
                <a:tab pos="723900" algn="l"/>
                <a:tab pos="14478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Ls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i="0">
                <a:solidFill>
                  <a:srgbClr val="00A000"/>
                </a:solidFill>
                <a:latin typeface="+mn-lt"/>
                <a:ea typeface="宋体" charset="0"/>
                <a:cs typeface="宋体" charset="0"/>
              </a:rPr>
              <a:t>Optimal query</a:t>
            </a:r>
          </a:p>
        </p:txBody>
      </p:sp>
      <p:sp>
        <p:nvSpPr>
          <p:cNvPr id="133132" name="Line 11"/>
          <p:cNvSpPr>
            <a:spLocks noChangeShapeType="1"/>
          </p:cNvSpPr>
          <p:nvPr/>
        </p:nvSpPr>
        <p:spPr bwMode="auto">
          <a:xfrm flipV="1">
            <a:off x="1371600" y="4046047"/>
            <a:ext cx="152400" cy="1393825"/>
          </a:xfrm>
          <a:prstGeom prst="line">
            <a:avLst/>
          </a:prstGeom>
          <a:noFill/>
          <a:ln w="9360">
            <a:solidFill>
              <a:srgbClr val="00A000"/>
            </a:solidFill>
            <a:miter lim="800000"/>
            <a:headEnd/>
            <a:tailEnd type="triangle" w="med" len="med"/>
          </a:ln>
          <a:extLst>
            <a:ext uri="{909E8E84-426E-40dd-AFC4-6F175D3DCCD1}">
              <a14:hiddenFill xmlns="" xmlns:a14="http://schemas.microsoft.com/office/drawing/2010/main">
                <a:noFill/>
              </a14:hiddenFill>
            </a:ext>
          </a:extLst>
        </p:spPr>
        <p:txBody>
          <a:bodyPr/>
          <a:lstStyle/>
          <a:p>
            <a:endParaRPr lang="de-DE"/>
          </a:p>
        </p:txBody>
      </p:sp>
      <p:sp>
        <p:nvSpPr>
          <p:cNvPr id="133133" name="Text Box 12"/>
          <p:cNvSpPr txBox="1">
            <a:spLocks noChangeArrowheads="1"/>
          </p:cNvSpPr>
          <p:nvPr/>
        </p:nvSpPr>
        <p:spPr bwMode="auto">
          <a:xfrm>
            <a:off x="4427984" y="5192222"/>
            <a:ext cx="4182616" cy="8456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90000" tIns="67968" rIns="90000" bIns="46800">
            <a:spAutoFit/>
          </a:bodyPr>
          <a:lstStyle>
            <a:lvl1pPr>
              <a:tabLst>
                <a:tab pos="723900" algn="l"/>
                <a:tab pos="1447800" algn="l"/>
                <a:tab pos="2171700" algn="l"/>
                <a:tab pos="28956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 pos="2171700" algn="l"/>
                <a:tab pos="2895600" algn="l"/>
              </a:tabLst>
              <a:defRPr sz="2400" i="1">
                <a:solidFill>
                  <a:schemeClr val="bg1"/>
                </a:solidFill>
                <a:latin typeface="Arial" charset="0"/>
                <a:ea typeface="ＭＳ Ｐゴシック" charset="0"/>
              </a:defRPr>
            </a:lvl2pPr>
            <a:lvl3pPr>
              <a:tabLst>
                <a:tab pos="723900" algn="l"/>
                <a:tab pos="1447800" algn="l"/>
                <a:tab pos="2171700" algn="l"/>
                <a:tab pos="2895600" algn="l"/>
              </a:tabLst>
              <a:defRPr sz="2400" i="1">
                <a:solidFill>
                  <a:schemeClr val="bg1"/>
                </a:solidFill>
                <a:latin typeface="Arial" charset="0"/>
                <a:ea typeface="ＭＳ Ｐゴシック" charset="0"/>
              </a:defRPr>
            </a:lvl3pPr>
            <a:lvl4pPr>
              <a:tabLst>
                <a:tab pos="723900" algn="l"/>
                <a:tab pos="1447800" algn="l"/>
                <a:tab pos="2171700" algn="l"/>
                <a:tab pos="2895600" algn="l"/>
              </a:tabLst>
              <a:defRPr sz="2400" i="1">
                <a:solidFill>
                  <a:schemeClr val="bg1"/>
                </a:solidFill>
                <a:latin typeface="Arial" charset="0"/>
                <a:ea typeface="ＭＳ Ｐゴシック" charset="0"/>
              </a:defRPr>
            </a:lvl4pPr>
            <a:lvl5pPr>
              <a:tabLst>
                <a:tab pos="723900" algn="l"/>
                <a:tab pos="1447800" algn="l"/>
                <a:tab pos="2171700" algn="l"/>
                <a:tab pos="28956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Ls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i="0" dirty="0">
                <a:solidFill>
                  <a:srgbClr val="000000"/>
                </a:solidFill>
                <a:latin typeface="+mn-lt"/>
                <a:ea typeface="宋体" charset="0"/>
                <a:cs typeface="宋体" charset="0"/>
              </a:rPr>
              <a:t>x  non-relevant documents</a:t>
            </a:r>
          </a:p>
          <a:p>
            <a:pPr eaLnBrk="1">
              <a:lnSpc>
                <a:spcPct val="93000"/>
              </a:lnSpc>
              <a:spcBef>
                <a:spcPts val="300"/>
              </a:spcBef>
              <a:buClrTx/>
              <a:buFontTx/>
              <a:buNone/>
            </a:pPr>
            <a:r>
              <a:rPr lang="en-US" i="0" dirty="0">
                <a:solidFill>
                  <a:srgbClr val="000000"/>
                </a:solidFill>
                <a:latin typeface="+mn-lt"/>
                <a:ea typeface="宋体" charset="0"/>
                <a:cs typeface="宋体" charset="0"/>
              </a:rPr>
              <a:t>o  relevant documents</a:t>
            </a:r>
          </a:p>
        </p:txBody>
      </p:sp>
      <p:sp>
        <p:nvSpPr>
          <p:cNvPr id="133134" name="Text Box 13"/>
          <p:cNvSpPr txBox="1">
            <a:spLocks noChangeArrowheads="1"/>
          </p:cNvSpPr>
          <p:nvPr/>
        </p:nvSpPr>
        <p:spPr bwMode="auto">
          <a:xfrm>
            <a:off x="2590800" y="3363422"/>
            <a:ext cx="60960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o</a:t>
            </a:r>
          </a:p>
        </p:txBody>
      </p:sp>
      <p:sp>
        <p:nvSpPr>
          <p:cNvPr id="133135" name="Text Box 14"/>
          <p:cNvSpPr txBox="1">
            <a:spLocks noChangeArrowheads="1"/>
          </p:cNvSpPr>
          <p:nvPr/>
        </p:nvSpPr>
        <p:spPr bwMode="auto">
          <a:xfrm>
            <a:off x="3138488" y="2083897"/>
            <a:ext cx="60960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o</a:t>
            </a:r>
          </a:p>
        </p:txBody>
      </p:sp>
      <p:sp>
        <p:nvSpPr>
          <p:cNvPr id="133136" name="Text Box 15"/>
          <p:cNvSpPr txBox="1">
            <a:spLocks noChangeArrowheads="1"/>
          </p:cNvSpPr>
          <p:nvPr/>
        </p:nvSpPr>
        <p:spPr bwMode="auto">
          <a:xfrm>
            <a:off x="2833688" y="2998297"/>
            <a:ext cx="60960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o</a:t>
            </a:r>
          </a:p>
        </p:txBody>
      </p:sp>
      <p:sp>
        <p:nvSpPr>
          <p:cNvPr id="133137" name="Text Box 16"/>
          <p:cNvSpPr txBox="1">
            <a:spLocks noChangeArrowheads="1"/>
          </p:cNvSpPr>
          <p:nvPr/>
        </p:nvSpPr>
        <p:spPr bwMode="auto">
          <a:xfrm>
            <a:off x="3124200" y="1687022"/>
            <a:ext cx="30480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sp>
        <p:nvSpPr>
          <p:cNvPr id="133138" name="Text Box 17"/>
          <p:cNvSpPr txBox="1">
            <a:spLocks noChangeArrowheads="1"/>
          </p:cNvSpPr>
          <p:nvPr/>
        </p:nvSpPr>
        <p:spPr bwMode="auto">
          <a:xfrm>
            <a:off x="4281488" y="1550497"/>
            <a:ext cx="30480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sp>
        <p:nvSpPr>
          <p:cNvPr id="133139" name="Text Box 18"/>
          <p:cNvSpPr txBox="1">
            <a:spLocks noChangeArrowheads="1"/>
          </p:cNvSpPr>
          <p:nvPr/>
        </p:nvSpPr>
        <p:spPr bwMode="auto">
          <a:xfrm>
            <a:off x="5715000" y="2449022"/>
            <a:ext cx="30480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sp>
        <p:nvSpPr>
          <p:cNvPr id="133140" name="Text Box 19"/>
          <p:cNvSpPr txBox="1">
            <a:spLocks noChangeArrowheads="1"/>
          </p:cNvSpPr>
          <p:nvPr/>
        </p:nvSpPr>
        <p:spPr bwMode="auto">
          <a:xfrm>
            <a:off x="5272088" y="2464897"/>
            <a:ext cx="30480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sp>
        <p:nvSpPr>
          <p:cNvPr id="133141" name="Text Box 20"/>
          <p:cNvSpPr txBox="1">
            <a:spLocks noChangeArrowheads="1"/>
          </p:cNvSpPr>
          <p:nvPr/>
        </p:nvSpPr>
        <p:spPr bwMode="auto">
          <a:xfrm>
            <a:off x="4572000" y="2144222"/>
            <a:ext cx="30480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sp>
        <p:nvSpPr>
          <p:cNvPr id="133142" name="Text Box 21"/>
          <p:cNvSpPr txBox="1">
            <a:spLocks noChangeArrowheads="1"/>
          </p:cNvSpPr>
          <p:nvPr/>
        </p:nvSpPr>
        <p:spPr bwMode="auto">
          <a:xfrm>
            <a:off x="5576888" y="1474297"/>
            <a:ext cx="30480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sp>
        <p:nvSpPr>
          <p:cNvPr id="133143" name="Text Box 22"/>
          <p:cNvSpPr txBox="1">
            <a:spLocks noChangeArrowheads="1"/>
          </p:cNvSpPr>
          <p:nvPr/>
        </p:nvSpPr>
        <p:spPr bwMode="auto">
          <a:xfrm>
            <a:off x="4876800" y="2525222"/>
            <a:ext cx="30480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sp>
        <p:nvSpPr>
          <p:cNvPr id="133144" name="Text Box 23"/>
          <p:cNvSpPr txBox="1">
            <a:spLocks noChangeArrowheads="1"/>
          </p:cNvSpPr>
          <p:nvPr/>
        </p:nvSpPr>
        <p:spPr bwMode="auto">
          <a:xfrm>
            <a:off x="5105400" y="1687022"/>
            <a:ext cx="30480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sp>
        <p:nvSpPr>
          <p:cNvPr id="133145" name="Text Box 24"/>
          <p:cNvSpPr txBox="1">
            <a:spLocks noChangeArrowheads="1"/>
          </p:cNvSpPr>
          <p:nvPr/>
        </p:nvSpPr>
        <p:spPr bwMode="auto">
          <a:xfrm>
            <a:off x="3748088" y="4217497"/>
            <a:ext cx="30480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sp>
        <p:nvSpPr>
          <p:cNvPr id="133146" name="Text Box 25"/>
          <p:cNvSpPr txBox="1">
            <a:spLocks noChangeArrowheads="1"/>
          </p:cNvSpPr>
          <p:nvPr/>
        </p:nvSpPr>
        <p:spPr bwMode="auto">
          <a:xfrm>
            <a:off x="4953000" y="3515822"/>
            <a:ext cx="30480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sp>
        <p:nvSpPr>
          <p:cNvPr id="133147" name="Text Box 26"/>
          <p:cNvSpPr txBox="1">
            <a:spLocks noChangeArrowheads="1"/>
          </p:cNvSpPr>
          <p:nvPr/>
        </p:nvSpPr>
        <p:spPr bwMode="auto">
          <a:xfrm>
            <a:off x="6186488" y="2845897"/>
            <a:ext cx="30480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sp>
        <p:nvSpPr>
          <p:cNvPr id="133148" name="Text Box 27"/>
          <p:cNvSpPr txBox="1">
            <a:spLocks noChangeArrowheads="1"/>
          </p:cNvSpPr>
          <p:nvPr/>
        </p:nvSpPr>
        <p:spPr bwMode="auto">
          <a:xfrm>
            <a:off x="5043488" y="3912697"/>
            <a:ext cx="30480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grpSp>
        <p:nvGrpSpPr>
          <p:cNvPr id="133149" name="Group 28"/>
          <p:cNvGrpSpPr>
            <a:grpSpLocks/>
          </p:cNvGrpSpPr>
          <p:nvPr/>
        </p:nvGrpSpPr>
        <p:grpSpPr bwMode="auto">
          <a:xfrm>
            <a:off x="1371600" y="3744422"/>
            <a:ext cx="455613" cy="347663"/>
            <a:chOff x="864" y="2640"/>
            <a:chExt cx="287" cy="219"/>
          </a:xfrm>
        </p:grpSpPr>
        <p:sp>
          <p:nvSpPr>
            <p:cNvPr id="133152" name="Text Box 29"/>
            <p:cNvSpPr txBox="1">
              <a:spLocks noChangeArrowheads="1"/>
            </p:cNvSpPr>
            <p:nvPr/>
          </p:nvSpPr>
          <p:spPr bwMode="auto">
            <a:xfrm>
              <a:off x="864" y="2640"/>
              <a:ext cx="288" cy="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89640"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83000"/>
                </a:lnSpc>
                <a:spcBef>
                  <a:spcPts val="1250"/>
                </a:spcBef>
                <a:buClrTx/>
                <a:buFontTx/>
                <a:buNone/>
              </a:pPr>
              <a:r>
                <a:rPr lang="en-US" sz="2000">
                  <a:solidFill>
                    <a:srgbClr val="FF0000"/>
                  </a:solidFill>
                  <a:latin typeface="Symbol" charset="0"/>
                  <a:ea typeface="宋体" charset="0"/>
                  <a:cs typeface="宋体" charset="0"/>
                </a:rPr>
                <a:t></a:t>
              </a:r>
            </a:p>
          </p:txBody>
        </p:sp>
        <p:sp>
          <p:nvSpPr>
            <p:cNvPr id="133153" name="Freeform 30"/>
            <p:cNvSpPr>
              <a:spLocks noChangeArrowheads="1"/>
            </p:cNvSpPr>
            <p:nvPr/>
          </p:nvSpPr>
          <p:spPr bwMode="auto">
            <a:xfrm>
              <a:off x="935" y="2733"/>
              <a:ext cx="72" cy="87"/>
            </a:xfrm>
            <a:custGeom>
              <a:avLst/>
              <a:gdLst>
                <a:gd name="T0" fmla="*/ 0 w 72"/>
                <a:gd name="T1" fmla="*/ 87 h 87"/>
                <a:gd name="T2" fmla="*/ 37 w 72"/>
                <a:gd name="T3" fmla="*/ 0 h 87"/>
                <a:gd name="T4" fmla="*/ 72 w 72"/>
                <a:gd name="T5" fmla="*/ 87 h 87"/>
                <a:gd name="T6" fmla="*/ 0 w 72"/>
                <a:gd name="T7" fmla="*/ 87 h 87"/>
                <a:gd name="T8" fmla="*/ 0 60000 65536"/>
                <a:gd name="T9" fmla="*/ 0 60000 65536"/>
                <a:gd name="T10" fmla="*/ 0 60000 65536"/>
                <a:gd name="T11" fmla="*/ 0 60000 65536"/>
                <a:gd name="T12" fmla="*/ 0 w 72"/>
                <a:gd name="T13" fmla="*/ 0 h 87"/>
                <a:gd name="T14" fmla="*/ 72 w 72"/>
                <a:gd name="T15" fmla="*/ 87 h 87"/>
              </a:gdLst>
              <a:ahLst/>
              <a:cxnLst>
                <a:cxn ang="T8">
                  <a:pos x="T0" y="T1"/>
                </a:cxn>
                <a:cxn ang="T9">
                  <a:pos x="T2" y="T3"/>
                </a:cxn>
                <a:cxn ang="T10">
                  <a:pos x="T4" y="T5"/>
                </a:cxn>
                <a:cxn ang="T11">
                  <a:pos x="T6" y="T7"/>
                </a:cxn>
              </a:cxnLst>
              <a:rect l="T12" t="T13" r="T14" b="T15"/>
              <a:pathLst>
                <a:path w="72" h="87">
                  <a:moveTo>
                    <a:pt x="0" y="87"/>
                  </a:moveTo>
                  <a:lnTo>
                    <a:pt x="37" y="0"/>
                  </a:lnTo>
                  <a:lnTo>
                    <a:pt x="72" y="87"/>
                  </a:lnTo>
                  <a:lnTo>
                    <a:pt x="0" y="87"/>
                  </a:lnTo>
                  <a:close/>
                </a:path>
              </a:pathLst>
            </a:custGeom>
            <a:solidFill>
              <a:srgbClr val="00A000"/>
            </a:solidFill>
            <a:ln w="9360">
              <a:solidFill>
                <a:srgbClr val="000000"/>
              </a:solidFill>
              <a:round/>
              <a:headEnd/>
              <a:tailEnd/>
            </a:ln>
          </p:spPr>
          <p:txBody>
            <a:bodyPr wrap="none" anchor="ctr"/>
            <a:lstStyle/>
            <a:p>
              <a:endParaRPr lang="de-DE"/>
            </a:p>
          </p:txBody>
        </p:sp>
      </p:grpSp>
      <p:sp>
        <p:nvSpPr>
          <p:cNvPr id="133150" name="Text Box 31"/>
          <p:cNvSpPr txBox="1">
            <a:spLocks noChangeArrowheads="1"/>
          </p:cNvSpPr>
          <p:nvPr/>
        </p:nvSpPr>
        <p:spPr bwMode="auto">
          <a:xfrm>
            <a:off x="6034088" y="3531697"/>
            <a:ext cx="30480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sp>
        <p:nvSpPr>
          <p:cNvPr id="133151" name="Text Box 32"/>
          <p:cNvSpPr txBox="1">
            <a:spLocks noChangeArrowheads="1"/>
          </p:cNvSpPr>
          <p:nvPr/>
        </p:nvSpPr>
        <p:spPr bwMode="auto">
          <a:xfrm>
            <a:off x="6491288" y="2083897"/>
            <a:ext cx="30480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sp>
        <p:nvSpPr>
          <p:cNvPr id="34" name="Foliennummernplatzhalter 3"/>
          <p:cNvSpPr txBox="1">
            <a:spLocks/>
          </p:cNvSpPr>
          <p:nvPr/>
        </p:nvSpPr>
        <p:spPr>
          <a:xfrm>
            <a:off x="7956550" y="6366165"/>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100" smtClean="0"/>
              <a:pPr algn="r">
                <a:defRPr/>
              </a:pPr>
              <a:t>74</a:t>
            </a:fld>
            <a:endParaRPr lang="de-DE" sz="1100"/>
          </a:p>
        </p:txBody>
      </p:sp>
    </p:spTree>
    <p:extLst>
      <p:ext uri="{BB962C8B-B14F-4D97-AF65-F5344CB8AC3E}">
        <p14:creationId xmlns:p14="http://schemas.microsoft.com/office/powerpoint/2010/main" val="3640740202"/>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Text Box 1"/>
          <p:cNvSpPr txBox="1">
            <a:spLocks noChangeArrowheads="1"/>
          </p:cNvSpPr>
          <p:nvPr/>
        </p:nvSpPr>
        <p:spPr bwMode="auto">
          <a:xfrm>
            <a:off x="533400" y="158750"/>
            <a:ext cx="8077200" cy="8219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57888" rIns="90000" bIns="4680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9pPr>
          </a:lstStyle>
          <a:p>
            <a:pPr eaLnBrk="1">
              <a:lnSpc>
                <a:spcPct val="98000"/>
              </a:lnSpc>
              <a:buClrTx/>
              <a:buFontTx/>
              <a:buNone/>
            </a:pPr>
            <a:r>
              <a:rPr lang="en-US" sz="3200" i="0" dirty="0" err="1">
                <a:solidFill>
                  <a:srgbClr val="000000"/>
                </a:solidFill>
                <a:latin typeface="+mn-lt"/>
                <a:ea typeface="宋体" charset="0"/>
                <a:cs typeface="宋体" charset="0"/>
              </a:rPr>
              <a:t>Rocchio</a:t>
            </a:r>
            <a:r>
              <a:rPr lang="en-US" sz="3200" i="0" dirty="0">
                <a:solidFill>
                  <a:srgbClr val="000000"/>
                </a:solidFill>
                <a:latin typeface="+mn-lt"/>
                <a:ea typeface="宋体" charset="0"/>
                <a:cs typeface="宋体" charset="0"/>
              </a:rPr>
              <a:t> 1971 Algorithm (SMART System)</a:t>
            </a:r>
          </a:p>
        </p:txBody>
      </p:sp>
      <p:sp>
        <p:nvSpPr>
          <p:cNvPr id="135172" name="Text Box 2"/>
          <p:cNvSpPr txBox="1">
            <a:spLocks noChangeArrowheads="1"/>
          </p:cNvSpPr>
          <p:nvPr/>
        </p:nvSpPr>
        <p:spPr bwMode="auto">
          <a:xfrm>
            <a:off x="611560" y="1101303"/>
            <a:ext cx="8001000" cy="528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131472" rIns="90000" bIns="46800"/>
          <a:lstStyle>
            <a:lvl1pPr marL="339725" indent="-339725">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cs typeface="ＭＳ Ｐゴシック" charset="0"/>
              </a:defRPr>
            </a:lvl1pPr>
            <a:lvl2pPr marL="739775" indent="-282575">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9pPr>
          </a:lstStyle>
          <a:p>
            <a:pPr eaLnBrk="1">
              <a:lnSpc>
                <a:spcPct val="79000"/>
              </a:lnSpc>
              <a:spcBef>
                <a:spcPts val="800"/>
              </a:spcBef>
              <a:buClr>
                <a:srgbClr val="7878DE"/>
              </a:buClr>
              <a:buFont typeface="Arial" charset="0"/>
              <a:buChar char="•"/>
            </a:pPr>
            <a:r>
              <a:rPr lang="en-US" sz="2000" i="0" dirty="0">
                <a:solidFill>
                  <a:srgbClr val="000000"/>
                </a:solidFill>
                <a:latin typeface="+mn-lt"/>
                <a:ea typeface="宋体" charset="0"/>
                <a:cs typeface="宋体" charset="0"/>
              </a:rPr>
              <a:t>Useful in practice:</a:t>
            </a:r>
            <a:endParaRPr lang="en-US" sz="2800" i="0" dirty="0">
              <a:solidFill>
                <a:srgbClr val="000000"/>
              </a:solidFill>
              <a:latin typeface="+mn-lt"/>
              <a:ea typeface="宋体" charset="0"/>
              <a:cs typeface="宋体" charset="0"/>
            </a:endParaRPr>
          </a:p>
          <a:p>
            <a:pPr eaLnBrk="1">
              <a:lnSpc>
                <a:spcPct val="79000"/>
              </a:lnSpc>
              <a:spcBef>
                <a:spcPts val="800"/>
              </a:spcBef>
              <a:buClrTx/>
              <a:buFontTx/>
              <a:buNone/>
            </a:pPr>
            <a:endParaRPr lang="en-US" sz="2800" i="0" dirty="0">
              <a:solidFill>
                <a:srgbClr val="000000"/>
              </a:solidFill>
              <a:latin typeface="+mn-lt"/>
              <a:ea typeface="宋体" charset="0"/>
              <a:cs typeface="宋体" charset="0"/>
            </a:endParaRPr>
          </a:p>
          <a:p>
            <a:pPr eaLnBrk="1">
              <a:lnSpc>
                <a:spcPct val="79000"/>
              </a:lnSpc>
              <a:spcBef>
                <a:spcPts val="800"/>
              </a:spcBef>
              <a:buClrTx/>
              <a:buFontTx/>
              <a:buNone/>
            </a:pPr>
            <a:endParaRPr lang="en-US" sz="2000" i="0" dirty="0">
              <a:solidFill>
                <a:srgbClr val="000000"/>
              </a:solidFill>
              <a:latin typeface="+mn-lt"/>
              <a:ea typeface="宋体" charset="0"/>
              <a:cs typeface="宋体" charset="0"/>
            </a:endParaRPr>
          </a:p>
          <a:p>
            <a:pPr eaLnBrk="1">
              <a:lnSpc>
                <a:spcPct val="79000"/>
              </a:lnSpc>
              <a:spcBef>
                <a:spcPts val="800"/>
              </a:spcBef>
              <a:buClrTx/>
              <a:buFontTx/>
              <a:buNone/>
            </a:pPr>
            <a:endParaRPr lang="en-US" sz="1600" i="0" dirty="0">
              <a:solidFill>
                <a:srgbClr val="000000"/>
              </a:solidFill>
              <a:latin typeface="+mn-lt"/>
              <a:ea typeface="宋体" charset="0"/>
              <a:cs typeface="宋体" charset="0"/>
            </a:endParaRPr>
          </a:p>
          <a:p>
            <a:pPr eaLnBrk="1">
              <a:lnSpc>
                <a:spcPct val="79000"/>
              </a:lnSpc>
              <a:spcBef>
                <a:spcPts val="800"/>
              </a:spcBef>
              <a:buClr>
                <a:srgbClr val="7878DE"/>
              </a:buClr>
              <a:buFont typeface="Arial" charset="0"/>
              <a:buChar char="•"/>
            </a:pPr>
            <a:r>
              <a:rPr lang="en-US" sz="1800" i="0" dirty="0" err="1">
                <a:solidFill>
                  <a:srgbClr val="000000"/>
                </a:solidFill>
                <a:latin typeface="+mn-lt"/>
                <a:ea typeface="宋体" charset="0"/>
                <a:cs typeface="宋体" charset="0"/>
              </a:rPr>
              <a:t>q</a:t>
            </a:r>
            <a:r>
              <a:rPr lang="en-US" sz="1800" i="0" baseline="-25000" dirty="0" err="1">
                <a:solidFill>
                  <a:srgbClr val="000000"/>
                </a:solidFill>
                <a:latin typeface="+mn-lt"/>
                <a:ea typeface="宋体" charset="0"/>
                <a:cs typeface="宋体" charset="0"/>
              </a:rPr>
              <a:t>m</a:t>
            </a:r>
            <a:r>
              <a:rPr lang="en-US" sz="1800" i="0" dirty="0">
                <a:solidFill>
                  <a:srgbClr val="000000"/>
                </a:solidFill>
                <a:latin typeface="+mn-lt"/>
                <a:ea typeface="宋体" charset="0"/>
                <a:cs typeface="宋体" charset="0"/>
              </a:rPr>
              <a:t> = modified query vector; q</a:t>
            </a:r>
            <a:r>
              <a:rPr lang="en-US" sz="1800" i="0" baseline="-25000" dirty="0">
                <a:solidFill>
                  <a:srgbClr val="000000"/>
                </a:solidFill>
                <a:latin typeface="+mn-lt"/>
                <a:ea typeface="宋体" charset="0"/>
                <a:cs typeface="宋体" charset="0"/>
              </a:rPr>
              <a:t>0</a:t>
            </a:r>
            <a:r>
              <a:rPr lang="en-US" sz="1800" i="0" dirty="0">
                <a:solidFill>
                  <a:srgbClr val="000000"/>
                </a:solidFill>
                <a:latin typeface="+mn-lt"/>
                <a:ea typeface="宋体" charset="0"/>
                <a:cs typeface="宋体" charset="0"/>
              </a:rPr>
              <a:t> = original query vector; </a:t>
            </a:r>
            <a:r>
              <a:rPr lang="el-GR" sz="1800" i="0" dirty="0">
                <a:solidFill>
                  <a:srgbClr val="000000"/>
                </a:solidFill>
                <a:latin typeface="+mn-lt"/>
                <a:cs typeface="Arial" charset="0"/>
              </a:rPr>
              <a:t>α</a:t>
            </a:r>
            <a:r>
              <a:rPr lang="en-US" sz="1800" i="0" dirty="0">
                <a:solidFill>
                  <a:srgbClr val="000000"/>
                </a:solidFill>
                <a:latin typeface="+mn-lt"/>
                <a:ea typeface="宋体" charset="0"/>
                <a:cs typeface="宋体" charset="0"/>
              </a:rPr>
              <a:t>,</a:t>
            </a:r>
            <a:r>
              <a:rPr lang="el-GR" sz="1800" i="0" dirty="0">
                <a:solidFill>
                  <a:srgbClr val="000000"/>
                </a:solidFill>
                <a:latin typeface="+mn-lt"/>
                <a:cs typeface="Arial" charset="0"/>
              </a:rPr>
              <a:t>β</a:t>
            </a:r>
            <a:r>
              <a:rPr lang="en-US" sz="1800" i="0" dirty="0">
                <a:solidFill>
                  <a:srgbClr val="000000"/>
                </a:solidFill>
                <a:latin typeface="+mn-lt"/>
                <a:ea typeface="宋体" charset="0"/>
                <a:cs typeface="宋体" charset="0"/>
              </a:rPr>
              <a:t>,</a:t>
            </a:r>
            <a:r>
              <a:rPr lang="el-GR" sz="1800" i="0" dirty="0">
                <a:solidFill>
                  <a:srgbClr val="000000"/>
                </a:solidFill>
                <a:latin typeface="+mn-lt"/>
                <a:cs typeface="Arial" charset="0"/>
              </a:rPr>
              <a:t>γ</a:t>
            </a:r>
            <a:r>
              <a:rPr lang="en-US" sz="1800" i="0" dirty="0">
                <a:solidFill>
                  <a:srgbClr val="000000"/>
                </a:solidFill>
                <a:latin typeface="+mn-lt"/>
                <a:ea typeface="宋体" charset="0"/>
                <a:cs typeface="宋体" charset="0"/>
              </a:rPr>
              <a:t>: weights (hand-chosen or set empirically); </a:t>
            </a:r>
            <a:r>
              <a:rPr lang="en-US" sz="1800" i="0" dirty="0" err="1">
                <a:solidFill>
                  <a:srgbClr val="000000"/>
                </a:solidFill>
                <a:latin typeface="+mn-lt"/>
                <a:ea typeface="宋体" charset="0"/>
                <a:cs typeface="宋体" charset="0"/>
              </a:rPr>
              <a:t>D</a:t>
            </a:r>
            <a:r>
              <a:rPr lang="en-US" sz="1800" i="0" baseline="-25000" dirty="0" err="1">
                <a:solidFill>
                  <a:srgbClr val="000000"/>
                </a:solidFill>
                <a:latin typeface="+mn-lt"/>
                <a:ea typeface="宋体" charset="0"/>
                <a:cs typeface="宋体" charset="0"/>
              </a:rPr>
              <a:t>r</a:t>
            </a:r>
            <a:r>
              <a:rPr lang="en-US" sz="1800" i="0" baseline="-25000" dirty="0">
                <a:solidFill>
                  <a:srgbClr val="000000"/>
                </a:solidFill>
                <a:latin typeface="+mn-lt"/>
                <a:ea typeface="宋体" charset="0"/>
                <a:cs typeface="宋体" charset="0"/>
              </a:rPr>
              <a:t>  </a:t>
            </a:r>
            <a:r>
              <a:rPr lang="en-US" sz="1800" i="0" dirty="0">
                <a:solidFill>
                  <a:srgbClr val="000000"/>
                </a:solidFill>
                <a:latin typeface="+mn-lt"/>
                <a:ea typeface="宋体" charset="0"/>
                <a:cs typeface="宋体" charset="0"/>
              </a:rPr>
              <a:t>= set of known relevant doc vectors; </a:t>
            </a:r>
            <a:r>
              <a:rPr lang="en-US" sz="1800" i="0" dirty="0" err="1">
                <a:solidFill>
                  <a:srgbClr val="000000"/>
                </a:solidFill>
                <a:latin typeface="+mn-lt"/>
                <a:ea typeface="宋体" charset="0"/>
                <a:cs typeface="宋体" charset="0"/>
              </a:rPr>
              <a:t>D</a:t>
            </a:r>
            <a:r>
              <a:rPr lang="en-US" sz="1800" i="0" baseline="-25000" dirty="0" err="1">
                <a:solidFill>
                  <a:srgbClr val="000000"/>
                </a:solidFill>
                <a:latin typeface="+mn-lt"/>
                <a:ea typeface="宋体" charset="0"/>
                <a:cs typeface="宋体" charset="0"/>
              </a:rPr>
              <a:t>nr</a:t>
            </a:r>
            <a:r>
              <a:rPr lang="en-US" sz="1800" i="0" dirty="0">
                <a:solidFill>
                  <a:srgbClr val="000000"/>
                </a:solidFill>
                <a:latin typeface="+mn-lt"/>
                <a:ea typeface="宋体" charset="0"/>
                <a:cs typeface="宋体" charset="0"/>
              </a:rPr>
              <a:t> = set of known irrelevant doc vectors</a:t>
            </a:r>
          </a:p>
          <a:p>
            <a:pPr eaLnBrk="1">
              <a:lnSpc>
                <a:spcPct val="79000"/>
              </a:lnSpc>
              <a:spcBef>
                <a:spcPts val="800"/>
              </a:spcBef>
              <a:buClr>
                <a:srgbClr val="7878DE"/>
              </a:buClr>
              <a:buFont typeface="Arial" charset="0"/>
              <a:buChar char="•"/>
            </a:pPr>
            <a:r>
              <a:rPr lang="en-US" sz="2000" i="0" dirty="0">
                <a:solidFill>
                  <a:srgbClr val="000000"/>
                </a:solidFill>
                <a:latin typeface="+mn-lt"/>
                <a:ea typeface="宋体" charset="0"/>
                <a:cs typeface="宋体" charset="0"/>
              </a:rPr>
              <a:t>New query moves toward relevant documents and away from irrelevant documents</a:t>
            </a:r>
          </a:p>
          <a:p>
            <a:pPr eaLnBrk="1">
              <a:lnSpc>
                <a:spcPct val="79000"/>
              </a:lnSpc>
              <a:spcBef>
                <a:spcPts val="800"/>
              </a:spcBef>
              <a:buClr>
                <a:srgbClr val="7878DE"/>
              </a:buClr>
              <a:buFont typeface="Arial" charset="0"/>
              <a:buChar char="•"/>
            </a:pPr>
            <a:r>
              <a:rPr lang="en-US" sz="2000" i="0" dirty="0">
                <a:solidFill>
                  <a:srgbClr val="000000"/>
                </a:solidFill>
                <a:latin typeface="+mn-lt"/>
                <a:ea typeface="宋体" charset="0"/>
                <a:cs typeface="宋体" charset="0"/>
              </a:rPr>
              <a:t>Tradeoff </a:t>
            </a:r>
            <a:r>
              <a:rPr lang="el-GR" sz="2000" i="0" dirty="0">
                <a:solidFill>
                  <a:srgbClr val="000000"/>
                </a:solidFill>
                <a:latin typeface="+mn-lt"/>
                <a:cs typeface="Arial" charset="0"/>
              </a:rPr>
              <a:t>α</a:t>
            </a:r>
            <a:r>
              <a:rPr lang="en-US" sz="2000" i="0" dirty="0">
                <a:solidFill>
                  <a:srgbClr val="000000"/>
                </a:solidFill>
                <a:latin typeface="+mn-lt"/>
                <a:ea typeface="宋体" charset="0"/>
                <a:cs typeface="宋体" charset="0"/>
              </a:rPr>
              <a:t> vs. </a:t>
            </a:r>
            <a:r>
              <a:rPr lang="el-GR" sz="2000" i="0" dirty="0">
                <a:solidFill>
                  <a:srgbClr val="000000"/>
                </a:solidFill>
                <a:latin typeface="+mn-lt"/>
                <a:cs typeface="Arial" charset="0"/>
              </a:rPr>
              <a:t>β</a:t>
            </a:r>
            <a:r>
              <a:rPr lang="en-US" sz="2000" i="0" dirty="0">
                <a:solidFill>
                  <a:srgbClr val="000000"/>
                </a:solidFill>
                <a:latin typeface="+mn-lt"/>
                <a:ea typeface="宋体" charset="0"/>
                <a:cs typeface="宋体" charset="0"/>
              </a:rPr>
              <a:t>/</a:t>
            </a:r>
            <a:r>
              <a:rPr lang="el-GR" sz="2000" i="0" dirty="0">
                <a:solidFill>
                  <a:srgbClr val="000000"/>
                </a:solidFill>
                <a:latin typeface="+mn-lt"/>
                <a:cs typeface="Arial" charset="0"/>
              </a:rPr>
              <a:t>γ</a:t>
            </a:r>
            <a:r>
              <a:rPr lang="en-US" sz="2000" i="0" dirty="0">
                <a:solidFill>
                  <a:srgbClr val="000000"/>
                </a:solidFill>
                <a:latin typeface="+mn-lt"/>
                <a:ea typeface="宋体" charset="0"/>
                <a:cs typeface="宋体" charset="0"/>
              </a:rPr>
              <a:t> : If we have a lot of judged documents, we want a higher </a:t>
            </a:r>
            <a:r>
              <a:rPr lang="el-GR" sz="2000" i="0" dirty="0">
                <a:solidFill>
                  <a:srgbClr val="000000"/>
                </a:solidFill>
                <a:latin typeface="+mn-lt"/>
                <a:cs typeface="Arial" charset="0"/>
              </a:rPr>
              <a:t>β</a:t>
            </a:r>
            <a:r>
              <a:rPr lang="en-US" sz="2000" i="0" dirty="0">
                <a:solidFill>
                  <a:srgbClr val="000000"/>
                </a:solidFill>
                <a:latin typeface="+mn-lt"/>
                <a:ea typeface="宋体" charset="0"/>
                <a:cs typeface="宋体" charset="0"/>
              </a:rPr>
              <a:t>/</a:t>
            </a:r>
            <a:r>
              <a:rPr lang="el-GR" sz="2000" i="0" dirty="0">
                <a:solidFill>
                  <a:srgbClr val="000000"/>
                </a:solidFill>
                <a:latin typeface="+mn-lt"/>
                <a:cs typeface="Arial" charset="0"/>
              </a:rPr>
              <a:t>γ</a:t>
            </a:r>
            <a:r>
              <a:rPr lang="en-US" sz="2000" i="0" dirty="0">
                <a:solidFill>
                  <a:srgbClr val="000000"/>
                </a:solidFill>
                <a:latin typeface="+mn-lt"/>
                <a:ea typeface="宋体" charset="0"/>
                <a:cs typeface="宋体" charset="0"/>
              </a:rPr>
              <a:t>.</a:t>
            </a:r>
          </a:p>
          <a:p>
            <a:pPr eaLnBrk="1">
              <a:lnSpc>
                <a:spcPct val="79000"/>
              </a:lnSpc>
              <a:spcBef>
                <a:spcPts val="800"/>
              </a:spcBef>
              <a:buClr>
                <a:srgbClr val="7878DE"/>
              </a:buClr>
              <a:buFont typeface="Arial" charset="0"/>
              <a:buChar char="•"/>
            </a:pPr>
            <a:r>
              <a:rPr lang="en-US" sz="2000" i="0" dirty="0">
                <a:solidFill>
                  <a:srgbClr val="000000"/>
                </a:solidFill>
                <a:latin typeface="+mn-lt"/>
                <a:ea typeface="宋体" charset="0"/>
                <a:cs typeface="宋体" charset="0"/>
              </a:rPr>
              <a:t>Term weights (          elements) can go negative</a:t>
            </a:r>
          </a:p>
          <a:p>
            <a:pPr lvl="1">
              <a:lnSpc>
                <a:spcPct val="79000"/>
              </a:lnSpc>
              <a:spcBef>
                <a:spcPts val="700"/>
              </a:spcBef>
              <a:buClr>
                <a:srgbClr val="7878DE"/>
              </a:buClr>
              <a:buFont typeface="Arial" charset="0"/>
              <a:buChar char="•"/>
            </a:pPr>
            <a:r>
              <a:rPr lang="en-US" sz="2000" i="0" dirty="0">
                <a:solidFill>
                  <a:srgbClr val="000000"/>
                </a:solidFill>
                <a:latin typeface="+mn-lt"/>
                <a:ea typeface="宋体" charset="0"/>
                <a:cs typeface="宋体" charset="0"/>
              </a:rPr>
              <a:t>Negative term weights are ignored (set to 0)</a:t>
            </a:r>
          </a:p>
        </p:txBody>
      </p:sp>
      <p:graphicFrame>
        <p:nvGraphicFramePr>
          <p:cNvPr id="135170" name="Object 2"/>
          <p:cNvGraphicFramePr>
            <a:graphicFrameLocks noChangeAspect="1"/>
          </p:cNvGraphicFramePr>
          <p:nvPr/>
        </p:nvGraphicFramePr>
        <p:xfrm>
          <a:off x="1108449" y="1628800"/>
          <a:ext cx="5119735" cy="1001739"/>
        </p:xfrm>
        <a:graphic>
          <a:graphicData uri="http://schemas.openxmlformats.org/presentationml/2006/ole">
            <mc:AlternateContent xmlns:mc="http://schemas.openxmlformats.org/markup-compatibility/2006">
              <mc:Choice xmlns:v="urn:schemas-microsoft-com:vml" Requires="v">
                <p:oleObj name="Formel" r:id="rId3" imgW="2336800" imgH="457200" progId="Equation.3">
                  <p:embed/>
                </p:oleObj>
              </mc:Choice>
              <mc:Fallback>
                <p:oleObj name="Formel" r:id="rId3" imgW="2336800" imgH="457200" progId="Equation.3">
                  <p:embed/>
                  <p:pic>
                    <p:nvPicPr>
                      <p:cNvPr id="13517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8449" y="1628800"/>
                        <a:ext cx="5119735" cy="1001739"/>
                      </a:xfrm>
                      <a:prstGeom prst="rect">
                        <a:avLst/>
                      </a:prstGeom>
                      <a:noFill/>
                      <a:effectLst/>
                    </p:spPr>
                  </p:pic>
                </p:oleObj>
              </mc:Fallback>
            </mc:AlternateContent>
          </a:graphicData>
        </a:graphic>
      </p:graphicFrame>
      <p:sp>
        <p:nvSpPr>
          <p:cNvPr id="5" name="Foliennummernplatzhalter 3"/>
          <p:cNvSpPr txBox="1">
            <a:spLocks/>
          </p:cNvSpPr>
          <p:nvPr/>
        </p:nvSpPr>
        <p:spPr>
          <a:xfrm>
            <a:off x="7956550" y="6366165"/>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100" smtClean="0"/>
              <a:pPr algn="r">
                <a:defRPr/>
              </a:pPr>
              <a:t>75</a:t>
            </a:fld>
            <a:endParaRPr lang="de-DE" sz="1100"/>
          </a:p>
        </p:txBody>
      </p:sp>
      <p:sp>
        <p:nvSpPr>
          <p:cNvPr id="3" name="Textfeld 2"/>
          <p:cNvSpPr txBox="1"/>
          <p:nvPr/>
        </p:nvSpPr>
        <p:spPr>
          <a:xfrm>
            <a:off x="539552" y="5373216"/>
            <a:ext cx="8352928" cy="769441"/>
          </a:xfrm>
          <a:prstGeom prst="rect">
            <a:avLst/>
          </a:prstGeom>
          <a:noFill/>
        </p:spPr>
        <p:txBody>
          <a:bodyPr wrap="square" rtlCol="0">
            <a:spAutoFit/>
          </a:bodyPr>
          <a:lstStyle/>
          <a:p>
            <a:r>
              <a:rPr lang="en-US" sz="1100" dirty="0">
                <a:solidFill>
                  <a:srgbClr val="0000FF"/>
                </a:solidFill>
              </a:rPr>
              <a:t>Wikipedia: Gerard Salton, The </a:t>
            </a:r>
            <a:r>
              <a:rPr lang="en-US" sz="1100" b="1" dirty="0">
                <a:solidFill>
                  <a:srgbClr val="0000FF"/>
                </a:solidFill>
              </a:rPr>
              <a:t>SMART</a:t>
            </a:r>
            <a:r>
              <a:rPr lang="en-US" sz="1100" dirty="0">
                <a:solidFill>
                  <a:srgbClr val="0000FF"/>
                </a:solidFill>
              </a:rPr>
              <a:t> (</a:t>
            </a:r>
            <a:r>
              <a:rPr lang="en-US" sz="1100" b="1" dirty="0">
                <a:solidFill>
                  <a:srgbClr val="0000FF"/>
                </a:solidFill>
              </a:rPr>
              <a:t>S</a:t>
            </a:r>
            <a:r>
              <a:rPr lang="en-US" sz="1100" dirty="0">
                <a:solidFill>
                  <a:srgbClr val="0000FF"/>
                </a:solidFill>
              </a:rPr>
              <a:t>ystem for the </a:t>
            </a:r>
            <a:r>
              <a:rPr lang="en-US" sz="1100" b="1" dirty="0">
                <a:solidFill>
                  <a:srgbClr val="0000FF"/>
                </a:solidFill>
              </a:rPr>
              <a:t>M</a:t>
            </a:r>
            <a:r>
              <a:rPr lang="en-US" sz="1100" dirty="0">
                <a:solidFill>
                  <a:srgbClr val="0000FF"/>
                </a:solidFill>
              </a:rPr>
              <a:t>echanical </a:t>
            </a:r>
            <a:r>
              <a:rPr lang="en-US" sz="1100" b="1" dirty="0">
                <a:solidFill>
                  <a:srgbClr val="0000FF"/>
                </a:solidFill>
              </a:rPr>
              <a:t>A</a:t>
            </a:r>
            <a:r>
              <a:rPr lang="en-US" sz="1100" dirty="0">
                <a:solidFill>
                  <a:srgbClr val="0000FF"/>
                </a:solidFill>
              </a:rPr>
              <a:t>nalysis and </a:t>
            </a:r>
            <a:r>
              <a:rPr lang="en-US" sz="1100" b="1" dirty="0">
                <a:solidFill>
                  <a:srgbClr val="0000FF"/>
                </a:solidFill>
              </a:rPr>
              <a:t>R</a:t>
            </a:r>
            <a:r>
              <a:rPr lang="en-US" sz="1100" dirty="0">
                <a:solidFill>
                  <a:srgbClr val="0000FF"/>
                </a:solidFill>
              </a:rPr>
              <a:t>etrieval of </a:t>
            </a:r>
            <a:r>
              <a:rPr lang="en-US" sz="1100" b="1" dirty="0">
                <a:solidFill>
                  <a:srgbClr val="0000FF"/>
                </a:solidFill>
              </a:rPr>
              <a:t>T</a:t>
            </a:r>
            <a:r>
              <a:rPr lang="en-US" sz="1100" dirty="0">
                <a:solidFill>
                  <a:srgbClr val="0000FF"/>
                </a:solidFill>
              </a:rPr>
              <a:t>ext or</a:t>
            </a:r>
            <a:r>
              <a:rPr lang="en-US" sz="1100" dirty="0">
                <a:solidFill>
                  <a:srgbClr val="0305FF"/>
                </a:solidFill>
              </a:rPr>
              <a:t> </a:t>
            </a:r>
            <a:r>
              <a:rPr lang="en-US" sz="1100" dirty="0">
                <a:solidFill>
                  <a:srgbClr val="00B050"/>
                </a:solidFill>
              </a:rPr>
              <a:t>Salton’s Magic Automatic Retriever of Text</a:t>
            </a:r>
            <a:r>
              <a:rPr lang="en-US" sz="1100" dirty="0">
                <a:solidFill>
                  <a:srgbClr val="0000FF"/>
                </a:solidFill>
              </a:rPr>
              <a:t>) Information Retrieval System is an information retrieval system, developed at Cornell University in the </a:t>
            </a:r>
            <a:r>
              <a:rPr lang="en-US" sz="1100" b="1" dirty="0">
                <a:solidFill>
                  <a:srgbClr val="FF0000"/>
                </a:solidFill>
              </a:rPr>
              <a:t>1960s</a:t>
            </a:r>
            <a:r>
              <a:rPr lang="en-US" sz="1100" dirty="0">
                <a:solidFill>
                  <a:srgbClr val="0000FF"/>
                </a:solidFill>
              </a:rPr>
              <a:t>. Many important concepts in information retrieval were developed as part of research on the SMART system, including the vector space model, relevance feedback, and </a:t>
            </a:r>
            <a:r>
              <a:rPr lang="en-US" sz="1100" dirty="0" err="1">
                <a:solidFill>
                  <a:srgbClr val="0000FF"/>
                </a:solidFill>
              </a:rPr>
              <a:t>Rocchio</a:t>
            </a:r>
            <a:r>
              <a:rPr lang="en-US" sz="1100" dirty="0">
                <a:solidFill>
                  <a:srgbClr val="0000FF"/>
                </a:solidFill>
              </a:rPr>
              <a:t> algorithm.</a:t>
            </a:r>
          </a:p>
        </p:txBody>
      </p:sp>
      <p:sp>
        <p:nvSpPr>
          <p:cNvPr id="2" name="Rectangle 1"/>
          <p:cNvSpPr/>
          <p:nvPr/>
        </p:nvSpPr>
        <p:spPr>
          <a:xfrm>
            <a:off x="2304256" y="6166465"/>
            <a:ext cx="4572000" cy="461665"/>
          </a:xfrm>
          <a:prstGeom prst="rect">
            <a:avLst/>
          </a:prstGeom>
        </p:spPr>
        <p:txBody>
          <a:bodyPr>
            <a:spAutoFit/>
          </a:bodyPr>
          <a:lstStyle/>
          <a:p>
            <a:r>
              <a:rPr lang="en-US" sz="1200" dirty="0">
                <a:solidFill>
                  <a:srgbClr val="0305FF"/>
                </a:solidFill>
              </a:rPr>
              <a:t>Salton, G. (Ed.). </a:t>
            </a:r>
            <a:r>
              <a:rPr lang="en-US" sz="1200" i="1" dirty="0">
                <a:solidFill>
                  <a:srgbClr val="0305FF"/>
                </a:solidFill>
              </a:rPr>
              <a:t>The SMART retrieval system: Experiments in automatic document processing. </a:t>
            </a:r>
            <a:r>
              <a:rPr lang="en-US" sz="1200" dirty="0">
                <a:solidFill>
                  <a:srgbClr val="0305FF"/>
                </a:solidFill>
              </a:rPr>
              <a:t>Englewood Cliffs, NJ: Prentice-Hall. </a:t>
            </a:r>
            <a:r>
              <a:rPr lang="en-US" sz="1200" dirty="0">
                <a:solidFill>
                  <a:srgbClr val="FF0000"/>
                </a:solidFill>
              </a:rPr>
              <a:t>1971</a:t>
            </a:r>
            <a:r>
              <a:rPr lang="en-US" sz="1200" dirty="0">
                <a:solidFill>
                  <a:srgbClr val="0305FF"/>
                </a:solidFill>
              </a:rPr>
              <a:t>.</a:t>
            </a:r>
          </a:p>
        </p:txBody>
      </p:sp>
      <p:pic>
        <p:nvPicPr>
          <p:cNvPr id="6" name="Picture 5" descr="A picture containing text&#10;&#10;Description automatically generated">
            <a:extLst>
              <a:ext uri="{FF2B5EF4-FFF2-40B4-BE49-F238E27FC236}">
                <a16:creationId xmlns:a16="http://schemas.microsoft.com/office/drawing/2014/main" id="{9AD8FB19-AE05-714F-B3EE-4A364A19744D}"/>
              </a:ext>
            </a:extLst>
          </p:cNvPr>
          <p:cNvPicPr>
            <a:picLocks noChangeAspect="1"/>
          </p:cNvPicPr>
          <p:nvPr/>
        </p:nvPicPr>
        <p:blipFill>
          <a:blip r:embed="rId5"/>
          <a:stretch>
            <a:fillRect/>
          </a:stretch>
        </p:blipFill>
        <p:spPr>
          <a:xfrm>
            <a:off x="2627784" y="4486272"/>
            <a:ext cx="478036" cy="443479"/>
          </a:xfrm>
          <a:prstGeom prst="rect">
            <a:avLst/>
          </a:prstGeom>
        </p:spPr>
      </p:pic>
    </p:spTree>
    <p:extLst>
      <p:ext uri="{BB962C8B-B14F-4D97-AF65-F5344CB8AC3E}">
        <p14:creationId xmlns:p14="http://schemas.microsoft.com/office/powerpoint/2010/main" val="10208699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Freeform 1"/>
          <p:cNvSpPr>
            <a:spLocks noChangeArrowheads="1"/>
          </p:cNvSpPr>
          <p:nvPr/>
        </p:nvSpPr>
        <p:spPr bwMode="auto">
          <a:xfrm>
            <a:off x="928688" y="1124744"/>
            <a:ext cx="6234112" cy="4430713"/>
          </a:xfrm>
          <a:custGeom>
            <a:avLst/>
            <a:gdLst>
              <a:gd name="T0" fmla="*/ 329 w 3927"/>
              <a:gd name="T1" fmla="*/ 2491 h 2791"/>
              <a:gd name="T2" fmla="*/ 221 w 3927"/>
              <a:gd name="T3" fmla="*/ 2190 h 2791"/>
              <a:gd name="T4" fmla="*/ 154 w 3927"/>
              <a:gd name="T5" fmla="*/ 1956 h 2791"/>
              <a:gd name="T6" fmla="*/ 137 w 3927"/>
              <a:gd name="T7" fmla="*/ 1673 h 2791"/>
              <a:gd name="T8" fmla="*/ 96 w 3927"/>
              <a:gd name="T9" fmla="*/ 1430 h 2791"/>
              <a:gd name="T10" fmla="*/ 112 w 3927"/>
              <a:gd name="T11" fmla="*/ 1205 h 2791"/>
              <a:gd name="T12" fmla="*/ 62 w 3927"/>
              <a:gd name="T13" fmla="*/ 1080 h 2791"/>
              <a:gd name="T14" fmla="*/ 29 w 3927"/>
              <a:gd name="T15" fmla="*/ 938 h 2791"/>
              <a:gd name="T16" fmla="*/ 71 w 3927"/>
              <a:gd name="T17" fmla="*/ 546 h 2791"/>
              <a:gd name="T18" fmla="*/ 129 w 3927"/>
              <a:gd name="T19" fmla="*/ 479 h 2791"/>
              <a:gd name="T20" fmla="*/ 137 w 3927"/>
              <a:gd name="T21" fmla="*/ 437 h 2791"/>
              <a:gd name="T22" fmla="*/ 229 w 3927"/>
              <a:gd name="T23" fmla="*/ 320 h 2791"/>
              <a:gd name="T24" fmla="*/ 405 w 3927"/>
              <a:gd name="T25" fmla="*/ 220 h 2791"/>
              <a:gd name="T26" fmla="*/ 588 w 3927"/>
              <a:gd name="T27" fmla="*/ 112 h 2791"/>
              <a:gd name="T28" fmla="*/ 1097 w 3927"/>
              <a:gd name="T29" fmla="*/ 20 h 2791"/>
              <a:gd name="T30" fmla="*/ 1715 w 3927"/>
              <a:gd name="T31" fmla="*/ 36 h 2791"/>
              <a:gd name="T32" fmla="*/ 2158 w 3927"/>
              <a:gd name="T33" fmla="*/ 20 h 2791"/>
              <a:gd name="T34" fmla="*/ 2742 w 3927"/>
              <a:gd name="T35" fmla="*/ 61 h 2791"/>
              <a:gd name="T36" fmla="*/ 3059 w 3927"/>
              <a:gd name="T37" fmla="*/ 78 h 2791"/>
              <a:gd name="T38" fmla="*/ 3435 w 3927"/>
              <a:gd name="T39" fmla="*/ 128 h 2791"/>
              <a:gd name="T40" fmla="*/ 3644 w 3927"/>
              <a:gd name="T41" fmla="*/ 178 h 2791"/>
              <a:gd name="T42" fmla="*/ 3735 w 3927"/>
              <a:gd name="T43" fmla="*/ 262 h 2791"/>
              <a:gd name="T44" fmla="*/ 3769 w 3927"/>
              <a:gd name="T45" fmla="*/ 329 h 2791"/>
              <a:gd name="T46" fmla="*/ 3827 w 3927"/>
              <a:gd name="T47" fmla="*/ 454 h 2791"/>
              <a:gd name="T48" fmla="*/ 3927 w 3927"/>
              <a:gd name="T49" fmla="*/ 771 h 2791"/>
              <a:gd name="T50" fmla="*/ 3919 w 3927"/>
              <a:gd name="T51" fmla="*/ 1013 h 2791"/>
              <a:gd name="T52" fmla="*/ 3894 w 3927"/>
              <a:gd name="T53" fmla="*/ 1122 h 2791"/>
              <a:gd name="T54" fmla="*/ 3819 w 3927"/>
              <a:gd name="T55" fmla="*/ 1481 h 2791"/>
              <a:gd name="T56" fmla="*/ 3802 w 3927"/>
              <a:gd name="T57" fmla="*/ 1597 h 2791"/>
              <a:gd name="T58" fmla="*/ 3777 w 3927"/>
              <a:gd name="T59" fmla="*/ 1748 h 2791"/>
              <a:gd name="T60" fmla="*/ 3585 w 3927"/>
              <a:gd name="T61" fmla="*/ 2040 h 2791"/>
              <a:gd name="T62" fmla="*/ 3468 w 3927"/>
              <a:gd name="T63" fmla="*/ 2107 h 2791"/>
              <a:gd name="T64" fmla="*/ 3401 w 3927"/>
              <a:gd name="T65" fmla="*/ 2123 h 2791"/>
              <a:gd name="T66" fmla="*/ 3260 w 3927"/>
              <a:gd name="T67" fmla="*/ 2157 h 2791"/>
              <a:gd name="T68" fmla="*/ 2934 w 3927"/>
              <a:gd name="T69" fmla="*/ 2198 h 2791"/>
              <a:gd name="T70" fmla="*/ 2759 w 3927"/>
              <a:gd name="T71" fmla="*/ 2165 h 2791"/>
              <a:gd name="T72" fmla="*/ 2617 w 3927"/>
              <a:gd name="T73" fmla="*/ 2173 h 2791"/>
              <a:gd name="T74" fmla="*/ 2550 w 3927"/>
              <a:gd name="T75" fmla="*/ 2207 h 2791"/>
              <a:gd name="T76" fmla="*/ 2408 w 3927"/>
              <a:gd name="T77" fmla="*/ 2249 h 2791"/>
              <a:gd name="T78" fmla="*/ 2183 w 3927"/>
              <a:gd name="T79" fmla="*/ 2324 h 2791"/>
              <a:gd name="T80" fmla="*/ 2016 w 3927"/>
              <a:gd name="T81" fmla="*/ 2399 h 2791"/>
              <a:gd name="T82" fmla="*/ 1974 w 3927"/>
              <a:gd name="T83" fmla="*/ 2424 h 2791"/>
              <a:gd name="T84" fmla="*/ 1473 w 3927"/>
              <a:gd name="T85" fmla="*/ 2516 h 2791"/>
              <a:gd name="T86" fmla="*/ 1248 w 3927"/>
              <a:gd name="T87" fmla="*/ 2608 h 2791"/>
              <a:gd name="T88" fmla="*/ 956 w 3927"/>
              <a:gd name="T89" fmla="*/ 2716 h 2791"/>
              <a:gd name="T90" fmla="*/ 872 w 3927"/>
              <a:gd name="T91" fmla="*/ 2749 h 2791"/>
              <a:gd name="T92" fmla="*/ 655 w 3927"/>
              <a:gd name="T93" fmla="*/ 2791 h 2791"/>
              <a:gd name="T94" fmla="*/ 597 w 3927"/>
              <a:gd name="T95" fmla="*/ 2774 h 2791"/>
              <a:gd name="T96" fmla="*/ 563 w 3927"/>
              <a:gd name="T97" fmla="*/ 2749 h 2791"/>
              <a:gd name="T98" fmla="*/ 538 w 3927"/>
              <a:gd name="T99" fmla="*/ 2741 h 2791"/>
              <a:gd name="T100" fmla="*/ 488 w 3927"/>
              <a:gd name="T101" fmla="*/ 2691 h 2791"/>
              <a:gd name="T102" fmla="*/ 471 w 3927"/>
              <a:gd name="T103" fmla="*/ 2666 h 2791"/>
              <a:gd name="T104" fmla="*/ 421 w 3927"/>
              <a:gd name="T105" fmla="*/ 2616 h 2791"/>
              <a:gd name="T106" fmla="*/ 413 w 3927"/>
              <a:gd name="T107" fmla="*/ 2591 h 2791"/>
              <a:gd name="T108" fmla="*/ 388 w 3927"/>
              <a:gd name="T109" fmla="*/ 2574 h 2791"/>
              <a:gd name="T110" fmla="*/ 329 w 3927"/>
              <a:gd name="T111" fmla="*/ 2491 h 279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927"/>
              <a:gd name="T169" fmla="*/ 0 h 2791"/>
              <a:gd name="T170" fmla="*/ 3927 w 3927"/>
              <a:gd name="T171" fmla="*/ 2791 h 279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927" h="2791">
                <a:moveTo>
                  <a:pt x="329" y="2491"/>
                </a:moveTo>
                <a:cubicBezTo>
                  <a:pt x="284" y="2395"/>
                  <a:pt x="261" y="2289"/>
                  <a:pt x="221" y="2190"/>
                </a:cubicBezTo>
                <a:cubicBezTo>
                  <a:pt x="206" y="2113"/>
                  <a:pt x="189" y="2026"/>
                  <a:pt x="154" y="1956"/>
                </a:cubicBezTo>
                <a:cubicBezTo>
                  <a:pt x="135" y="1782"/>
                  <a:pt x="156" y="1989"/>
                  <a:pt x="137" y="1673"/>
                </a:cubicBezTo>
                <a:cubicBezTo>
                  <a:pt x="132" y="1591"/>
                  <a:pt x="111" y="1510"/>
                  <a:pt x="96" y="1430"/>
                </a:cubicBezTo>
                <a:cubicBezTo>
                  <a:pt x="101" y="1355"/>
                  <a:pt x="112" y="1280"/>
                  <a:pt x="112" y="1205"/>
                </a:cubicBezTo>
                <a:cubicBezTo>
                  <a:pt x="112" y="1191"/>
                  <a:pt x="68" y="1097"/>
                  <a:pt x="62" y="1080"/>
                </a:cubicBezTo>
                <a:cubicBezTo>
                  <a:pt x="54" y="1031"/>
                  <a:pt x="38" y="987"/>
                  <a:pt x="29" y="938"/>
                </a:cubicBezTo>
                <a:cubicBezTo>
                  <a:pt x="19" y="822"/>
                  <a:pt x="0" y="650"/>
                  <a:pt x="71" y="546"/>
                </a:cubicBezTo>
                <a:cubicBezTo>
                  <a:pt x="94" y="474"/>
                  <a:pt x="52" y="591"/>
                  <a:pt x="129" y="479"/>
                </a:cubicBezTo>
                <a:cubicBezTo>
                  <a:pt x="137" y="467"/>
                  <a:pt x="132" y="450"/>
                  <a:pt x="137" y="437"/>
                </a:cubicBezTo>
                <a:cubicBezTo>
                  <a:pt x="154" y="396"/>
                  <a:pt x="195" y="348"/>
                  <a:pt x="229" y="320"/>
                </a:cubicBezTo>
                <a:cubicBezTo>
                  <a:pt x="282" y="277"/>
                  <a:pt x="347" y="254"/>
                  <a:pt x="405" y="220"/>
                </a:cubicBezTo>
                <a:cubicBezTo>
                  <a:pt x="466" y="185"/>
                  <a:pt x="524" y="143"/>
                  <a:pt x="588" y="112"/>
                </a:cubicBezTo>
                <a:cubicBezTo>
                  <a:pt x="739" y="38"/>
                  <a:pt x="934" y="27"/>
                  <a:pt x="1097" y="20"/>
                </a:cubicBezTo>
                <a:cubicBezTo>
                  <a:pt x="1304" y="0"/>
                  <a:pt x="1509" y="22"/>
                  <a:pt x="1715" y="36"/>
                </a:cubicBezTo>
                <a:cubicBezTo>
                  <a:pt x="1863" y="63"/>
                  <a:pt x="2009" y="30"/>
                  <a:pt x="2158" y="20"/>
                </a:cubicBezTo>
                <a:cubicBezTo>
                  <a:pt x="2355" y="27"/>
                  <a:pt x="2546" y="49"/>
                  <a:pt x="2742" y="61"/>
                </a:cubicBezTo>
                <a:cubicBezTo>
                  <a:pt x="2883" y="91"/>
                  <a:pt x="2709" y="57"/>
                  <a:pt x="3059" y="78"/>
                </a:cubicBezTo>
                <a:cubicBezTo>
                  <a:pt x="3186" y="86"/>
                  <a:pt x="3308" y="119"/>
                  <a:pt x="3435" y="128"/>
                </a:cubicBezTo>
                <a:cubicBezTo>
                  <a:pt x="3504" y="147"/>
                  <a:pt x="3574" y="165"/>
                  <a:pt x="3644" y="178"/>
                </a:cubicBezTo>
                <a:cubicBezTo>
                  <a:pt x="3679" y="202"/>
                  <a:pt x="3713" y="224"/>
                  <a:pt x="3735" y="262"/>
                </a:cubicBezTo>
                <a:cubicBezTo>
                  <a:pt x="3748" y="284"/>
                  <a:pt x="3769" y="329"/>
                  <a:pt x="3769" y="329"/>
                </a:cubicBezTo>
                <a:cubicBezTo>
                  <a:pt x="3781" y="379"/>
                  <a:pt x="3799" y="411"/>
                  <a:pt x="3827" y="454"/>
                </a:cubicBezTo>
                <a:cubicBezTo>
                  <a:pt x="3855" y="564"/>
                  <a:pt x="3893" y="664"/>
                  <a:pt x="3927" y="771"/>
                </a:cubicBezTo>
                <a:cubicBezTo>
                  <a:pt x="3924" y="852"/>
                  <a:pt x="3924" y="932"/>
                  <a:pt x="3919" y="1013"/>
                </a:cubicBezTo>
                <a:cubicBezTo>
                  <a:pt x="3917" y="1050"/>
                  <a:pt x="3900" y="1085"/>
                  <a:pt x="3894" y="1122"/>
                </a:cubicBezTo>
                <a:cubicBezTo>
                  <a:pt x="3875" y="1240"/>
                  <a:pt x="3857" y="1367"/>
                  <a:pt x="3819" y="1481"/>
                </a:cubicBezTo>
                <a:cubicBezTo>
                  <a:pt x="3813" y="1520"/>
                  <a:pt x="3808" y="1558"/>
                  <a:pt x="3802" y="1597"/>
                </a:cubicBezTo>
                <a:cubicBezTo>
                  <a:pt x="3794" y="1647"/>
                  <a:pt x="3784" y="1698"/>
                  <a:pt x="3777" y="1748"/>
                </a:cubicBezTo>
                <a:cubicBezTo>
                  <a:pt x="3753" y="1909"/>
                  <a:pt x="3768" y="2005"/>
                  <a:pt x="3585" y="2040"/>
                </a:cubicBezTo>
                <a:cubicBezTo>
                  <a:pt x="3546" y="2066"/>
                  <a:pt x="3513" y="2093"/>
                  <a:pt x="3468" y="2107"/>
                </a:cubicBezTo>
                <a:cubicBezTo>
                  <a:pt x="3446" y="2114"/>
                  <a:pt x="3401" y="2123"/>
                  <a:pt x="3401" y="2123"/>
                </a:cubicBezTo>
                <a:cubicBezTo>
                  <a:pt x="3355" y="2154"/>
                  <a:pt x="3317" y="2150"/>
                  <a:pt x="3260" y="2157"/>
                </a:cubicBezTo>
                <a:cubicBezTo>
                  <a:pt x="3151" y="2170"/>
                  <a:pt x="3043" y="2186"/>
                  <a:pt x="2934" y="2198"/>
                </a:cubicBezTo>
                <a:cubicBezTo>
                  <a:pt x="2874" y="2184"/>
                  <a:pt x="2820" y="2172"/>
                  <a:pt x="2759" y="2165"/>
                </a:cubicBezTo>
                <a:cubicBezTo>
                  <a:pt x="2712" y="2168"/>
                  <a:pt x="2664" y="2168"/>
                  <a:pt x="2617" y="2173"/>
                </a:cubicBezTo>
                <a:cubicBezTo>
                  <a:pt x="2596" y="2175"/>
                  <a:pt x="2563" y="2200"/>
                  <a:pt x="2550" y="2207"/>
                </a:cubicBezTo>
                <a:cubicBezTo>
                  <a:pt x="2506" y="2229"/>
                  <a:pt x="2455" y="2236"/>
                  <a:pt x="2408" y="2249"/>
                </a:cubicBezTo>
                <a:cubicBezTo>
                  <a:pt x="2339" y="2293"/>
                  <a:pt x="2253" y="2286"/>
                  <a:pt x="2183" y="2324"/>
                </a:cubicBezTo>
                <a:cubicBezTo>
                  <a:pt x="2053" y="2394"/>
                  <a:pt x="2185" y="2342"/>
                  <a:pt x="2016" y="2399"/>
                </a:cubicBezTo>
                <a:cubicBezTo>
                  <a:pt x="2001" y="2404"/>
                  <a:pt x="1990" y="2420"/>
                  <a:pt x="1974" y="2424"/>
                </a:cubicBezTo>
                <a:cubicBezTo>
                  <a:pt x="1809" y="2464"/>
                  <a:pt x="1637" y="2472"/>
                  <a:pt x="1473" y="2516"/>
                </a:cubicBezTo>
                <a:cubicBezTo>
                  <a:pt x="1390" y="2538"/>
                  <a:pt x="1327" y="2582"/>
                  <a:pt x="1248" y="2608"/>
                </a:cubicBezTo>
                <a:cubicBezTo>
                  <a:pt x="1149" y="2641"/>
                  <a:pt x="1053" y="2676"/>
                  <a:pt x="956" y="2716"/>
                </a:cubicBezTo>
                <a:cubicBezTo>
                  <a:pt x="912" y="2760"/>
                  <a:pt x="951" y="2731"/>
                  <a:pt x="872" y="2749"/>
                </a:cubicBezTo>
                <a:cubicBezTo>
                  <a:pt x="797" y="2766"/>
                  <a:pt x="734" y="2783"/>
                  <a:pt x="655" y="2791"/>
                </a:cubicBezTo>
                <a:cubicBezTo>
                  <a:pt x="636" y="2785"/>
                  <a:pt x="615" y="2782"/>
                  <a:pt x="597" y="2774"/>
                </a:cubicBezTo>
                <a:cubicBezTo>
                  <a:pt x="584" y="2768"/>
                  <a:pt x="575" y="2756"/>
                  <a:pt x="563" y="2749"/>
                </a:cubicBezTo>
                <a:cubicBezTo>
                  <a:pt x="555" y="2745"/>
                  <a:pt x="546" y="2744"/>
                  <a:pt x="538" y="2741"/>
                </a:cubicBezTo>
                <a:cubicBezTo>
                  <a:pt x="521" y="2724"/>
                  <a:pt x="501" y="2710"/>
                  <a:pt x="488" y="2691"/>
                </a:cubicBezTo>
                <a:cubicBezTo>
                  <a:pt x="482" y="2683"/>
                  <a:pt x="478" y="2674"/>
                  <a:pt x="471" y="2666"/>
                </a:cubicBezTo>
                <a:cubicBezTo>
                  <a:pt x="455" y="2648"/>
                  <a:pt x="421" y="2616"/>
                  <a:pt x="421" y="2616"/>
                </a:cubicBezTo>
                <a:cubicBezTo>
                  <a:pt x="418" y="2608"/>
                  <a:pt x="418" y="2598"/>
                  <a:pt x="413" y="2591"/>
                </a:cubicBezTo>
                <a:cubicBezTo>
                  <a:pt x="407" y="2583"/>
                  <a:pt x="392" y="2583"/>
                  <a:pt x="388" y="2574"/>
                </a:cubicBezTo>
                <a:cubicBezTo>
                  <a:pt x="375" y="2548"/>
                  <a:pt x="389" y="2459"/>
                  <a:pt x="329" y="2491"/>
                </a:cubicBezTo>
                <a:close/>
              </a:path>
            </a:pathLst>
          </a:custGeom>
          <a:solidFill>
            <a:srgbClr val="FFFFFF"/>
          </a:solidFill>
          <a:ln w="9360">
            <a:solidFill>
              <a:srgbClr val="000000"/>
            </a:solidFill>
            <a:round/>
            <a:headEnd/>
            <a:tailEnd/>
          </a:ln>
        </p:spPr>
        <p:txBody>
          <a:bodyPr wrap="none" anchor="ctr"/>
          <a:lstStyle/>
          <a:p>
            <a:endParaRPr lang="de-DE"/>
          </a:p>
        </p:txBody>
      </p:sp>
      <p:sp>
        <p:nvSpPr>
          <p:cNvPr id="137219" name="Text Box 2"/>
          <p:cNvSpPr txBox="1">
            <a:spLocks noChangeArrowheads="1"/>
          </p:cNvSpPr>
          <p:nvPr/>
        </p:nvSpPr>
        <p:spPr bwMode="auto">
          <a:xfrm>
            <a:off x="251520" y="-171400"/>
            <a:ext cx="8310637" cy="1433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55872" rIns="90000" bIns="4680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9pPr>
          </a:lstStyle>
          <a:p>
            <a:pPr algn="ctr" eaLnBrk="1">
              <a:lnSpc>
                <a:spcPct val="98000"/>
              </a:lnSpc>
              <a:buClrTx/>
              <a:buFontTx/>
              <a:buNone/>
            </a:pPr>
            <a:r>
              <a:rPr lang="en-US" sz="3600" i="0" dirty="0">
                <a:solidFill>
                  <a:srgbClr val="000000"/>
                </a:solidFill>
                <a:latin typeface="+mn-lt"/>
                <a:ea typeface="宋体" charset="0"/>
                <a:cs typeface="宋体" charset="0"/>
              </a:rPr>
              <a:t>Relevance feedback on initial query </a:t>
            </a:r>
          </a:p>
        </p:txBody>
      </p:sp>
      <p:sp>
        <p:nvSpPr>
          <p:cNvPr id="137220" name="Text Box 3"/>
          <p:cNvSpPr txBox="1">
            <a:spLocks noChangeArrowheads="1"/>
          </p:cNvSpPr>
          <p:nvPr/>
        </p:nvSpPr>
        <p:spPr bwMode="auto">
          <a:xfrm>
            <a:off x="3748088" y="2801144"/>
            <a:ext cx="30480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sp>
        <p:nvSpPr>
          <p:cNvPr id="137221" name="Text Box 4"/>
          <p:cNvSpPr txBox="1">
            <a:spLocks noChangeArrowheads="1"/>
          </p:cNvSpPr>
          <p:nvPr/>
        </p:nvSpPr>
        <p:spPr bwMode="auto">
          <a:xfrm>
            <a:off x="4205288" y="2343944"/>
            <a:ext cx="30480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sp>
        <p:nvSpPr>
          <p:cNvPr id="137222" name="Text Box 5"/>
          <p:cNvSpPr txBox="1">
            <a:spLocks noChangeArrowheads="1"/>
          </p:cNvSpPr>
          <p:nvPr/>
        </p:nvSpPr>
        <p:spPr bwMode="auto">
          <a:xfrm>
            <a:off x="4510088" y="3105944"/>
            <a:ext cx="30480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sp>
        <p:nvSpPr>
          <p:cNvPr id="137223" name="Text Box 6"/>
          <p:cNvSpPr txBox="1">
            <a:spLocks noChangeArrowheads="1"/>
          </p:cNvSpPr>
          <p:nvPr/>
        </p:nvSpPr>
        <p:spPr bwMode="auto">
          <a:xfrm>
            <a:off x="1843088" y="3334544"/>
            <a:ext cx="30480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sp>
        <p:nvSpPr>
          <p:cNvPr id="137224" name="Text Box 7"/>
          <p:cNvSpPr txBox="1">
            <a:spLocks noChangeArrowheads="1"/>
          </p:cNvSpPr>
          <p:nvPr/>
        </p:nvSpPr>
        <p:spPr bwMode="auto">
          <a:xfrm>
            <a:off x="2376488" y="3715544"/>
            <a:ext cx="60960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o</a:t>
            </a:r>
          </a:p>
        </p:txBody>
      </p:sp>
      <p:sp>
        <p:nvSpPr>
          <p:cNvPr id="137225" name="Text Box 8"/>
          <p:cNvSpPr txBox="1">
            <a:spLocks noChangeArrowheads="1"/>
          </p:cNvSpPr>
          <p:nvPr/>
        </p:nvSpPr>
        <p:spPr bwMode="auto">
          <a:xfrm>
            <a:off x="3367088" y="3486944"/>
            <a:ext cx="60960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o</a:t>
            </a:r>
          </a:p>
        </p:txBody>
      </p:sp>
      <p:sp>
        <p:nvSpPr>
          <p:cNvPr id="137226" name="Text Box 9"/>
          <p:cNvSpPr txBox="1">
            <a:spLocks noChangeArrowheads="1"/>
          </p:cNvSpPr>
          <p:nvPr/>
        </p:nvSpPr>
        <p:spPr bwMode="auto">
          <a:xfrm>
            <a:off x="2833688" y="3715544"/>
            <a:ext cx="60960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o</a:t>
            </a:r>
          </a:p>
        </p:txBody>
      </p:sp>
      <p:sp>
        <p:nvSpPr>
          <p:cNvPr id="137227" name="Text Box 10"/>
          <p:cNvSpPr txBox="1">
            <a:spLocks noChangeArrowheads="1"/>
          </p:cNvSpPr>
          <p:nvPr/>
        </p:nvSpPr>
        <p:spPr bwMode="auto">
          <a:xfrm>
            <a:off x="395288" y="5315744"/>
            <a:ext cx="1752600" cy="807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67968" rIns="90000" bIns="46800">
            <a:spAutoFit/>
          </a:bodyPr>
          <a:lstStyle>
            <a:lvl1pPr>
              <a:tabLst>
                <a:tab pos="723900" algn="l"/>
                <a:tab pos="14478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Lst>
              <a:defRPr sz="2400" i="1">
                <a:solidFill>
                  <a:schemeClr val="bg1"/>
                </a:solidFill>
                <a:latin typeface="Arial" charset="0"/>
                <a:ea typeface="ＭＳ Ｐゴシック" charset="0"/>
              </a:defRPr>
            </a:lvl2pPr>
            <a:lvl3pPr>
              <a:tabLst>
                <a:tab pos="723900" algn="l"/>
                <a:tab pos="1447800" algn="l"/>
              </a:tabLst>
              <a:defRPr sz="2400" i="1">
                <a:solidFill>
                  <a:schemeClr val="bg1"/>
                </a:solidFill>
                <a:latin typeface="Arial" charset="0"/>
                <a:ea typeface="ＭＳ Ｐゴシック" charset="0"/>
              </a:defRPr>
            </a:lvl3pPr>
            <a:lvl4pPr>
              <a:tabLst>
                <a:tab pos="723900" algn="l"/>
                <a:tab pos="1447800" algn="l"/>
              </a:tabLst>
              <a:defRPr sz="2400" i="1">
                <a:solidFill>
                  <a:schemeClr val="bg1"/>
                </a:solidFill>
                <a:latin typeface="Arial" charset="0"/>
                <a:ea typeface="ＭＳ Ｐゴシック" charset="0"/>
              </a:defRPr>
            </a:lvl4pPr>
            <a:lvl5pPr>
              <a:tabLst>
                <a:tab pos="723900" algn="l"/>
                <a:tab pos="14478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Ls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i="0">
                <a:solidFill>
                  <a:srgbClr val="00A000"/>
                </a:solidFill>
                <a:latin typeface="+mn-lt"/>
                <a:ea typeface="宋体" charset="0"/>
                <a:cs typeface="宋体" charset="0"/>
              </a:rPr>
              <a:t>Revised query</a:t>
            </a:r>
          </a:p>
        </p:txBody>
      </p:sp>
      <p:sp>
        <p:nvSpPr>
          <p:cNvPr id="137228" name="Line 11"/>
          <p:cNvSpPr>
            <a:spLocks noChangeShapeType="1"/>
          </p:cNvSpPr>
          <p:nvPr/>
        </p:nvSpPr>
        <p:spPr bwMode="auto">
          <a:xfrm flipV="1">
            <a:off x="1371600" y="3696494"/>
            <a:ext cx="1447800" cy="1682750"/>
          </a:xfrm>
          <a:prstGeom prst="line">
            <a:avLst/>
          </a:prstGeom>
          <a:noFill/>
          <a:ln w="9360">
            <a:solidFill>
              <a:srgbClr val="00A000"/>
            </a:solidFill>
            <a:miter lim="800000"/>
            <a:headEnd/>
            <a:tailEnd type="triangle" w="med" len="med"/>
          </a:ln>
          <a:extLst>
            <a:ext uri="{909E8E84-426E-40dd-AFC4-6F175D3DCCD1}">
              <a14:hiddenFill xmlns="" xmlns:a14="http://schemas.microsoft.com/office/drawing/2010/main">
                <a:noFill/>
              </a14:hiddenFill>
            </a:ext>
          </a:extLst>
        </p:spPr>
        <p:txBody>
          <a:bodyPr/>
          <a:lstStyle/>
          <a:p>
            <a:endParaRPr lang="de-DE"/>
          </a:p>
        </p:txBody>
      </p:sp>
      <p:sp>
        <p:nvSpPr>
          <p:cNvPr id="137229" name="Text Box 12"/>
          <p:cNvSpPr txBox="1">
            <a:spLocks noChangeArrowheads="1"/>
          </p:cNvSpPr>
          <p:nvPr/>
        </p:nvSpPr>
        <p:spPr bwMode="auto">
          <a:xfrm>
            <a:off x="3923928" y="5319677"/>
            <a:ext cx="4849688" cy="8456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90000" tIns="67968" rIns="90000" bIns="46800">
            <a:spAutoFit/>
          </a:bodyPr>
          <a:lstStyle>
            <a:lvl1pPr>
              <a:tabLst>
                <a:tab pos="723900" algn="l"/>
                <a:tab pos="1447800" algn="l"/>
                <a:tab pos="2171700" algn="l"/>
                <a:tab pos="2895600" algn="l"/>
                <a:tab pos="3619500" algn="l"/>
                <a:tab pos="43434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 pos="2171700" algn="l"/>
                <a:tab pos="2895600" algn="l"/>
                <a:tab pos="3619500" algn="l"/>
                <a:tab pos="4343400" algn="l"/>
              </a:tabLst>
              <a:defRPr sz="2400" i="1">
                <a:solidFill>
                  <a:schemeClr val="bg1"/>
                </a:solidFill>
                <a:latin typeface="Arial" charset="0"/>
                <a:ea typeface="ＭＳ Ｐゴシック" charset="0"/>
              </a:defRPr>
            </a:lvl2pPr>
            <a:lvl3pPr>
              <a:tabLst>
                <a:tab pos="723900" algn="l"/>
                <a:tab pos="1447800" algn="l"/>
                <a:tab pos="2171700" algn="l"/>
                <a:tab pos="2895600" algn="l"/>
                <a:tab pos="3619500" algn="l"/>
                <a:tab pos="4343400" algn="l"/>
              </a:tabLst>
              <a:defRPr sz="2400" i="1">
                <a:solidFill>
                  <a:schemeClr val="bg1"/>
                </a:solidFill>
                <a:latin typeface="Arial" charset="0"/>
                <a:ea typeface="ＭＳ Ｐゴシック" charset="0"/>
              </a:defRPr>
            </a:lvl3pPr>
            <a:lvl4pPr>
              <a:tabLst>
                <a:tab pos="723900" algn="l"/>
                <a:tab pos="1447800" algn="l"/>
                <a:tab pos="2171700" algn="l"/>
                <a:tab pos="2895600" algn="l"/>
                <a:tab pos="3619500" algn="l"/>
                <a:tab pos="4343400" algn="l"/>
              </a:tabLst>
              <a:defRPr sz="2400" i="1">
                <a:solidFill>
                  <a:schemeClr val="bg1"/>
                </a:solidFill>
                <a:latin typeface="Arial" charset="0"/>
                <a:ea typeface="ＭＳ Ｐゴシック" charset="0"/>
              </a:defRPr>
            </a:lvl4pPr>
            <a:lvl5pPr>
              <a:tabLst>
                <a:tab pos="723900" algn="l"/>
                <a:tab pos="1447800" algn="l"/>
                <a:tab pos="2171700" algn="l"/>
                <a:tab pos="2895600" algn="l"/>
                <a:tab pos="3619500" algn="l"/>
                <a:tab pos="43434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 pos="3619500" algn="l"/>
                <a:tab pos="43434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 pos="3619500" algn="l"/>
                <a:tab pos="43434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 pos="3619500" algn="l"/>
                <a:tab pos="43434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 pos="3619500" algn="l"/>
                <a:tab pos="4343400" algn="l"/>
              </a:tabLs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i="0" dirty="0">
                <a:solidFill>
                  <a:srgbClr val="000000"/>
                </a:solidFill>
                <a:latin typeface="+mn-lt"/>
                <a:ea typeface="宋体" charset="0"/>
                <a:cs typeface="宋体" charset="0"/>
              </a:rPr>
              <a:t>x  known non-relevant documents</a:t>
            </a:r>
          </a:p>
          <a:p>
            <a:pPr eaLnBrk="1">
              <a:lnSpc>
                <a:spcPct val="93000"/>
              </a:lnSpc>
              <a:spcBef>
                <a:spcPts val="300"/>
              </a:spcBef>
              <a:buClrTx/>
              <a:buFontTx/>
              <a:buNone/>
            </a:pPr>
            <a:r>
              <a:rPr lang="en-US" i="0" dirty="0">
                <a:solidFill>
                  <a:srgbClr val="000000"/>
                </a:solidFill>
                <a:latin typeface="+mn-lt"/>
                <a:ea typeface="宋体" charset="0"/>
                <a:cs typeface="宋体" charset="0"/>
              </a:rPr>
              <a:t>o  known relevant documents</a:t>
            </a:r>
          </a:p>
        </p:txBody>
      </p:sp>
      <p:sp>
        <p:nvSpPr>
          <p:cNvPr id="137230" name="Text Box 13"/>
          <p:cNvSpPr txBox="1">
            <a:spLocks noChangeArrowheads="1"/>
          </p:cNvSpPr>
          <p:nvPr/>
        </p:nvSpPr>
        <p:spPr bwMode="auto">
          <a:xfrm>
            <a:off x="2605088" y="3258344"/>
            <a:ext cx="60960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o</a:t>
            </a:r>
          </a:p>
        </p:txBody>
      </p:sp>
      <p:sp>
        <p:nvSpPr>
          <p:cNvPr id="137231" name="Text Box 14"/>
          <p:cNvSpPr txBox="1">
            <a:spLocks noChangeArrowheads="1"/>
          </p:cNvSpPr>
          <p:nvPr/>
        </p:nvSpPr>
        <p:spPr bwMode="auto">
          <a:xfrm>
            <a:off x="3138488" y="2039144"/>
            <a:ext cx="60960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o</a:t>
            </a:r>
          </a:p>
        </p:txBody>
      </p:sp>
      <p:sp>
        <p:nvSpPr>
          <p:cNvPr id="137232" name="Text Box 15"/>
          <p:cNvSpPr txBox="1">
            <a:spLocks noChangeArrowheads="1"/>
          </p:cNvSpPr>
          <p:nvPr/>
        </p:nvSpPr>
        <p:spPr bwMode="auto">
          <a:xfrm>
            <a:off x="2833688" y="2953544"/>
            <a:ext cx="60960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o</a:t>
            </a:r>
          </a:p>
        </p:txBody>
      </p:sp>
      <p:sp>
        <p:nvSpPr>
          <p:cNvPr id="137233" name="Text Box 16"/>
          <p:cNvSpPr txBox="1">
            <a:spLocks noChangeArrowheads="1"/>
          </p:cNvSpPr>
          <p:nvPr/>
        </p:nvSpPr>
        <p:spPr bwMode="auto">
          <a:xfrm>
            <a:off x="3352800" y="2632869"/>
            <a:ext cx="30480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sp>
        <p:nvSpPr>
          <p:cNvPr id="137234" name="Text Box 17"/>
          <p:cNvSpPr txBox="1">
            <a:spLocks noChangeArrowheads="1"/>
          </p:cNvSpPr>
          <p:nvPr/>
        </p:nvSpPr>
        <p:spPr bwMode="auto">
          <a:xfrm>
            <a:off x="4281488" y="1505744"/>
            <a:ext cx="30480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sp>
        <p:nvSpPr>
          <p:cNvPr id="137235" name="Text Box 18"/>
          <p:cNvSpPr txBox="1">
            <a:spLocks noChangeArrowheads="1"/>
          </p:cNvSpPr>
          <p:nvPr/>
        </p:nvSpPr>
        <p:spPr bwMode="auto">
          <a:xfrm>
            <a:off x="1919288" y="2572544"/>
            <a:ext cx="30480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sp>
        <p:nvSpPr>
          <p:cNvPr id="137236" name="Text Box 19"/>
          <p:cNvSpPr txBox="1">
            <a:spLocks noChangeArrowheads="1"/>
          </p:cNvSpPr>
          <p:nvPr/>
        </p:nvSpPr>
        <p:spPr bwMode="auto">
          <a:xfrm>
            <a:off x="5272088" y="2420144"/>
            <a:ext cx="30480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sp>
        <p:nvSpPr>
          <p:cNvPr id="137237" name="Text Box 20"/>
          <p:cNvSpPr txBox="1">
            <a:spLocks noChangeArrowheads="1"/>
          </p:cNvSpPr>
          <p:nvPr/>
        </p:nvSpPr>
        <p:spPr bwMode="auto">
          <a:xfrm>
            <a:off x="1462088" y="1734344"/>
            <a:ext cx="30480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sp>
        <p:nvSpPr>
          <p:cNvPr id="137238" name="Text Box 21"/>
          <p:cNvSpPr txBox="1">
            <a:spLocks noChangeArrowheads="1"/>
          </p:cNvSpPr>
          <p:nvPr/>
        </p:nvSpPr>
        <p:spPr bwMode="auto">
          <a:xfrm>
            <a:off x="5576888" y="1429544"/>
            <a:ext cx="30480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sp>
        <p:nvSpPr>
          <p:cNvPr id="137239" name="Text Box 22"/>
          <p:cNvSpPr txBox="1">
            <a:spLocks noChangeArrowheads="1"/>
          </p:cNvSpPr>
          <p:nvPr/>
        </p:nvSpPr>
        <p:spPr bwMode="auto">
          <a:xfrm>
            <a:off x="1462088" y="4553744"/>
            <a:ext cx="30480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sp>
        <p:nvSpPr>
          <p:cNvPr id="137240" name="Text Box 23"/>
          <p:cNvSpPr txBox="1">
            <a:spLocks noChangeArrowheads="1"/>
          </p:cNvSpPr>
          <p:nvPr/>
        </p:nvSpPr>
        <p:spPr bwMode="auto">
          <a:xfrm>
            <a:off x="1157288" y="3486944"/>
            <a:ext cx="30480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sp>
        <p:nvSpPr>
          <p:cNvPr id="137241" name="Text Box 24"/>
          <p:cNvSpPr txBox="1">
            <a:spLocks noChangeArrowheads="1"/>
          </p:cNvSpPr>
          <p:nvPr/>
        </p:nvSpPr>
        <p:spPr bwMode="auto">
          <a:xfrm>
            <a:off x="3748088" y="4172744"/>
            <a:ext cx="30480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sp>
        <p:nvSpPr>
          <p:cNvPr id="137242" name="Text Box 25"/>
          <p:cNvSpPr txBox="1">
            <a:spLocks noChangeArrowheads="1"/>
          </p:cNvSpPr>
          <p:nvPr/>
        </p:nvSpPr>
        <p:spPr bwMode="auto">
          <a:xfrm>
            <a:off x="2757488" y="4248944"/>
            <a:ext cx="30480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sp>
        <p:nvSpPr>
          <p:cNvPr id="137243" name="Text Box 26"/>
          <p:cNvSpPr txBox="1">
            <a:spLocks noChangeArrowheads="1"/>
          </p:cNvSpPr>
          <p:nvPr/>
        </p:nvSpPr>
        <p:spPr bwMode="auto">
          <a:xfrm>
            <a:off x="6186488" y="2801144"/>
            <a:ext cx="30480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sp>
        <p:nvSpPr>
          <p:cNvPr id="137244" name="Text Box 27"/>
          <p:cNvSpPr txBox="1">
            <a:spLocks noChangeArrowheads="1"/>
          </p:cNvSpPr>
          <p:nvPr/>
        </p:nvSpPr>
        <p:spPr bwMode="auto">
          <a:xfrm>
            <a:off x="5043488" y="3867944"/>
            <a:ext cx="30480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grpSp>
        <p:nvGrpSpPr>
          <p:cNvPr id="137245" name="Group 28"/>
          <p:cNvGrpSpPr>
            <a:grpSpLocks/>
          </p:cNvGrpSpPr>
          <p:nvPr/>
        </p:nvGrpSpPr>
        <p:grpSpPr bwMode="auto">
          <a:xfrm>
            <a:off x="2819400" y="3318669"/>
            <a:ext cx="455613" cy="347663"/>
            <a:chOff x="1776" y="2400"/>
            <a:chExt cx="287" cy="219"/>
          </a:xfrm>
        </p:grpSpPr>
        <p:sp>
          <p:nvSpPr>
            <p:cNvPr id="137253" name="Text Box 29"/>
            <p:cNvSpPr txBox="1">
              <a:spLocks noChangeArrowheads="1"/>
            </p:cNvSpPr>
            <p:nvPr/>
          </p:nvSpPr>
          <p:spPr bwMode="auto">
            <a:xfrm>
              <a:off x="1776" y="2400"/>
              <a:ext cx="288" cy="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89640"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83000"/>
                </a:lnSpc>
                <a:spcBef>
                  <a:spcPts val="1250"/>
                </a:spcBef>
                <a:buClrTx/>
                <a:buFontTx/>
                <a:buNone/>
              </a:pPr>
              <a:r>
                <a:rPr lang="en-US" sz="2000">
                  <a:solidFill>
                    <a:srgbClr val="FF0000"/>
                  </a:solidFill>
                  <a:latin typeface="Symbol" charset="0"/>
                  <a:ea typeface="宋体" charset="0"/>
                  <a:cs typeface="宋体" charset="0"/>
                </a:rPr>
                <a:t></a:t>
              </a:r>
            </a:p>
          </p:txBody>
        </p:sp>
        <p:sp>
          <p:nvSpPr>
            <p:cNvPr id="137254" name="Freeform 30"/>
            <p:cNvSpPr>
              <a:spLocks noChangeArrowheads="1"/>
            </p:cNvSpPr>
            <p:nvPr/>
          </p:nvSpPr>
          <p:spPr bwMode="auto">
            <a:xfrm>
              <a:off x="1847" y="2493"/>
              <a:ext cx="72" cy="87"/>
            </a:xfrm>
            <a:custGeom>
              <a:avLst/>
              <a:gdLst>
                <a:gd name="T0" fmla="*/ 0 w 72"/>
                <a:gd name="T1" fmla="*/ 87 h 87"/>
                <a:gd name="T2" fmla="*/ 37 w 72"/>
                <a:gd name="T3" fmla="*/ 0 h 87"/>
                <a:gd name="T4" fmla="*/ 72 w 72"/>
                <a:gd name="T5" fmla="*/ 87 h 87"/>
                <a:gd name="T6" fmla="*/ 0 w 72"/>
                <a:gd name="T7" fmla="*/ 87 h 87"/>
                <a:gd name="T8" fmla="*/ 0 60000 65536"/>
                <a:gd name="T9" fmla="*/ 0 60000 65536"/>
                <a:gd name="T10" fmla="*/ 0 60000 65536"/>
                <a:gd name="T11" fmla="*/ 0 60000 65536"/>
                <a:gd name="T12" fmla="*/ 0 w 72"/>
                <a:gd name="T13" fmla="*/ 0 h 87"/>
                <a:gd name="T14" fmla="*/ 72 w 72"/>
                <a:gd name="T15" fmla="*/ 87 h 87"/>
              </a:gdLst>
              <a:ahLst/>
              <a:cxnLst>
                <a:cxn ang="T8">
                  <a:pos x="T0" y="T1"/>
                </a:cxn>
                <a:cxn ang="T9">
                  <a:pos x="T2" y="T3"/>
                </a:cxn>
                <a:cxn ang="T10">
                  <a:pos x="T4" y="T5"/>
                </a:cxn>
                <a:cxn ang="T11">
                  <a:pos x="T6" y="T7"/>
                </a:cxn>
              </a:cxnLst>
              <a:rect l="T12" t="T13" r="T14" b="T15"/>
              <a:pathLst>
                <a:path w="72" h="87">
                  <a:moveTo>
                    <a:pt x="0" y="87"/>
                  </a:moveTo>
                  <a:lnTo>
                    <a:pt x="37" y="0"/>
                  </a:lnTo>
                  <a:lnTo>
                    <a:pt x="72" y="87"/>
                  </a:lnTo>
                  <a:lnTo>
                    <a:pt x="0" y="87"/>
                  </a:lnTo>
                  <a:close/>
                </a:path>
              </a:pathLst>
            </a:custGeom>
            <a:solidFill>
              <a:srgbClr val="00A000"/>
            </a:solidFill>
            <a:ln w="9360">
              <a:solidFill>
                <a:srgbClr val="000000"/>
              </a:solidFill>
              <a:round/>
              <a:headEnd/>
              <a:tailEnd/>
            </a:ln>
          </p:spPr>
          <p:txBody>
            <a:bodyPr wrap="none" anchor="ctr"/>
            <a:lstStyle/>
            <a:p>
              <a:endParaRPr lang="de-DE"/>
            </a:p>
          </p:txBody>
        </p:sp>
      </p:grpSp>
      <p:sp>
        <p:nvSpPr>
          <p:cNvPr id="137246" name="Text Box 31"/>
          <p:cNvSpPr txBox="1">
            <a:spLocks noChangeArrowheads="1"/>
          </p:cNvSpPr>
          <p:nvPr/>
        </p:nvSpPr>
        <p:spPr bwMode="auto">
          <a:xfrm>
            <a:off x="6034088" y="3486944"/>
            <a:ext cx="30480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sp>
        <p:nvSpPr>
          <p:cNvPr id="137247" name="Text Box 32"/>
          <p:cNvSpPr txBox="1">
            <a:spLocks noChangeArrowheads="1"/>
          </p:cNvSpPr>
          <p:nvPr/>
        </p:nvSpPr>
        <p:spPr bwMode="auto">
          <a:xfrm>
            <a:off x="6491288" y="2039144"/>
            <a:ext cx="30480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67968"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a:solidFill>
                  <a:srgbClr val="000000"/>
                </a:solidFill>
                <a:latin typeface="Times New Roman" charset="0"/>
                <a:ea typeface="宋体" charset="0"/>
                <a:cs typeface="宋体" charset="0"/>
              </a:rPr>
              <a:t>x</a:t>
            </a:r>
          </a:p>
        </p:txBody>
      </p:sp>
      <p:sp>
        <p:nvSpPr>
          <p:cNvPr id="137248" name="Text Box 33"/>
          <p:cNvSpPr txBox="1">
            <a:spLocks noChangeArrowheads="1"/>
          </p:cNvSpPr>
          <p:nvPr/>
        </p:nvSpPr>
        <p:spPr bwMode="auto">
          <a:xfrm>
            <a:off x="166688" y="1277144"/>
            <a:ext cx="1143000" cy="807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67968" rIns="90000" bIns="46800">
            <a:spAutoFit/>
          </a:bodyPr>
          <a:lstStyle>
            <a:lvl1pPr>
              <a:tabLst>
                <a:tab pos="7239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Lst>
              <a:defRPr sz="2400" i="1">
                <a:solidFill>
                  <a:schemeClr val="bg1"/>
                </a:solidFill>
                <a:latin typeface="Arial" charset="0"/>
                <a:ea typeface="ＭＳ Ｐゴシック" charset="0"/>
              </a:defRPr>
            </a:lvl2pPr>
            <a:lvl3pPr>
              <a:tabLst>
                <a:tab pos="723900" algn="l"/>
              </a:tabLst>
              <a:defRPr sz="2400" i="1">
                <a:solidFill>
                  <a:schemeClr val="bg1"/>
                </a:solidFill>
                <a:latin typeface="Arial" charset="0"/>
                <a:ea typeface="ＭＳ Ｐゴシック" charset="0"/>
              </a:defRPr>
            </a:lvl3pPr>
            <a:lvl4pPr>
              <a:tabLst>
                <a:tab pos="723900" algn="l"/>
              </a:tabLst>
              <a:defRPr sz="2400" i="1">
                <a:solidFill>
                  <a:schemeClr val="bg1"/>
                </a:solidFill>
                <a:latin typeface="Arial" charset="0"/>
                <a:ea typeface="ＭＳ Ｐゴシック" charset="0"/>
              </a:defRPr>
            </a:lvl4pPr>
            <a:lvl5pPr>
              <a:tabLst>
                <a:tab pos="7239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Lst>
              <a:defRPr sz="2400" i="1">
                <a:solidFill>
                  <a:schemeClr val="bg1"/>
                </a:solidFill>
                <a:latin typeface="Arial" charset="0"/>
                <a:ea typeface="ＭＳ Ｐゴシック" charset="0"/>
              </a:defRPr>
            </a:lvl9pPr>
          </a:lstStyle>
          <a:p>
            <a:pPr eaLnBrk="1">
              <a:lnSpc>
                <a:spcPct val="93000"/>
              </a:lnSpc>
              <a:spcBef>
                <a:spcPts val="1500"/>
              </a:spcBef>
              <a:buClrTx/>
              <a:buFontTx/>
              <a:buNone/>
            </a:pPr>
            <a:r>
              <a:rPr lang="en-US" i="0">
                <a:solidFill>
                  <a:srgbClr val="A40508"/>
                </a:solidFill>
                <a:latin typeface="+mn-lt"/>
                <a:ea typeface="宋体" charset="0"/>
                <a:cs typeface="宋体" charset="0"/>
              </a:rPr>
              <a:t>Initial query</a:t>
            </a:r>
          </a:p>
        </p:txBody>
      </p:sp>
      <p:sp>
        <p:nvSpPr>
          <p:cNvPr id="137249" name="Line 34"/>
          <p:cNvSpPr>
            <a:spLocks noChangeShapeType="1"/>
          </p:cNvSpPr>
          <p:nvPr/>
        </p:nvSpPr>
        <p:spPr bwMode="auto">
          <a:xfrm>
            <a:off x="1004888" y="1734344"/>
            <a:ext cx="1981200" cy="914400"/>
          </a:xfrm>
          <a:prstGeom prst="line">
            <a:avLst/>
          </a:prstGeom>
          <a:noFill/>
          <a:ln w="9360">
            <a:solidFill>
              <a:srgbClr val="A50021"/>
            </a:solidFill>
            <a:miter lim="800000"/>
            <a:headEnd/>
            <a:tailEnd type="triangle" w="med" len="med"/>
          </a:ln>
          <a:extLst>
            <a:ext uri="{909E8E84-426E-40dd-AFC4-6F175D3DCCD1}">
              <a14:hiddenFill xmlns="" xmlns:a14="http://schemas.microsoft.com/office/drawing/2010/main">
                <a:noFill/>
              </a14:hiddenFill>
            </a:ext>
          </a:extLst>
        </p:spPr>
        <p:txBody>
          <a:bodyPr/>
          <a:lstStyle/>
          <a:p>
            <a:endParaRPr lang="de-DE"/>
          </a:p>
        </p:txBody>
      </p:sp>
      <p:grpSp>
        <p:nvGrpSpPr>
          <p:cNvPr id="137250" name="Group 35"/>
          <p:cNvGrpSpPr>
            <a:grpSpLocks/>
          </p:cNvGrpSpPr>
          <p:nvPr/>
        </p:nvGrpSpPr>
        <p:grpSpPr bwMode="auto">
          <a:xfrm>
            <a:off x="2909888" y="2496344"/>
            <a:ext cx="455612" cy="347663"/>
            <a:chOff x="1833" y="1882"/>
            <a:chExt cx="287" cy="219"/>
          </a:xfrm>
        </p:grpSpPr>
        <p:sp>
          <p:nvSpPr>
            <p:cNvPr id="137251" name="Text Box 36"/>
            <p:cNvSpPr txBox="1">
              <a:spLocks noChangeArrowheads="1"/>
            </p:cNvSpPr>
            <p:nvPr/>
          </p:nvSpPr>
          <p:spPr bwMode="auto">
            <a:xfrm>
              <a:off x="1833" y="1882"/>
              <a:ext cx="288" cy="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89640" rIns="90000" bIns="46800">
              <a:spAutoFit/>
            </a:bodyPr>
            <a:lstStyle>
              <a:lvl1pPr>
                <a:defRPr sz="2400" i="1">
                  <a:solidFill>
                    <a:schemeClr val="bg1"/>
                  </a:solidFill>
                  <a:latin typeface="Arial" charset="0"/>
                  <a:ea typeface="ＭＳ Ｐゴシック" charset="0"/>
                  <a:cs typeface="ＭＳ Ｐゴシック" charset="0"/>
                </a:defRPr>
              </a:lvl1pPr>
              <a:lvl2pPr marL="37931725" indent="-37474525">
                <a:defRPr sz="2400" i="1">
                  <a:solidFill>
                    <a:schemeClr val="bg1"/>
                  </a:solidFill>
                  <a:latin typeface="Arial" charset="0"/>
                  <a:ea typeface="ＭＳ Ｐゴシック" charset="0"/>
                </a:defRPr>
              </a:lvl2pPr>
              <a:lvl3pPr>
                <a:defRPr sz="2400" i="1">
                  <a:solidFill>
                    <a:schemeClr val="bg1"/>
                  </a:solidFill>
                  <a:latin typeface="Arial" charset="0"/>
                  <a:ea typeface="ＭＳ Ｐゴシック" charset="0"/>
                </a:defRPr>
              </a:lvl3pPr>
              <a:lvl4pPr>
                <a:defRPr sz="2400" i="1">
                  <a:solidFill>
                    <a:schemeClr val="bg1"/>
                  </a:solidFill>
                  <a:latin typeface="Arial" charset="0"/>
                  <a:ea typeface="ＭＳ Ｐゴシック" charset="0"/>
                </a:defRPr>
              </a:lvl4pPr>
              <a:lvl5pPr>
                <a:defRPr sz="2400" i="1">
                  <a:solidFill>
                    <a:schemeClr val="bg1"/>
                  </a:solidFill>
                  <a:latin typeface="Arial" charset="0"/>
                  <a:ea typeface="ＭＳ Ｐゴシック" charset="0"/>
                </a:defRPr>
              </a:lvl5pPr>
              <a:lvl6pPr marL="457200" eaLnBrk="0" fontAlgn="base" hangingPunct="0">
                <a:spcBef>
                  <a:spcPct val="0"/>
                </a:spcBef>
                <a:spcAft>
                  <a:spcPct val="0"/>
                </a:spcAft>
                <a:defRPr sz="2400" i="1">
                  <a:solidFill>
                    <a:schemeClr val="bg1"/>
                  </a:solidFill>
                  <a:latin typeface="Arial" charset="0"/>
                  <a:ea typeface="ＭＳ Ｐゴシック" charset="0"/>
                </a:defRPr>
              </a:lvl6pPr>
              <a:lvl7pPr marL="914400" eaLnBrk="0" fontAlgn="base" hangingPunct="0">
                <a:spcBef>
                  <a:spcPct val="0"/>
                </a:spcBef>
                <a:spcAft>
                  <a:spcPct val="0"/>
                </a:spcAft>
                <a:defRPr sz="2400" i="1">
                  <a:solidFill>
                    <a:schemeClr val="bg1"/>
                  </a:solidFill>
                  <a:latin typeface="Arial" charset="0"/>
                  <a:ea typeface="ＭＳ Ｐゴシック" charset="0"/>
                </a:defRPr>
              </a:lvl7pPr>
              <a:lvl8pPr marL="1371600" eaLnBrk="0" fontAlgn="base" hangingPunct="0">
                <a:spcBef>
                  <a:spcPct val="0"/>
                </a:spcBef>
                <a:spcAft>
                  <a:spcPct val="0"/>
                </a:spcAft>
                <a:defRPr sz="2400" i="1">
                  <a:solidFill>
                    <a:schemeClr val="bg1"/>
                  </a:solidFill>
                  <a:latin typeface="Arial" charset="0"/>
                  <a:ea typeface="ＭＳ Ｐゴシック" charset="0"/>
                </a:defRPr>
              </a:lvl8pPr>
              <a:lvl9pPr marL="1828800" eaLnBrk="0" fontAlgn="base" hangingPunct="0">
                <a:spcBef>
                  <a:spcPct val="0"/>
                </a:spcBef>
                <a:spcAft>
                  <a:spcPct val="0"/>
                </a:spcAft>
                <a:defRPr sz="2400" i="1">
                  <a:solidFill>
                    <a:schemeClr val="bg1"/>
                  </a:solidFill>
                  <a:latin typeface="Arial" charset="0"/>
                  <a:ea typeface="ＭＳ Ｐゴシック" charset="0"/>
                </a:defRPr>
              </a:lvl9pPr>
            </a:lstStyle>
            <a:p>
              <a:pPr eaLnBrk="1">
                <a:lnSpc>
                  <a:spcPct val="83000"/>
                </a:lnSpc>
                <a:spcBef>
                  <a:spcPts val="1250"/>
                </a:spcBef>
                <a:buClrTx/>
                <a:buFontTx/>
                <a:buNone/>
              </a:pPr>
              <a:r>
                <a:rPr lang="en-US" sz="2000">
                  <a:solidFill>
                    <a:srgbClr val="FF0000"/>
                  </a:solidFill>
                  <a:latin typeface="Symbol" charset="0"/>
                  <a:ea typeface="宋体" charset="0"/>
                  <a:cs typeface="宋体" charset="0"/>
                </a:rPr>
                <a:t></a:t>
              </a:r>
            </a:p>
          </p:txBody>
        </p:sp>
        <p:sp>
          <p:nvSpPr>
            <p:cNvPr id="137252" name="Freeform 37"/>
            <p:cNvSpPr>
              <a:spLocks noChangeArrowheads="1"/>
            </p:cNvSpPr>
            <p:nvPr/>
          </p:nvSpPr>
          <p:spPr bwMode="auto">
            <a:xfrm>
              <a:off x="1904" y="1975"/>
              <a:ext cx="72" cy="87"/>
            </a:xfrm>
            <a:custGeom>
              <a:avLst/>
              <a:gdLst>
                <a:gd name="T0" fmla="*/ 0 w 72"/>
                <a:gd name="T1" fmla="*/ 87 h 87"/>
                <a:gd name="T2" fmla="*/ 37 w 72"/>
                <a:gd name="T3" fmla="*/ 0 h 87"/>
                <a:gd name="T4" fmla="*/ 72 w 72"/>
                <a:gd name="T5" fmla="*/ 87 h 87"/>
                <a:gd name="T6" fmla="*/ 0 w 72"/>
                <a:gd name="T7" fmla="*/ 87 h 87"/>
                <a:gd name="T8" fmla="*/ 0 60000 65536"/>
                <a:gd name="T9" fmla="*/ 0 60000 65536"/>
                <a:gd name="T10" fmla="*/ 0 60000 65536"/>
                <a:gd name="T11" fmla="*/ 0 60000 65536"/>
                <a:gd name="T12" fmla="*/ 0 w 72"/>
                <a:gd name="T13" fmla="*/ 0 h 87"/>
                <a:gd name="T14" fmla="*/ 72 w 72"/>
                <a:gd name="T15" fmla="*/ 87 h 87"/>
              </a:gdLst>
              <a:ahLst/>
              <a:cxnLst>
                <a:cxn ang="T8">
                  <a:pos x="T0" y="T1"/>
                </a:cxn>
                <a:cxn ang="T9">
                  <a:pos x="T2" y="T3"/>
                </a:cxn>
                <a:cxn ang="T10">
                  <a:pos x="T4" y="T5"/>
                </a:cxn>
                <a:cxn ang="T11">
                  <a:pos x="T6" y="T7"/>
                </a:cxn>
              </a:cxnLst>
              <a:rect l="T12" t="T13" r="T14" b="T15"/>
              <a:pathLst>
                <a:path w="72" h="87">
                  <a:moveTo>
                    <a:pt x="0" y="87"/>
                  </a:moveTo>
                  <a:lnTo>
                    <a:pt x="37" y="0"/>
                  </a:lnTo>
                  <a:lnTo>
                    <a:pt x="72" y="87"/>
                  </a:lnTo>
                  <a:lnTo>
                    <a:pt x="0" y="87"/>
                  </a:lnTo>
                  <a:close/>
                </a:path>
              </a:pathLst>
            </a:custGeom>
            <a:solidFill>
              <a:srgbClr val="FF0000"/>
            </a:solidFill>
            <a:ln w="9360">
              <a:solidFill>
                <a:srgbClr val="000000"/>
              </a:solidFill>
              <a:round/>
              <a:headEnd/>
              <a:tailEnd/>
            </a:ln>
          </p:spPr>
          <p:txBody>
            <a:bodyPr wrap="none" anchor="ctr"/>
            <a:lstStyle/>
            <a:p>
              <a:endParaRPr lang="de-DE"/>
            </a:p>
          </p:txBody>
        </p:sp>
      </p:grpSp>
      <p:sp>
        <p:nvSpPr>
          <p:cNvPr id="39" name="Foliennummernplatzhalter 3"/>
          <p:cNvSpPr txBox="1">
            <a:spLocks/>
          </p:cNvSpPr>
          <p:nvPr/>
        </p:nvSpPr>
        <p:spPr>
          <a:xfrm>
            <a:off x="7956550" y="6366165"/>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100" smtClean="0"/>
              <a:pPr algn="r">
                <a:defRPr/>
              </a:pPr>
              <a:t>76</a:t>
            </a:fld>
            <a:endParaRPr lang="de-DE" sz="1100"/>
          </a:p>
        </p:txBody>
      </p:sp>
    </p:spTree>
    <p:extLst>
      <p:ext uri="{BB962C8B-B14F-4D97-AF65-F5344CB8AC3E}">
        <p14:creationId xmlns:p14="http://schemas.microsoft.com/office/powerpoint/2010/main" val="2415577395"/>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 Box 1"/>
          <p:cNvSpPr txBox="1">
            <a:spLocks noChangeArrowheads="1"/>
          </p:cNvSpPr>
          <p:nvPr/>
        </p:nvSpPr>
        <p:spPr bwMode="auto">
          <a:xfrm>
            <a:off x="395536" y="36066"/>
            <a:ext cx="8670677" cy="10166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57888" rIns="90000" bIns="4680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9pPr>
          </a:lstStyle>
          <a:p>
            <a:pPr eaLnBrk="1">
              <a:lnSpc>
                <a:spcPct val="98000"/>
              </a:lnSpc>
              <a:buClrTx/>
              <a:buFontTx/>
              <a:buNone/>
            </a:pPr>
            <a:r>
              <a:rPr lang="en-US" sz="3600" i="0" dirty="0">
                <a:solidFill>
                  <a:srgbClr val="000000"/>
                </a:solidFill>
                <a:latin typeface="+mn-lt"/>
                <a:ea typeface="宋体" charset="0"/>
                <a:cs typeface="宋体" charset="0"/>
              </a:rPr>
              <a:t>Positive </a:t>
            </a:r>
            <a:r>
              <a:rPr lang="en-US" sz="3600" i="0" dirty="0" err="1">
                <a:solidFill>
                  <a:srgbClr val="000000"/>
                </a:solidFill>
                <a:latin typeface="+mn-lt"/>
                <a:ea typeface="宋体" charset="0"/>
                <a:cs typeface="宋体" charset="0"/>
              </a:rPr>
              <a:t>vs</a:t>
            </a:r>
            <a:r>
              <a:rPr lang="en-US" sz="3600" i="0" dirty="0">
                <a:solidFill>
                  <a:srgbClr val="000000"/>
                </a:solidFill>
                <a:latin typeface="+mn-lt"/>
                <a:ea typeface="宋体" charset="0"/>
                <a:cs typeface="宋体" charset="0"/>
              </a:rPr>
              <a:t> Negative Feedback</a:t>
            </a:r>
          </a:p>
        </p:txBody>
      </p:sp>
      <p:sp>
        <p:nvSpPr>
          <p:cNvPr id="141315" name="Text Box 2"/>
          <p:cNvSpPr txBox="1">
            <a:spLocks noChangeArrowheads="1"/>
          </p:cNvSpPr>
          <p:nvPr/>
        </p:nvSpPr>
        <p:spPr bwMode="auto">
          <a:xfrm>
            <a:off x="611560" y="1412776"/>
            <a:ext cx="8077200" cy="24482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54863" rIns="90000" bIns="46800"/>
          <a:lstStyle>
            <a:lvl1pPr marL="339725" indent="-339725">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9pPr>
          </a:lstStyle>
          <a:p>
            <a:pPr marL="0" indent="0" eaLnBrk="1">
              <a:lnSpc>
                <a:spcPct val="98000"/>
              </a:lnSpc>
              <a:spcBef>
                <a:spcPts val="800"/>
              </a:spcBef>
              <a:buClr>
                <a:srgbClr val="7878DE"/>
              </a:buClr>
            </a:pPr>
            <a:r>
              <a:rPr lang="en-US" sz="3200" i="0" dirty="0">
                <a:solidFill>
                  <a:srgbClr val="000000"/>
                </a:solidFill>
                <a:latin typeface="+mn-lt"/>
                <a:ea typeface="宋体" charset="0"/>
                <a:cs typeface="宋体" charset="0"/>
              </a:rPr>
              <a:t>Positive feedback is more valuable than negative feedback (so, set  </a:t>
            </a:r>
            <a:r>
              <a:rPr lang="en-GB" sz="3200" i="0" dirty="0">
                <a:solidFill>
                  <a:schemeClr val="accent1">
                    <a:lumMod val="50000"/>
                  </a:schemeClr>
                </a:solidFill>
                <a:latin typeface="+mn-lt"/>
                <a:cs typeface="Arial Unicode MS" charset="0"/>
              </a:rPr>
              <a:t>𝛾 &lt; 𝛽</a:t>
            </a:r>
            <a:r>
              <a:rPr lang="en-GB" sz="3200" i="0" dirty="0">
                <a:solidFill>
                  <a:srgbClr val="000000"/>
                </a:solidFill>
                <a:latin typeface="+mn-lt"/>
                <a:cs typeface="Arial Unicode MS" charset="0"/>
              </a:rPr>
              <a:t>; </a:t>
            </a:r>
            <a:br>
              <a:rPr lang="en-GB" sz="3200" i="0" dirty="0">
                <a:solidFill>
                  <a:srgbClr val="000000"/>
                </a:solidFill>
                <a:latin typeface="+mn-lt"/>
                <a:cs typeface="Arial Unicode MS" charset="0"/>
              </a:rPr>
            </a:br>
            <a:r>
              <a:rPr lang="en-GB" sz="3200" i="0" dirty="0">
                <a:solidFill>
                  <a:srgbClr val="000000"/>
                </a:solidFill>
                <a:latin typeface="+mn-lt"/>
                <a:cs typeface="Arial Unicode MS" charset="0"/>
              </a:rPr>
              <a:t>e.g. </a:t>
            </a:r>
            <a:r>
              <a:rPr lang="en-GB" sz="3200" i="0" dirty="0">
                <a:solidFill>
                  <a:schemeClr val="accent1">
                    <a:lumMod val="50000"/>
                  </a:schemeClr>
                </a:solidFill>
                <a:latin typeface="+mn-lt"/>
                <a:cs typeface="Arial Unicode MS" charset="0"/>
              </a:rPr>
              <a:t>𝛾 = 0.25</a:t>
            </a:r>
            <a:r>
              <a:rPr lang="en-GB" sz="3200" i="0" dirty="0">
                <a:solidFill>
                  <a:srgbClr val="000000"/>
                </a:solidFill>
                <a:latin typeface="+mn-lt"/>
                <a:cs typeface="Arial Unicode MS" charset="0"/>
              </a:rPr>
              <a:t>, </a:t>
            </a:r>
            <a:r>
              <a:rPr lang="en-GB" sz="3200" i="0" dirty="0">
                <a:solidFill>
                  <a:schemeClr val="accent1">
                    <a:lumMod val="50000"/>
                  </a:schemeClr>
                </a:solidFill>
                <a:latin typeface="+mn-lt"/>
                <a:cs typeface="Arial Unicode MS" charset="0"/>
              </a:rPr>
              <a:t>𝛽 = 0.75</a:t>
            </a:r>
            <a:r>
              <a:rPr lang="en-GB" sz="3200" i="0" dirty="0">
                <a:solidFill>
                  <a:srgbClr val="000000"/>
                </a:solidFill>
                <a:latin typeface="+mn-lt"/>
                <a:cs typeface="Arial Unicode MS" charset="0"/>
              </a:rPr>
              <a:t>)</a:t>
            </a:r>
            <a:r>
              <a:rPr lang="en-US" sz="3200" i="0" dirty="0">
                <a:solidFill>
                  <a:srgbClr val="000000"/>
                </a:solidFill>
                <a:latin typeface="+mn-lt"/>
                <a:ea typeface="宋体" charset="0"/>
                <a:cs typeface="宋体" charset="0"/>
              </a:rPr>
              <a:t>.</a:t>
            </a:r>
          </a:p>
          <a:p>
            <a:pPr marL="0" indent="0" eaLnBrk="1">
              <a:lnSpc>
                <a:spcPct val="98000"/>
              </a:lnSpc>
              <a:spcBef>
                <a:spcPts val="800"/>
              </a:spcBef>
              <a:buClrTx/>
            </a:pPr>
            <a:endParaRPr lang="en-US" sz="3200" i="0" dirty="0">
              <a:solidFill>
                <a:srgbClr val="000000"/>
              </a:solidFill>
              <a:latin typeface="+mn-lt"/>
              <a:ea typeface="宋体" charset="0"/>
              <a:cs typeface="宋体" charset="0"/>
            </a:endParaRPr>
          </a:p>
          <a:p>
            <a:pPr marL="0" indent="0" eaLnBrk="1">
              <a:lnSpc>
                <a:spcPct val="98000"/>
              </a:lnSpc>
              <a:spcBef>
                <a:spcPts val="800"/>
              </a:spcBef>
              <a:buClrTx/>
            </a:pPr>
            <a:endParaRPr lang="en-US" sz="3200" i="0" dirty="0">
              <a:solidFill>
                <a:srgbClr val="000000"/>
              </a:solidFill>
              <a:latin typeface="+mn-lt"/>
              <a:ea typeface="宋体" charset="0"/>
              <a:cs typeface="宋体" charset="0"/>
            </a:endParaRPr>
          </a:p>
        </p:txBody>
      </p:sp>
      <p:sp>
        <p:nvSpPr>
          <p:cNvPr id="141316" name="AutoShape 3"/>
          <p:cNvSpPr>
            <a:spLocks noChangeArrowheads="1"/>
          </p:cNvSpPr>
          <p:nvPr/>
        </p:nvSpPr>
        <p:spPr bwMode="auto">
          <a:xfrm rot="3360000">
            <a:off x="6273329" y="2444660"/>
            <a:ext cx="1371600" cy="838200"/>
          </a:xfrm>
          <a:prstGeom prst="leftArrowCallout">
            <a:avLst>
              <a:gd name="adj1" fmla="val 25000"/>
              <a:gd name="adj2" fmla="val 39019"/>
              <a:gd name="adj3" fmla="val 27273"/>
              <a:gd name="adj4" fmla="val 64819"/>
            </a:avLst>
          </a:prstGeom>
          <a:solidFill>
            <a:srgbClr val="00CC99">
              <a:alpha val="50195"/>
            </a:srgbClr>
          </a:solidFill>
          <a:ln w="9360">
            <a:solidFill>
              <a:srgbClr val="000000"/>
            </a:solidFill>
            <a:miter lim="800000"/>
            <a:headEnd/>
            <a:tailEnd/>
          </a:ln>
        </p:spPr>
        <p:txBody>
          <a:bodyPr rot="10800000" vert="eaVert" wrap="none" lIns="90000" tIns="67968" rIns="90000" bIns="46800" anchor="ctr"/>
          <a:lstStyle/>
          <a:p>
            <a:pPr algn="ctr" rtl="1" eaLnBrk="1">
              <a:lnSpc>
                <a:spcPct val="93000"/>
              </a:lnSpc>
              <a:buClrTx/>
              <a:buFontTx/>
              <a:buNone/>
              <a:tabLst>
                <a:tab pos="723900" algn="l"/>
              </a:tabLst>
            </a:pPr>
            <a:r>
              <a:rPr lang="en-US" dirty="0">
                <a:solidFill>
                  <a:srgbClr val="000000"/>
                </a:solidFill>
                <a:latin typeface="Times New Roman" charset="0"/>
                <a:ea typeface="宋体" charset="0"/>
                <a:cs typeface="宋体" charset="0"/>
              </a:rPr>
              <a:t>Why?</a:t>
            </a:r>
          </a:p>
        </p:txBody>
      </p:sp>
      <p:sp>
        <p:nvSpPr>
          <p:cNvPr id="5" name="Foliennummernplatzhalter 3"/>
          <p:cNvSpPr txBox="1">
            <a:spLocks/>
          </p:cNvSpPr>
          <p:nvPr/>
        </p:nvSpPr>
        <p:spPr>
          <a:xfrm>
            <a:off x="7956550" y="6366165"/>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100" smtClean="0"/>
              <a:pPr algn="r">
                <a:defRPr/>
              </a:pPr>
              <a:t>77</a:t>
            </a:fld>
            <a:endParaRPr lang="de-DE" sz="1100"/>
          </a:p>
        </p:txBody>
      </p:sp>
      <p:sp>
        <p:nvSpPr>
          <p:cNvPr id="2" name="Rechteck 1"/>
          <p:cNvSpPr/>
          <p:nvPr/>
        </p:nvSpPr>
        <p:spPr>
          <a:xfrm>
            <a:off x="107504" y="3861048"/>
            <a:ext cx="7344816" cy="1644348"/>
          </a:xfrm>
          <a:prstGeom prst="rect">
            <a:avLst/>
          </a:prstGeom>
        </p:spPr>
        <p:txBody>
          <a:bodyPr wrap="square">
            <a:spAutoFit/>
          </a:bodyPr>
          <a:lstStyle/>
          <a:p>
            <a:pPr lvl="1">
              <a:lnSpc>
                <a:spcPct val="98000"/>
              </a:lnSpc>
              <a:spcBef>
                <a:spcPts val="800"/>
              </a:spcBef>
              <a:buClr>
                <a:srgbClr val="7878DE"/>
              </a:buClr>
            </a:pPr>
            <a:r>
              <a:rPr lang="en-US" sz="3200" dirty="0">
                <a:ea typeface="宋体" charset="0"/>
                <a:cs typeface="宋体" charset="0"/>
              </a:rPr>
              <a:t>Many systems only allow positive feedback </a:t>
            </a:r>
            <a:r>
              <a:rPr lang="en-GB" sz="3200" dirty="0">
                <a:cs typeface="Arial Unicode MS" charset="0"/>
              </a:rPr>
              <a:t>(</a:t>
            </a:r>
            <a:r>
              <a:rPr lang="en-GB" sz="3200" dirty="0">
                <a:solidFill>
                  <a:schemeClr val="accent1">
                    <a:lumMod val="50000"/>
                  </a:schemeClr>
                </a:solidFill>
                <a:cs typeface="Arial Unicode MS" charset="0"/>
              </a:rPr>
              <a:t>𝛾=0</a:t>
            </a:r>
            <a:r>
              <a:rPr lang="en-GB" sz="3200" dirty="0">
                <a:cs typeface="Arial Unicode MS" charset="0"/>
              </a:rPr>
              <a:t>)</a:t>
            </a:r>
            <a:r>
              <a:rPr lang="en-US" sz="3200" dirty="0">
                <a:ea typeface="宋体" charset="0"/>
                <a:cs typeface="宋体" charset="0"/>
              </a:rPr>
              <a:t>.</a:t>
            </a:r>
          </a:p>
          <a:p>
            <a:pPr eaLnBrk="1">
              <a:lnSpc>
                <a:spcPct val="98000"/>
              </a:lnSpc>
              <a:spcBef>
                <a:spcPts val="800"/>
              </a:spcBef>
              <a:buClrTx/>
              <a:buFontTx/>
              <a:buNone/>
            </a:pPr>
            <a:endParaRPr lang="en-US" sz="3200" dirty="0">
              <a:ea typeface="宋体" charset="0"/>
              <a:cs typeface="宋体" charset="0"/>
            </a:endParaRPr>
          </a:p>
        </p:txBody>
      </p:sp>
    </p:spTree>
    <p:extLst>
      <p:ext uri="{BB962C8B-B14F-4D97-AF65-F5344CB8AC3E}">
        <p14:creationId xmlns:p14="http://schemas.microsoft.com/office/powerpoint/2010/main" val="3126524966"/>
      </p:ext>
    </p:extLst>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ext Box 1"/>
          <p:cNvSpPr txBox="1">
            <a:spLocks noChangeArrowheads="1"/>
          </p:cNvSpPr>
          <p:nvPr/>
        </p:nvSpPr>
        <p:spPr bwMode="auto">
          <a:xfrm>
            <a:off x="395536" y="-164753"/>
            <a:ext cx="8670677" cy="1433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55872" rIns="90000" bIns="4680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cs typeface="ＭＳ Ｐゴシック" charset="0"/>
              </a:defRPr>
            </a:lvl1pPr>
            <a:lvl2pPr marL="37931725" indent="-37474525">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i="1">
                <a:solidFill>
                  <a:schemeClr val="bg1"/>
                </a:solidFill>
                <a:latin typeface="Arial" charset="0"/>
                <a:ea typeface="ＭＳ Ｐゴシック" charset="0"/>
              </a:defRPr>
            </a:lvl9pPr>
          </a:lstStyle>
          <a:p>
            <a:pPr eaLnBrk="1">
              <a:lnSpc>
                <a:spcPct val="98000"/>
              </a:lnSpc>
              <a:buClrTx/>
              <a:buFontTx/>
              <a:buNone/>
            </a:pPr>
            <a:r>
              <a:rPr lang="en-US" sz="3200" i="0" dirty="0">
                <a:solidFill>
                  <a:srgbClr val="000000"/>
                </a:solidFill>
                <a:latin typeface="+mn-lt"/>
                <a:ea typeface="宋体" charset="0"/>
                <a:cs typeface="宋体" charset="0"/>
              </a:rPr>
              <a:t>Relevance feedback in vector spaces</a:t>
            </a:r>
          </a:p>
        </p:txBody>
      </p:sp>
      <p:sp>
        <p:nvSpPr>
          <p:cNvPr id="139267" name="Text Box 2"/>
          <p:cNvSpPr txBox="1">
            <a:spLocks noChangeArrowheads="1"/>
          </p:cNvSpPr>
          <p:nvPr/>
        </p:nvSpPr>
        <p:spPr bwMode="auto">
          <a:xfrm>
            <a:off x="611560" y="1268760"/>
            <a:ext cx="8077200" cy="4718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126180" rIns="90000" bIns="46800"/>
          <a:lstStyle>
            <a:lvl1pPr marL="339725" indent="-339725">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cs typeface="ＭＳ Ｐゴシック" charset="0"/>
              </a:defRPr>
            </a:lvl1pPr>
            <a:lvl2pPr marL="739775" indent="-282575">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5pPr>
            <a:lvl6pPr marL="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6pPr>
            <a:lvl7pPr marL="9144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7pPr>
            <a:lvl8pPr marL="1371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8pPr>
            <a:lvl9pPr marL="18288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i="1">
                <a:solidFill>
                  <a:schemeClr val="bg1"/>
                </a:solidFill>
                <a:latin typeface="Arial" charset="0"/>
                <a:ea typeface="ＭＳ Ｐゴシック" charset="0"/>
              </a:defRPr>
            </a:lvl9pPr>
          </a:lstStyle>
          <a:p>
            <a:pPr eaLnBrk="1">
              <a:lnSpc>
                <a:spcPct val="79000"/>
              </a:lnSpc>
              <a:spcBef>
                <a:spcPts val="800"/>
              </a:spcBef>
              <a:buClr>
                <a:srgbClr val="7878DE"/>
              </a:buClr>
              <a:buFont typeface="Arial" charset="0"/>
              <a:buChar char="•"/>
            </a:pPr>
            <a:r>
              <a:rPr lang="en-US" sz="2800" i="0" dirty="0">
                <a:solidFill>
                  <a:srgbClr val="000000"/>
                </a:solidFill>
                <a:latin typeface="+mn-lt"/>
                <a:ea typeface="宋体" charset="0"/>
                <a:cs typeface="宋体" charset="0"/>
              </a:rPr>
              <a:t>We can </a:t>
            </a:r>
            <a:r>
              <a:rPr lang="en-US" sz="2800" i="0" dirty="0">
                <a:solidFill>
                  <a:srgbClr val="0305FF"/>
                </a:solidFill>
                <a:latin typeface="+mn-lt"/>
                <a:ea typeface="宋体" charset="0"/>
                <a:cs typeface="宋体" charset="0"/>
              </a:rPr>
              <a:t>modify the query </a:t>
            </a:r>
            <a:r>
              <a:rPr lang="en-US" sz="2800" i="0" dirty="0">
                <a:solidFill>
                  <a:srgbClr val="000000"/>
                </a:solidFill>
                <a:latin typeface="+mn-lt"/>
                <a:ea typeface="宋体" charset="0"/>
                <a:cs typeface="宋体" charset="0"/>
              </a:rPr>
              <a:t>based on relevance feedback and apply standard vector space model.</a:t>
            </a:r>
          </a:p>
          <a:p>
            <a:pPr eaLnBrk="1">
              <a:lnSpc>
                <a:spcPct val="79000"/>
              </a:lnSpc>
              <a:spcBef>
                <a:spcPts val="800"/>
              </a:spcBef>
              <a:buClr>
                <a:srgbClr val="7878DE"/>
              </a:buClr>
              <a:buFont typeface="Arial" charset="0"/>
              <a:buChar char="•"/>
            </a:pPr>
            <a:r>
              <a:rPr lang="en-US" sz="2800" i="0" dirty="0">
                <a:solidFill>
                  <a:srgbClr val="000000"/>
                </a:solidFill>
                <a:latin typeface="+mn-lt"/>
                <a:ea typeface="宋体" charset="0"/>
                <a:cs typeface="宋体" charset="0"/>
              </a:rPr>
              <a:t>Use only the docs that were marked.</a:t>
            </a:r>
          </a:p>
          <a:p>
            <a:pPr eaLnBrk="1">
              <a:lnSpc>
                <a:spcPct val="79000"/>
              </a:lnSpc>
              <a:spcBef>
                <a:spcPts val="800"/>
              </a:spcBef>
              <a:buClr>
                <a:srgbClr val="7878DE"/>
              </a:buClr>
              <a:buFont typeface="Arial" charset="0"/>
              <a:buChar char="•"/>
            </a:pPr>
            <a:r>
              <a:rPr lang="en-US" sz="2800" i="0" dirty="0">
                <a:solidFill>
                  <a:srgbClr val="000000"/>
                </a:solidFill>
                <a:latin typeface="+mn-lt"/>
                <a:ea typeface="宋体" charset="0"/>
                <a:cs typeface="宋体" charset="0"/>
              </a:rPr>
              <a:t>Relevance feedback can </a:t>
            </a:r>
            <a:br>
              <a:rPr lang="en-US" sz="2800" i="0" dirty="0">
                <a:solidFill>
                  <a:srgbClr val="000000"/>
                </a:solidFill>
                <a:latin typeface="+mn-lt"/>
                <a:ea typeface="宋体" charset="0"/>
                <a:cs typeface="宋体" charset="0"/>
              </a:rPr>
            </a:br>
            <a:r>
              <a:rPr lang="en-US" sz="2800" i="0" dirty="0">
                <a:solidFill>
                  <a:srgbClr val="0305FF"/>
                </a:solidFill>
                <a:latin typeface="+mn-lt"/>
                <a:ea typeface="宋体" charset="0"/>
                <a:cs typeface="宋体" charset="0"/>
              </a:rPr>
              <a:t>improve recall </a:t>
            </a:r>
            <a:r>
              <a:rPr lang="en-US" sz="2800" b="1" i="0" dirty="0">
                <a:solidFill>
                  <a:srgbClr val="0305FF"/>
                </a:solidFill>
                <a:latin typeface="+mn-lt"/>
                <a:ea typeface="宋体" charset="0"/>
                <a:cs typeface="宋体" charset="0"/>
              </a:rPr>
              <a:t>and</a:t>
            </a:r>
            <a:r>
              <a:rPr lang="en-US" sz="2800" i="0" dirty="0">
                <a:solidFill>
                  <a:srgbClr val="0305FF"/>
                </a:solidFill>
                <a:latin typeface="+mn-lt"/>
                <a:ea typeface="宋体" charset="0"/>
                <a:cs typeface="宋体" charset="0"/>
              </a:rPr>
              <a:t> precision</a:t>
            </a:r>
          </a:p>
        </p:txBody>
      </p:sp>
      <p:sp>
        <p:nvSpPr>
          <p:cNvPr id="4" name="Foliennummernplatzhalter 3"/>
          <p:cNvSpPr txBox="1">
            <a:spLocks/>
          </p:cNvSpPr>
          <p:nvPr/>
        </p:nvSpPr>
        <p:spPr>
          <a:xfrm>
            <a:off x="7956550" y="6366165"/>
            <a:ext cx="1008063" cy="19685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lgn="r">
              <a:defRPr/>
            </a:pPr>
            <a:fld id="{A4C577E2-95DD-1F4B-A688-E8FB02007787}" type="slidenum">
              <a:rPr lang="de-DE" sz="1100" smtClean="0"/>
              <a:pPr algn="r">
                <a:defRPr/>
              </a:pPr>
              <a:t>78</a:t>
            </a:fld>
            <a:endParaRPr lang="de-DE" sz="1100"/>
          </a:p>
        </p:txBody>
      </p:sp>
      <p:sp>
        <p:nvSpPr>
          <p:cNvPr id="2" name="Cloud Callout 1">
            <a:extLst>
              <a:ext uri="{FF2B5EF4-FFF2-40B4-BE49-F238E27FC236}">
                <a16:creationId xmlns:a16="http://schemas.microsoft.com/office/drawing/2014/main" id="{A2CFCD33-B553-8747-97F0-4375455F01BC}"/>
              </a:ext>
            </a:extLst>
          </p:cNvPr>
          <p:cNvSpPr/>
          <p:nvPr/>
        </p:nvSpPr>
        <p:spPr>
          <a:xfrm>
            <a:off x="4296644" y="3933056"/>
            <a:ext cx="4392488" cy="1872208"/>
          </a:xfrm>
          <a:prstGeom prst="cloudCallout">
            <a:avLst>
              <a:gd name="adj1" fmla="val -59576"/>
              <a:gd name="adj2" fmla="val -7384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tx1"/>
                </a:solidFill>
                <a:ea typeface="宋体" charset="0"/>
                <a:cs typeface="宋体" charset="0"/>
              </a:rPr>
              <a:t>Any idea for relevance feedback in probabilistic IR?</a:t>
            </a:r>
          </a:p>
        </p:txBody>
      </p:sp>
    </p:spTree>
    <p:extLst>
      <p:ext uri="{BB962C8B-B14F-4D97-AF65-F5344CB8AC3E}">
        <p14:creationId xmlns:p14="http://schemas.microsoft.com/office/powerpoint/2010/main" val="13693976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5A8929A6-895E-1EF6-72C2-35ADB0DFAACE}"/>
              </a:ext>
            </a:extLst>
          </p:cNvPr>
          <p:cNvSpPr>
            <a:spLocks noGrp="1"/>
          </p:cNvSpPr>
          <p:nvPr>
            <p:ph type="title"/>
          </p:nvPr>
        </p:nvSpPr>
        <p:spPr/>
        <p:txBody>
          <a:bodyPr/>
          <a:lstStyle/>
          <a:p>
            <a:pPr eaLnBrk="1" hangingPunct="1"/>
            <a:r>
              <a:rPr lang="en-US" altLang="en-DE" dirty="0">
                <a:ea typeface="ＭＳ Ｐゴシック" panose="020B0600070205080204" pitchFamily="34" charset="-128"/>
              </a:rPr>
              <a:t>What about Learning to Rank?</a:t>
            </a:r>
          </a:p>
        </p:txBody>
      </p:sp>
      <p:sp>
        <p:nvSpPr>
          <p:cNvPr id="21506" name="Content Placeholder 2">
            <a:extLst>
              <a:ext uri="{FF2B5EF4-FFF2-40B4-BE49-F238E27FC236}">
                <a16:creationId xmlns:a16="http://schemas.microsoft.com/office/drawing/2014/main" id="{1A8FD4D0-D9EC-260A-DD9A-C7A9048E269B}"/>
              </a:ext>
            </a:extLst>
          </p:cNvPr>
          <p:cNvSpPr>
            <a:spLocks noGrp="1"/>
          </p:cNvSpPr>
          <p:nvPr>
            <p:ph idx="1"/>
          </p:nvPr>
        </p:nvSpPr>
        <p:spPr/>
        <p:txBody>
          <a:bodyPr/>
          <a:lstStyle/>
          <a:p>
            <a:pPr eaLnBrk="1" hangingPunct="1"/>
            <a:r>
              <a:rPr lang="en-US" altLang="en-DE" dirty="0">
                <a:ea typeface="ＭＳ Ｐゴシック" panose="020B0600070205080204" pitchFamily="34" charset="-128"/>
              </a:rPr>
              <a:t>Embedding data into vector spaces is a very old idea</a:t>
            </a:r>
          </a:p>
          <a:p>
            <a:pPr eaLnBrk="1" hangingPunct="1"/>
            <a:r>
              <a:rPr lang="en-US" altLang="en-DE" dirty="0">
                <a:ea typeface="ＭＳ Ｐゴシック" panose="020B0600070205080204" pitchFamily="34" charset="-128"/>
              </a:rPr>
              <a:t>Why not using machine learning to find classifiers?</a:t>
            </a:r>
          </a:p>
          <a:p>
            <a:pPr lvl="1" eaLnBrk="1" hangingPunct="1"/>
            <a:r>
              <a:rPr lang="en-US" altLang="en-DE" dirty="0">
                <a:ea typeface="ＭＳ Ｐゴシック" panose="020B0600070205080204" pitchFamily="34" charset="-128"/>
              </a:rPr>
              <a:t>Traditional ranking functions in IR used a very small number of features, e.g.,</a:t>
            </a:r>
          </a:p>
          <a:p>
            <a:pPr lvl="2" eaLnBrk="1" hangingPunct="1"/>
            <a:r>
              <a:rPr lang="en-US" altLang="en-DE" dirty="0">
                <a:ea typeface="ＭＳ Ｐゴシック" panose="020B0600070205080204" pitchFamily="34" charset="-128"/>
              </a:rPr>
              <a:t>Term frequency</a:t>
            </a:r>
          </a:p>
          <a:p>
            <a:pPr lvl="2" eaLnBrk="1" hangingPunct="1"/>
            <a:r>
              <a:rPr lang="en-US" altLang="en-DE" dirty="0">
                <a:ea typeface="ＭＳ Ｐゴシック" panose="020B0600070205080204" pitchFamily="34" charset="-128"/>
              </a:rPr>
              <a:t>Inverse document frequency</a:t>
            </a:r>
          </a:p>
          <a:p>
            <a:pPr lvl="2" eaLnBrk="1" hangingPunct="1"/>
            <a:r>
              <a:rPr lang="en-US" altLang="en-DE" dirty="0">
                <a:ea typeface="ＭＳ Ｐゴシック" panose="020B0600070205080204" pitchFamily="34" charset="-128"/>
              </a:rPr>
              <a:t>…</a:t>
            </a:r>
          </a:p>
          <a:p>
            <a:pPr lvl="1" eaLnBrk="1" hangingPunct="1"/>
            <a:r>
              <a:rPr lang="en-US" altLang="en-DE" dirty="0">
                <a:ea typeface="ＭＳ Ｐゴシック" panose="020B0600070205080204" pitchFamily="34" charset="-128"/>
              </a:rPr>
              <a:t>Easy to tune weighting coefficients by hand</a:t>
            </a:r>
          </a:p>
          <a:p>
            <a:pPr eaLnBrk="1" hangingPunct="1"/>
            <a:r>
              <a:rPr lang="en-US" altLang="en-DE" dirty="0">
                <a:ea typeface="ＭＳ Ｐゴシック" panose="020B0600070205080204" pitchFamily="34" charset="-128"/>
              </a:rPr>
              <a:t>More and more features can be defined</a:t>
            </a:r>
          </a:p>
        </p:txBody>
      </p:sp>
      <p:sp>
        <p:nvSpPr>
          <p:cNvPr id="2" name="TextBox 1">
            <a:extLst>
              <a:ext uri="{FF2B5EF4-FFF2-40B4-BE49-F238E27FC236}">
                <a16:creationId xmlns:a16="http://schemas.microsoft.com/office/drawing/2014/main" id="{F0FB5870-9056-885D-8EF9-3D601D6C8365}"/>
              </a:ext>
            </a:extLst>
          </p:cNvPr>
          <p:cNvSpPr txBox="1"/>
          <p:nvPr/>
        </p:nvSpPr>
        <p:spPr>
          <a:xfrm>
            <a:off x="2988766" y="6617528"/>
            <a:ext cx="3188693" cy="276999"/>
          </a:xfrm>
          <a:prstGeom prst="rect">
            <a:avLst/>
          </a:prstGeom>
          <a:noFill/>
        </p:spPr>
        <p:txBody>
          <a:bodyPr wrap="none" rtlCol="0">
            <a:spAutoFit/>
          </a:bodyPr>
          <a:lstStyle/>
          <a:p>
            <a:r>
              <a:rPr lang="en-DE" sz="1200" dirty="0">
                <a:solidFill>
                  <a:schemeClr val="bg1"/>
                </a:solidFill>
              </a:rPr>
              <a:t>Introduction to Information Retrieval, Sec. 15.4.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F136F-F388-2044-8569-5D99281C8921}"/>
              </a:ext>
            </a:extLst>
          </p:cNvPr>
          <p:cNvSpPr>
            <a:spLocks noGrp="1"/>
          </p:cNvSpPr>
          <p:nvPr>
            <p:ph type="title"/>
          </p:nvPr>
        </p:nvSpPr>
        <p:spPr>
          <a:xfrm>
            <a:off x="251520" y="260350"/>
            <a:ext cx="8892479" cy="503238"/>
          </a:xfrm>
        </p:spPr>
        <p:txBody>
          <a:bodyPr/>
          <a:lstStyle/>
          <a:p>
            <a:r>
              <a:rPr lang="en-DE" dirty="0"/>
              <a:t>Agent model for human exceptation anticipation</a:t>
            </a:r>
          </a:p>
        </p:txBody>
      </p:sp>
      <p:pic>
        <p:nvPicPr>
          <p:cNvPr id="6" name="Content Placeholder 5" descr="Diagram&#10;&#10;Description automatically generated">
            <a:extLst>
              <a:ext uri="{FF2B5EF4-FFF2-40B4-BE49-F238E27FC236}">
                <a16:creationId xmlns:a16="http://schemas.microsoft.com/office/drawing/2014/main" id="{3499A539-893C-B144-8B2C-58A8415F9CFA}"/>
              </a:ext>
            </a:extLst>
          </p:cNvPr>
          <p:cNvPicPr>
            <a:picLocks noGrp="1" noChangeAspect="1"/>
          </p:cNvPicPr>
          <p:nvPr>
            <p:ph idx="1"/>
          </p:nvPr>
        </p:nvPicPr>
        <p:blipFill>
          <a:blip r:embed="rId2"/>
          <a:stretch>
            <a:fillRect/>
          </a:stretch>
        </p:blipFill>
        <p:spPr>
          <a:xfrm>
            <a:off x="457200" y="1198415"/>
            <a:ext cx="8229600" cy="4965994"/>
          </a:xfrm>
        </p:spPr>
      </p:pic>
      <p:sp>
        <p:nvSpPr>
          <p:cNvPr id="4" name="Slide Number Placeholder 3">
            <a:extLst>
              <a:ext uri="{FF2B5EF4-FFF2-40B4-BE49-F238E27FC236}">
                <a16:creationId xmlns:a16="http://schemas.microsoft.com/office/drawing/2014/main" id="{A7192A55-C856-2F4C-B36A-0C972B99D69E}"/>
              </a:ext>
            </a:extLst>
          </p:cNvPr>
          <p:cNvSpPr>
            <a:spLocks noGrp="1"/>
          </p:cNvSpPr>
          <p:nvPr>
            <p:ph type="sldNum" sz="quarter" idx="12"/>
          </p:nvPr>
        </p:nvSpPr>
        <p:spPr/>
        <p:txBody>
          <a:bodyPr/>
          <a:lstStyle/>
          <a:p>
            <a:pPr>
              <a:defRPr/>
            </a:pPr>
            <a:fld id="{A4C577E2-95DD-1F4B-A688-E8FB02007787}" type="slidenum">
              <a:rPr lang="de-DE" smtClean="0"/>
              <a:pPr>
                <a:defRPr/>
              </a:pPr>
              <a:t>8</a:t>
            </a:fld>
            <a:endParaRPr lang="de-DE"/>
          </a:p>
        </p:txBody>
      </p:sp>
      <p:sp>
        <p:nvSpPr>
          <p:cNvPr id="7" name="Rectangle 6">
            <a:extLst>
              <a:ext uri="{FF2B5EF4-FFF2-40B4-BE49-F238E27FC236}">
                <a16:creationId xmlns:a16="http://schemas.microsoft.com/office/drawing/2014/main" id="{7ADAA336-A71A-294E-B906-6B07B182D62D}"/>
              </a:ext>
            </a:extLst>
          </p:cNvPr>
          <p:cNvSpPr/>
          <p:nvPr/>
        </p:nvSpPr>
        <p:spPr>
          <a:xfrm>
            <a:off x="2443759" y="6630687"/>
            <a:ext cx="4360489" cy="276999"/>
          </a:xfrm>
          <a:prstGeom prst="rect">
            <a:avLst/>
          </a:prstGeom>
        </p:spPr>
        <p:txBody>
          <a:bodyPr wrap="none">
            <a:spAutoFit/>
          </a:bodyPr>
          <a:lstStyle/>
          <a:p>
            <a:r>
              <a:rPr lang="en-US" sz="1200" dirty="0">
                <a:solidFill>
                  <a:schemeClr val="bg1"/>
                </a:solidFill>
              </a:rPr>
              <a:t>Challenges of Human-Aware AI Systems: Subbarao </a:t>
            </a:r>
            <a:r>
              <a:rPr lang="en-US" sz="1200" dirty="0" err="1">
                <a:solidFill>
                  <a:schemeClr val="bg1"/>
                </a:solidFill>
              </a:rPr>
              <a:t>Kambhampati</a:t>
            </a:r>
            <a:endParaRPr lang="en-DE" sz="1200" dirty="0">
              <a:solidFill>
                <a:schemeClr val="bg1"/>
              </a:solidFill>
            </a:endParaRPr>
          </a:p>
        </p:txBody>
      </p:sp>
    </p:spTree>
    <p:extLst>
      <p:ext uri="{BB962C8B-B14F-4D97-AF65-F5344CB8AC3E}">
        <p14:creationId xmlns:p14="http://schemas.microsoft.com/office/powerpoint/2010/main" val="276472566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49F75-1A67-E45D-754B-C8C1FB15622A}"/>
              </a:ext>
            </a:extLst>
          </p:cNvPr>
          <p:cNvSpPr>
            <a:spLocks noGrp="1"/>
          </p:cNvSpPr>
          <p:nvPr>
            <p:ph type="title"/>
          </p:nvPr>
        </p:nvSpPr>
        <p:spPr/>
        <p:txBody>
          <a:bodyPr/>
          <a:lstStyle/>
          <a:p>
            <a:r>
              <a:rPr lang="en-DE" dirty="0"/>
              <a:t>Difference between Data Mining and ML?</a:t>
            </a:r>
          </a:p>
        </p:txBody>
      </p:sp>
      <p:pic>
        <p:nvPicPr>
          <p:cNvPr id="6" name="Content Placeholder 5">
            <a:extLst>
              <a:ext uri="{FF2B5EF4-FFF2-40B4-BE49-F238E27FC236}">
                <a16:creationId xmlns:a16="http://schemas.microsoft.com/office/drawing/2014/main" id="{AE77B06C-B776-7C3F-9293-5D92553264DA}"/>
              </a:ext>
            </a:extLst>
          </p:cNvPr>
          <p:cNvPicPr>
            <a:picLocks noGrp="1" noChangeAspect="1"/>
          </p:cNvPicPr>
          <p:nvPr>
            <p:ph idx="1"/>
          </p:nvPr>
        </p:nvPicPr>
        <p:blipFill>
          <a:blip r:embed="rId2"/>
          <a:stretch>
            <a:fillRect/>
          </a:stretch>
        </p:blipFill>
        <p:spPr>
          <a:xfrm>
            <a:off x="457200" y="1412776"/>
            <a:ext cx="8229600" cy="2574829"/>
          </a:xfrm>
        </p:spPr>
      </p:pic>
      <p:sp>
        <p:nvSpPr>
          <p:cNvPr id="4" name="Slide Number Placeholder 3">
            <a:extLst>
              <a:ext uri="{FF2B5EF4-FFF2-40B4-BE49-F238E27FC236}">
                <a16:creationId xmlns:a16="http://schemas.microsoft.com/office/drawing/2014/main" id="{E61E6D5C-FE7B-61EC-4CE2-9B8CEA4A5333}"/>
              </a:ext>
            </a:extLst>
          </p:cNvPr>
          <p:cNvSpPr>
            <a:spLocks noGrp="1"/>
          </p:cNvSpPr>
          <p:nvPr>
            <p:ph type="sldNum" sz="quarter" idx="12"/>
          </p:nvPr>
        </p:nvSpPr>
        <p:spPr/>
        <p:txBody>
          <a:bodyPr/>
          <a:lstStyle/>
          <a:p>
            <a:pPr>
              <a:defRPr/>
            </a:pPr>
            <a:fld id="{A4C577E2-95DD-1F4B-A688-E8FB02007787}" type="slidenum">
              <a:rPr lang="de-DE" smtClean="0"/>
              <a:pPr>
                <a:defRPr/>
              </a:pPr>
              <a:t>80</a:t>
            </a:fld>
            <a:endParaRPr lang="de-DE"/>
          </a:p>
        </p:txBody>
      </p:sp>
      <p:sp>
        <p:nvSpPr>
          <p:cNvPr id="8" name="TextBox 7">
            <a:extLst>
              <a:ext uri="{FF2B5EF4-FFF2-40B4-BE49-F238E27FC236}">
                <a16:creationId xmlns:a16="http://schemas.microsoft.com/office/drawing/2014/main" id="{6C0BDA0C-5E21-9286-0C44-49C79968E843}"/>
              </a:ext>
            </a:extLst>
          </p:cNvPr>
          <p:cNvSpPr txBox="1"/>
          <p:nvPr/>
        </p:nvSpPr>
        <p:spPr>
          <a:xfrm>
            <a:off x="539552" y="1158630"/>
            <a:ext cx="4572000" cy="246221"/>
          </a:xfrm>
          <a:prstGeom prst="rect">
            <a:avLst/>
          </a:prstGeom>
          <a:noFill/>
        </p:spPr>
        <p:txBody>
          <a:bodyPr wrap="square">
            <a:spAutoFit/>
          </a:bodyPr>
          <a:lstStyle/>
          <a:p>
            <a:r>
              <a:rPr lang="en-DE" sz="1000" dirty="0">
                <a:solidFill>
                  <a:srgbClr val="0305FF"/>
                </a:solidFill>
              </a:rPr>
              <a:t>https://www.discoverdatascience.org/articles/data-mining-vs-machine-learning/</a:t>
            </a:r>
          </a:p>
        </p:txBody>
      </p:sp>
      <p:sp>
        <p:nvSpPr>
          <p:cNvPr id="9" name="Cloud Callout 8">
            <a:extLst>
              <a:ext uri="{FF2B5EF4-FFF2-40B4-BE49-F238E27FC236}">
                <a16:creationId xmlns:a16="http://schemas.microsoft.com/office/drawing/2014/main" id="{FD7FFA99-7B95-62E2-4951-F9D91657FB60}"/>
              </a:ext>
            </a:extLst>
          </p:cNvPr>
          <p:cNvSpPr/>
          <p:nvPr/>
        </p:nvSpPr>
        <p:spPr>
          <a:xfrm>
            <a:off x="251520" y="3999790"/>
            <a:ext cx="7560840" cy="1584176"/>
          </a:xfrm>
          <a:prstGeom prst="cloudCallout">
            <a:avLst>
              <a:gd name="adj1" fmla="val 23322"/>
              <a:gd name="adj2" fmla="val -7741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DE" dirty="0">
                <a:solidFill>
                  <a:sysClr val="windowText" lastClr="000000"/>
                </a:solidFill>
              </a:rPr>
              <a:t>Well, current ML does not even attempt to show that learning processes are cognitively plausible</a:t>
            </a:r>
          </a:p>
        </p:txBody>
      </p:sp>
      <p:sp>
        <p:nvSpPr>
          <p:cNvPr id="10" name="Cloud Callout 9">
            <a:extLst>
              <a:ext uri="{FF2B5EF4-FFF2-40B4-BE49-F238E27FC236}">
                <a16:creationId xmlns:a16="http://schemas.microsoft.com/office/drawing/2014/main" id="{9B4C901E-10E7-0247-28C2-7F411B0EFC60}"/>
              </a:ext>
            </a:extLst>
          </p:cNvPr>
          <p:cNvSpPr/>
          <p:nvPr/>
        </p:nvSpPr>
        <p:spPr>
          <a:xfrm>
            <a:off x="4211960" y="5083155"/>
            <a:ext cx="4832852" cy="1584176"/>
          </a:xfrm>
          <a:prstGeom prst="cloudCallout">
            <a:avLst>
              <a:gd name="adj1" fmla="val -42283"/>
              <a:gd name="adj2" fmla="val -52314"/>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bg1"/>
                </a:solidFill>
              </a:rPr>
              <a:t>In principle, t</a:t>
            </a:r>
            <a:r>
              <a:rPr lang="en-DE" dirty="0">
                <a:solidFill>
                  <a:schemeClr val="bg1"/>
                </a:solidFill>
              </a:rPr>
              <a:t>here is no difference between data mining and ML. </a:t>
            </a:r>
          </a:p>
        </p:txBody>
      </p:sp>
      <p:sp>
        <p:nvSpPr>
          <p:cNvPr id="11" name="Cloud Callout 10">
            <a:extLst>
              <a:ext uri="{FF2B5EF4-FFF2-40B4-BE49-F238E27FC236}">
                <a16:creationId xmlns:a16="http://schemas.microsoft.com/office/drawing/2014/main" id="{87B30D1A-B5A5-4B22-F69C-1E26354124DB}"/>
              </a:ext>
            </a:extLst>
          </p:cNvPr>
          <p:cNvSpPr/>
          <p:nvPr/>
        </p:nvSpPr>
        <p:spPr>
          <a:xfrm>
            <a:off x="706488" y="5445224"/>
            <a:ext cx="3832043" cy="1037119"/>
          </a:xfrm>
          <a:prstGeom prst="cloudCallout">
            <a:avLst>
              <a:gd name="adj1" fmla="val 63280"/>
              <a:gd name="adj2" fmla="val -41251"/>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solidFill>
                  <a:schemeClr val="bg1"/>
                </a:solidFill>
              </a:rPr>
              <a:t>Data </a:t>
            </a:r>
            <a:r>
              <a:rPr lang="de-DE" sz="1600" dirty="0" err="1">
                <a:solidFill>
                  <a:schemeClr val="bg1"/>
                </a:solidFill>
              </a:rPr>
              <a:t>mining</a:t>
            </a:r>
            <a:r>
              <a:rPr lang="de-DE" sz="1600" dirty="0">
                <a:solidFill>
                  <a:schemeClr val="bg1"/>
                </a:solidFill>
              </a:rPr>
              <a:t> </a:t>
            </a:r>
            <a:r>
              <a:rPr lang="de-DE" sz="1600" dirty="0" err="1">
                <a:solidFill>
                  <a:schemeClr val="bg1"/>
                </a:solidFill>
              </a:rPr>
              <a:t>deals</a:t>
            </a:r>
            <a:r>
              <a:rPr lang="de-DE" sz="1600" dirty="0">
                <a:solidFill>
                  <a:schemeClr val="bg1"/>
                </a:solidFill>
              </a:rPr>
              <a:t> </a:t>
            </a:r>
            <a:r>
              <a:rPr lang="de-DE" sz="1600" dirty="0" err="1">
                <a:solidFill>
                  <a:schemeClr val="bg1"/>
                </a:solidFill>
              </a:rPr>
              <a:t>with</a:t>
            </a:r>
            <a:r>
              <a:rPr lang="de-DE" sz="1600" dirty="0">
                <a:solidFill>
                  <a:schemeClr val="bg1"/>
                </a:solidFill>
              </a:rPr>
              <a:t> </a:t>
            </a:r>
            <a:r>
              <a:rPr lang="de-DE" sz="1600" dirty="0" err="1">
                <a:solidFill>
                  <a:schemeClr val="bg1"/>
                </a:solidFill>
              </a:rPr>
              <a:t>secondary</a:t>
            </a:r>
            <a:r>
              <a:rPr lang="de-DE" sz="1600" dirty="0">
                <a:solidFill>
                  <a:schemeClr val="bg1"/>
                </a:solidFill>
              </a:rPr>
              <a:t> </a:t>
            </a:r>
            <a:r>
              <a:rPr lang="de-DE" sz="1600" dirty="0" err="1">
                <a:solidFill>
                  <a:schemeClr val="bg1"/>
                </a:solidFill>
              </a:rPr>
              <a:t>memory</a:t>
            </a:r>
            <a:r>
              <a:rPr lang="de-DE" sz="1600" dirty="0">
                <a:solidFill>
                  <a:schemeClr val="bg1"/>
                </a:solidFill>
              </a:rPr>
              <a:t> </a:t>
            </a:r>
            <a:br>
              <a:rPr lang="de-DE" sz="1600" dirty="0">
                <a:solidFill>
                  <a:schemeClr val="bg1"/>
                </a:solidFill>
              </a:rPr>
            </a:br>
            <a:r>
              <a:rPr lang="de-DE" sz="1600" dirty="0">
                <a:solidFill>
                  <a:schemeClr val="bg1"/>
                </a:solidFill>
              </a:rPr>
              <a:t>(</a:t>
            </a:r>
            <a:r>
              <a:rPr lang="de-DE" sz="1600" dirty="0" err="1">
                <a:solidFill>
                  <a:schemeClr val="bg1"/>
                </a:solidFill>
              </a:rPr>
              <a:t>more</a:t>
            </a:r>
            <a:r>
              <a:rPr lang="de-DE" sz="1600" dirty="0">
                <a:solidFill>
                  <a:schemeClr val="bg1"/>
                </a:solidFill>
              </a:rPr>
              <a:t> </a:t>
            </a:r>
            <a:r>
              <a:rPr lang="de-DE" sz="1600" dirty="0" err="1">
                <a:solidFill>
                  <a:schemeClr val="bg1"/>
                </a:solidFill>
              </a:rPr>
              <a:t>interesting</a:t>
            </a:r>
            <a:r>
              <a:rPr lang="de-DE" sz="1600" dirty="0">
                <a:solidFill>
                  <a:schemeClr val="bg1"/>
                </a:solidFill>
              </a:rPr>
              <a:t>)</a:t>
            </a:r>
            <a:endParaRPr lang="en-DE" sz="1600" dirty="0">
              <a:solidFill>
                <a:schemeClr val="bg1"/>
              </a:solidFill>
            </a:endParaRPr>
          </a:p>
        </p:txBody>
      </p:sp>
    </p:spTree>
    <p:extLst>
      <p:ext uri="{BB962C8B-B14F-4D97-AF65-F5344CB8AC3E}">
        <p14:creationId xmlns:p14="http://schemas.microsoft.com/office/powerpoint/2010/main" val="3814846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B78F60B8-2576-C3FC-E5AD-02C2CE16F5B3}"/>
              </a:ext>
            </a:extLst>
          </p:cNvPr>
          <p:cNvSpPr>
            <a:spLocks noGrp="1"/>
          </p:cNvSpPr>
          <p:nvPr>
            <p:ph type="title"/>
          </p:nvPr>
        </p:nvSpPr>
        <p:spPr/>
        <p:txBody>
          <a:bodyPr/>
          <a:lstStyle/>
          <a:p>
            <a:pPr eaLnBrk="1" hangingPunct="1"/>
            <a:r>
              <a:rPr lang="en-US" altLang="en-DE" dirty="0">
                <a:ea typeface="ＭＳ Ｐゴシック" panose="020B0600070205080204" pitchFamily="34" charset="-128"/>
              </a:rPr>
              <a:t>Why is machine learning needed now?</a:t>
            </a:r>
          </a:p>
        </p:txBody>
      </p:sp>
      <p:sp>
        <p:nvSpPr>
          <p:cNvPr id="22530" name="Content Placeholder 2">
            <a:extLst>
              <a:ext uri="{FF2B5EF4-FFF2-40B4-BE49-F238E27FC236}">
                <a16:creationId xmlns:a16="http://schemas.microsoft.com/office/drawing/2014/main" id="{3C084290-3B9A-A0DA-EA4B-40120F93FE93}"/>
              </a:ext>
            </a:extLst>
          </p:cNvPr>
          <p:cNvSpPr>
            <a:spLocks noGrp="1"/>
          </p:cNvSpPr>
          <p:nvPr>
            <p:ph idx="1"/>
          </p:nvPr>
        </p:nvSpPr>
        <p:spPr>
          <a:xfrm>
            <a:off x="457200" y="1182448"/>
            <a:ext cx="8229600" cy="5029200"/>
          </a:xfrm>
        </p:spPr>
        <p:txBody>
          <a:bodyPr/>
          <a:lstStyle/>
          <a:p>
            <a:pPr eaLnBrk="1" hangingPunct="1">
              <a:lnSpc>
                <a:spcPct val="90000"/>
              </a:lnSpc>
            </a:pPr>
            <a:r>
              <a:rPr lang="en-US" altLang="en-DE" sz="2600" dirty="0">
                <a:ea typeface="ＭＳ Ｐゴシック" panose="020B0600070205080204" pitchFamily="34" charset="-128"/>
              </a:rPr>
              <a:t>Modern systems – especially on the Web – use a huge number of features:</a:t>
            </a:r>
          </a:p>
          <a:p>
            <a:pPr lvl="1" eaLnBrk="1" hangingPunct="1">
              <a:lnSpc>
                <a:spcPct val="90000"/>
              </a:lnSpc>
            </a:pPr>
            <a:r>
              <a:rPr lang="en-US" altLang="en-DE" sz="2000" dirty="0">
                <a:ea typeface="ＭＳ Ｐゴシック" panose="020B0600070205080204" pitchFamily="34" charset="-128"/>
              </a:rPr>
              <a:t>Log frequency of query word in anchor text?</a:t>
            </a:r>
          </a:p>
          <a:p>
            <a:pPr lvl="1" eaLnBrk="1" hangingPunct="1">
              <a:lnSpc>
                <a:spcPct val="90000"/>
              </a:lnSpc>
            </a:pPr>
            <a:r>
              <a:rPr lang="en-US" altLang="en-DE" sz="2000" dirty="0">
                <a:ea typeface="ＭＳ Ｐゴシック" panose="020B0600070205080204" pitchFamily="34" charset="-128"/>
              </a:rPr>
              <a:t>Query word in color on page?</a:t>
            </a:r>
          </a:p>
          <a:p>
            <a:pPr lvl="1" eaLnBrk="1" hangingPunct="1">
              <a:lnSpc>
                <a:spcPct val="90000"/>
              </a:lnSpc>
            </a:pPr>
            <a:r>
              <a:rPr lang="en-US" altLang="en-DE" sz="2000" dirty="0">
                <a:ea typeface="ＭＳ Ｐゴシック" panose="020B0600070205080204" pitchFamily="34" charset="-128"/>
              </a:rPr>
              <a:t># of images on page?</a:t>
            </a:r>
          </a:p>
          <a:p>
            <a:pPr lvl="1" eaLnBrk="1" hangingPunct="1">
              <a:lnSpc>
                <a:spcPct val="90000"/>
              </a:lnSpc>
            </a:pPr>
            <a:r>
              <a:rPr lang="en-US" altLang="en-DE" sz="2000" dirty="0">
                <a:ea typeface="ＭＳ Ｐゴシック" panose="020B0600070205080204" pitchFamily="34" charset="-128"/>
              </a:rPr>
              <a:t># of (out) links on page?</a:t>
            </a:r>
          </a:p>
          <a:p>
            <a:pPr lvl="1" eaLnBrk="1" hangingPunct="1">
              <a:lnSpc>
                <a:spcPct val="90000"/>
              </a:lnSpc>
            </a:pPr>
            <a:r>
              <a:rPr lang="en-US" altLang="en-DE" sz="2000" dirty="0">
                <a:ea typeface="ＭＳ Ｐゴシック" panose="020B0600070205080204" pitchFamily="34" charset="-128"/>
              </a:rPr>
              <a:t>PageRank of page? (-&gt; for PageRank, see course EWDS)</a:t>
            </a:r>
          </a:p>
          <a:p>
            <a:pPr lvl="1" eaLnBrk="1" hangingPunct="1">
              <a:lnSpc>
                <a:spcPct val="90000"/>
              </a:lnSpc>
            </a:pPr>
            <a:r>
              <a:rPr lang="en-US" altLang="en-DE" sz="2000" dirty="0">
                <a:ea typeface="ＭＳ Ｐゴシック" panose="020B0600070205080204" pitchFamily="34" charset="-128"/>
              </a:rPr>
              <a:t>URL length?</a:t>
            </a:r>
          </a:p>
          <a:p>
            <a:pPr lvl="1" eaLnBrk="1" hangingPunct="1">
              <a:lnSpc>
                <a:spcPct val="90000"/>
              </a:lnSpc>
            </a:pPr>
            <a:r>
              <a:rPr lang="en-US" altLang="en-DE" sz="2000" dirty="0">
                <a:ea typeface="ＭＳ Ｐゴシック" panose="020B0600070205080204" pitchFamily="34" charset="-128"/>
              </a:rPr>
              <a:t>URL contains </a:t>
            </a:r>
            <a:r>
              <a:rPr lang="ja-JP" altLang="en-US" sz="2000">
                <a:ea typeface="ＭＳ Ｐゴシック" panose="020B0600070205080204" pitchFamily="34" charset="-128"/>
              </a:rPr>
              <a:t>“</a:t>
            </a:r>
            <a:r>
              <a:rPr lang="en-US" altLang="ja-JP" sz="2000" dirty="0">
                <a:ea typeface="ＭＳ Ｐゴシック" panose="020B0600070205080204" pitchFamily="34" charset="-128"/>
              </a:rPr>
              <a:t>~</a:t>
            </a:r>
            <a:r>
              <a:rPr lang="ja-JP" altLang="en-US" sz="2000">
                <a:ea typeface="ＭＳ Ｐゴシック" panose="020B0600070205080204" pitchFamily="34" charset="-128"/>
              </a:rPr>
              <a:t>”</a:t>
            </a:r>
            <a:r>
              <a:rPr lang="en-US" altLang="ja-JP" sz="2000" dirty="0">
                <a:ea typeface="ＭＳ Ｐゴシック" panose="020B0600070205080204" pitchFamily="34" charset="-128"/>
              </a:rPr>
              <a:t>?</a:t>
            </a:r>
          </a:p>
          <a:p>
            <a:pPr lvl="1" eaLnBrk="1" hangingPunct="1">
              <a:lnSpc>
                <a:spcPct val="90000"/>
              </a:lnSpc>
            </a:pPr>
            <a:r>
              <a:rPr lang="en-US" altLang="en-DE" sz="2000" dirty="0">
                <a:ea typeface="ＭＳ Ｐゴシック" panose="020B0600070205080204" pitchFamily="34" charset="-128"/>
              </a:rPr>
              <a:t>Page edit recency?</a:t>
            </a:r>
          </a:p>
          <a:p>
            <a:pPr lvl="1" eaLnBrk="1" hangingPunct="1">
              <a:lnSpc>
                <a:spcPct val="90000"/>
              </a:lnSpc>
            </a:pPr>
            <a:r>
              <a:rPr lang="en-US" altLang="en-DE" sz="2000" dirty="0">
                <a:ea typeface="ＭＳ Ｐゴシック" panose="020B0600070205080204" pitchFamily="34" charset="-128"/>
              </a:rPr>
              <a:t>Page length?</a:t>
            </a:r>
          </a:p>
          <a:p>
            <a:pPr eaLnBrk="1" hangingPunct="1">
              <a:lnSpc>
                <a:spcPct val="90000"/>
              </a:lnSpc>
            </a:pPr>
            <a:r>
              <a:rPr lang="en-US" altLang="en-DE" sz="2600" i="1" dirty="0">
                <a:ea typeface="ＭＳ Ｐゴシック" panose="020B0600070205080204" pitchFamily="34" charset="-128"/>
              </a:rPr>
              <a:t>New York Times </a:t>
            </a:r>
            <a:r>
              <a:rPr lang="en-US" altLang="en-DE" sz="2600" dirty="0">
                <a:ea typeface="ＭＳ Ｐゴシック" panose="020B0600070205080204" pitchFamily="34" charset="-128"/>
              </a:rPr>
              <a:t>(2008-06-03):</a:t>
            </a:r>
          </a:p>
          <a:p>
            <a:pPr lvl="1" eaLnBrk="1" hangingPunct="1">
              <a:lnSpc>
                <a:spcPct val="90000"/>
              </a:lnSpc>
            </a:pPr>
            <a:r>
              <a:rPr lang="en-US" altLang="en-DE" dirty="0">
                <a:ea typeface="ＭＳ Ｐゴシック" panose="020B0600070205080204" pitchFamily="34" charset="-128"/>
              </a:rPr>
              <a:t>Google was using over 200 such features</a:t>
            </a:r>
            <a:br>
              <a:rPr lang="en-US" altLang="en-DE" dirty="0">
                <a:ea typeface="ＭＳ Ｐゴシック" panose="020B0600070205080204" pitchFamily="34" charset="-128"/>
              </a:rPr>
            </a:br>
            <a:r>
              <a:rPr lang="en-US" altLang="en-DE" dirty="0">
                <a:ea typeface="ＭＳ Ｐゴシック" panose="020B0600070205080204" pitchFamily="34" charset="-128"/>
              </a:rPr>
              <a:t>[in a quotation of a previous Google representative]</a:t>
            </a:r>
          </a:p>
        </p:txBody>
      </p:sp>
      <p:sp>
        <p:nvSpPr>
          <p:cNvPr id="2" name="TextBox 1">
            <a:extLst>
              <a:ext uri="{FF2B5EF4-FFF2-40B4-BE49-F238E27FC236}">
                <a16:creationId xmlns:a16="http://schemas.microsoft.com/office/drawing/2014/main" id="{75E0064A-F3CD-869D-A092-7DB608C0D453}"/>
              </a:ext>
            </a:extLst>
          </p:cNvPr>
          <p:cNvSpPr txBox="1"/>
          <p:nvPr/>
        </p:nvSpPr>
        <p:spPr>
          <a:xfrm>
            <a:off x="2988766" y="6617528"/>
            <a:ext cx="3188693" cy="276999"/>
          </a:xfrm>
          <a:prstGeom prst="rect">
            <a:avLst/>
          </a:prstGeom>
          <a:noFill/>
        </p:spPr>
        <p:txBody>
          <a:bodyPr wrap="none" rtlCol="0">
            <a:spAutoFit/>
          </a:bodyPr>
          <a:lstStyle/>
          <a:p>
            <a:r>
              <a:rPr lang="en-DE" sz="1200" dirty="0">
                <a:solidFill>
                  <a:schemeClr val="bg1"/>
                </a:solidFill>
              </a:rPr>
              <a:t>Introduction to Information Retrieval, Sec. 15.4.</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0E183-5EC5-74D0-4212-7091A7B41C00}"/>
              </a:ext>
            </a:extLst>
          </p:cNvPr>
          <p:cNvSpPr>
            <a:spLocks noGrp="1"/>
          </p:cNvSpPr>
          <p:nvPr>
            <p:ph type="title"/>
          </p:nvPr>
        </p:nvSpPr>
        <p:spPr/>
        <p:txBody>
          <a:bodyPr>
            <a:normAutofit fontScale="90000"/>
          </a:bodyPr>
          <a:lstStyle/>
          <a:p>
            <a:pPr eaLnBrk="1" hangingPunct="1">
              <a:defRPr/>
            </a:pPr>
            <a:r>
              <a:rPr lang="en-US" sz="3600" dirty="0">
                <a:ea typeface="ＭＳ Ｐゴシック" charset="0"/>
                <a:cs typeface="ＭＳ Ｐゴシック" charset="0"/>
              </a:rPr>
              <a:t>Using classification for ad hoc IR</a:t>
            </a:r>
          </a:p>
        </p:txBody>
      </p:sp>
      <p:sp>
        <p:nvSpPr>
          <p:cNvPr id="23554" name="Content Placeholder 2">
            <a:extLst>
              <a:ext uri="{FF2B5EF4-FFF2-40B4-BE49-F238E27FC236}">
                <a16:creationId xmlns:a16="http://schemas.microsoft.com/office/drawing/2014/main" id="{18AB18AD-3BAD-C06C-4EA5-EA4BAA595367}"/>
              </a:ext>
            </a:extLst>
          </p:cNvPr>
          <p:cNvSpPr>
            <a:spLocks noGrp="1"/>
          </p:cNvSpPr>
          <p:nvPr>
            <p:ph idx="1"/>
          </p:nvPr>
        </p:nvSpPr>
        <p:spPr>
          <a:xfrm>
            <a:off x="345148" y="1196752"/>
            <a:ext cx="8619340" cy="4953000"/>
          </a:xfrm>
        </p:spPr>
        <p:txBody>
          <a:bodyPr/>
          <a:lstStyle/>
          <a:p>
            <a:pPr eaLnBrk="1" hangingPunct="1"/>
            <a:r>
              <a:rPr lang="en-US" altLang="en-DE" sz="2000" dirty="0">
                <a:ea typeface="ＭＳ Ｐゴシック" panose="020B0600070205080204" pitchFamily="34" charset="-128"/>
              </a:rPr>
              <a:t>Collect a training corpus of (</a:t>
            </a:r>
            <a:r>
              <a:rPr lang="en-US" altLang="en-DE" sz="2000" i="1" dirty="0">
                <a:ea typeface="ＭＳ Ｐゴシック" panose="020B0600070205080204" pitchFamily="34" charset="-128"/>
              </a:rPr>
              <a:t>q, d, r</a:t>
            </a:r>
            <a:r>
              <a:rPr lang="en-US" altLang="en-DE" sz="2000" dirty="0">
                <a:ea typeface="ＭＳ Ｐゴシック" panose="020B0600070205080204" pitchFamily="34" charset="-128"/>
              </a:rPr>
              <a:t>) triples</a:t>
            </a:r>
          </a:p>
          <a:p>
            <a:pPr lvl="1" eaLnBrk="1" hangingPunct="1"/>
            <a:r>
              <a:rPr lang="en-US" altLang="en-DE" sz="2000" dirty="0">
                <a:ea typeface="ＭＳ Ｐゴシック" panose="020B0600070205080204" pitchFamily="34" charset="-128"/>
              </a:rPr>
              <a:t>Relevance </a:t>
            </a:r>
            <a:r>
              <a:rPr lang="en-US" altLang="en-DE" sz="2000" i="1" dirty="0">
                <a:ea typeface="ＭＳ Ｐゴシック" panose="020B0600070205080204" pitchFamily="34" charset="-128"/>
              </a:rPr>
              <a:t>r </a:t>
            </a:r>
            <a:r>
              <a:rPr lang="en-US" altLang="en-DE" sz="2000" dirty="0">
                <a:ea typeface="ＭＳ Ｐゴシック" panose="020B0600070205080204" pitchFamily="34" charset="-128"/>
              </a:rPr>
              <a:t>is here binary </a:t>
            </a:r>
            <a:r>
              <a:rPr lang="en-US" altLang="en-DE" sz="2000" dirty="0">
                <a:solidFill>
                  <a:srgbClr val="437085"/>
                </a:solidFill>
                <a:ea typeface="ＭＳ Ｐゴシック" panose="020B0600070205080204" pitchFamily="34" charset="-128"/>
              </a:rPr>
              <a:t> </a:t>
            </a:r>
            <a:r>
              <a:rPr lang="en-US" altLang="en-DE" sz="1600" dirty="0">
                <a:solidFill>
                  <a:srgbClr val="437085"/>
                </a:solidFill>
                <a:ea typeface="ＭＳ Ｐゴシック" panose="020B0600070205080204" pitchFamily="34" charset="-128"/>
              </a:rPr>
              <a:t>(but may be multiclass, with 3–7 values)</a:t>
            </a:r>
            <a:endParaRPr lang="en-US" altLang="en-DE" sz="2000" dirty="0">
              <a:solidFill>
                <a:srgbClr val="437085"/>
              </a:solidFill>
              <a:ea typeface="ＭＳ Ｐゴシック" panose="020B0600070205080204" pitchFamily="34" charset="-128"/>
            </a:endParaRPr>
          </a:p>
          <a:p>
            <a:pPr lvl="1" eaLnBrk="1" hangingPunct="1"/>
            <a:r>
              <a:rPr lang="en-US" altLang="en-DE" sz="2000" dirty="0">
                <a:ea typeface="ＭＳ Ｐゴシック" panose="020B0600070205080204" pitchFamily="34" charset="-128"/>
              </a:rPr>
              <a:t>Document is represented by a feature vector</a:t>
            </a:r>
          </a:p>
          <a:p>
            <a:pPr lvl="2" eaLnBrk="1" hangingPunct="1"/>
            <a:r>
              <a:rPr lang="en-US" altLang="en-DE" b="1" dirty="0">
                <a:ea typeface="ＭＳ Ｐゴシック" panose="020B0600070205080204" pitchFamily="34" charset="-128"/>
              </a:rPr>
              <a:t>x</a:t>
            </a:r>
            <a:r>
              <a:rPr lang="en-US" altLang="en-DE" dirty="0">
                <a:ea typeface="ＭＳ Ｐゴシック" panose="020B0600070205080204" pitchFamily="34" charset="-128"/>
              </a:rPr>
              <a:t> = (α, </a:t>
            </a:r>
            <a:r>
              <a:rPr lang="en-US" altLang="en-DE" dirty="0" err="1">
                <a:ea typeface="ＭＳ Ｐゴシック" panose="020B0600070205080204" pitchFamily="34" charset="-128"/>
              </a:rPr>
              <a:t>ω</a:t>
            </a:r>
            <a:r>
              <a:rPr lang="en-US" altLang="en-DE" dirty="0">
                <a:ea typeface="ＭＳ Ｐゴシック" panose="020B0600070205080204" pitchFamily="34" charset="-128"/>
              </a:rPr>
              <a:t>)	α is cosine similarity, </a:t>
            </a:r>
            <a:br>
              <a:rPr lang="en-US" altLang="en-DE" dirty="0">
                <a:ea typeface="ＭＳ Ｐゴシック" panose="020B0600070205080204" pitchFamily="34" charset="-128"/>
              </a:rPr>
            </a:br>
            <a:r>
              <a:rPr lang="en-US" altLang="en-DE" dirty="0">
                <a:ea typeface="ＭＳ Ｐゴシック" panose="020B0600070205080204" pitchFamily="34" charset="-128"/>
              </a:rPr>
              <a:t>		</a:t>
            </a:r>
            <a:r>
              <a:rPr lang="en-US" altLang="en-DE" dirty="0" err="1">
                <a:ea typeface="ＭＳ Ｐゴシック" panose="020B0600070205080204" pitchFamily="34" charset="-128"/>
              </a:rPr>
              <a:t>ω</a:t>
            </a:r>
            <a:r>
              <a:rPr lang="en-US" altLang="en-DE" dirty="0">
                <a:ea typeface="ＭＳ Ｐゴシック" panose="020B0600070205080204" pitchFamily="34" charset="-128"/>
              </a:rPr>
              <a:t> is minimum query window size</a:t>
            </a:r>
          </a:p>
          <a:p>
            <a:pPr lvl="3" eaLnBrk="1" hangingPunct="1"/>
            <a:r>
              <a:rPr lang="en-US" altLang="en-DE" dirty="0" err="1">
                <a:ea typeface="ＭＳ Ｐゴシック" panose="020B0600070205080204" pitchFamily="34" charset="-128"/>
              </a:rPr>
              <a:t>ω</a:t>
            </a:r>
            <a:r>
              <a:rPr lang="en-US" altLang="en-DE" dirty="0">
                <a:ea typeface="ＭＳ Ｐゴシック" panose="020B0600070205080204" pitchFamily="34" charset="-128"/>
              </a:rPr>
              <a:t> is the the shortest text span that includes all query words</a:t>
            </a:r>
          </a:p>
          <a:p>
            <a:pPr lvl="3" eaLnBrk="1" hangingPunct="1"/>
            <a:r>
              <a:rPr lang="en-US" altLang="en-DE" dirty="0">
                <a:ea typeface="ＭＳ Ｐゴシック" panose="020B0600070205080204" pitchFamily="34" charset="-128"/>
              </a:rPr>
              <a:t>Query term proximity is a </a:t>
            </a:r>
            <a:r>
              <a:rPr lang="en-US" altLang="en-DE" b="1" dirty="0">
                <a:ea typeface="ＭＳ Ｐゴシック" panose="020B0600070205080204" pitchFamily="34" charset="-128"/>
              </a:rPr>
              <a:t>very important</a:t>
            </a:r>
            <a:r>
              <a:rPr lang="en-US" altLang="en-DE" dirty="0">
                <a:ea typeface="ＭＳ Ｐゴシック" panose="020B0600070205080204" pitchFamily="34" charset="-128"/>
              </a:rPr>
              <a:t> new weighting factor</a:t>
            </a:r>
          </a:p>
          <a:p>
            <a:pPr lvl="1" eaLnBrk="1" hangingPunct="1"/>
            <a:r>
              <a:rPr lang="en-US" altLang="en-DE" sz="2000" dirty="0">
                <a:ea typeface="ＭＳ Ｐゴシック" panose="020B0600070205080204" pitchFamily="34" charset="-128"/>
              </a:rPr>
              <a:t>Train a machine learning model to predict the class </a:t>
            </a:r>
            <a:r>
              <a:rPr lang="en-US" altLang="en-DE" sz="2000" i="1" dirty="0">
                <a:ea typeface="ＭＳ Ｐゴシック" panose="020B0600070205080204" pitchFamily="34" charset="-128"/>
              </a:rPr>
              <a:t>r </a:t>
            </a:r>
            <a:r>
              <a:rPr lang="en-US" altLang="en-DE" sz="2000" dirty="0">
                <a:ea typeface="ＭＳ Ｐゴシック" panose="020B0600070205080204" pitchFamily="34" charset="-128"/>
              </a:rPr>
              <a:t>of a document-query pair </a:t>
            </a:r>
          </a:p>
        </p:txBody>
      </p:sp>
      <p:pic>
        <p:nvPicPr>
          <p:cNvPr id="23555" name="Picture 3">
            <a:extLst>
              <a:ext uri="{FF2B5EF4-FFF2-40B4-BE49-F238E27FC236}">
                <a16:creationId xmlns:a16="http://schemas.microsoft.com/office/drawing/2014/main" id="{E77137C9-5C74-A799-021C-9990CCA9318F}"/>
              </a:ext>
            </a:extLst>
          </p:cNvPr>
          <p:cNvPicPr>
            <a:picLocks noChangeAspect="1"/>
          </p:cNvPicPr>
          <p:nvPr/>
        </p:nvPicPr>
        <p:blipFill>
          <a:blip r:embed="rId2">
            <a:extLst>
              <a:ext uri="{28A0092B-C50C-407E-A947-70E740481C1C}">
                <a14:useLocalDpi xmlns:a14="http://schemas.microsoft.com/office/drawing/2010/main" val="0"/>
              </a:ext>
            </a:extLst>
          </a:blip>
          <a:srcRect b="14684"/>
          <a:stretch>
            <a:fillRect/>
          </a:stretch>
        </p:blipFill>
        <p:spPr bwMode="auto">
          <a:xfrm>
            <a:off x="76200" y="4599384"/>
            <a:ext cx="8991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Box 4">
            <a:extLst>
              <a:ext uri="{FF2B5EF4-FFF2-40B4-BE49-F238E27FC236}">
                <a16:creationId xmlns:a16="http://schemas.microsoft.com/office/drawing/2014/main" id="{0BE62463-63DF-A207-4005-6B23D4A4476D}"/>
              </a:ext>
            </a:extLst>
          </p:cNvPr>
          <p:cNvSpPr txBox="1">
            <a:spLocks noChangeArrowheads="1"/>
          </p:cNvSpPr>
          <p:nvPr/>
        </p:nvSpPr>
        <p:spPr bwMode="auto">
          <a:xfrm>
            <a:off x="7620000" y="-33338"/>
            <a:ext cx="10858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DE" sz="1600">
                <a:solidFill>
                  <a:srgbClr val="FBFCFF"/>
                </a:solidFill>
              </a:rPr>
              <a:t>Sec. 15.4.1</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2F798B8-97D5-FA79-CCBC-2F5A32A96D01}"/>
                  </a:ext>
                </a:extLst>
              </p:cNvPr>
              <p:cNvSpPr txBox="1"/>
              <p:nvPr/>
            </p:nvSpPr>
            <p:spPr>
              <a:xfrm>
                <a:off x="138252" y="5065306"/>
                <a:ext cx="413792" cy="261610"/>
              </a:xfrm>
              <a:prstGeom prst="rect">
                <a:avLst/>
              </a:prstGeom>
              <a:solidFill>
                <a:schemeClr val="bg1"/>
              </a:solidFill>
            </p:spPr>
            <p:txBody>
              <a:bodyPr wrap="square">
                <a:spAutoFit/>
              </a:bodyPr>
              <a:lstStyle/>
              <a:p>
                <a14:m>
                  <m:oMath xmlns:m="http://schemas.openxmlformats.org/officeDocument/2006/math">
                    <m:sSub>
                      <m:sSubPr>
                        <m:ctrlPr>
                          <a:rPr lang="de-DE" altLang="zh-CN" sz="1100" i="1" smtClean="0">
                            <a:latin typeface="Cambria Math" panose="02040503050406030204" pitchFamily="18" charset="0"/>
                            <a:ea typeface="Cambria Math" panose="02040503050406030204" pitchFamily="18" charset="0"/>
                          </a:rPr>
                        </m:ctrlPr>
                      </m:sSubPr>
                      <m:e>
                        <m:r>
                          <a:rPr lang="de-DE" altLang="zh-CN" sz="1100" i="1">
                            <a:latin typeface="Cambria Math" panose="02040503050406030204" pitchFamily="18" charset="0"/>
                            <a:ea typeface="Cambria Math" panose="02040503050406030204" pitchFamily="18" charset="0"/>
                          </a:rPr>
                          <m:t>𝜓</m:t>
                        </m:r>
                      </m:e>
                      <m:sub>
                        <m:r>
                          <a:rPr lang="de-DE" altLang="zh-CN" sz="1100" b="0" i="1" smtClean="0">
                            <a:latin typeface="Cambria Math" panose="02040503050406030204" pitchFamily="18" charset="0"/>
                            <a:ea typeface="Cambria Math" panose="02040503050406030204" pitchFamily="18" charset="0"/>
                          </a:rPr>
                          <m:t>1</m:t>
                        </m:r>
                      </m:sub>
                    </m:sSub>
                  </m:oMath>
                </a14:m>
                <a:r>
                  <a:rPr lang="en-US" altLang="zh-CN" sz="1100" dirty="0">
                    <a:latin typeface="宋体" panose="02010600030101010101" pitchFamily="2" charset="-122"/>
                    <a:ea typeface="宋体" panose="02010600030101010101" pitchFamily="2" charset="-122"/>
                  </a:rPr>
                  <a:t> </a:t>
                </a:r>
                <a:endParaRPr lang="en-DE" sz="1100" dirty="0"/>
              </a:p>
            </p:txBody>
          </p:sp>
        </mc:Choice>
        <mc:Fallback xmlns="">
          <p:sp>
            <p:nvSpPr>
              <p:cNvPr id="4" name="TextBox 3">
                <a:extLst>
                  <a:ext uri="{FF2B5EF4-FFF2-40B4-BE49-F238E27FC236}">
                    <a16:creationId xmlns:a16="http://schemas.microsoft.com/office/drawing/2014/main" id="{12F798B8-97D5-FA79-CCBC-2F5A32A96D01}"/>
                  </a:ext>
                </a:extLst>
              </p:cNvPr>
              <p:cNvSpPr txBox="1">
                <a:spLocks noRot="1" noChangeAspect="1" noMove="1" noResize="1" noEditPoints="1" noAdjustHandles="1" noChangeArrowheads="1" noChangeShapeType="1" noTextEdit="1"/>
              </p:cNvSpPr>
              <p:nvPr/>
            </p:nvSpPr>
            <p:spPr>
              <a:xfrm>
                <a:off x="138252" y="5065306"/>
                <a:ext cx="413792" cy="261610"/>
              </a:xfrm>
              <a:prstGeom prst="rect">
                <a:avLst/>
              </a:prstGeom>
              <a:blipFill>
                <a:blip r:embed="rId3"/>
                <a:stretch>
                  <a:fillRect b="-4545"/>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C141BCF-7569-3A8D-0D9C-0722B0DDE2B3}"/>
                  </a:ext>
                </a:extLst>
              </p:cNvPr>
              <p:cNvSpPr txBox="1"/>
              <p:nvPr/>
            </p:nvSpPr>
            <p:spPr>
              <a:xfrm>
                <a:off x="138252" y="5323723"/>
                <a:ext cx="413792" cy="261610"/>
              </a:xfrm>
              <a:prstGeom prst="rect">
                <a:avLst/>
              </a:prstGeom>
              <a:solidFill>
                <a:schemeClr val="bg1"/>
              </a:solidFill>
            </p:spPr>
            <p:txBody>
              <a:bodyPr wrap="square">
                <a:spAutoFit/>
              </a:bodyPr>
              <a:lstStyle/>
              <a:p>
                <a14:m>
                  <m:oMath xmlns:m="http://schemas.openxmlformats.org/officeDocument/2006/math">
                    <m:sSub>
                      <m:sSubPr>
                        <m:ctrlPr>
                          <a:rPr lang="de-DE" altLang="zh-CN" sz="1100" i="1" smtClean="0">
                            <a:latin typeface="Cambria Math" panose="02040503050406030204" pitchFamily="18" charset="0"/>
                            <a:ea typeface="Cambria Math" panose="02040503050406030204" pitchFamily="18" charset="0"/>
                          </a:rPr>
                        </m:ctrlPr>
                      </m:sSubPr>
                      <m:e>
                        <m:r>
                          <a:rPr lang="de-DE" altLang="zh-CN" sz="1100" i="1">
                            <a:latin typeface="Cambria Math" panose="02040503050406030204" pitchFamily="18" charset="0"/>
                            <a:ea typeface="Cambria Math" panose="02040503050406030204" pitchFamily="18" charset="0"/>
                          </a:rPr>
                          <m:t>𝜓</m:t>
                        </m:r>
                      </m:e>
                      <m:sub>
                        <m:r>
                          <a:rPr lang="de-DE" altLang="zh-CN" sz="1100" b="0" i="1" smtClean="0">
                            <a:latin typeface="Cambria Math" panose="02040503050406030204" pitchFamily="18" charset="0"/>
                            <a:ea typeface="Cambria Math" panose="02040503050406030204" pitchFamily="18" charset="0"/>
                          </a:rPr>
                          <m:t>2</m:t>
                        </m:r>
                      </m:sub>
                    </m:sSub>
                  </m:oMath>
                </a14:m>
                <a:r>
                  <a:rPr lang="en-US" altLang="zh-CN" sz="1100" dirty="0">
                    <a:latin typeface="宋体" panose="02010600030101010101" pitchFamily="2" charset="-122"/>
                    <a:ea typeface="宋体" panose="02010600030101010101" pitchFamily="2" charset="-122"/>
                  </a:rPr>
                  <a:t> </a:t>
                </a:r>
                <a:endParaRPr lang="en-DE" sz="1100" dirty="0"/>
              </a:p>
            </p:txBody>
          </p:sp>
        </mc:Choice>
        <mc:Fallback xmlns="">
          <p:sp>
            <p:nvSpPr>
              <p:cNvPr id="5" name="TextBox 4">
                <a:extLst>
                  <a:ext uri="{FF2B5EF4-FFF2-40B4-BE49-F238E27FC236}">
                    <a16:creationId xmlns:a16="http://schemas.microsoft.com/office/drawing/2014/main" id="{EC141BCF-7569-3A8D-0D9C-0722B0DDE2B3}"/>
                  </a:ext>
                </a:extLst>
              </p:cNvPr>
              <p:cNvSpPr txBox="1">
                <a:spLocks noRot="1" noChangeAspect="1" noMove="1" noResize="1" noEditPoints="1" noAdjustHandles="1" noChangeArrowheads="1" noChangeShapeType="1" noTextEdit="1"/>
              </p:cNvSpPr>
              <p:nvPr/>
            </p:nvSpPr>
            <p:spPr>
              <a:xfrm>
                <a:off x="138252" y="5323723"/>
                <a:ext cx="413792" cy="261610"/>
              </a:xfrm>
              <a:prstGeom prst="rect">
                <a:avLst/>
              </a:prstGeom>
              <a:blipFill>
                <a:blip r:embed="rId4"/>
                <a:stretch>
                  <a:fillRect b="-9524"/>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5CDBC26-4A33-F75E-CC3C-1D2CDC16C951}"/>
                  </a:ext>
                </a:extLst>
              </p:cNvPr>
              <p:cNvSpPr txBox="1"/>
              <p:nvPr/>
            </p:nvSpPr>
            <p:spPr>
              <a:xfrm>
                <a:off x="138252" y="5592079"/>
                <a:ext cx="413792" cy="261610"/>
              </a:xfrm>
              <a:prstGeom prst="rect">
                <a:avLst/>
              </a:prstGeom>
              <a:solidFill>
                <a:schemeClr val="bg1"/>
              </a:solidFill>
            </p:spPr>
            <p:txBody>
              <a:bodyPr wrap="square">
                <a:spAutoFit/>
              </a:bodyPr>
              <a:lstStyle/>
              <a:p>
                <a14:m>
                  <m:oMath xmlns:m="http://schemas.openxmlformats.org/officeDocument/2006/math">
                    <m:sSub>
                      <m:sSubPr>
                        <m:ctrlPr>
                          <a:rPr lang="de-DE" altLang="zh-CN" sz="1100" i="1" smtClean="0">
                            <a:latin typeface="Cambria Math" panose="02040503050406030204" pitchFamily="18" charset="0"/>
                            <a:ea typeface="Cambria Math" panose="02040503050406030204" pitchFamily="18" charset="0"/>
                          </a:rPr>
                        </m:ctrlPr>
                      </m:sSubPr>
                      <m:e>
                        <m:r>
                          <a:rPr lang="de-DE" altLang="zh-CN" sz="1100" i="1">
                            <a:latin typeface="Cambria Math" panose="02040503050406030204" pitchFamily="18" charset="0"/>
                            <a:ea typeface="Cambria Math" panose="02040503050406030204" pitchFamily="18" charset="0"/>
                          </a:rPr>
                          <m:t>𝜓</m:t>
                        </m:r>
                      </m:e>
                      <m:sub>
                        <m:r>
                          <a:rPr lang="de-DE" altLang="zh-CN" sz="1100" b="0" i="1" smtClean="0">
                            <a:latin typeface="Cambria Math" panose="02040503050406030204" pitchFamily="18" charset="0"/>
                            <a:ea typeface="Cambria Math" panose="02040503050406030204" pitchFamily="18" charset="0"/>
                          </a:rPr>
                          <m:t>3</m:t>
                        </m:r>
                      </m:sub>
                    </m:sSub>
                  </m:oMath>
                </a14:m>
                <a:r>
                  <a:rPr lang="en-US" altLang="zh-CN" sz="1100" dirty="0">
                    <a:latin typeface="宋体" panose="02010600030101010101" pitchFamily="2" charset="-122"/>
                    <a:ea typeface="宋体" panose="02010600030101010101" pitchFamily="2" charset="-122"/>
                  </a:rPr>
                  <a:t> </a:t>
                </a:r>
                <a:endParaRPr lang="en-DE" sz="1100" dirty="0"/>
              </a:p>
            </p:txBody>
          </p:sp>
        </mc:Choice>
        <mc:Fallback xmlns="">
          <p:sp>
            <p:nvSpPr>
              <p:cNvPr id="6" name="TextBox 5">
                <a:extLst>
                  <a:ext uri="{FF2B5EF4-FFF2-40B4-BE49-F238E27FC236}">
                    <a16:creationId xmlns:a16="http://schemas.microsoft.com/office/drawing/2014/main" id="{E5CDBC26-4A33-F75E-CC3C-1D2CDC16C951}"/>
                  </a:ext>
                </a:extLst>
              </p:cNvPr>
              <p:cNvSpPr txBox="1">
                <a:spLocks noRot="1" noChangeAspect="1" noMove="1" noResize="1" noEditPoints="1" noAdjustHandles="1" noChangeArrowheads="1" noChangeShapeType="1" noTextEdit="1"/>
              </p:cNvSpPr>
              <p:nvPr/>
            </p:nvSpPr>
            <p:spPr>
              <a:xfrm>
                <a:off x="138252" y="5592079"/>
                <a:ext cx="413792" cy="261610"/>
              </a:xfrm>
              <a:prstGeom prst="rect">
                <a:avLst/>
              </a:prstGeom>
              <a:blipFill>
                <a:blip r:embed="rId5"/>
                <a:stretch>
                  <a:fillRect b="-9524"/>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5B0F666-A84B-9C9F-1E7F-82AFE7F9FB41}"/>
                  </a:ext>
                </a:extLst>
              </p:cNvPr>
              <p:cNvSpPr txBox="1"/>
              <p:nvPr/>
            </p:nvSpPr>
            <p:spPr>
              <a:xfrm>
                <a:off x="138252" y="5860435"/>
                <a:ext cx="413792" cy="261610"/>
              </a:xfrm>
              <a:prstGeom prst="rect">
                <a:avLst/>
              </a:prstGeom>
              <a:solidFill>
                <a:schemeClr val="bg1"/>
              </a:solidFill>
            </p:spPr>
            <p:txBody>
              <a:bodyPr wrap="square">
                <a:spAutoFit/>
              </a:bodyPr>
              <a:lstStyle/>
              <a:p>
                <a14:m>
                  <m:oMath xmlns:m="http://schemas.openxmlformats.org/officeDocument/2006/math">
                    <m:sSub>
                      <m:sSubPr>
                        <m:ctrlPr>
                          <a:rPr lang="de-DE" altLang="zh-CN" sz="1100" i="1" smtClean="0">
                            <a:latin typeface="Cambria Math" panose="02040503050406030204" pitchFamily="18" charset="0"/>
                            <a:ea typeface="Cambria Math" panose="02040503050406030204" pitchFamily="18" charset="0"/>
                          </a:rPr>
                        </m:ctrlPr>
                      </m:sSubPr>
                      <m:e>
                        <m:r>
                          <a:rPr lang="de-DE" altLang="zh-CN" sz="1100" i="1">
                            <a:latin typeface="Cambria Math" panose="02040503050406030204" pitchFamily="18" charset="0"/>
                            <a:ea typeface="Cambria Math" panose="02040503050406030204" pitchFamily="18" charset="0"/>
                          </a:rPr>
                          <m:t>𝜓</m:t>
                        </m:r>
                      </m:e>
                      <m:sub>
                        <m:r>
                          <a:rPr lang="de-DE" altLang="zh-CN" sz="1100" b="0" i="1" smtClean="0">
                            <a:latin typeface="Cambria Math" panose="02040503050406030204" pitchFamily="18" charset="0"/>
                            <a:ea typeface="Cambria Math" panose="02040503050406030204" pitchFamily="18" charset="0"/>
                          </a:rPr>
                          <m:t>4</m:t>
                        </m:r>
                      </m:sub>
                    </m:sSub>
                  </m:oMath>
                </a14:m>
                <a:r>
                  <a:rPr lang="en-US" altLang="zh-CN" sz="1100" dirty="0">
                    <a:latin typeface="宋体" panose="02010600030101010101" pitchFamily="2" charset="-122"/>
                    <a:ea typeface="宋体" panose="02010600030101010101" pitchFamily="2" charset="-122"/>
                  </a:rPr>
                  <a:t> </a:t>
                </a:r>
                <a:endParaRPr lang="en-DE" sz="1100" dirty="0"/>
              </a:p>
            </p:txBody>
          </p:sp>
        </mc:Choice>
        <mc:Fallback xmlns="">
          <p:sp>
            <p:nvSpPr>
              <p:cNvPr id="7" name="TextBox 6">
                <a:extLst>
                  <a:ext uri="{FF2B5EF4-FFF2-40B4-BE49-F238E27FC236}">
                    <a16:creationId xmlns:a16="http://schemas.microsoft.com/office/drawing/2014/main" id="{B5B0F666-A84B-9C9F-1E7F-82AFE7F9FB41}"/>
                  </a:ext>
                </a:extLst>
              </p:cNvPr>
              <p:cNvSpPr txBox="1">
                <a:spLocks noRot="1" noChangeAspect="1" noMove="1" noResize="1" noEditPoints="1" noAdjustHandles="1" noChangeArrowheads="1" noChangeShapeType="1" noTextEdit="1"/>
              </p:cNvSpPr>
              <p:nvPr/>
            </p:nvSpPr>
            <p:spPr>
              <a:xfrm>
                <a:off x="138252" y="5860435"/>
                <a:ext cx="413792" cy="261610"/>
              </a:xfrm>
              <a:prstGeom prst="rect">
                <a:avLst/>
              </a:prstGeom>
              <a:blipFill>
                <a:blip r:embed="rId6"/>
                <a:stretch>
                  <a:fillRect b="-9524"/>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8DC29FD-BC4E-FC7C-86C9-8F34BD3C668E}"/>
                  </a:ext>
                </a:extLst>
              </p:cNvPr>
              <p:cNvSpPr txBox="1"/>
              <p:nvPr/>
            </p:nvSpPr>
            <p:spPr>
              <a:xfrm>
                <a:off x="138252" y="6118853"/>
                <a:ext cx="413792" cy="261610"/>
              </a:xfrm>
              <a:prstGeom prst="rect">
                <a:avLst/>
              </a:prstGeom>
              <a:solidFill>
                <a:schemeClr val="bg1"/>
              </a:solidFill>
            </p:spPr>
            <p:txBody>
              <a:bodyPr wrap="square">
                <a:spAutoFit/>
              </a:bodyPr>
              <a:lstStyle/>
              <a:p>
                <a14:m>
                  <m:oMath xmlns:m="http://schemas.openxmlformats.org/officeDocument/2006/math">
                    <m:sSub>
                      <m:sSubPr>
                        <m:ctrlPr>
                          <a:rPr lang="de-DE" altLang="zh-CN" sz="1100" i="1" smtClean="0">
                            <a:latin typeface="Cambria Math" panose="02040503050406030204" pitchFamily="18" charset="0"/>
                            <a:ea typeface="Cambria Math" panose="02040503050406030204" pitchFamily="18" charset="0"/>
                          </a:rPr>
                        </m:ctrlPr>
                      </m:sSubPr>
                      <m:e>
                        <m:r>
                          <a:rPr lang="de-DE" altLang="zh-CN" sz="1100" i="1">
                            <a:latin typeface="Cambria Math" panose="02040503050406030204" pitchFamily="18" charset="0"/>
                            <a:ea typeface="Cambria Math" panose="02040503050406030204" pitchFamily="18" charset="0"/>
                          </a:rPr>
                          <m:t>𝜓</m:t>
                        </m:r>
                      </m:e>
                      <m:sub>
                        <m:r>
                          <a:rPr lang="de-DE" altLang="zh-CN" sz="1100" b="0" i="1" smtClean="0">
                            <a:latin typeface="Cambria Math" panose="02040503050406030204" pitchFamily="18" charset="0"/>
                            <a:ea typeface="Cambria Math" panose="02040503050406030204" pitchFamily="18" charset="0"/>
                          </a:rPr>
                          <m:t>5</m:t>
                        </m:r>
                      </m:sub>
                    </m:sSub>
                  </m:oMath>
                </a14:m>
                <a:r>
                  <a:rPr lang="en-US" altLang="zh-CN" sz="1100" dirty="0">
                    <a:latin typeface="宋体" panose="02010600030101010101" pitchFamily="2" charset="-122"/>
                    <a:ea typeface="宋体" panose="02010600030101010101" pitchFamily="2" charset="-122"/>
                  </a:rPr>
                  <a:t> </a:t>
                </a:r>
                <a:endParaRPr lang="en-DE" sz="1100" dirty="0"/>
              </a:p>
            </p:txBody>
          </p:sp>
        </mc:Choice>
        <mc:Fallback xmlns="">
          <p:sp>
            <p:nvSpPr>
              <p:cNvPr id="8" name="TextBox 7">
                <a:extLst>
                  <a:ext uri="{FF2B5EF4-FFF2-40B4-BE49-F238E27FC236}">
                    <a16:creationId xmlns:a16="http://schemas.microsoft.com/office/drawing/2014/main" id="{68DC29FD-BC4E-FC7C-86C9-8F34BD3C668E}"/>
                  </a:ext>
                </a:extLst>
              </p:cNvPr>
              <p:cNvSpPr txBox="1">
                <a:spLocks noRot="1" noChangeAspect="1" noMove="1" noResize="1" noEditPoints="1" noAdjustHandles="1" noChangeArrowheads="1" noChangeShapeType="1" noTextEdit="1"/>
              </p:cNvSpPr>
              <p:nvPr/>
            </p:nvSpPr>
            <p:spPr>
              <a:xfrm>
                <a:off x="138252" y="6118853"/>
                <a:ext cx="413792" cy="261610"/>
              </a:xfrm>
              <a:prstGeom prst="rect">
                <a:avLst/>
              </a:prstGeom>
              <a:blipFill>
                <a:blip r:embed="rId7"/>
                <a:stretch>
                  <a:fillRect b="-4545"/>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1EC1DB0-FB64-15D6-9BB9-A05A7A44FE71}"/>
                  </a:ext>
                </a:extLst>
              </p:cNvPr>
              <p:cNvSpPr txBox="1"/>
              <p:nvPr/>
            </p:nvSpPr>
            <p:spPr>
              <a:xfrm>
                <a:off x="138252" y="6387209"/>
                <a:ext cx="413792" cy="261610"/>
              </a:xfrm>
              <a:prstGeom prst="rect">
                <a:avLst/>
              </a:prstGeom>
              <a:solidFill>
                <a:schemeClr val="bg1"/>
              </a:solidFill>
            </p:spPr>
            <p:txBody>
              <a:bodyPr wrap="square">
                <a:spAutoFit/>
              </a:bodyPr>
              <a:lstStyle/>
              <a:p>
                <a14:m>
                  <m:oMath xmlns:m="http://schemas.openxmlformats.org/officeDocument/2006/math">
                    <m:sSub>
                      <m:sSubPr>
                        <m:ctrlPr>
                          <a:rPr lang="de-DE" altLang="zh-CN" sz="1100" i="1" smtClean="0">
                            <a:latin typeface="Cambria Math" panose="02040503050406030204" pitchFamily="18" charset="0"/>
                            <a:ea typeface="Cambria Math" panose="02040503050406030204" pitchFamily="18" charset="0"/>
                          </a:rPr>
                        </m:ctrlPr>
                      </m:sSubPr>
                      <m:e>
                        <m:r>
                          <a:rPr lang="de-DE" altLang="zh-CN" sz="1100" i="1">
                            <a:latin typeface="Cambria Math" panose="02040503050406030204" pitchFamily="18" charset="0"/>
                            <a:ea typeface="Cambria Math" panose="02040503050406030204" pitchFamily="18" charset="0"/>
                          </a:rPr>
                          <m:t>𝜓</m:t>
                        </m:r>
                      </m:e>
                      <m:sub>
                        <m:r>
                          <a:rPr lang="de-DE" altLang="zh-CN" sz="1100" b="0" i="1" smtClean="0">
                            <a:latin typeface="Cambria Math" panose="02040503050406030204" pitchFamily="18" charset="0"/>
                            <a:ea typeface="Cambria Math" panose="02040503050406030204" pitchFamily="18" charset="0"/>
                          </a:rPr>
                          <m:t>6</m:t>
                        </m:r>
                      </m:sub>
                    </m:sSub>
                  </m:oMath>
                </a14:m>
                <a:r>
                  <a:rPr lang="en-US" altLang="zh-CN" sz="1100" dirty="0">
                    <a:latin typeface="宋体" panose="02010600030101010101" pitchFamily="2" charset="-122"/>
                    <a:ea typeface="宋体" panose="02010600030101010101" pitchFamily="2" charset="-122"/>
                  </a:rPr>
                  <a:t> </a:t>
                </a:r>
                <a:endParaRPr lang="en-DE" sz="1100" dirty="0"/>
              </a:p>
            </p:txBody>
          </p:sp>
        </mc:Choice>
        <mc:Fallback xmlns="">
          <p:sp>
            <p:nvSpPr>
              <p:cNvPr id="9" name="TextBox 8">
                <a:extLst>
                  <a:ext uri="{FF2B5EF4-FFF2-40B4-BE49-F238E27FC236}">
                    <a16:creationId xmlns:a16="http://schemas.microsoft.com/office/drawing/2014/main" id="{81EC1DB0-FB64-15D6-9BB9-A05A7A44FE71}"/>
                  </a:ext>
                </a:extLst>
              </p:cNvPr>
              <p:cNvSpPr txBox="1">
                <a:spLocks noRot="1" noChangeAspect="1" noMove="1" noResize="1" noEditPoints="1" noAdjustHandles="1" noChangeArrowheads="1" noChangeShapeType="1" noTextEdit="1"/>
              </p:cNvSpPr>
              <p:nvPr/>
            </p:nvSpPr>
            <p:spPr>
              <a:xfrm>
                <a:off x="138252" y="6387209"/>
                <a:ext cx="413792" cy="261610"/>
              </a:xfrm>
              <a:prstGeom prst="rect">
                <a:avLst/>
              </a:prstGeom>
              <a:blipFill>
                <a:blip r:embed="rId8"/>
                <a:stretch>
                  <a:fillRect b="-4762"/>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D367702-36B9-E741-204E-42AD0895569D}"/>
                  </a:ext>
                </a:extLst>
              </p:cNvPr>
              <p:cNvSpPr txBox="1"/>
              <p:nvPr/>
            </p:nvSpPr>
            <p:spPr>
              <a:xfrm>
                <a:off x="138252" y="6625748"/>
                <a:ext cx="413792" cy="261610"/>
              </a:xfrm>
              <a:prstGeom prst="rect">
                <a:avLst/>
              </a:prstGeom>
              <a:solidFill>
                <a:schemeClr val="bg1"/>
              </a:solidFill>
            </p:spPr>
            <p:txBody>
              <a:bodyPr wrap="square">
                <a:spAutoFit/>
              </a:bodyPr>
              <a:lstStyle/>
              <a:p>
                <a14:m>
                  <m:oMath xmlns:m="http://schemas.openxmlformats.org/officeDocument/2006/math">
                    <m:sSub>
                      <m:sSubPr>
                        <m:ctrlPr>
                          <a:rPr lang="de-DE" altLang="zh-CN" sz="1100" i="1" smtClean="0">
                            <a:latin typeface="Cambria Math" panose="02040503050406030204" pitchFamily="18" charset="0"/>
                            <a:ea typeface="Cambria Math" panose="02040503050406030204" pitchFamily="18" charset="0"/>
                          </a:rPr>
                        </m:ctrlPr>
                      </m:sSubPr>
                      <m:e>
                        <m:r>
                          <a:rPr lang="de-DE" altLang="zh-CN" sz="1100" i="1">
                            <a:latin typeface="Cambria Math" panose="02040503050406030204" pitchFamily="18" charset="0"/>
                            <a:ea typeface="Cambria Math" panose="02040503050406030204" pitchFamily="18" charset="0"/>
                          </a:rPr>
                          <m:t>𝜓</m:t>
                        </m:r>
                      </m:e>
                      <m:sub>
                        <m:r>
                          <a:rPr lang="de-DE" altLang="zh-CN" sz="1100" b="0" i="1" smtClean="0">
                            <a:latin typeface="Cambria Math" panose="02040503050406030204" pitchFamily="18" charset="0"/>
                            <a:ea typeface="Cambria Math" panose="02040503050406030204" pitchFamily="18" charset="0"/>
                          </a:rPr>
                          <m:t>7</m:t>
                        </m:r>
                      </m:sub>
                    </m:sSub>
                  </m:oMath>
                </a14:m>
                <a:r>
                  <a:rPr lang="en-US" altLang="zh-CN" sz="1100" dirty="0">
                    <a:latin typeface="宋体" panose="02010600030101010101" pitchFamily="2" charset="-122"/>
                    <a:ea typeface="宋体" panose="02010600030101010101" pitchFamily="2" charset="-122"/>
                  </a:rPr>
                  <a:t> </a:t>
                </a:r>
                <a:endParaRPr lang="en-DE" sz="1100" dirty="0"/>
              </a:p>
            </p:txBody>
          </p:sp>
        </mc:Choice>
        <mc:Fallback xmlns="">
          <p:sp>
            <p:nvSpPr>
              <p:cNvPr id="10" name="TextBox 9">
                <a:extLst>
                  <a:ext uri="{FF2B5EF4-FFF2-40B4-BE49-F238E27FC236}">
                    <a16:creationId xmlns:a16="http://schemas.microsoft.com/office/drawing/2014/main" id="{5D367702-36B9-E741-204E-42AD0895569D}"/>
                  </a:ext>
                </a:extLst>
              </p:cNvPr>
              <p:cNvSpPr txBox="1">
                <a:spLocks noRot="1" noChangeAspect="1" noMove="1" noResize="1" noEditPoints="1" noAdjustHandles="1" noChangeArrowheads="1" noChangeShapeType="1" noTextEdit="1"/>
              </p:cNvSpPr>
              <p:nvPr/>
            </p:nvSpPr>
            <p:spPr>
              <a:xfrm>
                <a:off x="138252" y="6625748"/>
                <a:ext cx="413792" cy="261610"/>
              </a:xfrm>
              <a:prstGeom prst="rect">
                <a:avLst/>
              </a:prstGeom>
              <a:blipFill>
                <a:blip r:embed="rId9"/>
                <a:stretch>
                  <a:fillRect b="-4545"/>
                </a:stretch>
              </a:blipFill>
            </p:spPr>
            <p:txBody>
              <a:bodyPr/>
              <a:lstStyle/>
              <a:p>
                <a:r>
                  <a:rPr lang="en-DE">
                    <a:noFill/>
                  </a:rPr>
                  <a:t> </a:t>
                </a:r>
              </a:p>
            </p:txBody>
          </p:sp>
        </mc:Fallback>
      </mc:AlternateContent>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1E637-BFFD-AE16-7C7C-2732F4413A25}"/>
              </a:ext>
            </a:extLst>
          </p:cNvPr>
          <p:cNvSpPr>
            <a:spLocks noGrp="1"/>
          </p:cNvSpPr>
          <p:nvPr>
            <p:ph type="title"/>
          </p:nvPr>
        </p:nvSpPr>
        <p:spPr/>
        <p:txBody>
          <a:bodyPr>
            <a:normAutofit fontScale="90000"/>
          </a:bodyPr>
          <a:lstStyle/>
          <a:p>
            <a:pPr eaLnBrk="1" hangingPunct="1">
              <a:defRPr/>
            </a:pPr>
            <a:r>
              <a:rPr lang="en-US" sz="3600" dirty="0">
                <a:ea typeface="ＭＳ Ｐゴシック" charset="0"/>
                <a:cs typeface="ＭＳ Ｐゴシック" charset="0"/>
              </a:rPr>
              <a:t>Using classification for ad hoc IR</a:t>
            </a:r>
          </a:p>
        </p:txBody>
      </p:sp>
      <p:sp>
        <p:nvSpPr>
          <p:cNvPr id="25602" name="Line 4">
            <a:extLst>
              <a:ext uri="{FF2B5EF4-FFF2-40B4-BE49-F238E27FC236}">
                <a16:creationId xmlns:a16="http://schemas.microsoft.com/office/drawing/2014/main" id="{2C77327F-38DA-5E84-658B-FA9072BDFC4E}"/>
              </a:ext>
            </a:extLst>
          </p:cNvPr>
          <p:cNvSpPr>
            <a:spLocks noChangeShapeType="1"/>
          </p:cNvSpPr>
          <p:nvPr/>
        </p:nvSpPr>
        <p:spPr bwMode="auto">
          <a:xfrm>
            <a:off x="1295400" y="5565799"/>
            <a:ext cx="48006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DE"/>
          </a:p>
        </p:txBody>
      </p:sp>
      <p:sp>
        <p:nvSpPr>
          <p:cNvPr id="25603" name="Line 5">
            <a:extLst>
              <a:ext uri="{FF2B5EF4-FFF2-40B4-BE49-F238E27FC236}">
                <a16:creationId xmlns:a16="http://schemas.microsoft.com/office/drawing/2014/main" id="{FFD058ED-9510-03DF-B4C4-BBFD015ADBCC}"/>
              </a:ext>
            </a:extLst>
          </p:cNvPr>
          <p:cNvSpPr>
            <a:spLocks noChangeShapeType="1"/>
          </p:cNvSpPr>
          <p:nvPr/>
        </p:nvSpPr>
        <p:spPr bwMode="auto">
          <a:xfrm flipV="1">
            <a:off x="1295400" y="1450999"/>
            <a:ext cx="0" cy="41148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DE"/>
          </a:p>
        </p:txBody>
      </p:sp>
      <p:sp>
        <p:nvSpPr>
          <p:cNvPr id="25604" name="Text Box 6">
            <a:extLst>
              <a:ext uri="{FF2B5EF4-FFF2-40B4-BE49-F238E27FC236}">
                <a16:creationId xmlns:a16="http://schemas.microsoft.com/office/drawing/2014/main" id="{F32E2652-B9AD-09C9-1137-524D4A20BA97}"/>
              </a:ext>
            </a:extLst>
          </p:cNvPr>
          <p:cNvSpPr txBox="1">
            <a:spLocks noChangeArrowheads="1"/>
          </p:cNvSpPr>
          <p:nvPr/>
        </p:nvSpPr>
        <p:spPr bwMode="auto">
          <a:xfrm>
            <a:off x="990600" y="5260999"/>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DE" sz="1800"/>
              <a:t>0</a:t>
            </a:r>
          </a:p>
        </p:txBody>
      </p:sp>
      <p:sp>
        <p:nvSpPr>
          <p:cNvPr id="25605" name="Text Box 12">
            <a:extLst>
              <a:ext uri="{FF2B5EF4-FFF2-40B4-BE49-F238E27FC236}">
                <a16:creationId xmlns:a16="http://schemas.microsoft.com/office/drawing/2014/main" id="{94CD1696-B10D-D342-D753-8A02D3C59512}"/>
              </a:ext>
            </a:extLst>
          </p:cNvPr>
          <p:cNvSpPr txBox="1">
            <a:spLocks noChangeArrowheads="1"/>
          </p:cNvSpPr>
          <p:nvPr/>
        </p:nvSpPr>
        <p:spPr bwMode="auto">
          <a:xfrm>
            <a:off x="1143000" y="5565799"/>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DE" sz="1800"/>
              <a:t>2</a:t>
            </a:r>
          </a:p>
        </p:txBody>
      </p:sp>
      <p:sp>
        <p:nvSpPr>
          <p:cNvPr id="25606" name="Text Box 13">
            <a:extLst>
              <a:ext uri="{FF2B5EF4-FFF2-40B4-BE49-F238E27FC236}">
                <a16:creationId xmlns:a16="http://schemas.microsoft.com/office/drawing/2014/main" id="{76F3C3ED-0060-6371-DE15-5E3EB974106D}"/>
              </a:ext>
            </a:extLst>
          </p:cNvPr>
          <p:cNvSpPr txBox="1">
            <a:spLocks noChangeArrowheads="1"/>
          </p:cNvSpPr>
          <p:nvPr/>
        </p:nvSpPr>
        <p:spPr bwMode="auto">
          <a:xfrm>
            <a:off x="2057400" y="5565799"/>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DE" sz="1800"/>
              <a:t>3</a:t>
            </a:r>
          </a:p>
        </p:txBody>
      </p:sp>
      <p:sp>
        <p:nvSpPr>
          <p:cNvPr id="25607" name="Text Box 14">
            <a:extLst>
              <a:ext uri="{FF2B5EF4-FFF2-40B4-BE49-F238E27FC236}">
                <a16:creationId xmlns:a16="http://schemas.microsoft.com/office/drawing/2014/main" id="{9A89FF1B-97C5-CC3E-60F9-0944238AEE85}"/>
              </a:ext>
            </a:extLst>
          </p:cNvPr>
          <p:cNvSpPr txBox="1">
            <a:spLocks noChangeArrowheads="1"/>
          </p:cNvSpPr>
          <p:nvPr/>
        </p:nvSpPr>
        <p:spPr bwMode="auto">
          <a:xfrm>
            <a:off x="2971800" y="5565799"/>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DE" sz="1800"/>
              <a:t>4</a:t>
            </a:r>
          </a:p>
        </p:txBody>
      </p:sp>
      <p:sp>
        <p:nvSpPr>
          <p:cNvPr id="25608" name="Text Box 15">
            <a:extLst>
              <a:ext uri="{FF2B5EF4-FFF2-40B4-BE49-F238E27FC236}">
                <a16:creationId xmlns:a16="http://schemas.microsoft.com/office/drawing/2014/main" id="{24089B46-98A3-A16B-CB3C-6F877EDC0F2C}"/>
              </a:ext>
            </a:extLst>
          </p:cNvPr>
          <p:cNvSpPr txBox="1">
            <a:spLocks noChangeArrowheads="1"/>
          </p:cNvSpPr>
          <p:nvPr/>
        </p:nvSpPr>
        <p:spPr bwMode="auto">
          <a:xfrm>
            <a:off x="3886200" y="5565799"/>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DE" sz="1800"/>
              <a:t>5</a:t>
            </a:r>
          </a:p>
        </p:txBody>
      </p:sp>
      <p:sp>
        <p:nvSpPr>
          <p:cNvPr id="25609" name="Text Box 16">
            <a:extLst>
              <a:ext uri="{FF2B5EF4-FFF2-40B4-BE49-F238E27FC236}">
                <a16:creationId xmlns:a16="http://schemas.microsoft.com/office/drawing/2014/main" id="{A8E6B591-EF4F-851A-9480-F12E10873F9D}"/>
              </a:ext>
            </a:extLst>
          </p:cNvPr>
          <p:cNvSpPr txBox="1">
            <a:spLocks noChangeArrowheads="1"/>
          </p:cNvSpPr>
          <p:nvPr/>
        </p:nvSpPr>
        <p:spPr bwMode="auto">
          <a:xfrm>
            <a:off x="685800" y="1693887"/>
            <a:ext cx="62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DE" sz="1800"/>
              <a:t>0.05</a:t>
            </a:r>
          </a:p>
        </p:txBody>
      </p:sp>
      <p:sp>
        <p:nvSpPr>
          <p:cNvPr id="25610" name="Text Box 17">
            <a:extLst>
              <a:ext uri="{FF2B5EF4-FFF2-40B4-BE49-F238E27FC236}">
                <a16:creationId xmlns:a16="http://schemas.microsoft.com/office/drawing/2014/main" id="{5596A9F7-6D4A-7773-CA52-E721DA5C1D39}"/>
              </a:ext>
            </a:extLst>
          </p:cNvPr>
          <p:cNvSpPr txBox="1">
            <a:spLocks noChangeArrowheads="1"/>
          </p:cNvSpPr>
          <p:nvPr/>
        </p:nvSpPr>
        <p:spPr bwMode="auto">
          <a:xfrm>
            <a:off x="533400" y="3584599"/>
            <a:ext cx="755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DE" sz="1800"/>
              <a:t>0.025</a:t>
            </a:r>
          </a:p>
        </p:txBody>
      </p:sp>
      <p:sp>
        <p:nvSpPr>
          <p:cNvPr id="25611" name="Text Box 18">
            <a:extLst>
              <a:ext uri="{FF2B5EF4-FFF2-40B4-BE49-F238E27FC236}">
                <a16:creationId xmlns:a16="http://schemas.microsoft.com/office/drawing/2014/main" id="{53D9C64F-87D2-7CF6-9E1B-8DBA3124CA7D}"/>
              </a:ext>
            </a:extLst>
          </p:cNvPr>
          <p:cNvSpPr txBox="1">
            <a:spLocks noChangeArrowheads="1"/>
          </p:cNvSpPr>
          <p:nvPr/>
        </p:nvSpPr>
        <p:spPr bwMode="auto">
          <a:xfrm rot="16200000">
            <a:off x="-196850" y="2562249"/>
            <a:ext cx="16748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DE" sz="1800" i="1"/>
              <a:t>cosine score </a:t>
            </a:r>
            <a:r>
              <a:rPr lang="en-US" altLang="en-DE" sz="1800" i="1">
                <a:sym typeface="Symbol" pitchFamily="2" charset="2"/>
              </a:rPr>
              <a:t></a:t>
            </a:r>
          </a:p>
        </p:txBody>
      </p:sp>
      <p:sp>
        <p:nvSpPr>
          <p:cNvPr id="25612" name="Text Box 19">
            <a:extLst>
              <a:ext uri="{FF2B5EF4-FFF2-40B4-BE49-F238E27FC236}">
                <a16:creationId xmlns:a16="http://schemas.microsoft.com/office/drawing/2014/main" id="{9C5EDC86-D242-A19B-50AE-8430BD9B74E1}"/>
              </a:ext>
            </a:extLst>
          </p:cNvPr>
          <p:cNvSpPr txBox="1">
            <a:spLocks noChangeArrowheads="1"/>
          </p:cNvSpPr>
          <p:nvPr/>
        </p:nvSpPr>
        <p:spPr bwMode="auto">
          <a:xfrm>
            <a:off x="2286000" y="5870599"/>
            <a:ext cx="19161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DE" sz="1800" i="1"/>
              <a:t>Term proximity </a:t>
            </a:r>
            <a:r>
              <a:rPr lang="en-US" altLang="en-DE" sz="1800" i="1">
                <a:sym typeface="Symbol" pitchFamily="2" charset="2"/>
              </a:rPr>
              <a:t></a:t>
            </a:r>
          </a:p>
        </p:txBody>
      </p:sp>
      <p:sp>
        <p:nvSpPr>
          <p:cNvPr id="25613" name="Line 24">
            <a:extLst>
              <a:ext uri="{FF2B5EF4-FFF2-40B4-BE49-F238E27FC236}">
                <a16:creationId xmlns:a16="http://schemas.microsoft.com/office/drawing/2014/main" id="{B88439E4-9EB7-A6AE-1560-B3AB76ABFE33}"/>
              </a:ext>
            </a:extLst>
          </p:cNvPr>
          <p:cNvSpPr>
            <a:spLocks noChangeShapeType="1"/>
          </p:cNvSpPr>
          <p:nvPr/>
        </p:nvSpPr>
        <p:spPr bwMode="auto">
          <a:xfrm flipV="1">
            <a:off x="1295400" y="2365399"/>
            <a:ext cx="4572000" cy="22098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DE"/>
          </a:p>
        </p:txBody>
      </p:sp>
      <p:sp>
        <p:nvSpPr>
          <p:cNvPr id="25614" name="Text Box 25">
            <a:extLst>
              <a:ext uri="{FF2B5EF4-FFF2-40B4-BE49-F238E27FC236}">
                <a16:creationId xmlns:a16="http://schemas.microsoft.com/office/drawing/2014/main" id="{2D04EDFB-9228-407D-C071-2D17E25B1EF7}"/>
              </a:ext>
            </a:extLst>
          </p:cNvPr>
          <p:cNvSpPr txBox="1">
            <a:spLocks noChangeArrowheads="1"/>
          </p:cNvSpPr>
          <p:nvPr/>
        </p:nvSpPr>
        <p:spPr bwMode="auto">
          <a:xfrm>
            <a:off x="2043113" y="3781449"/>
            <a:ext cx="319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DE" sz="1600">
                <a:latin typeface="Times" pitchFamily="2" charset="0"/>
              </a:rPr>
              <a:t>R</a:t>
            </a:r>
          </a:p>
        </p:txBody>
      </p:sp>
      <p:sp>
        <p:nvSpPr>
          <p:cNvPr id="25615" name="Text Box 31">
            <a:extLst>
              <a:ext uri="{FF2B5EF4-FFF2-40B4-BE49-F238E27FC236}">
                <a16:creationId xmlns:a16="http://schemas.microsoft.com/office/drawing/2014/main" id="{B6F4E6D6-AA88-32D3-5E34-FF784F435642}"/>
              </a:ext>
            </a:extLst>
          </p:cNvPr>
          <p:cNvSpPr txBox="1">
            <a:spLocks noChangeArrowheads="1"/>
          </p:cNvSpPr>
          <p:nvPr/>
        </p:nvSpPr>
        <p:spPr bwMode="auto">
          <a:xfrm>
            <a:off x="2043113" y="3584599"/>
            <a:ext cx="319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DE" sz="1600" dirty="0">
                <a:latin typeface="Times" pitchFamily="2" charset="0"/>
              </a:rPr>
              <a:t>R</a:t>
            </a:r>
          </a:p>
        </p:txBody>
      </p:sp>
      <p:sp>
        <p:nvSpPr>
          <p:cNvPr id="25616" name="Text Box 32">
            <a:extLst>
              <a:ext uri="{FF2B5EF4-FFF2-40B4-BE49-F238E27FC236}">
                <a16:creationId xmlns:a16="http://schemas.microsoft.com/office/drawing/2014/main" id="{2D74A68D-40EF-D063-A5F1-3F59BC83464E}"/>
              </a:ext>
            </a:extLst>
          </p:cNvPr>
          <p:cNvSpPr txBox="1">
            <a:spLocks noChangeArrowheads="1"/>
          </p:cNvSpPr>
          <p:nvPr/>
        </p:nvSpPr>
        <p:spPr bwMode="auto">
          <a:xfrm>
            <a:off x="1372593" y="4086249"/>
            <a:ext cx="319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DE" sz="1600" dirty="0">
                <a:latin typeface="Times" pitchFamily="2" charset="0"/>
              </a:rPr>
              <a:t>R</a:t>
            </a:r>
          </a:p>
        </p:txBody>
      </p:sp>
      <p:sp>
        <p:nvSpPr>
          <p:cNvPr id="25617" name="Text Box 33">
            <a:extLst>
              <a:ext uri="{FF2B5EF4-FFF2-40B4-BE49-F238E27FC236}">
                <a16:creationId xmlns:a16="http://schemas.microsoft.com/office/drawing/2014/main" id="{A9656557-BE1D-1AE0-EE67-511BD324EC7E}"/>
              </a:ext>
            </a:extLst>
          </p:cNvPr>
          <p:cNvSpPr txBox="1">
            <a:spLocks noChangeArrowheads="1"/>
          </p:cNvSpPr>
          <p:nvPr/>
        </p:nvSpPr>
        <p:spPr bwMode="auto">
          <a:xfrm>
            <a:off x="2957513" y="3736999"/>
            <a:ext cx="319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DE" sz="1600">
                <a:latin typeface="Times" pitchFamily="2" charset="0"/>
              </a:rPr>
              <a:t>R</a:t>
            </a:r>
          </a:p>
        </p:txBody>
      </p:sp>
      <p:sp>
        <p:nvSpPr>
          <p:cNvPr id="25618" name="Text Box 34">
            <a:extLst>
              <a:ext uri="{FF2B5EF4-FFF2-40B4-BE49-F238E27FC236}">
                <a16:creationId xmlns:a16="http://schemas.microsoft.com/office/drawing/2014/main" id="{D437343C-85F3-92D6-6758-204E9893D71D}"/>
              </a:ext>
            </a:extLst>
          </p:cNvPr>
          <p:cNvSpPr txBox="1">
            <a:spLocks noChangeArrowheads="1"/>
          </p:cNvSpPr>
          <p:nvPr/>
        </p:nvSpPr>
        <p:spPr bwMode="auto">
          <a:xfrm>
            <a:off x="2957513" y="2974999"/>
            <a:ext cx="319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DE" sz="1600">
                <a:latin typeface="Times" pitchFamily="2" charset="0"/>
              </a:rPr>
              <a:t>R</a:t>
            </a:r>
          </a:p>
        </p:txBody>
      </p:sp>
      <p:sp>
        <p:nvSpPr>
          <p:cNvPr id="25619" name="Text Box 35">
            <a:extLst>
              <a:ext uri="{FF2B5EF4-FFF2-40B4-BE49-F238E27FC236}">
                <a16:creationId xmlns:a16="http://schemas.microsoft.com/office/drawing/2014/main" id="{336C04C2-C7E3-ECB5-EEC9-30B6891C56CE}"/>
              </a:ext>
            </a:extLst>
          </p:cNvPr>
          <p:cNvSpPr txBox="1">
            <a:spLocks noChangeArrowheads="1"/>
          </p:cNvSpPr>
          <p:nvPr/>
        </p:nvSpPr>
        <p:spPr bwMode="auto">
          <a:xfrm>
            <a:off x="3871913" y="2898799"/>
            <a:ext cx="319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DE" sz="1600">
                <a:latin typeface="Times" pitchFamily="2" charset="0"/>
              </a:rPr>
              <a:t>R</a:t>
            </a:r>
          </a:p>
        </p:txBody>
      </p:sp>
      <p:sp>
        <p:nvSpPr>
          <p:cNvPr id="25620" name="Text Box 36">
            <a:extLst>
              <a:ext uri="{FF2B5EF4-FFF2-40B4-BE49-F238E27FC236}">
                <a16:creationId xmlns:a16="http://schemas.microsoft.com/office/drawing/2014/main" id="{5BC9F952-81CB-2A5D-092E-7DEA5CFED652}"/>
              </a:ext>
            </a:extLst>
          </p:cNvPr>
          <p:cNvSpPr txBox="1">
            <a:spLocks noChangeArrowheads="1"/>
          </p:cNvSpPr>
          <p:nvPr/>
        </p:nvSpPr>
        <p:spPr bwMode="auto">
          <a:xfrm>
            <a:off x="3871913" y="2593999"/>
            <a:ext cx="319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DE" sz="1600">
                <a:latin typeface="Times" pitchFamily="2" charset="0"/>
              </a:rPr>
              <a:t>R</a:t>
            </a:r>
          </a:p>
        </p:txBody>
      </p:sp>
      <p:sp>
        <p:nvSpPr>
          <p:cNvPr id="25621" name="Text Box 37">
            <a:extLst>
              <a:ext uri="{FF2B5EF4-FFF2-40B4-BE49-F238E27FC236}">
                <a16:creationId xmlns:a16="http://schemas.microsoft.com/office/drawing/2014/main" id="{5B6AF94D-27E3-C740-F03F-5320A64CCFF4}"/>
              </a:ext>
            </a:extLst>
          </p:cNvPr>
          <p:cNvSpPr txBox="1">
            <a:spLocks noChangeArrowheads="1"/>
          </p:cNvSpPr>
          <p:nvPr/>
        </p:nvSpPr>
        <p:spPr bwMode="auto">
          <a:xfrm>
            <a:off x="4862513" y="2289199"/>
            <a:ext cx="319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DE" sz="1600">
                <a:latin typeface="Times" pitchFamily="2" charset="0"/>
              </a:rPr>
              <a:t>R</a:t>
            </a:r>
          </a:p>
        </p:txBody>
      </p:sp>
      <p:sp>
        <p:nvSpPr>
          <p:cNvPr id="25622" name="Text Box 38">
            <a:extLst>
              <a:ext uri="{FF2B5EF4-FFF2-40B4-BE49-F238E27FC236}">
                <a16:creationId xmlns:a16="http://schemas.microsoft.com/office/drawing/2014/main" id="{9B55269D-8754-D6F5-D9FC-98D9A29CCA9F}"/>
              </a:ext>
            </a:extLst>
          </p:cNvPr>
          <p:cNvSpPr txBox="1">
            <a:spLocks noChangeArrowheads="1"/>
          </p:cNvSpPr>
          <p:nvPr/>
        </p:nvSpPr>
        <p:spPr bwMode="auto">
          <a:xfrm>
            <a:off x="3871913" y="2441599"/>
            <a:ext cx="319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DE" sz="1600">
                <a:latin typeface="Times" pitchFamily="2" charset="0"/>
              </a:rPr>
              <a:t>R</a:t>
            </a:r>
          </a:p>
        </p:txBody>
      </p:sp>
      <p:sp>
        <p:nvSpPr>
          <p:cNvPr id="25623" name="Text Box 39">
            <a:extLst>
              <a:ext uri="{FF2B5EF4-FFF2-40B4-BE49-F238E27FC236}">
                <a16:creationId xmlns:a16="http://schemas.microsoft.com/office/drawing/2014/main" id="{19150538-F32A-B2B3-939F-D974E0992F56}"/>
              </a:ext>
            </a:extLst>
          </p:cNvPr>
          <p:cNvSpPr txBox="1">
            <a:spLocks noChangeArrowheads="1"/>
          </p:cNvSpPr>
          <p:nvPr/>
        </p:nvSpPr>
        <p:spPr bwMode="auto">
          <a:xfrm>
            <a:off x="2057400" y="2593999"/>
            <a:ext cx="3190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DE" sz="1600">
                <a:latin typeface="Times" pitchFamily="2" charset="0"/>
              </a:rPr>
              <a:t>R</a:t>
            </a:r>
          </a:p>
        </p:txBody>
      </p:sp>
      <p:sp>
        <p:nvSpPr>
          <p:cNvPr id="25624" name="Text Box 40">
            <a:extLst>
              <a:ext uri="{FF2B5EF4-FFF2-40B4-BE49-F238E27FC236}">
                <a16:creationId xmlns:a16="http://schemas.microsoft.com/office/drawing/2014/main" id="{B20B6812-F6D4-40F8-317D-A234D8A7FA5E}"/>
              </a:ext>
            </a:extLst>
          </p:cNvPr>
          <p:cNvSpPr txBox="1">
            <a:spLocks noChangeArrowheads="1"/>
          </p:cNvSpPr>
          <p:nvPr/>
        </p:nvSpPr>
        <p:spPr bwMode="auto">
          <a:xfrm>
            <a:off x="2957513" y="2746399"/>
            <a:ext cx="319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DE" sz="1600">
                <a:latin typeface="Times" pitchFamily="2" charset="0"/>
              </a:rPr>
              <a:t>R</a:t>
            </a:r>
          </a:p>
        </p:txBody>
      </p:sp>
      <p:sp>
        <p:nvSpPr>
          <p:cNvPr id="25625" name="Text Box 41">
            <a:extLst>
              <a:ext uri="{FF2B5EF4-FFF2-40B4-BE49-F238E27FC236}">
                <a16:creationId xmlns:a16="http://schemas.microsoft.com/office/drawing/2014/main" id="{50C35A98-FC33-5837-4D8D-C24D840D6289}"/>
              </a:ext>
            </a:extLst>
          </p:cNvPr>
          <p:cNvSpPr txBox="1">
            <a:spLocks noChangeArrowheads="1"/>
          </p:cNvSpPr>
          <p:nvPr/>
        </p:nvSpPr>
        <p:spPr bwMode="auto">
          <a:xfrm>
            <a:off x="2109788" y="4772049"/>
            <a:ext cx="33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DE" sz="1600">
                <a:latin typeface="Times" pitchFamily="2" charset="0"/>
              </a:rPr>
              <a:t>N</a:t>
            </a:r>
          </a:p>
        </p:txBody>
      </p:sp>
      <p:sp>
        <p:nvSpPr>
          <p:cNvPr id="25626" name="Text Box 42">
            <a:extLst>
              <a:ext uri="{FF2B5EF4-FFF2-40B4-BE49-F238E27FC236}">
                <a16:creationId xmlns:a16="http://schemas.microsoft.com/office/drawing/2014/main" id="{96C20ABD-206B-7FCA-19BF-835DEE2C7226}"/>
              </a:ext>
            </a:extLst>
          </p:cNvPr>
          <p:cNvSpPr txBox="1">
            <a:spLocks noChangeArrowheads="1"/>
          </p:cNvSpPr>
          <p:nvPr/>
        </p:nvSpPr>
        <p:spPr bwMode="auto">
          <a:xfrm>
            <a:off x="2109788" y="4117999"/>
            <a:ext cx="33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DE" sz="1600">
                <a:latin typeface="Times" pitchFamily="2" charset="0"/>
              </a:rPr>
              <a:t>N</a:t>
            </a:r>
          </a:p>
        </p:txBody>
      </p:sp>
      <p:sp>
        <p:nvSpPr>
          <p:cNvPr id="25627" name="Text Box 43">
            <a:extLst>
              <a:ext uri="{FF2B5EF4-FFF2-40B4-BE49-F238E27FC236}">
                <a16:creationId xmlns:a16="http://schemas.microsoft.com/office/drawing/2014/main" id="{7DF2F98D-8F80-8259-5361-1F1DA8AC9950}"/>
              </a:ext>
            </a:extLst>
          </p:cNvPr>
          <p:cNvSpPr txBox="1">
            <a:spLocks noChangeArrowheads="1"/>
          </p:cNvSpPr>
          <p:nvPr/>
        </p:nvSpPr>
        <p:spPr bwMode="auto">
          <a:xfrm>
            <a:off x="2971800" y="4498999"/>
            <a:ext cx="33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DE" sz="1600">
                <a:latin typeface="Times" pitchFamily="2" charset="0"/>
              </a:rPr>
              <a:t>N</a:t>
            </a:r>
          </a:p>
        </p:txBody>
      </p:sp>
      <p:sp>
        <p:nvSpPr>
          <p:cNvPr id="25628" name="Text Box 44">
            <a:extLst>
              <a:ext uri="{FF2B5EF4-FFF2-40B4-BE49-F238E27FC236}">
                <a16:creationId xmlns:a16="http://schemas.microsoft.com/office/drawing/2014/main" id="{895752A6-4BA8-C362-994A-03FDD68E906A}"/>
              </a:ext>
            </a:extLst>
          </p:cNvPr>
          <p:cNvSpPr txBox="1">
            <a:spLocks noChangeArrowheads="1"/>
          </p:cNvSpPr>
          <p:nvPr/>
        </p:nvSpPr>
        <p:spPr bwMode="auto">
          <a:xfrm>
            <a:off x="2971800" y="4041799"/>
            <a:ext cx="33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DE" sz="1600">
                <a:latin typeface="Times" pitchFamily="2" charset="0"/>
              </a:rPr>
              <a:t>N</a:t>
            </a:r>
          </a:p>
        </p:txBody>
      </p:sp>
      <p:sp>
        <p:nvSpPr>
          <p:cNvPr id="25629" name="Text Box 45">
            <a:extLst>
              <a:ext uri="{FF2B5EF4-FFF2-40B4-BE49-F238E27FC236}">
                <a16:creationId xmlns:a16="http://schemas.microsoft.com/office/drawing/2014/main" id="{F5D87D10-B260-EC51-42C3-5F93CB3C7167}"/>
              </a:ext>
            </a:extLst>
          </p:cNvPr>
          <p:cNvSpPr txBox="1">
            <a:spLocks noChangeArrowheads="1"/>
          </p:cNvSpPr>
          <p:nvPr/>
        </p:nvSpPr>
        <p:spPr bwMode="auto">
          <a:xfrm>
            <a:off x="3938588" y="3432199"/>
            <a:ext cx="33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DE" sz="1600">
                <a:latin typeface="Times" pitchFamily="2" charset="0"/>
              </a:rPr>
              <a:t>N</a:t>
            </a:r>
          </a:p>
        </p:txBody>
      </p:sp>
      <p:sp>
        <p:nvSpPr>
          <p:cNvPr id="25630" name="Text Box 46">
            <a:extLst>
              <a:ext uri="{FF2B5EF4-FFF2-40B4-BE49-F238E27FC236}">
                <a16:creationId xmlns:a16="http://schemas.microsoft.com/office/drawing/2014/main" id="{C0208D57-3359-1351-4D56-3197C9A0602D}"/>
              </a:ext>
            </a:extLst>
          </p:cNvPr>
          <p:cNvSpPr txBox="1">
            <a:spLocks noChangeArrowheads="1"/>
          </p:cNvSpPr>
          <p:nvPr/>
        </p:nvSpPr>
        <p:spPr bwMode="auto">
          <a:xfrm>
            <a:off x="4852988" y="2517799"/>
            <a:ext cx="33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DE" sz="1600">
                <a:latin typeface="Times" pitchFamily="2" charset="0"/>
              </a:rPr>
              <a:t>N</a:t>
            </a:r>
          </a:p>
        </p:txBody>
      </p:sp>
      <p:sp>
        <p:nvSpPr>
          <p:cNvPr id="25631" name="Text Box 47">
            <a:extLst>
              <a:ext uri="{FF2B5EF4-FFF2-40B4-BE49-F238E27FC236}">
                <a16:creationId xmlns:a16="http://schemas.microsoft.com/office/drawing/2014/main" id="{474DFE18-10A6-2CD7-8F0D-8A136707DDE1}"/>
              </a:ext>
            </a:extLst>
          </p:cNvPr>
          <p:cNvSpPr txBox="1">
            <a:spLocks noChangeArrowheads="1"/>
          </p:cNvSpPr>
          <p:nvPr/>
        </p:nvSpPr>
        <p:spPr bwMode="auto">
          <a:xfrm>
            <a:off x="3938588" y="4651399"/>
            <a:ext cx="33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DE" sz="1600">
                <a:latin typeface="Times" pitchFamily="2" charset="0"/>
              </a:rPr>
              <a:t>N</a:t>
            </a:r>
          </a:p>
        </p:txBody>
      </p:sp>
      <p:sp>
        <p:nvSpPr>
          <p:cNvPr id="25632" name="Text Box 48">
            <a:extLst>
              <a:ext uri="{FF2B5EF4-FFF2-40B4-BE49-F238E27FC236}">
                <a16:creationId xmlns:a16="http://schemas.microsoft.com/office/drawing/2014/main" id="{BD478FC6-87B8-E287-256D-51CC2E5E58EB}"/>
              </a:ext>
            </a:extLst>
          </p:cNvPr>
          <p:cNvSpPr txBox="1">
            <a:spLocks noChangeArrowheads="1"/>
          </p:cNvSpPr>
          <p:nvPr/>
        </p:nvSpPr>
        <p:spPr bwMode="auto">
          <a:xfrm>
            <a:off x="2971800" y="4803799"/>
            <a:ext cx="33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DE" sz="1600">
                <a:latin typeface="Times" pitchFamily="2" charset="0"/>
              </a:rPr>
              <a:t>N</a:t>
            </a:r>
          </a:p>
        </p:txBody>
      </p:sp>
      <p:sp>
        <p:nvSpPr>
          <p:cNvPr id="25633" name="Text Box 49">
            <a:extLst>
              <a:ext uri="{FF2B5EF4-FFF2-40B4-BE49-F238E27FC236}">
                <a16:creationId xmlns:a16="http://schemas.microsoft.com/office/drawing/2014/main" id="{99E4BFA3-89D7-CCC0-49B9-D811963E534E}"/>
              </a:ext>
            </a:extLst>
          </p:cNvPr>
          <p:cNvSpPr txBox="1">
            <a:spLocks noChangeArrowheads="1"/>
          </p:cNvSpPr>
          <p:nvPr/>
        </p:nvSpPr>
        <p:spPr bwMode="auto">
          <a:xfrm>
            <a:off x="4852988" y="4194199"/>
            <a:ext cx="33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DE" sz="1600">
                <a:latin typeface="Times" pitchFamily="2" charset="0"/>
              </a:rPr>
              <a:t>N</a:t>
            </a:r>
          </a:p>
        </p:txBody>
      </p:sp>
      <p:sp>
        <p:nvSpPr>
          <p:cNvPr id="25634" name="Text Box 50">
            <a:extLst>
              <a:ext uri="{FF2B5EF4-FFF2-40B4-BE49-F238E27FC236}">
                <a16:creationId xmlns:a16="http://schemas.microsoft.com/office/drawing/2014/main" id="{5979640F-CE9B-850C-8AD2-B308B0FAB089}"/>
              </a:ext>
            </a:extLst>
          </p:cNvPr>
          <p:cNvSpPr txBox="1">
            <a:spLocks noChangeArrowheads="1"/>
          </p:cNvSpPr>
          <p:nvPr/>
        </p:nvSpPr>
        <p:spPr bwMode="auto">
          <a:xfrm>
            <a:off x="4852988" y="3432199"/>
            <a:ext cx="33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DE" sz="1600">
                <a:latin typeface="Times" pitchFamily="2" charset="0"/>
              </a:rPr>
              <a:t>N</a:t>
            </a:r>
          </a:p>
        </p:txBody>
      </p:sp>
      <p:sp>
        <p:nvSpPr>
          <p:cNvPr id="25635" name="TextBox 36">
            <a:extLst>
              <a:ext uri="{FF2B5EF4-FFF2-40B4-BE49-F238E27FC236}">
                <a16:creationId xmlns:a16="http://schemas.microsoft.com/office/drawing/2014/main" id="{06A8BA27-34CA-FE9B-DE5B-D997832A3B0C}"/>
              </a:ext>
            </a:extLst>
          </p:cNvPr>
          <p:cNvSpPr txBox="1">
            <a:spLocks noChangeArrowheads="1"/>
          </p:cNvSpPr>
          <p:nvPr/>
        </p:nvSpPr>
        <p:spPr bwMode="auto">
          <a:xfrm>
            <a:off x="7620000" y="-33338"/>
            <a:ext cx="10858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DE" sz="1600">
                <a:solidFill>
                  <a:srgbClr val="FBFCFF"/>
                </a:solidFill>
              </a:rPr>
              <a:t>Sec. 15.4.1</a:t>
            </a:r>
          </a:p>
        </p:txBody>
      </p:sp>
      <p:sp>
        <p:nvSpPr>
          <p:cNvPr id="38" name="Left Arrow 37">
            <a:extLst>
              <a:ext uri="{FF2B5EF4-FFF2-40B4-BE49-F238E27FC236}">
                <a16:creationId xmlns:a16="http://schemas.microsoft.com/office/drawing/2014/main" id="{18AB08A1-68C7-5075-3E69-B094806B800A}"/>
              </a:ext>
            </a:extLst>
          </p:cNvPr>
          <p:cNvSpPr>
            <a:spLocks noChangeArrowheads="1"/>
          </p:cNvSpPr>
          <p:nvPr/>
        </p:nvSpPr>
        <p:spPr bwMode="auto">
          <a:xfrm>
            <a:off x="5868988" y="2136799"/>
            <a:ext cx="1903412" cy="685800"/>
          </a:xfrm>
          <a:prstGeom prst="leftArrow">
            <a:avLst>
              <a:gd name="adj1" fmla="val 50000"/>
              <a:gd name="adj2" fmla="val 49997"/>
            </a:avLst>
          </a:prstGeom>
          <a:solidFill>
            <a:srgbClr val="139CB7"/>
          </a:solidFill>
          <a:ln w="9525">
            <a:solidFill>
              <a:srgbClr val="406E84"/>
            </a:solidFill>
            <a:miter lim="800000"/>
            <a:headEnd/>
            <a:tailEnd/>
          </a:ln>
          <a:effectLst>
            <a:outerShdw blurRad="40000" dist="23000" dir="5400000" rotWithShape="0">
              <a:srgbClr val="808080">
                <a:alpha val="34999"/>
              </a:srgbClr>
            </a:outerShdw>
          </a:effectLst>
        </p:spPr>
        <p:txBody>
          <a:bodyPr anchor="ctr"/>
          <a:lstStyle/>
          <a:p>
            <a:pPr algn="ctr" eaLnBrk="1" fontAlgn="auto" hangingPunct="1">
              <a:spcBef>
                <a:spcPts val="0"/>
              </a:spcBef>
              <a:spcAft>
                <a:spcPts val="0"/>
              </a:spcAft>
              <a:defRPr/>
            </a:pPr>
            <a:r>
              <a:rPr lang="en-US" sz="1600" dirty="0">
                <a:solidFill>
                  <a:schemeClr val="lt1"/>
                </a:solidFill>
                <a:latin typeface="+mn-lt"/>
                <a:ea typeface="+mn-ea"/>
              </a:rPr>
              <a:t>Decision surface</a:t>
            </a:r>
          </a:p>
        </p:txBody>
      </p:sp>
      <p:sp>
        <p:nvSpPr>
          <p:cNvPr id="3" name="TextBox 2">
            <a:extLst>
              <a:ext uri="{FF2B5EF4-FFF2-40B4-BE49-F238E27FC236}">
                <a16:creationId xmlns:a16="http://schemas.microsoft.com/office/drawing/2014/main" id="{6529F614-3BAE-73AD-3432-42A40F372554}"/>
              </a:ext>
            </a:extLst>
          </p:cNvPr>
          <p:cNvSpPr txBox="1"/>
          <p:nvPr/>
        </p:nvSpPr>
        <p:spPr>
          <a:xfrm>
            <a:off x="2988766" y="6617528"/>
            <a:ext cx="3188693" cy="276999"/>
          </a:xfrm>
          <a:prstGeom prst="rect">
            <a:avLst/>
          </a:prstGeom>
          <a:noFill/>
        </p:spPr>
        <p:txBody>
          <a:bodyPr wrap="none" rtlCol="0">
            <a:spAutoFit/>
          </a:bodyPr>
          <a:lstStyle/>
          <a:p>
            <a:r>
              <a:rPr lang="en-DE" sz="1200" dirty="0">
                <a:solidFill>
                  <a:schemeClr val="bg1"/>
                </a:solidFill>
              </a:rPr>
              <a:t>Introduction to Information Retrieval, Sec. 15.4.</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5E841-9354-C374-E4BD-499EAC28B97A}"/>
              </a:ext>
            </a:extLst>
          </p:cNvPr>
          <p:cNvSpPr>
            <a:spLocks noGrp="1"/>
          </p:cNvSpPr>
          <p:nvPr>
            <p:ph type="title"/>
          </p:nvPr>
        </p:nvSpPr>
        <p:spPr/>
        <p:txBody>
          <a:bodyPr>
            <a:normAutofit fontScale="90000"/>
          </a:bodyPr>
          <a:lstStyle/>
          <a:p>
            <a:pPr eaLnBrk="1" hangingPunct="1">
              <a:defRPr/>
            </a:pPr>
            <a:r>
              <a:rPr lang="en-US" sz="3600" dirty="0">
                <a:ea typeface="ＭＳ Ｐゴシック" charset="0"/>
                <a:cs typeface="ＭＳ Ｐゴシック" charset="0"/>
              </a:rPr>
              <a:t>Scoring for ad hoc IR</a:t>
            </a:r>
          </a:p>
        </p:txBody>
      </p:sp>
      <mc:AlternateContent xmlns:mc="http://schemas.openxmlformats.org/markup-compatibility/2006" xmlns:a14="http://schemas.microsoft.com/office/drawing/2010/main">
        <mc:Choice Requires="a14">
          <p:sp>
            <p:nvSpPr>
              <p:cNvPr id="24578" name="Content Placeholder 2">
                <a:extLst>
                  <a:ext uri="{FF2B5EF4-FFF2-40B4-BE49-F238E27FC236}">
                    <a16:creationId xmlns:a16="http://schemas.microsoft.com/office/drawing/2014/main" id="{41754291-D290-83BC-6F04-947851753503}"/>
                  </a:ext>
                </a:extLst>
              </p:cNvPr>
              <p:cNvSpPr>
                <a:spLocks noGrp="1"/>
              </p:cNvSpPr>
              <p:nvPr>
                <p:ph idx="1"/>
              </p:nvPr>
            </p:nvSpPr>
            <p:spPr/>
            <p:txBody>
              <a:bodyPr/>
              <a:lstStyle/>
              <a:p>
                <a:pPr eaLnBrk="1" hangingPunct="1"/>
                <a:r>
                  <a:rPr lang="en-US" altLang="en-DE" dirty="0">
                    <a:ea typeface="ＭＳ Ｐゴシック" panose="020B0600070205080204" pitchFamily="34" charset="-128"/>
                  </a:rPr>
                  <a:t>A linear score function is then </a:t>
                </a:r>
              </a:p>
              <a:p>
                <a:pPr algn="ctr" eaLnBrk="1" hangingPunct="1">
                  <a:buFont typeface="Wingdings" pitchFamily="2" charset="2"/>
                  <a:buNone/>
                </a:pPr>
                <a:r>
                  <a:rPr lang="en-US" altLang="en-DE" i="1" dirty="0">
                    <a:ea typeface="ＭＳ Ｐゴシック" panose="020B0600070205080204" pitchFamily="34" charset="-128"/>
                  </a:rPr>
                  <a:t>Score(d, q) = Score(α, </a:t>
                </a:r>
                <a:r>
                  <a:rPr lang="en-US" altLang="en-DE" i="1" dirty="0" err="1">
                    <a:ea typeface="ＭＳ Ｐゴシック" panose="020B0600070205080204" pitchFamily="34" charset="-128"/>
                  </a:rPr>
                  <a:t>ω</a:t>
                </a:r>
                <a:r>
                  <a:rPr lang="en-US" altLang="en-DE" i="1" dirty="0">
                    <a:ea typeface="ＭＳ Ｐゴシック" panose="020B0600070205080204" pitchFamily="34" charset="-128"/>
                  </a:rPr>
                  <a:t>) = aα + </a:t>
                </a:r>
                <a:r>
                  <a:rPr lang="en-US" altLang="en-DE" i="1" dirty="0" err="1">
                    <a:ea typeface="ＭＳ Ｐゴシック" panose="020B0600070205080204" pitchFamily="34" charset="-128"/>
                  </a:rPr>
                  <a:t>bω</a:t>
                </a:r>
                <a:r>
                  <a:rPr lang="en-US" altLang="en-DE" i="1" dirty="0">
                    <a:ea typeface="ＭＳ Ｐゴシック" panose="020B0600070205080204" pitchFamily="34" charset="-128"/>
                  </a:rPr>
                  <a:t> + c</a:t>
                </a:r>
              </a:p>
              <a:p>
                <a:pPr algn="ctr" eaLnBrk="1" hangingPunct="1">
                  <a:buFont typeface="Wingdings" pitchFamily="2" charset="2"/>
                  <a:buNone/>
                </a:pPr>
                <a:r>
                  <a:rPr lang="en-US" altLang="en-DE" dirty="0" err="1">
                    <a:ea typeface="ＭＳ Ｐゴシック" panose="020B0600070205080204" pitchFamily="34" charset="-128"/>
                  </a:rPr>
                  <a:t>Verallgemeinert</a:t>
                </a:r>
                <a:r>
                  <a:rPr lang="en-US" altLang="en-DE" dirty="0">
                    <a:ea typeface="ＭＳ Ｐゴシック" panose="020B0600070205080204" pitchFamily="34" charset="-128"/>
                  </a:rPr>
                  <a:t> auf </a:t>
                </a:r>
                <a:r>
                  <a:rPr lang="en-US" altLang="en-DE" dirty="0" err="1">
                    <a:ea typeface="ＭＳ Ｐゴシック" panose="020B0600070205080204" pitchFamily="34" charset="-128"/>
                  </a:rPr>
                  <a:t>mit</a:t>
                </a:r>
                <a:r>
                  <a:rPr lang="en-US" altLang="en-DE" dirty="0">
                    <a:ea typeface="ＭＳ Ｐゴシック" panose="020B0600070205080204" pitchFamily="34" charset="-128"/>
                  </a:rPr>
                  <a:t> </a:t>
                </a:r>
                <a:r>
                  <a:rPr lang="en-US" altLang="en-DE" dirty="0" err="1">
                    <a:ea typeface="ＭＳ Ｐゴシック" panose="020B0600070205080204" pitchFamily="34" charset="-128"/>
                  </a:rPr>
                  <a:t>Funktion</a:t>
                </a:r>
                <a:r>
                  <a:rPr lang="en-US" altLang="en-DE" dirty="0">
                    <a:ea typeface="ＭＳ Ｐゴシック" panose="020B0600070205080204" pitchFamily="34" charset="-128"/>
                  </a:rPr>
                  <a:t> </a:t>
                </a:r>
                <a14:m>
                  <m:oMath xmlns:m="http://schemas.openxmlformats.org/officeDocument/2006/math">
                    <m:r>
                      <a:rPr lang="en-US" altLang="en-DE" i="1" dirty="0" smtClean="0">
                        <a:latin typeface="Cambria Math" panose="02040503050406030204" pitchFamily="18" charset="0"/>
                        <a:ea typeface="ＭＳ Ｐゴシック" panose="020B0600070205080204" pitchFamily="34" charset="-128"/>
                      </a:rPr>
                      <m:t>𝑓</m:t>
                    </m:r>
                  </m:oMath>
                </a14:m>
                <a:r>
                  <a:rPr lang="en-US" altLang="en-DE" dirty="0">
                    <a:ea typeface="ＭＳ Ｐゴシック" panose="020B0600070205080204" pitchFamily="34" charset="-128"/>
                  </a:rPr>
                  <a:t> </a:t>
                </a:r>
                <a:r>
                  <a:rPr lang="en-US" altLang="en-DE" dirty="0" err="1">
                    <a:ea typeface="ＭＳ Ｐゴシック" panose="020B0600070205080204" pitchFamily="34" charset="-128"/>
                  </a:rPr>
                  <a:t>bezeichnet</a:t>
                </a:r>
                <a:r>
                  <a:rPr lang="en-US" altLang="en-DE" dirty="0">
                    <a:ea typeface="ＭＳ Ｐゴシック" panose="020B0600070205080204" pitchFamily="34" charset="-128"/>
                  </a:rPr>
                  <a:t>:</a:t>
                </a:r>
              </a:p>
              <a:p>
                <a:pPr algn="ctr" eaLnBrk="1" hangingPunct="1">
                  <a:buFont typeface="Wingdings" pitchFamily="2" charset="2"/>
                  <a:buNone/>
                </a:pPr>
                <a14:m>
                  <m:oMath xmlns:m="http://schemas.openxmlformats.org/officeDocument/2006/math">
                    <m:r>
                      <a:rPr lang="de-DE" altLang="zh-CN" b="0" i="1" smtClean="0">
                        <a:latin typeface="Cambria Math" panose="02040503050406030204" pitchFamily="18" charset="0"/>
                        <a:ea typeface="宋体" panose="02010600030101010101" pitchFamily="2" charset="-122"/>
                      </a:rPr>
                      <m:t>𝑓</m:t>
                    </m:r>
                    <m:d>
                      <m:dPr>
                        <m:ctrlPr>
                          <a:rPr lang="de-DE" altLang="zh-CN" b="0" i="1" smtClean="0">
                            <a:latin typeface="Cambria Math" panose="02040503050406030204" pitchFamily="18" charset="0"/>
                            <a:ea typeface="宋体" panose="02010600030101010101" pitchFamily="2" charset="-122"/>
                          </a:rPr>
                        </m:ctrlPr>
                      </m:dPr>
                      <m:e>
                        <m:sSub>
                          <m:sSubPr>
                            <m:ctrlPr>
                              <a:rPr lang="de-DE" altLang="zh-CN" b="0" i="1" smtClean="0">
                                <a:latin typeface="Cambria Math" panose="02040503050406030204" pitchFamily="18" charset="0"/>
                                <a:ea typeface="Cambria Math" panose="02040503050406030204" pitchFamily="18" charset="0"/>
                              </a:rPr>
                            </m:ctrlPr>
                          </m:sSubPr>
                          <m:e>
                            <m:r>
                              <a:rPr lang="de-DE" altLang="zh-CN" b="0" i="1" smtClean="0">
                                <a:latin typeface="Cambria Math" panose="02040503050406030204" pitchFamily="18" charset="0"/>
                                <a:ea typeface="Cambria Math" panose="02040503050406030204" pitchFamily="18" charset="0"/>
                              </a:rPr>
                              <m:t>𝜓</m:t>
                            </m:r>
                          </m:e>
                          <m:sub>
                            <m:r>
                              <a:rPr lang="de-DE" altLang="zh-CN" b="0" i="1" smtClean="0">
                                <a:latin typeface="Cambria Math" panose="02040503050406030204" pitchFamily="18" charset="0"/>
                                <a:ea typeface="Cambria Math" panose="02040503050406030204" pitchFamily="18" charset="0"/>
                              </a:rPr>
                              <m:t>𝑖</m:t>
                            </m:r>
                          </m:sub>
                        </m:sSub>
                      </m:e>
                    </m:d>
                    <m:r>
                      <a:rPr lang="de-DE" altLang="zh-CN" b="0" i="1" smtClean="0">
                        <a:latin typeface="Cambria Math" panose="02040503050406030204" pitchFamily="18" charset="0"/>
                        <a:ea typeface="Cambria Math" panose="02040503050406030204" pitchFamily="18" charset="0"/>
                      </a:rPr>
                      <m:t>=</m:t>
                    </m:r>
                    <m:r>
                      <a:rPr lang="de-DE" altLang="zh-CN" b="0" i="1" smtClean="0">
                        <a:latin typeface="Cambria Math" panose="02040503050406030204" pitchFamily="18" charset="0"/>
                        <a:ea typeface="Cambria Math" panose="02040503050406030204" pitchFamily="18" charset="0"/>
                      </a:rPr>
                      <m:t>𝑤</m:t>
                    </m:r>
                  </m:oMath>
                </a14:m>
                <a:r>
                  <a:rPr lang="de-DE" altLang="zh-CN" dirty="0">
                    <a:ea typeface="Cambria Math" panose="02040503050406030204" pitchFamily="18" charset="0"/>
                  </a:rPr>
                  <a:t> </a:t>
                </a:r>
                <a14:m>
                  <m:oMath xmlns:m="http://schemas.openxmlformats.org/officeDocument/2006/math">
                    <m:sSub>
                      <m:sSubPr>
                        <m:ctrlPr>
                          <a:rPr lang="de-DE" altLang="zh-CN" i="1">
                            <a:latin typeface="Cambria Math" panose="02040503050406030204" pitchFamily="18" charset="0"/>
                            <a:ea typeface="Cambria Math" panose="02040503050406030204" pitchFamily="18" charset="0"/>
                          </a:rPr>
                        </m:ctrlPr>
                      </m:sSubPr>
                      <m:e>
                        <m:r>
                          <a:rPr lang="de-DE" altLang="zh-CN" i="1">
                            <a:latin typeface="Cambria Math" panose="02040503050406030204" pitchFamily="18" charset="0"/>
                            <a:ea typeface="Cambria Math" panose="02040503050406030204" pitchFamily="18" charset="0"/>
                          </a:rPr>
                          <m:t>𝜓</m:t>
                        </m:r>
                      </m:e>
                      <m:sub>
                        <m:r>
                          <a:rPr lang="de-DE" altLang="zh-CN" i="1">
                            <a:latin typeface="Cambria Math" panose="02040503050406030204" pitchFamily="18" charset="0"/>
                            <a:ea typeface="Cambria Math" panose="02040503050406030204" pitchFamily="18" charset="0"/>
                          </a:rPr>
                          <m:t>𝑖</m:t>
                        </m:r>
                      </m:sub>
                    </m:sSub>
                  </m:oMath>
                </a14:m>
                <a:r>
                  <a:rPr lang="en-US" altLang="en-DE" dirty="0">
                    <a:ea typeface="ＭＳ Ｐゴシック" panose="020B0600070205080204" pitchFamily="34" charset="-128"/>
                  </a:rPr>
                  <a:t> with </a:t>
                </a:r>
                <a14:m>
                  <m:oMath xmlns:m="http://schemas.openxmlformats.org/officeDocument/2006/math">
                    <m:r>
                      <a:rPr lang="de-DE" altLang="en-DE" b="0" i="1" smtClean="0">
                        <a:latin typeface="Cambria Math" panose="02040503050406030204" pitchFamily="18" charset="0"/>
                        <a:ea typeface="ＭＳ Ｐゴシック" panose="020B0600070205080204" pitchFamily="34" charset="-128"/>
                      </a:rPr>
                      <m:t>𝑤</m:t>
                    </m:r>
                    <m:r>
                      <a:rPr lang="de-DE" altLang="en-DE" b="0" i="1" smtClean="0">
                        <a:latin typeface="Cambria Math" panose="02040503050406030204" pitchFamily="18" charset="0"/>
                        <a:ea typeface="ＭＳ Ｐゴシック" panose="020B0600070205080204" pitchFamily="34" charset="-128"/>
                      </a:rPr>
                      <m:t>=(</m:t>
                    </m:r>
                    <m:r>
                      <a:rPr lang="de-DE" altLang="en-DE" b="0" i="1" smtClean="0">
                        <a:latin typeface="Cambria Math" panose="02040503050406030204" pitchFamily="18" charset="0"/>
                        <a:ea typeface="ＭＳ Ｐゴシック" panose="020B0600070205080204" pitchFamily="34" charset="-128"/>
                      </a:rPr>
                      <m:t>𝑎</m:t>
                    </m:r>
                    <m:r>
                      <a:rPr lang="de-DE" altLang="en-DE" b="0" i="1" smtClean="0">
                        <a:latin typeface="Cambria Math" panose="02040503050406030204" pitchFamily="18" charset="0"/>
                        <a:ea typeface="ＭＳ Ｐゴシック" panose="020B0600070205080204" pitchFamily="34" charset="-128"/>
                      </a:rPr>
                      <m:t>, </m:t>
                    </m:r>
                    <m:r>
                      <a:rPr lang="de-DE" altLang="en-DE" b="0" i="1" smtClean="0">
                        <a:latin typeface="Cambria Math" panose="02040503050406030204" pitchFamily="18" charset="0"/>
                        <a:ea typeface="ＭＳ Ｐゴシック" panose="020B0600070205080204" pitchFamily="34" charset="-128"/>
                      </a:rPr>
                      <m:t>𝑏</m:t>
                    </m:r>
                    <m:r>
                      <a:rPr lang="de-DE" altLang="en-DE" b="0" i="1" smtClean="0">
                        <a:latin typeface="Cambria Math" panose="02040503050406030204" pitchFamily="18" charset="0"/>
                        <a:ea typeface="ＭＳ Ｐゴシック" panose="020B0600070205080204" pitchFamily="34" charset="-128"/>
                      </a:rPr>
                      <m:t> </m:t>
                    </m:r>
                    <m:r>
                      <a:rPr lang="de-DE" altLang="en-DE" b="0" i="1" smtClean="0">
                        <a:latin typeface="Cambria Math" panose="02040503050406030204" pitchFamily="18" charset="0"/>
                        <a:ea typeface="ＭＳ Ｐゴシック" panose="020B0600070205080204" pitchFamily="34" charset="-128"/>
                      </a:rPr>
                      <m:t>𝑐</m:t>
                    </m:r>
                    <m:r>
                      <a:rPr lang="de-DE" altLang="en-DE" b="0" i="1" smtClean="0">
                        <a:latin typeface="Cambria Math" panose="02040503050406030204" pitchFamily="18" charset="0"/>
                        <a:ea typeface="ＭＳ Ｐゴシック" panose="020B0600070205080204" pitchFamily="34" charset="-128"/>
                      </a:rPr>
                      <m:t>)</m:t>
                    </m:r>
                  </m:oMath>
                </a14:m>
                <a:r>
                  <a:rPr lang="en-US" altLang="en-DE" dirty="0">
                    <a:ea typeface="ＭＳ Ｐゴシック" panose="020B0600070205080204" pitchFamily="34" charset="-128"/>
                  </a:rPr>
                  <a:t> and </a:t>
                </a:r>
                <a14:m>
                  <m:oMath xmlns:m="http://schemas.openxmlformats.org/officeDocument/2006/math">
                    <m:sSub>
                      <m:sSubPr>
                        <m:ctrlPr>
                          <a:rPr lang="de-DE" altLang="zh-CN" i="1">
                            <a:latin typeface="Cambria Math" panose="02040503050406030204" pitchFamily="18" charset="0"/>
                            <a:ea typeface="Cambria Math" panose="02040503050406030204" pitchFamily="18" charset="0"/>
                          </a:rPr>
                        </m:ctrlPr>
                      </m:sSubPr>
                      <m:e>
                        <m:r>
                          <a:rPr lang="de-DE" altLang="zh-CN" i="1">
                            <a:latin typeface="Cambria Math" panose="02040503050406030204" pitchFamily="18" charset="0"/>
                            <a:ea typeface="Cambria Math" panose="02040503050406030204" pitchFamily="18" charset="0"/>
                          </a:rPr>
                          <m:t>𝜓</m:t>
                        </m:r>
                      </m:e>
                      <m:sub>
                        <m:r>
                          <a:rPr lang="de-DE" altLang="zh-CN" i="1">
                            <a:latin typeface="Cambria Math" panose="02040503050406030204" pitchFamily="18" charset="0"/>
                            <a:ea typeface="Cambria Math" panose="02040503050406030204" pitchFamily="18" charset="0"/>
                          </a:rPr>
                          <m:t>𝑖</m:t>
                        </m:r>
                      </m:sub>
                    </m:sSub>
                    <m:r>
                      <a:rPr lang="de-DE" altLang="zh-CN" b="0" i="1" smtClean="0">
                        <a:latin typeface="Cambria Math" panose="02040503050406030204" pitchFamily="18" charset="0"/>
                        <a:ea typeface="Cambria Math" panose="02040503050406030204" pitchFamily="18" charset="0"/>
                      </a:rPr>
                      <m:t>=(</m:t>
                    </m:r>
                    <m:r>
                      <a:rPr lang="de-DE" altLang="zh-CN" b="0" i="1" smtClean="0">
                        <a:latin typeface="Cambria Math" panose="02040503050406030204" pitchFamily="18" charset="0"/>
                        <a:ea typeface="Cambria Math" panose="02040503050406030204" pitchFamily="18" charset="0"/>
                      </a:rPr>
                      <m:t>𝛼</m:t>
                    </m:r>
                    <m:r>
                      <a:rPr lang="de-DE" altLang="zh-CN" b="0" i="1" smtClean="0">
                        <a:latin typeface="Cambria Math" panose="02040503050406030204" pitchFamily="18" charset="0"/>
                        <a:ea typeface="Cambria Math" panose="02040503050406030204" pitchFamily="18" charset="0"/>
                      </a:rPr>
                      <m:t>, </m:t>
                    </m:r>
                    <m:r>
                      <a:rPr lang="de-DE" altLang="zh-CN" b="0" i="1" smtClean="0">
                        <a:latin typeface="Cambria Math" panose="02040503050406030204" pitchFamily="18" charset="0"/>
                        <a:ea typeface="Cambria Math" panose="02040503050406030204" pitchFamily="18" charset="0"/>
                      </a:rPr>
                      <m:t>𝜔</m:t>
                    </m:r>
                    <m:r>
                      <a:rPr lang="de-DE" altLang="zh-CN" b="0" i="1" smtClean="0">
                        <a:latin typeface="Cambria Math" panose="02040503050406030204" pitchFamily="18" charset="0"/>
                        <a:ea typeface="Cambria Math" panose="02040503050406030204" pitchFamily="18" charset="0"/>
                      </a:rPr>
                      <m:t>, 1)</m:t>
                    </m:r>
                  </m:oMath>
                </a14:m>
                <a:endParaRPr lang="en-US" altLang="en-DE" dirty="0">
                  <a:ea typeface="ＭＳ Ｐゴシック" panose="020B0600070205080204" pitchFamily="34" charset="-128"/>
                </a:endParaRPr>
              </a:p>
              <a:p>
                <a:pPr eaLnBrk="1" hangingPunct="1"/>
                <a:endParaRPr lang="en-US" altLang="en-DE" dirty="0">
                  <a:ea typeface="ＭＳ Ｐゴシック" panose="020B0600070205080204" pitchFamily="34" charset="-128"/>
                </a:endParaRPr>
              </a:p>
              <a:p>
                <a:pPr eaLnBrk="1" hangingPunct="1"/>
                <a:r>
                  <a:rPr lang="en-US" altLang="en-DE" dirty="0">
                    <a:ea typeface="ＭＳ Ｐゴシック" panose="020B0600070205080204" pitchFamily="34" charset="-128"/>
                  </a:rPr>
                  <a:t>And the linear classifier is</a:t>
                </a:r>
              </a:p>
              <a:p>
                <a:pPr algn="ctr" eaLnBrk="1" hangingPunct="1">
                  <a:buFont typeface="Wingdings" pitchFamily="2" charset="2"/>
                  <a:buNone/>
                </a:pPr>
                <a:r>
                  <a:rPr lang="en-US" altLang="en-DE" dirty="0">
                    <a:ea typeface="ＭＳ Ｐゴシック" panose="020B0600070205080204" pitchFamily="34" charset="-128"/>
                  </a:rPr>
                  <a:t>Decide relevant if </a:t>
                </a:r>
                <a:r>
                  <a:rPr lang="en-US" altLang="en-DE" i="1" dirty="0">
                    <a:ea typeface="ＭＳ Ｐゴシック" panose="020B0600070205080204" pitchFamily="34" charset="-128"/>
                  </a:rPr>
                  <a:t>Score(d, q) &gt; </a:t>
                </a:r>
                <a:r>
                  <a:rPr lang="en-US" altLang="en-DE" i="1" dirty="0" err="1">
                    <a:latin typeface="Lucida Grande" panose="020B0600040502020204" pitchFamily="34" charset="0"/>
                    <a:ea typeface="ＭＳ Ｐゴシック" panose="020B0600070205080204" pitchFamily="34" charset="-128"/>
                  </a:rPr>
                  <a:t>θ</a:t>
                </a:r>
                <a:endParaRPr lang="en-US" altLang="en-DE" dirty="0">
                  <a:ea typeface="ＭＳ Ｐゴシック" panose="020B0600070205080204" pitchFamily="34" charset="-128"/>
                </a:endParaRPr>
              </a:p>
              <a:p>
                <a:pPr eaLnBrk="1" hangingPunct="1">
                  <a:buFont typeface="Wingdings" pitchFamily="2" charset="2"/>
                  <a:buNone/>
                </a:pPr>
                <a:endParaRPr lang="en-US" altLang="en-DE" dirty="0">
                  <a:ea typeface="ＭＳ Ｐゴシック" panose="020B0600070205080204" pitchFamily="34" charset="-128"/>
                </a:endParaRPr>
              </a:p>
              <a:p>
                <a:pPr eaLnBrk="1" hangingPunct="1"/>
                <a:r>
                  <a:rPr lang="en-US" altLang="en-DE" dirty="0">
                    <a:ea typeface="ＭＳ Ｐゴシック" panose="020B0600070205080204" pitchFamily="34" charset="-128"/>
                  </a:rPr>
                  <a:t>… and use score for ranking</a:t>
                </a:r>
              </a:p>
            </p:txBody>
          </p:sp>
        </mc:Choice>
        <mc:Fallback xmlns="">
          <p:sp>
            <p:nvSpPr>
              <p:cNvPr id="24578" name="Content Placeholder 2">
                <a:extLst>
                  <a:ext uri="{FF2B5EF4-FFF2-40B4-BE49-F238E27FC236}">
                    <a16:creationId xmlns:a16="http://schemas.microsoft.com/office/drawing/2014/main" id="{41754291-D290-83BC-6F04-947851753503}"/>
                  </a:ext>
                </a:extLst>
              </p:cNvPr>
              <p:cNvSpPr>
                <a:spLocks noGrp="1" noRot="1" noChangeAspect="1" noMove="1" noResize="1" noEditPoints="1" noAdjustHandles="1" noChangeArrowheads="1" noChangeShapeType="1" noTextEdit="1"/>
              </p:cNvSpPr>
              <p:nvPr>
                <p:ph idx="1"/>
              </p:nvPr>
            </p:nvSpPr>
            <p:spPr>
              <a:blipFill>
                <a:blip r:embed="rId2"/>
                <a:stretch>
                  <a:fillRect l="-1389" t="-1276"/>
                </a:stretch>
              </a:blipFill>
            </p:spPr>
            <p:txBody>
              <a:bodyPr/>
              <a:lstStyle/>
              <a:p>
                <a:r>
                  <a:rPr lang="en-DE">
                    <a:noFill/>
                  </a:rPr>
                  <a:t> </a:t>
                </a:r>
              </a:p>
            </p:txBody>
          </p:sp>
        </mc:Fallback>
      </mc:AlternateContent>
      <p:sp>
        <p:nvSpPr>
          <p:cNvPr id="24579" name="TextBox 3">
            <a:extLst>
              <a:ext uri="{FF2B5EF4-FFF2-40B4-BE49-F238E27FC236}">
                <a16:creationId xmlns:a16="http://schemas.microsoft.com/office/drawing/2014/main" id="{8315C4BC-13F6-56BD-82EB-8E1B59EB401F}"/>
              </a:ext>
            </a:extLst>
          </p:cNvPr>
          <p:cNvSpPr txBox="1">
            <a:spLocks noChangeArrowheads="1"/>
          </p:cNvSpPr>
          <p:nvPr/>
        </p:nvSpPr>
        <p:spPr bwMode="auto">
          <a:xfrm>
            <a:off x="7620000" y="-33338"/>
            <a:ext cx="10858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DE" sz="1600">
                <a:solidFill>
                  <a:srgbClr val="FBFCFF"/>
                </a:solidFill>
              </a:rPr>
              <a:t>Sec. 15.4.1</a:t>
            </a:r>
          </a:p>
        </p:txBody>
      </p:sp>
      <p:sp>
        <p:nvSpPr>
          <p:cNvPr id="3" name="TextBox 2">
            <a:extLst>
              <a:ext uri="{FF2B5EF4-FFF2-40B4-BE49-F238E27FC236}">
                <a16:creationId xmlns:a16="http://schemas.microsoft.com/office/drawing/2014/main" id="{029735FE-3349-C501-57C4-F8DCB5E3BF76}"/>
              </a:ext>
            </a:extLst>
          </p:cNvPr>
          <p:cNvSpPr txBox="1"/>
          <p:nvPr/>
        </p:nvSpPr>
        <p:spPr>
          <a:xfrm>
            <a:off x="2988766" y="6617528"/>
            <a:ext cx="3188693" cy="276999"/>
          </a:xfrm>
          <a:prstGeom prst="rect">
            <a:avLst/>
          </a:prstGeom>
          <a:noFill/>
        </p:spPr>
        <p:txBody>
          <a:bodyPr wrap="none" rtlCol="0">
            <a:spAutoFit/>
          </a:bodyPr>
          <a:lstStyle/>
          <a:p>
            <a:r>
              <a:rPr lang="en-DE" sz="1200" dirty="0">
                <a:solidFill>
                  <a:schemeClr val="bg1"/>
                </a:solidFill>
              </a:rPr>
              <a:t>Introduction to Information Retrieval, Sec. 15.4.</a:t>
            </a:r>
          </a:p>
        </p:txBody>
      </p:sp>
      <p:sp>
        <p:nvSpPr>
          <p:cNvPr id="4" name="Cloud Callout 3">
            <a:extLst>
              <a:ext uri="{FF2B5EF4-FFF2-40B4-BE49-F238E27FC236}">
                <a16:creationId xmlns:a16="http://schemas.microsoft.com/office/drawing/2014/main" id="{C79E712D-7D9D-07AE-320B-1615EF1D7B0F}"/>
              </a:ext>
            </a:extLst>
          </p:cNvPr>
          <p:cNvSpPr/>
          <p:nvPr/>
        </p:nvSpPr>
        <p:spPr>
          <a:xfrm>
            <a:off x="5724128" y="4725144"/>
            <a:ext cx="3672408" cy="1892384"/>
          </a:xfrm>
          <a:prstGeom prst="cloudCallout">
            <a:avLst>
              <a:gd name="adj1" fmla="val -44108"/>
              <a:gd name="adj2" fmla="val -5357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DE" dirty="0">
                <a:solidFill>
                  <a:schemeClr val="tx1"/>
                </a:solidFill>
              </a:rPr>
              <a:t>Is this a machine learning or a data mining approach?</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p:txBody>
          <a:bodyPr/>
          <a:lstStyle/>
          <a:p>
            <a:pPr eaLnBrk="1" hangingPunct="1"/>
            <a:r>
              <a:rPr lang="de-DE" dirty="0">
                <a:latin typeface="+mn-lt"/>
                <a:ea typeface="ＭＳ Ｐゴシック" charset="0"/>
                <a:cs typeface="ＭＳ Ｐゴシック" charset="0"/>
              </a:rPr>
              <a:t>Support Vector Machines (SVMs </a:t>
            </a:r>
            <a:r>
              <a:rPr lang="de-DE" dirty="0">
                <a:latin typeface="+mn-lt"/>
                <a:ea typeface="ＭＳ Ｐゴシック" charset="0"/>
                <a:cs typeface="ＭＳ Ｐゴシック" charset="0"/>
                <a:sym typeface="Wingdings" pitchFamily="2" charset="2"/>
              </a:rPr>
              <a:t> EWDS)</a:t>
            </a:r>
            <a:endParaRPr lang="de-DE" dirty="0">
              <a:latin typeface="+mn-lt"/>
              <a:ea typeface="ＭＳ Ｐゴシック" charset="0"/>
              <a:cs typeface="ＭＳ Ｐゴシック" charset="0"/>
            </a:endParaRPr>
          </a:p>
        </p:txBody>
      </p:sp>
      <p:sp>
        <p:nvSpPr>
          <p:cNvPr id="88066" name="Rectangle 3"/>
          <p:cNvSpPr>
            <a:spLocks noGrp="1" noChangeArrowheads="1"/>
          </p:cNvSpPr>
          <p:nvPr>
            <p:ph type="body" idx="1"/>
          </p:nvPr>
        </p:nvSpPr>
        <p:spPr/>
        <p:txBody>
          <a:bodyPr/>
          <a:lstStyle/>
          <a:p>
            <a:pPr eaLnBrk="1" hangingPunct="1"/>
            <a:r>
              <a:rPr lang="de-DE" dirty="0">
                <a:solidFill>
                  <a:srgbClr val="190CFF"/>
                </a:solidFill>
                <a:ea typeface="ＭＳ Ｐゴシック" charset="0"/>
              </a:rPr>
              <a:t>Mapping </a:t>
            </a:r>
            <a:r>
              <a:rPr lang="de-DE" dirty="0" err="1">
                <a:solidFill>
                  <a:srgbClr val="190CFF"/>
                </a:solidFill>
                <a:ea typeface="ＭＳ Ｐゴシック" charset="0"/>
              </a:rPr>
              <a:t>instances</a:t>
            </a:r>
            <a:r>
              <a:rPr lang="de-DE" dirty="0">
                <a:solidFill>
                  <a:srgbClr val="190CFF"/>
                </a:solidFill>
                <a:ea typeface="ＭＳ Ｐゴシック" charset="0"/>
              </a:rPr>
              <a:t> </a:t>
            </a:r>
            <a:r>
              <a:rPr lang="de-DE" dirty="0" err="1">
                <a:ea typeface="ＭＳ Ｐゴシック" charset="0"/>
              </a:rPr>
              <a:t>of</a:t>
            </a:r>
            <a:r>
              <a:rPr lang="de-DE" dirty="0">
                <a:ea typeface="ＭＳ Ｐゴシック" charset="0"/>
              </a:rPr>
              <a:t> </a:t>
            </a:r>
            <a:r>
              <a:rPr lang="de-DE" dirty="0" err="1">
                <a:ea typeface="ＭＳ Ｐゴシック" charset="0"/>
              </a:rPr>
              <a:t>two</a:t>
            </a:r>
            <a:r>
              <a:rPr lang="de-DE" dirty="0">
                <a:ea typeface="ＭＳ Ｐゴシック" charset="0"/>
              </a:rPr>
              <a:t> </a:t>
            </a:r>
            <a:r>
              <a:rPr lang="de-DE" dirty="0" err="1">
                <a:ea typeface="ＭＳ Ｐゴシック" charset="0"/>
              </a:rPr>
              <a:t>classes</a:t>
            </a:r>
            <a:r>
              <a:rPr lang="de-DE" dirty="0">
                <a:ea typeface="ＭＳ Ｐゴシック" charset="0"/>
              </a:rPr>
              <a:t> </a:t>
            </a:r>
            <a:r>
              <a:rPr lang="de-DE" dirty="0" err="1">
                <a:ea typeface="ＭＳ Ｐゴシック" charset="0"/>
              </a:rPr>
              <a:t>into</a:t>
            </a:r>
            <a:r>
              <a:rPr lang="de-DE" dirty="0">
                <a:ea typeface="ＭＳ Ｐゴシック" charset="0"/>
              </a:rPr>
              <a:t> a </a:t>
            </a:r>
            <a:r>
              <a:rPr lang="de-DE" dirty="0" err="1">
                <a:ea typeface="ＭＳ Ｐゴシック" charset="0"/>
              </a:rPr>
              <a:t>space</a:t>
            </a:r>
            <a:r>
              <a:rPr lang="de-DE" dirty="0">
                <a:ea typeface="ＭＳ Ｐゴシック" charset="0"/>
              </a:rPr>
              <a:t>, in </a:t>
            </a:r>
            <a:r>
              <a:rPr lang="de-DE" dirty="0" err="1">
                <a:ea typeface="ＭＳ Ｐゴシック" charset="0"/>
              </a:rPr>
              <a:t>which</a:t>
            </a:r>
            <a:r>
              <a:rPr lang="de-DE" dirty="0">
                <a:ea typeface="ＭＳ Ｐゴシック" charset="0"/>
              </a:rPr>
              <a:t> </a:t>
            </a:r>
            <a:r>
              <a:rPr lang="de-DE" dirty="0" err="1">
                <a:ea typeface="ＭＳ Ｐゴシック" charset="0"/>
              </a:rPr>
              <a:t>they</a:t>
            </a:r>
            <a:r>
              <a:rPr lang="de-DE" dirty="0">
                <a:ea typeface="ＭＳ Ｐゴシック" charset="0"/>
              </a:rPr>
              <a:t> </a:t>
            </a:r>
            <a:r>
              <a:rPr lang="de-DE" dirty="0" err="1">
                <a:ea typeface="ＭＳ Ｐゴシック" charset="0"/>
              </a:rPr>
              <a:t>are</a:t>
            </a:r>
            <a:r>
              <a:rPr lang="de-DE" dirty="0">
                <a:ea typeface="ＭＳ Ｐゴシック" charset="0"/>
              </a:rPr>
              <a:t> </a:t>
            </a:r>
            <a:r>
              <a:rPr lang="de-DE" dirty="0" err="1">
                <a:ea typeface="ＭＳ Ｐゴシック" charset="0"/>
              </a:rPr>
              <a:t>linearly</a:t>
            </a:r>
            <a:r>
              <a:rPr lang="de-DE" dirty="0">
                <a:ea typeface="ＭＳ Ｐゴシック" charset="0"/>
              </a:rPr>
              <a:t> separable</a:t>
            </a:r>
          </a:p>
          <a:p>
            <a:pPr lvl="1" eaLnBrk="1" hangingPunct="1"/>
            <a:r>
              <a:rPr lang="de-DE" dirty="0">
                <a:ea typeface="ＭＳ Ｐゴシック" charset="0"/>
              </a:rPr>
              <a:t>Mapping </a:t>
            </a:r>
            <a:r>
              <a:rPr lang="de-DE" dirty="0" err="1">
                <a:ea typeface="ＭＳ Ｐゴシック" charset="0"/>
              </a:rPr>
              <a:t>function</a:t>
            </a:r>
            <a:r>
              <a:rPr lang="de-DE" dirty="0">
                <a:ea typeface="ＭＳ Ｐゴシック" charset="0"/>
              </a:rPr>
              <a:t> </a:t>
            </a:r>
            <a:r>
              <a:rPr lang="de-DE" dirty="0" err="1">
                <a:ea typeface="ＭＳ Ｐゴシック" charset="0"/>
              </a:rPr>
              <a:t>is</a:t>
            </a:r>
            <a:r>
              <a:rPr lang="de-DE" dirty="0">
                <a:ea typeface="ＭＳ Ｐゴシック" charset="0"/>
              </a:rPr>
              <a:t> </a:t>
            </a:r>
            <a:r>
              <a:rPr lang="de-DE" dirty="0" err="1">
                <a:ea typeface="ＭＳ Ｐゴシック" charset="0"/>
              </a:rPr>
              <a:t>called</a:t>
            </a:r>
            <a:r>
              <a:rPr lang="de-DE" dirty="0">
                <a:ea typeface="ＭＳ Ｐゴシック" charset="0"/>
              </a:rPr>
              <a:t> </a:t>
            </a:r>
            <a:r>
              <a:rPr lang="de-DE" dirty="0" err="1">
                <a:solidFill>
                  <a:srgbClr val="190CFF"/>
                </a:solidFill>
                <a:ea typeface="ＭＳ Ｐゴシック" charset="0"/>
              </a:rPr>
              <a:t>kernel</a:t>
            </a:r>
            <a:r>
              <a:rPr lang="de-DE" dirty="0">
                <a:solidFill>
                  <a:srgbClr val="190CFF"/>
                </a:solidFill>
                <a:ea typeface="ＭＳ Ｐゴシック" charset="0"/>
              </a:rPr>
              <a:t> </a:t>
            </a:r>
            <a:r>
              <a:rPr lang="de-DE" dirty="0" err="1">
                <a:solidFill>
                  <a:srgbClr val="190CFF"/>
                </a:solidFill>
                <a:ea typeface="ＭＳ Ｐゴシック" charset="0"/>
              </a:rPr>
              <a:t>function</a:t>
            </a:r>
            <a:endParaRPr lang="de-DE" dirty="0">
              <a:solidFill>
                <a:srgbClr val="190CFF"/>
              </a:solidFill>
              <a:ea typeface="ＭＳ Ｐゴシック" charset="0"/>
            </a:endParaRPr>
          </a:p>
          <a:p>
            <a:pPr eaLnBrk="1" hangingPunct="1"/>
            <a:r>
              <a:rPr lang="de-DE" dirty="0">
                <a:ea typeface="ＭＳ Ｐゴシック" charset="0"/>
              </a:rPr>
              <a:t>Computing </a:t>
            </a:r>
            <a:r>
              <a:rPr lang="de-DE" dirty="0" err="1">
                <a:ea typeface="ＭＳ Ｐゴシック" charset="0"/>
              </a:rPr>
              <a:t>of</a:t>
            </a:r>
            <a:r>
              <a:rPr lang="de-DE" dirty="0">
                <a:ea typeface="ＭＳ Ｐゴシック" charset="0"/>
              </a:rPr>
              <a:t> </a:t>
            </a:r>
            <a:r>
              <a:rPr lang="de-DE" dirty="0" err="1">
                <a:ea typeface="ＭＳ Ｐゴシック" charset="0"/>
              </a:rPr>
              <a:t>separation</a:t>
            </a:r>
            <a:r>
              <a:rPr lang="de-DE" dirty="0">
                <a:ea typeface="ＭＳ Ｐゴシック" charset="0"/>
              </a:rPr>
              <a:t> </a:t>
            </a:r>
            <a:r>
              <a:rPr lang="de-DE" dirty="0" err="1">
                <a:ea typeface="ＭＳ Ｐゴシック" charset="0"/>
              </a:rPr>
              <a:t>surface</a:t>
            </a:r>
            <a:r>
              <a:rPr lang="de-DE" dirty="0">
                <a:ea typeface="ＭＳ Ｐゴシック" charset="0"/>
              </a:rPr>
              <a:t> </a:t>
            </a:r>
            <a:r>
              <a:rPr lang="de-DE" dirty="0" err="1">
                <a:ea typeface="ＭＳ Ｐゴシック" charset="0"/>
              </a:rPr>
              <a:t>defined</a:t>
            </a:r>
            <a:r>
              <a:rPr lang="de-DE" dirty="0">
                <a:ea typeface="ＭＳ Ｐゴシック" charset="0"/>
              </a:rPr>
              <a:t> via</a:t>
            </a:r>
            <a:br>
              <a:rPr lang="de-DE" dirty="0">
                <a:ea typeface="ＭＳ Ｐゴシック" charset="0"/>
              </a:rPr>
            </a:br>
            <a:r>
              <a:rPr lang="de-DE" dirty="0" err="1">
                <a:solidFill>
                  <a:srgbClr val="190CFF"/>
                </a:solidFill>
                <a:ea typeface="ＭＳ Ｐゴシック" charset="0"/>
              </a:rPr>
              <a:t>optimization</a:t>
            </a:r>
            <a:r>
              <a:rPr lang="de-DE" dirty="0">
                <a:solidFill>
                  <a:srgbClr val="190CFF"/>
                </a:solidFill>
                <a:ea typeface="ＭＳ Ｐゴシック" charset="0"/>
              </a:rPr>
              <a:t> </a:t>
            </a:r>
            <a:r>
              <a:rPr lang="de-DE" dirty="0" err="1">
                <a:solidFill>
                  <a:srgbClr val="190CFF"/>
                </a:solidFill>
                <a:ea typeface="ＭＳ Ｐゴシック" charset="0"/>
              </a:rPr>
              <a:t>problem</a:t>
            </a:r>
            <a:r>
              <a:rPr lang="de-DE" dirty="0">
                <a:solidFill>
                  <a:srgbClr val="190CFF"/>
                </a:solidFill>
                <a:ea typeface="ＭＳ Ｐゴシック" charset="0"/>
              </a:rPr>
              <a:t> </a:t>
            </a:r>
          </a:p>
          <a:p>
            <a:pPr eaLnBrk="1" hangingPunct="1"/>
            <a:r>
              <a:rPr lang="de-DE" dirty="0" err="1">
                <a:ea typeface="ＭＳ Ｐゴシック" charset="0"/>
              </a:rPr>
              <a:t>Formulation</a:t>
            </a:r>
            <a:r>
              <a:rPr lang="de-DE" dirty="0">
                <a:ea typeface="ＭＳ Ｐゴシック" charset="0"/>
              </a:rPr>
              <a:t> </a:t>
            </a:r>
            <a:r>
              <a:rPr lang="de-DE" dirty="0" err="1">
                <a:ea typeface="ＭＳ Ｐゴシック" charset="0"/>
              </a:rPr>
              <a:t>as</a:t>
            </a:r>
            <a:r>
              <a:rPr lang="de-DE" dirty="0">
                <a:ea typeface="ＭＳ Ｐゴシック" charset="0"/>
              </a:rPr>
              <a:t> a </a:t>
            </a:r>
            <a:r>
              <a:rPr lang="de-DE" dirty="0" err="1">
                <a:solidFill>
                  <a:srgbClr val="00B050"/>
                </a:solidFill>
                <a:ea typeface="ＭＳ Ｐゴシック" charset="0"/>
              </a:rPr>
              <a:t>problem</a:t>
            </a:r>
            <a:r>
              <a:rPr lang="de-DE" dirty="0">
                <a:solidFill>
                  <a:srgbClr val="00B050"/>
                </a:solidFill>
                <a:ea typeface="ＭＳ Ｐゴシック" charset="0"/>
              </a:rPr>
              <a:t>,</a:t>
            </a:r>
            <a:r>
              <a:rPr lang="de-DE" dirty="0">
                <a:ea typeface="ＭＳ Ｐゴシック" charset="0"/>
              </a:rPr>
              <a:t> </a:t>
            </a:r>
            <a:r>
              <a:rPr lang="de-DE" dirty="0">
                <a:solidFill>
                  <a:srgbClr val="190CFF"/>
                </a:solidFill>
                <a:ea typeface="ＭＳ Ｐゴシック" charset="0"/>
              </a:rPr>
              <a:t>not </a:t>
            </a:r>
            <a:r>
              <a:rPr lang="de-DE" dirty="0" err="1">
                <a:solidFill>
                  <a:srgbClr val="FF0000"/>
                </a:solidFill>
                <a:ea typeface="ＭＳ Ｐゴシック" charset="0"/>
              </a:rPr>
              <a:t>as</a:t>
            </a:r>
            <a:r>
              <a:rPr lang="de-DE" dirty="0">
                <a:solidFill>
                  <a:srgbClr val="FF0000"/>
                </a:solidFill>
                <a:ea typeface="ＭＳ Ｐゴシック" charset="0"/>
              </a:rPr>
              <a:t> a </a:t>
            </a:r>
            <a:r>
              <a:rPr lang="de-DE" dirty="0" err="1">
                <a:solidFill>
                  <a:srgbClr val="FF0000"/>
                </a:solidFill>
                <a:ea typeface="ＭＳ Ｐゴシック" charset="0"/>
              </a:rPr>
              <a:t>procedure</a:t>
            </a:r>
            <a:r>
              <a:rPr lang="de-DE" dirty="0">
                <a:ea typeface="ＭＳ Ｐゴシック" charset="0"/>
              </a:rPr>
              <a:t>!</a:t>
            </a:r>
          </a:p>
          <a:p>
            <a:pPr lvl="1" eaLnBrk="1" hangingPunct="1"/>
            <a:endParaRPr lang="de-DE" dirty="0">
              <a:ea typeface="ＭＳ Ｐゴシック" charset="0"/>
            </a:endParaRPr>
          </a:p>
        </p:txBody>
      </p:sp>
      <p:sp>
        <p:nvSpPr>
          <p:cNvPr id="2" name="Rectangle 1"/>
          <p:cNvSpPr/>
          <p:nvPr/>
        </p:nvSpPr>
        <p:spPr>
          <a:xfrm>
            <a:off x="2339752" y="5301208"/>
            <a:ext cx="4824536" cy="646331"/>
          </a:xfrm>
          <a:prstGeom prst="rect">
            <a:avLst/>
          </a:prstGeom>
        </p:spPr>
        <p:txBody>
          <a:bodyPr wrap="square">
            <a:spAutoFit/>
          </a:bodyPr>
          <a:lstStyle/>
          <a:p>
            <a:r>
              <a:rPr lang="en-US" sz="1200" dirty="0" err="1">
                <a:solidFill>
                  <a:srgbClr val="190CFF"/>
                </a:solidFill>
                <a:latin typeface="+mn-lt"/>
              </a:rPr>
              <a:t>Boser</a:t>
            </a:r>
            <a:r>
              <a:rPr lang="en-US" sz="1200" dirty="0">
                <a:solidFill>
                  <a:srgbClr val="190CFF"/>
                </a:solidFill>
                <a:latin typeface="+mn-lt"/>
              </a:rPr>
              <a:t>, B. E.; </a:t>
            </a:r>
            <a:r>
              <a:rPr lang="en-US" sz="1200" dirty="0" err="1">
                <a:solidFill>
                  <a:srgbClr val="190CFF"/>
                </a:solidFill>
                <a:latin typeface="+mn-lt"/>
              </a:rPr>
              <a:t>Guyon</a:t>
            </a:r>
            <a:r>
              <a:rPr lang="en-US" sz="1200" dirty="0">
                <a:solidFill>
                  <a:srgbClr val="190CFF"/>
                </a:solidFill>
                <a:latin typeface="+mn-lt"/>
              </a:rPr>
              <a:t>, I. M.; </a:t>
            </a:r>
            <a:r>
              <a:rPr lang="en-US" sz="1200" dirty="0" err="1">
                <a:solidFill>
                  <a:srgbClr val="190CFF"/>
                </a:solidFill>
                <a:latin typeface="+mn-lt"/>
              </a:rPr>
              <a:t>Vapnik</a:t>
            </a:r>
            <a:r>
              <a:rPr lang="en-US" sz="1200" dirty="0">
                <a:solidFill>
                  <a:srgbClr val="190CFF"/>
                </a:solidFill>
                <a:latin typeface="+mn-lt"/>
              </a:rPr>
              <a:t>, V. N., A training algorithm for optimal margin classifiers. </a:t>
            </a:r>
            <a:r>
              <a:rPr lang="en-US" sz="1200" i="1" dirty="0">
                <a:solidFill>
                  <a:srgbClr val="190CFF"/>
                </a:solidFill>
                <a:latin typeface="+mn-lt"/>
              </a:rPr>
              <a:t>Proceedings of the fifth annual workshop on Computational learning theory – COLT '92</a:t>
            </a:r>
            <a:r>
              <a:rPr lang="en-US" sz="1200" dirty="0">
                <a:solidFill>
                  <a:srgbClr val="190CFF"/>
                </a:solidFill>
                <a:latin typeface="+mn-lt"/>
              </a:rPr>
              <a:t>. p. 144, </a:t>
            </a:r>
            <a:r>
              <a:rPr lang="en-US" sz="1200" b="1" dirty="0">
                <a:solidFill>
                  <a:srgbClr val="FF0000"/>
                </a:solidFill>
                <a:latin typeface="+mn-lt"/>
              </a:rPr>
              <a:t>1992</a:t>
            </a:r>
          </a:p>
        </p:txBody>
      </p:sp>
      <p:sp>
        <p:nvSpPr>
          <p:cNvPr id="3" name="Rectangle 2"/>
          <p:cNvSpPr/>
          <p:nvPr/>
        </p:nvSpPr>
        <p:spPr>
          <a:xfrm>
            <a:off x="3059832" y="6074132"/>
            <a:ext cx="3851920" cy="461665"/>
          </a:xfrm>
          <a:prstGeom prst="rect">
            <a:avLst/>
          </a:prstGeom>
        </p:spPr>
        <p:txBody>
          <a:bodyPr wrap="square">
            <a:spAutoFit/>
          </a:bodyPr>
          <a:lstStyle/>
          <a:p>
            <a:r>
              <a:rPr lang="en-US" sz="1200" dirty="0" err="1">
                <a:solidFill>
                  <a:srgbClr val="190CFF"/>
                </a:solidFill>
              </a:rPr>
              <a:t>Vapnik</a:t>
            </a:r>
            <a:r>
              <a:rPr lang="en-US" sz="1200" dirty="0">
                <a:solidFill>
                  <a:srgbClr val="190CFF"/>
                </a:solidFill>
              </a:rPr>
              <a:t>, V., Support-vector networks, </a:t>
            </a:r>
            <a:br>
              <a:rPr lang="en-US" sz="1200" dirty="0">
                <a:solidFill>
                  <a:srgbClr val="190CFF"/>
                </a:solidFill>
              </a:rPr>
            </a:br>
            <a:r>
              <a:rPr lang="en-US" sz="1200" dirty="0">
                <a:solidFill>
                  <a:srgbClr val="190CFF"/>
                </a:solidFill>
              </a:rPr>
              <a:t>Machine Learning.  20 (3): 273–297, </a:t>
            </a:r>
            <a:r>
              <a:rPr lang="en-US" sz="1200" b="1" dirty="0">
                <a:solidFill>
                  <a:srgbClr val="FF0000"/>
                </a:solidFill>
              </a:rPr>
              <a:t>1995</a:t>
            </a:r>
          </a:p>
        </p:txBody>
      </p:sp>
      <p:sp>
        <p:nvSpPr>
          <p:cNvPr id="7" name="Rectangle 6"/>
          <p:cNvSpPr/>
          <p:nvPr/>
        </p:nvSpPr>
        <p:spPr>
          <a:xfrm>
            <a:off x="2581040" y="4712950"/>
            <a:ext cx="4572000" cy="461665"/>
          </a:xfrm>
          <a:prstGeom prst="rect">
            <a:avLst/>
          </a:prstGeom>
        </p:spPr>
        <p:txBody>
          <a:bodyPr>
            <a:spAutoFit/>
          </a:bodyPr>
          <a:lstStyle/>
          <a:p>
            <a:r>
              <a:rPr lang="en-US" sz="1200" dirty="0">
                <a:solidFill>
                  <a:srgbClr val="190CFF"/>
                </a:solidFill>
                <a:latin typeface="Myriad Pro" charset="0"/>
                <a:ea typeface="Myriad Pro" charset="0"/>
                <a:cs typeface="Myriad Pro" charset="0"/>
              </a:rPr>
              <a:t>V. </a:t>
            </a:r>
            <a:r>
              <a:rPr lang="en-US" sz="1200" dirty="0" err="1">
                <a:solidFill>
                  <a:srgbClr val="190CFF"/>
                </a:solidFill>
                <a:latin typeface="Myriad Pro" charset="0"/>
                <a:ea typeface="Myriad Pro" charset="0"/>
                <a:cs typeface="Myriad Pro" charset="0"/>
              </a:rPr>
              <a:t>Vapnik</a:t>
            </a:r>
            <a:r>
              <a:rPr lang="en-US" sz="1200" dirty="0">
                <a:solidFill>
                  <a:srgbClr val="190CFF"/>
                </a:solidFill>
                <a:latin typeface="Myriad Pro" charset="0"/>
                <a:ea typeface="Myriad Pro" charset="0"/>
                <a:cs typeface="Myriad Pro" charset="0"/>
              </a:rPr>
              <a:t>, A. </a:t>
            </a:r>
            <a:r>
              <a:rPr lang="en-US" sz="1200" dirty="0" err="1">
                <a:solidFill>
                  <a:srgbClr val="190CFF"/>
                </a:solidFill>
                <a:latin typeface="Myriad Pro" charset="0"/>
                <a:ea typeface="Myriad Pro" charset="0"/>
                <a:cs typeface="Myriad Pro" charset="0"/>
              </a:rPr>
              <a:t>Chervonenkis</a:t>
            </a:r>
            <a:r>
              <a:rPr lang="en-US" sz="1200" dirty="0">
                <a:solidFill>
                  <a:srgbClr val="190CFF"/>
                </a:solidFill>
                <a:latin typeface="Myriad Pro" charset="0"/>
                <a:ea typeface="Myriad Pro" charset="0"/>
                <a:cs typeface="Myriad Pro" charset="0"/>
              </a:rPr>
              <a:t>, A note on one class of </a:t>
            </a:r>
            <a:r>
              <a:rPr lang="en-US" sz="1200" dirty="0" err="1">
                <a:solidFill>
                  <a:srgbClr val="190CFF"/>
                </a:solidFill>
                <a:latin typeface="Myriad Pro" charset="0"/>
                <a:ea typeface="Myriad Pro" charset="0"/>
                <a:cs typeface="Myriad Pro" charset="0"/>
              </a:rPr>
              <a:t>perceptrons</a:t>
            </a:r>
            <a:r>
              <a:rPr lang="en-US" sz="1200" dirty="0">
                <a:solidFill>
                  <a:srgbClr val="190CFF"/>
                </a:solidFill>
                <a:latin typeface="Myriad Pro" charset="0"/>
                <a:ea typeface="Myriad Pro" charset="0"/>
                <a:cs typeface="Myriad Pro" charset="0"/>
              </a:rPr>
              <a:t>. </a:t>
            </a:r>
            <a:r>
              <a:rPr lang="en-US" sz="1200" i="1" dirty="0">
                <a:solidFill>
                  <a:srgbClr val="190CFF"/>
                </a:solidFill>
                <a:latin typeface="Myriad Pro" charset="0"/>
                <a:ea typeface="Myriad Pro" charset="0"/>
                <a:cs typeface="Myriad Pro" charset="0"/>
              </a:rPr>
              <a:t>Automation and Remote Control</a:t>
            </a:r>
            <a:r>
              <a:rPr lang="en-US" sz="1200" dirty="0">
                <a:solidFill>
                  <a:srgbClr val="190CFF"/>
                </a:solidFill>
                <a:latin typeface="Myriad Pro" charset="0"/>
                <a:ea typeface="Myriad Pro" charset="0"/>
                <a:cs typeface="Myriad Pro" charset="0"/>
              </a:rPr>
              <a:t>, </a:t>
            </a:r>
            <a:r>
              <a:rPr lang="en-US" sz="1200" b="1" dirty="0">
                <a:solidFill>
                  <a:srgbClr val="190CFF"/>
                </a:solidFill>
                <a:latin typeface="Myriad Pro" charset="0"/>
                <a:ea typeface="Myriad Pro" charset="0"/>
                <a:cs typeface="Myriad Pro" charset="0"/>
              </a:rPr>
              <a:t>25</a:t>
            </a:r>
            <a:r>
              <a:rPr lang="en-US" sz="1200" dirty="0">
                <a:solidFill>
                  <a:srgbClr val="190CFF"/>
                </a:solidFill>
                <a:latin typeface="Myriad Pro" charset="0"/>
                <a:ea typeface="Myriad Pro" charset="0"/>
                <a:cs typeface="Myriad Pro" charset="0"/>
              </a:rPr>
              <a:t>,</a:t>
            </a:r>
            <a:r>
              <a:rPr lang="en-US" sz="1200" dirty="0">
                <a:solidFill>
                  <a:srgbClr val="0544FF"/>
                </a:solidFill>
                <a:latin typeface="Myriad Pro" charset="0"/>
                <a:ea typeface="Myriad Pro" charset="0"/>
                <a:cs typeface="Myriad Pro" charset="0"/>
              </a:rPr>
              <a:t> </a:t>
            </a:r>
            <a:r>
              <a:rPr lang="en-US" sz="1200" b="1" dirty="0">
                <a:solidFill>
                  <a:srgbClr val="FF0000"/>
                </a:solidFill>
                <a:latin typeface="Myriad Pro" charset="0"/>
                <a:ea typeface="Myriad Pro" charset="0"/>
                <a:cs typeface="Myriad Pro" charset="0"/>
              </a:rPr>
              <a:t>1964</a:t>
            </a:r>
          </a:p>
        </p:txBody>
      </p:sp>
    </p:spTree>
    <p:extLst>
      <p:ext uri="{BB962C8B-B14F-4D97-AF65-F5344CB8AC3E}">
        <p14:creationId xmlns:p14="http://schemas.microsoft.com/office/powerpoint/2010/main" val="15593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06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066">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113" name="Group 2"/>
          <p:cNvGrpSpPr>
            <a:grpSpLocks/>
          </p:cNvGrpSpPr>
          <p:nvPr/>
        </p:nvGrpSpPr>
        <p:grpSpPr bwMode="auto">
          <a:xfrm>
            <a:off x="1524000" y="1828800"/>
            <a:ext cx="6765925" cy="4791075"/>
            <a:chOff x="1152" y="1302"/>
            <a:chExt cx="4262" cy="3018"/>
          </a:xfrm>
        </p:grpSpPr>
        <p:pic>
          <p:nvPicPr>
            <p:cNvPr id="901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 y="1302"/>
              <a:ext cx="3360" cy="30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90116" name="Group 4"/>
            <p:cNvGrpSpPr>
              <a:grpSpLocks/>
            </p:cNvGrpSpPr>
            <p:nvPr/>
          </p:nvGrpSpPr>
          <p:grpSpPr bwMode="auto">
            <a:xfrm>
              <a:off x="3744" y="1968"/>
              <a:ext cx="1667" cy="576"/>
              <a:chOff x="3648" y="2016"/>
              <a:chExt cx="1667" cy="576"/>
            </a:xfrm>
          </p:grpSpPr>
          <p:sp>
            <p:nvSpPr>
              <p:cNvPr id="90120" name="Line 5"/>
              <p:cNvSpPr>
                <a:spLocks noChangeShapeType="1"/>
              </p:cNvSpPr>
              <p:nvPr/>
            </p:nvSpPr>
            <p:spPr bwMode="auto">
              <a:xfrm flipV="1">
                <a:off x="3648" y="2182"/>
                <a:ext cx="960" cy="41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de-DE"/>
              </a:p>
            </p:txBody>
          </p:sp>
          <p:sp>
            <p:nvSpPr>
              <p:cNvPr id="90121" name="Text Box 6"/>
              <p:cNvSpPr txBox="1">
                <a:spLocks noChangeArrowheads="1"/>
              </p:cNvSpPr>
              <p:nvPr/>
            </p:nvSpPr>
            <p:spPr bwMode="auto">
              <a:xfrm>
                <a:off x="4694" y="2016"/>
                <a:ext cx="621"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GB" i="0">
                    <a:latin typeface="Times New Roman" charset="0"/>
                  </a:rPr>
                  <a:t>y = +1</a:t>
                </a:r>
              </a:p>
            </p:txBody>
          </p:sp>
        </p:grpSp>
        <p:grpSp>
          <p:nvGrpSpPr>
            <p:cNvPr id="90117" name="Group 7"/>
            <p:cNvGrpSpPr>
              <a:grpSpLocks/>
            </p:cNvGrpSpPr>
            <p:nvPr/>
          </p:nvGrpSpPr>
          <p:grpSpPr bwMode="auto">
            <a:xfrm>
              <a:off x="4176" y="1466"/>
              <a:ext cx="1238" cy="406"/>
              <a:chOff x="4080" y="1370"/>
              <a:chExt cx="1238" cy="406"/>
            </a:xfrm>
          </p:grpSpPr>
          <p:sp>
            <p:nvSpPr>
              <p:cNvPr id="90118" name="Line 8"/>
              <p:cNvSpPr>
                <a:spLocks noChangeShapeType="1"/>
              </p:cNvSpPr>
              <p:nvPr/>
            </p:nvSpPr>
            <p:spPr bwMode="auto">
              <a:xfrm flipV="1">
                <a:off x="4080" y="1536"/>
                <a:ext cx="576" cy="24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de-DE"/>
              </a:p>
            </p:txBody>
          </p:sp>
          <p:sp>
            <p:nvSpPr>
              <p:cNvPr id="90119" name="Text Box 9"/>
              <p:cNvSpPr txBox="1">
                <a:spLocks noChangeArrowheads="1"/>
              </p:cNvSpPr>
              <p:nvPr/>
            </p:nvSpPr>
            <p:spPr bwMode="auto">
              <a:xfrm>
                <a:off x="4742" y="1370"/>
                <a:ext cx="576"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GB" i="0">
                    <a:latin typeface="Times New Roman" charset="0"/>
                  </a:rPr>
                  <a:t>y = -1</a:t>
                </a:r>
              </a:p>
            </p:txBody>
          </p:sp>
        </p:grpSp>
      </p:grpSp>
      <p:sp>
        <p:nvSpPr>
          <p:cNvPr id="90114" name="Rectangle 10"/>
          <p:cNvSpPr>
            <a:spLocks noGrp="1" noChangeArrowheads="1"/>
          </p:cNvSpPr>
          <p:nvPr>
            <p:ph type="title" idx="4294967295"/>
          </p:nvPr>
        </p:nvSpPr>
        <p:spPr/>
        <p:txBody>
          <a:bodyPr/>
          <a:lstStyle/>
          <a:p>
            <a:pPr eaLnBrk="1" hangingPunct="1"/>
            <a:r>
              <a:rPr lang="de-DE" dirty="0" err="1">
                <a:latin typeface="+mn-lt"/>
                <a:ea typeface="ＭＳ Ｐゴシック" charset="0"/>
                <a:cs typeface="ＭＳ Ｐゴシック" charset="0"/>
              </a:rPr>
              <a:t>Nonlinear</a:t>
            </a:r>
            <a:r>
              <a:rPr lang="de-DE" dirty="0">
                <a:latin typeface="+mn-lt"/>
                <a:ea typeface="ＭＳ Ｐゴシック" charset="0"/>
                <a:cs typeface="ＭＳ Ｐゴシック" charset="0"/>
              </a:rPr>
              <a:t> Separation</a:t>
            </a:r>
          </a:p>
        </p:txBody>
      </p:sp>
    </p:spTree>
    <p:extLst>
      <p:ext uri="{BB962C8B-B14F-4D97-AF65-F5344CB8AC3E}">
        <p14:creationId xmlns:p14="http://schemas.microsoft.com/office/powerpoint/2010/main" val="103708696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1340768"/>
            <a:ext cx="4673600" cy="510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92162" name="Object 2"/>
          <p:cNvGraphicFramePr>
            <a:graphicFrameLocks noChangeAspect="1"/>
          </p:cNvGraphicFramePr>
          <p:nvPr/>
        </p:nvGraphicFramePr>
        <p:xfrm>
          <a:off x="2627784" y="-27384"/>
          <a:ext cx="3733800" cy="957263"/>
        </p:xfrm>
        <a:graphic>
          <a:graphicData uri="http://schemas.openxmlformats.org/presentationml/2006/ole">
            <mc:AlternateContent xmlns:mc="http://schemas.openxmlformats.org/markup-compatibility/2006">
              <mc:Choice xmlns:v="urn:schemas-microsoft-com:vml" Requires="v">
                <p:oleObj name="Formel" r:id="rId4" imgW="990600" imgH="254000" progId="Equation.3">
                  <p:embed/>
                </p:oleObj>
              </mc:Choice>
              <mc:Fallback>
                <p:oleObj name="Formel" r:id="rId4" imgW="990600" imgH="254000" progId="Equation.3">
                  <p:embed/>
                  <p:pic>
                    <p:nvPicPr>
                      <p:cNvPr id="9216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784" y="-27384"/>
                        <a:ext cx="3733800" cy="9572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7284669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06562"/>
            <a:ext cx="5694363" cy="4730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94210" name="Group 3"/>
          <p:cNvGrpSpPr>
            <a:grpSpLocks/>
          </p:cNvGrpSpPr>
          <p:nvPr/>
        </p:nvGrpSpPr>
        <p:grpSpPr bwMode="auto">
          <a:xfrm>
            <a:off x="2590800" y="1268760"/>
            <a:ext cx="3011488" cy="1439862"/>
            <a:chOff x="2400" y="576"/>
            <a:chExt cx="2812" cy="1344"/>
          </a:xfrm>
        </p:grpSpPr>
        <p:sp>
          <p:nvSpPr>
            <p:cNvPr id="94220" name="Line 4"/>
            <p:cNvSpPr>
              <a:spLocks noChangeShapeType="1"/>
            </p:cNvSpPr>
            <p:nvPr/>
          </p:nvSpPr>
          <p:spPr bwMode="auto">
            <a:xfrm flipV="1">
              <a:off x="2400" y="720"/>
              <a:ext cx="1824" cy="1200"/>
            </a:xfrm>
            <a:prstGeom prst="line">
              <a:avLst/>
            </a:prstGeom>
            <a:noFill/>
            <a:ln w="9525">
              <a:solidFill>
                <a:schemeClr val="tx1"/>
              </a:solidFill>
              <a:round/>
              <a:headEnd type="triangle" w="med" len="med"/>
              <a:tailEnd/>
            </a:ln>
            <a:extLst>
              <a:ext uri="{909E8E84-426E-40dd-AFC4-6F175D3DCCD1}">
                <a14:hiddenFill xmlns="" xmlns:a14="http://schemas.microsoft.com/office/drawing/2010/main">
                  <a:noFill/>
                </a14:hiddenFill>
              </a:ext>
            </a:extLst>
          </p:spPr>
          <p:txBody>
            <a:bodyPr/>
            <a:lstStyle/>
            <a:p>
              <a:endParaRPr lang="de-DE"/>
            </a:p>
          </p:txBody>
        </p:sp>
        <p:sp>
          <p:nvSpPr>
            <p:cNvPr id="94221" name="Text Box 5"/>
            <p:cNvSpPr txBox="1">
              <a:spLocks noChangeArrowheads="1"/>
            </p:cNvSpPr>
            <p:nvPr/>
          </p:nvSpPr>
          <p:spPr bwMode="auto">
            <a:xfrm>
              <a:off x="4225" y="576"/>
              <a:ext cx="987" cy="43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GB" i="0">
                  <a:latin typeface="Times New Roman" charset="0"/>
                </a:rPr>
                <a:t>margin</a:t>
              </a:r>
            </a:p>
          </p:txBody>
        </p:sp>
      </p:grpSp>
      <p:grpSp>
        <p:nvGrpSpPr>
          <p:cNvPr id="94211" name="Group 6"/>
          <p:cNvGrpSpPr>
            <a:grpSpLocks/>
          </p:cNvGrpSpPr>
          <p:nvPr/>
        </p:nvGrpSpPr>
        <p:grpSpPr bwMode="auto">
          <a:xfrm>
            <a:off x="3124200" y="1413222"/>
            <a:ext cx="4206875" cy="2133600"/>
            <a:chOff x="2400" y="576"/>
            <a:chExt cx="2650" cy="1344"/>
          </a:xfrm>
        </p:grpSpPr>
        <p:sp>
          <p:nvSpPr>
            <p:cNvPr id="94218" name="Line 7"/>
            <p:cNvSpPr>
              <a:spLocks noChangeShapeType="1"/>
            </p:cNvSpPr>
            <p:nvPr/>
          </p:nvSpPr>
          <p:spPr bwMode="auto">
            <a:xfrm flipV="1">
              <a:off x="2400" y="720"/>
              <a:ext cx="1824" cy="1200"/>
            </a:xfrm>
            <a:prstGeom prst="line">
              <a:avLst/>
            </a:prstGeom>
            <a:noFill/>
            <a:ln w="9525">
              <a:solidFill>
                <a:schemeClr val="tx1"/>
              </a:solidFill>
              <a:round/>
              <a:headEnd type="triangle" w="med" len="med"/>
              <a:tailEnd/>
            </a:ln>
            <a:extLst>
              <a:ext uri="{909E8E84-426E-40dd-AFC4-6F175D3DCCD1}">
                <a14:hiddenFill xmlns="" xmlns:a14="http://schemas.microsoft.com/office/drawing/2010/main">
                  <a:noFill/>
                </a14:hiddenFill>
              </a:ext>
            </a:extLst>
          </p:spPr>
          <p:txBody>
            <a:bodyPr/>
            <a:lstStyle/>
            <a:p>
              <a:endParaRPr lang="de-DE"/>
            </a:p>
          </p:txBody>
        </p:sp>
        <p:sp>
          <p:nvSpPr>
            <p:cNvPr id="94219" name="Text Box 8"/>
            <p:cNvSpPr txBox="1">
              <a:spLocks noChangeArrowheads="1"/>
            </p:cNvSpPr>
            <p:nvPr/>
          </p:nvSpPr>
          <p:spPr bwMode="auto">
            <a:xfrm>
              <a:off x="4224" y="576"/>
              <a:ext cx="826" cy="294"/>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GB" i="0">
                  <a:latin typeface="Times New Roman" charset="0"/>
                </a:rPr>
                <a:t>separator</a:t>
              </a:r>
            </a:p>
          </p:txBody>
        </p:sp>
      </p:grpSp>
      <p:grpSp>
        <p:nvGrpSpPr>
          <p:cNvPr id="94212" name="Group 9"/>
          <p:cNvGrpSpPr>
            <a:grpSpLocks/>
          </p:cNvGrpSpPr>
          <p:nvPr/>
        </p:nvGrpSpPr>
        <p:grpSpPr bwMode="auto">
          <a:xfrm>
            <a:off x="6019800" y="4842222"/>
            <a:ext cx="2825750" cy="466725"/>
            <a:chOff x="720" y="192"/>
            <a:chExt cx="1780" cy="294"/>
          </a:xfrm>
        </p:grpSpPr>
        <p:sp>
          <p:nvSpPr>
            <p:cNvPr id="94214" name="Text Box 10"/>
            <p:cNvSpPr txBox="1">
              <a:spLocks noChangeArrowheads="1"/>
            </p:cNvSpPr>
            <p:nvPr/>
          </p:nvSpPr>
          <p:spPr bwMode="auto">
            <a:xfrm>
              <a:off x="1200" y="192"/>
              <a:ext cx="1300" cy="294"/>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GB" i="0">
                  <a:latin typeface="Times New Roman" charset="0"/>
                </a:rPr>
                <a:t>support vectors</a:t>
              </a:r>
            </a:p>
          </p:txBody>
        </p:sp>
        <p:grpSp>
          <p:nvGrpSpPr>
            <p:cNvPr id="94215" name="Group 11"/>
            <p:cNvGrpSpPr>
              <a:grpSpLocks/>
            </p:cNvGrpSpPr>
            <p:nvPr/>
          </p:nvGrpSpPr>
          <p:grpSpPr bwMode="auto">
            <a:xfrm>
              <a:off x="720" y="195"/>
              <a:ext cx="288" cy="288"/>
              <a:chOff x="432" y="1632"/>
              <a:chExt cx="288" cy="288"/>
            </a:xfrm>
          </p:grpSpPr>
          <p:sp>
            <p:nvSpPr>
              <p:cNvPr id="94216" name="Oval 12"/>
              <p:cNvSpPr>
                <a:spLocks noChangeArrowheads="1"/>
              </p:cNvSpPr>
              <p:nvPr/>
            </p:nvSpPr>
            <p:spPr bwMode="auto">
              <a:xfrm>
                <a:off x="432" y="1632"/>
                <a:ext cx="288" cy="288"/>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94217" name="Oval 13"/>
              <p:cNvSpPr>
                <a:spLocks noChangeArrowheads="1"/>
              </p:cNvSpPr>
              <p:nvPr/>
            </p:nvSpPr>
            <p:spPr bwMode="auto">
              <a:xfrm>
                <a:off x="528" y="1728"/>
                <a:ext cx="96" cy="96"/>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grpSp>
      <p:sp>
        <p:nvSpPr>
          <p:cNvPr id="94213" name="Rectangle 14"/>
          <p:cNvSpPr>
            <a:spLocks noGrp="1" noChangeArrowheads="1"/>
          </p:cNvSpPr>
          <p:nvPr>
            <p:ph type="title" idx="4294967295"/>
          </p:nvPr>
        </p:nvSpPr>
        <p:spPr/>
        <p:txBody>
          <a:bodyPr/>
          <a:lstStyle/>
          <a:p>
            <a:pPr eaLnBrk="1" hangingPunct="1"/>
            <a:r>
              <a:rPr lang="de-DE" dirty="0">
                <a:latin typeface="+mn-lt"/>
                <a:ea typeface="ＭＳ Ｐゴシック" charset="0"/>
                <a:cs typeface="ＭＳ Ｐゴシック" charset="0"/>
              </a:rPr>
              <a:t>Support </a:t>
            </a:r>
            <a:r>
              <a:rPr lang="de-DE" dirty="0" err="1">
                <a:latin typeface="+mn-lt"/>
                <a:ea typeface="ＭＳ Ｐゴシック" charset="0"/>
                <a:cs typeface="ＭＳ Ｐゴシック" charset="0"/>
              </a:rPr>
              <a:t>Vectors</a:t>
            </a:r>
            <a:endParaRPr lang="de-DE" dirty="0">
              <a:latin typeface="+mn-lt"/>
              <a:ea typeface="ＭＳ Ｐゴシック" charset="0"/>
              <a:cs typeface="ＭＳ Ｐゴシック" charset="0"/>
            </a:endParaRPr>
          </a:p>
        </p:txBody>
      </p:sp>
      <p:sp>
        <p:nvSpPr>
          <p:cNvPr id="2" name="TextBox 1"/>
          <p:cNvSpPr txBox="1"/>
          <p:nvPr/>
        </p:nvSpPr>
        <p:spPr>
          <a:xfrm>
            <a:off x="6019800" y="2552644"/>
            <a:ext cx="3036409" cy="1200329"/>
          </a:xfrm>
          <a:prstGeom prst="rect">
            <a:avLst/>
          </a:prstGeom>
          <a:noFill/>
        </p:spPr>
        <p:txBody>
          <a:bodyPr wrap="none" rtlCol="0">
            <a:spAutoFit/>
          </a:bodyPr>
          <a:lstStyle/>
          <a:p>
            <a:r>
              <a:rPr lang="en-US" sz="2400" dirty="0">
                <a:solidFill>
                  <a:srgbClr val="190CFF"/>
                </a:solidFill>
              </a:rPr>
              <a:t>Support vectors</a:t>
            </a:r>
            <a:br>
              <a:rPr lang="en-US" sz="2400" dirty="0">
                <a:solidFill>
                  <a:srgbClr val="190CFF"/>
                </a:solidFill>
              </a:rPr>
            </a:br>
            <a:r>
              <a:rPr lang="en-US" sz="2400" dirty="0">
                <a:solidFill>
                  <a:srgbClr val="190CFF"/>
                </a:solidFill>
              </a:rPr>
              <a:t>determined via</a:t>
            </a:r>
          </a:p>
          <a:p>
            <a:r>
              <a:rPr lang="en-US" sz="2400" dirty="0">
                <a:solidFill>
                  <a:srgbClr val="190CFF"/>
                </a:solidFill>
              </a:rPr>
              <a:t>optimization problem</a:t>
            </a:r>
          </a:p>
        </p:txBody>
      </p:sp>
    </p:spTree>
    <p:extLst>
      <p:ext uri="{BB962C8B-B14F-4D97-AF65-F5344CB8AC3E}">
        <p14:creationId xmlns:p14="http://schemas.microsoft.com/office/powerpoint/2010/main" val="370852673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Multi-class SVMs?</a:t>
            </a:r>
          </a:p>
        </p:txBody>
      </p:sp>
      <p:sp>
        <p:nvSpPr>
          <p:cNvPr id="3" name="Content Placeholder 2"/>
          <p:cNvSpPr>
            <a:spLocks noGrp="1"/>
          </p:cNvSpPr>
          <p:nvPr>
            <p:ph idx="1"/>
          </p:nvPr>
        </p:nvSpPr>
        <p:spPr/>
        <p:txBody>
          <a:bodyPr/>
          <a:lstStyle/>
          <a:p>
            <a:r>
              <a:rPr lang="de-DE" dirty="0"/>
              <a:t>SVMs </a:t>
            </a:r>
            <a:r>
              <a:rPr lang="de-DE" dirty="0" err="1"/>
              <a:t>for</a:t>
            </a:r>
            <a:r>
              <a:rPr lang="de-DE" dirty="0"/>
              <a:t> multiple </a:t>
            </a:r>
            <a:r>
              <a:rPr lang="de-DE" dirty="0" err="1"/>
              <a:t>class</a:t>
            </a:r>
            <a:r>
              <a:rPr lang="de-DE" dirty="0"/>
              <a:t> </a:t>
            </a:r>
            <a:r>
              <a:rPr lang="de-DE" dirty="0" err="1"/>
              <a:t>labels</a:t>
            </a:r>
            <a:endParaRPr lang="de-DE" dirty="0"/>
          </a:p>
          <a:p>
            <a:r>
              <a:rPr lang="de-DE" dirty="0" err="1"/>
              <a:t>Combination</a:t>
            </a:r>
            <a:r>
              <a:rPr lang="de-DE" dirty="0"/>
              <a:t> </a:t>
            </a:r>
            <a:r>
              <a:rPr lang="de-DE" dirty="0" err="1"/>
              <a:t>of</a:t>
            </a:r>
            <a:r>
              <a:rPr lang="de-DE" dirty="0"/>
              <a:t> multiple SVMs</a:t>
            </a:r>
          </a:p>
          <a:p>
            <a:endParaRPr lang="de-DE" dirty="0"/>
          </a:p>
          <a:p>
            <a:endParaRPr lang="de-DE" dirty="0"/>
          </a:p>
          <a:p>
            <a:r>
              <a:rPr lang="de-DE" dirty="0" err="1"/>
              <a:t>Assume</a:t>
            </a:r>
            <a:r>
              <a:rPr lang="de-DE" dirty="0"/>
              <a:t> </a:t>
            </a:r>
            <a:r>
              <a:rPr lang="de-DE" dirty="0" err="1"/>
              <a:t>that</a:t>
            </a:r>
            <a:r>
              <a:rPr lang="de-DE" dirty="0"/>
              <a:t> </a:t>
            </a:r>
            <a:r>
              <a:rPr lang="de-DE" dirty="0" err="1"/>
              <a:t>classes</a:t>
            </a:r>
            <a:r>
              <a:rPr lang="de-DE" dirty="0"/>
              <a:t> </a:t>
            </a:r>
            <a:r>
              <a:rPr lang="de-DE" dirty="0" err="1"/>
              <a:t>are</a:t>
            </a:r>
            <a:r>
              <a:rPr lang="de-DE" dirty="0"/>
              <a:t> </a:t>
            </a:r>
            <a:r>
              <a:rPr lang="de-DE" dirty="0" err="1"/>
              <a:t>ordered</a:t>
            </a:r>
            <a:r>
              <a:rPr lang="de-DE" dirty="0"/>
              <a:t> (ordinal </a:t>
            </a:r>
            <a:r>
              <a:rPr lang="de-DE" dirty="0" err="1"/>
              <a:t>scale</a:t>
            </a:r>
            <a:r>
              <a:rPr lang="de-DE" dirty="0"/>
              <a:t>)</a:t>
            </a:r>
          </a:p>
          <a:p>
            <a:r>
              <a:rPr lang="de-DE" dirty="0"/>
              <a:t>Ordinal </a:t>
            </a:r>
            <a:r>
              <a:rPr lang="de-DE" dirty="0" err="1"/>
              <a:t>regression</a:t>
            </a:r>
            <a:r>
              <a:rPr lang="de-DE" dirty="0"/>
              <a:t> </a:t>
            </a:r>
            <a:r>
              <a:rPr lang="de-DE" dirty="0" err="1"/>
              <a:t>instead</a:t>
            </a:r>
            <a:r>
              <a:rPr lang="de-DE" dirty="0"/>
              <a:t> </a:t>
            </a:r>
            <a:r>
              <a:rPr lang="de-DE" dirty="0" err="1"/>
              <a:t>of</a:t>
            </a:r>
            <a:r>
              <a:rPr lang="de-DE" dirty="0"/>
              <a:t> </a:t>
            </a:r>
            <a:r>
              <a:rPr lang="de-DE" dirty="0" err="1"/>
              <a:t>classification</a:t>
            </a:r>
            <a:endParaRPr lang="de-DE" dirty="0"/>
          </a:p>
        </p:txBody>
      </p:sp>
      <p:sp>
        <p:nvSpPr>
          <p:cNvPr id="4" name="Slide Number Placeholder 3"/>
          <p:cNvSpPr>
            <a:spLocks noGrp="1"/>
          </p:cNvSpPr>
          <p:nvPr>
            <p:ph type="sldNum" sz="quarter" idx="12"/>
          </p:nvPr>
        </p:nvSpPr>
        <p:spPr/>
        <p:txBody>
          <a:bodyPr/>
          <a:lstStyle/>
          <a:p>
            <a:pPr>
              <a:defRPr/>
            </a:pPr>
            <a:fld id="{E912F2AC-72A6-5242-BB66-261AC8F7AC4C}" type="slidenum">
              <a:rPr lang="de-DE" smtClean="0"/>
              <a:pPr>
                <a:defRPr/>
              </a:pPr>
              <a:t>89</a:t>
            </a:fld>
            <a:endParaRPr lang="de-DE"/>
          </a:p>
        </p:txBody>
      </p:sp>
    </p:spTree>
    <p:extLst>
      <p:ext uri="{BB962C8B-B14F-4D97-AF65-F5344CB8AC3E}">
        <p14:creationId xmlns:p14="http://schemas.microsoft.com/office/powerpoint/2010/main" val="3590233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54415-2429-524A-872F-465633464916}"/>
              </a:ext>
            </a:extLst>
          </p:cNvPr>
          <p:cNvSpPr>
            <a:spLocks noGrp="1"/>
          </p:cNvSpPr>
          <p:nvPr>
            <p:ph type="title"/>
          </p:nvPr>
        </p:nvSpPr>
        <p:spPr/>
        <p:txBody>
          <a:bodyPr/>
          <a:lstStyle/>
          <a:p>
            <a:r>
              <a:rPr lang="en-DE" dirty="0"/>
              <a:t>Human specifies goal: Solve a certain problem</a:t>
            </a:r>
          </a:p>
        </p:txBody>
      </p:sp>
      <p:sp>
        <p:nvSpPr>
          <p:cNvPr id="4" name="Slide Number Placeholder 3">
            <a:extLst>
              <a:ext uri="{FF2B5EF4-FFF2-40B4-BE49-F238E27FC236}">
                <a16:creationId xmlns:a16="http://schemas.microsoft.com/office/drawing/2014/main" id="{45C1D56B-0E93-BB48-A1C5-87B564F10A52}"/>
              </a:ext>
            </a:extLst>
          </p:cNvPr>
          <p:cNvSpPr>
            <a:spLocks noGrp="1"/>
          </p:cNvSpPr>
          <p:nvPr>
            <p:ph type="sldNum" sz="quarter" idx="12"/>
          </p:nvPr>
        </p:nvSpPr>
        <p:spPr/>
        <p:txBody>
          <a:bodyPr/>
          <a:lstStyle/>
          <a:p>
            <a:pPr>
              <a:defRPr/>
            </a:pPr>
            <a:fld id="{A4C577E2-95DD-1F4B-A688-E8FB02007787}" type="slidenum">
              <a:rPr lang="de-DE" smtClean="0"/>
              <a:pPr>
                <a:defRPr/>
              </a:pPr>
              <a:t>9</a:t>
            </a:fld>
            <a:endParaRPr lang="de-DE"/>
          </a:p>
        </p:txBody>
      </p:sp>
      <p:pic>
        <p:nvPicPr>
          <p:cNvPr id="5" name="Picture 4" descr="Diagram&#10;&#10;Description automatically generated">
            <a:extLst>
              <a:ext uri="{FF2B5EF4-FFF2-40B4-BE49-F238E27FC236}">
                <a16:creationId xmlns:a16="http://schemas.microsoft.com/office/drawing/2014/main" id="{1B9C84F5-53A0-BA47-9A52-F03C6F0EEABC}"/>
              </a:ext>
            </a:extLst>
          </p:cNvPr>
          <p:cNvPicPr>
            <a:picLocks noChangeAspect="1"/>
          </p:cNvPicPr>
          <p:nvPr/>
        </p:nvPicPr>
        <p:blipFill>
          <a:blip r:embed="rId2"/>
          <a:stretch>
            <a:fillRect/>
          </a:stretch>
        </p:blipFill>
        <p:spPr>
          <a:xfrm>
            <a:off x="917037" y="1124744"/>
            <a:ext cx="5575298" cy="3577850"/>
          </a:xfrm>
          <a:prstGeom prst="rect">
            <a:avLst/>
          </a:prstGeom>
        </p:spPr>
      </p:pic>
      <p:sp>
        <p:nvSpPr>
          <p:cNvPr id="7" name="Rectangle 6">
            <a:extLst>
              <a:ext uri="{FF2B5EF4-FFF2-40B4-BE49-F238E27FC236}">
                <a16:creationId xmlns:a16="http://schemas.microsoft.com/office/drawing/2014/main" id="{8ECEA7B4-AB91-594C-9E3E-F46B8729182A}"/>
              </a:ext>
            </a:extLst>
          </p:cNvPr>
          <p:cNvSpPr/>
          <p:nvPr/>
        </p:nvSpPr>
        <p:spPr>
          <a:xfrm>
            <a:off x="2443759" y="6630687"/>
            <a:ext cx="4360489" cy="276999"/>
          </a:xfrm>
          <a:prstGeom prst="rect">
            <a:avLst/>
          </a:prstGeom>
        </p:spPr>
        <p:txBody>
          <a:bodyPr wrap="none">
            <a:spAutoFit/>
          </a:bodyPr>
          <a:lstStyle/>
          <a:p>
            <a:r>
              <a:rPr lang="en-US" sz="1200" dirty="0">
                <a:solidFill>
                  <a:schemeClr val="bg1"/>
                </a:solidFill>
              </a:rPr>
              <a:t>Challenges of Human-Aware AI Systems: Subbarao </a:t>
            </a:r>
            <a:r>
              <a:rPr lang="en-US" sz="1200" dirty="0" err="1">
                <a:solidFill>
                  <a:schemeClr val="bg1"/>
                </a:solidFill>
              </a:rPr>
              <a:t>Kambhampati</a:t>
            </a:r>
            <a:endParaRPr lang="en-DE" sz="1200" dirty="0">
              <a:solidFill>
                <a:schemeClr val="bg1"/>
              </a:solidFill>
            </a:endParaRPr>
          </a:p>
        </p:txBody>
      </p:sp>
      <p:sp>
        <p:nvSpPr>
          <p:cNvPr id="10" name="TextBox 9">
            <a:extLst>
              <a:ext uri="{FF2B5EF4-FFF2-40B4-BE49-F238E27FC236}">
                <a16:creationId xmlns:a16="http://schemas.microsoft.com/office/drawing/2014/main" id="{D6FC2894-2F88-734D-8110-BAFB41583FA6}"/>
              </a:ext>
            </a:extLst>
          </p:cNvPr>
          <p:cNvSpPr txBox="1"/>
          <p:nvPr/>
        </p:nvSpPr>
        <p:spPr>
          <a:xfrm>
            <a:off x="1303176" y="5928495"/>
            <a:ext cx="292068" cy="307777"/>
          </a:xfrm>
          <a:prstGeom prst="rect">
            <a:avLst/>
          </a:prstGeom>
          <a:noFill/>
        </p:spPr>
        <p:txBody>
          <a:bodyPr wrap="square" rtlCol="0">
            <a:spAutoFit/>
          </a:bodyPr>
          <a:lstStyle/>
          <a:p>
            <a:r>
              <a:rPr lang="en-DE" sz="1400" dirty="0"/>
              <a:t>~</a:t>
            </a:r>
          </a:p>
        </p:txBody>
      </p:sp>
      <p:sp>
        <p:nvSpPr>
          <p:cNvPr id="15" name="Content Placeholder 2">
            <a:extLst>
              <a:ext uri="{FF2B5EF4-FFF2-40B4-BE49-F238E27FC236}">
                <a16:creationId xmlns:a16="http://schemas.microsoft.com/office/drawing/2014/main" id="{5D7AAC5D-30DD-724B-AEF7-36AC9AA010DB}"/>
              </a:ext>
            </a:extLst>
          </p:cNvPr>
          <p:cNvSpPr>
            <a:spLocks noGrp="1"/>
          </p:cNvSpPr>
          <p:nvPr>
            <p:ph idx="1"/>
          </p:nvPr>
        </p:nvSpPr>
        <p:spPr>
          <a:xfrm>
            <a:off x="917037" y="4725144"/>
            <a:ext cx="8034256" cy="1358493"/>
          </a:xfrm>
        </p:spPr>
        <p:txBody>
          <a:bodyPr/>
          <a:lstStyle/>
          <a:p>
            <a:r>
              <a:rPr lang="en-DE" sz="1800" i="1" dirty="0">
                <a:latin typeface="Times New Roman" panose="02020603050405020304" pitchFamily="18" charset="0"/>
                <a:cs typeface="Times New Roman" panose="02020603050405020304" pitchFamily="18" charset="0"/>
              </a:rPr>
              <a:t>M</a:t>
            </a:r>
            <a:r>
              <a:rPr lang="en-DE" sz="1800" i="1" baseline="30000" dirty="0">
                <a:latin typeface="Times New Roman" panose="02020603050405020304" pitchFamily="18" charset="0"/>
                <a:cs typeface="Times New Roman" panose="02020603050405020304" pitchFamily="18" charset="0"/>
              </a:rPr>
              <a:t>H</a:t>
            </a:r>
            <a:r>
              <a:rPr lang="en-DE" sz="1800" dirty="0">
                <a:latin typeface="Times New Roman" panose="02020603050405020304" pitchFamily="18" charset="0"/>
                <a:cs typeface="Times New Roman" panose="02020603050405020304" pitchFamily="18" charset="0"/>
              </a:rPr>
              <a:t> </a:t>
            </a:r>
            <a:r>
              <a:rPr lang="en-US" sz="1800" dirty="0"/>
              <a:t>human model of the problem to be solved</a:t>
            </a:r>
            <a:endParaRPr lang="en-DE" sz="1800" baseline="30000" dirty="0"/>
          </a:p>
          <a:p>
            <a:r>
              <a:rPr lang="en-DE" sz="1800" i="1" dirty="0">
                <a:latin typeface="Times New Roman" panose="02020603050405020304" pitchFamily="18" charset="0"/>
                <a:cs typeface="Times New Roman" panose="02020603050405020304" pitchFamily="18" charset="0"/>
              </a:rPr>
              <a:t>M</a:t>
            </a:r>
            <a:r>
              <a:rPr lang="en-DE" sz="1800" i="1" baseline="30000" dirty="0">
                <a:latin typeface="Times New Roman" panose="02020603050405020304" pitchFamily="18" charset="0"/>
                <a:cs typeface="Times New Roman" panose="02020603050405020304" pitchFamily="18" charset="0"/>
              </a:rPr>
              <a:t>R</a:t>
            </a:r>
            <a:r>
              <a:rPr lang="en-DE" sz="1800" i="1" baseline="-25000" dirty="0">
                <a:latin typeface="Times New Roman" panose="02020603050405020304" pitchFamily="18" charset="0"/>
                <a:cs typeface="Times New Roman" panose="02020603050405020304" pitchFamily="18" charset="0"/>
              </a:rPr>
              <a:t>h</a:t>
            </a:r>
            <a:r>
              <a:rPr lang="en-DE" sz="1800" baseline="-25000" dirty="0"/>
              <a:t> </a:t>
            </a:r>
            <a:r>
              <a:rPr lang="en-US" sz="1800" dirty="0"/>
              <a:t>is the human’s understanding of the robot’s </a:t>
            </a:r>
            <a:r>
              <a:rPr lang="en-DE" sz="1800" i="1" dirty="0">
                <a:latin typeface="Times New Roman" panose="02020603050405020304" pitchFamily="18" charset="0"/>
                <a:cs typeface="Times New Roman" panose="02020603050405020304" pitchFamily="18" charset="0"/>
              </a:rPr>
              <a:t>M</a:t>
            </a:r>
            <a:r>
              <a:rPr lang="en-DE" sz="1800" i="1" baseline="30000" dirty="0">
                <a:latin typeface="Times New Roman" panose="02020603050405020304" pitchFamily="18" charset="0"/>
                <a:cs typeface="Times New Roman" panose="02020603050405020304" pitchFamily="18" charset="0"/>
              </a:rPr>
              <a:t>R</a:t>
            </a:r>
          </a:p>
          <a:p>
            <a:r>
              <a:rPr lang="en-DE" sz="1800" i="1" dirty="0">
                <a:latin typeface="Times New Roman" panose="02020603050405020304" pitchFamily="18" charset="0"/>
                <a:cs typeface="Times New Roman" panose="02020603050405020304" pitchFamily="18" charset="0"/>
              </a:rPr>
              <a:t>M</a:t>
            </a:r>
            <a:r>
              <a:rPr lang="en-DE" sz="1800" i="1" baseline="30000" dirty="0">
                <a:latin typeface="Times New Roman" panose="02020603050405020304" pitchFamily="18" charset="0"/>
                <a:cs typeface="Times New Roman" panose="02020603050405020304" pitchFamily="18" charset="0"/>
              </a:rPr>
              <a:t>R</a:t>
            </a:r>
            <a:r>
              <a:rPr lang="en-DE" sz="1800" dirty="0">
                <a:latin typeface="Times New Roman" panose="02020603050405020304" pitchFamily="18" charset="0"/>
                <a:cs typeface="Times New Roman" panose="02020603050405020304" pitchFamily="18" charset="0"/>
              </a:rPr>
              <a:t> </a:t>
            </a:r>
            <a:r>
              <a:rPr lang="en-US" sz="1800" dirty="0"/>
              <a:t>robot model of the problem to be solved</a:t>
            </a:r>
            <a:endParaRPr lang="en-DE" sz="1800" baseline="30000" dirty="0"/>
          </a:p>
          <a:p>
            <a:r>
              <a:rPr lang="en-DE" sz="1800" i="1" dirty="0">
                <a:latin typeface="Times New Roman" panose="02020603050405020304" pitchFamily="18" charset="0"/>
                <a:cs typeface="Times New Roman" panose="02020603050405020304" pitchFamily="18" charset="0"/>
              </a:rPr>
              <a:t>M</a:t>
            </a:r>
            <a:r>
              <a:rPr lang="en-DE" sz="1800" i="1" baseline="30000" dirty="0">
                <a:latin typeface="Times New Roman" panose="02020603050405020304" pitchFamily="18" charset="0"/>
                <a:cs typeface="Times New Roman" panose="02020603050405020304" pitchFamily="18" charset="0"/>
              </a:rPr>
              <a:t>H</a:t>
            </a:r>
            <a:r>
              <a:rPr lang="en-DE" sz="1800" i="1" baseline="-25000" dirty="0">
                <a:latin typeface="Times New Roman" panose="02020603050405020304" pitchFamily="18" charset="0"/>
                <a:cs typeface="Times New Roman" panose="02020603050405020304" pitchFamily="18" charset="0"/>
              </a:rPr>
              <a:t>r</a:t>
            </a:r>
            <a:r>
              <a:rPr lang="en-DE" sz="1800" baseline="-25000" dirty="0">
                <a:latin typeface="Times New Roman" panose="02020603050405020304" pitchFamily="18" charset="0"/>
                <a:cs typeface="Times New Roman" panose="02020603050405020304" pitchFamily="18" charset="0"/>
              </a:rPr>
              <a:t> </a:t>
            </a:r>
            <a:r>
              <a:rPr lang="en-US" sz="1800" dirty="0"/>
              <a:t>is the robot’s understanding of </a:t>
            </a:r>
            <a:r>
              <a:rPr lang="en-US" sz="1800" i="1" dirty="0">
                <a:latin typeface="Times New Roman" panose="02020603050405020304" pitchFamily="18" charset="0"/>
                <a:cs typeface="Times New Roman" panose="02020603050405020304" pitchFamily="18" charset="0"/>
              </a:rPr>
              <a:t>M</a:t>
            </a:r>
            <a:r>
              <a:rPr lang="en-US" sz="1800" i="1" baseline="30000" dirty="0">
                <a:latin typeface="Times New Roman" panose="02020603050405020304" pitchFamily="18" charset="0"/>
                <a:cs typeface="Times New Roman" panose="02020603050405020304" pitchFamily="18" charset="0"/>
              </a:rPr>
              <a:t>H </a:t>
            </a:r>
            <a:r>
              <a:rPr lang="en-US" sz="1800" dirty="0">
                <a:latin typeface="+mj-lt"/>
                <a:cs typeface="Times New Roman" panose="02020603050405020304" pitchFamily="18" charset="0"/>
              </a:rPr>
              <a:t>(anticipate human behavior)</a:t>
            </a:r>
          </a:p>
          <a:p>
            <a:r>
              <a:rPr lang="en-DE" sz="1800" i="1" dirty="0">
                <a:latin typeface="Times New Roman" panose="02020603050405020304" pitchFamily="18" charset="0"/>
                <a:cs typeface="Times New Roman" panose="02020603050405020304" pitchFamily="18" charset="0"/>
              </a:rPr>
              <a:t>M</a:t>
            </a:r>
            <a:r>
              <a:rPr lang="en-DE" sz="1800" i="1" baseline="30000" dirty="0">
                <a:latin typeface="Times New Roman" panose="02020603050405020304" pitchFamily="18" charset="0"/>
                <a:cs typeface="Times New Roman" panose="02020603050405020304" pitchFamily="18" charset="0"/>
              </a:rPr>
              <a:t>R</a:t>
            </a:r>
            <a:r>
              <a:rPr lang="en-DE" sz="1800" i="1" baseline="-25000" dirty="0">
                <a:latin typeface="Times New Roman" panose="02020603050405020304" pitchFamily="18" charset="0"/>
                <a:cs typeface="Times New Roman" panose="02020603050405020304" pitchFamily="18" charset="0"/>
              </a:rPr>
              <a:t>h</a:t>
            </a:r>
            <a:r>
              <a:rPr lang="en-DE" sz="1800" baseline="-25000" dirty="0">
                <a:latin typeface="Times New Roman" panose="02020603050405020304" pitchFamily="18" charset="0"/>
                <a:cs typeface="Times New Roman" panose="02020603050405020304" pitchFamily="18" charset="0"/>
              </a:rPr>
              <a:t> </a:t>
            </a:r>
            <a:r>
              <a:rPr lang="en-US" sz="1800" dirty="0"/>
              <a:t>is the robot’s understanding of </a:t>
            </a:r>
            <a:r>
              <a:rPr lang="en-DE" sz="1800" i="1" dirty="0">
                <a:latin typeface="Times New Roman" panose="02020603050405020304" pitchFamily="18" charset="0"/>
                <a:cs typeface="Times New Roman" panose="02020603050405020304" pitchFamily="18" charset="0"/>
              </a:rPr>
              <a:t>M</a:t>
            </a:r>
            <a:r>
              <a:rPr lang="en-DE" sz="1800" i="1" baseline="30000" dirty="0">
                <a:latin typeface="Times New Roman" panose="02020603050405020304" pitchFamily="18" charset="0"/>
                <a:cs typeface="Times New Roman" panose="02020603050405020304" pitchFamily="18" charset="0"/>
              </a:rPr>
              <a:t>R</a:t>
            </a:r>
            <a:r>
              <a:rPr lang="en-DE" sz="1800" i="1" baseline="-25000" dirty="0">
                <a:latin typeface="Times New Roman" panose="02020603050405020304" pitchFamily="18" charset="0"/>
                <a:cs typeface="Times New Roman" panose="02020603050405020304" pitchFamily="18" charset="0"/>
              </a:rPr>
              <a:t>h </a:t>
            </a:r>
            <a:r>
              <a:rPr lang="en-US" sz="1800" dirty="0"/>
              <a:t>(anticipate human’s expectations)</a:t>
            </a:r>
          </a:p>
        </p:txBody>
      </p:sp>
      <p:sp>
        <p:nvSpPr>
          <p:cNvPr id="3" name="Rectangle 2">
            <a:extLst>
              <a:ext uri="{FF2B5EF4-FFF2-40B4-BE49-F238E27FC236}">
                <a16:creationId xmlns:a16="http://schemas.microsoft.com/office/drawing/2014/main" id="{3D4B9119-71E2-6B47-B158-BA91DE4A3BB8}"/>
              </a:ext>
            </a:extLst>
          </p:cNvPr>
          <p:cNvSpPr/>
          <p:nvPr/>
        </p:nvSpPr>
        <p:spPr>
          <a:xfrm>
            <a:off x="2207957" y="4077072"/>
            <a:ext cx="471604" cy="369332"/>
          </a:xfrm>
          <a:prstGeom prst="rect">
            <a:avLst/>
          </a:prstGeom>
        </p:spPr>
        <p:txBody>
          <a:bodyPr wrap="none">
            <a:spAutoFit/>
          </a:bodyPr>
          <a:lstStyle/>
          <a:p>
            <a:r>
              <a:rPr lang="en-DE" i="1" dirty="0">
                <a:latin typeface="Times New Roman" panose="02020603050405020304" pitchFamily="18" charset="0"/>
                <a:cs typeface="Times New Roman" panose="02020603050405020304" pitchFamily="18" charset="0"/>
              </a:rPr>
              <a:t>M</a:t>
            </a:r>
            <a:r>
              <a:rPr lang="en-DE" i="1" baseline="30000" dirty="0">
                <a:latin typeface="Times New Roman" panose="02020603050405020304" pitchFamily="18" charset="0"/>
                <a:cs typeface="Times New Roman" panose="02020603050405020304" pitchFamily="18" charset="0"/>
              </a:rPr>
              <a:t>R</a:t>
            </a:r>
            <a:endParaRPr lang="en-DE" dirty="0"/>
          </a:p>
        </p:txBody>
      </p:sp>
      <p:sp>
        <p:nvSpPr>
          <p:cNvPr id="12" name="TextBox 11">
            <a:extLst>
              <a:ext uri="{FF2B5EF4-FFF2-40B4-BE49-F238E27FC236}">
                <a16:creationId xmlns:a16="http://schemas.microsoft.com/office/drawing/2014/main" id="{D8799EF4-9604-A340-B681-1ADA1C79A5B3}"/>
              </a:ext>
            </a:extLst>
          </p:cNvPr>
          <p:cNvSpPr txBox="1"/>
          <p:nvPr/>
        </p:nvSpPr>
        <p:spPr>
          <a:xfrm>
            <a:off x="1327604" y="5592645"/>
            <a:ext cx="292068" cy="307777"/>
          </a:xfrm>
          <a:prstGeom prst="rect">
            <a:avLst/>
          </a:prstGeom>
          <a:noFill/>
        </p:spPr>
        <p:txBody>
          <a:bodyPr wrap="square" rtlCol="0">
            <a:spAutoFit/>
          </a:bodyPr>
          <a:lstStyle/>
          <a:p>
            <a:r>
              <a:rPr lang="en-DE" sz="1400" dirty="0"/>
              <a:t>~</a:t>
            </a:r>
          </a:p>
        </p:txBody>
      </p:sp>
      <p:sp>
        <p:nvSpPr>
          <p:cNvPr id="8" name="Cloud Callout 7">
            <a:extLst>
              <a:ext uri="{FF2B5EF4-FFF2-40B4-BE49-F238E27FC236}">
                <a16:creationId xmlns:a16="http://schemas.microsoft.com/office/drawing/2014/main" id="{87AA9CDC-14BF-E542-BAAE-A2127E0CF09B}"/>
              </a:ext>
            </a:extLst>
          </p:cNvPr>
          <p:cNvSpPr/>
          <p:nvPr/>
        </p:nvSpPr>
        <p:spPr>
          <a:xfrm>
            <a:off x="6737433" y="1159264"/>
            <a:ext cx="2731111" cy="2026677"/>
          </a:xfrm>
          <a:prstGeom prst="cloudCallout">
            <a:avLst>
              <a:gd name="adj1" fmla="val -122115"/>
              <a:gd name="adj2" fmla="val -317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DE" dirty="0">
                <a:solidFill>
                  <a:schemeClr val="tx1"/>
                </a:solidFill>
              </a:rPr>
              <a:t>“Mental models”</a:t>
            </a:r>
          </a:p>
        </p:txBody>
      </p:sp>
    </p:spTree>
    <p:extLst>
      <p:ext uri="{BB962C8B-B14F-4D97-AF65-F5344CB8AC3E}">
        <p14:creationId xmlns:p14="http://schemas.microsoft.com/office/powerpoint/2010/main" val="92175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dissolve">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dissolve">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dissolve">
                                      <p:cBhvr>
                                        <p:cTn id="22" dur="500"/>
                                        <p:tgtEl>
                                          <p:spTgt spid="15">
                                            <p:txEl>
                                              <p:pRg st="3" end="3"/>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dissolv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5">
                                            <p:txEl>
                                              <p:pRg st="4" end="4"/>
                                            </p:txEl>
                                          </p:spTgt>
                                        </p:tgtEl>
                                        <p:attrNameLst>
                                          <p:attrName>style.visibility</p:attrName>
                                        </p:attrNameLst>
                                      </p:cBhvr>
                                      <p:to>
                                        <p:strVal val="visible"/>
                                      </p:to>
                                    </p:set>
                                    <p:animEffect transition="in" filter="dissolve">
                                      <p:cBhvr>
                                        <p:cTn id="30" dur="500"/>
                                        <p:tgtEl>
                                          <p:spTgt spid="15">
                                            <p:txEl>
                                              <p:pRg st="4" end="4"/>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dissolv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dissolv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8"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F4B05FD2-9AC5-9148-F033-9FD976C295BF}"/>
              </a:ext>
            </a:extLst>
          </p:cNvPr>
          <p:cNvSpPr>
            <a:spLocks noGrp="1"/>
          </p:cNvSpPr>
          <p:nvPr>
            <p:ph type="title"/>
          </p:nvPr>
        </p:nvSpPr>
        <p:spPr/>
        <p:txBody>
          <a:bodyPr/>
          <a:lstStyle/>
          <a:p>
            <a:pPr eaLnBrk="1" hangingPunct="1"/>
            <a:r>
              <a:rPr lang="en-US" altLang="en-DE" dirty="0">
                <a:ea typeface="ＭＳ Ｐゴシック" panose="020B0600070205080204" pitchFamily="34" charset="-128"/>
              </a:rPr>
              <a:t>The Ranking SVM</a:t>
            </a:r>
            <a:endParaRPr lang="en-US" altLang="zh-CN" sz="2200" dirty="0">
              <a:ea typeface="宋体" panose="02010600030101010101" pitchFamily="2" charset="-122"/>
              <a:sym typeface="Wingdings" pitchFamily="2" charset="2"/>
            </a:endParaRPr>
          </a:p>
        </p:txBody>
      </p:sp>
      <mc:AlternateContent xmlns:mc="http://schemas.openxmlformats.org/markup-compatibility/2006" xmlns:a14="http://schemas.microsoft.com/office/drawing/2010/main">
        <mc:Choice Requires="a14">
          <p:sp>
            <p:nvSpPr>
              <p:cNvPr id="35842" name="Rectangle 3">
                <a:extLst>
                  <a:ext uri="{FF2B5EF4-FFF2-40B4-BE49-F238E27FC236}">
                    <a16:creationId xmlns:a16="http://schemas.microsoft.com/office/drawing/2014/main" id="{C3E1C3C7-7221-3CB1-94FA-0665257BD0BA}"/>
                  </a:ext>
                </a:extLst>
              </p:cNvPr>
              <p:cNvSpPr>
                <a:spLocks noGrp="1"/>
              </p:cNvSpPr>
              <p:nvPr>
                <p:ph type="body" idx="1"/>
              </p:nvPr>
            </p:nvSpPr>
            <p:spPr/>
            <p:txBody>
              <a:bodyPr/>
              <a:lstStyle/>
              <a:p>
                <a:pPr eaLnBrk="1" hangingPunct="1"/>
                <a:r>
                  <a:rPr lang="en-US" altLang="zh-CN" dirty="0">
                    <a:ea typeface="宋体" panose="02010600030101010101" pitchFamily="2" charset="-122"/>
                  </a:rPr>
                  <a:t>Ranking Model: </a:t>
                </a:r>
                <a:r>
                  <a:rPr lang="en-US" altLang="zh-CN" i="1" dirty="0">
                    <a:latin typeface="Times New Roman" panose="02020603050405020304" pitchFamily="18" charset="0"/>
                    <a:ea typeface="宋体" panose="02010600030101010101" pitchFamily="2" charset="-122"/>
                  </a:rPr>
                  <a:t>f</a:t>
                </a:r>
                <a:r>
                  <a:rPr lang="en-US" altLang="zh-CN" dirty="0">
                    <a:latin typeface="宋体" panose="02010600030101010101" pitchFamily="2" charset="-122"/>
                    <a:ea typeface="宋体" panose="02010600030101010101" pitchFamily="2" charset="-122"/>
                  </a:rPr>
                  <a:t>(</a:t>
                </a:r>
                <a:r>
                  <a:rPr lang="en-US" altLang="en-DE" dirty="0" err="1">
                    <a:ea typeface="ＭＳ Ｐゴシック" panose="020B0600070205080204" pitchFamily="34" charset="-128"/>
                  </a:rPr>
                  <a:t>ψ</a:t>
                </a:r>
                <a:r>
                  <a:rPr lang="en-US" altLang="en-DE" i="1" baseline="-25000" dirty="0" err="1">
                    <a:ea typeface="ＭＳ Ｐゴシック" panose="020B0600070205080204" pitchFamily="34" charset="-128"/>
                  </a:rPr>
                  <a:t>i</a:t>
                </a:r>
                <a:r>
                  <a:rPr lang="en-US" altLang="zh-CN" dirty="0">
                    <a:latin typeface="宋体" panose="02010600030101010101" pitchFamily="2" charset="-122"/>
                    <a:ea typeface="宋体" panose="02010600030101010101" pitchFamily="2" charset="-122"/>
                  </a:rPr>
                  <a:t>),</a:t>
                </a:r>
                <a:r>
                  <a:rPr lang="en-US" altLang="zh-CN" dirty="0">
                    <a:ea typeface="宋体" panose="02010600030101010101" pitchFamily="2" charset="-122"/>
                  </a:rPr>
                  <a:t>e. g. </a:t>
                </a:r>
                <a14:m>
                  <m:oMath xmlns:m="http://schemas.openxmlformats.org/officeDocument/2006/math">
                    <m:r>
                      <a:rPr lang="de-DE" altLang="zh-CN" b="0" i="1" smtClean="0">
                        <a:latin typeface="Cambria Math" panose="02040503050406030204" pitchFamily="18" charset="0"/>
                        <a:ea typeface="宋体" panose="02010600030101010101" pitchFamily="2" charset="-122"/>
                      </a:rPr>
                      <m:t>𝑓</m:t>
                    </m:r>
                    <m:d>
                      <m:dPr>
                        <m:ctrlPr>
                          <a:rPr lang="de-DE" altLang="zh-CN" b="0" i="1" smtClean="0">
                            <a:latin typeface="Cambria Math" panose="02040503050406030204" pitchFamily="18" charset="0"/>
                            <a:ea typeface="宋体" panose="02010600030101010101" pitchFamily="2" charset="-122"/>
                          </a:rPr>
                        </m:ctrlPr>
                      </m:dPr>
                      <m:e>
                        <m:sSub>
                          <m:sSubPr>
                            <m:ctrlPr>
                              <a:rPr lang="de-DE" altLang="zh-CN" b="0" i="1" smtClean="0">
                                <a:latin typeface="Cambria Math" panose="02040503050406030204" pitchFamily="18" charset="0"/>
                                <a:ea typeface="Cambria Math" panose="02040503050406030204" pitchFamily="18" charset="0"/>
                              </a:rPr>
                            </m:ctrlPr>
                          </m:sSubPr>
                          <m:e>
                            <m:r>
                              <a:rPr lang="de-DE" altLang="zh-CN" b="0" i="1" smtClean="0">
                                <a:latin typeface="Cambria Math" panose="02040503050406030204" pitchFamily="18" charset="0"/>
                                <a:ea typeface="Cambria Math" panose="02040503050406030204" pitchFamily="18" charset="0"/>
                              </a:rPr>
                              <m:t>𝜓</m:t>
                            </m:r>
                          </m:e>
                          <m:sub>
                            <m:r>
                              <a:rPr lang="de-DE" altLang="zh-CN" b="0" i="1" smtClean="0">
                                <a:latin typeface="Cambria Math" panose="02040503050406030204" pitchFamily="18" charset="0"/>
                                <a:ea typeface="Cambria Math" panose="02040503050406030204" pitchFamily="18" charset="0"/>
                              </a:rPr>
                              <m:t>𝑖</m:t>
                            </m:r>
                          </m:sub>
                        </m:sSub>
                      </m:e>
                    </m:d>
                    <m:r>
                      <a:rPr lang="de-DE" altLang="zh-CN" b="0" i="1" smtClean="0">
                        <a:latin typeface="Cambria Math" panose="02040503050406030204" pitchFamily="18" charset="0"/>
                        <a:ea typeface="Cambria Math" panose="02040503050406030204" pitchFamily="18" charset="0"/>
                      </a:rPr>
                      <m:t>=</m:t>
                    </m:r>
                    <m:r>
                      <a:rPr lang="de-DE" altLang="zh-CN" b="0" i="1" smtClean="0">
                        <a:latin typeface="Cambria Math" panose="02040503050406030204" pitchFamily="18" charset="0"/>
                        <a:ea typeface="Cambria Math" panose="02040503050406030204" pitchFamily="18" charset="0"/>
                      </a:rPr>
                      <m:t>𝑤</m:t>
                    </m:r>
                  </m:oMath>
                </a14:m>
                <a:r>
                  <a:rPr lang="de-DE" altLang="zh-CN" dirty="0">
                    <a:ea typeface="Cambria Math" panose="02040503050406030204" pitchFamily="18" charset="0"/>
                  </a:rPr>
                  <a:t> </a:t>
                </a:r>
                <a14:m>
                  <m:oMath xmlns:m="http://schemas.openxmlformats.org/officeDocument/2006/math">
                    <m:sSub>
                      <m:sSubPr>
                        <m:ctrlPr>
                          <a:rPr lang="de-DE" altLang="zh-CN" i="1">
                            <a:latin typeface="Cambria Math" panose="02040503050406030204" pitchFamily="18" charset="0"/>
                            <a:ea typeface="Cambria Math" panose="02040503050406030204" pitchFamily="18" charset="0"/>
                          </a:rPr>
                        </m:ctrlPr>
                      </m:sSubPr>
                      <m:e>
                        <m:r>
                          <a:rPr lang="de-DE" altLang="zh-CN" i="1">
                            <a:latin typeface="Cambria Math" panose="02040503050406030204" pitchFamily="18" charset="0"/>
                            <a:ea typeface="Cambria Math" panose="02040503050406030204" pitchFamily="18" charset="0"/>
                          </a:rPr>
                          <m:t>𝜓</m:t>
                        </m:r>
                      </m:e>
                      <m:sub>
                        <m:r>
                          <a:rPr lang="de-DE" altLang="zh-CN" i="1">
                            <a:latin typeface="Cambria Math" panose="02040503050406030204" pitchFamily="18" charset="0"/>
                            <a:ea typeface="Cambria Math" panose="02040503050406030204" pitchFamily="18" charset="0"/>
                          </a:rPr>
                          <m:t>𝑖</m:t>
                        </m:r>
                      </m:sub>
                    </m:sSub>
                  </m:oMath>
                </a14:m>
                <a:r>
                  <a:rPr lang="en-US" altLang="zh-CN" dirty="0">
                    <a:latin typeface="宋体" panose="02010600030101010101" pitchFamily="2" charset="-122"/>
                    <a:ea typeface="宋体" panose="02010600030101010101" pitchFamily="2" charset="-122"/>
                  </a:rPr>
                  <a:t> </a:t>
                </a:r>
                <a:r>
                  <a:rPr lang="en-US" altLang="zh-CN" dirty="0">
                    <a:ea typeface="宋体" panose="02010600030101010101" pitchFamily="2" charset="-122"/>
                  </a:rPr>
                  <a:t>(linear model)</a:t>
                </a:r>
                <a:endParaRPr lang="en-US" altLang="zh-CN" dirty="0">
                  <a:latin typeface="宋体" panose="02010600030101010101" pitchFamily="2" charset="-122"/>
                  <a:ea typeface="宋体" panose="02010600030101010101" pitchFamily="2" charset="-122"/>
                </a:endParaRPr>
              </a:p>
            </p:txBody>
          </p:sp>
        </mc:Choice>
        <mc:Fallback xmlns="">
          <p:sp>
            <p:nvSpPr>
              <p:cNvPr id="35842" name="Rectangle 3">
                <a:extLst>
                  <a:ext uri="{FF2B5EF4-FFF2-40B4-BE49-F238E27FC236}">
                    <a16:creationId xmlns:a16="http://schemas.microsoft.com/office/drawing/2014/main" id="{C3E1C3C7-7221-3CB1-94FA-0665257BD0BA}"/>
                  </a:ext>
                </a:extLst>
              </p:cNvPr>
              <p:cNvSpPr>
                <a:spLocks noGrp="1" noRot="1" noChangeAspect="1" noMove="1" noResize="1" noEditPoints="1" noAdjustHandles="1" noChangeArrowheads="1" noChangeShapeType="1" noTextEdit="1"/>
              </p:cNvSpPr>
              <p:nvPr>
                <p:ph type="body" idx="1"/>
              </p:nvPr>
            </p:nvSpPr>
            <p:spPr>
              <a:blipFill>
                <a:blip r:embed="rId3"/>
                <a:stretch>
                  <a:fillRect l="-1389" t="-1786" r="-772"/>
                </a:stretch>
              </a:blipFill>
            </p:spPr>
            <p:txBody>
              <a:bodyPr/>
              <a:lstStyle/>
              <a:p>
                <a:r>
                  <a:rPr lang="en-DE">
                    <a:noFill/>
                  </a:rPr>
                  <a:t> </a:t>
                </a:r>
              </a:p>
            </p:txBody>
          </p:sp>
        </mc:Fallback>
      </mc:AlternateContent>
      <p:pic>
        <p:nvPicPr>
          <p:cNvPr id="35843" name="Picture 4">
            <a:extLst>
              <a:ext uri="{FF2B5EF4-FFF2-40B4-BE49-F238E27FC236}">
                <a16:creationId xmlns:a16="http://schemas.microsoft.com/office/drawing/2014/main" id="{BFB2F409-049C-95F0-EE66-2A26EE8371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7225" y="1824632"/>
            <a:ext cx="5257800" cy="448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5844" name="Object 2">
            <a:extLst>
              <a:ext uri="{FF2B5EF4-FFF2-40B4-BE49-F238E27FC236}">
                <a16:creationId xmlns:a16="http://schemas.microsoft.com/office/drawing/2014/main" id="{1EDF9FF7-0AEB-1E82-7F65-6C473BB07905}"/>
              </a:ext>
            </a:extLst>
          </p:cNvPr>
          <p:cNvGraphicFramePr>
            <a:graphicFrameLocks noChangeAspect="1"/>
          </p:cNvGraphicFramePr>
          <p:nvPr>
            <p:extLst>
              <p:ext uri="{D42A27DB-BD31-4B8C-83A1-F6EECF244321}">
                <p14:modId xmlns:p14="http://schemas.microsoft.com/office/powerpoint/2010/main" val="2932585940"/>
              </p:ext>
            </p:extLst>
          </p:nvPr>
        </p:nvGraphicFramePr>
        <p:xfrm>
          <a:off x="5965825" y="2089745"/>
          <a:ext cx="1100138" cy="514350"/>
        </p:xfrm>
        <a:graphic>
          <a:graphicData uri="http://schemas.openxmlformats.org/presentationml/2006/ole">
            <mc:AlternateContent xmlns:mc="http://schemas.openxmlformats.org/markup-compatibility/2006">
              <mc:Choice xmlns:v="urn:schemas-microsoft-com:vml" Requires="v">
                <p:oleObj name="Equation" r:id="rId5" imgW="381000" imgH="177800" progId="Equation.3">
                  <p:embed/>
                </p:oleObj>
              </mc:Choice>
              <mc:Fallback>
                <p:oleObj name="Equation" r:id="rId5" imgW="381000" imgH="177800" progId="Equation.3">
                  <p:embed/>
                  <p:pic>
                    <p:nvPicPr>
                      <p:cNvPr id="35844" name="Object 2">
                        <a:extLst>
                          <a:ext uri="{FF2B5EF4-FFF2-40B4-BE49-F238E27FC236}">
                            <a16:creationId xmlns:a16="http://schemas.microsoft.com/office/drawing/2014/main" id="{1EDF9FF7-0AEB-1E82-7F65-6C473BB079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5825" y="2089745"/>
                        <a:ext cx="1100138" cy="514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45" name="Line 6">
            <a:extLst>
              <a:ext uri="{FF2B5EF4-FFF2-40B4-BE49-F238E27FC236}">
                <a16:creationId xmlns:a16="http://schemas.microsoft.com/office/drawing/2014/main" id="{74536EF6-D306-9B75-EC1B-444F8ABDD0DA}"/>
              </a:ext>
            </a:extLst>
          </p:cNvPr>
          <p:cNvSpPr>
            <a:spLocks noChangeShapeType="1"/>
          </p:cNvSpPr>
          <p:nvPr/>
        </p:nvSpPr>
        <p:spPr bwMode="auto">
          <a:xfrm>
            <a:off x="3733800" y="2510432"/>
            <a:ext cx="2057400" cy="175260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DE"/>
          </a:p>
        </p:txBody>
      </p:sp>
      <p:sp>
        <p:nvSpPr>
          <p:cNvPr id="35846" name="Line 7">
            <a:extLst>
              <a:ext uri="{FF2B5EF4-FFF2-40B4-BE49-F238E27FC236}">
                <a16:creationId xmlns:a16="http://schemas.microsoft.com/office/drawing/2014/main" id="{7175D4EE-AE49-8020-A8A3-A46DB4D90B9B}"/>
              </a:ext>
            </a:extLst>
          </p:cNvPr>
          <p:cNvSpPr>
            <a:spLocks noChangeShapeType="1"/>
          </p:cNvSpPr>
          <p:nvPr/>
        </p:nvSpPr>
        <p:spPr bwMode="auto">
          <a:xfrm>
            <a:off x="2743200" y="3501032"/>
            <a:ext cx="2057400" cy="175260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DE"/>
          </a:p>
        </p:txBody>
      </p:sp>
      <p:sp>
        <p:nvSpPr>
          <p:cNvPr id="35847" name="TextBox 7">
            <a:extLst>
              <a:ext uri="{FF2B5EF4-FFF2-40B4-BE49-F238E27FC236}">
                <a16:creationId xmlns:a16="http://schemas.microsoft.com/office/drawing/2014/main" id="{393F67DD-8419-6F5C-DF3A-ACB08D644E2F}"/>
              </a:ext>
            </a:extLst>
          </p:cNvPr>
          <p:cNvSpPr txBox="1">
            <a:spLocks noChangeArrowheads="1"/>
          </p:cNvSpPr>
          <p:nvPr/>
        </p:nvSpPr>
        <p:spPr bwMode="auto">
          <a:xfrm>
            <a:off x="7620000" y="-33338"/>
            <a:ext cx="10858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437085"/>
              </a:buClr>
              <a:buFont typeface="Wingdings" pitchFamily="2" charset="2"/>
              <a:buChar char="§"/>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357E69"/>
              </a:buClr>
              <a:buFont typeface="Wingdings" pitchFamily="2" charset="2"/>
              <a:buChar char="§"/>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918BA3"/>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2F6E7E"/>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rgbClr val="233337"/>
              </a:buClr>
              <a:buFont typeface="Wingdings"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DE" sz="1600">
                <a:solidFill>
                  <a:srgbClr val="FBFCFF"/>
                </a:solidFill>
              </a:rPr>
              <a:t>Sec. 15.4.2</a:t>
            </a:r>
          </a:p>
        </p:txBody>
      </p:sp>
      <p:sp>
        <p:nvSpPr>
          <p:cNvPr id="2" name="TextBox 1">
            <a:extLst>
              <a:ext uri="{FF2B5EF4-FFF2-40B4-BE49-F238E27FC236}">
                <a16:creationId xmlns:a16="http://schemas.microsoft.com/office/drawing/2014/main" id="{FEEBA9FB-E076-EDC1-F901-3812641017DD}"/>
              </a:ext>
            </a:extLst>
          </p:cNvPr>
          <p:cNvSpPr txBox="1"/>
          <p:nvPr/>
        </p:nvSpPr>
        <p:spPr>
          <a:xfrm>
            <a:off x="2988766" y="6617528"/>
            <a:ext cx="3188693" cy="276999"/>
          </a:xfrm>
          <a:prstGeom prst="rect">
            <a:avLst/>
          </a:prstGeom>
          <a:noFill/>
        </p:spPr>
        <p:txBody>
          <a:bodyPr wrap="none" rtlCol="0">
            <a:spAutoFit/>
          </a:bodyPr>
          <a:lstStyle/>
          <a:p>
            <a:r>
              <a:rPr lang="en-DE" sz="1200" dirty="0">
                <a:solidFill>
                  <a:schemeClr val="bg1"/>
                </a:solidFill>
              </a:rPr>
              <a:t>Introduction to Information Retrieval, Sec. 15.4.</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3">
            <a:extLst>
              <a:ext uri="{FF2B5EF4-FFF2-40B4-BE49-F238E27FC236}">
                <a16:creationId xmlns:a16="http://schemas.microsoft.com/office/drawing/2014/main" id="{0DE17F0D-D593-7050-600F-2EF0A29864C7}"/>
              </a:ext>
            </a:extLst>
          </p:cNvPr>
          <p:cNvSpPr>
            <a:spLocks noGrp="1"/>
          </p:cNvSpPr>
          <p:nvPr>
            <p:ph type="title"/>
          </p:nvPr>
        </p:nvSpPr>
        <p:spPr/>
        <p:txBody>
          <a:bodyPr/>
          <a:lstStyle/>
          <a:p>
            <a:r>
              <a:rPr lang="en-US" altLang="en-DE">
                <a:ea typeface="ＭＳ Ｐゴシック" panose="020B0600070205080204" pitchFamily="34" charset="-128"/>
              </a:rPr>
              <a:t>Two queries in the original space</a:t>
            </a:r>
          </a:p>
        </p:txBody>
      </p:sp>
      <p:pic>
        <p:nvPicPr>
          <p:cNvPr id="39938" name="Picture 4">
            <a:extLst>
              <a:ext uri="{FF2B5EF4-FFF2-40B4-BE49-F238E27FC236}">
                <a16:creationId xmlns:a16="http://schemas.microsoft.com/office/drawing/2014/main" id="{3C3453EC-8F64-972B-BE9A-CA31300CD3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24744"/>
            <a:ext cx="7543800"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4674FA0-0D90-37DB-4DCC-AF074BF0DCD7}"/>
              </a:ext>
            </a:extLst>
          </p:cNvPr>
          <p:cNvSpPr txBox="1"/>
          <p:nvPr/>
        </p:nvSpPr>
        <p:spPr>
          <a:xfrm>
            <a:off x="2988766" y="6617528"/>
            <a:ext cx="3188693" cy="276999"/>
          </a:xfrm>
          <a:prstGeom prst="rect">
            <a:avLst/>
          </a:prstGeom>
          <a:noFill/>
        </p:spPr>
        <p:txBody>
          <a:bodyPr wrap="none" rtlCol="0">
            <a:spAutoFit/>
          </a:bodyPr>
          <a:lstStyle/>
          <a:p>
            <a:r>
              <a:rPr lang="en-DE" sz="1200" dirty="0">
                <a:solidFill>
                  <a:schemeClr val="bg1"/>
                </a:solidFill>
              </a:rPr>
              <a:t>Introduction to Information Retrieval, Sec. 15.4.</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12DA4EDE-BF74-F85E-52B9-AF0D0FA1DBC5}"/>
              </a:ext>
            </a:extLst>
          </p:cNvPr>
          <p:cNvSpPr>
            <a:spLocks noGrp="1"/>
          </p:cNvSpPr>
          <p:nvPr>
            <p:ph type="title"/>
          </p:nvPr>
        </p:nvSpPr>
        <p:spPr/>
        <p:txBody>
          <a:bodyPr/>
          <a:lstStyle/>
          <a:p>
            <a:pPr eaLnBrk="1" hangingPunct="1"/>
            <a:r>
              <a:rPr lang="en-US" altLang="en-DE" sz="3600" dirty="0">
                <a:ea typeface="ＭＳ Ｐゴシック" panose="020B0600070205080204" pitchFamily="34" charset="-128"/>
              </a:rPr>
              <a:t>An SVM classifier for information retrieval</a:t>
            </a:r>
          </a:p>
        </p:txBody>
      </p:sp>
      <p:sp>
        <p:nvSpPr>
          <p:cNvPr id="29698" name="Content Placeholder 2">
            <a:extLst>
              <a:ext uri="{FF2B5EF4-FFF2-40B4-BE49-F238E27FC236}">
                <a16:creationId xmlns:a16="http://schemas.microsoft.com/office/drawing/2014/main" id="{54B47993-D224-2449-7DFD-B4DE8978EA62}"/>
              </a:ext>
            </a:extLst>
          </p:cNvPr>
          <p:cNvSpPr>
            <a:spLocks noGrp="1"/>
          </p:cNvSpPr>
          <p:nvPr>
            <p:ph idx="1"/>
          </p:nvPr>
        </p:nvSpPr>
        <p:spPr/>
        <p:txBody>
          <a:bodyPr/>
          <a:lstStyle/>
          <a:p>
            <a:pPr eaLnBrk="1" hangingPunct="1"/>
            <a:r>
              <a:rPr lang="en-US" altLang="en-DE" dirty="0">
                <a:ea typeface="ＭＳ Ｐゴシック" panose="020B0600070205080204" pitchFamily="34" charset="-128"/>
              </a:rPr>
              <a:t>Experiments:</a:t>
            </a:r>
          </a:p>
          <a:p>
            <a:pPr lvl="1" eaLnBrk="1" hangingPunct="1"/>
            <a:r>
              <a:rPr lang="en-US" altLang="en-DE" dirty="0">
                <a:ea typeface="ＭＳ Ｐゴシック" panose="020B0600070205080204" pitchFamily="34" charset="-128"/>
              </a:rPr>
              <a:t>4 TREC data sets</a:t>
            </a:r>
            <a:br>
              <a:rPr lang="en-US" altLang="en-DE" dirty="0">
                <a:ea typeface="ＭＳ Ｐゴシック" panose="020B0600070205080204" pitchFamily="34" charset="-128"/>
              </a:rPr>
            </a:br>
            <a:r>
              <a:rPr lang="en-US" altLang="en-DE" dirty="0">
                <a:ea typeface="ＭＳ Ｐゴシック" panose="020B0600070205080204" pitchFamily="34" charset="-128"/>
              </a:rPr>
              <a:t>(Data3, Data4, Data5, WT10G (web))</a:t>
            </a:r>
          </a:p>
          <a:p>
            <a:pPr lvl="1" eaLnBrk="1" hangingPunct="1"/>
            <a:r>
              <a:rPr lang="en-US" altLang="en-DE" dirty="0">
                <a:ea typeface="ＭＳ Ｐゴシック" panose="020B0600070205080204" pitchFamily="34" charset="-128"/>
              </a:rPr>
              <a:t>Comparisons with Lemur (LM), </a:t>
            </a:r>
            <a:br>
              <a:rPr lang="en-US" altLang="en-DE" dirty="0">
                <a:ea typeface="ＭＳ Ｐゴシック" panose="020B0600070205080204" pitchFamily="34" charset="-128"/>
              </a:rPr>
            </a:br>
            <a:r>
              <a:rPr lang="en-US" altLang="en-DE" dirty="0">
                <a:ea typeface="ＭＳ Ｐゴシック" panose="020B0600070205080204" pitchFamily="34" charset="-128"/>
              </a:rPr>
              <a:t>a state-of-the-art open source IR engine</a:t>
            </a:r>
          </a:p>
          <a:p>
            <a:pPr lvl="1" eaLnBrk="1" hangingPunct="1"/>
            <a:r>
              <a:rPr lang="en-US" altLang="en-DE" dirty="0">
                <a:ea typeface="ＭＳ Ｐゴシック" panose="020B0600070205080204" pitchFamily="34" charset="-128"/>
              </a:rPr>
              <a:t>Linear kernel normally best or almost as good as quadratic kernel, and so used in reported results</a:t>
            </a:r>
          </a:p>
          <a:p>
            <a:pPr lvl="1" eaLnBrk="1" hangingPunct="1"/>
            <a:r>
              <a:rPr lang="en-US" altLang="en-DE" dirty="0">
                <a:ea typeface="ＭＳ Ｐゴシック" panose="020B0600070205080204" pitchFamily="34" charset="-128"/>
              </a:rPr>
              <a:t>6 features, all variants of </a:t>
            </a:r>
            <a:r>
              <a:rPr lang="en-US" altLang="en-DE" dirty="0" err="1">
                <a:ea typeface="ＭＳ Ｐゴシック" panose="020B0600070205080204" pitchFamily="34" charset="-128"/>
              </a:rPr>
              <a:t>tf</a:t>
            </a:r>
            <a:r>
              <a:rPr lang="en-US" altLang="en-DE" dirty="0">
                <a:ea typeface="ＭＳ Ｐゴシック" panose="020B0600070205080204" pitchFamily="34" charset="-128"/>
              </a:rPr>
              <a:t>, </a:t>
            </a:r>
            <a:r>
              <a:rPr lang="en-US" altLang="en-DE" dirty="0" err="1">
                <a:ea typeface="ＭＳ Ｐゴシック" panose="020B0600070205080204" pitchFamily="34" charset="-128"/>
              </a:rPr>
              <a:t>idf</a:t>
            </a:r>
            <a:r>
              <a:rPr lang="en-US" altLang="en-DE" dirty="0">
                <a:ea typeface="ＭＳ Ｐゴシック" panose="020B0600070205080204" pitchFamily="34" charset="-128"/>
              </a:rPr>
              <a:t>, and </a:t>
            </a:r>
            <a:r>
              <a:rPr lang="en-US" altLang="en-DE" dirty="0" err="1">
                <a:ea typeface="ＭＳ Ｐゴシック" panose="020B0600070205080204" pitchFamily="34" charset="-128"/>
              </a:rPr>
              <a:t>tf.idf</a:t>
            </a:r>
            <a:r>
              <a:rPr lang="en-US" altLang="en-DE" dirty="0">
                <a:ea typeface="ＭＳ Ｐゴシック" panose="020B0600070205080204" pitchFamily="34" charset="-128"/>
              </a:rPr>
              <a:t> scores</a:t>
            </a:r>
          </a:p>
        </p:txBody>
      </p:sp>
      <p:sp>
        <p:nvSpPr>
          <p:cNvPr id="5" name="TextBox 4">
            <a:extLst>
              <a:ext uri="{FF2B5EF4-FFF2-40B4-BE49-F238E27FC236}">
                <a16:creationId xmlns:a16="http://schemas.microsoft.com/office/drawing/2014/main" id="{B44B99FD-8239-B35F-1294-8BBB9C6D5AB8}"/>
              </a:ext>
            </a:extLst>
          </p:cNvPr>
          <p:cNvSpPr txBox="1"/>
          <p:nvPr/>
        </p:nvSpPr>
        <p:spPr>
          <a:xfrm>
            <a:off x="2411760" y="5829832"/>
            <a:ext cx="4572000" cy="769441"/>
          </a:xfrm>
          <a:prstGeom prst="rect">
            <a:avLst/>
          </a:prstGeom>
          <a:noFill/>
        </p:spPr>
        <p:txBody>
          <a:bodyPr wrap="square">
            <a:spAutoFit/>
          </a:bodyPr>
          <a:lstStyle/>
          <a:p>
            <a:r>
              <a:rPr lang="en-DE" sz="1100" dirty="0">
                <a:solidFill>
                  <a:srgbClr val="0305FF"/>
                </a:solidFill>
              </a:rPr>
              <a:t>Ramesh Nallapati. Discriminative models for information retrieval. In Proceedings of the 27th annual international ACM SIGIR conference on Research and development in information retrieval (SIGIR '04). Association for Computing Machinery, New York, NY, USA, 64–71. </a:t>
            </a:r>
            <a:r>
              <a:rPr lang="en-DE" sz="1100" b="1" dirty="0">
                <a:solidFill>
                  <a:srgbClr val="FF0000"/>
                </a:solidFill>
              </a:rPr>
              <a:t>2004</a:t>
            </a:r>
            <a:r>
              <a:rPr lang="en-DE" sz="1100" dirty="0">
                <a:solidFill>
                  <a:srgbClr val="0305FF"/>
                </a:solidFill>
              </a:rPr>
              <a:t>.</a:t>
            </a:r>
          </a:p>
        </p:txBody>
      </p:sp>
      <p:sp>
        <p:nvSpPr>
          <p:cNvPr id="2" name="TextBox 1">
            <a:extLst>
              <a:ext uri="{FF2B5EF4-FFF2-40B4-BE49-F238E27FC236}">
                <a16:creationId xmlns:a16="http://schemas.microsoft.com/office/drawing/2014/main" id="{D47FF619-34E2-F5D4-3744-FF4E7F272C6B}"/>
              </a:ext>
            </a:extLst>
          </p:cNvPr>
          <p:cNvSpPr txBox="1"/>
          <p:nvPr/>
        </p:nvSpPr>
        <p:spPr>
          <a:xfrm>
            <a:off x="2988766" y="6617528"/>
            <a:ext cx="3188693" cy="276999"/>
          </a:xfrm>
          <a:prstGeom prst="rect">
            <a:avLst/>
          </a:prstGeom>
          <a:noFill/>
        </p:spPr>
        <p:txBody>
          <a:bodyPr wrap="none" rtlCol="0">
            <a:spAutoFit/>
          </a:bodyPr>
          <a:lstStyle/>
          <a:p>
            <a:r>
              <a:rPr lang="en-DE" sz="1200" dirty="0">
                <a:solidFill>
                  <a:schemeClr val="bg1"/>
                </a:solidFill>
              </a:rPr>
              <a:t>Introduction to Information Retrieval, Sec. 15.4.</a:t>
            </a:r>
          </a:p>
        </p:txBody>
      </p:sp>
    </p:spTree>
    <p:extLst>
      <p:ext uri="{BB962C8B-B14F-4D97-AF65-F5344CB8AC3E}">
        <p14:creationId xmlns:p14="http://schemas.microsoft.com/office/powerpoint/2010/main" val="322002913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98329-B0B9-602A-EE9D-20CCEAAEEBA8}"/>
              </a:ext>
            </a:extLst>
          </p:cNvPr>
          <p:cNvSpPr>
            <a:spLocks noGrp="1"/>
          </p:cNvSpPr>
          <p:nvPr>
            <p:ph type="title"/>
          </p:nvPr>
        </p:nvSpPr>
        <p:spPr/>
        <p:txBody>
          <a:bodyPr>
            <a:normAutofit fontScale="90000"/>
          </a:bodyPr>
          <a:lstStyle/>
          <a:p>
            <a:pPr eaLnBrk="1" hangingPunct="1">
              <a:defRPr/>
            </a:pPr>
            <a:r>
              <a:rPr lang="en-US" sz="3600" dirty="0">
                <a:ea typeface="ＭＳ Ｐゴシック" charset="0"/>
                <a:cs typeface="ＭＳ Ｐゴシック" charset="0"/>
              </a:rPr>
              <a:t>An SVM classifier for information retrieval </a:t>
            </a:r>
          </a:p>
        </p:txBody>
      </p:sp>
      <p:graphicFrame>
        <p:nvGraphicFramePr>
          <p:cNvPr id="4" name="Content Placeholder 3">
            <a:extLst>
              <a:ext uri="{FF2B5EF4-FFF2-40B4-BE49-F238E27FC236}">
                <a16:creationId xmlns:a16="http://schemas.microsoft.com/office/drawing/2014/main" id="{8573D39D-F858-BBBD-59A6-1784A76DA0CE}"/>
              </a:ext>
            </a:extLst>
          </p:cNvPr>
          <p:cNvGraphicFramePr>
            <a:graphicFrameLocks noGrp="1"/>
          </p:cNvGraphicFramePr>
          <p:nvPr>
            <p:ph sz="half" idx="1"/>
          </p:nvPr>
        </p:nvGraphicFramePr>
        <p:xfrm>
          <a:off x="762000" y="1196752"/>
          <a:ext cx="7239000" cy="1851660"/>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Calibri" charset="0"/>
                          <a:ea typeface="ＭＳ Ｐゴシック" charset="0"/>
                          <a:cs typeface="ＭＳ Ｐゴシック" charset="0"/>
                        </a:rPr>
                        <a:t>Train \ Test</a:t>
                      </a:r>
                    </a:p>
                  </a:txBody>
                  <a:tcPr marL="44873" marR="448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Calibri" charset="0"/>
                        <a:ea typeface="ＭＳ Ｐゴシック" charset="0"/>
                        <a:cs typeface="ＭＳ Ｐゴシック" charset="0"/>
                      </a:endParaRPr>
                    </a:p>
                  </a:txBody>
                  <a:tcPr marL="44873" marR="448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Calibri" charset="0"/>
                          <a:ea typeface="ＭＳ Ｐゴシック" charset="0"/>
                          <a:cs typeface="ＭＳ Ｐゴシック" charset="0"/>
                        </a:rPr>
                        <a:t>Disk 3</a:t>
                      </a:r>
                    </a:p>
                  </a:txBody>
                  <a:tcPr marL="44873" marR="448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Calibri" charset="0"/>
                          <a:ea typeface="ＭＳ Ｐゴシック" charset="0"/>
                          <a:cs typeface="ＭＳ Ｐゴシック" charset="0"/>
                        </a:rPr>
                        <a:t>Disk 4-5</a:t>
                      </a:r>
                    </a:p>
                  </a:txBody>
                  <a:tcPr marL="44873" marR="448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Calibri" charset="0"/>
                          <a:ea typeface="ＭＳ Ｐゴシック" charset="0"/>
                          <a:cs typeface="ＭＳ Ｐゴシック" charset="0"/>
                        </a:rPr>
                        <a:t>WT10G (web)</a:t>
                      </a:r>
                    </a:p>
                  </a:txBody>
                  <a:tcPr marL="44873" marR="448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Disk 3</a:t>
                      </a:r>
                    </a:p>
                  </a:txBody>
                  <a:tcPr marL="44873" marR="44873" horzOverflow="overflow">
                    <a:lnL w="5715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LM</a:t>
                      </a:r>
                    </a:p>
                  </a:txBody>
                  <a:tcPr marL="44873" marR="44873" horzOverflow="overflow">
                    <a:lnL w="12700" cap="flat" cmpd="sng" algn="ctr">
                      <a:solidFill>
                        <a:schemeClr val="bg1"/>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Calibri" charset="0"/>
                          <a:ea typeface="ＭＳ Ｐゴシック" charset="0"/>
                          <a:cs typeface="ＭＳ Ｐゴシック" charset="0"/>
                        </a:rPr>
                        <a:t>0.1785</a:t>
                      </a:r>
                    </a:p>
                  </a:txBody>
                  <a:tcPr marL="44873" marR="44873" horzOverflow="overflow">
                    <a:lnL w="5715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Calibri" charset="0"/>
                          <a:ea typeface="ＭＳ Ｐゴシック" charset="0"/>
                          <a:cs typeface="ＭＳ Ｐゴシック" charset="0"/>
                        </a:rPr>
                        <a:t>0.2503</a:t>
                      </a:r>
                    </a:p>
                  </a:txBody>
                  <a:tcPr marL="44873" marR="448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0.2666</a:t>
                      </a:r>
                    </a:p>
                  </a:txBody>
                  <a:tcPr marL="44873" marR="44873" horzOverflow="overflow">
                    <a:lnL w="12700" cap="flat" cmpd="sng" algn="ctr">
                      <a:solidFill>
                        <a:schemeClr val="bg1"/>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D9"/>
                    </a:solidFill>
                  </a:tcPr>
                </a:tc>
                <a:extLst>
                  <a:ext uri="{0D108BD9-81ED-4DB2-BD59-A6C34878D82A}">
                    <a16:rowId xmlns:a16="http://schemas.microsoft.com/office/drawing/2014/main" val="10001"/>
                  </a:ext>
                </a:extLst>
              </a:tr>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charset="0"/>
                        <a:ea typeface="ＭＳ Ｐゴシック" charset="0"/>
                        <a:cs typeface="ＭＳ Ｐゴシック" charset="0"/>
                      </a:endParaRPr>
                    </a:p>
                  </a:txBody>
                  <a:tcPr marL="44873" marR="44873" horzOverflow="overflow">
                    <a:lnL w="5715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E9EBE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SVM</a:t>
                      </a:r>
                    </a:p>
                  </a:txBody>
                  <a:tcPr marL="44873" marR="44873" horzOverflow="overflow">
                    <a:lnL w="12700" cap="flat" cmpd="sng" algn="ctr">
                      <a:solidFill>
                        <a:schemeClr val="bg1"/>
                      </a:solidFill>
                      <a:prstDash val="solid"/>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E9EBE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0.1728</a:t>
                      </a:r>
                    </a:p>
                  </a:txBody>
                  <a:tcPr marL="44873" marR="44873" horzOverflow="overflow">
                    <a:lnL w="5715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E9EBE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0.2432</a:t>
                      </a:r>
                    </a:p>
                  </a:txBody>
                  <a:tcPr marL="44873" marR="448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E9EBE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Calibri" charset="0"/>
                          <a:ea typeface="ＭＳ Ｐゴシック" charset="0"/>
                          <a:cs typeface="ＭＳ Ｐゴシック" charset="0"/>
                        </a:rPr>
                        <a:t>0.2750</a:t>
                      </a:r>
                    </a:p>
                  </a:txBody>
                  <a:tcPr marL="44873" marR="44873" horzOverflow="overflow">
                    <a:lnL w="12700" cap="flat" cmpd="sng" algn="ctr">
                      <a:solidFill>
                        <a:schemeClr val="bg1"/>
                      </a:solidFill>
                      <a:prstDash val="solid"/>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E9EBED"/>
                    </a:solidFill>
                  </a:tcPr>
                </a:tc>
                <a:extLst>
                  <a:ext uri="{0D108BD9-81ED-4DB2-BD59-A6C34878D82A}">
                    <a16:rowId xmlns:a16="http://schemas.microsoft.com/office/drawing/2014/main" val="10002"/>
                  </a:ext>
                </a:extLst>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Disk 4-5</a:t>
                      </a:r>
                    </a:p>
                  </a:txBody>
                  <a:tcPr marL="44873" marR="44873" horzOverflow="overflow">
                    <a:lnL w="5715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LM</a:t>
                      </a:r>
                    </a:p>
                  </a:txBody>
                  <a:tcPr marL="44873" marR="44873" horzOverflow="overflow">
                    <a:lnL w="12700" cap="flat" cmpd="sng" algn="ctr">
                      <a:solidFill>
                        <a:schemeClr val="bg1"/>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Calibri" charset="0"/>
                          <a:ea typeface="ＭＳ Ｐゴシック" charset="0"/>
                          <a:cs typeface="ＭＳ Ｐゴシック" charset="0"/>
                        </a:rPr>
                        <a:t>0.1773</a:t>
                      </a:r>
                    </a:p>
                  </a:txBody>
                  <a:tcPr marL="44873" marR="44873" horzOverflow="overflow">
                    <a:lnL w="5715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Calibri" charset="0"/>
                          <a:ea typeface="ＭＳ Ｐゴシック" charset="0"/>
                          <a:cs typeface="ＭＳ Ｐゴシック" charset="0"/>
                        </a:rPr>
                        <a:t>0.2516</a:t>
                      </a:r>
                    </a:p>
                  </a:txBody>
                  <a:tcPr marL="44873" marR="448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0.2656</a:t>
                      </a:r>
                    </a:p>
                  </a:txBody>
                  <a:tcPr marL="44873" marR="44873" horzOverflow="overflow">
                    <a:lnL w="12700" cap="flat" cmpd="sng" algn="ctr">
                      <a:solidFill>
                        <a:schemeClr val="bg1"/>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D9"/>
                    </a:solidFill>
                  </a:tcPr>
                </a:tc>
                <a:extLst>
                  <a:ext uri="{0D108BD9-81ED-4DB2-BD59-A6C34878D82A}">
                    <a16:rowId xmlns:a16="http://schemas.microsoft.com/office/drawing/2014/main" val="10003"/>
                  </a:ext>
                </a:extLst>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charset="0"/>
                        <a:ea typeface="ＭＳ Ｐゴシック" charset="0"/>
                        <a:cs typeface="ＭＳ Ｐゴシック" charset="0"/>
                      </a:endParaRPr>
                    </a:p>
                  </a:txBody>
                  <a:tcPr marL="44873" marR="44873" horzOverflow="overflow">
                    <a:lnL w="5715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E9EBE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charset="0"/>
                          <a:ea typeface="ＭＳ Ｐゴシック" charset="0"/>
                          <a:cs typeface="ＭＳ Ｐゴシック" charset="0"/>
                        </a:rPr>
                        <a:t>SVM</a:t>
                      </a:r>
                    </a:p>
                  </a:txBody>
                  <a:tcPr marL="44873" marR="44873" horzOverflow="overflow">
                    <a:lnL w="12700" cap="flat" cmpd="sng" algn="ctr">
                      <a:solidFill>
                        <a:schemeClr val="bg1"/>
                      </a:solidFill>
                      <a:prstDash val="solid"/>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E9EBE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0.1646</a:t>
                      </a:r>
                    </a:p>
                  </a:txBody>
                  <a:tcPr marL="44873" marR="44873" horzOverflow="overflow">
                    <a:lnL w="5715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E9EBE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0.2355</a:t>
                      </a:r>
                    </a:p>
                  </a:txBody>
                  <a:tcPr marL="44873" marR="448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E9EBED"/>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Calibri" charset="0"/>
                          <a:ea typeface="ＭＳ Ｐゴシック" charset="0"/>
                          <a:cs typeface="ＭＳ Ｐゴシック" charset="0"/>
                        </a:rPr>
                        <a:t>0.2675</a:t>
                      </a:r>
                    </a:p>
                  </a:txBody>
                  <a:tcPr marL="44873" marR="44873" horzOverflow="overflow">
                    <a:lnL w="12700" cap="flat" cmpd="sng" algn="ctr">
                      <a:solidFill>
                        <a:schemeClr val="bg1"/>
                      </a:solidFill>
                      <a:prstDash val="solid"/>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E9EBED"/>
                    </a:solidFill>
                  </a:tcPr>
                </a:tc>
                <a:extLst>
                  <a:ext uri="{0D108BD9-81ED-4DB2-BD59-A6C34878D82A}">
                    <a16:rowId xmlns:a16="http://schemas.microsoft.com/office/drawing/2014/main" val="10004"/>
                  </a:ext>
                </a:extLst>
              </a:tr>
            </a:tbl>
          </a:graphicData>
        </a:graphic>
      </p:graphicFrame>
      <p:sp>
        <p:nvSpPr>
          <p:cNvPr id="30763" name="Content Placeholder 10">
            <a:extLst>
              <a:ext uri="{FF2B5EF4-FFF2-40B4-BE49-F238E27FC236}">
                <a16:creationId xmlns:a16="http://schemas.microsoft.com/office/drawing/2014/main" id="{4AC4E46A-5653-A23D-D8B5-F8583CADFB5E}"/>
              </a:ext>
            </a:extLst>
          </p:cNvPr>
          <p:cNvSpPr>
            <a:spLocks noGrp="1"/>
          </p:cNvSpPr>
          <p:nvPr>
            <p:ph sz="half" idx="2"/>
          </p:nvPr>
        </p:nvSpPr>
        <p:spPr>
          <a:xfrm>
            <a:off x="762000" y="3355752"/>
            <a:ext cx="7239000" cy="2667000"/>
          </a:xfrm>
        </p:spPr>
        <p:txBody>
          <a:bodyPr/>
          <a:lstStyle/>
          <a:p>
            <a:pPr eaLnBrk="1" hangingPunct="1">
              <a:lnSpc>
                <a:spcPct val="90000"/>
              </a:lnSpc>
            </a:pPr>
            <a:r>
              <a:rPr lang="en-US" altLang="en-DE" sz="2600" dirty="0">
                <a:ea typeface="ＭＳ Ｐゴシック" panose="020B0600070205080204" pitchFamily="34" charset="-128"/>
              </a:rPr>
              <a:t>At best the results are about equal to LM</a:t>
            </a:r>
          </a:p>
          <a:p>
            <a:pPr lvl="1" eaLnBrk="1" hangingPunct="1">
              <a:lnSpc>
                <a:spcPct val="90000"/>
              </a:lnSpc>
            </a:pPr>
            <a:r>
              <a:rPr lang="en-US" altLang="en-DE" sz="2200" dirty="0">
                <a:ea typeface="ＭＳ Ｐゴシック" panose="020B0600070205080204" pitchFamily="34" charset="-128"/>
              </a:rPr>
              <a:t>Actually, a little bit below</a:t>
            </a:r>
          </a:p>
          <a:p>
            <a:pPr eaLnBrk="1" hangingPunct="1">
              <a:lnSpc>
                <a:spcPct val="90000"/>
              </a:lnSpc>
            </a:pPr>
            <a:r>
              <a:rPr lang="en-US" altLang="en-DE" sz="2600" dirty="0">
                <a:ea typeface="ＭＳ Ｐゴシック" panose="020B0600070205080204" pitchFamily="34" charset="-128"/>
              </a:rPr>
              <a:t>Paper</a:t>
            </a:r>
            <a:r>
              <a:rPr lang="en-US" altLang="en-US" sz="2600" dirty="0">
                <a:ea typeface="ＭＳ Ｐゴシック" panose="020B0600070205080204" pitchFamily="34" charset="-128"/>
              </a:rPr>
              <a:t>’</a:t>
            </a:r>
            <a:r>
              <a:rPr lang="en-US" altLang="en-DE" sz="2600" dirty="0">
                <a:ea typeface="ＭＳ Ｐゴシック" panose="020B0600070205080204" pitchFamily="34" charset="-128"/>
              </a:rPr>
              <a:t>s advertisement: Easy to add more features</a:t>
            </a:r>
          </a:p>
          <a:p>
            <a:pPr lvl="1" eaLnBrk="1" hangingPunct="1">
              <a:lnSpc>
                <a:spcPct val="90000"/>
              </a:lnSpc>
            </a:pPr>
            <a:r>
              <a:rPr lang="en-US" altLang="en-DE" sz="2200" dirty="0">
                <a:ea typeface="ＭＳ Ｐゴシック" panose="020B0600070205080204" pitchFamily="34" charset="-128"/>
              </a:rPr>
              <a:t>This is illustrated on a homepage finding task on WT10G:</a:t>
            </a:r>
          </a:p>
          <a:p>
            <a:pPr lvl="1" eaLnBrk="1" hangingPunct="1">
              <a:lnSpc>
                <a:spcPct val="90000"/>
              </a:lnSpc>
            </a:pPr>
            <a:r>
              <a:rPr lang="en-US" altLang="en-DE" sz="2200" dirty="0">
                <a:ea typeface="ＭＳ Ｐゴシック" panose="020B0600070205080204" pitchFamily="34" charset="-128"/>
              </a:rPr>
              <a:t>Baseline LM 52% success@10, baseline SVM 58%</a:t>
            </a:r>
          </a:p>
          <a:p>
            <a:pPr lvl="1" eaLnBrk="1" hangingPunct="1">
              <a:lnSpc>
                <a:spcPct val="90000"/>
              </a:lnSpc>
            </a:pPr>
            <a:r>
              <a:rPr lang="en-US" altLang="en-DE" sz="2200" dirty="0">
                <a:ea typeface="ＭＳ Ｐゴシック" panose="020B0600070205080204" pitchFamily="34" charset="-128"/>
              </a:rPr>
              <a:t>SVM with URL-depth, and in-link features: 78% S@10</a:t>
            </a:r>
          </a:p>
          <a:p>
            <a:pPr lvl="1" eaLnBrk="1" hangingPunct="1">
              <a:lnSpc>
                <a:spcPct val="90000"/>
              </a:lnSpc>
            </a:pPr>
            <a:endParaRPr lang="en-US" altLang="en-DE" sz="2200" dirty="0">
              <a:ea typeface="ＭＳ Ｐゴシック" panose="020B0600070205080204" pitchFamily="34" charset="-128"/>
            </a:endParaRPr>
          </a:p>
        </p:txBody>
      </p:sp>
      <p:sp>
        <p:nvSpPr>
          <p:cNvPr id="3" name="TextBox 2">
            <a:extLst>
              <a:ext uri="{FF2B5EF4-FFF2-40B4-BE49-F238E27FC236}">
                <a16:creationId xmlns:a16="http://schemas.microsoft.com/office/drawing/2014/main" id="{EA3C6FF5-DD63-AC80-F6A6-0B775C767587}"/>
              </a:ext>
            </a:extLst>
          </p:cNvPr>
          <p:cNvSpPr txBox="1"/>
          <p:nvPr/>
        </p:nvSpPr>
        <p:spPr>
          <a:xfrm>
            <a:off x="2988766" y="6617528"/>
            <a:ext cx="3188693" cy="276999"/>
          </a:xfrm>
          <a:prstGeom prst="rect">
            <a:avLst/>
          </a:prstGeom>
          <a:noFill/>
        </p:spPr>
        <p:txBody>
          <a:bodyPr wrap="none" rtlCol="0">
            <a:spAutoFit/>
          </a:bodyPr>
          <a:lstStyle/>
          <a:p>
            <a:r>
              <a:rPr lang="en-DE" sz="1200" dirty="0">
                <a:solidFill>
                  <a:schemeClr val="bg1"/>
                </a:solidFill>
              </a:rPr>
              <a:t>Introduction to Information Retrieval, Sec. 15.4.</a:t>
            </a:r>
          </a:p>
        </p:txBody>
      </p:sp>
    </p:spTree>
    <p:extLst>
      <p:ext uri="{BB962C8B-B14F-4D97-AF65-F5344CB8AC3E}">
        <p14:creationId xmlns:p14="http://schemas.microsoft.com/office/powerpoint/2010/main" val="142085775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B9AC0-5116-1C99-7E7D-1F035B090D59}"/>
              </a:ext>
            </a:extLst>
          </p:cNvPr>
          <p:cNvSpPr>
            <a:spLocks noGrp="1"/>
          </p:cNvSpPr>
          <p:nvPr>
            <p:ph type="title"/>
          </p:nvPr>
        </p:nvSpPr>
        <p:spPr/>
        <p:txBody>
          <a:bodyPr/>
          <a:lstStyle/>
          <a:p>
            <a:r>
              <a:rPr lang="en-DE" dirty="0"/>
              <a:t>Overview</a:t>
            </a:r>
          </a:p>
        </p:txBody>
      </p:sp>
      <p:sp>
        <p:nvSpPr>
          <p:cNvPr id="3" name="Content Placeholder 2">
            <a:extLst>
              <a:ext uri="{FF2B5EF4-FFF2-40B4-BE49-F238E27FC236}">
                <a16:creationId xmlns:a16="http://schemas.microsoft.com/office/drawing/2014/main" id="{58B2DD2B-61E2-D0A6-CF5B-8D3B93408042}"/>
              </a:ext>
            </a:extLst>
          </p:cNvPr>
          <p:cNvSpPr>
            <a:spLocks noGrp="1"/>
          </p:cNvSpPr>
          <p:nvPr>
            <p:ph idx="1"/>
          </p:nvPr>
        </p:nvSpPr>
        <p:spPr/>
        <p:txBody>
          <a:bodyPr/>
          <a:lstStyle/>
          <a:p>
            <a:r>
              <a:rPr lang="en-DE" dirty="0"/>
              <a:t>Moderate number of features</a:t>
            </a:r>
          </a:p>
          <a:p>
            <a:pPr lvl="1"/>
            <a:r>
              <a:rPr lang="en-DE" dirty="0">
                <a:solidFill>
                  <a:srgbClr val="0305FF"/>
                </a:solidFill>
              </a:rPr>
              <a:t>SVMs</a:t>
            </a:r>
            <a:r>
              <a:rPr lang="en-DE" dirty="0"/>
              <a:t>: 2000-2007</a:t>
            </a:r>
          </a:p>
          <a:p>
            <a:r>
              <a:rPr lang="en-DE" dirty="0"/>
              <a:t>Very high number of features</a:t>
            </a:r>
          </a:p>
          <a:p>
            <a:pPr lvl="1"/>
            <a:r>
              <a:rPr lang="en-DE" dirty="0">
                <a:solidFill>
                  <a:srgbClr val="0305FF"/>
                </a:solidFill>
              </a:rPr>
              <a:t>Deep composition of high-dimensional linear and piecewise linear functions</a:t>
            </a:r>
            <a:r>
              <a:rPr lang="en-DE" dirty="0"/>
              <a:t>: 2007-2014</a:t>
            </a:r>
          </a:p>
          <a:p>
            <a:pPr marL="457200" lvl="1" indent="0">
              <a:buNone/>
            </a:pPr>
            <a:r>
              <a:rPr lang="en-DE" dirty="0"/>
              <a:t>	+ Learn latent features in different composition layers</a:t>
            </a:r>
            <a:br>
              <a:rPr lang="en-DE" dirty="0"/>
            </a:br>
            <a:r>
              <a:rPr lang="en-DE" dirty="0"/>
              <a:t>	</a:t>
            </a:r>
            <a:r>
              <a:rPr lang="en-DE" dirty="0">
                <a:sym typeface="Wingdings" pitchFamily="2" charset="2"/>
              </a:rPr>
              <a:t> EWDS</a:t>
            </a:r>
            <a:endParaRPr lang="en-DE" dirty="0"/>
          </a:p>
          <a:p>
            <a:r>
              <a:rPr lang="en-DE" dirty="0"/>
              <a:t>Input sequences (order between dimensions)</a:t>
            </a:r>
          </a:p>
          <a:p>
            <a:pPr lvl="1"/>
            <a:r>
              <a:rPr lang="en-DE" dirty="0">
                <a:solidFill>
                  <a:srgbClr val="0305FF"/>
                </a:solidFill>
              </a:rPr>
              <a:t>Transformer networks</a:t>
            </a:r>
            <a:r>
              <a:rPr lang="en-DE" dirty="0"/>
              <a:t>: 2014 …</a:t>
            </a:r>
          </a:p>
          <a:p>
            <a:pPr marL="457200" lvl="1" indent="0">
              <a:buNone/>
            </a:pPr>
            <a:r>
              <a:rPr lang="en-DE" dirty="0"/>
              <a:t>	+ Learn influence weights of different parts of input</a:t>
            </a:r>
            <a:br>
              <a:rPr lang="en-DE" dirty="0"/>
            </a:br>
            <a:r>
              <a:rPr lang="en-DE" dirty="0"/>
              <a:t>	    (“attention”)</a:t>
            </a:r>
          </a:p>
        </p:txBody>
      </p:sp>
      <p:sp>
        <p:nvSpPr>
          <p:cNvPr id="4" name="Slide Number Placeholder 3">
            <a:extLst>
              <a:ext uri="{FF2B5EF4-FFF2-40B4-BE49-F238E27FC236}">
                <a16:creationId xmlns:a16="http://schemas.microsoft.com/office/drawing/2014/main" id="{50DD7DE1-9F00-72F1-E3DF-34440A41E7B1}"/>
              </a:ext>
            </a:extLst>
          </p:cNvPr>
          <p:cNvSpPr>
            <a:spLocks noGrp="1"/>
          </p:cNvSpPr>
          <p:nvPr>
            <p:ph type="sldNum" sz="quarter" idx="12"/>
          </p:nvPr>
        </p:nvSpPr>
        <p:spPr/>
        <p:txBody>
          <a:bodyPr/>
          <a:lstStyle/>
          <a:p>
            <a:pPr>
              <a:defRPr/>
            </a:pPr>
            <a:fld id="{A4C577E2-95DD-1F4B-A688-E8FB02007787}" type="slidenum">
              <a:rPr lang="de-DE" smtClean="0"/>
              <a:pPr>
                <a:defRPr/>
              </a:pPr>
              <a:t>94</a:t>
            </a:fld>
            <a:endParaRPr lang="de-DE"/>
          </a:p>
        </p:txBody>
      </p:sp>
    </p:spTree>
    <p:extLst>
      <p:ext uri="{BB962C8B-B14F-4D97-AF65-F5344CB8AC3E}">
        <p14:creationId xmlns:p14="http://schemas.microsoft.com/office/powerpoint/2010/main" val="6523528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20323-CE4C-F943-A8A1-3A55BE82F1CC}"/>
              </a:ext>
            </a:extLst>
          </p:cNvPr>
          <p:cNvSpPr>
            <a:spLocks noGrp="1"/>
          </p:cNvSpPr>
          <p:nvPr>
            <p:ph type="title"/>
          </p:nvPr>
        </p:nvSpPr>
        <p:spPr/>
        <p:txBody>
          <a:bodyPr/>
          <a:lstStyle/>
          <a:p>
            <a:r>
              <a:rPr lang="en-DE" dirty="0"/>
              <a:t>IR Agents: Summary</a:t>
            </a:r>
          </a:p>
        </p:txBody>
      </p:sp>
      <p:sp>
        <p:nvSpPr>
          <p:cNvPr id="3" name="Content Placeholder 2">
            <a:extLst>
              <a:ext uri="{FF2B5EF4-FFF2-40B4-BE49-F238E27FC236}">
                <a16:creationId xmlns:a16="http://schemas.microsoft.com/office/drawing/2014/main" id="{DD0E2DA5-7B47-354B-868D-32A6929568A8}"/>
              </a:ext>
            </a:extLst>
          </p:cNvPr>
          <p:cNvSpPr>
            <a:spLocks noGrp="1"/>
          </p:cNvSpPr>
          <p:nvPr>
            <p:ph idx="1"/>
          </p:nvPr>
        </p:nvSpPr>
        <p:spPr>
          <a:xfrm>
            <a:off x="457199" y="1196975"/>
            <a:ext cx="8507413" cy="4968875"/>
          </a:xfrm>
        </p:spPr>
        <p:txBody>
          <a:bodyPr/>
          <a:lstStyle/>
          <a:p>
            <a:r>
              <a:rPr lang="en-DE" sz="2400" dirty="0"/>
              <a:t>Goal: Fulfill information need of human user</a:t>
            </a:r>
          </a:p>
          <a:p>
            <a:pPr lvl="1"/>
            <a:r>
              <a:rPr lang="en-DE" sz="2000" dirty="0"/>
              <a:t>Information need specified in various ways (e.g., query vector)</a:t>
            </a:r>
          </a:p>
          <a:p>
            <a:pPr lvl="1"/>
            <a:r>
              <a:rPr lang="en-DE" sz="2000" dirty="0"/>
              <a:t>Agent employs strategies to best fulfill its goal(s)</a:t>
            </a:r>
          </a:p>
          <a:p>
            <a:r>
              <a:rPr lang="en-DE" sz="2400" dirty="0"/>
              <a:t>Agent receives reinforcement feedback (“reward”) </a:t>
            </a:r>
            <a:br>
              <a:rPr lang="en-DE" sz="2400" dirty="0"/>
            </a:br>
            <a:r>
              <a:rPr lang="en-DE" sz="2400" dirty="0"/>
              <a:t>(e.g., as relevance feedback)</a:t>
            </a:r>
          </a:p>
          <a:p>
            <a:r>
              <a:rPr lang="en-DE" sz="2400" dirty="0"/>
              <a:t>Agent changes its goal fulfillment strategies for dealing with the same or similar goals</a:t>
            </a:r>
          </a:p>
          <a:p>
            <a:pPr lvl="1"/>
            <a:r>
              <a:rPr lang="en-DE" sz="2000" dirty="0"/>
              <a:t>E.g., by applying the Rocchio Algorithm</a:t>
            </a:r>
          </a:p>
          <a:p>
            <a:r>
              <a:rPr lang="en-DE" sz="2400" dirty="0"/>
              <a:t>Agent possibly extends its model of the user</a:t>
            </a:r>
          </a:p>
          <a:p>
            <a:r>
              <a:rPr lang="en-DE" sz="2400" dirty="0"/>
              <a:t>Agent could refine goals to meet expectations</a:t>
            </a:r>
          </a:p>
          <a:p>
            <a:pPr lvl="1"/>
            <a:r>
              <a:rPr lang="en-DE" sz="2000" dirty="0"/>
              <a:t>Reduce uncertainty</a:t>
            </a:r>
          </a:p>
          <a:p>
            <a:r>
              <a:rPr lang="en-DE" sz="2400" dirty="0"/>
              <a:t>Agent could contact other agents to acquire new information</a:t>
            </a:r>
          </a:p>
        </p:txBody>
      </p:sp>
      <p:sp>
        <p:nvSpPr>
          <p:cNvPr id="4" name="Slide Number Placeholder 3">
            <a:extLst>
              <a:ext uri="{FF2B5EF4-FFF2-40B4-BE49-F238E27FC236}">
                <a16:creationId xmlns:a16="http://schemas.microsoft.com/office/drawing/2014/main" id="{97A6315E-5605-6343-8920-5D6F92F14BEB}"/>
              </a:ext>
            </a:extLst>
          </p:cNvPr>
          <p:cNvSpPr>
            <a:spLocks noGrp="1"/>
          </p:cNvSpPr>
          <p:nvPr>
            <p:ph type="sldNum" sz="quarter" idx="12"/>
          </p:nvPr>
        </p:nvSpPr>
        <p:spPr/>
        <p:txBody>
          <a:bodyPr/>
          <a:lstStyle/>
          <a:p>
            <a:pPr>
              <a:defRPr/>
            </a:pPr>
            <a:fld id="{A4C577E2-95DD-1F4B-A688-E8FB02007787}" type="slidenum">
              <a:rPr lang="de-DE" smtClean="0"/>
              <a:pPr>
                <a:defRPr/>
              </a:pPr>
              <a:t>95</a:t>
            </a:fld>
            <a:endParaRPr lang="de-DE"/>
          </a:p>
        </p:txBody>
      </p:sp>
    </p:spTree>
    <p:extLst>
      <p:ext uri="{BB962C8B-B14F-4D97-AF65-F5344CB8AC3E}">
        <p14:creationId xmlns:p14="http://schemas.microsoft.com/office/powerpoint/2010/main" val="24375758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IDF_i = \log\frac{N}{n_i}$&#10;\end{document}&#10;"/>
  <p:tag name="EXTERNALNAME" val="txp_fig"/>
  <p:tag name="BLEND" val="False"/>
  <p:tag name="TRANSPARENT" val="Fals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130"/>
  <p:tag name="PICTUREFILESIZE" val="7357"/>
</p:tagLst>
</file>

<file path=ppt/theme/theme1.xml><?xml version="1.0" encoding="utf-8"?>
<a:theme xmlns:a="http://schemas.openxmlformats.org/drawingml/2006/main" name="7_Standarddesign">
  <a:themeElements>
    <a:clrScheme name="7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Standarddesign">
      <a:majorFont>
        <a:latin typeface="Myriad Pro"/>
        <a:ea typeface="ＭＳ Ｐゴシック"/>
        <a:cs typeface=""/>
      </a:majorFont>
      <a:minorFont>
        <a:latin typeface="Myriad Pro"/>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7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9414</TotalTime>
  <Words>6447</Words>
  <Application>Microsoft Macintosh PowerPoint</Application>
  <PresentationFormat>On-screen Show (4:3)</PresentationFormat>
  <Paragraphs>1005</Paragraphs>
  <Slides>95</Slides>
  <Notes>51</Notes>
  <HiddenSlides>2</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6</vt:i4>
      </vt:variant>
      <vt:variant>
        <vt:lpstr>Slide Titles</vt:lpstr>
      </vt:variant>
      <vt:variant>
        <vt:i4>95</vt:i4>
      </vt:variant>
    </vt:vector>
  </HeadingPairs>
  <TitlesOfParts>
    <vt:vector size="115" baseType="lpstr">
      <vt:lpstr>宋体</vt:lpstr>
      <vt:lpstr>Arial</vt:lpstr>
      <vt:lpstr>Calibri</vt:lpstr>
      <vt:lpstr>Cambria Math</vt:lpstr>
      <vt:lpstr>cmsy10</vt:lpstr>
      <vt:lpstr>Franklin Gothic Heavy</vt:lpstr>
      <vt:lpstr>Lucida Grande</vt:lpstr>
      <vt:lpstr>Myriad Pro</vt:lpstr>
      <vt:lpstr>Open Sans Light</vt:lpstr>
      <vt:lpstr>Symbol</vt:lpstr>
      <vt:lpstr>Times</vt:lpstr>
      <vt:lpstr>Times New Roman</vt:lpstr>
      <vt:lpstr>Wingdings</vt:lpstr>
      <vt:lpstr>7_Standarddesign</vt:lpstr>
      <vt:lpstr>Worksheet</vt:lpstr>
      <vt:lpstr>Arbeitsblatt</vt:lpstr>
      <vt:lpstr>Formel</vt:lpstr>
      <vt:lpstr>Equation</vt:lpstr>
      <vt:lpstr>Dokument</vt:lpstr>
      <vt:lpstr>Chart</vt:lpstr>
      <vt:lpstr>Intelligent Agents Perception: Language and Vision</vt:lpstr>
      <vt:lpstr>Perception: Agenda (subject to adaptations)</vt:lpstr>
      <vt:lpstr>Acknowledgements</vt:lpstr>
      <vt:lpstr>Agents</vt:lpstr>
      <vt:lpstr>Classical planning</vt:lpstr>
      <vt:lpstr>Joint planning</vt:lpstr>
      <vt:lpstr>Agent model for human behavior anticipation</vt:lpstr>
      <vt:lpstr>Agent model for human exceptation anticipation</vt:lpstr>
      <vt:lpstr>Human specifies goal: Solve a certain problem</vt:lpstr>
      <vt:lpstr>What causes differences in mental models?</vt:lpstr>
      <vt:lpstr>Where do mental models come from?</vt:lpstr>
      <vt:lpstr>AI Hypothesis: Agent exhibits intelligent behavior (agere: handeln)</vt:lpstr>
      <vt:lpstr>Goal Specification</vt:lpstr>
      <vt:lpstr>Recap: Document and query representation</vt:lpstr>
      <vt:lpstr>Recap: TF.IDF</vt:lpstr>
      <vt:lpstr>Acknowledgements</vt:lpstr>
      <vt:lpstr>PowerPoint Presentation</vt:lpstr>
      <vt:lpstr>Why probabilities in IR?</vt:lpstr>
      <vt:lpstr>Probability Ranking Principle</vt:lpstr>
      <vt:lpstr>Probabilistic Approaches to IR</vt:lpstr>
      <vt:lpstr>Let us recap probability theory</vt:lpstr>
      <vt:lpstr>Odds vs. Probabilities</vt:lpstr>
      <vt:lpstr>Probability Ranking Principle</vt:lpstr>
      <vt:lpstr>Probability Ranking Principle</vt:lpstr>
      <vt:lpstr>Probability Ranking Principle</vt:lpstr>
      <vt:lpstr>Probability Ranking Principle</vt:lpstr>
      <vt:lpstr>Intelligent Autonomous Systems</vt:lpstr>
      <vt:lpstr>Relevance models</vt:lpstr>
      <vt:lpstr>Binary Independence Retrieval</vt:lpstr>
      <vt:lpstr>Binary Independence Retrieval</vt:lpstr>
      <vt:lpstr>Binary Independence Retrieval</vt:lpstr>
      <vt:lpstr>Binary Independence Retrieval</vt:lpstr>
      <vt:lpstr>Binary Independence Retrieval</vt:lpstr>
      <vt:lpstr>Binary Independence Retrieval</vt:lpstr>
      <vt:lpstr>Binary Independence Retrieval</vt:lpstr>
      <vt:lpstr>Binary Independence Retrieval</vt:lpstr>
      <vt:lpstr>Binary Independence Retrieval</vt:lpstr>
      <vt:lpstr>Avoid division by 0</vt:lpstr>
      <vt:lpstr>Estimation in practice</vt:lpstr>
      <vt:lpstr>Iteratively estimating pi</vt:lpstr>
      <vt:lpstr>Probabilistic Relevance Feedback</vt:lpstr>
      <vt:lpstr>Binary Independence Indexing</vt:lpstr>
      <vt:lpstr>Recap</vt:lpstr>
      <vt:lpstr>Binary Independence Retrieval vs.  Binary Independence Indexing</vt:lpstr>
      <vt:lpstr>PRP and BIR/BII: The lessons</vt:lpstr>
      <vt:lpstr>Summary: Probabilistic Information Retrieval</vt:lpstr>
      <vt:lpstr>Recap: Agent architecture MR = IR(Q)</vt:lpstr>
      <vt:lpstr>Confusion Matrix (e.g., for Classification)</vt:lpstr>
      <vt:lpstr>Unranked retrieval evaluation: Precision and Recall</vt:lpstr>
      <vt:lpstr>PowerPoint Presentation</vt:lpstr>
      <vt:lpstr>Overview on evaluation measures</vt:lpstr>
      <vt:lpstr>Relative operating characteristic (ROC)</vt:lpstr>
      <vt:lpstr>Back to Precision and Recall</vt:lpstr>
      <vt:lpstr>Standard Methodology for Measuring Relevance in IR</vt:lpstr>
      <vt:lpstr>The TREC Benchmark</vt:lpstr>
      <vt:lpstr>Trade-off between Recall and Precision</vt:lpstr>
      <vt:lpstr>F-measure</vt:lpstr>
      <vt:lpstr>Ranked Retrieval Measures</vt:lpstr>
      <vt:lpstr>Recall-Precision Curves: An Example</vt:lpstr>
      <vt:lpstr>Interpolating a Recall/Precision Curve</vt:lpstr>
      <vt:lpstr>Interpolating a Recall/Precision Curve: An Example</vt:lpstr>
      <vt:lpstr>Average Recall/Precision Curve</vt:lpstr>
      <vt:lpstr>How To Compare Two or More Systems</vt:lpstr>
      <vt:lpstr>R-precision</vt:lpstr>
      <vt:lpstr>Precision@K</vt:lpstr>
      <vt:lpstr>Mean Average Precision (MAP)</vt:lpstr>
      <vt:lpstr>Average Precision for Comparing Rankings</vt:lpstr>
      <vt:lpstr>Mean Average Precision (MAP)</vt:lpstr>
      <vt:lpstr>Mean Average Precision (MAP)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about Learning to Rank?</vt:lpstr>
      <vt:lpstr>Difference between Data Mining and ML?</vt:lpstr>
      <vt:lpstr>Why is machine learning needed now?</vt:lpstr>
      <vt:lpstr>Using classification for ad hoc IR</vt:lpstr>
      <vt:lpstr>Using classification for ad hoc IR</vt:lpstr>
      <vt:lpstr>Scoring for ad hoc IR</vt:lpstr>
      <vt:lpstr>Support Vector Machines (SVMs  EWDS)</vt:lpstr>
      <vt:lpstr>Nonlinear Separation</vt:lpstr>
      <vt:lpstr>PowerPoint Presentation</vt:lpstr>
      <vt:lpstr>Support Vectors</vt:lpstr>
      <vt:lpstr>Multi-class SVMs?</vt:lpstr>
      <vt:lpstr>The Ranking SVM</vt:lpstr>
      <vt:lpstr>Two queries in the original space</vt:lpstr>
      <vt:lpstr>An SVM classifier for information retrieval</vt:lpstr>
      <vt:lpstr>An SVM classifier for information retrieval </vt:lpstr>
      <vt:lpstr>Overview</vt:lpstr>
      <vt:lpstr>IR Agents: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Uli</dc:creator>
  <cp:lastModifiedBy>Ralf Möller</cp:lastModifiedBy>
  <cp:revision>1372</cp:revision>
  <cp:lastPrinted>2014-10-18T14:57:02Z</cp:lastPrinted>
  <dcterms:created xsi:type="dcterms:W3CDTF">2010-04-27T12:26:40Z</dcterms:created>
  <dcterms:modified xsi:type="dcterms:W3CDTF">2022-11-12T15:07:13Z</dcterms:modified>
</cp:coreProperties>
</file>