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5"/>
  </p:notesMasterIdLst>
  <p:handoutMasterIdLst>
    <p:handoutMasterId r:id="rId36"/>
  </p:handoutMasterIdLst>
  <p:sldIdLst>
    <p:sldId id="273" r:id="rId2"/>
    <p:sldId id="397" r:id="rId3"/>
    <p:sldId id="398" r:id="rId4"/>
    <p:sldId id="399" r:id="rId5"/>
    <p:sldId id="403" r:id="rId6"/>
    <p:sldId id="404" r:id="rId7"/>
    <p:sldId id="405" r:id="rId8"/>
    <p:sldId id="406" r:id="rId9"/>
    <p:sldId id="407" r:id="rId10"/>
    <p:sldId id="410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1326" r:id="rId19"/>
    <p:sldId id="427" r:id="rId20"/>
    <p:sldId id="428" r:id="rId21"/>
    <p:sldId id="1330" r:id="rId22"/>
    <p:sldId id="1296" r:id="rId23"/>
    <p:sldId id="286" r:id="rId24"/>
    <p:sldId id="425" r:id="rId25"/>
    <p:sldId id="3293" r:id="rId26"/>
    <p:sldId id="1336" r:id="rId27"/>
    <p:sldId id="1350" r:id="rId28"/>
    <p:sldId id="3202" r:id="rId29"/>
    <p:sldId id="549" r:id="rId30"/>
    <p:sldId id="3274" r:id="rId31"/>
    <p:sldId id="1367" r:id="rId32"/>
    <p:sldId id="3289" r:id="rId33"/>
    <p:sldId id="3294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B0FFF"/>
    <a:srgbClr val="6D7CFF"/>
    <a:srgbClr val="0305FF"/>
    <a:srgbClr val="807CFF"/>
    <a:srgbClr val="CCC317"/>
    <a:srgbClr val="0544FF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19"/>
  </p:normalViewPr>
  <p:slideViewPr>
    <p:cSldViewPr>
      <p:cViewPr varScale="1">
        <p:scale>
          <a:sx n="124" d="100"/>
          <a:sy n="124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15.12.22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15.12.22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7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4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7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6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85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58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2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2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0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08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30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A70BE3-8A3C-4523-BA54-740230E7A508}" type="datetime8">
              <a:rPr lang="en-US" smtClean="0"/>
              <a:t>12/15/22 8:50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71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44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5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necessarily true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9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9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1888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4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5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433" y="1190768"/>
            <a:ext cx="8740142" cy="2282933"/>
          </a:xfrm>
        </p:spPr>
        <p:txBody>
          <a:bodyPr>
            <a:spAutoFit/>
          </a:bodyPr>
          <a:lstStyle>
            <a:lvl1pPr>
              <a:defRPr sz="2941">
                <a:solidFill>
                  <a:srgbClr val="1555A4"/>
                </a:solidFill>
              </a:defRPr>
            </a:lvl1pPr>
            <a:lvl2pPr>
              <a:defRPr sz="2745"/>
            </a:lvl2pPr>
            <a:lvl3pPr>
              <a:defRPr sz="2745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22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5020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5.png"/><Relationship Id="rId7" Type="http://schemas.openxmlformats.org/officeDocument/2006/relationships/image" Target="../media/image10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21.png"/><Relationship Id="rId5" Type="http://schemas.openxmlformats.org/officeDocument/2006/relationships/image" Target="../media/image7.png"/><Relationship Id="rId10" Type="http://schemas.openxmlformats.org/officeDocument/2006/relationships/image" Target="../media/image112.png"/><Relationship Id="rId4" Type="http://schemas.openxmlformats.org/officeDocument/2006/relationships/image" Target="../media/image6.png"/><Relationship Id="rId9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5.png"/><Relationship Id="rId7" Type="http://schemas.openxmlformats.org/officeDocument/2006/relationships/image" Target="../media/image361.png"/><Relationship Id="rId12" Type="http://schemas.openxmlformats.org/officeDocument/2006/relationships/image" Target="../media/image13.png"/><Relationship Id="rId17" Type="http://schemas.openxmlformats.org/officeDocument/2006/relationships/image" Target="../media/image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121.png"/><Relationship Id="rId5" Type="http://schemas.openxmlformats.org/officeDocument/2006/relationships/image" Target="../media/image7.png"/><Relationship Id="rId15" Type="http://schemas.openxmlformats.org/officeDocument/2006/relationships/image" Target="../media/image190.png"/><Relationship Id="rId10" Type="http://schemas.openxmlformats.org/officeDocument/2006/relationships/image" Target="../media/image112.png"/><Relationship Id="rId4" Type="http://schemas.openxmlformats.org/officeDocument/2006/relationships/image" Target="../media/image6.png"/><Relationship Id="rId9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7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40.png"/><Relationship Id="rId5" Type="http://schemas.openxmlformats.org/officeDocument/2006/relationships/image" Target="../media/image121.png"/><Relationship Id="rId10" Type="http://schemas.openxmlformats.org/officeDocument/2006/relationships/image" Target="../media/image8.png"/><Relationship Id="rId4" Type="http://schemas.openxmlformats.org/officeDocument/2006/relationships/image" Target="../media/image161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0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400" b="1" dirty="0">
                <a:cs typeface="+mj-cs"/>
              </a:rPr>
              <a:t> </a:t>
            </a:r>
            <a:br>
              <a:rPr lang="de-DE" sz="3600" b="1" dirty="0">
                <a:cs typeface="+mj-cs"/>
              </a:rPr>
            </a:br>
            <a:r>
              <a:rPr lang="en-US" sz="2800" dirty="0"/>
              <a:t> </a:t>
            </a:r>
            <a:r>
              <a:rPr lang="en-US" sz="2800" b="1" dirty="0"/>
              <a:t>Multi-Relational Latent Semantic Analysis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30435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380412" cy="468052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Limitation of the matrix representation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Each entry captures a particular type of relation between two entities, or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Two opposite relations with the polarity trick</a:t>
            </a:r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dirty="0"/>
              <a:t>Encoding other binary relations</a:t>
            </a:r>
          </a:p>
          <a:p>
            <a:pPr lvl="1"/>
            <a:r>
              <a:rPr lang="en-US" dirty="0"/>
              <a:t>Is-A  (hyponym) – </a:t>
            </a:r>
            <a:r>
              <a:rPr lang="en-US" sz="2800" dirty="0">
                <a:cs typeface="Times New Roman" panose="02020603050405020304" pitchFamily="18" charset="0"/>
              </a:rPr>
              <a:t>ostrich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92D050"/>
                </a:solidFill>
                <a:cs typeface="Times New Roman" panose="02020603050405020304" pitchFamily="18" charset="0"/>
              </a:rPr>
              <a:t>is a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bird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Part-whole – </a:t>
            </a:r>
            <a:r>
              <a:rPr lang="en-US" sz="2800" dirty="0">
                <a:cs typeface="Times New Roman" panose="02020603050405020304" pitchFamily="18" charset="0"/>
              </a:rPr>
              <a:t>engine is a </a:t>
            </a:r>
            <a:r>
              <a:rPr lang="en-US" sz="2800" i="1" dirty="0">
                <a:solidFill>
                  <a:srgbClr val="92D050"/>
                </a:solidFill>
                <a:cs typeface="Times New Roman" panose="02020603050405020304" pitchFamily="18" charset="0"/>
              </a:rPr>
              <a:t>part of </a:t>
            </a:r>
            <a:r>
              <a:rPr lang="en-US" sz="2800" dirty="0">
                <a:cs typeface="Times New Roman" panose="02020603050405020304" pitchFamily="18" charset="0"/>
              </a:rPr>
              <a:t>car</a:t>
            </a:r>
          </a:p>
          <a:p>
            <a:r>
              <a:rPr lang="en-US" dirty="0">
                <a:cs typeface="Times New Roman" panose="02020603050405020304" pitchFamily="18" charset="0"/>
              </a:rPr>
              <a:t>Idea #2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Encode multiple relations in a </a:t>
            </a:r>
            <a:r>
              <a:rPr lang="en-US" dirty="0">
                <a:latin typeface="Segoe" pitchFamily="34" charset="0"/>
              </a:rPr>
              <a:t>3-way tensor </a:t>
            </a:r>
            <a:br>
              <a:rPr lang="en-US" dirty="0">
                <a:latin typeface="Segoe" pitchFamily="34" charset="0"/>
              </a:rPr>
            </a:br>
            <a:r>
              <a:rPr lang="en-US" dirty="0">
                <a:latin typeface="Segoe" pitchFamily="34" charset="0"/>
              </a:rPr>
              <a:t>(3-dim array)!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How to Handle More Relations?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4E26B9-AE93-984E-971E-425D7655CA5D}"/>
              </a:ext>
            </a:extLst>
          </p:cNvPr>
          <p:cNvSpPr txBox="1"/>
          <p:nvPr/>
        </p:nvSpPr>
        <p:spPr>
          <a:xfrm>
            <a:off x="2127267" y="5949280"/>
            <a:ext cx="48878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</a:rPr>
              <a:t> M. Nickel, V. </a:t>
            </a:r>
            <a:r>
              <a:rPr lang="de-DE" sz="1100" dirty="0" err="1">
                <a:solidFill>
                  <a:srgbClr val="0B05FF"/>
                </a:solidFill>
              </a:rPr>
              <a:t>Tresp</a:t>
            </a:r>
            <a:r>
              <a:rPr lang="de-DE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and</a:t>
            </a:r>
            <a:r>
              <a:rPr lang="de-DE" sz="1100" dirty="0">
                <a:solidFill>
                  <a:srgbClr val="0B05FF"/>
                </a:solidFill>
              </a:rPr>
              <a:t> H.-P. Kriegel. A </a:t>
            </a:r>
            <a:r>
              <a:rPr lang="de-DE" sz="1100" dirty="0" err="1">
                <a:solidFill>
                  <a:srgbClr val="0B05FF"/>
                </a:solidFill>
              </a:rPr>
              <a:t>three-way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model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for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collective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learning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on multi-relational </a:t>
            </a:r>
            <a:r>
              <a:rPr lang="de-DE" sz="1100" dirty="0" err="1">
                <a:solidFill>
                  <a:srgbClr val="0B05FF"/>
                </a:solidFill>
              </a:rPr>
              <a:t>data</a:t>
            </a:r>
            <a:r>
              <a:rPr lang="de-DE" sz="1100" dirty="0">
                <a:solidFill>
                  <a:srgbClr val="0B05FF"/>
                </a:solidFill>
              </a:rPr>
              <a:t>. In </a:t>
            </a:r>
            <a:r>
              <a:rPr lang="de-DE" sz="1100" dirty="0" err="1">
                <a:solidFill>
                  <a:srgbClr val="0B05FF"/>
                </a:solidFill>
              </a:rPr>
              <a:t>Proceedings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of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the</a:t>
            </a:r>
            <a:r>
              <a:rPr lang="de-DE" sz="1100" dirty="0">
                <a:solidFill>
                  <a:srgbClr val="0B05FF"/>
                </a:solidFill>
              </a:rPr>
              <a:t> 28th International Conference on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International Conference on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Learning, ICML’11, </a:t>
            </a:r>
            <a:r>
              <a:rPr lang="de-DE" sz="1100" dirty="0" err="1">
                <a:solidFill>
                  <a:srgbClr val="0B05FF"/>
                </a:solidFill>
              </a:rPr>
              <a:t>pages</a:t>
            </a:r>
            <a:r>
              <a:rPr lang="de-DE" sz="1100" dirty="0">
                <a:solidFill>
                  <a:srgbClr val="0B05FF"/>
                </a:solidFill>
              </a:rPr>
              <a:t> 809–816, </a:t>
            </a:r>
            <a:r>
              <a:rPr lang="de-DE" sz="1100" b="1" dirty="0">
                <a:solidFill>
                  <a:srgbClr val="FF0000"/>
                </a:solidFill>
              </a:rPr>
              <a:t>2011</a:t>
            </a:r>
            <a:r>
              <a:rPr lang="de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427F82-5EBE-8049-A91A-FEF9F6BC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1268760"/>
            <a:ext cx="8380412" cy="11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kern="0" dirty="0"/>
              <a:t>Represent word relations using a tensor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kern="0" dirty="0"/>
              <a:t>       Each slice encodes a relation between </a:t>
            </a:r>
            <a:r>
              <a:rPr lang="en-US" sz="2500" kern="0" dirty="0">
                <a:solidFill>
                  <a:schemeClr val="accent1">
                    <a:lumMod val="50000"/>
                  </a:schemeClr>
                </a:solidFill>
              </a:rPr>
              <a:t>terms</a:t>
            </a:r>
            <a:r>
              <a:rPr lang="en-US" sz="2500" kern="0" dirty="0">
                <a:solidFill>
                  <a:srgbClr val="FFFF00"/>
                </a:solidFill>
              </a:rPr>
              <a:t> </a:t>
            </a:r>
            <a:r>
              <a:rPr lang="en-US" sz="2500" kern="0" dirty="0"/>
              <a:t>and </a:t>
            </a:r>
            <a:r>
              <a:rPr lang="en-US" sz="2500" kern="0" dirty="0">
                <a:solidFill>
                  <a:schemeClr val="accent1">
                    <a:lumMod val="50000"/>
                  </a:schemeClr>
                </a:solidFill>
              </a:rPr>
              <a:t>target</a:t>
            </a:r>
            <a:r>
              <a:rPr lang="en-US" sz="2500" kern="0" dirty="0">
                <a:solidFill>
                  <a:srgbClr val="FFFF00"/>
                </a:solidFill>
              </a:rPr>
              <a:t> </a:t>
            </a:r>
            <a:r>
              <a:rPr lang="en-US" sz="2500" kern="0" dirty="0">
                <a:solidFill>
                  <a:schemeClr val="accent1">
                    <a:lumMod val="50000"/>
                  </a:schemeClr>
                </a:solidFill>
              </a:rPr>
              <a:t>words</a:t>
            </a:r>
            <a:r>
              <a:rPr lang="en-US" sz="2500" kern="0" dirty="0"/>
              <a:t>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82886"/>
              </p:ext>
            </p:extLst>
          </p:nvPr>
        </p:nvGraphicFramePr>
        <p:xfrm>
          <a:off x="6107947" y="333658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2257472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61998" y="3712647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sadden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24939" y="3712647"/>
              <a:ext cx="10166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feeling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2181272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sadden</a:t>
                </a:r>
                <a:endParaRPr lang="en-US" sz="22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15939" y="3636447"/>
                <a:ext cx="1016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feeling</a:t>
                </a:r>
                <a:endParaRPr lang="en-US" sz="22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5394458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Segoe" pitchFamily="34" charset="0"/>
              </a:rPr>
              <a:t>Synonym layer</a:t>
            </a:r>
            <a:endParaRPr lang="en-US" sz="22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7942" y="5307417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Segoe" pitchFamily="34" charset="0"/>
              </a:rPr>
              <a:t>Antonym layer</a:t>
            </a:r>
            <a:endParaRPr lang="en-US" sz="2200" dirty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74642"/>
              </p:ext>
            </p:extLst>
          </p:nvPr>
        </p:nvGraphicFramePr>
        <p:xfrm>
          <a:off x="1916947" y="341278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09800" y="5714092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" pitchFamily="34" charset="0"/>
              </a:rPr>
              <a:t>Construct a tensor with two slices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23453" y="1732127"/>
            <a:ext cx="6367948" cy="1641198"/>
            <a:chOff x="1023453" y="2673167"/>
            <a:chExt cx="6367948" cy="1641198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023453" y="3038921"/>
              <a:ext cx="1872148" cy="366591"/>
            </a:xfrm>
            <a:prstGeom prst="round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553201" y="2673167"/>
              <a:ext cx="838200" cy="417338"/>
            </a:xfrm>
            <a:prstGeom prst="round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4" idx="2"/>
              <a:endCxn id="13" idx="0"/>
            </p:cNvCxnSpPr>
            <p:nvPr/>
          </p:nvCxnSpPr>
          <p:spPr bwMode="auto">
            <a:xfrm flipH="1">
              <a:off x="1174070" y="3405512"/>
              <a:ext cx="785457" cy="90885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>
              <a:stCxn id="32" idx="2"/>
              <a:endCxn id="12" idx="3"/>
            </p:cNvCxnSpPr>
            <p:nvPr/>
          </p:nvCxnSpPr>
          <p:spPr bwMode="auto">
            <a:xfrm flipH="1">
              <a:off x="4362115" y="3090505"/>
              <a:ext cx="2610186" cy="377982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4986"/>
            <a:ext cx="8380412" cy="553998"/>
          </a:xfrm>
        </p:spPr>
        <p:txBody>
          <a:bodyPr/>
          <a:lstStyle/>
          <a:p>
            <a:r>
              <a:rPr lang="en-US" dirty="0"/>
              <a:t>Encode Multiple Relations in Tensor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E6C34B6F-C575-E04B-B578-998FAB7C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5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4444 -0.073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36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30556 -0.042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21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1263712"/>
            <a:ext cx="83804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kern="0" dirty="0"/>
              <a:t>Can encode multiple relations in the tensor</a:t>
            </a:r>
            <a:endParaRPr lang="en-US" sz="2500" kern="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91513"/>
              </p:ext>
            </p:extLst>
          </p:nvPr>
        </p:nvGraphicFramePr>
        <p:xfrm>
          <a:off x="6084755" y="2754013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621969" y="1598704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sadden</a:t>
                </a:r>
                <a:endParaRPr lang="en-US" sz="22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15939" y="3636447"/>
                <a:ext cx="1016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feeling</a:t>
                </a:r>
                <a:endParaRPr lang="en-US" sz="22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6119836" y="4724849"/>
            <a:ext cx="2068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Segoe" pitchFamily="34" charset="0"/>
              </a:rPr>
              <a:t>Hyponym layer</a:t>
            </a:r>
            <a:endParaRPr lang="en-US" sz="2200" dirty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79512"/>
              </p:ext>
            </p:extLst>
          </p:nvPr>
        </p:nvGraphicFramePr>
        <p:xfrm>
          <a:off x="1043608" y="2636912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30562"/>
              </p:ext>
            </p:extLst>
          </p:nvPr>
        </p:nvGraphicFramePr>
        <p:xfrm>
          <a:off x="962187" y="249772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982" y="208600"/>
            <a:ext cx="8380412" cy="553998"/>
          </a:xfrm>
        </p:spPr>
        <p:txBody>
          <a:bodyPr/>
          <a:lstStyle/>
          <a:p>
            <a:r>
              <a:rPr lang="en-US" dirty="0"/>
              <a:t>Encode Multiple Relations in Tensor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04EB300E-BDE2-304F-9EBB-6D0092603D9B}"/>
              </a:ext>
            </a:extLst>
          </p:cNvPr>
          <p:cNvSpPr/>
          <p:nvPr/>
        </p:nvSpPr>
        <p:spPr>
          <a:xfrm>
            <a:off x="1029801" y="5120381"/>
            <a:ext cx="5846455" cy="1315774"/>
          </a:xfrm>
          <a:prstGeom prst="cloudCallout">
            <a:avLst>
              <a:gd name="adj1" fmla="val -56073"/>
              <a:gd name="adj2" fmla="val -358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Hyponym IS-A/TYPE-OF hypernym</a:t>
            </a:r>
          </a:p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Metonym: Substitute for another term</a:t>
            </a:r>
            <a:br>
              <a:rPr lang="en-DE" dirty="0">
                <a:solidFill>
                  <a:sysClr val="windowText" lastClr="000000"/>
                </a:solidFill>
              </a:rPr>
            </a:br>
            <a:r>
              <a:rPr lang="en-DE" dirty="0">
                <a:solidFill>
                  <a:sysClr val="windowText" lastClr="000000"/>
                </a:solidFill>
              </a:rPr>
              <a:t>(substitute usually used for sth else) 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7820339C-9ABB-0D47-89CE-94345794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8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53889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484784"/>
            <a:ext cx="8380412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3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/>
              <a:t>Derive a 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low-rank approximation </a:t>
            </a:r>
            <a:r>
              <a:rPr lang="en-US" sz="2400" kern="0" dirty="0"/>
              <a:t>to generalize the data and to discover unseen relations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/>
              <a:t>SVD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01" y="220442"/>
            <a:ext cx="8380412" cy="553998"/>
          </a:xfrm>
        </p:spPr>
        <p:txBody>
          <a:bodyPr/>
          <a:lstStyle/>
          <a:p>
            <a:r>
              <a:rPr lang="en-US" dirty="0"/>
              <a:t>Tensor Decomposition – Analogy to SVD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-76200" y="3237384"/>
            <a:ext cx="9220200" cy="2120711"/>
            <a:chOff x="-11302" y="3418461"/>
            <a:chExt cx="9220200" cy="2120711"/>
          </a:xfrm>
        </p:grpSpPr>
        <p:grpSp>
          <p:nvGrpSpPr>
            <p:cNvPr id="83" name="Group 82"/>
            <p:cNvGrpSpPr/>
            <p:nvPr/>
          </p:nvGrpSpPr>
          <p:grpSpPr>
            <a:xfrm>
              <a:off x="-11302" y="3418461"/>
              <a:ext cx="2254172" cy="1872346"/>
              <a:chOff x="327271" y="2633148"/>
              <a:chExt cx="2254172" cy="18723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1600" b="0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/>
              <p:cNvSpPr/>
              <p:nvPr/>
            </p:nvSpPr>
            <p:spPr bwMode="auto">
              <a:xfrm>
                <a:off x="989596" y="3329978"/>
                <a:ext cx="1370864" cy="11755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107" name="Left Brace 106"/>
              <p:cNvSpPr/>
              <p:nvPr/>
            </p:nvSpPr>
            <p:spPr bwMode="auto">
              <a:xfrm>
                <a:off x="680779" y="3329978"/>
                <a:ext cx="256092" cy="1175516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  <p:sp>
            <p:nvSpPr>
              <p:cNvPr id="108" name="Left Brace 107"/>
              <p:cNvSpPr/>
              <p:nvPr/>
            </p:nvSpPr>
            <p:spPr bwMode="auto">
              <a:xfrm rot="5400000">
                <a:off x="1542003" y="2415408"/>
                <a:ext cx="261117" cy="1370864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994469" y="4499164"/>
              <a:ext cx="219311" cy="583287"/>
              <a:chOff x="3733800" y="3836313"/>
              <a:chExt cx="219311" cy="583287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  <p:sp>
          <p:nvSpPr>
            <p:cNvPr id="85" name="Rectangle 84"/>
            <p:cNvSpPr/>
            <p:nvPr/>
          </p:nvSpPr>
          <p:spPr bwMode="auto">
            <a:xfrm>
              <a:off x="3784948" y="4168308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183573" y="4354902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5400000">
              <a:off x="8031665" y="4314034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28408" y="4623002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921036" y="4754339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90" name="Left Brace 89"/>
            <p:cNvSpPr/>
            <p:nvPr/>
          </p:nvSpPr>
          <p:spPr bwMode="auto">
            <a:xfrm>
              <a:off x="3546725" y="4173410"/>
              <a:ext cx="209744" cy="1353644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p:sp>
          <p:nvSpPr>
            <p:cNvPr id="91" name="Left Brace 90"/>
            <p:cNvSpPr/>
            <p:nvPr/>
          </p:nvSpPr>
          <p:spPr bwMode="auto">
            <a:xfrm rot="5400000">
              <a:off x="8213436" y="3798627"/>
              <a:ext cx="219988" cy="137088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Left Brace 92"/>
            <p:cNvSpPr/>
            <p:nvPr/>
          </p:nvSpPr>
          <p:spPr bwMode="auto">
            <a:xfrm rot="5400000">
              <a:off x="3967417" y="3683261"/>
              <a:ext cx="198401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3898165" y="3542771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165" y="3542771"/>
                  <a:ext cx="3677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Left Brace 94"/>
            <p:cNvSpPr/>
            <p:nvPr/>
          </p:nvSpPr>
          <p:spPr bwMode="auto">
            <a:xfrm rot="5400000">
              <a:off x="5343663" y="3823895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5302862" y="3670166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862" y="3670166"/>
                  <a:ext cx="36772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Left Brace 96"/>
            <p:cNvSpPr/>
            <p:nvPr/>
          </p:nvSpPr>
          <p:spPr bwMode="auto">
            <a:xfrm>
              <a:off x="4902744" y="4342319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 rot="16200000">
                  <a:off x="4588844" y="4425451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88844" y="4425451"/>
                  <a:ext cx="36772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Left Brace 98"/>
            <p:cNvSpPr/>
            <p:nvPr/>
          </p:nvSpPr>
          <p:spPr bwMode="auto">
            <a:xfrm>
              <a:off x="7401339" y="4707689"/>
              <a:ext cx="162931" cy="580050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/>
                <p:cNvSpPr/>
                <p:nvPr/>
              </p:nvSpPr>
              <p:spPr>
                <a:xfrm rot="16200000">
                  <a:off x="7099069" y="4783167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99069" y="4783167"/>
                  <a:ext cx="36772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 bwMode="auto">
            <a:xfrm rot="5400000">
              <a:off x="8111725" y="4895970"/>
              <a:ext cx="566439" cy="160082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 rot="16200000">
                <a:off x="2675071" y="4436360"/>
                <a:ext cx="12368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75071" y="4436360"/>
                <a:ext cx="1236812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Callout 109"/>
          <p:cNvSpPr/>
          <p:nvPr/>
        </p:nvSpPr>
        <p:spPr bwMode="auto">
          <a:xfrm>
            <a:off x="2938888" y="5555498"/>
            <a:ext cx="5565505" cy="435625"/>
          </a:xfrm>
          <a:prstGeom prst="wedgeEllipseCallout">
            <a:avLst>
              <a:gd name="adj1" fmla="val 45824"/>
              <a:gd name="adj2" fmla="val -12667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epresentation of words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79377151-6780-DF4E-B588-D57C556F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484784"/>
            <a:ext cx="8380412" cy="40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3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/>
              <a:t>Derive a 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low-rank approximation </a:t>
            </a:r>
            <a:r>
              <a:rPr lang="en-US" sz="2400" kern="0" dirty="0"/>
              <a:t>to generalize the data and to discover unseen relations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/>
              <a:t>Apply </a:t>
            </a:r>
            <a:r>
              <a:rPr lang="en-US" sz="2400" kern="0" dirty="0">
                <a:solidFill>
                  <a:srgbClr val="0B05FF"/>
                </a:solidFill>
              </a:rPr>
              <a:t>Tucker decomposition </a:t>
            </a:r>
            <a:r>
              <a:rPr lang="en-US" sz="2400" kern="0" dirty="0"/>
              <a:t>and reformulate the results</a:t>
            </a:r>
            <a:br>
              <a:rPr lang="en-US" sz="2400" kern="0" dirty="0"/>
            </a:br>
            <a:r>
              <a:rPr lang="en-US" sz="2400" kern="0" dirty="0"/>
              <a:t>(tensor factorization)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400" kern="0" dirty="0"/>
          </a:p>
        </p:txBody>
      </p:sp>
      <p:grpSp>
        <p:nvGrpSpPr>
          <p:cNvPr id="57" name="Group 56"/>
          <p:cNvGrpSpPr/>
          <p:nvPr/>
        </p:nvGrpSpPr>
        <p:grpSpPr>
          <a:xfrm>
            <a:off x="-76200" y="3237384"/>
            <a:ext cx="9220200" cy="2120711"/>
            <a:chOff x="-11302" y="3418461"/>
            <a:chExt cx="9220200" cy="2120711"/>
          </a:xfrm>
        </p:grpSpPr>
        <p:grpSp>
          <p:nvGrpSpPr>
            <p:cNvPr id="58" name="Group 57"/>
            <p:cNvGrpSpPr/>
            <p:nvPr/>
          </p:nvGrpSpPr>
          <p:grpSpPr>
            <a:xfrm>
              <a:off x="-11302" y="3418461"/>
              <a:ext cx="2254172" cy="1872346"/>
              <a:chOff x="327271" y="2633148"/>
              <a:chExt cx="2254172" cy="18723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1600" b="0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Rectangle 80"/>
              <p:cNvSpPr/>
              <p:nvPr/>
            </p:nvSpPr>
            <p:spPr bwMode="auto">
              <a:xfrm>
                <a:off x="989596" y="3329978"/>
                <a:ext cx="1370864" cy="11755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82" name="Left Brace 81"/>
              <p:cNvSpPr/>
              <p:nvPr/>
            </p:nvSpPr>
            <p:spPr bwMode="auto">
              <a:xfrm>
                <a:off x="680779" y="3329978"/>
                <a:ext cx="256092" cy="1175516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  <p:sp>
            <p:nvSpPr>
              <p:cNvPr id="83" name="Left Brace 82"/>
              <p:cNvSpPr/>
              <p:nvPr/>
            </p:nvSpPr>
            <p:spPr bwMode="auto">
              <a:xfrm rot="5400000">
                <a:off x="1542003" y="2415408"/>
                <a:ext cx="261117" cy="1370864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994469" y="4499164"/>
              <a:ext cx="219311" cy="583287"/>
              <a:chOff x="3733800" y="3836313"/>
              <a:chExt cx="219311" cy="583287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3784948" y="4168308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183573" y="4354902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 rot="5400000">
              <a:off x="8031665" y="4314034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28408" y="4623002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21036" y="4754339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65" name="Left Brace 64"/>
            <p:cNvSpPr/>
            <p:nvPr/>
          </p:nvSpPr>
          <p:spPr bwMode="auto">
            <a:xfrm>
              <a:off x="3546725" y="4173410"/>
              <a:ext cx="209744" cy="1353644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p:sp>
          <p:nvSpPr>
            <p:cNvPr id="66" name="Left Brace 65"/>
            <p:cNvSpPr/>
            <p:nvPr/>
          </p:nvSpPr>
          <p:spPr bwMode="auto">
            <a:xfrm rot="5400000">
              <a:off x="8213436" y="3798627"/>
              <a:ext cx="219988" cy="137088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eft Brace 67"/>
            <p:cNvSpPr/>
            <p:nvPr/>
          </p:nvSpPr>
          <p:spPr bwMode="auto">
            <a:xfrm rot="5400000">
              <a:off x="3967417" y="3683261"/>
              <a:ext cx="198401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3898165" y="3542771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165" y="3542771"/>
                  <a:ext cx="3677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Left Brace 69"/>
            <p:cNvSpPr/>
            <p:nvPr/>
          </p:nvSpPr>
          <p:spPr bwMode="auto">
            <a:xfrm rot="5400000">
              <a:off x="5343663" y="3823895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5302862" y="3670166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862" y="3670166"/>
                  <a:ext cx="36772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eft Brace 71"/>
            <p:cNvSpPr/>
            <p:nvPr/>
          </p:nvSpPr>
          <p:spPr bwMode="auto">
            <a:xfrm>
              <a:off x="4902744" y="4342319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 rot="16200000">
                  <a:off x="4588844" y="4425451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88844" y="4425451"/>
                  <a:ext cx="36772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Brace 73"/>
            <p:cNvSpPr/>
            <p:nvPr/>
          </p:nvSpPr>
          <p:spPr bwMode="auto">
            <a:xfrm>
              <a:off x="7401339" y="4707689"/>
              <a:ext cx="162931" cy="580050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 rot="16200000">
                  <a:off x="7099069" y="4783167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99069" y="4783167"/>
                  <a:ext cx="36772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/>
            <p:cNvSpPr/>
            <p:nvPr/>
          </p:nvSpPr>
          <p:spPr bwMode="auto">
            <a:xfrm rot="5400000">
              <a:off x="8111725" y="4895970"/>
              <a:ext cx="566439" cy="160082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29571" y="4318087"/>
            <a:ext cx="219311" cy="583287"/>
            <a:chOff x="3733800" y="3836313"/>
            <a:chExt cx="219311" cy="583287"/>
          </a:xfrm>
        </p:grpSpPr>
        <p:sp>
          <p:nvSpPr>
            <p:cNvPr id="44" name="TextBox 43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3720050" y="3987231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118675" y="4173825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49234" y="4304384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79792" y="4434942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10351" y="4565501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40909" y="4696059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71468" y="4826618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solidFill>
                  <a:schemeClr val="tx1"/>
                </a:solidFill>
                <a:effectLst/>
                <a:latin typeface="Segoe" pitchFamily="34" charset="0"/>
              </a:rPr>
              <a:t>R</a:t>
            </a:r>
            <a:r>
              <a:rPr kumimoji="0" lang="en-US" sz="1600" b="0" i="0" u="none" strike="noStrike" cap="none" normalizeH="0" baseline="-25000" dirty="0" err="1">
                <a:solidFill>
                  <a:schemeClr val="tx1"/>
                </a:solidFill>
                <a:effectLst/>
                <a:latin typeface="Segoe" pitchFamily="34" charset="0"/>
              </a:rPr>
              <a:t>k</a:t>
            </a:r>
            <a:endParaRPr kumimoji="0" lang="en-US" sz="1600" b="0" i="0" u="none" strike="noStrike" cap="none" normalizeH="0" baseline="-2500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0000">
            <a:off x="7966767" y="4132957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A</a:t>
            </a:r>
            <a:r>
              <a:rPr kumimoji="0" lang="en-US" sz="1600" b="0" i="0" u="none" strike="noStrike" cap="none" normalizeH="0" baseline="30000" dirty="0">
                <a:solidFill>
                  <a:schemeClr val="tx1"/>
                </a:solidFill>
                <a:effectLst/>
                <a:latin typeface="Segoe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3510" y="4441925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6138" y="4573262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5400000">
            <a:off x="8148538" y="3617550"/>
            <a:ext cx="219988" cy="137088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33" name="Left Brace 32"/>
          <p:cNvSpPr/>
          <p:nvPr/>
        </p:nvSpPr>
        <p:spPr bwMode="auto">
          <a:xfrm rot="5400000">
            <a:off x="5278765" y="3642818"/>
            <a:ext cx="261117" cy="598902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35" name="Left Brace 34"/>
          <p:cNvSpPr/>
          <p:nvPr/>
        </p:nvSpPr>
        <p:spPr bwMode="auto">
          <a:xfrm>
            <a:off x="4837846" y="4161242"/>
            <a:ext cx="190764" cy="587704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37" name="Left Brace 36"/>
          <p:cNvSpPr/>
          <p:nvPr/>
        </p:nvSpPr>
        <p:spPr bwMode="auto">
          <a:xfrm rot="7940316">
            <a:off x="6077675" y="3987656"/>
            <a:ext cx="145485" cy="894759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2472216">
                <a:off x="5420548" y="4086858"/>
                <a:ext cx="1855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2216">
                <a:off x="5420548" y="4086858"/>
                <a:ext cx="1855956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/>
          <p:cNvSpPr/>
          <p:nvPr/>
        </p:nvSpPr>
        <p:spPr bwMode="auto">
          <a:xfrm>
            <a:off x="7336441" y="4526612"/>
            <a:ext cx="162931" cy="580050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42" name="Oval Callout 41"/>
          <p:cNvSpPr/>
          <p:nvPr/>
        </p:nvSpPr>
        <p:spPr bwMode="auto">
          <a:xfrm>
            <a:off x="2938888" y="5555498"/>
            <a:ext cx="5565505" cy="435625"/>
          </a:xfrm>
          <a:prstGeom prst="wedgeEllipseCallout">
            <a:avLst>
              <a:gd name="adj1" fmla="val 45824"/>
              <a:gd name="adj2" fmla="val -12667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dirty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epresentation of words</a:t>
            </a:r>
          </a:p>
        </p:txBody>
      </p:sp>
      <p:sp>
        <p:nvSpPr>
          <p:cNvPr id="43" name="Oval Callout 42"/>
          <p:cNvSpPr/>
          <p:nvPr/>
        </p:nvSpPr>
        <p:spPr bwMode="auto">
          <a:xfrm>
            <a:off x="3460305" y="2710930"/>
            <a:ext cx="5565505" cy="661017"/>
          </a:xfrm>
          <a:prstGeom prst="wedgeEllipseCallout">
            <a:avLst>
              <a:gd name="adj1" fmla="val -10337"/>
              <a:gd name="adj2" fmla="val 13970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sz="1600" dirty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epresentation of a</a:t>
            </a:r>
            <a:r>
              <a:rPr kumimoji="0" lang="en-US" sz="16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 relation</a:t>
            </a:r>
            <a:br>
              <a:rPr kumimoji="0" lang="en-US" sz="16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</a:br>
            <a:r>
              <a:rPr kumimoji="0" lang="en-US" sz="16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(with k as a hyperparameter)</a:t>
            </a: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 rot="5400000">
            <a:off x="8373802" y="4725226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484" y="282714"/>
            <a:ext cx="8380412" cy="553998"/>
          </a:xfrm>
        </p:spPr>
        <p:txBody>
          <a:bodyPr/>
          <a:lstStyle/>
          <a:p>
            <a:r>
              <a:rPr lang="en-US" dirty="0"/>
              <a:t>Tensor Decomposition – Analogy to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rot="2472216">
                <a:off x="1653738" y="3734257"/>
                <a:ext cx="1855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Segoe" pitchFamily="34" charset="0"/>
                </a:endParaRPr>
              </a:p>
              <a:p>
                <a:endParaRPr lang="en-US" sz="16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2216">
                <a:off x="1653738" y="3734257"/>
                <a:ext cx="1855956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Brace 90"/>
          <p:cNvSpPr/>
          <p:nvPr/>
        </p:nvSpPr>
        <p:spPr bwMode="auto">
          <a:xfrm rot="7940316">
            <a:off x="2377582" y="3736232"/>
            <a:ext cx="247162" cy="946762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38525" y="40866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90925" y="42390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43325" y="43914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195725" y="45438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1348125" y="4696214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 rot="5400000">
            <a:off x="1809620" y="5219505"/>
            <a:ext cx="1171892" cy="13255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C7E19-D329-AB42-AF45-47FD8A8C2C82}"/>
              </a:ext>
            </a:extLst>
          </p:cNvPr>
          <p:cNvSpPr/>
          <p:nvPr/>
        </p:nvSpPr>
        <p:spPr>
          <a:xfrm>
            <a:off x="2461846" y="618304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Ledyard R. Tucker. "Some mathematical notes on three-mode factor analysis". Psychometrika. 31 (3): 279–311, </a:t>
            </a:r>
            <a:r>
              <a:rPr lang="en-DE" sz="1100" b="1" dirty="0">
                <a:solidFill>
                  <a:srgbClr val="FF0000"/>
                </a:solidFill>
              </a:rPr>
              <a:t>1966</a:t>
            </a:r>
            <a:r>
              <a:rPr lang="en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1C339-70EF-CF45-80F9-0F988077E8F5}"/>
              </a:ext>
            </a:extLst>
          </p:cNvPr>
          <p:cNvSpPr txBox="1"/>
          <p:nvPr/>
        </p:nvSpPr>
        <p:spPr>
          <a:xfrm>
            <a:off x="-513708" y="2702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84" name="Slide Number Placeholder 3">
            <a:extLst>
              <a:ext uri="{FF2B5EF4-FFF2-40B4-BE49-F238E27FC236}">
                <a16:creationId xmlns:a16="http://schemas.microsoft.com/office/drawing/2014/main" id="{3DA6BB33-4DEE-C84B-BBFC-E819925A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6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Degree of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55" y="1340768"/>
            <a:ext cx="8380412" cy="3816424"/>
          </a:xfrm>
        </p:spPr>
        <p:txBody>
          <a:bodyPr/>
          <a:lstStyle/>
          <a:p>
            <a:r>
              <a:rPr lang="en-US" dirty="0"/>
              <a:t>Similarity</a:t>
            </a:r>
          </a:p>
          <a:p>
            <a:pPr lvl="1"/>
            <a:r>
              <a:rPr lang="en-US" dirty="0"/>
              <a:t>Cosine of the latent vectors</a:t>
            </a:r>
          </a:p>
          <a:p>
            <a:pPr lvl="8"/>
            <a:endParaRPr lang="en-US" dirty="0"/>
          </a:p>
          <a:p>
            <a:r>
              <a:rPr lang="en-US" dirty="0"/>
              <a:t>Other relations (both symmetric and asymmetric)</a:t>
            </a:r>
          </a:p>
          <a:p>
            <a:pPr lvl="1"/>
            <a:r>
              <a:rPr lang="en-US" dirty="0"/>
              <a:t>Take the latent matrix of the </a:t>
            </a:r>
            <a:r>
              <a:rPr lang="en-US" i="1" dirty="0"/>
              <a:t>pivot</a:t>
            </a:r>
            <a:r>
              <a:rPr lang="en-US" dirty="0"/>
              <a:t> relation (synonym)</a:t>
            </a:r>
          </a:p>
          <a:p>
            <a:pPr lvl="1"/>
            <a:r>
              <a:rPr lang="en-US" dirty="0"/>
              <a:t>Take the latent matrix of the relation</a:t>
            </a:r>
          </a:p>
          <a:p>
            <a:pPr lvl="1"/>
            <a:r>
              <a:rPr lang="en-US" dirty="0"/>
              <a:t>Cosine of the latent vectors after projection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4EC9-3911-4747-8F43-513E182A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73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81000" y="1412776"/>
                <a:ext cx="8380412" cy="60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4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𝑎𝑛𝑡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joy</m:t>
                        </m:r>
                        <m: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sadden</m:t>
                        </m:r>
                      </m:e>
                    </m:d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b="0" i="0" kern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i="0" kern="0">
                                <a:latin typeface="+mn-ea"/>
                              </a:rPr>
                              <m:t>joy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sadden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𝑎𝑛𝑡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800" kern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12776"/>
                <a:ext cx="8380412" cy="601768"/>
              </a:xfrm>
              <a:prstGeom prst="rect">
                <a:avLst/>
              </a:prstGeom>
              <a:blipFill rotWithShape="0">
                <a:blip r:embed="rId7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61179"/>
              </p:ext>
            </p:extLst>
          </p:nvPr>
        </p:nvGraphicFramePr>
        <p:xfrm>
          <a:off x="6107947" y="318259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2103486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34747" y="3712647"/>
              <a:ext cx="5998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92D050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sadden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72228" y="3712647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felling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2027286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3399"/>
                    </a:solidFill>
                    <a:latin typeface="Segoe" pitchFamily="34" charset="0"/>
                  </a:rPr>
                  <a:t>sadden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63228" y="3636447"/>
                <a:ext cx="9220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felling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5240472"/>
            <a:ext cx="2323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92D050"/>
                </a:solidFill>
                <a:latin typeface="Segoe" pitchFamily="34" charset="0"/>
              </a:rPr>
              <a:t>Synonym layer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7942" y="5153431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399"/>
                </a:solidFill>
                <a:latin typeface="Segoe" pitchFamily="34" charset="0"/>
              </a:rPr>
              <a:t>Antonym layer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89763"/>
              </p:ext>
            </p:extLst>
          </p:nvPr>
        </p:nvGraphicFramePr>
        <p:xfrm>
          <a:off x="1916947" y="325879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748" y="224076"/>
            <a:ext cx="8624739" cy="997196"/>
          </a:xfrm>
        </p:spPr>
        <p:txBody>
          <a:bodyPr/>
          <a:lstStyle/>
          <a:p>
            <a:r>
              <a:rPr lang="en-US" dirty="0"/>
              <a:t>Measure Degree of </a:t>
            </a:r>
            <a:r>
              <a:rPr lang="en-US"/>
              <a:t>Relation: </a:t>
            </a:r>
            <a:r>
              <a:rPr lang="en-US" sz="3200"/>
              <a:t>Raw </a:t>
            </a:r>
            <a:r>
              <a:rPr lang="en-US" sz="3200" dirty="0"/>
              <a:t>Representation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5161" y="2105374"/>
            <a:ext cx="1374639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248400" y="2105374"/>
            <a:ext cx="21336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8E34439-DD4F-6947-AB5C-4352524B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5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81000" y="1412776"/>
                <a:ext cx="8380412" cy="60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4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𝑎𝑛𝑡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joy</m:t>
                        </m:r>
                        <m: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sadden</m:t>
                        </m:r>
                      </m:e>
                    </m:d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b="0" i="0" kern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i="0" kern="0">
                                <a:latin typeface="+mn-ea"/>
                              </a:rPr>
                              <m:t>joy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sadden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𝑎𝑛𝑡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800" kern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12776"/>
                <a:ext cx="8380412" cy="601768"/>
              </a:xfrm>
              <a:prstGeom prst="rect">
                <a:avLst/>
              </a:prstGeom>
              <a:blipFill rotWithShape="0">
                <a:blip r:embed="rId7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68654"/>
              </p:ext>
            </p:extLst>
          </p:nvPr>
        </p:nvGraphicFramePr>
        <p:xfrm>
          <a:off x="6107947" y="318259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2103486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61998" y="3712647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99FF66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sadden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72228" y="3712647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felling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2955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CCC317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2027286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Segoe" pitchFamily="34" charset="0"/>
                </a:rPr>
                <a:t>gladden</a:t>
              </a:r>
              <a:endParaRPr lang="en-US" sz="22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3399"/>
                    </a:solidFill>
                    <a:latin typeface="Segoe" pitchFamily="34" charset="0"/>
                  </a:rPr>
                  <a:t>sadden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63228" y="3636447"/>
                <a:ext cx="9220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Segoe" pitchFamily="34" charset="0"/>
                  </a:rPr>
                  <a:t>felling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2955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CCC317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5240472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99FF66"/>
                </a:solidFill>
                <a:latin typeface="Segoe" pitchFamily="34" charset="0"/>
              </a:rPr>
              <a:t>Synonym layer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7942" y="5153431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3399"/>
                </a:solidFill>
                <a:latin typeface="Segoe" pitchFamily="34" charset="0"/>
              </a:rPr>
              <a:t>Antonym layer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56356"/>
              </p:ext>
            </p:extLst>
          </p:nvPr>
        </p:nvGraphicFramePr>
        <p:xfrm>
          <a:off x="1916947" y="3258795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240" y="233803"/>
            <a:ext cx="8609240" cy="997196"/>
          </a:xfrm>
        </p:spPr>
        <p:txBody>
          <a:bodyPr/>
          <a:lstStyle/>
          <a:p>
            <a:r>
              <a:rPr lang="en-US" dirty="0"/>
              <a:t>Measure Degree </a:t>
            </a:r>
            <a:r>
              <a:rPr lang="en-US"/>
              <a:t>of Relation: </a:t>
            </a:r>
            <a:r>
              <a:rPr lang="en-US" sz="3200"/>
              <a:t>Raw </a:t>
            </a:r>
            <a:r>
              <a:rPr lang="en-US" sz="3200" dirty="0"/>
              <a:t>Representation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645161" y="2105374"/>
            <a:ext cx="1374639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248400" y="2105374"/>
            <a:ext cx="21336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3E504738-E29F-3741-9B1F-A0DBA268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81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32024" y="2157169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800" dirty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Segoe" pitchFamily="34" charset="0"/>
              </a:rPr>
              <a:t>               ,              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6125" y="3438258"/>
            <a:ext cx="2023657" cy="2023657"/>
            <a:chOff x="989596" y="3134630"/>
            <a:chExt cx="2023657" cy="202365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89596" y="3134630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120155" y="326518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50713" y="3395747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381272" y="352630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511830" y="3656864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642389" y="3787423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29571" y="4017479"/>
            <a:ext cx="219311" cy="583287"/>
            <a:chOff x="3733800" y="3836313"/>
            <a:chExt cx="219311" cy="583287"/>
          </a:xfrm>
        </p:grpSpPr>
        <p:sp>
          <p:nvSpPr>
            <p:cNvPr id="63" name="TextBox 62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3720050" y="3686623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18675" y="3873217"/>
            <a:ext cx="1237637" cy="1237637"/>
            <a:chOff x="5118675" y="4898841"/>
            <a:chExt cx="1237637" cy="1237637"/>
          </a:xfrm>
        </p:grpSpPr>
        <p:sp>
          <p:nvSpPr>
            <p:cNvPr id="66" name="Rectangle 65"/>
            <p:cNvSpPr/>
            <p:nvPr/>
          </p:nvSpPr>
          <p:spPr bwMode="auto">
            <a:xfrm>
              <a:off x="5118675" y="4898841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249234" y="5029400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379792" y="5159958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510351" y="5290517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640909" y="5421075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771468" y="5551634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 rot="5400000">
            <a:off x="7966767" y="3832349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63510" y="4141317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56138" y="4272654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5" name="Left Brace 74"/>
          <p:cNvSpPr/>
          <p:nvPr/>
        </p:nvSpPr>
        <p:spPr bwMode="auto">
          <a:xfrm rot="5400000">
            <a:off x="8148538" y="3316942"/>
            <a:ext cx="219988" cy="137088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88044" y="3567752"/>
                <a:ext cx="1855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044" y="3567752"/>
                <a:ext cx="1855956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523145" y="3188481"/>
            <a:ext cx="2753359" cy="1259857"/>
            <a:chOff x="4523145" y="4214105"/>
            <a:chExt cx="2753359" cy="1259857"/>
          </a:xfrm>
        </p:grpSpPr>
        <p:sp>
          <p:nvSpPr>
            <p:cNvPr id="77" name="Left Brace 76"/>
            <p:cNvSpPr/>
            <p:nvPr/>
          </p:nvSpPr>
          <p:spPr bwMode="auto">
            <a:xfrm rot="5400000">
              <a:off x="5278765" y="4367834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5237964" y="4214105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7964" y="4214105"/>
                  <a:ext cx="36772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Left Brace 78"/>
            <p:cNvSpPr/>
            <p:nvPr/>
          </p:nvSpPr>
          <p:spPr bwMode="auto">
            <a:xfrm>
              <a:off x="4837846" y="4886258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 rot="16200000">
                  <a:off x="4523946" y="4969390"/>
                  <a:ext cx="3677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23946" y="4969390"/>
                  <a:ext cx="36772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Left Brace 80"/>
            <p:cNvSpPr/>
            <p:nvPr/>
          </p:nvSpPr>
          <p:spPr bwMode="auto">
            <a:xfrm rot="7940316">
              <a:off x="6077675" y="4712672"/>
              <a:ext cx="145485" cy="894759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 rot="2472216">
                  <a:off x="5420548" y="4811874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72216">
                  <a:off x="5420548" y="4811874"/>
                  <a:ext cx="1855956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Left Brace 82"/>
          <p:cNvSpPr/>
          <p:nvPr/>
        </p:nvSpPr>
        <p:spPr bwMode="auto">
          <a:xfrm>
            <a:off x="7336441" y="4226004"/>
            <a:ext cx="162931" cy="580050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 rot="16200000">
                <a:off x="7034171" y="4301482"/>
                <a:ext cx="367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034171" y="4301482"/>
                <a:ext cx="3677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270860" y="3512546"/>
            <a:ext cx="2982764" cy="2025741"/>
            <a:chOff x="804668" y="3232249"/>
            <a:chExt cx="2982764" cy="2025741"/>
          </a:xfrm>
        </p:grpSpPr>
        <p:sp>
          <p:nvSpPr>
            <p:cNvPr id="89" name="Rectangle 88"/>
            <p:cNvSpPr/>
            <p:nvPr/>
          </p:nvSpPr>
          <p:spPr bwMode="auto">
            <a:xfrm>
              <a:off x="804668" y="323224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35227" y="3362808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065785" y="349336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155451" y="362600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286009" y="3756567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416568" y="388712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34130" y="3752859"/>
            <a:ext cx="2593830" cy="1794421"/>
            <a:chOff x="1034130" y="4778483"/>
            <a:chExt cx="2593830" cy="1794421"/>
          </a:xfrm>
        </p:grpSpPr>
        <p:grpSp>
          <p:nvGrpSpPr>
            <p:cNvPr id="4" name="Group 3"/>
            <p:cNvGrpSpPr/>
            <p:nvPr/>
          </p:nvGrpSpPr>
          <p:grpSpPr>
            <a:xfrm>
              <a:off x="1034130" y="4778483"/>
              <a:ext cx="1932148" cy="1794421"/>
              <a:chOff x="1034130" y="4778483"/>
              <a:chExt cx="1932148" cy="1794421"/>
            </a:xfrm>
          </p:grpSpPr>
          <p:sp>
            <p:nvSpPr>
              <p:cNvPr id="95" name="Rectangle 94"/>
              <p:cNvSpPr/>
              <p:nvPr/>
            </p:nvSpPr>
            <p:spPr bwMode="auto">
              <a:xfrm rot="5400000">
                <a:off x="417352" y="5395261"/>
                <a:ext cx="1370865" cy="137309"/>
              </a:xfrm>
              <a:prstGeom prst="rect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 rot="5400000">
                <a:off x="2212191" y="5818817"/>
                <a:ext cx="1370865" cy="137309"/>
              </a:xfrm>
              <a:prstGeom prst="rect">
                <a:avLst/>
              </a:prstGeom>
              <a:solidFill>
                <a:srgbClr val="FF006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408649" y="5161666"/>
              <a:ext cx="219311" cy="583287"/>
              <a:chOff x="3733800" y="3836313"/>
              <a:chExt cx="219311" cy="583287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</p:grpSp>
      <p:sp>
        <p:nvSpPr>
          <p:cNvPr id="104" name="Rectangle 103"/>
          <p:cNvSpPr/>
          <p:nvPr/>
        </p:nvSpPr>
        <p:spPr bwMode="auto">
          <a:xfrm>
            <a:off x="5140044" y="3896547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5270603" y="4027106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5401161" y="4157664"/>
            <a:ext cx="584844" cy="584844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377948" y="4167142"/>
            <a:ext cx="584844" cy="584844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5531720" y="4288223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662278" y="4418781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2837" y="4549340"/>
            <a:ext cx="584844" cy="584844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 rot="5400000">
            <a:off x="8373802" y="4424618"/>
            <a:ext cx="566439" cy="160082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 rot="5400000">
            <a:off x="7722324" y="4435325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23544" y="220333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15064" y="220333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×</a:t>
            </a:r>
            <a:endParaRPr lang="en-US" sz="28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791200" y="4536976"/>
            <a:ext cx="584844" cy="584844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 rot="5400000">
            <a:off x="7722324" y="4435326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8376575" y="4435355"/>
            <a:ext cx="566439" cy="160082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/>
              <p:cNvSpPr txBox="1">
                <a:spLocks/>
              </p:cNvSpPr>
              <p:nvPr/>
            </p:nvSpPr>
            <p:spPr bwMode="auto">
              <a:xfrm>
                <a:off x="381000" y="1412776"/>
                <a:ext cx="8380412" cy="472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8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𝑟𝑒𝑙</m:t>
                    </m:r>
                    <m:d>
                      <m:dPr>
                        <m:ctrlPr>
                          <a:rPr lang="en-US" altLang="zh-TW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ker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i="1" ker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kern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0" kern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,:</m:t>
                            </m:r>
                          </m:sub>
                          <m:sup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ker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:,:,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ker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,:</m:t>
                            </m:r>
                          </m:sub>
                          <m:sup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800" kern="0" dirty="0"/>
              </a:p>
            </p:txBody>
          </p:sp>
        </mc:Choice>
        <mc:Fallback xmlns="">
          <p:sp>
            <p:nvSpPr>
              <p:cNvPr id="1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12776"/>
                <a:ext cx="8380412" cy="472437"/>
              </a:xfrm>
              <a:prstGeom prst="rect">
                <a:avLst/>
              </a:prstGeom>
              <a:blipFill rotWithShape="0">
                <a:blip r:embed="rId11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35" y="240315"/>
            <a:ext cx="9074165" cy="997196"/>
          </a:xfrm>
        </p:spPr>
        <p:txBody>
          <a:bodyPr/>
          <a:lstStyle/>
          <a:p>
            <a:r>
              <a:rPr lang="en-US" dirty="0"/>
              <a:t>Measure Degree of </a:t>
            </a:r>
            <a:r>
              <a:rPr lang="en-US"/>
              <a:t>Relation: </a:t>
            </a:r>
            <a:r>
              <a:rPr lang="en-US" sz="3200"/>
              <a:t>Latent </a:t>
            </a:r>
            <a:r>
              <a:rPr lang="en-US" sz="3200" dirty="0"/>
              <a:t>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75158" y="5211540"/>
                <a:ext cx="4876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ker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58" y="5211540"/>
                <a:ext cx="487634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51524" y="5211540"/>
                <a:ext cx="7136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kern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altLang="zh-TW" sz="2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524" y="5211540"/>
                <a:ext cx="713657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0705EA7A-135B-2F4D-BCE4-6283DE99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1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5851 -0.30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53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9167 -0.298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49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14878 -0.30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5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625 L 0.05365 -0.35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47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4" grpId="0" animBg="1"/>
      <p:bldP spid="105" grpId="0" animBg="1"/>
      <p:bldP spid="106" grpId="0" animBg="1"/>
      <p:bldP spid="106" grpId="1" animBg="1"/>
      <p:bldP spid="11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3" grpId="0"/>
      <p:bldP spid="114" grpId="0"/>
      <p:bldP spid="115" grpId="0" animBg="1"/>
      <p:bldP spid="117" grpId="0" animBg="1"/>
      <p:bldP spid="1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0706"/>
            <a:ext cx="8380412" cy="553998"/>
          </a:xfrm>
        </p:spPr>
        <p:txBody>
          <a:bodyPr/>
          <a:lstStyle/>
          <a:p>
            <a:r>
              <a:rPr lang="en-US" dirty="0"/>
              <a:t>Knowledge Graphs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77215"/>
                <a:ext cx="8380412" cy="387798"/>
              </a:xfrm>
            </p:spPr>
            <p:txBody>
              <a:bodyPr/>
              <a:lstStyle/>
              <a:p>
                <a:r>
                  <a:rPr lang="en-US" dirty="0"/>
                  <a:t>Collection of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subj-pred-obj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triples 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77215"/>
                <a:ext cx="8380412" cy="387798"/>
              </a:xfrm>
              <a:blipFill>
                <a:blip r:embed="rId3"/>
                <a:stretch>
                  <a:fillRect l="-1364" t="-12500" b="-6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60032" y="2102768"/>
            <a:ext cx="4419600" cy="3535565"/>
            <a:chOff x="4860032" y="2895600"/>
            <a:chExt cx="4419600" cy="353556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2895600"/>
              <a:ext cx="3391056" cy="31180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860032" y="5969500"/>
                  <a:ext cx="441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  <a:latin typeface="Segoe" pitchFamily="34" charset="0"/>
                    </a:rPr>
                    <a:t>: # entities,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  <a:latin typeface="Segoe" pitchFamily="34" charset="0"/>
                    </a:rPr>
                    <a:t>: # relations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5969500"/>
                  <a:ext cx="4419600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526" b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82478"/>
              </p:ext>
            </p:extLst>
          </p:nvPr>
        </p:nvGraphicFramePr>
        <p:xfrm>
          <a:off x="252993" y="1815422"/>
          <a:ext cx="4342605" cy="3352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4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Subject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Predicate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Object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Born-in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Hawaii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Clinton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Spouse-of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Hillary Clinton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Satya Nadella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Work-at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3">
            <a:extLst>
              <a:ext uri="{FF2B5EF4-FFF2-40B4-BE49-F238E27FC236}">
                <a16:creationId xmlns:a16="http://schemas.microsoft.com/office/drawing/2014/main" id="{2637F017-CE88-8149-917F-811917666CBE}"/>
              </a:ext>
            </a:extLst>
          </p:cNvPr>
          <p:cNvSpPr txBox="1"/>
          <p:nvPr/>
        </p:nvSpPr>
        <p:spPr>
          <a:xfrm>
            <a:off x="2127267" y="5949280"/>
            <a:ext cx="48878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</a:rPr>
              <a:t> M. Nickel, V. </a:t>
            </a:r>
            <a:r>
              <a:rPr lang="de-DE" sz="1100" dirty="0" err="1">
                <a:solidFill>
                  <a:srgbClr val="0B05FF"/>
                </a:solidFill>
              </a:rPr>
              <a:t>Tresp</a:t>
            </a:r>
            <a:r>
              <a:rPr lang="de-DE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and</a:t>
            </a:r>
            <a:r>
              <a:rPr lang="de-DE" sz="1100" dirty="0">
                <a:solidFill>
                  <a:srgbClr val="0B05FF"/>
                </a:solidFill>
              </a:rPr>
              <a:t> H.-P. Kriegel. A </a:t>
            </a:r>
            <a:r>
              <a:rPr lang="de-DE" sz="1100" dirty="0" err="1">
                <a:solidFill>
                  <a:srgbClr val="0B05FF"/>
                </a:solidFill>
              </a:rPr>
              <a:t>three-way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model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for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collective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learning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on multi-relational </a:t>
            </a:r>
            <a:r>
              <a:rPr lang="de-DE" sz="1100" dirty="0" err="1">
                <a:solidFill>
                  <a:srgbClr val="0B05FF"/>
                </a:solidFill>
              </a:rPr>
              <a:t>data</a:t>
            </a:r>
            <a:r>
              <a:rPr lang="de-DE" sz="1100" dirty="0">
                <a:solidFill>
                  <a:srgbClr val="0B05FF"/>
                </a:solidFill>
              </a:rPr>
              <a:t>. In </a:t>
            </a:r>
            <a:r>
              <a:rPr lang="de-DE" sz="1100" dirty="0" err="1">
                <a:solidFill>
                  <a:srgbClr val="0B05FF"/>
                </a:solidFill>
              </a:rPr>
              <a:t>Proceedings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of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the</a:t>
            </a:r>
            <a:r>
              <a:rPr lang="de-DE" sz="1100" dirty="0">
                <a:solidFill>
                  <a:srgbClr val="0B05FF"/>
                </a:solidFill>
              </a:rPr>
              <a:t> 28th International Conference on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International Conference on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Learning, ICML’11, </a:t>
            </a:r>
            <a:r>
              <a:rPr lang="de-DE" sz="1100" dirty="0" err="1">
                <a:solidFill>
                  <a:srgbClr val="0B05FF"/>
                </a:solidFill>
              </a:rPr>
              <a:t>pages</a:t>
            </a:r>
            <a:r>
              <a:rPr lang="de-DE" sz="1100" dirty="0">
                <a:solidFill>
                  <a:srgbClr val="0B05FF"/>
                </a:solidFill>
              </a:rPr>
              <a:t> 809–816, </a:t>
            </a:r>
            <a:r>
              <a:rPr lang="de-DE" sz="1100" b="1" dirty="0">
                <a:solidFill>
                  <a:srgbClr val="FF0000"/>
                </a:solidFill>
              </a:rPr>
              <a:t>2011</a:t>
            </a:r>
            <a:r>
              <a:rPr lang="de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472E98-D8F7-A642-BE71-B612DA2F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7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Needs More Than Similarity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3097" y="3301925"/>
            <a:ext cx="2023968" cy="18176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659496"/>
            <a:ext cx="1588313" cy="18260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Oval Callout 7"/>
          <p:cNvSpPr/>
          <p:nvPr/>
        </p:nvSpPr>
        <p:spPr bwMode="auto">
          <a:xfrm>
            <a:off x="1065212" y="1412776"/>
            <a:ext cx="3505994" cy="1066800"/>
          </a:xfrm>
          <a:prstGeom prst="wedgeEllipseCallout">
            <a:avLst>
              <a:gd name="adj1" fmla="val -44449"/>
              <a:gd name="adj2" fmla="val 52002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Tomorrow</a:t>
            </a:r>
            <a:r>
              <a:rPr kumimoji="0" lang="en-US" sz="24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 will be </a:t>
            </a:r>
            <a:r>
              <a:rPr kumimoji="0" lang="en-US" sz="2400" b="0" i="0" u="none" strike="noStrike" cap="none" normalizeH="0" dirty="0">
                <a:solidFill>
                  <a:srgbClr val="FFFF00"/>
                </a:solidFill>
                <a:effectLst/>
                <a:latin typeface="Segoe" pitchFamily="34" charset="0"/>
              </a:rPr>
              <a:t>rainy</a:t>
            </a:r>
            <a:r>
              <a:rPr kumimoji="0" lang="en-US" sz="24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.</a:t>
            </a: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 flipH="1">
            <a:off x="4571206" y="2174776"/>
            <a:ext cx="3505994" cy="1066800"/>
          </a:xfrm>
          <a:prstGeom prst="wedgeEllipseCallout">
            <a:avLst>
              <a:gd name="adj1" fmla="val -44449"/>
              <a:gd name="adj2" fmla="val 52002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solidFill>
                  <a:schemeClr val="tx1"/>
                </a:solidFill>
                <a:effectLst/>
                <a:latin typeface="Segoe" pitchFamily="34" charset="0"/>
              </a:rPr>
              <a:t>Tomorrow</a:t>
            </a:r>
            <a:r>
              <a:rPr kumimoji="0" lang="en-US" sz="24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 will be </a:t>
            </a:r>
            <a:r>
              <a:rPr kumimoji="0" lang="en-US" sz="2400" b="0" i="0" u="none" strike="noStrike" cap="none" normalizeH="0" dirty="0">
                <a:solidFill>
                  <a:srgbClr val="FFFF00"/>
                </a:solidFill>
                <a:effectLst/>
                <a:latin typeface="Segoe" pitchFamily="34" charset="0"/>
              </a:rPr>
              <a:t>sunny</a:t>
            </a:r>
            <a:r>
              <a:rPr kumimoji="0" lang="en-US" sz="2400" b="0" i="0" u="none" strike="noStrike" cap="none" normalizeH="0" dirty="0">
                <a:solidFill>
                  <a:schemeClr val="tx1"/>
                </a:solidFill>
                <a:effectLst/>
                <a:latin typeface="Segoe" pitchFamily="34" charset="0"/>
              </a:rPr>
              <a:t>.</a:t>
            </a: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2200" y="4232176"/>
                <a:ext cx="3810000" cy="400110"/>
              </a:xfrm>
              <a:prstGeom prst="rect">
                <a:avLst/>
              </a:prstGeom>
              <a:noFill/>
              <a:ln>
                <a:solidFill>
                  <a:srgbClr val="99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𝑖𝑙𝑎𝑟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000" dirty="0">
                    <a:latin typeface="Segoe" pitchFamily="34" charset="0"/>
                  </a:rPr>
                  <a:t>rainy, sunny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232176"/>
                <a:ext cx="381000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4412" b="-25000"/>
                </a:stretch>
              </a:blipFill>
              <a:ln>
                <a:solidFill>
                  <a:srgbClr val="99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09800" y="5108685"/>
                <a:ext cx="4114800" cy="400110"/>
              </a:xfrm>
              <a:prstGeom prst="rect">
                <a:avLst/>
              </a:prstGeom>
              <a:noFill/>
              <a:ln>
                <a:solidFill>
                  <a:srgbClr val="99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𝑛𝑡𝑜𝑛𝑦𝑚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000" dirty="0">
                    <a:latin typeface="Segoe" pitchFamily="34" charset="0"/>
                  </a:rPr>
                  <a:t>rainy, sunny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08685"/>
                <a:ext cx="4114800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4412" b="-25000"/>
                </a:stretch>
              </a:blipFill>
              <a:ln>
                <a:solidFill>
                  <a:srgbClr val="99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y 12"/>
          <p:cNvSpPr/>
          <p:nvPr/>
        </p:nvSpPr>
        <p:spPr bwMode="auto">
          <a:xfrm>
            <a:off x="3581400" y="3774976"/>
            <a:ext cx="1371600" cy="143762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0DC6D35-56DE-2A49-927D-593189B2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0412" cy="553998"/>
          </a:xfrm>
        </p:spPr>
        <p:txBody>
          <a:bodyPr/>
          <a:lstStyle/>
          <a:p>
            <a:r>
              <a:rPr lang="en-US" dirty="0"/>
              <a:t>Knowledge Graphs (2/2)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04" y="1340768"/>
            <a:ext cx="1600200" cy="154961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5095753" y="2474804"/>
            <a:ext cx="3141221" cy="26607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575" y="1853968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75" y="1853968"/>
                <a:ext cx="609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73439" y="5234485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Segoe" pitchFamily="34" charset="0"/>
                  </a:rPr>
                  <a:t> : </a:t>
                </a:r>
                <a:r>
                  <a:rPr lang="en-US" sz="2400" i="1" dirty="0">
                    <a:latin typeface="Segoe" pitchFamily="34" charset="0"/>
                  </a:rPr>
                  <a:t>born-in</a:t>
                </a:r>
                <a:endParaRPr lang="en-US" sz="24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439" y="5234485"/>
                <a:ext cx="2133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5095753" y="3980184"/>
            <a:ext cx="3141220" cy="3048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42630" y="2474805"/>
            <a:ext cx="356884" cy="26607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2121" y="1973922"/>
            <a:ext cx="12649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Hawaii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1512" y="3885380"/>
            <a:ext cx="12936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2630" y="390175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egoe" pitchFamily="34" charset="0"/>
              </a:rPr>
              <a:t>1</a:t>
            </a:r>
          </a:p>
        </p:txBody>
      </p:sp>
      <p:sp>
        <p:nvSpPr>
          <p:cNvPr id="20" name="Right Arrow 19"/>
          <p:cNvSpPr/>
          <p:nvPr/>
        </p:nvSpPr>
        <p:spPr bwMode="auto">
          <a:xfrm rot="1116582">
            <a:off x="3084334" y="2124491"/>
            <a:ext cx="1774354" cy="4494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62999" y="1468326"/>
                <a:ext cx="1897625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" pitchFamily="34" charset="0"/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  <a:latin typeface="Segoe" pitchFamily="34" charset="0"/>
                  </a:rPr>
                  <a:t>th</a:t>
                </a:r>
                <a:r>
                  <a:rPr lang="en-US" sz="2800" dirty="0">
                    <a:latin typeface="Segoe" pitchFamily="34" charset="0"/>
                  </a:rPr>
                  <a:t> slice</a:t>
                </a:r>
                <a:endParaRPr lang="en-US" sz="28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99" y="1468326"/>
                <a:ext cx="1897625" cy="573427"/>
              </a:xfrm>
              <a:prstGeom prst="rect">
                <a:avLst/>
              </a:prstGeom>
              <a:blipFill rotWithShape="0">
                <a:blip r:embed="rId6"/>
                <a:stretch>
                  <a:fillRect t="-2128" r="-576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666" y="4291794"/>
                <a:ext cx="3581400" cy="1200329"/>
              </a:xfrm>
              <a:prstGeom prst="rect">
                <a:avLst/>
              </a:prstGeom>
              <a:noFill/>
              <a:ln>
                <a:solidFill>
                  <a:srgbClr val="66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Segoe" pitchFamily="34" charset="0"/>
                  </a:rPr>
                  <a:t> entry means:</a:t>
                </a:r>
              </a:p>
              <a:p>
                <a:pPr marL="739775" lvl="1" indent="-282575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" pitchFamily="34" charset="0"/>
                  </a:rPr>
                  <a:t>Incorrect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400" dirty="0">
                    <a:latin typeface="Segoe" pitchFamily="34" charset="0"/>
                  </a:rPr>
                  <a:t>)</a:t>
                </a:r>
              </a:p>
              <a:p>
                <a:pPr marL="739775" lvl="1" indent="-282575"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latin typeface="Segoe" pitchFamily="34" charset="0"/>
                  </a:rPr>
                  <a:t>Unknown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66" y="4291794"/>
                <a:ext cx="3581400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547" t="-3015" b="-10050"/>
                </a:stretch>
              </a:blipFill>
              <a:ln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3">
            <a:extLst>
              <a:ext uri="{FF2B5EF4-FFF2-40B4-BE49-F238E27FC236}">
                <a16:creationId xmlns:a16="http://schemas.microsoft.com/office/drawing/2014/main" id="{40AF0DF9-2F86-E64C-B59E-169235A82D5C}"/>
              </a:ext>
            </a:extLst>
          </p:cNvPr>
          <p:cNvSpPr txBox="1"/>
          <p:nvPr/>
        </p:nvSpPr>
        <p:spPr>
          <a:xfrm>
            <a:off x="2127267" y="5949280"/>
            <a:ext cx="48878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</a:rPr>
              <a:t> M. Nickel, V. </a:t>
            </a:r>
            <a:r>
              <a:rPr lang="de-DE" sz="1100" dirty="0" err="1">
                <a:solidFill>
                  <a:srgbClr val="0B05FF"/>
                </a:solidFill>
              </a:rPr>
              <a:t>Tresp</a:t>
            </a:r>
            <a:r>
              <a:rPr lang="de-DE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and</a:t>
            </a:r>
            <a:r>
              <a:rPr lang="de-DE" sz="1100" dirty="0">
                <a:solidFill>
                  <a:srgbClr val="0B05FF"/>
                </a:solidFill>
              </a:rPr>
              <a:t> H.-P. Kriegel. A </a:t>
            </a:r>
            <a:r>
              <a:rPr lang="de-DE" sz="1100" dirty="0" err="1">
                <a:solidFill>
                  <a:srgbClr val="0B05FF"/>
                </a:solidFill>
              </a:rPr>
              <a:t>three-way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model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for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collective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learning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on multi-relational </a:t>
            </a:r>
            <a:r>
              <a:rPr lang="de-DE" sz="1100" dirty="0" err="1">
                <a:solidFill>
                  <a:srgbClr val="0B05FF"/>
                </a:solidFill>
              </a:rPr>
              <a:t>data</a:t>
            </a:r>
            <a:r>
              <a:rPr lang="de-DE" sz="1100" dirty="0">
                <a:solidFill>
                  <a:srgbClr val="0B05FF"/>
                </a:solidFill>
              </a:rPr>
              <a:t>. In </a:t>
            </a:r>
            <a:r>
              <a:rPr lang="de-DE" sz="1100" dirty="0" err="1">
                <a:solidFill>
                  <a:srgbClr val="0B05FF"/>
                </a:solidFill>
              </a:rPr>
              <a:t>Proceedings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of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the</a:t>
            </a:r>
            <a:r>
              <a:rPr lang="de-DE" sz="1100" dirty="0">
                <a:solidFill>
                  <a:srgbClr val="0B05FF"/>
                </a:solidFill>
              </a:rPr>
              <a:t> 28th International Conference on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International Conference on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Learning, ICML’11, </a:t>
            </a:r>
            <a:r>
              <a:rPr lang="de-DE" sz="1100" dirty="0" err="1">
                <a:solidFill>
                  <a:srgbClr val="0B05FF"/>
                </a:solidFill>
              </a:rPr>
              <a:t>pages</a:t>
            </a:r>
            <a:r>
              <a:rPr lang="de-DE" sz="1100" dirty="0">
                <a:solidFill>
                  <a:srgbClr val="0B05FF"/>
                </a:solidFill>
              </a:rPr>
              <a:t> 809–816, </a:t>
            </a:r>
            <a:r>
              <a:rPr lang="de-DE" sz="1100" b="1" dirty="0">
                <a:solidFill>
                  <a:srgbClr val="FF0000"/>
                </a:solidFill>
              </a:rPr>
              <a:t>2011</a:t>
            </a:r>
            <a:r>
              <a:rPr lang="de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FF2D56E-7CDD-6B4C-A02D-595A1823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7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F9C6-FF84-8A46-A3EA-C4D221FC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Factorization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B201CAC-802B-2548-A9F1-ADF7A3E65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50" y="2100262"/>
            <a:ext cx="7150100" cy="31623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9F58A-F8F0-AB43-81A2-CA69B6BB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9C22CA45-2454-3F48-95E4-BD018CFFDE25}"/>
              </a:ext>
            </a:extLst>
          </p:cNvPr>
          <p:cNvSpPr txBox="1"/>
          <p:nvPr/>
        </p:nvSpPr>
        <p:spPr>
          <a:xfrm>
            <a:off x="2127267" y="5949280"/>
            <a:ext cx="48878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</a:rPr>
              <a:t> M. Nickel, V. </a:t>
            </a:r>
            <a:r>
              <a:rPr lang="de-DE" sz="1100" dirty="0" err="1">
                <a:solidFill>
                  <a:srgbClr val="0B05FF"/>
                </a:solidFill>
              </a:rPr>
              <a:t>Tresp</a:t>
            </a:r>
            <a:r>
              <a:rPr lang="de-DE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and</a:t>
            </a:r>
            <a:r>
              <a:rPr lang="de-DE" sz="1100" dirty="0">
                <a:solidFill>
                  <a:srgbClr val="0B05FF"/>
                </a:solidFill>
              </a:rPr>
              <a:t> H.-P. Kriegel. A </a:t>
            </a:r>
            <a:r>
              <a:rPr lang="de-DE" sz="1100" dirty="0" err="1">
                <a:solidFill>
                  <a:srgbClr val="0B05FF"/>
                </a:solidFill>
              </a:rPr>
              <a:t>three-way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model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for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collective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learning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on multi-relational </a:t>
            </a:r>
            <a:r>
              <a:rPr lang="de-DE" sz="1100" dirty="0" err="1">
                <a:solidFill>
                  <a:srgbClr val="0B05FF"/>
                </a:solidFill>
              </a:rPr>
              <a:t>data</a:t>
            </a:r>
            <a:r>
              <a:rPr lang="de-DE" sz="1100" dirty="0">
                <a:solidFill>
                  <a:srgbClr val="0B05FF"/>
                </a:solidFill>
              </a:rPr>
              <a:t>. In </a:t>
            </a:r>
            <a:r>
              <a:rPr lang="de-DE" sz="1100" dirty="0" err="1">
                <a:solidFill>
                  <a:srgbClr val="0B05FF"/>
                </a:solidFill>
              </a:rPr>
              <a:t>Proceedings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of</a:t>
            </a:r>
            <a:r>
              <a:rPr lang="de-DE" sz="1100" dirty="0">
                <a:solidFill>
                  <a:srgbClr val="0B05FF"/>
                </a:solidFill>
              </a:rPr>
              <a:t> </a:t>
            </a:r>
            <a:r>
              <a:rPr lang="de-DE" sz="1100" dirty="0" err="1">
                <a:solidFill>
                  <a:srgbClr val="0B05FF"/>
                </a:solidFill>
              </a:rPr>
              <a:t>the</a:t>
            </a:r>
            <a:r>
              <a:rPr lang="de-DE" sz="1100" dirty="0">
                <a:solidFill>
                  <a:srgbClr val="0B05FF"/>
                </a:solidFill>
              </a:rPr>
              <a:t> 28th International Conference on</a:t>
            </a:r>
          </a:p>
          <a:p>
            <a:r>
              <a:rPr lang="de-DE" sz="1100" dirty="0">
                <a:solidFill>
                  <a:srgbClr val="0B05FF"/>
                </a:solidFill>
              </a:rPr>
              <a:t> International Conference on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Learning, ICML’11, </a:t>
            </a:r>
            <a:r>
              <a:rPr lang="de-DE" sz="1100" dirty="0" err="1">
                <a:solidFill>
                  <a:srgbClr val="0B05FF"/>
                </a:solidFill>
              </a:rPr>
              <a:t>pages</a:t>
            </a:r>
            <a:r>
              <a:rPr lang="de-DE" sz="1100" dirty="0">
                <a:solidFill>
                  <a:srgbClr val="0B05FF"/>
                </a:solidFill>
              </a:rPr>
              <a:t> 809–816, </a:t>
            </a:r>
            <a:r>
              <a:rPr lang="de-DE" sz="1100" b="1" dirty="0">
                <a:solidFill>
                  <a:srgbClr val="FF0000"/>
                </a:solidFill>
              </a:rPr>
              <a:t>2011</a:t>
            </a:r>
            <a:r>
              <a:rPr lang="de-DE" sz="1100" dirty="0">
                <a:solidFill>
                  <a:srgbClr val="0B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4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22345" y="1412776"/>
                <a:ext cx="6926878" cy="18135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745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745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74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4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born</m:t>
                        </m:r>
                        <m: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Obama</m:t>
                    </m:r>
                    <m: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Hawaii</m:t>
                    </m:r>
                    <m: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745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sz="1569" dirty="0">
                    <a:solidFill>
                      <a:schemeClr val="tx1"/>
                    </a:solidFill>
                  </a:rPr>
                </a:br>
                <a:r>
                  <a:rPr lang="en-US" sz="2745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74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45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Obama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sub>
                    </m:sSub>
                    <m:r>
                      <a:rPr lang="en-US" sz="2745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born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sz="2745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745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Hawaii</m:t>
                        </m:r>
                        <m:r>
                          <m:rPr>
                            <m:nor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45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74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22345" y="1412776"/>
                <a:ext cx="6926878" cy="1813510"/>
              </a:xfrm>
              <a:blipFill>
                <a:blip r:embed="rId3"/>
                <a:stretch>
                  <a:fillRect l="-1282" b="-48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Measure the Degree of a Relationship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79" y="4354618"/>
            <a:ext cx="352661" cy="4224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745" dirty="0"/>
              <a:t>×</a:t>
            </a:r>
            <a:endParaRPr lang="en-US" sz="2745" dirty="0">
              <a:latin typeface="Segoe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8273" y="4375888"/>
            <a:ext cx="352661" cy="4224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745" dirty="0"/>
              <a:t>×</a:t>
            </a:r>
            <a:endParaRPr lang="en-US" sz="2745" dirty="0">
              <a:latin typeface="Segoe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72648" y="4328886"/>
            <a:ext cx="573396" cy="5733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7580" tIns="53790" rIns="107580" bIns="53790" numCol="1" rtlCol="0" anchor="ctr" anchorCtr="0" compatLnSpc="1">
            <a:prstTxWarp prst="textNoShape">
              <a:avLst/>
            </a:prstTxWarp>
          </a:bodyPr>
          <a:lstStyle/>
          <a:p>
            <a:pPr algn="ctr" defTabSz="1075463"/>
            <a:endParaRPr lang="en-US" sz="1569" dirty="0">
              <a:solidFill>
                <a:schemeClr val="tx1"/>
              </a:solidFill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35236" y="3454929"/>
                <a:ext cx="597667" cy="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45" b="1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745" dirty="0"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36" y="3454929"/>
                <a:ext cx="597667" cy="512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21240" y="3820927"/>
                <a:ext cx="597667" cy="520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45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45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74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745" dirty="0">
                  <a:solidFill>
                    <a:schemeClr val="bg2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240" y="3820927"/>
                <a:ext cx="597667" cy="520523"/>
              </a:xfrm>
              <a:prstGeom prst="rect">
                <a:avLst/>
              </a:prstGeom>
              <a:blipFill>
                <a:blip r:embed="rId5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16764" y="3606962"/>
                <a:ext cx="1676966" cy="60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3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4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137">
                              <a:latin typeface="Cambria Math" panose="02040503050406030204" pitchFamily="18" charset="0"/>
                            </a:rPr>
                            <m:t>born</m:t>
                          </m:r>
                          <m:r>
                            <m:rPr>
                              <m:nor/>
                            </m:rPr>
                            <a:rPr lang="en-US" sz="3137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137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sz="2745" dirty="0"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764" y="3606962"/>
                <a:ext cx="1676966" cy="607779"/>
              </a:xfrm>
              <a:prstGeom prst="rect">
                <a:avLst/>
              </a:prstGeom>
              <a:blipFill>
                <a:blip r:embed="rId6"/>
                <a:stretch>
                  <a:fillRect l="-1504" r="-15789"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946472" y="3397873"/>
            <a:ext cx="1240160" cy="512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4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Hawaii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4544" y="5618966"/>
            <a:ext cx="1240160" cy="512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4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Obama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58922" y="3968629"/>
            <a:ext cx="576367" cy="1344030"/>
            <a:chOff x="3529359" y="4055607"/>
            <a:chExt cx="587874" cy="1370864"/>
          </a:xfrm>
          <a:solidFill>
            <a:srgbClr val="FFC000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533679" y="4055607"/>
              <a:ext cx="583553" cy="1370864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/>
              <a:endParaRPr lang="en-US" sz="1569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29359" y="4706569"/>
              <a:ext cx="587874" cy="110302"/>
            </a:xfrm>
            <a:prstGeom prst="rect">
              <a:avLst/>
            </a:prstGeom>
            <a:grpFill/>
            <a:ln w="22225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/>
              <a:endParaRPr lang="en-US" sz="2843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2387" y="4330151"/>
            <a:ext cx="1344030" cy="587666"/>
            <a:chOff x="7041574" y="4424346"/>
            <a:chExt cx="1370864" cy="599399"/>
          </a:xfrm>
          <a:solidFill>
            <a:srgbClr val="FFC000"/>
          </a:solidFill>
        </p:grpSpPr>
        <p:sp>
          <p:nvSpPr>
            <p:cNvPr id="16" name="Rectangle 15"/>
            <p:cNvSpPr/>
            <p:nvPr/>
          </p:nvSpPr>
          <p:spPr bwMode="auto">
            <a:xfrm rot="5400000">
              <a:off x="7435229" y="4030691"/>
              <a:ext cx="583553" cy="1370864"/>
            </a:xfrm>
            <a:prstGeom prst="rect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/>
              <a:endParaRPr lang="en-US" sz="1569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16200000">
              <a:off x="7797536" y="4674657"/>
              <a:ext cx="587874" cy="110302"/>
            </a:xfrm>
            <a:prstGeom prst="rect">
              <a:avLst/>
            </a:prstGeom>
            <a:grpFill/>
            <a:ln w="22225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/>
              <a:endParaRPr lang="en-US" sz="2843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sp>
        <p:nvSpPr>
          <p:cNvPr id="42" name="Freeform 41"/>
          <p:cNvSpPr/>
          <p:nvPr/>
        </p:nvSpPr>
        <p:spPr bwMode="auto">
          <a:xfrm>
            <a:off x="1024544" y="4670343"/>
            <a:ext cx="810156" cy="948623"/>
          </a:xfrm>
          <a:custGeom>
            <a:avLst/>
            <a:gdLst>
              <a:gd name="connsiteX0" fmla="*/ 252173 w 826331"/>
              <a:gd name="connsiteY0" fmla="*/ 967563 h 967563"/>
              <a:gd name="connsiteX1" fmla="*/ 28889 w 826331"/>
              <a:gd name="connsiteY1" fmla="*/ 297712 h 967563"/>
              <a:gd name="connsiteX2" fmla="*/ 826331 w 826331"/>
              <a:gd name="connsiteY2" fmla="*/ 0 h 9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6331" h="967563">
                <a:moveTo>
                  <a:pt x="252173" y="967563"/>
                </a:moveTo>
                <a:cubicBezTo>
                  <a:pt x="92684" y="713267"/>
                  <a:pt x="-66804" y="458972"/>
                  <a:pt x="28889" y="297712"/>
                </a:cubicBezTo>
                <a:cubicBezTo>
                  <a:pt x="124582" y="136452"/>
                  <a:pt x="704057" y="44302"/>
                  <a:pt x="826331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6401028" y="3648748"/>
            <a:ext cx="583342" cy="604617"/>
          </a:xfrm>
          <a:custGeom>
            <a:avLst/>
            <a:gdLst>
              <a:gd name="connsiteX0" fmla="*/ 594989 w 594989"/>
              <a:gd name="connsiteY0" fmla="*/ 0 h 616688"/>
              <a:gd name="connsiteX1" fmla="*/ 52728 w 594989"/>
              <a:gd name="connsiteY1" fmla="*/ 106325 h 616688"/>
              <a:gd name="connsiteX2" fmla="*/ 20831 w 594989"/>
              <a:gd name="connsiteY2" fmla="*/ 616688 h 6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989" h="616688">
                <a:moveTo>
                  <a:pt x="594989" y="0"/>
                </a:moveTo>
                <a:cubicBezTo>
                  <a:pt x="371705" y="1772"/>
                  <a:pt x="148421" y="3544"/>
                  <a:pt x="52728" y="106325"/>
                </a:cubicBezTo>
                <a:cubicBezTo>
                  <a:pt x="-42965" y="209106"/>
                  <a:pt x="20831" y="616688"/>
                  <a:pt x="20831" y="61668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3D57C0-074B-3241-B841-8334336F1F7A}"/>
              </a:ext>
            </a:extLst>
          </p:cNvPr>
          <p:cNvSpPr/>
          <p:nvPr/>
        </p:nvSpPr>
        <p:spPr bwMode="auto">
          <a:xfrm rot="5400000">
            <a:off x="6138682" y="4535542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03564-D398-3348-A62D-6779F5FA11EB}"/>
              </a:ext>
            </a:extLst>
          </p:cNvPr>
          <p:cNvSpPr/>
          <p:nvPr/>
        </p:nvSpPr>
        <p:spPr bwMode="auto">
          <a:xfrm>
            <a:off x="1968849" y="4580879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939412C5-BA85-E044-A151-9B8E95CF4B3A}"/>
              </a:ext>
            </a:extLst>
          </p:cNvPr>
          <p:cNvSpPr txBox="1">
            <a:spLocks/>
          </p:cNvSpPr>
          <p:nvPr/>
        </p:nvSpPr>
        <p:spPr>
          <a:xfrm>
            <a:off x="7956550" y="6367473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22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800454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of Unknown Facts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84" y="1196975"/>
            <a:ext cx="716743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827AA-9C69-224B-93E0-E026F94D8598}"/>
              </a:ext>
            </a:extLst>
          </p:cNvPr>
          <p:cNvSpPr/>
          <p:nvPr/>
        </p:nvSpPr>
        <p:spPr>
          <a:xfrm>
            <a:off x="988284" y="4869160"/>
            <a:ext cx="7167432" cy="1296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Prediction of unknown fact party(Bill, Party X)</a:t>
            </a:r>
          </a:p>
        </p:txBody>
      </p:sp>
    </p:spTree>
    <p:extLst>
      <p:ext uri="{BB962C8B-B14F-4D97-AF65-F5344CB8AC3E}">
        <p14:creationId xmlns:p14="http://schemas.microsoft.com/office/powerpoint/2010/main" val="325414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776"/>
            <a:ext cx="8622032" cy="3120854"/>
          </a:xfrm>
        </p:spPr>
        <p:txBody>
          <a:bodyPr/>
          <a:lstStyle/>
          <a:p>
            <a:r>
              <a:rPr lang="en-US" dirty="0"/>
              <a:t>Relational data – the entity type</a:t>
            </a:r>
          </a:p>
          <a:p>
            <a:pPr lvl="1"/>
            <a:r>
              <a:rPr lang="en-US" dirty="0"/>
              <a:t>Relation can only hold between the right types of entities</a:t>
            </a:r>
          </a:p>
          <a:p>
            <a:pPr lvl="2"/>
            <a:r>
              <a:rPr lang="en-US" dirty="0"/>
              <a:t>Words having </a:t>
            </a:r>
            <a:r>
              <a:rPr lang="en-US" i="1" dirty="0">
                <a:solidFill>
                  <a:srgbClr val="0B05FF"/>
                </a:solidFill>
              </a:rPr>
              <a:t>is-a </a:t>
            </a:r>
            <a:r>
              <a:rPr lang="en-US" dirty="0"/>
              <a:t>relation have the same part-of-speech</a:t>
            </a:r>
          </a:p>
          <a:p>
            <a:pPr lvl="2"/>
            <a:r>
              <a:rPr lang="en-US" dirty="0"/>
              <a:t>For relation </a:t>
            </a:r>
            <a:r>
              <a:rPr lang="en-US" i="1" dirty="0">
                <a:solidFill>
                  <a:srgbClr val="0B05FF"/>
                </a:solidFill>
              </a:rPr>
              <a:t>born-in</a:t>
            </a:r>
            <a:r>
              <a:rPr lang="en-US" dirty="0"/>
              <a:t>, the entity types are: (person, location)</a:t>
            </a:r>
          </a:p>
          <a:p>
            <a:pPr lvl="8"/>
            <a:endParaRPr lang="en-US" sz="800" dirty="0"/>
          </a:p>
          <a:p>
            <a:r>
              <a:rPr lang="en-US" dirty="0"/>
              <a:t>Leverage type information to improve multi-relational LSA</a:t>
            </a:r>
          </a:p>
          <a:p>
            <a:pPr lvl="8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20" y="188640"/>
            <a:ext cx="8685212" cy="553998"/>
          </a:xfrm>
        </p:spPr>
        <p:txBody>
          <a:bodyPr/>
          <a:lstStyle/>
          <a:p>
            <a:r>
              <a:rPr lang="en-US" dirty="0"/>
              <a:t>Problem: Relational Domain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5A5BE-ED96-674B-A2D0-EA4650B4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525D0-942D-5B28-2C77-B29F1935C885}"/>
              </a:ext>
            </a:extLst>
          </p:cNvPr>
          <p:cNvSpPr/>
          <p:nvPr/>
        </p:nvSpPr>
        <p:spPr>
          <a:xfrm>
            <a:off x="2392567" y="6030271"/>
            <a:ext cx="43572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Chang, Kai-Wei &amp; Yih, Wen-tau &amp; Yang, Bishan &amp; Meek, Chris. Typed Tensor Decomposition of Knowledge Bases for Relation Extraction. In: Proc. EMNLP-14. </a:t>
            </a:r>
            <a:r>
              <a:rPr lang="en-DE" sz="1100" b="1" dirty="0">
                <a:solidFill>
                  <a:srgbClr val="FF0000"/>
                </a:solidFill>
              </a:rPr>
              <a:t>2014</a:t>
            </a:r>
            <a:r>
              <a:rPr lang="en-DE" sz="1100" dirty="0">
                <a:solidFill>
                  <a:srgbClr val="0B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1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B343-01EF-F343-BD50-3D907835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Knowledge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BD0A-25BB-BC40-8EDC-99891BE43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.Apple Color Emoji UI"/>
              <a:buChar char="🤔"/>
            </a:pPr>
            <a:r>
              <a:rPr lang="en-DE" sz="2400" dirty="0">
                <a:solidFill>
                  <a:srgbClr val="0B05FF"/>
                </a:solidFill>
              </a:rPr>
              <a:t> Where is the knowledge in a knowledge graph (KG) ?</a:t>
            </a:r>
          </a:p>
          <a:p>
            <a:pPr lvl="1"/>
            <a:r>
              <a:rPr lang="en-DE" sz="2000" dirty="0"/>
              <a:t>Queries as with SQL database</a:t>
            </a:r>
          </a:p>
          <a:p>
            <a:pPr lvl="1"/>
            <a:r>
              <a:rPr lang="en-DE" sz="2000" dirty="0"/>
              <a:t>Embedding approaches rank existence of tuples</a:t>
            </a:r>
          </a:p>
          <a:p>
            <a:pPr lvl="1"/>
            <a:r>
              <a:rPr lang="en-DE" sz="2000" dirty="0"/>
              <a:t>Thresholds difficult to specify</a:t>
            </a:r>
          </a:p>
          <a:p>
            <a:pPr lvl="1"/>
            <a:r>
              <a:rPr lang="en-DE" sz="2000" dirty="0"/>
              <a:t>Use top-k queries with ranking w.r.t. score to establish existence of relations (or links)</a:t>
            </a:r>
          </a:p>
          <a:p>
            <a:pPr lvl="1"/>
            <a:r>
              <a:rPr lang="en-DE" sz="2000" dirty="0"/>
              <a:t>Want as many “true” tuples as possible in the answer set 	</a:t>
            </a:r>
          </a:p>
          <a:p>
            <a:pPr lvl="2"/>
            <a:r>
              <a:rPr lang="en-DE" sz="1800" dirty="0"/>
              <a:t>Standard evaluation measures: Precision and Recall</a:t>
            </a:r>
          </a:p>
          <a:p>
            <a:pPr lvl="1"/>
            <a:r>
              <a:rPr lang="en-DE" sz="2000" dirty="0"/>
              <a:t>But applications may treat all query answers as true answers</a:t>
            </a:r>
          </a:p>
          <a:p>
            <a:pPr lvl="1"/>
            <a:r>
              <a:rPr lang="en-DE" sz="2000" dirty="0"/>
              <a:t>No uncertainty about answers to queries</a:t>
            </a:r>
          </a:p>
          <a:p>
            <a:pPr>
              <a:buFont typeface=".Apple Color Emoji UI"/>
              <a:buChar char="😉"/>
            </a:pPr>
            <a:r>
              <a:rPr lang="en-DE" sz="2400" dirty="0">
                <a:solidFill>
                  <a:srgbClr val="0B05FF"/>
                </a:solidFill>
              </a:rPr>
              <a:t>Probabilistic database with open-world assumption ?</a:t>
            </a:r>
          </a:p>
          <a:p>
            <a:pPr lvl="1">
              <a:buFont typeface="Wingdings" pitchFamily="2" charset="2"/>
              <a:buChar char="Ø"/>
            </a:pPr>
            <a:r>
              <a:rPr lang="en-DE" sz="2000" dirty="0"/>
              <a:t>Course “Non-standard Databases and Data Mining”</a:t>
            </a:r>
          </a:p>
          <a:p>
            <a:pPr lvl="1">
              <a:buFont typeface="Wingdings" pitchFamily="2" charset="2"/>
              <a:buChar char="Ø"/>
            </a:pPr>
            <a:r>
              <a:rPr lang="en-DE" sz="2000" dirty="0"/>
              <a:t>But: Want sparsity (or “tuples computed on demand”)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E26BB-1188-4C47-87B3-3A93FF9D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79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7DA8-E664-3E44-8965-C3B87262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RESCAL: Graphical Model in Plate Notation</a:t>
            </a: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542C2A60-27C8-0F4D-8CDD-F407FEEA1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2414" y="2270760"/>
            <a:ext cx="3448167" cy="34861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A04DA-1FE2-FE4C-8573-BAB3527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37715-1062-6D4F-93A3-8EBF815C473A}"/>
              </a:ext>
            </a:extLst>
          </p:cNvPr>
          <p:cNvSpPr/>
          <p:nvPr/>
        </p:nvSpPr>
        <p:spPr>
          <a:xfrm>
            <a:off x="2297113" y="601607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Nickel, M, Tresp, V, Kriegel, HP: Factorizing YAGO. Scalable Machine Learning for Linked Data. In Proceedings of the 21st International World Wide Web Conference, </a:t>
            </a:r>
            <a:r>
              <a:rPr lang="en-DE" sz="1100" b="1" dirty="0">
                <a:solidFill>
                  <a:srgbClr val="FF0000"/>
                </a:solidFill>
              </a:rPr>
              <a:t>2012</a:t>
            </a:r>
            <a:r>
              <a:rPr lang="en-DE" sz="1100" dirty="0">
                <a:solidFill>
                  <a:srgbClr val="0305FF"/>
                </a:solidFill>
              </a:rPr>
              <a:t>.</a:t>
            </a:r>
          </a:p>
          <a:p>
            <a:endParaRPr lang="en-DE" sz="1100" dirty="0">
              <a:solidFill>
                <a:srgbClr val="030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8BA4B7-4AF9-CF41-88B5-08D6BE66C4EF}"/>
                  </a:ext>
                </a:extLst>
              </p:cNvPr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457200" y="1196975"/>
                <a:ext cx="3898776" cy="4968875"/>
              </a:xfrm>
            </p:spPr>
            <p:txBody>
              <a:bodyPr/>
              <a:lstStyle/>
              <a:p>
                <a:r>
                  <a:rPr lang="en-DE" dirty="0"/>
                  <a:t>Tensor factorization can be seen as a probabilistic model</a:t>
                </a:r>
              </a:p>
              <a:p>
                <a:pPr lvl="1"/>
                <a:r>
                  <a:rPr lang="en-DE" dirty="0"/>
                  <a:t>Specified here in plate notation</a:t>
                </a:r>
              </a:p>
              <a:p>
                <a:r>
                  <a:rPr lang="en-DE" dirty="0"/>
                  <a:t>With appropriate CPTs, queries for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E" dirty="0"/>
                  <a:t> can be answered</a:t>
                </a:r>
              </a:p>
              <a:p>
                <a:r>
                  <a:rPr lang="en-DE" dirty="0"/>
                  <a:t>Can be used for prediction of unknown facts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8BA4B7-4AF9-CF41-88B5-08D6BE66C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196975"/>
                <a:ext cx="3898776" cy="4968875"/>
              </a:xfrm>
              <a:blipFill>
                <a:blip r:embed="rId4"/>
                <a:stretch>
                  <a:fillRect l="-2922" t="-1276" r="-2273" b="-510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17BD5CE-C2C1-9046-ABD8-9C4FE131E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6" y="1268760"/>
            <a:ext cx="3812390" cy="10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7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5FBF-EDB0-D74C-A5BC-9BDCEE6C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TransE: KG-Completion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15A3-4548-F54E-BDBA-BB7FA227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Inspired by word2vec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2FBFE-397B-F440-8477-12757956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B9B9E4A-71F7-B34A-A42E-4BB9CA71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90445"/>
            <a:ext cx="2431201" cy="227100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34D601D-DBFD-664F-A773-34E1F619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877504"/>
            <a:ext cx="5105400" cy="736600"/>
          </a:xfrm>
          <a:prstGeom prst="rect">
            <a:avLst/>
          </a:prstGeom>
        </p:spPr>
      </p:pic>
      <p:pic>
        <p:nvPicPr>
          <p:cNvPr id="10" name="Picture 9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B293D2-0E38-D64E-9CFB-699BBB33C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5396400"/>
            <a:ext cx="4860032" cy="623881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A8B7A1CE-5377-094A-8C57-666ED98C2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031" y="2664038"/>
            <a:ext cx="26225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391401" cy="4648200"/>
          </a:xfrm>
        </p:spPr>
        <p:txBody>
          <a:bodyPr/>
          <a:lstStyle/>
          <a:p>
            <a:r>
              <a:rPr lang="en-US" dirty="0"/>
              <a:t>Closed-world assumption: square loss</a:t>
            </a: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Open-world assumption: triplet loss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Need negative sampling</a:t>
            </a:r>
            <a:b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8D976-123C-C84E-889A-D066462AEDEE}"/>
                  </a:ext>
                </a:extLst>
              </p:cNvPr>
              <p:cNvSpPr txBox="1"/>
              <p:nvPr/>
            </p:nvSpPr>
            <p:spPr>
              <a:xfrm>
                <a:off x="1155127" y="2140527"/>
                <a:ext cx="4644733" cy="1001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8D976-123C-C84E-889A-D066462AE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27" y="2140527"/>
                <a:ext cx="4644733" cy="1001621"/>
              </a:xfrm>
              <a:prstGeom prst="rect">
                <a:avLst/>
              </a:prstGeom>
              <a:blipFill>
                <a:blip r:embed="rId4"/>
                <a:stretch>
                  <a:fillRect l="-5450" t="-145570" b="-197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56CA3-1E1A-774E-9E56-B818F86315A2}"/>
                  </a:ext>
                </a:extLst>
              </p:cNvPr>
              <p:cNvSpPr txBox="1"/>
              <p:nvPr/>
            </p:nvSpPr>
            <p:spPr>
              <a:xfrm>
                <a:off x="1278181" y="4402437"/>
                <a:ext cx="6587637" cy="970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56CA3-1E1A-774E-9E56-B818F863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81" y="4402437"/>
                <a:ext cx="6587637" cy="970779"/>
              </a:xfrm>
              <a:prstGeom prst="rect">
                <a:avLst/>
              </a:prstGeom>
              <a:blipFill>
                <a:blip r:embed="rId5"/>
                <a:stretch>
                  <a:fillRect t="-101299" b="-1090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Callout 6">
            <a:extLst>
              <a:ext uri="{FF2B5EF4-FFF2-40B4-BE49-F238E27FC236}">
                <a16:creationId xmlns:a16="http://schemas.microsoft.com/office/drawing/2014/main" id="{9EBF139E-725B-FF4E-9330-11DC02891BE2}"/>
              </a:ext>
            </a:extLst>
          </p:cNvPr>
          <p:cNvSpPr/>
          <p:nvPr/>
        </p:nvSpPr>
        <p:spPr>
          <a:xfrm>
            <a:off x="5257670" y="2662214"/>
            <a:ext cx="2638800" cy="754953"/>
          </a:xfrm>
          <a:prstGeom prst="cloudCallout">
            <a:avLst>
              <a:gd name="adj1" fmla="val -77097"/>
              <a:gd name="adj2" fmla="val -546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 dirty="0">
                <a:solidFill>
                  <a:schemeClr val="tx1"/>
                </a:solidFill>
              </a:rPr>
              <a:t>Triple, triplet</a:t>
            </a:r>
          </a:p>
        </p:txBody>
      </p:sp>
    </p:spTree>
    <p:extLst>
      <p:ext uri="{BB962C8B-B14F-4D97-AF65-F5344CB8AC3E}">
        <p14:creationId xmlns:p14="http://schemas.microsoft.com/office/powerpoint/2010/main" val="4641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DBD0-6D30-D141-8854-ACD66916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TransE: KG-Completion</a:t>
            </a:r>
          </a:p>
        </p:txBody>
      </p:sp>
      <p:pic>
        <p:nvPicPr>
          <p:cNvPr id="6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732C64B3-81D3-4D40-AA62-96A13F3E8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6541"/>
            <a:ext cx="8229600" cy="47297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7C99-CF7C-AA40-972B-DAC9EF6C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33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Linguistic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7" y="1268760"/>
            <a:ext cx="8380412" cy="4752528"/>
          </a:xfrm>
        </p:spPr>
        <p:txBody>
          <a:bodyPr/>
          <a:lstStyle/>
          <a:p>
            <a:r>
              <a:rPr lang="en-US" dirty="0"/>
              <a:t>Can’t we just use the existing thesauri for information about synonyms and antonyms?</a:t>
            </a:r>
          </a:p>
          <a:p>
            <a:pPr lvl="1"/>
            <a:r>
              <a:rPr lang="en-US" dirty="0"/>
              <a:t>Knowledge in these resources is never complete</a:t>
            </a:r>
          </a:p>
          <a:p>
            <a:pPr lvl="1"/>
            <a:r>
              <a:rPr lang="en-US" dirty="0"/>
              <a:t>Often lack of “membership degree” for relations</a:t>
            </a:r>
          </a:p>
          <a:p>
            <a:pPr lvl="2"/>
            <a:r>
              <a:rPr lang="en-US" dirty="0"/>
              <a:t>Various ways to measure “membership degree”</a:t>
            </a:r>
            <a:endParaRPr lang="en-US" sz="800" dirty="0"/>
          </a:p>
          <a:p>
            <a:endParaRPr lang="en-US" dirty="0"/>
          </a:p>
          <a:p>
            <a:r>
              <a:rPr lang="en-US" dirty="0"/>
              <a:t>Goal: Create a continuous semantic representation that</a:t>
            </a:r>
          </a:p>
          <a:p>
            <a:pPr lvl="1"/>
            <a:r>
              <a:rPr lang="en-US" dirty="0"/>
              <a:t>leverages existing rich linguistic resources,</a:t>
            </a:r>
          </a:p>
          <a:p>
            <a:pPr lvl="1"/>
            <a:r>
              <a:rPr lang="en-US" dirty="0"/>
              <a:t>discovers new relations, and</a:t>
            </a:r>
          </a:p>
          <a:p>
            <a:pPr lvl="1"/>
            <a:r>
              <a:rPr lang="en-US" dirty="0"/>
              <a:t>enables us to measure the “degree” of multiple relations (not just similarity)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DF294-6123-F541-9B54-B4DB5CE5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8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5211-1157-964E-881F-8894A31C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0EED-C389-3947-B8A9-1E7058A3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DCDB75-F402-124E-8FFA-AC70585D4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24744"/>
            <a:ext cx="7985687" cy="5040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DC7F2A-D3C3-8D4E-B555-03A035D97D48}"/>
              </a:ext>
            </a:extLst>
          </p:cNvPr>
          <p:cNvSpPr/>
          <p:nvPr/>
        </p:nvSpPr>
        <p:spPr>
          <a:xfrm>
            <a:off x="4032972" y="582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200" dirty="0">
                <a:solidFill>
                  <a:srgbClr val="0B0FFF"/>
                </a:solidFill>
              </a:rPr>
              <a:t>Théo Trouillon, Christopher R. Dance, Éric Gaussier, Johannes Welbl, Sebastian Riedel, and Guillaume Bouchard. 2017. Knowledge graph completion via complex tensor factorization. J. Mach. Learn. Res. 18, 1, 4735–4772. </a:t>
            </a:r>
            <a:r>
              <a:rPr lang="en-DE" sz="1200" b="1" dirty="0">
                <a:solidFill>
                  <a:srgbClr val="FF0000"/>
                </a:solidFill>
              </a:rPr>
              <a:t>2017</a:t>
            </a:r>
            <a:r>
              <a:rPr lang="en-DE" sz="1200" dirty="0">
                <a:solidFill>
                  <a:srgbClr val="0B0FFF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65D336-2B8C-7741-9EBB-F9A18DE58D9D}"/>
              </a:ext>
            </a:extLst>
          </p:cNvPr>
          <p:cNvSpPr/>
          <p:nvPr/>
        </p:nvSpPr>
        <p:spPr>
          <a:xfrm>
            <a:off x="2318403" y="623565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B0FFF"/>
                </a:solidFill>
                <a:latin typeface="CMR10"/>
              </a:rPr>
              <a:t>F. L. Hitchcock. The expression of a tensor or a polyadic as a sum of products. </a:t>
            </a:r>
            <a:r>
              <a:rPr lang="en-US" sz="1100" dirty="0">
                <a:solidFill>
                  <a:srgbClr val="0B0FFF"/>
                </a:solidFill>
                <a:latin typeface="CMTI10"/>
              </a:rPr>
              <a:t>J. Math. Phys</a:t>
            </a:r>
            <a:r>
              <a:rPr lang="en-US" sz="1100" dirty="0">
                <a:solidFill>
                  <a:srgbClr val="0B0FFF"/>
                </a:solidFill>
                <a:latin typeface="CMR10"/>
              </a:rPr>
              <a:t>, 6(1):164–189, </a:t>
            </a:r>
            <a:r>
              <a:rPr lang="en-US" sz="1100" b="1" dirty="0">
                <a:solidFill>
                  <a:srgbClr val="FF0000"/>
                </a:solidFill>
                <a:latin typeface="CMR10"/>
              </a:rPr>
              <a:t>1927</a:t>
            </a:r>
            <a:r>
              <a:rPr lang="en-US" sz="1100" dirty="0">
                <a:solidFill>
                  <a:srgbClr val="0B0FFF"/>
                </a:solidFill>
                <a:latin typeface="CMR10"/>
              </a:rPr>
              <a:t>. </a:t>
            </a:r>
            <a:endParaRPr lang="en-US" sz="1100" dirty="0">
              <a:solidFill>
                <a:srgbClr val="0B0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4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2712-77B0-7F4F-861D-F4ADE1A8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 Metrics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041691D5-FB68-FB46-B088-0A22C117D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798" y="1196752"/>
            <a:ext cx="6851104" cy="30120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298F8-8741-E043-B4B5-A02DDDB2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13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971E-16DB-F849-A07B-1F5FACE3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653AD737-77D2-D945-85E5-E6E241ED0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27" y="1192204"/>
            <a:ext cx="8229600" cy="22367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3A6C9-F786-604F-8940-B49ADAFA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8DB0EF-541F-B74B-B725-6DBE960EED91}"/>
              </a:ext>
            </a:extLst>
          </p:cNvPr>
          <p:cNvSpPr txBox="1">
            <a:spLocks/>
          </p:cNvSpPr>
          <p:nvPr/>
        </p:nvSpPr>
        <p:spPr bwMode="auto">
          <a:xfrm>
            <a:off x="-10200477" y="2046012"/>
            <a:ext cx="14393781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DE" kern="0"/>
              <a:t>RotatE</a:t>
            </a:r>
            <a:endParaRPr lang="en-DE" kern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50A242-6CC0-FA48-8600-F1008C4E64D4}"/>
              </a:ext>
            </a:extLst>
          </p:cNvPr>
          <p:cNvSpPr/>
          <p:nvPr/>
        </p:nvSpPr>
        <p:spPr>
          <a:xfrm>
            <a:off x="2423930" y="6023029"/>
            <a:ext cx="4092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B05FF"/>
                </a:solidFill>
              </a:rPr>
              <a:t>Zhiqing Sun, Zhi-Hong Deng, Jian-Yun Nie, Jian Tang:</a:t>
            </a:r>
          </a:p>
          <a:p>
            <a:r>
              <a:rPr lang="en-DE" sz="1200" dirty="0">
                <a:solidFill>
                  <a:srgbClr val="0B05FF"/>
                </a:solidFill>
              </a:rPr>
              <a:t>RotatE: Knowledge Graph Embedding by Relational Rotation in Complex Space. In Proc. ICLR </a:t>
            </a:r>
            <a:r>
              <a:rPr lang="en-DE" sz="1200" b="1" dirty="0">
                <a:solidFill>
                  <a:srgbClr val="FF0000"/>
                </a:solidFill>
              </a:rPr>
              <a:t>2019</a:t>
            </a:r>
            <a:r>
              <a:rPr lang="en-DE" sz="1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29786049-3124-CE46-9A7A-3A8971722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9" y="3553994"/>
            <a:ext cx="8104269" cy="2021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0F847-BAB8-664E-9CED-C6446ABCAA98}"/>
              </a:ext>
            </a:extLst>
          </p:cNvPr>
          <p:cNvSpPr/>
          <p:nvPr/>
        </p:nvSpPr>
        <p:spPr>
          <a:xfrm>
            <a:off x="1403648" y="1781335"/>
            <a:ext cx="288032" cy="148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53311C-27AF-AE43-9D9A-D39A7656B223}"/>
              </a:ext>
            </a:extLst>
          </p:cNvPr>
          <p:cNvSpPr/>
          <p:nvPr/>
        </p:nvSpPr>
        <p:spPr>
          <a:xfrm>
            <a:off x="1470323" y="2006760"/>
            <a:ext cx="288032" cy="1387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323F4-AE06-5044-9685-052C9F5815D4}"/>
              </a:ext>
            </a:extLst>
          </p:cNvPr>
          <p:cNvSpPr/>
          <p:nvPr/>
        </p:nvSpPr>
        <p:spPr>
          <a:xfrm>
            <a:off x="1331640" y="4114158"/>
            <a:ext cx="288032" cy="16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66450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FC83-0AC7-7F14-37AB-00D2C074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DE40A-A311-57B8-5065-AD91AF6F3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Very many RESCAL- and TransE-like approaches for handcrafted embeddings of relational data</a:t>
            </a:r>
          </a:p>
          <a:p>
            <a:r>
              <a:rPr lang="en-DE" dirty="0"/>
              <a:t>None of the many approaches covers what’s in a text</a:t>
            </a:r>
          </a:p>
          <a:p>
            <a:r>
              <a:rPr lang="en-DE" dirty="0"/>
              <a:t>There no knowledge in a knowledge graph ….</a:t>
            </a:r>
          </a:p>
          <a:p>
            <a:pPr lvl="1"/>
            <a:r>
              <a:rPr lang="en-DE" dirty="0"/>
              <a:t>but a formal subjective content description (SCD) of certain aspects</a:t>
            </a:r>
          </a:p>
          <a:p>
            <a:pPr lvl="1"/>
            <a:r>
              <a:rPr lang="en-DE" dirty="0"/>
              <a:t>SCDs might indeed be very helpful for certain applications</a:t>
            </a:r>
          </a:p>
          <a:p>
            <a:r>
              <a:rPr lang="en-DE" dirty="0"/>
              <a:t>Forget about handcrafted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32235-2801-E118-0EAE-733BA5FD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1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1052736"/>
            <a:ext cx="8534400" cy="3933384"/>
          </a:xfrm>
        </p:spPr>
        <p:txBody>
          <a:bodyPr/>
          <a:lstStyle/>
          <a:p>
            <a:pPr lvl="8"/>
            <a:endParaRPr lang="en-US" sz="800" dirty="0"/>
          </a:p>
          <a:p>
            <a:r>
              <a:rPr lang="en-US" dirty="0"/>
              <a:t>Two opposite relations: </a:t>
            </a:r>
          </a:p>
          <a:p>
            <a:pPr lvl="1"/>
            <a:r>
              <a:rPr lang="en-US" dirty="0"/>
              <a:t>Polarity Inducing Latent Semantic Analysis</a:t>
            </a:r>
            <a:endParaRPr lang="en-US" sz="600" dirty="0"/>
          </a:p>
          <a:p>
            <a:r>
              <a:rPr lang="en-US" dirty="0"/>
              <a:t>Multiple relations: </a:t>
            </a:r>
          </a:p>
          <a:p>
            <a:pPr lvl="1"/>
            <a:r>
              <a:rPr lang="en-US" dirty="0"/>
              <a:t>Multi-Relational Latent Semantic Analysis</a:t>
            </a:r>
            <a:endParaRPr lang="en-US" sz="600" dirty="0"/>
          </a:p>
          <a:p>
            <a:r>
              <a:rPr lang="en-US" dirty="0"/>
              <a:t>Relational domain knowledge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941168"/>
            <a:ext cx="7057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Yih, Zweig &amp; Platt. </a:t>
            </a:r>
            <a:r>
              <a:rPr lang="en-US" sz="1400" i="1" dirty="0">
                <a:solidFill>
                  <a:srgbClr val="0B05FF"/>
                </a:solidFill>
                <a:ea typeface="Myriad Pro" charset="0"/>
                <a:cs typeface="Myriad Pro" charset="0"/>
              </a:rPr>
              <a:t>Polarity Inducing Latent Semantic Analysis</a:t>
            </a: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. In EMNLP-CoNLL-12.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Chang, Yih &amp; Meek. </a:t>
            </a:r>
            <a:r>
              <a:rPr lang="en-US" sz="1400" i="1" dirty="0">
                <a:solidFill>
                  <a:srgbClr val="0B05FF"/>
                </a:solidFill>
                <a:ea typeface="Myriad Pro" charset="0"/>
                <a:cs typeface="Myriad Pro" charset="0"/>
              </a:rPr>
              <a:t>Multi-Relational Latent Semantic Analysis</a:t>
            </a: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. In EMNLP-13.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Chang, Yih, Yang &amp; Meek. </a:t>
            </a:r>
            <a:r>
              <a:rPr lang="en-US" sz="1400" i="1" dirty="0">
                <a:solidFill>
                  <a:srgbClr val="0B05FF"/>
                </a:solidFill>
                <a:ea typeface="Myriad Pro" charset="0"/>
                <a:cs typeface="Myriad Pro" charset="0"/>
              </a:rPr>
              <a:t>Typed Tensor Decomposition of Knowledge Bases for Relation Extraction</a:t>
            </a:r>
            <a:r>
              <a:rPr lang="en-US" sz="1400" dirty="0">
                <a:solidFill>
                  <a:srgbClr val="0B05FF"/>
                </a:solidFill>
                <a:ea typeface="Myriad Pro" charset="0"/>
                <a:cs typeface="Myriad Pro" charset="0"/>
              </a:rPr>
              <a:t>. In EMNLP-14.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5895275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EMNLP</a:t>
            </a:r>
            <a:r>
              <a:rPr lang="en-US" sz="1200" dirty="0">
                <a:solidFill>
                  <a:srgbClr val="0B05FF"/>
                </a:solidFill>
              </a:rPr>
              <a:t>: Empirical Methods in Natural Language Processing 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CoNLL</a:t>
            </a:r>
            <a:r>
              <a:rPr lang="en-US" sz="1200" dirty="0">
                <a:solidFill>
                  <a:srgbClr val="0B05FF"/>
                </a:solidFill>
              </a:rPr>
              <a:t>: Computational Natural Language Learning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ACL</a:t>
            </a:r>
            <a:r>
              <a:rPr lang="en-US" sz="1200" dirty="0">
                <a:solidFill>
                  <a:srgbClr val="0B05FF"/>
                </a:solidFill>
              </a:rPr>
              <a:t>; Annual Meeting of the Association for Computational Linguistics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EB6013-3BEA-814B-9061-A8B292D9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6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649"/>
            <a:ext cx="8380412" cy="576064"/>
          </a:xfrm>
        </p:spPr>
        <p:txBody>
          <a:bodyPr/>
          <a:lstStyle/>
          <a:p>
            <a:r>
              <a:rPr lang="en-US" dirty="0"/>
              <a:t>Problem: Handling Two Opposite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3967"/>
            <a:ext cx="8534400" cy="1754326"/>
          </a:xfrm>
        </p:spPr>
        <p:txBody>
          <a:bodyPr/>
          <a:lstStyle/>
          <a:p>
            <a:r>
              <a:rPr lang="en-US" sz="2400" dirty="0"/>
              <a:t>Can cope to some extent with homonyms and synonyms </a:t>
            </a:r>
            <a:br>
              <a:rPr lang="en-US" sz="2400" dirty="0"/>
            </a:br>
            <a:r>
              <a:rPr lang="en-US" sz="2400" dirty="0"/>
              <a:t>due to word context</a:t>
            </a:r>
          </a:p>
          <a:p>
            <a:r>
              <a:rPr lang="en-US" sz="2400" dirty="0"/>
              <a:t>Embedding techniques cannot clearly distinguish antonyms </a:t>
            </a:r>
          </a:p>
          <a:p>
            <a:pPr lvl="1"/>
            <a:r>
              <a:rPr lang="en-US" sz="1800" dirty="0"/>
              <a:t>“</a:t>
            </a:r>
            <a:r>
              <a:rPr lang="en-US" sz="1800" dirty="0">
                <a:latin typeface="Segoe" pitchFamily="34" charset="0"/>
              </a:rPr>
              <a:t>Distinguishing synonyms and antonyms is still perceived as a difficult open problem</a:t>
            </a:r>
            <a:r>
              <a:rPr lang="en-US" sz="1800" dirty="0">
                <a:solidFill>
                  <a:srgbClr val="FFFF66"/>
                </a:solidFill>
                <a:latin typeface="Segoe" pitchFamily="34" charset="0"/>
              </a:rPr>
              <a:t>.</a:t>
            </a:r>
            <a:r>
              <a:rPr lang="en-US" sz="1800" dirty="0"/>
              <a:t>” </a:t>
            </a:r>
            <a:r>
              <a:rPr lang="en-US" sz="1600" dirty="0">
                <a:latin typeface="Segoe" pitchFamily="34" charset="0"/>
              </a:rPr>
              <a:t>[Poon &amp; </a:t>
            </a:r>
            <a:r>
              <a:rPr lang="en-US" sz="1600" dirty="0" err="1">
                <a:latin typeface="Segoe" pitchFamily="34" charset="0"/>
              </a:rPr>
              <a:t>Domingos</a:t>
            </a:r>
            <a:r>
              <a:rPr lang="en-US" sz="1600" dirty="0">
                <a:latin typeface="Segoe" pitchFamily="34" charset="0"/>
              </a:rPr>
              <a:t> 09]</a:t>
            </a:r>
            <a:endParaRPr lang="en-US" dirty="0"/>
          </a:p>
          <a:p>
            <a:pPr lvl="8"/>
            <a:endParaRPr lang="en-US" sz="1800" dirty="0"/>
          </a:p>
          <a:p>
            <a:r>
              <a:rPr lang="en-US" sz="2400" dirty="0"/>
              <a:t>Idea #1: Change the data representation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AF276-8F5A-9246-B990-3CC00E16738B}"/>
              </a:ext>
            </a:extLst>
          </p:cNvPr>
          <p:cNvSpPr/>
          <p:nvPr/>
        </p:nvSpPr>
        <p:spPr>
          <a:xfrm>
            <a:off x="2483769" y="618185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050" dirty="0">
                <a:solidFill>
                  <a:srgbClr val="0B05FF"/>
                </a:solidFill>
              </a:rPr>
              <a:t>Hoifung Poon and Pedro Domingos. Unsupervised semantic parsing. In Proceedings EMNLP ‘09. </a:t>
            </a:r>
            <a:r>
              <a:rPr lang="en-DE" sz="1050" b="1" dirty="0">
                <a:solidFill>
                  <a:srgbClr val="FF0000"/>
                </a:solidFill>
              </a:rPr>
              <a:t>2009</a:t>
            </a:r>
            <a:r>
              <a:rPr lang="en-DE" sz="1050" dirty="0"/>
              <a:t>.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AA62172-0AFC-2F4B-9D8B-E211DA962CBE}"/>
              </a:ext>
            </a:extLst>
          </p:cNvPr>
          <p:cNvSpPr/>
          <p:nvPr/>
        </p:nvSpPr>
        <p:spPr>
          <a:xfrm>
            <a:off x="1331641" y="4509120"/>
            <a:ext cx="7128792" cy="1368152"/>
          </a:xfrm>
          <a:prstGeom prst="cloudCallout">
            <a:avLst>
              <a:gd name="adj1" fmla="val -56073"/>
              <a:gd name="adj2" fmla="val -358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Synonyms: Different words, same meaning</a:t>
            </a:r>
          </a:p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Homonyms: Same words, different meanings</a:t>
            </a:r>
          </a:p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Antonyms: Opposite words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6EC083D-5D08-5944-8ACC-BE257841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1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53" y="188640"/>
            <a:ext cx="8380412" cy="553998"/>
          </a:xfrm>
        </p:spPr>
        <p:txBody>
          <a:bodyPr/>
          <a:lstStyle/>
          <a:p>
            <a:r>
              <a:rPr lang="en-US" dirty="0"/>
              <a:t>Polarity Inducing LSA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53" y="1268760"/>
            <a:ext cx="8380412" cy="3453253"/>
          </a:xfrm>
        </p:spPr>
        <p:txBody>
          <a:bodyPr/>
          <a:lstStyle/>
          <a:p>
            <a:r>
              <a:rPr lang="en-US" dirty="0"/>
              <a:t>Data representation</a:t>
            </a:r>
          </a:p>
          <a:p>
            <a:pPr lvl="1"/>
            <a:r>
              <a:rPr lang="en-US" dirty="0"/>
              <a:t>Encode two opposite relations in a matrix using “polarity”</a:t>
            </a:r>
          </a:p>
          <a:p>
            <a:pPr lvl="2"/>
            <a:r>
              <a:rPr lang="en-US" dirty="0"/>
              <a:t>Synonyms &amp; antonyms (e.g., from a thesaurus)</a:t>
            </a:r>
          </a:p>
          <a:p>
            <a:pPr lvl="8"/>
            <a:endParaRPr lang="en-US" sz="800" dirty="0"/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Factorization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Apply SVD to the matrix to find latent components</a:t>
            </a:r>
          </a:p>
          <a:p>
            <a:pPr lvl="8"/>
            <a:endParaRPr lang="en-US" sz="10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Measuring degree of relation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Cosine of latent vectors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EEDFF-875E-8A4A-94FE-1F86D4F8A6A1}"/>
              </a:ext>
            </a:extLst>
          </p:cNvPr>
          <p:cNvSpPr/>
          <p:nvPr/>
        </p:nvSpPr>
        <p:spPr>
          <a:xfrm>
            <a:off x="2411760" y="60932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Wen-tau Yih, Geoffrey Zweig, John Platt. Polarity Inducing Latent Semantic Analysis. </a:t>
            </a:r>
            <a:r>
              <a:rPr lang="en-US" sz="1100" dirty="0">
                <a:solidFill>
                  <a:srgbClr val="0B05FF"/>
                </a:solidFill>
              </a:rPr>
              <a:t>In Proceedings EMNLP ‘12. </a:t>
            </a:r>
            <a:r>
              <a:rPr lang="en-US" sz="1100" b="1" dirty="0">
                <a:solidFill>
                  <a:srgbClr val="FF0000"/>
                </a:solidFill>
              </a:rPr>
              <a:t>2012</a:t>
            </a:r>
            <a:r>
              <a:rPr lang="en-US" sz="1100" dirty="0">
                <a:solidFill>
                  <a:srgbClr val="0B05FF"/>
                </a:solidFill>
              </a:rPr>
              <a:t>.</a:t>
            </a:r>
            <a:endParaRPr lang="en-DE" sz="1100" dirty="0">
              <a:solidFill>
                <a:srgbClr val="0B05FF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FC9305C-9B2D-C342-A27E-4337CA7A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80187"/>
              </p:ext>
            </p:extLst>
          </p:nvPr>
        </p:nvGraphicFramePr>
        <p:xfrm>
          <a:off x="916940" y="3071128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1: “joyfulness”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2: “sad”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3: “affection”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380412" cy="553998"/>
          </a:xfrm>
        </p:spPr>
        <p:txBody>
          <a:bodyPr/>
          <a:lstStyle/>
          <a:p>
            <a:r>
              <a:rPr lang="en-US" dirty="0"/>
              <a:t>Encode Synonyms &amp; Antonyms in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760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2420888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0011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solidFill>
                  <a:schemeClr val="accent1">
                    <a:lumMod val="50000"/>
                  </a:schemeClr>
                </a:solidFill>
                <a:effectLst/>
                <a:latin typeface="Segoe Semibold" pitchFamily="34" charset="0"/>
              </a:endParaRPr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AB28F9-CF9B-4349-8516-F7714826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05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32772"/>
              </p:ext>
            </p:extLst>
          </p:nvPr>
        </p:nvGraphicFramePr>
        <p:xfrm>
          <a:off x="916940" y="3062000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1: “joyfulness”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2: “sad”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3: “affection”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6005"/>
            <a:ext cx="8380412" cy="553998"/>
          </a:xfrm>
        </p:spPr>
        <p:txBody>
          <a:bodyPr/>
          <a:lstStyle/>
          <a:p>
            <a:r>
              <a:rPr lang="en-US" dirty="0"/>
              <a:t>Encode Synonyms &amp; Antonyms in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760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19502" y="2220144"/>
            <a:ext cx="3238498" cy="1678633"/>
            <a:chOff x="4278325" y="3130147"/>
            <a:chExt cx="3238498" cy="1678633"/>
          </a:xfrm>
        </p:grpSpPr>
        <p:sp>
          <p:nvSpPr>
            <p:cNvPr id="18" name="TextBox 17"/>
            <p:cNvSpPr txBox="1"/>
            <p:nvPr/>
          </p:nvSpPr>
          <p:spPr>
            <a:xfrm>
              <a:off x="4545023" y="3130147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Inducing polarity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 bwMode="auto">
            <a:xfrm flipH="1">
              <a:off x="4278325" y="3530257"/>
              <a:ext cx="1752598" cy="127852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 bwMode="auto">
            <a:xfrm>
              <a:off x="6030923" y="3530257"/>
              <a:ext cx="0" cy="832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2"/>
            </p:cNvCxnSpPr>
            <p:nvPr/>
          </p:nvCxnSpPr>
          <p:spPr bwMode="auto">
            <a:xfrm>
              <a:off x="6030923" y="3530257"/>
              <a:ext cx="876299" cy="832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</p:cNvCxnSpPr>
            <p:nvPr/>
          </p:nvCxnSpPr>
          <p:spPr bwMode="auto">
            <a:xfrm flipH="1">
              <a:off x="5154625" y="3530257"/>
              <a:ext cx="876298" cy="127852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2667000" y="4697760"/>
            <a:ext cx="5048907" cy="1025352"/>
            <a:chOff x="2667000" y="5562600"/>
            <a:chExt cx="5048907" cy="1025352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V="1">
              <a:off x="3586571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4419600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571546" y="6019800"/>
              <a:ext cx="848054" cy="0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667000" y="6126287"/>
                  <a:ext cx="50489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  <a:latin typeface="Segoe" pitchFamily="34" charset="0"/>
                    </a:rPr>
                    <a:t>Cosine Score: </a:t>
                  </a:r>
                  <a14:m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𝑆𝑦𝑛𝑜𝑛𝑦𝑚𝑠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6126287"/>
                  <a:ext cx="504890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04800" y="2411760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solidFill>
                  <a:schemeClr val="accent1">
                    <a:lumMod val="50000"/>
                  </a:schemeClr>
                </a:solidFill>
                <a:effectLst/>
                <a:latin typeface="Segoe Semibold" pitchFamily="34" charset="0"/>
              </a:endParaRPr>
            </a:p>
          </p:txBody>
        </p:sp>
      </p:grp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0CCF3FE-AC6D-9F4A-BFE2-DEFF83D3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8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78188"/>
              </p:ext>
            </p:extLst>
          </p:nvPr>
        </p:nvGraphicFramePr>
        <p:xfrm>
          <a:off x="916940" y="3190736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1: “joyfulness”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2: “sad”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Group 3: “affection”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6005"/>
            <a:ext cx="8380412" cy="553998"/>
          </a:xfrm>
        </p:spPr>
        <p:txBody>
          <a:bodyPr/>
          <a:lstStyle/>
          <a:p>
            <a:r>
              <a:rPr lang="en-US" dirty="0"/>
              <a:t>Encode Synonyms &amp; Antonyms in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5251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19502" y="2348880"/>
            <a:ext cx="3238498" cy="1678633"/>
            <a:chOff x="4278325" y="3130147"/>
            <a:chExt cx="3238498" cy="1678633"/>
          </a:xfrm>
        </p:grpSpPr>
        <p:sp>
          <p:nvSpPr>
            <p:cNvPr id="18" name="TextBox 17"/>
            <p:cNvSpPr txBox="1"/>
            <p:nvPr/>
          </p:nvSpPr>
          <p:spPr>
            <a:xfrm>
              <a:off x="4545023" y="3130147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Inducing polarity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 bwMode="auto">
            <a:xfrm flipH="1">
              <a:off x="4278325" y="3530257"/>
              <a:ext cx="1752598" cy="127852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 bwMode="auto">
            <a:xfrm>
              <a:off x="6030923" y="3530257"/>
              <a:ext cx="0" cy="832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2"/>
            </p:cNvCxnSpPr>
            <p:nvPr/>
          </p:nvCxnSpPr>
          <p:spPr bwMode="auto">
            <a:xfrm>
              <a:off x="6030923" y="3530257"/>
              <a:ext cx="876299" cy="832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</p:cNvCxnSpPr>
            <p:nvPr/>
          </p:nvCxnSpPr>
          <p:spPr bwMode="auto">
            <a:xfrm flipH="1">
              <a:off x="5154625" y="3530257"/>
              <a:ext cx="876298" cy="1278523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04800" y="2540496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solidFill>
                  <a:schemeClr val="accent1">
                    <a:lumMod val="50000"/>
                  </a:schemeClr>
                </a:solidFill>
                <a:effectLst/>
                <a:latin typeface="Segoe Semibol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05200" y="4898504"/>
            <a:ext cx="5048907" cy="936377"/>
            <a:chOff x="2809547" y="5562600"/>
            <a:chExt cx="5048907" cy="936377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3779562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4684154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79562" y="6019800"/>
              <a:ext cx="904592" cy="0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809547" y="6037312"/>
                  <a:ext cx="50489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  <a:latin typeface="Segoe" pitchFamily="34" charset="0"/>
                    </a:rPr>
                    <a:t>Cosine Score: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𝐴𝑛𝑡𝑜𝑛𝑦𝑚𝑠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547" y="6037312"/>
                  <a:ext cx="504890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06579" b="-1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10568584-2C2C-6A40-BC1E-348B42C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946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Words>2049</Words>
  <Application>Microsoft Macintosh PowerPoint</Application>
  <PresentationFormat>On-screen Show (4:3)</PresentationFormat>
  <Paragraphs>596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.Apple Color Emoji UI</vt:lpstr>
      <vt:lpstr>Arial</vt:lpstr>
      <vt:lpstr>Calibri</vt:lpstr>
      <vt:lpstr>Cambria Math</vt:lpstr>
      <vt:lpstr>CMR10</vt:lpstr>
      <vt:lpstr>CMTI10</vt:lpstr>
      <vt:lpstr>Myriad Pro</vt:lpstr>
      <vt:lpstr>Segoe</vt:lpstr>
      <vt:lpstr>Segoe Semibold</vt:lpstr>
      <vt:lpstr>Times New Roman</vt:lpstr>
      <vt:lpstr>Wingdings</vt:lpstr>
      <vt:lpstr>7_Standarddesign</vt:lpstr>
      <vt:lpstr>Intelligent Agents    Multi-Relational Latent Semantic Analysis</vt:lpstr>
      <vt:lpstr>Semantics Needs More Than Similarity</vt:lpstr>
      <vt:lpstr>Leverage Linguistic Knowledge</vt:lpstr>
      <vt:lpstr>Roadmap</vt:lpstr>
      <vt:lpstr>Problem: Handling Two Opposite Relations</vt:lpstr>
      <vt:lpstr>Polarity Inducing LSA</vt:lpstr>
      <vt:lpstr>Encode Synonyms &amp; Antonyms in Matrix</vt:lpstr>
      <vt:lpstr>Encode Synonyms &amp; Antonyms in Matrix</vt:lpstr>
      <vt:lpstr>Encode Synonyms &amp; Antonyms in Matrix</vt:lpstr>
      <vt:lpstr>Problem: How to Handle More Relations?</vt:lpstr>
      <vt:lpstr>Encode Multiple Relations in Tensor</vt:lpstr>
      <vt:lpstr>Encode Multiple Relations in Tensor</vt:lpstr>
      <vt:lpstr>Tensor Decomposition – Analogy to SVD</vt:lpstr>
      <vt:lpstr>Tensor Decomposition – Analogy to SVD</vt:lpstr>
      <vt:lpstr>Measure Degree of Relation</vt:lpstr>
      <vt:lpstr>Measure Degree of Relation: Raw Representation</vt:lpstr>
      <vt:lpstr>Measure Degree of Relation: Raw Representation</vt:lpstr>
      <vt:lpstr>Measure Degree of Relation: Latent Representation</vt:lpstr>
      <vt:lpstr>Knowledge Graphs (1/2)</vt:lpstr>
      <vt:lpstr>Knowledge Graphs (2/2)</vt:lpstr>
      <vt:lpstr>Factorization</vt:lpstr>
      <vt:lpstr>Measure the Degree of a Relationship</vt:lpstr>
      <vt:lpstr>Prediction of Unknown Facts</vt:lpstr>
      <vt:lpstr>Problem: Relational Domain Knowledge</vt:lpstr>
      <vt:lpstr>Knowledge Graph?</vt:lpstr>
      <vt:lpstr>RESCAL: Graphical Model in Plate Notation</vt:lpstr>
      <vt:lpstr>TransE: KG-Completion</vt:lpstr>
      <vt:lpstr>Loss Function</vt:lpstr>
      <vt:lpstr>TransE: KG-Completion</vt:lpstr>
      <vt:lpstr>Overview</vt:lpstr>
      <vt:lpstr>Evaluation Metrics</vt:lpstr>
      <vt:lpstr>Evaluation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1185</cp:revision>
  <cp:lastPrinted>2020-01-10T08:52:52Z</cp:lastPrinted>
  <dcterms:created xsi:type="dcterms:W3CDTF">2010-04-27T12:26:40Z</dcterms:created>
  <dcterms:modified xsi:type="dcterms:W3CDTF">2022-12-15T08:13:36Z</dcterms:modified>
</cp:coreProperties>
</file>