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5" r:id="rId1"/>
  </p:sldMasterIdLst>
  <p:notesMasterIdLst>
    <p:notesMasterId r:id="rId133"/>
  </p:notesMasterIdLst>
  <p:handoutMasterIdLst>
    <p:handoutMasterId r:id="rId134"/>
  </p:handoutMasterIdLst>
  <p:sldIdLst>
    <p:sldId id="273" r:id="rId2"/>
    <p:sldId id="3248" r:id="rId3"/>
    <p:sldId id="424" r:id="rId4"/>
    <p:sldId id="3273" r:id="rId5"/>
    <p:sldId id="308" r:id="rId6"/>
    <p:sldId id="271" r:id="rId7"/>
    <p:sldId id="286" r:id="rId8"/>
    <p:sldId id="3274" r:id="rId9"/>
    <p:sldId id="274" r:id="rId10"/>
    <p:sldId id="3247" r:id="rId11"/>
    <p:sldId id="3249" r:id="rId12"/>
    <p:sldId id="3263" r:id="rId13"/>
    <p:sldId id="3250" r:id="rId14"/>
    <p:sldId id="3264" r:id="rId15"/>
    <p:sldId id="3251" r:id="rId16"/>
    <p:sldId id="268" r:id="rId17"/>
    <p:sldId id="269" r:id="rId18"/>
    <p:sldId id="270" r:id="rId19"/>
    <p:sldId id="3252" r:id="rId20"/>
    <p:sldId id="3266" r:id="rId21"/>
    <p:sldId id="272" r:id="rId22"/>
    <p:sldId id="3253" r:id="rId23"/>
    <p:sldId id="282" r:id="rId24"/>
    <p:sldId id="283" r:id="rId25"/>
    <p:sldId id="3256" r:id="rId26"/>
    <p:sldId id="3259" r:id="rId27"/>
    <p:sldId id="503" r:id="rId28"/>
    <p:sldId id="3260" r:id="rId29"/>
    <p:sldId id="3261" r:id="rId30"/>
    <p:sldId id="292" r:id="rId31"/>
    <p:sldId id="3275" r:id="rId32"/>
    <p:sldId id="3268" r:id="rId33"/>
    <p:sldId id="261" r:id="rId34"/>
    <p:sldId id="287" r:id="rId35"/>
    <p:sldId id="288" r:id="rId36"/>
    <p:sldId id="289" r:id="rId37"/>
    <p:sldId id="1330" r:id="rId38"/>
    <p:sldId id="3303" r:id="rId39"/>
    <p:sldId id="3304" r:id="rId40"/>
    <p:sldId id="320" r:id="rId41"/>
    <p:sldId id="3980" r:id="rId42"/>
    <p:sldId id="3981" r:id="rId43"/>
    <p:sldId id="3988" r:id="rId44"/>
    <p:sldId id="4011" r:id="rId45"/>
    <p:sldId id="3979" r:id="rId46"/>
    <p:sldId id="3982" r:id="rId47"/>
    <p:sldId id="3305" r:id="rId48"/>
    <p:sldId id="3306" r:id="rId49"/>
    <p:sldId id="300" r:id="rId50"/>
    <p:sldId id="3307" r:id="rId51"/>
    <p:sldId id="3308" r:id="rId52"/>
    <p:sldId id="305" r:id="rId53"/>
    <p:sldId id="307" r:id="rId54"/>
    <p:sldId id="3309" r:id="rId55"/>
    <p:sldId id="309" r:id="rId56"/>
    <p:sldId id="311" r:id="rId57"/>
    <p:sldId id="3310" r:id="rId58"/>
    <p:sldId id="317" r:id="rId59"/>
    <p:sldId id="318" r:id="rId60"/>
    <p:sldId id="319" r:id="rId61"/>
    <p:sldId id="322" r:id="rId62"/>
    <p:sldId id="532" r:id="rId63"/>
    <p:sldId id="533" r:id="rId64"/>
    <p:sldId id="534" r:id="rId65"/>
    <p:sldId id="3983" r:id="rId66"/>
    <p:sldId id="3312" r:id="rId67"/>
    <p:sldId id="297" r:id="rId68"/>
    <p:sldId id="3313" r:id="rId69"/>
    <p:sldId id="3985" r:id="rId70"/>
    <p:sldId id="3984" r:id="rId71"/>
    <p:sldId id="3986" r:id="rId72"/>
    <p:sldId id="291" r:id="rId73"/>
    <p:sldId id="299" r:id="rId74"/>
    <p:sldId id="298" r:id="rId75"/>
    <p:sldId id="301" r:id="rId76"/>
    <p:sldId id="1339" r:id="rId77"/>
    <p:sldId id="302" r:id="rId78"/>
    <p:sldId id="303" r:id="rId79"/>
    <p:sldId id="306" r:id="rId80"/>
    <p:sldId id="304" r:id="rId81"/>
    <p:sldId id="338" r:id="rId82"/>
    <p:sldId id="312" r:id="rId83"/>
    <p:sldId id="266" r:id="rId84"/>
    <p:sldId id="3269" r:id="rId85"/>
    <p:sldId id="3301" r:id="rId86"/>
    <p:sldId id="3987" r:id="rId87"/>
    <p:sldId id="349" r:id="rId88"/>
    <p:sldId id="1341" r:id="rId89"/>
    <p:sldId id="313" r:id="rId90"/>
    <p:sldId id="314" r:id="rId91"/>
    <p:sldId id="3971" r:id="rId92"/>
    <p:sldId id="3972" r:id="rId93"/>
    <p:sldId id="3973" r:id="rId94"/>
    <p:sldId id="3974" r:id="rId95"/>
    <p:sldId id="3990" r:id="rId96"/>
    <p:sldId id="4005" r:id="rId97"/>
    <p:sldId id="4006" r:id="rId98"/>
    <p:sldId id="3977" r:id="rId99"/>
    <p:sldId id="4003" r:id="rId100"/>
    <p:sldId id="3978" r:id="rId101"/>
    <p:sldId id="3997" r:id="rId102"/>
    <p:sldId id="4004" r:id="rId103"/>
    <p:sldId id="3998" r:id="rId104"/>
    <p:sldId id="4000" r:id="rId105"/>
    <p:sldId id="4002" r:id="rId106"/>
    <p:sldId id="4016" r:id="rId107"/>
    <p:sldId id="258" r:id="rId108"/>
    <p:sldId id="257" r:id="rId109"/>
    <p:sldId id="4015" r:id="rId110"/>
    <p:sldId id="4012" r:id="rId111"/>
    <p:sldId id="4014" r:id="rId112"/>
    <p:sldId id="4013" r:id="rId113"/>
    <p:sldId id="368" r:id="rId114"/>
    <p:sldId id="517" r:id="rId115"/>
    <p:sldId id="519" r:id="rId116"/>
    <p:sldId id="264" r:id="rId117"/>
    <p:sldId id="3994" r:id="rId118"/>
    <p:sldId id="3995" r:id="rId119"/>
    <p:sldId id="3989" r:id="rId120"/>
    <p:sldId id="315" r:id="rId121"/>
    <p:sldId id="3996" r:id="rId122"/>
    <p:sldId id="3298" r:id="rId123"/>
    <p:sldId id="3993" r:id="rId124"/>
    <p:sldId id="4007" r:id="rId125"/>
    <p:sldId id="4018" r:id="rId126"/>
    <p:sldId id="3992" r:id="rId127"/>
    <p:sldId id="3287" r:id="rId128"/>
    <p:sldId id="295" r:id="rId129"/>
    <p:sldId id="296" r:id="rId130"/>
    <p:sldId id="3991" r:id="rId131"/>
    <p:sldId id="4017" r:id="rId132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gelis hristidis" initials="vh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05FF"/>
    <a:srgbClr val="0B05FF"/>
    <a:srgbClr val="807CFF"/>
    <a:srgbClr val="CCC317"/>
    <a:srgbClr val="0544FF"/>
    <a:srgbClr val="6D7CFF"/>
    <a:srgbClr val="00394A"/>
    <a:srgbClr val="003241"/>
    <a:srgbClr val="DAD9D3"/>
    <a:srgbClr val="B2B1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86667"/>
  </p:normalViewPr>
  <p:slideViewPr>
    <p:cSldViewPr>
      <p:cViewPr varScale="1">
        <p:scale>
          <a:sx n="106" d="100"/>
          <a:sy n="106" d="100"/>
        </p:scale>
        <p:origin x="124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06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handoutMaster" Target="handoutMasters/handoutMaster1.xml"/><Relationship Id="rId139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commentAuthors" Target="commentAuthor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A6ECAE5-6A67-9648-BFD4-50D589EC5C71}" type="datetimeFigureOut">
              <a:rPr lang="de-DE"/>
              <a:pPr>
                <a:defRPr/>
              </a:pPr>
              <a:t>24.01.23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298B09E7-CB36-8743-B365-30F25214A4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333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967AB418-317D-AC4E-A41A-2B33F9292AC9}" type="datetimeFigureOut">
              <a:rPr lang="de-DE"/>
              <a:pPr>
                <a:defRPr/>
              </a:pPr>
              <a:t>24.01.23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609C88DA-55BC-924E-8761-82F5902E2C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393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@pocheng0118/a-brief-overview-vanilla-transformer-v-s-universal-transformer-%E7%84%A1%E6%89%80%E4%B8%8D%E8%83%BD%E7%9A%84%E9%80%9A%E7%94%A8%E8%A8%88%E7%AE%97%E6%A8%A1%E5%9E%8B-d9e89dcef080" TargetMode="External"/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www.asimovinstitute.org</a:t>
            </a:r>
            <a:r>
              <a:rPr lang="en-US" dirty="0"/>
              <a:t>/neural-network-zoo/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039F7-9394-A245-B939-DF533F2CB66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83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Relation between attention and CNN</a:t>
            </a:r>
          </a:p>
          <a:p>
            <a:r>
              <a:rPr lang="en-US" altLang="zh-TW" dirty="0"/>
              <a:t>Global receptive field (compared to convolutional architectures)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38039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Relation between attention and CNN</a:t>
            </a:r>
          </a:p>
          <a:p>
            <a:r>
              <a:rPr lang="en-US" altLang="zh-TW" dirty="0"/>
              <a:t>Global receptive field (compared to convolutional architectures)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75625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Relation between attention and CNN</a:t>
            </a:r>
          </a:p>
          <a:p>
            <a:r>
              <a:rPr lang="en-US" altLang="zh-TW" dirty="0"/>
              <a:t>Global receptive field (compared to convolutional architectures)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01377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Relation between attention and CNN</a:t>
            </a:r>
          </a:p>
          <a:p>
            <a:r>
              <a:rPr lang="en-US" altLang="zh-TW" dirty="0"/>
              <a:t>Global receptive field (compared to convolutional architectures)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76603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Relation between attention and CNN</a:t>
            </a:r>
          </a:p>
          <a:p>
            <a:r>
              <a:rPr lang="en-US" altLang="zh-TW" dirty="0"/>
              <a:t>Global receptive field (compared to convolutional architectures)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62289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Relation between attention and CNN</a:t>
            </a:r>
          </a:p>
          <a:p>
            <a:r>
              <a:rPr lang="en-US" altLang="zh-TW" dirty="0"/>
              <a:t>Global receptive field (compared to convolutional architectures)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5329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3663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9704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/>
              <a:t>(two layer2, with one </a:t>
            </a:r>
            <a:r>
              <a:rPr lang="en-US" altLang="zh-TW" sz="1200" dirty="0" err="1"/>
              <a:t>relu</a:t>
            </a:r>
            <a:r>
              <a:rPr lang="en-US" altLang="zh-TW" sz="1200" dirty="0"/>
              <a:t>)</a:t>
            </a:r>
            <a:endParaRPr lang="zh-TW" altLang="en-US" sz="120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64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71123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72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9801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039F7-9394-A245-B939-DF533F2CB6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4922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Can we compare BERT and ELMO??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73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48422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74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25121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75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62263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/>
              <a:t>(https://arxiv.org/abs/1805.12471)</a:t>
            </a:r>
            <a:endParaRPr lang="zh-TW" altLang="en-US" sz="120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76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05298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/>
              <a:t>(https://arxiv.org/abs/1805.12471)</a:t>
            </a:r>
            <a:endParaRPr lang="zh-TW" altLang="en-US" sz="120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77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14904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>
                <a:solidFill>
                  <a:srgbClr val="373737"/>
                </a:solidFill>
                <a:latin typeface="Myriad Pro"/>
              </a:rPr>
              <a:t>determining whether a “hypothesis” is true (entailment), false (contradiction), or undetermined (neutral) given a “premise”.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78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14559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9659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>
                <a:solidFill>
                  <a:srgbClr val="373737"/>
                </a:solidFill>
                <a:latin typeface="Myriad Pro"/>
              </a:rPr>
              <a:t>determining whether a “hypothesis” is true (entailment), false (contradiction), or undetermined (neutral) given a “premise”.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80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56205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>
                <a:solidFill>
                  <a:srgbClr val="373737"/>
                </a:solidFill>
                <a:latin typeface="Myriad Pro"/>
              </a:rPr>
              <a:t>determining whether a “hypothesis” is true (entailment), false (contradiction), or undetermined (neutral) given a “premise”.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82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96126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93.6M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340M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1542M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40 GB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88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9254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Σύμβολο κράτησης θέσης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width m of the convolution filters is set to 5 </a:t>
            </a:r>
            <a:endParaRPr lang="en-US" dirty="0"/>
          </a:p>
          <a:p>
            <a:r>
              <a:rPr lang="en-US" dirty="0"/>
              <a:t>n</a:t>
            </a:r>
            <a:r>
              <a:rPr lang="en-US" baseline="0" dirty="0"/>
              <a:t> = 300 feature maps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first layer embeds words into low-dimensional vectors. </a:t>
            </a:r>
          </a:p>
          <a:p>
            <a:endParaRPr lang="el-GR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039F7-9394-A245-B939-DF533F2CB66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717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89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1666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90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19795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>
                <a:hlinkClick r:id="rId3"/>
              </a:rPr>
              <a:t>Why it is named universal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>
              <a:hlinkClick r:id="rId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>
                <a:hlinkClick r:id="rId3"/>
              </a:rPr>
              <a:t>https://medium.com/@pocheng0118/a-brief-overview-vanilla-transformer-v-s-universal-transformer-%E7%84%A1%E6%89%80%E4%B8%8D%E8%83%BD%E7%9A%84%E9%80%9A%E7%94%A8%E8%A8%88%E7%AE%97%E6%A8%A1%E5%9E%8B-d9e89dcef080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112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25840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9422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9343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3490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展現神蹟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120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069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039F7-9394-A245-B939-DF533F2CB66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321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696913"/>
            <a:ext cx="46497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</a:t>
            </a:r>
            <a:r>
              <a:rPr lang="en-US" baseline="0" dirty="0"/>
              <a:t>the more relevant it is.</a:t>
            </a:r>
          </a:p>
          <a:p>
            <a:endParaRPr lang="en-US" baseline="0" dirty="0"/>
          </a:p>
          <a:p>
            <a:r>
              <a:rPr lang="en-US" baseline="0" dirty="0"/>
              <a:t>word2vec does just that, by randomly sampling the size of the context window around each token.</a:t>
            </a:r>
          </a:p>
          <a:p>
            <a:r>
              <a:rPr lang="en-US" baseline="0" dirty="0"/>
              <a:t>What you see here are the probabilities that each specific context word will be included in the training data.</a:t>
            </a:r>
          </a:p>
          <a:p>
            <a:endParaRPr lang="en-US" baseline="0" dirty="0"/>
          </a:p>
          <a:p>
            <a:r>
              <a:rPr lang="en-US" baseline="0" dirty="0" err="1"/>
              <a:t>GloVe</a:t>
            </a:r>
            <a:r>
              <a:rPr lang="en-US" baseline="0" dirty="0"/>
              <a:t> also does something similar, but in a deterministic manner, and with a slightly different distribution.</a:t>
            </a:r>
          </a:p>
          <a:p>
            <a:endParaRPr lang="en-US" baseline="0" dirty="0"/>
          </a:p>
          <a:p>
            <a:r>
              <a:rPr lang="en-US" baseline="0" dirty="0"/>
              <a:t>There are of course other ways to do this,</a:t>
            </a:r>
          </a:p>
          <a:p>
            <a:r>
              <a:rPr lang="en-US" baseline="0" dirty="0"/>
              <a:t>And they were all, apparently,</a:t>
            </a:r>
          </a:p>
          <a:p>
            <a:endParaRPr lang="en-US" baseline="0" dirty="0"/>
          </a:p>
          <a:p>
            <a:r>
              <a:rPr lang="en-US" baseline="0" dirty="0"/>
              <a:t>Applied to traditional algorithms about a decade ago.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>
                <a:solidFill>
                  <a:prstClr val="black"/>
                </a:solidFill>
              </a:rPr>
              <a:pPr/>
              <a:t>27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928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7159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2682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93108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0853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34403-92B1-A544-A7FD-95466AC3179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1135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577E2-95DD-1F4B-A688-E8FB0200778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878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15818" y="523174"/>
            <a:ext cx="7712364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68" b="0" i="0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marL="11206">
              <a:lnSpc>
                <a:spcPts val="1412"/>
              </a:lnSpc>
            </a:pPr>
            <a:r>
              <a:rPr lang="en-US" spc="-4"/>
              <a:t>CS447: Natural Language Processing (J.</a:t>
            </a:r>
            <a:r>
              <a:rPr lang="en-US" spc="40"/>
              <a:t> </a:t>
            </a:r>
            <a:r>
              <a:rPr lang="en-US" spc="-4"/>
              <a:t>Hockenmaier)</a:t>
            </a:r>
            <a:endParaRPr lang="en-US" spc="-4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1/24/23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68" b="0" i="0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marL="22413">
              <a:lnSpc>
                <a:spcPts val="1412"/>
              </a:lnSpc>
            </a:pPr>
            <a:fld id="{81D60167-4931-47E6-BA6A-407CBD079E47}" type="slidenum">
              <a:rPr lang="en-DE" spc="-4" smtClean="0"/>
              <a:pPr marL="22413">
                <a:lnSpc>
                  <a:spcPts val="1412"/>
                </a:lnSpc>
              </a:pPr>
              <a:t>‹#›</a:t>
            </a:fld>
            <a:endParaRPr lang="en-DE" spc="-4" dirty="0"/>
          </a:p>
        </p:txBody>
      </p:sp>
    </p:spTree>
    <p:extLst>
      <p:ext uri="{BB962C8B-B14F-4D97-AF65-F5344CB8AC3E}">
        <p14:creationId xmlns:p14="http://schemas.microsoft.com/office/powerpoint/2010/main" val="512881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55" b="0" i="0">
                <a:solidFill>
                  <a:srgbClr val="929292"/>
                </a:solidFill>
                <a:latin typeface="Helvetica Neue"/>
                <a:cs typeface="Helvetica Neue"/>
              </a:defRPr>
            </a:lvl1pPr>
          </a:lstStyle>
          <a:p>
            <a:pPr marL="8929">
              <a:spcBef>
                <a:spcPts val="18"/>
              </a:spcBef>
            </a:pPr>
            <a:r>
              <a:rPr lang="en-GB" spc="-49"/>
              <a:t>STAT </a:t>
            </a:r>
            <a:r>
              <a:rPr lang="en-GB"/>
              <a:t>453: </a:t>
            </a:r>
            <a:r>
              <a:rPr lang="en-GB" spc="-7"/>
              <a:t>Intro </a:t>
            </a:r>
            <a:r>
              <a:rPr lang="en-GB"/>
              <a:t>to Deep</a:t>
            </a:r>
            <a:r>
              <a:rPr lang="en-GB" spc="18"/>
              <a:t> </a:t>
            </a:r>
            <a:r>
              <a:rPr lang="en-GB"/>
              <a:t>Learning</a:t>
            </a:r>
            <a:endParaRPr lang="en-GB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055" b="0" i="0">
                <a:solidFill>
                  <a:srgbClr val="929292"/>
                </a:solidFill>
                <a:latin typeface="Helvetica Neue"/>
                <a:cs typeface="Helvetica Neue"/>
              </a:defRPr>
            </a:lvl1pPr>
          </a:lstStyle>
          <a:p>
            <a:pPr marL="8929">
              <a:spcBef>
                <a:spcPts val="18"/>
              </a:spcBef>
            </a:pPr>
            <a:r>
              <a:rPr lang="en-GB"/>
              <a:t>Sebastian</a:t>
            </a:r>
            <a:r>
              <a:rPr lang="en-GB" spc="-56"/>
              <a:t> </a:t>
            </a:r>
            <a:r>
              <a:rPr lang="en-GB"/>
              <a:t>Raschka</a:t>
            </a:r>
            <a:endParaRPr lang="en-GB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6" b="0" i="0">
                <a:solidFill>
                  <a:srgbClr val="929292"/>
                </a:solidFill>
                <a:latin typeface="Helvetica Neue"/>
                <a:cs typeface="Helvetica Neue"/>
              </a:defRPr>
            </a:lvl1pPr>
          </a:lstStyle>
          <a:p>
            <a:pPr marL="44647">
              <a:spcBef>
                <a:spcPts val="21"/>
              </a:spcBef>
            </a:pPr>
            <a:fld id="{81D60167-4931-47E6-BA6A-407CBD079E47}" type="slidenum">
              <a:rPr lang="en-DE" smtClean="0"/>
              <a:pPr marL="44647">
                <a:spcBef>
                  <a:spcPts val="21"/>
                </a:spcBef>
              </a:pPr>
              <a:t>‹#›</a:t>
            </a:fld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747798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1/24/23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2231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70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56" name="Rectangle 4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56550" y="6400800"/>
            <a:ext cx="1008063" cy="1968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cs typeface="+mn-cs"/>
              </a:defRPr>
            </a:lvl1pPr>
          </a:lstStyle>
          <a:p>
            <a:pPr>
              <a:defRPr/>
            </a:pPr>
            <a:fld id="{7B1C38A0-67D8-0242-BF64-2E51696E2079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pic>
        <p:nvPicPr>
          <p:cNvPr id="1027" name="Picture 45" descr="Logo_ImFocus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863" y="6453188"/>
            <a:ext cx="137795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58" name="Rectangle 46"/>
          <p:cNvSpPr>
            <a:spLocks noChangeArrowheads="1"/>
          </p:cNvSpPr>
          <p:nvPr userDrawn="1"/>
        </p:nvSpPr>
        <p:spPr bwMode="auto">
          <a:xfrm>
            <a:off x="179388" y="981075"/>
            <a:ext cx="8785225" cy="730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59" name="Rectangle 47"/>
          <p:cNvSpPr>
            <a:spLocks noChangeArrowheads="1"/>
          </p:cNvSpPr>
          <p:nvPr userDrawn="1"/>
        </p:nvSpPr>
        <p:spPr bwMode="auto">
          <a:xfrm flipV="1">
            <a:off x="179388" y="6669088"/>
            <a:ext cx="8785225" cy="1889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61" name="Rectangle 49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0"/>
            <a:ext cx="8229600" cy="50323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Titelmasterformat durch Klicken bearbeiten</a:t>
            </a:r>
          </a:p>
        </p:txBody>
      </p:sp>
      <p:sp>
        <p:nvSpPr>
          <p:cNvPr id="64562" name="Rectangle 5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6975"/>
            <a:ext cx="8229600" cy="49688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Textmasterformate durch Klicken bearbeiten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</p:txBody>
      </p:sp>
      <p:pic>
        <p:nvPicPr>
          <p:cNvPr id="1032" name="Bild 48" descr="Logo_Inst_InfSys_P309.pdf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167438"/>
            <a:ext cx="21605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80" r:id="rId3"/>
    <p:sldLayoutId id="2147483882" r:id="rId4"/>
    <p:sldLayoutId id="2147483883" r:id="rId5"/>
    <p:sldLayoutId id="2147483884" r:id="rId6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9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png"/><Relationship Id="rId2" Type="http://schemas.openxmlformats.org/officeDocument/2006/relationships/image" Target="../media/image302.gif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4.pn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i.googleblog.com/2018/08/moving-beyond-translation-with.html" TargetMode="Externa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arxiv.org/abs/2004.08900" TargetMode="Externa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2.png"/><Relationship Id="rId13" Type="http://schemas.openxmlformats.org/officeDocument/2006/relationships/image" Target="../media/image328.png"/><Relationship Id="rId3" Type="http://schemas.openxmlformats.org/officeDocument/2006/relationships/image" Target="../media/image314.png"/><Relationship Id="rId7" Type="http://schemas.openxmlformats.org/officeDocument/2006/relationships/image" Target="../media/image321.png"/><Relationship Id="rId12" Type="http://schemas.openxmlformats.org/officeDocument/2006/relationships/image" Target="../media/image327.png"/><Relationship Id="rId2" Type="http://schemas.openxmlformats.org/officeDocument/2006/relationships/image" Target="../media/image3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9.png"/><Relationship Id="rId11" Type="http://schemas.openxmlformats.org/officeDocument/2006/relationships/image" Target="../media/image326.png"/><Relationship Id="rId5" Type="http://schemas.openxmlformats.org/officeDocument/2006/relationships/image" Target="../media/image318.png"/><Relationship Id="rId10" Type="http://schemas.openxmlformats.org/officeDocument/2006/relationships/image" Target="../media/image325.png"/><Relationship Id="rId4" Type="http://schemas.openxmlformats.org/officeDocument/2006/relationships/image" Target="../media/image317.png"/><Relationship Id="rId9" Type="http://schemas.openxmlformats.org/officeDocument/2006/relationships/image" Target="../media/image323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9.gif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jpg"/><Relationship Id="rId2" Type="http://schemas.openxmlformats.org/officeDocument/2006/relationships/image" Target="../media/image3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3.jpg"/><Relationship Id="rId4" Type="http://schemas.openxmlformats.org/officeDocument/2006/relationships/image" Target="../media/image33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005.14165" TargetMode="External"/><Relationship Id="rId3" Type="http://schemas.openxmlformats.org/officeDocument/2006/relationships/image" Target="../media/image334.png"/><Relationship Id="rId7" Type="http://schemas.openxmlformats.org/officeDocument/2006/relationships/hyperlink" Target="http://speech.ee.ntu.edu.tw/~tlkagk/courses_ML20.html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335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6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2.12837" TargetMode="External"/><Relationship Id="rId2" Type="http://schemas.openxmlformats.org/officeDocument/2006/relationships/hyperlink" Target="https://arxiv.org/abs/2111.02080" TargetMode="Externa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hyperlink" Target="https://galactica.org/" TargetMode="External"/><Relationship Id="rId2" Type="http://schemas.openxmlformats.org/officeDocument/2006/relationships/hyperlink" Target="https://ai.facebook.com/blog/democratizing-access-to-large-scale-language-models-with-opt-175b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i.googleblog.com/2020/06/pegasus-state-of-art-model-for.html" TargetMode="Externa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7.jp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190.png"/><Relationship Id="rId4" Type="http://schemas.openxmlformats.org/officeDocument/2006/relationships/image" Target="../media/image180.pn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hyperlink" Target="https://ai.googleblog.com/2020/06/pegasus-state-of-art-model-for.html" TargetMode="External"/><Relationship Id="rId2" Type="http://schemas.openxmlformats.org/officeDocument/2006/relationships/hyperlink" Target="https://ai.googleblog.com/2020/06/recent-advances-in-google-translate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i.google/responsibilities/responsible-ai-practices/" TargetMode="External"/><Relationship Id="rId5" Type="http://schemas.openxmlformats.org/officeDocument/2006/relationships/hyperlink" Target="https://ai.googleblog.com/2020/01/towards-conversational-agent-that-can.html" TargetMode="External"/><Relationship Id="rId4" Type="http://schemas.openxmlformats.org/officeDocument/2006/relationships/hyperlink" Target="https://ai.googleblog.com/2021/03/progress-and-challenges-in-long-form.html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juliahmr.cs.illinois.edu/" TargetMode="External"/><Relationship Id="rId2" Type="http://schemas.openxmlformats.org/officeDocument/2006/relationships/hyperlink" Target="http://courses.engr.illinois.edu/cs546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peech.ee.ntu.edu.tw/~tlkagk/courses/ML_2019/Lecture/BERT%20(v3).pdf" TargetMode="External"/><Relationship Id="rId5" Type="http://schemas.openxmlformats.org/officeDocument/2006/relationships/hyperlink" Target="http://speech.ee.ntu.edu.tw/~tlkagk/" TargetMode="External"/><Relationship Id="rId4" Type="http://schemas.openxmlformats.org/officeDocument/2006/relationships/hyperlink" Target="http://speech.ee.ntu.edu.tw/~tlkagk/courses_ML20.html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nsorflow.org/tutorials/text/nmt_with_attention" TargetMode="Externa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tensorflow.org/tutorials/text/nmt_with_attention" TargetMode="External"/><Relationship Id="rId4" Type="http://schemas.openxmlformats.org/officeDocument/2006/relationships/image" Target="../media/image42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802.05365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peech.ee.ntu.edu.tw/~tlkagk/courses_ML20.html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peech.ee.ntu.edu.tw/~tlkagk/courses_ML20.html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peech.ee.ntu.edu.tw/~tlkagk/courses_ML20.html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0.png"/><Relationship Id="rId13" Type="http://schemas.openxmlformats.org/officeDocument/2006/relationships/image" Target="../media/image1410.png"/><Relationship Id="rId3" Type="http://schemas.openxmlformats.org/officeDocument/2006/relationships/image" Target="../media/image4.png"/><Relationship Id="rId7" Type="http://schemas.openxmlformats.org/officeDocument/2006/relationships/image" Target="../media/image810.png"/><Relationship Id="rId12" Type="http://schemas.openxmlformats.org/officeDocument/2006/relationships/image" Target="../media/image1310.png"/><Relationship Id="rId2" Type="http://schemas.openxmlformats.org/officeDocument/2006/relationships/image" Target="../media/image3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10.png"/><Relationship Id="rId5" Type="http://schemas.openxmlformats.org/officeDocument/2006/relationships/image" Target="../media/image610.png"/><Relationship Id="rId10" Type="http://schemas.openxmlformats.org/officeDocument/2006/relationships/image" Target="../media/image1110.png"/><Relationship Id="rId4" Type="http://schemas.openxmlformats.org/officeDocument/2006/relationships/image" Target="../media/image510.png"/><Relationship Id="rId9" Type="http://schemas.openxmlformats.org/officeDocument/2006/relationships/image" Target="../media/image101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0.png"/><Relationship Id="rId13" Type="http://schemas.openxmlformats.org/officeDocument/2006/relationships/image" Target="../media/image1410.png"/><Relationship Id="rId3" Type="http://schemas.openxmlformats.org/officeDocument/2006/relationships/image" Target="../media/image4.png"/><Relationship Id="rId7" Type="http://schemas.openxmlformats.org/officeDocument/2006/relationships/image" Target="../media/image810.png"/><Relationship Id="rId12" Type="http://schemas.openxmlformats.org/officeDocument/2006/relationships/image" Target="../media/image1310.png"/><Relationship Id="rId17" Type="http://schemas.openxmlformats.org/officeDocument/2006/relationships/image" Target="../media/image1810.png"/><Relationship Id="rId2" Type="http://schemas.openxmlformats.org/officeDocument/2006/relationships/image" Target="../media/image315.png"/><Relationship Id="rId16" Type="http://schemas.openxmlformats.org/officeDocument/2006/relationships/image" Target="../media/image17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10.png"/><Relationship Id="rId5" Type="http://schemas.openxmlformats.org/officeDocument/2006/relationships/image" Target="../media/image610.png"/><Relationship Id="rId15" Type="http://schemas.openxmlformats.org/officeDocument/2006/relationships/image" Target="../media/image1610.png"/><Relationship Id="rId10" Type="http://schemas.openxmlformats.org/officeDocument/2006/relationships/image" Target="../media/image1110.png"/><Relationship Id="rId4" Type="http://schemas.openxmlformats.org/officeDocument/2006/relationships/image" Target="../media/image510.png"/><Relationship Id="rId9" Type="http://schemas.openxmlformats.org/officeDocument/2006/relationships/image" Target="../media/image1010.png"/><Relationship Id="rId14" Type="http://schemas.openxmlformats.org/officeDocument/2006/relationships/image" Target="../media/image15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1.png"/><Relationship Id="rId13" Type="http://schemas.openxmlformats.org/officeDocument/2006/relationships/image" Target="../media/image3010.png"/><Relationship Id="rId18" Type="http://schemas.openxmlformats.org/officeDocument/2006/relationships/image" Target="../media/image47.jpeg"/><Relationship Id="rId3" Type="http://schemas.openxmlformats.org/officeDocument/2006/relationships/image" Target="../media/image2012.png"/><Relationship Id="rId7" Type="http://schemas.openxmlformats.org/officeDocument/2006/relationships/image" Target="../media/image2411.png"/><Relationship Id="rId12" Type="http://schemas.openxmlformats.org/officeDocument/2006/relationships/image" Target="../media/image2911.png"/><Relationship Id="rId17" Type="http://schemas.openxmlformats.org/officeDocument/2006/relationships/image" Target="../media/image341.png"/><Relationship Id="rId2" Type="http://schemas.openxmlformats.org/officeDocument/2006/relationships/image" Target="../media/image1912.png"/><Relationship Id="rId16" Type="http://schemas.openxmlformats.org/officeDocument/2006/relationships/image" Target="../media/image331.png"/><Relationship Id="rId20" Type="http://schemas.openxmlformats.org/officeDocument/2006/relationships/image" Target="../media/image3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11.png"/><Relationship Id="rId11" Type="http://schemas.openxmlformats.org/officeDocument/2006/relationships/image" Target="../media/image2811.png"/><Relationship Id="rId5" Type="http://schemas.openxmlformats.org/officeDocument/2006/relationships/image" Target="../media/image2212.png"/><Relationship Id="rId15" Type="http://schemas.openxmlformats.org/officeDocument/2006/relationships/image" Target="../media/image324.png"/><Relationship Id="rId10" Type="http://schemas.openxmlformats.org/officeDocument/2006/relationships/image" Target="../media/image2711.png"/><Relationship Id="rId19" Type="http://schemas.openxmlformats.org/officeDocument/2006/relationships/image" Target="../media/image48.png"/><Relationship Id="rId4" Type="http://schemas.openxmlformats.org/officeDocument/2006/relationships/image" Target="../media/image2112.png"/><Relationship Id="rId9" Type="http://schemas.openxmlformats.org/officeDocument/2006/relationships/image" Target="../media/image2611.png"/><Relationship Id="rId14" Type="http://schemas.openxmlformats.org/officeDocument/2006/relationships/image" Target="../media/image311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peech.ee.ntu.edu.tw/~tlkagk/courses_ML20.html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0.png"/><Relationship Id="rId13" Type="http://schemas.openxmlformats.org/officeDocument/2006/relationships/image" Target="../media/image2910.png"/><Relationship Id="rId18" Type="http://schemas.openxmlformats.org/officeDocument/2006/relationships/image" Target="../media/image340.png"/><Relationship Id="rId26" Type="http://schemas.openxmlformats.org/officeDocument/2006/relationships/image" Target="../media/image42.png"/><Relationship Id="rId3" Type="http://schemas.openxmlformats.org/officeDocument/2006/relationships/image" Target="../media/image1910.png"/><Relationship Id="rId21" Type="http://schemas.openxmlformats.org/officeDocument/2006/relationships/image" Target="../media/image370.png"/><Relationship Id="rId7" Type="http://schemas.openxmlformats.org/officeDocument/2006/relationships/image" Target="../media/image2310.png"/><Relationship Id="rId12" Type="http://schemas.openxmlformats.org/officeDocument/2006/relationships/image" Target="../media/image2810.png"/><Relationship Id="rId17" Type="http://schemas.openxmlformats.org/officeDocument/2006/relationships/image" Target="../media/image330.png"/><Relationship Id="rId25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20.png"/><Relationship Id="rId20" Type="http://schemas.openxmlformats.org/officeDocument/2006/relationships/image" Target="../media/image360.png"/><Relationship Id="rId29" Type="http://schemas.openxmlformats.org/officeDocument/2006/relationships/image" Target="../media/image4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10.png"/><Relationship Id="rId11" Type="http://schemas.openxmlformats.org/officeDocument/2006/relationships/image" Target="../media/image2710.png"/><Relationship Id="rId24" Type="http://schemas.openxmlformats.org/officeDocument/2006/relationships/image" Target="../media/image40.png"/><Relationship Id="rId5" Type="http://schemas.openxmlformats.org/officeDocument/2006/relationships/image" Target="../media/image2110.png"/><Relationship Id="rId15" Type="http://schemas.openxmlformats.org/officeDocument/2006/relationships/image" Target="../media/image316.png"/><Relationship Id="rId23" Type="http://schemas.openxmlformats.org/officeDocument/2006/relationships/image" Target="../media/image390.png"/><Relationship Id="rId28" Type="http://schemas.openxmlformats.org/officeDocument/2006/relationships/image" Target="../media/image440.png"/><Relationship Id="rId10" Type="http://schemas.openxmlformats.org/officeDocument/2006/relationships/image" Target="../media/image2610.png"/><Relationship Id="rId19" Type="http://schemas.openxmlformats.org/officeDocument/2006/relationships/image" Target="../media/image351.png"/><Relationship Id="rId4" Type="http://schemas.openxmlformats.org/officeDocument/2006/relationships/image" Target="../media/image2010.png"/><Relationship Id="rId9" Type="http://schemas.openxmlformats.org/officeDocument/2006/relationships/image" Target="../media/image2510.png"/><Relationship Id="rId14" Type="http://schemas.openxmlformats.org/officeDocument/2006/relationships/image" Target="../media/image303.png"/><Relationship Id="rId22" Type="http://schemas.openxmlformats.org/officeDocument/2006/relationships/image" Target="../media/image381.png"/><Relationship Id="rId27" Type="http://schemas.openxmlformats.org/officeDocument/2006/relationships/image" Target="../media/image43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0.png"/><Relationship Id="rId13" Type="http://schemas.openxmlformats.org/officeDocument/2006/relationships/image" Target="../media/image2910.png"/><Relationship Id="rId18" Type="http://schemas.openxmlformats.org/officeDocument/2006/relationships/image" Target="../media/image340.png"/><Relationship Id="rId26" Type="http://schemas.openxmlformats.org/officeDocument/2006/relationships/image" Target="../media/image360.png"/><Relationship Id="rId3" Type="http://schemas.openxmlformats.org/officeDocument/2006/relationships/image" Target="../media/image1910.png"/><Relationship Id="rId21" Type="http://schemas.openxmlformats.org/officeDocument/2006/relationships/image" Target="../media/image481.png"/><Relationship Id="rId7" Type="http://schemas.openxmlformats.org/officeDocument/2006/relationships/image" Target="../media/image2310.png"/><Relationship Id="rId12" Type="http://schemas.openxmlformats.org/officeDocument/2006/relationships/image" Target="../media/image2810.png"/><Relationship Id="rId17" Type="http://schemas.openxmlformats.org/officeDocument/2006/relationships/image" Target="../media/image330.png"/><Relationship Id="rId25" Type="http://schemas.openxmlformats.org/officeDocument/2006/relationships/image" Target="../media/image35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20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10.png"/><Relationship Id="rId11" Type="http://schemas.openxmlformats.org/officeDocument/2006/relationships/image" Target="../media/image2710.png"/><Relationship Id="rId24" Type="http://schemas.openxmlformats.org/officeDocument/2006/relationships/image" Target="../media/image511.png"/><Relationship Id="rId5" Type="http://schemas.openxmlformats.org/officeDocument/2006/relationships/image" Target="../media/image2110.png"/><Relationship Id="rId15" Type="http://schemas.openxmlformats.org/officeDocument/2006/relationships/image" Target="../media/image316.png"/><Relationship Id="rId23" Type="http://schemas.openxmlformats.org/officeDocument/2006/relationships/image" Target="../media/image500.png"/><Relationship Id="rId28" Type="http://schemas.openxmlformats.org/officeDocument/2006/relationships/image" Target="../media/image381.png"/><Relationship Id="rId10" Type="http://schemas.openxmlformats.org/officeDocument/2006/relationships/image" Target="../media/image2610.png"/><Relationship Id="rId19" Type="http://schemas.openxmlformats.org/officeDocument/2006/relationships/image" Target="../media/image460.png"/><Relationship Id="rId4" Type="http://schemas.openxmlformats.org/officeDocument/2006/relationships/image" Target="../media/image2010.png"/><Relationship Id="rId9" Type="http://schemas.openxmlformats.org/officeDocument/2006/relationships/image" Target="../media/image2510.png"/><Relationship Id="rId14" Type="http://schemas.openxmlformats.org/officeDocument/2006/relationships/image" Target="../media/image303.png"/><Relationship Id="rId22" Type="http://schemas.openxmlformats.org/officeDocument/2006/relationships/image" Target="../media/image490.png"/><Relationship Id="rId27" Type="http://schemas.openxmlformats.org/officeDocument/2006/relationships/image" Target="../media/image37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0.png"/><Relationship Id="rId13" Type="http://schemas.openxmlformats.org/officeDocument/2006/relationships/image" Target="../media/image2910.png"/><Relationship Id="rId18" Type="http://schemas.openxmlformats.org/officeDocument/2006/relationships/image" Target="../media/image340.png"/><Relationship Id="rId26" Type="http://schemas.openxmlformats.org/officeDocument/2006/relationships/image" Target="../media/image55.png"/><Relationship Id="rId3" Type="http://schemas.openxmlformats.org/officeDocument/2006/relationships/image" Target="../media/image1910.png"/><Relationship Id="rId21" Type="http://schemas.openxmlformats.org/officeDocument/2006/relationships/image" Target="../media/image490.png"/><Relationship Id="rId7" Type="http://schemas.openxmlformats.org/officeDocument/2006/relationships/image" Target="../media/image2310.png"/><Relationship Id="rId12" Type="http://schemas.openxmlformats.org/officeDocument/2006/relationships/image" Target="../media/image2810.png"/><Relationship Id="rId17" Type="http://schemas.openxmlformats.org/officeDocument/2006/relationships/image" Target="../media/image330.png"/><Relationship Id="rId25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20.png"/><Relationship Id="rId20" Type="http://schemas.openxmlformats.org/officeDocument/2006/relationships/image" Target="../media/image47.png"/><Relationship Id="rId29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10.png"/><Relationship Id="rId11" Type="http://schemas.openxmlformats.org/officeDocument/2006/relationships/image" Target="../media/image2710.png"/><Relationship Id="rId24" Type="http://schemas.openxmlformats.org/officeDocument/2006/relationships/image" Target="../media/image53.png"/><Relationship Id="rId5" Type="http://schemas.openxmlformats.org/officeDocument/2006/relationships/image" Target="../media/image2110.png"/><Relationship Id="rId15" Type="http://schemas.openxmlformats.org/officeDocument/2006/relationships/image" Target="../media/image316.png"/><Relationship Id="rId23" Type="http://schemas.openxmlformats.org/officeDocument/2006/relationships/image" Target="../media/image52.png"/><Relationship Id="rId28" Type="http://schemas.openxmlformats.org/officeDocument/2006/relationships/image" Target="../media/image351.png"/><Relationship Id="rId10" Type="http://schemas.openxmlformats.org/officeDocument/2006/relationships/image" Target="../media/image2610.png"/><Relationship Id="rId19" Type="http://schemas.openxmlformats.org/officeDocument/2006/relationships/image" Target="../media/image460.png"/><Relationship Id="rId31" Type="http://schemas.openxmlformats.org/officeDocument/2006/relationships/image" Target="../media/image381.png"/><Relationship Id="rId4" Type="http://schemas.openxmlformats.org/officeDocument/2006/relationships/image" Target="../media/image2010.png"/><Relationship Id="rId9" Type="http://schemas.openxmlformats.org/officeDocument/2006/relationships/image" Target="../media/image2510.png"/><Relationship Id="rId14" Type="http://schemas.openxmlformats.org/officeDocument/2006/relationships/image" Target="../media/image303.png"/><Relationship Id="rId22" Type="http://schemas.openxmlformats.org/officeDocument/2006/relationships/image" Target="../media/image500.png"/><Relationship Id="rId27" Type="http://schemas.openxmlformats.org/officeDocument/2006/relationships/image" Target="../media/image56.png"/><Relationship Id="rId30" Type="http://schemas.openxmlformats.org/officeDocument/2006/relationships/image" Target="../media/image37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0.png"/><Relationship Id="rId13" Type="http://schemas.openxmlformats.org/officeDocument/2006/relationships/image" Target="../media/image2910.png"/><Relationship Id="rId18" Type="http://schemas.openxmlformats.org/officeDocument/2006/relationships/image" Target="../media/image340.png"/><Relationship Id="rId26" Type="http://schemas.openxmlformats.org/officeDocument/2006/relationships/image" Target="../media/image381.png"/><Relationship Id="rId3" Type="http://schemas.openxmlformats.org/officeDocument/2006/relationships/image" Target="../media/image1910.png"/><Relationship Id="rId21" Type="http://schemas.openxmlformats.org/officeDocument/2006/relationships/image" Target="../media/image59.png"/><Relationship Id="rId7" Type="http://schemas.openxmlformats.org/officeDocument/2006/relationships/image" Target="../media/image2310.png"/><Relationship Id="rId12" Type="http://schemas.openxmlformats.org/officeDocument/2006/relationships/image" Target="../media/image2810.png"/><Relationship Id="rId17" Type="http://schemas.openxmlformats.org/officeDocument/2006/relationships/image" Target="../media/image330.png"/><Relationship Id="rId25" Type="http://schemas.openxmlformats.org/officeDocument/2006/relationships/image" Target="../media/image37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20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10.png"/><Relationship Id="rId11" Type="http://schemas.openxmlformats.org/officeDocument/2006/relationships/image" Target="../media/image2710.png"/><Relationship Id="rId24" Type="http://schemas.openxmlformats.org/officeDocument/2006/relationships/image" Target="../media/image360.png"/><Relationship Id="rId5" Type="http://schemas.openxmlformats.org/officeDocument/2006/relationships/image" Target="../media/image2110.png"/><Relationship Id="rId15" Type="http://schemas.openxmlformats.org/officeDocument/2006/relationships/image" Target="../media/image316.png"/><Relationship Id="rId23" Type="http://schemas.openxmlformats.org/officeDocument/2006/relationships/image" Target="../media/image351.png"/><Relationship Id="rId28" Type="http://schemas.openxmlformats.org/officeDocument/2006/relationships/image" Target="../media/image62.png"/><Relationship Id="rId10" Type="http://schemas.openxmlformats.org/officeDocument/2006/relationships/image" Target="../media/image2610.png"/><Relationship Id="rId19" Type="http://schemas.openxmlformats.org/officeDocument/2006/relationships/image" Target="../media/image57.png"/><Relationship Id="rId4" Type="http://schemas.openxmlformats.org/officeDocument/2006/relationships/image" Target="../media/image2010.png"/><Relationship Id="rId9" Type="http://schemas.openxmlformats.org/officeDocument/2006/relationships/image" Target="../media/image2510.png"/><Relationship Id="rId14" Type="http://schemas.openxmlformats.org/officeDocument/2006/relationships/image" Target="../media/image303.png"/><Relationship Id="rId22" Type="http://schemas.openxmlformats.org/officeDocument/2006/relationships/image" Target="../media/image60.png"/><Relationship Id="rId27" Type="http://schemas.openxmlformats.org/officeDocument/2006/relationships/image" Target="../media/image6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0.png"/><Relationship Id="rId13" Type="http://schemas.openxmlformats.org/officeDocument/2006/relationships/image" Target="../media/image2910.png"/><Relationship Id="rId18" Type="http://schemas.openxmlformats.org/officeDocument/2006/relationships/image" Target="../media/image340.png"/><Relationship Id="rId26" Type="http://schemas.openxmlformats.org/officeDocument/2006/relationships/image" Target="../media/image381.png"/><Relationship Id="rId3" Type="http://schemas.openxmlformats.org/officeDocument/2006/relationships/image" Target="../media/image1910.png"/><Relationship Id="rId21" Type="http://schemas.openxmlformats.org/officeDocument/2006/relationships/image" Target="../media/image65.png"/><Relationship Id="rId7" Type="http://schemas.openxmlformats.org/officeDocument/2006/relationships/image" Target="../media/image2310.png"/><Relationship Id="rId12" Type="http://schemas.openxmlformats.org/officeDocument/2006/relationships/image" Target="../media/image2810.png"/><Relationship Id="rId17" Type="http://schemas.openxmlformats.org/officeDocument/2006/relationships/image" Target="../media/image330.png"/><Relationship Id="rId25" Type="http://schemas.openxmlformats.org/officeDocument/2006/relationships/image" Target="../media/image37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20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10.png"/><Relationship Id="rId11" Type="http://schemas.openxmlformats.org/officeDocument/2006/relationships/image" Target="../media/image2710.png"/><Relationship Id="rId24" Type="http://schemas.openxmlformats.org/officeDocument/2006/relationships/image" Target="../media/image360.png"/><Relationship Id="rId5" Type="http://schemas.openxmlformats.org/officeDocument/2006/relationships/image" Target="../media/image2110.png"/><Relationship Id="rId15" Type="http://schemas.openxmlformats.org/officeDocument/2006/relationships/image" Target="../media/image316.png"/><Relationship Id="rId23" Type="http://schemas.openxmlformats.org/officeDocument/2006/relationships/image" Target="../media/image351.png"/><Relationship Id="rId28" Type="http://schemas.openxmlformats.org/officeDocument/2006/relationships/image" Target="../media/image68.png"/><Relationship Id="rId10" Type="http://schemas.openxmlformats.org/officeDocument/2006/relationships/image" Target="../media/image2610.png"/><Relationship Id="rId19" Type="http://schemas.openxmlformats.org/officeDocument/2006/relationships/image" Target="../media/image63.png"/><Relationship Id="rId4" Type="http://schemas.openxmlformats.org/officeDocument/2006/relationships/image" Target="../media/image2010.png"/><Relationship Id="rId9" Type="http://schemas.openxmlformats.org/officeDocument/2006/relationships/image" Target="../media/image2510.png"/><Relationship Id="rId14" Type="http://schemas.openxmlformats.org/officeDocument/2006/relationships/image" Target="../media/image303.png"/><Relationship Id="rId22" Type="http://schemas.openxmlformats.org/officeDocument/2006/relationships/image" Target="../media/image66.png"/><Relationship Id="rId27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1.png"/><Relationship Id="rId13" Type="http://schemas.openxmlformats.org/officeDocument/2006/relationships/image" Target="../media/image71.png"/><Relationship Id="rId3" Type="http://schemas.openxmlformats.org/officeDocument/2006/relationships/image" Target="../media/image1911.png"/><Relationship Id="rId7" Type="http://schemas.openxmlformats.org/officeDocument/2006/relationships/image" Target="../media/image350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11.png"/><Relationship Id="rId11" Type="http://schemas.openxmlformats.org/officeDocument/2006/relationships/image" Target="../media/image69.png"/><Relationship Id="rId5" Type="http://schemas.openxmlformats.org/officeDocument/2006/relationships/image" Target="../media/image2111.png"/><Relationship Id="rId15" Type="http://schemas.openxmlformats.org/officeDocument/2006/relationships/image" Target="../media/image47.jpeg"/><Relationship Id="rId10" Type="http://schemas.openxmlformats.org/officeDocument/2006/relationships/image" Target="../media/image380.png"/><Relationship Id="rId4" Type="http://schemas.openxmlformats.org/officeDocument/2006/relationships/image" Target="../media/image2011.png"/><Relationship Id="rId9" Type="http://schemas.openxmlformats.org/officeDocument/2006/relationships/image" Target="../media/image371.png"/><Relationship Id="rId14" Type="http://schemas.openxmlformats.org/officeDocument/2006/relationships/image" Target="../media/image72.png"/></Relationships>
</file>

<file path=ppt/slides/_rels/slide5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3.png"/><Relationship Id="rId18" Type="http://schemas.openxmlformats.org/officeDocument/2006/relationships/image" Target="../media/image351.png"/><Relationship Id="rId26" Type="http://schemas.openxmlformats.org/officeDocument/2006/relationships/image" Target="../media/image79.png"/><Relationship Id="rId39" Type="http://schemas.openxmlformats.org/officeDocument/2006/relationships/image" Target="../media/image92.png"/><Relationship Id="rId21" Type="http://schemas.openxmlformats.org/officeDocument/2006/relationships/image" Target="../media/image381.png"/><Relationship Id="rId34" Type="http://schemas.openxmlformats.org/officeDocument/2006/relationships/image" Target="../media/image77.png"/><Relationship Id="rId42" Type="http://schemas.openxmlformats.org/officeDocument/2006/relationships/image" Target="../media/image95.png"/><Relationship Id="rId47" Type="http://schemas.openxmlformats.org/officeDocument/2006/relationships/image" Target="../media/image100.png"/><Relationship Id="rId50" Type="http://schemas.openxmlformats.org/officeDocument/2006/relationships/image" Target="../media/image103.png"/><Relationship Id="rId55" Type="http://schemas.openxmlformats.org/officeDocument/2006/relationships/image" Target="../media/image108.png"/><Relationship Id="rId7" Type="http://schemas.openxmlformats.org/officeDocument/2006/relationships/image" Target="../media/image2410.png"/><Relationship Id="rId2" Type="http://schemas.openxmlformats.org/officeDocument/2006/relationships/image" Target="../media/image1910.png"/><Relationship Id="rId16" Type="http://schemas.openxmlformats.org/officeDocument/2006/relationships/image" Target="../media/image330.png"/><Relationship Id="rId29" Type="http://schemas.openxmlformats.org/officeDocument/2006/relationships/image" Target="../media/image82.png"/><Relationship Id="rId11" Type="http://schemas.openxmlformats.org/officeDocument/2006/relationships/image" Target="../media/image2810.png"/><Relationship Id="rId24" Type="http://schemas.openxmlformats.org/officeDocument/2006/relationships/image" Target="../media/image76.png"/><Relationship Id="rId32" Type="http://schemas.openxmlformats.org/officeDocument/2006/relationships/image" Target="../media/image85.png"/><Relationship Id="rId37" Type="http://schemas.openxmlformats.org/officeDocument/2006/relationships/image" Target="../media/image90.png"/><Relationship Id="rId40" Type="http://schemas.openxmlformats.org/officeDocument/2006/relationships/image" Target="../media/image93.png"/><Relationship Id="rId45" Type="http://schemas.openxmlformats.org/officeDocument/2006/relationships/image" Target="../media/image98.png"/><Relationship Id="rId53" Type="http://schemas.openxmlformats.org/officeDocument/2006/relationships/image" Target="../media/image106.png"/><Relationship Id="rId5" Type="http://schemas.openxmlformats.org/officeDocument/2006/relationships/image" Target="../media/image2210.png"/><Relationship Id="rId19" Type="http://schemas.openxmlformats.org/officeDocument/2006/relationships/image" Target="../media/image360.png"/><Relationship Id="rId4" Type="http://schemas.openxmlformats.org/officeDocument/2006/relationships/image" Target="../media/image2110.png"/><Relationship Id="rId9" Type="http://schemas.openxmlformats.org/officeDocument/2006/relationships/image" Target="../media/image2610.png"/><Relationship Id="rId14" Type="http://schemas.openxmlformats.org/officeDocument/2006/relationships/image" Target="../media/image316.png"/><Relationship Id="rId22" Type="http://schemas.openxmlformats.org/officeDocument/2006/relationships/image" Target="../media/image730.png"/><Relationship Id="rId27" Type="http://schemas.openxmlformats.org/officeDocument/2006/relationships/image" Target="../media/image80.png"/><Relationship Id="rId30" Type="http://schemas.openxmlformats.org/officeDocument/2006/relationships/image" Target="../media/image83.png"/><Relationship Id="rId35" Type="http://schemas.openxmlformats.org/officeDocument/2006/relationships/image" Target="../media/image88.png"/><Relationship Id="rId43" Type="http://schemas.openxmlformats.org/officeDocument/2006/relationships/image" Target="../media/image96.png"/><Relationship Id="rId48" Type="http://schemas.openxmlformats.org/officeDocument/2006/relationships/image" Target="../media/image101.png"/><Relationship Id="rId56" Type="http://schemas.openxmlformats.org/officeDocument/2006/relationships/image" Target="../media/image109.png"/><Relationship Id="rId8" Type="http://schemas.openxmlformats.org/officeDocument/2006/relationships/image" Target="../media/image2510.png"/><Relationship Id="rId51" Type="http://schemas.openxmlformats.org/officeDocument/2006/relationships/image" Target="../media/image104.png"/><Relationship Id="rId3" Type="http://schemas.openxmlformats.org/officeDocument/2006/relationships/image" Target="../media/image2010.png"/><Relationship Id="rId12" Type="http://schemas.openxmlformats.org/officeDocument/2006/relationships/image" Target="../media/image2910.png"/><Relationship Id="rId17" Type="http://schemas.openxmlformats.org/officeDocument/2006/relationships/image" Target="../media/image340.png"/><Relationship Id="rId25" Type="http://schemas.openxmlformats.org/officeDocument/2006/relationships/image" Target="../media/image78.png"/><Relationship Id="rId33" Type="http://schemas.openxmlformats.org/officeDocument/2006/relationships/image" Target="../media/image86.png"/><Relationship Id="rId38" Type="http://schemas.openxmlformats.org/officeDocument/2006/relationships/image" Target="../media/image91.png"/><Relationship Id="rId46" Type="http://schemas.openxmlformats.org/officeDocument/2006/relationships/image" Target="../media/image99.png"/><Relationship Id="rId20" Type="http://schemas.openxmlformats.org/officeDocument/2006/relationships/image" Target="../media/image370.png"/><Relationship Id="rId41" Type="http://schemas.openxmlformats.org/officeDocument/2006/relationships/image" Target="../media/image94.png"/><Relationship Id="rId54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10.png"/><Relationship Id="rId15" Type="http://schemas.openxmlformats.org/officeDocument/2006/relationships/image" Target="../media/image320.png"/><Relationship Id="rId23" Type="http://schemas.openxmlformats.org/officeDocument/2006/relationships/image" Target="../media/image75.png"/><Relationship Id="rId28" Type="http://schemas.openxmlformats.org/officeDocument/2006/relationships/image" Target="../media/image81.png"/><Relationship Id="rId36" Type="http://schemas.openxmlformats.org/officeDocument/2006/relationships/image" Target="../media/image89.png"/><Relationship Id="rId49" Type="http://schemas.openxmlformats.org/officeDocument/2006/relationships/image" Target="../media/image102.png"/><Relationship Id="rId57" Type="http://schemas.openxmlformats.org/officeDocument/2006/relationships/image" Target="../media/image110.png"/><Relationship Id="rId10" Type="http://schemas.openxmlformats.org/officeDocument/2006/relationships/image" Target="../media/image2710.png"/><Relationship Id="rId31" Type="http://schemas.openxmlformats.org/officeDocument/2006/relationships/image" Target="../media/image84.png"/><Relationship Id="rId44" Type="http://schemas.openxmlformats.org/officeDocument/2006/relationships/image" Target="../media/image97.png"/><Relationship Id="rId52" Type="http://schemas.openxmlformats.org/officeDocument/2006/relationships/image" Target="../media/image105.png"/></Relationships>
</file>

<file path=ppt/slides/_rels/slide5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0.png"/><Relationship Id="rId18" Type="http://schemas.openxmlformats.org/officeDocument/2006/relationships/image" Target="../media/image60.png"/><Relationship Id="rId26" Type="http://schemas.openxmlformats.org/officeDocument/2006/relationships/image" Target="../media/image117.png"/><Relationship Id="rId39" Type="http://schemas.openxmlformats.org/officeDocument/2006/relationships/image" Target="../media/image130.png"/><Relationship Id="rId21" Type="http://schemas.openxmlformats.org/officeDocument/2006/relationships/image" Target="../media/image112.png"/><Relationship Id="rId34" Type="http://schemas.openxmlformats.org/officeDocument/2006/relationships/image" Target="../media/image125.png"/><Relationship Id="rId42" Type="http://schemas.openxmlformats.org/officeDocument/2006/relationships/image" Target="../media/image133.png"/><Relationship Id="rId7" Type="http://schemas.openxmlformats.org/officeDocument/2006/relationships/image" Target="../media/image2710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8.png"/><Relationship Id="rId20" Type="http://schemas.openxmlformats.org/officeDocument/2006/relationships/image" Target="../media/image111.png"/><Relationship Id="rId29" Type="http://schemas.openxmlformats.org/officeDocument/2006/relationships/image" Target="../media/image120.png"/><Relationship Id="rId41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10.png"/><Relationship Id="rId11" Type="http://schemas.openxmlformats.org/officeDocument/2006/relationships/image" Target="../media/image316.png"/><Relationship Id="rId24" Type="http://schemas.openxmlformats.org/officeDocument/2006/relationships/image" Target="../media/image115.png"/><Relationship Id="rId32" Type="http://schemas.openxmlformats.org/officeDocument/2006/relationships/image" Target="../media/image123.png"/><Relationship Id="rId37" Type="http://schemas.openxmlformats.org/officeDocument/2006/relationships/image" Target="../media/image128.png"/><Relationship Id="rId40" Type="http://schemas.openxmlformats.org/officeDocument/2006/relationships/image" Target="../media/image131.png"/><Relationship Id="rId5" Type="http://schemas.openxmlformats.org/officeDocument/2006/relationships/image" Target="../media/image2510.png"/><Relationship Id="rId15" Type="http://schemas.openxmlformats.org/officeDocument/2006/relationships/image" Target="../media/image57.png"/><Relationship Id="rId23" Type="http://schemas.openxmlformats.org/officeDocument/2006/relationships/image" Target="../media/image114.png"/><Relationship Id="rId28" Type="http://schemas.openxmlformats.org/officeDocument/2006/relationships/image" Target="../media/image119.png"/><Relationship Id="rId36" Type="http://schemas.openxmlformats.org/officeDocument/2006/relationships/image" Target="../media/image127.png"/><Relationship Id="rId10" Type="http://schemas.openxmlformats.org/officeDocument/2006/relationships/image" Target="../media/image303.png"/><Relationship Id="rId19" Type="http://schemas.openxmlformats.org/officeDocument/2006/relationships/image" Target="../media/image61.png"/><Relationship Id="rId31" Type="http://schemas.openxmlformats.org/officeDocument/2006/relationships/image" Target="../media/image122.png"/><Relationship Id="rId4" Type="http://schemas.openxmlformats.org/officeDocument/2006/relationships/image" Target="../media/image2410.png"/><Relationship Id="rId9" Type="http://schemas.openxmlformats.org/officeDocument/2006/relationships/image" Target="../media/image2910.png"/><Relationship Id="rId14" Type="http://schemas.openxmlformats.org/officeDocument/2006/relationships/image" Target="../media/image340.png"/><Relationship Id="rId22" Type="http://schemas.openxmlformats.org/officeDocument/2006/relationships/image" Target="../media/image113.png"/><Relationship Id="rId27" Type="http://schemas.openxmlformats.org/officeDocument/2006/relationships/image" Target="../media/image118.png"/><Relationship Id="rId30" Type="http://schemas.openxmlformats.org/officeDocument/2006/relationships/image" Target="../media/image121.png"/><Relationship Id="rId35" Type="http://schemas.openxmlformats.org/officeDocument/2006/relationships/image" Target="../media/image126.png"/><Relationship Id="rId8" Type="http://schemas.openxmlformats.org/officeDocument/2006/relationships/image" Target="../media/image2810.png"/><Relationship Id="rId3" Type="http://schemas.openxmlformats.org/officeDocument/2006/relationships/image" Target="../media/image2310.png"/><Relationship Id="rId12" Type="http://schemas.openxmlformats.org/officeDocument/2006/relationships/image" Target="../media/image320.png"/><Relationship Id="rId17" Type="http://schemas.openxmlformats.org/officeDocument/2006/relationships/image" Target="../media/image59.png"/><Relationship Id="rId25" Type="http://schemas.openxmlformats.org/officeDocument/2006/relationships/image" Target="../media/image116.png"/><Relationship Id="rId33" Type="http://schemas.openxmlformats.org/officeDocument/2006/relationships/image" Target="../media/image124.png"/><Relationship Id="rId38" Type="http://schemas.openxmlformats.org/officeDocument/2006/relationships/image" Target="../media/image129.png"/></Relationships>
</file>

<file path=ppt/slides/_rels/slide5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7.png"/><Relationship Id="rId21" Type="http://schemas.openxmlformats.org/officeDocument/2006/relationships/image" Target="../media/image134.png"/><Relationship Id="rId34" Type="http://schemas.openxmlformats.org/officeDocument/2006/relationships/image" Target="../media/image147.png"/><Relationship Id="rId42" Type="http://schemas.openxmlformats.org/officeDocument/2006/relationships/image" Target="../media/image155.png"/><Relationship Id="rId47" Type="http://schemas.openxmlformats.org/officeDocument/2006/relationships/image" Target="../media/image160.png"/><Relationship Id="rId50" Type="http://schemas.openxmlformats.org/officeDocument/2006/relationships/image" Target="../media/image163.png"/><Relationship Id="rId55" Type="http://schemas.openxmlformats.org/officeDocument/2006/relationships/image" Target="../media/image168.png"/><Relationship Id="rId63" Type="http://schemas.openxmlformats.org/officeDocument/2006/relationships/image" Target="../media/image176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03.png"/><Relationship Id="rId29" Type="http://schemas.openxmlformats.org/officeDocument/2006/relationships/image" Target="../media/image142.png"/><Relationship Id="rId11" Type="http://schemas.openxmlformats.org/officeDocument/2006/relationships/image" Target="../media/image2510.png"/><Relationship Id="rId24" Type="http://schemas.openxmlformats.org/officeDocument/2006/relationships/image" Target="../media/image137.png"/><Relationship Id="rId32" Type="http://schemas.openxmlformats.org/officeDocument/2006/relationships/image" Target="../media/image145.png"/><Relationship Id="rId37" Type="http://schemas.openxmlformats.org/officeDocument/2006/relationships/image" Target="../media/image150.png"/><Relationship Id="rId40" Type="http://schemas.openxmlformats.org/officeDocument/2006/relationships/image" Target="../media/image153.png"/><Relationship Id="rId45" Type="http://schemas.openxmlformats.org/officeDocument/2006/relationships/image" Target="../media/image157.png"/><Relationship Id="rId53" Type="http://schemas.openxmlformats.org/officeDocument/2006/relationships/image" Target="../media/image166.png"/><Relationship Id="rId58" Type="http://schemas.openxmlformats.org/officeDocument/2006/relationships/image" Target="../media/image171.png"/><Relationship Id="rId5" Type="http://schemas.openxmlformats.org/officeDocument/2006/relationships/image" Target="../media/image65.png"/><Relationship Id="rId61" Type="http://schemas.openxmlformats.org/officeDocument/2006/relationships/image" Target="../media/image174.png"/><Relationship Id="rId19" Type="http://schemas.openxmlformats.org/officeDocument/2006/relationships/image" Target="../media/image330.png"/><Relationship Id="rId14" Type="http://schemas.openxmlformats.org/officeDocument/2006/relationships/image" Target="../media/image2810.png"/><Relationship Id="rId22" Type="http://schemas.openxmlformats.org/officeDocument/2006/relationships/image" Target="../media/image135.png"/><Relationship Id="rId27" Type="http://schemas.openxmlformats.org/officeDocument/2006/relationships/image" Target="../media/image140.png"/><Relationship Id="rId30" Type="http://schemas.openxmlformats.org/officeDocument/2006/relationships/image" Target="../media/image143.png"/><Relationship Id="rId35" Type="http://schemas.openxmlformats.org/officeDocument/2006/relationships/image" Target="../media/image148.png"/><Relationship Id="rId43" Type="http://schemas.openxmlformats.org/officeDocument/2006/relationships/image" Target="../media/image156.png"/><Relationship Id="rId48" Type="http://schemas.openxmlformats.org/officeDocument/2006/relationships/image" Target="../media/image161.png"/><Relationship Id="rId56" Type="http://schemas.openxmlformats.org/officeDocument/2006/relationships/image" Target="../media/image169.png"/><Relationship Id="rId64" Type="http://schemas.openxmlformats.org/officeDocument/2006/relationships/image" Target="../media/image177.png"/><Relationship Id="rId8" Type="http://schemas.openxmlformats.org/officeDocument/2006/relationships/image" Target="../media/image680.png"/><Relationship Id="rId51" Type="http://schemas.openxmlformats.org/officeDocument/2006/relationships/image" Target="../media/image164.png"/><Relationship Id="rId3" Type="http://schemas.openxmlformats.org/officeDocument/2006/relationships/image" Target="../media/image63.png"/><Relationship Id="rId12" Type="http://schemas.openxmlformats.org/officeDocument/2006/relationships/image" Target="../media/image2610.png"/><Relationship Id="rId17" Type="http://schemas.openxmlformats.org/officeDocument/2006/relationships/image" Target="../media/image316.png"/><Relationship Id="rId25" Type="http://schemas.openxmlformats.org/officeDocument/2006/relationships/image" Target="../media/image138.png"/><Relationship Id="rId33" Type="http://schemas.openxmlformats.org/officeDocument/2006/relationships/image" Target="../media/image146.png"/><Relationship Id="rId38" Type="http://schemas.openxmlformats.org/officeDocument/2006/relationships/image" Target="../media/image151.png"/><Relationship Id="rId46" Type="http://schemas.openxmlformats.org/officeDocument/2006/relationships/image" Target="../media/image158.png"/><Relationship Id="rId59" Type="http://schemas.openxmlformats.org/officeDocument/2006/relationships/image" Target="../media/image172.png"/><Relationship Id="rId20" Type="http://schemas.openxmlformats.org/officeDocument/2006/relationships/image" Target="../media/image340.png"/><Relationship Id="rId41" Type="http://schemas.openxmlformats.org/officeDocument/2006/relationships/image" Target="../media/image154.png"/><Relationship Id="rId54" Type="http://schemas.openxmlformats.org/officeDocument/2006/relationships/image" Target="../media/image167.png"/><Relationship Id="rId6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5" Type="http://schemas.openxmlformats.org/officeDocument/2006/relationships/image" Target="../media/image2910.png"/><Relationship Id="rId23" Type="http://schemas.openxmlformats.org/officeDocument/2006/relationships/image" Target="../media/image136.png"/><Relationship Id="rId28" Type="http://schemas.openxmlformats.org/officeDocument/2006/relationships/image" Target="../media/image141.png"/><Relationship Id="rId36" Type="http://schemas.openxmlformats.org/officeDocument/2006/relationships/image" Target="../media/image149.png"/><Relationship Id="rId49" Type="http://schemas.openxmlformats.org/officeDocument/2006/relationships/image" Target="../media/image162.png"/><Relationship Id="rId57" Type="http://schemas.openxmlformats.org/officeDocument/2006/relationships/image" Target="../media/image1700.png"/><Relationship Id="rId10" Type="http://schemas.openxmlformats.org/officeDocument/2006/relationships/image" Target="../media/image2410.png"/><Relationship Id="rId31" Type="http://schemas.openxmlformats.org/officeDocument/2006/relationships/image" Target="../media/image144.png"/><Relationship Id="rId44" Type="http://schemas.openxmlformats.org/officeDocument/2006/relationships/image" Target="../media/image139.png"/><Relationship Id="rId52" Type="http://schemas.openxmlformats.org/officeDocument/2006/relationships/image" Target="../media/image165.png"/><Relationship Id="rId60" Type="http://schemas.openxmlformats.org/officeDocument/2006/relationships/image" Target="../media/image173.png"/><Relationship Id="rId65" Type="http://schemas.openxmlformats.org/officeDocument/2006/relationships/image" Target="../media/image159.png"/><Relationship Id="rId4" Type="http://schemas.openxmlformats.org/officeDocument/2006/relationships/image" Target="../media/image64.png"/><Relationship Id="rId9" Type="http://schemas.openxmlformats.org/officeDocument/2006/relationships/image" Target="../media/image2310.png"/><Relationship Id="rId13" Type="http://schemas.openxmlformats.org/officeDocument/2006/relationships/image" Target="../media/image2710.png"/><Relationship Id="rId18" Type="http://schemas.openxmlformats.org/officeDocument/2006/relationships/image" Target="../media/image320.png"/><Relationship Id="rId39" Type="http://schemas.openxmlformats.org/officeDocument/2006/relationships/image" Target="../media/image152.png"/></Relationships>
</file>

<file path=ppt/slides/_rels/slide5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10.png"/><Relationship Id="rId18" Type="http://schemas.openxmlformats.org/officeDocument/2006/relationships/image" Target="../media/image320.png"/><Relationship Id="rId26" Type="http://schemas.openxmlformats.org/officeDocument/2006/relationships/image" Target="../media/image184.png"/><Relationship Id="rId39" Type="http://schemas.openxmlformats.org/officeDocument/2006/relationships/image" Target="../media/image197.png"/><Relationship Id="rId21" Type="http://schemas.openxmlformats.org/officeDocument/2006/relationships/image" Target="../media/image179.png"/><Relationship Id="rId34" Type="http://schemas.openxmlformats.org/officeDocument/2006/relationships/image" Target="../media/image192.png"/><Relationship Id="rId42" Type="http://schemas.openxmlformats.org/officeDocument/2006/relationships/image" Target="../media/image2000.png"/><Relationship Id="rId47" Type="http://schemas.openxmlformats.org/officeDocument/2006/relationships/image" Target="../media/image205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03.png"/><Relationship Id="rId29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2510.png"/><Relationship Id="rId24" Type="http://schemas.openxmlformats.org/officeDocument/2006/relationships/image" Target="../media/image182.png"/><Relationship Id="rId32" Type="http://schemas.openxmlformats.org/officeDocument/2006/relationships/image" Target="../media/image1900.png"/><Relationship Id="rId37" Type="http://schemas.openxmlformats.org/officeDocument/2006/relationships/image" Target="../media/image195.png"/><Relationship Id="rId40" Type="http://schemas.openxmlformats.org/officeDocument/2006/relationships/image" Target="../media/image198.png"/><Relationship Id="rId45" Type="http://schemas.openxmlformats.org/officeDocument/2006/relationships/image" Target="../media/image202.png"/><Relationship Id="rId5" Type="http://schemas.openxmlformats.org/officeDocument/2006/relationships/image" Target="../media/image65.png"/><Relationship Id="rId15" Type="http://schemas.openxmlformats.org/officeDocument/2006/relationships/image" Target="../media/image2910.png"/><Relationship Id="rId23" Type="http://schemas.openxmlformats.org/officeDocument/2006/relationships/image" Target="../media/image181.png"/><Relationship Id="rId28" Type="http://schemas.openxmlformats.org/officeDocument/2006/relationships/image" Target="../media/image186.png"/><Relationship Id="rId36" Type="http://schemas.openxmlformats.org/officeDocument/2006/relationships/image" Target="../media/image194.png"/><Relationship Id="rId10" Type="http://schemas.openxmlformats.org/officeDocument/2006/relationships/image" Target="../media/image2410.png"/><Relationship Id="rId19" Type="http://schemas.openxmlformats.org/officeDocument/2006/relationships/image" Target="../media/image330.png"/><Relationship Id="rId31" Type="http://schemas.openxmlformats.org/officeDocument/2006/relationships/image" Target="../media/image189.png"/><Relationship Id="rId44" Type="http://schemas.openxmlformats.org/officeDocument/2006/relationships/image" Target="../media/image201.png"/><Relationship Id="rId4" Type="http://schemas.openxmlformats.org/officeDocument/2006/relationships/image" Target="../media/image64.png"/><Relationship Id="rId9" Type="http://schemas.openxmlformats.org/officeDocument/2006/relationships/image" Target="../media/image2310.png"/><Relationship Id="rId14" Type="http://schemas.openxmlformats.org/officeDocument/2006/relationships/image" Target="../media/image2810.png"/><Relationship Id="rId22" Type="http://schemas.openxmlformats.org/officeDocument/2006/relationships/image" Target="../media/image1800.png"/><Relationship Id="rId27" Type="http://schemas.openxmlformats.org/officeDocument/2006/relationships/image" Target="../media/image185.png"/><Relationship Id="rId30" Type="http://schemas.openxmlformats.org/officeDocument/2006/relationships/image" Target="../media/image188.png"/><Relationship Id="rId35" Type="http://schemas.openxmlformats.org/officeDocument/2006/relationships/image" Target="../media/image193.png"/><Relationship Id="rId43" Type="http://schemas.openxmlformats.org/officeDocument/2006/relationships/image" Target="../media/image770.png"/><Relationship Id="rId8" Type="http://schemas.openxmlformats.org/officeDocument/2006/relationships/image" Target="../media/image680.png"/><Relationship Id="rId3" Type="http://schemas.openxmlformats.org/officeDocument/2006/relationships/image" Target="../media/image63.png"/><Relationship Id="rId12" Type="http://schemas.openxmlformats.org/officeDocument/2006/relationships/image" Target="../media/image2610.png"/><Relationship Id="rId17" Type="http://schemas.openxmlformats.org/officeDocument/2006/relationships/image" Target="../media/image316.png"/><Relationship Id="rId25" Type="http://schemas.openxmlformats.org/officeDocument/2006/relationships/image" Target="../media/image183.png"/><Relationship Id="rId33" Type="http://schemas.openxmlformats.org/officeDocument/2006/relationships/image" Target="../media/image191.png"/><Relationship Id="rId38" Type="http://schemas.openxmlformats.org/officeDocument/2006/relationships/image" Target="../media/image196.png"/><Relationship Id="rId46" Type="http://schemas.openxmlformats.org/officeDocument/2006/relationships/image" Target="../media/image203.png"/><Relationship Id="rId20" Type="http://schemas.openxmlformats.org/officeDocument/2006/relationships/image" Target="../media/image340.png"/><Relationship Id="rId41" Type="http://schemas.openxmlformats.org/officeDocument/2006/relationships/image" Target="../media/image199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0.png"/><Relationship Id="rId13" Type="http://schemas.openxmlformats.org/officeDocument/2006/relationships/image" Target="../media/image2150.png"/><Relationship Id="rId18" Type="http://schemas.openxmlformats.org/officeDocument/2006/relationships/image" Target="../media/image220.png"/><Relationship Id="rId3" Type="http://schemas.openxmlformats.org/officeDocument/2006/relationships/image" Target="../media/image2060.png"/><Relationship Id="rId21" Type="http://schemas.openxmlformats.org/officeDocument/2006/relationships/image" Target="../media/image223.png"/><Relationship Id="rId7" Type="http://schemas.openxmlformats.org/officeDocument/2006/relationships/image" Target="../media/image2090.png"/><Relationship Id="rId12" Type="http://schemas.openxmlformats.org/officeDocument/2006/relationships/image" Target="../media/image2140.png"/><Relationship Id="rId17" Type="http://schemas.openxmlformats.org/officeDocument/2006/relationships/image" Target="../media/image219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218.png"/><Relationship Id="rId20" Type="http://schemas.openxmlformats.org/officeDocument/2006/relationships/image" Target="../media/image2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40.png"/><Relationship Id="rId11" Type="http://schemas.openxmlformats.org/officeDocument/2006/relationships/image" Target="../media/image2130.png"/><Relationship Id="rId5" Type="http://schemas.openxmlformats.org/officeDocument/2006/relationships/image" Target="../media/image2080.png"/><Relationship Id="rId15" Type="http://schemas.openxmlformats.org/officeDocument/2006/relationships/image" Target="../media/image2170.png"/><Relationship Id="rId10" Type="http://schemas.openxmlformats.org/officeDocument/2006/relationships/image" Target="../media/image2113.png"/><Relationship Id="rId19" Type="http://schemas.openxmlformats.org/officeDocument/2006/relationships/image" Target="../media/image74.png"/><Relationship Id="rId4" Type="http://schemas.openxmlformats.org/officeDocument/2006/relationships/image" Target="../media/image870.png"/><Relationship Id="rId9" Type="http://schemas.openxmlformats.org/officeDocument/2006/relationships/image" Target="../media/image2120.png"/><Relationship Id="rId14" Type="http://schemas.openxmlformats.org/officeDocument/2006/relationships/image" Target="../media/image216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13" Type="http://schemas.openxmlformats.org/officeDocument/2006/relationships/image" Target="../media/image235.png"/><Relationship Id="rId18" Type="http://schemas.openxmlformats.org/officeDocument/2006/relationships/image" Target="../media/image240.png"/><Relationship Id="rId3" Type="http://schemas.openxmlformats.org/officeDocument/2006/relationships/image" Target="../media/image225.png"/><Relationship Id="rId21" Type="http://schemas.openxmlformats.org/officeDocument/2006/relationships/image" Target="../media/image243.png"/><Relationship Id="rId7" Type="http://schemas.openxmlformats.org/officeDocument/2006/relationships/image" Target="../media/image229.png"/><Relationship Id="rId12" Type="http://schemas.openxmlformats.org/officeDocument/2006/relationships/image" Target="../media/image234.png"/><Relationship Id="rId17" Type="http://schemas.openxmlformats.org/officeDocument/2006/relationships/image" Target="../media/image239.png"/><Relationship Id="rId25" Type="http://schemas.openxmlformats.org/officeDocument/2006/relationships/image" Target="../media/image247.png"/><Relationship Id="rId2" Type="http://schemas.openxmlformats.org/officeDocument/2006/relationships/image" Target="../media/image224.png"/><Relationship Id="rId16" Type="http://schemas.openxmlformats.org/officeDocument/2006/relationships/image" Target="../media/image238.png"/><Relationship Id="rId20" Type="http://schemas.openxmlformats.org/officeDocument/2006/relationships/image" Target="../media/image2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8.png"/><Relationship Id="rId11" Type="http://schemas.openxmlformats.org/officeDocument/2006/relationships/image" Target="../media/image233.png"/><Relationship Id="rId24" Type="http://schemas.openxmlformats.org/officeDocument/2006/relationships/image" Target="../media/image246.png"/><Relationship Id="rId5" Type="http://schemas.openxmlformats.org/officeDocument/2006/relationships/image" Target="../media/image227.png"/><Relationship Id="rId15" Type="http://schemas.openxmlformats.org/officeDocument/2006/relationships/image" Target="../media/image237.png"/><Relationship Id="rId23" Type="http://schemas.openxmlformats.org/officeDocument/2006/relationships/image" Target="../media/image245.png"/><Relationship Id="rId10" Type="http://schemas.openxmlformats.org/officeDocument/2006/relationships/image" Target="../media/image232.png"/><Relationship Id="rId19" Type="http://schemas.openxmlformats.org/officeDocument/2006/relationships/image" Target="../media/image241.png"/><Relationship Id="rId4" Type="http://schemas.openxmlformats.org/officeDocument/2006/relationships/image" Target="../media/image226.png"/><Relationship Id="rId9" Type="http://schemas.openxmlformats.org/officeDocument/2006/relationships/image" Target="../media/image231.png"/><Relationship Id="rId14" Type="http://schemas.openxmlformats.org/officeDocument/2006/relationships/image" Target="../media/image236.png"/><Relationship Id="rId22" Type="http://schemas.openxmlformats.org/officeDocument/2006/relationships/image" Target="../media/image24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13" Type="http://schemas.openxmlformats.org/officeDocument/2006/relationships/image" Target="../media/image235.png"/><Relationship Id="rId18" Type="http://schemas.openxmlformats.org/officeDocument/2006/relationships/image" Target="../media/image240.png"/><Relationship Id="rId26" Type="http://schemas.openxmlformats.org/officeDocument/2006/relationships/image" Target="../media/image247.png"/><Relationship Id="rId3" Type="http://schemas.openxmlformats.org/officeDocument/2006/relationships/image" Target="../media/image225.png"/><Relationship Id="rId21" Type="http://schemas.openxmlformats.org/officeDocument/2006/relationships/image" Target="../media/image243.png"/><Relationship Id="rId7" Type="http://schemas.openxmlformats.org/officeDocument/2006/relationships/image" Target="../media/image229.png"/><Relationship Id="rId12" Type="http://schemas.openxmlformats.org/officeDocument/2006/relationships/image" Target="../media/image234.png"/><Relationship Id="rId17" Type="http://schemas.openxmlformats.org/officeDocument/2006/relationships/image" Target="../media/image239.png"/><Relationship Id="rId25" Type="http://schemas.openxmlformats.org/officeDocument/2006/relationships/image" Target="../media/image246.png"/><Relationship Id="rId2" Type="http://schemas.openxmlformats.org/officeDocument/2006/relationships/image" Target="../media/image224.png"/><Relationship Id="rId16" Type="http://schemas.openxmlformats.org/officeDocument/2006/relationships/image" Target="../media/image238.png"/><Relationship Id="rId20" Type="http://schemas.openxmlformats.org/officeDocument/2006/relationships/image" Target="../media/image2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8.png"/><Relationship Id="rId11" Type="http://schemas.openxmlformats.org/officeDocument/2006/relationships/image" Target="../media/image233.png"/><Relationship Id="rId24" Type="http://schemas.openxmlformats.org/officeDocument/2006/relationships/image" Target="../media/image249.png"/><Relationship Id="rId5" Type="http://schemas.openxmlformats.org/officeDocument/2006/relationships/image" Target="../media/image227.png"/><Relationship Id="rId15" Type="http://schemas.openxmlformats.org/officeDocument/2006/relationships/image" Target="../media/image237.png"/><Relationship Id="rId23" Type="http://schemas.openxmlformats.org/officeDocument/2006/relationships/image" Target="../media/image248.png"/><Relationship Id="rId10" Type="http://schemas.openxmlformats.org/officeDocument/2006/relationships/image" Target="../media/image232.png"/><Relationship Id="rId19" Type="http://schemas.openxmlformats.org/officeDocument/2006/relationships/image" Target="../media/image241.png"/><Relationship Id="rId4" Type="http://schemas.openxmlformats.org/officeDocument/2006/relationships/image" Target="../media/image226.png"/><Relationship Id="rId9" Type="http://schemas.openxmlformats.org/officeDocument/2006/relationships/image" Target="../media/image231.png"/><Relationship Id="rId14" Type="http://schemas.openxmlformats.org/officeDocument/2006/relationships/image" Target="../media/image236.png"/><Relationship Id="rId22" Type="http://schemas.openxmlformats.org/officeDocument/2006/relationships/image" Target="../media/image24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13" Type="http://schemas.openxmlformats.org/officeDocument/2006/relationships/image" Target="../media/image235.png"/><Relationship Id="rId18" Type="http://schemas.openxmlformats.org/officeDocument/2006/relationships/image" Target="../media/image240.png"/><Relationship Id="rId26" Type="http://schemas.openxmlformats.org/officeDocument/2006/relationships/image" Target="../media/image252.png"/><Relationship Id="rId3" Type="http://schemas.openxmlformats.org/officeDocument/2006/relationships/image" Target="../media/image225.png"/><Relationship Id="rId21" Type="http://schemas.openxmlformats.org/officeDocument/2006/relationships/image" Target="../media/image243.png"/><Relationship Id="rId7" Type="http://schemas.openxmlformats.org/officeDocument/2006/relationships/image" Target="../media/image229.png"/><Relationship Id="rId12" Type="http://schemas.openxmlformats.org/officeDocument/2006/relationships/image" Target="../media/image234.png"/><Relationship Id="rId17" Type="http://schemas.openxmlformats.org/officeDocument/2006/relationships/image" Target="../media/image239.png"/><Relationship Id="rId25" Type="http://schemas.openxmlformats.org/officeDocument/2006/relationships/image" Target="../media/image251.png"/><Relationship Id="rId2" Type="http://schemas.openxmlformats.org/officeDocument/2006/relationships/image" Target="../media/image224.png"/><Relationship Id="rId16" Type="http://schemas.openxmlformats.org/officeDocument/2006/relationships/image" Target="../media/image238.png"/><Relationship Id="rId20" Type="http://schemas.openxmlformats.org/officeDocument/2006/relationships/image" Target="../media/image2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8.png"/><Relationship Id="rId11" Type="http://schemas.openxmlformats.org/officeDocument/2006/relationships/image" Target="../media/image233.png"/><Relationship Id="rId24" Type="http://schemas.openxmlformats.org/officeDocument/2006/relationships/image" Target="../media/image250.png"/><Relationship Id="rId5" Type="http://schemas.openxmlformats.org/officeDocument/2006/relationships/image" Target="../media/image227.png"/><Relationship Id="rId15" Type="http://schemas.openxmlformats.org/officeDocument/2006/relationships/image" Target="../media/image237.png"/><Relationship Id="rId23" Type="http://schemas.openxmlformats.org/officeDocument/2006/relationships/image" Target="../media/image248.png"/><Relationship Id="rId28" Type="http://schemas.openxmlformats.org/officeDocument/2006/relationships/image" Target="../media/image254.png"/><Relationship Id="rId10" Type="http://schemas.openxmlformats.org/officeDocument/2006/relationships/image" Target="../media/image232.png"/><Relationship Id="rId19" Type="http://schemas.openxmlformats.org/officeDocument/2006/relationships/image" Target="../media/image241.png"/><Relationship Id="rId4" Type="http://schemas.openxmlformats.org/officeDocument/2006/relationships/image" Target="../media/image226.png"/><Relationship Id="rId9" Type="http://schemas.openxmlformats.org/officeDocument/2006/relationships/image" Target="../media/image231.png"/><Relationship Id="rId14" Type="http://schemas.openxmlformats.org/officeDocument/2006/relationships/image" Target="../media/image236.png"/><Relationship Id="rId22" Type="http://schemas.openxmlformats.org/officeDocument/2006/relationships/image" Target="../media/image244.png"/><Relationship Id="rId27" Type="http://schemas.openxmlformats.org/officeDocument/2006/relationships/image" Target="../media/image253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13" Type="http://schemas.openxmlformats.org/officeDocument/2006/relationships/image" Target="../media/image265.png"/><Relationship Id="rId18" Type="http://schemas.openxmlformats.org/officeDocument/2006/relationships/image" Target="../media/image270.png"/><Relationship Id="rId3" Type="http://schemas.openxmlformats.org/officeDocument/2006/relationships/image" Target="../media/image178.png"/><Relationship Id="rId21" Type="http://schemas.openxmlformats.org/officeDocument/2006/relationships/image" Target="../media/image273.png"/><Relationship Id="rId7" Type="http://schemas.openxmlformats.org/officeDocument/2006/relationships/image" Target="../media/image259.png"/><Relationship Id="rId12" Type="http://schemas.openxmlformats.org/officeDocument/2006/relationships/image" Target="../media/image264.png"/><Relationship Id="rId17" Type="http://schemas.openxmlformats.org/officeDocument/2006/relationships/image" Target="../media/image269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268.png"/><Relationship Id="rId20" Type="http://schemas.openxmlformats.org/officeDocument/2006/relationships/image" Target="../media/image2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8.png"/><Relationship Id="rId11" Type="http://schemas.openxmlformats.org/officeDocument/2006/relationships/image" Target="../media/image263.png"/><Relationship Id="rId5" Type="http://schemas.openxmlformats.org/officeDocument/2006/relationships/image" Target="../media/image257.png"/><Relationship Id="rId15" Type="http://schemas.openxmlformats.org/officeDocument/2006/relationships/image" Target="../media/image267.png"/><Relationship Id="rId10" Type="http://schemas.openxmlformats.org/officeDocument/2006/relationships/image" Target="../media/image262.png"/><Relationship Id="rId19" Type="http://schemas.openxmlformats.org/officeDocument/2006/relationships/image" Target="../media/image271.png"/><Relationship Id="rId4" Type="http://schemas.openxmlformats.org/officeDocument/2006/relationships/image" Target="../media/image256.png"/><Relationship Id="rId9" Type="http://schemas.openxmlformats.org/officeDocument/2006/relationships/image" Target="../media/image261.png"/><Relationship Id="rId14" Type="http://schemas.openxmlformats.org/officeDocument/2006/relationships/image" Target="../media/image266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8.png"/><Relationship Id="rId13" Type="http://schemas.openxmlformats.org/officeDocument/2006/relationships/image" Target="../media/image283.png"/><Relationship Id="rId18" Type="http://schemas.openxmlformats.org/officeDocument/2006/relationships/image" Target="../media/image47.jpeg"/><Relationship Id="rId3" Type="http://schemas.openxmlformats.org/officeDocument/2006/relationships/image" Target="../media/image255.png"/><Relationship Id="rId7" Type="http://schemas.openxmlformats.org/officeDocument/2006/relationships/image" Target="../media/image277.png"/><Relationship Id="rId12" Type="http://schemas.openxmlformats.org/officeDocument/2006/relationships/image" Target="../media/image282.png"/><Relationship Id="rId17" Type="http://schemas.openxmlformats.org/officeDocument/2006/relationships/image" Target="../media/image287.png"/><Relationship Id="rId2" Type="http://schemas.openxmlformats.org/officeDocument/2006/relationships/image" Target="../media/image2213.png"/><Relationship Id="rId16" Type="http://schemas.openxmlformats.org/officeDocument/2006/relationships/image" Target="../media/image2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6.png"/><Relationship Id="rId11" Type="http://schemas.openxmlformats.org/officeDocument/2006/relationships/image" Target="../media/image281.png"/><Relationship Id="rId5" Type="http://schemas.openxmlformats.org/officeDocument/2006/relationships/image" Target="../media/image275.png"/><Relationship Id="rId15" Type="http://schemas.openxmlformats.org/officeDocument/2006/relationships/image" Target="../media/image285.png"/><Relationship Id="rId10" Type="http://schemas.openxmlformats.org/officeDocument/2006/relationships/image" Target="../media/image280.png"/><Relationship Id="rId4" Type="http://schemas.openxmlformats.org/officeDocument/2006/relationships/image" Target="../media/image274.png"/><Relationship Id="rId9" Type="http://schemas.openxmlformats.org/officeDocument/2006/relationships/image" Target="../media/image279.png"/><Relationship Id="rId14" Type="http://schemas.openxmlformats.org/officeDocument/2006/relationships/image" Target="../media/image284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8.png"/><Relationship Id="rId3" Type="http://schemas.openxmlformats.org/officeDocument/2006/relationships/image" Target="../media/image204.png"/><Relationship Id="rId7" Type="http://schemas.openxmlformats.org/officeDocument/2006/relationships/image" Target="../media/image30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6.png"/><Relationship Id="rId5" Type="http://schemas.openxmlformats.org/officeDocument/2006/relationships/image" Target="../media/image305.png"/><Relationship Id="rId4" Type="http://schemas.openxmlformats.org/officeDocument/2006/relationships/image" Target="../media/image74.png"/><Relationship Id="rId9" Type="http://schemas.openxmlformats.org/officeDocument/2006/relationships/image" Target="../media/image309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hyperlink" Target="https://arxiv.org/pdf/2201.08239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2.png"/><Relationship Id="rId4" Type="http://schemas.openxmlformats.org/officeDocument/2006/relationships/image" Target="../media/image21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hyperlink" Target="https://arxiv.org/pdf/2201.08239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2.png"/><Relationship Id="rId4" Type="http://schemas.openxmlformats.org/officeDocument/2006/relationships/image" Target="../media/image21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peech.ee.ntu.edu.tw/~tlkagk/courses_ML20.html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speech.ee.ntu.edu.tw/~tlkagk/courses_ML20.html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speech.ee.ntu.edu.tw/~tlkagk/courses_ML20.html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speech.ee.ntu.edu.tw/~tlkagk/courses_ML20.html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://speech.ee.ntu.edu.tw/~tlkagk/courses_ML20.html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peech.ee.ntu.edu.tw/~tlkagk/courses_ML20.html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speech.ee.ntu.edu.tw/~tlkagk/courses_ML20.html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0.png"/><Relationship Id="rId13" Type="http://schemas.openxmlformats.org/officeDocument/2006/relationships/image" Target="../media/image1050.png"/><Relationship Id="rId3" Type="http://schemas.openxmlformats.org/officeDocument/2006/relationships/image" Target="../media/image214.png"/><Relationship Id="rId7" Type="http://schemas.openxmlformats.org/officeDocument/2006/relationships/image" Target="../media/image990.png"/><Relationship Id="rId12" Type="http://schemas.openxmlformats.org/officeDocument/2006/relationships/image" Target="../media/image10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0.png"/><Relationship Id="rId11" Type="http://schemas.openxmlformats.org/officeDocument/2006/relationships/image" Target="../media/image1030.png"/><Relationship Id="rId5" Type="http://schemas.openxmlformats.org/officeDocument/2006/relationships/image" Target="../media/image970.png"/><Relationship Id="rId10" Type="http://schemas.openxmlformats.org/officeDocument/2006/relationships/image" Target="../media/image1020.png"/><Relationship Id="rId4" Type="http://schemas.openxmlformats.org/officeDocument/2006/relationships/image" Target="../media/image960.png"/><Relationship Id="rId9" Type="http://schemas.openxmlformats.org/officeDocument/2006/relationships/image" Target="../media/image1011.png"/><Relationship Id="rId14" Type="http://schemas.openxmlformats.org/officeDocument/2006/relationships/hyperlink" Target="http://speech.ee.ntu.edu.tw/~tlkagk/courses_ML20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speech.ee.ntu.edu.tw/~tlkagk/courses_ML20.html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speech.ee.ntu.edu.tw/~tlkagk/courses_ML20.html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speech.ee.ntu.edu.tw/~tlkagk/courses_ML20.html" TargetMode="External"/><Relationship Id="rId2" Type="http://schemas.openxmlformats.org/officeDocument/2006/relationships/hyperlink" Target="https://arxiv.org/abs/1902.04094" TargetMode="Externa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hyperlink" Target="https://arxiv.org/pdf/2201.08239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2.png"/><Relationship Id="rId4" Type="http://schemas.openxmlformats.org/officeDocument/2006/relationships/image" Target="../media/image211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d4mucfpksywv.cloudfront.net/better-language-models/language_models_are_unsupervised_multitask_learners.pdf" TargetMode="External"/><Relationship Id="rId7" Type="http://schemas.openxmlformats.org/officeDocument/2006/relationships/image" Target="../media/image20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5" Type="http://schemas.openxmlformats.org/officeDocument/2006/relationships/image" Target="../media/image289.png"/><Relationship Id="rId4" Type="http://schemas.openxmlformats.org/officeDocument/2006/relationships/image" Target="../media/image288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NULL"/><Relationship Id="rId21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notesSlide" Target="../notesSlides/notesSlide30.xml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openxmlformats.org/officeDocument/2006/relationships/slideLayout" Target="../slideLayouts/slideLayout2.xml"/><Relationship Id="rId11" Type="http://schemas.openxmlformats.org/officeDocument/2006/relationships/image" Target="NULL"/><Relationship Id="rId24" Type="http://schemas.openxmlformats.org/officeDocument/2006/relationships/image" Target="NULL"/><Relationship Id="rId15" Type="http://schemas.openxmlformats.org/officeDocument/2006/relationships/image" Target="NULL"/><Relationship Id="rId23" Type="http://schemas.openxmlformats.org/officeDocument/2006/relationships/image" Target="NULL"/><Relationship Id="rId28" Type="http://schemas.openxmlformats.org/officeDocument/2006/relationships/hyperlink" Target="http://speech.ee.ntu.edu.tw/~tlkagk/courses_ML20.html" TargetMode="External"/><Relationship Id="rId10" Type="http://schemas.openxmlformats.org/officeDocument/2006/relationships/image" Target="NULL"/><Relationship Id="rId19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Relationship Id="rId22" Type="http://schemas.openxmlformats.org/officeDocument/2006/relationships/image" Target="NULL"/><Relationship Id="rId27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fasttext.cc/" TargetMode="Externa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NULL"/><Relationship Id="rId26" Type="http://schemas.openxmlformats.org/officeDocument/2006/relationships/image" Target="NULL"/><Relationship Id="rId21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5" Type="http://schemas.openxmlformats.org/officeDocument/2006/relationships/image" Target="NULL"/><Relationship Id="rId2" Type="http://schemas.openxmlformats.org/officeDocument/2006/relationships/notesSlide" Target="../notesSlides/notesSlide31.xml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openxmlformats.org/officeDocument/2006/relationships/slideLayout" Target="../slideLayouts/slideLayout2.xml"/><Relationship Id="rId11" Type="http://schemas.openxmlformats.org/officeDocument/2006/relationships/image" Target="NULL"/><Relationship Id="rId24" Type="http://schemas.openxmlformats.org/officeDocument/2006/relationships/image" Target="NULL"/><Relationship Id="rId15" Type="http://schemas.openxmlformats.org/officeDocument/2006/relationships/image" Target="NULL"/><Relationship Id="rId23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Relationship Id="rId22" Type="http://schemas.openxmlformats.org/officeDocument/2006/relationships/image" Target="NULL"/><Relationship Id="rId27" Type="http://schemas.openxmlformats.org/officeDocument/2006/relationships/hyperlink" Target="http://speech.ee.ntu.edu.tw/~tlkagk/courses_ML20.html" TargetMode="Externa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484784"/>
            <a:ext cx="7772400" cy="2088232"/>
          </a:xfrm>
        </p:spPr>
        <p:txBody>
          <a:bodyPr/>
          <a:lstStyle/>
          <a:p>
            <a:pPr eaLnBrk="1" hangingPunct="1">
              <a:defRPr/>
            </a:pPr>
            <a:r>
              <a:rPr lang="de-DE" sz="3600" b="1" dirty="0">
                <a:cs typeface="+mj-cs"/>
              </a:rPr>
              <a:t>Intelligent </a:t>
            </a:r>
            <a:r>
              <a:rPr lang="de-DE" sz="3600" b="1" dirty="0" err="1">
                <a:cs typeface="+mj-cs"/>
              </a:rPr>
              <a:t>Agents</a:t>
            </a:r>
            <a:br>
              <a:rPr lang="de-DE" sz="3600" b="1" dirty="0">
                <a:cs typeface="+mj-cs"/>
              </a:rPr>
            </a:br>
            <a:r>
              <a:rPr lang="de-DE" sz="2400" b="1" dirty="0">
                <a:cs typeface="+mj-cs"/>
              </a:rPr>
              <a:t> </a:t>
            </a:r>
            <a:br>
              <a:rPr lang="de-DE" sz="3600" b="1" dirty="0">
                <a:cs typeface="+mj-cs"/>
              </a:rPr>
            </a:br>
            <a:r>
              <a:rPr lang="en-US" sz="2800" dirty="0"/>
              <a:t> </a:t>
            </a:r>
            <a:r>
              <a:rPr lang="en-US" sz="2800" b="1" dirty="0"/>
              <a:t>1d-CNNs LSTMs </a:t>
            </a:r>
            <a:r>
              <a:rPr lang="en-US" sz="2800" b="1" dirty="0" err="1"/>
              <a:t>ELMo</a:t>
            </a:r>
            <a:r>
              <a:rPr lang="en-US" sz="2800" b="1" dirty="0"/>
              <a:t> Transformers BERT GPT</a:t>
            </a:r>
            <a:endParaRPr lang="de-DE" sz="3600" b="1" dirty="0">
              <a:cs typeface="+mj-cs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717032"/>
            <a:ext cx="6400800" cy="2304356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>
                <a:cs typeface="+mn-cs"/>
              </a:rPr>
              <a:t>Ralf Möller</a:t>
            </a:r>
          </a:p>
          <a:p>
            <a:pPr eaLnBrk="1" hangingPunct="1">
              <a:defRPr/>
            </a:pPr>
            <a:r>
              <a:rPr lang="de-DE" dirty="0">
                <a:cs typeface="+mn-cs"/>
              </a:rPr>
              <a:t>Universität zu Lübeck</a:t>
            </a:r>
          </a:p>
          <a:p>
            <a:pPr eaLnBrk="1" hangingPunct="1">
              <a:defRPr/>
            </a:pPr>
            <a:r>
              <a:rPr lang="de-DE" dirty="0">
                <a:cs typeface="+mn-cs"/>
              </a:rPr>
              <a:t>Institut für Informationssysteme</a:t>
            </a:r>
          </a:p>
          <a:p>
            <a:pPr eaLnBrk="1" hangingPunct="1">
              <a:defRPr/>
            </a:pPr>
            <a:endParaRPr lang="de-DE" dirty="0"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8052" y="247558"/>
            <a:ext cx="8278748" cy="507153"/>
          </a:xfrm>
          <a:prstGeom prst="rect">
            <a:avLst/>
          </a:prstGeom>
        </p:spPr>
        <p:txBody>
          <a:bodyPr vert="horz" wrap="square" lIns="0" tIns="14568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115"/>
              </a:spcBef>
            </a:pPr>
            <a:r>
              <a:rPr lang="de-DE" spc="13" dirty="0" err="1"/>
              <a:t>Recursive</a:t>
            </a:r>
            <a:r>
              <a:rPr lang="de-DE" spc="13" dirty="0"/>
              <a:t> Networks – </a:t>
            </a:r>
            <a:r>
              <a:rPr lang="de-DE" spc="13" dirty="0" err="1"/>
              <a:t>Or</a:t>
            </a:r>
            <a:r>
              <a:rPr lang="de-DE" spc="13" dirty="0"/>
              <a:t>: </a:t>
            </a:r>
            <a:r>
              <a:rPr lang="de-DE" spc="13" dirty="0" err="1"/>
              <a:t>Copying</a:t>
            </a:r>
            <a:r>
              <a:rPr lang="de-DE" spc="13" dirty="0"/>
              <a:t> </a:t>
            </a:r>
            <a:r>
              <a:rPr lang="de-DE" spc="13" dirty="0" err="1"/>
              <a:t>the</a:t>
            </a:r>
            <a:r>
              <a:rPr lang="de-DE" spc="13" dirty="0"/>
              <a:t> Pattern</a:t>
            </a:r>
            <a:endParaRPr spc="18" dirty="0"/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27CE0D94-5D49-CB4C-8A64-676153B3904D}"/>
              </a:ext>
            </a:extLst>
          </p:cNvPr>
          <p:cNvGrpSpPr/>
          <p:nvPr/>
        </p:nvGrpSpPr>
        <p:grpSpPr>
          <a:xfrm>
            <a:off x="1705488" y="2286896"/>
            <a:ext cx="5175468" cy="1374138"/>
            <a:chOff x="1647265" y="3191503"/>
            <a:chExt cx="5175468" cy="1374138"/>
          </a:xfrm>
        </p:grpSpPr>
        <p:sp>
          <p:nvSpPr>
            <p:cNvPr id="4" name="object 4"/>
            <p:cNvSpPr txBox="1"/>
            <p:nvPr/>
          </p:nvSpPr>
          <p:spPr>
            <a:xfrm>
              <a:off x="1647265" y="3321843"/>
              <a:ext cx="647140" cy="1058514"/>
            </a:xfrm>
            <a:prstGeom prst="rect">
              <a:avLst/>
            </a:prstGeom>
          </p:spPr>
          <p:txBody>
            <a:bodyPr vert="horz" wrap="square" lIns="0" tIns="11766" rIns="0" bIns="0" rtlCol="0">
              <a:spAutoFit/>
            </a:bodyPr>
            <a:lstStyle/>
            <a:p>
              <a:pPr marL="44826">
                <a:spcBef>
                  <a:spcPts val="93"/>
                </a:spcBef>
              </a:pPr>
              <a:r>
                <a:rPr sz="1632" dirty="0">
                  <a:latin typeface="Helvetica"/>
                  <a:cs typeface="Helvetica"/>
                </a:rPr>
                <a:t>output</a:t>
              </a:r>
              <a:endParaRPr sz="1632">
                <a:latin typeface="Helvetica"/>
                <a:cs typeface="Helvetica"/>
              </a:endParaRPr>
            </a:p>
            <a:p>
              <a:pPr marL="100858" marR="4483" indent="-89652">
                <a:lnSpc>
                  <a:spcPct val="162200"/>
                </a:lnSpc>
                <a:spcBef>
                  <a:spcPts val="176"/>
                </a:spcBef>
              </a:pPr>
              <a:r>
                <a:rPr sz="1632" dirty="0">
                  <a:latin typeface="Helvetica"/>
                  <a:cs typeface="Helvetica"/>
                </a:rPr>
                <a:t>hidden  input</a:t>
              </a:r>
              <a:endParaRPr sz="1632">
                <a:latin typeface="Helvetica"/>
                <a:cs typeface="Helvetica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2606885" y="3279430"/>
              <a:ext cx="1057380" cy="45068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665452" y="3337996"/>
              <a:ext cx="866774" cy="260537"/>
            </a:xfrm>
            <a:custGeom>
              <a:avLst/>
              <a:gdLst/>
              <a:ahLst/>
              <a:cxnLst/>
              <a:rect l="l" t="t" r="r" b="b"/>
              <a:pathLst>
                <a:path w="982345" h="295275">
                  <a:moveTo>
                    <a:pt x="0" y="0"/>
                  </a:moveTo>
                  <a:lnTo>
                    <a:pt x="982265" y="0"/>
                  </a:lnTo>
                  <a:lnTo>
                    <a:pt x="982265" y="294679"/>
                  </a:lnTo>
                  <a:lnTo>
                    <a:pt x="0" y="294679"/>
                  </a:lnTo>
                  <a:lnTo>
                    <a:pt x="0" y="0"/>
                  </a:lnTo>
                  <a:close/>
                </a:path>
              </a:pathLst>
            </a:custGeom>
            <a:ln w="196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676223" y="3307597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726121" y="3357497"/>
              <a:ext cx="216676" cy="2166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940567" y="3307597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990466" y="3357497"/>
              <a:ext cx="216676" cy="2166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204913" y="3307597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254811" y="3357497"/>
              <a:ext cx="216676" cy="2166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606885" y="4085465"/>
              <a:ext cx="1057380" cy="45068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665452" y="4144032"/>
              <a:ext cx="866774" cy="260537"/>
            </a:xfrm>
            <a:custGeom>
              <a:avLst/>
              <a:gdLst/>
              <a:ahLst/>
              <a:cxnLst/>
              <a:rect l="l" t="t" r="r" b="b"/>
              <a:pathLst>
                <a:path w="982345" h="295275">
                  <a:moveTo>
                    <a:pt x="0" y="0"/>
                  </a:moveTo>
                  <a:lnTo>
                    <a:pt x="982265" y="0"/>
                  </a:lnTo>
                  <a:lnTo>
                    <a:pt x="982265" y="294679"/>
                  </a:lnTo>
                  <a:lnTo>
                    <a:pt x="0" y="294679"/>
                  </a:lnTo>
                  <a:lnTo>
                    <a:pt x="0" y="0"/>
                  </a:lnTo>
                  <a:close/>
                </a:path>
              </a:pathLst>
            </a:custGeom>
            <a:ln w="196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676223" y="4113634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726121" y="4163532"/>
              <a:ext cx="216676" cy="21667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940567" y="4113634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990466" y="4163532"/>
              <a:ext cx="216676" cy="21667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204913" y="4113634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254811" y="4163532"/>
              <a:ext cx="216676" cy="21667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606885" y="3682447"/>
              <a:ext cx="1057380" cy="45068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665452" y="3741014"/>
              <a:ext cx="866774" cy="260537"/>
            </a:xfrm>
            <a:custGeom>
              <a:avLst/>
              <a:gdLst/>
              <a:ahLst/>
              <a:cxnLst/>
              <a:rect l="l" t="t" r="r" b="b"/>
              <a:pathLst>
                <a:path w="982345" h="295275">
                  <a:moveTo>
                    <a:pt x="0" y="0"/>
                  </a:moveTo>
                  <a:lnTo>
                    <a:pt x="982264" y="0"/>
                  </a:lnTo>
                  <a:lnTo>
                    <a:pt x="982264" y="294679"/>
                  </a:lnTo>
                  <a:lnTo>
                    <a:pt x="0" y="2946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DE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665452" y="3741014"/>
              <a:ext cx="866774" cy="260537"/>
            </a:xfrm>
            <a:custGeom>
              <a:avLst/>
              <a:gdLst/>
              <a:ahLst/>
              <a:cxnLst/>
              <a:rect l="l" t="t" r="r" b="b"/>
              <a:pathLst>
                <a:path w="982345" h="295275">
                  <a:moveTo>
                    <a:pt x="0" y="0"/>
                  </a:moveTo>
                  <a:lnTo>
                    <a:pt x="982265" y="0"/>
                  </a:lnTo>
                  <a:lnTo>
                    <a:pt x="982265" y="294679"/>
                  </a:lnTo>
                  <a:lnTo>
                    <a:pt x="0" y="294679"/>
                  </a:lnTo>
                  <a:lnTo>
                    <a:pt x="0" y="0"/>
                  </a:lnTo>
                  <a:close/>
                </a:path>
              </a:pathLst>
            </a:custGeom>
            <a:ln w="196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676223" y="3710615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726121" y="3760514"/>
              <a:ext cx="216676" cy="21667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940567" y="3710615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999133" y="3769180"/>
              <a:ext cx="199465" cy="199465"/>
            </a:xfrm>
            <a:custGeom>
              <a:avLst/>
              <a:gdLst/>
              <a:ahLst/>
              <a:cxnLst/>
              <a:rect l="l" t="t" r="r" b="b"/>
              <a:pathLst>
                <a:path w="226060" h="226060">
                  <a:moveTo>
                    <a:pt x="112960" y="0"/>
                  </a:moveTo>
                  <a:lnTo>
                    <a:pt x="70453" y="8271"/>
                  </a:lnTo>
                  <a:lnTo>
                    <a:pt x="33086" y="33086"/>
                  </a:lnTo>
                  <a:lnTo>
                    <a:pt x="8271" y="70453"/>
                  </a:lnTo>
                  <a:lnTo>
                    <a:pt x="0" y="112960"/>
                  </a:lnTo>
                  <a:lnTo>
                    <a:pt x="8271" y="155467"/>
                  </a:lnTo>
                  <a:lnTo>
                    <a:pt x="33086" y="192835"/>
                  </a:lnTo>
                  <a:lnTo>
                    <a:pt x="70453" y="217650"/>
                  </a:lnTo>
                  <a:lnTo>
                    <a:pt x="112960" y="225921"/>
                  </a:lnTo>
                  <a:lnTo>
                    <a:pt x="155467" y="217650"/>
                  </a:lnTo>
                  <a:lnTo>
                    <a:pt x="192835" y="192835"/>
                  </a:lnTo>
                  <a:lnTo>
                    <a:pt x="217650" y="155467"/>
                  </a:lnTo>
                  <a:lnTo>
                    <a:pt x="225921" y="112960"/>
                  </a:lnTo>
                  <a:lnTo>
                    <a:pt x="217650" y="70453"/>
                  </a:lnTo>
                  <a:lnTo>
                    <a:pt x="192835" y="33086"/>
                  </a:lnTo>
                  <a:lnTo>
                    <a:pt x="155467" y="8271"/>
                  </a:lnTo>
                  <a:lnTo>
                    <a:pt x="112960" y="0"/>
                  </a:lnTo>
                  <a:close/>
                </a:path>
              </a:pathLst>
            </a:custGeom>
            <a:solidFill>
              <a:srgbClr val="5358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999133" y="3769180"/>
              <a:ext cx="199465" cy="199465"/>
            </a:xfrm>
            <a:custGeom>
              <a:avLst/>
              <a:gdLst/>
              <a:ahLst/>
              <a:cxnLst/>
              <a:rect l="l" t="t" r="r" b="b"/>
              <a:pathLst>
                <a:path w="226060" h="226060">
                  <a:moveTo>
                    <a:pt x="192835" y="33085"/>
                  </a:moveTo>
                  <a:lnTo>
                    <a:pt x="217649" y="70453"/>
                  </a:lnTo>
                  <a:lnTo>
                    <a:pt x="225921" y="112960"/>
                  </a:lnTo>
                  <a:lnTo>
                    <a:pt x="217649" y="155467"/>
                  </a:lnTo>
                  <a:lnTo>
                    <a:pt x="192835" y="192835"/>
                  </a:lnTo>
                  <a:lnTo>
                    <a:pt x="155467" y="217649"/>
                  </a:lnTo>
                  <a:lnTo>
                    <a:pt x="112960" y="225921"/>
                  </a:lnTo>
                  <a:lnTo>
                    <a:pt x="70453" y="217649"/>
                  </a:lnTo>
                  <a:lnTo>
                    <a:pt x="33085" y="192835"/>
                  </a:lnTo>
                  <a:lnTo>
                    <a:pt x="8271" y="155467"/>
                  </a:lnTo>
                  <a:lnTo>
                    <a:pt x="0" y="112960"/>
                  </a:lnTo>
                  <a:lnTo>
                    <a:pt x="8271" y="70453"/>
                  </a:lnTo>
                  <a:lnTo>
                    <a:pt x="33085" y="33085"/>
                  </a:lnTo>
                  <a:lnTo>
                    <a:pt x="70453" y="8271"/>
                  </a:lnTo>
                  <a:lnTo>
                    <a:pt x="112960" y="0"/>
                  </a:lnTo>
                  <a:lnTo>
                    <a:pt x="155467" y="8271"/>
                  </a:lnTo>
                  <a:lnTo>
                    <a:pt x="192835" y="33085"/>
                  </a:lnTo>
                  <a:close/>
                </a:path>
              </a:pathLst>
            </a:custGeom>
            <a:ln w="196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204913" y="3710615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254811" y="3760514"/>
              <a:ext cx="216676" cy="21667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057203" y="3988024"/>
              <a:ext cx="83484" cy="83484"/>
            </a:xfrm>
            <a:custGeom>
              <a:avLst/>
              <a:gdLst/>
              <a:ahLst/>
              <a:cxnLst/>
              <a:rect l="l" t="t" r="r" b="b"/>
              <a:pathLst>
                <a:path w="94614" h="94614">
                  <a:moveTo>
                    <a:pt x="47148" y="0"/>
                  </a:moveTo>
                  <a:lnTo>
                    <a:pt x="0" y="94297"/>
                  </a:lnTo>
                  <a:lnTo>
                    <a:pt x="94297" y="94297"/>
                  </a:lnTo>
                  <a:lnTo>
                    <a:pt x="471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091870" y="3724288"/>
              <a:ext cx="17369" cy="0"/>
            </a:xfrm>
            <a:custGeom>
              <a:avLst/>
              <a:gdLst/>
              <a:ahLst/>
              <a:cxnLst/>
              <a:rect l="l" t="t" r="r" b="b"/>
              <a:pathLst>
                <a:path w="19685">
                  <a:moveTo>
                    <a:pt x="0" y="0"/>
                  </a:moveTo>
                  <a:lnTo>
                    <a:pt x="19645" y="0"/>
                  </a:lnTo>
                </a:path>
              </a:pathLst>
            </a:custGeom>
            <a:ln w="1826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058935" y="3576339"/>
              <a:ext cx="83484" cy="83484"/>
            </a:xfrm>
            <a:custGeom>
              <a:avLst/>
              <a:gdLst/>
              <a:ahLst/>
              <a:cxnLst/>
              <a:rect l="l" t="t" r="r" b="b"/>
              <a:pathLst>
                <a:path w="94614" h="94614">
                  <a:moveTo>
                    <a:pt x="47148" y="0"/>
                  </a:moveTo>
                  <a:lnTo>
                    <a:pt x="0" y="94297"/>
                  </a:lnTo>
                  <a:lnTo>
                    <a:pt x="94297" y="94297"/>
                  </a:lnTo>
                  <a:lnTo>
                    <a:pt x="471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637046" y="3279430"/>
              <a:ext cx="1057380" cy="45068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695613" y="3337996"/>
              <a:ext cx="866774" cy="260537"/>
            </a:xfrm>
            <a:custGeom>
              <a:avLst/>
              <a:gdLst/>
              <a:ahLst/>
              <a:cxnLst/>
              <a:rect l="l" t="t" r="r" b="b"/>
              <a:pathLst>
                <a:path w="982345" h="295275">
                  <a:moveTo>
                    <a:pt x="0" y="0"/>
                  </a:moveTo>
                  <a:lnTo>
                    <a:pt x="982264" y="0"/>
                  </a:lnTo>
                  <a:lnTo>
                    <a:pt x="982264" y="294679"/>
                  </a:lnTo>
                  <a:lnTo>
                    <a:pt x="0" y="2946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695613" y="3337996"/>
              <a:ext cx="866774" cy="260537"/>
            </a:xfrm>
            <a:custGeom>
              <a:avLst/>
              <a:gdLst/>
              <a:ahLst/>
              <a:cxnLst/>
              <a:rect l="l" t="t" r="r" b="b"/>
              <a:pathLst>
                <a:path w="982345" h="295275">
                  <a:moveTo>
                    <a:pt x="0" y="0"/>
                  </a:moveTo>
                  <a:lnTo>
                    <a:pt x="982265" y="0"/>
                  </a:lnTo>
                  <a:lnTo>
                    <a:pt x="982265" y="294679"/>
                  </a:lnTo>
                  <a:lnTo>
                    <a:pt x="0" y="294679"/>
                  </a:lnTo>
                  <a:lnTo>
                    <a:pt x="0" y="0"/>
                  </a:lnTo>
                  <a:close/>
                </a:path>
              </a:pathLst>
            </a:custGeom>
            <a:ln w="196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706382" y="3307597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756281" y="3357497"/>
              <a:ext cx="216676" cy="2166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3970727" y="3307597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020626" y="3357497"/>
              <a:ext cx="216676" cy="2166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235073" y="3307597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284971" y="3357497"/>
              <a:ext cx="216676" cy="2166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3637046" y="4085465"/>
              <a:ext cx="1057380" cy="45068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3695613" y="4144032"/>
              <a:ext cx="866774" cy="260537"/>
            </a:xfrm>
            <a:custGeom>
              <a:avLst/>
              <a:gdLst/>
              <a:ahLst/>
              <a:cxnLst/>
              <a:rect l="l" t="t" r="r" b="b"/>
              <a:pathLst>
                <a:path w="982345" h="295275">
                  <a:moveTo>
                    <a:pt x="0" y="0"/>
                  </a:moveTo>
                  <a:lnTo>
                    <a:pt x="982264" y="0"/>
                  </a:lnTo>
                  <a:lnTo>
                    <a:pt x="982264" y="294679"/>
                  </a:lnTo>
                  <a:lnTo>
                    <a:pt x="0" y="2946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D3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3695613" y="4144032"/>
              <a:ext cx="866774" cy="260537"/>
            </a:xfrm>
            <a:custGeom>
              <a:avLst/>
              <a:gdLst/>
              <a:ahLst/>
              <a:cxnLst/>
              <a:rect l="l" t="t" r="r" b="b"/>
              <a:pathLst>
                <a:path w="982345" h="295275">
                  <a:moveTo>
                    <a:pt x="0" y="0"/>
                  </a:moveTo>
                  <a:lnTo>
                    <a:pt x="982265" y="0"/>
                  </a:lnTo>
                  <a:lnTo>
                    <a:pt x="982265" y="294679"/>
                  </a:lnTo>
                  <a:lnTo>
                    <a:pt x="0" y="294679"/>
                  </a:lnTo>
                  <a:lnTo>
                    <a:pt x="0" y="0"/>
                  </a:lnTo>
                  <a:close/>
                </a:path>
              </a:pathLst>
            </a:custGeom>
            <a:ln w="196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3706382" y="4113634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3756281" y="4163532"/>
              <a:ext cx="216676" cy="21667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3970727" y="4113634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4020626" y="4163532"/>
              <a:ext cx="216676" cy="21667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4235073" y="4113634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4284971" y="4163532"/>
              <a:ext cx="216676" cy="21667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3637046" y="3682447"/>
              <a:ext cx="1057380" cy="45068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3695613" y="3741014"/>
              <a:ext cx="866774" cy="260537"/>
            </a:xfrm>
            <a:custGeom>
              <a:avLst/>
              <a:gdLst/>
              <a:ahLst/>
              <a:cxnLst/>
              <a:rect l="l" t="t" r="r" b="b"/>
              <a:pathLst>
                <a:path w="982345" h="295275">
                  <a:moveTo>
                    <a:pt x="0" y="0"/>
                  </a:moveTo>
                  <a:lnTo>
                    <a:pt x="982264" y="0"/>
                  </a:lnTo>
                  <a:lnTo>
                    <a:pt x="982264" y="294679"/>
                  </a:lnTo>
                  <a:lnTo>
                    <a:pt x="0" y="2946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DE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3695613" y="3741014"/>
              <a:ext cx="866774" cy="260537"/>
            </a:xfrm>
            <a:custGeom>
              <a:avLst/>
              <a:gdLst/>
              <a:ahLst/>
              <a:cxnLst/>
              <a:rect l="l" t="t" r="r" b="b"/>
              <a:pathLst>
                <a:path w="982345" h="295275">
                  <a:moveTo>
                    <a:pt x="0" y="0"/>
                  </a:moveTo>
                  <a:lnTo>
                    <a:pt x="982265" y="0"/>
                  </a:lnTo>
                  <a:lnTo>
                    <a:pt x="982265" y="294679"/>
                  </a:lnTo>
                  <a:lnTo>
                    <a:pt x="0" y="294679"/>
                  </a:lnTo>
                  <a:lnTo>
                    <a:pt x="0" y="0"/>
                  </a:lnTo>
                  <a:close/>
                </a:path>
              </a:pathLst>
            </a:custGeom>
            <a:ln w="196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3706382" y="3710615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3756281" y="3760514"/>
              <a:ext cx="216676" cy="21667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3970727" y="3710615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4029293" y="3769180"/>
              <a:ext cx="199465" cy="199465"/>
            </a:xfrm>
            <a:custGeom>
              <a:avLst/>
              <a:gdLst/>
              <a:ahLst/>
              <a:cxnLst/>
              <a:rect l="l" t="t" r="r" b="b"/>
              <a:pathLst>
                <a:path w="226060" h="226060">
                  <a:moveTo>
                    <a:pt x="112960" y="0"/>
                  </a:moveTo>
                  <a:lnTo>
                    <a:pt x="70453" y="8271"/>
                  </a:lnTo>
                  <a:lnTo>
                    <a:pt x="33086" y="33086"/>
                  </a:lnTo>
                  <a:lnTo>
                    <a:pt x="8271" y="70453"/>
                  </a:lnTo>
                  <a:lnTo>
                    <a:pt x="0" y="112960"/>
                  </a:lnTo>
                  <a:lnTo>
                    <a:pt x="8271" y="155467"/>
                  </a:lnTo>
                  <a:lnTo>
                    <a:pt x="33086" y="192835"/>
                  </a:lnTo>
                  <a:lnTo>
                    <a:pt x="70453" y="217650"/>
                  </a:lnTo>
                  <a:lnTo>
                    <a:pt x="112960" y="225921"/>
                  </a:lnTo>
                  <a:lnTo>
                    <a:pt x="155467" y="217650"/>
                  </a:lnTo>
                  <a:lnTo>
                    <a:pt x="192835" y="192835"/>
                  </a:lnTo>
                  <a:lnTo>
                    <a:pt x="217650" y="155467"/>
                  </a:lnTo>
                  <a:lnTo>
                    <a:pt x="225921" y="112960"/>
                  </a:lnTo>
                  <a:lnTo>
                    <a:pt x="217650" y="70453"/>
                  </a:lnTo>
                  <a:lnTo>
                    <a:pt x="192835" y="33086"/>
                  </a:lnTo>
                  <a:lnTo>
                    <a:pt x="155467" y="8271"/>
                  </a:lnTo>
                  <a:lnTo>
                    <a:pt x="112960" y="0"/>
                  </a:lnTo>
                  <a:close/>
                </a:path>
              </a:pathLst>
            </a:custGeom>
            <a:solidFill>
              <a:srgbClr val="5358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4029293" y="3769180"/>
              <a:ext cx="199465" cy="199465"/>
            </a:xfrm>
            <a:custGeom>
              <a:avLst/>
              <a:gdLst/>
              <a:ahLst/>
              <a:cxnLst/>
              <a:rect l="l" t="t" r="r" b="b"/>
              <a:pathLst>
                <a:path w="226060" h="226060">
                  <a:moveTo>
                    <a:pt x="192835" y="33085"/>
                  </a:moveTo>
                  <a:lnTo>
                    <a:pt x="217649" y="70453"/>
                  </a:lnTo>
                  <a:lnTo>
                    <a:pt x="225921" y="112960"/>
                  </a:lnTo>
                  <a:lnTo>
                    <a:pt x="217649" y="155467"/>
                  </a:lnTo>
                  <a:lnTo>
                    <a:pt x="192835" y="192835"/>
                  </a:lnTo>
                  <a:lnTo>
                    <a:pt x="155467" y="217649"/>
                  </a:lnTo>
                  <a:lnTo>
                    <a:pt x="112960" y="225921"/>
                  </a:lnTo>
                  <a:lnTo>
                    <a:pt x="70453" y="217649"/>
                  </a:lnTo>
                  <a:lnTo>
                    <a:pt x="33085" y="192835"/>
                  </a:lnTo>
                  <a:lnTo>
                    <a:pt x="8271" y="155467"/>
                  </a:lnTo>
                  <a:lnTo>
                    <a:pt x="0" y="112960"/>
                  </a:lnTo>
                  <a:lnTo>
                    <a:pt x="8271" y="70453"/>
                  </a:lnTo>
                  <a:lnTo>
                    <a:pt x="33085" y="33085"/>
                  </a:lnTo>
                  <a:lnTo>
                    <a:pt x="70453" y="8271"/>
                  </a:lnTo>
                  <a:lnTo>
                    <a:pt x="112960" y="0"/>
                  </a:lnTo>
                  <a:lnTo>
                    <a:pt x="155467" y="8271"/>
                  </a:lnTo>
                  <a:lnTo>
                    <a:pt x="192835" y="33085"/>
                  </a:lnTo>
                  <a:close/>
                </a:path>
              </a:pathLst>
            </a:custGeom>
            <a:ln w="196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4235073" y="3710615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4284971" y="3760514"/>
              <a:ext cx="216676" cy="21667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4128965" y="4062561"/>
              <a:ext cx="0" cy="81803"/>
            </a:xfrm>
            <a:custGeom>
              <a:avLst/>
              <a:gdLst/>
              <a:ahLst/>
              <a:cxnLst/>
              <a:rect l="l" t="t" r="r" b="b"/>
              <a:pathLst>
                <a:path h="92710">
                  <a:moveTo>
                    <a:pt x="0" y="0"/>
                  </a:moveTo>
                  <a:lnTo>
                    <a:pt x="0" y="92332"/>
                  </a:lnTo>
                </a:path>
              </a:pathLst>
            </a:custGeom>
            <a:ln w="196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4087364" y="3988024"/>
              <a:ext cx="83484" cy="83484"/>
            </a:xfrm>
            <a:custGeom>
              <a:avLst/>
              <a:gdLst/>
              <a:ahLst/>
              <a:cxnLst/>
              <a:rect l="l" t="t" r="r" b="b"/>
              <a:pathLst>
                <a:path w="94614" h="94614">
                  <a:moveTo>
                    <a:pt x="47148" y="0"/>
                  </a:moveTo>
                  <a:lnTo>
                    <a:pt x="0" y="94297"/>
                  </a:lnTo>
                  <a:lnTo>
                    <a:pt x="94297" y="94297"/>
                  </a:lnTo>
                  <a:lnTo>
                    <a:pt x="471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4130697" y="3650876"/>
              <a:ext cx="0" cy="81803"/>
            </a:xfrm>
            <a:custGeom>
              <a:avLst/>
              <a:gdLst/>
              <a:ahLst/>
              <a:cxnLst/>
              <a:rect l="l" t="t" r="r" b="b"/>
              <a:pathLst>
                <a:path h="92710">
                  <a:moveTo>
                    <a:pt x="0" y="0"/>
                  </a:moveTo>
                  <a:lnTo>
                    <a:pt x="0" y="92332"/>
                  </a:lnTo>
                </a:path>
              </a:pathLst>
            </a:custGeom>
            <a:ln w="196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4089096" y="3576339"/>
              <a:ext cx="83484" cy="83484"/>
            </a:xfrm>
            <a:custGeom>
              <a:avLst/>
              <a:gdLst/>
              <a:ahLst/>
              <a:cxnLst/>
              <a:rect l="l" t="t" r="r" b="b"/>
              <a:pathLst>
                <a:path w="94614" h="94614">
                  <a:moveTo>
                    <a:pt x="47148" y="0"/>
                  </a:moveTo>
                  <a:lnTo>
                    <a:pt x="0" y="94297"/>
                  </a:lnTo>
                  <a:lnTo>
                    <a:pt x="94297" y="94297"/>
                  </a:lnTo>
                  <a:lnTo>
                    <a:pt x="471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4667206" y="3279430"/>
              <a:ext cx="1057380" cy="45068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4725772" y="3337996"/>
              <a:ext cx="866774" cy="260537"/>
            </a:xfrm>
            <a:custGeom>
              <a:avLst/>
              <a:gdLst/>
              <a:ahLst/>
              <a:cxnLst/>
              <a:rect l="l" t="t" r="r" b="b"/>
              <a:pathLst>
                <a:path w="982345" h="295275">
                  <a:moveTo>
                    <a:pt x="0" y="0"/>
                  </a:moveTo>
                  <a:lnTo>
                    <a:pt x="982265" y="0"/>
                  </a:lnTo>
                  <a:lnTo>
                    <a:pt x="982265" y="294679"/>
                  </a:lnTo>
                  <a:lnTo>
                    <a:pt x="0" y="294679"/>
                  </a:lnTo>
                  <a:lnTo>
                    <a:pt x="0" y="0"/>
                  </a:lnTo>
                  <a:close/>
                </a:path>
              </a:pathLst>
            </a:custGeom>
            <a:ln w="196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4736542" y="3307597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4786442" y="3357497"/>
              <a:ext cx="216676" cy="21667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5000887" y="3307597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5050786" y="3357497"/>
              <a:ext cx="216676" cy="2166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5265233" y="3307597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5315132" y="3357497"/>
              <a:ext cx="216676" cy="2166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4667206" y="4085465"/>
              <a:ext cx="1057380" cy="45068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4725772" y="4144032"/>
              <a:ext cx="866774" cy="260537"/>
            </a:xfrm>
            <a:custGeom>
              <a:avLst/>
              <a:gdLst/>
              <a:ahLst/>
              <a:cxnLst/>
              <a:rect l="l" t="t" r="r" b="b"/>
              <a:pathLst>
                <a:path w="982345" h="295275">
                  <a:moveTo>
                    <a:pt x="0" y="0"/>
                  </a:moveTo>
                  <a:lnTo>
                    <a:pt x="982265" y="0"/>
                  </a:lnTo>
                  <a:lnTo>
                    <a:pt x="982265" y="294679"/>
                  </a:lnTo>
                  <a:lnTo>
                    <a:pt x="0" y="294679"/>
                  </a:lnTo>
                  <a:lnTo>
                    <a:pt x="0" y="0"/>
                  </a:lnTo>
                  <a:close/>
                </a:path>
              </a:pathLst>
            </a:custGeom>
            <a:ln w="196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4736542" y="4113634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4786442" y="4163532"/>
              <a:ext cx="216676" cy="21667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5000887" y="4113634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5050786" y="4163532"/>
              <a:ext cx="216676" cy="21667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5265233" y="4113634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5315132" y="4163532"/>
              <a:ext cx="216676" cy="21667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4667206" y="3682447"/>
              <a:ext cx="1057380" cy="45068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4725772" y="3741014"/>
              <a:ext cx="866774" cy="260537"/>
            </a:xfrm>
            <a:custGeom>
              <a:avLst/>
              <a:gdLst/>
              <a:ahLst/>
              <a:cxnLst/>
              <a:rect l="l" t="t" r="r" b="b"/>
              <a:pathLst>
                <a:path w="982345" h="295275">
                  <a:moveTo>
                    <a:pt x="0" y="0"/>
                  </a:moveTo>
                  <a:lnTo>
                    <a:pt x="982265" y="0"/>
                  </a:lnTo>
                  <a:lnTo>
                    <a:pt x="982265" y="294679"/>
                  </a:lnTo>
                  <a:lnTo>
                    <a:pt x="0" y="294679"/>
                  </a:lnTo>
                  <a:lnTo>
                    <a:pt x="0" y="0"/>
                  </a:lnTo>
                  <a:close/>
                </a:path>
              </a:pathLst>
            </a:custGeom>
            <a:ln w="196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4736542" y="3710615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4786442" y="3760514"/>
              <a:ext cx="216676" cy="21667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5000887" y="3710615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5059453" y="3769180"/>
              <a:ext cx="199465" cy="199465"/>
            </a:xfrm>
            <a:custGeom>
              <a:avLst/>
              <a:gdLst/>
              <a:ahLst/>
              <a:cxnLst/>
              <a:rect l="l" t="t" r="r" b="b"/>
              <a:pathLst>
                <a:path w="226060" h="226060">
                  <a:moveTo>
                    <a:pt x="112960" y="0"/>
                  </a:moveTo>
                  <a:lnTo>
                    <a:pt x="70453" y="8271"/>
                  </a:lnTo>
                  <a:lnTo>
                    <a:pt x="33086" y="33086"/>
                  </a:lnTo>
                  <a:lnTo>
                    <a:pt x="8271" y="70453"/>
                  </a:lnTo>
                  <a:lnTo>
                    <a:pt x="0" y="112960"/>
                  </a:lnTo>
                  <a:lnTo>
                    <a:pt x="8271" y="155467"/>
                  </a:lnTo>
                  <a:lnTo>
                    <a:pt x="33086" y="192835"/>
                  </a:lnTo>
                  <a:lnTo>
                    <a:pt x="70453" y="217650"/>
                  </a:lnTo>
                  <a:lnTo>
                    <a:pt x="112960" y="225921"/>
                  </a:lnTo>
                  <a:lnTo>
                    <a:pt x="155467" y="217650"/>
                  </a:lnTo>
                  <a:lnTo>
                    <a:pt x="192835" y="192835"/>
                  </a:lnTo>
                  <a:lnTo>
                    <a:pt x="217650" y="155467"/>
                  </a:lnTo>
                  <a:lnTo>
                    <a:pt x="225921" y="112960"/>
                  </a:lnTo>
                  <a:lnTo>
                    <a:pt x="217650" y="70453"/>
                  </a:lnTo>
                  <a:lnTo>
                    <a:pt x="192835" y="33086"/>
                  </a:lnTo>
                  <a:lnTo>
                    <a:pt x="155467" y="8271"/>
                  </a:lnTo>
                  <a:lnTo>
                    <a:pt x="112960" y="0"/>
                  </a:lnTo>
                  <a:close/>
                </a:path>
              </a:pathLst>
            </a:custGeom>
            <a:solidFill>
              <a:srgbClr val="5358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5059453" y="3769180"/>
              <a:ext cx="199465" cy="199465"/>
            </a:xfrm>
            <a:custGeom>
              <a:avLst/>
              <a:gdLst/>
              <a:ahLst/>
              <a:cxnLst/>
              <a:rect l="l" t="t" r="r" b="b"/>
              <a:pathLst>
                <a:path w="226060" h="226060">
                  <a:moveTo>
                    <a:pt x="192835" y="33085"/>
                  </a:moveTo>
                  <a:lnTo>
                    <a:pt x="217649" y="70453"/>
                  </a:lnTo>
                  <a:lnTo>
                    <a:pt x="225921" y="112960"/>
                  </a:lnTo>
                  <a:lnTo>
                    <a:pt x="217649" y="155467"/>
                  </a:lnTo>
                  <a:lnTo>
                    <a:pt x="192835" y="192835"/>
                  </a:lnTo>
                  <a:lnTo>
                    <a:pt x="155467" y="217649"/>
                  </a:lnTo>
                  <a:lnTo>
                    <a:pt x="112960" y="225921"/>
                  </a:lnTo>
                  <a:lnTo>
                    <a:pt x="70453" y="217649"/>
                  </a:lnTo>
                  <a:lnTo>
                    <a:pt x="33085" y="192835"/>
                  </a:lnTo>
                  <a:lnTo>
                    <a:pt x="8271" y="155467"/>
                  </a:lnTo>
                  <a:lnTo>
                    <a:pt x="0" y="112960"/>
                  </a:lnTo>
                  <a:lnTo>
                    <a:pt x="8271" y="70453"/>
                  </a:lnTo>
                  <a:lnTo>
                    <a:pt x="33085" y="33085"/>
                  </a:lnTo>
                  <a:lnTo>
                    <a:pt x="70453" y="8271"/>
                  </a:lnTo>
                  <a:lnTo>
                    <a:pt x="112960" y="0"/>
                  </a:lnTo>
                  <a:lnTo>
                    <a:pt x="155467" y="8271"/>
                  </a:lnTo>
                  <a:lnTo>
                    <a:pt x="192835" y="33085"/>
                  </a:lnTo>
                  <a:close/>
                </a:path>
              </a:pathLst>
            </a:custGeom>
            <a:ln w="196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5265233" y="3710615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5315132" y="3760514"/>
              <a:ext cx="216676" cy="21667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5117522" y="3988024"/>
              <a:ext cx="83484" cy="83484"/>
            </a:xfrm>
            <a:custGeom>
              <a:avLst/>
              <a:gdLst/>
              <a:ahLst/>
              <a:cxnLst/>
              <a:rect l="l" t="t" r="r" b="b"/>
              <a:pathLst>
                <a:path w="94614" h="94614">
                  <a:moveTo>
                    <a:pt x="47148" y="0"/>
                  </a:moveTo>
                  <a:lnTo>
                    <a:pt x="0" y="94297"/>
                  </a:lnTo>
                  <a:lnTo>
                    <a:pt x="94297" y="94297"/>
                  </a:lnTo>
                  <a:lnTo>
                    <a:pt x="471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5119256" y="3576339"/>
              <a:ext cx="83484" cy="83484"/>
            </a:xfrm>
            <a:custGeom>
              <a:avLst/>
              <a:gdLst/>
              <a:ahLst/>
              <a:cxnLst/>
              <a:rect l="l" t="t" r="r" b="b"/>
              <a:pathLst>
                <a:path w="94614" h="94614">
                  <a:moveTo>
                    <a:pt x="47148" y="0"/>
                  </a:moveTo>
                  <a:lnTo>
                    <a:pt x="0" y="94297"/>
                  </a:lnTo>
                  <a:lnTo>
                    <a:pt x="94297" y="94297"/>
                  </a:lnTo>
                  <a:lnTo>
                    <a:pt x="471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5697366" y="3279430"/>
              <a:ext cx="1057380" cy="45068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5755932" y="3337996"/>
              <a:ext cx="866774" cy="260537"/>
            </a:xfrm>
            <a:custGeom>
              <a:avLst/>
              <a:gdLst/>
              <a:ahLst/>
              <a:cxnLst/>
              <a:rect l="l" t="t" r="r" b="b"/>
              <a:pathLst>
                <a:path w="982345" h="295275">
                  <a:moveTo>
                    <a:pt x="0" y="0"/>
                  </a:moveTo>
                  <a:lnTo>
                    <a:pt x="982265" y="0"/>
                  </a:lnTo>
                  <a:lnTo>
                    <a:pt x="982265" y="294679"/>
                  </a:lnTo>
                  <a:lnTo>
                    <a:pt x="0" y="294679"/>
                  </a:lnTo>
                  <a:lnTo>
                    <a:pt x="0" y="0"/>
                  </a:lnTo>
                  <a:close/>
                </a:path>
              </a:pathLst>
            </a:custGeom>
            <a:ln w="196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5766703" y="3307597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5816602" y="3357497"/>
              <a:ext cx="216676" cy="21667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6031047" y="3307597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6080946" y="3357497"/>
              <a:ext cx="216676" cy="21667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6295393" y="3307597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6345292" y="3357497"/>
              <a:ext cx="216676" cy="21667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5697366" y="4085465"/>
              <a:ext cx="1057380" cy="45068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5755932" y="4144032"/>
              <a:ext cx="866774" cy="260537"/>
            </a:xfrm>
            <a:custGeom>
              <a:avLst/>
              <a:gdLst/>
              <a:ahLst/>
              <a:cxnLst/>
              <a:rect l="l" t="t" r="r" b="b"/>
              <a:pathLst>
                <a:path w="982345" h="295275">
                  <a:moveTo>
                    <a:pt x="0" y="0"/>
                  </a:moveTo>
                  <a:lnTo>
                    <a:pt x="982265" y="0"/>
                  </a:lnTo>
                  <a:lnTo>
                    <a:pt x="982265" y="294679"/>
                  </a:lnTo>
                  <a:lnTo>
                    <a:pt x="0" y="294679"/>
                  </a:lnTo>
                  <a:lnTo>
                    <a:pt x="0" y="0"/>
                  </a:lnTo>
                  <a:close/>
                </a:path>
              </a:pathLst>
            </a:custGeom>
            <a:ln w="196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5766703" y="4113634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5816602" y="4163532"/>
              <a:ext cx="216676" cy="21667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6031047" y="4113634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6080946" y="4163532"/>
              <a:ext cx="216676" cy="21667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6295393" y="4113634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6345292" y="4163532"/>
              <a:ext cx="216676" cy="21667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5697366" y="3682447"/>
              <a:ext cx="1057380" cy="45068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5755932" y="3741014"/>
              <a:ext cx="866774" cy="260537"/>
            </a:xfrm>
            <a:custGeom>
              <a:avLst/>
              <a:gdLst/>
              <a:ahLst/>
              <a:cxnLst/>
              <a:rect l="l" t="t" r="r" b="b"/>
              <a:pathLst>
                <a:path w="982345" h="295275">
                  <a:moveTo>
                    <a:pt x="0" y="0"/>
                  </a:moveTo>
                  <a:lnTo>
                    <a:pt x="982265" y="0"/>
                  </a:lnTo>
                  <a:lnTo>
                    <a:pt x="982265" y="294679"/>
                  </a:lnTo>
                  <a:lnTo>
                    <a:pt x="0" y="294679"/>
                  </a:lnTo>
                  <a:lnTo>
                    <a:pt x="0" y="0"/>
                  </a:lnTo>
                  <a:close/>
                </a:path>
              </a:pathLst>
            </a:custGeom>
            <a:ln w="196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5766703" y="3710615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5816602" y="3760514"/>
              <a:ext cx="216676" cy="21667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6031047" y="3710615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6089613" y="3769180"/>
              <a:ext cx="199465" cy="199465"/>
            </a:xfrm>
            <a:custGeom>
              <a:avLst/>
              <a:gdLst/>
              <a:ahLst/>
              <a:cxnLst/>
              <a:rect l="l" t="t" r="r" b="b"/>
              <a:pathLst>
                <a:path w="226059" h="226060">
                  <a:moveTo>
                    <a:pt x="112960" y="0"/>
                  </a:moveTo>
                  <a:lnTo>
                    <a:pt x="70453" y="8271"/>
                  </a:lnTo>
                  <a:lnTo>
                    <a:pt x="33086" y="33086"/>
                  </a:lnTo>
                  <a:lnTo>
                    <a:pt x="8271" y="70453"/>
                  </a:lnTo>
                  <a:lnTo>
                    <a:pt x="0" y="112960"/>
                  </a:lnTo>
                  <a:lnTo>
                    <a:pt x="8271" y="155467"/>
                  </a:lnTo>
                  <a:lnTo>
                    <a:pt x="33086" y="192835"/>
                  </a:lnTo>
                  <a:lnTo>
                    <a:pt x="70453" y="217650"/>
                  </a:lnTo>
                  <a:lnTo>
                    <a:pt x="112960" y="225921"/>
                  </a:lnTo>
                  <a:lnTo>
                    <a:pt x="155467" y="217650"/>
                  </a:lnTo>
                  <a:lnTo>
                    <a:pt x="192835" y="192835"/>
                  </a:lnTo>
                  <a:lnTo>
                    <a:pt x="217650" y="155467"/>
                  </a:lnTo>
                  <a:lnTo>
                    <a:pt x="225921" y="112960"/>
                  </a:lnTo>
                  <a:lnTo>
                    <a:pt x="217650" y="70453"/>
                  </a:lnTo>
                  <a:lnTo>
                    <a:pt x="192835" y="33086"/>
                  </a:lnTo>
                  <a:lnTo>
                    <a:pt x="155467" y="8271"/>
                  </a:lnTo>
                  <a:lnTo>
                    <a:pt x="112960" y="0"/>
                  </a:lnTo>
                  <a:close/>
                </a:path>
              </a:pathLst>
            </a:custGeom>
            <a:solidFill>
              <a:srgbClr val="5358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6089613" y="3769180"/>
              <a:ext cx="199465" cy="199465"/>
            </a:xfrm>
            <a:custGeom>
              <a:avLst/>
              <a:gdLst/>
              <a:ahLst/>
              <a:cxnLst/>
              <a:rect l="l" t="t" r="r" b="b"/>
              <a:pathLst>
                <a:path w="226059" h="226060">
                  <a:moveTo>
                    <a:pt x="192835" y="33085"/>
                  </a:moveTo>
                  <a:lnTo>
                    <a:pt x="217649" y="70453"/>
                  </a:lnTo>
                  <a:lnTo>
                    <a:pt x="225921" y="112960"/>
                  </a:lnTo>
                  <a:lnTo>
                    <a:pt x="217649" y="155467"/>
                  </a:lnTo>
                  <a:lnTo>
                    <a:pt x="192835" y="192835"/>
                  </a:lnTo>
                  <a:lnTo>
                    <a:pt x="155467" y="217649"/>
                  </a:lnTo>
                  <a:lnTo>
                    <a:pt x="112960" y="225921"/>
                  </a:lnTo>
                  <a:lnTo>
                    <a:pt x="70453" y="217649"/>
                  </a:lnTo>
                  <a:lnTo>
                    <a:pt x="33085" y="192835"/>
                  </a:lnTo>
                  <a:lnTo>
                    <a:pt x="8271" y="155467"/>
                  </a:lnTo>
                  <a:lnTo>
                    <a:pt x="0" y="112960"/>
                  </a:lnTo>
                  <a:lnTo>
                    <a:pt x="8271" y="70453"/>
                  </a:lnTo>
                  <a:lnTo>
                    <a:pt x="33085" y="33085"/>
                  </a:lnTo>
                  <a:lnTo>
                    <a:pt x="70453" y="8271"/>
                  </a:lnTo>
                  <a:lnTo>
                    <a:pt x="112960" y="0"/>
                  </a:lnTo>
                  <a:lnTo>
                    <a:pt x="155467" y="8271"/>
                  </a:lnTo>
                  <a:lnTo>
                    <a:pt x="192835" y="33085"/>
                  </a:lnTo>
                  <a:close/>
                </a:path>
              </a:pathLst>
            </a:custGeom>
            <a:ln w="196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6295393" y="3710615"/>
              <a:ext cx="390017" cy="390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6345292" y="3760514"/>
              <a:ext cx="216676" cy="21667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6147682" y="3988024"/>
              <a:ext cx="83484" cy="83484"/>
            </a:xfrm>
            <a:custGeom>
              <a:avLst/>
              <a:gdLst/>
              <a:ahLst/>
              <a:cxnLst/>
              <a:rect l="l" t="t" r="r" b="b"/>
              <a:pathLst>
                <a:path w="94615" h="94614">
                  <a:moveTo>
                    <a:pt x="47148" y="0"/>
                  </a:moveTo>
                  <a:lnTo>
                    <a:pt x="0" y="94297"/>
                  </a:lnTo>
                  <a:lnTo>
                    <a:pt x="94297" y="94297"/>
                  </a:lnTo>
                  <a:lnTo>
                    <a:pt x="471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6149416" y="3576339"/>
              <a:ext cx="83484" cy="83484"/>
            </a:xfrm>
            <a:custGeom>
              <a:avLst/>
              <a:gdLst/>
              <a:ahLst/>
              <a:cxnLst/>
              <a:rect l="l" t="t" r="r" b="b"/>
              <a:pathLst>
                <a:path w="94615" h="94614">
                  <a:moveTo>
                    <a:pt x="47148" y="0"/>
                  </a:moveTo>
                  <a:lnTo>
                    <a:pt x="0" y="94297"/>
                  </a:lnTo>
                  <a:lnTo>
                    <a:pt x="94297" y="94297"/>
                  </a:lnTo>
                  <a:lnTo>
                    <a:pt x="471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3521205" y="3875352"/>
              <a:ext cx="110938" cy="0"/>
            </a:xfrm>
            <a:custGeom>
              <a:avLst/>
              <a:gdLst/>
              <a:ahLst/>
              <a:cxnLst/>
              <a:rect l="l" t="t" r="r" b="b"/>
              <a:pathLst>
                <a:path w="125729">
                  <a:moveTo>
                    <a:pt x="0" y="0"/>
                  </a:moveTo>
                  <a:lnTo>
                    <a:pt x="115776" y="0"/>
                  </a:lnTo>
                  <a:lnTo>
                    <a:pt x="125599" y="0"/>
                  </a:lnTo>
                </a:path>
              </a:pathLst>
            </a:custGeom>
            <a:ln w="196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3623361" y="3833751"/>
              <a:ext cx="83484" cy="83484"/>
            </a:xfrm>
            <a:custGeom>
              <a:avLst/>
              <a:gdLst/>
              <a:ahLst/>
              <a:cxnLst/>
              <a:rect l="l" t="t" r="r" b="b"/>
              <a:pathLst>
                <a:path w="94614" h="94614">
                  <a:moveTo>
                    <a:pt x="0" y="0"/>
                  </a:moveTo>
                  <a:lnTo>
                    <a:pt x="0" y="94297"/>
                  </a:lnTo>
                  <a:lnTo>
                    <a:pt x="94297" y="471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4540413" y="3875352"/>
              <a:ext cx="110938" cy="0"/>
            </a:xfrm>
            <a:custGeom>
              <a:avLst/>
              <a:gdLst/>
              <a:ahLst/>
              <a:cxnLst/>
              <a:rect l="l" t="t" r="r" b="b"/>
              <a:pathLst>
                <a:path w="125729">
                  <a:moveTo>
                    <a:pt x="0" y="0"/>
                  </a:moveTo>
                  <a:lnTo>
                    <a:pt x="115776" y="0"/>
                  </a:lnTo>
                  <a:lnTo>
                    <a:pt x="125599" y="0"/>
                  </a:lnTo>
                </a:path>
              </a:pathLst>
            </a:custGeom>
            <a:ln w="196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4642569" y="3833751"/>
              <a:ext cx="83484" cy="83484"/>
            </a:xfrm>
            <a:custGeom>
              <a:avLst/>
              <a:gdLst/>
              <a:ahLst/>
              <a:cxnLst/>
              <a:rect l="l" t="t" r="r" b="b"/>
              <a:pathLst>
                <a:path w="94614" h="94614">
                  <a:moveTo>
                    <a:pt x="0" y="0"/>
                  </a:moveTo>
                  <a:lnTo>
                    <a:pt x="0" y="94297"/>
                  </a:lnTo>
                  <a:lnTo>
                    <a:pt x="94297" y="471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5672729" y="3833751"/>
              <a:ext cx="83484" cy="83484"/>
            </a:xfrm>
            <a:custGeom>
              <a:avLst/>
              <a:gdLst/>
              <a:ahLst/>
              <a:cxnLst/>
              <a:rect l="l" t="t" r="r" b="b"/>
              <a:pathLst>
                <a:path w="94614" h="94614">
                  <a:moveTo>
                    <a:pt x="0" y="0"/>
                  </a:moveTo>
                  <a:lnTo>
                    <a:pt x="0" y="94297"/>
                  </a:lnTo>
                  <a:lnTo>
                    <a:pt x="94297" y="471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2630581" y="3241236"/>
              <a:ext cx="988919" cy="475129"/>
            </a:xfrm>
            <a:custGeom>
              <a:avLst/>
              <a:gdLst/>
              <a:ahLst/>
              <a:cxnLst/>
              <a:rect l="l" t="t" r="r" b="b"/>
              <a:pathLst>
                <a:path w="1120775" h="538479">
                  <a:moveTo>
                    <a:pt x="0" y="0"/>
                  </a:moveTo>
                  <a:lnTo>
                    <a:pt x="1120204" y="0"/>
                  </a:lnTo>
                  <a:lnTo>
                    <a:pt x="1120204" y="538327"/>
                  </a:lnTo>
                  <a:lnTo>
                    <a:pt x="0" y="5383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774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2552578" y="4014872"/>
              <a:ext cx="988919" cy="550769"/>
            </a:xfrm>
            <a:custGeom>
              <a:avLst/>
              <a:gdLst/>
              <a:ahLst/>
              <a:cxnLst/>
              <a:rect l="l" t="t" r="r" b="b"/>
              <a:pathLst>
                <a:path w="1120775" h="624204">
                  <a:moveTo>
                    <a:pt x="0" y="0"/>
                  </a:moveTo>
                  <a:lnTo>
                    <a:pt x="1120204" y="0"/>
                  </a:lnTo>
                  <a:lnTo>
                    <a:pt x="1120204" y="624160"/>
                  </a:lnTo>
                  <a:lnTo>
                    <a:pt x="0" y="624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774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4708743" y="3191503"/>
              <a:ext cx="2113990" cy="1256179"/>
            </a:xfrm>
            <a:custGeom>
              <a:avLst/>
              <a:gdLst/>
              <a:ahLst/>
              <a:cxnLst/>
              <a:rect l="l" t="t" r="r" b="b"/>
              <a:pathLst>
                <a:path w="2395854" h="1423670">
                  <a:moveTo>
                    <a:pt x="0" y="0"/>
                  </a:moveTo>
                  <a:lnTo>
                    <a:pt x="2395461" y="0"/>
                  </a:lnTo>
                  <a:lnTo>
                    <a:pt x="2395461" y="1423325"/>
                  </a:lnTo>
                  <a:lnTo>
                    <a:pt x="0" y="14233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774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1" name="Content Placeholder 130">
            <a:extLst>
              <a:ext uri="{FF2B5EF4-FFF2-40B4-BE49-F238E27FC236}">
                <a16:creationId xmlns:a16="http://schemas.microsoft.com/office/drawing/2014/main" id="{BAA51591-D4FC-1148-B6B6-A54FFF894D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sz="2400" dirty="0"/>
              <a:t>Basic computational network copied per time slice</a:t>
            </a:r>
          </a:p>
          <a:p>
            <a:r>
              <a:rPr lang="en-DE" sz="2400" dirty="0"/>
              <a:t>Input: previous hidden state, output: next hidden state</a:t>
            </a:r>
          </a:p>
          <a:p>
            <a:endParaRPr lang="en-DE" sz="2400" dirty="0"/>
          </a:p>
          <a:p>
            <a:endParaRPr lang="en-DE" sz="2400" dirty="0"/>
          </a:p>
          <a:p>
            <a:endParaRPr lang="en-DE" sz="2400" dirty="0"/>
          </a:p>
          <a:p>
            <a:endParaRPr lang="en-DE" sz="2400" dirty="0"/>
          </a:p>
          <a:p>
            <a:r>
              <a:rPr lang="en-DE" sz="2400" dirty="0"/>
              <a:t>Compare with HMM:</a:t>
            </a:r>
          </a:p>
        </p:txBody>
      </p:sp>
      <p:sp>
        <p:nvSpPr>
          <p:cNvPr id="133" name="Oval 3">
            <a:extLst>
              <a:ext uri="{FF2B5EF4-FFF2-40B4-BE49-F238E27FC236}">
                <a16:creationId xmlns:a16="http://schemas.microsoft.com/office/drawing/2014/main" id="{E4BAA597-BE25-BA4E-9AF4-A4B0601A9C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8922" y="4571510"/>
            <a:ext cx="914400" cy="533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" name="Text Box 4">
            <a:extLst>
              <a:ext uri="{FF2B5EF4-FFF2-40B4-BE49-F238E27FC236}">
                <a16:creationId xmlns:a16="http://schemas.microsoft.com/office/drawing/2014/main" id="{5E685C6C-E890-8348-AEB6-9D83E39F8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922" y="4688985"/>
            <a:ext cx="7651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i="0"/>
              <a:t>Rain</a:t>
            </a:r>
            <a:r>
              <a:rPr lang="en-US" sz="1600" i="0" baseline="-25000"/>
              <a:t>t-1</a:t>
            </a:r>
            <a:endParaRPr lang="en-US" sz="1600" i="0"/>
          </a:p>
        </p:txBody>
      </p:sp>
      <p:sp>
        <p:nvSpPr>
          <p:cNvPr id="135" name="Oval 5">
            <a:extLst>
              <a:ext uri="{FF2B5EF4-FFF2-40B4-BE49-F238E27FC236}">
                <a16:creationId xmlns:a16="http://schemas.microsoft.com/office/drawing/2014/main" id="{251B26EA-0DBA-F846-93AD-BD8F65F3A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6522" y="5825635"/>
            <a:ext cx="1143000" cy="533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" name="Text Box 6">
            <a:extLst>
              <a:ext uri="{FF2B5EF4-FFF2-40B4-BE49-F238E27FC236}">
                <a16:creationId xmlns:a16="http://schemas.microsoft.com/office/drawing/2014/main" id="{F155E846-F970-9946-90B7-AD91F2C4F1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6522" y="5943110"/>
            <a:ext cx="11604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i="0"/>
              <a:t>Umbrella</a:t>
            </a:r>
            <a:r>
              <a:rPr lang="en-US" sz="1600" i="0" baseline="-25000"/>
              <a:t>t-1</a:t>
            </a:r>
            <a:endParaRPr lang="en-US" sz="1600" i="0"/>
          </a:p>
        </p:txBody>
      </p:sp>
      <p:sp>
        <p:nvSpPr>
          <p:cNvPr id="137" name="Oval 7">
            <a:extLst>
              <a:ext uri="{FF2B5EF4-FFF2-40B4-BE49-F238E27FC236}">
                <a16:creationId xmlns:a16="http://schemas.microsoft.com/office/drawing/2014/main" id="{18A89BA4-E84C-7741-969F-062EC7AC3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2685" y="4571510"/>
            <a:ext cx="914400" cy="533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" name="Text Box 8">
            <a:extLst>
              <a:ext uri="{FF2B5EF4-FFF2-40B4-BE49-F238E27FC236}">
                <a16:creationId xmlns:a16="http://schemas.microsoft.com/office/drawing/2014/main" id="{389E88E3-FDCE-2E41-86B9-7ED064200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2547" y="4688985"/>
            <a:ext cx="641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i="0"/>
              <a:t>Rain</a:t>
            </a:r>
            <a:r>
              <a:rPr lang="en-US" sz="1600" i="0" baseline="-25000"/>
              <a:t>t</a:t>
            </a:r>
            <a:endParaRPr lang="en-US" sz="1600" i="0"/>
          </a:p>
        </p:txBody>
      </p:sp>
      <p:sp>
        <p:nvSpPr>
          <p:cNvPr id="139" name="Oval 9">
            <a:extLst>
              <a:ext uri="{FF2B5EF4-FFF2-40B4-BE49-F238E27FC236}">
                <a16:creationId xmlns:a16="http://schemas.microsoft.com/office/drawing/2014/main" id="{8209E183-9503-B645-AE5C-E570D73AD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0285" y="5825635"/>
            <a:ext cx="1143000" cy="533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" name="Text Box 10">
            <a:extLst>
              <a:ext uri="{FF2B5EF4-FFF2-40B4-BE49-F238E27FC236}">
                <a16:creationId xmlns:a16="http://schemas.microsoft.com/office/drawing/2014/main" id="{D9D4DA0D-387F-834D-9A6A-6EBC3709F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0285" y="5943110"/>
            <a:ext cx="10366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i="0"/>
              <a:t>Umbrella</a:t>
            </a:r>
            <a:r>
              <a:rPr lang="en-US" sz="1600" i="0" baseline="-25000"/>
              <a:t>t</a:t>
            </a:r>
            <a:endParaRPr lang="en-US" sz="1600" i="0"/>
          </a:p>
        </p:txBody>
      </p:sp>
      <p:sp>
        <p:nvSpPr>
          <p:cNvPr id="141" name="Oval 11">
            <a:extLst>
              <a:ext uri="{FF2B5EF4-FFF2-40B4-BE49-F238E27FC236}">
                <a16:creationId xmlns:a16="http://schemas.microsoft.com/office/drawing/2014/main" id="{34120218-DB5E-8146-8F19-4241043F7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8522" y="4598497"/>
            <a:ext cx="914400" cy="533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2" name="Text Box 12">
            <a:extLst>
              <a:ext uri="{FF2B5EF4-FFF2-40B4-BE49-F238E27FC236}">
                <a16:creationId xmlns:a16="http://schemas.microsoft.com/office/drawing/2014/main" id="{251E2F01-5765-E44C-B1CE-29E7D13CE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8522" y="4715972"/>
            <a:ext cx="8001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i="0"/>
              <a:t>Rain</a:t>
            </a:r>
            <a:r>
              <a:rPr lang="en-US" sz="1600" i="0" baseline="-25000"/>
              <a:t>t+1</a:t>
            </a:r>
            <a:endParaRPr lang="en-US" sz="1600" i="0"/>
          </a:p>
        </p:txBody>
      </p:sp>
      <p:sp>
        <p:nvSpPr>
          <p:cNvPr id="143" name="Oval 13">
            <a:extLst>
              <a:ext uri="{FF2B5EF4-FFF2-40B4-BE49-F238E27FC236}">
                <a16:creationId xmlns:a16="http://schemas.microsoft.com/office/drawing/2014/main" id="{2092227F-79E2-3D47-B1AD-630A7BFA6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6122" y="5852622"/>
            <a:ext cx="1143000" cy="533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" name="Text Box 14">
            <a:extLst>
              <a:ext uri="{FF2B5EF4-FFF2-40B4-BE49-F238E27FC236}">
                <a16:creationId xmlns:a16="http://schemas.microsoft.com/office/drawing/2014/main" id="{995D9BB1-1E87-3F46-B8DD-C01CF3EB15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6122" y="5970097"/>
            <a:ext cx="11953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i="0"/>
              <a:t>Umbrella</a:t>
            </a:r>
            <a:r>
              <a:rPr lang="en-US" sz="1600" i="0" baseline="-25000"/>
              <a:t>t+1</a:t>
            </a:r>
            <a:endParaRPr lang="en-US" sz="1600" i="0"/>
          </a:p>
        </p:txBody>
      </p:sp>
      <p:sp>
        <p:nvSpPr>
          <p:cNvPr id="145" name="Line 15">
            <a:extLst>
              <a:ext uri="{FF2B5EF4-FFF2-40B4-BE49-F238E27FC236}">
                <a16:creationId xmlns:a16="http://schemas.microsoft.com/office/drawing/2014/main" id="{FD876019-68C5-354A-BF0E-729CF6A1D03B}"/>
              </a:ext>
            </a:extLst>
          </p:cNvPr>
          <p:cNvSpPr>
            <a:spLocks noChangeShapeType="1"/>
          </p:cNvSpPr>
          <p:nvPr/>
        </p:nvSpPr>
        <p:spPr bwMode="auto">
          <a:xfrm>
            <a:off x="724522" y="480011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146" name="Line 16">
            <a:extLst>
              <a:ext uri="{FF2B5EF4-FFF2-40B4-BE49-F238E27FC236}">
                <a16:creationId xmlns:a16="http://schemas.microsoft.com/office/drawing/2014/main" id="{383E2E5E-A878-D84D-960D-82636C67B27F}"/>
              </a:ext>
            </a:extLst>
          </p:cNvPr>
          <p:cNvSpPr>
            <a:spLocks noChangeShapeType="1"/>
          </p:cNvSpPr>
          <p:nvPr/>
        </p:nvSpPr>
        <p:spPr bwMode="auto">
          <a:xfrm>
            <a:off x="2553322" y="480011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147" name="Line 17">
            <a:extLst>
              <a:ext uri="{FF2B5EF4-FFF2-40B4-BE49-F238E27FC236}">
                <a16:creationId xmlns:a16="http://schemas.microsoft.com/office/drawing/2014/main" id="{E6D45EED-901F-B04A-8C82-CCFCCB19D685}"/>
              </a:ext>
            </a:extLst>
          </p:cNvPr>
          <p:cNvSpPr>
            <a:spLocks noChangeShapeType="1"/>
          </p:cNvSpPr>
          <p:nvPr/>
        </p:nvSpPr>
        <p:spPr bwMode="auto">
          <a:xfrm>
            <a:off x="4763122" y="480011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148" name="Line 18">
            <a:extLst>
              <a:ext uri="{FF2B5EF4-FFF2-40B4-BE49-F238E27FC236}">
                <a16:creationId xmlns:a16="http://schemas.microsoft.com/office/drawing/2014/main" id="{87E25750-5854-3749-8024-2F7BAA00E892}"/>
              </a:ext>
            </a:extLst>
          </p:cNvPr>
          <p:cNvSpPr>
            <a:spLocks noChangeShapeType="1"/>
          </p:cNvSpPr>
          <p:nvPr/>
        </p:nvSpPr>
        <p:spPr bwMode="auto">
          <a:xfrm>
            <a:off x="2096122" y="5131897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149" name="Line 19">
            <a:extLst>
              <a:ext uri="{FF2B5EF4-FFF2-40B4-BE49-F238E27FC236}">
                <a16:creationId xmlns:a16="http://schemas.microsoft.com/office/drawing/2014/main" id="{28D63D08-C0A0-9641-BA31-6F588F2ACE7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29722" y="5131897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150" name="Line 20">
            <a:extLst>
              <a:ext uri="{FF2B5EF4-FFF2-40B4-BE49-F238E27FC236}">
                <a16:creationId xmlns:a16="http://schemas.microsoft.com/office/drawing/2014/main" id="{FC9F2185-E3F8-7A46-A25B-526258E73DE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15722" y="5131897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graphicFrame>
        <p:nvGraphicFramePr>
          <p:cNvPr id="151" name="Group 21">
            <a:extLst>
              <a:ext uri="{FF2B5EF4-FFF2-40B4-BE49-F238E27FC236}">
                <a16:creationId xmlns:a16="http://schemas.microsoft.com/office/drawing/2014/main" id="{4AB26495-7224-DD4C-9E26-26DB770FAD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358427"/>
              </p:ext>
            </p:extLst>
          </p:nvPr>
        </p:nvGraphicFramePr>
        <p:xfrm>
          <a:off x="4994878" y="3933056"/>
          <a:ext cx="1063644" cy="720080"/>
        </p:xfrm>
        <a:graphic>
          <a:graphicData uri="http://schemas.openxmlformats.org/drawingml/2006/table">
            <a:tbl>
              <a:tblPr/>
              <a:tblGrid>
                <a:gridCol w="4154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1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35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R</a:t>
                      </a:r>
                      <a:r>
                        <a:rPr kumimoji="0" lang="en-US" sz="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t-1</a:t>
                      </a:r>
                    </a:p>
                  </a:txBody>
                  <a:tcPr marT="45652" marB="4565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P(R</a:t>
                      </a:r>
                      <a:r>
                        <a:rPr kumimoji="0" lang="en-US" sz="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t</a:t>
                      </a: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|R</a:t>
                      </a:r>
                      <a:r>
                        <a:rPr kumimoji="0" lang="en-US" sz="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t-1</a:t>
                      </a: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</a:p>
                  </a:txBody>
                  <a:tcPr marT="45652" marB="45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5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F</a:t>
                      </a:r>
                    </a:p>
                  </a:txBody>
                  <a:tcPr marT="45652" marB="4565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0.7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0.3</a:t>
                      </a:r>
                    </a:p>
                  </a:txBody>
                  <a:tcPr marT="45652" marB="45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52" name="Group 32">
            <a:extLst>
              <a:ext uri="{FF2B5EF4-FFF2-40B4-BE49-F238E27FC236}">
                <a16:creationId xmlns:a16="http://schemas.microsoft.com/office/drawing/2014/main" id="{94425A87-6215-D540-8829-033E14C0FE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6813427"/>
              </p:ext>
            </p:extLst>
          </p:nvPr>
        </p:nvGraphicFramePr>
        <p:xfrm>
          <a:off x="7047878" y="5196080"/>
          <a:ext cx="971662" cy="684194"/>
        </p:xfrm>
        <a:graphic>
          <a:graphicData uri="http://schemas.openxmlformats.org/drawingml/2006/table">
            <a:tbl>
              <a:tblPr/>
              <a:tblGrid>
                <a:gridCol w="379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21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08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R</a:t>
                      </a:r>
                      <a:r>
                        <a:rPr kumimoji="0" lang="en-US" sz="9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t</a:t>
                      </a:r>
                    </a:p>
                  </a:txBody>
                  <a:tcPr marT="45652" marB="4565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P(U</a:t>
                      </a:r>
                      <a:r>
                        <a:rPr kumimoji="0" lang="en-US" sz="9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t</a:t>
                      </a: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|R</a:t>
                      </a:r>
                      <a:r>
                        <a:rPr kumimoji="0" lang="en-US" sz="9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t</a:t>
                      </a: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</a:p>
                  </a:txBody>
                  <a:tcPr marT="45652" marB="45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3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F</a:t>
                      </a:r>
                    </a:p>
                  </a:txBody>
                  <a:tcPr marT="45652" marB="4565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0.9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charset="0"/>
                          <a:ea typeface="ＭＳ Ｐゴシック" charset="0"/>
                          <a:cs typeface="ＭＳ Ｐゴシック" charset="0"/>
                        </a:rPr>
                        <a:t>0.2</a:t>
                      </a:r>
                    </a:p>
                  </a:txBody>
                  <a:tcPr marT="45652" marB="45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Cloud Callout 2">
            <a:extLst>
              <a:ext uri="{FF2B5EF4-FFF2-40B4-BE49-F238E27FC236}">
                <a16:creationId xmlns:a16="http://schemas.microsoft.com/office/drawing/2014/main" id="{8EB7F541-645A-524B-96C1-5643AA492681}"/>
              </a:ext>
            </a:extLst>
          </p:cNvPr>
          <p:cNvSpPr/>
          <p:nvPr/>
        </p:nvSpPr>
        <p:spPr>
          <a:xfrm>
            <a:off x="6858622" y="2060848"/>
            <a:ext cx="2609922" cy="1008112"/>
          </a:xfrm>
          <a:prstGeom prst="cloudCallout">
            <a:avLst>
              <a:gd name="adj1" fmla="val -58342"/>
              <a:gd name="adj2" fmla="val -2820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ysClr val="windowText" lastClr="000000"/>
                </a:solidFill>
              </a:rPr>
              <a:t>Computational model</a:t>
            </a:r>
          </a:p>
        </p:txBody>
      </p:sp>
      <p:sp>
        <p:nvSpPr>
          <p:cNvPr id="153" name="Cloud Callout 152">
            <a:extLst>
              <a:ext uri="{FF2B5EF4-FFF2-40B4-BE49-F238E27FC236}">
                <a16:creationId xmlns:a16="http://schemas.microsoft.com/office/drawing/2014/main" id="{F8C9FB3F-ECC6-2C4E-A6F1-10C8CDAC9CEE}"/>
              </a:ext>
            </a:extLst>
          </p:cNvPr>
          <p:cNvSpPr/>
          <p:nvPr/>
        </p:nvSpPr>
        <p:spPr>
          <a:xfrm>
            <a:off x="6858622" y="3728283"/>
            <a:ext cx="2609922" cy="1008112"/>
          </a:xfrm>
          <a:prstGeom prst="cloudCallout">
            <a:avLst>
              <a:gd name="adj1" fmla="val -59579"/>
              <a:gd name="adj2" fmla="val 274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ysClr val="windowText" lastClr="000000"/>
                </a:solidFill>
              </a:rPr>
              <a:t>Declarative model (generative)</a:t>
            </a:r>
          </a:p>
        </p:txBody>
      </p:sp>
      <p:sp>
        <p:nvSpPr>
          <p:cNvPr id="154" name="Slide Number Placeholder 3">
            <a:extLst>
              <a:ext uri="{FF2B5EF4-FFF2-40B4-BE49-F238E27FC236}">
                <a16:creationId xmlns:a16="http://schemas.microsoft.com/office/drawing/2014/main" id="{9ADBAAE0-774D-2C4F-A74D-C6C02AFBC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  <p:sp>
        <p:nvSpPr>
          <p:cNvPr id="155" name="object 9">
            <a:extLst>
              <a:ext uri="{FF2B5EF4-FFF2-40B4-BE49-F238E27FC236}">
                <a16:creationId xmlns:a16="http://schemas.microsoft.com/office/drawing/2014/main" id="{5B41ACAD-73DB-B94E-8B0A-C357854DC97E}"/>
              </a:ext>
            </a:extLst>
          </p:cNvPr>
          <p:cNvSpPr txBox="1"/>
          <p:nvPr/>
        </p:nvSpPr>
        <p:spPr>
          <a:xfrm>
            <a:off x="3264274" y="6707056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7484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  <p:bldP spid="134" grpId="0"/>
      <p:bldP spid="135" grpId="0" animBg="1"/>
      <p:bldP spid="136" grpId="0"/>
      <p:bldP spid="137" grpId="0" animBg="1"/>
      <p:bldP spid="138" grpId="0"/>
      <p:bldP spid="139" grpId="0" animBg="1"/>
      <p:bldP spid="140" grpId="0"/>
      <p:bldP spid="141" grpId="0" animBg="1"/>
      <p:bldP spid="142" grpId="0"/>
      <p:bldP spid="143" grpId="0" animBg="1"/>
      <p:bldP spid="144" grpId="0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3" grpId="0" animBg="1"/>
      <p:bldP spid="153" grpId="0" animBg="1"/>
      <p:bldP spid="155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CB32768-F398-CCF1-9E5D-1D98EFEF0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676" y="857250"/>
            <a:ext cx="8138648" cy="51435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A9E71DB-7FFC-61C8-F761-65B6CABB808C}"/>
              </a:ext>
            </a:extLst>
          </p:cNvPr>
          <p:cNvSpPr/>
          <p:nvPr/>
        </p:nvSpPr>
        <p:spPr>
          <a:xfrm>
            <a:off x="3793064" y="1957917"/>
            <a:ext cx="2362200" cy="27093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07699646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046E6-52C2-2FA1-08DA-53C9C8FC6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60350"/>
            <a:ext cx="8964487" cy="503238"/>
          </a:xfrm>
        </p:spPr>
        <p:txBody>
          <a:bodyPr/>
          <a:lstStyle/>
          <a:p>
            <a:r>
              <a:rPr lang="en-GB" sz="2400" dirty="0" err="1"/>
              <a:t>InstructGPT</a:t>
            </a:r>
            <a:r>
              <a:rPr lang="en-GB" sz="2400" dirty="0"/>
              <a:t>: Reinforcement Learning from Human Feedback (RLHF)</a:t>
            </a:r>
            <a:endParaRPr lang="en-DE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9C5B1D-58FD-FF79-CEDB-6F93D2EBA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n-GB" sz="1800" dirty="0">
                <a:solidFill>
                  <a:srgbClr val="0F1626"/>
                </a:solidFill>
                <a:effectLst/>
                <a:latin typeface="CharterITCW04"/>
              </a:rPr>
              <a:t>Pretraining a language model (LM), </a:t>
            </a:r>
            <a:endParaRPr lang="en-GB" sz="1800" dirty="0">
              <a:solidFill>
                <a:srgbClr val="68707F"/>
              </a:solidFill>
              <a:effectLst/>
              <a:latin typeface="CharterITCW04"/>
            </a:endParaRPr>
          </a:p>
          <a:p>
            <a:pPr lvl="1"/>
            <a:r>
              <a:rPr lang="en-GB" sz="1600" dirty="0" err="1">
                <a:solidFill>
                  <a:srgbClr val="0F1626"/>
                </a:solidFill>
                <a:effectLst/>
                <a:latin typeface="CharterITCW04"/>
              </a:rPr>
              <a:t>OpenAI</a:t>
            </a:r>
            <a:r>
              <a:rPr lang="en-GB" sz="1600" dirty="0">
                <a:solidFill>
                  <a:srgbClr val="0F1626"/>
                </a:solidFill>
                <a:effectLst/>
                <a:latin typeface="CharterITCW04"/>
              </a:rPr>
              <a:t> used a smaller version of GPT-3 for its first popular RLHF model, </a:t>
            </a:r>
            <a:r>
              <a:rPr lang="en-GB" sz="1600" dirty="0" err="1">
                <a:solidFill>
                  <a:srgbClr val="0F1626"/>
                </a:solidFill>
                <a:effectLst/>
                <a:latin typeface="CharterITCW04"/>
              </a:rPr>
              <a:t>InstructGPT</a:t>
            </a:r>
            <a:endParaRPr lang="en-GB" sz="1600" dirty="0">
              <a:solidFill>
                <a:srgbClr val="0F1626"/>
              </a:solidFill>
              <a:latin typeface="CharterITCW04"/>
            </a:endParaRPr>
          </a:p>
          <a:p>
            <a:pPr>
              <a:buFont typeface="+mj-lt"/>
              <a:buAutoNum type="arabicPeriod"/>
            </a:pPr>
            <a:r>
              <a:rPr lang="en-GB" sz="1800" dirty="0">
                <a:solidFill>
                  <a:srgbClr val="0F1626"/>
                </a:solidFill>
                <a:effectLst/>
                <a:latin typeface="CharterITCW04"/>
              </a:rPr>
              <a:t>Gathering data and training a reward model (RM, aka preference model), and </a:t>
            </a:r>
          </a:p>
          <a:p>
            <a:pPr lvl="1"/>
            <a:r>
              <a:rPr lang="en-GB" sz="1800" dirty="0">
                <a:solidFill>
                  <a:srgbClr val="0F1626"/>
                </a:solidFill>
                <a:effectLst/>
                <a:latin typeface="CharterITCW04"/>
              </a:rPr>
              <a:t>Get a model that takes in a sequence of text, and returns a scalar reward which should numerically represent the human preference</a:t>
            </a:r>
          </a:p>
          <a:p>
            <a:pPr lvl="1"/>
            <a:r>
              <a:rPr lang="en-GB" sz="1800" dirty="0">
                <a:solidFill>
                  <a:srgbClr val="0F1626"/>
                </a:solidFill>
                <a:effectLst/>
                <a:latin typeface="CharterITCW04"/>
              </a:rPr>
              <a:t>The training dataset of prompt-generation pairs for the RM is generated by sampling a set of prompts from a predefined dataset</a:t>
            </a:r>
          </a:p>
          <a:p>
            <a:pPr>
              <a:buFont typeface="+mj-lt"/>
              <a:buAutoNum type="arabicPeriod"/>
            </a:pPr>
            <a:r>
              <a:rPr lang="en-GB" sz="1800" dirty="0">
                <a:solidFill>
                  <a:srgbClr val="0F1626"/>
                </a:solidFill>
                <a:effectLst/>
                <a:latin typeface="CharterITCW04"/>
              </a:rPr>
              <a:t>Fine-tuning the LM with reinforcement learning</a:t>
            </a:r>
          </a:p>
          <a:p>
            <a:endParaRPr lang="en-GB" dirty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2BEA49-E729-3F7F-295A-34C980F56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101</a:t>
            </a:fld>
            <a:endParaRPr lang="de-D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7A60AF-D9C7-AA81-9A6F-547581B5CB6A}"/>
              </a:ext>
            </a:extLst>
          </p:cNvPr>
          <p:cNvSpPr txBox="1"/>
          <p:nvPr/>
        </p:nvSpPr>
        <p:spPr>
          <a:xfrm>
            <a:off x="2297113" y="6625632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DE" sz="1200" dirty="0">
                <a:solidFill>
                  <a:schemeClr val="bg1"/>
                </a:solidFill>
              </a:rPr>
              <a:t>https://huggingface.co/blog/rlhf</a:t>
            </a:r>
          </a:p>
        </p:txBody>
      </p:sp>
    </p:spTree>
    <p:extLst>
      <p:ext uri="{BB962C8B-B14F-4D97-AF65-F5344CB8AC3E}">
        <p14:creationId xmlns:p14="http://schemas.microsoft.com/office/powerpoint/2010/main" val="172300284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7129F-2E8D-3D58-93E8-92B786B4F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Train a Reward (Preference) Model</a:t>
            </a:r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7BAD1DCC-4AEC-37C9-95B7-8EF1F09353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2961" y="1196975"/>
            <a:ext cx="6578078" cy="49688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942DA9-6D2B-B1AC-8A86-1B91083F4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102</a:t>
            </a:fld>
            <a:endParaRPr lang="de-D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E4D9D5-62B5-3595-0F03-7151B970D4FE}"/>
              </a:ext>
            </a:extLst>
          </p:cNvPr>
          <p:cNvSpPr txBox="1"/>
          <p:nvPr/>
        </p:nvSpPr>
        <p:spPr>
          <a:xfrm>
            <a:off x="2699792" y="6400800"/>
            <a:ext cx="39998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200" dirty="0">
                <a:solidFill>
                  <a:srgbClr val="0B05FF"/>
                </a:solidFill>
              </a:rPr>
              <a:t>ELO rating: </a:t>
            </a:r>
            <a:r>
              <a:rPr lang="en-GB" sz="1200" dirty="0">
                <a:solidFill>
                  <a:srgbClr val="0B05FF"/>
                </a:solidFill>
              </a:rPr>
              <a:t>https://</a:t>
            </a:r>
            <a:r>
              <a:rPr lang="en-GB" sz="1200" dirty="0" err="1">
                <a:solidFill>
                  <a:srgbClr val="0B05FF"/>
                </a:solidFill>
              </a:rPr>
              <a:t>en.wikipedia.org</a:t>
            </a:r>
            <a:r>
              <a:rPr lang="en-GB" sz="1200" dirty="0">
                <a:solidFill>
                  <a:srgbClr val="0B05FF"/>
                </a:solidFill>
              </a:rPr>
              <a:t>/wiki/</a:t>
            </a:r>
            <a:r>
              <a:rPr lang="en-GB" sz="1200" dirty="0" err="1">
                <a:solidFill>
                  <a:srgbClr val="0B05FF"/>
                </a:solidFill>
              </a:rPr>
              <a:t>Elo_rating_system</a:t>
            </a:r>
            <a:endParaRPr lang="en-DE" sz="1200" dirty="0">
              <a:solidFill>
                <a:srgbClr val="0B05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36397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71FC1-62F7-0B4A-F683-93DED50BA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Fine-Tuning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D9553-029D-DD80-8A74-4C962BC6C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800" dirty="0"/>
              <a:t>Human annotators are used to rank the generated text outputs from the LM. </a:t>
            </a:r>
          </a:p>
          <a:p>
            <a:pPr lvl="1"/>
            <a:r>
              <a:rPr lang="en-GB" sz="1600" dirty="0"/>
              <a:t>One may initially think that humans should apply a scalar score directly to each piece of text in order to generate a reward model, but this is difficult to do in practice. </a:t>
            </a:r>
          </a:p>
          <a:p>
            <a:pPr lvl="1"/>
            <a:r>
              <a:rPr lang="en-GB" sz="1600" dirty="0"/>
              <a:t>The differing values of humans cause these scores to be uncalibrated and noisy. Instead, rankings are used to compare the outputs of multiple models and create a much better regularized dataset.</a:t>
            </a:r>
          </a:p>
          <a:p>
            <a:r>
              <a:rPr lang="en-GB" sz="1800" dirty="0"/>
              <a:t>There are multiple methods for ranking the text. </a:t>
            </a:r>
          </a:p>
          <a:p>
            <a:pPr lvl="1"/>
            <a:r>
              <a:rPr lang="en-GB" sz="1600" dirty="0"/>
              <a:t>One method that has been successful is to have users compare generated text from two language models conditioned on the same prompt. </a:t>
            </a:r>
          </a:p>
          <a:p>
            <a:pPr lvl="1"/>
            <a:r>
              <a:rPr lang="en-GB" sz="1600" dirty="0"/>
              <a:t>By comparing model outputs in head-to-head matchups, an Elo system can be used to generate a ranking of the models and outputs relative to each-other. </a:t>
            </a:r>
          </a:p>
          <a:p>
            <a:pPr lvl="1"/>
            <a:r>
              <a:rPr lang="en-GB" sz="1600" dirty="0"/>
              <a:t>These different methods of ranking are normalized into a scalar reward signal for training</a:t>
            </a:r>
          </a:p>
          <a:p>
            <a:r>
              <a:rPr lang="en-GB" sz="1800" dirty="0">
                <a:solidFill>
                  <a:srgbClr val="0F1626"/>
                </a:solidFill>
                <a:effectLst/>
                <a:latin typeface="CharterITCW04"/>
              </a:rPr>
              <a:t>At this point in the RLHF system, we have an initial language model that can be used to generate text and a preference model that takes in any text and assigns it a score of how well humans perceive it. Next, we use </a:t>
            </a:r>
            <a:r>
              <a:rPr lang="en-GB" sz="1800" b="1" dirty="0">
                <a:solidFill>
                  <a:srgbClr val="1E2835"/>
                </a:solidFill>
                <a:effectLst/>
                <a:latin typeface="CharterITCW04"/>
              </a:rPr>
              <a:t>reinforcement learning (RL) </a:t>
            </a:r>
            <a:r>
              <a:rPr lang="en-GB" sz="1800" dirty="0">
                <a:solidFill>
                  <a:srgbClr val="0F1626"/>
                </a:solidFill>
                <a:effectLst/>
                <a:latin typeface="CharterITCW04"/>
              </a:rPr>
              <a:t>to optimize the original language model with respect to the reward model. </a:t>
            </a:r>
            <a:endParaRPr lang="en-GB" sz="1800" dirty="0"/>
          </a:p>
          <a:p>
            <a:pPr marL="0" indent="0">
              <a:buNone/>
            </a:pPr>
            <a:endParaRPr lang="en-GB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D66A1F-0AF4-C20C-33B1-1F01E23C6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103</a:t>
            </a:fld>
            <a:endParaRPr lang="de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A35A0B-2EAA-9F79-3EBA-8262093C13AB}"/>
              </a:ext>
            </a:extLst>
          </p:cNvPr>
          <p:cNvSpPr txBox="1"/>
          <p:nvPr/>
        </p:nvSpPr>
        <p:spPr>
          <a:xfrm>
            <a:off x="2297113" y="6625632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DE" sz="1200" dirty="0">
                <a:solidFill>
                  <a:schemeClr val="bg1"/>
                </a:solidFill>
              </a:rPr>
              <a:t>https://huggingface.co/blog/rlhf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9F913B-9FF9-77A2-523A-42249CD49AF0}"/>
              </a:ext>
            </a:extLst>
          </p:cNvPr>
          <p:cNvSpPr txBox="1"/>
          <p:nvPr/>
        </p:nvSpPr>
        <p:spPr>
          <a:xfrm>
            <a:off x="2699792" y="6400800"/>
            <a:ext cx="39998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200" dirty="0">
                <a:solidFill>
                  <a:srgbClr val="0B05FF"/>
                </a:solidFill>
              </a:rPr>
              <a:t>ELO rating: </a:t>
            </a:r>
            <a:r>
              <a:rPr lang="en-GB" sz="1200" dirty="0">
                <a:solidFill>
                  <a:srgbClr val="0B05FF"/>
                </a:solidFill>
              </a:rPr>
              <a:t>https://</a:t>
            </a:r>
            <a:r>
              <a:rPr lang="en-GB" sz="1200" dirty="0" err="1">
                <a:solidFill>
                  <a:srgbClr val="0B05FF"/>
                </a:solidFill>
              </a:rPr>
              <a:t>en.wikipedia.org</a:t>
            </a:r>
            <a:r>
              <a:rPr lang="en-GB" sz="1200" dirty="0">
                <a:solidFill>
                  <a:srgbClr val="0B05FF"/>
                </a:solidFill>
              </a:rPr>
              <a:t>/wiki/</a:t>
            </a:r>
            <a:r>
              <a:rPr lang="en-GB" sz="1200" dirty="0" err="1">
                <a:solidFill>
                  <a:srgbClr val="0B05FF"/>
                </a:solidFill>
              </a:rPr>
              <a:t>Elo_rating_system</a:t>
            </a:r>
            <a:endParaRPr lang="en-DE" sz="1200" dirty="0">
              <a:solidFill>
                <a:srgbClr val="0B05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16031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B8976-64B6-9573-C472-1E70470EC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3A131-5CFC-50BF-EE9B-EC134522E9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800" b="1" dirty="0">
                <a:solidFill>
                  <a:srgbClr val="0F1626"/>
                </a:solidFill>
                <a:effectLst/>
                <a:latin typeface="CharterITCW04"/>
              </a:rPr>
              <a:t>P</a:t>
            </a:r>
            <a:r>
              <a:rPr lang="en-GB" sz="1800" b="1" dirty="0">
                <a:solidFill>
                  <a:srgbClr val="1E2835"/>
                </a:solidFill>
                <a:effectLst/>
                <a:latin typeface="CharterITCW04"/>
              </a:rPr>
              <a:t>olicy </a:t>
            </a:r>
            <a:r>
              <a:rPr lang="en-GB" sz="1800" dirty="0">
                <a:solidFill>
                  <a:srgbClr val="0F1626"/>
                </a:solidFill>
                <a:effectLst/>
                <a:latin typeface="CharterITCW04"/>
              </a:rPr>
              <a:t>is a language model that takes in a prompt and returns a sequence of text (or just probability distributions over text). </a:t>
            </a:r>
          </a:p>
          <a:p>
            <a:r>
              <a:rPr lang="en-GB" sz="1800" dirty="0">
                <a:solidFill>
                  <a:srgbClr val="0F1626"/>
                </a:solidFill>
                <a:effectLst/>
                <a:latin typeface="CharterITCW04"/>
              </a:rPr>
              <a:t>The </a:t>
            </a:r>
            <a:r>
              <a:rPr lang="en-GB" sz="1800" b="1" dirty="0">
                <a:solidFill>
                  <a:srgbClr val="1E2835"/>
                </a:solidFill>
                <a:effectLst/>
                <a:latin typeface="CharterITCW04"/>
              </a:rPr>
              <a:t>action space </a:t>
            </a:r>
            <a:r>
              <a:rPr lang="en-GB" sz="1800" dirty="0">
                <a:solidFill>
                  <a:srgbClr val="0F1626"/>
                </a:solidFill>
                <a:effectLst/>
                <a:latin typeface="CharterITCW04"/>
              </a:rPr>
              <a:t>of this policy is all the tokens corresponding to the vocabulary of the language model (often on the order of 50k tokens) and </a:t>
            </a:r>
          </a:p>
          <a:p>
            <a:r>
              <a:rPr lang="en-GB" sz="1800" dirty="0">
                <a:solidFill>
                  <a:srgbClr val="0F1626"/>
                </a:solidFill>
                <a:effectLst/>
                <a:latin typeface="CharterITCW04"/>
              </a:rPr>
              <a:t>the </a:t>
            </a:r>
            <a:r>
              <a:rPr lang="en-GB" sz="1800" b="1" dirty="0">
                <a:solidFill>
                  <a:srgbClr val="1E2835"/>
                </a:solidFill>
                <a:effectLst/>
                <a:latin typeface="CharterITCW04"/>
              </a:rPr>
              <a:t>observation space </a:t>
            </a:r>
            <a:r>
              <a:rPr lang="en-GB" sz="1800" dirty="0">
                <a:solidFill>
                  <a:srgbClr val="0F1626"/>
                </a:solidFill>
                <a:effectLst/>
                <a:latin typeface="CharterITCW04"/>
              </a:rPr>
              <a:t>is the possible input token sequences, which is also quite large (size of vocabulary ^ number of input tokens). </a:t>
            </a:r>
          </a:p>
          <a:p>
            <a:r>
              <a:rPr lang="en-GB" sz="1800" dirty="0">
                <a:solidFill>
                  <a:srgbClr val="0F1626"/>
                </a:solidFill>
                <a:effectLst/>
                <a:latin typeface="CharterITCW04"/>
              </a:rPr>
              <a:t>The </a:t>
            </a:r>
            <a:r>
              <a:rPr lang="en-GB" sz="1800" b="1" dirty="0">
                <a:solidFill>
                  <a:srgbClr val="1E2835"/>
                </a:solidFill>
                <a:effectLst/>
                <a:latin typeface="CharterITCW04"/>
              </a:rPr>
              <a:t>reward function </a:t>
            </a:r>
            <a:r>
              <a:rPr lang="en-GB" sz="1800" dirty="0">
                <a:solidFill>
                  <a:srgbClr val="0F1626"/>
                </a:solidFill>
                <a:effectLst/>
                <a:latin typeface="CharterITCW04"/>
              </a:rPr>
              <a:t>is a combination of the preference model and a constraint on policy shift. </a:t>
            </a:r>
            <a:endParaRPr lang="en-DE" sz="1800" dirty="0">
              <a:solidFill>
                <a:srgbClr val="0F1626"/>
              </a:solidFill>
              <a:effectLst/>
              <a:latin typeface="CharterITCW04"/>
            </a:endParaRPr>
          </a:p>
          <a:p>
            <a:r>
              <a:rPr lang="en-GB" sz="1800" dirty="0">
                <a:solidFill>
                  <a:srgbClr val="0F1626"/>
                </a:solidFill>
                <a:effectLst/>
                <a:latin typeface="CharterITCW04"/>
              </a:rPr>
              <a:t>Fine-tuning some or all of the parameters of a </a:t>
            </a:r>
            <a:r>
              <a:rPr lang="en-GB" sz="1800" b="1" dirty="0">
                <a:solidFill>
                  <a:srgbClr val="1E2835"/>
                </a:solidFill>
                <a:effectLst/>
                <a:latin typeface="CharterITCW04"/>
              </a:rPr>
              <a:t>copy of the initial LM </a:t>
            </a:r>
            <a:r>
              <a:rPr lang="en-GB" sz="1800" dirty="0">
                <a:solidFill>
                  <a:srgbClr val="0F1626"/>
                </a:solidFill>
                <a:effectLst/>
                <a:latin typeface="CharterITCW04"/>
              </a:rPr>
              <a:t>with a policy-gradient RL algorithm, Proximal Policy Optimization (PPO) </a:t>
            </a:r>
          </a:p>
          <a:p>
            <a:r>
              <a:rPr lang="en-GB" sz="1800" dirty="0">
                <a:solidFill>
                  <a:srgbClr val="0F1626"/>
                </a:solidFill>
                <a:effectLst/>
                <a:latin typeface="CharterITCW04"/>
              </a:rPr>
              <a:t>Parameters of the LM are frozen because fine-tuning an entire 10B or 100B+ parameter model is prohibitively expensive (for more, see Low-Rank Adaptation (</a:t>
            </a:r>
            <a:r>
              <a:rPr lang="en-GB" sz="1800" dirty="0" err="1">
                <a:solidFill>
                  <a:srgbClr val="0F1626"/>
                </a:solidFill>
                <a:effectLst/>
                <a:latin typeface="CharterITCW04"/>
              </a:rPr>
              <a:t>LoRA</a:t>
            </a:r>
            <a:r>
              <a:rPr lang="en-GB" sz="1800" dirty="0">
                <a:solidFill>
                  <a:srgbClr val="0F1626"/>
                </a:solidFill>
                <a:effectLst/>
                <a:latin typeface="CharterITCW04"/>
              </a:rPr>
              <a:t>) for LMs or the Sparrow LM from DeepMind) </a:t>
            </a:r>
          </a:p>
          <a:p>
            <a:endParaRPr lang="en-GB" sz="1800" dirty="0">
              <a:solidFill>
                <a:srgbClr val="0F1626"/>
              </a:solidFill>
              <a:effectLst/>
              <a:latin typeface="CharterITCW04"/>
            </a:endParaRPr>
          </a:p>
          <a:p>
            <a:endParaRPr lang="en-GB" sz="1800" dirty="0">
              <a:solidFill>
                <a:srgbClr val="0F1626"/>
              </a:solidFill>
              <a:effectLst/>
              <a:latin typeface="CharterITCW04"/>
            </a:endParaRPr>
          </a:p>
          <a:p>
            <a:endParaRPr lang="en-GB" dirty="0">
              <a:effectLst/>
            </a:endParaRPr>
          </a:p>
          <a:p>
            <a:endParaRPr lang="en-GB" dirty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D6F586-90BF-7165-AAC5-0971942DB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104</a:t>
            </a:fld>
            <a:endParaRPr lang="de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F882D7-0434-97C0-1D4C-FA2B4A9FA3CD}"/>
              </a:ext>
            </a:extLst>
          </p:cNvPr>
          <p:cNvSpPr txBox="1"/>
          <p:nvPr/>
        </p:nvSpPr>
        <p:spPr>
          <a:xfrm>
            <a:off x="2297113" y="6625632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DE" sz="1200" dirty="0">
                <a:solidFill>
                  <a:schemeClr val="bg1"/>
                </a:solidFill>
              </a:rPr>
              <a:t>https://huggingface.co/blog/rlhf</a:t>
            </a:r>
          </a:p>
        </p:txBody>
      </p:sp>
    </p:spTree>
    <p:extLst>
      <p:ext uri="{BB962C8B-B14F-4D97-AF65-F5344CB8AC3E}">
        <p14:creationId xmlns:p14="http://schemas.microsoft.com/office/powerpoint/2010/main" val="261837463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9BD11-3FA1-E0D1-B47E-344C4DB65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Reinforcement Learning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1BF250B-5C81-F76A-5DB7-BD214DB0C6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0985" y="1196975"/>
            <a:ext cx="6022030" cy="49688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AA3738-136D-F0EB-1A84-217FE7668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105</a:t>
            </a:fld>
            <a:endParaRPr lang="de-D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98C7B4-6DAF-2018-78DD-9F305F5D9524}"/>
              </a:ext>
            </a:extLst>
          </p:cNvPr>
          <p:cNvSpPr txBox="1"/>
          <p:nvPr/>
        </p:nvSpPr>
        <p:spPr>
          <a:xfrm>
            <a:off x="2297113" y="6625632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DE" sz="1200" dirty="0">
                <a:solidFill>
                  <a:schemeClr val="bg1"/>
                </a:solidFill>
              </a:rPr>
              <a:t>https://huggingface.co/blog/rlhf</a:t>
            </a:r>
          </a:p>
        </p:txBody>
      </p:sp>
    </p:spTree>
    <p:extLst>
      <p:ext uri="{BB962C8B-B14F-4D97-AF65-F5344CB8AC3E}">
        <p14:creationId xmlns:p14="http://schemas.microsoft.com/office/powerpoint/2010/main" val="34622750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484784"/>
            <a:ext cx="7772400" cy="2088232"/>
          </a:xfrm>
        </p:spPr>
        <p:txBody>
          <a:bodyPr/>
          <a:lstStyle/>
          <a:p>
            <a:pPr eaLnBrk="1" hangingPunct="1">
              <a:defRPr/>
            </a:pPr>
            <a:r>
              <a:rPr lang="de-DE" sz="3600" b="1" dirty="0">
                <a:cs typeface="+mj-cs"/>
              </a:rPr>
              <a:t>Intelligent </a:t>
            </a:r>
            <a:r>
              <a:rPr lang="de-DE" sz="3600" b="1" dirty="0" err="1">
                <a:cs typeface="+mj-cs"/>
              </a:rPr>
              <a:t>Agents</a:t>
            </a:r>
            <a:br>
              <a:rPr lang="de-DE" sz="3600" b="1" dirty="0">
                <a:cs typeface="+mj-cs"/>
              </a:rPr>
            </a:br>
            <a:r>
              <a:rPr lang="de-DE" sz="2400" b="1" dirty="0">
                <a:cs typeface="+mj-cs"/>
              </a:rPr>
              <a:t> </a:t>
            </a:r>
            <a:br>
              <a:rPr lang="de-DE" sz="3600" b="1" dirty="0">
                <a:cs typeface="+mj-cs"/>
              </a:rPr>
            </a:br>
            <a:r>
              <a:rPr lang="en-US" sz="2800" dirty="0"/>
              <a:t> </a:t>
            </a:r>
            <a:r>
              <a:rPr lang="en-US" sz="2800" b="1" dirty="0"/>
              <a:t>1d-CNNs LSTMs </a:t>
            </a:r>
            <a:r>
              <a:rPr lang="en-US" sz="2800" b="1" dirty="0" err="1"/>
              <a:t>ELMo</a:t>
            </a:r>
            <a:r>
              <a:rPr lang="en-US" sz="2800" b="1" dirty="0"/>
              <a:t> Transformers BERT GPT</a:t>
            </a:r>
            <a:endParaRPr lang="de-DE" sz="3600" b="1" dirty="0">
              <a:cs typeface="+mj-cs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717032"/>
            <a:ext cx="6400800" cy="2304356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>
                <a:cs typeface="+mn-cs"/>
              </a:rPr>
              <a:t>Ralf Möller</a:t>
            </a:r>
          </a:p>
          <a:p>
            <a:pPr eaLnBrk="1" hangingPunct="1">
              <a:defRPr/>
            </a:pPr>
            <a:r>
              <a:rPr lang="de-DE" dirty="0">
                <a:cs typeface="+mn-cs"/>
              </a:rPr>
              <a:t>Universität zu Lübeck</a:t>
            </a:r>
          </a:p>
          <a:p>
            <a:pPr eaLnBrk="1" hangingPunct="1">
              <a:defRPr/>
            </a:pPr>
            <a:r>
              <a:rPr lang="de-DE" dirty="0">
                <a:cs typeface="+mn-cs"/>
              </a:rPr>
              <a:t>Institut für Informationssysteme</a:t>
            </a:r>
          </a:p>
          <a:p>
            <a:pPr eaLnBrk="1" hangingPunct="1">
              <a:defRPr/>
            </a:pPr>
            <a:endParaRPr lang="de-DE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74839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9C8F77-E30C-44A8-94F1-8FC6DDA38D0E}"/>
              </a:ext>
            </a:extLst>
          </p:cNvPr>
          <p:cNvSpPr txBox="1"/>
          <p:nvPr/>
        </p:nvSpPr>
        <p:spPr>
          <a:xfrm>
            <a:off x="478632" y="188640"/>
            <a:ext cx="30075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AE and AR</a:t>
            </a:r>
            <a:endParaRPr lang="en-CA" sz="3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BA8AEA-E6D5-43D1-A25C-29DF2D2C13A9}"/>
              </a:ext>
            </a:extLst>
          </p:cNvPr>
          <p:cNvSpPr txBox="1"/>
          <p:nvPr/>
        </p:nvSpPr>
        <p:spPr>
          <a:xfrm>
            <a:off x="328613" y="2393156"/>
            <a:ext cx="4315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Autoencoding(AE) Language Modeling: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8201F6-60EB-4BB0-98E7-0BCD171499F4}"/>
              </a:ext>
            </a:extLst>
          </p:cNvPr>
          <p:cNvSpPr txBox="1"/>
          <p:nvPr/>
        </p:nvSpPr>
        <p:spPr>
          <a:xfrm>
            <a:off x="5293518" y="2500313"/>
            <a:ext cx="34647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The AE language model aims to reconstruct the original data from </a:t>
            </a:r>
            <a:r>
              <a:rPr lang="en-CA" b="1" dirty="0"/>
              <a:t>corrupted input</a:t>
            </a:r>
            <a:r>
              <a:rPr lang="en-CA" dirty="0"/>
              <a:t>.</a:t>
            </a:r>
          </a:p>
          <a:p>
            <a:endParaRPr lang="en-CA" dirty="0"/>
          </a:p>
          <a:p>
            <a:r>
              <a:rPr lang="en-CA" dirty="0"/>
              <a:t>Corrupted input: The corrupted input means we use [MASK] to replace the original token</a:t>
            </a:r>
          </a:p>
        </p:txBody>
      </p:sp>
      <p:pic>
        <p:nvPicPr>
          <p:cNvPr id="7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51B22C04-F583-466B-8B5C-EE1DE4636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28" y="3075072"/>
            <a:ext cx="4707731" cy="13287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4443E4-6EC8-489F-AB72-2DE9D249709F}"/>
              </a:ext>
            </a:extLst>
          </p:cNvPr>
          <p:cNvSpPr txBox="1"/>
          <p:nvPr/>
        </p:nvSpPr>
        <p:spPr>
          <a:xfrm>
            <a:off x="5299924" y="4797152"/>
            <a:ext cx="2035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Example:</a:t>
            </a:r>
          </a:p>
          <a:p>
            <a:r>
              <a:rPr lang="en-US" dirty="0"/>
              <a:t>	BERT</a:t>
            </a:r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0EF11E-BB1C-EA57-61D1-831EE1CE9A39}"/>
              </a:ext>
            </a:extLst>
          </p:cNvPr>
          <p:cNvSpPr txBox="1"/>
          <p:nvPr/>
        </p:nvSpPr>
        <p:spPr>
          <a:xfrm>
            <a:off x="478632" y="4552253"/>
            <a:ext cx="4033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</a:t>
            </a:r>
            <a:r>
              <a:rPr lang="en-DE" dirty="0"/>
              <a:t>an be implemented with self-attention</a:t>
            </a:r>
          </a:p>
        </p:txBody>
      </p:sp>
    </p:spTree>
    <p:extLst>
      <p:ext uri="{BB962C8B-B14F-4D97-AF65-F5344CB8AC3E}">
        <p14:creationId xmlns:p14="http://schemas.microsoft.com/office/powerpoint/2010/main" val="339102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AB98D6-2EF7-4DD7-896F-7E9A5167E559}"/>
              </a:ext>
            </a:extLst>
          </p:cNvPr>
          <p:cNvSpPr txBox="1"/>
          <p:nvPr/>
        </p:nvSpPr>
        <p:spPr>
          <a:xfrm>
            <a:off x="395536" y="260648"/>
            <a:ext cx="30075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AE and AR</a:t>
            </a:r>
            <a:endParaRPr lang="en-CA" sz="3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255538-7E49-43AE-8B41-678ACC986EBA}"/>
              </a:ext>
            </a:extLst>
          </p:cNvPr>
          <p:cNvSpPr txBox="1"/>
          <p:nvPr/>
        </p:nvSpPr>
        <p:spPr>
          <a:xfrm>
            <a:off x="683568" y="1759217"/>
            <a:ext cx="2864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Autoregressive (</a:t>
            </a:r>
            <a:r>
              <a:rPr lang="en-US" dirty="0"/>
              <a:t>AR) language modeling:</a:t>
            </a:r>
            <a:endParaRPr lang="en-CA" dirty="0"/>
          </a:p>
        </p:txBody>
      </p:sp>
      <p:pic>
        <p:nvPicPr>
          <p:cNvPr id="6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D599C2CD-1D39-40B3-B3B7-44F655236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782" y="2998098"/>
            <a:ext cx="3670459" cy="18716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B0A2BE-0D61-4377-9F8F-5AECB80D6A48}"/>
              </a:ext>
            </a:extLst>
          </p:cNvPr>
          <p:cNvSpPr txBox="1"/>
          <p:nvPr/>
        </p:nvSpPr>
        <p:spPr>
          <a:xfrm>
            <a:off x="4661111" y="1482219"/>
            <a:ext cx="36704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An autoregressive model’s output </a:t>
            </a:r>
            <a:r>
              <a:rPr lang="en-CA" dirty="0" err="1"/>
              <a:t>h</a:t>
            </a:r>
            <a:r>
              <a:rPr lang="en-CA" baseline="-25000" dirty="0" err="1"/>
              <a:t>t</a:t>
            </a:r>
            <a:r>
              <a:rPr lang="en-CA" dirty="0"/>
              <a:t> at time t depends on not just </a:t>
            </a:r>
            <a:r>
              <a:rPr lang="en-CA" dirty="0" err="1"/>
              <a:t>x</a:t>
            </a:r>
            <a:r>
              <a:rPr lang="en-CA" baseline="-25000" dirty="0" err="1"/>
              <a:t>t</a:t>
            </a:r>
            <a:r>
              <a:rPr lang="en-CA" dirty="0"/>
              <a:t>, but also all </a:t>
            </a:r>
            <a:r>
              <a:rPr lang="en-CA" dirty="0" err="1"/>
              <a:t>x</a:t>
            </a:r>
            <a:r>
              <a:rPr lang="en-CA" baseline="-25000" dirty="0" err="1"/>
              <a:t>s</a:t>
            </a:r>
            <a:r>
              <a:rPr lang="en-CA" dirty="0"/>
              <a:t> from previous time steps.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346B6E2-BE3F-4A02-996A-A1A6FE578CBA}"/>
                  </a:ext>
                </a:extLst>
              </p:cNvPr>
              <p:cNvSpPr txBox="1"/>
              <p:nvPr/>
            </p:nvSpPr>
            <p:spPr>
              <a:xfrm>
                <a:off x="4679157" y="2897980"/>
                <a:ext cx="3853283" cy="12003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dirty="0"/>
                  <a:t>given a text sequence x = (x1, · · · , </a:t>
                </a:r>
                <a:r>
                  <a:rPr lang="en-CA" dirty="0" err="1"/>
                  <a:t>xT</a:t>
                </a:r>
                <a:r>
                  <a:rPr lang="en-CA" dirty="0"/>
                  <a:t> ), AR language modeling factorizes the likelihood into a forward product.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CA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CA"/>
                      <m:t>p</m:t>
                    </m:r>
                    <m:r>
                      <m:rPr>
                        <m:nor/>
                      </m:rPr>
                      <a:rPr lang="en-CA"/>
                      <m:t>(</m:t>
                    </m:r>
                    <m:r>
                      <m:rPr>
                        <m:nor/>
                      </m:rPr>
                      <a:rPr lang="en-CA"/>
                      <m:t>x</m:t>
                    </m:r>
                    <m:r>
                      <m:rPr>
                        <m:nor/>
                      </m:rPr>
                      <a:rPr lang="en-CA"/>
                      <m:t>)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subHide m:val="on"/>
                        <m:supHide m:val="on"/>
                        <m:ctrlPr>
                          <a:rPr lang="en-CA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m:rPr>
                            <m:nor/>
                          </m:rPr>
                          <a:rPr lang="en-CA"/>
                          <m:t>p</m:t>
                        </m:r>
                        <m:r>
                          <m:rPr>
                            <m:nor/>
                          </m:rPr>
                          <a:rPr lang="en-CA"/>
                          <m:t>(</m:t>
                        </m:r>
                        <m:r>
                          <m:rPr>
                            <m:nor/>
                          </m:rPr>
                          <a:rPr lang="en-CA"/>
                          <m:t>xt</m:t>
                        </m:r>
                        <m:r>
                          <m:rPr>
                            <m:nor/>
                          </m:rPr>
                          <a:rPr lang="en-CA"/>
                          <m:t> | </m:t>
                        </m:r>
                        <m:r>
                          <m:rPr>
                            <m:nor/>
                          </m:rPr>
                          <a:rPr lang="en-CA"/>
                          <m:t>x</m:t>
                        </m:r>
                        <m:r>
                          <m:rPr>
                            <m:nor/>
                          </m:rPr>
                          <a:rPr lang="en-CA"/>
                          <m:t>&lt;</m:t>
                        </m:r>
                        <m:r>
                          <m:rPr>
                            <m:nor/>
                          </m:rPr>
                          <a:rPr lang="en-CA"/>
                          <m:t>t</m:t>
                        </m:r>
                        <m:r>
                          <m:rPr>
                            <m:nor/>
                          </m:rPr>
                          <a:rPr lang="en-CA"/>
                          <m:t>)</m:t>
                        </m:r>
                      </m:e>
                    </m:nary>
                  </m:oMath>
                </a14:m>
                <a:endParaRPr lang="en-CA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346B6E2-BE3F-4A02-996A-A1A6FE578C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9157" y="2897980"/>
                <a:ext cx="3853283" cy="1200393"/>
              </a:xfrm>
              <a:prstGeom prst="rect">
                <a:avLst/>
              </a:prstGeom>
              <a:blipFill>
                <a:blip r:embed="rId3"/>
                <a:stretch>
                  <a:fillRect l="-1316" t="-2105" r="-1645" b="-5263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DF5EB80B-DE9E-4FB8-87A1-39A2E35850BF}"/>
              </a:ext>
            </a:extLst>
          </p:cNvPr>
          <p:cNvSpPr txBox="1"/>
          <p:nvPr/>
        </p:nvSpPr>
        <p:spPr>
          <a:xfrm>
            <a:off x="4679157" y="4637117"/>
            <a:ext cx="28074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Examples:</a:t>
            </a:r>
          </a:p>
          <a:p>
            <a:r>
              <a:rPr lang="en-US" dirty="0"/>
              <a:t>	GPT , ELMO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52A9EF-D49D-09DB-9DEB-9339C3EA4337}"/>
              </a:ext>
            </a:extLst>
          </p:cNvPr>
          <p:cNvSpPr txBox="1"/>
          <p:nvPr/>
        </p:nvSpPr>
        <p:spPr>
          <a:xfrm>
            <a:off x="447755" y="5277645"/>
            <a:ext cx="40671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</a:t>
            </a:r>
            <a:r>
              <a:rPr lang="en-DE" dirty="0"/>
              <a:t>an also be implemented with attention</a:t>
            </a:r>
            <a:br>
              <a:rPr lang="en-DE" dirty="0"/>
            </a:br>
            <a:r>
              <a:rPr lang="en-DE" dirty="0"/>
              <a:t>(GPT, not ELMO)</a:t>
            </a:r>
          </a:p>
        </p:txBody>
      </p:sp>
    </p:spTree>
    <p:extLst>
      <p:ext uri="{BB962C8B-B14F-4D97-AF65-F5344CB8AC3E}">
        <p14:creationId xmlns:p14="http://schemas.microsoft.com/office/powerpoint/2010/main" val="406331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2C490-D19D-89E0-5D4E-21DB5091B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Summarization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3D94A3-1F12-185A-9425-9AAAF0791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GB" sz="2400" i="0" u="none" strike="noStrike" dirty="0">
                <a:solidFill>
                  <a:srgbClr val="0305FF"/>
                </a:solidFill>
                <a:effectLst/>
                <a:latin typeface="source-serif-pro"/>
              </a:rPr>
              <a:t>Extractive Text Summarization</a:t>
            </a:r>
          </a:p>
          <a:p>
            <a:pPr lvl="1"/>
            <a:r>
              <a:rPr lang="en-GB" sz="2000" b="0" i="0" u="none" strike="noStrike" dirty="0">
                <a:solidFill>
                  <a:srgbClr val="292929"/>
                </a:solidFill>
                <a:effectLst/>
                <a:latin typeface="source-serif-pro"/>
              </a:rPr>
              <a:t>The </a:t>
            </a:r>
            <a:r>
              <a:rPr lang="en-GB" sz="2000" b="1" i="0" u="none" strike="noStrike" dirty="0">
                <a:solidFill>
                  <a:srgbClr val="292929"/>
                </a:solidFill>
                <a:effectLst/>
                <a:latin typeface="source-serif-pro"/>
              </a:rPr>
              <a:t>traditional</a:t>
            </a:r>
            <a:r>
              <a:rPr lang="en-GB" sz="2000" b="0" i="0" u="none" strike="noStrike" dirty="0">
                <a:solidFill>
                  <a:srgbClr val="292929"/>
                </a:solidFill>
                <a:effectLst/>
                <a:latin typeface="source-serif-pro"/>
              </a:rPr>
              <a:t> method with the main objective to identify the significant sentences of the text and add them to the summary. Note that the summary obtained contains </a:t>
            </a:r>
            <a:r>
              <a:rPr lang="en-GB" sz="2000" b="1" i="0" u="none" strike="noStrike" dirty="0">
                <a:solidFill>
                  <a:srgbClr val="292929"/>
                </a:solidFill>
                <a:effectLst/>
                <a:latin typeface="source-serif-pro"/>
              </a:rPr>
              <a:t>exact sentences from the original text data. </a:t>
            </a:r>
          </a:p>
          <a:p>
            <a:pPr lvl="1"/>
            <a:r>
              <a:rPr lang="en-GB" sz="2000" dirty="0">
                <a:solidFill>
                  <a:srgbClr val="292929"/>
                </a:solidFill>
                <a:latin typeface="source-serif-pro"/>
              </a:rPr>
              <a:t>Can be done with encoder (e.g., </a:t>
            </a:r>
            <a:r>
              <a:rPr lang="en-GB" sz="2000" dirty="0">
                <a:solidFill>
                  <a:srgbClr val="0305FF"/>
                </a:solidFill>
                <a:latin typeface="source-serif-pro"/>
              </a:rPr>
              <a:t>BERT)</a:t>
            </a:r>
            <a:endParaRPr lang="en-GB" sz="2000" i="0" u="none" strike="noStrike" dirty="0">
              <a:solidFill>
                <a:srgbClr val="0305FF"/>
              </a:solidFill>
              <a:effectLst/>
              <a:latin typeface="source-serif-pro"/>
            </a:endParaRPr>
          </a:p>
          <a:p>
            <a:pPr algn="l"/>
            <a:r>
              <a:rPr lang="en-GB" sz="2400" i="0" u="none" strike="noStrike" dirty="0">
                <a:solidFill>
                  <a:srgbClr val="0305FF"/>
                </a:solidFill>
                <a:effectLst/>
                <a:latin typeface="source-serif-pro"/>
              </a:rPr>
              <a:t>Abstractive Text Summarization</a:t>
            </a:r>
          </a:p>
          <a:p>
            <a:pPr lvl="1"/>
            <a:r>
              <a:rPr lang="en-GB" sz="2000" b="0" i="0" u="none" strike="noStrike" dirty="0">
                <a:solidFill>
                  <a:srgbClr val="292929"/>
                </a:solidFill>
                <a:effectLst/>
                <a:latin typeface="source-serif-pro"/>
              </a:rPr>
              <a:t>The </a:t>
            </a:r>
            <a:r>
              <a:rPr lang="en-GB" sz="2000" b="1" i="0" u="none" strike="noStrike" dirty="0">
                <a:solidFill>
                  <a:srgbClr val="292929"/>
                </a:solidFill>
                <a:effectLst/>
                <a:latin typeface="source-serif-pro"/>
              </a:rPr>
              <a:t>advanced</a:t>
            </a:r>
            <a:r>
              <a:rPr lang="en-GB" sz="2000" b="0" i="0" u="none" strike="noStrike" dirty="0">
                <a:solidFill>
                  <a:srgbClr val="292929"/>
                </a:solidFill>
                <a:effectLst/>
                <a:latin typeface="source-serif-pro"/>
              </a:rPr>
              <a:t> method, with the approach to identify the important sections, interpret the context and reproduce the text in a new way. This ensures that the core information is conveyed through the shortest text possible. Note that here, the sentences, in summary, </a:t>
            </a:r>
            <a:r>
              <a:rPr lang="en-GB" sz="2000" b="1" i="0" u="none" strike="noStrike" dirty="0">
                <a:solidFill>
                  <a:srgbClr val="292929"/>
                </a:solidFill>
                <a:effectLst/>
                <a:latin typeface="source-serif-pro"/>
              </a:rPr>
              <a:t>are generated by the model, not just extracted from the original text data.</a:t>
            </a:r>
          </a:p>
          <a:p>
            <a:pPr lvl="1"/>
            <a:r>
              <a:rPr lang="en-GB" sz="2000" dirty="0">
                <a:solidFill>
                  <a:srgbClr val="292929"/>
                </a:solidFill>
                <a:latin typeface="source-serif-pro"/>
              </a:rPr>
              <a:t>Need Decoder (e.g., </a:t>
            </a:r>
            <a:r>
              <a:rPr lang="en-GB" sz="2000" dirty="0">
                <a:solidFill>
                  <a:srgbClr val="0305FF"/>
                </a:solidFill>
                <a:latin typeface="source-serif-pro"/>
              </a:rPr>
              <a:t>GPT-x, PEGASUS</a:t>
            </a:r>
            <a:r>
              <a:rPr lang="en-GB" sz="2000" dirty="0">
                <a:solidFill>
                  <a:srgbClr val="292929"/>
                </a:solidFill>
                <a:latin typeface="source-serif-pro"/>
              </a:rPr>
              <a:t>)</a:t>
            </a:r>
            <a:endParaRPr lang="en-GB" sz="2000" i="0" u="none" strike="noStrike" dirty="0">
              <a:solidFill>
                <a:srgbClr val="292929"/>
              </a:solidFill>
              <a:effectLst/>
              <a:latin typeface="source-serif-pro"/>
            </a:endParaRPr>
          </a:p>
          <a:p>
            <a:endParaRPr lang="en-DE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4A3D2B-D2E1-7B41-EFE6-74889C087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109</a:t>
            </a:fld>
            <a:endParaRPr lang="de-D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DFB299-579E-5F48-E659-40864AFFD8E5}"/>
              </a:ext>
            </a:extLst>
          </p:cNvPr>
          <p:cNvSpPr txBox="1"/>
          <p:nvPr/>
        </p:nvSpPr>
        <p:spPr>
          <a:xfrm>
            <a:off x="1868571" y="6029409"/>
            <a:ext cx="605901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1050" dirty="0"/>
              <a:t>https://medium.com/analytics-vidhya/text-summarization-using-bert-gpt2-xlnet-5ee80608e961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6FCC11-DD73-4603-BF3D-3BDD78FADFD2}"/>
              </a:ext>
            </a:extLst>
          </p:cNvPr>
          <p:cNvSpPr txBox="1"/>
          <p:nvPr/>
        </p:nvSpPr>
        <p:spPr>
          <a:xfrm>
            <a:off x="1871792" y="6236458"/>
            <a:ext cx="462684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1100" dirty="0"/>
              <a:t>https://ai.googleblog.com/2020/06/pegasus-state-of-art-model-for.html</a:t>
            </a:r>
          </a:p>
        </p:txBody>
      </p:sp>
    </p:spTree>
    <p:extLst>
      <p:ext uri="{BB962C8B-B14F-4D97-AF65-F5344CB8AC3E}">
        <p14:creationId xmlns:p14="http://schemas.microsoft.com/office/powerpoint/2010/main" val="29514815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A5705-9806-304A-AFAA-56B34E53E4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dirty="0"/>
              <a:t>RNN</a:t>
            </a:r>
          </a:p>
          <a:p>
            <a:endParaRPr lang="en-DE" dirty="0"/>
          </a:p>
          <a:p>
            <a:endParaRPr lang="en-DE" dirty="0"/>
          </a:p>
          <a:p>
            <a:endParaRPr lang="en-DE" dirty="0"/>
          </a:p>
          <a:p>
            <a:endParaRPr lang="en-DE" dirty="0"/>
          </a:p>
          <a:p>
            <a:endParaRPr lang="en-DE" dirty="0"/>
          </a:p>
          <a:p>
            <a:pPr marL="0" indent="0">
              <a:buNone/>
            </a:pPr>
            <a:endParaRPr lang="en-DE" dirty="0"/>
          </a:p>
          <a:p>
            <a:r>
              <a:rPr lang="en-DE" dirty="0"/>
              <a:t>HMM Filtering</a:t>
            </a:r>
          </a:p>
          <a:p>
            <a:endParaRPr lang="en-DE" dirty="0"/>
          </a:p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24FA06-8C8D-2743-91CC-F06F1A604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502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38E66B34-FF62-684C-B25F-AA1ABC79C94D}"/>
              </a:ext>
            </a:extLst>
          </p:cNvPr>
          <p:cNvSpPr txBox="1"/>
          <p:nvPr/>
        </p:nvSpPr>
        <p:spPr>
          <a:xfrm>
            <a:off x="3465859" y="3780556"/>
            <a:ext cx="80010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i="1" spc="-5" dirty="0">
                <a:latin typeface="Helvetica"/>
                <a:cs typeface="Helvetica"/>
              </a:rPr>
              <a:t>t</a:t>
            </a:r>
            <a:endParaRPr sz="1550">
              <a:latin typeface="Helvetica"/>
              <a:cs typeface="Helvetica"/>
            </a:endParaRPr>
          </a:p>
        </p:txBody>
      </p:sp>
      <p:sp>
        <p:nvSpPr>
          <p:cNvPr id="20" name="object 4">
            <a:extLst>
              <a:ext uri="{FF2B5EF4-FFF2-40B4-BE49-F238E27FC236}">
                <a16:creationId xmlns:a16="http://schemas.microsoft.com/office/drawing/2014/main" id="{BC21A396-075C-FA4D-879C-FC69C33C8283}"/>
              </a:ext>
            </a:extLst>
          </p:cNvPr>
          <p:cNvSpPr txBox="1"/>
          <p:nvPr/>
        </p:nvSpPr>
        <p:spPr>
          <a:xfrm>
            <a:off x="583236" y="3068960"/>
            <a:ext cx="8486140" cy="4654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300" spc="10" dirty="0">
                <a:latin typeface="Helvetica"/>
                <a:cs typeface="Helvetica"/>
              </a:rPr>
              <a:t>Computing </a:t>
            </a:r>
            <a:r>
              <a:rPr sz="2300" spc="5" dirty="0">
                <a:latin typeface="Helvetica"/>
                <a:cs typeface="Helvetica"/>
              </a:rPr>
              <a:t>the </a:t>
            </a:r>
            <a:r>
              <a:rPr sz="2300" spc="10" dirty="0">
                <a:latin typeface="Helvetica"/>
                <a:cs typeface="Helvetica"/>
              </a:rPr>
              <a:t>hidden </a:t>
            </a:r>
            <a:r>
              <a:rPr sz="2300" spc="5" dirty="0">
                <a:latin typeface="Helvetica"/>
                <a:cs typeface="Helvetica"/>
              </a:rPr>
              <a:t>state at time </a:t>
            </a:r>
            <a:r>
              <a:rPr sz="2300" i="1" spc="5" dirty="0">
                <a:latin typeface="Helvetica"/>
                <a:cs typeface="Helvetica"/>
              </a:rPr>
              <a:t>t</a:t>
            </a:r>
            <a:r>
              <a:rPr sz="2300" spc="5" dirty="0">
                <a:latin typeface="Helvetica"/>
                <a:cs typeface="Helvetica"/>
              </a:rPr>
              <a:t>: </a:t>
            </a:r>
            <a:r>
              <a:rPr sz="2850" b="1" dirty="0">
                <a:latin typeface="STIXGeneral"/>
                <a:cs typeface="STIXGeneral"/>
              </a:rPr>
              <a:t>h</a:t>
            </a:r>
            <a:r>
              <a:rPr sz="3075" baseline="28455" dirty="0">
                <a:latin typeface="STIXGeneral"/>
                <a:cs typeface="STIXGeneral"/>
              </a:rPr>
              <a:t>(</a:t>
            </a:r>
            <a:r>
              <a:rPr sz="3075" i="1" baseline="28455" dirty="0">
                <a:latin typeface="STIXGeneral"/>
                <a:cs typeface="STIXGeneral"/>
              </a:rPr>
              <a:t>t</a:t>
            </a:r>
            <a:r>
              <a:rPr sz="3075" baseline="28455" dirty="0">
                <a:latin typeface="STIXGeneral"/>
                <a:cs typeface="STIXGeneral"/>
              </a:rPr>
              <a:t>) </a:t>
            </a:r>
            <a:r>
              <a:rPr sz="2850" spc="20" dirty="0">
                <a:latin typeface="STIXGeneral"/>
                <a:cs typeface="STIXGeneral"/>
              </a:rPr>
              <a:t>= </a:t>
            </a:r>
            <a:r>
              <a:rPr sz="2850" i="1" spc="5" dirty="0">
                <a:latin typeface="STIXGeneral"/>
                <a:cs typeface="STIXGeneral"/>
              </a:rPr>
              <a:t>g</a:t>
            </a:r>
            <a:r>
              <a:rPr sz="2850" spc="5" dirty="0">
                <a:latin typeface="STIXGeneral"/>
                <a:cs typeface="STIXGeneral"/>
              </a:rPr>
              <a:t>(</a:t>
            </a:r>
            <a:r>
              <a:rPr sz="2850" b="1" spc="5" dirty="0">
                <a:latin typeface="STIXGeneral"/>
                <a:cs typeface="STIXGeneral"/>
              </a:rPr>
              <a:t>Uh</a:t>
            </a:r>
            <a:r>
              <a:rPr sz="3075" spc="7" baseline="33875" dirty="0">
                <a:latin typeface="STIXGeneral"/>
                <a:cs typeface="STIXGeneral"/>
              </a:rPr>
              <a:t>(</a:t>
            </a:r>
            <a:r>
              <a:rPr sz="3075" i="1" spc="7" baseline="33875" dirty="0">
                <a:latin typeface="STIXGeneral"/>
                <a:cs typeface="STIXGeneral"/>
              </a:rPr>
              <a:t>t</a:t>
            </a:r>
            <a:r>
              <a:rPr sz="3075" spc="7" baseline="33875" dirty="0">
                <a:latin typeface="STIXGeneral"/>
                <a:cs typeface="STIXGeneral"/>
              </a:rPr>
              <a:t>−1) </a:t>
            </a:r>
            <a:r>
              <a:rPr sz="2850" spc="20" dirty="0">
                <a:latin typeface="STIXGeneral"/>
                <a:cs typeface="STIXGeneral"/>
              </a:rPr>
              <a:t>+</a:t>
            </a:r>
            <a:r>
              <a:rPr sz="2850" spc="-130" dirty="0">
                <a:latin typeface="STIXGeneral"/>
                <a:cs typeface="STIXGeneral"/>
              </a:rPr>
              <a:t> </a:t>
            </a:r>
            <a:r>
              <a:rPr sz="2850" b="1" spc="10" dirty="0">
                <a:latin typeface="STIXGeneral"/>
                <a:cs typeface="STIXGeneral"/>
              </a:rPr>
              <a:t>Wx</a:t>
            </a:r>
            <a:r>
              <a:rPr sz="3075" spc="15" baseline="33875" dirty="0">
                <a:latin typeface="STIXGeneral"/>
                <a:cs typeface="STIXGeneral"/>
              </a:rPr>
              <a:t>(</a:t>
            </a:r>
            <a:r>
              <a:rPr sz="3075" i="1" spc="15" baseline="33875" dirty="0">
                <a:latin typeface="STIXGeneral"/>
                <a:cs typeface="STIXGeneral"/>
              </a:rPr>
              <a:t>t</a:t>
            </a:r>
            <a:r>
              <a:rPr sz="3075" spc="15" baseline="33875" dirty="0">
                <a:latin typeface="STIXGeneral"/>
                <a:cs typeface="STIXGeneral"/>
              </a:rPr>
              <a:t>)</a:t>
            </a:r>
            <a:r>
              <a:rPr sz="2850" spc="10" dirty="0">
                <a:latin typeface="STIXGeneral"/>
                <a:cs typeface="STIXGeneral"/>
              </a:rPr>
              <a:t>)</a:t>
            </a:r>
            <a:endParaRPr sz="2850" dirty="0">
              <a:latin typeface="STIXGeneral"/>
              <a:cs typeface="STIXGeneral"/>
            </a:endParaRPr>
          </a:p>
        </p:txBody>
      </p:sp>
      <p:sp>
        <p:nvSpPr>
          <p:cNvPr id="21" name="object 5">
            <a:extLst>
              <a:ext uri="{FF2B5EF4-FFF2-40B4-BE49-F238E27FC236}">
                <a16:creationId xmlns:a16="http://schemas.microsoft.com/office/drawing/2014/main" id="{AE864674-1B5B-DB4E-B583-B05DC12A8D83}"/>
              </a:ext>
            </a:extLst>
          </p:cNvPr>
          <p:cNvSpPr txBox="1"/>
          <p:nvPr/>
        </p:nvSpPr>
        <p:spPr>
          <a:xfrm>
            <a:off x="3846678" y="3633013"/>
            <a:ext cx="222250" cy="2755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00" spc="10" dirty="0">
                <a:latin typeface="STIXGeneral"/>
                <a:cs typeface="STIXGeneral"/>
              </a:rPr>
              <a:t>(</a:t>
            </a:r>
            <a:r>
              <a:rPr sz="1600" i="1" spc="10" dirty="0">
                <a:latin typeface="STIXGeneral"/>
                <a:cs typeface="STIXGeneral"/>
              </a:rPr>
              <a:t>t</a:t>
            </a:r>
            <a:r>
              <a:rPr sz="1600" spc="10" dirty="0">
                <a:latin typeface="STIXGeneral"/>
                <a:cs typeface="STIXGeneral"/>
              </a:rPr>
              <a:t>)</a:t>
            </a:r>
            <a:endParaRPr sz="1600">
              <a:latin typeface="STIXGeneral"/>
              <a:cs typeface="STIXGeneral"/>
            </a:endParaRPr>
          </a:p>
        </p:txBody>
      </p:sp>
      <p:sp>
        <p:nvSpPr>
          <p:cNvPr id="22" name="object 6">
            <a:extLst>
              <a:ext uri="{FF2B5EF4-FFF2-40B4-BE49-F238E27FC236}">
                <a16:creationId xmlns:a16="http://schemas.microsoft.com/office/drawing/2014/main" id="{5BF5A6D9-CE9B-364B-B849-73A770CDE625}"/>
              </a:ext>
            </a:extLst>
          </p:cNvPr>
          <p:cNvSpPr txBox="1"/>
          <p:nvPr/>
        </p:nvSpPr>
        <p:spPr>
          <a:xfrm>
            <a:off x="3814059" y="3865107"/>
            <a:ext cx="83820" cy="2755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00" i="1" spc="10" dirty="0">
                <a:latin typeface="STIXGeneral"/>
                <a:cs typeface="STIXGeneral"/>
              </a:rPr>
              <a:t>i</a:t>
            </a:r>
            <a:endParaRPr sz="1600">
              <a:latin typeface="STIXGeneral"/>
              <a:cs typeface="STIXGeneral"/>
            </a:endParaRPr>
          </a:p>
        </p:txBody>
      </p:sp>
      <p:sp>
        <p:nvSpPr>
          <p:cNvPr id="23" name="object 7">
            <a:extLst>
              <a:ext uri="{FF2B5EF4-FFF2-40B4-BE49-F238E27FC236}">
                <a16:creationId xmlns:a16="http://schemas.microsoft.com/office/drawing/2014/main" id="{12E9B86A-D410-C74E-A373-D37B6878F005}"/>
              </a:ext>
            </a:extLst>
          </p:cNvPr>
          <p:cNvSpPr txBox="1"/>
          <p:nvPr/>
        </p:nvSpPr>
        <p:spPr>
          <a:xfrm>
            <a:off x="583236" y="3659739"/>
            <a:ext cx="3996054" cy="3790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3553460" algn="l"/>
              </a:tabLst>
            </a:pPr>
            <a:r>
              <a:rPr sz="2300" spc="10" dirty="0">
                <a:latin typeface="Helvetica"/>
                <a:cs typeface="Helvetica"/>
              </a:rPr>
              <a:t>The </a:t>
            </a:r>
            <a:r>
              <a:rPr sz="2300" spc="5" dirty="0">
                <a:latin typeface="Helvetica"/>
                <a:cs typeface="Helvetica"/>
              </a:rPr>
              <a:t>i-the </a:t>
            </a:r>
            <a:r>
              <a:rPr sz="2300" spc="10" dirty="0">
                <a:latin typeface="Helvetica"/>
                <a:cs typeface="Helvetica"/>
              </a:rPr>
              <a:t>element </a:t>
            </a:r>
            <a:r>
              <a:rPr sz="2300" spc="5" dirty="0">
                <a:latin typeface="Helvetica"/>
                <a:cs typeface="Helvetica"/>
              </a:rPr>
              <a:t>of </a:t>
            </a:r>
            <a:r>
              <a:rPr sz="2300" b="1" spc="10" dirty="0">
                <a:latin typeface="Helvetica"/>
                <a:cs typeface="Helvetica"/>
              </a:rPr>
              <a:t>h</a:t>
            </a:r>
            <a:r>
              <a:rPr sz="2300" b="1" spc="-210" dirty="0">
                <a:latin typeface="Helvetica"/>
                <a:cs typeface="Helvetica"/>
              </a:rPr>
              <a:t> </a:t>
            </a:r>
            <a:r>
              <a:rPr sz="2300" spc="5" dirty="0">
                <a:latin typeface="Helvetica"/>
                <a:cs typeface="Helvetica"/>
              </a:rPr>
              <a:t>:</a:t>
            </a:r>
            <a:r>
              <a:rPr sz="2300" spc="10" dirty="0">
                <a:latin typeface="Helvetica"/>
                <a:cs typeface="Helvetica"/>
              </a:rPr>
              <a:t> </a:t>
            </a:r>
            <a:r>
              <a:rPr sz="2300" i="1" dirty="0">
                <a:latin typeface="STIXGeneral"/>
                <a:cs typeface="STIXGeneral"/>
              </a:rPr>
              <a:t>h	</a:t>
            </a:r>
            <a:r>
              <a:rPr sz="2300" spc="5" dirty="0">
                <a:latin typeface="STIXGeneral"/>
                <a:cs typeface="STIXGeneral"/>
              </a:rPr>
              <a:t>=</a:t>
            </a:r>
            <a:r>
              <a:rPr sz="2300" spc="-15" dirty="0">
                <a:latin typeface="STIXGeneral"/>
                <a:cs typeface="STIXGeneral"/>
              </a:rPr>
              <a:t> </a:t>
            </a:r>
            <a:r>
              <a:rPr sz="2300" i="1" dirty="0">
                <a:latin typeface="STIXGeneral"/>
                <a:cs typeface="STIXGeneral"/>
              </a:rPr>
              <a:t>g</a:t>
            </a:r>
            <a:endParaRPr sz="2300" dirty="0">
              <a:latin typeface="STIXGeneral"/>
              <a:cs typeface="STIXGeneral"/>
            </a:endParaRPr>
          </a:p>
        </p:txBody>
      </p:sp>
      <p:sp>
        <p:nvSpPr>
          <p:cNvPr id="24" name="object 8">
            <a:extLst>
              <a:ext uri="{FF2B5EF4-FFF2-40B4-BE49-F238E27FC236}">
                <a16:creationId xmlns:a16="http://schemas.microsoft.com/office/drawing/2014/main" id="{79BBE74A-F9A0-B444-A7C5-23A587BC5425}"/>
              </a:ext>
            </a:extLst>
          </p:cNvPr>
          <p:cNvSpPr txBox="1"/>
          <p:nvPr/>
        </p:nvSpPr>
        <p:spPr>
          <a:xfrm>
            <a:off x="4553407" y="3813999"/>
            <a:ext cx="656590" cy="377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450" spc="7" baseline="-3623" dirty="0">
                <a:latin typeface="STIXSizeThreeSym"/>
                <a:cs typeface="STIXSizeThreeSym"/>
              </a:rPr>
              <a:t>(</a:t>
            </a:r>
            <a:r>
              <a:rPr sz="3450" spc="-592" baseline="-3623" dirty="0">
                <a:latin typeface="STIXSizeThreeSym"/>
                <a:cs typeface="STIXSizeThreeSym"/>
              </a:rPr>
              <a:t> </a:t>
            </a:r>
            <a:r>
              <a:rPr sz="2300" spc="10" dirty="0">
                <a:latin typeface="STIXSizeOneSym"/>
                <a:cs typeface="STIXSizeOneSym"/>
              </a:rPr>
              <a:t>∑</a:t>
            </a:r>
            <a:endParaRPr sz="2300" dirty="0">
              <a:latin typeface="STIXSizeOneSym"/>
              <a:cs typeface="STIXSizeOneSym"/>
            </a:endParaRPr>
          </a:p>
        </p:txBody>
      </p:sp>
      <p:sp>
        <p:nvSpPr>
          <p:cNvPr id="25" name="object 9">
            <a:extLst>
              <a:ext uri="{FF2B5EF4-FFF2-40B4-BE49-F238E27FC236}">
                <a16:creationId xmlns:a16="http://schemas.microsoft.com/office/drawing/2014/main" id="{A332EC16-6507-1A44-8623-44615AE87647}"/>
              </a:ext>
            </a:extLst>
          </p:cNvPr>
          <p:cNvSpPr txBox="1"/>
          <p:nvPr/>
        </p:nvSpPr>
        <p:spPr>
          <a:xfrm>
            <a:off x="4966289" y="4104806"/>
            <a:ext cx="83820" cy="2755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00" i="1" spc="10" dirty="0">
                <a:latin typeface="STIXGeneral"/>
                <a:cs typeface="STIXGeneral"/>
              </a:rPr>
              <a:t>j</a:t>
            </a:r>
            <a:endParaRPr sz="1600">
              <a:latin typeface="STIXGeneral"/>
              <a:cs typeface="STIXGeneral"/>
            </a:endParaRPr>
          </a:p>
        </p:txBody>
      </p:sp>
      <p:sp>
        <p:nvSpPr>
          <p:cNvPr id="26" name="object 10">
            <a:extLst>
              <a:ext uri="{FF2B5EF4-FFF2-40B4-BE49-F238E27FC236}">
                <a16:creationId xmlns:a16="http://schemas.microsoft.com/office/drawing/2014/main" id="{FA2784D0-BD5B-8B4B-A18D-1EAA2A56D7C9}"/>
              </a:ext>
            </a:extLst>
          </p:cNvPr>
          <p:cNvSpPr txBox="1"/>
          <p:nvPr/>
        </p:nvSpPr>
        <p:spPr>
          <a:xfrm>
            <a:off x="5682017" y="3864691"/>
            <a:ext cx="83820" cy="2755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00" i="1" spc="10" dirty="0">
                <a:latin typeface="STIXGeneral"/>
                <a:cs typeface="STIXGeneral"/>
              </a:rPr>
              <a:t>j</a:t>
            </a:r>
            <a:endParaRPr sz="1600">
              <a:latin typeface="STIXGeneral"/>
              <a:cs typeface="STIXGeneral"/>
            </a:endParaRPr>
          </a:p>
        </p:txBody>
      </p:sp>
      <p:sp>
        <p:nvSpPr>
          <p:cNvPr id="27" name="object 11">
            <a:extLst>
              <a:ext uri="{FF2B5EF4-FFF2-40B4-BE49-F238E27FC236}">
                <a16:creationId xmlns:a16="http://schemas.microsoft.com/office/drawing/2014/main" id="{FBE1BC01-5459-D742-A4F2-21E715BC978E}"/>
              </a:ext>
            </a:extLst>
          </p:cNvPr>
          <p:cNvSpPr txBox="1"/>
          <p:nvPr/>
        </p:nvSpPr>
        <p:spPr>
          <a:xfrm>
            <a:off x="6488802" y="3813999"/>
            <a:ext cx="404495" cy="377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spc="10" dirty="0">
                <a:latin typeface="STIXSizeOneSym"/>
                <a:cs typeface="STIXSizeOneSym"/>
              </a:rPr>
              <a:t>∑</a:t>
            </a:r>
            <a:endParaRPr sz="2300" dirty="0">
              <a:latin typeface="STIXSizeOneSym"/>
              <a:cs typeface="STIXSizeOneSym"/>
            </a:endParaRPr>
          </a:p>
        </p:txBody>
      </p:sp>
      <p:sp>
        <p:nvSpPr>
          <p:cNvPr id="28" name="object 12">
            <a:extLst>
              <a:ext uri="{FF2B5EF4-FFF2-40B4-BE49-F238E27FC236}">
                <a16:creationId xmlns:a16="http://schemas.microsoft.com/office/drawing/2014/main" id="{FCC81D0C-9794-5440-92EF-0C48C965711A}"/>
              </a:ext>
            </a:extLst>
          </p:cNvPr>
          <p:cNvSpPr txBox="1"/>
          <p:nvPr/>
        </p:nvSpPr>
        <p:spPr>
          <a:xfrm>
            <a:off x="6631972" y="4104806"/>
            <a:ext cx="118110" cy="2755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00" i="1" spc="15" dirty="0">
                <a:latin typeface="STIXGeneral"/>
                <a:cs typeface="STIXGeneral"/>
              </a:rPr>
              <a:t>k</a:t>
            </a:r>
            <a:endParaRPr sz="1600">
              <a:latin typeface="STIXGeneral"/>
              <a:cs typeface="STIXGeneral"/>
            </a:endParaRPr>
          </a:p>
        </p:txBody>
      </p:sp>
      <p:sp>
        <p:nvSpPr>
          <p:cNvPr id="29" name="object 13">
            <a:extLst>
              <a:ext uri="{FF2B5EF4-FFF2-40B4-BE49-F238E27FC236}">
                <a16:creationId xmlns:a16="http://schemas.microsoft.com/office/drawing/2014/main" id="{560E03E7-7383-9343-B492-56E5A66314EE}"/>
              </a:ext>
            </a:extLst>
          </p:cNvPr>
          <p:cNvSpPr txBox="1"/>
          <p:nvPr/>
        </p:nvSpPr>
        <p:spPr>
          <a:xfrm>
            <a:off x="5233455" y="3547999"/>
            <a:ext cx="2450465" cy="377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695450" algn="l"/>
              </a:tabLst>
            </a:pPr>
            <a:r>
              <a:rPr sz="3450" i="1" spc="-120" baseline="-21739" dirty="0">
                <a:latin typeface="STIXGeneral"/>
                <a:cs typeface="STIXGeneral"/>
              </a:rPr>
              <a:t>U</a:t>
            </a:r>
            <a:r>
              <a:rPr sz="2400" i="1" spc="15" baseline="-50347" dirty="0">
                <a:latin typeface="STIXGeneral"/>
                <a:cs typeface="STIXGeneral"/>
              </a:rPr>
              <a:t>j</a:t>
            </a:r>
            <a:r>
              <a:rPr sz="2400" i="1" spc="30" baseline="-50347" dirty="0">
                <a:latin typeface="STIXGeneral"/>
                <a:cs typeface="STIXGeneral"/>
              </a:rPr>
              <a:t>i</a:t>
            </a:r>
            <a:r>
              <a:rPr sz="3450" i="1" spc="187" baseline="-21739" dirty="0">
                <a:latin typeface="STIXGeneral"/>
                <a:cs typeface="STIXGeneral"/>
              </a:rPr>
              <a:t>h</a:t>
            </a:r>
            <a:r>
              <a:rPr sz="1600" spc="10" dirty="0">
                <a:latin typeface="STIXGeneral"/>
                <a:cs typeface="STIXGeneral"/>
              </a:rPr>
              <a:t>(</a:t>
            </a:r>
            <a:r>
              <a:rPr sz="1600" i="1" spc="10" dirty="0">
                <a:latin typeface="STIXGeneral"/>
                <a:cs typeface="STIXGeneral"/>
              </a:rPr>
              <a:t>t</a:t>
            </a:r>
            <a:r>
              <a:rPr sz="1600" spc="15" dirty="0">
                <a:latin typeface="STIXGeneral"/>
                <a:cs typeface="STIXGeneral"/>
              </a:rPr>
              <a:t>−1)</a:t>
            </a:r>
            <a:r>
              <a:rPr sz="1600" spc="110" dirty="0">
                <a:latin typeface="STIXGeneral"/>
                <a:cs typeface="STIXGeneral"/>
              </a:rPr>
              <a:t> </a:t>
            </a:r>
            <a:r>
              <a:rPr sz="3450" spc="7" baseline="-21739" dirty="0">
                <a:latin typeface="STIXGeneral"/>
                <a:cs typeface="STIXGeneral"/>
              </a:rPr>
              <a:t>+</a:t>
            </a:r>
            <a:r>
              <a:rPr sz="3450" baseline="-21739" dirty="0">
                <a:latin typeface="STIXGeneral"/>
                <a:cs typeface="STIXGeneral"/>
              </a:rPr>
              <a:t>	</a:t>
            </a:r>
            <a:r>
              <a:rPr sz="3450" i="1" spc="-120" baseline="-21739" dirty="0">
                <a:latin typeface="STIXGeneral"/>
                <a:cs typeface="STIXGeneral"/>
              </a:rPr>
              <a:t>W</a:t>
            </a:r>
            <a:r>
              <a:rPr sz="2400" i="1" spc="22" baseline="-50347" dirty="0">
                <a:latin typeface="STIXGeneral"/>
                <a:cs typeface="STIXGeneral"/>
              </a:rPr>
              <a:t>k</a:t>
            </a:r>
            <a:r>
              <a:rPr sz="2400" i="1" spc="187" baseline="-50347" dirty="0">
                <a:latin typeface="STIXGeneral"/>
                <a:cs typeface="STIXGeneral"/>
              </a:rPr>
              <a:t>i</a:t>
            </a:r>
            <a:r>
              <a:rPr sz="3450" i="1" spc="187" baseline="-21739" dirty="0">
                <a:latin typeface="STIXGeneral"/>
                <a:cs typeface="STIXGeneral"/>
              </a:rPr>
              <a:t>x</a:t>
            </a:r>
            <a:r>
              <a:rPr sz="1600" spc="10" dirty="0">
                <a:latin typeface="STIXGeneral"/>
                <a:cs typeface="STIXGeneral"/>
              </a:rPr>
              <a:t>(</a:t>
            </a:r>
            <a:r>
              <a:rPr sz="1600" i="1" spc="10" dirty="0">
                <a:latin typeface="STIXGeneral"/>
                <a:cs typeface="STIXGeneral"/>
              </a:rPr>
              <a:t>t</a:t>
            </a:r>
            <a:r>
              <a:rPr sz="1600" spc="10" dirty="0">
                <a:latin typeface="STIXGeneral"/>
                <a:cs typeface="STIXGeneral"/>
              </a:rPr>
              <a:t>)</a:t>
            </a:r>
            <a:endParaRPr sz="1600" dirty="0">
              <a:latin typeface="STIXGeneral"/>
              <a:cs typeface="STIXGeneral"/>
            </a:endParaRPr>
          </a:p>
        </p:txBody>
      </p:sp>
      <p:sp>
        <p:nvSpPr>
          <p:cNvPr id="30" name="object 14">
            <a:extLst>
              <a:ext uri="{FF2B5EF4-FFF2-40B4-BE49-F238E27FC236}">
                <a16:creationId xmlns:a16="http://schemas.microsoft.com/office/drawing/2014/main" id="{81F7423B-CA8E-984D-B0CA-64405214370F}"/>
              </a:ext>
            </a:extLst>
          </p:cNvPr>
          <p:cNvSpPr txBox="1"/>
          <p:nvPr/>
        </p:nvSpPr>
        <p:spPr>
          <a:xfrm>
            <a:off x="7428268" y="3871143"/>
            <a:ext cx="118110" cy="2755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00" i="1" spc="15" dirty="0">
                <a:latin typeface="STIXGeneral"/>
                <a:cs typeface="STIXGeneral"/>
              </a:rPr>
              <a:t>k</a:t>
            </a:r>
            <a:endParaRPr sz="1600">
              <a:latin typeface="STIXGeneral"/>
              <a:cs typeface="STIXGeneral"/>
            </a:endParaRPr>
          </a:p>
        </p:txBody>
      </p:sp>
      <p:sp>
        <p:nvSpPr>
          <p:cNvPr id="31" name="object 15">
            <a:extLst>
              <a:ext uri="{FF2B5EF4-FFF2-40B4-BE49-F238E27FC236}">
                <a16:creationId xmlns:a16="http://schemas.microsoft.com/office/drawing/2014/main" id="{24A549A4-F331-B44A-8374-AD977AB8DA94}"/>
              </a:ext>
            </a:extLst>
          </p:cNvPr>
          <p:cNvSpPr txBox="1"/>
          <p:nvPr/>
        </p:nvSpPr>
        <p:spPr>
          <a:xfrm>
            <a:off x="7658217" y="3832175"/>
            <a:ext cx="245745" cy="377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spc="5" dirty="0">
                <a:latin typeface="STIXSizeThreeSym"/>
                <a:cs typeface="STIXSizeThreeSym"/>
              </a:rPr>
              <a:t>)</a:t>
            </a:r>
            <a:endParaRPr sz="2300">
              <a:latin typeface="STIXSizeThreeSym"/>
              <a:cs typeface="STIXSizeThreeSym"/>
            </a:endParaRPr>
          </a:p>
        </p:txBody>
      </p:sp>
      <p:sp>
        <p:nvSpPr>
          <p:cNvPr id="32" name="object 16">
            <a:extLst>
              <a:ext uri="{FF2B5EF4-FFF2-40B4-BE49-F238E27FC236}">
                <a16:creationId xmlns:a16="http://schemas.microsoft.com/office/drawing/2014/main" id="{BFEE7D8F-69F8-0A4F-9428-C59ECCDCA67F}"/>
              </a:ext>
            </a:extLst>
          </p:cNvPr>
          <p:cNvSpPr/>
          <p:nvPr/>
        </p:nvSpPr>
        <p:spPr>
          <a:xfrm>
            <a:off x="3545869" y="485888"/>
            <a:ext cx="4844001" cy="21487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AA788C0-0D44-054F-A00F-D47FE212211C}"/>
              </a:ext>
            </a:extLst>
          </p:cNvPr>
          <p:cNvGrpSpPr/>
          <p:nvPr/>
        </p:nvGrpSpPr>
        <p:grpSpPr>
          <a:xfrm>
            <a:off x="871184" y="5026735"/>
            <a:ext cx="7895652" cy="893416"/>
            <a:chOff x="871184" y="5026735"/>
            <a:chExt cx="7895652" cy="893416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7632129-331F-4145-ACA6-CBB70C597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1184" y="5026735"/>
              <a:ext cx="1886458" cy="713795"/>
            </a:xfrm>
            <a:prstGeom prst="rect">
              <a:avLst/>
            </a:prstGeom>
          </p:spPr>
        </p:pic>
        <p:pic>
          <p:nvPicPr>
            <p:cNvPr id="35" name="Picture 34" descr="Text&#10;&#10;Description automatically generated">
              <a:extLst>
                <a:ext uri="{FF2B5EF4-FFF2-40B4-BE49-F238E27FC236}">
                  <a16:creationId xmlns:a16="http://schemas.microsoft.com/office/drawing/2014/main" id="{AE0194AF-26F5-7947-B24F-9501531EC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15816" y="5081219"/>
              <a:ext cx="5851020" cy="838932"/>
            </a:xfrm>
            <a:prstGeom prst="rect">
              <a:avLst/>
            </a:prstGeom>
          </p:spPr>
        </p:pic>
      </p:grpSp>
      <p:sp>
        <p:nvSpPr>
          <p:cNvPr id="36" name="Oval 35">
            <a:extLst>
              <a:ext uri="{FF2B5EF4-FFF2-40B4-BE49-F238E27FC236}">
                <a16:creationId xmlns:a16="http://schemas.microsoft.com/office/drawing/2014/main" id="{91034D9C-A385-5B41-A411-1FD655D9B07D}"/>
              </a:ext>
            </a:extLst>
          </p:cNvPr>
          <p:cNvSpPr/>
          <p:nvPr/>
        </p:nvSpPr>
        <p:spPr>
          <a:xfrm>
            <a:off x="4801037" y="4958936"/>
            <a:ext cx="1093037" cy="10930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F01400-2A07-D945-A2E9-1C807B509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Computing the Hidden State</a:t>
            </a:r>
          </a:p>
        </p:txBody>
      </p:sp>
      <p:sp>
        <p:nvSpPr>
          <p:cNvPr id="5" name="Cloud Callout 4">
            <a:extLst>
              <a:ext uri="{FF2B5EF4-FFF2-40B4-BE49-F238E27FC236}">
                <a16:creationId xmlns:a16="http://schemas.microsoft.com/office/drawing/2014/main" id="{B4E850DF-0279-1B48-914B-16D217671DCE}"/>
              </a:ext>
            </a:extLst>
          </p:cNvPr>
          <p:cNvSpPr/>
          <p:nvPr/>
        </p:nvSpPr>
        <p:spPr>
          <a:xfrm>
            <a:off x="1894301" y="5905458"/>
            <a:ext cx="4737671" cy="838932"/>
          </a:xfrm>
          <a:prstGeom prst="cloudCallout">
            <a:avLst>
              <a:gd name="adj1" fmla="val -30236"/>
              <a:gd name="adj2" fmla="val -6928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ysClr val="windowText" lastClr="000000"/>
                </a:solidFill>
              </a:rPr>
              <a:t>What </a:t>
            </a:r>
            <a:r>
              <a:rPr lang="en-DE">
                <a:solidFill>
                  <a:sysClr val="windowText" lastClr="000000"/>
                </a:solidFill>
              </a:rPr>
              <a:t>about hindsight queries (aka smoothing)?</a:t>
            </a:r>
            <a:endParaRPr lang="en-DE" dirty="0">
              <a:solidFill>
                <a:sysClr val="windowText" lastClr="000000"/>
              </a:solidFill>
            </a:endParaRP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E1C2D4AF-AFD9-E649-88FB-DA0B217BB1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4961" y="3492378"/>
            <a:ext cx="4977931" cy="9320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2F41A1-216C-D745-AE52-95C22D8E95F1}"/>
              </a:ext>
            </a:extLst>
          </p:cNvPr>
          <p:cNvSpPr txBox="1"/>
          <p:nvPr/>
        </p:nvSpPr>
        <p:spPr>
          <a:xfrm>
            <a:off x="9864762" y="41416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E" dirty="0"/>
          </a:p>
        </p:txBody>
      </p:sp>
      <p:sp>
        <p:nvSpPr>
          <p:cNvPr id="33" name="object 9">
            <a:extLst>
              <a:ext uri="{FF2B5EF4-FFF2-40B4-BE49-F238E27FC236}">
                <a16:creationId xmlns:a16="http://schemas.microsoft.com/office/drawing/2014/main" id="{9359DFB2-FF38-464D-A894-B16AAD8900E4}"/>
              </a:ext>
            </a:extLst>
          </p:cNvPr>
          <p:cNvSpPr txBox="1"/>
          <p:nvPr/>
        </p:nvSpPr>
        <p:spPr>
          <a:xfrm>
            <a:off x="3264274" y="6707056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4891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5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DA0822-75EB-4E1B-A9A0-DA1BB1C90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Summarization with attention-based AE + AR </a:t>
            </a:r>
            <a:endParaRPr lang="zh-TW" altLang="en-US" dirty="0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711EA221-FB74-44AA-BC73-89993B0AF484}"/>
              </a:ext>
            </a:extLst>
          </p:cNvPr>
          <p:cNvSpPr/>
          <p:nvPr/>
        </p:nvSpPr>
        <p:spPr>
          <a:xfrm>
            <a:off x="1012291" y="3284984"/>
            <a:ext cx="2253476" cy="123856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000" dirty="0"/>
              <a:t>Summarizer </a:t>
            </a:r>
            <a:endParaRPr lang="zh-TW" altLang="en-US" sz="2000" dirty="0"/>
          </a:p>
        </p:txBody>
      </p:sp>
      <p:pic>
        <p:nvPicPr>
          <p:cNvPr id="8" name="Picture 4" descr="ãdocumentãçåçæå°çµæ">
            <a:extLst>
              <a:ext uri="{FF2B5EF4-FFF2-40B4-BE49-F238E27FC236}">
                <a16:creationId xmlns:a16="http://schemas.microsoft.com/office/drawing/2014/main" id="{624B560E-4D60-446A-9B0D-212025422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68760"/>
            <a:ext cx="957864" cy="117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067FFE26-27D3-4157-B8ED-5743BB3DAFFD}"/>
              </a:ext>
            </a:extLst>
          </p:cNvPr>
          <p:cNvSpPr txBox="1"/>
          <p:nvPr/>
        </p:nvSpPr>
        <p:spPr>
          <a:xfrm>
            <a:off x="643409" y="2391817"/>
            <a:ext cx="2622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/>
              <a:t>Document Set </a:t>
            </a:r>
            <a:endParaRPr lang="zh-TW" altLang="en-US" sz="2000" dirty="0"/>
          </a:p>
        </p:txBody>
      </p:sp>
      <p:pic>
        <p:nvPicPr>
          <p:cNvPr id="1026" name="Picture 2" descr="ãwikiãçåçæå°çµæ">
            <a:extLst>
              <a:ext uri="{FF2B5EF4-FFF2-40B4-BE49-F238E27FC236}">
                <a16:creationId xmlns:a16="http://schemas.microsoft.com/office/drawing/2014/main" id="{9941611D-989D-4A50-9D09-EE8C966DB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056" y="5013176"/>
            <a:ext cx="1541910" cy="154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箭號: 向右 9">
            <a:extLst>
              <a:ext uri="{FF2B5EF4-FFF2-40B4-BE49-F238E27FC236}">
                <a16:creationId xmlns:a16="http://schemas.microsoft.com/office/drawing/2014/main" id="{4CE597F1-C576-41D4-9140-952BE2580E26}"/>
              </a:ext>
            </a:extLst>
          </p:cNvPr>
          <p:cNvSpPr/>
          <p:nvPr/>
        </p:nvSpPr>
        <p:spPr>
          <a:xfrm rot="5400000">
            <a:off x="1780486" y="2881681"/>
            <a:ext cx="473051" cy="28857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圖片 3">
            <a:extLst>
              <a:ext uri="{FF2B5EF4-FFF2-40B4-BE49-F238E27FC236}">
                <a16:creationId xmlns:a16="http://schemas.microsoft.com/office/drawing/2014/main" id="{97AFEFF7-302F-FD02-0F01-4DD3F84C6C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1177921"/>
            <a:ext cx="3677646" cy="5126963"/>
          </a:xfrm>
          <a:prstGeom prst="rect">
            <a:avLst/>
          </a:prstGeom>
        </p:spPr>
      </p:pic>
      <p:sp>
        <p:nvSpPr>
          <p:cNvPr id="14" name="箭號: 向右 9">
            <a:extLst>
              <a:ext uri="{FF2B5EF4-FFF2-40B4-BE49-F238E27FC236}">
                <a16:creationId xmlns:a16="http://schemas.microsoft.com/office/drawing/2014/main" id="{CB910DA9-0B42-5964-82BA-9245C280993B}"/>
              </a:ext>
            </a:extLst>
          </p:cNvPr>
          <p:cNvSpPr/>
          <p:nvPr/>
        </p:nvSpPr>
        <p:spPr>
          <a:xfrm rot="5400000">
            <a:off x="1780486" y="4632361"/>
            <a:ext cx="473051" cy="28857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Cloud Callout 14">
            <a:extLst>
              <a:ext uri="{FF2B5EF4-FFF2-40B4-BE49-F238E27FC236}">
                <a16:creationId xmlns:a16="http://schemas.microsoft.com/office/drawing/2014/main" id="{52EFB003-C508-863B-A723-9EB402F4AD3C}"/>
              </a:ext>
            </a:extLst>
          </p:cNvPr>
          <p:cNvSpPr/>
          <p:nvPr/>
        </p:nvSpPr>
        <p:spPr>
          <a:xfrm>
            <a:off x="2509155" y="1268760"/>
            <a:ext cx="3621857" cy="1052736"/>
          </a:xfrm>
          <a:prstGeom prst="cloudCallout">
            <a:avLst>
              <a:gd name="adj1" fmla="val 18366"/>
              <a:gd name="adj2" fmla="val 8192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ysClr val="windowText" lastClr="000000"/>
                </a:solidFill>
              </a:rPr>
              <a:t>No recurrence in transformers???</a:t>
            </a:r>
          </a:p>
        </p:txBody>
      </p:sp>
    </p:spTree>
    <p:extLst>
      <p:ext uri="{BB962C8B-B14F-4D97-AF65-F5344CB8AC3E}">
        <p14:creationId xmlns:p14="http://schemas.microsoft.com/office/powerpoint/2010/main" val="62998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  <p:bldP spid="14" grpId="0" animBg="1"/>
      <p:bldP spid="15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DB6F3-D61F-3334-0904-0E36092075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A64687-6642-20CA-A875-02B428CD3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111</a:t>
            </a:fld>
            <a:endParaRPr lang="de-D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EA5CC4-F8E4-8EF4-9BFA-370F566C5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15616" y="744"/>
            <a:ext cx="6706165" cy="65976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26429C-B0A9-97E4-6135-F371BE082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Universal Transformer</a:t>
            </a:r>
            <a:endParaRPr lang="en-D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C4D2BB-3EF4-32F8-C5E2-B2388991492F}"/>
              </a:ext>
            </a:extLst>
          </p:cNvPr>
          <p:cNvSpPr txBox="1"/>
          <p:nvPr/>
        </p:nvSpPr>
        <p:spPr>
          <a:xfrm>
            <a:off x="827584" y="119697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dirty="0"/>
              <a:t>https://arxiv.org/abs/1807.03819</a:t>
            </a:r>
          </a:p>
        </p:txBody>
      </p:sp>
    </p:spTree>
    <p:extLst>
      <p:ext uri="{BB962C8B-B14F-4D97-AF65-F5344CB8AC3E}">
        <p14:creationId xmlns:p14="http://schemas.microsoft.com/office/powerpoint/2010/main" val="421434974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4.bp.blogspot.com/-OlrV-PAtEkQ/W3RkOJCBkaI/AAAAAAAADOg/gNZXo_eK3tMNOmIfsuvPzrRfNb3qFQwJwCLcBGAs/s1600/image1.gif">
            <a:extLst>
              <a:ext uri="{FF2B5EF4-FFF2-40B4-BE49-F238E27FC236}">
                <a16:creationId xmlns:a16="http://schemas.microsoft.com/office/drawing/2014/main" id="{73A9EDB0-AF1A-4E61-80E5-8CE2D023C2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9292"/>
            <a:ext cx="9144000" cy="479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006E794-7DF7-446B-B3E6-0A9A15298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Universal Transformer</a:t>
            </a:r>
            <a:endParaRPr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175AC41-61E3-406C-A3A4-F411C824A309}"/>
              </a:ext>
            </a:extLst>
          </p:cNvPr>
          <p:cNvSpPr/>
          <p:nvPr/>
        </p:nvSpPr>
        <p:spPr>
          <a:xfrm>
            <a:off x="628650" y="5949280"/>
            <a:ext cx="77280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dirty="0">
                <a:hlinkClick r:id="rId4"/>
              </a:rPr>
              <a:t>https://ai.googleblog.com/2018/08/moving-beyond-translation-with.html</a:t>
            </a:r>
            <a:endParaRPr lang="zh-TW" alt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FCD586-AF33-8F57-A9A7-C268AB239C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5728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51719" y="4381604"/>
            <a:ext cx="6042323" cy="1760779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11113" marR="964372">
              <a:lnSpc>
                <a:spcPct val="111100"/>
              </a:lnSpc>
              <a:spcBef>
                <a:spcPts val="70"/>
              </a:spcBef>
            </a:pPr>
            <a:r>
              <a:rPr sz="2531" spc="42" dirty="0">
                <a:latin typeface="Arial"/>
                <a:cs typeface="Arial"/>
              </a:rPr>
              <a:t>Costs: </a:t>
            </a:r>
            <a:r>
              <a:rPr sz="2531" spc="105" dirty="0">
                <a:latin typeface="Arial"/>
                <a:cs typeface="Arial"/>
              </a:rPr>
              <a:t>Not </a:t>
            </a:r>
            <a:r>
              <a:rPr sz="2531" spc="112" dirty="0">
                <a:latin typeface="Arial"/>
                <a:cs typeface="Arial"/>
              </a:rPr>
              <a:t>for </a:t>
            </a:r>
            <a:r>
              <a:rPr sz="2531" spc="109" dirty="0">
                <a:latin typeface="Arial"/>
                <a:cs typeface="Arial"/>
              </a:rPr>
              <a:t>the</a:t>
            </a:r>
            <a:r>
              <a:rPr sz="2531" spc="-432" dirty="0">
                <a:latin typeface="Arial"/>
                <a:cs typeface="Arial"/>
              </a:rPr>
              <a:t> </a:t>
            </a:r>
            <a:r>
              <a:rPr sz="2531" spc="95" dirty="0">
                <a:latin typeface="Arial"/>
                <a:cs typeface="Arial"/>
              </a:rPr>
              <a:t>faint </a:t>
            </a:r>
            <a:r>
              <a:rPr sz="2531" spc="88" dirty="0">
                <a:latin typeface="Arial"/>
                <a:cs typeface="Arial"/>
              </a:rPr>
              <a:t>hearted</a:t>
            </a:r>
            <a:endParaRPr sz="2531" dirty="0">
              <a:latin typeface="Arial"/>
              <a:cs typeface="Arial"/>
            </a:endParaRPr>
          </a:p>
          <a:p>
            <a:pPr marL="237968" indent="-229485">
              <a:spcBef>
                <a:spcPts val="2788"/>
              </a:spcBef>
              <a:buChar char="•"/>
              <a:tabLst>
                <a:tab pos="237968" algn="l"/>
                <a:tab pos="238414" algn="l"/>
              </a:tabLst>
            </a:pPr>
            <a:r>
              <a:rPr sz="1969" spc="35" dirty="0">
                <a:latin typeface="Arial"/>
                <a:cs typeface="Arial"/>
              </a:rPr>
              <a:t>$2.5k </a:t>
            </a:r>
            <a:r>
              <a:rPr sz="1969" dirty="0">
                <a:latin typeface="Arial"/>
                <a:cs typeface="Arial"/>
              </a:rPr>
              <a:t>- </a:t>
            </a:r>
            <a:r>
              <a:rPr sz="1969" spc="116" dirty="0">
                <a:latin typeface="Arial"/>
                <a:cs typeface="Arial"/>
              </a:rPr>
              <a:t>$50k </a:t>
            </a:r>
            <a:r>
              <a:rPr sz="1969" spc="-102" dirty="0">
                <a:latin typeface="Arial"/>
                <a:cs typeface="Arial"/>
              </a:rPr>
              <a:t>(110 </a:t>
            </a:r>
            <a:r>
              <a:rPr sz="1969" spc="84" dirty="0">
                <a:latin typeface="Arial"/>
                <a:cs typeface="Arial"/>
              </a:rPr>
              <a:t>million </a:t>
            </a:r>
            <a:r>
              <a:rPr sz="1969" spc="63" dirty="0">
                <a:latin typeface="Arial"/>
                <a:cs typeface="Arial"/>
              </a:rPr>
              <a:t>parameter</a:t>
            </a:r>
            <a:r>
              <a:rPr sz="1969" spc="-323" dirty="0">
                <a:latin typeface="Arial"/>
                <a:cs typeface="Arial"/>
              </a:rPr>
              <a:t> </a:t>
            </a:r>
            <a:r>
              <a:rPr sz="1969" spc="74" dirty="0">
                <a:latin typeface="Arial"/>
                <a:cs typeface="Arial"/>
              </a:rPr>
              <a:t>model)</a:t>
            </a:r>
            <a:endParaRPr sz="1969" dirty="0">
              <a:latin typeface="Arial"/>
              <a:cs typeface="Arial"/>
            </a:endParaRPr>
          </a:p>
          <a:p>
            <a:pPr marL="237968" indent="-229485">
              <a:spcBef>
                <a:spcPts val="239"/>
              </a:spcBef>
              <a:buChar char="•"/>
              <a:tabLst>
                <a:tab pos="237968" algn="l"/>
                <a:tab pos="238414" algn="l"/>
              </a:tabLst>
            </a:pPr>
            <a:r>
              <a:rPr sz="1969" spc="25" dirty="0">
                <a:latin typeface="Arial"/>
                <a:cs typeface="Arial"/>
              </a:rPr>
              <a:t>$10k</a:t>
            </a:r>
            <a:r>
              <a:rPr sz="1969" spc="-32" dirty="0">
                <a:latin typeface="Arial"/>
                <a:cs typeface="Arial"/>
              </a:rPr>
              <a:t> </a:t>
            </a:r>
            <a:r>
              <a:rPr sz="1969" dirty="0">
                <a:latin typeface="Arial"/>
                <a:cs typeface="Arial"/>
              </a:rPr>
              <a:t>-</a:t>
            </a:r>
            <a:r>
              <a:rPr sz="1969" spc="-28" dirty="0">
                <a:latin typeface="Arial"/>
                <a:cs typeface="Arial"/>
              </a:rPr>
              <a:t> </a:t>
            </a:r>
            <a:r>
              <a:rPr sz="1969" spc="127" dirty="0">
                <a:latin typeface="Arial"/>
                <a:cs typeface="Arial"/>
              </a:rPr>
              <a:t>$200k</a:t>
            </a:r>
            <a:r>
              <a:rPr sz="1969" spc="-28" dirty="0">
                <a:latin typeface="Arial"/>
                <a:cs typeface="Arial"/>
              </a:rPr>
              <a:t> </a:t>
            </a:r>
            <a:r>
              <a:rPr sz="1969" spc="98" dirty="0">
                <a:latin typeface="Arial"/>
                <a:cs typeface="Arial"/>
              </a:rPr>
              <a:t>(340</a:t>
            </a:r>
            <a:r>
              <a:rPr sz="1969" spc="-32" dirty="0">
                <a:latin typeface="Arial"/>
                <a:cs typeface="Arial"/>
              </a:rPr>
              <a:t> </a:t>
            </a:r>
            <a:r>
              <a:rPr sz="1969" spc="84" dirty="0">
                <a:latin typeface="Arial"/>
                <a:cs typeface="Arial"/>
              </a:rPr>
              <a:t>million</a:t>
            </a:r>
            <a:r>
              <a:rPr sz="1969" spc="-28" dirty="0">
                <a:latin typeface="Arial"/>
                <a:cs typeface="Arial"/>
              </a:rPr>
              <a:t> </a:t>
            </a:r>
            <a:r>
              <a:rPr sz="1969" spc="63" dirty="0">
                <a:latin typeface="Arial"/>
                <a:cs typeface="Arial"/>
              </a:rPr>
              <a:t>parameter</a:t>
            </a:r>
            <a:r>
              <a:rPr sz="1969" spc="-28" dirty="0">
                <a:latin typeface="Arial"/>
                <a:cs typeface="Arial"/>
              </a:rPr>
              <a:t> </a:t>
            </a:r>
            <a:r>
              <a:rPr sz="1969" spc="74" dirty="0">
                <a:latin typeface="Arial"/>
                <a:cs typeface="Arial"/>
              </a:rPr>
              <a:t>model)</a:t>
            </a:r>
            <a:endParaRPr sz="1969" dirty="0">
              <a:latin typeface="Arial"/>
              <a:cs typeface="Arial"/>
            </a:endParaRPr>
          </a:p>
          <a:p>
            <a:pPr marL="237968" indent="-229485">
              <a:spcBef>
                <a:spcPts val="239"/>
              </a:spcBef>
              <a:buChar char="•"/>
              <a:tabLst>
                <a:tab pos="237968" algn="l"/>
                <a:tab pos="238414" algn="l"/>
              </a:tabLst>
            </a:pPr>
            <a:r>
              <a:rPr sz="1969" spc="123" dirty="0">
                <a:latin typeface="Arial"/>
                <a:cs typeface="Arial"/>
              </a:rPr>
              <a:t>$80k </a:t>
            </a:r>
            <a:r>
              <a:rPr sz="1969" dirty="0">
                <a:latin typeface="Arial"/>
                <a:cs typeface="Arial"/>
              </a:rPr>
              <a:t>- </a:t>
            </a:r>
            <a:r>
              <a:rPr sz="1969" spc="-7" dirty="0">
                <a:latin typeface="Arial"/>
                <a:cs typeface="Arial"/>
              </a:rPr>
              <a:t>$1.6m </a:t>
            </a:r>
            <a:r>
              <a:rPr sz="1969" spc="-84" dirty="0">
                <a:latin typeface="Arial"/>
                <a:cs typeface="Arial"/>
              </a:rPr>
              <a:t>(1.5 </a:t>
            </a:r>
            <a:r>
              <a:rPr sz="1969" spc="80" dirty="0">
                <a:latin typeface="Arial"/>
                <a:cs typeface="Arial"/>
              </a:rPr>
              <a:t>billion </a:t>
            </a:r>
            <a:r>
              <a:rPr sz="1969" spc="63" dirty="0">
                <a:latin typeface="Arial"/>
                <a:cs typeface="Arial"/>
              </a:rPr>
              <a:t>parameter</a:t>
            </a:r>
            <a:r>
              <a:rPr sz="1969" spc="-292" dirty="0">
                <a:latin typeface="Arial"/>
                <a:cs typeface="Arial"/>
              </a:rPr>
              <a:t> </a:t>
            </a:r>
            <a:r>
              <a:rPr sz="1969" spc="74" dirty="0">
                <a:latin typeface="Arial"/>
                <a:cs typeface="Arial"/>
              </a:rPr>
              <a:t>model)</a:t>
            </a:r>
            <a:endParaRPr sz="1969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854937" y="1206979"/>
            <a:ext cx="5434125" cy="22220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751487" y="3633899"/>
            <a:ext cx="1977479" cy="182142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>
              <a:spcBef>
                <a:spcPts val="70"/>
              </a:spcBef>
            </a:pPr>
            <a:r>
              <a:rPr sz="1125" u="heavy" spc="-7" dirty="0">
                <a:uFill>
                  <a:solidFill>
                    <a:srgbClr val="000000"/>
                  </a:solidFill>
                </a:uFill>
                <a:latin typeface="Arial"/>
                <a:cs typeface="Arial"/>
                <a:hlinkClick r:id="rId4"/>
              </a:rPr>
              <a:t>http://arxiv.org/abs/2004.08900</a:t>
            </a:r>
            <a:endParaRPr sz="1125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8172400" y="6142383"/>
            <a:ext cx="708794" cy="219046"/>
          </a:xfrm>
          <a:prstGeom prst="rect">
            <a:avLst/>
          </a:prstGeom>
        </p:spPr>
        <p:txBody>
          <a:bodyPr vert="horz" wrap="square" lIns="0" tIns="2679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4647">
              <a:spcBef>
                <a:spcPts val="21"/>
              </a:spcBef>
            </a:pPr>
            <a:fld id="{81D60167-4931-47E6-BA6A-407CBD079E47}" type="slidenum">
              <a:rPr dirty="0"/>
              <a:pPr marL="44647">
                <a:spcBef>
                  <a:spcPts val="21"/>
                </a:spcBef>
              </a:pPr>
              <a:t>113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3930336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8744" y="1412667"/>
            <a:ext cx="370005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/>
              <a:t>Byte Pair Encoding (BPE)</a:t>
            </a:r>
          </a:p>
        </p:txBody>
      </p:sp>
      <p:sp>
        <p:nvSpPr>
          <p:cNvPr id="7" name="文本框 5"/>
          <p:cNvSpPr txBox="1">
            <a:spLocks noChangeArrowheads="1"/>
          </p:cNvSpPr>
          <p:nvPr/>
        </p:nvSpPr>
        <p:spPr bwMode="auto">
          <a:xfrm>
            <a:off x="420024" y="1135668"/>
            <a:ext cx="36420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 dirty="0">
                <a:solidFill>
                  <a:schemeClr val="bg1"/>
                </a:solidFill>
                <a:latin typeface="方正兰亭黑_GBK"/>
                <a:ea typeface="方正兰亭黑_GBK"/>
              </a:rPr>
              <a:t>03</a:t>
            </a:r>
            <a:endParaRPr lang="zh-CN" altLang="en-US" sz="1200" dirty="0">
              <a:solidFill>
                <a:schemeClr val="bg1"/>
              </a:solidFill>
              <a:latin typeface="方正兰亭黑_GBK"/>
              <a:ea typeface="方正兰亭黑_GBK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8744" y="2173669"/>
            <a:ext cx="8702043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Word embedding sometimes is too high level, pure character embedding too low level. For example, if we have learned</a:t>
            </a:r>
          </a:p>
          <a:p>
            <a:r>
              <a:rPr lang="en-US" sz="2100" dirty="0"/>
              <a:t>     </a:t>
            </a:r>
            <a:r>
              <a:rPr lang="en-US" sz="2100" dirty="0">
                <a:solidFill>
                  <a:srgbClr val="FF0000"/>
                </a:solidFill>
              </a:rPr>
              <a:t>old       older        oldest</a:t>
            </a:r>
          </a:p>
          <a:p>
            <a:r>
              <a:rPr lang="en-US" sz="2100" dirty="0"/>
              <a:t>We might also wish the computer to infer</a:t>
            </a:r>
          </a:p>
          <a:p>
            <a:r>
              <a:rPr lang="en-US" sz="2100" dirty="0"/>
              <a:t>    </a:t>
            </a:r>
            <a:r>
              <a:rPr lang="en-US" sz="2100" dirty="0">
                <a:solidFill>
                  <a:srgbClr val="FF0000"/>
                </a:solidFill>
              </a:rPr>
              <a:t>smart    smarter    smartest</a:t>
            </a:r>
          </a:p>
          <a:p>
            <a:endParaRPr lang="en-US" sz="2100" dirty="0">
              <a:solidFill>
                <a:srgbClr val="FF0000"/>
              </a:solidFill>
            </a:endParaRPr>
          </a:p>
          <a:p>
            <a:r>
              <a:rPr lang="en-US" sz="2100" dirty="0"/>
              <a:t>But at the whole word level, this might not be so direct. Thus, the idea is to break the words up into pieces like er, </a:t>
            </a:r>
            <a:r>
              <a:rPr lang="en-US" sz="2100" dirty="0" err="1"/>
              <a:t>est</a:t>
            </a:r>
            <a:r>
              <a:rPr lang="en-US" sz="2100" dirty="0"/>
              <a:t>, and embed frequent fragments of words.</a:t>
            </a:r>
          </a:p>
          <a:p>
            <a:r>
              <a:rPr lang="en-US" sz="2100" dirty="0"/>
              <a:t>     </a:t>
            </a:r>
          </a:p>
          <a:p>
            <a:r>
              <a:rPr lang="en-US" sz="2100" dirty="0"/>
              <a:t>GPT adapts this BPE scheme.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4D8014-92AE-D305-7489-79453BD041CC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DE" dirty="0"/>
              <a:t>Tricks: Subtoken</a:t>
            </a:r>
            <a:r>
              <a:rPr lang="en-DE" baseline="0" dirty="0"/>
              <a:t> Encoding</a:t>
            </a:r>
            <a:endParaRPr lang="en-D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FA5597-A2BF-DE42-795D-443DDE40A160}"/>
              </a:ext>
            </a:extLst>
          </p:cNvPr>
          <p:cNvSpPr txBox="1"/>
          <p:nvPr/>
        </p:nvSpPr>
        <p:spPr>
          <a:xfrm>
            <a:off x="2771800" y="6607218"/>
            <a:ext cx="58143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1400" dirty="0">
                <a:solidFill>
                  <a:schemeClr val="bg1"/>
                </a:solidFill>
              </a:rPr>
              <a:t>CS 886 Deep Learning for Biotechnology, Ming Li</a:t>
            </a:r>
          </a:p>
        </p:txBody>
      </p:sp>
    </p:spTree>
    <p:extLst>
      <p:ext uri="{BB962C8B-B14F-4D97-AF65-F5344CB8AC3E}">
        <p14:creationId xmlns:p14="http://schemas.microsoft.com/office/powerpoint/2010/main" val="231171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912" y="1158751"/>
            <a:ext cx="370005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/>
              <a:t>Byte Pair Encoding (BPE)</a:t>
            </a:r>
          </a:p>
        </p:txBody>
      </p:sp>
      <p:sp>
        <p:nvSpPr>
          <p:cNvPr id="7" name="文本框 5"/>
          <p:cNvSpPr txBox="1">
            <a:spLocks noChangeArrowheads="1"/>
          </p:cNvSpPr>
          <p:nvPr/>
        </p:nvSpPr>
        <p:spPr bwMode="auto">
          <a:xfrm>
            <a:off x="420024" y="1135668"/>
            <a:ext cx="36420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 dirty="0">
                <a:solidFill>
                  <a:schemeClr val="bg1"/>
                </a:solidFill>
                <a:latin typeface="方正兰亭黑_GBK"/>
                <a:ea typeface="方正兰亭黑_GBK"/>
              </a:rPr>
              <a:t>03</a:t>
            </a:r>
            <a:endParaRPr lang="zh-CN" altLang="en-US" sz="1200" dirty="0">
              <a:solidFill>
                <a:schemeClr val="bg1"/>
              </a:solidFill>
              <a:latin typeface="方正兰亭黑_GBK"/>
              <a:ea typeface="方正兰亭黑_GBK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912" y="1792376"/>
            <a:ext cx="9092088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GPT uses BPE scheme. The </a:t>
            </a:r>
            <a:r>
              <a:rPr lang="en-US" sz="2100" dirty="0" err="1"/>
              <a:t>subwords</a:t>
            </a:r>
            <a:r>
              <a:rPr lang="en-US" sz="2100" dirty="0"/>
              <a:t> are calculated by:</a:t>
            </a:r>
          </a:p>
          <a:p>
            <a:pPr marL="385763" indent="-385763">
              <a:buAutoNum type="arabicPeriod"/>
            </a:pPr>
            <a:r>
              <a:rPr lang="en-US" sz="2100" dirty="0"/>
              <a:t>Split word to sequence of characters (add &lt;/w&gt; char)</a:t>
            </a:r>
          </a:p>
          <a:p>
            <a:pPr marL="385763" indent="-385763">
              <a:buAutoNum type="arabicPeriod"/>
            </a:pPr>
            <a:r>
              <a:rPr lang="en-US" sz="2100" dirty="0"/>
              <a:t>Joining the highest frequency pattern.</a:t>
            </a:r>
          </a:p>
          <a:p>
            <a:pPr marL="385763" indent="-385763">
              <a:buAutoNum type="arabicPeriod"/>
            </a:pPr>
            <a:r>
              <a:rPr lang="en-US" sz="2100" dirty="0"/>
              <a:t>Keep doing step 2, until it hits the pre-defined maximum number of sub-words or iterations.</a:t>
            </a:r>
          </a:p>
          <a:p>
            <a:endParaRPr lang="en-US" sz="2100" dirty="0"/>
          </a:p>
          <a:p>
            <a:r>
              <a:rPr lang="en-US" sz="2400" dirty="0"/>
              <a:t>Example (5, 2, 6, 3 are number of occurrences) </a:t>
            </a:r>
          </a:p>
          <a:p>
            <a:r>
              <a:rPr lang="en-US" sz="2000" dirty="0"/>
              <a:t>{‘l o w &lt;/w&gt;’: 5, ‘l o w e r &lt;/w&gt;’: 2, ‘n e w e s t &lt;/w&gt;’: 6, ‘w </a:t>
            </a:r>
            <a:r>
              <a:rPr lang="en-US" sz="2000" dirty="0" err="1"/>
              <a:t>i</a:t>
            </a:r>
            <a:r>
              <a:rPr lang="en-US" sz="2000" dirty="0"/>
              <a:t> d e s t &lt;/w&gt;’: 3 }</a:t>
            </a:r>
          </a:p>
          <a:p>
            <a:r>
              <a:rPr lang="en-US" sz="2000" dirty="0"/>
              <a:t>{‘l o w &lt;/w&gt;’: 5, ‘l o w e r &lt;/w&gt;’: 2, ‘n e w es t &lt;/w&gt;’: 6, ‘w </a:t>
            </a:r>
            <a:r>
              <a:rPr lang="en-US" sz="2000" dirty="0" err="1"/>
              <a:t>i</a:t>
            </a:r>
            <a:r>
              <a:rPr lang="en-US" sz="2000" dirty="0"/>
              <a:t> d es t &lt;/w&gt;’: 3 }</a:t>
            </a:r>
          </a:p>
          <a:p>
            <a:r>
              <a:rPr lang="en-US" sz="2000" dirty="0"/>
              <a:t>{‘l o w &lt;/w&gt;’: 5, ‘l o w e r &lt;/w&gt;’: 2, ‘n e w </a:t>
            </a:r>
            <a:r>
              <a:rPr lang="en-US" sz="2000" dirty="0" err="1"/>
              <a:t>est</a:t>
            </a:r>
            <a:r>
              <a:rPr lang="en-US" sz="2000" dirty="0"/>
              <a:t> &lt;/w&gt;’: 6, ‘w </a:t>
            </a:r>
            <a:r>
              <a:rPr lang="en-US" sz="2000" dirty="0" err="1"/>
              <a:t>i</a:t>
            </a:r>
            <a:r>
              <a:rPr lang="en-US" sz="2000" dirty="0"/>
              <a:t> d </a:t>
            </a:r>
            <a:r>
              <a:rPr lang="en-US" sz="2000" dirty="0" err="1"/>
              <a:t>est</a:t>
            </a:r>
            <a:r>
              <a:rPr lang="en-US" sz="2000" dirty="0"/>
              <a:t> &lt;/w&gt;’: 3 } </a:t>
            </a:r>
            <a:r>
              <a:rPr lang="en-US" sz="1600" dirty="0"/>
              <a:t>(“</a:t>
            </a:r>
            <a:r>
              <a:rPr lang="en-US" sz="1600" dirty="0" err="1"/>
              <a:t>est</a:t>
            </a:r>
            <a:r>
              <a:rPr lang="en-US" sz="1600" dirty="0"/>
              <a:t>” freq. 9)</a:t>
            </a:r>
            <a:endParaRPr lang="en-US" sz="1200" dirty="0"/>
          </a:p>
          <a:p>
            <a:r>
              <a:rPr lang="en-US" sz="2000" dirty="0"/>
              <a:t>{‘lo w &lt;/w&gt;’: 5, ‘lo w e r &lt;/w&gt;’: 2, ‘n e w </a:t>
            </a:r>
            <a:r>
              <a:rPr lang="en-US" sz="2000" dirty="0" err="1"/>
              <a:t>est</a:t>
            </a:r>
            <a:r>
              <a:rPr lang="en-US" sz="2000" dirty="0"/>
              <a:t>&lt;/w&gt;’: 6, ‘w </a:t>
            </a:r>
            <a:r>
              <a:rPr lang="en-US" sz="2000" dirty="0" err="1"/>
              <a:t>i</a:t>
            </a:r>
            <a:r>
              <a:rPr lang="en-US" sz="2000" dirty="0"/>
              <a:t> d </a:t>
            </a:r>
            <a:r>
              <a:rPr lang="en-US" sz="2000" dirty="0" err="1"/>
              <a:t>est</a:t>
            </a:r>
            <a:r>
              <a:rPr lang="en-US" sz="2000" dirty="0"/>
              <a:t>&lt;/w&gt;’: 3 } </a:t>
            </a:r>
            <a:r>
              <a:rPr lang="en-US" sz="1600" dirty="0"/>
              <a:t>(“lo” </a:t>
            </a:r>
            <a:r>
              <a:rPr lang="en-US" sz="1600" dirty="0" err="1"/>
              <a:t>freq</a:t>
            </a:r>
            <a:r>
              <a:rPr lang="en-US" sz="1600" dirty="0"/>
              <a:t> 7)</a:t>
            </a:r>
          </a:p>
          <a:p>
            <a:r>
              <a:rPr lang="en-US" sz="2000" dirty="0"/>
              <a:t>….. 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3CC765-CDE2-1D1C-D6EE-2C5A78C72134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DE" dirty="0"/>
              <a:t>Tricks: Subtoken Encoding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EBEADE-E551-EA27-B049-7EE901118853}"/>
              </a:ext>
            </a:extLst>
          </p:cNvPr>
          <p:cNvSpPr txBox="1"/>
          <p:nvPr/>
        </p:nvSpPr>
        <p:spPr>
          <a:xfrm>
            <a:off x="2771800" y="6607218"/>
            <a:ext cx="58143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1400" dirty="0">
                <a:solidFill>
                  <a:schemeClr val="bg1"/>
                </a:solidFill>
              </a:rPr>
              <a:t>CS 886 Deep Learning for Biotechnology, Ming Li</a:t>
            </a:r>
          </a:p>
        </p:txBody>
      </p:sp>
    </p:spTree>
    <p:extLst>
      <p:ext uri="{BB962C8B-B14F-4D97-AF65-F5344CB8AC3E}">
        <p14:creationId xmlns:p14="http://schemas.microsoft.com/office/powerpoint/2010/main" val="248043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3131" y="1040806"/>
            <a:ext cx="9432280" cy="443070"/>
          </a:xfrm>
          <a:prstGeom prst="rect">
            <a:avLst/>
          </a:prstGeom>
        </p:spPr>
        <p:txBody>
          <a:bodyPr vert="horz" wrap="square" lIns="0" tIns="12065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8100">
              <a:spcBef>
                <a:spcPts val="95"/>
              </a:spcBef>
              <a:tabLst>
                <a:tab pos="500380" algn="l"/>
                <a:tab pos="1074420" algn="l"/>
                <a:tab pos="9192260" algn="l"/>
              </a:tabLst>
            </a:pPr>
            <a:r>
              <a:rPr b="0" strike="sngStrike" spc="-7" baseline="19097" dirty="0">
                <a:solidFill>
                  <a:srgbClr val="FFFFFF"/>
                </a:solidFill>
              </a:rPr>
              <a:t> </a:t>
            </a:r>
            <a:r>
              <a:rPr sz="2800" spc="-5" dirty="0"/>
              <a:t>More Powerful Pre-Trained Model –</a:t>
            </a:r>
            <a:r>
              <a:rPr sz="2800" spc="85" dirty="0"/>
              <a:t> </a:t>
            </a:r>
            <a:r>
              <a:rPr sz="2800" spc="-5" dirty="0"/>
              <a:t>GPT</a:t>
            </a:r>
            <a:r>
              <a:rPr lang="de-DE" sz="2800" spc="-5" dirty="0"/>
              <a:t> </a:t>
            </a:r>
            <a:r>
              <a:rPr sz="2800" spc="-5" dirty="0"/>
              <a:t>3	</a:t>
            </a:r>
            <a:endParaRPr sz="2800" dirty="0"/>
          </a:p>
        </p:txBody>
      </p:sp>
      <p:sp>
        <p:nvSpPr>
          <p:cNvPr id="3" name="object 3"/>
          <p:cNvSpPr txBox="1"/>
          <p:nvPr/>
        </p:nvSpPr>
        <p:spPr>
          <a:xfrm>
            <a:off x="3307841" y="2595372"/>
            <a:ext cx="1102360" cy="435376"/>
          </a:xfrm>
          <a:prstGeom prst="rect">
            <a:avLst/>
          </a:prstGeom>
          <a:solidFill>
            <a:srgbClr val="44C1A2"/>
          </a:solidFill>
          <a:ln w="25400">
            <a:solidFill>
              <a:srgbClr val="2E8D77"/>
            </a:solidFill>
          </a:ln>
        </p:spPr>
        <p:txBody>
          <a:bodyPr vert="horz" wrap="square" lIns="0" tIns="187325" rIns="0" bIns="0" rtlCol="0">
            <a:spAutoFit/>
          </a:bodyPr>
          <a:lstStyle/>
          <a:p>
            <a:pPr marL="273050">
              <a:spcBef>
                <a:spcPts val="1475"/>
              </a:spcBef>
            </a:pPr>
            <a:r>
              <a:rPr sz="1600" spc="-5" dirty="0">
                <a:latin typeface="Arial"/>
                <a:cs typeface="Arial"/>
              </a:rPr>
              <a:t>Model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413254" y="2793493"/>
            <a:ext cx="812800" cy="233679"/>
          </a:xfrm>
          <a:custGeom>
            <a:avLst/>
            <a:gdLst/>
            <a:ahLst/>
            <a:cxnLst/>
            <a:rect l="l" t="t" r="r" b="b"/>
            <a:pathLst>
              <a:path w="812800" h="233680">
                <a:moveTo>
                  <a:pt x="695706" y="0"/>
                </a:moveTo>
                <a:lnTo>
                  <a:pt x="695706" y="58293"/>
                </a:lnTo>
                <a:lnTo>
                  <a:pt x="0" y="58293"/>
                </a:lnTo>
                <a:lnTo>
                  <a:pt x="0" y="174878"/>
                </a:lnTo>
                <a:lnTo>
                  <a:pt x="695706" y="174878"/>
                </a:lnTo>
                <a:lnTo>
                  <a:pt x="695706" y="233171"/>
                </a:lnTo>
                <a:lnTo>
                  <a:pt x="812291" y="116585"/>
                </a:lnTo>
                <a:lnTo>
                  <a:pt x="69570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13254" y="2793493"/>
            <a:ext cx="812800" cy="233679"/>
          </a:xfrm>
          <a:custGeom>
            <a:avLst/>
            <a:gdLst/>
            <a:ahLst/>
            <a:cxnLst/>
            <a:rect l="l" t="t" r="r" b="b"/>
            <a:pathLst>
              <a:path w="812800" h="233680">
                <a:moveTo>
                  <a:pt x="0" y="58293"/>
                </a:moveTo>
                <a:lnTo>
                  <a:pt x="695706" y="58293"/>
                </a:lnTo>
                <a:lnTo>
                  <a:pt x="695706" y="0"/>
                </a:lnTo>
                <a:lnTo>
                  <a:pt x="812291" y="116585"/>
                </a:lnTo>
                <a:lnTo>
                  <a:pt x="695706" y="233171"/>
                </a:lnTo>
                <a:lnTo>
                  <a:pt x="695706" y="174878"/>
                </a:lnTo>
                <a:lnTo>
                  <a:pt x="0" y="174878"/>
                </a:lnTo>
                <a:lnTo>
                  <a:pt x="0" y="58293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432431" y="3023616"/>
            <a:ext cx="69024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pr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-train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403238" y="3894582"/>
            <a:ext cx="748030" cy="829310"/>
          </a:xfrm>
          <a:custGeom>
            <a:avLst/>
            <a:gdLst/>
            <a:ahLst/>
            <a:cxnLst/>
            <a:rect l="l" t="t" r="r" b="b"/>
            <a:pathLst>
              <a:path w="748030" h="829310">
                <a:moveTo>
                  <a:pt x="127492" y="662051"/>
                </a:moveTo>
                <a:lnTo>
                  <a:pt x="41767" y="662051"/>
                </a:lnTo>
                <a:lnTo>
                  <a:pt x="30966" y="664350"/>
                </a:lnTo>
                <a:lnTo>
                  <a:pt x="21939" y="670544"/>
                </a:lnTo>
                <a:lnTo>
                  <a:pt x="15746" y="679571"/>
                </a:lnTo>
                <a:lnTo>
                  <a:pt x="13446" y="690372"/>
                </a:lnTo>
                <a:lnTo>
                  <a:pt x="13446" y="715899"/>
                </a:lnTo>
                <a:lnTo>
                  <a:pt x="22355" y="759833"/>
                </a:lnTo>
                <a:lnTo>
                  <a:pt x="46624" y="795813"/>
                </a:lnTo>
                <a:lnTo>
                  <a:pt x="82561" y="820126"/>
                </a:lnTo>
                <a:lnTo>
                  <a:pt x="126476" y="829056"/>
                </a:lnTo>
                <a:lnTo>
                  <a:pt x="634603" y="829056"/>
                </a:lnTo>
                <a:lnTo>
                  <a:pt x="678463" y="820126"/>
                </a:lnTo>
                <a:lnTo>
                  <a:pt x="700184" y="805434"/>
                </a:lnTo>
                <a:lnTo>
                  <a:pt x="628888" y="805434"/>
                </a:lnTo>
                <a:lnTo>
                  <a:pt x="619479" y="803529"/>
                </a:lnTo>
                <a:lnTo>
                  <a:pt x="127492" y="803529"/>
                </a:lnTo>
                <a:lnTo>
                  <a:pt x="92821" y="796557"/>
                </a:lnTo>
                <a:lnTo>
                  <a:pt x="64341" y="777478"/>
                </a:lnTo>
                <a:lnTo>
                  <a:pt x="45053" y="749040"/>
                </a:lnTo>
                <a:lnTo>
                  <a:pt x="37957" y="713994"/>
                </a:lnTo>
                <a:lnTo>
                  <a:pt x="37957" y="687578"/>
                </a:lnTo>
                <a:lnTo>
                  <a:pt x="40751" y="685673"/>
                </a:lnTo>
                <a:lnTo>
                  <a:pt x="129397" y="685673"/>
                </a:lnTo>
                <a:lnTo>
                  <a:pt x="133969" y="679958"/>
                </a:lnTo>
                <a:lnTo>
                  <a:pt x="133969" y="666877"/>
                </a:lnTo>
                <a:lnTo>
                  <a:pt x="127492" y="662051"/>
                </a:lnTo>
                <a:close/>
              </a:path>
              <a:path w="748030" h="829310">
                <a:moveTo>
                  <a:pt x="742045" y="372491"/>
                </a:moveTo>
                <a:lnTo>
                  <a:pt x="728837" y="372491"/>
                </a:lnTo>
                <a:lnTo>
                  <a:pt x="724138" y="378206"/>
                </a:lnTo>
                <a:lnTo>
                  <a:pt x="724138" y="715899"/>
                </a:lnTo>
                <a:lnTo>
                  <a:pt x="717041" y="750570"/>
                </a:lnTo>
                <a:lnTo>
                  <a:pt x="697753" y="779049"/>
                </a:lnTo>
                <a:lnTo>
                  <a:pt x="669274" y="798337"/>
                </a:lnTo>
                <a:lnTo>
                  <a:pt x="634603" y="805434"/>
                </a:lnTo>
                <a:lnTo>
                  <a:pt x="700184" y="805434"/>
                </a:lnTo>
                <a:lnTo>
                  <a:pt x="714406" y="795813"/>
                </a:lnTo>
                <a:lnTo>
                  <a:pt x="738705" y="759833"/>
                </a:lnTo>
                <a:lnTo>
                  <a:pt x="747633" y="715899"/>
                </a:lnTo>
                <a:lnTo>
                  <a:pt x="747633" y="377317"/>
                </a:lnTo>
                <a:lnTo>
                  <a:pt x="742045" y="372491"/>
                </a:lnTo>
                <a:close/>
              </a:path>
              <a:path w="748030" h="829310">
                <a:moveTo>
                  <a:pt x="511032" y="662051"/>
                </a:moveTo>
                <a:lnTo>
                  <a:pt x="168894" y="662051"/>
                </a:lnTo>
                <a:lnTo>
                  <a:pt x="164195" y="668782"/>
                </a:lnTo>
                <a:lnTo>
                  <a:pt x="164195" y="680974"/>
                </a:lnTo>
                <a:lnTo>
                  <a:pt x="169910" y="685673"/>
                </a:lnTo>
                <a:lnTo>
                  <a:pt x="513953" y="685673"/>
                </a:lnTo>
                <a:lnTo>
                  <a:pt x="515731" y="688467"/>
                </a:lnTo>
                <a:lnTo>
                  <a:pt x="515731" y="713994"/>
                </a:lnTo>
                <a:lnTo>
                  <a:pt x="518677" y="740556"/>
                </a:lnTo>
                <a:lnTo>
                  <a:pt x="527208" y="764762"/>
                </a:lnTo>
                <a:lnTo>
                  <a:pt x="540859" y="785967"/>
                </a:lnTo>
                <a:lnTo>
                  <a:pt x="559165" y="803529"/>
                </a:lnTo>
                <a:lnTo>
                  <a:pt x="619479" y="803529"/>
                </a:lnTo>
                <a:lnTo>
                  <a:pt x="593842" y="798337"/>
                </a:lnTo>
                <a:lnTo>
                  <a:pt x="565404" y="779049"/>
                </a:lnTo>
                <a:lnTo>
                  <a:pt x="546324" y="750570"/>
                </a:lnTo>
                <a:lnTo>
                  <a:pt x="539353" y="715899"/>
                </a:lnTo>
                <a:lnTo>
                  <a:pt x="539353" y="690372"/>
                </a:lnTo>
                <a:lnTo>
                  <a:pt x="537053" y="679571"/>
                </a:lnTo>
                <a:lnTo>
                  <a:pt x="530860" y="670544"/>
                </a:lnTo>
                <a:lnTo>
                  <a:pt x="521833" y="664350"/>
                </a:lnTo>
                <a:lnTo>
                  <a:pt x="511032" y="662051"/>
                </a:lnTo>
                <a:close/>
              </a:path>
              <a:path w="748030" h="829310">
                <a:moveTo>
                  <a:pt x="58658" y="165988"/>
                </a:moveTo>
                <a:lnTo>
                  <a:pt x="52054" y="165988"/>
                </a:lnTo>
                <a:lnTo>
                  <a:pt x="45450" y="168782"/>
                </a:lnTo>
                <a:lnTo>
                  <a:pt x="40751" y="171704"/>
                </a:lnTo>
                <a:lnTo>
                  <a:pt x="7731" y="201803"/>
                </a:lnTo>
                <a:lnTo>
                  <a:pt x="2276" y="209764"/>
                </a:lnTo>
                <a:lnTo>
                  <a:pt x="0" y="218820"/>
                </a:lnTo>
                <a:lnTo>
                  <a:pt x="890" y="227877"/>
                </a:lnTo>
                <a:lnTo>
                  <a:pt x="4937" y="235838"/>
                </a:lnTo>
                <a:lnTo>
                  <a:pt x="215122" y="468756"/>
                </a:lnTo>
                <a:lnTo>
                  <a:pt x="217027" y="471550"/>
                </a:lnTo>
                <a:lnTo>
                  <a:pt x="219821" y="473456"/>
                </a:lnTo>
                <a:lnTo>
                  <a:pt x="223504" y="475361"/>
                </a:lnTo>
                <a:lnTo>
                  <a:pt x="223504" y="662051"/>
                </a:lnTo>
                <a:lnTo>
                  <a:pt x="247126" y="662051"/>
                </a:lnTo>
                <a:lnTo>
                  <a:pt x="247126" y="482854"/>
                </a:lnTo>
                <a:lnTo>
                  <a:pt x="309403" y="482854"/>
                </a:lnTo>
                <a:lnTo>
                  <a:pt x="306562" y="477266"/>
                </a:lnTo>
                <a:lnTo>
                  <a:pt x="305505" y="474472"/>
                </a:lnTo>
                <a:lnTo>
                  <a:pt x="282051" y="474472"/>
                </a:lnTo>
                <a:lnTo>
                  <a:pt x="258429" y="463042"/>
                </a:lnTo>
                <a:lnTo>
                  <a:pt x="269393" y="453644"/>
                </a:lnTo>
                <a:lnTo>
                  <a:pt x="233918" y="453644"/>
                </a:lnTo>
                <a:lnTo>
                  <a:pt x="54848" y="254635"/>
                </a:lnTo>
                <a:lnTo>
                  <a:pt x="61579" y="248031"/>
                </a:lnTo>
                <a:lnTo>
                  <a:pt x="94672" y="248031"/>
                </a:lnTo>
                <a:lnTo>
                  <a:pt x="84501" y="236728"/>
                </a:lnTo>
                <a:lnTo>
                  <a:pt x="37957" y="236728"/>
                </a:lnTo>
                <a:lnTo>
                  <a:pt x="23733" y="220725"/>
                </a:lnTo>
                <a:lnTo>
                  <a:pt x="56753" y="191516"/>
                </a:lnTo>
                <a:lnTo>
                  <a:pt x="90014" y="191516"/>
                </a:lnTo>
                <a:lnTo>
                  <a:pt x="74660" y="174498"/>
                </a:lnTo>
                <a:lnTo>
                  <a:pt x="69961" y="169799"/>
                </a:lnTo>
                <a:lnTo>
                  <a:pt x="58658" y="165988"/>
                </a:lnTo>
                <a:close/>
              </a:path>
              <a:path w="748030" h="829310">
                <a:moveTo>
                  <a:pt x="309403" y="482854"/>
                </a:moveTo>
                <a:lnTo>
                  <a:pt x="247126" y="482854"/>
                </a:lnTo>
                <a:lnTo>
                  <a:pt x="286750" y="503681"/>
                </a:lnTo>
                <a:lnTo>
                  <a:pt x="294243" y="503681"/>
                </a:lnTo>
                <a:lnTo>
                  <a:pt x="298942" y="501777"/>
                </a:lnTo>
                <a:lnTo>
                  <a:pt x="301863" y="498856"/>
                </a:lnTo>
                <a:lnTo>
                  <a:pt x="308467" y="492379"/>
                </a:lnTo>
                <a:lnTo>
                  <a:pt x="310372" y="484759"/>
                </a:lnTo>
                <a:lnTo>
                  <a:pt x="309403" y="482854"/>
                </a:lnTo>
                <a:close/>
              </a:path>
              <a:path w="748030" h="829310">
                <a:moveTo>
                  <a:pt x="296572" y="450850"/>
                </a:moveTo>
                <a:lnTo>
                  <a:pt x="272653" y="450850"/>
                </a:lnTo>
                <a:lnTo>
                  <a:pt x="282051" y="474472"/>
                </a:lnTo>
                <a:lnTo>
                  <a:pt x="305505" y="474472"/>
                </a:lnTo>
                <a:lnTo>
                  <a:pt x="296572" y="450850"/>
                </a:lnTo>
                <a:close/>
              </a:path>
              <a:path w="748030" h="829310">
                <a:moveTo>
                  <a:pt x="94672" y="248031"/>
                </a:moveTo>
                <a:lnTo>
                  <a:pt x="61579" y="248031"/>
                </a:lnTo>
                <a:lnTo>
                  <a:pt x="240522" y="447040"/>
                </a:lnTo>
                <a:lnTo>
                  <a:pt x="233918" y="453644"/>
                </a:lnTo>
                <a:lnTo>
                  <a:pt x="269393" y="453644"/>
                </a:lnTo>
                <a:lnTo>
                  <a:pt x="272653" y="450850"/>
                </a:lnTo>
                <a:lnTo>
                  <a:pt x="296572" y="450850"/>
                </a:lnTo>
                <a:lnTo>
                  <a:pt x="288695" y="430022"/>
                </a:lnTo>
                <a:lnTo>
                  <a:pt x="258429" y="430022"/>
                </a:lnTo>
                <a:lnTo>
                  <a:pt x="94672" y="248031"/>
                </a:lnTo>
                <a:close/>
              </a:path>
              <a:path w="748030" h="829310">
                <a:moveTo>
                  <a:pt x="119806" y="224536"/>
                </a:moveTo>
                <a:lnTo>
                  <a:pt x="86979" y="224536"/>
                </a:lnTo>
                <a:lnTo>
                  <a:pt x="266049" y="423418"/>
                </a:lnTo>
                <a:lnTo>
                  <a:pt x="258429" y="430022"/>
                </a:lnTo>
                <a:lnTo>
                  <a:pt x="288695" y="430022"/>
                </a:lnTo>
                <a:lnTo>
                  <a:pt x="287639" y="427228"/>
                </a:lnTo>
                <a:lnTo>
                  <a:pt x="287639" y="418719"/>
                </a:lnTo>
                <a:lnTo>
                  <a:pt x="285734" y="411225"/>
                </a:lnTo>
                <a:lnTo>
                  <a:pt x="282051" y="406526"/>
                </a:lnTo>
                <a:lnTo>
                  <a:pt x="245221" y="364998"/>
                </a:lnTo>
                <a:lnTo>
                  <a:pt x="245221" y="339470"/>
                </a:lnTo>
                <a:lnTo>
                  <a:pt x="223504" y="339470"/>
                </a:lnTo>
                <a:lnTo>
                  <a:pt x="119806" y="224536"/>
                </a:lnTo>
                <a:close/>
              </a:path>
              <a:path w="748030" h="829310">
                <a:moveTo>
                  <a:pt x="720328" y="0"/>
                </a:moveTo>
                <a:lnTo>
                  <a:pt x="251952" y="0"/>
                </a:lnTo>
                <a:lnTo>
                  <a:pt x="240702" y="2299"/>
                </a:lnTo>
                <a:lnTo>
                  <a:pt x="231679" y="8493"/>
                </a:lnTo>
                <a:lnTo>
                  <a:pt x="225680" y="17520"/>
                </a:lnTo>
                <a:lnTo>
                  <a:pt x="223504" y="28320"/>
                </a:lnTo>
                <a:lnTo>
                  <a:pt x="223504" y="339470"/>
                </a:lnTo>
                <a:lnTo>
                  <a:pt x="245221" y="339470"/>
                </a:lnTo>
                <a:lnTo>
                  <a:pt x="245221" y="24511"/>
                </a:lnTo>
                <a:lnTo>
                  <a:pt x="248142" y="23622"/>
                </a:lnTo>
                <a:lnTo>
                  <a:pt x="744784" y="23622"/>
                </a:lnTo>
                <a:lnTo>
                  <a:pt x="744688" y="17091"/>
                </a:lnTo>
                <a:lnTo>
                  <a:pt x="739632" y="8366"/>
                </a:lnTo>
                <a:lnTo>
                  <a:pt x="731051" y="2284"/>
                </a:lnTo>
                <a:lnTo>
                  <a:pt x="720328" y="0"/>
                </a:lnTo>
                <a:close/>
              </a:path>
              <a:path w="748030" h="829310">
                <a:moveTo>
                  <a:pt x="90014" y="191516"/>
                </a:moveTo>
                <a:lnTo>
                  <a:pt x="56753" y="191516"/>
                </a:lnTo>
                <a:lnTo>
                  <a:pt x="70977" y="207518"/>
                </a:lnTo>
                <a:lnTo>
                  <a:pt x="37957" y="236728"/>
                </a:lnTo>
                <a:lnTo>
                  <a:pt x="84501" y="236728"/>
                </a:lnTo>
                <a:lnTo>
                  <a:pt x="79359" y="231012"/>
                </a:lnTo>
                <a:lnTo>
                  <a:pt x="86979" y="224536"/>
                </a:lnTo>
                <a:lnTo>
                  <a:pt x="119806" y="224536"/>
                </a:lnTo>
                <a:lnTo>
                  <a:pt x="90014" y="191516"/>
                </a:lnTo>
                <a:close/>
              </a:path>
              <a:path w="748030" h="829310">
                <a:moveTo>
                  <a:pt x="744784" y="23622"/>
                </a:moveTo>
                <a:lnTo>
                  <a:pt x="720328" y="23622"/>
                </a:lnTo>
                <a:lnTo>
                  <a:pt x="721217" y="26416"/>
                </a:lnTo>
                <a:lnTo>
                  <a:pt x="721217" y="193420"/>
                </a:lnTo>
                <a:lnTo>
                  <a:pt x="727821" y="197993"/>
                </a:lnTo>
                <a:lnTo>
                  <a:pt x="740140" y="197993"/>
                </a:lnTo>
                <a:lnTo>
                  <a:pt x="744839" y="192405"/>
                </a:lnTo>
                <a:lnTo>
                  <a:pt x="744784" y="23622"/>
                </a:lnTo>
                <a:close/>
              </a:path>
            </a:pathLst>
          </a:custGeom>
          <a:solidFill>
            <a:srgbClr val="51C3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39695" y="4121659"/>
            <a:ext cx="0" cy="117475"/>
          </a:xfrm>
          <a:custGeom>
            <a:avLst/>
            <a:gdLst/>
            <a:ahLst/>
            <a:cxnLst/>
            <a:rect l="l" t="t" r="r" b="b"/>
            <a:pathLst>
              <a:path h="117475">
                <a:moveTo>
                  <a:pt x="0" y="0"/>
                </a:moveTo>
                <a:lnTo>
                  <a:pt x="0" y="117348"/>
                </a:lnTo>
              </a:path>
            </a:pathLst>
          </a:custGeom>
          <a:ln w="24130">
            <a:solidFill>
              <a:srgbClr val="51C3F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08405" y="4140072"/>
            <a:ext cx="81279" cy="806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15210" y="4171951"/>
            <a:ext cx="85090" cy="24765"/>
          </a:xfrm>
          <a:custGeom>
            <a:avLst/>
            <a:gdLst/>
            <a:ahLst/>
            <a:cxnLst/>
            <a:rect l="l" t="t" r="r" b="b"/>
            <a:pathLst>
              <a:path w="85089" h="24764">
                <a:moveTo>
                  <a:pt x="78612" y="0"/>
                </a:moveTo>
                <a:lnTo>
                  <a:pt x="6476" y="0"/>
                </a:lnTo>
                <a:lnTo>
                  <a:pt x="1777" y="5842"/>
                </a:lnTo>
                <a:lnTo>
                  <a:pt x="1777" y="11683"/>
                </a:lnTo>
                <a:lnTo>
                  <a:pt x="0" y="18542"/>
                </a:lnTo>
                <a:lnTo>
                  <a:pt x="6476" y="24256"/>
                </a:lnTo>
                <a:lnTo>
                  <a:pt x="80518" y="24256"/>
                </a:lnTo>
                <a:lnTo>
                  <a:pt x="85089" y="18542"/>
                </a:lnTo>
                <a:lnTo>
                  <a:pt x="85089" y="4952"/>
                </a:lnTo>
                <a:lnTo>
                  <a:pt x="78612" y="0"/>
                </a:lnTo>
                <a:close/>
              </a:path>
            </a:pathLst>
          </a:custGeom>
          <a:solidFill>
            <a:srgbClr val="51C3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16735" y="4212335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29996" y="0"/>
                </a:lnTo>
              </a:path>
            </a:pathLst>
          </a:custGeom>
          <a:ln w="22606">
            <a:solidFill>
              <a:srgbClr val="51C3F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15210" y="4138548"/>
            <a:ext cx="24130" cy="22860"/>
          </a:xfrm>
          <a:custGeom>
            <a:avLst/>
            <a:gdLst/>
            <a:ahLst/>
            <a:cxnLst/>
            <a:rect l="l" t="t" r="r" b="b"/>
            <a:pathLst>
              <a:path w="24130" h="22860">
                <a:moveTo>
                  <a:pt x="18795" y="0"/>
                </a:moveTo>
                <a:lnTo>
                  <a:pt x="6222" y="0"/>
                </a:lnTo>
                <a:lnTo>
                  <a:pt x="1777" y="5333"/>
                </a:lnTo>
                <a:lnTo>
                  <a:pt x="1777" y="10921"/>
                </a:lnTo>
                <a:lnTo>
                  <a:pt x="0" y="16256"/>
                </a:lnTo>
                <a:lnTo>
                  <a:pt x="6222" y="22732"/>
                </a:lnTo>
                <a:lnTo>
                  <a:pt x="19684" y="22732"/>
                </a:lnTo>
                <a:lnTo>
                  <a:pt x="24130" y="16256"/>
                </a:lnTo>
                <a:lnTo>
                  <a:pt x="24130" y="4444"/>
                </a:lnTo>
                <a:lnTo>
                  <a:pt x="18795" y="0"/>
                </a:lnTo>
                <a:close/>
              </a:path>
            </a:pathLst>
          </a:custGeom>
          <a:solidFill>
            <a:srgbClr val="51C3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708405" y="4267962"/>
            <a:ext cx="81279" cy="822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15210" y="4300092"/>
            <a:ext cx="85090" cy="24130"/>
          </a:xfrm>
          <a:custGeom>
            <a:avLst/>
            <a:gdLst/>
            <a:ahLst/>
            <a:cxnLst/>
            <a:rect l="l" t="t" r="r" b="b"/>
            <a:pathLst>
              <a:path w="85089" h="24129">
                <a:moveTo>
                  <a:pt x="78612" y="0"/>
                </a:moveTo>
                <a:lnTo>
                  <a:pt x="6476" y="0"/>
                </a:lnTo>
                <a:lnTo>
                  <a:pt x="1777" y="5714"/>
                </a:lnTo>
                <a:lnTo>
                  <a:pt x="1777" y="12572"/>
                </a:lnTo>
                <a:lnTo>
                  <a:pt x="0" y="19303"/>
                </a:lnTo>
                <a:lnTo>
                  <a:pt x="6476" y="24129"/>
                </a:lnTo>
                <a:lnTo>
                  <a:pt x="80518" y="24129"/>
                </a:lnTo>
                <a:lnTo>
                  <a:pt x="85089" y="18414"/>
                </a:lnTo>
                <a:lnTo>
                  <a:pt x="85089" y="4825"/>
                </a:lnTo>
                <a:lnTo>
                  <a:pt x="78612" y="0"/>
                </a:lnTo>
                <a:close/>
              </a:path>
            </a:pathLst>
          </a:custGeom>
          <a:solidFill>
            <a:srgbClr val="51C3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16735" y="4340415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29996" y="0"/>
                </a:lnTo>
              </a:path>
            </a:pathLst>
          </a:custGeom>
          <a:ln w="22732">
            <a:solidFill>
              <a:srgbClr val="51C3F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15210" y="4266439"/>
            <a:ext cx="24130" cy="24765"/>
          </a:xfrm>
          <a:custGeom>
            <a:avLst/>
            <a:gdLst/>
            <a:ahLst/>
            <a:cxnLst/>
            <a:rect l="l" t="t" r="r" b="b"/>
            <a:pathLst>
              <a:path w="24130" h="24764">
                <a:moveTo>
                  <a:pt x="18795" y="0"/>
                </a:moveTo>
                <a:lnTo>
                  <a:pt x="6222" y="0"/>
                </a:lnTo>
                <a:lnTo>
                  <a:pt x="1777" y="5842"/>
                </a:lnTo>
                <a:lnTo>
                  <a:pt x="1777" y="11684"/>
                </a:lnTo>
                <a:lnTo>
                  <a:pt x="0" y="18542"/>
                </a:lnTo>
                <a:lnTo>
                  <a:pt x="6222" y="24384"/>
                </a:lnTo>
                <a:lnTo>
                  <a:pt x="19684" y="24384"/>
                </a:lnTo>
                <a:lnTo>
                  <a:pt x="24130" y="18542"/>
                </a:lnTo>
                <a:lnTo>
                  <a:pt x="24130" y="4953"/>
                </a:lnTo>
                <a:lnTo>
                  <a:pt x="18795" y="0"/>
                </a:lnTo>
                <a:close/>
              </a:path>
            </a:pathLst>
          </a:custGeom>
          <a:solidFill>
            <a:srgbClr val="51C3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708405" y="4395978"/>
            <a:ext cx="81279" cy="822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815210" y="4428110"/>
            <a:ext cx="85090" cy="24765"/>
          </a:xfrm>
          <a:custGeom>
            <a:avLst/>
            <a:gdLst/>
            <a:ahLst/>
            <a:cxnLst/>
            <a:rect l="l" t="t" r="r" b="b"/>
            <a:pathLst>
              <a:path w="85089" h="24764">
                <a:moveTo>
                  <a:pt x="78612" y="0"/>
                </a:moveTo>
                <a:lnTo>
                  <a:pt x="6476" y="0"/>
                </a:lnTo>
                <a:lnTo>
                  <a:pt x="1777" y="6730"/>
                </a:lnTo>
                <a:lnTo>
                  <a:pt x="1777" y="12572"/>
                </a:lnTo>
                <a:lnTo>
                  <a:pt x="0" y="19303"/>
                </a:lnTo>
                <a:lnTo>
                  <a:pt x="6476" y="24256"/>
                </a:lnTo>
                <a:lnTo>
                  <a:pt x="80518" y="24256"/>
                </a:lnTo>
                <a:lnTo>
                  <a:pt x="85089" y="18414"/>
                </a:lnTo>
                <a:lnTo>
                  <a:pt x="85089" y="4825"/>
                </a:lnTo>
                <a:lnTo>
                  <a:pt x="78612" y="0"/>
                </a:lnTo>
                <a:close/>
              </a:path>
            </a:pathLst>
          </a:custGeom>
          <a:solidFill>
            <a:srgbClr val="51C3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815211" y="4470717"/>
            <a:ext cx="231775" cy="0"/>
          </a:xfrm>
          <a:custGeom>
            <a:avLst/>
            <a:gdLst/>
            <a:ahLst/>
            <a:cxnLst/>
            <a:rect l="l" t="t" r="r" b="b"/>
            <a:pathLst>
              <a:path w="231775">
                <a:moveTo>
                  <a:pt x="0" y="0"/>
                </a:moveTo>
                <a:lnTo>
                  <a:pt x="231520" y="0"/>
                </a:lnTo>
              </a:path>
            </a:pathLst>
          </a:custGeom>
          <a:ln w="24257">
            <a:solidFill>
              <a:srgbClr val="51C3F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815210" y="4394454"/>
            <a:ext cx="24130" cy="24765"/>
          </a:xfrm>
          <a:custGeom>
            <a:avLst/>
            <a:gdLst/>
            <a:ahLst/>
            <a:cxnLst/>
            <a:rect l="l" t="t" r="r" b="b"/>
            <a:pathLst>
              <a:path w="24130" h="24764">
                <a:moveTo>
                  <a:pt x="18795" y="0"/>
                </a:moveTo>
                <a:lnTo>
                  <a:pt x="6222" y="0"/>
                </a:lnTo>
                <a:lnTo>
                  <a:pt x="1777" y="5842"/>
                </a:lnTo>
                <a:lnTo>
                  <a:pt x="1777" y="12700"/>
                </a:lnTo>
                <a:lnTo>
                  <a:pt x="0" y="18542"/>
                </a:lnTo>
                <a:lnTo>
                  <a:pt x="6222" y="24384"/>
                </a:lnTo>
                <a:lnTo>
                  <a:pt x="19684" y="24384"/>
                </a:lnTo>
                <a:lnTo>
                  <a:pt x="24130" y="18542"/>
                </a:lnTo>
                <a:lnTo>
                  <a:pt x="24130" y="4953"/>
                </a:lnTo>
                <a:lnTo>
                  <a:pt x="18795" y="0"/>
                </a:lnTo>
                <a:close/>
              </a:path>
            </a:pathLst>
          </a:custGeom>
          <a:solidFill>
            <a:srgbClr val="51C3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713103" y="3970783"/>
            <a:ext cx="353695" cy="94615"/>
          </a:xfrm>
          <a:custGeom>
            <a:avLst/>
            <a:gdLst/>
            <a:ahLst/>
            <a:cxnLst/>
            <a:rect l="l" t="t" r="r" b="b"/>
            <a:pathLst>
              <a:path w="353694" h="94614">
                <a:moveTo>
                  <a:pt x="347726" y="0"/>
                </a:moveTo>
                <a:lnTo>
                  <a:pt x="4699" y="0"/>
                </a:lnTo>
                <a:lnTo>
                  <a:pt x="0" y="6604"/>
                </a:lnTo>
                <a:lnTo>
                  <a:pt x="0" y="89788"/>
                </a:lnTo>
                <a:lnTo>
                  <a:pt x="5588" y="94361"/>
                </a:lnTo>
                <a:lnTo>
                  <a:pt x="347726" y="94361"/>
                </a:lnTo>
                <a:lnTo>
                  <a:pt x="353441" y="89788"/>
                </a:lnTo>
                <a:lnTo>
                  <a:pt x="353441" y="70738"/>
                </a:lnTo>
                <a:lnTo>
                  <a:pt x="23495" y="70738"/>
                </a:lnTo>
                <a:lnTo>
                  <a:pt x="23495" y="25526"/>
                </a:lnTo>
                <a:lnTo>
                  <a:pt x="353441" y="25526"/>
                </a:lnTo>
                <a:lnTo>
                  <a:pt x="353441" y="4699"/>
                </a:lnTo>
                <a:lnTo>
                  <a:pt x="347726" y="0"/>
                </a:lnTo>
                <a:close/>
              </a:path>
              <a:path w="353694" h="94614">
                <a:moveTo>
                  <a:pt x="353441" y="25526"/>
                </a:moveTo>
                <a:lnTo>
                  <a:pt x="328803" y="25526"/>
                </a:lnTo>
                <a:lnTo>
                  <a:pt x="328803" y="70738"/>
                </a:lnTo>
                <a:lnTo>
                  <a:pt x="353441" y="70738"/>
                </a:lnTo>
                <a:lnTo>
                  <a:pt x="353441" y="25526"/>
                </a:lnTo>
                <a:close/>
              </a:path>
            </a:pathLst>
          </a:custGeom>
          <a:solidFill>
            <a:srgbClr val="51C3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572767" y="2607182"/>
            <a:ext cx="699770" cy="680720"/>
          </a:xfrm>
          <a:custGeom>
            <a:avLst/>
            <a:gdLst/>
            <a:ahLst/>
            <a:cxnLst/>
            <a:rect l="l" t="t" r="r" b="b"/>
            <a:pathLst>
              <a:path w="699769" h="680719">
                <a:moveTo>
                  <a:pt x="124713" y="464820"/>
                </a:moveTo>
                <a:lnTo>
                  <a:pt x="43434" y="464820"/>
                </a:lnTo>
                <a:lnTo>
                  <a:pt x="25943" y="483870"/>
                </a:lnTo>
                <a:lnTo>
                  <a:pt x="12477" y="505460"/>
                </a:lnTo>
                <a:lnTo>
                  <a:pt x="3821" y="530860"/>
                </a:lnTo>
                <a:lnTo>
                  <a:pt x="762" y="558800"/>
                </a:lnTo>
                <a:lnTo>
                  <a:pt x="3188" y="582930"/>
                </a:lnTo>
                <a:lnTo>
                  <a:pt x="21711" y="627380"/>
                </a:lnTo>
                <a:lnTo>
                  <a:pt x="55997" y="661670"/>
                </a:lnTo>
                <a:lnTo>
                  <a:pt x="99950" y="679450"/>
                </a:lnTo>
                <a:lnTo>
                  <a:pt x="123951" y="680720"/>
                </a:lnTo>
                <a:lnTo>
                  <a:pt x="359409" y="680720"/>
                </a:lnTo>
                <a:lnTo>
                  <a:pt x="366394" y="674370"/>
                </a:lnTo>
                <a:lnTo>
                  <a:pt x="366394" y="657860"/>
                </a:lnTo>
                <a:lnTo>
                  <a:pt x="359409" y="650240"/>
                </a:lnTo>
                <a:lnTo>
                  <a:pt x="109219" y="650240"/>
                </a:lnTo>
                <a:lnTo>
                  <a:pt x="95097" y="646430"/>
                </a:lnTo>
                <a:lnTo>
                  <a:pt x="58038" y="623570"/>
                </a:lnTo>
                <a:lnTo>
                  <a:pt x="32821" y="575310"/>
                </a:lnTo>
                <a:lnTo>
                  <a:pt x="30987" y="557530"/>
                </a:lnTo>
                <a:lnTo>
                  <a:pt x="38328" y="520700"/>
                </a:lnTo>
                <a:lnTo>
                  <a:pt x="58372" y="491490"/>
                </a:lnTo>
                <a:lnTo>
                  <a:pt x="88155" y="471170"/>
                </a:lnTo>
                <a:lnTo>
                  <a:pt x="124713" y="464820"/>
                </a:lnTo>
                <a:close/>
              </a:path>
              <a:path w="699769" h="680719">
                <a:moveTo>
                  <a:pt x="699388" y="621030"/>
                </a:moveTo>
                <a:lnTo>
                  <a:pt x="668527" y="621030"/>
                </a:lnTo>
                <a:lnTo>
                  <a:pt x="668527" y="650240"/>
                </a:lnTo>
                <a:lnTo>
                  <a:pt x="412876" y="650240"/>
                </a:lnTo>
                <a:lnTo>
                  <a:pt x="405892" y="657860"/>
                </a:lnTo>
                <a:lnTo>
                  <a:pt x="405892" y="674370"/>
                </a:lnTo>
                <a:lnTo>
                  <a:pt x="412876" y="680720"/>
                </a:lnTo>
                <a:lnTo>
                  <a:pt x="692531" y="680720"/>
                </a:lnTo>
                <a:lnTo>
                  <a:pt x="699388" y="674370"/>
                </a:lnTo>
                <a:lnTo>
                  <a:pt x="699388" y="621030"/>
                </a:lnTo>
                <a:close/>
              </a:path>
              <a:path w="699769" h="680719">
                <a:moveTo>
                  <a:pt x="581787" y="323850"/>
                </a:moveTo>
                <a:lnTo>
                  <a:pt x="469392" y="323850"/>
                </a:lnTo>
                <a:lnTo>
                  <a:pt x="463169" y="331470"/>
                </a:lnTo>
                <a:lnTo>
                  <a:pt x="463169" y="373380"/>
                </a:lnTo>
                <a:lnTo>
                  <a:pt x="6984" y="373380"/>
                </a:lnTo>
                <a:lnTo>
                  <a:pt x="0" y="381000"/>
                </a:lnTo>
                <a:lnTo>
                  <a:pt x="0" y="458470"/>
                </a:lnTo>
                <a:lnTo>
                  <a:pt x="6984" y="464820"/>
                </a:lnTo>
                <a:lnTo>
                  <a:pt x="668527" y="464820"/>
                </a:lnTo>
                <a:lnTo>
                  <a:pt x="668527" y="494030"/>
                </a:lnTo>
                <a:lnTo>
                  <a:pt x="123951" y="494030"/>
                </a:lnTo>
                <a:lnTo>
                  <a:pt x="99415" y="499110"/>
                </a:lnTo>
                <a:lnTo>
                  <a:pt x="79486" y="511810"/>
                </a:lnTo>
                <a:lnTo>
                  <a:pt x="66105" y="532130"/>
                </a:lnTo>
                <a:lnTo>
                  <a:pt x="61213" y="557530"/>
                </a:lnTo>
                <a:lnTo>
                  <a:pt x="64785" y="577850"/>
                </a:lnTo>
                <a:lnTo>
                  <a:pt x="74739" y="596900"/>
                </a:lnTo>
                <a:lnTo>
                  <a:pt x="89931" y="610870"/>
                </a:lnTo>
                <a:lnTo>
                  <a:pt x="109219" y="618490"/>
                </a:lnTo>
                <a:lnTo>
                  <a:pt x="109219" y="650240"/>
                </a:lnTo>
                <a:lnTo>
                  <a:pt x="233171" y="650240"/>
                </a:lnTo>
                <a:lnTo>
                  <a:pt x="233171" y="640080"/>
                </a:lnTo>
                <a:lnTo>
                  <a:pt x="139445" y="640080"/>
                </a:lnTo>
                <a:lnTo>
                  <a:pt x="139445" y="586740"/>
                </a:lnTo>
                <a:lnTo>
                  <a:pt x="108457" y="586740"/>
                </a:lnTo>
                <a:lnTo>
                  <a:pt x="100933" y="581660"/>
                </a:lnTo>
                <a:lnTo>
                  <a:pt x="95027" y="574040"/>
                </a:lnTo>
                <a:lnTo>
                  <a:pt x="91170" y="566420"/>
                </a:lnTo>
                <a:lnTo>
                  <a:pt x="89788" y="557530"/>
                </a:lnTo>
                <a:lnTo>
                  <a:pt x="92382" y="544830"/>
                </a:lnTo>
                <a:lnTo>
                  <a:pt x="99488" y="534670"/>
                </a:lnTo>
                <a:lnTo>
                  <a:pt x="110095" y="527050"/>
                </a:lnTo>
                <a:lnTo>
                  <a:pt x="123189" y="524510"/>
                </a:lnTo>
                <a:lnTo>
                  <a:pt x="658368" y="524510"/>
                </a:lnTo>
                <a:lnTo>
                  <a:pt x="658368" y="523240"/>
                </a:lnTo>
                <a:lnTo>
                  <a:pt x="692531" y="523240"/>
                </a:lnTo>
                <a:lnTo>
                  <a:pt x="699388" y="516890"/>
                </a:lnTo>
                <a:lnTo>
                  <a:pt x="699388" y="439420"/>
                </a:lnTo>
                <a:lnTo>
                  <a:pt x="693902" y="434340"/>
                </a:lnTo>
                <a:lnTo>
                  <a:pt x="30225" y="434340"/>
                </a:lnTo>
                <a:lnTo>
                  <a:pt x="30225" y="403860"/>
                </a:lnTo>
                <a:lnTo>
                  <a:pt x="495807" y="403860"/>
                </a:lnTo>
                <a:lnTo>
                  <a:pt x="495807" y="354330"/>
                </a:lnTo>
                <a:lnTo>
                  <a:pt x="588771" y="354330"/>
                </a:lnTo>
                <a:lnTo>
                  <a:pt x="588771" y="331470"/>
                </a:lnTo>
                <a:lnTo>
                  <a:pt x="581787" y="323850"/>
                </a:lnTo>
                <a:close/>
              </a:path>
              <a:path w="699769" h="680719">
                <a:moveTo>
                  <a:pt x="176275" y="627380"/>
                </a:moveTo>
                <a:lnTo>
                  <a:pt x="168529" y="627380"/>
                </a:lnTo>
                <a:lnTo>
                  <a:pt x="166496" y="628650"/>
                </a:lnTo>
                <a:lnTo>
                  <a:pt x="139445" y="640080"/>
                </a:lnTo>
                <a:lnTo>
                  <a:pt x="233171" y="640080"/>
                </a:lnTo>
                <a:lnTo>
                  <a:pt x="233171" y="638810"/>
                </a:lnTo>
                <a:lnTo>
                  <a:pt x="203707" y="638810"/>
                </a:lnTo>
                <a:lnTo>
                  <a:pt x="178181" y="628650"/>
                </a:lnTo>
                <a:lnTo>
                  <a:pt x="176275" y="627380"/>
                </a:lnTo>
                <a:close/>
              </a:path>
              <a:path w="699769" h="680719">
                <a:moveTo>
                  <a:pt x="233171" y="572770"/>
                </a:moveTo>
                <a:lnTo>
                  <a:pt x="203707" y="572770"/>
                </a:lnTo>
                <a:lnTo>
                  <a:pt x="203707" y="638810"/>
                </a:lnTo>
                <a:lnTo>
                  <a:pt x="233171" y="638810"/>
                </a:lnTo>
                <a:lnTo>
                  <a:pt x="233171" y="621030"/>
                </a:lnTo>
                <a:lnTo>
                  <a:pt x="699388" y="621030"/>
                </a:lnTo>
                <a:lnTo>
                  <a:pt x="699388" y="596900"/>
                </a:lnTo>
                <a:lnTo>
                  <a:pt x="692531" y="590550"/>
                </a:lnTo>
                <a:lnTo>
                  <a:pt x="233171" y="590550"/>
                </a:lnTo>
                <a:lnTo>
                  <a:pt x="233171" y="572770"/>
                </a:lnTo>
                <a:close/>
              </a:path>
              <a:path w="699769" h="680719">
                <a:moveTo>
                  <a:pt x="658368" y="524510"/>
                </a:moveTo>
                <a:lnTo>
                  <a:pt x="626618" y="524510"/>
                </a:lnTo>
                <a:lnTo>
                  <a:pt x="626618" y="590550"/>
                </a:lnTo>
                <a:lnTo>
                  <a:pt x="658368" y="590550"/>
                </a:lnTo>
                <a:lnTo>
                  <a:pt x="658368" y="524510"/>
                </a:lnTo>
                <a:close/>
              </a:path>
              <a:path w="699769" h="680719">
                <a:moveTo>
                  <a:pt x="226187" y="542290"/>
                </a:moveTo>
                <a:lnTo>
                  <a:pt x="115443" y="542290"/>
                </a:lnTo>
                <a:lnTo>
                  <a:pt x="108457" y="548640"/>
                </a:lnTo>
                <a:lnTo>
                  <a:pt x="108457" y="586740"/>
                </a:lnTo>
                <a:lnTo>
                  <a:pt x="139445" y="586740"/>
                </a:lnTo>
                <a:lnTo>
                  <a:pt x="139445" y="572770"/>
                </a:lnTo>
                <a:lnTo>
                  <a:pt x="233171" y="572770"/>
                </a:lnTo>
                <a:lnTo>
                  <a:pt x="233171" y="548640"/>
                </a:lnTo>
                <a:lnTo>
                  <a:pt x="226187" y="542290"/>
                </a:lnTo>
                <a:close/>
              </a:path>
              <a:path w="699769" h="680719">
                <a:moveTo>
                  <a:pt x="495807" y="403860"/>
                </a:moveTo>
                <a:lnTo>
                  <a:pt x="464819" y="403860"/>
                </a:lnTo>
                <a:lnTo>
                  <a:pt x="464819" y="434340"/>
                </a:lnTo>
                <a:lnTo>
                  <a:pt x="693902" y="434340"/>
                </a:lnTo>
                <a:lnTo>
                  <a:pt x="692531" y="433070"/>
                </a:lnTo>
                <a:lnTo>
                  <a:pt x="589533" y="433070"/>
                </a:lnTo>
                <a:lnTo>
                  <a:pt x="589533" y="422910"/>
                </a:lnTo>
                <a:lnTo>
                  <a:pt x="560069" y="422910"/>
                </a:lnTo>
                <a:lnTo>
                  <a:pt x="557064" y="421640"/>
                </a:lnTo>
                <a:lnTo>
                  <a:pt x="495807" y="421640"/>
                </a:lnTo>
                <a:lnTo>
                  <a:pt x="495807" y="403860"/>
                </a:lnTo>
                <a:close/>
              </a:path>
              <a:path w="699769" h="680719">
                <a:moveTo>
                  <a:pt x="656507" y="247650"/>
                </a:moveTo>
                <a:lnTo>
                  <a:pt x="575563" y="247650"/>
                </a:lnTo>
                <a:lnTo>
                  <a:pt x="611628" y="255270"/>
                </a:lnTo>
                <a:lnTo>
                  <a:pt x="641191" y="274320"/>
                </a:lnTo>
                <a:lnTo>
                  <a:pt x="661181" y="304800"/>
                </a:lnTo>
                <a:lnTo>
                  <a:pt x="668527" y="341630"/>
                </a:lnTo>
                <a:lnTo>
                  <a:pt x="666676" y="359410"/>
                </a:lnTo>
                <a:lnTo>
                  <a:pt x="641476" y="406400"/>
                </a:lnTo>
                <a:lnTo>
                  <a:pt x="603704" y="429260"/>
                </a:lnTo>
                <a:lnTo>
                  <a:pt x="589533" y="433070"/>
                </a:lnTo>
                <a:lnTo>
                  <a:pt x="655319" y="433070"/>
                </a:lnTo>
                <a:lnTo>
                  <a:pt x="657732" y="430530"/>
                </a:lnTo>
                <a:lnTo>
                  <a:pt x="660781" y="429260"/>
                </a:lnTo>
                <a:lnTo>
                  <a:pt x="662305" y="426720"/>
                </a:lnTo>
                <a:lnTo>
                  <a:pt x="677685" y="408940"/>
                </a:lnTo>
                <a:lnTo>
                  <a:pt x="688863" y="387350"/>
                </a:lnTo>
                <a:lnTo>
                  <a:pt x="695684" y="364490"/>
                </a:lnTo>
                <a:lnTo>
                  <a:pt x="697992" y="340360"/>
                </a:lnTo>
                <a:lnTo>
                  <a:pt x="695039" y="312420"/>
                </a:lnTo>
                <a:lnTo>
                  <a:pt x="686562" y="288290"/>
                </a:lnTo>
                <a:lnTo>
                  <a:pt x="673131" y="265430"/>
                </a:lnTo>
                <a:lnTo>
                  <a:pt x="656507" y="247650"/>
                </a:lnTo>
                <a:close/>
              </a:path>
              <a:path w="699769" h="680719">
                <a:moveTo>
                  <a:pt x="588771" y="354330"/>
                </a:moveTo>
                <a:lnTo>
                  <a:pt x="560069" y="354330"/>
                </a:lnTo>
                <a:lnTo>
                  <a:pt x="560069" y="422910"/>
                </a:lnTo>
                <a:lnTo>
                  <a:pt x="589533" y="422910"/>
                </a:lnTo>
                <a:lnTo>
                  <a:pt x="589533" y="402590"/>
                </a:lnTo>
                <a:lnTo>
                  <a:pt x="609209" y="393700"/>
                </a:lnTo>
                <a:lnTo>
                  <a:pt x="624633" y="379730"/>
                </a:lnTo>
                <a:lnTo>
                  <a:pt x="630386" y="369570"/>
                </a:lnTo>
                <a:lnTo>
                  <a:pt x="588771" y="369570"/>
                </a:lnTo>
                <a:lnTo>
                  <a:pt x="588771" y="354330"/>
                </a:lnTo>
                <a:close/>
              </a:path>
              <a:path w="699769" h="680719">
                <a:moveTo>
                  <a:pt x="530606" y="410210"/>
                </a:moveTo>
                <a:lnTo>
                  <a:pt x="522858" y="410210"/>
                </a:lnTo>
                <a:lnTo>
                  <a:pt x="521334" y="411480"/>
                </a:lnTo>
                <a:lnTo>
                  <a:pt x="495807" y="421640"/>
                </a:lnTo>
                <a:lnTo>
                  <a:pt x="557064" y="421640"/>
                </a:lnTo>
                <a:lnTo>
                  <a:pt x="533019" y="411480"/>
                </a:lnTo>
                <a:lnTo>
                  <a:pt x="530606" y="410210"/>
                </a:lnTo>
                <a:close/>
              </a:path>
              <a:path w="699769" h="680719">
                <a:moveTo>
                  <a:pt x="68961" y="307340"/>
                </a:moveTo>
                <a:lnTo>
                  <a:pt x="41020" y="307340"/>
                </a:lnTo>
                <a:lnTo>
                  <a:pt x="41020" y="373380"/>
                </a:lnTo>
                <a:lnTo>
                  <a:pt x="68961" y="373380"/>
                </a:lnTo>
                <a:lnTo>
                  <a:pt x="68961" y="307340"/>
                </a:lnTo>
                <a:close/>
              </a:path>
              <a:path w="699769" h="680719">
                <a:moveTo>
                  <a:pt x="699388" y="187960"/>
                </a:moveTo>
                <a:lnTo>
                  <a:pt x="668527" y="187960"/>
                </a:lnTo>
                <a:lnTo>
                  <a:pt x="668527" y="217170"/>
                </a:lnTo>
                <a:lnTo>
                  <a:pt x="6984" y="217170"/>
                </a:lnTo>
                <a:lnTo>
                  <a:pt x="0" y="223520"/>
                </a:lnTo>
                <a:lnTo>
                  <a:pt x="0" y="299720"/>
                </a:lnTo>
                <a:lnTo>
                  <a:pt x="6984" y="307340"/>
                </a:lnTo>
                <a:lnTo>
                  <a:pt x="574039" y="307340"/>
                </a:lnTo>
                <a:lnTo>
                  <a:pt x="587061" y="309880"/>
                </a:lnTo>
                <a:lnTo>
                  <a:pt x="597630" y="317500"/>
                </a:lnTo>
                <a:lnTo>
                  <a:pt x="604722" y="327660"/>
                </a:lnTo>
                <a:lnTo>
                  <a:pt x="607313" y="340360"/>
                </a:lnTo>
                <a:lnTo>
                  <a:pt x="605934" y="349250"/>
                </a:lnTo>
                <a:lnTo>
                  <a:pt x="602091" y="358140"/>
                </a:lnTo>
                <a:lnTo>
                  <a:pt x="596223" y="364490"/>
                </a:lnTo>
                <a:lnTo>
                  <a:pt x="588771" y="369570"/>
                </a:lnTo>
                <a:lnTo>
                  <a:pt x="630386" y="369570"/>
                </a:lnTo>
                <a:lnTo>
                  <a:pt x="634700" y="361950"/>
                </a:lnTo>
                <a:lnTo>
                  <a:pt x="638301" y="340360"/>
                </a:lnTo>
                <a:lnTo>
                  <a:pt x="633392" y="316230"/>
                </a:lnTo>
                <a:lnTo>
                  <a:pt x="619982" y="295910"/>
                </a:lnTo>
                <a:lnTo>
                  <a:pt x="600047" y="281940"/>
                </a:lnTo>
                <a:lnTo>
                  <a:pt x="575563" y="276860"/>
                </a:lnTo>
                <a:lnTo>
                  <a:pt x="30987" y="276860"/>
                </a:lnTo>
                <a:lnTo>
                  <a:pt x="30987" y="247650"/>
                </a:lnTo>
                <a:lnTo>
                  <a:pt x="656507" y="247650"/>
                </a:lnTo>
                <a:lnTo>
                  <a:pt x="655319" y="246380"/>
                </a:lnTo>
                <a:lnTo>
                  <a:pt x="692531" y="246380"/>
                </a:lnTo>
                <a:lnTo>
                  <a:pt x="699388" y="240030"/>
                </a:lnTo>
                <a:lnTo>
                  <a:pt x="699388" y="187960"/>
                </a:lnTo>
                <a:close/>
              </a:path>
              <a:path w="699769" h="680719">
                <a:moveTo>
                  <a:pt x="521334" y="0"/>
                </a:moveTo>
                <a:lnTo>
                  <a:pt x="124713" y="0"/>
                </a:lnTo>
                <a:lnTo>
                  <a:pt x="76896" y="10160"/>
                </a:lnTo>
                <a:lnTo>
                  <a:pt x="37449" y="36830"/>
                </a:lnTo>
                <a:lnTo>
                  <a:pt x="10646" y="76200"/>
                </a:lnTo>
                <a:lnTo>
                  <a:pt x="762" y="124460"/>
                </a:lnTo>
                <a:lnTo>
                  <a:pt x="3188" y="148590"/>
                </a:lnTo>
                <a:lnTo>
                  <a:pt x="10271" y="170180"/>
                </a:lnTo>
                <a:lnTo>
                  <a:pt x="21711" y="191770"/>
                </a:lnTo>
                <a:lnTo>
                  <a:pt x="37210" y="210820"/>
                </a:lnTo>
                <a:lnTo>
                  <a:pt x="38734" y="213360"/>
                </a:lnTo>
                <a:lnTo>
                  <a:pt x="41020" y="214630"/>
                </a:lnTo>
                <a:lnTo>
                  <a:pt x="43434" y="217170"/>
                </a:lnTo>
                <a:lnTo>
                  <a:pt x="109219" y="217170"/>
                </a:lnTo>
                <a:lnTo>
                  <a:pt x="69518" y="200660"/>
                </a:lnTo>
                <a:lnTo>
                  <a:pt x="38131" y="160020"/>
                </a:lnTo>
                <a:lnTo>
                  <a:pt x="30987" y="124460"/>
                </a:lnTo>
                <a:lnTo>
                  <a:pt x="38328" y="88900"/>
                </a:lnTo>
                <a:lnTo>
                  <a:pt x="58372" y="58420"/>
                </a:lnTo>
                <a:lnTo>
                  <a:pt x="88155" y="38100"/>
                </a:lnTo>
                <a:lnTo>
                  <a:pt x="124713" y="31750"/>
                </a:lnTo>
                <a:lnTo>
                  <a:pt x="521334" y="31750"/>
                </a:lnTo>
                <a:lnTo>
                  <a:pt x="527557" y="24130"/>
                </a:lnTo>
                <a:lnTo>
                  <a:pt x="527557" y="6350"/>
                </a:lnTo>
                <a:lnTo>
                  <a:pt x="521334" y="0"/>
                </a:lnTo>
                <a:close/>
              </a:path>
              <a:path w="699769" h="680719">
                <a:moveTo>
                  <a:pt x="692531" y="0"/>
                </a:moveTo>
                <a:lnTo>
                  <a:pt x="573277" y="0"/>
                </a:lnTo>
                <a:lnTo>
                  <a:pt x="566293" y="6350"/>
                </a:lnTo>
                <a:lnTo>
                  <a:pt x="566293" y="24130"/>
                </a:lnTo>
                <a:lnTo>
                  <a:pt x="573277" y="31750"/>
                </a:lnTo>
                <a:lnTo>
                  <a:pt x="669289" y="31750"/>
                </a:lnTo>
                <a:lnTo>
                  <a:pt x="669289" y="60960"/>
                </a:lnTo>
                <a:lnTo>
                  <a:pt x="123951" y="60960"/>
                </a:lnTo>
                <a:lnTo>
                  <a:pt x="99415" y="66040"/>
                </a:lnTo>
                <a:lnTo>
                  <a:pt x="79486" y="78740"/>
                </a:lnTo>
                <a:lnTo>
                  <a:pt x="66105" y="99060"/>
                </a:lnTo>
                <a:lnTo>
                  <a:pt x="61213" y="124460"/>
                </a:lnTo>
                <a:lnTo>
                  <a:pt x="64785" y="144780"/>
                </a:lnTo>
                <a:lnTo>
                  <a:pt x="74739" y="163830"/>
                </a:lnTo>
                <a:lnTo>
                  <a:pt x="89931" y="177800"/>
                </a:lnTo>
                <a:lnTo>
                  <a:pt x="109219" y="185420"/>
                </a:lnTo>
                <a:lnTo>
                  <a:pt x="109219" y="217170"/>
                </a:lnTo>
                <a:lnTo>
                  <a:pt x="233171" y="217170"/>
                </a:lnTo>
                <a:lnTo>
                  <a:pt x="233171" y="207010"/>
                </a:lnTo>
                <a:lnTo>
                  <a:pt x="139445" y="207010"/>
                </a:lnTo>
                <a:lnTo>
                  <a:pt x="139445" y="153670"/>
                </a:lnTo>
                <a:lnTo>
                  <a:pt x="108457" y="153670"/>
                </a:lnTo>
                <a:lnTo>
                  <a:pt x="100933" y="148590"/>
                </a:lnTo>
                <a:lnTo>
                  <a:pt x="95027" y="142240"/>
                </a:lnTo>
                <a:lnTo>
                  <a:pt x="91170" y="133350"/>
                </a:lnTo>
                <a:lnTo>
                  <a:pt x="89788" y="124460"/>
                </a:lnTo>
                <a:lnTo>
                  <a:pt x="92382" y="111760"/>
                </a:lnTo>
                <a:lnTo>
                  <a:pt x="99488" y="101600"/>
                </a:lnTo>
                <a:lnTo>
                  <a:pt x="110095" y="93980"/>
                </a:lnTo>
                <a:lnTo>
                  <a:pt x="123189" y="91440"/>
                </a:lnTo>
                <a:lnTo>
                  <a:pt x="658368" y="91440"/>
                </a:lnTo>
                <a:lnTo>
                  <a:pt x="658368" y="88900"/>
                </a:lnTo>
                <a:lnTo>
                  <a:pt x="693902" y="88900"/>
                </a:lnTo>
                <a:lnTo>
                  <a:pt x="699388" y="83820"/>
                </a:lnTo>
                <a:lnTo>
                  <a:pt x="699388" y="6350"/>
                </a:lnTo>
                <a:lnTo>
                  <a:pt x="692531" y="0"/>
                </a:lnTo>
                <a:close/>
              </a:path>
              <a:path w="699769" h="680719">
                <a:moveTo>
                  <a:pt x="176275" y="194310"/>
                </a:moveTo>
                <a:lnTo>
                  <a:pt x="168529" y="194310"/>
                </a:lnTo>
                <a:lnTo>
                  <a:pt x="166496" y="195580"/>
                </a:lnTo>
                <a:lnTo>
                  <a:pt x="139445" y="207010"/>
                </a:lnTo>
                <a:lnTo>
                  <a:pt x="233171" y="207010"/>
                </a:lnTo>
                <a:lnTo>
                  <a:pt x="233171" y="205740"/>
                </a:lnTo>
                <a:lnTo>
                  <a:pt x="203707" y="205740"/>
                </a:lnTo>
                <a:lnTo>
                  <a:pt x="178181" y="195580"/>
                </a:lnTo>
                <a:lnTo>
                  <a:pt x="176275" y="194310"/>
                </a:lnTo>
                <a:close/>
              </a:path>
              <a:path w="699769" h="680719">
                <a:moveTo>
                  <a:pt x="233171" y="139700"/>
                </a:moveTo>
                <a:lnTo>
                  <a:pt x="203707" y="139700"/>
                </a:lnTo>
                <a:lnTo>
                  <a:pt x="203707" y="205740"/>
                </a:lnTo>
                <a:lnTo>
                  <a:pt x="233171" y="205740"/>
                </a:lnTo>
                <a:lnTo>
                  <a:pt x="233171" y="187960"/>
                </a:lnTo>
                <a:lnTo>
                  <a:pt x="699388" y="187960"/>
                </a:lnTo>
                <a:lnTo>
                  <a:pt x="699388" y="162560"/>
                </a:lnTo>
                <a:lnTo>
                  <a:pt x="693902" y="157480"/>
                </a:lnTo>
                <a:lnTo>
                  <a:pt x="233171" y="157480"/>
                </a:lnTo>
                <a:lnTo>
                  <a:pt x="233171" y="139700"/>
                </a:lnTo>
                <a:close/>
              </a:path>
              <a:path w="699769" h="680719">
                <a:moveTo>
                  <a:pt x="658368" y="91440"/>
                </a:moveTo>
                <a:lnTo>
                  <a:pt x="626618" y="91440"/>
                </a:lnTo>
                <a:lnTo>
                  <a:pt x="626618" y="157480"/>
                </a:lnTo>
                <a:lnTo>
                  <a:pt x="693902" y="157480"/>
                </a:lnTo>
                <a:lnTo>
                  <a:pt x="692531" y="156210"/>
                </a:lnTo>
                <a:lnTo>
                  <a:pt x="658368" y="156210"/>
                </a:lnTo>
                <a:lnTo>
                  <a:pt x="658368" y="91440"/>
                </a:lnTo>
                <a:close/>
              </a:path>
              <a:path w="699769" h="680719">
                <a:moveTo>
                  <a:pt x="226187" y="109220"/>
                </a:moveTo>
                <a:lnTo>
                  <a:pt x="115443" y="109220"/>
                </a:lnTo>
                <a:lnTo>
                  <a:pt x="108457" y="116840"/>
                </a:lnTo>
                <a:lnTo>
                  <a:pt x="108457" y="153670"/>
                </a:lnTo>
                <a:lnTo>
                  <a:pt x="139445" y="153670"/>
                </a:lnTo>
                <a:lnTo>
                  <a:pt x="139445" y="139700"/>
                </a:lnTo>
                <a:lnTo>
                  <a:pt x="233171" y="139700"/>
                </a:lnTo>
                <a:lnTo>
                  <a:pt x="233171" y="116840"/>
                </a:lnTo>
                <a:lnTo>
                  <a:pt x="226187" y="109220"/>
                </a:lnTo>
                <a:close/>
              </a:path>
              <a:path w="699769" h="680719">
                <a:moveTo>
                  <a:pt x="693902" y="88900"/>
                </a:moveTo>
                <a:lnTo>
                  <a:pt x="658368" y="88900"/>
                </a:lnTo>
                <a:lnTo>
                  <a:pt x="684021" y="90170"/>
                </a:lnTo>
                <a:lnTo>
                  <a:pt x="692531" y="90170"/>
                </a:lnTo>
                <a:lnTo>
                  <a:pt x="693902" y="88900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403238" y="4871465"/>
            <a:ext cx="748030" cy="828040"/>
          </a:xfrm>
          <a:custGeom>
            <a:avLst/>
            <a:gdLst/>
            <a:ahLst/>
            <a:cxnLst/>
            <a:rect l="l" t="t" r="r" b="b"/>
            <a:pathLst>
              <a:path w="748030" h="828039">
                <a:moveTo>
                  <a:pt x="127492" y="660857"/>
                </a:moveTo>
                <a:lnTo>
                  <a:pt x="41767" y="660857"/>
                </a:lnTo>
                <a:lnTo>
                  <a:pt x="30966" y="663155"/>
                </a:lnTo>
                <a:lnTo>
                  <a:pt x="21939" y="669337"/>
                </a:lnTo>
                <a:lnTo>
                  <a:pt x="15746" y="678334"/>
                </a:lnTo>
                <a:lnTo>
                  <a:pt x="13446" y="689076"/>
                </a:lnTo>
                <a:lnTo>
                  <a:pt x="13446" y="714540"/>
                </a:lnTo>
                <a:lnTo>
                  <a:pt x="22355" y="758416"/>
                </a:lnTo>
                <a:lnTo>
                  <a:pt x="46624" y="794343"/>
                </a:lnTo>
                <a:lnTo>
                  <a:pt x="82561" y="818617"/>
                </a:lnTo>
                <a:lnTo>
                  <a:pt x="126476" y="827532"/>
                </a:lnTo>
                <a:lnTo>
                  <a:pt x="634603" y="827532"/>
                </a:lnTo>
                <a:lnTo>
                  <a:pt x="678463" y="818617"/>
                </a:lnTo>
                <a:lnTo>
                  <a:pt x="700147" y="803973"/>
                </a:lnTo>
                <a:lnTo>
                  <a:pt x="628888" y="803973"/>
                </a:lnTo>
                <a:lnTo>
                  <a:pt x="619472" y="802068"/>
                </a:lnTo>
                <a:lnTo>
                  <a:pt x="127492" y="802068"/>
                </a:lnTo>
                <a:lnTo>
                  <a:pt x="92821" y="795111"/>
                </a:lnTo>
                <a:lnTo>
                  <a:pt x="64341" y="776065"/>
                </a:lnTo>
                <a:lnTo>
                  <a:pt x="45053" y="747665"/>
                </a:lnTo>
                <a:lnTo>
                  <a:pt x="37957" y="712647"/>
                </a:lnTo>
                <a:lnTo>
                  <a:pt x="37957" y="686320"/>
                </a:lnTo>
                <a:lnTo>
                  <a:pt x="40751" y="684415"/>
                </a:lnTo>
                <a:lnTo>
                  <a:pt x="129397" y="684415"/>
                </a:lnTo>
                <a:lnTo>
                  <a:pt x="133969" y="678726"/>
                </a:lnTo>
                <a:lnTo>
                  <a:pt x="133969" y="665594"/>
                </a:lnTo>
                <a:lnTo>
                  <a:pt x="127492" y="660857"/>
                </a:lnTo>
                <a:close/>
              </a:path>
              <a:path w="748030" h="828039">
                <a:moveTo>
                  <a:pt x="742045" y="371856"/>
                </a:moveTo>
                <a:lnTo>
                  <a:pt x="728837" y="371856"/>
                </a:lnTo>
                <a:lnTo>
                  <a:pt x="724138" y="377469"/>
                </a:lnTo>
                <a:lnTo>
                  <a:pt x="724138" y="714540"/>
                </a:lnTo>
                <a:lnTo>
                  <a:pt x="717041" y="749163"/>
                </a:lnTo>
                <a:lnTo>
                  <a:pt x="697753" y="777611"/>
                </a:lnTo>
                <a:lnTo>
                  <a:pt x="669274" y="796882"/>
                </a:lnTo>
                <a:lnTo>
                  <a:pt x="634603" y="803973"/>
                </a:lnTo>
                <a:lnTo>
                  <a:pt x="700147" y="803973"/>
                </a:lnTo>
                <a:lnTo>
                  <a:pt x="714406" y="794343"/>
                </a:lnTo>
                <a:lnTo>
                  <a:pt x="738705" y="758416"/>
                </a:lnTo>
                <a:lnTo>
                  <a:pt x="747633" y="714540"/>
                </a:lnTo>
                <a:lnTo>
                  <a:pt x="747633" y="376605"/>
                </a:lnTo>
                <a:lnTo>
                  <a:pt x="742045" y="371856"/>
                </a:lnTo>
                <a:close/>
              </a:path>
              <a:path w="748030" h="828039">
                <a:moveTo>
                  <a:pt x="511032" y="660857"/>
                </a:moveTo>
                <a:lnTo>
                  <a:pt x="168894" y="660857"/>
                </a:lnTo>
                <a:lnTo>
                  <a:pt x="164195" y="667499"/>
                </a:lnTo>
                <a:lnTo>
                  <a:pt x="164195" y="679678"/>
                </a:lnTo>
                <a:lnTo>
                  <a:pt x="169910" y="684415"/>
                </a:lnTo>
                <a:lnTo>
                  <a:pt x="513953" y="684415"/>
                </a:lnTo>
                <a:lnTo>
                  <a:pt x="515731" y="687260"/>
                </a:lnTo>
                <a:lnTo>
                  <a:pt x="515731" y="712647"/>
                </a:lnTo>
                <a:lnTo>
                  <a:pt x="518677" y="739185"/>
                </a:lnTo>
                <a:lnTo>
                  <a:pt x="527208" y="763349"/>
                </a:lnTo>
                <a:lnTo>
                  <a:pt x="540859" y="784517"/>
                </a:lnTo>
                <a:lnTo>
                  <a:pt x="559165" y="802068"/>
                </a:lnTo>
                <a:lnTo>
                  <a:pt x="619472" y="802068"/>
                </a:lnTo>
                <a:lnTo>
                  <a:pt x="593842" y="796882"/>
                </a:lnTo>
                <a:lnTo>
                  <a:pt x="565404" y="777611"/>
                </a:lnTo>
                <a:lnTo>
                  <a:pt x="546324" y="749163"/>
                </a:lnTo>
                <a:lnTo>
                  <a:pt x="539353" y="714540"/>
                </a:lnTo>
                <a:lnTo>
                  <a:pt x="539353" y="689076"/>
                </a:lnTo>
                <a:lnTo>
                  <a:pt x="537053" y="678334"/>
                </a:lnTo>
                <a:lnTo>
                  <a:pt x="530860" y="669337"/>
                </a:lnTo>
                <a:lnTo>
                  <a:pt x="521833" y="663155"/>
                </a:lnTo>
                <a:lnTo>
                  <a:pt x="511032" y="660857"/>
                </a:lnTo>
                <a:close/>
              </a:path>
              <a:path w="748030" h="828039">
                <a:moveTo>
                  <a:pt x="58658" y="165722"/>
                </a:moveTo>
                <a:lnTo>
                  <a:pt x="52054" y="165722"/>
                </a:lnTo>
                <a:lnTo>
                  <a:pt x="45450" y="168490"/>
                </a:lnTo>
                <a:lnTo>
                  <a:pt x="40751" y="171335"/>
                </a:lnTo>
                <a:lnTo>
                  <a:pt x="7731" y="201472"/>
                </a:lnTo>
                <a:lnTo>
                  <a:pt x="2276" y="209414"/>
                </a:lnTo>
                <a:lnTo>
                  <a:pt x="0" y="218427"/>
                </a:lnTo>
                <a:lnTo>
                  <a:pt x="890" y="227440"/>
                </a:lnTo>
                <a:lnTo>
                  <a:pt x="4937" y="235381"/>
                </a:lnTo>
                <a:lnTo>
                  <a:pt x="215122" y="467842"/>
                </a:lnTo>
                <a:lnTo>
                  <a:pt x="217027" y="470700"/>
                </a:lnTo>
                <a:lnTo>
                  <a:pt x="219821" y="472592"/>
                </a:lnTo>
                <a:lnTo>
                  <a:pt x="223504" y="474484"/>
                </a:lnTo>
                <a:lnTo>
                  <a:pt x="223504" y="660857"/>
                </a:lnTo>
                <a:lnTo>
                  <a:pt x="247126" y="660857"/>
                </a:lnTo>
                <a:lnTo>
                  <a:pt x="247126" y="482003"/>
                </a:lnTo>
                <a:lnTo>
                  <a:pt x="309411" y="482003"/>
                </a:lnTo>
                <a:lnTo>
                  <a:pt x="306562" y="476389"/>
                </a:lnTo>
                <a:lnTo>
                  <a:pt x="305483" y="473544"/>
                </a:lnTo>
                <a:lnTo>
                  <a:pt x="282051" y="473544"/>
                </a:lnTo>
                <a:lnTo>
                  <a:pt x="258429" y="462229"/>
                </a:lnTo>
                <a:lnTo>
                  <a:pt x="269336" y="452831"/>
                </a:lnTo>
                <a:lnTo>
                  <a:pt x="233918" y="452831"/>
                </a:lnTo>
                <a:lnTo>
                  <a:pt x="54848" y="254203"/>
                </a:lnTo>
                <a:lnTo>
                  <a:pt x="61579" y="247561"/>
                </a:lnTo>
                <a:lnTo>
                  <a:pt x="94610" y="247561"/>
                </a:lnTo>
                <a:lnTo>
                  <a:pt x="84488" y="236334"/>
                </a:lnTo>
                <a:lnTo>
                  <a:pt x="37957" y="236334"/>
                </a:lnTo>
                <a:lnTo>
                  <a:pt x="23733" y="220281"/>
                </a:lnTo>
                <a:lnTo>
                  <a:pt x="56753" y="191109"/>
                </a:lnTo>
                <a:lnTo>
                  <a:pt x="89948" y="191109"/>
                </a:lnTo>
                <a:lnTo>
                  <a:pt x="74660" y="174193"/>
                </a:lnTo>
                <a:lnTo>
                  <a:pt x="69961" y="169443"/>
                </a:lnTo>
                <a:lnTo>
                  <a:pt x="58658" y="165722"/>
                </a:lnTo>
                <a:close/>
              </a:path>
              <a:path w="748030" h="828039">
                <a:moveTo>
                  <a:pt x="309411" y="482003"/>
                </a:moveTo>
                <a:lnTo>
                  <a:pt x="247126" y="482003"/>
                </a:lnTo>
                <a:lnTo>
                  <a:pt x="281162" y="499872"/>
                </a:lnTo>
                <a:lnTo>
                  <a:pt x="283067" y="500824"/>
                </a:lnTo>
                <a:lnTo>
                  <a:pt x="286750" y="502716"/>
                </a:lnTo>
                <a:lnTo>
                  <a:pt x="294243" y="502716"/>
                </a:lnTo>
                <a:lnTo>
                  <a:pt x="298942" y="500824"/>
                </a:lnTo>
                <a:lnTo>
                  <a:pt x="301863" y="497979"/>
                </a:lnTo>
                <a:lnTo>
                  <a:pt x="308467" y="491413"/>
                </a:lnTo>
                <a:lnTo>
                  <a:pt x="310372" y="483895"/>
                </a:lnTo>
                <a:lnTo>
                  <a:pt x="309411" y="482003"/>
                </a:lnTo>
                <a:close/>
              </a:path>
              <a:path w="748030" h="828039">
                <a:moveTo>
                  <a:pt x="296544" y="449973"/>
                </a:moveTo>
                <a:lnTo>
                  <a:pt x="272653" y="449973"/>
                </a:lnTo>
                <a:lnTo>
                  <a:pt x="282051" y="473544"/>
                </a:lnTo>
                <a:lnTo>
                  <a:pt x="305483" y="473544"/>
                </a:lnTo>
                <a:lnTo>
                  <a:pt x="296544" y="449973"/>
                </a:lnTo>
                <a:close/>
              </a:path>
              <a:path w="748030" h="828039">
                <a:moveTo>
                  <a:pt x="94610" y="247561"/>
                </a:moveTo>
                <a:lnTo>
                  <a:pt x="61579" y="247561"/>
                </a:lnTo>
                <a:lnTo>
                  <a:pt x="240522" y="446265"/>
                </a:lnTo>
                <a:lnTo>
                  <a:pt x="233918" y="452831"/>
                </a:lnTo>
                <a:lnTo>
                  <a:pt x="269336" y="452831"/>
                </a:lnTo>
                <a:lnTo>
                  <a:pt x="272653" y="449973"/>
                </a:lnTo>
                <a:lnTo>
                  <a:pt x="296544" y="449973"/>
                </a:lnTo>
                <a:lnTo>
                  <a:pt x="288689" y="429260"/>
                </a:lnTo>
                <a:lnTo>
                  <a:pt x="258429" y="429260"/>
                </a:lnTo>
                <a:lnTo>
                  <a:pt x="94610" y="247561"/>
                </a:lnTo>
                <a:close/>
              </a:path>
              <a:path w="748030" h="828039">
                <a:moveTo>
                  <a:pt x="119744" y="224078"/>
                </a:moveTo>
                <a:lnTo>
                  <a:pt x="86979" y="224078"/>
                </a:lnTo>
                <a:lnTo>
                  <a:pt x="266049" y="422694"/>
                </a:lnTo>
                <a:lnTo>
                  <a:pt x="258429" y="429260"/>
                </a:lnTo>
                <a:lnTo>
                  <a:pt x="288689" y="429260"/>
                </a:lnTo>
                <a:lnTo>
                  <a:pt x="287639" y="426491"/>
                </a:lnTo>
                <a:lnTo>
                  <a:pt x="287639" y="417957"/>
                </a:lnTo>
                <a:lnTo>
                  <a:pt x="285734" y="410438"/>
                </a:lnTo>
                <a:lnTo>
                  <a:pt x="282051" y="405777"/>
                </a:lnTo>
                <a:lnTo>
                  <a:pt x="245221" y="364350"/>
                </a:lnTo>
                <a:lnTo>
                  <a:pt x="245221" y="338886"/>
                </a:lnTo>
                <a:lnTo>
                  <a:pt x="223504" y="338886"/>
                </a:lnTo>
                <a:lnTo>
                  <a:pt x="119744" y="224078"/>
                </a:lnTo>
                <a:close/>
              </a:path>
              <a:path w="748030" h="828039">
                <a:moveTo>
                  <a:pt x="720328" y="0"/>
                </a:moveTo>
                <a:lnTo>
                  <a:pt x="251952" y="0"/>
                </a:lnTo>
                <a:lnTo>
                  <a:pt x="240702" y="2298"/>
                </a:lnTo>
                <a:lnTo>
                  <a:pt x="231679" y="8482"/>
                </a:lnTo>
                <a:lnTo>
                  <a:pt x="225680" y="17482"/>
                </a:lnTo>
                <a:lnTo>
                  <a:pt x="223504" y="28232"/>
                </a:lnTo>
                <a:lnTo>
                  <a:pt x="223504" y="338886"/>
                </a:lnTo>
                <a:lnTo>
                  <a:pt x="245221" y="338886"/>
                </a:lnTo>
                <a:lnTo>
                  <a:pt x="245221" y="24511"/>
                </a:lnTo>
                <a:lnTo>
                  <a:pt x="248142" y="23558"/>
                </a:lnTo>
                <a:lnTo>
                  <a:pt x="744784" y="23558"/>
                </a:lnTo>
                <a:lnTo>
                  <a:pt x="744688" y="17080"/>
                </a:lnTo>
                <a:lnTo>
                  <a:pt x="739632" y="8362"/>
                </a:lnTo>
                <a:lnTo>
                  <a:pt x="731051" y="2283"/>
                </a:lnTo>
                <a:lnTo>
                  <a:pt x="720328" y="0"/>
                </a:lnTo>
                <a:close/>
              </a:path>
              <a:path w="748030" h="828039">
                <a:moveTo>
                  <a:pt x="89948" y="191109"/>
                </a:moveTo>
                <a:lnTo>
                  <a:pt x="56753" y="191109"/>
                </a:lnTo>
                <a:lnTo>
                  <a:pt x="70977" y="207086"/>
                </a:lnTo>
                <a:lnTo>
                  <a:pt x="37957" y="236334"/>
                </a:lnTo>
                <a:lnTo>
                  <a:pt x="84488" y="236334"/>
                </a:lnTo>
                <a:lnTo>
                  <a:pt x="79359" y="230644"/>
                </a:lnTo>
                <a:lnTo>
                  <a:pt x="86979" y="224078"/>
                </a:lnTo>
                <a:lnTo>
                  <a:pt x="119744" y="224078"/>
                </a:lnTo>
                <a:lnTo>
                  <a:pt x="89948" y="191109"/>
                </a:lnTo>
                <a:close/>
              </a:path>
              <a:path w="748030" h="828039">
                <a:moveTo>
                  <a:pt x="744784" y="23558"/>
                </a:moveTo>
                <a:lnTo>
                  <a:pt x="720328" y="23558"/>
                </a:lnTo>
                <a:lnTo>
                  <a:pt x="721217" y="26327"/>
                </a:lnTo>
                <a:lnTo>
                  <a:pt x="721217" y="193001"/>
                </a:lnTo>
                <a:lnTo>
                  <a:pt x="727821" y="197675"/>
                </a:lnTo>
                <a:lnTo>
                  <a:pt x="740140" y="197675"/>
                </a:lnTo>
                <a:lnTo>
                  <a:pt x="744839" y="192062"/>
                </a:lnTo>
                <a:lnTo>
                  <a:pt x="744784" y="23558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139695" y="5098542"/>
            <a:ext cx="0" cy="116205"/>
          </a:xfrm>
          <a:custGeom>
            <a:avLst/>
            <a:gdLst/>
            <a:ahLst/>
            <a:cxnLst/>
            <a:rect l="l" t="t" r="r" b="b"/>
            <a:pathLst>
              <a:path h="116204">
                <a:moveTo>
                  <a:pt x="0" y="0"/>
                </a:moveTo>
                <a:lnTo>
                  <a:pt x="0" y="115824"/>
                </a:lnTo>
              </a:path>
            </a:pathLst>
          </a:custGeom>
          <a:ln w="24130">
            <a:solidFill>
              <a:srgbClr val="FF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708405" y="5115383"/>
            <a:ext cx="81279" cy="806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15210" y="5147310"/>
            <a:ext cx="85090" cy="24765"/>
          </a:xfrm>
          <a:custGeom>
            <a:avLst/>
            <a:gdLst/>
            <a:ahLst/>
            <a:cxnLst/>
            <a:rect l="l" t="t" r="r" b="b"/>
            <a:pathLst>
              <a:path w="85089" h="24764">
                <a:moveTo>
                  <a:pt x="78612" y="0"/>
                </a:moveTo>
                <a:lnTo>
                  <a:pt x="6476" y="0"/>
                </a:lnTo>
                <a:lnTo>
                  <a:pt x="1777" y="5867"/>
                </a:lnTo>
                <a:lnTo>
                  <a:pt x="1777" y="11658"/>
                </a:lnTo>
                <a:lnTo>
                  <a:pt x="0" y="18516"/>
                </a:lnTo>
                <a:lnTo>
                  <a:pt x="6476" y="24307"/>
                </a:lnTo>
                <a:lnTo>
                  <a:pt x="80518" y="24307"/>
                </a:lnTo>
                <a:lnTo>
                  <a:pt x="85089" y="18516"/>
                </a:lnTo>
                <a:lnTo>
                  <a:pt x="85089" y="4889"/>
                </a:lnTo>
                <a:lnTo>
                  <a:pt x="78612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16735" y="5187696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29996" y="0"/>
                </a:lnTo>
              </a:path>
            </a:pathLst>
          </a:custGeom>
          <a:ln w="22707">
            <a:solidFill>
              <a:srgbClr val="FF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15210" y="5113859"/>
            <a:ext cx="24130" cy="24765"/>
          </a:xfrm>
          <a:custGeom>
            <a:avLst/>
            <a:gdLst/>
            <a:ahLst/>
            <a:cxnLst/>
            <a:rect l="l" t="t" r="r" b="b"/>
            <a:pathLst>
              <a:path w="24130" h="24764">
                <a:moveTo>
                  <a:pt x="18795" y="0"/>
                </a:moveTo>
                <a:lnTo>
                  <a:pt x="6222" y="0"/>
                </a:lnTo>
                <a:lnTo>
                  <a:pt x="1777" y="5791"/>
                </a:lnTo>
                <a:lnTo>
                  <a:pt x="1777" y="11671"/>
                </a:lnTo>
                <a:lnTo>
                  <a:pt x="0" y="17462"/>
                </a:lnTo>
                <a:lnTo>
                  <a:pt x="6222" y="24307"/>
                </a:lnTo>
                <a:lnTo>
                  <a:pt x="19684" y="24307"/>
                </a:lnTo>
                <a:lnTo>
                  <a:pt x="24130" y="17462"/>
                </a:lnTo>
                <a:lnTo>
                  <a:pt x="24130" y="4813"/>
                </a:lnTo>
                <a:lnTo>
                  <a:pt x="18795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708405" y="5243321"/>
            <a:ext cx="81279" cy="822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815210" y="5275403"/>
            <a:ext cx="85090" cy="24765"/>
          </a:xfrm>
          <a:custGeom>
            <a:avLst/>
            <a:gdLst/>
            <a:ahLst/>
            <a:cxnLst/>
            <a:rect l="l" t="t" r="r" b="b"/>
            <a:pathLst>
              <a:path w="85089" h="24764">
                <a:moveTo>
                  <a:pt x="78612" y="0"/>
                </a:moveTo>
                <a:lnTo>
                  <a:pt x="6476" y="0"/>
                </a:lnTo>
                <a:lnTo>
                  <a:pt x="1777" y="5791"/>
                </a:lnTo>
                <a:lnTo>
                  <a:pt x="1777" y="12649"/>
                </a:lnTo>
                <a:lnTo>
                  <a:pt x="0" y="19418"/>
                </a:lnTo>
                <a:lnTo>
                  <a:pt x="6476" y="24231"/>
                </a:lnTo>
                <a:lnTo>
                  <a:pt x="80518" y="24231"/>
                </a:lnTo>
                <a:lnTo>
                  <a:pt x="85089" y="18440"/>
                </a:lnTo>
                <a:lnTo>
                  <a:pt x="85089" y="4813"/>
                </a:lnTo>
                <a:lnTo>
                  <a:pt x="78612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816735" y="5315749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29996" y="0"/>
                </a:lnTo>
              </a:path>
            </a:pathLst>
          </a:custGeom>
          <a:ln w="22783">
            <a:solidFill>
              <a:srgbClr val="FF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815210" y="5241798"/>
            <a:ext cx="24130" cy="24765"/>
          </a:xfrm>
          <a:custGeom>
            <a:avLst/>
            <a:gdLst/>
            <a:ahLst/>
            <a:cxnLst/>
            <a:rect l="l" t="t" r="r" b="b"/>
            <a:pathLst>
              <a:path w="24130" h="24764">
                <a:moveTo>
                  <a:pt x="18795" y="0"/>
                </a:moveTo>
                <a:lnTo>
                  <a:pt x="6222" y="0"/>
                </a:lnTo>
                <a:lnTo>
                  <a:pt x="1777" y="5892"/>
                </a:lnTo>
                <a:lnTo>
                  <a:pt x="1777" y="11696"/>
                </a:lnTo>
                <a:lnTo>
                  <a:pt x="0" y="18491"/>
                </a:lnTo>
                <a:lnTo>
                  <a:pt x="6222" y="24383"/>
                </a:lnTo>
                <a:lnTo>
                  <a:pt x="19684" y="24383"/>
                </a:lnTo>
                <a:lnTo>
                  <a:pt x="24130" y="18491"/>
                </a:lnTo>
                <a:lnTo>
                  <a:pt x="24130" y="4914"/>
                </a:lnTo>
                <a:lnTo>
                  <a:pt x="18795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708405" y="5371338"/>
            <a:ext cx="81279" cy="822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815210" y="5403419"/>
            <a:ext cx="85090" cy="24765"/>
          </a:xfrm>
          <a:custGeom>
            <a:avLst/>
            <a:gdLst/>
            <a:ahLst/>
            <a:cxnLst/>
            <a:rect l="l" t="t" r="r" b="b"/>
            <a:pathLst>
              <a:path w="85089" h="24764">
                <a:moveTo>
                  <a:pt x="78612" y="0"/>
                </a:moveTo>
                <a:lnTo>
                  <a:pt x="6476" y="0"/>
                </a:lnTo>
                <a:lnTo>
                  <a:pt x="1777" y="6769"/>
                </a:lnTo>
                <a:lnTo>
                  <a:pt x="1777" y="12649"/>
                </a:lnTo>
                <a:lnTo>
                  <a:pt x="0" y="19418"/>
                </a:lnTo>
                <a:lnTo>
                  <a:pt x="6476" y="24307"/>
                </a:lnTo>
                <a:lnTo>
                  <a:pt x="80518" y="24307"/>
                </a:lnTo>
                <a:lnTo>
                  <a:pt x="85089" y="18440"/>
                </a:lnTo>
                <a:lnTo>
                  <a:pt x="85089" y="4902"/>
                </a:lnTo>
                <a:lnTo>
                  <a:pt x="78612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815211" y="5446052"/>
            <a:ext cx="231775" cy="0"/>
          </a:xfrm>
          <a:custGeom>
            <a:avLst/>
            <a:gdLst/>
            <a:ahLst/>
            <a:cxnLst/>
            <a:rect l="l" t="t" r="r" b="b"/>
            <a:pathLst>
              <a:path w="231775">
                <a:moveTo>
                  <a:pt x="0" y="0"/>
                </a:moveTo>
                <a:lnTo>
                  <a:pt x="231520" y="0"/>
                </a:lnTo>
              </a:path>
            </a:pathLst>
          </a:custGeom>
          <a:ln w="24307">
            <a:solidFill>
              <a:srgbClr val="FF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815210" y="5369815"/>
            <a:ext cx="24130" cy="24765"/>
          </a:xfrm>
          <a:custGeom>
            <a:avLst/>
            <a:gdLst/>
            <a:ahLst/>
            <a:cxnLst/>
            <a:rect l="l" t="t" r="r" b="b"/>
            <a:pathLst>
              <a:path w="24130" h="24764">
                <a:moveTo>
                  <a:pt x="18795" y="0"/>
                </a:moveTo>
                <a:lnTo>
                  <a:pt x="6222" y="0"/>
                </a:lnTo>
                <a:lnTo>
                  <a:pt x="1777" y="5892"/>
                </a:lnTo>
                <a:lnTo>
                  <a:pt x="1777" y="12687"/>
                </a:lnTo>
                <a:lnTo>
                  <a:pt x="0" y="18580"/>
                </a:lnTo>
                <a:lnTo>
                  <a:pt x="6222" y="24384"/>
                </a:lnTo>
                <a:lnTo>
                  <a:pt x="19684" y="24384"/>
                </a:lnTo>
                <a:lnTo>
                  <a:pt x="24130" y="18580"/>
                </a:lnTo>
                <a:lnTo>
                  <a:pt x="24130" y="4914"/>
                </a:lnTo>
                <a:lnTo>
                  <a:pt x="18795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713103" y="4947666"/>
            <a:ext cx="353695" cy="93345"/>
          </a:xfrm>
          <a:custGeom>
            <a:avLst/>
            <a:gdLst/>
            <a:ahLst/>
            <a:cxnLst/>
            <a:rect l="l" t="t" r="r" b="b"/>
            <a:pathLst>
              <a:path w="353694" h="93345">
                <a:moveTo>
                  <a:pt x="347726" y="0"/>
                </a:moveTo>
                <a:lnTo>
                  <a:pt x="4699" y="0"/>
                </a:lnTo>
                <a:lnTo>
                  <a:pt x="0" y="6553"/>
                </a:lnTo>
                <a:lnTo>
                  <a:pt x="0" y="88290"/>
                </a:lnTo>
                <a:lnTo>
                  <a:pt x="5588" y="92887"/>
                </a:lnTo>
                <a:lnTo>
                  <a:pt x="347726" y="92887"/>
                </a:lnTo>
                <a:lnTo>
                  <a:pt x="353441" y="88290"/>
                </a:lnTo>
                <a:lnTo>
                  <a:pt x="353441" y="69646"/>
                </a:lnTo>
                <a:lnTo>
                  <a:pt x="23495" y="69646"/>
                </a:lnTo>
                <a:lnTo>
                  <a:pt x="23495" y="25107"/>
                </a:lnTo>
                <a:lnTo>
                  <a:pt x="353441" y="25107"/>
                </a:lnTo>
                <a:lnTo>
                  <a:pt x="353441" y="4673"/>
                </a:lnTo>
                <a:lnTo>
                  <a:pt x="347726" y="0"/>
                </a:lnTo>
                <a:close/>
              </a:path>
              <a:path w="353694" h="93345">
                <a:moveTo>
                  <a:pt x="353441" y="25107"/>
                </a:moveTo>
                <a:lnTo>
                  <a:pt x="328803" y="25107"/>
                </a:lnTo>
                <a:lnTo>
                  <a:pt x="328803" y="69646"/>
                </a:lnTo>
                <a:lnTo>
                  <a:pt x="353441" y="69646"/>
                </a:lnTo>
                <a:lnTo>
                  <a:pt x="353441" y="25107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177496" y="4486351"/>
            <a:ext cx="120967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35" algn="ctr">
              <a:spcBef>
                <a:spcPts val="105"/>
              </a:spcBef>
            </a:pPr>
            <a:r>
              <a:rPr sz="1400" dirty="0">
                <a:latin typeface="Arial"/>
                <a:cs typeface="Arial"/>
              </a:rPr>
              <a:t>task-specific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400" dirty="0">
                <a:latin typeface="Arial"/>
                <a:cs typeface="Arial"/>
              </a:rPr>
              <a:t>annotated</a:t>
            </a:r>
            <a:r>
              <a:rPr sz="1400" spc="-1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data</a:t>
            </a:r>
            <a:endParaRPr sz="14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13131" y="2712975"/>
            <a:ext cx="101473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32740" marR="5080" indent="-320040">
              <a:spcBef>
                <a:spcPts val="105"/>
              </a:spcBef>
            </a:pPr>
            <a:r>
              <a:rPr sz="1400" dirty="0">
                <a:latin typeface="Arial"/>
                <a:cs typeface="Arial"/>
              </a:rPr>
              <a:t>unannot</a:t>
            </a:r>
            <a:r>
              <a:rPr sz="1400" spc="-15" dirty="0">
                <a:latin typeface="Arial"/>
                <a:cs typeface="Arial"/>
              </a:rPr>
              <a:t>a</a:t>
            </a:r>
            <a:r>
              <a:rPr sz="1400" dirty="0">
                <a:latin typeface="Arial"/>
                <a:cs typeface="Arial"/>
              </a:rPr>
              <a:t>t</a:t>
            </a:r>
            <a:r>
              <a:rPr sz="1400" spc="-1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d  data</a:t>
            </a:r>
            <a:endParaRPr sz="14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307841" y="3950207"/>
            <a:ext cx="1102360" cy="436658"/>
          </a:xfrm>
          <a:prstGeom prst="rect">
            <a:avLst/>
          </a:prstGeom>
          <a:solidFill>
            <a:srgbClr val="51C3F8"/>
          </a:solidFill>
          <a:ln w="25400">
            <a:solidFill>
              <a:srgbClr val="08A4EE"/>
            </a:solidFill>
          </a:ln>
        </p:spPr>
        <p:txBody>
          <a:bodyPr vert="horz" wrap="square" lIns="0" tIns="188595" rIns="0" bIns="0" rtlCol="0">
            <a:spAutoFit/>
          </a:bodyPr>
          <a:lstStyle/>
          <a:p>
            <a:pPr marL="273050">
              <a:spcBef>
                <a:spcPts val="1485"/>
              </a:spcBef>
            </a:pPr>
            <a:r>
              <a:rPr sz="1600" spc="-5" dirty="0">
                <a:latin typeface="Arial"/>
                <a:cs typeface="Arial"/>
              </a:rPr>
              <a:t>Model</a:t>
            </a:r>
            <a:endParaRPr sz="1600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413254" y="4148328"/>
            <a:ext cx="812800" cy="234950"/>
          </a:xfrm>
          <a:custGeom>
            <a:avLst/>
            <a:gdLst/>
            <a:ahLst/>
            <a:cxnLst/>
            <a:rect l="l" t="t" r="r" b="b"/>
            <a:pathLst>
              <a:path w="812800" h="234950">
                <a:moveTo>
                  <a:pt x="694944" y="0"/>
                </a:moveTo>
                <a:lnTo>
                  <a:pt x="694944" y="58674"/>
                </a:lnTo>
                <a:lnTo>
                  <a:pt x="0" y="58674"/>
                </a:lnTo>
                <a:lnTo>
                  <a:pt x="0" y="176022"/>
                </a:lnTo>
                <a:lnTo>
                  <a:pt x="694944" y="176022"/>
                </a:lnTo>
                <a:lnTo>
                  <a:pt x="694944" y="234696"/>
                </a:lnTo>
                <a:lnTo>
                  <a:pt x="812291" y="117348"/>
                </a:lnTo>
                <a:lnTo>
                  <a:pt x="6949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413254" y="4148328"/>
            <a:ext cx="812800" cy="234950"/>
          </a:xfrm>
          <a:custGeom>
            <a:avLst/>
            <a:gdLst/>
            <a:ahLst/>
            <a:cxnLst/>
            <a:rect l="l" t="t" r="r" b="b"/>
            <a:pathLst>
              <a:path w="812800" h="234950">
                <a:moveTo>
                  <a:pt x="0" y="58674"/>
                </a:moveTo>
                <a:lnTo>
                  <a:pt x="694944" y="58674"/>
                </a:lnTo>
                <a:lnTo>
                  <a:pt x="694944" y="0"/>
                </a:lnTo>
                <a:lnTo>
                  <a:pt x="812291" y="117348"/>
                </a:lnTo>
                <a:lnTo>
                  <a:pt x="694944" y="234696"/>
                </a:lnTo>
                <a:lnTo>
                  <a:pt x="694944" y="176022"/>
                </a:lnTo>
                <a:lnTo>
                  <a:pt x="0" y="176022"/>
                </a:lnTo>
                <a:lnTo>
                  <a:pt x="0" y="58674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2432430" y="4379595"/>
            <a:ext cx="71882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fine-tu</a:t>
            </a:r>
            <a:r>
              <a:rPr sz="1400" spc="-15" dirty="0">
                <a:latin typeface="Arial"/>
                <a:cs typeface="Arial"/>
              </a:rPr>
              <a:t>n</a:t>
            </a:r>
            <a:r>
              <a:rPr sz="1400" dirty="0">
                <a:latin typeface="Arial"/>
                <a:cs typeface="Arial"/>
              </a:rPr>
              <a:t>e</a:t>
            </a:r>
            <a:endParaRPr sz="14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297173" y="4901184"/>
            <a:ext cx="1103630" cy="435376"/>
          </a:xfrm>
          <a:prstGeom prst="rect">
            <a:avLst/>
          </a:prstGeom>
          <a:solidFill>
            <a:srgbClr val="FF9999"/>
          </a:solidFill>
          <a:ln w="25400">
            <a:solidFill>
              <a:srgbClr val="C00000"/>
            </a:solidFill>
          </a:ln>
        </p:spPr>
        <p:txBody>
          <a:bodyPr vert="horz" wrap="square" lIns="0" tIns="187325" rIns="0" bIns="0" rtlCol="0">
            <a:spAutoFit/>
          </a:bodyPr>
          <a:lstStyle/>
          <a:p>
            <a:pPr marL="274320">
              <a:spcBef>
                <a:spcPts val="1475"/>
              </a:spcBef>
            </a:pPr>
            <a:r>
              <a:rPr sz="1600" spc="-5" dirty="0">
                <a:latin typeface="Arial"/>
                <a:cs typeface="Arial"/>
              </a:rPr>
              <a:t>Model</a:t>
            </a:r>
            <a:endParaRPr sz="1600"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2404110" y="5099304"/>
            <a:ext cx="812800" cy="233679"/>
          </a:xfrm>
          <a:custGeom>
            <a:avLst/>
            <a:gdLst/>
            <a:ahLst/>
            <a:cxnLst/>
            <a:rect l="l" t="t" r="r" b="b"/>
            <a:pathLst>
              <a:path w="812800" h="233679">
                <a:moveTo>
                  <a:pt x="695706" y="0"/>
                </a:moveTo>
                <a:lnTo>
                  <a:pt x="695706" y="58293"/>
                </a:lnTo>
                <a:lnTo>
                  <a:pt x="0" y="58293"/>
                </a:lnTo>
                <a:lnTo>
                  <a:pt x="0" y="174879"/>
                </a:lnTo>
                <a:lnTo>
                  <a:pt x="695706" y="174879"/>
                </a:lnTo>
                <a:lnTo>
                  <a:pt x="695706" y="233172"/>
                </a:lnTo>
                <a:lnTo>
                  <a:pt x="812291" y="116586"/>
                </a:lnTo>
                <a:lnTo>
                  <a:pt x="69570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404110" y="5099304"/>
            <a:ext cx="812800" cy="233679"/>
          </a:xfrm>
          <a:custGeom>
            <a:avLst/>
            <a:gdLst/>
            <a:ahLst/>
            <a:cxnLst/>
            <a:rect l="l" t="t" r="r" b="b"/>
            <a:pathLst>
              <a:path w="812800" h="233679">
                <a:moveTo>
                  <a:pt x="0" y="58293"/>
                </a:moveTo>
                <a:lnTo>
                  <a:pt x="695706" y="58293"/>
                </a:lnTo>
                <a:lnTo>
                  <a:pt x="695706" y="0"/>
                </a:lnTo>
                <a:lnTo>
                  <a:pt x="812291" y="116586"/>
                </a:lnTo>
                <a:lnTo>
                  <a:pt x="695706" y="233172"/>
                </a:lnTo>
                <a:lnTo>
                  <a:pt x="695706" y="174879"/>
                </a:lnTo>
                <a:lnTo>
                  <a:pt x="0" y="174879"/>
                </a:lnTo>
                <a:lnTo>
                  <a:pt x="0" y="58293"/>
                </a:lnTo>
                <a:close/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2422652" y="5329377"/>
            <a:ext cx="71945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fine-tu</a:t>
            </a:r>
            <a:r>
              <a:rPr sz="1400" spc="-10" dirty="0">
                <a:latin typeface="Arial"/>
                <a:cs typeface="Arial"/>
              </a:rPr>
              <a:t>n</a:t>
            </a:r>
            <a:r>
              <a:rPr sz="1400" dirty="0">
                <a:latin typeface="Arial"/>
                <a:cs typeface="Arial"/>
              </a:rPr>
              <a:t>e</a:t>
            </a:r>
            <a:endParaRPr sz="14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864210" y="2010664"/>
            <a:ext cx="29762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5" dirty="0">
                <a:latin typeface="Arial"/>
                <a:cs typeface="Arial"/>
              </a:rPr>
              <a:t>Pre-Training &amp;</a:t>
            </a:r>
            <a:r>
              <a:rPr b="1" spc="-25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Fine-Tuning</a:t>
            </a:r>
            <a:endParaRPr>
              <a:latin typeface="Arial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4678679" y="1882902"/>
            <a:ext cx="0" cy="3886200"/>
          </a:xfrm>
          <a:custGeom>
            <a:avLst/>
            <a:gdLst/>
            <a:ahLst/>
            <a:cxnLst/>
            <a:rect l="l" t="t" r="r" b="b"/>
            <a:pathLst>
              <a:path h="3886200">
                <a:moveTo>
                  <a:pt x="0" y="0"/>
                </a:moveTo>
                <a:lnTo>
                  <a:pt x="0" y="3886200"/>
                </a:lnTo>
              </a:path>
            </a:pathLst>
          </a:custGeom>
          <a:ln w="9525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7212330" y="2593849"/>
            <a:ext cx="1102360" cy="436017"/>
          </a:xfrm>
          <a:prstGeom prst="rect">
            <a:avLst/>
          </a:prstGeom>
          <a:solidFill>
            <a:srgbClr val="44C1A2"/>
          </a:solidFill>
          <a:ln w="25400">
            <a:solidFill>
              <a:srgbClr val="2E8D77"/>
            </a:solidFill>
          </a:ln>
        </p:spPr>
        <p:txBody>
          <a:bodyPr vert="horz" wrap="square" lIns="0" tIns="187960" rIns="0" bIns="0" rtlCol="0">
            <a:spAutoFit/>
          </a:bodyPr>
          <a:lstStyle/>
          <a:p>
            <a:pPr marL="274320">
              <a:spcBef>
                <a:spcPts val="1480"/>
              </a:spcBef>
            </a:pPr>
            <a:r>
              <a:rPr sz="1600" spc="-5" dirty="0">
                <a:latin typeface="Arial"/>
                <a:cs typeface="Arial"/>
              </a:rPr>
              <a:t>Model</a:t>
            </a:r>
            <a:endParaRPr sz="1600">
              <a:latin typeface="Arial"/>
              <a:cs typeface="Arial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6319266" y="2791968"/>
            <a:ext cx="810895" cy="233679"/>
          </a:xfrm>
          <a:custGeom>
            <a:avLst/>
            <a:gdLst/>
            <a:ahLst/>
            <a:cxnLst/>
            <a:rect l="l" t="t" r="r" b="b"/>
            <a:pathLst>
              <a:path w="810895" h="233680">
                <a:moveTo>
                  <a:pt x="694182" y="0"/>
                </a:moveTo>
                <a:lnTo>
                  <a:pt x="694182" y="58293"/>
                </a:lnTo>
                <a:lnTo>
                  <a:pt x="0" y="58293"/>
                </a:lnTo>
                <a:lnTo>
                  <a:pt x="0" y="174879"/>
                </a:lnTo>
                <a:lnTo>
                  <a:pt x="694182" y="174879"/>
                </a:lnTo>
                <a:lnTo>
                  <a:pt x="694182" y="233171"/>
                </a:lnTo>
                <a:lnTo>
                  <a:pt x="810767" y="116586"/>
                </a:lnTo>
                <a:lnTo>
                  <a:pt x="6941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319266" y="2791968"/>
            <a:ext cx="810895" cy="233679"/>
          </a:xfrm>
          <a:custGeom>
            <a:avLst/>
            <a:gdLst/>
            <a:ahLst/>
            <a:cxnLst/>
            <a:rect l="l" t="t" r="r" b="b"/>
            <a:pathLst>
              <a:path w="810895" h="233680">
                <a:moveTo>
                  <a:pt x="0" y="58293"/>
                </a:moveTo>
                <a:lnTo>
                  <a:pt x="694182" y="58293"/>
                </a:lnTo>
                <a:lnTo>
                  <a:pt x="694182" y="0"/>
                </a:lnTo>
                <a:lnTo>
                  <a:pt x="810767" y="116586"/>
                </a:lnTo>
                <a:lnTo>
                  <a:pt x="694182" y="233171"/>
                </a:lnTo>
                <a:lnTo>
                  <a:pt x="694182" y="174879"/>
                </a:lnTo>
                <a:lnTo>
                  <a:pt x="0" y="174879"/>
                </a:lnTo>
                <a:lnTo>
                  <a:pt x="0" y="58293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6338061" y="3021788"/>
            <a:ext cx="69088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latin typeface="Arial"/>
                <a:cs typeface="Arial"/>
              </a:rPr>
              <a:t>pr</a:t>
            </a:r>
            <a:r>
              <a:rPr sz="1400" spc="-5" dirty="0">
                <a:latin typeface="Arial"/>
                <a:cs typeface="Arial"/>
              </a:rPr>
              <a:t>e-</a:t>
            </a:r>
            <a:r>
              <a:rPr sz="1400" dirty="0">
                <a:latin typeface="Arial"/>
                <a:cs typeface="Arial"/>
              </a:rPr>
              <a:t>train</a:t>
            </a:r>
            <a:endParaRPr sz="1400">
              <a:latin typeface="Arial"/>
              <a:cs typeface="Arial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5307726" y="3894582"/>
            <a:ext cx="748030" cy="828040"/>
          </a:xfrm>
          <a:custGeom>
            <a:avLst/>
            <a:gdLst/>
            <a:ahLst/>
            <a:cxnLst/>
            <a:rect l="l" t="t" r="r" b="b"/>
            <a:pathLst>
              <a:path w="748029" h="828039">
                <a:moveTo>
                  <a:pt x="127492" y="660908"/>
                </a:moveTo>
                <a:lnTo>
                  <a:pt x="41767" y="660908"/>
                </a:lnTo>
                <a:lnTo>
                  <a:pt x="30966" y="663205"/>
                </a:lnTo>
                <a:lnTo>
                  <a:pt x="21939" y="669385"/>
                </a:lnTo>
                <a:lnTo>
                  <a:pt x="15746" y="678374"/>
                </a:lnTo>
                <a:lnTo>
                  <a:pt x="13446" y="689102"/>
                </a:lnTo>
                <a:lnTo>
                  <a:pt x="13446" y="714502"/>
                </a:lnTo>
                <a:lnTo>
                  <a:pt x="22355" y="758416"/>
                </a:lnTo>
                <a:lnTo>
                  <a:pt x="46624" y="794353"/>
                </a:lnTo>
                <a:lnTo>
                  <a:pt x="82561" y="818622"/>
                </a:lnTo>
                <a:lnTo>
                  <a:pt x="126476" y="827532"/>
                </a:lnTo>
                <a:lnTo>
                  <a:pt x="634603" y="827532"/>
                </a:lnTo>
                <a:lnTo>
                  <a:pt x="678463" y="818622"/>
                </a:lnTo>
                <a:lnTo>
                  <a:pt x="700252" y="803910"/>
                </a:lnTo>
                <a:lnTo>
                  <a:pt x="628888" y="803910"/>
                </a:lnTo>
                <a:lnTo>
                  <a:pt x="620082" y="802132"/>
                </a:lnTo>
                <a:lnTo>
                  <a:pt x="127492" y="802132"/>
                </a:lnTo>
                <a:lnTo>
                  <a:pt x="92821" y="795160"/>
                </a:lnTo>
                <a:lnTo>
                  <a:pt x="64341" y="776081"/>
                </a:lnTo>
                <a:lnTo>
                  <a:pt x="45053" y="747643"/>
                </a:lnTo>
                <a:lnTo>
                  <a:pt x="37957" y="712597"/>
                </a:lnTo>
                <a:lnTo>
                  <a:pt x="37957" y="686308"/>
                </a:lnTo>
                <a:lnTo>
                  <a:pt x="40751" y="684403"/>
                </a:lnTo>
                <a:lnTo>
                  <a:pt x="129397" y="684403"/>
                </a:lnTo>
                <a:lnTo>
                  <a:pt x="133969" y="678688"/>
                </a:lnTo>
                <a:lnTo>
                  <a:pt x="133969" y="665607"/>
                </a:lnTo>
                <a:lnTo>
                  <a:pt x="127492" y="660908"/>
                </a:lnTo>
                <a:close/>
              </a:path>
              <a:path w="748029" h="828039">
                <a:moveTo>
                  <a:pt x="742045" y="371856"/>
                </a:moveTo>
                <a:lnTo>
                  <a:pt x="728837" y="371856"/>
                </a:lnTo>
                <a:lnTo>
                  <a:pt x="724138" y="377444"/>
                </a:lnTo>
                <a:lnTo>
                  <a:pt x="724138" y="714502"/>
                </a:lnTo>
                <a:lnTo>
                  <a:pt x="717042" y="749153"/>
                </a:lnTo>
                <a:lnTo>
                  <a:pt x="697753" y="777589"/>
                </a:lnTo>
                <a:lnTo>
                  <a:pt x="669274" y="796833"/>
                </a:lnTo>
                <a:lnTo>
                  <a:pt x="634603" y="803910"/>
                </a:lnTo>
                <a:lnTo>
                  <a:pt x="700252" y="803910"/>
                </a:lnTo>
                <a:lnTo>
                  <a:pt x="714406" y="794353"/>
                </a:lnTo>
                <a:lnTo>
                  <a:pt x="738705" y="758416"/>
                </a:lnTo>
                <a:lnTo>
                  <a:pt x="747633" y="714502"/>
                </a:lnTo>
                <a:lnTo>
                  <a:pt x="747633" y="376555"/>
                </a:lnTo>
                <a:lnTo>
                  <a:pt x="742045" y="371856"/>
                </a:lnTo>
                <a:close/>
              </a:path>
              <a:path w="748029" h="828039">
                <a:moveTo>
                  <a:pt x="511032" y="660908"/>
                </a:moveTo>
                <a:lnTo>
                  <a:pt x="168894" y="660908"/>
                </a:lnTo>
                <a:lnTo>
                  <a:pt x="164195" y="667512"/>
                </a:lnTo>
                <a:lnTo>
                  <a:pt x="164195" y="679704"/>
                </a:lnTo>
                <a:lnTo>
                  <a:pt x="169910" y="684403"/>
                </a:lnTo>
                <a:lnTo>
                  <a:pt x="513953" y="684403"/>
                </a:lnTo>
                <a:lnTo>
                  <a:pt x="515731" y="687324"/>
                </a:lnTo>
                <a:lnTo>
                  <a:pt x="515731" y="712597"/>
                </a:lnTo>
                <a:lnTo>
                  <a:pt x="518677" y="739141"/>
                </a:lnTo>
                <a:lnTo>
                  <a:pt x="527208" y="763317"/>
                </a:lnTo>
                <a:lnTo>
                  <a:pt x="540859" y="784516"/>
                </a:lnTo>
                <a:lnTo>
                  <a:pt x="559165" y="802132"/>
                </a:lnTo>
                <a:lnTo>
                  <a:pt x="620082" y="802132"/>
                </a:lnTo>
                <a:lnTo>
                  <a:pt x="593842" y="796833"/>
                </a:lnTo>
                <a:lnTo>
                  <a:pt x="565403" y="777589"/>
                </a:lnTo>
                <a:lnTo>
                  <a:pt x="546324" y="749153"/>
                </a:lnTo>
                <a:lnTo>
                  <a:pt x="539353" y="714502"/>
                </a:lnTo>
                <a:lnTo>
                  <a:pt x="539353" y="689102"/>
                </a:lnTo>
                <a:lnTo>
                  <a:pt x="537053" y="678374"/>
                </a:lnTo>
                <a:lnTo>
                  <a:pt x="530860" y="669385"/>
                </a:lnTo>
                <a:lnTo>
                  <a:pt x="521833" y="663205"/>
                </a:lnTo>
                <a:lnTo>
                  <a:pt x="511032" y="660908"/>
                </a:lnTo>
                <a:close/>
              </a:path>
              <a:path w="748029" h="828039">
                <a:moveTo>
                  <a:pt x="58658" y="165735"/>
                </a:moveTo>
                <a:lnTo>
                  <a:pt x="52054" y="165735"/>
                </a:lnTo>
                <a:lnTo>
                  <a:pt x="45450" y="168529"/>
                </a:lnTo>
                <a:lnTo>
                  <a:pt x="40751" y="171323"/>
                </a:lnTo>
                <a:lnTo>
                  <a:pt x="7731" y="201422"/>
                </a:lnTo>
                <a:lnTo>
                  <a:pt x="2276" y="209363"/>
                </a:lnTo>
                <a:lnTo>
                  <a:pt x="0" y="218376"/>
                </a:lnTo>
                <a:lnTo>
                  <a:pt x="890" y="227389"/>
                </a:lnTo>
                <a:lnTo>
                  <a:pt x="4937" y="235331"/>
                </a:lnTo>
                <a:lnTo>
                  <a:pt x="215122" y="467868"/>
                </a:lnTo>
                <a:lnTo>
                  <a:pt x="217027" y="470662"/>
                </a:lnTo>
                <a:lnTo>
                  <a:pt x="219821" y="472567"/>
                </a:lnTo>
                <a:lnTo>
                  <a:pt x="223504" y="474472"/>
                </a:lnTo>
                <a:lnTo>
                  <a:pt x="223504" y="660908"/>
                </a:lnTo>
                <a:lnTo>
                  <a:pt x="247126" y="660908"/>
                </a:lnTo>
                <a:lnTo>
                  <a:pt x="247126" y="481965"/>
                </a:lnTo>
                <a:lnTo>
                  <a:pt x="309403" y="481965"/>
                </a:lnTo>
                <a:lnTo>
                  <a:pt x="306562" y="476376"/>
                </a:lnTo>
                <a:lnTo>
                  <a:pt x="305502" y="473582"/>
                </a:lnTo>
                <a:lnTo>
                  <a:pt x="282051" y="473582"/>
                </a:lnTo>
                <a:lnTo>
                  <a:pt x="258429" y="462280"/>
                </a:lnTo>
                <a:lnTo>
                  <a:pt x="269280" y="452881"/>
                </a:lnTo>
                <a:lnTo>
                  <a:pt x="233918" y="452881"/>
                </a:lnTo>
                <a:lnTo>
                  <a:pt x="54848" y="254254"/>
                </a:lnTo>
                <a:lnTo>
                  <a:pt x="61579" y="247523"/>
                </a:lnTo>
                <a:lnTo>
                  <a:pt x="94586" y="247523"/>
                </a:lnTo>
                <a:lnTo>
                  <a:pt x="84511" y="236347"/>
                </a:lnTo>
                <a:lnTo>
                  <a:pt x="37957" y="236347"/>
                </a:lnTo>
                <a:lnTo>
                  <a:pt x="23733" y="220344"/>
                </a:lnTo>
                <a:lnTo>
                  <a:pt x="56753" y="191135"/>
                </a:lnTo>
                <a:lnTo>
                  <a:pt x="89935" y="191135"/>
                </a:lnTo>
                <a:lnTo>
                  <a:pt x="74660" y="174244"/>
                </a:lnTo>
                <a:lnTo>
                  <a:pt x="69961" y="169418"/>
                </a:lnTo>
                <a:lnTo>
                  <a:pt x="64246" y="167512"/>
                </a:lnTo>
                <a:lnTo>
                  <a:pt x="58658" y="165735"/>
                </a:lnTo>
                <a:close/>
              </a:path>
              <a:path w="748029" h="828039">
                <a:moveTo>
                  <a:pt x="309403" y="481965"/>
                </a:moveTo>
                <a:lnTo>
                  <a:pt x="247126" y="481965"/>
                </a:lnTo>
                <a:lnTo>
                  <a:pt x="281162" y="499872"/>
                </a:lnTo>
                <a:lnTo>
                  <a:pt x="283067" y="500761"/>
                </a:lnTo>
                <a:lnTo>
                  <a:pt x="286750" y="502666"/>
                </a:lnTo>
                <a:lnTo>
                  <a:pt x="294243" y="502666"/>
                </a:lnTo>
                <a:lnTo>
                  <a:pt x="298942" y="500761"/>
                </a:lnTo>
                <a:lnTo>
                  <a:pt x="301863" y="497967"/>
                </a:lnTo>
                <a:lnTo>
                  <a:pt x="308467" y="491363"/>
                </a:lnTo>
                <a:lnTo>
                  <a:pt x="310372" y="483870"/>
                </a:lnTo>
                <a:lnTo>
                  <a:pt x="309403" y="481965"/>
                </a:lnTo>
                <a:close/>
              </a:path>
              <a:path w="748029" h="828039">
                <a:moveTo>
                  <a:pt x="296546" y="449961"/>
                </a:moveTo>
                <a:lnTo>
                  <a:pt x="272653" y="449961"/>
                </a:lnTo>
                <a:lnTo>
                  <a:pt x="282051" y="473582"/>
                </a:lnTo>
                <a:lnTo>
                  <a:pt x="305502" y="473582"/>
                </a:lnTo>
                <a:lnTo>
                  <a:pt x="296546" y="449961"/>
                </a:lnTo>
                <a:close/>
              </a:path>
              <a:path w="748029" h="828039">
                <a:moveTo>
                  <a:pt x="94586" y="247523"/>
                </a:moveTo>
                <a:lnTo>
                  <a:pt x="61579" y="247523"/>
                </a:lnTo>
                <a:lnTo>
                  <a:pt x="240522" y="446278"/>
                </a:lnTo>
                <a:lnTo>
                  <a:pt x="233918" y="452881"/>
                </a:lnTo>
                <a:lnTo>
                  <a:pt x="269280" y="452881"/>
                </a:lnTo>
                <a:lnTo>
                  <a:pt x="272653" y="449961"/>
                </a:lnTo>
                <a:lnTo>
                  <a:pt x="296546" y="449961"/>
                </a:lnTo>
                <a:lnTo>
                  <a:pt x="288698" y="429260"/>
                </a:lnTo>
                <a:lnTo>
                  <a:pt x="258429" y="429260"/>
                </a:lnTo>
                <a:lnTo>
                  <a:pt x="94586" y="247523"/>
                </a:lnTo>
                <a:close/>
              </a:path>
              <a:path w="748029" h="828039">
                <a:moveTo>
                  <a:pt x="119680" y="224028"/>
                </a:moveTo>
                <a:lnTo>
                  <a:pt x="86979" y="224028"/>
                </a:lnTo>
                <a:lnTo>
                  <a:pt x="266049" y="422656"/>
                </a:lnTo>
                <a:lnTo>
                  <a:pt x="258429" y="429260"/>
                </a:lnTo>
                <a:lnTo>
                  <a:pt x="288698" y="429260"/>
                </a:lnTo>
                <a:lnTo>
                  <a:pt x="287639" y="426466"/>
                </a:lnTo>
                <a:lnTo>
                  <a:pt x="287639" y="417956"/>
                </a:lnTo>
                <a:lnTo>
                  <a:pt x="285734" y="410463"/>
                </a:lnTo>
                <a:lnTo>
                  <a:pt x="282051" y="405765"/>
                </a:lnTo>
                <a:lnTo>
                  <a:pt x="245221" y="364363"/>
                </a:lnTo>
                <a:lnTo>
                  <a:pt x="245221" y="338836"/>
                </a:lnTo>
                <a:lnTo>
                  <a:pt x="223504" y="338836"/>
                </a:lnTo>
                <a:lnTo>
                  <a:pt x="119680" y="224028"/>
                </a:lnTo>
                <a:close/>
              </a:path>
              <a:path w="748029" h="828039">
                <a:moveTo>
                  <a:pt x="720328" y="0"/>
                </a:moveTo>
                <a:lnTo>
                  <a:pt x="251952" y="0"/>
                </a:lnTo>
                <a:lnTo>
                  <a:pt x="240702" y="2297"/>
                </a:lnTo>
                <a:lnTo>
                  <a:pt x="231679" y="8477"/>
                </a:lnTo>
                <a:lnTo>
                  <a:pt x="225680" y="17466"/>
                </a:lnTo>
                <a:lnTo>
                  <a:pt x="223504" y="28193"/>
                </a:lnTo>
                <a:lnTo>
                  <a:pt x="223504" y="338836"/>
                </a:lnTo>
                <a:lnTo>
                  <a:pt x="245221" y="338836"/>
                </a:lnTo>
                <a:lnTo>
                  <a:pt x="245221" y="24511"/>
                </a:lnTo>
                <a:lnTo>
                  <a:pt x="248142" y="23622"/>
                </a:lnTo>
                <a:lnTo>
                  <a:pt x="744784" y="23622"/>
                </a:lnTo>
                <a:lnTo>
                  <a:pt x="744688" y="17091"/>
                </a:lnTo>
                <a:lnTo>
                  <a:pt x="739632" y="8366"/>
                </a:lnTo>
                <a:lnTo>
                  <a:pt x="731051" y="2284"/>
                </a:lnTo>
                <a:lnTo>
                  <a:pt x="720328" y="0"/>
                </a:lnTo>
                <a:close/>
              </a:path>
              <a:path w="748029" h="828039">
                <a:moveTo>
                  <a:pt x="89935" y="191135"/>
                </a:moveTo>
                <a:lnTo>
                  <a:pt x="56753" y="191135"/>
                </a:lnTo>
                <a:lnTo>
                  <a:pt x="70977" y="207137"/>
                </a:lnTo>
                <a:lnTo>
                  <a:pt x="37957" y="236347"/>
                </a:lnTo>
                <a:lnTo>
                  <a:pt x="84511" y="236347"/>
                </a:lnTo>
                <a:lnTo>
                  <a:pt x="79359" y="230631"/>
                </a:lnTo>
                <a:lnTo>
                  <a:pt x="86979" y="224028"/>
                </a:lnTo>
                <a:lnTo>
                  <a:pt x="119680" y="224028"/>
                </a:lnTo>
                <a:lnTo>
                  <a:pt x="89935" y="191135"/>
                </a:lnTo>
                <a:close/>
              </a:path>
              <a:path w="748029" h="828039">
                <a:moveTo>
                  <a:pt x="744784" y="23622"/>
                </a:moveTo>
                <a:lnTo>
                  <a:pt x="720328" y="23622"/>
                </a:lnTo>
                <a:lnTo>
                  <a:pt x="721217" y="26288"/>
                </a:lnTo>
                <a:lnTo>
                  <a:pt x="721217" y="193040"/>
                </a:lnTo>
                <a:lnTo>
                  <a:pt x="727821" y="197612"/>
                </a:lnTo>
                <a:lnTo>
                  <a:pt x="740140" y="197612"/>
                </a:lnTo>
                <a:lnTo>
                  <a:pt x="744839" y="192024"/>
                </a:lnTo>
                <a:lnTo>
                  <a:pt x="744784" y="23622"/>
                </a:lnTo>
                <a:close/>
              </a:path>
            </a:pathLst>
          </a:custGeom>
          <a:solidFill>
            <a:srgbClr val="51C3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044946" y="4121659"/>
            <a:ext cx="0" cy="116205"/>
          </a:xfrm>
          <a:custGeom>
            <a:avLst/>
            <a:gdLst/>
            <a:ahLst/>
            <a:cxnLst/>
            <a:rect l="l" t="t" r="r" b="b"/>
            <a:pathLst>
              <a:path h="116204">
                <a:moveTo>
                  <a:pt x="0" y="0"/>
                </a:moveTo>
                <a:lnTo>
                  <a:pt x="0" y="115824"/>
                </a:lnTo>
              </a:path>
            </a:pathLst>
          </a:custGeom>
          <a:ln w="22606">
            <a:solidFill>
              <a:srgbClr val="51C3F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612891" y="4138548"/>
            <a:ext cx="81280" cy="821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719698" y="4170427"/>
            <a:ext cx="85090" cy="24765"/>
          </a:xfrm>
          <a:custGeom>
            <a:avLst/>
            <a:gdLst/>
            <a:ahLst/>
            <a:cxnLst/>
            <a:rect l="l" t="t" r="r" b="b"/>
            <a:pathLst>
              <a:path w="85089" h="24764">
                <a:moveTo>
                  <a:pt x="78612" y="0"/>
                </a:moveTo>
                <a:lnTo>
                  <a:pt x="6476" y="0"/>
                </a:lnTo>
                <a:lnTo>
                  <a:pt x="1777" y="5842"/>
                </a:lnTo>
                <a:lnTo>
                  <a:pt x="1777" y="11684"/>
                </a:lnTo>
                <a:lnTo>
                  <a:pt x="0" y="18542"/>
                </a:lnTo>
                <a:lnTo>
                  <a:pt x="6476" y="24256"/>
                </a:lnTo>
                <a:lnTo>
                  <a:pt x="80517" y="24256"/>
                </a:lnTo>
                <a:lnTo>
                  <a:pt x="85089" y="18542"/>
                </a:lnTo>
                <a:lnTo>
                  <a:pt x="85089" y="4953"/>
                </a:lnTo>
                <a:lnTo>
                  <a:pt x="78612" y="0"/>
                </a:lnTo>
                <a:close/>
              </a:path>
            </a:pathLst>
          </a:custGeom>
          <a:solidFill>
            <a:srgbClr val="51C3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721223" y="4210811"/>
            <a:ext cx="231775" cy="0"/>
          </a:xfrm>
          <a:custGeom>
            <a:avLst/>
            <a:gdLst/>
            <a:ahLst/>
            <a:cxnLst/>
            <a:rect l="l" t="t" r="r" b="b"/>
            <a:pathLst>
              <a:path w="231775">
                <a:moveTo>
                  <a:pt x="0" y="0"/>
                </a:moveTo>
                <a:lnTo>
                  <a:pt x="231521" y="0"/>
                </a:lnTo>
              </a:path>
            </a:pathLst>
          </a:custGeom>
          <a:ln w="22606">
            <a:solidFill>
              <a:srgbClr val="51C3F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719698" y="4137026"/>
            <a:ext cx="26034" cy="24765"/>
          </a:xfrm>
          <a:custGeom>
            <a:avLst/>
            <a:gdLst/>
            <a:ahLst/>
            <a:cxnLst/>
            <a:rect l="l" t="t" r="r" b="b"/>
            <a:pathLst>
              <a:path w="26035" h="24764">
                <a:moveTo>
                  <a:pt x="20065" y="0"/>
                </a:moveTo>
                <a:lnTo>
                  <a:pt x="6603" y="0"/>
                </a:lnTo>
                <a:lnTo>
                  <a:pt x="1904" y="5714"/>
                </a:lnTo>
                <a:lnTo>
                  <a:pt x="1904" y="11556"/>
                </a:lnTo>
                <a:lnTo>
                  <a:pt x="0" y="17399"/>
                </a:lnTo>
                <a:lnTo>
                  <a:pt x="6603" y="24256"/>
                </a:lnTo>
                <a:lnTo>
                  <a:pt x="20954" y="24256"/>
                </a:lnTo>
                <a:lnTo>
                  <a:pt x="25653" y="17399"/>
                </a:lnTo>
                <a:lnTo>
                  <a:pt x="25653" y="4825"/>
                </a:lnTo>
                <a:lnTo>
                  <a:pt x="20065" y="0"/>
                </a:lnTo>
                <a:close/>
              </a:path>
            </a:pathLst>
          </a:custGeom>
          <a:solidFill>
            <a:srgbClr val="51C3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612891" y="4266439"/>
            <a:ext cx="81280" cy="8229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719698" y="4298569"/>
            <a:ext cx="85090" cy="24130"/>
          </a:xfrm>
          <a:custGeom>
            <a:avLst/>
            <a:gdLst/>
            <a:ahLst/>
            <a:cxnLst/>
            <a:rect l="l" t="t" r="r" b="b"/>
            <a:pathLst>
              <a:path w="85089" h="24129">
                <a:moveTo>
                  <a:pt x="78612" y="0"/>
                </a:moveTo>
                <a:lnTo>
                  <a:pt x="6476" y="0"/>
                </a:lnTo>
                <a:lnTo>
                  <a:pt x="1777" y="5714"/>
                </a:lnTo>
                <a:lnTo>
                  <a:pt x="1777" y="12572"/>
                </a:lnTo>
                <a:lnTo>
                  <a:pt x="0" y="19303"/>
                </a:lnTo>
                <a:lnTo>
                  <a:pt x="6476" y="24129"/>
                </a:lnTo>
                <a:lnTo>
                  <a:pt x="80517" y="24129"/>
                </a:lnTo>
                <a:lnTo>
                  <a:pt x="85089" y="18414"/>
                </a:lnTo>
                <a:lnTo>
                  <a:pt x="85089" y="4825"/>
                </a:lnTo>
                <a:lnTo>
                  <a:pt x="78612" y="0"/>
                </a:lnTo>
                <a:close/>
              </a:path>
            </a:pathLst>
          </a:custGeom>
          <a:solidFill>
            <a:srgbClr val="51C3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721223" y="4338891"/>
            <a:ext cx="231775" cy="0"/>
          </a:xfrm>
          <a:custGeom>
            <a:avLst/>
            <a:gdLst/>
            <a:ahLst/>
            <a:cxnLst/>
            <a:rect l="l" t="t" r="r" b="b"/>
            <a:pathLst>
              <a:path w="231775">
                <a:moveTo>
                  <a:pt x="0" y="0"/>
                </a:moveTo>
                <a:lnTo>
                  <a:pt x="231521" y="0"/>
                </a:lnTo>
              </a:path>
            </a:pathLst>
          </a:custGeom>
          <a:ln w="22732">
            <a:solidFill>
              <a:srgbClr val="51C3F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719698" y="4264915"/>
            <a:ext cx="26034" cy="24765"/>
          </a:xfrm>
          <a:custGeom>
            <a:avLst/>
            <a:gdLst/>
            <a:ahLst/>
            <a:cxnLst/>
            <a:rect l="l" t="t" r="r" b="b"/>
            <a:pathLst>
              <a:path w="26035" h="24764">
                <a:moveTo>
                  <a:pt x="20065" y="0"/>
                </a:moveTo>
                <a:lnTo>
                  <a:pt x="6603" y="0"/>
                </a:lnTo>
                <a:lnTo>
                  <a:pt x="1904" y="5842"/>
                </a:lnTo>
                <a:lnTo>
                  <a:pt x="1904" y="11684"/>
                </a:lnTo>
                <a:lnTo>
                  <a:pt x="0" y="18542"/>
                </a:lnTo>
                <a:lnTo>
                  <a:pt x="6603" y="24384"/>
                </a:lnTo>
                <a:lnTo>
                  <a:pt x="20954" y="24384"/>
                </a:lnTo>
                <a:lnTo>
                  <a:pt x="25653" y="18542"/>
                </a:lnTo>
                <a:lnTo>
                  <a:pt x="25653" y="4953"/>
                </a:lnTo>
                <a:lnTo>
                  <a:pt x="20065" y="0"/>
                </a:lnTo>
                <a:close/>
              </a:path>
            </a:pathLst>
          </a:custGeom>
          <a:solidFill>
            <a:srgbClr val="51C3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612891" y="4394453"/>
            <a:ext cx="81280" cy="822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719698" y="4426585"/>
            <a:ext cx="85090" cy="24765"/>
          </a:xfrm>
          <a:custGeom>
            <a:avLst/>
            <a:gdLst/>
            <a:ahLst/>
            <a:cxnLst/>
            <a:rect l="l" t="t" r="r" b="b"/>
            <a:pathLst>
              <a:path w="85089" h="24764">
                <a:moveTo>
                  <a:pt x="78612" y="0"/>
                </a:moveTo>
                <a:lnTo>
                  <a:pt x="6476" y="0"/>
                </a:lnTo>
                <a:lnTo>
                  <a:pt x="1777" y="6730"/>
                </a:lnTo>
                <a:lnTo>
                  <a:pt x="1777" y="12572"/>
                </a:lnTo>
                <a:lnTo>
                  <a:pt x="0" y="19303"/>
                </a:lnTo>
                <a:lnTo>
                  <a:pt x="6476" y="24256"/>
                </a:lnTo>
                <a:lnTo>
                  <a:pt x="80517" y="24256"/>
                </a:lnTo>
                <a:lnTo>
                  <a:pt x="85089" y="18414"/>
                </a:lnTo>
                <a:lnTo>
                  <a:pt x="85089" y="4825"/>
                </a:lnTo>
                <a:lnTo>
                  <a:pt x="78612" y="0"/>
                </a:lnTo>
                <a:close/>
              </a:path>
            </a:pathLst>
          </a:custGeom>
          <a:solidFill>
            <a:srgbClr val="51C3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719699" y="4469193"/>
            <a:ext cx="233045" cy="0"/>
          </a:xfrm>
          <a:custGeom>
            <a:avLst/>
            <a:gdLst/>
            <a:ahLst/>
            <a:cxnLst/>
            <a:rect l="l" t="t" r="r" b="b"/>
            <a:pathLst>
              <a:path w="233045">
                <a:moveTo>
                  <a:pt x="0" y="0"/>
                </a:moveTo>
                <a:lnTo>
                  <a:pt x="233045" y="0"/>
                </a:lnTo>
              </a:path>
            </a:pathLst>
          </a:custGeom>
          <a:ln w="24256">
            <a:solidFill>
              <a:srgbClr val="51C3F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719698" y="4392930"/>
            <a:ext cx="26034" cy="24765"/>
          </a:xfrm>
          <a:custGeom>
            <a:avLst/>
            <a:gdLst/>
            <a:ahLst/>
            <a:cxnLst/>
            <a:rect l="l" t="t" r="r" b="b"/>
            <a:pathLst>
              <a:path w="26035" h="24764">
                <a:moveTo>
                  <a:pt x="20065" y="0"/>
                </a:moveTo>
                <a:lnTo>
                  <a:pt x="6603" y="0"/>
                </a:lnTo>
                <a:lnTo>
                  <a:pt x="1904" y="5842"/>
                </a:lnTo>
                <a:lnTo>
                  <a:pt x="1904" y="12700"/>
                </a:lnTo>
                <a:lnTo>
                  <a:pt x="0" y="18542"/>
                </a:lnTo>
                <a:lnTo>
                  <a:pt x="6603" y="24384"/>
                </a:lnTo>
                <a:lnTo>
                  <a:pt x="20954" y="24384"/>
                </a:lnTo>
                <a:lnTo>
                  <a:pt x="25653" y="18542"/>
                </a:lnTo>
                <a:lnTo>
                  <a:pt x="25653" y="4953"/>
                </a:lnTo>
                <a:lnTo>
                  <a:pt x="20065" y="0"/>
                </a:lnTo>
                <a:close/>
              </a:path>
            </a:pathLst>
          </a:custGeom>
          <a:solidFill>
            <a:srgbClr val="51C3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5619116" y="3970783"/>
            <a:ext cx="352425" cy="94615"/>
          </a:xfrm>
          <a:custGeom>
            <a:avLst/>
            <a:gdLst/>
            <a:ahLst/>
            <a:cxnLst/>
            <a:rect l="l" t="t" r="r" b="b"/>
            <a:pathLst>
              <a:path w="352425" h="94614">
                <a:moveTo>
                  <a:pt x="346201" y="0"/>
                </a:moveTo>
                <a:lnTo>
                  <a:pt x="4572" y="0"/>
                </a:lnTo>
                <a:lnTo>
                  <a:pt x="0" y="6604"/>
                </a:lnTo>
                <a:lnTo>
                  <a:pt x="0" y="89788"/>
                </a:lnTo>
                <a:lnTo>
                  <a:pt x="5587" y="94361"/>
                </a:lnTo>
                <a:lnTo>
                  <a:pt x="346201" y="94361"/>
                </a:lnTo>
                <a:lnTo>
                  <a:pt x="351917" y="89788"/>
                </a:lnTo>
                <a:lnTo>
                  <a:pt x="351917" y="70738"/>
                </a:lnTo>
                <a:lnTo>
                  <a:pt x="23368" y="70738"/>
                </a:lnTo>
                <a:lnTo>
                  <a:pt x="23368" y="25526"/>
                </a:lnTo>
                <a:lnTo>
                  <a:pt x="351917" y="25526"/>
                </a:lnTo>
                <a:lnTo>
                  <a:pt x="351917" y="4699"/>
                </a:lnTo>
                <a:lnTo>
                  <a:pt x="346201" y="0"/>
                </a:lnTo>
                <a:close/>
              </a:path>
              <a:path w="352425" h="94614">
                <a:moveTo>
                  <a:pt x="351917" y="25526"/>
                </a:moveTo>
                <a:lnTo>
                  <a:pt x="327406" y="25526"/>
                </a:lnTo>
                <a:lnTo>
                  <a:pt x="327406" y="70738"/>
                </a:lnTo>
                <a:lnTo>
                  <a:pt x="351917" y="70738"/>
                </a:lnTo>
                <a:lnTo>
                  <a:pt x="351917" y="25526"/>
                </a:lnTo>
                <a:close/>
              </a:path>
            </a:pathLst>
          </a:custGeom>
          <a:solidFill>
            <a:srgbClr val="51C3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478780" y="2605658"/>
            <a:ext cx="697865" cy="680720"/>
          </a:xfrm>
          <a:custGeom>
            <a:avLst/>
            <a:gdLst/>
            <a:ahLst/>
            <a:cxnLst/>
            <a:rect l="l" t="t" r="r" b="b"/>
            <a:pathLst>
              <a:path w="697864" h="680719">
                <a:moveTo>
                  <a:pt x="580517" y="323850"/>
                </a:moveTo>
                <a:lnTo>
                  <a:pt x="468375" y="323850"/>
                </a:lnTo>
                <a:lnTo>
                  <a:pt x="462153" y="331469"/>
                </a:lnTo>
                <a:lnTo>
                  <a:pt x="462153" y="373380"/>
                </a:lnTo>
                <a:lnTo>
                  <a:pt x="6985" y="373380"/>
                </a:lnTo>
                <a:lnTo>
                  <a:pt x="0" y="381000"/>
                </a:lnTo>
                <a:lnTo>
                  <a:pt x="0" y="458469"/>
                </a:lnTo>
                <a:lnTo>
                  <a:pt x="6985" y="464819"/>
                </a:lnTo>
                <a:lnTo>
                  <a:pt x="43307" y="464819"/>
                </a:lnTo>
                <a:lnTo>
                  <a:pt x="25890" y="483869"/>
                </a:lnTo>
                <a:lnTo>
                  <a:pt x="12461" y="505459"/>
                </a:lnTo>
                <a:lnTo>
                  <a:pt x="3819" y="530859"/>
                </a:lnTo>
                <a:lnTo>
                  <a:pt x="762" y="558800"/>
                </a:lnTo>
                <a:lnTo>
                  <a:pt x="3169" y="582930"/>
                </a:lnTo>
                <a:lnTo>
                  <a:pt x="21603" y="627380"/>
                </a:lnTo>
                <a:lnTo>
                  <a:pt x="55850" y="661669"/>
                </a:lnTo>
                <a:lnTo>
                  <a:pt x="99716" y="679450"/>
                </a:lnTo>
                <a:lnTo>
                  <a:pt x="123698" y="680719"/>
                </a:lnTo>
                <a:lnTo>
                  <a:pt x="358648" y="680719"/>
                </a:lnTo>
                <a:lnTo>
                  <a:pt x="365633" y="674369"/>
                </a:lnTo>
                <a:lnTo>
                  <a:pt x="365633" y="657859"/>
                </a:lnTo>
                <a:lnTo>
                  <a:pt x="358648" y="650239"/>
                </a:lnTo>
                <a:lnTo>
                  <a:pt x="108966" y="650239"/>
                </a:lnTo>
                <a:lnTo>
                  <a:pt x="94916" y="646430"/>
                </a:lnTo>
                <a:lnTo>
                  <a:pt x="57912" y="623569"/>
                </a:lnTo>
                <a:lnTo>
                  <a:pt x="32712" y="575309"/>
                </a:lnTo>
                <a:lnTo>
                  <a:pt x="30861" y="557530"/>
                </a:lnTo>
                <a:lnTo>
                  <a:pt x="38199" y="520700"/>
                </a:lnTo>
                <a:lnTo>
                  <a:pt x="58229" y="491489"/>
                </a:lnTo>
                <a:lnTo>
                  <a:pt x="87975" y="471169"/>
                </a:lnTo>
                <a:lnTo>
                  <a:pt x="124460" y="463550"/>
                </a:lnTo>
                <a:lnTo>
                  <a:pt x="697865" y="463550"/>
                </a:lnTo>
                <a:lnTo>
                  <a:pt x="697865" y="439419"/>
                </a:lnTo>
                <a:lnTo>
                  <a:pt x="692378" y="434339"/>
                </a:lnTo>
                <a:lnTo>
                  <a:pt x="30099" y="434339"/>
                </a:lnTo>
                <a:lnTo>
                  <a:pt x="30099" y="403859"/>
                </a:lnTo>
                <a:lnTo>
                  <a:pt x="494665" y="403859"/>
                </a:lnTo>
                <a:lnTo>
                  <a:pt x="494665" y="354330"/>
                </a:lnTo>
                <a:lnTo>
                  <a:pt x="587375" y="354330"/>
                </a:lnTo>
                <a:lnTo>
                  <a:pt x="587375" y="331469"/>
                </a:lnTo>
                <a:lnTo>
                  <a:pt x="580517" y="323850"/>
                </a:lnTo>
                <a:close/>
              </a:path>
              <a:path w="697864" h="680719">
                <a:moveTo>
                  <a:pt x="697865" y="619759"/>
                </a:moveTo>
                <a:lnTo>
                  <a:pt x="667004" y="619759"/>
                </a:lnTo>
                <a:lnTo>
                  <a:pt x="667004" y="650239"/>
                </a:lnTo>
                <a:lnTo>
                  <a:pt x="411988" y="650239"/>
                </a:lnTo>
                <a:lnTo>
                  <a:pt x="405003" y="657859"/>
                </a:lnTo>
                <a:lnTo>
                  <a:pt x="405003" y="674369"/>
                </a:lnTo>
                <a:lnTo>
                  <a:pt x="411988" y="680719"/>
                </a:lnTo>
                <a:lnTo>
                  <a:pt x="691007" y="680719"/>
                </a:lnTo>
                <a:lnTo>
                  <a:pt x="697865" y="674369"/>
                </a:lnTo>
                <a:lnTo>
                  <a:pt x="697865" y="619759"/>
                </a:lnTo>
                <a:close/>
              </a:path>
              <a:path w="697864" h="680719">
                <a:moveTo>
                  <a:pt x="697865" y="463550"/>
                </a:moveTo>
                <a:lnTo>
                  <a:pt x="667004" y="463550"/>
                </a:lnTo>
                <a:lnTo>
                  <a:pt x="667004" y="494030"/>
                </a:lnTo>
                <a:lnTo>
                  <a:pt x="123698" y="494030"/>
                </a:lnTo>
                <a:lnTo>
                  <a:pt x="99234" y="499109"/>
                </a:lnTo>
                <a:lnTo>
                  <a:pt x="79343" y="511809"/>
                </a:lnTo>
                <a:lnTo>
                  <a:pt x="65976" y="532130"/>
                </a:lnTo>
                <a:lnTo>
                  <a:pt x="61087" y="556259"/>
                </a:lnTo>
                <a:lnTo>
                  <a:pt x="64656" y="577850"/>
                </a:lnTo>
                <a:lnTo>
                  <a:pt x="74596" y="596900"/>
                </a:lnTo>
                <a:lnTo>
                  <a:pt x="89751" y="610869"/>
                </a:lnTo>
                <a:lnTo>
                  <a:pt x="108966" y="618489"/>
                </a:lnTo>
                <a:lnTo>
                  <a:pt x="108966" y="650239"/>
                </a:lnTo>
                <a:lnTo>
                  <a:pt x="232664" y="650239"/>
                </a:lnTo>
                <a:lnTo>
                  <a:pt x="232664" y="640080"/>
                </a:lnTo>
                <a:lnTo>
                  <a:pt x="139065" y="640080"/>
                </a:lnTo>
                <a:lnTo>
                  <a:pt x="139065" y="586739"/>
                </a:lnTo>
                <a:lnTo>
                  <a:pt x="108204" y="586739"/>
                </a:lnTo>
                <a:lnTo>
                  <a:pt x="100752" y="581659"/>
                </a:lnTo>
                <a:lnTo>
                  <a:pt x="94884" y="574039"/>
                </a:lnTo>
                <a:lnTo>
                  <a:pt x="91041" y="566419"/>
                </a:lnTo>
                <a:lnTo>
                  <a:pt x="89662" y="557530"/>
                </a:lnTo>
                <a:lnTo>
                  <a:pt x="92235" y="544830"/>
                </a:lnTo>
                <a:lnTo>
                  <a:pt x="99298" y="534669"/>
                </a:lnTo>
                <a:lnTo>
                  <a:pt x="109860" y="527050"/>
                </a:lnTo>
                <a:lnTo>
                  <a:pt x="122936" y="524509"/>
                </a:lnTo>
                <a:lnTo>
                  <a:pt x="656971" y="524509"/>
                </a:lnTo>
                <a:lnTo>
                  <a:pt x="656971" y="523239"/>
                </a:lnTo>
                <a:lnTo>
                  <a:pt x="691007" y="523239"/>
                </a:lnTo>
                <a:lnTo>
                  <a:pt x="697865" y="516889"/>
                </a:lnTo>
                <a:lnTo>
                  <a:pt x="697865" y="463550"/>
                </a:lnTo>
                <a:close/>
              </a:path>
              <a:path w="697864" h="680719">
                <a:moveTo>
                  <a:pt x="175895" y="627380"/>
                </a:moveTo>
                <a:lnTo>
                  <a:pt x="168148" y="627380"/>
                </a:lnTo>
                <a:lnTo>
                  <a:pt x="166243" y="628650"/>
                </a:lnTo>
                <a:lnTo>
                  <a:pt x="139065" y="640080"/>
                </a:lnTo>
                <a:lnTo>
                  <a:pt x="232664" y="640080"/>
                </a:lnTo>
                <a:lnTo>
                  <a:pt x="232664" y="638809"/>
                </a:lnTo>
                <a:lnTo>
                  <a:pt x="203200" y="638809"/>
                </a:lnTo>
                <a:lnTo>
                  <a:pt x="177800" y="628650"/>
                </a:lnTo>
                <a:lnTo>
                  <a:pt x="175895" y="627380"/>
                </a:lnTo>
                <a:close/>
              </a:path>
              <a:path w="697864" h="680719">
                <a:moveTo>
                  <a:pt x="232664" y="572769"/>
                </a:moveTo>
                <a:lnTo>
                  <a:pt x="203200" y="572769"/>
                </a:lnTo>
                <a:lnTo>
                  <a:pt x="203200" y="638809"/>
                </a:lnTo>
                <a:lnTo>
                  <a:pt x="232664" y="638809"/>
                </a:lnTo>
                <a:lnTo>
                  <a:pt x="232664" y="619759"/>
                </a:lnTo>
                <a:lnTo>
                  <a:pt x="697865" y="619759"/>
                </a:lnTo>
                <a:lnTo>
                  <a:pt x="697865" y="596900"/>
                </a:lnTo>
                <a:lnTo>
                  <a:pt x="691007" y="590550"/>
                </a:lnTo>
                <a:lnTo>
                  <a:pt x="232664" y="590550"/>
                </a:lnTo>
                <a:lnTo>
                  <a:pt x="232664" y="572769"/>
                </a:lnTo>
                <a:close/>
              </a:path>
              <a:path w="697864" h="680719">
                <a:moveTo>
                  <a:pt x="656971" y="524509"/>
                </a:moveTo>
                <a:lnTo>
                  <a:pt x="625221" y="524509"/>
                </a:lnTo>
                <a:lnTo>
                  <a:pt x="625221" y="590550"/>
                </a:lnTo>
                <a:lnTo>
                  <a:pt x="656971" y="590550"/>
                </a:lnTo>
                <a:lnTo>
                  <a:pt x="656971" y="524509"/>
                </a:lnTo>
                <a:close/>
              </a:path>
              <a:path w="697864" h="680719">
                <a:moveTo>
                  <a:pt x="225679" y="542289"/>
                </a:moveTo>
                <a:lnTo>
                  <a:pt x="115189" y="542289"/>
                </a:lnTo>
                <a:lnTo>
                  <a:pt x="108204" y="548639"/>
                </a:lnTo>
                <a:lnTo>
                  <a:pt x="108204" y="586739"/>
                </a:lnTo>
                <a:lnTo>
                  <a:pt x="139065" y="586739"/>
                </a:lnTo>
                <a:lnTo>
                  <a:pt x="139065" y="572769"/>
                </a:lnTo>
                <a:lnTo>
                  <a:pt x="232664" y="572769"/>
                </a:lnTo>
                <a:lnTo>
                  <a:pt x="232664" y="548639"/>
                </a:lnTo>
                <a:lnTo>
                  <a:pt x="225679" y="542289"/>
                </a:lnTo>
                <a:close/>
              </a:path>
              <a:path w="697864" h="680719">
                <a:moveTo>
                  <a:pt x="494665" y="403859"/>
                </a:moveTo>
                <a:lnTo>
                  <a:pt x="463804" y="403859"/>
                </a:lnTo>
                <a:lnTo>
                  <a:pt x="463804" y="434339"/>
                </a:lnTo>
                <a:lnTo>
                  <a:pt x="692378" y="434339"/>
                </a:lnTo>
                <a:lnTo>
                  <a:pt x="691007" y="433069"/>
                </a:lnTo>
                <a:lnTo>
                  <a:pt x="588264" y="433069"/>
                </a:lnTo>
                <a:lnTo>
                  <a:pt x="588264" y="422909"/>
                </a:lnTo>
                <a:lnTo>
                  <a:pt x="558800" y="422909"/>
                </a:lnTo>
                <a:lnTo>
                  <a:pt x="556094" y="421639"/>
                </a:lnTo>
                <a:lnTo>
                  <a:pt x="494665" y="421639"/>
                </a:lnTo>
                <a:lnTo>
                  <a:pt x="494665" y="403859"/>
                </a:lnTo>
                <a:close/>
              </a:path>
              <a:path w="697864" h="680719">
                <a:moveTo>
                  <a:pt x="655105" y="247650"/>
                </a:moveTo>
                <a:lnTo>
                  <a:pt x="574294" y="247650"/>
                </a:lnTo>
                <a:lnTo>
                  <a:pt x="610264" y="255269"/>
                </a:lnTo>
                <a:lnTo>
                  <a:pt x="639746" y="274319"/>
                </a:lnTo>
                <a:lnTo>
                  <a:pt x="659679" y="304800"/>
                </a:lnTo>
                <a:lnTo>
                  <a:pt x="667004" y="341630"/>
                </a:lnTo>
                <a:lnTo>
                  <a:pt x="665172" y="359409"/>
                </a:lnTo>
                <a:lnTo>
                  <a:pt x="640080" y="406400"/>
                </a:lnTo>
                <a:lnTo>
                  <a:pt x="602361" y="429259"/>
                </a:lnTo>
                <a:lnTo>
                  <a:pt x="588264" y="433069"/>
                </a:lnTo>
                <a:lnTo>
                  <a:pt x="653923" y="433069"/>
                </a:lnTo>
                <a:lnTo>
                  <a:pt x="656209" y="430530"/>
                </a:lnTo>
                <a:lnTo>
                  <a:pt x="659257" y="429259"/>
                </a:lnTo>
                <a:lnTo>
                  <a:pt x="660908" y="426719"/>
                </a:lnTo>
                <a:lnTo>
                  <a:pt x="676215" y="408939"/>
                </a:lnTo>
                <a:lnTo>
                  <a:pt x="687355" y="387350"/>
                </a:lnTo>
                <a:lnTo>
                  <a:pt x="694162" y="364489"/>
                </a:lnTo>
                <a:lnTo>
                  <a:pt x="696468" y="340359"/>
                </a:lnTo>
                <a:lnTo>
                  <a:pt x="693517" y="312419"/>
                </a:lnTo>
                <a:lnTo>
                  <a:pt x="685053" y="288289"/>
                </a:lnTo>
                <a:lnTo>
                  <a:pt x="671661" y="265429"/>
                </a:lnTo>
                <a:lnTo>
                  <a:pt x="655105" y="247650"/>
                </a:lnTo>
                <a:close/>
              </a:path>
              <a:path w="697864" h="680719">
                <a:moveTo>
                  <a:pt x="587375" y="354330"/>
                </a:moveTo>
                <a:lnTo>
                  <a:pt x="558800" y="354330"/>
                </a:lnTo>
                <a:lnTo>
                  <a:pt x="558800" y="422909"/>
                </a:lnTo>
                <a:lnTo>
                  <a:pt x="588264" y="422909"/>
                </a:lnTo>
                <a:lnTo>
                  <a:pt x="588264" y="402589"/>
                </a:lnTo>
                <a:lnTo>
                  <a:pt x="607919" y="393700"/>
                </a:lnTo>
                <a:lnTo>
                  <a:pt x="623300" y="379730"/>
                </a:lnTo>
                <a:lnTo>
                  <a:pt x="629027" y="369569"/>
                </a:lnTo>
                <a:lnTo>
                  <a:pt x="587375" y="369569"/>
                </a:lnTo>
                <a:lnTo>
                  <a:pt x="587375" y="354330"/>
                </a:lnTo>
                <a:close/>
              </a:path>
              <a:path w="697864" h="680719">
                <a:moveTo>
                  <a:pt x="531749" y="410209"/>
                </a:moveTo>
                <a:lnTo>
                  <a:pt x="520192" y="410209"/>
                </a:lnTo>
                <a:lnTo>
                  <a:pt x="494665" y="421639"/>
                </a:lnTo>
                <a:lnTo>
                  <a:pt x="556094" y="421639"/>
                </a:lnTo>
                <a:lnTo>
                  <a:pt x="531749" y="410209"/>
                </a:lnTo>
                <a:close/>
              </a:path>
              <a:path w="697864" h="680719">
                <a:moveTo>
                  <a:pt x="68834" y="307339"/>
                </a:moveTo>
                <a:lnTo>
                  <a:pt x="41021" y="307339"/>
                </a:lnTo>
                <a:lnTo>
                  <a:pt x="41021" y="373380"/>
                </a:lnTo>
                <a:lnTo>
                  <a:pt x="68834" y="373380"/>
                </a:lnTo>
                <a:lnTo>
                  <a:pt x="68834" y="307339"/>
                </a:lnTo>
                <a:close/>
              </a:path>
              <a:path w="697864" h="680719">
                <a:moveTo>
                  <a:pt x="697865" y="187960"/>
                </a:moveTo>
                <a:lnTo>
                  <a:pt x="667004" y="187960"/>
                </a:lnTo>
                <a:lnTo>
                  <a:pt x="667004" y="217169"/>
                </a:lnTo>
                <a:lnTo>
                  <a:pt x="6985" y="217169"/>
                </a:lnTo>
                <a:lnTo>
                  <a:pt x="0" y="223519"/>
                </a:lnTo>
                <a:lnTo>
                  <a:pt x="0" y="299719"/>
                </a:lnTo>
                <a:lnTo>
                  <a:pt x="6985" y="307339"/>
                </a:lnTo>
                <a:lnTo>
                  <a:pt x="572770" y="307339"/>
                </a:lnTo>
                <a:lnTo>
                  <a:pt x="585791" y="309880"/>
                </a:lnTo>
                <a:lnTo>
                  <a:pt x="596360" y="317500"/>
                </a:lnTo>
                <a:lnTo>
                  <a:pt x="603452" y="327659"/>
                </a:lnTo>
                <a:lnTo>
                  <a:pt x="606044" y="340359"/>
                </a:lnTo>
                <a:lnTo>
                  <a:pt x="604662" y="349250"/>
                </a:lnTo>
                <a:lnTo>
                  <a:pt x="600805" y="358139"/>
                </a:lnTo>
                <a:lnTo>
                  <a:pt x="594899" y="364489"/>
                </a:lnTo>
                <a:lnTo>
                  <a:pt x="587375" y="369569"/>
                </a:lnTo>
                <a:lnTo>
                  <a:pt x="629027" y="369569"/>
                </a:lnTo>
                <a:lnTo>
                  <a:pt x="633323" y="361950"/>
                </a:lnTo>
                <a:lnTo>
                  <a:pt x="636905" y="340359"/>
                </a:lnTo>
                <a:lnTo>
                  <a:pt x="632015" y="316230"/>
                </a:lnTo>
                <a:lnTo>
                  <a:pt x="618648" y="295909"/>
                </a:lnTo>
                <a:lnTo>
                  <a:pt x="598757" y="281939"/>
                </a:lnTo>
                <a:lnTo>
                  <a:pt x="574294" y="276859"/>
                </a:lnTo>
                <a:lnTo>
                  <a:pt x="30861" y="276859"/>
                </a:lnTo>
                <a:lnTo>
                  <a:pt x="30861" y="247650"/>
                </a:lnTo>
                <a:lnTo>
                  <a:pt x="655105" y="247650"/>
                </a:lnTo>
                <a:lnTo>
                  <a:pt x="653923" y="246379"/>
                </a:lnTo>
                <a:lnTo>
                  <a:pt x="691007" y="246379"/>
                </a:lnTo>
                <a:lnTo>
                  <a:pt x="697865" y="240029"/>
                </a:lnTo>
                <a:lnTo>
                  <a:pt x="697865" y="187960"/>
                </a:lnTo>
                <a:close/>
              </a:path>
              <a:path w="697864" h="680719">
                <a:moveTo>
                  <a:pt x="520192" y="0"/>
                </a:moveTo>
                <a:lnTo>
                  <a:pt x="124460" y="0"/>
                </a:lnTo>
                <a:lnTo>
                  <a:pt x="76735" y="10160"/>
                </a:lnTo>
                <a:lnTo>
                  <a:pt x="37369" y="36829"/>
                </a:lnTo>
                <a:lnTo>
                  <a:pt x="10624" y="76200"/>
                </a:lnTo>
                <a:lnTo>
                  <a:pt x="762" y="124460"/>
                </a:lnTo>
                <a:lnTo>
                  <a:pt x="3169" y="148589"/>
                </a:lnTo>
                <a:lnTo>
                  <a:pt x="10207" y="170179"/>
                </a:lnTo>
                <a:lnTo>
                  <a:pt x="21603" y="191769"/>
                </a:lnTo>
                <a:lnTo>
                  <a:pt x="37084" y="210819"/>
                </a:lnTo>
                <a:lnTo>
                  <a:pt x="38608" y="213360"/>
                </a:lnTo>
                <a:lnTo>
                  <a:pt x="41021" y="214629"/>
                </a:lnTo>
                <a:lnTo>
                  <a:pt x="43307" y="217169"/>
                </a:lnTo>
                <a:lnTo>
                  <a:pt x="108966" y="217169"/>
                </a:lnTo>
                <a:lnTo>
                  <a:pt x="69389" y="200660"/>
                </a:lnTo>
                <a:lnTo>
                  <a:pt x="38052" y="160019"/>
                </a:lnTo>
                <a:lnTo>
                  <a:pt x="30861" y="124460"/>
                </a:lnTo>
                <a:lnTo>
                  <a:pt x="38199" y="88900"/>
                </a:lnTo>
                <a:lnTo>
                  <a:pt x="58229" y="58419"/>
                </a:lnTo>
                <a:lnTo>
                  <a:pt x="87975" y="38100"/>
                </a:lnTo>
                <a:lnTo>
                  <a:pt x="124460" y="31750"/>
                </a:lnTo>
                <a:lnTo>
                  <a:pt x="520192" y="31750"/>
                </a:lnTo>
                <a:lnTo>
                  <a:pt x="526288" y="24129"/>
                </a:lnTo>
                <a:lnTo>
                  <a:pt x="526288" y="6350"/>
                </a:lnTo>
                <a:lnTo>
                  <a:pt x="520192" y="0"/>
                </a:lnTo>
                <a:close/>
              </a:path>
              <a:path w="697864" h="680719">
                <a:moveTo>
                  <a:pt x="691007" y="0"/>
                </a:moveTo>
                <a:lnTo>
                  <a:pt x="572008" y="0"/>
                </a:lnTo>
                <a:lnTo>
                  <a:pt x="565023" y="6350"/>
                </a:lnTo>
                <a:lnTo>
                  <a:pt x="565023" y="24129"/>
                </a:lnTo>
                <a:lnTo>
                  <a:pt x="572008" y="31750"/>
                </a:lnTo>
                <a:lnTo>
                  <a:pt x="667766" y="31750"/>
                </a:lnTo>
                <a:lnTo>
                  <a:pt x="667766" y="60960"/>
                </a:lnTo>
                <a:lnTo>
                  <a:pt x="123698" y="60960"/>
                </a:lnTo>
                <a:lnTo>
                  <a:pt x="99234" y="66039"/>
                </a:lnTo>
                <a:lnTo>
                  <a:pt x="79343" y="78739"/>
                </a:lnTo>
                <a:lnTo>
                  <a:pt x="65976" y="99060"/>
                </a:lnTo>
                <a:lnTo>
                  <a:pt x="61087" y="124460"/>
                </a:lnTo>
                <a:lnTo>
                  <a:pt x="64656" y="144779"/>
                </a:lnTo>
                <a:lnTo>
                  <a:pt x="74596" y="163829"/>
                </a:lnTo>
                <a:lnTo>
                  <a:pt x="89751" y="177800"/>
                </a:lnTo>
                <a:lnTo>
                  <a:pt x="108966" y="185419"/>
                </a:lnTo>
                <a:lnTo>
                  <a:pt x="108966" y="217169"/>
                </a:lnTo>
                <a:lnTo>
                  <a:pt x="232664" y="217169"/>
                </a:lnTo>
                <a:lnTo>
                  <a:pt x="232664" y="207010"/>
                </a:lnTo>
                <a:lnTo>
                  <a:pt x="139065" y="207010"/>
                </a:lnTo>
                <a:lnTo>
                  <a:pt x="139065" y="153669"/>
                </a:lnTo>
                <a:lnTo>
                  <a:pt x="108204" y="153669"/>
                </a:lnTo>
                <a:lnTo>
                  <a:pt x="100752" y="148589"/>
                </a:lnTo>
                <a:lnTo>
                  <a:pt x="94884" y="142239"/>
                </a:lnTo>
                <a:lnTo>
                  <a:pt x="91041" y="133350"/>
                </a:lnTo>
                <a:lnTo>
                  <a:pt x="89662" y="124460"/>
                </a:lnTo>
                <a:lnTo>
                  <a:pt x="92235" y="111760"/>
                </a:lnTo>
                <a:lnTo>
                  <a:pt x="99298" y="101600"/>
                </a:lnTo>
                <a:lnTo>
                  <a:pt x="109860" y="93979"/>
                </a:lnTo>
                <a:lnTo>
                  <a:pt x="122936" y="91439"/>
                </a:lnTo>
                <a:lnTo>
                  <a:pt x="656971" y="91439"/>
                </a:lnTo>
                <a:lnTo>
                  <a:pt x="656971" y="88900"/>
                </a:lnTo>
                <a:lnTo>
                  <a:pt x="692378" y="88900"/>
                </a:lnTo>
                <a:lnTo>
                  <a:pt x="697865" y="83819"/>
                </a:lnTo>
                <a:lnTo>
                  <a:pt x="697865" y="6350"/>
                </a:lnTo>
                <a:lnTo>
                  <a:pt x="691007" y="0"/>
                </a:lnTo>
                <a:close/>
              </a:path>
              <a:path w="697864" h="680719">
                <a:moveTo>
                  <a:pt x="175895" y="194310"/>
                </a:moveTo>
                <a:lnTo>
                  <a:pt x="168148" y="194310"/>
                </a:lnTo>
                <a:lnTo>
                  <a:pt x="166243" y="195579"/>
                </a:lnTo>
                <a:lnTo>
                  <a:pt x="139065" y="207010"/>
                </a:lnTo>
                <a:lnTo>
                  <a:pt x="232664" y="207010"/>
                </a:lnTo>
                <a:lnTo>
                  <a:pt x="232664" y="205739"/>
                </a:lnTo>
                <a:lnTo>
                  <a:pt x="203200" y="205739"/>
                </a:lnTo>
                <a:lnTo>
                  <a:pt x="177800" y="195579"/>
                </a:lnTo>
                <a:lnTo>
                  <a:pt x="175895" y="194310"/>
                </a:lnTo>
                <a:close/>
              </a:path>
              <a:path w="697864" h="680719">
                <a:moveTo>
                  <a:pt x="232664" y="139700"/>
                </a:moveTo>
                <a:lnTo>
                  <a:pt x="203200" y="139700"/>
                </a:lnTo>
                <a:lnTo>
                  <a:pt x="203200" y="205739"/>
                </a:lnTo>
                <a:lnTo>
                  <a:pt x="232664" y="205739"/>
                </a:lnTo>
                <a:lnTo>
                  <a:pt x="232664" y="187960"/>
                </a:lnTo>
                <a:lnTo>
                  <a:pt x="697865" y="187960"/>
                </a:lnTo>
                <a:lnTo>
                  <a:pt x="697865" y="162560"/>
                </a:lnTo>
                <a:lnTo>
                  <a:pt x="692378" y="157479"/>
                </a:lnTo>
                <a:lnTo>
                  <a:pt x="232664" y="157479"/>
                </a:lnTo>
                <a:lnTo>
                  <a:pt x="232664" y="139700"/>
                </a:lnTo>
                <a:close/>
              </a:path>
              <a:path w="697864" h="680719">
                <a:moveTo>
                  <a:pt x="656971" y="91439"/>
                </a:moveTo>
                <a:lnTo>
                  <a:pt x="625221" y="91439"/>
                </a:lnTo>
                <a:lnTo>
                  <a:pt x="625221" y="157479"/>
                </a:lnTo>
                <a:lnTo>
                  <a:pt x="692378" y="157479"/>
                </a:lnTo>
                <a:lnTo>
                  <a:pt x="691007" y="156210"/>
                </a:lnTo>
                <a:lnTo>
                  <a:pt x="656971" y="156210"/>
                </a:lnTo>
                <a:lnTo>
                  <a:pt x="656971" y="91439"/>
                </a:lnTo>
                <a:close/>
              </a:path>
              <a:path w="697864" h="680719">
                <a:moveTo>
                  <a:pt x="225679" y="109219"/>
                </a:moveTo>
                <a:lnTo>
                  <a:pt x="115189" y="109219"/>
                </a:lnTo>
                <a:lnTo>
                  <a:pt x="108204" y="116839"/>
                </a:lnTo>
                <a:lnTo>
                  <a:pt x="108204" y="153669"/>
                </a:lnTo>
                <a:lnTo>
                  <a:pt x="139065" y="153669"/>
                </a:lnTo>
                <a:lnTo>
                  <a:pt x="139065" y="139700"/>
                </a:lnTo>
                <a:lnTo>
                  <a:pt x="232664" y="139700"/>
                </a:lnTo>
                <a:lnTo>
                  <a:pt x="232664" y="116839"/>
                </a:lnTo>
                <a:lnTo>
                  <a:pt x="225679" y="109219"/>
                </a:lnTo>
                <a:close/>
              </a:path>
              <a:path w="697864" h="680719">
                <a:moveTo>
                  <a:pt x="692378" y="88900"/>
                </a:moveTo>
                <a:lnTo>
                  <a:pt x="656971" y="88900"/>
                </a:lnTo>
                <a:lnTo>
                  <a:pt x="682498" y="90169"/>
                </a:lnTo>
                <a:lnTo>
                  <a:pt x="691007" y="90169"/>
                </a:lnTo>
                <a:lnTo>
                  <a:pt x="692378" y="88900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5307726" y="4869941"/>
            <a:ext cx="748030" cy="828040"/>
          </a:xfrm>
          <a:custGeom>
            <a:avLst/>
            <a:gdLst/>
            <a:ahLst/>
            <a:cxnLst/>
            <a:rect l="l" t="t" r="r" b="b"/>
            <a:pathLst>
              <a:path w="748029" h="828039">
                <a:moveTo>
                  <a:pt x="127492" y="660857"/>
                </a:moveTo>
                <a:lnTo>
                  <a:pt x="41767" y="660857"/>
                </a:lnTo>
                <a:lnTo>
                  <a:pt x="30966" y="663155"/>
                </a:lnTo>
                <a:lnTo>
                  <a:pt x="21939" y="669337"/>
                </a:lnTo>
                <a:lnTo>
                  <a:pt x="15746" y="678334"/>
                </a:lnTo>
                <a:lnTo>
                  <a:pt x="13446" y="689076"/>
                </a:lnTo>
                <a:lnTo>
                  <a:pt x="13446" y="714540"/>
                </a:lnTo>
                <a:lnTo>
                  <a:pt x="22355" y="758416"/>
                </a:lnTo>
                <a:lnTo>
                  <a:pt x="46624" y="794343"/>
                </a:lnTo>
                <a:lnTo>
                  <a:pt x="82561" y="818617"/>
                </a:lnTo>
                <a:lnTo>
                  <a:pt x="126476" y="827532"/>
                </a:lnTo>
                <a:lnTo>
                  <a:pt x="634603" y="827532"/>
                </a:lnTo>
                <a:lnTo>
                  <a:pt x="678463" y="818617"/>
                </a:lnTo>
                <a:lnTo>
                  <a:pt x="700147" y="803973"/>
                </a:lnTo>
                <a:lnTo>
                  <a:pt x="628888" y="803973"/>
                </a:lnTo>
                <a:lnTo>
                  <a:pt x="619472" y="802068"/>
                </a:lnTo>
                <a:lnTo>
                  <a:pt x="127492" y="802068"/>
                </a:lnTo>
                <a:lnTo>
                  <a:pt x="92821" y="795111"/>
                </a:lnTo>
                <a:lnTo>
                  <a:pt x="64341" y="776065"/>
                </a:lnTo>
                <a:lnTo>
                  <a:pt x="45053" y="747665"/>
                </a:lnTo>
                <a:lnTo>
                  <a:pt x="37957" y="712647"/>
                </a:lnTo>
                <a:lnTo>
                  <a:pt x="37957" y="686320"/>
                </a:lnTo>
                <a:lnTo>
                  <a:pt x="40751" y="684415"/>
                </a:lnTo>
                <a:lnTo>
                  <a:pt x="129397" y="684415"/>
                </a:lnTo>
                <a:lnTo>
                  <a:pt x="133969" y="678726"/>
                </a:lnTo>
                <a:lnTo>
                  <a:pt x="133969" y="665594"/>
                </a:lnTo>
                <a:lnTo>
                  <a:pt x="127492" y="660857"/>
                </a:lnTo>
                <a:close/>
              </a:path>
              <a:path w="748029" h="828039">
                <a:moveTo>
                  <a:pt x="742045" y="371856"/>
                </a:moveTo>
                <a:lnTo>
                  <a:pt x="728837" y="371856"/>
                </a:lnTo>
                <a:lnTo>
                  <a:pt x="724138" y="377469"/>
                </a:lnTo>
                <a:lnTo>
                  <a:pt x="724138" y="714540"/>
                </a:lnTo>
                <a:lnTo>
                  <a:pt x="717042" y="749163"/>
                </a:lnTo>
                <a:lnTo>
                  <a:pt x="697753" y="777611"/>
                </a:lnTo>
                <a:lnTo>
                  <a:pt x="669274" y="796882"/>
                </a:lnTo>
                <a:lnTo>
                  <a:pt x="634603" y="803973"/>
                </a:lnTo>
                <a:lnTo>
                  <a:pt x="700147" y="803973"/>
                </a:lnTo>
                <a:lnTo>
                  <a:pt x="714406" y="794343"/>
                </a:lnTo>
                <a:lnTo>
                  <a:pt x="738705" y="758416"/>
                </a:lnTo>
                <a:lnTo>
                  <a:pt x="747633" y="714540"/>
                </a:lnTo>
                <a:lnTo>
                  <a:pt x="747633" y="376605"/>
                </a:lnTo>
                <a:lnTo>
                  <a:pt x="742045" y="371856"/>
                </a:lnTo>
                <a:close/>
              </a:path>
              <a:path w="748029" h="828039">
                <a:moveTo>
                  <a:pt x="511032" y="660857"/>
                </a:moveTo>
                <a:lnTo>
                  <a:pt x="168894" y="660857"/>
                </a:lnTo>
                <a:lnTo>
                  <a:pt x="164195" y="667499"/>
                </a:lnTo>
                <a:lnTo>
                  <a:pt x="164195" y="679678"/>
                </a:lnTo>
                <a:lnTo>
                  <a:pt x="169910" y="684415"/>
                </a:lnTo>
                <a:lnTo>
                  <a:pt x="513953" y="684415"/>
                </a:lnTo>
                <a:lnTo>
                  <a:pt x="515731" y="687260"/>
                </a:lnTo>
                <a:lnTo>
                  <a:pt x="515731" y="712647"/>
                </a:lnTo>
                <a:lnTo>
                  <a:pt x="518677" y="739185"/>
                </a:lnTo>
                <a:lnTo>
                  <a:pt x="527208" y="763349"/>
                </a:lnTo>
                <a:lnTo>
                  <a:pt x="540859" y="784517"/>
                </a:lnTo>
                <a:lnTo>
                  <a:pt x="559165" y="802068"/>
                </a:lnTo>
                <a:lnTo>
                  <a:pt x="619472" y="802068"/>
                </a:lnTo>
                <a:lnTo>
                  <a:pt x="593842" y="796882"/>
                </a:lnTo>
                <a:lnTo>
                  <a:pt x="565403" y="777611"/>
                </a:lnTo>
                <a:lnTo>
                  <a:pt x="546324" y="749163"/>
                </a:lnTo>
                <a:lnTo>
                  <a:pt x="539353" y="714540"/>
                </a:lnTo>
                <a:lnTo>
                  <a:pt x="539353" y="689076"/>
                </a:lnTo>
                <a:lnTo>
                  <a:pt x="537053" y="678334"/>
                </a:lnTo>
                <a:lnTo>
                  <a:pt x="530860" y="669337"/>
                </a:lnTo>
                <a:lnTo>
                  <a:pt x="521833" y="663155"/>
                </a:lnTo>
                <a:lnTo>
                  <a:pt x="511032" y="660857"/>
                </a:lnTo>
                <a:close/>
              </a:path>
              <a:path w="748029" h="828039">
                <a:moveTo>
                  <a:pt x="58658" y="165722"/>
                </a:moveTo>
                <a:lnTo>
                  <a:pt x="52054" y="165722"/>
                </a:lnTo>
                <a:lnTo>
                  <a:pt x="45450" y="168490"/>
                </a:lnTo>
                <a:lnTo>
                  <a:pt x="40751" y="171335"/>
                </a:lnTo>
                <a:lnTo>
                  <a:pt x="7731" y="201472"/>
                </a:lnTo>
                <a:lnTo>
                  <a:pt x="2276" y="209414"/>
                </a:lnTo>
                <a:lnTo>
                  <a:pt x="0" y="218427"/>
                </a:lnTo>
                <a:lnTo>
                  <a:pt x="890" y="227440"/>
                </a:lnTo>
                <a:lnTo>
                  <a:pt x="4937" y="235381"/>
                </a:lnTo>
                <a:lnTo>
                  <a:pt x="215122" y="467842"/>
                </a:lnTo>
                <a:lnTo>
                  <a:pt x="217027" y="470700"/>
                </a:lnTo>
                <a:lnTo>
                  <a:pt x="219821" y="472592"/>
                </a:lnTo>
                <a:lnTo>
                  <a:pt x="223504" y="474484"/>
                </a:lnTo>
                <a:lnTo>
                  <a:pt x="223504" y="660857"/>
                </a:lnTo>
                <a:lnTo>
                  <a:pt x="247126" y="660857"/>
                </a:lnTo>
                <a:lnTo>
                  <a:pt x="247126" y="482003"/>
                </a:lnTo>
                <a:lnTo>
                  <a:pt x="309411" y="482003"/>
                </a:lnTo>
                <a:lnTo>
                  <a:pt x="306562" y="476389"/>
                </a:lnTo>
                <a:lnTo>
                  <a:pt x="305483" y="473544"/>
                </a:lnTo>
                <a:lnTo>
                  <a:pt x="282051" y="473544"/>
                </a:lnTo>
                <a:lnTo>
                  <a:pt x="258429" y="462229"/>
                </a:lnTo>
                <a:lnTo>
                  <a:pt x="269336" y="452831"/>
                </a:lnTo>
                <a:lnTo>
                  <a:pt x="233918" y="452831"/>
                </a:lnTo>
                <a:lnTo>
                  <a:pt x="54848" y="254203"/>
                </a:lnTo>
                <a:lnTo>
                  <a:pt x="61579" y="247561"/>
                </a:lnTo>
                <a:lnTo>
                  <a:pt x="94610" y="247561"/>
                </a:lnTo>
                <a:lnTo>
                  <a:pt x="84488" y="236334"/>
                </a:lnTo>
                <a:lnTo>
                  <a:pt x="37957" y="236334"/>
                </a:lnTo>
                <a:lnTo>
                  <a:pt x="23733" y="220281"/>
                </a:lnTo>
                <a:lnTo>
                  <a:pt x="56753" y="191109"/>
                </a:lnTo>
                <a:lnTo>
                  <a:pt x="89948" y="191109"/>
                </a:lnTo>
                <a:lnTo>
                  <a:pt x="74660" y="174193"/>
                </a:lnTo>
                <a:lnTo>
                  <a:pt x="69961" y="169443"/>
                </a:lnTo>
                <a:lnTo>
                  <a:pt x="58658" y="165722"/>
                </a:lnTo>
                <a:close/>
              </a:path>
              <a:path w="748029" h="828039">
                <a:moveTo>
                  <a:pt x="309411" y="482003"/>
                </a:moveTo>
                <a:lnTo>
                  <a:pt x="247126" y="482003"/>
                </a:lnTo>
                <a:lnTo>
                  <a:pt x="281162" y="499872"/>
                </a:lnTo>
                <a:lnTo>
                  <a:pt x="283067" y="500824"/>
                </a:lnTo>
                <a:lnTo>
                  <a:pt x="286750" y="502716"/>
                </a:lnTo>
                <a:lnTo>
                  <a:pt x="294243" y="502716"/>
                </a:lnTo>
                <a:lnTo>
                  <a:pt x="298942" y="500824"/>
                </a:lnTo>
                <a:lnTo>
                  <a:pt x="301863" y="497979"/>
                </a:lnTo>
                <a:lnTo>
                  <a:pt x="308467" y="491413"/>
                </a:lnTo>
                <a:lnTo>
                  <a:pt x="310372" y="483895"/>
                </a:lnTo>
                <a:lnTo>
                  <a:pt x="309411" y="482003"/>
                </a:lnTo>
                <a:close/>
              </a:path>
              <a:path w="748029" h="828039">
                <a:moveTo>
                  <a:pt x="296544" y="449973"/>
                </a:moveTo>
                <a:lnTo>
                  <a:pt x="272653" y="449973"/>
                </a:lnTo>
                <a:lnTo>
                  <a:pt x="282051" y="473544"/>
                </a:lnTo>
                <a:lnTo>
                  <a:pt x="305483" y="473544"/>
                </a:lnTo>
                <a:lnTo>
                  <a:pt x="296544" y="449973"/>
                </a:lnTo>
                <a:close/>
              </a:path>
              <a:path w="748029" h="828039">
                <a:moveTo>
                  <a:pt x="94610" y="247561"/>
                </a:moveTo>
                <a:lnTo>
                  <a:pt x="61579" y="247561"/>
                </a:lnTo>
                <a:lnTo>
                  <a:pt x="240522" y="446265"/>
                </a:lnTo>
                <a:lnTo>
                  <a:pt x="233918" y="452831"/>
                </a:lnTo>
                <a:lnTo>
                  <a:pt x="269336" y="452831"/>
                </a:lnTo>
                <a:lnTo>
                  <a:pt x="272653" y="449973"/>
                </a:lnTo>
                <a:lnTo>
                  <a:pt x="296544" y="449973"/>
                </a:lnTo>
                <a:lnTo>
                  <a:pt x="288689" y="429260"/>
                </a:lnTo>
                <a:lnTo>
                  <a:pt x="258429" y="429260"/>
                </a:lnTo>
                <a:lnTo>
                  <a:pt x="94610" y="247561"/>
                </a:lnTo>
                <a:close/>
              </a:path>
              <a:path w="748029" h="828039">
                <a:moveTo>
                  <a:pt x="119744" y="224078"/>
                </a:moveTo>
                <a:lnTo>
                  <a:pt x="86979" y="224078"/>
                </a:lnTo>
                <a:lnTo>
                  <a:pt x="266049" y="422694"/>
                </a:lnTo>
                <a:lnTo>
                  <a:pt x="258429" y="429260"/>
                </a:lnTo>
                <a:lnTo>
                  <a:pt x="288689" y="429260"/>
                </a:lnTo>
                <a:lnTo>
                  <a:pt x="287639" y="426491"/>
                </a:lnTo>
                <a:lnTo>
                  <a:pt x="287639" y="417957"/>
                </a:lnTo>
                <a:lnTo>
                  <a:pt x="285734" y="410451"/>
                </a:lnTo>
                <a:lnTo>
                  <a:pt x="282051" y="405777"/>
                </a:lnTo>
                <a:lnTo>
                  <a:pt x="245221" y="364350"/>
                </a:lnTo>
                <a:lnTo>
                  <a:pt x="245221" y="338886"/>
                </a:lnTo>
                <a:lnTo>
                  <a:pt x="223504" y="338886"/>
                </a:lnTo>
                <a:lnTo>
                  <a:pt x="119744" y="224078"/>
                </a:lnTo>
                <a:close/>
              </a:path>
              <a:path w="748029" h="828039">
                <a:moveTo>
                  <a:pt x="720328" y="0"/>
                </a:moveTo>
                <a:lnTo>
                  <a:pt x="251952" y="0"/>
                </a:lnTo>
                <a:lnTo>
                  <a:pt x="240702" y="2298"/>
                </a:lnTo>
                <a:lnTo>
                  <a:pt x="231679" y="8482"/>
                </a:lnTo>
                <a:lnTo>
                  <a:pt x="225680" y="17482"/>
                </a:lnTo>
                <a:lnTo>
                  <a:pt x="223504" y="28232"/>
                </a:lnTo>
                <a:lnTo>
                  <a:pt x="223504" y="338886"/>
                </a:lnTo>
                <a:lnTo>
                  <a:pt x="245221" y="338886"/>
                </a:lnTo>
                <a:lnTo>
                  <a:pt x="245221" y="24511"/>
                </a:lnTo>
                <a:lnTo>
                  <a:pt x="248142" y="23558"/>
                </a:lnTo>
                <a:lnTo>
                  <a:pt x="744784" y="23558"/>
                </a:lnTo>
                <a:lnTo>
                  <a:pt x="744688" y="17080"/>
                </a:lnTo>
                <a:lnTo>
                  <a:pt x="739632" y="8362"/>
                </a:lnTo>
                <a:lnTo>
                  <a:pt x="731051" y="2283"/>
                </a:lnTo>
                <a:lnTo>
                  <a:pt x="720328" y="0"/>
                </a:lnTo>
                <a:close/>
              </a:path>
              <a:path w="748029" h="828039">
                <a:moveTo>
                  <a:pt x="89948" y="191109"/>
                </a:moveTo>
                <a:lnTo>
                  <a:pt x="56753" y="191109"/>
                </a:lnTo>
                <a:lnTo>
                  <a:pt x="70977" y="207086"/>
                </a:lnTo>
                <a:lnTo>
                  <a:pt x="37957" y="236334"/>
                </a:lnTo>
                <a:lnTo>
                  <a:pt x="84488" y="236334"/>
                </a:lnTo>
                <a:lnTo>
                  <a:pt x="79359" y="230644"/>
                </a:lnTo>
                <a:lnTo>
                  <a:pt x="86979" y="224078"/>
                </a:lnTo>
                <a:lnTo>
                  <a:pt x="119744" y="224078"/>
                </a:lnTo>
                <a:lnTo>
                  <a:pt x="89948" y="191109"/>
                </a:lnTo>
                <a:close/>
              </a:path>
              <a:path w="748029" h="828039">
                <a:moveTo>
                  <a:pt x="744784" y="23558"/>
                </a:moveTo>
                <a:lnTo>
                  <a:pt x="720328" y="23558"/>
                </a:lnTo>
                <a:lnTo>
                  <a:pt x="721217" y="26327"/>
                </a:lnTo>
                <a:lnTo>
                  <a:pt x="721217" y="193001"/>
                </a:lnTo>
                <a:lnTo>
                  <a:pt x="727821" y="197675"/>
                </a:lnTo>
                <a:lnTo>
                  <a:pt x="740140" y="197675"/>
                </a:lnTo>
                <a:lnTo>
                  <a:pt x="744839" y="192062"/>
                </a:lnTo>
                <a:lnTo>
                  <a:pt x="744784" y="23558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6044946" y="5097018"/>
            <a:ext cx="0" cy="116205"/>
          </a:xfrm>
          <a:custGeom>
            <a:avLst/>
            <a:gdLst/>
            <a:ahLst/>
            <a:cxnLst/>
            <a:rect l="l" t="t" r="r" b="b"/>
            <a:pathLst>
              <a:path h="116204">
                <a:moveTo>
                  <a:pt x="0" y="0"/>
                </a:moveTo>
                <a:lnTo>
                  <a:pt x="0" y="115823"/>
                </a:lnTo>
              </a:path>
            </a:pathLst>
          </a:custGeom>
          <a:ln w="22606">
            <a:solidFill>
              <a:srgbClr val="FF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612891" y="5113859"/>
            <a:ext cx="81280" cy="8221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719698" y="5145786"/>
            <a:ext cx="85090" cy="24765"/>
          </a:xfrm>
          <a:custGeom>
            <a:avLst/>
            <a:gdLst/>
            <a:ahLst/>
            <a:cxnLst/>
            <a:rect l="l" t="t" r="r" b="b"/>
            <a:pathLst>
              <a:path w="85089" h="24764">
                <a:moveTo>
                  <a:pt x="78612" y="0"/>
                </a:moveTo>
                <a:lnTo>
                  <a:pt x="6476" y="0"/>
                </a:lnTo>
                <a:lnTo>
                  <a:pt x="1777" y="5867"/>
                </a:lnTo>
                <a:lnTo>
                  <a:pt x="1777" y="11658"/>
                </a:lnTo>
                <a:lnTo>
                  <a:pt x="0" y="18516"/>
                </a:lnTo>
                <a:lnTo>
                  <a:pt x="6476" y="24307"/>
                </a:lnTo>
                <a:lnTo>
                  <a:pt x="80517" y="24307"/>
                </a:lnTo>
                <a:lnTo>
                  <a:pt x="85089" y="18516"/>
                </a:lnTo>
                <a:lnTo>
                  <a:pt x="85089" y="4889"/>
                </a:lnTo>
                <a:lnTo>
                  <a:pt x="78612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721223" y="5186171"/>
            <a:ext cx="231775" cy="0"/>
          </a:xfrm>
          <a:custGeom>
            <a:avLst/>
            <a:gdLst/>
            <a:ahLst/>
            <a:cxnLst/>
            <a:rect l="l" t="t" r="r" b="b"/>
            <a:pathLst>
              <a:path w="231775">
                <a:moveTo>
                  <a:pt x="0" y="0"/>
                </a:moveTo>
                <a:lnTo>
                  <a:pt x="231521" y="0"/>
                </a:lnTo>
              </a:path>
            </a:pathLst>
          </a:custGeom>
          <a:ln w="22707">
            <a:solidFill>
              <a:srgbClr val="FF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719698" y="5112335"/>
            <a:ext cx="26034" cy="24765"/>
          </a:xfrm>
          <a:custGeom>
            <a:avLst/>
            <a:gdLst/>
            <a:ahLst/>
            <a:cxnLst/>
            <a:rect l="l" t="t" r="r" b="b"/>
            <a:pathLst>
              <a:path w="26035" h="24764">
                <a:moveTo>
                  <a:pt x="20065" y="0"/>
                </a:moveTo>
                <a:lnTo>
                  <a:pt x="6603" y="0"/>
                </a:lnTo>
                <a:lnTo>
                  <a:pt x="1904" y="5791"/>
                </a:lnTo>
                <a:lnTo>
                  <a:pt x="1904" y="11671"/>
                </a:lnTo>
                <a:lnTo>
                  <a:pt x="0" y="17462"/>
                </a:lnTo>
                <a:lnTo>
                  <a:pt x="6603" y="24307"/>
                </a:lnTo>
                <a:lnTo>
                  <a:pt x="20954" y="24307"/>
                </a:lnTo>
                <a:lnTo>
                  <a:pt x="25653" y="17462"/>
                </a:lnTo>
                <a:lnTo>
                  <a:pt x="25653" y="4813"/>
                </a:lnTo>
                <a:lnTo>
                  <a:pt x="20065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612891" y="5241798"/>
            <a:ext cx="81280" cy="8229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719698" y="5273879"/>
            <a:ext cx="85090" cy="24765"/>
          </a:xfrm>
          <a:custGeom>
            <a:avLst/>
            <a:gdLst/>
            <a:ahLst/>
            <a:cxnLst/>
            <a:rect l="l" t="t" r="r" b="b"/>
            <a:pathLst>
              <a:path w="85089" h="24764">
                <a:moveTo>
                  <a:pt x="78612" y="0"/>
                </a:moveTo>
                <a:lnTo>
                  <a:pt x="6476" y="0"/>
                </a:lnTo>
                <a:lnTo>
                  <a:pt x="1777" y="5791"/>
                </a:lnTo>
                <a:lnTo>
                  <a:pt x="1777" y="12649"/>
                </a:lnTo>
                <a:lnTo>
                  <a:pt x="0" y="19418"/>
                </a:lnTo>
                <a:lnTo>
                  <a:pt x="6476" y="24231"/>
                </a:lnTo>
                <a:lnTo>
                  <a:pt x="80517" y="24231"/>
                </a:lnTo>
                <a:lnTo>
                  <a:pt x="85089" y="18440"/>
                </a:lnTo>
                <a:lnTo>
                  <a:pt x="85089" y="4813"/>
                </a:lnTo>
                <a:lnTo>
                  <a:pt x="78612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721223" y="5314987"/>
            <a:ext cx="231775" cy="0"/>
          </a:xfrm>
          <a:custGeom>
            <a:avLst/>
            <a:gdLst/>
            <a:ahLst/>
            <a:cxnLst/>
            <a:rect l="l" t="t" r="r" b="b"/>
            <a:pathLst>
              <a:path w="231775">
                <a:moveTo>
                  <a:pt x="0" y="0"/>
                </a:moveTo>
                <a:lnTo>
                  <a:pt x="231521" y="0"/>
                </a:lnTo>
              </a:path>
            </a:pathLst>
          </a:custGeom>
          <a:ln w="24307">
            <a:solidFill>
              <a:srgbClr val="FF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719698" y="5240274"/>
            <a:ext cx="26034" cy="24765"/>
          </a:xfrm>
          <a:custGeom>
            <a:avLst/>
            <a:gdLst/>
            <a:ahLst/>
            <a:cxnLst/>
            <a:rect l="l" t="t" r="r" b="b"/>
            <a:pathLst>
              <a:path w="26035" h="24764">
                <a:moveTo>
                  <a:pt x="20065" y="0"/>
                </a:moveTo>
                <a:lnTo>
                  <a:pt x="6603" y="0"/>
                </a:lnTo>
                <a:lnTo>
                  <a:pt x="1904" y="5892"/>
                </a:lnTo>
                <a:lnTo>
                  <a:pt x="1904" y="11696"/>
                </a:lnTo>
                <a:lnTo>
                  <a:pt x="0" y="18491"/>
                </a:lnTo>
                <a:lnTo>
                  <a:pt x="6603" y="24383"/>
                </a:lnTo>
                <a:lnTo>
                  <a:pt x="20954" y="24383"/>
                </a:lnTo>
                <a:lnTo>
                  <a:pt x="25653" y="18491"/>
                </a:lnTo>
                <a:lnTo>
                  <a:pt x="25653" y="4914"/>
                </a:lnTo>
                <a:lnTo>
                  <a:pt x="20065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612891" y="5369815"/>
            <a:ext cx="81280" cy="8229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719698" y="5403418"/>
            <a:ext cx="85090" cy="22860"/>
          </a:xfrm>
          <a:custGeom>
            <a:avLst/>
            <a:gdLst/>
            <a:ahLst/>
            <a:cxnLst/>
            <a:rect l="l" t="t" r="r" b="b"/>
            <a:pathLst>
              <a:path w="85089" h="22860">
                <a:moveTo>
                  <a:pt x="78612" y="0"/>
                </a:moveTo>
                <a:lnTo>
                  <a:pt x="6476" y="0"/>
                </a:lnTo>
                <a:lnTo>
                  <a:pt x="1777" y="6349"/>
                </a:lnTo>
                <a:lnTo>
                  <a:pt x="1777" y="11849"/>
                </a:lnTo>
                <a:lnTo>
                  <a:pt x="0" y="18199"/>
                </a:lnTo>
                <a:lnTo>
                  <a:pt x="6476" y="22783"/>
                </a:lnTo>
                <a:lnTo>
                  <a:pt x="80517" y="22783"/>
                </a:lnTo>
                <a:lnTo>
                  <a:pt x="85089" y="17284"/>
                </a:lnTo>
                <a:lnTo>
                  <a:pt x="85089" y="4584"/>
                </a:lnTo>
                <a:lnTo>
                  <a:pt x="78612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719699" y="5444528"/>
            <a:ext cx="233045" cy="0"/>
          </a:xfrm>
          <a:custGeom>
            <a:avLst/>
            <a:gdLst/>
            <a:ahLst/>
            <a:cxnLst/>
            <a:rect l="l" t="t" r="r" b="b"/>
            <a:pathLst>
              <a:path w="233045">
                <a:moveTo>
                  <a:pt x="0" y="0"/>
                </a:moveTo>
                <a:lnTo>
                  <a:pt x="233045" y="0"/>
                </a:lnTo>
              </a:path>
            </a:pathLst>
          </a:custGeom>
          <a:ln w="24307">
            <a:solidFill>
              <a:srgbClr val="FF99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719698" y="5368291"/>
            <a:ext cx="26034" cy="24765"/>
          </a:xfrm>
          <a:custGeom>
            <a:avLst/>
            <a:gdLst/>
            <a:ahLst/>
            <a:cxnLst/>
            <a:rect l="l" t="t" r="r" b="b"/>
            <a:pathLst>
              <a:path w="26035" h="24764">
                <a:moveTo>
                  <a:pt x="20065" y="0"/>
                </a:moveTo>
                <a:lnTo>
                  <a:pt x="6603" y="0"/>
                </a:lnTo>
                <a:lnTo>
                  <a:pt x="1904" y="5892"/>
                </a:lnTo>
                <a:lnTo>
                  <a:pt x="1904" y="12687"/>
                </a:lnTo>
                <a:lnTo>
                  <a:pt x="0" y="18580"/>
                </a:lnTo>
                <a:lnTo>
                  <a:pt x="6603" y="24384"/>
                </a:lnTo>
                <a:lnTo>
                  <a:pt x="20954" y="24384"/>
                </a:lnTo>
                <a:lnTo>
                  <a:pt x="25653" y="18580"/>
                </a:lnTo>
                <a:lnTo>
                  <a:pt x="25653" y="4914"/>
                </a:lnTo>
                <a:lnTo>
                  <a:pt x="20065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619116" y="4946142"/>
            <a:ext cx="352425" cy="94615"/>
          </a:xfrm>
          <a:custGeom>
            <a:avLst/>
            <a:gdLst/>
            <a:ahLst/>
            <a:cxnLst/>
            <a:rect l="l" t="t" r="r" b="b"/>
            <a:pathLst>
              <a:path w="352425" h="94614">
                <a:moveTo>
                  <a:pt x="346201" y="0"/>
                </a:moveTo>
                <a:lnTo>
                  <a:pt x="4572" y="0"/>
                </a:lnTo>
                <a:lnTo>
                  <a:pt x="0" y="6654"/>
                </a:lnTo>
                <a:lnTo>
                  <a:pt x="0" y="89725"/>
                </a:lnTo>
                <a:lnTo>
                  <a:pt x="5587" y="94411"/>
                </a:lnTo>
                <a:lnTo>
                  <a:pt x="346201" y="94411"/>
                </a:lnTo>
                <a:lnTo>
                  <a:pt x="351917" y="89725"/>
                </a:lnTo>
                <a:lnTo>
                  <a:pt x="351917" y="70789"/>
                </a:lnTo>
                <a:lnTo>
                  <a:pt x="23368" y="70789"/>
                </a:lnTo>
                <a:lnTo>
                  <a:pt x="23368" y="25527"/>
                </a:lnTo>
                <a:lnTo>
                  <a:pt x="351917" y="25527"/>
                </a:lnTo>
                <a:lnTo>
                  <a:pt x="351917" y="4749"/>
                </a:lnTo>
                <a:lnTo>
                  <a:pt x="346201" y="0"/>
                </a:lnTo>
                <a:close/>
              </a:path>
              <a:path w="352425" h="94614">
                <a:moveTo>
                  <a:pt x="351917" y="25527"/>
                </a:moveTo>
                <a:lnTo>
                  <a:pt x="327406" y="25527"/>
                </a:lnTo>
                <a:lnTo>
                  <a:pt x="327406" y="70789"/>
                </a:lnTo>
                <a:lnTo>
                  <a:pt x="351917" y="70789"/>
                </a:lnTo>
                <a:lnTo>
                  <a:pt x="351917" y="25527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 txBox="1"/>
          <p:nvPr/>
        </p:nvSpPr>
        <p:spPr>
          <a:xfrm>
            <a:off x="7212330" y="3950207"/>
            <a:ext cx="1102360" cy="435376"/>
          </a:xfrm>
          <a:prstGeom prst="rect">
            <a:avLst/>
          </a:prstGeom>
          <a:solidFill>
            <a:srgbClr val="44C1A2"/>
          </a:solidFill>
          <a:ln w="25400">
            <a:solidFill>
              <a:srgbClr val="2E8D77"/>
            </a:solidFill>
          </a:ln>
        </p:spPr>
        <p:txBody>
          <a:bodyPr vert="horz" wrap="square" lIns="0" tIns="187325" rIns="0" bIns="0" rtlCol="0">
            <a:spAutoFit/>
          </a:bodyPr>
          <a:lstStyle/>
          <a:p>
            <a:pPr marL="274320">
              <a:spcBef>
                <a:spcPts val="1475"/>
              </a:spcBef>
            </a:pPr>
            <a:r>
              <a:rPr sz="1600" spc="-5" dirty="0">
                <a:latin typeface="Arial"/>
                <a:cs typeface="Arial"/>
              </a:rPr>
              <a:t>Model</a:t>
            </a:r>
            <a:endParaRPr sz="1600">
              <a:latin typeface="Arial"/>
              <a:cs typeface="Arial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6318504" y="4147566"/>
            <a:ext cx="810895" cy="233679"/>
          </a:xfrm>
          <a:custGeom>
            <a:avLst/>
            <a:gdLst/>
            <a:ahLst/>
            <a:cxnLst/>
            <a:rect l="l" t="t" r="r" b="b"/>
            <a:pathLst>
              <a:path w="810895" h="233679">
                <a:moveTo>
                  <a:pt x="0" y="58292"/>
                </a:moveTo>
                <a:lnTo>
                  <a:pt x="694181" y="58292"/>
                </a:lnTo>
                <a:lnTo>
                  <a:pt x="694181" y="0"/>
                </a:lnTo>
                <a:lnTo>
                  <a:pt x="810768" y="116585"/>
                </a:lnTo>
                <a:lnTo>
                  <a:pt x="694181" y="233171"/>
                </a:lnTo>
                <a:lnTo>
                  <a:pt x="694181" y="174878"/>
                </a:lnTo>
                <a:lnTo>
                  <a:pt x="0" y="174878"/>
                </a:lnTo>
                <a:lnTo>
                  <a:pt x="0" y="58292"/>
                </a:lnTo>
                <a:close/>
              </a:path>
            </a:pathLst>
          </a:custGeom>
          <a:ln w="12700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 txBox="1"/>
          <p:nvPr/>
        </p:nvSpPr>
        <p:spPr>
          <a:xfrm>
            <a:off x="6238113" y="4378071"/>
            <a:ext cx="90614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no</a:t>
            </a:r>
            <a:r>
              <a:rPr sz="1400" spc="-8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learning</a:t>
            </a:r>
            <a:endParaRPr sz="1400"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7201661" y="4899660"/>
            <a:ext cx="1103630" cy="436017"/>
          </a:xfrm>
          <a:prstGeom prst="rect">
            <a:avLst/>
          </a:prstGeom>
          <a:solidFill>
            <a:srgbClr val="44C1A2"/>
          </a:solidFill>
          <a:ln w="25400">
            <a:solidFill>
              <a:srgbClr val="2E8D77"/>
            </a:solidFill>
          </a:ln>
        </p:spPr>
        <p:txBody>
          <a:bodyPr vert="horz" wrap="square" lIns="0" tIns="187960" rIns="0" bIns="0" rtlCol="0">
            <a:spAutoFit/>
          </a:bodyPr>
          <a:lstStyle/>
          <a:p>
            <a:pPr marL="275590">
              <a:spcBef>
                <a:spcPts val="1480"/>
              </a:spcBef>
            </a:pPr>
            <a:r>
              <a:rPr sz="1600" spc="-5" dirty="0">
                <a:latin typeface="Arial"/>
                <a:cs typeface="Arial"/>
              </a:rPr>
              <a:t>Model</a:t>
            </a:r>
            <a:endParaRPr sz="1600">
              <a:latin typeface="Arial"/>
              <a:cs typeface="Arial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6307835" y="5097018"/>
            <a:ext cx="812800" cy="233679"/>
          </a:xfrm>
          <a:custGeom>
            <a:avLst/>
            <a:gdLst/>
            <a:ahLst/>
            <a:cxnLst/>
            <a:rect l="l" t="t" r="r" b="b"/>
            <a:pathLst>
              <a:path w="812800" h="233679">
                <a:moveTo>
                  <a:pt x="0" y="58292"/>
                </a:moveTo>
                <a:lnTo>
                  <a:pt x="695706" y="58292"/>
                </a:lnTo>
                <a:lnTo>
                  <a:pt x="695706" y="0"/>
                </a:lnTo>
                <a:lnTo>
                  <a:pt x="812291" y="116585"/>
                </a:lnTo>
                <a:lnTo>
                  <a:pt x="695706" y="233171"/>
                </a:lnTo>
                <a:lnTo>
                  <a:pt x="695706" y="174878"/>
                </a:lnTo>
                <a:lnTo>
                  <a:pt x="0" y="174878"/>
                </a:lnTo>
                <a:lnTo>
                  <a:pt x="0" y="58292"/>
                </a:lnTo>
                <a:close/>
              </a:path>
            </a:pathLst>
          </a:custGeom>
          <a:ln w="12700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 txBox="1"/>
          <p:nvPr/>
        </p:nvSpPr>
        <p:spPr>
          <a:xfrm>
            <a:off x="4961890" y="2009521"/>
            <a:ext cx="3822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5" dirty="0">
                <a:latin typeface="Arial"/>
                <a:cs typeface="Arial"/>
              </a:rPr>
              <a:t>Pre-Training &amp; </a:t>
            </a:r>
            <a:r>
              <a:rPr b="1" dirty="0">
                <a:latin typeface="Arial"/>
                <a:cs typeface="Arial"/>
              </a:rPr>
              <a:t>In-Context</a:t>
            </a:r>
            <a:r>
              <a:rPr b="1" spc="-10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Learning</a:t>
            </a:r>
            <a:endParaRPr dirty="0">
              <a:latin typeface="Arial"/>
              <a:cs typeface="Arial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6238113" y="5362905"/>
            <a:ext cx="90614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no</a:t>
            </a:r>
            <a:r>
              <a:rPr sz="1400" spc="-8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learning</a:t>
            </a:r>
            <a:endParaRPr sz="1400">
              <a:latin typeface="Arial"/>
              <a:cs typeface="Arial"/>
            </a:endParaRPr>
          </a:p>
        </p:txBody>
      </p:sp>
      <p:sp>
        <p:nvSpPr>
          <p:cNvPr id="92" name="Cloud Callout 91">
            <a:extLst>
              <a:ext uri="{FF2B5EF4-FFF2-40B4-BE49-F238E27FC236}">
                <a16:creationId xmlns:a16="http://schemas.microsoft.com/office/drawing/2014/main" id="{A19774AD-46BA-DE06-A48A-7948EC75C4DA}"/>
              </a:ext>
            </a:extLst>
          </p:cNvPr>
          <p:cNvSpPr/>
          <p:nvPr/>
        </p:nvSpPr>
        <p:spPr>
          <a:xfrm>
            <a:off x="3122676" y="5769102"/>
            <a:ext cx="1839214" cy="1088898"/>
          </a:xfrm>
          <a:prstGeom prst="cloudCallout">
            <a:avLst>
              <a:gd name="adj1" fmla="val -55392"/>
              <a:gd name="adj2" fmla="val -5322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ysClr val="windowText" lastClr="000000"/>
                </a:solidFill>
              </a:rPr>
              <a:t>Need to store new params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D3DEEFF-77D3-BF6C-5411-37F54D6C3EA9}"/>
              </a:ext>
            </a:extLst>
          </p:cNvPr>
          <p:cNvSpPr txBox="1"/>
          <p:nvPr/>
        </p:nvSpPr>
        <p:spPr>
          <a:xfrm>
            <a:off x="783233" y="3455537"/>
            <a:ext cx="1446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b="1" dirty="0"/>
              <a:t>Instruct GPT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984F6DA1-8ABD-7184-85ED-113348A9D7D8}"/>
              </a:ext>
            </a:extLst>
          </p:cNvPr>
          <p:cNvSpPr/>
          <p:nvPr/>
        </p:nvSpPr>
        <p:spPr>
          <a:xfrm>
            <a:off x="313131" y="836712"/>
            <a:ext cx="1014730" cy="72008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1B70CDF6-4EFE-C1E9-91A8-28384A521B07}"/>
              </a:ext>
            </a:extLst>
          </p:cNvPr>
          <p:cNvSpPr txBox="1"/>
          <p:nvPr/>
        </p:nvSpPr>
        <p:spPr>
          <a:xfrm>
            <a:off x="352946" y="198445"/>
            <a:ext cx="49151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3200" dirty="0"/>
              <a:t>Pretraining and Fine-tuning</a:t>
            </a:r>
          </a:p>
        </p:txBody>
      </p:sp>
    </p:spTree>
    <p:extLst>
      <p:ext uri="{BB962C8B-B14F-4D97-AF65-F5344CB8AC3E}">
        <p14:creationId xmlns:p14="http://schemas.microsoft.com/office/powerpoint/2010/main" val="200597356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ABA31-8A1D-3708-6135-E62D96C72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The Amazing Power of Large Language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4EAFE-0A3B-8F26-307C-D6C406DA6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GB" dirty="0">
                <a:solidFill>
                  <a:srgbClr val="212529"/>
                </a:solidFill>
                <a:latin typeface="-apple-system"/>
              </a:rPr>
              <a:t>L</a:t>
            </a:r>
            <a:r>
              <a:rPr lang="en-GB" b="0" i="0" u="none" strike="noStrike" dirty="0">
                <a:solidFill>
                  <a:srgbClr val="212529"/>
                </a:solidFill>
                <a:effectLst/>
                <a:latin typeface="-apple-system"/>
              </a:rPr>
              <a:t>arge scale leads to a particularly interesting emergent </a:t>
            </a:r>
            <a:r>
              <a:rPr lang="en-GB" b="0" i="0" u="none" strike="noStrike" dirty="0" err="1">
                <a:solidFill>
                  <a:srgbClr val="212529"/>
                </a:solidFill>
                <a:effectLst/>
                <a:latin typeface="-apple-system"/>
              </a:rPr>
              <a:t>behavior</a:t>
            </a:r>
            <a:r>
              <a:rPr lang="en-GB" b="0" i="0" u="none" strike="noStrike" dirty="0">
                <a:solidFill>
                  <a:srgbClr val="212529"/>
                </a:solidFill>
                <a:effectLst/>
                <a:latin typeface="-apple-system"/>
              </a:rPr>
              <a:t> called </a:t>
            </a:r>
            <a:r>
              <a:rPr lang="en-GB" b="0" i="0" u="none" strike="noStrike" dirty="0">
                <a:solidFill>
                  <a:srgbClr val="0305FF"/>
                </a:solidFill>
                <a:effectLst/>
                <a:latin typeface="-apple-system"/>
              </a:rPr>
              <a:t>in-context learning</a:t>
            </a:r>
          </a:p>
          <a:p>
            <a:r>
              <a:rPr lang="en-GB" b="0" i="0" u="none" strike="noStrike" dirty="0">
                <a:solidFill>
                  <a:srgbClr val="212529"/>
                </a:solidFill>
                <a:effectLst/>
                <a:latin typeface="-apple-system"/>
              </a:rPr>
              <a:t>With in-context learning, the text given to the model is a written description (optional) plus some examples. The last example is left unfinished for the model to complete</a:t>
            </a:r>
            <a:endParaRPr lang="en-GB" dirty="0">
              <a:solidFill>
                <a:srgbClr val="212529"/>
              </a:solidFill>
              <a:latin typeface="-apple-system"/>
            </a:endParaRPr>
          </a:p>
          <a:p>
            <a:pPr lvl="1"/>
            <a:r>
              <a:rPr lang="en-GB" b="0" i="0" u="none" strike="noStrike" dirty="0">
                <a:solidFill>
                  <a:srgbClr val="212529"/>
                </a:solidFill>
                <a:effectLst/>
                <a:latin typeface="-apple-system"/>
              </a:rPr>
              <a:t>Use language models to learn tasks given only a few examples</a:t>
            </a:r>
          </a:p>
          <a:p>
            <a:pPr lvl="1"/>
            <a:r>
              <a:rPr lang="en-GB" b="0" i="0" u="none" strike="noStrike" dirty="0">
                <a:solidFill>
                  <a:srgbClr val="212529"/>
                </a:solidFill>
                <a:effectLst/>
                <a:latin typeface="-apple-system"/>
              </a:rPr>
              <a:t>Give the LLM a prompt that consists of a list of input-output pairs that demonstrate a task</a:t>
            </a:r>
          </a:p>
          <a:p>
            <a:pPr lvl="1"/>
            <a:r>
              <a:rPr lang="en-GB" b="0" i="0" u="none" strike="noStrike" dirty="0">
                <a:solidFill>
                  <a:srgbClr val="212529"/>
                </a:solidFill>
                <a:effectLst/>
                <a:latin typeface="-apple-system"/>
              </a:rPr>
              <a:t>At the end of the prompt, we </a:t>
            </a:r>
            <a:r>
              <a:rPr lang="en-GB" b="0" i="0" u="none" strike="noStrike" dirty="0">
                <a:solidFill>
                  <a:srgbClr val="0B05FF"/>
                </a:solidFill>
                <a:effectLst/>
                <a:latin typeface="-apple-system"/>
              </a:rPr>
              <a:t>append a test input and allow the LM to make a prediction just by conditioning on the prompt</a:t>
            </a:r>
            <a:r>
              <a:rPr lang="en-GB" b="0" i="0" u="none" strike="noStrike" dirty="0">
                <a:solidFill>
                  <a:srgbClr val="212529"/>
                </a:solidFill>
                <a:effectLst/>
                <a:latin typeface="-apple-system"/>
              </a:rPr>
              <a:t> and predicting the next tokens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AD3B9-606A-72C8-FD1D-0D8794DDF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117</a:t>
            </a:fld>
            <a:endParaRPr lang="de-D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18A6FE-0ED6-76C1-D5EC-CC29858E2CDC}"/>
              </a:ext>
            </a:extLst>
          </p:cNvPr>
          <p:cNvSpPr txBox="1"/>
          <p:nvPr/>
        </p:nvSpPr>
        <p:spPr>
          <a:xfrm>
            <a:off x="2699792" y="6630687"/>
            <a:ext cx="56705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1200" dirty="0">
                <a:solidFill>
                  <a:schemeClr val="bg1"/>
                </a:solidFill>
              </a:rPr>
              <a:t>https://ai.stanford.edu/blog/understanding-incontext/</a:t>
            </a:r>
          </a:p>
        </p:txBody>
      </p:sp>
    </p:spTree>
    <p:extLst>
      <p:ext uri="{BB962C8B-B14F-4D97-AF65-F5344CB8AC3E}">
        <p14:creationId xmlns:p14="http://schemas.microsoft.com/office/powerpoint/2010/main" val="316917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BF023-7EF8-9CAB-2891-AD35BA37B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4572F0-0528-E69C-E5AF-68B1676E0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118</a:t>
            </a:fld>
            <a:endParaRPr lang="de-D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98A124-6022-2C4F-9127-F33FCB68B6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8001" y="1196752"/>
            <a:ext cx="7443787" cy="34373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509B90-8551-503E-5290-21F795C12298}"/>
              </a:ext>
            </a:extLst>
          </p:cNvPr>
          <p:cNvSpPr txBox="1"/>
          <p:nvPr/>
        </p:nvSpPr>
        <p:spPr>
          <a:xfrm>
            <a:off x="2699792" y="6630687"/>
            <a:ext cx="56705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1200" dirty="0">
                <a:solidFill>
                  <a:schemeClr val="bg1"/>
                </a:solidFill>
              </a:rPr>
              <a:t>https://ai.stanford.edu/blog/understanding-incontext/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A71262-E253-23FC-0F17-F4A45BD1851C}"/>
              </a:ext>
            </a:extLst>
          </p:cNvPr>
          <p:cNvSpPr txBox="1"/>
          <p:nvPr/>
        </p:nvSpPr>
        <p:spPr>
          <a:xfrm>
            <a:off x="515014" y="4634133"/>
            <a:ext cx="768677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212529"/>
                </a:solidFill>
                <a:effectLst/>
                <a:latin typeface="-apple-system"/>
              </a:rPr>
              <a:t>In-context learning is competitive with models trained with much more </a:t>
            </a:r>
            <a:r>
              <a:rPr lang="en-GB" b="0" i="0" u="none" strike="noStrike" dirty="0" err="1">
                <a:solidFill>
                  <a:srgbClr val="212529"/>
                </a:solidFill>
                <a:effectLst/>
                <a:latin typeface="-apple-system"/>
              </a:rPr>
              <a:t>labeled</a:t>
            </a:r>
            <a:r>
              <a:rPr lang="en-GB" b="0" i="0" u="none" strike="noStrike" dirty="0">
                <a:solidFill>
                  <a:srgbClr val="212529"/>
                </a:solidFill>
                <a:effectLst/>
                <a:latin typeface="-apple-system"/>
              </a:rPr>
              <a:t> data and is state-of-the-art on LAMBADA (</a:t>
            </a:r>
            <a:r>
              <a:rPr lang="en-GB" b="0" i="0" u="none" strike="noStrike" dirty="0" err="1">
                <a:solidFill>
                  <a:srgbClr val="212529"/>
                </a:solidFill>
                <a:effectLst/>
                <a:latin typeface="-apple-system"/>
              </a:rPr>
              <a:t>commonsense</a:t>
            </a:r>
            <a:r>
              <a:rPr lang="en-GB" b="0" i="0" u="none" strike="noStrike" dirty="0">
                <a:solidFill>
                  <a:srgbClr val="212529"/>
                </a:solidFill>
                <a:effectLst/>
                <a:latin typeface="-apple-system"/>
              </a:rPr>
              <a:t> sentence completion) and </a:t>
            </a:r>
            <a:r>
              <a:rPr lang="en-GB" b="0" i="0" u="none" strike="noStrike" dirty="0" err="1">
                <a:solidFill>
                  <a:srgbClr val="212529"/>
                </a:solidFill>
                <a:effectLst/>
                <a:latin typeface="-apple-system"/>
              </a:rPr>
              <a:t>TriviaQA</a:t>
            </a:r>
            <a:r>
              <a:rPr lang="en-GB" b="0" i="0" u="none" strike="noStrike" dirty="0">
                <a:solidFill>
                  <a:srgbClr val="212529"/>
                </a:solidFill>
                <a:effectLst/>
                <a:latin typeface="-apple-system"/>
              </a:rPr>
              <a:t> (question answering)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212529"/>
                </a:solidFill>
                <a:effectLst/>
                <a:latin typeface="-apple-system"/>
              </a:rPr>
              <a:t>Other examples: Writing code from natural language descriptions, helping with app design </a:t>
            </a:r>
            <a:r>
              <a:rPr lang="en-GB" b="0" i="0" u="none" strike="noStrike" dirty="0" err="1">
                <a:solidFill>
                  <a:srgbClr val="212529"/>
                </a:solidFill>
                <a:effectLst/>
                <a:latin typeface="-apple-system"/>
              </a:rPr>
              <a:t>mockups</a:t>
            </a:r>
            <a:r>
              <a:rPr lang="en-GB" b="0" i="0" u="none" strike="noStrike" dirty="0">
                <a:solidFill>
                  <a:srgbClr val="212529"/>
                </a:solidFill>
                <a:effectLst/>
                <a:latin typeface="-apple-system"/>
              </a:rPr>
              <a:t>, and generalizing spreadsheet functions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66400133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6892" y="1917777"/>
            <a:ext cx="142113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0" indent="-381000">
              <a:spcBef>
                <a:spcPts val="100"/>
              </a:spcBef>
              <a:buClr>
                <a:srgbClr val="00AF50"/>
              </a:buClr>
              <a:buFont typeface="Arial Unicode MS"/>
              <a:buChar char="◉"/>
              <a:tabLst>
                <a:tab pos="393065" algn="l"/>
                <a:tab pos="393700" algn="l"/>
              </a:tabLst>
            </a:pPr>
            <a:r>
              <a:rPr dirty="0">
                <a:latin typeface="Arial"/>
                <a:cs typeface="Arial"/>
              </a:rPr>
              <a:t>Zer</a:t>
            </a:r>
            <a:r>
              <a:rPr spc="-10" dirty="0">
                <a:latin typeface="Arial"/>
                <a:cs typeface="Arial"/>
              </a:rPr>
              <a:t>o</a:t>
            </a:r>
            <a:r>
              <a:rPr spc="-5" dirty="0">
                <a:latin typeface="Arial"/>
                <a:cs typeface="Arial"/>
              </a:rPr>
              <a:t>-</a:t>
            </a:r>
            <a:r>
              <a:rPr dirty="0">
                <a:latin typeface="Arial"/>
                <a:cs typeface="Arial"/>
              </a:rPr>
              <a:t>S</a:t>
            </a:r>
            <a:r>
              <a:rPr spc="-10" dirty="0">
                <a:latin typeface="Arial"/>
                <a:cs typeface="Arial"/>
              </a:rPr>
              <a:t>ho</a:t>
            </a:r>
            <a:r>
              <a:rPr dirty="0">
                <a:latin typeface="Arial"/>
                <a:cs typeface="Arial"/>
              </a:rPr>
              <a:t>t</a:t>
            </a:r>
            <a:endParaRPr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6893" y="2969895"/>
            <a:ext cx="13836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0" indent="-381000">
              <a:spcBef>
                <a:spcPts val="100"/>
              </a:spcBef>
              <a:buClr>
                <a:srgbClr val="00AF50"/>
              </a:buClr>
              <a:buFont typeface="Arial Unicode MS"/>
              <a:buChar char="◉"/>
              <a:tabLst>
                <a:tab pos="393065" algn="l"/>
                <a:tab pos="393700" algn="l"/>
              </a:tabLst>
            </a:pPr>
            <a:r>
              <a:rPr dirty="0">
                <a:latin typeface="Arial"/>
                <a:cs typeface="Arial"/>
              </a:rPr>
              <a:t>On</a:t>
            </a:r>
            <a:r>
              <a:rPr spc="-10" dirty="0">
                <a:latin typeface="Arial"/>
                <a:cs typeface="Arial"/>
              </a:rPr>
              <a:t>e</a:t>
            </a:r>
            <a:r>
              <a:rPr dirty="0">
                <a:latin typeface="Arial"/>
                <a:cs typeface="Arial"/>
              </a:rPr>
              <a:t>-</a:t>
            </a:r>
            <a:r>
              <a:rPr spc="-5" dirty="0">
                <a:latin typeface="Arial"/>
                <a:cs typeface="Arial"/>
              </a:rPr>
              <a:t>S</a:t>
            </a:r>
            <a:r>
              <a:rPr spc="-15" dirty="0">
                <a:latin typeface="Arial"/>
                <a:cs typeface="Arial"/>
              </a:rPr>
              <a:t>h</a:t>
            </a:r>
            <a:r>
              <a:rPr dirty="0">
                <a:latin typeface="Arial"/>
                <a:cs typeface="Arial"/>
              </a:rPr>
              <a:t>ot</a:t>
            </a:r>
            <a:endParaRPr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6892" y="4372609"/>
            <a:ext cx="13792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0" indent="-381000">
              <a:spcBef>
                <a:spcPts val="100"/>
              </a:spcBef>
              <a:buClr>
                <a:srgbClr val="00AF50"/>
              </a:buClr>
              <a:buFont typeface="Arial Unicode MS"/>
              <a:buChar char="◉"/>
              <a:tabLst>
                <a:tab pos="393065" algn="l"/>
                <a:tab pos="393700" algn="l"/>
              </a:tabLst>
            </a:pPr>
            <a:r>
              <a:rPr dirty="0">
                <a:latin typeface="Arial"/>
                <a:cs typeface="Arial"/>
              </a:rPr>
              <a:t>Fe</a:t>
            </a:r>
            <a:r>
              <a:rPr spc="-45" dirty="0">
                <a:latin typeface="Arial"/>
                <a:cs typeface="Arial"/>
              </a:rPr>
              <a:t>w</a:t>
            </a:r>
            <a:r>
              <a:rPr dirty="0">
                <a:latin typeface="Arial"/>
                <a:cs typeface="Arial"/>
              </a:rPr>
              <a:t>-</a:t>
            </a:r>
            <a:r>
              <a:rPr spc="-5" dirty="0">
                <a:latin typeface="Arial"/>
                <a:cs typeface="Arial"/>
              </a:rPr>
              <a:t>S</a:t>
            </a:r>
            <a:r>
              <a:rPr spc="-15" dirty="0">
                <a:latin typeface="Arial"/>
                <a:cs typeface="Arial"/>
              </a:rPr>
              <a:t>h</a:t>
            </a:r>
            <a:r>
              <a:rPr dirty="0">
                <a:latin typeface="Arial"/>
                <a:cs typeface="Arial"/>
              </a:rPr>
              <a:t>ot</a:t>
            </a:r>
            <a:endParaRPr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93224" y="1878330"/>
            <a:ext cx="4029041" cy="8290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7504" y="323216"/>
            <a:ext cx="6061710" cy="452120"/>
          </a:xfrm>
          <a:prstGeom prst="rect">
            <a:avLst/>
          </a:prstGeom>
        </p:spPr>
        <p:txBody>
          <a:bodyPr vert="horz" wrap="square" lIns="0" tIns="12065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8100">
              <a:spcBef>
                <a:spcPts val="95"/>
              </a:spcBef>
              <a:tabLst>
                <a:tab pos="443230" algn="l"/>
                <a:tab pos="1073785" algn="l"/>
              </a:tabLst>
            </a:pPr>
            <a:r>
              <a:rPr sz="2400" strike="sngStrike" spc="-7" baseline="19097" dirty="0">
                <a:solidFill>
                  <a:srgbClr val="FFFFFF"/>
                </a:solidFill>
                <a:latin typeface="Arial"/>
                <a:cs typeface="Arial"/>
              </a:rPr>
              <a:t> 	11	</a:t>
            </a:r>
            <a:r>
              <a:rPr sz="2800" spc="-5" dirty="0"/>
              <a:t>GPT-3 “In-Context”</a:t>
            </a:r>
            <a:r>
              <a:rPr sz="2800" spc="10" dirty="0"/>
              <a:t> </a:t>
            </a:r>
            <a:r>
              <a:rPr sz="2800" spc="-5" dirty="0"/>
              <a:t>Learning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857755" y="2769870"/>
            <a:ext cx="4065948" cy="11851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57755" y="4040885"/>
            <a:ext cx="4015706" cy="17023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957316" y="2273046"/>
            <a:ext cx="2971799" cy="33177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925439" y="1879980"/>
            <a:ext cx="27559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0" indent="-381000">
              <a:spcBef>
                <a:spcPts val="100"/>
              </a:spcBef>
              <a:buClr>
                <a:srgbClr val="FFCD00"/>
              </a:buClr>
              <a:buSzPct val="133333"/>
              <a:buFont typeface="Arial Unicode MS"/>
              <a:buChar char="◉"/>
              <a:tabLst>
                <a:tab pos="393700" algn="l"/>
              </a:tabLst>
            </a:pPr>
            <a:r>
              <a:rPr spc="-5" dirty="0">
                <a:latin typeface="Arial"/>
                <a:cs typeface="Arial"/>
              </a:rPr>
              <a:t>Traditional</a:t>
            </a:r>
            <a:r>
              <a:rPr spc="-1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Fine-Tuning</a:t>
            </a:r>
            <a:endParaRPr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7544" y="265305"/>
            <a:ext cx="6891618" cy="504323"/>
          </a:xfrm>
          <a:prstGeom prst="rect">
            <a:avLst/>
          </a:prstGeom>
        </p:spPr>
        <p:txBody>
          <a:bodyPr vert="horz" wrap="square" lIns="0" tIns="11766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93"/>
              </a:spcBef>
            </a:pPr>
            <a:r>
              <a:rPr dirty="0"/>
              <a:t>Recap: Activation</a:t>
            </a:r>
            <a:r>
              <a:rPr spc="-304" dirty="0"/>
              <a:t> </a:t>
            </a:r>
            <a:r>
              <a:rPr lang="de-DE" dirty="0"/>
              <a:t>F</a:t>
            </a:r>
            <a:r>
              <a:rPr dirty="0" err="1"/>
              <a:t>unctions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829235" y="1532930"/>
            <a:ext cx="3387538" cy="638365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1206">
              <a:spcBef>
                <a:spcPts val="106"/>
              </a:spcBef>
            </a:pPr>
            <a:r>
              <a:rPr sz="2030" b="1" spc="4" dirty="0">
                <a:latin typeface="Helvetica"/>
                <a:cs typeface="Helvetica"/>
              </a:rPr>
              <a:t>Sigmoid (logistic</a:t>
            </a:r>
            <a:r>
              <a:rPr sz="2030" b="1" spc="-35" dirty="0">
                <a:latin typeface="Helvetica"/>
                <a:cs typeface="Helvetica"/>
              </a:rPr>
              <a:t> </a:t>
            </a:r>
            <a:r>
              <a:rPr sz="2030" b="1" spc="4" dirty="0">
                <a:latin typeface="Helvetica"/>
                <a:cs typeface="Helvetica"/>
              </a:rPr>
              <a:t>function):</a:t>
            </a:r>
            <a:endParaRPr sz="2030">
              <a:latin typeface="Helvetica"/>
              <a:cs typeface="Helvetica"/>
            </a:endParaRPr>
          </a:p>
          <a:p>
            <a:pPr marL="82928">
              <a:spcBef>
                <a:spcPts val="35"/>
              </a:spcBef>
            </a:pPr>
            <a:r>
              <a:rPr sz="2030" spc="13" dirty="0">
                <a:latin typeface="Times New Roman"/>
                <a:cs typeface="Times New Roman"/>
              </a:rPr>
              <a:t>σ(x) </a:t>
            </a:r>
            <a:r>
              <a:rPr sz="2030" spc="9" dirty="0">
                <a:latin typeface="Times New Roman"/>
                <a:cs typeface="Times New Roman"/>
              </a:rPr>
              <a:t>= </a:t>
            </a:r>
            <a:r>
              <a:rPr sz="2030" spc="4" dirty="0">
                <a:latin typeface="Times New Roman"/>
                <a:cs typeface="Times New Roman"/>
              </a:rPr>
              <a:t>1/(1 </a:t>
            </a:r>
            <a:r>
              <a:rPr sz="2030" spc="9" dirty="0">
                <a:latin typeface="Times New Roman"/>
                <a:cs typeface="Times New Roman"/>
              </a:rPr>
              <a:t>+</a:t>
            </a:r>
            <a:r>
              <a:rPr sz="2030" spc="-18" dirty="0">
                <a:latin typeface="Times New Roman"/>
                <a:cs typeface="Times New Roman"/>
              </a:rPr>
              <a:t> </a:t>
            </a:r>
            <a:r>
              <a:rPr sz="2030" dirty="0">
                <a:latin typeface="Times New Roman"/>
                <a:cs typeface="Times New Roman"/>
              </a:rPr>
              <a:t>e</a:t>
            </a:r>
            <a:r>
              <a:rPr sz="2052" baseline="17921" dirty="0">
                <a:latin typeface="Times New Roman"/>
                <a:cs typeface="Times New Roman"/>
              </a:rPr>
              <a:t>−x</a:t>
            </a:r>
            <a:r>
              <a:rPr sz="2030" dirty="0">
                <a:latin typeface="Times New Roman"/>
                <a:cs typeface="Times New Roman"/>
              </a:rPr>
              <a:t>)</a:t>
            </a:r>
            <a:endParaRPr sz="203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5296" y="2412020"/>
            <a:ext cx="2598084" cy="1347692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spcBef>
                <a:spcPts val="119"/>
              </a:spcBef>
              <a:tabLst>
                <a:tab pos="827038" algn="l"/>
                <a:tab pos="1410896" algn="l"/>
              </a:tabLst>
            </a:pPr>
            <a:r>
              <a:rPr sz="2030" spc="4" dirty="0">
                <a:latin typeface="Helvetica"/>
                <a:cs typeface="Helvetica"/>
              </a:rPr>
              <a:t>in the	</a:t>
            </a:r>
            <a:r>
              <a:rPr sz="2515" spc="9" dirty="0">
                <a:latin typeface="STIXGeneral"/>
                <a:cs typeface="STIXGeneral"/>
              </a:rPr>
              <a:t>0,1	</a:t>
            </a:r>
            <a:r>
              <a:rPr sz="2030" spc="9" dirty="0">
                <a:latin typeface="Helvetica"/>
                <a:cs typeface="Helvetica"/>
              </a:rPr>
              <a:t>range</a:t>
            </a:r>
            <a:endParaRPr sz="2030" dirty="0">
              <a:latin typeface="Helvetica"/>
              <a:cs typeface="Helvetica"/>
            </a:endParaRPr>
          </a:p>
          <a:p>
            <a:pPr marL="15129">
              <a:spcBef>
                <a:spcPts val="2488"/>
              </a:spcBef>
            </a:pPr>
            <a:r>
              <a:rPr sz="2030" b="1" spc="4" dirty="0">
                <a:latin typeface="Helvetica"/>
                <a:cs typeface="Helvetica"/>
              </a:rPr>
              <a:t>Hyperbolic</a:t>
            </a:r>
            <a:r>
              <a:rPr sz="2030" b="1" spc="-9" dirty="0">
                <a:latin typeface="Helvetica"/>
                <a:cs typeface="Helvetica"/>
              </a:rPr>
              <a:t> </a:t>
            </a:r>
            <a:r>
              <a:rPr sz="2030" b="1" spc="4" dirty="0">
                <a:latin typeface="Helvetica"/>
                <a:cs typeface="Helvetica"/>
              </a:rPr>
              <a:t>tangent:</a:t>
            </a:r>
            <a:endParaRPr sz="2030" dirty="0">
              <a:latin typeface="Helvetica"/>
              <a:cs typeface="Helvetica"/>
            </a:endParaRPr>
          </a:p>
          <a:p>
            <a:pPr marL="15129">
              <a:spcBef>
                <a:spcPts val="35"/>
              </a:spcBef>
            </a:pPr>
            <a:r>
              <a:rPr sz="2030" spc="4" dirty="0">
                <a:latin typeface="Times New Roman"/>
                <a:cs typeface="Times New Roman"/>
              </a:rPr>
              <a:t>tanh(x) </a:t>
            </a:r>
            <a:r>
              <a:rPr sz="2030" spc="9" dirty="0">
                <a:latin typeface="Times New Roman"/>
                <a:cs typeface="Times New Roman"/>
              </a:rPr>
              <a:t>= </a:t>
            </a:r>
            <a:r>
              <a:rPr sz="2030" dirty="0">
                <a:latin typeface="Times New Roman"/>
                <a:cs typeface="Times New Roman"/>
              </a:rPr>
              <a:t>(e</a:t>
            </a:r>
            <a:r>
              <a:rPr sz="2052" baseline="17921" dirty="0">
                <a:latin typeface="Times New Roman"/>
                <a:cs typeface="Times New Roman"/>
              </a:rPr>
              <a:t>2x</a:t>
            </a:r>
            <a:r>
              <a:rPr sz="2052" spc="-106" baseline="17921" dirty="0">
                <a:latin typeface="Times New Roman"/>
                <a:cs typeface="Times New Roman"/>
              </a:rPr>
              <a:t> </a:t>
            </a:r>
            <a:r>
              <a:rPr sz="2052" spc="6" baseline="18000" dirty="0">
                <a:latin typeface="Times New Roman"/>
                <a:cs typeface="Times New Roman"/>
              </a:rPr>
              <a:t>−</a:t>
            </a:r>
            <a:r>
              <a:rPr sz="2030" spc="4" baseline="18000" dirty="0">
                <a:latin typeface="Times New Roman"/>
                <a:cs typeface="Times New Roman"/>
              </a:rPr>
              <a:t>1</a:t>
            </a:r>
            <a:r>
              <a:rPr sz="2030" spc="4" dirty="0">
                <a:latin typeface="Times New Roman"/>
                <a:cs typeface="Times New Roman"/>
              </a:rPr>
              <a:t>)/(e</a:t>
            </a:r>
            <a:r>
              <a:rPr sz="2052" spc="6" baseline="17921" dirty="0">
                <a:latin typeface="Times New Roman"/>
                <a:cs typeface="Times New Roman"/>
              </a:rPr>
              <a:t>2x</a:t>
            </a:r>
            <a:r>
              <a:rPr sz="2030" spc="4" baseline="12000" dirty="0">
                <a:latin typeface="Times New Roman"/>
                <a:cs typeface="Times New Roman"/>
              </a:rPr>
              <a:t>+1</a:t>
            </a:r>
            <a:r>
              <a:rPr sz="2030" spc="4" dirty="0">
                <a:latin typeface="Times New Roman"/>
                <a:cs typeface="Times New Roman"/>
              </a:rPr>
              <a:t>)</a:t>
            </a:r>
            <a:endParaRPr sz="203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5296" y="3751694"/>
            <a:ext cx="4594972" cy="2267592"/>
          </a:xfrm>
          <a:prstGeom prst="rect">
            <a:avLst/>
          </a:prstGeom>
        </p:spPr>
        <p:txBody>
          <a:bodyPr vert="horz" wrap="square" lIns="0" tIns="22971" rIns="0" bIns="0" rtlCol="0">
            <a:spAutoFit/>
          </a:bodyPr>
          <a:lstStyle/>
          <a:p>
            <a:pPr marL="11206" marR="4483" indent="3922">
              <a:lnSpc>
                <a:spcPts val="2444"/>
              </a:lnSpc>
              <a:spcBef>
                <a:spcPts val="180"/>
              </a:spcBef>
              <a:tabLst>
                <a:tab pos="827038" algn="l"/>
                <a:tab pos="1889973" algn="l"/>
              </a:tabLst>
            </a:pPr>
            <a:r>
              <a:rPr sz="2030" spc="4" dirty="0">
                <a:latin typeface="Helvetica"/>
                <a:cs typeface="Helvetica"/>
              </a:rPr>
              <a:t>Returns values </a:t>
            </a:r>
            <a:r>
              <a:rPr sz="2030" spc="9" dirty="0">
                <a:latin typeface="Helvetica"/>
                <a:cs typeface="Helvetica"/>
              </a:rPr>
              <a:t>bound above and</a:t>
            </a:r>
            <a:r>
              <a:rPr sz="2030" spc="-26" dirty="0">
                <a:latin typeface="Helvetica"/>
                <a:cs typeface="Helvetica"/>
              </a:rPr>
              <a:t> </a:t>
            </a:r>
            <a:r>
              <a:rPr sz="2030" spc="9" dirty="0">
                <a:latin typeface="Helvetica"/>
                <a:cs typeface="Helvetica"/>
              </a:rPr>
              <a:t>below  </a:t>
            </a:r>
            <a:r>
              <a:rPr sz="2030" spc="4" dirty="0">
                <a:latin typeface="Helvetica"/>
                <a:cs typeface="Helvetica"/>
              </a:rPr>
              <a:t>in the	</a:t>
            </a:r>
            <a:r>
              <a:rPr sz="2515" spc="-128" dirty="0">
                <a:latin typeface="STIXGeneral"/>
                <a:cs typeface="STIXGeneral"/>
              </a:rPr>
              <a:t>−1,</a:t>
            </a:r>
            <a:r>
              <a:rPr sz="2515" spc="-66" dirty="0">
                <a:latin typeface="STIXGeneral"/>
                <a:cs typeface="STIXGeneral"/>
              </a:rPr>
              <a:t> </a:t>
            </a:r>
            <a:r>
              <a:rPr sz="2515" spc="88" dirty="0">
                <a:latin typeface="STIXGeneral"/>
                <a:cs typeface="STIXGeneral"/>
              </a:rPr>
              <a:t>+1	</a:t>
            </a:r>
            <a:r>
              <a:rPr sz="2030" spc="9" dirty="0">
                <a:latin typeface="Helvetica"/>
                <a:cs typeface="Helvetica"/>
              </a:rPr>
              <a:t>range</a:t>
            </a:r>
            <a:endParaRPr sz="2030" dirty="0">
              <a:latin typeface="Helvetica"/>
              <a:cs typeface="Helvetica"/>
            </a:endParaRPr>
          </a:p>
          <a:p>
            <a:pPr marL="15129">
              <a:spcBef>
                <a:spcPts val="2537"/>
              </a:spcBef>
            </a:pPr>
            <a:r>
              <a:rPr sz="2030" b="1" spc="4" dirty="0">
                <a:latin typeface="Helvetica"/>
                <a:cs typeface="Helvetica"/>
              </a:rPr>
              <a:t>Rectified Linear</a:t>
            </a:r>
            <a:r>
              <a:rPr sz="2030" b="1" spc="-35" dirty="0">
                <a:latin typeface="Helvetica"/>
                <a:cs typeface="Helvetica"/>
              </a:rPr>
              <a:t> </a:t>
            </a:r>
            <a:r>
              <a:rPr sz="2030" b="1" spc="4" dirty="0">
                <a:latin typeface="Helvetica"/>
                <a:cs typeface="Helvetica"/>
              </a:rPr>
              <a:t>Unit:</a:t>
            </a:r>
            <a:endParaRPr sz="2030" dirty="0">
              <a:latin typeface="Helvetica"/>
              <a:cs typeface="Helvetica"/>
            </a:endParaRPr>
          </a:p>
          <a:p>
            <a:pPr marL="15129">
              <a:spcBef>
                <a:spcPts val="124"/>
              </a:spcBef>
            </a:pPr>
            <a:r>
              <a:rPr sz="2030" spc="4" dirty="0">
                <a:latin typeface="Times New Roman"/>
                <a:cs typeface="Times New Roman"/>
              </a:rPr>
              <a:t>ReLU(x) </a:t>
            </a:r>
            <a:r>
              <a:rPr sz="2030" spc="9" dirty="0">
                <a:latin typeface="Times New Roman"/>
                <a:cs typeface="Times New Roman"/>
              </a:rPr>
              <a:t>= </a:t>
            </a:r>
            <a:r>
              <a:rPr sz="2030" spc="4" dirty="0">
                <a:latin typeface="Times New Roman"/>
                <a:cs typeface="Times New Roman"/>
              </a:rPr>
              <a:t>max(0,</a:t>
            </a:r>
            <a:r>
              <a:rPr sz="2030" spc="-4" dirty="0">
                <a:latin typeface="Times New Roman"/>
                <a:cs typeface="Times New Roman"/>
              </a:rPr>
              <a:t> </a:t>
            </a:r>
            <a:r>
              <a:rPr sz="2030" spc="4" dirty="0">
                <a:latin typeface="Times New Roman"/>
                <a:cs typeface="Times New Roman"/>
              </a:rPr>
              <a:t>x)</a:t>
            </a:r>
            <a:endParaRPr sz="2030" dirty="0">
              <a:latin typeface="Times New Roman"/>
              <a:cs typeface="Times New Roman"/>
            </a:endParaRPr>
          </a:p>
          <a:p>
            <a:pPr marL="11206" marR="1290986" indent="3922">
              <a:lnSpc>
                <a:spcPts val="2453"/>
              </a:lnSpc>
              <a:spcBef>
                <a:spcPts val="101"/>
              </a:spcBef>
              <a:tabLst>
                <a:tab pos="827038" algn="l"/>
                <a:tab pos="1860276" algn="l"/>
              </a:tabLst>
            </a:pPr>
            <a:r>
              <a:rPr sz="2030" spc="4" dirty="0">
                <a:latin typeface="Helvetica"/>
                <a:cs typeface="Helvetica"/>
              </a:rPr>
              <a:t>Returns values </a:t>
            </a:r>
            <a:r>
              <a:rPr sz="2030" spc="9" dirty="0">
                <a:latin typeface="Helvetica"/>
                <a:cs typeface="Helvetica"/>
              </a:rPr>
              <a:t>bound</a:t>
            </a:r>
            <a:r>
              <a:rPr sz="2030" spc="-26" dirty="0">
                <a:latin typeface="Helvetica"/>
                <a:cs typeface="Helvetica"/>
              </a:rPr>
              <a:t> </a:t>
            </a:r>
            <a:r>
              <a:rPr sz="2030" spc="9" dirty="0">
                <a:latin typeface="Helvetica"/>
                <a:cs typeface="Helvetica"/>
              </a:rPr>
              <a:t>below  </a:t>
            </a:r>
            <a:r>
              <a:rPr sz="2030" spc="4" dirty="0">
                <a:latin typeface="Helvetica"/>
                <a:cs typeface="Helvetica"/>
              </a:rPr>
              <a:t>in the	</a:t>
            </a:r>
            <a:r>
              <a:rPr sz="2515" spc="9" dirty="0">
                <a:latin typeface="STIXGeneral"/>
                <a:cs typeface="STIXGeneral"/>
              </a:rPr>
              <a:t>0,</a:t>
            </a:r>
            <a:r>
              <a:rPr sz="2515" spc="-62" dirty="0">
                <a:latin typeface="STIXGeneral"/>
                <a:cs typeface="STIXGeneral"/>
              </a:rPr>
              <a:t> </a:t>
            </a:r>
            <a:r>
              <a:rPr sz="2515" spc="93" dirty="0">
                <a:latin typeface="STIXGeneral"/>
                <a:cs typeface="STIXGeneral"/>
              </a:rPr>
              <a:t>+∞	</a:t>
            </a:r>
            <a:r>
              <a:rPr sz="2030" spc="9" dirty="0">
                <a:latin typeface="Helvetica"/>
                <a:cs typeface="Helvetica"/>
              </a:rPr>
              <a:t>range</a:t>
            </a:r>
            <a:endParaRPr sz="2030" dirty="0">
              <a:latin typeface="Helvetica"/>
              <a:cs typeface="Helvetic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649905" y="3672105"/>
            <a:ext cx="30816" cy="0"/>
          </a:xfrm>
          <a:custGeom>
            <a:avLst/>
            <a:gdLst/>
            <a:ahLst/>
            <a:cxnLst/>
            <a:rect l="l" t="t" r="r" b="b"/>
            <a:pathLst>
              <a:path w="34925">
                <a:moveTo>
                  <a:pt x="0" y="0"/>
                </a:moveTo>
                <a:lnTo>
                  <a:pt x="34318" y="0"/>
                </a:lnTo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86663" y="3672105"/>
            <a:ext cx="30816" cy="0"/>
          </a:xfrm>
          <a:custGeom>
            <a:avLst/>
            <a:gdLst/>
            <a:ahLst/>
            <a:cxnLst/>
            <a:rect l="l" t="t" r="r" b="b"/>
            <a:pathLst>
              <a:path w="34925">
                <a:moveTo>
                  <a:pt x="34318" y="0"/>
                </a:moveTo>
                <a:lnTo>
                  <a:pt x="0" y="0"/>
                </a:lnTo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649905" y="3403903"/>
            <a:ext cx="30816" cy="0"/>
          </a:xfrm>
          <a:custGeom>
            <a:avLst/>
            <a:gdLst/>
            <a:ahLst/>
            <a:cxnLst/>
            <a:rect l="l" t="t" r="r" b="b"/>
            <a:pathLst>
              <a:path w="34925">
                <a:moveTo>
                  <a:pt x="0" y="0"/>
                </a:moveTo>
                <a:lnTo>
                  <a:pt x="34318" y="0"/>
                </a:lnTo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586663" y="3403903"/>
            <a:ext cx="30816" cy="0"/>
          </a:xfrm>
          <a:custGeom>
            <a:avLst/>
            <a:gdLst/>
            <a:ahLst/>
            <a:cxnLst/>
            <a:rect l="l" t="t" r="r" b="b"/>
            <a:pathLst>
              <a:path w="34925">
                <a:moveTo>
                  <a:pt x="34318" y="0"/>
                </a:moveTo>
                <a:lnTo>
                  <a:pt x="0" y="0"/>
                </a:lnTo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437709" y="3335020"/>
            <a:ext cx="172010" cy="115466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1206">
              <a:spcBef>
                <a:spcPts val="106"/>
              </a:spcBef>
            </a:pPr>
            <a:r>
              <a:rPr sz="662" spc="4" dirty="0">
                <a:latin typeface="Helvetica"/>
                <a:cs typeface="Helvetica"/>
              </a:rPr>
              <a:t>-0.5</a:t>
            </a:r>
            <a:endParaRPr sz="662">
              <a:latin typeface="Helvetica"/>
              <a:cs typeface="Helvetic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649905" y="3135701"/>
            <a:ext cx="30816" cy="0"/>
          </a:xfrm>
          <a:custGeom>
            <a:avLst/>
            <a:gdLst/>
            <a:ahLst/>
            <a:cxnLst/>
            <a:rect l="l" t="t" r="r" b="b"/>
            <a:pathLst>
              <a:path w="34925">
                <a:moveTo>
                  <a:pt x="0" y="0"/>
                </a:moveTo>
                <a:lnTo>
                  <a:pt x="34318" y="0"/>
                </a:lnTo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586663" y="3135701"/>
            <a:ext cx="30816" cy="0"/>
          </a:xfrm>
          <a:custGeom>
            <a:avLst/>
            <a:gdLst/>
            <a:ahLst/>
            <a:cxnLst/>
            <a:rect l="l" t="t" r="r" b="b"/>
            <a:pathLst>
              <a:path w="34925">
                <a:moveTo>
                  <a:pt x="34318" y="0"/>
                </a:moveTo>
                <a:lnTo>
                  <a:pt x="0" y="0"/>
                </a:lnTo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538687" y="3066818"/>
            <a:ext cx="70597" cy="115466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1206">
              <a:spcBef>
                <a:spcPts val="106"/>
              </a:spcBef>
            </a:pPr>
            <a:r>
              <a:rPr sz="662" spc="9" dirty="0">
                <a:latin typeface="Helvetica"/>
                <a:cs typeface="Helvetica"/>
              </a:rPr>
              <a:t>0</a:t>
            </a:r>
            <a:endParaRPr sz="662">
              <a:latin typeface="Helvetica"/>
              <a:cs typeface="Helvetic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649905" y="2867500"/>
            <a:ext cx="30816" cy="0"/>
          </a:xfrm>
          <a:custGeom>
            <a:avLst/>
            <a:gdLst/>
            <a:ahLst/>
            <a:cxnLst/>
            <a:rect l="l" t="t" r="r" b="b"/>
            <a:pathLst>
              <a:path w="34925">
                <a:moveTo>
                  <a:pt x="0" y="0"/>
                </a:moveTo>
                <a:lnTo>
                  <a:pt x="34318" y="0"/>
                </a:lnTo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586663" y="2867500"/>
            <a:ext cx="30816" cy="0"/>
          </a:xfrm>
          <a:custGeom>
            <a:avLst/>
            <a:gdLst/>
            <a:ahLst/>
            <a:cxnLst/>
            <a:rect l="l" t="t" r="r" b="b"/>
            <a:pathLst>
              <a:path w="34925">
                <a:moveTo>
                  <a:pt x="34318" y="0"/>
                </a:moveTo>
                <a:lnTo>
                  <a:pt x="0" y="0"/>
                </a:lnTo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466534" y="2798616"/>
            <a:ext cx="142875" cy="115466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1206">
              <a:spcBef>
                <a:spcPts val="106"/>
              </a:spcBef>
            </a:pPr>
            <a:r>
              <a:rPr sz="662" spc="4" dirty="0">
                <a:latin typeface="Helvetica"/>
                <a:cs typeface="Helvetica"/>
              </a:rPr>
              <a:t>0.5</a:t>
            </a:r>
            <a:endParaRPr sz="662">
              <a:latin typeface="Helvetica"/>
              <a:cs typeface="Helvetic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649905" y="2599299"/>
            <a:ext cx="30816" cy="0"/>
          </a:xfrm>
          <a:custGeom>
            <a:avLst/>
            <a:gdLst/>
            <a:ahLst/>
            <a:cxnLst/>
            <a:rect l="l" t="t" r="r" b="b"/>
            <a:pathLst>
              <a:path w="34925">
                <a:moveTo>
                  <a:pt x="0" y="0"/>
                </a:moveTo>
                <a:lnTo>
                  <a:pt x="34318" y="0"/>
                </a:lnTo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86663" y="2599299"/>
            <a:ext cx="30816" cy="0"/>
          </a:xfrm>
          <a:custGeom>
            <a:avLst/>
            <a:gdLst/>
            <a:ahLst/>
            <a:cxnLst/>
            <a:rect l="l" t="t" r="r" b="b"/>
            <a:pathLst>
              <a:path w="34925">
                <a:moveTo>
                  <a:pt x="34318" y="0"/>
                </a:moveTo>
                <a:lnTo>
                  <a:pt x="0" y="0"/>
                </a:lnTo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5538687" y="2530415"/>
            <a:ext cx="70597" cy="115466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1206">
              <a:spcBef>
                <a:spcPts val="106"/>
              </a:spcBef>
            </a:pPr>
            <a:r>
              <a:rPr sz="662" spc="9" dirty="0">
                <a:latin typeface="Helvetica"/>
                <a:cs typeface="Helvetica"/>
              </a:rPr>
              <a:t>1</a:t>
            </a:r>
            <a:endParaRPr sz="662">
              <a:latin typeface="Helvetica"/>
              <a:cs typeface="Helvetica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649905" y="2331578"/>
            <a:ext cx="30816" cy="0"/>
          </a:xfrm>
          <a:custGeom>
            <a:avLst/>
            <a:gdLst/>
            <a:ahLst/>
            <a:cxnLst/>
            <a:rect l="l" t="t" r="r" b="b"/>
            <a:pathLst>
              <a:path w="34925">
                <a:moveTo>
                  <a:pt x="0" y="0"/>
                </a:moveTo>
                <a:lnTo>
                  <a:pt x="34318" y="0"/>
                </a:lnTo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586663" y="2331578"/>
            <a:ext cx="30816" cy="0"/>
          </a:xfrm>
          <a:custGeom>
            <a:avLst/>
            <a:gdLst/>
            <a:ahLst/>
            <a:cxnLst/>
            <a:rect l="l" t="t" r="r" b="b"/>
            <a:pathLst>
              <a:path w="34925">
                <a:moveTo>
                  <a:pt x="34318" y="0"/>
                </a:moveTo>
                <a:lnTo>
                  <a:pt x="0" y="0"/>
                </a:lnTo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829236" y="2160459"/>
            <a:ext cx="4780429" cy="325972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1206">
              <a:spcBef>
                <a:spcPts val="106"/>
              </a:spcBef>
            </a:pPr>
            <a:r>
              <a:rPr sz="2030" spc="4" dirty="0">
                <a:latin typeface="Helvetica"/>
                <a:cs typeface="Helvetica"/>
              </a:rPr>
              <a:t>Returns values </a:t>
            </a:r>
            <a:r>
              <a:rPr sz="2030" spc="9" dirty="0">
                <a:latin typeface="Helvetica"/>
                <a:cs typeface="Helvetica"/>
              </a:rPr>
              <a:t>bound above and below</a:t>
            </a:r>
            <a:r>
              <a:rPr sz="2030" spc="-57" dirty="0">
                <a:latin typeface="Helvetica"/>
                <a:cs typeface="Helvetica"/>
              </a:rPr>
              <a:t> </a:t>
            </a:r>
            <a:r>
              <a:rPr sz="993" spc="6" baseline="48148" dirty="0">
                <a:latin typeface="Helvetica"/>
                <a:cs typeface="Helvetica"/>
              </a:rPr>
              <a:t>1.5</a:t>
            </a:r>
            <a:endParaRPr sz="993" baseline="48148">
              <a:latin typeface="Helvetica"/>
              <a:cs typeface="Helvetica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649905" y="2063376"/>
            <a:ext cx="30816" cy="0"/>
          </a:xfrm>
          <a:custGeom>
            <a:avLst/>
            <a:gdLst/>
            <a:ahLst/>
            <a:cxnLst/>
            <a:rect l="l" t="t" r="r" b="b"/>
            <a:pathLst>
              <a:path w="34925">
                <a:moveTo>
                  <a:pt x="0" y="0"/>
                </a:moveTo>
                <a:lnTo>
                  <a:pt x="34318" y="0"/>
                </a:lnTo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586663" y="2063376"/>
            <a:ext cx="30816" cy="0"/>
          </a:xfrm>
          <a:custGeom>
            <a:avLst/>
            <a:gdLst/>
            <a:ahLst/>
            <a:cxnLst/>
            <a:rect l="l" t="t" r="r" b="b"/>
            <a:pathLst>
              <a:path w="34925">
                <a:moveTo>
                  <a:pt x="34318" y="0"/>
                </a:moveTo>
                <a:lnTo>
                  <a:pt x="0" y="0"/>
                </a:lnTo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5538687" y="1994493"/>
            <a:ext cx="70597" cy="115466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1206">
              <a:spcBef>
                <a:spcPts val="106"/>
              </a:spcBef>
            </a:pPr>
            <a:r>
              <a:rPr sz="662" spc="9" dirty="0">
                <a:latin typeface="Helvetica"/>
                <a:cs typeface="Helvetica"/>
              </a:rPr>
              <a:t>2</a:t>
            </a:r>
            <a:endParaRPr sz="662">
              <a:latin typeface="Helvetica"/>
              <a:cs typeface="Helvetica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649905" y="1795174"/>
            <a:ext cx="30816" cy="0"/>
          </a:xfrm>
          <a:custGeom>
            <a:avLst/>
            <a:gdLst/>
            <a:ahLst/>
            <a:cxnLst/>
            <a:rect l="l" t="t" r="r" b="b"/>
            <a:pathLst>
              <a:path w="34925">
                <a:moveTo>
                  <a:pt x="0" y="0"/>
                </a:moveTo>
                <a:lnTo>
                  <a:pt x="34318" y="0"/>
                </a:lnTo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586663" y="1795174"/>
            <a:ext cx="30816" cy="0"/>
          </a:xfrm>
          <a:custGeom>
            <a:avLst/>
            <a:gdLst/>
            <a:ahLst/>
            <a:cxnLst/>
            <a:rect l="l" t="t" r="r" b="b"/>
            <a:pathLst>
              <a:path w="34925">
                <a:moveTo>
                  <a:pt x="34318" y="0"/>
                </a:moveTo>
                <a:lnTo>
                  <a:pt x="0" y="0"/>
                </a:lnTo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5466534" y="1726291"/>
            <a:ext cx="142875" cy="115466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1206">
              <a:spcBef>
                <a:spcPts val="106"/>
              </a:spcBef>
            </a:pPr>
            <a:r>
              <a:rPr sz="662" spc="4" dirty="0">
                <a:latin typeface="Helvetica"/>
                <a:cs typeface="Helvetica"/>
              </a:rPr>
              <a:t>2.5</a:t>
            </a:r>
            <a:endParaRPr sz="662">
              <a:latin typeface="Helvetica"/>
              <a:cs typeface="Helvetica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649905" y="1526974"/>
            <a:ext cx="30816" cy="0"/>
          </a:xfrm>
          <a:custGeom>
            <a:avLst/>
            <a:gdLst/>
            <a:ahLst/>
            <a:cxnLst/>
            <a:rect l="l" t="t" r="r" b="b"/>
            <a:pathLst>
              <a:path w="34925">
                <a:moveTo>
                  <a:pt x="0" y="0"/>
                </a:moveTo>
                <a:lnTo>
                  <a:pt x="34318" y="0"/>
                </a:lnTo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586663" y="1526974"/>
            <a:ext cx="30816" cy="0"/>
          </a:xfrm>
          <a:custGeom>
            <a:avLst/>
            <a:gdLst/>
            <a:ahLst/>
            <a:cxnLst/>
            <a:rect l="l" t="t" r="r" b="b"/>
            <a:pathLst>
              <a:path w="34925">
                <a:moveTo>
                  <a:pt x="34318" y="0"/>
                </a:moveTo>
                <a:lnTo>
                  <a:pt x="0" y="0"/>
                </a:lnTo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5538687" y="1458090"/>
            <a:ext cx="70597" cy="115466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1206">
              <a:spcBef>
                <a:spcPts val="106"/>
              </a:spcBef>
            </a:pPr>
            <a:r>
              <a:rPr sz="662" spc="9" dirty="0">
                <a:latin typeface="Helvetica"/>
                <a:cs typeface="Helvetica"/>
              </a:rPr>
              <a:t>3</a:t>
            </a:r>
            <a:endParaRPr sz="662">
              <a:latin typeface="Helvetica"/>
              <a:cs typeface="Helvetica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649904" y="3641824"/>
            <a:ext cx="0" cy="30816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34318"/>
                </a:moveTo>
                <a:lnTo>
                  <a:pt x="0" y="0"/>
                </a:lnTo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649904" y="1526974"/>
            <a:ext cx="0" cy="30816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18"/>
                </a:lnTo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5509862" y="3603222"/>
            <a:ext cx="189940" cy="194077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1206">
              <a:lnSpc>
                <a:spcPts val="737"/>
              </a:lnSpc>
              <a:spcBef>
                <a:spcPts val="106"/>
              </a:spcBef>
            </a:pPr>
            <a:r>
              <a:rPr sz="662" spc="4" dirty="0">
                <a:latin typeface="Helvetica"/>
                <a:cs typeface="Helvetica"/>
              </a:rPr>
              <a:t>-1</a:t>
            </a:r>
            <a:endParaRPr sz="662">
              <a:latin typeface="Helvetica"/>
              <a:cs typeface="Helvetica"/>
            </a:endParaRPr>
          </a:p>
          <a:p>
            <a:pPr marL="101419">
              <a:lnSpc>
                <a:spcPts val="737"/>
              </a:lnSpc>
            </a:pPr>
            <a:r>
              <a:rPr sz="662" spc="4" dirty="0">
                <a:latin typeface="Helvetica"/>
                <a:cs typeface="Helvetica"/>
              </a:rPr>
              <a:t>-3</a:t>
            </a:r>
            <a:endParaRPr sz="662">
              <a:latin typeface="Helvetica"/>
              <a:cs typeface="Helvetica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144491" y="3641824"/>
            <a:ext cx="0" cy="30816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34318"/>
                </a:moveTo>
                <a:lnTo>
                  <a:pt x="0" y="0"/>
                </a:lnTo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144491" y="1526974"/>
            <a:ext cx="0" cy="30816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18"/>
                </a:lnTo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6094822" y="3689738"/>
            <a:ext cx="99732" cy="115466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1206">
              <a:spcBef>
                <a:spcPts val="106"/>
              </a:spcBef>
            </a:pPr>
            <a:r>
              <a:rPr sz="662" spc="4" dirty="0">
                <a:latin typeface="Helvetica"/>
                <a:cs typeface="Helvetica"/>
              </a:rPr>
              <a:t>-2</a:t>
            </a:r>
            <a:endParaRPr sz="662">
              <a:latin typeface="Helvetica"/>
              <a:cs typeface="Helvetica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639078" y="3641824"/>
            <a:ext cx="0" cy="30816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34318"/>
                </a:moveTo>
                <a:lnTo>
                  <a:pt x="0" y="0"/>
                </a:lnTo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639078" y="1526974"/>
            <a:ext cx="0" cy="30816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18"/>
                </a:lnTo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6589408" y="3689738"/>
            <a:ext cx="99732" cy="115466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1206">
              <a:spcBef>
                <a:spcPts val="106"/>
              </a:spcBef>
            </a:pPr>
            <a:r>
              <a:rPr sz="662" spc="4" dirty="0">
                <a:latin typeface="Helvetica"/>
                <a:cs typeface="Helvetica"/>
              </a:rPr>
              <a:t>-1</a:t>
            </a:r>
            <a:endParaRPr sz="662">
              <a:latin typeface="Helvetica"/>
              <a:cs typeface="Helvetica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7133665" y="3641824"/>
            <a:ext cx="0" cy="30816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34318"/>
                </a:moveTo>
                <a:lnTo>
                  <a:pt x="0" y="0"/>
                </a:lnTo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133665" y="1526974"/>
            <a:ext cx="0" cy="30816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18"/>
                </a:lnTo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7110434" y="3689738"/>
            <a:ext cx="70597" cy="115466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1206">
              <a:spcBef>
                <a:spcPts val="106"/>
              </a:spcBef>
            </a:pPr>
            <a:r>
              <a:rPr sz="662" spc="9" dirty="0">
                <a:latin typeface="Helvetica"/>
                <a:cs typeface="Helvetica"/>
              </a:rPr>
              <a:t>0</a:t>
            </a:r>
            <a:endParaRPr sz="662">
              <a:latin typeface="Helvetica"/>
              <a:cs typeface="Helvetica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7627771" y="3641824"/>
            <a:ext cx="0" cy="30816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34318"/>
                </a:moveTo>
                <a:lnTo>
                  <a:pt x="0" y="0"/>
                </a:lnTo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627771" y="1526974"/>
            <a:ext cx="0" cy="30816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18"/>
                </a:lnTo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7604540" y="3689738"/>
            <a:ext cx="70597" cy="115466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1206">
              <a:spcBef>
                <a:spcPts val="106"/>
              </a:spcBef>
            </a:pPr>
            <a:r>
              <a:rPr sz="662" spc="9" dirty="0">
                <a:latin typeface="Helvetica"/>
                <a:cs typeface="Helvetica"/>
              </a:rPr>
              <a:t>1</a:t>
            </a:r>
            <a:endParaRPr sz="662">
              <a:latin typeface="Helvetica"/>
              <a:cs typeface="Helvetica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8122357" y="3641824"/>
            <a:ext cx="0" cy="30816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34318"/>
                </a:moveTo>
                <a:lnTo>
                  <a:pt x="0" y="0"/>
                </a:lnTo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122357" y="1526974"/>
            <a:ext cx="0" cy="30816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18"/>
                </a:lnTo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8099127" y="3689738"/>
            <a:ext cx="70597" cy="115466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1206">
              <a:spcBef>
                <a:spcPts val="106"/>
              </a:spcBef>
            </a:pPr>
            <a:r>
              <a:rPr sz="662" spc="9" dirty="0">
                <a:latin typeface="Helvetica"/>
                <a:cs typeface="Helvetica"/>
              </a:rPr>
              <a:t>2</a:t>
            </a:r>
            <a:endParaRPr sz="662">
              <a:latin typeface="Helvetica"/>
              <a:cs typeface="Helvetica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8616943" y="3641824"/>
            <a:ext cx="0" cy="30816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34318"/>
                </a:moveTo>
                <a:lnTo>
                  <a:pt x="0" y="0"/>
                </a:lnTo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616943" y="1526974"/>
            <a:ext cx="0" cy="30816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18"/>
                </a:lnTo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8593713" y="3689738"/>
            <a:ext cx="70597" cy="115466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1206">
              <a:spcBef>
                <a:spcPts val="106"/>
              </a:spcBef>
            </a:pPr>
            <a:r>
              <a:rPr sz="662" spc="9" dirty="0">
                <a:latin typeface="Helvetica"/>
                <a:cs typeface="Helvetica"/>
              </a:rPr>
              <a:t>3</a:t>
            </a:r>
            <a:endParaRPr sz="662">
              <a:latin typeface="Helvetica"/>
              <a:cs typeface="Helvetica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5649904" y="1526974"/>
            <a:ext cx="2967318" cy="2145366"/>
          </a:xfrm>
          <a:custGeom>
            <a:avLst/>
            <a:gdLst/>
            <a:ahLst/>
            <a:cxnLst/>
            <a:rect l="l" t="t" r="r" b="b"/>
            <a:pathLst>
              <a:path w="3362959" h="2431415">
                <a:moveTo>
                  <a:pt x="0" y="2431148"/>
                </a:moveTo>
                <a:lnTo>
                  <a:pt x="3362644" y="2431148"/>
                </a:lnTo>
                <a:lnTo>
                  <a:pt x="3362644" y="0"/>
                </a:lnTo>
                <a:lnTo>
                  <a:pt x="0" y="0"/>
                </a:lnTo>
                <a:lnTo>
                  <a:pt x="0" y="2431148"/>
                </a:lnTo>
                <a:close/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275203" y="1600512"/>
            <a:ext cx="238125" cy="0"/>
          </a:xfrm>
          <a:custGeom>
            <a:avLst/>
            <a:gdLst/>
            <a:ahLst/>
            <a:cxnLst/>
            <a:rect l="l" t="t" r="r" b="b"/>
            <a:pathLst>
              <a:path w="269875">
                <a:moveTo>
                  <a:pt x="0" y="0"/>
                </a:moveTo>
                <a:lnTo>
                  <a:pt x="269643" y="0"/>
                </a:lnTo>
              </a:path>
            </a:pathLst>
          </a:custGeom>
          <a:ln w="21789">
            <a:solidFill>
              <a:srgbClr val="940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649904" y="2624774"/>
            <a:ext cx="2967318" cy="485775"/>
          </a:xfrm>
          <a:custGeom>
            <a:avLst/>
            <a:gdLst/>
            <a:ahLst/>
            <a:cxnLst/>
            <a:rect l="l" t="t" r="r" b="b"/>
            <a:pathLst>
              <a:path w="3362959" h="550545">
                <a:moveTo>
                  <a:pt x="0" y="550181"/>
                </a:moveTo>
                <a:lnTo>
                  <a:pt x="33773" y="548547"/>
                </a:lnTo>
                <a:lnTo>
                  <a:pt x="68091" y="546913"/>
                </a:lnTo>
                <a:lnTo>
                  <a:pt x="101865" y="544734"/>
                </a:lnTo>
                <a:lnTo>
                  <a:pt x="135638" y="543100"/>
                </a:lnTo>
                <a:lnTo>
                  <a:pt x="169957" y="540921"/>
                </a:lnTo>
                <a:lnTo>
                  <a:pt x="203730" y="538742"/>
                </a:lnTo>
                <a:lnTo>
                  <a:pt x="237504" y="536018"/>
                </a:lnTo>
                <a:lnTo>
                  <a:pt x="271822" y="533839"/>
                </a:lnTo>
                <a:lnTo>
                  <a:pt x="305595" y="531115"/>
                </a:lnTo>
                <a:lnTo>
                  <a:pt x="339914" y="528392"/>
                </a:lnTo>
                <a:lnTo>
                  <a:pt x="373687" y="525668"/>
                </a:lnTo>
                <a:lnTo>
                  <a:pt x="407461" y="522400"/>
                </a:lnTo>
                <a:lnTo>
                  <a:pt x="441779" y="519131"/>
                </a:lnTo>
                <a:lnTo>
                  <a:pt x="509326" y="512594"/>
                </a:lnTo>
                <a:lnTo>
                  <a:pt x="543644" y="508781"/>
                </a:lnTo>
                <a:lnTo>
                  <a:pt x="577418" y="504968"/>
                </a:lnTo>
                <a:lnTo>
                  <a:pt x="611191" y="500610"/>
                </a:lnTo>
                <a:lnTo>
                  <a:pt x="645510" y="496252"/>
                </a:lnTo>
                <a:lnTo>
                  <a:pt x="713057" y="487537"/>
                </a:lnTo>
                <a:lnTo>
                  <a:pt x="747375" y="482634"/>
                </a:lnTo>
                <a:lnTo>
                  <a:pt x="781148" y="477731"/>
                </a:lnTo>
                <a:lnTo>
                  <a:pt x="814922" y="472284"/>
                </a:lnTo>
                <a:lnTo>
                  <a:pt x="849240" y="466837"/>
                </a:lnTo>
                <a:lnTo>
                  <a:pt x="883014" y="461389"/>
                </a:lnTo>
                <a:lnTo>
                  <a:pt x="917332" y="455397"/>
                </a:lnTo>
                <a:lnTo>
                  <a:pt x="951105" y="449405"/>
                </a:lnTo>
                <a:lnTo>
                  <a:pt x="984879" y="442868"/>
                </a:lnTo>
                <a:lnTo>
                  <a:pt x="1019197" y="436332"/>
                </a:lnTo>
                <a:lnTo>
                  <a:pt x="1052971" y="429795"/>
                </a:lnTo>
                <a:lnTo>
                  <a:pt x="1086744" y="422713"/>
                </a:lnTo>
                <a:lnTo>
                  <a:pt x="1121063" y="415632"/>
                </a:lnTo>
                <a:lnTo>
                  <a:pt x="1154836" y="408550"/>
                </a:lnTo>
                <a:lnTo>
                  <a:pt x="1188610" y="400924"/>
                </a:lnTo>
                <a:lnTo>
                  <a:pt x="1222928" y="393298"/>
                </a:lnTo>
                <a:lnTo>
                  <a:pt x="1290475" y="376956"/>
                </a:lnTo>
                <a:lnTo>
                  <a:pt x="1324793" y="368785"/>
                </a:lnTo>
                <a:lnTo>
                  <a:pt x="1358567" y="360614"/>
                </a:lnTo>
                <a:lnTo>
                  <a:pt x="1392340" y="351898"/>
                </a:lnTo>
                <a:lnTo>
                  <a:pt x="1426658" y="343182"/>
                </a:lnTo>
                <a:lnTo>
                  <a:pt x="1460432" y="334466"/>
                </a:lnTo>
                <a:lnTo>
                  <a:pt x="1494750" y="325751"/>
                </a:lnTo>
                <a:lnTo>
                  <a:pt x="1562297" y="307230"/>
                </a:lnTo>
                <a:lnTo>
                  <a:pt x="1596616" y="298514"/>
                </a:lnTo>
                <a:lnTo>
                  <a:pt x="1664163" y="279993"/>
                </a:lnTo>
                <a:lnTo>
                  <a:pt x="1698481" y="270732"/>
                </a:lnTo>
                <a:lnTo>
                  <a:pt x="1766028" y="252211"/>
                </a:lnTo>
                <a:lnTo>
                  <a:pt x="1800346" y="242951"/>
                </a:lnTo>
                <a:lnTo>
                  <a:pt x="1834120" y="234235"/>
                </a:lnTo>
                <a:lnTo>
                  <a:pt x="1867893" y="224975"/>
                </a:lnTo>
                <a:lnTo>
                  <a:pt x="1902211" y="216259"/>
                </a:lnTo>
                <a:lnTo>
                  <a:pt x="1935985" y="207543"/>
                </a:lnTo>
                <a:lnTo>
                  <a:pt x="1970303" y="198827"/>
                </a:lnTo>
                <a:lnTo>
                  <a:pt x="2004077" y="190112"/>
                </a:lnTo>
                <a:lnTo>
                  <a:pt x="2037850" y="181941"/>
                </a:lnTo>
                <a:lnTo>
                  <a:pt x="2072169" y="173225"/>
                </a:lnTo>
                <a:lnTo>
                  <a:pt x="2105942" y="165599"/>
                </a:lnTo>
                <a:lnTo>
                  <a:pt x="2139716" y="157428"/>
                </a:lnTo>
                <a:lnTo>
                  <a:pt x="2174034" y="149801"/>
                </a:lnTo>
                <a:lnTo>
                  <a:pt x="2207807" y="142175"/>
                </a:lnTo>
                <a:lnTo>
                  <a:pt x="2241581" y="135094"/>
                </a:lnTo>
                <a:lnTo>
                  <a:pt x="2275899" y="127467"/>
                </a:lnTo>
                <a:lnTo>
                  <a:pt x="2309673" y="120930"/>
                </a:lnTo>
                <a:lnTo>
                  <a:pt x="2343446" y="113849"/>
                </a:lnTo>
                <a:lnTo>
                  <a:pt x="2377764" y="107312"/>
                </a:lnTo>
                <a:lnTo>
                  <a:pt x="2445311" y="95328"/>
                </a:lnTo>
                <a:lnTo>
                  <a:pt x="2479630" y="89336"/>
                </a:lnTo>
                <a:lnTo>
                  <a:pt x="2513403" y="83889"/>
                </a:lnTo>
                <a:lnTo>
                  <a:pt x="2547721" y="78441"/>
                </a:lnTo>
                <a:lnTo>
                  <a:pt x="2581495" y="72994"/>
                </a:lnTo>
                <a:lnTo>
                  <a:pt x="2615269" y="68091"/>
                </a:lnTo>
                <a:lnTo>
                  <a:pt x="2649587" y="63189"/>
                </a:lnTo>
                <a:lnTo>
                  <a:pt x="2683360" y="58286"/>
                </a:lnTo>
                <a:lnTo>
                  <a:pt x="2717134" y="53928"/>
                </a:lnTo>
                <a:lnTo>
                  <a:pt x="2751452" y="50115"/>
                </a:lnTo>
                <a:lnTo>
                  <a:pt x="2785226" y="45757"/>
                </a:lnTo>
                <a:lnTo>
                  <a:pt x="2818999" y="41944"/>
                </a:lnTo>
                <a:lnTo>
                  <a:pt x="2853317" y="38131"/>
                </a:lnTo>
                <a:lnTo>
                  <a:pt x="2920864" y="31594"/>
                </a:lnTo>
                <a:lnTo>
                  <a:pt x="2955183" y="28326"/>
                </a:lnTo>
                <a:lnTo>
                  <a:pt x="2988956" y="25057"/>
                </a:lnTo>
                <a:lnTo>
                  <a:pt x="3022730" y="22334"/>
                </a:lnTo>
                <a:lnTo>
                  <a:pt x="3057048" y="19610"/>
                </a:lnTo>
                <a:lnTo>
                  <a:pt x="3090822" y="16886"/>
                </a:lnTo>
                <a:lnTo>
                  <a:pt x="3125140" y="14163"/>
                </a:lnTo>
                <a:lnTo>
                  <a:pt x="3192687" y="9805"/>
                </a:lnTo>
                <a:lnTo>
                  <a:pt x="3227005" y="7626"/>
                </a:lnTo>
                <a:lnTo>
                  <a:pt x="3260779" y="5447"/>
                </a:lnTo>
                <a:lnTo>
                  <a:pt x="3294552" y="3813"/>
                </a:lnTo>
                <a:lnTo>
                  <a:pt x="3328870" y="2178"/>
                </a:lnTo>
                <a:lnTo>
                  <a:pt x="3362644" y="0"/>
                </a:lnTo>
              </a:path>
            </a:pathLst>
          </a:custGeom>
          <a:ln w="21789">
            <a:solidFill>
              <a:srgbClr val="940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275203" y="1687029"/>
            <a:ext cx="238125" cy="0"/>
          </a:xfrm>
          <a:custGeom>
            <a:avLst/>
            <a:gdLst/>
            <a:ahLst/>
            <a:cxnLst/>
            <a:rect l="l" t="t" r="r" b="b"/>
            <a:pathLst>
              <a:path w="269875">
                <a:moveTo>
                  <a:pt x="0" y="0"/>
                </a:moveTo>
                <a:lnTo>
                  <a:pt x="269643" y="0"/>
                </a:lnTo>
              </a:path>
            </a:pathLst>
          </a:custGeom>
          <a:ln w="21789">
            <a:solidFill>
              <a:srgbClr val="009E7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649904" y="2602183"/>
            <a:ext cx="2967318" cy="1067360"/>
          </a:xfrm>
          <a:custGeom>
            <a:avLst/>
            <a:gdLst/>
            <a:ahLst/>
            <a:cxnLst/>
            <a:rect l="l" t="t" r="r" b="b"/>
            <a:pathLst>
              <a:path w="3362959" h="1209675">
                <a:moveTo>
                  <a:pt x="0" y="1209309"/>
                </a:moveTo>
                <a:lnTo>
                  <a:pt x="33773" y="1209309"/>
                </a:lnTo>
                <a:lnTo>
                  <a:pt x="68091" y="1208765"/>
                </a:lnTo>
                <a:lnTo>
                  <a:pt x="101865" y="1208220"/>
                </a:lnTo>
                <a:lnTo>
                  <a:pt x="135638" y="1207675"/>
                </a:lnTo>
                <a:lnTo>
                  <a:pt x="169957" y="1207131"/>
                </a:lnTo>
                <a:lnTo>
                  <a:pt x="203730" y="1206586"/>
                </a:lnTo>
                <a:lnTo>
                  <a:pt x="237504" y="1205496"/>
                </a:lnTo>
                <a:lnTo>
                  <a:pt x="271822" y="1204952"/>
                </a:lnTo>
                <a:lnTo>
                  <a:pt x="305595" y="1203862"/>
                </a:lnTo>
                <a:lnTo>
                  <a:pt x="339914" y="1202773"/>
                </a:lnTo>
                <a:lnTo>
                  <a:pt x="373687" y="1201138"/>
                </a:lnTo>
                <a:lnTo>
                  <a:pt x="407461" y="1200049"/>
                </a:lnTo>
                <a:lnTo>
                  <a:pt x="441779" y="1198415"/>
                </a:lnTo>
                <a:lnTo>
                  <a:pt x="509326" y="1194057"/>
                </a:lnTo>
                <a:lnTo>
                  <a:pt x="543644" y="1191878"/>
                </a:lnTo>
                <a:lnTo>
                  <a:pt x="611191" y="1186431"/>
                </a:lnTo>
                <a:lnTo>
                  <a:pt x="713057" y="1175536"/>
                </a:lnTo>
                <a:lnTo>
                  <a:pt x="781148" y="1165731"/>
                </a:lnTo>
                <a:lnTo>
                  <a:pt x="849240" y="1153202"/>
                </a:lnTo>
                <a:lnTo>
                  <a:pt x="917332" y="1137949"/>
                </a:lnTo>
                <a:lnTo>
                  <a:pt x="984879" y="1118884"/>
                </a:lnTo>
                <a:lnTo>
                  <a:pt x="1052971" y="1096005"/>
                </a:lnTo>
                <a:lnTo>
                  <a:pt x="1121063" y="1067679"/>
                </a:lnTo>
                <a:lnTo>
                  <a:pt x="1188610" y="1033905"/>
                </a:lnTo>
                <a:lnTo>
                  <a:pt x="1222928" y="1014295"/>
                </a:lnTo>
                <a:lnTo>
                  <a:pt x="1256701" y="993595"/>
                </a:lnTo>
                <a:lnTo>
                  <a:pt x="1290475" y="970716"/>
                </a:lnTo>
                <a:lnTo>
                  <a:pt x="1324793" y="946748"/>
                </a:lnTo>
                <a:lnTo>
                  <a:pt x="1358567" y="920600"/>
                </a:lnTo>
                <a:lnTo>
                  <a:pt x="1392340" y="892819"/>
                </a:lnTo>
                <a:lnTo>
                  <a:pt x="1426658" y="863403"/>
                </a:lnTo>
                <a:lnTo>
                  <a:pt x="1460432" y="832353"/>
                </a:lnTo>
                <a:lnTo>
                  <a:pt x="1494750" y="800214"/>
                </a:lnTo>
                <a:lnTo>
                  <a:pt x="1528524" y="766441"/>
                </a:lnTo>
                <a:lnTo>
                  <a:pt x="1596616" y="696170"/>
                </a:lnTo>
                <a:lnTo>
                  <a:pt x="1664163" y="623175"/>
                </a:lnTo>
                <a:lnTo>
                  <a:pt x="1698481" y="586134"/>
                </a:lnTo>
                <a:lnTo>
                  <a:pt x="1766028" y="513139"/>
                </a:lnTo>
                <a:lnTo>
                  <a:pt x="1834120" y="442868"/>
                </a:lnTo>
                <a:lnTo>
                  <a:pt x="1867893" y="409640"/>
                </a:lnTo>
                <a:lnTo>
                  <a:pt x="1902211" y="376956"/>
                </a:lnTo>
                <a:lnTo>
                  <a:pt x="1935985" y="345906"/>
                </a:lnTo>
                <a:lnTo>
                  <a:pt x="1970303" y="316490"/>
                </a:lnTo>
                <a:lnTo>
                  <a:pt x="2004077" y="289253"/>
                </a:lnTo>
                <a:lnTo>
                  <a:pt x="2037850" y="263106"/>
                </a:lnTo>
                <a:lnTo>
                  <a:pt x="2072169" y="238593"/>
                </a:lnTo>
                <a:lnTo>
                  <a:pt x="2105942" y="216259"/>
                </a:lnTo>
                <a:lnTo>
                  <a:pt x="2139716" y="195014"/>
                </a:lnTo>
                <a:lnTo>
                  <a:pt x="2174034" y="175949"/>
                </a:lnTo>
                <a:lnTo>
                  <a:pt x="2207807" y="157972"/>
                </a:lnTo>
                <a:lnTo>
                  <a:pt x="2275899" y="126923"/>
                </a:lnTo>
                <a:lnTo>
                  <a:pt x="2343446" y="101320"/>
                </a:lnTo>
                <a:lnTo>
                  <a:pt x="2411538" y="80620"/>
                </a:lnTo>
                <a:lnTo>
                  <a:pt x="2479630" y="63733"/>
                </a:lnTo>
                <a:lnTo>
                  <a:pt x="2513403" y="56107"/>
                </a:lnTo>
                <a:lnTo>
                  <a:pt x="2547721" y="50115"/>
                </a:lnTo>
                <a:lnTo>
                  <a:pt x="2581495" y="44123"/>
                </a:lnTo>
                <a:lnTo>
                  <a:pt x="2615269" y="38676"/>
                </a:lnTo>
                <a:lnTo>
                  <a:pt x="2649587" y="34318"/>
                </a:lnTo>
                <a:lnTo>
                  <a:pt x="2683360" y="29960"/>
                </a:lnTo>
                <a:lnTo>
                  <a:pt x="2717134" y="26147"/>
                </a:lnTo>
                <a:lnTo>
                  <a:pt x="2751452" y="22878"/>
                </a:lnTo>
                <a:lnTo>
                  <a:pt x="2818999" y="17431"/>
                </a:lnTo>
                <a:lnTo>
                  <a:pt x="2853317" y="15252"/>
                </a:lnTo>
                <a:lnTo>
                  <a:pt x="2887091" y="13073"/>
                </a:lnTo>
                <a:lnTo>
                  <a:pt x="2920864" y="11439"/>
                </a:lnTo>
                <a:lnTo>
                  <a:pt x="2955183" y="9805"/>
                </a:lnTo>
                <a:lnTo>
                  <a:pt x="2988956" y="8171"/>
                </a:lnTo>
                <a:lnTo>
                  <a:pt x="3022730" y="7081"/>
                </a:lnTo>
                <a:lnTo>
                  <a:pt x="3057048" y="5992"/>
                </a:lnTo>
                <a:lnTo>
                  <a:pt x="3090822" y="4902"/>
                </a:lnTo>
                <a:lnTo>
                  <a:pt x="3125140" y="3813"/>
                </a:lnTo>
                <a:lnTo>
                  <a:pt x="3158913" y="3268"/>
                </a:lnTo>
                <a:lnTo>
                  <a:pt x="3192687" y="2723"/>
                </a:lnTo>
                <a:lnTo>
                  <a:pt x="3227005" y="1634"/>
                </a:lnTo>
                <a:lnTo>
                  <a:pt x="3260779" y="1089"/>
                </a:lnTo>
                <a:lnTo>
                  <a:pt x="3294552" y="1089"/>
                </a:lnTo>
                <a:lnTo>
                  <a:pt x="3328870" y="544"/>
                </a:lnTo>
                <a:lnTo>
                  <a:pt x="3362644" y="0"/>
                </a:lnTo>
              </a:path>
            </a:pathLst>
          </a:custGeom>
          <a:ln w="21789">
            <a:solidFill>
              <a:srgbClr val="009E7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7714490" y="1531629"/>
            <a:ext cx="520513" cy="296669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1206">
              <a:lnSpc>
                <a:spcPts val="737"/>
              </a:lnSpc>
              <a:spcBef>
                <a:spcPts val="106"/>
              </a:spcBef>
            </a:pPr>
            <a:r>
              <a:rPr sz="662" dirty="0">
                <a:latin typeface="Helvetica"/>
                <a:cs typeface="Helvetica"/>
              </a:rPr>
              <a:t>1/(1+exp(-x))</a:t>
            </a:r>
            <a:endParaRPr sz="662">
              <a:latin typeface="Helvetica"/>
              <a:cs typeface="Helvetica"/>
            </a:endParaRPr>
          </a:p>
          <a:p>
            <a:pPr marL="172019" marR="4483" indent="66679">
              <a:lnSpc>
                <a:spcPts val="679"/>
              </a:lnSpc>
              <a:spcBef>
                <a:spcPts val="62"/>
              </a:spcBef>
            </a:pPr>
            <a:r>
              <a:rPr sz="662" spc="4" dirty="0">
                <a:latin typeface="Helvetica"/>
                <a:cs typeface="Helvetica"/>
              </a:rPr>
              <a:t>tanh(x)  max(0,x)</a:t>
            </a:r>
            <a:endParaRPr sz="662">
              <a:latin typeface="Helvetica"/>
              <a:cs typeface="Helvetica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8275203" y="1773545"/>
            <a:ext cx="238125" cy="0"/>
          </a:xfrm>
          <a:custGeom>
            <a:avLst/>
            <a:gdLst/>
            <a:ahLst/>
            <a:cxnLst/>
            <a:rect l="l" t="t" r="r" b="b"/>
            <a:pathLst>
              <a:path w="269875">
                <a:moveTo>
                  <a:pt x="0" y="0"/>
                </a:moveTo>
                <a:lnTo>
                  <a:pt x="269643" y="0"/>
                </a:lnTo>
              </a:path>
            </a:pathLst>
          </a:custGeom>
          <a:ln w="21789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649904" y="1526973"/>
            <a:ext cx="2967318" cy="1609165"/>
          </a:xfrm>
          <a:custGeom>
            <a:avLst/>
            <a:gdLst/>
            <a:ahLst/>
            <a:cxnLst/>
            <a:rect l="l" t="t" r="r" b="b"/>
            <a:pathLst>
              <a:path w="3362959" h="1823720">
                <a:moveTo>
                  <a:pt x="0" y="1823225"/>
                </a:moveTo>
                <a:lnTo>
                  <a:pt x="1664163" y="1823225"/>
                </a:lnTo>
                <a:lnTo>
                  <a:pt x="1698481" y="1804704"/>
                </a:lnTo>
                <a:lnTo>
                  <a:pt x="1732254" y="1768207"/>
                </a:lnTo>
                <a:lnTo>
                  <a:pt x="1766028" y="1731165"/>
                </a:lnTo>
                <a:lnTo>
                  <a:pt x="1800346" y="1694668"/>
                </a:lnTo>
                <a:lnTo>
                  <a:pt x="1867893" y="1620584"/>
                </a:lnTo>
                <a:lnTo>
                  <a:pt x="1902211" y="1584087"/>
                </a:lnTo>
                <a:lnTo>
                  <a:pt x="1935985" y="1547045"/>
                </a:lnTo>
                <a:lnTo>
                  <a:pt x="1970303" y="1510003"/>
                </a:lnTo>
                <a:lnTo>
                  <a:pt x="2004077" y="1473506"/>
                </a:lnTo>
                <a:lnTo>
                  <a:pt x="2037850" y="1436464"/>
                </a:lnTo>
                <a:lnTo>
                  <a:pt x="2072169" y="1399966"/>
                </a:lnTo>
                <a:lnTo>
                  <a:pt x="2139716" y="1325883"/>
                </a:lnTo>
                <a:lnTo>
                  <a:pt x="2174034" y="1289385"/>
                </a:lnTo>
                <a:lnTo>
                  <a:pt x="2241581" y="1215302"/>
                </a:lnTo>
                <a:lnTo>
                  <a:pt x="2275899" y="1178804"/>
                </a:lnTo>
                <a:lnTo>
                  <a:pt x="2309673" y="1141762"/>
                </a:lnTo>
                <a:lnTo>
                  <a:pt x="2343446" y="1105265"/>
                </a:lnTo>
                <a:lnTo>
                  <a:pt x="2377764" y="1068223"/>
                </a:lnTo>
                <a:lnTo>
                  <a:pt x="2411538" y="1031181"/>
                </a:lnTo>
                <a:lnTo>
                  <a:pt x="2445311" y="994684"/>
                </a:lnTo>
                <a:lnTo>
                  <a:pt x="2479630" y="957642"/>
                </a:lnTo>
                <a:lnTo>
                  <a:pt x="2513403" y="921145"/>
                </a:lnTo>
                <a:lnTo>
                  <a:pt x="2547721" y="884103"/>
                </a:lnTo>
                <a:lnTo>
                  <a:pt x="2581495" y="847061"/>
                </a:lnTo>
                <a:lnTo>
                  <a:pt x="2615269" y="810564"/>
                </a:lnTo>
                <a:lnTo>
                  <a:pt x="2649587" y="773522"/>
                </a:lnTo>
                <a:lnTo>
                  <a:pt x="2683360" y="736480"/>
                </a:lnTo>
                <a:lnTo>
                  <a:pt x="2717134" y="699983"/>
                </a:lnTo>
                <a:lnTo>
                  <a:pt x="2751452" y="662941"/>
                </a:lnTo>
                <a:lnTo>
                  <a:pt x="2785226" y="626444"/>
                </a:lnTo>
                <a:lnTo>
                  <a:pt x="2818999" y="589402"/>
                </a:lnTo>
                <a:lnTo>
                  <a:pt x="2853317" y="552360"/>
                </a:lnTo>
                <a:lnTo>
                  <a:pt x="2887091" y="515863"/>
                </a:lnTo>
                <a:lnTo>
                  <a:pt x="2920864" y="478821"/>
                </a:lnTo>
                <a:lnTo>
                  <a:pt x="2955183" y="441779"/>
                </a:lnTo>
                <a:lnTo>
                  <a:pt x="2988956" y="405282"/>
                </a:lnTo>
                <a:lnTo>
                  <a:pt x="3022730" y="368240"/>
                </a:lnTo>
                <a:lnTo>
                  <a:pt x="3057048" y="331743"/>
                </a:lnTo>
                <a:lnTo>
                  <a:pt x="3090822" y="294701"/>
                </a:lnTo>
                <a:lnTo>
                  <a:pt x="3125140" y="257659"/>
                </a:lnTo>
                <a:lnTo>
                  <a:pt x="3158913" y="221162"/>
                </a:lnTo>
                <a:lnTo>
                  <a:pt x="3192687" y="184120"/>
                </a:lnTo>
                <a:lnTo>
                  <a:pt x="3227005" y="147078"/>
                </a:lnTo>
                <a:lnTo>
                  <a:pt x="3260779" y="110581"/>
                </a:lnTo>
                <a:lnTo>
                  <a:pt x="3294552" y="73539"/>
                </a:lnTo>
                <a:lnTo>
                  <a:pt x="3328870" y="37041"/>
                </a:lnTo>
                <a:lnTo>
                  <a:pt x="3362644" y="0"/>
                </a:lnTo>
              </a:path>
            </a:pathLst>
          </a:custGeom>
          <a:ln w="21789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649904" y="1526974"/>
            <a:ext cx="2967318" cy="2145366"/>
          </a:xfrm>
          <a:custGeom>
            <a:avLst/>
            <a:gdLst/>
            <a:ahLst/>
            <a:cxnLst/>
            <a:rect l="l" t="t" r="r" b="b"/>
            <a:pathLst>
              <a:path w="3362959" h="2431415">
                <a:moveTo>
                  <a:pt x="0" y="2431148"/>
                </a:moveTo>
                <a:lnTo>
                  <a:pt x="3362644" y="2431148"/>
                </a:lnTo>
                <a:lnTo>
                  <a:pt x="3362644" y="0"/>
                </a:lnTo>
                <a:lnTo>
                  <a:pt x="0" y="0"/>
                </a:lnTo>
                <a:lnTo>
                  <a:pt x="0" y="2431148"/>
                </a:lnTo>
                <a:close/>
              </a:path>
            </a:pathLst>
          </a:custGeom>
          <a:ln w="54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9">
            <a:extLst>
              <a:ext uri="{FF2B5EF4-FFF2-40B4-BE49-F238E27FC236}">
                <a16:creationId xmlns:a16="http://schemas.microsoft.com/office/drawing/2014/main" id="{7467B61C-673B-6A4A-8563-75397B764F58}"/>
              </a:ext>
            </a:extLst>
          </p:cNvPr>
          <p:cNvSpPr txBox="1"/>
          <p:nvPr/>
        </p:nvSpPr>
        <p:spPr>
          <a:xfrm>
            <a:off x="3264274" y="6707056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65" name="Slide Number Placeholder 3">
            <a:extLst>
              <a:ext uri="{FF2B5EF4-FFF2-40B4-BE49-F238E27FC236}">
                <a16:creationId xmlns:a16="http://schemas.microsoft.com/office/drawing/2014/main" id="{8BE22718-4931-4046-AD70-3EAC27F98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222670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群組 17">
            <a:extLst>
              <a:ext uri="{FF2B5EF4-FFF2-40B4-BE49-F238E27FC236}">
                <a16:creationId xmlns:a16="http://schemas.microsoft.com/office/drawing/2014/main" id="{7A9746D2-910E-403C-8124-32EA4BED377D}"/>
              </a:ext>
            </a:extLst>
          </p:cNvPr>
          <p:cNvGrpSpPr/>
          <p:nvPr/>
        </p:nvGrpSpPr>
        <p:grpSpPr>
          <a:xfrm>
            <a:off x="3126612" y="1152752"/>
            <a:ext cx="5649230" cy="2871225"/>
            <a:chOff x="3471515" y="1825625"/>
            <a:chExt cx="5184805" cy="2583815"/>
          </a:xfrm>
        </p:grpSpPr>
        <p:pic>
          <p:nvPicPr>
            <p:cNvPr id="4" name="Google Shape;266;p35">
              <a:extLst>
                <a:ext uri="{FF2B5EF4-FFF2-40B4-BE49-F238E27FC236}">
                  <a16:creationId xmlns:a16="http://schemas.microsoft.com/office/drawing/2014/main" id="{5BA2BBCE-AB96-474C-9EDA-E1D128974D65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953581" y="1825625"/>
              <a:ext cx="3702739" cy="258381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878C67A9-479B-43D8-A2A4-E54FBB5D8841}"/>
                </a:ext>
              </a:extLst>
            </p:cNvPr>
            <p:cNvGrpSpPr/>
            <p:nvPr/>
          </p:nvGrpSpPr>
          <p:grpSpPr>
            <a:xfrm>
              <a:off x="3471515" y="3386965"/>
              <a:ext cx="1431476" cy="1022475"/>
              <a:chOff x="7336863" y="233785"/>
              <a:chExt cx="1431476" cy="1022475"/>
            </a:xfrm>
          </p:grpSpPr>
          <p:pic>
            <p:nvPicPr>
              <p:cNvPr id="5" name="Google Shape;258;p34">
                <a:extLst>
                  <a:ext uri="{FF2B5EF4-FFF2-40B4-BE49-F238E27FC236}">
                    <a16:creationId xmlns:a16="http://schemas.microsoft.com/office/drawing/2014/main" id="{99215471-231F-42DD-B340-2F1F267DEFF0}"/>
                  </a:ext>
                </a:extLst>
              </p:cNvPr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336863" y="233785"/>
                <a:ext cx="1431476" cy="10224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" name="Google Shape;259;p34">
                <a:extLst>
                  <a:ext uri="{FF2B5EF4-FFF2-40B4-BE49-F238E27FC236}">
                    <a16:creationId xmlns:a16="http://schemas.microsoft.com/office/drawing/2014/main" id="{E3EFE2D1-25DC-4576-ACA0-6FA29AD30BFF}"/>
                  </a:ext>
                </a:extLst>
              </p:cNvPr>
              <p:cNvSpPr txBox="1"/>
              <p:nvPr/>
            </p:nvSpPr>
            <p:spPr>
              <a:xfrm>
                <a:off x="7422065" y="540172"/>
                <a:ext cx="1309500" cy="707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1800" b="1">
                    <a:solidFill>
                      <a:srgbClr val="FFFFFF"/>
                    </a:solidFill>
                  </a:rPr>
                  <a:t>CoQA</a:t>
                </a:r>
                <a:endParaRPr sz="1800" b="1">
                  <a:solidFill>
                    <a:srgbClr val="FFFFFF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C06C3258-C681-4A41-A461-B378981AE575}"/>
                  </a:ext>
                </a:extLst>
              </p:cNvPr>
              <p:cNvSpPr txBox="1"/>
              <p:nvPr/>
            </p:nvSpPr>
            <p:spPr>
              <a:xfrm>
                <a:off x="930790" y="2084655"/>
                <a:ext cx="257806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4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TW" sz="24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⋯,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altLang="zh-TW" sz="2400" dirty="0"/>
                  <a:t>,</a:t>
                </a:r>
              </a:p>
              <a:p>
                <a:r>
                  <a:rPr lang="en-US" altLang="zh-TW" sz="2400" dirty="0"/>
                  <a:t>”Q:”,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4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TW" sz="24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⋯,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altLang="zh-TW" sz="2400" dirty="0"/>
                  <a:t>, “A:”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C06C3258-C681-4A41-A461-B378981AE5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790" y="2084655"/>
                <a:ext cx="2578062" cy="1200329"/>
              </a:xfrm>
              <a:prstGeom prst="rect">
                <a:avLst/>
              </a:prstGeom>
              <a:blipFill>
                <a:blip r:embed="rId5"/>
                <a:stretch>
                  <a:fillRect l="-3922" t="-4211" r="-980" b="-1052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矩形 14">
            <a:extLst>
              <a:ext uri="{FF2B5EF4-FFF2-40B4-BE49-F238E27FC236}">
                <a16:creationId xmlns:a16="http://schemas.microsoft.com/office/drawing/2014/main" id="{D898ADDE-3754-467C-ACD9-48B79F0C4B23}"/>
              </a:ext>
            </a:extLst>
          </p:cNvPr>
          <p:cNvSpPr/>
          <p:nvPr/>
        </p:nvSpPr>
        <p:spPr>
          <a:xfrm>
            <a:off x="323528" y="199061"/>
            <a:ext cx="77973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/>
              <a:t>One-shot or Few-shot Learning?  GPT-3 </a:t>
            </a:r>
            <a:r>
              <a:rPr lang="en-US" sz="3200" dirty="0"/>
              <a:t>175B</a:t>
            </a:r>
            <a:endParaRPr lang="zh-TW" altLang="en-US" sz="3200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F6487E1-237E-4FEC-BD09-DCCF09BE95D5}"/>
              </a:ext>
            </a:extLst>
          </p:cNvPr>
          <p:cNvSpPr/>
          <p:nvPr/>
        </p:nvSpPr>
        <p:spPr>
          <a:xfrm>
            <a:off x="628650" y="1287209"/>
            <a:ext cx="3724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400" dirty="0"/>
              <a:t>Reading Comprehension </a:t>
            </a:r>
            <a:endParaRPr lang="zh-TW" altLang="en-US" sz="2400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B44A8062-B5C5-45B1-9A3F-6CA871DEACDD}"/>
              </a:ext>
            </a:extLst>
          </p:cNvPr>
          <p:cNvSpPr/>
          <p:nvPr/>
        </p:nvSpPr>
        <p:spPr>
          <a:xfrm>
            <a:off x="628650" y="4119463"/>
            <a:ext cx="2403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400" dirty="0"/>
              <a:t>Summarization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DCD4324E-74ED-4C36-803D-50CC726E6239}"/>
                  </a:ext>
                </a:extLst>
              </p:cNvPr>
              <p:cNvSpPr txBox="1"/>
              <p:nvPr/>
            </p:nvSpPr>
            <p:spPr>
              <a:xfrm>
                <a:off x="3317570" y="4112246"/>
                <a:ext cx="481515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4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TW" sz="24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⋯,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altLang="zh-TW" sz="2400" dirty="0"/>
                  <a:t>,”TL;DR:”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DCD4324E-74ED-4C36-803D-50CC726E6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7570" y="4112246"/>
                <a:ext cx="4815150" cy="461665"/>
              </a:xfrm>
              <a:prstGeom prst="rect">
                <a:avLst/>
              </a:prstGeom>
              <a:blipFill>
                <a:blip r:embed="rId6"/>
                <a:stretch>
                  <a:fillRect l="-526" t="-13889" b="-3333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矩形 20">
            <a:extLst>
              <a:ext uri="{FF2B5EF4-FFF2-40B4-BE49-F238E27FC236}">
                <a16:creationId xmlns:a16="http://schemas.microsoft.com/office/drawing/2014/main" id="{B676F020-A3B7-4E84-8FA2-2325C6701352}"/>
              </a:ext>
            </a:extLst>
          </p:cNvPr>
          <p:cNvSpPr/>
          <p:nvPr/>
        </p:nvSpPr>
        <p:spPr>
          <a:xfrm>
            <a:off x="628650" y="4873715"/>
            <a:ext cx="19822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400" dirty="0"/>
              <a:t>Translation </a:t>
            </a:r>
            <a:endParaRPr lang="zh-TW" altLang="en-US" sz="2400" dirty="0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158FD8E8-D6C1-45B5-AC83-581D5F88C81E}"/>
              </a:ext>
            </a:extLst>
          </p:cNvPr>
          <p:cNvSpPr txBox="1"/>
          <p:nvPr/>
        </p:nvSpPr>
        <p:spPr>
          <a:xfrm>
            <a:off x="3126612" y="4653136"/>
            <a:ext cx="2598533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English sentence 1</a:t>
            </a:r>
            <a:endParaRPr lang="zh-TW" altLang="en-US" sz="2400" dirty="0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C0CD0921-0E6B-448A-B6AB-F3C7881409A7}"/>
              </a:ext>
            </a:extLst>
          </p:cNvPr>
          <p:cNvSpPr txBox="1"/>
          <p:nvPr/>
        </p:nvSpPr>
        <p:spPr>
          <a:xfrm>
            <a:off x="5857841" y="4653136"/>
            <a:ext cx="316425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=</a:t>
            </a:r>
            <a:endParaRPr lang="zh-TW" altLang="en-US" sz="2400" dirty="0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9A8640AF-ED4B-48B6-B300-57AAACACC40D}"/>
              </a:ext>
            </a:extLst>
          </p:cNvPr>
          <p:cNvSpPr txBox="1"/>
          <p:nvPr/>
        </p:nvSpPr>
        <p:spPr>
          <a:xfrm>
            <a:off x="6286642" y="4653136"/>
            <a:ext cx="2533830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French sentence 1</a:t>
            </a:r>
            <a:endParaRPr lang="zh-TW" altLang="en-US" sz="2400" dirty="0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4F8E9967-EA51-4AFD-8ADB-EE85BC708D9E}"/>
              </a:ext>
            </a:extLst>
          </p:cNvPr>
          <p:cNvSpPr txBox="1"/>
          <p:nvPr/>
        </p:nvSpPr>
        <p:spPr>
          <a:xfrm>
            <a:off x="3126612" y="5276203"/>
            <a:ext cx="2598533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English sentence 2</a:t>
            </a:r>
            <a:endParaRPr lang="zh-TW" altLang="en-US" sz="2400" dirty="0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862FEA86-1DCE-4F26-B3D2-262F0C9B9A0B}"/>
              </a:ext>
            </a:extLst>
          </p:cNvPr>
          <p:cNvSpPr txBox="1"/>
          <p:nvPr/>
        </p:nvSpPr>
        <p:spPr>
          <a:xfrm>
            <a:off x="5857841" y="5276203"/>
            <a:ext cx="316425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=</a:t>
            </a:r>
            <a:endParaRPr lang="zh-TW" altLang="en-US" sz="2400" dirty="0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54E1A403-B5EC-4A49-A4F4-54DFAAAA0EF0}"/>
              </a:ext>
            </a:extLst>
          </p:cNvPr>
          <p:cNvSpPr txBox="1"/>
          <p:nvPr/>
        </p:nvSpPr>
        <p:spPr>
          <a:xfrm>
            <a:off x="6286642" y="5276203"/>
            <a:ext cx="2533830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French sentence 2</a:t>
            </a:r>
            <a:endParaRPr lang="zh-TW" altLang="en-US" sz="2400" dirty="0"/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8EE190A6-2280-46AB-9172-C2D215478490}"/>
              </a:ext>
            </a:extLst>
          </p:cNvPr>
          <p:cNvSpPr txBox="1"/>
          <p:nvPr/>
        </p:nvSpPr>
        <p:spPr>
          <a:xfrm>
            <a:off x="3126612" y="5899270"/>
            <a:ext cx="2598533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English sentence 3</a:t>
            </a:r>
            <a:endParaRPr lang="zh-TW" altLang="en-US" sz="2400" dirty="0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74FF743A-651E-4888-9EF8-8205579E4D74}"/>
              </a:ext>
            </a:extLst>
          </p:cNvPr>
          <p:cNvSpPr txBox="1"/>
          <p:nvPr/>
        </p:nvSpPr>
        <p:spPr>
          <a:xfrm>
            <a:off x="5857841" y="5899270"/>
            <a:ext cx="316425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=</a:t>
            </a:r>
            <a:endParaRPr lang="zh-TW" altLang="en-US" sz="24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A725A88-61E1-D944-945E-E82B77E3E36E}"/>
              </a:ext>
            </a:extLst>
          </p:cNvPr>
          <p:cNvSpPr/>
          <p:nvPr/>
        </p:nvSpPr>
        <p:spPr>
          <a:xfrm>
            <a:off x="2236875" y="6626603"/>
            <a:ext cx="58635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TW" sz="1200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http://speech.ee.ntu.edu.tw/~tlkagk/courses_ML20.html</a:t>
            </a:r>
            <a:r>
              <a:rPr lang="en-US" altLang="zh-TW" sz="1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999E6E21-C057-E54C-9F30-10F2F4395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120</a:t>
            </a:fld>
            <a:endParaRPr lang="de-DE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2990F2-869D-EE41-A589-2121FBA76000}"/>
              </a:ext>
            </a:extLst>
          </p:cNvPr>
          <p:cNvSpPr/>
          <p:nvPr/>
        </p:nvSpPr>
        <p:spPr>
          <a:xfrm>
            <a:off x="80637" y="5469863"/>
            <a:ext cx="28087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305FF"/>
                </a:solidFill>
              </a:rPr>
              <a:t>Tom B. Brown et al.</a:t>
            </a:r>
            <a:br>
              <a:rPr lang="en-US" sz="1200" dirty="0">
                <a:solidFill>
                  <a:srgbClr val="0305FF"/>
                </a:solidFill>
              </a:rPr>
            </a:br>
            <a:r>
              <a:rPr lang="en-US" sz="1200" dirty="0">
                <a:solidFill>
                  <a:srgbClr val="0305FF"/>
                </a:solidFill>
              </a:rPr>
              <a:t>Language Models are Few-Shot Learners.</a:t>
            </a:r>
          </a:p>
          <a:p>
            <a:r>
              <a:rPr lang="en-DE" sz="1200" dirty="0">
                <a:solidFill>
                  <a:srgbClr val="0305FF"/>
                </a:solidFill>
                <a:hlinkClick r:id="rId8"/>
              </a:rPr>
              <a:t>https://arxiv.org/abs/2005.14165</a:t>
            </a:r>
            <a:r>
              <a:rPr lang="en-DE" sz="1200" dirty="0">
                <a:solidFill>
                  <a:srgbClr val="0305FF"/>
                </a:solidFill>
              </a:rPr>
              <a:t>.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2020</a:t>
            </a:r>
            <a:r>
              <a:rPr lang="en-US" sz="1200" dirty="0">
                <a:solidFill>
                  <a:srgbClr val="0305FF"/>
                </a:solidFill>
              </a:rPr>
              <a:t>.</a:t>
            </a:r>
            <a:endParaRPr lang="en-DE" sz="1200" dirty="0">
              <a:solidFill>
                <a:srgbClr val="0305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DCC092-2484-FD44-91EE-3E25F77536CF}"/>
              </a:ext>
            </a:extLst>
          </p:cNvPr>
          <p:cNvSpPr txBox="1"/>
          <p:nvPr/>
        </p:nvSpPr>
        <p:spPr>
          <a:xfrm>
            <a:off x="7137025" y="4230617"/>
            <a:ext cx="18582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100" dirty="0"/>
              <a:t>TL;DR=Too long; didn’t read.</a:t>
            </a:r>
          </a:p>
        </p:txBody>
      </p:sp>
    </p:spTree>
    <p:extLst>
      <p:ext uri="{BB962C8B-B14F-4D97-AF65-F5344CB8AC3E}">
        <p14:creationId xmlns:p14="http://schemas.microsoft.com/office/powerpoint/2010/main" val="302118034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F9FD6-F054-34E8-D102-EA790EE87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In-context learning: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E3FA8-A8D6-4BF9-511C-FD6651EE4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rgbClr val="212529"/>
                </a:solidFill>
                <a:latin typeface="-apple-system"/>
              </a:rPr>
              <a:t>I</a:t>
            </a:r>
            <a:r>
              <a:rPr lang="en-GB" b="0" i="0" u="none" strike="noStrike" dirty="0">
                <a:solidFill>
                  <a:srgbClr val="212529"/>
                </a:solidFill>
                <a:effectLst/>
                <a:latin typeface="-apple-system"/>
              </a:rPr>
              <a:t>n-context learning describes a different paradigm of “learning” </a:t>
            </a:r>
          </a:p>
          <a:p>
            <a:r>
              <a:rPr lang="en-GB" b="0" i="0" u="none" strike="noStrike" dirty="0">
                <a:solidFill>
                  <a:srgbClr val="212529"/>
                </a:solidFill>
                <a:effectLst/>
                <a:latin typeface="-apple-system"/>
              </a:rPr>
              <a:t>where the model is fed input normally as if it were a black box, </a:t>
            </a:r>
          </a:p>
          <a:p>
            <a:r>
              <a:rPr lang="en-GB" b="0" i="0" u="none" strike="noStrike" dirty="0">
                <a:solidFill>
                  <a:srgbClr val="212529"/>
                </a:solidFill>
                <a:effectLst/>
                <a:latin typeface="-apple-system"/>
              </a:rPr>
              <a:t>and the input to the model describes a new task with some possible examples </a:t>
            </a:r>
          </a:p>
          <a:p>
            <a:r>
              <a:rPr lang="en-GB" b="0" i="0" u="none" strike="noStrike" dirty="0">
                <a:solidFill>
                  <a:srgbClr val="212529"/>
                </a:solidFill>
                <a:effectLst/>
                <a:latin typeface="-apple-system"/>
              </a:rPr>
              <a:t>while the resulting output of the model reflects that new task as if the model had “learned”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C83D2C-C951-C073-1D8C-D5A84E32D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803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071E9-0266-404A-BBF6-CB360E6C2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Evaluation</a:t>
            </a:r>
          </a:p>
        </p:txBody>
      </p:sp>
      <p:pic>
        <p:nvPicPr>
          <p:cNvPr id="6" name="Content Placeholder 5" descr="Chart, line chart&#10;&#10;Description automatically generated">
            <a:extLst>
              <a:ext uri="{FF2B5EF4-FFF2-40B4-BE49-F238E27FC236}">
                <a16:creationId xmlns:a16="http://schemas.microsoft.com/office/drawing/2014/main" id="{8C5E768E-D9A9-144D-B379-DBB49018E3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80929"/>
            <a:ext cx="8229600" cy="460096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D38595-CD69-5249-A61C-18643C758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122</a:t>
            </a:fld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A547E5-A46A-9144-AE2A-F38D3DD4D87A}"/>
              </a:ext>
            </a:extLst>
          </p:cNvPr>
          <p:cNvSpPr/>
          <p:nvPr/>
        </p:nvSpPr>
        <p:spPr>
          <a:xfrm>
            <a:off x="2195736" y="6400800"/>
            <a:ext cx="504056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DE" sz="1050" dirty="0">
                <a:solidFill>
                  <a:srgbClr val="0305FF"/>
                </a:solidFill>
              </a:rPr>
              <a:t>https://blog.inten.to/gpt-3-language-models-are-few-shot-learners-a13d1ae8b1f9</a:t>
            </a:r>
          </a:p>
        </p:txBody>
      </p:sp>
    </p:spTree>
    <p:extLst>
      <p:ext uri="{BB962C8B-B14F-4D97-AF65-F5344CB8AC3E}">
        <p14:creationId xmlns:p14="http://schemas.microsoft.com/office/powerpoint/2010/main" val="141831853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5268E-F93C-9401-3324-28CBB0450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Understanding context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BDFFB-E2D7-F26A-CF50-81EBAFF1AF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i="0" u="none" strike="noStrike" dirty="0">
                <a:solidFill>
                  <a:srgbClr val="000000"/>
                </a:solidFill>
                <a:effectLst/>
              </a:rPr>
              <a:t>An Explanation of In-context Learning as Implicit Bayesian Inference</a:t>
            </a:r>
          </a:p>
          <a:p>
            <a:pPr lvl="1"/>
            <a:r>
              <a:rPr lang="en-GB" dirty="0">
                <a:hlinkClick r:id="rId2"/>
              </a:rPr>
              <a:t>https://arxiv.org/abs/2111.02080</a:t>
            </a:r>
            <a:endParaRPr lang="en-GB" dirty="0"/>
          </a:p>
          <a:p>
            <a:r>
              <a:rPr lang="en-GB" i="0" u="none" strike="noStrike" dirty="0">
                <a:solidFill>
                  <a:srgbClr val="000000"/>
                </a:solidFill>
                <a:effectLst/>
              </a:rPr>
              <a:t>Rethinking the Role of Demonstrations: What Makes In-Context Learning Work?</a:t>
            </a:r>
          </a:p>
          <a:p>
            <a:pPr lvl="1"/>
            <a:r>
              <a:rPr lang="en-GB" dirty="0">
                <a:hlinkClick r:id="rId3"/>
              </a:rPr>
              <a:t>https://arxiv.org/abs/2202.12837</a:t>
            </a:r>
            <a:r>
              <a:rPr lang="en-GB" dirty="0"/>
              <a:t> </a:t>
            </a:r>
          </a:p>
          <a:p>
            <a:pPr lvl="1"/>
            <a:endParaRPr lang="en-GB" dirty="0"/>
          </a:p>
          <a:p>
            <a:r>
              <a:rPr lang="en-GB" dirty="0"/>
              <a:t>Can in-context learning help us with dialogues?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A44CC2-D6E3-35F3-5140-AB1CABA97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940562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CD9CB-AAB7-EC24-9F1B-EF8B8FF7B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ChatGPT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CFB1B-D7DF-D3E7-90AC-D01EF25BC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b="0" i="0" u="none" strike="noStrike" dirty="0">
                <a:solidFill>
                  <a:srgbClr val="000000"/>
                </a:solidFill>
                <a:effectLst/>
              </a:rPr>
              <a:t>Interactive, conversational model</a:t>
            </a:r>
          </a:p>
          <a:p>
            <a:r>
              <a:rPr lang="en-DE" sz="2400" dirty="0"/>
              <a:t>Part of GPT-3.5 family</a:t>
            </a:r>
          </a:p>
          <a:p>
            <a:pPr lvl="1"/>
            <a:r>
              <a:rPr lang="en-GB" sz="2000" b="0" i="0" u="none" strike="noStrike" dirty="0">
                <a:solidFill>
                  <a:srgbClr val="050506"/>
                </a:solidFill>
                <a:effectLst/>
              </a:rPr>
              <a:t>fine-tuned mostly on programming code</a:t>
            </a:r>
            <a:endParaRPr lang="en-DE" sz="2000" dirty="0"/>
          </a:p>
          <a:p>
            <a:r>
              <a:rPr lang="en-GB" sz="2400" b="0" i="0" u="none" strike="noStrike" dirty="0" err="1">
                <a:solidFill>
                  <a:srgbClr val="000000"/>
                </a:solidFill>
                <a:effectLst/>
              </a:rPr>
              <a:t>ChatGPT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</a:rPr>
              <a:t> </a:t>
            </a:r>
          </a:p>
          <a:p>
            <a:pPr lvl="1"/>
            <a:r>
              <a:rPr lang="en-GB" sz="2000" b="0" i="0" u="none" strike="noStrike" dirty="0">
                <a:solidFill>
                  <a:srgbClr val="000000"/>
                </a:solidFill>
                <a:effectLst/>
              </a:rPr>
              <a:t>is a sibling model to </a:t>
            </a:r>
            <a:r>
              <a:rPr lang="en-GB" sz="2000" b="0" i="0" u="none" strike="noStrike" dirty="0" err="1">
                <a:solidFill>
                  <a:srgbClr val="000000"/>
                </a:solidFill>
                <a:effectLst/>
              </a:rPr>
              <a:t>InstructGPT</a:t>
            </a:r>
            <a:endParaRPr lang="en-GB" sz="2000" b="0" i="0" u="none" strike="noStrike" dirty="0">
              <a:solidFill>
                <a:srgbClr val="000000"/>
              </a:solidFill>
              <a:effectLst/>
            </a:endParaRPr>
          </a:p>
          <a:p>
            <a:pPr lvl="2"/>
            <a:r>
              <a:rPr lang="en-GB" sz="2000" dirty="0" err="1">
                <a:solidFill>
                  <a:srgbClr val="000000"/>
                </a:solidFill>
              </a:rPr>
              <a:t>ChatGPT</a:t>
            </a:r>
            <a:r>
              <a:rPr lang="en-GB" sz="2000" dirty="0">
                <a:solidFill>
                  <a:srgbClr val="000000"/>
                </a:solidFill>
              </a:rPr>
              <a:t> is similar but not identical</a:t>
            </a:r>
          </a:p>
          <a:p>
            <a:pPr lvl="2"/>
            <a:r>
              <a:rPr lang="en-GB" sz="2000" b="0" i="0" u="none" strike="noStrike" dirty="0">
                <a:solidFill>
                  <a:srgbClr val="000000"/>
                </a:solidFill>
                <a:effectLst/>
              </a:rPr>
              <a:t>slight differences in the data collection setup</a:t>
            </a:r>
          </a:p>
          <a:p>
            <a:pPr lvl="1"/>
            <a:r>
              <a:rPr lang="en-GB" sz="2000" b="0" i="0" u="none" strike="noStrike" dirty="0">
                <a:solidFill>
                  <a:srgbClr val="333333"/>
                </a:solidFill>
                <a:effectLst/>
              </a:rPr>
              <a:t>a fine-tuned version of GPT-3.5 that’s essentially </a:t>
            </a:r>
            <a:br>
              <a:rPr lang="en-GB" sz="2000" b="0" i="0" u="none" strike="noStrike" dirty="0">
                <a:solidFill>
                  <a:srgbClr val="333333"/>
                </a:solidFill>
                <a:effectLst/>
              </a:rPr>
            </a:br>
            <a:r>
              <a:rPr lang="en-GB" sz="2000" b="0" i="0" u="none" strike="noStrike" dirty="0">
                <a:solidFill>
                  <a:srgbClr val="333333"/>
                </a:solidFill>
                <a:effectLst/>
              </a:rPr>
              <a:t>a general-purpose chatbot</a:t>
            </a:r>
            <a:endParaRPr lang="en-GB" sz="2000" dirty="0">
              <a:solidFill>
                <a:srgbClr val="000000"/>
              </a:solidFill>
            </a:endParaRPr>
          </a:p>
          <a:p>
            <a:r>
              <a:rPr lang="en-GB" sz="2400" b="0" i="0" u="none" strike="noStrike" dirty="0">
                <a:solidFill>
                  <a:srgbClr val="000000"/>
                </a:solidFill>
                <a:effectLst/>
              </a:rPr>
              <a:t>Dialogue format of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</a:rPr>
              <a:t>ChatGPT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</a:rPr>
              <a:t> makes it possible for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</a:rPr>
              <a:t>ChatGPT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</a:rPr>
              <a:t> to answer </a:t>
            </a:r>
            <a:r>
              <a:rPr lang="en-GB" sz="2400" b="0" i="0" u="none" strike="noStrike" dirty="0" err="1">
                <a:solidFill>
                  <a:srgbClr val="000000"/>
                </a:solidFill>
                <a:effectLst/>
              </a:rPr>
              <a:t>followup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</a:rPr>
              <a:t> questions, admit its mistakes, challenge incorrect premises, and reject inappropriate requests</a:t>
            </a:r>
            <a:endParaRPr lang="en-DE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E48120-00DF-8BCB-FDB2-A2DF7C309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377675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4615E-B0B2-1D80-9081-7F2CE76CD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Similar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0834B-7654-C744-0659-E831CA3609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dirty="0"/>
              <a:t>OPT (Meta, LLM)</a:t>
            </a:r>
          </a:p>
          <a:p>
            <a:pPr lvl="1"/>
            <a:r>
              <a:rPr lang="en-GB" dirty="0">
                <a:hlinkClick r:id="rId2"/>
              </a:rPr>
              <a:t>https://ai.facebook.com/blog/democratizing-access-to-large-scale-language-models-with-opt-175b/</a:t>
            </a:r>
            <a:r>
              <a:rPr lang="en-DE" dirty="0"/>
              <a:t> </a:t>
            </a:r>
          </a:p>
          <a:p>
            <a:endParaRPr lang="en-DE" dirty="0"/>
          </a:p>
          <a:p>
            <a:r>
              <a:rPr lang="en-DE" dirty="0"/>
              <a:t>Galactica (Meta, LLM for science)</a:t>
            </a:r>
          </a:p>
          <a:p>
            <a:pPr lvl="1"/>
            <a:r>
              <a:rPr lang="en-GB" dirty="0">
                <a:hlinkClick r:id="rId3"/>
              </a:rPr>
              <a:t>https://galactica.org/</a:t>
            </a:r>
            <a:endParaRPr lang="en-GB" dirty="0"/>
          </a:p>
          <a:p>
            <a:pPr lvl="1"/>
            <a:endParaRPr lang="en-GB" dirty="0"/>
          </a:p>
          <a:p>
            <a:r>
              <a:rPr lang="en-GB" dirty="0"/>
              <a:t>Pegasus (Google</a:t>
            </a:r>
            <a:r>
              <a:rPr lang="en-GB"/>
              <a:t>, LLM, text </a:t>
            </a:r>
            <a:r>
              <a:rPr lang="en-GB" dirty="0"/>
              <a:t>summarization)</a:t>
            </a:r>
          </a:p>
          <a:p>
            <a:pPr lvl="1"/>
            <a:r>
              <a:rPr lang="en-GB" dirty="0">
                <a:hlinkClick r:id="rId4"/>
              </a:rPr>
              <a:t>https://ai.googleblog.com/2020/06/pegasus-state-of-art-model-for.html</a:t>
            </a:r>
            <a:r>
              <a:rPr lang="en-GB" dirty="0"/>
              <a:t> </a:t>
            </a:r>
            <a:endParaRPr lang="en-DE" dirty="0"/>
          </a:p>
          <a:p>
            <a:pPr lvl="1"/>
            <a:endParaRPr lang="en-DE" dirty="0"/>
          </a:p>
          <a:p>
            <a:pPr lvl="1"/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436AF5-12F0-AE4D-9284-93384E057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713908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B1A81-2698-A5CA-FD3B-BAA1F3510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Back to Agents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50A608-C042-5EC8-1DA8-69EF83CFC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dirty="0"/>
              <a:t>Why is few-shot learning important?</a:t>
            </a:r>
          </a:p>
          <a:p>
            <a:r>
              <a:rPr lang="en-DE" dirty="0"/>
              <a:t>Agents can use pretrained model</a:t>
            </a:r>
          </a:p>
          <a:p>
            <a:r>
              <a:rPr lang="en-DE" dirty="0"/>
              <a:t>Few-shot learning for specifying dedicated tasks!</a:t>
            </a:r>
          </a:p>
          <a:p>
            <a:endParaRPr lang="en-DE" dirty="0"/>
          </a:p>
          <a:p>
            <a:r>
              <a:rPr lang="en-DE" dirty="0"/>
              <a:t>From language models to general intelligence?</a:t>
            </a:r>
          </a:p>
          <a:p>
            <a:endParaRPr lang="en-DE" dirty="0"/>
          </a:p>
          <a:p>
            <a:r>
              <a:rPr lang="en-DE" dirty="0"/>
              <a:t>Implementing agents might be difficult</a:t>
            </a:r>
          </a:p>
          <a:p>
            <a:r>
              <a:rPr lang="en-DE" dirty="0"/>
              <a:t>Is there any hope that ordinary people can get access to GPT-3 / ChatGPT for fine-tuning?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FCB2E4-BE4F-9E3B-C390-424B9CA49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878418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5536" y="260648"/>
            <a:ext cx="1925320" cy="513080"/>
          </a:xfrm>
          <a:prstGeom prst="rect">
            <a:avLst/>
          </a:prstGeom>
        </p:spPr>
        <p:txBody>
          <a:bodyPr vert="horz" wrap="square" lIns="0" tIns="127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25" dirty="0"/>
              <a:t>Distillation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20093" y="1508307"/>
            <a:ext cx="7630795" cy="393700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469900" indent="-457200">
              <a:spcBef>
                <a:spcPts val="580"/>
              </a:spcBef>
              <a:buFont typeface="Arial" panose="020B0604020202020204" pitchFamily="34" charset="0"/>
              <a:buChar char="•"/>
              <a:tabLst>
                <a:tab pos="440055" algn="l"/>
                <a:tab pos="440690" algn="l"/>
              </a:tabLst>
            </a:pPr>
            <a:r>
              <a:rPr lang="de-DE" sz="2600" spc="-5" dirty="0">
                <a:latin typeface="+mn-lt"/>
                <a:cs typeface="Arial Unicode MS"/>
              </a:rPr>
              <a:t>A</a:t>
            </a:r>
            <a:r>
              <a:rPr sz="2600" spc="-30" dirty="0">
                <a:latin typeface="+mn-lt"/>
                <a:cs typeface="Arial Unicode MS"/>
              </a:rPr>
              <a:t>.k.a., </a:t>
            </a:r>
            <a:r>
              <a:rPr sz="2600" spc="-35" dirty="0">
                <a:latin typeface="+mn-lt"/>
                <a:cs typeface="Arial Unicode MS"/>
              </a:rPr>
              <a:t>model</a:t>
            </a:r>
            <a:r>
              <a:rPr sz="2600" spc="-65" dirty="0">
                <a:latin typeface="+mn-lt"/>
                <a:cs typeface="Arial Unicode MS"/>
              </a:rPr>
              <a:t> </a:t>
            </a:r>
            <a:r>
              <a:rPr sz="2600" spc="15" dirty="0">
                <a:latin typeface="+mn-lt"/>
                <a:cs typeface="Arial Unicode MS"/>
              </a:rPr>
              <a:t>compression</a:t>
            </a:r>
            <a:endParaRPr sz="2600" dirty="0">
              <a:latin typeface="+mn-lt"/>
              <a:cs typeface="Arial Unicode MS"/>
            </a:endParaRPr>
          </a:p>
          <a:p>
            <a:pPr marL="469900" indent="-457200">
              <a:spcBef>
                <a:spcPts val="480"/>
              </a:spcBef>
              <a:buFont typeface="Arial" panose="020B0604020202020204" pitchFamily="34" charset="0"/>
              <a:buChar char="•"/>
              <a:tabLst>
                <a:tab pos="440055" algn="l"/>
                <a:tab pos="440690" algn="l"/>
              </a:tabLst>
            </a:pPr>
            <a:r>
              <a:rPr sz="2600" spc="-15" dirty="0">
                <a:latin typeface="+mn-lt"/>
                <a:cs typeface="Arial Unicode MS"/>
              </a:rPr>
              <a:t>Idea </a:t>
            </a:r>
            <a:r>
              <a:rPr sz="2600" spc="-60" dirty="0">
                <a:latin typeface="+mn-lt"/>
                <a:cs typeface="Arial Unicode MS"/>
              </a:rPr>
              <a:t>has </a:t>
            </a:r>
            <a:r>
              <a:rPr sz="2600" spc="-15" dirty="0">
                <a:latin typeface="+mn-lt"/>
                <a:cs typeface="Arial Unicode MS"/>
              </a:rPr>
              <a:t>been </a:t>
            </a:r>
            <a:r>
              <a:rPr sz="2600" dirty="0">
                <a:latin typeface="+mn-lt"/>
                <a:cs typeface="Arial Unicode MS"/>
              </a:rPr>
              <a:t>around </a:t>
            </a:r>
            <a:r>
              <a:rPr sz="2600" spc="65" dirty="0">
                <a:latin typeface="+mn-lt"/>
                <a:cs typeface="Arial Unicode MS"/>
              </a:rPr>
              <a:t>for </a:t>
            </a:r>
            <a:r>
              <a:rPr sz="2600" spc="-75" dirty="0">
                <a:latin typeface="+mn-lt"/>
                <a:cs typeface="Arial Unicode MS"/>
              </a:rPr>
              <a:t>a </a:t>
            </a:r>
            <a:r>
              <a:rPr sz="2600" spc="30" dirty="0">
                <a:latin typeface="+mn-lt"/>
                <a:cs typeface="Arial Unicode MS"/>
              </a:rPr>
              <a:t>long</a:t>
            </a:r>
            <a:r>
              <a:rPr sz="2600" spc="-20" dirty="0">
                <a:latin typeface="+mn-lt"/>
                <a:cs typeface="Arial Unicode MS"/>
              </a:rPr>
              <a:t> </a:t>
            </a:r>
            <a:r>
              <a:rPr sz="2600" spc="20" dirty="0">
                <a:latin typeface="+mn-lt"/>
                <a:cs typeface="Arial Unicode MS"/>
              </a:rPr>
              <a:t>time:</a:t>
            </a:r>
            <a:endParaRPr sz="2600" dirty="0">
              <a:latin typeface="+mn-lt"/>
              <a:cs typeface="Arial Unicode MS"/>
            </a:endParaRPr>
          </a:p>
          <a:p>
            <a:pPr marL="816610" lvl="1" indent="-285750">
              <a:spcBef>
                <a:spcPts val="509"/>
              </a:spcBef>
              <a:buFont typeface="Arial" panose="020B0604020202020204" pitchFamily="34" charset="0"/>
              <a:buChar char="•"/>
              <a:tabLst>
                <a:tab pos="897255" algn="l"/>
                <a:tab pos="897890" algn="l"/>
              </a:tabLst>
            </a:pPr>
            <a:r>
              <a:rPr i="1" spc="20" dirty="0">
                <a:latin typeface="+mn-lt"/>
                <a:cs typeface="Arial"/>
              </a:rPr>
              <a:t>Model </a:t>
            </a:r>
            <a:r>
              <a:rPr i="1" spc="15" dirty="0">
                <a:latin typeface="+mn-lt"/>
                <a:cs typeface="Arial"/>
              </a:rPr>
              <a:t>Compression </a:t>
            </a:r>
            <a:r>
              <a:rPr spc="-25" dirty="0">
                <a:latin typeface="+mn-lt"/>
                <a:cs typeface="Arial Unicode MS"/>
              </a:rPr>
              <a:t>(Bucila </a:t>
            </a:r>
            <a:r>
              <a:rPr spc="-35" dirty="0">
                <a:latin typeface="+mn-lt"/>
                <a:cs typeface="Arial Unicode MS"/>
              </a:rPr>
              <a:t>et </a:t>
            </a:r>
            <a:r>
              <a:rPr spc="5" dirty="0">
                <a:latin typeface="+mn-lt"/>
                <a:cs typeface="Arial Unicode MS"/>
              </a:rPr>
              <a:t>al,</a:t>
            </a:r>
            <a:r>
              <a:rPr spc="-80" dirty="0">
                <a:latin typeface="+mn-lt"/>
                <a:cs typeface="Arial Unicode MS"/>
              </a:rPr>
              <a:t> </a:t>
            </a:r>
            <a:r>
              <a:rPr spc="10" dirty="0">
                <a:latin typeface="+mn-lt"/>
                <a:cs typeface="Arial Unicode MS"/>
              </a:rPr>
              <a:t>2006)</a:t>
            </a:r>
            <a:endParaRPr dirty="0">
              <a:latin typeface="+mn-lt"/>
              <a:cs typeface="Arial Unicode MS"/>
            </a:endParaRPr>
          </a:p>
          <a:p>
            <a:pPr marL="816610" lvl="1" indent="-285750">
              <a:spcBef>
                <a:spcPts val="315"/>
              </a:spcBef>
              <a:buFont typeface="Arial" panose="020B0604020202020204" pitchFamily="34" charset="0"/>
              <a:buChar char="•"/>
              <a:tabLst>
                <a:tab pos="897255" algn="l"/>
                <a:tab pos="897890" algn="l"/>
              </a:tabLst>
            </a:pPr>
            <a:r>
              <a:rPr i="1" spc="10" dirty="0">
                <a:latin typeface="+mn-lt"/>
                <a:cs typeface="Arial"/>
              </a:rPr>
              <a:t>Distilling </a:t>
            </a:r>
            <a:r>
              <a:rPr i="1" dirty="0">
                <a:latin typeface="+mn-lt"/>
                <a:cs typeface="Arial"/>
              </a:rPr>
              <a:t>the </a:t>
            </a:r>
            <a:r>
              <a:rPr i="1" spc="10" dirty="0">
                <a:latin typeface="+mn-lt"/>
                <a:cs typeface="Arial"/>
              </a:rPr>
              <a:t>Knowledge </a:t>
            </a:r>
            <a:r>
              <a:rPr i="1" spc="-40" dirty="0">
                <a:latin typeface="+mn-lt"/>
                <a:cs typeface="Arial"/>
              </a:rPr>
              <a:t>in </a:t>
            </a:r>
            <a:r>
              <a:rPr i="1" spc="-55" dirty="0">
                <a:latin typeface="+mn-lt"/>
                <a:cs typeface="Arial"/>
              </a:rPr>
              <a:t>a </a:t>
            </a:r>
            <a:r>
              <a:rPr i="1" spc="-20" dirty="0">
                <a:latin typeface="+mn-lt"/>
                <a:cs typeface="Arial"/>
              </a:rPr>
              <a:t>Neural </a:t>
            </a:r>
            <a:r>
              <a:rPr i="1" spc="40" dirty="0">
                <a:latin typeface="+mn-lt"/>
                <a:cs typeface="Arial"/>
              </a:rPr>
              <a:t>Network </a:t>
            </a:r>
            <a:r>
              <a:rPr spc="-5" dirty="0">
                <a:latin typeface="+mn-lt"/>
                <a:cs typeface="Arial Unicode MS"/>
              </a:rPr>
              <a:t>(Hinton </a:t>
            </a:r>
            <a:r>
              <a:rPr spc="-30" dirty="0">
                <a:latin typeface="+mn-lt"/>
                <a:cs typeface="Arial Unicode MS"/>
              </a:rPr>
              <a:t>et </a:t>
            </a:r>
            <a:r>
              <a:rPr spc="-5" dirty="0">
                <a:latin typeface="+mn-lt"/>
                <a:cs typeface="Arial Unicode MS"/>
              </a:rPr>
              <a:t>al,</a:t>
            </a:r>
            <a:r>
              <a:rPr spc="-20" dirty="0">
                <a:latin typeface="+mn-lt"/>
                <a:cs typeface="Arial Unicode MS"/>
              </a:rPr>
              <a:t> </a:t>
            </a:r>
            <a:r>
              <a:rPr spc="-70" dirty="0">
                <a:latin typeface="+mn-lt"/>
                <a:cs typeface="Arial Unicode MS"/>
              </a:rPr>
              <a:t>2015)</a:t>
            </a:r>
            <a:endParaRPr dirty="0">
              <a:latin typeface="+mn-lt"/>
              <a:cs typeface="Arial Unicode MS"/>
            </a:endParaRPr>
          </a:p>
          <a:p>
            <a:pPr marL="469900" indent="-457200">
              <a:spcBef>
                <a:spcPts val="284"/>
              </a:spcBef>
              <a:buFont typeface="Arial" panose="020B0604020202020204" pitchFamily="34" charset="0"/>
              <a:buChar char="•"/>
              <a:tabLst>
                <a:tab pos="440055" algn="l"/>
                <a:tab pos="440690" algn="l"/>
              </a:tabLst>
            </a:pPr>
            <a:r>
              <a:rPr sz="2600" spc="-10" dirty="0">
                <a:latin typeface="+mn-lt"/>
                <a:cs typeface="Arial Unicode MS"/>
              </a:rPr>
              <a:t>Simple</a:t>
            </a:r>
            <a:r>
              <a:rPr sz="2600" spc="30" dirty="0">
                <a:latin typeface="+mn-lt"/>
                <a:cs typeface="Arial Unicode MS"/>
              </a:rPr>
              <a:t> </a:t>
            </a:r>
            <a:r>
              <a:rPr sz="2600" spc="15" dirty="0">
                <a:latin typeface="+mn-lt"/>
                <a:cs typeface="Arial Unicode MS"/>
              </a:rPr>
              <a:t>technique:</a:t>
            </a:r>
            <a:endParaRPr sz="2600" dirty="0">
              <a:latin typeface="+mn-lt"/>
              <a:cs typeface="Arial Unicode MS"/>
            </a:endParaRPr>
          </a:p>
          <a:p>
            <a:pPr marL="816610" marR="5080" lvl="1" indent="-285750">
              <a:lnSpc>
                <a:spcPct val="114599"/>
              </a:lnSpc>
              <a:spcBef>
                <a:spcPts val="195"/>
              </a:spcBef>
              <a:buFont typeface="Arial" panose="020B0604020202020204" pitchFamily="34" charset="0"/>
              <a:buChar char="•"/>
              <a:tabLst>
                <a:tab pos="897255" algn="l"/>
                <a:tab pos="897890" algn="l"/>
              </a:tabLst>
            </a:pPr>
            <a:r>
              <a:rPr spc="-45" dirty="0">
                <a:latin typeface="+mn-lt"/>
                <a:cs typeface="Arial Unicode MS"/>
              </a:rPr>
              <a:t>Train </a:t>
            </a:r>
            <a:r>
              <a:rPr spc="-20" dirty="0">
                <a:latin typeface="+mn-lt"/>
                <a:cs typeface="Arial Unicode MS"/>
              </a:rPr>
              <a:t>“Teacher”: </a:t>
            </a:r>
            <a:r>
              <a:rPr spc="-75" dirty="0">
                <a:latin typeface="+mn-lt"/>
                <a:cs typeface="Arial Unicode MS"/>
              </a:rPr>
              <a:t>Use </a:t>
            </a:r>
            <a:r>
              <a:rPr spc="-105" dirty="0">
                <a:latin typeface="+mn-lt"/>
                <a:cs typeface="Arial Unicode MS"/>
              </a:rPr>
              <a:t>SOTA </a:t>
            </a:r>
            <a:r>
              <a:rPr spc="25" dirty="0">
                <a:latin typeface="+mn-lt"/>
                <a:cs typeface="Arial Unicode MS"/>
              </a:rPr>
              <a:t>pre-training </a:t>
            </a:r>
            <a:r>
              <a:rPr spc="-50" dirty="0">
                <a:latin typeface="+mn-lt"/>
                <a:cs typeface="Arial Unicode MS"/>
              </a:rPr>
              <a:t>+ </a:t>
            </a:r>
            <a:r>
              <a:rPr spc="55" dirty="0">
                <a:latin typeface="+mn-lt"/>
                <a:cs typeface="Arial Unicode MS"/>
              </a:rPr>
              <a:t>fine-tuning </a:t>
            </a:r>
            <a:r>
              <a:rPr spc="25" dirty="0">
                <a:latin typeface="+mn-lt"/>
                <a:cs typeface="Arial Unicode MS"/>
              </a:rPr>
              <a:t>technique </a:t>
            </a:r>
            <a:r>
              <a:rPr spc="-15" dirty="0">
                <a:latin typeface="+mn-lt"/>
                <a:cs typeface="Arial Unicode MS"/>
              </a:rPr>
              <a:t>to  </a:t>
            </a:r>
            <a:r>
              <a:rPr spc="45" dirty="0">
                <a:latin typeface="+mn-lt"/>
                <a:cs typeface="Arial Unicode MS"/>
              </a:rPr>
              <a:t>train </a:t>
            </a:r>
            <a:r>
              <a:rPr spc="10" dirty="0">
                <a:latin typeface="+mn-lt"/>
                <a:cs typeface="Arial Unicode MS"/>
              </a:rPr>
              <a:t>model </a:t>
            </a:r>
            <a:r>
              <a:rPr spc="40" dirty="0">
                <a:latin typeface="+mn-lt"/>
                <a:cs typeface="Arial Unicode MS"/>
              </a:rPr>
              <a:t>with </a:t>
            </a:r>
            <a:r>
              <a:rPr spc="-10" dirty="0">
                <a:latin typeface="+mn-lt"/>
                <a:cs typeface="Arial Unicode MS"/>
              </a:rPr>
              <a:t>maximum</a:t>
            </a:r>
            <a:r>
              <a:rPr spc="-85" dirty="0">
                <a:latin typeface="+mn-lt"/>
                <a:cs typeface="Arial Unicode MS"/>
              </a:rPr>
              <a:t> </a:t>
            </a:r>
            <a:r>
              <a:rPr spc="30" dirty="0">
                <a:latin typeface="+mn-lt"/>
                <a:cs typeface="Arial Unicode MS"/>
              </a:rPr>
              <a:t>accuracy</a:t>
            </a:r>
            <a:endParaRPr dirty="0">
              <a:latin typeface="+mn-lt"/>
              <a:cs typeface="Arial Unicode MS"/>
            </a:endParaRPr>
          </a:p>
          <a:p>
            <a:pPr marL="816610" lvl="1" indent="-285750">
              <a:spcBef>
                <a:spcPts val="315"/>
              </a:spcBef>
              <a:buFont typeface="Arial" panose="020B0604020202020204" pitchFamily="34" charset="0"/>
              <a:buChar char="•"/>
              <a:tabLst>
                <a:tab pos="897255" algn="l"/>
                <a:tab pos="897890" algn="l"/>
              </a:tabLst>
            </a:pPr>
            <a:r>
              <a:rPr spc="-40" dirty="0">
                <a:latin typeface="+mn-lt"/>
                <a:cs typeface="Arial Unicode MS"/>
              </a:rPr>
              <a:t>Label </a:t>
            </a:r>
            <a:r>
              <a:rPr spc="-45" dirty="0">
                <a:latin typeface="+mn-lt"/>
                <a:cs typeface="Arial Unicode MS"/>
              </a:rPr>
              <a:t>a </a:t>
            </a:r>
            <a:r>
              <a:rPr spc="5" dirty="0">
                <a:latin typeface="+mn-lt"/>
                <a:cs typeface="Arial Unicode MS"/>
              </a:rPr>
              <a:t>large </a:t>
            </a:r>
            <a:r>
              <a:rPr dirty="0">
                <a:latin typeface="+mn-lt"/>
                <a:cs typeface="Arial Unicode MS"/>
              </a:rPr>
              <a:t>amount </a:t>
            </a:r>
            <a:r>
              <a:rPr spc="25" dirty="0">
                <a:latin typeface="+mn-lt"/>
                <a:cs typeface="Arial Unicode MS"/>
              </a:rPr>
              <a:t>of </a:t>
            </a:r>
            <a:r>
              <a:rPr spc="10" dirty="0">
                <a:latin typeface="+mn-lt"/>
                <a:cs typeface="Arial Unicode MS"/>
              </a:rPr>
              <a:t>unlabeled </a:t>
            </a:r>
            <a:r>
              <a:rPr spc="15" dirty="0">
                <a:latin typeface="+mn-lt"/>
                <a:cs typeface="Arial Unicode MS"/>
              </a:rPr>
              <a:t>input </a:t>
            </a:r>
            <a:r>
              <a:rPr spc="5" dirty="0">
                <a:latin typeface="+mn-lt"/>
                <a:cs typeface="Arial Unicode MS"/>
              </a:rPr>
              <a:t>examples </a:t>
            </a:r>
            <a:r>
              <a:rPr spc="20" dirty="0">
                <a:latin typeface="+mn-lt"/>
                <a:cs typeface="Arial Unicode MS"/>
              </a:rPr>
              <a:t>with</a:t>
            </a:r>
            <a:r>
              <a:rPr spc="-20" dirty="0">
                <a:latin typeface="+mn-lt"/>
                <a:cs typeface="Arial Unicode MS"/>
              </a:rPr>
              <a:t> Teacher</a:t>
            </a:r>
            <a:endParaRPr dirty="0">
              <a:latin typeface="+mn-lt"/>
              <a:cs typeface="Arial Unicode MS"/>
            </a:endParaRPr>
          </a:p>
          <a:p>
            <a:pPr marL="816610" marR="225425" lvl="1" indent="-285750">
              <a:lnSpc>
                <a:spcPct val="114599"/>
              </a:lnSpc>
              <a:buFont typeface="Arial" panose="020B0604020202020204" pitchFamily="34" charset="0"/>
              <a:buChar char="•"/>
              <a:tabLst>
                <a:tab pos="897255" algn="l"/>
                <a:tab pos="897890" algn="l"/>
              </a:tabLst>
            </a:pPr>
            <a:r>
              <a:rPr spc="-60" dirty="0">
                <a:latin typeface="+mn-lt"/>
                <a:cs typeface="Arial Unicode MS"/>
              </a:rPr>
              <a:t>Train </a:t>
            </a:r>
            <a:r>
              <a:rPr spc="15" dirty="0">
                <a:latin typeface="+mn-lt"/>
                <a:cs typeface="Arial Unicode MS"/>
              </a:rPr>
              <a:t>“Student”: </a:t>
            </a:r>
            <a:r>
              <a:rPr spc="5" dirty="0">
                <a:latin typeface="+mn-lt"/>
                <a:cs typeface="Arial Unicode MS"/>
              </a:rPr>
              <a:t>Much </a:t>
            </a:r>
            <a:r>
              <a:rPr dirty="0">
                <a:latin typeface="+mn-lt"/>
                <a:cs typeface="Arial Unicode MS"/>
              </a:rPr>
              <a:t>smaller </a:t>
            </a:r>
            <a:r>
              <a:rPr spc="15" dirty="0">
                <a:latin typeface="+mn-lt"/>
                <a:cs typeface="Arial Unicode MS"/>
              </a:rPr>
              <a:t>model </a:t>
            </a:r>
            <a:r>
              <a:rPr spc="-20" dirty="0">
                <a:latin typeface="+mn-lt"/>
                <a:cs typeface="Arial Unicode MS"/>
              </a:rPr>
              <a:t>(e.g., </a:t>
            </a:r>
            <a:r>
              <a:rPr spc="-30" dirty="0">
                <a:latin typeface="+mn-lt"/>
                <a:cs typeface="Arial Unicode MS"/>
              </a:rPr>
              <a:t>50x </a:t>
            </a:r>
            <a:r>
              <a:rPr spc="-5" dirty="0">
                <a:latin typeface="+mn-lt"/>
                <a:cs typeface="Arial Unicode MS"/>
              </a:rPr>
              <a:t>smaller) which </a:t>
            </a:r>
            <a:r>
              <a:rPr spc="-20" dirty="0">
                <a:latin typeface="+mn-lt"/>
                <a:cs typeface="Arial Unicode MS"/>
              </a:rPr>
              <a:t>is  </a:t>
            </a:r>
            <a:r>
              <a:rPr spc="35" dirty="0">
                <a:latin typeface="+mn-lt"/>
                <a:cs typeface="Arial Unicode MS"/>
              </a:rPr>
              <a:t>trained </a:t>
            </a:r>
            <a:r>
              <a:rPr spc="10" dirty="0">
                <a:latin typeface="+mn-lt"/>
                <a:cs typeface="Arial Unicode MS"/>
              </a:rPr>
              <a:t>to </a:t>
            </a:r>
            <a:r>
              <a:rPr spc="20" dirty="0">
                <a:latin typeface="+mn-lt"/>
                <a:cs typeface="Arial Unicode MS"/>
              </a:rPr>
              <a:t>mimic </a:t>
            </a:r>
            <a:r>
              <a:rPr spc="-30" dirty="0">
                <a:latin typeface="+mn-lt"/>
                <a:cs typeface="Arial Unicode MS"/>
              </a:rPr>
              <a:t>Teacher</a:t>
            </a:r>
            <a:r>
              <a:rPr spc="-70" dirty="0">
                <a:latin typeface="+mn-lt"/>
                <a:cs typeface="Arial Unicode MS"/>
              </a:rPr>
              <a:t> </a:t>
            </a:r>
            <a:r>
              <a:rPr spc="70" dirty="0">
                <a:latin typeface="+mn-lt"/>
                <a:cs typeface="Arial Unicode MS"/>
              </a:rPr>
              <a:t>output</a:t>
            </a:r>
            <a:endParaRPr dirty="0">
              <a:latin typeface="+mn-lt"/>
              <a:cs typeface="Arial Unicode MS"/>
            </a:endParaRPr>
          </a:p>
          <a:p>
            <a:pPr marL="816610" lvl="1" indent="-285750">
              <a:spcBef>
                <a:spcPts val="315"/>
              </a:spcBef>
              <a:buFont typeface="Arial" panose="020B0604020202020204" pitchFamily="34" charset="0"/>
              <a:buChar char="•"/>
              <a:tabLst>
                <a:tab pos="897255" algn="l"/>
                <a:tab pos="897890" algn="l"/>
              </a:tabLst>
            </a:pPr>
            <a:r>
              <a:rPr dirty="0">
                <a:latin typeface="+mn-lt"/>
                <a:cs typeface="Arial Unicode MS"/>
              </a:rPr>
              <a:t>Student </a:t>
            </a:r>
            <a:r>
              <a:rPr spc="40" dirty="0">
                <a:latin typeface="+mn-lt"/>
                <a:cs typeface="Arial Unicode MS"/>
              </a:rPr>
              <a:t>objective </a:t>
            </a:r>
            <a:r>
              <a:rPr spc="-10" dirty="0">
                <a:latin typeface="+mn-lt"/>
                <a:cs typeface="Arial Unicode MS"/>
              </a:rPr>
              <a:t>is </a:t>
            </a:r>
            <a:r>
              <a:rPr spc="10" dirty="0">
                <a:latin typeface="+mn-lt"/>
                <a:cs typeface="Arial Unicode MS"/>
              </a:rPr>
              <a:t>typically </a:t>
            </a:r>
            <a:r>
              <a:rPr spc="-35" dirty="0">
                <a:latin typeface="+mn-lt"/>
                <a:cs typeface="Arial Unicode MS"/>
              </a:rPr>
              <a:t>Mean </a:t>
            </a:r>
            <a:r>
              <a:rPr spc="-45" dirty="0">
                <a:latin typeface="+mn-lt"/>
                <a:cs typeface="Arial Unicode MS"/>
              </a:rPr>
              <a:t>Square </a:t>
            </a:r>
            <a:r>
              <a:rPr dirty="0">
                <a:latin typeface="+mn-lt"/>
                <a:cs typeface="Arial Unicode MS"/>
              </a:rPr>
              <a:t>Error or </a:t>
            </a:r>
            <a:r>
              <a:rPr spc="-25" dirty="0">
                <a:latin typeface="+mn-lt"/>
                <a:cs typeface="Arial Unicode MS"/>
              </a:rPr>
              <a:t>Cross</a:t>
            </a:r>
            <a:r>
              <a:rPr spc="-85" dirty="0">
                <a:latin typeface="+mn-lt"/>
                <a:cs typeface="Arial Unicode MS"/>
              </a:rPr>
              <a:t> </a:t>
            </a:r>
            <a:r>
              <a:rPr spc="15" dirty="0">
                <a:latin typeface="+mn-lt"/>
                <a:cs typeface="Arial Unicode MS"/>
              </a:rPr>
              <a:t>Entropy</a:t>
            </a:r>
            <a:endParaRPr dirty="0">
              <a:latin typeface="+mn-lt"/>
              <a:cs typeface="Arial Unicode M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E5B09A-7616-9543-BD0A-4ED2565F2A60}"/>
              </a:ext>
            </a:extLst>
          </p:cNvPr>
          <p:cNvSpPr/>
          <p:nvPr/>
        </p:nvSpPr>
        <p:spPr>
          <a:xfrm>
            <a:off x="2051720" y="6639685"/>
            <a:ext cx="532859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DE" sz="1100" dirty="0">
                <a:solidFill>
                  <a:schemeClr val="bg1"/>
                </a:solidFill>
              </a:rPr>
              <a:t>Contextual Word Representations with  BERT and Other Pre-trained Language  Models</a:t>
            </a:r>
          </a:p>
        </p:txBody>
      </p:sp>
    </p:spTree>
    <p:extLst>
      <p:ext uri="{BB962C8B-B14F-4D97-AF65-F5344CB8AC3E}">
        <p14:creationId xmlns:p14="http://schemas.microsoft.com/office/powerpoint/2010/main" val="409808481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20093" y="1205504"/>
            <a:ext cx="5655945" cy="855344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469900" indent="-457200">
              <a:spcBef>
                <a:spcPts val="840"/>
              </a:spcBef>
              <a:buFont typeface="Arial" panose="020B0604020202020204" pitchFamily="34" charset="0"/>
              <a:buChar char="•"/>
              <a:tabLst>
                <a:tab pos="440055" algn="l"/>
                <a:tab pos="440690" algn="l"/>
              </a:tabLst>
            </a:pPr>
            <a:r>
              <a:rPr sz="2600" spc="-45" dirty="0">
                <a:latin typeface="+mn-lt"/>
                <a:cs typeface="Arial Unicode MS"/>
              </a:rPr>
              <a:t>Example </a:t>
            </a:r>
            <a:r>
              <a:rPr sz="2600" spc="25" dirty="0">
                <a:latin typeface="+mn-lt"/>
                <a:cs typeface="Arial Unicode MS"/>
              </a:rPr>
              <a:t>distillation</a:t>
            </a:r>
            <a:r>
              <a:rPr sz="2600" spc="35" dirty="0">
                <a:latin typeface="+mn-lt"/>
                <a:cs typeface="Arial Unicode MS"/>
              </a:rPr>
              <a:t> </a:t>
            </a:r>
            <a:r>
              <a:rPr sz="2600" spc="5" dirty="0">
                <a:latin typeface="+mn-lt"/>
                <a:cs typeface="Arial Unicode MS"/>
              </a:rPr>
              <a:t>results</a:t>
            </a:r>
            <a:endParaRPr sz="2600" dirty="0">
              <a:latin typeface="+mn-lt"/>
              <a:cs typeface="Arial Unicode MS"/>
            </a:endParaRPr>
          </a:p>
          <a:p>
            <a:pPr marL="816610" lvl="1" indent="-285750">
              <a:spcBef>
                <a:spcPts val="509"/>
              </a:spcBef>
              <a:buFont typeface="Arial" panose="020B0604020202020204" pitchFamily="34" charset="0"/>
              <a:buChar char="•"/>
              <a:tabLst>
                <a:tab pos="897255" algn="l"/>
                <a:tab pos="897890" algn="l"/>
              </a:tabLst>
            </a:pPr>
            <a:r>
              <a:rPr spc="20" dirty="0">
                <a:latin typeface="+mn-lt"/>
                <a:cs typeface="Arial Unicode MS"/>
              </a:rPr>
              <a:t>50k </a:t>
            </a:r>
            <a:r>
              <a:rPr spc="5" dirty="0">
                <a:latin typeface="+mn-lt"/>
                <a:cs typeface="Arial Unicode MS"/>
              </a:rPr>
              <a:t>labeled </a:t>
            </a:r>
            <a:r>
              <a:rPr spc="-5" dirty="0">
                <a:latin typeface="+mn-lt"/>
                <a:cs typeface="Arial Unicode MS"/>
              </a:rPr>
              <a:t>examples, </a:t>
            </a:r>
            <a:r>
              <a:rPr spc="-40" dirty="0">
                <a:latin typeface="+mn-lt"/>
                <a:cs typeface="Arial Unicode MS"/>
              </a:rPr>
              <a:t>8M </a:t>
            </a:r>
            <a:r>
              <a:rPr spc="-5" dirty="0">
                <a:latin typeface="+mn-lt"/>
                <a:cs typeface="Arial Unicode MS"/>
              </a:rPr>
              <a:t>unlabeled</a:t>
            </a:r>
            <a:r>
              <a:rPr spc="-65" dirty="0">
                <a:latin typeface="+mn-lt"/>
                <a:cs typeface="Arial Unicode MS"/>
              </a:rPr>
              <a:t> </a:t>
            </a:r>
            <a:r>
              <a:rPr spc="-5" dirty="0">
                <a:latin typeface="+mn-lt"/>
                <a:cs typeface="Arial Unicode MS"/>
              </a:rPr>
              <a:t>examples</a:t>
            </a:r>
            <a:endParaRPr dirty="0">
              <a:latin typeface="+mn-lt"/>
              <a:cs typeface="Arial Unicode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0092" y="4965882"/>
            <a:ext cx="7792084" cy="8989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>
              <a:lnSpc>
                <a:spcPct val="115399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440055" algn="l"/>
                <a:tab pos="440690" algn="l"/>
              </a:tabLst>
            </a:pPr>
            <a:r>
              <a:rPr sz="2600" spc="20" dirty="0">
                <a:latin typeface="+mn-lt"/>
                <a:cs typeface="Arial Unicode MS"/>
              </a:rPr>
              <a:t>Distillation </a:t>
            </a:r>
            <a:r>
              <a:rPr sz="2600" spc="10" dirty="0">
                <a:latin typeface="+mn-lt"/>
                <a:cs typeface="Arial Unicode MS"/>
              </a:rPr>
              <a:t>works </a:t>
            </a:r>
            <a:r>
              <a:rPr sz="2600" i="1" spc="60" dirty="0">
                <a:latin typeface="+mn-lt"/>
                <a:cs typeface="Arial"/>
              </a:rPr>
              <a:t>much </a:t>
            </a:r>
            <a:r>
              <a:rPr sz="2600" spc="60" dirty="0">
                <a:latin typeface="+mn-lt"/>
                <a:cs typeface="Arial Unicode MS"/>
              </a:rPr>
              <a:t>better </a:t>
            </a:r>
            <a:r>
              <a:rPr sz="2600" spc="5" dirty="0">
                <a:latin typeface="+mn-lt"/>
                <a:cs typeface="Arial Unicode MS"/>
              </a:rPr>
              <a:t>than </a:t>
            </a:r>
            <a:r>
              <a:rPr sz="2600" spc="35" dirty="0">
                <a:latin typeface="+mn-lt"/>
                <a:cs typeface="Arial Unicode MS"/>
              </a:rPr>
              <a:t>pre-training </a:t>
            </a:r>
            <a:r>
              <a:rPr sz="2600" spc="-70" dirty="0">
                <a:latin typeface="+mn-lt"/>
                <a:cs typeface="Arial Unicode MS"/>
              </a:rPr>
              <a:t>+  </a:t>
            </a:r>
            <a:r>
              <a:rPr sz="2600" spc="75" dirty="0">
                <a:latin typeface="+mn-lt"/>
                <a:cs typeface="Arial Unicode MS"/>
              </a:rPr>
              <a:t>fine-tuning </a:t>
            </a:r>
            <a:r>
              <a:rPr sz="2600" spc="55" dirty="0">
                <a:latin typeface="+mn-lt"/>
                <a:cs typeface="Arial Unicode MS"/>
              </a:rPr>
              <a:t>with </a:t>
            </a:r>
            <a:r>
              <a:rPr sz="2600" spc="-5" dirty="0">
                <a:latin typeface="+mn-lt"/>
                <a:cs typeface="Arial Unicode MS"/>
              </a:rPr>
              <a:t>smaller</a:t>
            </a:r>
            <a:r>
              <a:rPr sz="2600" spc="-120" dirty="0">
                <a:latin typeface="+mn-lt"/>
                <a:cs typeface="Arial Unicode MS"/>
              </a:rPr>
              <a:t> </a:t>
            </a:r>
            <a:r>
              <a:rPr sz="2600" spc="20" dirty="0">
                <a:latin typeface="+mn-lt"/>
                <a:cs typeface="Arial Unicode MS"/>
              </a:rPr>
              <a:t>model </a:t>
            </a:r>
            <a:endParaRPr sz="2600">
              <a:latin typeface="+mn-lt"/>
              <a:cs typeface="Arial Unicode M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95536" y="244399"/>
            <a:ext cx="1925320" cy="513080"/>
          </a:xfrm>
          <a:prstGeom prst="rect">
            <a:avLst/>
          </a:prstGeom>
        </p:spPr>
        <p:txBody>
          <a:bodyPr vert="horz" wrap="square" lIns="0" tIns="127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25" dirty="0"/>
              <a:t>Distillation</a:t>
            </a:r>
          </a:p>
        </p:txBody>
      </p:sp>
      <p:sp>
        <p:nvSpPr>
          <p:cNvPr id="6" name="object 6"/>
          <p:cNvSpPr/>
          <p:nvPr/>
        </p:nvSpPr>
        <p:spPr>
          <a:xfrm>
            <a:off x="2065563" y="2218866"/>
            <a:ext cx="4413423" cy="26445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659126" y="3245820"/>
            <a:ext cx="166687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1000" i="1" spc="-10" dirty="0">
                <a:latin typeface="Arial"/>
                <a:cs typeface="Arial"/>
              </a:rPr>
              <a:t>Well-Read </a:t>
            </a:r>
            <a:r>
              <a:rPr sz="1000" i="1" spc="-5" dirty="0">
                <a:latin typeface="Arial"/>
                <a:cs typeface="Arial"/>
              </a:rPr>
              <a:t>Students Learn  Better: On the Importance of  Pre-training Compact</a:t>
            </a:r>
            <a:r>
              <a:rPr sz="1000" i="1" spc="-85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Models  </a:t>
            </a:r>
            <a:r>
              <a:rPr sz="1000" spc="-10" dirty="0">
                <a:latin typeface="Arial"/>
                <a:cs typeface="Arial"/>
              </a:rPr>
              <a:t>(Turc </a:t>
            </a:r>
            <a:r>
              <a:rPr sz="1000" spc="-5" dirty="0">
                <a:latin typeface="Arial"/>
                <a:cs typeface="Arial"/>
              </a:rPr>
              <a:t>et al,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2020)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C8CDF6-5427-7A4C-A820-E6BE521F0FF2}"/>
              </a:ext>
            </a:extLst>
          </p:cNvPr>
          <p:cNvSpPr/>
          <p:nvPr/>
        </p:nvSpPr>
        <p:spPr>
          <a:xfrm>
            <a:off x="2051720" y="6639685"/>
            <a:ext cx="532859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DE" sz="1100" dirty="0">
                <a:solidFill>
                  <a:schemeClr val="bg1"/>
                </a:solidFill>
              </a:rPr>
              <a:t>Contextual Word Representations with  BERT and Other Pre-trained Language  Models</a:t>
            </a:r>
          </a:p>
        </p:txBody>
      </p:sp>
    </p:spTree>
    <p:extLst>
      <p:ext uri="{BB962C8B-B14F-4D97-AF65-F5344CB8AC3E}">
        <p14:creationId xmlns:p14="http://schemas.microsoft.com/office/powerpoint/2010/main" val="309244721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5536" y="259437"/>
            <a:ext cx="6696744" cy="505267"/>
          </a:xfrm>
          <a:prstGeom prst="rect">
            <a:avLst/>
          </a:prstGeom>
        </p:spPr>
        <p:txBody>
          <a:bodyPr vert="horz" wrap="square" lIns="0" tIns="127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pc="25" dirty="0"/>
              <a:t>Why does distillation work so well? </a:t>
            </a:r>
            <a:endParaRPr spc="25" dirty="0"/>
          </a:p>
        </p:txBody>
      </p:sp>
      <p:sp>
        <p:nvSpPr>
          <p:cNvPr id="4" name="object 4"/>
          <p:cNvSpPr txBox="1"/>
          <p:nvPr/>
        </p:nvSpPr>
        <p:spPr>
          <a:xfrm>
            <a:off x="483215" y="1340768"/>
            <a:ext cx="765302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440055" algn="l"/>
                <a:tab pos="440690" algn="l"/>
              </a:tabLst>
            </a:pPr>
            <a:r>
              <a:rPr sz="2600" spc="-45" dirty="0">
                <a:latin typeface="+mn-lt"/>
                <a:cs typeface="Arial Unicode MS"/>
              </a:rPr>
              <a:t>A</a:t>
            </a:r>
            <a:r>
              <a:rPr sz="2600" spc="-229" dirty="0">
                <a:latin typeface="+mn-lt"/>
                <a:cs typeface="Arial Unicode MS"/>
              </a:rPr>
              <a:t> </a:t>
            </a:r>
            <a:r>
              <a:rPr sz="2600" spc="15" dirty="0">
                <a:latin typeface="+mn-lt"/>
                <a:cs typeface="Arial Unicode MS"/>
              </a:rPr>
              <a:t>hypothesis:</a:t>
            </a:r>
            <a:endParaRPr sz="2600" dirty="0">
              <a:latin typeface="+mn-lt"/>
              <a:cs typeface="Arial Unicode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42645" y="1988840"/>
            <a:ext cx="7458709" cy="1911998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298450" indent="-285750">
              <a:spcBef>
                <a:spcPts val="175"/>
              </a:spcBef>
              <a:buFont typeface="Arial" panose="020B0604020202020204" pitchFamily="34" charset="0"/>
              <a:buChar char="•"/>
              <a:tabLst>
                <a:tab pos="379095" algn="l"/>
                <a:tab pos="379730" algn="l"/>
              </a:tabLst>
            </a:pPr>
            <a:r>
              <a:rPr spc="5" dirty="0">
                <a:latin typeface="+mn-lt"/>
                <a:cs typeface="Arial Unicode MS"/>
              </a:rPr>
              <a:t>Finetuning </a:t>
            </a:r>
            <a:r>
              <a:rPr spc="25" dirty="0">
                <a:latin typeface="+mn-lt"/>
                <a:cs typeface="Arial Unicode MS"/>
              </a:rPr>
              <a:t>mostly </a:t>
            </a:r>
            <a:r>
              <a:rPr spc="-15" dirty="0">
                <a:latin typeface="+mn-lt"/>
                <a:cs typeface="Arial Unicode MS"/>
              </a:rPr>
              <a:t>just </a:t>
            </a:r>
            <a:r>
              <a:rPr spc="25" dirty="0">
                <a:latin typeface="+mn-lt"/>
                <a:cs typeface="Arial Unicode MS"/>
              </a:rPr>
              <a:t>picks </a:t>
            </a:r>
            <a:r>
              <a:rPr spc="-5" dirty="0">
                <a:latin typeface="+mn-lt"/>
                <a:cs typeface="Arial Unicode MS"/>
              </a:rPr>
              <a:t>up and </a:t>
            </a:r>
            <a:r>
              <a:rPr spc="10" dirty="0">
                <a:latin typeface="+mn-lt"/>
                <a:cs typeface="Arial Unicode MS"/>
              </a:rPr>
              <a:t>tweaks </a:t>
            </a:r>
            <a:r>
              <a:rPr dirty="0">
                <a:latin typeface="+mn-lt"/>
                <a:cs typeface="Arial Unicode MS"/>
              </a:rPr>
              <a:t>existing</a:t>
            </a:r>
            <a:r>
              <a:rPr spc="5" dirty="0">
                <a:latin typeface="+mn-lt"/>
                <a:cs typeface="Arial Unicode MS"/>
              </a:rPr>
              <a:t> latent </a:t>
            </a:r>
            <a:r>
              <a:rPr spc="25" dirty="0">
                <a:latin typeface="+mn-lt"/>
                <a:cs typeface="Arial Unicode MS"/>
              </a:rPr>
              <a:t>features</a:t>
            </a:r>
            <a:endParaRPr dirty="0">
              <a:latin typeface="+mn-lt"/>
              <a:cs typeface="Arial Unicode MS"/>
            </a:endParaRPr>
          </a:p>
          <a:p>
            <a:pPr marL="298450" marR="606425" indent="-285750">
              <a:lnSpc>
                <a:spcPct val="114599"/>
              </a:lnSpc>
              <a:buFont typeface="Arial" panose="020B0604020202020204" pitchFamily="34" charset="0"/>
              <a:buChar char="•"/>
              <a:tabLst>
                <a:tab pos="379095" algn="l"/>
                <a:tab pos="379730" algn="l"/>
              </a:tabLst>
            </a:pPr>
            <a:r>
              <a:rPr spc="-35" dirty="0">
                <a:latin typeface="+mn-lt"/>
                <a:cs typeface="Arial Unicode MS"/>
              </a:rPr>
              <a:t>This </a:t>
            </a:r>
            <a:r>
              <a:rPr dirty="0">
                <a:latin typeface="+mn-lt"/>
                <a:cs typeface="Arial Unicode MS"/>
              </a:rPr>
              <a:t>requires </a:t>
            </a:r>
            <a:r>
              <a:rPr spc="-40" dirty="0">
                <a:latin typeface="+mn-lt"/>
                <a:cs typeface="Arial Unicode MS"/>
              </a:rPr>
              <a:t>an </a:t>
            </a:r>
            <a:r>
              <a:rPr spc="-10" dirty="0">
                <a:latin typeface="+mn-lt"/>
                <a:cs typeface="Arial Unicode MS"/>
              </a:rPr>
              <a:t>oversized </a:t>
            </a:r>
            <a:r>
              <a:rPr spc="20" dirty="0">
                <a:latin typeface="+mn-lt"/>
                <a:cs typeface="Arial Unicode MS"/>
              </a:rPr>
              <a:t>model, </a:t>
            </a:r>
            <a:r>
              <a:rPr spc="-10" dirty="0">
                <a:latin typeface="+mn-lt"/>
                <a:cs typeface="Arial Unicode MS"/>
              </a:rPr>
              <a:t>because </a:t>
            </a:r>
            <a:r>
              <a:rPr spc="-20" dirty="0">
                <a:latin typeface="+mn-lt"/>
                <a:cs typeface="Arial Unicode MS"/>
              </a:rPr>
              <a:t>only </a:t>
            </a:r>
            <a:r>
              <a:rPr spc="-25" dirty="0">
                <a:latin typeface="+mn-lt"/>
                <a:cs typeface="Arial Unicode MS"/>
              </a:rPr>
              <a:t>a </a:t>
            </a:r>
            <a:r>
              <a:rPr spc="-20" dirty="0">
                <a:latin typeface="+mn-lt"/>
                <a:cs typeface="Arial Unicode MS"/>
              </a:rPr>
              <a:t>subset </a:t>
            </a:r>
            <a:r>
              <a:rPr spc="65" dirty="0">
                <a:latin typeface="+mn-lt"/>
                <a:cs typeface="Arial Unicode MS"/>
              </a:rPr>
              <a:t>of </a:t>
            </a:r>
            <a:r>
              <a:rPr spc="15" dirty="0">
                <a:latin typeface="+mn-lt"/>
                <a:cs typeface="Arial Unicode MS"/>
              </a:rPr>
              <a:t>the  </a:t>
            </a:r>
            <a:r>
              <a:rPr spc="30" dirty="0">
                <a:latin typeface="+mn-lt"/>
                <a:cs typeface="Arial Unicode MS"/>
              </a:rPr>
              <a:t>features </a:t>
            </a:r>
            <a:r>
              <a:rPr spc="-45" dirty="0">
                <a:latin typeface="+mn-lt"/>
                <a:cs typeface="Arial Unicode MS"/>
              </a:rPr>
              <a:t>are </a:t>
            </a:r>
            <a:r>
              <a:rPr dirty="0">
                <a:latin typeface="+mn-lt"/>
                <a:cs typeface="Arial Unicode MS"/>
              </a:rPr>
              <a:t>useful </a:t>
            </a:r>
            <a:r>
              <a:rPr spc="55" dirty="0">
                <a:latin typeface="+mn-lt"/>
                <a:cs typeface="Arial Unicode MS"/>
              </a:rPr>
              <a:t>for </a:t>
            </a:r>
            <a:r>
              <a:rPr spc="-15" dirty="0">
                <a:latin typeface="+mn-lt"/>
                <a:cs typeface="Arial Unicode MS"/>
              </a:rPr>
              <a:t>any </a:t>
            </a:r>
            <a:r>
              <a:rPr spc="10" dirty="0">
                <a:latin typeface="+mn-lt"/>
                <a:cs typeface="Arial Unicode MS"/>
              </a:rPr>
              <a:t>given</a:t>
            </a:r>
            <a:r>
              <a:rPr spc="-105" dirty="0">
                <a:latin typeface="+mn-lt"/>
                <a:cs typeface="Arial Unicode MS"/>
              </a:rPr>
              <a:t> </a:t>
            </a:r>
            <a:r>
              <a:rPr spc="-25" dirty="0">
                <a:latin typeface="+mn-lt"/>
                <a:cs typeface="Arial Unicode MS"/>
              </a:rPr>
              <a:t>task</a:t>
            </a:r>
            <a:endParaRPr dirty="0">
              <a:latin typeface="+mn-lt"/>
              <a:cs typeface="Arial Unicode MS"/>
            </a:endParaRPr>
          </a:p>
          <a:p>
            <a:pPr marL="298450" indent="-285750">
              <a:spcBef>
                <a:spcPts val="315"/>
              </a:spcBef>
              <a:buFont typeface="Arial" panose="020B0604020202020204" pitchFamily="34" charset="0"/>
              <a:buChar char="•"/>
              <a:tabLst>
                <a:tab pos="379095" algn="l"/>
                <a:tab pos="379730" algn="l"/>
              </a:tabLst>
            </a:pPr>
            <a:r>
              <a:rPr spc="10" dirty="0">
                <a:latin typeface="+mn-lt"/>
                <a:cs typeface="Arial Unicode MS"/>
              </a:rPr>
              <a:t>Distillation </a:t>
            </a:r>
            <a:r>
              <a:rPr spc="5" dirty="0">
                <a:latin typeface="+mn-lt"/>
                <a:cs typeface="Arial Unicode MS"/>
              </a:rPr>
              <a:t>allows </a:t>
            </a:r>
            <a:r>
              <a:rPr spc="25" dirty="0">
                <a:latin typeface="+mn-lt"/>
                <a:cs typeface="Arial Unicode MS"/>
              </a:rPr>
              <a:t>the model </a:t>
            </a:r>
            <a:r>
              <a:rPr spc="-5" dirty="0">
                <a:latin typeface="+mn-lt"/>
                <a:cs typeface="Arial Unicode MS"/>
              </a:rPr>
              <a:t>to </a:t>
            </a:r>
            <a:r>
              <a:rPr spc="-15" dirty="0">
                <a:latin typeface="+mn-lt"/>
                <a:cs typeface="Arial Unicode MS"/>
              </a:rPr>
              <a:t>only </a:t>
            </a:r>
            <a:r>
              <a:rPr spc="50" dirty="0">
                <a:latin typeface="+mn-lt"/>
                <a:cs typeface="Arial Unicode MS"/>
              </a:rPr>
              <a:t>focus </a:t>
            </a:r>
            <a:r>
              <a:rPr spc="-5" dirty="0">
                <a:latin typeface="+mn-lt"/>
                <a:cs typeface="Arial Unicode MS"/>
              </a:rPr>
              <a:t>on </a:t>
            </a:r>
            <a:r>
              <a:rPr dirty="0">
                <a:latin typeface="+mn-lt"/>
                <a:cs typeface="Arial Unicode MS"/>
              </a:rPr>
              <a:t>those</a:t>
            </a:r>
            <a:r>
              <a:rPr spc="-150" dirty="0">
                <a:latin typeface="+mn-lt"/>
                <a:cs typeface="Arial Unicode MS"/>
              </a:rPr>
              <a:t> </a:t>
            </a:r>
            <a:r>
              <a:rPr spc="25" dirty="0">
                <a:latin typeface="+mn-lt"/>
                <a:cs typeface="Arial Unicode MS"/>
              </a:rPr>
              <a:t>features</a:t>
            </a:r>
            <a:endParaRPr dirty="0">
              <a:latin typeface="+mn-lt"/>
              <a:cs typeface="Arial Unicode MS"/>
            </a:endParaRPr>
          </a:p>
          <a:p>
            <a:pPr marL="298450" marR="5080" indent="-285750">
              <a:lnSpc>
                <a:spcPct val="114599"/>
              </a:lnSpc>
              <a:buFont typeface="Arial" panose="020B0604020202020204" pitchFamily="34" charset="0"/>
              <a:buChar char="•"/>
              <a:tabLst>
                <a:tab pos="379095" algn="l"/>
                <a:tab pos="379730" algn="l"/>
              </a:tabLst>
            </a:pPr>
            <a:r>
              <a:rPr spc="20" dirty="0">
                <a:latin typeface="+mn-lt"/>
                <a:cs typeface="Arial Unicode MS"/>
              </a:rPr>
              <a:t>Supporting </a:t>
            </a:r>
            <a:r>
              <a:rPr spc="5" dirty="0">
                <a:latin typeface="+mn-lt"/>
                <a:cs typeface="Arial Unicode MS"/>
              </a:rPr>
              <a:t>evidence: </a:t>
            </a:r>
            <a:r>
              <a:rPr spc="-25" dirty="0">
                <a:latin typeface="+mn-lt"/>
                <a:cs typeface="Arial Unicode MS"/>
              </a:rPr>
              <a:t>Simple </a:t>
            </a:r>
            <a:r>
              <a:rPr spc="35" dirty="0">
                <a:latin typeface="+mn-lt"/>
                <a:cs typeface="Arial Unicode MS"/>
              </a:rPr>
              <a:t>self-distillation </a:t>
            </a:r>
            <a:r>
              <a:rPr lang="de-DE" spc="35" dirty="0" err="1">
                <a:latin typeface="+mn-lt"/>
                <a:cs typeface="Arial Unicode MS"/>
              </a:rPr>
              <a:t>of</a:t>
            </a:r>
            <a:r>
              <a:rPr lang="de-DE" spc="35" dirty="0">
                <a:latin typeface="+mn-lt"/>
                <a:cs typeface="Arial Unicode MS"/>
              </a:rPr>
              <a:t> a </a:t>
            </a:r>
            <a:r>
              <a:rPr lang="de-DE" spc="35" dirty="0" err="1">
                <a:latin typeface="+mn-lt"/>
                <a:cs typeface="Arial Unicode MS"/>
              </a:rPr>
              <a:t>small</a:t>
            </a:r>
            <a:r>
              <a:rPr lang="de-DE" spc="35" dirty="0">
                <a:latin typeface="+mn-lt"/>
                <a:cs typeface="Arial Unicode MS"/>
              </a:rPr>
              <a:t> </a:t>
            </a:r>
            <a:r>
              <a:rPr lang="de-DE" spc="35" dirty="0" err="1">
                <a:latin typeface="+mn-lt"/>
                <a:cs typeface="Arial Unicode MS"/>
              </a:rPr>
              <a:t>model</a:t>
            </a:r>
            <a:br>
              <a:rPr lang="de-DE" spc="35" dirty="0">
                <a:latin typeface="+mn-lt"/>
                <a:cs typeface="Arial Unicode MS"/>
              </a:rPr>
            </a:br>
            <a:r>
              <a:rPr dirty="0">
                <a:latin typeface="+mn-lt"/>
                <a:cs typeface="Arial Unicode MS"/>
              </a:rPr>
              <a:t>(</a:t>
            </a:r>
            <a:r>
              <a:rPr lang="de-DE" dirty="0">
                <a:latin typeface="+mn-lt"/>
                <a:cs typeface="Arial Unicode MS"/>
              </a:rPr>
              <a:t>e.g., </a:t>
            </a:r>
            <a:r>
              <a:rPr dirty="0">
                <a:latin typeface="+mn-lt"/>
                <a:cs typeface="Arial Unicode MS"/>
              </a:rPr>
              <a:t>distilling </a:t>
            </a:r>
            <a:r>
              <a:rPr spc="-50" dirty="0">
                <a:latin typeface="+mn-lt"/>
                <a:cs typeface="Arial Unicode MS"/>
              </a:rPr>
              <a:t>a </a:t>
            </a:r>
            <a:r>
              <a:rPr spc="-40" dirty="0">
                <a:latin typeface="+mn-lt"/>
                <a:cs typeface="Arial Unicode MS"/>
              </a:rPr>
              <a:t>smaller </a:t>
            </a:r>
            <a:r>
              <a:rPr spc="-130" dirty="0">
                <a:latin typeface="+mn-lt"/>
                <a:cs typeface="Arial Unicode MS"/>
              </a:rPr>
              <a:t>BERT  </a:t>
            </a:r>
            <a:r>
              <a:rPr spc="30" dirty="0">
                <a:latin typeface="+mn-lt"/>
                <a:cs typeface="Arial Unicode MS"/>
              </a:rPr>
              <a:t>model) </a:t>
            </a:r>
            <a:r>
              <a:rPr spc="-5" dirty="0">
                <a:latin typeface="+mn-lt"/>
                <a:cs typeface="Arial Unicode MS"/>
              </a:rPr>
              <a:t>doesn’t</a:t>
            </a:r>
            <a:r>
              <a:rPr dirty="0">
                <a:latin typeface="+mn-lt"/>
                <a:cs typeface="Arial Unicode MS"/>
              </a:rPr>
              <a:t> </a:t>
            </a:r>
            <a:r>
              <a:rPr spc="55" dirty="0">
                <a:latin typeface="+mn-lt"/>
                <a:cs typeface="Arial Unicode MS"/>
              </a:rPr>
              <a:t>work</a:t>
            </a:r>
            <a:r>
              <a:rPr lang="de-DE" spc="55" dirty="0">
                <a:latin typeface="+mn-lt"/>
                <a:cs typeface="Arial Unicode MS"/>
              </a:rPr>
              <a:t> </a:t>
            </a:r>
            <a:r>
              <a:rPr lang="de-DE" spc="55" dirty="0" err="1">
                <a:latin typeface="+mn-lt"/>
                <a:cs typeface="Arial Unicode MS"/>
              </a:rPr>
              <a:t>very</a:t>
            </a:r>
            <a:r>
              <a:rPr lang="de-DE" spc="55" dirty="0">
                <a:latin typeface="+mn-lt"/>
                <a:cs typeface="Arial Unicode MS"/>
              </a:rPr>
              <a:t> </a:t>
            </a:r>
            <a:r>
              <a:rPr lang="de-DE" spc="55" dirty="0" err="1">
                <a:latin typeface="+mn-lt"/>
                <a:cs typeface="Arial Unicode MS"/>
              </a:rPr>
              <a:t>well</a:t>
            </a:r>
            <a:endParaRPr dirty="0">
              <a:latin typeface="+mn-lt"/>
              <a:cs typeface="Arial Unicode M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AAC325-5486-7142-975C-A61AE29BCD28}"/>
              </a:ext>
            </a:extLst>
          </p:cNvPr>
          <p:cNvSpPr/>
          <p:nvPr/>
        </p:nvSpPr>
        <p:spPr>
          <a:xfrm>
            <a:off x="2051720" y="6639685"/>
            <a:ext cx="532859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DE" sz="1100" dirty="0">
                <a:solidFill>
                  <a:schemeClr val="bg1"/>
                </a:solidFill>
              </a:rPr>
              <a:t>Contextual Word Representations with  BERT and Other Pre-trained Language  Models</a:t>
            </a:r>
          </a:p>
        </p:txBody>
      </p:sp>
    </p:spTree>
    <p:extLst>
      <p:ext uri="{BB962C8B-B14F-4D97-AF65-F5344CB8AC3E}">
        <p14:creationId xmlns:p14="http://schemas.microsoft.com/office/powerpoint/2010/main" val="265626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7544" y="217500"/>
            <a:ext cx="6306110" cy="507153"/>
          </a:xfrm>
          <a:prstGeom prst="rect">
            <a:avLst/>
          </a:prstGeom>
        </p:spPr>
        <p:txBody>
          <a:bodyPr vert="horz" wrap="square" lIns="0" tIns="14568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115"/>
              </a:spcBef>
            </a:pPr>
            <a:r>
              <a:rPr spc="18" dirty="0"/>
              <a:t>RNN </a:t>
            </a:r>
            <a:r>
              <a:rPr lang="de-DE" spc="9" dirty="0"/>
              <a:t>V</a:t>
            </a:r>
            <a:r>
              <a:rPr spc="9" dirty="0" err="1"/>
              <a:t>ariants</a:t>
            </a:r>
            <a:r>
              <a:rPr spc="9" dirty="0"/>
              <a:t>: </a:t>
            </a:r>
            <a:r>
              <a:rPr spc="13" dirty="0"/>
              <a:t>LSTMs,</a:t>
            </a:r>
            <a:r>
              <a:rPr spc="-62" dirty="0"/>
              <a:t> </a:t>
            </a:r>
            <a:r>
              <a:rPr spc="18" dirty="0"/>
              <a:t>GRUs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77958" y="1290739"/>
            <a:ext cx="7666450" cy="2214543"/>
          </a:xfrm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354106" marR="4483" indent="-342900">
              <a:lnSpc>
                <a:spcPct val="99600"/>
              </a:lnSpc>
              <a:spcBef>
                <a:spcPts val="115"/>
              </a:spcBef>
              <a:buFont typeface="Arial" panose="020B0604020202020204" pitchFamily="34" charset="0"/>
              <a:buChar char="•"/>
            </a:pPr>
            <a:r>
              <a:rPr sz="2030" spc="4" dirty="0">
                <a:solidFill>
                  <a:srgbClr val="0B05FF"/>
                </a:solidFill>
                <a:latin typeface="Helvetica"/>
                <a:cs typeface="Helvetica"/>
              </a:rPr>
              <a:t>Long Short </a:t>
            </a:r>
            <a:r>
              <a:rPr sz="2030" spc="-31" dirty="0">
                <a:solidFill>
                  <a:srgbClr val="0B05FF"/>
                </a:solidFill>
                <a:latin typeface="Helvetica"/>
                <a:cs typeface="Helvetica"/>
              </a:rPr>
              <a:t>Term </a:t>
            </a:r>
            <a:r>
              <a:rPr sz="2030" spc="9" dirty="0">
                <a:solidFill>
                  <a:srgbClr val="0B05FF"/>
                </a:solidFill>
                <a:latin typeface="Helvetica"/>
                <a:cs typeface="Helvetica"/>
              </a:rPr>
              <a:t>Memory </a:t>
            </a:r>
            <a:r>
              <a:rPr sz="2030" spc="4" dirty="0">
                <a:latin typeface="Helvetica"/>
                <a:cs typeface="Helvetica"/>
              </a:rPr>
              <a:t>networks </a:t>
            </a:r>
            <a:r>
              <a:rPr sz="2030" spc="9" dirty="0">
                <a:latin typeface="Helvetica"/>
                <a:cs typeface="Helvetica"/>
              </a:rPr>
              <a:t>(LSTMs) </a:t>
            </a:r>
            <a:r>
              <a:rPr sz="2030" spc="4" dirty="0">
                <a:latin typeface="Helvetica"/>
                <a:cs typeface="Helvetica"/>
              </a:rPr>
              <a:t>are </a:t>
            </a:r>
            <a:r>
              <a:rPr sz="2030" spc="9" dirty="0">
                <a:latin typeface="Helvetica"/>
                <a:cs typeface="Helvetica"/>
              </a:rPr>
              <a:t>RNNs </a:t>
            </a:r>
            <a:r>
              <a:rPr sz="2030" spc="4" dirty="0">
                <a:latin typeface="Helvetica"/>
                <a:cs typeface="Helvetica"/>
              </a:rPr>
              <a:t>with  </a:t>
            </a:r>
            <a:r>
              <a:rPr sz="2030" spc="9" dirty="0">
                <a:latin typeface="Helvetica"/>
                <a:cs typeface="Helvetica"/>
              </a:rPr>
              <a:t>a more complex </a:t>
            </a:r>
            <a:r>
              <a:rPr sz="2030" spc="4" dirty="0">
                <a:latin typeface="Helvetica"/>
                <a:cs typeface="Helvetica"/>
              </a:rPr>
              <a:t>architecture to </a:t>
            </a:r>
            <a:r>
              <a:rPr sz="2030" spc="9" dirty="0">
                <a:latin typeface="Helvetica"/>
                <a:cs typeface="Helvetica"/>
              </a:rPr>
              <a:t>combine </a:t>
            </a:r>
            <a:r>
              <a:rPr sz="2030" spc="4" dirty="0">
                <a:latin typeface="Helvetica"/>
                <a:cs typeface="Helvetica"/>
              </a:rPr>
              <a:t>the last </a:t>
            </a:r>
            <a:r>
              <a:rPr sz="2030" spc="9" dirty="0">
                <a:latin typeface="Helvetica"/>
                <a:cs typeface="Helvetica"/>
              </a:rPr>
              <a:t>hidden </a:t>
            </a:r>
            <a:r>
              <a:rPr sz="2030" spc="4" dirty="0">
                <a:latin typeface="Helvetica"/>
                <a:cs typeface="Helvetica"/>
              </a:rPr>
              <a:t>state  with the current</a:t>
            </a:r>
            <a:r>
              <a:rPr sz="2030" dirty="0">
                <a:latin typeface="Helvetica"/>
                <a:cs typeface="Helvetica"/>
              </a:rPr>
              <a:t> </a:t>
            </a:r>
            <a:r>
              <a:rPr sz="2030" spc="4" dirty="0">
                <a:latin typeface="Helvetica"/>
                <a:cs typeface="Helvetica"/>
              </a:rPr>
              <a:t>input.</a:t>
            </a:r>
            <a:endParaRPr sz="2030" dirty="0">
              <a:latin typeface="Helvetica"/>
              <a:cs typeface="Helvetica"/>
            </a:endParaRPr>
          </a:p>
          <a:p>
            <a:pPr marL="354106" indent="-342900">
              <a:spcBef>
                <a:spcPts val="35"/>
              </a:spcBef>
              <a:buFont typeface="Arial" panose="020B0604020202020204" pitchFamily="34" charset="0"/>
              <a:buChar char="•"/>
            </a:pPr>
            <a:r>
              <a:rPr sz="2030" spc="9" dirty="0">
                <a:solidFill>
                  <a:srgbClr val="0B05FF"/>
                </a:solidFill>
                <a:latin typeface="Helvetica"/>
                <a:cs typeface="Helvetica"/>
              </a:rPr>
              <a:t>Gated </a:t>
            </a:r>
            <a:r>
              <a:rPr sz="2030" spc="4" dirty="0">
                <a:solidFill>
                  <a:srgbClr val="0B05FF"/>
                </a:solidFill>
                <a:latin typeface="Helvetica"/>
                <a:cs typeface="Helvetica"/>
              </a:rPr>
              <a:t>Recurrent Units </a:t>
            </a:r>
            <a:r>
              <a:rPr sz="2030" spc="9" dirty="0">
                <a:latin typeface="Helvetica"/>
                <a:cs typeface="Helvetica"/>
              </a:rPr>
              <a:t>(GRUs) </a:t>
            </a:r>
            <a:r>
              <a:rPr sz="2030" spc="4" dirty="0">
                <a:latin typeface="Helvetica"/>
                <a:cs typeface="Helvetica"/>
              </a:rPr>
              <a:t>are </a:t>
            </a:r>
            <a:r>
              <a:rPr sz="2030" spc="9" dirty="0">
                <a:latin typeface="Helvetica"/>
                <a:cs typeface="Helvetica"/>
              </a:rPr>
              <a:t>a </a:t>
            </a:r>
            <a:r>
              <a:rPr sz="2030" spc="4" dirty="0">
                <a:latin typeface="Helvetica"/>
                <a:cs typeface="Helvetica"/>
              </a:rPr>
              <a:t>simplification of</a:t>
            </a:r>
            <a:r>
              <a:rPr sz="2030" spc="18" dirty="0">
                <a:latin typeface="Helvetica"/>
                <a:cs typeface="Helvetica"/>
              </a:rPr>
              <a:t> </a:t>
            </a:r>
            <a:r>
              <a:rPr sz="2030" spc="9" dirty="0">
                <a:latin typeface="Helvetica"/>
                <a:cs typeface="Helvetica"/>
              </a:rPr>
              <a:t>LSTMs</a:t>
            </a:r>
            <a:endParaRPr sz="2118" dirty="0">
              <a:latin typeface="Times New Roman"/>
              <a:cs typeface="Times New Roman"/>
            </a:endParaRPr>
          </a:p>
          <a:p>
            <a:pPr marL="354106" marR="169778" indent="-342900">
              <a:lnSpc>
                <a:spcPct val="101400"/>
              </a:lnSpc>
              <a:buFont typeface="Arial" panose="020B0604020202020204" pitchFamily="34" charset="0"/>
              <a:buChar char="•"/>
            </a:pPr>
            <a:r>
              <a:rPr sz="2030" spc="4" dirty="0">
                <a:latin typeface="Helvetica"/>
                <a:cs typeface="Helvetica"/>
              </a:rPr>
              <a:t>Both contain “</a:t>
            </a:r>
            <a:r>
              <a:rPr lang="de-DE" sz="2030" spc="4" dirty="0" err="1">
                <a:solidFill>
                  <a:srgbClr val="0B05FF"/>
                </a:solidFill>
                <a:latin typeface="Helvetica"/>
                <a:cs typeface="Helvetica"/>
              </a:rPr>
              <a:t>gates</a:t>
            </a:r>
            <a:r>
              <a:rPr sz="2030" spc="4" dirty="0">
                <a:latin typeface="Helvetica"/>
                <a:cs typeface="Helvetica"/>
              </a:rPr>
              <a:t>” to control </a:t>
            </a:r>
            <a:r>
              <a:rPr sz="2030" spc="9" dirty="0">
                <a:latin typeface="Helvetica"/>
                <a:cs typeface="Helvetica"/>
              </a:rPr>
              <a:t>how much </a:t>
            </a:r>
            <a:r>
              <a:rPr sz="2030" spc="4" dirty="0">
                <a:latin typeface="Helvetica"/>
                <a:cs typeface="Helvetica"/>
              </a:rPr>
              <a:t>of the input or past  </a:t>
            </a:r>
            <a:r>
              <a:rPr sz="2030" spc="9" dirty="0">
                <a:latin typeface="Helvetica"/>
                <a:cs typeface="Helvetica"/>
              </a:rPr>
              <a:t>hidden </a:t>
            </a:r>
            <a:r>
              <a:rPr sz="2030" spc="4" dirty="0">
                <a:latin typeface="Helvetica"/>
                <a:cs typeface="Helvetica"/>
              </a:rPr>
              <a:t>state to forget or</a:t>
            </a:r>
            <a:r>
              <a:rPr sz="2030" spc="-9" dirty="0">
                <a:latin typeface="Helvetica"/>
                <a:cs typeface="Helvetica"/>
              </a:rPr>
              <a:t> </a:t>
            </a:r>
            <a:r>
              <a:rPr sz="2030" spc="9" dirty="0">
                <a:latin typeface="Helvetica"/>
                <a:cs typeface="Helvetica"/>
              </a:rPr>
              <a:t>remember</a:t>
            </a:r>
            <a:endParaRPr sz="2030" dirty="0">
              <a:latin typeface="Helvetica"/>
              <a:cs typeface="Helvetica"/>
            </a:endParaRPr>
          </a:p>
          <a:p>
            <a:pPr marL="342900" indent="-342900">
              <a:spcBef>
                <a:spcPts val="35"/>
              </a:spcBef>
              <a:buFont typeface="Arial" panose="020B0604020202020204" pitchFamily="34" charset="0"/>
              <a:buChar char="•"/>
            </a:pPr>
            <a:endParaRPr sz="2074" dirty="0">
              <a:latin typeface="Times New Roman"/>
              <a:cs typeface="Times New Roman"/>
            </a:endParaRP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7D554FAF-EFDF-FD40-BC08-1D1D463E8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9087420" cy="2734094"/>
          </a:xfrm>
          <a:prstGeom prst="rect">
            <a:avLst/>
          </a:prstGeom>
        </p:spPr>
      </p:pic>
      <p:sp>
        <p:nvSpPr>
          <p:cNvPr id="7" name="object 9">
            <a:extLst>
              <a:ext uri="{FF2B5EF4-FFF2-40B4-BE49-F238E27FC236}">
                <a16:creationId xmlns:a16="http://schemas.microsoft.com/office/drawing/2014/main" id="{57259B38-A284-854F-AE9B-A5062AD7BC2C}"/>
              </a:ext>
            </a:extLst>
          </p:cNvPr>
          <p:cNvSpPr txBox="1"/>
          <p:nvPr/>
        </p:nvSpPr>
        <p:spPr>
          <a:xfrm>
            <a:off x="3264274" y="6707056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6BD014E-2368-C44C-B644-B63BD0C77379}"/>
                  </a:ext>
                </a:extLst>
              </p:cNvPr>
              <p:cNvSpPr txBox="1"/>
              <p:nvPr/>
            </p:nvSpPr>
            <p:spPr>
              <a:xfrm>
                <a:off x="2699792" y="4394355"/>
                <a:ext cx="45038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DE" sz="1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6BD014E-2368-C44C-B644-B63BD0C773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792" y="4394355"/>
                <a:ext cx="450380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EF7AD1-4CCD-DC4E-A087-939DF0479FB8}"/>
                  </a:ext>
                </a:extLst>
              </p:cNvPr>
              <p:cNvSpPr txBox="1"/>
              <p:nvPr/>
            </p:nvSpPr>
            <p:spPr>
              <a:xfrm>
                <a:off x="17164" y="4434323"/>
                <a:ext cx="45038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DE" sz="1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EF7AD1-4CCD-DC4E-A087-939DF0479F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64" y="4434323"/>
                <a:ext cx="450380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794BDF-12BF-E844-8DEC-83381F3BEC81}"/>
                  </a:ext>
                </a:extLst>
              </p:cNvPr>
              <p:cNvSpPr txBox="1"/>
              <p:nvPr/>
            </p:nvSpPr>
            <p:spPr>
              <a:xfrm>
                <a:off x="2975515" y="4294473"/>
                <a:ext cx="45038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DE" sz="1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794BDF-12BF-E844-8DEC-83381F3BEC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5515" y="4294473"/>
                <a:ext cx="450380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A85B8F-8647-8848-A075-6AB5A5E3EF68}"/>
                  </a:ext>
                </a:extLst>
              </p:cNvPr>
              <p:cNvSpPr txBox="1"/>
              <p:nvPr/>
            </p:nvSpPr>
            <p:spPr>
              <a:xfrm>
                <a:off x="2964757" y="5122811"/>
                <a:ext cx="45038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DE" sz="1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A85B8F-8647-8848-A075-6AB5A5E3EF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757" y="5122811"/>
                <a:ext cx="450380" cy="2769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0C5C3547-C3B9-DD46-BB84-6CD198B8C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785001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6892" y="1917777"/>
            <a:ext cx="8307070" cy="14747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0" indent="-381000">
              <a:spcBef>
                <a:spcPts val="100"/>
              </a:spcBef>
              <a:buClr>
                <a:srgbClr val="00AF50"/>
              </a:buClr>
              <a:buFont typeface="Arial" panose="020B0604020202020204" pitchFamily="34" charset="0"/>
              <a:buChar char="•"/>
              <a:tabLst>
                <a:tab pos="393065" algn="l"/>
                <a:tab pos="393700" algn="l"/>
              </a:tabLst>
            </a:pPr>
            <a:r>
              <a:rPr dirty="0">
                <a:solidFill>
                  <a:srgbClr val="292929"/>
                </a:solidFill>
                <a:latin typeface="Arial"/>
                <a:cs typeface="Arial"/>
              </a:rPr>
              <a:t>GPT-3 </a:t>
            </a:r>
            <a:r>
              <a:rPr spc="-20" dirty="0">
                <a:solidFill>
                  <a:srgbClr val="292929"/>
                </a:solidFill>
                <a:latin typeface="Arial"/>
                <a:cs typeface="Arial"/>
              </a:rPr>
              <a:t>was </a:t>
            </a:r>
            <a:r>
              <a:rPr spc="-5" dirty="0">
                <a:solidFill>
                  <a:srgbClr val="292929"/>
                </a:solidFill>
                <a:latin typeface="Arial"/>
                <a:cs typeface="Arial"/>
              </a:rPr>
              <a:t>released by </a:t>
            </a:r>
            <a:r>
              <a:rPr lang="de-DE" spc="-10" dirty="0">
                <a:solidFill>
                  <a:srgbClr val="292929"/>
                </a:solidFill>
                <a:latin typeface="Arial"/>
                <a:cs typeface="Arial"/>
              </a:rPr>
              <a:t>O</a:t>
            </a:r>
            <a:r>
              <a:rPr spc="-10" dirty="0" err="1">
                <a:solidFill>
                  <a:srgbClr val="292929"/>
                </a:solidFill>
                <a:latin typeface="Arial"/>
                <a:cs typeface="Arial"/>
              </a:rPr>
              <a:t>penAI</a:t>
            </a:r>
            <a:r>
              <a:rPr spc="-10" dirty="0">
                <a:solidFill>
                  <a:srgbClr val="292929"/>
                </a:solidFill>
                <a:latin typeface="Arial"/>
                <a:cs typeface="Arial"/>
              </a:rPr>
              <a:t>, has </a:t>
            </a:r>
            <a:r>
              <a:rPr spc="-5" dirty="0">
                <a:solidFill>
                  <a:srgbClr val="292929"/>
                </a:solidFill>
                <a:latin typeface="Arial"/>
                <a:cs typeface="Arial"/>
              </a:rPr>
              <a:t>175 </a:t>
            </a:r>
            <a:r>
              <a:rPr spc="-10" dirty="0">
                <a:solidFill>
                  <a:srgbClr val="292929"/>
                </a:solidFill>
                <a:latin typeface="Arial"/>
                <a:cs typeface="Arial"/>
              </a:rPr>
              <a:t>billion </a:t>
            </a:r>
            <a:r>
              <a:rPr spc="-5" dirty="0">
                <a:solidFill>
                  <a:srgbClr val="292929"/>
                </a:solidFill>
                <a:latin typeface="Arial"/>
                <a:cs typeface="Arial"/>
              </a:rPr>
              <a:t>parameters </a:t>
            </a:r>
            <a:br>
              <a:rPr lang="de-DE" spc="-5" dirty="0">
                <a:solidFill>
                  <a:srgbClr val="292929"/>
                </a:solidFill>
                <a:latin typeface="Arial"/>
                <a:cs typeface="Arial"/>
              </a:rPr>
            </a:br>
            <a:r>
              <a:rPr spc="-10" dirty="0">
                <a:solidFill>
                  <a:srgbClr val="292929"/>
                </a:solidFill>
                <a:latin typeface="Arial"/>
                <a:cs typeface="Arial"/>
              </a:rPr>
              <a:t>and </a:t>
            </a:r>
            <a:r>
              <a:rPr dirty="0">
                <a:solidFill>
                  <a:srgbClr val="292929"/>
                </a:solidFill>
                <a:latin typeface="Arial"/>
                <a:cs typeface="Arial"/>
              </a:rPr>
              <a:t>is </a:t>
            </a:r>
            <a:r>
              <a:rPr spc="-10" dirty="0">
                <a:solidFill>
                  <a:srgbClr val="292929"/>
                </a:solidFill>
                <a:latin typeface="Arial"/>
                <a:cs typeface="Arial"/>
              </a:rPr>
              <a:t>not</a:t>
            </a:r>
            <a:r>
              <a:rPr spc="215" dirty="0">
                <a:solidFill>
                  <a:srgbClr val="292929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292929"/>
                </a:solidFill>
                <a:latin typeface="Arial"/>
                <a:cs typeface="Arial"/>
              </a:rPr>
              <a:t>openly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spc="-5" dirty="0">
                <a:solidFill>
                  <a:srgbClr val="292929"/>
                </a:solidFill>
                <a:latin typeface="Arial"/>
                <a:cs typeface="Arial"/>
              </a:rPr>
              <a:t>available.</a:t>
            </a:r>
            <a:endParaRPr dirty="0">
              <a:latin typeface="Arial"/>
              <a:cs typeface="Arial"/>
            </a:endParaRPr>
          </a:p>
          <a:p>
            <a:pPr marL="393700" marR="5080" indent="-381000">
              <a:spcBef>
                <a:spcPts val="600"/>
              </a:spcBef>
              <a:buClr>
                <a:srgbClr val="00AF50"/>
              </a:buClr>
              <a:buFont typeface="Arial" panose="020B0604020202020204" pitchFamily="34" charset="0"/>
              <a:buChar char="•"/>
              <a:tabLst>
                <a:tab pos="393065" algn="l"/>
                <a:tab pos="393700" algn="l"/>
              </a:tabLst>
            </a:pPr>
            <a:r>
              <a:rPr dirty="0">
                <a:solidFill>
                  <a:srgbClr val="292929"/>
                </a:solidFill>
                <a:latin typeface="Arial"/>
                <a:cs typeface="Arial"/>
              </a:rPr>
              <a:t>GPT-J </a:t>
            </a:r>
            <a:r>
              <a:rPr spc="-5" dirty="0">
                <a:solidFill>
                  <a:srgbClr val="292929"/>
                </a:solidFill>
                <a:latin typeface="Arial"/>
                <a:cs typeface="Arial"/>
              </a:rPr>
              <a:t>is a 6 billion parameter model released by Eleuther </a:t>
            </a:r>
            <a:r>
              <a:rPr dirty="0">
                <a:solidFill>
                  <a:srgbClr val="292929"/>
                </a:solidFill>
                <a:latin typeface="Arial"/>
                <a:cs typeface="Arial"/>
              </a:rPr>
              <a:t>AI. The </a:t>
            </a:r>
            <a:r>
              <a:rPr spc="-5" dirty="0">
                <a:solidFill>
                  <a:srgbClr val="292929"/>
                </a:solidFill>
                <a:latin typeface="Arial"/>
                <a:cs typeface="Arial"/>
              </a:rPr>
              <a:t>goal </a:t>
            </a:r>
            <a:r>
              <a:rPr dirty="0">
                <a:solidFill>
                  <a:srgbClr val="292929"/>
                </a:solidFill>
                <a:latin typeface="Arial"/>
                <a:cs typeface="Arial"/>
              </a:rPr>
              <a:t>of the  </a:t>
            </a:r>
            <a:r>
              <a:rPr spc="-5" dirty="0">
                <a:solidFill>
                  <a:srgbClr val="292929"/>
                </a:solidFill>
                <a:latin typeface="Arial"/>
                <a:cs typeface="Arial"/>
              </a:rPr>
              <a:t>group is </a:t>
            </a:r>
            <a:r>
              <a:rPr dirty="0">
                <a:solidFill>
                  <a:srgbClr val="292929"/>
                </a:solidFill>
                <a:latin typeface="Arial"/>
                <a:cs typeface="Arial"/>
              </a:rPr>
              <a:t>to </a:t>
            </a:r>
            <a:r>
              <a:rPr spc="-5" dirty="0">
                <a:solidFill>
                  <a:srgbClr val="292929"/>
                </a:solidFill>
                <a:latin typeface="Arial"/>
                <a:cs typeface="Arial"/>
              </a:rPr>
              <a:t>democratize huge language models, so they released </a:t>
            </a:r>
            <a:r>
              <a:rPr spc="5" dirty="0">
                <a:solidFill>
                  <a:srgbClr val="292929"/>
                </a:solidFill>
                <a:latin typeface="Arial"/>
                <a:cs typeface="Arial"/>
              </a:rPr>
              <a:t>GPT-J </a:t>
            </a:r>
            <a:r>
              <a:rPr spc="-5" dirty="0">
                <a:solidFill>
                  <a:srgbClr val="292929"/>
                </a:solidFill>
                <a:latin typeface="Arial"/>
                <a:cs typeface="Arial"/>
              </a:rPr>
              <a:t>and </a:t>
            </a:r>
            <a:r>
              <a:rPr dirty="0">
                <a:solidFill>
                  <a:srgbClr val="292929"/>
                </a:solidFill>
                <a:latin typeface="Arial"/>
                <a:cs typeface="Arial"/>
              </a:rPr>
              <a:t>it  is </a:t>
            </a:r>
            <a:r>
              <a:rPr spc="-5" dirty="0">
                <a:solidFill>
                  <a:srgbClr val="292929"/>
                </a:solidFill>
                <a:latin typeface="Arial"/>
                <a:cs typeface="Arial"/>
              </a:rPr>
              <a:t>currently publicly</a:t>
            </a:r>
            <a:r>
              <a:rPr spc="15" dirty="0">
                <a:solidFill>
                  <a:srgbClr val="292929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292929"/>
                </a:solidFill>
                <a:latin typeface="Arial"/>
                <a:cs typeface="Arial"/>
              </a:rPr>
              <a:t>available.</a:t>
            </a:r>
            <a:endParaRPr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6341" y="260648"/>
            <a:ext cx="2244725" cy="452120"/>
          </a:xfrm>
          <a:prstGeom prst="rect">
            <a:avLst/>
          </a:prstGeom>
        </p:spPr>
        <p:txBody>
          <a:bodyPr vert="horz" wrap="square" lIns="0" tIns="12065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8100">
              <a:spcBef>
                <a:spcPts val="95"/>
              </a:spcBef>
              <a:tabLst>
                <a:tab pos="443230" algn="l"/>
                <a:tab pos="1073785" algn="l"/>
              </a:tabLst>
            </a:pPr>
            <a:r>
              <a:rPr sz="2400" strike="sngStrike" spc="-7" baseline="19097" dirty="0">
                <a:solidFill>
                  <a:srgbClr val="FFFFFF"/>
                </a:solidFill>
                <a:latin typeface="Arial"/>
                <a:cs typeface="Arial"/>
              </a:rPr>
              <a:t> 	16	</a:t>
            </a:r>
            <a:r>
              <a:rPr sz="2800" spc="-5" dirty="0"/>
              <a:t>GPT-J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A5222C-651D-A949-DD54-75DE2E2DB965}"/>
              </a:ext>
            </a:extLst>
          </p:cNvPr>
          <p:cNvSpPr txBox="1"/>
          <p:nvPr/>
        </p:nvSpPr>
        <p:spPr>
          <a:xfrm>
            <a:off x="2391066" y="622802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dirty="0"/>
              <a:t>https://github.com/TheProtaganist/gpt-j</a:t>
            </a:r>
          </a:p>
        </p:txBody>
      </p:sp>
    </p:spTree>
    <p:extLst>
      <p:ext uri="{BB962C8B-B14F-4D97-AF65-F5344CB8AC3E}">
        <p14:creationId xmlns:p14="http://schemas.microsoft.com/office/powerpoint/2010/main" val="131338686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F45A8-E52D-B6B3-D5CC-6CE31B5E0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Summary: Large Language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C54C0-6DFF-EDF6-DFFA-57F03FFEF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0" i="0" u="sng" dirty="0">
                <a:solidFill>
                  <a:srgbClr val="1A73E8"/>
                </a:solidFill>
                <a:effectLst/>
                <a:latin typeface="Roboto" panose="02000000000000000000" pitchFamily="2" charset="0"/>
                <a:hlinkClick r:id="rId2"/>
              </a:rPr>
              <a:t>Translating</a:t>
            </a:r>
            <a:r>
              <a:rPr lang="en-GB" b="0" i="0" u="none" strike="noStrike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 one language into another, </a:t>
            </a:r>
          </a:p>
          <a:p>
            <a:r>
              <a:rPr lang="en-GB" b="0" i="0" u="sng" dirty="0">
                <a:solidFill>
                  <a:srgbClr val="1A73E8"/>
                </a:solidFill>
                <a:effectLst/>
                <a:latin typeface="Roboto" panose="02000000000000000000" pitchFamily="2" charset="0"/>
                <a:hlinkClick r:id="rId3"/>
              </a:rPr>
              <a:t>Summarizing a long document</a:t>
            </a:r>
            <a:r>
              <a:rPr lang="en-GB" b="0" i="0" u="none" strike="noStrike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 into a brief highlight,</a:t>
            </a:r>
          </a:p>
          <a:p>
            <a:r>
              <a:rPr lang="en-GB" b="0" i="0" u="sng" dirty="0">
                <a:solidFill>
                  <a:srgbClr val="1A73E8"/>
                </a:solidFill>
                <a:effectLst/>
                <a:latin typeface="Roboto" panose="02000000000000000000" pitchFamily="2" charset="0"/>
                <a:hlinkClick r:id="rId4"/>
              </a:rPr>
              <a:t>Answering information-seeking questions</a:t>
            </a:r>
            <a:endParaRPr lang="en-GB" dirty="0">
              <a:solidFill>
                <a:srgbClr val="5F6368"/>
              </a:solidFill>
              <a:latin typeface="Roboto" panose="02000000000000000000" pitchFamily="2" charset="0"/>
            </a:endParaRPr>
          </a:p>
          <a:p>
            <a:r>
              <a:rPr lang="en-GB" b="0" i="0" u="sng" dirty="0">
                <a:solidFill>
                  <a:srgbClr val="1A73E8"/>
                </a:solidFill>
                <a:effectLst/>
                <a:latin typeface="Roboto" panose="02000000000000000000" pitchFamily="2" charset="0"/>
                <a:hlinkClick r:id="rId5"/>
              </a:rPr>
              <a:t>Open-domain dialog</a:t>
            </a:r>
            <a:endParaRPr lang="en-GB" dirty="0">
              <a:solidFill>
                <a:srgbClr val="5F6368"/>
              </a:solidFill>
              <a:latin typeface="Roboto" panose="02000000000000000000" pitchFamily="2" charset="0"/>
            </a:endParaRPr>
          </a:p>
          <a:p>
            <a:pPr lvl="1"/>
            <a:r>
              <a:rPr lang="en-GB" b="0" i="0" u="none" strike="noStrike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converse about any topic</a:t>
            </a:r>
          </a:p>
          <a:p>
            <a:pPr lvl="1"/>
            <a:r>
              <a:rPr lang="en-GB" b="0" i="0" u="none" strike="noStrike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dialog models should adhere to </a:t>
            </a:r>
            <a:br>
              <a:rPr lang="en-GB" b="0" i="0" u="none" strike="noStrike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</a:br>
            <a:r>
              <a:rPr lang="en-GB" b="0" i="0" u="sng" dirty="0">
                <a:solidFill>
                  <a:srgbClr val="1A73E8"/>
                </a:solidFill>
                <a:effectLst/>
                <a:latin typeface="Roboto" panose="02000000000000000000" pitchFamily="2" charset="0"/>
                <a:hlinkClick r:id="rId6"/>
              </a:rPr>
              <a:t>Responsible AI practices</a:t>
            </a:r>
            <a:endParaRPr lang="en-GB" dirty="0">
              <a:solidFill>
                <a:srgbClr val="5F6368"/>
              </a:solidFill>
              <a:latin typeface="Roboto" panose="02000000000000000000" pitchFamily="2" charset="0"/>
            </a:endParaRPr>
          </a:p>
          <a:p>
            <a:pPr lvl="1"/>
            <a:r>
              <a:rPr lang="en-GB" b="0" i="0" u="none" strike="noStrike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avoid making factual statements that are not supported by external information sources.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BCDEF-5F74-23F5-26B5-B7E9E15D2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131</a:t>
            </a:fld>
            <a:endParaRPr lang="de-D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2B3EA9-8CAE-D84E-972C-37BF12D3F188}"/>
              </a:ext>
            </a:extLst>
          </p:cNvPr>
          <p:cNvSpPr txBox="1"/>
          <p:nvPr/>
        </p:nvSpPr>
        <p:spPr>
          <a:xfrm>
            <a:off x="1763688" y="6123801"/>
            <a:ext cx="64087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1200" dirty="0"/>
              <a:t>https://ai.googleblog.com/2022/01/lamda-towards-safe-grounded-and-high.html</a:t>
            </a:r>
          </a:p>
        </p:txBody>
      </p:sp>
    </p:spTree>
    <p:extLst>
      <p:ext uri="{BB962C8B-B14F-4D97-AF65-F5344CB8AC3E}">
        <p14:creationId xmlns:p14="http://schemas.microsoft.com/office/powerpoint/2010/main" val="2090089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E4C72-1F74-1B49-830A-0002B2FB3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Gates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015904-376F-F441-9465-CE7F17DC6C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pc="9" dirty="0">
                <a:cs typeface="Helvetica"/>
              </a:rPr>
              <a:t>A </a:t>
            </a:r>
            <a:r>
              <a:rPr lang="en-US" sz="2400" spc="4" dirty="0">
                <a:cs typeface="Helvetica"/>
              </a:rPr>
              <a:t>gate performs element-wise multiplication</a:t>
            </a:r>
            <a:r>
              <a:rPr lang="en-US" sz="2400" spc="-110" dirty="0">
                <a:cs typeface="Helvetica"/>
              </a:rPr>
              <a:t> </a:t>
            </a:r>
            <a:r>
              <a:rPr lang="en-US" sz="2400" dirty="0">
                <a:cs typeface="Helvetica"/>
              </a:rPr>
              <a:t>of</a:t>
            </a:r>
          </a:p>
          <a:p>
            <a:pPr lvl="1"/>
            <a:r>
              <a:rPr lang="en-US" sz="2000" spc="4" dirty="0">
                <a:cs typeface="Helvetica"/>
              </a:rPr>
              <a:t>the output of </a:t>
            </a:r>
            <a:r>
              <a:rPr lang="en-US" sz="2000" spc="9" dirty="0">
                <a:cs typeface="Helvetica"/>
              </a:rPr>
              <a:t>a </a:t>
            </a:r>
            <a:r>
              <a:rPr lang="en-US" sz="2000" i="1" spc="4" dirty="0">
                <a:cs typeface="Helvetica-BoldOblique"/>
              </a:rPr>
              <a:t>d</a:t>
            </a:r>
            <a:r>
              <a:rPr lang="en-US" sz="2000" spc="4" dirty="0">
                <a:cs typeface="Helvetica"/>
              </a:rPr>
              <a:t>-dimensional sigmoid layer</a:t>
            </a:r>
            <a:br>
              <a:rPr lang="en-US" sz="2000" dirty="0">
                <a:cs typeface="Helvetica"/>
              </a:rPr>
            </a:br>
            <a:r>
              <a:rPr lang="en-US" sz="2000" spc="4" dirty="0">
                <a:cs typeface="Helvetica"/>
              </a:rPr>
              <a:t>(all elements </a:t>
            </a:r>
            <a:r>
              <a:rPr lang="en-US" sz="2000" spc="9" dirty="0">
                <a:cs typeface="Helvetica"/>
              </a:rPr>
              <a:t>between 0 and </a:t>
            </a:r>
            <a:r>
              <a:rPr lang="en-US" sz="2000" spc="4" dirty="0">
                <a:cs typeface="Helvetica"/>
              </a:rPr>
              <a:t>1),</a:t>
            </a:r>
            <a:r>
              <a:rPr lang="en-US" sz="2000" spc="-18" dirty="0">
                <a:cs typeface="Helvetica"/>
              </a:rPr>
              <a:t> </a:t>
            </a:r>
            <a:r>
              <a:rPr lang="en-US" sz="2000" spc="9" dirty="0">
                <a:cs typeface="Helvetica"/>
              </a:rPr>
              <a:t>and</a:t>
            </a:r>
            <a:endParaRPr lang="en-US" sz="2000" dirty="0">
              <a:cs typeface="Helvetica"/>
            </a:endParaRPr>
          </a:p>
          <a:p>
            <a:pPr lvl="1"/>
            <a:r>
              <a:rPr lang="en-US" sz="2000" spc="9" dirty="0">
                <a:cs typeface="Helvetica"/>
              </a:rPr>
              <a:t>a </a:t>
            </a:r>
            <a:r>
              <a:rPr lang="en-US" sz="2000" i="1" spc="4" dirty="0">
                <a:cs typeface="Helvetica-BoldOblique"/>
              </a:rPr>
              <a:t>d</a:t>
            </a:r>
            <a:r>
              <a:rPr lang="en-US" sz="2000" spc="4" dirty="0">
                <a:cs typeface="Helvetica"/>
              </a:rPr>
              <a:t>-dimensional input</a:t>
            </a:r>
            <a:r>
              <a:rPr lang="en-US" sz="2000" spc="-4" dirty="0">
                <a:cs typeface="Helvetica"/>
              </a:rPr>
              <a:t> </a:t>
            </a:r>
            <a:r>
              <a:rPr lang="en-US" sz="2000" spc="4" dirty="0">
                <a:cs typeface="Helvetica"/>
              </a:rPr>
              <a:t>vector</a:t>
            </a:r>
            <a:endParaRPr lang="en-US" sz="2000" dirty="0">
              <a:cs typeface="Helvetica"/>
            </a:endParaRPr>
          </a:p>
          <a:p>
            <a:r>
              <a:rPr lang="en-US" sz="2400" spc="4" dirty="0">
                <a:cs typeface="Helvetica"/>
              </a:rPr>
              <a:t>Result: </a:t>
            </a:r>
            <a:r>
              <a:rPr lang="en-US" sz="2400" spc="9" dirty="0">
                <a:cs typeface="Helvetica"/>
              </a:rPr>
              <a:t>a </a:t>
            </a:r>
            <a:r>
              <a:rPr lang="en-US" sz="2400" i="1" spc="4" dirty="0">
                <a:cs typeface="Helvetica-BoldOblique"/>
              </a:rPr>
              <a:t>d</a:t>
            </a:r>
            <a:r>
              <a:rPr lang="en-US" sz="2400" spc="4" dirty="0">
                <a:cs typeface="Helvetica"/>
              </a:rPr>
              <a:t>-dimensional output vector </a:t>
            </a:r>
            <a:r>
              <a:rPr lang="en-US" sz="2400" spc="9" dirty="0">
                <a:cs typeface="Helvetica"/>
              </a:rPr>
              <a:t>which </a:t>
            </a:r>
            <a:r>
              <a:rPr lang="en-US" sz="2400" spc="4" dirty="0">
                <a:cs typeface="Helvetica"/>
              </a:rPr>
              <a:t>is like the input,  </a:t>
            </a:r>
            <a:r>
              <a:rPr lang="en-US" sz="2400" spc="9" dirty="0">
                <a:cs typeface="Helvetica"/>
              </a:rPr>
              <a:t>except </a:t>
            </a:r>
            <a:r>
              <a:rPr lang="en-US" sz="2400" spc="4" dirty="0">
                <a:cs typeface="Helvetica"/>
              </a:rPr>
              <a:t>some </a:t>
            </a:r>
            <a:r>
              <a:rPr lang="en-US" sz="2400" spc="9" dirty="0">
                <a:cs typeface="Helvetica"/>
              </a:rPr>
              <a:t>dimensions have been </a:t>
            </a:r>
            <a:r>
              <a:rPr lang="en-US" sz="2400" spc="4" dirty="0">
                <a:cs typeface="Helvetica"/>
              </a:rPr>
              <a:t>(partially)</a:t>
            </a:r>
            <a:r>
              <a:rPr lang="en-US" sz="2400" spc="-40" dirty="0">
                <a:cs typeface="Helvetica"/>
              </a:rPr>
              <a:t> </a:t>
            </a:r>
            <a:r>
              <a:rPr lang="en-US" sz="2400" spc="4" dirty="0">
                <a:cs typeface="Helvetica"/>
              </a:rPr>
              <a:t>“forgotten”</a:t>
            </a:r>
            <a:endParaRPr lang="en-US" sz="2400" dirty="0">
              <a:cs typeface="Helvetica"/>
            </a:endParaRPr>
          </a:p>
          <a:p>
            <a:endParaRPr lang="en-DE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4874A3-6BFC-4149-8437-38B704FFB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id="{F64CBF5E-0964-B24C-9958-A93E07DD3900}"/>
              </a:ext>
            </a:extLst>
          </p:cNvPr>
          <p:cNvSpPr txBox="1"/>
          <p:nvPr/>
        </p:nvSpPr>
        <p:spPr>
          <a:xfrm>
            <a:off x="3264274" y="6707056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65617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5536" y="332656"/>
            <a:ext cx="6255124" cy="507153"/>
          </a:xfrm>
          <a:prstGeom prst="rect">
            <a:avLst/>
          </a:prstGeom>
        </p:spPr>
        <p:txBody>
          <a:bodyPr vert="horz" wrap="square" lIns="0" tIns="14568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115"/>
              </a:spcBef>
            </a:pPr>
            <a:r>
              <a:rPr spc="18" dirty="0"/>
              <a:t>RNNs </a:t>
            </a:r>
            <a:r>
              <a:rPr spc="9" dirty="0"/>
              <a:t>for </a:t>
            </a:r>
            <a:r>
              <a:rPr lang="de-DE" spc="13" dirty="0"/>
              <a:t>L</a:t>
            </a:r>
            <a:r>
              <a:rPr spc="13" dirty="0" err="1"/>
              <a:t>anguage</a:t>
            </a:r>
            <a:r>
              <a:rPr spc="-84" dirty="0"/>
              <a:t> </a:t>
            </a:r>
            <a:r>
              <a:rPr lang="de-DE" spc="13" dirty="0"/>
              <a:t>M</a:t>
            </a:r>
            <a:r>
              <a:rPr spc="13" dirty="0" err="1"/>
              <a:t>odeling</a:t>
            </a:r>
            <a:endParaRPr spc="13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object 3"/>
              <p:cNvSpPr txBox="1"/>
              <p:nvPr/>
            </p:nvSpPr>
            <p:spPr>
              <a:xfrm>
                <a:off x="611560" y="1344683"/>
                <a:ext cx="7776864" cy="4857499"/>
              </a:xfrm>
              <a:prstGeom prst="rect">
                <a:avLst/>
              </a:prstGeom>
            </p:spPr>
            <p:txBody>
              <a:bodyPr vert="horz" wrap="square" lIns="0" tIns="15128" rIns="0" bIns="0" rtlCol="0">
                <a:spAutoFit/>
              </a:bodyPr>
              <a:lstStyle/>
              <a:p>
                <a:pPr marL="354106" marR="4483" indent="-342900">
                  <a:spcBef>
                    <a:spcPts val="119"/>
                  </a:spcBef>
                  <a:buFont typeface="Arial" panose="020B0604020202020204" pitchFamily="34" charset="0"/>
                  <a:buChar char="•"/>
                </a:pPr>
                <a:r>
                  <a:rPr sz="2400" spc="4" dirty="0">
                    <a:latin typeface="Helvetica"/>
                    <a:cs typeface="Helvetica"/>
                  </a:rPr>
                  <a:t>If </a:t>
                </a:r>
                <a:r>
                  <a:rPr sz="2400" spc="13" dirty="0">
                    <a:latin typeface="Helvetica"/>
                    <a:cs typeface="Helvetica"/>
                  </a:rPr>
                  <a:t>our vocabulary </a:t>
                </a:r>
                <a:r>
                  <a:rPr sz="2400" spc="9" dirty="0">
                    <a:latin typeface="Helvetica"/>
                    <a:cs typeface="Helvetica"/>
                  </a:rPr>
                  <a:t>consists of </a:t>
                </a:r>
                <a14:m>
                  <m:oMath xmlns:m="http://schemas.openxmlformats.org/officeDocument/2006/math">
                    <m:r>
                      <a:rPr lang="en-DE" sz="2400" i="1" spc="18" dirty="0" smtClean="0">
                        <a:latin typeface="Cambria Math" panose="02040503050406030204" pitchFamily="18" charset="0"/>
                        <a:cs typeface="Helvetica"/>
                      </a:rPr>
                      <m:t>𝑉</m:t>
                    </m:r>
                  </m:oMath>
                </a14:m>
                <a:r>
                  <a:rPr sz="2400" spc="18" dirty="0">
                    <a:latin typeface="Helvetica"/>
                    <a:cs typeface="Helvetica"/>
                  </a:rPr>
                  <a:t> </a:t>
                </a:r>
                <a:r>
                  <a:rPr sz="2400" spc="13" dirty="0">
                    <a:latin typeface="Helvetica"/>
                    <a:cs typeface="Helvetica"/>
                  </a:rPr>
                  <a:t>words, </a:t>
                </a:r>
                <a:r>
                  <a:rPr sz="2400" spc="9" dirty="0">
                    <a:latin typeface="Helvetica"/>
                    <a:cs typeface="Helvetica"/>
                  </a:rPr>
                  <a:t>the </a:t>
                </a:r>
                <a:r>
                  <a:rPr sz="2400" spc="13" dirty="0">
                    <a:latin typeface="Helvetica"/>
                    <a:cs typeface="Helvetica"/>
                  </a:rPr>
                  <a:t>output </a:t>
                </a:r>
                <a:r>
                  <a:rPr sz="2400" spc="9" dirty="0">
                    <a:latin typeface="Helvetica"/>
                    <a:cs typeface="Helvetica"/>
                  </a:rPr>
                  <a:t>layer  (at </a:t>
                </a:r>
                <a:r>
                  <a:rPr sz="2400" spc="13" dirty="0">
                    <a:latin typeface="Helvetica"/>
                    <a:cs typeface="Helvetica"/>
                  </a:rPr>
                  <a:t>each time </a:t>
                </a:r>
                <a:r>
                  <a:rPr sz="2400" spc="9" dirty="0">
                    <a:latin typeface="Helvetica"/>
                    <a:cs typeface="Helvetica"/>
                  </a:rPr>
                  <a:t>step) </a:t>
                </a:r>
                <a:r>
                  <a:rPr sz="2400" spc="13" dirty="0">
                    <a:latin typeface="Helvetica"/>
                    <a:cs typeface="Helvetica"/>
                  </a:rPr>
                  <a:t>has </a:t>
                </a:r>
                <a14:m>
                  <m:oMath xmlns:m="http://schemas.openxmlformats.org/officeDocument/2006/math">
                    <m:r>
                      <a:rPr lang="en-DE" sz="2400" i="1" spc="18" dirty="0" smtClean="0">
                        <a:latin typeface="Cambria Math" panose="02040503050406030204" pitchFamily="18" charset="0"/>
                        <a:cs typeface="Helvetica"/>
                      </a:rPr>
                      <m:t>𝑉</m:t>
                    </m:r>
                  </m:oMath>
                </a14:m>
                <a:r>
                  <a:rPr sz="2400" spc="18" dirty="0">
                    <a:latin typeface="Helvetica"/>
                    <a:cs typeface="Helvetica"/>
                  </a:rPr>
                  <a:t> </a:t>
                </a:r>
                <a:r>
                  <a:rPr sz="2400" spc="9" dirty="0">
                    <a:latin typeface="Helvetica"/>
                    <a:cs typeface="Helvetica"/>
                  </a:rPr>
                  <a:t>units, </a:t>
                </a:r>
                <a:r>
                  <a:rPr sz="2400" spc="13" dirty="0">
                    <a:latin typeface="Helvetica"/>
                    <a:cs typeface="Helvetica"/>
                  </a:rPr>
                  <a:t>one </a:t>
                </a:r>
                <a:r>
                  <a:rPr sz="2400" spc="9" dirty="0">
                    <a:latin typeface="Helvetica"/>
                    <a:cs typeface="Helvetica"/>
                  </a:rPr>
                  <a:t>for </a:t>
                </a:r>
                <a:r>
                  <a:rPr sz="2400" spc="13" dirty="0">
                    <a:latin typeface="Helvetica"/>
                    <a:cs typeface="Helvetica"/>
                  </a:rPr>
                  <a:t>each</a:t>
                </a:r>
                <a:r>
                  <a:rPr sz="2400" spc="-40" dirty="0">
                    <a:latin typeface="Helvetica"/>
                    <a:cs typeface="Helvetica"/>
                  </a:rPr>
                  <a:t> </a:t>
                </a:r>
                <a:r>
                  <a:rPr sz="2400" spc="13" dirty="0">
                    <a:latin typeface="Helvetica"/>
                    <a:cs typeface="Helvetica"/>
                  </a:rPr>
                  <a:t>word</a:t>
                </a:r>
                <a:r>
                  <a:rPr lang="de-DE" sz="2400" spc="13" dirty="0">
                    <a:latin typeface="Helvetica"/>
                    <a:cs typeface="Helvetica"/>
                  </a:rPr>
                  <a:t> (</a:t>
                </a:r>
                <a:r>
                  <a:rPr lang="de-DE" sz="2400" spc="13" dirty="0" err="1">
                    <a:latin typeface="Helvetica"/>
                    <a:cs typeface="Helvetica"/>
                  </a:rPr>
                  <a:t>one-hot</a:t>
                </a:r>
                <a:r>
                  <a:rPr lang="de-DE" sz="2400" spc="13" dirty="0">
                    <a:latin typeface="Helvetica"/>
                    <a:cs typeface="Helvetica"/>
                  </a:rPr>
                  <a:t> </a:t>
                </a:r>
                <a:r>
                  <a:rPr lang="de-DE" sz="2400" spc="13" dirty="0" err="1">
                    <a:latin typeface="Helvetica"/>
                    <a:cs typeface="Helvetica"/>
                  </a:rPr>
                  <a:t>encoding</a:t>
                </a:r>
                <a:r>
                  <a:rPr lang="de-DE" sz="2400" spc="13" dirty="0">
                    <a:latin typeface="Helvetica"/>
                    <a:cs typeface="Helvetica"/>
                  </a:rPr>
                  <a:t>)</a:t>
                </a:r>
                <a:endParaRPr sz="2400" dirty="0">
                  <a:latin typeface="Helvetica"/>
                  <a:cs typeface="Helvetica"/>
                </a:endParaRPr>
              </a:p>
              <a:p>
                <a:pPr marL="457200" indent="-457200">
                  <a:spcBef>
                    <a:spcPts val="4"/>
                  </a:spcBef>
                  <a:buFont typeface="Arial" panose="020B0604020202020204" pitchFamily="34" charset="0"/>
                  <a:buChar char="•"/>
                </a:pPr>
                <a:endParaRPr sz="2400" dirty="0">
                  <a:latin typeface="Times New Roman"/>
                  <a:cs typeface="Times New Roman"/>
                </a:endParaRPr>
              </a:p>
              <a:p>
                <a:pPr marL="354106" marR="143443" indent="-342900">
                  <a:buFont typeface="Arial" panose="020B0604020202020204" pitchFamily="34" charset="0"/>
                  <a:buChar char="•"/>
                </a:pPr>
                <a:r>
                  <a:rPr sz="2400" spc="13" dirty="0">
                    <a:latin typeface="Helvetica"/>
                    <a:cs typeface="Helvetica"/>
                  </a:rPr>
                  <a:t>The softmax gives a </a:t>
                </a:r>
                <a:r>
                  <a:rPr sz="2400" spc="9" dirty="0">
                    <a:latin typeface="Helvetica"/>
                    <a:cs typeface="Helvetica"/>
                  </a:rPr>
                  <a:t>distribution </a:t>
                </a:r>
                <a:r>
                  <a:rPr sz="2400" spc="13" dirty="0">
                    <a:latin typeface="Helvetica"/>
                    <a:cs typeface="Helvetica"/>
                  </a:rPr>
                  <a:t>over </a:t>
                </a:r>
                <a:r>
                  <a:rPr sz="2400" spc="9" dirty="0">
                    <a:latin typeface="Helvetica"/>
                    <a:cs typeface="Helvetica"/>
                  </a:rPr>
                  <a:t>the </a:t>
                </a:r>
                <a14:m>
                  <m:oMath xmlns:m="http://schemas.openxmlformats.org/officeDocument/2006/math">
                    <m:r>
                      <a:rPr lang="en-DE" sz="2400" i="1" spc="18" dirty="0" smtClean="0">
                        <a:latin typeface="Cambria Math" panose="02040503050406030204" pitchFamily="18" charset="0"/>
                        <a:cs typeface="Helvetica"/>
                      </a:rPr>
                      <m:t>𝑉</m:t>
                    </m:r>
                  </m:oMath>
                </a14:m>
                <a:r>
                  <a:rPr sz="2400" spc="18" dirty="0">
                    <a:latin typeface="Helvetica"/>
                    <a:cs typeface="Helvetica"/>
                  </a:rPr>
                  <a:t> </a:t>
                </a:r>
                <a:r>
                  <a:rPr sz="2400" spc="13" dirty="0">
                    <a:latin typeface="Helvetica"/>
                    <a:cs typeface="Helvetica"/>
                  </a:rPr>
                  <a:t>words </a:t>
                </a:r>
                <a:r>
                  <a:rPr sz="2400" spc="9" dirty="0">
                    <a:latin typeface="Helvetica"/>
                    <a:cs typeface="Helvetica"/>
                  </a:rPr>
                  <a:t>for  the </a:t>
                </a:r>
                <a:r>
                  <a:rPr sz="2400" spc="13" dirty="0">
                    <a:latin typeface="Helvetica"/>
                    <a:cs typeface="Helvetica"/>
                  </a:rPr>
                  <a:t>next</a:t>
                </a:r>
                <a:r>
                  <a:rPr sz="2400" spc="-4" dirty="0">
                    <a:latin typeface="Helvetica"/>
                    <a:cs typeface="Helvetica"/>
                  </a:rPr>
                  <a:t> </a:t>
                </a:r>
                <a:r>
                  <a:rPr sz="2400" spc="13" dirty="0">
                    <a:latin typeface="Helvetica"/>
                    <a:cs typeface="Helvetica"/>
                  </a:rPr>
                  <a:t>word</a:t>
                </a:r>
                <a:endParaRPr sz="2400" dirty="0">
                  <a:latin typeface="Helvetica"/>
                  <a:cs typeface="Helvetica"/>
                </a:endParaRPr>
              </a:p>
              <a:p>
                <a:pPr marL="457200" indent="-457200">
                  <a:spcBef>
                    <a:spcPts val="13"/>
                  </a:spcBef>
                  <a:buFont typeface="Arial" panose="020B0604020202020204" pitchFamily="34" charset="0"/>
                  <a:buChar char="•"/>
                </a:pPr>
                <a:endParaRPr sz="2400" dirty="0">
                  <a:latin typeface="Times New Roman"/>
                  <a:cs typeface="Times New Roman"/>
                </a:endParaRPr>
              </a:p>
              <a:p>
                <a:pPr marL="354106" marR="248224" indent="-342900" algn="just">
                  <a:lnSpc>
                    <a:spcPct val="101499"/>
                  </a:lnSpc>
                  <a:buFont typeface="Arial" panose="020B0604020202020204" pitchFamily="34" charset="0"/>
                  <a:buChar char="•"/>
                </a:pPr>
                <a:r>
                  <a:rPr sz="2400" spc="-119" dirty="0">
                    <a:latin typeface="Helvetica"/>
                    <a:cs typeface="Helvetica"/>
                  </a:rPr>
                  <a:t>To </a:t>
                </a:r>
                <a:r>
                  <a:rPr sz="2400" spc="13" dirty="0">
                    <a:latin typeface="Helvetica"/>
                    <a:cs typeface="Helvetica"/>
                  </a:rPr>
                  <a:t>compute </a:t>
                </a:r>
                <a:r>
                  <a:rPr sz="2400" spc="9" dirty="0">
                    <a:latin typeface="Helvetica"/>
                    <a:cs typeface="Helvetica"/>
                  </a:rPr>
                  <a:t>the probability of </a:t>
                </a:r>
                <a:r>
                  <a:rPr sz="2400" spc="13" dirty="0">
                    <a:latin typeface="Helvetica"/>
                    <a:cs typeface="Helvetica"/>
                  </a:rPr>
                  <a:t>a </a:t>
                </a:r>
                <a:r>
                  <a:rPr sz="2400" spc="9" dirty="0">
                    <a:latin typeface="Helvetica"/>
                    <a:cs typeface="Helvetica"/>
                  </a:rPr>
                  <a:t>string </a:t>
                </a:r>
                <a:r>
                  <a:rPr sz="2400" spc="13" dirty="0">
                    <a:latin typeface="Times New Roman"/>
                    <a:cs typeface="Times New Roman"/>
                  </a:rPr>
                  <a:t>w</a:t>
                </a:r>
                <a:r>
                  <a:rPr sz="2400" spc="19" baseline="-7507" dirty="0">
                    <a:latin typeface="Times New Roman"/>
                    <a:cs typeface="Times New Roman"/>
                  </a:rPr>
                  <a:t>0</a:t>
                </a:r>
                <a:r>
                  <a:rPr sz="2400" spc="13" dirty="0">
                    <a:latin typeface="Times New Roman"/>
                    <a:cs typeface="Times New Roman"/>
                  </a:rPr>
                  <a:t>w</a:t>
                </a:r>
                <a:r>
                  <a:rPr sz="2400" spc="19" baseline="-7507" dirty="0">
                    <a:latin typeface="Times New Roman"/>
                    <a:cs typeface="Times New Roman"/>
                  </a:rPr>
                  <a:t>1</a:t>
                </a:r>
                <a:r>
                  <a:rPr sz="2400" spc="13" dirty="0">
                    <a:latin typeface="Times New Roman"/>
                    <a:cs typeface="Times New Roman"/>
                  </a:rPr>
                  <a:t>…w</a:t>
                </a:r>
                <a:r>
                  <a:rPr sz="2400" spc="19" baseline="-7507" dirty="0">
                    <a:latin typeface="Times New Roman"/>
                    <a:cs typeface="Times New Roman"/>
                  </a:rPr>
                  <a:t>n </a:t>
                </a:r>
                <a:r>
                  <a:rPr sz="2400" spc="4" dirty="0">
                    <a:latin typeface="Times New Roman"/>
                    <a:cs typeface="Times New Roman"/>
                  </a:rPr>
                  <a:t>w</a:t>
                </a:r>
                <a:r>
                  <a:rPr sz="2400" spc="6" baseline="-7507" dirty="0">
                    <a:latin typeface="Times New Roman"/>
                    <a:cs typeface="Times New Roman"/>
                  </a:rPr>
                  <a:t>n+1  </a:t>
                </a:r>
                <a:r>
                  <a:rPr sz="2400" spc="13" dirty="0">
                    <a:latin typeface="Helvetica"/>
                    <a:cs typeface="Helvetica"/>
                  </a:rPr>
                  <a:t>(where </a:t>
                </a:r>
                <a14:m>
                  <m:oMath xmlns:m="http://schemas.openxmlformats.org/officeDocument/2006/math">
                    <m:r>
                      <a:rPr lang="en-DE" sz="2400" i="1" spc="9" dirty="0" smtClean="0">
                        <a:latin typeface="Cambria Math" panose="02040503050406030204" pitchFamily="18" charset="0"/>
                        <a:cs typeface="Times New Roman"/>
                      </a:rPr>
                      <m:t>𝑤</m:t>
                    </m:r>
                    <m:r>
                      <a:rPr lang="en-DE" sz="2400" i="1" spc="13" baseline="-7507" dirty="0">
                        <a:latin typeface="Cambria Math" panose="02040503050406030204" pitchFamily="18" charset="0"/>
                        <a:cs typeface="Times New Roman"/>
                      </a:rPr>
                      <m:t>0</m:t>
                    </m:r>
                  </m:oMath>
                </a14:m>
                <a:r>
                  <a:rPr sz="2400" spc="13" baseline="-7507" dirty="0">
                    <a:latin typeface="Times New Roman"/>
                    <a:cs typeface="Times New Roman"/>
                  </a:rPr>
                  <a:t> </a:t>
                </a:r>
                <a:r>
                  <a:rPr sz="2400" spc="13" dirty="0">
                    <a:latin typeface="Times New Roman"/>
                    <a:cs typeface="Times New Roman"/>
                  </a:rPr>
                  <a:t>= </a:t>
                </a:r>
                <a:r>
                  <a:rPr sz="2400" spc="9" dirty="0">
                    <a:latin typeface="Times New Roman"/>
                    <a:cs typeface="Times New Roman"/>
                  </a:rPr>
                  <a:t>&lt;s&gt;</a:t>
                </a:r>
                <a:r>
                  <a:rPr sz="2400" spc="9" dirty="0">
                    <a:latin typeface="Helvetica"/>
                    <a:cs typeface="Helvetica"/>
                  </a:rPr>
                  <a:t>, </a:t>
                </a:r>
                <a:r>
                  <a:rPr sz="2400" spc="13" dirty="0">
                    <a:latin typeface="Helvetica"/>
                    <a:cs typeface="Helvetica"/>
                  </a:rPr>
                  <a:t>and </a:t>
                </a:r>
                <a14:m>
                  <m:oMath xmlns:m="http://schemas.openxmlformats.org/officeDocument/2006/math">
                    <m:r>
                      <a:rPr lang="en-DE" sz="2400" i="1" spc="4" dirty="0" smtClean="0">
                        <a:latin typeface="Cambria Math" panose="02040503050406030204" pitchFamily="18" charset="0"/>
                        <a:cs typeface="Times New Roman"/>
                      </a:rPr>
                      <m:t>𝑤</m:t>
                    </m:r>
                  </m:oMath>
                </a14:m>
                <a:r>
                  <a:rPr sz="2400" spc="6" baseline="-7507" dirty="0">
                    <a:latin typeface="Times New Roman"/>
                    <a:cs typeface="Times New Roman"/>
                  </a:rPr>
                  <a:t>n+1 </a:t>
                </a:r>
                <a:r>
                  <a:rPr sz="2400" spc="13" dirty="0">
                    <a:latin typeface="Times New Roman"/>
                    <a:cs typeface="Times New Roman"/>
                  </a:rPr>
                  <a:t>= </a:t>
                </a:r>
                <a:r>
                  <a:rPr sz="2400" spc="9" dirty="0">
                    <a:latin typeface="Times New Roman"/>
                    <a:cs typeface="Times New Roman"/>
                  </a:rPr>
                  <a:t>&lt;</a:t>
                </a:r>
                <a:r>
                  <a:rPr lang="en-DE" sz="2400" spc="9" dirty="0">
                    <a:latin typeface="Times New Roman"/>
                    <a:cs typeface="Times New Roman"/>
                  </a:rPr>
                  <a:t>/</a:t>
                </a:r>
                <a:r>
                  <a:rPr sz="2400" spc="9" dirty="0">
                    <a:latin typeface="Times New Roman"/>
                    <a:cs typeface="Times New Roman"/>
                  </a:rPr>
                  <a:t>s&gt;</a:t>
                </a:r>
                <a:r>
                  <a:rPr sz="2400" spc="9" dirty="0">
                    <a:latin typeface="Helvetica"/>
                    <a:cs typeface="Helvetica"/>
                  </a:rPr>
                  <a:t>), </a:t>
                </a:r>
                <a:r>
                  <a:rPr sz="2400" spc="13" dirty="0">
                    <a:latin typeface="Helvetica"/>
                    <a:cs typeface="Helvetica"/>
                  </a:rPr>
                  <a:t>feed </a:t>
                </a:r>
                <a:r>
                  <a:rPr sz="2400" spc="9" dirty="0">
                    <a:latin typeface="Helvetica"/>
                    <a:cs typeface="Helvetica"/>
                  </a:rPr>
                  <a:t>in </a:t>
                </a:r>
                <a:r>
                  <a:rPr sz="2400" spc="9" dirty="0">
                    <a:latin typeface="Times New Roman"/>
                    <a:cs typeface="Times New Roman"/>
                  </a:rPr>
                  <a:t>w</a:t>
                </a:r>
                <a:r>
                  <a:rPr sz="2400" spc="13" baseline="-7507" dirty="0">
                    <a:latin typeface="Times New Roman"/>
                    <a:cs typeface="Times New Roman"/>
                  </a:rPr>
                  <a:t>i </a:t>
                </a:r>
                <a:r>
                  <a:rPr sz="2400" spc="13" dirty="0">
                    <a:latin typeface="Helvetica"/>
                    <a:cs typeface="Helvetica"/>
                  </a:rPr>
                  <a:t>as </a:t>
                </a:r>
                <a:r>
                  <a:rPr sz="2400" spc="9" dirty="0">
                    <a:latin typeface="Helvetica"/>
                    <a:cs typeface="Helvetica"/>
                  </a:rPr>
                  <a:t>input  at </a:t>
                </a:r>
                <a:r>
                  <a:rPr sz="2400" spc="13" dirty="0">
                    <a:latin typeface="Helvetica"/>
                    <a:cs typeface="Helvetica"/>
                  </a:rPr>
                  <a:t>time step </a:t>
                </a:r>
                <a14:m>
                  <m:oMath xmlns:m="http://schemas.openxmlformats.org/officeDocument/2006/math">
                    <m:r>
                      <a:rPr lang="en-DE" sz="2400" i="1" spc="4" dirty="0" smtClean="0">
                        <a:latin typeface="Cambria Math" panose="02040503050406030204" pitchFamily="18" charset="0"/>
                        <a:cs typeface="Times New Roman"/>
                      </a:rPr>
                      <m:t>𝑖</m:t>
                    </m:r>
                  </m:oMath>
                </a14:m>
                <a:r>
                  <a:rPr sz="2400" spc="4" dirty="0">
                    <a:latin typeface="Times New Roman"/>
                    <a:cs typeface="Times New Roman"/>
                  </a:rPr>
                  <a:t> </a:t>
                </a:r>
                <a:r>
                  <a:rPr sz="2400" spc="13" dirty="0">
                    <a:latin typeface="Helvetica"/>
                    <a:cs typeface="Helvetica"/>
                  </a:rPr>
                  <a:t>and</a:t>
                </a:r>
                <a:r>
                  <a:rPr sz="2400" spc="49" dirty="0">
                    <a:latin typeface="Helvetica"/>
                    <a:cs typeface="Helvetica"/>
                  </a:rPr>
                  <a:t> </a:t>
                </a:r>
                <a:r>
                  <a:rPr sz="2400" spc="13" dirty="0">
                    <a:latin typeface="Helvetica"/>
                    <a:cs typeface="Helvetica"/>
                  </a:rPr>
                  <a:t>compute</a:t>
                </a:r>
                <a:endParaRPr sz="2400" dirty="0">
                  <a:latin typeface="Helvetica"/>
                  <a:cs typeface="Helvetica"/>
                </a:endParaRPr>
              </a:p>
              <a:p>
                <a:pPr marL="1670326">
                  <a:spcBef>
                    <a:spcPts val="1438"/>
                  </a:spcBef>
                  <a:tabLst>
                    <a:tab pos="2443013" algn="l"/>
                  </a:tabLst>
                </a:pPr>
                <a:r>
                  <a:rPr sz="2400" spc="-6" baseline="-29059" dirty="0">
                    <a:latin typeface="STIXSizeOneSym"/>
                    <a:cs typeface="STIXSizeOneSym"/>
                  </a:rPr>
                  <a:t>∏	</a:t>
                </a:r>
                <a:r>
                  <a:rPr sz="2400" i="1" spc="-26" dirty="0">
                    <a:latin typeface="STIXGeneral"/>
                    <a:cs typeface="STIXGeneral"/>
                  </a:rPr>
                  <a:t>P</a:t>
                </a:r>
                <a:r>
                  <a:rPr sz="2400" spc="-26" dirty="0">
                    <a:latin typeface="STIXGeneral"/>
                    <a:cs typeface="STIXGeneral"/>
                  </a:rPr>
                  <a:t>(</a:t>
                </a:r>
                <a:r>
                  <a:rPr sz="2400" i="1" spc="-26" dirty="0">
                    <a:latin typeface="STIXGeneral"/>
                    <a:cs typeface="STIXGeneral"/>
                  </a:rPr>
                  <a:t>w</a:t>
                </a:r>
                <a:r>
                  <a:rPr sz="2400" i="1" spc="-39" baseline="-19323" dirty="0">
                    <a:latin typeface="STIXGeneral"/>
                    <a:cs typeface="STIXGeneral"/>
                  </a:rPr>
                  <a:t>i</a:t>
                </a:r>
                <a:r>
                  <a:rPr sz="2400" i="1" spc="-291" baseline="-19323" dirty="0">
                    <a:latin typeface="STIXGeneral"/>
                    <a:cs typeface="STIXGeneral"/>
                  </a:rPr>
                  <a:t> </a:t>
                </a:r>
                <a:r>
                  <a:rPr sz="2400" spc="-4" dirty="0">
                    <a:latin typeface="STIXVariants"/>
                    <a:cs typeface="STIXVariants"/>
                  </a:rPr>
                  <a:t>|</a:t>
                </a:r>
                <a:r>
                  <a:rPr sz="2400" spc="-401" dirty="0">
                    <a:latin typeface="STIXVariants"/>
                    <a:cs typeface="STIXVariants"/>
                  </a:rPr>
                  <a:t> </a:t>
                </a:r>
                <a:r>
                  <a:rPr sz="2400" i="1" spc="-53" dirty="0">
                    <a:latin typeface="STIXGeneral"/>
                    <a:cs typeface="STIXGeneral"/>
                  </a:rPr>
                  <a:t>w</a:t>
                </a:r>
                <a:r>
                  <a:rPr sz="2400" spc="-79" baseline="-19323" dirty="0">
                    <a:latin typeface="STIXGeneral"/>
                    <a:cs typeface="STIXGeneral"/>
                  </a:rPr>
                  <a:t>0</a:t>
                </a:r>
                <a:r>
                  <a:rPr sz="2400" spc="-46" baseline="-19323" dirty="0">
                    <a:latin typeface="STIXGeneral"/>
                    <a:cs typeface="STIXGeneral"/>
                  </a:rPr>
                  <a:t> </a:t>
                </a:r>
                <a:r>
                  <a:rPr sz="2400" spc="-4" dirty="0">
                    <a:latin typeface="STIXGeneral"/>
                    <a:cs typeface="STIXGeneral"/>
                  </a:rPr>
                  <a:t>.</a:t>
                </a:r>
                <a:r>
                  <a:rPr sz="2400" spc="-243" dirty="0">
                    <a:latin typeface="STIXGeneral"/>
                    <a:cs typeface="STIXGeneral"/>
                  </a:rPr>
                  <a:t> </a:t>
                </a:r>
                <a:r>
                  <a:rPr sz="2400" spc="-4" dirty="0">
                    <a:latin typeface="STIXGeneral"/>
                    <a:cs typeface="STIXGeneral"/>
                  </a:rPr>
                  <a:t>.</a:t>
                </a:r>
                <a:r>
                  <a:rPr sz="2400" spc="-243" dirty="0">
                    <a:latin typeface="STIXGeneral"/>
                    <a:cs typeface="STIXGeneral"/>
                  </a:rPr>
                  <a:t> </a:t>
                </a:r>
                <a:r>
                  <a:rPr sz="2400" spc="-4" dirty="0">
                    <a:latin typeface="STIXGeneral"/>
                    <a:cs typeface="STIXGeneral"/>
                  </a:rPr>
                  <a:t>.</a:t>
                </a:r>
                <a:r>
                  <a:rPr sz="2400" spc="-247" dirty="0">
                    <a:latin typeface="STIXGeneral"/>
                    <a:cs typeface="STIXGeneral"/>
                  </a:rPr>
                  <a:t> </a:t>
                </a:r>
                <a:r>
                  <a:rPr sz="2400" i="1" spc="-22" dirty="0">
                    <a:latin typeface="STIXGeneral"/>
                    <a:cs typeface="STIXGeneral"/>
                  </a:rPr>
                  <a:t>w</a:t>
                </a:r>
                <a:r>
                  <a:rPr sz="2400" i="1" spc="-33" baseline="-19323" dirty="0">
                    <a:latin typeface="STIXGeneral"/>
                    <a:cs typeface="STIXGeneral"/>
                  </a:rPr>
                  <a:t>i</a:t>
                </a:r>
                <a:r>
                  <a:rPr sz="2400" spc="-33" baseline="-19323" dirty="0">
                    <a:latin typeface="STIXGeneral"/>
                    <a:cs typeface="STIXGeneral"/>
                  </a:rPr>
                  <a:t>−1</a:t>
                </a:r>
                <a:r>
                  <a:rPr sz="2400" spc="-22" dirty="0">
                    <a:latin typeface="STIXGeneral"/>
                    <a:cs typeface="STIXGeneral"/>
                  </a:rPr>
                  <a:t>)</a:t>
                </a:r>
                <a:endParaRPr sz="2400" dirty="0">
                  <a:latin typeface="STIXGeneral"/>
                  <a:cs typeface="STIXGeneral"/>
                </a:endParaRPr>
              </a:p>
              <a:p>
                <a:pPr marL="1445636">
                  <a:spcBef>
                    <a:spcPts val="904"/>
                  </a:spcBef>
                </a:pPr>
                <a:r>
                  <a:rPr sz="2400" i="1" dirty="0">
                    <a:latin typeface="STIXGeneral"/>
                    <a:cs typeface="STIXGeneral"/>
                  </a:rPr>
                  <a:t>i</a:t>
                </a:r>
                <a:r>
                  <a:rPr sz="2400" dirty="0">
                    <a:latin typeface="STIXGeneral"/>
                    <a:cs typeface="STIXGeneral"/>
                  </a:rPr>
                  <a:t>=1..</a:t>
                </a:r>
                <a:r>
                  <a:rPr sz="2400" i="1" dirty="0">
                    <a:latin typeface="STIXGeneral"/>
                    <a:cs typeface="STIXGeneral"/>
                  </a:rPr>
                  <a:t>n</a:t>
                </a:r>
                <a:r>
                  <a:rPr sz="2400" dirty="0">
                    <a:latin typeface="STIXGeneral"/>
                    <a:cs typeface="STIXGeneral"/>
                  </a:rPr>
                  <a:t>+1</a:t>
                </a:r>
              </a:p>
            </p:txBody>
          </p:sp>
        </mc:Choice>
        <mc:Fallback xmlns="">
          <p:sp>
            <p:nvSpPr>
              <p:cNvPr id="3" name="object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1344683"/>
                <a:ext cx="7776864" cy="4857499"/>
              </a:xfrm>
              <a:prstGeom prst="rect">
                <a:avLst/>
              </a:prstGeom>
              <a:blipFill>
                <a:blip r:embed="rId2"/>
                <a:stretch>
                  <a:fillRect l="-2121" t="-1828" r="-3100" b="-104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bject 9">
            <a:extLst>
              <a:ext uri="{FF2B5EF4-FFF2-40B4-BE49-F238E27FC236}">
                <a16:creationId xmlns:a16="http://schemas.microsoft.com/office/drawing/2014/main" id="{74307929-98BE-9A4B-B939-97DFA37F2E37}"/>
              </a:ext>
            </a:extLst>
          </p:cNvPr>
          <p:cNvSpPr txBox="1"/>
          <p:nvPr/>
        </p:nvSpPr>
        <p:spPr>
          <a:xfrm>
            <a:off x="3264274" y="6707056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4636C04-B261-B142-A4A0-42DB44CDE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68654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7544" y="285625"/>
            <a:ext cx="6066304" cy="507153"/>
          </a:xfrm>
          <a:prstGeom prst="rect">
            <a:avLst/>
          </a:prstGeom>
        </p:spPr>
        <p:txBody>
          <a:bodyPr vert="horz" wrap="square" lIns="0" tIns="14568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115"/>
              </a:spcBef>
            </a:pPr>
            <a:r>
              <a:rPr spc="18" dirty="0"/>
              <a:t>RNNs </a:t>
            </a:r>
            <a:r>
              <a:rPr spc="9" dirty="0"/>
              <a:t>for </a:t>
            </a:r>
            <a:r>
              <a:rPr lang="de-DE" spc="13" dirty="0"/>
              <a:t>S</a:t>
            </a:r>
            <a:r>
              <a:rPr spc="13" dirty="0" err="1"/>
              <a:t>equence</a:t>
            </a:r>
            <a:r>
              <a:rPr spc="-62" dirty="0"/>
              <a:t> </a:t>
            </a:r>
            <a:r>
              <a:rPr lang="de-DE" spc="9" dirty="0"/>
              <a:t>L</a:t>
            </a:r>
            <a:r>
              <a:rPr spc="9" dirty="0" err="1"/>
              <a:t>abeling</a:t>
            </a:r>
            <a:endParaRPr spc="9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object 3"/>
              <p:cNvSpPr txBox="1"/>
              <p:nvPr/>
            </p:nvSpPr>
            <p:spPr>
              <a:xfrm>
                <a:off x="683568" y="1276636"/>
                <a:ext cx="7429500" cy="4946562"/>
              </a:xfrm>
              <a:prstGeom prst="rect">
                <a:avLst/>
              </a:prstGeom>
            </p:spPr>
            <p:txBody>
              <a:bodyPr vert="horz" wrap="square" lIns="0" tIns="15128" rIns="0" bIns="0" rtlCol="0">
                <a:spAutoFit/>
              </a:bodyPr>
              <a:lstStyle/>
              <a:p>
                <a:pPr marL="354106" marR="4483" indent="-342900">
                  <a:spcBef>
                    <a:spcPts val="119"/>
                  </a:spcBef>
                  <a:buFont typeface="Arial" panose="020B0604020202020204" pitchFamily="34" charset="0"/>
                  <a:buChar char="•"/>
                </a:pPr>
                <a:r>
                  <a:rPr sz="2400" spc="9" dirty="0">
                    <a:latin typeface="Helvetica"/>
                    <a:cs typeface="Helvetica"/>
                  </a:rPr>
                  <a:t>In </a:t>
                </a:r>
                <a:r>
                  <a:rPr sz="2400" spc="13" dirty="0">
                    <a:latin typeface="Helvetica"/>
                    <a:cs typeface="Helvetica"/>
                  </a:rPr>
                  <a:t>sequence </a:t>
                </a:r>
                <a:r>
                  <a:rPr sz="2400" spc="9" dirty="0">
                    <a:latin typeface="Helvetica"/>
                    <a:cs typeface="Helvetica"/>
                  </a:rPr>
                  <a:t>labeling, </a:t>
                </a:r>
                <a:r>
                  <a:rPr sz="2400" spc="18" dirty="0">
                    <a:latin typeface="Helvetica"/>
                    <a:cs typeface="Helvetica"/>
                  </a:rPr>
                  <a:t>we </a:t>
                </a:r>
                <a:r>
                  <a:rPr sz="2400" spc="13" dirty="0">
                    <a:latin typeface="Helvetica"/>
                    <a:cs typeface="Helvetica"/>
                  </a:rPr>
                  <a:t>want </a:t>
                </a:r>
                <a:r>
                  <a:rPr sz="2400" spc="9" dirty="0">
                    <a:latin typeface="Helvetica"/>
                    <a:cs typeface="Helvetica"/>
                  </a:rPr>
                  <a:t>to </a:t>
                </a:r>
                <a:r>
                  <a:rPr sz="2400" spc="13" dirty="0">
                    <a:latin typeface="Helvetica"/>
                    <a:cs typeface="Helvetica"/>
                  </a:rPr>
                  <a:t>assign a </a:t>
                </a:r>
                <a:r>
                  <a:rPr sz="2400" spc="9" dirty="0">
                    <a:latin typeface="Helvetica"/>
                    <a:cs typeface="Helvetica"/>
                  </a:rPr>
                  <a:t>label </a:t>
                </a:r>
                <a:r>
                  <a:rPr sz="2400" spc="13" dirty="0">
                    <a:latin typeface="Helvetica"/>
                    <a:cs typeface="Helvetica"/>
                  </a:rPr>
                  <a:t>or </a:t>
                </a:r>
                <a:r>
                  <a:rPr sz="2400" spc="9" dirty="0">
                    <a:latin typeface="Helvetica"/>
                    <a:cs typeface="Helvetica"/>
                  </a:rPr>
                  <a:t>tag </a:t>
                </a:r>
                <a14:m>
                  <m:oMath xmlns:m="http://schemas.openxmlformats.org/officeDocument/2006/math">
                    <m:r>
                      <a:rPr lang="en-DE" sz="2400" i="1" spc="4" dirty="0" smtClean="0">
                        <a:latin typeface="Cambria Math" panose="02040503050406030204" pitchFamily="18" charset="0"/>
                        <a:cs typeface="Helvetica"/>
                      </a:rPr>
                      <m:t>𝑡</m:t>
                    </m:r>
                    <m:r>
                      <a:rPr lang="en-DE" sz="2400" i="1" spc="6" baseline="-6006" dirty="0">
                        <a:latin typeface="Cambria Math" panose="02040503050406030204" pitchFamily="18" charset="0"/>
                        <a:cs typeface="Helvetica"/>
                      </a:rPr>
                      <m:t>𝑖</m:t>
                    </m:r>
                  </m:oMath>
                </a14:m>
                <a:r>
                  <a:rPr sz="2400" spc="6" baseline="-6006" dirty="0">
                    <a:latin typeface="Helvetica"/>
                    <a:cs typeface="Helvetica"/>
                  </a:rPr>
                  <a:t> </a:t>
                </a:r>
                <a:r>
                  <a:rPr sz="2400" spc="9" dirty="0">
                    <a:latin typeface="Helvetica"/>
                    <a:cs typeface="Helvetica"/>
                  </a:rPr>
                  <a:t>to </a:t>
                </a:r>
                <a:r>
                  <a:rPr sz="2400" spc="13" dirty="0">
                    <a:latin typeface="Helvetica"/>
                    <a:cs typeface="Helvetica"/>
                  </a:rPr>
                  <a:t>each word</a:t>
                </a:r>
                <a:r>
                  <a:rPr sz="2400" spc="-238" dirty="0">
                    <a:latin typeface="Helvetica"/>
                    <a:cs typeface="Helvetica"/>
                  </a:rPr>
                  <a:t> </a:t>
                </a:r>
                <a14:m>
                  <m:oMath xmlns:m="http://schemas.openxmlformats.org/officeDocument/2006/math">
                    <m:r>
                      <a:rPr lang="en-DE" sz="2400" i="1" spc="9" dirty="0" smtClean="0">
                        <a:latin typeface="Cambria Math" panose="02040503050406030204" pitchFamily="18" charset="0"/>
                        <a:cs typeface="Helvetica"/>
                      </a:rPr>
                      <m:t>𝑤</m:t>
                    </m:r>
                    <m:r>
                      <a:rPr lang="en-DE" sz="2400" i="1" spc="13" baseline="-6006" dirty="0">
                        <a:latin typeface="Cambria Math" panose="02040503050406030204" pitchFamily="18" charset="0"/>
                        <a:cs typeface="Helvetica"/>
                      </a:rPr>
                      <m:t>𝑖</m:t>
                    </m:r>
                  </m:oMath>
                </a14:m>
                <a:endParaRPr sz="2400" baseline="-6006" dirty="0">
                  <a:latin typeface="Helvetica"/>
                  <a:cs typeface="Helvetica"/>
                </a:endParaRPr>
              </a:p>
              <a:p>
                <a:pPr marL="457200" indent="-457200">
                  <a:spcBef>
                    <a:spcPts val="4"/>
                  </a:spcBef>
                  <a:buFont typeface="Arial" panose="020B0604020202020204" pitchFamily="34" charset="0"/>
                  <a:buChar char="•"/>
                </a:pPr>
                <a:endParaRPr sz="2400" dirty="0">
                  <a:latin typeface="Times New Roman"/>
                  <a:cs typeface="Times New Roman"/>
                </a:endParaRPr>
              </a:p>
              <a:p>
                <a:pPr marL="354106" marR="392227" indent="-342900">
                  <a:buFont typeface="Arial" panose="020B0604020202020204" pitchFamily="34" charset="0"/>
                  <a:buChar char="•"/>
                </a:pPr>
                <a:r>
                  <a:rPr sz="2400" spc="18" dirty="0">
                    <a:latin typeface="Helvetica"/>
                    <a:cs typeface="Helvetica"/>
                  </a:rPr>
                  <a:t>Now </a:t>
                </a:r>
                <a:r>
                  <a:rPr sz="2400" spc="9" dirty="0">
                    <a:latin typeface="Helvetica"/>
                    <a:cs typeface="Helvetica"/>
                  </a:rPr>
                  <a:t>the </a:t>
                </a:r>
                <a:r>
                  <a:rPr sz="2400" spc="13" dirty="0">
                    <a:latin typeface="Helvetica"/>
                    <a:cs typeface="Helvetica"/>
                  </a:rPr>
                  <a:t>output </a:t>
                </a:r>
                <a:r>
                  <a:rPr sz="2400" spc="9" dirty="0">
                    <a:latin typeface="Helvetica"/>
                    <a:cs typeface="Helvetica"/>
                  </a:rPr>
                  <a:t>layer </a:t>
                </a:r>
                <a:r>
                  <a:rPr sz="2400" spc="13" dirty="0">
                    <a:latin typeface="Helvetica"/>
                    <a:cs typeface="Helvetica"/>
                  </a:rPr>
                  <a:t>gives a </a:t>
                </a:r>
                <a:r>
                  <a:rPr sz="2400" spc="9" dirty="0">
                    <a:latin typeface="Helvetica"/>
                    <a:cs typeface="Helvetica"/>
                  </a:rPr>
                  <a:t>distribution </a:t>
                </a:r>
                <a:r>
                  <a:rPr sz="2400" spc="13" dirty="0">
                    <a:latin typeface="Helvetica"/>
                    <a:cs typeface="Helvetica"/>
                  </a:rPr>
                  <a:t>over </a:t>
                </a:r>
                <a:r>
                  <a:rPr sz="2400" spc="9" dirty="0">
                    <a:latin typeface="Helvetica"/>
                    <a:cs typeface="Helvetica"/>
                  </a:rPr>
                  <a:t>the</a:t>
                </a:r>
                <a:r>
                  <a:rPr sz="2400" spc="-88" dirty="0">
                    <a:latin typeface="Helvetica"/>
                    <a:cs typeface="Helvetica"/>
                  </a:rPr>
                  <a:t> </a:t>
                </a:r>
                <a:r>
                  <a:rPr sz="2400" spc="18" dirty="0">
                    <a:latin typeface="Helvetica"/>
                    <a:cs typeface="Helvetica"/>
                  </a:rPr>
                  <a:t>T  </a:t>
                </a:r>
                <a:r>
                  <a:rPr sz="2400" spc="13" dirty="0">
                    <a:latin typeface="Helvetica"/>
                    <a:cs typeface="Helvetica"/>
                  </a:rPr>
                  <a:t>possible</a:t>
                </a:r>
                <a:r>
                  <a:rPr sz="2400" dirty="0">
                    <a:latin typeface="Helvetica"/>
                    <a:cs typeface="Helvetica"/>
                  </a:rPr>
                  <a:t> </a:t>
                </a:r>
                <a:r>
                  <a:rPr sz="2400" spc="9" dirty="0">
                    <a:latin typeface="Helvetica"/>
                    <a:cs typeface="Helvetica"/>
                  </a:rPr>
                  <a:t>tags.</a:t>
                </a:r>
                <a:endParaRPr sz="2400" dirty="0">
                  <a:latin typeface="Helvetica"/>
                  <a:cs typeface="Helvetica"/>
                </a:endParaRPr>
              </a:p>
              <a:p>
                <a:pPr marL="457200" indent="-457200">
                  <a:spcBef>
                    <a:spcPts val="9"/>
                  </a:spcBef>
                  <a:buFont typeface="Arial" panose="020B0604020202020204" pitchFamily="34" charset="0"/>
                  <a:buChar char="•"/>
                </a:pPr>
                <a:endParaRPr sz="2400" dirty="0">
                  <a:latin typeface="Times New Roman"/>
                  <a:cs typeface="Times New Roman"/>
                </a:endParaRPr>
              </a:p>
              <a:p>
                <a:pPr marL="354106" marR="819754" indent="-342900">
                  <a:buFont typeface="Arial" panose="020B0604020202020204" pitchFamily="34" charset="0"/>
                  <a:buChar char="•"/>
                </a:pPr>
                <a:r>
                  <a:rPr sz="2400" spc="13" dirty="0">
                    <a:latin typeface="Helvetica"/>
                    <a:cs typeface="Helvetica"/>
                  </a:rPr>
                  <a:t>The hidden </a:t>
                </a:r>
                <a:r>
                  <a:rPr sz="2400" spc="9" dirty="0">
                    <a:latin typeface="Helvetica"/>
                    <a:cs typeface="Helvetica"/>
                  </a:rPr>
                  <a:t>layer </a:t>
                </a:r>
                <a:r>
                  <a:rPr sz="2400" spc="13" dirty="0">
                    <a:latin typeface="Helvetica"/>
                    <a:cs typeface="Helvetica"/>
                  </a:rPr>
                  <a:t>contains </a:t>
                </a:r>
                <a:r>
                  <a:rPr sz="2400" spc="9" dirty="0">
                    <a:latin typeface="Helvetica"/>
                    <a:cs typeface="Helvetica"/>
                  </a:rPr>
                  <a:t>information </a:t>
                </a:r>
                <a:r>
                  <a:rPr sz="2400" spc="13" dirty="0">
                    <a:latin typeface="Helvetica"/>
                    <a:cs typeface="Helvetica"/>
                  </a:rPr>
                  <a:t>about </a:t>
                </a:r>
                <a:r>
                  <a:rPr sz="2400" spc="9" dirty="0">
                    <a:latin typeface="Helvetica"/>
                    <a:cs typeface="Helvetica"/>
                  </a:rPr>
                  <a:t>the  </a:t>
                </a:r>
                <a:r>
                  <a:rPr sz="2400" spc="13" dirty="0">
                    <a:latin typeface="Helvetica"/>
                    <a:cs typeface="Helvetica"/>
                  </a:rPr>
                  <a:t>previous words and </a:t>
                </a:r>
                <a:r>
                  <a:rPr sz="2400" spc="9" dirty="0">
                    <a:latin typeface="Helvetica"/>
                    <a:cs typeface="Helvetica"/>
                  </a:rPr>
                  <a:t>the </a:t>
                </a:r>
                <a:r>
                  <a:rPr sz="2400" spc="13" dirty="0">
                    <a:latin typeface="Helvetica"/>
                    <a:cs typeface="Helvetica"/>
                  </a:rPr>
                  <a:t>previous</a:t>
                </a:r>
                <a:r>
                  <a:rPr sz="2400" spc="-31" dirty="0">
                    <a:latin typeface="Helvetica"/>
                    <a:cs typeface="Helvetica"/>
                  </a:rPr>
                  <a:t> </a:t>
                </a:r>
                <a:r>
                  <a:rPr sz="2400" spc="9" dirty="0">
                    <a:latin typeface="Helvetica"/>
                    <a:cs typeface="Helvetica"/>
                  </a:rPr>
                  <a:t>tags.</a:t>
                </a:r>
                <a:endParaRPr sz="2400" dirty="0">
                  <a:latin typeface="Helvetica"/>
                  <a:cs typeface="Helvetica"/>
                </a:endParaRPr>
              </a:p>
              <a:p>
                <a:pPr marL="342900" indent="-342900">
                  <a:spcBef>
                    <a:spcPts val="31"/>
                  </a:spcBef>
                  <a:buFont typeface="Arial" panose="020B0604020202020204" pitchFamily="34" charset="0"/>
                  <a:buChar char="•"/>
                </a:pPr>
                <a:endParaRPr sz="2400" dirty="0">
                  <a:latin typeface="Times New Roman"/>
                  <a:cs typeface="Times New Roman"/>
                </a:endParaRPr>
              </a:p>
              <a:p>
                <a:pPr marL="354106" marR="5043" indent="-342900">
                  <a:lnSpc>
                    <a:spcPct val="103000"/>
                  </a:lnSpc>
                  <a:buFont typeface="Arial" panose="020B0604020202020204" pitchFamily="34" charset="0"/>
                  <a:buChar char="•"/>
                </a:pPr>
                <a:r>
                  <a:rPr sz="2400" spc="-119" dirty="0">
                    <a:latin typeface="Helvetica"/>
                    <a:cs typeface="Helvetica"/>
                  </a:rPr>
                  <a:t>To </a:t>
                </a:r>
                <a:r>
                  <a:rPr sz="2400" spc="13" dirty="0">
                    <a:latin typeface="Helvetica"/>
                    <a:cs typeface="Helvetica"/>
                  </a:rPr>
                  <a:t>compute </a:t>
                </a:r>
                <a:r>
                  <a:rPr sz="2400" spc="9" dirty="0">
                    <a:latin typeface="Helvetica"/>
                    <a:cs typeface="Helvetica"/>
                  </a:rPr>
                  <a:t>the probability of </a:t>
                </a:r>
                <a:r>
                  <a:rPr sz="2400" spc="13" dirty="0">
                    <a:latin typeface="Helvetica"/>
                    <a:cs typeface="Helvetica"/>
                  </a:rPr>
                  <a:t>a </a:t>
                </a:r>
                <a:r>
                  <a:rPr sz="2400" spc="9" dirty="0">
                    <a:latin typeface="Helvetica"/>
                    <a:cs typeface="Helvetica"/>
                  </a:rPr>
                  <a:t>tag </a:t>
                </a:r>
                <a:r>
                  <a:rPr sz="2400" spc="13" dirty="0">
                    <a:latin typeface="Helvetica"/>
                    <a:cs typeface="Helvetica"/>
                  </a:rPr>
                  <a:t>sequence </a:t>
                </a:r>
                <a14:m>
                  <m:oMath xmlns:m="http://schemas.openxmlformats.org/officeDocument/2006/math">
                    <m:r>
                      <a:rPr lang="en-DE" sz="2400" i="1" spc="9" dirty="0" smtClean="0">
                        <a:latin typeface="Cambria Math" panose="02040503050406030204" pitchFamily="18" charset="0"/>
                        <a:cs typeface="Times New Roman"/>
                      </a:rPr>
                      <m:t>𝑡</m:t>
                    </m:r>
                    <m:r>
                      <a:rPr lang="en-DE" sz="2400" i="1" spc="13" baseline="-7507" dirty="0">
                        <a:latin typeface="Cambria Math" panose="02040503050406030204" pitchFamily="18" charset="0"/>
                        <a:cs typeface="Times New Roman"/>
                      </a:rPr>
                      <m:t>1</m:t>
                    </m:r>
                  </m:oMath>
                </a14:m>
                <a:r>
                  <a:rPr sz="2400" spc="9" dirty="0">
                    <a:latin typeface="Times New Roman"/>
                    <a:cs typeface="Times New Roman"/>
                  </a:rPr>
                  <a:t>…</a:t>
                </a:r>
                <a14:m>
                  <m:oMath xmlns:m="http://schemas.openxmlformats.org/officeDocument/2006/math">
                    <m:r>
                      <a:rPr lang="en-DE" sz="2400" i="1" spc="9" dirty="0" smtClean="0">
                        <a:latin typeface="Cambria Math" panose="02040503050406030204" pitchFamily="18" charset="0"/>
                        <a:cs typeface="Times New Roman"/>
                      </a:rPr>
                      <m:t>𝑡</m:t>
                    </m:r>
                    <m:r>
                      <a:rPr lang="en-DE" sz="2400" i="1" spc="13" baseline="-7507" dirty="0">
                        <a:latin typeface="Cambria Math" panose="02040503050406030204" pitchFamily="18" charset="0"/>
                        <a:cs typeface="Times New Roman"/>
                      </a:rPr>
                      <m:t>𝑛</m:t>
                    </m:r>
                  </m:oMath>
                </a14:m>
                <a:r>
                  <a:rPr sz="2400" spc="13" baseline="-7507" dirty="0">
                    <a:latin typeface="Times New Roman"/>
                    <a:cs typeface="Times New Roman"/>
                  </a:rPr>
                  <a:t> </a:t>
                </a:r>
                <a:r>
                  <a:rPr sz="2400" spc="9" dirty="0">
                    <a:latin typeface="Helvetica"/>
                    <a:cs typeface="Helvetica"/>
                  </a:rPr>
                  <a:t>for  </a:t>
                </a:r>
                <a:r>
                  <a:rPr sz="2400" spc="13" dirty="0">
                    <a:latin typeface="Helvetica"/>
                    <a:cs typeface="Helvetica"/>
                  </a:rPr>
                  <a:t>a given </a:t>
                </a:r>
                <a:r>
                  <a:rPr sz="2400" spc="9" dirty="0">
                    <a:latin typeface="Helvetica"/>
                    <a:cs typeface="Helvetica"/>
                  </a:rPr>
                  <a:t>string </a:t>
                </a:r>
                <a14:m>
                  <m:oMath xmlns:m="http://schemas.openxmlformats.org/officeDocument/2006/math">
                    <m:r>
                      <a:rPr lang="en-DE" sz="2400" i="1" spc="13" dirty="0" smtClean="0">
                        <a:latin typeface="Cambria Math" panose="02040503050406030204" pitchFamily="18" charset="0"/>
                        <a:cs typeface="Times New Roman"/>
                      </a:rPr>
                      <m:t>𝑤</m:t>
                    </m:r>
                    <m:r>
                      <a:rPr lang="en-DE" sz="2400" i="1" spc="19" baseline="-7507" dirty="0">
                        <a:latin typeface="Cambria Math" panose="02040503050406030204" pitchFamily="18" charset="0"/>
                        <a:cs typeface="Times New Roman"/>
                      </a:rPr>
                      <m:t>1</m:t>
                    </m:r>
                  </m:oMath>
                </a14:m>
                <a:r>
                  <a:rPr sz="2400" spc="13" dirty="0">
                    <a:latin typeface="Times New Roman"/>
                    <a:cs typeface="Times New Roman"/>
                  </a:rPr>
                  <a:t>…</a:t>
                </a:r>
                <a14:m>
                  <m:oMath xmlns:m="http://schemas.openxmlformats.org/officeDocument/2006/math">
                    <m:r>
                      <a:rPr lang="en-DE" sz="2400" i="1" spc="13" dirty="0" smtClean="0">
                        <a:latin typeface="Cambria Math" panose="02040503050406030204" pitchFamily="18" charset="0"/>
                        <a:cs typeface="Times New Roman"/>
                      </a:rPr>
                      <m:t>𝑤</m:t>
                    </m:r>
                    <m:r>
                      <a:rPr lang="en-DE" sz="2400" i="1" spc="19" baseline="-7507" dirty="0">
                        <a:latin typeface="Cambria Math" panose="02040503050406030204" pitchFamily="18" charset="0"/>
                        <a:cs typeface="Times New Roman"/>
                      </a:rPr>
                      <m:t>𝑛</m:t>
                    </m:r>
                  </m:oMath>
                </a14:m>
                <a:r>
                  <a:rPr sz="2400" spc="19" baseline="-7507" dirty="0">
                    <a:latin typeface="Times New Roman"/>
                    <a:cs typeface="Times New Roman"/>
                  </a:rPr>
                  <a:t> </a:t>
                </a:r>
                <a:r>
                  <a:rPr sz="2400" spc="13" dirty="0">
                    <a:latin typeface="Helvetica"/>
                    <a:cs typeface="Helvetica"/>
                  </a:rPr>
                  <a:t>feed </a:t>
                </a:r>
                <a:r>
                  <a:rPr sz="2400" spc="9" dirty="0">
                    <a:latin typeface="Helvetica"/>
                    <a:cs typeface="Helvetica"/>
                  </a:rPr>
                  <a:t>in </a:t>
                </a:r>
                <a14:m>
                  <m:oMath xmlns:m="http://schemas.openxmlformats.org/officeDocument/2006/math">
                    <m:r>
                      <a:rPr lang="en-DE" sz="2400" i="1" spc="9" dirty="0" smtClean="0">
                        <a:latin typeface="Cambria Math" panose="02040503050406030204" pitchFamily="18" charset="0"/>
                        <a:cs typeface="Times New Roman"/>
                      </a:rPr>
                      <m:t>𝑤</m:t>
                    </m:r>
                    <m:r>
                      <a:rPr lang="en-DE" sz="2400" i="1" spc="13" baseline="-7507" dirty="0">
                        <a:latin typeface="Cambria Math" panose="02040503050406030204" pitchFamily="18" charset="0"/>
                        <a:cs typeface="Times New Roman"/>
                      </a:rPr>
                      <m:t>𝑖</m:t>
                    </m:r>
                  </m:oMath>
                </a14:m>
                <a:r>
                  <a:rPr sz="2400" spc="13" baseline="-7507" dirty="0">
                    <a:latin typeface="Times New Roman"/>
                    <a:cs typeface="Times New Roman"/>
                  </a:rPr>
                  <a:t> </a:t>
                </a:r>
                <a:r>
                  <a:rPr sz="2400" spc="13" dirty="0">
                    <a:latin typeface="Helvetica"/>
                    <a:cs typeface="Helvetica"/>
                  </a:rPr>
                  <a:t>(and possibly </a:t>
                </a:r>
                <a:br>
                  <a:rPr lang="de-DE" sz="2400" spc="13" dirty="0">
                    <a:latin typeface="Helvetica"/>
                    <a:cs typeface="Helvetica"/>
                  </a:rPr>
                </a:br>
                <a14:m>
                  <m:oMath xmlns:m="http://schemas.openxmlformats.org/officeDocument/2006/math">
                    <m:r>
                      <a:rPr lang="en-DE" sz="2400" i="1" dirty="0" smtClean="0">
                        <a:latin typeface="Cambria Math" panose="02040503050406030204" pitchFamily="18" charset="0"/>
                        <a:cs typeface="Times New Roman"/>
                      </a:rPr>
                      <m:t>𝑡</m:t>
                    </m:r>
                    <m:r>
                      <a:rPr lang="en-DE" sz="2400" i="1" baseline="-7507" dirty="0">
                        <a:latin typeface="Cambria Math" panose="02040503050406030204" pitchFamily="18" charset="0"/>
                        <a:cs typeface="Times New Roman"/>
                      </a:rPr>
                      <m:t>𝑖</m:t>
                    </m:r>
                  </m:oMath>
                </a14:m>
                <a:r>
                  <a:rPr sz="2400" baseline="-7507" dirty="0">
                    <a:latin typeface="Times New Roman"/>
                    <a:cs typeface="Times New Roman"/>
                  </a:rPr>
                  <a:t>-1</a:t>
                </a:r>
                <a:r>
                  <a:rPr sz="2400" dirty="0">
                    <a:latin typeface="Helvetica"/>
                    <a:cs typeface="Helvetica"/>
                  </a:rPr>
                  <a:t>) </a:t>
                </a:r>
                <a:r>
                  <a:rPr sz="2400" spc="13" dirty="0">
                    <a:latin typeface="Helvetica"/>
                    <a:cs typeface="Helvetica"/>
                  </a:rPr>
                  <a:t>as </a:t>
                </a:r>
                <a:r>
                  <a:rPr sz="2400" spc="9" dirty="0">
                    <a:latin typeface="Helvetica"/>
                    <a:cs typeface="Helvetica"/>
                  </a:rPr>
                  <a:t>input at </a:t>
                </a:r>
                <a:r>
                  <a:rPr sz="2400" spc="13" dirty="0">
                    <a:latin typeface="Helvetica"/>
                    <a:cs typeface="Helvetica"/>
                  </a:rPr>
                  <a:t>time step </a:t>
                </a:r>
                <a:r>
                  <a:rPr sz="2400" spc="4" dirty="0">
                    <a:latin typeface="Times New Roman"/>
                    <a:cs typeface="Times New Roman"/>
                  </a:rPr>
                  <a:t>i </a:t>
                </a:r>
                <a:r>
                  <a:rPr sz="2400" spc="13" dirty="0">
                    <a:latin typeface="Helvetica"/>
                    <a:cs typeface="Helvetica"/>
                  </a:rPr>
                  <a:t>and compute </a:t>
                </a:r>
                <a:br>
                  <a:rPr lang="de-DE" sz="2400" spc="13" dirty="0">
                    <a:latin typeface="Helvetica"/>
                    <a:cs typeface="Helvetica"/>
                  </a:rPr>
                </a:br>
                <a:r>
                  <a:rPr sz="2400" spc="4" dirty="0">
                    <a:latin typeface="Times New Roman"/>
                    <a:cs typeface="Times New Roman"/>
                  </a:rPr>
                  <a:t>P(</a:t>
                </a:r>
                <a14:m>
                  <m:oMath xmlns:m="http://schemas.openxmlformats.org/officeDocument/2006/math">
                    <m:r>
                      <a:rPr lang="en-DE" sz="2400" i="1" spc="4" dirty="0" smtClean="0">
                        <a:latin typeface="Cambria Math" panose="02040503050406030204" pitchFamily="18" charset="0"/>
                        <a:cs typeface="Times New Roman"/>
                      </a:rPr>
                      <m:t>𝑡</m:t>
                    </m:r>
                    <m:r>
                      <a:rPr lang="en-DE" sz="2400" i="1" spc="6" baseline="-7507" dirty="0">
                        <a:latin typeface="Cambria Math" panose="02040503050406030204" pitchFamily="18" charset="0"/>
                        <a:cs typeface="Times New Roman"/>
                      </a:rPr>
                      <m:t>𝑖</m:t>
                    </m:r>
                  </m:oMath>
                </a14:m>
                <a:r>
                  <a:rPr sz="2400" spc="6" baseline="-7507" dirty="0">
                    <a:latin typeface="Times New Roman"/>
                    <a:cs typeface="Times New Roman"/>
                  </a:rPr>
                  <a:t> </a:t>
                </a:r>
                <a:r>
                  <a:rPr sz="2400" spc="4" dirty="0">
                    <a:latin typeface="Times New Roman"/>
                    <a:cs typeface="Times New Roman"/>
                  </a:rPr>
                  <a:t>| </a:t>
                </a:r>
                <a14:m>
                  <m:oMath xmlns:m="http://schemas.openxmlformats.org/officeDocument/2006/math">
                    <m:r>
                      <a:rPr lang="en-DE" sz="2400" i="1" spc="9" dirty="0" smtClean="0">
                        <a:latin typeface="Cambria Math" panose="02040503050406030204" pitchFamily="18" charset="0"/>
                        <a:cs typeface="Times New Roman"/>
                      </a:rPr>
                      <m:t>𝑤</m:t>
                    </m:r>
                    <m:r>
                      <a:rPr lang="en-DE" sz="2400" i="1" spc="13" baseline="-7507" dirty="0">
                        <a:latin typeface="Cambria Math" panose="02040503050406030204" pitchFamily="18" charset="0"/>
                        <a:cs typeface="Times New Roman"/>
                      </a:rPr>
                      <m:t>1</m:t>
                    </m:r>
                  </m:oMath>
                </a14:m>
                <a:r>
                  <a:rPr sz="2400" spc="9" dirty="0">
                    <a:latin typeface="Times New Roman"/>
                    <a:cs typeface="Times New Roman"/>
                  </a:rPr>
                  <a:t>…</a:t>
                </a:r>
                <a14:m>
                  <m:oMath xmlns:m="http://schemas.openxmlformats.org/officeDocument/2006/math">
                    <m:r>
                      <a:rPr lang="en-DE" sz="2400" i="1" spc="9" dirty="0" smtClean="0">
                        <a:latin typeface="Cambria Math" panose="02040503050406030204" pitchFamily="18" charset="0"/>
                        <a:cs typeface="Times New Roman"/>
                      </a:rPr>
                      <m:t>𝑤</m:t>
                    </m:r>
                    <m:r>
                      <a:rPr lang="en-DE" sz="2400" i="1" spc="13" baseline="-7507" dirty="0">
                        <a:latin typeface="Cambria Math" panose="02040503050406030204" pitchFamily="18" charset="0"/>
                        <a:cs typeface="Times New Roman"/>
                      </a:rPr>
                      <m:t>𝑖</m:t>
                    </m:r>
                  </m:oMath>
                </a14:m>
                <a:r>
                  <a:rPr sz="2400" spc="13" baseline="-7507" dirty="0">
                    <a:latin typeface="Times New Roman"/>
                    <a:cs typeface="Times New Roman"/>
                  </a:rPr>
                  <a:t>-1</a:t>
                </a:r>
                <a:r>
                  <a:rPr sz="2400" spc="9" dirty="0">
                    <a:latin typeface="Times New Roman"/>
                    <a:cs typeface="Times New Roman"/>
                  </a:rPr>
                  <a:t>,</a:t>
                </a:r>
                <a:r>
                  <a:rPr sz="2400" spc="57" dirty="0">
                    <a:latin typeface="Times New Roman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DE" sz="2400" i="1" spc="4" dirty="0" smtClean="0">
                        <a:latin typeface="Cambria Math" panose="02040503050406030204" pitchFamily="18" charset="0"/>
                        <a:cs typeface="Times New Roman"/>
                      </a:rPr>
                      <m:t>𝑡</m:t>
                    </m:r>
                    <m:r>
                      <a:rPr lang="en-DE" sz="2400" i="1" spc="6" baseline="-7507" dirty="0">
                        <a:latin typeface="Cambria Math" panose="02040503050406030204" pitchFamily="18" charset="0"/>
                        <a:cs typeface="Times New Roman"/>
                      </a:rPr>
                      <m:t>1</m:t>
                    </m:r>
                  </m:oMath>
                </a14:m>
                <a:r>
                  <a:rPr sz="2400" spc="4" dirty="0">
                    <a:latin typeface="Times New Roman"/>
                    <a:cs typeface="Times New Roman"/>
                  </a:rPr>
                  <a:t>…</a:t>
                </a:r>
                <a14:m>
                  <m:oMath xmlns:m="http://schemas.openxmlformats.org/officeDocument/2006/math">
                    <m:r>
                      <a:rPr lang="en-DE" sz="2400" i="1" spc="4" dirty="0" smtClean="0">
                        <a:latin typeface="Cambria Math" panose="02040503050406030204" pitchFamily="18" charset="0"/>
                        <a:cs typeface="Times New Roman"/>
                      </a:rPr>
                      <m:t>𝑡</m:t>
                    </m:r>
                    <m:r>
                      <a:rPr lang="en-DE" sz="2400" i="1" spc="6" baseline="-7507" dirty="0">
                        <a:latin typeface="Cambria Math" panose="02040503050406030204" pitchFamily="18" charset="0"/>
                        <a:cs typeface="Times New Roman"/>
                      </a:rPr>
                      <m:t>𝑖</m:t>
                    </m:r>
                  </m:oMath>
                </a14:m>
                <a:r>
                  <a:rPr sz="2400" spc="6" baseline="-7507" dirty="0">
                    <a:latin typeface="Times New Roman"/>
                    <a:cs typeface="Times New Roman"/>
                  </a:rPr>
                  <a:t>-1</a:t>
                </a:r>
                <a:r>
                  <a:rPr sz="2400" spc="4" dirty="0">
                    <a:latin typeface="Times New Roman"/>
                    <a:cs typeface="Times New Roman"/>
                  </a:rPr>
                  <a:t>)</a:t>
                </a:r>
                <a:endParaRPr sz="2400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3" name="object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1276636"/>
                <a:ext cx="7429500" cy="4946562"/>
              </a:xfrm>
              <a:prstGeom prst="rect">
                <a:avLst/>
              </a:prstGeom>
              <a:blipFill>
                <a:blip r:embed="rId2"/>
                <a:stretch>
                  <a:fillRect l="-2218" t="-1535" b="-51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bject 9">
            <a:extLst>
              <a:ext uri="{FF2B5EF4-FFF2-40B4-BE49-F238E27FC236}">
                <a16:creationId xmlns:a16="http://schemas.microsoft.com/office/drawing/2014/main" id="{ABB4BD0D-0620-3F4C-ABA5-E0C2C0AF72BF}"/>
              </a:ext>
            </a:extLst>
          </p:cNvPr>
          <p:cNvSpPr txBox="1"/>
          <p:nvPr/>
        </p:nvSpPr>
        <p:spPr>
          <a:xfrm>
            <a:off x="3264274" y="6707056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2EC0735E-75EC-2E4C-97DB-22B835AEB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03681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3217" y="272374"/>
            <a:ext cx="7388037" cy="507153"/>
          </a:xfrm>
          <a:prstGeom prst="rect">
            <a:avLst/>
          </a:prstGeom>
        </p:spPr>
        <p:txBody>
          <a:bodyPr vert="horz" wrap="square" lIns="0" tIns="14568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115"/>
              </a:spcBef>
            </a:pPr>
            <a:r>
              <a:rPr spc="13" dirty="0"/>
              <a:t>Basic </a:t>
            </a:r>
            <a:r>
              <a:rPr spc="18" dirty="0"/>
              <a:t>RNNs </a:t>
            </a:r>
            <a:r>
              <a:rPr spc="9" dirty="0"/>
              <a:t>for </a:t>
            </a:r>
            <a:r>
              <a:rPr lang="de-DE" spc="13" dirty="0"/>
              <a:t>S</a:t>
            </a:r>
            <a:r>
              <a:rPr spc="13" dirty="0" err="1"/>
              <a:t>equence</a:t>
            </a:r>
            <a:r>
              <a:rPr spc="-66" dirty="0"/>
              <a:t> </a:t>
            </a:r>
            <a:r>
              <a:rPr lang="de-DE" spc="9" dirty="0"/>
              <a:t>L</a:t>
            </a:r>
            <a:r>
              <a:rPr spc="9" dirty="0" err="1"/>
              <a:t>abeling</a:t>
            </a:r>
            <a:endParaRPr spc="9" dirty="0"/>
          </a:p>
        </p:txBody>
      </p:sp>
      <p:sp>
        <p:nvSpPr>
          <p:cNvPr id="3" name="object 3"/>
          <p:cNvSpPr txBox="1"/>
          <p:nvPr/>
        </p:nvSpPr>
        <p:spPr>
          <a:xfrm>
            <a:off x="829235" y="1413692"/>
            <a:ext cx="7307356" cy="388776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spcBef>
                <a:spcPts val="119"/>
              </a:spcBef>
            </a:pPr>
            <a:r>
              <a:rPr sz="2427" spc="13" dirty="0">
                <a:latin typeface="Helvetica"/>
                <a:cs typeface="Helvetica"/>
              </a:rPr>
              <a:t>Each time step has a </a:t>
            </a:r>
            <a:r>
              <a:rPr sz="2427" spc="9" dirty="0">
                <a:latin typeface="Helvetica"/>
                <a:cs typeface="Helvetica"/>
              </a:rPr>
              <a:t>distribution </a:t>
            </a:r>
            <a:r>
              <a:rPr sz="2427" spc="13" dirty="0">
                <a:latin typeface="Helvetica"/>
                <a:cs typeface="Helvetica"/>
              </a:rPr>
              <a:t>over output</a:t>
            </a:r>
            <a:r>
              <a:rPr sz="2427" spc="-57" dirty="0">
                <a:latin typeface="Helvetica"/>
                <a:cs typeface="Helvetica"/>
              </a:rPr>
              <a:t> </a:t>
            </a:r>
            <a:r>
              <a:rPr sz="2427" spc="13" dirty="0">
                <a:latin typeface="Helvetica"/>
                <a:cs typeface="Helvetica"/>
              </a:rPr>
              <a:t>classes</a:t>
            </a:r>
            <a:endParaRPr sz="2427">
              <a:latin typeface="Helvetica"/>
              <a:cs typeface="Helvetic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9236" y="4764251"/>
            <a:ext cx="7342654" cy="763142"/>
          </a:xfrm>
          <a:prstGeom prst="rect">
            <a:avLst/>
          </a:prstGeom>
        </p:spPr>
        <p:txBody>
          <a:bodyPr vert="horz" wrap="square" lIns="0" tIns="3922" rIns="0" bIns="0" rtlCol="0">
            <a:spAutoFit/>
          </a:bodyPr>
          <a:lstStyle/>
          <a:p>
            <a:pPr marL="11206" marR="4483">
              <a:lnSpc>
                <a:spcPct val="103000"/>
              </a:lnSpc>
              <a:spcBef>
                <a:spcPts val="31"/>
              </a:spcBef>
            </a:pPr>
            <a:r>
              <a:rPr sz="2427" spc="13" dirty="0">
                <a:latin typeface="Helvetica"/>
                <a:cs typeface="Helvetica"/>
              </a:rPr>
              <a:t>Extension: add a </a:t>
            </a:r>
            <a:r>
              <a:rPr lang="de-DE" sz="2427" spc="13" dirty="0">
                <a:latin typeface="Helvetica"/>
                <a:cs typeface="Helvetica"/>
              </a:rPr>
              <a:t>HMM/</a:t>
            </a:r>
            <a:r>
              <a:rPr sz="2427" spc="18" dirty="0">
                <a:latin typeface="Helvetica"/>
                <a:cs typeface="Helvetica"/>
              </a:rPr>
              <a:t>CRF </a:t>
            </a:r>
            <a:r>
              <a:rPr sz="2427" spc="9" dirty="0">
                <a:latin typeface="Helvetica"/>
                <a:cs typeface="Helvetica"/>
              </a:rPr>
              <a:t>layer to </a:t>
            </a:r>
            <a:r>
              <a:rPr sz="2427" spc="13" dirty="0">
                <a:latin typeface="Helvetica"/>
                <a:cs typeface="Helvetica"/>
              </a:rPr>
              <a:t>capture</a:t>
            </a:r>
            <a:r>
              <a:rPr sz="2427" spc="-44" dirty="0">
                <a:latin typeface="Helvetica"/>
                <a:cs typeface="Helvetica"/>
              </a:rPr>
              <a:t> </a:t>
            </a:r>
            <a:r>
              <a:rPr sz="2427" spc="13" dirty="0">
                <a:latin typeface="Helvetica"/>
                <a:cs typeface="Helvetica"/>
              </a:rPr>
              <a:t>dependencies  </a:t>
            </a:r>
            <a:r>
              <a:rPr sz="2427" spc="18" dirty="0">
                <a:latin typeface="Helvetica"/>
                <a:cs typeface="Helvetica"/>
              </a:rPr>
              <a:t>among </a:t>
            </a:r>
            <a:r>
              <a:rPr sz="2427" spc="13" dirty="0">
                <a:latin typeface="Helvetica"/>
                <a:cs typeface="Helvetica"/>
              </a:rPr>
              <a:t>labels </a:t>
            </a:r>
            <a:r>
              <a:rPr sz="2427" spc="9" dirty="0">
                <a:latin typeface="Helvetica"/>
                <a:cs typeface="Helvetica"/>
              </a:rPr>
              <a:t>of </a:t>
            </a:r>
            <a:r>
              <a:rPr sz="2427" spc="13" dirty="0">
                <a:latin typeface="Helvetica"/>
                <a:cs typeface="Helvetica"/>
              </a:rPr>
              <a:t>adjacent</a:t>
            </a:r>
            <a:r>
              <a:rPr sz="2427" spc="-31" dirty="0">
                <a:latin typeface="Helvetica"/>
                <a:cs typeface="Helvetica"/>
              </a:rPr>
              <a:t> </a:t>
            </a:r>
            <a:r>
              <a:rPr sz="2427" spc="13" dirty="0">
                <a:latin typeface="Helvetica"/>
                <a:cs typeface="Helvetica"/>
              </a:rPr>
              <a:t>tokens.</a:t>
            </a:r>
            <a:endParaRPr sz="2427" dirty="0">
              <a:latin typeface="Helvetica"/>
              <a:cs typeface="Helvetic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38561" y="2182980"/>
            <a:ext cx="798979" cy="399490"/>
          </a:xfrm>
          <a:custGeom>
            <a:avLst/>
            <a:gdLst/>
            <a:ahLst/>
            <a:cxnLst/>
            <a:rect l="l" t="t" r="r" b="b"/>
            <a:pathLst>
              <a:path w="905510" h="452755">
                <a:moveTo>
                  <a:pt x="75456" y="0"/>
                </a:moveTo>
                <a:lnTo>
                  <a:pt x="830022" y="0"/>
                </a:lnTo>
                <a:lnTo>
                  <a:pt x="859393" y="5929"/>
                </a:lnTo>
                <a:lnTo>
                  <a:pt x="883378" y="22100"/>
                </a:lnTo>
                <a:lnTo>
                  <a:pt x="899549" y="46085"/>
                </a:lnTo>
                <a:lnTo>
                  <a:pt x="905479" y="75456"/>
                </a:lnTo>
                <a:lnTo>
                  <a:pt x="905479" y="377282"/>
                </a:lnTo>
                <a:lnTo>
                  <a:pt x="899549" y="406654"/>
                </a:lnTo>
                <a:lnTo>
                  <a:pt x="883378" y="430638"/>
                </a:lnTo>
                <a:lnTo>
                  <a:pt x="859393" y="446809"/>
                </a:lnTo>
                <a:lnTo>
                  <a:pt x="830022" y="452739"/>
                </a:lnTo>
                <a:lnTo>
                  <a:pt x="75456" y="452739"/>
                </a:lnTo>
                <a:lnTo>
                  <a:pt x="46085" y="446809"/>
                </a:lnTo>
                <a:lnTo>
                  <a:pt x="22100" y="430638"/>
                </a:lnTo>
                <a:lnTo>
                  <a:pt x="5929" y="406654"/>
                </a:lnTo>
                <a:lnTo>
                  <a:pt x="0" y="377282"/>
                </a:lnTo>
                <a:lnTo>
                  <a:pt x="0" y="75456"/>
                </a:lnTo>
                <a:lnTo>
                  <a:pt x="5929" y="46085"/>
                </a:lnTo>
                <a:lnTo>
                  <a:pt x="22100" y="22100"/>
                </a:lnTo>
                <a:lnTo>
                  <a:pt x="46085" y="5929"/>
                </a:lnTo>
                <a:lnTo>
                  <a:pt x="75456" y="0"/>
                </a:lnTo>
                <a:close/>
              </a:path>
            </a:pathLst>
          </a:custGeom>
          <a:ln w="8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38561" y="4047202"/>
            <a:ext cx="798979" cy="133350"/>
          </a:xfrm>
          <a:custGeom>
            <a:avLst/>
            <a:gdLst/>
            <a:ahLst/>
            <a:cxnLst/>
            <a:rect l="l" t="t" r="r" b="b"/>
            <a:pathLst>
              <a:path w="905510" h="151129">
                <a:moveTo>
                  <a:pt x="75456" y="0"/>
                </a:moveTo>
                <a:lnTo>
                  <a:pt x="830022" y="0"/>
                </a:lnTo>
                <a:lnTo>
                  <a:pt x="859393" y="5929"/>
                </a:lnTo>
                <a:lnTo>
                  <a:pt x="883378" y="22100"/>
                </a:lnTo>
                <a:lnTo>
                  <a:pt x="899549" y="46085"/>
                </a:lnTo>
                <a:lnTo>
                  <a:pt x="905479" y="75456"/>
                </a:lnTo>
                <a:lnTo>
                  <a:pt x="899549" y="104827"/>
                </a:lnTo>
                <a:lnTo>
                  <a:pt x="883378" y="128812"/>
                </a:lnTo>
                <a:lnTo>
                  <a:pt x="859393" y="144983"/>
                </a:lnTo>
                <a:lnTo>
                  <a:pt x="830022" y="150913"/>
                </a:lnTo>
                <a:lnTo>
                  <a:pt x="75456" y="150913"/>
                </a:lnTo>
                <a:lnTo>
                  <a:pt x="46085" y="144983"/>
                </a:lnTo>
                <a:lnTo>
                  <a:pt x="22100" y="128812"/>
                </a:lnTo>
                <a:lnTo>
                  <a:pt x="5929" y="104827"/>
                </a:lnTo>
                <a:lnTo>
                  <a:pt x="0" y="75456"/>
                </a:lnTo>
                <a:lnTo>
                  <a:pt x="5929" y="46085"/>
                </a:lnTo>
                <a:lnTo>
                  <a:pt x="22100" y="22100"/>
                </a:lnTo>
                <a:lnTo>
                  <a:pt x="46085" y="5929"/>
                </a:lnTo>
                <a:lnTo>
                  <a:pt x="75456" y="0"/>
                </a:lnTo>
                <a:close/>
              </a:path>
            </a:pathLst>
          </a:custGeom>
          <a:ln w="8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081007" y="4026943"/>
            <a:ext cx="314325" cy="154549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927" dirty="0">
                <a:latin typeface="Helvetica Neue"/>
                <a:cs typeface="Helvetica Neue"/>
              </a:rPr>
              <a:t>Janet</a:t>
            </a:r>
            <a:endParaRPr sz="927">
              <a:latin typeface="Helvetica Neue"/>
              <a:cs typeface="Helvetica Neue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704092" y="4047202"/>
            <a:ext cx="798979" cy="133350"/>
          </a:xfrm>
          <a:custGeom>
            <a:avLst/>
            <a:gdLst/>
            <a:ahLst/>
            <a:cxnLst/>
            <a:rect l="l" t="t" r="r" b="b"/>
            <a:pathLst>
              <a:path w="905510" h="151129">
                <a:moveTo>
                  <a:pt x="75456" y="0"/>
                </a:moveTo>
                <a:lnTo>
                  <a:pt x="830022" y="0"/>
                </a:lnTo>
                <a:lnTo>
                  <a:pt x="859393" y="5929"/>
                </a:lnTo>
                <a:lnTo>
                  <a:pt x="883378" y="22100"/>
                </a:lnTo>
                <a:lnTo>
                  <a:pt x="899549" y="46085"/>
                </a:lnTo>
                <a:lnTo>
                  <a:pt x="905479" y="75456"/>
                </a:lnTo>
                <a:lnTo>
                  <a:pt x="899549" y="104827"/>
                </a:lnTo>
                <a:lnTo>
                  <a:pt x="883378" y="128812"/>
                </a:lnTo>
                <a:lnTo>
                  <a:pt x="859393" y="144983"/>
                </a:lnTo>
                <a:lnTo>
                  <a:pt x="830022" y="150913"/>
                </a:lnTo>
                <a:lnTo>
                  <a:pt x="75456" y="150913"/>
                </a:lnTo>
                <a:lnTo>
                  <a:pt x="46085" y="144983"/>
                </a:lnTo>
                <a:lnTo>
                  <a:pt x="22100" y="128812"/>
                </a:lnTo>
                <a:lnTo>
                  <a:pt x="5929" y="104827"/>
                </a:lnTo>
                <a:lnTo>
                  <a:pt x="0" y="75456"/>
                </a:lnTo>
                <a:lnTo>
                  <a:pt x="5929" y="46085"/>
                </a:lnTo>
                <a:lnTo>
                  <a:pt x="22100" y="22100"/>
                </a:lnTo>
                <a:lnTo>
                  <a:pt x="46085" y="5929"/>
                </a:lnTo>
                <a:lnTo>
                  <a:pt x="75456" y="0"/>
                </a:lnTo>
                <a:close/>
              </a:path>
            </a:pathLst>
          </a:custGeom>
          <a:ln w="8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008087" y="4026943"/>
            <a:ext cx="191060" cy="154549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927" dirty="0">
                <a:latin typeface="Helvetica Neue"/>
                <a:cs typeface="Helvetica Neue"/>
              </a:rPr>
              <a:t>will</a:t>
            </a:r>
            <a:endParaRPr sz="927">
              <a:latin typeface="Helvetica Neue"/>
              <a:cs typeface="Helvetica Neue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569623" y="4047202"/>
            <a:ext cx="798979" cy="133350"/>
          </a:xfrm>
          <a:custGeom>
            <a:avLst/>
            <a:gdLst/>
            <a:ahLst/>
            <a:cxnLst/>
            <a:rect l="l" t="t" r="r" b="b"/>
            <a:pathLst>
              <a:path w="905510" h="151129">
                <a:moveTo>
                  <a:pt x="75456" y="0"/>
                </a:moveTo>
                <a:lnTo>
                  <a:pt x="830022" y="0"/>
                </a:lnTo>
                <a:lnTo>
                  <a:pt x="859393" y="5929"/>
                </a:lnTo>
                <a:lnTo>
                  <a:pt x="883378" y="22100"/>
                </a:lnTo>
                <a:lnTo>
                  <a:pt x="899549" y="46085"/>
                </a:lnTo>
                <a:lnTo>
                  <a:pt x="905479" y="75456"/>
                </a:lnTo>
                <a:lnTo>
                  <a:pt x="899549" y="104827"/>
                </a:lnTo>
                <a:lnTo>
                  <a:pt x="883378" y="128812"/>
                </a:lnTo>
                <a:lnTo>
                  <a:pt x="859393" y="144983"/>
                </a:lnTo>
                <a:lnTo>
                  <a:pt x="830022" y="150913"/>
                </a:lnTo>
                <a:lnTo>
                  <a:pt x="75456" y="150913"/>
                </a:lnTo>
                <a:lnTo>
                  <a:pt x="46085" y="144983"/>
                </a:lnTo>
                <a:lnTo>
                  <a:pt x="22100" y="128812"/>
                </a:lnTo>
                <a:lnTo>
                  <a:pt x="5929" y="104827"/>
                </a:lnTo>
                <a:lnTo>
                  <a:pt x="0" y="75456"/>
                </a:lnTo>
                <a:lnTo>
                  <a:pt x="5929" y="46085"/>
                </a:lnTo>
                <a:lnTo>
                  <a:pt x="22100" y="22100"/>
                </a:lnTo>
                <a:lnTo>
                  <a:pt x="46085" y="5929"/>
                </a:lnTo>
                <a:lnTo>
                  <a:pt x="75456" y="0"/>
                </a:lnTo>
                <a:close/>
              </a:path>
            </a:pathLst>
          </a:custGeom>
          <a:ln w="8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828522" y="4026943"/>
            <a:ext cx="281268" cy="154549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927" dirty="0">
                <a:latin typeface="Helvetica Neue"/>
                <a:cs typeface="Helvetica Neue"/>
              </a:rPr>
              <a:t>back</a:t>
            </a:r>
            <a:endParaRPr sz="927">
              <a:latin typeface="Helvetica Neue"/>
              <a:cs typeface="Helvetica Neue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215843" y="2596512"/>
            <a:ext cx="44824" cy="59391"/>
          </a:xfrm>
          <a:custGeom>
            <a:avLst/>
            <a:gdLst/>
            <a:ahLst/>
            <a:cxnLst/>
            <a:rect l="l" t="t" r="r" b="b"/>
            <a:pathLst>
              <a:path w="50800" h="67310">
                <a:moveTo>
                  <a:pt x="25152" y="0"/>
                </a:moveTo>
                <a:lnTo>
                  <a:pt x="0" y="67073"/>
                </a:lnTo>
                <a:lnTo>
                  <a:pt x="50304" y="67073"/>
                </a:lnTo>
                <a:lnTo>
                  <a:pt x="251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215843" y="2596512"/>
            <a:ext cx="44824" cy="59391"/>
          </a:xfrm>
          <a:custGeom>
            <a:avLst/>
            <a:gdLst/>
            <a:ahLst/>
            <a:cxnLst/>
            <a:rect l="l" t="t" r="r" b="b"/>
            <a:pathLst>
              <a:path w="50800" h="67310">
                <a:moveTo>
                  <a:pt x="25152" y="0"/>
                </a:moveTo>
                <a:lnTo>
                  <a:pt x="0" y="67072"/>
                </a:lnTo>
                <a:lnTo>
                  <a:pt x="50304" y="67072"/>
                </a:lnTo>
                <a:lnTo>
                  <a:pt x="25152" y="0"/>
                </a:lnTo>
                <a:close/>
              </a:path>
            </a:pathLst>
          </a:custGeom>
          <a:ln w="8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238036" y="3654384"/>
            <a:ext cx="0" cy="393326"/>
          </a:xfrm>
          <a:custGeom>
            <a:avLst/>
            <a:gdLst/>
            <a:ahLst/>
            <a:cxnLst/>
            <a:rect l="l" t="t" r="r" b="b"/>
            <a:pathLst>
              <a:path h="445770">
                <a:moveTo>
                  <a:pt x="0" y="445193"/>
                </a:moveTo>
                <a:lnTo>
                  <a:pt x="0" y="0"/>
                </a:lnTo>
              </a:path>
            </a:pathLst>
          </a:custGeom>
          <a:ln w="8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215843" y="3595203"/>
            <a:ext cx="44824" cy="59391"/>
          </a:xfrm>
          <a:custGeom>
            <a:avLst/>
            <a:gdLst/>
            <a:ahLst/>
            <a:cxnLst/>
            <a:rect l="l" t="t" r="r" b="b"/>
            <a:pathLst>
              <a:path w="50800" h="67310">
                <a:moveTo>
                  <a:pt x="25152" y="0"/>
                </a:moveTo>
                <a:lnTo>
                  <a:pt x="0" y="67072"/>
                </a:lnTo>
                <a:lnTo>
                  <a:pt x="50304" y="67072"/>
                </a:lnTo>
                <a:lnTo>
                  <a:pt x="251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215843" y="3595202"/>
            <a:ext cx="44824" cy="59391"/>
          </a:xfrm>
          <a:custGeom>
            <a:avLst/>
            <a:gdLst/>
            <a:ahLst/>
            <a:cxnLst/>
            <a:rect l="l" t="t" r="r" b="b"/>
            <a:pathLst>
              <a:path w="50800" h="67310">
                <a:moveTo>
                  <a:pt x="25152" y="0"/>
                </a:moveTo>
                <a:lnTo>
                  <a:pt x="0" y="67072"/>
                </a:lnTo>
                <a:lnTo>
                  <a:pt x="50304" y="67072"/>
                </a:lnTo>
                <a:lnTo>
                  <a:pt x="25152" y="0"/>
                </a:lnTo>
                <a:close/>
              </a:path>
            </a:pathLst>
          </a:custGeom>
          <a:ln w="8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103568" y="3654384"/>
            <a:ext cx="0" cy="393326"/>
          </a:xfrm>
          <a:custGeom>
            <a:avLst/>
            <a:gdLst/>
            <a:ahLst/>
            <a:cxnLst/>
            <a:rect l="l" t="t" r="r" b="b"/>
            <a:pathLst>
              <a:path h="445770">
                <a:moveTo>
                  <a:pt x="0" y="445193"/>
                </a:moveTo>
                <a:lnTo>
                  <a:pt x="0" y="0"/>
                </a:lnTo>
              </a:path>
            </a:pathLst>
          </a:custGeom>
          <a:ln w="8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81375" y="3595203"/>
            <a:ext cx="44824" cy="59391"/>
          </a:xfrm>
          <a:custGeom>
            <a:avLst/>
            <a:gdLst/>
            <a:ahLst/>
            <a:cxnLst/>
            <a:rect l="l" t="t" r="r" b="b"/>
            <a:pathLst>
              <a:path w="50800" h="67310">
                <a:moveTo>
                  <a:pt x="25151" y="0"/>
                </a:moveTo>
                <a:lnTo>
                  <a:pt x="0" y="67072"/>
                </a:lnTo>
                <a:lnTo>
                  <a:pt x="50303" y="67072"/>
                </a:lnTo>
                <a:lnTo>
                  <a:pt x="251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081375" y="3595202"/>
            <a:ext cx="44824" cy="59391"/>
          </a:xfrm>
          <a:custGeom>
            <a:avLst/>
            <a:gdLst/>
            <a:ahLst/>
            <a:cxnLst/>
            <a:rect l="l" t="t" r="r" b="b"/>
            <a:pathLst>
              <a:path w="50800" h="67310">
                <a:moveTo>
                  <a:pt x="25152" y="0"/>
                </a:moveTo>
                <a:lnTo>
                  <a:pt x="0" y="67072"/>
                </a:lnTo>
                <a:lnTo>
                  <a:pt x="50304" y="67072"/>
                </a:lnTo>
                <a:lnTo>
                  <a:pt x="25152" y="0"/>
                </a:lnTo>
                <a:close/>
              </a:path>
            </a:pathLst>
          </a:custGeom>
          <a:ln w="8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969100" y="3654384"/>
            <a:ext cx="0" cy="393326"/>
          </a:xfrm>
          <a:custGeom>
            <a:avLst/>
            <a:gdLst/>
            <a:ahLst/>
            <a:cxnLst/>
            <a:rect l="l" t="t" r="r" b="b"/>
            <a:pathLst>
              <a:path h="445770">
                <a:moveTo>
                  <a:pt x="0" y="445193"/>
                </a:moveTo>
                <a:lnTo>
                  <a:pt x="0" y="0"/>
                </a:lnTo>
              </a:path>
            </a:pathLst>
          </a:custGeom>
          <a:ln w="8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946907" y="3595203"/>
            <a:ext cx="44824" cy="59391"/>
          </a:xfrm>
          <a:custGeom>
            <a:avLst/>
            <a:gdLst/>
            <a:ahLst/>
            <a:cxnLst/>
            <a:rect l="l" t="t" r="r" b="b"/>
            <a:pathLst>
              <a:path w="50800" h="67310">
                <a:moveTo>
                  <a:pt x="25152" y="0"/>
                </a:moveTo>
                <a:lnTo>
                  <a:pt x="0" y="67072"/>
                </a:lnTo>
                <a:lnTo>
                  <a:pt x="50304" y="67072"/>
                </a:lnTo>
                <a:lnTo>
                  <a:pt x="251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946906" y="3595202"/>
            <a:ext cx="44824" cy="59391"/>
          </a:xfrm>
          <a:custGeom>
            <a:avLst/>
            <a:gdLst/>
            <a:ahLst/>
            <a:cxnLst/>
            <a:rect l="l" t="t" r="r" b="b"/>
            <a:pathLst>
              <a:path w="50800" h="67310">
                <a:moveTo>
                  <a:pt x="25152" y="0"/>
                </a:moveTo>
                <a:lnTo>
                  <a:pt x="0" y="67072"/>
                </a:lnTo>
                <a:lnTo>
                  <a:pt x="50304" y="67072"/>
                </a:lnTo>
                <a:lnTo>
                  <a:pt x="25152" y="0"/>
                </a:lnTo>
                <a:close/>
              </a:path>
            </a:pathLst>
          </a:custGeom>
          <a:ln w="8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265058" y="2479561"/>
            <a:ext cx="39781" cy="36419"/>
          </a:xfrm>
          <a:custGeom>
            <a:avLst/>
            <a:gdLst/>
            <a:ahLst/>
            <a:cxnLst/>
            <a:rect l="l" t="t" r="r" b="b"/>
            <a:pathLst>
              <a:path w="45085" h="41275">
                <a:moveTo>
                  <a:pt x="0" y="0"/>
                </a:moveTo>
                <a:lnTo>
                  <a:pt x="44832" y="0"/>
                </a:lnTo>
                <a:lnTo>
                  <a:pt x="44832" y="41158"/>
                </a:lnTo>
                <a:lnTo>
                  <a:pt x="0" y="41158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104878" y="2449298"/>
            <a:ext cx="42022" cy="66675"/>
          </a:xfrm>
          <a:custGeom>
            <a:avLst/>
            <a:gdLst/>
            <a:ahLst/>
            <a:cxnLst/>
            <a:rect l="l" t="t" r="r" b="b"/>
            <a:pathLst>
              <a:path w="47625" h="75564">
                <a:moveTo>
                  <a:pt x="0" y="0"/>
                </a:moveTo>
                <a:lnTo>
                  <a:pt x="47419" y="0"/>
                </a:lnTo>
                <a:lnTo>
                  <a:pt x="47419" y="75456"/>
                </a:lnTo>
                <a:lnTo>
                  <a:pt x="0" y="75456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065320" y="2249560"/>
            <a:ext cx="39781" cy="266700"/>
          </a:xfrm>
          <a:custGeom>
            <a:avLst/>
            <a:gdLst/>
            <a:ahLst/>
            <a:cxnLst/>
            <a:rect l="l" t="t" r="r" b="b"/>
            <a:pathLst>
              <a:path w="45085" h="302260">
                <a:moveTo>
                  <a:pt x="0" y="0"/>
                </a:moveTo>
                <a:lnTo>
                  <a:pt x="44832" y="0"/>
                </a:lnTo>
                <a:lnTo>
                  <a:pt x="44832" y="301826"/>
                </a:lnTo>
                <a:lnTo>
                  <a:pt x="0" y="301826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217379" y="2498930"/>
            <a:ext cx="39781" cy="17369"/>
          </a:xfrm>
          <a:custGeom>
            <a:avLst/>
            <a:gdLst/>
            <a:ahLst/>
            <a:cxnLst/>
            <a:rect l="l" t="t" r="r" b="b"/>
            <a:pathLst>
              <a:path w="45085" h="19685">
                <a:moveTo>
                  <a:pt x="0" y="0"/>
                </a:moveTo>
                <a:lnTo>
                  <a:pt x="44832" y="0"/>
                </a:lnTo>
                <a:lnTo>
                  <a:pt x="44832" y="19207"/>
                </a:lnTo>
                <a:lnTo>
                  <a:pt x="0" y="19207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171458" y="2365771"/>
            <a:ext cx="39781" cy="150159"/>
          </a:xfrm>
          <a:custGeom>
            <a:avLst/>
            <a:gdLst/>
            <a:ahLst/>
            <a:cxnLst/>
            <a:rect l="l" t="t" r="r" b="b"/>
            <a:pathLst>
              <a:path w="45085" h="170180">
                <a:moveTo>
                  <a:pt x="0" y="0"/>
                </a:moveTo>
                <a:lnTo>
                  <a:pt x="44832" y="0"/>
                </a:lnTo>
                <a:lnTo>
                  <a:pt x="44832" y="170120"/>
                </a:lnTo>
                <a:lnTo>
                  <a:pt x="0" y="170120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307798" y="2498930"/>
            <a:ext cx="39781" cy="17369"/>
          </a:xfrm>
          <a:custGeom>
            <a:avLst/>
            <a:gdLst/>
            <a:ahLst/>
            <a:cxnLst/>
            <a:rect l="l" t="t" r="r" b="b"/>
            <a:pathLst>
              <a:path w="45085" h="19685">
                <a:moveTo>
                  <a:pt x="0" y="0"/>
                </a:moveTo>
                <a:lnTo>
                  <a:pt x="44832" y="0"/>
                </a:lnTo>
                <a:lnTo>
                  <a:pt x="44832" y="19207"/>
                </a:lnTo>
                <a:lnTo>
                  <a:pt x="0" y="19207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353007" y="2452930"/>
            <a:ext cx="39781" cy="63313"/>
          </a:xfrm>
          <a:custGeom>
            <a:avLst/>
            <a:gdLst/>
            <a:ahLst/>
            <a:cxnLst/>
            <a:rect l="l" t="t" r="r" b="b"/>
            <a:pathLst>
              <a:path w="45085" h="71755">
                <a:moveTo>
                  <a:pt x="0" y="0"/>
                </a:moveTo>
                <a:lnTo>
                  <a:pt x="44832" y="0"/>
                </a:lnTo>
                <a:lnTo>
                  <a:pt x="44832" y="71340"/>
                </a:lnTo>
                <a:lnTo>
                  <a:pt x="0" y="71340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398216" y="2432216"/>
            <a:ext cx="39781" cy="84044"/>
          </a:xfrm>
          <a:custGeom>
            <a:avLst/>
            <a:gdLst/>
            <a:ahLst/>
            <a:cxnLst/>
            <a:rect l="l" t="t" r="r" b="b"/>
            <a:pathLst>
              <a:path w="45085" h="95250">
                <a:moveTo>
                  <a:pt x="0" y="0"/>
                </a:moveTo>
                <a:lnTo>
                  <a:pt x="44832" y="0"/>
                </a:lnTo>
                <a:lnTo>
                  <a:pt x="44832" y="94816"/>
                </a:lnTo>
                <a:lnTo>
                  <a:pt x="0" y="94816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704092" y="2182980"/>
            <a:ext cx="798979" cy="399490"/>
          </a:xfrm>
          <a:custGeom>
            <a:avLst/>
            <a:gdLst/>
            <a:ahLst/>
            <a:cxnLst/>
            <a:rect l="l" t="t" r="r" b="b"/>
            <a:pathLst>
              <a:path w="905510" h="452755">
                <a:moveTo>
                  <a:pt x="75456" y="0"/>
                </a:moveTo>
                <a:lnTo>
                  <a:pt x="830022" y="0"/>
                </a:lnTo>
                <a:lnTo>
                  <a:pt x="859393" y="5929"/>
                </a:lnTo>
                <a:lnTo>
                  <a:pt x="883378" y="22100"/>
                </a:lnTo>
                <a:lnTo>
                  <a:pt x="899549" y="46085"/>
                </a:lnTo>
                <a:lnTo>
                  <a:pt x="905479" y="75456"/>
                </a:lnTo>
                <a:lnTo>
                  <a:pt x="905479" y="377282"/>
                </a:lnTo>
                <a:lnTo>
                  <a:pt x="899549" y="406654"/>
                </a:lnTo>
                <a:lnTo>
                  <a:pt x="883378" y="430638"/>
                </a:lnTo>
                <a:lnTo>
                  <a:pt x="859393" y="446809"/>
                </a:lnTo>
                <a:lnTo>
                  <a:pt x="830022" y="452739"/>
                </a:lnTo>
                <a:lnTo>
                  <a:pt x="75456" y="452739"/>
                </a:lnTo>
                <a:lnTo>
                  <a:pt x="46085" y="446809"/>
                </a:lnTo>
                <a:lnTo>
                  <a:pt x="22100" y="430638"/>
                </a:lnTo>
                <a:lnTo>
                  <a:pt x="5929" y="406654"/>
                </a:lnTo>
                <a:lnTo>
                  <a:pt x="0" y="377282"/>
                </a:lnTo>
                <a:lnTo>
                  <a:pt x="0" y="75456"/>
                </a:lnTo>
                <a:lnTo>
                  <a:pt x="5929" y="46085"/>
                </a:lnTo>
                <a:lnTo>
                  <a:pt x="22100" y="22100"/>
                </a:lnTo>
                <a:lnTo>
                  <a:pt x="46085" y="5929"/>
                </a:lnTo>
                <a:lnTo>
                  <a:pt x="75456" y="0"/>
                </a:lnTo>
                <a:close/>
              </a:path>
            </a:pathLst>
          </a:custGeom>
          <a:ln w="8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081375" y="2596512"/>
            <a:ext cx="44824" cy="59391"/>
          </a:xfrm>
          <a:custGeom>
            <a:avLst/>
            <a:gdLst/>
            <a:ahLst/>
            <a:cxnLst/>
            <a:rect l="l" t="t" r="r" b="b"/>
            <a:pathLst>
              <a:path w="50800" h="67310">
                <a:moveTo>
                  <a:pt x="25151" y="0"/>
                </a:moveTo>
                <a:lnTo>
                  <a:pt x="0" y="67073"/>
                </a:lnTo>
                <a:lnTo>
                  <a:pt x="50303" y="67073"/>
                </a:lnTo>
                <a:lnTo>
                  <a:pt x="251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081375" y="2596512"/>
            <a:ext cx="44824" cy="59391"/>
          </a:xfrm>
          <a:custGeom>
            <a:avLst/>
            <a:gdLst/>
            <a:ahLst/>
            <a:cxnLst/>
            <a:rect l="l" t="t" r="r" b="b"/>
            <a:pathLst>
              <a:path w="50800" h="67310">
                <a:moveTo>
                  <a:pt x="25152" y="0"/>
                </a:moveTo>
                <a:lnTo>
                  <a:pt x="0" y="67072"/>
                </a:lnTo>
                <a:lnTo>
                  <a:pt x="50304" y="67072"/>
                </a:lnTo>
                <a:lnTo>
                  <a:pt x="25152" y="0"/>
                </a:lnTo>
                <a:close/>
              </a:path>
            </a:pathLst>
          </a:custGeom>
          <a:ln w="8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569623" y="2182980"/>
            <a:ext cx="798979" cy="399490"/>
          </a:xfrm>
          <a:custGeom>
            <a:avLst/>
            <a:gdLst/>
            <a:ahLst/>
            <a:cxnLst/>
            <a:rect l="l" t="t" r="r" b="b"/>
            <a:pathLst>
              <a:path w="905510" h="452755">
                <a:moveTo>
                  <a:pt x="75456" y="0"/>
                </a:moveTo>
                <a:lnTo>
                  <a:pt x="830022" y="0"/>
                </a:lnTo>
                <a:lnTo>
                  <a:pt x="859393" y="5929"/>
                </a:lnTo>
                <a:lnTo>
                  <a:pt x="883378" y="22100"/>
                </a:lnTo>
                <a:lnTo>
                  <a:pt x="899549" y="46085"/>
                </a:lnTo>
                <a:lnTo>
                  <a:pt x="905479" y="75456"/>
                </a:lnTo>
                <a:lnTo>
                  <a:pt x="905479" y="377282"/>
                </a:lnTo>
                <a:lnTo>
                  <a:pt x="899549" y="406654"/>
                </a:lnTo>
                <a:lnTo>
                  <a:pt x="883378" y="430638"/>
                </a:lnTo>
                <a:lnTo>
                  <a:pt x="859393" y="446809"/>
                </a:lnTo>
                <a:lnTo>
                  <a:pt x="830022" y="452739"/>
                </a:lnTo>
                <a:lnTo>
                  <a:pt x="75456" y="452739"/>
                </a:lnTo>
                <a:lnTo>
                  <a:pt x="46085" y="446809"/>
                </a:lnTo>
                <a:lnTo>
                  <a:pt x="22100" y="430638"/>
                </a:lnTo>
                <a:lnTo>
                  <a:pt x="5929" y="406654"/>
                </a:lnTo>
                <a:lnTo>
                  <a:pt x="0" y="377282"/>
                </a:lnTo>
                <a:lnTo>
                  <a:pt x="0" y="75456"/>
                </a:lnTo>
                <a:lnTo>
                  <a:pt x="5929" y="46085"/>
                </a:lnTo>
                <a:lnTo>
                  <a:pt x="22100" y="22100"/>
                </a:lnTo>
                <a:lnTo>
                  <a:pt x="46085" y="5929"/>
                </a:lnTo>
                <a:lnTo>
                  <a:pt x="75456" y="0"/>
                </a:lnTo>
                <a:close/>
              </a:path>
            </a:pathLst>
          </a:custGeom>
          <a:ln w="8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946907" y="2596512"/>
            <a:ext cx="44824" cy="59391"/>
          </a:xfrm>
          <a:custGeom>
            <a:avLst/>
            <a:gdLst/>
            <a:ahLst/>
            <a:cxnLst/>
            <a:rect l="l" t="t" r="r" b="b"/>
            <a:pathLst>
              <a:path w="50800" h="67310">
                <a:moveTo>
                  <a:pt x="25152" y="0"/>
                </a:moveTo>
                <a:lnTo>
                  <a:pt x="0" y="67073"/>
                </a:lnTo>
                <a:lnTo>
                  <a:pt x="50304" y="67073"/>
                </a:lnTo>
                <a:lnTo>
                  <a:pt x="251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946906" y="2596512"/>
            <a:ext cx="44824" cy="59391"/>
          </a:xfrm>
          <a:custGeom>
            <a:avLst/>
            <a:gdLst/>
            <a:ahLst/>
            <a:cxnLst/>
            <a:rect l="l" t="t" r="r" b="b"/>
            <a:pathLst>
              <a:path w="50800" h="67310">
                <a:moveTo>
                  <a:pt x="25152" y="0"/>
                </a:moveTo>
                <a:lnTo>
                  <a:pt x="0" y="67072"/>
                </a:lnTo>
                <a:lnTo>
                  <a:pt x="50304" y="67072"/>
                </a:lnTo>
                <a:lnTo>
                  <a:pt x="25152" y="0"/>
                </a:lnTo>
                <a:close/>
              </a:path>
            </a:pathLst>
          </a:custGeom>
          <a:ln w="8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435155" y="2182980"/>
            <a:ext cx="798979" cy="399490"/>
          </a:xfrm>
          <a:custGeom>
            <a:avLst/>
            <a:gdLst/>
            <a:ahLst/>
            <a:cxnLst/>
            <a:rect l="l" t="t" r="r" b="b"/>
            <a:pathLst>
              <a:path w="905510" h="452755">
                <a:moveTo>
                  <a:pt x="75456" y="0"/>
                </a:moveTo>
                <a:lnTo>
                  <a:pt x="830022" y="0"/>
                </a:lnTo>
                <a:lnTo>
                  <a:pt x="859393" y="5929"/>
                </a:lnTo>
                <a:lnTo>
                  <a:pt x="883378" y="22100"/>
                </a:lnTo>
                <a:lnTo>
                  <a:pt x="899549" y="46085"/>
                </a:lnTo>
                <a:lnTo>
                  <a:pt x="905479" y="75456"/>
                </a:lnTo>
                <a:lnTo>
                  <a:pt x="905479" y="377282"/>
                </a:lnTo>
                <a:lnTo>
                  <a:pt x="899549" y="406654"/>
                </a:lnTo>
                <a:lnTo>
                  <a:pt x="883378" y="430638"/>
                </a:lnTo>
                <a:lnTo>
                  <a:pt x="859393" y="446809"/>
                </a:lnTo>
                <a:lnTo>
                  <a:pt x="830022" y="452739"/>
                </a:lnTo>
                <a:lnTo>
                  <a:pt x="75456" y="452739"/>
                </a:lnTo>
                <a:lnTo>
                  <a:pt x="46085" y="446809"/>
                </a:lnTo>
                <a:lnTo>
                  <a:pt x="22100" y="430638"/>
                </a:lnTo>
                <a:lnTo>
                  <a:pt x="5929" y="406654"/>
                </a:lnTo>
                <a:lnTo>
                  <a:pt x="0" y="377282"/>
                </a:lnTo>
                <a:lnTo>
                  <a:pt x="0" y="75456"/>
                </a:lnTo>
                <a:lnTo>
                  <a:pt x="5929" y="46085"/>
                </a:lnTo>
                <a:lnTo>
                  <a:pt x="22100" y="22100"/>
                </a:lnTo>
                <a:lnTo>
                  <a:pt x="46085" y="5929"/>
                </a:lnTo>
                <a:lnTo>
                  <a:pt x="75456" y="0"/>
                </a:lnTo>
                <a:close/>
              </a:path>
            </a:pathLst>
          </a:custGeom>
          <a:ln w="8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812437" y="2596512"/>
            <a:ext cx="44824" cy="59391"/>
          </a:xfrm>
          <a:custGeom>
            <a:avLst/>
            <a:gdLst/>
            <a:ahLst/>
            <a:cxnLst/>
            <a:rect l="l" t="t" r="r" b="b"/>
            <a:pathLst>
              <a:path w="50800" h="67310">
                <a:moveTo>
                  <a:pt x="25152" y="0"/>
                </a:moveTo>
                <a:lnTo>
                  <a:pt x="0" y="67073"/>
                </a:lnTo>
                <a:lnTo>
                  <a:pt x="50304" y="67073"/>
                </a:lnTo>
                <a:lnTo>
                  <a:pt x="251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812437" y="2596512"/>
            <a:ext cx="44824" cy="59391"/>
          </a:xfrm>
          <a:custGeom>
            <a:avLst/>
            <a:gdLst/>
            <a:ahLst/>
            <a:cxnLst/>
            <a:rect l="l" t="t" r="r" b="b"/>
            <a:pathLst>
              <a:path w="50800" h="67310">
                <a:moveTo>
                  <a:pt x="25152" y="0"/>
                </a:moveTo>
                <a:lnTo>
                  <a:pt x="0" y="67072"/>
                </a:lnTo>
                <a:lnTo>
                  <a:pt x="50304" y="67072"/>
                </a:lnTo>
                <a:lnTo>
                  <a:pt x="25152" y="0"/>
                </a:lnTo>
                <a:close/>
              </a:path>
            </a:pathLst>
          </a:custGeom>
          <a:ln w="8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300686" y="2182980"/>
            <a:ext cx="798979" cy="399490"/>
          </a:xfrm>
          <a:custGeom>
            <a:avLst/>
            <a:gdLst/>
            <a:ahLst/>
            <a:cxnLst/>
            <a:rect l="l" t="t" r="r" b="b"/>
            <a:pathLst>
              <a:path w="905509" h="452755">
                <a:moveTo>
                  <a:pt x="75456" y="0"/>
                </a:moveTo>
                <a:lnTo>
                  <a:pt x="830022" y="0"/>
                </a:lnTo>
                <a:lnTo>
                  <a:pt x="859393" y="5929"/>
                </a:lnTo>
                <a:lnTo>
                  <a:pt x="883378" y="22100"/>
                </a:lnTo>
                <a:lnTo>
                  <a:pt x="899549" y="46085"/>
                </a:lnTo>
                <a:lnTo>
                  <a:pt x="905479" y="75456"/>
                </a:lnTo>
                <a:lnTo>
                  <a:pt x="905479" y="377282"/>
                </a:lnTo>
                <a:lnTo>
                  <a:pt x="899549" y="406654"/>
                </a:lnTo>
                <a:lnTo>
                  <a:pt x="883378" y="430638"/>
                </a:lnTo>
                <a:lnTo>
                  <a:pt x="859393" y="446809"/>
                </a:lnTo>
                <a:lnTo>
                  <a:pt x="830022" y="452739"/>
                </a:lnTo>
                <a:lnTo>
                  <a:pt x="75456" y="452739"/>
                </a:lnTo>
                <a:lnTo>
                  <a:pt x="46085" y="446809"/>
                </a:lnTo>
                <a:lnTo>
                  <a:pt x="22100" y="430638"/>
                </a:lnTo>
                <a:lnTo>
                  <a:pt x="5929" y="406654"/>
                </a:lnTo>
                <a:lnTo>
                  <a:pt x="0" y="377282"/>
                </a:lnTo>
                <a:lnTo>
                  <a:pt x="0" y="75456"/>
                </a:lnTo>
                <a:lnTo>
                  <a:pt x="5929" y="46085"/>
                </a:lnTo>
                <a:lnTo>
                  <a:pt x="22100" y="22100"/>
                </a:lnTo>
                <a:lnTo>
                  <a:pt x="46085" y="5929"/>
                </a:lnTo>
                <a:lnTo>
                  <a:pt x="75456" y="0"/>
                </a:lnTo>
                <a:close/>
              </a:path>
            </a:pathLst>
          </a:custGeom>
          <a:ln w="8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435155" y="4047202"/>
            <a:ext cx="798979" cy="133350"/>
          </a:xfrm>
          <a:custGeom>
            <a:avLst/>
            <a:gdLst/>
            <a:ahLst/>
            <a:cxnLst/>
            <a:rect l="l" t="t" r="r" b="b"/>
            <a:pathLst>
              <a:path w="905510" h="151129">
                <a:moveTo>
                  <a:pt x="75456" y="0"/>
                </a:moveTo>
                <a:lnTo>
                  <a:pt x="830022" y="0"/>
                </a:lnTo>
                <a:lnTo>
                  <a:pt x="859393" y="5929"/>
                </a:lnTo>
                <a:lnTo>
                  <a:pt x="883378" y="22100"/>
                </a:lnTo>
                <a:lnTo>
                  <a:pt x="899549" y="46085"/>
                </a:lnTo>
                <a:lnTo>
                  <a:pt x="905479" y="75456"/>
                </a:lnTo>
                <a:lnTo>
                  <a:pt x="899549" y="104827"/>
                </a:lnTo>
                <a:lnTo>
                  <a:pt x="883378" y="128812"/>
                </a:lnTo>
                <a:lnTo>
                  <a:pt x="859393" y="144983"/>
                </a:lnTo>
                <a:lnTo>
                  <a:pt x="830022" y="150913"/>
                </a:lnTo>
                <a:lnTo>
                  <a:pt x="75456" y="150913"/>
                </a:lnTo>
                <a:lnTo>
                  <a:pt x="46085" y="144983"/>
                </a:lnTo>
                <a:lnTo>
                  <a:pt x="22100" y="128812"/>
                </a:lnTo>
                <a:lnTo>
                  <a:pt x="5929" y="104827"/>
                </a:lnTo>
                <a:lnTo>
                  <a:pt x="0" y="75456"/>
                </a:lnTo>
                <a:lnTo>
                  <a:pt x="5929" y="46085"/>
                </a:lnTo>
                <a:lnTo>
                  <a:pt x="22100" y="22100"/>
                </a:lnTo>
                <a:lnTo>
                  <a:pt x="46085" y="5929"/>
                </a:lnTo>
                <a:lnTo>
                  <a:pt x="75456" y="0"/>
                </a:lnTo>
                <a:close/>
              </a:path>
            </a:pathLst>
          </a:custGeom>
          <a:ln w="8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4740097" y="4026943"/>
            <a:ext cx="189379" cy="154549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927" dirty="0">
                <a:latin typeface="Helvetica Neue"/>
                <a:cs typeface="Helvetica Neue"/>
              </a:rPr>
              <a:t>the</a:t>
            </a:r>
            <a:endParaRPr sz="927">
              <a:latin typeface="Helvetica Neue"/>
              <a:cs typeface="Helvetica Neue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834631" y="3654384"/>
            <a:ext cx="0" cy="393326"/>
          </a:xfrm>
          <a:custGeom>
            <a:avLst/>
            <a:gdLst/>
            <a:ahLst/>
            <a:cxnLst/>
            <a:rect l="l" t="t" r="r" b="b"/>
            <a:pathLst>
              <a:path h="445770">
                <a:moveTo>
                  <a:pt x="0" y="445193"/>
                </a:moveTo>
                <a:lnTo>
                  <a:pt x="0" y="0"/>
                </a:lnTo>
              </a:path>
            </a:pathLst>
          </a:custGeom>
          <a:ln w="8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812437" y="3595203"/>
            <a:ext cx="44824" cy="59391"/>
          </a:xfrm>
          <a:custGeom>
            <a:avLst/>
            <a:gdLst/>
            <a:ahLst/>
            <a:cxnLst/>
            <a:rect l="l" t="t" r="r" b="b"/>
            <a:pathLst>
              <a:path w="50800" h="67310">
                <a:moveTo>
                  <a:pt x="25152" y="0"/>
                </a:moveTo>
                <a:lnTo>
                  <a:pt x="0" y="67072"/>
                </a:lnTo>
                <a:lnTo>
                  <a:pt x="50304" y="67072"/>
                </a:lnTo>
                <a:lnTo>
                  <a:pt x="251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812437" y="3595202"/>
            <a:ext cx="44824" cy="59391"/>
          </a:xfrm>
          <a:custGeom>
            <a:avLst/>
            <a:gdLst/>
            <a:ahLst/>
            <a:cxnLst/>
            <a:rect l="l" t="t" r="r" b="b"/>
            <a:pathLst>
              <a:path w="50800" h="67310">
                <a:moveTo>
                  <a:pt x="25152" y="0"/>
                </a:moveTo>
                <a:lnTo>
                  <a:pt x="0" y="67072"/>
                </a:lnTo>
                <a:lnTo>
                  <a:pt x="50304" y="67072"/>
                </a:lnTo>
                <a:lnTo>
                  <a:pt x="25152" y="0"/>
                </a:lnTo>
                <a:close/>
              </a:path>
            </a:pathLst>
          </a:custGeom>
          <a:ln w="8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300686" y="4047202"/>
            <a:ext cx="798979" cy="133350"/>
          </a:xfrm>
          <a:custGeom>
            <a:avLst/>
            <a:gdLst/>
            <a:ahLst/>
            <a:cxnLst/>
            <a:rect l="l" t="t" r="r" b="b"/>
            <a:pathLst>
              <a:path w="905509" h="151129">
                <a:moveTo>
                  <a:pt x="75456" y="0"/>
                </a:moveTo>
                <a:lnTo>
                  <a:pt x="830022" y="0"/>
                </a:lnTo>
                <a:lnTo>
                  <a:pt x="859393" y="5929"/>
                </a:lnTo>
                <a:lnTo>
                  <a:pt x="883378" y="22100"/>
                </a:lnTo>
                <a:lnTo>
                  <a:pt x="899549" y="46085"/>
                </a:lnTo>
                <a:lnTo>
                  <a:pt x="905479" y="75456"/>
                </a:lnTo>
                <a:lnTo>
                  <a:pt x="899549" y="104827"/>
                </a:lnTo>
                <a:lnTo>
                  <a:pt x="883378" y="128812"/>
                </a:lnTo>
                <a:lnTo>
                  <a:pt x="859393" y="144983"/>
                </a:lnTo>
                <a:lnTo>
                  <a:pt x="830022" y="150913"/>
                </a:lnTo>
                <a:lnTo>
                  <a:pt x="75456" y="150913"/>
                </a:lnTo>
                <a:lnTo>
                  <a:pt x="46085" y="144983"/>
                </a:lnTo>
                <a:lnTo>
                  <a:pt x="22100" y="128812"/>
                </a:lnTo>
                <a:lnTo>
                  <a:pt x="5929" y="104827"/>
                </a:lnTo>
                <a:lnTo>
                  <a:pt x="0" y="75456"/>
                </a:lnTo>
                <a:lnTo>
                  <a:pt x="5929" y="46085"/>
                </a:lnTo>
                <a:lnTo>
                  <a:pt x="22100" y="22100"/>
                </a:lnTo>
                <a:lnTo>
                  <a:pt x="46085" y="5929"/>
                </a:lnTo>
                <a:lnTo>
                  <a:pt x="75456" y="0"/>
                </a:lnTo>
                <a:close/>
              </a:path>
            </a:pathLst>
          </a:custGeom>
          <a:ln w="8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5614446" y="4026943"/>
            <a:ext cx="171450" cy="154549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927" dirty="0">
                <a:latin typeface="Helvetica Neue"/>
                <a:cs typeface="Helvetica Neue"/>
              </a:rPr>
              <a:t>bill</a:t>
            </a:r>
            <a:endParaRPr sz="927">
              <a:latin typeface="Helvetica Neue"/>
              <a:cs typeface="Helvetica Neue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5700162" y="3654384"/>
            <a:ext cx="0" cy="393326"/>
          </a:xfrm>
          <a:custGeom>
            <a:avLst/>
            <a:gdLst/>
            <a:ahLst/>
            <a:cxnLst/>
            <a:rect l="l" t="t" r="r" b="b"/>
            <a:pathLst>
              <a:path h="445770">
                <a:moveTo>
                  <a:pt x="0" y="445193"/>
                </a:moveTo>
                <a:lnTo>
                  <a:pt x="0" y="0"/>
                </a:lnTo>
              </a:path>
            </a:pathLst>
          </a:custGeom>
          <a:ln w="8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677968" y="3595203"/>
            <a:ext cx="44824" cy="59391"/>
          </a:xfrm>
          <a:custGeom>
            <a:avLst/>
            <a:gdLst/>
            <a:ahLst/>
            <a:cxnLst/>
            <a:rect l="l" t="t" r="r" b="b"/>
            <a:pathLst>
              <a:path w="50800" h="67310">
                <a:moveTo>
                  <a:pt x="25152" y="0"/>
                </a:moveTo>
                <a:lnTo>
                  <a:pt x="0" y="67072"/>
                </a:lnTo>
                <a:lnTo>
                  <a:pt x="50304" y="67072"/>
                </a:lnTo>
                <a:lnTo>
                  <a:pt x="251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677969" y="3595202"/>
            <a:ext cx="44824" cy="59391"/>
          </a:xfrm>
          <a:custGeom>
            <a:avLst/>
            <a:gdLst/>
            <a:ahLst/>
            <a:cxnLst/>
            <a:rect l="l" t="t" r="r" b="b"/>
            <a:pathLst>
              <a:path w="50800" h="67310">
                <a:moveTo>
                  <a:pt x="25152" y="0"/>
                </a:moveTo>
                <a:lnTo>
                  <a:pt x="0" y="67072"/>
                </a:lnTo>
                <a:lnTo>
                  <a:pt x="50304" y="67072"/>
                </a:lnTo>
                <a:lnTo>
                  <a:pt x="25152" y="0"/>
                </a:lnTo>
                <a:close/>
              </a:path>
            </a:pathLst>
          </a:custGeom>
          <a:ln w="8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1" name="object 51"/>
          <p:cNvGraphicFramePr>
            <a:graphicFrameLocks noGrp="1"/>
          </p:cNvGraphicFramePr>
          <p:nvPr/>
        </p:nvGraphicFramePr>
        <p:xfrm>
          <a:off x="1834862" y="2655694"/>
          <a:ext cx="4261595" cy="9254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94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56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56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6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56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94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4843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7021">
                <a:tc grid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dirty="0">
                          <a:latin typeface="Helvetica Neue"/>
                          <a:cs typeface="Helvetica Neue"/>
                        </a:rPr>
                        <a:t>RNN</a:t>
                      </a:r>
                      <a:endParaRPr sz="900">
                        <a:latin typeface="Helvetica Neue"/>
                        <a:cs typeface="Helvetica Neue"/>
                      </a:endParaRPr>
                    </a:p>
                  </a:txBody>
                  <a:tcPr marL="0" marR="0" marT="56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76D6FF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2" name="object 52"/>
          <p:cNvSpPr/>
          <p:nvPr/>
        </p:nvSpPr>
        <p:spPr>
          <a:xfrm>
            <a:off x="5677968" y="2596512"/>
            <a:ext cx="44824" cy="59391"/>
          </a:xfrm>
          <a:custGeom>
            <a:avLst/>
            <a:gdLst/>
            <a:ahLst/>
            <a:cxnLst/>
            <a:rect l="l" t="t" r="r" b="b"/>
            <a:pathLst>
              <a:path w="50800" h="67310">
                <a:moveTo>
                  <a:pt x="25152" y="0"/>
                </a:moveTo>
                <a:lnTo>
                  <a:pt x="0" y="67073"/>
                </a:lnTo>
                <a:lnTo>
                  <a:pt x="50304" y="67073"/>
                </a:lnTo>
                <a:lnTo>
                  <a:pt x="251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677969" y="2596512"/>
            <a:ext cx="44824" cy="59391"/>
          </a:xfrm>
          <a:custGeom>
            <a:avLst/>
            <a:gdLst/>
            <a:ahLst/>
            <a:cxnLst/>
            <a:rect l="l" t="t" r="r" b="b"/>
            <a:pathLst>
              <a:path w="50800" h="67310">
                <a:moveTo>
                  <a:pt x="25152" y="0"/>
                </a:moveTo>
                <a:lnTo>
                  <a:pt x="0" y="67072"/>
                </a:lnTo>
                <a:lnTo>
                  <a:pt x="50304" y="67072"/>
                </a:lnTo>
                <a:lnTo>
                  <a:pt x="25152" y="0"/>
                </a:lnTo>
                <a:close/>
              </a:path>
            </a:pathLst>
          </a:custGeom>
          <a:ln w="8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769362" y="2479561"/>
            <a:ext cx="39781" cy="36419"/>
          </a:xfrm>
          <a:custGeom>
            <a:avLst/>
            <a:gdLst/>
            <a:ahLst/>
            <a:cxnLst/>
            <a:rect l="l" t="t" r="r" b="b"/>
            <a:pathLst>
              <a:path w="45085" h="41275">
                <a:moveTo>
                  <a:pt x="0" y="0"/>
                </a:moveTo>
                <a:lnTo>
                  <a:pt x="44832" y="0"/>
                </a:lnTo>
                <a:lnTo>
                  <a:pt x="44832" y="41158"/>
                </a:lnTo>
                <a:lnTo>
                  <a:pt x="0" y="41158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814571" y="2452930"/>
            <a:ext cx="39781" cy="63313"/>
          </a:xfrm>
          <a:custGeom>
            <a:avLst/>
            <a:gdLst/>
            <a:ahLst/>
            <a:cxnLst/>
            <a:rect l="l" t="t" r="r" b="b"/>
            <a:pathLst>
              <a:path w="45085" h="71755">
                <a:moveTo>
                  <a:pt x="0" y="0"/>
                </a:moveTo>
                <a:lnTo>
                  <a:pt x="44832" y="0"/>
                </a:lnTo>
                <a:lnTo>
                  <a:pt x="44832" y="71340"/>
                </a:lnTo>
                <a:lnTo>
                  <a:pt x="0" y="71340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969100" y="2249560"/>
            <a:ext cx="39781" cy="266700"/>
          </a:xfrm>
          <a:custGeom>
            <a:avLst/>
            <a:gdLst/>
            <a:ahLst/>
            <a:cxnLst/>
            <a:rect l="l" t="t" r="r" b="b"/>
            <a:pathLst>
              <a:path w="45085" h="302260">
                <a:moveTo>
                  <a:pt x="0" y="0"/>
                </a:moveTo>
                <a:lnTo>
                  <a:pt x="44832" y="0"/>
                </a:lnTo>
                <a:lnTo>
                  <a:pt x="44832" y="301826"/>
                </a:lnTo>
                <a:lnTo>
                  <a:pt x="0" y="301826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904990" y="2498930"/>
            <a:ext cx="39781" cy="17369"/>
          </a:xfrm>
          <a:custGeom>
            <a:avLst/>
            <a:gdLst/>
            <a:ahLst/>
            <a:cxnLst/>
            <a:rect l="l" t="t" r="r" b="b"/>
            <a:pathLst>
              <a:path w="45085" h="19685">
                <a:moveTo>
                  <a:pt x="0" y="0"/>
                </a:moveTo>
                <a:lnTo>
                  <a:pt x="44832" y="0"/>
                </a:lnTo>
                <a:lnTo>
                  <a:pt x="44832" y="19207"/>
                </a:lnTo>
                <a:lnTo>
                  <a:pt x="0" y="19207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862962" y="2365771"/>
            <a:ext cx="39781" cy="150159"/>
          </a:xfrm>
          <a:custGeom>
            <a:avLst/>
            <a:gdLst/>
            <a:ahLst/>
            <a:cxnLst/>
            <a:rect l="l" t="t" r="r" b="b"/>
            <a:pathLst>
              <a:path w="45085" h="170180">
                <a:moveTo>
                  <a:pt x="0" y="0"/>
                </a:moveTo>
                <a:lnTo>
                  <a:pt x="44832" y="0"/>
                </a:lnTo>
                <a:lnTo>
                  <a:pt x="44832" y="170120"/>
                </a:lnTo>
                <a:lnTo>
                  <a:pt x="0" y="170120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993560" y="2430366"/>
            <a:ext cx="133676" cy="873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903830" y="2479561"/>
            <a:ext cx="39781" cy="36419"/>
          </a:xfrm>
          <a:custGeom>
            <a:avLst/>
            <a:gdLst/>
            <a:ahLst/>
            <a:cxnLst/>
            <a:rect l="l" t="t" r="r" b="b"/>
            <a:pathLst>
              <a:path w="45085" h="41275">
                <a:moveTo>
                  <a:pt x="0" y="0"/>
                </a:moveTo>
                <a:lnTo>
                  <a:pt x="44832" y="0"/>
                </a:lnTo>
                <a:lnTo>
                  <a:pt x="44832" y="41158"/>
                </a:lnTo>
                <a:lnTo>
                  <a:pt x="0" y="41158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949040" y="2452930"/>
            <a:ext cx="39781" cy="63313"/>
          </a:xfrm>
          <a:custGeom>
            <a:avLst/>
            <a:gdLst/>
            <a:ahLst/>
            <a:cxnLst/>
            <a:rect l="l" t="t" r="r" b="b"/>
            <a:pathLst>
              <a:path w="45085" h="71755">
                <a:moveTo>
                  <a:pt x="0" y="0"/>
                </a:moveTo>
                <a:lnTo>
                  <a:pt x="44832" y="0"/>
                </a:lnTo>
                <a:lnTo>
                  <a:pt x="44832" y="71340"/>
                </a:lnTo>
                <a:lnTo>
                  <a:pt x="0" y="71340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994249" y="2249560"/>
            <a:ext cx="39781" cy="266700"/>
          </a:xfrm>
          <a:custGeom>
            <a:avLst/>
            <a:gdLst/>
            <a:ahLst/>
            <a:cxnLst/>
            <a:rect l="l" t="t" r="r" b="b"/>
            <a:pathLst>
              <a:path w="45085" h="302260">
                <a:moveTo>
                  <a:pt x="0" y="0"/>
                </a:moveTo>
                <a:lnTo>
                  <a:pt x="44832" y="0"/>
                </a:lnTo>
                <a:lnTo>
                  <a:pt x="44832" y="301826"/>
                </a:lnTo>
                <a:lnTo>
                  <a:pt x="0" y="301826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039458" y="2498930"/>
            <a:ext cx="39781" cy="17369"/>
          </a:xfrm>
          <a:custGeom>
            <a:avLst/>
            <a:gdLst/>
            <a:ahLst/>
            <a:cxnLst/>
            <a:rect l="l" t="t" r="r" b="b"/>
            <a:pathLst>
              <a:path w="45085" h="19685">
                <a:moveTo>
                  <a:pt x="0" y="0"/>
                </a:moveTo>
                <a:lnTo>
                  <a:pt x="44832" y="0"/>
                </a:lnTo>
                <a:lnTo>
                  <a:pt x="44832" y="19207"/>
                </a:lnTo>
                <a:lnTo>
                  <a:pt x="0" y="19207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084667" y="2365771"/>
            <a:ext cx="39781" cy="150159"/>
          </a:xfrm>
          <a:custGeom>
            <a:avLst/>
            <a:gdLst/>
            <a:ahLst/>
            <a:cxnLst/>
            <a:rect l="l" t="t" r="r" b="b"/>
            <a:pathLst>
              <a:path w="45085" h="170180">
                <a:moveTo>
                  <a:pt x="0" y="0"/>
                </a:moveTo>
                <a:lnTo>
                  <a:pt x="44832" y="0"/>
                </a:lnTo>
                <a:lnTo>
                  <a:pt x="44832" y="170120"/>
                </a:lnTo>
                <a:lnTo>
                  <a:pt x="0" y="170120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129877" y="2498930"/>
            <a:ext cx="39781" cy="17369"/>
          </a:xfrm>
          <a:custGeom>
            <a:avLst/>
            <a:gdLst/>
            <a:ahLst/>
            <a:cxnLst/>
            <a:rect l="l" t="t" r="r" b="b"/>
            <a:pathLst>
              <a:path w="45085" h="19685">
                <a:moveTo>
                  <a:pt x="0" y="0"/>
                </a:moveTo>
                <a:lnTo>
                  <a:pt x="44832" y="0"/>
                </a:lnTo>
                <a:lnTo>
                  <a:pt x="44832" y="19207"/>
                </a:lnTo>
                <a:lnTo>
                  <a:pt x="0" y="19207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175087" y="2452930"/>
            <a:ext cx="39781" cy="63313"/>
          </a:xfrm>
          <a:custGeom>
            <a:avLst/>
            <a:gdLst/>
            <a:ahLst/>
            <a:cxnLst/>
            <a:rect l="l" t="t" r="r" b="b"/>
            <a:pathLst>
              <a:path w="45085" h="71755">
                <a:moveTo>
                  <a:pt x="0" y="0"/>
                </a:moveTo>
                <a:lnTo>
                  <a:pt x="44832" y="0"/>
                </a:lnTo>
                <a:lnTo>
                  <a:pt x="44832" y="71340"/>
                </a:lnTo>
                <a:lnTo>
                  <a:pt x="0" y="71340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220296" y="2432216"/>
            <a:ext cx="39781" cy="84044"/>
          </a:xfrm>
          <a:custGeom>
            <a:avLst/>
            <a:gdLst/>
            <a:ahLst/>
            <a:cxnLst/>
            <a:rect l="l" t="t" r="r" b="b"/>
            <a:pathLst>
              <a:path w="45085" h="95250">
                <a:moveTo>
                  <a:pt x="0" y="0"/>
                </a:moveTo>
                <a:lnTo>
                  <a:pt x="44832" y="0"/>
                </a:lnTo>
                <a:lnTo>
                  <a:pt x="44832" y="94816"/>
                </a:lnTo>
                <a:lnTo>
                  <a:pt x="0" y="94816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5500425" y="2479561"/>
            <a:ext cx="39781" cy="36419"/>
          </a:xfrm>
          <a:custGeom>
            <a:avLst/>
            <a:gdLst/>
            <a:ahLst/>
            <a:cxnLst/>
            <a:rect l="l" t="t" r="r" b="b"/>
            <a:pathLst>
              <a:path w="45085" h="41275">
                <a:moveTo>
                  <a:pt x="0" y="0"/>
                </a:moveTo>
                <a:lnTo>
                  <a:pt x="44832" y="0"/>
                </a:lnTo>
                <a:lnTo>
                  <a:pt x="44832" y="41158"/>
                </a:lnTo>
                <a:lnTo>
                  <a:pt x="0" y="41158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545635" y="2452930"/>
            <a:ext cx="39781" cy="63313"/>
          </a:xfrm>
          <a:custGeom>
            <a:avLst/>
            <a:gdLst/>
            <a:ahLst/>
            <a:cxnLst/>
            <a:rect l="l" t="t" r="r" b="b"/>
            <a:pathLst>
              <a:path w="45085" h="71755">
                <a:moveTo>
                  <a:pt x="0" y="0"/>
                </a:moveTo>
                <a:lnTo>
                  <a:pt x="44832" y="0"/>
                </a:lnTo>
                <a:lnTo>
                  <a:pt x="44832" y="71340"/>
                </a:lnTo>
                <a:lnTo>
                  <a:pt x="0" y="71340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5590844" y="2249560"/>
            <a:ext cx="39781" cy="266700"/>
          </a:xfrm>
          <a:custGeom>
            <a:avLst/>
            <a:gdLst/>
            <a:ahLst/>
            <a:cxnLst/>
            <a:rect l="l" t="t" r="r" b="b"/>
            <a:pathLst>
              <a:path w="45085" h="302260">
                <a:moveTo>
                  <a:pt x="0" y="0"/>
                </a:moveTo>
                <a:lnTo>
                  <a:pt x="44832" y="0"/>
                </a:lnTo>
                <a:lnTo>
                  <a:pt x="44832" y="301826"/>
                </a:lnTo>
                <a:lnTo>
                  <a:pt x="0" y="301826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636053" y="2498930"/>
            <a:ext cx="39781" cy="17369"/>
          </a:xfrm>
          <a:custGeom>
            <a:avLst/>
            <a:gdLst/>
            <a:ahLst/>
            <a:cxnLst/>
            <a:rect l="l" t="t" r="r" b="b"/>
            <a:pathLst>
              <a:path w="45085" h="19685">
                <a:moveTo>
                  <a:pt x="0" y="0"/>
                </a:moveTo>
                <a:lnTo>
                  <a:pt x="44832" y="0"/>
                </a:lnTo>
                <a:lnTo>
                  <a:pt x="44832" y="19207"/>
                </a:lnTo>
                <a:lnTo>
                  <a:pt x="0" y="19207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681262" y="2365771"/>
            <a:ext cx="39781" cy="150159"/>
          </a:xfrm>
          <a:custGeom>
            <a:avLst/>
            <a:gdLst/>
            <a:ahLst/>
            <a:cxnLst/>
            <a:rect l="l" t="t" r="r" b="b"/>
            <a:pathLst>
              <a:path w="45085" h="170180">
                <a:moveTo>
                  <a:pt x="0" y="0"/>
                </a:moveTo>
                <a:lnTo>
                  <a:pt x="44832" y="0"/>
                </a:lnTo>
                <a:lnTo>
                  <a:pt x="44832" y="170120"/>
                </a:lnTo>
                <a:lnTo>
                  <a:pt x="0" y="170120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726472" y="2498930"/>
            <a:ext cx="39781" cy="17369"/>
          </a:xfrm>
          <a:custGeom>
            <a:avLst/>
            <a:gdLst/>
            <a:ahLst/>
            <a:cxnLst/>
            <a:rect l="l" t="t" r="r" b="b"/>
            <a:pathLst>
              <a:path w="45085" h="19685">
                <a:moveTo>
                  <a:pt x="0" y="0"/>
                </a:moveTo>
                <a:lnTo>
                  <a:pt x="44832" y="0"/>
                </a:lnTo>
                <a:lnTo>
                  <a:pt x="44832" y="19207"/>
                </a:lnTo>
                <a:lnTo>
                  <a:pt x="0" y="19207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771682" y="2452930"/>
            <a:ext cx="39781" cy="63313"/>
          </a:xfrm>
          <a:custGeom>
            <a:avLst/>
            <a:gdLst/>
            <a:ahLst/>
            <a:cxnLst/>
            <a:rect l="l" t="t" r="r" b="b"/>
            <a:pathLst>
              <a:path w="45085" h="71755">
                <a:moveTo>
                  <a:pt x="0" y="0"/>
                </a:moveTo>
                <a:lnTo>
                  <a:pt x="44832" y="0"/>
                </a:lnTo>
                <a:lnTo>
                  <a:pt x="44832" y="71340"/>
                </a:lnTo>
                <a:lnTo>
                  <a:pt x="0" y="71340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816890" y="2432216"/>
            <a:ext cx="39781" cy="84044"/>
          </a:xfrm>
          <a:custGeom>
            <a:avLst/>
            <a:gdLst/>
            <a:ahLst/>
            <a:cxnLst/>
            <a:rect l="l" t="t" r="r" b="b"/>
            <a:pathLst>
              <a:path w="45085" h="95250">
                <a:moveTo>
                  <a:pt x="0" y="0"/>
                </a:moveTo>
                <a:lnTo>
                  <a:pt x="44832" y="0"/>
                </a:lnTo>
                <a:lnTo>
                  <a:pt x="44832" y="94816"/>
                </a:lnTo>
                <a:lnTo>
                  <a:pt x="0" y="94816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678345" y="2479561"/>
            <a:ext cx="39781" cy="36419"/>
          </a:xfrm>
          <a:custGeom>
            <a:avLst/>
            <a:gdLst/>
            <a:ahLst/>
            <a:cxnLst/>
            <a:rect l="l" t="t" r="r" b="b"/>
            <a:pathLst>
              <a:path w="45085" h="41275">
                <a:moveTo>
                  <a:pt x="0" y="0"/>
                </a:moveTo>
                <a:lnTo>
                  <a:pt x="44832" y="0"/>
                </a:lnTo>
                <a:lnTo>
                  <a:pt x="44832" y="41158"/>
                </a:lnTo>
                <a:lnTo>
                  <a:pt x="0" y="41158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723554" y="2452930"/>
            <a:ext cx="39781" cy="63313"/>
          </a:xfrm>
          <a:custGeom>
            <a:avLst/>
            <a:gdLst/>
            <a:ahLst/>
            <a:cxnLst/>
            <a:rect l="l" t="t" r="r" b="b"/>
            <a:pathLst>
              <a:path w="45085" h="71755">
                <a:moveTo>
                  <a:pt x="0" y="0"/>
                </a:moveTo>
                <a:lnTo>
                  <a:pt x="44832" y="0"/>
                </a:lnTo>
                <a:lnTo>
                  <a:pt x="44832" y="71340"/>
                </a:lnTo>
                <a:lnTo>
                  <a:pt x="0" y="71340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768763" y="2249560"/>
            <a:ext cx="39781" cy="266700"/>
          </a:xfrm>
          <a:custGeom>
            <a:avLst/>
            <a:gdLst/>
            <a:ahLst/>
            <a:cxnLst/>
            <a:rect l="l" t="t" r="r" b="b"/>
            <a:pathLst>
              <a:path w="45085" h="302260">
                <a:moveTo>
                  <a:pt x="0" y="0"/>
                </a:moveTo>
                <a:lnTo>
                  <a:pt x="44832" y="0"/>
                </a:lnTo>
                <a:lnTo>
                  <a:pt x="44832" y="301826"/>
                </a:lnTo>
                <a:lnTo>
                  <a:pt x="0" y="301826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813972" y="2498930"/>
            <a:ext cx="39781" cy="17369"/>
          </a:xfrm>
          <a:custGeom>
            <a:avLst/>
            <a:gdLst/>
            <a:ahLst/>
            <a:cxnLst/>
            <a:rect l="l" t="t" r="r" b="b"/>
            <a:pathLst>
              <a:path w="45085" h="19685">
                <a:moveTo>
                  <a:pt x="0" y="0"/>
                </a:moveTo>
                <a:lnTo>
                  <a:pt x="44832" y="0"/>
                </a:lnTo>
                <a:lnTo>
                  <a:pt x="44832" y="19207"/>
                </a:lnTo>
                <a:lnTo>
                  <a:pt x="0" y="19207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4859182" y="2365771"/>
            <a:ext cx="39781" cy="150159"/>
          </a:xfrm>
          <a:custGeom>
            <a:avLst/>
            <a:gdLst/>
            <a:ahLst/>
            <a:cxnLst/>
            <a:rect l="l" t="t" r="r" b="b"/>
            <a:pathLst>
              <a:path w="45085" h="170180">
                <a:moveTo>
                  <a:pt x="0" y="0"/>
                </a:moveTo>
                <a:lnTo>
                  <a:pt x="44832" y="0"/>
                </a:lnTo>
                <a:lnTo>
                  <a:pt x="44832" y="170120"/>
                </a:lnTo>
                <a:lnTo>
                  <a:pt x="0" y="170120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4904392" y="2498930"/>
            <a:ext cx="39781" cy="17369"/>
          </a:xfrm>
          <a:custGeom>
            <a:avLst/>
            <a:gdLst/>
            <a:ahLst/>
            <a:cxnLst/>
            <a:rect l="l" t="t" r="r" b="b"/>
            <a:pathLst>
              <a:path w="45085" h="19685">
                <a:moveTo>
                  <a:pt x="0" y="0"/>
                </a:moveTo>
                <a:lnTo>
                  <a:pt x="44832" y="0"/>
                </a:lnTo>
                <a:lnTo>
                  <a:pt x="44832" y="19207"/>
                </a:lnTo>
                <a:lnTo>
                  <a:pt x="0" y="19207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4949602" y="2452930"/>
            <a:ext cx="39781" cy="63313"/>
          </a:xfrm>
          <a:custGeom>
            <a:avLst/>
            <a:gdLst/>
            <a:ahLst/>
            <a:cxnLst/>
            <a:rect l="l" t="t" r="r" b="b"/>
            <a:pathLst>
              <a:path w="45085" h="71755">
                <a:moveTo>
                  <a:pt x="0" y="0"/>
                </a:moveTo>
                <a:lnTo>
                  <a:pt x="44832" y="0"/>
                </a:lnTo>
                <a:lnTo>
                  <a:pt x="44832" y="71340"/>
                </a:lnTo>
                <a:lnTo>
                  <a:pt x="0" y="71340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4634893" y="2432216"/>
            <a:ext cx="39781" cy="84044"/>
          </a:xfrm>
          <a:custGeom>
            <a:avLst/>
            <a:gdLst/>
            <a:ahLst/>
            <a:cxnLst/>
            <a:rect l="l" t="t" r="r" b="b"/>
            <a:pathLst>
              <a:path w="45085" h="95250">
                <a:moveTo>
                  <a:pt x="0" y="0"/>
                </a:moveTo>
                <a:lnTo>
                  <a:pt x="44832" y="0"/>
                </a:lnTo>
                <a:lnTo>
                  <a:pt x="44832" y="94816"/>
                </a:lnTo>
                <a:lnTo>
                  <a:pt x="0" y="94816"/>
                </a:lnTo>
                <a:lnTo>
                  <a:pt x="0" y="0"/>
                </a:lnTo>
                <a:close/>
              </a:path>
            </a:pathLst>
          </a:custGeom>
          <a:ln w="4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9">
            <a:extLst>
              <a:ext uri="{FF2B5EF4-FFF2-40B4-BE49-F238E27FC236}">
                <a16:creationId xmlns:a16="http://schemas.microsoft.com/office/drawing/2014/main" id="{D237D957-CE76-F540-80DF-5AF661F4BCF7}"/>
              </a:ext>
            </a:extLst>
          </p:cNvPr>
          <p:cNvSpPr txBox="1"/>
          <p:nvPr/>
        </p:nvSpPr>
        <p:spPr>
          <a:xfrm>
            <a:off x="3264274" y="6707056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87" name="Slide Number Placeholder 3">
            <a:extLst>
              <a:ext uri="{FF2B5EF4-FFF2-40B4-BE49-F238E27FC236}">
                <a16:creationId xmlns:a16="http://schemas.microsoft.com/office/drawing/2014/main" id="{80628B18-307C-9242-ADD0-F58EBA44C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19530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7544" y="297963"/>
            <a:ext cx="7144871" cy="507153"/>
          </a:xfrm>
          <a:prstGeom prst="rect">
            <a:avLst/>
          </a:prstGeom>
        </p:spPr>
        <p:txBody>
          <a:bodyPr vert="horz" wrap="square" lIns="0" tIns="14568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115"/>
              </a:spcBef>
            </a:pPr>
            <a:r>
              <a:rPr spc="18" dirty="0"/>
              <a:t>RNNs </a:t>
            </a:r>
            <a:r>
              <a:rPr spc="9" dirty="0"/>
              <a:t>for </a:t>
            </a:r>
            <a:r>
              <a:rPr lang="de-DE" spc="13" dirty="0"/>
              <a:t>S</a:t>
            </a:r>
            <a:r>
              <a:rPr spc="13" dirty="0" err="1"/>
              <a:t>equence</a:t>
            </a:r>
            <a:r>
              <a:rPr spc="-57" dirty="0"/>
              <a:t> </a:t>
            </a:r>
            <a:r>
              <a:rPr lang="de-DE" spc="9" dirty="0"/>
              <a:t>C</a:t>
            </a:r>
            <a:r>
              <a:rPr spc="9" dirty="0" err="1"/>
              <a:t>lassification</a:t>
            </a:r>
            <a:endParaRPr spc="9" dirty="0"/>
          </a:p>
        </p:txBody>
      </p:sp>
      <p:sp>
        <p:nvSpPr>
          <p:cNvPr id="3" name="object 3"/>
          <p:cNvSpPr txBox="1"/>
          <p:nvPr/>
        </p:nvSpPr>
        <p:spPr>
          <a:xfrm>
            <a:off x="829236" y="1413692"/>
            <a:ext cx="7117976" cy="2283333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 marR="4483">
              <a:spcBef>
                <a:spcPts val="119"/>
              </a:spcBef>
            </a:pPr>
            <a:r>
              <a:rPr sz="2427" spc="4" dirty="0">
                <a:latin typeface="Helvetica"/>
                <a:cs typeface="Helvetica"/>
              </a:rPr>
              <a:t>If </a:t>
            </a:r>
            <a:r>
              <a:rPr sz="2427" spc="18" dirty="0">
                <a:latin typeface="Helvetica"/>
                <a:cs typeface="Helvetica"/>
              </a:rPr>
              <a:t>we </a:t>
            </a:r>
            <a:r>
              <a:rPr sz="2427" spc="9" dirty="0">
                <a:latin typeface="Helvetica"/>
                <a:cs typeface="Helvetica"/>
              </a:rPr>
              <a:t>just </a:t>
            </a:r>
            <a:r>
              <a:rPr sz="2427" spc="13" dirty="0">
                <a:latin typeface="Helvetica"/>
                <a:cs typeface="Helvetica"/>
              </a:rPr>
              <a:t>want </a:t>
            </a:r>
            <a:r>
              <a:rPr sz="2427" spc="9" dirty="0">
                <a:latin typeface="Helvetica"/>
                <a:cs typeface="Helvetica"/>
              </a:rPr>
              <a:t>to </a:t>
            </a:r>
            <a:r>
              <a:rPr sz="2427" spc="13" dirty="0">
                <a:latin typeface="Helvetica"/>
                <a:cs typeface="Helvetica"/>
              </a:rPr>
              <a:t>assign a </a:t>
            </a:r>
            <a:r>
              <a:rPr sz="2427" spc="9" dirty="0">
                <a:latin typeface="Helvetica"/>
                <a:cs typeface="Helvetica"/>
              </a:rPr>
              <a:t>label to the entire  </a:t>
            </a:r>
            <a:r>
              <a:rPr sz="2427" spc="13" dirty="0">
                <a:latin typeface="Helvetica"/>
                <a:cs typeface="Helvetica"/>
              </a:rPr>
              <a:t>sequence, </a:t>
            </a:r>
            <a:r>
              <a:rPr sz="2427" spc="18" dirty="0">
                <a:latin typeface="Helvetica"/>
                <a:cs typeface="Helvetica"/>
              </a:rPr>
              <a:t>we </a:t>
            </a:r>
            <a:r>
              <a:rPr sz="2427" spc="9" dirty="0">
                <a:latin typeface="Helvetica"/>
                <a:cs typeface="Helvetica"/>
              </a:rPr>
              <a:t>don’t </a:t>
            </a:r>
            <a:r>
              <a:rPr sz="2427" spc="13" dirty="0">
                <a:latin typeface="Helvetica"/>
                <a:cs typeface="Helvetica"/>
              </a:rPr>
              <a:t>need </a:t>
            </a:r>
            <a:r>
              <a:rPr sz="2427" spc="9" dirty="0">
                <a:latin typeface="Helvetica"/>
                <a:cs typeface="Helvetica"/>
              </a:rPr>
              <a:t>to </a:t>
            </a:r>
            <a:r>
              <a:rPr sz="2427" spc="13" dirty="0">
                <a:latin typeface="Helvetica"/>
                <a:cs typeface="Helvetica"/>
              </a:rPr>
              <a:t>produce output </a:t>
            </a:r>
            <a:r>
              <a:rPr sz="2427" spc="9" dirty="0">
                <a:latin typeface="Helvetica"/>
                <a:cs typeface="Helvetica"/>
              </a:rPr>
              <a:t>at</a:t>
            </a:r>
            <a:r>
              <a:rPr sz="2427" spc="-35" dirty="0">
                <a:latin typeface="Helvetica"/>
                <a:cs typeface="Helvetica"/>
              </a:rPr>
              <a:t> </a:t>
            </a:r>
            <a:r>
              <a:rPr sz="2427" spc="13" dirty="0">
                <a:latin typeface="Helvetica"/>
                <a:cs typeface="Helvetica"/>
              </a:rPr>
              <a:t>each  time </a:t>
            </a:r>
            <a:r>
              <a:rPr sz="2427" spc="9" dirty="0">
                <a:latin typeface="Helvetica"/>
                <a:cs typeface="Helvetica"/>
              </a:rPr>
              <a:t>step, </a:t>
            </a:r>
            <a:r>
              <a:rPr sz="2427" spc="13" dirty="0">
                <a:latin typeface="Helvetica"/>
                <a:cs typeface="Helvetica"/>
              </a:rPr>
              <a:t>so </a:t>
            </a:r>
            <a:r>
              <a:rPr sz="2427" spc="18" dirty="0">
                <a:latin typeface="Helvetica"/>
                <a:cs typeface="Helvetica"/>
              </a:rPr>
              <a:t>we </a:t>
            </a:r>
            <a:r>
              <a:rPr sz="2427" spc="13" dirty="0">
                <a:latin typeface="Helvetica"/>
                <a:cs typeface="Helvetica"/>
              </a:rPr>
              <a:t>can use a simpler</a:t>
            </a:r>
            <a:r>
              <a:rPr sz="2427" spc="-40" dirty="0">
                <a:latin typeface="Helvetica"/>
                <a:cs typeface="Helvetica"/>
              </a:rPr>
              <a:t> </a:t>
            </a:r>
            <a:r>
              <a:rPr sz="2427" spc="9" dirty="0">
                <a:latin typeface="Helvetica"/>
                <a:cs typeface="Helvetica"/>
              </a:rPr>
              <a:t>architecture.</a:t>
            </a:r>
            <a:endParaRPr sz="2427">
              <a:latin typeface="Helvetica"/>
              <a:cs typeface="Helvetica"/>
            </a:endParaRPr>
          </a:p>
          <a:p>
            <a:pPr>
              <a:spcBef>
                <a:spcPts val="4"/>
              </a:spcBef>
            </a:pPr>
            <a:endParaRPr sz="2603">
              <a:latin typeface="Times New Roman"/>
              <a:cs typeface="Times New Roman"/>
            </a:endParaRPr>
          </a:p>
          <a:p>
            <a:pPr marL="11206" marR="97495"/>
            <a:r>
              <a:rPr sz="2427" dirty="0">
                <a:latin typeface="Helvetica"/>
                <a:cs typeface="Helvetica"/>
              </a:rPr>
              <a:t>We </a:t>
            </a:r>
            <a:r>
              <a:rPr sz="2427" spc="13" dirty="0">
                <a:latin typeface="Helvetica"/>
                <a:cs typeface="Helvetica"/>
              </a:rPr>
              <a:t>can use </a:t>
            </a:r>
            <a:r>
              <a:rPr sz="2427" spc="9" dirty="0">
                <a:latin typeface="Helvetica"/>
                <a:cs typeface="Helvetica"/>
              </a:rPr>
              <a:t>the </a:t>
            </a:r>
            <a:r>
              <a:rPr sz="2427" spc="13" dirty="0">
                <a:latin typeface="Helvetica"/>
                <a:cs typeface="Helvetica"/>
              </a:rPr>
              <a:t>hidden </a:t>
            </a:r>
            <a:r>
              <a:rPr sz="2427" spc="9" dirty="0">
                <a:latin typeface="Helvetica"/>
                <a:cs typeface="Helvetica"/>
              </a:rPr>
              <a:t>state of the last </a:t>
            </a:r>
            <a:r>
              <a:rPr sz="2427" spc="13" dirty="0">
                <a:latin typeface="Helvetica"/>
                <a:cs typeface="Helvetica"/>
              </a:rPr>
              <a:t>word </a:t>
            </a:r>
            <a:r>
              <a:rPr sz="2427" spc="9" dirty="0">
                <a:latin typeface="Helvetica"/>
                <a:cs typeface="Helvetica"/>
              </a:rPr>
              <a:t>in the  </a:t>
            </a:r>
            <a:r>
              <a:rPr sz="2427" spc="13" dirty="0">
                <a:latin typeface="Helvetica"/>
                <a:cs typeface="Helvetica"/>
              </a:rPr>
              <a:t>sequence as </a:t>
            </a:r>
            <a:r>
              <a:rPr sz="2427" spc="9" dirty="0">
                <a:latin typeface="Helvetica"/>
                <a:cs typeface="Helvetica"/>
              </a:rPr>
              <a:t>input to </a:t>
            </a:r>
            <a:r>
              <a:rPr sz="2427" spc="13" dirty="0">
                <a:latin typeface="Helvetica"/>
                <a:cs typeface="Helvetica"/>
              </a:rPr>
              <a:t>a feedforward</a:t>
            </a:r>
            <a:r>
              <a:rPr sz="2427" spc="-26" dirty="0">
                <a:latin typeface="Helvetica"/>
                <a:cs typeface="Helvetica"/>
              </a:rPr>
              <a:t> </a:t>
            </a:r>
            <a:r>
              <a:rPr sz="2427" spc="9" dirty="0">
                <a:latin typeface="Helvetica"/>
                <a:cs typeface="Helvetica"/>
              </a:rPr>
              <a:t>net:</a:t>
            </a:r>
            <a:endParaRPr sz="2427">
              <a:latin typeface="Helvetica"/>
              <a:cs typeface="Helvetic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75232" y="3619208"/>
            <a:ext cx="4381197" cy="26872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9">
            <a:extLst>
              <a:ext uri="{FF2B5EF4-FFF2-40B4-BE49-F238E27FC236}">
                <a16:creationId xmlns:a16="http://schemas.microsoft.com/office/drawing/2014/main" id="{2EB5C778-9073-AF40-B2BF-EC100A93FE3A}"/>
              </a:ext>
            </a:extLst>
          </p:cNvPr>
          <p:cNvSpPr txBox="1"/>
          <p:nvPr/>
        </p:nvSpPr>
        <p:spPr>
          <a:xfrm>
            <a:off x="3264274" y="6707056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C2D423FA-5D5F-A34C-B28F-9757741CE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30211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5536" y="260648"/>
            <a:ext cx="3205443" cy="507153"/>
          </a:xfrm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11206">
              <a:spcBef>
                <a:spcPts val="115"/>
              </a:spcBef>
            </a:pPr>
            <a:r>
              <a:rPr sz="3200" spc="13" dirty="0">
                <a:latin typeface="Helvetica"/>
                <a:cs typeface="Helvetica"/>
              </a:rPr>
              <a:t>Stacked</a:t>
            </a:r>
            <a:r>
              <a:rPr sz="3200" spc="-75" dirty="0">
                <a:latin typeface="Helvetica"/>
                <a:cs typeface="Helvetica"/>
              </a:rPr>
              <a:t> </a:t>
            </a:r>
            <a:r>
              <a:rPr sz="3200" spc="18" dirty="0">
                <a:latin typeface="Helvetica"/>
                <a:cs typeface="Helvetica"/>
              </a:rPr>
              <a:t>RNNs</a:t>
            </a:r>
            <a:endParaRPr sz="3200" dirty="0">
              <a:latin typeface="Helvetica"/>
              <a:cs typeface="Helvetic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29236" y="1413692"/>
            <a:ext cx="6572809" cy="762275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 marR="4483">
              <a:spcBef>
                <a:spcPts val="119"/>
              </a:spcBef>
            </a:pPr>
            <a:r>
              <a:rPr sz="2427" dirty="0">
                <a:latin typeface="Helvetica"/>
                <a:cs typeface="Helvetica"/>
              </a:rPr>
              <a:t>We </a:t>
            </a:r>
            <a:r>
              <a:rPr sz="2427" spc="13" dirty="0">
                <a:latin typeface="Helvetica"/>
                <a:cs typeface="Helvetica"/>
              </a:rPr>
              <a:t>can create an </a:t>
            </a:r>
            <a:r>
              <a:rPr sz="2427" spc="18" dirty="0">
                <a:latin typeface="Helvetica"/>
                <a:cs typeface="Helvetica"/>
              </a:rPr>
              <a:t>RNN </a:t>
            </a:r>
            <a:r>
              <a:rPr sz="2427" spc="9" dirty="0">
                <a:latin typeface="Helvetica"/>
                <a:cs typeface="Helvetica"/>
              </a:rPr>
              <a:t>that </a:t>
            </a:r>
            <a:r>
              <a:rPr sz="2427" spc="13" dirty="0">
                <a:latin typeface="Helvetica"/>
                <a:cs typeface="Helvetica"/>
              </a:rPr>
              <a:t>has </a:t>
            </a:r>
            <a:r>
              <a:rPr sz="2427" spc="9" dirty="0">
                <a:latin typeface="Helvetica"/>
                <a:cs typeface="Helvetica"/>
              </a:rPr>
              <a:t>“vertical”</a:t>
            </a:r>
            <a:r>
              <a:rPr sz="2427" spc="-53" dirty="0">
                <a:latin typeface="Helvetica"/>
                <a:cs typeface="Helvetica"/>
              </a:rPr>
              <a:t> </a:t>
            </a:r>
            <a:r>
              <a:rPr sz="2427" spc="13" dirty="0">
                <a:latin typeface="Helvetica"/>
                <a:cs typeface="Helvetica"/>
              </a:rPr>
              <a:t>depth  </a:t>
            </a:r>
            <a:r>
              <a:rPr sz="2427" spc="9" dirty="0">
                <a:latin typeface="Helvetica"/>
                <a:cs typeface="Helvetica"/>
              </a:rPr>
              <a:t>(at </a:t>
            </a:r>
            <a:r>
              <a:rPr sz="2427" spc="13" dirty="0">
                <a:latin typeface="Helvetica"/>
                <a:cs typeface="Helvetica"/>
              </a:rPr>
              <a:t>each time </a:t>
            </a:r>
            <a:r>
              <a:rPr sz="2427" spc="9" dirty="0">
                <a:latin typeface="Helvetica"/>
                <a:cs typeface="Helvetica"/>
              </a:rPr>
              <a:t>step) </a:t>
            </a:r>
            <a:r>
              <a:rPr sz="2427" spc="13" dirty="0">
                <a:latin typeface="Helvetica"/>
                <a:cs typeface="Helvetica"/>
              </a:rPr>
              <a:t>by stacking </a:t>
            </a:r>
            <a:r>
              <a:rPr sz="2427" spc="9" dirty="0">
                <a:latin typeface="Helvetica"/>
                <a:cs typeface="Helvetica"/>
              </a:rPr>
              <a:t>multiple</a:t>
            </a:r>
            <a:r>
              <a:rPr sz="2427" spc="-40" dirty="0">
                <a:latin typeface="Helvetica"/>
                <a:cs typeface="Helvetica"/>
              </a:rPr>
              <a:t> </a:t>
            </a:r>
            <a:r>
              <a:rPr sz="2427" spc="18" dirty="0">
                <a:latin typeface="Helvetica"/>
                <a:cs typeface="Helvetica"/>
              </a:rPr>
              <a:t>RNNs:</a:t>
            </a:r>
            <a:endParaRPr sz="2427">
              <a:latin typeface="Helvetica"/>
              <a:cs typeface="Helvetic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16107" y="2389296"/>
            <a:ext cx="5620953" cy="31859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9">
            <a:extLst>
              <a:ext uri="{FF2B5EF4-FFF2-40B4-BE49-F238E27FC236}">
                <a16:creationId xmlns:a16="http://schemas.microsoft.com/office/drawing/2014/main" id="{6B793EEB-CF86-084A-9022-5426425093C4}"/>
              </a:ext>
            </a:extLst>
          </p:cNvPr>
          <p:cNvSpPr txBox="1"/>
          <p:nvPr/>
        </p:nvSpPr>
        <p:spPr>
          <a:xfrm>
            <a:off x="3264274" y="6707056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304BF8BD-6555-8E41-8944-B689838C66B9}"/>
              </a:ext>
            </a:extLst>
          </p:cNvPr>
          <p:cNvSpPr txBox="1">
            <a:spLocks/>
          </p:cNvSpPr>
          <p:nvPr/>
        </p:nvSpPr>
        <p:spPr>
          <a:xfrm>
            <a:off x="7956550" y="6368526"/>
            <a:ext cx="1008063" cy="1968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A4C577E2-95DD-1F4B-A688-E8FB02007787}" type="slidenum">
              <a:rPr lang="de-DE" sz="1100" smtClean="0"/>
              <a:pPr algn="r">
                <a:defRPr/>
              </a:pPr>
              <a:t>19</a:t>
            </a:fld>
            <a:endParaRPr lang="de-DE" sz="1100"/>
          </a:p>
        </p:txBody>
      </p:sp>
    </p:spTree>
    <p:extLst>
      <p:ext uri="{BB962C8B-B14F-4D97-AF65-F5344CB8AC3E}">
        <p14:creationId xmlns:p14="http://schemas.microsoft.com/office/powerpoint/2010/main" val="2745889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F043C-AFF8-B745-87AF-CE2CCF8A7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C6833-78E7-E147-8029-DF3A72E2B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813" y="1196752"/>
            <a:ext cx="8686800" cy="4968875"/>
          </a:xfrm>
        </p:spPr>
        <p:txBody>
          <a:bodyPr/>
          <a:lstStyle/>
          <a:p>
            <a:pPr>
              <a:spcBef>
                <a:spcPts val="450"/>
              </a:spcBef>
            </a:pPr>
            <a:r>
              <a:rPr lang="en-US" sz="2400" spc="5" dirty="0">
                <a:latin typeface="Helvetica"/>
                <a:cs typeface="Helvetica"/>
              </a:rPr>
              <a:t>Some slides are based on</a:t>
            </a:r>
          </a:p>
          <a:p>
            <a:pPr lvl="1">
              <a:spcBef>
                <a:spcPts val="450"/>
              </a:spcBef>
            </a:pPr>
            <a:r>
              <a:rPr lang="en-US" sz="2200" spc="5" dirty="0">
                <a:latin typeface="Helvetica"/>
                <a:cs typeface="Helvetica"/>
              </a:rPr>
              <a:t>CS546: Machine Learning in </a:t>
            </a:r>
            <a:r>
              <a:rPr lang="en-US" sz="2200" spc="10" dirty="0">
                <a:latin typeface="Helvetica"/>
                <a:cs typeface="Helvetica"/>
              </a:rPr>
              <a:t>NLP </a:t>
            </a:r>
            <a:r>
              <a:rPr lang="en-US" sz="2200" spc="5" dirty="0">
                <a:latin typeface="Helvetica"/>
                <a:cs typeface="Helvetica"/>
              </a:rPr>
              <a:t>(Spring</a:t>
            </a:r>
            <a:r>
              <a:rPr lang="en-US" sz="2200" spc="-65" dirty="0">
                <a:latin typeface="Helvetica"/>
                <a:cs typeface="Helvetica"/>
              </a:rPr>
              <a:t> </a:t>
            </a:r>
            <a:r>
              <a:rPr lang="en-US" sz="2200" spc="5" dirty="0">
                <a:latin typeface="Helvetica"/>
                <a:cs typeface="Helvetica"/>
              </a:rPr>
              <a:t>2020)</a:t>
            </a:r>
            <a:endParaRPr lang="en-US" sz="2200" dirty="0">
              <a:latin typeface="Helvetica"/>
              <a:cs typeface="Helvetica"/>
            </a:endParaRPr>
          </a:p>
          <a:p>
            <a:pPr lvl="2">
              <a:spcBef>
                <a:spcPts val="450"/>
              </a:spcBef>
            </a:pPr>
            <a:r>
              <a:rPr lang="en-US" sz="1000" i="1" spc="-5" dirty="0">
                <a:latin typeface="Helvetica"/>
                <a:cs typeface="Helvetica"/>
                <a:hlinkClick r:id="rId2"/>
              </a:rPr>
              <a:t>http://courses.engr.illinois.edu/cs546/</a:t>
            </a:r>
            <a:endParaRPr lang="en-US" sz="1000" i="1" spc="-5" dirty="0">
              <a:latin typeface="Helvetica"/>
              <a:cs typeface="Helvetica"/>
            </a:endParaRPr>
          </a:p>
          <a:p>
            <a:pPr lvl="2">
              <a:spcBef>
                <a:spcPts val="450"/>
              </a:spcBef>
            </a:pPr>
            <a:r>
              <a:rPr lang="en-US" sz="1600" spc="10" dirty="0">
                <a:latin typeface="Helvetica"/>
                <a:cs typeface="Helvetica"/>
              </a:rPr>
              <a:t>Julia</a:t>
            </a:r>
            <a:r>
              <a:rPr lang="en-US" sz="1600" dirty="0">
                <a:latin typeface="Helvetica"/>
                <a:cs typeface="Helvetica"/>
              </a:rPr>
              <a:t> </a:t>
            </a:r>
            <a:r>
              <a:rPr lang="en-US" sz="1600" spc="15" dirty="0" err="1">
                <a:latin typeface="Helvetica"/>
                <a:cs typeface="Helvetica"/>
              </a:rPr>
              <a:t>Hockenmaier</a:t>
            </a:r>
            <a:r>
              <a:rPr lang="en-US" sz="1600" spc="15" dirty="0">
                <a:latin typeface="Helvetica"/>
                <a:cs typeface="Helvetica"/>
              </a:rPr>
              <a:t> </a:t>
            </a:r>
            <a:r>
              <a:rPr lang="en-US" sz="1000" spc="15" dirty="0">
                <a:latin typeface="Helvetica"/>
                <a:cs typeface="Helvetica"/>
                <a:hlinkClick r:id="rId3"/>
              </a:rPr>
              <a:t>http://juliahmr.cs.illinois.edu</a:t>
            </a:r>
            <a:r>
              <a:rPr lang="en-US" sz="1000" spc="15" dirty="0">
                <a:latin typeface="Helvetica"/>
                <a:cs typeface="Helvetica"/>
              </a:rPr>
              <a:t> </a:t>
            </a:r>
          </a:p>
          <a:p>
            <a:pPr lvl="2">
              <a:spcBef>
                <a:spcPts val="450"/>
              </a:spcBef>
            </a:pPr>
            <a:r>
              <a:rPr lang="en-US" sz="1600" spc="15" dirty="0">
                <a:latin typeface="Helvetica"/>
                <a:cs typeface="Helvetica"/>
              </a:rPr>
              <a:t>RNNs, LSTMs, </a:t>
            </a:r>
            <a:r>
              <a:rPr lang="en-US" sz="1600" spc="15" dirty="0" err="1">
                <a:latin typeface="Helvetica"/>
                <a:cs typeface="Helvetica"/>
              </a:rPr>
              <a:t>ELMo</a:t>
            </a:r>
            <a:r>
              <a:rPr lang="en-US" sz="1600" spc="15" dirty="0">
                <a:latin typeface="Helvetica"/>
                <a:cs typeface="Helvetica"/>
              </a:rPr>
              <a:t>, Transformers</a:t>
            </a:r>
            <a:endParaRPr lang="en-US" sz="2400" spc="15" dirty="0">
              <a:latin typeface="Helvetica"/>
              <a:cs typeface="Helvetica"/>
            </a:endParaRPr>
          </a:p>
          <a:p>
            <a:pPr lvl="1"/>
            <a:r>
              <a:rPr lang="en-US" altLang="zh-TW" sz="2200" dirty="0"/>
              <a:t>Machine Learning (Spring 2020)</a:t>
            </a:r>
          </a:p>
          <a:p>
            <a:pPr lvl="2"/>
            <a:r>
              <a:rPr lang="en-US" altLang="zh-TW" sz="1000" dirty="0">
                <a:hlinkClick r:id="rId4"/>
              </a:rPr>
              <a:t>http://speech.ee.ntu.edu.tw/~tlkagk/courses_ML20.html</a:t>
            </a:r>
            <a:r>
              <a:rPr lang="en-US" altLang="zh-TW" sz="1000" dirty="0"/>
              <a:t> </a:t>
            </a:r>
          </a:p>
          <a:p>
            <a:pPr lvl="2"/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李宏毅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(</a:t>
            </a:r>
            <a:r>
              <a:rPr lang="en-US" altLang="zh-TW" sz="1600" dirty="0"/>
              <a:t>Hung-</a:t>
            </a:r>
            <a:r>
              <a:rPr lang="en-US" altLang="zh-TW" sz="1600" dirty="0" err="1"/>
              <a:t>yi</a:t>
            </a:r>
            <a:r>
              <a:rPr lang="en-US" altLang="zh-TW" sz="1600" dirty="0"/>
              <a:t> Lee ) </a:t>
            </a:r>
            <a:r>
              <a:rPr lang="en-US" altLang="zh-TW" sz="1000" dirty="0">
                <a:hlinkClick r:id="rId5"/>
              </a:rPr>
              <a:t>http://speech.ee.ntu.edu.tw/~tlkagk/</a:t>
            </a:r>
            <a:r>
              <a:rPr lang="en-US" altLang="zh-TW" sz="1000" dirty="0"/>
              <a:t> </a:t>
            </a:r>
          </a:p>
          <a:p>
            <a:pPr lvl="2"/>
            <a:r>
              <a:rPr lang="en-DE" sz="1800" dirty="0"/>
              <a:t>ELMo, BERT: </a:t>
            </a:r>
            <a:r>
              <a:rPr lang="en-US" sz="1000" dirty="0">
                <a:hlinkClick r:id="rId6"/>
              </a:rPr>
              <a:t>http://speech.ee.ntu.edu.tw/~tlkagk/courses/ML_2019/Lecture/BERT%20(v3).pdf</a:t>
            </a:r>
            <a:r>
              <a:rPr lang="en-US" sz="1000" dirty="0"/>
              <a:t> </a:t>
            </a:r>
            <a:endParaRPr lang="en-US" altLang="zh-TW" sz="2400" dirty="0"/>
          </a:p>
          <a:p>
            <a:pPr>
              <a:spcBef>
                <a:spcPts val="450"/>
              </a:spcBef>
            </a:pPr>
            <a:endParaRPr lang="en-US" sz="2400" dirty="0">
              <a:latin typeface="Helvetica"/>
              <a:cs typeface="Helvetica"/>
            </a:endParaRPr>
          </a:p>
          <a:p>
            <a:pPr>
              <a:spcBef>
                <a:spcPts val="450"/>
              </a:spcBef>
            </a:pPr>
            <a:r>
              <a:rPr lang="en-US" sz="2400" dirty="0">
                <a:latin typeface="Helvetica"/>
                <a:cs typeface="Helvetica"/>
              </a:rPr>
              <a:t>Respective sources are indicated in the gray line at the bottom</a:t>
            </a:r>
          </a:p>
          <a:p>
            <a:pPr>
              <a:spcBef>
                <a:spcPts val="450"/>
              </a:spcBef>
            </a:pPr>
            <a:r>
              <a:rPr lang="en-US" sz="2400" dirty="0">
                <a:latin typeface="Helvetica"/>
                <a:cs typeface="Helvetica"/>
              </a:rPr>
              <a:t>Slides have been modified</a:t>
            </a:r>
          </a:p>
          <a:p>
            <a:pPr lvl="1">
              <a:spcBef>
                <a:spcPts val="450"/>
              </a:spcBef>
            </a:pPr>
            <a:r>
              <a:rPr lang="en-US" sz="2200" dirty="0">
                <a:latin typeface="Helvetica"/>
                <a:cs typeface="Helvetica"/>
              </a:rPr>
              <a:t>All errors are mine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36C7E2-9207-8147-BA5D-CFFE4C2B1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41913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66151-C13F-8740-BC7C-19F92DB16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Comparison with Dynamic Baysian Networks</a:t>
            </a:r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369C5AC1-00B3-F647-911D-F5B5695D53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313" y="1607741"/>
            <a:ext cx="7881472" cy="364251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25EAC8-5F34-B749-B9D2-EDCDE59F9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0490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1451" y="219825"/>
            <a:ext cx="4095750" cy="507153"/>
          </a:xfrm>
          <a:prstGeom prst="rect">
            <a:avLst/>
          </a:prstGeom>
        </p:spPr>
        <p:txBody>
          <a:bodyPr vert="horz" wrap="square" lIns="0" tIns="14568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115"/>
              </a:spcBef>
            </a:pPr>
            <a:r>
              <a:rPr spc="9" dirty="0"/>
              <a:t>Bidirectional</a:t>
            </a:r>
            <a:r>
              <a:rPr spc="-49" dirty="0"/>
              <a:t> </a:t>
            </a:r>
            <a:r>
              <a:rPr spc="18" dirty="0"/>
              <a:t>RNNs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29236" y="1420871"/>
            <a:ext cx="7335931" cy="1265142"/>
          </a:xfrm>
          <a:prstGeom prst="rect">
            <a:avLst/>
          </a:prstGeom>
        </p:spPr>
        <p:txBody>
          <a:bodyPr vert="horz" wrap="square" lIns="0" tIns="29135" rIns="0" bIns="0" rtlCol="0">
            <a:spAutoFit/>
          </a:bodyPr>
          <a:lstStyle/>
          <a:p>
            <a:pPr marL="11206" marR="4483">
              <a:lnSpc>
                <a:spcPts val="2382"/>
              </a:lnSpc>
              <a:spcBef>
                <a:spcPts val="229"/>
              </a:spcBef>
            </a:pPr>
            <a:r>
              <a:rPr sz="2030" spc="9" dirty="0">
                <a:latin typeface="Helvetica"/>
                <a:cs typeface="Helvetica"/>
              </a:rPr>
              <a:t>Unless we need </a:t>
            </a:r>
            <a:r>
              <a:rPr sz="2030" spc="4" dirty="0">
                <a:latin typeface="Helvetica"/>
                <a:cs typeface="Helvetica"/>
              </a:rPr>
              <a:t>to generate </a:t>
            </a:r>
            <a:r>
              <a:rPr sz="2030" spc="9" dirty="0">
                <a:latin typeface="Helvetica"/>
                <a:cs typeface="Helvetica"/>
              </a:rPr>
              <a:t>a sequence, we can </a:t>
            </a:r>
            <a:r>
              <a:rPr sz="2030" spc="4" dirty="0">
                <a:latin typeface="Helvetica"/>
                <a:cs typeface="Helvetica"/>
              </a:rPr>
              <a:t>run </a:t>
            </a:r>
            <a:r>
              <a:rPr sz="2030" i="1" spc="4" dirty="0">
                <a:latin typeface="Helvetica"/>
                <a:cs typeface="Helvetica"/>
              </a:rPr>
              <a:t>two</a:t>
            </a:r>
            <a:r>
              <a:rPr sz="2030" i="1" spc="-35" dirty="0">
                <a:latin typeface="Helvetica"/>
                <a:cs typeface="Helvetica"/>
              </a:rPr>
              <a:t> </a:t>
            </a:r>
            <a:r>
              <a:rPr sz="2030" spc="9" dirty="0">
                <a:latin typeface="Helvetica"/>
                <a:cs typeface="Helvetica"/>
              </a:rPr>
              <a:t>RNNs  </a:t>
            </a:r>
            <a:r>
              <a:rPr sz="2030" spc="4" dirty="0">
                <a:latin typeface="Helvetica"/>
                <a:cs typeface="Helvetica"/>
              </a:rPr>
              <a:t>over the input </a:t>
            </a:r>
            <a:r>
              <a:rPr sz="2030" spc="9" dirty="0">
                <a:latin typeface="Helvetica"/>
                <a:cs typeface="Helvetica"/>
              </a:rPr>
              <a:t>sequence </a:t>
            </a:r>
            <a:r>
              <a:rPr sz="2030" spc="18" dirty="0">
                <a:latin typeface="Helvetica"/>
                <a:cs typeface="Helvetica"/>
              </a:rPr>
              <a:t>— </a:t>
            </a:r>
            <a:r>
              <a:rPr sz="2030" spc="9" dirty="0">
                <a:latin typeface="Helvetica"/>
                <a:cs typeface="Helvetica"/>
              </a:rPr>
              <a:t>one </a:t>
            </a:r>
            <a:r>
              <a:rPr sz="2030" spc="4" dirty="0">
                <a:latin typeface="Helvetica"/>
                <a:cs typeface="Helvetica"/>
              </a:rPr>
              <a:t>in the forward</a:t>
            </a:r>
            <a:r>
              <a:rPr sz="2030" spc="-9" dirty="0">
                <a:latin typeface="Helvetica"/>
                <a:cs typeface="Helvetica"/>
              </a:rPr>
              <a:t> </a:t>
            </a:r>
            <a:r>
              <a:rPr sz="2030" spc="4" dirty="0">
                <a:latin typeface="Helvetica"/>
                <a:cs typeface="Helvetica"/>
              </a:rPr>
              <a:t>direction,</a:t>
            </a:r>
            <a:endParaRPr sz="2030">
              <a:latin typeface="Helvetica"/>
              <a:cs typeface="Helvetica"/>
            </a:endParaRPr>
          </a:p>
          <a:p>
            <a:pPr marL="11206">
              <a:lnSpc>
                <a:spcPts val="2400"/>
              </a:lnSpc>
            </a:pPr>
            <a:r>
              <a:rPr sz="2030" spc="9" dirty="0">
                <a:latin typeface="Helvetica"/>
                <a:cs typeface="Helvetica"/>
              </a:rPr>
              <a:t>and one </a:t>
            </a:r>
            <a:r>
              <a:rPr sz="2030" spc="4" dirty="0">
                <a:latin typeface="Helvetica"/>
                <a:cs typeface="Helvetica"/>
              </a:rPr>
              <a:t>in the </a:t>
            </a:r>
            <a:r>
              <a:rPr sz="2030" spc="9" dirty="0">
                <a:latin typeface="Helvetica"/>
                <a:cs typeface="Helvetica"/>
              </a:rPr>
              <a:t>backward</a:t>
            </a:r>
            <a:r>
              <a:rPr sz="2030" spc="-9" dirty="0">
                <a:latin typeface="Helvetica"/>
                <a:cs typeface="Helvetica"/>
              </a:rPr>
              <a:t> </a:t>
            </a:r>
            <a:r>
              <a:rPr sz="2030" spc="4" dirty="0">
                <a:latin typeface="Helvetica"/>
                <a:cs typeface="Helvetica"/>
              </a:rPr>
              <a:t>direction.</a:t>
            </a:r>
            <a:endParaRPr sz="2030">
              <a:latin typeface="Helvetica"/>
              <a:cs typeface="Helvetica"/>
            </a:endParaRPr>
          </a:p>
          <a:p>
            <a:pPr marL="11206">
              <a:spcBef>
                <a:spcPts val="35"/>
              </a:spcBef>
            </a:pPr>
            <a:r>
              <a:rPr sz="2030" spc="4" dirty="0">
                <a:latin typeface="Helvetica"/>
                <a:cs typeface="Helvetica"/>
              </a:rPr>
              <a:t>Their </a:t>
            </a:r>
            <a:r>
              <a:rPr sz="2030" spc="9" dirty="0">
                <a:latin typeface="Helvetica"/>
                <a:cs typeface="Helvetica"/>
              </a:rPr>
              <a:t>hidden </a:t>
            </a:r>
            <a:r>
              <a:rPr sz="2030" spc="4" dirty="0">
                <a:latin typeface="Helvetica"/>
                <a:cs typeface="Helvetica"/>
              </a:rPr>
              <a:t>states will capture </a:t>
            </a:r>
            <a:r>
              <a:rPr sz="2030" dirty="0">
                <a:latin typeface="Helvetica"/>
                <a:cs typeface="Helvetica"/>
              </a:rPr>
              <a:t>different </a:t>
            </a:r>
            <a:r>
              <a:rPr sz="2030" spc="4" dirty="0">
                <a:latin typeface="Helvetica"/>
                <a:cs typeface="Helvetica"/>
              </a:rPr>
              <a:t>context</a:t>
            </a:r>
            <a:r>
              <a:rPr sz="2030" spc="26" dirty="0">
                <a:latin typeface="Helvetica"/>
                <a:cs typeface="Helvetica"/>
              </a:rPr>
              <a:t> </a:t>
            </a:r>
            <a:r>
              <a:rPr sz="2030" spc="4" dirty="0">
                <a:latin typeface="Helvetica"/>
                <a:cs typeface="Helvetica"/>
              </a:rPr>
              <a:t>information</a:t>
            </a:r>
            <a:endParaRPr sz="2030">
              <a:latin typeface="Helvetica"/>
              <a:cs typeface="Helvetic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75090" y="5500654"/>
            <a:ext cx="1207434" cy="325972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1206">
              <a:spcBef>
                <a:spcPts val="106"/>
              </a:spcBef>
            </a:pPr>
            <a:r>
              <a:rPr sz="2030" spc="4" dirty="0">
                <a:latin typeface="Helvetica"/>
                <a:cs typeface="Helvetica"/>
              </a:rPr>
              <a:t>is</a:t>
            </a:r>
            <a:r>
              <a:rPr sz="2030" spc="-53" dirty="0">
                <a:latin typeface="Helvetica"/>
                <a:cs typeface="Helvetica"/>
              </a:rPr>
              <a:t> </a:t>
            </a:r>
            <a:r>
              <a:rPr sz="2030" spc="4" dirty="0">
                <a:latin typeface="Helvetica"/>
                <a:cs typeface="Helvetica"/>
              </a:rPr>
              <a:t>typically</a:t>
            </a:r>
            <a:endParaRPr sz="2030">
              <a:latin typeface="Helvetica"/>
              <a:cs typeface="Helvetic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9236" y="5892018"/>
            <a:ext cx="6353175" cy="325972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1206">
              <a:spcBef>
                <a:spcPts val="106"/>
              </a:spcBef>
            </a:pPr>
            <a:r>
              <a:rPr sz="2030" spc="4" dirty="0">
                <a:latin typeface="Helvetica"/>
                <a:cs typeface="Helvetica"/>
              </a:rPr>
              <a:t>concatenation (or element-wise addition,</a:t>
            </a:r>
            <a:r>
              <a:rPr sz="2030" spc="71" dirty="0">
                <a:latin typeface="Helvetica"/>
                <a:cs typeface="Helvetica"/>
              </a:rPr>
              <a:t> </a:t>
            </a:r>
            <a:r>
              <a:rPr sz="2030" spc="4" dirty="0">
                <a:latin typeface="Helvetica"/>
                <a:cs typeface="Helvetica"/>
              </a:rPr>
              <a:t>multiplication)</a:t>
            </a:r>
            <a:endParaRPr sz="2030">
              <a:latin typeface="Helvetica"/>
              <a:cs typeface="Helvetic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5296" y="5437336"/>
            <a:ext cx="5655609" cy="402305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spcBef>
                <a:spcPts val="119"/>
              </a:spcBef>
              <a:tabLst>
                <a:tab pos="4935894" algn="l"/>
              </a:tabLst>
            </a:pPr>
            <a:r>
              <a:rPr sz="2030" spc="9" dirty="0">
                <a:latin typeface="Helvetica"/>
                <a:cs typeface="Helvetica"/>
              </a:rPr>
              <a:t>Hidden</a:t>
            </a:r>
            <a:r>
              <a:rPr sz="2030" spc="4" dirty="0">
                <a:latin typeface="Helvetica"/>
                <a:cs typeface="Helvetica"/>
              </a:rPr>
              <a:t> </a:t>
            </a:r>
            <a:r>
              <a:rPr sz="2030" spc="9" dirty="0">
                <a:latin typeface="Helvetica"/>
                <a:cs typeface="Helvetica"/>
              </a:rPr>
              <a:t>s</a:t>
            </a:r>
            <a:r>
              <a:rPr sz="2030" dirty="0">
                <a:latin typeface="Helvetica"/>
                <a:cs typeface="Helvetica"/>
              </a:rPr>
              <a:t>t</a:t>
            </a:r>
            <a:r>
              <a:rPr sz="2030" spc="9" dirty="0">
                <a:latin typeface="Helvetica"/>
                <a:cs typeface="Helvetica"/>
              </a:rPr>
              <a:t>a</a:t>
            </a:r>
            <a:r>
              <a:rPr sz="2030" dirty="0">
                <a:latin typeface="Helvetica"/>
                <a:cs typeface="Helvetica"/>
              </a:rPr>
              <a:t>t</a:t>
            </a:r>
            <a:r>
              <a:rPr sz="2030" spc="9" dirty="0">
                <a:latin typeface="Helvetica"/>
                <a:cs typeface="Helvetica"/>
              </a:rPr>
              <a:t>e</a:t>
            </a:r>
            <a:r>
              <a:rPr sz="2030" spc="4" dirty="0">
                <a:latin typeface="Helvetica"/>
                <a:cs typeface="Helvetica"/>
              </a:rPr>
              <a:t> of </a:t>
            </a:r>
            <a:r>
              <a:rPr sz="2030" spc="9" dirty="0">
                <a:latin typeface="Helvetica"/>
                <a:cs typeface="Helvetica"/>
              </a:rPr>
              <a:t>biRNN:</a:t>
            </a:r>
            <a:r>
              <a:rPr sz="2030" spc="4" dirty="0">
                <a:latin typeface="Helvetica"/>
                <a:cs typeface="Helvetica"/>
              </a:rPr>
              <a:t> </a:t>
            </a:r>
            <a:r>
              <a:rPr sz="2515" b="1" spc="13" dirty="0">
                <a:latin typeface="STIXGeneral"/>
                <a:cs typeface="STIXGeneral"/>
              </a:rPr>
              <a:t>h</a:t>
            </a:r>
            <a:r>
              <a:rPr sz="2713" spc="-6" baseline="29810" dirty="0">
                <a:latin typeface="STIXGeneral"/>
                <a:cs typeface="STIXGeneral"/>
              </a:rPr>
              <a:t>(</a:t>
            </a:r>
            <a:r>
              <a:rPr sz="2713" b="1" spc="-6" baseline="29810" dirty="0">
                <a:latin typeface="STIXGeneral"/>
                <a:cs typeface="STIXGeneral"/>
              </a:rPr>
              <a:t>t</a:t>
            </a:r>
            <a:r>
              <a:rPr sz="2713" spc="-6" baseline="29810" dirty="0">
                <a:latin typeface="STIXGeneral"/>
                <a:cs typeface="STIXGeneral"/>
              </a:rPr>
              <a:t>)</a:t>
            </a:r>
            <a:r>
              <a:rPr sz="2713" baseline="29810" dirty="0">
                <a:latin typeface="STIXGeneral"/>
                <a:cs typeface="STIXGeneral"/>
              </a:rPr>
              <a:t> </a:t>
            </a:r>
            <a:r>
              <a:rPr sz="2713" spc="-297" baseline="29810" dirty="0">
                <a:latin typeface="STIXGeneral"/>
                <a:cs typeface="STIXGeneral"/>
              </a:rPr>
              <a:t> </a:t>
            </a:r>
            <a:r>
              <a:rPr sz="2515" spc="18" dirty="0">
                <a:latin typeface="STIXGeneral"/>
                <a:cs typeface="STIXGeneral"/>
              </a:rPr>
              <a:t>=</a:t>
            </a:r>
            <a:r>
              <a:rPr sz="2515" spc="75" dirty="0">
                <a:latin typeface="STIXGeneral"/>
                <a:cs typeface="STIXGeneral"/>
              </a:rPr>
              <a:t> </a:t>
            </a:r>
            <a:r>
              <a:rPr sz="2515" b="1" spc="13" dirty="0">
                <a:latin typeface="STIXGeneral"/>
                <a:cs typeface="STIXGeneral"/>
              </a:rPr>
              <a:t>h</a:t>
            </a:r>
            <a:r>
              <a:rPr sz="2713" spc="-6" baseline="29810" dirty="0">
                <a:latin typeface="STIXGeneral"/>
                <a:cs typeface="STIXGeneral"/>
              </a:rPr>
              <a:t>(</a:t>
            </a:r>
            <a:r>
              <a:rPr sz="2713" b="1" spc="-6" baseline="29810" dirty="0">
                <a:latin typeface="STIXGeneral"/>
                <a:cs typeface="STIXGeneral"/>
              </a:rPr>
              <a:t>t</a:t>
            </a:r>
            <a:r>
              <a:rPr sz="2713" spc="-6" baseline="29810" dirty="0">
                <a:latin typeface="STIXGeneral"/>
                <a:cs typeface="STIXGeneral"/>
              </a:rPr>
              <a:t>)</a:t>
            </a:r>
            <a:r>
              <a:rPr sz="2713" spc="317" baseline="29810" dirty="0">
                <a:latin typeface="STIXGeneral"/>
                <a:cs typeface="STIXGeneral"/>
              </a:rPr>
              <a:t> </a:t>
            </a:r>
            <a:r>
              <a:rPr sz="2515" spc="22" dirty="0">
                <a:latin typeface="STIXGeneral"/>
                <a:cs typeface="STIXGeneral"/>
              </a:rPr>
              <a:t>⊕</a:t>
            </a:r>
            <a:r>
              <a:rPr sz="2515" spc="-66" dirty="0">
                <a:latin typeface="STIXGeneral"/>
                <a:cs typeface="STIXGeneral"/>
              </a:rPr>
              <a:t> </a:t>
            </a:r>
            <a:r>
              <a:rPr sz="2515" b="1" spc="13" dirty="0">
                <a:latin typeface="STIXGeneral"/>
                <a:cs typeface="STIXGeneral"/>
              </a:rPr>
              <a:t>h</a:t>
            </a:r>
            <a:r>
              <a:rPr sz="2713" spc="-6" baseline="29810" dirty="0">
                <a:latin typeface="STIXGeneral"/>
                <a:cs typeface="STIXGeneral"/>
              </a:rPr>
              <a:t>(</a:t>
            </a:r>
            <a:r>
              <a:rPr sz="2713" b="1" spc="-6" baseline="29810" dirty="0">
                <a:latin typeface="STIXGeneral"/>
                <a:cs typeface="STIXGeneral"/>
              </a:rPr>
              <a:t>t</a:t>
            </a:r>
            <a:r>
              <a:rPr sz="2713" spc="-6" baseline="29810" dirty="0">
                <a:latin typeface="STIXGeneral"/>
                <a:cs typeface="STIXGeneral"/>
              </a:rPr>
              <a:t>)</a:t>
            </a:r>
            <a:r>
              <a:rPr sz="2713" baseline="29810" dirty="0">
                <a:latin typeface="STIXGeneral"/>
                <a:cs typeface="STIXGeneral"/>
              </a:rPr>
              <a:t>	</a:t>
            </a:r>
            <a:r>
              <a:rPr sz="2030" spc="9" dirty="0">
                <a:latin typeface="Helvetica"/>
                <a:cs typeface="Helvetica"/>
              </a:rPr>
              <a:t>where</a:t>
            </a:r>
            <a:endParaRPr sz="2030" dirty="0">
              <a:latin typeface="Helvetica"/>
              <a:cs typeface="Helvetic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36456" y="5670653"/>
            <a:ext cx="1964391" cy="289160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>
              <a:spcBef>
                <a:spcPts val="84"/>
              </a:spcBef>
              <a:tabLst>
                <a:tab pos="820875" algn="l"/>
                <a:tab pos="1659119" algn="l"/>
              </a:tabLst>
            </a:pPr>
            <a:r>
              <a:rPr sz="1809" b="1" spc="-4" dirty="0">
                <a:latin typeface="STIXGeneral"/>
                <a:cs typeface="STIXGeneral"/>
              </a:rPr>
              <a:t>bi	fw	</a:t>
            </a:r>
            <a:r>
              <a:rPr sz="2713" b="1" spc="-6" baseline="1355" dirty="0">
                <a:latin typeface="STIXGeneral"/>
                <a:cs typeface="STIXGeneral"/>
              </a:rPr>
              <a:t>bw</a:t>
            </a:r>
            <a:endParaRPr sz="2713" baseline="1355" dirty="0">
              <a:latin typeface="STIXGeneral"/>
              <a:cs typeface="STIXGener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926774" y="3003523"/>
            <a:ext cx="4623088" cy="2287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Cloud Callout 10">
            <a:extLst>
              <a:ext uri="{FF2B5EF4-FFF2-40B4-BE49-F238E27FC236}">
                <a16:creationId xmlns:a16="http://schemas.microsoft.com/office/drawing/2014/main" id="{C8E0D9AA-B8BA-7047-9BEE-85BA21542F37}"/>
              </a:ext>
            </a:extLst>
          </p:cNvPr>
          <p:cNvSpPr/>
          <p:nvPr/>
        </p:nvSpPr>
        <p:spPr>
          <a:xfrm>
            <a:off x="4275392" y="112999"/>
            <a:ext cx="3203415" cy="1307872"/>
          </a:xfrm>
          <a:prstGeom prst="cloudCallout">
            <a:avLst>
              <a:gd name="adj1" fmla="val -60795"/>
              <a:gd name="adj2" fmla="val 3201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ysClr val="windowText" lastClr="000000"/>
                </a:solidFill>
              </a:rPr>
              <a:t>Computational specification of smoothing?</a:t>
            </a: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DD5AE923-D974-9544-9CD2-E27CD3AB9BB3}"/>
              </a:ext>
            </a:extLst>
          </p:cNvPr>
          <p:cNvSpPr txBox="1"/>
          <p:nvPr/>
        </p:nvSpPr>
        <p:spPr>
          <a:xfrm>
            <a:off x="3264274" y="6707056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FD7B3C-7A63-4443-B87C-B9C682A9AB1B}"/>
              </a:ext>
            </a:extLst>
          </p:cNvPr>
          <p:cNvSpPr/>
          <p:nvPr/>
        </p:nvSpPr>
        <p:spPr>
          <a:xfrm>
            <a:off x="6493639" y="5475666"/>
            <a:ext cx="381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DE" spc="22" dirty="0">
                <a:latin typeface="STIXGeneral"/>
                <a:cs typeface="STIXGeneral"/>
              </a:rPr>
              <a:t>⊕</a:t>
            </a:r>
            <a:endParaRPr lang="en-DE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76E3FDA6-7233-EF46-9F14-C09F73C3B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790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3760" y="211461"/>
            <a:ext cx="8344792" cy="574815"/>
          </a:xfrm>
          <a:prstGeom prst="rect">
            <a:avLst/>
          </a:prstGeom>
        </p:spPr>
        <p:txBody>
          <a:bodyPr vert="horz" wrap="square" lIns="0" tIns="39221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 marR="4483">
              <a:lnSpc>
                <a:spcPts val="4500"/>
              </a:lnSpc>
              <a:spcBef>
                <a:spcPts val="309"/>
              </a:spcBef>
            </a:pPr>
            <a:r>
              <a:rPr spc="9" dirty="0"/>
              <a:t>Bidirectional </a:t>
            </a:r>
            <a:r>
              <a:rPr spc="18" dirty="0"/>
              <a:t>RNNs </a:t>
            </a:r>
            <a:r>
              <a:rPr spc="9" dirty="0"/>
              <a:t>for</a:t>
            </a:r>
            <a:r>
              <a:rPr spc="-53" dirty="0"/>
              <a:t> </a:t>
            </a:r>
            <a:r>
              <a:rPr spc="13" dirty="0"/>
              <a:t>sequence </a:t>
            </a:r>
            <a:r>
              <a:rPr spc="9" dirty="0"/>
              <a:t>classification</a:t>
            </a:r>
          </a:p>
        </p:txBody>
      </p:sp>
      <p:sp>
        <p:nvSpPr>
          <p:cNvPr id="3" name="object 3"/>
          <p:cNvSpPr/>
          <p:nvPr/>
        </p:nvSpPr>
        <p:spPr>
          <a:xfrm>
            <a:off x="1941480" y="3935038"/>
            <a:ext cx="4314825" cy="1421466"/>
          </a:xfrm>
          <a:custGeom>
            <a:avLst/>
            <a:gdLst/>
            <a:ahLst/>
            <a:cxnLst/>
            <a:rect l="l" t="t" r="r" b="b"/>
            <a:pathLst>
              <a:path w="4890134" h="1610995">
                <a:moveTo>
                  <a:pt x="0" y="0"/>
                </a:moveTo>
                <a:lnTo>
                  <a:pt x="4889624" y="0"/>
                </a:lnTo>
                <a:lnTo>
                  <a:pt x="4889624" y="1610700"/>
                </a:lnTo>
                <a:lnTo>
                  <a:pt x="0" y="1610700"/>
                </a:lnTo>
                <a:lnTo>
                  <a:pt x="0" y="0"/>
                </a:lnTo>
                <a:close/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92237" y="5559274"/>
            <a:ext cx="609600" cy="101974"/>
          </a:xfrm>
          <a:custGeom>
            <a:avLst/>
            <a:gdLst/>
            <a:ahLst/>
            <a:cxnLst/>
            <a:rect l="l" t="t" r="r" b="b"/>
            <a:pathLst>
              <a:path w="690880" h="115570">
                <a:moveTo>
                  <a:pt x="57524" y="0"/>
                </a:moveTo>
                <a:lnTo>
                  <a:pt x="632774" y="0"/>
                </a:lnTo>
                <a:lnTo>
                  <a:pt x="655166" y="4520"/>
                </a:lnTo>
                <a:lnTo>
                  <a:pt x="673451" y="16848"/>
                </a:lnTo>
                <a:lnTo>
                  <a:pt x="685779" y="35133"/>
                </a:lnTo>
                <a:lnTo>
                  <a:pt x="690299" y="57525"/>
                </a:lnTo>
                <a:lnTo>
                  <a:pt x="685779" y="79916"/>
                </a:lnTo>
                <a:lnTo>
                  <a:pt x="673451" y="98201"/>
                </a:lnTo>
                <a:lnTo>
                  <a:pt x="655166" y="110529"/>
                </a:lnTo>
                <a:lnTo>
                  <a:pt x="632774" y="115050"/>
                </a:lnTo>
                <a:lnTo>
                  <a:pt x="57524" y="115050"/>
                </a:lnTo>
                <a:lnTo>
                  <a:pt x="35133" y="110529"/>
                </a:lnTo>
                <a:lnTo>
                  <a:pt x="16848" y="98201"/>
                </a:lnTo>
                <a:lnTo>
                  <a:pt x="4520" y="79916"/>
                </a:lnTo>
                <a:lnTo>
                  <a:pt x="0" y="57525"/>
                </a:lnTo>
                <a:lnTo>
                  <a:pt x="4520" y="35133"/>
                </a:lnTo>
                <a:lnTo>
                  <a:pt x="16848" y="16848"/>
                </a:lnTo>
                <a:lnTo>
                  <a:pt x="35133" y="4520"/>
                </a:lnTo>
                <a:lnTo>
                  <a:pt x="57524" y="0"/>
                </a:lnTo>
                <a:close/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237119" y="5521426"/>
            <a:ext cx="119343" cy="120500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706" dirty="0">
                <a:latin typeface="Helvetica Neue"/>
                <a:cs typeface="Helvetica Neue"/>
              </a:rPr>
              <a:t>x</a:t>
            </a:r>
            <a:r>
              <a:rPr sz="1059" baseline="-24305" dirty="0">
                <a:latin typeface="Helvetica Neue"/>
                <a:cs typeface="Helvetica Neue"/>
              </a:rPr>
              <a:t>1</a:t>
            </a:r>
            <a:endParaRPr sz="1059" baseline="-24305">
              <a:latin typeface="Helvetica Neue"/>
              <a:cs typeface="Helvetica Neue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652083" y="5559274"/>
            <a:ext cx="609600" cy="101974"/>
          </a:xfrm>
          <a:custGeom>
            <a:avLst/>
            <a:gdLst/>
            <a:ahLst/>
            <a:cxnLst/>
            <a:rect l="l" t="t" r="r" b="b"/>
            <a:pathLst>
              <a:path w="690879" h="115570">
                <a:moveTo>
                  <a:pt x="57524" y="0"/>
                </a:moveTo>
                <a:lnTo>
                  <a:pt x="632774" y="0"/>
                </a:lnTo>
                <a:lnTo>
                  <a:pt x="655166" y="4520"/>
                </a:lnTo>
                <a:lnTo>
                  <a:pt x="673451" y="16848"/>
                </a:lnTo>
                <a:lnTo>
                  <a:pt x="685779" y="35133"/>
                </a:lnTo>
                <a:lnTo>
                  <a:pt x="690299" y="57525"/>
                </a:lnTo>
                <a:lnTo>
                  <a:pt x="685779" y="79916"/>
                </a:lnTo>
                <a:lnTo>
                  <a:pt x="673451" y="98201"/>
                </a:lnTo>
                <a:lnTo>
                  <a:pt x="655166" y="110529"/>
                </a:lnTo>
                <a:lnTo>
                  <a:pt x="632774" y="115050"/>
                </a:lnTo>
                <a:lnTo>
                  <a:pt x="57524" y="115050"/>
                </a:lnTo>
                <a:lnTo>
                  <a:pt x="35133" y="110529"/>
                </a:lnTo>
                <a:lnTo>
                  <a:pt x="16848" y="98201"/>
                </a:lnTo>
                <a:lnTo>
                  <a:pt x="4520" y="79916"/>
                </a:lnTo>
                <a:lnTo>
                  <a:pt x="0" y="57525"/>
                </a:lnTo>
                <a:lnTo>
                  <a:pt x="4520" y="35133"/>
                </a:lnTo>
                <a:lnTo>
                  <a:pt x="16848" y="16848"/>
                </a:lnTo>
                <a:lnTo>
                  <a:pt x="35133" y="4520"/>
                </a:lnTo>
                <a:lnTo>
                  <a:pt x="57524" y="0"/>
                </a:lnTo>
                <a:close/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896964" y="5521426"/>
            <a:ext cx="119343" cy="120500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706" dirty="0">
                <a:latin typeface="Helvetica Neue"/>
                <a:cs typeface="Helvetica Neue"/>
              </a:rPr>
              <a:t>x</a:t>
            </a:r>
            <a:r>
              <a:rPr sz="1059" baseline="-24305" dirty="0">
                <a:latin typeface="Helvetica Neue"/>
                <a:cs typeface="Helvetica Neue"/>
              </a:rPr>
              <a:t>2</a:t>
            </a:r>
            <a:endParaRPr sz="1059" baseline="-24305">
              <a:latin typeface="Helvetica Neue"/>
              <a:cs typeface="Helvetica Neue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311928" y="5559274"/>
            <a:ext cx="609600" cy="101974"/>
          </a:xfrm>
          <a:custGeom>
            <a:avLst/>
            <a:gdLst/>
            <a:ahLst/>
            <a:cxnLst/>
            <a:rect l="l" t="t" r="r" b="b"/>
            <a:pathLst>
              <a:path w="690879" h="115570">
                <a:moveTo>
                  <a:pt x="57524" y="0"/>
                </a:moveTo>
                <a:lnTo>
                  <a:pt x="632774" y="0"/>
                </a:lnTo>
                <a:lnTo>
                  <a:pt x="655166" y="4520"/>
                </a:lnTo>
                <a:lnTo>
                  <a:pt x="673451" y="16848"/>
                </a:lnTo>
                <a:lnTo>
                  <a:pt x="685779" y="35133"/>
                </a:lnTo>
                <a:lnTo>
                  <a:pt x="690299" y="57525"/>
                </a:lnTo>
                <a:lnTo>
                  <a:pt x="685779" y="79916"/>
                </a:lnTo>
                <a:lnTo>
                  <a:pt x="673451" y="98201"/>
                </a:lnTo>
                <a:lnTo>
                  <a:pt x="655166" y="110529"/>
                </a:lnTo>
                <a:lnTo>
                  <a:pt x="632774" y="115050"/>
                </a:lnTo>
                <a:lnTo>
                  <a:pt x="57524" y="115050"/>
                </a:lnTo>
                <a:lnTo>
                  <a:pt x="35133" y="110529"/>
                </a:lnTo>
                <a:lnTo>
                  <a:pt x="16848" y="98201"/>
                </a:lnTo>
                <a:lnTo>
                  <a:pt x="4520" y="79916"/>
                </a:lnTo>
                <a:lnTo>
                  <a:pt x="0" y="57525"/>
                </a:lnTo>
                <a:lnTo>
                  <a:pt x="4520" y="35133"/>
                </a:lnTo>
                <a:lnTo>
                  <a:pt x="16848" y="16848"/>
                </a:lnTo>
                <a:lnTo>
                  <a:pt x="35133" y="4520"/>
                </a:lnTo>
                <a:lnTo>
                  <a:pt x="57524" y="0"/>
                </a:lnTo>
                <a:close/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556811" y="5521426"/>
            <a:ext cx="119343" cy="120500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706" dirty="0">
                <a:latin typeface="Helvetica Neue"/>
                <a:cs typeface="Helvetica Neue"/>
              </a:rPr>
              <a:t>x</a:t>
            </a:r>
            <a:r>
              <a:rPr sz="1059" baseline="-24305" dirty="0">
                <a:latin typeface="Helvetica Neue"/>
                <a:cs typeface="Helvetica Neue"/>
              </a:rPr>
              <a:t>3</a:t>
            </a:r>
            <a:endParaRPr sz="1059" baseline="-24305">
              <a:latin typeface="Helvetica Neue"/>
              <a:cs typeface="Helvetica Neue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596008" y="5559274"/>
            <a:ext cx="609600" cy="101974"/>
          </a:xfrm>
          <a:custGeom>
            <a:avLst/>
            <a:gdLst/>
            <a:ahLst/>
            <a:cxnLst/>
            <a:rect l="l" t="t" r="r" b="b"/>
            <a:pathLst>
              <a:path w="690879" h="115570">
                <a:moveTo>
                  <a:pt x="57524" y="0"/>
                </a:moveTo>
                <a:lnTo>
                  <a:pt x="632774" y="0"/>
                </a:lnTo>
                <a:lnTo>
                  <a:pt x="655166" y="4520"/>
                </a:lnTo>
                <a:lnTo>
                  <a:pt x="673451" y="16848"/>
                </a:lnTo>
                <a:lnTo>
                  <a:pt x="685779" y="35133"/>
                </a:lnTo>
                <a:lnTo>
                  <a:pt x="690299" y="57525"/>
                </a:lnTo>
                <a:lnTo>
                  <a:pt x="685779" y="79916"/>
                </a:lnTo>
                <a:lnTo>
                  <a:pt x="673451" y="98201"/>
                </a:lnTo>
                <a:lnTo>
                  <a:pt x="655166" y="110529"/>
                </a:lnTo>
                <a:lnTo>
                  <a:pt x="632774" y="115050"/>
                </a:lnTo>
                <a:lnTo>
                  <a:pt x="57524" y="115050"/>
                </a:lnTo>
                <a:lnTo>
                  <a:pt x="35133" y="110529"/>
                </a:lnTo>
                <a:lnTo>
                  <a:pt x="16848" y="98201"/>
                </a:lnTo>
                <a:lnTo>
                  <a:pt x="4520" y="79916"/>
                </a:lnTo>
                <a:lnTo>
                  <a:pt x="0" y="57525"/>
                </a:lnTo>
                <a:lnTo>
                  <a:pt x="4520" y="35133"/>
                </a:lnTo>
                <a:lnTo>
                  <a:pt x="16848" y="16848"/>
                </a:lnTo>
                <a:lnTo>
                  <a:pt x="35133" y="4520"/>
                </a:lnTo>
                <a:lnTo>
                  <a:pt x="57524" y="0"/>
                </a:lnTo>
                <a:close/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840891" y="5521426"/>
            <a:ext cx="119343" cy="120500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706" dirty="0">
                <a:latin typeface="Helvetica Neue"/>
                <a:cs typeface="Helvetica Neue"/>
              </a:rPr>
              <a:t>x</a:t>
            </a:r>
            <a:r>
              <a:rPr sz="1059" baseline="-24305" dirty="0">
                <a:latin typeface="Helvetica Neue"/>
                <a:cs typeface="Helvetica Neue"/>
              </a:rPr>
              <a:t>n</a:t>
            </a:r>
            <a:endParaRPr sz="1059" baseline="-24305">
              <a:latin typeface="Helvetica Neue"/>
              <a:cs typeface="Helvetica Neue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992236" y="4899428"/>
            <a:ext cx="4213412" cy="304800"/>
          </a:xfrm>
          <a:custGeom>
            <a:avLst/>
            <a:gdLst/>
            <a:ahLst/>
            <a:cxnLst/>
            <a:rect l="l" t="t" r="r" b="b"/>
            <a:pathLst>
              <a:path w="4775200" h="345439">
                <a:moveTo>
                  <a:pt x="0" y="0"/>
                </a:moveTo>
                <a:lnTo>
                  <a:pt x="4774576" y="0"/>
                </a:lnTo>
                <a:lnTo>
                  <a:pt x="4774576" y="345150"/>
                </a:lnTo>
                <a:lnTo>
                  <a:pt x="0" y="345150"/>
                </a:lnTo>
                <a:lnTo>
                  <a:pt x="0" y="0"/>
                </a:lnTo>
                <a:close/>
              </a:path>
            </a:pathLst>
          </a:custGeom>
          <a:solidFill>
            <a:srgbClr val="76D6FF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92237" y="4899428"/>
            <a:ext cx="4213412" cy="304800"/>
          </a:xfrm>
          <a:custGeom>
            <a:avLst/>
            <a:gdLst/>
            <a:ahLst/>
            <a:cxnLst/>
            <a:rect l="l" t="t" r="r" b="b"/>
            <a:pathLst>
              <a:path w="4775200" h="345439">
                <a:moveTo>
                  <a:pt x="0" y="0"/>
                </a:moveTo>
                <a:lnTo>
                  <a:pt x="4774574" y="0"/>
                </a:lnTo>
                <a:lnTo>
                  <a:pt x="4774574" y="345150"/>
                </a:lnTo>
                <a:lnTo>
                  <a:pt x="0" y="345150"/>
                </a:lnTo>
                <a:lnTo>
                  <a:pt x="0" y="0"/>
                </a:lnTo>
                <a:close/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680877" y="4982834"/>
            <a:ext cx="847164" cy="120500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>
              <a:spcBef>
                <a:spcPts val="93"/>
              </a:spcBef>
            </a:pPr>
            <a:r>
              <a:rPr sz="706" dirty="0">
                <a:latin typeface="Helvetica Neue"/>
                <a:cs typeface="Helvetica Neue"/>
              </a:rPr>
              <a:t>RNN 1 (Left to</a:t>
            </a:r>
            <a:r>
              <a:rPr sz="706" spc="-49" dirty="0">
                <a:latin typeface="Helvetica Neue"/>
                <a:cs typeface="Helvetica Neue"/>
              </a:rPr>
              <a:t> </a:t>
            </a:r>
            <a:r>
              <a:rPr sz="706" dirty="0">
                <a:latin typeface="Helvetica Neue"/>
                <a:cs typeface="Helvetica Neue"/>
              </a:rPr>
              <a:t>Right)</a:t>
            </a:r>
            <a:endParaRPr sz="706">
              <a:latin typeface="Helvetica Neue"/>
              <a:cs typeface="Helvetica Neue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246024" y="5259806"/>
            <a:ext cx="0" cy="299757"/>
          </a:xfrm>
          <a:custGeom>
            <a:avLst/>
            <a:gdLst/>
            <a:ahLst/>
            <a:cxnLst/>
            <a:rect l="l" t="t" r="r" b="b"/>
            <a:pathLst>
              <a:path h="339725">
                <a:moveTo>
                  <a:pt x="0" y="339397"/>
                </a:moveTo>
                <a:lnTo>
                  <a:pt x="0" y="0"/>
                </a:lnTo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229104" y="5214687"/>
            <a:ext cx="34178" cy="45384"/>
          </a:xfrm>
          <a:custGeom>
            <a:avLst/>
            <a:gdLst/>
            <a:ahLst/>
            <a:cxnLst/>
            <a:rect l="l" t="t" r="r" b="b"/>
            <a:pathLst>
              <a:path w="38735" h="51435">
                <a:moveTo>
                  <a:pt x="19175" y="0"/>
                </a:moveTo>
                <a:lnTo>
                  <a:pt x="0" y="51132"/>
                </a:lnTo>
                <a:lnTo>
                  <a:pt x="38350" y="51132"/>
                </a:lnTo>
                <a:lnTo>
                  <a:pt x="191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229105" y="5214687"/>
            <a:ext cx="34178" cy="45384"/>
          </a:xfrm>
          <a:custGeom>
            <a:avLst/>
            <a:gdLst/>
            <a:ahLst/>
            <a:cxnLst/>
            <a:rect l="l" t="t" r="r" b="b"/>
            <a:pathLst>
              <a:path w="38735" h="51435">
                <a:moveTo>
                  <a:pt x="19174" y="0"/>
                </a:moveTo>
                <a:lnTo>
                  <a:pt x="0" y="51133"/>
                </a:lnTo>
                <a:lnTo>
                  <a:pt x="38349" y="51133"/>
                </a:lnTo>
                <a:lnTo>
                  <a:pt x="19174" y="0"/>
                </a:lnTo>
                <a:close/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905869" y="5259806"/>
            <a:ext cx="0" cy="299757"/>
          </a:xfrm>
          <a:custGeom>
            <a:avLst/>
            <a:gdLst/>
            <a:ahLst/>
            <a:cxnLst/>
            <a:rect l="l" t="t" r="r" b="b"/>
            <a:pathLst>
              <a:path h="339725">
                <a:moveTo>
                  <a:pt x="0" y="339397"/>
                </a:moveTo>
                <a:lnTo>
                  <a:pt x="0" y="0"/>
                </a:lnTo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888951" y="5214687"/>
            <a:ext cx="34178" cy="45384"/>
          </a:xfrm>
          <a:custGeom>
            <a:avLst/>
            <a:gdLst/>
            <a:ahLst/>
            <a:cxnLst/>
            <a:rect l="l" t="t" r="r" b="b"/>
            <a:pathLst>
              <a:path w="38735" h="51435">
                <a:moveTo>
                  <a:pt x="19174" y="0"/>
                </a:moveTo>
                <a:lnTo>
                  <a:pt x="0" y="51132"/>
                </a:lnTo>
                <a:lnTo>
                  <a:pt x="38350" y="51132"/>
                </a:lnTo>
                <a:lnTo>
                  <a:pt x="191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888951" y="5214687"/>
            <a:ext cx="34178" cy="45384"/>
          </a:xfrm>
          <a:custGeom>
            <a:avLst/>
            <a:gdLst/>
            <a:ahLst/>
            <a:cxnLst/>
            <a:rect l="l" t="t" r="r" b="b"/>
            <a:pathLst>
              <a:path w="38735" h="51435">
                <a:moveTo>
                  <a:pt x="19174" y="0"/>
                </a:moveTo>
                <a:lnTo>
                  <a:pt x="0" y="51133"/>
                </a:lnTo>
                <a:lnTo>
                  <a:pt x="38349" y="51133"/>
                </a:lnTo>
                <a:lnTo>
                  <a:pt x="19174" y="0"/>
                </a:lnTo>
                <a:close/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565715" y="5259806"/>
            <a:ext cx="0" cy="299757"/>
          </a:xfrm>
          <a:custGeom>
            <a:avLst/>
            <a:gdLst/>
            <a:ahLst/>
            <a:cxnLst/>
            <a:rect l="l" t="t" r="r" b="b"/>
            <a:pathLst>
              <a:path h="339725">
                <a:moveTo>
                  <a:pt x="0" y="339397"/>
                </a:moveTo>
                <a:lnTo>
                  <a:pt x="0" y="0"/>
                </a:lnTo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548795" y="5214687"/>
            <a:ext cx="34178" cy="45384"/>
          </a:xfrm>
          <a:custGeom>
            <a:avLst/>
            <a:gdLst/>
            <a:ahLst/>
            <a:cxnLst/>
            <a:rect l="l" t="t" r="r" b="b"/>
            <a:pathLst>
              <a:path w="38735" h="51435">
                <a:moveTo>
                  <a:pt x="19175" y="0"/>
                </a:moveTo>
                <a:lnTo>
                  <a:pt x="0" y="51132"/>
                </a:lnTo>
                <a:lnTo>
                  <a:pt x="38350" y="51132"/>
                </a:lnTo>
                <a:lnTo>
                  <a:pt x="191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548796" y="5214687"/>
            <a:ext cx="34178" cy="45384"/>
          </a:xfrm>
          <a:custGeom>
            <a:avLst/>
            <a:gdLst/>
            <a:ahLst/>
            <a:cxnLst/>
            <a:rect l="l" t="t" r="r" b="b"/>
            <a:pathLst>
              <a:path w="38735" h="51435">
                <a:moveTo>
                  <a:pt x="19174" y="0"/>
                </a:moveTo>
                <a:lnTo>
                  <a:pt x="0" y="51133"/>
                </a:lnTo>
                <a:lnTo>
                  <a:pt x="38349" y="51133"/>
                </a:lnTo>
                <a:lnTo>
                  <a:pt x="19174" y="0"/>
                </a:lnTo>
                <a:close/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992236" y="4442611"/>
            <a:ext cx="4213412" cy="304800"/>
          </a:xfrm>
          <a:custGeom>
            <a:avLst/>
            <a:gdLst/>
            <a:ahLst/>
            <a:cxnLst/>
            <a:rect l="l" t="t" r="r" b="b"/>
            <a:pathLst>
              <a:path w="4775200" h="345439">
                <a:moveTo>
                  <a:pt x="0" y="0"/>
                </a:moveTo>
                <a:lnTo>
                  <a:pt x="4774576" y="0"/>
                </a:lnTo>
                <a:lnTo>
                  <a:pt x="4774576" y="345150"/>
                </a:lnTo>
                <a:lnTo>
                  <a:pt x="0" y="345150"/>
                </a:lnTo>
                <a:lnTo>
                  <a:pt x="0" y="0"/>
                </a:lnTo>
                <a:close/>
              </a:path>
            </a:pathLst>
          </a:custGeom>
          <a:solidFill>
            <a:srgbClr val="76D6FF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992237" y="4442611"/>
            <a:ext cx="4213412" cy="304800"/>
          </a:xfrm>
          <a:custGeom>
            <a:avLst/>
            <a:gdLst/>
            <a:ahLst/>
            <a:cxnLst/>
            <a:rect l="l" t="t" r="r" b="b"/>
            <a:pathLst>
              <a:path w="4775200" h="345439">
                <a:moveTo>
                  <a:pt x="0" y="0"/>
                </a:moveTo>
                <a:lnTo>
                  <a:pt x="4774574" y="0"/>
                </a:lnTo>
                <a:lnTo>
                  <a:pt x="4774574" y="345150"/>
                </a:lnTo>
                <a:lnTo>
                  <a:pt x="0" y="345150"/>
                </a:lnTo>
                <a:lnTo>
                  <a:pt x="0" y="0"/>
                </a:lnTo>
                <a:close/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3669671" y="4526017"/>
            <a:ext cx="858370" cy="120500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706" dirty="0">
                <a:latin typeface="Helvetica Neue"/>
                <a:cs typeface="Helvetica Neue"/>
              </a:rPr>
              <a:t>RNN 2 (Right to</a:t>
            </a:r>
            <a:r>
              <a:rPr sz="706" spc="-49" dirty="0">
                <a:latin typeface="Helvetica Neue"/>
                <a:cs typeface="Helvetica Neue"/>
              </a:rPr>
              <a:t> </a:t>
            </a:r>
            <a:r>
              <a:rPr sz="706" dirty="0">
                <a:latin typeface="Helvetica Neue"/>
                <a:cs typeface="Helvetica Neue"/>
              </a:rPr>
              <a:t>Left)</a:t>
            </a:r>
            <a:endParaRPr sz="706">
              <a:latin typeface="Helvetica Neue"/>
              <a:cs typeface="Helvetica Neue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347538" y="4802989"/>
            <a:ext cx="0" cy="756397"/>
          </a:xfrm>
          <a:custGeom>
            <a:avLst/>
            <a:gdLst/>
            <a:ahLst/>
            <a:cxnLst/>
            <a:rect l="l" t="t" r="r" b="b"/>
            <a:pathLst>
              <a:path h="857250">
                <a:moveTo>
                  <a:pt x="0" y="856962"/>
                </a:moveTo>
                <a:lnTo>
                  <a:pt x="0" y="0"/>
                </a:lnTo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330620" y="4757871"/>
            <a:ext cx="34178" cy="45384"/>
          </a:xfrm>
          <a:custGeom>
            <a:avLst/>
            <a:gdLst/>
            <a:ahLst/>
            <a:cxnLst/>
            <a:rect l="l" t="t" r="r" b="b"/>
            <a:pathLst>
              <a:path w="38735" h="51435">
                <a:moveTo>
                  <a:pt x="19174" y="0"/>
                </a:moveTo>
                <a:lnTo>
                  <a:pt x="0" y="51134"/>
                </a:lnTo>
                <a:lnTo>
                  <a:pt x="38350" y="51134"/>
                </a:lnTo>
                <a:lnTo>
                  <a:pt x="191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330620" y="4757871"/>
            <a:ext cx="34178" cy="45384"/>
          </a:xfrm>
          <a:custGeom>
            <a:avLst/>
            <a:gdLst/>
            <a:ahLst/>
            <a:cxnLst/>
            <a:rect l="l" t="t" r="r" b="b"/>
            <a:pathLst>
              <a:path w="38735" h="51435">
                <a:moveTo>
                  <a:pt x="19174" y="0"/>
                </a:moveTo>
                <a:lnTo>
                  <a:pt x="0" y="51133"/>
                </a:lnTo>
                <a:lnTo>
                  <a:pt x="38349" y="51133"/>
                </a:lnTo>
                <a:lnTo>
                  <a:pt x="19174" y="0"/>
                </a:lnTo>
                <a:close/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849796" y="5259806"/>
            <a:ext cx="0" cy="299757"/>
          </a:xfrm>
          <a:custGeom>
            <a:avLst/>
            <a:gdLst/>
            <a:ahLst/>
            <a:cxnLst/>
            <a:rect l="l" t="t" r="r" b="b"/>
            <a:pathLst>
              <a:path h="339725">
                <a:moveTo>
                  <a:pt x="0" y="339397"/>
                </a:moveTo>
                <a:lnTo>
                  <a:pt x="0" y="0"/>
                </a:lnTo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832877" y="5214687"/>
            <a:ext cx="34178" cy="45384"/>
          </a:xfrm>
          <a:custGeom>
            <a:avLst/>
            <a:gdLst/>
            <a:ahLst/>
            <a:cxnLst/>
            <a:rect l="l" t="t" r="r" b="b"/>
            <a:pathLst>
              <a:path w="38734" h="51435">
                <a:moveTo>
                  <a:pt x="19174" y="0"/>
                </a:moveTo>
                <a:lnTo>
                  <a:pt x="0" y="51132"/>
                </a:lnTo>
                <a:lnTo>
                  <a:pt x="38348" y="51132"/>
                </a:lnTo>
                <a:lnTo>
                  <a:pt x="191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832877" y="5214687"/>
            <a:ext cx="34178" cy="45384"/>
          </a:xfrm>
          <a:custGeom>
            <a:avLst/>
            <a:gdLst/>
            <a:ahLst/>
            <a:cxnLst/>
            <a:rect l="l" t="t" r="r" b="b"/>
            <a:pathLst>
              <a:path w="38734" h="51435">
                <a:moveTo>
                  <a:pt x="19174" y="0"/>
                </a:moveTo>
                <a:lnTo>
                  <a:pt x="0" y="51133"/>
                </a:lnTo>
                <a:lnTo>
                  <a:pt x="38349" y="51133"/>
                </a:lnTo>
                <a:lnTo>
                  <a:pt x="19174" y="0"/>
                </a:lnTo>
                <a:close/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951311" y="4802989"/>
            <a:ext cx="0" cy="756397"/>
          </a:xfrm>
          <a:custGeom>
            <a:avLst/>
            <a:gdLst/>
            <a:ahLst/>
            <a:cxnLst/>
            <a:rect l="l" t="t" r="r" b="b"/>
            <a:pathLst>
              <a:path h="857250">
                <a:moveTo>
                  <a:pt x="0" y="857122"/>
                </a:moveTo>
                <a:lnTo>
                  <a:pt x="0" y="0"/>
                </a:lnTo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934393" y="4757871"/>
            <a:ext cx="34178" cy="45384"/>
          </a:xfrm>
          <a:custGeom>
            <a:avLst/>
            <a:gdLst/>
            <a:ahLst/>
            <a:cxnLst/>
            <a:rect l="l" t="t" r="r" b="b"/>
            <a:pathLst>
              <a:path w="38734" h="51435">
                <a:moveTo>
                  <a:pt x="19174" y="0"/>
                </a:moveTo>
                <a:lnTo>
                  <a:pt x="0" y="51134"/>
                </a:lnTo>
                <a:lnTo>
                  <a:pt x="38350" y="51134"/>
                </a:lnTo>
                <a:lnTo>
                  <a:pt x="191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934392" y="4757871"/>
            <a:ext cx="34178" cy="45384"/>
          </a:xfrm>
          <a:custGeom>
            <a:avLst/>
            <a:gdLst/>
            <a:ahLst/>
            <a:cxnLst/>
            <a:rect l="l" t="t" r="r" b="b"/>
            <a:pathLst>
              <a:path w="38734" h="51435">
                <a:moveTo>
                  <a:pt x="19174" y="0"/>
                </a:moveTo>
                <a:lnTo>
                  <a:pt x="0" y="51133"/>
                </a:lnTo>
                <a:lnTo>
                  <a:pt x="38349" y="51133"/>
                </a:lnTo>
                <a:lnTo>
                  <a:pt x="19174" y="0"/>
                </a:lnTo>
                <a:close/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415887" y="4026704"/>
            <a:ext cx="1501588" cy="517712"/>
          </a:xfrm>
          <a:custGeom>
            <a:avLst/>
            <a:gdLst/>
            <a:ahLst/>
            <a:cxnLst/>
            <a:rect l="l" t="t" r="r" b="b"/>
            <a:pathLst>
              <a:path w="1701800" h="586739">
                <a:moveTo>
                  <a:pt x="0" y="586411"/>
                </a:moveTo>
                <a:lnTo>
                  <a:pt x="49687" y="551769"/>
                </a:lnTo>
                <a:lnTo>
                  <a:pt x="110289" y="511298"/>
                </a:lnTo>
                <a:lnTo>
                  <a:pt x="144456" y="489264"/>
                </a:lnTo>
                <a:lnTo>
                  <a:pt x="181077" y="466236"/>
                </a:lnTo>
                <a:lnTo>
                  <a:pt x="220062" y="442370"/>
                </a:lnTo>
                <a:lnTo>
                  <a:pt x="261320" y="417821"/>
                </a:lnTo>
                <a:lnTo>
                  <a:pt x="304760" y="392742"/>
                </a:lnTo>
                <a:lnTo>
                  <a:pt x="350289" y="367290"/>
                </a:lnTo>
                <a:lnTo>
                  <a:pt x="397817" y="341617"/>
                </a:lnTo>
                <a:lnTo>
                  <a:pt x="447253" y="315880"/>
                </a:lnTo>
                <a:lnTo>
                  <a:pt x="498505" y="290233"/>
                </a:lnTo>
                <a:lnTo>
                  <a:pt x="551482" y="264830"/>
                </a:lnTo>
                <a:lnTo>
                  <a:pt x="606093" y="239827"/>
                </a:lnTo>
                <a:lnTo>
                  <a:pt x="662247" y="215377"/>
                </a:lnTo>
                <a:lnTo>
                  <a:pt x="719852" y="191636"/>
                </a:lnTo>
                <a:lnTo>
                  <a:pt x="778817" y="168758"/>
                </a:lnTo>
                <a:lnTo>
                  <a:pt x="839051" y="146898"/>
                </a:lnTo>
                <a:lnTo>
                  <a:pt x="900463" y="126211"/>
                </a:lnTo>
                <a:lnTo>
                  <a:pt x="963155" y="106781"/>
                </a:lnTo>
                <a:lnTo>
                  <a:pt x="1024618" y="89366"/>
                </a:lnTo>
                <a:lnTo>
                  <a:pt x="1084754" y="73865"/>
                </a:lnTo>
                <a:lnTo>
                  <a:pt x="1143466" y="60174"/>
                </a:lnTo>
                <a:lnTo>
                  <a:pt x="1200657" y="48193"/>
                </a:lnTo>
                <a:lnTo>
                  <a:pt x="1256229" y="37819"/>
                </a:lnTo>
                <a:lnTo>
                  <a:pt x="1310086" y="28951"/>
                </a:lnTo>
                <a:lnTo>
                  <a:pt x="1362131" y="21488"/>
                </a:lnTo>
                <a:lnTo>
                  <a:pt x="1412266" y="15326"/>
                </a:lnTo>
                <a:lnTo>
                  <a:pt x="1460394" y="10365"/>
                </a:lnTo>
                <a:lnTo>
                  <a:pt x="1506418" y="6502"/>
                </a:lnTo>
                <a:lnTo>
                  <a:pt x="1550241" y="3636"/>
                </a:lnTo>
                <a:lnTo>
                  <a:pt x="1591766" y="1665"/>
                </a:lnTo>
                <a:lnTo>
                  <a:pt x="1630896" y="487"/>
                </a:lnTo>
                <a:lnTo>
                  <a:pt x="1667533" y="0"/>
                </a:lnTo>
                <a:lnTo>
                  <a:pt x="1701580" y="102"/>
                </a:lnTo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916847" y="4009883"/>
            <a:ext cx="45943" cy="34178"/>
          </a:xfrm>
          <a:custGeom>
            <a:avLst/>
            <a:gdLst/>
            <a:ahLst/>
            <a:cxnLst/>
            <a:rect l="l" t="t" r="r" b="b"/>
            <a:pathLst>
              <a:path w="52070" h="38735">
                <a:moveTo>
                  <a:pt x="1035" y="0"/>
                </a:moveTo>
                <a:lnTo>
                  <a:pt x="0" y="38336"/>
                </a:lnTo>
                <a:lnTo>
                  <a:pt x="51631" y="20547"/>
                </a:lnTo>
                <a:lnTo>
                  <a:pt x="10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916848" y="4009883"/>
            <a:ext cx="45943" cy="34178"/>
          </a:xfrm>
          <a:custGeom>
            <a:avLst/>
            <a:gdLst/>
            <a:ahLst/>
            <a:cxnLst/>
            <a:rect l="l" t="t" r="r" b="b"/>
            <a:pathLst>
              <a:path w="52070" h="38735">
                <a:moveTo>
                  <a:pt x="51631" y="20547"/>
                </a:moveTo>
                <a:lnTo>
                  <a:pt x="1034" y="0"/>
                </a:lnTo>
                <a:lnTo>
                  <a:pt x="0" y="38335"/>
                </a:lnTo>
                <a:lnTo>
                  <a:pt x="51631" y="20547"/>
                </a:lnTo>
                <a:close/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007384" y="4803130"/>
            <a:ext cx="0" cy="756397"/>
          </a:xfrm>
          <a:custGeom>
            <a:avLst/>
            <a:gdLst/>
            <a:ahLst/>
            <a:cxnLst/>
            <a:rect l="l" t="t" r="r" b="b"/>
            <a:pathLst>
              <a:path h="857250">
                <a:moveTo>
                  <a:pt x="0" y="856962"/>
                </a:moveTo>
                <a:lnTo>
                  <a:pt x="0" y="0"/>
                </a:lnTo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990464" y="4758012"/>
            <a:ext cx="34178" cy="45384"/>
          </a:xfrm>
          <a:custGeom>
            <a:avLst/>
            <a:gdLst/>
            <a:ahLst/>
            <a:cxnLst/>
            <a:rect l="l" t="t" r="r" b="b"/>
            <a:pathLst>
              <a:path w="38735" h="51435">
                <a:moveTo>
                  <a:pt x="19175" y="0"/>
                </a:moveTo>
                <a:lnTo>
                  <a:pt x="0" y="51134"/>
                </a:lnTo>
                <a:lnTo>
                  <a:pt x="38350" y="51134"/>
                </a:lnTo>
                <a:lnTo>
                  <a:pt x="191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990465" y="4758013"/>
            <a:ext cx="34178" cy="45384"/>
          </a:xfrm>
          <a:custGeom>
            <a:avLst/>
            <a:gdLst/>
            <a:ahLst/>
            <a:cxnLst/>
            <a:rect l="l" t="t" r="r" b="b"/>
            <a:pathLst>
              <a:path w="38735" h="51435">
                <a:moveTo>
                  <a:pt x="19174" y="0"/>
                </a:moveTo>
                <a:lnTo>
                  <a:pt x="0" y="51133"/>
                </a:lnTo>
                <a:lnTo>
                  <a:pt x="38349" y="51133"/>
                </a:lnTo>
                <a:lnTo>
                  <a:pt x="19174" y="0"/>
                </a:lnTo>
                <a:close/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667230" y="4802989"/>
            <a:ext cx="0" cy="756397"/>
          </a:xfrm>
          <a:custGeom>
            <a:avLst/>
            <a:gdLst/>
            <a:ahLst/>
            <a:cxnLst/>
            <a:rect l="l" t="t" r="r" b="b"/>
            <a:pathLst>
              <a:path h="857250">
                <a:moveTo>
                  <a:pt x="0" y="856962"/>
                </a:moveTo>
                <a:lnTo>
                  <a:pt x="0" y="0"/>
                </a:lnTo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650311" y="4757871"/>
            <a:ext cx="34178" cy="45384"/>
          </a:xfrm>
          <a:custGeom>
            <a:avLst/>
            <a:gdLst/>
            <a:ahLst/>
            <a:cxnLst/>
            <a:rect l="l" t="t" r="r" b="b"/>
            <a:pathLst>
              <a:path w="38735" h="51435">
                <a:moveTo>
                  <a:pt x="19175" y="0"/>
                </a:moveTo>
                <a:lnTo>
                  <a:pt x="0" y="51134"/>
                </a:lnTo>
                <a:lnTo>
                  <a:pt x="38350" y="51134"/>
                </a:lnTo>
                <a:lnTo>
                  <a:pt x="191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650311" y="4757871"/>
            <a:ext cx="34178" cy="45384"/>
          </a:xfrm>
          <a:custGeom>
            <a:avLst/>
            <a:gdLst/>
            <a:ahLst/>
            <a:cxnLst/>
            <a:rect l="l" t="t" r="r" b="b"/>
            <a:pathLst>
              <a:path w="38735" h="51435">
                <a:moveTo>
                  <a:pt x="19174" y="0"/>
                </a:moveTo>
                <a:lnTo>
                  <a:pt x="0" y="51133"/>
                </a:lnTo>
                <a:lnTo>
                  <a:pt x="38349" y="51133"/>
                </a:lnTo>
                <a:lnTo>
                  <a:pt x="19174" y="0"/>
                </a:lnTo>
                <a:close/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768744" y="3579736"/>
            <a:ext cx="609600" cy="101974"/>
          </a:xfrm>
          <a:custGeom>
            <a:avLst/>
            <a:gdLst/>
            <a:ahLst/>
            <a:cxnLst/>
            <a:rect l="l" t="t" r="r" b="b"/>
            <a:pathLst>
              <a:path w="690879" h="115570">
                <a:moveTo>
                  <a:pt x="57524" y="0"/>
                </a:moveTo>
                <a:lnTo>
                  <a:pt x="632774" y="0"/>
                </a:lnTo>
                <a:lnTo>
                  <a:pt x="655166" y="4520"/>
                </a:lnTo>
                <a:lnTo>
                  <a:pt x="673451" y="16848"/>
                </a:lnTo>
                <a:lnTo>
                  <a:pt x="685779" y="35133"/>
                </a:lnTo>
                <a:lnTo>
                  <a:pt x="690299" y="57525"/>
                </a:lnTo>
                <a:lnTo>
                  <a:pt x="685779" y="79916"/>
                </a:lnTo>
                <a:lnTo>
                  <a:pt x="673451" y="98201"/>
                </a:lnTo>
                <a:lnTo>
                  <a:pt x="655166" y="110529"/>
                </a:lnTo>
                <a:lnTo>
                  <a:pt x="632774" y="115050"/>
                </a:lnTo>
                <a:lnTo>
                  <a:pt x="57524" y="115050"/>
                </a:lnTo>
                <a:lnTo>
                  <a:pt x="35133" y="110529"/>
                </a:lnTo>
                <a:lnTo>
                  <a:pt x="16848" y="98201"/>
                </a:lnTo>
                <a:lnTo>
                  <a:pt x="4520" y="79916"/>
                </a:lnTo>
                <a:lnTo>
                  <a:pt x="0" y="57525"/>
                </a:lnTo>
                <a:lnTo>
                  <a:pt x="4520" y="35133"/>
                </a:lnTo>
                <a:lnTo>
                  <a:pt x="16848" y="16848"/>
                </a:lnTo>
                <a:lnTo>
                  <a:pt x="35133" y="4520"/>
                </a:lnTo>
                <a:lnTo>
                  <a:pt x="57524" y="0"/>
                </a:lnTo>
                <a:close/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968954" y="3982976"/>
            <a:ext cx="208669" cy="1071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4035013" y="3967686"/>
            <a:ext cx="76760" cy="120500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706" dirty="0">
                <a:latin typeface="Helvetica Neue"/>
                <a:cs typeface="Helvetica Neue"/>
              </a:rPr>
              <a:t>+</a:t>
            </a:r>
            <a:endParaRPr sz="706">
              <a:latin typeface="Helvetica Neue"/>
              <a:cs typeface="Helvetica Neue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4073288" y="3737084"/>
            <a:ext cx="0" cy="248771"/>
          </a:xfrm>
          <a:custGeom>
            <a:avLst/>
            <a:gdLst/>
            <a:ahLst/>
            <a:cxnLst/>
            <a:rect l="l" t="t" r="r" b="b"/>
            <a:pathLst>
              <a:path h="281939">
                <a:moveTo>
                  <a:pt x="0" y="281872"/>
                </a:moveTo>
                <a:lnTo>
                  <a:pt x="0" y="0"/>
                </a:lnTo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056370" y="3691968"/>
            <a:ext cx="34178" cy="45384"/>
          </a:xfrm>
          <a:custGeom>
            <a:avLst/>
            <a:gdLst/>
            <a:ahLst/>
            <a:cxnLst/>
            <a:rect l="l" t="t" r="r" b="b"/>
            <a:pathLst>
              <a:path w="38735" h="51435">
                <a:moveTo>
                  <a:pt x="19175" y="0"/>
                </a:moveTo>
                <a:lnTo>
                  <a:pt x="0" y="51132"/>
                </a:lnTo>
                <a:lnTo>
                  <a:pt x="38350" y="51132"/>
                </a:lnTo>
                <a:lnTo>
                  <a:pt x="191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056370" y="3691967"/>
            <a:ext cx="34178" cy="45384"/>
          </a:xfrm>
          <a:custGeom>
            <a:avLst/>
            <a:gdLst/>
            <a:ahLst/>
            <a:cxnLst/>
            <a:rect l="l" t="t" r="r" b="b"/>
            <a:pathLst>
              <a:path w="38735" h="51435">
                <a:moveTo>
                  <a:pt x="19174" y="0"/>
                </a:moveTo>
                <a:lnTo>
                  <a:pt x="0" y="51133"/>
                </a:lnTo>
                <a:lnTo>
                  <a:pt x="38349" y="51133"/>
                </a:lnTo>
                <a:lnTo>
                  <a:pt x="19174" y="0"/>
                </a:lnTo>
                <a:close/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631619" y="5000942"/>
            <a:ext cx="812426" cy="101974"/>
          </a:xfrm>
          <a:custGeom>
            <a:avLst/>
            <a:gdLst/>
            <a:ahLst/>
            <a:cxnLst/>
            <a:rect l="l" t="t" r="r" b="b"/>
            <a:pathLst>
              <a:path w="920750" h="115570">
                <a:moveTo>
                  <a:pt x="850093" y="0"/>
                </a:moveTo>
                <a:lnTo>
                  <a:pt x="850093" y="28762"/>
                </a:lnTo>
                <a:lnTo>
                  <a:pt x="0" y="28762"/>
                </a:lnTo>
                <a:lnTo>
                  <a:pt x="0" y="86287"/>
                </a:lnTo>
                <a:lnTo>
                  <a:pt x="850093" y="86287"/>
                </a:lnTo>
                <a:lnTo>
                  <a:pt x="850093" y="115050"/>
                </a:lnTo>
                <a:lnTo>
                  <a:pt x="920400" y="57525"/>
                </a:lnTo>
                <a:lnTo>
                  <a:pt x="8500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631620" y="5000942"/>
            <a:ext cx="812426" cy="101974"/>
          </a:xfrm>
          <a:custGeom>
            <a:avLst/>
            <a:gdLst/>
            <a:ahLst/>
            <a:cxnLst/>
            <a:rect l="l" t="t" r="r" b="b"/>
            <a:pathLst>
              <a:path w="920750" h="115570">
                <a:moveTo>
                  <a:pt x="0" y="86287"/>
                </a:moveTo>
                <a:lnTo>
                  <a:pt x="0" y="28762"/>
                </a:lnTo>
                <a:lnTo>
                  <a:pt x="850091" y="28762"/>
                </a:lnTo>
                <a:lnTo>
                  <a:pt x="850091" y="0"/>
                </a:lnTo>
                <a:lnTo>
                  <a:pt x="920399" y="57525"/>
                </a:lnTo>
                <a:lnTo>
                  <a:pt x="850091" y="115050"/>
                </a:lnTo>
                <a:lnTo>
                  <a:pt x="850091" y="86287"/>
                </a:lnTo>
                <a:lnTo>
                  <a:pt x="0" y="86287"/>
                </a:lnTo>
                <a:close/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631619" y="4544126"/>
            <a:ext cx="812426" cy="101974"/>
          </a:xfrm>
          <a:custGeom>
            <a:avLst/>
            <a:gdLst/>
            <a:ahLst/>
            <a:cxnLst/>
            <a:rect l="l" t="t" r="r" b="b"/>
            <a:pathLst>
              <a:path w="920750" h="115570">
                <a:moveTo>
                  <a:pt x="70309" y="0"/>
                </a:moveTo>
                <a:lnTo>
                  <a:pt x="0" y="57524"/>
                </a:lnTo>
                <a:lnTo>
                  <a:pt x="70309" y="115050"/>
                </a:lnTo>
                <a:lnTo>
                  <a:pt x="70309" y="86287"/>
                </a:lnTo>
                <a:lnTo>
                  <a:pt x="920400" y="86287"/>
                </a:lnTo>
                <a:lnTo>
                  <a:pt x="920400" y="28762"/>
                </a:lnTo>
                <a:lnTo>
                  <a:pt x="70309" y="28762"/>
                </a:lnTo>
                <a:lnTo>
                  <a:pt x="703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631620" y="4544126"/>
            <a:ext cx="812426" cy="101974"/>
          </a:xfrm>
          <a:custGeom>
            <a:avLst/>
            <a:gdLst/>
            <a:ahLst/>
            <a:cxnLst/>
            <a:rect l="l" t="t" r="r" b="b"/>
            <a:pathLst>
              <a:path w="920750" h="115570">
                <a:moveTo>
                  <a:pt x="920399" y="28762"/>
                </a:moveTo>
                <a:lnTo>
                  <a:pt x="920399" y="86287"/>
                </a:lnTo>
                <a:lnTo>
                  <a:pt x="70308" y="86287"/>
                </a:lnTo>
                <a:lnTo>
                  <a:pt x="70308" y="115050"/>
                </a:lnTo>
                <a:lnTo>
                  <a:pt x="0" y="57525"/>
                </a:lnTo>
                <a:lnTo>
                  <a:pt x="70308" y="0"/>
                </a:lnTo>
                <a:lnTo>
                  <a:pt x="70308" y="28762"/>
                </a:lnTo>
                <a:lnTo>
                  <a:pt x="920399" y="28762"/>
                </a:lnTo>
                <a:close/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229422" y="4049093"/>
            <a:ext cx="1597959" cy="951940"/>
          </a:xfrm>
          <a:custGeom>
            <a:avLst/>
            <a:gdLst/>
            <a:ahLst/>
            <a:cxnLst/>
            <a:rect l="l" t="t" r="r" b="b"/>
            <a:pathLst>
              <a:path w="1811020" h="1078864">
                <a:moveTo>
                  <a:pt x="1810973" y="1078763"/>
                </a:moveTo>
                <a:lnTo>
                  <a:pt x="1788139" y="1034006"/>
                </a:lnTo>
                <a:lnTo>
                  <a:pt x="1757190" y="979094"/>
                </a:lnTo>
                <a:lnTo>
                  <a:pt x="1717574" y="915645"/>
                </a:lnTo>
                <a:lnTo>
                  <a:pt x="1694344" y="881224"/>
                </a:lnTo>
                <a:lnTo>
                  <a:pt x="1668741" y="845276"/>
                </a:lnTo>
                <a:lnTo>
                  <a:pt x="1640695" y="808002"/>
                </a:lnTo>
                <a:lnTo>
                  <a:pt x="1610139" y="769605"/>
                </a:lnTo>
                <a:lnTo>
                  <a:pt x="1577003" y="730287"/>
                </a:lnTo>
                <a:lnTo>
                  <a:pt x="1541218" y="690250"/>
                </a:lnTo>
                <a:lnTo>
                  <a:pt x="1502716" y="649697"/>
                </a:lnTo>
                <a:lnTo>
                  <a:pt x="1461427" y="608829"/>
                </a:lnTo>
                <a:lnTo>
                  <a:pt x="1417282" y="567849"/>
                </a:lnTo>
                <a:lnTo>
                  <a:pt x="1370214" y="526959"/>
                </a:lnTo>
                <a:lnTo>
                  <a:pt x="1320152" y="486362"/>
                </a:lnTo>
                <a:lnTo>
                  <a:pt x="1267029" y="446258"/>
                </a:lnTo>
                <a:lnTo>
                  <a:pt x="1210775" y="406852"/>
                </a:lnTo>
                <a:lnTo>
                  <a:pt x="1151321" y="368344"/>
                </a:lnTo>
                <a:lnTo>
                  <a:pt x="1088598" y="330938"/>
                </a:lnTo>
                <a:lnTo>
                  <a:pt x="1037016" y="302460"/>
                </a:lnTo>
                <a:lnTo>
                  <a:pt x="984895" y="275588"/>
                </a:lnTo>
                <a:lnTo>
                  <a:pt x="932366" y="250275"/>
                </a:lnTo>
                <a:lnTo>
                  <a:pt x="879562" y="226475"/>
                </a:lnTo>
                <a:lnTo>
                  <a:pt x="826616" y="204141"/>
                </a:lnTo>
                <a:lnTo>
                  <a:pt x="773659" y="183227"/>
                </a:lnTo>
                <a:lnTo>
                  <a:pt x="720824" y="163687"/>
                </a:lnTo>
                <a:lnTo>
                  <a:pt x="668243" y="145474"/>
                </a:lnTo>
                <a:lnTo>
                  <a:pt x="616049" y="128542"/>
                </a:lnTo>
                <a:lnTo>
                  <a:pt x="564373" y="112845"/>
                </a:lnTo>
                <a:lnTo>
                  <a:pt x="513349" y="98335"/>
                </a:lnTo>
                <a:lnTo>
                  <a:pt x="463108" y="84967"/>
                </a:lnTo>
                <a:lnTo>
                  <a:pt x="413783" y="72694"/>
                </a:lnTo>
                <a:lnTo>
                  <a:pt x="365506" y="61471"/>
                </a:lnTo>
                <a:lnTo>
                  <a:pt x="318409" y="51249"/>
                </a:lnTo>
                <a:lnTo>
                  <a:pt x="272624" y="41984"/>
                </a:lnTo>
                <a:lnTo>
                  <a:pt x="228285" y="33628"/>
                </a:lnTo>
                <a:lnTo>
                  <a:pt x="185523" y="26136"/>
                </a:lnTo>
                <a:lnTo>
                  <a:pt x="144470" y="19461"/>
                </a:lnTo>
                <a:lnTo>
                  <a:pt x="105259" y="13556"/>
                </a:lnTo>
                <a:lnTo>
                  <a:pt x="32891" y="3871"/>
                </a:lnTo>
                <a:lnTo>
                  <a:pt x="0" y="0"/>
                </a:lnTo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184537" y="4032261"/>
            <a:ext cx="47065" cy="34178"/>
          </a:xfrm>
          <a:custGeom>
            <a:avLst/>
            <a:gdLst/>
            <a:ahLst/>
            <a:cxnLst/>
            <a:rect l="l" t="t" r="r" b="b"/>
            <a:pathLst>
              <a:path w="53339" h="38735">
                <a:moveTo>
                  <a:pt x="52820" y="0"/>
                </a:moveTo>
                <a:lnTo>
                  <a:pt x="0" y="13868"/>
                </a:lnTo>
                <a:lnTo>
                  <a:pt x="48915" y="38152"/>
                </a:lnTo>
                <a:lnTo>
                  <a:pt x="5282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184538" y="4032262"/>
            <a:ext cx="47065" cy="34178"/>
          </a:xfrm>
          <a:custGeom>
            <a:avLst/>
            <a:gdLst/>
            <a:ahLst/>
            <a:cxnLst/>
            <a:rect l="l" t="t" r="r" b="b"/>
            <a:pathLst>
              <a:path w="53339" h="38735">
                <a:moveTo>
                  <a:pt x="0" y="13868"/>
                </a:moveTo>
                <a:lnTo>
                  <a:pt x="48914" y="38150"/>
                </a:lnTo>
                <a:lnTo>
                  <a:pt x="52820" y="0"/>
                </a:lnTo>
                <a:lnTo>
                  <a:pt x="0" y="13868"/>
                </a:lnTo>
                <a:close/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545251" y="5000942"/>
            <a:ext cx="609600" cy="101974"/>
          </a:xfrm>
          <a:custGeom>
            <a:avLst/>
            <a:gdLst/>
            <a:ahLst/>
            <a:cxnLst/>
            <a:rect l="l" t="t" r="r" b="b"/>
            <a:pathLst>
              <a:path w="690879" h="115570">
                <a:moveTo>
                  <a:pt x="632776" y="0"/>
                </a:moveTo>
                <a:lnTo>
                  <a:pt x="57525" y="0"/>
                </a:lnTo>
                <a:lnTo>
                  <a:pt x="35133" y="4520"/>
                </a:lnTo>
                <a:lnTo>
                  <a:pt x="16848" y="16849"/>
                </a:lnTo>
                <a:lnTo>
                  <a:pt x="4520" y="35134"/>
                </a:lnTo>
                <a:lnTo>
                  <a:pt x="0" y="57525"/>
                </a:lnTo>
                <a:lnTo>
                  <a:pt x="4520" y="79917"/>
                </a:lnTo>
                <a:lnTo>
                  <a:pt x="16848" y="98202"/>
                </a:lnTo>
                <a:lnTo>
                  <a:pt x="35133" y="110530"/>
                </a:lnTo>
                <a:lnTo>
                  <a:pt x="57525" y="115050"/>
                </a:lnTo>
                <a:lnTo>
                  <a:pt x="632776" y="115050"/>
                </a:lnTo>
                <a:lnTo>
                  <a:pt x="655167" y="110530"/>
                </a:lnTo>
                <a:lnTo>
                  <a:pt x="673452" y="98202"/>
                </a:lnTo>
                <a:lnTo>
                  <a:pt x="685780" y="79917"/>
                </a:lnTo>
                <a:lnTo>
                  <a:pt x="690300" y="57525"/>
                </a:lnTo>
                <a:lnTo>
                  <a:pt x="685780" y="35134"/>
                </a:lnTo>
                <a:lnTo>
                  <a:pt x="673452" y="16849"/>
                </a:lnTo>
                <a:lnTo>
                  <a:pt x="655167" y="4520"/>
                </a:lnTo>
                <a:lnTo>
                  <a:pt x="6327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545252" y="5000942"/>
            <a:ext cx="609600" cy="101974"/>
          </a:xfrm>
          <a:custGeom>
            <a:avLst/>
            <a:gdLst/>
            <a:ahLst/>
            <a:cxnLst/>
            <a:rect l="l" t="t" r="r" b="b"/>
            <a:pathLst>
              <a:path w="690879" h="115570">
                <a:moveTo>
                  <a:pt x="57524" y="0"/>
                </a:moveTo>
                <a:lnTo>
                  <a:pt x="632774" y="0"/>
                </a:lnTo>
                <a:lnTo>
                  <a:pt x="655166" y="4520"/>
                </a:lnTo>
                <a:lnTo>
                  <a:pt x="673451" y="16848"/>
                </a:lnTo>
                <a:lnTo>
                  <a:pt x="685779" y="35133"/>
                </a:lnTo>
                <a:lnTo>
                  <a:pt x="690299" y="57525"/>
                </a:lnTo>
                <a:lnTo>
                  <a:pt x="685779" y="79916"/>
                </a:lnTo>
                <a:lnTo>
                  <a:pt x="673451" y="98201"/>
                </a:lnTo>
                <a:lnTo>
                  <a:pt x="655166" y="110529"/>
                </a:lnTo>
                <a:lnTo>
                  <a:pt x="632774" y="115050"/>
                </a:lnTo>
                <a:lnTo>
                  <a:pt x="57524" y="115050"/>
                </a:lnTo>
                <a:lnTo>
                  <a:pt x="35133" y="110529"/>
                </a:lnTo>
                <a:lnTo>
                  <a:pt x="16848" y="98201"/>
                </a:lnTo>
                <a:lnTo>
                  <a:pt x="4520" y="79916"/>
                </a:lnTo>
                <a:lnTo>
                  <a:pt x="0" y="57525"/>
                </a:lnTo>
                <a:lnTo>
                  <a:pt x="4520" y="35133"/>
                </a:lnTo>
                <a:lnTo>
                  <a:pt x="16848" y="16848"/>
                </a:lnTo>
                <a:lnTo>
                  <a:pt x="35133" y="4520"/>
                </a:lnTo>
                <a:lnTo>
                  <a:pt x="57524" y="0"/>
                </a:lnTo>
                <a:close/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5951311" y="4899428"/>
            <a:ext cx="253813" cy="229128"/>
          </a:xfrm>
          <a:prstGeom prst="rect">
            <a:avLst/>
          </a:prstGeom>
          <a:ln w="6391">
            <a:solidFill>
              <a:srgbClr val="000000"/>
            </a:solidFill>
          </a:ln>
        </p:spPr>
        <p:txBody>
          <a:bodyPr vert="horz" wrap="square" lIns="0" tIns="5043" rIns="0" bIns="0" rtlCol="0">
            <a:spAutoFit/>
          </a:bodyPr>
          <a:lstStyle/>
          <a:p>
            <a:pPr>
              <a:spcBef>
                <a:spcPts val="40"/>
              </a:spcBef>
            </a:pPr>
            <a:endParaRPr sz="7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sz="706" dirty="0">
                <a:latin typeface="Helvetica Neue"/>
                <a:cs typeface="Helvetica Neue"/>
              </a:rPr>
              <a:t>w</a:t>
            </a:r>
            <a:endParaRPr sz="706">
              <a:latin typeface="Helvetica Neue"/>
              <a:cs typeface="Helvetica Neue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5688590" y="5002573"/>
            <a:ext cx="265579" cy="120500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>
              <a:spcBef>
                <a:spcPts val="93"/>
              </a:spcBef>
            </a:pPr>
            <a:r>
              <a:rPr sz="1059" baseline="24305" dirty="0">
                <a:latin typeface="Helvetica Neue"/>
                <a:cs typeface="Helvetica Neue"/>
              </a:rPr>
              <a:t>h</a:t>
            </a:r>
            <a:r>
              <a:rPr sz="706" dirty="0">
                <a:latin typeface="Helvetica Neue"/>
                <a:cs typeface="Helvetica Neue"/>
              </a:rPr>
              <a:t>n_for</a:t>
            </a:r>
            <a:endParaRPr sz="706">
              <a:latin typeface="Helvetica Neue"/>
              <a:cs typeface="Helvetica Neue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2042993" y="4544126"/>
            <a:ext cx="609600" cy="101974"/>
          </a:xfrm>
          <a:custGeom>
            <a:avLst/>
            <a:gdLst/>
            <a:ahLst/>
            <a:cxnLst/>
            <a:rect l="l" t="t" r="r" b="b"/>
            <a:pathLst>
              <a:path w="690880" h="115570">
                <a:moveTo>
                  <a:pt x="632774" y="0"/>
                </a:moveTo>
                <a:lnTo>
                  <a:pt x="57525" y="0"/>
                </a:lnTo>
                <a:lnTo>
                  <a:pt x="35134" y="4520"/>
                </a:lnTo>
                <a:lnTo>
                  <a:pt x="16849" y="16848"/>
                </a:lnTo>
                <a:lnTo>
                  <a:pt x="4520" y="35133"/>
                </a:lnTo>
                <a:lnTo>
                  <a:pt x="0" y="57524"/>
                </a:lnTo>
                <a:lnTo>
                  <a:pt x="4520" y="79916"/>
                </a:lnTo>
                <a:lnTo>
                  <a:pt x="16849" y="98201"/>
                </a:lnTo>
                <a:lnTo>
                  <a:pt x="35134" y="110529"/>
                </a:lnTo>
                <a:lnTo>
                  <a:pt x="57525" y="115050"/>
                </a:lnTo>
                <a:lnTo>
                  <a:pt x="632774" y="115050"/>
                </a:lnTo>
                <a:lnTo>
                  <a:pt x="655167" y="110529"/>
                </a:lnTo>
                <a:lnTo>
                  <a:pt x="673452" y="98201"/>
                </a:lnTo>
                <a:lnTo>
                  <a:pt x="685780" y="79916"/>
                </a:lnTo>
                <a:lnTo>
                  <a:pt x="690300" y="57524"/>
                </a:lnTo>
                <a:lnTo>
                  <a:pt x="685780" y="35133"/>
                </a:lnTo>
                <a:lnTo>
                  <a:pt x="673452" y="16848"/>
                </a:lnTo>
                <a:lnTo>
                  <a:pt x="655167" y="4520"/>
                </a:lnTo>
                <a:lnTo>
                  <a:pt x="6327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042994" y="4544126"/>
            <a:ext cx="609600" cy="101974"/>
          </a:xfrm>
          <a:custGeom>
            <a:avLst/>
            <a:gdLst/>
            <a:ahLst/>
            <a:cxnLst/>
            <a:rect l="l" t="t" r="r" b="b"/>
            <a:pathLst>
              <a:path w="690880" h="115570">
                <a:moveTo>
                  <a:pt x="57524" y="0"/>
                </a:moveTo>
                <a:lnTo>
                  <a:pt x="632774" y="0"/>
                </a:lnTo>
                <a:lnTo>
                  <a:pt x="655166" y="4520"/>
                </a:lnTo>
                <a:lnTo>
                  <a:pt x="673451" y="16848"/>
                </a:lnTo>
                <a:lnTo>
                  <a:pt x="685779" y="35133"/>
                </a:lnTo>
                <a:lnTo>
                  <a:pt x="690299" y="57525"/>
                </a:lnTo>
                <a:lnTo>
                  <a:pt x="685779" y="79916"/>
                </a:lnTo>
                <a:lnTo>
                  <a:pt x="673451" y="98201"/>
                </a:lnTo>
                <a:lnTo>
                  <a:pt x="655166" y="110529"/>
                </a:lnTo>
                <a:lnTo>
                  <a:pt x="632774" y="115050"/>
                </a:lnTo>
                <a:lnTo>
                  <a:pt x="57524" y="115050"/>
                </a:lnTo>
                <a:lnTo>
                  <a:pt x="35133" y="110529"/>
                </a:lnTo>
                <a:lnTo>
                  <a:pt x="16848" y="98201"/>
                </a:lnTo>
                <a:lnTo>
                  <a:pt x="4520" y="79916"/>
                </a:lnTo>
                <a:lnTo>
                  <a:pt x="0" y="57525"/>
                </a:lnTo>
                <a:lnTo>
                  <a:pt x="4520" y="35133"/>
                </a:lnTo>
                <a:lnTo>
                  <a:pt x="16848" y="16848"/>
                </a:lnTo>
                <a:lnTo>
                  <a:pt x="35133" y="4520"/>
                </a:lnTo>
                <a:lnTo>
                  <a:pt x="57524" y="0"/>
                </a:lnTo>
                <a:close/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2164975" y="4545756"/>
            <a:ext cx="365312" cy="120500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1059" baseline="24305" dirty="0">
                <a:latin typeface="Helvetica Neue"/>
                <a:cs typeface="Helvetica Neue"/>
              </a:rPr>
              <a:t>h</a:t>
            </a:r>
            <a:r>
              <a:rPr sz="706" dirty="0">
                <a:latin typeface="Helvetica Neue"/>
                <a:cs typeface="Helvetica Neue"/>
              </a:rPr>
              <a:t>1_back</a:t>
            </a:r>
            <a:endParaRPr sz="706">
              <a:latin typeface="Helvetica Neue"/>
              <a:cs typeface="Helvetica Neue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3768744" y="3376708"/>
            <a:ext cx="609600" cy="152400"/>
          </a:xfrm>
          <a:custGeom>
            <a:avLst/>
            <a:gdLst/>
            <a:ahLst/>
            <a:cxnLst/>
            <a:rect l="l" t="t" r="r" b="b"/>
            <a:pathLst>
              <a:path w="690879" h="172720">
                <a:moveTo>
                  <a:pt x="604012" y="0"/>
                </a:moveTo>
                <a:lnTo>
                  <a:pt x="104589" y="0"/>
                </a:lnTo>
                <a:lnTo>
                  <a:pt x="0" y="172573"/>
                </a:lnTo>
                <a:lnTo>
                  <a:pt x="690300" y="172573"/>
                </a:lnTo>
                <a:lnTo>
                  <a:pt x="604012" y="0"/>
                </a:lnTo>
                <a:close/>
              </a:path>
            </a:pathLst>
          </a:custGeom>
          <a:solidFill>
            <a:srgbClr val="76D6FF">
              <a:alpha val="5208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768744" y="3376707"/>
            <a:ext cx="609600" cy="152400"/>
          </a:xfrm>
          <a:custGeom>
            <a:avLst/>
            <a:gdLst/>
            <a:ahLst/>
            <a:cxnLst/>
            <a:rect l="l" t="t" r="r" b="b"/>
            <a:pathLst>
              <a:path w="690879" h="172720">
                <a:moveTo>
                  <a:pt x="0" y="172575"/>
                </a:moveTo>
                <a:lnTo>
                  <a:pt x="690299" y="172575"/>
                </a:lnTo>
                <a:lnTo>
                  <a:pt x="604012" y="0"/>
                </a:lnTo>
                <a:lnTo>
                  <a:pt x="104590" y="0"/>
                </a:lnTo>
                <a:lnTo>
                  <a:pt x="0" y="172575"/>
                </a:lnTo>
                <a:close/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870260" y="3224435"/>
            <a:ext cx="406213" cy="101974"/>
          </a:xfrm>
          <a:custGeom>
            <a:avLst/>
            <a:gdLst/>
            <a:ahLst/>
            <a:cxnLst/>
            <a:rect l="l" t="t" r="r" b="b"/>
            <a:pathLst>
              <a:path w="460375" h="115570">
                <a:moveTo>
                  <a:pt x="57524" y="0"/>
                </a:moveTo>
                <a:lnTo>
                  <a:pt x="402674" y="0"/>
                </a:lnTo>
                <a:lnTo>
                  <a:pt x="425066" y="4520"/>
                </a:lnTo>
                <a:lnTo>
                  <a:pt x="443351" y="16848"/>
                </a:lnTo>
                <a:lnTo>
                  <a:pt x="455679" y="35133"/>
                </a:lnTo>
                <a:lnTo>
                  <a:pt x="460199" y="57525"/>
                </a:lnTo>
                <a:lnTo>
                  <a:pt x="455679" y="79916"/>
                </a:lnTo>
                <a:lnTo>
                  <a:pt x="443351" y="98201"/>
                </a:lnTo>
                <a:lnTo>
                  <a:pt x="425066" y="110529"/>
                </a:lnTo>
                <a:lnTo>
                  <a:pt x="402674" y="115050"/>
                </a:lnTo>
                <a:lnTo>
                  <a:pt x="57524" y="115050"/>
                </a:lnTo>
                <a:lnTo>
                  <a:pt x="35133" y="110529"/>
                </a:lnTo>
                <a:lnTo>
                  <a:pt x="16848" y="98201"/>
                </a:lnTo>
                <a:lnTo>
                  <a:pt x="4520" y="79916"/>
                </a:lnTo>
                <a:lnTo>
                  <a:pt x="0" y="57525"/>
                </a:lnTo>
                <a:lnTo>
                  <a:pt x="4520" y="35133"/>
                </a:lnTo>
                <a:lnTo>
                  <a:pt x="16848" y="16848"/>
                </a:lnTo>
                <a:lnTo>
                  <a:pt x="35133" y="4520"/>
                </a:lnTo>
                <a:lnTo>
                  <a:pt x="57524" y="0"/>
                </a:lnTo>
                <a:close/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768744" y="3021406"/>
            <a:ext cx="609600" cy="152400"/>
          </a:xfrm>
          <a:custGeom>
            <a:avLst/>
            <a:gdLst/>
            <a:ahLst/>
            <a:cxnLst/>
            <a:rect l="l" t="t" r="r" b="b"/>
            <a:pathLst>
              <a:path w="690879" h="172720">
                <a:moveTo>
                  <a:pt x="690300" y="0"/>
                </a:moveTo>
                <a:lnTo>
                  <a:pt x="0" y="0"/>
                </a:lnTo>
                <a:lnTo>
                  <a:pt x="115050" y="172573"/>
                </a:lnTo>
                <a:lnTo>
                  <a:pt x="575250" y="172573"/>
                </a:lnTo>
                <a:lnTo>
                  <a:pt x="690300" y="0"/>
                </a:lnTo>
                <a:close/>
              </a:path>
            </a:pathLst>
          </a:custGeom>
          <a:solidFill>
            <a:srgbClr val="76D6FF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768744" y="3021406"/>
            <a:ext cx="609600" cy="152400"/>
          </a:xfrm>
          <a:custGeom>
            <a:avLst/>
            <a:gdLst/>
            <a:ahLst/>
            <a:cxnLst/>
            <a:rect l="l" t="t" r="r" b="b"/>
            <a:pathLst>
              <a:path w="690879" h="172720">
                <a:moveTo>
                  <a:pt x="0" y="0"/>
                </a:moveTo>
                <a:lnTo>
                  <a:pt x="690299" y="0"/>
                </a:lnTo>
                <a:lnTo>
                  <a:pt x="575249" y="172575"/>
                </a:lnTo>
                <a:lnTo>
                  <a:pt x="115049" y="172575"/>
                </a:lnTo>
                <a:lnTo>
                  <a:pt x="0" y="0"/>
                </a:lnTo>
                <a:close/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768744" y="2869133"/>
            <a:ext cx="609600" cy="101974"/>
          </a:xfrm>
          <a:custGeom>
            <a:avLst/>
            <a:gdLst/>
            <a:ahLst/>
            <a:cxnLst/>
            <a:rect l="l" t="t" r="r" b="b"/>
            <a:pathLst>
              <a:path w="690879" h="115570">
                <a:moveTo>
                  <a:pt x="57524" y="0"/>
                </a:moveTo>
                <a:lnTo>
                  <a:pt x="632774" y="0"/>
                </a:lnTo>
                <a:lnTo>
                  <a:pt x="655166" y="4520"/>
                </a:lnTo>
                <a:lnTo>
                  <a:pt x="673451" y="16848"/>
                </a:lnTo>
                <a:lnTo>
                  <a:pt x="685779" y="35133"/>
                </a:lnTo>
                <a:lnTo>
                  <a:pt x="690299" y="57525"/>
                </a:lnTo>
                <a:lnTo>
                  <a:pt x="685779" y="79916"/>
                </a:lnTo>
                <a:lnTo>
                  <a:pt x="673451" y="98201"/>
                </a:lnTo>
                <a:lnTo>
                  <a:pt x="655166" y="110529"/>
                </a:lnTo>
                <a:lnTo>
                  <a:pt x="632774" y="115050"/>
                </a:lnTo>
                <a:lnTo>
                  <a:pt x="57524" y="115050"/>
                </a:lnTo>
                <a:lnTo>
                  <a:pt x="35133" y="110529"/>
                </a:lnTo>
                <a:lnTo>
                  <a:pt x="16848" y="98201"/>
                </a:lnTo>
                <a:lnTo>
                  <a:pt x="4520" y="79916"/>
                </a:lnTo>
                <a:lnTo>
                  <a:pt x="0" y="57525"/>
                </a:lnTo>
                <a:lnTo>
                  <a:pt x="4520" y="35133"/>
                </a:lnTo>
                <a:lnTo>
                  <a:pt x="16848" y="16848"/>
                </a:lnTo>
                <a:lnTo>
                  <a:pt x="35133" y="4520"/>
                </a:lnTo>
                <a:lnTo>
                  <a:pt x="57524" y="0"/>
                </a:lnTo>
                <a:close/>
              </a:path>
            </a:pathLst>
          </a:custGeom>
          <a:ln w="63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 txBox="1"/>
          <p:nvPr/>
        </p:nvSpPr>
        <p:spPr>
          <a:xfrm>
            <a:off x="539552" y="1340768"/>
            <a:ext cx="7306795" cy="132683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1206" marR="4483">
              <a:lnSpc>
                <a:spcPct val="101499"/>
              </a:lnSpc>
              <a:spcBef>
                <a:spcPts val="75"/>
              </a:spcBef>
            </a:pPr>
            <a:r>
              <a:rPr sz="2427" spc="13" dirty="0">
                <a:latin typeface="Helvetica"/>
                <a:cs typeface="Helvetica"/>
              </a:rPr>
              <a:t>Combine </a:t>
            </a:r>
            <a:r>
              <a:rPr sz="2427" spc="9" dirty="0">
                <a:latin typeface="Helvetica"/>
                <a:cs typeface="Helvetica"/>
              </a:rPr>
              <a:t>the </a:t>
            </a:r>
            <a:r>
              <a:rPr sz="2427" spc="13" dirty="0">
                <a:latin typeface="Helvetica"/>
                <a:cs typeface="Helvetica"/>
              </a:rPr>
              <a:t>hidden </a:t>
            </a:r>
            <a:r>
              <a:rPr sz="2427" spc="9" dirty="0">
                <a:latin typeface="Helvetica"/>
                <a:cs typeface="Helvetica"/>
              </a:rPr>
              <a:t>state of the last </a:t>
            </a:r>
            <a:r>
              <a:rPr sz="2427" spc="13" dirty="0">
                <a:latin typeface="Helvetica"/>
                <a:cs typeface="Helvetica"/>
              </a:rPr>
              <a:t>word </a:t>
            </a:r>
            <a:r>
              <a:rPr sz="2427" spc="9" dirty="0">
                <a:latin typeface="Helvetica"/>
                <a:cs typeface="Helvetica"/>
              </a:rPr>
              <a:t>of the  </a:t>
            </a:r>
            <a:r>
              <a:rPr sz="2427" spc="13" dirty="0">
                <a:latin typeface="Helvetica"/>
                <a:cs typeface="Helvetica"/>
              </a:rPr>
              <a:t>forward </a:t>
            </a:r>
            <a:r>
              <a:rPr sz="2427" spc="18" dirty="0">
                <a:latin typeface="Helvetica"/>
                <a:cs typeface="Helvetica"/>
              </a:rPr>
              <a:t>RNN </a:t>
            </a:r>
            <a:r>
              <a:rPr sz="2427" spc="13" dirty="0">
                <a:latin typeface="Helvetica"/>
                <a:cs typeface="Helvetica"/>
              </a:rPr>
              <a:t>and </a:t>
            </a:r>
            <a:r>
              <a:rPr sz="2427" spc="9" dirty="0">
                <a:latin typeface="Helvetica"/>
                <a:cs typeface="Helvetica"/>
              </a:rPr>
              <a:t>the </a:t>
            </a:r>
            <a:r>
              <a:rPr sz="2427" spc="13" dirty="0">
                <a:latin typeface="Helvetica"/>
                <a:cs typeface="Helvetica"/>
              </a:rPr>
              <a:t>hidden </a:t>
            </a:r>
            <a:r>
              <a:rPr sz="2427" spc="9" dirty="0">
                <a:latin typeface="Helvetica"/>
                <a:cs typeface="Helvetica"/>
              </a:rPr>
              <a:t>state of the first </a:t>
            </a:r>
            <a:r>
              <a:rPr sz="2427" spc="13" dirty="0">
                <a:latin typeface="Helvetica"/>
                <a:cs typeface="Helvetica"/>
              </a:rPr>
              <a:t>word </a:t>
            </a:r>
            <a:r>
              <a:rPr sz="2427" spc="9" dirty="0">
                <a:latin typeface="Helvetica"/>
                <a:cs typeface="Helvetica"/>
              </a:rPr>
              <a:t>of  the </a:t>
            </a:r>
            <a:r>
              <a:rPr sz="2427" spc="13" dirty="0">
                <a:latin typeface="Helvetica"/>
                <a:cs typeface="Helvetica"/>
              </a:rPr>
              <a:t>backward </a:t>
            </a:r>
            <a:r>
              <a:rPr sz="2427" spc="18" dirty="0">
                <a:latin typeface="Helvetica"/>
                <a:cs typeface="Helvetica"/>
              </a:rPr>
              <a:t>RNN </a:t>
            </a:r>
            <a:r>
              <a:rPr sz="2427" spc="9" dirty="0">
                <a:latin typeface="Helvetica"/>
                <a:cs typeface="Helvetica"/>
              </a:rPr>
              <a:t>into </a:t>
            </a:r>
            <a:r>
              <a:rPr sz="2427" spc="13" dirty="0">
                <a:latin typeface="Helvetica"/>
                <a:cs typeface="Helvetica"/>
              </a:rPr>
              <a:t>a single</a:t>
            </a:r>
            <a:r>
              <a:rPr sz="2427" spc="-35" dirty="0">
                <a:latin typeface="Helvetica"/>
                <a:cs typeface="Helvetica"/>
              </a:rPr>
              <a:t> </a:t>
            </a:r>
            <a:r>
              <a:rPr sz="2427" spc="9" dirty="0">
                <a:latin typeface="Helvetica"/>
                <a:cs typeface="Helvetica"/>
              </a:rPr>
              <a:t>vector</a:t>
            </a:r>
            <a:endParaRPr sz="2427">
              <a:latin typeface="Helvetica"/>
              <a:cs typeface="Helvetica"/>
            </a:endParaRPr>
          </a:p>
          <a:p>
            <a:pPr marR="231974" algn="ctr">
              <a:spcBef>
                <a:spcPts val="556"/>
              </a:spcBef>
            </a:pPr>
            <a:r>
              <a:rPr sz="706" dirty="0">
                <a:latin typeface="Helvetica Neue"/>
                <a:cs typeface="Helvetica Neue"/>
              </a:rPr>
              <a:t>Softmax</a:t>
            </a:r>
            <a:endParaRPr sz="706">
              <a:latin typeface="Helvetica Neue"/>
              <a:cs typeface="Helvetica Neue"/>
            </a:endParaRPr>
          </a:p>
        </p:txBody>
      </p:sp>
      <p:sp>
        <p:nvSpPr>
          <p:cNvPr id="74" name="object 9">
            <a:extLst>
              <a:ext uri="{FF2B5EF4-FFF2-40B4-BE49-F238E27FC236}">
                <a16:creationId xmlns:a16="http://schemas.microsoft.com/office/drawing/2014/main" id="{B4728EC2-42D7-CC4E-ABC6-B64E88FE10F7}"/>
              </a:ext>
            </a:extLst>
          </p:cNvPr>
          <p:cNvSpPr txBox="1"/>
          <p:nvPr/>
        </p:nvSpPr>
        <p:spPr>
          <a:xfrm>
            <a:off x="3264274" y="6707056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75" name="Slide Number Placeholder 3">
            <a:extLst>
              <a:ext uri="{FF2B5EF4-FFF2-40B4-BE49-F238E27FC236}">
                <a16:creationId xmlns:a16="http://schemas.microsoft.com/office/drawing/2014/main" id="{9F737DA7-3B84-584C-9E64-A7558D184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68888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280056" y="1124744"/>
            <a:ext cx="8016620" cy="2798089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667328" marR="4483" indent="-342900">
              <a:spcBef>
                <a:spcPts val="119"/>
              </a:spcBef>
              <a:buFont typeface="Arial" panose="020B0604020202020204" pitchFamily="34" charset="0"/>
              <a:buChar char="•"/>
            </a:pPr>
            <a:r>
              <a:rPr sz="2000" spc="-44" dirty="0">
                <a:latin typeface="Helvetica"/>
                <a:cs typeface="Helvetica"/>
              </a:rPr>
              <a:t>Task: </a:t>
            </a:r>
            <a:r>
              <a:rPr sz="2000" spc="18" dirty="0">
                <a:latin typeface="Helvetica"/>
                <a:cs typeface="Helvetica"/>
              </a:rPr>
              <a:t>Read </a:t>
            </a:r>
            <a:r>
              <a:rPr sz="2000" spc="13" dirty="0">
                <a:latin typeface="Helvetica"/>
                <a:cs typeface="Helvetica"/>
              </a:rPr>
              <a:t>an </a:t>
            </a:r>
            <a:r>
              <a:rPr sz="2000" spc="9" dirty="0">
                <a:latin typeface="Helvetica"/>
                <a:cs typeface="Helvetica"/>
              </a:rPr>
              <a:t>input </a:t>
            </a:r>
            <a:r>
              <a:rPr sz="2000" spc="13" dirty="0">
                <a:latin typeface="Helvetica"/>
                <a:cs typeface="Helvetica"/>
              </a:rPr>
              <a:t>sequence and </a:t>
            </a:r>
            <a:r>
              <a:rPr sz="2000" spc="9" dirty="0">
                <a:latin typeface="Helvetica"/>
                <a:cs typeface="Helvetica"/>
              </a:rPr>
              <a:t>return </a:t>
            </a:r>
            <a:r>
              <a:rPr sz="2000" spc="13" dirty="0">
                <a:latin typeface="Helvetica"/>
                <a:cs typeface="Helvetica"/>
              </a:rPr>
              <a:t>an output </a:t>
            </a:r>
            <a:r>
              <a:rPr sz="2000" spc="13" dirty="0" err="1">
                <a:latin typeface="Helvetica"/>
                <a:cs typeface="Helvetica"/>
              </a:rPr>
              <a:t>sequenc</a:t>
            </a:r>
            <a:r>
              <a:rPr lang="de-DE" sz="2000" spc="13" dirty="0" err="1">
                <a:latin typeface="Helvetica"/>
                <a:cs typeface="Helvetica"/>
              </a:rPr>
              <a:t>e</a:t>
            </a:r>
            <a:endParaRPr lang="de-DE" sz="2000" spc="13" dirty="0">
              <a:latin typeface="Helvetica"/>
              <a:cs typeface="Helvetica"/>
            </a:endParaRPr>
          </a:p>
          <a:p>
            <a:pPr marL="1124528" marR="4483" lvl="1" indent="-342900">
              <a:spcBef>
                <a:spcPts val="119"/>
              </a:spcBef>
              <a:buFont typeface="Arial" panose="020B0604020202020204" pitchFamily="34" charset="0"/>
              <a:buChar char="•"/>
            </a:pPr>
            <a:r>
              <a:rPr sz="2000" spc="-747" baseline="3831" dirty="0">
                <a:latin typeface="Gill Sans"/>
                <a:cs typeface="Gill Sans"/>
              </a:rPr>
              <a:t> </a:t>
            </a:r>
            <a:r>
              <a:rPr sz="2000" spc="9" dirty="0">
                <a:latin typeface="Helvetica"/>
                <a:cs typeface="Helvetica"/>
              </a:rPr>
              <a:t>Machine </a:t>
            </a:r>
            <a:r>
              <a:rPr sz="2000" spc="4" dirty="0">
                <a:latin typeface="Helvetica"/>
                <a:cs typeface="Helvetica"/>
              </a:rPr>
              <a:t>translation: translate </a:t>
            </a:r>
            <a:r>
              <a:rPr sz="2000" spc="9" dirty="0">
                <a:latin typeface="Helvetica"/>
                <a:cs typeface="Helvetica"/>
              </a:rPr>
              <a:t>source </a:t>
            </a:r>
            <a:r>
              <a:rPr sz="2000" spc="4" dirty="0">
                <a:latin typeface="Helvetica"/>
                <a:cs typeface="Helvetica"/>
              </a:rPr>
              <a:t>into target </a:t>
            </a:r>
            <a:r>
              <a:rPr sz="2000" spc="9" dirty="0">
                <a:latin typeface="Helvetica"/>
                <a:cs typeface="Helvetica"/>
              </a:rPr>
              <a:t>language</a:t>
            </a:r>
            <a:endParaRPr lang="de-DE" sz="2000" dirty="0">
              <a:latin typeface="Helvetica"/>
              <a:cs typeface="Helvetica"/>
            </a:endParaRPr>
          </a:p>
          <a:p>
            <a:pPr marL="1124528" marR="4483" lvl="1" indent="-342900">
              <a:spcBef>
                <a:spcPts val="119"/>
              </a:spcBef>
              <a:buFont typeface="Arial" panose="020B0604020202020204" pitchFamily="34" charset="0"/>
              <a:buChar char="•"/>
            </a:pPr>
            <a:r>
              <a:rPr sz="2000" spc="-728" baseline="5747" dirty="0">
                <a:latin typeface="Gill Sans"/>
                <a:cs typeface="Gill Sans"/>
              </a:rPr>
              <a:t> </a:t>
            </a:r>
            <a:r>
              <a:rPr sz="2000" spc="4" dirty="0">
                <a:latin typeface="Helvetica"/>
                <a:cs typeface="Helvetica"/>
              </a:rPr>
              <a:t>Dialog system/chatbot: generate </a:t>
            </a:r>
            <a:r>
              <a:rPr sz="2000" spc="9" dirty="0">
                <a:latin typeface="Helvetica"/>
                <a:cs typeface="Helvetica"/>
              </a:rPr>
              <a:t>a response</a:t>
            </a:r>
            <a:endParaRPr sz="2000" dirty="0">
              <a:latin typeface="Helvetica"/>
              <a:cs typeface="Helvetica"/>
            </a:endParaRPr>
          </a:p>
          <a:p>
            <a:pPr marL="667328" marR="525024" indent="-342900">
              <a:spcBef>
                <a:spcPts val="2532"/>
              </a:spcBef>
              <a:buFont typeface="Arial" panose="020B0604020202020204" pitchFamily="34" charset="0"/>
              <a:buChar char="•"/>
            </a:pPr>
            <a:r>
              <a:rPr sz="2000" spc="13" dirty="0">
                <a:latin typeface="Helvetica"/>
                <a:cs typeface="Helvetica"/>
              </a:rPr>
              <a:t>Reading </a:t>
            </a:r>
            <a:r>
              <a:rPr sz="2000" spc="9" dirty="0">
                <a:latin typeface="Helvetica"/>
                <a:cs typeface="Helvetica"/>
              </a:rPr>
              <a:t>the input </a:t>
            </a:r>
            <a:r>
              <a:rPr sz="2000" spc="13" dirty="0">
                <a:latin typeface="Helvetica"/>
                <a:cs typeface="Helvetica"/>
              </a:rPr>
              <a:t>sequence: </a:t>
            </a:r>
            <a:r>
              <a:rPr sz="2000" spc="18" dirty="0">
                <a:latin typeface="Helvetica"/>
                <a:cs typeface="Helvetica"/>
              </a:rPr>
              <a:t>RNN </a:t>
            </a:r>
            <a:r>
              <a:rPr sz="2000" spc="13" dirty="0">
                <a:latin typeface="Helvetica"/>
                <a:cs typeface="Helvetica"/>
              </a:rPr>
              <a:t>Encoder  </a:t>
            </a:r>
            <a:endParaRPr lang="de-DE" sz="2000" spc="13" dirty="0">
              <a:latin typeface="Helvetica"/>
              <a:cs typeface="Helvetica"/>
            </a:endParaRPr>
          </a:p>
          <a:p>
            <a:pPr marL="667328" marR="525024" indent="-342900">
              <a:spcBef>
                <a:spcPts val="2532"/>
              </a:spcBef>
              <a:buFont typeface="Arial" panose="020B0604020202020204" pitchFamily="34" charset="0"/>
              <a:buChar char="•"/>
            </a:pPr>
            <a:r>
              <a:rPr sz="2000" spc="13" dirty="0">
                <a:latin typeface="Helvetica"/>
                <a:cs typeface="Helvetica"/>
              </a:rPr>
              <a:t>Generating </a:t>
            </a:r>
            <a:r>
              <a:rPr sz="2000" spc="9" dirty="0">
                <a:latin typeface="Helvetica"/>
                <a:cs typeface="Helvetica"/>
              </a:rPr>
              <a:t>the </a:t>
            </a:r>
            <a:r>
              <a:rPr sz="2000" spc="13" dirty="0">
                <a:latin typeface="Helvetica"/>
                <a:cs typeface="Helvetica"/>
              </a:rPr>
              <a:t>output sequence: </a:t>
            </a:r>
            <a:r>
              <a:rPr sz="2000" spc="18" dirty="0">
                <a:latin typeface="Helvetica"/>
                <a:cs typeface="Helvetica"/>
              </a:rPr>
              <a:t>RNN</a:t>
            </a:r>
            <a:r>
              <a:rPr sz="2000" spc="-40" dirty="0">
                <a:latin typeface="Helvetica"/>
                <a:cs typeface="Helvetica"/>
              </a:rPr>
              <a:t> </a:t>
            </a:r>
            <a:r>
              <a:rPr sz="2000" spc="13" dirty="0">
                <a:latin typeface="Helvetica"/>
                <a:cs typeface="Helvetica"/>
              </a:rPr>
              <a:t>Decoder</a:t>
            </a:r>
            <a:endParaRPr sz="2000" dirty="0">
              <a:latin typeface="Helvetica"/>
              <a:cs typeface="Helvetica"/>
            </a:endParaRPr>
          </a:p>
          <a:p>
            <a:pPr marL="1232152">
              <a:spcBef>
                <a:spcPts val="2118"/>
              </a:spcBef>
              <a:tabLst>
                <a:tab pos="5154420" algn="l"/>
              </a:tabLst>
            </a:pPr>
            <a:r>
              <a:rPr sz="2000" b="1" spc="13" dirty="0">
                <a:latin typeface="Helvetica"/>
                <a:cs typeface="Helvetica"/>
              </a:rPr>
              <a:t>Encoder	Decoder</a:t>
            </a:r>
            <a:endParaRPr sz="2000" dirty="0">
              <a:latin typeface="Helvetica"/>
              <a:cs typeface="Helvetica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4254302" y="3879228"/>
            <a:ext cx="4144272" cy="23943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12868" y="3937794"/>
            <a:ext cx="3953996" cy="2204197"/>
          </a:xfrm>
          <a:custGeom>
            <a:avLst/>
            <a:gdLst/>
            <a:ahLst/>
            <a:cxnLst/>
            <a:rect l="l" t="t" r="r" b="b"/>
            <a:pathLst>
              <a:path w="4481195" h="2498090">
                <a:moveTo>
                  <a:pt x="0" y="0"/>
                </a:moveTo>
                <a:lnTo>
                  <a:pt x="4480744" y="0"/>
                </a:lnTo>
                <a:lnTo>
                  <a:pt x="4480744" y="2497537"/>
                </a:lnTo>
                <a:lnTo>
                  <a:pt x="0" y="249753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12868" y="3937794"/>
            <a:ext cx="3953996" cy="2204197"/>
          </a:xfrm>
          <a:custGeom>
            <a:avLst/>
            <a:gdLst/>
            <a:ahLst/>
            <a:cxnLst/>
            <a:rect l="l" t="t" r="r" b="b"/>
            <a:pathLst>
              <a:path w="4481195" h="2498090">
                <a:moveTo>
                  <a:pt x="0" y="0"/>
                </a:moveTo>
                <a:lnTo>
                  <a:pt x="4480744" y="0"/>
                </a:lnTo>
                <a:lnTo>
                  <a:pt x="4480744" y="2497537"/>
                </a:lnTo>
                <a:lnTo>
                  <a:pt x="0" y="2497537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8587" y="3879228"/>
            <a:ext cx="3913172" cy="23943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7154" y="3937794"/>
            <a:ext cx="3722594" cy="2204197"/>
          </a:xfrm>
          <a:custGeom>
            <a:avLst/>
            <a:gdLst/>
            <a:ahLst/>
            <a:cxnLst/>
            <a:rect l="l" t="t" r="r" b="b"/>
            <a:pathLst>
              <a:path w="4218940" h="2498090">
                <a:moveTo>
                  <a:pt x="0" y="0"/>
                </a:moveTo>
                <a:lnTo>
                  <a:pt x="4218830" y="0"/>
                </a:lnTo>
                <a:lnTo>
                  <a:pt x="4218830" y="2497537"/>
                </a:lnTo>
                <a:lnTo>
                  <a:pt x="0" y="249753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07154" y="3937794"/>
            <a:ext cx="3722594" cy="2204197"/>
          </a:xfrm>
          <a:custGeom>
            <a:avLst/>
            <a:gdLst/>
            <a:ahLst/>
            <a:cxnLst/>
            <a:rect l="l" t="t" r="r" b="b"/>
            <a:pathLst>
              <a:path w="4218940" h="2498090">
                <a:moveTo>
                  <a:pt x="0" y="0"/>
                </a:moveTo>
                <a:lnTo>
                  <a:pt x="4218830" y="0"/>
                </a:lnTo>
                <a:lnTo>
                  <a:pt x="4218830" y="2497537"/>
                </a:lnTo>
                <a:lnTo>
                  <a:pt x="0" y="2497537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53931" y="256747"/>
            <a:ext cx="7442387" cy="503758"/>
          </a:xfrm>
          <a:prstGeom prst="rect">
            <a:avLst/>
          </a:prstGeom>
        </p:spPr>
        <p:txBody>
          <a:bodyPr vert="horz" wrap="square" lIns="0" tIns="11206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88"/>
              </a:spcBef>
            </a:pPr>
            <a:r>
              <a:rPr dirty="0"/>
              <a:t>Encoder-Decoder (seq2seq)</a:t>
            </a:r>
            <a:r>
              <a:rPr spc="-35" dirty="0"/>
              <a:t> </a:t>
            </a:r>
            <a:r>
              <a:rPr dirty="0"/>
              <a:t>model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705971" y="5093023"/>
            <a:ext cx="412937" cy="726232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algn="ctr">
              <a:spcBef>
                <a:spcPts val="97"/>
              </a:spcBef>
            </a:pPr>
            <a:r>
              <a:rPr sz="1015" spc="4" dirty="0">
                <a:latin typeface="Helvetica"/>
                <a:cs typeface="Helvetica"/>
              </a:rPr>
              <a:t>hidden</a:t>
            </a:r>
            <a:endParaRPr sz="1015">
              <a:latin typeface="Helvetica"/>
              <a:cs typeface="Helvetica"/>
            </a:endParaRPr>
          </a:p>
          <a:p>
            <a:pPr>
              <a:lnSpc>
                <a:spcPct val="100000"/>
              </a:lnSpc>
            </a:pPr>
            <a:endParaRPr sz="971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71">
              <a:latin typeface="Times New Roman"/>
              <a:cs typeface="Times New Roman"/>
            </a:endParaRPr>
          </a:p>
          <a:p>
            <a:pPr marL="3362" algn="ctr">
              <a:spcBef>
                <a:spcPts val="785"/>
              </a:spcBef>
            </a:pPr>
            <a:r>
              <a:rPr sz="1015" dirty="0">
                <a:latin typeface="Helvetica"/>
                <a:cs typeface="Helvetica"/>
              </a:rPr>
              <a:t>input</a:t>
            </a:r>
            <a:endParaRPr sz="1015">
              <a:latin typeface="Helvetica"/>
              <a:cs typeface="Helvetic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345323" y="5474923"/>
            <a:ext cx="801829" cy="5422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03890" y="5533489"/>
            <a:ext cx="611281" cy="351865"/>
          </a:xfrm>
          <a:custGeom>
            <a:avLst/>
            <a:gdLst/>
            <a:ahLst/>
            <a:cxnLst/>
            <a:rect l="l" t="t" r="r" b="b"/>
            <a:pathLst>
              <a:path w="692785" h="398779">
                <a:moveTo>
                  <a:pt x="0" y="0"/>
                </a:moveTo>
                <a:lnTo>
                  <a:pt x="692641" y="0"/>
                </a:lnTo>
                <a:lnTo>
                  <a:pt x="692641" y="398399"/>
                </a:lnTo>
                <a:lnTo>
                  <a:pt x="0" y="398399"/>
                </a:lnTo>
                <a:lnTo>
                  <a:pt x="0" y="0"/>
                </a:lnTo>
                <a:close/>
              </a:path>
            </a:pathLst>
          </a:custGeom>
          <a:solidFill>
            <a:srgbClr val="AAD3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403890" y="5533489"/>
            <a:ext cx="611281" cy="351865"/>
          </a:xfrm>
          <a:custGeom>
            <a:avLst/>
            <a:gdLst/>
            <a:ahLst/>
            <a:cxnLst/>
            <a:rect l="l" t="t" r="r" b="b"/>
            <a:pathLst>
              <a:path w="692785" h="398779">
                <a:moveTo>
                  <a:pt x="0" y="0"/>
                </a:moveTo>
                <a:lnTo>
                  <a:pt x="692640" y="0"/>
                </a:lnTo>
                <a:lnTo>
                  <a:pt x="692640" y="398399"/>
                </a:lnTo>
                <a:lnTo>
                  <a:pt x="0" y="398399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94216" y="5513005"/>
            <a:ext cx="331240" cy="4601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53605" y="557157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4">
                <a:moveTo>
                  <a:pt x="78720" y="0"/>
                </a:moveTo>
                <a:lnTo>
                  <a:pt x="48746" y="11182"/>
                </a:lnTo>
                <a:lnTo>
                  <a:pt x="22396" y="44730"/>
                </a:lnTo>
                <a:lnTo>
                  <a:pt x="7465" y="84368"/>
                </a:lnTo>
                <a:lnTo>
                  <a:pt x="0" y="129343"/>
                </a:lnTo>
                <a:lnTo>
                  <a:pt x="0" y="176096"/>
                </a:lnTo>
                <a:lnTo>
                  <a:pt x="7465" y="221070"/>
                </a:lnTo>
                <a:lnTo>
                  <a:pt x="22396" y="260709"/>
                </a:lnTo>
                <a:lnTo>
                  <a:pt x="48746" y="294257"/>
                </a:lnTo>
                <a:lnTo>
                  <a:pt x="78720" y="305439"/>
                </a:lnTo>
                <a:lnTo>
                  <a:pt x="108693" y="294257"/>
                </a:lnTo>
                <a:lnTo>
                  <a:pt x="135044" y="260709"/>
                </a:lnTo>
                <a:lnTo>
                  <a:pt x="149975" y="221070"/>
                </a:lnTo>
                <a:lnTo>
                  <a:pt x="157440" y="176096"/>
                </a:lnTo>
                <a:lnTo>
                  <a:pt x="157440" y="129343"/>
                </a:lnTo>
                <a:lnTo>
                  <a:pt x="149975" y="84368"/>
                </a:lnTo>
                <a:lnTo>
                  <a:pt x="135044" y="44730"/>
                </a:lnTo>
                <a:lnTo>
                  <a:pt x="108693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53605" y="557157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4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580617" y="5513005"/>
            <a:ext cx="331240" cy="4601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640007" y="557157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4">
                <a:moveTo>
                  <a:pt x="78720" y="0"/>
                </a:moveTo>
                <a:lnTo>
                  <a:pt x="48746" y="11182"/>
                </a:lnTo>
                <a:lnTo>
                  <a:pt x="22396" y="44730"/>
                </a:lnTo>
                <a:lnTo>
                  <a:pt x="7465" y="84368"/>
                </a:lnTo>
                <a:lnTo>
                  <a:pt x="0" y="129343"/>
                </a:lnTo>
                <a:lnTo>
                  <a:pt x="0" y="176096"/>
                </a:lnTo>
                <a:lnTo>
                  <a:pt x="7465" y="221070"/>
                </a:lnTo>
                <a:lnTo>
                  <a:pt x="22396" y="260709"/>
                </a:lnTo>
                <a:lnTo>
                  <a:pt x="48746" y="294257"/>
                </a:lnTo>
                <a:lnTo>
                  <a:pt x="78720" y="305439"/>
                </a:lnTo>
                <a:lnTo>
                  <a:pt x="108693" y="294257"/>
                </a:lnTo>
                <a:lnTo>
                  <a:pt x="135044" y="260709"/>
                </a:lnTo>
                <a:lnTo>
                  <a:pt x="149975" y="221070"/>
                </a:lnTo>
                <a:lnTo>
                  <a:pt x="157440" y="176096"/>
                </a:lnTo>
                <a:lnTo>
                  <a:pt x="157440" y="129343"/>
                </a:lnTo>
                <a:lnTo>
                  <a:pt x="149975" y="84368"/>
                </a:lnTo>
                <a:lnTo>
                  <a:pt x="135044" y="44730"/>
                </a:lnTo>
                <a:lnTo>
                  <a:pt x="108693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640007" y="557157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4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767020" y="5513005"/>
            <a:ext cx="331240" cy="4601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826409" y="557157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4">
                <a:moveTo>
                  <a:pt x="78720" y="0"/>
                </a:moveTo>
                <a:lnTo>
                  <a:pt x="48746" y="11182"/>
                </a:lnTo>
                <a:lnTo>
                  <a:pt x="22397" y="44730"/>
                </a:lnTo>
                <a:lnTo>
                  <a:pt x="7465" y="84368"/>
                </a:lnTo>
                <a:lnTo>
                  <a:pt x="0" y="129343"/>
                </a:lnTo>
                <a:lnTo>
                  <a:pt x="0" y="176096"/>
                </a:lnTo>
                <a:lnTo>
                  <a:pt x="7465" y="221070"/>
                </a:lnTo>
                <a:lnTo>
                  <a:pt x="22397" y="260709"/>
                </a:lnTo>
                <a:lnTo>
                  <a:pt x="48746" y="294257"/>
                </a:lnTo>
                <a:lnTo>
                  <a:pt x="78720" y="305439"/>
                </a:lnTo>
                <a:lnTo>
                  <a:pt x="108694" y="294257"/>
                </a:lnTo>
                <a:lnTo>
                  <a:pt x="135045" y="260709"/>
                </a:lnTo>
                <a:lnTo>
                  <a:pt x="149975" y="221070"/>
                </a:lnTo>
                <a:lnTo>
                  <a:pt x="157441" y="176096"/>
                </a:lnTo>
                <a:lnTo>
                  <a:pt x="157441" y="129343"/>
                </a:lnTo>
                <a:lnTo>
                  <a:pt x="149975" y="84368"/>
                </a:lnTo>
                <a:lnTo>
                  <a:pt x="135045" y="44730"/>
                </a:lnTo>
                <a:lnTo>
                  <a:pt x="108694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826409" y="557157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4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345323" y="4930053"/>
            <a:ext cx="801829" cy="5422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403890" y="4988619"/>
            <a:ext cx="611281" cy="351865"/>
          </a:xfrm>
          <a:custGeom>
            <a:avLst/>
            <a:gdLst/>
            <a:ahLst/>
            <a:cxnLst/>
            <a:rect l="l" t="t" r="r" b="b"/>
            <a:pathLst>
              <a:path w="692785" h="398779">
                <a:moveTo>
                  <a:pt x="0" y="0"/>
                </a:moveTo>
                <a:lnTo>
                  <a:pt x="692641" y="0"/>
                </a:lnTo>
                <a:lnTo>
                  <a:pt x="692641" y="398399"/>
                </a:lnTo>
                <a:lnTo>
                  <a:pt x="0" y="398399"/>
                </a:lnTo>
                <a:lnTo>
                  <a:pt x="0" y="0"/>
                </a:lnTo>
                <a:close/>
              </a:path>
            </a:pathLst>
          </a:custGeom>
          <a:solidFill>
            <a:srgbClr val="DCDE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403890" y="4988619"/>
            <a:ext cx="611281" cy="351865"/>
          </a:xfrm>
          <a:custGeom>
            <a:avLst/>
            <a:gdLst/>
            <a:ahLst/>
            <a:cxnLst/>
            <a:rect l="l" t="t" r="r" b="b"/>
            <a:pathLst>
              <a:path w="692785" h="398779">
                <a:moveTo>
                  <a:pt x="0" y="0"/>
                </a:moveTo>
                <a:lnTo>
                  <a:pt x="692640" y="0"/>
                </a:lnTo>
                <a:lnTo>
                  <a:pt x="692640" y="398399"/>
                </a:lnTo>
                <a:lnTo>
                  <a:pt x="0" y="398399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53605" y="502670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5">
                <a:moveTo>
                  <a:pt x="78720" y="0"/>
                </a:moveTo>
                <a:lnTo>
                  <a:pt x="48746" y="11182"/>
                </a:lnTo>
                <a:lnTo>
                  <a:pt x="22396" y="44730"/>
                </a:lnTo>
                <a:lnTo>
                  <a:pt x="7465" y="84368"/>
                </a:lnTo>
                <a:lnTo>
                  <a:pt x="0" y="129342"/>
                </a:lnTo>
                <a:lnTo>
                  <a:pt x="0" y="176095"/>
                </a:lnTo>
                <a:lnTo>
                  <a:pt x="7465" y="221070"/>
                </a:lnTo>
                <a:lnTo>
                  <a:pt x="22396" y="260709"/>
                </a:lnTo>
                <a:lnTo>
                  <a:pt x="48746" y="294256"/>
                </a:lnTo>
                <a:lnTo>
                  <a:pt x="78720" y="305439"/>
                </a:lnTo>
                <a:lnTo>
                  <a:pt x="108693" y="294256"/>
                </a:lnTo>
                <a:lnTo>
                  <a:pt x="135044" y="260709"/>
                </a:lnTo>
                <a:lnTo>
                  <a:pt x="149975" y="221070"/>
                </a:lnTo>
                <a:lnTo>
                  <a:pt x="157440" y="176095"/>
                </a:lnTo>
                <a:lnTo>
                  <a:pt x="157440" y="129342"/>
                </a:lnTo>
                <a:lnTo>
                  <a:pt x="149975" y="84368"/>
                </a:lnTo>
                <a:lnTo>
                  <a:pt x="135044" y="44730"/>
                </a:lnTo>
                <a:lnTo>
                  <a:pt x="108693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453605" y="502670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5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640007" y="502670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5">
                <a:moveTo>
                  <a:pt x="78720" y="0"/>
                </a:moveTo>
                <a:lnTo>
                  <a:pt x="48746" y="11182"/>
                </a:lnTo>
                <a:lnTo>
                  <a:pt x="22396" y="44730"/>
                </a:lnTo>
                <a:lnTo>
                  <a:pt x="7465" y="84368"/>
                </a:lnTo>
                <a:lnTo>
                  <a:pt x="0" y="129342"/>
                </a:lnTo>
                <a:lnTo>
                  <a:pt x="0" y="176095"/>
                </a:lnTo>
                <a:lnTo>
                  <a:pt x="7465" y="221070"/>
                </a:lnTo>
                <a:lnTo>
                  <a:pt x="22396" y="260709"/>
                </a:lnTo>
                <a:lnTo>
                  <a:pt x="48746" y="294256"/>
                </a:lnTo>
                <a:lnTo>
                  <a:pt x="78720" y="305439"/>
                </a:lnTo>
                <a:lnTo>
                  <a:pt x="108693" y="294256"/>
                </a:lnTo>
                <a:lnTo>
                  <a:pt x="135044" y="260709"/>
                </a:lnTo>
                <a:lnTo>
                  <a:pt x="149975" y="221070"/>
                </a:lnTo>
                <a:lnTo>
                  <a:pt x="157440" y="176095"/>
                </a:lnTo>
                <a:lnTo>
                  <a:pt x="157440" y="129342"/>
                </a:lnTo>
                <a:lnTo>
                  <a:pt x="149975" y="84368"/>
                </a:lnTo>
                <a:lnTo>
                  <a:pt x="135044" y="44730"/>
                </a:lnTo>
                <a:lnTo>
                  <a:pt x="108693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640007" y="502670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5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826409" y="502670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5">
                <a:moveTo>
                  <a:pt x="78720" y="0"/>
                </a:moveTo>
                <a:lnTo>
                  <a:pt x="48746" y="11182"/>
                </a:lnTo>
                <a:lnTo>
                  <a:pt x="22397" y="44730"/>
                </a:lnTo>
                <a:lnTo>
                  <a:pt x="7465" y="84368"/>
                </a:lnTo>
                <a:lnTo>
                  <a:pt x="0" y="129342"/>
                </a:lnTo>
                <a:lnTo>
                  <a:pt x="0" y="176095"/>
                </a:lnTo>
                <a:lnTo>
                  <a:pt x="7465" y="221070"/>
                </a:lnTo>
                <a:lnTo>
                  <a:pt x="22397" y="260709"/>
                </a:lnTo>
                <a:lnTo>
                  <a:pt x="48746" y="294256"/>
                </a:lnTo>
                <a:lnTo>
                  <a:pt x="78720" y="305439"/>
                </a:lnTo>
                <a:lnTo>
                  <a:pt x="108694" y="294256"/>
                </a:lnTo>
                <a:lnTo>
                  <a:pt x="135045" y="260709"/>
                </a:lnTo>
                <a:lnTo>
                  <a:pt x="149975" y="221070"/>
                </a:lnTo>
                <a:lnTo>
                  <a:pt x="157441" y="176095"/>
                </a:lnTo>
                <a:lnTo>
                  <a:pt x="157441" y="129342"/>
                </a:lnTo>
                <a:lnTo>
                  <a:pt x="149975" y="84368"/>
                </a:lnTo>
                <a:lnTo>
                  <a:pt x="135045" y="44730"/>
                </a:lnTo>
                <a:lnTo>
                  <a:pt x="108694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826409" y="502670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5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709466" y="5397108"/>
            <a:ext cx="0" cy="136712"/>
          </a:xfrm>
          <a:custGeom>
            <a:avLst/>
            <a:gdLst/>
            <a:ahLst/>
            <a:cxnLst/>
            <a:rect l="l" t="t" r="r" b="b"/>
            <a:pathLst>
              <a:path h="154940">
                <a:moveTo>
                  <a:pt x="0" y="0"/>
                </a:moveTo>
                <a:lnTo>
                  <a:pt x="0" y="154564"/>
                </a:lnTo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667864" y="5322572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4" h="94614">
                <a:moveTo>
                  <a:pt x="47148" y="0"/>
                </a:moveTo>
                <a:lnTo>
                  <a:pt x="0" y="94297"/>
                </a:lnTo>
                <a:lnTo>
                  <a:pt x="94297" y="94297"/>
                </a:lnTo>
                <a:lnTo>
                  <a:pt x="471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071737" y="5474923"/>
            <a:ext cx="801829" cy="5422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130303" y="5533489"/>
            <a:ext cx="611281" cy="351865"/>
          </a:xfrm>
          <a:custGeom>
            <a:avLst/>
            <a:gdLst/>
            <a:ahLst/>
            <a:cxnLst/>
            <a:rect l="l" t="t" r="r" b="b"/>
            <a:pathLst>
              <a:path w="692785" h="398779">
                <a:moveTo>
                  <a:pt x="0" y="0"/>
                </a:moveTo>
                <a:lnTo>
                  <a:pt x="692640" y="0"/>
                </a:lnTo>
                <a:lnTo>
                  <a:pt x="692640" y="398399"/>
                </a:lnTo>
                <a:lnTo>
                  <a:pt x="0" y="398399"/>
                </a:lnTo>
                <a:lnTo>
                  <a:pt x="0" y="0"/>
                </a:lnTo>
                <a:close/>
              </a:path>
            </a:pathLst>
          </a:custGeom>
          <a:solidFill>
            <a:srgbClr val="AAD3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130303" y="5533489"/>
            <a:ext cx="611281" cy="351865"/>
          </a:xfrm>
          <a:custGeom>
            <a:avLst/>
            <a:gdLst/>
            <a:ahLst/>
            <a:cxnLst/>
            <a:rect l="l" t="t" r="r" b="b"/>
            <a:pathLst>
              <a:path w="692785" h="398779">
                <a:moveTo>
                  <a:pt x="0" y="0"/>
                </a:moveTo>
                <a:lnTo>
                  <a:pt x="692640" y="0"/>
                </a:lnTo>
                <a:lnTo>
                  <a:pt x="692640" y="398399"/>
                </a:lnTo>
                <a:lnTo>
                  <a:pt x="0" y="398399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120629" y="5513005"/>
            <a:ext cx="331240" cy="4601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180019" y="557157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4">
                <a:moveTo>
                  <a:pt x="78720" y="0"/>
                </a:moveTo>
                <a:lnTo>
                  <a:pt x="48746" y="11182"/>
                </a:lnTo>
                <a:lnTo>
                  <a:pt x="22396" y="44730"/>
                </a:lnTo>
                <a:lnTo>
                  <a:pt x="7465" y="84368"/>
                </a:lnTo>
                <a:lnTo>
                  <a:pt x="0" y="129343"/>
                </a:lnTo>
                <a:lnTo>
                  <a:pt x="0" y="176096"/>
                </a:lnTo>
                <a:lnTo>
                  <a:pt x="7465" y="221070"/>
                </a:lnTo>
                <a:lnTo>
                  <a:pt x="22396" y="260709"/>
                </a:lnTo>
                <a:lnTo>
                  <a:pt x="48746" y="294257"/>
                </a:lnTo>
                <a:lnTo>
                  <a:pt x="78720" y="305439"/>
                </a:lnTo>
                <a:lnTo>
                  <a:pt x="108693" y="294257"/>
                </a:lnTo>
                <a:lnTo>
                  <a:pt x="135044" y="260709"/>
                </a:lnTo>
                <a:lnTo>
                  <a:pt x="149975" y="221070"/>
                </a:lnTo>
                <a:lnTo>
                  <a:pt x="157440" y="176096"/>
                </a:lnTo>
                <a:lnTo>
                  <a:pt x="157440" y="129343"/>
                </a:lnTo>
                <a:lnTo>
                  <a:pt x="149975" y="84368"/>
                </a:lnTo>
                <a:lnTo>
                  <a:pt x="135044" y="44730"/>
                </a:lnTo>
                <a:lnTo>
                  <a:pt x="108693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180019" y="557157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4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307031" y="5513005"/>
            <a:ext cx="331240" cy="4601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366420" y="557157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4">
                <a:moveTo>
                  <a:pt x="78720" y="0"/>
                </a:moveTo>
                <a:lnTo>
                  <a:pt x="48746" y="11182"/>
                </a:lnTo>
                <a:lnTo>
                  <a:pt x="22397" y="44730"/>
                </a:lnTo>
                <a:lnTo>
                  <a:pt x="7465" y="84368"/>
                </a:lnTo>
                <a:lnTo>
                  <a:pt x="0" y="129343"/>
                </a:lnTo>
                <a:lnTo>
                  <a:pt x="0" y="176096"/>
                </a:lnTo>
                <a:lnTo>
                  <a:pt x="7465" y="221070"/>
                </a:lnTo>
                <a:lnTo>
                  <a:pt x="22397" y="260709"/>
                </a:lnTo>
                <a:lnTo>
                  <a:pt x="48746" y="294257"/>
                </a:lnTo>
                <a:lnTo>
                  <a:pt x="78720" y="305439"/>
                </a:lnTo>
                <a:lnTo>
                  <a:pt x="108694" y="294257"/>
                </a:lnTo>
                <a:lnTo>
                  <a:pt x="135045" y="260709"/>
                </a:lnTo>
                <a:lnTo>
                  <a:pt x="149975" y="221070"/>
                </a:lnTo>
                <a:lnTo>
                  <a:pt x="157441" y="176096"/>
                </a:lnTo>
                <a:lnTo>
                  <a:pt x="157441" y="129343"/>
                </a:lnTo>
                <a:lnTo>
                  <a:pt x="149975" y="84368"/>
                </a:lnTo>
                <a:lnTo>
                  <a:pt x="135045" y="44730"/>
                </a:lnTo>
                <a:lnTo>
                  <a:pt x="108694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366420" y="557157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4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493433" y="5513005"/>
            <a:ext cx="331240" cy="4601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552822" y="557157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4">
                <a:moveTo>
                  <a:pt x="78720" y="0"/>
                </a:moveTo>
                <a:lnTo>
                  <a:pt x="48746" y="11182"/>
                </a:lnTo>
                <a:lnTo>
                  <a:pt x="22397" y="44730"/>
                </a:lnTo>
                <a:lnTo>
                  <a:pt x="7465" y="84368"/>
                </a:lnTo>
                <a:lnTo>
                  <a:pt x="0" y="129343"/>
                </a:lnTo>
                <a:lnTo>
                  <a:pt x="0" y="176096"/>
                </a:lnTo>
                <a:lnTo>
                  <a:pt x="7465" y="221070"/>
                </a:lnTo>
                <a:lnTo>
                  <a:pt x="22397" y="260709"/>
                </a:lnTo>
                <a:lnTo>
                  <a:pt x="48746" y="294257"/>
                </a:lnTo>
                <a:lnTo>
                  <a:pt x="78720" y="305439"/>
                </a:lnTo>
                <a:lnTo>
                  <a:pt x="108694" y="294257"/>
                </a:lnTo>
                <a:lnTo>
                  <a:pt x="135043" y="260709"/>
                </a:lnTo>
                <a:lnTo>
                  <a:pt x="149975" y="221070"/>
                </a:lnTo>
                <a:lnTo>
                  <a:pt x="157441" y="176096"/>
                </a:lnTo>
                <a:lnTo>
                  <a:pt x="157441" y="129343"/>
                </a:lnTo>
                <a:lnTo>
                  <a:pt x="149975" y="84368"/>
                </a:lnTo>
                <a:lnTo>
                  <a:pt x="135043" y="44730"/>
                </a:lnTo>
                <a:lnTo>
                  <a:pt x="108694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552823" y="557157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4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071737" y="4930053"/>
            <a:ext cx="801829" cy="5422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130303" y="4988619"/>
            <a:ext cx="611281" cy="351865"/>
          </a:xfrm>
          <a:custGeom>
            <a:avLst/>
            <a:gdLst/>
            <a:ahLst/>
            <a:cxnLst/>
            <a:rect l="l" t="t" r="r" b="b"/>
            <a:pathLst>
              <a:path w="692785" h="398779">
                <a:moveTo>
                  <a:pt x="0" y="0"/>
                </a:moveTo>
                <a:lnTo>
                  <a:pt x="692640" y="0"/>
                </a:lnTo>
                <a:lnTo>
                  <a:pt x="692640" y="398399"/>
                </a:lnTo>
                <a:lnTo>
                  <a:pt x="0" y="398399"/>
                </a:lnTo>
                <a:lnTo>
                  <a:pt x="0" y="0"/>
                </a:lnTo>
                <a:close/>
              </a:path>
            </a:pathLst>
          </a:custGeom>
          <a:solidFill>
            <a:srgbClr val="DCDE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130303" y="4988619"/>
            <a:ext cx="611281" cy="351865"/>
          </a:xfrm>
          <a:custGeom>
            <a:avLst/>
            <a:gdLst/>
            <a:ahLst/>
            <a:cxnLst/>
            <a:rect l="l" t="t" r="r" b="b"/>
            <a:pathLst>
              <a:path w="692785" h="398779">
                <a:moveTo>
                  <a:pt x="0" y="0"/>
                </a:moveTo>
                <a:lnTo>
                  <a:pt x="692640" y="0"/>
                </a:lnTo>
                <a:lnTo>
                  <a:pt x="692640" y="398399"/>
                </a:lnTo>
                <a:lnTo>
                  <a:pt x="0" y="398399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180019" y="502670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5">
                <a:moveTo>
                  <a:pt x="78720" y="0"/>
                </a:moveTo>
                <a:lnTo>
                  <a:pt x="48746" y="11182"/>
                </a:lnTo>
                <a:lnTo>
                  <a:pt x="22396" y="44730"/>
                </a:lnTo>
                <a:lnTo>
                  <a:pt x="7465" y="84368"/>
                </a:lnTo>
                <a:lnTo>
                  <a:pt x="0" y="129342"/>
                </a:lnTo>
                <a:lnTo>
                  <a:pt x="0" y="176095"/>
                </a:lnTo>
                <a:lnTo>
                  <a:pt x="7465" y="221070"/>
                </a:lnTo>
                <a:lnTo>
                  <a:pt x="22396" y="260709"/>
                </a:lnTo>
                <a:lnTo>
                  <a:pt x="48746" y="294256"/>
                </a:lnTo>
                <a:lnTo>
                  <a:pt x="78720" y="305439"/>
                </a:lnTo>
                <a:lnTo>
                  <a:pt x="108693" y="294256"/>
                </a:lnTo>
                <a:lnTo>
                  <a:pt x="135044" y="260709"/>
                </a:lnTo>
                <a:lnTo>
                  <a:pt x="149975" y="221070"/>
                </a:lnTo>
                <a:lnTo>
                  <a:pt x="157440" y="176095"/>
                </a:lnTo>
                <a:lnTo>
                  <a:pt x="157440" y="129342"/>
                </a:lnTo>
                <a:lnTo>
                  <a:pt x="149975" y="84368"/>
                </a:lnTo>
                <a:lnTo>
                  <a:pt x="135044" y="44730"/>
                </a:lnTo>
                <a:lnTo>
                  <a:pt x="108693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180019" y="502670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5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366420" y="502670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5">
                <a:moveTo>
                  <a:pt x="78720" y="0"/>
                </a:moveTo>
                <a:lnTo>
                  <a:pt x="48746" y="11182"/>
                </a:lnTo>
                <a:lnTo>
                  <a:pt x="22397" y="44730"/>
                </a:lnTo>
                <a:lnTo>
                  <a:pt x="7465" y="84368"/>
                </a:lnTo>
                <a:lnTo>
                  <a:pt x="0" y="129342"/>
                </a:lnTo>
                <a:lnTo>
                  <a:pt x="0" y="176095"/>
                </a:lnTo>
                <a:lnTo>
                  <a:pt x="7465" y="221070"/>
                </a:lnTo>
                <a:lnTo>
                  <a:pt x="22397" y="260709"/>
                </a:lnTo>
                <a:lnTo>
                  <a:pt x="48746" y="294256"/>
                </a:lnTo>
                <a:lnTo>
                  <a:pt x="78720" y="305439"/>
                </a:lnTo>
                <a:lnTo>
                  <a:pt x="108694" y="294256"/>
                </a:lnTo>
                <a:lnTo>
                  <a:pt x="135045" y="260709"/>
                </a:lnTo>
                <a:lnTo>
                  <a:pt x="149975" y="221070"/>
                </a:lnTo>
                <a:lnTo>
                  <a:pt x="157441" y="176095"/>
                </a:lnTo>
                <a:lnTo>
                  <a:pt x="157441" y="129342"/>
                </a:lnTo>
                <a:lnTo>
                  <a:pt x="149975" y="84368"/>
                </a:lnTo>
                <a:lnTo>
                  <a:pt x="135045" y="44730"/>
                </a:lnTo>
                <a:lnTo>
                  <a:pt x="108694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366420" y="502670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5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552822" y="502670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5">
                <a:moveTo>
                  <a:pt x="78720" y="0"/>
                </a:moveTo>
                <a:lnTo>
                  <a:pt x="48746" y="11182"/>
                </a:lnTo>
                <a:lnTo>
                  <a:pt x="22397" y="44730"/>
                </a:lnTo>
                <a:lnTo>
                  <a:pt x="7465" y="84368"/>
                </a:lnTo>
                <a:lnTo>
                  <a:pt x="0" y="129342"/>
                </a:lnTo>
                <a:lnTo>
                  <a:pt x="0" y="176095"/>
                </a:lnTo>
                <a:lnTo>
                  <a:pt x="7465" y="221070"/>
                </a:lnTo>
                <a:lnTo>
                  <a:pt x="22397" y="260709"/>
                </a:lnTo>
                <a:lnTo>
                  <a:pt x="48746" y="294256"/>
                </a:lnTo>
                <a:lnTo>
                  <a:pt x="78720" y="305439"/>
                </a:lnTo>
                <a:lnTo>
                  <a:pt x="108694" y="294256"/>
                </a:lnTo>
                <a:lnTo>
                  <a:pt x="135043" y="260709"/>
                </a:lnTo>
                <a:lnTo>
                  <a:pt x="149975" y="221070"/>
                </a:lnTo>
                <a:lnTo>
                  <a:pt x="157441" y="176095"/>
                </a:lnTo>
                <a:lnTo>
                  <a:pt x="157441" y="129342"/>
                </a:lnTo>
                <a:lnTo>
                  <a:pt x="149975" y="84368"/>
                </a:lnTo>
                <a:lnTo>
                  <a:pt x="135043" y="44730"/>
                </a:lnTo>
                <a:lnTo>
                  <a:pt x="108694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552823" y="502670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80" h="305435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435879" y="5397108"/>
            <a:ext cx="0" cy="136712"/>
          </a:xfrm>
          <a:custGeom>
            <a:avLst/>
            <a:gdLst/>
            <a:ahLst/>
            <a:cxnLst/>
            <a:rect l="l" t="t" r="r" b="b"/>
            <a:pathLst>
              <a:path h="154940">
                <a:moveTo>
                  <a:pt x="0" y="0"/>
                </a:moveTo>
                <a:lnTo>
                  <a:pt x="0" y="154564"/>
                </a:lnTo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394277" y="5322572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4" h="94614">
                <a:moveTo>
                  <a:pt x="47148" y="0"/>
                </a:moveTo>
                <a:lnTo>
                  <a:pt x="0" y="94297"/>
                </a:lnTo>
                <a:lnTo>
                  <a:pt x="94297" y="94297"/>
                </a:lnTo>
                <a:lnTo>
                  <a:pt x="471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798151" y="5474923"/>
            <a:ext cx="801829" cy="5422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856717" y="5533489"/>
            <a:ext cx="611281" cy="351865"/>
          </a:xfrm>
          <a:custGeom>
            <a:avLst/>
            <a:gdLst/>
            <a:ahLst/>
            <a:cxnLst/>
            <a:rect l="l" t="t" r="r" b="b"/>
            <a:pathLst>
              <a:path w="692785" h="398779">
                <a:moveTo>
                  <a:pt x="0" y="0"/>
                </a:moveTo>
                <a:lnTo>
                  <a:pt x="692640" y="0"/>
                </a:lnTo>
                <a:lnTo>
                  <a:pt x="692640" y="398399"/>
                </a:lnTo>
                <a:lnTo>
                  <a:pt x="0" y="398399"/>
                </a:lnTo>
                <a:lnTo>
                  <a:pt x="0" y="0"/>
                </a:lnTo>
                <a:close/>
              </a:path>
            </a:pathLst>
          </a:custGeom>
          <a:solidFill>
            <a:srgbClr val="AAD3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856717" y="5533489"/>
            <a:ext cx="611281" cy="351865"/>
          </a:xfrm>
          <a:custGeom>
            <a:avLst/>
            <a:gdLst/>
            <a:ahLst/>
            <a:cxnLst/>
            <a:rect l="l" t="t" r="r" b="b"/>
            <a:pathLst>
              <a:path w="692785" h="398779">
                <a:moveTo>
                  <a:pt x="0" y="0"/>
                </a:moveTo>
                <a:lnTo>
                  <a:pt x="692640" y="0"/>
                </a:lnTo>
                <a:lnTo>
                  <a:pt x="692640" y="398399"/>
                </a:lnTo>
                <a:lnTo>
                  <a:pt x="0" y="398399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847043" y="5513005"/>
            <a:ext cx="331240" cy="4601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906432" y="557157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4">
                <a:moveTo>
                  <a:pt x="78720" y="0"/>
                </a:moveTo>
                <a:lnTo>
                  <a:pt x="48746" y="11182"/>
                </a:lnTo>
                <a:lnTo>
                  <a:pt x="22397" y="44730"/>
                </a:lnTo>
                <a:lnTo>
                  <a:pt x="7465" y="84368"/>
                </a:lnTo>
                <a:lnTo>
                  <a:pt x="0" y="129343"/>
                </a:lnTo>
                <a:lnTo>
                  <a:pt x="0" y="176096"/>
                </a:lnTo>
                <a:lnTo>
                  <a:pt x="7465" y="221070"/>
                </a:lnTo>
                <a:lnTo>
                  <a:pt x="22397" y="260709"/>
                </a:lnTo>
                <a:lnTo>
                  <a:pt x="48746" y="294257"/>
                </a:lnTo>
                <a:lnTo>
                  <a:pt x="78720" y="305439"/>
                </a:lnTo>
                <a:lnTo>
                  <a:pt x="108694" y="294257"/>
                </a:lnTo>
                <a:lnTo>
                  <a:pt x="135043" y="260709"/>
                </a:lnTo>
                <a:lnTo>
                  <a:pt x="149975" y="221070"/>
                </a:lnTo>
                <a:lnTo>
                  <a:pt x="157441" y="176096"/>
                </a:lnTo>
                <a:lnTo>
                  <a:pt x="157441" y="129343"/>
                </a:lnTo>
                <a:lnTo>
                  <a:pt x="149975" y="84368"/>
                </a:lnTo>
                <a:lnTo>
                  <a:pt x="135043" y="44730"/>
                </a:lnTo>
                <a:lnTo>
                  <a:pt x="108694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906432" y="557157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4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033443" y="5513005"/>
            <a:ext cx="331240" cy="4601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092834" y="557157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4">
                <a:moveTo>
                  <a:pt x="78720" y="0"/>
                </a:moveTo>
                <a:lnTo>
                  <a:pt x="48746" y="11182"/>
                </a:lnTo>
                <a:lnTo>
                  <a:pt x="22397" y="44730"/>
                </a:lnTo>
                <a:lnTo>
                  <a:pt x="7465" y="84368"/>
                </a:lnTo>
                <a:lnTo>
                  <a:pt x="0" y="129343"/>
                </a:lnTo>
                <a:lnTo>
                  <a:pt x="0" y="176096"/>
                </a:lnTo>
                <a:lnTo>
                  <a:pt x="7465" y="221070"/>
                </a:lnTo>
                <a:lnTo>
                  <a:pt x="22397" y="260709"/>
                </a:lnTo>
                <a:lnTo>
                  <a:pt x="48746" y="294257"/>
                </a:lnTo>
                <a:lnTo>
                  <a:pt x="78720" y="305439"/>
                </a:lnTo>
                <a:lnTo>
                  <a:pt x="108694" y="294257"/>
                </a:lnTo>
                <a:lnTo>
                  <a:pt x="135043" y="260709"/>
                </a:lnTo>
                <a:lnTo>
                  <a:pt x="149975" y="221070"/>
                </a:lnTo>
                <a:lnTo>
                  <a:pt x="157441" y="176096"/>
                </a:lnTo>
                <a:lnTo>
                  <a:pt x="157441" y="129343"/>
                </a:lnTo>
                <a:lnTo>
                  <a:pt x="149975" y="84368"/>
                </a:lnTo>
                <a:lnTo>
                  <a:pt x="135043" y="44730"/>
                </a:lnTo>
                <a:lnTo>
                  <a:pt x="108694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092833" y="557157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4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219846" y="5513005"/>
            <a:ext cx="331240" cy="4601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279235" y="557157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4">
                <a:moveTo>
                  <a:pt x="78720" y="0"/>
                </a:moveTo>
                <a:lnTo>
                  <a:pt x="48746" y="11182"/>
                </a:lnTo>
                <a:lnTo>
                  <a:pt x="22396" y="44730"/>
                </a:lnTo>
                <a:lnTo>
                  <a:pt x="7465" y="84368"/>
                </a:lnTo>
                <a:lnTo>
                  <a:pt x="0" y="129343"/>
                </a:lnTo>
                <a:lnTo>
                  <a:pt x="0" y="176096"/>
                </a:lnTo>
                <a:lnTo>
                  <a:pt x="7465" y="221070"/>
                </a:lnTo>
                <a:lnTo>
                  <a:pt x="22396" y="260709"/>
                </a:lnTo>
                <a:lnTo>
                  <a:pt x="48746" y="294257"/>
                </a:lnTo>
                <a:lnTo>
                  <a:pt x="78720" y="305439"/>
                </a:lnTo>
                <a:lnTo>
                  <a:pt x="108694" y="294257"/>
                </a:lnTo>
                <a:lnTo>
                  <a:pt x="135044" y="260709"/>
                </a:lnTo>
                <a:lnTo>
                  <a:pt x="149975" y="221070"/>
                </a:lnTo>
                <a:lnTo>
                  <a:pt x="157441" y="176096"/>
                </a:lnTo>
                <a:lnTo>
                  <a:pt x="157441" y="129343"/>
                </a:lnTo>
                <a:lnTo>
                  <a:pt x="149975" y="84368"/>
                </a:lnTo>
                <a:lnTo>
                  <a:pt x="135044" y="44730"/>
                </a:lnTo>
                <a:lnTo>
                  <a:pt x="108694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279235" y="557157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4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798151" y="4930053"/>
            <a:ext cx="801829" cy="5422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856717" y="4988619"/>
            <a:ext cx="611281" cy="351865"/>
          </a:xfrm>
          <a:custGeom>
            <a:avLst/>
            <a:gdLst/>
            <a:ahLst/>
            <a:cxnLst/>
            <a:rect l="l" t="t" r="r" b="b"/>
            <a:pathLst>
              <a:path w="692785" h="398779">
                <a:moveTo>
                  <a:pt x="0" y="0"/>
                </a:moveTo>
                <a:lnTo>
                  <a:pt x="692640" y="0"/>
                </a:lnTo>
                <a:lnTo>
                  <a:pt x="692640" y="398399"/>
                </a:lnTo>
                <a:lnTo>
                  <a:pt x="0" y="398399"/>
                </a:lnTo>
                <a:lnTo>
                  <a:pt x="0" y="0"/>
                </a:lnTo>
                <a:close/>
              </a:path>
            </a:pathLst>
          </a:custGeom>
          <a:solidFill>
            <a:srgbClr val="DCDE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856717" y="4988619"/>
            <a:ext cx="611281" cy="351865"/>
          </a:xfrm>
          <a:custGeom>
            <a:avLst/>
            <a:gdLst/>
            <a:ahLst/>
            <a:cxnLst/>
            <a:rect l="l" t="t" r="r" b="b"/>
            <a:pathLst>
              <a:path w="692785" h="398779">
                <a:moveTo>
                  <a:pt x="0" y="0"/>
                </a:moveTo>
                <a:lnTo>
                  <a:pt x="692640" y="0"/>
                </a:lnTo>
                <a:lnTo>
                  <a:pt x="692640" y="398399"/>
                </a:lnTo>
                <a:lnTo>
                  <a:pt x="0" y="398399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906432" y="502670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5">
                <a:moveTo>
                  <a:pt x="78720" y="0"/>
                </a:moveTo>
                <a:lnTo>
                  <a:pt x="48746" y="11182"/>
                </a:lnTo>
                <a:lnTo>
                  <a:pt x="22397" y="44730"/>
                </a:lnTo>
                <a:lnTo>
                  <a:pt x="7465" y="84368"/>
                </a:lnTo>
                <a:lnTo>
                  <a:pt x="0" y="129342"/>
                </a:lnTo>
                <a:lnTo>
                  <a:pt x="0" y="176095"/>
                </a:lnTo>
                <a:lnTo>
                  <a:pt x="7465" y="221070"/>
                </a:lnTo>
                <a:lnTo>
                  <a:pt x="22397" y="260709"/>
                </a:lnTo>
                <a:lnTo>
                  <a:pt x="48746" y="294256"/>
                </a:lnTo>
                <a:lnTo>
                  <a:pt x="78720" y="305439"/>
                </a:lnTo>
                <a:lnTo>
                  <a:pt x="108694" y="294256"/>
                </a:lnTo>
                <a:lnTo>
                  <a:pt x="135043" y="260709"/>
                </a:lnTo>
                <a:lnTo>
                  <a:pt x="149975" y="221070"/>
                </a:lnTo>
                <a:lnTo>
                  <a:pt x="157441" y="176095"/>
                </a:lnTo>
                <a:lnTo>
                  <a:pt x="157441" y="129342"/>
                </a:lnTo>
                <a:lnTo>
                  <a:pt x="149975" y="84368"/>
                </a:lnTo>
                <a:lnTo>
                  <a:pt x="135043" y="44730"/>
                </a:lnTo>
                <a:lnTo>
                  <a:pt x="108694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906432" y="502670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5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092834" y="502670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5">
                <a:moveTo>
                  <a:pt x="78720" y="0"/>
                </a:moveTo>
                <a:lnTo>
                  <a:pt x="48746" y="11182"/>
                </a:lnTo>
                <a:lnTo>
                  <a:pt x="22397" y="44730"/>
                </a:lnTo>
                <a:lnTo>
                  <a:pt x="7465" y="84368"/>
                </a:lnTo>
                <a:lnTo>
                  <a:pt x="0" y="129342"/>
                </a:lnTo>
                <a:lnTo>
                  <a:pt x="0" y="176095"/>
                </a:lnTo>
                <a:lnTo>
                  <a:pt x="7465" y="221070"/>
                </a:lnTo>
                <a:lnTo>
                  <a:pt x="22397" y="260709"/>
                </a:lnTo>
                <a:lnTo>
                  <a:pt x="48746" y="294256"/>
                </a:lnTo>
                <a:lnTo>
                  <a:pt x="78720" y="305439"/>
                </a:lnTo>
                <a:lnTo>
                  <a:pt x="108694" y="294256"/>
                </a:lnTo>
                <a:lnTo>
                  <a:pt x="135043" y="260709"/>
                </a:lnTo>
                <a:lnTo>
                  <a:pt x="149975" y="221070"/>
                </a:lnTo>
                <a:lnTo>
                  <a:pt x="157441" y="176095"/>
                </a:lnTo>
                <a:lnTo>
                  <a:pt x="157441" y="129342"/>
                </a:lnTo>
                <a:lnTo>
                  <a:pt x="149975" y="84368"/>
                </a:lnTo>
                <a:lnTo>
                  <a:pt x="135043" y="44730"/>
                </a:lnTo>
                <a:lnTo>
                  <a:pt x="108694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092833" y="502670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5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279235" y="502670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5">
                <a:moveTo>
                  <a:pt x="78720" y="0"/>
                </a:moveTo>
                <a:lnTo>
                  <a:pt x="48746" y="11182"/>
                </a:lnTo>
                <a:lnTo>
                  <a:pt x="22396" y="44730"/>
                </a:lnTo>
                <a:lnTo>
                  <a:pt x="7465" y="84368"/>
                </a:lnTo>
                <a:lnTo>
                  <a:pt x="0" y="129342"/>
                </a:lnTo>
                <a:lnTo>
                  <a:pt x="0" y="176095"/>
                </a:lnTo>
                <a:lnTo>
                  <a:pt x="7465" y="221070"/>
                </a:lnTo>
                <a:lnTo>
                  <a:pt x="22396" y="260709"/>
                </a:lnTo>
                <a:lnTo>
                  <a:pt x="48746" y="294256"/>
                </a:lnTo>
                <a:lnTo>
                  <a:pt x="78720" y="305439"/>
                </a:lnTo>
                <a:lnTo>
                  <a:pt x="108694" y="294256"/>
                </a:lnTo>
                <a:lnTo>
                  <a:pt x="135044" y="260709"/>
                </a:lnTo>
                <a:lnTo>
                  <a:pt x="149975" y="221070"/>
                </a:lnTo>
                <a:lnTo>
                  <a:pt x="157441" y="176095"/>
                </a:lnTo>
                <a:lnTo>
                  <a:pt x="157441" y="129342"/>
                </a:lnTo>
                <a:lnTo>
                  <a:pt x="149975" y="84368"/>
                </a:lnTo>
                <a:lnTo>
                  <a:pt x="135044" y="44730"/>
                </a:lnTo>
                <a:lnTo>
                  <a:pt x="108694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279235" y="502670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5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162293" y="5397108"/>
            <a:ext cx="0" cy="136712"/>
          </a:xfrm>
          <a:custGeom>
            <a:avLst/>
            <a:gdLst/>
            <a:ahLst/>
            <a:cxnLst/>
            <a:rect l="l" t="t" r="r" b="b"/>
            <a:pathLst>
              <a:path h="154940">
                <a:moveTo>
                  <a:pt x="0" y="0"/>
                </a:moveTo>
                <a:lnTo>
                  <a:pt x="0" y="154564"/>
                </a:lnTo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120691" y="5322572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4" h="94614">
                <a:moveTo>
                  <a:pt x="47148" y="0"/>
                </a:moveTo>
                <a:lnTo>
                  <a:pt x="0" y="94297"/>
                </a:lnTo>
                <a:lnTo>
                  <a:pt x="94297" y="94297"/>
                </a:lnTo>
                <a:lnTo>
                  <a:pt x="471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524563" y="5474923"/>
            <a:ext cx="801829" cy="5422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583130" y="5533489"/>
            <a:ext cx="611281" cy="351865"/>
          </a:xfrm>
          <a:custGeom>
            <a:avLst/>
            <a:gdLst/>
            <a:ahLst/>
            <a:cxnLst/>
            <a:rect l="l" t="t" r="r" b="b"/>
            <a:pathLst>
              <a:path w="692785" h="398779">
                <a:moveTo>
                  <a:pt x="0" y="0"/>
                </a:moveTo>
                <a:lnTo>
                  <a:pt x="692640" y="0"/>
                </a:lnTo>
                <a:lnTo>
                  <a:pt x="692640" y="398399"/>
                </a:lnTo>
                <a:lnTo>
                  <a:pt x="0" y="398399"/>
                </a:lnTo>
                <a:lnTo>
                  <a:pt x="0" y="0"/>
                </a:lnTo>
                <a:close/>
              </a:path>
            </a:pathLst>
          </a:custGeom>
          <a:solidFill>
            <a:srgbClr val="AAD3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583130" y="5533489"/>
            <a:ext cx="611281" cy="351865"/>
          </a:xfrm>
          <a:custGeom>
            <a:avLst/>
            <a:gdLst/>
            <a:ahLst/>
            <a:cxnLst/>
            <a:rect l="l" t="t" r="r" b="b"/>
            <a:pathLst>
              <a:path w="692785" h="398779">
                <a:moveTo>
                  <a:pt x="0" y="0"/>
                </a:moveTo>
                <a:lnTo>
                  <a:pt x="692640" y="0"/>
                </a:lnTo>
                <a:lnTo>
                  <a:pt x="692640" y="398399"/>
                </a:lnTo>
                <a:lnTo>
                  <a:pt x="0" y="398399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573456" y="5513005"/>
            <a:ext cx="331240" cy="4601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632845" y="557157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4">
                <a:moveTo>
                  <a:pt x="78720" y="0"/>
                </a:moveTo>
                <a:lnTo>
                  <a:pt x="48746" y="11182"/>
                </a:lnTo>
                <a:lnTo>
                  <a:pt x="22397" y="44730"/>
                </a:lnTo>
                <a:lnTo>
                  <a:pt x="7465" y="84368"/>
                </a:lnTo>
                <a:lnTo>
                  <a:pt x="0" y="129343"/>
                </a:lnTo>
                <a:lnTo>
                  <a:pt x="0" y="176096"/>
                </a:lnTo>
                <a:lnTo>
                  <a:pt x="7465" y="221070"/>
                </a:lnTo>
                <a:lnTo>
                  <a:pt x="22397" y="260709"/>
                </a:lnTo>
                <a:lnTo>
                  <a:pt x="48746" y="294257"/>
                </a:lnTo>
                <a:lnTo>
                  <a:pt x="78720" y="305439"/>
                </a:lnTo>
                <a:lnTo>
                  <a:pt x="108694" y="294257"/>
                </a:lnTo>
                <a:lnTo>
                  <a:pt x="135043" y="260709"/>
                </a:lnTo>
                <a:lnTo>
                  <a:pt x="149975" y="221070"/>
                </a:lnTo>
                <a:lnTo>
                  <a:pt x="157441" y="176096"/>
                </a:lnTo>
                <a:lnTo>
                  <a:pt x="157441" y="129343"/>
                </a:lnTo>
                <a:lnTo>
                  <a:pt x="149975" y="84368"/>
                </a:lnTo>
                <a:lnTo>
                  <a:pt x="135043" y="44730"/>
                </a:lnTo>
                <a:lnTo>
                  <a:pt x="108694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632846" y="557157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4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759857" y="5513005"/>
            <a:ext cx="331240" cy="4601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819247" y="557157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4">
                <a:moveTo>
                  <a:pt x="78720" y="0"/>
                </a:moveTo>
                <a:lnTo>
                  <a:pt x="48746" y="11182"/>
                </a:lnTo>
                <a:lnTo>
                  <a:pt x="22397" y="44730"/>
                </a:lnTo>
                <a:lnTo>
                  <a:pt x="7465" y="84368"/>
                </a:lnTo>
                <a:lnTo>
                  <a:pt x="0" y="129343"/>
                </a:lnTo>
                <a:lnTo>
                  <a:pt x="0" y="176096"/>
                </a:lnTo>
                <a:lnTo>
                  <a:pt x="7465" y="221070"/>
                </a:lnTo>
                <a:lnTo>
                  <a:pt x="22397" y="260709"/>
                </a:lnTo>
                <a:lnTo>
                  <a:pt x="48746" y="294257"/>
                </a:lnTo>
                <a:lnTo>
                  <a:pt x="78720" y="305439"/>
                </a:lnTo>
                <a:lnTo>
                  <a:pt x="108694" y="294257"/>
                </a:lnTo>
                <a:lnTo>
                  <a:pt x="135043" y="260709"/>
                </a:lnTo>
                <a:lnTo>
                  <a:pt x="149975" y="221070"/>
                </a:lnTo>
                <a:lnTo>
                  <a:pt x="157441" y="176096"/>
                </a:lnTo>
                <a:lnTo>
                  <a:pt x="157441" y="129343"/>
                </a:lnTo>
                <a:lnTo>
                  <a:pt x="149975" y="84368"/>
                </a:lnTo>
                <a:lnTo>
                  <a:pt x="135043" y="44730"/>
                </a:lnTo>
                <a:lnTo>
                  <a:pt x="108694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819246" y="557157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4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946259" y="5513005"/>
            <a:ext cx="331240" cy="4601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4005649" y="557157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4">
                <a:moveTo>
                  <a:pt x="78720" y="0"/>
                </a:moveTo>
                <a:lnTo>
                  <a:pt x="48746" y="11182"/>
                </a:lnTo>
                <a:lnTo>
                  <a:pt x="22396" y="44730"/>
                </a:lnTo>
                <a:lnTo>
                  <a:pt x="7465" y="84368"/>
                </a:lnTo>
                <a:lnTo>
                  <a:pt x="0" y="129343"/>
                </a:lnTo>
                <a:lnTo>
                  <a:pt x="0" y="176096"/>
                </a:lnTo>
                <a:lnTo>
                  <a:pt x="7465" y="221070"/>
                </a:lnTo>
                <a:lnTo>
                  <a:pt x="22396" y="260709"/>
                </a:lnTo>
                <a:lnTo>
                  <a:pt x="48746" y="294257"/>
                </a:lnTo>
                <a:lnTo>
                  <a:pt x="78720" y="305439"/>
                </a:lnTo>
                <a:lnTo>
                  <a:pt x="108694" y="294257"/>
                </a:lnTo>
                <a:lnTo>
                  <a:pt x="135044" y="260709"/>
                </a:lnTo>
                <a:lnTo>
                  <a:pt x="149975" y="221070"/>
                </a:lnTo>
                <a:lnTo>
                  <a:pt x="157440" y="176096"/>
                </a:lnTo>
                <a:lnTo>
                  <a:pt x="157440" y="129343"/>
                </a:lnTo>
                <a:lnTo>
                  <a:pt x="149975" y="84368"/>
                </a:lnTo>
                <a:lnTo>
                  <a:pt x="135044" y="44730"/>
                </a:lnTo>
                <a:lnTo>
                  <a:pt x="108694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005649" y="557157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4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524563" y="4930053"/>
            <a:ext cx="801829" cy="5422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583130" y="4988619"/>
            <a:ext cx="611281" cy="351865"/>
          </a:xfrm>
          <a:custGeom>
            <a:avLst/>
            <a:gdLst/>
            <a:ahLst/>
            <a:cxnLst/>
            <a:rect l="l" t="t" r="r" b="b"/>
            <a:pathLst>
              <a:path w="692785" h="398779">
                <a:moveTo>
                  <a:pt x="0" y="0"/>
                </a:moveTo>
                <a:lnTo>
                  <a:pt x="692640" y="0"/>
                </a:lnTo>
                <a:lnTo>
                  <a:pt x="692640" y="398399"/>
                </a:lnTo>
                <a:lnTo>
                  <a:pt x="0" y="398399"/>
                </a:lnTo>
                <a:lnTo>
                  <a:pt x="0" y="0"/>
                </a:lnTo>
                <a:close/>
              </a:path>
            </a:pathLst>
          </a:custGeom>
          <a:solidFill>
            <a:srgbClr val="DCDE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583130" y="4988619"/>
            <a:ext cx="611281" cy="351865"/>
          </a:xfrm>
          <a:custGeom>
            <a:avLst/>
            <a:gdLst/>
            <a:ahLst/>
            <a:cxnLst/>
            <a:rect l="l" t="t" r="r" b="b"/>
            <a:pathLst>
              <a:path w="692785" h="398779">
                <a:moveTo>
                  <a:pt x="0" y="0"/>
                </a:moveTo>
                <a:lnTo>
                  <a:pt x="692640" y="0"/>
                </a:lnTo>
                <a:lnTo>
                  <a:pt x="692640" y="398399"/>
                </a:lnTo>
                <a:lnTo>
                  <a:pt x="0" y="398399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632845" y="502670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5">
                <a:moveTo>
                  <a:pt x="78720" y="0"/>
                </a:moveTo>
                <a:lnTo>
                  <a:pt x="48746" y="11182"/>
                </a:lnTo>
                <a:lnTo>
                  <a:pt x="22397" y="44730"/>
                </a:lnTo>
                <a:lnTo>
                  <a:pt x="7465" y="84368"/>
                </a:lnTo>
                <a:lnTo>
                  <a:pt x="0" y="129342"/>
                </a:lnTo>
                <a:lnTo>
                  <a:pt x="0" y="176095"/>
                </a:lnTo>
                <a:lnTo>
                  <a:pt x="7465" y="221070"/>
                </a:lnTo>
                <a:lnTo>
                  <a:pt x="22397" y="260709"/>
                </a:lnTo>
                <a:lnTo>
                  <a:pt x="48746" y="294256"/>
                </a:lnTo>
                <a:lnTo>
                  <a:pt x="78720" y="305439"/>
                </a:lnTo>
                <a:lnTo>
                  <a:pt x="108694" y="294256"/>
                </a:lnTo>
                <a:lnTo>
                  <a:pt x="135043" y="260709"/>
                </a:lnTo>
                <a:lnTo>
                  <a:pt x="149975" y="221070"/>
                </a:lnTo>
                <a:lnTo>
                  <a:pt x="157441" y="176095"/>
                </a:lnTo>
                <a:lnTo>
                  <a:pt x="157441" y="129342"/>
                </a:lnTo>
                <a:lnTo>
                  <a:pt x="149975" y="84368"/>
                </a:lnTo>
                <a:lnTo>
                  <a:pt x="135043" y="44730"/>
                </a:lnTo>
                <a:lnTo>
                  <a:pt x="108694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632846" y="502670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5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3819247" y="502670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5">
                <a:moveTo>
                  <a:pt x="78720" y="0"/>
                </a:moveTo>
                <a:lnTo>
                  <a:pt x="48746" y="11182"/>
                </a:lnTo>
                <a:lnTo>
                  <a:pt x="22397" y="44730"/>
                </a:lnTo>
                <a:lnTo>
                  <a:pt x="7465" y="84368"/>
                </a:lnTo>
                <a:lnTo>
                  <a:pt x="0" y="129342"/>
                </a:lnTo>
                <a:lnTo>
                  <a:pt x="0" y="176095"/>
                </a:lnTo>
                <a:lnTo>
                  <a:pt x="7465" y="221070"/>
                </a:lnTo>
                <a:lnTo>
                  <a:pt x="22397" y="260709"/>
                </a:lnTo>
                <a:lnTo>
                  <a:pt x="48746" y="294256"/>
                </a:lnTo>
                <a:lnTo>
                  <a:pt x="78720" y="305439"/>
                </a:lnTo>
                <a:lnTo>
                  <a:pt x="108694" y="294256"/>
                </a:lnTo>
                <a:lnTo>
                  <a:pt x="135043" y="260709"/>
                </a:lnTo>
                <a:lnTo>
                  <a:pt x="149975" y="221070"/>
                </a:lnTo>
                <a:lnTo>
                  <a:pt x="157441" y="176095"/>
                </a:lnTo>
                <a:lnTo>
                  <a:pt x="157441" y="129342"/>
                </a:lnTo>
                <a:lnTo>
                  <a:pt x="149975" y="84368"/>
                </a:lnTo>
                <a:lnTo>
                  <a:pt x="135043" y="44730"/>
                </a:lnTo>
                <a:lnTo>
                  <a:pt x="108694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3819246" y="502670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5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005649" y="502670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5">
                <a:moveTo>
                  <a:pt x="78720" y="0"/>
                </a:moveTo>
                <a:lnTo>
                  <a:pt x="48746" y="11182"/>
                </a:lnTo>
                <a:lnTo>
                  <a:pt x="22396" y="44730"/>
                </a:lnTo>
                <a:lnTo>
                  <a:pt x="7465" y="84368"/>
                </a:lnTo>
                <a:lnTo>
                  <a:pt x="0" y="129342"/>
                </a:lnTo>
                <a:lnTo>
                  <a:pt x="0" y="176095"/>
                </a:lnTo>
                <a:lnTo>
                  <a:pt x="7465" y="221070"/>
                </a:lnTo>
                <a:lnTo>
                  <a:pt x="22396" y="260709"/>
                </a:lnTo>
                <a:lnTo>
                  <a:pt x="48746" y="294256"/>
                </a:lnTo>
                <a:lnTo>
                  <a:pt x="78720" y="305439"/>
                </a:lnTo>
                <a:lnTo>
                  <a:pt x="108694" y="294256"/>
                </a:lnTo>
                <a:lnTo>
                  <a:pt x="135044" y="260709"/>
                </a:lnTo>
                <a:lnTo>
                  <a:pt x="149975" y="221070"/>
                </a:lnTo>
                <a:lnTo>
                  <a:pt x="157440" y="176095"/>
                </a:lnTo>
                <a:lnTo>
                  <a:pt x="157440" y="129342"/>
                </a:lnTo>
                <a:lnTo>
                  <a:pt x="149975" y="84368"/>
                </a:lnTo>
                <a:lnTo>
                  <a:pt x="135044" y="44730"/>
                </a:lnTo>
                <a:lnTo>
                  <a:pt x="108694" y="11182"/>
                </a:lnTo>
                <a:lnTo>
                  <a:pt x="78720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005649" y="5026702"/>
            <a:ext cx="138953" cy="269501"/>
          </a:xfrm>
          <a:custGeom>
            <a:avLst/>
            <a:gdLst/>
            <a:ahLst/>
            <a:cxnLst/>
            <a:rect l="l" t="t" r="r" b="b"/>
            <a:pathLst>
              <a:path w="157479" h="305435">
                <a:moveTo>
                  <a:pt x="135044" y="44730"/>
                </a:moveTo>
                <a:lnTo>
                  <a:pt x="149975" y="84368"/>
                </a:lnTo>
                <a:lnTo>
                  <a:pt x="157440" y="129343"/>
                </a:lnTo>
                <a:lnTo>
                  <a:pt x="157440" y="176096"/>
                </a:lnTo>
                <a:lnTo>
                  <a:pt x="149975" y="221070"/>
                </a:lnTo>
                <a:lnTo>
                  <a:pt x="135044" y="260709"/>
                </a:lnTo>
                <a:lnTo>
                  <a:pt x="108694" y="294257"/>
                </a:lnTo>
                <a:lnTo>
                  <a:pt x="78720" y="305439"/>
                </a:lnTo>
                <a:lnTo>
                  <a:pt x="48746" y="294257"/>
                </a:lnTo>
                <a:lnTo>
                  <a:pt x="22396" y="260709"/>
                </a:lnTo>
                <a:lnTo>
                  <a:pt x="7465" y="221070"/>
                </a:lnTo>
                <a:lnTo>
                  <a:pt x="0" y="176096"/>
                </a:lnTo>
                <a:lnTo>
                  <a:pt x="0" y="129343"/>
                </a:lnTo>
                <a:lnTo>
                  <a:pt x="7465" y="84368"/>
                </a:lnTo>
                <a:lnTo>
                  <a:pt x="22396" y="44730"/>
                </a:lnTo>
                <a:lnTo>
                  <a:pt x="48746" y="11182"/>
                </a:lnTo>
                <a:lnTo>
                  <a:pt x="78720" y="0"/>
                </a:lnTo>
                <a:lnTo>
                  <a:pt x="108694" y="11182"/>
                </a:lnTo>
                <a:lnTo>
                  <a:pt x="135044" y="4473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3888707" y="5397108"/>
            <a:ext cx="0" cy="136712"/>
          </a:xfrm>
          <a:custGeom>
            <a:avLst/>
            <a:gdLst/>
            <a:ahLst/>
            <a:cxnLst/>
            <a:rect l="l" t="t" r="r" b="b"/>
            <a:pathLst>
              <a:path h="154940">
                <a:moveTo>
                  <a:pt x="0" y="0"/>
                </a:moveTo>
                <a:lnTo>
                  <a:pt x="0" y="154564"/>
                </a:lnTo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3847105" y="5322572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4" h="94614">
                <a:moveTo>
                  <a:pt x="47148" y="0"/>
                </a:moveTo>
                <a:lnTo>
                  <a:pt x="0" y="94297"/>
                </a:lnTo>
                <a:lnTo>
                  <a:pt x="94297" y="94297"/>
                </a:lnTo>
                <a:lnTo>
                  <a:pt x="471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007321" y="5170242"/>
            <a:ext cx="56590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53835" y="0"/>
                </a:lnTo>
                <a:lnTo>
                  <a:pt x="63658" y="0"/>
                </a:lnTo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054822" y="5128640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4" h="94614">
                <a:moveTo>
                  <a:pt x="0" y="0"/>
                </a:moveTo>
                <a:lnTo>
                  <a:pt x="0" y="94297"/>
                </a:lnTo>
                <a:lnTo>
                  <a:pt x="94297" y="4714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726011" y="5170242"/>
            <a:ext cx="56590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53835" y="0"/>
                </a:lnTo>
                <a:lnTo>
                  <a:pt x="63658" y="0"/>
                </a:lnTo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773513" y="5128640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4" h="94614">
                <a:moveTo>
                  <a:pt x="0" y="0"/>
                </a:moveTo>
                <a:lnTo>
                  <a:pt x="0" y="94297"/>
                </a:lnTo>
                <a:lnTo>
                  <a:pt x="94297" y="4714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3452423" y="5170242"/>
            <a:ext cx="56590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53835" y="0"/>
                </a:lnTo>
                <a:lnTo>
                  <a:pt x="63658" y="0"/>
                </a:lnTo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3499926" y="5128640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4" h="94614">
                <a:moveTo>
                  <a:pt x="0" y="0"/>
                </a:moveTo>
                <a:lnTo>
                  <a:pt x="0" y="94297"/>
                </a:lnTo>
                <a:lnTo>
                  <a:pt x="94297" y="4714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194283" y="5170242"/>
            <a:ext cx="87406" cy="0"/>
          </a:xfrm>
          <a:custGeom>
            <a:avLst/>
            <a:gdLst/>
            <a:ahLst/>
            <a:cxnLst/>
            <a:rect l="l" t="t" r="r" b="b"/>
            <a:pathLst>
              <a:path w="99060">
                <a:moveTo>
                  <a:pt x="0" y="0"/>
                </a:moveTo>
                <a:lnTo>
                  <a:pt x="83754" y="0"/>
                </a:lnTo>
                <a:lnTo>
                  <a:pt x="98488" y="0"/>
                </a:lnTo>
              </a:path>
            </a:pathLst>
          </a:custGeom>
          <a:ln w="294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268184" y="5113040"/>
            <a:ext cx="114860" cy="114860"/>
          </a:xfrm>
          <a:custGeom>
            <a:avLst/>
            <a:gdLst/>
            <a:ahLst/>
            <a:cxnLst/>
            <a:rect l="l" t="t" r="r" b="b"/>
            <a:pathLst>
              <a:path w="130175" h="130175">
                <a:moveTo>
                  <a:pt x="0" y="0"/>
                </a:moveTo>
                <a:lnTo>
                  <a:pt x="0" y="129659"/>
                </a:lnTo>
                <a:lnTo>
                  <a:pt x="129659" y="6482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 txBox="1"/>
          <p:nvPr/>
        </p:nvSpPr>
        <p:spPr>
          <a:xfrm>
            <a:off x="7586382" y="4492983"/>
            <a:ext cx="432547" cy="189536"/>
          </a:xfrm>
          <a:prstGeom prst="rect">
            <a:avLst/>
          </a:prstGeom>
        </p:spPr>
        <p:txBody>
          <a:bodyPr vert="horz" wrap="square" lIns="0" tIns="12887" rIns="0" bIns="0" rtlCol="0">
            <a:spAutoFit/>
          </a:bodyPr>
          <a:lstStyle/>
          <a:p>
            <a:pPr marL="11206">
              <a:spcBef>
                <a:spcPts val="101"/>
              </a:spcBef>
            </a:pPr>
            <a:r>
              <a:rPr sz="1147" spc="4" dirty="0">
                <a:latin typeface="Helvetica"/>
                <a:cs typeface="Helvetica"/>
              </a:rPr>
              <a:t>output</a:t>
            </a:r>
            <a:endParaRPr sz="1147">
              <a:latin typeface="Helvetica"/>
              <a:cs typeface="Helvetica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4308790" y="4385345"/>
            <a:ext cx="887741" cy="5395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4367356" y="4443912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8" y="0"/>
                </a:lnTo>
                <a:lnTo>
                  <a:pt x="790008" y="395384"/>
                </a:lnTo>
                <a:lnTo>
                  <a:pt x="0" y="395384"/>
                </a:lnTo>
                <a:lnTo>
                  <a:pt x="0" y="0"/>
                </a:lnTo>
                <a:close/>
              </a:path>
            </a:pathLst>
          </a:custGeom>
          <a:solidFill>
            <a:srgbClr val="FFD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4367356" y="4443912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9" y="0"/>
                </a:lnTo>
                <a:lnTo>
                  <a:pt x="790009" y="395383"/>
                </a:lnTo>
                <a:lnTo>
                  <a:pt x="0" y="395383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4364554" y="4423140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4424061" y="4481706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9" y="11098"/>
                </a:lnTo>
                <a:lnTo>
                  <a:pt x="25545" y="44392"/>
                </a:lnTo>
                <a:lnTo>
                  <a:pt x="8515" y="83730"/>
                </a:lnTo>
                <a:lnTo>
                  <a:pt x="0" y="128363"/>
                </a:lnTo>
                <a:lnTo>
                  <a:pt x="0" y="174762"/>
                </a:lnTo>
                <a:lnTo>
                  <a:pt x="8515" y="219396"/>
                </a:lnTo>
                <a:lnTo>
                  <a:pt x="25545" y="258735"/>
                </a:lnTo>
                <a:lnTo>
                  <a:pt x="55599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7" y="258735"/>
                </a:lnTo>
                <a:lnTo>
                  <a:pt x="171058" y="219396"/>
                </a:lnTo>
                <a:lnTo>
                  <a:pt x="179573" y="174762"/>
                </a:lnTo>
                <a:lnTo>
                  <a:pt x="179573" y="128363"/>
                </a:lnTo>
                <a:lnTo>
                  <a:pt x="171058" y="83730"/>
                </a:lnTo>
                <a:lnTo>
                  <a:pt x="154027" y="44392"/>
                </a:lnTo>
                <a:lnTo>
                  <a:pt x="123973" y="11098"/>
                </a:lnTo>
                <a:lnTo>
                  <a:pt x="89786" y="0"/>
                </a:lnTo>
                <a:close/>
              </a:path>
            </a:pathLst>
          </a:custGeom>
          <a:solidFill>
            <a:srgbClr val="F390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4424060" y="4481706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4577160" y="4423140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4636666" y="4481706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8" y="11098"/>
                </a:lnTo>
                <a:lnTo>
                  <a:pt x="25544" y="44392"/>
                </a:lnTo>
                <a:lnTo>
                  <a:pt x="8514" y="83730"/>
                </a:lnTo>
                <a:lnTo>
                  <a:pt x="0" y="128363"/>
                </a:lnTo>
                <a:lnTo>
                  <a:pt x="0" y="174762"/>
                </a:lnTo>
                <a:lnTo>
                  <a:pt x="8514" y="219396"/>
                </a:lnTo>
                <a:lnTo>
                  <a:pt x="25544" y="258735"/>
                </a:lnTo>
                <a:lnTo>
                  <a:pt x="55598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8" y="258735"/>
                </a:lnTo>
                <a:lnTo>
                  <a:pt x="171058" y="219396"/>
                </a:lnTo>
                <a:lnTo>
                  <a:pt x="179573" y="174762"/>
                </a:lnTo>
                <a:lnTo>
                  <a:pt x="179573" y="128363"/>
                </a:lnTo>
                <a:lnTo>
                  <a:pt x="171058" y="83730"/>
                </a:lnTo>
                <a:lnTo>
                  <a:pt x="154028" y="44392"/>
                </a:lnTo>
                <a:lnTo>
                  <a:pt x="123973" y="11098"/>
                </a:lnTo>
                <a:lnTo>
                  <a:pt x="89786" y="0"/>
                </a:lnTo>
                <a:close/>
              </a:path>
            </a:pathLst>
          </a:custGeom>
          <a:solidFill>
            <a:srgbClr val="F390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4636666" y="4481706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4789766" y="4423140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4849271" y="4481706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7" y="0"/>
                </a:moveTo>
                <a:lnTo>
                  <a:pt x="55599" y="11098"/>
                </a:lnTo>
                <a:lnTo>
                  <a:pt x="25545" y="44392"/>
                </a:lnTo>
                <a:lnTo>
                  <a:pt x="8515" y="83730"/>
                </a:lnTo>
                <a:lnTo>
                  <a:pt x="0" y="128363"/>
                </a:lnTo>
                <a:lnTo>
                  <a:pt x="0" y="174762"/>
                </a:lnTo>
                <a:lnTo>
                  <a:pt x="8515" y="219396"/>
                </a:lnTo>
                <a:lnTo>
                  <a:pt x="25545" y="258735"/>
                </a:lnTo>
                <a:lnTo>
                  <a:pt x="55599" y="292029"/>
                </a:lnTo>
                <a:lnTo>
                  <a:pt x="89787" y="303127"/>
                </a:lnTo>
                <a:lnTo>
                  <a:pt x="123974" y="292029"/>
                </a:lnTo>
                <a:lnTo>
                  <a:pt x="154028" y="258735"/>
                </a:lnTo>
                <a:lnTo>
                  <a:pt x="171058" y="219396"/>
                </a:lnTo>
                <a:lnTo>
                  <a:pt x="179573" y="174762"/>
                </a:lnTo>
                <a:lnTo>
                  <a:pt x="179573" y="128363"/>
                </a:lnTo>
                <a:lnTo>
                  <a:pt x="171058" y="83730"/>
                </a:lnTo>
                <a:lnTo>
                  <a:pt x="154028" y="44392"/>
                </a:lnTo>
                <a:lnTo>
                  <a:pt x="123974" y="11098"/>
                </a:lnTo>
                <a:lnTo>
                  <a:pt x="89787" y="0"/>
                </a:lnTo>
                <a:close/>
              </a:path>
            </a:pathLst>
          </a:custGeom>
          <a:solidFill>
            <a:srgbClr val="F390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4849272" y="4481706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4308790" y="5466836"/>
            <a:ext cx="887741" cy="5395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5" name="object 125"/>
          <p:cNvSpPr/>
          <p:nvPr/>
        </p:nvSpPr>
        <p:spPr>
          <a:xfrm>
            <a:off x="4367356" y="5525402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8" y="0"/>
                </a:lnTo>
                <a:lnTo>
                  <a:pt x="790008" y="395383"/>
                </a:lnTo>
                <a:lnTo>
                  <a:pt x="0" y="395383"/>
                </a:lnTo>
                <a:lnTo>
                  <a:pt x="0" y="0"/>
                </a:lnTo>
                <a:close/>
              </a:path>
            </a:pathLst>
          </a:custGeom>
          <a:solidFill>
            <a:srgbClr val="AAD3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4367356" y="5525402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9" y="0"/>
                </a:lnTo>
                <a:lnTo>
                  <a:pt x="790009" y="395383"/>
                </a:lnTo>
                <a:lnTo>
                  <a:pt x="0" y="395383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4364554" y="5504629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4424061" y="5563195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9" y="11097"/>
                </a:lnTo>
                <a:lnTo>
                  <a:pt x="25545" y="44391"/>
                </a:lnTo>
                <a:lnTo>
                  <a:pt x="8515" y="83730"/>
                </a:lnTo>
                <a:lnTo>
                  <a:pt x="0" y="128364"/>
                </a:lnTo>
                <a:lnTo>
                  <a:pt x="0" y="174763"/>
                </a:lnTo>
                <a:lnTo>
                  <a:pt x="8515" y="219397"/>
                </a:lnTo>
                <a:lnTo>
                  <a:pt x="25545" y="258735"/>
                </a:lnTo>
                <a:lnTo>
                  <a:pt x="55599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7" y="258735"/>
                </a:lnTo>
                <a:lnTo>
                  <a:pt x="171058" y="219397"/>
                </a:lnTo>
                <a:lnTo>
                  <a:pt x="179573" y="174763"/>
                </a:lnTo>
                <a:lnTo>
                  <a:pt x="179573" y="128364"/>
                </a:lnTo>
                <a:lnTo>
                  <a:pt x="171058" y="83730"/>
                </a:lnTo>
                <a:lnTo>
                  <a:pt x="154027" y="44391"/>
                </a:lnTo>
                <a:lnTo>
                  <a:pt x="123973" y="11097"/>
                </a:lnTo>
                <a:lnTo>
                  <a:pt x="89786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4424060" y="5563195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4577160" y="5504629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4636666" y="5563195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8" y="11097"/>
                </a:lnTo>
                <a:lnTo>
                  <a:pt x="25544" y="44391"/>
                </a:lnTo>
                <a:lnTo>
                  <a:pt x="8514" y="83730"/>
                </a:lnTo>
                <a:lnTo>
                  <a:pt x="0" y="128364"/>
                </a:lnTo>
                <a:lnTo>
                  <a:pt x="0" y="174763"/>
                </a:lnTo>
                <a:lnTo>
                  <a:pt x="8514" y="219397"/>
                </a:lnTo>
                <a:lnTo>
                  <a:pt x="25544" y="258735"/>
                </a:lnTo>
                <a:lnTo>
                  <a:pt x="55598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8" y="258735"/>
                </a:lnTo>
                <a:lnTo>
                  <a:pt x="171058" y="219397"/>
                </a:lnTo>
                <a:lnTo>
                  <a:pt x="179573" y="174763"/>
                </a:lnTo>
                <a:lnTo>
                  <a:pt x="179573" y="128364"/>
                </a:lnTo>
                <a:lnTo>
                  <a:pt x="171058" y="83730"/>
                </a:lnTo>
                <a:lnTo>
                  <a:pt x="154028" y="44391"/>
                </a:lnTo>
                <a:lnTo>
                  <a:pt x="123973" y="11097"/>
                </a:lnTo>
                <a:lnTo>
                  <a:pt x="89786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4636666" y="5563195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4789766" y="5504629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4849271" y="5563195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7" y="0"/>
                </a:moveTo>
                <a:lnTo>
                  <a:pt x="55599" y="11097"/>
                </a:lnTo>
                <a:lnTo>
                  <a:pt x="25545" y="44391"/>
                </a:lnTo>
                <a:lnTo>
                  <a:pt x="8515" y="83730"/>
                </a:lnTo>
                <a:lnTo>
                  <a:pt x="0" y="128364"/>
                </a:lnTo>
                <a:lnTo>
                  <a:pt x="0" y="174763"/>
                </a:lnTo>
                <a:lnTo>
                  <a:pt x="8515" y="219397"/>
                </a:lnTo>
                <a:lnTo>
                  <a:pt x="25545" y="258735"/>
                </a:lnTo>
                <a:lnTo>
                  <a:pt x="55599" y="292029"/>
                </a:lnTo>
                <a:lnTo>
                  <a:pt x="89787" y="303127"/>
                </a:lnTo>
                <a:lnTo>
                  <a:pt x="123974" y="292029"/>
                </a:lnTo>
                <a:lnTo>
                  <a:pt x="154028" y="258735"/>
                </a:lnTo>
                <a:lnTo>
                  <a:pt x="171058" y="219397"/>
                </a:lnTo>
                <a:lnTo>
                  <a:pt x="179573" y="174763"/>
                </a:lnTo>
                <a:lnTo>
                  <a:pt x="179573" y="128364"/>
                </a:lnTo>
                <a:lnTo>
                  <a:pt x="171058" y="83730"/>
                </a:lnTo>
                <a:lnTo>
                  <a:pt x="154028" y="44391"/>
                </a:lnTo>
                <a:lnTo>
                  <a:pt x="123974" y="11097"/>
                </a:lnTo>
                <a:lnTo>
                  <a:pt x="89787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4849272" y="5563195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4308790" y="4926091"/>
            <a:ext cx="887741" cy="5395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4367356" y="4984657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8" y="0"/>
                </a:lnTo>
                <a:lnTo>
                  <a:pt x="790008" y="395382"/>
                </a:lnTo>
                <a:lnTo>
                  <a:pt x="0" y="395382"/>
                </a:lnTo>
                <a:lnTo>
                  <a:pt x="0" y="0"/>
                </a:lnTo>
                <a:close/>
              </a:path>
            </a:pathLst>
          </a:custGeom>
          <a:solidFill>
            <a:srgbClr val="DCDE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4367356" y="4984657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9" y="0"/>
                </a:lnTo>
                <a:lnTo>
                  <a:pt x="790009" y="395383"/>
                </a:lnTo>
                <a:lnTo>
                  <a:pt x="0" y="395383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4424061" y="5022450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9" y="11098"/>
                </a:lnTo>
                <a:lnTo>
                  <a:pt x="25545" y="44392"/>
                </a:lnTo>
                <a:lnTo>
                  <a:pt x="8515" y="83730"/>
                </a:lnTo>
                <a:lnTo>
                  <a:pt x="0" y="128364"/>
                </a:lnTo>
                <a:lnTo>
                  <a:pt x="0" y="174763"/>
                </a:lnTo>
                <a:lnTo>
                  <a:pt x="8515" y="219398"/>
                </a:lnTo>
                <a:lnTo>
                  <a:pt x="25545" y="258736"/>
                </a:lnTo>
                <a:lnTo>
                  <a:pt x="55599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7" y="258736"/>
                </a:lnTo>
                <a:lnTo>
                  <a:pt x="171058" y="219398"/>
                </a:lnTo>
                <a:lnTo>
                  <a:pt x="179573" y="174763"/>
                </a:lnTo>
                <a:lnTo>
                  <a:pt x="179573" y="128364"/>
                </a:lnTo>
                <a:lnTo>
                  <a:pt x="171058" y="83730"/>
                </a:lnTo>
                <a:lnTo>
                  <a:pt x="154027" y="44392"/>
                </a:lnTo>
                <a:lnTo>
                  <a:pt x="123973" y="11098"/>
                </a:lnTo>
                <a:lnTo>
                  <a:pt x="89786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4424060" y="5022450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4636666" y="5022450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8" y="11098"/>
                </a:lnTo>
                <a:lnTo>
                  <a:pt x="25544" y="44392"/>
                </a:lnTo>
                <a:lnTo>
                  <a:pt x="8514" y="83730"/>
                </a:lnTo>
                <a:lnTo>
                  <a:pt x="0" y="128364"/>
                </a:lnTo>
                <a:lnTo>
                  <a:pt x="0" y="174763"/>
                </a:lnTo>
                <a:lnTo>
                  <a:pt x="8514" y="219398"/>
                </a:lnTo>
                <a:lnTo>
                  <a:pt x="25544" y="258736"/>
                </a:lnTo>
                <a:lnTo>
                  <a:pt x="55598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8" y="258736"/>
                </a:lnTo>
                <a:lnTo>
                  <a:pt x="171058" y="219398"/>
                </a:lnTo>
                <a:lnTo>
                  <a:pt x="179573" y="174763"/>
                </a:lnTo>
                <a:lnTo>
                  <a:pt x="179573" y="128364"/>
                </a:lnTo>
                <a:lnTo>
                  <a:pt x="171058" y="83730"/>
                </a:lnTo>
                <a:lnTo>
                  <a:pt x="154028" y="44392"/>
                </a:lnTo>
                <a:lnTo>
                  <a:pt x="123973" y="11098"/>
                </a:lnTo>
                <a:lnTo>
                  <a:pt x="89786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4636666" y="5022450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4849271" y="5022450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7" y="0"/>
                </a:moveTo>
                <a:lnTo>
                  <a:pt x="55599" y="11098"/>
                </a:lnTo>
                <a:lnTo>
                  <a:pt x="25545" y="44392"/>
                </a:lnTo>
                <a:lnTo>
                  <a:pt x="8515" y="83730"/>
                </a:lnTo>
                <a:lnTo>
                  <a:pt x="0" y="128364"/>
                </a:lnTo>
                <a:lnTo>
                  <a:pt x="0" y="174763"/>
                </a:lnTo>
                <a:lnTo>
                  <a:pt x="8515" y="219398"/>
                </a:lnTo>
                <a:lnTo>
                  <a:pt x="25545" y="258736"/>
                </a:lnTo>
                <a:lnTo>
                  <a:pt x="55599" y="292029"/>
                </a:lnTo>
                <a:lnTo>
                  <a:pt x="89787" y="303127"/>
                </a:lnTo>
                <a:lnTo>
                  <a:pt x="123974" y="292029"/>
                </a:lnTo>
                <a:lnTo>
                  <a:pt x="154028" y="258736"/>
                </a:lnTo>
                <a:lnTo>
                  <a:pt x="171058" y="219398"/>
                </a:lnTo>
                <a:lnTo>
                  <a:pt x="179573" y="174763"/>
                </a:lnTo>
                <a:lnTo>
                  <a:pt x="179573" y="128364"/>
                </a:lnTo>
                <a:lnTo>
                  <a:pt x="171058" y="83730"/>
                </a:lnTo>
                <a:lnTo>
                  <a:pt x="154028" y="44392"/>
                </a:lnTo>
                <a:lnTo>
                  <a:pt x="123974" y="11098"/>
                </a:lnTo>
                <a:lnTo>
                  <a:pt x="89787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4849272" y="5022450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4715889" y="5390618"/>
            <a:ext cx="0" cy="135031"/>
          </a:xfrm>
          <a:custGeom>
            <a:avLst/>
            <a:gdLst/>
            <a:ahLst/>
            <a:cxnLst/>
            <a:rect l="l" t="t" r="r" b="b"/>
            <a:pathLst>
              <a:path h="153034">
                <a:moveTo>
                  <a:pt x="0" y="0"/>
                </a:moveTo>
                <a:lnTo>
                  <a:pt x="0" y="152755"/>
                </a:lnTo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4674287" y="5316081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4" h="94614">
                <a:moveTo>
                  <a:pt x="47148" y="0"/>
                </a:moveTo>
                <a:lnTo>
                  <a:pt x="0" y="94297"/>
                </a:lnTo>
                <a:lnTo>
                  <a:pt x="94297" y="94297"/>
                </a:lnTo>
                <a:lnTo>
                  <a:pt x="471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4717283" y="4838244"/>
            <a:ext cx="0" cy="135031"/>
          </a:xfrm>
          <a:custGeom>
            <a:avLst/>
            <a:gdLst/>
            <a:ahLst/>
            <a:cxnLst/>
            <a:rect l="l" t="t" r="r" b="b"/>
            <a:pathLst>
              <a:path h="153035">
                <a:moveTo>
                  <a:pt x="0" y="0"/>
                </a:moveTo>
                <a:lnTo>
                  <a:pt x="0" y="152755"/>
                </a:lnTo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4675681" y="4763708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4" h="94614">
                <a:moveTo>
                  <a:pt x="47148" y="0"/>
                </a:moveTo>
                <a:lnTo>
                  <a:pt x="0" y="94297"/>
                </a:lnTo>
                <a:lnTo>
                  <a:pt x="94297" y="94297"/>
                </a:lnTo>
                <a:lnTo>
                  <a:pt x="471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5137319" y="4385345"/>
            <a:ext cx="887741" cy="5395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5195886" y="4443912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9" y="0"/>
                </a:lnTo>
                <a:lnTo>
                  <a:pt x="790009" y="395384"/>
                </a:lnTo>
                <a:lnTo>
                  <a:pt x="0" y="395384"/>
                </a:lnTo>
                <a:lnTo>
                  <a:pt x="0" y="0"/>
                </a:lnTo>
                <a:close/>
              </a:path>
            </a:pathLst>
          </a:custGeom>
          <a:solidFill>
            <a:srgbClr val="FFD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5195886" y="4443912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9" y="0"/>
                </a:lnTo>
                <a:lnTo>
                  <a:pt x="790009" y="395383"/>
                </a:lnTo>
                <a:lnTo>
                  <a:pt x="0" y="395383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5193084" y="4423140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5252590" y="4481706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7" y="0"/>
                </a:moveTo>
                <a:lnTo>
                  <a:pt x="55599" y="11098"/>
                </a:lnTo>
                <a:lnTo>
                  <a:pt x="25545" y="44392"/>
                </a:lnTo>
                <a:lnTo>
                  <a:pt x="8515" y="83730"/>
                </a:lnTo>
                <a:lnTo>
                  <a:pt x="0" y="128363"/>
                </a:lnTo>
                <a:lnTo>
                  <a:pt x="0" y="174762"/>
                </a:lnTo>
                <a:lnTo>
                  <a:pt x="8515" y="219396"/>
                </a:lnTo>
                <a:lnTo>
                  <a:pt x="25545" y="258735"/>
                </a:lnTo>
                <a:lnTo>
                  <a:pt x="55599" y="292029"/>
                </a:lnTo>
                <a:lnTo>
                  <a:pt x="89787" y="303127"/>
                </a:lnTo>
                <a:lnTo>
                  <a:pt x="123974" y="292029"/>
                </a:lnTo>
                <a:lnTo>
                  <a:pt x="154027" y="258735"/>
                </a:lnTo>
                <a:lnTo>
                  <a:pt x="171058" y="219396"/>
                </a:lnTo>
                <a:lnTo>
                  <a:pt x="179573" y="174762"/>
                </a:lnTo>
                <a:lnTo>
                  <a:pt x="179573" y="128363"/>
                </a:lnTo>
                <a:lnTo>
                  <a:pt x="171058" y="83730"/>
                </a:lnTo>
                <a:lnTo>
                  <a:pt x="154027" y="44392"/>
                </a:lnTo>
                <a:lnTo>
                  <a:pt x="123974" y="11098"/>
                </a:lnTo>
                <a:lnTo>
                  <a:pt x="89787" y="0"/>
                </a:lnTo>
                <a:close/>
              </a:path>
            </a:pathLst>
          </a:custGeom>
          <a:solidFill>
            <a:srgbClr val="F390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5252589" y="4481706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5405689" y="4423140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5465196" y="4481706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9" y="11098"/>
                </a:lnTo>
                <a:lnTo>
                  <a:pt x="25545" y="44392"/>
                </a:lnTo>
                <a:lnTo>
                  <a:pt x="8515" y="83730"/>
                </a:lnTo>
                <a:lnTo>
                  <a:pt x="0" y="128363"/>
                </a:lnTo>
                <a:lnTo>
                  <a:pt x="0" y="174762"/>
                </a:lnTo>
                <a:lnTo>
                  <a:pt x="8515" y="219396"/>
                </a:lnTo>
                <a:lnTo>
                  <a:pt x="25545" y="258735"/>
                </a:lnTo>
                <a:lnTo>
                  <a:pt x="55599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7" y="258735"/>
                </a:lnTo>
                <a:lnTo>
                  <a:pt x="171058" y="219396"/>
                </a:lnTo>
                <a:lnTo>
                  <a:pt x="179573" y="174762"/>
                </a:lnTo>
                <a:lnTo>
                  <a:pt x="179573" y="128363"/>
                </a:lnTo>
                <a:lnTo>
                  <a:pt x="171058" y="83730"/>
                </a:lnTo>
                <a:lnTo>
                  <a:pt x="154027" y="44392"/>
                </a:lnTo>
                <a:lnTo>
                  <a:pt x="123973" y="11098"/>
                </a:lnTo>
                <a:lnTo>
                  <a:pt x="89786" y="0"/>
                </a:lnTo>
                <a:close/>
              </a:path>
            </a:pathLst>
          </a:custGeom>
          <a:solidFill>
            <a:srgbClr val="F390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5465195" y="4481706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5618295" y="4423140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5677801" y="4481706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8" y="11098"/>
                </a:lnTo>
                <a:lnTo>
                  <a:pt x="25544" y="44392"/>
                </a:lnTo>
                <a:lnTo>
                  <a:pt x="8514" y="83730"/>
                </a:lnTo>
                <a:lnTo>
                  <a:pt x="0" y="128363"/>
                </a:lnTo>
                <a:lnTo>
                  <a:pt x="0" y="174762"/>
                </a:lnTo>
                <a:lnTo>
                  <a:pt x="8514" y="219396"/>
                </a:lnTo>
                <a:lnTo>
                  <a:pt x="25544" y="258735"/>
                </a:lnTo>
                <a:lnTo>
                  <a:pt x="55598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8" y="258735"/>
                </a:lnTo>
                <a:lnTo>
                  <a:pt x="171057" y="219396"/>
                </a:lnTo>
                <a:lnTo>
                  <a:pt x="179572" y="174762"/>
                </a:lnTo>
                <a:lnTo>
                  <a:pt x="179572" y="128363"/>
                </a:lnTo>
                <a:lnTo>
                  <a:pt x="171057" y="83730"/>
                </a:lnTo>
                <a:lnTo>
                  <a:pt x="154028" y="44392"/>
                </a:lnTo>
                <a:lnTo>
                  <a:pt x="123973" y="11098"/>
                </a:lnTo>
                <a:lnTo>
                  <a:pt x="89786" y="0"/>
                </a:lnTo>
                <a:close/>
              </a:path>
            </a:pathLst>
          </a:custGeom>
          <a:solidFill>
            <a:srgbClr val="F390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5677801" y="4481706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5137319" y="5466836"/>
            <a:ext cx="887741" cy="5395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5195886" y="5525402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9" y="0"/>
                </a:lnTo>
                <a:lnTo>
                  <a:pt x="790009" y="395383"/>
                </a:lnTo>
                <a:lnTo>
                  <a:pt x="0" y="395383"/>
                </a:lnTo>
                <a:lnTo>
                  <a:pt x="0" y="0"/>
                </a:lnTo>
                <a:close/>
              </a:path>
            </a:pathLst>
          </a:custGeom>
          <a:solidFill>
            <a:srgbClr val="AAD3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5195886" y="5525402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9" y="0"/>
                </a:lnTo>
                <a:lnTo>
                  <a:pt x="790009" y="395383"/>
                </a:lnTo>
                <a:lnTo>
                  <a:pt x="0" y="395383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5193084" y="5504629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5252590" y="5563195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7" y="0"/>
                </a:moveTo>
                <a:lnTo>
                  <a:pt x="55599" y="11097"/>
                </a:lnTo>
                <a:lnTo>
                  <a:pt x="25545" y="44391"/>
                </a:lnTo>
                <a:lnTo>
                  <a:pt x="8515" y="83730"/>
                </a:lnTo>
                <a:lnTo>
                  <a:pt x="0" y="128364"/>
                </a:lnTo>
                <a:lnTo>
                  <a:pt x="0" y="174763"/>
                </a:lnTo>
                <a:lnTo>
                  <a:pt x="8515" y="219397"/>
                </a:lnTo>
                <a:lnTo>
                  <a:pt x="25545" y="258735"/>
                </a:lnTo>
                <a:lnTo>
                  <a:pt x="55599" y="292029"/>
                </a:lnTo>
                <a:lnTo>
                  <a:pt x="89787" y="303127"/>
                </a:lnTo>
                <a:lnTo>
                  <a:pt x="123974" y="292029"/>
                </a:lnTo>
                <a:lnTo>
                  <a:pt x="154027" y="258735"/>
                </a:lnTo>
                <a:lnTo>
                  <a:pt x="171058" y="219397"/>
                </a:lnTo>
                <a:lnTo>
                  <a:pt x="179573" y="174763"/>
                </a:lnTo>
                <a:lnTo>
                  <a:pt x="179573" y="128364"/>
                </a:lnTo>
                <a:lnTo>
                  <a:pt x="171058" y="83730"/>
                </a:lnTo>
                <a:lnTo>
                  <a:pt x="154027" y="44391"/>
                </a:lnTo>
                <a:lnTo>
                  <a:pt x="123974" y="11097"/>
                </a:lnTo>
                <a:lnTo>
                  <a:pt x="89787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5252589" y="5563195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5405689" y="5504629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5465196" y="5563195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9" y="11097"/>
                </a:lnTo>
                <a:lnTo>
                  <a:pt x="25545" y="44391"/>
                </a:lnTo>
                <a:lnTo>
                  <a:pt x="8515" y="83730"/>
                </a:lnTo>
                <a:lnTo>
                  <a:pt x="0" y="128364"/>
                </a:lnTo>
                <a:lnTo>
                  <a:pt x="0" y="174763"/>
                </a:lnTo>
                <a:lnTo>
                  <a:pt x="8515" y="219397"/>
                </a:lnTo>
                <a:lnTo>
                  <a:pt x="25545" y="258735"/>
                </a:lnTo>
                <a:lnTo>
                  <a:pt x="55599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7" y="258735"/>
                </a:lnTo>
                <a:lnTo>
                  <a:pt x="171058" y="219397"/>
                </a:lnTo>
                <a:lnTo>
                  <a:pt x="179573" y="174763"/>
                </a:lnTo>
                <a:lnTo>
                  <a:pt x="179573" y="128364"/>
                </a:lnTo>
                <a:lnTo>
                  <a:pt x="171058" y="83730"/>
                </a:lnTo>
                <a:lnTo>
                  <a:pt x="154027" y="44391"/>
                </a:lnTo>
                <a:lnTo>
                  <a:pt x="123973" y="11097"/>
                </a:lnTo>
                <a:lnTo>
                  <a:pt x="89786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5465195" y="5563195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5618295" y="5504629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5677801" y="5563195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8" y="11097"/>
                </a:lnTo>
                <a:lnTo>
                  <a:pt x="25544" y="44391"/>
                </a:lnTo>
                <a:lnTo>
                  <a:pt x="8514" y="83730"/>
                </a:lnTo>
                <a:lnTo>
                  <a:pt x="0" y="128364"/>
                </a:lnTo>
                <a:lnTo>
                  <a:pt x="0" y="174763"/>
                </a:lnTo>
                <a:lnTo>
                  <a:pt x="8514" y="219397"/>
                </a:lnTo>
                <a:lnTo>
                  <a:pt x="25544" y="258735"/>
                </a:lnTo>
                <a:lnTo>
                  <a:pt x="55598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8" y="258735"/>
                </a:lnTo>
                <a:lnTo>
                  <a:pt x="171057" y="219397"/>
                </a:lnTo>
                <a:lnTo>
                  <a:pt x="179572" y="174763"/>
                </a:lnTo>
                <a:lnTo>
                  <a:pt x="179572" y="128364"/>
                </a:lnTo>
                <a:lnTo>
                  <a:pt x="171057" y="83730"/>
                </a:lnTo>
                <a:lnTo>
                  <a:pt x="154028" y="44391"/>
                </a:lnTo>
                <a:lnTo>
                  <a:pt x="123973" y="11097"/>
                </a:lnTo>
                <a:lnTo>
                  <a:pt x="89786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5677801" y="5563195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5137319" y="4926091"/>
            <a:ext cx="887741" cy="5395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5195886" y="4984657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9" y="0"/>
                </a:lnTo>
                <a:lnTo>
                  <a:pt x="790009" y="395382"/>
                </a:lnTo>
                <a:lnTo>
                  <a:pt x="0" y="395382"/>
                </a:lnTo>
                <a:lnTo>
                  <a:pt x="0" y="0"/>
                </a:lnTo>
                <a:close/>
              </a:path>
            </a:pathLst>
          </a:custGeom>
          <a:solidFill>
            <a:srgbClr val="DCDE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5195886" y="4984657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9" y="0"/>
                </a:lnTo>
                <a:lnTo>
                  <a:pt x="790009" y="395383"/>
                </a:lnTo>
                <a:lnTo>
                  <a:pt x="0" y="395383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5252590" y="5022450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7" y="0"/>
                </a:moveTo>
                <a:lnTo>
                  <a:pt x="55599" y="11098"/>
                </a:lnTo>
                <a:lnTo>
                  <a:pt x="25545" y="44392"/>
                </a:lnTo>
                <a:lnTo>
                  <a:pt x="8515" y="83730"/>
                </a:lnTo>
                <a:lnTo>
                  <a:pt x="0" y="128364"/>
                </a:lnTo>
                <a:lnTo>
                  <a:pt x="0" y="174763"/>
                </a:lnTo>
                <a:lnTo>
                  <a:pt x="8515" y="219398"/>
                </a:lnTo>
                <a:lnTo>
                  <a:pt x="25545" y="258736"/>
                </a:lnTo>
                <a:lnTo>
                  <a:pt x="55599" y="292029"/>
                </a:lnTo>
                <a:lnTo>
                  <a:pt x="89787" y="303127"/>
                </a:lnTo>
                <a:lnTo>
                  <a:pt x="123974" y="292029"/>
                </a:lnTo>
                <a:lnTo>
                  <a:pt x="154027" y="258736"/>
                </a:lnTo>
                <a:lnTo>
                  <a:pt x="171058" y="219398"/>
                </a:lnTo>
                <a:lnTo>
                  <a:pt x="179573" y="174763"/>
                </a:lnTo>
                <a:lnTo>
                  <a:pt x="179573" y="128364"/>
                </a:lnTo>
                <a:lnTo>
                  <a:pt x="171058" y="83730"/>
                </a:lnTo>
                <a:lnTo>
                  <a:pt x="154027" y="44392"/>
                </a:lnTo>
                <a:lnTo>
                  <a:pt x="123974" y="11098"/>
                </a:lnTo>
                <a:lnTo>
                  <a:pt x="89787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5252589" y="5022450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5465196" y="5022450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9" y="11098"/>
                </a:lnTo>
                <a:lnTo>
                  <a:pt x="25545" y="44392"/>
                </a:lnTo>
                <a:lnTo>
                  <a:pt x="8515" y="83730"/>
                </a:lnTo>
                <a:lnTo>
                  <a:pt x="0" y="128364"/>
                </a:lnTo>
                <a:lnTo>
                  <a:pt x="0" y="174763"/>
                </a:lnTo>
                <a:lnTo>
                  <a:pt x="8515" y="219398"/>
                </a:lnTo>
                <a:lnTo>
                  <a:pt x="25545" y="258736"/>
                </a:lnTo>
                <a:lnTo>
                  <a:pt x="55599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7" y="258736"/>
                </a:lnTo>
                <a:lnTo>
                  <a:pt x="171058" y="219398"/>
                </a:lnTo>
                <a:lnTo>
                  <a:pt x="179573" y="174763"/>
                </a:lnTo>
                <a:lnTo>
                  <a:pt x="179573" y="128364"/>
                </a:lnTo>
                <a:lnTo>
                  <a:pt x="171058" y="83730"/>
                </a:lnTo>
                <a:lnTo>
                  <a:pt x="154027" y="44392"/>
                </a:lnTo>
                <a:lnTo>
                  <a:pt x="123973" y="11098"/>
                </a:lnTo>
                <a:lnTo>
                  <a:pt x="89786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5465195" y="5022450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5677801" y="5022450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8" y="11098"/>
                </a:lnTo>
                <a:lnTo>
                  <a:pt x="25544" y="44392"/>
                </a:lnTo>
                <a:lnTo>
                  <a:pt x="8514" y="83730"/>
                </a:lnTo>
                <a:lnTo>
                  <a:pt x="0" y="128364"/>
                </a:lnTo>
                <a:lnTo>
                  <a:pt x="0" y="174763"/>
                </a:lnTo>
                <a:lnTo>
                  <a:pt x="8514" y="219398"/>
                </a:lnTo>
                <a:lnTo>
                  <a:pt x="25544" y="258736"/>
                </a:lnTo>
                <a:lnTo>
                  <a:pt x="55598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8" y="258736"/>
                </a:lnTo>
                <a:lnTo>
                  <a:pt x="171057" y="219398"/>
                </a:lnTo>
                <a:lnTo>
                  <a:pt x="179572" y="174763"/>
                </a:lnTo>
                <a:lnTo>
                  <a:pt x="179572" y="128364"/>
                </a:lnTo>
                <a:lnTo>
                  <a:pt x="171057" y="83730"/>
                </a:lnTo>
                <a:lnTo>
                  <a:pt x="154028" y="44392"/>
                </a:lnTo>
                <a:lnTo>
                  <a:pt x="123973" y="11098"/>
                </a:lnTo>
                <a:lnTo>
                  <a:pt x="89786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5677801" y="5022450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5544418" y="5390618"/>
            <a:ext cx="0" cy="135031"/>
          </a:xfrm>
          <a:custGeom>
            <a:avLst/>
            <a:gdLst/>
            <a:ahLst/>
            <a:cxnLst/>
            <a:rect l="l" t="t" r="r" b="b"/>
            <a:pathLst>
              <a:path h="153034">
                <a:moveTo>
                  <a:pt x="0" y="0"/>
                </a:moveTo>
                <a:lnTo>
                  <a:pt x="0" y="152755"/>
                </a:lnTo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5502817" y="5316081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4" h="94614">
                <a:moveTo>
                  <a:pt x="47148" y="0"/>
                </a:moveTo>
                <a:lnTo>
                  <a:pt x="0" y="94297"/>
                </a:lnTo>
                <a:lnTo>
                  <a:pt x="94297" y="94297"/>
                </a:lnTo>
                <a:lnTo>
                  <a:pt x="471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5545813" y="4838244"/>
            <a:ext cx="0" cy="135031"/>
          </a:xfrm>
          <a:custGeom>
            <a:avLst/>
            <a:gdLst/>
            <a:ahLst/>
            <a:cxnLst/>
            <a:rect l="l" t="t" r="r" b="b"/>
            <a:pathLst>
              <a:path h="153035">
                <a:moveTo>
                  <a:pt x="0" y="0"/>
                </a:moveTo>
                <a:lnTo>
                  <a:pt x="0" y="152755"/>
                </a:lnTo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5504212" y="4763708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4" h="94614">
                <a:moveTo>
                  <a:pt x="47148" y="0"/>
                </a:moveTo>
                <a:lnTo>
                  <a:pt x="0" y="94297"/>
                </a:lnTo>
                <a:lnTo>
                  <a:pt x="94297" y="94297"/>
                </a:lnTo>
                <a:lnTo>
                  <a:pt x="471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5965848" y="4385345"/>
            <a:ext cx="887741" cy="5395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6024415" y="4443912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9" y="0"/>
                </a:lnTo>
                <a:lnTo>
                  <a:pt x="790009" y="395384"/>
                </a:lnTo>
                <a:lnTo>
                  <a:pt x="0" y="395384"/>
                </a:lnTo>
                <a:lnTo>
                  <a:pt x="0" y="0"/>
                </a:lnTo>
                <a:close/>
              </a:path>
            </a:pathLst>
          </a:custGeom>
          <a:solidFill>
            <a:srgbClr val="FFD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6024415" y="4443912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9" y="0"/>
                </a:lnTo>
                <a:lnTo>
                  <a:pt x="790009" y="395383"/>
                </a:lnTo>
                <a:lnTo>
                  <a:pt x="0" y="395383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6021613" y="4423140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6081120" y="4481706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7" y="0"/>
                </a:moveTo>
                <a:lnTo>
                  <a:pt x="55599" y="11098"/>
                </a:lnTo>
                <a:lnTo>
                  <a:pt x="25545" y="44392"/>
                </a:lnTo>
                <a:lnTo>
                  <a:pt x="8515" y="83730"/>
                </a:lnTo>
                <a:lnTo>
                  <a:pt x="0" y="128363"/>
                </a:lnTo>
                <a:lnTo>
                  <a:pt x="0" y="174762"/>
                </a:lnTo>
                <a:lnTo>
                  <a:pt x="8515" y="219396"/>
                </a:lnTo>
                <a:lnTo>
                  <a:pt x="25545" y="258735"/>
                </a:lnTo>
                <a:lnTo>
                  <a:pt x="55599" y="292029"/>
                </a:lnTo>
                <a:lnTo>
                  <a:pt x="89787" y="303127"/>
                </a:lnTo>
                <a:lnTo>
                  <a:pt x="123974" y="292029"/>
                </a:lnTo>
                <a:lnTo>
                  <a:pt x="154028" y="258735"/>
                </a:lnTo>
                <a:lnTo>
                  <a:pt x="171058" y="219396"/>
                </a:lnTo>
                <a:lnTo>
                  <a:pt x="179573" y="174762"/>
                </a:lnTo>
                <a:lnTo>
                  <a:pt x="179573" y="128363"/>
                </a:lnTo>
                <a:lnTo>
                  <a:pt x="171058" y="83730"/>
                </a:lnTo>
                <a:lnTo>
                  <a:pt x="154028" y="44392"/>
                </a:lnTo>
                <a:lnTo>
                  <a:pt x="123974" y="11098"/>
                </a:lnTo>
                <a:lnTo>
                  <a:pt x="89787" y="0"/>
                </a:lnTo>
                <a:close/>
              </a:path>
            </a:pathLst>
          </a:custGeom>
          <a:solidFill>
            <a:srgbClr val="F390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6081120" y="4481706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6234218" y="4423140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6293724" y="4481706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9" y="11098"/>
                </a:lnTo>
                <a:lnTo>
                  <a:pt x="25545" y="44392"/>
                </a:lnTo>
                <a:lnTo>
                  <a:pt x="8515" y="83730"/>
                </a:lnTo>
                <a:lnTo>
                  <a:pt x="0" y="128363"/>
                </a:lnTo>
                <a:lnTo>
                  <a:pt x="0" y="174762"/>
                </a:lnTo>
                <a:lnTo>
                  <a:pt x="8515" y="219396"/>
                </a:lnTo>
                <a:lnTo>
                  <a:pt x="25545" y="258735"/>
                </a:lnTo>
                <a:lnTo>
                  <a:pt x="55599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7" y="258735"/>
                </a:lnTo>
                <a:lnTo>
                  <a:pt x="171058" y="219396"/>
                </a:lnTo>
                <a:lnTo>
                  <a:pt x="179573" y="174762"/>
                </a:lnTo>
                <a:lnTo>
                  <a:pt x="179573" y="128363"/>
                </a:lnTo>
                <a:lnTo>
                  <a:pt x="171058" y="83730"/>
                </a:lnTo>
                <a:lnTo>
                  <a:pt x="154027" y="44392"/>
                </a:lnTo>
                <a:lnTo>
                  <a:pt x="123973" y="11098"/>
                </a:lnTo>
                <a:lnTo>
                  <a:pt x="89786" y="0"/>
                </a:lnTo>
                <a:close/>
              </a:path>
            </a:pathLst>
          </a:custGeom>
          <a:solidFill>
            <a:srgbClr val="F390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6293724" y="4481706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6446824" y="4423140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6506331" y="4481706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8" y="11098"/>
                </a:lnTo>
                <a:lnTo>
                  <a:pt x="25544" y="44392"/>
                </a:lnTo>
                <a:lnTo>
                  <a:pt x="8514" y="83730"/>
                </a:lnTo>
                <a:lnTo>
                  <a:pt x="0" y="128363"/>
                </a:lnTo>
                <a:lnTo>
                  <a:pt x="0" y="174762"/>
                </a:lnTo>
                <a:lnTo>
                  <a:pt x="8514" y="219396"/>
                </a:lnTo>
                <a:lnTo>
                  <a:pt x="25544" y="258735"/>
                </a:lnTo>
                <a:lnTo>
                  <a:pt x="55598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8" y="258735"/>
                </a:lnTo>
                <a:lnTo>
                  <a:pt x="171058" y="219396"/>
                </a:lnTo>
                <a:lnTo>
                  <a:pt x="179573" y="174762"/>
                </a:lnTo>
                <a:lnTo>
                  <a:pt x="179573" y="128363"/>
                </a:lnTo>
                <a:lnTo>
                  <a:pt x="171058" y="83730"/>
                </a:lnTo>
                <a:lnTo>
                  <a:pt x="154028" y="44392"/>
                </a:lnTo>
                <a:lnTo>
                  <a:pt x="123973" y="11098"/>
                </a:lnTo>
                <a:lnTo>
                  <a:pt x="89786" y="0"/>
                </a:lnTo>
                <a:close/>
              </a:path>
            </a:pathLst>
          </a:custGeom>
          <a:solidFill>
            <a:srgbClr val="F390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6506331" y="4481706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5965848" y="5466836"/>
            <a:ext cx="887741" cy="5395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6024415" y="5525402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9" y="0"/>
                </a:lnTo>
                <a:lnTo>
                  <a:pt x="790009" y="395383"/>
                </a:lnTo>
                <a:lnTo>
                  <a:pt x="0" y="395383"/>
                </a:lnTo>
                <a:lnTo>
                  <a:pt x="0" y="0"/>
                </a:lnTo>
                <a:close/>
              </a:path>
            </a:pathLst>
          </a:custGeom>
          <a:solidFill>
            <a:srgbClr val="AAD3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6024415" y="5525402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9" y="0"/>
                </a:lnTo>
                <a:lnTo>
                  <a:pt x="790009" y="395383"/>
                </a:lnTo>
                <a:lnTo>
                  <a:pt x="0" y="395383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6021613" y="5504629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6081120" y="5563195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7" y="0"/>
                </a:moveTo>
                <a:lnTo>
                  <a:pt x="55599" y="11097"/>
                </a:lnTo>
                <a:lnTo>
                  <a:pt x="25545" y="44391"/>
                </a:lnTo>
                <a:lnTo>
                  <a:pt x="8515" y="83730"/>
                </a:lnTo>
                <a:lnTo>
                  <a:pt x="0" y="128364"/>
                </a:lnTo>
                <a:lnTo>
                  <a:pt x="0" y="174763"/>
                </a:lnTo>
                <a:lnTo>
                  <a:pt x="8515" y="219397"/>
                </a:lnTo>
                <a:lnTo>
                  <a:pt x="25545" y="258735"/>
                </a:lnTo>
                <a:lnTo>
                  <a:pt x="55599" y="292029"/>
                </a:lnTo>
                <a:lnTo>
                  <a:pt x="89787" y="303127"/>
                </a:lnTo>
                <a:lnTo>
                  <a:pt x="123974" y="292029"/>
                </a:lnTo>
                <a:lnTo>
                  <a:pt x="154028" y="258735"/>
                </a:lnTo>
                <a:lnTo>
                  <a:pt x="171058" y="219397"/>
                </a:lnTo>
                <a:lnTo>
                  <a:pt x="179573" y="174763"/>
                </a:lnTo>
                <a:lnTo>
                  <a:pt x="179573" y="128364"/>
                </a:lnTo>
                <a:lnTo>
                  <a:pt x="171058" y="83730"/>
                </a:lnTo>
                <a:lnTo>
                  <a:pt x="154028" y="44391"/>
                </a:lnTo>
                <a:lnTo>
                  <a:pt x="123974" y="11097"/>
                </a:lnTo>
                <a:lnTo>
                  <a:pt x="89787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6081120" y="5563195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6234218" y="5504629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6293724" y="5563195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9" y="11097"/>
                </a:lnTo>
                <a:lnTo>
                  <a:pt x="25545" y="44391"/>
                </a:lnTo>
                <a:lnTo>
                  <a:pt x="8515" y="83730"/>
                </a:lnTo>
                <a:lnTo>
                  <a:pt x="0" y="128364"/>
                </a:lnTo>
                <a:lnTo>
                  <a:pt x="0" y="174763"/>
                </a:lnTo>
                <a:lnTo>
                  <a:pt x="8515" y="219397"/>
                </a:lnTo>
                <a:lnTo>
                  <a:pt x="25545" y="258735"/>
                </a:lnTo>
                <a:lnTo>
                  <a:pt x="55599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7" y="258735"/>
                </a:lnTo>
                <a:lnTo>
                  <a:pt x="171058" y="219397"/>
                </a:lnTo>
                <a:lnTo>
                  <a:pt x="179573" y="174763"/>
                </a:lnTo>
                <a:lnTo>
                  <a:pt x="179573" y="128364"/>
                </a:lnTo>
                <a:lnTo>
                  <a:pt x="171058" y="83730"/>
                </a:lnTo>
                <a:lnTo>
                  <a:pt x="154027" y="44391"/>
                </a:lnTo>
                <a:lnTo>
                  <a:pt x="123973" y="11097"/>
                </a:lnTo>
                <a:lnTo>
                  <a:pt x="89786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6293724" y="5563195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6446824" y="5504629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6506331" y="5563195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8" y="11097"/>
                </a:lnTo>
                <a:lnTo>
                  <a:pt x="25544" y="44391"/>
                </a:lnTo>
                <a:lnTo>
                  <a:pt x="8514" y="83730"/>
                </a:lnTo>
                <a:lnTo>
                  <a:pt x="0" y="128364"/>
                </a:lnTo>
                <a:lnTo>
                  <a:pt x="0" y="174763"/>
                </a:lnTo>
                <a:lnTo>
                  <a:pt x="8514" y="219397"/>
                </a:lnTo>
                <a:lnTo>
                  <a:pt x="25544" y="258735"/>
                </a:lnTo>
                <a:lnTo>
                  <a:pt x="55598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8" y="258735"/>
                </a:lnTo>
                <a:lnTo>
                  <a:pt x="171058" y="219397"/>
                </a:lnTo>
                <a:lnTo>
                  <a:pt x="179573" y="174763"/>
                </a:lnTo>
                <a:lnTo>
                  <a:pt x="179573" y="128364"/>
                </a:lnTo>
                <a:lnTo>
                  <a:pt x="171058" y="83730"/>
                </a:lnTo>
                <a:lnTo>
                  <a:pt x="154028" y="44391"/>
                </a:lnTo>
                <a:lnTo>
                  <a:pt x="123973" y="11097"/>
                </a:lnTo>
                <a:lnTo>
                  <a:pt x="89786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6506331" y="5563195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5965848" y="4926091"/>
            <a:ext cx="887741" cy="5395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6024415" y="4984657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9" y="0"/>
                </a:lnTo>
                <a:lnTo>
                  <a:pt x="790009" y="395382"/>
                </a:lnTo>
                <a:lnTo>
                  <a:pt x="0" y="395382"/>
                </a:lnTo>
                <a:lnTo>
                  <a:pt x="0" y="0"/>
                </a:lnTo>
                <a:close/>
              </a:path>
            </a:pathLst>
          </a:custGeom>
          <a:solidFill>
            <a:srgbClr val="DCDE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6024415" y="4984657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9" y="0"/>
                </a:lnTo>
                <a:lnTo>
                  <a:pt x="790009" y="395383"/>
                </a:lnTo>
                <a:lnTo>
                  <a:pt x="0" y="395383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6081120" y="5022450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7" y="0"/>
                </a:moveTo>
                <a:lnTo>
                  <a:pt x="55599" y="11098"/>
                </a:lnTo>
                <a:lnTo>
                  <a:pt x="25545" y="44392"/>
                </a:lnTo>
                <a:lnTo>
                  <a:pt x="8515" y="83730"/>
                </a:lnTo>
                <a:lnTo>
                  <a:pt x="0" y="128364"/>
                </a:lnTo>
                <a:lnTo>
                  <a:pt x="0" y="174763"/>
                </a:lnTo>
                <a:lnTo>
                  <a:pt x="8515" y="219398"/>
                </a:lnTo>
                <a:lnTo>
                  <a:pt x="25545" y="258736"/>
                </a:lnTo>
                <a:lnTo>
                  <a:pt x="55599" y="292029"/>
                </a:lnTo>
                <a:lnTo>
                  <a:pt x="89787" y="303127"/>
                </a:lnTo>
                <a:lnTo>
                  <a:pt x="123974" y="292029"/>
                </a:lnTo>
                <a:lnTo>
                  <a:pt x="154028" y="258736"/>
                </a:lnTo>
                <a:lnTo>
                  <a:pt x="171058" y="219398"/>
                </a:lnTo>
                <a:lnTo>
                  <a:pt x="179573" y="174763"/>
                </a:lnTo>
                <a:lnTo>
                  <a:pt x="179573" y="128364"/>
                </a:lnTo>
                <a:lnTo>
                  <a:pt x="171058" y="83730"/>
                </a:lnTo>
                <a:lnTo>
                  <a:pt x="154028" y="44392"/>
                </a:lnTo>
                <a:lnTo>
                  <a:pt x="123974" y="11098"/>
                </a:lnTo>
                <a:lnTo>
                  <a:pt x="89787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6081120" y="5022450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6293724" y="5022450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9" y="11098"/>
                </a:lnTo>
                <a:lnTo>
                  <a:pt x="25545" y="44392"/>
                </a:lnTo>
                <a:lnTo>
                  <a:pt x="8515" y="83730"/>
                </a:lnTo>
                <a:lnTo>
                  <a:pt x="0" y="128364"/>
                </a:lnTo>
                <a:lnTo>
                  <a:pt x="0" y="174763"/>
                </a:lnTo>
                <a:lnTo>
                  <a:pt x="8515" y="219398"/>
                </a:lnTo>
                <a:lnTo>
                  <a:pt x="25545" y="258736"/>
                </a:lnTo>
                <a:lnTo>
                  <a:pt x="55599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7" y="258736"/>
                </a:lnTo>
                <a:lnTo>
                  <a:pt x="171058" y="219398"/>
                </a:lnTo>
                <a:lnTo>
                  <a:pt x="179573" y="174763"/>
                </a:lnTo>
                <a:lnTo>
                  <a:pt x="179573" y="128364"/>
                </a:lnTo>
                <a:lnTo>
                  <a:pt x="171058" y="83730"/>
                </a:lnTo>
                <a:lnTo>
                  <a:pt x="154027" y="44392"/>
                </a:lnTo>
                <a:lnTo>
                  <a:pt x="123973" y="11098"/>
                </a:lnTo>
                <a:lnTo>
                  <a:pt x="89786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6293724" y="5022450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6506331" y="5022450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8" y="11098"/>
                </a:lnTo>
                <a:lnTo>
                  <a:pt x="25544" y="44392"/>
                </a:lnTo>
                <a:lnTo>
                  <a:pt x="8514" y="83730"/>
                </a:lnTo>
                <a:lnTo>
                  <a:pt x="0" y="128364"/>
                </a:lnTo>
                <a:lnTo>
                  <a:pt x="0" y="174763"/>
                </a:lnTo>
                <a:lnTo>
                  <a:pt x="8514" y="219398"/>
                </a:lnTo>
                <a:lnTo>
                  <a:pt x="25544" y="258736"/>
                </a:lnTo>
                <a:lnTo>
                  <a:pt x="55598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8" y="258736"/>
                </a:lnTo>
                <a:lnTo>
                  <a:pt x="171058" y="219398"/>
                </a:lnTo>
                <a:lnTo>
                  <a:pt x="179573" y="174763"/>
                </a:lnTo>
                <a:lnTo>
                  <a:pt x="179573" y="128364"/>
                </a:lnTo>
                <a:lnTo>
                  <a:pt x="171058" y="83730"/>
                </a:lnTo>
                <a:lnTo>
                  <a:pt x="154028" y="44392"/>
                </a:lnTo>
                <a:lnTo>
                  <a:pt x="123973" y="11098"/>
                </a:lnTo>
                <a:lnTo>
                  <a:pt x="89786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6506331" y="5022450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6372949" y="5390618"/>
            <a:ext cx="0" cy="135031"/>
          </a:xfrm>
          <a:custGeom>
            <a:avLst/>
            <a:gdLst/>
            <a:ahLst/>
            <a:cxnLst/>
            <a:rect l="l" t="t" r="r" b="b"/>
            <a:pathLst>
              <a:path h="153034">
                <a:moveTo>
                  <a:pt x="0" y="0"/>
                </a:moveTo>
                <a:lnTo>
                  <a:pt x="0" y="152755"/>
                </a:lnTo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6331347" y="5316081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5" h="94614">
                <a:moveTo>
                  <a:pt x="47148" y="0"/>
                </a:moveTo>
                <a:lnTo>
                  <a:pt x="0" y="94297"/>
                </a:lnTo>
                <a:lnTo>
                  <a:pt x="94297" y="94297"/>
                </a:lnTo>
                <a:lnTo>
                  <a:pt x="471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6374343" y="4838244"/>
            <a:ext cx="0" cy="135031"/>
          </a:xfrm>
          <a:custGeom>
            <a:avLst/>
            <a:gdLst/>
            <a:ahLst/>
            <a:cxnLst/>
            <a:rect l="l" t="t" r="r" b="b"/>
            <a:pathLst>
              <a:path h="153035">
                <a:moveTo>
                  <a:pt x="0" y="0"/>
                </a:moveTo>
                <a:lnTo>
                  <a:pt x="0" y="152755"/>
                </a:lnTo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6332741" y="4763708"/>
            <a:ext cx="83484" cy="83484"/>
          </a:xfrm>
          <a:custGeom>
            <a:avLst/>
            <a:gdLst/>
            <a:ahLst/>
            <a:cxnLst/>
            <a:rect l="l" t="t" r="r" b="b"/>
            <a:pathLst>
              <a:path w="94615" h="94614">
                <a:moveTo>
                  <a:pt x="47148" y="0"/>
                </a:moveTo>
                <a:lnTo>
                  <a:pt x="0" y="94297"/>
                </a:lnTo>
                <a:lnTo>
                  <a:pt x="94297" y="94297"/>
                </a:lnTo>
                <a:lnTo>
                  <a:pt x="471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6794378" y="4385345"/>
            <a:ext cx="887741" cy="5395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6852945" y="4443912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9" y="0"/>
                </a:lnTo>
                <a:lnTo>
                  <a:pt x="790009" y="395384"/>
                </a:lnTo>
                <a:lnTo>
                  <a:pt x="0" y="395384"/>
                </a:lnTo>
                <a:lnTo>
                  <a:pt x="0" y="0"/>
                </a:lnTo>
                <a:close/>
              </a:path>
            </a:pathLst>
          </a:custGeom>
          <a:solidFill>
            <a:srgbClr val="FFD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6852945" y="4443912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9" y="0"/>
                </a:lnTo>
                <a:lnTo>
                  <a:pt x="790009" y="395383"/>
                </a:lnTo>
                <a:lnTo>
                  <a:pt x="0" y="395383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6850143" y="4423140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6909649" y="4481706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8" y="11098"/>
                </a:lnTo>
                <a:lnTo>
                  <a:pt x="25544" y="44392"/>
                </a:lnTo>
                <a:lnTo>
                  <a:pt x="8514" y="83730"/>
                </a:lnTo>
                <a:lnTo>
                  <a:pt x="0" y="128363"/>
                </a:lnTo>
                <a:lnTo>
                  <a:pt x="0" y="174762"/>
                </a:lnTo>
                <a:lnTo>
                  <a:pt x="8514" y="219396"/>
                </a:lnTo>
                <a:lnTo>
                  <a:pt x="25544" y="258735"/>
                </a:lnTo>
                <a:lnTo>
                  <a:pt x="55598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8" y="258735"/>
                </a:lnTo>
                <a:lnTo>
                  <a:pt x="171057" y="219396"/>
                </a:lnTo>
                <a:lnTo>
                  <a:pt x="179572" y="174762"/>
                </a:lnTo>
                <a:lnTo>
                  <a:pt x="179572" y="128363"/>
                </a:lnTo>
                <a:lnTo>
                  <a:pt x="171057" y="83730"/>
                </a:lnTo>
                <a:lnTo>
                  <a:pt x="154028" y="44392"/>
                </a:lnTo>
                <a:lnTo>
                  <a:pt x="123973" y="11098"/>
                </a:lnTo>
                <a:lnTo>
                  <a:pt x="89786" y="0"/>
                </a:lnTo>
                <a:close/>
              </a:path>
            </a:pathLst>
          </a:custGeom>
          <a:solidFill>
            <a:srgbClr val="F390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6909649" y="4481706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7062747" y="4423140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7122254" y="4481706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7" y="0"/>
                </a:moveTo>
                <a:lnTo>
                  <a:pt x="55599" y="11098"/>
                </a:lnTo>
                <a:lnTo>
                  <a:pt x="25545" y="44392"/>
                </a:lnTo>
                <a:lnTo>
                  <a:pt x="8515" y="83730"/>
                </a:lnTo>
                <a:lnTo>
                  <a:pt x="0" y="128363"/>
                </a:lnTo>
                <a:lnTo>
                  <a:pt x="0" y="174762"/>
                </a:lnTo>
                <a:lnTo>
                  <a:pt x="8515" y="219396"/>
                </a:lnTo>
                <a:lnTo>
                  <a:pt x="25545" y="258735"/>
                </a:lnTo>
                <a:lnTo>
                  <a:pt x="55599" y="292029"/>
                </a:lnTo>
                <a:lnTo>
                  <a:pt x="89787" y="303127"/>
                </a:lnTo>
                <a:lnTo>
                  <a:pt x="123974" y="292029"/>
                </a:lnTo>
                <a:lnTo>
                  <a:pt x="154027" y="258735"/>
                </a:lnTo>
                <a:lnTo>
                  <a:pt x="171058" y="219396"/>
                </a:lnTo>
                <a:lnTo>
                  <a:pt x="179573" y="174762"/>
                </a:lnTo>
                <a:lnTo>
                  <a:pt x="179573" y="128363"/>
                </a:lnTo>
                <a:lnTo>
                  <a:pt x="171058" y="83730"/>
                </a:lnTo>
                <a:lnTo>
                  <a:pt x="154027" y="44392"/>
                </a:lnTo>
                <a:lnTo>
                  <a:pt x="123974" y="11098"/>
                </a:lnTo>
                <a:lnTo>
                  <a:pt x="89787" y="0"/>
                </a:lnTo>
                <a:close/>
              </a:path>
            </a:pathLst>
          </a:custGeom>
          <a:solidFill>
            <a:srgbClr val="F390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7122254" y="4481706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7275354" y="4423140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7334860" y="4481706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9" y="11098"/>
                </a:lnTo>
                <a:lnTo>
                  <a:pt x="25545" y="44392"/>
                </a:lnTo>
                <a:lnTo>
                  <a:pt x="8515" y="83730"/>
                </a:lnTo>
                <a:lnTo>
                  <a:pt x="0" y="128363"/>
                </a:lnTo>
                <a:lnTo>
                  <a:pt x="0" y="174762"/>
                </a:lnTo>
                <a:lnTo>
                  <a:pt x="8515" y="219396"/>
                </a:lnTo>
                <a:lnTo>
                  <a:pt x="25545" y="258735"/>
                </a:lnTo>
                <a:lnTo>
                  <a:pt x="55599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7" y="258735"/>
                </a:lnTo>
                <a:lnTo>
                  <a:pt x="171058" y="219396"/>
                </a:lnTo>
                <a:lnTo>
                  <a:pt x="179573" y="174762"/>
                </a:lnTo>
                <a:lnTo>
                  <a:pt x="179573" y="128363"/>
                </a:lnTo>
                <a:lnTo>
                  <a:pt x="171058" y="83730"/>
                </a:lnTo>
                <a:lnTo>
                  <a:pt x="154027" y="44392"/>
                </a:lnTo>
                <a:lnTo>
                  <a:pt x="123973" y="11098"/>
                </a:lnTo>
                <a:lnTo>
                  <a:pt x="89786" y="0"/>
                </a:lnTo>
                <a:close/>
              </a:path>
            </a:pathLst>
          </a:custGeom>
          <a:solidFill>
            <a:srgbClr val="F390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7334859" y="4481706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6794378" y="5466836"/>
            <a:ext cx="887741" cy="5395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6852945" y="5525402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9" y="0"/>
                </a:lnTo>
                <a:lnTo>
                  <a:pt x="790009" y="395383"/>
                </a:lnTo>
                <a:lnTo>
                  <a:pt x="0" y="395383"/>
                </a:lnTo>
                <a:lnTo>
                  <a:pt x="0" y="0"/>
                </a:lnTo>
                <a:close/>
              </a:path>
            </a:pathLst>
          </a:custGeom>
          <a:solidFill>
            <a:srgbClr val="AAD3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6852945" y="5525402"/>
            <a:ext cx="697566" cy="349063"/>
          </a:xfrm>
          <a:custGeom>
            <a:avLst/>
            <a:gdLst/>
            <a:ahLst/>
            <a:cxnLst/>
            <a:rect l="l" t="t" r="r" b="b"/>
            <a:pathLst>
              <a:path w="790575" h="395604">
                <a:moveTo>
                  <a:pt x="0" y="0"/>
                </a:moveTo>
                <a:lnTo>
                  <a:pt x="790009" y="0"/>
                </a:lnTo>
                <a:lnTo>
                  <a:pt x="790009" y="395383"/>
                </a:lnTo>
                <a:lnTo>
                  <a:pt x="0" y="395383"/>
                </a:lnTo>
                <a:lnTo>
                  <a:pt x="0" y="0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6850143" y="5504629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6909649" y="5563195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8" y="11097"/>
                </a:lnTo>
                <a:lnTo>
                  <a:pt x="25544" y="44391"/>
                </a:lnTo>
                <a:lnTo>
                  <a:pt x="8514" y="83730"/>
                </a:lnTo>
                <a:lnTo>
                  <a:pt x="0" y="128364"/>
                </a:lnTo>
                <a:lnTo>
                  <a:pt x="0" y="174763"/>
                </a:lnTo>
                <a:lnTo>
                  <a:pt x="8514" y="219397"/>
                </a:lnTo>
                <a:lnTo>
                  <a:pt x="25544" y="258735"/>
                </a:lnTo>
                <a:lnTo>
                  <a:pt x="55598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8" y="258735"/>
                </a:lnTo>
                <a:lnTo>
                  <a:pt x="171057" y="219397"/>
                </a:lnTo>
                <a:lnTo>
                  <a:pt x="179572" y="174763"/>
                </a:lnTo>
                <a:lnTo>
                  <a:pt x="179572" y="128364"/>
                </a:lnTo>
                <a:lnTo>
                  <a:pt x="171057" y="83730"/>
                </a:lnTo>
                <a:lnTo>
                  <a:pt x="154028" y="44391"/>
                </a:lnTo>
                <a:lnTo>
                  <a:pt x="123973" y="11097"/>
                </a:lnTo>
                <a:lnTo>
                  <a:pt x="89786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6909649" y="5563195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7062747" y="5504629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7122254" y="5563195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7" y="0"/>
                </a:moveTo>
                <a:lnTo>
                  <a:pt x="55599" y="11097"/>
                </a:lnTo>
                <a:lnTo>
                  <a:pt x="25545" y="44391"/>
                </a:lnTo>
                <a:lnTo>
                  <a:pt x="8515" y="83730"/>
                </a:lnTo>
                <a:lnTo>
                  <a:pt x="0" y="128364"/>
                </a:lnTo>
                <a:lnTo>
                  <a:pt x="0" y="174763"/>
                </a:lnTo>
                <a:lnTo>
                  <a:pt x="8515" y="219397"/>
                </a:lnTo>
                <a:lnTo>
                  <a:pt x="25545" y="258735"/>
                </a:lnTo>
                <a:lnTo>
                  <a:pt x="55599" y="292029"/>
                </a:lnTo>
                <a:lnTo>
                  <a:pt x="89787" y="303127"/>
                </a:lnTo>
                <a:lnTo>
                  <a:pt x="123974" y="292029"/>
                </a:lnTo>
                <a:lnTo>
                  <a:pt x="154027" y="258735"/>
                </a:lnTo>
                <a:lnTo>
                  <a:pt x="171058" y="219397"/>
                </a:lnTo>
                <a:lnTo>
                  <a:pt x="179573" y="174763"/>
                </a:lnTo>
                <a:lnTo>
                  <a:pt x="179573" y="128364"/>
                </a:lnTo>
                <a:lnTo>
                  <a:pt x="171058" y="83730"/>
                </a:lnTo>
                <a:lnTo>
                  <a:pt x="154027" y="44391"/>
                </a:lnTo>
                <a:lnTo>
                  <a:pt x="123974" y="11097"/>
                </a:lnTo>
                <a:lnTo>
                  <a:pt x="89787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7122254" y="5563195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7275354" y="5504629"/>
            <a:ext cx="351000" cy="458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7334860" y="5563195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89786" y="0"/>
                </a:moveTo>
                <a:lnTo>
                  <a:pt x="55599" y="11097"/>
                </a:lnTo>
                <a:lnTo>
                  <a:pt x="25545" y="44391"/>
                </a:lnTo>
                <a:lnTo>
                  <a:pt x="8515" y="83730"/>
                </a:lnTo>
                <a:lnTo>
                  <a:pt x="0" y="128364"/>
                </a:lnTo>
                <a:lnTo>
                  <a:pt x="0" y="174763"/>
                </a:lnTo>
                <a:lnTo>
                  <a:pt x="8515" y="219397"/>
                </a:lnTo>
                <a:lnTo>
                  <a:pt x="25545" y="258735"/>
                </a:lnTo>
                <a:lnTo>
                  <a:pt x="55599" y="292029"/>
                </a:lnTo>
                <a:lnTo>
                  <a:pt x="89786" y="303127"/>
                </a:lnTo>
                <a:lnTo>
                  <a:pt x="123973" y="292029"/>
                </a:lnTo>
                <a:lnTo>
                  <a:pt x="154027" y="258735"/>
                </a:lnTo>
                <a:lnTo>
                  <a:pt x="171058" y="219397"/>
                </a:lnTo>
                <a:lnTo>
                  <a:pt x="179573" y="174763"/>
                </a:lnTo>
                <a:lnTo>
                  <a:pt x="179573" y="128364"/>
                </a:lnTo>
                <a:lnTo>
                  <a:pt x="171058" y="83730"/>
                </a:lnTo>
                <a:lnTo>
                  <a:pt x="154027" y="44391"/>
                </a:lnTo>
                <a:lnTo>
                  <a:pt x="123973" y="11097"/>
                </a:lnTo>
                <a:lnTo>
                  <a:pt x="89786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7334859" y="5563195"/>
            <a:ext cx="158563" cy="267821"/>
          </a:xfrm>
          <a:custGeom>
            <a:avLst/>
            <a:gdLst/>
            <a:ahLst/>
            <a:cxnLst/>
            <a:rect l="l" t="t" r="r" b="b"/>
            <a:pathLst>
              <a:path w="179704" h="303529">
                <a:moveTo>
                  <a:pt x="154028" y="44391"/>
                </a:moveTo>
                <a:lnTo>
                  <a:pt x="171058" y="83730"/>
                </a:lnTo>
                <a:lnTo>
                  <a:pt x="179573" y="128364"/>
                </a:lnTo>
                <a:lnTo>
                  <a:pt x="179573" y="174763"/>
                </a:lnTo>
                <a:lnTo>
                  <a:pt x="171058" y="219397"/>
                </a:lnTo>
                <a:lnTo>
                  <a:pt x="154028" y="258735"/>
                </a:lnTo>
                <a:lnTo>
                  <a:pt x="123974" y="292029"/>
                </a:lnTo>
                <a:lnTo>
                  <a:pt x="89786" y="303127"/>
                </a:lnTo>
                <a:lnTo>
                  <a:pt x="55599" y="292029"/>
                </a:lnTo>
                <a:lnTo>
                  <a:pt x="25545" y="258735"/>
                </a:lnTo>
                <a:lnTo>
                  <a:pt x="8515" y="219397"/>
                </a:lnTo>
                <a:lnTo>
                  <a:pt x="0" y="174763"/>
                </a:lnTo>
                <a:lnTo>
                  <a:pt x="0" y="128364"/>
                </a:lnTo>
                <a:lnTo>
                  <a:pt x="8515" y="83730"/>
                </a:lnTo>
                <a:lnTo>
                  <a:pt x="25545" y="44391"/>
                </a:lnTo>
                <a:lnTo>
                  <a:pt x="55599" y="11097"/>
                </a:lnTo>
                <a:lnTo>
                  <a:pt x="89786" y="0"/>
                </a:lnTo>
                <a:lnTo>
                  <a:pt x="123974" y="11097"/>
                </a:lnTo>
                <a:lnTo>
                  <a:pt x="154028" y="44391"/>
                </a:lnTo>
                <a:close/>
              </a:path>
            </a:pathLst>
          </a:custGeom>
          <a:ln w="19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6794378" y="4926091"/>
            <a:ext cx="887741" cy="5395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4594925" y="4023379"/>
            <a:ext cx="2963751" cy="228594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9">
            <a:extLst>
              <a:ext uri="{FF2B5EF4-FFF2-40B4-BE49-F238E27FC236}">
                <a16:creationId xmlns:a16="http://schemas.microsoft.com/office/drawing/2014/main" id="{B62A0E3E-0AAE-AB4A-81D9-3BB2EE800F6F}"/>
              </a:ext>
            </a:extLst>
          </p:cNvPr>
          <p:cNvSpPr txBox="1"/>
          <p:nvPr/>
        </p:nvSpPr>
        <p:spPr>
          <a:xfrm>
            <a:off x="3264274" y="6707056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252" name="TextBox 251">
            <a:extLst>
              <a:ext uri="{FF2B5EF4-FFF2-40B4-BE49-F238E27FC236}">
                <a16:creationId xmlns:a16="http://schemas.microsoft.com/office/drawing/2014/main" id="{25472374-EE5B-A345-9403-3EBE5186777C}"/>
              </a:ext>
            </a:extLst>
          </p:cNvPr>
          <p:cNvSpPr txBox="1"/>
          <p:nvPr/>
        </p:nvSpPr>
        <p:spPr>
          <a:xfrm>
            <a:off x="4464410" y="5832461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&lt;s&gt;</a:t>
            </a:r>
          </a:p>
        </p:txBody>
      </p:sp>
      <p:sp>
        <p:nvSpPr>
          <p:cNvPr id="253" name="Slide Number Placeholder 3">
            <a:extLst>
              <a:ext uri="{FF2B5EF4-FFF2-40B4-BE49-F238E27FC236}">
                <a16:creationId xmlns:a16="http://schemas.microsoft.com/office/drawing/2014/main" id="{A1FF595B-7482-4649-8946-28CB25559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  <p:sp>
        <p:nvSpPr>
          <p:cNvPr id="249" name="TextBox 248">
            <a:extLst>
              <a:ext uri="{FF2B5EF4-FFF2-40B4-BE49-F238E27FC236}">
                <a16:creationId xmlns:a16="http://schemas.microsoft.com/office/drawing/2014/main" id="{8F386925-FB51-AB44-AF85-02300D7CE338}"/>
              </a:ext>
            </a:extLst>
          </p:cNvPr>
          <p:cNvSpPr txBox="1"/>
          <p:nvPr/>
        </p:nvSpPr>
        <p:spPr>
          <a:xfrm>
            <a:off x="7727795" y="78058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6768456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5536" y="260648"/>
            <a:ext cx="7442387" cy="503758"/>
          </a:xfrm>
          <a:prstGeom prst="rect">
            <a:avLst/>
          </a:prstGeom>
        </p:spPr>
        <p:txBody>
          <a:bodyPr vert="horz" wrap="square" lIns="0" tIns="11206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88"/>
              </a:spcBef>
            </a:pPr>
            <a:r>
              <a:rPr dirty="0"/>
              <a:t>Encoder-Decoder (seq2seq)</a:t>
            </a:r>
            <a:r>
              <a:rPr spc="-35" dirty="0"/>
              <a:t> </a:t>
            </a:r>
            <a:r>
              <a:rPr lang="de-DE" dirty="0"/>
              <a:t>M</a:t>
            </a:r>
            <a:r>
              <a:rPr dirty="0" err="1"/>
              <a:t>odel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829236" y="1383730"/>
            <a:ext cx="6234393" cy="3152523"/>
          </a:xfrm>
          <a:prstGeom prst="rect">
            <a:avLst/>
          </a:prstGeom>
        </p:spPr>
        <p:txBody>
          <a:bodyPr vert="horz" wrap="square" lIns="0" tIns="44824" rIns="0" bIns="0" rtlCol="0">
            <a:spAutoFit/>
          </a:bodyPr>
          <a:lstStyle/>
          <a:p>
            <a:pPr marL="11206">
              <a:spcBef>
                <a:spcPts val="353"/>
              </a:spcBef>
            </a:pPr>
            <a:r>
              <a:rPr sz="2427" spc="13" dirty="0">
                <a:latin typeface="Helvetica"/>
                <a:cs typeface="Helvetica"/>
              </a:rPr>
              <a:t>Encoder</a:t>
            </a:r>
            <a:r>
              <a:rPr sz="2427" dirty="0">
                <a:latin typeface="Helvetica"/>
                <a:cs typeface="Helvetica"/>
              </a:rPr>
              <a:t> </a:t>
            </a:r>
            <a:r>
              <a:rPr sz="2427" spc="18" dirty="0">
                <a:latin typeface="Helvetica"/>
                <a:cs typeface="Helvetica"/>
              </a:rPr>
              <a:t>RNN:</a:t>
            </a:r>
            <a:endParaRPr sz="2427">
              <a:latin typeface="Helvetica"/>
              <a:cs typeface="Helvetica"/>
            </a:endParaRPr>
          </a:p>
          <a:p>
            <a:pPr marL="224130">
              <a:spcBef>
                <a:spcPts val="221"/>
              </a:spcBef>
            </a:pPr>
            <a:r>
              <a:rPr sz="2030" spc="9" dirty="0">
                <a:latin typeface="Helvetica"/>
                <a:cs typeface="Helvetica"/>
              </a:rPr>
              <a:t>reads </a:t>
            </a:r>
            <a:r>
              <a:rPr sz="2030" spc="4" dirty="0">
                <a:latin typeface="Helvetica"/>
                <a:cs typeface="Helvetica"/>
              </a:rPr>
              <a:t>in the input</a:t>
            </a:r>
            <a:r>
              <a:rPr sz="2030" spc="-9" dirty="0">
                <a:latin typeface="Helvetica"/>
                <a:cs typeface="Helvetica"/>
              </a:rPr>
              <a:t> </a:t>
            </a:r>
            <a:r>
              <a:rPr sz="2030" spc="9" dirty="0">
                <a:latin typeface="Helvetica"/>
                <a:cs typeface="Helvetica"/>
              </a:rPr>
              <a:t>sequence</a:t>
            </a:r>
            <a:endParaRPr sz="2030">
              <a:latin typeface="Helvetica"/>
              <a:cs typeface="Helvetica"/>
            </a:endParaRPr>
          </a:p>
          <a:p>
            <a:pPr marL="224130" marR="4483">
              <a:lnSpc>
                <a:spcPct val="101400"/>
              </a:lnSpc>
              <a:spcBef>
                <a:spcPts val="176"/>
              </a:spcBef>
            </a:pPr>
            <a:r>
              <a:rPr sz="2030" spc="9" dirty="0">
                <a:latin typeface="Helvetica"/>
                <a:cs typeface="Helvetica"/>
              </a:rPr>
              <a:t>passes </a:t>
            </a:r>
            <a:r>
              <a:rPr sz="2030" spc="4" dirty="0">
                <a:latin typeface="Helvetica"/>
                <a:cs typeface="Helvetica"/>
              </a:rPr>
              <a:t>its last </a:t>
            </a:r>
            <a:r>
              <a:rPr sz="2030" spc="9" dirty="0">
                <a:latin typeface="Helvetica"/>
                <a:cs typeface="Helvetica"/>
              </a:rPr>
              <a:t>hidden </a:t>
            </a:r>
            <a:r>
              <a:rPr sz="2030" spc="4" dirty="0">
                <a:latin typeface="Helvetica"/>
                <a:cs typeface="Helvetica"/>
              </a:rPr>
              <a:t>state to the initial </a:t>
            </a:r>
            <a:r>
              <a:rPr sz="2030" spc="9" dirty="0">
                <a:latin typeface="Helvetica"/>
                <a:cs typeface="Helvetica"/>
              </a:rPr>
              <a:t>hidden</a:t>
            </a:r>
            <a:r>
              <a:rPr sz="2030" spc="-49" dirty="0">
                <a:latin typeface="Helvetica"/>
                <a:cs typeface="Helvetica"/>
              </a:rPr>
              <a:t> </a:t>
            </a:r>
            <a:r>
              <a:rPr sz="2030" spc="4" dirty="0">
                <a:latin typeface="Helvetica"/>
                <a:cs typeface="Helvetica"/>
              </a:rPr>
              <a:t>state  of the</a:t>
            </a:r>
            <a:r>
              <a:rPr sz="2030" dirty="0">
                <a:latin typeface="Helvetica"/>
                <a:cs typeface="Helvetica"/>
              </a:rPr>
              <a:t> </a:t>
            </a:r>
            <a:r>
              <a:rPr sz="2030" spc="9" dirty="0">
                <a:latin typeface="Helvetica"/>
                <a:cs typeface="Helvetica"/>
              </a:rPr>
              <a:t>decoder</a:t>
            </a:r>
            <a:endParaRPr sz="2030">
              <a:latin typeface="Helvetica"/>
              <a:cs typeface="Helvetica"/>
            </a:endParaRPr>
          </a:p>
          <a:p>
            <a:pPr>
              <a:spcBef>
                <a:spcPts val="40"/>
              </a:spcBef>
            </a:pPr>
            <a:endParaRPr sz="2338">
              <a:latin typeface="Times New Roman"/>
              <a:cs typeface="Times New Roman"/>
            </a:endParaRPr>
          </a:p>
          <a:p>
            <a:pPr marL="11206"/>
            <a:r>
              <a:rPr sz="2427" spc="13" dirty="0">
                <a:latin typeface="Helvetica"/>
                <a:cs typeface="Helvetica"/>
              </a:rPr>
              <a:t>Decoder</a:t>
            </a:r>
            <a:r>
              <a:rPr sz="2427" dirty="0">
                <a:latin typeface="Helvetica"/>
                <a:cs typeface="Helvetica"/>
              </a:rPr>
              <a:t> </a:t>
            </a:r>
            <a:r>
              <a:rPr sz="2427" spc="18" dirty="0">
                <a:latin typeface="Helvetica"/>
                <a:cs typeface="Helvetica"/>
              </a:rPr>
              <a:t>RNN:</a:t>
            </a:r>
            <a:endParaRPr sz="2427">
              <a:latin typeface="Helvetica"/>
              <a:cs typeface="Helvetica"/>
            </a:endParaRPr>
          </a:p>
          <a:p>
            <a:pPr marL="224130">
              <a:spcBef>
                <a:spcPts val="221"/>
              </a:spcBef>
            </a:pPr>
            <a:r>
              <a:rPr sz="2030" spc="4" dirty="0">
                <a:latin typeface="Helvetica"/>
                <a:cs typeface="Helvetica"/>
              </a:rPr>
              <a:t>generates the output</a:t>
            </a:r>
            <a:r>
              <a:rPr sz="2030" dirty="0">
                <a:latin typeface="Helvetica"/>
                <a:cs typeface="Helvetica"/>
              </a:rPr>
              <a:t> </a:t>
            </a:r>
            <a:r>
              <a:rPr sz="2030" spc="9" dirty="0">
                <a:latin typeface="Helvetica"/>
                <a:cs typeface="Helvetica"/>
              </a:rPr>
              <a:t>sequence</a:t>
            </a:r>
            <a:endParaRPr sz="2030">
              <a:latin typeface="Helvetica"/>
              <a:cs typeface="Helvetica"/>
            </a:endParaRPr>
          </a:p>
          <a:p>
            <a:pPr marL="224130" marR="23534">
              <a:lnSpc>
                <a:spcPct val="108700"/>
              </a:lnSpc>
            </a:pPr>
            <a:r>
              <a:rPr sz="2030" spc="4" dirty="0">
                <a:latin typeface="Helvetica"/>
                <a:cs typeface="Helvetica"/>
              </a:rPr>
              <a:t>typically </a:t>
            </a:r>
            <a:r>
              <a:rPr sz="2030" spc="9" dirty="0">
                <a:latin typeface="Helvetica"/>
                <a:cs typeface="Helvetica"/>
              </a:rPr>
              <a:t>uses </a:t>
            </a:r>
            <a:r>
              <a:rPr sz="2030" dirty="0">
                <a:latin typeface="Helvetica"/>
                <a:cs typeface="Helvetica"/>
              </a:rPr>
              <a:t>different </a:t>
            </a:r>
            <a:r>
              <a:rPr sz="2030" spc="4" dirty="0">
                <a:latin typeface="Helvetica"/>
                <a:cs typeface="Helvetica"/>
              </a:rPr>
              <a:t>parameters from the </a:t>
            </a:r>
            <a:r>
              <a:rPr sz="2030" spc="9" dirty="0">
                <a:latin typeface="Helvetica"/>
                <a:cs typeface="Helvetica"/>
              </a:rPr>
              <a:t>encoder  may </a:t>
            </a:r>
            <a:r>
              <a:rPr sz="2030" spc="4" dirty="0">
                <a:latin typeface="Helvetica"/>
                <a:cs typeface="Helvetica"/>
              </a:rPr>
              <a:t>also </a:t>
            </a:r>
            <a:r>
              <a:rPr sz="2030" spc="9" dirty="0">
                <a:latin typeface="Helvetica"/>
                <a:cs typeface="Helvetica"/>
              </a:rPr>
              <a:t>use </a:t>
            </a:r>
            <a:r>
              <a:rPr sz="2030" dirty="0">
                <a:latin typeface="Helvetica"/>
                <a:cs typeface="Helvetica"/>
              </a:rPr>
              <a:t>different </a:t>
            </a:r>
            <a:r>
              <a:rPr sz="2030" spc="4" dirty="0">
                <a:latin typeface="Helvetica"/>
                <a:cs typeface="Helvetica"/>
              </a:rPr>
              <a:t>input</a:t>
            </a:r>
            <a:r>
              <a:rPr sz="2030" spc="-4" dirty="0">
                <a:latin typeface="Helvetica"/>
                <a:cs typeface="Helvetica"/>
              </a:rPr>
              <a:t> </a:t>
            </a:r>
            <a:r>
              <a:rPr sz="2030" spc="9" dirty="0">
                <a:latin typeface="Helvetica"/>
                <a:cs typeface="Helvetica"/>
              </a:rPr>
              <a:t>embeddings</a:t>
            </a:r>
            <a:endParaRPr sz="2030">
              <a:latin typeface="Helvetica"/>
              <a:cs typeface="Helvetica"/>
            </a:endParaRPr>
          </a:p>
        </p:txBody>
      </p:sp>
      <p:sp>
        <p:nvSpPr>
          <p:cNvPr id="6" name="object 9">
            <a:extLst>
              <a:ext uri="{FF2B5EF4-FFF2-40B4-BE49-F238E27FC236}">
                <a16:creationId xmlns:a16="http://schemas.microsoft.com/office/drawing/2014/main" id="{2A04C5B1-2D6F-BE4F-A2E9-554FC2BA9739}"/>
              </a:ext>
            </a:extLst>
          </p:cNvPr>
          <p:cNvSpPr txBox="1"/>
          <p:nvPr/>
        </p:nvSpPr>
        <p:spPr>
          <a:xfrm>
            <a:off x="3264274" y="6707056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90AA9AD-A099-6842-93E1-61FF7BEBB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45062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29236" y="1413692"/>
            <a:ext cx="7366187" cy="1135775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 marR="4483">
              <a:spcBef>
                <a:spcPts val="119"/>
              </a:spcBef>
            </a:pPr>
            <a:r>
              <a:rPr sz="2427" spc="9" dirty="0">
                <a:latin typeface="Helvetica"/>
                <a:cs typeface="Helvetica"/>
              </a:rPr>
              <a:t>In </a:t>
            </a:r>
            <a:r>
              <a:rPr sz="2427" spc="13" dirty="0">
                <a:latin typeface="Helvetica"/>
                <a:cs typeface="Helvetica"/>
              </a:rPr>
              <a:t>general, any </a:t>
            </a:r>
            <a:r>
              <a:rPr sz="2427" spc="9" dirty="0">
                <a:latin typeface="Helvetica"/>
                <a:cs typeface="Helvetica"/>
              </a:rPr>
              <a:t>function </a:t>
            </a:r>
            <a:r>
              <a:rPr sz="2427" spc="13" dirty="0">
                <a:latin typeface="Helvetica"/>
                <a:cs typeface="Helvetica"/>
              </a:rPr>
              <a:t>over </a:t>
            </a:r>
            <a:r>
              <a:rPr sz="2427" spc="9" dirty="0">
                <a:latin typeface="Helvetica"/>
                <a:cs typeface="Helvetica"/>
              </a:rPr>
              <a:t>the </a:t>
            </a:r>
            <a:r>
              <a:rPr sz="2427" spc="18" dirty="0">
                <a:latin typeface="Helvetica"/>
                <a:cs typeface="Helvetica"/>
              </a:rPr>
              <a:t>encoder’s</a:t>
            </a:r>
            <a:r>
              <a:rPr sz="2427" spc="-57" dirty="0">
                <a:latin typeface="Helvetica"/>
                <a:cs typeface="Helvetica"/>
              </a:rPr>
              <a:t> </a:t>
            </a:r>
            <a:r>
              <a:rPr sz="2427" spc="13" dirty="0">
                <a:latin typeface="Helvetica"/>
                <a:cs typeface="Helvetica"/>
              </a:rPr>
              <a:t>output  can be used as a representation </a:t>
            </a:r>
            <a:r>
              <a:rPr sz="2427" spc="9" dirty="0">
                <a:latin typeface="Helvetica"/>
                <a:cs typeface="Helvetica"/>
              </a:rPr>
              <a:t>of the </a:t>
            </a:r>
            <a:r>
              <a:rPr sz="2427" spc="13" dirty="0">
                <a:latin typeface="Helvetica"/>
                <a:cs typeface="Helvetica"/>
              </a:rPr>
              <a:t>context </a:t>
            </a:r>
            <a:r>
              <a:rPr sz="2427" spc="18" dirty="0">
                <a:latin typeface="Helvetica"/>
                <a:cs typeface="Helvetica"/>
              </a:rPr>
              <a:t>we  </a:t>
            </a:r>
            <a:r>
              <a:rPr sz="2427" spc="13" dirty="0">
                <a:latin typeface="Helvetica"/>
                <a:cs typeface="Helvetica"/>
              </a:rPr>
              <a:t>want </a:t>
            </a:r>
            <a:r>
              <a:rPr sz="2427" spc="9" dirty="0">
                <a:latin typeface="Helvetica"/>
                <a:cs typeface="Helvetica"/>
              </a:rPr>
              <a:t>to condition the </a:t>
            </a:r>
            <a:r>
              <a:rPr sz="2427" spc="13" dirty="0">
                <a:latin typeface="Helvetica"/>
                <a:cs typeface="Helvetica"/>
              </a:rPr>
              <a:t>decoder</a:t>
            </a:r>
            <a:r>
              <a:rPr sz="2427" spc="-22" dirty="0">
                <a:latin typeface="Helvetica"/>
                <a:cs typeface="Helvetica"/>
              </a:rPr>
              <a:t> </a:t>
            </a:r>
            <a:r>
              <a:rPr sz="2427" spc="13" dirty="0">
                <a:latin typeface="Helvetica"/>
                <a:cs typeface="Helvetica"/>
              </a:rPr>
              <a:t>on.</a:t>
            </a:r>
            <a:endParaRPr sz="2427" dirty="0">
              <a:latin typeface="Helvetica"/>
              <a:cs typeface="Helvetic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29236" y="5515045"/>
            <a:ext cx="6954931" cy="762275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 marR="4483">
              <a:spcBef>
                <a:spcPts val="119"/>
              </a:spcBef>
            </a:pPr>
            <a:r>
              <a:rPr sz="2427" dirty="0">
                <a:latin typeface="Helvetica"/>
                <a:cs typeface="Helvetica"/>
              </a:rPr>
              <a:t>We </a:t>
            </a:r>
            <a:r>
              <a:rPr sz="2427" spc="13" dirty="0">
                <a:latin typeface="Helvetica"/>
                <a:cs typeface="Helvetica"/>
              </a:rPr>
              <a:t>can feed </a:t>
            </a:r>
            <a:r>
              <a:rPr sz="2427" spc="9" dirty="0">
                <a:latin typeface="Helvetica"/>
                <a:cs typeface="Helvetica"/>
              </a:rPr>
              <a:t>the </a:t>
            </a:r>
            <a:r>
              <a:rPr sz="2427" spc="13" dirty="0">
                <a:latin typeface="Helvetica"/>
                <a:cs typeface="Helvetica"/>
              </a:rPr>
              <a:t>context </a:t>
            </a:r>
            <a:r>
              <a:rPr sz="2427" spc="9" dirty="0">
                <a:latin typeface="Helvetica"/>
                <a:cs typeface="Helvetica"/>
              </a:rPr>
              <a:t>in at </a:t>
            </a:r>
            <a:r>
              <a:rPr sz="2427" spc="13" dirty="0">
                <a:latin typeface="Helvetica"/>
                <a:cs typeface="Helvetica"/>
              </a:rPr>
              <a:t>any time step</a:t>
            </a:r>
            <a:r>
              <a:rPr sz="2427" spc="-84" dirty="0">
                <a:latin typeface="Helvetica"/>
                <a:cs typeface="Helvetica"/>
              </a:rPr>
              <a:t> </a:t>
            </a:r>
            <a:r>
              <a:rPr sz="2427" spc="13" dirty="0">
                <a:latin typeface="Helvetica"/>
                <a:cs typeface="Helvetica"/>
              </a:rPr>
              <a:t>during  decoding </a:t>
            </a:r>
            <a:r>
              <a:rPr sz="2427" spc="9" dirty="0">
                <a:latin typeface="Helvetica"/>
                <a:cs typeface="Helvetica"/>
              </a:rPr>
              <a:t>(not just at the</a:t>
            </a:r>
            <a:r>
              <a:rPr sz="2427" spc="-22" dirty="0">
                <a:latin typeface="Helvetica"/>
                <a:cs typeface="Helvetica"/>
              </a:rPr>
              <a:t> </a:t>
            </a:r>
            <a:r>
              <a:rPr sz="2427" spc="13" dirty="0">
                <a:latin typeface="Helvetica"/>
                <a:cs typeface="Helvetica"/>
              </a:rPr>
              <a:t>beginning).</a:t>
            </a:r>
            <a:endParaRPr sz="2427">
              <a:latin typeface="Helvetica"/>
              <a:cs typeface="Helvetic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83841" y="2501625"/>
            <a:ext cx="7401660" cy="30161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95536" y="263199"/>
            <a:ext cx="6807013" cy="503758"/>
          </a:xfrm>
          <a:prstGeom prst="rect">
            <a:avLst/>
          </a:prstGeom>
        </p:spPr>
        <p:txBody>
          <a:bodyPr vert="horz" wrap="square" lIns="0" tIns="11206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88"/>
              </a:spcBef>
            </a:pPr>
            <a:r>
              <a:rPr dirty="0"/>
              <a:t>A </a:t>
            </a:r>
            <a:r>
              <a:rPr lang="de-DE" dirty="0"/>
              <a:t>M</a:t>
            </a:r>
            <a:r>
              <a:rPr dirty="0"/>
              <a:t>ore </a:t>
            </a:r>
            <a:r>
              <a:rPr lang="de-DE" dirty="0"/>
              <a:t>G</a:t>
            </a:r>
            <a:r>
              <a:rPr dirty="0" err="1"/>
              <a:t>eneral</a:t>
            </a:r>
            <a:r>
              <a:rPr dirty="0"/>
              <a:t> </a:t>
            </a:r>
            <a:r>
              <a:rPr lang="de-DE" dirty="0"/>
              <a:t>V</a:t>
            </a:r>
            <a:r>
              <a:rPr dirty="0" err="1"/>
              <a:t>iew</a:t>
            </a:r>
            <a:r>
              <a:rPr dirty="0"/>
              <a:t> of</a:t>
            </a:r>
            <a:r>
              <a:rPr spc="-251" dirty="0"/>
              <a:t> </a:t>
            </a:r>
            <a:r>
              <a:rPr dirty="0"/>
              <a:t>seq2seq</a:t>
            </a:r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C841798F-8DC8-8B4C-9604-660FAEC4D4CB}"/>
              </a:ext>
            </a:extLst>
          </p:cNvPr>
          <p:cNvSpPr txBox="1"/>
          <p:nvPr/>
        </p:nvSpPr>
        <p:spPr>
          <a:xfrm>
            <a:off x="3264274" y="6707056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3E5E613-0338-024B-A96C-8DAAD60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45109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7544" y="251062"/>
            <a:ext cx="5650566" cy="504323"/>
          </a:xfrm>
          <a:prstGeom prst="rect">
            <a:avLst/>
          </a:prstGeom>
        </p:spPr>
        <p:txBody>
          <a:bodyPr vert="horz" wrap="square" lIns="0" tIns="11766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93"/>
              </a:spcBef>
            </a:pPr>
            <a:r>
              <a:rPr dirty="0"/>
              <a:t>Attention</a:t>
            </a:r>
            <a:r>
              <a:rPr spc="-57" dirty="0"/>
              <a:t> </a:t>
            </a:r>
            <a:r>
              <a:rPr lang="de-DE" dirty="0"/>
              <a:t>M</a:t>
            </a:r>
            <a:r>
              <a:rPr dirty="0" err="1"/>
              <a:t>echanisms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573529" y="2373908"/>
            <a:ext cx="416859" cy="196267"/>
          </a:xfrm>
          <a:prstGeom prst="rect">
            <a:avLst/>
          </a:prstGeom>
        </p:spPr>
        <p:txBody>
          <a:bodyPr vert="horz" wrap="square" lIns="0" tIns="12886" rIns="0" bIns="0" rtlCol="0">
            <a:spAutoFit/>
          </a:bodyPr>
          <a:lstStyle/>
          <a:p>
            <a:pPr marL="11206">
              <a:spcBef>
                <a:spcPts val="101"/>
              </a:spcBef>
            </a:pPr>
            <a:r>
              <a:rPr sz="1191" i="1" spc="4" dirty="0">
                <a:latin typeface="STIXGeneral"/>
                <a:cs typeface="STIXGeneral"/>
              </a:rPr>
              <a:t>s</a:t>
            </a:r>
            <a:r>
              <a:rPr sz="1191" spc="4" dirty="0">
                <a:latin typeface="STIXGeneral"/>
                <a:cs typeface="STIXGeneral"/>
              </a:rPr>
              <a:t>=1..</a:t>
            </a:r>
            <a:r>
              <a:rPr sz="1191" i="1" spc="4" dirty="0">
                <a:latin typeface="STIXGeneral"/>
                <a:cs typeface="STIXGeneral"/>
              </a:rPr>
              <a:t>S</a:t>
            </a:r>
            <a:endParaRPr sz="1191">
              <a:latin typeface="STIXGeneral"/>
              <a:cs typeface="STIXGener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5296" y="1268760"/>
            <a:ext cx="7351618" cy="1056402"/>
          </a:xfrm>
          <a:prstGeom prst="rect">
            <a:avLst/>
          </a:prstGeom>
        </p:spPr>
        <p:txBody>
          <a:bodyPr vert="horz" wrap="square" lIns="0" tIns="27454" rIns="0" bIns="0" rtlCol="0">
            <a:spAutoFit/>
          </a:bodyPr>
          <a:lstStyle/>
          <a:p>
            <a:pPr marL="11206" marR="4483">
              <a:lnSpc>
                <a:spcPct val="102400"/>
              </a:lnSpc>
              <a:spcBef>
                <a:spcPts val="216"/>
              </a:spcBef>
              <a:tabLst>
                <a:tab pos="2177979" algn="l"/>
              </a:tabLst>
            </a:pPr>
            <a:r>
              <a:rPr sz="2030" spc="4" dirty="0">
                <a:latin typeface="Helvetica"/>
                <a:cs typeface="Helvetica"/>
              </a:rPr>
              <a:t>Define </a:t>
            </a:r>
            <a:r>
              <a:rPr sz="2030" spc="9" dirty="0">
                <a:latin typeface="Helvetica"/>
                <a:cs typeface="Helvetica"/>
              </a:rPr>
              <a:t>a </a:t>
            </a:r>
            <a:r>
              <a:rPr sz="2030" b="1" spc="4" dirty="0">
                <a:latin typeface="Helvetica"/>
                <a:cs typeface="Helvetica"/>
              </a:rPr>
              <a:t>distribution </a:t>
            </a:r>
            <a:r>
              <a:rPr sz="2515" i="1" spc="13" dirty="0">
                <a:latin typeface="STIXGeneral"/>
                <a:cs typeface="STIXGeneral"/>
              </a:rPr>
              <a:t>α </a:t>
            </a:r>
            <a:r>
              <a:rPr sz="2515" spc="18" dirty="0">
                <a:latin typeface="STIXGeneral"/>
                <a:cs typeface="STIXGeneral"/>
              </a:rPr>
              <a:t>= </a:t>
            </a:r>
            <a:r>
              <a:rPr sz="2515" spc="-13" dirty="0">
                <a:latin typeface="STIXGeneral"/>
                <a:cs typeface="STIXGeneral"/>
              </a:rPr>
              <a:t>(</a:t>
            </a:r>
            <a:r>
              <a:rPr sz="2515" i="1" spc="-13" dirty="0">
                <a:latin typeface="STIXGeneral"/>
                <a:cs typeface="STIXGeneral"/>
              </a:rPr>
              <a:t>α</a:t>
            </a:r>
            <a:r>
              <a:rPr sz="2713" spc="-19" baseline="-18970" dirty="0">
                <a:latin typeface="STIXGeneral"/>
                <a:cs typeface="STIXGeneral"/>
              </a:rPr>
              <a:t>1</a:t>
            </a:r>
            <a:r>
              <a:rPr sz="2713" i="1" spc="-19" baseline="-18970" dirty="0">
                <a:latin typeface="STIXGeneral"/>
                <a:cs typeface="STIXGeneral"/>
              </a:rPr>
              <a:t>t</a:t>
            </a:r>
            <a:r>
              <a:rPr sz="2515" spc="-13" dirty="0">
                <a:latin typeface="STIXGeneral"/>
                <a:cs typeface="STIXGeneral"/>
              </a:rPr>
              <a:t>, </a:t>
            </a:r>
            <a:r>
              <a:rPr sz="2515" spc="4" dirty="0">
                <a:latin typeface="STIXGeneral"/>
                <a:cs typeface="STIXGeneral"/>
              </a:rPr>
              <a:t>. . . , </a:t>
            </a:r>
            <a:r>
              <a:rPr sz="2515" i="1" spc="-13" dirty="0">
                <a:latin typeface="STIXGeneral"/>
                <a:cs typeface="STIXGeneral"/>
              </a:rPr>
              <a:t>α</a:t>
            </a:r>
            <a:r>
              <a:rPr sz="2713" i="1" spc="-19" baseline="-18970" dirty="0">
                <a:latin typeface="STIXGeneral"/>
                <a:cs typeface="STIXGeneral"/>
              </a:rPr>
              <a:t>St</a:t>
            </a:r>
            <a:r>
              <a:rPr sz="2515" spc="-13" dirty="0">
                <a:latin typeface="STIXGeneral"/>
                <a:cs typeface="STIXGeneral"/>
              </a:rPr>
              <a:t>) </a:t>
            </a:r>
            <a:r>
              <a:rPr sz="2030" b="1" spc="4" dirty="0">
                <a:latin typeface="Helvetica"/>
                <a:cs typeface="Helvetica"/>
              </a:rPr>
              <a:t>over the </a:t>
            </a:r>
            <a:r>
              <a:rPr sz="2030" b="1" i="1" spc="9" dirty="0">
                <a:latin typeface="Helvetica-BoldOblique"/>
                <a:cs typeface="Helvetica-BoldOblique"/>
              </a:rPr>
              <a:t>S  </a:t>
            </a:r>
            <a:r>
              <a:rPr sz="2030" b="1" spc="4" dirty="0">
                <a:latin typeface="Helvetica"/>
                <a:cs typeface="Helvetica"/>
              </a:rPr>
              <a:t>elements of the input </a:t>
            </a:r>
            <a:r>
              <a:rPr sz="2030" spc="9" dirty="0">
                <a:latin typeface="Helvetica"/>
                <a:cs typeface="Helvetica"/>
              </a:rPr>
              <a:t>sequence </a:t>
            </a:r>
            <a:r>
              <a:rPr sz="2030" b="1" spc="4" dirty="0">
                <a:latin typeface="Helvetica"/>
                <a:cs typeface="Helvetica"/>
              </a:rPr>
              <a:t>that depends on the current  output </a:t>
            </a:r>
            <a:r>
              <a:rPr sz="2030" spc="9" dirty="0">
                <a:latin typeface="Helvetica"/>
                <a:cs typeface="Helvetica"/>
              </a:rPr>
              <a:t>element</a:t>
            </a:r>
            <a:r>
              <a:rPr sz="2030" spc="4" dirty="0">
                <a:latin typeface="Helvetica"/>
                <a:cs typeface="Helvetica"/>
              </a:rPr>
              <a:t> </a:t>
            </a:r>
            <a:r>
              <a:rPr sz="2030" i="1" spc="4" dirty="0">
                <a:latin typeface="Helvetica"/>
                <a:cs typeface="Helvetica"/>
              </a:rPr>
              <a:t>t	</a:t>
            </a:r>
            <a:r>
              <a:rPr sz="2030" spc="4" dirty="0">
                <a:latin typeface="Helvetica"/>
                <a:cs typeface="Helvetica"/>
              </a:rPr>
              <a:t>(with </a:t>
            </a:r>
            <a:r>
              <a:rPr sz="2515" spc="39" baseline="-29239" dirty="0">
                <a:latin typeface="STIXSizeOneSym"/>
                <a:cs typeface="STIXSizeOneSym"/>
              </a:rPr>
              <a:t>∑ </a:t>
            </a:r>
            <a:r>
              <a:rPr sz="1677" i="1" spc="-18" dirty="0">
                <a:latin typeface="STIXGeneral"/>
                <a:cs typeface="STIXGeneral"/>
              </a:rPr>
              <a:t>α</a:t>
            </a:r>
            <a:r>
              <a:rPr sz="1787" i="1" spc="-26" baseline="-20576" dirty="0">
                <a:latin typeface="STIXGeneral"/>
                <a:cs typeface="STIXGeneral"/>
              </a:rPr>
              <a:t>st </a:t>
            </a:r>
            <a:r>
              <a:rPr sz="1677" spc="13" dirty="0">
                <a:latin typeface="STIXGeneral"/>
                <a:cs typeface="STIXGeneral"/>
              </a:rPr>
              <a:t>= </a:t>
            </a:r>
            <a:r>
              <a:rPr sz="1677" spc="4" dirty="0">
                <a:latin typeface="STIXGeneral"/>
                <a:cs typeface="STIXGeneral"/>
              </a:rPr>
              <a:t>1; ∀</a:t>
            </a:r>
            <a:r>
              <a:rPr sz="1787" i="1" spc="6" baseline="-20576" dirty="0">
                <a:latin typeface="STIXGeneral"/>
                <a:cs typeface="STIXGeneral"/>
              </a:rPr>
              <a:t>s</a:t>
            </a:r>
            <a:r>
              <a:rPr sz="1787" spc="6" baseline="-20576" dirty="0">
                <a:latin typeface="STIXGeneral"/>
                <a:cs typeface="STIXGeneral"/>
              </a:rPr>
              <a:t>∈1...</a:t>
            </a:r>
            <a:r>
              <a:rPr sz="1787" i="1" spc="6" baseline="-20576" dirty="0">
                <a:latin typeface="STIXGeneral"/>
                <a:cs typeface="STIXGeneral"/>
              </a:rPr>
              <a:t>S </a:t>
            </a:r>
            <a:r>
              <a:rPr sz="1677" spc="9" dirty="0">
                <a:latin typeface="STIXGeneral"/>
                <a:cs typeface="STIXGeneral"/>
              </a:rPr>
              <a:t>0 </a:t>
            </a:r>
            <a:r>
              <a:rPr sz="1677" spc="13" dirty="0">
                <a:latin typeface="STIXGeneral"/>
                <a:cs typeface="STIXGeneral"/>
              </a:rPr>
              <a:t>≤ </a:t>
            </a:r>
            <a:r>
              <a:rPr sz="1677" i="1" spc="-18" dirty="0">
                <a:latin typeface="STIXGeneral"/>
                <a:cs typeface="STIXGeneral"/>
              </a:rPr>
              <a:t>α</a:t>
            </a:r>
            <a:r>
              <a:rPr sz="1787" i="1" spc="-26" baseline="-20576" dirty="0">
                <a:latin typeface="STIXGeneral"/>
                <a:cs typeface="STIXGeneral"/>
              </a:rPr>
              <a:t>st </a:t>
            </a:r>
            <a:r>
              <a:rPr sz="1677" spc="13" dirty="0">
                <a:latin typeface="STIXGeneral"/>
                <a:cs typeface="STIXGeneral"/>
              </a:rPr>
              <a:t>≤ </a:t>
            </a:r>
            <a:r>
              <a:rPr sz="1677" spc="9" dirty="0">
                <a:latin typeface="STIXGeneral"/>
                <a:cs typeface="STIXGeneral"/>
              </a:rPr>
              <a:t>1</a:t>
            </a:r>
            <a:r>
              <a:rPr sz="1677" spc="-221" dirty="0">
                <a:latin typeface="STIXGeneral"/>
                <a:cs typeface="STIXGeneral"/>
              </a:rPr>
              <a:t> </a:t>
            </a:r>
            <a:r>
              <a:rPr sz="2030" spc="4" dirty="0">
                <a:latin typeface="Helvetica"/>
                <a:cs typeface="Helvetica"/>
              </a:rPr>
              <a:t>)</a:t>
            </a:r>
            <a:endParaRPr sz="2030" dirty="0">
              <a:latin typeface="Helvetica"/>
              <a:cs typeface="Helvetic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5296" y="2839115"/>
            <a:ext cx="7237319" cy="1094002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1206" marR="4483" indent="3922">
              <a:spcBef>
                <a:spcPts val="106"/>
              </a:spcBef>
              <a:tabLst>
                <a:tab pos="940224" algn="l"/>
                <a:tab pos="1498305" algn="l"/>
                <a:tab pos="2207116" algn="l"/>
              </a:tabLst>
            </a:pPr>
            <a:r>
              <a:rPr sz="2030" spc="9" dirty="0">
                <a:latin typeface="Helvetica"/>
                <a:cs typeface="Helvetica"/>
              </a:rPr>
              <a:t>Use </a:t>
            </a:r>
            <a:r>
              <a:rPr sz="2030" spc="4" dirty="0">
                <a:latin typeface="Helvetica"/>
                <a:cs typeface="Helvetica"/>
              </a:rPr>
              <a:t>this distribution to </a:t>
            </a:r>
            <a:r>
              <a:rPr sz="2030" spc="9" dirty="0">
                <a:latin typeface="Helvetica"/>
                <a:cs typeface="Helvetica"/>
              </a:rPr>
              <a:t>compute a </a:t>
            </a:r>
            <a:r>
              <a:rPr sz="2030" b="1" spc="4" dirty="0">
                <a:latin typeface="Helvetica"/>
                <a:cs typeface="Helvetica"/>
              </a:rPr>
              <a:t>weighted </a:t>
            </a:r>
            <a:r>
              <a:rPr sz="2030" b="1" spc="9" dirty="0">
                <a:latin typeface="Helvetica"/>
                <a:cs typeface="Helvetica"/>
              </a:rPr>
              <a:t>average </a:t>
            </a:r>
            <a:r>
              <a:rPr sz="2030" b="1" spc="4" dirty="0">
                <a:latin typeface="Helvetica"/>
                <a:cs typeface="Helvetica"/>
              </a:rPr>
              <a:t>of the  input:	</a:t>
            </a:r>
            <a:r>
              <a:rPr sz="2800" spc="59" baseline="-29239" dirty="0">
                <a:latin typeface="STIXSizeOneSym"/>
                <a:cs typeface="STIXSizeOneSym"/>
              </a:rPr>
              <a:t>∑</a:t>
            </a:r>
            <a:r>
              <a:rPr sz="3772" spc="59" baseline="-29239" dirty="0">
                <a:latin typeface="STIXSizeOneSym"/>
                <a:cs typeface="STIXSizeOneSym"/>
              </a:rPr>
              <a:t>	</a:t>
            </a:r>
            <a:r>
              <a:rPr sz="2515" i="1" spc="-26" dirty="0">
                <a:latin typeface="STIXGeneral"/>
                <a:cs typeface="STIXGeneral"/>
              </a:rPr>
              <a:t>α</a:t>
            </a:r>
            <a:r>
              <a:rPr sz="2713" i="1" spc="-39" baseline="-18970" dirty="0">
                <a:latin typeface="STIXGeneral"/>
                <a:cs typeface="STIXGeneral"/>
              </a:rPr>
              <a:t>st</a:t>
            </a:r>
            <a:r>
              <a:rPr sz="2515" i="1" spc="-26" dirty="0">
                <a:latin typeface="STIXGeneral"/>
                <a:cs typeface="STIXGeneral"/>
              </a:rPr>
              <a:t>o</a:t>
            </a:r>
            <a:r>
              <a:rPr sz="2713" i="1" spc="-39" baseline="-18970" dirty="0">
                <a:latin typeface="STIXGeneral"/>
                <a:cs typeface="STIXGeneral"/>
              </a:rPr>
              <a:t>s	</a:t>
            </a:r>
            <a:r>
              <a:rPr sz="2030" spc="9" dirty="0">
                <a:latin typeface="Helvetica"/>
                <a:cs typeface="Helvetica"/>
              </a:rPr>
              <a:t>and </a:t>
            </a:r>
            <a:r>
              <a:rPr sz="2030" spc="4" dirty="0">
                <a:latin typeface="Helvetica"/>
                <a:cs typeface="Helvetica"/>
              </a:rPr>
              <a:t>feed that into the</a:t>
            </a:r>
            <a:r>
              <a:rPr sz="2030" spc="-9" dirty="0">
                <a:latin typeface="Helvetica"/>
                <a:cs typeface="Helvetica"/>
              </a:rPr>
              <a:t> decoder.</a:t>
            </a:r>
            <a:endParaRPr sz="2030" dirty="0">
              <a:latin typeface="Helvetica"/>
              <a:cs typeface="Helvetica"/>
            </a:endParaRPr>
          </a:p>
          <a:p>
            <a:pPr marL="853373">
              <a:spcBef>
                <a:spcPts val="803"/>
              </a:spcBef>
            </a:pPr>
            <a:r>
              <a:rPr sz="1809" i="1" spc="-4" dirty="0">
                <a:latin typeface="STIXGeneral"/>
                <a:cs typeface="STIXGeneral"/>
              </a:rPr>
              <a:t>s</a:t>
            </a:r>
            <a:r>
              <a:rPr sz="1809" spc="-4" dirty="0">
                <a:latin typeface="STIXGeneral"/>
                <a:cs typeface="STIXGeneral"/>
              </a:rPr>
              <a:t>=1..</a:t>
            </a:r>
            <a:r>
              <a:rPr sz="1809" i="1" spc="-4" dirty="0">
                <a:latin typeface="STIXGeneral"/>
                <a:cs typeface="STIXGeneral"/>
              </a:rPr>
              <a:t>S</a:t>
            </a:r>
            <a:endParaRPr sz="1809" dirty="0">
              <a:latin typeface="STIXGeneral"/>
              <a:cs typeface="STIXGener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176605" y="3612447"/>
            <a:ext cx="3129111" cy="23279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264274" y="6505638"/>
            <a:ext cx="2320738" cy="115466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1206">
              <a:spcBef>
                <a:spcPts val="106"/>
              </a:spcBef>
            </a:pPr>
            <a:r>
              <a:rPr lang="en-US" sz="662" spc="4" dirty="0">
                <a:latin typeface="Helvetica"/>
                <a:cs typeface="Helvetica"/>
                <a:hlinkClick r:id="rId3"/>
              </a:rPr>
              <a:t>https://www.tensorflow.org/tutorials/text/nmt_with_attention</a:t>
            </a:r>
            <a:r>
              <a:rPr lang="en-US" sz="662" spc="4" dirty="0">
                <a:latin typeface="Helvetica"/>
                <a:cs typeface="Helvetica"/>
              </a:rPr>
              <a:t> </a:t>
            </a:r>
            <a:endParaRPr lang="en-US" sz="662" dirty="0">
              <a:latin typeface="Helvetica"/>
              <a:cs typeface="Helvetica"/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422E8694-7266-6741-8FE8-319AC563760F}"/>
              </a:ext>
            </a:extLst>
          </p:cNvPr>
          <p:cNvSpPr txBox="1"/>
          <p:nvPr/>
        </p:nvSpPr>
        <p:spPr>
          <a:xfrm>
            <a:off x="3264274" y="6707056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8F8FBE5D-B4EE-E74D-A33B-3176311B8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37565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Remember? Dynamic Context Windows in word2vec</a:t>
            </a:r>
            <a:endParaRPr lang="en-GB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68313" y="1196752"/>
                <a:ext cx="7886700" cy="50323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chemeClr val="bg1"/>
                    </a:solidFill>
                  </a:rPr>
                  <a:t>Marco </a:t>
                </a:r>
                <a:r>
                  <a:rPr lang="en-US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saw</a:t>
                </a:r>
                <a:r>
                  <a:rPr lang="en-US" dirty="0">
                    <a:solidFill>
                      <a:schemeClr val="accent2"/>
                    </a:solidFill>
                  </a:rPr>
                  <a:t> </a:t>
                </a:r>
                <a:r>
                  <a:rPr lang="en-US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a</a:t>
                </a:r>
                <a:r>
                  <a:rPr lang="en-US" dirty="0">
                    <a:solidFill>
                      <a:schemeClr val="accent2"/>
                    </a:solidFill>
                  </a:rPr>
                  <a:t> </a:t>
                </a:r>
                <a:r>
                  <a:rPr lang="en-US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furry</a:t>
                </a:r>
                <a:r>
                  <a:rPr lang="en-US" dirty="0">
                    <a:solidFill>
                      <a:schemeClr val="accent2"/>
                    </a:solidFill>
                  </a:rPr>
                  <a:t> little </a:t>
                </a:r>
                <a:r>
                  <a:rPr lang="en-US" dirty="0" err="1">
                    <a:solidFill>
                      <a:schemeClr val="accent1">
                        <a:lumMod val="50000"/>
                      </a:schemeClr>
                    </a:solidFill>
                  </a:rPr>
                  <a:t>wampimuk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:r>
                  <a:rPr lang="en-US" dirty="0">
                    <a:solidFill>
                      <a:schemeClr val="accent2"/>
                    </a:solidFill>
                  </a:rPr>
                  <a:t>hiding </a:t>
                </a:r>
                <a:r>
                  <a:rPr lang="en-US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in</a:t>
                </a:r>
                <a:r>
                  <a:rPr lang="en-US" dirty="0">
                    <a:solidFill>
                      <a:schemeClr val="accent2"/>
                    </a:solidFill>
                  </a:rPr>
                  <a:t> </a:t>
                </a:r>
                <a:r>
                  <a:rPr lang="en-US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the</a:t>
                </a:r>
                <a:r>
                  <a:rPr lang="en-US" dirty="0">
                    <a:solidFill>
                      <a:schemeClr val="accent2"/>
                    </a:solidFill>
                  </a:rPr>
                  <a:t> </a:t>
                </a:r>
                <a:r>
                  <a:rPr lang="en-US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rPr>
                  <a:t>tree</a:t>
                </a:r>
                <a:r>
                  <a:rPr lang="en-US" dirty="0">
                    <a:solidFill>
                      <a:schemeClr val="bg1"/>
                    </a:solidFill>
                  </a:rPr>
                  <a:t>.</a:t>
                </a:r>
              </a:p>
              <a:p>
                <a:pPr marL="0" indent="0">
                  <a:buNone/>
                </a:pPr>
                <a:endParaRPr lang="en-US" b="0" dirty="0"/>
              </a:p>
              <a:p>
                <a:pPr marL="0" indent="0">
                  <a:buNone/>
                </a:pPr>
                <a:r>
                  <a:rPr lang="en-US" b="0" dirty="0"/>
                  <a:t>Word2vec</a:t>
                </a:r>
                <a:r>
                  <a:rPr lang="en-US" dirty="0"/>
                  <a:t>:</a:t>
                </a:r>
                <a:r>
                  <a:rPr lang="en-US" b="0" dirty="0"/>
                  <a:t>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dirty="0"/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dirty="0"/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dirty="0"/>
                  <a:t>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dirty="0"/>
                  <a:t>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dirty="0"/>
                  <a:t>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dirty="0"/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dirty="0"/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r>
                  <a:rPr lang="en-US" dirty="0" err="1"/>
                  <a:t>GloVe</a:t>
                </a:r>
                <a:r>
                  <a:rPr lang="en-US" dirty="0"/>
                  <a:t>:	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dirty="0"/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dirty="0"/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dirty="0"/>
                  <a:t>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dirty="0"/>
                  <a:t>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dirty="0"/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r>
                  <a:rPr lang="en-US" dirty="0"/>
                  <a:t>Aggressive: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dirty="0"/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dirty="0"/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dirty="0"/>
                  <a:t>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dirty="0"/>
                  <a:t>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dirty="0"/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dirty="0"/>
              </a:p>
              <a:p>
                <a:pPr marL="0" indent="0" algn="ctr">
                  <a:buNone/>
                </a:pP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8313" y="1196752"/>
                <a:ext cx="7886700" cy="5032375"/>
              </a:xfrm>
              <a:blipFill>
                <a:blip r:embed="rId3"/>
                <a:stretch>
                  <a:fillRect l="-1284" t="-125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2B3FB-2F82-4CB9-93A4-1640FC20E3C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7618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5536" y="273735"/>
            <a:ext cx="4797799" cy="507153"/>
          </a:xfrm>
          <a:prstGeom prst="rect">
            <a:avLst/>
          </a:prstGeom>
        </p:spPr>
        <p:txBody>
          <a:bodyPr vert="horz" wrap="square" lIns="0" tIns="14568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115"/>
              </a:spcBef>
            </a:pPr>
            <a:r>
              <a:rPr spc="9" dirty="0"/>
              <a:t>Attention</a:t>
            </a:r>
            <a:r>
              <a:rPr spc="-44" dirty="0"/>
              <a:t> </a:t>
            </a:r>
            <a:r>
              <a:rPr lang="de-DE" spc="13" dirty="0"/>
              <a:t>M</a:t>
            </a:r>
            <a:r>
              <a:rPr spc="13" dirty="0" err="1"/>
              <a:t>echanisms</a:t>
            </a:r>
            <a:endParaRPr spc="13" dirty="0"/>
          </a:p>
        </p:txBody>
      </p:sp>
      <p:sp>
        <p:nvSpPr>
          <p:cNvPr id="5" name="object 5"/>
          <p:cNvSpPr/>
          <p:nvPr/>
        </p:nvSpPr>
        <p:spPr>
          <a:xfrm>
            <a:off x="845168" y="1184235"/>
            <a:ext cx="3129111" cy="23279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30219" y="3866810"/>
            <a:ext cx="7067449" cy="14689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75580" y="5465842"/>
            <a:ext cx="7694087" cy="6994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574677" y="6436698"/>
            <a:ext cx="2320738" cy="115466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11206">
              <a:spcBef>
                <a:spcPts val="106"/>
              </a:spcBef>
            </a:pPr>
            <a:r>
              <a:rPr lang="en-US" sz="662" spc="4" dirty="0">
                <a:latin typeface="Helvetica"/>
                <a:cs typeface="Helvetica"/>
                <a:hlinkClick r:id="rId5"/>
              </a:rPr>
              <a:t>https://www.tensorflow.org/tutorials/text/nmt_with_attention</a:t>
            </a:r>
            <a:r>
              <a:rPr lang="en-US" sz="662" spc="4" dirty="0">
                <a:latin typeface="Helvetica"/>
                <a:cs typeface="Helvetica"/>
              </a:rPr>
              <a:t> </a:t>
            </a:r>
            <a:endParaRPr lang="en-US" sz="662" dirty="0">
              <a:latin typeface="Helvetica"/>
              <a:cs typeface="Helvetic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112559" y="1293579"/>
            <a:ext cx="4154581" cy="1790316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lnSpc>
                <a:spcPts val="1950"/>
              </a:lnSpc>
              <a:spcBef>
                <a:spcPts val="93"/>
              </a:spcBef>
            </a:pPr>
            <a:r>
              <a:rPr sz="1632" b="1" spc="4" dirty="0">
                <a:latin typeface="Helvetica"/>
                <a:cs typeface="Helvetica"/>
              </a:rPr>
              <a:t>h</a:t>
            </a:r>
            <a:r>
              <a:rPr sz="1588" spc="6" baseline="-6944" dirty="0">
                <a:latin typeface="Helvetica"/>
                <a:cs typeface="Helvetica"/>
              </a:rPr>
              <a:t>t</a:t>
            </a:r>
            <a:r>
              <a:rPr sz="1632" spc="4" dirty="0">
                <a:latin typeface="Helvetica"/>
                <a:cs typeface="Helvetica"/>
              </a:rPr>
              <a:t>: </a:t>
            </a:r>
            <a:r>
              <a:rPr sz="1632" dirty="0">
                <a:latin typeface="Helvetica"/>
                <a:cs typeface="Helvetica"/>
              </a:rPr>
              <a:t>current hidden state of decoder</a:t>
            </a:r>
            <a:r>
              <a:rPr sz="1632" spc="-18" dirty="0">
                <a:latin typeface="Helvetica"/>
                <a:cs typeface="Helvetica"/>
              </a:rPr>
              <a:t> </a:t>
            </a:r>
            <a:r>
              <a:rPr sz="1632" dirty="0">
                <a:latin typeface="Helvetica"/>
                <a:cs typeface="Helvetica"/>
              </a:rPr>
              <a:t>(target)</a:t>
            </a:r>
            <a:endParaRPr sz="1632">
              <a:latin typeface="Helvetica"/>
              <a:cs typeface="Helvetica"/>
            </a:endParaRPr>
          </a:p>
          <a:p>
            <a:pPr marL="11206">
              <a:lnSpc>
                <a:spcPts val="1941"/>
              </a:lnSpc>
            </a:pPr>
            <a:r>
              <a:rPr sz="1632" b="1" spc="4" dirty="0">
                <a:latin typeface="Helvetica"/>
                <a:cs typeface="Helvetica"/>
              </a:rPr>
              <a:t>h’</a:t>
            </a:r>
            <a:r>
              <a:rPr sz="1588" spc="6" baseline="-6944" dirty="0">
                <a:latin typeface="Helvetica"/>
                <a:cs typeface="Helvetica"/>
              </a:rPr>
              <a:t>s</a:t>
            </a:r>
            <a:r>
              <a:rPr sz="1632" spc="4" dirty="0">
                <a:latin typeface="Helvetica"/>
                <a:cs typeface="Helvetica"/>
              </a:rPr>
              <a:t>: </a:t>
            </a:r>
            <a:r>
              <a:rPr sz="1632" dirty="0">
                <a:latin typeface="Helvetica"/>
                <a:cs typeface="Helvetica"/>
              </a:rPr>
              <a:t>output of the encoder for word s</a:t>
            </a:r>
            <a:r>
              <a:rPr sz="1632" spc="-172" dirty="0">
                <a:latin typeface="Helvetica"/>
                <a:cs typeface="Helvetica"/>
              </a:rPr>
              <a:t> </a:t>
            </a:r>
            <a:r>
              <a:rPr sz="1632" dirty="0">
                <a:latin typeface="Helvetica"/>
                <a:cs typeface="Helvetica"/>
              </a:rPr>
              <a:t>(source)</a:t>
            </a:r>
            <a:endParaRPr sz="1632">
              <a:latin typeface="Helvetica"/>
              <a:cs typeface="Helvetica"/>
            </a:endParaRPr>
          </a:p>
          <a:p>
            <a:pPr marL="11206">
              <a:lnSpc>
                <a:spcPts val="1950"/>
              </a:lnSpc>
            </a:pPr>
            <a:r>
              <a:rPr sz="1632" dirty="0">
                <a:latin typeface="Helvetica"/>
                <a:cs typeface="Helvetica"/>
              </a:rPr>
              <a:t>Attention weights </a:t>
            </a:r>
            <a:r>
              <a:rPr sz="1632" spc="4" dirty="0">
                <a:latin typeface="Helvetica"/>
                <a:cs typeface="Helvetica"/>
              </a:rPr>
              <a:t>α</a:t>
            </a:r>
            <a:r>
              <a:rPr sz="1588" spc="6" baseline="-6944" dirty="0">
                <a:latin typeface="Helvetica"/>
                <a:cs typeface="Helvetica"/>
              </a:rPr>
              <a:t>ts</a:t>
            </a:r>
            <a:r>
              <a:rPr sz="1632" spc="4" dirty="0">
                <a:latin typeface="Helvetica"/>
                <a:cs typeface="Helvetica"/>
              </a:rPr>
              <a:t>: </a:t>
            </a:r>
            <a:r>
              <a:rPr sz="1632" dirty="0">
                <a:latin typeface="Helvetica"/>
                <a:cs typeface="Helvetica"/>
              </a:rPr>
              <a:t>distribution over</a:t>
            </a:r>
            <a:r>
              <a:rPr sz="1632" spc="-18" dirty="0">
                <a:latin typeface="Helvetica"/>
                <a:cs typeface="Helvetica"/>
              </a:rPr>
              <a:t> </a:t>
            </a:r>
            <a:r>
              <a:rPr sz="1632" b="1" spc="4" dirty="0">
                <a:latin typeface="Helvetica"/>
                <a:cs typeface="Helvetica"/>
              </a:rPr>
              <a:t>h’</a:t>
            </a:r>
            <a:r>
              <a:rPr sz="1588" spc="6" baseline="-6944" dirty="0">
                <a:latin typeface="Helvetica"/>
                <a:cs typeface="Helvetica"/>
              </a:rPr>
              <a:t>s</a:t>
            </a:r>
            <a:endParaRPr sz="1588" baseline="-6944">
              <a:latin typeface="Helvetica"/>
              <a:cs typeface="Helvetica"/>
            </a:endParaRPr>
          </a:p>
          <a:p>
            <a:pPr marL="11206" marR="4483" indent="1001299">
              <a:lnSpc>
                <a:spcPct val="100600"/>
              </a:lnSpc>
              <a:spcBef>
                <a:spcPts val="57"/>
              </a:spcBef>
            </a:pPr>
            <a:r>
              <a:rPr sz="1632" spc="9" dirty="0">
                <a:latin typeface="Helvetica"/>
                <a:cs typeface="Helvetica"/>
              </a:rPr>
              <a:t>α</a:t>
            </a:r>
            <a:r>
              <a:rPr sz="1588" spc="13" baseline="-6944" dirty="0">
                <a:latin typeface="Helvetica"/>
                <a:cs typeface="Helvetica"/>
              </a:rPr>
              <a:t>ts </a:t>
            </a:r>
            <a:r>
              <a:rPr sz="1632" dirty="0">
                <a:latin typeface="Helvetica"/>
                <a:cs typeface="Helvetica"/>
              </a:rPr>
              <a:t>depends on score(</a:t>
            </a:r>
            <a:r>
              <a:rPr sz="1632" b="1" dirty="0">
                <a:latin typeface="Helvetica"/>
                <a:cs typeface="Helvetica"/>
              </a:rPr>
              <a:t>h</a:t>
            </a:r>
            <a:r>
              <a:rPr sz="1588" baseline="-6944" dirty="0">
                <a:latin typeface="Helvetica"/>
                <a:cs typeface="Helvetica"/>
              </a:rPr>
              <a:t>t, </a:t>
            </a:r>
            <a:r>
              <a:rPr sz="1632" b="1" spc="4" dirty="0">
                <a:latin typeface="Helvetica"/>
                <a:cs typeface="Helvetica"/>
              </a:rPr>
              <a:t>h’</a:t>
            </a:r>
            <a:r>
              <a:rPr sz="1588" spc="6" baseline="-6944" dirty="0">
                <a:latin typeface="Helvetica"/>
                <a:cs typeface="Helvetica"/>
              </a:rPr>
              <a:t>s</a:t>
            </a:r>
            <a:r>
              <a:rPr sz="1632" spc="4" dirty="0">
                <a:latin typeface="Helvetica"/>
                <a:cs typeface="Helvetica"/>
              </a:rPr>
              <a:t>)  </a:t>
            </a:r>
            <a:r>
              <a:rPr sz="1632" dirty="0">
                <a:latin typeface="Helvetica"/>
                <a:cs typeface="Helvetica"/>
              </a:rPr>
              <a:t>Context vector </a:t>
            </a:r>
            <a:r>
              <a:rPr sz="1632" b="1" spc="4" dirty="0">
                <a:latin typeface="Helvetica"/>
                <a:cs typeface="Helvetica"/>
              </a:rPr>
              <a:t>c</a:t>
            </a:r>
            <a:r>
              <a:rPr sz="1588" spc="6" baseline="-6944" dirty="0">
                <a:latin typeface="Helvetica"/>
                <a:cs typeface="Helvetica"/>
              </a:rPr>
              <a:t>t</a:t>
            </a:r>
            <a:r>
              <a:rPr sz="1632" spc="4" dirty="0">
                <a:latin typeface="Helvetica"/>
                <a:cs typeface="Helvetica"/>
              </a:rPr>
              <a:t>: </a:t>
            </a:r>
            <a:r>
              <a:rPr sz="1632" dirty="0">
                <a:latin typeface="Helvetica"/>
                <a:cs typeface="Helvetica"/>
              </a:rPr>
              <a:t>weighted average of </a:t>
            </a:r>
            <a:r>
              <a:rPr sz="1632" b="1" spc="4" dirty="0">
                <a:latin typeface="Helvetica"/>
                <a:cs typeface="Helvetica"/>
              </a:rPr>
              <a:t>h’</a:t>
            </a:r>
            <a:r>
              <a:rPr sz="1588" spc="6" baseline="-6944" dirty="0">
                <a:latin typeface="Helvetica"/>
                <a:cs typeface="Helvetica"/>
              </a:rPr>
              <a:t>s  </a:t>
            </a:r>
            <a:r>
              <a:rPr sz="1632" dirty="0">
                <a:latin typeface="Helvetica"/>
                <a:cs typeface="Helvetica"/>
              </a:rPr>
              <a:t>Attention vector </a:t>
            </a:r>
            <a:r>
              <a:rPr sz="1632" b="1" spc="4" dirty="0">
                <a:latin typeface="Helvetica"/>
                <a:cs typeface="Helvetica"/>
              </a:rPr>
              <a:t>α</a:t>
            </a:r>
            <a:r>
              <a:rPr sz="1588" spc="6" baseline="-6944" dirty="0">
                <a:latin typeface="Helvetica"/>
                <a:cs typeface="Helvetica"/>
              </a:rPr>
              <a:t>t</a:t>
            </a:r>
            <a:r>
              <a:rPr sz="1632" spc="4" dirty="0">
                <a:latin typeface="Helvetica"/>
                <a:cs typeface="Helvetica"/>
              </a:rPr>
              <a:t>: </a:t>
            </a:r>
            <a:r>
              <a:rPr sz="1632" dirty="0">
                <a:latin typeface="Helvetica"/>
                <a:cs typeface="Helvetica"/>
              </a:rPr>
              <a:t>computed by feedforward  layer over </a:t>
            </a:r>
            <a:r>
              <a:rPr sz="1632" b="1" spc="4" dirty="0">
                <a:latin typeface="Helvetica"/>
                <a:cs typeface="Helvetica"/>
              </a:rPr>
              <a:t>c</a:t>
            </a:r>
            <a:r>
              <a:rPr sz="1588" spc="6" baseline="-6944" dirty="0">
                <a:latin typeface="Helvetica"/>
                <a:cs typeface="Helvetica"/>
              </a:rPr>
              <a:t>t </a:t>
            </a:r>
            <a:r>
              <a:rPr sz="1632" dirty="0">
                <a:latin typeface="Helvetica"/>
                <a:cs typeface="Helvetica"/>
              </a:rPr>
              <a:t>and</a:t>
            </a:r>
            <a:r>
              <a:rPr sz="1632" spc="-4" dirty="0">
                <a:latin typeface="Helvetica"/>
                <a:cs typeface="Helvetica"/>
              </a:rPr>
              <a:t> </a:t>
            </a:r>
            <a:r>
              <a:rPr sz="1632" b="1" spc="4" dirty="0">
                <a:latin typeface="Helvetica"/>
                <a:cs typeface="Helvetica"/>
              </a:rPr>
              <a:t>h</a:t>
            </a:r>
            <a:r>
              <a:rPr sz="1588" spc="6" baseline="-6944" dirty="0">
                <a:latin typeface="Helvetica"/>
                <a:cs typeface="Helvetica"/>
              </a:rPr>
              <a:t>t</a:t>
            </a:r>
            <a:endParaRPr sz="1588" baseline="-6944">
              <a:latin typeface="Helvetica"/>
              <a:cs typeface="Helvetica"/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F5A3ABAE-80B7-E148-AB7C-BFFA076B525E}"/>
              </a:ext>
            </a:extLst>
          </p:cNvPr>
          <p:cNvSpPr txBox="1"/>
          <p:nvPr/>
        </p:nvSpPr>
        <p:spPr>
          <a:xfrm>
            <a:off x="3264274" y="6707056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2A5455BF-8DAD-0048-B5EC-78BE36747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68420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7544" y="297795"/>
            <a:ext cx="5647765" cy="504323"/>
          </a:xfrm>
          <a:prstGeom prst="rect">
            <a:avLst/>
          </a:prstGeom>
        </p:spPr>
        <p:txBody>
          <a:bodyPr vert="horz" wrap="square" lIns="0" tIns="11766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93"/>
              </a:spcBef>
            </a:pPr>
            <a:r>
              <a:rPr dirty="0"/>
              <a:t>From RNNs </a:t>
            </a:r>
            <a:r>
              <a:rPr spc="-4" dirty="0"/>
              <a:t>to</a:t>
            </a:r>
            <a:r>
              <a:rPr spc="-57" dirty="0"/>
              <a:t> </a:t>
            </a:r>
            <a:r>
              <a:rPr dirty="0"/>
              <a:t>LSTMs</a:t>
            </a:r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11560" y="1234268"/>
            <a:ext cx="8136904" cy="3731912"/>
          </a:xfrm>
          <a:prstGeom prst="rect">
            <a:avLst/>
          </a:prstGeom>
        </p:spPr>
        <p:txBody>
          <a:bodyPr vert="horz" wrap="square" lIns="0" tIns="6724" rIns="0" bIns="0" rtlCol="0">
            <a:spAutoFit/>
          </a:bodyPr>
          <a:lstStyle/>
          <a:p>
            <a:pPr marL="354106" marR="42585" indent="-342900">
              <a:lnSpc>
                <a:spcPct val="101299"/>
              </a:lnSpc>
              <a:spcBef>
                <a:spcPts val="53"/>
              </a:spcBef>
              <a:buFont typeface="Arial" panose="020B0604020202020204" pitchFamily="34" charset="0"/>
              <a:buChar char="•"/>
            </a:pPr>
            <a:r>
              <a:rPr sz="2250" spc="-4" dirty="0">
                <a:latin typeface="Helvetica"/>
                <a:cs typeface="Helvetica"/>
              </a:rPr>
              <a:t>In </a:t>
            </a:r>
            <a:r>
              <a:rPr lang="de-DE" sz="2250" spc="-26" dirty="0">
                <a:latin typeface="Helvetica"/>
                <a:cs typeface="Helvetica"/>
              </a:rPr>
              <a:t>simple </a:t>
            </a:r>
            <a:r>
              <a:rPr sz="2250" dirty="0">
                <a:latin typeface="Helvetica"/>
                <a:cs typeface="Helvetica"/>
              </a:rPr>
              <a:t>RNNs, hidden </a:t>
            </a:r>
            <a:r>
              <a:rPr sz="2250" spc="-4" dirty="0">
                <a:latin typeface="Helvetica"/>
                <a:cs typeface="Helvetica"/>
              </a:rPr>
              <a:t>state </a:t>
            </a:r>
            <a:r>
              <a:rPr sz="2250" dirty="0">
                <a:latin typeface="Helvetica"/>
                <a:cs typeface="Helvetica"/>
              </a:rPr>
              <a:t>depends </a:t>
            </a:r>
            <a:br>
              <a:rPr lang="de-DE" sz="2250" dirty="0">
                <a:latin typeface="Helvetica"/>
                <a:cs typeface="Helvetica"/>
              </a:rPr>
            </a:br>
            <a:r>
              <a:rPr sz="2250" dirty="0">
                <a:latin typeface="Helvetica"/>
                <a:cs typeface="Helvetica"/>
              </a:rPr>
              <a:t>on previous hidden </a:t>
            </a:r>
            <a:r>
              <a:rPr sz="2250" spc="-4" dirty="0">
                <a:latin typeface="Helvetica"/>
                <a:cs typeface="Helvetica"/>
              </a:rPr>
              <a:t>state </a:t>
            </a:r>
            <a:r>
              <a:rPr sz="2250" dirty="0">
                <a:latin typeface="Helvetica"/>
                <a:cs typeface="Helvetica"/>
              </a:rPr>
              <a:t>and on </a:t>
            </a:r>
            <a:r>
              <a:rPr sz="2250" spc="-4" dirty="0">
                <a:latin typeface="Helvetica"/>
                <a:cs typeface="Helvetica"/>
              </a:rPr>
              <a:t>the</a:t>
            </a:r>
            <a:r>
              <a:rPr sz="2250" dirty="0">
                <a:latin typeface="Helvetica"/>
                <a:cs typeface="Helvetica"/>
              </a:rPr>
              <a:t> input:</a:t>
            </a:r>
            <a:endParaRPr lang="de-DE" sz="2250" dirty="0">
              <a:latin typeface="Helvetica"/>
              <a:cs typeface="Helvetica"/>
            </a:endParaRPr>
          </a:p>
          <a:p>
            <a:pPr marL="811306" marR="42585" lvl="1" indent="-342900">
              <a:lnSpc>
                <a:spcPct val="101299"/>
              </a:lnSpc>
              <a:spcBef>
                <a:spcPts val="53"/>
              </a:spcBef>
              <a:buFont typeface="Arial" panose="020B0604020202020204" pitchFamily="34" charset="0"/>
              <a:buChar char="•"/>
            </a:pPr>
            <a:r>
              <a:rPr sz="2735" b="1" spc="4" dirty="0" err="1">
                <a:latin typeface="STIXGeneral"/>
                <a:cs typeface="STIXGeneral"/>
              </a:rPr>
              <a:t>h</a:t>
            </a:r>
            <a:r>
              <a:rPr sz="2912" i="1" spc="6" baseline="-20202" dirty="0" err="1">
                <a:latin typeface="STIXGeneral"/>
                <a:cs typeface="STIXGeneral"/>
              </a:rPr>
              <a:t>t</a:t>
            </a:r>
            <a:r>
              <a:rPr sz="2912" i="1" spc="6" baseline="-20202" dirty="0">
                <a:latin typeface="STIXGeneral"/>
                <a:cs typeface="STIXGeneral"/>
              </a:rPr>
              <a:t> </a:t>
            </a:r>
            <a:r>
              <a:rPr sz="2735" spc="9" dirty="0">
                <a:latin typeface="STIXGeneral"/>
                <a:cs typeface="STIXGeneral"/>
              </a:rPr>
              <a:t>= </a:t>
            </a:r>
            <a:r>
              <a:rPr sz="2735" i="1" spc="-4" dirty="0">
                <a:latin typeface="STIXGeneral"/>
                <a:cs typeface="STIXGeneral"/>
              </a:rPr>
              <a:t>g</a:t>
            </a:r>
            <a:r>
              <a:rPr sz="2735" spc="-4" dirty="0">
                <a:latin typeface="STIXGeneral"/>
                <a:cs typeface="STIXGeneral"/>
              </a:rPr>
              <a:t>(</a:t>
            </a:r>
            <a:r>
              <a:rPr sz="2735" i="1" spc="-4" dirty="0">
                <a:latin typeface="STIXGeneral"/>
                <a:cs typeface="STIXGeneral"/>
              </a:rPr>
              <a:t>W</a:t>
            </a:r>
            <a:r>
              <a:rPr sz="2912" i="1" spc="-6" baseline="-20202" dirty="0">
                <a:latin typeface="STIXGeneral"/>
                <a:cs typeface="STIXGeneral"/>
              </a:rPr>
              <a:t>h</a:t>
            </a:r>
            <a:r>
              <a:rPr sz="2735" spc="-4" dirty="0">
                <a:latin typeface="STIXGeneral"/>
                <a:cs typeface="STIXGeneral"/>
              </a:rPr>
              <a:t>[</a:t>
            </a:r>
            <a:r>
              <a:rPr sz="2735" b="1" spc="-4" dirty="0">
                <a:latin typeface="STIXGeneral"/>
                <a:cs typeface="STIXGeneral"/>
              </a:rPr>
              <a:t>h</a:t>
            </a:r>
            <a:r>
              <a:rPr sz="2912" i="1" spc="-6" baseline="-20202" dirty="0">
                <a:latin typeface="STIXGeneral"/>
                <a:cs typeface="STIXGeneral"/>
              </a:rPr>
              <a:t>t</a:t>
            </a:r>
            <a:r>
              <a:rPr sz="2912" spc="-6" baseline="-20202" dirty="0">
                <a:latin typeface="STIXGeneral"/>
                <a:cs typeface="STIXGeneral"/>
              </a:rPr>
              <a:t>−1</a:t>
            </a:r>
            <a:r>
              <a:rPr sz="2735" spc="-4" dirty="0">
                <a:latin typeface="STIXGeneral"/>
                <a:cs typeface="STIXGeneral"/>
              </a:rPr>
              <a:t>, </a:t>
            </a:r>
            <a:r>
              <a:rPr sz="2735" b="1" spc="4" dirty="0">
                <a:latin typeface="STIXGeneral"/>
                <a:cs typeface="STIXGeneral"/>
              </a:rPr>
              <a:t>x</a:t>
            </a:r>
            <a:r>
              <a:rPr sz="2912" i="1" spc="6" baseline="-20202" dirty="0">
                <a:latin typeface="STIXGeneral"/>
                <a:cs typeface="STIXGeneral"/>
              </a:rPr>
              <a:t>t</a:t>
            </a:r>
            <a:r>
              <a:rPr sz="2735" spc="4" dirty="0">
                <a:latin typeface="STIXGeneral"/>
                <a:cs typeface="STIXGeneral"/>
              </a:rPr>
              <a:t>] </a:t>
            </a:r>
            <a:r>
              <a:rPr sz="2735" spc="9" dirty="0">
                <a:latin typeface="STIXGeneral"/>
                <a:cs typeface="STIXGeneral"/>
              </a:rPr>
              <a:t>+ </a:t>
            </a:r>
            <a:r>
              <a:rPr sz="2735" i="1" spc="-26" dirty="0">
                <a:latin typeface="STIXGeneral"/>
                <a:cs typeface="STIXGeneral"/>
              </a:rPr>
              <a:t>b</a:t>
            </a:r>
            <a:r>
              <a:rPr sz="2912" i="1" spc="-39" baseline="-20202" dirty="0">
                <a:latin typeface="STIXGeneral"/>
                <a:cs typeface="STIXGeneral"/>
              </a:rPr>
              <a:t>h</a:t>
            </a:r>
            <a:r>
              <a:rPr sz="2735" spc="-26" dirty="0">
                <a:latin typeface="STIXGeneral"/>
                <a:cs typeface="STIXGeneral"/>
              </a:rPr>
              <a:t>) </a:t>
            </a:r>
            <a:r>
              <a:rPr sz="2250" spc="-4" dirty="0">
                <a:latin typeface="Helvetica"/>
                <a:cs typeface="Helvetica"/>
              </a:rPr>
              <a:t>with e.g.</a:t>
            </a:r>
            <a:r>
              <a:rPr sz="2250" spc="-101" dirty="0">
                <a:latin typeface="Helvetica"/>
                <a:cs typeface="Helvetica"/>
              </a:rPr>
              <a:t> </a:t>
            </a:r>
            <a:r>
              <a:rPr sz="2250" i="1" dirty="0">
                <a:latin typeface="Helvetica"/>
                <a:cs typeface="Helvetica"/>
              </a:rPr>
              <a:t>g</a:t>
            </a:r>
            <a:r>
              <a:rPr sz="2250" dirty="0">
                <a:latin typeface="Helvetica"/>
                <a:cs typeface="Helvetica"/>
              </a:rPr>
              <a:t>=tanh</a:t>
            </a:r>
          </a:p>
          <a:p>
            <a:pPr marL="354106" marR="153529" indent="-342900">
              <a:lnSpc>
                <a:spcPct val="107800"/>
              </a:lnSpc>
              <a:spcBef>
                <a:spcPts val="137"/>
              </a:spcBef>
              <a:buFont typeface="Arial" panose="020B0604020202020204" pitchFamily="34" charset="0"/>
              <a:buChar char="•"/>
            </a:pPr>
            <a:r>
              <a:rPr lang="de-DE" sz="2250" dirty="0">
                <a:solidFill>
                  <a:srgbClr val="0B05FF"/>
                </a:solidFill>
                <a:latin typeface="Helvetica"/>
                <a:cs typeface="Helvetica"/>
              </a:rPr>
              <a:t>V</a:t>
            </a:r>
            <a:r>
              <a:rPr sz="2250" dirty="0" err="1">
                <a:solidFill>
                  <a:srgbClr val="0B05FF"/>
                </a:solidFill>
                <a:latin typeface="Helvetica"/>
                <a:cs typeface="Helvetica"/>
              </a:rPr>
              <a:t>anishing</a:t>
            </a:r>
            <a:r>
              <a:rPr sz="2250" dirty="0">
                <a:solidFill>
                  <a:srgbClr val="0B05FF"/>
                </a:solidFill>
                <a:latin typeface="Helvetica"/>
                <a:cs typeface="Helvetica"/>
              </a:rPr>
              <a:t> gradient problem</a:t>
            </a:r>
            <a:endParaRPr lang="de-DE" sz="2250" dirty="0">
              <a:solidFill>
                <a:srgbClr val="0B05FF"/>
              </a:solidFill>
              <a:latin typeface="Helvetica"/>
              <a:cs typeface="Helvetica"/>
            </a:endParaRPr>
          </a:p>
          <a:p>
            <a:pPr marL="811306" marR="153529" lvl="1" indent="-342900">
              <a:lnSpc>
                <a:spcPct val="107800"/>
              </a:lnSpc>
              <a:spcBef>
                <a:spcPts val="137"/>
              </a:spcBef>
              <a:buFont typeface="Arial" panose="020B0604020202020204" pitchFamily="34" charset="0"/>
              <a:buChar char="•"/>
            </a:pPr>
            <a:r>
              <a:rPr lang="de-DE" sz="2250" dirty="0">
                <a:latin typeface="Helvetica"/>
                <a:cs typeface="Helvetica"/>
              </a:rPr>
              <a:t>RNNs c</a:t>
            </a:r>
            <a:r>
              <a:rPr sz="2250" dirty="0" err="1">
                <a:latin typeface="Helvetica"/>
                <a:cs typeface="Helvetica"/>
              </a:rPr>
              <a:t>an’t</a:t>
            </a:r>
            <a:r>
              <a:rPr sz="2250" dirty="0">
                <a:latin typeface="Helvetica"/>
                <a:cs typeface="Helvetica"/>
              </a:rPr>
              <a:t> be trained </a:t>
            </a:r>
            <a:r>
              <a:rPr sz="2250" spc="-4" dirty="0">
                <a:latin typeface="Helvetica"/>
                <a:cs typeface="Helvetica"/>
              </a:rPr>
              <a:t>effectively </a:t>
            </a:r>
            <a:r>
              <a:rPr sz="2250" dirty="0">
                <a:latin typeface="Helvetica"/>
                <a:cs typeface="Helvetica"/>
              </a:rPr>
              <a:t>on long</a:t>
            </a:r>
            <a:r>
              <a:rPr sz="2250" spc="-9" dirty="0">
                <a:latin typeface="Helvetica"/>
                <a:cs typeface="Helvetica"/>
              </a:rPr>
              <a:t> </a:t>
            </a:r>
            <a:r>
              <a:rPr sz="2250" dirty="0">
                <a:latin typeface="Helvetica"/>
                <a:cs typeface="Helvetica"/>
              </a:rPr>
              <a:t>sequences</a:t>
            </a:r>
            <a:endParaRPr sz="2780" dirty="0">
              <a:latin typeface="Times New Roman"/>
              <a:cs typeface="Times New Roman"/>
            </a:endParaRPr>
          </a:p>
          <a:p>
            <a:pPr marL="354106" marR="370934" indent="-342900">
              <a:lnSpc>
                <a:spcPct val="99700"/>
              </a:lnSpc>
              <a:buFont typeface="Arial" panose="020B0604020202020204" pitchFamily="34" charset="0"/>
              <a:buChar char="•"/>
            </a:pPr>
            <a:r>
              <a:rPr sz="2250" dirty="0">
                <a:solidFill>
                  <a:srgbClr val="0B05FF"/>
                </a:solidFill>
                <a:latin typeface="Helvetica"/>
                <a:cs typeface="Helvetica"/>
              </a:rPr>
              <a:t>LSTMs (Long </a:t>
            </a:r>
            <a:r>
              <a:rPr sz="2250" spc="-26" dirty="0">
                <a:solidFill>
                  <a:srgbClr val="0B05FF"/>
                </a:solidFill>
                <a:latin typeface="Helvetica"/>
                <a:cs typeface="Helvetica"/>
              </a:rPr>
              <a:t>Short-Term </a:t>
            </a:r>
            <a:r>
              <a:rPr sz="2250" dirty="0">
                <a:solidFill>
                  <a:srgbClr val="0B05FF"/>
                </a:solidFill>
                <a:latin typeface="Helvetica"/>
                <a:cs typeface="Helvetica"/>
              </a:rPr>
              <a:t>Memory networks)</a:t>
            </a:r>
            <a:r>
              <a:rPr lang="de-DE" sz="2250" dirty="0">
                <a:solidFill>
                  <a:srgbClr val="0B05FF"/>
                </a:solidFill>
                <a:latin typeface="Helvetica"/>
                <a:cs typeface="Helvetica"/>
              </a:rPr>
              <a:t> </a:t>
            </a:r>
            <a:r>
              <a:rPr lang="de-DE" sz="2250" dirty="0" err="1">
                <a:solidFill>
                  <a:srgbClr val="0B05FF"/>
                </a:solidFill>
                <a:latin typeface="Helvetica"/>
                <a:cs typeface="Helvetica"/>
              </a:rPr>
              <a:t>to</a:t>
            </a:r>
            <a:r>
              <a:rPr lang="de-DE" sz="2250" dirty="0">
                <a:solidFill>
                  <a:srgbClr val="0B05FF"/>
                </a:solidFill>
                <a:latin typeface="Helvetica"/>
                <a:cs typeface="Helvetica"/>
              </a:rPr>
              <a:t> </a:t>
            </a:r>
            <a:r>
              <a:rPr lang="de-DE" sz="2250" dirty="0" err="1">
                <a:solidFill>
                  <a:srgbClr val="0B05FF"/>
                </a:solidFill>
                <a:latin typeface="Helvetica"/>
                <a:cs typeface="Helvetica"/>
              </a:rPr>
              <a:t>the</a:t>
            </a:r>
            <a:r>
              <a:rPr lang="de-DE" sz="2250" dirty="0">
                <a:solidFill>
                  <a:srgbClr val="0B05FF"/>
                </a:solidFill>
                <a:latin typeface="Helvetica"/>
                <a:cs typeface="Helvetica"/>
              </a:rPr>
              <a:t> </a:t>
            </a:r>
            <a:r>
              <a:rPr lang="de-DE" sz="2250" dirty="0" err="1">
                <a:solidFill>
                  <a:srgbClr val="0B05FF"/>
                </a:solidFill>
                <a:latin typeface="Helvetica"/>
                <a:cs typeface="Helvetica"/>
              </a:rPr>
              <a:t>rescue</a:t>
            </a:r>
            <a:endParaRPr sz="2250" dirty="0">
              <a:solidFill>
                <a:srgbClr val="0B05FF"/>
              </a:solidFill>
              <a:latin typeface="Helvetica"/>
              <a:cs typeface="Helvetica"/>
            </a:endParaRPr>
          </a:p>
          <a:p>
            <a:pPr marL="811306" marR="4483" lvl="1" indent="-342900">
              <a:lnSpc>
                <a:spcPct val="101299"/>
              </a:lnSpc>
              <a:spcBef>
                <a:spcPts val="265"/>
              </a:spcBef>
              <a:buFont typeface="Arial" panose="020B0604020202020204" pitchFamily="34" charset="0"/>
              <a:buChar char="•"/>
              <a:tabLst>
                <a:tab pos="372055" algn="l"/>
              </a:tabLst>
            </a:pPr>
            <a:r>
              <a:rPr lang="de-DE" sz="2250" dirty="0">
                <a:latin typeface="Helvetica"/>
                <a:cs typeface="Helvetica"/>
              </a:rPr>
              <a:t>A</a:t>
            </a:r>
            <a:r>
              <a:rPr sz="2250" dirty="0" err="1">
                <a:latin typeface="Helvetica"/>
                <a:cs typeface="Helvetica"/>
              </a:rPr>
              <a:t>dditional</a:t>
            </a:r>
            <a:r>
              <a:rPr sz="2250" dirty="0">
                <a:latin typeface="Helvetica"/>
                <a:cs typeface="Helvetica"/>
              </a:rPr>
              <a:t> cell </a:t>
            </a:r>
            <a:r>
              <a:rPr sz="2250" spc="-4" dirty="0">
                <a:latin typeface="Helvetica"/>
                <a:cs typeface="Helvetica"/>
              </a:rPr>
              <a:t>state </a:t>
            </a:r>
            <a:r>
              <a:rPr sz="2250" dirty="0">
                <a:latin typeface="Helvetica"/>
                <a:cs typeface="Helvetica"/>
              </a:rPr>
              <a:t>passed through </a:t>
            </a:r>
            <a:r>
              <a:rPr sz="2250" spc="-4" dirty="0">
                <a:latin typeface="Helvetica"/>
                <a:cs typeface="Helvetica"/>
              </a:rPr>
              <a:t>the </a:t>
            </a:r>
            <a:r>
              <a:rPr sz="2250" dirty="0">
                <a:latin typeface="Helvetica"/>
                <a:cs typeface="Helvetica"/>
              </a:rPr>
              <a:t>network and</a:t>
            </a:r>
            <a:br>
              <a:rPr lang="de-DE" sz="2250" dirty="0">
                <a:latin typeface="Helvetica"/>
                <a:cs typeface="Helvetica"/>
              </a:rPr>
            </a:br>
            <a:r>
              <a:rPr sz="2250" dirty="0">
                <a:latin typeface="Helvetica"/>
                <a:cs typeface="Helvetica"/>
              </a:rPr>
              <a:t>updated at each </a:t>
            </a:r>
            <a:r>
              <a:rPr sz="2250" spc="-4" dirty="0">
                <a:latin typeface="Helvetica"/>
                <a:cs typeface="Helvetica"/>
              </a:rPr>
              <a:t>time</a:t>
            </a:r>
            <a:r>
              <a:rPr sz="2250" spc="-13" dirty="0">
                <a:latin typeface="Helvetica"/>
                <a:cs typeface="Helvetica"/>
              </a:rPr>
              <a:t> </a:t>
            </a:r>
            <a:r>
              <a:rPr sz="2250" spc="-4" dirty="0">
                <a:latin typeface="Helvetica"/>
                <a:cs typeface="Helvetica"/>
              </a:rPr>
              <a:t>step</a:t>
            </a:r>
            <a:endParaRPr lang="de-DE" sz="2250" spc="-4" dirty="0">
              <a:latin typeface="Helvetica"/>
              <a:cs typeface="Helvetica"/>
            </a:endParaRPr>
          </a:p>
          <a:p>
            <a:pPr marL="811306" marR="4483" lvl="1" indent="-342900">
              <a:lnSpc>
                <a:spcPct val="101299"/>
              </a:lnSpc>
              <a:spcBef>
                <a:spcPts val="265"/>
              </a:spcBef>
              <a:buFont typeface="Arial" panose="020B0604020202020204" pitchFamily="34" charset="0"/>
              <a:buChar char="•"/>
              <a:tabLst>
                <a:tab pos="372055" algn="l"/>
              </a:tabLst>
            </a:pPr>
            <a:r>
              <a:rPr sz="2250" dirty="0">
                <a:latin typeface="Helvetica"/>
                <a:cs typeface="Helvetica"/>
              </a:rPr>
              <a:t>LSTMs define </a:t>
            </a:r>
            <a:r>
              <a:rPr sz="2250" spc="-4" dirty="0">
                <a:latin typeface="Helvetica"/>
                <a:cs typeface="Helvetica"/>
              </a:rPr>
              <a:t>four different </a:t>
            </a:r>
            <a:r>
              <a:rPr sz="2250" dirty="0">
                <a:latin typeface="Helvetica"/>
                <a:cs typeface="Helvetica"/>
              </a:rPr>
              <a:t>layers (gates) </a:t>
            </a:r>
            <a:r>
              <a:rPr sz="2250" spc="-4" dirty="0">
                <a:latin typeface="Helvetica"/>
                <a:cs typeface="Helvetica"/>
              </a:rPr>
              <a:t>that </a:t>
            </a:r>
            <a:r>
              <a:rPr sz="2250" dirty="0">
                <a:latin typeface="Helvetica"/>
                <a:cs typeface="Helvetica"/>
              </a:rPr>
              <a:t>read in </a:t>
            </a:r>
            <a:br>
              <a:rPr lang="de-DE" sz="2250" dirty="0">
                <a:latin typeface="Helvetica"/>
                <a:cs typeface="Helvetica"/>
              </a:rPr>
            </a:br>
            <a:r>
              <a:rPr sz="2250" spc="-4" dirty="0">
                <a:latin typeface="Helvetica"/>
                <a:cs typeface="Helvetica"/>
              </a:rPr>
              <a:t>the </a:t>
            </a:r>
            <a:r>
              <a:rPr sz="2250" dirty="0">
                <a:latin typeface="Helvetica"/>
                <a:cs typeface="Helvetica"/>
              </a:rPr>
              <a:t>previous hidden </a:t>
            </a:r>
            <a:r>
              <a:rPr sz="2250" spc="-4" dirty="0">
                <a:latin typeface="Helvetica"/>
                <a:cs typeface="Helvetica"/>
              </a:rPr>
              <a:t>state </a:t>
            </a:r>
            <a:r>
              <a:rPr sz="2250" dirty="0">
                <a:latin typeface="Helvetica"/>
                <a:cs typeface="Helvetica"/>
              </a:rPr>
              <a:t>and current input.</a:t>
            </a:r>
          </a:p>
        </p:txBody>
      </p:sp>
      <p:sp>
        <p:nvSpPr>
          <p:cNvPr id="6" name="object 9">
            <a:extLst>
              <a:ext uri="{FF2B5EF4-FFF2-40B4-BE49-F238E27FC236}">
                <a16:creationId xmlns:a16="http://schemas.microsoft.com/office/drawing/2014/main" id="{27A07614-F577-3742-9A2D-FFE5B333343A}"/>
              </a:ext>
            </a:extLst>
          </p:cNvPr>
          <p:cNvSpPr txBox="1"/>
          <p:nvPr/>
        </p:nvSpPr>
        <p:spPr>
          <a:xfrm>
            <a:off x="3264274" y="6707056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D4A8866-25DD-1046-AF07-2848AFE36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2510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A79C6-3879-2A4A-BFF9-49D1F8954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Recap: Convolution</a:t>
            </a:r>
          </a:p>
        </p:txBody>
      </p:sp>
      <p:pic>
        <p:nvPicPr>
          <p:cNvPr id="6" name="Content Placeholder 5" descr="A screen shot of a cat&#10;&#10;Description automatically generated">
            <a:extLst>
              <a:ext uri="{FF2B5EF4-FFF2-40B4-BE49-F238E27FC236}">
                <a16:creationId xmlns:a16="http://schemas.microsoft.com/office/drawing/2014/main" id="{7EB1123D-6476-E440-8B60-21B39034BA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105705"/>
            <a:ext cx="8229600" cy="315141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330457-DA28-454D-8AEA-E6EA1C7F8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79296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38861" y="1257904"/>
            <a:ext cx="5850258" cy="22014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5536" y="261105"/>
            <a:ext cx="8208912" cy="503192"/>
          </a:xfrm>
          <a:prstGeom prst="rect">
            <a:avLst/>
          </a:prstGeom>
        </p:spPr>
        <p:txBody>
          <a:bodyPr vert="horz" wrap="square" lIns="0" tIns="10646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84"/>
              </a:spcBef>
            </a:pPr>
            <a:r>
              <a:rPr spc="-4" dirty="0"/>
              <a:t>Long Short </a:t>
            </a:r>
            <a:r>
              <a:rPr spc="-84" dirty="0"/>
              <a:t>Term </a:t>
            </a:r>
            <a:r>
              <a:rPr spc="-4" dirty="0"/>
              <a:t>Memory Networks</a:t>
            </a:r>
            <a:r>
              <a:rPr spc="31" dirty="0"/>
              <a:t> </a:t>
            </a:r>
            <a:r>
              <a:rPr spc="-4" dirty="0"/>
              <a:t>(LSTMs)</a:t>
            </a:r>
            <a:endParaRPr dirty="0"/>
          </a:p>
        </p:txBody>
      </p:sp>
      <p:sp>
        <p:nvSpPr>
          <p:cNvPr id="13" name="object 13"/>
          <p:cNvSpPr txBox="1"/>
          <p:nvPr/>
        </p:nvSpPr>
        <p:spPr>
          <a:xfrm>
            <a:off x="2702004" y="6500717"/>
            <a:ext cx="3742204" cy="168643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>
              <a:spcBef>
                <a:spcPts val="97"/>
              </a:spcBef>
            </a:pPr>
            <a:r>
              <a:rPr sz="1015" dirty="0">
                <a:solidFill>
                  <a:srgbClr val="0B05FF"/>
                </a:solidFill>
                <a:latin typeface="Helvetica"/>
                <a:cs typeface="Helvetica"/>
              </a:rPr>
              <a:t>https://colah.github.io/posts/2015-08-Understanding-LSTMs/</a:t>
            </a:r>
          </a:p>
        </p:txBody>
      </p:sp>
      <p:sp>
        <p:nvSpPr>
          <p:cNvPr id="16" name="object 9">
            <a:extLst>
              <a:ext uri="{FF2B5EF4-FFF2-40B4-BE49-F238E27FC236}">
                <a16:creationId xmlns:a16="http://schemas.microsoft.com/office/drawing/2014/main" id="{084CB028-C390-4649-A1FF-B453B9D7C051}"/>
              </a:ext>
            </a:extLst>
          </p:cNvPr>
          <p:cNvSpPr txBox="1"/>
          <p:nvPr/>
        </p:nvSpPr>
        <p:spPr>
          <a:xfrm>
            <a:off x="3264274" y="6707056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A1E32295-1409-4741-B6DC-830D6A874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  <p:pic>
        <p:nvPicPr>
          <p:cNvPr id="20" name="Picture 19" descr="Diagram, shape&#10;&#10;Description automatically generated">
            <a:extLst>
              <a:ext uri="{FF2B5EF4-FFF2-40B4-BE49-F238E27FC236}">
                <a16:creationId xmlns:a16="http://schemas.microsoft.com/office/drawing/2014/main" id="{5F1568E5-E111-D443-BFD4-AF5215B5E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535" y="4077072"/>
            <a:ext cx="7125047" cy="129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078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38861" y="1257904"/>
            <a:ext cx="5850258" cy="22014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5536" y="261105"/>
            <a:ext cx="8208912" cy="503192"/>
          </a:xfrm>
          <a:prstGeom prst="rect">
            <a:avLst/>
          </a:prstGeom>
        </p:spPr>
        <p:txBody>
          <a:bodyPr vert="horz" wrap="square" lIns="0" tIns="10646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84"/>
              </a:spcBef>
            </a:pPr>
            <a:r>
              <a:rPr spc="-4" dirty="0"/>
              <a:t>Long Short </a:t>
            </a:r>
            <a:r>
              <a:rPr spc="-84" dirty="0"/>
              <a:t>Term </a:t>
            </a:r>
            <a:r>
              <a:rPr spc="-4" dirty="0"/>
              <a:t>Memory Networks</a:t>
            </a:r>
            <a:r>
              <a:rPr spc="31" dirty="0"/>
              <a:t> </a:t>
            </a:r>
            <a:r>
              <a:rPr spc="-4" dirty="0"/>
              <a:t>(LSTMs)</a:t>
            </a:r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825296" y="3591085"/>
            <a:ext cx="3478305" cy="304951"/>
          </a:xfrm>
          <a:prstGeom prst="rect">
            <a:avLst/>
          </a:prstGeom>
        </p:spPr>
        <p:txBody>
          <a:bodyPr vert="horz" wrap="square" lIns="0" tIns="12886" rIns="0" bIns="0" rtlCol="0">
            <a:spAutoFit/>
          </a:bodyPr>
          <a:lstStyle/>
          <a:p>
            <a:pPr marL="11206">
              <a:spcBef>
                <a:spcPts val="101"/>
              </a:spcBef>
              <a:tabLst>
                <a:tab pos="917250" algn="l"/>
              </a:tabLst>
            </a:pPr>
            <a:r>
              <a:rPr sz="1897" spc="4" dirty="0">
                <a:latin typeface="Helvetica"/>
                <a:cs typeface="Helvetica"/>
              </a:rPr>
              <a:t>At</a:t>
            </a:r>
            <a:r>
              <a:rPr sz="1897" dirty="0">
                <a:latin typeface="Helvetica"/>
                <a:cs typeface="Helvetica"/>
              </a:rPr>
              <a:t> </a:t>
            </a:r>
            <a:r>
              <a:rPr sz="1897" spc="4" dirty="0">
                <a:latin typeface="Helvetica"/>
                <a:cs typeface="Helvetica"/>
              </a:rPr>
              <a:t>time	</a:t>
            </a:r>
            <a:r>
              <a:rPr sz="1897" dirty="0">
                <a:latin typeface="Helvetica"/>
                <a:cs typeface="Helvetica"/>
              </a:rPr>
              <a:t>, </a:t>
            </a:r>
            <a:r>
              <a:rPr sz="1897" spc="4" dirty="0">
                <a:latin typeface="Helvetica"/>
                <a:cs typeface="Helvetica"/>
              </a:rPr>
              <a:t>the LSTM cell reads</a:t>
            </a:r>
            <a:r>
              <a:rPr sz="1897" spc="-62" dirty="0">
                <a:latin typeface="Helvetica"/>
                <a:cs typeface="Helvetica"/>
              </a:rPr>
              <a:t> </a:t>
            </a:r>
            <a:r>
              <a:rPr sz="1897" spc="4" dirty="0">
                <a:latin typeface="Helvetica"/>
                <a:cs typeface="Helvetica"/>
              </a:rPr>
              <a:t>in</a:t>
            </a:r>
            <a:endParaRPr sz="1897" dirty="0">
              <a:latin typeface="Helvetica"/>
              <a:cs typeface="Helvetic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5296" y="3899355"/>
            <a:ext cx="5031506" cy="304951"/>
          </a:xfrm>
          <a:prstGeom prst="rect">
            <a:avLst/>
          </a:prstGeom>
        </p:spPr>
        <p:txBody>
          <a:bodyPr vert="horz" wrap="square" lIns="0" tIns="12886" rIns="0" bIns="0" rtlCol="0">
            <a:spAutoFit/>
          </a:bodyPr>
          <a:lstStyle/>
          <a:p>
            <a:pPr marL="11206">
              <a:spcBef>
                <a:spcPts val="101"/>
              </a:spcBef>
            </a:pPr>
            <a:r>
              <a:rPr sz="1897" spc="13" dirty="0">
                <a:latin typeface="Helvetica"/>
                <a:cs typeface="Helvetica"/>
              </a:rPr>
              <a:t>— </a:t>
            </a:r>
            <a:r>
              <a:rPr sz="1897" spc="4" dirty="0">
                <a:latin typeface="Helvetica"/>
                <a:cs typeface="Helvetica"/>
              </a:rPr>
              <a:t>a </a:t>
            </a:r>
            <a:r>
              <a:rPr sz="1897" i="1" spc="4" dirty="0">
                <a:latin typeface="Helvetica"/>
                <a:cs typeface="Helvetica"/>
              </a:rPr>
              <a:t>c</a:t>
            </a:r>
            <a:r>
              <a:rPr sz="1897" spc="4" dirty="0">
                <a:latin typeface="Helvetica"/>
                <a:cs typeface="Helvetica"/>
              </a:rPr>
              <a:t>-dimensional previous </a:t>
            </a:r>
            <a:r>
              <a:rPr sz="1897" spc="4" dirty="0">
                <a:solidFill>
                  <a:srgbClr val="0B05FF"/>
                </a:solidFill>
                <a:latin typeface="Helvetica"/>
                <a:cs typeface="Helvetica"/>
              </a:rPr>
              <a:t>cell </a:t>
            </a:r>
            <a:r>
              <a:rPr sz="1897" dirty="0">
                <a:solidFill>
                  <a:srgbClr val="0B05FF"/>
                </a:solidFill>
                <a:latin typeface="Helvetica"/>
                <a:cs typeface="Helvetica"/>
              </a:rPr>
              <a:t>state</a:t>
            </a:r>
            <a:r>
              <a:rPr sz="1897" spc="-40" dirty="0">
                <a:solidFill>
                  <a:srgbClr val="0B05FF"/>
                </a:solidFill>
                <a:latin typeface="Helvetica"/>
                <a:cs typeface="Helvetica"/>
              </a:rPr>
              <a:t> </a:t>
            </a:r>
            <a:r>
              <a:rPr sz="1897" spc="4" dirty="0">
                <a:solidFill>
                  <a:srgbClr val="0B05FF"/>
                </a:solidFill>
                <a:latin typeface="Helvetica"/>
                <a:cs typeface="Helvetica"/>
              </a:rPr>
              <a:t>vector</a:t>
            </a:r>
            <a:r>
              <a:rPr lang="de-DE" sz="1897" spc="4" dirty="0">
                <a:solidFill>
                  <a:srgbClr val="0B05FF"/>
                </a:solidFill>
                <a:latin typeface="Helvetica"/>
                <a:cs typeface="Helvetica"/>
              </a:rPr>
              <a:t> </a:t>
            </a:r>
            <a:r>
              <a:rPr lang="de-DE" sz="1897" b="1" spc="4" dirty="0">
                <a:solidFill>
                  <a:srgbClr val="0B05FF"/>
                </a:solidFill>
                <a:latin typeface="Helvetica"/>
                <a:cs typeface="Helvetica"/>
              </a:rPr>
              <a:t>c</a:t>
            </a:r>
            <a:endParaRPr sz="1897" b="1" dirty="0">
              <a:solidFill>
                <a:srgbClr val="0B05FF"/>
              </a:solidFill>
              <a:latin typeface="Helvetica"/>
              <a:cs typeface="Helvetic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5296" y="4507451"/>
            <a:ext cx="4190440" cy="639833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4483">
              <a:lnSpc>
                <a:spcPct val="109600"/>
              </a:lnSpc>
              <a:spcBef>
                <a:spcPts val="84"/>
              </a:spcBef>
              <a:tabLst>
                <a:tab pos="917250" algn="l"/>
              </a:tabLst>
            </a:pPr>
            <a:r>
              <a:rPr sz="1897" spc="13" dirty="0">
                <a:latin typeface="Helvetica"/>
                <a:cs typeface="Helvetica"/>
              </a:rPr>
              <a:t>— </a:t>
            </a:r>
            <a:r>
              <a:rPr sz="1897" spc="4" dirty="0">
                <a:latin typeface="Helvetica"/>
                <a:cs typeface="Helvetica"/>
              </a:rPr>
              <a:t>a </a:t>
            </a:r>
            <a:r>
              <a:rPr sz="1897" i="1" spc="4" dirty="0">
                <a:latin typeface="Helvetica"/>
                <a:cs typeface="Helvetica"/>
              </a:rPr>
              <a:t>d</a:t>
            </a:r>
            <a:r>
              <a:rPr sz="1897" spc="4" dirty="0">
                <a:latin typeface="Helvetica"/>
                <a:cs typeface="Helvetica"/>
              </a:rPr>
              <a:t>-dimensional current </a:t>
            </a:r>
            <a:r>
              <a:rPr sz="1897" spc="4" dirty="0">
                <a:solidFill>
                  <a:srgbClr val="0B05FF"/>
                </a:solidFill>
                <a:latin typeface="Helvetica"/>
                <a:cs typeface="Helvetica"/>
              </a:rPr>
              <a:t>input</a:t>
            </a:r>
            <a:r>
              <a:rPr sz="1897" spc="-57" dirty="0">
                <a:solidFill>
                  <a:srgbClr val="0B05FF"/>
                </a:solidFill>
                <a:latin typeface="Helvetica"/>
                <a:cs typeface="Helvetica"/>
              </a:rPr>
              <a:t> </a:t>
            </a:r>
            <a:r>
              <a:rPr sz="1897" spc="4" dirty="0">
                <a:solidFill>
                  <a:srgbClr val="0B05FF"/>
                </a:solidFill>
                <a:latin typeface="Helvetica"/>
                <a:cs typeface="Helvetica"/>
              </a:rPr>
              <a:t>vector  </a:t>
            </a:r>
            <a:r>
              <a:rPr sz="1897" spc="4" dirty="0">
                <a:latin typeface="Helvetica"/>
                <a:cs typeface="Helvetica"/>
              </a:rPr>
              <a:t>At</a:t>
            </a:r>
            <a:r>
              <a:rPr sz="1897" dirty="0">
                <a:latin typeface="Helvetica"/>
                <a:cs typeface="Helvetica"/>
              </a:rPr>
              <a:t> </a:t>
            </a:r>
            <a:r>
              <a:rPr sz="1897" spc="4" dirty="0">
                <a:latin typeface="Helvetica"/>
                <a:cs typeface="Helvetica"/>
              </a:rPr>
              <a:t>time	</a:t>
            </a:r>
            <a:r>
              <a:rPr sz="1897" dirty="0">
                <a:latin typeface="Helvetica"/>
                <a:cs typeface="Helvetica"/>
              </a:rPr>
              <a:t>, </a:t>
            </a:r>
            <a:r>
              <a:rPr sz="1897" spc="4" dirty="0">
                <a:latin typeface="Helvetica"/>
                <a:cs typeface="Helvetica"/>
              </a:rPr>
              <a:t>the LSTM cell</a:t>
            </a:r>
            <a:r>
              <a:rPr sz="1897" spc="-22" dirty="0">
                <a:latin typeface="Helvetica"/>
                <a:cs typeface="Helvetica"/>
              </a:rPr>
              <a:t> </a:t>
            </a:r>
            <a:r>
              <a:rPr sz="1897" spc="4" dirty="0">
                <a:solidFill>
                  <a:srgbClr val="0B05FF"/>
                </a:solidFill>
                <a:latin typeface="Helvetica"/>
                <a:cs typeface="Helvetica"/>
              </a:rPr>
              <a:t>returns</a:t>
            </a:r>
            <a:endParaRPr sz="1897" dirty="0">
              <a:solidFill>
                <a:srgbClr val="0B05FF"/>
              </a:solidFill>
              <a:latin typeface="Helvetica"/>
              <a:cs typeface="Helvetic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25296" y="5085184"/>
            <a:ext cx="5114856" cy="382344"/>
          </a:xfrm>
          <a:prstGeom prst="rect">
            <a:avLst/>
          </a:prstGeom>
        </p:spPr>
        <p:txBody>
          <a:bodyPr vert="horz" wrap="square" lIns="0" tIns="12886" rIns="0" bIns="0" rtlCol="0">
            <a:spAutoFit/>
          </a:bodyPr>
          <a:lstStyle/>
          <a:p>
            <a:pPr marL="11206">
              <a:spcBef>
                <a:spcPts val="101"/>
              </a:spcBef>
            </a:pPr>
            <a:r>
              <a:rPr sz="1897" spc="13" dirty="0">
                <a:latin typeface="Helvetica"/>
                <a:cs typeface="Helvetica"/>
              </a:rPr>
              <a:t>— </a:t>
            </a:r>
            <a:r>
              <a:rPr sz="1897" spc="4" dirty="0">
                <a:latin typeface="Helvetica"/>
                <a:cs typeface="Helvetica"/>
              </a:rPr>
              <a:t>a </a:t>
            </a:r>
            <a:r>
              <a:rPr sz="1897" i="1" spc="4" dirty="0">
                <a:latin typeface="Helvetica"/>
                <a:cs typeface="Helvetica"/>
              </a:rPr>
              <a:t>c</a:t>
            </a:r>
            <a:r>
              <a:rPr sz="1897" spc="4" dirty="0">
                <a:latin typeface="Helvetica"/>
                <a:cs typeface="Helvetica"/>
              </a:rPr>
              <a:t>-dimensional previous </a:t>
            </a:r>
            <a:r>
              <a:rPr sz="1897" spc="4" dirty="0">
                <a:solidFill>
                  <a:srgbClr val="0B05FF"/>
                </a:solidFill>
                <a:latin typeface="Helvetica"/>
                <a:cs typeface="Helvetica"/>
              </a:rPr>
              <a:t>cell </a:t>
            </a:r>
            <a:r>
              <a:rPr sz="1897" dirty="0">
                <a:solidFill>
                  <a:srgbClr val="0B05FF"/>
                </a:solidFill>
                <a:latin typeface="Helvetica"/>
                <a:cs typeface="Helvetica"/>
              </a:rPr>
              <a:t>state</a:t>
            </a:r>
            <a:r>
              <a:rPr sz="1897" spc="-40" dirty="0">
                <a:solidFill>
                  <a:srgbClr val="0B05FF"/>
                </a:solidFill>
                <a:latin typeface="Helvetica"/>
                <a:cs typeface="Helvetica"/>
              </a:rPr>
              <a:t> </a:t>
            </a:r>
            <a:r>
              <a:rPr sz="1897" spc="4" dirty="0">
                <a:solidFill>
                  <a:srgbClr val="0B05FF"/>
                </a:solidFill>
                <a:latin typeface="Helvetica"/>
                <a:cs typeface="Helvetica"/>
              </a:rPr>
              <a:t>vector</a:t>
            </a:r>
            <a:r>
              <a:rPr lang="de-DE" sz="1897" spc="4" dirty="0">
                <a:solidFill>
                  <a:srgbClr val="0B05FF"/>
                </a:solidFill>
                <a:latin typeface="Helvetica"/>
                <a:cs typeface="Helvetica"/>
              </a:rPr>
              <a:t> </a:t>
            </a:r>
            <a:r>
              <a:rPr lang="en-US" sz="2000" b="1" spc="-4" dirty="0" err="1">
                <a:solidFill>
                  <a:srgbClr val="0B05FF"/>
                </a:solidFill>
                <a:latin typeface="STIXGeneral"/>
                <a:cs typeface="STIXGeneral"/>
              </a:rPr>
              <a:t>c</a:t>
            </a:r>
            <a:r>
              <a:rPr lang="en-US" sz="2400" i="1" spc="-6" baseline="-19005" dirty="0" err="1">
                <a:solidFill>
                  <a:srgbClr val="0B05FF"/>
                </a:solidFill>
                <a:latin typeface="STIXGeneral"/>
                <a:cs typeface="STIXGeneral"/>
              </a:rPr>
              <a:t>t</a:t>
            </a:r>
            <a:endParaRPr sz="1897" dirty="0">
              <a:solidFill>
                <a:srgbClr val="0B05FF"/>
              </a:solidFill>
              <a:latin typeface="Helvetica"/>
              <a:cs typeface="Helvetic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74439" y="4003216"/>
            <a:ext cx="336176" cy="270530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>
              <a:spcBef>
                <a:spcPts val="97"/>
              </a:spcBef>
            </a:pPr>
            <a:r>
              <a:rPr sz="1677" i="1" dirty="0">
                <a:solidFill>
                  <a:srgbClr val="0B05FF"/>
                </a:solidFill>
                <a:latin typeface="STIXGeneral"/>
                <a:cs typeface="STIXGeneral"/>
              </a:rPr>
              <a:t>t</a:t>
            </a:r>
            <a:r>
              <a:rPr sz="1677" spc="4" dirty="0">
                <a:solidFill>
                  <a:srgbClr val="0B05FF"/>
                </a:solidFill>
                <a:latin typeface="STIXGeneral"/>
                <a:cs typeface="STIXGeneral"/>
              </a:rPr>
              <a:t>−1</a:t>
            </a:r>
            <a:endParaRPr sz="1677" dirty="0">
              <a:solidFill>
                <a:srgbClr val="0B05FF"/>
              </a:solidFill>
              <a:latin typeface="STIXGeneral"/>
              <a:cs typeface="STIXGener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5296" y="4157142"/>
            <a:ext cx="5832101" cy="376759"/>
          </a:xfrm>
          <a:prstGeom prst="rect">
            <a:avLst/>
          </a:prstGeom>
        </p:spPr>
        <p:txBody>
          <a:bodyPr vert="horz" wrap="square" lIns="0" tIns="10085" rIns="0" bIns="0" rtlCol="0">
            <a:spAutoFit/>
          </a:bodyPr>
          <a:lstStyle/>
          <a:p>
            <a:pPr marL="11206">
              <a:spcBef>
                <a:spcPts val="79"/>
              </a:spcBef>
            </a:pPr>
            <a:r>
              <a:rPr sz="1897" spc="13" dirty="0">
                <a:latin typeface="Helvetica"/>
                <a:cs typeface="Helvetica"/>
              </a:rPr>
              <a:t>— </a:t>
            </a:r>
            <a:r>
              <a:rPr sz="1897" spc="4" dirty="0">
                <a:latin typeface="Helvetica"/>
                <a:cs typeface="Helvetica"/>
              </a:rPr>
              <a:t>an </a:t>
            </a:r>
            <a:r>
              <a:rPr sz="1897" i="1" spc="4" dirty="0">
                <a:latin typeface="Helvetica"/>
                <a:cs typeface="Helvetica"/>
              </a:rPr>
              <a:t>h-</a:t>
            </a:r>
            <a:r>
              <a:rPr sz="1897" spc="4" dirty="0">
                <a:latin typeface="Helvetica"/>
                <a:cs typeface="Helvetica"/>
              </a:rPr>
              <a:t>dimensional previous </a:t>
            </a:r>
            <a:r>
              <a:rPr sz="1897" spc="4" dirty="0">
                <a:solidFill>
                  <a:srgbClr val="0B05FF"/>
                </a:solidFill>
                <a:latin typeface="Helvetica"/>
                <a:cs typeface="Helvetica"/>
              </a:rPr>
              <a:t>hidden </a:t>
            </a:r>
            <a:r>
              <a:rPr sz="1897" dirty="0">
                <a:solidFill>
                  <a:srgbClr val="0B05FF"/>
                </a:solidFill>
                <a:latin typeface="Helvetica"/>
                <a:cs typeface="Helvetica"/>
              </a:rPr>
              <a:t>state </a:t>
            </a:r>
            <a:r>
              <a:rPr sz="1897" spc="4" dirty="0">
                <a:solidFill>
                  <a:srgbClr val="0B05FF"/>
                </a:solidFill>
                <a:latin typeface="Helvetica"/>
                <a:cs typeface="Helvetica"/>
              </a:rPr>
              <a:t>vector</a:t>
            </a:r>
            <a:r>
              <a:rPr sz="1897" spc="-18" dirty="0">
                <a:solidFill>
                  <a:srgbClr val="0B05FF"/>
                </a:solidFill>
                <a:latin typeface="Helvetica"/>
                <a:cs typeface="Helvetica"/>
              </a:rPr>
              <a:t> </a:t>
            </a:r>
            <a:r>
              <a:rPr sz="2382" b="1" dirty="0">
                <a:solidFill>
                  <a:srgbClr val="0B05FF"/>
                </a:solidFill>
                <a:latin typeface="STIXGeneral"/>
                <a:cs typeface="STIXGeneral"/>
              </a:rPr>
              <a:t>h</a:t>
            </a:r>
            <a:r>
              <a:rPr sz="2515" i="1" baseline="-19005" dirty="0">
                <a:solidFill>
                  <a:srgbClr val="0B05FF"/>
                </a:solidFill>
                <a:latin typeface="STIXGeneral"/>
                <a:cs typeface="STIXGeneral"/>
              </a:rPr>
              <a:t>t</a:t>
            </a:r>
            <a:r>
              <a:rPr sz="2515" baseline="-19005" dirty="0">
                <a:solidFill>
                  <a:srgbClr val="0B05FF"/>
                </a:solidFill>
                <a:latin typeface="STIXGeneral"/>
                <a:cs typeface="STIXGeneral"/>
              </a:rPr>
              <a:t>−1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622485" y="3573016"/>
            <a:ext cx="82363" cy="270530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>
              <a:spcBef>
                <a:spcPts val="97"/>
              </a:spcBef>
            </a:pPr>
            <a:r>
              <a:rPr sz="1677" i="1" dirty="0">
                <a:latin typeface="STIXGeneral"/>
                <a:cs typeface="STIXGeneral"/>
              </a:rPr>
              <a:t>t</a:t>
            </a:r>
            <a:endParaRPr sz="1677" dirty="0">
              <a:latin typeface="STIXGeneral"/>
              <a:cs typeface="STIXGener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19672" y="4869160"/>
            <a:ext cx="82363" cy="270530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>
              <a:spcBef>
                <a:spcPts val="97"/>
              </a:spcBef>
            </a:pPr>
            <a:r>
              <a:rPr sz="1677" i="1" dirty="0">
                <a:latin typeface="STIXGeneral"/>
                <a:cs typeface="STIXGeneral"/>
              </a:rPr>
              <a:t>t</a:t>
            </a:r>
            <a:endParaRPr sz="1677" dirty="0">
              <a:latin typeface="STIXGeneral"/>
              <a:cs typeface="STIXGener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25296" y="5392308"/>
            <a:ext cx="5578288" cy="701395"/>
          </a:xfrm>
          <a:prstGeom prst="rect">
            <a:avLst/>
          </a:prstGeom>
        </p:spPr>
        <p:txBody>
          <a:bodyPr vert="horz" wrap="square" lIns="0" tIns="13447" rIns="0" bIns="0" rtlCol="0">
            <a:spAutoFit/>
          </a:bodyPr>
          <a:lstStyle/>
          <a:p>
            <a:pPr marL="284645" marR="4483" indent="-273998">
              <a:lnSpc>
                <a:spcPct val="105700"/>
              </a:lnSpc>
              <a:spcBef>
                <a:spcPts val="106"/>
              </a:spcBef>
            </a:pPr>
            <a:r>
              <a:rPr sz="1897" spc="13" dirty="0">
                <a:latin typeface="Helvetica"/>
                <a:cs typeface="Helvetica"/>
              </a:rPr>
              <a:t>— </a:t>
            </a:r>
            <a:r>
              <a:rPr sz="1897" spc="4" dirty="0">
                <a:latin typeface="Helvetica"/>
                <a:cs typeface="Helvetica"/>
              </a:rPr>
              <a:t>an </a:t>
            </a:r>
            <a:r>
              <a:rPr sz="1897" i="1" spc="4" dirty="0">
                <a:latin typeface="Helvetica"/>
                <a:cs typeface="Helvetica"/>
              </a:rPr>
              <a:t>h-</a:t>
            </a:r>
            <a:r>
              <a:rPr sz="1897" spc="4" dirty="0">
                <a:latin typeface="Helvetica"/>
                <a:cs typeface="Helvetica"/>
              </a:rPr>
              <a:t>dimensional previous </a:t>
            </a:r>
            <a:r>
              <a:rPr sz="1897" spc="4" dirty="0">
                <a:solidFill>
                  <a:srgbClr val="0B05FF"/>
                </a:solidFill>
                <a:latin typeface="Helvetica"/>
                <a:cs typeface="Helvetica"/>
              </a:rPr>
              <a:t>hidden </a:t>
            </a:r>
            <a:r>
              <a:rPr sz="1897" dirty="0">
                <a:solidFill>
                  <a:srgbClr val="0B05FF"/>
                </a:solidFill>
                <a:latin typeface="Helvetica"/>
                <a:cs typeface="Helvetica"/>
              </a:rPr>
              <a:t>state </a:t>
            </a:r>
            <a:r>
              <a:rPr sz="1897" spc="4" dirty="0">
                <a:solidFill>
                  <a:srgbClr val="0B05FF"/>
                </a:solidFill>
                <a:latin typeface="Helvetica"/>
                <a:cs typeface="Helvetica"/>
              </a:rPr>
              <a:t>vector </a:t>
            </a:r>
            <a:r>
              <a:rPr sz="2382" b="1" spc="-4" dirty="0">
                <a:solidFill>
                  <a:srgbClr val="0B05FF"/>
                </a:solidFill>
                <a:latin typeface="STIXGeneral"/>
                <a:cs typeface="STIXGeneral"/>
              </a:rPr>
              <a:t>h</a:t>
            </a:r>
            <a:r>
              <a:rPr sz="2515" i="1" spc="-6" baseline="-19005" dirty="0">
                <a:solidFill>
                  <a:srgbClr val="0B05FF"/>
                </a:solidFill>
                <a:latin typeface="STIXGeneral"/>
                <a:cs typeface="STIXGeneral"/>
              </a:rPr>
              <a:t>t </a:t>
            </a:r>
            <a:r>
              <a:rPr sz="1677" i="1" spc="-4" dirty="0">
                <a:solidFill>
                  <a:srgbClr val="0B05FF"/>
                </a:solidFill>
                <a:latin typeface="STIXGeneral"/>
                <a:cs typeface="STIXGeneral"/>
              </a:rPr>
              <a:t> </a:t>
            </a:r>
            <a:r>
              <a:rPr sz="1897" spc="4" dirty="0">
                <a:latin typeface="Helvetica"/>
                <a:cs typeface="Helvetica"/>
              </a:rPr>
              <a:t>(which may also be passed </a:t>
            </a:r>
            <a:r>
              <a:rPr sz="1897" dirty="0">
                <a:latin typeface="Helvetica"/>
                <a:cs typeface="Helvetica"/>
              </a:rPr>
              <a:t>to </a:t>
            </a:r>
            <a:r>
              <a:rPr sz="1897" spc="4" dirty="0">
                <a:latin typeface="Helvetica"/>
                <a:cs typeface="Helvetica"/>
              </a:rPr>
              <a:t>an output</a:t>
            </a:r>
            <a:r>
              <a:rPr sz="1897" spc="-31" dirty="0">
                <a:latin typeface="Helvetica"/>
                <a:cs typeface="Helvetica"/>
              </a:rPr>
              <a:t> </a:t>
            </a:r>
            <a:r>
              <a:rPr sz="1897" spc="4" dirty="0">
                <a:latin typeface="Helvetica"/>
                <a:cs typeface="Helvetica"/>
              </a:rPr>
              <a:t>layer)</a:t>
            </a:r>
            <a:endParaRPr sz="1897" dirty="0">
              <a:latin typeface="Helvetica"/>
              <a:cs typeface="Helvetic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702004" y="6500717"/>
            <a:ext cx="3742204" cy="168643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>
              <a:spcBef>
                <a:spcPts val="97"/>
              </a:spcBef>
            </a:pPr>
            <a:r>
              <a:rPr sz="1015" dirty="0">
                <a:solidFill>
                  <a:srgbClr val="0B05FF"/>
                </a:solidFill>
                <a:latin typeface="Helvetica"/>
                <a:cs typeface="Helvetica"/>
              </a:rPr>
              <a:t>https://colah.github.io/posts/2015-08-Understanding-LSTMs/</a:t>
            </a:r>
          </a:p>
        </p:txBody>
      </p:sp>
      <p:sp>
        <p:nvSpPr>
          <p:cNvPr id="16" name="object 9">
            <a:extLst>
              <a:ext uri="{FF2B5EF4-FFF2-40B4-BE49-F238E27FC236}">
                <a16:creationId xmlns:a16="http://schemas.microsoft.com/office/drawing/2014/main" id="{084CB028-C390-4649-A1FF-B453B9D7C051}"/>
              </a:ext>
            </a:extLst>
          </p:cNvPr>
          <p:cNvSpPr txBox="1"/>
          <p:nvPr/>
        </p:nvSpPr>
        <p:spPr>
          <a:xfrm>
            <a:off x="3264274" y="6707056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9A898B3-C818-524B-AC7D-E0994BFC8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771" y="341455"/>
            <a:ext cx="8566396" cy="3124215"/>
          </a:xfrm>
          <a:prstGeom prst="rect">
            <a:avLst/>
          </a:prstGeom>
        </p:spPr>
      </p:pic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A1E32295-1409-4741-B6DC-830D6A874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792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E4742-3FA2-F140-92B3-A827DDE8D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Bi-LSTM Encoder w/ HMM/CRF Layer</a:t>
            </a:r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DEB70EC4-DB3D-FE4D-8CE3-EC19932BC3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7867" y="1558756"/>
            <a:ext cx="5828855" cy="381620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2CE917-41E7-D741-A5B3-8F93859A2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9C3D96-0FCC-5A48-84E1-703FC552C5FF}"/>
              </a:ext>
            </a:extLst>
          </p:cNvPr>
          <p:cNvSpPr txBox="1"/>
          <p:nvPr/>
        </p:nvSpPr>
        <p:spPr>
          <a:xfrm>
            <a:off x="611560" y="2782669"/>
            <a:ext cx="1745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Contextualized</a:t>
            </a:r>
            <a:br>
              <a:rPr lang="en-DE" dirty="0"/>
            </a:br>
            <a:r>
              <a:rPr lang="en-DE" dirty="0"/>
              <a:t>Representations</a:t>
            </a:r>
          </a:p>
        </p:txBody>
      </p:sp>
      <p:sp>
        <p:nvSpPr>
          <p:cNvPr id="3" name="Cloud Callout 2">
            <a:extLst>
              <a:ext uri="{FF2B5EF4-FFF2-40B4-BE49-F238E27FC236}">
                <a16:creationId xmlns:a16="http://schemas.microsoft.com/office/drawing/2014/main" id="{B98939CA-922E-691C-B8AE-D882911E516F}"/>
              </a:ext>
            </a:extLst>
          </p:cNvPr>
          <p:cNvSpPr/>
          <p:nvPr/>
        </p:nvSpPr>
        <p:spPr>
          <a:xfrm>
            <a:off x="323528" y="3645024"/>
            <a:ext cx="2664296" cy="1800200"/>
          </a:xfrm>
          <a:prstGeom prst="cloudCallout">
            <a:avLst>
              <a:gd name="adj1" fmla="val 59077"/>
              <a:gd name="adj2" fmla="val -5804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ysClr val="windowText" lastClr="000000"/>
                </a:solidFill>
              </a:rPr>
              <a:t>High computational effort</a:t>
            </a:r>
          </a:p>
        </p:txBody>
      </p:sp>
    </p:spTree>
    <p:extLst>
      <p:ext uri="{BB962C8B-B14F-4D97-AF65-F5344CB8AC3E}">
        <p14:creationId xmlns:p14="http://schemas.microsoft.com/office/powerpoint/2010/main" val="410276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5536" y="234692"/>
            <a:ext cx="7419415" cy="506021"/>
          </a:xfrm>
          <a:prstGeom prst="rect">
            <a:avLst/>
          </a:prstGeom>
        </p:spPr>
        <p:txBody>
          <a:bodyPr vert="horz" wrap="square" lIns="0" tIns="13447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106"/>
              </a:spcBef>
            </a:pPr>
            <a:r>
              <a:rPr spc="9" dirty="0">
                <a:latin typeface="Chalkduster"/>
                <a:cs typeface="Chalkduster"/>
              </a:rPr>
              <a:t>E</a:t>
            </a:r>
            <a:r>
              <a:rPr spc="9" dirty="0"/>
              <a:t>mbeddings </a:t>
            </a:r>
            <a:r>
              <a:rPr spc="4" dirty="0"/>
              <a:t>from </a:t>
            </a:r>
            <a:r>
              <a:rPr spc="4" dirty="0">
                <a:latin typeface="Chalkduster"/>
                <a:cs typeface="Chalkduster"/>
              </a:rPr>
              <a:t>L</a:t>
            </a:r>
            <a:r>
              <a:rPr spc="4" dirty="0"/>
              <a:t>anguage</a:t>
            </a:r>
            <a:r>
              <a:rPr spc="-26" dirty="0"/>
              <a:t> </a:t>
            </a:r>
            <a:r>
              <a:rPr spc="26" dirty="0">
                <a:latin typeface="Chalkduster"/>
                <a:cs typeface="Chalkduster"/>
              </a:rPr>
              <a:t>Mo</a:t>
            </a:r>
            <a:r>
              <a:rPr spc="26" dirty="0"/>
              <a:t>dels</a:t>
            </a:r>
            <a:endParaRPr dirty="0">
              <a:latin typeface="Chalkduster"/>
              <a:cs typeface="Chalkduste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29236" y="1413692"/>
            <a:ext cx="7343214" cy="4569343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 marR="4483">
              <a:spcBef>
                <a:spcPts val="119"/>
              </a:spcBef>
            </a:pPr>
            <a:r>
              <a:rPr sz="2427" spc="13" dirty="0">
                <a:latin typeface="Helvetica"/>
                <a:cs typeface="Helvetica"/>
              </a:rPr>
              <a:t>Replace </a:t>
            </a:r>
            <a:r>
              <a:rPr sz="2427" spc="9" dirty="0">
                <a:latin typeface="Helvetica"/>
                <a:cs typeface="Helvetica"/>
              </a:rPr>
              <a:t>static </a:t>
            </a:r>
            <a:r>
              <a:rPr sz="2427" spc="13" dirty="0">
                <a:latin typeface="Helvetica"/>
                <a:cs typeface="Helvetica"/>
              </a:rPr>
              <a:t>embeddings </a:t>
            </a:r>
            <a:r>
              <a:rPr sz="2427" spc="9" dirty="0">
                <a:latin typeface="Helvetica"/>
                <a:cs typeface="Helvetica"/>
              </a:rPr>
              <a:t>(lexicon </a:t>
            </a:r>
            <a:r>
              <a:rPr sz="2427" spc="13" dirty="0">
                <a:latin typeface="Helvetica"/>
                <a:cs typeface="Helvetica"/>
              </a:rPr>
              <a:t>lookup) </a:t>
            </a:r>
            <a:r>
              <a:rPr sz="2427" spc="9" dirty="0">
                <a:latin typeface="Helvetica"/>
                <a:cs typeface="Helvetica"/>
              </a:rPr>
              <a:t>with  </a:t>
            </a:r>
            <a:r>
              <a:rPr sz="2427" spc="13" dirty="0">
                <a:solidFill>
                  <a:srgbClr val="0B05FF"/>
                </a:solidFill>
                <a:latin typeface="Helvetica"/>
                <a:cs typeface="Helvetica"/>
              </a:rPr>
              <a:t>context-dependent embeddings </a:t>
            </a:r>
            <a:r>
              <a:rPr sz="2427" spc="13" dirty="0">
                <a:latin typeface="Helvetica"/>
                <a:cs typeface="Helvetica"/>
              </a:rPr>
              <a:t>(produced by a</a:t>
            </a:r>
            <a:r>
              <a:rPr sz="2427" spc="-31" dirty="0">
                <a:latin typeface="Helvetica"/>
                <a:cs typeface="Helvetica"/>
              </a:rPr>
              <a:t> </a:t>
            </a:r>
            <a:r>
              <a:rPr sz="2427" spc="13" dirty="0">
                <a:latin typeface="Helvetica"/>
                <a:cs typeface="Helvetica"/>
              </a:rPr>
              <a:t>deep language</a:t>
            </a:r>
            <a:r>
              <a:rPr sz="2427" spc="-9" dirty="0">
                <a:latin typeface="Helvetica"/>
                <a:cs typeface="Helvetica"/>
              </a:rPr>
              <a:t> </a:t>
            </a:r>
            <a:r>
              <a:rPr sz="2427" spc="13" dirty="0">
                <a:latin typeface="Helvetica"/>
                <a:cs typeface="Helvetica"/>
              </a:rPr>
              <a:t>model)</a:t>
            </a:r>
            <a:endParaRPr sz="2427" dirty="0">
              <a:latin typeface="Helvetica"/>
              <a:cs typeface="Helvetica"/>
            </a:endParaRPr>
          </a:p>
          <a:p>
            <a:pPr>
              <a:spcBef>
                <a:spcPts val="13"/>
              </a:spcBef>
            </a:pPr>
            <a:endParaRPr sz="2559" dirty="0">
              <a:latin typeface="Times New Roman"/>
              <a:cs typeface="Times New Roman"/>
            </a:endParaRPr>
          </a:p>
          <a:p>
            <a:pPr marL="11206" marR="906043" algn="just">
              <a:lnSpc>
                <a:spcPct val="101499"/>
              </a:lnSpc>
            </a:pPr>
            <a:r>
              <a:rPr sz="2427" spc="18" dirty="0">
                <a:latin typeface="Helvetica"/>
                <a:cs typeface="Helvetica"/>
              </a:rPr>
              <a:t>=&gt; </a:t>
            </a:r>
            <a:r>
              <a:rPr sz="2427" spc="13" dirty="0">
                <a:latin typeface="Helvetica"/>
                <a:cs typeface="Helvetica"/>
              </a:rPr>
              <a:t>Each </a:t>
            </a:r>
            <a:r>
              <a:rPr sz="2427" spc="4" dirty="0">
                <a:latin typeface="Helvetica"/>
                <a:cs typeface="Helvetica"/>
              </a:rPr>
              <a:t>token’s </a:t>
            </a:r>
            <a:r>
              <a:rPr sz="2427" spc="13" dirty="0">
                <a:latin typeface="Helvetica"/>
                <a:cs typeface="Helvetica"/>
              </a:rPr>
              <a:t>representation </a:t>
            </a:r>
            <a:r>
              <a:rPr sz="2427" spc="9" dirty="0">
                <a:latin typeface="Helvetica"/>
                <a:cs typeface="Helvetica"/>
              </a:rPr>
              <a:t>is </a:t>
            </a:r>
            <a:r>
              <a:rPr sz="2427" spc="13" dirty="0">
                <a:latin typeface="Helvetica"/>
                <a:cs typeface="Helvetica"/>
              </a:rPr>
              <a:t>a </a:t>
            </a:r>
            <a:r>
              <a:rPr sz="2427" spc="9" dirty="0">
                <a:latin typeface="Helvetica"/>
                <a:cs typeface="Helvetica"/>
              </a:rPr>
              <a:t>function of  the entire input </a:t>
            </a:r>
            <a:r>
              <a:rPr sz="2427" spc="13" dirty="0">
                <a:latin typeface="Helvetica"/>
                <a:cs typeface="Helvetica"/>
              </a:rPr>
              <a:t>sentence, computed by a deep  </a:t>
            </a:r>
            <a:r>
              <a:rPr sz="2427" spc="9" dirty="0">
                <a:solidFill>
                  <a:srgbClr val="0B05FF"/>
                </a:solidFill>
                <a:latin typeface="Helvetica"/>
                <a:cs typeface="Helvetica"/>
              </a:rPr>
              <a:t>(multi-layer) bidirectional </a:t>
            </a:r>
            <a:r>
              <a:rPr sz="2427" spc="13" dirty="0">
                <a:solidFill>
                  <a:srgbClr val="0B05FF"/>
                </a:solidFill>
                <a:latin typeface="Helvetica"/>
                <a:cs typeface="Helvetica"/>
              </a:rPr>
              <a:t>language</a:t>
            </a:r>
            <a:r>
              <a:rPr sz="2427" dirty="0">
                <a:solidFill>
                  <a:srgbClr val="0B05FF"/>
                </a:solidFill>
                <a:latin typeface="Helvetica"/>
                <a:cs typeface="Helvetica"/>
              </a:rPr>
              <a:t> </a:t>
            </a:r>
            <a:r>
              <a:rPr sz="2427" spc="13" dirty="0">
                <a:solidFill>
                  <a:srgbClr val="0B05FF"/>
                </a:solidFill>
                <a:latin typeface="Helvetica"/>
                <a:cs typeface="Helvetica"/>
              </a:rPr>
              <a:t>model</a:t>
            </a:r>
            <a:endParaRPr sz="2427" dirty="0">
              <a:solidFill>
                <a:srgbClr val="0B05FF"/>
              </a:solidFill>
              <a:latin typeface="Helvetica"/>
              <a:cs typeface="Helvetica"/>
            </a:endParaRPr>
          </a:p>
          <a:p>
            <a:pPr>
              <a:spcBef>
                <a:spcPts val="18"/>
              </a:spcBef>
            </a:pPr>
            <a:endParaRPr sz="2515" dirty="0">
              <a:latin typeface="Times New Roman"/>
              <a:cs typeface="Times New Roman"/>
            </a:endParaRPr>
          </a:p>
          <a:p>
            <a:pPr marL="11206" marR="317143"/>
            <a:r>
              <a:rPr sz="2427" spc="18" dirty="0">
                <a:latin typeface="Helvetica"/>
                <a:cs typeface="Helvetica"/>
              </a:rPr>
              <a:t>=&gt; </a:t>
            </a:r>
            <a:r>
              <a:rPr sz="2427" spc="13" dirty="0">
                <a:latin typeface="Helvetica"/>
                <a:cs typeface="Helvetica"/>
              </a:rPr>
              <a:t>Return </a:t>
            </a:r>
            <a:r>
              <a:rPr sz="2427" spc="9" dirty="0">
                <a:latin typeface="Helvetica"/>
                <a:cs typeface="Helvetica"/>
              </a:rPr>
              <a:t>for </a:t>
            </a:r>
            <a:r>
              <a:rPr sz="2427" spc="13" dirty="0">
                <a:latin typeface="Helvetica"/>
                <a:cs typeface="Helvetica"/>
              </a:rPr>
              <a:t>each token a </a:t>
            </a:r>
            <a:r>
              <a:rPr sz="2427" spc="13" dirty="0">
                <a:solidFill>
                  <a:srgbClr val="0B05FF"/>
                </a:solidFill>
                <a:latin typeface="Helvetica"/>
                <a:cs typeface="Helvetica"/>
              </a:rPr>
              <a:t>(task-dependent)</a:t>
            </a:r>
            <a:r>
              <a:rPr sz="2427" spc="-66" dirty="0">
                <a:solidFill>
                  <a:srgbClr val="0B05FF"/>
                </a:solidFill>
                <a:latin typeface="Helvetica"/>
                <a:cs typeface="Helvetica"/>
              </a:rPr>
              <a:t> </a:t>
            </a:r>
            <a:r>
              <a:rPr sz="2427" spc="9" dirty="0">
                <a:solidFill>
                  <a:srgbClr val="0B05FF"/>
                </a:solidFill>
                <a:latin typeface="Helvetica"/>
                <a:cs typeface="Helvetica"/>
              </a:rPr>
              <a:t>linear  </a:t>
            </a:r>
            <a:r>
              <a:rPr sz="2427" spc="13" dirty="0">
                <a:solidFill>
                  <a:srgbClr val="0B05FF"/>
                </a:solidFill>
                <a:latin typeface="Helvetica"/>
                <a:cs typeface="Helvetica"/>
              </a:rPr>
              <a:t>combination </a:t>
            </a:r>
            <a:r>
              <a:rPr sz="2427" spc="9" dirty="0">
                <a:solidFill>
                  <a:srgbClr val="0B05FF"/>
                </a:solidFill>
                <a:latin typeface="Helvetica"/>
                <a:cs typeface="Helvetica"/>
              </a:rPr>
              <a:t>of </a:t>
            </a:r>
            <a:r>
              <a:rPr sz="2427" spc="4" dirty="0">
                <a:solidFill>
                  <a:srgbClr val="0B05FF"/>
                </a:solidFill>
                <a:latin typeface="Helvetica"/>
                <a:cs typeface="Helvetica"/>
              </a:rPr>
              <a:t>its </a:t>
            </a:r>
            <a:r>
              <a:rPr sz="2427" spc="13" dirty="0">
                <a:solidFill>
                  <a:srgbClr val="0B05FF"/>
                </a:solidFill>
                <a:latin typeface="Helvetica"/>
                <a:cs typeface="Helvetica"/>
              </a:rPr>
              <a:t>representation across</a:t>
            </a:r>
            <a:r>
              <a:rPr sz="2427" spc="-31" dirty="0">
                <a:solidFill>
                  <a:srgbClr val="0B05FF"/>
                </a:solidFill>
                <a:latin typeface="Helvetica"/>
                <a:cs typeface="Helvetica"/>
              </a:rPr>
              <a:t> </a:t>
            </a:r>
            <a:r>
              <a:rPr sz="2427" spc="9" dirty="0">
                <a:solidFill>
                  <a:srgbClr val="0B05FF"/>
                </a:solidFill>
                <a:latin typeface="Helvetica"/>
                <a:cs typeface="Helvetica"/>
              </a:rPr>
              <a:t>layers</a:t>
            </a:r>
            <a:r>
              <a:rPr sz="2427" spc="9" dirty="0">
                <a:latin typeface="Helvetica"/>
                <a:cs typeface="Helvetica"/>
              </a:rPr>
              <a:t>.</a:t>
            </a:r>
            <a:endParaRPr sz="2427" dirty="0">
              <a:latin typeface="Helvetica"/>
              <a:cs typeface="Helvetica"/>
            </a:endParaRPr>
          </a:p>
          <a:p>
            <a:pPr>
              <a:spcBef>
                <a:spcPts val="9"/>
              </a:spcBef>
            </a:pPr>
            <a:endParaRPr sz="2603" dirty="0">
              <a:latin typeface="Times New Roman"/>
              <a:cs typeface="Times New Roman"/>
            </a:endParaRPr>
          </a:p>
          <a:p>
            <a:pPr marL="11206"/>
            <a:r>
              <a:rPr sz="2427" spc="18" dirty="0">
                <a:latin typeface="Helvetica"/>
                <a:cs typeface="Helvetica"/>
              </a:rPr>
              <a:t>=&gt; </a:t>
            </a:r>
            <a:r>
              <a:rPr sz="2427" spc="4" dirty="0">
                <a:latin typeface="Helvetica"/>
                <a:cs typeface="Helvetica"/>
              </a:rPr>
              <a:t>Different </a:t>
            </a:r>
            <a:r>
              <a:rPr sz="2427" spc="13" dirty="0">
                <a:latin typeface="Helvetica"/>
                <a:cs typeface="Helvetica"/>
              </a:rPr>
              <a:t>layers capture </a:t>
            </a:r>
            <a:r>
              <a:rPr sz="2427" spc="4" dirty="0">
                <a:latin typeface="Helvetica"/>
                <a:cs typeface="Helvetica"/>
              </a:rPr>
              <a:t>different</a:t>
            </a:r>
            <a:r>
              <a:rPr sz="2427" spc="-13" dirty="0">
                <a:latin typeface="Helvetica"/>
                <a:cs typeface="Helvetica"/>
              </a:rPr>
              <a:t> </a:t>
            </a:r>
            <a:r>
              <a:rPr sz="2427" spc="9" dirty="0">
                <a:latin typeface="Helvetica"/>
                <a:cs typeface="Helvetica"/>
              </a:rPr>
              <a:t>information</a:t>
            </a:r>
            <a:endParaRPr sz="2427" dirty="0">
              <a:latin typeface="Helvetica"/>
              <a:cs typeface="Helvetica"/>
            </a:endParaRPr>
          </a:p>
        </p:txBody>
      </p:sp>
      <p:sp>
        <p:nvSpPr>
          <p:cNvPr id="6" name="object 9">
            <a:extLst>
              <a:ext uri="{FF2B5EF4-FFF2-40B4-BE49-F238E27FC236}">
                <a16:creationId xmlns:a16="http://schemas.microsoft.com/office/drawing/2014/main" id="{D48E415F-F03C-9B44-966F-AD57FAE64812}"/>
              </a:ext>
            </a:extLst>
          </p:cNvPr>
          <p:cNvSpPr txBox="1"/>
          <p:nvPr/>
        </p:nvSpPr>
        <p:spPr>
          <a:xfrm>
            <a:off x="3264274" y="6707056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8F5FDA0-68C8-0248-827B-9C99581F0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32612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A503193-11B9-48D1-825A-FDFD0DCC8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olidFill>
                  <a:srgbClr val="FF0000"/>
                </a:solidFill>
              </a:rPr>
              <a:t>E</a:t>
            </a:r>
            <a:r>
              <a:rPr lang="en-US" altLang="zh-TW" dirty="0"/>
              <a:t>mbeddings from </a:t>
            </a:r>
            <a:r>
              <a:rPr lang="en-US" altLang="zh-TW" dirty="0">
                <a:solidFill>
                  <a:srgbClr val="FF0000"/>
                </a:solidFill>
              </a:rPr>
              <a:t>L</a:t>
            </a:r>
            <a:r>
              <a:rPr lang="en-US" altLang="zh-TW" dirty="0"/>
              <a:t>anguage </a:t>
            </a:r>
            <a:r>
              <a:rPr lang="en-US" altLang="zh-TW" dirty="0">
                <a:solidFill>
                  <a:srgbClr val="FF0000"/>
                </a:solidFill>
              </a:rPr>
              <a:t>Mo</a:t>
            </a:r>
            <a:r>
              <a:rPr lang="en-US" altLang="zh-TW" dirty="0"/>
              <a:t>del</a:t>
            </a:r>
            <a:r>
              <a:rPr lang="zh-TW" altLang="en-US" dirty="0"/>
              <a:t> </a:t>
            </a:r>
            <a:r>
              <a:rPr lang="en-US" altLang="zh-TW" dirty="0"/>
              <a:t>(ELMO)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922EF4D-6360-4725-B2A6-2FEE0EDD0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24744"/>
            <a:ext cx="7886700" cy="4351338"/>
          </a:xfrm>
        </p:spPr>
        <p:txBody>
          <a:bodyPr>
            <a:normAutofit/>
          </a:bodyPr>
          <a:lstStyle/>
          <a:p>
            <a:r>
              <a:rPr lang="en-US" altLang="zh-TW" sz="2400" dirty="0"/>
              <a:t>RNN-based language models (trained from lots of sentences)</a:t>
            </a:r>
            <a:endParaRPr lang="zh-TW" altLang="en-US" sz="2400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0F874F1-D52F-40F1-9E80-D989AA807087}"/>
              </a:ext>
            </a:extLst>
          </p:cNvPr>
          <p:cNvSpPr/>
          <p:nvPr/>
        </p:nvSpPr>
        <p:spPr>
          <a:xfrm>
            <a:off x="3240502" y="6361583"/>
            <a:ext cx="26661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dirty="0">
                <a:solidFill>
                  <a:srgbClr val="0B05FF"/>
                </a:solidFill>
                <a:hlinkClick r:id="rId3"/>
              </a:rPr>
              <a:t>https://arxiv.org/abs/1802.05365</a:t>
            </a:r>
            <a:r>
              <a:rPr lang="en-US" altLang="zh-TW" sz="1400" dirty="0">
                <a:solidFill>
                  <a:srgbClr val="0B05FF"/>
                </a:solidFill>
              </a:rPr>
              <a:t> </a:t>
            </a:r>
            <a:endParaRPr lang="zh-TW" altLang="en-US" sz="1400" dirty="0">
              <a:solidFill>
                <a:srgbClr val="0B05FF"/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ADECE58-8962-4B7A-A7B9-22AC46CAD48A}"/>
              </a:ext>
            </a:extLst>
          </p:cNvPr>
          <p:cNvSpPr txBox="1"/>
          <p:nvPr/>
        </p:nvSpPr>
        <p:spPr>
          <a:xfrm>
            <a:off x="2753291" y="1594101"/>
            <a:ext cx="6914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e.g., given “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潮水 退了 就 知道 誰 沒穿 褲子</a:t>
            </a:r>
            <a:r>
              <a:rPr lang="en-US" altLang="zh-TW" sz="2400" dirty="0"/>
              <a:t>”</a:t>
            </a:r>
            <a:endParaRPr lang="zh-TW" altLang="en-US" sz="240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54A77C0-9B77-41D8-B593-BF6E11A9720D}"/>
              </a:ext>
            </a:extLst>
          </p:cNvPr>
          <p:cNvSpPr/>
          <p:nvPr/>
        </p:nvSpPr>
        <p:spPr>
          <a:xfrm>
            <a:off x="602043" y="4377149"/>
            <a:ext cx="760287" cy="7089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RNN</a:t>
            </a:r>
            <a:endParaRPr lang="zh-TW" altLang="en-US" sz="24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245DBC6-7B3D-4580-8346-1F1440FA022B}"/>
              </a:ext>
            </a:extLst>
          </p:cNvPr>
          <p:cNvSpPr/>
          <p:nvPr/>
        </p:nvSpPr>
        <p:spPr>
          <a:xfrm>
            <a:off x="602044" y="3008492"/>
            <a:ext cx="760287" cy="7089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RNN</a:t>
            </a:r>
            <a:endParaRPr lang="zh-TW" altLang="en-US" sz="240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B04BE98-887A-4635-831F-81BBE267C9A4}"/>
              </a:ext>
            </a:extLst>
          </p:cNvPr>
          <p:cNvSpPr/>
          <p:nvPr/>
        </p:nvSpPr>
        <p:spPr>
          <a:xfrm>
            <a:off x="602043" y="3945634"/>
            <a:ext cx="760287" cy="19520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F779B9A-F6BB-42B6-9999-AB5CB1303C7C}"/>
              </a:ext>
            </a:extLst>
          </p:cNvPr>
          <p:cNvSpPr txBox="1"/>
          <p:nvPr/>
        </p:nvSpPr>
        <p:spPr>
          <a:xfrm>
            <a:off x="436342" y="5440089"/>
            <a:ext cx="1111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&lt;BOS&gt;</a:t>
            </a:r>
            <a:endParaRPr lang="zh-TW" altLang="en-US" sz="2400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0BB74EED-2CEE-4104-ADE6-FAB59B03C65F}"/>
              </a:ext>
            </a:extLst>
          </p:cNvPr>
          <p:cNvSpPr txBox="1"/>
          <p:nvPr/>
        </p:nvSpPr>
        <p:spPr>
          <a:xfrm>
            <a:off x="1590530" y="5436459"/>
            <a:ext cx="1111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潮水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F79DE31D-CEEF-41FB-946A-6A1511D47D1C}"/>
              </a:ext>
            </a:extLst>
          </p:cNvPr>
          <p:cNvSpPr txBox="1"/>
          <p:nvPr/>
        </p:nvSpPr>
        <p:spPr>
          <a:xfrm>
            <a:off x="2701851" y="5436459"/>
            <a:ext cx="1111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退了</a:t>
            </a:r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E369671C-85B5-432F-A541-1E2EED3592CD}"/>
              </a:ext>
            </a:extLst>
          </p:cNvPr>
          <p:cNvCxnSpPr>
            <a:cxnSpLocks/>
          </p:cNvCxnSpPr>
          <p:nvPr/>
        </p:nvCxnSpPr>
        <p:spPr>
          <a:xfrm flipV="1">
            <a:off x="982185" y="5086066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DC7B9FE9-56B4-4AF8-A1CC-CD361EDB3068}"/>
              </a:ext>
            </a:extLst>
          </p:cNvPr>
          <p:cNvCxnSpPr>
            <a:cxnSpLocks/>
          </p:cNvCxnSpPr>
          <p:nvPr/>
        </p:nvCxnSpPr>
        <p:spPr>
          <a:xfrm flipV="1">
            <a:off x="982185" y="2656976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CD0EB831-0165-4FA4-B69B-15312804699E}"/>
              </a:ext>
            </a:extLst>
          </p:cNvPr>
          <p:cNvCxnSpPr>
            <a:cxnSpLocks/>
          </p:cNvCxnSpPr>
          <p:nvPr/>
        </p:nvCxnSpPr>
        <p:spPr>
          <a:xfrm flipV="1">
            <a:off x="993745" y="4131218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756DE107-D4FD-4355-9998-7EB1D0E54767}"/>
              </a:ext>
            </a:extLst>
          </p:cNvPr>
          <p:cNvCxnSpPr>
            <a:cxnSpLocks/>
          </p:cNvCxnSpPr>
          <p:nvPr/>
        </p:nvCxnSpPr>
        <p:spPr>
          <a:xfrm flipV="1">
            <a:off x="994478" y="3675634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ED0F36D5-49D3-4324-8C56-D1DDF27EF8F8}"/>
              </a:ext>
            </a:extLst>
          </p:cNvPr>
          <p:cNvSpPr/>
          <p:nvPr/>
        </p:nvSpPr>
        <p:spPr>
          <a:xfrm>
            <a:off x="1742472" y="4391593"/>
            <a:ext cx="760287" cy="7089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RNN</a:t>
            </a:r>
            <a:endParaRPr lang="zh-TW" altLang="en-US" sz="2400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A217D76E-BFEA-4580-9808-B7373D1FD0AC}"/>
              </a:ext>
            </a:extLst>
          </p:cNvPr>
          <p:cNvSpPr/>
          <p:nvPr/>
        </p:nvSpPr>
        <p:spPr>
          <a:xfrm>
            <a:off x="1742473" y="3022936"/>
            <a:ext cx="760287" cy="7089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RNN</a:t>
            </a:r>
            <a:endParaRPr lang="zh-TW" altLang="en-US" sz="2400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16EF7D07-2A91-4E2D-93B4-DB9C1DDED1C2}"/>
              </a:ext>
            </a:extLst>
          </p:cNvPr>
          <p:cNvSpPr/>
          <p:nvPr/>
        </p:nvSpPr>
        <p:spPr>
          <a:xfrm>
            <a:off x="1742472" y="3960078"/>
            <a:ext cx="760287" cy="19520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56F81CB1-D5E5-46EC-967B-0712A664CC22}"/>
              </a:ext>
            </a:extLst>
          </p:cNvPr>
          <p:cNvCxnSpPr>
            <a:cxnSpLocks/>
          </p:cNvCxnSpPr>
          <p:nvPr/>
        </p:nvCxnSpPr>
        <p:spPr>
          <a:xfrm flipV="1">
            <a:off x="2122614" y="5100510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B20110CB-1FF4-4A9B-AD03-50EB90D298A7}"/>
              </a:ext>
            </a:extLst>
          </p:cNvPr>
          <p:cNvCxnSpPr>
            <a:cxnSpLocks/>
          </p:cNvCxnSpPr>
          <p:nvPr/>
        </p:nvCxnSpPr>
        <p:spPr>
          <a:xfrm flipV="1">
            <a:off x="2122614" y="2671420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43BEBC53-9314-4344-9FEB-5166D955F44D}"/>
              </a:ext>
            </a:extLst>
          </p:cNvPr>
          <p:cNvCxnSpPr>
            <a:cxnSpLocks/>
          </p:cNvCxnSpPr>
          <p:nvPr/>
        </p:nvCxnSpPr>
        <p:spPr>
          <a:xfrm flipV="1">
            <a:off x="2134174" y="4145662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BFF9020E-05E8-4E50-8315-D8C88C35A7E9}"/>
              </a:ext>
            </a:extLst>
          </p:cNvPr>
          <p:cNvCxnSpPr>
            <a:cxnSpLocks/>
          </p:cNvCxnSpPr>
          <p:nvPr/>
        </p:nvCxnSpPr>
        <p:spPr>
          <a:xfrm flipV="1">
            <a:off x="2134907" y="3690078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>
            <a:extLst>
              <a:ext uri="{FF2B5EF4-FFF2-40B4-BE49-F238E27FC236}">
                <a16:creationId xmlns:a16="http://schemas.microsoft.com/office/drawing/2014/main" id="{98014EA6-7564-4490-905D-F3B617B771F5}"/>
              </a:ext>
            </a:extLst>
          </p:cNvPr>
          <p:cNvSpPr/>
          <p:nvPr/>
        </p:nvSpPr>
        <p:spPr>
          <a:xfrm>
            <a:off x="2870609" y="4391593"/>
            <a:ext cx="760287" cy="7089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RNN</a:t>
            </a:r>
            <a:endParaRPr lang="zh-TW" altLang="en-US" sz="2400" dirty="0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4117F6D3-6B2D-48FB-AD61-B789208EBB3F}"/>
              </a:ext>
            </a:extLst>
          </p:cNvPr>
          <p:cNvSpPr/>
          <p:nvPr/>
        </p:nvSpPr>
        <p:spPr>
          <a:xfrm>
            <a:off x="2870610" y="3022936"/>
            <a:ext cx="760287" cy="7089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RNN</a:t>
            </a:r>
            <a:endParaRPr lang="zh-TW" altLang="en-US" sz="2400" dirty="0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1E848E94-B7D7-460C-B4BF-8F620C50EF15}"/>
              </a:ext>
            </a:extLst>
          </p:cNvPr>
          <p:cNvSpPr/>
          <p:nvPr/>
        </p:nvSpPr>
        <p:spPr>
          <a:xfrm>
            <a:off x="2870609" y="3960078"/>
            <a:ext cx="760287" cy="19520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CACA366D-B458-4517-BF45-602357336D90}"/>
              </a:ext>
            </a:extLst>
          </p:cNvPr>
          <p:cNvCxnSpPr>
            <a:cxnSpLocks/>
          </p:cNvCxnSpPr>
          <p:nvPr/>
        </p:nvCxnSpPr>
        <p:spPr>
          <a:xfrm flipV="1">
            <a:off x="3250751" y="5100510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2BBD2054-2B3C-4469-A3F3-341409DBB178}"/>
              </a:ext>
            </a:extLst>
          </p:cNvPr>
          <p:cNvCxnSpPr>
            <a:cxnSpLocks/>
          </p:cNvCxnSpPr>
          <p:nvPr/>
        </p:nvCxnSpPr>
        <p:spPr>
          <a:xfrm flipV="1">
            <a:off x="3250751" y="2671420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BD4BE030-395A-4165-AE23-F88FF2DD1FD9}"/>
              </a:ext>
            </a:extLst>
          </p:cNvPr>
          <p:cNvCxnSpPr>
            <a:cxnSpLocks/>
          </p:cNvCxnSpPr>
          <p:nvPr/>
        </p:nvCxnSpPr>
        <p:spPr>
          <a:xfrm flipV="1">
            <a:off x="3262311" y="4145662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5020851B-F708-4AD9-9B15-260254B94A20}"/>
              </a:ext>
            </a:extLst>
          </p:cNvPr>
          <p:cNvCxnSpPr>
            <a:cxnSpLocks/>
          </p:cNvCxnSpPr>
          <p:nvPr/>
        </p:nvCxnSpPr>
        <p:spPr>
          <a:xfrm flipV="1">
            <a:off x="3263044" y="3690078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182F34C1-0F4A-43E7-AC8E-663E92E8D427}"/>
              </a:ext>
            </a:extLst>
          </p:cNvPr>
          <p:cNvSpPr txBox="1"/>
          <p:nvPr/>
        </p:nvSpPr>
        <p:spPr>
          <a:xfrm>
            <a:off x="445967" y="2238531"/>
            <a:ext cx="1111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潮水</a:t>
            </a: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E70B6BB2-E104-4B37-A4C0-5EE9F9971BA1}"/>
              </a:ext>
            </a:extLst>
          </p:cNvPr>
          <p:cNvSpPr txBox="1"/>
          <p:nvPr/>
        </p:nvSpPr>
        <p:spPr>
          <a:xfrm>
            <a:off x="1557288" y="2238531"/>
            <a:ext cx="1111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退了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AEE691E8-CE4C-48B4-9D08-915DE25AF7DF}"/>
              </a:ext>
            </a:extLst>
          </p:cNvPr>
          <p:cNvSpPr txBox="1"/>
          <p:nvPr/>
        </p:nvSpPr>
        <p:spPr>
          <a:xfrm>
            <a:off x="2687941" y="2227700"/>
            <a:ext cx="1111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</a:t>
            </a:r>
          </a:p>
        </p:txBody>
      </p:sp>
      <p:cxnSp>
        <p:nvCxnSpPr>
          <p:cNvPr id="38" name="直線單箭頭接點 37">
            <a:extLst>
              <a:ext uri="{FF2B5EF4-FFF2-40B4-BE49-F238E27FC236}">
                <a16:creationId xmlns:a16="http://schemas.microsoft.com/office/drawing/2014/main" id="{7C183BAF-184D-4C4A-A091-A37C84BC0DD5}"/>
              </a:ext>
            </a:extLst>
          </p:cNvPr>
          <p:cNvCxnSpPr>
            <a:cxnSpLocks/>
          </p:cNvCxnSpPr>
          <p:nvPr/>
        </p:nvCxnSpPr>
        <p:spPr>
          <a:xfrm rot="5400000" flipV="1">
            <a:off x="1547663" y="4578162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單箭頭接點 38">
            <a:extLst>
              <a:ext uri="{FF2B5EF4-FFF2-40B4-BE49-F238E27FC236}">
                <a16:creationId xmlns:a16="http://schemas.microsoft.com/office/drawing/2014/main" id="{1D82547D-FC83-4F62-93C0-3051B5640788}"/>
              </a:ext>
            </a:extLst>
          </p:cNvPr>
          <p:cNvCxnSpPr>
            <a:cxnSpLocks/>
          </p:cNvCxnSpPr>
          <p:nvPr/>
        </p:nvCxnSpPr>
        <p:spPr>
          <a:xfrm rot="5400000" flipV="1">
            <a:off x="1566714" y="3201636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單箭頭接點 39">
            <a:extLst>
              <a:ext uri="{FF2B5EF4-FFF2-40B4-BE49-F238E27FC236}">
                <a16:creationId xmlns:a16="http://schemas.microsoft.com/office/drawing/2014/main" id="{1A82E77A-DC32-4AB8-96E0-D8C73191338F}"/>
              </a:ext>
            </a:extLst>
          </p:cNvPr>
          <p:cNvCxnSpPr>
            <a:cxnSpLocks/>
          </p:cNvCxnSpPr>
          <p:nvPr/>
        </p:nvCxnSpPr>
        <p:spPr>
          <a:xfrm rot="5400000" flipV="1">
            <a:off x="2692226" y="3216446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單箭頭接點 40">
            <a:extLst>
              <a:ext uri="{FF2B5EF4-FFF2-40B4-BE49-F238E27FC236}">
                <a16:creationId xmlns:a16="http://schemas.microsoft.com/office/drawing/2014/main" id="{A3E09648-B586-4C79-83D1-811614971852}"/>
              </a:ext>
            </a:extLst>
          </p:cNvPr>
          <p:cNvCxnSpPr>
            <a:cxnSpLocks/>
          </p:cNvCxnSpPr>
          <p:nvPr/>
        </p:nvCxnSpPr>
        <p:spPr>
          <a:xfrm rot="5400000" flipV="1">
            <a:off x="2682601" y="4578162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單箭頭接點 41">
            <a:extLst>
              <a:ext uri="{FF2B5EF4-FFF2-40B4-BE49-F238E27FC236}">
                <a16:creationId xmlns:a16="http://schemas.microsoft.com/office/drawing/2014/main" id="{425B5147-F191-49C6-8FD8-D04AEEFF73ED}"/>
              </a:ext>
            </a:extLst>
          </p:cNvPr>
          <p:cNvCxnSpPr>
            <a:cxnSpLocks/>
          </p:cNvCxnSpPr>
          <p:nvPr/>
        </p:nvCxnSpPr>
        <p:spPr>
          <a:xfrm rot="5400000" flipV="1">
            <a:off x="3799262" y="4578162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單箭頭接點 42">
            <a:extLst>
              <a:ext uri="{FF2B5EF4-FFF2-40B4-BE49-F238E27FC236}">
                <a16:creationId xmlns:a16="http://schemas.microsoft.com/office/drawing/2014/main" id="{67ADEA1F-1782-4790-9F0C-DA576538CB02}"/>
              </a:ext>
            </a:extLst>
          </p:cNvPr>
          <p:cNvCxnSpPr>
            <a:cxnSpLocks/>
          </p:cNvCxnSpPr>
          <p:nvPr/>
        </p:nvCxnSpPr>
        <p:spPr>
          <a:xfrm rot="5400000" flipV="1">
            <a:off x="3818470" y="3201636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CE38B0D3-5472-45F4-9A68-B61675AE0168}"/>
              </a:ext>
            </a:extLst>
          </p:cNvPr>
          <p:cNvSpPr txBox="1"/>
          <p:nvPr/>
        </p:nvSpPr>
        <p:spPr>
          <a:xfrm>
            <a:off x="3856601" y="4439315"/>
            <a:ext cx="504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D6B0219A-9106-4B0E-85E0-F4C0B0DD4ACA}"/>
              </a:ext>
            </a:extLst>
          </p:cNvPr>
          <p:cNvSpPr txBox="1"/>
          <p:nvPr/>
        </p:nvSpPr>
        <p:spPr>
          <a:xfrm>
            <a:off x="3877742" y="3060719"/>
            <a:ext cx="504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D459D11A-8C84-4DFC-88E9-420A93C50095}"/>
              </a:ext>
            </a:extLst>
          </p:cNvPr>
          <p:cNvSpPr/>
          <p:nvPr/>
        </p:nvSpPr>
        <p:spPr>
          <a:xfrm>
            <a:off x="5440013" y="4401218"/>
            <a:ext cx="760287" cy="70891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RNN</a:t>
            </a:r>
            <a:endParaRPr lang="zh-TW" altLang="en-US" sz="2400" dirty="0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97C92998-D2F9-49FC-9738-917486B3E40D}"/>
              </a:ext>
            </a:extLst>
          </p:cNvPr>
          <p:cNvSpPr/>
          <p:nvPr/>
        </p:nvSpPr>
        <p:spPr>
          <a:xfrm>
            <a:off x="5440014" y="3032561"/>
            <a:ext cx="760287" cy="70891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RNN</a:t>
            </a:r>
            <a:endParaRPr lang="zh-TW" altLang="en-US" sz="2400" dirty="0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BCD00E11-9698-45AB-9E8D-496984A90BB7}"/>
              </a:ext>
            </a:extLst>
          </p:cNvPr>
          <p:cNvSpPr/>
          <p:nvPr/>
        </p:nvSpPr>
        <p:spPr>
          <a:xfrm>
            <a:off x="5440013" y="3969703"/>
            <a:ext cx="760287" cy="19520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2F3AC368-0BAF-4C32-82EE-BE386C315946}"/>
              </a:ext>
            </a:extLst>
          </p:cNvPr>
          <p:cNvSpPr txBox="1"/>
          <p:nvPr/>
        </p:nvSpPr>
        <p:spPr>
          <a:xfrm>
            <a:off x="5274312" y="5464158"/>
            <a:ext cx="1111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退了</a:t>
            </a: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A7292A31-F520-42CC-990C-D071F7C2C6B9}"/>
              </a:ext>
            </a:extLst>
          </p:cNvPr>
          <p:cNvSpPr txBox="1"/>
          <p:nvPr/>
        </p:nvSpPr>
        <p:spPr>
          <a:xfrm>
            <a:off x="6428500" y="5460528"/>
            <a:ext cx="1111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</a:t>
            </a: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25DCD114-FB1F-4CFD-A153-B19AB400CA34}"/>
              </a:ext>
            </a:extLst>
          </p:cNvPr>
          <p:cNvSpPr txBox="1"/>
          <p:nvPr/>
        </p:nvSpPr>
        <p:spPr>
          <a:xfrm>
            <a:off x="7539821" y="5460528"/>
            <a:ext cx="1111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知道</a:t>
            </a:r>
          </a:p>
        </p:txBody>
      </p:sp>
      <p:cxnSp>
        <p:nvCxnSpPr>
          <p:cNvPr id="52" name="直線單箭頭接點 51">
            <a:extLst>
              <a:ext uri="{FF2B5EF4-FFF2-40B4-BE49-F238E27FC236}">
                <a16:creationId xmlns:a16="http://schemas.microsoft.com/office/drawing/2014/main" id="{594864FC-9FFE-4A17-B6FC-1F3FBE732345}"/>
              </a:ext>
            </a:extLst>
          </p:cNvPr>
          <p:cNvCxnSpPr>
            <a:cxnSpLocks/>
          </p:cNvCxnSpPr>
          <p:nvPr/>
        </p:nvCxnSpPr>
        <p:spPr>
          <a:xfrm flipV="1">
            <a:off x="5820155" y="5110135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單箭頭接點 52">
            <a:extLst>
              <a:ext uri="{FF2B5EF4-FFF2-40B4-BE49-F238E27FC236}">
                <a16:creationId xmlns:a16="http://schemas.microsoft.com/office/drawing/2014/main" id="{44BA97FE-E147-486B-83E8-32269EF257F1}"/>
              </a:ext>
            </a:extLst>
          </p:cNvPr>
          <p:cNvCxnSpPr>
            <a:cxnSpLocks/>
          </p:cNvCxnSpPr>
          <p:nvPr/>
        </p:nvCxnSpPr>
        <p:spPr>
          <a:xfrm flipV="1">
            <a:off x="5820155" y="2681045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單箭頭接點 53">
            <a:extLst>
              <a:ext uri="{FF2B5EF4-FFF2-40B4-BE49-F238E27FC236}">
                <a16:creationId xmlns:a16="http://schemas.microsoft.com/office/drawing/2014/main" id="{399D8A14-3466-445A-A980-E9BE2972468A}"/>
              </a:ext>
            </a:extLst>
          </p:cNvPr>
          <p:cNvCxnSpPr>
            <a:cxnSpLocks/>
          </p:cNvCxnSpPr>
          <p:nvPr/>
        </p:nvCxnSpPr>
        <p:spPr>
          <a:xfrm flipV="1">
            <a:off x="5831715" y="4155287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單箭頭接點 54">
            <a:extLst>
              <a:ext uri="{FF2B5EF4-FFF2-40B4-BE49-F238E27FC236}">
                <a16:creationId xmlns:a16="http://schemas.microsoft.com/office/drawing/2014/main" id="{A9F3EA66-337C-486A-8D35-29972B614837}"/>
              </a:ext>
            </a:extLst>
          </p:cNvPr>
          <p:cNvCxnSpPr>
            <a:cxnSpLocks/>
          </p:cNvCxnSpPr>
          <p:nvPr/>
        </p:nvCxnSpPr>
        <p:spPr>
          <a:xfrm flipV="1">
            <a:off x="5832448" y="3699703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矩形 55">
            <a:extLst>
              <a:ext uri="{FF2B5EF4-FFF2-40B4-BE49-F238E27FC236}">
                <a16:creationId xmlns:a16="http://schemas.microsoft.com/office/drawing/2014/main" id="{6676840C-4DBB-411E-8E73-99D094AB7437}"/>
              </a:ext>
            </a:extLst>
          </p:cNvPr>
          <p:cNvSpPr/>
          <p:nvPr/>
        </p:nvSpPr>
        <p:spPr>
          <a:xfrm>
            <a:off x="6580442" y="4415662"/>
            <a:ext cx="760287" cy="70891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RNN</a:t>
            </a:r>
            <a:endParaRPr lang="zh-TW" altLang="en-US" sz="2400" dirty="0"/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F3292D6F-F9F0-4895-8890-576B4ED5A89A}"/>
              </a:ext>
            </a:extLst>
          </p:cNvPr>
          <p:cNvSpPr/>
          <p:nvPr/>
        </p:nvSpPr>
        <p:spPr>
          <a:xfrm>
            <a:off x="6580443" y="3047005"/>
            <a:ext cx="760287" cy="70891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RNN</a:t>
            </a:r>
            <a:endParaRPr lang="zh-TW" altLang="en-US" sz="2400" dirty="0"/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61226C7B-46CE-40A0-9193-17B876AB697A}"/>
              </a:ext>
            </a:extLst>
          </p:cNvPr>
          <p:cNvSpPr/>
          <p:nvPr/>
        </p:nvSpPr>
        <p:spPr>
          <a:xfrm>
            <a:off x="6580442" y="3984147"/>
            <a:ext cx="760287" cy="19520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9" name="直線單箭頭接點 58">
            <a:extLst>
              <a:ext uri="{FF2B5EF4-FFF2-40B4-BE49-F238E27FC236}">
                <a16:creationId xmlns:a16="http://schemas.microsoft.com/office/drawing/2014/main" id="{4721F846-464D-4471-8319-DB639EC0601B}"/>
              </a:ext>
            </a:extLst>
          </p:cNvPr>
          <p:cNvCxnSpPr>
            <a:cxnSpLocks/>
          </p:cNvCxnSpPr>
          <p:nvPr/>
        </p:nvCxnSpPr>
        <p:spPr>
          <a:xfrm flipV="1">
            <a:off x="6960584" y="5124579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單箭頭接點 59">
            <a:extLst>
              <a:ext uri="{FF2B5EF4-FFF2-40B4-BE49-F238E27FC236}">
                <a16:creationId xmlns:a16="http://schemas.microsoft.com/office/drawing/2014/main" id="{7879A892-7C21-45A6-81F5-38AFAB91E3AD}"/>
              </a:ext>
            </a:extLst>
          </p:cNvPr>
          <p:cNvCxnSpPr>
            <a:cxnSpLocks/>
          </p:cNvCxnSpPr>
          <p:nvPr/>
        </p:nvCxnSpPr>
        <p:spPr>
          <a:xfrm flipV="1">
            <a:off x="6960584" y="2695489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單箭頭接點 60">
            <a:extLst>
              <a:ext uri="{FF2B5EF4-FFF2-40B4-BE49-F238E27FC236}">
                <a16:creationId xmlns:a16="http://schemas.microsoft.com/office/drawing/2014/main" id="{DBD99471-05B4-4533-8341-9788AF6746B6}"/>
              </a:ext>
            </a:extLst>
          </p:cNvPr>
          <p:cNvCxnSpPr>
            <a:cxnSpLocks/>
          </p:cNvCxnSpPr>
          <p:nvPr/>
        </p:nvCxnSpPr>
        <p:spPr>
          <a:xfrm flipV="1">
            <a:off x="6972144" y="4169731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單箭頭接點 61">
            <a:extLst>
              <a:ext uri="{FF2B5EF4-FFF2-40B4-BE49-F238E27FC236}">
                <a16:creationId xmlns:a16="http://schemas.microsoft.com/office/drawing/2014/main" id="{3D21FB06-DAB5-46C0-9A60-1D58782C7797}"/>
              </a:ext>
            </a:extLst>
          </p:cNvPr>
          <p:cNvCxnSpPr>
            <a:cxnSpLocks/>
          </p:cNvCxnSpPr>
          <p:nvPr/>
        </p:nvCxnSpPr>
        <p:spPr>
          <a:xfrm flipV="1">
            <a:off x="6972877" y="3714147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矩形 62">
            <a:extLst>
              <a:ext uri="{FF2B5EF4-FFF2-40B4-BE49-F238E27FC236}">
                <a16:creationId xmlns:a16="http://schemas.microsoft.com/office/drawing/2014/main" id="{F6E90B30-F47E-4E08-A912-D9695CA20759}"/>
              </a:ext>
            </a:extLst>
          </p:cNvPr>
          <p:cNvSpPr/>
          <p:nvPr/>
        </p:nvSpPr>
        <p:spPr>
          <a:xfrm>
            <a:off x="7708579" y="4415662"/>
            <a:ext cx="760287" cy="70891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RNN</a:t>
            </a:r>
            <a:endParaRPr lang="zh-TW" altLang="en-US" sz="2400" dirty="0"/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68AA61D2-D744-4E3C-99D2-B6BD882376DD}"/>
              </a:ext>
            </a:extLst>
          </p:cNvPr>
          <p:cNvSpPr/>
          <p:nvPr/>
        </p:nvSpPr>
        <p:spPr>
          <a:xfrm>
            <a:off x="7708580" y="3047005"/>
            <a:ext cx="760287" cy="70891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RNN</a:t>
            </a:r>
            <a:endParaRPr lang="zh-TW" altLang="en-US" sz="2400" dirty="0"/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245824A7-A83C-4374-B4FE-4CA777465229}"/>
              </a:ext>
            </a:extLst>
          </p:cNvPr>
          <p:cNvSpPr/>
          <p:nvPr/>
        </p:nvSpPr>
        <p:spPr>
          <a:xfrm>
            <a:off x="7708579" y="3984147"/>
            <a:ext cx="760287" cy="19520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6" name="直線單箭頭接點 65">
            <a:extLst>
              <a:ext uri="{FF2B5EF4-FFF2-40B4-BE49-F238E27FC236}">
                <a16:creationId xmlns:a16="http://schemas.microsoft.com/office/drawing/2014/main" id="{8C52A6D8-F8A8-4E47-AD22-4EDCF66D8E31}"/>
              </a:ext>
            </a:extLst>
          </p:cNvPr>
          <p:cNvCxnSpPr>
            <a:cxnSpLocks/>
          </p:cNvCxnSpPr>
          <p:nvPr/>
        </p:nvCxnSpPr>
        <p:spPr>
          <a:xfrm flipV="1">
            <a:off x="8088721" y="5124579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單箭頭接點 66">
            <a:extLst>
              <a:ext uri="{FF2B5EF4-FFF2-40B4-BE49-F238E27FC236}">
                <a16:creationId xmlns:a16="http://schemas.microsoft.com/office/drawing/2014/main" id="{0601FF0C-65C8-4ECC-8958-D12C468907D0}"/>
              </a:ext>
            </a:extLst>
          </p:cNvPr>
          <p:cNvCxnSpPr>
            <a:cxnSpLocks/>
          </p:cNvCxnSpPr>
          <p:nvPr/>
        </p:nvCxnSpPr>
        <p:spPr>
          <a:xfrm flipV="1">
            <a:off x="8088721" y="2695489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單箭頭接點 67">
            <a:extLst>
              <a:ext uri="{FF2B5EF4-FFF2-40B4-BE49-F238E27FC236}">
                <a16:creationId xmlns:a16="http://schemas.microsoft.com/office/drawing/2014/main" id="{C10406BA-BFCA-4696-B1D6-1D88B86E39CB}"/>
              </a:ext>
            </a:extLst>
          </p:cNvPr>
          <p:cNvCxnSpPr>
            <a:cxnSpLocks/>
          </p:cNvCxnSpPr>
          <p:nvPr/>
        </p:nvCxnSpPr>
        <p:spPr>
          <a:xfrm flipV="1">
            <a:off x="8100281" y="4169731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單箭頭接點 68">
            <a:extLst>
              <a:ext uri="{FF2B5EF4-FFF2-40B4-BE49-F238E27FC236}">
                <a16:creationId xmlns:a16="http://schemas.microsoft.com/office/drawing/2014/main" id="{504FF80C-F58E-4050-B73B-4218585777F8}"/>
              </a:ext>
            </a:extLst>
          </p:cNvPr>
          <p:cNvCxnSpPr>
            <a:cxnSpLocks/>
          </p:cNvCxnSpPr>
          <p:nvPr/>
        </p:nvCxnSpPr>
        <p:spPr>
          <a:xfrm flipV="1">
            <a:off x="8101014" y="3714147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文字方塊 69">
            <a:extLst>
              <a:ext uri="{FF2B5EF4-FFF2-40B4-BE49-F238E27FC236}">
                <a16:creationId xmlns:a16="http://schemas.microsoft.com/office/drawing/2014/main" id="{6952287B-1E33-418E-AA33-3EE26091A0F2}"/>
              </a:ext>
            </a:extLst>
          </p:cNvPr>
          <p:cNvSpPr txBox="1"/>
          <p:nvPr/>
        </p:nvSpPr>
        <p:spPr>
          <a:xfrm>
            <a:off x="5283937" y="2262600"/>
            <a:ext cx="1111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潮水</a:t>
            </a:r>
          </a:p>
        </p:txBody>
      </p:sp>
      <p:sp>
        <p:nvSpPr>
          <p:cNvPr id="71" name="文字方塊 70">
            <a:extLst>
              <a:ext uri="{FF2B5EF4-FFF2-40B4-BE49-F238E27FC236}">
                <a16:creationId xmlns:a16="http://schemas.microsoft.com/office/drawing/2014/main" id="{E838F3B9-AD3A-4122-8378-9684A5F00ACA}"/>
              </a:ext>
            </a:extLst>
          </p:cNvPr>
          <p:cNvSpPr txBox="1"/>
          <p:nvPr/>
        </p:nvSpPr>
        <p:spPr>
          <a:xfrm>
            <a:off x="6395258" y="2262600"/>
            <a:ext cx="1111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退了</a:t>
            </a:r>
          </a:p>
        </p:txBody>
      </p:sp>
      <p:sp>
        <p:nvSpPr>
          <p:cNvPr id="72" name="文字方塊 71">
            <a:extLst>
              <a:ext uri="{FF2B5EF4-FFF2-40B4-BE49-F238E27FC236}">
                <a16:creationId xmlns:a16="http://schemas.microsoft.com/office/drawing/2014/main" id="{F8A33E7A-AA18-46AB-8A9B-C13D045E0468}"/>
              </a:ext>
            </a:extLst>
          </p:cNvPr>
          <p:cNvSpPr txBox="1"/>
          <p:nvPr/>
        </p:nvSpPr>
        <p:spPr>
          <a:xfrm>
            <a:off x="7525911" y="2251769"/>
            <a:ext cx="1111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</a:t>
            </a:r>
          </a:p>
        </p:txBody>
      </p:sp>
      <p:cxnSp>
        <p:nvCxnSpPr>
          <p:cNvPr id="73" name="直線單箭頭接點 72">
            <a:extLst>
              <a:ext uri="{FF2B5EF4-FFF2-40B4-BE49-F238E27FC236}">
                <a16:creationId xmlns:a16="http://schemas.microsoft.com/office/drawing/2014/main" id="{2557AF68-D08B-441C-A2F8-BD83AE1DDA08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6385633" y="4602231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單箭頭接點 73">
            <a:extLst>
              <a:ext uri="{FF2B5EF4-FFF2-40B4-BE49-F238E27FC236}">
                <a16:creationId xmlns:a16="http://schemas.microsoft.com/office/drawing/2014/main" id="{00C8B95D-0A68-40BF-A7E1-1B37D928BEA3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6404684" y="3225705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單箭頭接點 74">
            <a:extLst>
              <a:ext uri="{FF2B5EF4-FFF2-40B4-BE49-F238E27FC236}">
                <a16:creationId xmlns:a16="http://schemas.microsoft.com/office/drawing/2014/main" id="{29784757-4409-4153-8457-9F49C375F21F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7530196" y="3240515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單箭頭接點 75">
            <a:extLst>
              <a:ext uri="{FF2B5EF4-FFF2-40B4-BE49-F238E27FC236}">
                <a16:creationId xmlns:a16="http://schemas.microsoft.com/office/drawing/2014/main" id="{A5BC6AD6-C0A5-42CE-A981-463B96E8A35A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7520571" y="4602231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單箭頭接點 76">
            <a:extLst>
              <a:ext uri="{FF2B5EF4-FFF2-40B4-BE49-F238E27FC236}">
                <a16:creationId xmlns:a16="http://schemas.microsoft.com/office/drawing/2014/main" id="{C663FFEF-8679-46B6-AE33-81C568E24E7C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8637232" y="4602231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單箭頭接點 77">
            <a:extLst>
              <a:ext uri="{FF2B5EF4-FFF2-40B4-BE49-F238E27FC236}">
                <a16:creationId xmlns:a16="http://schemas.microsoft.com/office/drawing/2014/main" id="{3E614B69-87A3-4FD7-9FBF-B2BB85741E77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8656440" y="3225705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文字方塊 78">
            <a:extLst>
              <a:ext uri="{FF2B5EF4-FFF2-40B4-BE49-F238E27FC236}">
                <a16:creationId xmlns:a16="http://schemas.microsoft.com/office/drawing/2014/main" id="{C10CAB7C-2E54-498C-8008-92592CAE83C9}"/>
              </a:ext>
            </a:extLst>
          </p:cNvPr>
          <p:cNvSpPr txBox="1"/>
          <p:nvPr/>
        </p:nvSpPr>
        <p:spPr>
          <a:xfrm>
            <a:off x="8694571" y="4463384"/>
            <a:ext cx="504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0" name="文字方塊 79">
            <a:extLst>
              <a:ext uri="{FF2B5EF4-FFF2-40B4-BE49-F238E27FC236}">
                <a16:creationId xmlns:a16="http://schemas.microsoft.com/office/drawing/2014/main" id="{06AF239A-8ADA-4F12-A6AC-900084E29BBA}"/>
              </a:ext>
            </a:extLst>
          </p:cNvPr>
          <p:cNvSpPr txBox="1"/>
          <p:nvPr/>
        </p:nvSpPr>
        <p:spPr>
          <a:xfrm>
            <a:off x="8715712" y="3084788"/>
            <a:ext cx="504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85" name="群組 84">
            <a:extLst>
              <a:ext uri="{FF2B5EF4-FFF2-40B4-BE49-F238E27FC236}">
                <a16:creationId xmlns:a16="http://schemas.microsoft.com/office/drawing/2014/main" id="{05790971-50C0-4E68-B3FF-1537DC1FBA7E}"/>
              </a:ext>
            </a:extLst>
          </p:cNvPr>
          <p:cNvGrpSpPr/>
          <p:nvPr/>
        </p:nvGrpSpPr>
        <p:grpSpPr>
          <a:xfrm flipH="1">
            <a:off x="4690509" y="3084788"/>
            <a:ext cx="759210" cy="1840261"/>
            <a:chOff x="4517259" y="3785669"/>
            <a:chExt cx="759210" cy="1840261"/>
          </a:xfrm>
        </p:grpSpPr>
        <p:cxnSp>
          <p:nvCxnSpPr>
            <p:cNvPr id="81" name="直線單箭頭接點 80">
              <a:extLst>
                <a:ext uri="{FF2B5EF4-FFF2-40B4-BE49-F238E27FC236}">
                  <a16:creationId xmlns:a16="http://schemas.microsoft.com/office/drawing/2014/main" id="{D72E1B9E-6BC6-4943-8CD3-9F66B73D109F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4693017" y="5303112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單箭頭接點 81">
              <a:extLst>
                <a:ext uri="{FF2B5EF4-FFF2-40B4-BE49-F238E27FC236}">
                  <a16:creationId xmlns:a16="http://schemas.microsoft.com/office/drawing/2014/main" id="{6995302E-B42E-479D-A3BF-84D2516E4F55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4712225" y="3926586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文字方塊 82">
              <a:extLst>
                <a:ext uri="{FF2B5EF4-FFF2-40B4-BE49-F238E27FC236}">
                  <a16:creationId xmlns:a16="http://schemas.microsoft.com/office/drawing/2014/main" id="{71D9207D-9B73-4280-B6FE-9B7C176CC489}"/>
                </a:ext>
              </a:extLst>
            </p:cNvPr>
            <p:cNvSpPr txBox="1"/>
            <p:nvPr/>
          </p:nvSpPr>
          <p:spPr>
            <a:xfrm>
              <a:off x="4750356" y="5164265"/>
              <a:ext cx="5049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…</a:t>
              </a:r>
              <a:endPara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4" name="文字方塊 83">
              <a:extLst>
                <a:ext uri="{FF2B5EF4-FFF2-40B4-BE49-F238E27FC236}">
                  <a16:creationId xmlns:a16="http://schemas.microsoft.com/office/drawing/2014/main" id="{1D5CC10D-0404-4293-8A0E-E447E7611E53}"/>
                </a:ext>
              </a:extLst>
            </p:cNvPr>
            <p:cNvSpPr txBox="1"/>
            <p:nvPr/>
          </p:nvSpPr>
          <p:spPr>
            <a:xfrm>
              <a:off x="4771497" y="3785669"/>
              <a:ext cx="5049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…</a:t>
              </a:r>
              <a:endPara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77" name="群組 176">
            <a:extLst>
              <a:ext uri="{FF2B5EF4-FFF2-40B4-BE49-F238E27FC236}">
                <a16:creationId xmlns:a16="http://schemas.microsoft.com/office/drawing/2014/main" id="{BFBDEC20-CEA6-451A-BEFD-91C4F6209BAD}"/>
              </a:ext>
            </a:extLst>
          </p:cNvPr>
          <p:cNvGrpSpPr/>
          <p:nvPr/>
        </p:nvGrpSpPr>
        <p:grpSpPr>
          <a:xfrm>
            <a:off x="4341190" y="3228318"/>
            <a:ext cx="408669" cy="1707500"/>
            <a:chOff x="4350364" y="2838628"/>
            <a:chExt cx="408669" cy="1707500"/>
          </a:xfrm>
        </p:grpSpPr>
        <p:grpSp>
          <p:nvGrpSpPr>
            <p:cNvPr id="88" name="群組 87">
              <a:extLst>
                <a:ext uri="{FF2B5EF4-FFF2-40B4-BE49-F238E27FC236}">
                  <a16:creationId xmlns:a16="http://schemas.microsoft.com/office/drawing/2014/main" id="{1B178D6E-CBDB-49CF-9B4E-0304B73A3995}"/>
                </a:ext>
              </a:extLst>
            </p:cNvPr>
            <p:cNvGrpSpPr/>
            <p:nvPr/>
          </p:nvGrpSpPr>
          <p:grpSpPr>
            <a:xfrm rot="5400000">
              <a:off x="3765130" y="3594441"/>
              <a:ext cx="1579926" cy="202506"/>
              <a:chOff x="4024747" y="3092398"/>
              <a:chExt cx="1579926" cy="202506"/>
            </a:xfrm>
          </p:grpSpPr>
          <p:sp>
            <p:nvSpPr>
              <p:cNvPr id="86" name="矩形 85">
                <a:extLst>
                  <a:ext uri="{FF2B5EF4-FFF2-40B4-BE49-F238E27FC236}">
                    <a16:creationId xmlns:a16="http://schemas.microsoft.com/office/drawing/2014/main" id="{7B5453A1-FEF3-432F-BECC-079345DCD65F}"/>
                  </a:ext>
                </a:extLst>
              </p:cNvPr>
              <p:cNvSpPr/>
              <p:nvPr/>
            </p:nvSpPr>
            <p:spPr>
              <a:xfrm>
                <a:off x="4024747" y="3099695"/>
                <a:ext cx="760287" cy="195209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7" name="矩形 86">
                <a:extLst>
                  <a:ext uri="{FF2B5EF4-FFF2-40B4-BE49-F238E27FC236}">
                    <a16:creationId xmlns:a16="http://schemas.microsoft.com/office/drawing/2014/main" id="{0A9F7890-E30D-43F5-9202-41E029BEDA1F}"/>
                  </a:ext>
                </a:extLst>
              </p:cNvPr>
              <p:cNvSpPr/>
              <p:nvPr/>
            </p:nvSpPr>
            <p:spPr>
              <a:xfrm>
                <a:off x="4844386" y="3092398"/>
                <a:ext cx="760287" cy="195209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89" name="矩形 88">
              <a:extLst>
                <a:ext uri="{FF2B5EF4-FFF2-40B4-BE49-F238E27FC236}">
                  <a16:creationId xmlns:a16="http://schemas.microsoft.com/office/drawing/2014/main" id="{70F0C80C-0B0D-43EA-81E2-B46112467842}"/>
                </a:ext>
              </a:extLst>
            </p:cNvPr>
            <p:cNvSpPr/>
            <p:nvPr/>
          </p:nvSpPr>
          <p:spPr>
            <a:xfrm>
              <a:off x="4350364" y="2838628"/>
              <a:ext cx="408669" cy="17075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178" name="直線單箭頭接點 177">
            <a:extLst>
              <a:ext uri="{FF2B5EF4-FFF2-40B4-BE49-F238E27FC236}">
                <a16:creationId xmlns:a16="http://schemas.microsoft.com/office/drawing/2014/main" id="{53831558-23AA-4E3D-829F-F94C91FF7A87}"/>
              </a:ext>
            </a:extLst>
          </p:cNvPr>
          <p:cNvCxnSpPr>
            <a:cxnSpLocks/>
          </p:cNvCxnSpPr>
          <p:nvPr/>
        </p:nvCxnSpPr>
        <p:spPr>
          <a:xfrm>
            <a:off x="3643842" y="4051529"/>
            <a:ext cx="69848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直線單箭頭接點 180">
            <a:extLst>
              <a:ext uri="{FF2B5EF4-FFF2-40B4-BE49-F238E27FC236}">
                <a16:creationId xmlns:a16="http://schemas.microsoft.com/office/drawing/2014/main" id="{3D5EB507-E9B6-48B1-B412-EB41B18AB48A}"/>
              </a:ext>
            </a:extLst>
          </p:cNvPr>
          <p:cNvCxnSpPr>
            <a:cxnSpLocks/>
          </p:cNvCxnSpPr>
          <p:nvPr/>
        </p:nvCxnSpPr>
        <p:spPr>
          <a:xfrm flipH="1">
            <a:off x="4731988" y="4051529"/>
            <a:ext cx="69848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15F43A2F-3BF5-0340-8DFD-A8E766C748A0}"/>
              </a:ext>
            </a:extLst>
          </p:cNvPr>
          <p:cNvSpPr/>
          <p:nvPr/>
        </p:nvSpPr>
        <p:spPr>
          <a:xfrm>
            <a:off x="2236875" y="6626603"/>
            <a:ext cx="58635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TW" sz="12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http://speech.ee.ntu.edu.tw/~tlkagk/courses_ML20.html</a:t>
            </a:r>
            <a:r>
              <a:rPr lang="en-US" altLang="zh-TW" sz="1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150492-6324-0241-8F6D-7EF63FCD9D08}"/>
              </a:ext>
            </a:extLst>
          </p:cNvPr>
          <p:cNvSpPr/>
          <p:nvPr/>
        </p:nvSpPr>
        <p:spPr>
          <a:xfrm>
            <a:off x="1433652" y="6160943"/>
            <a:ext cx="64495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潮水 退了 就 知道 誰 沒穿 褲子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= </a:t>
            </a:r>
            <a:r>
              <a:rPr lang="en-DE" sz="1200" dirty="0"/>
              <a:t>When the tide goes out, you know who's not wearing pants.</a:t>
            </a:r>
          </a:p>
        </p:txBody>
      </p:sp>
      <p:sp>
        <p:nvSpPr>
          <p:cNvPr id="90" name="Slide Number Placeholder 3">
            <a:extLst>
              <a:ext uri="{FF2B5EF4-FFF2-40B4-BE49-F238E27FC236}">
                <a16:creationId xmlns:a16="http://schemas.microsoft.com/office/drawing/2014/main" id="{8EC353CF-7A45-504E-A18B-6C38FD889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70082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B88AD5C-E62E-4BF4-9A2A-51FB0EF51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ELMO</a:t>
            </a:r>
            <a:endParaRPr lang="zh-TW" altLang="en-US" dirty="0"/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8B196718-0152-4116-A054-C95741A20986}"/>
              </a:ext>
            </a:extLst>
          </p:cNvPr>
          <p:cNvSpPr/>
          <p:nvPr/>
        </p:nvSpPr>
        <p:spPr>
          <a:xfrm>
            <a:off x="602043" y="5078030"/>
            <a:ext cx="760287" cy="7089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RNN</a:t>
            </a:r>
            <a:endParaRPr lang="zh-TW" altLang="en-US" sz="2400" dirty="0"/>
          </a:p>
        </p:txBody>
      </p:sp>
      <p:sp>
        <p:nvSpPr>
          <p:cNvPr id="86" name="矩形 85">
            <a:extLst>
              <a:ext uri="{FF2B5EF4-FFF2-40B4-BE49-F238E27FC236}">
                <a16:creationId xmlns:a16="http://schemas.microsoft.com/office/drawing/2014/main" id="{CFF570A1-BCF4-47CF-A87F-1D33591FF4B2}"/>
              </a:ext>
            </a:extLst>
          </p:cNvPr>
          <p:cNvSpPr/>
          <p:nvPr/>
        </p:nvSpPr>
        <p:spPr>
          <a:xfrm>
            <a:off x="602044" y="3709373"/>
            <a:ext cx="760287" cy="7089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RNN</a:t>
            </a:r>
            <a:endParaRPr lang="zh-TW" altLang="en-US" sz="2400" dirty="0"/>
          </a:p>
        </p:txBody>
      </p:sp>
      <p:sp>
        <p:nvSpPr>
          <p:cNvPr id="87" name="矩形 86">
            <a:extLst>
              <a:ext uri="{FF2B5EF4-FFF2-40B4-BE49-F238E27FC236}">
                <a16:creationId xmlns:a16="http://schemas.microsoft.com/office/drawing/2014/main" id="{5A39D425-13CF-4264-B620-0D5C4C39009D}"/>
              </a:ext>
            </a:extLst>
          </p:cNvPr>
          <p:cNvSpPr/>
          <p:nvPr/>
        </p:nvSpPr>
        <p:spPr>
          <a:xfrm>
            <a:off x="602043" y="4646515"/>
            <a:ext cx="760287" cy="19520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8" name="文字方塊 87">
            <a:extLst>
              <a:ext uri="{FF2B5EF4-FFF2-40B4-BE49-F238E27FC236}">
                <a16:creationId xmlns:a16="http://schemas.microsoft.com/office/drawing/2014/main" id="{F1BAEABA-6506-42AD-BD4E-DE3556FFF714}"/>
              </a:ext>
            </a:extLst>
          </p:cNvPr>
          <p:cNvSpPr txBox="1"/>
          <p:nvPr/>
        </p:nvSpPr>
        <p:spPr>
          <a:xfrm>
            <a:off x="436342" y="6140970"/>
            <a:ext cx="1111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&lt;BOS&gt;</a:t>
            </a:r>
            <a:endParaRPr lang="zh-TW" altLang="en-US" sz="2400" dirty="0"/>
          </a:p>
        </p:txBody>
      </p:sp>
      <p:sp>
        <p:nvSpPr>
          <p:cNvPr id="89" name="文字方塊 88">
            <a:extLst>
              <a:ext uri="{FF2B5EF4-FFF2-40B4-BE49-F238E27FC236}">
                <a16:creationId xmlns:a16="http://schemas.microsoft.com/office/drawing/2014/main" id="{E8E7BDEA-84C3-4BFE-834A-3500BF8A0CE9}"/>
              </a:ext>
            </a:extLst>
          </p:cNvPr>
          <p:cNvSpPr txBox="1"/>
          <p:nvPr/>
        </p:nvSpPr>
        <p:spPr>
          <a:xfrm>
            <a:off x="1590530" y="6137340"/>
            <a:ext cx="1111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潮水</a:t>
            </a:r>
          </a:p>
        </p:txBody>
      </p:sp>
      <p:sp>
        <p:nvSpPr>
          <p:cNvPr id="90" name="文字方塊 89">
            <a:extLst>
              <a:ext uri="{FF2B5EF4-FFF2-40B4-BE49-F238E27FC236}">
                <a16:creationId xmlns:a16="http://schemas.microsoft.com/office/drawing/2014/main" id="{141F5598-8927-4F72-8C96-1B62E7D1DC71}"/>
              </a:ext>
            </a:extLst>
          </p:cNvPr>
          <p:cNvSpPr txBox="1"/>
          <p:nvPr/>
        </p:nvSpPr>
        <p:spPr>
          <a:xfrm>
            <a:off x="2701851" y="6137340"/>
            <a:ext cx="1111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退了</a:t>
            </a:r>
          </a:p>
        </p:txBody>
      </p:sp>
      <p:cxnSp>
        <p:nvCxnSpPr>
          <p:cNvPr id="91" name="直線單箭頭接點 90">
            <a:extLst>
              <a:ext uri="{FF2B5EF4-FFF2-40B4-BE49-F238E27FC236}">
                <a16:creationId xmlns:a16="http://schemas.microsoft.com/office/drawing/2014/main" id="{8534555A-A006-456A-9392-FD6104303872}"/>
              </a:ext>
            </a:extLst>
          </p:cNvPr>
          <p:cNvCxnSpPr>
            <a:cxnSpLocks/>
          </p:cNvCxnSpPr>
          <p:nvPr/>
        </p:nvCxnSpPr>
        <p:spPr>
          <a:xfrm flipV="1">
            <a:off x="982185" y="5786947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單箭頭接點 92">
            <a:extLst>
              <a:ext uri="{FF2B5EF4-FFF2-40B4-BE49-F238E27FC236}">
                <a16:creationId xmlns:a16="http://schemas.microsoft.com/office/drawing/2014/main" id="{5FDC251F-A231-4FA1-9C43-13CC0CF1A3BB}"/>
              </a:ext>
            </a:extLst>
          </p:cNvPr>
          <p:cNvCxnSpPr>
            <a:cxnSpLocks/>
          </p:cNvCxnSpPr>
          <p:nvPr/>
        </p:nvCxnSpPr>
        <p:spPr>
          <a:xfrm flipV="1">
            <a:off x="993745" y="4832099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線單箭頭接點 93">
            <a:extLst>
              <a:ext uri="{FF2B5EF4-FFF2-40B4-BE49-F238E27FC236}">
                <a16:creationId xmlns:a16="http://schemas.microsoft.com/office/drawing/2014/main" id="{2350160F-68E2-4ECA-B48C-211A817BF32F}"/>
              </a:ext>
            </a:extLst>
          </p:cNvPr>
          <p:cNvCxnSpPr>
            <a:cxnSpLocks/>
          </p:cNvCxnSpPr>
          <p:nvPr/>
        </p:nvCxnSpPr>
        <p:spPr>
          <a:xfrm flipV="1">
            <a:off x="994478" y="4376515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矩形 94">
            <a:extLst>
              <a:ext uri="{FF2B5EF4-FFF2-40B4-BE49-F238E27FC236}">
                <a16:creationId xmlns:a16="http://schemas.microsoft.com/office/drawing/2014/main" id="{3CDCFCBA-77C0-48AE-9902-3CE3F37FA899}"/>
              </a:ext>
            </a:extLst>
          </p:cNvPr>
          <p:cNvSpPr/>
          <p:nvPr/>
        </p:nvSpPr>
        <p:spPr>
          <a:xfrm>
            <a:off x="1742472" y="5092474"/>
            <a:ext cx="760287" cy="7089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RNN</a:t>
            </a:r>
            <a:endParaRPr lang="zh-TW" altLang="en-US" sz="2400" dirty="0"/>
          </a:p>
        </p:txBody>
      </p:sp>
      <p:sp>
        <p:nvSpPr>
          <p:cNvPr id="96" name="矩形 95">
            <a:extLst>
              <a:ext uri="{FF2B5EF4-FFF2-40B4-BE49-F238E27FC236}">
                <a16:creationId xmlns:a16="http://schemas.microsoft.com/office/drawing/2014/main" id="{BD15C7BB-719A-4227-80B9-9061E64E9983}"/>
              </a:ext>
            </a:extLst>
          </p:cNvPr>
          <p:cNvSpPr/>
          <p:nvPr/>
        </p:nvSpPr>
        <p:spPr>
          <a:xfrm>
            <a:off x="1742473" y="3723817"/>
            <a:ext cx="760287" cy="7089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RNN</a:t>
            </a:r>
            <a:endParaRPr lang="zh-TW" altLang="en-US" sz="2400" dirty="0"/>
          </a:p>
        </p:txBody>
      </p:sp>
      <p:sp>
        <p:nvSpPr>
          <p:cNvPr id="97" name="矩形 96">
            <a:extLst>
              <a:ext uri="{FF2B5EF4-FFF2-40B4-BE49-F238E27FC236}">
                <a16:creationId xmlns:a16="http://schemas.microsoft.com/office/drawing/2014/main" id="{DEC71128-DB67-4BEC-945D-3D5361E3E7AC}"/>
              </a:ext>
            </a:extLst>
          </p:cNvPr>
          <p:cNvSpPr/>
          <p:nvPr/>
        </p:nvSpPr>
        <p:spPr>
          <a:xfrm>
            <a:off x="1742472" y="4660959"/>
            <a:ext cx="760287" cy="19520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8" name="直線單箭頭接點 97">
            <a:extLst>
              <a:ext uri="{FF2B5EF4-FFF2-40B4-BE49-F238E27FC236}">
                <a16:creationId xmlns:a16="http://schemas.microsoft.com/office/drawing/2014/main" id="{F6153948-998F-4250-A895-4E181D868C0B}"/>
              </a:ext>
            </a:extLst>
          </p:cNvPr>
          <p:cNvCxnSpPr>
            <a:cxnSpLocks/>
          </p:cNvCxnSpPr>
          <p:nvPr/>
        </p:nvCxnSpPr>
        <p:spPr>
          <a:xfrm flipV="1">
            <a:off x="2122614" y="5801391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線單箭頭接點 99">
            <a:extLst>
              <a:ext uri="{FF2B5EF4-FFF2-40B4-BE49-F238E27FC236}">
                <a16:creationId xmlns:a16="http://schemas.microsoft.com/office/drawing/2014/main" id="{B681061B-897E-4D79-ABA5-4E0282E45861}"/>
              </a:ext>
            </a:extLst>
          </p:cNvPr>
          <p:cNvCxnSpPr>
            <a:cxnSpLocks/>
          </p:cNvCxnSpPr>
          <p:nvPr/>
        </p:nvCxnSpPr>
        <p:spPr>
          <a:xfrm flipV="1">
            <a:off x="2134174" y="4846543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單箭頭接點 100">
            <a:extLst>
              <a:ext uri="{FF2B5EF4-FFF2-40B4-BE49-F238E27FC236}">
                <a16:creationId xmlns:a16="http://schemas.microsoft.com/office/drawing/2014/main" id="{7BCDEB22-08DE-44AE-A3A5-12E4698ABA46}"/>
              </a:ext>
            </a:extLst>
          </p:cNvPr>
          <p:cNvCxnSpPr>
            <a:cxnSpLocks/>
          </p:cNvCxnSpPr>
          <p:nvPr/>
        </p:nvCxnSpPr>
        <p:spPr>
          <a:xfrm flipV="1">
            <a:off x="2134907" y="4390959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矩形 101">
            <a:extLst>
              <a:ext uri="{FF2B5EF4-FFF2-40B4-BE49-F238E27FC236}">
                <a16:creationId xmlns:a16="http://schemas.microsoft.com/office/drawing/2014/main" id="{B3907EA2-F46A-422E-8C18-1C6FE6E404AE}"/>
              </a:ext>
            </a:extLst>
          </p:cNvPr>
          <p:cNvSpPr/>
          <p:nvPr/>
        </p:nvSpPr>
        <p:spPr>
          <a:xfrm>
            <a:off x="2870609" y="5092474"/>
            <a:ext cx="760287" cy="7089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RNN</a:t>
            </a:r>
            <a:endParaRPr lang="zh-TW" altLang="en-US" sz="2400" dirty="0"/>
          </a:p>
        </p:txBody>
      </p:sp>
      <p:sp>
        <p:nvSpPr>
          <p:cNvPr id="103" name="矩形 102">
            <a:extLst>
              <a:ext uri="{FF2B5EF4-FFF2-40B4-BE49-F238E27FC236}">
                <a16:creationId xmlns:a16="http://schemas.microsoft.com/office/drawing/2014/main" id="{84C2B3A2-9B4D-45CD-89B2-8AD896646889}"/>
              </a:ext>
            </a:extLst>
          </p:cNvPr>
          <p:cNvSpPr/>
          <p:nvPr/>
        </p:nvSpPr>
        <p:spPr>
          <a:xfrm>
            <a:off x="2870610" y="3723817"/>
            <a:ext cx="760287" cy="7089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RNN</a:t>
            </a:r>
            <a:endParaRPr lang="zh-TW" altLang="en-US" sz="2400" dirty="0"/>
          </a:p>
        </p:txBody>
      </p:sp>
      <p:sp>
        <p:nvSpPr>
          <p:cNvPr id="104" name="矩形 103">
            <a:extLst>
              <a:ext uri="{FF2B5EF4-FFF2-40B4-BE49-F238E27FC236}">
                <a16:creationId xmlns:a16="http://schemas.microsoft.com/office/drawing/2014/main" id="{2325D917-4ABB-407F-A296-4844E201FCC8}"/>
              </a:ext>
            </a:extLst>
          </p:cNvPr>
          <p:cNvSpPr/>
          <p:nvPr/>
        </p:nvSpPr>
        <p:spPr>
          <a:xfrm>
            <a:off x="2870609" y="4660959"/>
            <a:ext cx="760287" cy="19520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5" name="直線單箭頭接點 104">
            <a:extLst>
              <a:ext uri="{FF2B5EF4-FFF2-40B4-BE49-F238E27FC236}">
                <a16:creationId xmlns:a16="http://schemas.microsoft.com/office/drawing/2014/main" id="{D9C44148-61E2-4BA6-963C-A0837E1FC624}"/>
              </a:ext>
            </a:extLst>
          </p:cNvPr>
          <p:cNvCxnSpPr>
            <a:cxnSpLocks/>
          </p:cNvCxnSpPr>
          <p:nvPr/>
        </p:nvCxnSpPr>
        <p:spPr>
          <a:xfrm flipV="1">
            <a:off x="3250751" y="5801391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線單箭頭接點 106">
            <a:extLst>
              <a:ext uri="{FF2B5EF4-FFF2-40B4-BE49-F238E27FC236}">
                <a16:creationId xmlns:a16="http://schemas.microsoft.com/office/drawing/2014/main" id="{3ABA8E81-067E-4F1E-93B7-13105E91F7F2}"/>
              </a:ext>
            </a:extLst>
          </p:cNvPr>
          <p:cNvCxnSpPr>
            <a:cxnSpLocks/>
          </p:cNvCxnSpPr>
          <p:nvPr/>
        </p:nvCxnSpPr>
        <p:spPr>
          <a:xfrm flipV="1">
            <a:off x="3262311" y="4846543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線單箭頭接點 107">
            <a:extLst>
              <a:ext uri="{FF2B5EF4-FFF2-40B4-BE49-F238E27FC236}">
                <a16:creationId xmlns:a16="http://schemas.microsoft.com/office/drawing/2014/main" id="{101456DC-0FB2-42F7-9781-38EB492AAF79}"/>
              </a:ext>
            </a:extLst>
          </p:cNvPr>
          <p:cNvCxnSpPr>
            <a:cxnSpLocks/>
          </p:cNvCxnSpPr>
          <p:nvPr/>
        </p:nvCxnSpPr>
        <p:spPr>
          <a:xfrm flipV="1">
            <a:off x="3263044" y="4390959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線單箭頭接點 111">
            <a:extLst>
              <a:ext uri="{FF2B5EF4-FFF2-40B4-BE49-F238E27FC236}">
                <a16:creationId xmlns:a16="http://schemas.microsoft.com/office/drawing/2014/main" id="{94646035-C38C-4469-B7F4-187ABB66055B}"/>
              </a:ext>
            </a:extLst>
          </p:cNvPr>
          <p:cNvCxnSpPr>
            <a:cxnSpLocks/>
          </p:cNvCxnSpPr>
          <p:nvPr/>
        </p:nvCxnSpPr>
        <p:spPr>
          <a:xfrm rot="5400000" flipV="1">
            <a:off x="1547663" y="5279043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直線單箭頭接點 112">
            <a:extLst>
              <a:ext uri="{FF2B5EF4-FFF2-40B4-BE49-F238E27FC236}">
                <a16:creationId xmlns:a16="http://schemas.microsoft.com/office/drawing/2014/main" id="{054D3754-0ABE-4319-BF6C-BE0227EDC5E9}"/>
              </a:ext>
            </a:extLst>
          </p:cNvPr>
          <p:cNvCxnSpPr>
            <a:cxnSpLocks/>
          </p:cNvCxnSpPr>
          <p:nvPr/>
        </p:nvCxnSpPr>
        <p:spPr>
          <a:xfrm rot="5400000" flipV="1">
            <a:off x="1566714" y="3902517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直線單箭頭接點 113">
            <a:extLst>
              <a:ext uri="{FF2B5EF4-FFF2-40B4-BE49-F238E27FC236}">
                <a16:creationId xmlns:a16="http://schemas.microsoft.com/office/drawing/2014/main" id="{2B46948B-16BA-4372-91AE-FE184E4B58FA}"/>
              </a:ext>
            </a:extLst>
          </p:cNvPr>
          <p:cNvCxnSpPr>
            <a:cxnSpLocks/>
          </p:cNvCxnSpPr>
          <p:nvPr/>
        </p:nvCxnSpPr>
        <p:spPr>
          <a:xfrm rot="5400000" flipV="1">
            <a:off x="2692226" y="3917327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直線單箭頭接點 114">
            <a:extLst>
              <a:ext uri="{FF2B5EF4-FFF2-40B4-BE49-F238E27FC236}">
                <a16:creationId xmlns:a16="http://schemas.microsoft.com/office/drawing/2014/main" id="{48D1DFCB-5737-473B-B8DB-AF4CF019AF96}"/>
              </a:ext>
            </a:extLst>
          </p:cNvPr>
          <p:cNvCxnSpPr>
            <a:cxnSpLocks/>
          </p:cNvCxnSpPr>
          <p:nvPr/>
        </p:nvCxnSpPr>
        <p:spPr>
          <a:xfrm rot="5400000" flipV="1">
            <a:off x="2682601" y="5279043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直線單箭頭接點 115">
            <a:extLst>
              <a:ext uri="{FF2B5EF4-FFF2-40B4-BE49-F238E27FC236}">
                <a16:creationId xmlns:a16="http://schemas.microsoft.com/office/drawing/2014/main" id="{5D60784D-3D26-4259-B40C-56D28BAD4391}"/>
              </a:ext>
            </a:extLst>
          </p:cNvPr>
          <p:cNvCxnSpPr>
            <a:cxnSpLocks/>
          </p:cNvCxnSpPr>
          <p:nvPr/>
        </p:nvCxnSpPr>
        <p:spPr>
          <a:xfrm rot="5400000" flipV="1">
            <a:off x="3799262" y="5279043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直線單箭頭接點 116">
            <a:extLst>
              <a:ext uri="{FF2B5EF4-FFF2-40B4-BE49-F238E27FC236}">
                <a16:creationId xmlns:a16="http://schemas.microsoft.com/office/drawing/2014/main" id="{36269C8A-98B7-4CEB-9FE2-343EDF22E651}"/>
              </a:ext>
            </a:extLst>
          </p:cNvPr>
          <p:cNvCxnSpPr>
            <a:cxnSpLocks/>
          </p:cNvCxnSpPr>
          <p:nvPr/>
        </p:nvCxnSpPr>
        <p:spPr>
          <a:xfrm rot="5400000" flipV="1">
            <a:off x="3818470" y="3902517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文字方塊 117">
            <a:extLst>
              <a:ext uri="{FF2B5EF4-FFF2-40B4-BE49-F238E27FC236}">
                <a16:creationId xmlns:a16="http://schemas.microsoft.com/office/drawing/2014/main" id="{2C172C16-605F-4460-A837-135A424654F9}"/>
              </a:ext>
            </a:extLst>
          </p:cNvPr>
          <p:cNvSpPr txBox="1"/>
          <p:nvPr/>
        </p:nvSpPr>
        <p:spPr>
          <a:xfrm>
            <a:off x="3856601" y="5140196"/>
            <a:ext cx="504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9" name="文字方塊 118">
            <a:extLst>
              <a:ext uri="{FF2B5EF4-FFF2-40B4-BE49-F238E27FC236}">
                <a16:creationId xmlns:a16="http://schemas.microsoft.com/office/drawing/2014/main" id="{737C6DFC-2BCB-417A-A4E2-BED25FF8A8AD}"/>
              </a:ext>
            </a:extLst>
          </p:cNvPr>
          <p:cNvSpPr txBox="1"/>
          <p:nvPr/>
        </p:nvSpPr>
        <p:spPr>
          <a:xfrm>
            <a:off x="3877742" y="3761600"/>
            <a:ext cx="504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0" name="矩形 119">
            <a:extLst>
              <a:ext uri="{FF2B5EF4-FFF2-40B4-BE49-F238E27FC236}">
                <a16:creationId xmlns:a16="http://schemas.microsoft.com/office/drawing/2014/main" id="{DE7F94DF-BBC6-430D-8C7A-4D3B054BBBBB}"/>
              </a:ext>
            </a:extLst>
          </p:cNvPr>
          <p:cNvSpPr/>
          <p:nvPr/>
        </p:nvSpPr>
        <p:spPr>
          <a:xfrm>
            <a:off x="5440013" y="5102099"/>
            <a:ext cx="760287" cy="70891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RNN</a:t>
            </a:r>
            <a:endParaRPr lang="zh-TW" altLang="en-US" sz="2400" dirty="0"/>
          </a:p>
        </p:txBody>
      </p:sp>
      <p:sp>
        <p:nvSpPr>
          <p:cNvPr id="121" name="矩形 120">
            <a:extLst>
              <a:ext uri="{FF2B5EF4-FFF2-40B4-BE49-F238E27FC236}">
                <a16:creationId xmlns:a16="http://schemas.microsoft.com/office/drawing/2014/main" id="{D434E952-F381-4EF8-9434-1CFAA4E1FA40}"/>
              </a:ext>
            </a:extLst>
          </p:cNvPr>
          <p:cNvSpPr/>
          <p:nvPr/>
        </p:nvSpPr>
        <p:spPr>
          <a:xfrm>
            <a:off x="5440014" y="3733442"/>
            <a:ext cx="760287" cy="70891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RNN</a:t>
            </a:r>
            <a:endParaRPr lang="zh-TW" altLang="en-US" sz="2400" dirty="0"/>
          </a:p>
        </p:txBody>
      </p:sp>
      <p:sp>
        <p:nvSpPr>
          <p:cNvPr id="122" name="矩形 121">
            <a:extLst>
              <a:ext uri="{FF2B5EF4-FFF2-40B4-BE49-F238E27FC236}">
                <a16:creationId xmlns:a16="http://schemas.microsoft.com/office/drawing/2014/main" id="{0F8E02B3-AE59-42A9-9BE5-D9DB6D80E7B3}"/>
              </a:ext>
            </a:extLst>
          </p:cNvPr>
          <p:cNvSpPr/>
          <p:nvPr/>
        </p:nvSpPr>
        <p:spPr>
          <a:xfrm>
            <a:off x="5440013" y="4670584"/>
            <a:ext cx="760287" cy="19520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3" name="文字方塊 122">
            <a:extLst>
              <a:ext uri="{FF2B5EF4-FFF2-40B4-BE49-F238E27FC236}">
                <a16:creationId xmlns:a16="http://schemas.microsoft.com/office/drawing/2014/main" id="{41EA248C-696F-481E-A0FE-D3C4FF93B130}"/>
              </a:ext>
            </a:extLst>
          </p:cNvPr>
          <p:cNvSpPr txBox="1"/>
          <p:nvPr/>
        </p:nvSpPr>
        <p:spPr>
          <a:xfrm>
            <a:off x="5274312" y="6165039"/>
            <a:ext cx="1111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退了</a:t>
            </a:r>
          </a:p>
        </p:txBody>
      </p:sp>
      <p:sp>
        <p:nvSpPr>
          <p:cNvPr id="124" name="文字方塊 123">
            <a:extLst>
              <a:ext uri="{FF2B5EF4-FFF2-40B4-BE49-F238E27FC236}">
                <a16:creationId xmlns:a16="http://schemas.microsoft.com/office/drawing/2014/main" id="{7B66DAB0-B89D-4671-ADB3-226AE73474CC}"/>
              </a:ext>
            </a:extLst>
          </p:cNvPr>
          <p:cNvSpPr txBox="1"/>
          <p:nvPr/>
        </p:nvSpPr>
        <p:spPr>
          <a:xfrm>
            <a:off x="6428500" y="6161409"/>
            <a:ext cx="1111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</a:t>
            </a:r>
          </a:p>
        </p:txBody>
      </p:sp>
      <p:sp>
        <p:nvSpPr>
          <p:cNvPr id="125" name="文字方塊 124">
            <a:extLst>
              <a:ext uri="{FF2B5EF4-FFF2-40B4-BE49-F238E27FC236}">
                <a16:creationId xmlns:a16="http://schemas.microsoft.com/office/drawing/2014/main" id="{289D21BB-5E23-42B4-A69F-0B95B67CD288}"/>
              </a:ext>
            </a:extLst>
          </p:cNvPr>
          <p:cNvSpPr txBox="1"/>
          <p:nvPr/>
        </p:nvSpPr>
        <p:spPr>
          <a:xfrm>
            <a:off x="7539821" y="6161409"/>
            <a:ext cx="1111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知道</a:t>
            </a:r>
          </a:p>
        </p:txBody>
      </p:sp>
      <p:cxnSp>
        <p:nvCxnSpPr>
          <p:cNvPr id="126" name="直線單箭頭接點 125">
            <a:extLst>
              <a:ext uri="{FF2B5EF4-FFF2-40B4-BE49-F238E27FC236}">
                <a16:creationId xmlns:a16="http://schemas.microsoft.com/office/drawing/2014/main" id="{6ED4F8D6-9A1E-4291-8442-0DB24299F24E}"/>
              </a:ext>
            </a:extLst>
          </p:cNvPr>
          <p:cNvCxnSpPr>
            <a:cxnSpLocks/>
          </p:cNvCxnSpPr>
          <p:nvPr/>
        </p:nvCxnSpPr>
        <p:spPr>
          <a:xfrm flipV="1">
            <a:off x="5820155" y="5811016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線單箭頭接點 127">
            <a:extLst>
              <a:ext uri="{FF2B5EF4-FFF2-40B4-BE49-F238E27FC236}">
                <a16:creationId xmlns:a16="http://schemas.microsoft.com/office/drawing/2014/main" id="{ED44E884-BE22-479D-A8CB-1C8C0E9E4A04}"/>
              </a:ext>
            </a:extLst>
          </p:cNvPr>
          <p:cNvCxnSpPr>
            <a:cxnSpLocks/>
          </p:cNvCxnSpPr>
          <p:nvPr/>
        </p:nvCxnSpPr>
        <p:spPr>
          <a:xfrm flipV="1">
            <a:off x="5831715" y="4856168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直線單箭頭接點 128">
            <a:extLst>
              <a:ext uri="{FF2B5EF4-FFF2-40B4-BE49-F238E27FC236}">
                <a16:creationId xmlns:a16="http://schemas.microsoft.com/office/drawing/2014/main" id="{616560B3-9478-4542-8E27-F4FE1C6EBED6}"/>
              </a:ext>
            </a:extLst>
          </p:cNvPr>
          <p:cNvCxnSpPr>
            <a:cxnSpLocks/>
          </p:cNvCxnSpPr>
          <p:nvPr/>
        </p:nvCxnSpPr>
        <p:spPr>
          <a:xfrm flipV="1">
            <a:off x="5832448" y="4400584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矩形 129">
            <a:extLst>
              <a:ext uri="{FF2B5EF4-FFF2-40B4-BE49-F238E27FC236}">
                <a16:creationId xmlns:a16="http://schemas.microsoft.com/office/drawing/2014/main" id="{4103556C-361D-4621-A04C-B880DD0F41D2}"/>
              </a:ext>
            </a:extLst>
          </p:cNvPr>
          <p:cNvSpPr/>
          <p:nvPr/>
        </p:nvSpPr>
        <p:spPr>
          <a:xfrm>
            <a:off x="6580442" y="5116543"/>
            <a:ext cx="760287" cy="70891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RNN</a:t>
            </a:r>
            <a:endParaRPr lang="zh-TW" altLang="en-US" sz="2400" dirty="0"/>
          </a:p>
        </p:txBody>
      </p:sp>
      <p:sp>
        <p:nvSpPr>
          <p:cNvPr id="131" name="矩形 130">
            <a:extLst>
              <a:ext uri="{FF2B5EF4-FFF2-40B4-BE49-F238E27FC236}">
                <a16:creationId xmlns:a16="http://schemas.microsoft.com/office/drawing/2014/main" id="{D2D25A58-413F-4A0C-8471-F2068ECDEFF8}"/>
              </a:ext>
            </a:extLst>
          </p:cNvPr>
          <p:cNvSpPr/>
          <p:nvPr/>
        </p:nvSpPr>
        <p:spPr>
          <a:xfrm>
            <a:off x="6580443" y="3747886"/>
            <a:ext cx="760287" cy="70891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RNN</a:t>
            </a:r>
            <a:endParaRPr lang="zh-TW" altLang="en-US" sz="2400" dirty="0"/>
          </a:p>
        </p:txBody>
      </p:sp>
      <p:sp>
        <p:nvSpPr>
          <p:cNvPr id="132" name="矩形 131">
            <a:extLst>
              <a:ext uri="{FF2B5EF4-FFF2-40B4-BE49-F238E27FC236}">
                <a16:creationId xmlns:a16="http://schemas.microsoft.com/office/drawing/2014/main" id="{E241ED04-7C7A-49AB-8F90-B556529F543B}"/>
              </a:ext>
            </a:extLst>
          </p:cNvPr>
          <p:cNvSpPr/>
          <p:nvPr/>
        </p:nvSpPr>
        <p:spPr>
          <a:xfrm>
            <a:off x="6580442" y="4685028"/>
            <a:ext cx="760287" cy="19520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33" name="直線單箭頭接點 132">
            <a:extLst>
              <a:ext uri="{FF2B5EF4-FFF2-40B4-BE49-F238E27FC236}">
                <a16:creationId xmlns:a16="http://schemas.microsoft.com/office/drawing/2014/main" id="{2DB79B3F-6016-4C1A-B896-2DBFED60B629}"/>
              </a:ext>
            </a:extLst>
          </p:cNvPr>
          <p:cNvCxnSpPr>
            <a:cxnSpLocks/>
          </p:cNvCxnSpPr>
          <p:nvPr/>
        </p:nvCxnSpPr>
        <p:spPr>
          <a:xfrm flipV="1">
            <a:off x="6960584" y="5825460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線單箭頭接點 134">
            <a:extLst>
              <a:ext uri="{FF2B5EF4-FFF2-40B4-BE49-F238E27FC236}">
                <a16:creationId xmlns:a16="http://schemas.microsoft.com/office/drawing/2014/main" id="{62FB1D11-DE5E-4FBE-BFE5-50BA43320D67}"/>
              </a:ext>
            </a:extLst>
          </p:cNvPr>
          <p:cNvCxnSpPr>
            <a:cxnSpLocks/>
          </p:cNvCxnSpPr>
          <p:nvPr/>
        </p:nvCxnSpPr>
        <p:spPr>
          <a:xfrm flipV="1">
            <a:off x="6972144" y="4870612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線單箭頭接點 135">
            <a:extLst>
              <a:ext uri="{FF2B5EF4-FFF2-40B4-BE49-F238E27FC236}">
                <a16:creationId xmlns:a16="http://schemas.microsoft.com/office/drawing/2014/main" id="{FF9E68CC-9C66-424C-9AC8-3C1CE2730789}"/>
              </a:ext>
            </a:extLst>
          </p:cNvPr>
          <p:cNvCxnSpPr>
            <a:cxnSpLocks/>
          </p:cNvCxnSpPr>
          <p:nvPr/>
        </p:nvCxnSpPr>
        <p:spPr>
          <a:xfrm flipV="1">
            <a:off x="6972877" y="4415028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矩形 136">
            <a:extLst>
              <a:ext uri="{FF2B5EF4-FFF2-40B4-BE49-F238E27FC236}">
                <a16:creationId xmlns:a16="http://schemas.microsoft.com/office/drawing/2014/main" id="{3A2FBDCD-EEAC-4C62-BCD0-A269B93B5450}"/>
              </a:ext>
            </a:extLst>
          </p:cNvPr>
          <p:cNvSpPr/>
          <p:nvPr/>
        </p:nvSpPr>
        <p:spPr>
          <a:xfrm>
            <a:off x="7708579" y="5116543"/>
            <a:ext cx="760287" cy="70891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RNN</a:t>
            </a:r>
            <a:endParaRPr lang="zh-TW" altLang="en-US" sz="2400" dirty="0"/>
          </a:p>
        </p:txBody>
      </p:sp>
      <p:sp>
        <p:nvSpPr>
          <p:cNvPr id="138" name="矩形 137">
            <a:extLst>
              <a:ext uri="{FF2B5EF4-FFF2-40B4-BE49-F238E27FC236}">
                <a16:creationId xmlns:a16="http://schemas.microsoft.com/office/drawing/2014/main" id="{63F0E193-D2B1-4570-B58C-D2464B95D6E1}"/>
              </a:ext>
            </a:extLst>
          </p:cNvPr>
          <p:cNvSpPr/>
          <p:nvPr/>
        </p:nvSpPr>
        <p:spPr>
          <a:xfrm>
            <a:off x="7708580" y="3747886"/>
            <a:ext cx="760287" cy="70891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RNN</a:t>
            </a:r>
            <a:endParaRPr lang="zh-TW" altLang="en-US" sz="2400" dirty="0"/>
          </a:p>
        </p:txBody>
      </p:sp>
      <p:sp>
        <p:nvSpPr>
          <p:cNvPr id="139" name="矩形 138">
            <a:extLst>
              <a:ext uri="{FF2B5EF4-FFF2-40B4-BE49-F238E27FC236}">
                <a16:creationId xmlns:a16="http://schemas.microsoft.com/office/drawing/2014/main" id="{6DC70982-C832-4C7A-AD6C-DDBE1D61D848}"/>
              </a:ext>
            </a:extLst>
          </p:cNvPr>
          <p:cNvSpPr/>
          <p:nvPr/>
        </p:nvSpPr>
        <p:spPr>
          <a:xfrm>
            <a:off x="7708579" y="4685028"/>
            <a:ext cx="760287" cy="19520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40" name="直線單箭頭接點 139">
            <a:extLst>
              <a:ext uri="{FF2B5EF4-FFF2-40B4-BE49-F238E27FC236}">
                <a16:creationId xmlns:a16="http://schemas.microsoft.com/office/drawing/2014/main" id="{5FC866A8-15F9-4BD9-A5BE-DDA220180605}"/>
              </a:ext>
            </a:extLst>
          </p:cNvPr>
          <p:cNvCxnSpPr>
            <a:cxnSpLocks/>
          </p:cNvCxnSpPr>
          <p:nvPr/>
        </p:nvCxnSpPr>
        <p:spPr>
          <a:xfrm flipV="1">
            <a:off x="8088721" y="5825460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線單箭頭接點 141">
            <a:extLst>
              <a:ext uri="{FF2B5EF4-FFF2-40B4-BE49-F238E27FC236}">
                <a16:creationId xmlns:a16="http://schemas.microsoft.com/office/drawing/2014/main" id="{A26AC791-2D14-45DD-9A7C-1D947C13F6BB}"/>
              </a:ext>
            </a:extLst>
          </p:cNvPr>
          <p:cNvCxnSpPr>
            <a:cxnSpLocks/>
          </p:cNvCxnSpPr>
          <p:nvPr/>
        </p:nvCxnSpPr>
        <p:spPr>
          <a:xfrm flipV="1">
            <a:off x="8100281" y="4870612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直線單箭頭接點 142">
            <a:extLst>
              <a:ext uri="{FF2B5EF4-FFF2-40B4-BE49-F238E27FC236}">
                <a16:creationId xmlns:a16="http://schemas.microsoft.com/office/drawing/2014/main" id="{2CB963B4-40F7-4876-9EED-614D5C12761C}"/>
              </a:ext>
            </a:extLst>
          </p:cNvPr>
          <p:cNvCxnSpPr>
            <a:cxnSpLocks/>
          </p:cNvCxnSpPr>
          <p:nvPr/>
        </p:nvCxnSpPr>
        <p:spPr>
          <a:xfrm flipV="1">
            <a:off x="8101014" y="4415028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直線單箭頭接點 146">
            <a:extLst>
              <a:ext uri="{FF2B5EF4-FFF2-40B4-BE49-F238E27FC236}">
                <a16:creationId xmlns:a16="http://schemas.microsoft.com/office/drawing/2014/main" id="{087BC0A2-C1A8-4034-9498-887207AEBC01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6385633" y="5303112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直線單箭頭接點 147">
            <a:extLst>
              <a:ext uri="{FF2B5EF4-FFF2-40B4-BE49-F238E27FC236}">
                <a16:creationId xmlns:a16="http://schemas.microsoft.com/office/drawing/2014/main" id="{27881E40-6124-4563-8689-AAE65438FC45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6404684" y="3926586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直線單箭頭接點 148">
            <a:extLst>
              <a:ext uri="{FF2B5EF4-FFF2-40B4-BE49-F238E27FC236}">
                <a16:creationId xmlns:a16="http://schemas.microsoft.com/office/drawing/2014/main" id="{9180C217-1F2F-446E-AA90-CCE26964A562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7530196" y="3941396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線單箭頭接點 149">
            <a:extLst>
              <a:ext uri="{FF2B5EF4-FFF2-40B4-BE49-F238E27FC236}">
                <a16:creationId xmlns:a16="http://schemas.microsoft.com/office/drawing/2014/main" id="{467D6DF8-DBCE-4E92-A45E-FCB9DD547047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7520571" y="5303112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線單箭頭接點 150">
            <a:extLst>
              <a:ext uri="{FF2B5EF4-FFF2-40B4-BE49-F238E27FC236}">
                <a16:creationId xmlns:a16="http://schemas.microsoft.com/office/drawing/2014/main" id="{9449E038-E1C1-46F2-BC3E-A3BEC24D7CE2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8637232" y="5303112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線單箭頭接點 151">
            <a:extLst>
              <a:ext uri="{FF2B5EF4-FFF2-40B4-BE49-F238E27FC236}">
                <a16:creationId xmlns:a16="http://schemas.microsoft.com/office/drawing/2014/main" id="{D2349B31-7AC3-4D2F-96FD-9627A2B555EA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8656440" y="3926586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文字方塊 152">
            <a:extLst>
              <a:ext uri="{FF2B5EF4-FFF2-40B4-BE49-F238E27FC236}">
                <a16:creationId xmlns:a16="http://schemas.microsoft.com/office/drawing/2014/main" id="{041E12C2-E2D0-46C4-9B4C-A2E38670DFD2}"/>
              </a:ext>
            </a:extLst>
          </p:cNvPr>
          <p:cNvSpPr txBox="1"/>
          <p:nvPr/>
        </p:nvSpPr>
        <p:spPr>
          <a:xfrm>
            <a:off x="8694571" y="5164265"/>
            <a:ext cx="504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4" name="文字方塊 153">
            <a:extLst>
              <a:ext uri="{FF2B5EF4-FFF2-40B4-BE49-F238E27FC236}">
                <a16:creationId xmlns:a16="http://schemas.microsoft.com/office/drawing/2014/main" id="{0076753C-FFBF-4BD3-9540-D64EAEDAEFFD}"/>
              </a:ext>
            </a:extLst>
          </p:cNvPr>
          <p:cNvSpPr txBox="1"/>
          <p:nvPr/>
        </p:nvSpPr>
        <p:spPr>
          <a:xfrm>
            <a:off x="8715712" y="3785669"/>
            <a:ext cx="504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55" name="群組 154">
            <a:extLst>
              <a:ext uri="{FF2B5EF4-FFF2-40B4-BE49-F238E27FC236}">
                <a16:creationId xmlns:a16="http://schemas.microsoft.com/office/drawing/2014/main" id="{737515EA-554B-44AC-82A3-11D032491C61}"/>
              </a:ext>
            </a:extLst>
          </p:cNvPr>
          <p:cNvGrpSpPr/>
          <p:nvPr/>
        </p:nvGrpSpPr>
        <p:grpSpPr>
          <a:xfrm flipH="1">
            <a:off x="4690509" y="3785669"/>
            <a:ext cx="759210" cy="1840261"/>
            <a:chOff x="4517259" y="3785669"/>
            <a:chExt cx="759210" cy="1840261"/>
          </a:xfrm>
        </p:grpSpPr>
        <p:cxnSp>
          <p:nvCxnSpPr>
            <p:cNvPr id="156" name="直線單箭頭接點 155">
              <a:extLst>
                <a:ext uri="{FF2B5EF4-FFF2-40B4-BE49-F238E27FC236}">
                  <a16:creationId xmlns:a16="http://schemas.microsoft.com/office/drawing/2014/main" id="{270BA1FC-056A-4ACD-A98B-F850599B5A8A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4693017" y="5303112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直線單箭頭接點 156">
              <a:extLst>
                <a:ext uri="{FF2B5EF4-FFF2-40B4-BE49-F238E27FC236}">
                  <a16:creationId xmlns:a16="http://schemas.microsoft.com/office/drawing/2014/main" id="{BBE7CAC0-D1E3-483A-9F41-FA264DA7B856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4712225" y="3926586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文字方塊 157">
              <a:extLst>
                <a:ext uri="{FF2B5EF4-FFF2-40B4-BE49-F238E27FC236}">
                  <a16:creationId xmlns:a16="http://schemas.microsoft.com/office/drawing/2014/main" id="{D5176720-D040-424F-B458-0A6838E2910B}"/>
                </a:ext>
              </a:extLst>
            </p:cNvPr>
            <p:cNvSpPr txBox="1"/>
            <p:nvPr/>
          </p:nvSpPr>
          <p:spPr>
            <a:xfrm>
              <a:off x="4750356" y="5164265"/>
              <a:ext cx="5049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…</a:t>
              </a:r>
              <a:endPara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9" name="文字方塊 158">
              <a:extLst>
                <a:ext uri="{FF2B5EF4-FFF2-40B4-BE49-F238E27FC236}">
                  <a16:creationId xmlns:a16="http://schemas.microsoft.com/office/drawing/2014/main" id="{DB657766-7469-4BC7-9BDB-50F04B1B1E0C}"/>
                </a:ext>
              </a:extLst>
            </p:cNvPr>
            <p:cNvSpPr txBox="1"/>
            <p:nvPr/>
          </p:nvSpPr>
          <p:spPr>
            <a:xfrm>
              <a:off x="4771497" y="3785669"/>
              <a:ext cx="5049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…</a:t>
              </a:r>
              <a:endPara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79" name="矩形 178">
            <a:extLst>
              <a:ext uri="{FF2B5EF4-FFF2-40B4-BE49-F238E27FC236}">
                <a16:creationId xmlns:a16="http://schemas.microsoft.com/office/drawing/2014/main" id="{E6B52ACE-9644-4BCE-920A-9BC9B9E01116}"/>
              </a:ext>
            </a:extLst>
          </p:cNvPr>
          <p:cNvSpPr/>
          <p:nvPr/>
        </p:nvSpPr>
        <p:spPr>
          <a:xfrm>
            <a:off x="613601" y="2312419"/>
            <a:ext cx="760287" cy="7089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RNN</a:t>
            </a:r>
            <a:endParaRPr lang="zh-TW" altLang="en-US" sz="2400" dirty="0"/>
          </a:p>
        </p:txBody>
      </p:sp>
      <p:sp>
        <p:nvSpPr>
          <p:cNvPr id="180" name="矩形 179">
            <a:extLst>
              <a:ext uri="{FF2B5EF4-FFF2-40B4-BE49-F238E27FC236}">
                <a16:creationId xmlns:a16="http://schemas.microsoft.com/office/drawing/2014/main" id="{040FCFBB-7D97-4737-B880-31565FE336C0}"/>
              </a:ext>
            </a:extLst>
          </p:cNvPr>
          <p:cNvSpPr/>
          <p:nvPr/>
        </p:nvSpPr>
        <p:spPr>
          <a:xfrm>
            <a:off x="613600" y="3249561"/>
            <a:ext cx="760287" cy="19520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81" name="直線單箭頭接點 180">
            <a:extLst>
              <a:ext uri="{FF2B5EF4-FFF2-40B4-BE49-F238E27FC236}">
                <a16:creationId xmlns:a16="http://schemas.microsoft.com/office/drawing/2014/main" id="{989EFA87-28B4-44FE-97A0-CDDA4844820D}"/>
              </a:ext>
            </a:extLst>
          </p:cNvPr>
          <p:cNvCxnSpPr>
            <a:cxnSpLocks/>
          </p:cNvCxnSpPr>
          <p:nvPr/>
        </p:nvCxnSpPr>
        <p:spPr>
          <a:xfrm flipV="1">
            <a:off x="1005302" y="3435145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直線單箭頭接點 181">
            <a:extLst>
              <a:ext uri="{FF2B5EF4-FFF2-40B4-BE49-F238E27FC236}">
                <a16:creationId xmlns:a16="http://schemas.microsoft.com/office/drawing/2014/main" id="{DD1DABEC-BAA6-45A7-9573-9DE3E6AB71BC}"/>
              </a:ext>
            </a:extLst>
          </p:cNvPr>
          <p:cNvCxnSpPr>
            <a:cxnSpLocks/>
          </p:cNvCxnSpPr>
          <p:nvPr/>
        </p:nvCxnSpPr>
        <p:spPr>
          <a:xfrm flipV="1">
            <a:off x="1006035" y="2979561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矩形 182">
            <a:extLst>
              <a:ext uri="{FF2B5EF4-FFF2-40B4-BE49-F238E27FC236}">
                <a16:creationId xmlns:a16="http://schemas.microsoft.com/office/drawing/2014/main" id="{DCB29A2E-CCC4-430A-BA62-78FC984D1DBA}"/>
              </a:ext>
            </a:extLst>
          </p:cNvPr>
          <p:cNvSpPr/>
          <p:nvPr/>
        </p:nvSpPr>
        <p:spPr>
          <a:xfrm>
            <a:off x="1754030" y="2326863"/>
            <a:ext cx="760287" cy="7089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RNN</a:t>
            </a:r>
            <a:endParaRPr lang="zh-TW" altLang="en-US" sz="2400" dirty="0"/>
          </a:p>
        </p:txBody>
      </p:sp>
      <p:sp>
        <p:nvSpPr>
          <p:cNvPr id="184" name="矩形 183">
            <a:extLst>
              <a:ext uri="{FF2B5EF4-FFF2-40B4-BE49-F238E27FC236}">
                <a16:creationId xmlns:a16="http://schemas.microsoft.com/office/drawing/2014/main" id="{B417E979-6234-4113-A322-4886640B343E}"/>
              </a:ext>
            </a:extLst>
          </p:cNvPr>
          <p:cNvSpPr/>
          <p:nvPr/>
        </p:nvSpPr>
        <p:spPr>
          <a:xfrm>
            <a:off x="1754029" y="3264005"/>
            <a:ext cx="760287" cy="19520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85" name="直線單箭頭接點 184">
            <a:extLst>
              <a:ext uri="{FF2B5EF4-FFF2-40B4-BE49-F238E27FC236}">
                <a16:creationId xmlns:a16="http://schemas.microsoft.com/office/drawing/2014/main" id="{DD6A4283-897E-49CA-AA3A-DEFC8AB39736}"/>
              </a:ext>
            </a:extLst>
          </p:cNvPr>
          <p:cNvCxnSpPr>
            <a:cxnSpLocks/>
          </p:cNvCxnSpPr>
          <p:nvPr/>
        </p:nvCxnSpPr>
        <p:spPr>
          <a:xfrm flipV="1">
            <a:off x="2145731" y="3449589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直線單箭頭接點 185">
            <a:extLst>
              <a:ext uri="{FF2B5EF4-FFF2-40B4-BE49-F238E27FC236}">
                <a16:creationId xmlns:a16="http://schemas.microsoft.com/office/drawing/2014/main" id="{79B33523-1FB5-4D56-9F53-0DAAE5C612D2}"/>
              </a:ext>
            </a:extLst>
          </p:cNvPr>
          <p:cNvCxnSpPr>
            <a:cxnSpLocks/>
          </p:cNvCxnSpPr>
          <p:nvPr/>
        </p:nvCxnSpPr>
        <p:spPr>
          <a:xfrm flipV="1">
            <a:off x="2146464" y="2994005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矩形 186">
            <a:extLst>
              <a:ext uri="{FF2B5EF4-FFF2-40B4-BE49-F238E27FC236}">
                <a16:creationId xmlns:a16="http://schemas.microsoft.com/office/drawing/2014/main" id="{B71F6F68-F2BA-4CB6-8C19-A01DFE1140D5}"/>
              </a:ext>
            </a:extLst>
          </p:cNvPr>
          <p:cNvSpPr/>
          <p:nvPr/>
        </p:nvSpPr>
        <p:spPr>
          <a:xfrm>
            <a:off x="2882167" y="2326863"/>
            <a:ext cx="760287" cy="7089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RNN</a:t>
            </a:r>
            <a:endParaRPr lang="zh-TW" altLang="en-US" sz="2400" dirty="0"/>
          </a:p>
        </p:txBody>
      </p:sp>
      <p:sp>
        <p:nvSpPr>
          <p:cNvPr id="188" name="矩形 187">
            <a:extLst>
              <a:ext uri="{FF2B5EF4-FFF2-40B4-BE49-F238E27FC236}">
                <a16:creationId xmlns:a16="http://schemas.microsoft.com/office/drawing/2014/main" id="{79902BF2-289F-4D0E-B188-D634C90EE749}"/>
              </a:ext>
            </a:extLst>
          </p:cNvPr>
          <p:cNvSpPr/>
          <p:nvPr/>
        </p:nvSpPr>
        <p:spPr>
          <a:xfrm>
            <a:off x="2882166" y="3264005"/>
            <a:ext cx="760287" cy="19520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89" name="直線單箭頭接點 188">
            <a:extLst>
              <a:ext uri="{FF2B5EF4-FFF2-40B4-BE49-F238E27FC236}">
                <a16:creationId xmlns:a16="http://schemas.microsoft.com/office/drawing/2014/main" id="{5A2FE37F-9B13-4D63-86C0-D4BD7788369F}"/>
              </a:ext>
            </a:extLst>
          </p:cNvPr>
          <p:cNvCxnSpPr>
            <a:cxnSpLocks/>
          </p:cNvCxnSpPr>
          <p:nvPr/>
        </p:nvCxnSpPr>
        <p:spPr>
          <a:xfrm flipV="1">
            <a:off x="3273868" y="3449589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直線單箭頭接點 189">
            <a:extLst>
              <a:ext uri="{FF2B5EF4-FFF2-40B4-BE49-F238E27FC236}">
                <a16:creationId xmlns:a16="http://schemas.microsoft.com/office/drawing/2014/main" id="{96E155BC-A4C2-4DD2-8F66-7275314447B1}"/>
              </a:ext>
            </a:extLst>
          </p:cNvPr>
          <p:cNvCxnSpPr>
            <a:cxnSpLocks/>
          </p:cNvCxnSpPr>
          <p:nvPr/>
        </p:nvCxnSpPr>
        <p:spPr>
          <a:xfrm flipV="1">
            <a:off x="3274601" y="2994005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直線單箭頭接點 190">
            <a:extLst>
              <a:ext uri="{FF2B5EF4-FFF2-40B4-BE49-F238E27FC236}">
                <a16:creationId xmlns:a16="http://schemas.microsoft.com/office/drawing/2014/main" id="{995AD3EB-829C-4680-A265-F630C46802E4}"/>
              </a:ext>
            </a:extLst>
          </p:cNvPr>
          <p:cNvCxnSpPr>
            <a:cxnSpLocks/>
          </p:cNvCxnSpPr>
          <p:nvPr/>
        </p:nvCxnSpPr>
        <p:spPr>
          <a:xfrm rot="5400000" flipV="1">
            <a:off x="1578271" y="2505563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直線單箭頭接點 191">
            <a:extLst>
              <a:ext uri="{FF2B5EF4-FFF2-40B4-BE49-F238E27FC236}">
                <a16:creationId xmlns:a16="http://schemas.microsoft.com/office/drawing/2014/main" id="{B4D253DB-DA83-40C6-BAF5-92077C3B0BC3}"/>
              </a:ext>
            </a:extLst>
          </p:cNvPr>
          <p:cNvCxnSpPr>
            <a:cxnSpLocks/>
          </p:cNvCxnSpPr>
          <p:nvPr/>
        </p:nvCxnSpPr>
        <p:spPr>
          <a:xfrm rot="5400000" flipV="1">
            <a:off x="2703783" y="2520373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直線單箭頭接點 192">
            <a:extLst>
              <a:ext uri="{FF2B5EF4-FFF2-40B4-BE49-F238E27FC236}">
                <a16:creationId xmlns:a16="http://schemas.microsoft.com/office/drawing/2014/main" id="{4FF829A2-DEFF-420E-B527-DDD5ECE4F63D}"/>
              </a:ext>
            </a:extLst>
          </p:cNvPr>
          <p:cNvCxnSpPr>
            <a:cxnSpLocks/>
          </p:cNvCxnSpPr>
          <p:nvPr/>
        </p:nvCxnSpPr>
        <p:spPr>
          <a:xfrm rot="5400000" flipV="1">
            <a:off x="3830027" y="2505563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文字方塊 193">
            <a:extLst>
              <a:ext uri="{FF2B5EF4-FFF2-40B4-BE49-F238E27FC236}">
                <a16:creationId xmlns:a16="http://schemas.microsoft.com/office/drawing/2014/main" id="{079CF86A-FD36-4E64-8C38-752432D8C9B2}"/>
              </a:ext>
            </a:extLst>
          </p:cNvPr>
          <p:cNvSpPr txBox="1"/>
          <p:nvPr/>
        </p:nvSpPr>
        <p:spPr>
          <a:xfrm>
            <a:off x="3889299" y="2364646"/>
            <a:ext cx="504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1" name="矩形 210">
            <a:extLst>
              <a:ext uri="{FF2B5EF4-FFF2-40B4-BE49-F238E27FC236}">
                <a16:creationId xmlns:a16="http://schemas.microsoft.com/office/drawing/2014/main" id="{6DC72C41-A959-41F0-B82A-DBCCBD7EAC67}"/>
              </a:ext>
            </a:extLst>
          </p:cNvPr>
          <p:cNvSpPr/>
          <p:nvPr/>
        </p:nvSpPr>
        <p:spPr>
          <a:xfrm>
            <a:off x="5437388" y="2346594"/>
            <a:ext cx="760287" cy="70891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RNN</a:t>
            </a:r>
            <a:endParaRPr lang="zh-TW" altLang="en-US" sz="2400" dirty="0"/>
          </a:p>
        </p:txBody>
      </p:sp>
      <p:sp>
        <p:nvSpPr>
          <p:cNvPr id="212" name="矩形 211">
            <a:extLst>
              <a:ext uri="{FF2B5EF4-FFF2-40B4-BE49-F238E27FC236}">
                <a16:creationId xmlns:a16="http://schemas.microsoft.com/office/drawing/2014/main" id="{E55D63FB-DCF5-46B2-A530-9413CCBB7738}"/>
              </a:ext>
            </a:extLst>
          </p:cNvPr>
          <p:cNvSpPr/>
          <p:nvPr/>
        </p:nvSpPr>
        <p:spPr>
          <a:xfrm>
            <a:off x="5437387" y="3283736"/>
            <a:ext cx="760287" cy="19520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13" name="直線單箭頭接點 212">
            <a:extLst>
              <a:ext uri="{FF2B5EF4-FFF2-40B4-BE49-F238E27FC236}">
                <a16:creationId xmlns:a16="http://schemas.microsoft.com/office/drawing/2014/main" id="{9DF97E42-EFD5-4240-8779-D070BF7D1681}"/>
              </a:ext>
            </a:extLst>
          </p:cNvPr>
          <p:cNvCxnSpPr>
            <a:cxnSpLocks/>
          </p:cNvCxnSpPr>
          <p:nvPr/>
        </p:nvCxnSpPr>
        <p:spPr>
          <a:xfrm flipV="1">
            <a:off x="5829089" y="3469320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直線單箭頭接點 213">
            <a:extLst>
              <a:ext uri="{FF2B5EF4-FFF2-40B4-BE49-F238E27FC236}">
                <a16:creationId xmlns:a16="http://schemas.microsoft.com/office/drawing/2014/main" id="{343606E7-6280-42BB-849B-38743D089148}"/>
              </a:ext>
            </a:extLst>
          </p:cNvPr>
          <p:cNvCxnSpPr>
            <a:cxnSpLocks/>
          </p:cNvCxnSpPr>
          <p:nvPr/>
        </p:nvCxnSpPr>
        <p:spPr>
          <a:xfrm flipV="1">
            <a:off x="5829822" y="3013736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" name="矩形 214">
            <a:extLst>
              <a:ext uri="{FF2B5EF4-FFF2-40B4-BE49-F238E27FC236}">
                <a16:creationId xmlns:a16="http://schemas.microsoft.com/office/drawing/2014/main" id="{D7D8D27D-6ACA-48C0-910A-7B90A7D43D65}"/>
              </a:ext>
            </a:extLst>
          </p:cNvPr>
          <p:cNvSpPr/>
          <p:nvPr/>
        </p:nvSpPr>
        <p:spPr>
          <a:xfrm>
            <a:off x="6577817" y="2361038"/>
            <a:ext cx="760287" cy="70891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RNN</a:t>
            </a:r>
            <a:endParaRPr lang="zh-TW" altLang="en-US" sz="2400" dirty="0"/>
          </a:p>
        </p:txBody>
      </p:sp>
      <p:sp>
        <p:nvSpPr>
          <p:cNvPr id="216" name="矩形 215">
            <a:extLst>
              <a:ext uri="{FF2B5EF4-FFF2-40B4-BE49-F238E27FC236}">
                <a16:creationId xmlns:a16="http://schemas.microsoft.com/office/drawing/2014/main" id="{18AD1CB1-F333-49F5-969A-00768DAB6D51}"/>
              </a:ext>
            </a:extLst>
          </p:cNvPr>
          <p:cNvSpPr/>
          <p:nvPr/>
        </p:nvSpPr>
        <p:spPr>
          <a:xfrm>
            <a:off x="6577816" y="3298180"/>
            <a:ext cx="760287" cy="19520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17" name="直線單箭頭接點 216">
            <a:extLst>
              <a:ext uri="{FF2B5EF4-FFF2-40B4-BE49-F238E27FC236}">
                <a16:creationId xmlns:a16="http://schemas.microsoft.com/office/drawing/2014/main" id="{A2DF6F60-1027-44B6-8C8E-A57570CDF56F}"/>
              </a:ext>
            </a:extLst>
          </p:cNvPr>
          <p:cNvCxnSpPr>
            <a:cxnSpLocks/>
          </p:cNvCxnSpPr>
          <p:nvPr/>
        </p:nvCxnSpPr>
        <p:spPr>
          <a:xfrm flipV="1">
            <a:off x="6969518" y="3483764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直線單箭頭接點 217">
            <a:extLst>
              <a:ext uri="{FF2B5EF4-FFF2-40B4-BE49-F238E27FC236}">
                <a16:creationId xmlns:a16="http://schemas.microsoft.com/office/drawing/2014/main" id="{FD86EFE1-D522-472E-A34C-BD09A7533B29}"/>
              </a:ext>
            </a:extLst>
          </p:cNvPr>
          <p:cNvCxnSpPr>
            <a:cxnSpLocks/>
          </p:cNvCxnSpPr>
          <p:nvPr/>
        </p:nvCxnSpPr>
        <p:spPr>
          <a:xfrm flipV="1">
            <a:off x="6970251" y="3028180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9" name="矩形 218">
            <a:extLst>
              <a:ext uri="{FF2B5EF4-FFF2-40B4-BE49-F238E27FC236}">
                <a16:creationId xmlns:a16="http://schemas.microsoft.com/office/drawing/2014/main" id="{4F0AF9F5-DED7-4FC7-A75D-6C82366B524B}"/>
              </a:ext>
            </a:extLst>
          </p:cNvPr>
          <p:cNvSpPr/>
          <p:nvPr/>
        </p:nvSpPr>
        <p:spPr>
          <a:xfrm>
            <a:off x="7705954" y="2361038"/>
            <a:ext cx="760287" cy="70891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RNN</a:t>
            </a:r>
            <a:endParaRPr lang="zh-TW" altLang="en-US" sz="2400" dirty="0"/>
          </a:p>
        </p:txBody>
      </p:sp>
      <p:sp>
        <p:nvSpPr>
          <p:cNvPr id="220" name="矩形 219">
            <a:extLst>
              <a:ext uri="{FF2B5EF4-FFF2-40B4-BE49-F238E27FC236}">
                <a16:creationId xmlns:a16="http://schemas.microsoft.com/office/drawing/2014/main" id="{061EBF36-1A75-49C9-93D7-F4DD6DE9620A}"/>
              </a:ext>
            </a:extLst>
          </p:cNvPr>
          <p:cNvSpPr/>
          <p:nvPr/>
        </p:nvSpPr>
        <p:spPr>
          <a:xfrm>
            <a:off x="7705953" y="3298180"/>
            <a:ext cx="760287" cy="19520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21" name="直線單箭頭接點 220">
            <a:extLst>
              <a:ext uri="{FF2B5EF4-FFF2-40B4-BE49-F238E27FC236}">
                <a16:creationId xmlns:a16="http://schemas.microsoft.com/office/drawing/2014/main" id="{8E0B76BF-5D8F-4DD7-AE21-146F67BF6441}"/>
              </a:ext>
            </a:extLst>
          </p:cNvPr>
          <p:cNvCxnSpPr>
            <a:cxnSpLocks/>
          </p:cNvCxnSpPr>
          <p:nvPr/>
        </p:nvCxnSpPr>
        <p:spPr>
          <a:xfrm flipV="1">
            <a:off x="8097655" y="3483764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直線單箭頭接點 221">
            <a:extLst>
              <a:ext uri="{FF2B5EF4-FFF2-40B4-BE49-F238E27FC236}">
                <a16:creationId xmlns:a16="http://schemas.microsoft.com/office/drawing/2014/main" id="{AB46FA7C-8B4C-4C5A-93AF-F9BA7035FA91}"/>
              </a:ext>
            </a:extLst>
          </p:cNvPr>
          <p:cNvCxnSpPr>
            <a:cxnSpLocks/>
          </p:cNvCxnSpPr>
          <p:nvPr/>
        </p:nvCxnSpPr>
        <p:spPr>
          <a:xfrm flipV="1">
            <a:off x="8098388" y="3028180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直線單箭頭接點 222">
            <a:extLst>
              <a:ext uri="{FF2B5EF4-FFF2-40B4-BE49-F238E27FC236}">
                <a16:creationId xmlns:a16="http://schemas.microsoft.com/office/drawing/2014/main" id="{1B184D47-F78C-4DF4-8159-58A4C42C637B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6402058" y="2539738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直線單箭頭接點 223">
            <a:extLst>
              <a:ext uri="{FF2B5EF4-FFF2-40B4-BE49-F238E27FC236}">
                <a16:creationId xmlns:a16="http://schemas.microsoft.com/office/drawing/2014/main" id="{1513B17A-BD6A-4C13-A87E-FBB844C685D7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7527570" y="2554548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直線單箭頭接點 224">
            <a:extLst>
              <a:ext uri="{FF2B5EF4-FFF2-40B4-BE49-F238E27FC236}">
                <a16:creationId xmlns:a16="http://schemas.microsoft.com/office/drawing/2014/main" id="{246E1AEF-B011-4F7C-8882-369E8EC1B811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8653814" y="2539738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6" name="文字方塊 225">
            <a:extLst>
              <a:ext uri="{FF2B5EF4-FFF2-40B4-BE49-F238E27FC236}">
                <a16:creationId xmlns:a16="http://schemas.microsoft.com/office/drawing/2014/main" id="{E7FC0ABE-90DA-4BF3-B859-099BA50AB15F}"/>
              </a:ext>
            </a:extLst>
          </p:cNvPr>
          <p:cNvSpPr txBox="1"/>
          <p:nvPr/>
        </p:nvSpPr>
        <p:spPr>
          <a:xfrm>
            <a:off x="8713086" y="2398821"/>
            <a:ext cx="504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32" name="群組 231">
            <a:extLst>
              <a:ext uri="{FF2B5EF4-FFF2-40B4-BE49-F238E27FC236}">
                <a16:creationId xmlns:a16="http://schemas.microsoft.com/office/drawing/2014/main" id="{067458E3-515F-4FC6-BEF0-1B8CEB968424}"/>
              </a:ext>
            </a:extLst>
          </p:cNvPr>
          <p:cNvGrpSpPr/>
          <p:nvPr/>
        </p:nvGrpSpPr>
        <p:grpSpPr>
          <a:xfrm flipH="1">
            <a:off x="4697385" y="2376963"/>
            <a:ext cx="740002" cy="461665"/>
            <a:chOff x="4536467" y="3785669"/>
            <a:chExt cx="740002" cy="461665"/>
          </a:xfrm>
        </p:grpSpPr>
        <p:cxnSp>
          <p:nvCxnSpPr>
            <p:cNvPr id="234" name="直線單箭頭接點 233">
              <a:extLst>
                <a:ext uri="{FF2B5EF4-FFF2-40B4-BE49-F238E27FC236}">
                  <a16:creationId xmlns:a16="http://schemas.microsoft.com/office/drawing/2014/main" id="{DF5D851C-73A0-466B-AD3C-EEBFBDC89C2F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4712225" y="3926586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6" name="文字方塊 235">
              <a:extLst>
                <a:ext uri="{FF2B5EF4-FFF2-40B4-BE49-F238E27FC236}">
                  <a16:creationId xmlns:a16="http://schemas.microsoft.com/office/drawing/2014/main" id="{A9096BBA-36B4-4D26-B051-2A01294FDD09}"/>
                </a:ext>
              </a:extLst>
            </p:cNvPr>
            <p:cNvSpPr txBox="1"/>
            <p:nvPr/>
          </p:nvSpPr>
          <p:spPr>
            <a:xfrm>
              <a:off x="4771497" y="3785669"/>
              <a:ext cx="5049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…</a:t>
              </a:r>
              <a:endPara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37" name="群組 236">
            <a:extLst>
              <a:ext uri="{FF2B5EF4-FFF2-40B4-BE49-F238E27FC236}">
                <a16:creationId xmlns:a16="http://schemas.microsoft.com/office/drawing/2014/main" id="{3CDEA85C-730A-46B6-B3B6-7FAC541CAAAE}"/>
              </a:ext>
            </a:extLst>
          </p:cNvPr>
          <p:cNvGrpSpPr/>
          <p:nvPr/>
        </p:nvGrpSpPr>
        <p:grpSpPr>
          <a:xfrm>
            <a:off x="4341190" y="3929199"/>
            <a:ext cx="408669" cy="1707500"/>
            <a:chOff x="4350364" y="2838628"/>
            <a:chExt cx="408669" cy="1707500"/>
          </a:xfrm>
        </p:grpSpPr>
        <p:grpSp>
          <p:nvGrpSpPr>
            <p:cNvPr id="238" name="群組 237">
              <a:extLst>
                <a:ext uri="{FF2B5EF4-FFF2-40B4-BE49-F238E27FC236}">
                  <a16:creationId xmlns:a16="http://schemas.microsoft.com/office/drawing/2014/main" id="{443E165F-CAC9-4702-88AB-6CC4275071CA}"/>
                </a:ext>
              </a:extLst>
            </p:cNvPr>
            <p:cNvGrpSpPr/>
            <p:nvPr/>
          </p:nvGrpSpPr>
          <p:grpSpPr>
            <a:xfrm rot="5400000">
              <a:off x="3765130" y="3594441"/>
              <a:ext cx="1579926" cy="202506"/>
              <a:chOff x="4024747" y="3092398"/>
              <a:chExt cx="1579926" cy="202506"/>
            </a:xfrm>
          </p:grpSpPr>
          <p:sp>
            <p:nvSpPr>
              <p:cNvPr id="240" name="矩形 239">
                <a:extLst>
                  <a:ext uri="{FF2B5EF4-FFF2-40B4-BE49-F238E27FC236}">
                    <a16:creationId xmlns:a16="http://schemas.microsoft.com/office/drawing/2014/main" id="{417C2317-1965-4B2C-89D5-D7A6E947D4A2}"/>
                  </a:ext>
                </a:extLst>
              </p:cNvPr>
              <p:cNvSpPr/>
              <p:nvPr/>
            </p:nvSpPr>
            <p:spPr>
              <a:xfrm>
                <a:off x="4024747" y="3099695"/>
                <a:ext cx="760287" cy="195209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41" name="矩形 240">
                <a:extLst>
                  <a:ext uri="{FF2B5EF4-FFF2-40B4-BE49-F238E27FC236}">
                    <a16:creationId xmlns:a16="http://schemas.microsoft.com/office/drawing/2014/main" id="{D13E26FF-BEB6-4103-9206-6142D355AE79}"/>
                  </a:ext>
                </a:extLst>
              </p:cNvPr>
              <p:cNvSpPr/>
              <p:nvPr/>
            </p:nvSpPr>
            <p:spPr>
              <a:xfrm>
                <a:off x="4844386" y="3092398"/>
                <a:ext cx="760287" cy="195209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39" name="矩形 238">
              <a:extLst>
                <a:ext uri="{FF2B5EF4-FFF2-40B4-BE49-F238E27FC236}">
                  <a16:creationId xmlns:a16="http://schemas.microsoft.com/office/drawing/2014/main" id="{240B1E95-165B-4B0D-B3E6-01E1611944BF}"/>
                </a:ext>
              </a:extLst>
            </p:cNvPr>
            <p:cNvSpPr/>
            <p:nvPr/>
          </p:nvSpPr>
          <p:spPr>
            <a:xfrm>
              <a:off x="4350364" y="2838628"/>
              <a:ext cx="408669" cy="17075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242" name="直線單箭頭接點 241">
            <a:extLst>
              <a:ext uri="{FF2B5EF4-FFF2-40B4-BE49-F238E27FC236}">
                <a16:creationId xmlns:a16="http://schemas.microsoft.com/office/drawing/2014/main" id="{3EA94C15-CE48-4BAB-8F18-1EF9EC007A83}"/>
              </a:ext>
            </a:extLst>
          </p:cNvPr>
          <p:cNvCxnSpPr>
            <a:cxnSpLocks/>
          </p:cNvCxnSpPr>
          <p:nvPr/>
        </p:nvCxnSpPr>
        <p:spPr>
          <a:xfrm>
            <a:off x="3643842" y="4752410"/>
            <a:ext cx="69848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直線單箭頭接點 242">
            <a:extLst>
              <a:ext uri="{FF2B5EF4-FFF2-40B4-BE49-F238E27FC236}">
                <a16:creationId xmlns:a16="http://schemas.microsoft.com/office/drawing/2014/main" id="{918246B0-8C5B-4B31-B02E-51251B098F93}"/>
              </a:ext>
            </a:extLst>
          </p:cNvPr>
          <p:cNvCxnSpPr>
            <a:cxnSpLocks/>
          </p:cNvCxnSpPr>
          <p:nvPr/>
        </p:nvCxnSpPr>
        <p:spPr>
          <a:xfrm flipH="1">
            <a:off x="4731988" y="4752410"/>
            <a:ext cx="69848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4" name="群組 243">
            <a:extLst>
              <a:ext uri="{FF2B5EF4-FFF2-40B4-BE49-F238E27FC236}">
                <a16:creationId xmlns:a16="http://schemas.microsoft.com/office/drawing/2014/main" id="{0A88946B-C36C-4E35-B5EB-E3905D2E4091}"/>
              </a:ext>
            </a:extLst>
          </p:cNvPr>
          <p:cNvGrpSpPr/>
          <p:nvPr/>
        </p:nvGrpSpPr>
        <p:grpSpPr>
          <a:xfrm>
            <a:off x="4341062" y="1956194"/>
            <a:ext cx="408669" cy="1707500"/>
            <a:chOff x="4350364" y="2838628"/>
            <a:chExt cx="408669" cy="1707500"/>
          </a:xfrm>
        </p:grpSpPr>
        <p:grpSp>
          <p:nvGrpSpPr>
            <p:cNvPr id="245" name="群組 244">
              <a:extLst>
                <a:ext uri="{FF2B5EF4-FFF2-40B4-BE49-F238E27FC236}">
                  <a16:creationId xmlns:a16="http://schemas.microsoft.com/office/drawing/2014/main" id="{7CFB9D8C-3771-44C6-A026-FD1D2D5568B8}"/>
                </a:ext>
              </a:extLst>
            </p:cNvPr>
            <p:cNvGrpSpPr/>
            <p:nvPr/>
          </p:nvGrpSpPr>
          <p:grpSpPr>
            <a:xfrm rot="5400000">
              <a:off x="3765130" y="3594441"/>
              <a:ext cx="1579926" cy="202506"/>
              <a:chOff x="4024747" y="3092398"/>
              <a:chExt cx="1579926" cy="202506"/>
            </a:xfrm>
          </p:grpSpPr>
          <p:sp>
            <p:nvSpPr>
              <p:cNvPr id="247" name="矩形 246">
                <a:extLst>
                  <a:ext uri="{FF2B5EF4-FFF2-40B4-BE49-F238E27FC236}">
                    <a16:creationId xmlns:a16="http://schemas.microsoft.com/office/drawing/2014/main" id="{5E081F21-F953-45FC-AB44-86E18925E253}"/>
                  </a:ext>
                </a:extLst>
              </p:cNvPr>
              <p:cNvSpPr/>
              <p:nvPr/>
            </p:nvSpPr>
            <p:spPr>
              <a:xfrm>
                <a:off x="4024747" y="3099695"/>
                <a:ext cx="760287" cy="195209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48" name="矩形 247">
                <a:extLst>
                  <a:ext uri="{FF2B5EF4-FFF2-40B4-BE49-F238E27FC236}">
                    <a16:creationId xmlns:a16="http://schemas.microsoft.com/office/drawing/2014/main" id="{5D4F3BE8-DC87-4905-9044-46A7CA016CC9}"/>
                  </a:ext>
                </a:extLst>
              </p:cNvPr>
              <p:cNvSpPr/>
              <p:nvPr/>
            </p:nvSpPr>
            <p:spPr>
              <a:xfrm>
                <a:off x="4844386" y="3092398"/>
                <a:ext cx="760287" cy="195209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46" name="矩形 245">
              <a:extLst>
                <a:ext uri="{FF2B5EF4-FFF2-40B4-BE49-F238E27FC236}">
                  <a16:creationId xmlns:a16="http://schemas.microsoft.com/office/drawing/2014/main" id="{1ADE9C3F-2373-4BD6-92FC-5F49AA68EE78}"/>
                </a:ext>
              </a:extLst>
            </p:cNvPr>
            <p:cNvSpPr/>
            <p:nvPr/>
          </p:nvSpPr>
          <p:spPr>
            <a:xfrm>
              <a:off x="4350364" y="2838628"/>
              <a:ext cx="408669" cy="17075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249" name="直線單箭頭接點 248">
            <a:extLst>
              <a:ext uri="{FF2B5EF4-FFF2-40B4-BE49-F238E27FC236}">
                <a16:creationId xmlns:a16="http://schemas.microsoft.com/office/drawing/2014/main" id="{FB21A3C1-7C2F-4036-8628-C8AF8C77F317}"/>
              </a:ext>
            </a:extLst>
          </p:cNvPr>
          <p:cNvCxnSpPr>
            <a:cxnSpLocks/>
          </p:cNvCxnSpPr>
          <p:nvPr/>
        </p:nvCxnSpPr>
        <p:spPr>
          <a:xfrm>
            <a:off x="3653467" y="3359328"/>
            <a:ext cx="69848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直線單箭頭接點 249">
            <a:extLst>
              <a:ext uri="{FF2B5EF4-FFF2-40B4-BE49-F238E27FC236}">
                <a16:creationId xmlns:a16="http://schemas.microsoft.com/office/drawing/2014/main" id="{35E7D233-327C-495C-893B-372BA9E5C47A}"/>
              </a:ext>
            </a:extLst>
          </p:cNvPr>
          <p:cNvCxnSpPr>
            <a:cxnSpLocks/>
          </p:cNvCxnSpPr>
          <p:nvPr/>
        </p:nvCxnSpPr>
        <p:spPr>
          <a:xfrm flipH="1">
            <a:off x="4741613" y="3359328"/>
            <a:ext cx="69848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1" name="文字方塊 250">
            <a:extLst>
              <a:ext uri="{FF2B5EF4-FFF2-40B4-BE49-F238E27FC236}">
                <a16:creationId xmlns:a16="http://schemas.microsoft.com/office/drawing/2014/main" id="{6447D555-3769-4452-A51E-F260B81ED897}"/>
              </a:ext>
            </a:extLst>
          </p:cNvPr>
          <p:cNvSpPr txBox="1"/>
          <p:nvPr/>
        </p:nvSpPr>
        <p:spPr>
          <a:xfrm>
            <a:off x="3030857" y="247107"/>
            <a:ext cx="58002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Each layer in deep LSTM can generate a latent representation.</a:t>
            </a:r>
            <a:endParaRPr lang="zh-TW" altLang="en-US" sz="2400" dirty="0"/>
          </a:p>
        </p:txBody>
      </p:sp>
      <p:sp>
        <p:nvSpPr>
          <p:cNvPr id="252" name="文字方塊 251">
            <a:extLst>
              <a:ext uri="{FF2B5EF4-FFF2-40B4-BE49-F238E27FC236}">
                <a16:creationId xmlns:a16="http://schemas.microsoft.com/office/drawing/2014/main" id="{68D25F52-C064-4A58-BDB9-3EF9D14E00F8}"/>
              </a:ext>
            </a:extLst>
          </p:cNvPr>
          <p:cNvSpPr txBox="1"/>
          <p:nvPr/>
        </p:nvSpPr>
        <p:spPr>
          <a:xfrm>
            <a:off x="3030857" y="1133348"/>
            <a:ext cx="5800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Which one should we use???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3" name="文字方塊 252">
                <a:extLst>
                  <a:ext uri="{FF2B5EF4-FFF2-40B4-BE49-F238E27FC236}">
                    <a16:creationId xmlns:a16="http://schemas.microsoft.com/office/drawing/2014/main" id="{1B4F1D6C-FF3F-4AAD-A5A0-18E30043FD86}"/>
                  </a:ext>
                </a:extLst>
              </p:cNvPr>
              <p:cNvSpPr txBox="1"/>
              <p:nvPr/>
            </p:nvSpPr>
            <p:spPr>
              <a:xfrm>
                <a:off x="4677696" y="5549396"/>
                <a:ext cx="4878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53" name="文字方塊 252">
                <a:extLst>
                  <a:ext uri="{FF2B5EF4-FFF2-40B4-BE49-F238E27FC236}">
                    <a16:creationId xmlns:a16="http://schemas.microsoft.com/office/drawing/2014/main" id="{1B4F1D6C-FF3F-4AAD-A5A0-18E30043FD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7696" y="5549396"/>
                <a:ext cx="487867" cy="461665"/>
              </a:xfrm>
              <a:prstGeom prst="rect">
                <a:avLst/>
              </a:prstGeom>
              <a:blipFill>
                <a:blip r:embed="rId2"/>
                <a:stretch>
                  <a:fillRect l="-3750" b="-13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4" name="文字方塊 253">
                <a:extLst>
                  <a:ext uri="{FF2B5EF4-FFF2-40B4-BE49-F238E27FC236}">
                    <a16:creationId xmlns:a16="http://schemas.microsoft.com/office/drawing/2014/main" id="{5D1D8A90-3064-4B14-98DD-A3C525B8B399}"/>
                  </a:ext>
                </a:extLst>
              </p:cNvPr>
              <p:cNvSpPr txBox="1"/>
              <p:nvPr/>
            </p:nvSpPr>
            <p:spPr>
              <a:xfrm>
                <a:off x="4695869" y="3402740"/>
                <a:ext cx="4878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54" name="文字方塊 253">
                <a:extLst>
                  <a:ext uri="{FF2B5EF4-FFF2-40B4-BE49-F238E27FC236}">
                    <a16:creationId xmlns:a16="http://schemas.microsoft.com/office/drawing/2014/main" id="{5D1D8A90-3064-4B14-98DD-A3C525B8B3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5869" y="3402740"/>
                <a:ext cx="487867" cy="461665"/>
              </a:xfrm>
              <a:prstGeom prst="rect">
                <a:avLst/>
              </a:prstGeom>
              <a:blipFill>
                <a:blip r:embed="rId3"/>
                <a:stretch>
                  <a:fillRect l="-3750" b="-13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5" name="直線單箭頭接點 254">
            <a:extLst>
              <a:ext uri="{FF2B5EF4-FFF2-40B4-BE49-F238E27FC236}">
                <a16:creationId xmlns:a16="http://schemas.microsoft.com/office/drawing/2014/main" id="{5D38B685-873F-43D3-9C0F-20CB35A969BC}"/>
              </a:ext>
            </a:extLst>
          </p:cNvPr>
          <p:cNvCxnSpPr>
            <a:cxnSpLocks/>
          </p:cNvCxnSpPr>
          <p:nvPr/>
        </p:nvCxnSpPr>
        <p:spPr>
          <a:xfrm flipV="1">
            <a:off x="5829089" y="2092519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直線單箭頭接點 255">
            <a:extLst>
              <a:ext uri="{FF2B5EF4-FFF2-40B4-BE49-F238E27FC236}">
                <a16:creationId xmlns:a16="http://schemas.microsoft.com/office/drawing/2014/main" id="{1BAC47C0-844A-4780-8700-42574D5F2558}"/>
              </a:ext>
            </a:extLst>
          </p:cNvPr>
          <p:cNvCxnSpPr>
            <a:cxnSpLocks/>
          </p:cNvCxnSpPr>
          <p:nvPr/>
        </p:nvCxnSpPr>
        <p:spPr>
          <a:xfrm flipV="1">
            <a:off x="6969518" y="2106963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直線單箭頭接點 256">
            <a:extLst>
              <a:ext uri="{FF2B5EF4-FFF2-40B4-BE49-F238E27FC236}">
                <a16:creationId xmlns:a16="http://schemas.microsoft.com/office/drawing/2014/main" id="{365EB903-BE52-4E93-B9B4-8F8308D8AD64}"/>
              </a:ext>
            </a:extLst>
          </p:cNvPr>
          <p:cNvCxnSpPr>
            <a:cxnSpLocks/>
          </p:cNvCxnSpPr>
          <p:nvPr/>
        </p:nvCxnSpPr>
        <p:spPr>
          <a:xfrm flipV="1">
            <a:off x="8097655" y="2106963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直線單箭頭接點 257">
            <a:extLst>
              <a:ext uri="{FF2B5EF4-FFF2-40B4-BE49-F238E27FC236}">
                <a16:creationId xmlns:a16="http://schemas.microsoft.com/office/drawing/2014/main" id="{997F9B14-617E-497B-BD3E-A8FCEFE00CE9}"/>
              </a:ext>
            </a:extLst>
          </p:cNvPr>
          <p:cNvCxnSpPr>
            <a:cxnSpLocks/>
          </p:cNvCxnSpPr>
          <p:nvPr/>
        </p:nvCxnSpPr>
        <p:spPr>
          <a:xfrm flipV="1">
            <a:off x="1005302" y="2008853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直線單箭頭接點 258">
            <a:extLst>
              <a:ext uri="{FF2B5EF4-FFF2-40B4-BE49-F238E27FC236}">
                <a16:creationId xmlns:a16="http://schemas.microsoft.com/office/drawing/2014/main" id="{A464176B-FF14-41BB-8F10-121EA3EAEC12}"/>
              </a:ext>
            </a:extLst>
          </p:cNvPr>
          <p:cNvCxnSpPr>
            <a:cxnSpLocks/>
          </p:cNvCxnSpPr>
          <p:nvPr/>
        </p:nvCxnSpPr>
        <p:spPr>
          <a:xfrm flipV="1">
            <a:off x="2145731" y="2023297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直線單箭頭接點 259">
            <a:extLst>
              <a:ext uri="{FF2B5EF4-FFF2-40B4-BE49-F238E27FC236}">
                <a16:creationId xmlns:a16="http://schemas.microsoft.com/office/drawing/2014/main" id="{84C781CC-9C64-437E-ADE8-C26177C260EA}"/>
              </a:ext>
            </a:extLst>
          </p:cNvPr>
          <p:cNvCxnSpPr>
            <a:cxnSpLocks/>
          </p:cNvCxnSpPr>
          <p:nvPr/>
        </p:nvCxnSpPr>
        <p:spPr>
          <a:xfrm flipV="1">
            <a:off x="3273868" y="2023297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1" name="文字方塊 260">
            <a:extLst>
              <a:ext uri="{FF2B5EF4-FFF2-40B4-BE49-F238E27FC236}">
                <a16:creationId xmlns:a16="http://schemas.microsoft.com/office/drawing/2014/main" id="{1493A23F-3263-4FC7-929A-9C1EFBF823B2}"/>
              </a:ext>
            </a:extLst>
          </p:cNvPr>
          <p:cNvSpPr txBox="1"/>
          <p:nvPr/>
        </p:nvSpPr>
        <p:spPr>
          <a:xfrm rot="5400000">
            <a:off x="850422" y="1626160"/>
            <a:ext cx="504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2" name="文字方塊 261">
            <a:extLst>
              <a:ext uri="{FF2B5EF4-FFF2-40B4-BE49-F238E27FC236}">
                <a16:creationId xmlns:a16="http://schemas.microsoft.com/office/drawing/2014/main" id="{33913DE5-6CA8-4E2A-B796-CA9622194B85}"/>
              </a:ext>
            </a:extLst>
          </p:cNvPr>
          <p:cNvSpPr txBox="1"/>
          <p:nvPr/>
        </p:nvSpPr>
        <p:spPr>
          <a:xfrm rot="5400000">
            <a:off x="1994329" y="1660164"/>
            <a:ext cx="504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3" name="文字方塊 262">
            <a:extLst>
              <a:ext uri="{FF2B5EF4-FFF2-40B4-BE49-F238E27FC236}">
                <a16:creationId xmlns:a16="http://schemas.microsoft.com/office/drawing/2014/main" id="{47B4ACC9-8C91-41A4-988B-187A9632A616}"/>
              </a:ext>
            </a:extLst>
          </p:cNvPr>
          <p:cNvSpPr txBox="1"/>
          <p:nvPr/>
        </p:nvSpPr>
        <p:spPr>
          <a:xfrm rot="5400000">
            <a:off x="3119286" y="1667631"/>
            <a:ext cx="504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68" name="群組 267">
            <a:extLst>
              <a:ext uri="{FF2B5EF4-FFF2-40B4-BE49-F238E27FC236}">
                <a16:creationId xmlns:a16="http://schemas.microsoft.com/office/drawing/2014/main" id="{8577B3D1-D059-4240-8FCA-02BAB9B22DEF}"/>
              </a:ext>
            </a:extLst>
          </p:cNvPr>
          <p:cNvGrpSpPr/>
          <p:nvPr/>
        </p:nvGrpSpPr>
        <p:grpSpPr>
          <a:xfrm>
            <a:off x="5682820" y="1677991"/>
            <a:ext cx="2730529" cy="546443"/>
            <a:chOff x="5566240" y="1507403"/>
            <a:chExt cx="2730529" cy="546443"/>
          </a:xfrm>
        </p:grpSpPr>
        <p:sp>
          <p:nvSpPr>
            <p:cNvPr id="265" name="文字方塊 264">
              <a:extLst>
                <a:ext uri="{FF2B5EF4-FFF2-40B4-BE49-F238E27FC236}">
                  <a16:creationId xmlns:a16="http://schemas.microsoft.com/office/drawing/2014/main" id="{110F8F1E-A5CD-4951-AC6B-5C9FD7217FA2}"/>
                </a:ext>
              </a:extLst>
            </p:cNvPr>
            <p:cNvSpPr txBox="1"/>
            <p:nvPr/>
          </p:nvSpPr>
          <p:spPr>
            <a:xfrm rot="5400000">
              <a:off x="5544587" y="1529056"/>
              <a:ext cx="5049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…</a:t>
              </a:r>
              <a:endPara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6" name="文字方塊 265">
              <a:extLst>
                <a:ext uri="{FF2B5EF4-FFF2-40B4-BE49-F238E27FC236}">
                  <a16:creationId xmlns:a16="http://schemas.microsoft.com/office/drawing/2014/main" id="{5603D6CE-2F3B-44DA-9BFF-FAC2DC2AEA11}"/>
                </a:ext>
              </a:extLst>
            </p:cNvPr>
            <p:cNvSpPr txBox="1"/>
            <p:nvPr/>
          </p:nvSpPr>
          <p:spPr>
            <a:xfrm rot="5400000">
              <a:off x="6688494" y="1563060"/>
              <a:ext cx="5049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…</a:t>
              </a:r>
              <a:endPara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7" name="文字方塊 266">
              <a:extLst>
                <a:ext uri="{FF2B5EF4-FFF2-40B4-BE49-F238E27FC236}">
                  <a16:creationId xmlns:a16="http://schemas.microsoft.com/office/drawing/2014/main" id="{122317CC-60A2-45BB-9E09-1AF849849BD4}"/>
                </a:ext>
              </a:extLst>
            </p:cNvPr>
            <p:cNvSpPr txBox="1"/>
            <p:nvPr/>
          </p:nvSpPr>
          <p:spPr>
            <a:xfrm rot="5400000">
              <a:off x="7813451" y="1570527"/>
              <a:ext cx="5049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…</a:t>
              </a:r>
              <a:endPara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34" name="Rectangle 133">
            <a:extLst>
              <a:ext uri="{FF2B5EF4-FFF2-40B4-BE49-F238E27FC236}">
                <a16:creationId xmlns:a16="http://schemas.microsoft.com/office/drawing/2014/main" id="{B630C0AC-692D-4642-AF0B-879E7A3F4AFB}"/>
              </a:ext>
            </a:extLst>
          </p:cNvPr>
          <p:cNvSpPr/>
          <p:nvPr/>
        </p:nvSpPr>
        <p:spPr>
          <a:xfrm>
            <a:off x="2236875" y="6626603"/>
            <a:ext cx="58635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TW" sz="12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http://speech.ee.ntu.edu.tw/~tlkagk/courses_ML20.html</a:t>
            </a:r>
            <a:r>
              <a:rPr lang="en-US" altLang="zh-TW" sz="1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41" name="Slide Number Placeholder 3">
            <a:extLst>
              <a:ext uri="{FF2B5EF4-FFF2-40B4-BE49-F238E27FC236}">
                <a16:creationId xmlns:a16="http://schemas.microsoft.com/office/drawing/2014/main" id="{5808596A-2776-5D4E-8A5D-6008027E4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85727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B88AD5C-E62E-4BF4-9A2A-51FB0EF51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altLang="zh-TW" dirty="0"/>
              <a:t>ELMO</a:t>
            </a:r>
            <a:endParaRPr lang="zh-TW" altLang="en-US" dirty="0"/>
          </a:p>
        </p:txBody>
      </p: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DD607238-62E8-43DD-85FB-2E3FF95ADE76}"/>
              </a:ext>
            </a:extLst>
          </p:cNvPr>
          <p:cNvGrpSpPr/>
          <p:nvPr/>
        </p:nvGrpSpPr>
        <p:grpSpPr>
          <a:xfrm>
            <a:off x="348477" y="5138244"/>
            <a:ext cx="1111321" cy="797614"/>
            <a:chOff x="1212077" y="5255291"/>
            <a:chExt cx="1111321" cy="797614"/>
          </a:xfrm>
        </p:grpSpPr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6A5D5FDF-A949-4C70-9F12-B208E499E6F4}"/>
                </a:ext>
              </a:extLst>
            </p:cNvPr>
            <p:cNvSpPr txBox="1"/>
            <p:nvPr/>
          </p:nvSpPr>
          <p:spPr>
            <a:xfrm>
              <a:off x="1212077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潮水</a:t>
              </a:r>
            </a:p>
          </p:txBody>
        </p:sp>
        <p:cxnSp>
          <p:nvCxnSpPr>
            <p:cNvPr id="10" name="直線單箭頭接點 9">
              <a:extLst>
                <a:ext uri="{FF2B5EF4-FFF2-40B4-BE49-F238E27FC236}">
                  <a16:creationId xmlns:a16="http://schemas.microsoft.com/office/drawing/2014/main" id="{46936287-7757-40B2-8AF3-1B0151E1D4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44161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0FFA90A5-9BB0-4838-9E5A-510724749185}"/>
              </a:ext>
            </a:extLst>
          </p:cNvPr>
          <p:cNvGrpSpPr/>
          <p:nvPr/>
        </p:nvGrpSpPr>
        <p:grpSpPr>
          <a:xfrm>
            <a:off x="1385878" y="5138244"/>
            <a:ext cx="1111321" cy="797614"/>
            <a:chOff x="2272598" y="5255291"/>
            <a:chExt cx="1111321" cy="797614"/>
          </a:xfrm>
        </p:grpSpPr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8DFA37E1-7E5A-4B12-990D-217C188E3230}"/>
                </a:ext>
              </a:extLst>
            </p:cNvPr>
            <p:cNvSpPr txBox="1"/>
            <p:nvPr/>
          </p:nvSpPr>
          <p:spPr>
            <a:xfrm>
              <a:off x="2272598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退了</a:t>
              </a:r>
            </a:p>
          </p:txBody>
        </p:sp>
        <p:cxnSp>
          <p:nvCxnSpPr>
            <p:cNvPr id="11" name="直線單箭頭接點 10">
              <a:extLst>
                <a:ext uri="{FF2B5EF4-FFF2-40B4-BE49-F238E27FC236}">
                  <a16:creationId xmlns:a16="http://schemas.microsoft.com/office/drawing/2014/main" id="{18A90426-2D40-4B78-ADDD-B8EEA38AF6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21498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D46786E6-3F5C-4161-8EBF-083EB677D59F}"/>
              </a:ext>
            </a:extLst>
          </p:cNvPr>
          <p:cNvGrpSpPr/>
          <p:nvPr/>
        </p:nvGrpSpPr>
        <p:grpSpPr>
          <a:xfrm>
            <a:off x="2423279" y="5138244"/>
            <a:ext cx="1111321" cy="797614"/>
            <a:chOff x="3332247" y="5255291"/>
            <a:chExt cx="1111321" cy="797614"/>
          </a:xfrm>
        </p:grpSpPr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6A5F1E88-156B-400F-A906-F08CAD30D283}"/>
                </a:ext>
              </a:extLst>
            </p:cNvPr>
            <p:cNvSpPr txBox="1"/>
            <p:nvPr/>
          </p:nvSpPr>
          <p:spPr>
            <a:xfrm>
              <a:off x="3332247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就</a:t>
              </a:r>
            </a:p>
          </p:txBody>
        </p:sp>
        <p:cxnSp>
          <p:nvCxnSpPr>
            <p:cNvPr id="13" name="直線單箭頭接點 12">
              <a:extLst>
                <a:ext uri="{FF2B5EF4-FFF2-40B4-BE49-F238E27FC236}">
                  <a16:creationId xmlns:a16="http://schemas.microsoft.com/office/drawing/2014/main" id="{9A953718-C943-422F-AD13-2B3CE54D50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64331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F456CD8B-2F43-4062-885E-459E5829FCD0}"/>
              </a:ext>
            </a:extLst>
          </p:cNvPr>
          <p:cNvGrpSpPr/>
          <p:nvPr/>
        </p:nvGrpSpPr>
        <p:grpSpPr>
          <a:xfrm>
            <a:off x="3460679" y="5138244"/>
            <a:ext cx="1111321" cy="797614"/>
            <a:chOff x="4324279" y="5255291"/>
            <a:chExt cx="1111321" cy="797614"/>
          </a:xfrm>
        </p:grpSpPr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683542D5-1A93-4D00-AE77-6F0463A31528}"/>
                </a:ext>
              </a:extLst>
            </p:cNvPr>
            <p:cNvSpPr txBox="1"/>
            <p:nvPr/>
          </p:nvSpPr>
          <p:spPr>
            <a:xfrm>
              <a:off x="4324279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知道</a:t>
              </a:r>
            </a:p>
          </p:txBody>
        </p:sp>
        <p:cxnSp>
          <p:nvCxnSpPr>
            <p:cNvPr id="15" name="直線單箭頭接點 14">
              <a:extLst>
                <a:ext uri="{FF2B5EF4-FFF2-40B4-BE49-F238E27FC236}">
                  <a16:creationId xmlns:a16="http://schemas.microsoft.com/office/drawing/2014/main" id="{1E5E0F2F-477B-4962-94DE-8A6F9CF78B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3179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485F2F47-2130-4A66-8937-F060D12AFB89}"/>
              </a:ext>
            </a:extLst>
          </p:cNvPr>
          <p:cNvSpPr txBox="1"/>
          <p:nvPr/>
        </p:nvSpPr>
        <p:spPr>
          <a:xfrm>
            <a:off x="4249451" y="5419581"/>
            <a:ext cx="871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0B0569E5-2E42-47B1-ADCB-48B8F9937DC3}"/>
              </a:ext>
            </a:extLst>
          </p:cNvPr>
          <p:cNvGrpSpPr/>
          <p:nvPr/>
        </p:nvGrpSpPr>
        <p:grpSpPr>
          <a:xfrm>
            <a:off x="759908" y="3400176"/>
            <a:ext cx="406167" cy="612162"/>
            <a:chOff x="1623508" y="3377523"/>
            <a:chExt cx="406167" cy="612162"/>
          </a:xfrm>
        </p:grpSpPr>
        <p:cxnSp>
          <p:nvCxnSpPr>
            <p:cNvPr id="17" name="直線單箭頭接點 16">
              <a:extLst>
                <a:ext uri="{FF2B5EF4-FFF2-40B4-BE49-F238E27FC236}">
                  <a16:creationId xmlns:a16="http://schemas.microsoft.com/office/drawing/2014/main" id="{6888E3B1-7667-48A1-96FB-893D9F9149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27840" y="3638169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單箭頭接點 34">
              <a:extLst>
                <a:ext uri="{FF2B5EF4-FFF2-40B4-BE49-F238E27FC236}">
                  <a16:creationId xmlns:a16="http://schemas.microsoft.com/office/drawing/2014/main" id="{F3AA29C7-5401-466B-BA20-2D58E52C94DA}"/>
                </a:ext>
              </a:extLst>
            </p:cNvPr>
            <p:cNvCxnSpPr>
              <a:cxnSpLocks/>
            </p:cNvCxnSpPr>
            <p:nvPr/>
          </p:nvCxnSpPr>
          <p:spPr>
            <a:xfrm rot="2700000" flipV="1">
              <a:off x="1853917" y="3376232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單箭頭接點 35">
              <a:extLst>
                <a:ext uri="{FF2B5EF4-FFF2-40B4-BE49-F238E27FC236}">
                  <a16:creationId xmlns:a16="http://schemas.microsoft.com/office/drawing/2014/main" id="{9F6B4CD5-F2B8-4931-8EC3-9F736DE045B3}"/>
                </a:ext>
              </a:extLst>
            </p:cNvPr>
            <p:cNvCxnSpPr>
              <a:cxnSpLocks/>
            </p:cNvCxnSpPr>
            <p:nvPr/>
          </p:nvCxnSpPr>
          <p:spPr>
            <a:xfrm rot="18900000" flipV="1">
              <a:off x="1623508" y="3377523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矩形 37">
            <a:extLst>
              <a:ext uri="{FF2B5EF4-FFF2-40B4-BE49-F238E27FC236}">
                <a16:creationId xmlns:a16="http://schemas.microsoft.com/office/drawing/2014/main" id="{39FC2228-03CF-4C08-B21B-528BF6E11847}"/>
              </a:ext>
            </a:extLst>
          </p:cNvPr>
          <p:cNvSpPr/>
          <p:nvPr/>
        </p:nvSpPr>
        <p:spPr>
          <a:xfrm rot="5400000">
            <a:off x="255484" y="2934382"/>
            <a:ext cx="760287" cy="19520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0A5190C8-B1C6-4B4E-9548-14E7617AB276}"/>
              </a:ext>
            </a:extLst>
          </p:cNvPr>
          <p:cNvSpPr/>
          <p:nvPr/>
        </p:nvSpPr>
        <p:spPr>
          <a:xfrm rot="5400000">
            <a:off x="734453" y="2934382"/>
            <a:ext cx="760287" cy="1952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9" name="群組 58">
            <a:extLst>
              <a:ext uri="{FF2B5EF4-FFF2-40B4-BE49-F238E27FC236}">
                <a16:creationId xmlns:a16="http://schemas.microsoft.com/office/drawing/2014/main" id="{BC38538A-8BBB-4216-B00C-50D643B53511}"/>
              </a:ext>
            </a:extLst>
          </p:cNvPr>
          <p:cNvGrpSpPr/>
          <p:nvPr/>
        </p:nvGrpSpPr>
        <p:grpSpPr>
          <a:xfrm>
            <a:off x="1613944" y="2651843"/>
            <a:ext cx="674178" cy="1360495"/>
            <a:chOff x="2477544" y="2679990"/>
            <a:chExt cx="674178" cy="1360495"/>
          </a:xfrm>
        </p:grpSpPr>
        <p:grpSp>
          <p:nvGrpSpPr>
            <p:cNvPr id="40" name="群組 39">
              <a:extLst>
                <a:ext uri="{FF2B5EF4-FFF2-40B4-BE49-F238E27FC236}">
                  <a16:creationId xmlns:a16="http://schemas.microsoft.com/office/drawing/2014/main" id="{0397FFFD-1544-4996-83F3-43E83AC1C11A}"/>
                </a:ext>
              </a:extLst>
            </p:cNvPr>
            <p:cNvGrpSpPr/>
            <p:nvPr/>
          </p:nvGrpSpPr>
          <p:grpSpPr>
            <a:xfrm>
              <a:off x="2699429" y="3428323"/>
              <a:ext cx="406167" cy="612162"/>
              <a:chOff x="1623508" y="3377523"/>
              <a:chExt cx="406167" cy="612162"/>
            </a:xfrm>
          </p:grpSpPr>
          <p:cxnSp>
            <p:nvCxnSpPr>
              <p:cNvPr id="41" name="直線單箭頭接點 40">
                <a:extLst>
                  <a:ext uri="{FF2B5EF4-FFF2-40B4-BE49-F238E27FC236}">
                    <a16:creationId xmlns:a16="http://schemas.microsoft.com/office/drawing/2014/main" id="{E3AB5275-88FC-45A8-A364-02BEBC59ED3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27840" y="3638169"/>
                <a:ext cx="0" cy="35151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單箭頭接點 41">
                <a:extLst>
                  <a:ext uri="{FF2B5EF4-FFF2-40B4-BE49-F238E27FC236}">
                    <a16:creationId xmlns:a16="http://schemas.microsoft.com/office/drawing/2014/main" id="{A53D6E1C-FC0B-44E6-BAFB-E6F1CE281B0A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V="1">
                <a:off x="1853917" y="3376232"/>
                <a:ext cx="0" cy="35151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單箭頭接點 42">
                <a:extLst>
                  <a:ext uri="{FF2B5EF4-FFF2-40B4-BE49-F238E27FC236}">
                    <a16:creationId xmlns:a16="http://schemas.microsoft.com/office/drawing/2014/main" id="{9AA92597-B8D1-4F8A-8954-4A703028754F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 flipV="1">
                <a:off x="1623508" y="3377523"/>
                <a:ext cx="0" cy="35151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F1DF6E51-D70C-450C-BF2B-4F4C99EBA5AD}"/>
                </a:ext>
              </a:extLst>
            </p:cNvPr>
            <p:cNvSpPr/>
            <p:nvPr/>
          </p:nvSpPr>
          <p:spPr>
            <a:xfrm rot="5400000">
              <a:off x="2195005" y="2962529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79369FFB-0565-4F3B-91E1-3DB3270827AE}"/>
                </a:ext>
              </a:extLst>
            </p:cNvPr>
            <p:cNvSpPr/>
            <p:nvPr/>
          </p:nvSpPr>
          <p:spPr>
            <a:xfrm rot="5400000">
              <a:off x="2673974" y="2962529"/>
              <a:ext cx="760287" cy="195209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60" name="群組 59">
            <a:extLst>
              <a:ext uri="{FF2B5EF4-FFF2-40B4-BE49-F238E27FC236}">
                <a16:creationId xmlns:a16="http://schemas.microsoft.com/office/drawing/2014/main" id="{6899499A-EE19-4FCA-A386-4B50960C6E4C}"/>
              </a:ext>
            </a:extLst>
          </p:cNvPr>
          <p:cNvGrpSpPr/>
          <p:nvPr/>
        </p:nvGrpSpPr>
        <p:grpSpPr>
          <a:xfrm>
            <a:off x="2628148" y="2651843"/>
            <a:ext cx="674178" cy="1360495"/>
            <a:chOff x="3491748" y="2654590"/>
            <a:chExt cx="674178" cy="1360495"/>
          </a:xfrm>
        </p:grpSpPr>
        <p:grpSp>
          <p:nvGrpSpPr>
            <p:cNvPr id="46" name="群組 45">
              <a:extLst>
                <a:ext uri="{FF2B5EF4-FFF2-40B4-BE49-F238E27FC236}">
                  <a16:creationId xmlns:a16="http://schemas.microsoft.com/office/drawing/2014/main" id="{3E0A34BB-7FF8-4589-8473-CBA892180D31}"/>
                </a:ext>
              </a:extLst>
            </p:cNvPr>
            <p:cNvGrpSpPr/>
            <p:nvPr/>
          </p:nvGrpSpPr>
          <p:grpSpPr>
            <a:xfrm>
              <a:off x="3713633" y="3402923"/>
              <a:ext cx="406167" cy="612162"/>
              <a:chOff x="1623508" y="3377523"/>
              <a:chExt cx="406167" cy="612162"/>
            </a:xfrm>
          </p:grpSpPr>
          <p:cxnSp>
            <p:nvCxnSpPr>
              <p:cNvPr id="47" name="直線單箭頭接點 46">
                <a:extLst>
                  <a:ext uri="{FF2B5EF4-FFF2-40B4-BE49-F238E27FC236}">
                    <a16:creationId xmlns:a16="http://schemas.microsoft.com/office/drawing/2014/main" id="{48985A4B-B39F-47F5-BD53-001A1730205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27840" y="3638169"/>
                <a:ext cx="0" cy="35151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線單箭頭接點 47">
                <a:extLst>
                  <a:ext uri="{FF2B5EF4-FFF2-40B4-BE49-F238E27FC236}">
                    <a16:creationId xmlns:a16="http://schemas.microsoft.com/office/drawing/2014/main" id="{C47EB01C-B5DA-4462-A780-28A1151F1F01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V="1">
                <a:off x="1853917" y="3376232"/>
                <a:ext cx="0" cy="35151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線單箭頭接點 48">
                <a:extLst>
                  <a:ext uri="{FF2B5EF4-FFF2-40B4-BE49-F238E27FC236}">
                    <a16:creationId xmlns:a16="http://schemas.microsoft.com/office/drawing/2014/main" id="{3A4EF6DD-633A-4754-A564-458CE4187D5B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 flipV="1">
                <a:off x="1623508" y="3377523"/>
                <a:ext cx="0" cy="35151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A3DDEC7D-5951-4626-9AA2-C48F9750B4E4}"/>
                </a:ext>
              </a:extLst>
            </p:cNvPr>
            <p:cNvSpPr/>
            <p:nvPr/>
          </p:nvSpPr>
          <p:spPr>
            <a:xfrm rot="5400000">
              <a:off x="3209209" y="2937129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2346EB5C-7882-4F48-8ADC-4B2EA763460F}"/>
                </a:ext>
              </a:extLst>
            </p:cNvPr>
            <p:cNvSpPr/>
            <p:nvPr/>
          </p:nvSpPr>
          <p:spPr>
            <a:xfrm rot="5400000">
              <a:off x="3688178" y="2937129"/>
              <a:ext cx="760287" cy="195209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61" name="群組 60">
            <a:extLst>
              <a:ext uri="{FF2B5EF4-FFF2-40B4-BE49-F238E27FC236}">
                <a16:creationId xmlns:a16="http://schemas.microsoft.com/office/drawing/2014/main" id="{8F4089D0-097D-4CF0-9EC9-C0AEB298E789}"/>
              </a:ext>
            </a:extLst>
          </p:cNvPr>
          <p:cNvGrpSpPr/>
          <p:nvPr/>
        </p:nvGrpSpPr>
        <p:grpSpPr>
          <a:xfrm>
            <a:off x="3668525" y="2651843"/>
            <a:ext cx="674178" cy="1360495"/>
            <a:chOff x="4532125" y="2667289"/>
            <a:chExt cx="674178" cy="1360495"/>
          </a:xfrm>
        </p:grpSpPr>
        <p:grpSp>
          <p:nvGrpSpPr>
            <p:cNvPr id="52" name="群組 51">
              <a:extLst>
                <a:ext uri="{FF2B5EF4-FFF2-40B4-BE49-F238E27FC236}">
                  <a16:creationId xmlns:a16="http://schemas.microsoft.com/office/drawing/2014/main" id="{5E5C63E5-EE47-4EDB-A5D0-F66FDA613AEA}"/>
                </a:ext>
              </a:extLst>
            </p:cNvPr>
            <p:cNvGrpSpPr/>
            <p:nvPr/>
          </p:nvGrpSpPr>
          <p:grpSpPr>
            <a:xfrm>
              <a:off x="4754010" y="3415622"/>
              <a:ext cx="406167" cy="612162"/>
              <a:chOff x="1623508" y="3377523"/>
              <a:chExt cx="406167" cy="612162"/>
            </a:xfrm>
          </p:grpSpPr>
          <p:cxnSp>
            <p:nvCxnSpPr>
              <p:cNvPr id="53" name="直線單箭頭接點 52">
                <a:extLst>
                  <a:ext uri="{FF2B5EF4-FFF2-40B4-BE49-F238E27FC236}">
                    <a16:creationId xmlns:a16="http://schemas.microsoft.com/office/drawing/2014/main" id="{8CE0C730-16F8-456A-96AF-A9110307E5E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27840" y="3638169"/>
                <a:ext cx="0" cy="35151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線單箭頭接點 53">
                <a:extLst>
                  <a:ext uri="{FF2B5EF4-FFF2-40B4-BE49-F238E27FC236}">
                    <a16:creationId xmlns:a16="http://schemas.microsoft.com/office/drawing/2014/main" id="{EE1F485A-389B-49C5-857F-6A0EDBE2B967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V="1">
                <a:off x="1853917" y="3376232"/>
                <a:ext cx="0" cy="35151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線單箭頭接點 54">
                <a:extLst>
                  <a:ext uri="{FF2B5EF4-FFF2-40B4-BE49-F238E27FC236}">
                    <a16:creationId xmlns:a16="http://schemas.microsoft.com/office/drawing/2014/main" id="{B42A27C1-5BD9-4772-983B-C21CDF63605D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 flipV="1">
                <a:off x="1623508" y="3377523"/>
                <a:ext cx="0" cy="35151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F7E364C5-ECCA-48E1-9F06-1ADFE42A3178}"/>
                </a:ext>
              </a:extLst>
            </p:cNvPr>
            <p:cNvSpPr/>
            <p:nvPr/>
          </p:nvSpPr>
          <p:spPr>
            <a:xfrm rot="5400000">
              <a:off x="4249586" y="2949828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8325BCDC-D006-45BA-A80F-33BBB2BAE9E1}"/>
                </a:ext>
              </a:extLst>
            </p:cNvPr>
            <p:cNvSpPr/>
            <p:nvPr/>
          </p:nvSpPr>
          <p:spPr>
            <a:xfrm rot="5400000">
              <a:off x="4728555" y="2949828"/>
              <a:ext cx="760287" cy="195209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C15D6115-BF4E-40CD-9494-52B7AB3D3DEC}"/>
              </a:ext>
            </a:extLst>
          </p:cNvPr>
          <p:cNvSpPr/>
          <p:nvPr/>
        </p:nvSpPr>
        <p:spPr>
          <a:xfrm>
            <a:off x="444500" y="3920790"/>
            <a:ext cx="4127500" cy="1171047"/>
          </a:xfrm>
          <a:prstGeom prst="roundRect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ELMO</a:t>
            </a:r>
            <a:endParaRPr lang="zh-TW" altLang="en-US" sz="2800" dirty="0"/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1CBDED98-9E50-4C14-91AD-008981D032EF}"/>
              </a:ext>
            </a:extLst>
          </p:cNvPr>
          <p:cNvSpPr/>
          <p:nvPr/>
        </p:nvSpPr>
        <p:spPr>
          <a:xfrm rot="5400000">
            <a:off x="531012" y="1551299"/>
            <a:ext cx="760287" cy="19520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8" name="群組 67">
            <a:extLst>
              <a:ext uri="{FF2B5EF4-FFF2-40B4-BE49-F238E27FC236}">
                <a16:creationId xmlns:a16="http://schemas.microsoft.com/office/drawing/2014/main" id="{DE4E0A05-F168-4E76-BE4B-11A5C943DCE1}"/>
              </a:ext>
            </a:extLst>
          </p:cNvPr>
          <p:cNvGrpSpPr/>
          <p:nvPr/>
        </p:nvGrpSpPr>
        <p:grpSpPr>
          <a:xfrm>
            <a:off x="781521" y="2082302"/>
            <a:ext cx="406167" cy="652455"/>
            <a:chOff x="561423" y="1690689"/>
            <a:chExt cx="406167" cy="652455"/>
          </a:xfrm>
        </p:grpSpPr>
        <p:cxnSp>
          <p:nvCxnSpPr>
            <p:cNvPr id="64" name="直線單箭頭接點 63">
              <a:extLst>
                <a:ext uri="{FF2B5EF4-FFF2-40B4-BE49-F238E27FC236}">
                  <a16:creationId xmlns:a16="http://schemas.microsoft.com/office/drawing/2014/main" id="{0F0E1C9A-F97E-48A4-AFF1-4DFD5A980B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358" y="1690689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群組 66">
              <a:extLst>
                <a:ext uri="{FF2B5EF4-FFF2-40B4-BE49-F238E27FC236}">
                  <a16:creationId xmlns:a16="http://schemas.microsoft.com/office/drawing/2014/main" id="{155C67BD-4C86-48DC-90DF-6EFD019A63CA}"/>
                </a:ext>
              </a:extLst>
            </p:cNvPr>
            <p:cNvGrpSpPr/>
            <p:nvPr/>
          </p:nvGrpSpPr>
          <p:grpSpPr>
            <a:xfrm flipV="1">
              <a:off x="561423" y="1991628"/>
              <a:ext cx="406167" cy="351516"/>
              <a:chOff x="536023" y="2156728"/>
              <a:chExt cx="406167" cy="351516"/>
            </a:xfrm>
          </p:grpSpPr>
          <p:cxnSp>
            <p:nvCxnSpPr>
              <p:cNvPr id="65" name="直線單箭頭接點 64">
                <a:extLst>
                  <a:ext uri="{FF2B5EF4-FFF2-40B4-BE49-F238E27FC236}">
                    <a16:creationId xmlns:a16="http://schemas.microsoft.com/office/drawing/2014/main" id="{0DEF1F70-2C11-46F3-9C41-E22E5EADF7B7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V="1">
                <a:off x="766432" y="2155437"/>
                <a:ext cx="0" cy="35151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線單箭頭接點 65">
                <a:extLst>
                  <a:ext uri="{FF2B5EF4-FFF2-40B4-BE49-F238E27FC236}">
                    <a16:creationId xmlns:a16="http://schemas.microsoft.com/office/drawing/2014/main" id="{3E0B3574-41C3-4802-921A-A766C2751E25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 flipV="1">
                <a:off x="536023" y="2156728"/>
                <a:ext cx="0" cy="35151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9" name="群組 68">
            <a:extLst>
              <a:ext uri="{FF2B5EF4-FFF2-40B4-BE49-F238E27FC236}">
                <a16:creationId xmlns:a16="http://schemas.microsoft.com/office/drawing/2014/main" id="{9086FB1E-7D5A-4820-A87E-2604AA2A263D}"/>
              </a:ext>
            </a:extLst>
          </p:cNvPr>
          <p:cNvGrpSpPr/>
          <p:nvPr/>
        </p:nvGrpSpPr>
        <p:grpSpPr>
          <a:xfrm>
            <a:off x="1835799" y="2071256"/>
            <a:ext cx="406167" cy="652455"/>
            <a:chOff x="561423" y="1690689"/>
            <a:chExt cx="406167" cy="652455"/>
          </a:xfrm>
        </p:grpSpPr>
        <p:cxnSp>
          <p:nvCxnSpPr>
            <p:cNvPr id="70" name="直線單箭頭接點 69">
              <a:extLst>
                <a:ext uri="{FF2B5EF4-FFF2-40B4-BE49-F238E27FC236}">
                  <a16:creationId xmlns:a16="http://schemas.microsoft.com/office/drawing/2014/main" id="{9A2043B8-B0F7-457A-AC2F-D2D837E489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358" y="1690689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" name="群組 70">
              <a:extLst>
                <a:ext uri="{FF2B5EF4-FFF2-40B4-BE49-F238E27FC236}">
                  <a16:creationId xmlns:a16="http://schemas.microsoft.com/office/drawing/2014/main" id="{6A1FAFCF-105E-4CA3-B670-F20BE20E9B82}"/>
                </a:ext>
              </a:extLst>
            </p:cNvPr>
            <p:cNvGrpSpPr/>
            <p:nvPr/>
          </p:nvGrpSpPr>
          <p:grpSpPr>
            <a:xfrm flipV="1">
              <a:off x="561423" y="1991628"/>
              <a:ext cx="406167" cy="351516"/>
              <a:chOff x="536023" y="2156728"/>
              <a:chExt cx="406167" cy="351516"/>
            </a:xfrm>
          </p:grpSpPr>
          <p:cxnSp>
            <p:nvCxnSpPr>
              <p:cNvPr id="72" name="直線單箭頭接點 71">
                <a:extLst>
                  <a:ext uri="{FF2B5EF4-FFF2-40B4-BE49-F238E27FC236}">
                    <a16:creationId xmlns:a16="http://schemas.microsoft.com/office/drawing/2014/main" id="{0CED1189-43EC-48EC-9F6A-B32B37E05771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V="1">
                <a:off x="766432" y="2155437"/>
                <a:ext cx="0" cy="35151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線單箭頭接點 72">
                <a:extLst>
                  <a:ext uri="{FF2B5EF4-FFF2-40B4-BE49-F238E27FC236}">
                    <a16:creationId xmlns:a16="http://schemas.microsoft.com/office/drawing/2014/main" id="{B285A48A-2510-4B68-A899-1E0A54E1C256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 flipV="1">
                <a:off x="536023" y="2156728"/>
                <a:ext cx="0" cy="35151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4" name="群組 73">
            <a:extLst>
              <a:ext uri="{FF2B5EF4-FFF2-40B4-BE49-F238E27FC236}">
                <a16:creationId xmlns:a16="http://schemas.microsoft.com/office/drawing/2014/main" id="{30DF4EEA-AB7F-466E-B1B9-80288B6A62E8}"/>
              </a:ext>
            </a:extLst>
          </p:cNvPr>
          <p:cNvGrpSpPr/>
          <p:nvPr/>
        </p:nvGrpSpPr>
        <p:grpSpPr>
          <a:xfrm>
            <a:off x="2853317" y="2070036"/>
            <a:ext cx="406167" cy="652455"/>
            <a:chOff x="561423" y="1690689"/>
            <a:chExt cx="406167" cy="652455"/>
          </a:xfrm>
        </p:grpSpPr>
        <p:cxnSp>
          <p:nvCxnSpPr>
            <p:cNvPr id="75" name="直線單箭頭接點 74">
              <a:extLst>
                <a:ext uri="{FF2B5EF4-FFF2-40B4-BE49-F238E27FC236}">
                  <a16:creationId xmlns:a16="http://schemas.microsoft.com/office/drawing/2014/main" id="{8BAC9906-38B3-4E25-A7E9-17B9ACE97B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358" y="1690689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" name="群組 75">
              <a:extLst>
                <a:ext uri="{FF2B5EF4-FFF2-40B4-BE49-F238E27FC236}">
                  <a16:creationId xmlns:a16="http://schemas.microsoft.com/office/drawing/2014/main" id="{BEA3C566-18EF-457E-B52C-F12BDC26CFFB}"/>
                </a:ext>
              </a:extLst>
            </p:cNvPr>
            <p:cNvGrpSpPr/>
            <p:nvPr/>
          </p:nvGrpSpPr>
          <p:grpSpPr>
            <a:xfrm flipV="1">
              <a:off x="561423" y="1991628"/>
              <a:ext cx="406167" cy="351516"/>
              <a:chOff x="536023" y="2156728"/>
              <a:chExt cx="406167" cy="351516"/>
            </a:xfrm>
          </p:grpSpPr>
          <p:cxnSp>
            <p:nvCxnSpPr>
              <p:cNvPr id="77" name="直線單箭頭接點 76">
                <a:extLst>
                  <a:ext uri="{FF2B5EF4-FFF2-40B4-BE49-F238E27FC236}">
                    <a16:creationId xmlns:a16="http://schemas.microsoft.com/office/drawing/2014/main" id="{14897A77-3AC6-4A7A-9564-ACE538C249E3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V="1">
                <a:off x="766432" y="2155437"/>
                <a:ext cx="0" cy="35151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直線單箭頭接點 77">
                <a:extLst>
                  <a:ext uri="{FF2B5EF4-FFF2-40B4-BE49-F238E27FC236}">
                    <a16:creationId xmlns:a16="http://schemas.microsoft.com/office/drawing/2014/main" id="{65ED7CF5-A270-4ACA-BE67-E24C23761117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 flipV="1">
                <a:off x="536023" y="2156728"/>
                <a:ext cx="0" cy="35151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9" name="群組 78">
            <a:extLst>
              <a:ext uri="{FF2B5EF4-FFF2-40B4-BE49-F238E27FC236}">
                <a16:creationId xmlns:a16="http://schemas.microsoft.com/office/drawing/2014/main" id="{64DC1A5A-16C2-4E44-9A6D-4EF8C3064D47}"/>
              </a:ext>
            </a:extLst>
          </p:cNvPr>
          <p:cNvGrpSpPr/>
          <p:nvPr/>
        </p:nvGrpSpPr>
        <p:grpSpPr>
          <a:xfrm>
            <a:off x="3904564" y="2070036"/>
            <a:ext cx="406167" cy="652455"/>
            <a:chOff x="561423" y="1690689"/>
            <a:chExt cx="406167" cy="652455"/>
          </a:xfrm>
        </p:grpSpPr>
        <p:cxnSp>
          <p:nvCxnSpPr>
            <p:cNvPr id="80" name="直線單箭頭接點 79">
              <a:extLst>
                <a:ext uri="{FF2B5EF4-FFF2-40B4-BE49-F238E27FC236}">
                  <a16:creationId xmlns:a16="http://schemas.microsoft.com/office/drawing/2014/main" id="{818AA345-8E85-4B9F-B316-B4A7CAC8A9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358" y="1690689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1" name="群組 80">
              <a:extLst>
                <a:ext uri="{FF2B5EF4-FFF2-40B4-BE49-F238E27FC236}">
                  <a16:creationId xmlns:a16="http://schemas.microsoft.com/office/drawing/2014/main" id="{2C1168C4-B6C3-452D-9E27-82E4EDEFC63F}"/>
                </a:ext>
              </a:extLst>
            </p:cNvPr>
            <p:cNvGrpSpPr/>
            <p:nvPr/>
          </p:nvGrpSpPr>
          <p:grpSpPr>
            <a:xfrm flipV="1">
              <a:off x="561423" y="1991628"/>
              <a:ext cx="406167" cy="351516"/>
              <a:chOff x="536023" y="2156728"/>
              <a:chExt cx="406167" cy="351516"/>
            </a:xfrm>
          </p:grpSpPr>
          <p:cxnSp>
            <p:nvCxnSpPr>
              <p:cNvPr id="82" name="直線單箭頭接點 81">
                <a:extLst>
                  <a:ext uri="{FF2B5EF4-FFF2-40B4-BE49-F238E27FC236}">
                    <a16:creationId xmlns:a16="http://schemas.microsoft.com/office/drawing/2014/main" id="{0CFF19BD-5E88-4192-9952-00C4EC244F52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V="1">
                <a:off x="766432" y="2155437"/>
                <a:ext cx="0" cy="35151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線單箭頭接點 82">
                <a:extLst>
                  <a:ext uri="{FF2B5EF4-FFF2-40B4-BE49-F238E27FC236}">
                    <a16:creationId xmlns:a16="http://schemas.microsoft.com/office/drawing/2014/main" id="{57EC9EDE-4774-4DAE-9966-11E948DDD1E6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 flipV="1">
                <a:off x="536023" y="2156728"/>
                <a:ext cx="0" cy="35151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4" name="矩形 83">
            <a:extLst>
              <a:ext uri="{FF2B5EF4-FFF2-40B4-BE49-F238E27FC236}">
                <a16:creationId xmlns:a16="http://schemas.microsoft.com/office/drawing/2014/main" id="{F2BECA2B-CEB8-4FE9-A62D-FD1816BE1964}"/>
              </a:ext>
            </a:extLst>
          </p:cNvPr>
          <p:cNvSpPr/>
          <p:nvPr/>
        </p:nvSpPr>
        <p:spPr>
          <a:xfrm rot="5400000">
            <a:off x="1588460" y="1551299"/>
            <a:ext cx="760287" cy="19520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3ECBB6D2-9DC9-4A1B-A1C1-33DDCECCDC02}"/>
              </a:ext>
            </a:extLst>
          </p:cNvPr>
          <p:cNvSpPr/>
          <p:nvPr/>
        </p:nvSpPr>
        <p:spPr>
          <a:xfrm rot="5400000">
            <a:off x="2602694" y="1562349"/>
            <a:ext cx="760287" cy="19520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6" name="矩形 85">
            <a:extLst>
              <a:ext uri="{FF2B5EF4-FFF2-40B4-BE49-F238E27FC236}">
                <a16:creationId xmlns:a16="http://schemas.microsoft.com/office/drawing/2014/main" id="{480D2E21-86AB-4A3C-962D-7C010C1C23D4}"/>
              </a:ext>
            </a:extLst>
          </p:cNvPr>
          <p:cNvSpPr/>
          <p:nvPr/>
        </p:nvSpPr>
        <p:spPr>
          <a:xfrm rot="5400000">
            <a:off x="3644525" y="1575049"/>
            <a:ext cx="760287" cy="19520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3" name="矩形 92">
            <a:extLst>
              <a:ext uri="{FF2B5EF4-FFF2-40B4-BE49-F238E27FC236}">
                <a16:creationId xmlns:a16="http://schemas.microsoft.com/office/drawing/2014/main" id="{7EFE9B0D-D048-425E-B355-6808FBD33AC1}"/>
              </a:ext>
            </a:extLst>
          </p:cNvPr>
          <p:cNvSpPr/>
          <p:nvPr/>
        </p:nvSpPr>
        <p:spPr>
          <a:xfrm rot="5400000">
            <a:off x="4960282" y="2981880"/>
            <a:ext cx="760287" cy="19520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4" name="矩形 93">
            <a:extLst>
              <a:ext uri="{FF2B5EF4-FFF2-40B4-BE49-F238E27FC236}">
                <a16:creationId xmlns:a16="http://schemas.microsoft.com/office/drawing/2014/main" id="{12E7183F-E0F0-4A33-BAC3-24B57ED7763F}"/>
              </a:ext>
            </a:extLst>
          </p:cNvPr>
          <p:cNvSpPr/>
          <p:nvPr/>
        </p:nvSpPr>
        <p:spPr>
          <a:xfrm rot="5400000">
            <a:off x="6507700" y="2975356"/>
            <a:ext cx="760287" cy="19520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5" name="矩形 94">
            <a:extLst>
              <a:ext uri="{FF2B5EF4-FFF2-40B4-BE49-F238E27FC236}">
                <a16:creationId xmlns:a16="http://schemas.microsoft.com/office/drawing/2014/main" id="{BFF2E8C1-CC77-4701-8424-8D320AFABDC0}"/>
              </a:ext>
            </a:extLst>
          </p:cNvPr>
          <p:cNvSpPr/>
          <p:nvPr/>
        </p:nvSpPr>
        <p:spPr>
          <a:xfrm rot="5400000">
            <a:off x="8142369" y="2975356"/>
            <a:ext cx="760287" cy="1952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6" name="文字方塊 95">
            <a:extLst>
              <a:ext uri="{FF2B5EF4-FFF2-40B4-BE49-F238E27FC236}">
                <a16:creationId xmlns:a16="http://schemas.microsoft.com/office/drawing/2014/main" id="{7C70AAC7-D86A-4A07-B289-452CC952A9A7}"/>
              </a:ext>
            </a:extLst>
          </p:cNvPr>
          <p:cNvSpPr txBox="1"/>
          <p:nvPr/>
        </p:nvSpPr>
        <p:spPr>
          <a:xfrm>
            <a:off x="5931900" y="3836478"/>
            <a:ext cx="37526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Learned with the </a:t>
            </a:r>
            <a:br>
              <a:rPr lang="en-US" altLang="zh-TW" sz="2800" dirty="0"/>
            </a:br>
            <a:r>
              <a:rPr lang="en-US" altLang="zh-TW" sz="2800" dirty="0"/>
              <a:t>down stream tasks</a:t>
            </a:r>
            <a:endParaRPr lang="zh-TW" altLang="en-US" sz="2800" dirty="0"/>
          </a:p>
        </p:txBody>
      </p:sp>
      <p:sp>
        <p:nvSpPr>
          <p:cNvPr id="98" name="文字方塊 97">
            <a:extLst>
              <a:ext uri="{FF2B5EF4-FFF2-40B4-BE49-F238E27FC236}">
                <a16:creationId xmlns:a16="http://schemas.microsoft.com/office/drawing/2014/main" id="{67F3B003-402A-4ADF-A2BD-D46621B28393}"/>
              </a:ext>
            </a:extLst>
          </p:cNvPr>
          <p:cNvSpPr txBox="1"/>
          <p:nvPr/>
        </p:nvSpPr>
        <p:spPr>
          <a:xfrm>
            <a:off x="5348763" y="2868007"/>
            <a:ext cx="1099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=</a:t>
            </a:r>
            <a:endParaRPr lang="zh-TW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文字方塊 98">
                <a:extLst>
                  <a:ext uri="{FF2B5EF4-FFF2-40B4-BE49-F238E27FC236}">
                    <a16:creationId xmlns:a16="http://schemas.microsoft.com/office/drawing/2014/main" id="{23BFC41A-E874-4203-B414-B0C4C07109A2}"/>
                  </a:ext>
                </a:extLst>
              </p:cNvPr>
              <p:cNvSpPr txBox="1"/>
              <p:nvPr/>
            </p:nvSpPr>
            <p:spPr>
              <a:xfrm>
                <a:off x="6318118" y="2875435"/>
                <a:ext cx="45544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99" name="文字方塊 98">
                <a:extLst>
                  <a:ext uri="{FF2B5EF4-FFF2-40B4-BE49-F238E27FC236}">
                    <a16:creationId xmlns:a16="http://schemas.microsoft.com/office/drawing/2014/main" id="{23BFC41A-E874-4203-B414-B0C4C07109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8118" y="2875435"/>
                <a:ext cx="455446" cy="430887"/>
              </a:xfrm>
              <a:prstGeom prst="rect">
                <a:avLst/>
              </a:prstGeom>
              <a:blipFill>
                <a:blip r:embed="rId2"/>
                <a:stretch>
                  <a:fillRect l="-10811" r="-5405" b="-1428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文字方塊 99">
            <a:extLst>
              <a:ext uri="{FF2B5EF4-FFF2-40B4-BE49-F238E27FC236}">
                <a16:creationId xmlns:a16="http://schemas.microsoft.com/office/drawing/2014/main" id="{AA9D9921-93F6-4186-B2FF-1E20C2225D80}"/>
              </a:ext>
            </a:extLst>
          </p:cNvPr>
          <p:cNvSpPr txBox="1"/>
          <p:nvPr/>
        </p:nvSpPr>
        <p:spPr>
          <a:xfrm>
            <a:off x="6940903" y="2829268"/>
            <a:ext cx="1099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+</a:t>
            </a:r>
            <a:endParaRPr lang="zh-TW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文字方塊 100">
                <a:extLst>
                  <a:ext uri="{FF2B5EF4-FFF2-40B4-BE49-F238E27FC236}">
                    <a16:creationId xmlns:a16="http://schemas.microsoft.com/office/drawing/2014/main" id="{0FAED147-68DA-4844-95DB-E36820BE7B17}"/>
                  </a:ext>
                </a:extLst>
              </p:cNvPr>
              <p:cNvSpPr txBox="1"/>
              <p:nvPr/>
            </p:nvSpPr>
            <p:spPr>
              <a:xfrm>
                <a:off x="7918662" y="2864042"/>
                <a:ext cx="46371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01" name="文字方塊 100">
                <a:extLst>
                  <a:ext uri="{FF2B5EF4-FFF2-40B4-BE49-F238E27FC236}">
                    <a16:creationId xmlns:a16="http://schemas.microsoft.com/office/drawing/2014/main" id="{0FAED147-68DA-4844-95DB-E36820BE7B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8662" y="2864042"/>
                <a:ext cx="463717" cy="430887"/>
              </a:xfrm>
              <a:prstGeom prst="rect">
                <a:avLst/>
              </a:prstGeom>
              <a:blipFill>
                <a:blip r:embed="rId3"/>
                <a:stretch>
                  <a:fillRect l="-8108" r="-8108" b="-1428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3" name="直線單箭頭接點 102">
            <a:extLst>
              <a:ext uri="{FF2B5EF4-FFF2-40B4-BE49-F238E27FC236}">
                <a16:creationId xmlns:a16="http://schemas.microsoft.com/office/drawing/2014/main" id="{31B590EC-453E-45E2-9145-2D07361FAE92}"/>
              </a:ext>
            </a:extLst>
          </p:cNvPr>
          <p:cNvCxnSpPr/>
          <p:nvPr/>
        </p:nvCxnSpPr>
        <p:spPr>
          <a:xfrm>
            <a:off x="6511720" y="3378527"/>
            <a:ext cx="0" cy="52015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線單箭頭接點 103">
            <a:extLst>
              <a:ext uri="{FF2B5EF4-FFF2-40B4-BE49-F238E27FC236}">
                <a16:creationId xmlns:a16="http://schemas.microsoft.com/office/drawing/2014/main" id="{F2F082AD-3866-4E3D-8F5A-5EA9E2BEC392}"/>
              </a:ext>
            </a:extLst>
          </p:cNvPr>
          <p:cNvCxnSpPr/>
          <p:nvPr/>
        </p:nvCxnSpPr>
        <p:spPr>
          <a:xfrm>
            <a:off x="8117624" y="3340427"/>
            <a:ext cx="0" cy="52015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ectangle 88">
            <a:extLst>
              <a:ext uri="{FF2B5EF4-FFF2-40B4-BE49-F238E27FC236}">
                <a16:creationId xmlns:a16="http://schemas.microsoft.com/office/drawing/2014/main" id="{B16B9102-D1C9-1949-8AD4-F3755CA062DF}"/>
              </a:ext>
            </a:extLst>
          </p:cNvPr>
          <p:cNvSpPr/>
          <p:nvPr/>
        </p:nvSpPr>
        <p:spPr>
          <a:xfrm>
            <a:off x="2236875" y="6626603"/>
            <a:ext cx="58635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TW" sz="12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http://speech.ee.ntu.edu.tw/~tlkagk/courses_ML20.html</a:t>
            </a:r>
            <a:r>
              <a:rPr lang="en-US" altLang="zh-TW" sz="1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7" name="Slide Number Placeholder 3">
            <a:extLst>
              <a:ext uri="{FF2B5EF4-FFF2-40B4-BE49-F238E27FC236}">
                <a16:creationId xmlns:a16="http://schemas.microsoft.com/office/drawing/2014/main" id="{C3E7DE03-B235-564D-9F0B-E34C475C4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  <p:sp>
        <p:nvSpPr>
          <p:cNvPr id="3" name="Cloud Callout 2">
            <a:extLst>
              <a:ext uri="{FF2B5EF4-FFF2-40B4-BE49-F238E27FC236}">
                <a16:creationId xmlns:a16="http://schemas.microsoft.com/office/drawing/2014/main" id="{0CE3593A-6FED-B4C6-5F2A-F7AE529EBB35}"/>
              </a:ext>
            </a:extLst>
          </p:cNvPr>
          <p:cNvSpPr/>
          <p:nvPr/>
        </p:nvSpPr>
        <p:spPr>
          <a:xfrm>
            <a:off x="5979224" y="230778"/>
            <a:ext cx="2664296" cy="1800200"/>
          </a:xfrm>
          <a:prstGeom prst="cloudCallout">
            <a:avLst>
              <a:gd name="adj1" fmla="val -85376"/>
              <a:gd name="adj2" fmla="val 2686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ysClr val="windowText" lastClr="000000"/>
                </a:solidFill>
              </a:rPr>
              <a:t>High computational effort, word2vec to the rescue?</a:t>
            </a:r>
          </a:p>
        </p:txBody>
      </p:sp>
    </p:spTree>
    <p:extLst>
      <p:ext uri="{BB962C8B-B14F-4D97-AF65-F5344CB8AC3E}">
        <p14:creationId xmlns:p14="http://schemas.microsoft.com/office/powerpoint/2010/main" val="322026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7544" y="260648"/>
            <a:ext cx="3402665" cy="504323"/>
          </a:xfrm>
          <a:prstGeom prst="rect">
            <a:avLst/>
          </a:prstGeom>
        </p:spPr>
        <p:txBody>
          <a:bodyPr vert="horz" wrap="square" lIns="0" tIns="11766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93"/>
              </a:spcBef>
            </a:pPr>
            <a:r>
              <a:rPr spc="-168" dirty="0"/>
              <a:t>T</a:t>
            </a:r>
            <a:r>
              <a:rPr dirty="0"/>
              <a:t>rans</a:t>
            </a:r>
            <a:r>
              <a:rPr spc="-4" dirty="0"/>
              <a:t>f</a:t>
            </a:r>
            <a:r>
              <a:rPr dirty="0"/>
              <a:t>ormers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29235" y="1413692"/>
            <a:ext cx="7307356" cy="3790155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 marR="505973">
              <a:spcBef>
                <a:spcPts val="119"/>
              </a:spcBef>
            </a:pPr>
            <a:r>
              <a:rPr lang="en-GB" sz="2400" spc="13" dirty="0">
                <a:latin typeface="+mn-lt"/>
                <a:cs typeface="Helvetica"/>
              </a:rPr>
              <a:t>Sequence </a:t>
            </a:r>
            <a:r>
              <a:rPr lang="en-GB" sz="2400" spc="9" dirty="0">
                <a:latin typeface="+mn-lt"/>
                <a:cs typeface="Helvetica"/>
              </a:rPr>
              <a:t>transduction </a:t>
            </a:r>
            <a:r>
              <a:rPr lang="en-GB" sz="2400" spc="13" dirty="0">
                <a:latin typeface="+mn-lt"/>
                <a:cs typeface="Helvetica"/>
              </a:rPr>
              <a:t>model </a:t>
            </a:r>
            <a:br>
              <a:rPr lang="en-GB" sz="2400" spc="13" dirty="0">
                <a:latin typeface="+mn-lt"/>
                <a:cs typeface="Helvetica"/>
              </a:rPr>
            </a:br>
            <a:r>
              <a:rPr lang="en-GB" sz="2400" spc="13" dirty="0">
                <a:latin typeface="+mn-lt"/>
                <a:cs typeface="Helvetica"/>
              </a:rPr>
              <a:t>(no convolutions or</a:t>
            </a:r>
            <a:r>
              <a:rPr lang="en-GB" sz="2400" spc="-22" dirty="0">
                <a:latin typeface="+mn-lt"/>
                <a:cs typeface="Helvetica"/>
              </a:rPr>
              <a:t> </a:t>
            </a:r>
            <a:r>
              <a:rPr lang="en-GB" sz="2400" spc="13" dirty="0">
                <a:latin typeface="+mn-lt"/>
                <a:cs typeface="Helvetica"/>
              </a:rPr>
              <a:t>recurrence)</a:t>
            </a:r>
            <a:endParaRPr lang="en-GB" sz="2400" dirty="0">
              <a:latin typeface="+mn-lt"/>
              <a:cs typeface="Helvetica"/>
            </a:endParaRPr>
          </a:p>
          <a:p>
            <a:pPr marL="490538" marR="593383" indent="-479425">
              <a:buChar char="—"/>
            </a:pPr>
            <a:r>
              <a:rPr lang="en-GB" sz="2400" spc="13" dirty="0">
                <a:latin typeface="+mn-lt"/>
                <a:cs typeface="Helvetica"/>
              </a:rPr>
              <a:t>Attention not only during decoding but also during encoding</a:t>
            </a:r>
          </a:p>
          <a:p>
            <a:pPr marL="947738" marR="593383" lvl="1" indent="-479425">
              <a:buChar char="—"/>
            </a:pPr>
            <a:r>
              <a:rPr lang="en-GB" sz="2400" spc="13" dirty="0">
                <a:latin typeface="+mn-lt"/>
                <a:cs typeface="Helvetica"/>
              </a:rPr>
              <a:t>Self-attention</a:t>
            </a:r>
            <a:endParaRPr lang="en-GB" sz="2400" dirty="0">
              <a:latin typeface="+mn-lt"/>
              <a:cs typeface="Helvetica"/>
            </a:endParaRPr>
          </a:p>
          <a:p>
            <a:pPr marL="490538" indent="-479425">
              <a:buFontTx/>
              <a:buChar char="—"/>
            </a:pPr>
            <a:r>
              <a:rPr lang="en-GB" sz="2400" spc="13" dirty="0">
                <a:latin typeface="+mn-lt"/>
                <a:cs typeface="Helvetica"/>
              </a:rPr>
              <a:t>Captures more long-range dependencies</a:t>
            </a:r>
            <a:r>
              <a:rPr lang="en-GB" sz="2400" spc="-40" dirty="0">
                <a:latin typeface="+mn-lt"/>
                <a:cs typeface="Helvetica"/>
              </a:rPr>
              <a:t> </a:t>
            </a:r>
            <a:r>
              <a:rPr lang="en-GB" sz="2400" spc="13" dirty="0">
                <a:latin typeface="+mn-lt"/>
                <a:cs typeface="Helvetica"/>
              </a:rPr>
              <a:t>than </a:t>
            </a:r>
            <a:r>
              <a:rPr lang="en-GB" sz="2400" spc="18" dirty="0">
                <a:latin typeface="+mn-lt"/>
                <a:cs typeface="Helvetica"/>
              </a:rPr>
              <a:t>CNNs </a:t>
            </a:r>
            <a:r>
              <a:rPr lang="en-GB" sz="2400" spc="9" dirty="0">
                <a:latin typeface="+mn-lt"/>
                <a:cs typeface="Helvetica"/>
              </a:rPr>
              <a:t>with </a:t>
            </a:r>
            <a:r>
              <a:rPr lang="en-GB" sz="2400" spc="13" dirty="0">
                <a:latin typeface="+mn-lt"/>
                <a:cs typeface="Helvetica"/>
              </a:rPr>
              <a:t>fewer</a:t>
            </a:r>
            <a:r>
              <a:rPr lang="en-GB" sz="2400" spc="-18" dirty="0">
                <a:latin typeface="+mn-lt"/>
                <a:cs typeface="Helvetica"/>
              </a:rPr>
              <a:t> </a:t>
            </a:r>
            <a:r>
              <a:rPr lang="en-GB" sz="2400" spc="13" dirty="0">
                <a:latin typeface="+mn-lt"/>
                <a:cs typeface="Helvetica"/>
              </a:rPr>
              <a:t>parameters</a:t>
            </a:r>
          </a:p>
          <a:p>
            <a:pPr marL="490538" indent="-479425">
              <a:buChar char="—"/>
            </a:pPr>
            <a:r>
              <a:rPr lang="en-GB" sz="2400" spc="13" dirty="0">
                <a:latin typeface="+mn-lt"/>
                <a:cs typeface="Helvetica"/>
              </a:rPr>
              <a:t>Easier </a:t>
            </a:r>
            <a:r>
              <a:rPr lang="en-GB" sz="2400" spc="9" dirty="0">
                <a:latin typeface="+mn-lt"/>
                <a:cs typeface="Helvetica"/>
              </a:rPr>
              <a:t>to parallelize </a:t>
            </a:r>
            <a:r>
              <a:rPr lang="en-GB" sz="2400" spc="13" dirty="0">
                <a:latin typeface="+mn-lt"/>
                <a:cs typeface="Helvetica"/>
              </a:rPr>
              <a:t>than recurrent</a:t>
            </a:r>
            <a:r>
              <a:rPr lang="en-GB" sz="2400" spc="-26" dirty="0">
                <a:latin typeface="+mn-lt"/>
                <a:cs typeface="Helvetica"/>
              </a:rPr>
              <a:t> </a:t>
            </a:r>
            <a:r>
              <a:rPr lang="en-GB" sz="2400" spc="13" dirty="0">
                <a:latin typeface="+mn-lt"/>
                <a:cs typeface="Helvetica"/>
              </a:rPr>
              <a:t>nets</a:t>
            </a:r>
            <a:endParaRPr lang="en-GB" sz="2400" dirty="0">
              <a:latin typeface="+mn-lt"/>
              <a:cs typeface="Helvetica"/>
            </a:endParaRPr>
          </a:p>
          <a:p>
            <a:pPr marL="490538" indent="-479425">
              <a:spcBef>
                <a:spcPts val="88"/>
              </a:spcBef>
              <a:buChar char="—"/>
            </a:pPr>
            <a:r>
              <a:rPr lang="en-GB" sz="2400" spc="9" dirty="0">
                <a:latin typeface="+mn-lt"/>
                <a:cs typeface="Helvetica"/>
              </a:rPr>
              <a:t>Faster to train </a:t>
            </a:r>
            <a:r>
              <a:rPr lang="en-GB" sz="2400" spc="13" dirty="0">
                <a:latin typeface="+mn-lt"/>
                <a:cs typeface="Helvetica"/>
              </a:rPr>
              <a:t>than recurrent</a:t>
            </a:r>
            <a:r>
              <a:rPr lang="en-GB" sz="2400" spc="-26" dirty="0">
                <a:latin typeface="+mn-lt"/>
                <a:cs typeface="Helvetica"/>
              </a:rPr>
              <a:t> </a:t>
            </a:r>
            <a:r>
              <a:rPr lang="en-GB" sz="2400" spc="13" dirty="0">
                <a:latin typeface="+mn-lt"/>
                <a:cs typeface="Helvetica"/>
              </a:rPr>
              <a:t>nets</a:t>
            </a:r>
            <a:endParaRPr lang="en-GB" sz="2400" dirty="0">
              <a:latin typeface="+mn-lt"/>
              <a:cs typeface="Helvetica"/>
            </a:endParaRPr>
          </a:p>
          <a:p>
            <a:pPr>
              <a:spcBef>
                <a:spcPts val="4"/>
              </a:spcBef>
            </a:pPr>
            <a:endParaRPr lang="en-GB" sz="2400" dirty="0">
              <a:latin typeface="+mn-lt"/>
              <a:cs typeface="Times New Roman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37996CD4-2D9F-6F4A-B860-3CB2E4A3B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23540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1D5F31E-67E7-5475-3346-B21F65B544A9}"/>
              </a:ext>
            </a:extLst>
          </p:cNvPr>
          <p:cNvSpPr/>
          <p:nvPr/>
        </p:nvSpPr>
        <p:spPr>
          <a:xfrm>
            <a:off x="0" y="715984"/>
            <a:ext cx="901431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1E8305-1862-7714-EC7A-CD74BF559396}"/>
              </a:ext>
            </a:extLst>
          </p:cNvPr>
          <p:cNvSpPr/>
          <p:nvPr/>
        </p:nvSpPr>
        <p:spPr>
          <a:xfrm>
            <a:off x="83128" y="6188529"/>
            <a:ext cx="901431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66" name="矩形: 圓角 65">
            <a:extLst>
              <a:ext uri="{FF2B5EF4-FFF2-40B4-BE49-F238E27FC236}">
                <a16:creationId xmlns:a16="http://schemas.microsoft.com/office/drawing/2014/main" id="{28426F2F-FEB1-438D-B97F-E37E5209A6DA}"/>
              </a:ext>
            </a:extLst>
          </p:cNvPr>
          <p:cNvSpPr/>
          <p:nvPr/>
        </p:nvSpPr>
        <p:spPr>
          <a:xfrm>
            <a:off x="185889" y="3136855"/>
            <a:ext cx="4013735" cy="148825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4011F7B-6824-4EE9-A3EC-62AE03AA3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Sequence</a:t>
            </a:r>
            <a:endParaRPr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6CCD274-59BF-45D9-B1C7-9D08C1655415}"/>
              </a:ext>
            </a:extLst>
          </p:cNvPr>
          <p:cNvSpPr/>
          <p:nvPr/>
        </p:nvSpPr>
        <p:spPr>
          <a:xfrm>
            <a:off x="538143" y="3537133"/>
            <a:ext cx="461666" cy="60581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863D7D8-0CDC-442D-BF8F-C1226796242F}"/>
              </a:ext>
            </a:extLst>
          </p:cNvPr>
          <p:cNvSpPr/>
          <p:nvPr/>
        </p:nvSpPr>
        <p:spPr>
          <a:xfrm>
            <a:off x="1497067" y="3537132"/>
            <a:ext cx="465153" cy="60581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F0DC04CC-DF7F-406F-BE26-EC50C6B79409}"/>
              </a:ext>
            </a:extLst>
          </p:cNvPr>
          <p:cNvCxnSpPr>
            <a:cxnSpLocks/>
          </p:cNvCxnSpPr>
          <p:nvPr/>
        </p:nvCxnSpPr>
        <p:spPr>
          <a:xfrm>
            <a:off x="1018109" y="3901094"/>
            <a:ext cx="4789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9A0CF0F7-E727-4F44-93F5-0631F2A848F9}"/>
              </a:ext>
            </a:extLst>
          </p:cNvPr>
          <p:cNvCxnSpPr>
            <a:cxnSpLocks/>
          </p:cNvCxnSpPr>
          <p:nvPr/>
        </p:nvCxnSpPr>
        <p:spPr>
          <a:xfrm flipV="1">
            <a:off x="767451" y="4171458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B67EAD46-C7B8-4776-8A81-9EBC40E6AE45}"/>
              </a:ext>
            </a:extLst>
          </p:cNvPr>
          <p:cNvSpPr/>
          <p:nvPr/>
        </p:nvSpPr>
        <p:spPr>
          <a:xfrm>
            <a:off x="2459478" y="3537132"/>
            <a:ext cx="465153" cy="60581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F2B984DF-F323-4AFF-A509-A9B648021193}"/>
              </a:ext>
            </a:extLst>
          </p:cNvPr>
          <p:cNvCxnSpPr>
            <a:cxnSpLocks/>
          </p:cNvCxnSpPr>
          <p:nvPr/>
        </p:nvCxnSpPr>
        <p:spPr>
          <a:xfrm>
            <a:off x="1980520" y="3901094"/>
            <a:ext cx="4789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BEF8CE05-11EF-4446-9005-E98CBEBB6E1E}"/>
              </a:ext>
            </a:extLst>
          </p:cNvPr>
          <p:cNvSpPr/>
          <p:nvPr/>
        </p:nvSpPr>
        <p:spPr>
          <a:xfrm>
            <a:off x="3444382" y="3537132"/>
            <a:ext cx="465153" cy="60581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7E2B8A41-6390-42DF-AAFC-4BCD2705B904}"/>
              </a:ext>
            </a:extLst>
          </p:cNvPr>
          <p:cNvCxnSpPr>
            <a:cxnSpLocks/>
          </p:cNvCxnSpPr>
          <p:nvPr/>
        </p:nvCxnSpPr>
        <p:spPr>
          <a:xfrm>
            <a:off x="2965424" y="3901094"/>
            <a:ext cx="4789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893FCB39-D341-4A4C-AE21-3D6C592D50D5}"/>
              </a:ext>
            </a:extLst>
          </p:cNvPr>
          <p:cNvSpPr txBox="1"/>
          <p:nvPr/>
        </p:nvSpPr>
        <p:spPr>
          <a:xfrm>
            <a:off x="992199" y="6096103"/>
            <a:ext cx="3207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FF0000"/>
                </a:solidFill>
              </a:rPr>
              <a:t>Hard to parallelize !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DFF9256C-A2F3-4EED-BB24-7C2F0CC4DCB6}"/>
              </a:ext>
            </a:extLst>
          </p:cNvPr>
          <p:cNvCxnSpPr>
            <a:cxnSpLocks/>
          </p:cNvCxnSpPr>
          <p:nvPr/>
        </p:nvCxnSpPr>
        <p:spPr>
          <a:xfrm flipH="1">
            <a:off x="999051" y="3783987"/>
            <a:ext cx="4789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B33E76F3-43AB-43CC-A2CC-D102333ABDC5}"/>
              </a:ext>
            </a:extLst>
          </p:cNvPr>
          <p:cNvCxnSpPr>
            <a:cxnSpLocks/>
          </p:cNvCxnSpPr>
          <p:nvPr/>
        </p:nvCxnSpPr>
        <p:spPr>
          <a:xfrm flipH="1">
            <a:off x="1961462" y="3783987"/>
            <a:ext cx="4789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4C6E7CC8-3B9A-4434-BA73-21D6BFB895D2}"/>
              </a:ext>
            </a:extLst>
          </p:cNvPr>
          <p:cNvCxnSpPr>
            <a:cxnSpLocks/>
          </p:cNvCxnSpPr>
          <p:nvPr/>
        </p:nvCxnSpPr>
        <p:spPr>
          <a:xfrm flipH="1">
            <a:off x="2946366" y="3783987"/>
            <a:ext cx="4789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>
            <a:extLst>
              <a:ext uri="{FF2B5EF4-FFF2-40B4-BE49-F238E27FC236}">
                <a16:creationId xmlns:a16="http://schemas.microsoft.com/office/drawing/2014/main" id="{E6184D7C-FBE4-4A70-A3BB-5D058874EFA2}"/>
              </a:ext>
            </a:extLst>
          </p:cNvPr>
          <p:cNvSpPr/>
          <p:nvPr/>
        </p:nvSpPr>
        <p:spPr>
          <a:xfrm>
            <a:off x="547576" y="4955456"/>
            <a:ext cx="461666" cy="6058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C17144A7-3E7A-4A1F-B192-057C13245874}"/>
              </a:ext>
            </a:extLst>
          </p:cNvPr>
          <p:cNvSpPr/>
          <p:nvPr/>
        </p:nvSpPr>
        <p:spPr>
          <a:xfrm>
            <a:off x="1506500" y="4955455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548A379D-F6F1-43E0-87E4-89CBC5AEC9C6}"/>
              </a:ext>
            </a:extLst>
          </p:cNvPr>
          <p:cNvSpPr/>
          <p:nvPr/>
        </p:nvSpPr>
        <p:spPr>
          <a:xfrm>
            <a:off x="2468911" y="4955455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8404D718-DF4D-40F8-BC9A-1F7C2040D7A0}"/>
              </a:ext>
            </a:extLst>
          </p:cNvPr>
          <p:cNvSpPr/>
          <p:nvPr/>
        </p:nvSpPr>
        <p:spPr>
          <a:xfrm>
            <a:off x="3453815" y="4955455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字方塊 42">
                <a:extLst>
                  <a:ext uri="{FF2B5EF4-FFF2-40B4-BE49-F238E27FC236}">
                    <a16:creationId xmlns:a16="http://schemas.microsoft.com/office/drawing/2014/main" id="{B44CF24F-E7BB-4F56-BC85-916FD1A91FFA}"/>
                  </a:ext>
                </a:extLst>
              </p:cNvPr>
              <p:cNvSpPr txBox="1"/>
              <p:nvPr/>
            </p:nvSpPr>
            <p:spPr>
              <a:xfrm>
                <a:off x="3328810" y="504295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3" name="文字方塊 42">
                <a:extLst>
                  <a:ext uri="{FF2B5EF4-FFF2-40B4-BE49-F238E27FC236}">
                    <a16:creationId xmlns:a16="http://schemas.microsoft.com/office/drawing/2014/main" id="{B44CF24F-E7BB-4F56-BC85-916FD1A91F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8810" y="5042950"/>
                <a:ext cx="715161" cy="4616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字方塊 43">
                <a:extLst>
                  <a:ext uri="{FF2B5EF4-FFF2-40B4-BE49-F238E27FC236}">
                    <a16:creationId xmlns:a16="http://schemas.microsoft.com/office/drawing/2014/main" id="{A9A9B652-9C49-4583-B58A-927E6C7307F3}"/>
                  </a:ext>
                </a:extLst>
              </p:cNvPr>
              <p:cNvSpPr txBox="1"/>
              <p:nvPr/>
            </p:nvSpPr>
            <p:spPr>
              <a:xfrm>
                <a:off x="2352611" y="5050362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4" name="文字方塊 43">
                <a:extLst>
                  <a:ext uri="{FF2B5EF4-FFF2-40B4-BE49-F238E27FC236}">
                    <a16:creationId xmlns:a16="http://schemas.microsoft.com/office/drawing/2014/main" id="{A9A9B652-9C49-4583-B58A-927E6C7307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2611" y="5050362"/>
                <a:ext cx="715161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字方塊 44">
                <a:extLst>
                  <a:ext uri="{FF2B5EF4-FFF2-40B4-BE49-F238E27FC236}">
                    <a16:creationId xmlns:a16="http://schemas.microsoft.com/office/drawing/2014/main" id="{D16517CC-3764-4621-AB5B-8D36D6F35757}"/>
                  </a:ext>
                </a:extLst>
              </p:cNvPr>
              <p:cNvSpPr txBox="1"/>
              <p:nvPr/>
            </p:nvSpPr>
            <p:spPr>
              <a:xfrm>
                <a:off x="1390200" y="5069697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5" name="文字方塊 44">
                <a:extLst>
                  <a:ext uri="{FF2B5EF4-FFF2-40B4-BE49-F238E27FC236}">
                    <a16:creationId xmlns:a16="http://schemas.microsoft.com/office/drawing/2014/main" id="{D16517CC-3764-4621-AB5B-8D36D6F35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00" y="5069697"/>
                <a:ext cx="715161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字方塊 45">
                <a:extLst>
                  <a:ext uri="{FF2B5EF4-FFF2-40B4-BE49-F238E27FC236}">
                    <a16:creationId xmlns:a16="http://schemas.microsoft.com/office/drawing/2014/main" id="{08EAF99E-BCBD-4254-8257-8A2213A974F6}"/>
                  </a:ext>
                </a:extLst>
              </p:cNvPr>
              <p:cNvSpPr txBox="1"/>
              <p:nvPr/>
            </p:nvSpPr>
            <p:spPr>
              <a:xfrm>
                <a:off x="450067" y="5024715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6" name="文字方塊 45">
                <a:extLst>
                  <a:ext uri="{FF2B5EF4-FFF2-40B4-BE49-F238E27FC236}">
                    <a16:creationId xmlns:a16="http://schemas.microsoft.com/office/drawing/2014/main" id="{08EAF99E-BCBD-4254-8257-8A2213A974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067" y="5024715"/>
                <a:ext cx="715161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矩形 46">
            <a:extLst>
              <a:ext uri="{FF2B5EF4-FFF2-40B4-BE49-F238E27FC236}">
                <a16:creationId xmlns:a16="http://schemas.microsoft.com/office/drawing/2014/main" id="{D04707B6-29AE-4B91-9354-3243ADB6AC09}"/>
              </a:ext>
            </a:extLst>
          </p:cNvPr>
          <p:cNvSpPr/>
          <p:nvPr/>
        </p:nvSpPr>
        <p:spPr>
          <a:xfrm>
            <a:off x="546629" y="2193266"/>
            <a:ext cx="461666" cy="6058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D5B5D7D7-AC58-48EF-890F-F46755728F2F}"/>
              </a:ext>
            </a:extLst>
          </p:cNvPr>
          <p:cNvSpPr/>
          <p:nvPr/>
        </p:nvSpPr>
        <p:spPr>
          <a:xfrm>
            <a:off x="1505553" y="2193265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C5F90C50-3CFD-4D66-9752-AC452970C496}"/>
              </a:ext>
            </a:extLst>
          </p:cNvPr>
          <p:cNvSpPr/>
          <p:nvPr/>
        </p:nvSpPr>
        <p:spPr>
          <a:xfrm>
            <a:off x="2467964" y="2193265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83975058-9B5E-4984-9CC7-007644338389}"/>
              </a:ext>
            </a:extLst>
          </p:cNvPr>
          <p:cNvSpPr/>
          <p:nvPr/>
        </p:nvSpPr>
        <p:spPr>
          <a:xfrm>
            <a:off x="3452868" y="2193265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文字方塊 50">
                <a:extLst>
                  <a:ext uri="{FF2B5EF4-FFF2-40B4-BE49-F238E27FC236}">
                    <a16:creationId xmlns:a16="http://schemas.microsoft.com/office/drawing/2014/main" id="{C7CC7D1D-63D2-49C8-A0EC-6A8414110FE4}"/>
                  </a:ext>
                </a:extLst>
              </p:cNvPr>
              <p:cNvSpPr txBox="1"/>
              <p:nvPr/>
            </p:nvSpPr>
            <p:spPr>
              <a:xfrm>
                <a:off x="3327863" y="228076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1" name="文字方塊 50">
                <a:extLst>
                  <a:ext uri="{FF2B5EF4-FFF2-40B4-BE49-F238E27FC236}">
                    <a16:creationId xmlns:a16="http://schemas.microsoft.com/office/drawing/2014/main" id="{C7CC7D1D-63D2-49C8-A0EC-6A8414110F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7863" y="2280760"/>
                <a:ext cx="715161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字方塊 51">
                <a:extLst>
                  <a:ext uri="{FF2B5EF4-FFF2-40B4-BE49-F238E27FC236}">
                    <a16:creationId xmlns:a16="http://schemas.microsoft.com/office/drawing/2014/main" id="{23515851-B7E6-42A6-9075-FD35C1767F0D}"/>
                  </a:ext>
                </a:extLst>
              </p:cNvPr>
              <p:cNvSpPr txBox="1"/>
              <p:nvPr/>
            </p:nvSpPr>
            <p:spPr>
              <a:xfrm>
                <a:off x="2351664" y="2288172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2" name="文字方塊 51">
                <a:extLst>
                  <a:ext uri="{FF2B5EF4-FFF2-40B4-BE49-F238E27FC236}">
                    <a16:creationId xmlns:a16="http://schemas.microsoft.com/office/drawing/2014/main" id="{23515851-B7E6-42A6-9075-FD35C1767F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1664" y="2288172"/>
                <a:ext cx="715161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文字方塊 52">
                <a:extLst>
                  <a:ext uri="{FF2B5EF4-FFF2-40B4-BE49-F238E27FC236}">
                    <a16:creationId xmlns:a16="http://schemas.microsoft.com/office/drawing/2014/main" id="{55D56E93-CBB2-4FF7-BE35-21978DCAF426}"/>
                  </a:ext>
                </a:extLst>
              </p:cNvPr>
              <p:cNvSpPr txBox="1"/>
              <p:nvPr/>
            </p:nvSpPr>
            <p:spPr>
              <a:xfrm>
                <a:off x="1389253" y="2307507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3" name="文字方塊 52">
                <a:extLst>
                  <a:ext uri="{FF2B5EF4-FFF2-40B4-BE49-F238E27FC236}">
                    <a16:creationId xmlns:a16="http://schemas.microsoft.com/office/drawing/2014/main" id="{55D56E93-CBB2-4FF7-BE35-21978DCAF4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9253" y="2307507"/>
                <a:ext cx="715161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文字方塊 53">
                <a:extLst>
                  <a:ext uri="{FF2B5EF4-FFF2-40B4-BE49-F238E27FC236}">
                    <a16:creationId xmlns:a16="http://schemas.microsoft.com/office/drawing/2014/main" id="{9909CFB5-49EF-4A66-A254-137532081E1E}"/>
                  </a:ext>
                </a:extLst>
              </p:cNvPr>
              <p:cNvSpPr txBox="1"/>
              <p:nvPr/>
            </p:nvSpPr>
            <p:spPr>
              <a:xfrm>
                <a:off x="449120" y="2262525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4" name="文字方塊 53">
                <a:extLst>
                  <a:ext uri="{FF2B5EF4-FFF2-40B4-BE49-F238E27FC236}">
                    <a16:creationId xmlns:a16="http://schemas.microsoft.com/office/drawing/2014/main" id="{9909CFB5-49EF-4A66-A254-137532081E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120" y="2262525"/>
                <a:ext cx="715161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文字方塊 25">
            <a:extLst>
              <a:ext uri="{FF2B5EF4-FFF2-40B4-BE49-F238E27FC236}">
                <a16:creationId xmlns:a16="http://schemas.microsoft.com/office/drawing/2014/main" id="{83158CD1-5924-424A-8D7C-E97656EAF6CD}"/>
              </a:ext>
            </a:extLst>
          </p:cNvPr>
          <p:cNvSpPr txBox="1"/>
          <p:nvPr/>
        </p:nvSpPr>
        <p:spPr>
          <a:xfrm>
            <a:off x="1040968" y="5582900"/>
            <a:ext cx="2403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Previous layer</a:t>
            </a:r>
            <a:endParaRPr lang="zh-TW" altLang="en-US" sz="2400" dirty="0"/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2F47138B-9FD7-42C3-AEBD-C9C53FBD1ECB}"/>
              </a:ext>
            </a:extLst>
          </p:cNvPr>
          <p:cNvSpPr txBox="1"/>
          <p:nvPr/>
        </p:nvSpPr>
        <p:spPr>
          <a:xfrm>
            <a:off x="1049454" y="1690689"/>
            <a:ext cx="2403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Next layer</a:t>
            </a:r>
            <a:endParaRPr lang="zh-TW" altLang="en-US" sz="2400" dirty="0"/>
          </a:p>
        </p:txBody>
      </p:sp>
      <p:cxnSp>
        <p:nvCxnSpPr>
          <p:cNvPr id="68" name="直線單箭頭接點 67">
            <a:extLst>
              <a:ext uri="{FF2B5EF4-FFF2-40B4-BE49-F238E27FC236}">
                <a16:creationId xmlns:a16="http://schemas.microsoft.com/office/drawing/2014/main" id="{8711803F-E3B0-4D4F-BA82-C7DEC6B7C61C}"/>
              </a:ext>
            </a:extLst>
          </p:cNvPr>
          <p:cNvCxnSpPr>
            <a:cxnSpLocks/>
          </p:cNvCxnSpPr>
          <p:nvPr/>
        </p:nvCxnSpPr>
        <p:spPr>
          <a:xfrm flipV="1">
            <a:off x="1728373" y="4171458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單箭頭接點 68">
            <a:extLst>
              <a:ext uri="{FF2B5EF4-FFF2-40B4-BE49-F238E27FC236}">
                <a16:creationId xmlns:a16="http://schemas.microsoft.com/office/drawing/2014/main" id="{92E71E34-D83B-4C65-AD48-1925AF330F11}"/>
              </a:ext>
            </a:extLst>
          </p:cNvPr>
          <p:cNvCxnSpPr>
            <a:cxnSpLocks/>
          </p:cNvCxnSpPr>
          <p:nvPr/>
        </p:nvCxnSpPr>
        <p:spPr>
          <a:xfrm flipV="1">
            <a:off x="2698921" y="4152571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單箭頭接點 69">
            <a:extLst>
              <a:ext uri="{FF2B5EF4-FFF2-40B4-BE49-F238E27FC236}">
                <a16:creationId xmlns:a16="http://schemas.microsoft.com/office/drawing/2014/main" id="{5975C421-39C5-42ED-AD61-66436ECC19B6}"/>
              </a:ext>
            </a:extLst>
          </p:cNvPr>
          <p:cNvCxnSpPr>
            <a:cxnSpLocks/>
          </p:cNvCxnSpPr>
          <p:nvPr/>
        </p:nvCxnSpPr>
        <p:spPr>
          <a:xfrm flipV="1">
            <a:off x="3688719" y="4152571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單箭頭接點 70">
            <a:extLst>
              <a:ext uri="{FF2B5EF4-FFF2-40B4-BE49-F238E27FC236}">
                <a16:creationId xmlns:a16="http://schemas.microsoft.com/office/drawing/2014/main" id="{FA9A1085-BF9A-40DB-BE9E-1E835FC3AD35}"/>
              </a:ext>
            </a:extLst>
          </p:cNvPr>
          <p:cNvCxnSpPr>
            <a:cxnSpLocks/>
          </p:cNvCxnSpPr>
          <p:nvPr/>
        </p:nvCxnSpPr>
        <p:spPr>
          <a:xfrm flipV="1">
            <a:off x="766684" y="2772022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單箭頭接點 71">
            <a:extLst>
              <a:ext uri="{FF2B5EF4-FFF2-40B4-BE49-F238E27FC236}">
                <a16:creationId xmlns:a16="http://schemas.microsoft.com/office/drawing/2014/main" id="{5B1749C2-9C5A-4349-A0C8-A08293879ABD}"/>
              </a:ext>
            </a:extLst>
          </p:cNvPr>
          <p:cNvCxnSpPr>
            <a:cxnSpLocks/>
          </p:cNvCxnSpPr>
          <p:nvPr/>
        </p:nvCxnSpPr>
        <p:spPr>
          <a:xfrm flipV="1">
            <a:off x="1727606" y="2772022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單箭頭接點 72">
            <a:extLst>
              <a:ext uri="{FF2B5EF4-FFF2-40B4-BE49-F238E27FC236}">
                <a16:creationId xmlns:a16="http://schemas.microsoft.com/office/drawing/2014/main" id="{4D625747-3AF0-4111-8A22-8911A0D32517}"/>
              </a:ext>
            </a:extLst>
          </p:cNvPr>
          <p:cNvCxnSpPr>
            <a:cxnSpLocks/>
          </p:cNvCxnSpPr>
          <p:nvPr/>
        </p:nvCxnSpPr>
        <p:spPr>
          <a:xfrm flipV="1">
            <a:off x="2698154" y="2753135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單箭頭接點 73">
            <a:extLst>
              <a:ext uri="{FF2B5EF4-FFF2-40B4-BE49-F238E27FC236}">
                <a16:creationId xmlns:a16="http://schemas.microsoft.com/office/drawing/2014/main" id="{0739A790-1E26-4CA5-9BE9-A1FCF541C525}"/>
              </a:ext>
            </a:extLst>
          </p:cNvPr>
          <p:cNvCxnSpPr>
            <a:cxnSpLocks/>
          </p:cNvCxnSpPr>
          <p:nvPr/>
        </p:nvCxnSpPr>
        <p:spPr>
          <a:xfrm flipV="1">
            <a:off x="3687952" y="2753135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矩形 77">
            <a:extLst>
              <a:ext uri="{FF2B5EF4-FFF2-40B4-BE49-F238E27FC236}">
                <a16:creationId xmlns:a16="http://schemas.microsoft.com/office/drawing/2014/main" id="{0FA9D7DC-82B0-4CF4-A86C-4E2634E9CAC6}"/>
              </a:ext>
            </a:extLst>
          </p:cNvPr>
          <p:cNvSpPr/>
          <p:nvPr/>
        </p:nvSpPr>
        <p:spPr>
          <a:xfrm>
            <a:off x="5143958" y="4974954"/>
            <a:ext cx="461666" cy="6058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110806BF-D8E7-4917-9A2D-7654B04F4B04}"/>
              </a:ext>
            </a:extLst>
          </p:cNvPr>
          <p:cNvSpPr/>
          <p:nvPr/>
        </p:nvSpPr>
        <p:spPr>
          <a:xfrm>
            <a:off x="6102882" y="4974953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CF5A46B0-5FB3-49C6-9366-7949F0600707}"/>
              </a:ext>
            </a:extLst>
          </p:cNvPr>
          <p:cNvSpPr/>
          <p:nvPr/>
        </p:nvSpPr>
        <p:spPr>
          <a:xfrm>
            <a:off x="7065293" y="4974953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9A728860-5A08-4D02-A076-9810AAC5BF30}"/>
              </a:ext>
            </a:extLst>
          </p:cNvPr>
          <p:cNvSpPr/>
          <p:nvPr/>
        </p:nvSpPr>
        <p:spPr>
          <a:xfrm>
            <a:off x="8050197" y="4974953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文字方塊 81">
                <a:extLst>
                  <a:ext uri="{FF2B5EF4-FFF2-40B4-BE49-F238E27FC236}">
                    <a16:creationId xmlns:a16="http://schemas.microsoft.com/office/drawing/2014/main" id="{963ED58B-F52B-4506-B4D9-908416BC2E7F}"/>
                  </a:ext>
                </a:extLst>
              </p:cNvPr>
              <p:cNvSpPr txBox="1"/>
              <p:nvPr/>
            </p:nvSpPr>
            <p:spPr>
              <a:xfrm>
                <a:off x="7925192" y="5062448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2" name="文字方塊 81">
                <a:extLst>
                  <a:ext uri="{FF2B5EF4-FFF2-40B4-BE49-F238E27FC236}">
                    <a16:creationId xmlns:a16="http://schemas.microsoft.com/office/drawing/2014/main" id="{963ED58B-F52B-4506-B4D9-908416BC2E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5192" y="5062448"/>
                <a:ext cx="715161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文字方塊 82">
                <a:extLst>
                  <a:ext uri="{FF2B5EF4-FFF2-40B4-BE49-F238E27FC236}">
                    <a16:creationId xmlns:a16="http://schemas.microsoft.com/office/drawing/2014/main" id="{6EB0A701-0DCE-4D1F-967C-4CBAE70B7DB6}"/>
                  </a:ext>
                </a:extLst>
              </p:cNvPr>
              <p:cNvSpPr txBox="1"/>
              <p:nvPr/>
            </p:nvSpPr>
            <p:spPr>
              <a:xfrm>
                <a:off x="6948993" y="506986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3" name="文字方塊 82">
                <a:extLst>
                  <a:ext uri="{FF2B5EF4-FFF2-40B4-BE49-F238E27FC236}">
                    <a16:creationId xmlns:a16="http://schemas.microsoft.com/office/drawing/2014/main" id="{6EB0A701-0DCE-4D1F-967C-4CBAE70B7D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8993" y="5069860"/>
                <a:ext cx="715161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文字方塊 83">
                <a:extLst>
                  <a:ext uri="{FF2B5EF4-FFF2-40B4-BE49-F238E27FC236}">
                    <a16:creationId xmlns:a16="http://schemas.microsoft.com/office/drawing/2014/main" id="{8DF565A3-31D2-4E96-A058-87FAB13D0057}"/>
                  </a:ext>
                </a:extLst>
              </p:cNvPr>
              <p:cNvSpPr txBox="1"/>
              <p:nvPr/>
            </p:nvSpPr>
            <p:spPr>
              <a:xfrm>
                <a:off x="5986582" y="5089195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4" name="文字方塊 83">
                <a:extLst>
                  <a:ext uri="{FF2B5EF4-FFF2-40B4-BE49-F238E27FC236}">
                    <a16:creationId xmlns:a16="http://schemas.microsoft.com/office/drawing/2014/main" id="{8DF565A3-31D2-4E96-A058-87FAB13D0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6582" y="5089195"/>
                <a:ext cx="715161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文字方塊 84">
                <a:extLst>
                  <a:ext uri="{FF2B5EF4-FFF2-40B4-BE49-F238E27FC236}">
                    <a16:creationId xmlns:a16="http://schemas.microsoft.com/office/drawing/2014/main" id="{922C9DC2-C582-4C2B-B47C-39C9E2D01072}"/>
                  </a:ext>
                </a:extLst>
              </p:cNvPr>
              <p:cNvSpPr txBox="1"/>
              <p:nvPr/>
            </p:nvSpPr>
            <p:spPr>
              <a:xfrm>
                <a:off x="5046449" y="5044213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5" name="文字方塊 84">
                <a:extLst>
                  <a:ext uri="{FF2B5EF4-FFF2-40B4-BE49-F238E27FC236}">
                    <a16:creationId xmlns:a16="http://schemas.microsoft.com/office/drawing/2014/main" id="{922C9DC2-C582-4C2B-B47C-39C9E2D010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6449" y="5044213"/>
                <a:ext cx="715161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等腰三角形 85">
            <a:extLst>
              <a:ext uri="{FF2B5EF4-FFF2-40B4-BE49-F238E27FC236}">
                <a16:creationId xmlns:a16="http://schemas.microsoft.com/office/drawing/2014/main" id="{C487F337-C865-4B83-A978-E074AC32E745}"/>
              </a:ext>
            </a:extLst>
          </p:cNvPr>
          <p:cNvSpPr/>
          <p:nvPr/>
        </p:nvSpPr>
        <p:spPr>
          <a:xfrm>
            <a:off x="4365095" y="4037196"/>
            <a:ext cx="2002038" cy="826128"/>
          </a:xfrm>
          <a:prstGeom prst="triangl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7" name="等腰三角形 86">
            <a:extLst>
              <a:ext uri="{FF2B5EF4-FFF2-40B4-BE49-F238E27FC236}">
                <a16:creationId xmlns:a16="http://schemas.microsoft.com/office/drawing/2014/main" id="{EBF20560-221D-4C89-8D92-E0651A6C2771}"/>
              </a:ext>
            </a:extLst>
          </p:cNvPr>
          <p:cNvSpPr/>
          <p:nvPr/>
        </p:nvSpPr>
        <p:spPr>
          <a:xfrm>
            <a:off x="5304535" y="4037196"/>
            <a:ext cx="2002038" cy="826128"/>
          </a:xfrm>
          <a:prstGeom prst="triangl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8" name="等腰三角形 87">
            <a:extLst>
              <a:ext uri="{FF2B5EF4-FFF2-40B4-BE49-F238E27FC236}">
                <a16:creationId xmlns:a16="http://schemas.microsoft.com/office/drawing/2014/main" id="{243AB4C7-3B2F-4C1E-9D6F-B7A96C69F96D}"/>
              </a:ext>
            </a:extLst>
          </p:cNvPr>
          <p:cNvSpPr/>
          <p:nvPr/>
        </p:nvSpPr>
        <p:spPr>
          <a:xfrm>
            <a:off x="6301630" y="4022583"/>
            <a:ext cx="2002038" cy="826128"/>
          </a:xfrm>
          <a:prstGeom prst="triangl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9" name="等腰三角形 88">
            <a:extLst>
              <a:ext uri="{FF2B5EF4-FFF2-40B4-BE49-F238E27FC236}">
                <a16:creationId xmlns:a16="http://schemas.microsoft.com/office/drawing/2014/main" id="{B9B18ABE-E4D3-4AF8-9DD3-B04120F80055}"/>
              </a:ext>
            </a:extLst>
          </p:cNvPr>
          <p:cNvSpPr/>
          <p:nvPr/>
        </p:nvSpPr>
        <p:spPr>
          <a:xfrm>
            <a:off x="7297869" y="4027954"/>
            <a:ext cx="2002038" cy="826128"/>
          </a:xfrm>
          <a:prstGeom prst="triangl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0" name="橢圓 89">
            <a:extLst>
              <a:ext uri="{FF2B5EF4-FFF2-40B4-BE49-F238E27FC236}">
                <a16:creationId xmlns:a16="http://schemas.microsoft.com/office/drawing/2014/main" id="{CA21ED16-E543-47D4-8CEC-0D7E42BD4BD7}"/>
              </a:ext>
            </a:extLst>
          </p:cNvPr>
          <p:cNvSpPr/>
          <p:nvPr/>
        </p:nvSpPr>
        <p:spPr>
          <a:xfrm>
            <a:off x="5256864" y="3742857"/>
            <a:ext cx="180000" cy="18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1" name="橢圓 90">
            <a:extLst>
              <a:ext uri="{FF2B5EF4-FFF2-40B4-BE49-F238E27FC236}">
                <a16:creationId xmlns:a16="http://schemas.microsoft.com/office/drawing/2014/main" id="{15296372-BA5B-420F-915F-C68F4E3DA563}"/>
              </a:ext>
            </a:extLst>
          </p:cNvPr>
          <p:cNvSpPr/>
          <p:nvPr/>
        </p:nvSpPr>
        <p:spPr>
          <a:xfrm>
            <a:off x="6215554" y="3742857"/>
            <a:ext cx="180000" cy="18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2" name="橢圓 91">
            <a:extLst>
              <a:ext uri="{FF2B5EF4-FFF2-40B4-BE49-F238E27FC236}">
                <a16:creationId xmlns:a16="http://schemas.microsoft.com/office/drawing/2014/main" id="{20E28C93-E9E3-4147-9F31-E9CE11C0C208}"/>
              </a:ext>
            </a:extLst>
          </p:cNvPr>
          <p:cNvSpPr/>
          <p:nvPr/>
        </p:nvSpPr>
        <p:spPr>
          <a:xfrm>
            <a:off x="7205419" y="3742857"/>
            <a:ext cx="180000" cy="18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3" name="橢圓 92">
            <a:extLst>
              <a:ext uri="{FF2B5EF4-FFF2-40B4-BE49-F238E27FC236}">
                <a16:creationId xmlns:a16="http://schemas.microsoft.com/office/drawing/2014/main" id="{BE6553C2-8096-44AE-9C3E-AB14DDD458A6}"/>
              </a:ext>
            </a:extLst>
          </p:cNvPr>
          <p:cNvSpPr/>
          <p:nvPr/>
        </p:nvSpPr>
        <p:spPr>
          <a:xfrm>
            <a:off x="8210293" y="3742857"/>
            <a:ext cx="180000" cy="18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2" name="文字方塊 101">
            <a:extLst>
              <a:ext uri="{FF2B5EF4-FFF2-40B4-BE49-F238E27FC236}">
                <a16:creationId xmlns:a16="http://schemas.microsoft.com/office/drawing/2014/main" id="{3F89E1B4-35D2-4B47-AB34-EC9C23634CB2}"/>
              </a:ext>
            </a:extLst>
          </p:cNvPr>
          <p:cNvSpPr txBox="1"/>
          <p:nvPr/>
        </p:nvSpPr>
        <p:spPr>
          <a:xfrm>
            <a:off x="4684935" y="5712414"/>
            <a:ext cx="4179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</a:rPr>
              <a:t>Using CNN to replace RNN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F30F2D-3CC2-4AD2-9320-B0D7D75A2B97}"/>
              </a:ext>
            </a:extLst>
          </p:cNvPr>
          <p:cNvSpPr txBox="1"/>
          <p:nvPr/>
        </p:nvSpPr>
        <p:spPr>
          <a:xfrm>
            <a:off x="2192756" y="6609994"/>
            <a:ext cx="46828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DE" sz="1200" dirty="0">
                <a:solidFill>
                  <a:schemeClr val="bg1"/>
                </a:solidFill>
              </a:rPr>
              <a:t>Transformer by 李宏毅 Hung-yi Lee </a:t>
            </a:r>
          </a:p>
        </p:txBody>
      </p:sp>
    </p:spTree>
    <p:extLst>
      <p:ext uri="{BB962C8B-B14F-4D97-AF65-F5344CB8AC3E}">
        <p14:creationId xmlns:p14="http://schemas.microsoft.com/office/powerpoint/2010/main" val="10095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78" grpId="0" animBg="1"/>
      <p:bldP spid="79" grpId="0" animBg="1"/>
      <p:bldP spid="80" grpId="0" animBg="1"/>
      <p:bldP spid="81" grpId="0" animBg="1"/>
      <p:bldP spid="82" grpId="0"/>
      <p:bldP spid="83" grpId="0"/>
      <p:bldP spid="84" grpId="0"/>
      <p:bldP spid="85" grpId="0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10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3ACCF51-4777-04EB-A847-A3FC48678966}"/>
              </a:ext>
            </a:extLst>
          </p:cNvPr>
          <p:cNvSpPr/>
          <p:nvPr/>
        </p:nvSpPr>
        <p:spPr>
          <a:xfrm>
            <a:off x="0" y="715984"/>
            <a:ext cx="901431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0141E8-C1E9-FF61-2448-34592BE16CE6}"/>
              </a:ext>
            </a:extLst>
          </p:cNvPr>
          <p:cNvSpPr/>
          <p:nvPr/>
        </p:nvSpPr>
        <p:spPr>
          <a:xfrm>
            <a:off x="83128" y="6188529"/>
            <a:ext cx="901431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03376E1-476B-4BAA-9642-3E33AED10B62}"/>
              </a:ext>
            </a:extLst>
          </p:cNvPr>
          <p:cNvSpPr/>
          <p:nvPr/>
        </p:nvSpPr>
        <p:spPr>
          <a:xfrm>
            <a:off x="4320249" y="4930289"/>
            <a:ext cx="4328836" cy="75955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6" name="矩形: 圓角 75">
            <a:extLst>
              <a:ext uri="{FF2B5EF4-FFF2-40B4-BE49-F238E27FC236}">
                <a16:creationId xmlns:a16="http://schemas.microsoft.com/office/drawing/2014/main" id="{04518A00-EA3B-4877-82E4-927418A8644D}"/>
              </a:ext>
            </a:extLst>
          </p:cNvPr>
          <p:cNvSpPr/>
          <p:nvPr/>
        </p:nvSpPr>
        <p:spPr>
          <a:xfrm>
            <a:off x="8068898" y="2867960"/>
            <a:ext cx="446452" cy="114689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7" name="文字方塊 76">
            <a:extLst>
              <a:ext uri="{FF2B5EF4-FFF2-40B4-BE49-F238E27FC236}">
                <a16:creationId xmlns:a16="http://schemas.microsoft.com/office/drawing/2014/main" id="{F33B6925-7829-4CAE-9A82-3979F9A0BF6A}"/>
              </a:ext>
            </a:extLst>
          </p:cNvPr>
          <p:cNvSpPr txBox="1"/>
          <p:nvPr/>
        </p:nvSpPr>
        <p:spPr>
          <a:xfrm rot="5400000">
            <a:off x="8064986" y="2918215"/>
            <a:ext cx="619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400" dirty="0"/>
              <a:t>……</a:t>
            </a:r>
            <a:endParaRPr lang="zh-TW" altLang="en-US" sz="2400" dirty="0"/>
          </a:p>
        </p:txBody>
      </p:sp>
      <p:sp>
        <p:nvSpPr>
          <p:cNvPr id="67" name="矩形: 圓角 66">
            <a:extLst>
              <a:ext uri="{FF2B5EF4-FFF2-40B4-BE49-F238E27FC236}">
                <a16:creationId xmlns:a16="http://schemas.microsoft.com/office/drawing/2014/main" id="{666B81CF-E164-4C34-A91F-8DCA7A6A3F63}"/>
              </a:ext>
            </a:extLst>
          </p:cNvPr>
          <p:cNvSpPr/>
          <p:nvPr/>
        </p:nvSpPr>
        <p:spPr>
          <a:xfrm>
            <a:off x="7090673" y="2850080"/>
            <a:ext cx="446452" cy="114689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206EC97A-D035-49E6-AFC8-63B13455736B}"/>
              </a:ext>
            </a:extLst>
          </p:cNvPr>
          <p:cNvSpPr txBox="1"/>
          <p:nvPr/>
        </p:nvSpPr>
        <p:spPr>
          <a:xfrm rot="5400000">
            <a:off x="7086761" y="2900335"/>
            <a:ext cx="619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400" dirty="0"/>
              <a:t>……</a:t>
            </a:r>
            <a:endParaRPr lang="zh-TW" altLang="en-US" sz="2400" dirty="0"/>
          </a:p>
        </p:txBody>
      </p:sp>
      <p:sp>
        <p:nvSpPr>
          <p:cNvPr id="64" name="矩形: 圓角 63">
            <a:extLst>
              <a:ext uri="{FF2B5EF4-FFF2-40B4-BE49-F238E27FC236}">
                <a16:creationId xmlns:a16="http://schemas.microsoft.com/office/drawing/2014/main" id="{9270F338-4DB3-4989-B374-E6F9A7585C87}"/>
              </a:ext>
            </a:extLst>
          </p:cNvPr>
          <p:cNvSpPr/>
          <p:nvPr/>
        </p:nvSpPr>
        <p:spPr>
          <a:xfrm>
            <a:off x="6107047" y="2870318"/>
            <a:ext cx="446452" cy="114689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A9FD6142-FBD8-4F03-A73A-6B4AFE00F2AD}"/>
              </a:ext>
            </a:extLst>
          </p:cNvPr>
          <p:cNvSpPr txBox="1"/>
          <p:nvPr/>
        </p:nvSpPr>
        <p:spPr>
          <a:xfrm rot="5400000">
            <a:off x="6103135" y="2920573"/>
            <a:ext cx="619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400" dirty="0"/>
              <a:t>……</a:t>
            </a:r>
            <a:endParaRPr lang="zh-TW" altLang="en-US" sz="2400" dirty="0"/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14563970-A715-4147-A1BA-98B5E32A5861}"/>
              </a:ext>
            </a:extLst>
          </p:cNvPr>
          <p:cNvSpPr/>
          <p:nvPr/>
        </p:nvSpPr>
        <p:spPr>
          <a:xfrm>
            <a:off x="5126575" y="2883295"/>
            <a:ext cx="446452" cy="114689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矩形: 圓角 65">
            <a:extLst>
              <a:ext uri="{FF2B5EF4-FFF2-40B4-BE49-F238E27FC236}">
                <a16:creationId xmlns:a16="http://schemas.microsoft.com/office/drawing/2014/main" id="{28426F2F-FEB1-438D-B97F-E37E5209A6DA}"/>
              </a:ext>
            </a:extLst>
          </p:cNvPr>
          <p:cNvSpPr/>
          <p:nvPr/>
        </p:nvSpPr>
        <p:spPr>
          <a:xfrm>
            <a:off x="185889" y="3136855"/>
            <a:ext cx="4013735" cy="148825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4011F7B-6824-4EE9-A3EC-62AE03AA3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Sequence </a:t>
            </a:r>
            <a:endParaRPr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6CCD274-59BF-45D9-B1C7-9D08C1655415}"/>
              </a:ext>
            </a:extLst>
          </p:cNvPr>
          <p:cNvSpPr/>
          <p:nvPr/>
        </p:nvSpPr>
        <p:spPr>
          <a:xfrm>
            <a:off x="538143" y="3537133"/>
            <a:ext cx="461666" cy="60581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863D7D8-0CDC-442D-BF8F-C1226796242F}"/>
              </a:ext>
            </a:extLst>
          </p:cNvPr>
          <p:cNvSpPr/>
          <p:nvPr/>
        </p:nvSpPr>
        <p:spPr>
          <a:xfrm>
            <a:off x="1497067" y="3537132"/>
            <a:ext cx="465153" cy="60581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F0DC04CC-DF7F-406F-BE26-EC50C6B79409}"/>
              </a:ext>
            </a:extLst>
          </p:cNvPr>
          <p:cNvCxnSpPr>
            <a:cxnSpLocks/>
          </p:cNvCxnSpPr>
          <p:nvPr/>
        </p:nvCxnSpPr>
        <p:spPr>
          <a:xfrm>
            <a:off x="1018109" y="3901094"/>
            <a:ext cx="4789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9A0CF0F7-E727-4F44-93F5-0631F2A848F9}"/>
              </a:ext>
            </a:extLst>
          </p:cNvPr>
          <p:cNvCxnSpPr>
            <a:cxnSpLocks/>
          </p:cNvCxnSpPr>
          <p:nvPr/>
        </p:nvCxnSpPr>
        <p:spPr>
          <a:xfrm flipV="1">
            <a:off x="767451" y="4171458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B67EAD46-C7B8-4776-8A81-9EBC40E6AE45}"/>
              </a:ext>
            </a:extLst>
          </p:cNvPr>
          <p:cNvSpPr/>
          <p:nvPr/>
        </p:nvSpPr>
        <p:spPr>
          <a:xfrm>
            <a:off x="2459478" y="3537132"/>
            <a:ext cx="465153" cy="60581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F2B984DF-F323-4AFF-A509-A9B648021193}"/>
              </a:ext>
            </a:extLst>
          </p:cNvPr>
          <p:cNvCxnSpPr>
            <a:cxnSpLocks/>
          </p:cNvCxnSpPr>
          <p:nvPr/>
        </p:nvCxnSpPr>
        <p:spPr>
          <a:xfrm>
            <a:off x="1980520" y="3901094"/>
            <a:ext cx="4789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BEF8CE05-11EF-4446-9005-E98CBEBB6E1E}"/>
              </a:ext>
            </a:extLst>
          </p:cNvPr>
          <p:cNvSpPr/>
          <p:nvPr/>
        </p:nvSpPr>
        <p:spPr>
          <a:xfrm>
            <a:off x="3444382" y="3537132"/>
            <a:ext cx="465153" cy="60581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7E2B8A41-6390-42DF-AAFC-4BCD2705B904}"/>
              </a:ext>
            </a:extLst>
          </p:cNvPr>
          <p:cNvCxnSpPr>
            <a:cxnSpLocks/>
          </p:cNvCxnSpPr>
          <p:nvPr/>
        </p:nvCxnSpPr>
        <p:spPr>
          <a:xfrm>
            <a:off x="2965424" y="3901094"/>
            <a:ext cx="4789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893FCB39-D341-4A4C-AE21-3D6C592D50D5}"/>
              </a:ext>
            </a:extLst>
          </p:cNvPr>
          <p:cNvSpPr txBox="1"/>
          <p:nvPr/>
        </p:nvSpPr>
        <p:spPr>
          <a:xfrm>
            <a:off x="1078824" y="6096103"/>
            <a:ext cx="312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FF0000"/>
                </a:solidFill>
              </a:rPr>
              <a:t>Hard to parallelize !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DFF9256C-A2F3-4EED-BB24-7C2F0CC4DCB6}"/>
              </a:ext>
            </a:extLst>
          </p:cNvPr>
          <p:cNvCxnSpPr>
            <a:cxnSpLocks/>
          </p:cNvCxnSpPr>
          <p:nvPr/>
        </p:nvCxnSpPr>
        <p:spPr>
          <a:xfrm flipH="1">
            <a:off x="999051" y="3783987"/>
            <a:ext cx="4789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B33E76F3-43AB-43CC-A2CC-D102333ABDC5}"/>
              </a:ext>
            </a:extLst>
          </p:cNvPr>
          <p:cNvCxnSpPr>
            <a:cxnSpLocks/>
          </p:cNvCxnSpPr>
          <p:nvPr/>
        </p:nvCxnSpPr>
        <p:spPr>
          <a:xfrm flipH="1">
            <a:off x="1961462" y="3783987"/>
            <a:ext cx="4789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4C6E7CC8-3B9A-4434-BA73-21D6BFB895D2}"/>
              </a:ext>
            </a:extLst>
          </p:cNvPr>
          <p:cNvCxnSpPr>
            <a:cxnSpLocks/>
          </p:cNvCxnSpPr>
          <p:nvPr/>
        </p:nvCxnSpPr>
        <p:spPr>
          <a:xfrm flipH="1">
            <a:off x="2946366" y="3783987"/>
            <a:ext cx="4789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>
            <a:extLst>
              <a:ext uri="{FF2B5EF4-FFF2-40B4-BE49-F238E27FC236}">
                <a16:creationId xmlns:a16="http://schemas.microsoft.com/office/drawing/2014/main" id="{E6184D7C-FBE4-4A70-A3BB-5D058874EFA2}"/>
              </a:ext>
            </a:extLst>
          </p:cNvPr>
          <p:cNvSpPr/>
          <p:nvPr/>
        </p:nvSpPr>
        <p:spPr>
          <a:xfrm>
            <a:off x="547576" y="4955456"/>
            <a:ext cx="461666" cy="6058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C17144A7-3E7A-4A1F-B192-057C13245874}"/>
              </a:ext>
            </a:extLst>
          </p:cNvPr>
          <p:cNvSpPr/>
          <p:nvPr/>
        </p:nvSpPr>
        <p:spPr>
          <a:xfrm>
            <a:off x="1506500" y="4955455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548A379D-F6F1-43E0-87E4-89CBC5AEC9C6}"/>
              </a:ext>
            </a:extLst>
          </p:cNvPr>
          <p:cNvSpPr/>
          <p:nvPr/>
        </p:nvSpPr>
        <p:spPr>
          <a:xfrm>
            <a:off x="2468911" y="4955455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8404D718-DF4D-40F8-BC9A-1F7C2040D7A0}"/>
              </a:ext>
            </a:extLst>
          </p:cNvPr>
          <p:cNvSpPr/>
          <p:nvPr/>
        </p:nvSpPr>
        <p:spPr>
          <a:xfrm>
            <a:off x="3453815" y="4955455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字方塊 42">
                <a:extLst>
                  <a:ext uri="{FF2B5EF4-FFF2-40B4-BE49-F238E27FC236}">
                    <a16:creationId xmlns:a16="http://schemas.microsoft.com/office/drawing/2014/main" id="{B44CF24F-E7BB-4F56-BC85-916FD1A91FFA}"/>
                  </a:ext>
                </a:extLst>
              </p:cNvPr>
              <p:cNvSpPr txBox="1"/>
              <p:nvPr/>
            </p:nvSpPr>
            <p:spPr>
              <a:xfrm>
                <a:off x="3328810" y="504295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3" name="文字方塊 42">
                <a:extLst>
                  <a:ext uri="{FF2B5EF4-FFF2-40B4-BE49-F238E27FC236}">
                    <a16:creationId xmlns:a16="http://schemas.microsoft.com/office/drawing/2014/main" id="{B44CF24F-E7BB-4F56-BC85-916FD1A91F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8810" y="5042950"/>
                <a:ext cx="715161" cy="4616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字方塊 43">
                <a:extLst>
                  <a:ext uri="{FF2B5EF4-FFF2-40B4-BE49-F238E27FC236}">
                    <a16:creationId xmlns:a16="http://schemas.microsoft.com/office/drawing/2014/main" id="{A9A9B652-9C49-4583-B58A-927E6C7307F3}"/>
                  </a:ext>
                </a:extLst>
              </p:cNvPr>
              <p:cNvSpPr txBox="1"/>
              <p:nvPr/>
            </p:nvSpPr>
            <p:spPr>
              <a:xfrm>
                <a:off x="2352611" y="5050362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4" name="文字方塊 43">
                <a:extLst>
                  <a:ext uri="{FF2B5EF4-FFF2-40B4-BE49-F238E27FC236}">
                    <a16:creationId xmlns:a16="http://schemas.microsoft.com/office/drawing/2014/main" id="{A9A9B652-9C49-4583-B58A-927E6C7307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2611" y="5050362"/>
                <a:ext cx="715161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字方塊 44">
                <a:extLst>
                  <a:ext uri="{FF2B5EF4-FFF2-40B4-BE49-F238E27FC236}">
                    <a16:creationId xmlns:a16="http://schemas.microsoft.com/office/drawing/2014/main" id="{D16517CC-3764-4621-AB5B-8D36D6F35757}"/>
                  </a:ext>
                </a:extLst>
              </p:cNvPr>
              <p:cNvSpPr txBox="1"/>
              <p:nvPr/>
            </p:nvSpPr>
            <p:spPr>
              <a:xfrm>
                <a:off x="1390200" y="5069697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5" name="文字方塊 44">
                <a:extLst>
                  <a:ext uri="{FF2B5EF4-FFF2-40B4-BE49-F238E27FC236}">
                    <a16:creationId xmlns:a16="http://schemas.microsoft.com/office/drawing/2014/main" id="{D16517CC-3764-4621-AB5B-8D36D6F35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00" y="5069697"/>
                <a:ext cx="715161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字方塊 45">
                <a:extLst>
                  <a:ext uri="{FF2B5EF4-FFF2-40B4-BE49-F238E27FC236}">
                    <a16:creationId xmlns:a16="http://schemas.microsoft.com/office/drawing/2014/main" id="{08EAF99E-BCBD-4254-8257-8A2213A974F6}"/>
                  </a:ext>
                </a:extLst>
              </p:cNvPr>
              <p:cNvSpPr txBox="1"/>
              <p:nvPr/>
            </p:nvSpPr>
            <p:spPr>
              <a:xfrm>
                <a:off x="450067" y="5024715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6" name="文字方塊 45">
                <a:extLst>
                  <a:ext uri="{FF2B5EF4-FFF2-40B4-BE49-F238E27FC236}">
                    <a16:creationId xmlns:a16="http://schemas.microsoft.com/office/drawing/2014/main" id="{08EAF99E-BCBD-4254-8257-8A2213A974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067" y="5024715"/>
                <a:ext cx="715161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矩形 46">
            <a:extLst>
              <a:ext uri="{FF2B5EF4-FFF2-40B4-BE49-F238E27FC236}">
                <a16:creationId xmlns:a16="http://schemas.microsoft.com/office/drawing/2014/main" id="{D04707B6-29AE-4B91-9354-3243ADB6AC09}"/>
              </a:ext>
            </a:extLst>
          </p:cNvPr>
          <p:cNvSpPr/>
          <p:nvPr/>
        </p:nvSpPr>
        <p:spPr>
          <a:xfrm>
            <a:off x="546629" y="2193266"/>
            <a:ext cx="461666" cy="6058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D5B5D7D7-AC58-48EF-890F-F46755728F2F}"/>
              </a:ext>
            </a:extLst>
          </p:cNvPr>
          <p:cNvSpPr/>
          <p:nvPr/>
        </p:nvSpPr>
        <p:spPr>
          <a:xfrm>
            <a:off x="1505553" y="2193265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C5F90C50-3CFD-4D66-9752-AC452970C496}"/>
              </a:ext>
            </a:extLst>
          </p:cNvPr>
          <p:cNvSpPr/>
          <p:nvPr/>
        </p:nvSpPr>
        <p:spPr>
          <a:xfrm>
            <a:off x="2467964" y="2193265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83975058-9B5E-4984-9CC7-007644338389}"/>
              </a:ext>
            </a:extLst>
          </p:cNvPr>
          <p:cNvSpPr/>
          <p:nvPr/>
        </p:nvSpPr>
        <p:spPr>
          <a:xfrm>
            <a:off x="3452868" y="2193265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文字方塊 50">
                <a:extLst>
                  <a:ext uri="{FF2B5EF4-FFF2-40B4-BE49-F238E27FC236}">
                    <a16:creationId xmlns:a16="http://schemas.microsoft.com/office/drawing/2014/main" id="{C7CC7D1D-63D2-49C8-A0EC-6A8414110FE4}"/>
                  </a:ext>
                </a:extLst>
              </p:cNvPr>
              <p:cNvSpPr txBox="1"/>
              <p:nvPr/>
            </p:nvSpPr>
            <p:spPr>
              <a:xfrm>
                <a:off x="3327863" y="228076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1" name="文字方塊 50">
                <a:extLst>
                  <a:ext uri="{FF2B5EF4-FFF2-40B4-BE49-F238E27FC236}">
                    <a16:creationId xmlns:a16="http://schemas.microsoft.com/office/drawing/2014/main" id="{C7CC7D1D-63D2-49C8-A0EC-6A8414110F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7863" y="2280760"/>
                <a:ext cx="715161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字方塊 51">
                <a:extLst>
                  <a:ext uri="{FF2B5EF4-FFF2-40B4-BE49-F238E27FC236}">
                    <a16:creationId xmlns:a16="http://schemas.microsoft.com/office/drawing/2014/main" id="{23515851-B7E6-42A6-9075-FD35C1767F0D}"/>
                  </a:ext>
                </a:extLst>
              </p:cNvPr>
              <p:cNvSpPr txBox="1"/>
              <p:nvPr/>
            </p:nvSpPr>
            <p:spPr>
              <a:xfrm>
                <a:off x="2351664" y="2288172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2" name="文字方塊 51">
                <a:extLst>
                  <a:ext uri="{FF2B5EF4-FFF2-40B4-BE49-F238E27FC236}">
                    <a16:creationId xmlns:a16="http://schemas.microsoft.com/office/drawing/2014/main" id="{23515851-B7E6-42A6-9075-FD35C1767F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1664" y="2288172"/>
                <a:ext cx="715161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文字方塊 52">
                <a:extLst>
                  <a:ext uri="{FF2B5EF4-FFF2-40B4-BE49-F238E27FC236}">
                    <a16:creationId xmlns:a16="http://schemas.microsoft.com/office/drawing/2014/main" id="{55D56E93-CBB2-4FF7-BE35-21978DCAF426}"/>
                  </a:ext>
                </a:extLst>
              </p:cNvPr>
              <p:cNvSpPr txBox="1"/>
              <p:nvPr/>
            </p:nvSpPr>
            <p:spPr>
              <a:xfrm>
                <a:off x="1389253" y="2307507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3" name="文字方塊 52">
                <a:extLst>
                  <a:ext uri="{FF2B5EF4-FFF2-40B4-BE49-F238E27FC236}">
                    <a16:creationId xmlns:a16="http://schemas.microsoft.com/office/drawing/2014/main" id="{55D56E93-CBB2-4FF7-BE35-21978DCAF4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9253" y="2307507"/>
                <a:ext cx="715161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文字方塊 53">
                <a:extLst>
                  <a:ext uri="{FF2B5EF4-FFF2-40B4-BE49-F238E27FC236}">
                    <a16:creationId xmlns:a16="http://schemas.microsoft.com/office/drawing/2014/main" id="{9909CFB5-49EF-4A66-A254-137532081E1E}"/>
                  </a:ext>
                </a:extLst>
              </p:cNvPr>
              <p:cNvSpPr txBox="1"/>
              <p:nvPr/>
            </p:nvSpPr>
            <p:spPr>
              <a:xfrm>
                <a:off x="449120" y="2262525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4" name="文字方塊 53">
                <a:extLst>
                  <a:ext uri="{FF2B5EF4-FFF2-40B4-BE49-F238E27FC236}">
                    <a16:creationId xmlns:a16="http://schemas.microsoft.com/office/drawing/2014/main" id="{9909CFB5-49EF-4A66-A254-137532081E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120" y="2262525"/>
                <a:ext cx="715161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文字方塊 25">
            <a:extLst>
              <a:ext uri="{FF2B5EF4-FFF2-40B4-BE49-F238E27FC236}">
                <a16:creationId xmlns:a16="http://schemas.microsoft.com/office/drawing/2014/main" id="{83158CD1-5924-424A-8D7C-E97656EAF6CD}"/>
              </a:ext>
            </a:extLst>
          </p:cNvPr>
          <p:cNvSpPr txBox="1"/>
          <p:nvPr/>
        </p:nvSpPr>
        <p:spPr>
          <a:xfrm>
            <a:off x="1040968" y="5582900"/>
            <a:ext cx="2403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Previous layer</a:t>
            </a:r>
            <a:endParaRPr lang="zh-TW" altLang="en-US" sz="2400" dirty="0"/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2F47138B-9FD7-42C3-AEBD-C9C53FBD1ECB}"/>
              </a:ext>
            </a:extLst>
          </p:cNvPr>
          <p:cNvSpPr txBox="1"/>
          <p:nvPr/>
        </p:nvSpPr>
        <p:spPr>
          <a:xfrm>
            <a:off x="1049454" y="1690689"/>
            <a:ext cx="2403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Next layer</a:t>
            </a:r>
            <a:endParaRPr lang="zh-TW" altLang="en-US" sz="2400" dirty="0"/>
          </a:p>
        </p:txBody>
      </p:sp>
      <p:cxnSp>
        <p:nvCxnSpPr>
          <p:cNvPr id="68" name="直線單箭頭接點 67">
            <a:extLst>
              <a:ext uri="{FF2B5EF4-FFF2-40B4-BE49-F238E27FC236}">
                <a16:creationId xmlns:a16="http://schemas.microsoft.com/office/drawing/2014/main" id="{8711803F-E3B0-4D4F-BA82-C7DEC6B7C61C}"/>
              </a:ext>
            </a:extLst>
          </p:cNvPr>
          <p:cNvCxnSpPr>
            <a:cxnSpLocks/>
          </p:cNvCxnSpPr>
          <p:nvPr/>
        </p:nvCxnSpPr>
        <p:spPr>
          <a:xfrm flipV="1">
            <a:off x="1728373" y="4171458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單箭頭接點 68">
            <a:extLst>
              <a:ext uri="{FF2B5EF4-FFF2-40B4-BE49-F238E27FC236}">
                <a16:creationId xmlns:a16="http://schemas.microsoft.com/office/drawing/2014/main" id="{92E71E34-D83B-4C65-AD48-1925AF330F11}"/>
              </a:ext>
            </a:extLst>
          </p:cNvPr>
          <p:cNvCxnSpPr>
            <a:cxnSpLocks/>
          </p:cNvCxnSpPr>
          <p:nvPr/>
        </p:nvCxnSpPr>
        <p:spPr>
          <a:xfrm flipV="1">
            <a:off x="2698921" y="4152571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單箭頭接點 69">
            <a:extLst>
              <a:ext uri="{FF2B5EF4-FFF2-40B4-BE49-F238E27FC236}">
                <a16:creationId xmlns:a16="http://schemas.microsoft.com/office/drawing/2014/main" id="{5975C421-39C5-42ED-AD61-66436ECC19B6}"/>
              </a:ext>
            </a:extLst>
          </p:cNvPr>
          <p:cNvCxnSpPr>
            <a:cxnSpLocks/>
          </p:cNvCxnSpPr>
          <p:nvPr/>
        </p:nvCxnSpPr>
        <p:spPr>
          <a:xfrm flipV="1">
            <a:off x="3688719" y="4152571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單箭頭接點 70">
            <a:extLst>
              <a:ext uri="{FF2B5EF4-FFF2-40B4-BE49-F238E27FC236}">
                <a16:creationId xmlns:a16="http://schemas.microsoft.com/office/drawing/2014/main" id="{FA9A1085-BF9A-40DB-BE9E-1E835FC3AD35}"/>
              </a:ext>
            </a:extLst>
          </p:cNvPr>
          <p:cNvCxnSpPr>
            <a:cxnSpLocks/>
          </p:cNvCxnSpPr>
          <p:nvPr/>
        </p:nvCxnSpPr>
        <p:spPr>
          <a:xfrm flipV="1">
            <a:off x="766684" y="2772022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單箭頭接點 71">
            <a:extLst>
              <a:ext uri="{FF2B5EF4-FFF2-40B4-BE49-F238E27FC236}">
                <a16:creationId xmlns:a16="http://schemas.microsoft.com/office/drawing/2014/main" id="{5B1749C2-9C5A-4349-A0C8-A08293879ABD}"/>
              </a:ext>
            </a:extLst>
          </p:cNvPr>
          <p:cNvCxnSpPr>
            <a:cxnSpLocks/>
          </p:cNvCxnSpPr>
          <p:nvPr/>
        </p:nvCxnSpPr>
        <p:spPr>
          <a:xfrm flipV="1">
            <a:off x="1727606" y="2772022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單箭頭接點 72">
            <a:extLst>
              <a:ext uri="{FF2B5EF4-FFF2-40B4-BE49-F238E27FC236}">
                <a16:creationId xmlns:a16="http://schemas.microsoft.com/office/drawing/2014/main" id="{4D625747-3AF0-4111-8A22-8911A0D32517}"/>
              </a:ext>
            </a:extLst>
          </p:cNvPr>
          <p:cNvCxnSpPr>
            <a:cxnSpLocks/>
          </p:cNvCxnSpPr>
          <p:nvPr/>
        </p:nvCxnSpPr>
        <p:spPr>
          <a:xfrm flipV="1">
            <a:off x="2698154" y="2753135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單箭頭接點 73">
            <a:extLst>
              <a:ext uri="{FF2B5EF4-FFF2-40B4-BE49-F238E27FC236}">
                <a16:creationId xmlns:a16="http://schemas.microsoft.com/office/drawing/2014/main" id="{0739A790-1E26-4CA5-9BE9-A1FCF541C525}"/>
              </a:ext>
            </a:extLst>
          </p:cNvPr>
          <p:cNvCxnSpPr>
            <a:cxnSpLocks/>
          </p:cNvCxnSpPr>
          <p:nvPr/>
        </p:nvCxnSpPr>
        <p:spPr>
          <a:xfrm flipV="1">
            <a:off x="3687952" y="2753135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矩形 77">
            <a:extLst>
              <a:ext uri="{FF2B5EF4-FFF2-40B4-BE49-F238E27FC236}">
                <a16:creationId xmlns:a16="http://schemas.microsoft.com/office/drawing/2014/main" id="{0FA9D7DC-82B0-4CF4-A86C-4E2634E9CAC6}"/>
              </a:ext>
            </a:extLst>
          </p:cNvPr>
          <p:cNvSpPr/>
          <p:nvPr/>
        </p:nvSpPr>
        <p:spPr>
          <a:xfrm>
            <a:off x="5143958" y="4974954"/>
            <a:ext cx="461666" cy="6058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110806BF-D8E7-4917-9A2D-7654B04F4B04}"/>
              </a:ext>
            </a:extLst>
          </p:cNvPr>
          <p:cNvSpPr/>
          <p:nvPr/>
        </p:nvSpPr>
        <p:spPr>
          <a:xfrm>
            <a:off x="6102882" y="4974953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CF5A46B0-5FB3-49C6-9366-7949F0600707}"/>
              </a:ext>
            </a:extLst>
          </p:cNvPr>
          <p:cNvSpPr/>
          <p:nvPr/>
        </p:nvSpPr>
        <p:spPr>
          <a:xfrm>
            <a:off x="7065293" y="4974953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9A728860-5A08-4D02-A076-9810AAC5BF30}"/>
              </a:ext>
            </a:extLst>
          </p:cNvPr>
          <p:cNvSpPr/>
          <p:nvPr/>
        </p:nvSpPr>
        <p:spPr>
          <a:xfrm>
            <a:off x="8050197" y="4974953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文字方塊 81">
                <a:extLst>
                  <a:ext uri="{FF2B5EF4-FFF2-40B4-BE49-F238E27FC236}">
                    <a16:creationId xmlns:a16="http://schemas.microsoft.com/office/drawing/2014/main" id="{963ED58B-F52B-4506-B4D9-908416BC2E7F}"/>
                  </a:ext>
                </a:extLst>
              </p:cNvPr>
              <p:cNvSpPr txBox="1"/>
              <p:nvPr/>
            </p:nvSpPr>
            <p:spPr>
              <a:xfrm>
                <a:off x="7925192" y="5062448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2" name="文字方塊 81">
                <a:extLst>
                  <a:ext uri="{FF2B5EF4-FFF2-40B4-BE49-F238E27FC236}">
                    <a16:creationId xmlns:a16="http://schemas.microsoft.com/office/drawing/2014/main" id="{963ED58B-F52B-4506-B4D9-908416BC2E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5192" y="5062448"/>
                <a:ext cx="715161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文字方塊 82">
                <a:extLst>
                  <a:ext uri="{FF2B5EF4-FFF2-40B4-BE49-F238E27FC236}">
                    <a16:creationId xmlns:a16="http://schemas.microsoft.com/office/drawing/2014/main" id="{6EB0A701-0DCE-4D1F-967C-4CBAE70B7DB6}"/>
                  </a:ext>
                </a:extLst>
              </p:cNvPr>
              <p:cNvSpPr txBox="1"/>
              <p:nvPr/>
            </p:nvSpPr>
            <p:spPr>
              <a:xfrm>
                <a:off x="6948993" y="506986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3" name="文字方塊 82">
                <a:extLst>
                  <a:ext uri="{FF2B5EF4-FFF2-40B4-BE49-F238E27FC236}">
                    <a16:creationId xmlns:a16="http://schemas.microsoft.com/office/drawing/2014/main" id="{6EB0A701-0DCE-4D1F-967C-4CBAE70B7D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8993" y="5069860"/>
                <a:ext cx="715161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文字方塊 83">
                <a:extLst>
                  <a:ext uri="{FF2B5EF4-FFF2-40B4-BE49-F238E27FC236}">
                    <a16:creationId xmlns:a16="http://schemas.microsoft.com/office/drawing/2014/main" id="{8DF565A3-31D2-4E96-A058-87FAB13D0057}"/>
                  </a:ext>
                </a:extLst>
              </p:cNvPr>
              <p:cNvSpPr txBox="1"/>
              <p:nvPr/>
            </p:nvSpPr>
            <p:spPr>
              <a:xfrm>
                <a:off x="5986582" y="5089195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4" name="文字方塊 83">
                <a:extLst>
                  <a:ext uri="{FF2B5EF4-FFF2-40B4-BE49-F238E27FC236}">
                    <a16:creationId xmlns:a16="http://schemas.microsoft.com/office/drawing/2014/main" id="{8DF565A3-31D2-4E96-A058-87FAB13D0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6582" y="5089195"/>
                <a:ext cx="715161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文字方塊 84">
                <a:extLst>
                  <a:ext uri="{FF2B5EF4-FFF2-40B4-BE49-F238E27FC236}">
                    <a16:creationId xmlns:a16="http://schemas.microsoft.com/office/drawing/2014/main" id="{922C9DC2-C582-4C2B-B47C-39C9E2D01072}"/>
                  </a:ext>
                </a:extLst>
              </p:cNvPr>
              <p:cNvSpPr txBox="1"/>
              <p:nvPr/>
            </p:nvSpPr>
            <p:spPr>
              <a:xfrm>
                <a:off x="5046449" y="5044213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5" name="文字方塊 84">
                <a:extLst>
                  <a:ext uri="{FF2B5EF4-FFF2-40B4-BE49-F238E27FC236}">
                    <a16:creationId xmlns:a16="http://schemas.microsoft.com/office/drawing/2014/main" id="{922C9DC2-C582-4C2B-B47C-39C9E2D010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6449" y="5044213"/>
                <a:ext cx="715161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等腰三角形 85">
            <a:extLst>
              <a:ext uri="{FF2B5EF4-FFF2-40B4-BE49-F238E27FC236}">
                <a16:creationId xmlns:a16="http://schemas.microsoft.com/office/drawing/2014/main" id="{C487F337-C865-4B83-A978-E074AC32E745}"/>
              </a:ext>
            </a:extLst>
          </p:cNvPr>
          <p:cNvSpPr/>
          <p:nvPr/>
        </p:nvSpPr>
        <p:spPr>
          <a:xfrm>
            <a:off x="4365095" y="4037196"/>
            <a:ext cx="2002038" cy="826128"/>
          </a:xfrm>
          <a:prstGeom prst="triangl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7" name="等腰三角形 86">
            <a:extLst>
              <a:ext uri="{FF2B5EF4-FFF2-40B4-BE49-F238E27FC236}">
                <a16:creationId xmlns:a16="http://schemas.microsoft.com/office/drawing/2014/main" id="{EBF20560-221D-4C89-8D92-E0651A6C2771}"/>
              </a:ext>
            </a:extLst>
          </p:cNvPr>
          <p:cNvSpPr/>
          <p:nvPr/>
        </p:nvSpPr>
        <p:spPr>
          <a:xfrm>
            <a:off x="5304535" y="4037196"/>
            <a:ext cx="2002038" cy="826128"/>
          </a:xfrm>
          <a:prstGeom prst="triangl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8" name="等腰三角形 87">
            <a:extLst>
              <a:ext uri="{FF2B5EF4-FFF2-40B4-BE49-F238E27FC236}">
                <a16:creationId xmlns:a16="http://schemas.microsoft.com/office/drawing/2014/main" id="{243AB4C7-3B2F-4C1E-9D6F-B7A96C69F96D}"/>
              </a:ext>
            </a:extLst>
          </p:cNvPr>
          <p:cNvSpPr/>
          <p:nvPr/>
        </p:nvSpPr>
        <p:spPr>
          <a:xfrm>
            <a:off x="6312880" y="4023588"/>
            <a:ext cx="2002038" cy="826128"/>
          </a:xfrm>
          <a:prstGeom prst="triangl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9" name="等腰三角形 88">
            <a:extLst>
              <a:ext uri="{FF2B5EF4-FFF2-40B4-BE49-F238E27FC236}">
                <a16:creationId xmlns:a16="http://schemas.microsoft.com/office/drawing/2014/main" id="{B9B18ABE-E4D3-4AF8-9DD3-B04120F80055}"/>
              </a:ext>
            </a:extLst>
          </p:cNvPr>
          <p:cNvSpPr/>
          <p:nvPr/>
        </p:nvSpPr>
        <p:spPr>
          <a:xfrm>
            <a:off x="7297869" y="4027954"/>
            <a:ext cx="2002038" cy="826128"/>
          </a:xfrm>
          <a:prstGeom prst="triangl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0" name="橢圓 89">
            <a:extLst>
              <a:ext uri="{FF2B5EF4-FFF2-40B4-BE49-F238E27FC236}">
                <a16:creationId xmlns:a16="http://schemas.microsoft.com/office/drawing/2014/main" id="{CA21ED16-E543-47D4-8CEC-0D7E42BD4BD7}"/>
              </a:ext>
            </a:extLst>
          </p:cNvPr>
          <p:cNvSpPr/>
          <p:nvPr/>
        </p:nvSpPr>
        <p:spPr>
          <a:xfrm>
            <a:off x="5256864" y="3742857"/>
            <a:ext cx="180000" cy="18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1" name="橢圓 90">
            <a:extLst>
              <a:ext uri="{FF2B5EF4-FFF2-40B4-BE49-F238E27FC236}">
                <a16:creationId xmlns:a16="http://schemas.microsoft.com/office/drawing/2014/main" id="{15296372-BA5B-420F-915F-C68F4E3DA563}"/>
              </a:ext>
            </a:extLst>
          </p:cNvPr>
          <p:cNvSpPr/>
          <p:nvPr/>
        </p:nvSpPr>
        <p:spPr>
          <a:xfrm>
            <a:off x="6215554" y="3742857"/>
            <a:ext cx="180000" cy="18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2" name="橢圓 91">
            <a:extLst>
              <a:ext uri="{FF2B5EF4-FFF2-40B4-BE49-F238E27FC236}">
                <a16:creationId xmlns:a16="http://schemas.microsoft.com/office/drawing/2014/main" id="{20E28C93-E9E3-4147-9F31-E9CE11C0C208}"/>
              </a:ext>
            </a:extLst>
          </p:cNvPr>
          <p:cNvSpPr/>
          <p:nvPr/>
        </p:nvSpPr>
        <p:spPr>
          <a:xfrm>
            <a:off x="7224669" y="3742857"/>
            <a:ext cx="180000" cy="18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3" name="橢圓 92">
            <a:extLst>
              <a:ext uri="{FF2B5EF4-FFF2-40B4-BE49-F238E27FC236}">
                <a16:creationId xmlns:a16="http://schemas.microsoft.com/office/drawing/2014/main" id="{BE6553C2-8096-44AE-9C3E-AB14DDD458A6}"/>
              </a:ext>
            </a:extLst>
          </p:cNvPr>
          <p:cNvSpPr/>
          <p:nvPr/>
        </p:nvSpPr>
        <p:spPr>
          <a:xfrm>
            <a:off x="8210293" y="3742857"/>
            <a:ext cx="180000" cy="18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4" name="橢圓 93">
            <a:extLst>
              <a:ext uri="{FF2B5EF4-FFF2-40B4-BE49-F238E27FC236}">
                <a16:creationId xmlns:a16="http://schemas.microsoft.com/office/drawing/2014/main" id="{88657CB7-33EB-4A8E-BC32-9851E6487C32}"/>
              </a:ext>
            </a:extLst>
          </p:cNvPr>
          <p:cNvSpPr/>
          <p:nvPr/>
        </p:nvSpPr>
        <p:spPr>
          <a:xfrm>
            <a:off x="5256864" y="3463131"/>
            <a:ext cx="180000" cy="1800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5" name="橢圓 94">
            <a:extLst>
              <a:ext uri="{FF2B5EF4-FFF2-40B4-BE49-F238E27FC236}">
                <a16:creationId xmlns:a16="http://schemas.microsoft.com/office/drawing/2014/main" id="{23D39421-71E4-41B5-B666-8542A584D880}"/>
              </a:ext>
            </a:extLst>
          </p:cNvPr>
          <p:cNvSpPr/>
          <p:nvPr/>
        </p:nvSpPr>
        <p:spPr>
          <a:xfrm>
            <a:off x="6215554" y="3463131"/>
            <a:ext cx="180000" cy="1800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6" name="橢圓 95">
            <a:extLst>
              <a:ext uri="{FF2B5EF4-FFF2-40B4-BE49-F238E27FC236}">
                <a16:creationId xmlns:a16="http://schemas.microsoft.com/office/drawing/2014/main" id="{C46C5658-3517-4E7B-B09C-B6AF4A79171E}"/>
              </a:ext>
            </a:extLst>
          </p:cNvPr>
          <p:cNvSpPr/>
          <p:nvPr/>
        </p:nvSpPr>
        <p:spPr>
          <a:xfrm>
            <a:off x="7224669" y="3463131"/>
            <a:ext cx="180000" cy="1800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7" name="橢圓 96">
            <a:extLst>
              <a:ext uri="{FF2B5EF4-FFF2-40B4-BE49-F238E27FC236}">
                <a16:creationId xmlns:a16="http://schemas.microsoft.com/office/drawing/2014/main" id="{430FA8C3-3B93-4CA7-9594-6AED53650A4D}"/>
              </a:ext>
            </a:extLst>
          </p:cNvPr>
          <p:cNvSpPr/>
          <p:nvPr/>
        </p:nvSpPr>
        <p:spPr>
          <a:xfrm>
            <a:off x="8210293" y="3463131"/>
            <a:ext cx="180000" cy="1800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2" name="文字方塊 101">
            <a:extLst>
              <a:ext uri="{FF2B5EF4-FFF2-40B4-BE49-F238E27FC236}">
                <a16:creationId xmlns:a16="http://schemas.microsoft.com/office/drawing/2014/main" id="{3F89E1B4-35D2-4B47-AB34-EC9C23634CB2}"/>
              </a:ext>
            </a:extLst>
          </p:cNvPr>
          <p:cNvSpPr txBox="1"/>
          <p:nvPr/>
        </p:nvSpPr>
        <p:spPr>
          <a:xfrm>
            <a:off x="4871010" y="6113975"/>
            <a:ext cx="402147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FF0000"/>
                </a:solidFill>
              </a:rPr>
              <a:t>(CNNs can be parallelized)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73D5984-22EC-4224-970D-48B623D68FEE}"/>
              </a:ext>
            </a:extLst>
          </p:cNvPr>
          <p:cNvSpPr txBox="1"/>
          <p:nvPr/>
        </p:nvSpPr>
        <p:spPr>
          <a:xfrm rot="5400000">
            <a:off x="5122663" y="2933550"/>
            <a:ext cx="619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400" dirty="0"/>
              <a:t>……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文字方塊 97">
                <a:extLst>
                  <a:ext uri="{FF2B5EF4-FFF2-40B4-BE49-F238E27FC236}">
                    <a16:creationId xmlns:a16="http://schemas.microsoft.com/office/drawing/2014/main" id="{BBD7B3B4-DB2E-4ADA-973B-8213ACF21B44}"/>
                  </a:ext>
                </a:extLst>
              </p:cNvPr>
              <p:cNvSpPr txBox="1"/>
              <p:nvPr/>
            </p:nvSpPr>
            <p:spPr>
              <a:xfrm>
                <a:off x="5046749" y="2471573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98" name="文字方塊 97">
                <a:extLst>
                  <a:ext uri="{FF2B5EF4-FFF2-40B4-BE49-F238E27FC236}">
                    <a16:creationId xmlns:a16="http://schemas.microsoft.com/office/drawing/2014/main" id="{BBD7B3B4-DB2E-4ADA-973B-8213ACF21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6749" y="2471573"/>
                <a:ext cx="715161" cy="4616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文字方塊 100">
                <a:extLst>
                  <a:ext uri="{FF2B5EF4-FFF2-40B4-BE49-F238E27FC236}">
                    <a16:creationId xmlns:a16="http://schemas.microsoft.com/office/drawing/2014/main" id="{35285BB8-298D-4672-80BD-574BFE665EE8}"/>
                  </a:ext>
                </a:extLst>
              </p:cNvPr>
              <p:cNvSpPr txBox="1"/>
              <p:nvPr/>
            </p:nvSpPr>
            <p:spPr>
              <a:xfrm>
                <a:off x="6009388" y="2449487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01" name="文字方塊 100">
                <a:extLst>
                  <a:ext uri="{FF2B5EF4-FFF2-40B4-BE49-F238E27FC236}">
                    <a16:creationId xmlns:a16="http://schemas.microsoft.com/office/drawing/2014/main" id="{35285BB8-298D-4672-80BD-574BFE665E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9388" y="2449487"/>
                <a:ext cx="715161" cy="46166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文字方塊 102">
                <a:extLst>
                  <a:ext uri="{FF2B5EF4-FFF2-40B4-BE49-F238E27FC236}">
                    <a16:creationId xmlns:a16="http://schemas.microsoft.com/office/drawing/2014/main" id="{3FC37827-4B46-4217-9BE0-FB63EECBF63A}"/>
                  </a:ext>
                </a:extLst>
              </p:cNvPr>
              <p:cNvSpPr txBox="1"/>
              <p:nvPr/>
            </p:nvSpPr>
            <p:spPr>
              <a:xfrm>
                <a:off x="6994841" y="2449487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03" name="文字方塊 102">
                <a:extLst>
                  <a:ext uri="{FF2B5EF4-FFF2-40B4-BE49-F238E27FC236}">
                    <a16:creationId xmlns:a16="http://schemas.microsoft.com/office/drawing/2014/main" id="{3FC37827-4B46-4217-9BE0-FB63EECBF6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4841" y="2449487"/>
                <a:ext cx="715161" cy="46166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文字方塊 103">
                <a:extLst>
                  <a:ext uri="{FF2B5EF4-FFF2-40B4-BE49-F238E27FC236}">
                    <a16:creationId xmlns:a16="http://schemas.microsoft.com/office/drawing/2014/main" id="{2C065F05-B763-429C-99D0-A9B90A8A7C6F}"/>
                  </a:ext>
                </a:extLst>
              </p:cNvPr>
              <p:cNvSpPr txBox="1"/>
              <p:nvPr/>
            </p:nvSpPr>
            <p:spPr>
              <a:xfrm>
                <a:off x="7957337" y="2447705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04" name="文字方塊 103">
                <a:extLst>
                  <a:ext uri="{FF2B5EF4-FFF2-40B4-BE49-F238E27FC236}">
                    <a16:creationId xmlns:a16="http://schemas.microsoft.com/office/drawing/2014/main" id="{2C065F05-B763-429C-99D0-A9B90A8A7C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7337" y="2447705"/>
                <a:ext cx="715161" cy="46166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5" name="等腰三角形 104">
            <a:extLst>
              <a:ext uri="{FF2B5EF4-FFF2-40B4-BE49-F238E27FC236}">
                <a16:creationId xmlns:a16="http://schemas.microsoft.com/office/drawing/2014/main" id="{677B03E9-2247-4263-BD36-06BA93D7B7BA}"/>
              </a:ext>
            </a:extLst>
          </p:cNvPr>
          <p:cNvSpPr/>
          <p:nvPr/>
        </p:nvSpPr>
        <p:spPr>
          <a:xfrm>
            <a:off x="5308016" y="1545130"/>
            <a:ext cx="2002038" cy="826128"/>
          </a:xfrm>
          <a:prstGeom prst="triangl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6" name="文字方塊 105">
            <a:extLst>
              <a:ext uri="{FF2B5EF4-FFF2-40B4-BE49-F238E27FC236}">
                <a16:creationId xmlns:a16="http://schemas.microsoft.com/office/drawing/2014/main" id="{7594634D-6AA2-48A3-A72E-600716CAD40C}"/>
              </a:ext>
            </a:extLst>
          </p:cNvPr>
          <p:cNvSpPr txBox="1"/>
          <p:nvPr/>
        </p:nvSpPr>
        <p:spPr>
          <a:xfrm>
            <a:off x="4534174" y="460748"/>
            <a:ext cx="462752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Filters in higher layer can consider longer sequence </a:t>
            </a:r>
            <a:endParaRPr lang="zh-TW" altLang="en-US" sz="2800" dirty="0"/>
          </a:p>
        </p:txBody>
      </p:sp>
      <p:sp>
        <p:nvSpPr>
          <p:cNvPr id="99" name="文字方塊 98">
            <a:extLst>
              <a:ext uri="{FF2B5EF4-FFF2-40B4-BE49-F238E27FC236}">
                <a16:creationId xmlns:a16="http://schemas.microsoft.com/office/drawing/2014/main" id="{F0672C8F-6E67-4A08-BFCD-4A4A55CAD2C0}"/>
              </a:ext>
            </a:extLst>
          </p:cNvPr>
          <p:cNvSpPr txBox="1"/>
          <p:nvPr/>
        </p:nvSpPr>
        <p:spPr>
          <a:xfrm>
            <a:off x="4684935" y="5712414"/>
            <a:ext cx="447676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</a:rPr>
              <a:t>Using CNNs to replace RNN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9D713B-A10F-DEEC-47C0-77002730348E}"/>
              </a:ext>
            </a:extLst>
          </p:cNvPr>
          <p:cNvSpPr txBox="1"/>
          <p:nvPr/>
        </p:nvSpPr>
        <p:spPr>
          <a:xfrm>
            <a:off x="2192756" y="6609994"/>
            <a:ext cx="46828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DE" sz="1200" dirty="0">
                <a:solidFill>
                  <a:schemeClr val="bg1"/>
                </a:solidFill>
              </a:rPr>
              <a:t>Transformer by 李宏毅 Hung-yi Lee </a:t>
            </a:r>
          </a:p>
        </p:txBody>
      </p:sp>
    </p:spTree>
    <p:extLst>
      <p:ext uri="{BB962C8B-B14F-4D97-AF65-F5344CB8AC3E}">
        <p14:creationId xmlns:p14="http://schemas.microsoft.com/office/powerpoint/2010/main" val="349339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6" grpId="0" animBg="1"/>
      <p:bldP spid="77" grpId="0"/>
      <p:bldP spid="67" grpId="0" animBg="1"/>
      <p:bldP spid="75" grpId="0"/>
      <p:bldP spid="64" grpId="0" animBg="1"/>
      <p:bldP spid="65" grpId="0"/>
      <p:bldP spid="3" grpId="0" animBg="1"/>
      <p:bldP spid="86" grpId="0" animBg="1"/>
      <p:bldP spid="87" grpId="0" animBg="1"/>
      <p:bldP spid="88" grpId="0" animBg="1"/>
      <p:bldP spid="89" grpId="0" animBg="1"/>
      <p:bldP spid="94" grpId="0" animBg="1"/>
      <p:bldP spid="95" grpId="0" animBg="1"/>
      <p:bldP spid="96" grpId="0" animBg="1"/>
      <p:bldP spid="97" grpId="0" animBg="1"/>
      <p:bldP spid="102" grpId="0" animBg="1"/>
      <p:bldP spid="6" grpId="0"/>
      <p:bldP spid="98" grpId="0"/>
      <p:bldP spid="101" grpId="0"/>
      <p:bldP spid="103" grpId="0"/>
      <p:bldP spid="104" grpId="0"/>
      <p:bldP spid="105" grpId="0" animBg="1"/>
      <p:bldP spid="10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nvolution_schematic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861" y="3395717"/>
            <a:ext cx="2450893" cy="179244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62000" y="6627168"/>
            <a:ext cx="783072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i="1" dirty="0">
                <a:solidFill>
                  <a:schemeClr val="bg1"/>
                </a:solidFill>
              </a:rPr>
              <a:t>http://</a:t>
            </a:r>
            <a:r>
              <a:rPr lang="en-US" sz="900" i="1" dirty="0" err="1">
                <a:solidFill>
                  <a:schemeClr val="bg1"/>
                </a:solidFill>
              </a:rPr>
              <a:t>deeplearning.stanford.edu</a:t>
            </a:r>
            <a:r>
              <a:rPr lang="en-US" sz="900" i="1" dirty="0">
                <a:solidFill>
                  <a:schemeClr val="bg1"/>
                </a:solidFill>
              </a:rPr>
              <a:t>/wiki/</a:t>
            </a:r>
            <a:r>
              <a:rPr lang="en-US" sz="900" i="1" dirty="0" err="1">
                <a:solidFill>
                  <a:schemeClr val="bg1"/>
                </a:solidFill>
              </a:rPr>
              <a:t>index.php</a:t>
            </a:r>
            <a:r>
              <a:rPr lang="en-US" sz="900" i="1" dirty="0">
                <a:solidFill>
                  <a:schemeClr val="bg1"/>
                </a:solidFill>
              </a:rPr>
              <a:t>/</a:t>
            </a:r>
            <a:r>
              <a:rPr lang="en-US" sz="900" i="1" dirty="0" err="1">
                <a:solidFill>
                  <a:schemeClr val="bg1"/>
                </a:solidFill>
              </a:rPr>
              <a:t>Feature_extraction_using_convolution</a:t>
            </a:r>
            <a:endParaRPr lang="en-US" sz="900" i="1" dirty="0">
              <a:solidFill>
                <a:schemeClr val="bg1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81000" y="-78018"/>
            <a:ext cx="8592720" cy="11890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200" dirty="0"/>
              <a:t>Recap: Convolutional Neural Networks (CNNs)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7522" y="1771408"/>
            <a:ext cx="889217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Main CNN idea for text:</a:t>
            </a:r>
          </a:p>
          <a:p>
            <a:r>
              <a:rPr lang="en-US" b="1" dirty="0">
                <a:solidFill>
                  <a:schemeClr val="accent2"/>
                </a:solidFill>
              </a:rPr>
              <a:t>Compute vectors for n-grams</a:t>
            </a:r>
            <a:r>
              <a:rPr lang="en-US" dirty="0"/>
              <a:t> and group them afterwards</a:t>
            </a:r>
          </a:p>
          <a:p>
            <a:endParaRPr lang="en-US" dirty="0"/>
          </a:p>
          <a:p>
            <a:r>
              <a:rPr lang="en-US" dirty="0"/>
              <a:t>Example: “this takes too long” compute vectors for: </a:t>
            </a:r>
          </a:p>
          <a:p>
            <a:r>
              <a:rPr lang="en-US" dirty="0"/>
              <a:t>This takes, takes too, too long, this takes too, takes too long, this takes too long</a:t>
            </a:r>
          </a:p>
        </p:txBody>
      </p:sp>
      <p:pic>
        <p:nvPicPr>
          <p:cNvPr id="13" name="Εικόνα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8002" y="3531496"/>
            <a:ext cx="1447800" cy="1371600"/>
          </a:xfrm>
          <a:prstGeom prst="rect">
            <a:avLst/>
          </a:prstGeom>
        </p:spPr>
      </p:pic>
      <p:pic>
        <p:nvPicPr>
          <p:cNvPr id="14" name="Εικόνα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5922" y="3817246"/>
            <a:ext cx="889000" cy="8001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48539" y="4864996"/>
            <a:ext cx="149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Input matrix</a:t>
            </a:r>
            <a:endParaRPr lang="el-GR" dirty="0"/>
          </a:p>
        </p:txBody>
      </p:sp>
      <p:sp>
        <p:nvSpPr>
          <p:cNvPr id="16" name="TextBox 15"/>
          <p:cNvSpPr txBox="1"/>
          <p:nvPr/>
        </p:nvSpPr>
        <p:spPr>
          <a:xfrm>
            <a:off x="2722962" y="4541830"/>
            <a:ext cx="1814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Convolutional </a:t>
            </a:r>
          </a:p>
          <a:p>
            <a:pPr algn="ctr"/>
            <a:r>
              <a:rPr lang="en-US" dirty="0"/>
              <a:t>3x3 filter</a:t>
            </a:r>
            <a:endParaRPr lang="el-GR" dirty="0"/>
          </a:p>
        </p:txBody>
      </p:sp>
      <p:sp>
        <p:nvSpPr>
          <p:cNvPr id="17" name="Δεξιό βέλος 16"/>
          <p:cNvSpPr/>
          <p:nvPr/>
        </p:nvSpPr>
        <p:spPr>
          <a:xfrm>
            <a:off x="4660900" y="3918446"/>
            <a:ext cx="742880" cy="484632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8247FC25-8562-1547-88C7-7B88EB499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54219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:a16="http://schemas.microsoft.com/office/drawing/2014/main" id="{3F42FF78-B8EA-E2B0-D0F4-7B6D5E972D55}"/>
              </a:ext>
            </a:extLst>
          </p:cNvPr>
          <p:cNvSpPr/>
          <p:nvPr/>
        </p:nvSpPr>
        <p:spPr>
          <a:xfrm>
            <a:off x="0" y="715984"/>
            <a:ext cx="901431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FD31FAB5-2ED5-A4FF-8C63-7530EC6D7770}"/>
              </a:ext>
            </a:extLst>
          </p:cNvPr>
          <p:cNvSpPr/>
          <p:nvPr/>
        </p:nvSpPr>
        <p:spPr>
          <a:xfrm>
            <a:off x="83128" y="6188529"/>
            <a:ext cx="901431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963FB8C-984D-4963-B21F-E3CA415E9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Self-Attention </a:t>
            </a:r>
            <a:endParaRPr lang="zh-TW" altLang="en-US" dirty="0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3E9250DF-67B9-43FE-BC69-D7093EC1DF49}"/>
              </a:ext>
            </a:extLst>
          </p:cNvPr>
          <p:cNvSpPr/>
          <p:nvPr/>
        </p:nvSpPr>
        <p:spPr>
          <a:xfrm>
            <a:off x="185889" y="3136855"/>
            <a:ext cx="4013735" cy="148825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061AA40-0C40-4145-B10C-584381E759A6}"/>
              </a:ext>
            </a:extLst>
          </p:cNvPr>
          <p:cNvSpPr/>
          <p:nvPr/>
        </p:nvSpPr>
        <p:spPr>
          <a:xfrm>
            <a:off x="538143" y="3537133"/>
            <a:ext cx="461666" cy="60581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B627B6D-685E-4479-BB18-DD62B8954325}"/>
              </a:ext>
            </a:extLst>
          </p:cNvPr>
          <p:cNvSpPr/>
          <p:nvPr/>
        </p:nvSpPr>
        <p:spPr>
          <a:xfrm>
            <a:off x="1497067" y="3537132"/>
            <a:ext cx="465153" cy="60581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655EE695-B313-4655-B252-4909E63362D8}"/>
              </a:ext>
            </a:extLst>
          </p:cNvPr>
          <p:cNvCxnSpPr>
            <a:cxnSpLocks/>
          </p:cNvCxnSpPr>
          <p:nvPr/>
        </p:nvCxnSpPr>
        <p:spPr>
          <a:xfrm>
            <a:off x="1018109" y="3901094"/>
            <a:ext cx="4789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D56C811B-907C-412A-A715-55C40C69B696}"/>
              </a:ext>
            </a:extLst>
          </p:cNvPr>
          <p:cNvCxnSpPr>
            <a:cxnSpLocks/>
          </p:cNvCxnSpPr>
          <p:nvPr/>
        </p:nvCxnSpPr>
        <p:spPr>
          <a:xfrm flipV="1">
            <a:off x="767451" y="4171458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05F51F48-A2FE-416A-8A40-32B02FA9966E}"/>
              </a:ext>
            </a:extLst>
          </p:cNvPr>
          <p:cNvSpPr/>
          <p:nvPr/>
        </p:nvSpPr>
        <p:spPr>
          <a:xfrm>
            <a:off x="2459478" y="3537132"/>
            <a:ext cx="465153" cy="60581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9E85643C-A117-47AA-9430-C9178A301A6B}"/>
              </a:ext>
            </a:extLst>
          </p:cNvPr>
          <p:cNvCxnSpPr>
            <a:cxnSpLocks/>
          </p:cNvCxnSpPr>
          <p:nvPr/>
        </p:nvCxnSpPr>
        <p:spPr>
          <a:xfrm>
            <a:off x="1980520" y="3901094"/>
            <a:ext cx="4789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86277FD3-9D96-42EC-82C6-0780D0D801DE}"/>
              </a:ext>
            </a:extLst>
          </p:cNvPr>
          <p:cNvSpPr/>
          <p:nvPr/>
        </p:nvSpPr>
        <p:spPr>
          <a:xfrm>
            <a:off x="3444382" y="3537132"/>
            <a:ext cx="465153" cy="60581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100A86E6-5EBF-4E99-97BD-D303D62AC394}"/>
              </a:ext>
            </a:extLst>
          </p:cNvPr>
          <p:cNvCxnSpPr>
            <a:cxnSpLocks/>
          </p:cNvCxnSpPr>
          <p:nvPr/>
        </p:nvCxnSpPr>
        <p:spPr>
          <a:xfrm>
            <a:off x="2965424" y="3901094"/>
            <a:ext cx="4789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6BAA3F77-A2E4-459D-98E0-1EC573BA3AB6}"/>
              </a:ext>
            </a:extLst>
          </p:cNvPr>
          <p:cNvCxnSpPr>
            <a:cxnSpLocks/>
          </p:cNvCxnSpPr>
          <p:nvPr/>
        </p:nvCxnSpPr>
        <p:spPr>
          <a:xfrm flipH="1">
            <a:off x="999051" y="3783987"/>
            <a:ext cx="4789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FB9A8D87-C074-4138-B7F7-22EE40AE67A3}"/>
              </a:ext>
            </a:extLst>
          </p:cNvPr>
          <p:cNvCxnSpPr>
            <a:cxnSpLocks/>
          </p:cNvCxnSpPr>
          <p:nvPr/>
        </p:nvCxnSpPr>
        <p:spPr>
          <a:xfrm flipH="1">
            <a:off x="1961462" y="3783987"/>
            <a:ext cx="4789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09EF0965-BCF1-48DB-A931-B370B5E98375}"/>
              </a:ext>
            </a:extLst>
          </p:cNvPr>
          <p:cNvCxnSpPr>
            <a:cxnSpLocks/>
          </p:cNvCxnSpPr>
          <p:nvPr/>
        </p:nvCxnSpPr>
        <p:spPr>
          <a:xfrm flipH="1">
            <a:off x="2946366" y="3783987"/>
            <a:ext cx="4789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B113B38B-B195-4199-941D-EBBE178DC86B}"/>
              </a:ext>
            </a:extLst>
          </p:cNvPr>
          <p:cNvSpPr/>
          <p:nvPr/>
        </p:nvSpPr>
        <p:spPr>
          <a:xfrm>
            <a:off x="547576" y="4955456"/>
            <a:ext cx="461666" cy="6058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9BC3CA3-1964-4507-B412-847DFE907D40}"/>
              </a:ext>
            </a:extLst>
          </p:cNvPr>
          <p:cNvSpPr/>
          <p:nvPr/>
        </p:nvSpPr>
        <p:spPr>
          <a:xfrm>
            <a:off x="1506500" y="4955455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5F84609-E44E-4094-B416-6B453341C8D7}"/>
              </a:ext>
            </a:extLst>
          </p:cNvPr>
          <p:cNvSpPr/>
          <p:nvPr/>
        </p:nvSpPr>
        <p:spPr>
          <a:xfrm>
            <a:off x="2468911" y="4955455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BA6A2A10-0D3C-4280-B698-334BD45EA664}"/>
              </a:ext>
            </a:extLst>
          </p:cNvPr>
          <p:cNvSpPr/>
          <p:nvPr/>
        </p:nvSpPr>
        <p:spPr>
          <a:xfrm>
            <a:off x="3453815" y="4955455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07798F3A-C081-4CB3-9F2E-374D976ADC92}"/>
                  </a:ext>
                </a:extLst>
              </p:cNvPr>
              <p:cNvSpPr txBox="1"/>
              <p:nvPr/>
            </p:nvSpPr>
            <p:spPr>
              <a:xfrm>
                <a:off x="3328810" y="504295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07798F3A-C081-4CB3-9F2E-374D976ADC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8810" y="5042950"/>
                <a:ext cx="715161" cy="4616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8E3CD3E3-901D-49C1-A459-29AF2B3F5FB2}"/>
                  </a:ext>
                </a:extLst>
              </p:cNvPr>
              <p:cNvSpPr txBox="1"/>
              <p:nvPr/>
            </p:nvSpPr>
            <p:spPr>
              <a:xfrm>
                <a:off x="2352611" y="5050362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8E3CD3E3-901D-49C1-A459-29AF2B3F5F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2611" y="5050362"/>
                <a:ext cx="715161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1165CE37-B6AC-4A14-BC12-7C2EEC81801B}"/>
                  </a:ext>
                </a:extLst>
              </p:cNvPr>
              <p:cNvSpPr txBox="1"/>
              <p:nvPr/>
            </p:nvSpPr>
            <p:spPr>
              <a:xfrm>
                <a:off x="1390200" y="5069697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1165CE37-B6AC-4A14-BC12-7C2EEC818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00" y="5069697"/>
                <a:ext cx="715161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729F31CE-5C54-408B-A93A-6174B055F120}"/>
                  </a:ext>
                </a:extLst>
              </p:cNvPr>
              <p:cNvSpPr txBox="1"/>
              <p:nvPr/>
            </p:nvSpPr>
            <p:spPr>
              <a:xfrm>
                <a:off x="450067" y="5024715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729F31CE-5C54-408B-A93A-6174B055F1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067" y="5024715"/>
                <a:ext cx="715161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矩形 23">
            <a:extLst>
              <a:ext uri="{FF2B5EF4-FFF2-40B4-BE49-F238E27FC236}">
                <a16:creationId xmlns:a16="http://schemas.microsoft.com/office/drawing/2014/main" id="{A553CA31-ADC6-425C-9409-9C672582BA47}"/>
              </a:ext>
            </a:extLst>
          </p:cNvPr>
          <p:cNvSpPr/>
          <p:nvPr/>
        </p:nvSpPr>
        <p:spPr>
          <a:xfrm>
            <a:off x="546629" y="2193266"/>
            <a:ext cx="461666" cy="6058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9BA2E584-D8E6-450E-8D69-AA2E9C347FEB}"/>
              </a:ext>
            </a:extLst>
          </p:cNvPr>
          <p:cNvSpPr/>
          <p:nvPr/>
        </p:nvSpPr>
        <p:spPr>
          <a:xfrm>
            <a:off x="1505553" y="2193265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63C2A8DD-F3DD-4392-9611-2BC349BF92DC}"/>
              </a:ext>
            </a:extLst>
          </p:cNvPr>
          <p:cNvSpPr/>
          <p:nvPr/>
        </p:nvSpPr>
        <p:spPr>
          <a:xfrm>
            <a:off x="2467964" y="2193265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453F3093-E03A-4604-85A7-4447BB6DAEDF}"/>
              </a:ext>
            </a:extLst>
          </p:cNvPr>
          <p:cNvSpPr/>
          <p:nvPr/>
        </p:nvSpPr>
        <p:spPr>
          <a:xfrm>
            <a:off x="3452868" y="2193265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79DA9D49-8AF4-42E6-ACAA-7BBA36A6D27D}"/>
                  </a:ext>
                </a:extLst>
              </p:cNvPr>
              <p:cNvSpPr txBox="1"/>
              <p:nvPr/>
            </p:nvSpPr>
            <p:spPr>
              <a:xfrm>
                <a:off x="3327863" y="228076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79DA9D49-8AF4-42E6-ACAA-7BBA36A6D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7863" y="2280760"/>
                <a:ext cx="715161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EC2F8E26-D94E-4BC5-9453-1FAA7854E1F2}"/>
                  </a:ext>
                </a:extLst>
              </p:cNvPr>
              <p:cNvSpPr txBox="1"/>
              <p:nvPr/>
            </p:nvSpPr>
            <p:spPr>
              <a:xfrm>
                <a:off x="2351664" y="2288172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EC2F8E26-D94E-4BC5-9453-1FAA7854E1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1664" y="2288172"/>
                <a:ext cx="715161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A5BC32B7-7EE3-497C-8A3D-54EB5749023D}"/>
                  </a:ext>
                </a:extLst>
              </p:cNvPr>
              <p:cNvSpPr txBox="1"/>
              <p:nvPr/>
            </p:nvSpPr>
            <p:spPr>
              <a:xfrm>
                <a:off x="1389253" y="2307507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A5BC32B7-7EE3-497C-8A3D-54EB574902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9253" y="2307507"/>
                <a:ext cx="715161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53BF01C0-B9A9-4CCA-896C-5631C46341DC}"/>
                  </a:ext>
                </a:extLst>
              </p:cNvPr>
              <p:cNvSpPr txBox="1"/>
              <p:nvPr/>
            </p:nvSpPr>
            <p:spPr>
              <a:xfrm>
                <a:off x="449120" y="2262525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53BF01C0-B9A9-4CCA-896C-5631C46341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120" y="2262525"/>
                <a:ext cx="715161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DC7AC7D7-89F2-46CA-B4F9-AB4D3EA49C89}"/>
              </a:ext>
            </a:extLst>
          </p:cNvPr>
          <p:cNvCxnSpPr>
            <a:cxnSpLocks/>
          </p:cNvCxnSpPr>
          <p:nvPr/>
        </p:nvCxnSpPr>
        <p:spPr>
          <a:xfrm flipV="1">
            <a:off x="1728373" y="4171458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304B5307-2234-4C15-A98C-BA456928E789}"/>
              </a:ext>
            </a:extLst>
          </p:cNvPr>
          <p:cNvCxnSpPr>
            <a:cxnSpLocks/>
          </p:cNvCxnSpPr>
          <p:nvPr/>
        </p:nvCxnSpPr>
        <p:spPr>
          <a:xfrm flipV="1">
            <a:off x="2698921" y="4152571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3074E429-1F99-49D8-B023-78E1187546DA}"/>
              </a:ext>
            </a:extLst>
          </p:cNvPr>
          <p:cNvCxnSpPr>
            <a:cxnSpLocks/>
          </p:cNvCxnSpPr>
          <p:nvPr/>
        </p:nvCxnSpPr>
        <p:spPr>
          <a:xfrm flipV="1">
            <a:off x="3688719" y="4152571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C11657EA-C480-4EAF-AF72-0A1DE9FFCCF0}"/>
              </a:ext>
            </a:extLst>
          </p:cNvPr>
          <p:cNvCxnSpPr>
            <a:cxnSpLocks/>
          </p:cNvCxnSpPr>
          <p:nvPr/>
        </p:nvCxnSpPr>
        <p:spPr>
          <a:xfrm flipV="1">
            <a:off x="766684" y="2772022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>
            <a:extLst>
              <a:ext uri="{FF2B5EF4-FFF2-40B4-BE49-F238E27FC236}">
                <a16:creationId xmlns:a16="http://schemas.microsoft.com/office/drawing/2014/main" id="{6AF62B0E-02BD-4444-8AD8-CAC8B31F46B9}"/>
              </a:ext>
            </a:extLst>
          </p:cNvPr>
          <p:cNvCxnSpPr>
            <a:cxnSpLocks/>
          </p:cNvCxnSpPr>
          <p:nvPr/>
        </p:nvCxnSpPr>
        <p:spPr>
          <a:xfrm flipV="1">
            <a:off x="1727606" y="2772022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>
            <a:extLst>
              <a:ext uri="{FF2B5EF4-FFF2-40B4-BE49-F238E27FC236}">
                <a16:creationId xmlns:a16="http://schemas.microsoft.com/office/drawing/2014/main" id="{3114DFAC-A5F9-4615-8396-BC2652A2DC71}"/>
              </a:ext>
            </a:extLst>
          </p:cNvPr>
          <p:cNvCxnSpPr>
            <a:cxnSpLocks/>
          </p:cNvCxnSpPr>
          <p:nvPr/>
        </p:nvCxnSpPr>
        <p:spPr>
          <a:xfrm flipV="1">
            <a:off x="2698154" y="2753135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單箭頭接點 37">
            <a:extLst>
              <a:ext uri="{FF2B5EF4-FFF2-40B4-BE49-F238E27FC236}">
                <a16:creationId xmlns:a16="http://schemas.microsoft.com/office/drawing/2014/main" id="{7DA5EA57-D293-4081-B3A2-F983068D78A7}"/>
              </a:ext>
            </a:extLst>
          </p:cNvPr>
          <p:cNvCxnSpPr>
            <a:cxnSpLocks/>
          </p:cNvCxnSpPr>
          <p:nvPr/>
        </p:nvCxnSpPr>
        <p:spPr>
          <a:xfrm flipV="1">
            <a:off x="3687952" y="2753135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9F736651-E9B1-46BC-959C-5A32390C4DEB}"/>
              </a:ext>
            </a:extLst>
          </p:cNvPr>
          <p:cNvSpPr/>
          <p:nvPr/>
        </p:nvSpPr>
        <p:spPr>
          <a:xfrm>
            <a:off x="4907818" y="3156966"/>
            <a:ext cx="4013735" cy="148825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7F59FF4D-7EFB-49B6-95A3-22097B276BA5}"/>
              </a:ext>
            </a:extLst>
          </p:cNvPr>
          <p:cNvSpPr/>
          <p:nvPr/>
        </p:nvSpPr>
        <p:spPr>
          <a:xfrm>
            <a:off x="5260072" y="3557244"/>
            <a:ext cx="461666" cy="60581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E370781D-FA38-4728-8730-26EBB4EE7238}"/>
              </a:ext>
            </a:extLst>
          </p:cNvPr>
          <p:cNvSpPr/>
          <p:nvPr/>
        </p:nvSpPr>
        <p:spPr>
          <a:xfrm>
            <a:off x="6218996" y="3557243"/>
            <a:ext cx="465153" cy="60581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42" name="直線單箭頭接點 41">
            <a:extLst>
              <a:ext uri="{FF2B5EF4-FFF2-40B4-BE49-F238E27FC236}">
                <a16:creationId xmlns:a16="http://schemas.microsoft.com/office/drawing/2014/main" id="{31C629A7-8CD5-4F6A-AFD1-61D5AD391DAB}"/>
              </a:ext>
            </a:extLst>
          </p:cNvPr>
          <p:cNvCxnSpPr>
            <a:cxnSpLocks/>
          </p:cNvCxnSpPr>
          <p:nvPr/>
        </p:nvCxnSpPr>
        <p:spPr>
          <a:xfrm>
            <a:off x="5740038" y="3921205"/>
            <a:ext cx="4789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單箭頭接點 42">
            <a:extLst>
              <a:ext uri="{FF2B5EF4-FFF2-40B4-BE49-F238E27FC236}">
                <a16:creationId xmlns:a16="http://schemas.microsoft.com/office/drawing/2014/main" id="{CE841926-C92A-4C84-80BF-B311832136F0}"/>
              </a:ext>
            </a:extLst>
          </p:cNvPr>
          <p:cNvCxnSpPr>
            <a:cxnSpLocks/>
          </p:cNvCxnSpPr>
          <p:nvPr/>
        </p:nvCxnSpPr>
        <p:spPr>
          <a:xfrm flipV="1">
            <a:off x="5489380" y="4191569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矩形 43">
            <a:extLst>
              <a:ext uri="{FF2B5EF4-FFF2-40B4-BE49-F238E27FC236}">
                <a16:creationId xmlns:a16="http://schemas.microsoft.com/office/drawing/2014/main" id="{7BEF9086-365D-48CD-AA2F-B92804C00DF3}"/>
              </a:ext>
            </a:extLst>
          </p:cNvPr>
          <p:cNvSpPr/>
          <p:nvPr/>
        </p:nvSpPr>
        <p:spPr>
          <a:xfrm>
            <a:off x="7181407" y="3557243"/>
            <a:ext cx="465153" cy="60581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45" name="直線單箭頭接點 44">
            <a:extLst>
              <a:ext uri="{FF2B5EF4-FFF2-40B4-BE49-F238E27FC236}">
                <a16:creationId xmlns:a16="http://schemas.microsoft.com/office/drawing/2014/main" id="{656C46DD-2D5B-4CF0-B5B2-82812F6F7C8E}"/>
              </a:ext>
            </a:extLst>
          </p:cNvPr>
          <p:cNvCxnSpPr>
            <a:cxnSpLocks/>
          </p:cNvCxnSpPr>
          <p:nvPr/>
        </p:nvCxnSpPr>
        <p:spPr>
          <a:xfrm>
            <a:off x="6702449" y="3921205"/>
            <a:ext cx="4789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矩形 45">
            <a:extLst>
              <a:ext uri="{FF2B5EF4-FFF2-40B4-BE49-F238E27FC236}">
                <a16:creationId xmlns:a16="http://schemas.microsoft.com/office/drawing/2014/main" id="{11CD8A1F-3813-4578-9760-6B2224F856B7}"/>
              </a:ext>
            </a:extLst>
          </p:cNvPr>
          <p:cNvSpPr/>
          <p:nvPr/>
        </p:nvSpPr>
        <p:spPr>
          <a:xfrm>
            <a:off x="8166311" y="3557243"/>
            <a:ext cx="465153" cy="60581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47" name="直線單箭頭接點 46">
            <a:extLst>
              <a:ext uri="{FF2B5EF4-FFF2-40B4-BE49-F238E27FC236}">
                <a16:creationId xmlns:a16="http://schemas.microsoft.com/office/drawing/2014/main" id="{12569C65-C3BF-4CC6-BF4D-27E338F3DCAF}"/>
              </a:ext>
            </a:extLst>
          </p:cNvPr>
          <p:cNvCxnSpPr>
            <a:cxnSpLocks/>
          </p:cNvCxnSpPr>
          <p:nvPr/>
        </p:nvCxnSpPr>
        <p:spPr>
          <a:xfrm>
            <a:off x="7687353" y="3921205"/>
            <a:ext cx="4789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47">
            <a:extLst>
              <a:ext uri="{FF2B5EF4-FFF2-40B4-BE49-F238E27FC236}">
                <a16:creationId xmlns:a16="http://schemas.microsoft.com/office/drawing/2014/main" id="{3E00812C-CDD4-4CB1-86BF-C653B3A3F1E3}"/>
              </a:ext>
            </a:extLst>
          </p:cNvPr>
          <p:cNvCxnSpPr>
            <a:cxnSpLocks/>
          </p:cNvCxnSpPr>
          <p:nvPr/>
        </p:nvCxnSpPr>
        <p:spPr>
          <a:xfrm flipH="1">
            <a:off x="5720980" y="3804098"/>
            <a:ext cx="4789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單箭頭接點 48">
            <a:extLst>
              <a:ext uri="{FF2B5EF4-FFF2-40B4-BE49-F238E27FC236}">
                <a16:creationId xmlns:a16="http://schemas.microsoft.com/office/drawing/2014/main" id="{5F5DDCF2-C614-4947-AB47-8C88004A779D}"/>
              </a:ext>
            </a:extLst>
          </p:cNvPr>
          <p:cNvCxnSpPr>
            <a:cxnSpLocks/>
          </p:cNvCxnSpPr>
          <p:nvPr/>
        </p:nvCxnSpPr>
        <p:spPr>
          <a:xfrm flipH="1">
            <a:off x="6683391" y="3804098"/>
            <a:ext cx="4789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單箭頭接點 49">
            <a:extLst>
              <a:ext uri="{FF2B5EF4-FFF2-40B4-BE49-F238E27FC236}">
                <a16:creationId xmlns:a16="http://schemas.microsoft.com/office/drawing/2014/main" id="{DC22E9F0-72C1-4195-8FD5-CEC081C2A3ED}"/>
              </a:ext>
            </a:extLst>
          </p:cNvPr>
          <p:cNvCxnSpPr>
            <a:cxnSpLocks/>
          </p:cNvCxnSpPr>
          <p:nvPr/>
        </p:nvCxnSpPr>
        <p:spPr>
          <a:xfrm flipH="1">
            <a:off x="7668295" y="3804098"/>
            <a:ext cx="4789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矩形 50">
            <a:extLst>
              <a:ext uri="{FF2B5EF4-FFF2-40B4-BE49-F238E27FC236}">
                <a16:creationId xmlns:a16="http://schemas.microsoft.com/office/drawing/2014/main" id="{64D44098-CF99-4C60-8499-6E50940965A1}"/>
              </a:ext>
            </a:extLst>
          </p:cNvPr>
          <p:cNvSpPr/>
          <p:nvPr/>
        </p:nvSpPr>
        <p:spPr>
          <a:xfrm>
            <a:off x="5269505" y="4975567"/>
            <a:ext cx="461666" cy="6058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CAF9D9A3-5923-49DC-ADB2-8756E0D897D5}"/>
              </a:ext>
            </a:extLst>
          </p:cNvPr>
          <p:cNvSpPr/>
          <p:nvPr/>
        </p:nvSpPr>
        <p:spPr>
          <a:xfrm>
            <a:off x="6228429" y="4975566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EAFBE680-298A-451E-AD54-5AA855F5B059}"/>
              </a:ext>
            </a:extLst>
          </p:cNvPr>
          <p:cNvSpPr/>
          <p:nvPr/>
        </p:nvSpPr>
        <p:spPr>
          <a:xfrm>
            <a:off x="7190840" y="4975566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7BACEB32-5866-4F46-97ED-E08C6EBF36F5}"/>
              </a:ext>
            </a:extLst>
          </p:cNvPr>
          <p:cNvSpPr/>
          <p:nvPr/>
        </p:nvSpPr>
        <p:spPr>
          <a:xfrm>
            <a:off x="8175744" y="4975566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文字方塊 54">
                <a:extLst>
                  <a:ext uri="{FF2B5EF4-FFF2-40B4-BE49-F238E27FC236}">
                    <a16:creationId xmlns:a16="http://schemas.microsoft.com/office/drawing/2014/main" id="{4D9E2BFE-B4FB-4ED7-94C4-7F4494BC37AC}"/>
                  </a:ext>
                </a:extLst>
              </p:cNvPr>
              <p:cNvSpPr txBox="1"/>
              <p:nvPr/>
            </p:nvSpPr>
            <p:spPr>
              <a:xfrm>
                <a:off x="8050739" y="5063061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5" name="文字方塊 54">
                <a:extLst>
                  <a:ext uri="{FF2B5EF4-FFF2-40B4-BE49-F238E27FC236}">
                    <a16:creationId xmlns:a16="http://schemas.microsoft.com/office/drawing/2014/main" id="{4D9E2BFE-B4FB-4ED7-94C4-7F4494BC37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0739" y="5063061"/>
                <a:ext cx="715161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文字方塊 55">
                <a:extLst>
                  <a:ext uri="{FF2B5EF4-FFF2-40B4-BE49-F238E27FC236}">
                    <a16:creationId xmlns:a16="http://schemas.microsoft.com/office/drawing/2014/main" id="{8F41038C-4284-4C04-B945-7C05FD2960C0}"/>
                  </a:ext>
                </a:extLst>
              </p:cNvPr>
              <p:cNvSpPr txBox="1"/>
              <p:nvPr/>
            </p:nvSpPr>
            <p:spPr>
              <a:xfrm>
                <a:off x="7074540" y="5070473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6" name="文字方塊 55">
                <a:extLst>
                  <a:ext uri="{FF2B5EF4-FFF2-40B4-BE49-F238E27FC236}">
                    <a16:creationId xmlns:a16="http://schemas.microsoft.com/office/drawing/2014/main" id="{8F41038C-4284-4C04-B945-7C05FD2960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4540" y="5070473"/>
                <a:ext cx="715161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文字方塊 56">
                <a:extLst>
                  <a:ext uri="{FF2B5EF4-FFF2-40B4-BE49-F238E27FC236}">
                    <a16:creationId xmlns:a16="http://schemas.microsoft.com/office/drawing/2014/main" id="{3BC5E86D-6A8B-426D-AEB4-F5E0DEAE6BF1}"/>
                  </a:ext>
                </a:extLst>
              </p:cNvPr>
              <p:cNvSpPr txBox="1"/>
              <p:nvPr/>
            </p:nvSpPr>
            <p:spPr>
              <a:xfrm>
                <a:off x="6112129" y="5089808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7" name="文字方塊 56">
                <a:extLst>
                  <a:ext uri="{FF2B5EF4-FFF2-40B4-BE49-F238E27FC236}">
                    <a16:creationId xmlns:a16="http://schemas.microsoft.com/office/drawing/2014/main" id="{3BC5E86D-6A8B-426D-AEB4-F5E0DEAE6B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2129" y="5089808"/>
                <a:ext cx="715161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文字方塊 57">
                <a:extLst>
                  <a:ext uri="{FF2B5EF4-FFF2-40B4-BE49-F238E27FC236}">
                    <a16:creationId xmlns:a16="http://schemas.microsoft.com/office/drawing/2014/main" id="{1D6BA34E-2E98-4F04-BE2C-14D785D33E6A}"/>
                  </a:ext>
                </a:extLst>
              </p:cNvPr>
              <p:cNvSpPr txBox="1"/>
              <p:nvPr/>
            </p:nvSpPr>
            <p:spPr>
              <a:xfrm>
                <a:off x="5171996" y="5044826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8" name="文字方塊 57">
                <a:extLst>
                  <a:ext uri="{FF2B5EF4-FFF2-40B4-BE49-F238E27FC236}">
                    <a16:creationId xmlns:a16="http://schemas.microsoft.com/office/drawing/2014/main" id="{1D6BA34E-2E98-4F04-BE2C-14D785D33E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1996" y="5044826"/>
                <a:ext cx="715161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矩形 58">
            <a:extLst>
              <a:ext uri="{FF2B5EF4-FFF2-40B4-BE49-F238E27FC236}">
                <a16:creationId xmlns:a16="http://schemas.microsoft.com/office/drawing/2014/main" id="{CBFA2BB8-E48F-41EF-A588-EB14716FDD13}"/>
              </a:ext>
            </a:extLst>
          </p:cNvPr>
          <p:cNvSpPr/>
          <p:nvPr/>
        </p:nvSpPr>
        <p:spPr>
          <a:xfrm>
            <a:off x="5268558" y="2213377"/>
            <a:ext cx="461666" cy="6058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3A9B84DB-7FE1-4655-8711-0B410306FAF1}"/>
              </a:ext>
            </a:extLst>
          </p:cNvPr>
          <p:cNvSpPr/>
          <p:nvPr/>
        </p:nvSpPr>
        <p:spPr>
          <a:xfrm>
            <a:off x="6227482" y="2213376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9F2E0EDD-28ED-4601-B5C7-154D5C401327}"/>
              </a:ext>
            </a:extLst>
          </p:cNvPr>
          <p:cNvSpPr/>
          <p:nvPr/>
        </p:nvSpPr>
        <p:spPr>
          <a:xfrm>
            <a:off x="7189893" y="2213376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DD761F2E-82F7-4581-859D-DF26CA5A541B}"/>
              </a:ext>
            </a:extLst>
          </p:cNvPr>
          <p:cNvSpPr/>
          <p:nvPr/>
        </p:nvSpPr>
        <p:spPr>
          <a:xfrm>
            <a:off x="8174797" y="2213376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文字方塊 62">
                <a:extLst>
                  <a:ext uri="{FF2B5EF4-FFF2-40B4-BE49-F238E27FC236}">
                    <a16:creationId xmlns:a16="http://schemas.microsoft.com/office/drawing/2014/main" id="{3E7CD02C-CDB6-481F-A5D5-0FA8494C6E0B}"/>
                  </a:ext>
                </a:extLst>
              </p:cNvPr>
              <p:cNvSpPr txBox="1"/>
              <p:nvPr/>
            </p:nvSpPr>
            <p:spPr>
              <a:xfrm>
                <a:off x="8049792" y="2300871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3" name="文字方塊 62">
                <a:extLst>
                  <a:ext uri="{FF2B5EF4-FFF2-40B4-BE49-F238E27FC236}">
                    <a16:creationId xmlns:a16="http://schemas.microsoft.com/office/drawing/2014/main" id="{3E7CD02C-CDB6-481F-A5D5-0FA8494C6E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9792" y="2300871"/>
                <a:ext cx="715161" cy="4616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文字方塊 63">
                <a:extLst>
                  <a:ext uri="{FF2B5EF4-FFF2-40B4-BE49-F238E27FC236}">
                    <a16:creationId xmlns:a16="http://schemas.microsoft.com/office/drawing/2014/main" id="{4365F7DC-5645-4450-872E-1C76A344D063}"/>
                  </a:ext>
                </a:extLst>
              </p:cNvPr>
              <p:cNvSpPr txBox="1"/>
              <p:nvPr/>
            </p:nvSpPr>
            <p:spPr>
              <a:xfrm>
                <a:off x="7073593" y="2308283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4" name="文字方塊 63">
                <a:extLst>
                  <a:ext uri="{FF2B5EF4-FFF2-40B4-BE49-F238E27FC236}">
                    <a16:creationId xmlns:a16="http://schemas.microsoft.com/office/drawing/2014/main" id="{4365F7DC-5645-4450-872E-1C76A344D0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3593" y="2308283"/>
                <a:ext cx="715161" cy="46166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文字方塊 64">
                <a:extLst>
                  <a:ext uri="{FF2B5EF4-FFF2-40B4-BE49-F238E27FC236}">
                    <a16:creationId xmlns:a16="http://schemas.microsoft.com/office/drawing/2014/main" id="{E1606BE7-3AB2-4DEE-9455-4CB2EAD4024D}"/>
                  </a:ext>
                </a:extLst>
              </p:cNvPr>
              <p:cNvSpPr txBox="1"/>
              <p:nvPr/>
            </p:nvSpPr>
            <p:spPr>
              <a:xfrm>
                <a:off x="6111182" y="2327618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5" name="文字方塊 64">
                <a:extLst>
                  <a:ext uri="{FF2B5EF4-FFF2-40B4-BE49-F238E27FC236}">
                    <a16:creationId xmlns:a16="http://schemas.microsoft.com/office/drawing/2014/main" id="{E1606BE7-3AB2-4DEE-9455-4CB2EAD402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1182" y="2327618"/>
                <a:ext cx="715161" cy="46166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文字方塊 65">
                <a:extLst>
                  <a:ext uri="{FF2B5EF4-FFF2-40B4-BE49-F238E27FC236}">
                    <a16:creationId xmlns:a16="http://schemas.microsoft.com/office/drawing/2014/main" id="{C7F4D547-6819-4E5B-972F-81C75F2D3DF9}"/>
                  </a:ext>
                </a:extLst>
              </p:cNvPr>
              <p:cNvSpPr txBox="1"/>
              <p:nvPr/>
            </p:nvSpPr>
            <p:spPr>
              <a:xfrm>
                <a:off x="5171049" y="2282636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6" name="文字方塊 65">
                <a:extLst>
                  <a:ext uri="{FF2B5EF4-FFF2-40B4-BE49-F238E27FC236}">
                    <a16:creationId xmlns:a16="http://schemas.microsoft.com/office/drawing/2014/main" id="{C7F4D547-6819-4E5B-972F-81C75F2D3D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1049" y="2282636"/>
                <a:ext cx="715161" cy="46166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7" name="直線單箭頭接點 66">
            <a:extLst>
              <a:ext uri="{FF2B5EF4-FFF2-40B4-BE49-F238E27FC236}">
                <a16:creationId xmlns:a16="http://schemas.microsoft.com/office/drawing/2014/main" id="{1C347FA4-4C72-4398-95DC-602912FEBD80}"/>
              </a:ext>
            </a:extLst>
          </p:cNvPr>
          <p:cNvCxnSpPr>
            <a:cxnSpLocks/>
          </p:cNvCxnSpPr>
          <p:nvPr/>
        </p:nvCxnSpPr>
        <p:spPr>
          <a:xfrm flipV="1">
            <a:off x="6450302" y="4191569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單箭頭接點 67">
            <a:extLst>
              <a:ext uri="{FF2B5EF4-FFF2-40B4-BE49-F238E27FC236}">
                <a16:creationId xmlns:a16="http://schemas.microsoft.com/office/drawing/2014/main" id="{8F29A437-AE3F-47E3-A5FD-13ADC902C51B}"/>
              </a:ext>
            </a:extLst>
          </p:cNvPr>
          <p:cNvCxnSpPr>
            <a:cxnSpLocks/>
          </p:cNvCxnSpPr>
          <p:nvPr/>
        </p:nvCxnSpPr>
        <p:spPr>
          <a:xfrm flipV="1">
            <a:off x="7420850" y="4172682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單箭頭接點 68">
            <a:extLst>
              <a:ext uri="{FF2B5EF4-FFF2-40B4-BE49-F238E27FC236}">
                <a16:creationId xmlns:a16="http://schemas.microsoft.com/office/drawing/2014/main" id="{5184F9FD-CA91-4677-8AD9-C719F1F5BF79}"/>
              </a:ext>
            </a:extLst>
          </p:cNvPr>
          <p:cNvCxnSpPr>
            <a:cxnSpLocks/>
          </p:cNvCxnSpPr>
          <p:nvPr/>
        </p:nvCxnSpPr>
        <p:spPr>
          <a:xfrm flipV="1">
            <a:off x="8410648" y="4172682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單箭頭接點 69">
            <a:extLst>
              <a:ext uri="{FF2B5EF4-FFF2-40B4-BE49-F238E27FC236}">
                <a16:creationId xmlns:a16="http://schemas.microsoft.com/office/drawing/2014/main" id="{44038E91-D3D0-4CA3-8CAF-15DBD71F469B}"/>
              </a:ext>
            </a:extLst>
          </p:cNvPr>
          <p:cNvCxnSpPr>
            <a:cxnSpLocks/>
          </p:cNvCxnSpPr>
          <p:nvPr/>
        </p:nvCxnSpPr>
        <p:spPr>
          <a:xfrm flipV="1">
            <a:off x="5488613" y="2792133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單箭頭接點 70">
            <a:extLst>
              <a:ext uri="{FF2B5EF4-FFF2-40B4-BE49-F238E27FC236}">
                <a16:creationId xmlns:a16="http://schemas.microsoft.com/office/drawing/2014/main" id="{58913494-B3A7-4E4C-B84B-B41B0CFA17A6}"/>
              </a:ext>
            </a:extLst>
          </p:cNvPr>
          <p:cNvCxnSpPr>
            <a:cxnSpLocks/>
          </p:cNvCxnSpPr>
          <p:nvPr/>
        </p:nvCxnSpPr>
        <p:spPr>
          <a:xfrm flipV="1">
            <a:off x="6449535" y="2792133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單箭頭接點 71">
            <a:extLst>
              <a:ext uri="{FF2B5EF4-FFF2-40B4-BE49-F238E27FC236}">
                <a16:creationId xmlns:a16="http://schemas.microsoft.com/office/drawing/2014/main" id="{FBE1E5BA-7757-4C81-9B0C-2B987CDE3D7C}"/>
              </a:ext>
            </a:extLst>
          </p:cNvPr>
          <p:cNvCxnSpPr>
            <a:cxnSpLocks/>
          </p:cNvCxnSpPr>
          <p:nvPr/>
        </p:nvCxnSpPr>
        <p:spPr>
          <a:xfrm flipV="1">
            <a:off x="7420083" y="2773246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單箭頭接點 72">
            <a:extLst>
              <a:ext uri="{FF2B5EF4-FFF2-40B4-BE49-F238E27FC236}">
                <a16:creationId xmlns:a16="http://schemas.microsoft.com/office/drawing/2014/main" id="{B5327B07-DCD3-4A31-9960-6986B0037D06}"/>
              </a:ext>
            </a:extLst>
          </p:cNvPr>
          <p:cNvCxnSpPr>
            <a:cxnSpLocks/>
          </p:cNvCxnSpPr>
          <p:nvPr/>
        </p:nvCxnSpPr>
        <p:spPr>
          <a:xfrm flipV="1">
            <a:off x="8409881" y="2773246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矩形: 圓角 73">
            <a:extLst>
              <a:ext uri="{FF2B5EF4-FFF2-40B4-BE49-F238E27FC236}">
                <a16:creationId xmlns:a16="http://schemas.microsoft.com/office/drawing/2014/main" id="{2054C5E2-45B4-4A42-9764-46C1A6E291AF}"/>
              </a:ext>
            </a:extLst>
          </p:cNvPr>
          <p:cNvSpPr/>
          <p:nvPr/>
        </p:nvSpPr>
        <p:spPr>
          <a:xfrm>
            <a:off x="4899332" y="3141380"/>
            <a:ext cx="4022221" cy="1503841"/>
          </a:xfrm>
          <a:prstGeom prst="roundRect">
            <a:avLst/>
          </a:prstGeom>
          <a:blipFill>
            <a:blip r:embed="rId18"/>
            <a:tile tx="0" ty="0" sx="100000" sy="100000" flip="none" algn="tl"/>
          </a:blipFill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Self-Attention Layer</a:t>
            </a:r>
            <a:endParaRPr lang="zh-TW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文字方塊 74">
                <a:extLst>
                  <a:ext uri="{FF2B5EF4-FFF2-40B4-BE49-F238E27FC236}">
                    <a16:creationId xmlns:a16="http://schemas.microsoft.com/office/drawing/2014/main" id="{E723CDE1-DEC2-4ADA-ABFE-0C537CDF3821}"/>
                  </a:ext>
                </a:extLst>
              </p:cNvPr>
              <p:cNvSpPr txBox="1"/>
              <p:nvPr/>
            </p:nvSpPr>
            <p:spPr>
              <a:xfrm>
                <a:off x="4899332" y="1120136"/>
                <a:ext cx="4968071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altLang="zh-TW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TW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zh-TW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zh-TW" alt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TW" sz="2400" dirty="0"/>
                  <a:t>can be computed</a:t>
                </a:r>
                <a:br>
                  <a:rPr lang="en-US" altLang="zh-TW" sz="2400" dirty="0"/>
                </a:br>
                <a:r>
                  <a:rPr lang="en-US" altLang="zh-TW" sz="2400" dirty="0"/>
                  <a:t>in a parallel way</a:t>
                </a:r>
                <a:endParaRPr lang="zh-TW" alt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5" name="文字方塊 74">
                <a:extLst>
                  <a:ext uri="{FF2B5EF4-FFF2-40B4-BE49-F238E27FC236}">
                    <a16:creationId xmlns:a16="http://schemas.microsoft.com/office/drawing/2014/main" id="{E723CDE1-DEC2-4ADA-ABFE-0C537CDF38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9332" y="1120136"/>
                <a:ext cx="4968071" cy="830997"/>
              </a:xfrm>
              <a:prstGeom prst="rect">
                <a:avLst/>
              </a:prstGeom>
              <a:blipFill>
                <a:blip r:embed="rId19"/>
                <a:stretch>
                  <a:fillRect l="-1781" t="-6061" b="-1666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文字方塊 75">
                <a:extLst>
                  <a:ext uri="{FF2B5EF4-FFF2-40B4-BE49-F238E27FC236}">
                    <a16:creationId xmlns:a16="http://schemas.microsoft.com/office/drawing/2014/main" id="{363209A9-835C-4194-8C1F-C920EF5DCB53}"/>
                  </a:ext>
                </a:extLst>
              </p:cNvPr>
              <p:cNvSpPr txBox="1"/>
              <p:nvPr/>
            </p:nvSpPr>
            <p:spPr>
              <a:xfrm>
                <a:off x="4928681" y="123687"/>
                <a:ext cx="4204604" cy="842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r>
                  <a:rPr lang="en-US" altLang="zh-TW" sz="2400" dirty="0">
                    <a:solidFill>
                      <a:schemeClr val="tx1"/>
                    </a:solidFill>
                  </a:rPr>
                  <a:t> is obtained based on the whole input sequence. </a:t>
                </a:r>
                <a:endParaRPr lang="zh-TW" alt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6" name="文字方塊 75">
                <a:extLst>
                  <a:ext uri="{FF2B5EF4-FFF2-40B4-BE49-F238E27FC236}">
                    <a16:creationId xmlns:a16="http://schemas.microsoft.com/office/drawing/2014/main" id="{363209A9-835C-4194-8C1F-C920EF5DCB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8681" y="123687"/>
                <a:ext cx="4204604" cy="842923"/>
              </a:xfrm>
              <a:prstGeom prst="rect">
                <a:avLst/>
              </a:prstGeom>
              <a:blipFill>
                <a:blip r:embed="rId20"/>
                <a:stretch>
                  <a:fillRect l="-2322" t="-4317" b="-1510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箭號: 向右 76">
            <a:extLst>
              <a:ext uri="{FF2B5EF4-FFF2-40B4-BE49-F238E27FC236}">
                <a16:creationId xmlns:a16="http://schemas.microsoft.com/office/drawing/2014/main" id="{A30B8CAB-BDDD-4F57-A14B-BAD8F836ECE4}"/>
              </a:ext>
            </a:extLst>
          </p:cNvPr>
          <p:cNvSpPr/>
          <p:nvPr/>
        </p:nvSpPr>
        <p:spPr>
          <a:xfrm>
            <a:off x="4316459" y="3603430"/>
            <a:ext cx="497257" cy="63555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8" name="文字方塊 77">
            <a:extLst>
              <a:ext uri="{FF2B5EF4-FFF2-40B4-BE49-F238E27FC236}">
                <a16:creationId xmlns:a16="http://schemas.microsoft.com/office/drawing/2014/main" id="{5AF0002F-C2F5-4895-9EC4-FAAF2FD34829}"/>
              </a:ext>
            </a:extLst>
          </p:cNvPr>
          <p:cNvSpPr txBox="1"/>
          <p:nvPr/>
        </p:nvSpPr>
        <p:spPr>
          <a:xfrm>
            <a:off x="185889" y="5701560"/>
            <a:ext cx="897168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You can try to replace anything that has been done by RNN with self-attention. </a:t>
            </a:r>
            <a:endParaRPr lang="zh-TW" alt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C94AA9-DB5E-65C7-045D-5A8A05E88462}"/>
              </a:ext>
            </a:extLst>
          </p:cNvPr>
          <p:cNvSpPr txBox="1"/>
          <p:nvPr/>
        </p:nvSpPr>
        <p:spPr>
          <a:xfrm>
            <a:off x="2192756" y="6609994"/>
            <a:ext cx="46828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DE" sz="1200" dirty="0">
                <a:solidFill>
                  <a:schemeClr val="bg1"/>
                </a:solidFill>
              </a:rPr>
              <a:t>Transformer by 李宏毅 Hung-yi Lee </a:t>
            </a:r>
          </a:p>
        </p:txBody>
      </p:sp>
    </p:spTree>
    <p:extLst>
      <p:ext uri="{BB962C8B-B14F-4D97-AF65-F5344CB8AC3E}">
        <p14:creationId xmlns:p14="http://schemas.microsoft.com/office/powerpoint/2010/main" val="61737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/>
      <p:bldP spid="7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484784"/>
            <a:ext cx="7772400" cy="2088232"/>
          </a:xfrm>
        </p:spPr>
        <p:txBody>
          <a:bodyPr/>
          <a:lstStyle/>
          <a:p>
            <a:pPr eaLnBrk="1" hangingPunct="1">
              <a:defRPr/>
            </a:pPr>
            <a:r>
              <a:rPr lang="de-DE" sz="3600" b="1" dirty="0">
                <a:cs typeface="+mj-cs"/>
              </a:rPr>
              <a:t>Intelligent </a:t>
            </a:r>
            <a:r>
              <a:rPr lang="de-DE" sz="3600" b="1" dirty="0" err="1">
                <a:cs typeface="+mj-cs"/>
              </a:rPr>
              <a:t>Agents</a:t>
            </a:r>
            <a:br>
              <a:rPr lang="de-DE" sz="3600" b="1" dirty="0">
                <a:cs typeface="+mj-cs"/>
              </a:rPr>
            </a:br>
            <a:r>
              <a:rPr lang="de-DE" sz="2400" b="1" dirty="0">
                <a:cs typeface="+mj-cs"/>
              </a:rPr>
              <a:t> </a:t>
            </a:r>
            <a:br>
              <a:rPr lang="de-DE" sz="3600" b="1" dirty="0">
                <a:cs typeface="+mj-cs"/>
              </a:rPr>
            </a:br>
            <a:r>
              <a:rPr lang="en-US" sz="2800" dirty="0"/>
              <a:t> </a:t>
            </a:r>
            <a:r>
              <a:rPr lang="en-US" sz="2800" b="1" dirty="0"/>
              <a:t>1d-CNNs LSTMs </a:t>
            </a:r>
            <a:r>
              <a:rPr lang="en-US" sz="2800" b="1" dirty="0" err="1"/>
              <a:t>ELMo</a:t>
            </a:r>
            <a:r>
              <a:rPr lang="en-US" sz="2800" b="1" dirty="0"/>
              <a:t> Transformers BERT GPT</a:t>
            </a:r>
            <a:endParaRPr lang="de-DE" sz="3600" b="1" dirty="0">
              <a:cs typeface="+mj-cs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717032"/>
            <a:ext cx="6400800" cy="2304356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>
                <a:cs typeface="+mn-cs"/>
              </a:rPr>
              <a:t>Ralf Möller</a:t>
            </a:r>
          </a:p>
          <a:p>
            <a:pPr eaLnBrk="1" hangingPunct="1">
              <a:defRPr/>
            </a:pPr>
            <a:r>
              <a:rPr lang="de-DE" dirty="0">
                <a:cs typeface="+mn-cs"/>
              </a:rPr>
              <a:t>Universität zu Lübeck</a:t>
            </a:r>
          </a:p>
          <a:p>
            <a:pPr eaLnBrk="1" hangingPunct="1">
              <a:defRPr/>
            </a:pPr>
            <a:r>
              <a:rPr lang="de-DE" dirty="0">
                <a:cs typeface="+mn-cs"/>
              </a:rPr>
              <a:t>Institut für Informationssysteme</a:t>
            </a:r>
          </a:p>
          <a:p>
            <a:pPr eaLnBrk="1" hangingPunct="1">
              <a:defRPr/>
            </a:pPr>
            <a:endParaRPr lang="de-DE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3339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B88AD5C-E62E-4BF4-9A2A-51FB0EF51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31318"/>
            <a:ext cx="8785101" cy="1325563"/>
          </a:xfrm>
        </p:spPr>
        <p:txBody>
          <a:bodyPr/>
          <a:lstStyle/>
          <a:p>
            <a:r>
              <a:rPr lang="en-US" altLang="zh-TW" dirty="0"/>
              <a:t>Recap: </a:t>
            </a:r>
            <a:r>
              <a:rPr lang="en-US" altLang="zh-TW" dirty="0">
                <a:solidFill>
                  <a:srgbClr val="FF0000"/>
                </a:solidFill>
              </a:rPr>
              <a:t>E</a:t>
            </a:r>
            <a:r>
              <a:rPr lang="en-US" altLang="zh-TW" dirty="0"/>
              <a:t>mbeddings from </a:t>
            </a:r>
            <a:r>
              <a:rPr lang="en-US" altLang="zh-TW" dirty="0">
                <a:solidFill>
                  <a:srgbClr val="FF0000"/>
                </a:solidFill>
              </a:rPr>
              <a:t>L</a:t>
            </a:r>
            <a:r>
              <a:rPr lang="en-US" altLang="zh-TW" dirty="0"/>
              <a:t>anguage </a:t>
            </a:r>
            <a:r>
              <a:rPr lang="en-US" altLang="zh-TW" dirty="0" err="1">
                <a:solidFill>
                  <a:srgbClr val="FF0000"/>
                </a:solidFill>
              </a:rPr>
              <a:t>MO</a:t>
            </a:r>
            <a:r>
              <a:rPr lang="en-US" altLang="zh-TW" dirty="0" err="1"/>
              <a:t>del</a:t>
            </a:r>
            <a:r>
              <a:rPr lang="zh-TW" altLang="en-US" dirty="0"/>
              <a:t> </a:t>
            </a:r>
            <a:r>
              <a:rPr lang="de-DE" altLang="zh-TW" dirty="0"/>
              <a:t>(</a:t>
            </a:r>
            <a:r>
              <a:rPr lang="en-US" altLang="zh-TW" dirty="0">
                <a:solidFill>
                  <a:srgbClr val="FF0000"/>
                </a:solidFill>
              </a:rPr>
              <a:t>ELMO</a:t>
            </a:r>
            <a:r>
              <a:rPr lang="en-US" altLang="zh-TW" dirty="0"/>
              <a:t>)</a:t>
            </a:r>
            <a:endParaRPr lang="zh-TW" altLang="en-US" dirty="0"/>
          </a:p>
        </p:txBody>
      </p: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DD607238-62E8-43DD-85FB-2E3FF95ADE76}"/>
              </a:ext>
            </a:extLst>
          </p:cNvPr>
          <p:cNvGrpSpPr/>
          <p:nvPr/>
        </p:nvGrpSpPr>
        <p:grpSpPr>
          <a:xfrm>
            <a:off x="348477" y="5138244"/>
            <a:ext cx="1111321" cy="797614"/>
            <a:chOff x="1212077" y="5255291"/>
            <a:chExt cx="1111321" cy="797614"/>
          </a:xfrm>
        </p:grpSpPr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6A5D5FDF-A949-4C70-9F12-B208E499E6F4}"/>
                </a:ext>
              </a:extLst>
            </p:cNvPr>
            <p:cNvSpPr txBox="1"/>
            <p:nvPr/>
          </p:nvSpPr>
          <p:spPr>
            <a:xfrm>
              <a:off x="1212077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潮水</a:t>
              </a:r>
            </a:p>
          </p:txBody>
        </p:sp>
        <p:cxnSp>
          <p:nvCxnSpPr>
            <p:cNvPr id="10" name="直線單箭頭接點 9">
              <a:extLst>
                <a:ext uri="{FF2B5EF4-FFF2-40B4-BE49-F238E27FC236}">
                  <a16:creationId xmlns:a16="http://schemas.microsoft.com/office/drawing/2014/main" id="{46936287-7757-40B2-8AF3-1B0151E1D4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44161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0FFA90A5-9BB0-4838-9E5A-510724749185}"/>
              </a:ext>
            </a:extLst>
          </p:cNvPr>
          <p:cNvGrpSpPr/>
          <p:nvPr/>
        </p:nvGrpSpPr>
        <p:grpSpPr>
          <a:xfrm>
            <a:off x="1385878" y="5138244"/>
            <a:ext cx="1111321" cy="797614"/>
            <a:chOff x="2272598" y="5255291"/>
            <a:chExt cx="1111321" cy="797614"/>
          </a:xfrm>
        </p:grpSpPr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8DFA37E1-7E5A-4B12-990D-217C188E3230}"/>
                </a:ext>
              </a:extLst>
            </p:cNvPr>
            <p:cNvSpPr txBox="1"/>
            <p:nvPr/>
          </p:nvSpPr>
          <p:spPr>
            <a:xfrm>
              <a:off x="2272598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退了</a:t>
              </a:r>
            </a:p>
          </p:txBody>
        </p:sp>
        <p:cxnSp>
          <p:nvCxnSpPr>
            <p:cNvPr id="11" name="直線單箭頭接點 10">
              <a:extLst>
                <a:ext uri="{FF2B5EF4-FFF2-40B4-BE49-F238E27FC236}">
                  <a16:creationId xmlns:a16="http://schemas.microsoft.com/office/drawing/2014/main" id="{18A90426-2D40-4B78-ADDD-B8EEA38AF6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21498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D46786E6-3F5C-4161-8EBF-083EB677D59F}"/>
              </a:ext>
            </a:extLst>
          </p:cNvPr>
          <p:cNvGrpSpPr/>
          <p:nvPr/>
        </p:nvGrpSpPr>
        <p:grpSpPr>
          <a:xfrm>
            <a:off x="2423279" y="5138244"/>
            <a:ext cx="1111321" cy="797614"/>
            <a:chOff x="3332247" y="5255291"/>
            <a:chExt cx="1111321" cy="797614"/>
          </a:xfrm>
        </p:grpSpPr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6A5F1E88-156B-400F-A906-F08CAD30D283}"/>
                </a:ext>
              </a:extLst>
            </p:cNvPr>
            <p:cNvSpPr txBox="1"/>
            <p:nvPr/>
          </p:nvSpPr>
          <p:spPr>
            <a:xfrm>
              <a:off x="3332247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就</a:t>
              </a:r>
            </a:p>
          </p:txBody>
        </p:sp>
        <p:cxnSp>
          <p:nvCxnSpPr>
            <p:cNvPr id="13" name="直線單箭頭接點 12">
              <a:extLst>
                <a:ext uri="{FF2B5EF4-FFF2-40B4-BE49-F238E27FC236}">
                  <a16:creationId xmlns:a16="http://schemas.microsoft.com/office/drawing/2014/main" id="{9A953718-C943-422F-AD13-2B3CE54D50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64331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F456CD8B-2F43-4062-885E-459E5829FCD0}"/>
              </a:ext>
            </a:extLst>
          </p:cNvPr>
          <p:cNvGrpSpPr/>
          <p:nvPr/>
        </p:nvGrpSpPr>
        <p:grpSpPr>
          <a:xfrm>
            <a:off x="3460679" y="5138244"/>
            <a:ext cx="1111321" cy="797614"/>
            <a:chOff x="4324279" y="5255291"/>
            <a:chExt cx="1111321" cy="797614"/>
          </a:xfrm>
        </p:grpSpPr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683542D5-1A93-4D00-AE77-6F0463A31528}"/>
                </a:ext>
              </a:extLst>
            </p:cNvPr>
            <p:cNvSpPr txBox="1"/>
            <p:nvPr/>
          </p:nvSpPr>
          <p:spPr>
            <a:xfrm>
              <a:off x="4324279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知道</a:t>
              </a:r>
            </a:p>
          </p:txBody>
        </p:sp>
        <p:cxnSp>
          <p:nvCxnSpPr>
            <p:cNvPr id="15" name="直線單箭頭接點 14">
              <a:extLst>
                <a:ext uri="{FF2B5EF4-FFF2-40B4-BE49-F238E27FC236}">
                  <a16:creationId xmlns:a16="http://schemas.microsoft.com/office/drawing/2014/main" id="{1E5E0F2F-477B-4962-94DE-8A6F9CF78B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3179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485F2F47-2130-4A66-8937-F060D12AFB89}"/>
              </a:ext>
            </a:extLst>
          </p:cNvPr>
          <p:cNvSpPr txBox="1"/>
          <p:nvPr/>
        </p:nvSpPr>
        <p:spPr>
          <a:xfrm>
            <a:off x="4249451" y="5419581"/>
            <a:ext cx="871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0B0569E5-2E42-47B1-ADCB-48B8F9937DC3}"/>
              </a:ext>
            </a:extLst>
          </p:cNvPr>
          <p:cNvGrpSpPr/>
          <p:nvPr/>
        </p:nvGrpSpPr>
        <p:grpSpPr>
          <a:xfrm>
            <a:off x="759908" y="3400176"/>
            <a:ext cx="406167" cy="612162"/>
            <a:chOff x="1623508" y="3377523"/>
            <a:chExt cx="406167" cy="612162"/>
          </a:xfrm>
        </p:grpSpPr>
        <p:cxnSp>
          <p:nvCxnSpPr>
            <p:cNvPr id="17" name="直線單箭頭接點 16">
              <a:extLst>
                <a:ext uri="{FF2B5EF4-FFF2-40B4-BE49-F238E27FC236}">
                  <a16:creationId xmlns:a16="http://schemas.microsoft.com/office/drawing/2014/main" id="{6888E3B1-7667-48A1-96FB-893D9F9149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27840" y="3638169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單箭頭接點 34">
              <a:extLst>
                <a:ext uri="{FF2B5EF4-FFF2-40B4-BE49-F238E27FC236}">
                  <a16:creationId xmlns:a16="http://schemas.microsoft.com/office/drawing/2014/main" id="{F3AA29C7-5401-466B-BA20-2D58E52C94DA}"/>
                </a:ext>
              </a:extLst>
            </p:cNvPr>
            <p:cNvCxnSpPr>
              <a:cxnSpLocks/>
            </p:cNvCxnSpPr>
            <p:nvPr/>
          </p:nvCxnSpPr>
          <p:spPr>
            <a:xfrm rot="2700000" flipV="1">
              <a:off x="1853917" y="3376232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單箭頭接點 35">
              <a:extLst>
                <a:ext uri="{FF2B5EF4-FFF2-40B4-BE49-F238E27FC236}">
                  <a16:creationId xmlns:a16="http://schemas.microsoft.com/office/drawing/2014/main" id="{9F6B4CD5-F2B8-4931-8EC3-9F736DE045B3}"/>
                </a:ext>
              </a:extLst>
            </p:cNvPr>
            <p:cNvCxnSpPr>
              <a:cxnSpLocks/>
            </p:cNvCxnSpPr>
            <p:nvPr/>
          </p:nvCxnSpPr>
          <p:spPr>
            <a:xfrm rot="18900000" flipV="1">
              <a:off x="1623508" y="3377523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矩形 37">
            <a:extLst>
              <a:ext uri="{FF2B5EF4-FFF2-40B4-BE49-F238E27FC236}">
                <a16:creationId xmlns:a16="http://schemas.microsoft.com/office/drawing/2014/main" id="{39FC2228-03CF-4C08-B21B-528BF6E11847}"/>
              </a:ext>
            </a:extLst>
          </p:cNvPr>
          <p:cNvSpPr/>
          <p:nvPr/>
        </p:nvSpPr>
        <p:spPr>
          <a:xfrm rot="5400000">
            <a:off x="255484" y="2934382"/>
            <a:ext cx="760287" cy="19520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0A5190C8-B1C6-4B4E-9548-14E7617AB276}"/>
              </a:ext>
            </a:extLst>
          </p:cNvPr>
          <p:cNvSpPr/>
          <p:nvPr/>
        </p:nvSpPr>
        <p:spPr>
          <a:xfrm rot="5400000">
            <a:off x="734453" y="2934382"/>
            <a:ext cx="760287" cy="1952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9" name="群組 58">
            <a:extLst>
              <a:ext uri="{FF2B5EF4-FFF2-40B4-BE49-F238E27FC236}">
                <a16:creationId xmlns:a16="http://schemas.microsoft.com/office/drawing/2014/main" id="{BC38538A-8BBB-4216-B00C-50D643B53511}"/>
              </a:ext>
            </a:extLst>
          </p:cNvPr>
          <p:cNvGrpSpPr/>
          <p:nvPr/>
        </p:nvGrpSpPr>
        <p:grpSpPr>
          <a:xfrm>
            <a:off x="1613944" y="2651843"/>
            <a:ext cx="674178" cy="1360495"/>
            <a:chOff x="2477544" y="2679990"/>
            <a:chExt cx="674178" cy="1360495"/>
          </a:xfrm>
        </p:grpSpPr>
        <p:grpSp>
          <p:nvGrpSpPr>
            <p:cNvPr id="40" name="群組 39">
              <a:extLst>
                <a:ext uri="{FF2B5EF4-FFF2-40B4-BE49-F238E27FC236}">
                  <a16:creationId xmlns:a16="http://schemas.microsoft.com/office/drawing/2014/main" id="{0397FFFD-1544-4996-83F3-43E83AC1C11A}"/>
                </a:ext>
              </a:extLst>
            </p:cNvPr>
            <p:cNvGrpSpPr/>
            <p:nvPr/>
          </p:nvGrpSpPr>
          <p:grpSpPr>
            <a:xfrm>
              <a:off x="2699429" y="3428323"/>
              <a:ext cx="406167" cy="612162"/>
              <a:chOff x="1623508" y="3377523"/>
              <a:chExt cx="406167" cy="612162"/>
            </a:xfrm>
          </p:grpSpPr>
          <p:cxnSp>
            <p:nvCxnSpPr>
              <p:cNvPr id="41" name="直線單箭頭接點 40">
                <a:extLst>
                  <a:ext uri="{FF2B5EF4-FFF2-40B4-BE49-F238E27FC236}">
                    <a16:creationId xmlns:a16="http://schemas.microsoft.com/office/drawing/2014/main" id="{E3AB5275-88FC-45A8-A364-02BEBC59ED3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27840" y="3638169"/>
                <a:ext cx="0" cy="35151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單箭頭接點 41">
                <a:extLst>
                  <a:ext uri="{FF2B5EF4-FFF2-40B4-BE49-F238E27FC236}">
                    <a16:creationId xmlns:a16="http://schemas.microsoft.com/office/drawing/2014/main" id="{A53D6E1C-FC0B-44E6-BAFB-E6F1CE281B0A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V="1">
                <a:off x="1853917" y="3376232"/>
                <a:ext cx="0" cy="35151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單箭頭接點 42">
                <a:extLst>
                  <a:ext uri="{FF2B5EF4-FFF2-40B4-BE49-F238E27FC236}">
                    <a16:creationId xmlns:a16="http://schemas.microsoft.com/office/drawing/2014/main" id="{9AA92597-B8D1-4F8A-8954-4A703028754F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 flipV="1">
                <a:off x="1623508" y="3377523"/>
                <a:ext cx="0" cy="35151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F1DF6E51-D70C-450C-BF2B-4F4C99EBA5AD}"/>
                </a:ext>
              </a:extLst>
            </p:cNvPr>
            <p:cNvSpPr/>
            <p:nvPr/>
          </p:nvSpPr>
          <p:spPr>
            <a:xfrm rot="5400000">
              <a:off x="2195005" y="2962529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79369FFB-0565-4F3B-91E1-3DB3270827AE}"/>
                </a:ext>
              </a:extLst>
            </p:cNvPr>
            <p:cNvSpPr/>
            <p:nvPr/>
          </p:nvSpPr>
          <p:spPr>
            <a:xfrm rot="5400000">
              <a:off x="2673974" y="2962529"/>
              <a:ext cx="760287" cy="195209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60" name="群組 59">
            <a:extLst>
              <a:ext uri="{FF2B5EF4-FFF2-40B4-BE49-F238E27FC236}">
                <a16:creationId xmlns:a16="http://schemas.microsoft.com/office/drawing/2014/main" id="{6899499A-EE19-4FCA-A386-4B50960C6E4C}"/>
              </a:ext>
            </a:extLst>
          </p:cNvPr>
          <p:cNvGrpSpPr/>
          <p:nvPr/>
        </p:nvGrpSpPr>
        <p:grpSpPr>
          <a:xfrm>
            <a:off x="2628148" y="2651843"/>
            <a:ext cx="674178" cy="1360495"/>
            <a:chOff x="3491748" y="2654590"/>
            <a:chExt cx="674178" cy="1360495"/>
          </a:xfrm>
        </p:grpSpPr>
        <p:grpSp>
          <p:nvGrpSpPr>
            <p:cNvPr id="46" name="群組 45">
              <a:extLst>
                <a:ext uri="{FF2B5EF4-FFF2-40B4-BE49-F238E27FC236}">
                  <a16:creationId xmlns:a16="http://schemas.microsoft.com/office/drawing/2014/main" id="{3E0A34BB-7FF8-4589-8473-CBA892180D31}"/>
                </a:ext>
              </a:extLst>
            </p:cNvPr>
            <p:cNvGrpSpPr/>
            <p:nvPr/>
          </p:nvGrpSpPr>
          <p:grpSpPr>
            <a:xfrm>
              <a:off x="3713633" y="3402923"/>
              <a:ext cx="406167" cy="612162"/>
              <a:chOff x="1623508" y="3377523"/>
              <a:chExt cx="406167" cy="612162"/>
            </a:xfrm>
          </p:grpSpPr>
          <p:cxnSp>
            <p:nvCxnSpPr>
              <p:cNvPr id="47" name="直線單箭頭接點 46">
                <a:extLst>
                  <a:ext uri="{FF2B5EF4-FFF2-40B4-BE49-F238E27FC236}">
                    <a16:creationId xmlns:a16="http://schemas.microsoft.com/office/drawing/2014/main" id="{48985A4B-B39F-47F5-BD53-001A1730205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27840" y="3638169"/>
                <a:ext cx="0" cy="35151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線單箭頭接點 47">
                <a:extLst>
                  <a:ext uri="{FF2B5EF4-FFF2-40B4-BE49-F238E27FC236}">
                    <a16:creationId xmlns:a16="http://schemas.microsoft.com/office/drawing/2014/main" id="{C47EB01C-B5DA-4462-A780-28A1151F1F01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V="1">
                <a:off x="1853917" y="3376232"/>
                <a:ext cx="0" cy="35151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線單箭頭接點 48">
                <a:extLst>
                  <a:ext uri="{FF2B5EF4-FFF2-40B4-BE49-F238E27FC236}">
                    <a16:creationId xmlns:a16="http://schemas.microsoft.com/office/drawing/2014/main" id="{3A4EF6DD-633A-4754-A564-458CE4187D5B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 flipV="1">
                <a:off x="1623508" y="3377523"/>
                <a:ext cx="0" cy="35151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A3DDEC7D-5951-4626-9AA2-C48F9750B4E4}"/>
                </a:ext>
              </a:extLst>
            </p:cNvPr>
            <p:cNvSpPr/>
            <p:nvPr/>
          </p:nvSpPr>
          <p:spPr>
            <a:xfrm rot="5400000">
              <a:off x="3209209" y="2937129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2346EB5C-7882-4F48-8ADC-4B2EA763460F}"/>
                </a:ext>
              </a:extLst>
            </p:cNvPr>
            <p:cNvSpPr/>
            <p:nvPr/>
          </p:nvSpPr>
          <p:spPr>
            <a:xfrm rot="5400000">
              <a:off x="3688178" y="2937129"/>
              <a:ext cx="760287" cy="195209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61" name="群組 60">
            <a:extLst>
              <a:ext uri="{FF2B5EF4-FFF2-40B4-BE49-F238E27FC236}">
                <a16:creationId xmlns:a16="http://schemas.microsoft.com/office/drawing/2014/main" id="{8F4089D0-097D-4CF0-9EC9-C0AEB298E789}"/>
              </a:ext>
            </a:extLst>
          </p:cNvPr>
          <p:cNvGrpSpPr/>
          <p:nvPr/>
        </p:nvGrpSpPr>
        <p:grpSpPr>
          <a:xfrm>
            <a:off x="3668525" y="2651843"/>
            <a:ext cx="674178" cy="1360495"/>
            <a:chOff x="4532125" y="2667289"/>
            <a:chExt cx="674178" cy="1360495"/>
          </a:xfrm>
        </p:grpSpPr>
        <p:grpSp>
          <p:nvGrpSpPr>
            <p:cNvPr id="52" name="群組 51">
              <a:extLst>
                <a:ext uri="{FF2B5EF4-FFF2-40B4-BE49-F238E27FC236}">
                  <a16:creationId xmlns:a16="http://schemas.microsoft.com/office/drawing/2014/main" id="{5E5C63E5-EE47-4EDB-A5D0-F66FDA613AEA}"/>
                </a:ext>
              </a:extLst>
            </p:cNvPr>
            <p:cNvGrpSpPr/>
            <p:nvPr/>
          </p:nvGrpSpPr>
          <p:grpSpPr>
            <a:xfrm>
              <a:off x="4754010" y="3415622"/>
              <a:ext cx="406167" cy="612162"/>
              <a:chOff x="1623508" y="3377523"/>
              <a:chExt cx="406167" cy="612162"/>
            </a:xfrm>
          </p:grpSpPr>
          <p:cxnSp>
            <p:nvCxnSpPr>
              <p:cNvPr id="53" name="直線單箭頭接點 52">
                <a:extLst>
                  <a:ext uri="{FF2B5EF4-FFF2-40B4-BE49-F238E27FC236}">
                    <a16:creationId xmlns:a16="http://schemas.microsoft.com/office/drawing/2014/main" id="{8CE0C730-16F8-456A-96AF-A9110307E5E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27840" y="3638169"/>
                <a:ext cx="0" cy="35151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線單箭頭接點 53">
                <a:extLst>
                  <a:ext uri="{FF2B5EF4-FFF2-40B4-BE49-F238E27FC236}">
                    <a16:creationId xmlns:a16="http://schemas.microsoft.com/office/drawing/2014/main" id="{EE1F485A-389B-49C5-857F-6A0EDBE2B967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V="1">
                <a:off x="1853917" y="3376232"/>
                <a:ext cx="0" cy="35151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線單箭頭接點 54">
                <a:extLst>
                  <a:ext uri="{FF2B5EF4-FFF2-40B4-BE49-F238E27FC236}">
                    <a16:creationId xmlns:a16="http://schemas.microsoft.com/office/drawing/2014/main" id="{B42A27C1-5BD9-4772-983B-C21CDF63605D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 flipV="1">
                <a:off x="1623508" y="3377523"/>
                <a:ext cx="0" cy="35151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F7E364C5-ECCA-48E1-9F06-1ADFE42A3178}"/>
                </a:ext>
              </a:extLst>
            </p:cNvPr>
            <p:cNvSpPr/>
            <p:nvPr/>
          </p:nvSpPr>
          <p:spPr>
            <a:xfrm rot="5400000">
              <a:off x="4249586" y="2949828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8325BCDC-D006-45BA-A80F-33BBB2BAE9E1}"/>
                </a:ext>
              </a:extLst>
            </p:cNvPr>
            <p:cNvSpPr/>
            <p:nvPr/>
          </p:nvSpPr>
          <p:spPr>
            <a:xfrm rot="5400000">
              <a:off x="4728555" y="2949828"/>
              <a:ext cx="760287" cy="195209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C15D6115-BF4E-40CD-9494-52B7AB3D3DEC}"/>
              </a:ext>
            </a:extLst>
          </p:cNvPr>
          <p:cNvSpPr/>
          <p:nvPr/>
        </p:nvSpPr>
        <p:spPr>
          <a:xfrm>
            <a:off x="444500" y="3920790"/>
            <a:ext cx="4127500" cy="1171047"/>
          </a:xfrm>
          <a:prstGeom prst="roundRect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ELMO</a:t>
            </a:r>
            <a:endParaRPr lang="zh-TW" altLang="en-US" sz="2800" dirty="0"/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1CBDED98-9E50-4C14-91AD-008981D032EF}"/>
              </a:ext>
            </a:extLst>
          </p:cNvPr>
          <p:cNvSpPr/>
          <p:nvPr/>
        </p:nvSpPr>
        <p:spPr>
          <a:xfrm rot="5400000">
            <a:off x="531012" y="1551299"/>
            <a:ext cx="760287" cy="19520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8" name="群組 67">
            <a:extLst>
              <a:ext uri="{FF2B5EF4-FFF2-40B4-BE49-F238E27FC236}">
                <a16:creationId xmlns:a16="http://schemas.microsoft.com/office/drawing/2014/main" id="{DE4E0A05-F168-4E76-BE4B-11A5C943DCE1}"/>
              </a:ext>
            </a:extLst>
          </p:cNvPr>
          <p:cNvGrpSpPr/>
          <p:nvPr/>
        </p:nvGrpSpPr>
        <p:grpSpPr>
          <a:xfrm>
            <a:off x="781521" y="2082302"/>
            <a:ext cx="406167" cy="652455"/>
            <a:chOff x="561423" y="1690689"/>
            <a:chExt cx="406167" cy="652455"/>
          </a:xfrm>
        </p:grpSpPr>
        <p:cxnSp>
          <p:nvCxnSpPr>
            <p:cNvPr id="64" name="直線單箭頭接點 63">
              <a:extLst>
                <a:ext uri="{FF2B5EF4-FFF2-40B4-BE49-F238E27FC236}">
                  <a16:creationId xmlns:a16="http://schemas.microsoft.com/office/drawing/2014/main" id="{0F0E1C9A-F97E-48A4-AFF1-4DFD5A980B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358" y="1690689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群組 66">
              <a:extLst>
                <a:ext uri="{FF2B5EF4-FFF2-40B4-BE49-F238E27FC236}">
                  <a16:creationId xmlns:a16="http://schemas.microsoft.com/office/drawing/2014/main" id="{155C67BD-4C86-48DC-90DF-6EFD019A63CA}"/>
                </a:ext>
              </a:extLst>
            </p:cNvPr>
            <p:cNvGrpSpPr/>
            <p:nvPr/>
          </p:nvGrpSpPr>
          <p:grpSpPr>
            <a:xfrm flipV="1">
              <a:off x="561423" y="1991628"/>
              <a:ext cx="406167" cy="351516"/>
              <a:chOff x="536023" y="2156728"/>
              <a:chExt cx="406167" cy="351516"/>
            </a:xfrm>
          </p:grpSpPr>
          <p:cxnSp>
            <p:nvCxnSpPr>
              <p:cNvPr id="65" name="直線單箭頭接點 64">
                <a:extLst>
                  <a:ext uri="{FF2B5EF4-FFF2-40B4-BE49-F238E27FC236}">
                    <a16:creationId xmlns:a16="http://schemas.microsoft.com/office/drawing/2014/main" id="{0DEF1F70-2C11-46F3-9C41-E22E5EADF7B7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V="1">
                <a:off x="766432" y="2155437"/>
                <a:ext cx="0" cy="35151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線單箭頭接點 65">
                <a:extLst>
                  <a:ext uri="{FF2B5EF4-FFF2-40B4-BE49-F238E27FC236}">
                    <a16:creationId xmlns:a16="http://schemas.microsoft.com/office/drawing/2014/main" id="{3E0B3574-41C3-4802-921A-A766C2751E25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 flipV="1">
                <a:off x="536023" y="2156728"/>
                <a:ext cx="0" cy="35151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9" name="群組 68">
            <a:extLst>
              <a:ext uri="{FF2B5EF4-FFF2-40B4-BE49-F238E27FC236}">
                <a16:creationId xmlns:a16="http://schemas.microsoft.com/office/drawing/2014/main" id="{9086FB1E-7D5A-4820-A87E-2604AA2A263D}"/>
              </a:ext>
            </a:extLst>
          </p:cNvPr>
          <p:cNvGrpSpPr/>
          <p:nvPr/>
        </p:nvGrpSpPr>
        <p:grpSpPr>
          <a:xfrm>
            <a:off x="1835799" y="2071256"/>
            <a:ext cx="406167" cy="652455"/>
            <a:chOff x="561423" y="1690689"/>
            <a:chExt cx="406167" cy="652455"/>
          </a:xfrm>
        </p:grpSpPr>
        <p:cxnSp>
          <p:nvCxnSpPr>
            <p:cNvPr id="70" name="直線單箭頭接點 69">
              <a:extLst>
                <a:ext uri="{FF2B5EF4-FFF2-40B4-BE49-F238E27FC236}">
                  <a16:creationId xmlns:a16="http://schemas.microsoft.com/office/drawing/2014/main" id="{9A2043B8-B0F7-457A-AC2F-D2D837E489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358" y="1690689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" name="群組 70">
              <a:extLst>
                <a:ext uri="{FF2B5EF4-FFF2-40B4-BE49-F238E27FC236}">
                  <a16:creationId xmlns:a16="http://schemas.microsoft.com/office/drawing/2014/main" id="{6A1FAFCF-105E-4CA3-B670-F20BE20E9B82}"/>
                </a:ext>
              </a:extLst>
            </p:cNvPr>
            <p:cNvGrpSpPr/>
            <p:nvPr/>
          </p:nvGrpSpPr>
          <p:grpSpPr>
            <a:xfrm flipV="1">
              <a:off x="561423" y="1991628"/>
              <a:ext cx="406167" cy="351516"/>
              <a:chOff x="536023" y="2156728"/>
              <a:chExt cx="406167" cy="351516"/>
            </a:xfrm>
          </p:grpSpPr>
          <p:cxnSp>
            <p:nvCxnSpPr>
              <p:cNvPr id="72" name="直線單箭頭接點 71">
                <a:extLst>
                  <a:ext uri="{FF2B5EF4-FFF2-40B4-BE49-F238E27FC236}">
                    <a16:creationId xmlns:a16="http://schemas.microsoft.com/office/drawing/2014/main" id="{0CED1189-43EC-48EC-9F6A-B32B37E05771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V="1">
                <a:off x="766432" y="2155437"/>
                <a:ext cx="0" cy="35151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線單箭頭接點 72">
                <a:extLst>
                  <a:ext uri="{FF2B5EF4-FFF2-40B4-BE49-F238E27FC236}">
                    <a16:creationId xmlns:a16="http://schemas.microsoft.com/office/drawing/2014/main" id="{B285A48A-2510-4B68-A899-1E0A54E1C256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 flipV="1">
                <a:off x="536023" y="2156728"/>
                <a:ext cx="0" cy="35151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4" name="群組 73">
            <a:extLst>
              <a:ext uri="{FF2B5EF4-FFF2-40B4-BE49-F238E27FC236}">
                <a16:creationId xmlns:a16="http://schemas.microsoft.com/office/drawing/2014/main" id="{30DF4EEA-AB7F-466E-B1B9-80288B6A62E8}"/>
              </a:ext>
            </a:extLst>
          </p:cNvPr>
          <p:cNvGrpSpPr/>
          <p:nvPr/>
        </p:nvGrpSpPr>
        <p:grpSpPr>
          <a:xfrm>
            <a:off x="2853317" y="2070036"/>
            <a:ext cx="406167" cy="652455"/>
            <a:chOff x="561423" y="1690689"/>
            <a:chExt cx="406167" cy="652455"/>
          </a:xfrm>
        </p:grpSpPr>
        <p:cxnSp>
          <p:nvCxnSpPr>
            <p:cNvPr id="75" name="直線單箭頭接點 74">
              <a:extLst>
                <a:ext uri="{FF2B5EF4-FFF2-40B4-BE49-F238E27FC236}">
                  <a16:creationId xmlns:a16="http://schemas.microsoft.com/office/drawing/2014/main" id="{8BAC9906-38B3-4E25-A7E9-17B9ACE97B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358" y="1690689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" name="群組 75">
              <a:extLst>
                <a:ext uri="{FF2B5EF4-FFF2-40B4-BE49-F238E27FC236}">
                  <a16:creationId xmlns:a16="http://schemas.microsoft.com/office/drawing/2014/main" id="{BEA3C566-18EF-457E-B52C-F12BDC26CFFB}"/>
                </a:ext>
              </a:extLst>
            </p:cNvPr>
            <p:cNvGrpSpPr/>
            <p:nvPr/>
          </p:nvGrpSpPr>
          <p:grpSpPr>
            <a:xfrm flipV="1">
              <a:off x="561423" y="1991628"/>
              <a:ext cx="406167" cy="351516"/>
              <a:chOff x="536023" y="2156728"/>
              <a:chExt cx="406167" cy="351516"/>
            </a:xfrm>
          </p:grpSpPr>
          <p:cxnSp>
            <p:nvCxnSpPr>
              <p:cNvPr id="77" name="直線單箭頭接點 76">
                <a:extLst>
                  <a:ext uri="{FF2B5EF4-FFF2-40B4-BE49-F238E27FC236}">
                    <a16:creationId xmlns:a16="http://schemas.microsoft.com/office/drawing/2014/main" id="{14897A77-3AC6-4A7A-9564-ACE538C249E3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V="1">
                <a:off x="766432" y="2155437"/>
                <a:ext cx="0" cy="35151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直線單箭頭接點 77">
                <a:extLst>
                  <a:ext uri="{FF2B5EF4-FFF2-40B4-BE49-F238E27FC236}">
                    <a16:creationId xmlns:a16="http://schemas.microsoft.com/office/drawing/2014/main" id="{65ED7CF5-A270-4ACA-BE67-E24C23761117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 flipV="1">
                <a:off x="536023" y="2156728"/>
                <a:ext cx="0" cy="35151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9" name="群組 78">
            <a:extLst>
              <a:ext uri="{FF2B5EF4-FFF2-40B4-BE49-F238E27FC236}">
                <a16:creationId xmlns:a16="http://schemas.microsoft.com/office/drawing/2014/main" id="{64DC1A5A-16C2-4E44-9A6D-4EF8C3064D47}"/>
              </a:ext>
            </a:extLst>
          </p:cNvPr>
          <p:cNvGrpSpPr/>
          <p:nvPr/>
        </p:nvGrpSpPr>
        <p:grpSpPr>
          <a:xfrm>
            <a:off x="3904564" y="2070036"/>
            <a:ext cx="406167" cy="652455"/>
            <a:chOff x="561423" y="1690689"/>
            <a:chExt cx="406167" cy="652455"/>
          </a:xfrm>
        </p:grpSpPr>
        <p:cxnSp>
          <p:nvCxnSpPr>
            <p:cNvPr id="80" name="直線單箭頭接點 79">
              <a:extLst>
                <a:ext uri="{FF2B5EF4-FFF2-40B4-BE49-F238E27FC236}">
                  <a16:creationId xmlns:a16="http://schemas.microsoft.com/office/drawing/2014/main" id="{818AA345-8E85-4B9F-B316-B4A7CAC8A9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358" y="1690689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1" name="群組 80">
              <a:extLst>
                <a:ext uri="{FF2B5EF4-FFF2-40B4-BE49-F238E27FC236}">
                  <a16:creationId xmlns:a16="http://schemas.microsoft.com/office/drawing/2014/main" id="{2C1168C4-B6C3-452D-9E27-82E4EDEFC63F}"/>
                </a:ext>
              </a:extLst>
            </p:cNvPr>
            <p:cNvGrpSpPr/>
            <p:nvPr/>
          </p:nvGrpSpPr>
          <p:grpSpPr>
            <a:xfrm flipV="1">
              <a:off x="561423" y="1991628"/>
              <a:ext cx="406167" cy="351516"/>
              <a:chOff x="536023" y="2156728"/>
              <a:chExt cx="406167" cy="351516"/>
            </a:xfrm>
          </p:grpSpPr>
          <p:cxnSp>
            <p:nvCxnSpPr>
              <p:cNvPr id="82" name="直線單箭頭接點 81">
                <a:extLst>
                  <a:ext uri="{FF2B5EF4-FFF2-40B4-BE49-F238E27FC236}">
                    <a16:creationId xmlns:a16="http://schemas.microsoft.com/office/drawing/2014/main" id="{0CFF19BD-5E88-4192-9952-00C4EC244F52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V="1">
                <a:off x="766432" y="2155437"/>
                <a:ext cx="0" cy="35151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線單箭頭接點 82">
                <a:extLst>
                  <a:ext uri="{FF2B5EF4-FFF2-40B4-BE49-F238E27FC236}">
                    <a16:creationId xmlns:a16="http://schemas.microsoft.com/office/drawing/2014/main" id="{57EC9EDE-4774-4DAE-9966-11E948DDD1E6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 flipV="1">
                <a:off x="536023" y="2156728"/>
                <a:ext cx="0" cy="35151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4" name="矩形 83">
            <a:extLst>
              <a:ext uri="{FF2B5EF4-FFF2-40B4-BE49-F238E27FC236}">
                <a16:creationId xmlns:a16="http://schemas.microsoft.com/office/drawing/2014/main" id="{F2BECA2B-CEB8-4FE9-A62D-FD1816BE1964}"/>
              </a:ext>
            </a:extLst>
          </p:cNvPr>
          <p:cNvSpPr/>
          <p:nvPr/>
        </p:nvSpPr>
        <p:spPr>
          <a:xfrm rot="5400000">
            <a:off x="1588460" y="1551299"/>
            <a:ext cx="760287" cy="19520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3ECBB6D2-9DC9-4A1B-A1C1-33DDCECCDC02}"/>
              </a:ext>
            </a:extLst>
          </p:cNvPr>
          <p:cNvSpPr/>
          <p:nvPr/>
        </p:nvSpPr>
        <p:spPr>
          <a:xfrm rot="5400000">
            <a:off x="2602694" y="1562349"/>
            <a:ext cx="760287" cy="19520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6" name="矩形 85">
            <a:extLst>
              <a:ext uri="{FF2B5EF4-FFF2-40B4-BE49-F238E27FC236}">
                <a16:creationId xmlns:a16="http://schemas.microsoft.com/office/drawing/2014/main" id="{480D2E21-86AB-4A3C-962D-7C010C1C23D4}"/>
              </a:ext>
            </a:extLst>
          </p:cNvPr>
          <p:cNvSpPr/>
          <p:nvPr/>
        </p:nvSpPr>
        <p:spPr>
          <a:xfrm rot="5400000">
            <a:off x="3644525" y="1575049"/>
            <a:ext cx="760287" cy="19520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3" name="矩形 92">
            <a:extLst>
              <a:ext uri="{FF2B5EF4-FFF2-40B4-BE49-F238E27FC236}">
                <a16:creationId xmlns:a16="http://schemas.microsoft.com/office/drawing/2014/main" id="{7EFE9B0D-D048-425E-B355-6808FBD33AC1}"/>
              </a:ext>
            </a:extLst>
          </p:cNvPr>
          <p:cNvSpPr/>
          <p:nvPr/>
        </p:nvSpPr>
        <p:spPr>
          <a:xfrm rot="5400000">
            <a:off x="4960282" y="2981880"/>
            <a:ext cx="760287" cy="19520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4" name="矩形 93">
            <a:extLst>
              <a:ext uri="{FF2B5EF4-FFF2-40B4-BE49-F238E27FC236}">
                <a16:creationId xmlns:a16="http://schemas.microsoft.com/office/drawing/2014/main" id="{12E7183F-E0F0-4A33-BAC3-24B57ED7763F}"/>
              </a:ext>
            </a:extLst>
          </p:cNvPr>
          <p:cNvSpPr/>
          <p:nvPr/>
        </p:nvSpPr>
        <p:spPr>
          <a:xfrm rot="5400000">
            <a:off x="6507700" y="2975356"/>
            <a:ext cx="760287" cy="19520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5" name="矩形 94">
            <a:extLst>
              <a:ext uri="{FF2B5EF4-FFF2-40B4-BE49-F238E27FC236}">
                <a16:creationId xmlns:a16="http://schemas.microsoft.com/office/drawing/2014/main" id="{BFF2E8C1-CC77-4701-8424-8D320AFABDC0}"/>
              </a:ext>
            </a:extLst>
          </p:cNvPr>
          <p:cNvSpPr/>
          <p:nvPr/>
        </p:nvSpPr>
        <p:spPr>
          <a:xfrm rot="5400000">
            <a:off x="8142369" y="2975356"/>
            <a:ext cx="760287" cy="1952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6" name="文字方塊 95">
            <a:extLst>
              <a:ext uri="{FF2B5EF4-FFF2-40B4-BE49-F238E27FC236}">
                <a16:creationId xmlns:a16="http://schemas.microsoft.com/office/drawing/2014/main" id="{7C70AAC7-D86A-4A07-B289-452CC952A9A7}"/>
              </a:ext>
            </a:extLst>
          </p:cNvPr>
          <p:cNvSpPr txBox="1"/>
          <p:nvPr/>
        </p:nvSpPr>
        <p:spPr>
          <a:xfrm>
            <a:off x="5931900" y="3836478"/>
            <a:ext cx="37526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Learned with the </a:t>
            </a:r>
            <a:br>
              <a:rPr lang="en-US" altLang="zh-TW" sz="2800" dirty="0"/>
            </a:br>
            <a:r>
              <a:rPr lang="en-US" altLang="zh-TW" sz="2800" dirty="0"/>
              <a:t>downstream tasks</a:t>
            </a:r>
            <a:endParaRPr lang="zh-TW" altLang="en-US" sz="2800" dirty="0"/>
          </a:p>
        </p:txBody>
      </p:sp>
      <p:sp>
        <p:nvSpPr>
          <p:cNvPr id="98" name="文字方塊 97">
            <a:extLst>
              <a:ext uri="{FF2B5EF4-FFF2-40B4-BE49-F238E27FC236}">
                <a16:creationId xmlns:a16="http://schemas.microsoft.com/office/drawing/2014/main" id="{67F3B003-402A-4ADF-A2BD-D46621B28393}"/>
              </a:ext>
            </a:extLst>
          </p:cNvPr>
          <p:cNvSpPr txBox="1"/>
          <p:nvPr/>
        </p:nvSpPr>
        <p:spPr>
          <a:xfrm>
            <a:off x="5348763" y="2868007"/>
            <a:ext cx="1099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=</a:t>
            </a:r>
            <a:endParaRPr lang="zh-TW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文字方塊 98">
                <a:extLst>
                  <a:ext uri="{FF2B5EF4-FFF2-40B4-BE49-F238E27FC236}">
                    <a16:creationId xmlns:a16="http://schemas.microsoft.com/office/drawing/2014/main" id="{23BFC41A-E874-4203-B414-B0C4C07109A2}"/>
                  </a:ext>
                </a:extLst>
              </p:cNvPr>
              <p:cNvSpPr txBox="1"/>
              <p:nvPr/>
            </p:nvSpPr>
            <p:spPr>
              <a:xfrm>
                <a:off x="6318118" y="2875435"/>
                <a:ext cx="45544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99" name="文字方塊 98">
                <a:extLst>
                  <a:ext uri="{FF2B5EF4-FFF2-40B4-BE49-F238E27FC236}">
                    <a16:creationId xmlns:a16="http://schemas.microsoft.com/office/drawing/2014/main" id="{23BFC41A-E874-4203-B414-B0C4C07109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8118" y="2875435"/>
                <a:ext cx="455446" cy="430887"/>
              </a:xfrm>
              <a:prstGeom prst="rect">
                <a:avLst/>
              </a:prstGeom>
              <a:blipFill>
                <a:blip r:embed="rId2"/>
                <a:stretch>
                  <a:fillRect l="-10811" r="-5405" b="-1428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文字方塊 99">
            <a:extLst>
              <a:ext uri="{FF2B5EF4-FFF2-40B4-BE49-F238E27FC236}">
                <a16:creationId xmlns:a16="http://schemas.microsoft.com/office/drawing/2014/main" id="{AA9D9921-93F6-4186-B2FF-1E20C2225D80}"/>
              </a:ext>
            </a:extLst>
          </p:cNvPr>
          <p:cNvSpPr txBox="1"/>
          <p:nvPr/>
        </p:nvSpPr>
        <p:spPr>
          <a:xfrm>
            <a:off x="6940903" y="2829268"/>
            <a:ext cx="1099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+</a:t>
            </a:r>
            <a:endParaRPr lang="zh-TW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文字方塊 100">
                <a:extLst>
                  <a:ext uri="{FF2B5EF4-FFF2-40B4-BE49-F238E27FC236}">
                    <a16:creationId xmlns:a16="http://schemas.microsoft.com/office/drawing/2014/main" id="{0FAED147-68DA-4844-95DB-E36820BE7B17}"/>
                  </a:ext>
                </a:extLst>
              </p:cNvPr>
              <p:cNvSpPr txBox="1"/>
              <p:nvPr/>
            </p:nvSpPr>
            <p:spPr>
              <a:xfrm>
                <a:off x="7918662" y="2864042"/>
                <a:ext cx="46371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01" name="文字方塊 100">
                <a:extLst>
                  <a:ext uri="{FF2B5EF4-FFF2-40B4-BE49-F238E27FC236}">
                    <a16:creationId xmlns:a16="http://schemas.microsoft.com/office/drawing/2014/main" id="{0FAED147-68DA-4844-95DB-E36820BE7B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8662" y="2864042"/>
                <a:ext cx="463717" cy="430887"/>
              </a:xfrm>
              <a:prstGeom prst="rect">
                <a:avLst/>
              </a:prstGeom>
              <a:blipFill>
                <a:blip r:embed="rId3"/>
                <a:stretch>
                  <a:fillRect l="-8108" r="-8108" b="-1428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3" name="直線單箭頭接點 102">
            <a:extLst>
              <a:ext uri="{FF2B5EF4-FFF2-40B4-BE49-F238E27FC236}">
                <a16:creationId xmlns:a16="http://schemas.microsoft.com/office/drawing/2014/main" id="{31B590EC-453E-45E2-9145-2D07361FAE92}"/>
              </a:ext>
            </a:extLst>
          </p:cNvPr>
          <p:cNvCxnSpPr/>
          <p:nvPr/>
        </p:nvCxnSpPr>
        <p:spPr>
          <a:xfrm>
            <a:off x="6511720" y="3378527"/>
            <a:ext cx="0" cy="52015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線單箭頭接點 103">
            <a:extLst>
              <a:ext uri="{FF2B5EF4-FFF2-40B4-BE49-F238E27FC236}">
                <a16:creationId xmlns:a16="http://schemas.microsoft.com/office/drawing/2014/main" id="{F2F082AD-3866-4E3D-8F5A-5EA9E2BEC392}"/>
              </a:ext>
            </a:extLst>
          </p:cNvPr>
          <p:cNvCxnSpPr/>
          <p:nvPr/>
        </p:nvCxnSpPr>
        <p:spPr>
          <a:xfrm>
            <a:off x="8117624" y="3340427"/>
            <a:ext cx="0" cy="52015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ectangle 88">
            <a:extLst>
              <a:ext uri="{FF2B5EF4-FFF2-40B4-BE49-F238E27FC236}">
                <a16:creationId xmlns:a16="http://schemas.microsoft.com/office/drawing/2014/main" id="{B16B9102-D1C9-1949-8AD4-F3755CA062DF}"/>
              </a:ext>
            </a:extLst>
          </p:cNvPr>
          <p:cNvSpPr/>
          <p:nvPr/>
        </p:nvSpPr>
        <p:spPr>
          <a:xfrm>
            <a:off x="2236875" y="6626603"/>
            <a:ext cx="58635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TW" sz="12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http://speech.ee.ntu.edu.tw/~tlkagk/courses_ML20.html</a:t>
            </a:r>
            <a:r>
              <a:rPr lang="en-US" altLang="zh-TW" sz="1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7" name="Slide Number Placeholder 3">
            <a:extLst>
              <a:ext uri="{FF2B5EF4-FFF2-40B4-BE49-F238E27FC236}">
                <a16:creationId xmlns:a16="http://schemas.microsoft.com/office/drawing/2014/main" id="{C3E7DE03-B235-564D-9F0B-E34C475C4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  <p:sp>
        <p:nvSpPr>
          <p:cNvPr id="3" name="Cloud Callout 2">
            <a:extLst>
              <a:ext uri="{FF2B5EF4-FFF2-40B4-BE49-F238E27FC236}">
                <a16:creationId xmlns:a16="http://schemas.microsoft.com/office/drawing/2014/main" id="{56509477-4DBD-6566-7D42-3A285CAFF9B8}"/>
              </a:ext>
            </a:extLst>
          </p:cNvPr>
          <p:cNvSpPr/>
          <p:nvPr/>
        </p:nvSpPr>
        <p:spPr>
          <a:xfrm>
            <a:off x="5348763" y="856799"/>
            <a:ext cx="4050606" cy="1620788"/>
          </a:xfrm>
          <a:prstGeom prst="cloudCallout">
            <a:avLst>
              <a:gd name="adj1" fmla="val -69098"/>
              <a:gd name="adj2" fmla="val 27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ysClr val="windowText" lastClr="000000"/>
                </a:solidFill>
              </a:rPr>
              <a:t>Sequence-based word embeddings</a:t>
            </a:r>
          </a:p>
          <a:p>
            <a:pPr algn="ctr"/>
            <a:r>
              <a:rPr lang="en-DE" dirty="0">
                <a:solidFill>
                  <a:sysClr val="windowText" lastClr="000000"/>
                </a:solidFill>
              </a:rPr>
              <a:t>(rather than bag-of-words based)</a:t>
            </a:r>
          </a:p>
        </p:txBody>
      </p:sp>
    </p:spTree>
    <p:extLst>
      <p:ext uri="{BB962C8B-B14F-4D97-AF65-F5344CB8AC3E}">
        <p14:creationId xmlns:p14="http://schemas.microsoft.com/office/powerpoint/2010/main" val="42874394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1702" y="283760"/>
            <a:ext cx="7900988" cy="501460"/>
          </a:xfrm>
          <a:prstGeom prst="rect">
            <a:avLst/>
          </a:prstGeom>
        </p:spPr>
        <p:txBody>
          <a:bodyPr vert="horz" wrap="square" lIns="0" tIns="893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8929">
              <a:spcBef>
                <a:spcPts val="70"/>
              </a:spcBef>
              <a:tabLst>
                <a:tab pos="1113046" algn="l"/>
                <a:tab pos="3397625" algn="l"/>
                <a:tab pos="3758818" algn="l"/>
                <a:tab pos="6467989" algn="l"/>
              </a:tabLst>
            </a:pPr>
            <a:r>
              <a:rPr dirty="0"/>
              <a:t>P</a:t>
            </a:r>
            <a:r>
              <a:rPr spc="-56" dirty="0"/>
              <a:t>r</a:t>
            </a:r>
            <a:r>
              <a:rPr dirty="0"/>
              <a:t>e-</a:t>
            </a:r>
            <a:r>
              <a:rPr spc="-274" dirty="0"/>
              <a:t>T</a:t>
            </a:r>
            <a:r>
              <a:rPr dirty="0"/>
              <a:t>raining	&amp;	</a:t>
            </a:r>
            <a:r>
              <a:rPr lang="de-DE" dirty="0"/>
              <a:t>Fine Tuning</a:t>
            </a:r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596556" y="2453863"/>
            <a:ext cx="4129980" cy="2563267"/>
          </a:xfrm>
          <a:custGeom>
            <a:avLst/>
            <a:gdLst/>
            <a:ahLst/>
            <a:cxnLst/>
            <a:rect l="l" t="t" r="r" b="b"/>
            <a:pathLst>
              <a:path w="5873750" h="3645534">
                <a:moveTo>
                  <a:pt x="877044" y="0"/>
                </a:moveTo>
                <a:lnTo>
                  <a:pt x="4996375" y="0"/>
                </a:lnTo>
                <a:lnTo>
                  <a:pt x="5070549" y="42"/>
                </a:lnTo>
                <a:lnTo>
                  <a:pt x="5138854" y="343"/>
                </a:lnTo>
                <a:lnTo>
                  <a:pt x="5201600" y="1160"/>
                </a:lnTo>
                <a:lnTo>
                  <a:pt x="5259096" y="2750"/>
                </a:lnTo>
                <a:lnTo>
                  <a:pt x="5311651" y="5372"/>
                </a:lnTo>
                <a:lnTo>
                  <a:pt x="5359573" y="9283"/>
                </a:lnTo>
                <a:lnTo>
                  <a:pt x="5403171" y="14741"/>
                </a:lnTo>
                <a:lnTo>
                  <a:pt x="5442754" y="22005"/>
                </a:lnTo>
                <a:lnTo>
                  <a:pt x="5511111" y="42979"/>
                </a:lnTo>
                <a:lnTo>
                  <a:pt x="5559370" y="63270"/>
                </a:lnTo>
                <a:lnTo>
                  <a:pt x="5605038" y="87962"/>
                </a:lnTo>
                <a:lnTo>
                  <a:pt x="5647855" y="116795"/>
                </a:lnTo>
                <a:lnTo>
                  <a:pt x="5687564" y="149512"/>
                </a:lnTo>
                <a:lnTo>
                  <a:pt x="5723906" y="185854"/>
                </a:lnTo>
                <a:lnTo>
                  <a:pt x="5756623" y="225563"/>
                </a:lnTo>
                <a:lnTo>
                  <a:pt x="5785457" y="268381"/>
                </a:lnTo>
                <a:lnTo>
                  <a:pt x="5810149" y="314048"/>
                </a:lnTo>
                <a:lnTo>
                  <a:pt x="5830440" y="362308"/>
                </a:lnTo>
                <a:lnTo>
                  <a:pt x="5851414" y="430665"/>
                </a:lnTo>
                <a:lnTo>
                  <a:pt x="5858677" y="470248"/>
                </a:lnTo>
                <a:lnTo>
                  <a:pt x="5864136" y="513846"/>
                </a:lnTo>
                <a:lnTo>
                  <a:pt x="5868047" y="561768"/>
                </a:lnTo>
                <a:lnTo>
                  <a:pt x="5870669" y="614322"/>
                </a:lnTo>
                <a:lnTo>
                  <a:pt x="5872259" y="671818"/>
                </a:lnTo>
                <a:lnTo>
                  <a:pt x="5873075" y="734565"/>
                </a:lnTo>
                <a:lnTo>
                  <a:pt x="5873376" y="802870"/>
                </a:lnTo>
                <a:lnTo>
                  <a:pt x="5873419" y="877044"/>
                </a:lnTo>
                <a:lnTo>
                  <a:pt x="5873419" y="2768319"/>
                </a:lnTo>
                <a:lnTo>
                  <a:pt x="5873376" y="2842492"/>
                </a:lnTo>
                <a:lnTo>
                  <a:pt x="5873075" y="2910798"/>
                </a:lnTo>
                <a:lnTo>
                  <a:pt x="5872259" y="2973544"/>
                </a:lnTo>
                <a:lnTo>
                  <a:pt x="5870669" y="3031040"/>
                </a:lnTo>
                <a:lnTo>
                  <a:pt x="5868047" y="3083595"/>
                </a:lnTo>
                <a:lnTo>
                  <a:pt x="5864136" y="3131516"/>
                </a:lnTo>
                <a:lnTo>
                  <a:pt x="5858677" y="3175115"/>
                </a:lnTo>
                <a:lnTo>
                  <a:pt x="5851414" y="3214698"/>
                </a:lnTo>
                <a:lnTo>
                  <a:pt x="5830440" y="3283055"/>
                </a:lnTo>
                <a:lnTo>
                  <a:pt x="5810149" y="3331314"/>
                </a:lnTo>
                <a:lnTo>
                  <a:pt x="5785457" y="3376982"/>
                </a:lnTo>
                <a:lnTo>
                  <a:pt x="5756623" y="3419799"/>
                </a:lnTo>
                <a:lnTo>
                  <a:pt x="5723906" y="3459508"/>
                </a:lnTo>
                <a:lnTo>
                  <a:pt x="5687564" y="3495850"/>
                </a:lnTo>
                <a:lnTo>
                  <a:pt x="5647855" y="3528567"/>
                </a:lnTo>
                <a:lnTo>
                  <a:pt x="5605038" y="3557401"/>
                </a:lnTo>
                <a:lnTo>
                  <a:pt x="5559370" y="3582092"/>
                </a:lnTo>
                <a:lnTo>
                  <a:pt x="5511111" y="3602384"/>
                </a:lnTo>
                <a:lnTo>
                  <a:pt x="5442754" y="3623358"/>
                </a:lnTo>
                <a:lnTo>
                  <a:pt x="5403171" y="3630621"/>
                </a:lnTo>
                <a:lnTo>
                  <a:pt x="5359573" y="3636080"/>
                </a:lnTo>
                <a:lnTo>
                  <a:pt x="5311651" y="3639991"/>
                </a:lnTo>
                <a:lnTo>
                  <a:pt x="5259096" y="3642612"/>
                </a:lnTo>
                <a:lnTo>
                  <a:pt x="5201600" y="3644203"/>
                </a:lnTo>
                <a:lnTo>
                  <a:pt x="5138854" y="3645019"/>
                </a:lnTo>
                <a:lnTo>
                  <a:pt x="5070549" y="3645320"/>
                </a:lnTo>
                <a:lnTo>
                  <a:pt x="4996375" y="3645363"/>
                </a:lnTo>
                <a:lnTo>
                  <a:pt x="877044" y="3645363"/>
                </a:lnTo>
                <a:lnTo>
                  <a:pt x="802870" y="3645320"/>
                </a:lnTo>
                <a:lnTo>
                  <a:pt x="734565" y="3645019"/>
                </a:lnTo>
                <a:lnTo>
                  <a:pt x="671818" y="3644203"/>
                </a:lnTo>
                <a:lnTo>
                  <a:pt x="614322" y="3642612"/>
                </a:lnTo>
                <a:lnTo>
                  <a:pt x="561768" y="3639991"/>
                </a:lnTo>
                <a:lnTo>
                  <a:pt x="513846" y="3636080"/>
                </a:lnTo>
                <a:lnTo>
                  <a:pt x="470248" y="3630621"/>
                </a:lnTo>
                <a:lnTo>
                  <a:pt x="430665" y="3623358"/>
                </a:lnTo>
                <a:lnTo>
                  <a:pt x="362308" y="3602384"/>
                </a:lnTo>
                <a:lnTo>
                  <a:pt x="314048" y="3582092"/>
                </a:lnTo>
                <a:lnTo>
                  <a:pt x="268381" y="3557401"/>
                </a:lnTo>
                <a:lnTo>
                  <a:pt x="225563" y="3528567"/>
                </a:lnTo>
                <a:lnTo>
                  <a:pt x="185854" y="3495850"/>
                </a:lnTo>
                <a:lnTo>
                  <a:pt x="149512" y="3459508"/>
                </a:lnTo>
                <a:lnTo>
                  <a:pt x="116795" y="3419799"/>
                </a:lnTo>
                <a:lnTo>
                  <a:pt x="87962" y="3376982"/>
                </a:lnTo>
                <a:lnTo>
                  <a:pt x="63270" y="3331314"/>
                </a:lnTo>
                <a:lnTo>
                  <a:pt x="42979" y="3283055"/>
                </a:lnTo>
                <a:lnTo>
                  <a:pt x="22005" y="3214698"/>
                </a:lnTo>
                <a:lnTo>
                  <a:pt x="14741" y="3175115"/>
                </a:lnTo>
                <a:lnTo>
                  <a:pt x="9283" y="3131516"/>
                </a:lnTo>
                <a:lnTo>
                  <a:pt x="5372" y="3083595"/>
                </a:lnTo>
                <a:lnTo>
                  <a:pt x="2750" y="3031040"/>
                </a:lnTo>
                <a:lnTo>
                  <a:pt x="1160" y="2973544"/>
                </a:lnTo>
                <a:lnTo>
                  <a:pt x="343" y="2910798"/>
                </a:lnTo>
                <a:lnTo>
                  <a:pt x="42" y="2842492"/>
                </a:lnTo>
                <a:lnTo>
                  <a:pt x="0" y="2768319"/>
                </a:lnTo>
                <a:lnTo>
                  <a:pt x="0" y="877044"/>
                </a:lnTo>
                <a:lnTo>
                  <a:pt x="42" y="802870"/>
                </a:lnTo>
                <a:lnTo>
                  <a:pt x="343" y="734565"/>
                </a:lnTo>
                <a:lnTo>
                  <a:pt x="1160" y="671818"/>
                </a:lnTo>
                <a:lnTo>
                  <a:pt x="2750" y="614322"/>
                </a:lnTo>
                <a:lnTo>
                  <a:pt x="5372" y="561768"/>
                </a:lnTo>
                <a:lnTo>
                  <a:pt x="9283" y="513846"/>
                </a:lnTo>
                <a:lnTo>
                  <a:pt x="14741" y="470248"/>
                </a:lnTo>
                <a:lnTo>
                  <a:pt x="22005" y="430665"/>
                </a:lnTo>
                <a:lnTo>
                  <a:pt x="42979" y="362308"/>
                </a:lnTo>
                <a:lnTo>
                  <a:pt x="63270" y="314048"/>
                </a:lnTo>
                <a:lnTo>
                  <a:pt x="87962" y="268381"/>
                </a:lnTo>
                <a:lnTo>
                  <a:pt x="116795" y="225563"/>
                </a:lnTo>
                <a:lnTo>
                  <a:pt x="149512" y="185854"/>
                </a:lnTo>
                <a:lnTo>
                  <a:pt x="185854" y="149512"/>
                </a:lnTo>
                <a:lnTo>
                  <a:pt x="225563" y="116795"/>
                </a:lnTo>
                <a:lnTo>
                  <a:pt x="268381" y="87962"/>
                </a:lnTo>
                <a:lnTo>
                  <a:pt x="314048" y="63270"/>
                </a:lnTo>
                <a:lnTo>
                  <a:pt x="362308" y="42979"/>
                </a:lnTo>
                <a:lnTo>
                  <a:pt x="430665" y="22005"/>
                </a:lnTo>
                <a:lnTo>
                  <a:pt x="470248" y="14741"/>
                </a:lnTo>
                <a:lnTo>
                  <a:pt x="513846" y="9283"/>
                </a:lnTo>
                <a:lnTo>
                  <a:pt x="561768" y="5372"/>
                </a:lnTo>
                <a:lnTo>
                  <a:pt x="614322" y="2750"/>
                </a:lnTo>
                <a:lnTo>
                  <a:pt x="671818" y="1160"/>
                </a:lnTo>
                <a:lnTo>
                  <a:pt x="734565" y="343"/>
                </a:lnTo>
                <a:lnTo>
                  <a:pt x="802870" y="42"/>
                </a:lnTo>
                <a:lnTo>
                  <a:pt x="877044" y="0"/>
                </a:lnTo>
                <a:close/>
              </a:path>
            </a:pathLst>
          </a:custGeom>
          <a:ln w="635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79207" y="3152104"/>
            <a:ext cx="1693071" cy="732708"/>
          </a:xfrm>
          <a:prstGeom prst="rect">
            <a:avLst/>
          </a:prstGeom>
        </p:spPr>
        <p:txBody>
          <a:bodyPr vert="horz" wrap="square" lIns="0" tIns="44648" rIns="0" bIns="0" rtlCol="0">
            <a:spAutoFit/>
          </a:bodyPr>
          <a:lstStyle/>
          <a:p>
            <a:pPr marL="8929">
              <a:spcBef>
                <a:spcPts val="352"/>
              </a:spcBef>
            </a:pPr>
            <a:r>
              <a:rPr lang="de-DE" sz="2109" i="1" spc="-165" dirty="0" err="1">
                <a:latin typeface="Arial"/>
                <a:cs typeface="Arial"/>
              </a:rPr>
              <a:t>Pretrained</a:t>
            </a:r>
            <a:endParaRPr sz="2109" dirty="0">
              <a:latin typeface="Arial"/>
              <a:cs typeface="Arial"/>
            </a:endParaRPr>
          </a:p>
          <a:p>
            <a:pPr marL="8929">
              <a:spcBef>
                <a:spcPts val="281"/>
              </a:spcBef>
            </a:pPr>
            <a:r>
              <a:rPr sz="2109" i="1" spc="63" dirty="0">
                <a:latin typeface="Arial"/>
                <a:cs typeface="Arial"/>
              </a:rPr>
              <a:t>Model</a:t>
            </a:r>
            <a:endParaRPr sz="2109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49587" y="1237972"/>
            <a:ext cx="2623989" cy="775243"/>
          </a:xfrm>
          <a:prstGeom prst="rect">
            <a:avLst/>
          </a:prstGeom>
        </p:spPr>
        <p:txBody>
          <a:bodyPr vert="horz" wrap="square" lIns="0" tIns="6697" rIns="0" bIns="0" rtlCol="0">
            <a:spAutoFit/>
          </a:bodyPr>
          <a:lstStyle/>
          <a:p>
            <a:pPr marL="8929" marR="3572" indent="350478">
              <a:lnSpc>
                <a:spcPct val="100899"/>
              </a:lnSpc>
              <a:spcBef>
                <a:spcPts val="53"/>
              </a:spcBef>
            </a:pPr>
            <a:r>
              <a:rPr lang="de-DE" sz="1687" b="1" spc="-11" dirty="0" err="1">
                <a:latin typeface="Helvetica Neue"/>
                <a:cs typeface="Helvetica Neue"/>
              </a:rPr>
              <a:t>ELMo</a:t>
            </a:r>
            <a:br>
              <a:rPr lang="de-DE" sz="1687" b="1" spc="-11" dirty="0">
                <a:latin typeface="Helvetica Neue"/>
                <a:cs typeface="Helvetica Neue"/>
              </a:rPr>
            </a:br>
            <a:r>
              <a:rPr sz="1687" spc="-4" dirty="0">
                <a:latin typeface="Helvetica Neue"/>
                <a:cs typeface="Helvetica Neue"/>
              </a:rPr>
              <a:t>pre-trained </a:t>
            </a:r>
            <a:r>
              <a:rPr sz="1687" dirty="0">
                <a:latin typeface="Helvetica Neue"/>
                <a:cs typeface="Helvetica Neue"/>
              </a:rPr>
              <a:t>on </a:t>
            </a:r>
            <a:r>
              <a:rPr sz="1687" spc="-11" dirty="0">
                <a:latin typeface="Helvetica Neue"/>
                <a:cs typeface="Helvetica Neue"/>
              </a:rPr>
              <a:t>large</a:t>
            </a:r>
            <a:r>
              <a:rPr sz="1687" spc="-56" dirty="0">
                <a:latin typeface="Helvetica Neue"/>
                <a:cs typeface="Helvetica Neue"/>
              </a:rPr>
              <a:t> </a:t>
            </a:r>
            <a:r>
              <a:rPr sz="1687" dirty="0">
                <a:latin typeface="Helvetica Neue"/>
                <a:cs typeface="Helvetica Neue"/>
              </a:rPr>
              <a:t>corpus  (in self-supervised</a:t>
            </a:r>
            <a:r>
              <a:rPr sz="1687" spc="-49" dirty="0">
                <a:latin typeface="Helvetica Neue"/>
                <a:cs typeface="Helvetica Neue"/>
              </a:rPr>
              <a:t> </a:t>
            </a:r>
            <a:r>
              <a:rPr sz="1687" dirty="0">
                <a:latin typeface="Helvetica Neue"/>
                <a:cs typeface="Helvetica Neue"/>
              </a:rPr>
              <a:t>fashion)</a:t>
            </a:r>
          </a:p>
        </p:txBody>
      </p:sp>
      <p:sp>
        <p:nvSpPr>
          <p:cNvPr id="8" name="object 8"/>
          <p:cNvSpPr/>
          <p:nvPr/>
        </p:nvSpPr>
        <p:spPr>
          <a:xfrm>
            <a:off x="3618388" y="2795525"/>
            <a:ext cx="213420" cy="1514475"/>
          </a:xfrm>
          <a:custGeom>
            <a:avLst/>
            <a:gdLst/>
            <a:ahLst/>
            <a:cxnLst/>
            <a:rect l="l" t="t" r="r" b="b"/>
            <a:pathLst>
              <a:path w="303529" h="2153920">
                <a:moveTo>
                  <a:pt x="0" y="2153509"/>
                </a:moveTo>
                <a:lnTo>
                  <a:pt x="303410" y="2153509"/>
                </a:lnTo>
                <a:lnTo>
                  <a:pt x="303410" y="0"/>
                </a:lnTo>
                <a:lnTo>
                  <a:pt x="0" y="0"/>
                </a:lnTo>
                <a:lnTo>
                  <a:pt x="0" y="21535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16026" y="3552618"/>
            <a:ext cx="449610" cy="0"/>
          </a:xfrm>
          <a:custGeom>
            <a:avLst/>
            <a:gdLst/>
            <a:ahLst/>
            <a:cxnLst/>
            <a:rect l="l" t="t" r="r" b="b"/>
            <a:pathLst>
              <a:path w="639445">
                <a:moveTo>
                  <a:pt x="0" y="0"/>
                </a:moveTo>
                <a:lnTo>
                  <a:pt x="626434" y="0"/>
                </a:lnTo>
                <a:lnTo>
                  <a:pt x="63913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256488" y="3509755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20"/>
                </a:lnTo>
                <a:lnTo>
                  <a:pt x="121919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993313" y="4400040"/>
            <a:ext cx="1454646" cy="333593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>
              <a:spcBef>
                <a:spcPts val="70"/>
              </a:spcBef>
            </a:pPr>
            <a:r>
              <a:rPr sz="2109" i="1" spc="70" dirty="0">
                <a:latin typeface="Arial"/>
                <a:cs typeface="Arial"/>
              </a:rPr>
              <a:t>Embedding</a:t>
            </a:r>
            <a:endParaRPr sz="2109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749723" y="1239753"/>
            <a:ext cx="4081760" cy="800709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algn="ctr">
              <a:spcBef>
                <a:spcPts val="70"/>
              </a:spcBef>
            </a:pPr>
            <a:r>
              <a:rPr sz="1687" b="1" dirty="0">
                <a:latin typeface="Helvetica Neue"/>
                <a:cs typeface="Helvetica Neue"/>
              </a:rPr>
              <a:t>2) </a:t>
            </a:r>
            <a:r>
              <a:rPr sz="1687" b="1" spc="-4" dirty="0">
                <a:latin typeface="Helvetica Neue"/>
                <a:cs typeface="Helvetica Neue"/>
              </a:rPr>
              <a:t>Feature-based </a:t>
            </a:r>
            <a:r>
              <a:rPr sz="1687" b="1" dirty="0">
                <a:latin typeface="Helvetica Neue"/>
                <a:cs typeface="Helvetica Neue"/>
              </a:rPr>
              <a:t>training</a:t>
            </a:r>
            <a:r>
              <a:rPr sz="1687" b="1" spc="-21" dirty="0">
                <a:latin typeface="Helvetica Neue"/>
                <a:cs typeface="Helvetica Neue"/>
              </a:rPr>
              <a:t> </a:t>
            </a:r>
            <a:r>
              <a:rPr sz="1687" b="1" dirty="0">
                <a:latin typeface="Helvetica Neue"/>
                <a:cs typeface="Helvetica Neue"/>
              </a:rPr>
              <a:t>("fine-tuning")</a:t>
            </a:r>
            <a:br>
              <a:rPr lang="de-DE" sz="1687" b="1" dirty="0">
                <a:latin typeface="Helvetica Neue"/>
                <a:cs typeface="Helvetica Neue"/>
              </a:rPr>
            </a:br>
            <a:r>
              <a:rPr sz="1687" dirty="0">
                <a:latin typeface="Helvetica Neue"/>
                <a:cs typeface="Helvetica Neue"/>
              </a:rPr>
              <a:t>on </a:t>
            </a:r>
            <a:r>
              <a:rPr sz="1687" spc="-11" dirty="0">
                <a:latin typeface="Helvetica Neue"/>
                <a:cs typeface="Helvetica Neue"/>
              </a:rPr>
              <a:t>target</a:t>
            </a:r>
            <a:r>
              <a:rPr lang="de-DE" sz="1687" spc="-11" dirty="0">
                <a:latin typeface="Helvetica Neue"/>
                <a:cs typeface="Helvetica Neue"/>
              </a:rPr>
              <a:t>/“</a:t>
            </a:r>
            <a:r>
              <a:rPr lang="de-DE" sz="1687" dirty="0" err="1">
                <a:latin typeface="Helvetica Neue"/>
                <a:cs typeface="Helvetica Neue"/>
              </a:rPr>
              <a:t>downstream</a:t>
            </a:r>
            <a:r>
              <a:rPr lang="de-DE" sz="1687" dirty="0">
                <a:latin typeface="Helvetica Neue"/>
                <a:cs typeface="Helvetica Neue"/>
              </a:rPr>
              <a:t>“ </a:t>
            </a:r>
            <a:r>
              <a:rPr lang="de-DE" sz="1687" dirty="0" err="1">
                <a:latin typeface="Helvetica Neue"/>
                <a:cs typeface="Helvetica Neue"/>
              </a:rPr>
              <a:t>task</a:t>
            </a:r>
            <a:endParaRPr lang="de-DE" sz="1687" dirty="0">
              <a:latin typeface="Helvetica Neue"/>
              <a:cs typeface="Helvetica Neue"/>
            </a:endParaRPr>
          </a:p>
          <a:p>
            <a:pPr algn="ctr">
              <a:spcBef>
                <a:spcPts val="70"/>
              </a:spcBef>
            </a:pPr>
            <a:r>
              <a:rPr sz="1687" dirty="0">
                <a:latin typeface="Helvetica Neue"/>
                <a:cs typeface="Helvetica Neue"/>
              </a:rPr>
              <a:t>(supervised</a:t>
            </a:r>
            <a:r>
              <a:rPr sz="1687" spc="-42" dirty="0">
                <a:latin typeface="Helvetica Neue"/>
                <a:cs typeface="Helvetica Neue"/>
              </a:rPr>
              <a:t> </a:t>
            </a:r>
            <a:r>
              <a:rPr sz="1687" dirty="0">
                <a:latin typeface="Helvetica Neue"/>
                <a:cs typeface="Helvetica Neue"/>
              </a:rPr>
              <a:t>learning)</a:t>
            </a:r>
          </a:p>
        </p:txBody>
      </p:sp>
      <p:sp>
        <p:nvSpPr>
          <p:cNvPr id="13" name="object 13"/>
          <p:cNvSpPr/>
          <p:nvPr/>
        </p:nvSpPr>
        <p:spPr>
          <a:xfrm>
            <a:off x="5469778" y="2453863"/>
            <a:ext cx="2641848" cy="2563267"/>
          </a:xfrm>
          <a:custGeom>
            <a:avLst/>
            <a:gdLst/>
            <a:ahLst/>
            <a:cxnLst/>
            <a:rect l="l" t="t" r="r" b="b"/>
            <a:pathLst>
              <a:path w="3757295" h="3645534">
                <a:moveTo>
                  <a:pt x="877044" y="0"/>
                </a:moveTo>
                <a:lnTo>
                  <a:pt x="2879818" y="0"/>
                </a:lnTo>
                <a:lnTo>
                  <a:pt x="2953992" y="42"/>
                </a:lnTo>
                <a:lnTo>
                  <a:pt x="3022297" y="343"/>
                </a:lnTo>
                <a:lnTo>
                  <a:pt x="3085044" y="1160"/>
                </a:lnTo>
                <a:lnTo>
                  <a:pt x="3142540" y="2750"/>
                </a:lnTo>
                <a:lnTo>
                  <a:pt x="3195094" y="5372"/>
                </a:lnTo>
                <a:lnTo>
                  <a:pt x="3243016" y="9283"/>
                </a:lnTo>
                <a:lnTo>
                  <a:pt x="3286614" y="14741"/>
                </a:lnTo>
                <a:lnTo>
                  <a:pt x="3326198" y="22005"/>
                </a:lnTo>
                <a:lnTo>
                  <a:pt x="3394555" y="42979"/>
                </a:lnTo>
                <a:lnTo>
                  <a:pt x="3442814" y="63270"/>
                </a:lnTo>
                <a:lnTo>
                  <a:pt x="3488481" y="87962"/>
                </a:lnTo>
                <a:lnTo>
                  <a:pt x="3531299" y="116795"/>
                </a:lnTo>
                <a:lnTo>
                  <a:pt x="3571008" y="149512"/>
                </a:lnTo>
                <a:lnTo>
                  <a:pt x="3607350" y="185854"/>
                </a:lnTo>
                <a:lnTo>
                  <a:pt x="3640067" y="225563"/>
                </a:lnTo>
                <a:lnTo>
                  <a:pt x="3668900" y="268381"/>
                </a:lnTo>
                <a:lnTo>
                  <a:pt x="3693592" y="314048"/>
                </a:lnTo>
                <a:lnTo>
                  <a:pt x="3713883" y="362308"/>
                </a:lnTo>
                <a:lnTo>
                  <a:pt x="3734857" y="430665"/>
                </a:lnTo>
                <a:lnTo>
                  <a:pt x="3742121" y="470248"/>
                </a:lnTo>
                <a:lnTo>
                  <a:pt x="3747579" y="513846"/>
                </a:lnTo>
                <a:lnTo>
                  <a:pt x="3751490" y="561768"/>
                </a:lnTo>
                <a:lnTo>
                  <a:pt x="3754112" y="614322"/>
                </a:lnTo>
                <a:lnTo>
                  <a:pt x="3755702" y="671818"/>
                </a:lnTo>
                <a:lnTo>
                  <a:pt x="3756519" y="734565"/>
                </a:lnTo>
                <a:lnTo>
                  <a:pt x="3756820" y="802870"/>
                </a:lnTo>
                <a:lnTo>
                  <a:pt x="3756863" y="877044"/>
                </a:lnTo>
                <a:lnTo>
                  <a:pt x="3756863" y="2768319"/>
                </a:lnTo>
                <a:lnTo>
                  <a:pt x="3756820" y="2842492"/>
                </a:lnTo>
                <a:lnTo>
                  <a:pt x="3756519" y="2910798"/>
                </a:lnTo>
                <a:lnTo>
                  <a:pt x="3755702" y="2973544"/>
                </a:lnTo>
                <a:lnTo>
                  <a:pt x="3754112" y="3031040"/>
                </a:lnTo>
                <a:lnTo>
                  <a:pt x="3751490" y="3083595"/>
                </a:lnTo>
                <a:lnTo>
                  <a:pt x="3747579" y="3131516"/>
                </a:lnTo>
                <a:lnTo>
                  <a:pt x="3742121" y="3175115"/>
                </a:lnTo>
                <a:lnTo>
                  <a:pt x="3734857" y="3214698"/>
                </a:lnTo>
                <a:lnTo>
                  <a:pt x="3713883" y="3283055"/>
                </a:lnTo>
                <a:lnTo>
                  <a:pt x="3693592" y="3331314"/>
                </a:lnTo>
                <a:lnTo>
                  <a:pt x="3668900" y="3376982"/>
                </a:lnTo>
                <a:lnTo>
                  <a:pt x="3640067" y="3419799"/>
                </a:lnTo>
                <a:lnTo>
                  <a:pt x="3607350" y="3459508"/>
                </a:lnTo>
                <a:lnTo>
                  <a:pt x="3571008" y="3495850"/>
                </a:lnTo>
                <a:lnTo>
                  <a:pt x="3531299" y="3528567"/>
                </a:lnTo>
                <a:lnTo>
                  <a:pt x="3488481" y="3557401"/>
                </a:lnTo>
                <a:lnTo>
                  <a:pt x="3442814" y="3582092"/>
                </a:lnTo>
                <a:lnTo>
                  <a:pt x="3394555" y="3602384"/>
                </a:lnTo>
                <a:lnTo>
                  <a:pt x="3326198" y="3623358"/>
                </a:lnTo>
                <a:lnTo>
                  <a:pt x="3286614" y="3630621"/>
                </a:lnTo>
                <a:lnTo>
                  <a:pt x="3243016" y="3636080"/>
                </a:lnTo>
                <a:lnTo>
                  <a:pt x="3195094" y="3639991"/>
                </a:lnTo>
                <a:lnTo>
                  <a:pt x="3142540" y="3642612"/>
                </a:lnTo>
                <a:lnTo>
                  <a:pt x="3085044" y="3644203"/>
                </a:lnTo>
                <a:lnTo>
                  <a:pt x="3022297" y="3645019"/>
                </a:lnTo>
                <a:lnTo>
                  <a:pt x="2953992" y="3645320"/>
                </a:lnTo>
                <a:lnTo>
                  <a:pt x="2879818" y="3645363"/>
                </a:lnTo>
                <a:lnTo>
                  <a:pt x="877044" y="3645363"/>
                </a:lnTo>
                <a:lnTo>
                  <a:pt x="802870" y="3645320"/>
                </a:lnTo>
                <a:lnTo>
                  <a:pt x="734565" y="3645019"/>
                </a:lnTo>
                <a:lnTo>
                  <a:pt x="671818" y="3644203"/>
                </a:lnTo>
                <a:lnTo>
                  <a:pt x="614322" y="3642612"/>
                </a:lnTo>
                <a:lnTo>
                  <a:pt x="561768" y="3639991"/>
                </a:lnTo>
                <a:lnTo>
                  <a:pt x="513846" y="3636080"/>
                </a:lnTo>
                <a:lnTo>
                  <a:pt x="470248" y="3630621"/>
                </a:lnTo>
                <a:lnTo>
                  <a:pt x="430665" y="3623358"/>
                </a:lnTo>
                <a:lnTo>
                  <a:pt x="362308" y="3602384"/>
                </a:lnTo>
                <a:lnTo>
                  <a:pt x="314048" y="3582092"/>
                </a:lnTo>
                <a:lnTo>
                  <a:pt x="268381" y="3557401"/>
                </a:lnTo>
                <a:lnTo>
                  <a:pt x="225563" y="3528567"/>
                </a:lnTo>
                <a:lnTo>
                  <a:pt x="185854" y="3495850"/>
                </a:lnTo>
                <a:lnTo>
                  <a:pt x="149512" y="3459508"/>
                </a:lnTo>
                <a:lnTo>
                  <a:pt x="116795" y="3419799"/>
                </a:lnTo>
                <a:lnTo>
                  <a:pt x="87962" y="3376982"/>
                </a:lnTo>
                <a:lnTo>
                  <a:pt x="63270" y="3331314"/>
                </a:lnTo>
                <a:lnTo>
                  <a:pt x="42979" y="3283055"/>
                </a:lnTo>
                <a:lnTo>
                  <a:pt x="22005" y="3214698"/>
                </a:lnTo>
                <a:lnTo>
                  <a:pt x="14741" y="3175115"/>
                </a:lnTo>
                <a:lnTo>
                  <a:pt x="9283" y="3131516"/>
                </a:lnTo>
                <a:lnTo>
                  <a:pt x="5372" y="3083595"/>
                </a:lnTo>
                <a:lnTo>
                  <a:pt x="2750" y="3031040"/>
                </a:lnTo>
                <a:lnTo>
                  <a:pt x="1160" y="2973544"/>
                </a:lnTo>
                <a:lnTo>
                  <a:pt x="343" y="2910798"/>
                </a:lnTo>
                <a:lnTo>
                  <a:pt x="42" y="2842492"/>
                </a:lnTo>
                <a:lnTo>
                  <a:pt x="0" y="2768319"/>
                </a:lnTo>
                <a:lnTo>
                  <a:pt x="0" y="877044"/>
                </a:lnTo>
                <a:lnTo>
                  <a:pt x="42" y="802870"/>
                </a:lnTo>
                <a:lnTo>
                  <a:pt x="343" y="734565"/>
                </a:lnTo>
                <a:lnTo>
                  <a:pt x="1160" y="671818"/>
                </a:lnTo>
                <a:lnTo>
                  <a:pt x="2750" y="614322"/>
                </a:lnTo>
                <a:lnTo>
                  <a:pt x="5372" y="561768"/>
                </a:lnTo>
                <a:lnTo>
                  <a:pt x="9283" y="513846"/>
                </a:lnTo>
                <a:lnTo>
                  <a:pt x="14741" y="470248"/>
                </a:lnTo>
                <a:lnTo>
                  <a:pt x="22005" y="430665"/>
                </a:lnTo>
                <a:lnTo>
                  <a:pt x="42979" y="362308"/>
                </a:lnTo>
                <a:lnTo>
                  <a:pt x="63270" y="314048"/>
                </a:lnTo>
                <a:lnTo>
                  <a:pt x="87962" y="268381"/>
                </a:lnTo>
                <a:lnTo>
                  <a:pt x="116795" y="225563"/>
                </a:lnTo>
                <a:lnTo>
                  <a:pt x="149512" y="185854"/>
                </a:lnTo>
                <a:lnTo>
                  <a:pt x="185854" y="149512"/>
                </a:lnTo>
                <a:lnTo>
                  <a:pt x="225563" y="116795"/>
                </a:lnTo>
                <a:lnTo>
                  <a:pt x="268381" y="87962"/>
                </a:lnTo>
                <a:lnTo>
                  <a:pt x="314048" y="63270"/>
                </a:lnTo>
                <a:lnTo>
                  <a:pt x="362308" y="42979"/>
                </a:lnTo>
                <a:lnTo>
                  <a:pt x="430665" y="22005"/>
                </a:lnTo>
                <a:lnTo>
                  <a:pt x="470248" y="14741"/>
                </a:lnTo>
                <a:lnTo>
                  <a:pt x="513846" y="9283"/>
                </a:lnTo>
                <a:lnTo>
                  <a:pt x="561768" y="5372"/>
                </a:lnTo>
                <a:lnTo>
                  <a:pt x="614322" y="2750"/>
                </a:lnTo>
                <a:lnTo>
                  <a:pt x="671818" y="1160"/>
                </a:lnTo>
                <a:lnTo>
                  <a:pt x="734565" y="343"/>
                </a:lnTo>
                <a:lnTo>
                  <a:pt x="802870" y="42"/>
                </a:lnTo>
                <a:lnTo>
                  <a:pt x="877044" y="0"/>
                </a:lnTo>
                <a:close/>
              </a:path>
            </a:pathLst>
          </a:custGeom>
          <a:ln w="635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173965" y="3316061"/>
            <a:ext cx="1568946" cy="0"/>
          </a:xfrm>
          <a:custGeom>
            <a:avLst/>
            <a:gdLst/>
            <a:ahLst/>
            <a:cxnLst/>
            <a:rect l="l" t="t" r="r" b="b"/>
            <a:pathLst>
              <a:path w="2231390">
                <a:moveTo>
                  <a:pt x="0" y="0"/>
                </a:moveTo>
                <a:lnTo>
                  <a:pt x="2218607" y="0"/>
                </a:lnTo>
                <a:lnTo>
                  <a:pt x="2231307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733923" y="3273199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20"/>
                </a:lnTo>
                <a:lnTo>
                  <a:pt x="121919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505358" y="3013096"/>
            <a:ext cx="213420" cy="639365"/>
          </a:xfrm>
          <a:custGeom>
            <a:avLst/>
            <a:gdLst/>
            <a:ahLst/>
            <a:cxnLst/>
            <a:rect l="l" t="t" r="r" b="b"/>
            <a:pathLst>
              <a:path w="303529" h="909320">
                <a:moveTo>
                  <a:pt x="0" y="908909"/>
                </a:moveTo>
                <a:lnTo>
                  <a:pt x="303410" y="908909"/>
                </a:lnTo>
                <a:lnTo>
                  <a:pt x="303410" y="0"/>
                </a:lnTo>
                <a:lnTo>
                  <a:pt x="0" y="0"/>
                </a:lnTo>
                <a:lnTo>
                  <a:pt x="0" y="9089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161889" y="3332635"/>
            <a:ext cx="202257" cy="0"/>
          </a:xfrm>
          <a:custGeom>
            <a:avLst/>
            <a:gdLst/>
            <a:ahLst/>
            <a:cxnLst/>
            <a:rect l="l" t="t" r="r" b="b"/>
            <a:pathLst>
              <a:path w="287654">
                <a:moveTo>
                  <a:pt x="0" y="0"/>
                </a:moveTo>
                <a:lnTo>
                  <a:pt x="274905" y="0"/>
                </a:lnTo>
                <a:lnTo>
                  <a:pt x="287605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355181" y="3289772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20"/>
                </a:lnTo>
                <a:lnTo>
                  <a:pt x="121920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656376" y="4348991"/>
            <a:ext cx="2217688" cy="312049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>
              <a:spcBef>
                <a:spcPts val="70"/>
              </a:spcBef>
            </a:pPr>
            <a:r>
              <a:rPr sz="1969" i="1" spc="42" dirty="0">
                <a:latin typeface="Arial"/>
                <a:cs typeface="Arial"/>
              </a:rPr>
              <a:t>One </a:t>
            </a:r>
            <a:r>
              <a:rPr sz="1969" i="1" spc="70" dirty="0">
                <a:latin typeface="Arial"/>
                <a:cs typeface="Arial"/>
              </a:rPr>
              <a:t>or </a:t>
            </a:r>
            <a:r>
              <a:rPr sz="1969" i="1" spc="63" dirty="0">
                <a:latin typeface="Arial"/>
                <a:cs typeface="Arial"/>
              </a:rPr>
              <a:t>more</a:t>
            </a:r>
            <a:r>
              <a:rPr sz="1969" i="1" spc="-246" dirty="0">
                <a:latin typeface="Arial"/>
                <a:cs typeface="Arial"/>
              </a:rPr>
              <a:t> </a:t>
            </a:r>
            <a:r>
              <a:rPr sz="1969" i="1" dirty="0">
                <a:latin typeface="Arial"/>
                <a:cs typeface="Arial"/>
              </a:rPr>
              <a:t>layers</a:t>
            </a:r>
            <a:endParaRPr sz="1969">
              <a:latin typeface="Arial"/>
              <a:cs typeface="Arial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xfrm>
            <a:off x="12535576" y="9382296"/>
            <a:ext cx="538480" cy="3435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2000" b="0" i="0" kern="1200">
                <a:solidFill>
                  <a:srgbClr val="929292"/>
                </a:solidFill>
                <a:latin typeface="Helvetica Neue"/>
                <a:ea typeface="+mn-ea"/>
                <a:cs typeface="Helvetica Neue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0">
              <a:spcBef>
                <a:spcPts val="30"/>
              </a:spcBef>
            </a:pPr>
            <a:fld id="{81D60167-4931-47E6-BA6A-407CBD079E47}" type="slidenum">
              <a:rPr lang="en-DE" smtClean="0"/>
              <a:pPr marL="63500">
                <a:spcBef>
                  <a:spcPts val="30"/>
                </a:spcBef>
              </a:pPr>
              <a:t>43</a:t>
            </a:fld>
            <a:endParaRPr dirty="0"/>
          </a:p>
        </p:txBody>
      </p:sp>
      <p:sp>
        <p:nvSpPr>
          <p:cNvPr id="22" name="object 22"/>
          <p:cNvSpPr txBox="1">
            <a:spLocks noGrp="1"/>
          </p:cNvSpPr>
          <p:nvPr>
            <p:ph type="dt" sz="half" idx="6"/>
          </p:nvPr>
        </p:nvSpPr>
        <p:spPr>
          <a:xfrm>
            <a:off x="3973576" y="9395651"/>
            <a:ext cx="1663064" cy="247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00" b="0" i="0" kern="1200">
                <a:solidFill>
                  <a:srgbClr val="929292"/>
                </a:solidFill>
                <a:latin typeface="Helvetica Neue"/>
                <a:ea typeface="+mn-ea"/>
                <a:cs typeface="Helvetica Neue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29">
              <a:spcBef>
                <a:spcPts val="18"/>
              </a:spcBef>
            </a:pPr>
            <a:r>
              <a:rPr lang="en-GB"/>
              <a:t>Sebastian</a:t>
            </a:r>
            <a:r>
              <a:rPr lang="en-GB" spc="-80"/>
              <a:t> </a:t>
            </a:r>
            <a:r>
              <a:rPr lang="en-GB"/>
              <a:t>Raschka</a:t>
            </a:r>
            <a:endParaRPr dirty="0"/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xfrm>
            <a:off x="6193282" y="9395651"/>
            <a:ext cx="2838450" cy="247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00" b="0" i="0" kern="1200">
                <a:solidFill>
                  <a:srgbClr val="929292"/>
                </a:solidFill>
                <a:latin typeface="Helvetica Neue"/>
                <a:ea typeface="+mn-ea"/>
                <a:cs typeface="Helvetica Neue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29">
              <a:spcBef>
                <a:spcPts val="18"/>
              </a:spcBef>
            </a:pPr>
            <a:r>
              <a:rPr lang="en-GB" spc="-70"/>
              <a:t>STAT </a:t>
            </a:r>
            <a:r>
              <a:rPr lang="en-GB"/>
              <a:t>453: </a:t>
            </a:r>
            <a:r>
              <a:rPr lang="en-GB" spc="-10"/>
              <a:t>Intro </a:t>
            </a:r>
            <a:r>
              <a:rPr lang="en-GB"/>
              <a:t>to Deep</a:t>
            </a:r>
            <a:r>
              <a:rPr lang="en-GB" spc="25"/>
              <a:t> </a:t>
            </a:r>
            <a:r>
              <a:rPr lang="en-GB"/>
              <a:t>Learning</a:t>
            </a:r>
            <a:endParaRPr dirty="0"/>
          </a:p>
        </p:txBody>
      </p:sp>
      <p:sp>
        <p:nvSpPr>
          <p:cNvPr id="24" name="矩形 49">
            <a:extLst>
              <a:ext uri="{FF2B5EF4-FFF2-40B4-BE49-F238E27FC236}">
                <a16:creationId xmlns:a16="http://schemas.microsoft.com/office/drawing/2014/main" id="{DD02B391-7BDB-B28F-F45A-8BF480B6717F}"/>
              </a:ext>
            </a:extLst>
          </p:cNvPr>
          <p:cNvSpPr/>
          <p:nvPr/>
        </p:nvSpPr>
        <p:spPr>
          <a:xfrm rot="5400000">
            <a:off x="3353983" y="3081851"/>
            <a:ext cx="760287" cy="19520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50">
            <a:extLst>
              <a:ext uri="{FF2B5EF4-FFF2-40B4-BE49-F238E27FC236}">
                <a16:creationId xmlns:a16="http://schemas.microsoft.com/office/drawing/2014/main" id="{3FB27FAF-318B-7148-7766-D8B0D19800DD}"/>
              </a:ext>
            </a:extLst>
          </p:cNvPr>
          <p:cNvSpPr/>
          <p:nvPr/>
        </p:nvSpPr>
        <p:spPr>
          <a:xfrm rot="5400000">
            <a:off x="3340492" y="3842138"/>
            <a:ext cx="760287" cy="1952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92">
            <a:extLst>
              <a:ext uri="{FF2B5EF4-FFF2-40B4-BE49-F238E27FC236}">
                <a16:creationId xmlns:a16="http://schemas.microsoft.com/office/drawing/2014/main" id="{F51EBA01-38A5-A741-E89A-746E58BD3DE5}"/>
              </a:ext>
            </a:extLst>
          </p:cNvPr>
          <p:cNvSpPr/>
          <p:nvPr/>
        </p:nvSpPr>
        <p:spPr>
          <a:xfrm rot="5400000">
            <a:off x="5620428" y="3252256"/>
            <a:ext cx="760287" cy="19520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object 17">
            <a:extLst>
              <a:ext uri="{FF2B5EF4-FFF2-40B4-BE49-F238E27FC236}">
                <a16:creationId xmlns:a16="http://schemas.microsoft.com/office/drawing/2014/main" id="{F40F8EA0-47FA-CB8C-383B-D15101F11A87}"/>
              </a:ext>
            </a:extLst>
          </p:cNvPr>
          <p:cNvSpPr/>
          <p:nvPr/>
        </p:nvSpPr>
        <p:spPr>
          <a:xfrm>
            <a:off x="7102258" y="3013096"/>
            <a:ext cx="213420" cy="639365"/>
          </a:xfrm>
          <a:custGeom>
            <a:avLst/>
            <a:gdLst/>
            <a:ahLst/>
            <a:cxnLst/>
            <a:rect l="l" t="t" r="r" b="b"/>
            <a:pathLst>
              <a:path w="303529" h="909320">
                <a:moveTo>
                  <a:pt x="0" y="908909"/>
                </a:moveTo>
                <a:lnTo>
                  <a:pt x="303410" y="908909"/>
                </a:lnTo>
                <a:lnTo>
                  <a:pt x="303410" y="0"/>
                </a:lnTo>
                <a:lnTo>
                  <a:pt x="0" y="0"/>
                </a:lnTo>
                <a:lnTo>
                  <a:pt x="0" y="9089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8">
            <a:extLst>
              <a:ext uri="{FF2B5EF4-FFF2-40B4-BE49-F238E27FC236}">
                <a16:creationId xmlns:a16="http://schemas.microsoft.com/office/drawing/2014/main" id="{56F5D0BB-A141-6AE5-B192-089B32148554}"/>
              </a:ext>
            </a:extLst>
          </p:cNvPr>
          <p:cNvSpPr/>
          <p:nvPr/>
        </p:nvSpPr>
        <p:spPr>
          <a:xfrm>
            <a:off x="6758789" y="3332635"/>
            <a:ext cx="202257" cy="0"/>
          </a:xfrm>
          <a:custGeom>
            <a:avLst/>
            <a:gdLst/>
            <a:ahLst/>
            <a:cxnLst/>
            <a:rect l="l" t="t" r="r" b="b"/>
            <a:pathLst>
              <a:path w="287654">
                <a:moveTo>
                  <a:pt x="0" y="0"/>
                </a:moveTo>
                <a:lnTo>
                  <a:pt x="274905" y="0"/>
                </a:lnTo>
                <a:lnTo>
                  <a:pt x="287605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19">
            <a:extLst>
              <a:ext uri="{FF2B5EF4-FFF2-40B4-BE49-F238E27FC236}">
                <a16:creationId xmlns:a16="http://schemas.microsoft.com/office/drawing/2014/main" id="{0F124CC3-112E-C19E-7856-EA116F405CF3}"/>
              </a:ext>
            </a:extLst>
          </p:cNvPr>
          <p:cNvSpPr/>
          <p:nvPr/>
        </p:nvSpPr>
        <p:spPr>
          <a:xfrm>
            <a:off x="6952081" y="3289772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20"/>
                </a:lnTo>
                <a:lnTo>
                  <a:pt x="121920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7">
            <a:extLst>
              <a:ext uri="{FF2B5EF4-FFF2-40B4-BE49-F238E27FC236}">
                <a16:creationId xmlns:a16="http://schemas.microsoft.com/office/drawing/2014/main" id="{4F5F59D6-C37D-46A5-D5C5-44710F7D0501}"/>
              </a:ext>
            </a:extLst>
          </p:cNvPr>
          <p:cNvSpPr/>
          <p:nvPr/>
        </p:nvSpPr>
        <p:spPr>
          <a:xfrm>
            <a:off x="7699158" y="3013096"/>
            <a:ext cx="213420" cy="639365"/>
          </a:xfrm>
          <a:custGeom>
            <a:avLst/>
            <a:gdLst/>
            <a:ahLst/>
            <a:cxnLst/>
            <a:rect l="l" t="t" r="r" b="b"/>
            <a:pathLst>
              <a:path w="303529" h="909320">
                <a:moveTo>
                  <a:pt x="0" y="908909"/>
                </a:moveTo>
                <a:lnTo>
                  <a:pt x="303410" y="908909"/>
                </a:lnTo>
                <a:lnTo>
                  <a:pt x="303410" y="0"/>
                </a:lnTo>
                <a:lnTo>
                  <a:pt x="0" y="0"/>
                </a:lnTo>
                <a:lnTo>
                  <a:pt x="0" y="9089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18">
            <a:extLst>
              <a:ext uri="{FF2B5EF4-FFF2-40B4-BE49-F238E27FC236}">
                <a16:creationId xmlns:a16="http://schemas.microsoft.com/office/drawing/2014/main" id="{67C8E456-C674-F341-2E37-36938E113171}"/>
              </a:ext>
            </a:extLst>
          </p:cNvPr>
          <p:cNvSpPr/>
          <p:nvPr/>
        </p:nvSpPr>
        <p:spPr>
          <a:xfrm>
            <a:off x="7355689" y="3332635"/>
            <a:ext cx="202257" cy="0"/>
          </a:xfrm>
          <a:custGeom>
            <a:avLst/>
            <a:gdLst/>
            <a:ahLst/>
            <a:cxnLst/>
            <a:rect l="l" t="t" r="r" b="b"/>
            <a:pathLst>
              <a:path w="287654">
                <a:moveTo>
                  <a:pt x="0" y="0"/>
                </a:moveTo>
                <a:lnTo>
                  <a:pt x="274905" y="0"/>
                </a:lnTo>
                <a:lnTo>
                  <a:pt x="287605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19">
            <a:extLst>
              <a:ext uri="{FF2B5EF4-FFF2-40B4-BE49-F238E27FC236}">
                <a16:creationId xmlns:a16="http://schemas.microsoft.com/office/drawing/2014/main" id="{1CE6F48A-0FEB-FE3B-3B01-F7C9E174AF9B}"/>
              </a:ext>
            </a:extLst>
          </p:cNvPr>
          <p:cNvSpPr/>
          <p:nvPr/>
        </p:nvSpPr>
        <p:spPr>
          <a:xfrm>
            <a:off x="7548981" y="3289772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20"/>
                </a:lnTo>
                <a:lnTo>
                  <a:pt x="121920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98">
                <a:extLst>
                  <a:ext uri="{FF2B5EF4-FFF2-40B4-BE49-F238E27FC236}">
                    <a16:creationId xmlns:a16="http://schemas.microsoft.com/office/drawing/2014/main" id="{4C19756F-B633-5A40-CA89-B1606AAD421E}"/>
                  </a:ext>
                </a:extLst>
              </p:cNvPr>
              <p:cNvSpPr txBox="1"/>
              <p:nvPr/>
            </p:nvSpPr>
            <p:spPr>
              <a:xfrm>
                <a:off x="5487176" y="2797652"/>
                <a:ext cx="45544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" name="文字方塊 98">
                <a:extLst>
                  <a:ext uri="{FF2B5EF4-FFF2-40B4-BE49-F238E27FC236}">
                    <a16:creationId xmlns:a16="http://schemas.microsoft.com/office/drawing/2014/main" id="{4C19756F-B633-5A40-CA89-B1606AAD42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7176" y="2797652"/>
                <a:ext cx="455446" cy="430887"/>
              </a:xfrm>
              <a:prstGeom prst="rect">
                <a:avLst/>
              </a:prstGeom>
              <a:blipFill>
                <a:blip r:embed="rId2"/>
                <a:stretch>
                  <a:fillRect l="-10811" r="-2703" b="-1428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00">
                <a:extLst>
                  <a:ext uri="{FF2B5EF4-FFF2-40B4-BE49-F238E27FC236}">
                    <a16:creationId xmlns:a16="http://schemas.microsoft.com/office/drawing/2014/main" id="{DB4529AF-4BAA-9C99-607F-98B4BD742F87}"/>
                  </a:ext>
                </a:extLst>
              </p:cNvPr>
              <p:cNvSpPr txBox="1"/>
              <p:nvPr/>
            </p:nvSpPr>
            <p:spPr>
              <a:xfrm>
                <a:off x="5482869" y="3322819"/>
                <a:ext cx="46371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5" name="文字方塊 100">
                <a:extLst>
                  <a:ext uri="{FF2B5EF4-FFF2-40B4-BE49-F238E27FC236}">
                    <a16:creationId xmlns:a16="http://schemas.microsoft.com/office/drawing/2014/main" id="{DB4529AF-4BAA-9C99-607F-98B4BD742F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2869" y="3322819"/>
                <a:ext cx="463717" cy="430887"/>
              </a:xfrm>
              <a:prstGeom prst="rect">
                <a:avLst/>
              </a:prstGeom>
              <a:blipFill>
                <a:blip r:embed="rId3"/>
                <a:stretch>
                  <a:fillRect l="-7895" r="-5263" b="-1428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47587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848BE-E06B-00F3-D24B-7D3C87DEB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Integrate ELMos into other embeddings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7A2C4E4-0AA1-A29D-5237-127D1B893D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80198"/>
            <a:ext cx="8229600" cy="380242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A094A7-7F47-01BB-5D21-EE57B3C81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44</a:t>
            </a:fld>
            <a:endParaRPr lang="de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4F7627-E970-AB4A-9BE0-303118F6E4B2}"/>
              </a:ext>
            </a:extLst>
          </p:cNvPr>
          <p:cNvSpPr txBox="1"/>
          <p:nvPr/>
        </p:nvSpPr>
        <p:spPr>
          <a:xfrm>
            <a:off x="1403648" y="6631103"/>
            <a:ext cx="66786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https://</a:t>
            </a:r>
            <a:r>
              <a:rPr lang="en-GB" sz="1100" dirty="0" err="1">
                <a:solidFill>
                  <a:schemeClr val="bg1"/>
                </a:solidFill>
              </a:rPr>
              <a:t>www.slideshare.net</a:t>
            </a:r>
            <a:r>
              <a:rPr lang="en-GB" sz="1100" dirty="0">
                <a:solidFill>
                  <a:schemeClr val="bg1"/>
                </a:solidFill>
              </a:rPr>
              <a:t>/</a:t>
            </a:r>
            <a:r>
              <a:rPr lang="en-GB" sz="1100" dirty="0" err="1">
                <a:solidFill>
                  <a:schemeClr val="bg1"/>
                </a:solidFill>
              </a:rPr>
              <a:t>shuntaroy</a:t>
            </a:r>
            <a:r>
              <a:rPr lang="en-GB" sz="1100" dirty="0">
                <a:solidFill>
                  <a:schemeClr val="bg1"/>
                </a:solidFill>
              </a:rPr>
              <a:t>/a-review-of-deep-contextualized-word-representations-peters-2018</a:t>
            </a:r>
            <a:endParaRPr lang="en-DE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6136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47B8C-336B-7388-7966-466267B43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801" y="260350"/>
            <a:ext cx="8675687" cy="503238"/>
          </a:xfrm>
        </p:spPr>
        <p:txBody>
          <a:bodyPr/>
          <a:lstStyle/>
          <a:p>
            <a:r>
              <a:rPr lang="en-DE" dirty="0"/>
              <a:t>Recap: Attention in Recurrent Encoding/Decoding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47FF0E-2D20-A5D1-6404-AABFB8E93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7EFDB644-CED7-F94F-B59E-B2CF62087422}"/>
              </a:ext>
            </a:extLst>
          </p:cNvPr>
          <p:cNvSpPr/>
          <p:nvPr/>
        </p:nvSpPr>
        <p:spPr>
          <a:xfrm>
            <a:off x="1043608" y="1344351"/>
            <a:ext cx="6480720" cy="4821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9">
            <a:extLst>
              <a:ext uri="{FF2B5EF4-FFF2-40B4-BE49-F238E27FC236}">
                <a16:creationId xmlns:a16="http://schemas.microsoft.com/office/drawing/2014/main" id="{937B7FDC-8972-BC4C-E1F7-AEF7A4F80748}"/>
              </a:ext>
            </a:extLst>
          </p:cNvPr>
          <p:cNvSpPr txBox="1"/>
          <p:nvPr/>
        </p:nvSpPr>
        <p:spPr>
          <a:xfrm>
            <a:off x="3264274" y="6707056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160213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7544" y="260648"/>
            <a:ext cx="4752528" cy="504323"/>
          </a:xfrm>
          <a:prstGeom prst="rect">
            <a:avLst/>
          </a:prstGeom>
        </p:spPr>
        <p:txBody>
          <a:bodyPr vert="horz" wrap="square" lIns="0" tIns="11766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93"/>
              </a:spcBef>
            </a:pPr>
            <a:r>
              <a:rPr lang="en-GB" dirty="0"/>
              <a:t>Recap: Transformers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829235" y="1413692"/>
            <a:ext cx="7307356" cy="4090750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 marR="505973">
              <a:spcBef>
                <a:spcPts val="119"/>
              </a:spcBef>
            </a:pPr>
            <a:r>
              <a:rPr lang="en-US" sz="2400" spc="13" dirty="0">
                <a:latin typeface="+mn-lt"/>
                <a:cs typeface="Helvetica"/>
              </a:rPr>
              <a:t>Sequence </a:t>
            </a:r>
            <a:r>
              <a:rPr lang="en-US" sz="2400" spc="9" dirty="0">
                <a:latin typeface="+mn-lt"/>
                <a:cs typeface="Helvetica"/>
              </a:rPr>
              <a:t>transduction </a:t>
            </a:r>
            <a:r>
              <a:rPr lang="en-US" sz="2400" spc="13" dirty="0">
                <a:latin typeface="+mn-lt"/>
                <a:cs typeface="Helvetica"/>
              </a:rPr>
              <a:t>model </a:t>
            </a:r>
            <a:br>
              <a:rPr lang="en-US" sz="2400" spc="13" dirty="0">
                <a:latin typeface="+mn-lt"/>
                <a:cs typeface="Helvetica"/>
              </a:rPr>
            </a:br>
            <a:r>
              <a:rPr lang="en-US" sz="2400" spc="13" dirty="0">
                <a:latin typeface="+mn-lt"/>
                <a:cs typeface="Helvetica"/>
              </a:rPr>
              <a:t>(no convolutions or</a:t>
            </a:r>
            <a:r>
              <a:rPr lang="en-US" sz="2400" spc="-22" dirty="0">
                <a:latin typeface="+mn-lt"/>
                <a:cs typeface="Helvetica"/>
              </a:rPr>
              <a:t> </a:t>
            </a:r>
            <a:r>
              <a:rPr lang="en-US" sz="2400" spc="13" dirty="0">
                <a:latin typeface="+mn-lt"/>
                <a:cs typeface="Helvetica"/>
              </a:rPr>
              <a:t>recurrence)</a:t>
            </a:r>
            <a:endParaRPr lang="en-US" sz="2400" dirty="0">
              <a:latin typeface="+mn-lt"/>
              <a:cs typeface="Helvetica"/>
            </a:endParaRPr>
          </a:p>
          <a:p>
            <a:pPr marL="490538" marR="593383" indent="-479425">
              <a:buChar char="—"/>
            </a:pPr>
            <a:r>
              <a:rPr lang="en-US" sz="2400" spc="13" dirty="0">
                <a:latin typeface="+mn-lt"/>
                <a:cs typeface="Helvetica"/>
              </a:rPr>
              <a:t>Attention not only during decoding but also during encoding</a:t>
            </a:r>
          </a:p>
          <a:p>
            <a:pPr marL="947738" marR="593383" lvl="1" indent="-479425">
              <a:buChar char="—"/>
            </a:pPr>
            <a:r>
              <a:rPr lang="en-US" sz="2400" spc="13" dirty="0">
                <a:latin typeface="+mn-lt"/>
                <a:cs typeface="Helvetica"/>
              </a:rPr>
              <a:t>Self-attention</a:t>
            </a:r>
            <a:endParaRPr lang="en-US" sz="2400" dirty="0">
              <a:latin typeface="+mn-lt"/>
              <a:cs typeface="Helvetica"/>
            </a:endParaRPr>
          </a:p>
          <a:p>
            <a:pPr marL="490538" indent="-479425">
              <a:buFontTx/>
              <a:buChar char="—"/>
            </a:pPr>
            <a:r>
              <a:rPr lang="en-US" sz="2400" spc="13" dirty="0">
                <a:latin typeface="+mn-lt"/>
                <a:cs typeface="Helvetica"/>
              </a:rPr>
              <a:t>Captures more long-range dependencies</a:t>
            </a:r>
            <a:r>
              <a:rPr lang="en-US" sz="2400" spc="-40" dirty="0">
                <a:latin typeface="+mn-lt"/>
                <a:cs typeface="Helvetica"/>
              </a:rPr>
              <a:t> </a:t>
            </a:r>
            <a:r>
              <a:rPr lang="en-US" sz="2400" spc="13" dirty="0">
                <a:latin typeface="+mn-lt"/>
                <a:cs typeface="Helvetica"/>
              </a:rPr>
              <a:t>than </a:t>
            </a:r>
            <a:br>
              <a:rPr lang="en-US" sz="2400" spc="13" dirty="0">
                <a:latin typeface="+mn-lt"/>
                <a:cs typeface="Helvetica"/>
              </a:rPr>
            </a:br>
            <a:r>
              <a:rPr lang="en-US" sz="2400" spc="13" dirty="0">
                <a:latin typeface="+mn-lt"/>
                <a:cs typeface="Helvetica"/>
              </a:rPr>
              <a:t>recurrent architectures (and CNNs) </a:t>
            </a:r>
            <a:r>
              <a:rPr lang="en-US" sz="2400" spc="9" dirty="0">
                <a:latin typeface="+mn-lt"/>
                <a:cs typeface="Helvetica"/>
              </a:rPr>
              <a:t>with </a:t>
            </a:r>
            <a:r>
              <a:rPr lang="en-US" sz="2400" spc="13" dirty="0">
                <a:latin typeface="+mn-lt"/>
                <a:cs typeface="Helvetica"/>
              </a:rPr>
              <a:t>fewer</a:t>
            </a:r>
            <a:r>
              <a:rPr lang="en-US" sz="2400" spc="-18" dirty="0">
                <a:latin typeface="+mn-lt"/>
                <a:cs typeface="Helvetica"/>
              </a:rPr>
              <a:t> </a:t>
            </a:r>
            <a:r>
              <a:rPr lang="en-US" sz="2400" spc="13" dirty="0">
                <a:latin typeface="+mn-lt"/>
                <a:cs typeface="Helvetica"/>
              </a:rPr>
              <a:t>parameters</a:t>
            </a:r>
          </a:p>
          <a:p>
            <a:pPr marL="490538" indent="-479425">
              <a:buChar char="—"/>
            </a:pPr>
            <a:r>
              <a:rPr lang="en-US" sz="2400" spc="13" dirty="0">
                <a:latin typeface="+mn-lt"/>
                <a:cs typeface="Helvetica"/>
              </a:rPr>
              <a:t>Easier </a:t>
            </a:r>
            <a:r>
              <a:rPr lang="en-US" sz="2400" spc="9" dirty="0">
                <a:latin typeface="+mn-lt"/>
                <a:cs typeface="Helvetica"/>
              </a:rPr>
              <a:t>to parallelize </a:t>
            </a:r>
            <a:r>
              <a:rPr lang="en-US" sz="2400" spc="13" dirty="0">
                <a:latin typeface="+mn-lt"/>
                <a:cs typeface="Helvetica"/>
              </a:rPr>
              <a:t>than recurrent</a:t>
            </a:r>
            <a:r>
              <a:rPr lang="en-US" sz="2400" spc="-26" dirty="0">
                <a:latin typeface="+mn-lt"/>
                <a:cs typeface="Helvetica"/>
              </a:rPr>
              <a:t> </a:t>
            </a:r>
            <a:r>
              <a:rPr lang="en-US" sz="2400" spc="13" dirty="0">
                <a:latin typeface="+mn-lt"/>
                <a:cs typeface="Helvetica"/>
              </a:rPr>
              <a:t>nets</a:t>
            </a:r>
            <a:endParaRPr lang="en-US" sz="2400" dirty="0">
              <a:latin typeface="+mn-lt"/>
              <a:cs typeface="Helvetica"/>
            </a:endParaRPr>
          </a:p>
          <a:p>
            <a:pPr marL="490538" indent="-479425">
              <a:spcBef>
                <a:spcPts val="88"/>
              </a:spcBef>
              <a:buChar char="—"/>
            </a:pPr>
            <a:r>
              <a:rPr lang="en-US" sz="2400" spc="9" dirty="0">
                <a:latin typeface="+mn-lt"/>
                <a:cs typeface="Helvetica"/>
              </a:rPr>
              <a:t>Faster to train </a:t>
            </a:r>
            <a:r>
              <a:rPr lang="en-US" sz="2400" spc="13" dirty="0">
                <a:latin typeface="+mn-lt"/>
                <a:cs typeface="Helvetica"/>
              </a:rPr>
              <a:t>than recurrent</a:t>
            </a:r>
            <a:r>
              <a:rPr lang="en-US" sz="2400" spc="-26" dirty="0">
                <a:latin typeface="+mn-lt"/>
                <a:cs typeface="Helvetica"/>
              </a:rPr>
              <a:t> </a:t>
            </a:r>
            <a:r>
              <a:rPr lang="en-US" sz="2400" spc="13" dirty="0">
                <a:latin typeface="+mn-lt"/>
                <a:cs typeface="Helvetica"/>
              </a:rPr>
              <a:t>nets</a:t>
            </a:r>
            <a:endParaRPr lang="en-US" sz="2400" dirty="0">
              <a:latin typeface="+mn-lt"/>
              <a:cs typeface="Helvetica"/>
            </a:endParaRPr>
          </a:p>
          <a:p>
            <a:pPr>
              <a:spcBef>
                <a:spcPts val="4"/>
              </a:spcBef>
            </a:pPr>
            <a:endParaRPr lang="en-US" sz="2400" dirty="0">
              <a:latin typeface="+mn-lt"/>
              <a:cs typeface="Times New Roman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37996CD4-2D9F-6F4A-B860-3CB2E4A3B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0289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D7DA7C0-103F-1462-9846-11FC539A1087}"/>
              </a:ext>
            </a:extLst>
          </p:cNvPr>
          <p:cNvSpPr/>
          <p:nvPr/>
        </p:nvSpPr>
        <p:spPr>
          <a:xfrm>
            <a:off x="0" y="715984"/>
            <a:ext cx="901431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420B850-E734-CFAD-47ED-AAD790A9795E}"/>
              </a:ext>
            </a:extLst>
          </p:cNvPr>
          <p:cNvSpPr/>
          <p:nvPr/>
        </p:nvSpPr>
        <p:spPr>
          <a:xfrm>
            <a:off x="83128" y="6188529"/>
            <a:ext cx="901431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E774F0-10F9-2DC1-7E30-EEF15151F921}"/>
              </a:ext>
            </a:extLst>
          </p:cNvPr>
          <p:cNvSpPr/>
          <p:nvPr/>
        </p:nvSpPr>
        <p:spPr>
          <a:xfrm>
            <a:off x="3994097" y="75338"/>
            <a:ext cx="5020222" cy="140944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86C6E4AF-BD58-4F31-89E7-9075631CEFD2}"/>
              </a:ext>
            </a:extLst>
          </p:cNvPr>
          <p:cNvGrpSpPr/>
          <p:nvPr/>
        </p:nvGrpSpPr>
        <p:grpSpPr>
          <a:xfrm>
            <a:off x="988440" y="4874027"/>
            <a:ext cx="715161" cy="1669208"/>
            <a:chOff x="988440" y="4874027"/>
            <a:chExt cx="715161" cy="1669208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7C069440-4382-40DE-A0E7-0D062A98F2E9}"/>
                </a:ext>
              </a:extLst>
            </p:cNvPr>
            <p:cNvSpPr/>
            <p:nvPr/>
          </p:nvSpPr>
          <p:spPr>
            <a:xfrm>
              <a:off x="1066278" y="4874027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FA0B02C-4778-48B3-B13E-F87994588CE0}"/>
                </a:ext>
              </a:extLst>
            </p:cNvPr>
            <p:cNvSpPr/>
            <p:nvPr/>
          </p:nvSpPr>
          <p:spPr>
            <a:xfrm>
              <a:off x="1095305" y="5877761"/>
              <a:ext cx="465153" cy="66547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15" name="直線單箭頭接點 14">
              <a:extLst>
                <a:ext uri="{FF2B5EF4-FFF2-40B4-BE49-F238E27FC236}">
                  <a16:creationId xmlns:a16="http://schemas.microsoft.com/office/drawing/2014/main" id="{FD61BD0A-FFD0-4B61-9B91-2BAE0BBBF6BF}"/>
                </a:ext>
              </a:extLst>
            </p:cNvPr>
            <p:cNvCxnSpPr/>
            <p:nvPr/>
          </p:nvCxnSpPr>
          <p:spPr>
            <a:xfrm flipV="1">
              <a:off x="1315029" y="551220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文字方塊 56">
                  <a:extLst>
                    <a:ext uri="{FF2B5EF4-FFF2-40B4-BE49-F238E27FC236}">
                      <a16:creationId xmlns:a16="http://schemas.microsoft.com/office/drawing/2014/main" id="{18CDA245-ACBA-4F13-9207-26A251A70F12}"/>
                    </a:ext>
                  </a:extLst>
                </p:cNvPr>
                <p:cNvSpPr txBox="1"/>
                <p:nvPr/>
              </p:nvSpPr>
              <p:spPr>
                <a:xfrm>
                  <a:off x="988440" y="5948183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57" name="文字方塊 56">
                  <a:extLst>
                    <a:ext uri="{FF2B5EF4-FFF2-40B4-BE49-F238E27FC236}">
                      <a16:creationId xmlns:a16="http://schemas.microsoft.com/office/drawing/2014/main" id="{18CDA245-ACBA-4F13-9207-26A251A70F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8440" y="5948183"/>
                  <a:ext cx="715161" cy="46166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4E2239E7-C8FB-4B4B-BAA0-DE4001CAE0F5}"/>
              </a:ext>
            </a:extLst>
          </p:cNvPr>
          <p:cNvGrpSpPr/>
          <p:nvPr/>
        </p:nvGrpSpPr>
        <p:grpSpPr>
          <a:xfrm>
            <a:off x="3225911" y="4874026"/>
            <a:ext cx="715161" cy="1669209"/>
            <a:chOff x="3049476" y="4874026"/>
            <a:chExt cx="715161" cy="1669209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181D0572-D8B6-4E66-AB3C-12C7E1A82602}"/>
                </a:ext>
              </a:extLst>
            </p:cNvPr>
            <p:cNvSpPr/>
            <p:nvPr/>
          </p:nvSpPr>
          <p:spPr>
            <a:xfrm>
              <a:off x="3165634" y="4874026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8C4E7D3F-095D-469F-82B0-50E070FCCCBB}"/>
                </a:ext>
              </a:extLst>
            </p:cNvPr>
            <p:cNvSpPr/>
            <p:nvPr/>
          </p:nvSpPr>
          <p:spPr>
            <a:xfrm>
              <a:off x="3164339" y="5865645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18" name="直線單箭頭接點 17">
              <a:extLst>
                <a:ext uri="{FF2B5EF4-FFF2-40B4-BE49-F238E27FC236}">
                  <a16:creationId xmlns:a16="http://schemas.microsoft.com/office/drawing/2014/main" id="{B5410201-ED71-4028-8214-216563732C65}"/>
                </a:ext>
              </a:extLst>
            </p:cNvPr>
            <p:cNvCxnSpPr/>
            <p:nvPr/>
          </p:nvCxnSpPr>
          <p:spPr>
            <a:xfrm flipV="1">
              <a:off x="3396916" y="551220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文字方塊 57">
                  <a:extLst>
                    <a:ext uri="{FF2B5EF4-FFF2-40B4-BE49-F238E27FC236}">
                      <a16:creationId xmlns:a16="http://schemas.microsoft.com/office/drawing/2014/main" id="{70B85629-FCA1-47CE-8B47-76CB51418A38}"/>
                    </a:ext>
                  </a:extLst>
                </p:cNvPr>
                <p:cNvSpPr txBox="1"/>
                <p:nvPr/>
              </p:nvSpPr>
              <p:spPr>
                <a:xfrm>
                  <a:off x="3049476" y="5949769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58" name="文字方塊 57">
                  <a:extLst>
                    <a:ext uri="{FF2B5EF4-FFF2-40B4-BE49-F238E27FC236}">
                      <a16:creationId xmlns:a16="http://schemas.microsoft.com/office/drawing/2014/main" id="{70B85629-FCA1-47CE-8B47-76CB51418A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9476" y="5949769"/>
                  <a:ext cx="715161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EB8F23F9-FEC6-4585-BECE-FE043A5FF072}"/>
              </a:ext>
            </a:extLst>
          </p:cNvPr>
          <p:cNvGrpSpPr/>
          <p:nvPr/>
        </p:nvGrpSpPr>
        <p:grpSpPr>
          <a:xfrm>
            <a:off x="5463382" y="4888896"/>
            <a:ext cx="715161" cy="1669209"/>
            <a:chOff x="5344903" y="4888896"/>
            <a:chExt cx="715161" cy="1669209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8505025-F892-4D05-B3EE-E7F69671238B}"/>
                </a:ext>
              </a:extLst>
            </p:cNvPr>
            <p:cNvSpPr/>
            <p:nvPr/>
          </p:nvSpPr>
          <p:spPr>
            <a:xfrm>
              <a:off x="5454456" y="5880515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17" name="直線單箭頭接點 16">
              <a:extLst>
                <a:ext uri="{FF2B5EF4-FFF2-40B4-BE49-F238E27FC236}">
                  <a16:creationId xmlns:a16="http://schemas.microsoft.com/office/drawing/2014/main" id="{8EE88615-E2AD-41C2-95AE-03FC464AEE26}"/>
                </a:ext>
              </a:extLst>
            </p:cNvPr>
            <p:cNvCxnSpPr/>
            <p:nvPr/>
          </p:nvCxnSpPr>
          <p:spPr>
            <a:xfrm flipV="1">
              <a:off x="5700935" y="552707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B4B271D4-A2BB-42EC-9FBB-2A503D08BD94}"/>
                </a:ext>
              </a:extLst>
            </p:cNvPr>
            <p:cNvSpPr/>
            <p:nvPr/>
          </p:nvSpPr>
          <p:spPr>
            <a:xfrm>
              <a:off x="5455915" y="4888896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文字方塊 58">
                  <a:extLst>
                    <a:ext uri="{FF2B5EF4-FFF2-40B4-BE49-F238E27FC236}">
                      <a16:creationId xmlns:a16="http://schemas.microsoft.com/office/drawing/2014/main" id="{09A6DE2E-259B-4DE8-8D3E-AFD53E13A52D}"/>
                    </a:ext>
                  </a:extLst>
                </p:cNvPr>
                <p:cNvSpPr txBox="1"/>
                <p:nvPr/>
              </p:nvSpPr>
              <p:spPr>
                <a:xfrm>
                  <a:off x="5344903" y="5973607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59" name="文字方塊 58">
                  <a:extLst>
                    <a:ext uri="{FF2B5EF4-FFF2-40B4-BE49-F238E27FC236}">
                      <a16:creationId xmlns:a16="http://schemas.microsoft.com/office/drawing/2014/main" id="{09A6DE2E-259B-4DE8-8D3E-AFD53E13A5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44903" y="5973607"/>
                  <a:ext cx="715161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4533AF47-92D8-4B4A-80A2-EB67CB250EEE}"/>
              </a:ext>
            </a:extLst>
          </p:cNvPr>
          <p:cNvGrpSpPr/>
          <p:nvPr/>
        </p:nvGrpSpPr>
        <p:grpSpPr>
          <a:xfrm>
            <a:off x="7700853" y="4905697"/>
            <a:ext cx="715161" cy="1669209"/>
            <a:chOff x="7700853" y="4905697"/>
            <a:chExt cx="715161" cy="1669209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293733A0-2725-4CFC-8FBB-92EA2F2C6A53}"/>
                </a:ext>
              </a:extLst>
            </p:cNvPr>
            <p:cNvSpPr/>
            <p:nvPr/>
          </p:nvSpPr>
          <p:spPr>
            <a:xfrm>
              <a:off x="7816425" y="5897316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16" name="直線單箭頭接點 15">
              <a:extLst>
                <a:ext uri="{FF2B5EF4-FFF2-40B4-BE49-F238E27FC236}">
                  <a16:creationId xmlns:a16="http://schemas.microsoft.com/office/drawing/2014/main" id="{22AC02A9-CD80-49BB-8BD0-08AEE4BB3DA0}"/>
                </a:ext>
              </a:extLst>
            </p:cNvPr>
            <p:cNvCxnSpPr/>
            <p:nvPr/>
          </p:nvCxnSpPr>
          <p:spPr>
            <a:xfrm flipV="1">
              <a:off x="8069550" y="5543878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73B422D6-17F7-458F-BACB-DF01A1FFE19F}"/>
                </a:ext>
              </a:extLst>
            </p:cNvPr>
            <p:cNvSpPr/>
            <p:nvPr/>
          </p:nvSpPr>
          <p:spPr>
            <a:xfrm>
              <a:off x="7825858" y="4905697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文字方塊 61">
                  <a:extLst>
                    <a:ext uri="{FF2B5EF4-FFF2-40B4-BE49-F238E27FC236}">
                      <a16:creationId xmlns:a16="http://schemas.microsoft.com/office/drawing/2014/main" id="{0C709CFC-6FFF-4FD8-8E04-CD1F34B0DDF8}"/>
                    </a:ext>
                  </a:extLst>
                </p:cNvPr>
                <p:cNvSpPr txBox="1"/>
                <p:nvPr/>
              </p:nvSpPr>
              <p:spPr>
                <a:xfrm>
                  <a:off x="7700853" y="5979665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62" name="文字方塊 61">
                  <a:extLst>
                    <a:ext uri="{FF2B5EF4-FFF2-40B4-BE49-F238E27FC236}">
                      <a16:creationId xmlns:a16="http://schemas.microsoft.com/office/drawing/2014/main" id="{0C709CFC-6FFF-4FD8-8E04-CD1F34B0DD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0853" y="5979665"/>
                  <a:ext cx="715161" cy="4616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2" name="群組 71">
            <a:extLst>
              <a:ext uri="{FF2B5EF4-FFF2-40B4-BE49-F238E27FC236}">
                <a16:creationId xmlns:a16="http://schemas.microsoft.com/office/drawing/2014/main" id="{C6615EFF-754E-487B-ACA3-EFE25B339222}"/>
              </a:ext>
            </a:extLst>
          </p:cNvPr>
          <p:cNvGrpSpPr/>
          <p:nvPr/>
        </p:nvGrpSpPr>
        <p:grpSpPr>
          <a:xfrm>
            <a:off x="401919" y="3795863"/>
            <a:ext cx="1839368" cy="1052823"/>
            <a:chOff x="401919" y="3795863"/>
            <a:chExt cx="1839368" cy="1052823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0F7DBE77-52AF-47AD-85FC-0C9AC7C75CE0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字方塊 27">
                  <a:extLst>
                    <a:ext uri="{FF2B5EF4-FFF2-40B4-BE49-F238E27FC236}">
                      <a16:creationId xmlns:a16="http://schemas.microsoft.com/office/drawing/2014/main" id="{CA39C7C9-378B-44A0-AD6B-2E36DB5D8392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8" name="文字方塊 27">
                  <a:extLst>
                    <a:ext uri="{FF2B5EF4-FFF2-40B4-BE49-F238E27FC236}">
                      <a16:creationId xmlns:a16="http://schemas.microsoft.com/office/drawing/2014/main" id="{CA39C7C9-378B-44A0-AD6B-2E36DB5D83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92FC6624-2A96-41CA-8278-29243CCA1ADA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文字方塊 32">
                  <a:extLst>
                    <a:ext uri="{FF2B5EF4-FFF2-40B4-BE49-F238E27FC236}">
                      <a16:creationId xmlns:a16="http://schemas.microsoft.com/office/drawing/2014/main" id="{7350EB45-D91B-47A4-9BFE-A58888BF4C33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33" name="文字方塊 32">
                  <a:extLst>
                    <a:ext uri="{FF2B5EF4-FFF2-40B4-BE49-F238E27FC236}">
                      <a16:creationId xmlns:a16="http://schemas.microsoft.com/office/drawing/2014/main" id="{7350EB45-D91B-47A4-9BFE-A58888BF4C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9BA48E27-E83D-4ED4-856D-08E209767B67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文字方塊 34">
                  <a:extLst>
                    <a:ext uri="{FF2B5EF4-FFF2-40B4-BE49-F238E27FC236}">
                      <a16:creationId xmlns:a16="http://schemas.microsoft.com/office/drawing/2014/main" id="{160A7DB3-34DA-474B-BD32-CE9026DBA575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35" name="文字方塊 34">
                  <a:extLst>
                    <a:ext uri="{FF2B5EF4-FFF2-40B4-BE49-F238E27FC236}">
                      <a16:creationId xmlns:a16="http://schemas.microsoft.com/office/drawing/2014/main" id="{160A7DB3-34DA-474B-BD32-CE9026DBA5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blipFill>
                  <a:blip r:embed="rId9"/>
                  <a:stretch>
                    <a:fillRect b="-10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8" name="直線單箭頭接點 67">
              <a:extLst>
                <a:ext uri="{FF2B5EF4-FFF2-40B4-BE49-F238E27FC236}">
                  <a16:creationId xmlns:a16="http://schemas.microsoft.com/office/drawing/2014/main" id="{52438238-B59B-42A9-B315-E6C26D101C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單箭頭接點 68">
              <a:extLst>
                <a:ext uri="{FF2B5EF4-FFF2-40B4-BE49-F238E27FC236}">
                  <a16:creationId xmlns:a16="http://schemas.microsoft.com/office/drawing/2014/main" id="{0CBB4F25-FAE0-47CE-9476-222DC4E4BE21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單箭頭接點 69">
              <a:extLst>
                <a:ext uri="{FF2B5EF4-FFF2-40B4-BE49-F238E27FC236}">
                  <a16:creationId xmlns:a16="http://schemas.microsoft.com/office/drawing/2014/main" id="{A664C9DE-8C34-4405-AD8D-C5DCC94208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單箭頭接點 70">
              <a:extLst>
                <a:ext uri="{FF2B5EF4-FFF2-40B4-BE49-F238E27FC236}">
                  <a16:creationId xmlns:a16="http://schemas.microsoft.com/office/drawing/2014/main" id="{C93288CA-575B-4D5A-97A8-6A23B495FC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群組 72">
            <a:extLst>
              <a:ext uri="{FF2B5EF4-FFF2-40B4-BE49-F238E27FC236}">
                <a16:creationId xmlns:a16="http://schemas.microsoft.com/office/drawing/2014/main" id="{D1814261-EFC0-4379-8249-47A088C91D5D}"/>
              </a:ext>
            </a:extLst>
          </p:cNvPr>
          <p:cNvGrpSpPr/>
          <p:nvPr/>
        </p:nvGrpSpPr>
        <p:grpSpPr>
          <a:xfrm>
            <a:off x="2678131" y="3778933"/>
            <a:ext cx="1839368" cy="1052823"/>
            <a:chOff x="401919" y="3795863"/>
            <a:chExt cx="1839368" cy="1052823"/>
          </a:xfrm>
        </p:grpSpPr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8F73439E-AA15-49E3-BD4A-2574D6DAA5CE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文字方塊 74">
                  <a:extLst>
                    <a:ext uri="{FF2B5EF4-FFF2-40B4-BE49-F238E27FC236}">
                      <a16:creationId xmlns:a16="http://schemas.microsoft.com/office/drawing/2014/main" id="{C01D62FF-687D-4A54-9854-C1E4ECF5EFFA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75" name="文字方塊 74">
                  <a:extLst>
                    <a:ext uri="{FF2B5EF4-FFF2-40B4-BE49-F238E27FC236}">
                      <a16:creationId xmlns:a16="http://schemas.microsoft.com/office/drawing/2014/main" id="{C01D62FF-687D-4A54-9854-C1E4ECF5EF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D70EF920-7C44-4B64-84E8-B0B0E04F49BB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文字方塊 76">
                  <a:extLst>
                    <a:ext uri="{FF2B5EF4-FFF2-40B4-BE49-F238E27FC236}">
                      <a16:creationId xmlns:a16="http://schemas.microsoft.com/office/drawing/2014/main" id="{226301BF-4009-43B8-B051-F260EB669ABC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77" name="文字方塊 76">
                  <a:extLst>
                    <a:ext uri="{FF2B5EF4-FFF2-40B4-BE49-F238E27FC236}">
                      <a16:creationId xmlns:a16="http://schemas.microsoft.com/office/drawing/2014/main" id="{226301BF-4009-43B8-B051-F260EB669A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矩形 77">
              <a:extLst>
                <a:ext uri="{FF2B5EF4-FFF2-40B4-BE49-F238E27FC236}">
                  <a16:creationId xmlns:a16="http://schemas.microsoft.com/office/drawing/2014/main" id="{6B12A7C4-6CAE-4D86-A437-6E8C81101417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文字方塊 78">
                  <a:extLst>
                    <a:ext uri="{FF2B5EF4-FFF2-40B4-BE49-F238E27FC236}">
                      <a16:creationId xmlns:a16="http://schemas.microsoft.com/office/drawing/2014/main" id="{E9F96B7D-2E13-4DB4-B0EE-35895557D0DF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79" name="文字方塊 78">
                  <a:extLst>
                    <a:ext uri="{FF2B5EF4-FFF2-40B4-BE49-F238E27FC236}">
                      <a16:creationId xmlns:a16="http://schemas.microsoft.com/office/drawing/2014/main" id="{E9F96B7D-2E13-4DB4-B0EE-35895557D0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blipFill>
                  <a:blip r:embed="rId12"/>
                  <a:stretch>
                    <a:fillRect b="-10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0" name="直線單箭頭接點 79">
              <a:extLst>
                <a:ext uri="{FF2B5EF4-FFF2-40B4-BE49-F238E27FC236}">
                  <a16:creationId xmlns:a16="http://schemas.microsoft.com/office/drawing/2014/main" id="{3DAFF3A7-88F5-4F6C-B6E8-FDD3DE40B3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單箭頭接點 80">
              <a:extLst>
                <a:ext uri="{FF2B5EF4-FFF2-40B4-BE49-F238E27FC236}">
                  <a16:creationId xmlns:a16="http://schemas.microsoft.com/office/drawing/2014/main" id="{C5F190EC-B2C6-4821-B7C8-F35AC5150C2F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單箭頭接點 81">
              <a:extLst>
                <a:ext uri="{FF2B5EF4-FFF2-40B4-BE49-F238E27FC236}">
                  <a16:creationId xmlns:a16="http://schemas.microsoft.com/office/drawing/2014/main" id="{E8A45A90-5DA8-479A-89EB-AF93CC9907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單箭頭接點 82">
              <a:extLst>
                <a:ext uri="{FF2B5EF4-FFF2-40B4-BE49-F238E27FC236}">
                  <a16:creationId xmlns:a16="http://schemas.microsoft.com/office/drawing/2014/main" id="{41720ACD-D219-4257-A640-2044677F43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群組 83">
            <a:extLst>
              <a:ext uri="{FF2B5EF4-FFF2-40B4-BE49-F238E27FC236}">
                <a16:creationId xmlns:a16="http://schemas.microsoft.com/office/drawing/2014/main" id="{8CB2D528-53F3-48C5-A6B4-DD95F4002CC3}"/>
              </a:ext>
            </a:extLst>
          </p:cNvPr>
          <p:cNvGrpSpPr/>
          <p:nvPr/>
        </p:nvGrpSpPr>
        <p:grpSpPr>
          <a:xfrm>
            <a:off x="4922247" y="3789527"/>
            <a:ext cx="1839368" cy="1052823"/>
            <a:chOff x="401919" y="3795863"/>
            <a:chExt cx="1839368" cy="1052823"/>
          </a:xfrm>
        </p:grpSpPr>
        <p:sp>
          <p:nvSpPr>
            <p:cNvPr id="85" name="矩形 84">
              <a:extLst>
                <a:ext uri="{FF2B5EF4-FFF2-40B4-BE49-F238E27FC236}">
                  <a16:creationId xmlns:a16="http://schemas.microsoft.com/office/drawing/2014/main" id="{9AF36B4E-DD67-4C98-A176-BBFEDC0E5B0E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文字方塊 85">
                  <a:extLst>
                    <a:ext uri="{FF2B5EF4-FFF2-40B4-BE49-F238E27FC236}">
                      <a16:creationId xmlns:a16="http://schemas.microsoft.com/office/drawing/2014/main" id="{92675ACB-13E8-44EF-B173-E90DEC6BAB6F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86" name="文字方塊 85">
                  <a:extLst>
                    <a:ext uri="{FF2B5EF4-FFF2-40B4-BE49-F238E27FC236}">
                      <a16:creationId xmlns:a16="http://schemas.microsoft.com/office/drawing/2014/main" id="{92675ACB-13E8-44EF-B173-E90DEC6BAB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7" name="矩形 86">
              <a:extLst>
                <a:ext uri="{FF2B5EF4-FFF2-40B4-BE49-F238E27FC236}">
                  <a16:creationId xmlns:a16="http://schemas.microsoft.com/office/drawing/2014/main" id="{B85A1D85-B595-4C9D-9123-CFF348AEF740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文字方塊 87">
                  <a:extLst>
                    <a:ext uri="{FF2B5EF4-FFF2-40B4-BE49-F238E27FC236}">
                      <a16:creationId xmlns:a16="http://schemas.microsoft.com/office/drawing/2014/main" id="{B403A141-0AC7-4631-832F-4618E7A43D98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88" name="文字方塊 87">
                  <a:extLst>
                    <a:ext uri="{FF2B5EF4-FFF2-40B4-BE49-F238E27FC236}">
                      <a16:creationId xmlns:a16="http://schemas.microsoft.com/office/drawing/2014/main" id="{B403A141-0AC7-4631-832F-4618E7A43D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9" name="矩形 88">
              <a:extLst>
                <a:ext uri="{FF2B5EF4-FFF2-40B4-BE49-F238E27FC236}">
                  <a16:creationId xmlns:a16="http://schemas.microsoft.com/office/drawing/2014/main" id="{8EC63E20-8041-4DEA-AB59-126A427C9F3D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文字方塊 89">
                  <a:extLst>
                    <a:ext uri="{FF2B5EF4-FFF2-40B4-BE49-F238E27FC236}">
                      <a16:creationId xmlns:a16="http://schemas.microsoft.com/office/drawing/2014/main" id="{085D5BDC-DC9F-44C4-A5AC-F97D17A25EE7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90" name="文字方塊 89">
                  <a:extLst>
                    <a:ext uri="{FF2B5EF4-FFF2-40B4-BE49-F238E27FC236}">
                      <a16:creationId xmlns:a16="http://schemas.microsoft.com/office/drawing/2014/main" id="{085D5BDC-DC9F-44C4-A5AC-F97D17A25E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blipFill>
                  <a:blip r:embed="rId15"/>
                  <a:stretch>
                    <a:fillRect b="-10526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1" name="直線單箭頭接點 90">
              <a:extLst>
                <a:ext uri="{FF2B5EF4-FFF2-40B4-BE49-F238E27FC236}">
                  <a16:creationId xmlns:a16="http://schemas.microsoft.com/office/drawing/2014/main" id="{A3C644F0-29FC-4B73-B6C6-DD1FFAA807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單箭頭接點 91">
              <a:extLst>
                <a:ext uri="{FF2B5EF4-FFF2-40B4-BE49-F238E27FC236}">
                  <a16:creationId xmlns:a16="http://schemas.microsoft.com/office/drawing/2014/main" id="{A6989746-2DFF-4BD2-970C-C4042B8AFBD7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單箭頭接點 92">
              <a:extLst>
                <a:ext uri="{FF2B5EF4-FFF2-40B4-BE49-F238E27FC236}">
                  <a16:creationId xmlns:a16="http://schemas.microsoft.com/office/drawing/2014/main" id="{680C69BD-9560-41AC-A798-E5C37B28CA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單箭頭接點 93">
              <a:extLst>
                <a:ext uri="{FF2B5EF4-FFF2-40B4-BE49-F238E27FC236}">
                  <a16:creationId xmlns:a16="http://schemas.microsoft.com/office/drawing/2014/main" id="{F35ACFFC-954A-4989-A14B-D53710902B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群組 94">
            <a:extLst>
              <a:ext uri="{FF2B5EF4-FFF2-40B4-BE49-F238E27FC236}">
                <a16:creationId xmlns:a16="http://schemas.microsoft.com/office/drawing/2014/main" id="{D76E44D6-E312-48F0-90A7-5615C969912B}"/>
              </a:ext>
            </a:extLst>
          </p:cNvPr>
          <p:cNvGrpSpPr/>
          <p:nvPr/>
        </p:nvGrpSpPr>
        <p:grpSpPr>
          <a:xfrm>
            <a:off x="7174951" y="3803115"/>
            <a:ext cx="1839368" cy="1052823"/>
            <a:chOff x="401919" y="3795863"/>
            <a:chExt cx="1839368" cy="1052823"/>
          </a:xfrm>
        </p:grpSpPr>
        <p:sp>
          <p:nvSpPr>
            <p:cNvPr id="96" name="矩形 95">
              <a:extLst>
                <a:ext uri="{FF2B5EF4-FFF2-40B4-BE49-F238E27FC236}">
                  <a16:creationId xmlns:a16="http://schemas.microsoft.com/office/drawing/2014/main" id="{65DD6379-8212-4BDA-B4E6-E57CD5E1745D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文字方塊 96">
                  <a:extLst>
                    <a:ext uri="{FF2B5EF4-FFF2-40B4-BE49-F238E27FC236}">
                      <a16:creationId xmlns:a16="http://schemas.microsoft.com/office/drawing/2014/main" id="{35C05A69-52C5-43DC-95C9-232BBA1C5E23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97" name="文字方塊 96">
                  <a:extLst>
                    <a:ext uri="{FF2B5EF4-FFF2-40B4-BE49-F238E27FC236}">
                      <a16:creationId xmlns:a16="http://schemas.microsoft.com/office/drawing/2014/main" id="{35C05A69-52C5-43DC-95C9-232BBA1C5E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8" name="矩形 97">
              <a:extLst>
                <a:ext uri="{FF2B5EF4-FFF2-40B4-BE49-F238E27FC236}">
                  <a16:creationId xmlns:a16="http://schemas.microsoft.com/office/drawing/2014/main" id="{DC861C16-F529-4148-A79C-2788F9CA4E83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文字方塊 98">
                  <a:extLst>
                    <a:ext uri="{FF2B5EF4-FFF2-40B4-BE49-F238E27FC236}">
                      <a16:creationId xmlns:a16="http://schemas.microsoft.com/office/drawing/2014/main" id="{0843BFA9-51E7-41DF-8430-AF5CF51EF49C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99" name="文字方塊 98">
                  <a:extLst>
                    <a:ext uri="{FF2B5EF4-FFF2-40B4-BE49-F238E27FC236}">
                      <a16:creationId xmlns:a16="http://schemas.microsoft.com/office/drawing/2014/main" id="{0843BFA9-51E7-41DF-8430-AF5CF51EF4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0" name="矩形 99">
              <a:extLst>
                <a:ext uri="{FF2B5EF4-FFF2-40B4-BE49-F238E27FC236}">
                  <a16:creationId xmlns:a16="http://schemas.microsoft.com/office/drawing/2014/main" id="{08AF0850-D239-40B4-968D-5DF3E3EDA8B4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文字方塊 100">
                  <a:extLst>
                    <a:ext uri="{FF2B5EF4-FFF2-40B4-BE49-F238E27FC236}">
                      <a16:creationId xmlns:a16="http://schemas.microsoft.com/office/drawing/2014/main" id="{47F583DF-037D-4FA1-AF0F-1001093CAC78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01" name="文字方塊 100">
                  <a:extLst>
                    <a:ext uri="{FF2B5EF4-FFF2-40B4-BE49-F238E27FC236}">
                      <a16:creationId xmlns:a16="http://schemas.microsoft.com/office/drawing/2014/main" id="{47F583DF-037D-4FA1-AF0F-1001093CAC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blipFill>
                  <a:blip r:embed="rId18"/>
                  <a:stretch>
                    <a:fillRect b="-10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2" name="直線單箭頭接點 101">
              <a:extLst>
                <a:ext uri="{FF2B5EF4-FFF2-40B4-BE49-F238E27FC236}">
                  <a16:creationId xmlns:a16="http://schemas.microsoft.com/office/drawing/2014/main" id="{A48E0C3E-FBB9-4B40-9F64-3B9FE0831C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線單箭頭接點 102">
              <a:extLst>
                <a:ext uri="{FF2B5EF4-FFF2-40B4-BE49-F238E27FC236}">
                  <a16:creationId xmlns:a16="http://schemas.microsoft.com/office/drawing/2014/main" id="{A0DFA8C1-6BC0-4E93-840C-B93FE76B7B30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線單箭頭接點 103">
              <a:extLst>
                <a:ext uri="{FF2B5EF4-FFF2-40B4-BE49-F238E27FC236}">
                  <a16:creationId xmlns:a16="http://schemas.microsoft.com/office/drawing/2014/main" id="{087606D6-E0D9-4CD8-ACB6-15DBFF7885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線單箭頭接點 104">
              <a:extLst>
                <a:ext uri="{FF2B5EF4-FFF2-40B4-BE49-F238E27FC236}">
                  <a16:creationId xmlns:a16="http://schemas.microsoft.com/office/drawing/2014/main" id="{EA04529C-051D-4BCF-9694-8B87968EE1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文字方塊 115">
                <a:extLst>
                  <a:ext uri="{FF2B5EF4-FFF2-40B4-BE49-F238E27FC236}">
                    <a16:creationId xmlns:a16="http://schemas.microsoft.com/office/drawing/2014/main" id="{638B6E28-3315-4406-8CA7-EC2702808E6C}"/>
                  </a:ext>
                </a:extLst>
              </p:cNvPr>
              <p:cNvSpPr txBox="1"/>
              <p:nvPr/>
            </p:nvSpPr>
            <p:spPr>
              <a:xfrm>
                <a:off x="7726840" y="496097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16" name="文字方塊 115">
                <a:extLst>
                  <a:ext uri="{FF2B5EF4-FFF2-40B4-BE49-F238E27FC236}">
                    <a16:creationId xmlns:a16="http://schemas.microsoft.com/office/drawing/2014/main" id="{638B6E28-3315-4406-8CA7-EC2702808E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6840" y="4960970"/>
                <a:ext cx="715161" cy="46166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文字方塊 116">
                <a:extLst>
                  <a:ext uri="{FF2B5EF4-FFF2-40B4-BE49-F238E27FC236}">
                    <a16:creationId xmlns:a16="http://schemas.microsoft.com/office/drawing/2014/main" id="{0BAB8833-D6C5-4CD7-867C-EB413A3F9FB8}"/>
                  </a:ext>
                </a:extLst>
              </p:cNvPr>
              <p:cNvSpPr txBox="1"/>
              <p:nvPr/>
            </p:nvSpPr>
            <p:spPr>
              <a:xfrm>
                <a:off x="5479166" y="4949897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17" name="文字方塊 116">
                <a:extLst>
                  <a:ext uri="{FF2B5EF4-FFF2-40B4-BE49-F238E27FC236}">
                    <a16:creationId xmlns:a16="http://schemas.microsoft.com/office/drawing/2014/main" id="{0BAB8833-D6C5-4CD7-867C-EB413A3F9F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9166" y="4949897"/>
                <a:ext cx="715161" cy="46166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文字方塊 117">
                <a:extLst>
                  <a:ext uri="{FF2B5EF4-FFF2-40B4-BE49-F238E27FC236}">
                    <a16:creationId xmlns:a16="http://schemas.microsoft.com/office/drawing/2014/main" id="{5FBF6764-63DC-4A27-B875-7769AC975748}"/>
                  </a:ext>
                </a:extLst>
              </p:cNvPr>
              <p:cNvSpPr txBox="1"/>
              <p:nvPr/>
            </p:nvSpPr>
            <p:spPr>
              <a:xfrm>
                <a:off x="3266911" y="4949897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18" name="文字方塊 117">
                <a:extLst>
                  <a:ext uri="{FF2B5EF4-FFF2-40B4-BE49-F238E27FC236}">
                    <a16:creationId xmlns:a16="http://schemas.microsoft.com/office/drawing/2014/main" id="{5FBF6764-63DC-4A27-B875-7769AC9757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6911" y="4949897"/>
                <a:ext cx="715161" cy="461665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文字方塊 118">
                <a:extLst>
                  <a:ext uri="{FF2B5EF4-FFF2-40B4-BE49-F238E27FC236}">
                    <a16:creationId xmlns:a16="http://schemas.microsoft.com/office/drawing/2014/main" id="{0C746637-8304-4AA4-A37D-CA0826C1CC2E}"/>
                  </a:ext>
                </a:extLst>
              </p:cNvPr>
              <p:cNvSpPr txBox="1"/>
              <p:nvPr/>
            </p:nvSpPr>
            <p:spPr>
              <a:xfrm>
                <a:off x="973803" y="4942431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19" name="文字方塊 118">
                <a:extLst>
                  <a:ext uri="{FF2B5EF4-FFF2-40B4-BE49-F238E27FC236}">
                    <a16:creationId xmlns:a16="http://schemas.microsoft.com/office/drawing/2014/main" id="{0C746637-8304-4AA4-A37D-CA0826C1CC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803" y="4942431"/>
                <a:ext cx="715161" cy="461665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矩形 30">
            <a:extLst>
              <a:ext uri="{FF2B5EF4-FFF2-40B4-BE49-F238E27FC236}">
                <a16:creationId xmlns:a16="http://schemas.microsoft.com/office/drawing/2014/main" id="{AFF47DCF-5385-4839-908F-EA4D5C219895}"/>
              </a:ext>
            </a:extLst>
          </p:cNvPr>
          <p:cNvSpPr/>
          <p:nvPr/>
        </p:nvSpPr>
        <p:spPr>
          <a:xfrm>
            <a:off x="265075" y="75338"/>
            <a:ext cx="2522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i="1" u="sng" dirty="0"/>
              <a:t>Self-attention</a:t>
            </a:r>
            <a:endParaRPr lang="zh-TW" altLang="en-US" sz="3200" b="1" i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文字方塊 109">
                <a:extLst>
                  <a:ext uri="{FF2B5EF4-FFF2-40B4-BE49-F238E27FC236}">
                    <a16:creationId xmlns:a16="http://schemas.microsoft.com/office/drawing/2014/main" id="{BF193E09-DF51-4275-9D1F-168F22392A15}"/>
                  </a:ext>
                </a:extLst>
              </p:cNvPr>
              <p:cNvSpPr txBox="1"/>
              <p:nvPr/>
            </p:nvSpPr>
            <p:spPr>
              <a:xfrm>
                <a:off x="4137653" y="307222"/>
                <a:ext cx="36000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altLang="zh-TW" sz="2400" dirty="0"/>
                  <a:t>: query (to match others)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110" name="文字方塊 109">
                <a:extLst>
                  <a:ext uri="{FF2B5EF4-FFF2-40B4-BE49-F238E27FC236}">
                    <a16:creationId xmlns:a16="http://schemas.microsoft.com/office/drawing/2014/main" id="{BF193E09-DF51-4275-9D1F-168F22392A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7653" y="307222"/>
                <a:ext cx="3600000" cy="830997"/>
              </a:xfrm>
              <a:prstGeom prst="rect">
                <a:avLst/>
              </a:prstGeom>
              <a:blipFill>
                <a:blip r:embed="rId23"/>
                <a:stretch>
                  <a:fillRect l="-508" t="-583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文字方塊 112">
                <a:extLst>
                  <a:ext uri="{FF2B5EF4-FFF2-40B4-BE49-F238E27FC236}">
                    <a16:creationId xmlns:a16="http://schemas.microsoft.com/office/drawing/2014/main" id="{8544EAFA-14EE-4F90-ACC8-5EF4FF8ACD43}"/>
                  </a:ext>
                </a:extLst>
              </p:cNvPr>
              <p:cNvSpPr txBox="1"/>
              <p:nvPr/>
            </p:nvSpPr>
            <p:spPr>
              <a:xfrm>
                <a:off x="4135310" y="1338144"/>
                <a:ext cx="3600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TW" sz="2400" dirty="0"/>
                  <a:t>: key (to be matched)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113" name="文字方塊 112">
                <a:extLst>
                  <a:ext uri="{FF2B5EF4-FFF2-40B4-BE49-F238E27FC236}">
                    <a16:creationId xmlns:a16="http://schemas.microsoft.com/office/drawing/2014/main" id="{8544EAFA-14EE-4F90-ACC8-5EF4FF8ACD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5310" y="1338144"/>
                <a:ext cx="3600000" cy="461665"/>
              </a:xfrm>
              <a:prstGeom prst="rect">
                <a:avLst/>
              </a:prstGeom>
              <a:blipFill>
                <a:blip r:embed="rId24"/>
                <a:stretch>
                  <a:fillRect l="-508" t="-10667" b="-30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文字方塊 126">
                <a:extLst>
                  <a:ext uri="{FF2B5EF4-FFF2-40B4-BE49-F238E27FC236}">
                    <a16:creationId xmlns:a16="http://schemas.microsoft.com/office/drawing/2014/main" id="{BEDB46E6-C512-4205-B81D-AB21CCC5F0E3}"/>
                  </a:ext>
                </a:extLst>
              </p:cNvPr>
              <p:cNvSpPr txBox="1"/>
              <p:nvPr/>
            </p:nvSpPr>
            <p:spPr>
              <a:xfrm>
                <a:off x="4116592" y="2270090"/>
                <a:ext cx="448046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altLang="zh-TW" sz="2400" dirty="0"/>
                  <a:t>: information to be extracted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127" name="文字方塊 126">
                <a:extLst>
                  <a:ext uri="{FF2B5EF4-FFF2-40B4-BE49-F238E27FC236}">
                    <a16:creationId xmlns:a16="http://schemas.microsoft.com/office/drawing/2014/main" id="{BEDB46E6-C512-4205-B81D-AB21CCC5F0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6592" y="2270090"/>
                <a:ext cx="4480468" cy="461665"/>
              </a:xfrm>
              <a:prstGeom prst="rect">
                <a:avLst/>
              </a:prstGeom>
              <a:blipFill>
                <a:blip r:embed="rId25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35DDE13B-A484-4956-831C-0A55177ACD92}"/>
                  </a:ext>
                </a:extLst>
              </p:cNvPr>
              <p:cNvSpPr txBox="1"/>
              <p:nvPr/>
            </p:nvSpPr>
            <p:spPr>
              <a:xfrm>
                <a:off x="1697110" y="5476897"/>
                <a:ext cx="133023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𝑊</m:t>
                      </m:r>
                      <m:sSup>
                        <m:sSup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35DDE13B-A484-4956-831C-0A55177AC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7110" y="5476897"/>
                <a:ext cx="1330236" cy="381258"/>
              </a:xfrm>
              <a:prstGeom prst="rect">
                <a:avLst/>
              </a:prstGeom>
              <a:blipFill>
                <a:blip r:embed="rId26"/>
                <a:stretch>
                  <a:fillRect l="-2283" r="-1370" b="-634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文字方塊 129">
                <a:extLst>
                  <a:ext uri="{FF2B5EF4-FFF2-40B4-BE49-F238E27FC236}">
                    <a16:creationId xmlns:a16="http://schemas.microsoft.com/office/drawing/2014/main" id="{8688987B-CAC1-4E78-A544-1F521F74A424}"/>
                  </a:ext>
                </a:extLst>
              </p:cNvPr>
              <p:cNvSpPr txBox="1"/>
              <p:nvPr/>
            </p:nvSpPr>
            <p:spPr>
              <a:xfrm>
                <a:off x="5711695" y="861979"/>
                <a:ext cx="1485791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sSup>
                        <m:sSup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0" name="文字方塊 129">
                <a:extLst>
                  <a:ext uri="{FF2B5EF4-FFF2-40B4-BE49-F238E27FC236}">
                    <a16:creationId xmlns:a16="http://schemas.microsoft.com/office/drawing/2014/main" id="{8688987B-CAC1-4E78-A544-1F521F74A4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1695" y="861979"/>
                <a:ext cx="1485791" cy="381258"/>
              </a:xfrm>
              <a:prstGeom prst="rect">
                <a:avLst/>
              </a:prstGeom>
              <a:blipFill>
                <a:blip r:embed="rId27"/>
                <a:stretch>
                  <a:fillRect l="-4508" r="-1230" b="-2381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文字方塊 130">
                <a:extLst>
                  <a:ext uri="{FF2B5EF4-FFF2-40B4-BE49-F238E27FC236}">
                    <a16:creationId xmlns:a16="http://schemas.microsoft.com/office/drawing/2014/main" id="{479CED7F-2CCE-4C35-B7DA-8986423065CC}"/>
                  </a:ext>
                </a:extLst>
              </p:cNvPr>
              <p:cNvSpPr txBox="1"/>
              <p:nvPr/>
            </p:nvSpPr>
            <p:spPr>
              <a:xfrm>
                <a:off x="5717875" y="1843299"/>
                <a:ext cx="1497782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sSup>
                        <m:sSup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1" name="文字方塊 130">
                <a:extLst>
                  <a:ext uri="{FF2B5EF4-FFF2-40B4-BE49-F238E27FC236}">
                    <a16:creationId xmlns:a16="http://schemas.microsoft.com/office/drawing/2014/main" id="{479CED7F-2CCE-4C35-B7DA-8986423065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875" y="1843299"/>
                <a:ext cx="1497782" cy="381258"/>
              </a:xfrm>
              <a:prstGeom prst="rect">
                <a:avLst/>
              </a:prstGeom>
              <a:blipFill>
                <a:blip r:embed="rId28"/>
                <a:stretch>
                  <a:fillRect l="-4472" r="-1220" b="-634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文字方塊 131">
                <a:extLst>
                  <a:ext uri="{FF2B5EF4-FFF2-40B4-BE49-F238E27FC236}">
                    <a16:creationId xmlns:a16="http://schemas.microsoft.com/office/drawing/2014/main" id="{5939C9F5-26B9-460D-A840-B572AB71F109}"/>
                  </a:ext>
                </a:extLst>
              </p:cNvPr>
              <p:cNvSpPr txBox="1"/>
              <p:nvPr/>
            </p:nvSpPr>
            <p:spPr>
              <a:xfrm>
                <a:off x="5711695" y="2786602"/>
                <a:ext cx="1487074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p>
                      </m:sSup>
                      <m:sSup>
                        <m:sSup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2" name="文字方塊 131">
                <a:extLst>
                  <a:ext uri="{FF2B5EF4-FFF2-40B4-BE49-F238E27FC236}">
                    <a16:creationId xmlns:a16="http://schemas.microsoft.com/office/drawing/2014/main" id="{5939C9F5-26B9-460D-A840-B572AB71F1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1695" y="2786602"/>
                <a:ext cx="1487074" cy="381258"/>
              </a:xfrm>
              <a:prstGeom prst="rect">
                <a:avLst/>
              </a:prstGeom>
              <a:blipFill>
                <a:blip r:embed="rId29"/>
                <a:stretch>
                  <a:fillRect l="-1695" r="-1695" b="-645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>
            <a:extLst>
              <a:ext uri="{FF2B5EF4-FFF2-40B4-BE49-F238E27FC236}">
                <a16:creationId xmlns:a16="http://schemas.microsoft.com/office/drawing/2014/main" id="{D5509A1C-CA1C-4358-B389-D820AB085286}"/>
              </a:ext>
            </a:extLst>
          </p:cNvPr>
          <p:cNvSpPr/>
          <p:nvPr/>
        </p:nvSpPr>
        <p:spPr>
          <a:xfrm>
            <a:off x="297663" y="588205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https://arxiv.org/abs/1706.03762</a:t>
            </a:r>
            <a:endParaRPr lang="zh-TW" altLang="en-US" dirty="0"/>
          </a:p>
        </p:txBody>
      </p:sp>
      <p:sp>
        <p:nvSpPr>
          <p:cNvPr id="135" name="語音泡泡: 圓角矩形 134">
            <a:extLst>
              <a:ext uri="{FF2B5EF4-FFF2-40B4-BE49-F238E27FC236}">
                <a16:creationId xmlns:a16="http://schemas.microsoft.com/office/drawing/2014/main" id="{9B926BAC-D971-4B01-8115-59365C4B77F0}"/>
              </a:ext>
            </a:extLst>
          </p:cNvPr>
          <p:cNvSpPr/>
          <p:nvPr/>
        </p:nvSpPr>
        <p:spPr>
          <a:xfrm>
            <a:off x="745609" y="1509605"/>
            <a:ext cx="2365468" cy="943490"/>
          </a:xfrm>
          <a:prstGeom prst="wedgeRoundRectCallout">
            <a:avLst>
              <a:gd name="adj1" fmla="val -49221"/>
              <a:gd name="adj2" fmla="val -9271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solidFill>
                  <a:schemeClr val="tx1"/>
                </a:solidFill>
              </a:rPr>
              <a:t>Attention is all you need.</a:t>
            </a:r>
            <a:endParaRPr lang="zh-TW" altLang="en-US" sz="28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43A6C7-265F-8E93-66EB-0BD880A2E8B2}"/>
              </a:ext>
            </a:extLst>
          </p:cNvPr>
          <p:cNvSpPr txBox="1"/>
          <p:nvPr/>
        </p:nvSpPr>
        <p:spPr>
          <a:xfrm>
            <a:off x="2192756" y="6609994"/>
            <a:ext cx="46828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DE" sz="1200" dirty="0">
                <a:solidFill>
                  <a:schemeClr val="bg1"/>
                </a:solidFill>
              </a:rPr>
              <a:t>Transformer by 李宏毅 Hung-yi Lee </a:t>
            </a:r>
          </a:p>
        </p:txBody>
      </p:sp>
    </p:spTree>
    <p:extLst>
      <p:ext uri="{BB962C8B-B14F-4D97-AF65-F5344CB8AC3E}">
        <p14:creationId xmlns:p14="http://schemas.microsoft.com/office/powerpoint/2010/main" val="147306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  <p:bldP spid="118" grpId="0"/>
      <p:bldP spid="119" grpId="0"/>
      <p:bldP spid="110" grpId="0"/>
      <p:bldP spid="113" grpId="0"/>
      <p:bldP spid="127" grpId="0"/>
      <p:bldP spid="2" grpId="0"/>
      <p:bldP spid="130" grpId="0"/>
      <p:bldP spid="131" grpId="0"/>
      <p:bldP spid="13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A606277-876C-2B59-D615-40E7511CD5F9}"/>
              </a:ext>
            </a:extLst>
          </p:cNvPr>
          <p:cNvSpPr/>
          <p:nvPr/>
        </p:nvSpPr>
        <p:spPr>
          <a:xfrm>
            <a:off x="0" y="715984"/>
            <a:ext cx="901431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D3A2F92-B5BD-E80C-CAD6-BA16879FC63C}"/>
              </a:ext>
            </a:extLst>
          </p:cNvPr>
          <p:cNvSpPr/>
          <p:nvPr/>
        </p:nvSpPr>
        <p:spPr>
          <a:xfrm>
            <a:off x="83128" y="6188529"/>
            <a:ext cx="901431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09" name="直線單箭頭接點 108">
            <a:extLst>
              <a:ext uri="{FF2B5EF4-FFF2-40B4-BE49-F238E27FC236}">
                <a16:creationId xmlns:a16="http://schemas.microsoft.com/office/drawing/2014/main" id="{E31A8960-DEC4-4D77-8AF1-0A56491A2F75}"/>
              </a:ext>
            </a:extLst>
          </p:cNvPr>
          <p:cNvCxnSpPr>
            <a:cxnSpLocks/>
            <a:stCxn id="33" idx="0"/>
            <a:endCxn id="8" idx="4"/>
          </p:cNvCxnSpPr>
          <p:nvPr/>
        </p:nvCxnSpPr>
        <p:spPr>
          <a:xfrm flipH="1" flipV="1">
            <a:off x="1032678" y="2787695"/>
            <a:ext cx="288925" cy="105598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線單箭頭接點 111">
            <a:extLst>
              <a:ext uri="{FF2B5EF4-FFF2-40B4-BE49-F238E27FC236}">
                <a16:creationId xmlns:a16="http://schemas.microsoft.com/office/drawing/2014/main" id="{A312C66A-C6E6-4D3C-B733-B9228F8973BA}"/>
              </a:ext>
            </a:extLst>
          </p:cNvPr>
          <p:cNvCxnSpPr>
            <a:cxnSpLocks/>
          </p:cNvCxnSpPr>
          <p:nvPr/>
        </p:nvCxnSpPr>
        <p:spPr>
          <a:xfrm flipH="1" flipV="1">
            <a:off x="3311336" y="2766818"/>
            <a:ext cx="288925" cy="105598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線單箭頭接點 122">
            <a:extLst>
              <a:ext uri="{FF2B5EF4-FFF2-40B4-BE49-F238E27FC236}">
                <a16:creationId xmlns:a16="http://schemas.microsoft.com/office/drawing/2014/main" id="{02086EB2-4FBA-419F-8F48-29244152E4D8}"/>
              </a:ext>
            </a:extLst>
          </p:cNvPr>
          <p:cNvCxnSpPr>
            <a:cxnSpLocks/>
          </p:cNvCxnSpPr>
          <p:nvPr/>
        </p:nvCxnSpPr>
        <p:spPr>
          <a:xfrm flipH="1" flipV="1">
            <a:off x="5534176" y="2765915"/>
            <a:ext cx="288925" cy="105598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線單箭頭接點 123">
            <a:extLst>
              <a:ext uri="{FF2B5EF4-FFF2-40B4-BE49-F238E27FC236}">
                <a16:creationId xmlns:a16="http://schemas.microsoft.com/office/drawing/2014/main" id="{6D104572-F85D-41B9-8F68-72FB6899BDA8}"/>
              </a:ext>
            </a:extLst>
          </p:cNvPr>
          <p:cNvCxnSpPr>
            <a:cxnSpLocks/>
          </p:cNvCxnSpPr>
          <p:nvPr/>
        </p:nvCxnSpPr>
        <p:spPr>
          <a:xfrm flipH="1" flipV="1">
            <a:off x="7794534" y="2784017"/>
            <a:ext cx="288925" cy="105598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群組 2">
            <a:extLst>
              <a:ext uri="{FF2B5EF4-FFF2-40B4-BE49-F238E27FC236}">
                <a16:creationId xmlns:a16="http://schemas.microsoft.com/office/drawing/2014/main" id="{86C6E4AF-BD58-4F31-89E7-9075631CEFD2}"/>
              </a:ext>
            </a:extLst>
          </p:cNvPr>
          <p:cNvGrpSpPr/>
          <p:nvPr/>
        </p:nvGrpSpPr>
        <p:grpSpPr>
          <a:xfrm>
            <a:off x="988440" y="4874027"/>
            <a:ext cx="715161" cy="1669208"/>
            <a:chOff x="988440" y="4874027"/>
            <a:chExt cx="715161" cy="1669208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7C069440-4382-40DE-A0E7-0D062A98F2E9}"/>
                </a:ext>
              </a:extLst>
            </p:cNvPr>
            <p:cNvSpPr/>
            <p:nvPr/>
          </p:nvSpPr>
          <p:spPr>
            <a:xfrm>
              <a:off x="1066278" y="4874027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FA0B02C-4778-48B3-B13E-F87994588CE0}"/>
                </a:ext>
              </a:extLst>
            </p:cNvPr>
            <p:cNvSpPr/>
            <p:nvPr/>
          </p:nvSpPr>
          <p:spPr>
            <a:xfrm>
              <a:off x="1095305" y="5877761"/>
              <a:ext cx="465153" cy="66547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15" name="直線單箭頭接點 14">
              <a:extLst>
                <a:ext uri="{FF2B5EF4-FFF2-40B4-BE49-F238E27FC236}">
                  <a16:creationId xmlns:a16="http://schemas.microsoft.com/office/drawing/2014/main" id="{FD61BD0A-FFD0-4B61-9B91-2BAE0BBBF6BF}"/>
                </a:ext>
              </a:extLst>
            </p:cNvPr>
            <p:cNvCxnSpPr/>
            <p:nvPr/>
          </p:nvCxnSpPr>
          <p:spPr>
            <a:xfrm flipV="1">
              <a:off x="1315029" y="551220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文字方塊 56">
                  <a:extLst>
                    <a:ext uri="{FF2B5EF4-FFF2-40B4-BE49-F238E27FC236}">
                      <a16:creationId xmlns:a16="http://schemas.microsoft.com/office/drawing/2014/main" id="{18CDA245-ACBA-4F13-9207-26A251A70F12}"/>
                    </a:ext>
                  </a:extLst>
                </p:cNvPr>
                <p:cNvSpPr txBox="1"/>
                <p:nvPr/>
              </p:nvSpPr>
              <p:spPr>
                <a:xfrm>
                  <a:off x="988440" y="5948183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57" name="文字方塊 56">
                  <a:extLst>
                    <a:ext uri="{FF2B5EF4-FFF2-40B4-BE49-F238E27FC236}">
                      <a16:creationId xmlns:a16="http://schemas.microsoft.com/office/drawing/2014/main" id="{18CDA245-ACBA-4F13-9207-26A251A70F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8440" y="5948183"/>
                  <a:ext cx="715161" cy="46166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4E2239E7-C8FB-4B4B-BAA0-DE4001CAE0F5}"/>
              </a:ext>
            </a:extLst>
          </p:cNvPr>
          <p:cNvGrpSpPr/>
          <p:nvPr/>
        </p:nvGrpSpPr>
        <p:grpSpPr>
          <a:xfrm>
            <a:off x="3225911" y="4874026"/>
            <a:ext cx="715161" cy="1669209"/>
            <a:chOff x="3049476" y="4874026"/>
            <a:chExt cx="715161" cy="1669209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181D0572-D8B6-4E66-AB3C-12C7E1A82602}"/>
                </a:ext>
              </a:extLst>
            </p:cNvPr>
            <p:cNvSpPr/>
            <p:nvPr/>
          </p:nvSpPr>
          <p:spPr>
            <a:xfrm>
              <a:off x="3165634" y="4874026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8C4E7D3F-095D-469F-82B0-50E070FCCCBB}"/>
                </a:ext>
              </a:extLst>
            </p:cNvPr>
            <p:cNvSpPr/>
            <p:nvPr/>
          </p:nvSpPr>
          <p:spPr>
            <a:xfrm>
              <a:off x="3164339" y="5865645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18" name="直線單箭頭接點 17">
              <a:extLst>
                <a:ext uri="{FF2B5EF4-FFF2-40B4-BE49-F238E27FC236}">
                  <a16:creationId xmlns:a16="http://schemas.microsoft.com/office/drawing/2014/main" id="{B5410201-ED71-4028-8214-216563732C65}"/>
                </a:ext>
              </a:extLst>
            </p:cNvPr>
            <p:cNvCxnSpPr/>
            <p:nvPr/>
          </p:nvCxnSpPr>
          <p:spPr>
            <a:xfrm flipV="1">
              <a:off x="3396916" y="551220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文字方塊 57">
                  <a:extLst>
                    <a:ext uri="{FF2B5EF4-FFF2-40B4-BE49-F238E27FC236}">
                      <a16:creationId xmlns:a16="http://schemas.microsoft.com/office/drawing/2014/main" id="{70B85629-FCA1-47CE-8B47-76CB51418A38}"/>
                    </a:ext>
                  </a:extLst>
                </p:cNvPr>
                <p:cNvSpPr txBox="1"/>
                <p:nvPr/>
              </p:nvSpPr>
              <p:spPr>
                <a:xfrm>
                  <a:off x="3049476" y="5949769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58" name="文字方塊 57">
                  <a:extLst>
                    <a:ext uri="{FF2B5EF4-FFF2-40B4-BE49-F238E27FC236}">
                      <a16:creationId xmlns:a16="http://schemas.microsoft.com/office/drawing/2014/main" id="{70B85629-FCA1-47CE-8B47-76CB51418A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9476" y="5949769"/>
                  <a:ext cx="715161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EB8F23F9-FEC6-4585-BECE-FE043A5FF072}"/>
              </a:ext>
            </a:extLst>
          </p:cNvPr>
          <p:cNvGrpSpPr/>
          <p:nvPr/>
        </p:nvGrpSpPr>
        <p:grpSpPr>
          <a:xfrm>
            <a:off x="5463382" y="4888896"/>
            <a:ext cx="715161" cy="1669209"/>
            <a:chOff x="5344903" y="4888896"/>
            <a:chExt cx="715161" cy="1669209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8505025-F892-4D05-B3EE-E7F69671238B}"/>
                </a:ext>
              </a:extLst>
            </p:cNvPr>
            <p:cNvSpPr/>
            <p:nvPr/>
          </p:nvSpPr>
          <p:spPr>
            <a:xfrm>
              <a:off x="5454456" y="5880515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17" name="直線單箭頭接點 16">
              <a:extLst>
                <a:ext uri="{FF2B5EF4-FFF2-40B4-BE49-F238E27FC236}">
                  <a16:creationId xmlns:a16="http://schemas.microsoft.com/office/drawing/2014/main" id="{8EE88615-E2AD-41C2-95AE-03FC464AEE26}"/>
                </a:ext>
              </a:extLst>
            </p:cNvPr>
            <p:cNvCxnSpPr/>
            <p:nvPr/>
          </p:nvCxnSpPr>
          <p:spPr>
            <a:xfrm flipV="1">
              <a:off x="5700935" y="552707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B4B271D4-A2BB-42EC-9FBB-2A503D08BD94}"/>
                </a:ext>
              </a:extLst>
            </p:cNvPr>
            <p:cNvSpPr/>
            <p:nvPr/>
          </p:nvSpPr>
          <p:spPr>
            <a:xfrm>
              <a:off x="5455915" y="4888896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文字方塊 58">
                  <a:extLst>
                    <a:ext uri="{FF2B5EF4-FFF2-40B4-BE49-F238E27FC236}">
                      <a16:creationId xmlns:a16="http://schemas.microsoft.com/office/drawing/2014/main" id="{09A6DE2E-259B-4DE8-8D3E-AFD53E13A52D}"/>
                    </a:ext>
                  </a:extLst>
                </p:cNvPr>
                <p:cNvSpPr txBox="1"/>
                <p:nvPr/>
              </p:nvSpPr>
              <p:spPr>
                <a:xfrm>
                  <a:off x="5344903" y="5973607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59" name="文字方塊 58">
                  <a:extLst>
                    <a:ext uri="{FF2B5EF4-FFF2-40B4-BE49-F238E27FC236}">
                      <a16:creationId xmlns:a16="http://schemas.microsoft.com/office/drawing/2014/main" id="{09A6DE2E-259B-4DE8-8D3E-AFD53E13A5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44903" y="5973607"/>
                  <a:ext cx="715161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4533AF47-92D8-4B4A-80A2-EB67CB250EEE}"/>
              </a:ext>
            </a:extLst>
          </p:cNvPr>
          <p:cNvGrpSpPr/>
          <p:nvPr/>
        </p:nvGrpSpPr>
        <p:grpSpPr>
          <a:xfrm>
            <a:off x="7700853" y="4905697"/>
            <a:ext cx="715161" cy="1669209"/>
            <a:chOff x="7700853" y="4905697"/>
            <a:chExt cx="715161" cy="1669209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293733A0-2725-4CFC-8FBB-92EA2F2C6A53}"/>
                </a:ext>
              </a:extLst>
            </p:cNvPr>
            <p:cNvSpPr/>
            <p:nvPr/>
          </p:nvSpPr>
          <p:spPr>
            <a:xfrm>
              <a:off x="7816425" y="5897316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16" name="直線單箭頭接點 15">
              <a:extLst>
                <a:ext uri="{FF2B5EF4-FFF2-40B4-BE49-F238E27FC236}">
                  <a16:creationId xmlns:a16="http://schemas.microsoft.com/office/drawing/2014/main" id="{22AC02A9-CD80-49BB-8BD0-08AEE4BB3DA0}"/>
                </a:ext>
              </a:extLst>
            </p:cNvPr>
            <p:cNvCxnSpPr/>
            <p:nvPr/>
          </p:nvCxnSpPr>
          <p:spPr>
            <a:xfrm flipV="1">
              <a:off x="8069550" y="5543878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73B422D6-17F7-458F-BACB-DF01A1FFE19F}"/>
                </a:ext>
              </a:extLst>
            </p:cNvPr>
            <p:cNvSpPr/>
            <p:nvPr/>
          </p:nvSpPr>
          <p:spPr>
            <a:xfrm>
              <a:off x="7825858" y="4905697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文字方塊 61">
                  <a:extLst>
                    <a:ext uri="{FF2B5EF4-FFF2-40B4-BE49-F238E27FC236}">
                      <a16:creationId xmlns:a16="http://schemas.microsoft.com/office/drawing/2014/main" id="{0C709CFC-6FFF-4FD8-8E04-CD1F34B0DDF8}"/>
                    </a:ext>
                  </a:extLst>
                </p:cNvPr>
                <p:cNvSpPr txBox="1"/>
                <p:nvPr/>
              </p:nvSpPr>
              <p:spPr>
                <a:xfrm>
                  <a:off x="7700853" y="5979665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62" name="文字方塊 61">
                  <a:extLst>
                    <a:ext uri="{FF2B5EF4-FFF2-40B4-BE49-F238E27FC236}">
                      <a16:creationId xmlns:a16="http://schemas.microsoft.com/office/drawing/2014/main" id="{0C709CFC-6FFF-4FD8-8E04-CD1F34B0DD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0853" y="5979665"/>
                  <a:ext cx="715161" cy="4616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2" name="群組 71">
            <a:extLst>
              <a:ext uri="{FF2B5EF4-FFF2-40B4-BE49-F238E27FC236}">
                <a16:creationId xmlns:a16="http://schemas.microsoft.com/office/drawing/2014/main" id="{C6615EFF-754E-487B-ACA3-EFE25B339222}"/>
              </a:ext>
            </a:extLst>
          </p:cNvPr>
          <p:cNvGrpSpPr/>
          <p:nvPr/>
        </p:nvGrpSpPr>
        <p:grpSpPr>
          <a:xfrm>
            <a:off x="401919" y="3795863"/>
            <a:ext cx="1839368" cy="1052823"/>
            <a:chOff x="401919" y="3795863"/>
            <a:chExt cx="1839368" cy="1052823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0F7DBE77-52AF-47AD-85FC-0C9AC7C75CE0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字方塊 27">
                  <a:extLst>
                    <a:ext uri="{FF2B5EF4-FFF2-40B4-BE49-F238E27FC236}">
                      <a16:creationId xmlns:a16="http://schemas.microsoft.com/office/drawing/2014/main" id="{CA39C7C9-378B-44A0-AD6B-2E36DB5D8392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8" name="文字方塊 27">
                  <a:extLst>
                    <a:ext uri="{FF2B5EF4-FFF2-40B4-BE49-F238E27FC236}">
                      <a16:creationId xmlns:a16="http://schemas.microsoft.com/office/drawing/2014/main" id="{CA39C7C9-378B-44A0-AD6B-2E36DB5D83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92FC6624-2A96-41CA-8278-29243CCA1ADA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文字方塊 32">
                  <a:extLst>
                    <a:ext uri="{FF2B5EF4-FFF2-40B4-BE49-F238E27FC236}">
                      <a16:creationId xmlns:a16="http://schemas.microsoft.com/office/drawing/2014/main" id="{7350EB45-D91B-47A4-9BFE-A58888BF4C33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33" name="文字方塊 32">
                  <a:extLst>
                    <a:ext uri="{FF2B5EF4-FFF2-40B4-BE49-F238E27FC236}">
                      <a16:creationId xmlns:a16="http://schemas.microsoft.com/office/drawing/2014/main" id="{7350EB45-D91B-47A4-9BFE-A58888BF4C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9BA48E27-E83D-4ED4-856D-08E209767B67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文字方塊 34">
                  <a:extLst>
                    <a:ext uri="{FF2B5EF4-FFF2-40B4-BE49-F238E27FC236}">
                      <a16:creationId xmlns:a16="http://schemas.microsoft.com/office/drawing/2014/main" id="{160A7DB3-34DA-474B-BD32-CE9026DBA575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35" name="文字方塊 34">
                  <a:extLst>
                    <a:ext uri="{FF2B5EF4-FFF2-40B4-BE49-F238E27FC236}">
                      <a16:creationId xmlns:a16="http://schemas.microsoft.com/office/drawing/2014/main" id="{160A7DB3-34DA-474B-BD32-CE9026DBA5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blipFill>
                  <a:blip r:embed="rId9"/>
                  <a:stretch>
                    <a:fillRect b="-10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8" name="直線單箭頭接點 67">
              <a:extLst>
                <a:ext uri="{FF2B5EF4-FFF2-40B4-BE49-F238E27FC236}">
                  <a16:creationId xmlns:a16="http://schemas.microsoft.com/office/drawing/2014/main" id="{52438238-B59B-42A9-B315-E6C26D101C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單箭頭接點 68">
              <a:extLst>
                <a:ext uri="{FF2B5EF4-FFF2-40B4-BE49-F238E27FC236}">
                  <a16:creationId xmlns:a16="http://schemas.microsoft.com/office/drawing/2014/main" id="{0CBB4F25-FAE0-47CE-9476-222DC4E4BE21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單箭頭接點 69">
              <a:extLst>
                <a:ext uri="{FF2B5EF4-FFF2-40B4-BE49-F238E27FC236}">
                  <a16:creationId xmlns:a16="http://schemas.microsoft.com/office/drawing/2014/main" id="{A664C9DE-8C34-4405-AD8D-C5DCC94208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單箭頭接點 70">
              <a:extLst>
                <a:ext uri="{FF2B5EF4-FFF2-40B4-BE49-F238E27FC236}">
                  <a16:creationId xmlns:a16="http://schemas.microsoft.com/office/drawing/2014/main" id="{C93288CA-575B-4D5A-97A8-6A23B495FC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群組 72">
            <a:extLst>
              <a:ext uri="{FF2B5EF4-FFF2-40B4-BE49-F238E27FC236}">
                <a16:creationId xmlns:a16="http://schemas.microsoft.com/office/drawing/2014/main" id="{D1814261-EFC0-4379-8249-47A088C91D5D}"/>
              </a:ext>
            </a:extLst>
          </p:cNvPr>
          <p:cNvGrpSpPr/>
          <p:nvPr/>
        </p:nvGrpSpPr>
        <p:grpSpPr>
          <a:xfrm>
            <a:off x="2678131" y="3778933"/>
            <a:ext cx="1839368" cy="1052823"/>
            <a:chOff x="401919" y="3795863"/>
            <a:chExt cx="1839368" cy="1052823"/>
          </a:xfrm>
        </p:grpSpPr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8F73439E-AA15-49E3-BD4A-2574D6DAA5CE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文字方塊 74">
                  <a:extLst>
                    <a:ext uri="{FF2B5EF4-FFF2-40B4-BE49-F238E27FC236}">
                      <a16:creationId xmlns:a16="http://schemas.microsoft.com/office/drawing/2014/main" id="{C01D62FF-687D-4A54-9854-C1E4ECF5EFFA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75" name="文字方塊 74">
                  <a:extLst>
                    <a:ext uri="{FF2B5EF4-FFF2-40B4-BE49-F238E27FC236}">
                      <a16:creationId xmlns:a16="http://schemas.microsoft.com/office/drawing/2014/main" id="{C01D62FF-687D-4A54-9854-C1E4ECF5EF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D70EF920-7C44-4B64-84E8-B0B0E04F49BB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文字方塊 76">
                  <a:extLst>
                    <a:ext uri="{FF2B5EF4-FFF2-40B4-BE49-F238E27FC236}">
                      <a16:creationId xmlns:a16="http://schemas.microsoft.com/office/drawing/2014/main" id="{226301BF-4009-43B8-B051-F260EB669ABC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77" name="文字方塊 76">
                  <a:extLst>
                    <a:ext uri="{FF2B5EF4-FFF2-40B4-BE49-F238E27FC236}">
                      <a16:creationId xmlns:a16="http://schemas.microsoft.com/office/drawing/2014/main" id="{226301BF-4009-43B8-B051-F260EB669A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矩形 77">
              <a:extLst>
                <a:ext uri="{FF2B5EF4-FFF2-40B4-BE49-F238E27FC236}">
                  <a16:creationId xmlns:a16="http://schemas.microsoft.com/office/drawing/2014/main" id="{6B12A7C4-6CAE-4D86-A437-6E8C81101417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文字方塊 78">
                  <a:extLst>
                    <a:ext uri="{FF2B5EF4-FFF2-40B4-BE49-F238E27FC236}">
                      <a16:creationId xmlns:a16="http://schemas.microsoft.com/office/drawing/2014/main" id="{E9F96B7D-2E13-4DB4-B0EE-35895557D0DF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79" name="文字方塊 78">
                  <a:extLst>
                    <a:ext uri="{FF2B5EF4-FFF2-40B4-BE49-F238E27FC236}">
                      <a16:creationId xmlns:a16="http://schemas.microsoft.com/office/drawing/2014/main" id="{E9F96B7D-2E13-4DB4-B0EE-35895557D0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blipFill>
                  <a:blip r:embed="rId12"/>
                  <a:stretch>
                    <a:fillRect b="-10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0" name="直線單箭頭接點 79">
              <a:extLst>
                <a:ext uri="{FF2B5EF4-FFF2-40B4-BE49-F238E27FC236}">
                  <a16:creationId xmlns:a16="http://schemas.microsoft.com/office/drawing/2014/main" id="{3DAFF3A7-88F5-4F6C-B6E8-FDD3DE40B3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單箭頭接點 80">
              <a:extLst>
                <a:ext uri="{FF2B5EF4-FFF2-40B4-BE49-F238E27FC236}">
                  <a16:creationId xmlns:a16="http://schemas.microsoft.com/office/drawing/2014/main" id="{C5F190EC-B2C6-4821-B7C8-F35AC5150C2F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單箭頭接點 81">
              <a:extLst>
                <a:ext uri="{FF2B5EF4-FFF2-40B4-BE49-F238E27FC236}">
                  <a16:creationId xmlns:a16="http://schemas.microsoft.com/office/drawing/2014/main" id="{E8A45A90-5DA8-479A-89EB-AF93CC9907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單箭頭接點 82">
              <a:extLst>
                <a:ext uri="{FF2B5EF4-FFF2-40B4-BE49-F238E27FC236}">
                  <a16:creationId xmlns:a16="http://schemas.microsoft.com/office/drawing/2014/main" id="{41720ACD-D219-4257-A640-2044677F43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群組 83">
            <a:extLst>
              <a:ext uri="{FF2B5EF4-FFF2-40B4-BE49-F238E27FC236}">
                <a16:creationId xmlns:a16="http://schemas.microsoft.com/office/drawing/2014/main" id="{8CB2D528-53F3-48C5-A6B4-DD95F4002CC3}"/>
              </a:ext>
            </a:extLst>
          </p:cNvPr>
          <p:cNvGrpSpPr/>
          <p:nvPr/>
        </p:nvGrpSpPr>
        <p:grpSpPr>
          <a:xfrm>
            <a:off x="4922247" y="3789527"/>
            <a:ext cx="1839368" cy="1052823"/>
            <a:chOff x="401919" y="3795863"/>
            <a:chExt cx="1839368" cy="1052823"/>
          </a:xfrm>
        </p:grpSpPr>
        <p:sp>
          <p:nvSpPr>
            <p:cNvPr id="85" name="矩形 84">
              <a:extLst>
                <a:ext uri="{FF2B5EF4-FFF2-40B4-BE49-F238E27FC236}">
                  <a16:creationId xmlns:a16="http://schemas.microsoft.com/office/drawing/2014/main" id="{9AF36B4E-DD67-4C98-A176-BBFEDC0E5B0E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文字方塊 85">
                  <a:extLst>
                    <a:ext uri="{FF2B5EF4-FFF2-40B4-BE49-F238E27FC236}">
                      <a16:creationId xmlns:a16="http://schemas.microsoft.com/office/drawing/2014/main" id="{92675ACB-13E8-44EF-B173-E90DEC6BAB6F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86" name="文字方塊 85">
                  <a:extLst>
                    <a:ext uri="{FF2B5EF4-FFF2-40B4-BE49-F238E27FC236}">
                      <a16:creationId xmlns:a16="http://schemas.microsoft.com/office/drawing/2014/main" id="{92675ACB-13E8-44EF-B173-E90DEC6BAB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7" name="矩形 86">
              <a:extLst>
                <a:ext uri="{FF2B5EF4-FFF2-40B4-BE49-F238E27FC236}">
                  <a16:creationId xmlns:a16="http://schemas.microsoft.com/office/drawing/2014/main" id="{B85A1D85-B595-4C9D-9123-CFF348AEF740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文字方塊 87">
                  <a:extLst>
                    <a:ext uri="{FF2B5EF4-FFF2-40B4-BE49-F238E27FC236}">
                      <a16:creationId xmlns:a16="http://schemas.microsoft.com/office/drawing/2014/main" id="{B403A141-0AC7-4631-832F-4618E7A43D98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88" name="文字方塊 87">
                  <a:extLst>
                    <a:ext uri="{FF2B5EF4-FFF2-40B4-BE49-F238E27FC236}">
                      <a16:creationId xmlns:a16="http://schemas.microsoft.com/office/drawing/2014/main" id="{B403A141-0AC7-4631-832F-4618E7A43D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9" name="矩形 88">
              <a:extLst>
                <a:ext uri="{FF2B5EF4-FFF2-40B4-BE49-F238E27FC236}">
                  <a16:creationId xmlns:a16="http://schemas.microsoft.com/office/drawing/2014/main" id="{8EC63E20-8041-4DEA-AB59-126A427C9F3D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文字方塊 89">
                  <a:extLst>
                    <a:ext uri="{FF2B5EF4-FFF2-40B4-BE49-F238E27FC236}">
                      <a16:creationId xmlns:a16="http://schemas.microsoft.com/office/drawing/2014/main" id="{085D5BDC-DC9F-44C4-A5AC-F97D17A25EE7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90" name="文字方塊 89">
                  <a:extLst>
                    <a:ext uri="{FF2B5EF4-FFF2-40B4-BE49-F238E27FC236}">
                      <a16:creationId xmlns:a16="http://schemas.microsoft.com/office/drawing/2014/main" id="{085D5BDC-DC9F-44C4-A5AC-F97D17A25E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blipFill>
                  <a:blip r:embed="rId15"/>
                  <a:stretch>
                    <a:fillRect b="-10526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1" name="直線單箭頭接點 90">
              <a:extLst>
                <a:ext uri="{FF2B5EF4-FFF2-40B4-BE49-F238E27FC236}">
                  <a16:creationId xmlns:a16="http://schemas.microsoft.com/office/drawing/2014/main" id="{A3C644F0-29FC-4B73-B6C6-DD1FFAA807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單箭頭接點 91">
              <a:extLst>
                <a:ext uri="{FF2B5EF4-FFF2-40B4-BE49-F238E27FC236}">
                  <a16:creationId xmlns:a16="http://schemas.microsoft.com/office/drawing/2014/main" id="{A6989746-2DFF-4BD2-970C-C4042B8AFBD7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單箭頭接點 92">
              <a:extLst>
                <a:ext uri="{FF2B5EF4-FFF2-40B4-BE49-F238E27FC236}">
                  <a16:creationId xmlns:a16="http://schemas.microsoft.com/office/drawing/2014/main" id="{680C69BD-9560-41AC-A798-E5C37B28CA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單箭頭接點 93">
              <a:extLst>
                <a:ext uri="{FF2B5EF4-FFF2-40B4-BE49-F238E27FC236}">
                  <a16:creationId xmlns:a16="http://schemas.microsoft.com/office/drawing/2014/main" id="{F35ACFFC-954A-4989-A14B-D53710902B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群組 94">
            <a:extLst>
              <a:ext uri="{FF2B5EF4-FFF2-40B4-BE49-F238E27FC236}">
                <a16:creationId xmlns:a16="http://schemas.microsoft.com/office/drawing/2014/main" id="{D76E44D6-E312-48F0-90A7-5615C969912B}"/>
              </a:ext>
            </a:extLst>
          </p:cNvPr>
          <p:cNvGrpSpPr/>
          <p:nvPr/>
        </p:nvGrpSpPr>
        <p:grpSpPr>
          <a:xfrm>
            <a:off x="7174951" y="3803115"/>
            <a:ext cx="1839368" cy="1052823"/>
            <a:chOff x="401919" y="3795863"/>
            <a:chExt cx="1839368" cy="1052823"/>
          </a:xfrm>
        </p:grpSpPr>
        <p:sp>
          <p:nvSpPr>
            <p:cNvPr id="96" name="矩形 95">
              <a:extLst>
                <a:ext uri="{FF2B5EF4-FFF2-40B4-BE49-F238E27FC236}">
                  <a16:creationId xmlns:a16="http://schemas.microsoft.com/office/drawing/2014/main" id="{65DD6379-8212-4BDA-B4E6-E57CD5E1745D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文字方塊 96">
                  <a:extLst>
                    <a:ext uri="{FF2B5EF4-FFF2-40B4-BE49-F238E27FC236}">
                      <a16:creationId xmlns:a16="http://schemas.microsoft.com/office/drawing/2014/main" id="{35C05A69-52C5-43DC-95C9-232BBA1C5E23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97" name="文字方塊 96">
                  <a:extLst>
                    <a:ext uri="{FF2B5EF4-FFF2-40B4-BE49-F238E27FC236}">
                      <a16:creationId xmlns:a16="http://schemas.microsoft.com/office/drawing/2014/main" id="{35C05A69-52C5-43DC-95C9-232BBA1C5E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8" name="矩形 97">
              <a:extLst>
                <a:ext uri="{FF2B5EF4-FFF2-40B4-BE49-F238E27FC236}">
                  <a16:creationId xmlns:a16="http://schemas.microsoft.com/office/drawing/2014/main" id="{DC861C16-F529-4148-A79C-2788F9CA4E83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文字方塊 98">
                  <a:extLst>
                    <a:ext uri="{FF2B5EF4-FFF2-40B4-BE49-F238E27FC236}">
                      <a16:creationId xmlns:a16="http://schemas.microsoft.com/office/drawing/2014/main" id="{0843BFA9-51E7-41DF-8430-AF5CF51EF49C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99" name="文字方塊 98">
                  <a:extLst>
                    <a:ext uri="{FF2B5EF4-FFF2-40B4-BE49-F238E27FC236}">
                      <a16:creationId xmlns:a16="http://schemas.microsoft.com/office/drawing/2014/main" id="{0843BFA9-51E7-41DF-8430-AF5CF51EF4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0" name="矩形 99">
              <a:extLst>
                <a:ext uri="{FF2B5EF4-FFF2-40B4-BE49-F238E27FC236}">
                  <a16:creationId xmlns:a16="http://schemas.microsoft.com/office/drawing/2014/main" id="{08AF0850-D239-40B4-968D-5DF3E3EDA8B4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文字方塊 100">
                  <a:extLst>
                    <a:ext uri="{FF2B5EF4-FFF2-40B4-BE49-F238E27FC236}">
                      <a16:creationId xmlns:a16="http://schemas.microsoft.com/office/drawing/2014/main" id="{47F583DF-037D-4FA1-AF0F-1001093CAC78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01" name="文字方塊 100">
                  <a:extLst>
                    <a:ext uri="{FF2B5EF4-FFF2-40B4-BE49-F238E27FC236}">
                      <a16:creationId xmlns:a16="http://schemas.microsoft.com/office/drawing/2014/main" id="{47F583DF-037D-4FA1-AF0F-1001093CAC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blipFill>
                  <a:blip r:embed="rId18"/>
                  <a:stretch>
                    <a:fillRect b="-10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2" name="直線單箭頭接點 101">
              <a:extLst>
                <a:ext uri="{FF2B5EF4-FFF2-40B4-BE49-F238E27FC236}">
                  <a16:creationId xmlns:a16="http://schemas.microsoft.com/office/drawing/2014/main" id="{A48E0C3E-FBB9-4B40-9F64-3B9FE0831C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線單箭頭接點 102">
              <a:extLst>
                <a:ext uri="{FF2B5EF4-FFF2-40B4-BE49-F238E27FC236}">
                  <a16:creationId xmlns:a16="http://schemas.microsoft.com/office/drawing/2014/main" id="{A0DFA8C1-6BC0-4E93-840C-B93FE76B7B30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線單箭頭接點 103">
              <a:extLst>
                <a:ext uri="{FF2B5EF4-FFF2-40B4-BE49-F238E27FC236}">
                  <a16:creationId xmlns:a16="http://schemas.microsoft.com/office/drawing/2014/main" id="{087606D6-E0D9-4CD8-ACB6-15DBFF7885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線單箭頭接點 104">
              <a:extLst>
                <a:ext uri="{FF2B5EF4-FFF2-40B4-BE49-F238E27FC236}">
                  <a16:creationId xmlns:a16="http://schemas.microsoft.com/office/drawing/2014/main" id="{EA04529C-051D-4BCF-9694-8B87968EE1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文字方塊 59">
                <a:extLst>
                  <a:ext uri="{FF2B5EF4-FFF2-40B4-BE49-F238E27FC236}">
                    <a16:creationId xmlns:a16="http://schemas.microsoft.com/office/drawing/2014/main" id="{456E3A79-1238-4B9D-B67D-8771DBF1B4D8}"/>
                  </a:ext>
                </a:extLst>
              </p:cNvPr>
              <p:cNvSpPr txBox="1"/>
              <p:nvPr/>
            </p:nvSpPr>
            <p:spPr>
              <a:xfrm>
                <a:off x="858986" y="2238239"/>
                <a:ext cx="565091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1,1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0" name="文字方塊 59">
                <a:extLst>
                  <a:ext uri="{FF2B5EF4-FFF2-40B4-BE49-F238E27FC236}">
                    <a16:creationId xmlns:a16="http://schemas.microsoft.com/office/drawing/2014/main" id="{456E3A79-1238-4B9D-B67D-8771DBF1B4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986" y="2238239"/>
                <a:ext cx="565091" cy="385555"/>
              </a:xfrm>
              <a:prstGeom prst="rect">
                <a:avLst/>
              </a:prstGeom>
              <a:blipFill>
                <a:blip r:embed="rId19"/>
                <a:stretch>
                  <a:fillRect l="-7527" r="-4301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橢圓 7">
            <a:extLst>
              <a:ext uri="{FF2B5EF4-FFF2-40B4-BE49-F238E27FC236}">
                <a16:creationId xmlns:a16="http://schemas.microsoft.com/office/drawing/2014/main" id="{2B63B28E-5961-42CF-9F0E-AE1EDB4CAA45}"/>
              </a:ext>
            </a:extLst>
          </p:cNvPr>
          <p:cNvSpPr/>
          <p:nvPr/>
        </p:nvSpPr>
        <p:spPr>
          <a:xfrm>
            <a:off x="942678" y="2607695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文字方塊 106">
                <a:extLst>
                  <a:ext uri="{FF2B5EF4-FFF2-40B4-BE49-F238E27FC236}">
                    <a16:creationId xmlns:a16="http://schemas.microsoft.com/office/drawing/2014/main" id="{C6A28D3B-D122-47B9-BA8E-440F796EF39C}"/>
                  </a:ext>
                </a:extLst>
              </p:cNvPr>
              <p:cNvSpPr txBox="1"/>
              <p:nvPr/>
            </p:nvSpPr>
            <p:spPr>
              <a:xfrm>
                <a:off x="3131584" y="2238239"/>
                <a:ext cx="565091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07" name="文字方塊 106">
                <a:extLst>
                  <a:ext uri="{FF2B5EF4-FFF2-40B4-BE49-F238E27FC236}">
                    <a16:creationId xmlns:a16="http://schemas.microsoft.com/office/drawing/2014/main" id="{C6A28D3B-D122-47B9-BA8E-440F796EF3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584" y="2238239"/>
                <a:ext cx="565091" cy="385555"/>
              </a:xfrm>
              <a:prstGeom prst="rect">
                <a:avLst/>
              </a:prstGeom>
              <a:blipFill>
                <a:blip r:embed="rId20"/>
                <a:stretch>
                  <a:fillRect l="-7609" r="-5435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8" name="橢圓 107">
            <a:extLst>
              <a:ext uri="{FF2B5EF4-FFF2-40B4-BE49-F238E27FC236}">
                <a16:creationId xmlns:a16="http://schemas.microsoft.com/office/drawing/2014/main" id="{70A0BD40-7E9D-4417-8B9D-E9E96059A1BD}"/>
              </a:ext>
            </a:extLst>
          </p:cNvPr>
          <p:cNvSpPr/>
          <p:nvPr/>
        </p:nvSpPr>
        <p:spPr>
          <a:xfrm>
            <a:off x="3240355" y="2616162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1" name="橢圓 110">
            <a:extLst>
              <a:ext uri="{FF2B5EF4-FFF2-40B4-BE49-F238E27FC236}">
                <a16:creationId xmlns:a16="http://schemas.microsoft.com/office/drawing/2014/main" id="{A0599288-5924-402D-AC13-D20F6250F251}"/>
              </a:ext>
            </a:extLst>
          </p:cNvPr>
          <p:cNvSpPr/>
          <p:nvPr/>
        </p:nvSpPr>
        <p:spPr>
          <a:xfrm>
            <a:off x="5445764" y="2625020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4" name="橢圓 113">
            <a:extLst>
              <a:ext uri="{FF2B5EF4-FFF2-40B4-BE49-F238E27FC236}">
                <a16:creationId xmlns:a16="http://schemas.microsoft.com/office/drawing/2014/main" id="{FAD1A2A2-F846-4C3C-9CE8-45F29DF35A42}"/>
              </a:ext>
            </a:extLst>
          </p:cNvPr>
          <p:cNvSpPr/>
          <p:nvPr/>
        </p:nvSpPr>
        <p:spPr>
          <a:xfrm>
            <a:off x="7696724" y="2650421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5" name="直線單箭頭接點 114">
            <a:extLst>
              <a:ext uri="{FF2B5EF4-FFF2-40B4-BE49-F238E27FC236}">
                <a16:creationId xmlns:a16="http://schemas.microsoft.com/office/drawing/2014/main" id="{7C94D2AE-7C6E-42A4-B09E-1157D290EE1A}"/>
              </a:ext>
            </a:extLst>
          </p:cNvPr>
          <p:cNvCxnSpPr>
            <a:cxnSpLocks/>
            <a:stCxn id="34" idx="0"/>
            <a:endCxn id="114" idx="4"/>
          </p:cNvCxnSpPr>
          <p:nvPr/>
        </p:nvCxnSpPr>
        <p:spPr>
          <a:xfrm flipV="1">
            <a:off x="727404" y="2830421"/>
            <a:ext cx="7059320" cy="96544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線單箭頭接點 119">
            <a:extLst>
              <a:ext uri="{FF2B5EF4-FFF2-40B4-BE49-F238E27FC236}">
                <a16:creationId xmlns:a16="http://schemas.microsoft.com/office/drawing/2014/main" id="{4CEEB10A-2B57-4511-AC66-10A8B2323D1C}"/>
              </a:ext>
            </a:extLst>
          </p:cNvPr>
          <p:cNvCxnSpPr>
            <a:cxnSpLocks/>
            <a:stCxn id="34" idx="0"/>
            <a:endCxn id="111" idx="4"/>
          </p:cNvCxnSpPr>
          <p:nvPr/>
        </p:nvCxnSpPr>
        <p:spPr>
          <a:xfrm flipV="1">
            <a:off x="727404" y="2805020"/>
            <a:ext cx="4808360" cy="99084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線單箭頭接點 120">
            <a:extLst>
              <a:ext uri="{FF2B5EF4-FFF2-40B4-BE49-F238E27FC236}">
                <a16:creationId xmlns:a16="http://schemas.microsoft.com/office/drawing/2014/main" id="{23D060E9-A98D-4336-9C5B-660E70E94A70}"/>
              </a:ext>
            </a:extLst>
          </p:cNvPr>
          <p:cNvCxnSpPr>
            <a:cxnSpLocks/>
            <a:stCxn id="34" idx="0"/>
            <a:endCxn id="108" idx="4"/>
          </p:cNvCxnSpPr>
          <p:nvPr/>
        </p:nvCxnSpPr>
        <p:spPr>
          <a:xfrm flipV="1">
            <a:off x="727404" y="2796162"/>
            <a:ext cx="2602951" cy="99970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文字方塊 121">
                <a:extLst>
                  <a:ext uri="{FF2B5EF4-FFF2-40B4-BE49-F238E27FC236}">
                    <a16:creationId xmlns:a16="http://schemas.microsoft.com/office/drawing/2014/main" id="{7D7B8B03-641F-45BA-B154-A8C7CF4643CA}"/>
                  </a:ext>
                </a:extLst>
              </p:cNvPr>
              <p:cNvSpPr txBox="1"/>
              <p:nvPr/>
            </p:nvSpPr>
            <p:spPr>
              <a:xfrm>
                <a:off x="5086833" y="1187074"/>
                <a:ext cx="2665730" cy="5190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1,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altLang="zh-TW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rad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22" name="文字方塊 121">
                <a:extLst>
                  <a:ext uri="{FF2B5EF4-FFF2-40B4-BE49-F238E27FC236}">
                    <a16:creationId xmlns:a16="http://schemas.microsoft.com/office/drawing/2014/main" id="{7D7B8B03-641F-45BA-B154-A8C7CF4643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6833" y="1187074"/>
                <a:ext cx="2665730" cy="51905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文字方塊 29">
            <a:extLst>
              <a:ext uri="{FF2B5EF4-FFF2-40B4-BE49-F238E27FC236}">
                <a16:creationId xmlns:a16="http://schemas.microsoft.com/office/drawing/2014/main" id="{7C4A9C8D-99C2-4D35-A5C6-6B65D7749ED2}"/>
              </a:ext>
            </a:extLst>
          </p:cNvPr>
          <p:cNvSpPr txBox="1"/>
          <p:nvPr/>
        </p:nvSpPr>
        <p:spPr>
          <a:xfrm>
            <a:off x="1145507" y="1261061"/>
            <a:ext cx="4220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Scaled Dot-Product Attention:</a:t>
            </a:r>
            <a:endParaRPr lang="zh-TW" altLang="en-US" sz="2400" dirty="0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AFF47DCF-5385-4839-908F-EA4D5C219895}"/>
              </a:ext>
            </a:extLst>
          </p:cNvPr>
          <p:cNvSpPr/>
          <p:nvPr/>
        </p:nvSpPr>
        <p:spPr>
          <a:xfrm>
            <a:off x="265075" y="-60561"/>
            <a:ext cx="2522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i="1" u="sng" dirty="0"/>
              <a:t>Self-attention</a:t>
            </a:r>
            <a:endParaRPr lang="zh-TW" altLang="en-US" sz="3200" b="1" i="1" u="sng" dirty="0"/>
          </a:p>
        </p:txBody>
      </p:sp>
      <p:cxnSp>
        <p:nvCxnSpPr>
          <p:cNvPr id="106" name="直線單箭頭接點 105">
            <a:extLst>
              <a:ext uri="{FF2B5EF4-FFF2-40B4-BE49-F238E27FC236}">
                <a16:creationId xmlns:a16="http://schemas.microsoft.com/office/drawing/2014/main" id="{7A7098CD-5A03-4E41-B494-B52BC2F074ED}"/>
              </a:ext>
            </a:extLst>
          </p:cNvPr>
          <p:cNvCxnSpPr>
            <a:cxnSpLocks/>
            <a:stCxn id="34" idx="0"/>
            <a:endCxn id="8" idx="4"/>
          </p:cNvCxnSpPr>
          <p:nvPr/>
        </p:nvCxnSpPr>
        <p:spPr>
          <a:xfrm flipV="1">
            <a:off x="727404" y="2787695"/>
            <a:ext cx="305274" cy="100816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文字方塊 124">
                <a:extLst>
                  <a:ext uri="{FF2B5EF4-FFF2-40B4-BE49-F238E27FC236}">
                    <a16:creationId xmlns:a16="http://schemas.microsoft.com/office/drawing/2014/main" id="{ADA11FB3-0161-4049-BD56-AEFBE0944B83}"/>
                  </a:ext>
                </a:extLst>
              </p:cNvPr>
              <p:cNvSpPr txBox="1"/>
              <p:nvPr/>
            </p:nvSpPr>
            <p:spPr>
              <a:xfrm>
                <a:off x="5282782" y="2238239"/>
                <a:ext cx="565091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25" name="文字方塊 124">
                <a:extLst>
                  <a:ext uri="{FF2B5EF4-FFF2-40B4-BE49-F238E27FC236}">
                    <a16:creationId xmlns:a16="http://schemas.microsoft.com/office/drawing/2014/main" id="{ADA11FB3-0161-4049-BD56-AEFBE0944B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2782" y="2238239"/>
                <a:ext cx="565091" cy="385555"/>
              </a:xfrm>
              <a:prstGeom prst="rect">
                <a:avLst/>
              </a:prstGeom>
              <a:blipFill>
                <a:blip r:embed="rId22"/>
                <a:stretch>
                  <a:fillRect l="-7609" r="-5435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文字方塊 125">
                <a:extLst>
                  <a:ext uri="{FF2B5EF4-FFF2-40B4-BE49-F238E27FC236}">
                    <a16:creationId xmlns:a16="http://schemas.microsoft.com/office/drawing/2014/main" id="{62412C86-495A-4072-85FD-661E7605B182}"/>
                  </a:ext>
                </a:extLst>
              </p:cNvPr>
              <p:cNvSpPr txBox="1"/>
              <p:nvPr/>
            </p:nvSpPr>
            <p:spPr>
              <a:xfrm>
                <a:off x="7638647" y="2254462"/>
                <a:ext cx="565091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1,4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26" name="文字方塊 125">
                <a:extLst>
                  <a:ext uri="{FF2B5EF4-FFF2-40B4-BE49-F238E27FC236}">
                    <a16:creationId xmlns:a16="http://schemas.microsoft.com/office/drawing/2014/main" id="{62412C86-495A-4072-85FD-661E7605B1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8647" y="2254462"/>
                <a:ext cx="565091" cy="385555"/>
              </a:xfrm>
              <a:prstGeom prst="rect">
                <a:avLst/>
              </a:prstGeom>
              <a:blipFill>
                <a:blip r:embed="rId23"/>
                <a:stretch>
                  <a:fillRect l="-6452" r="-4301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8" name="文字方塊 127">
            <a:extLst>
              <a:ext uri="{FF2B5EF4-FFF2-40B4-BE49-F238E27FC236}">
                <a16:creationId xmlns:a16="http://schemas.microsoft.com/office/drawing/2014/main" id="{4A4712A7-D759-4B5D-A555-7DF0F8F92054}"/>
              </a:ext>
            </a:extLst>
          </p:cNvPr>
          <p:cNvSpPr txBox="1"/>
          <p:nvPr/>
        </p:nvSpPr>
        <p:spPr>
          <a:xfrm>
            <a:off x="5468265" y="1855265"/>
            <a:ext cx="2314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dot product</a:t>
            </a:r>
            <a:endParaRPr lang="zh-TW" altLang="en-US" sz="2400" dirty="0"/>
          </a:p>
        </p:txBody>
      </p:sp>
      <p:sp>
        <p:nvSpPr>
          <p:cNvPr id="42" name="右大括弧 41">
            <a:extLst>
              <a:ext uri="{FF2B5EF4-FFF2-40B4-BE49-F238E27FC236}">
                <a16:creationId xmlns:a16="http://schemas.microsoft.com/office/drawing/2014/main" id="{E8F90F12-6E47-4935-8B18-AA0153234B1D}"/>
              </a:ext>
            </a:extLst>
          </p:cNvPr>
          <p:cNvSpPr/>
          <p:nvPr/>
        </p:nvSpPr>
        <p:spPr>
          <a:xfrm rot="5400000">
            <a:off x="6422214" y="1332729"/>
            <a:ext cx="237628" cy="869167"/>
          </a:xfrm>
          <a:prstGeom prst="rightBrace">
            <a:avLst>
              <a:gd name="adj1" fmla="val 43879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文字方塊 128">
                <a:extLst>
                  <a:ext uri="{FF2B5EF4-FFF2-40B4-BE49-F238E27FC236}">
                    <a16:creationId xmlns:a16="http://schemas.microsoft.com/office/drawing/2014/main" id="{70130F0E-4EAE-4971-BB18-95F99A84B6F4}"/>
                  </a:ext>
                </a:extLst>
              </p:cNvPr>
              <p:cNvSpPr txBox="1"/>
              <p:nvPr/>
            </p:nvSpPr>
            <p:spPr>
              <a:xfrm>
                <a:off x="5619624" y="451232"/>
                <a:ext cx="4154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/>
                  <a:t>d is the dim of </a:t>
                </a: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altLang="zh-TW" sz="2400" dirty="0"/>
                  <a:t> and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TW" sz="2400" dirty="0"/>
                  <a:t> 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129" name="文字方塊 128">
                <a:extLst>
                  <a:ext uri="{FF2B5EF4-FFF2-40B4-BE49-F238E27FC236}">
                    <a16:creationId xmlns:a16="http://schemas.microsoft.com/office/drawing/2014/main" id="{70130F0E-4EAE-4971-BB18-95F99A84B6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624" y="451232"/>
                <a:ext cx="4154200" cy="461665"/>
              </a:xfrm>
              <a:prstGeom prst="rect">
                <a:avLst/>
              </a:prstGeom>
              <a:blipFill>
                <a:blip r:embed="rId24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直線單箭頭接點 43">
            <a:extLst>
              <a:ext uri="{FF2B5EF4-FFF2-40B4-BE49-F238E27FC236}">
                <a16:creationId xmlns:a16="http://schemas.microsoft.com/office/drawing/2014/main" id="{F874EE06-B9DA-456A-B33F-C4F811FDAA89}"/>
              </a:ext>
            </a:extLst>
          </p:cNvPr>
          <p:cNvCxnSpPr>
            <a:cxnSpLocks/>
          </p:cNvCxnSpPr>
          <p:nvPr/>
        </p:nvCxnSpPr>
        <p:spPr>
          <a:xfrm flipH="1" flipV="1">
            <a:off x="7500436" y="919514"/>
            <a:ext cx="37486" cy="2675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文字方塊 129">
                <a:extLst>
                  <a:ext uri="{FF2B5EF4-FFF2-40B4-BE49-F238E27FC236}">
                    <a16:creationId xmlns:a16="http://schemas.microsoft.com/office/drawing/2014/main" id="{88E33246-84CF-4178-98D3-71889A7D014C}"/>
                  </a:ext>
                </a:extLst>
              </p:cNvPr>
              <p:cNvSpPr txBox="1"/>
              <p:nvPr/>
            </p:nvSpPr>
            <p:spPr>
              <a:xfrm>
                <a:off x="7726840" y="496097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0" name="文字方塊 129">
                <a:extLst>
                  <a:ext uri="{FF2B5EF4-FFF2-40B4-BE49-F238E27FC236}">
                    <a16:creationId xmlns:a16="http://schemas.microsoft.com/office/drawing/2014/main" id="{88E33246-84CF-4178-98D3-71889A7D01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6840" y="4960970"/>
                <a:ext cx="715161" cy="461665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文字方塊 130">
                <a:extLst>
                  <a:ext uri="{FF2B5EF4-FFF2-40B4-BE49-F238E27FC236}">
                    <a16:creationId xmlns:a16="http://schemas.microsoft.com/office/drawing/2014/main" id="{82C4C136-0997-4CDC-B19D-BCEEC7D9EE66}"/>
                  </a:ext>
                </a:extLst>
              </p:cNvPr>
              <p:cNvSpPr txBox="1"/>
              <p:nvPr/>
            </p:nvSpPr>
            <p:spPr>
              <a:xfrm>
                <a:off x="5479166" y="4949897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1" name="文字方塊 130">
                <a:extLst>
                  <a:ext uri="{FF2B5EF4-FFF2-40B4-BE49-F238E27FC236}">
                    <a16:creationId xmlns:a16="http://schemas.microsoft.com/office/drawing/2014/main" id="{82C4C136-0997-4CDC-B19D-BCEEC7D9EE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9166" y="4949897"/>
                <a:ext cx="715161" cy="461665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文字方塊 131">
                <a:extLst>
                  <a:ext uri="{FF2B5EF4-FFF2-40B4-BE49-F238E27FC236}">
                    <a16:creationId xmlns:a16="http://schemas.microsoft.com/office/drawing/2014/main" id="{87089E25-6C6C-49B3-8BBC-C41D714DA15E}"/>
                  </a:ext>
                </a:extLst>
              </p:cNvPr>
              <p:cNvSpPr txBox="1"/>
              <p:nvPr/>
            </p:nvSpPr>
            <p:spPr>
              <a:xfrm>
                <a:off x="3266911" y="4949897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2" name="文字方塊 131">
                <a:extLst>
                  <a:ext uri="{FF2B5EF4-FFF2-40B4-BE49-F238E27FC236}">
                    <a16:creationId xmlns:a16="http://schemas.microsoft.com/office/drawing/2014/main" id="{87089E25-6C6C-49B3-8BBC-C41D714DA1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6911" y="4949897"/>
                <a:ext cx="715161" cy="461665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文字方塊 132">
                <a:extLst>
                  <a:ext uri="{FF2B5EF4-FFF2-40B4-BE49-F238E27FC236}">
                    <a16:creationId xmlns:a16="http://schemas.microsoft.com/office/drawing/2014/main" id="{063D44B5-8720-4813-BD78-3A8AD2C6FBEC}"/>
                  </a:ext>
                </a:extLst>
              </p:cNvPr>
              <p:cNvSpPr txBox="1"/>
              <p:nvPr/>
            </p:nvSpPr>
            <p:spPr>
              <a:xfrm>
                <a:off x="973803" y="4942431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3" name="文字方塊 132">
                <a:extLst>
                  <a:ext uri="{FF2B5EF4-FFF2-40B4-BE49-F238E27FC236}">
                    <a16:creationId xmlns:a16="http://schemas.microsoft.com/office/drawing/2014/main" id="{063D44B5-8720-4813-BD78-3A8AD2C6F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803" y="4942431"/>
                <a:ext cx="715161" cy="461665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>
            <a:extLst>
              <a:ext uri="{FF2B5EF4-FFF2-40B4-BE49-F238E27FC236}">
                <a16:creationId xmlns:a16="http://schemas.microsoft.com/office/drawing/2014/main" id="{C5A11640-563A-4BCA-BE82-E043BB63154E}"/>
              </a:ext>
            </a:extLst>
          </p:cNvPr>
          <p:cNvSpPr txBox="1"/>
          <p:nvPr/>
        </p:nvSpPr>
        <p:spPr>
          <a:xfrm>
            <a:off x="154207" y="519063"/>
            <a:ext cx="6228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zh-TW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Take </a:t>
            </a:r>
            <a:r>
              <a:rPr lang="de-DE" altLang="zh-TW" dirty="0" err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each</a:t>
            </a:r>
            <a:r>
              <a:rPr lang="de-DE" altLang="zh-TW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solidFill>
                  <a:srgbClr val="0070C0"/>
                </a:solidFill>
                <a:ea typeface="微軟正黑體" panose="020B0604030504040204" pitchFamily="34" charset="-120"/>
              </a:rPr>
              <a:t>query q, </a:t>
            </a:r>
            <a:r>
              <a:rPr lang="de-DE" altLang="zh-TW" dirty="0" err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go</a:t>
            </a:r>
            <a:r>
              <a:rPr lang="de-DE" altLang="zh-TW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de-DE" altLang="zh-TW" dirty="0" err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to</a:t>
            </a:r>
            <a:r>
              <a:rPr lang="de-DE" altLang="zh-TW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de-DE" altLang="zh-TW" dirty="0" err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each</a:t>
            </a:r>
            <a:r>
              <a:rPr lang="zh-TW" altLang="en-US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dirty="0">
                <a:solidFill>
                  <a:srgbClr val="0070C0"/>
                </a:solidFill>
                <a:ea typeface="微軟正黑體" panose="020B0604030504040204" pitchFamily="34" charset="-120"/>
              </a:rPr>
              <a:t>key k,</a:t>
            </a:r>
            <a:r>
              <a:rPr lang="en-US" altLang="zh-TW" dirty="0">
                <a:solidFill>
                  <a:srgbClr val="0070C0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de-DE" altLang="zh-TW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do</a:t>
            </a:r>
            <a:r>
              <a:rPr lang="zh-TW" altLang="en-US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solidFill>
                  <a:srgbClr val="0070C0"/>
                </a:solidFill>
                <a:ea typeface="微軟正黑體" panose="020B0604030504040204" pitchFamily="34" charset="-120"/>
              </a:rPr>
              <a:t>attention</a:t>
            </a:r>
            <a:r>
              <a:rPr lang="en-US" altLang="zh-TW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TW" altLang="en-US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9443D66-D8AE-4035-BF0A-0817A1E48ECF}"/>
              </a:ext>
            </a:extLst>
          </p:cNvPr>
          <p:cNvSpPr/>
          <p:nvPr/>
        </p:nvSpPr>
        <p:spPr>
          <a:xfrm>
            <a:off x="473261" y="3697230"/>
            <a:ext cx="515179" cy="77153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931791-3D2C-F2F5-16F5-F1B726CEC7C7}"/>
              </a:ext>
            </a:extLst>
          </p:cNvPr>
          <p:cNvSpPr txBox="1"/>
          <p:nvPr/>
        </p:nvSpPr>
        <p:spPr>
          <a:xfrm>
            <a:off x="2192756" y="6609994"/>
            <a:ext cx="46828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DE" sz="1200" dirty="0">
                <a:solidFill>
                  <a:schemeClr val="bg1"/>
                </a:solidFill>
              </a:rPr>
              <a:t>Transformer by 李宏毅 Hung-yi Lee </a:t>
            </a:r>
          </a:p>
        </p:txBody>
      </p:sp>
    </p:spTree>
    <p:extLst>
      <p:ext uri="{BB962C8B-B14F-4D97-AF65-F5344CB8AC3E}">
        <p14:creationId xmlns:p14="http://schemas.microsoft.com/office/powerpoint/2010/main" val="194148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8" grpId="0" animBg="1"/>
      <p:bldP spid="107" grpId="0"/>
      <p:bldP spid="108" grpId="0" animBg="1"/>
      <p:bldP spid="111" grpId="0" animBg="1"/>
      <p:bldP spid="114" grpId="0" animBg="1"/>
      <p:bldP spid="122" grpId="0"/>
      <p:bldP spid="30" grpId="0"/>
      <p:bldP spid="125" grpId="0"/>
      <p:bldP spid="126" grpId="0"/>
      <p:bldP spid="128" grpId="0"/>
      <p:bldP spid="42" grpId="0" animBg="1"/>
      <p:bldP spid="129" grpId="0"/>
      <p:bldP spid="1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D45422D-627F-6BF5-DD31-C668A9207322}"/>
              </a:ext>
            </a:extLst>
          </p:cNvPr>
          <p:cNvSpPr/>
          <p:nvPr/>
        </p:nvSpPr>
        <p:spPr>
          <a:xfrm>
            <a:off x="0" y="715984"/>
            <a:ext cx="901431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6C82FE-4FFE-2D07-DDF6-7B9A6AE1300E}"/>
              </a:ext>
            </a:extLst>
          </p:cNvPr>
          <p:cNvSpPr/>
          <p:nvPr/>
        </p:nvSpPr>
        <p:spPr>
          <a:xfrm>
            <a:off x="83128" y="6188529"/>
            <a:ext cx="901431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09" name="直線單箭頭接點 108">
            <a:extLst>
              <a:ext uri="{FF2B5EF4-FFF2-40B4-BE49-F238E27FC236}">
                <a16:creationId xmlns:a16="http://schemas.microsoft.com/office/drawing/2014/main" id="{E31A8960-DEC4-4D77-8AF1-0A56491A2F75}"/>
              </a:ext>
            </a:extLst>
          </p:cNvPr>
          <p:cNvCxnSpPr>
            <a:cxnSpLocks/>
            <a:stCxn id="33" idx="0"/>
            <a:endCxn id="8" idx="4"/>
          </p:cNvCxnSpPr>
          <p:nvPr/>
        </p:nvCxnSpPr>
        <p:spPr>
          <a:xfrm flipH="1" flipV="1">
            <a:off x="1032678" y="2787695"/>
            <a:ext cx="288925" cy="105598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線單箭頭接點 111">
            <a:extLst>
              <a:ext uri="{FF2B5EF4-FFF2-40B4-BE49-F238E27FC236}">
                <a16:creationId xmlns:a16="http://schemas.microsoft.com/office/drawing/2014/main" id="{A312C66A-C6E6-4D3C-B733-B9228F8973BA}"/>
              </a:ext>
            </a:extLst>
          </p:cNvPr>
          <p:cNvCxnSpPr>
            <a:cxnSpLocks/>
          </p:cNvCxnSpPr>
          <p:nvPr/>
        </p:nvCxnSpPr>
        <p:spPr>
          <a:xfrm flipH="1" flipV="1">
            <a:off x="3311336" y="2766818"/>
            <a:ext cx="288925" cy="105598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線單箭頭接點 122">
            <a:extLst>
              <a:ext uri="{FF2B5EF4-FFF2-40B4-BE49-F238E27FC236}">
                <a16:creationId xmlns:a16="http://schemas.microsoft.com/office/drawing/2014/main" id="{02086EB2-4FBA-419F-8F48-29244152E4D8}"/>
              </a:ext>
            </a:extLst>
          </p:cNvPr>
          <p:cNvCxnSpPr>
            <a:cxnSpLocks/>
          </p:cNvCxnSpPr>
          <p:nvPr/>
        </p:nvCxnSpPr>
        <p:spPr>
          <a:xfrm flipH="1" flipV="1">
            <a:off x="5534176" y="2765915"/>
            <a:ext cx="288925" cy="105598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線單箭頭接點 123">
            <a:extLst>
              <a:ext uri="{FF2B5EF4-FFF2-40B4-BE49-F238E27FC236}">
                <a16:creationId xmlns:a16="http://schemas.microsoft.com/office/drawing/2014/main" id="{6D104572-F85D-41B9-8F68-72FB6899BDA8}"/>
              </a:ext>
            </a:extLst>
          </p:cNvPr>
          <p:cNvCxnSpPr>
            <a:cxnSpLocks/>
          </p:cNvCxnSpPr>
          <p:nvPr/>
        </p:nvCxnSpPr>
        <p:spPr>
          <a:xfrm flipH="1" flipV="1">
            <a:off x="7794534" y="2784017"/>
            <a:ext cx="288925" cy="105598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群組 2">
            <a:extLst>
              <a:ext uri="{FF2B5EF4-FFF2-40B4-BE49-F238E27FC236}">
                <a16:creationId xmlns:a16="http://schemas.microsoft.com/office/drawing/2014/main" id="{86C6E4AF-BD58-4F31-89E7-9075631CEFD2}"/>
              </a:ext>
            </a:extLst>
          </p:cNvPr>
          <p:cNvGrpSpPr/>
          <p:nvPr/>
        </p:nvGrpSpPr>
        <p:grpSpPr>
          <a:xfrm>
            <a:off x="988440" y="4874027"/>
            <a:ext cx="715161" cy="1669208"/>
            <a:chOff x="988440" y="4874027"/>
            <a:chExt cx="715161" cy="1669208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7C069440-4382-40DE-A0E7-0D062A98F2E9}"/>
                </a:ext>
              </a:extLst>
            </p:cNvPr>
            <p:cNvSpPr/>
            <p:nvPr/>
          </p:nvSpPr>
          <p:spPr>
            <a:xfrm>
              <a:off x="1066278" y="4874027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FA0B02C-4778-48B3-B13E-F87994588CE0}"/>
                </a:ext>
              </a:extLst>
            </p:cNvPr>
            <p:cNvSpPr/>
            <p:nvPr/>
          </p:nvSpPr>
          <p:spPr>
            <a:xfrm>
              <a:off x="1095305" y="5877761"/>
              <a:ext cx="465153" cy="66547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15" name="直線單箭頭接點 14">
              <a:extLst>
                <a:ext uri="{FF2B5EF4-FFF2-40B4-BE49-F238E27FC236}">
                  <a16:creationId xmlns:a16="http://schemas.microsoft.com/office/drawing/2014/main" id="{FD61BD0A-FFD0-4B61-9B91-2BAE0BBBF6BF}"/>
                </a:ext>
              </a:extLst>
            </p:cNvPr>
            <p:cNvCxnSpPr/>
            <p:nvPr/>
          </p:nvCxnSpPr>
          <p:spPr>
            <a:xfrm flipV="1">
              <a:off x="1315029" y="551220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文字方塊 56">
                  <a:extLst>
                    <a:ext uri="{FF2B5EF4-FFF2-40B4-BE49-F238E27FC236}">
                      <a16:creationId xmlns:a16="http://schemas.microsoft.com/office/drawing/2014/main" id="{18CDA245-ACBA-4F13-9207-26A251A70F12}"/>
                    </a:ext>
                  </a:extLst>
                </p:cNvPr>
                <p:cNvSpPr txBox="1"/>
                <p:nvPr/>
              </p:nvSpPr>
              <p:spPr>
                <a:xfrm>
                  <a:off x="988440" y="5948183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57" name="文字方塊 56">
                  <a:extLst>
                    <a:ext uri="{FF2B5EF4-FFF2-40B4-BE49-F238E27FC236}">
                      <a16:creationId xmlns:a16="http://schemas.microsoft.com/office/drawing/2014/main" id="{18CDA245-ACBA-4F13-9207-26A251A70F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8440" y="5948183"/>
                  <a:ext cx="715161" cy="46166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4E2239E7-C8FB-4B4B-BAA0-DE4001CAE0F5}"/>
              </a:ext>
            </a:extLst>
          </p:cNvPr>
          <p:cNvGrpSpPr/>
          <p:nvPr/>
        </p:nvGrpSpPr>
        <p:grpSpPr>
          <a:xfrm>
            <a:off x="3225911" y="4874026"/>
            <a:ext cx="715161" cy="1669209"/>
            <a:chOff x="3049476" y="4874026"/>
            <a:chExt cx="715161" cy="1669209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181D0572-D8B6-4E66-AB3C-12C7E1A82602}"/>
                </a:ext>
              </a:extLst>
            </p:cNvPr>
            <p:cNvSpPr/>
            <p:nvPr/>
          </p:nvSpPr>
          <p:spPr>
            <a:xfrm>
              <a:off x="3165634" y="4874026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8C4E7D3F-095D-469F-82B0-50E070FCCCBB}"/>
                </a:ext>
              </a:extLst>
            </p:cNvPr>
            <p:cNvSpPr/>
            <p:nvPr/>
          </p:nvSpPr>
          <p:spPr>
            <a:xfrm>
              <a:off x="3164339" y="5865645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18" name="直線單箭頭接點 17">
              <a:extLst>
                <a:ext uri="{FF2B5EF4-FFF2-40B4-BE49-F238E27FC236}">
                  <a16:creationId xmlns:a16="http://schemas.microsoft.com/office/drawing/2014/main" id="{B5410201-ED71-4028-8214-216563732C65}"/>
                </a:ext>
              </a:extLst>
            </p:cNvPr>
            <p:cNvCxnSpPr/>
            <p:nvPr/>
          </p:nvCxnSpPr>
          <p:spPr>
            <a:xfrm flipV="1">
              <a:off x="3396916" y="551220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文字方塊 57">
                  <a:extLst>
                    <a:ext uri="{FF2B5EF4-FFF2-40B4-BE49-F238E27FC236}">
                      <a16:creationId xmlns:a16="http://schemas.microsoft.com/office/drawing/2014/main" id="{70B85629-FCA1-47CE-8B47-76CB51418A38}"/>
                    </a:ext>
                  </a:extLst>
                </p:cNvPr>
                <p:cNvSpPr txBox="1"/>
                <p:nvPr/>
              </p:nvSpPr>
              <p:spPr>
                <a:xfrm>
                  <a:off x="3049476" y="5949769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58" name="文字方塊 57">
                  <a:extLst>
                    <a:ext uri="{FF2B5EF4-FFF2-40B4-BE49-F238E27FC236}">
                      <a16:creationId xmlns:a16="http://schemas.microsoft.com/office/drawing/2014/main" id="{70B85629-FCA1-47CE-8B47-76CB51418A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9476" y="5949769"/>
                  <a:ext cx="715161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EB8F23F9-FEC6-4585-BECE-FE043A5FF072}"/>
              </a:ext>
            </a:extLst>
          </p:cNvPr>
          <p:cNvGrpSpPr/>
          <p:nvPr/>
        </p:nvGrpSpPr>
        <p:grpSpPr>
          <a:xfrm>
            <a:off x="5463382" y="4888896"/>
            <a:ext cx="715161" cy="1669209"/>
            <a:chOff x="5344903" y="4888896"/>
            <a:chExt cx="715161" cy="1669209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8505025-F892-4D05-B3EE-E7F69671238B}"/>
                </a:ext>
              </a:extLst>
            </p:cNvPr>
            <p:cNvSpPr/>
            <p:nvPr/>
          </p:nvSpPr>
          <p:spPr>
            <a:xfrm>
              <a:off x="5454456" y="5880515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17" name="直線單箭頭接點 16">
              <a:extLst>
                <a:ext uri="{FF2B5EF4-FFF2-40B4-BE49-F238E27FC236}">
                  <a16:creationId xmlns:a16="http://schemas.microsoft.com/office/drawing/2014/main" id="{8EE88615-E2AD-41C2-95AE-03FC464AEE26}"/>
                </a:ext>
              </a:extLst>
            </p:cNvPr>
            <p:cNvCxnSpPr/>
            <p:nvPr/>
          </p:nvCxnSpPr>
          <p:spPr>
            <a:xfrm flipV="1">
              <a:off x="5700935" y="552707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B4B271D4-A2BB-42EC-9FBB-2A503D08BD94}"/>
                </a:ext>
              </a:extLst>
            </p:cNvPr>
            <p:cNvSpPr/>
            <p:nvPr/>
          </p:nvSpPr>
          <p:spPr>
            <a:xfrm>
              <a:off x="5455915" y="4888896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文字方塊 58">
                  <a:extLst>
                    <a:ext uri="{FF2B5EF4-FFF2-40B4-BE49-F238E27FC236}">
                      <a16:creationId xmlns:a16="http://schemas.microsoft.com/office/drawing/2014/main" id="{09A6DE2E-259B-4DE8-8D3E-AFD53E13A52D}"/>
                    </a:ext>
                  </a:extLst>
                </p:cNvPr>
                <p:cNvSpPr txBox="1"/>
                <p:nvPr/>
              </p:nvSpPr>
              <p:spPr>
                <a:xfrm>
                  <a:off x="5344903" y="5973607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59" name="文字方塊 58">
                  <a:extLst>
                    <a:ext uri="{FF2B5EF4-FFF2-40B4-BE49-F238E27FC236}">
                      <a16:creationId xmlns:a16="http://schemas.microsoft.com/office/drawing/2014/main" id="{09A6DE2E-259B-4DE8-8D3E-AFD53E13A5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44903" y="5973607"/>
                  <a:ext cx="715161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4533AF47-92D8-4B4A-80A2-EB67CB250EEE}"/>
              </a:ext>
            </a:extLst>
          </p:cNvPr>
          <p:cNvGrpSpPr/>
          <p:nvPr/>
        </p:nvGrpSpPr>
        <p:grpSpPr>
          <a:xfrm>
            <a:off x="7700853" y="4905697"/>
            <a:ext cx="715161" cy="1669209"/>
            <a:chOff x="7700853" y="4905697"/>
            <a:chExt cx="715161" cy="1669209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293733A0-2725-4CFC-8FBB-92EA2F2C6A53}"/>
                </a:ext>
              </a:extLst>
            </p:cNvPr>
            <p:cNvSpPr/>
            <p:nvPr/>
          </p:nvSpPr>
          <p:spPr>
            <a:xfrm>
              <a:off x="7816425" y="5897316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16" name="直線單箭頭接點 15">
              <a:extLst>
                <a:ext uri="{FF2B5EF4-FFF2-40B4-BE49-F238E27FC236}">
                  <a16:creationId xmlns:a16="http://schemas.microsoft.com/office/drawing/2014/main" id="{22AC02A9-CD80-49BB-8BD0-08AEE4BB3DA0}"/>
                </a:ext>
              </a:extLst>
            </p:cNvPr>
            <p:cNvCxnSpPr/>
            <p:nvPr/>
          </p:nvCxnSpPr>
          <p:spPr>
            <a:xfrm flipV="1">
              <a:off x="8069550" y="5543878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73B422D6-17F7-458F-BACB-DF01A1FFE19F}"/>
                </a:ext>
              </a:extLst>
            </p:cNvPr>
            <p:cNvSpPr/>
            <p:nvPr/>
          </p:nvSpPr>
          <p:spPr>
            <a:xfrm>
              <a:off x="7825858" y="4905697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文字方塊 61">
                  <a:extLst>
                    <a:ext uri="{FF2B5EF4-FFF2-40B4-BE49-F238E27FC236}">
                      <a16:creationId xmlns:a16="http://schemas.microsoft.com/office/drawing/2014/main" id="{0C709CFC-6FFF-4FD8-8E04-CD1F34B0DDF8}"/>
                    </a:ext>
                  </a:extLst>
                </p:cNvPr>
                <p:cNvSpPr txBox="1"/>
                <p:nvPr/>
              </p:nvSpPr>
              <p:spPr>
                <a:xfrm>
                  <a:off x="7700853" y="5979665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62" name="文字方塊 61">
                  <a:extLst>
                    <a:ext uri="{FF2B5EF4-FFF2-40B4-BE49-F238E27FC236}">
                      <a16:creationId xmlns:a16="http://schemas.microsoft.com/office/drawing/2014/main" id="{0C709CFC-6FFF-4FD8-8E04-CD1F34B0DD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0853" y="5979665"/>
                  <a:ext cx="715161" cy="4616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2" name="群組 71">
            <a:extLst>
              <a:ext uri="{FF2B5EF4-FFF2-40B4-BE49-F238E27FC236}">
                <a16:creationId xmlns:a16="http://schemas.microsoft.com/office/drawing/2014/main" id="{C6615EFF-754E-487B-ACA3-EFE25B339222}"/>
              </a:ext>
            </a:extLst>
          </p:cNvPr>
          <p:cNvGrpSpPr/>
          <p:nvPr/>
        </p:nvGrpSpPr>
        <p:grpSpPr>
          <a:xfrm>
            <a:off x="401919" y="3795863"/>
            <a:ext cx="1839368" cy="1052823"/>
            <a:chOff x="401919" y="3795863"/>
            <a:chExt cx="1839368" cy="1052823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0F7DBE77-52AF-47AD-85FC-0C9AC7C75CE0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字方塊 27">
                  <a:extLst>
                    <a:ext uri="{FF2B5EF4-FFF2-40B4-BE49-F238E27FC236}">
                      <a16:creationId xmlns:a16="http://schemas.microsoft.com/office/drawing/2014/main" id="{CA39C7C9-378B-44A0-AD6B-2E36DB5D8392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8" name="文字方塊 27">
                  <a:extLst>
                    <a:ext uri="{FF2B5EF4-FFF2-40B4-BE49-F238E27FC236}">
                      <a16:creationId xmlns:a16="http://schemas.microsoft.com/office/drawing/2014/main" id="{CA39C7C9-378B-44A0-AD6B-2E36DB5D83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92FC6624-2A96-41CA-8278-29243CCA1ADA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文字方塊 32">
                  <a:extLst>
                    <a:ext uri="{FF2B5EF4-FFF2-40B4-BE49-F238E27FC236}">
                      <a16:creationId xmlns:a16="http://schemas.microsoft.com/office/drawing/2014/main" id="{7350EB45-D91B-47A4-9BFE-A58888BF4C33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33" name="文字方塊 32">
                  <a:extLst>
                    <a:ext uri="{FF2B5EF4-FFF2-40B4-BE49-F238E27FC236}">
                      <a16:creationId xmlns:a16="http://schemas.microsoft.com/office/drawing/2014/main" id="{7350EB45-D91B-47A4-9BFE-A58888BF4C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9BA48E27-E83D-4ED4-856D-08E209767B67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文字方塊 34">
                  <a:extLst>
                    <a:ext uri="{FF2B5EF4-FFF2-40B4-BE49-F238E27FC236}">
                      <a16:creationId xmlns:a16="http://schemas.microsoft.com/office/drawing/2014/main" id="{160A7DB3-34DA-474B-BD32-CE9026DBA575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35" name="文字方塊 34">
                  <a:extLst>
                    <a:ext uri="{FF2B5EF4-FFF2-40B4-BE49-F238E27FC236}">
                      <a16:creationId xmlns:a16="http://schemas.microsoft.com/office/drawing/2014/main" id="{160A7DB3-34DA-474B-BD32-CE9026DBA5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blipFill>
                  <a:blip r:embed="rId9"/>
                  <a:stretch>
                    <a:fillRect b="-10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8" name="直線單箭頭接點 67">
              <a:extLst>
                <a:ext uri="{FF2B5EF4-FFF2-40B4-BE49-F238E27FC236}">
                  <a16:creationId xmlns:a16="http://schemas.microsoft.com/office/drawing/2014/main" id="{52438238-B59B-42A9-B315-E6C26D101C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單箭頭接點 68">
              <a:extLst>
                <a:ext uri="{FF2B5EF4-FFF2-40B4-BE49-F238E27FC236}">
                  <a16:creationId xmlns:a16="http://schemas.microsoft.com/office/drawing/2014/main" id="{0CBB4F25-FAE0-47CE-9476-222DC4E4BE21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單箭頭接點 69">
              <a:extLst>
                <a:ext uri="{FF2B5EF4-FFF2-40B4-BE49-F238E27FC236}">
                  <a16:creationId xmlns:a16="http://schemas.microsoft.com/office/drawing/2014/main" id="{A664C9DE-8C34-4405-AD8D-C5DCC94208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單箭頭接點 70">
              <a:extLst>
                <a:ext uri="{FF2B5EF4-FFF2-40B4-BE49-F238E27FC236}">
                  <a16:creationId xmlns:a16="http://schemas.microsoft.com/office/drawing/2014/main" id="{C93288CA-575B-4D5A-97A8-6A23B495FC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群組 72">
            <a:extLst>
              <a:ext uri="{FF2B5EF4-FFF2-40B4-BE49-F238E27FC236}">
                <a16:creationId xmlns:a16="http://schemas.microsoft.com/office/drawing/2014/main" id="{D1814261-EFC0-4379-8249-47A088C91D5D}"/>
              </a:ext>
            </a:extLst>
          </p:cNvPr>
          <p:cNvGrpSpPr/>
          <p:nvPr/>
        </p:nvGrpSpPr>
        <p:grpSpPr>
          <a:xfrm>
            <a:off x="2678131" y="3778933"/>
            <a:ext cx="1839368" cy="1052823"/>
            <a:chOff x="401919" y="3795863"/>
            <a:chExt cx="1839368" cy="1052823"/>
          </a:xfrm>
        </p:grpSpPr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8F73439E-AA15-49E3-BD4A-2574D6DAA5CE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文字方塊 74">
                  <a:extLst>
                    <a:ext uri="{FF2B5EF4-FFF2-40B4-BE49-F238E27FC236}">
                      <a16:creationId xmlns:a16="http://schemas.microsoft.com/office/drawing/2014/main" id="{C01D62FF-687D-4A54-9854-C1E4ECF5EFFA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75" name="文字方塊 74">
                  <a:extLst>
                    <a:ext uri="{FF2B5EF4-FFF2-40B4-BE49-F238E27FC236}">
                      <a16:creationId xmlns:a16="http://schemas.microsoft.com/office/drawing/2014/main" id="{C01D62FF-687D-4A54-9854-C1E4ECF5EF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D70EF920-7C44-4B64-84E8-B0B0E04F49BB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文字方塊 76">
                  <a:extLst>
                    <a:ext uri="{FF2B5EF4-FFF2-40B4-BE49-F238E27FC236}">
                      <a16:creationId xmlns:a16="http://schemas.microsoft.com/office/drawing/2014/main" id="{226301BF-4009-43B8-B051-F260EB669ABC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77" name="文字方塊 76">
                  <a:extLst>
                    <a:ext uri="{FF2B5EF4-FFF2-40B4-BE49-F238E27FC236}">
                      <a16:creationId xmlns:a16="http://schemas.microsoft.com/office/drawing/2014/main" id="{226301BF-4009-43B8-B051-F260EB669A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矩形 77">
              <a:extLst>
                <a:ext uri="{FF2B5EF4-FFF2-40B4-BE49-F238E27FC236}">
                  <a16:creationId xmlns:a16="http://schemas.microsoft.com/office/drawing/2014/main" id="{6B12A7C4-6CAE-4D86-A437-6E8C81101417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文字方塊 78">
                  <a:extLst>
                    <a:ext uri="{FF2B5EF4-FFF2-40B4-BE49-F238E27FC236}">
                      <a16:creationId xmlns:a16="http://schemas.microsoft.com/office/drawing/2014/main" id="{E9F96B7D-2E13-4DB4-B0EE-35895557D0DF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79" name="文字方塊 78">
                  <a:extLst>
                    <a:ext uri="{FF2B5EF4-FFF2-40B4-BE49-F238E27FC236}">
                      <a16:creationId xmlns:a16="http://schemas.microsoft.com/office/drawing/2014/main" id="{E9F96B7D-2E13-4DB4-B0EE-35895557D0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blipFill>
                  <a:blip r:embed="rId12"/>
                  <a:stretch>
                    <a:fillRect b="-10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0" name="直線單箭頭接點 79">
              <a:extLst>
                <a:ext uri="{FF2B5EF4-FFF2-40B4-BE49-F238E27FC236}">
                  <a16:creationId xmlns:a16="http://schemas.microsoft.com/office/drawing/2014/main" id="{3DAFF3A7-88F5-4F6C-B6E8-FDD3DE40B3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單箭頭接點 80">
              <a:extLst>
                <a:ext uri="{FF2B5EF4-FFF2-40B4-BE49-F238E27FC236}">
                  <a16:creationId xmlns:a16="http://schemas.microsoft.com/office/drawing/2014/main" id="{C5F190EC-B2C6-4821-B7C8-F35AC5150C2F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單箭頭接點 81">
              <a:extLst>
                <a:ext uri="{FF2B5EF4-FFF2-40B4-BE49-F238E27FC236}">
                  <a16:creationId xmlns:a16="http://schemas.microsoft.com/office/drawing/2014/main" id="{E8A45A90-5DA8-479A-89EB-AF93CC9907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單箭頭接點 82">
              <a:extLst>
                <a:ext uri="{FF2B5EF4-FFF2-40B4-BE49-F238E27FC236}">
                  <a16:creationId xmlns:a16="http://schemas.microsoft.com/office/drawing/2014/main" id="{41720ACD-D219-4257-A640-2044677F43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群組 83">
            <a:extLst>
              <a:ext uri="{FF2B5EF4-FFF2-40B4-BE49-F238E27FC236}">
                <a16:creationId xmlns:a16="http://schemas.microsoft.com/office/drawing/2014/main" id="{8CB2D528-53F3-48C5-A6B4-DD95F4002CC3}"/>
              </a:ext>
            </a:extLst>
          </p:cNvPr>
          <p:cNvGrpSpPr/>
          <p:nvPr/>
        </p:nvGrpSpPr>
        <p:grpSpPr>
          <a:xfrm>
            <a:off x="4922247" y="3789527"/>
            <a:ext cx="1839368" cy="1052823"/>
            <a:chOff x="401919" y="3795863"/>
            <a:chExt cx="1839368" cy="1052823"/>
          </a:xfrm>
        </p:grpSpPr>
        <p:sp>
          <p:nvSpPr>
            <p:cNvPr id="85" name="矩形 84">
              <a:extLst>
                <a:ext uri="{FF2B5EF4-FFF2-40B4-BE49-F238E27FC236}">
                  <a16:creationId xmlns:a16="http://schemas.microsoft.com/office/drawing/2014/main" id="{9AF36B4E-DD67-4C98-A176-BBFEDC0E5B0E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文字方塊 85">
                  <a:extLst>
                    <a:ext uri="{FF2B5EF4-FFF2-40B4-BE49-F238E27FC236}">
                      <a16:creationId xmlns:a16="http://schemas.microsoft.com/office/drawing/2014/main" id="{92675ACB-13E8-44EF-B173-E90DEC6BAB6F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86" name="文字方塊 85">
                  <a:extLst>
                    <a:ext uri="{FF2B5EF4-FFF2-40B4-BE49-F238E27FC236}">
                      <a16:creationId xmlns:a16="http://schemas.microsoft.com/office/drawing/2014/main" id="{92675ACB-13E8-44EF-B173-E90DEC6BAB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7" name="矩形 86">
              <a:extLst>
                <a:ext uri="{FF2B5EF4-FFF2-40B4-BE49-F238E27FC236}">
                  <a16:creationId xmlns:a16="http://schemas.microsoft.com/office/drawing/2014/main" id="{B85A1D85-B595-4C9D-9123-CFF348AEF740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文字方塊 87">
                  <a:extLst>
                    <a:ext uri="{FF2B5EF4-FFF2-40B4-BE49-F238E27FC236}">
                      <a16:creationId xmlns:a16="http://schemas.microsoft.com/office/drawing/2014/main" id="{B403A141-0AC7-4631-832F-4618E7A43D98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88" name="文字方塊 87">
                  <a:extLst>
                    <a:ext uri="{FF2B5EF4-FFF2-40B4-BE49-F238E27FC236}">
                      <a16:creationId xmlns:a16="http://schemas.microsoft.com/office/drawing/2014/main" id="{B403A141-0AC7-4631-832F-4618E7A43D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9" name="矩形 88">
              <a:extLst>
                <a:ext uri="{FF2B5EF4-FFF2-40B4-BE49-F238E27FC236}">
                  <a16:creationId xmlns:a16="http://schemas.microsoft.com/office/drawing/2014/main" id="{8EC63E20-8041-4DEA-AB59-126A427C9F3D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文字方塊 89">
                  <a:extLst>
                    <a:ext uri="{FF2B5EF4-FFF2-40B4-BE49-F238E27FC236}">
                      <a16:creationId xmlns:a16="http://schemas.microsoft.com/office/drawing/2014/main" id="{085D5BDC-DC9F-44C4-A5AC-F97D17A25EE7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90" name="文字方塊 89">
                  <a:extLst>
                    <a:ext uri="{FF2B5EF4-FFF2-40B4-BE49-F238E27FC236}">
                      <a16:creationId xmlns:a16="http://schemas.microsoft.com/office/drawing/2014/main" id="{085D5BDC-DC9F-44C4-A5AC-F97D17A25E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blipFill>
                  <a:blip r:embed="rId15"/>
                  <a:stretch>
                    <a:fillRect b="-10526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1" name="直線單箭頭接點 90">
              <a:extLst>
                <a:ext uri="{FF2B5EF4-FFF2-40B4-BE49-F238E27FC236}">
                  <a16:creationId xmlns:a16="http://schemas.microsoft.com/office/drawing/2014/main" id="{A3C644F0-29FC-4B73-B6C6-DD1FFAA807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單箭頭接點 91">
              <a:extLst>
                <a:ext uri="{FF2B5EF4-FFF2-40B4-BE49-F238E27FC236}">
                  <a16:creationId xmlns:a16="http://schemas.microsoft.com/office/drawing/2014/main" id="{A6989746-2DFF-4BD2-970C-C4042B8AFBD7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單箭頭接點 92">
              <a:extLst>
                <a:ext uri="{FF2B5EF4-FFF2-40B4-BE49-F238E27FC236}">
                  <a16:creationId xmlns:a16="http://schemas.microsoft.com/office/drawing/2014/main" id="{680C69BD-9560-41AC-A798-E5C37B28CA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單箭頭接點 93">
              <a:extLst>
                <a:ext uri="{FF2B5EF4-FFF2-40B4-BE49-F238E27FC236}">
                  <a16:creationId xmlns:a16="http://schemas.microsoft.com/office/drawing/2014/main" id="{F35ACFFC-954A-4989-A14B-D53710902B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群組 94">
            <a:extLst>
              <a:ext uri="{FF2B5EF4-FFF2-40B4-BE49-F238E27FC236}">
                <a16:creationId xmlns:a16="http://schemas.microsoft.com/office/drawing/2014/main" id="{D76E44D6-E312-48F0-90A7-5615C969912B}"/>
              </a:ext>
            </a:extLst>
          </p:cNvPr>
          <p:cNvGrpSpPr/>
          <p:nvPr/>
        </p:nvGrpSpPr>
        <p:grpSpPr>
          <a:xfrm>
            <a:off x="7174951" y="3803115"/>
            <a:ext cx="1839368" cy="1052823"/>
            <a:chOff x="401919" y="3795863"/>
            <a:chExt cx="1839368" cy="1052823"/>
          </a:xfrm>
        </p:grpSpPr>
        <p:sp>
          <p:nvSpPr>
            <p:cNvPr id="96" name="矩形 95">
              <a:extLst>
                <a:ext uri="{FF2B5EF4-FFF2-40B4-BE49-F238E27FC236}">
                  <a16:creationId xmlns:a16="http://schemas.microsoft.com/office/drawing/2014/main" id="{65DD6379-8212-4BDA-B4E6-E57CD5E1745D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文字方塊 96">
                  <a:extLst>
                    <a:ext uri="{FF2B5EF4-FFF2-40B4-BE49-F238E27FC236}">
                      <a16:creationId xmlns:a16="http://schemas.microsoft.com/office/drawing/2014/main" id="{35C05A69-52C5-43DC-95C9-232BBA1C5E23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97" name="文字方塊 96">
                  <a:extLst>
                    <a:ext uri="{FF2B5EF4-FFF2-40B4-BE49-F238E27FC236}">
                      <a16:creationId xmlns:a16="http://schemas.microsoft.com/office/drawing/2014/main" id="{35C05A69-52C5-43DC-95C9-232BBA1C5E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8" name="矩形 97">
              <a:extLst>
                <a:ext uri="{FF2B5EF4-FFF2-40B4-BE49-F238E27FC236}">
                  <a16:creationId xmlns:a16="http://schemas.microsoft.com/office/drawing/2014/main" id="{DC861C16-F529-4148-A79C-2788F9CA4E83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文字方塊 98">
                  <a:extLst>
                    <a:ext uri="{FF2B5EF4-FFF2-40B4-BE49-F238E27FC236}">
                      <a16:creationId xmlns:a16="http://schemas.microsoft.com/office/drawing/2014/main" id="{0843BFA9-51E7-41DF-8430-AF5CF51EF49C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99" name="文字方塊 98">
                  <a:extLst>
                    <a:ext uri="{FF2B5EF4-FFF2-40B4-BE49-F238E27FC236}">
                      <a16:creationId xmlns:a16="http://schemas.microsoft.com/office/drawing/2014/main" id="{0843BFA9-51E7-41DF-8430-AF5CF51EF4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0" name="矩形 99">
              <a:extLst>
                <a:ext uri="{FF2B5EF4-FFF2-40B4-BE49-F238E27FC236}">
                  <a16:creationId xmlns:a16="http://schemas.microsoft.com/office/drawing/2014/main" id="{08AF0850-D239-40B4-968D-5DF3E3EDA8B4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文字方塊 100">
                  <a:extLst>
                    <a:ext uri="{FF2B5EF4-FFF2-40B4-BE49-F238E27FC236}">
                      <a16:creationId xmlns:a16="http://schemas.microsoft.com/office/drawing/2014/main" id="{47F583DF-037D-4FA1-AF0F-1001093CAC78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01" name="文字方塊 100">
                  <a:extLst>
                    <a:ext uri="{FF2B5EF4-FFF2-40B4-BE49-F238E27FC236}">
                      <a16:creationId xmlns:a16="http://schemas.microsoft.com/office/drawing/2014/main" id="{47F583DF-037D-4FA1-AF0F-1001093CAC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blipFill>
                  <a:blip r:embed="rId18"/>
                  <a:stretch>
                    <a:fillRect b="-10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2" name="直線單箭頭接點 101">
              <a:extLst>
                <a:ext uri="{FF2B5EF4-FFF2-40B4-BE49-F238E27FC236}">
                  <a16:creationId xmlns:a16="http://schemas.microsoft.com/office/drawing/2014/main" id="{A48E0C3E-FBB9-4B40-9F64-3B9FE0831C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線單箭頭接點 102">
              <a:extLst>
                <a:ext uri="{FF2B5EF4-FFF2-40B4-BE49-F238E27FC236}">
                  <a16:creationId xmlns:a16="http://schemas.microsoft.com/office/drawing/2014/main" id="{A0DFA8C1-6BC0-4E93-840C-B93FE76B7B30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線單箭頭接點 103">
              <a:extLst>
                <a:ext uri="{FF2B5EF4-FFF2-40B4-BE49-F238E27FC236}">
                  <a16:creationId xmlns:a16="http://schemas.microsoft.com/office/drawing/2014/main" id="{087606D6-E0D9-4CD8-ACB6-15DBFF7885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線單箭頭接點 104">
              <a:extLst>
                <a:ext uri="{FF2B5EF4-FFF2-40B4-BE49-F238E27FC236}">
                  <a16:creationId xmlns:a16="http://schemas.microsoft.com/office/drawing/2014/main" id="{EA04529C-051D-4BCF-9694-8B87968EE1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文字方塊 59">
                <a:extLst>
                  <a:ext uri="{FF2B5EF4-FFF2-40B4-BE49-F238E27FC236}">
                    <a16:creationId xmlns:a16="http://schemas.microsoft.com/office/drawing/2014/main" id="{456E3A79-1238-4B9D-B67D-8771DBF1B4D8}"/>
                  </a:ext>
                </a:extLst>
              </p:cNvPr>
              <p:cNvSpPr txBox="1"/>
              <p:nvPr/>
            </p:nvSpPr>
            <p:spPr>
              <a:xfrm>
                <a:off x="858986" y="2238239"/>
                <a:ext cx="565091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1,1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0" name="文字方塊 59">
                <a:extLst>
                  <a:ext uri="{FF2B5EF4-FFF2-40B4-BE49-F238E27FC236}">
                    <a16:creationId xmlns:a16="http://schemas.microsoft.com/office/drawing/2014/main" id="{456E3A79-1238-4B9D-B67D-8771DBF1B4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986" y="2238239"/>
                <a:ext cx="565091" cy="385555"/>
              </a:xfrm>
              <a:prstGeom prst="rect">
                <a:avLst/>
              </a:prstGeom>
              <a:blipFill>
                <a:blip r:embed="rId19"/>
                <a:stretch>
                  <a:fillRect l="-7527" r="-4301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橢圓 7">
            <a:extLst>
              <a:ext uri="{FF2B5EF4-FFF2-40B4-BE49-F238E27FC236}">
                <a16:creationId xmlns:a16="http://schemas.microsoft.com/office/drawing/2014/main" id="{2B63B28E-5961-42CF-9F0E-AE1EDB4CAA45}"/>
              </a:ext>
            </a:extLst>
          </p:cNvPr>
          <p:cNvSpPr/>
          <p:nvPr/>
        </p:nvSpPr>
        <p:spPr>
          <a:xfrm>
            <a:off x="942678" y="2607695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文字方塊 106">
                <a:extLst>
                  <a:ext uri="{FF2B5EF4-FFF2-40B4-BE49-F238E27FC236}">
                    <a16:creationId xmlns:a16="http://schemas.microsoft.com/office/drawing/2014/main" id="{C6A28D3B-D122-47B9-BA8E-440F796EF39C}"/>
                  </a:ext>
                </a:extLst>
              </p:cNvPr>
              <p:cNvSpPr txBox="1"/>
              <p:nvPr/>
            </p:nvSpPr>
            <p:spPr>
              <a:xfrm>
                <a:off x="3131584" y="2238239"/>
                <a:ext cx="565090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07" name="文字方塊 106">
                <a:extLst>
                  <a:ext uri="{FF2B5EF4-FFF2-40B4-BE49-F238E27FC236}">
                    <a16:creationId xmlns:a16="http://schemas.microsoft.com/office/drawing/2014/main" id="{C6A28D3B-D122-47B9-BA8E-440F796EF3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584" y="2238239"/>
                <a:ext cx="565090" cy="385555"/>
              </a:xfrm>
              <a:prstGeom prst="rect">
                <a:avLst/>
              </a:prstGeom>
              <a:blipFill>
                <a:blip r:embed="rId20"/>
                <a:stretch>
                  <a:fillRect l="-7609" r="-5435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8" name="橢圓 107">
            <a:extLst>
              <a:ext uri="{FF2B5EF4-FFF2-40B4-BE49-F238E27FC236}">
                <a16:creationId xmlns:a16="http://schemas.microsoft.com/office/drawing/2014/main" id="{70A0BD40-7E9D-4417-8B9D-E9E96059A1BD}"/>
              </a:ext>
            </a:extLst>
          </p:cNvPr>
          <p:cNvSpPr/>
          <p:nvPr/>
        </p:nvSpPr>
        <p:spPr>
          <a:xfrm>
            <a:off x="3240355" y="2616162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1" name="橢圓 110">
            <a:extLst>
              <a:ext uri="{FF2B5EF4-FFF2-40B4-BE49-F238E27FC236}">
                <a16:creationId xmlns:a16="http://schemas.microsoft.com/office/drawing/2014/main" id="{A0599288-5924-402D-AC13-D20F6250F251}"/>
              </a:ext>
            </a:extLst>
          </p:cNvPr>
          <p:cNvSpPr/>
          <p:nvPr/>
        </p:nvSpPr>
        <p:spPr>
          <a:xfrm>
            <a:off x="5445764" y="2625020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4" name="橢圓 113">
            <a:extLst>
              <a:ext uri="{FF2B5EF4-FFF2-40B4-BE49-F238E27FC236}">
                <a16:creationId xmlns:a16="http://schemas.microsoft.com/office/drawing/2014/main" id="{FAD1A2A2-F846-4C3C-9CE8-45F29DF35A42}"/>
              </a:ext>
            </a:extLst>
          </p:cNvPr>
          <p:cNvSpPr/>
          <p:nvPr/>
        </p:nvSpPr>
        <p:spPr>
          <a:xfrm>
            <a:off x="7696724" y="2650421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5" name="直線單箭頭接點 114">
            <a:extLst>
              <a:ext uri="{FF2B5EF4-FFF2-40B4-BE49-F238E27FC236}">
                <a16:creationId xmlns:a16="http://schemas.microsoft.com/office/drawing/2014/main" id="{7C94D2AE-7C6E-42A4-B09E-1157D290EE1A}"/>
              </a:ext>
            </a:extLst>
          </p:cNvPr>
          <p:cNvCxnSpPr>
            <a:cxnSpLocks/>
            <a:stCxn id="34" idx="0"/>
            <a:endCxn id="114" idx="4"/>
          </p:cNvCxnSpPr>
          <p:nvPr/>
        </p:nvCxnSpPr>
        <p:spPr>
          <a:xfrm flipV="1">
            <a:off x="727404" y="2830421"/>
            <a:ext cx="7059320" cy="96544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線單箭頭接點 119">
            <a:extLst>
              <a:ext uri="{FF2B5EF4-FFF2-40B4-BE49-F238E27FC236}">
                <a16:creationId xmlns:a16="http://schemas.microsoft.com/office/drawing/2014/main" id="{4CEEB10A-2B57-4511-AC66-10A8B2323D1C}"/>
              </a:ext>
            </a:extLst>
          </p:cNvPr>
          <p:cNvCxnSpPr>
            <a:cxnSpLocks/>
            <a:stCxn id="34" idx="0"/>
            <a:endCxn id="111" idx="4"/>
          </p:cNvCxnSpPr>
          <p:nvPr/>
        </p:nvCxnSpPr>
        <p:spPr>
          <a:xfrm flipV="1">
            <a:off x="727404" y="2805020"/>
            <a:ext cx="4808360" cy="99084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線單箭頭接點 120">
            <a:extLst>
              <a:ext uri="{FF2B5EF4-FFF2-40B4-BE49-F238E27FC236}">
                <a16:creationId xmlns:a16="http://schemas.microsoft.com/office/drawing/2014/main" id="{23D060E9-A98D-4336-9C5B-660E70E94A70}"/>
              </a:ext>
            </a:extLst>
          </p:cNvPr>
          <p:cNvCxnSpPr>
            <a:cxnSpLocks/>
            <a:stCxn id="34" idx="0"/>
            <a:endCxn id="108" idx="4"/>
          </p:cNvCxnSpPr>
          <p:nvPr/>
        </p:nvCxnSpPr>
        <p:spPr>
          <a:xfrm flipV="1">
            <a:off x="727404" y="2796162"/>
            <a:ext cx="2602951" cy="99970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>
            <a:extLst>
              <a:ext uri="{FF2B5EF4-FFF2-40B4-BE49-F238E27FC236}">
                <a16:creationId xmlns:a16="http://schemas.microsoft.com/office/drawing/2014/main" id="{AFF47DCF-5385-4839-908F-EA4D5C219895}"/>
              </a:ext>
            </a:extLst>
          </p:cNvPr>
          <p:cNvSpPr/>
          <p:nvPr/>
        </p:nvSpPr>
        <p:spPr>
          <a:xfrm>
            <a:off x="265075" y="75338"/>
            <a:ext cx="2522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i="1" u="sng" dirty="0"/>
              <a:t>Self-attention</a:t>
            </a:r>
            <a:endParaRPr lang="zh-TW" altLang="en-US" sz="3200" b="1" i="1" u="sng" dirty="0"/>
          </a:p>
        </p:txBody>
      </p:sp>
      <p:cxnSp>
        <p:nvCxnSpPr>
          <p:cNvPr id="106" name="直線單箭頭接點 105">
            <a:extLst>
              <a:ext uri="{FF2B5EF4-FFF2-40B4-BE49-F238E27FC236}">
                <a16:creationId xmlns:a16="http://schemas.microsoft.com/office/drawing/2014/main" id="{7A7098CD-5A03-4E41-B494-B52BC2F074ED}"/>
              </a:ext>
            </a:extLst>
          </p:cNvPr>
          <p:cNvCxnSpPr>
            <a:cxnSpLocks/>
            <a:stCxn id="34" idx="0"/>
            <a:endCxn id="8" idx="4"/>
          </p:cNvCxnSpPr>
          <p:nvPr/>
        </p:nvCxnSpPr>
        <p:spPr>
          <a:xfrm flipV="1">
            <a:off x="727404" y="2787695"/>
            <a:ext cx="305274" cy="100816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文字方塊 124">
                <a:extLst>
                  <a:ext uri="{FF2B5EF4-FFF2-40B4-BE49-F238E27FC236}">
                    <a16:creationId xmlns:a16="http://schemas.microsoft.com/office/drawing/2014/main" id="{ADA11FB3-0161-4049-BD56-AEFBE0944B83}"/>
                  </a:ext>
                </a:extLst>
              </p:cNvPr>
              <p:cNvSpPr txBox="1"/>
              <p:nvPr/>
            </p:nvSpPr>
            <p:spPr>
              <a:xfrm>
                <a:off x="5282782" y="2238239"/>
                <a:ext cx="565090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1,3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25" name="文字方塊 124">
                <a:extLst>
                  <a:ext uri="{FF2B5EF4-FFF2-40B4-BE49-F238E27FC236}">
                    <a16:creationId xmlns:a16="http://schemas.microsoft.com/office/drawing/2014/main" id="{ADA11FB3-0161-4049-BD56-AEFBE0944B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2782" y="2238239"/>
                <a:ext cx="565090" cy="385555"/>
              </a:xfrm>
              <a:prstGeom prst="rect">
                <a:avLst/>
              </a:prstGeom>
              <a:blipFill>
                <a:blip r:embed="rId21"/>
                <a:stretch>
                  <a:fillRect l="-7609" r="-5435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文字方塊 125">
                <a:extLst>
                  <a:ext uri="{FF2B5EF4-FFF2-40B4-BE49-F238E27FC236}">
                    <a16:creationId xmlns:a16="http://schemas.microsoft.com/office/drawing/2014/main" id="{62412C86-495A-4072-85FD-661E7605B182}"/>
                  </a:ext>
                </a:extLst>
              </p:cNvPr>
              <p:cNvSpPr txBox="1"/>
              <p:nvPr/>
            </p:nvSpPr>
            <p:spPr>
              <a:xfrm>
                <a:off x="7638647" y="2254462"/>
                <a:ext cx="565091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1,4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26" name="文字方塊 125">
                <a:extLst>
                  <a:ext uri="{FF2B5EF4-FFF2-40B4-BE49-F238E27FC236}">
                    <a16:creationId xmlns:a16="http://schemas.microsoft.com/office/drawing/2014/main" id="{62412C86-495A-4072-85FD-661E7605B1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8647" y="2254462"/>
                <a:ext cx="565091" cy="385555"/>
              </a:xfrm>
              <a:prstGeom prst="rect">
                <a:avLst/>
              </a:prstGeom>
              <a:blipFill>
                <a:blip r:embed="rId22"/>
                <a:stretch>
                  <a:fillRect l="-6452" r="-4301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3" name="直線單箭頭接點 112">
            <a:extLst>
              <a:ext uri="{FF2B5EF4-FFF2-40B4-BE49-F238E27FC236}">
                <a16:creationId xmlns:a16="http://schemas.microsoft.com/office/drawing/2014/main" id="{DBE33F24-D1EB-4FCC-81F2-5C74E89C3582}"/>
              </a:ext>
            </a:extLst>
          </p:cNvPr>
          <p:cNvCxnSpPr>
            <a:cxnSpLocks/>
          </p:cNvCxnSpPr>
          <p:nvPr/>
        </p:nvCxnSpPr>
        <p:spPr>
          <a:xfrm flipH="1" flipV="1">
            <a:off x="1022438" y="1445259"/>
            <a:ext cx="1" cy="89039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線單箭頭接點 126">
            <a:extLst>
              <a:ext uri="{FF2B5EF4-FFF2-40B4-BE49-F238E27FC236}">
                <a16:creationId xmlns:a16="http://schemas.microsoft.com/office/drawing/2014/main" id="{29A882DF-78F7-4AC4-954D-6A43967AA014}"/>
              </a:ext>
            </a:extLst>
          </p:cNvPr>
          <p:cNvCxnSpPr>
            <a:cxnSpLocks/>
          </p:cNvCxnSpPr>
          <p:nvPr/>
        </p:nvCxnSpPr>
        <p:spPr>
          <a:xfrm flipH="1" flipV="1">
            <a:off x="3340774" y="1424235"/>
            <a:ext cx="1" cy="89039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直線單箭頭接點 129">
            <a:extLst>
              <a:ext uri="{FF2B5EF4-FFF2-40B4-BE49-F238E27FC236}">
                <a16:creationId xmlns:a16="http://schemas.microsoft.com/office/drawing/2014/main" id="{D8922ED4-EABB-4DC9-97B7-C6C945E04E3C}"/>
              </a:ext>
            </a:extLst>
          </p:cNvPr>
          <p:cNvCxnSpPr>
            <a:cxnSpLocks/>
          </p:cNvCxnSpPr>
          <p:nvPr/>
        </p:nvCxnSpPr>
        <p:spPr>
          <a:xfrm flipH="1" flipV="1">
            <a:off x="5547139" y="1434096"/>
            <a:ext cx="1" cy="89039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線單箭頭接點 130">
            <a:extLst>
              <a:ext uri="{FF2B5EF4-FFF2-40B4-BE49-F238E27FC236}">
                <a16:creationId xmlns:a16="http://schemas.microsoft.com/office/drawing/2014/main" id="{CD22AF0F-5B18-4E70-A115-7628006B2124}"/>
              </a:ext>
            </a:extLst>
          </p:cNvPr>
          <p:cNvCxnSpPr>
            <a:cxnSpLocks/>
          </p:cNvCxnSpPr>
          <p:nvPr/>
        </p:nvCxnSpPr>
        <p:spPr>
          <a:xfrm flipH="1" flipV="1">
            <a:off x="7816425" y="1442305"/>
            <a:ext cx="1" cy="89039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矩形: 圓角 109">
            <a:extLst>
              <a:ext uri="{FF2B5EF4-FFF2-40B4-BE49-F238E27FC236}">
                <a16:creationId xmlns:a16="http://schemas.microsoft.com/office/drawing/2014/main" id="{36A2F2E2-B81A-4089-88C1-A8E8FD0C8B20}"/>
              </a:ext>
            </a:extLst>
          </p:cNvPr>
          <p:cNvSpPr/>
          <p:nvPr/>
        </p:nvSpPr>
        <p:spPr>
          <a:xfrm>
            <a:off x="716018" y="1684979"/>
            <a:ext cx="7907513" cy="43646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Soft-max</a:t>
            </a:r>
            <a:endParaRPr lang="zh-TW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文字方塊 131">
                <a:extLst>
                  <a:ext uri="{FF2B5EF4-FFF2-40B4-BE49-F238E27FC236}">
                    <a16:creationId xmlns:a16="http://schemas.microsoft.com/office/drawing/2014/main" id="{0716B576-9B54-409B-BDA7-861A7A2A430A}"/>
                  </a:ext>
                </a:extLst>
              </p:cNvPr>
              <p:cNvSpPr txBox="1"/>
              <p:nvPr/>
            </p:nvSpPr>
            <p:spPr>
              <a:xfrm>
                <a:off x="875018" y="1015896"/>
                <a:ext cx="565091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1,1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2" name="文字方塊 131">
                <a:extLst>
                  <a:ext uri="{FF2B5EF4-FFF2-40B4-BE49-F238E27FC236}">
                    <a16:creationId xmlns:a16="http://schemas.microsoft.com/office/drawing/2014/main" id="{0716B576-9B54-409B-BDA7-861A7A2A43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018" y="1015896"/>
                <a:ext cx="565091" cy="385555"/>
              </a:xfrm>
              <a:prstGeom prst="rect">
                <a:avLst/>
              </a:prstGeom>
              <a:blipFill>
                <a:blip r:embed="rId23"/>
                <a:stretch>
                  <a:fillRect l="-7609" t="-15873" r="-27174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文字方塊 133">
                <a:extLst>
                  <a:ext uri="{FF2B5EF4-FFF2-40B4-BE49-F238E27FC236}">
                    <a16:creationId xmlns:a16="http://schemas.microsoft.com/office/drawing/2014/main" id="{B362D09D-27F2-40E3-A28F-35BFE4FE1A91}"/>
                  </a:ext>
                </a:extLst>
              </p:cNvPr>
              <p:cNvSpPr txBox="1"/>
              <p:nvPr/>
            </p:nvSpPr>
            <p:spPr>
              <a:xfrm>
                <a:off x="3147616" y="1015896"/>
                <a:ext cx="565090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4" name="文字方塊 133">
                <a:extLst>
                  <a:ext uri="{FF2B5EF4-FFF2-40B4-BE49-F238E27FC236}">
                    <a16:creationId xmlns:a16="http://schemas.microsoft.com/office/drawing/2014/main" id="{B362D09D-27F2-40E3-A28F-35BFE4FE1A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616" y="1015896"/>
                <a:ext cx="565090" cy="385555"/>
              </a:xfrm>
              <a:prstGeom prst="rect">
                <a:avLst/>
              </a:prstGeom>
              <a:blipFill>
                <a:blip r:embed="rId24"/>
                <a:stretch>
                  <a:fillRect l="-6452" t="-15873" r="-26882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文字方塊 137">
                <a:extLst>
                  <a:ext uri="{FF2B5EF4-FFF2-40B4-BE49-F238E27FC236}">
                    <a16:creationId xmlns:a16="http://schemas.microsoft.com/office/drawing/2014/main" id="{59DD0272-3037-403E-AAF4-217D07B930F3}"/>
                  </a:ext>
                </a:extLst>
              </p:cNvPr>
              <p:cNvSpPr txBox="1"/>
              <p:nvPr/>
            </p:nvSpPr>
            <p:spPr>
              <a:xfrm>
                <a:off x="5298814" y="1015896"/>
                <a:ext cx="565090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1,3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8" name="文字方塊 137">
                <a:extLst>
                  <a:ext uri="{FF2B5EF4-FFF2-40B4-BE49-F238E27FC236}">
                    <a16:creationId xmlns:a16="http://schemas.microsoft.com/office/drawing/2014/main" id="{59DD0272-3037-403E-AAF4-217D07B93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8814" y="1015896"/>
                <a:ext cx="565090" cy="385555"/>
              </a:xfrm>
              <a:prstGeom prst="rect">
                <a:avLst/>
              </a:prstGeom>
              <a:blipFill>
                <a:blip r:embed="rId25"/>
                <a:stretch>
                  <a:fillRect l="-6452" t="-15873" r="-26882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文字方塊 138">
                <a:extLst>
                  <a:ext uri="{FF2B5EF4-FFF2-40B4-BE49-F238E27FC236}">
                    <a16:creationId xmlns:a16="http://schemas.microsoft.com/office/drawing/2014/main" id="{AD81E8AF-4B00-44BA-AEC8-CD4A12EF42F4}"/>
                  </a:ext>
                </a:extLst>
              </p:cNvPr>
              <p:cNvSpPr txBox="1"/>
              <p:nvPr/>
            </p:nvSpPr>
            <p:spPr>
              <a:xfrm>
                <a:off x="7654679" y="1032119"/>
                <a:ext cx="565091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1,4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9" name="文字方塊 138">
                <a:extLst>
                  <a:ext uri="{FF2B5EF4-FFF2-40B4-BE49-F238E27FC236}">
                    <a16:creationId xmlns:a16="http://schemas.microsoft.com/office/drawing/2014/main" id="{AD81E8AF-4B00-44BA-AEC8-CD4A12EF42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4679" y="1032119"/>
                <a:ext cx="565091" cy="385555"/>
              </a:xfrm>
              <a:prstGeom prst="rect">
                <a:avLst/>
              </a:prstGeom>
              <a:blipFill>
                <a:blip r:embed="rId26"/>
                <a:stretch>
                  <a:fillRect l="-7609" t="-14063" r="-27174" b="-937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文字方塊 139">
                <a:extLst>
                  <a:ext uri="{FF2B5EF4-FFF2-40B4-BE49-F238E27FC236}">
                    <a16:creationId xmlns:a16="http://schemas.microsoft.com/office/drawing/2014/main" id="{B7AF5C70-025F-4D24-87D9-186251995A8E}"/>
                  </a:ext>
                </a:extLst>
              </p:cNvPr>
              <p:cNvSpPr txBox="1"/>
              <p:nvPr/>
            </p:nvSpPr>
            <p:spPr>
              <a:xfrm>
                <a:off x="3766572" y="129918"/>
                <a:ext cx="5026504" cy="8452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1,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1,</m:t>
                              </m:r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zh-TW" altLang="en-US" sz="2800" dirty="0"/>
                            <m:t> </m:t>
                          </m:r>
                        </m:e>
                      </m:d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/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𝑒𝑥𝑝</m:t>
                          </m:r>
                          <m:d>
                            <m:d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sz="28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1,</m:t>
                                  </m:r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zh-TW" altLang="en-US" sz="2800" dirty="0"/>
                                <m:t> 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40" name="文字方塊 139">
                <a:extLst>
                  <a:ext uri="{FF2B5EF4-FFF2-40B4-BE49-F238E27FC236}">
                    <a16:creationId xmlns:a16="http://schemas.microsoft.com/office/drawing/2014/main" id="{B7AF5C70-025F-4D24-87D9-186251995A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6572" y="129918"/>
                <a:ext cx="5026504" cy="845296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文字方塊 140">
                <a:extLst>
                  <a:ext uri="{FF2B5EF4-FFF2-40B4-BE49-F238E27FC236}">
                    <a16:creationId xmlns:a16="http://schemas.microsoft.com/office/drawing/2014/main" id="{B249C74F-1BCC-40EA-88CC-58CB0BFE0B6E}"/>
                  </a:ext>
                </a:extLst>
              </p:cNvPr>
              <p:cNvSpPr txBox="1"/>
              <p:nvPr/>
            </p:nvSpPr>
            <p:spPr>
              <a:xfrm>
                <a:off x="7726840" y="496097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1" name="文字方塊 140">
                <a:extLst>
                  <a:ext uri="{FF2B5EF4-FFF2-40B4-BE49-F238E27FC236}">
                    <a16:creationId xmlns:a16="http://schemas.microsoft.com/office/drawing/2014/main" id="{B249C74F-1BCC-40EA-88CC-58CB0BFE0B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6840" y="4960970"/>
                <a:ext cx="715161" cy="461665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文字方塊 141">
                <a:extLst>
                  <a:ext uri="{FF2B5EF4-FFF2-40B4-BE49-F238E27FC236}">
                    <a16:creationId xmlns:a16="http://schemas.microsoft.com/office/drawing/2014/main" id="{D52FDE77-DA0C-4287-9AC6-C3BF462C9E0E}"/>
                  </a:ext>
                </a:extLst>
              </p:cNvPr>
              <p:cNvSpPr txBox="1"/>
              <p:nvPr/>
            </p:nvSpPr>
            <p:spPr>
              <a:xfrm>
                <a:off x="5479166" y="4949897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2" name="文字方塊 141">
                <a:extLst>
                  <a:ext uri="{FF2B5EF4-FFF2-40B4-BE49-F238E27FC236}">
                    <a16:creationId xmlns:a16="http://schemas.microsoft.com/office/drawing/2014/main" id="{D52FDE77-DA0C-4287-9AC6-C3BF462C9E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9166" y="4949897"/>
                <a:ext cx="715161" cy="461665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文字方塊 142">
                <a:extLst>
                  <a:ext uri="{FF2B5EF4-FFF2-40B4-BE49-F238E27FC236}">
                    <a16:creationId xmlns:a16="http://schemas.microsoft.com/office/drawing/2014/main" id="{CDC5C4F6-6227-4CC2-91C5-85BC49507550}"/>
                  </a:ext>
                </a:extLst>
              </p:cNvPr>
              <p:cNvSpPr txBox="1"/>
              <p:nvPr/>
            </p:nvSpPr>
            <p:spPr>
              <a:xfrm>
                <a:off x="3266911" y="4949897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3" name="文字方塊 142">
                <a:extLst>
                  <a:ext uri="{FF2B5EF4-FFF2-40B4-BE49-F238E27FC236}">
                    <a16:creationId xmlns:a16="http://schemas.microsoft.com/office/drawing/2014/main" id="{CDC5C4F6-6227-4CC2-91C5-85BC495075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6911" y="4949897"/>
                <a:ext cx="715161" cy="461665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文字方塊 143">
                <a:extLst>
                  <a:ext uri="{FF2B5EF4-FFF2-40B4-BE49-F238E27FC236}">
                    <a16:creationId xmlns:a16="http://schemas.microsoft.com/office/drawing/2014/main" id="{5B93F637-5784-4D08-A629-B36257DE3427}"/>
                  </a:ext>
                </a:extLst>
              </p:cNvPr>
              <p:cNvSpPr txBox="1"/>
              <p:nvPr/>
            </p:nvSpPr>
            <p:spPr>
              <a:xfrm>
                <a:off x="973803" y="4942431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4" name="文字方塊 143">
                <a:extLst>
                  <a:ext uri="{FF2B5EF4-FFF2-40B4-BE49-F238E27FC236}">
                    <a16:creationId xmlns:a16="http://schemas.microsoft.com/office/drawing/2014/main" id="{5B93F637-5784-4D08-A629-B36257DE34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803" y="4942431"/>
                <a:ext cx="715161" cy="461665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40B2ABA2-3B41-60E9-CB9F-72ED449953D5}"/>
              </a:ext>
            </a:extLst>
          </p:cNvPr>
          <p:cNvSpPr txBox="1"/>
          <p:nvPr/>
        </p:nvSpPr>
        <p:spPr>
          <a:xfrm>
            <a:off x="2192756" y="6609994"/>
            <a:ext cx="46828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DE" sz="1200" dirty="0">
                <a:solidFill>
                  <a:schemeClr val="bg1"/>
                </a:solidFill>
              </a:rPr>
              <a:t>Transformer by 李宏毅 Hung-yi Lee </a:t>
            </a:r>
          </a:p>
        </p:txBody>
      </p:sp>
    </p:spTree>
    <p:extLst>
      <p:ext uri="{BB962C8B-B14F-4D97-AF65-F5344CB8AC3E}">
        <p14:creationId xmlns:p14="http://schemas.microsoft.com/office/powerpoint/2010/main" val="77006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395536" y="-88487"/>
            <a:ext cx="8424936" cy="11890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200" dirty="0"/>
              <a:t>Recap: </a:t>
            </a:r>
            <a:r>
              <a:rPr lang="en-US" sz="3200" dirty="0" err="1"/>
              <a:t>ConvNets</a:t>
            </a:r>
            <a:r>
              <a:rPr lang="en-US" sz="3200" dirty="0"/>
              <a:t> (CNNs)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7522" y="1771408"/>
            <a:ext cx="65902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Main CNN idea for text:</a:t>
            </a:r>
          </a:p>
          <a:p>
            <a:r>
              <a:rPr lang="en-US" dirty="0"/>
              <a:t>Compute vectors for n-grams and </a:t>
            </a:r>
            <a:r>
              <a:rPr lang="en-US" b="1" dirty="0">
                <a:solidFill>
                  <a:schemeClr val="accent2"/>
                </a:solidFill>
              </a:rPr>
              <a:t>group them afterwards</a:t>
            </a:r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275" y="2716503"/>
            <a:ext cx="5442607" cy="3035300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2410389" y="6121136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900" i="1" dirty="0">
                <a:latin typeface="Arial" charset="0"/>
                <a:ea typeface="Arial" charset="0"/>
                <a:cs typeface="Arial" charset="0"/>
              </a:rPr>
              <a:t>https://</a:t>
            </a:r>
            <a:r>
              <a:rPr lang="en-US" sz="900" i="1" dirty="0" err="1">
                <a:latin typeface="Arial" charset="0"/>
                <a:ea typeface="Arial" charset="0"/>
                <a:cs typeface="Arial" charset="0"/>
              </a:rPr>
              <a:t>shafeentejani.github.io</a:t>
            </a:r>
            <a:r>
              <a:rPr lang="en-US" sz="900" i="1" dirty="0">
                <a:latin typeface="Arial" charset="0"/>
                <a:ea typeface="Arial" charset="0"/>
                <a:cs typeface="Arial" charset="0"/>
              </a:rPr>
              <a:t>/assets/images/</a:t>
            </a:r>
            <a:r>
              <a:rPr lang="en-US" sz="900" i="1" dirty="0" err="1">
                <a:latin typeface="Arial" charset="0"/>
                <a:ea typeface="Arial" charset="0"/>
                <a:cs typeface="Arial" charset="0"/>
              </a:rPr>
              <a:t>pooling.gif</a:t>
            </a:r>
            <a:endParaRPr lang="en-US" sz="900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12896" y="3566057"/>
            <a:ext cx="11993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max pool</a:t>
            </a:r>
          </a:p>
          <a:p>
            <a:r>
              <a:rPr lang="en-US" sz="1400" dirty="0"/>
              <a:t>2x2 filters </a:t>
            </a:r>
          </a:p>
          <a:p>
            <a:r>
              <a:rPr lang="en-US" sz="1400" dirty="0"/>
              <a:t>and stride 2</a:t>
            </a:r>
            <a:endParaRPr lang="el-GR" sz="1400" dirty="0"/>
          </a:p>
        </p:txBody>
      </p:sp>
      <p:cxnSp>
        <p:nvCxnSpPr>
          <p:cNvPr id="16" name="Ευθύγραμμο βέλος σύνδεσης 15"/>
          <p:cNvCxnSpPr/>
          <p:nvPr/>
        </p:nvCxnSpPr>
        <p:spPr>
          <a:xfrm>
            <a:off x="4248385" y="4348906"/>
            <a:ext cx="1199367" cy="12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A753723-484C-FC4B-A7BD-24FED1174F6C}"/>
              </a:ext>
            </a:extLst>
          </p:cNvPr>
          <p:cNvSpPr txBox="1"/>
          <p:nvPr/>
        </p:nvSpPr>
        <p:spPr>
          <a:xfrm>
            <a:off x="5148064" y="5154275"/>
            <a:ext cx="2217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Dimension reduction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AD5D636E-44F7-7843-B7CA-87E16F080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19724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3DF57A6-E148-95D8-825B-79B9CFB379A5}"/>
              </a:ext>
            </a:extLst>
          </p:cNvPr>
          <p:cNvSpPr/>
          <p:nvPr/>
        </p:nvSpPr>
        <p:spPr>
          <a:xfrm>
            <a:off x="0" y="715984"/>
            <a:ext cx="901431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D16E92B-6AFD-8043-0A04-02CA94A7C73D}"/>
              </a:ext>
            </a:extLst>
          </p:cNvPr>
          <p:cNvSpPr/>
          <p:nvPr/>
        </p:nvSpPr>
        <p:spPr>
          <a:xfrm>
            <a:off x="83128" y="6188529"/>
            <a:ext cx="901431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09" name="直線單箭頭接點 108">
            <a:extLst>
              <a:ext uri="{FF2B5EF4-FFF2-40B4-BE49-F238E27FC236}">
                <a16:creationId xmlns:a16="http://schemas.microsoft.com/office/drawing/2014/main" id="{E31A8960-DEC4-4D77-8AF1-0A56491A2F75}"/>
              </a:ext>
            </a:extLst>
          </p:cNvPr>
          <p:cNvCxnSpPr>
            <a:cxnSpLocks/>
            <a:stCxn id="33" idx="0"/>
            <a:endCxn id="8" idx="4"/>
          </p:cNvCxnSpPr>
          <p:nvPr/>
        </p:nvCxnSpPr>
        <p:spPr>
          <a:xfrm flipH="1" flipV="1">
            <a:off x="1032678" y="2787695"/>
            <a:ext cx="288925" cy="105598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線單箭頭接點 111">
            <a:extLst>
              <a:ext uri="{FF2B5EF4-FFF2-40B4-BE49-F238E27FC236}">
                <a16:creationId xmlns:a16="http://schemas.microsoft.com/office/drawing/2014/main" id="{A312C66A-C6E6-4D3C-B733-B9228F8973BA}"/>
              </a:ext>
            </a:extLst>
          </p:cNvPr>
          <p:cNvCxnSpPr>
            <a:cxnSpLocks/>
          </p:cNvCxnSpPr>
          <p:nvPr/>
        </p:nvCxnSpPr>
        <p:spPr>
          <a:xfrm flipH="1" flipV="1">
            <a:off x="3311336" y="2766818"/>
            <a:ext cx="288925" cy="105598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線單箭頭接點 122">
            <a:extLst>
              <a:ext uri="{FF2B5EF4-FFF2-40B4-BE49-F238E27FC236}">
                <a16:creationId xmlns:a16="http://schemas.microsoft.com/office/drawing/2014/main" id="{02086EB2-4FBA-419F-8F48-29244152E4D8}"/>
              </a:ext>
            </a:extLst>
          </p:cNvPr>
          <p:cNvCxnSpPr>
            <a:cxnSpLocks/>
          </p:cNvCxnSpPr>
          <p:nvPr/>
        </p:nvCxnSpPr>
        <p:spPr>
          <a:xfrm flipH="1" flipV="1">
            <a:off x="5534176" y="2765915"/>
            <a:ext cx="288925" cy="105598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線單箭頭接點 123">
            <a:extLst>
              <a:ext uri="{FF2B5EF4-FFF2-40B4-BE49-F238E27FC236}">
                <a16:creationId xmlns:a16="http://schemas.microsoft.com/office/drawing/2014/main" id="{6D104572-F85D-41B9-8F68-72FB6899BDA8}"/>
              </a:ext>
            </a:extLst>
          </p:cNvPr>
          <p:cNvCxnSpPr>
            <a:cxnSpLocks/>
          </p:cNvCxnSpPr>
          <p:nvPr/>
        </p:nvCxnSpPr>
        <p:spPr>
          <a:xfrm flipH="1" flipV="1">
            <a:off x="7794534" y="2784017"/>
            <a:ext cx="288925" cy="105598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群組 2">
            <a:extLst>
              <a:ext uri="{FF2B5EF4-FFF2-40B4-BE49-F238E27FC236}">
                <a16:creationId xmlns:a16="http://schemas.microsoft.com/office/drawing/2014/main" id="{86C6E4AF-BD58-4F31-89E7-9075631CEFD2}"/>
              </a:ext>
            </a:extLst>
          </p:cNvPr>
          <p:cNvGrpSpPr/>
          <p:nvPr/>
        </p:nvGrpSpPr>
        <p:grpSpPr>
          <a:xfrm>
            <a:off x="988440" y="4874027"/>
            <a:ext cx="715161" cy="1669208"/>
            <a:chOff x="988440" y="4874027"/>
            <a:chExt cx="715161" cy="1669208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7C069440-4382-40DE-A0E7-0D062A98F2E9}"/>
                </a:ext>
              </a:extLst>
            </p:cNvPr>
            <p:cNvSpPr/>
            <p:nvPr/>
          </p:nvSpPr>
          <p:spPr>
            <a:xfrm>
              <a:off x="1066278" y="4874027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FA0B02C-4778-48B3-B13E-F87994588CE0}"/>
                </a:ext>
              </a:extLst>
            </p:cNvPr>
            <p:cNvSpPr/>
            <p:nvPr/>
          </p:nvSpPr>
          <p:spPr>
            <a:xfrm>
              <a:off x="1095305" y="5877761"/>
              <a:ext cx="465153" cy="66547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15" name="直線單箭頭接點 14">
              <a:extLst>
                <a:ext uri="{FF2B5EF4-FFF2-40B4-BE49-F238E27FC236}">
                  <a16:creationId xmlns:a16="http://schemas.microsoft.com/office/drawing/2014/main" id="{FD61BD0A-FFD0-4B61-9B91-2BAE0BBBF6BF}"/>
                </a:ext>
              </a:extLst>
            </p:cNvPr>
            <p:cNvCxnSpPr/>
            <p:nvPr/>
          </p:nvCxnSpPr>
          <p:spPr>
            <a:xfrm flipV="1">
              <a:off x="1315029" y="551220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文字方塊 56">
                  <a:extLst>
                    <a:ext uri="{FF2B5EF4-FFF2-40B4-BE49-F238E27FC236}">
                      <a16:creationId xmlns:a16="http://schemas.microsoft.com/office/drawing/2014/main" id="{18CDA245-ACBA-4F13-9207-26A251A70F12}"/>
                    </a:ext>
                  </a:extLst>
                </p:cNvPr>
                <p:cNvSpPr txBox="1"/>
                <p:nvPr/>
              </p:nvSpPr>
              <p:spPr>
                <a:xfrm>
                  <a:off x="988440" y="5948183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57" name="文字方塊 56">
                  <a:extLst>
                    <a:ext uri="{FF2B5EF4-FFF2-40B4-BE49-F238E27FC236}">
                      <a16:creationId xmlns:a16="http://schemas.microsoft.com/office/drawing/2014/main" id="{18CDA245-ACBA-4F13-9207-26A251A70F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8440" y="5948183"/>
                  <a:ext cx="715161" cy="46166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4E2239E7-C8FB-4B4B-BAA0-DE4001CAE0F5}"/>
              </a:ext>
            </a:extLst>
          </p:cNvPr>
          <p:cNvGrpSpPr/>
          <p:nvPr/>
        </p:nvGrpSpPr>
        <p:grpSpPr>
          <a:xfrm>
            <a:off x="3225911" y="4874026"/>
            <a:ext cx="715161" cy="1669209"/>
            <a:chOff x="3049476" y="4874026"/>
            <a:chExt cx="715161" cy="1669209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181D0572-D8B6-4E66-AB3C-12C7E1A82602}"/>
                </a:ext>
              </a:extLst>
            </p:cNvPr>
            <p:cNvSpPr/>
            <p:nvPr/>
          </p:nvSpPr>
          <p:spPr>
            <a:xfrm>
              <a:off x="3165634" y="4874026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8C4E7D3F-095D-469F-82B0-50E070FCCCBB}"/>
                </a:ext>
              </a:extLst>
            </p:cNvPr>
            <p:cNvSpPr/>
            <p:nvPr/>
          </p:nvSpPr>
          <p:spPr>
            <a:xfrm>
              <a:off x="3164339" y="5865645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18" name="直線單箭頭接點 17">
              <a:extLst>
                <a:ext uri="{FF2B5EF4-FFF2-40B4-BE49-F238E27FC236}">
                  <a16:creationId xmlns:a16="http://schemas.microsoft.com/office/drawing/2014/main" id="{B5410201-ED71-4028-8214-216563732C65}"/>
                </a:ext>
              </a:extLst>
            </p:cNvPr>
            <p:cNvCxnSpPr/>
            <p:nvPr/>
          </p:nvCxnSpPr>
          <p:spPr>
            <a:xfrm flipV="1">
              <a:off x="3396916" y="551220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文字方塊 57">
                  <a:extLst>
                    <a:ext uri="{FF2B5EF4-FFF2-40B4-BE49-F238E27FC236}">
                      <a16:creationId xmlns:a16="http://schemas.microsoft.com/office/drawing/2014/main" id="{70B85629-FCA1-47CE-8B47-76CB51418A38}"/>
                    </a:ext>
                  </a:extLst>
                </p:cNvPr>
                <p:cNvSpPr txBox="1"/>
                <p:nvPr/>
              </p:nvSpPr>
              <p:spPr>
                <a:xfrm>
                  <a:off x="3049476" y="5949769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58" name="文字方塊 57">
                  <a:extLst>
                    <a:ext uri="{FF2B5EF4-FFF2-40B4-BE49-F238E27FC236}">
                      <a16:creationId xmlns:a16="http://schemas.microsoft.com/office/drawing/2014/main" id="{70B85629-FCA1-47CE-8B47-76CB51418A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9476" y="5949769"/>
                  <a:ext cx="715161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EB8F23F9-FEC6-4585-BECE-FE043A5FF072}"/>
              </a:ext>
            </a:extLst>
          </p:cNvPr>
          <p:cNvGrpSpPr/>
          <p:nvPr/>
        </p:nvGrpSpPr>
        <p:grpSpPr>
          <a:xfrm>
            <a:off x="5463382" y="4888896"/>
            <a:ext cx="715161" cy="1669209"/>
            <a:chOff x="5344903" y="4888896"/>
            <a:chExt cx="715161" cy="1669209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8505025-F892-4D05-B3EE-E7F69671238B}"/>
                </a:ext>
              </a:extLst>
            </p:cNvPr>
            <p:cNvSpPr/>
            <p:nvPr/>
          </p:nvSpPr>
          <p:spPr>
            <a:xfrm>
              <a:off x="5454456" y="5880515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17" name="直線單箭頭接點 16">
              <a:extLst>
                <a:ext uri="{FF2B5EF4-FFF2-40B4-BE49-F238E27FC236}">
                  <a16:creationId xmlns:a16="http://schemas.microsoft.com/office/drawing/2014/main" id="{8EE88615-E2AD-41C2-95AE-03FC464AEE26}"/>
                </a:ext>
              </a:extLst>
            </p:cNvPr>
            <p:cNvCxnSpPr/>
            <p:nvPr/>
          </p:nvCxnSpPr>
          <p:spPr>
            <a:xfrm flipV="1">
              <a:off x="5700935" y="552707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B4B271D4-A2BB-42EC-9FBB-2A503D08BD94}"/>
                </a:ext>
              </a:extLst>
            </p:cNvPr>
            <p:cNvSpPr/>
            <p:nvPr/>
          </p:nvSpPr>
          <p:spPr>
            <a:xfrm>
              <a:off x="5455915" y="4888896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文字方塊 58">
                  <a:extLst>
                    <a:ext uri="{FF2B5EF4-FFF2-40B4-BE49-F238E27FC236}">
                      <a16:creationId xmlns:a16="http://schemas.microsoft.com/office/drawing/2014/main" id="{09A6DE2E-259B-4DE8-8D3E-AFD53E13A52D}"/>
                    </a:ext>
                  </a:extLst>
                </p:cNvPr>
                <p:cNvSpPr txBox="1"/>
                <p:nvPr/>
              </p:nvSpPr>
              <p:spPr>
                <a:xfrm>
                  <a:off x="5344903" y="5973607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59" name="文字方塊 58">
                  <a:extLst>
                    <a:ext uri="{FF2B5EF4-FFF2-40B4-BE49-F238E27FC236}">
                      <a16:creationId xmlns:a16="http://schemas.microsoft.com/office/drawing/2014/main" id="{09A6DE2E-259B-4DE8-8D3E-AFD53E13A5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44903" y="5973607"/>
                  <a:ext cx="715161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4533AF47-92D8-4B4A-80A2-EB67CB250EEE}"/>
              </a:ext>
            </a:extLst>
          </p:cNvPr>
          <p:cNvGrpSpPr/>
          <p:nvPr/>
        </p:nvGrpSpPr>
        <p:grpSpPr>
          <a:xfrm>
            <a:off x="7700853" y="4905697"/>
            <a:ext cx="715161" cy="1669209"/>
            <a:chOff x="7700853" y="4905697"/>
            <a:chExt cx="715161" cy="1669209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293733A0-2725-4CFC-8FBB-92EA2F2C6A53}"/>
                </a:ext>
              </a:extLst>
            </p:cNvPr>
            <p:cNvSpPr/>
            <p:nvPr/>
          </p:nvSpPr>
          <p:spPr>
            <a:xfrm>
              <a:off x="7816425" y="5897316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16" name="直線單箭頭接點 15">
              <a:extLst>
                <a:ext uri="{FF2B5EF4-FFF2-40B4-BE49-F238E27FC236}">
                  <a16:creationId xmlns:a16="http://schemas.microsoft.com/office/drawing/2014/main" id="{22AC02A9-CD80-49BB-8BD0-08AEE4BB3DA0}"/>
                </a:ext>
              </a:extLst>
            </p:cNvPr>
            <p:cNvCxnSpPr/>
            <p:nvPr/>
          </p:nvCxnSpPr>
          <p:spPr>
            <a:xfrm flipV="1">
              <a:off x="8069550" y="5543878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73B422D6-17F7-458F-BACB-DF01A1FFE19F}"/>
                </a:ext>
              </a:extLst>
            </p:cNvPr>
            <p:cNvSpPr/>
            <p:nvPr/>
          </p:nvSpPr>
          <p:spPr>
            <a:xfrm>
              <a:off x="7825858" y="4905697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文字方塊 61">
                  <a:extLst>
                    <a:ext uri="{FF2B5EF4-FFF2-40B4-BE49-F238E27FC236}">
                      <a16:creationId xmlns:a16="http://schemas.microsoft.com/office/drawing/2014/main" id="{0C709CFC-6FFF-4FD8-8E04-CD1F34B0DDF8}"/>
                    </a:ext>
                  </a:extLst>
                </p:cNvPr>
                <p:cNvSpPr txBox="1"/>
                <p:nvPr/>
              </p:nvSpPr>
              <p:spPr>
                <a:xfrm>
                  <a:off x="7700853" y="5979665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62" name="文字方塊 61">
                  <a:extLst>
                    <a:ext uri="{FF2B5EF4-FFF2-40B4-BE49-F238E27FC236}">
                      <a16:creationId xmlns:a16="http://schemas.microsoft.com/office/drawing/2014/main" id="{0C709CFC-6FFF-4FD8-8E04-CD1F34B0DD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0853" y="5979665"/>
                  <a:ext cx="715161" cy="4616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2" name="群組 71">
            <a:extLst>
              <a:ext uri="{FF2B5EF4-FFF2-40B4-BE49-F238E27FC236}">
                <a16:creationId xmlns:a16="http://schemas.microsoft.com/office/drawing/2014/main" id="{C6615EFF-754E-487B-ACA3-EFE25B339222}"/>
              </a:ext>
            </a:extLst>
          </p:cNvPr>
          <p:cNvGrpSpPr/>
          <p:nvPr/>
        </p:nvGrpSpPr>
        <p:grpSpPr>
          <a:xfrm>
            <a:off x="401919" y="3795863"/>
            <a:ext cx="1839368" cy="1052823"/>
            <a:chOff x="401919" y="3795863"/>
            <a:chExt cx="1839368" cy="1052823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0F7DBE77-52AF-47AD-85FC-0C9AC7C75CE0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字方塊 27">
                  <a:extLst>
                    <a:ext uri="{FF2B5EF4-FFF2-40B4-BE49-F238E27FC236}">
                      <a16:creationId xmlns:a16="http://schemas.microsoft.com/office/drawing/2014/main" id="{CA39C7C9-378B-44A0-AD6B-2E36DB5D8392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8" name="文字方塊 27">
                  <a:extLst>
                    <a:ext uri="{FF2B5EF4-FFF2-40B4-BE49-F238E27FC236}">
                      <a16:creationId xmlns:a16="http://schemas.microsoft.com/office/drawing/2014/main" id="{CA39C7C9-378B-44A0-AD6B-2E36DB5D83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92FC6624-2A96-41CA-8278-29243CCA1ADA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文字方塊 32">
                  <a:extLst>
                    <a:ext uri="{FF2B5EF4-FFF2-40B4-BE49-F238E27FC236}">
                      <a16:creationId xmlns:a16="http://schemas.microsoft.com/office/drawing/2014/main" id="{7350EB45-D91B-47A4-9BFE-A58888BF4C33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33" name="文字方塊 32">
                  <a:extLst>
                    <a:ext uri="{FF2B5EF4-FFF2-40B4-BE49-F238E27FC236}">
                      <a16:creationId xmlns:a16="http://schemas.microsoft.com/office/drawing/2014/main" id="{7350EB45-D91B-47A4-9BFE-A58888BF4C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9BA48E27-E83D-4ED4-856D-08E209767B67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文字方塊 34">
                  <a:extLst>
                    <a:ext uri="{FF2B5EF4-FFF2-40B4-BE49-F238E27FC236}">
                      <a16:creationId xmlns:a16="http://schemas.microsoft.com/office/drawing/2014/main" id="{160A7DB3-34DA-474B-BD32-CE9026DBA575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35" name="文字方塊 34">
                  <a:extLst>
                    <a:ext uri="{FF2B5EF4-FFF2-40B4-BE49-F238E27FC236}">
                      <a16:creationId xmlns:a16="http://schemas.microsoft.com/office/drawing/2014/main" id="{160A7DB3-34DA-474B-BD32-CE9026DBA5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blipFill>
                  <a:blip r:embed="rId9"/>
                  <a:stretch>
                    <a:fillRect b="-10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8" name="直線單箭頭接點 67">
              <a:extLst>
                <a:ext uri="{FF2B5EF4-FFF2-40B4-BE49-F238E27FC236}">
                  <a16:creationId xmlns:a16="http://schemas.microsoft.com/office/drawing/2014/main" id="{52438238-B59B-42A9-B315-E6C26D101C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單箭頭接點 68">
              <a:extLst>
                <a:ext uri="{FF2B5EF4-FFF2-40B4-BE49-F238E27FC236}">
                  <a16:creationId xmlns:a16="http://schemas.microsoft.com/office/drawing/2014/main" id="{0CBB4F25-FAE0-47CE-9476-222DC4E4BE21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單箭頭接點 69">
              <a:extLst>
                <a:ext uri="{FF2B5EF4-FFF2-40B4-BE49-F238E27FC236}">
                  <a16:creationId xmlns:a16="http://schemas.microsoft.com/office/drawing/2014/main" id="{A664C9DE-8C34-4405-AD8D-C5DCC94208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單箭頭接點 70">
              <a:extLst>
                <a:ext uri="{FF2B5EF4-FFF2-40B4-BE49-F238E27FC236}">
                  <a16:creationId xmlns:a16="http://schemas.microsoft.com/office/drawing/2014/main" id="{C93288CA-575B-4D5A-97A8-6A23B495FC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群組 72">
            <a:extLst>
              <a:ext uri="{FF2B5EF4-FFF2-40B4-BE49-F238E27FC236}">
                <a16:creationId xmlns:a16="http://schemas.microsoft.com/office/drawing/2014/main" id="{D1814261-EFC0-4379-8249-47A088C91D5D}"/>
              </a:ext>
            </a:extLst>
          </p:cNvPr>
          <p:cNvGrpSpPr/>
          <p:nvPr/>
        </p:nvGrpSpPr>
        <p:grpSpPr>
          <a:xfrm>
            <a:off x="2678131" y="3778933"/>
            <a:ext cx="1839368" cy="1052823"/>
            <a:chOff x="401919" y="3795863"/>
            <a:chExt cx="1839368" cy="1052823"/>
          </a:xfrm>
        </p:grpSpPr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8F73439E-AA15-49E3-BD4A-2574D6DAA5CE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文字方塊 74">
                  <a:extLst>
                    <a:ext uri="{FF2B5EF4-FFF2-40B4-BE49-F238E27FC236}">
                      <a16:creationId xmlns:a16="http://schemas.microsoft.com/office/drawing/2014/main" id="{C01D62FF-687D-4A54-9854-C1E4ECF5EFFA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75" name="文字方塊 74">
                  <a:extLst>
                    <a:ext uri="{FF2B5EF4-FFF2-40B4-BE49-F238E27FC236}">
                      <a16:creationId xmlns:a16="http://schemas.microsoft.com/office/drawing/2014/main" id="{C01D62FF-687D-4A54-9854-C1E4ECF5EF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D70EF920-7C44-4B64-84E8-B0B0E04F49BB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文字方塊 76">
                  <a:extLst>
                    <a:ext uri="{FF2B5EF4-FFF2-40B4-BE49-F238E27FC236}">
                      <a16:creationId xmlns:a16="http://schemas.microsoft.com/office/drawing/2014/main" id="{226301BF-4009-43B8-B051-F260EB669ABC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77" name="文字方塊 76">
                  <a:extLst>
                    <a:ext uri="{FF2B5EF4-FFF2-40B4-BE49-F238E27FC236}">
                      <a16:creationId xmlns:a16="http://schemas.microsoft.com/office/drawing/2014/main" id="{226301BF-4009-43B8-B051-F260EB669A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矩形 77">
              <a:extLst>
                <a:ext uri="{FF2B5EF4-FFF2-40B4-BE49-F238E27FC236}">
                  <a16:creationId xmlns:a16="http://schemas.microsoft.com/office/drawing/2014/main" id="{6B12A7C4-6CAE-4D86-A437-6E8C81101417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文字方塊 78">
                  <a:extLst>
                    <a:ext uri="{FF2B5EF4-FFF2-40B4-BE49-F238E27FC236}">
                      <a16:creationId xmlns:a16="http://schemas.microsoft.com/office/drawing/2014/main" id="{E9F96B7D-2E13-4DB4-B0EE-35895557D0DF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79" name="文字方塊 78">
                  <a:extLst>
                    <a:ext uri="{FF2B5EF4-FFF2-40B4-BE49-F238E27FC236}">
                      <a16:creationId xmlns:a16="http://schemas.microsoft.com/office/drawing/2014/main" id="{E9F96B7D-2E13-4DB4-B0EE-35895557D0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blipFill>
                  <a:blip r:embed="rId12"/>
                  <a:stretch>
                    <a:fillRect b="-10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0" name="直線單箭頭接點 79">
              <a:extLst>
                <a:ext uri="{FF2B5EF4-FFF2-40B4-BE49-F238E27FC236}">
                  <a16:creationId xmlns:a16="http://schemas.microsoft.com/office/drawing/2014/main" id="{3DAFF3A7-88F5-4F6C-B6E8-FDD3DE40B3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單箭頭接點 80">
              <a:extLst>
                <a:ext uri="{FF2B5EF4-FFF2-40B4-BE49-F238E27FC236}">
                  <a16:creationId xmlns:a16="http://schemas.microsoft.com/office/drawing/2014/main" id="{C5F190EC-B2C6-4821-B7C8-F35AC5150C2F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單箭頭接點 81">
              <a:extLst>
                <a:ext uri="{FF2B5EF4-FFF2-40B4-BE49-F238E27FC236}">
                  <a16:creationId xmlns:a16="http://schemas.microsoft.com/office/drawing/2014/main" id="{E8A45A90-5DA8-479A-89EB-AF93CC9907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單箭頭接點 82">
              <a:extLst>
                <a:ext uri="{FF2B5EF4-FFF2-40B4-BE49-F238E27FC236}">
                  <a16:creationId xmlns:a16="http://schemas.microsoft.com/office/drawing/2014/main" id="{41720ACD-D219-4257-A640-2044677F43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群組 83">
            <a:extLst>
              <a:ext uri="{FF2B5EF4-FFF2-40B4-BE49-F238E27FC236}">
                <a16:creationId xmlns:a16="http://schemas.microsoft.com/office/drawing/2014/main" id="{8CB2D528-53F3-48C5-A6B4-DD95F4002CC3}"/>
              </a:ext>
            </a:extLst>
          </p:cNvPr>
          <p:cNvGrpSpPr/>
          <p:nvPr/>
        </p:nvGrpSpPr>
        <p:grpSpPr>
          <a:xfrm>
            <a:off x="4922247" y="3789527"/>
            <a:ext cx="1839368" cy="1052823"/>
            <a:chOff x="401919" y="3795863"/>
            <a:chExt cx="1839368" cy="1052823"/>
          </a:xfrm>
        </p:grpSpPr>
        <p:sp>
          <p:nvSpPr>
            <p:cNvPr id="85" name="矩形 84">
              <a:extLst>
                <a:ext uri="{FF2B5EF4-FFF2-40B4-BE49-F238E27FC236}">
                  <a16:creationId xmlns:a16="http://schemas.microsoft.com/office/drawing/2014/main" id="{9AF36B4E-DD67-4C98-A176-BBFEDC0E5B0E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文字方塊 85">
                  <a:extLst>
                    <a:ext uri="{FF2B5EF4-FFF2-40B4-BE49-F238E27FC236}">
                      <a16:creationId xmlns:a16="http://schemas.microsoft.com/office/drawing/2014/main" id="{92675ACB-13E8-44EF-B173-E90DEC6BAB6F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86" name="文字方塊 85">
                  <a:extLst>
                    <a:ext uri="{FF2B5EF4-FFF2-40B4-BE49-F238E27FC236}">
                      <a16:creationId xmlns:a16="http://schemas.microsoft.com/office/drawing/2014/main" id="{92675ACB-13E8-44EF-B173-E90DEC6BAB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7" name="矩形 86">
              <a:extLst>
                <a:ext uri="{FF2B5EF4-FFF2-40B4-BE49-F238E27FC236}">
                  <a16:creationId xmlns:a16="http://schemas.microsoft.com/office/drawing/2014/main" id="{B85A1D85-B595-4C9D-9123-CFF348AEF740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文字方塊 87">
                  <a:extLst>
                    <a:ext uri="{FF2B5EF4-FFF2-40B4-BE49-F238E27FC236}">
                      <a16:creationId xmlns:a16="http://schemas.microsoft.com/office/drawing/2014/main" id="{B403A141-0AC7-4631-832F-4618E7A43D98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88" name="文字方塊 87">
                  <a:extLst>
                    <a:ext uri="{FF2B5EF4-FFF2-40B4-BE49-F238E27FC236}">
                      <a16:creationId xmlns:a16="http://schemas.microsoft.com/office/drawing/2014/main" id="{B403A141-0AC7-4631-832F-4618E7A43D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9" name="矩形 88">
              <a:extLst>
                <a:ext uri="{FF2B5EF4-FFF2-40B4-BE49-F238E27FC236}">
                  <a16:creationId xmlns:a16="http://schemas.microsoft.com/office/drawing/2014/main" id="{8EC63E20-8041-4DEA-AB59-126A427C9F3D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文字方塊 89">
                  <a:extLst>
                    <a:ext uri="{FF2B5EF4-FFF2-40B4-BE49-F238E27FC236}">
                      <a16:creationId xmlns:a16="http://schemas.microsoft.com/office/drawing/2014/main" id="{085D5BDC-DC9F-44C4-A5AC-F97D17A25EE7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90" name="文字方塊 89">
                  <a:extLst>
                    <a:ext uri="{FF2B5EF4-FFF2-40B4-BE49-F238E27FC236}">
                      <a16:creationId xmlns:a16="http://schemas.microsoft.com/office/drawing/2014/main" id="{085D5BDC-DC9F-44C4-A5AC-F97D17A25E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blipFill>
                  <a:blip r:embed="rId15"/>
                  <a:stretch>
                    <a:fillRect b="-10526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1" name="直線單箭頭接點 90">
              <a:extLst>
                <a:ext uri="{FF2B5EF4-FFF2-40B4-BE49-F238E27FC236}">
                  <a16:creationId xmlns:a16="http://schemas.microsoft.com/office/drawing/2014/main" id="{A3C644F0-29FC-4B73-B6C6-DD1FFAA807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單箭頭接點 91">
              <a:extLst>
                <a:ext uri="{FF2B5EF4-FFF2-40B4-BE49-F238E27FC236}">
                  <a16:creationId xmlns:a16="http://schemas.microsoft.com/office/drawing/2014/main" id="{A6989746-2DFF-4BD2-970C-C4042B8AFBD7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單箭頭接點 92">
              <a:extLst>
                <a:ext uri="{FF2B5EF4-FFF2-40B4-BE49-F238E27FC236}">
                  <a16:creationId xmlns:a16="http://schemas.microsoft.com/office/drawing/2014/main" id="{680C69BD-9560-41AC-A798-E5C37B28CA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單箭頭接點 93">
              <a:extLst>
                <a:ext uri="{FF2B5EF4-FFF2-40B4-BE49-F238E27FC236}">
                  <a16:creationId xmlns:a16="http://schemas.microsoft.com/office/drawing/2014/main" id="{F35ACFFC-954A-4989-A14B-D53710902B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群組 94">
            <a:extLst>
              <a:ext uri="{FF2B5EF4-FFF2-40B4-BE49-F238E27FC236}">
                <a16:creationId xmlns:a16="http://schemas.microsoft.com/office/drawing/2014/main" id="{D76E44D6-E312-48F0-90A7-5615C969912B}"/>
              </a:ext>
            </a:extLst>
          </p:cNvPr>
          <p:cNvGrpSpPr/>
          <p:nvPr/>
        </p:nvGrpSpPr>
        <p:grpSpPr>
          <a:xfrm>
            <a:off x="7174951" y="3803115"/>
            <a:ext cx="1839368" cy="1052823"/>
            <a:chOff x="401919" y="3795863"/>
            <a:chExt cx="1839368" cy="1052823"/>
          </a:xfrm>
        </p:grpSpPr>
        <p:sp>
          <p:nvSpPr>
            <p:cNvPr id="96" name="矩形 95">
              <a:extLst>
                <a:ext uri="{FF2B5EF4-FFF2-40B4-BE49-F238E27FC236}">
                  <a16:creationId xmlns:a16="http://schemas.microsoft.com/office/drawing/2014/main" id="{65DD6379-8212-4BDA-B4E6-E57CD5E1745D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文字方塊 96">
                  <a:extLst>
                    <a:ext uri="{FF2B5EF4-FFF2-40B4-BE49-F238E27FC236}">
                      <a16:creationId xmlns:a16="http://schemas.microsoft.com/office/drawing/2014/main" id="{35C05A69-52C5-43DC-95C9-232BBA1C5E23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97" name="文字方塊 96">
                  <a:extLst>
                    <a:ext uri="{FF2B5EF4-FFF2-40B4-BE49-F238E27FC236}">
                      <a16:creationId xmlns:a16="http://schemas.microsoft.com/office/drawing/2014/main" id="{35C05A69-52C5-43DC-95C9-232BBA1C5E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8" name="矩形 97">
              <a:extLst>
                <a:ext uri="{FF2B5EF4-FFF2-40B4-BE49-F238E27FC236}">
                  <a16:creationId xmlns:a16="http://schemas.microsoft.com/office/drawing/2014/main" id="{DC861C16-F529-4148-A79C-2788F9CA4E83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文字方塊 98">
                  <a:extLst>
                    <a:ext uri="{FF2B5EF4-FFF2-40B4-BE49-F238E27FC236}">
                      <a16:creationId xmlns:a16="http://schemas.microsoft.com/office/drawing/2014/main" id="{0843BFA9-51E7-41DF-8430-AF5CF51EF49C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99" name="文字方塊 98">
                  <a:extLst>
                    <a:ext uri="{FF2B5EF4-FFF2-40B4-BE49-F238E27FC236}">
                      <a16:creationId xmlns:a16="http://schemas.microsoft.com/office/drawing/2014/main" id="{0843BFA9-51E7-41DF-8430-AF5CF51EF4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0" name="矩形 99">
              <a:extLst>
                <a:ext uri="{FF2B5EF4-FFF2-40B4-BE49-F238E27FC236}">
                  <a16:creationId xmlns:a16="http://schemas.microsoft.com/office/drawing/2014/main" id="{08AF0850-D239-40B4-968D-5DF3E3EDA8B4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文字方塊 100">
                  <a:extLst>
                    <a:ext uri="{FF2B5EF4-FFF2-40B4-BE49-F238E27FC236}">
                      <a16:creationId xmlns:a16="http://schemas.microsoft.com/office/drawing/2014/main" id="{47F583DF-037D-4FA1-AF0F-1001093CAC78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01" name="文字方塊 100">
                  <a:extLst>
                    <a:ext uri="{FF2B5EF4-FFF2-40B4-BE49-F238E27FC236}">
                      <a16:creationId xmlns:a16="http://schemas.microsoft.com/office/drawing/2014/main" id="{47F583DF-037D-4FA1-AF0F-1001093CAC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blipFill>
                  <a:blip r:embed="rId18"/>
                  <a:stretch>
                    <a:fillRect b="-10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2" name="直線單箭頭接點 101">
              <a:extLst>
                <a:ext uri="{FF2B5EF4-FFF2-40B4-BE49-F238E27FC236}">
                  <a16:creationId xmlns:a16="http://schemas.microsoft.com/office/drawing/2014/main" id="{A48E0C3E-FBB9-4B40-9F64-3B9FE0831C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線單箭頭接點 102">
              <a:extLst>
                <a:ext uri="{FF2B5EF4-FFF2-40B4-BE49-F238E27FC236}">
                  <a16:creationId xmlns:a16="http://schemas.microsoft.com/office/drawing/2014/main" id="{A0DFA8C1-6BC0-4E93-840C-B93FE76B7B30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線單箭頭接點 103">
              <a:extLst>
                <a:ext uri="{FF2B5EF4-FFF2-40B4-BE49-F238E27FC236}">
                  <a16:creationId xmlns:a16="http://schemas.microsoft.com/office/drawing/2014/main" id="{087606D6-E0D9-4CD8-ACB6-15DBFF7885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線單箭頭接點 104">
              <a:extLst>
                <a:ext uri="{FF2B5EF4-FFF2-40B4-BE49-F238E27FC236}">
                  <a16:creationId xmlns:a16="http://schemas.microsoft.com/office/drawing/2014/main" id="{EA04529C-051D-4BCF-9694-8B87968EE1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橢圓 7">
            <a:extLst>
              <a:ext uri="{FF2B5EF4-FFF2-40B4-BE49-F238E27FC236}">
                <a16:creationId xmlns:a16="http://schemas.microsoft.com/office/drawing/2014/main" id="{2B63B28E-5961-42CF-9F0E-AE1EDB4CAA45}"/>
              </a:ext>
            </a:extLst>
          </p:cNvPr>
          <p:cNvSpPr/>
          <p:nvPr/>
        </p:nvSpPr>
        <p:spPr>
          <a:xfrm>
            <a:off x="942678" y="2607695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8" name="橢圓 107">
            <a:extLst>
              <a:ext uri="{FF2B5EF4-FFF2-40B4-BE49-F238E27FC236}">
                <a16:creationId xmlns:a16="http://schemas.microsoft.com/office/drawing/2014/main" id="{70A0BD40-7E9D-4417-8B9D-E9E96059A1BD}"/>
              </a:ext>
            </a:extLst>
          </p:cNvPr>
          <p:cNvSpPr/>
          <p:nvPr/>
        </p:nvSpPr>
        <p:spPr>
          <a:xfrm>
            <a:off x="3240355" y="2616162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1" name="橢圓 110">
            <a:extLst>
              <a:ext uri="{FF2B5EF4-FFF2-40B4-BE49-F238E27FC236}">
                <a16:creationId xmlns:a16="http://schemas.microsoft.com/office/drawing/2014/main" id="{A0599288-5924-402D-AC13-D20F6250F251}"/>
              </a:ext>
            </a:extLst>
          </p:cNvPr>
          <p:cNvSpPr/>
          <p:nvPr/>
        </p:nvSpPr>
        <p:spPr>
          <a:xfrm>
            <a:off x="5445764" y="2625020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4" name="橢圓 113">
            <a:extLst>
              <a:ext uri="{FF2B5EF4-FFF2-40B4-BE49-F238E27FC236}">
                <a16:creationId xmlns:a16="http://schemas.microsoft.com/office/drawing/2014/main" id="{FAD1A2A2-F846-4C3C-9CE8-45F29DF35A42}"/>
              </a:ext>
            </a:extLst>
          </p:cNvPr>
          <p:cNvSpPr/>
          <p:nvPr/>
        </p:nvSpPr>
        <p:spPr>
          <a:xfrm>
            <a:off x="7696724" y="2650421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5" name="直線單箭頭接點 114">
            <a:extLst>
              <a:ext uri="{FF2B5EF4-FFF2-40B4-BE49-F238E27FC236}">
                <a16:creationId xmlns:a16="http://schemas.microsoft.com/office/drawing/2014/main" id="{7C94D2AE-7C6E-42A4-B09E-1157D290EE1A}"/>
              </a:ext>
            </a:extLst>
          </p:cNvPr>
          <p:cNvCxnSpPr>
            <a:cxnSpLocks/>
            <a:stCxn id="34" idx="0"/>
            <a:endCxn id="114" idx="4"/>
          </p:cNvCxnSpPr>
          <p:nvPr/>
        </p:nvCxnSpPr>
        <p:spPr>
          <a:xfrm flipV="1">
            <a:off x="727404" y="2830421"/>
            <a:ext cx="7059320" cy="96544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線單箭頭接點 119">
            <a:extLst>
              <a:ext uri="{FF2B5EF4-FFF2-40B4-BE49-F238E27FC236}">
                <a16:creationId xmlns:a16="http://schemas.microsoft.com/office/drawing/2014/main" id="{4CEEB10A-2B57-4511-AC66-10A8B2323D1C}"/>
              </a:ext>
            </a:extLst>
          </p:cNvPr>
          <p:cNvCxnSpPr>
            <a:cxnSpLocks/>
            <a:stCxn id="34" idx="0"/>
            <a:endCxn id="111" idx="4"/>
          </p:cNvCxnSpPr>
          <p:nvPr/>
        </p:nvCxnSpPr>
        <p:spPr>
          <a:xfrm flipV="1">
            <a:off x="727404" y="2805020"/>
            <a:ext cx="4808360" cy="99084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線單箭頭接點 120">
            <a:extLst>
              <a:ext uri="{FF2B5EF4-FFF2-40B4-BE49-F238E27FC236}">
                <a16:creationId xmlns:a16="http://schemas.microsoft.com/office/drawing/2014/main" id="{23D060E9-A98D-4336-9C5B-660E70E94A70}"/>
              </a:ext>
            </a:extLst>
          </p:cNvPr>
          <p:cNvCxnSpPr>
            <a:cxnSpLocks/>
            <a:stCxn id="34" idx="0"/>
            <a:endCxn id="108" idx="4"/>
          </p:cNvCxnSpPr>
          <p:nvPr/>
        </p:nvCxnSpPr>
        <p:spPr>
          <a:xfrm flipV="1">
            <a:off x="727404" y="2796162"/>
            <a:ext cx="2602951" cy="99970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>
            <a:extLst>
              <a:ext uri="{FF2B5EF4-FFF2-40B4-BE49-F238E27FC236}">
                <a16:creationId xmlns:a16="http://schemas.microsoft.com/office/drawing/2014/main" id="{AFF47DCF-5385-4839-908F-EA4D5C219895}"/>
              </a:ext>
            </a:extLst>
          </p:cNvPr>
          <p:cNvSpPr/>
          <p:nvPr/>
        </p:nvSpPr>
        <p:spPr>
          <a:xfrm>
            <a:off x="265075" y="75338"/>
            <a:ext cx="2522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i="1" u="sng" dirty="0"/>
              <a:t>Self-attention</a:t>
            </a:r>
            <a:endParaRPr lang="zh-TW" altLang="en-US" sz="3200" b="1" i="1" u="sng" dirty="0"/>
          </a:p>
        </p:txBody>
      </p:sp>
      <p:cxnSp>
        <p:nvCxnSpPr>
          <p:cNvPr id="106" name="直線單箭頭接點 105">
            <a:extLst>
              <a:ext uri="{FF2B5EF4-FFF2-40B4-BE49-F238E27FC236}">
                <a16:creationId xmlns:a16="http://schemas.microsoft.com/office/drawing/2014/main" id="{7A7098CD-5A03-4E41-B494-B52BC2F074ED}"/>
              </a:ext>
            </a:extLst>
          </p:cNvPr>
          <p:cNvCxnSpPr>
            <a:cxnSpLocks/>
            <a:stCxn id="34" idx="0"/>
            <a:endCxn id="8" idx="4"/>
          </p:cNvCxnSpPr>
          <p:nvPr/>
        </p:nvCxnSpPr>
        <p:spPr>
          <a:xfrm flipV="1">
            <a:off x="727404" y="2787695"/>
            <a:ext cx="305274" cy="100816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文字方塊 131">
                <a:extLst>
                  <a:ext uri="{FF2B5EF4-FFF2-40B4-BE49-F238E27FC236}">
                    <a16:creationId xmlns:a16="http://schemas.microsoft.com/office/drawing/2014/main" id="{0716B576-9B54-409B-BDA7-861A7A2A430A}"/>
                  </a:ext>
                </a:extLst>
              </p:cNvPr>
              <p:cNvSpPr txBox="1"/>
              <p:nvPr/>
            </p:nvSpPr>
            <p:spPr>
              <a:xfrm>
                <a:off x="866594" y="2189234"/>
                <a:ext cx="565091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1,1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2" name="文字方塊 131">
                <a:extLst>
                  <a:ext uri="{FF2B5EF4-FFF2-40B4-BE49-F238E27FC236}">
                    <a16:creationId xmlns:a16="http://schemas.microsoft.com/office/drawing/2014/main" id="{0716B576-9B54-409B-BDA7-861A7A2A43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594" y="2189234"/>
                <a:ext cx="565091" cy="385555"/>
              </a:xfrm>
              <a:prstGeom prst="rect">
                <a:avLst/>
              </a:prstGeom>
              <a:blipFill>
                <a:blip r:embed="rId19"/>
                <a:stretch>
                  <a:fillRect l="-6452" t="-14286" r="-26882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文字方塊 133">
                <a:extLst>
                  <a:ext uri="{FF2B5EF4-FFF2-40B4-BE49-F238E27FC236}">
                    <a16:creationId xmlns:a16="http://schemas.microsoft.com/office/drawing/2014/main" id="{B362D09D-27F2-40E3-A28F-35BFE4FE1A91}"/>
                  </a:ext>
                </a:extLst>
              </p:cNvPr>
              <p:cNvSpPr txBox="1"/>
              <p:nvPr/>
            </p:nvSpPr>
            <p:spPr>
              <a:xfrm>
                <a:off x="3139192" y="2189234"/>
                <a:ext cx="565090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4" name="文字方塊 133">
                <a:extLst>
                  <a:ext uri="{FF2B5EF4-FFF2-40B4-BE49-F238E27FC236}">
                    <a16:creationId xmlns:a16="http://schemas.microsoft.com/office/drawing/2014/main" id="{B362D09D-27F2-40E3-A28F-35BFE4FE1A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9192" y="2189234"/>
                <a:ext cx="565090" cy="385555"/>
              </a:xfrm>
              <a:prstGeom prst="rect">
                <a:avLst/>
              </a:prstGeom>
              <a:blipFill>
                <a:blip r:embed="rId20"/>
                <a:stretch>
                  <a:fillRect l="-7527" t="-14286" r="-25806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文字方塊 137">
                <a:extLst>
                  <a:ext uri="{FF2B5EF4-FFF2-40B4-BE49-F238E27FC236}">
                    <a16:creationId xmlns:a16="http://schemas.microsoft.com/office/drawing/2014/main" id="{59DD0272-3037-403E-AAF4-217D07B930F3}"/>
                  </a:ext>
                </a:extLst>
              </p:cNvPr>
              <p:cNvSpPr txBox="1"/>
              <p:nvPr/>
            </p:nvSpPr>
            <p:spPr>
              <a:xfrm>
                <a:off x="5290390" y="2189234"/>
                <a:ext cx="565090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1,3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8" name="文字方塊 137">
                <a:extLst>
                  <a:ext uri="{FF2B5EF4-FFF2-40B4-BE49-F238E27FC236}">
                    <a16:creationId xmlns:a16="http://schemas.microsoft.com/office/drawing/2014/main" id="{59DD0272-3037-403E-AAF4-217D07B93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0390" y="2189234"/>
                <a:ext cx="565090" cy="385555"/>
              </a:xfrm>
              <a:prstGeom prst="rect">
                <a:avLst/>
              </a:prstGeom>
              <a:blipFill>
                <a:blip r:embed="rId21"/>
                <a:stretch>
                  <a:fillRect l="-7527" t="-14286" r="-25806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文字方塊 138">
                <a:extLst>
                  <a:ext uri="{FF2B5EF4-FFF2-40B4-BE49-F238E27FC236}">
                    <a16:creationId xmlns:a16="http://schemas.microsoft.com/office/drawing/2014/main" id="{AD81E8AF-4B00-44BA-AEC8-CD4A12EF42F4}"/>
                  </a:ext>
                </a:extLst>
              </p:cNvPr>
              <p:cNvSpPr txBox="1"/>
              <p:nvPr/>
            </p:nvSpPr>
            <p:spPr>
              <a:xfrm>
                <a:off x="7646255" y="2205457"/>
                <a:ext cx="565091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1,4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9" name="文字方塊 138">
                <a:extLst>
                  <a:ext uri="{FF2B5EF4-FFF2-40B4-BE49-F238E27FC236}">
                    <a16:creationId xmlns:a16="http://schemas.microsoft.com/office/drawing/2014/main" id="{AD81E8AF-4B00-44BA-AEC8-CD4A12EF42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6255" y="2205457"/>
                <a:ext cx="565091" cy="385555"/>
              </a:xfrm>
              <a:prstGeom prst="rect">
                <a:avLst/>
              </a:prstGeom>
              <a:blipFill>
                <a:blip r:embed="rId22"/>
                <a:stretch>
                  <a:fillRect l="-6452" t="-15873" r="-26882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文字方塊 140">
                <a:extLst>
                  <a:ext uri="{FF2B5EF4-FFF2-40B4-BE49-F238E27FC236}">
                    <a16:creationId xmlns:a16="http://schemas.microsoft.com/office/drawing/2014/main" id="{B249C74F-1BCC-40EA-88CC-58CB0BFE0B6E}"/>
                  </a:ext>
                </a:extLst>
              </p:cNvPr>
              <p:cNvSpPr txBox="1"/>
              <p:nvPr/>
            </p:nvSpPr>
            <p:spPr>
              <a:xfrm>
                <a:off x="7726840" y="496097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1" name="文字方塊 140">
                <a:extLst>
                  <a:ext uri="{FF2B5EF4-FFF2-40B4-BE49-F238E27FC236}">
                    <a16:creationId xmlns:a16="http://schemas.microsoft.com/office/drawing/2014/main" id="{B249C74F-1BCC-40EA-88CC-58CB0BFE0B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6840" y="4960970"/>
                <a:ext cx="715161" cy="461665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文字方塊 141">
                <a:extLst>
                  <a:ext uri="{FF2B5EF4-FFF2-40B4-BE49-F238E27FC236}">
                    <a16:creationId xmlns:a16="http://schemas.microsoft.com/office/drawing/2014/main" id="{D52FDE77-DA0C-4287-9AC6-C3BF462C9E0E}"/>
                  </a:ext>
                </a:extLst>
              </p:cNvPr>
              <p:cNvSpPr txBox="1"/>
              <p:nvPr/>
            </p:nvSpPr>
            <p:spPr>
              <a:xfrm>
                <a:off x="5479166" y="4949897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2" name="文字方塊 141">
                <a:extLst>
                  <a:ext uri="{FF2B5EF4-FFF2-40B4-BE49-F238E27FC236}">
                    <a16:creationId xmlns:a16="http://schemas.microsoft.com/office/drawing/2014/main" id="{D52FDE77-DA0C-4287-9AC6-C3BF462C9E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9166" y="4949897"/>
                <a:ext cx="715161" cy="461665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文字方塊 142">
                <a:extLst>
                  <a:ext uri="{FF2B5EF4-FFF2-40B4-BE49-F238E27FC236}">
                    <a16:creationId xmlns:a16="http://schemas.microsoft.com/office/drawing/2014/main" id="{CDC5C4F6-6227-4CC2-91C5-85BC49507550}"/>
                  </a:ext>
                </a:extLst>
              </p:cNvPr>
              <p:cNvSpPr txBox="1"/>
              <p:nvPr/>
            </p:nvSpPr>
            <p:spPr>
              <a:xfrm>
                <a:off x="3266911" y="4949897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3" name="文字方塊 142">
                <a:extLst>
                  <a:ext uri="{FF2B5EF4-FFF2-40B4-BE49-F238E27FC236}">
                    <a16:creationId xmlns:a16="http://schemas.microsoft.com/office/drawing/2014/main" id="{CDC5C4F6-6227-4CC2-91C5-85BC495075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6911" y="4949897"/>
                <a:ext cx="715161" cy="461665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文字方塊 143">
                <a:extLst>
                  <a:ext uri="{FF2B5EF4-FFF2-40B4-BE49-F238E27FC236}">
                    <a16:creationId xmlns:a16="http://schemas.microsoft.com/office/drawing/2014/main" id="{5B93F637-5784-4D08-A629-B36257DE3427}"/>
                  </a:ext>
                </a:extLst>
              </p:cNvPr>
              <p:cNvSpPr txBox="1"/>
              <p:nvPr/>
            </p:nvSpPr>
            <p:spPr>
              <a:xfrm>
                <a:off x="973803" y="4942431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4" name="文字方塊 143">
                <a:extLst>
                  <a:ext uri="{FF2B5EF4-FFF2-40B4-BE49-F238E27FC236}">
                    <a16:creationId xmlns:a16="http://schemas.microsoft.com/office/drawing/2014/main" id="{5B93F637-5784-4D08-A629-B36257DE34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803" y="4942431"/>
                <a:ext cx="715161" cy="461665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群組 1">
            <a:extLst>
              <a:ext uri="{FF2B5EF4-FFF2-40B4-BE49-F238E27FC236}">
                <a16:creationId xmlns:a16="http://schemas.microsoft.com/office/drawing/2014/main" id="{822E1E52-6322-40C4-865F-889D703F6C18}"/>
              </a:ext>
            </a:extLst>
          </p:cNvPr>
          <p:cNvGrpSpPr/>
          <p:nvPr/>
        </p:nvGrpSpPr>
        <p:grpSpPr>
          <a:xfrm>
            <a:off x="957448" y="1265686"/>
            <a:ext cx="715161" cy="605813"/>
            <a:chOff x="635402" y="1337615"/>
            <a:chExt cx="715161" cy="605813"/>
          </a:xfrm>
        </p:grpSpPr>
        <p:sp>
          <p:nvSpPr>
            <p:cNvPr id="116" name="矩形 115">
              <a:extLst>
                <a:ext uri="{FF2B5EF4-FFF2-40B4-BE49-F238E27FC236}">
                  <a16:creationId xmlns:a16="http://schemas.microsoft.com/office/drawing/2014/main" id="{84B7A62B-F323-4C8E-B9FE-589F0D902A23}"/>
                </a:ext>
              </a:extLst>
            </p:cNvPr>
            <p:cNvSpPr/>
            <p:nvPr/>
          </p:nvSpPr>
          <p:spPr>
            <a:xfrm>
              <a:off x="733189" y="1337615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文字方塊 116">
                  <a:extLst>
                    <a:ext uri="{FF2B5EF4-FFF2-40B4-BE49-F238E27FC236}">
                      <a16:creationId xmlns:a16="http://schemas.microsoft.com/office/drawing/2014/main" id="{07CEA81A-83E9-4CB4-8A43-D4602BF7C715}"/>
                    </a:ext>
                  </a:extLst>
                </p:cNvPr>
                <p:cNvSpPr txBox="1"/>
                <p:nvPr/>
              </p:nvSpPr>
              <p:spPr>
                <a:xfrm>
                  <a:off x="635402" y="1417137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17" name="文字方塊 116">
                  <a:extLst>
                    <a:ext uri="{FF2B5EF4-FFF2-40B4-BE49-F238E27FC236}">
                      <a16:creationId xmlns:a16="http://schemas.microsoft.com/office/drawing/2014/main" id="{07CEA81A-83E9-4CB4-8A43-D4602BF7C7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402" y="1417137"/>
                  <a:ext cx="715161" cy="461665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8" name="直線單箭頭接點 117">
            <a:extLst>
              <a:ext uri="{FF2B5EF4-FFF2-40B4-BE49-F238E27FC236}">
                <a16:creationId xmlns:a16="http://schemas.microsoft.com/office/drawing/2014/main" id="{357D3157-4442-4D16-BBF1-F5CDF45475F6}"/>
              </a:ext>
            </a:extLst>
          </p:cNvPr>
          <p:cNvCxnSpPr>
            <a:cxnSpLocks/>
            <a:endCxn id="11" idx="2"/>
          </p:cNvCxnSpPr>
          <p:nvPr/>
        </p:nvCxnSpPr>
        <p:spPr>
          <a:xfrm flipH="1" flipV="1">
            <a:off x="1860830" y="2877457"/>
            <a:ext cx="9200" cy="89476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16664FD2-DC5D-491D-9571-F768D0B58EAA}"/>
              </a:ext>
            </a:extLst>
          </p:cNvPr>
          <p:cNvGrpSpPr/>
          <p:nvPr/>
        </p:nvGrpSpPr>
        <p:grpSpPr>
          <a:xfrm>
            <a:off x="1711638" y="2567444"/>
            <a:ext cx="298383" cy="310013"/>
            <a:chOff x="-105878" y="1740168"/>
            <a:chExt cx="461666" cy="461665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658F9F33-67F5-4DFF-A7F8-5B3B85F7D945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1723408B-8855-4FD7-92AA-70A9151F941A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23" name="直線接點 22">
                <a:extLst>
                  <a:ext uri="{FF2B5EF4-FFF2-40B4-BE49-F238E27FC236}">
                    <a16:creationId xmlns:a16="http://schemas.microsoft.com/office/drawing/2014/main" id="{C530E308-8CB2-4D73-8CA6-4976789A9EE5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直線接點 118">
                <a:extLst>
                  <a:ext uri="{FF2B5EF4-FFF2-40B4-BE49-F238E27FC236}">
                    <a16:creationId xmlns:a16="http://schemas.microsoft.com/office/drawing/2014/main" id="{41D4FC8D-B1A0-4796-B313-93685356AAC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22" name="直線單箭頭接點 121">
            <a:extLst>
              <a:ext uri="{FF2B5EF4-FFF2-40B4-BE49-F238E27FC236}">
                <a16:creationId xmlns:a16="http://schemas.microsoft.com/office/drawing/2014/main" id="{49073DB5-C40B-47C6-8188-9B6B88C3C493}"/>
              </a:ext>
            </a:extLst>
          </p:cNvPr>
          <p:cNvCxnSpPr>
            <a:cxnSpLocks/>
            <a:endCxn id="129" idx="2"/>
          </p:cNvCxnSpPr>
          <p:nvPr/>
        </p:nvCxnSpPr>
        <p:spPr>
          <a:xfrm flipH="1" flipV="1">
            <a:off x="4123409" y="2885035"/>
            <a:ext cx="9200" cy="89476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8" name="群組 127">
            <a:extLst>
              <a:ext uri="{FF2B5EF4-FFF2-40B4-BE49-F238E27FC236}">
                <a16:creationId xmlns:a16="http://schemas.microsoft.com/office/drawing/2014/main" id="{E46476D0-2D4D-4D0C-9164-D0F4DB987C30}"/>
              </a:ext>
            </a:extLst>
          </p:cNvPr>
          <p:cNvGrpSpPr/>
          <p:nvPr/>
        </p:nvGrpSpPr>
        <p:grpSpPr>
          <a:xfrm>
            <a:off x="3974217" y="2575022"/>
            <a:ext cx="298383" cy="310013"/>
            <a:chOff x="-105878" y="1740168"/>
            <a:chExt cx="461666" cy="461665"/>
          </a:xfrm>
        </p:grpSpPr>
        <p:sp>
          <p:nvSpPr>
            <p:cNvPr id="129" name="矩形 128">
              <a:extLst>
                <a:ext uri="{FF2B5EF4-FFF2-40B4-BE49-F238E27FC236}">
                  <a16:creationId xmlns:a16="http://schemas.microsoft.com/office/drawing/2014/main" id="{4D523360-9B00-4082-A129-3A00C4AC0D8D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33" name="群組 132">
              <a:extLst>
                <a:ext uri="{FF2B5EF4-FFF2-40B4-BE49-F238E27FC236}">
                  <a16:creationId xmlns:a16="http://schemas.microsoft.com/office/drawing/2014/main" id="{7BC5A6D1-5A3C-4885-9BC9-F967B0BE5E5B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135" name="直線接點 134">
                <a:extLst>
                  <a:ext uri="{FF2B5EF4-FFF2-40B4-BE49-F238E27FC236}">
                    <a16:creationId xmlns:a16="http://schemas.microsoft.com/office/drawing/2014/main" id="{84C4E85B-846A-4B61-A3AF-440A0B935F46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直線接點 135">
                <a:extLst>
                  <a:ext uri="{FF2B5EF4-FFF2-40B4-BE49-F238E27FC236}">
                    <a16:creationId xmlns:a16="http://schemas.microsoft.com/office/drawing/2014/main" id="{F9760EEF-BD96-46DA-BAD1-B39AC24D7E7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37" name="直線單箭頭接點 136">
            <a:extLst>
              <a:ext uri="{FF2B5EF4-FFF2-40B4-BE49-F238E27FC236}">
                <a16:creationId xmlns:a16="http://schemas.microsoft.com/office/drawing/2014/main" id="{A73A118A-482D-46EF-A2A3-64584D0FA143}"/>
              </a:ext>
            </a:extLst>
          </p:cNvPr>
          <p:cNvCxnSpPr>
            <a:cxnSpLocks/>
            <a:endCxn id="146" idx="2"/>
          </p:cNvCxnSpPr>
          <p:nvPr/>
        </p:nvCxnSpPr>
        <p:spPr>
          <a:xfrm flipH="1" flipV="1">
            <a:off x="6384832" y="2901025"/>
            <a:ext cx="9200" cy="89476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5" name="群組 144">
            <a:extLst>
              <a:ext uri="{FF2B5EF4-FFF2-40B4-BE49-F238E27FC236}">
                <a16:creationId xmlns:a16="http://schemas.microsoft.com/office/drawing/2014/main" id="{9C77DEC5-0F26-410D-825B-C341C8A267F5}"/>
              </a:ext>
            </a:extLst>
          </p:cNvPr>
          <p:cNvGrpSpPr/>
          <p:nvPr/>
        </p:nvGrpSpPr>
        <p:grpSpPr>
          <a:xfrm>
            <a:off x="6235640" y="2591012"/>
            <a:ext cx="298383" cy="310013"/>
            <a:chOff x="-105878" y="1740168"/>
            <a:chExt cx="461666" cy="461665"/>
          </a:xfrm>
        </p:grpSpPr>
        <p:sp>
          <p:nvSpPr>
            <p:cNvPr id="146" name="矩形 145">
              <a:extLst>
                <a:ext uri="{FF2B5EF4-FFF2-40B4-BE49-F238E27FC236}">
                  <a16:creationId xmlns:a16="http://schemas.microsoft.com/office/drawing/2014/main" id="{A91ECB5C-8C8F-44AB-9212-E83C91B8D313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47" name="群組 146">
              <a:extLst>
                <a:ext uri="{FF2B5EF4-FFF2-40B4-BE49-F238E27FC236}">
                  <a16:creationId xmlns:a16="http://schemas.microsoft.com/office/drawing/2014/main" id="{B28E44D4-DB12-476F-AA78-CF82C1B6E765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148" name="直線接點 147">
                <a:extLst>
                  <a:ext uri="{FF2B5EF4-FFF2-40B4-BE49-F238E27FC236}">
                    <a16:creationId xmlns:a16="http://schemas.microsoft.com/office/drawing/2014/main" id="{30099532-DC94-4504-A320-6DFB36075246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直線接點 148">
                <a:extLst>
                  <a:ext uri="{FF2B5EF4-FFF2-40B4-BE49-F238E27FC236}">
                    <a16:creationId xmlns:a16="http://schemas.microsoft.com/office/drawing/2014/main" id="{25078CDD-5068-49EC-8C43-CEC03F4BB79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50" name="直線單箭頭接點 149">
            <a:extLst>
              <a:ext uri="{FF2B5EF4-FFF2-40B4-BE49-F238E27FC236}">
                <a16:creationId xmlns:a16="http://schemas.microsoft.com/office/drawing/2014/main" id="{8D23D601-BA50-4690-82F7-0D413B0C903C}"/>
              </a:ext>
            </a:extLst>
          </p:cNvPr>
          <p:cNvCxnSpPr>
            <a:cxnSpLocks/>
            <a:endCxn id="152" idx="2"/>
          </p:cNvCxnSpPr>
          <p:nvPr/>
        </p:nvCxnSpPr>
        <p:spPr>
          <a:xfrm flipH="1" flipV="1">
            <a:off x="8614932" y="2917708"/>
            <a:ext cx="9200" cy="89476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1" name="群組 150">
            <a:extLst>
              <a:ext uri="{FF2B5EF4-FFF2-40B4-BE49-F238E27FC236}">
                <a16:creationId xmlns:a16="http://schemas.microsoft.com/office/drawing/2014/main" id="{6D318239-F777-4625-885D-7F272B985ACB}"/>
              </a:ext>
            </a:extLst>
          </p:cNvPr>
          <p:cNvGrpSpPr/>
          <p:nvPr/>
        </p:nvGrpSpPr>
        <p:grpSpPr>
          <a:xfrm>
            <a:off x="8465740" y="2607695"/>
            <a:ext cx="298383" cy="310013"/>
            <a:chOff x="-105878" y="1740168"/>
            <a:chExt cx="461666" cy="461665"/>
          </a:xfrm>
        </p:grpSpPr>
        <p:sp>
          <p:nvSpPr>
            <p:cNvPr id="152" name="矩形 151">
              <a:extLst>
                <a:ext uri="{FF2B5EF4-FFF2-40B4-BE49-F238E27FC236}">
                  <a16:creationId xmlns:a16="http://schemas.microsoft.com/office/drawing/2014/main" id="{83A1F2E3-4FBE-42CF-977A-72658F3DDF29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53" name="群組 152">
              <a:extLst>
                <a:ext uri="{FF2B5EF4-FFF2-40B4-BE49-F238E27FC236}">
                  <a16:creationId xmlns:a16="http://schemas.microsoft.com/office/drawing/2014/main" id="{981588CB-96EB-4AF5-9425-6820C65140E1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154" name="直線接點 153">
                <a:extLst>
                  <a:ext uri="{FF2B5EF4-FFF2-40B4-BE49-F238E27FC236}">
                    <a16:creationId xmlns:a16="http://schemas.microsoft.com/office/drawing/2014/main" id="{A04261EA-3D2C-4033-858A-3CDE36581A4D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直線接點 154">
                <a:extLst>
                  <a:ext uri="{FF2B5EF4-FFF2-40B4-BE49-F238E27FC236}">
                    <a16:creationId xmlns:a16="http://schemas.microsoft.com/office/drawing/2014/main" id="{C22F3E2D-7B28-41B4-B507-AF06EF3E9F8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56" name="直線單箭頭接點 155">
            <a:extLst>
              <a:ext uri="{FF2B5EF4-FFF2-40B4-BE49-F238E27FC236}">
                <a16:creationId xmlns:a16="http://schemas.microsoft.com/office/drawing/2014/main" id="{31E42FBD-9C26-4128-81B7-3B48EA6425F0}"/>
              </a:ext>
            </a:extLst>
          </p:cNvPr>
          <p:cNvCxnSpPr>
            <a:cxnSpLocks/>
          </p:cNvCxnSpPr>
          <p:nvPr/>
        </p:nvCxnSpPr>
        <p:spPr>
          <a:xfrm flipV="1">
            <a:off x="1869663" y="1601862"/>
            <a:ext cx="0" cy="944000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線單箭頭接點 156">
            <a:extLst>
              <a:ext uri="{FF2B5EF4-FFF2-40B4-BE49-F238E27FC236}">
                <a16:creationId xmlns:a16="http://schemas.microsoft.com/office/drawing/2014/main" id="{C8759FEA-AF97-40F4-B882-1A4E830B2A77}"/>
              </a:ext>
            </a:extLst>
          </p:cNvPr>
          <p:cNvCxnSpPr>
            <a:cxnSpLocks/>
          </p:cNvCxnSpPr>
          <p:nvPr/>
        </p:nvCxnSpPr>
        <p:spPr>
          <a:xfrm flipH="1" flipV="1">
            <a:off x="4116138" y="1576040"/>
            <a:ext cx="0" cy="987215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線單箭頭接點 157">
            <a:extLst>
              <a:ext uri="{FF2B5EF4-FFF2-40B4-BE49-F238E27FC236}">
                <a16:creationId xmlns:a16="http://schemas.microsoft.com/office/drawing/2014/main" id="{B7671D1C-647B-4D36-BACA-E62D35BD1457}"/>
              </a:ext>
            </a:extLst>
          </p:cNvPr>
          <p:cNvCxnSpPr>
            <a:cxnSpLocks/>
          </p:cNvCxnSpPr>
          <p:nvPr/>
        </p:nvCxnSpPr>
        <p:spPr>
          <a:xfrm flipH="1" flipV="1">
            <a:off x="6382507" y="1544948"/>
            <a:ext cx="0" cy="1036363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直線單箭頭接點 158">
            <a:extLst>
              <a:ext uri="{FF2B5EF4-FFF2-40B4-BE49-F238E27FC236}">
                <a16:creationId xmlns:a16="http://schemas.microsoft.com/office/drawing/2014/main" id="{4CCFEBF4-9E75-4EEC-8B39-9660600E7733}"/>
              </a:ext>
            </a:extLst>
          </p:cNvPr>
          <p:cNvCxnSpPr>
            <a:cxnSpLocks/>
          </p:cNvCxnSpPr>
          <p:nvPr/>
        </p:nvCxnSpPr>
        <p:spPr>
          <a:xfrm flipH="1" flipV="1">
            <a:off x="8613577" y="1564945"/>
            <a:ext cx="0" cy="1053869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直線單箭頭接點 159">
            <a:extLst>
              <a:ext uri="{FF2B5EF4-FFF2-40B4-BE49-F238E27FC236}">
                <a16:creationId xmlns:a16="http://schemas.microsoft.com/office/drawing/2014/main" id="{B8648A90-3DF4-4567-B112-D401D76DF68E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1155001" y="2709688"/>
            <a:ext cx="55663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線單箭頭接點 160">
            <a:extLst>
              <a:ext uri="{FF2B5EF4-FFF2-40B4-BE49-F238E27FC236}">
                <a16:creationId xmlns:a16="http://schemas.microsoft.com/office/drawing/2014/main" id="{3D2D1344-4857-4737-A299-2F4C78C67A26}"/>
              </a:ext>
            </a:extLst>
          </p:cNvPr>
          <p:cNvCxnSpPr>
            <a:cxnSpLocks/>
          </p:cNvCxnSpPr>
          <p:nvPr/>
        </p:nvCxnSpPr>
        <p:spPr>
          <a:xfrm>
            <a:off x="3448691" y="2728030"/>
            <a:ext cx="55663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直線單箭頭接點 161">
            <a:extLst>
              <a:ext uri="{FF2B5EF4-FFF2-40B4-BE49-F238E27FC236}">
                <a16:creationId xmlns:a16="http://schemas.microsoft.com/office/drawing/2014/main" id="{48523943-D74F-4447-A0DB-479CABB3F6D7}"/>
              </a:ext>
            </a:extLst>
          </p:cNvPr>
          <p:cNvCxnSpPr>
            <a:cxnSpLocks/>
          </p:cNvCxnSpPr>
          <p:nvPr/>
        </p:nvCxnSpPr>
        <p:spPr>
          <a:xfrm>
            <a:off x="5679003" y="2746018"/>
            <a:ext cx="55663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線單箭頭接點 162">
            <a:extLst>
              <a:ext uri="{FF2B5EF4-FFF2-40B4-BE49-F238E27FC236}">
                <a16:creationId xmlns:a16="http://schemas.microsoft.com/office/drawing/2014/main" id="{620AF92D-77A6-459D-B5E2-1408C5B14B58}"/>
              </a:ext>
            </a:extLst>
          </p:cNvPr>
          <p:cNvCxnSpPr>
            <a:cxnSpLocks/>
          </p:cNvCxnSpPr>
          <p:nvPr/>
        </p:nvCxnSpPr>
        <p:spPr>
          <a:xfrm>
            <a:off x="7883672" y="2762701"/>
            <a:ext cx="55663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直線單箭頭接點 163">
            <a:extLst>
              <a:ext uri="{FF2B5EF4-FFF2-40B4-BE49-F238E27FC236}">
                <a16:creationId xmlns:a16="http://schemas.microsoft.com/office/drawing/2014/main" id="{148BC753-1DAD-4C9A-A04E-F2813197DA58}"/>
              </a:ext>
            </a:extLst>
          </p:cNvPr>
          <p:cNvCxnSpPr>
            <a:cxnSpLocks/>
          </p:cNvCxnSpPr>
          <p:nvPr/>
        </p:nvCxnSpPr>
        <p:spPr>
          <a:xfrm flipH="1">
            <a:off x="1526125" y="1568592"/>
            <a:ext cx="707782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A834FB08-D35A-4611-92A9-68B464FF13E0}"/>
              </a:ext>
            </a:extLst>
          </p:cNvPr>
          <p:cNvSpPr txBox="1"/>
          <p:nvPr/>
        </p:nvSpPr>
        <p:spPr>
          <a:xfrm>
            <a:off x="273301" y="715984"/>
            <a:ext cx="4878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Considering the whole sequence</a:t>
            </a:r>
            <a:endParaRPr lang="zh-TW" altLang="en-US" sz="2400" dirty="0"/>
          </a:p>
        </p:txBody>
      </p:sp>
      <p:cxnSp>
        <p:nvCxnSpPr>
          <p:cNvPr id="165" name="直線單箭頭接點 164">
            <a:extLst>
              <a:ext uri="{FF2B5EF4-FFF2-40B4-BE49-F238E27FC236}">
                <a16:creationId xmlns:a16="http://schemas.microsoft.com/office/drawing/2014/main" id="{A278B4CB-2EEA-4C46-9F3D-547317D39A6A}"/>
              </a:ext>
            </a:extLst>
          </p:cNvPr>
          <p:cNvCxnSpPr>
            <a:cxnSpLocks/>
          </p:cNvCxnSpPr>
          <p:nvPr/>
        </p:nvCxnSpPr>
        <p:spPr>
          <a:xfrm flipV="1">
            <a:off x="1540645" y="1128456"/>
            <a:ext cx="343061" cy="325448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字方塊 45">
                <a:extLst>
                  <a:ext uri="{FF2B5EF4-FFF2-40B4-BE49-F238E27FC236}">
                    <a16:creationId xmlns:a16="http://schemas.microsoft.com/office/drawing/2014/main" id="{DF511227-D070-43B9-B0D2-6A33A96A7CC8}"/>
                  </a:ext>
                </a:extLst>
              </p:cNvPr>
              <p:cNvSpPr txBox="1"/>
              <p:nvPr/>
            </p:nvSpPr>
            <p:spPr>
              <a:xfrm>
                <a:off x="4737880" y="176669"/>
                <a:ext cx="2391680" cy="10455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zh-TW" alt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8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1,</m:t>
                              </m:r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zh-TW" altLang="en-US" sz="2800" dirty="0"/>
                            <m:t> </m:t>
                          </m:r>
                        </m:e>
                      </m:nary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6" name="文字方塊 45">
                <a:extLst>
                  <a:ext uri="{FF2B5EF4-FFF2-40B4-BE49-F238E27FC236}">
                    <a16:creationId xmlns:a16="http://schemas.microsoft.com/office/drawing/2014/main" id="{DF511227-D070-43B9-B0D2-6A33A96A7C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7880" y="176669"/>
                <a:ext cx="2391680" cy="1045543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9DE74BC4-8C25-D2A5-915C-C499530D8B9C}"/>
              </a:ext>
            </a:extLst>
          </p:cNvPr>
          <p:cNvSpPr txBox="1"/>
          <p:nvPr/>
        </p:nvSpPr>
        <p:spPr>
          <a:xfrm>
            <a:off x="2192756" y="6609994"/>
            <a:ext cx="46828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DE" sz="1200" dirty="0">
                <a:solidFill>
                  <a:schemeClr val="bg1"/>
                </a:solidFill>
              </a:rPr>
              <a:t>Transformer by 李宏毅 Hung-yi Lee </a:t>
            </a:r>
          </a:p>
        </p:txBody>
      </p:sp>
    </p:spTree>
    <p:extLst>
      <p:ext uri="{BB962C8B-B14F-4D97-AF65-F5344CB8AC3E}">
        <p14:creationId xmlns:p14="http://schemas.microsoft.com/office/powerpoint/2010/main" val="100336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3E09A1F-FB8E-1710-3848-1F22D85DBC72}"/>
              </a:ext>
            </a:extLst>
          </p:cNvPr>
          <p:cNvSpPr/>
          <p:nvPr/>
        </p:nvSpPr>
        <p:spPr>
          <a:xfrm>
            <a:off x="0" y="715984"/>
            <a:ext cx="901431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D68A624-3C43-C87C-84B2-D916423FD104}"/>
              </a:ext>
            </a:extLst>
          </p:cNvPr>
          <p:cNvSpPr/>
          <p:nvPr/>
        </p:nvSpPr>
        <p:spPr>
          <a:xfrm>
            <a:off x="83128" y="6188529"/>
            <a:ext cx="901431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09" name="直線單箭頭接點 108">
            <a:extLst>
              <a:ext uri="{FF2B5EF4-FFF2-40B4-BE49-F238E27FC236}">
                <a16:creationId xmlns:a16="http://schemas.microsoft.com/office/drawing/2014/main" id="{E31A8960-DEC4-4D77-8AF1-0A56491A2F75}"/>
              </a:ext>
            </a:extLst>
          </p:cNvPr>
          <p:cNvCxnSpPr>
            <a:cxnSpLocks/>
          </p:cNvCxnSpPr>
          <p:nvPr/>
        </p:nvCxnSpPr>
        <p:spPr>
          <a:xfrm flipH="1" flipV="1">
            <a:off x="3305668" y="2797539"/>
            <a:ext cx="288925" cy="105598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線單箭頭接點 111">
            <a:extLst>
              <a:ext uri="{FF2B5EF4-FFF2-40B4-BE49-F238E27FC236}">
                <a16:creationId xmlns:a16="http://schemas.microsoft.com/office/drawing/2014/main" id="{A312C66A-C6E6-4D3C-B733-B9228F8973BA}"/>
              </a:ext>
            </a:extLst>
          </p:cNvPr>
          <p:cNvCxnSpPr>
            <a:cxnSpLocks/>
            <a:stCxn id="79" idx="0"/>
            <a:endCxn id="8" idx="5"/>
          </p:cNvCxnSpPr>
          <p:nvPr/>
        </p:nvCxnSpPr>
        <p:spPr>
          <a:xfrm flipH="1" flipV="1">
            <a:off x="1096318" y="2761335"/>
            <a:ext cx="1939394" cy="106541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線單箭頭接點 122">
            <a:extLst>
              <a:ext uri="{FF2B5EF4-FFF2-40B4-BE49-F238E27FC236}">
                <a16:creationId xmlns:a16="http://schemas.microsoft.com/office/drawing/2014/main" id="{02086EB2-4FBA-419F-8F48-29244152E4D8}"/>
              </a:ext>
            </a:extLst>
          </p:cNvPr>
          <p:cNvCxnSpPr>
            <a:cxnSpLocks/>
          </p:cNvCxnSpPr>
          <p:nvPr/>
        </p:nvCxnSpPr>
        <p:spPr>
          <a:xfrm flipH="1" flipV="1">
            <a:off x="5534176" y="2765915"/>
            <a:ext cx="288925" cy="105598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線單箭頭接點 123">
            <a:extLst>
              <a:ext uri="{FF2B5EF4-FFF2-40B4-BE49-F238E27FC236}">
                <a16:creationId xmlns:a16="http://schemas.microsoft.com/office/drawing/2014/main" id="{6D104572-F85D-41B9-8F68-72FB6899BDA8}"/>
              </a:ext>
            </a:extLst>
          </p:cNvPr>
          <p:cNvCxnSpPr>
            <a:cxnSpLocks/>
          </p:cNvCxnSpPr>
          <p:nvPr/>
        </p:nvCxnSpPr>
        <p:spPr>
          <a:xfrm flipH="1" flipV="1">
            <a:off x="7794534" y="2784017"/>
            <a:ext cx="288925" cy="105598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群組 2">
            <a:extLst>
              <a:ext uri="{FF2B5EF4-FFF2-40B4-BE49-F238E27FC236}">
                <a16:creationId xmlns:a16="http://schemas.microsoft.com/office/drawing/2014/main" id="{86C6E4AF-BD58-4F31-89E7-9075631CEFD2}"/>
              </a:ext>
            </a:extLst>
          </p:cNvPr>
          <p:cNvGrpSpPr/>
          <p:nvPr/>
        </p:nvGrpSpPr>
        <p:grpSpPr>
          <a:xfrm>
            <a:off x="988440" y="4874027"/>
            <a:ext cx="715161" cy="1669208"/>
            <a:chOff x="988440" y="4874027"/>
            <a:chExt cx="715161" cy="1669208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7C069440-4382-40DE-A0E7-0D062A98F2E9}"/>
                </a:ext>
              </a:extLst>
            </p:cNvPr>
            <p:cNvSpPr/>
            <p:nvPr/>
          </p:nvSpPr>
          <p:spPr>
            <a:xfrm>
              <a:off x="1066278" y="4874027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FA0B02C-4778-48B3-B13E-F87994588CE0}"/>
                </a:ext>
              </a:extLst>
            </p:cNvPr>
            <p:cNvSpPr/>
            <p:nvPr/>
          </p:nvSpPr>
          <p:spPr>
            <a:xfrm>
              <a:off x="1095305" y="5877761"/>
              <a:ext cx="465153" cy="66547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15" name="直線單箭頭接點 14">
              <a:extLst>
                <a:ext uri="{FF2B5EF4-FFF2-40B4-BE49-F238E27FC236}">
                  <a16:creationId xmlns:a16="http://schemas.microsoft.com/office/drawing/2014/main" id="{FD61BD0A-FFD0-4B61-9B91-2BAE0BBBF6BF}"/>
                </a:ext>
              </a:extLst>
            </p:cNvPr>
            <p:cNvCxnSpPr/>
            <p:nvPr/>
          </p:nvCxnSpPr>
          <p:spPr>
            <a:xfrm flipV="1">
              <a:off x="1315029" y="551220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文字方塊 56">
                  <a:extLst>
                    <a:ext uri="{FF2B5EF4-FFF2-40B4-BE49-F238E27FC236}">
                      <a16:creationId xmlns:a16="http://schemas.microsoft.com/office/drawing/2014/main" id="{18CDA245-ACBA-4F13-9207-26A251A70F12}"/>
                    </a:ext>
                  </a:extLst>
                </p:cNvPr>
                <p:cNvSpPr txBox="1"/>
                <p:nvPr/>
              </p:nvSpPr>
              <p:spPr>
                <a:xfrm>
                  <a:off x="988440" y="5948183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57" name="文字方塊 56">
                  <a:extLst>
                    <a:ext uri="{FF2B5EF4-FFF2-40B4-BE49-F238E27FC236}">
                      <a16:creationId xmlns:a16="http://schemas.microsoft.com/office/drawing/2014/main" id="{18CDA245-ACBA-4F13-9207-26A251A70F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8440" y="5948183"/>
                  <a:ext cx="715161" cy="46166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4E2239E7-C8FB-4B4B-BAA0-DE4001CAE0F5}"/>
              </a:ext>
            </a:extLst>
          </p:cNvPr>
          <p:cNvGrpSpPr/>
          <p:nvPr/>
        </p:nvGrpSpPr>
        <p:grpSpPr>
          <a:xfrm>
            <a:off x="3225911" y="4874026"/>
            <a:ext cx="715161" cy="1669209"/>
            <a:chOff x="3049476" y="4874026"/>
            <a:chExt cx="715161" cy="1669209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181D0572-D8B6-4E66-AB3C-12C7E1A82602}"/>
                </a:ext>
              </a:extLst>
            </p:cNvPr>
            <p:cNvSpPr/>
            <p:nvPr/>
          </p:nvSpPr>
          <p:spPr>
            <a:xfrm>
              <a:off x="3165634" y="4874026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8C4E7D3F-095D-469F-82B0-50E070FCCCBB}"/>
                </a:ext>
              </a:extLst>
            </p:cNvPr>
            <p:cNvSpPr/>
            <p:nvPr/>
          </p:nvSpPr>
          <p:spPr>
            <a:xfrm>
              <a:off x="3164339" y="5865645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18" name="直線單箭頭接點 17">
              <a:extLst>
                <a:ext uri="{FF2B5EF4-FFF2-40B4-BE49-F238E27FC236}">
                  <a16:creationId xmlns:a16="http://schemas.microsoft.com/office/drawing/2014/main" id="{B5410201-ED71-4028-8214-216563732C65}"/>
                </a:ext>
              </a:extLst>
            </p:cNvPr>
            <p:cNvCxnSpPr/>
            <p:nvPr/>
          </p:nvCxnSpPr>
          <p:spPr>
            <a:xfrm flipV="1">
              <a:off x="3396916" y="551220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文字方塊 57">
                  <a:extLst>
                    <a:ext uri="{FF2B5EF4-FFF2-40B4-BE49-F238E27FC236}">
                      <a16:creationId xmlns:a16="http://schemas.microsoft.com/office/drawing/2014/main" id="{70B85629-FCA1-47CE-8B47-76CB51418A38}"/>
                    </a:ext>
                  </a:extLst>
                </p:cNvPr>
                <p:cNvSpPr txBox="1"/>
                <p:nvPr/>
              </p:nvSpPr>
              <p:spPr>
                <a:xfrm>
                  <a:off x="3049476" y="5949769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58" name="文字方塊 57">
                  <a:extLst>
                    <a:ext uri="{FF2B5EF4-FFF2-40B4-BE49-F238E27FC236}">
                      <a16:creationId xmlns:a16="http://schemas.microsoft.com/office/drawing/2014/main" id="{70B85629-FCA1-47CE-8B47-76CB51418A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9476" y="5949769"/>
                  <a:ext cx="715161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EB8F23F9-FEC6-4585-BECE-FE043A5FF072}"/>
              </a:ext>
            </a:extLst>
          </p:cNvPr>
          <p:cNvGrpSpPr/>
          <p:nvPr/>
        </p:nvGrpSpPr>
        <p:grpSpPr>
          <a:xfrm>
            <a:off x="5463382" y="4888896"/>
            <a:ext cx="715161" cy="1669209"/>
            <a:chOff x="5344903" y="4888896"/>
            <a:chExt cx="715161" cy="1669209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8505025-F892-4D05-B3EE-E7F69671238B}"/>
                </a:ext>
              </a:extLst>
            </p:cNvPr>
            <p:cNvSpPr/>
            <p:nvPr/>
          </p:nvSpPr>
          <p:spPr>
            <a:xfrm>
              <a:off x="5454456" y="5880515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17" name="直線單箭頭接點 16">
              <a:extLst>
                <a:ext uri="{FF2B5EF4-FFF2-40B4-BE49-F238E27FC236}">
                  <a16:creationId xmlns:a16="http://schemas.microsoft.com/office/drawing/2014/main" id="{8EE88615-E2AD-41C2-95AE-03FC464AEE26}"/>
                </a:ext>
              </a:extLst>
            </p:cNvPr>
            <p:cNvCxnSpPr/>
            <p:nvPr/>
          </p:nvCxnSpPr>
          <p:spPr>
            <a:xfrm flipV="1">
              <a:off x="5700935" y="552707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B4B271D4-A2BB-42EC-9FBB-2A503D08BD94}"/>
                </a:ext>
              </a:extLst>
            </p:cNvPr>
            <p:cNvSpPr/>
            <p:nvPr/>
          </p:nvSpPr>
          <p:spPr>
            <a:xfrm>
              <a:off x="5455915" y="4888896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文字方塊 58">
                  <a:extLst>
                    <a:ext uri="{FF2B5EF4-FFF2-40B4-BE49-F238E27FC236}">
                      <a16:creationId xmlns:a16="http://schemas.microsoft.com/office/drawing/2014/main" id="{09A6DE2E-259B-4DE8-8D3E-AFD53E13A52D}"/>
                    </a:ext>
                  </a:extLst>
                </p:cNvPr>
                <p:cNvSpPr txBox="1"/>
                <p:nvPr/>
              </p:nvSpPr>
              <p:spPr>
                <a:xfrm>
                  <a:off x="5344903" y="5973607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59" name="文字方塊 58">
                  <a:extLst>
                    <a:ext uri="{FF2B5EF4-FFF2-40B4-BE49-F238E27FC236}">
                      <a16:creationId xmlns:a16="http://schemas.microsoft.com/office/drawing/2014/main" id="{09A6DE2E-259B-4DE8-8D3E-AFD53E13A5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44903" y="5973607"/>
                  <a:ext cx="715161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4533AF47-92D8-4B4A-80A2-EB67CB250EEE}"/>
              </a:ext>
            </a:extLst>
          </p:cNvPr>
          <p:cNvGrpSpPr/>
          <p:nvPr/>
        </p:nvGrpSpPr>
        <p:grpSpPr>
          <a:xfrm>
            <a:off x="7700853" y="4905697"/>
            <a:ext cx="715161" cy="1669209"/>
            <a:chOff x="7700853" y="4905697"/>
            <a:chExt cx="715161" cy="1669209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293733A0-2725-4CFC-8FBB-92EA2F2C6A53}"/>
                </a:ext>
              </a:extLst>
            </p:cNvPr>
            <p:cNvSpPr/>
            <p:nvPr/>
          </p:nvSpPr>
          <p:spPr>
            <a:xfrm>
              <a:off x="7816425" y="5897316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16" name="直線單箭頭接點 15">
              <a:extLst>
                <a:ext uri="{FF2B5EF4-FFF2-40B4-BE49-F238E27FC236}">
                  <a16:creationId xmlns:a16="http://schemas.microsoft.com/office/drawing/2014/main" id="{22AC02A9-CD80-49BB-8BD0-08AEE4BB3DA0}"/>
                </a:ext>
              </a:extLst>
            </p:cNvPr>
            <p:cNvCxnSpPr/>
            <p:nvPr/>
          </p:nvCxnSpPr>
          <p:spPr>
            <a:xfrm flipV="1">
              <a:off x="8069550" y="5543878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73B422D6-17F7-458F-BACB-DF01A1FFE19F}"/>
                </a:ext>
              </a:extLst>
            </p:cNvPr>
            <p:cNvSpPr/>
            <p:nvPr/>
          </p:nvSpPr>
          <p:spPr>
            <a:xfrm>
              <a:off x="7825858" y="4905697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文字方塊 61">
                  <a:extLst>
                    <a:ext uri="{FF2B5EF4-FFF2-40B4-BE49-F238E27FC236}">
                      <a16:creationId xmlns:a16="http://schemas.microsoft.com/office/drawing/2014/main" id="{0C709CFC-6FFF-4FD8-8E04-CD1F34B0DDF8}"/>
                    </a:ext>
                  </a:extLst>
                </p:cNvPr>
                <p:cNvSpPr txBox="1"/>
                <p:nvPr/>
              </p:nvSpPr>
              <p:spPr>
                <a:xfrm>
                  <a:off x="7700853" y="5979665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62" name="文字方塊 61">
                  <a:extLst>
                    <a:ext uri="{FF2B5EF4-FFF2-40B4-BE49-F238E27FC236}">
                      <a16:creationId xmlns:a16="http://schemas.microsoft.com/office/drawing/2014/main" id="{0C709CFC-6FFF-4FD8-8E04-CD1F34B0DD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0853" y="5979665"/>
                  <a:ext cx="715161" cy="4616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2" name="群組 71">
            <a:extLst>
              <a:ext uri="{FF2B5EF4-FFF2-40B4-BE49-F238E27FC236}">
                <a16:creationId xmlns:a16="http://schemas.microsoft.com/office/drawing/2014/main" id="{C6615EFF-754E-487B-ACA3-EFE25B339222}"/>
              </a:ext>
            </a:extLst>
          </p:cNvPr>
          <p:cNvGrpSpPr/>
          <p:nvPr/>
        </p:nvGrpSpPr>
        <p:grpSpPr>
          <a:xfrm>
            <a:off x="401919" y="3795863"/>
            <a:ext cx="1839368" cy="1052823"/>
            <a:chOff x="401919" y="3795863"/>
            <a:chExt cx="1839368" cy="1052823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0F7DBE77-52AF-47AD-85FC-0C9AC7C75CE0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字方塊 27">
                  <a:extLst>
                    <a:ext uri="{FF2B5EF4-FFF2-40B4-BE49-F238E27FC236}">
                      <a16:creationId xmlns:a16="http://schemas.microsoft.com/office/drawing/2014/main" id="{CA39C7C9-378B-44A0-AD6B-2E36DB5D8392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8" name="文字方塊 27">
                  <a:extLst>
                    <a:ext uri="{FF2B5EF4-FFF2-40B4-BE49-F238E27FC236}">
                      <a16:creationId xmlns:a16="http://schemas.microsoft.com/office/drawing/2014/main" id="{CA39C7C9-378B-44A0-AD6B-2E36DB5D83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92FC6624-2A96-41CA-8278-29243CCA1ADA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文字方塊 32">
                  <a:extLst>
                    <a:ext uri="{FF2B5EF4-FFF2-40B4-BE49-F238E27FC236}">
                      <a16:creationId xmlns:a16="http://schemas.microsoft.com/office/drawing/2014/main" id="{7350EB45-D91B-47A4-9BFE-A58888BF4C33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33" name="文字方塊 32">
                  <a:extLst>
                    <a:ext uri="{FF2B5EF4-FFF2-40B4-BE49-F238E27FC236}">
                      <a16:creationId xmlns:a16="http://schemas.microsoft.com/office/drawing/2014/main" id="{7350EB45-D91B-47A4-9BFE-A58888BF4C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9BA48E27-E83D-4ED4-856D-08E209767B67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文字方塊 34">
                  <a:extLst>
                    <a:ext uri="{FF2B5EF4-FFF2-40B4-BE49-F238E27FC236}">
                      <a16:creationId xmlns:a16="http://schemas.microsoft.com/office/drawing/2014/main" id="{160A7DB3-34DA-474B-BD32-CE9026DBA575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35" name="文字方塊 34">
                  <a:extLst>
                    <a:ext uri="{FF2B5EF4-FFF2-40B4-BE49-F238E27FC236}">
                      <a16:creationId xmlns:a16="http://schemas.microsoft.com/office/drawing/2014/main" id="{160A7DB3-34DA-474B-BD32-CE9026DBA5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blipFill>
                  <a:blip r:embed="rId9"/>
                  <a:stretch>
                    <a:fillRect b="-10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8" name="直線單箭頭接點 67">
              <a:extLst>
                <a:ext uri="{FF2B5EF4-FFF2-40B4-BE49-F238E27FC236}">
                  <a16:creationId xmlns:a16="http://schemas.microsoft.com/office/drawing/2014/main" id="{52438238-B59B-42A9-B315-E6C26D101C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單箭頭接點 68">
              <a:extLst>
                <a:ext uri="{FF2B5EF4-FFF2-40B4-BE49-F238E27FC236}">
                  <a16:creationId xmlns:a16="http://schemas.microsoft.com/office/drawing/2014/main" id="{0CBB4F25-FAE0-47CE-9476-222DC4E4BE21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單箭頭接點 69">
              <a:extLst>
                <a:ext uri="{FF2B5EF4-FFF2-40B4-BE49-F238E27FC236}">
                  <a16:creationId xmlns:a16="http://schemas.microsoft.com/office/drawing/2014/main" id="{A664C9DE-8C34-4405-AD8D-C5DCC94208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單箭頭接點 70">
              <a:extLst>
                <a:ext uri="{FF2B5EF4-FFF2-40B4-BE49-F238E27FC236}">
                  <a16:creationId xmlns:a16="http://schemas.microsoft.com/office/drawing/2014/main" id="{C93288CA-575B-4D5A-97A8-6A23B495FC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群組 72">
            <a:extLst>
              <a:ext uri="{FF2B5EF4-FFF2-40B4-BE49-F238E27FC236}">
                <a16:creationId xmlns:a16="http://schemas.microsoft.com/office/drawing/2014/main" id="{D1814261-EFC0-4379-8249-47A088C91D5D}"/>
              </a:ext>
            </a:extLst>
          </p:cNvPr>
          <p:cNvGrpSpPr/>
          <p:nvPr/>
        </p:nvGrpSpPr>
        <p:grpSpPr>
          <a:xfrm>
            <a:off x="2678131" y="3778933"/>
            <a:ext cx="1839368" cy="1052823"/>
            <a:chOff x="401919" y="3795863"/>
            <a:chExt cx="1839368" cy="1052823"/>
          </a:xfrm>
        </p:grpSpPr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8F73439E-AA15-49E3-BD4A-2574D6DAA5CE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文字方塊 74">
                  <a:extLst>
                    <a:ext uri="{FF2B5EF4-FFF2-40B4-BE49-F238E27FC236}">
                      <a16:creationId xmlns:a16="http://schemas.microsoft.com/office/drawing/2014/main" id="{C01D62FF-687D-4A54-9854-C1E4ECF5EFFA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75" name="文字方塊 74">
                  <a:extLst>
                    <a:ext uri="{FF2B5EF4-FFF2-40B4-BE49-F238E27FC236}">
                      <a16:creationId xmlns:a16="http://schemas.microsoft.com/office/drawing/2014/main" id="{C01D62FF-687D-4A54-9854-C1E4ECF5EF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D70EF920-7C44-4B64-84E8-B0B0E04F49BB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文字方塊 76">
                  <a:extLst>
                    <a:ext uri="{FF2B5EF4-FFF2-40B4-BE49-F238E27FC236}">
                      <a16:creationId xmlns:a16="http://schemas.microsoft.com/office/drawing/2014/main" id="{226301BF-4009-43B8-B051-F260EB669ABC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77" name="文字方塊 76">
                  <a:extLst>
                    <a:ext uri="{FF2B5EF4-FFF2-40B4-BE49-F238E27FC236}">
                      <a16:creationId xmlns:a16="http://schemas.microsoft.com/office/drawing/2014/main" id="{226301BF-4009-43B8-B051-F260EB669A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矩形 77">
              <a:extLst>
                <a:ext uri="{FF2B5EF4-FFF2-40B4-BE49-F238E27FC236}">
                  <a16:creationId xmlns:a16="http://schemas.microsoft.com/office/drawing/2014/main" id="{6B12A7C4-6CAE-4D86-A437-6E8C81101417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文字方塊 78">
                  <a:extLst>
                    <a:ext uri="{FF2B5EF4-FFF2-40B4-BE49-F238E27FC236}">
                      <a16:creationId xmlns:a16="http://schemas.microsoft.com/office/drawing/2014/main" id="{E9F96B7D-2E13-4DB4-B0EE-35895557D0DF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79" name="文字方塊 78">
                  <a:extLst>
                    <a:ext uri="{FF2B5EF4-FFF2-40B4-BE49-F238E27FC236}">
                      <a16:creationId xmlns:a16="http://schemas.microsoft.com/office/drawing/2014/main" id="{E9F96B7D-2E13-4DB4-B0EE-35895557D0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blipFill>
                  <a:blip r:embed="rId12"/>
                  <a:stretch>
                    <a:fillRect b="-10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0" name="直線單箭頭接點 79">
              <a:extLst>
                <a:ext uri="{FF2B5EF4-FFF2-40B4-BE49-F238E27FC236}">
                  <a16:creationId xmlns:a16="http://schemas.microsoft.com/office/drawing/2014/main" id="{3DAFF3A7-88F5-4F6C-B6E8-FDD3DE40B3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單箭頭接點 80">
              <a:extLst>
                <a:ext uri="{FF2B5EF4-FFF2-40B4-BE49-F238E27FC236}">
                  <a16:creationId xmlns:a16="http://schemas.microsoft.com/office/drawing/2014/main" id="{C5F190EC-B2C6-4821-B7C8-F35AC5150C2F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單箭頭接點 81">
              <a:extLst>
                <a:ext uri="{FF2B5EF4-FFF2-40B4-BE49-F238E27FC236}">
                  <a16:creationId xmlns:a16="http://schemas.microsoft.com/office/drawing/2014/main" id="{E8A45A90-5DA8-479A-89EB-AF93CC9907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單箭頭接點 82">
              <a:extLst>
                <a:ext uri="{FF2B5EF4-FFF2-40B4-BE49-F238E27FC236}">
                  <a16:creationId xmlns:a16="http://schemas.microsoft.com/office/drawing/2014/main" id="{41720ACD-D219-4257-A640-2044677F43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群組 83">
            <a:extLst>
              <a:ext uri="{FF2B5EF4-FFF2-40B4-BE49-F238E27FC236}">
                <a16:creationId xmlns:a16="http://schemas.microsoft.com/office/drawing/2014/main" id="{8CB2D528-53F3-48C5-A6B4-DD95F4002CC3}"/>
              </a:ext>
            </a:extLst>
          </p:cNvPr>
          <p:cNvGrpSpPr/>
          <p:nvPr/>
        </p:nvGrpSpPr>
        <p:grpSpPr>
          <a:xfrm>
            <a:off x="4922247" y="3789527"/>
            <a:ext cx="1839368" cy="1052823"/>
            <a:chOff x="401919" y="3795863"/>
            <a:chExt cx="1839368" cy="1052823"/>
          </a:xfrm>
        </p:grpSpPr>
        <p:sp>
          <p:nvSpPr>
            <p:cNvPr id="85" name="矩形 84">
              <a:extLst>
                <a:ext uri="{FF2B5EF4-FFF2-40B4-BE49-F238E27FC236}">
                  <a16:creationId xmlns:a16="http://schemas.microsoft.com/office/drawing/2014/main" id="{9AF36B4E-DD67-4C98-A176-BBFEDC0E5B0E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文字方塊 85">
                  <a:extLst>
                    <a:ext uri="{FF2B5EF4-FFF2-40B4-BE49-F238E27FC236}">
                      <a16:creationId xmlns:a16="http://schemas.microsoft.com/office/drawing/2014/main" id="{92675ACB-13E8-44EF-B173-E90DEC6BAB6F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86" name="文字方塊 85">
                  <a:extLst>
                    <a:ext uri="{FF2B5EF4-FFF2-40B4-BE49-F238E27FC236}">
                      <a16:creationId xmlns:a16="http://schemas.microsoft.com/office/drawing/2014/main" id="{92675ACB-13E8-44EF-B173-E90DEC6BAB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7" name="矩形 86">
              <a:extLst>
                <a:ext uri="{FF2B5EF4-FFF2-40B4-BE49-F238E27FC236}">
                  <a16:creationId xmlns:a16="http://schemas.microsoft.com/office/drawing/2014/main" id="{B85A1D85-B595-4C9D-9123-CFF348AEF740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文字方塊 87">
                  <a:extLst>
                    <a:ext uri="{FF2B5EF4-FFF2-40B4-BE49-F238E27FC236}">
                      <a16:creationId xmlns:a16="http://schemas.microsoft.com/office/drawing/2014/main" id="{B403A141-0AC7-4631-832F-4618E7A43D98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88" name="文字方塊 87">
                  <a:extLst>
                    <a:ext uri="{FF2B5EF4-FFF2-40B4-BE49-F238E27FC236}">
                      <a16:creationId xmlns:a16="http://schemas.microsoft.com/office/drawing/2014/main" id="{B403A141-0AC7-4631-832F-4618E7A43D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9" name="矩形 88">
              <a:extLst>
                <a:ext uri="{FF2B5EF4-FFF2-40B4-BE49-F238E27FC236}">
                  <a16:creationId xmlns:a16="http://schemas.microsoft.com/office/drawing/2014/main" id="{8EC63E20-8041-4DEA-AB59-126A427C9F3D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文字方塊 89">
                  <a:extLst>
                    <a:ext uri="{FF2B5EF4-FFF2-40B4-BE49-F238E27FC236}">
                      <a16:creationId xmlns:a16="http://schemas.microsoft.com/office/drawing/2014/main" id="{085D5BDC-DC9F-44C4-A5AC-F97D17A25EE7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90" name="文字方塊 89">
                  <a:extLst>
                    <a:ext uri="{FF2B5EF4-FFF2-40B4-BE49-F238E27FC236}">
                      <a16:creationId xmlns:a16="http://schemas.microsoft.com/office/drawing/2014/main" id="{085D5BDC-DC9F-44C4-A5AC-F97D17A25E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blipFill>
                  <a:blip r:embed="rId15"/>
                  <a:stretch>
                    <a:fillRect b="-10526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1" name="直線單箭頭接點 90">
              <a:extLst>
                <a:ext uri="{FF2B5EF4-FFF2-40B4-BE49-F238E27FC236}">
                  <a16:creationId xmlns:a16="http://schemas.microsoft.com/office/drawing/2014/main" id="{A3C644F0-29FC-4B73-B6C6-DD1FFAA807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單箭頭接點 91">
              <a:extLst>
                <a:ext uri="{FF2B5EF4-FFF2-40B4-BE49-F238E27FC236}">
                  <a16:creationId xmlns:a16="http://schemas.microsoft.com/office/drawing/2014/main" id="{A6989746-2DFF-4BD2-970C-C4042B8AFBD7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單箭頭接點 92">
              <a:extLst>
                <a:ext uri="{FF2B5EF4-FFF2-40B4-BE49-F238E27FC236}">
                  <a16:creationId xmlns:a16="http://schemas.microsoft.com/office/drawing/2014/main" id="{680C69BD-9560-41AC-A798-E5C37B28CA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單箭頭接點 93">
              <a:extLst>
                <a:ext uri="{FF2B5EF4-FFF2-40B4-BE49-F238E27FC236}">
                  <a16:creationId xmlns:a16="http://schemas.microsoft.com/office/drawing/2014/main" id="{F35ACFFC-954A-4989-A14B-D53710902B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群組 94">
            <a:extLst>
              <a:ext uri="{FF2B5EF4-FFF2-40B4-BE49-F238E27FC236}">
                <a16:creationId xmlns:a16="http://schemas.microsoft.com/office/drawing/2014/main" id="{D76E44D6-E312-48F0-90A7-5615C969912B}"/>
              </a:ext>
            </a:extLst>
          </p:cNvPr>
          <p:cNvGrpSpPr/>
          <p:nvPr/>
        </p:nvGrpSpPr>
        <p:grpSpPr>
          <a:xfrm>
            <a:off x="7174951" y="3803115"/>
            <a:ext cx="1839368" cy="1052823"/>
            <a:chOff x="401919" y="3795863"/>
            <a:chExt cx="1839368" cy="1052823"/>
          </a:xfrm>
        </p:grpSpPr>
        <p:sp>
          <p:nvSpPr>
            <p:cNvPr id="96" name="矩形 95">
              <a:extLst>
                <a:ext uri="{FF2B5EF4-FFF2-40B4-BE49-F238E27FC236}">
                  <a16:creationId xmlns:a16="http://schemas.microsoft.com/office/drawing/2014/main" id="{65DD6379-8212-4BDA-B4E6-E57CD5E1745D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文字方塊 96">
                  <a:extLst>
                    <a:ext uri="{FF2B5EF4-FFF2-40B4-BE49-F238E27FC236}">
                      <a16:creationId xmlns:a16="http://schemas.microsoft.com/office/drawing/2014/main" id="{35C05A69-52C5-43DC-95C9-232BBA1C5E23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97" name="文字方塊 96">
                  <a:extLst>
                    <a:ext uri="{FF2B5EF4-FFF2-40B4-BE49-F238E27FC236}">
                      <a16:creationId xmlns:a16="http://schemas.microsoft.com/office/drawing/2014/main" id="{35C05A69-52C5-43DC-95C9-232BBA1C5E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8" name="矩形 97">
              <a:extLst>
                <a:ext uri="{FF2B5EF4-FFF2-40B4-BE49-F238E27FC236}">
                  <a16:creationId xmlns:a16="http://schemas.microsoft.com/office/drawing/2014/main" id="{DC861C16-F529-4148-A79C-2788F9CA4E83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文字方塊 98">
                  <a:extLst>
                    <a:ext uri="{FF2B5EF4-FFF2-40B4-BE49-F238E27FC236}">
                      <a16:creationId xmlns:a16="http://schemas.microsoft.com/office/drawing/2014/main" id="{0843BFA9-51E7-41DF-8430-AF5CF51EF49C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99" name="文字方塊 98">
                  <a:extLst>
                    <a:ext uri="{FF2B5EF4-FFF2-40B4-BE49-F238E27FC236}">
                      <a16:creationId xmlns:a16="http://schemas.microsoft.com/office/drawing/2014/main" id="{0843BFA9-51E7-41DF-8430-AF5CF51EF4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0" name="矩形 99">
              <a:extLst>
                <a:ext uri="{FF2B5EF4-FFF2-40B4-BE49-F238E27FC236}">
                  <a16:creationId xmlns:a16="http://schemas.microsoft.com/office/drawing/2014/main" id="{08AF0850-D239-40B4-968D-5DF3E3EDA8B4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文字方塊 100">
                  <a:extLst>
                    <a:ext uri="{FF2B5EF4-FFF2-40B4-BE49-F238E27FC236}">
                      <a16:creationId xmlns:a16="http://schemas.microsoft.com/office/drawing/2014/main" id="{47F583DF-037D-4FA1-AF0F-1001093CAC78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01" name="文字方塊 100">
                  <a:extLst>
                    <a:ext uri="{FF2B5EF4-FFF2-40B4-BE49-F238E27FC236}">
                      <a16:creationId xmlns:a16="http://schemas.microsoft.com/office/drawing/2014/main" id="{47F583DF-037D-4FA1-AF0F-1001093CAC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blipFill>
                  <a:blip r:embed="rId18"/>
                  <a:stretch>
                    <a:fillRect b="-10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2" name="直線單箭頭接點 101">
              <a:extLst>
                <a:ext uri="{FF2B5EF4-FFF2-40B4-BE49-F238E27FC236}">
                  <a16:creationId xmlns:a16="http://schemas.microsoft.com/office/drawing/2014/main" id="{A48E0C3E-FBB9-4B40-9F64-3B9FE0831C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線單箭頭接點 102">
              <a:extLst>
                <a:ext uri="{FF2B5EF4-FFF2-40B4-BE49-F238E27FC236}">
                  <a16:creationId xmlns:a16="http://schemas.microsoft.com/office/drawing/2014/main" id="{A0DFA8C1-6BC0-4E93-840C-B93FE76B7B30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線單箭頭接點 103">
              <a:extLst>
                <a:ext uri="{FF2B5EF4-FFF2-40B4-BE49-F238E27FC236}">
                  <a16:creationId xmlns:a16="http://schemas.microsoft.com/office/drawing/2014/main" id="{087606D6-E0D9-4CD8-ACB6-15DBFF7885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線單箭頭接點 104">
              <a:extLst>
                <a:ext uri="{FF2B5EF4-FFF2-40B4-BE49-F238E27FC236}">
                  <a16:creationId xmlns:a16="http://schemas.microsoft.com/office/drawing/2014/main" id="{EA04529C-051D-4BCF-9694-8B87968EE1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橢圓 7">
            <a:extLst>
              <a:ext uri="{FF2B5EF4-FFF2-40B4-BE49-F238E27FC236}">
                <a16:creationId xmlns:a16="http://schemas.microsoft.com/office/drawing/2014/main" id="{2B63B28E-5961-42CF-9F0E-AE1EDB4CAA45}"/>
              </a:ext>
            </a:extLst>
          </p:cNvPr>
          <p:cNvSpPr/>
          <p:nvPr/>
        </p:nvSpPr>
        <p:spPr>
          <a:xfrm>
            <a:off x="942678" y="2607695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8" name="橢圓 107">
            <a:extLst>
              <a:ext uri="{FF2B5EF4-FFF2-40B4-BE49-F238E27FC236}">
                <a16:creationId xmlns:a16="http://schemas.microsoft.com/office/drawing/2014/main" id="{70A0BD40-7E9D-4417-8B9D-E9E96059A1BD}"/>
              </a:ext>
            </a:extLst>
          </p:cNvPr>
          <p:cNvSpPr/>
          <p:nvPr/>
        </p:nvSpPr>
        <p:spPr>
          <a:xfrm>
            <a:off x="3240355" y="2616162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1" name="橢圓 110">
            <a:extLst>
              <a:ext uri="{FF2B5EF4-FFF2-40B4-BE49-F238E27FC236}">
                <a16:creationId xmlns:a16="http://schemas.microsoft.com/office/drawing/2014/main" id="{A0599288-5924-402D-AC13-D20F6250F251}"/>
              </a:ext>
            </a:extLst>
          </p:cNvPr>
          <p:cNvSpPr/>
          <p:nvPr/>
        </p:nvSpPr>
        <p:spPr>
          <a:xfrm>
            <a:off x="5445764" y="2625020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4" name="橢圓 113">
            <a:extLst>
              <a:ext uri="{FF2B5EF4-FFF2-40B4-BE49-F238E27FC236}">
                <a16:creationId xmlns:a16="http://schemas.microsoft.com/office/drawing/2014/main" id="{FAD1A2A2-F846-4C3C-9CE8-45F29DF35A42}"/>
              </a:ext>
            </a:extLst>
          </p:cNvPr>
          <p:cNvSpPr/>
          <p:nvPr/>
        </p:nvSpPr>
        <p:spPr>
          <a:xfrm>
            <a:off x="7696724" y="2650421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5" name="直線單箭頭接點 114">
            <a:extLst>
              <a:ext uri="{FF2B5EF4-FFF2-40B4-BE49-F238E27FC236}">
                <a16:creationId xmlns:a16="http://schemas.microsoft.com/office/drawing/2014/main" id="{7C94D2AE-7C6E-42A4-B09E-1157D290EE1A}"/>
              </a:ext>
            </a:extLst>
          </p:cNvPr>
          <p:cNvCxnSpPr>
            <a:cxnSpLocks/>
            <a:stCxn id="78" idx="0"/>
            <a:endCxn id="114" idx="4"/>
          </p:cNvCxnSpPr>
          <p:nvPr/>
        </p:nvCxnSpPr>
        <p:spPr>
          <a:xfrm flipV="1">
            <a:off x="3003616" y="2830421"/>
            <a:ext cx="4783108" cy="94851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線單箭頭接點 119">
            <a:extLst>
              <a:ext uri="{FF2B5EF4-FFF2-40B4-BE49-F238E27FC236}">
                <a16:creationId xmlns:a16="http://schemas.microsoft.com/office/drawing/2014/main" id="{4CEEB10A-2B57-4511-AC66-10A8B2323D1C}"/>
              </a:ext>
            </a:extLst>
          </p:cNvPr>
          <p:cNvCxnSpPr>
            <a:cxnSpLocks/>
            <a:stCxn id="78" idx="0"/>
            <a:endCxn id="111" idx="4"/>
          </p:cNvCxnSpPr>
          <p:nvPr/>
        </p:nvCxnSpPr>
        <p:spPr>
          <a:xfrm flipV="1">
            <a:off x="3003616" y="2805020"/>
            <a:ext cx="2532148" cy="97391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線單箭頭接點 120">
            <a:extLst>
              <a:ext uri="{FF2B5EF4-FFF2-40B4-BE49-F238E27FC236}">
                <a16:creationId xmlns:a16="http://schemas.microsoft.com/office/drawing/2014/main" id="{23D060E9-A98D-4336-9C5B-660E70E94A70}"/>
              </a:ext>
            </a:extLst>
          </p:cNvPr>
          <p:cNvCxnSpPr>
            <a:cxnSpLocks/>
            <a:stCxn id="78" idx="0"/>
            <a:endCxn id="108" idx="4"/>
          </p:cNvCxnSpPr>
          <p:nvPr/>
        </p:nvCxnSpPr>
        <p:spPr>
          <a:xfrm flipV="1">
            <a:off x="3003616" y="2796162"/>
            <a:ext cx="326739" cy="98277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>
            <a:extLst>
              <a:ext uri="{FF2B5EF4-FFF2-40B4-BE49-F238E27FC236}">
                <a16:creationId xmlns:a16="http://schemas.microsoft.com/office/drawing/2014/main" id="{AFF47DCF-5385-4839-908F-EA4D5C219895}"/>
              </a:ext>
            </a:extLst>
          </p:cNvPr>
          <p:cNvSpPr/>
          <p:nvPr/>
        </p:nvSpPr>
        <p:spPr>
          <a:xfrm>
            <a:off x="265075" y="75338"/>
            <a:ext cx="2522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i="1" u="sng" dirty="0"/>
              <a:t>Self-attention</a:t>
            </a:r>
            <a:endParaRPr lang="zh-TW" altLang="en-US" sz="3200" b="1" i="1" u="sng" dirty="0"/>
          </a:p>
        </p:txBody>
      </p:sp>
      <p:cxnSp>
        <p:nvCxnSpPr>
          <p:cNvPr id="106" name="直線單箭頭接點 105">
            <a:extLst>
              <a:ext uri="{FF2B5EF4-FFF2-40B4-BE49-F238E27FC236}">
                <a16:creationId xmlns:a16="http://schemas.microsoft.com/office/drawing/2014/main" id="{7A7098CD-5A03-4E41-B494-B52BC2F074ED}"/>
              </a:ext>
            </a:extLst>
          </p:cNvPr>
          <p:cNvCxnSpPr>
            <a:cxnSpLocks/>
            <a:endCxn id="8" idx="4"/>
          </p:cNvCxnSpPr>
          <p:nvPr/>
        </p:nvCxnSpPr>
        <p:spPr>
          <a:xfrm flipH="1" flipV="1">
            <a:off x="1032678" y="2787695"/>
            <a:ext cx="248650" cy="92259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文字方塊 131">
                <a:extLst>
                  <a:ext uri="{FF2B5EF4-FFF2-40B4-BE49-F238E27FC236}">
                    <a16:creationId xmlns:a16="http://schemas.microsoft.com/office/drawing/2014/main" id="{0716B576-9B54-409B-BDA7-861A7A2A430A}"/>
                  </a:ext>
                </a:extLst>
              </p:cNvPr>
              <p:cNvSpPr txBox="1"/>
              <p:nvPr/>
            </p:nvSpPr>
            <p:spPr>
              <a:xfrm>
                <a:off x="866594" y="2189234"/>
                <a:ext cx="572208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2,1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2" name="文字方塊 131">
                <a:extLst>
                  <a:ext uri="{FF2B5EF4-FFF2-40B4-BE49-F238E27FC236}">
                    <a16:creationId xmlns:a16="http://schemas.microsoft.com/office/drawing/2014/main" id="{0716B576-9B54-409B-BDA7-861A7A2A43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594" y="2189234"/>
                <a:ext cx="572208" cy="385555"/>
              </a:xfrm>
              <a:prstGeom prst="rect">
                <a:avLst/>
              </a:prstGeom>
              <a:blipFill>
                <a:blip r:embed="rId19"/>
                <a:stretch>
                  <a:fillRect l="-6383" t="-14286" r="-25532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文字方塊 133">
                <a:extLst>
                  <a:ext uri="{FF2B5EF4-FFF2-40B4-BE49-F238E27FC236}">
                    <a16:creationId xmlns:a16="http://schemas.microsoft.com/office/drawing/2014/main" id="{B362D09D-27F2-40E3-A28F-35BFE4FE1A91}"/>
                  </a:ext>
                </a:extLst>
              </p:cNvPr>
              <p:cNvSpPr txBox="1"/>
              <p:nvPr/>
            </p:nvSpPr>
            <p:spPr>
              <a:xfrm>
                <a:off x="3139192" y="2189234"/>
                <a:ext cx="572208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2,2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4" name="文字方塊 133">
                <a:extLst>
                  <a:ext uri="{FF2B5EF4-FFF2-40B4-BE49-F238E27FC236}">
                    <a16:creationId xmlns:a16="http://schemas.microsoft.com/office/drawing/2014/main" id="{B362D09D-27F2-40E3-A28F-35BFE4FE1A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9192" y="2189234"/>
                <a:ext cx="572208" cy="385555"/>
              </a:xfrm>
              <a:prstGeom prst="rect">
                <a:avLst/>
              </a:prstGeom>
              <a:blipFill>
                <a:blip r:embed="rId20"/>
                <a:stretch>
                  <a:fillRect l="-7447" t="-14286" r="-24468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文字方塊 137">
                <a:extLst>
                  <a:ext uri="{FF2B5EF4-FFF2-40B4-BE49-F238E27FC236}">
                    <a16:creationId xmlns:a16="http://schemas.microsoft.com/office/drawing/2014/main" id="{59DD0272-3037-403E-AAF4-217D07B930F3}"/>
                  </a:ext>
                </a:extLst>
              </p:cNvPr>
              <p:cNvSpPr txBox="1"/>
              <p:nvPr/>
            </p:nvSpPr>
            <p:spPr>
              <a:xfrm>
                <a:off x="5290390" y="2189234"/>
                <a:ext cx="572208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2,3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8" name="文字方塊 137">
                <a:extLst>
                  <a:ext uri="{FF2B5EF4-FFF2-40B4-BE49-F238E27FC236}">
                    <a16:creationId xmlns:a16="http://schemas.microsoft.com/office/drawing/2014/main" id="{59DD0272-3037-403E-AAF4-217D07B93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0390" y="2189234"/>
                <a:ext cx="572208" cy="385555"/>
              </a:xfrm>
              <a:prstGeom prst="rect">
                <a:avLst/>
              </a:prstGeom>
              <a:blipFill>
                <a:blip r:embed="rId21"/>
                <a:stretch>
                  <a:fillRect l="-7447" t="-14286" r="-24468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文字方塊 138">
                <a:extLst>
                  <a:ext uri="{FF2B5EF4-FFF2-40B4-BE49-F238E27FC236}">
                    <a16:creationId xmlns:a16="http://schemas.microsoft.com/office/drawing/2014/main" id="{AD81E8AF-4B00-44BA-AEC8-CD4A12EF42F4}"/>
                  </a:ext>
                </a:extLst>
              </p:cNvPr>
              <p:cNvSpPr txBox="1"/>
              <p:nvPr/>
            </p:nvSpPr>
            <p:spPr>
              <a:xfrm>
                <a:off x="7646255" y="2205457"/>
                <a:ext cx="572208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2,4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9" name="文字方塊 138">
                <a:extLst>
                  <a:ext uri="{FF2B5EF4-FFF2-40B4-BE49-F238E27FC236}">
                    <a16:creationId xmlns:a16="http://schemas.microsoft.com/office/drawing/2014/main" id="{AD81E8AF-4B00-44BA-AEC8-CD4A12EF42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6255" y="2205457"/>
                <a:ext cx="572208" cy="385555"/>
              </a:xfrm>
              <a:prstGeom prst="rect">
                <a:avLst/>
              </a:prstGeom>
              <a:blipFill>
                <a:blip r:embed="rId22"/>
                <a:stretch>
                  <a:fillRect l="-6383" t="-15873" r="-25532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文字方塊 140">
                <a:extLst>
                  <a:ext uri="{FF2B5EF4-FFF2-40B4-BE49-F238E27FC236}">
                    <a16:creationId xmlns:a16="http://schemas.microsoft.com/office/drawing/2014/main" id="{B249C74F-1BCC-40EA-88CC-58CB0BFE0B6E}"/>
                  </a:ext>
                </a:extLst>
              </p:cNvPr>
              <p:cNvSpPr txBox="1"/>
              <p:nvPr/>
            </p:nvSpPr>
            <p:spPr>
              <a:xfrm>
                <a:off x="7726840" y="496097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1" name="文字方塊 140">
                <a:extLst>
                  <a:ext uri="{FF2B5EF4-FFF2-40B4-BE49-F238E27FC236}">
                    <a16:creationId xmlns:a16="http://schemas.microsoft.com/office/drawing/2014/main" id="{B249C74F-1BCC-40EA-88CC-58CB0BFE0B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6840" y="4960970"/>
                <a:ext cx="715161" cy="461665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文字方塊 141">
                <a:extLst>
                  <a:ext uri="{FF2B5EF4-FFF2-40B4-BE49-F238E27FC236}">
                    <a16:creationId xmlns:a16="http://schemas.microsoft.com/office/drawing/2014/main" id="{D52FDE77-DA0C-4287-9AC6-C3BF462C9E0E}"/>
                  </a:ext>
                </a:extLst>
              </p:cNvPr>
              <p:cNvSpPr txBox="1"/>
              <p:nvPr/>
            </p:nvSpPr>
            <p:spPr>
              <a:xfrm>
                <a:off x="5479166" y="4949897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2" name="文字方塊 141">
                <a:extLst>
                  <a:ext uri="{FF2B5EF4-FFF2-40B4-BE49-F238E27FC236}">
                    <a16:creationId xmlns:a16="http://schemas.microsoft.com/office/drawing/2014/main" id="{D52FDE77-DA0C-4287-9AC6-C3BF462C9E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9166" y="4949897"/>
                <a:ext cx="715161" cy="461665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文字方塊 142">
                <a:extLst>
                  <a:ext uri="{FF2B5EF4-FFF2-40B4-BE49-F238E27FC236}">
                    <a16:creationId xmlns:a16="http://schemas.microsoft.com/office/drawing/2014/main" id="{CDC5C4F6-6227-4CC2-91C5-85BC49507550}"/>
                  </a:ext>
                </a:extLst>
              </p:cNvPr>
              <p:cNvSpPr txBox="1"/>
              <p:nvPr/>
            </p:nvSpPr>
            <p:spPr>
              <a:xfrm>
                <a:off x="3266911" y="4949897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3" name="文字方塊 142">
                <a:extLst>
                  <a:ext uri="{FF2B5EF4-FFF2-40B4-BE49-F238E27FC236}">
                    <a16:creationId xmlns:a16="http://schemas.microsoft.com/office/drawing/2014/main" id="{CDC5C4F6-6227-4CC2-91C5-85BC495075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6911" y="4949897"/>
                <a:ext cx="715161" cy="461665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文字方塊 143">
                <a:extLst>
                  <a:ext uri="{FF2B5EF4-FFF2-40B4-BE49-F238E27FC236}">
                    <a16:creationId xmlns:a16="http://schemas.microsoft.com/office/drawing/2014/main" id="{5B93F637-5784-4D08-A629-B36257DE3427}"/>
                  </a:ext>
                </a:extLst>
              </p:cNvPr>
              <p:cNvSpPr txBox="1"/>
              <p:nvPr/>
            </p:nvSpPr>
            <p:spPr>
              <a:xfrm>
                <a:off x="973803" y="4942431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4" name="文字方塊 143">
                <a:extLst>
                  <a:ext uri="{FF2B5EF4-FFF2-40B4-BE49-F238E27FC236}">
                    <a16:creationId xmlns:a16="http://schemas.microsoft.com/office/drawing/2014/main" id="{5B93F637-5784-4D08-A629-B36257DE34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803" y="4942431"/>
                <a:ext cx="715161" cy="461665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群組 1">
            <a:extLst>
              <a:ext uri="{FF2B5EF4-FFF2-40B4-BE49-F238E27FC236}">
                <a16:creationId xmlns:a16="http://schemas.microsoft.com/office/drawing/2014/main" id="{822E1E52-6322-40C4-865F-889D703F6C18}"/>
              </a:ext>
            </a:extLst>
          </p:cNvPr>
          <p:cNvGrpSpPr/>
          <p:nvPr/>
        </p:nvGrpSpPr>
        <p:grpSpPr>
          <a:xfrm>
            <a:off x="3225911" y="1277296"/>
            <a:ext cx="715161" cy="605813"/>
            <a:chOff x="635402" y="1337615"/>
            <a:chExt cx="715161" cy="605813"/>
          </a:xfrm>
        </p:grpSpPr>
        <p:sp>
          <p:nvSpPr>
            <p:cNvPr id="116" name="矩形 115">
              <a:extLst>
                <a:ext uri="{FF2B5EF4-FFF2-40B4-BE49-F238E27FC236}">
                  <a16:creationId xmlns:a16="http://schemas.microsoft.com/office/drawing/2014/main" id="{84B7A62B-F323-4C8E-B9FE-589F0D902A23}"/>
                </a:ext>
              </a:extLst>
            </p:cNvPr>
            <p:cNvSpPr/>
            <p:nvPr/>
          </p:nvSpPr>
          <p:spPr>
            <a:xfrm>
              <a:off x="733189" y="1337615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文字方塊 116">
                  <a:extLst>
                    <a:ext uri="{FF2B5EF4-FFF2-40B4-BE49-F238E27FC236}">
                      <a16:creationId xmlns:a16="http://schemas.microsoft.com/office/drawing/2014/main" id="{07CEA81A-83E9-4CB4-8A43-D4602BF7C715}"/>
                    </a:ext>
                  </a:extLst>
                </p:cNvPr>
                <p:cNvSpPr txBox="1"/>
                <p:nvPr/>
              </p:nvSpPr>
              <p:spPr>
                <a:xfrm>
                  <a:off x="635402" y="1417137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17" name="文字方塊 116">
                  <a:extLst>
                    <a:ext uri="{FF2B5EF4-FFF2-40B4-BE49-F238E27FC236}">
                      <a16:creationId xmlns:a16="http://schemas.microsoft.com/office/drawing/2014/main" id="{07CEA81A-83E9-4CB4-8A43-D4602BF7C7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402" y="1417137"/>
                  <a:ext cx="715161" cy="461665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8" name="直線單箭頭接點 117">
            <a:extLst>
              <a:ext uri="{FF2B5EF4-FFF2-40B4-BE49-F238E27FC236}">
                <a16:creationId xmlns:a16="http://schemas.microsoft.com/office/drawing/2014/main" id="{357D3157-4442-4D16-BBF1-F5CDF45475F6}"/>
              </a:ext>
            </a:extLst>
          </p:cNvPr>
          <p:cNvCxnSpPr>
            <a:cxnSpLocks/>
            <a:endCxn id="11" idx="2"/>
          </p:cNvCxnSpPr>
          <p:nvPr/>
        </p:nvCxnSpPr>
        <p:spPr>
          <a:xfrm flipH="1" flipV="1">
            <a:off x="1860830" y="2877457"/>
            <a:ext cx="9200" cy="89476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16664FD2-DC5D-491D-9571-F768D0B58EAA}"/>
              </a:ext>
            </a:extLst>
          </p:cNvPr>
          <p:cNvGrpSpPr/>
          <p:nvPr/>
        </p:nvGrpSpPr>
        <p:grpSpPr>
          <a:xfrm>
            <a:off x="1711638" y="2567444"/>
            <a:ext cx="298383" cy="310013"/>
            <a:chOff x="-105878" y="1740168"/>
            <a:chExt cx="461666" cy="461665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658F9F33-67F5-4DFF-A7F8-5B3B85F7D945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1723408B-8855-4FD7-92AA-70A9151F941A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23" name="直線接點 22">
                <a:extLst>
                  <a:ext uri="{FF2B5EF4-FFF2-40B4-BE49-F238E27FC236}">
                    <a16:creationId xmlns:a16="http://schemas.microsoft.com/office/drawing/2014/main" id="{C530E308-8CB2-4D73-8CA6-4976789A9EE5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直線接點 118">
                <a:extLst>
                  <a:ext uri="{FF2B5EF4-FFF2-40B4-BE49-F238E27FC236}">
                    <a16:creationId xmlns:a16="http://schemas.microsoft.com/office/drawing/2014/main" id="{41D4FC8D-B1A0-4796-B313-93685356AAC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22" name="直線單箭頭接點 121">
            <a:extLst>
              <a:ext uri="{FF2B5EF4-FFF2-40B4-BE49-F238E27FC236}">
                <a16:creationId xmlns:a16="http://schemas.microsoft.com/office/drawing/2014/main" id="{49073DB5-C40B-47C6-8188-9B6B88C3C493}"/>
              </a:ext>
            </a:extLst>
          </p:cNvPr>
          <p:cNvCxnSpPr>
            <a:cxnSpLocks/>
            <a:endCxn id="129" idx="2"/>
          </p:cNvCxnSpPr>
          <p:nvPr/>
        </p:nvCxnSpPr>
        <p:spPr>
          <a:xfrm flipH="1" flipV="1">
            <a:off x="4123409" y="2885035"/>
            <a:ext cx="9200" cy="89476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8" name="群組 127">
            <a:extLst>
              <a:ext uri="{FF2B5EF4-FFF2-40B4-BE49-F238E27FC236}">
                <a16:creationId xmlns:a16="http://schemas.microsoft.com/office/drawing/2014/main" id="{E46476D0-2D4D-4D0C-9164-D0F4DB987C30}"/>
              </a:ext>
            </a:extLst>
          </p:cNvPr>
          <p:cNvGrpSpPr/>
          <p:nvPr/>
        </p:nvGrpSpPr>
        <p:grpSpPr>
          <a:xfrm>
            <a:off x="3974217" y="2575022"/>
            <a:ext cx="298383" cy="310013"/>
            <a:chOff x="-105878" y="1740168"/>
            <a:chExt cx="461666" cy="461665"/>
          </a:xfrm>
        </p:grpSpPr>
        <p:sp>
          <p:nvSpPr>
            <p:cNvPr id="129" name="矩形 128">
              <a:extLst>
                <a:ext uri="{FF2B5EF4-FFF2-40B4-BE49-F238E27FC236}">
                  <a16:creationId xmlns:a16="http://schemas.microsoft.com/office/drawing/2014/main" id="{4D523360-9B00-4082-A129-3A00C4AC0D8D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33" name="群組 132">
              <a:extLst>
                <a:ext uri="{FF2B5EF4-FFF2-40B4-BE49-F238E27FC236}">
                  <a16:creationId xmlns:a16="http://schemas.microsoft.com/office/drawing/2014/main" id="{7BC5A6D1-5A3C-4885-9BC9-F967B0BE5E5B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135" name="直線接點 134">
                <a:extLst>
                  <a:ext uri="{FF2B5EF4-FFF2-40B4-BE49-F238E27FC236}">
                    <a16:creationId xmlns:a16="http://schemas.microsoft.com/office/drawing/2014/main" id="{84C4E85B-846A-4B61-A3AF-440A0B935F46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直線接點 135">
                <a:extLst>
                  <a:ext uri="{FF2B5EF4-FFF2-40B4-BE49-F238E27FC236}">
                    <a16:creationId xmlns:a16="http://schemas.microsoft.com/office/drawing/2014/main" id="{F9760EEF-BD96-46DA-BAD1-B39AC24D7E7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37" name="直線單箭頭接點 136">
            <a:extLst>
              <a:ext uri="{FF2B5EF4-FFF2-40B4-BE49-F238E27FC236}">
                <a16:creationId xmlns:a16="http://schemas.microsoft.com/office/drawing/2014/main" id="{A73A118A-482D-46EF-A2A3-64584D0FA143}"/>
              </a:ext>
            </a:extLst>
          </p:cNvPr>
          <p:cNvCxnSpPr>
            <a:cxnSpLocks/>
            <a:endCxn id="146" idx="2"/>
          </p:cNvCxnSpPr>
          <p:nvPr/>
        </p:nvCxnSpPr>
        <p:spPr>
          <a:xfrm flipH="1" flipV="1">
            <a:off x="6384832" y="2901025"/>
            <a:ext cx="9200" cy="89476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5" name="群組 144">
            <a:extLst>
              <a:ext uri="{FF2B5EF4-FFF2-40B4-BE49-F238E27FC236}">
                <a16:creationId xmlns:a16="http://schemas.microsoft.com/office/drawing/2014/main" id="{9C77DEC5-0F26-410D-825B-C341C8A267F5}"/>
              </a:ext>
            </a:extLst>
          </p:cNvPr>
          <p:cNvGrpSpPr/>
          <p:nvPr/>
        </p:nvGrpSpPr>
        <p:grpSpPr>
          <a:xfrm>
            <a:off x="6235640" y="2591012"/>
            <a:ext cx="298383" cy="310013"/>
            <a:chOff x="-105878" y="1740168"/>
            <a:chExt cx="461666" cy="461665"/>
          </a:xfrm>
        </p:grpSpPr>
        <p:sp>
          <p:nvSpPr>
            <p:cNvPr id="146" name="矩形 145">
              <a:extLst>
                <a:ext uri="{FF2B5EF4-FFF2-40B4-BE49-F238E27FC236}">
                  <a16:creationId xmlns:a16="http://schemas.microsoft.com/office/drawing/2014/main" id="{A91ECB5C-8C8F-44AB-9212-E83C91B8D313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47" name="群組 146">
              <a:extLst>
                <a:ext uri="{FF2B5EF4-FFF2-40B4-BE49-F238E27FC236}">
                  <a16:creationId xmlns:a16="http://schemas.microsoft.com/office/drawing/2014/main" id="{B28E44D4-DB12-476F-AA78-CF82C1B6E765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148" name="直線接點 147">
                <a:extLst>
                  <a:ext uri="{FF2B5EF4-FFF2-40B4-BE49-F238E27FC236}">
                    <a16:creationId xmlns:a16="http://schemas.microsoft.com/office/drawing/2014/main" id="{30099532-DC94-4504-A320-6DFB36075246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直線接點 148">
                <a:extLst>
                  <a:ext uri="{FF2B5EF4-FFF2-40B4-BE49-F238E27FC236}">
                    <a16:creationId xmlns:a16="http://schemas.microsoft.com/office/drawing/2014/main" id="{25078CDD-5068-49EC-8C43-CEC03F4BB79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50" name="直線單箭頭接點 149">
            <a:extLst>
              <a:ext uri="{FF2B5EF4-FFF2-40B4-BE49-F238E27FC236}">
                <a16:creationId xmlns:a16="http://schemas.microsoft.com/office/drawing/2014/main" id="{8D23D601-BA50-4690-82F7-0D413B0C903C}"/>
              </a:ext>
            </a:extLst>
          </p:cNvPr>
          <p:cNvCxnSpPr>
            <a:cxnSpLocks/>
            <a:endCxn id="152" idx="2"/>
          </p:cNvCxnSpPr>
          <p:nvPr/>
        </p:nvCxnSpPr>
        <p:spPr>
          <a:xfrm flipH="1" flipV="1">
            <a:off x="8614932" y="2917708"/>
            <a:ext cx="9200" cy="89476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1" name="群組 150">
            <a:extLst>
              <a:ext uri="{FF2B5EF4-FFF2-40B4-BE49-F238E27FC236}">
                <a16:creationId xmlns:a16="http://schemas.microsoft.com/office/drawing/2014/main" id="{6D318239-F777-4625-885D-7F272B985ACB}"/>
              </a:ext>
            </a:extLst>
          </p:cNvPr>
          <p:cNvGrpSpPr/>
          <p:nvPr/>
        </p:nvGrpSpPr>
        <p:grpSpPr>
          <a:xfrm>
            <a:off x="8465740" y="2607695"/>
            <a:ext cx="298383" cy="310013"/>
            <a:chOff x="-105878" y="1740168"/>
            <a:chExt cx="461666" cy="461665"/>
          </a:xfrm>
        </p:grpSpPr>
        <p:sp>
          <p:nvSpPr>
            <p:cNvPr id="152" name="矩形 151">
              <a:extLst>
                <a:ext uri="{FF2B5EF4-FFF2-40B4-BE49-F238E27FC236}">
                  <a16:creationId xmlns:a16="http://schemas.microsoft.com/office/drawing/2014/main" id="{83A1F2E3-4FBE-42CF-977A-72658F3DDF29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53" name="群組 152">
              <a:extLst>
                <a:ext uri="{FF2B5EF4-FFF2-40B4-BE49-F238E27FC236}">
                  <a16:creationId xmlns:a16="http://schemas.microsoft.com/office/drawing/2014/main" id="{981588CB-96EB-4AF5-9425-6820C65140E1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154" name="直線接點 153">
                <a:extLst>
                  <a:ext uri="{FF2B5EF4-FFF2-40B4-BE49-F238E27FC236}">
                    <a16:creationId xmlns:a16="http://schemas.microsoft.com/office/drawing/2014/main" id="{A04261EA-3D2C-4033-858A-3CDE36581A4D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直線接點 154">
                <a:extLst>
                  <a:ext uri="{FF2B5EF4-FFF2-40B4-BE49-F238E27FC236}">
                    <a16:creationId xmlns:a16="http://schemas.microsoft.com/office/drawing/2014/main" id="{C22F3E2D-7B28-41B4-B507-AF06EF3E9F8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56" name="直線單箭頭接點 155">
            <a:extLst>
              <a:ext uri="{FF2B5EF4-FFF2-40B4-BE49-F238E27FC236}">
                <a16:creationId xmlns:a16="http://schemas.microsoft.com/office/drawing/2014/main" id="{31E42FBD-9C26-4128-81B7-3B48EA6425F0}"/>
              </a:ext>
            </a:extLst>
          </p:cNvPr>
          <p:cNvCxnSpPr>
            <a:cxnSpLocks/>
          </p:cNvCxnSpPr>
          <p:nvPr/>
        </p:nvCxnSpPr>
        <p:spPr>
          <a:xfrm flipV="1">
            <a:off x="1869663" y="1601862"/>
            <a:ext cx="0" cy="944000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線單箭頭接點 156">
            <a:extLst>
              <a:ext uri="{FF2B5EF4-FFF2-40B4-BE49-F238E27FC236}">
                <a16:creationId xmlns:a16="http://schemas.microsoft.com/office/drawing/2014/main" id="{C8759FEA-AF97-40F4-B882-1A4E830B2A77}"/>
              </a:ext>
            </a:extLst>
          </p:cNvPr>
          <p:cNvCxnSpPr>
            <a:cxnSpLocks/>
          </p:cNvCxnSpPr>
          <p:nvPr/>
        </p:nvCxnSpPr>
        <p:spPr>
          <a:xfrm flipH="1" flipV="1">
            <a:off x="4123304" y="1598271"/>
            <a:ext cx="0" cy="987215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線單箭頭接點 157">
            <a:extLst>
              <a:ext uri="{FF2B5EF4-FFF2-40B4-BE49-F238E27FC236}">
                <a16:creationId xmlns:a16="http://schemas.microsoft.com/office/drawing/2014/main" id="{B7671D1C-647B-4D36-BACA-E62D35BD1457}"/>
              </a:ext>
            </a:extLst>
          </p:cNvPr>
          <p:cNvCxnSpPr>
            <a:cxnSpLocks/>
          </p:cNvCxnSpPr>
          <p:nvPr/>
        </p:nvCxnSpPr>
        <p:spPr>
          <a:xfrm flipH="1" flipV="1">
            <a:off x="6382507" y="1544948"/>
            <a:ext cx="0" cy="1036363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直線單箭頭接點 158">
            <a:extLst>
              <a:ext uri="{FF2B5EF4-FFF2-40B4-BE49-F238E27FC236}">
                <a16:creationId xmlns:a16="http://schemas.microsoft.com/office/drawing/2014/main" id="{4CCFEBF4-9E75-4EEC-8B39-9660600E7733}"/>
              </a:ext>
            </a:extLst>
          </p:cNvPr>
          <p:cNvCxnSpPr>
            <a:cxnSpLocks/>
          </p:cNvCxnSpPr>
          <p:nvPr/>
        </p:nvCxnSpPr>
        <p:spPr>
          <a:xfrm flipH="1" flipV="1">
            <a:off x="8613577" y="1564945"/>
            <a:ext cx="0" cy="1053869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直線單箭頭接點 159">
            <a:extLst>
              <a:ext uri="{FF2B5EF4-FFF2-40B4-BE49-F238E27FC236}">
                <a16:creationId xmlns:a16="http://schemas.microsoft.com/office/drawing/2014/main" id="{B8648A90-3DF4-4567-B112-D401D76DF68E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1155001" y="2709688"/>
            <a:ext cx="55663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線單箭頭接點 160">
            <a:extLst>
              <a:ext uri="{FF2B5EF4-FFF2-40B4-BE49-F238E27FC236}">
                <a16:creationId xmlns:a16="http://schemas.microsoft.com/office/drawing/2014/main" id="{3D2D1344-4857-4737-A299-2F4C78C67A26}"/>
              </a:ext>
            </a:extLst>
          </p:cNvPr>
          <p:cNvCxnSpPr>
            <a:cxnSpLocks/>
          </p:cNvCxnSpPr>
          <p:nvPr/>
        </p:nvCxnSpPr>
        <p:spPr>
          <a:xfrm>
            <a:off x="3448691" y="2728030"/>
            <a:ext cx="55663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直線單箭頭接點 161">
            <a:extLst>
              <a:ext uri="{FF2B5EF4-FFF2-40B4-BE49-F238E27FC236}">
                <a16:creationId xmlns:a16="http://schemas.microsoft.com/office/drawing/2014/main" id="{48523943-D74F-4447-A0DB-479CABB3F6D7}"/>
              </a:ext>
            </a:extLst>
          </p:cNvPr>
          <p:cNvCxnSpPr>
            <a:cxnSpLocks/>
          </p:cNvCxnSpPr>
          <p:nvPr/>
        </p:nvCxnSpPr>
        <p:spPr>
          <a:xfrm>
            <a:off x="5679003" y="2746018"/>
            <a:ext cx="55663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線單箭頭接點 162">
            <a:extLst>
              <a:ext uri="{FF2B5EF4-FFF2-40B4-BE49-F238E27FC236}">
                <a16:creationId xmlns:a16="http://schemas.microsoft.com/office/drawing/2014/main" id="{620AF92D-77A6-459D-B5E2-1408C5B14B58}"/>
              </a:ext>
            </a:extLst>
          </p:cNvPr>
          <p:cNvCxnSpPr>
            <a:cxnSpLocks/>
          </p:cNvCxnSpPr>
          <p:nvPr/>
        </p:nvCxnSpPr>
        <p:spPr>
          <a:xfrm>
            <a:off x="7883672" y="2762701"/>
            <a:ext cx="55663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直線單箭頭接點 163">
            <a:extLst>
              <a:ext uri="{FF2B5EF4-FFF2-40B4-BE49-F238E27FC236}">
                <a16:creationId xmlns:a16="http://schemas.microsoft.com/office/drawing/2014/main" id="{148BC753-1DAD-4C9A-A04E-F2813197DA58}"/>
              </a:ext>
            </a:extLst>
          </p:cNvPr>
          <p:cNvCxnSpPr>
            <a:cxnSpLocks/>
          </p:cNvCxnSpPr>
          <p:nvPr/>
        </p:nvCxnSpPr>
        <p:spPr>
          <a:xfrm flipH="1">
            <a:off x="3802339" y="1564945"/>
            <a:ext cx="4811238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字方塊 45">
                <a:extLst>
                  <a:ext uri="{FF2B5EF4-FFF2-40B4-BE49-F238E27FC236}">
                    <a16:creationId xmlns:a16="http://schemas.microsoft.com/office/drawing/2014/main" id="{DF511227-D070-43B9-B0D2-6A33A96A7CC8}"/>
                  </a:ext>
                </a:extLst>
              </p:cNvPr>
              <p:cNvSpPr txBox="1"/>
              <p:nvPr/>
            </p:nvSpPr>
            <p:spPr>
              <a:xfrm>
                <a:off x="6440612" y="418708"/>
                <a:ext cx="2407647" cy="10455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zh-TW" alt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8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zh-TW" altLang="en-US" sz="2800" dirty="0"/>
                            <m:t> </m:t>
                          </m:r>
                        </m:e>
                      </m:nary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6" name="文字方塊 45">
                <a:extLst>
                  <a:ext uri="{FF2B5EF4-FFF2-40B4-BE49-F238E27FC236}">
                    <a16:creationId xmlns:a16="http://schemas.microsoft.com/office/drawing/2014/main" id="{DF511227-D070-43B9-B0D2-6A33A96A7C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0612" y="418708"/>
                <a:ext cx="2407647" cy="1045543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0" name="直線單箭頭接點 139">
            <a:extLst>
              <a:ext uri="{FF2B5EF4-FFF2-40B4-BE49-F238E27FC236}">
                <a16:creationId xmlns:a16="http://schemas.microsoft.com/office/drawing/2014/main" id="{3D7CAA45-5381-499E-A008-FC5C2B7AE63A}"/>
              </a:ext>
            </a:extLst>
          </p:cNvPr>
          <p:cNvCxnSpPr>
            <a:cxnSpLocks/>
          </p:cNvCxnSpPr>
          <p:nvPr/>
        </p:nvCxnSpPr>
        <p:spPr>
          <a:xfrm>
            <a:off x="1861006" y="1564945"/>
            <a:ext cx="1384155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矩形 125">
            <a:extLst>
              <a:ext uri="{FF2B5EF4-FFF2-40B4-BE49-F238E27FC236}">
                <a16:creationId xmlns:a16="http://schemas.microsoft.com/office/drawing/2014/main" id="{6C6F4AAC-A0AD-4D0F-9C75-DF586FBCCC4B}"/>
              </a:ext>
            </a:extLst>
          </p:cNvPr>
          <p:cNvSpPr/>
          <p:nvPr/>
        </p:nvSpPr>
        <p:spPr>
          <a:xfrm>
            <a:off x="2745405" y="3675870"/>
            <a:ext cx="515179" cy="77153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F3D914-72B3-CA6B-FB26-2E4AD64F527C}"/>
              </a:ext>
            </a:extLst>
          </p:cNvPr>
          <p:cNvSpPr txBox="1"/>
          <p:nvPr/>
        </p:nvSpPr>
        <p:spPr>
          <a:xfrm>
            <a:off x="2192756" y="6609994"/>
            <a:ext cx="46828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DE" sz="1200" dirty="0">
                <a:solidFill>
                  <a:schemeClr val="bg1"/>
                </a:solidFill>
              </a:rPr>
              <a:t>Transformer by 李宏毅 Hung-yi Lee </a:t>
            </a:r>
          </a:p>
        </p:txBody>
      </p:sp>
      <p:sp>
        <p:nvSpPr>
          <p:cNvPr id="29" name="文字方塊 1">
            <a:extLst>
              <a:ext uri="{FF2B5EF4-FFF2-40B4-BE49-F238E27FC236}">
                <a16:creationId xmlns:a16="http://schemas.microsoft.com/office/drawing/2014/main" id="{4145D6A0-416E-E8B4-26C1-4AF32665E238}"/>
              </a:ext>
            </a:extLst>
          </p:cNvPr>
          <p:cNvSpPr txBox="1"/>
          <p:nvPr/>
        </p:nvSpPr>
        <p:spPr>
          <a:xfrm>
            <a:off x="154207" y="683404"/>
            <a:ext cx="6228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zh-TW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Take </a:t>
            </a:r>
            <a:r>
              <a:rPr lang="de-DE" altLang="zh-TW" dirty="0" err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each</a:t>
            </a:r>
            <a:r>
              <a:rPr lang="de-DE" altLang="zh-TW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solidFill>
                  <a:srgbClr val="0070C0"/>
                </a:solidFill>
                <a:ea typeface="微軟正黑體" panose="020B0604030504040204" pitchFamily="34" charset="-120"/>
              </a:rPr>
              <a:t>query q, </a:t>
            </a:r>
            <a:r>
              <a:rPr lang="de-DE" altLang="zh-TW" dirty="0" err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go</a:t>
            </a:r>
            <a:r>
              <a:rPr lang="de-DE" altLang="zh-TW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de-DE" altLang="zh-TW" dirty="0" err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to</a:t>
            </a:r>
            <a:r>
              <a:rPr lang="de-DE" altLang="zh-TW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de-DE" altLang="zh-TW" dirty="0" err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each</a:t>
            </a:r>
            <a:r>
              <a:rPr lang="zh-TW" altLang="en-US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dirty="0">
                <a:solidFill>
                  <a:srgbClr val="0070C0"/>
                </a:solidFill>
                <a:ea typeface="微軟正黑體" panose="020B0604030504040204" pitchFamily="34" charset="-120"/>
              </a:rPr>
              <a:t>key k,</a:t>
            </a:r>
            <a:r>
              <a:rPr lang="en-US" altLang="zh-TW" dirty="0">
                <a:solidFill>
                  <a:srgbClr val="0070C0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de-DE" altLang="zh-TW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do</a:t>
            </a:r>
            <a:r>
              <a:rPr lang="zh-TW" altLang="en-US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solidFill>
                  <a:srgbClr val="0070C0"/>
                </a:solidFill>
                <a:ea typeface="微軟正黑體" panose="020B0604030504040204" pitchFamily="34" charset="-120"/>
              </a:rPr>
              <a:t>attention</a:t>
            </a:r>
            <a:r>
              <a:rPr lang="en-US" altLang="zh-TW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TW" altLang="en-US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7732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8" grpId="0" animBg="1"/>
      <p:bldP spid="111" grpId="0" animBg="1"/>
      <p:bldP spid="114" grpId="0" animBg="1"/>
      <p:bldP spid="132" grpId="0"/>
      <p:bldP spid="134" grpId="0"/>
      <p:bldP spid="138" grpId="0"/>
      <p:bldP spid="139" grpId="0"/>
      <p:bldP spid="46" grpId="0"/>
      <p:bldP spid="12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056923E-F368-37D9-3CE8-A64CF9039312}"/>
              </a:ext>
            </a:extLst>
          </p:cNvPr>
          <p:cNvSpPr/>
          <p:nvPr/>
        </p:nvSpPr>
        <p:spPr>
          <a:xfrm>
            <a:off x="0" y="715984"/>
            <a:ext cx="901431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632719-E84A-EEDD-59A3-DF00EC1F8107}"/>
              </a:ext>
            </a:extLst>
          </p:cNvPr>
          <p:cNvSpPr/>
          <p:nvPr/>
        </p:nvSpPr>
        <p:spPr>
          <a:xfrm>
            <a:off x="83128" y="6188529"/>
            <a:ext cx="901431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86C6E4AF-BD58-4F31-89E7-9075631CEFD2}"/>
              </a:ext>
            </a:extLst>
          </p:cNvPr>
          <p:cNvGrpSpPr/>
          <p:nvPr/>
        </p:nvGrpSpPr>
        <p:grpSpPr>
          <a:xfrm>
            <a:off x="988440" y="4874027"/>
            <a:ext cx="715161" cy="1669208"/>
            <a:chOff x="988440" y="4874027"/>
            <a:chExt cx="715161" cy="1669208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7C069440-4382-40DE-A0E7-0D062A98F2E9}"/>
                </a:ext>
              </a:extLst>
            </p:cNvPr>
            <p:cNvSpPr/>
            <p:nvPr/>
          </p:nvSpPr>
          <p:spPr>
            <a:xfrm>
              <a:off x="1066278" y="4874027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FA0B02C-4778-48B3-B13E-F87994588CE0}"/>
                </a:ext>
              </a:extLst>
            </p:cNvPr>
            <p:cNvSpPr/>
            <p:nvPr/>
          </p:nvSpPr>
          <p:spPr>
            <a:xfrm>
              <a:off x="1095305" y="5877761"/>
              <a:ext cx="465153" cy="66547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15" name="直線單箭頭接點 14">
              <a:extLst>
                <a:ext uri="{FF2B5EF4-FFF2-40B4-BE49-F238E27FC236}">
                  <a16:creationId xmlns:a16="http://schemas.microsoft.com/office/drawing/2014/main" id="{FD61BD0A-FFD0-4B61-9B91-2BAE0BBBF6BF}"/>
                </a:ext>
              </a:extLst>
            </p:cNvPr>
            <p:cNvCxnSpPr/>
            <p:nvPr/>
          </p:nvCxnSpPr>
          <p:spPr>
            <a:xfrm flipV="1">
              <a:off x="1315029" y="551220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文字方塊 56">
                  <a:extLst>
                    <a:ext uri="{FF2B5EF4-FFF2-40B4-BE49-F238E27FC236}">
                      <a16:creationId xmlns:a16="http://schemas.microsoft.com/office/drawing/2014/main" id="{18CDA245-ACBA-4F13-9207-26A251A70F12}"/>
                    </a:ext>
                  </a:extLst>
                </p:cNvPr>
                <p:cNvSpPr txBox="1"/>
                <p:nvPr/>
              </p:nvSpPr>
              <p:spPr>
                <a:xfrm>
                  <a:off x="988440" y="5948183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57" name="文字方塊 56">
                  <a:extLst>
                    <a:ext uri="{FF2B5EF4-FFF2-40B4-BE49-F238E27FC236}">
                      <a16:creationId xmlns:a16="http://schemas.microsoft.com/office/drawing/2014/main" id="{18CDA245-ACBA-4F13-9207-26A251A70F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8440" y="5948183"/>
                  <a:ext cx="715161" cy="46166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4E2239E7-C8FB-4B4B-BAA0-DE4001CAE0F5}"/>
              </a:ext>
            </a:extLst>
          </p:cNvPr>
          <p:cNvGrpSpPr/>
          <p:nvPr/>
        </p:nvGrpSpPr>
        <p:grpSpPr>
          <a:xfrm>
            <a:off x="3225911" y="4874026"/>
            <a:ext cx="715161" cy="1669209"/>
            <a:chOff x="3049476" y="4874026"/>
            <a:chExt cx="715161" cy="1669209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181D0572-D8B6-4E66-AB3C-12C7E1A82602}"/>
                </a:ext>
              </a:extLst>
            </p:cNvPr>
            <p:cNvSpPr/>
            <p:nvPr/>
          </p:nvSpPr>
          <p:spPr>
            <a:xfrm>
              <a:off x="3165634" y="4874026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8C4E7D3F-095D-469F-82B0-50E070FCCCBB}"/>
                </a:ext>
              </a:extLst>
            </p:cNvPr>
            <p:cNvSpPr/>
            <p:nvPr/>
          </p:nvSpPr>
          <p:spPr>
            <a:xfrm>
              <a:off x="3164339" y="5865645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18" name="直線單箭頭接點 17">
              <a:extLst>
                <a:ext uri="{FF2B5EF4-FFF2-40B4-BE49-F238E27FC236}">
                  <a16:creationId xmlns:a16="http://schemas.microsoft.com/office/drawing/2014/main" id="{B5410201-ED71-4028-8214-216563732C65}"/>
                </a:ext>
              </a:extLst>
            </p:cNvPr>
            <p:cNvCxnSpPr/>
            <p:nvPr/>
          </p:nvCxnSpPr>
          <p:spPr>
            <a:xfrm flipV="1">
              <a:off x="3396916" y="551220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文字方塊 57">
                  <a:extLst>
                    <a:ext uri="{FF2B5EF4-FFF2-40B4-BE49-F238E27FC236}">
                      <a16:creationId xmlns:a16="http://schemas.microsoft.com/office/drawing/2014/main" id="{70B85629-FCA1-47CE-8B47-76CB51418A38}"/>
                    </a:ext>
                  </a:extLst>
                </p:cNvPr>
                <p:cNvSpPr txBox="1"/>
                <p:nvPr/>
              </p:nvSpPr>
              <p:spPr>
                <a:xfrm>
                  <a:off x="3049476" y="5949769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58" name="文字方塊 57">
                  <a:extLst>
                    <a:ext uri="{FF2B5EF4-FFF2-40B4-BE49-F238E27FC236}">
                      <a16:creationId xmlns:a16="http://schemas.microsoft.com/office/drawing/2014/main" id="{70B85629-FCA1-47CE-8B47-76CB51418A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9476" y="5949769"/>
                  <a:ext cx="715161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EB8F23F9-FEC6-4585-BECE-FE043A5FF072}"/>
              </a:ext>
            </a:extLst>
          </p:cNvPr>
          <p:cNvGrpSpPr/>
          <p:nvPr/>
        </p:nvGrpSpPr>
        <p:grpSpPr>
          <a:xfrm>
            <a:off x="5463382" y="4888896"/>
            <a:ext cx="715161" cy="1669209"/>
            <a:chOff x="5344903" y="4888896"/>
            <a:chExt cx="715161" cy="1669209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8505025-F892-4D05-B3EE-E7F69671238B}"/>
                </a:ext>
              </a:extLst>
            </p:cNvPr>
            <p:cNvSpPr/>
            <p:nvPr/>
          </p:nvSpPr>
          <p:spPr>
            <a:xfrm>
              <a:off x="5454456" y="5880515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17" name="直線單箭頭接點 16">
              <a:extLst>
                <a:ext uri="{FF2B5EF4-FFF2-40B4-BE49-F238E27FC236}">
                  <a16:creationId xmlns:a16="http://schemas.microsoft.com/office/drawing/2014/main" id="{8EE88615-E2AD-41C2-95AE-03FC464AEE26}"/>
                </a:ext>
              </a:extLst>
            </p:cNvPr>
            <p:cNvCxnSpPr/>
            <p:nvPr/>
          </p:nvCxnSpPr>
          <p:spPr>
            <a:xfrm flipV="1">
              <a:off x="5700935" y="552707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B4B271D4-A2BB-42EC-9FBB-2A503D08BD94}"/>
                </a:ext>
              </a:extLst>
            </p:cNvPr>
            <p:cNvSpPr/>
            <p:nvPr/>
          </p:nvSpPr>
          <p:spPr>
            <a:xfrm>
              <a:off x="5455915" y="4888896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文字方塊 58">
                  <a:extLst>
                    <a:ext uri="{FF2B5EF4-FFF2-40B4-BE49-F238E27FC236}">
                      <a16:creationId xmlns:a16="http://schemas.microsoft.com/office/drawing/2014/main" id="{09A6DE2E-259B-4DE8-8D3E-AFD53E13A52D}"/>
                    </a:ext>
                  </a:extLst>
                </p:cNvPr>
                <p:cNvSpPr txBox="1"/>
                <p:nvPr/>
              </p:nvSpPr>
              <p:spPr>
                <a:xfrm>
                  <a:off x="5344903" y="5973607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59" name="文字方塊 58">
                  <a:extLst>
                    <a:ext uri="{FF2B5EF4-FFF2-40B4-BE49-F238E27FC236}">
                      <a16:creationId xmlns:a16="http://schemas.microsoft.com/office/drawing/2014/main" id="{09A6DE2E-259B-4DE8-8D3E-AFD53E13A5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44903" y="5973607"/>
                  <a:ext cx="715161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4533AF47-92D8-4B4A-80A2-EB67CB250EEE}"/>
              </a:ext>
            </a:extLst>
          </p:cNvPr>
          <p:cNvGrpSpPr/>
          <p:nvPr/>
        </p:nvGrpSpPr>
        <p:grpSpPr>
          <a:xfrm>
            <a:off x="7700853" y="4905697"/>
            <a:ext cx="715161" cy="1669209"/>
            <a:chOff x="7700853" y="4905697"/>
            <a:chExt cx="715161" cy="1669209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293733A0-2725-4CFC-8FBB-92EA2F2C6A53}"/>
                </a:ext>
              </a:extLst>
            </p:cNvPr>
            <p:cNvSpPr/>
            <p:nvPr/>
          </p:nvSpPr>
          <p:spPr>
            <a:xfrm>
              <a:off x="7816425" y="5897316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16" name="直線單箭頭接點 15">
              <a:extLst>
                <a:ext uri="{FF2B5EF4-FFF2-40B4-BE49-F238E27FC236}">
                  <a16:creationId xmlns:a16="http://schemas.microsoft.com/office/drawing/2014/main" id="{22AC02A9-CD80-49BB-8BD0-08AEE4BB3DA0}"/>
                </a:ext>
              </a:extLst>
            </p:cNvPr>
            <p:cNvCxnSpPr/>
            <p:nvPr/>
          </p:nvCxnSpPr>
          <p:spPr>
            <a:xfrm flipV="1">
              <a:off x="8069550" y="5543878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73B422D6-17F7-458F-BACB-DF01A1FFE19F}"/>
                </a:ext>
              </a:extLst>
            </p:cNvPr>
            <p:cNvSpPr/>
            <p:nvPr/>
          </p:nvSpPr>
          <p:spPr>
            <a:xfrm>
              <a:off x="7825858" y="4905697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文字方塊 61">
                  <a:extLst>
                    <a:ext uri="{FF2B5EF4-FFF2-40B4-BE49-F238E27FC236}">
                      <a16:creationId xmlns:a16="http://schemas.microsoft.com/office/drawing/2014/main" id="{0C709CFC-6FFF-4FD8-8E04-CD1F34B0DDF8}"/>
                    </a:ext>
                  </a:extLst>
                </p:cNvPr>
                <p:cNvSpPr txBox="1"/>
                <p:nvPr/>
              </p:nvSpPr>
              <p:spPr>
                <a:xfrm>
                  <a:off x="7700853" y="5979665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62" name="文字方塊 61">
                  <a:extLst>
                    <a:ext uri="{FF2B5EF4-FFF2-40B4-BE49-F238E27FC236}">
                      <a16:creationId xmlns:a16="http://schemas.microsoft.com/office/drawing/2014/main" id="{0C709CFC-6FFF-4FD8-8E04-CD1F34B0DD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0853" y="5979665"/>
                  <a:ext cx="715161" cy="4616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矩形 30">
            <a:extLst>
              <a:ext uri="{FF2B5EF4-FFF2-40B4-BE49-F238E27FC236}">
                <a16:creationId xmlns:a16="http://schemas.microsoft.com/office/drawing/2014/main" id="{AFF47DCF-5385-4839-908F-EA4D5C219895}"/>
              </a:ext>
            </a:extLst>
          </p:cNvPr>
          <p:cNvSpPr/>
          <p:nvPr/>
        </p:nvSpPr>
        <p:spPr>
          <a:xfrm>
            <a:off x="265075" y="75338"/>
            <a:ext cx="2522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i="1" u="sng" dirty="0"/>
              <a:t>Self-attention</a:t>
            </a:r>
            <a:endParaRPr lang="zh-TW" altLang="en-US" sz="3200" b="1" i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文字方塊 140">
                <a:extLst>
                  <a:ext uri="{FF2B5EF4-FFF2-40B4-BE49-F238E27FC236}">
                    <a16:creationId xmlns:a16="http://schemas.microsoft.com/office/drawing/2014/main" id="{B249C74F-1BCC-40EA-88CC-58CB0BFE0B6E}"/>
                  </a:ext>
                </a:extLst>
              </p:cNvPr>
              <p:cNvSpPr txBox="1"/>
              <p:nvPr/>
            </p:nvSpPr>
            <p:spPr>
              <a:xfrm>
                <a:off x="7726840" y="496097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1" name="文字方塊 140">
                <a:extLst>
                  <a:ext uri="{FF2B5EF4-FFF2-40B4-BE49-F238E27FC236}">
                    <a16:creationId xmlns:a16="http://schemas.microsoft.com/office/drawing/2014/main" id="{B249C74F-1BCC-40EA-88CC-58CB0BFE0B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6840" y="4960970"/>
                <a:ext cx="715161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文字方塊 141">
                <a:extLst>
                  <a:ext uri="{FF2B5EF4-FFF2-40B4-BE49-F238E27FC236}">
                    <a16:creationId xmlns:a16="http://schemas.microsoft.com/office/drawing/2014/main" id="{D52FDE77-DA0C-4287-9AC6-C3BF462C9E0E}"/>
                  </a:ext>
                </a:extLst>
              </p:cNvPr>
              <p:cNvSpPr txBox="1"/>
              <p:nvPr/>
            </p:nvSpPr>
            <p:spPr>
              <a:xfrm>
                <a:off x="5479166" y="4949897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2" name="文字方塊 141">
                <a:extLst>
                  <a:ext uri="{FF2B5EF4-FFF2-40B4-BE49-F238E27FC236}">
                    <a16:creationId xmlns:a16="http://schemas.microsoft.com/office/drawing/2014/main" id="{D52FDE77-DA0C-4287-9AC6-C3BF462C9E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9166" y="4949897"/>
                <a:ext cx="715161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文字方塊 142">
                <a:extLst>
                  <a:ext uri="{FF2B5EF4-FFF2-40B4-BE49-F238E27FC236}">
                    <a16:creationId xmlns:a16="http://schemas.microsoft.com/office/drawing/2014/main" id="{CDC5C4F6-6227-4CC2-91C5-85BC49507550}"/>
                  </a:ext>
                </a:extLst>
              </p:cNvPr>
              <p:cNvSpPr txBox="1"/>
              <p:nvPr/>
            </p:nvSpPr>
            <p:spPr>
              <a:xfrm>
                <a:off x="3266911" y="4949897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3" name="文字方塊 142">
                <a:extLst>
                  <a:ext uri="{FF2B5EF4-FFF2-40B4-BE49-F238E27FC236}">
                    <a16:creationId xmlns:a16="http://schemas.microsoft.com/office/drawing/2014/main" id="{CDC5C4F6-6227-4CC2-91C5-85BC495075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6911" y="4949897"/>
                <a:ext cx="715161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文字方塊 143">
                <a:extLst>
                  <a:ext uri="{FF2B5EF4-FFF2-40B4-BE49-F238E27FC236}">
                    <a16:creationId xmlns:a16="http://schemas.microsoft.com/office/drawing/2014/main" id="{5B93F637-5784-4D08-A629-B36257DE3427}"/>
                  </a:ext>
                </a:extLst>
              </p:cNvPr>
              <p:cNvSpPr txBox="1"/>
              <p:nvPr/>
            </p:nvSpPr>
            <p:spPr>
              <a:xfrm>
                <a:off x="973803" y="4942431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4" name="文字方塊 143">
                <a:extLst>
                  <a:ext uri="{FF2B5EF4-FFF2-40B4-BE49-F238E27FC236}">
                    <a16:creationId xmlns:a16="http://schemas.microsoft.com/office/drawing/2014/main" id="{5B93F637-5784-4D08-A629-B36257DE34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803" y="4942431"/>
                <a:ext cx="715161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群組 1">
            <a:extLst>
              <a:ext uri="{FF2B5EF4-FFF2-40B4-BE49-F238E27FC236}">
                <a16:creationId xmlns:a16="http://schemas.microsoft.com/office/drawing/2014/main" id="{822E1E52-6322-40C4-865F-889D703F6C18}"/>
              </a:ext>
            </a:extLst>
          </p:cNvPr>
          <p:cNvGrpSpPr/>
          <p:nvPr/>
        </p:nvGrpSpPr>
        <p:grpSpPr>
          <a:xfrm>
            <a:off x="973803" y="1240834"/>
            <a:ext cx="715161" cy="605813"/>
            <a:chOff x="635402" y="1337615"/>
            <a:chExt cx="715161" cy="605813"/>
          </a:xfrm>
        </p:grpSpPr>
        <p:sp>
          <p:nvSpPr>
            <p:cNvPr id="116" name="矩形 115">
              <a:extLst>
                <a:ext uri="{FF2B5EF4-FFF2-40B4-BE49-F238E27FC236}">
                  <a16:creationId xmlns:a16="http://schemas.microsoft.com/office/drawing/2014/main" id="{84B7A62B-F323-4C8E-B9FE-589F0D902A23}"/>
                </a:ext>
              </a:extLst>
            </p:cNvPr>
            <p:cNvSpPr/>
            <p:nvPr/>
          </p:nvSpPr>
          <p:spPr>
            <a:xfrm>
              <a:off x="733189" y="1337615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文字方塊 116">
                  <a:extLst>
                    <a:ext uri="{FF2B5EF4-FFF2-40B4-BE49-F238E27FC236}">
                      <a16:creationId xmlns:a16="http://schemas.microsoft.com/office/drawing/2014/main" id="{07CEA81A-83E9-4CB4-8A43-D4602BF7C715}"/>
                    </a:ext>
                  </a:extLst>
                </p:cNvPr>
                <p:cNvSpPr txBox="1"/>
                <p:nvPr/>
              </p:nvSpPr>
              <p:spPr>
                <a:xfrm>
                  <a:off x="635402" y="1417137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17" name="文字方塊 116">
                  <a:extLst>
                    <a:ext uri="{FF2B5EF4-FFF2-40B4-BE49-F238E27FC236}">
                      <a16:creationId xmlns:a16="http://schemas.microsoft.com/office/drawing/2014/main" id="{07CEA81A-83E9-4CB4-8A43-D4602BF7C7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402" y="1417137"/>
                  <a:ext cx="715161" cy="46166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7" name="群組 126">
            <a:extLst>
              <a:ext uri="{FF2B5EF4-FFF2-40B4-BE49-F238E27FC236}">
                <a16:creationId xmlns:a16="http://schemas.microsoft.com/office/drawing/2014/main" id="{3F924E1F-53CC-43F0-8511-615D5577DBCD}"/>
              </a:ext>
            </a:extLst>
          </p:cNvPr>
          <p:cNvGrpSpPr/>
          <p:nvPr/>
        </p:nvGrpSpPr>
        <p:grpSpPr>
          <a:xfrm>
            <a:off x="3225910" y="1240834"/>
            <a:ext cx="715161" cy="605813"/>
            <a:chOff x="635402" y="1337615"/>
            <a:chExt cx="715161" cy="605813"/>
          </a:xfrm>
        </p:grpSpPr>
        <p:sp>
          <p:nvSpPr>
            <p:cNvPr id="130" name="矩形 129">
              <a:extLst>
                <a:ext uri="{FF2B5EF4-FFF2-40B4-BE49-F238E27FC236}">
                  <a16:creationId xmlns:a16="http://schemas.microsoft.com/office/drawing/2014/main" id="{E856FB97-1C13-4B7D-AFFD-B52148D2A395}"/>
                </a:ext>
              </a:extLst>
            </p:cNvPr>
            <p:cNvSpPr/>
            <p:nvPr/>
          </p:nvSpPr>
          <p:spPr>
            <a:xfrm>
              <a:off x="733189" y="1337615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1" name="文字方塊 130">
                  <a:extLst>
                    <a:ext uri="{FF2B5EF4-FFF2-40B4-BE49-F238E27FC236}">
                      <a16:creationId xmlns:a16="http://schemas.microsoft.com/office/drawing/2014/main" id="{8835FF1A-10F6-4B3D-864D-2DB482AFC96A}"/>
                    </a:ext>
                  </a:extLst>
                </p:cNvPr>
                <p:cNvSpPr txBox="1"/>
                <p:nvPr/>
              </p:nvSpPr>
              <p:spPr>
                <a:xfrm>
                  <a:off x="635402" y="1417137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31" name="文字方塊 130">
                  <a:extLst>
                    <a:ext uri="{FF2B5EF4-FFF2-40B4-BE49-F238E27FC236}">
                      <a16:creationId xmlns:a16="http://schemas.microsoft.com/office/drawing/2014/main" id="{8835FF1A-10F6-4B3D-864D-2DB482AFC9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402" y="1417137"/>
                  <a:ext cx="715161" cy="46166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5" name="群組 164">
            <a:extLst>
              <a:ext uri="{FF2B5EF4-FFF2-40B4-BE49-F238E27FC236}">
                <a16:creationId xmlns:a16="http://schemas.microsoft.com/office/drawing/2014/main" id="{35101770-E9BF-4A30-BBAB-3BBCB80B0438}"/>
              </a:ext>
            </a:extLst>
          </p:cNvPr>
          <p:cNvGrpSpPr/>
          <p:nvPr/>
        </p:nvGrpSpPr>
        <p:grpSpPr>
          <a:xfrm>
            <a:off x="5479166" y="1240834"/>
            <a:ext cx="715161" cy="605813"/>
            <a:chOff x="635402" y="1337615"/>
            <a:chExt cx="715161" cy="605813"/>
          </a:xfrm>
        </p:grpSpPr>
        <p:sp>
          <p:nvSpPr>
            <p:cNvPr id="166" name="矩形 165">
              <a:extLst>
                <a:ext uri="{FF2B5EF4-FFF2-40B4-BE49-F238E27FC236}">
                  <a16:creationId xmlns:a16="http://schemas.microsoft.com/office/drawing/2014/main" id="{74B163B2-C828-42DE-8A3F-8D54CD603314}"/>
                </a:ext>
              </a:extLst>
            </p:cNvPr>
            <p:cNvSpPr/>
            <p:nvPr/>
          </p:nvSpPr>
          <p:spPr>
            <a:xfrm>
              <a:off x="733189" y="1337615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7" name="文字方塊 166">
                  <a:extLst>
                    <a:ext uri="{FF2B5EF4-FFF2-40B4-BE49-F238E27FC236}">
                      <a16:creationId xmlns:a16="http://schemas.microsoft.com/office/drawing/2014/main" id="{677D01A2-6423-4A4F-A182-97E91CF290E0}"/>
                    </a:ext>
                  </a:extLst>
                </p:cNvPr>
                <p:cNvSpPr txBox="1"/>
                <p:nvPr/>
              </p:nvSpPr>
              <p:spPr>
                <a:xfrm>
                  <a:off x="635402" y="1417137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67" name="文字方塊 166">
                  <a:extLst>
                    <a:ext uri="{FF2B5EF4-FFF2-40B4-BE49-F238E27FC236}">
                      <a16:creationId xmlns:a16="http://schemas.microsoft.com/office/drawing/2014/main" id="{677D01A2-6423-4A4F-A182-97E91CF290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402" y="1417137"/>
                  <a:ext cx="715161" cy="46166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8" name="群組 167">
            <a:extLst>
              <a:ext uri="{FF2B5EF4-FFF2-40B4-BE49-F238E27FC236}">
                <a16:creationId xmlns:a16="http://schemas.microsoft.com/office/drawing/2014/main" id="{3CECDA15-B6BE-452D-A0D6-FCF708686119}"/>
              </a:ext>
            </a:extLst>
          </p:cNvPr>
          <p:cNvGrpSpPr/>
          <p:nvPr/>
        </p:nvGrpSpPr>
        <p:grpSpPr>
          <a:xfrm>
            <a:off x="7726840" y="1240834"/>
            <a:ext cx="715161" cy="605813"/>
            <a:chOff x="635402" y="1337615"/>
            <a:chExt cx="715161" cy="605813"/>
          </a:xfrm>
        </p:grpSpPr>
        <p:sp>
          <p:nvSpPr>
            <p:cNvPr id="169" name="矩形 168">
              <a:extLst>
                <a:ext uri="{FF2B5EF4-FFF2-40B4-BE49-F238E27FC236}">
                  <a16:creationId xmlns:a16="http://schemas.microsoft.com/office/drawing/2014/main" id="{181C4676-175C-4299-88FD-2874B615CE12}"/>
                </a:ext>
              </a:extLst>
            </p:cNvPr>
            <p:cNvSpPr/>
            <p:nvPr/>
          </p:nvSpPr>
          <p:spPr>
            <a:xfrm>
              <a:off x="733189" y="1337615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0" name="文字方塊 169">
                  <a:extLst>
                    <a:ext uri="{FF2B5EF4-FFF2-40B4-BE49-F238E27FC236}">
                      <a16:creationId xmlns:a16="http://schemas.microsoft.com/office/drawing/2014/main" id="{7D5C1436-70E5-4E14-9DC9-8DBE41E8143D}"/>
                    </a:ext>
                  </a:extLst>
                </p:cNvPr>
                <p:cNvSpPr txBox="1"/>
                <p:nvPr/>
              </p:nvSpPr>
              <p:spPr>
                <a:xfrm>
                  <a:off x="635402" y="1417137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70" name="文字方塊 169">
                  <a:extLst>
                    <a:ext uri="{FF2B5EF4-FFF2-40B4-BE49-F238E27FC236}">
                      <a16:creationId xmlns:a16="http://schemas.microsoft.com/office/drawing/2014/main" id="{7D5C1436-70E5-4E14-9DC9-8DBE41E814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402" y="1417137"/>
                  <a:ext cx="715161" cy="461665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81E1C871-F2F8-42AC-AFD4-4480852594D4}"/>
              </a:ext>
            </a:extLst>
          </p:cNvPr>
          <p:cNvCxnSpPr>
            <a:cxnSpLocks/>
          </p:cNvCxnSpPr>
          <p:nvPr/>
        </p:nvCxnSpPr>
        <p:spPr>
          <a:xfrm flipV="1">
            <a:off x="1297111" y="4221844"/>
            <a:ext cx="0" cy="66705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直線單箭頭接點 170">
            <a:extLst>
              <a:ext uri="{FF2B5EF4-FFF2-40B4-BE49-F238E27FC236}">
                <a16:creationId xmlns:a16="http://schemas.microsoft.com/office/drawing/2014/main" id="{928F8359-9B7D-4FFA-9B74-F8A416D3D75A}"/>
              </a:ext>
            </a:extLst>
          </p:cNvPr>
          <p:cNvCxnSpPr>
            <a:cxnSpLocks/>
          </p:cNvCxnSpPr>
          <p:nvPr/>
        </p:nvCxnSpPr>
        <p:spPr>
          <a:xfrm flipV="1">
            <a:off x="3573350" y="4206973"/>
            <a:ext cx="0" cy="66705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直線單箭頭接點 171">
            <a:extLst>
              <a:ext uri="{FF2B5EF4-FFF2-40B4-BE49-F238E27FC236}">
                <a16:creationId xmlns:a16="http://schemas.microsoft.com/office/drawing/2014/main" id="{12007D41-3006-4F26-B4D8-013A88FF0356}"/>
              </a:ext>
            </a:extLst>
          </p:cNvPr>
          <p:cNvCxnSpPr>
            <a:cxnSpLocks/>
          </p:cNvCxnSpPr>
          <p:nvPr/>
        </p:nvCxnSpPr>
        <p:spPr>
          <a:xfrm flipV="1">
            <a:off x="5819414" y="4206973"/>
            <a:ext cx="0" cy="66705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直線單箭頭接點 172">
            <a:extLst>
              <a:ext uri="{FF2B5EF4-FFF2-40B4-BE49-F238E27FC236}">
                <a16:creationId xmlns:a16="http://schemas.microsoft.com/office/drawing/2014/main" id="{3257D38D-DDB0-4B9B-A616-B831B12CF273}"/>
              </a:ext>
            </a:extLst>
          </p:cNvPr>
          <p:cNvCxnSpPr>
            <a:cxnSpLocks/>
          </p:cNvCxnSpPr>
          <p:nvPr/>
        </p:nvCxnSpPr>
        <p:spPr>
          <a:xfrm flipV="1">
            <a:off x="8069550" y="4221844"/>
            <a:ext cx="0" cy="66705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直線單箭頭接點 173">
            <a:extLst>
              <a:ext uri="{FF2B5EF4-FFF2-40B4-BE49-F238E27FC236}">
                <a16:creationId xmlns:a16="http://schemas.microsoft.com/office/drawing/2014/main" id="{09BFFDEF-F097-4DAF-AFF3-D52E7272D0B7}"/>
              </a:ext>
            </a:extLst>
          </p:cNvPr>
          <p:cNvCxnSpPr>
            <a:cxnSpLocks/>
          </p:cNvCxnSpPr>
          <p:nvPr/>
        </p:nvCxnSpPr>
        <p:spPr>
          <a:xfrm flipV="1">
            <a:off x="1297541" y="1861518"/>
            <a:ext cx="0" cy="66705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直線單箭頭接點 174">
            <a:extLst>
              <a:ext uri="{FF2B5EF4-FFF2-40B4-BE49-F238E27FC236}">
                <a16:creationId xmlns:a16="http://schemas.microsoft.com/office/drawing/2014/main" id="{61AA3BCF-DB0E-4501-9FA2-B5837F2AC9E3}"/>
              </a:ext>
            </a:extLst>
          </p:cNvPr>
          <p:cNvCxnSpPr>
            <a:cxnSpLocks/>
          </p:cNvCxnSpPr>
          <p:nvPr/>
        </p:nvCxnSpPr>
        <p:spPr>
          <a:xfrm flipV="1">
            <a:off x="3573780" y="1846647"/>
            <a:ext cx="0" cy="66705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直線單箭頭接點 175">
            <a:extLst>
              <a:ext uri="{FF2B5EF4-FFF2-40B4-BE49-F238E27FC236}">
                <a16:creationId xmlns:a16="http://schemas.microsoft.com/office/drawing/2014/main" id="{3599C019-F49D-4A27-9C38-8D468A843A22}"/>
              </a:ext>
            </a:extLst>
          </p:cNvPr>
          <p:cNvCxnSpPr>
            <a:cxnSpLocks/>
          </p:cNvCxnSpPr>
          <p:nvPr/>
        </p:nvCxnSpPr>
        <p:spPr>
          <a:xfrm flipV="1">
            <a:off x="5819844" y="1846647"/>
            <a:ext cx="0" cy="66705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直線單箭頭接點 176">
            <a:extLst>
              <a:ext uri="{FF2B5EF4-FFF2-40B4-BE49-F238E27FC236}">
                <a16:creationId xmlns:a16="http://schemas.microsoft.com/office/drawing/2014/main" id="{D6B72465-DB57-44D7-9747-78256D6C31A1}"/>
              </a:ext>
            </a:extLst>
          </p:cNvPr>
          <p:cNvCxnSpPr>
            <a:cxnSpLocks/>
          </p:cNvCxnSpPr>
          <p:nvPr/>
        </p:nvCxnSpPr>
        <p:spPr>
          <a:xfrm flipV="1">
            <a:off x="8069980" y="1861518"/>
            <a:ext cx="0" cy="66705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BF747593-CDE7-42C8-B6D5-630DD547ACDE}"/>
              </a:ext>
            </a:extLst>
          </p:cNvPr>
          <p:cNvSpPr/>
          <p:nvPr/>
        </p:nvSpPr>
        <p:spPr>
          <a:xfrm>
            <a:off x="606392" y="2464177"/>
            <a:ext cx="8085213" cy="1742796"/>
          </a:xfrm>
          <a:prstGeom prst="roundRect">
            <a:avLst/>
          </a:prstGeom>
          <a:blipFill>
            <a:blip r:embed="rId15"/>
            <a:tile tx="0" ty="0" sx="100000" sy="100000" flip="none" algn="tl"/>
          </a:blipFill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Self-Attention Layer</a:t>
            </a:r>
            <a:endParaRPr lang="zh-TW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4EEC0C8B-22B3-46EB-9FD4-A8F30CBB4B3D}"/>
                  </a:ext>
                </a:extLst>
              </p:cNvPr>
              <p:cNvSpPr txBox="1"/>
              <p:nvPr/>
            </p:nvSpPr>
            <p:spPr>
              <a:xfrm>
                <a:off x="3232069" y="367725"/>
                <a:ext cx="55381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altLang="zh-TW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altLang="zh-TW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TW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zh-TW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zh-TW" alt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TW" sz="2400" dirty="0"/>
                  <a:t>can be computed in parallel </a:t>
                </a:r>
                <a:endParaRPr lang="zh-TW" alt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4EEC0C8B-22B3-46EB-9FD4-A8F30CBB4B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2069" y="367725"/>
                <a:ext cx="5538151" cy="461665"/>
              </a:xfrm>
              <a:prstGeom prst="rect">
                <a:avLst/>
              </a:prstGeom>
              <a:blipFill>
                <a:blip r:embed="rId16"/>
                <a:stretch>
                  <a:fillRect l="-458" t="-10526" r="-1144" b="-2894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787D3F28-CCCF-AFEA-8901-298DB959F349}"/>
              </a:ext>
            </a:extLst>
          </p:cNvPr>
          <p:cNvSpPr txBox="1"/>
          <p:nvPr/>
        </p:nvSpPr>
        <p:spPr>
          <a:xfrm>
            <a:off x="2192756" y="6609994"/>
            <a:ext cx="46828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DE" sz="1200" dirty="0">
                <a:solidFill>
                  <a:schemeClr val="bg1"/>
                </a:solidFill>
              </a:rPr>
              <a:t>Transformer by 李宏毅 Hung-yi Lee </a:t>
            </a:r>
          </a:p>
        </p:txBody>
      </p:sp>
    </p:spTree>
    <p:extLst>
      <p:ext uri="{BB962C8B-B14F-4D97-AF65-F5344CB8AC3E}">
        <p14:creationId xmlns:p14="http://schemas.microsoft.com/office/powerpoint/2010/main" val="73519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7AF3188-117C-30FC-4E8A-1E3E15647450}"/>
              </a:ext>
            </a:extLst>
          </p:cNvPr>
          <p:cNvSpPr/>
          <p:nvPr/>
        </p:nvSpPr>
        <p:spPr>
          <a:xfrm>
            <a:off x="0" y="715984"/>
            <a:ext cx="901431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4D6127C-3967-D7C2-3585-0C9381B8A37D}"/>
              </a:ext>
            </a:extLst>
          </p:cNvPr>
          <p:cNvSpPr/>
          <p:nvPr/>
        </p:nvSpPr>
        <p:spPr>
          <a:xfrm>
            <a:off x="83128" y="6188529"/>
            <a:ext cx="901431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948CB27-7A30-4E2F-95E7-CFDB002AF93F}"/>
              </a:ext>
            </a:extLst>
          </p:cNvPr>
          <p:cNvSpPr/>
          <p:nvPr/>
        </p:nvSpPr>
        <p:spPr>
          <a:xfrm>
            <a:off x="265075" y="75338"/>
            <a:ext cx="2522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i="1" u="sng" dirty="0"/>
              <a:t>Self-attention</a:t>
            </a:r>
            <a:endParaRPr lang="zh-TW" altLang="en-US" sz="3200" b="1" i="1" u="sng" dirty="0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DF6AC71B-E600-4B00-99A7-DB92FF59C99A}"/>
              </a:ext>
            </a:extLst>
          </p:cNvPr>
          <p:cNvGrpSpPr/>
          <p:nvPr/>
        </p:nvGrpSpPr>
        <p:grpSpPr>
          <a:xfrm>
            <a:off x="988440" y="4874027"/>
            <a:ext cx="715161" cy="1669208"/>
            <a:chOff x="988440" y="4874027"/>
            <a:chExt cx="715161" cy="166920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F4317613-ADC7-4620-8D9A-B9F1B88BDF6F}"/>
                </a:ext>
              </a:extLst>
            </p:cNvPr>
            <p:cNvSpPr/>
            <p:nvPr/>
          </p:nvSpPr>
          <p:spPr>
            <a:xfrm>
              <a:off x="1066278" y="4874027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F5FDB1E-CEBE-4567-A9E6-A387C0DB13EB}"/>
                </a:ext>
              </a:extLst>
            </p:cNvPr>
            <p:cNvSpPr/>
            <p:nvPr/>
          </p:nvSpPr>
          <p:spPr>
            <a:xfrm>
              <a:off x="1095305" y="5877761"/>
              <a:ext cx="465153" cy="66547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8" name="直線單箭頭接點 7">
              <a:extLst>
                <a:ext uri="{FF2B5EF4-FFF2-40B4-BE49-F238E27FC236}">
                  <a16:creationId xmlns:a16="http://schemas.microsoft.com/office/drawing/2014/main" id="{D6BF28FB-5858-4CCE-8EF5-84CE3047EAB2}"/>
                </a:ext>
              </a:extLst>
            </p:cNvPr>
            <p:cNvCxnSpPr/>
            <p:nvPr/>
          </p:nvCxnSpPr>
          <p:spPr>
            <a:xfrm flipV="1">
              <a:off x="1315029" y="551220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文字方塊 8">
                  <a:extLst>
                    <a:ext uri="{FF2B5EF4-FFF2-40B4-BE49-F238E27FC236}">
                      <a16:creationId xmlns:a16="http://schemas.microsoft.com/office/drawing/2014/main" id="{52D05C20-5DEE-414F-A72A-025849C4EE8A}"/>
                    </a:ext>
                  </a:extLst>
                </p:cNvPr>
                <p:cNvSpPr txBox="1"/>
                <p:nvPr/>
              </p:nvSpPr>
              <p:spPr>
                <a:xfrm>
                  <a:off x="988440" y="5948183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9" name="文字方塊 8">
                  <a:extLst>
                    <a:ext uri="{FF2B5EF4-FFF2-40B4-BE49-F238E27FC236}">
                      <a16:creationId xmlns:a16="http://schemas.microsoft.com/office/drawing/2014/main" id="{52D05C20-5DEE-414F-A72A-025849C4EE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8440" y="5948183"/>
                  <a:ext cx="715161" cy="461665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D2F441CA-55D3-418D-93D8-9618A55A4654}"/>
              </a:ext>
            </a:extLst>
          </p:cNvPr>
          <p:cNvGrpSpPr/>
          <p:nvPr/>
        </p:nvGrpSpPr>
        <p:grpSpPr>
          <a:xfrm>
            <a:off x="3225911" y="4874026"/>
            <a:ext cx="715161" cy="1669209"/>
            <a:chOff x="3049476" y="4874026"/>
            <a:chExt cx="715161" cy="1669209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340BCB28-0DFC-4429-984E-62CDB828DC40}"/>
                </a:ext>
              </a:extLst>
            </p:cNvPr>
            <p:cNvSpPr/>
            <p:nvPr/>
          </p:nvSpPr>
          <p:spPr>
            <a:xfrm>
              <a:off x="3165634" y="4874026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4D92CD00-2BED-4835-867D-9915ADFEB530}"/>
                </a:ext>
              </a:extLst>
            </p:cNvPr>
            <p:cNvSpPr/>
            <p:nvPr/>
          </p:nvSpPr>
          <p:spPr>
            <a:xfrm>
              <a:off x="3164339" y="5865645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13" name="直線單箭頭接點 12">
              <a:extLst>
                <a:ext uri="{FF2B5EF4-FFF2-40B4-BE49-F238E27FC236}">
                  <a16:creationId xmlns:a16="http://schemas.microsoft.com/office/drawing/2014/main" id="{F602828B-A193-4297-84D1-D3E4C0762045}"/>
                </a:ext>
              </a:extLst>
            </p:cNvPr>
            <p:cNvCxnSpPr/>
            <p:nvPr/>
          </p:nvCxnSpPr>
          <p:spPr>
            <a:xfrm flipV="1">
              <a:off x="3396916" y="551220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字方塊 13">
                  <a:extLst>
                    <a:ext uri="{FF2B5EF4-FFF2-40B4-BE49-F238E27FC236}">
                      <a16:creationId xmlns:a16="http://schemas.microsoft.com/office/drawing/2014/main" id="{956755CC-467C-4C5C-8287-DFC1D6024145}"/>
                    </a:ext>
                  </a:extLst>
                </p:cNvPr>
                <p:cNvSpPr txBox="1"/>
                <p:nvPr/>
              </p:nvSpPr>
              <p:spPr>
                <a:xfrm>
                  <a:off x="3049476" y="5949769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4" name="文字方塊 13">
                  <a:extLst>
                    <a:ext uri="{FF2B5EF4-FFF2-40B4-BE49-F238E27FC236}">
                      <a16:creationId xmlns:a16="http://schemas.microsoft.com/office/drawing/2014/main" id="{956755CC-467C-4C5C-8287-DFC1D60241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9476" y="5949769"/>
                  <a:ext cx="715161" cy="46166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E0AADE7A-A002-43F7-8396-D1EA8AEE615E}"/>
              </a:ext>
            </a:extLst>
          </p:cNvPr>
          <p:cNvGrpSpPr/>
          <p:nvPr/>
        </p:nvGrpSpPr>
        <p:grpSpPr>
          <a:xfrm>
            <a:off x="5463382" y="4888896"/>
            <a:ext cx="715161" cy="1669209"/>
            <a:chOff x="5344903" y="4888896"/>
            <a:chExt cx="715161" cy="1669209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C4BCC01A-5E51-4600-A55F-4E6A48C87B8C}"/>
                </a:ext>
              </a:extLst>
            </p:cNvPr>
            <p:cNvSpPr/>
            <p:nvPr/>
          </p:nvSpPr>
          <p:spPr>
            <a:xfrm>
              <a:off x="5454456" y="5880515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17" name="直線單箭頭接點 16">
              <a:extLst>
                <a:ext uri="{FF2B5EF4-FFF2-40B4-BE49-F238E27FC236}">
                  <a16:creationId xmlns:a16="http://schemas.microsoft.com/office/drawing/2014/main" id="{38F9610B-3485-4DEA-BA17-AEA138728343}"/>
                </a:ext>
              </a:extLst>
            </p:cNvPr>
            <p:cNvCxnSpPr/>
            <p:nvPr/>
          </p:nvCxnSpPr>
          <p:spPr>
            <a:xfrm flipV="1">
              <a:off x="5700935" y="552707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3D2D2222-40B6-4C3D-84C9-F4A47F03C396}"/>
                </a:ext>
              </a:extLst>
            </p:cNvPr>
            <p:cNvSpPr/>
            <p:nvPr/>
          </p:nvSpPr>
          <p:spPr>
            <a:xfrm>
              <a:off x="5455915" y="4888896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字方塊 18">
                  <a:extLst>
                    <a:ext uri="{FF2B5EF4-FFF2-40B4-BE49-F238E27FC236}">
                      <a16:creationId xmlns:a16="http://schemas.microsoft.com/office/drawing/2014/main" id="{390FEBEC-F7ED-449B-9A80-6F539BB1A51D}"/>
                    </a:ext>
                  </a:extLst>
                </p:cNvPr>
                <p:cNvSpPr txBox="1"/>
                <p:nvPr/>
              </p:nvSpPr>
              <p:spPr>
                <a:xfrm>
                  <a:off x="5344903" y="5973607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9" name="文字方塊 18">
                  <a:extLst>
                    <a:ext uri="{FF2B5EF4-FFF2-40B4-BE49-F238E27FC236}">
                      <a16:creationId xmlns:a16="http://schemas.microsoft.com/office/drawing/2014/main" id="{390FEBEC-F7ED-449B-9A80-6F539BB1A5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44903" y="5973607"/>
                  <a:ext cx="715161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C78B56A5-3707-408E-A928-D4F706EDA46D}"/>
              </a:ext>
            </a:extLst>
          </p:cNvPr>
          <p:cNvGrpSpPr/>
          <p:nvPr/>
        </p:nvGrpSpPr>
        <p:grpSpPr>
          <a:xfrm>
            <a:off x="7700853" y="4905697"/>
            <a:ext cx="715161" cy="1669209"/>
            <a:chOff x="7700853" y="4905697"/>
            <a:chExt cx="715161" cy="1669209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4BFD5198-84CC-4F8C-8A18-E95627AC662A}"/>
                </a:ext>
              </a:extLst>
            </p:cNvPr>
            <p:cNvSpPr/>
            <p:nvPr/>
          </p:nvSpPr>
          <p:spPr>
            <a:xfrm>
              <a:off x="7816425" y="5897316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22" name="直線單箭頭接點 21">
              <a:extLst>
                <a:ext uri="{FF2B5EF4-FFF2-40B4-BE49-F238E27FC236}">
                  <a16:creationId xmlns:a16="http://schemas.microsoft.com/office/drawing/2014/main" id="{35C8AE2F-86BB-4B3C-A315-C37612ACC836}"/>
                </a:ext>
              </a:extLst>
            </p:cNvPr>
            <p:cNvCxnSpPr/>
            <p:nvPr/>
          </p:nvCxnSpPr>
          <p:spPr>
            <a:xfrm flipV="1">
              <a:off x="8069550" y="5543878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6EB0B3CA-3DA9-4FED-BF8F-9485A70E8E17}"/>
                </a:ext>
              </a:extLst>
            </p:cNvPr>
            <p:cNvSpPr/>
            <p:nvPr/>
          </p:nvSpPr>
          <p:spPr>
            <a:xfrm>
              <a:off x="7825858" y="4905697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文字方塊 23">
                  <a:extLst>
                    <a:ext uri="{FF2B5EF4-FFF2-40B4-BE49-F238E27FC236}">
                      <a16:creationId xmlns:a16="http://schemas.microsoft.com/office/drawing/2014/main" id="{02E0DFDE-B6F6-4E75-BFF8-8C8B980D7631}"/>
                    </a:ext>
                  </a:extLst>
                </p:cNvPr>
                <p:cNvSpPr txBox="1"/>
                <p:nvPr/>
              </p:nvSpPr>
              <p:spPr>
                <a:xfrm>
                  <a:off x="7700853" y="5979665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4" name="文字方塊 23">
                  <a:extLst>
                    <a:ext uri="{FF2B5EF4-FFF2-40B4-BE49-F238E27FC236}">
                      <a16:creationId xmlns:a16="http://schemas.microsoft.com/office/drawing/2014/main" id="{02E0DFDE-B6F6-4E75-BFF8-8C8B980D76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0853" y="5979665"/>
                  <a:ext cx="715161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C93FB94A-7DA5-40D7-AE26-7B5774F3619E}"/>
              </a:ext>
            </a:extLst>
          </p:cNvPr>
          <p:cNvSpPr/>
          <p:nvPr/>
        </p:nvSpPr>
        <p:spPr>
          <a:xfrm>
            <a:off x="1717885" y="3795863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812118A3-2DAB-4E0A-A743-A23B98CA552D}"/>
                  </a:ext>
                </a:extLst>
              </p:cNvPr>
              <p:cNvSpPr txBox="1"/>
              <p:nvPr/>
            </p:nvSpPr>
            <p:spPr>
              <a:xfrm>
                <a:off x="1526126" y="3833406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812118A3-2DAB-4E0A-A743-A23B98CA55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6126" y="3833406"/>
                <a:ext cx="715161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矩形 27">
            <a:extLst>
              <a:ext uri="{FF2B5EF4-FFF2-40B4-BE49-F238E27FC236}">
                <a16:creationId xmlns:a16="http://schemas.microsoft.com/office/drawing/2014/main" id="{9211C3B7-9B1B-4141-A061-0A274A515B63}"/>
              </a:ext>
            </a:extLst>
          </p:cNvPr>
          <p:cNvSpPr/>
          <p:nvPr/>
        </p:nvSpPr>
        <p:spPr>
          <a:xfrm>
            <a:off x="1145507" y="3795863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695BB679-DB4A-49DC-AD2B-B2817945ACB7}"/>
                  </a:ext>
                </a:extLst>
              </p:cNvPr>
              <p:cNvSpPr txBox="1"/>
              <p:nvPr/>
            </p:nvSpPr>
            <p:spPr>
              <a:xfrm>
                <a:off x="964022" y="384368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695BB679-DB4A-49DC-AD2B-B2817945AC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022" y="3843680"/>
                <a:ext cx="715161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矩形 29">
            <a:extLst>
              <a:ext uri="{FF2B5EF4-FFF2-40B4-BE49-F238E27FC236}">
                <a16:creationId xmlns:a16="http://schemas.microsoft.com/office/drawing/2014/main" id="{00E95762-C646-4D54-BA1C-6F880AF27807}"/>
              </a:ext>
            </a:extLst>
          </p:cNvPr>
          <p:cNvSpPr/>
          <p:nvPr/>
        </p:nvSpPr>
        <p:spPr>
          <a:xfrm>
            <a:off x="583404" y="3795863"/>
            <a:ext cx="288000" cy="54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EF4CC1BA-CF56-44B1-A2B3-E71E741B668E}"/>
                  </a:ext>
                </a:extLst>
              </p:cNvPr>
              <p:cNvSpPr txBox="1"/>
              <p:nvPr/>
            </p:nvSpPr>
            <p:spPr>
              <a:xfrm>
                <a:off x="401919" y="384368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EF4CC1BA-CF56-44B1-A2B3-E71E741B66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919" y="3843680"/>
                <a:ext cx="715161" cy="461665"/>
              </a:xfrm>
              <a:prstGeom prst="rect">
                <a:avLst/>
              </a:prstGeom>
              <a:blipFill>
                <a:blip r:embed="rId8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B620E6F9-C89A-4E56-A285-1B4BD908E50C}"/>
              </a:ext>
            </a:extLst>
          </p:cNvPr>
          <p:cNvCxnSpPr>
            <a:cxnSpLocks/>
          </p:cNvCxnSpPr>
          <p:nvPr/>
        </p:nvCxnSpPr>
        <p:spPr>
          <a:xfrm flipV="1">
            <a:off x="1298095" y="4339810"/>
            <a:ext cx="0" cy="508876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3DBAFCAF-E5BE-48AF-A7AF-D1ECA850BFA1}"/>
              </a:ext>
            </a:extLst>
          </p:cNvPr>
          <p:cNvCxnSpPr>
            <a:cxnSpLocks/>
          </p:cNvCxnSpPr>
          <p:nvPr/>
        </p:nvCxnSpPr>
        <p:spPr>
          <a:xfrm>
            <a:off x="716018" y="4619649"/>
            <a:ext cx="1145867" cy="0"/>
          </a:xfrm>
          <a:prstGeom prst="straightConnector1">
            <a:avLst/>
          </a:prstGeom>
          <a:ln w="25400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D8F3DA89-ACA1-406A-BA14-C94352E5B977}"/>
              </a:ext>
            </a:extLst>
          </p:cNvPr>
          <p:cNvCxnSpPr>
            <a:cxnSpLocks/>
          </p:cNvCxnSpPr>
          <p:nvPr/>
        </p:nvCxnSpPr>
        <p:spPr>
          <a:xfrm flipV="1">
            <a:off x="716018" y="4337800"/>
            <a:ext cx="0" cy="271494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B86C6EC9-F9D9-406D-9CD6-418066E8D490}"/>
              </a:ext>
            </a:extLst>
          </p:cNvPr>
          <p:cNvCxnSpPr>
            <a:cxnSpLocks/>
          </p:cNvCxnSpPr>
          <p:nvPr/>
        </p:nvCxnSpPr>
        <p:spPr>
          <a:xfrm flipV="1">
            <a:off x="1861885" y="4337800"/>
            <a:ext cx="0" cy="271494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 36">
            <a:extLst>
              <a:ext uri="{FF2B5EF4-FFF2-40B4-BE49-F238E27FC236}">
                <a16:creationId xmlns:a16="http://schemas.microsoft.com/office/drawing/2014/main" id="{2DEACDA9-EE40-4FE9-84BC-E65FF888DF5F}"/>
              </a:ext>
            </a:extLst>
          </p:cNvPr>
          <p:cNvSpPr/>
          <p:nvPr/>
        </p:nvSpPr>
        <p:spPr>
          <a:xfrm>
            <a:off x="3994097" y="3778933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050A3D89-2121-4DA7-B602-6AF9D5D5B4C3}"/>
                  </a:ext>
                </a:extLst>
              </p:cNvPr>
              <p:cNvSpPr txBox="1"/>
              <p:nvPr/>
            </p:nvSpPr>
            <p:spPr>
              <a:xfrm>
                <a:off x="3802338" y="3816476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050A3D89-2121-4DA7-B602-6AF9D5D5B4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338" y="3816476"/>
                <a:ext cx="715161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矩形 38">
            <a:extLst>
              <a:ext uri="{FF2B5EF4-FFF2-40B4-BE49-F238E27FC236}">
                <a16:creationId xmlns:a16="http://schemas.microsoft.com/office/drawing/2014/main" id="{17470311-0B4F-4B5D-8DC9-A253411C80B2}"/>
              </a:ext>
            </a:extLst>
          </p:cNvPr>
          <p:cNvSpPr/>
          <p:nvPr/>
        </p:nvSpPr>
        <p:spPr>
          <a:xfrm>
            <a:off x="3421719" y="3778933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字方塊 39">
                <a:extLst>
                  <a:ext uri="{FF2B5EF4-FFF2-40B4-BE49-F238E27FC236}">
                    <a16:creationId xmlns:a16="http://schemas.microsoft.com/office/drawing/2014/main" id="{C095B23D-4C97-4D25-9290-CDFE8B70DBC7}"/>
                  </a:ext>
                </a:extLst>
              </p:cNvPr>
              <p:cNvSpPr txBox="1"/>
              <p:nvPr/>
            </p:nvSpPr>
            <p:spPr>
              <a:xfrm>
                <a:off x="3240234" y="382675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0" name="文字方塊 39">
                <a:extLst>
                  <a:ext uri="{FF2B5EF4-FFF2-40B4-BE49-F238E27FC236}">
                    <a16:creationId xmlns:a16="http://schemas.microsoft.com/office/drawing/2014/main" id="{C095B23D-4C97-4D25-9290-CDFE8B70DB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234" y="3826750"/>
                <a:ext cx="715161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矩形 40">
            <a:extLst>
              <a:ext uri="{FF2B5EF4-FFF2-40B4-BE49-F238E27FC236}">
                <a16:creationId xmlns:a16="http://schemas.microsoft.com/office/drawing/2014/main" id="{64983A40-B2D2-4AFD-8334-492349B54618}"/>
              </a:ext>
            </a:extLst>
          </p:cNvPr>
          <p:cNvSpPr/>
          <p:nvPr/>
        </p:nvSpPr>
        <p:spPr>
          <a:xfrm>
            <a:off x="2859616" y="3778933"/>
            <a:ext cx="288000" cy="54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字方塊 41">
                <a:extLst>
                  <a:ext uri="{FF2B5EF4-FFF2-40B4-BE49-F238E27FC236}">
                    <a16:creationId xmlns:a16="http://schemas.microsoft.com/office/drawing/2014/main" id="{929F966E-B970-4D98-9608-2404261C2D18}"/>
                  </a:ext>
                </a:extLst>
              </p:cNvPr>
              <p:cNvSpPr txBox="1"/>
              <p:nvPr/>
            </p:nvSpPr>
            <p:spPr>
              <a:xfrm>
                <a:off x="2678131" y="382675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2" name="文字方塊 41">
                <a:extLst>
                  <a:ext uri="{FF2B5EF4-FFF2-40B4-BE49-F238E27FC236}">
                    <a16:creationId xmlns:a16="http://schemas.microsoft.com/office/drawing/2014/main" id="{929F966E-B970-4D98-9608-2404261C2D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8131" y="3826750"/>
                <a:ext cx="715161" cy="461665"/>
              </a:xfrm>
              <a:prstGeom prst="rect">
                <a:avLst/>
              </a:prstGeom>
              <a:blipFill>
                <a:blip r:embed="rId11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直線單箭頭接點 42">
            <a:extLst>
              <a:ext uri="{FF2B5EF4-FFF2-40B4-BE49-F238E27FC236}">
                <a16:creationId xmlns:a16="http://schemas.microsoft.com/office/drawing/2014/main" id="{D024C4C0-4D5B-4093-88F4-175D5B675665}"/>
              </a:ext>
            </a:extLst>
          </p:cNvPr>
          <p:cNvCxnSpPr>
            <a:cxnSpLocks/>
          </p:cNvCxnSpPr>
          <p:nvPr/>
        </p:nvCxnSpPr>
        <p:spPr>
          <a:xfrm flipV="1">
            <a:off x="3574307" y="4322880"/>
            <a:ext cx="0" cy="508876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單箭頭接點 43">
            <a:extLst>
              <a:ext uri="{FF2B5EF4-FFF2-40B4-BE49-F238E27FC236}">
                <a16:creationId xmlns:a16="http://schemas.microsoft.com/office/drawing/2014/main" id="{D3CA4BBA-C8DA-4B03-9A5E-B9FBB612C075}"/>
              </a:ext>
            </a:extLst>
          </p:cNvPr>
          <p:cNvCxnSpPr>
            <a:cxnSpLocks/>
          </p:cNvCxnSpPr>
          <p:nvPr/>
        </p:nvCxnSpPr>
        <p:spPr>
          <a:xfrm>
            <a:off x="2992230" y="4602719"/>
            <a:ext cx="1145867" cy="0"/>
          </a:xfrm>
          <a:prstGeom prst="straightConnector1">
            <a:avLst/>
          </a:prstGeom>
          <a:ln w="25400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單箭頭接點 44">
            <a:extLst>
              <a:ext uri="{FF2B5EF4-FFF2-40B4-BE49-F238E27FC236}">
                <a16:creationId xmlns:a16="http://schemas.microsoft.com/office/drawing/2014/main" id="{AF94A441-370D-4AD4-A876-743C6A923E44}"/>
              </a:ext>
            </a:extLst>
          </p:cNvPr>
          <p:cNvCxnSpPr>
            <a:cxnSpLocks/>
          </p:cNvCxnSpPr>
          <p:nvPr/>
        </p:nvCxnSpPr>
        <p:spPr>
          <a:xfrm flipV="1">
            <a:off x="2992230" y="4320870"/>
            <a:ext cx="0" cy="271494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單箭頭接點 45">
            <a:extLst>
              <a:ext uri="{FF2B5EF4-FFF2-40B4-BE49-F238E27FC236}">
                <a16:creationId xmlns:a16="http://schemas.microsoft.com/office/drawing/2014/main" id="{EDE0455E-3719-40AE-B28B-5E8B5ED7E801}"/>
              </a:ext>
            </a:extLst>
          </p:cNvPr>
          <p:cNvCxnSpPr>
            <a:cxnSpLocks/>
          </p:cNvCxnSpPr>
          <p:nvPr/>
        </p:nvCxnSpPr>
        <p:spPr>
          <a:xfrm flipV="1">
            <a:off x="4138097" y="4320870"/>
            <a:ext cx="0" cy="271494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矩形 47">
            <a:extLst>
              <a:ext uri="{FF2B5EF4-FFF2-40B4-BE49-F238E27FC236}">
                <a16:creationId xmlns:a16="http://schemas.microsoft.com/office/drawing/2014/main" id="{509855C9-EBCC-4ACC-A6C3-97F5A6B164B3}"/>
              </a:ext>
            </a:extLst>
          </p:cNvPr>
          <p:cNvSpPr/>
          <p:nvPr/>
        </p:nvSpPr>
        <p:spPr>
          <a:xfrm>
            <a:off x="6238213" y="3789527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字方塊 48">
                <a:extLst>
                  <a:ext uri="{FF2B5EF4-FFF2-40B4-BE49-F238E27FC236}">
                    <a16:creationId xmlns:a16="http://schemas.microsoft.com/office/drawing/2014/main" id="{D4DC085F-092E-4ACC-B97A-B449CF047D4D}"/>
                  </a:ext>
                </a:extLst>
              </p:cNvPr>
              <p:cNvSpPr txBox="1"/>
              <p:nvPr/>
            </p:nvSpPr>
            <p:spPr>
              <a:xfrm>
                <a:off x="6046454" y="382707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9" name="文字方塊 48">
                <a:extLst>
                  <a:ext uri="{FF2B5EF4-FFF2-40B4-BE49-F238E27FC236}">
                    <a16:creationId xmlns:a16="http://schemas.microsoft.com/office/drawing/2014/main" id="{D4DC085F-092E-4ACC-B97A-B449CF047D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6454" y="3827070"/>
                <a:ext cx="715161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矩形 49">
            <a:extLst>
              <a:ext uri="{FF2B5EF4-FFF2-40B4-BE49-F238E27FC236}">
                <a16:creationId xmlns:a16="http://schemas.microsoft.com/office/drawing/2014/main" id="{AB758357-148A-4E49-8DD8-A9F9583E14F1}"/>
              </a:ext>
            </a:extLst>
          </p:cNvPr>
          <p:cNvSpPr/>
          <p:nvPr/>
        </p:nvSpPr>
        <p:spPr>
          <a:xfrm>
            <a:off x="5665835" y="3789527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文字方塊 50">
                <a:extLst>
                  <a:ext uri="{FF2B5EF4-FFF2-40B4-BE49-F238E27FC236}">
                    <a16:creationId xmlns:a16="http://schemas.microsoft.com/office/drawing/2014/main" id="{2F928C3E-BC74-436F-9275-DFFF64761919}"/>
                  </a:ext>
                </a:extLst>
              </p:cNvPr>
              <p:cNvSpPr txBox="1"/>
              <p:nvPr/>
            </p:nvSpPr>
            <p:spPr>
              <a:xfrm>
                <a:off x="5484350" y="3837344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1" name="文字方塊 50">
                <a:extLst>
                  <a:ext uri="{FF2B5EF4-FFF2-40B4-BE49-F238E27FC236}">
                    <a16:creationId xmlns:a16="http://schemas.microsoft.com/office/drawing/2014/main" id="{2F928C3E-BC74-436F-9275-DFFF647619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4350" y="3837344"/>
                <a:ext cx="715161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矩形 51">
            <a:extLst>
              <a:ext uri="{FF2B5EF4-FFF2-40B4-BE49-F238E27FC236}">
                <a16:creationId xmlns:a16="http://schemas.microsoft.com/office/drawing/2014/main" id="{0374AB35-F388-4743-8630-E21D3CAF3823}"/>
              </a:ext>
            </a:extLst>
          </p:cNvPr>
          <p:cNvSpPr/>
          <p:nvPr/>
        </p:nvSpPr>
        <p:spPr>
          <a:xfrm>
            <a:off x="5103732" y="3789527"/>
            <a:ext cx="288000" cy="54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文字方塊 52">
                <a:extLst>
                  <a:ext uri="{FF2B5EF4-FFF2-40B4-BE49-F238E27FC236}">
                    <a16:creationId xmlns:a16="http://schemas.microsoft.com/office/drawing/2014/main" id="{42371904-9D32-473C-BA14-F0B6FCA13C25}"/>
                  </a:ext>
                </a:extLst>
              </p:cNvPr>
              <p:cNvSpPr txBox="1"/>
              <p:nvPr/>
            </p:nvSpPr>
            <p:spPr>
              <a:xfrm>
                <a:off x="4922247" y="3837344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3" name="文字方塊 52">
                <a:extLst>
                  <a:ext uri="{FF2B5EF4-FFF2-40B4-BE49-F238E27FC236}">
                    <a16:creationId xmlns:a16="http://schemas.microsoft.com/office/drawing/2014/main" id="{42371904-9D32-473C-BA14-F0B6FCA13C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2247" y="3837344"/>
                <a:ext cx="715161" cy="461665"/>
              </a:xfrm>
              <a:prstGeom prst="rect">
                <a:avLst/>
              </a:prstGeom>
              <a:blipFill>
                <a:blip r:embed="rId14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4" name="直線單箭頭接點 53">
            <a:extLst>
              <a:ext uri="{FF2B5EF4-FFF2-40B4-BE49-F238E27FC236}">
                <a16:creationId xmlns:a16="http://schemas.microsoft.com/office/drawing/2014/main" id="{FA9EDD5F-6AE2-4C23-99CB-2DA99BE92C47}"/>
              </a:ext>
            </a:extLst>
          </p:cNvPr>
          <p:cNvCxnSpPr>
            <a:cxnSpLocks/>
          </p:cNvCxnSpPr>
          <p:nvPr/>
        </p:nvCxnSpPr>
        <p:spPr>
          <a:xfrm flipV="1">
            <a:off x="5818423" y="4333474"/>
            <a:ext cx="0" cy="508876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單箭頭接點 54">
            <a:extLst>
              <a:ext uri="{FF2B5EF4-FFF2-40B4-BE49-F238E27FC236}">
                <a16:creationId xmlns:a16="http://schemas.microsoft.com/office/drawing/2014/main" id="{051735C3-ACD4-4DCF-83A6-510922799E74}"/>
              </a:ext>
            </a:extLst>
          </p:cNvPr>
          <p:cNvCxnSpPr>
            <a:cxnSpLocks/>
          </p:cNvCxnSpPr>
          <p:nvPr/>
        </p:nvCxnSpPr>
        <p:spPr>
          <a:xfrm>
            <a:off x="5236346" y="4613313"/>
            <a:ext cx="1145867" cy="0"/>
          </a:xfrm>
          <a:prstGeom prst="straightConnector1">
            <a:avLst/>
          </a:prstGeom>
          <a:ln w="25400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單箭頭接點 55">
            <a:extLst>
              <a:ext uri="{FF2B5EF4-FFF2-40B4-BE49-F238E27FC236}">
                <a16:creationId xmlns:a16="http://schemas.microsoft.com/office/drawing/2014/main" id="{73EF5414-B48D-421C-83BC-4076B476663B}"/>
              </a:ext>
            </a:extLst>
          </p:cNvPr>
          <p:cNvCxnSpPr>
            <a:cxnSpLocks/>
          </p:cNvCxnSpPr>
          <p:nvPr/>
        </p:nvCxnSpPr>
        <p:spPr>
          <a:xfrm flipV="1">
            <a:off x="5236346" y="4331464"/>
            <a:ext cx="0" cy="271494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單箭頭接點 56">
            <a:extLst>
              <a:ext uri="{FF2B5EF4-FFF2-40B4-BE49-F238E27FC236}">
                <a16:creationId xmlns:a16="http://schemas.microsoft.com/office/drawing/2014/main" id="{0CA9D969-FB8A-4695-A0DC-ED821FF8CDB3}"/>
              </a:ext>
            </a:extLst>
          </p:cNvPr>
          <p:cNvCxnSpPr>
            <a:cxnSpLocks/>
          </p:cNvCxnSpPr>
          <p:nvPr/>
        </p:nvCxnSpPr>
        <p:spPr>
          <a:xfrm flipH="1" flipV="1">
            <a:off x="6371923" y="4360244"/>
            <a:ext cx="0" cy="242714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矩形 58">
            <a:extLst>
              <a:ext uri="{FF2B5EF4-FFF2-40B4-BE49-F238E27FC236}">
                <a16:creationId xmlns:a16="http://schemas.microsoft.com/office/drawing/2014/main" id="{2F51FF8B-B069-402E-B1CA-1238499AD3DB}"/>
              </a:ext>
            </a:extLst>
          </p:cNvPr>
          <p:cNvSpPr/>
          <p:nvPr/>
        </p:nvSpPr>
        <p:spPr>
          <a:xfrm>
            <a:off x="8490917" y="3803115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文字方塊 59">
                <a:extLst>
                  <a:ext uri="{FF2B5EF4-FFF2-40B4-BE49-F238E27FC236}">
                    <a16:creationId xmlns:a16="http://schemas.microsoft.com/office/drawing/2014/main" id="{8D2579E3-D824-4F47-A490-7BFB6DA9C758}"/>
                  </a:ext>
                </a:extLst>
              </p:cNvPr>
              <p:cNvSpPr txBox="1"/>
              <p:nvPr/>
            </p:nvSpPr>
            <p:spPr>
              <a:xfrm>
                <a:off x="8299158" y="3840658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0" name="文字方塊 59">
                <a:extLst>
                  <a:ext uri="{FF2B5EF4-FFF2-40B4-BE49-F238E27FC236}">
                    <a16:creationId xmlns:a16="http://schemas.microsoft.com/office/drawing/2014/main" id="{8D2579E3-D824-4F47-A490-7BFB6DA9C7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9158" y="3840658"/>
                <a:ext cx="715161" cy="46166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矩形 60">
            <a:extLst>
              <a:ext uri="{FF2B5EF4-FFF2-40B4-BE49-F238E27FC236}">
                <a16:creationId xmlns:a16="http://schemas.microsoft.com/office/drawing/2014/main" id="{8DEA95A5-A3FD-4A4D-A36F-66A5880ACC7A}"/>
              </a:ext>
            </a:extLst>
          </p:cNvPr>
          <p:cNvSpPr/>
          <p:nvPr/>
        </p:nvSpPr>
        <p:spPr>
          <a:xfrm>
            <a:off x="7918539" y="3803115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文字方塊 61">
                <a:extLst>
                  <a:ext uri="{FF2B5EF4-FFF2-40B4-BE49-F238E27FC236}">
                    <a16:creationId xmlns:a16="http://schemas.microsoft.com/office/drawing/2014/main" id="{533C18EC-F19E-4BF8-A4A2-05805206B5E4}"/>
                  </a:ext>
                </a:extLst>
              </p:cNvPr>
              <p:cNvSpPr txBox="1"/>
              <p:nvPr/>
            </p:nvSpPr>
            <p:spPr>
              <a:xfrm>
                <a:off x="7737054" y="3850932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2" name="文字方塊 61">
                <a:extLst>
                  <a:ext uri="{FF2B5EF4-FFF2-40B4-BE49-F238E27FC236}">
                    <a16:creationId xmlns:a16="http://schemas.microsoft.com/office/drawing/2014/main" id="{533C18EC-F19E-4BF8-A4A2-05805206B5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7054" y="3850932"/>
                <a:ext cx="715161" cy="46166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8" name="群組 77">
            <a:extLst>
              <a:ext uri="{FF2B5EF4-FFF2-40B4-BE49-F238E27FC236}">
                <a16:creationId xmlns:a16="http://schemas.microsoft.com/office/drawing/2014/main" id="{F5ADD7C3-D835-4614-A5CF-4D0DCCA92D23}"/>
              </a:ext>
            </a:extLst>
          </p:cNvPr>
          <p:cNvGrpSpPr/>
          <p:nvPr/>
        </p:nvGrpSpPr>
        <p:grpSpPr>
          <a:xfrm>
            <a:off x="7174951" y="3803115"/>
            <a:ext cx="715161" cy="540000"/>
            <a:chOff x="7174951" y="3803115"/>
            <a:chExt cx="715161" cy="540000"/>
          </a:xfrm>
        </p:grpSpPr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7F7B1476-A728-47AE-A5C2-2AD9AD6A8E75}"/>
                </a:ext>
              </a:extLst>
            </p:cNvPr>
            <p:cNvSpPr/>
            <p:nvPr/>
          </p:nvSpPr>
          <p:spPr>
            <a:xfrm>
              <a:off x="7356436" y="3803115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文字方塊 63">
                  <a:extLst>
                    <a:ext uri="{FF2B5EF4-FFF2-40B4-BE49-F238E27FC236}">
                      <a16:creationId xmlns:a16="http://schemas.microsoft.com/office/drawing/2014/main" id="{C3EC488F-A4FC-422D-A82D-C0365A389B27}"/>
                    </a:ext>
                  </a:extLst>
                </p:cNvPr>
                <p:cNvSpPr txBox="1"/>
                <p:nvPr/>
              </p:nvSpPr>
              <p:spPr>
                <a:xfrm>
                  <a:off x="7174951" y="3850932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64" name="文字方塊 63">
                  <a:extLst>
                    <a:ext uri="{FF2B5EF4-FFF2-40B4-BE49-F238E27FC236}">
                      <a16:creationId xmlns:a16="http://schemas.microsoft.com/office/drawing/2014/main" id="{C3EC488F-A4FC-422D-A82D-C0365A389B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4951" y="3850932"/>
                  <a:ext cx="715161" cy="461665"/>
                </a:xfrm>
                <a:prstGeom prst="rect">
                  <a:avLst/>
                </a:prstGeom>
                <a:blipFill>
                  <a:blip r:embed="rId17"/>
                  <a:stretch>
                    <a:fillRect b="-10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65" name="直線單箭頭接點 64">
            <a:extLst>
              <a:ext uri="{FF2B5EF4-FFF2-40B4-BE49-F238E27FC236}">
                <a16:creationId xmlns:a16="http://schemas.microsoft.com/office/drawing/2014/main" id="{753FAE27-7907-472D-9C21-B2D83A55BB52}"/>
              </a:ext>
            </a:extLst>
          </p:cNvPr>
          <p:cNvCxnSpPr>
            <a:cxnSpLocks/>
          </p:cNvCxnSpPr>
          <p:nvPr/>
        </p:nvCxnSpPr>
        <p:spPr>
          <a:xfrm flipV="1">
            <a:off x="8071127" y="4347062"/>
            <a:ext cx="0" cy="508876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單箭頭接點 65">
            <a:extLst>
              <a:ext uri="{FF2B5EF4-FFF2-40B4-BE49-F238E27FC236}">
                <a16:creationId xmlns:a16="http://schemas.microsoft.com/office/drawing/2014/main" id="{D697AD04-AB6E-4940-B38B-0D50BD8F1DB9}"/>
              </a:ext>
            </a:extLst>
          </p:cNvPr>
          <p:cNvCxnSpPr>
            <a:cxnSpLocks/>
          </p:cNvCxnSpPr>
          <p:nvPr/>
        </p:nvCxnSpPr>
        <p:spPr>
          <a:xfrm>
            <a:off x="7489050" y="4626901"/>
            <a:ext cx="1145867" cy="0"/>
          </a:xfrm>
          <a:prstGeom prst="straightConnector1">
            <a:avLst/>
          </a:prstGeom>
          <a:ln w="25400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單箭頭接點 66">
            <a:extLst>
              <a:ext uri="{FF2B5EF4-FFF2-40B4-BE49-F238E27FC236}">
                <a16:creationId xmlns:a16="http://schemas.microsoft.com/office/drawing/2014/main" id="{AA3ED7E9-E9CC-4BFA-90F5-A7B46C32E877}"/>
              </a:ext>
            </a:extLst>
          </p:cNvPr>
          <p:cNvCxnSpPr>
            <a:cxnSpLocks/>
          </p:cNvCxnSpPr>
          <p:nvPr/>
        </p:nvCxnSpPr>
        <p:spPr>
          <a:xfrm flipV="1">
            <a:off x="7489050" y="4345052"/>
            <a:ext cx="0" cy="271494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單箭頭接點 67">
            <a:extLst>
              <a:ext uri="{FF2B5EF4-FFF2-40B4-BE49-F238E27FC236}">
                <a16:creationId xmlns:a16="http://schemas.microsoft.com/office/drawing/2014/main" id="{FDFDB914-AC67-447D-BD0F-78EF74B71948}"/>
              </a:ext>
            </a:extLst>
          </p:cNvPr>
          <p:cNvCxnSpPr>
            <a:cxnSpLocks/>
          </p:cNvCxnSpPr>
          <p:nvPr/>
        </p:nvCxnSpPr>
        <p:spPr>
          <a:xfrm flipV="1">
            <a:off x="8634917" y="4345052"/>
            <a:ext cx="0" cy="271494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文字方塊 68">
                <a:extLst>
                  <a:ext uri="{FF2B5EF4-FFF2-40B4-BE49-F238E27FC236}">
                    <a16:creationId xmlns:a16="http://schemas.microsoft.com/office/drawing/2014/main" id="{299201A6-C7CC-4F23-995E-F497C9095F7C}"/>
                  </a:ext>
                </a:extLst>
              </p:cNvPr>
              <p:cNvSpPr txBox="1"/>
              <p:nvPr/>
            </p:nvSpPr>
            <p:spPr>
              <a:xfrm>
                <a:off x="7726840" y="496097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9" name="文字方塊 68">
                <a:extLst>
                  <a:ext uri="{FF2B5EF4-FFF2-40B4-BE49-F238E27FC236}">
                    <a16:creationId xmlns:a16="http://schemas.microsoft.com/office/drawing/2014/main" id="{299201A6-C7CC-4F23-995E-F497C9095F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6840" y="4960970"/>
                <a:ext cx="715161" cy="46166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文字方塊 69">
                <a:extLst>
                  <a:ext uri="{FF2B5EF4-FFF2-40B4-BE49-F238E27FC236}">
                    <a16:creationId xmlns:a16="http://schemas.microsoft.com/office/drawing/2014/main" id="{136E4718-A150-4CF9-AC1D-EF6A13EB9578}"/>
                  </a:ext>
                </a:extLst>
              </p:cNvPr>
              <p:cNvSpPr txBox="1"/>
              <p:nvPr/>
            </p:nvSpPr>
            <p:spPr>
              <a:xfrm>
                <a:off x="5479166" y="4949897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0" name="文字方塊 69">
                <a:extLst>
                  <a:ext uri="{FF2B5EF4-FFF2-40B4-BE49-F238E27FC236}">
                    <a16:creationId xmlns:a16="http://schemas.microsoft.com/office/drawing/2014/main" id="{136E4718-A150-4CF9-AC1D-EF6A13EB95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9166" y="4949897"/>
                <a:ext cx="715161" cy="46166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文字方塊 70">
                <a:extLst>
                  <a:ext uri="{FF2B5EF4-FFF2-40B4-BE49-F238E27FC236}">
                    <a16:creationId xmlns:a16="http://schemas.microsoft.com/office/drawing/2014/main" id="{4AD374FC-9D89-45DE-9B31-8D373F109DAC}"/>
                  </a:ext>
                </a:extLst>
              </p:cNvPr>
              <p:cNvSpPr txBox="1"/>
              <p:nvPr/>
            </p:nvSpPr>
            <p:spPr>
              <a:xfrm>
                <a:off x="3266911" y="4949897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1" name="文字方塊 70">
                <a:extLst>
                  <a:ext uri="{FF2B5EF4-FFF2-40B4-BE49-F238E27FC236}">
                    <a16:creationId xmlns:a16="http://schemas.microsoft.com/office/drawing/2014/main" id="{4AD374FC-9D89-45DE-9B31-8D373F109D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6911" y="4949897"/>
                <a:ext cx="715161" cy="46166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文字方塊 71">
                <a:extLst>
                  <a:ext uri="{FF2B5EF4-FFF2-40B4-BE49-F238E27FC236}">
                    <a16:creationId xmlns:a16="http://schemas.microsoft.com/office/drawing/2014/main" id="{A7A88752-A919-4950-B251-B731AC0372B5}"/>
                  </a:ext>
                </a:extLst>
              </p:cNvPr>
              <p:cNvSpPr txBox="1"/>
              <p:nvPr/>
            </p:nvSpPr>
            <p:spPr>
              <a:xfrm>
                <a:off x="973803" y="4942431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2" name="文字方塊 71">
                <a:extLst>
                  <a:ext uri="{FF2B5EF4-FFF2-40B4-BE49-F238E27FC236}">
                    <a16:creationId xmlns:a16="http://schemas.microsoft.com/office/drawing/2014/main" id="{A7A88752-A919-4950-B251-B731AC0372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803" y="4942431"/>
                <a:ext cx="715161" cy="461665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文字方塊 73">
                <a:extLst>
                  <a:ext uri="{FF2B5EF4-FFF2-40B4-BE49-F238E27FC236}">
                    <a16:creationId xmlns:a16="http://schemas.microsoft.com/office/drawing/2014/main" id="{E44D86F6-FF22-4EAD-A0C2-1BAADE8983EA}"/>
                  </a:ext>
                </a:extLst>
              </p:cNvPr>
              <p:cNvSpPr txBox="1"/>
              <p:nvPr/>
            </p:nvSpPr>
            <p:spPr>
              <a:xfrm>
                <a:off x="401970" y="1580777"/>
                <a:ext cx="1485791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sSup>
                        <m:sSup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4" name="文字方塊 73">
                <a:extLst>
                  <a:ext uri="{FF2B5EF4-FFF2-40B4-BE49-F238E27FC236}">
                    <a16:creationId xmlns:a16="http://schemas.microsoft.com/office/drawing/2014/main" id="{E44D86F6-FF22-4EAD-A0C2-1BAADE8983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970" y="1580777"/>
                <a:ext cx="1485791" cy="381258"/>
              </a:xfrm>
              <a:prstGeom prst="rect">
                <a:avLst/>
              </a:prstGeom>
              <a:blipFill>
                <a:blip r:embed="rId22"/>
                <a:stretch>
                  <a:fillRect l="-4508" r="-1230" b="-2381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文字方塊 74">
                <a:extLst>
                  <a:ext uri="{FF2B5EF4-FFF2-40B4-BE49-F238E27FC236}">
                    <a16:creationId xmlns:a16="http://schemas.microsoft.com/office/drawing/2014/main" id="{BC2FB289-726F-4B3D-8A2A-D10E6B4FEA6D}"/>
                  </a:ext>
                </a:extLst>
              </p:cNvPr>
              <p:cNvSpPr txBox="1"/>
              <p:nvPr/>
            </p:nvSpPr>
            <p:spPr>
              <a:xfrm>
                <a:off x="401919" y="2185911"/>
                <a:ext cx="1497782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sSup>
                        <m:sSup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5" name="文字方塊 74">
                <a:extLst>
                  <a:ext uri="{FF2B5EF4-FFF2-40B4-BE49-F238E27FC236}">
                    <a16:creationId xmlns:a16="http://schemas.microsoft.com/office/drawing/2014/main" id="{BC2FB289-726F-4B3D-8A2A-D10E6B4FEA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919" y="2185911"/>
                <a:ext cx="1497782" cy="381258"/>
              </a:xfrm>
              <a:prstGeom prst="rect">
                <a:avLst/>
              </a:prstGeom>
              <a:blipFill>
                <a:blip r:embed="rId23"/>
                <a:stretch>
                  <a:fillRect l="-4472" t="-1613" r="-1220" b="-806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文字方塊 75">
                <a:extLst>
                  <a:ext uri="{FF2B5EF4-FFF2-40B4-BE49-F238E27FC236}">
                    <a16:creationId xmlns:a16="http://schemas.microsoft.com/office/drawing/2014/main" id="{81735BE0-0334-4F31-9B55-E610F8E599C3}"/>
                  </a:ext>
                </a:extLst>
              </p:cNvPr>
              <p:cNvSpPr txBox="1"/>
              <p:nvPr/>
            </p:nvSpPr>
            <p:spPr>
              <a:xfrm>
                <a:off x="412628" y="2770016"/>
                <a:ext cx="1487074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p>
                      </m:sSup>
                      <m:sSup>
                        <m:sSup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6" name="文字方塊 75">
                <a:extLst>
                  <a:ext uri="{FF2B5EF4-FFF2-40B4-BE49-F238E27FC236}">
                    <a16:creationId xmlns:a16="http://schemas.microsoft.com/office/drawing/2014/main" id="{81735BE0-0334-4F31-9B55-E610F8E599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628" y="2770016"/>
                <a:ext cx="1487074" cy="381258"/>
              </a:xfrm>
              <a:prstGeom prst="rect">
                <a:avLst/>
              </a:prstGeom>
              <a:blipFill>
                <a:blip r:embed="rId24"/>
                <a:stretch>
                  <a:fillRect l="-2459" r="-1230" b="-634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9" name="群組 78">
            <a:extLst>
              <a:ext uri="{FF2B5EF4-FFF2-40B4-BE49-F238E27FC236}">
                <a16:creationId xmlns:a16="http://schemas.microsoft.com/office/drawing/2014/main" id="{3E7C8B86-08F5-43DD-B8D5-38DBFF76493D}"/>
              </a:ext>
            </a:extLst>
          </p:cNvPr>
          <p:cNvGrpSpPr/>
          <p:nvPr/>
        </p:nvGrpSpPr>
        <p:grpSpPr>
          <a:xfrm>
            <a:off x="3464597" y="210833"/>
            <a:ext cx="715161" cy="540000"/>
            <a:chOff x="7174951" y="3803115"/>
            <a:chExt cx="715161" cy="540000"/>
          </a:xfrm>
        </p:grpSpPr>
        <p:sp>
          <p:nvSpPr>
            <p:cNvPr id="80" name="矩形 79">
              <a:extLst>
                <a:ext uri="{FF2B5EF4-FFF2-40B4-BE49-F238E27FC236}">
                  <a16:creationId xmlns:a16="http://schemas.microsoft.com/office/drawing/2014/main" id="{8099B144-36C0-4C06-9E1A-5738BC8AADF3}"/>
                </a:ext>
              </a:extLst>
            </p:cNvPr>
            <p:cNvSpPr/>
            <p:nvPr/>
          </p:nvSpPr>
          <p:spPr>
            <a:xfrm>
              <a:off x="7356436" y="3803115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文字方塊 80">
                  <a:extLst>
                    <a:ext uri="{FF2B5EF4-FFF2-40B4-BE49-F238E27FC236}">
                      <a16:creationId xmlns:a16="http://schemas.microsoft.com/office/drawing/2014/main" id="{A7781FBF-8F7A-4DBC-8ED6-DA6AD69B6DD8}"/>
                    </a:ext>
                  </a:extLst>
                </p:cNvPr>
                <p:cNvSpPr txBox="1"/>
                <p:nvPr/>
              </p:nvSpPr>
              <p:spPr>
                <a:xfrm>
                  <a:off x="7174951" y="3850932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81" name="文字方塊 80">
                  <a:extLst>
                    <a:ext uri="{FF2B5EF4-FFF2-40B4-BE49-F238E27FC236}">
                      <a16:creationId xmlns:a16="http://schemas.microsoft.com/office/drawing/2014/main" id="{A7781FBF-8F7A-4DBC-8ED6-DA6AD69B6D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4951" y="3850932"/>
                  <a:ext cx="715161" cy="461665"/>
                </a:xfrm>
                <a:prstGeom prst="rect">
                  <a:avLst/>
                </a:prstGeom>
                <a:blipFill>
                  <a:blip r:embed="rId25"/>
                  <a:stretch>
                    <a:fillRect b="-10526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2" name="群組 81">
            <a:extLst>
              <a:ext uri="{FF2B5EF4-FFF2-40B4-BE49-F238E27FC236}">
                <a16:creationId xmlns:a16="http://schemas.microsoft.com/office/drawing/2014/main" id="{2A2687C5-B416-4B18-A2A6-1364A2960F06}"/>
              </a:ext>
            </a:extLst>
          </p:cNvPr>
          <p:cNvGrpSpPr/>
          <p:nvPr/>
        </p:nvGrpSpPr>
        <p:grpSpPr>
          <a:xfrm>
            <a:off x="3808419" y="210833"/>
            <a:ext cx="715161" cy="540000"/>
            <a:chOff x="7174951" y="3803115"/>
            <a:chExt cx="715161" cy="540000"/>
          </a:xfrm>
        </p:grpSpPr>
        <p:sp>
          <p:nvSpPr>
            <p:cNvPr id="83" name="矩形 82">
              <a:extLst>
                <a:ext uri="{FF2B5EF4-FFF2-40B4-BE49-F238E27FC236}">
                  <a16:creationId xmlns:a16="http://schemas.microsoft.com/office/drawing/2014/main" id="{90661A75-5372-4698-B0D6-1DE81FB63646}"/>
                </a:ext>
              </a:extLst>
            </p:cNvPr>
            <p:cNvSpPr/>
            <p:nvPr/>
          </p:nvSpPr>
          <p:spPr>
            <a:xfrm>
              <a:off x="7356436" y="3803115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文字方塊 83">
                  <a:extLst>
                    <a:ext uri="{FF2B5EF4-FFF2-40B4-BE49-F238E27FC236}">
                      <a16:creationId xmlns:a16="http://schemas.microsoft.com/office/drawing/2014/main" id="{A4521AC1-E903-4E56-B4D7-F386DD34A721}"/>
                    </a:ext>
                  </a:extLst>
                </p:cNvPr>
                <p:cNvSpPr txBox="1"/>
                <p:nvPr/>
              </p:nvSpPr>
              <p:spPr>
                <a:xfrm>
                  <a:off x="7174951" y="3850932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84" name="文字方塊 83">
                  <a:extLst>
                    <a:ext uri="{FF2B5EF4-FFF2-40B4-BE49-F238E27FC236}">
                      <a16:creationId xmlns:a16="http://schemas.microsoft.com/office/drawing/2014/main" id="{A4521AC1-E903-4E56-B4D7-F386DD34A7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4951" y="3850932"/>
                  <a:ext cx="715161" cy="461665"/>
                </a:xfrm>
                <a:prstGeom prst="rect">
                  <a:avLst/>
                </a:prstGeom>
                <a:blipFill>
                  <a:blip r:embed="rId26"/>
                  <a:stretch>
                    <a:fillRect b="-10526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5" name="群組 84">
            <a:extLst>
              <a:ext uri="{FF2B5EF4-FFF2-40B4-BE49-F238E27FC236}">
                <a16:creationId xmlns:a16="http://schemas.microsoft.com/office/drawing/2014/main" id="{66C70ACF-4C1F-4B26-AA59-345143A1C5E6}"/>
              </a:ext>
            </a:extLst>
          </p:cNvPr>
          <p:cNvGrpSpPr/>
          <p:nvPr/>
        </p:nvGrpSpPr>
        <p:grpSpPr>
          <a:xfrm>
            <a:off x="4152241" y="210833"/>
            <a:ext cx="715161" cy="540000"/>
            <a:chOff x="7174951" y="3803115"/>
            <a:chExt cx="715161" cy="540000"/>
          </a:xfrm>
        </p:grpSpPr>
        <p:sp>
          <p:nvSpPr>
            <p:cNvPr id="86" name="矩形 85">
              <a:extLst>
                <a:ext uri="{FF2B5EF4-FFF2-40B4-BE49-F238E27FC236}">
                  <a16:creationId xmlns:a16="http://schemas.microsoft.com/office/drawing/2014/main" id="{14DFF131-B5D4-44CC-A2AA-9651990971E1}"/>
                </a:ext>
              </a:extLst>
            </p:cNvPr>
            <p:cNvSpPr/>
            <p:nvPr/>
          </p:nvSpPr>
          <p:spPr>
            <a:xfrm>
              <a:off x="7356436" y="3803115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文字方塊 86">
                  <a:extLst>
                    <a:ext uri="{FF2B5EF4-FFF2-40B4-BE49-F238E27FC236}">
                      <a16:creationId xmlns:a16="http://schemas.microsoft.com/office/drawing/2014/main" id="{78324DEE-4099-4EBA-A142-E146462A7AAC}"/>
                    </a:ext>
                  </a:extLst>
                </p:cNvPr>
                <p:cNvSpPr txBox="1"/>
                <p:nvPr/>
              </p:nvSpPr>
              <p:spPr>
                <a:xfrm>
                  <a:off x="7174951" y="3850932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87" name="文字方塊 86">
                  <a:extLst>
                    <a:ext uri="{FF2B5EF4-FFF2-40B4-BE49-F238E27FC236}">
                      <a16:creationId xmlns:a16="http://schemas.microsoft.com/office/drawing/2014/main" id="{78324DEE-4099-4EBA-A142-E146462A7A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4951" y="3850932"/>
                  <a:ext cx="715161" cy="461665"/>
                </a:xfrm>
                <a:prstGeom prst="rect">
                  <a:avLst/>
                </a:prstGeom>
                <a:blipFill>
                  <a:blip r:embed="rId27"/>
                  <a:stretch>
                    <a:fillRect b="-10526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8" name="群組 87">
            <a:extLst>
              <a:ext uri="{FF2B5EF4-FFF2-40B4-BE49-F238E27FC236}">
                <a16:creationId xmlns:a16="http://schemas.microsoft.com/office/drawing/2014/main" id="{FFA48CB8-413C-4827-A8A6-2AEC25BFAFA5}"/>
              </a:ext>
            </a:extLst>
          </p:cNvPr>
          <p:cNvGrpSpPr/>
          <p:nvPr/>
        </p:nvGrpSpPr>
        <p:grpSpPr>
          <a:xfrm>
            <a:off x="4496062" y="217705"/>
            <a:ext cx="715161" cy="540000"/>
            <a:chOff x="7174951" y="3803115"/>
            <a:chExt cx="715161" cy="540000"/>
          </a:xfrm>
        </p:grpSpPr>
        <p:sp>
          <p:nvSpPr>
            <p:cNvPr id="89" name="矩形 88">
              <a:extLst>
                <a:ext uri="{FF2B5EF4-FFF2-40B4-BE49-F238E27FC236}">
                  <a16:creationId xmlns:a16="http://schemas.microsoft.com/office/drawing/2014/main" id="{965EA6AF-281F-452E-B80C-B833DD37ABD0}"/>
                </a:ext>
              </a:extLst>
            </p:cNvPr>
            <p:cNvSpPr/>
            <p:nvPr/>
          </p:nvSpPr>
          <p:spPr>
            <a:xfrm>
              <a:off x="7356436" y="3803115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文字方塊 89">
                  <a:extLst>
                    <a:ext uri="{FF2B5EF4-FFF2-40B4-BE49-F238E27FC236}">
                      <a16:creationId xmlns:a16="http://schemas.microsoft.com/office/drawing/2014/main" id="{FC59C7E7-99CA-4D3A-8AC1-52044D7AF8AA}"/>
                    </a:ext>
                  </a:extLst>
                </p:cNvPr>
                <p:cNvSpPr txBox="1"/>
                <p:nvPr/>
              </p:nvSpPr>
              <p:spPr>
                <a:xfrm>
                  <a:off x="7174951" y="3850932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90" name="文字方塊 89">
                  <a:extLst>
                    <a:ext uri="{FF2B5EF4-FFF2-40B4-BE49-F238E27FC236}">
                      <a16:creationId xmlns:a16="http://schemas.microsoft.com/office/drawing/2014/main" id="{FC59C7E7-99CA-4D3A-8AC1-52044D7AF8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4951" y="3850932"/>
                  <a:ext cx="715161" cy="461665"/>
                </a:xfrm>
                <a:prstGeom prst="rect">
                  <a:avLst/>
                </a:prstGeom>
                <a:blipFill>
                  <a:blip r:embed="rId28"/>
                  <a:stretch>
                    <a:fillRect b="-10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1" name="文字方塊 90">
            <a:extLst>
              <a:ext uri="{FF2B5EF4-FFF2-40B4-BE49-F238E27FC236}">
                <a16:creationId xmlns:a16="http://schemas.microsoft.com/office/drawing/2014/main" id="{E5AAAC7D-5867-46D2-8F43-CDF96B44C03F}"/>
              </a:ext>
            </a:extLst>
          </p:cNvPr>
          <p:cNvSpPr txBox="1"/>
          <p:nvPr/>
        </p:nvSpPr>
        <p:spPr>
          <a:xfrm>
            <a:off x="5055854" y="274431"/>
            <a:ext cx="3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/>
              <a:t>=</a:t>
            </a:r>
            <a:endParaRPr lang="zh-TW" altLang="en-US" sz="2800" b="1" dirty="0"/>
          </a:p>
        </p:txBody>
      </p:sp>
      <p:grpSp>
        <p:nvGrpSpPr>
          <p:cNvPr id="94" name="群組 93">
            <a:extLst>
              <a:ext uri="{FF2B5EF4-FFF2-40B4-BE49-F238E27FC236}">
                <a16:creationId xmlns:a16="http://schemas.microsoft.com/office/drawing/2014/main" id="{2F94A9BB-757D-49B5-A390-1134BF3D7881}"/>
              </a:ext>
            </a:extLst>
          </p:cNvPr>
          <p:cNvGrpSpPr/>
          <p:nvPr/>
        </p:nvGrpSpPr>
        <p:grpSpPr>
          <a:xfrm>
            <a:off x="5496633" y="189497"/>
            <a:ext cx="639241" cy="608154"/>
            <a:chOff x="5091792" y="1543557"/>
            <a:chExt cx="639241" cy="608154"/>
          </a:xfrm>
        </p:grpSpPr>
        <p:sp>
          <p:nvSpPr>
            <p:cNvPr id="92" name="文字方塊 91">
              <a:extLst>
                <a:ext uri="{FF2B5EF4-FFF2-40B4-BE49-F238E27FC236}">
                  <a16:creationId xmlns:a16="http://schemas.microsoft.com/office/drawing/2014/main" id="{49D1F759-73B5-44A2-B25F-0D8CAB40C051}"/>
                </a:ext>
              </a:extLst>
            </p:cNvPr>
            <p:cNvSpPr txBox="1"/>
            <p:nvPr/>
          </p:nvSpPr>
          <p:spPr>
            <a:xfrm>
              <a:off x="5091792" y="1543557"/>
              <a:ext cx="639241" cy="60815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文字方塊 92">
                  <a:extLst>
                    <a:ext uri="{FF2B5EF4-FFF2-40B4-BE49-F238E27FC236}">
                      <a16:creationId xmlns:a16="http://schemas.microsoft.com/office/drawing/2014/main" id="{9A07F579-82D4-48F9-A50F-7CE81F761110}"/>
                    </a:ext>
                  </a:extLst>
                </p:cNvPr>
                <p:cNvSpPr txBox="1"/>
                <p:nvPr/>
              </p:nvSpPr>
              <p:spPr>
                <a:xfrm>
                  <a:off x="5182638" y="1684301"/>
                  <a:ext cx="53418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93" name="文字方塊 92">
                  <a:extLst>
                    <a:ext uri="{FF2B5EF4-FFF2-40B4-BE49-F238E27FC236}">
                      <a16:creationId xmlns:a16="http://schemas.microsoft.com/office/drawing/2014/main" id="{9A07F579-82D4-48F9-A50F-7CE81F7611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82638" y="1684301"/>
                  <a:ext cx="534184" cy="369332"/>
                </a:xfrm>
                <a:prstGeom prst="rect">
                  <a:avLst/>
                </a:prstGeom>
                <a:blipFill>
                  <a:blip r:embed="rId29"/>
                  <a:stretch>
                    <a:fillRect l="-13793" r="-4598" b="-655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6" name="矩形 95">
            <a:extLst>
              <a:ext uri="{FF2B5EF4-FFF2-40B4-BE49-F238E27FC236}">
                <a16:creationId xmlns:a16="http://schemas.microsoft.com/office/drawing/2014/main" id="{B0410CF2-CBD9-4ACC-9D25-2D345E4D5793}"/>
              </a:ext>
            </a:extLst>
          </p:cNvPr>
          <p:cNvSpPr/>
          <p:nvPr/>
        </p:nvSpPr>
        <p:spPr>
          <a:xfrm>
            <a:off x="6246110" y="229984"/>
            <a:ext cx="288000" cy="540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文字方塊 96">
                <a:extLst>
                  <a:ext uri="{FF2B5EF4-FFF2-40B4-BE49-F238E27FC236}">
                    <a16:creationId xmlns:a16="http://schemas.microsoft.com/office/drawing/2014/main" id="{B1DADBF8-68D8-4058-A55C-ED85475A45BB}"/>
                  </a:ext>
                </a:extLst>
              </p:cNvPr>
              <p:cNvSpPr txBox="1"/>
              <p:nvPr/>
            </p:nvSpPr>
            <p:spPr>
              <a:xfrm>
                <a:off x="6078662" y="270161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97" name="文字方塊 96">
                <a:extLst>
                  <a:ext uri="{FF2B5EF4-FFF2-40B4-BE49-F238E27FC236}">
                    <a16:creationId xmlns:a16="http://schemas.microsoft.com/office/drawing/2014/main" id="{B1DADBF8-68D8-4058-A55C-ED85475A45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8662" y="270161"/>
                <a:ext cx="715161" cy="461665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9" name="矩形 98">
            <a:extLst>
              <a:ext uri="{FF2B5EF4-FFF2-40B4-BE49-F238E27FC236}">
                <a16:creationId xmlns:a16="http://schemas.microsoft.com/office/drawing/2014/main" id="{B6623BD2-F355-47E1-B339-925E680CEFEF}"/>
              </a:ext>
            </a:extLst>
          </p:cNvPr>
          <p:cNvSpPr/>
          <p:nvPr/>
        </p:nvSpPr>
        <p:spPr>
          <a:xfrm>
            <a:off x="6589932" y="229984"/>
            <a:ext cx="288000" cy="540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文字方塊 99">
                <a:extLst>
                  <a:ext uri="{FF2B5EF4-FFF2-40B4-BE49-F238E27FC236}">
                    <a16:creationId xmlns:a16="http://schemas.microsoft.com/office/drawing/2014/main" id="{1C285146-A5EF-41B2-94AA-B6E8B0C8AB00}"/>
                  </a:ext>
                </a:extLst>
              </p:cNvPr>
              <p:cNvSpPr txBox="1"/>
              <p:nvPr/>
            </p:nvSpPr>
            <p:spPr>
              <a:xfrm>
                <a:off x="6408447" y="270162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00" name="文字方塊 99">
                <a:extLst>
                  <a:ext uri="{FF2B5EF4-FFF2-40B4-BE49-F238E27FC236}">
                    <a16:creationId xmlns:a16="http://schemas.microsoft.com/office/drawing/2014/main" id="{1C285146-A5EF-41B2-94AA-B6E8B0C8AB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8447" y="270162"/>
                <a:ext cx="715161" cy="461665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" name="矩形 101">
            <a:extLst>
              <a:ext uri="{FF2B5EF4-FFF2-40B4-BE49-F238E27FC236}">
                <a16:creationId xmlns:a16="http://schemas.microsoft.com/office/drawing/2014/main" id="{BEF6AB99-CF95-4006-8C5B-6A892D59B560}"/>
              </a:ext>
            </a:extLst>
          </p:cNvPr>
          <p:cNvSpPr/>
          <p:nvPr/>
        </p:nvSpPr>
        <p:spPr>
          <a:xfrm>
            <a:off x="6933754" y="229984"/>
            <a:ext cx="288000" cy="540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文字方塊 102">
                <a:extLst>
                  <a:ext uri="{FF2B5EF4-FFF2-40B4-BE49-F238E27FC236}">
                    <a16:creationId xmlns:a16="http://schemas.microsoft.com/office/drawing/2014/main" id="{474E5FE8-5F2C-44E0-BE54-D1CEEDE561A5}"/>
                  </a:ext>
                </a:extLst>
              </p:cNvPr>
              <p:cNvSpPr txBox="1"/>
              <p:nvPr/>
            </p:nvSpPr>
            <p:spPr>
              <a:xfrm>
                <a:off x="6752269" y="270162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03" name="文字方塊 102">
                <a:extLst>
                  <a:ext uri="{FF2B5EF4-FFF2-40B4-BE49-F238E27FC236}">
                    <a16:creationId xmlns:a16="http://schemas.microsoft.com/office/drawing/2014/main" id="{474E5FE8-5F2C-44E0-BE54-D1CEEDE561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2269" y="270162"/>
                <a:ext cx="715161" cy="461665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5" name="矩形 104">
            <a:extLst>
              <a:ext uri="{FF2B5EF4-FFF2-40B4-BE49-F238E27FC236}">
                <a16:creationId xmlns:a16="http://schemas.microsoft.com/office/drawing/2014/main" id="{3A0F0C7C-6ABF-4C5A-BF6C-5C64492C3708}"/>
              </a:ext>
            </a:extLst>
          </p:cNvPr>
          <p:cNvSpPr/>
          <p:nvPr/>
        </p:nvSpPr>
        <p:spPr>
          <a:xfrm>
            <a:off x="7277575" y="236856"/>
            <a:ext cx="288000" cy="540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文字方塊 105">
                <a:extLst>
                  <a:ext uri="{FF2B5EF4-FFF2-40B4-BE49-F238E27FC236}">
                    <a16:creationId xmlns:a16="http://schemas.microsoft.com/office/drawing/2014/main" id="{76644354-9D7D-4C3E-B80F-59EFDBB8AEBA}"/>
                  </a:ext>
                </a:extLst>
              </p:cNvPr>
              <p:cNvSpPr txBox="1"/>
              <p:nvPr/>
            </p:nvSpPr>
            <p:spPr>
              <a:xfrm>
                <a:off x="7096090" y="277034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06" name="文字方塊 105">
                <a:extLst>
                  <a:ext uri="{FF2B5EF4-FFF2-40B4-BE49-F238E27FC236}">
                    <a16:creationId xmlns:a16="http://schemas.microsoft.com/office/drawing/2014/main" id="{76644354-9D7D-4C3E-B80F-59EFDBB8AE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6090" y="277034"/>
                <a:ext cx="715161" cy="461665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" name="矩形 106">
            <a:extLst>
              <a:ext uri="{FF2B5EF4-FFF2-40B4-BE49-F238E27FC236}">
                <a16:creationId xmlns:a16="http://schemas.microsoft.com/office/drawing/2014/main" id="{F7F38807-7D8F-4B32-8564-1957A0A4CF72}"/>
              </a:ext>
            </a:extLst>
          </p:cNvPr>
          <p:cNvSpPr/>
          <p:nvPr/>
        </p:nvSpPr>
        <p:spPr>
          <a:xfrm>
            <a:off x="3650529" y="1391860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08" name="矩形 107">
            <a:extLst>
              <a:ext uri="{FF2B5EF4-FFF2-40B4-BE49-F238E27FC236}">
                <a16:creationId xmlns:a16="http://schemas.microsoft.com/office/drawing/2014/main" id="{BE20ACF6-F85C-4DC6-A798-598B7EA1EE48}"/>
              </a:ext>
            </a:extLst>
          </p:cNvPr>
          <p:cNvSpPr/>
          <p:nvPr/>
        </p:nvSpPr>
        <p:spPr>
          <a:xfrm>
            <a:off x="3994351" y="1391860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09" name="矩形 108">
            <a:extLst>
              <a:ext uri="{FF2B5EF4-FFF2-40B4-BE49-F238E27FC236}">
                <a16:creationId xmlns:a16="http://schemas.microsoft.com/office/drawing/2014/main" id="{43605474-17ED-44E7-9102-E78439C33796}"/>
              </a:ext>
            </a:extLst>
          </p:cNvPr>
          <p:cNvSpPr/>
          <p:nvPr/>
        </p:nvSpPr>
        <p:spPr>
          <a:xfrm>
            <a:off x="4338173" y="1391860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10" name="矩形 109">
            <a:extLst>
              <a:ext uri="{FF2B5EF4-FFF2-40B4-BE49-F238E27FC236}">
                <a16:creationId xmlns:a16="http://schemas.microsoft.com/office/drawing/2014/main" id="{074552CD-0CF1-416F-84E7-C70F5B2C6F17}"/>
              </a:ext>
            </a:extLst>
          </p:cNvPr>
          <p:cNvSpPr/>
          <p:nvPr/>
        </p:nvSpPr>
        <p:spPr>
          <a:xfrm>
            <a:off x="4681994" y="1398732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11" name="矩形 110">
            <a:extLst>
              <a:ext uri="{FF2B5EF4-FFF2-40B4-BE49-F238E27FC236}">
                <a16:creationId xmlns:a16="http://schemas.microsoft.com/office/drawing/2014/main" id="{6EF90768-B516-40E1-85B4-B0D6B1D5E3C0}"/>
              </a:ext>
            </a:extLst>
          </p:cNvPr>
          <p:cNvSpPr/>
          <p:nvPr/>
        </p:nvSpPr>
        <p:spPr>
          <a:xfrm>
            <a:off x="3664048" y="2570722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12" name="矩形 111">
            <a:extLst>
              <a:ext uri="{FF2B5EF4-FFF2-40B4-BE49-F238E27FC236}">
                <a16:creationId xmlns:a16="http://schemas.microsoft.com/office/drawing/2014/main" id="{EDDFF4C3-538A-47FC-8E28-27A959C2F5A3}"/>
              </a:ext>
            </a:extLst>
          </p:cNvPr>
          <p:cNvSpPr/>
          <p:nvPr/>
        </p:nvSpPr>
        <p:spPr>
          <a:xfrm>
            <a:off x="4007870" y="2570722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13" name="矩形 112">
            <a:extLst>
              <a:ext uri="{FF2B5EF4-FFF2-40B4-BE49-F238E27FC236}">
                <a16:creationId xmlns:a16="http://schemas.microsoft.com/office/drawing/2014/main" id="{47EA14C9-D731-4925-9B34-6E3505CA7038}"/>
              </a:ext>
            </a:extLst>
          </p:cNvPr>
          <p:cNvSpPr/>
          <p:nvPr/>
        </p:nvSpPr>
        <p:spPr>
          <a:xfrm>
            <a:off x="4351692" y="2570722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14" name="矩形 113">
            <a:extLst>
              <a:ext uri="{FF2B5EF4-FFF2-40B4-BE49-F238E27FC236}">
                <a16:creationId xmlns:a16="http://schemas.microsoft.com/office/drawing/2014/main" id="{A7DC86CD-9D1F-41D3-ABC1-172069D07601}"/>
              </a:ext>
            </a:extLst>
          </p:cNvPr>
          <p:cNvSpPr/>
          <p:nvPr/>
        </p:nvSpPr>
        <p:spPr>
          <a:xfrm>
            <a:off x="4695513" y="2577594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15" name="文字方塊 114">
            <a:extLst>
              <a:ext uri="{FF2B5EF4-FFF2-40B4-BE49-F238E27FC236}">
                <a16:creationId xmlns:a16="http://schemas.microsoft.com/office/drawing/2014/main" id="{48EDE54E-4FC3-4722-9FFF-AB971AFB49A0}"/>
              </a:ext>
            </a:extLst>
          </p:cNvPr>
          <p:cNvSpPr txBox="1"/>
          <p:nvPr/>
        </p:nvSpPr>
        <p:spPr>
          <a:xfrm>
            <a:off x="5058428" y="1479344"/>
            <a:ext cx="3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/>
              <a:t>=</a:t>
            </a:r>
            <a:endParaRPr lang="zh-TW" altLang="en-US" sz="2800" b="1" dirty="0"/>
          </a:p>
        </p:txBody>
      </p:sp>
      <p:grpSp>
        <p:nvGrpSpPr>
          <p:cNvPr id="116" name="群組 115">
            <a:extLst>
              <a:ext uri="{FF2B5EF4-FFF2-40B4-BE49-F238E27FC236}">
                <a16:creationId xmlns:a16="http://schemas.microsoft.com/office/drawing/2014/main" id="{3269D35C-FCCF-43F7-A2DC-C4B20147F03E}"/>
              </a:ext>
            </a:extLst>
          </p:cNvPr>
          <p:cNvGrpSpPr/>
          <p:nvPr/>
        </p:nvGrpSpPr>
        <p:grpSpPr>
          <a:xfrm>
            <a:off x="5508723" y="1371055"/>
            <a:ext cx="639241" cy="608154"/>
            <a:chOff x="5091792" y="1543557"/>
            <a:chExt cx="639241" cy="608154"/>
          </a:xfrm>
        </p:grpSpPr>
        <p:sp>
          <p:nvSpPr>
            <p:cNvPr id="117" name="文字方塊 116">
              <a:extLst>
                <a:ext uri="{FF2B5EF4-FFF2-40B4-BE49-F238E27FC236}">
                  <a16:creationId xmlns:a16="http://schemas.microsoft.com/office/drawing/2014/main" id="{B4938D8C-FE80-4657-B86B-A7CA92902CED}"/>
                </a:ext>
              </a:extLst>
            </p:cNvPr>
            <p:cNvSpPr txBox="1"/>
            <p:nvPr/>
          </p:nvSpPr>
          <p:spPr>
            <a:xfrm>
              <a:off x="5091792" y="1543557"/>
              <a:ext cx="639241" cy="60815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文字方塊 117">
                  <a:extLst>
                    <a:ext uri="{FF2B5EF4-FFF2-40B4-BE49-F238E27FC236}">
                      <a16:creationId xmlns:a16="http://schemas.microsoft.com/office/drawing/2014/main" id="{D84F6214-9419-41C7-BA1D-1307291233C3}"/>
                    </a:ext>
                  </a:extLst>
                </p:cNvPr>
                <p:cNvSpPr txBox="1"/>
                <p:nvPr/>
              </p:nvSpPr>
              <p:spPr>
                <a:xfrm>
                  <a:off x="5182638" y="1684301"/>
                  <a:ext cx="535595" cy="37587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18" name="文字方塊 117">
                  <a:extLst>
                    <a:ext uri="{FF2B5EF4-FFF2-40B4-BE49-F238E27FC236}">
                      <a16:creationId xmlns:a16="http://schemas.microsoft.com/office/drawing/2014/main" id="{D84F6214-9419-41C7-BA1D-1307291233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82638" y="1684301"/>
                  <a:ext cx="535595" cy="375872"/>
                </a:xfrm>
                <a:prstGeom prst="rect">
                  <a:avLst/>
                </a:prstGeom>
                <a:blipFill>
                  <a:blip r:embed="rId34"/>
                  <a:stretch>
                    <a:fillRect l="-13793" t="-3226" r="-4598" b="-4839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9" name="文字方塊 118">
            <a:extLst>
              <a:ext uri="{FF2B5EF4-FFF2-40B4-BE49-F238E27FC236}">
                <a16:creationId xmlns:a16="http://schemas.microsoft.com/office/drawing/2014/main" id="{17B05170-F180-47F8-936D-A1F99653BEBB}"/>
              </a:ext>
            </a:extLst>
          </p:cNvPr>
          <p:cNvSpPr txBox="1"/>
          <p:nvPr/>
        </p:nvSpPr>
        <p:spPr>
          <a:xfrm>
            <a:off x="5073030" y="2639652"/>
            <a:ext cx="3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/>
              <a:t>=</a:t>
            </a:r>
            <a:endParaRPr lang="zh-TW" altLang="en-US" sz="2800" b="1" dirty="0"/>
          </a:p>
        </p:txBody>
      </p:sp>
      <p:grpSp>
        <p:nvGrpSpPr>
          <p:cNvPr id="120" name="群組 119">
            <a:extLst>
              <a:ext uri="{FF2B5EF4-FFF2-40B4-BE49-F238E27FC236}">
                <a16:creationId xmlns:a16="http://schemas.microsoft.com/office/drawing/2014/main" id="{854AD9D9-AC02-49A8-8949-B431747230F4}"/>
              </a:ext>
            </a:extLst>
          </p:cNvPr>
          <p:cNvGrpSpPr/>
          <p:nvPr/>
        </p:nvGrpSpPr>
        <p:grpSpPr>
          <a:xfrm>
            <a:off x="5523325" y="2531363"/>
            <a:ext cx="639241" cy="608154"/>
            <a:chOff x="5091792" y="1543557"/>
            <a:chExt cx="639241" cy="608154"/>
          </a:xfrm>
        </p:grpSpPr>
        <p:sp>
          <p:nvSpPr>
            <p:cNvPr id="121" name="文字方塊 120">
              <a:extLst>
                <a:ext uri="{FF2B5EF4-FFF2-40B4-BE49-F238E27FC236}">
                  <a16:creationId xmlns:a16="http://schemas.microsoft.com/office/drawing/2014/main" id="{91313D57-C8D7-4B60-9681-5B46CABD0D1A}"/>
                </a:ext>
              </a:extLst>
            </p:cNvPr>
            <p:cNvSpPr txBox="1"/>
            <p:nvPr/>
          </p:nvSpPr>
          <p:spPr>
            <a:xfrm>
              <a:off x="5091792" y="1543557"/>
              <a:ext cx="639241" cy="60815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文字方塊 121">
                  <a:extLst>
                    <a:ext uri="{FF2B5EF4-FFF2-40B4-BE49-F238E27FC236}">
                      <a16:creationId xmlns:a16="http://schemas.microsoft.com/office/drawing/2014/main" id="{4B9D82B1-44B2-4B82-81D5-9ABE0C974AF3}"/>
                    </a:ext>
                  </a:extLst>
                </p:cNvPr>
                <p:cNvSpPr txBox="1"/>
                <p:nvPr/>
              </p:nvSpPr>
              <p:spPr>
                <a:xfrm>
                  <a:off x="5182638" y="1684301"/>
                  <a:ext cx="525079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22" name="文字方塊 121">
                  <a:extLst>
                    <a:ext uri="{FF2B5EF4-FFF2-40B4-BE49-F238E27FC236}">
                      <a16:creationId xmlns:a16="http://schemas.microsoft.com/office/drawing/2014/main" id="{4B9D82B1-44B2-4B82-81D5-9ABE0C974A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82638" y="1684301"/>
                  <a:ext cx="525079" cy="369332"/>
                </a:xfrm>
                <a:prstGeom prst="rect">
                  <a:avLst/>
                </a:prstGeom>
                <a:blipFill>
                  <a:blip r:embed="rId35"/>
                  <a:stretch>
                    <a:fillRect l="-13953" b="-655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4" name="群組 123">
            <a:extLst>
              <a:ext uri="{FF2B5EF4-FFF2-40B4-BE49-F238E27FC236}">
                <a16:creationId xmlns:a16="http://schemas.microsoft.com/office/drawing/2014/main" id="{A318E0D5-7FE6-42ED-8A98-1747027D75BC}"/>
              </a:ext>
            </a:extLst>
          </p:cNvPr>
          <p:cNvGrpSpPr/>
          <p:nvPr/>
        </p:nvGrpSpPr>
        <p:grpSpPr>
          <a:xfrm>
            <a:off x="6082026" y="1392943"/>
            <a:ext cx="1732589" cy="546872"/>
            <a:chOff x="6336961" y="1989986"/>
            <a:chExt cx="1732589" cy="546872"/>
          </a:xfrm>
        </p:grpSpPr>
        <p:sp>
          <p:nvSpPr>
            <p:cNvPr id="125" name="矩形 124">
              <a:extLst>
                <a:ext uri="{FF2B5EF4-FFF2-40B4-BE49-F238E27FC236}">
                  <a16:creationId xmlns:a16="http://schemas.microsoft.com/office/drawing/2014/main" id="{B02F9543-B37D-4AA3-A1AF-5AA31E520287}"/>
                </a:ext>
              </a:extLst>
            </p:cNvPr>
            <p:cNvSpPr/>
            <p:nvPr/>
          </p:nvSpPr>
          <p:spPr>
            <a:xfrm>
              <a:off x="6504409" y="1989986"/>
              <a:ext cx="288000" cy="5400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文字方塊 125">
                  <a:extLst>
                    <a:ext uri="{FF2B5EF4-FFF2-40B4-BE49-F238E27FC236}">
                      <a16:creationId xmlns:a16="http://schemas.microsoft.com/office/drawing/2014/main" id="{4F2E0F2A-29EE-43C5-9737-58E9DCE6630D}"/>
                    </a:ext>
                  </a:extLst>
                </p:cNvPr>
                <p:cNvSpPr txBox="1"/>
                <p:nvPr/>
              </p:nvSpPr>
              <p:spPr>
                <a:xfrm>
                  <a:off x="6336961" y="2030163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26" name="文字方塊 125">
                  <a:extLst>
                    <a:ext uri="{FF2B5EF4-FFF2-40B4-BE49-F238E27FC236}">
                      <a16:creationId xmlns:a16="http://schemas.microsoft.com/office/drawing/2014/main" id="{4F2E0F2A-29EE-43C5-9737-58E9DCE663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36961" y="2030163"/>
                  <a:ext cx="715161" cy="461665"/>
                </a:xfrm>
                <a:prstGeom prst="rect">
                  <a:avLst/>
                </a:prstGeom>
                <a:blipFill>
                  <a:blip r:embed="rId3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7" name="矩形 126">
              <a:extLst>
                <a:ext uri="{FF2B5EF4-FFF2-40B4-BE49-F238E27FC236}">
                  <a16:creationId xmlns:a16="http://schemas.microsoft.com/office/drawing/2014/main" id="{7D7F20B5-F21D-43B4-B486-EABC5C783E9A}"/>
                </a:ext>
              </a:extLst>
            </p:cNvPr>
            <p:cNvSpPr/>
            <p:nvPr/>
          </p:nvSpPr>
          <p:spPr>
            <a:xfrm>
              <a:off x="6848231" y="1989986"/>
              <a:ext cx="288000" cy="5400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文字方塊 127">
                  <a:extLst>
                    <a:ext uri="{FF2B5EF4-FFF2-40B4-BE49-F238E27FC236}">
                      <a16:creationId xmlns:a16="http://schemas.microsoft.com/office/drawing/2014/main" id="{BF9009BE-BFD7-4D14-9432-4A97CA64501E}"/>
                    </a:ext>
                  </a:extLst>
                </p:cNvPr>
                <p:cNvSpPr txBox="1"/>
                <p:nvPr/>
              </p:nvSpPr>
              <p:spPr>
                <a:xfrm>
                  <a:off x="6666746" y="2030164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28" name="文字方塊 127">
                  <a:extLst>
                    <a:ext uri="{FF2B5EF4-FFF2-40B4-BE49-F238E27FC236}">
                      <a16:creationId xmlns:a16="http://schemas.microsoft.com/office/drawing/2014/main" id="{BF9009BE-BFD7-4D14-9432-4A97CA6450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66746" y="2030164"/>
                  <a:ext cx="715161" cy="461665"/>
                </a:xfrm>
                <a:prstGeom prst="rect">
                  <a:avLst/>
                </a:prstGeom>
                <a:blipFill>
                  <a:blip r:embed="rId3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9" name="矩形 128">
              <a:extLst>
                <a:ext uri="{FF2B5EF4-FFF2-40B4-BE49-F238E27FC236}">
                  <a16:creationId xmlns:a16="http://schemas.microsoft.com/office/drawing/2014/main" id="{076D2048-5511-48BF-996E-0E8D3C0FD19E}"/>
                </a:ext>
              </a:extLst>
            </p:cNvPr>
            <p:cNvSpPr/>
            <p:nvPr/>
          </p:nvSpPr>
          <p:spPr>
            <a:xfrm>
              <a:off x="7192053" y="1989986"/>
              <a:ext cx="288000" cy="5400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0" name="文字方塊 129">
                  <a:extLst>
                    <a:ext uri="{FF2B5EF4-FFF2-40B4-BE49-F238E27FC236}">
                      <a16:creationId xmlns:a16="http://schemas.microsoft.com/office/drawing/2014/main" id="{56AC6304-868D-42CD-819A-A55A1F705D2B}"/>
                    </a:ext>
                  </a:extLst>
                </p:cNvPr>
                <p:cNvSpPr txBox="1"/>
                <p:nvPr/>
              </p:nvSpPr>
              <p:spPr>
                <a:xfrm>
                  <a:off x="7010568" y="2030164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30" name="文字方塊 129">
                  <a:extLst>
                    <a:ext uri="{FF2B5EF4-FFF2-40B4-BE49-F238E27FC236}">
                      <a16:creationId xmlns:a16="http://schemas.microsoft.com/office/drawing/2014/main" id="{56AC6304-868D-42CD-819A-A55A1F705D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10568" y="2030164"/>
                  <a:ext cx="715161" cy="461665"/>
                </a:xfrm>
                <a:prstGeom prst="rect">
                  <a:avLst/>
                </a:prstGeom>
                <a:blipFill>
                  <a:blip r:embed="rId3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1" name="矩形 130">
              <a:extLst>
                <a:ext uri="{FF2B5EF4-FFF2-40B4-BE49-F238E27FC236}">
                  <a16:creationId xmlns:a16="http://schemas.microsoft.com/office/drawing/2014/main" id="{37F64DAA-3437-44EE-8973-9F421E6C8857}"/>
                </a:ext>
              </a:extLst>
            </p:cNvPr>
            <p:cNvSpPr/>
            <p:nvPr/>
          </p:nvSpPr>
          <p:spPr>
            <a:xfrm>
              <a:off x="7535874" y="1996858"/>
              <a:ext cx="288000" cy="5400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2" name="文字方塊 131">
                  <a:extLst>
                    <a:ext uri="{FF2B5EF4-FFF2-40B4-BE49-F238E27FC236}">
                      <a16:creationId xmlns:a16="http://schemas.microsoft.com/office/drawing/2014/main" id="{19B08353-8E95-4DDA-9723-9BE60D61E612}"/>
                    </a:ext>
                  </a:extLst>
                </p:cNvPr>
                <p:cNvSpPr txBox="1"/>
                <p:nvPr/>
              </p:nvSpPr>
              <p:spPr>
                <a:xfrm>
                  <a:off x="7354389" y="2037036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32" name="文字方塊 131">
                  <a:extLst>
                    <a:ext uri="{FF2B5EF4-FFF2-40B4-BE49-F238E27FC236}">
                      <a16:creationId xmlns:a16="http://schemas.microsoft.com/office/drawing/2014/main" id="{19B08353-8E95-4DDA-9723-9BE60D61E6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54389" y="2037036"/>
                  <a:ext cx="715161" cy="461665"/>
                </a:xfrm>
                <a:prstGeom prst="rect">
                  <a:avLst/>
                </a:prstGeom>
                <a:blipFill>
                  <a:blip r:embed="rId3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3" name="群組 132">
            <a:extLst>
              <a:ext uri="{FF2B5EF4-FFF2-40B4-BE49-F238E27FC236}">
                <a16:creationId xmlns:a16="http://schemas.microsoft.com/office/drawing/2014/main" id="{87BC4C13-1829-4B2E-BF23-6E293FD2412C}"/>
              </a:ext>
            </a:extLst>
          </p:cNvPr>
          <p:cNvGrpSpPr/>
          <p:nvPr/>
        </p:nvGrpSpPr>
        <p:grpSpPr>
          <a:xfrm>
            <a:off x="6096628" y="2542883"/>
            <a:ext cx="1732589" cy="546872"/>
            <a:chOff x="6336961" y="1989986"/>
            <a:chExt cx="1732589" cy="546872"/>
          </a:xfrm>
        </p:grpSpPr>
        <p:sp>
          <p:nvSpPr>
            <p:cNvPr id="134" name="矩形 133">
              <a:extLst>
                <a:ext uri="{FF2B5EF4-FFF2-40B4-BE49-F238E27FC236}">
                  <a16:creationId xmlns:a16="http://schemas.microsoft.com/office/drawing/2014/main" id="{2342BF4F-D80D-4B2B-9CD4-40543BD52A4B}"/>
                </a:ext>
              </a:extLst>
            </p:cNvPr>
            <p:cNvSpPr/>
            <p:nvPr/>
          </p:nvSpPr>
          <p:spPr>
            <a:xfrm>
              <a:off x="6504409" y="1989986"/>
              <a:ext cx="288000" cy="5400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5" name="文字方塊 134">
                  <a:extLst>
                    <a:ext uri="{FF2B5EF4-FFF2-40B4-BE49-F238E27FC236}">
                      <a16:creationId xmlns:a16="http://schemas.microsoft.com/office/drawing/2014/main" id="{61CD09E4-2D73-4E5F-A836-9CAB4C3D7DE1}"/>
                    </a:ext>
                  </a:extLst>
                </p:cNvPr>
                <p:cNvSpPr txBox="1"/>
                <p:nvPr/>
              </p:nvSpPr>
              <p:spPr>
                <a:xfrm>
                  <a:off x="6336961" y="2030163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35" name="文字方塊 134">
                  <a:extLst>
                    <a:ext uri="{FF2B5EF4-FFF2-40B4-BE49-F238E27FC236}">
                      <a16:creationId xmlns:a16="http://schemas.microsoft.com/office/drawing/2014/main" id="{61CD09E4-2D73-4E5F-A836-9CAB4C3D7D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36961" y="2030163"/>
                  <a:ext cx="715161" cy="461665"/>
                </a:xfrm>
                <a:prstGeom prst="rect">
                  <a:avLst/>
                </a:prstGeom>
                <a:blipFill>
                  <a:blip r:embed="rId4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6" name="矩形 135">
              <a:extLst>
                <a:ext uri="{FF2B5EF4-FFF2-40B4-BE49-F238E27FC236}">
                  <a16:creationId xmlns:a16="http://schemas.microsoft.com/office/drawing/2014/main" id="{55D36200-A69B-4B47-8C90-B91E85647217}"/>
                </a:ext>
              </a:extLst>
            </p:cNvPr>
            <p:cNvSpPr/>
            <p:nvPr/>
          </p:nvSpPr>
          <p:spPr>
            <a:xfrm>
              <a:off x="6848231" y="1989986"/>
              <a:ext cx="288000" cy="5400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7" name="文字方塊 136">
                  <a:extLst>
                    <a:ext uri="{FF2B5EF4-FFF2-40B4-BE49-F238E27FC236}">
                      <a16:creationId xmlns:a16="http://schemas.microsoft.com/office/drawing/2014/main" id="{8CEC3B84-65C5-421A-917F-B37075B4914C}"/>
                    </a:ext>
                  </a:extLst>
                </p:cNvPr>
                <p:cNvSpPr txBox="1"/>
                <p:nvPr/>
              </p:nvSpPr>
              <p:spPr>
                <a:xfrm>
                  <a:off x="6666746" y="2030164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37" name="文字方塊 136">
                  <a:extLst>
                    <a:ext uri="{FF2B5EF4-FFF2-40B4-BE49-F238E27FC236}">
                      <a16:creationId xmlns:a16="http://schemas.microsoft.com/office/drawing/2014/main" id="{8CEC3B84-65C5-421A-917F-B37075B491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66746" y="2030164"/>
                  <a:ext cx="715161" cy="461665"/>
                </a:xfrm>
                <a:prstGeom prst="rect">
                  <a:avLst/>
                </a:prstGeom>
                <a:blipFill>
                  <a:blip r:embed="rId4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8" name="矩形 137">
              <a:extLst>
                <a:ext uri="{FF2B5EF4-FFF2-40B4-BE49-F238E27FC236}">
                  <a16:creationId xmlns:a16="http://schemas.microsoft.com/office/drawing/2014/main" id="{474E59DD-0CDB-480F-A777-5A4DDBF227B7}"/>
                </a:ext>
              </a:extLst>
            </p:cNvPr>
            <p:cNvSpPr/>
            <p:nvPr/>
          </p:nvSpPr>
          <p:spPr>
            <a:xfrm>
              <a:off x="7192053" y="1989986"/>
              <a:ext cx="288000" cy="5400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9" name="文字方塊 138">
                  <a:extLst>
                    <a:ext uri="{FF2B5EF4-FFF2-40B4-BE49-F238E27FC236}">
                      <a16:creationId xmlns:a16="http://schemas.microsoft.com/office/drawing/2014/main" id="{6AB455D0-01D5-4CD6-8A8B-5CE2F4F5FF56}"/>
                    </a:ext>
                  </a:extLst>
                </p:cNvPr>
                <p:cNvSpPr txBox="1"/>
                <p:nvPr/>
              </p:nvSpPr>
              <p:spPr>
                <a:xfrm>
                  <a:off x="7010568" y="2030164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39" name="文字方塊 138">
                  <a:extLst>
                    <a:ext uri="{FF2B5EF4-FFF2-40B4-BE49-F238E27FC236}">
                      <a16:creationId xmlns:a16="http://schemas.microsoft.com/office/drawing/2014/main" id="{6AB455D0-01D5-4CD6-8A8B-5CE2F4F5FF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10568" y="2030164"/>
                  <a:ext cx="715161" cy="461665"/>
                </a:xfrm>
                <a:prstGeom prst="rect">
                  <a:avLst/>
                </a:prstGeom>
                <a:blipFill>
                  <a:blip r:embed="rId4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0" name="矩形 139">
              <a:extLst>
                <a:ext uri="{FF2B5EF4-FFF2-40B4-BE49-F238E27FC236}">
                  <a16:creationId xmlns:a16="http://schemas.microsoft.com/office/drawing/2014/main" id="{F4C63A84-E48D-40C3-B8ED-BB65FF3416A3}"/>
                </a:ext>
              </a:extLst>
            </p:cNvPr>
            <p:cNvSpPr/>
            <p:nvPr/>
          </p:nvSpPr>
          <p:spPr>
            <a:xfrm>
              <a:off x="7535874" y="1996858"/>
              <a:ext cx="288000" cy="5400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1" name="文字方塊 140">
                  <a:extLst>
                    <a:ext uri="{FF2B5EF4-FFF2-40B4-BE49-F238E27FC236}">
                      <a16:creationId xmlns:a16="http://schemas.microsoft.com/office/drawing/2014/main" id="{D8E42D89-E243-4082-9656-E83B06CDDBBB}"/>
                    </a:ext>
                  </a:extLst>
                </p:cNvPr>
                <p:cNvSpPr txBox="1"/>
                <p:nvPr/>
              </p:nvSpPr>
              <p:spPr>
                <a:xfrm>
                  <a:off x="7354389" y="2037036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41" name="文字方塊 140">
                  <a:extLst>
                    <a:ext uri="{FF2B5EF4-FFF2-40B4-BE49-F238E27FC236}">
                      <a16:creationId xmlns:a16="http://schemas.microsoft.com/office/drawing/2014/main" id="{D8E42D89-E243-4082-9656-E83B06CDDB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54389" y="2037036"/>
                  <a:ext cx="715161" cy="461665"/>
                </a:xfrm>
                <a:prstGeom prst="rect">
                  <a:avLst/>
                </a:prstGeom>
                <a:blipFill>
                  <a:blip r:embed="rId4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0" name="群組 149">
            <a:extLst>
              <a:ext uri="{FF2B5EF4-FFF2-40B4-BE49-F238E27FC236}">
                <a16:creationId xmlns:a16="http://schemas.microsoft.com/office/drawing/2014/main" id="{B3BFF2BA-07A3-43D0-BD86-CF2EECD05CCD}"/>
              </a:ext>
            </a:extLst>
          </p:cNvPr>
          <p:cNvGrpSpPr/>
          <p:nvPr/>
        </p:nvGrpSpPr>
        <p:grpSpPr>
          <a:xfrm>
            <a:off x="3485279" y="2595674"/>
            <a:ext cx="1732589" cy="487788"/>
            <a:chOff x="3387509" y="317020"/>
            <a:chExt cx="1732589" cy="4877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2" name="文字方塊 141">
                  <a:extLst>
                    <a:ext uri="{FF2B5EF4-FFF2-40B4-BE49-F238E27FC236}">
                      <a16:creationId xmlns:a16="http://schemas.microsoft.com/office/drawing/2014/main" id="{7CD8A03C-1D2E-46F6-BAEB-7848821D268E}"/>
                    </a:ext>
                  </a:extLst>
                </p:cNvPr>
                <p:cNvSpPr txBox="1"/>
                <p:nvPr/>
              </p:nvSpPr>
              <p:spPr>
                <a:xfrm>
                  <a:off x="3387509" y="31702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42" name="文字方塊 141">
                  <a:extLst>
                    <a:ext uri="{FF2B5EF4-FFF2-40B4-BE49-F238E27FC236}">
                      <a16:creationId xmlns:a16="http://schemas.microsoft.com/office/drawing/2014/main" id="{7CD8A03C-1D2E-46F6-BAEB-7848821D26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7509" y="317020"/>
                  <a:ext cx="715161" cy="461665"/>
                </a:xfrm>
                <a:prstGeom prst="rect">
                  <a:avLst/>
                </a:prstGeom>
                <a:blipFill>
                  <a:blip r:embed="rId4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3" name="文字方塊 142">
                  <a:extLst>
                    <a:ext uri="{FF2B5EF4-FFF2-40B4-BE49-F238E27FC236}">
                      <a16:creationId xmlns:a16="http://schemas.microsoft.com/office/drawing/2014/main" id="{BE8E745F-F01B-49B2-9F4F-515D4C176D96}"/>
                    </a:ext>
                  </a:extLst>
                </p:cNvPr>
                <p:cNvSpPr txBox="1"/>
                <p:nvPr/>
              </p:nvSpPr>
              <p:spPr>
                <a:xfrm>
                  <a:off x="4061116" y="336271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43" name="文字方塊 142">
                  <a:extLst>
                    <a:ext uri="{FF2B5EF4-FFF2-40B4-BE49-F238E27FC236}">
                      <a16:creationId xmlns:a16="http://schemas.microsoft.com/office/drawing/2014/main" id="{BE8E745F-F01B-49B2-9F4F-515D4C176D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61116" y="336271"/>
                  <a:ext cx="715161" cy="461665"/>
                </a:xfrm>
                <a:prstGeom prst="rect">
                  <a:avLst/>
                </a:prstGeom>
                <a:blipFill>
                  <a:blip r:embed="rId4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4" name="文字方塊 143">
                  <a:extLst>
                    <a:ext uri="{FF2B5EF4-FFF2-40B4-BE49-F238E27FC236}">
                      <a16:creationId xmlns:a16="http://schemas.microsoft.com/office/drawing/2014/main" id="{890411A0-1588-4AFE-AA16-AE27D45BF85D}"/>
                    </a:ext>
                  </a:extLst>
                </p:cNvPr>
                <p:cNvSpPr txBox="1"/>
                <p:nvPr/>
              </p:nvSpPr>
              <p:spPr>
                <a:xfrm>
                  <a:off x="4404937" y="343143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44" name="文字方塊 143">
                  <a:extLst>
                    <a:ext uri="{FF2B5EF4-FFF2-40B4-BE49-F238E27FC236}">
                      <a16:creationId xmlns:a16="http://schemas.microsoft.com/office/drawing/2014/main" id="{890411A0-1588-4AFE-AA16-AE27D45BF8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04937" y="343143"/>
                  <a:ext cx="715161" cy="461665"/>
                </a:xfrm>
                <a:prstGeom prst="rect">
                  <a:avLst/>
                </a:prstGeom>
                <a:blipFill>
                  <a:blip r:embed="rId4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5" name="文字方塊 144">
                  <a:extLst>
                    <a:ext uri="{FF2B5EF4-FFF2-40B4-BE49-F238E27FC236}">
                      <a16:creationId xmlns:a16="http://schemas.microsoft.com/office/drawing/2014/main" id="{D1C5D9D8-3D65-43F8-85B8-5D1BD14576FA}"/>
                    </a:ext>
                  </a:extLst>
                </p:cNvPr>
                <p:cNvSpPr txBox="1"/>
                <p:nvPr/>
              </p:nvSpPr>
              <p:spPr>
                <a:xfrm>
                  <a:off x="3745089" y="325081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45" name="文字方塊 144">
                  <a:extLst>
                    <a:ext uri="{FF2B5EF4-FFF2-40B4-BE49-F238E27FC236}">
                      <a16:creationId xmlns:a16="http://schemas.microsoft.com/office/drawing/2014/main" id="{D1C5D9D8-3D65-43F8-85B8-5D1BD14576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45089" y="325081"/>
                  <a:ext cx="715161" cy="461665"/>
                </a:xfrm>
                <a:prstGeom prst="rect">
                  <a:avLst/>
                </a:prstGeom>
                <a:blipFill>
                  <a:blip r:embed="rId4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文字方塊 145">
                <a:extLst>
                  <a:ext uri="{FF2B5EF4-FFF2-40B4-BE49-F238E27FC236}">
                    <a16:creationId xmlns:a16="http://schemas.microsoft.com/office/drawing/2014/main" id="{6A6C0F21-9260-43AC-86A1-3F2B96588C22}"/>
                  </a:ext>
                </a:extLst>
              </p:cNvPr>
              <p:cNvSpPr txBox="1"/>
              <p:nvPr/>
            </p:nvSpPr>
            <p:spPr>
              <a:xfrm>
                <a:off x="3467419" y="1433878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6" name="文字方塊 145">
                <a:extLst>
                  <a:ext uri="{FF2B5EF4-FFF2-40B4-BE49-F238E27FC236}">
                    <a16:creationId xmlns:a16="http://schemas.microsoft.com/office/drawing/2014/main" id="{6A6C0F21-9260-43AC-86A1-3F2B96588C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7419" y="1433878"/>
                <a:ext cx="715161" cy="461665"/>
              </a:xfrm>
              <a:prstGeom prst="rect">
                <a:avLst/>
              </a:prstGeom>
              <a:blipFill>
                <a:blip r:embed="rId4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文字方塊 146">
                <a:extLst>
                  <a:ext uri="{FF2B5EF4-FFF2-40B4-BE49-F238E27FC236}">
                    <a16:creationId xmlns:a16="http://schemas.microsoft.com/office/drawing/2014/main" id="{D416AE2E-FA3D-4058-8524-B52A9B9B470F}"/>
                  </a:ext>
                </a:extLst>
              </p:cNvPr>
              <p:cNvSpPr txBox="1"/>
              <p:nvPr/>
            </p:nvSpPr>
            <p:spPr>
              <a:xfrm>
                <a:off x="4141026" y="1453129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7" name="文字方塊 146">
                <a:extLst>
                  <a:ext uri="{FF2B5EF4-FFF2-40B4-BE49-F238E27FC236}">
                    <a16:creationId xmlns:a16="http://schemas.microsoft.com/office/drawing/2014/main" id="{D416AE2E-FA3D-4058-8524-B52A9B9B47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1026" y="1453129"/>
                <a:ext cx="715161" cy="461665"/>
              </a:xfrm>
              <a:prstGeom prst="rect">
                <a:avLst/>
              </a:prstGeom>
              <a:blipFill>
                <a:blip r:embed="rId4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文字方塊 147">
                <a:extLst>
                  <a:ext uri="{FF2B5EF4-FFF2-40B4-BE49-F238E27FC236}">
                    <a16:creationId xmlns:a16="http://schemas.microsoft.com/office/drawing/2014/main" id="{039976BC-510B-47BF-B8E6-B24FDF6E8C47}"/>
                  </a:ext>
                </a:extLst>
              </p:cNvPr>
              <p:cNvSpPr txBox="1"/>
              <p:nvPr/>
            </p:nvSpPr>
            <p:spPr>
              <a:xfrm>
                <a:off x="4484847" y="1460001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8" name="文字方塊 147">
                <a:extLst>
                  <a:ext uri="{FF2B5EF4-FFF2-40B4-BE49-F238E27FC236}">
                    <a16:creationId xmlns:a16="http://schemas.microsoft.com/office/drawing/2014/main" id="{039976BC-510B-47BF-B8E6-B24FDF6E8C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4847" y="1460001"/>
                <a:ext cx="715161" cy="461665"/>
              </a:xfrm>
              <a:prstGeom prst="rect">
                <a:avLst/>
              </a:prstGeom>
              <a:blipFill>
                <a:blip r:embed="rId5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文字方塊 148">
                <a:extLst>
                  <a:ext uri="{FF2B5EF4-FFF2-40B4-BE49-F238E27FC236}">
                    <a16:creationId xmlns:a16="http://schemas.microsoft.com/office/drawing/2014/main" id="{5B7773F3-030F-47FE-A965-4D6EC72BEBB4}"/>
                  </a:ext>
                </a:extLst>
              </p:cNvPr>
              <p:cNvSpPr txBox="1"/>
              <p:nvPr/>
            </p:nvSpPr>
            <p:spPr>
              <a:xfrm>
                <a:off x="3824999" y="1441939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9" name="文字方塊 148">
                <a:extLst>
                  <a:ext uri="{FF2B5EF4-FFF2-40B4-BE49-F238E27FC236}">
                    <a16:creationId xmlns:a16="http://schemas.microsoft.com/office/drawing/2014/main" id="{5B7773F3-030F-47FE-A965-4D6EC72BEB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4999" y="1441939"/>
                <a:ext cx="715161" cy="461665"/>
              </a:xfrm>
              <a:prstGeom prst="rect">
                <a:avLst/>
              </a:prstGeom>
              <a:blipFill>
                <a:blip r:embed="rId5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文字方塊 150">
                <a:extLst>
                  <a:ext uri="{FF2B5EF4-FFF2-40B4-BE49-F238E27FC236}">
                    <a16:creationId xmlns:a16="http://schemas.microsoft.com/office/drawing/2014/main" id="{2DA4962A-B99E-4279-9983-1E3D3161D923}"/>
                  </a:ext>
                </a:extLst>
              </p:cNvPr>
              <p:cNvSpPr txBox="1"/>
              <p:nvPr/>
            </p:nvSpPr>
            <p:spPr>
              <a:xfrm>
                <a:off x="6718993" y="776632"/>
                <a:ext cx="19877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2800" i="1">
                          <a:latin typeface="Cambria Math" panose="02040503050406030204" pitchFamily="18" charset="0"/>
                        </a:rPr>
                        <m:t>I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51" name="文字方塊 150">
                <a:extLst>
                  <a:ext uri="{FF2B5EF4-FFF2-40B4-BE49-F238E27FC236}">
                    <a16:creationId xmlns:a16="http://schemas.microsoft.com/office/drawing/2014/main" id="{2DA4962A-B99E-4279-9983-1E3D3161D9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993" y="776632"/>
                <a:ext cx="198772" cy="430887"/>
              </a:xfrm>
              <a:prstGeom prst="rect">
                <a:avLst/>
              </a:prstGeom>
              <a:blipFill>
                <a:blip r:embed="rId5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文字方塊 151">
                <a:extLst>
                  <a:ext uri="{FF2B5EF4-FFF2-40B4-BE49-F238E27FC236}">
                    <a16:creationId xmlns:a16="http://schemas.microsoft.com/office/drawing/2014/main" id="{93EE366E-A7D7-4E8E-A3A2-5D73BF344BBA}"/>
                  </a:ext>
                </a:extLst>
              </p:cNvPr>
              <p:cNvSpPr txBox="1"/>
              <p:nvPr/>
            </p:nvSpPr>
            <p:spPr>
              <a:xfrm>
                <a:off x="6686693" y="1910881"/>
                <a:ext cx="19877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2800" i="1">
                          <a:latin typeface="Cambria Math" panose="02040503050406030204" pitchFamily="18" charset="0"/>
                        </a:rPr>
                        <m:t>I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52" name="文字方塊 151">
                <a:extLst>
                  <a:ext uri="{FF2B5EF4-FFF2-40B4-BE49-F238E27FC236}">
                    <a16:creationId xmlns:a16="http://schemas.microsoft.com/office/drawing/2014/main" id="{93EE366E-A7D7-4E8E-A3A2-5D73BF344B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6693" y="1910881"/>
                <a:ext cx="198772" cy="430887"/>
              </a:xfrm>
              <a:prstGeom prst="rect">
                <a:avLst/>
              </a:prstGeom>
              <a:blipFill>
                <a:blip r:embed="rId5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文字方塊 152">
                <a:extLst>
                  <a:ext uri="{FF2B5EF4-FFF2-40B4-BE49-F238E27FC236}">
                    <a16:creationId xmlns:a16="http://schemas.microsoft.com/office/drawing/2014/main" id="{A598BD79-BBF2-4033-AD27-C14299DA8DF5}"/>
                  </a:ext>
                </a:extLst>
              </p:cNvPr>
              <p:cNvSpPr txBox="1"/>
              <p:nvPr/>
            </p:nvSpPr>
            <p:spPr>
              <a:xfrm>
                <a:off x="6692193" y="3071605"/>
                <a:ext cx="19877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2800" i="1">
                          <a:latin typeface="Cambria Math" panose="02040503050406030204" pitchFamily="18" charset="0"/>
                        </a:rPr>
                        <m:t>I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53" name="文字方塊 152">
                <a:extLst>
                  <a:ext uri="{FF2B5EF4-FFF2-40B4-BE49-F238E27FC236}">
                    <a16:creationId xmlns:a16="http://schemas.microsoft.com/office/drawing/2014/main" id="{A598BD79-BBF2-4033-AD27-C14299DA8D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2193" y="3071605"/>
                <a:ext cx="198772" cy="430887"/>
              </a:xfrm>
              <a:prstGeom prst="rect">
                <a:avLst/>
              </a:prstGeom>
              <a:blipFill>
                <a:blip r:embed="rId5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文字方塊 153">
                <a:extLst>
                  <a:ext uri="{FF2B5EF4-FFF2-40B4-BE49-F238E27FC236}">
                    <a16:creationId xmlns:a16="http://schemas.microsoft.com/office/drawing/2014/main" id="{5C0FA774-D4E9-49C7-AC0F-E0EA80178040}"/>
                  </a:ext>
                </a:extLst>
              </p:cNvPr>
              <p:cNvSpPr txBox="1"/>
              <p:nvPr/>
            </p:nvSpPr>
            <p:spPr>
              <a:xfrm>
                <a:off x="4147847" y="738377"/>
                <a:ext cx="33432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54" name="文字方塊 153">
                <a:extLst>
                  <a:ext uri="{FF2B5EF4-FFF2-40B4-BE49-F238E27FC236}">
                    <a16:creationId xmlns:a16="http://schemas.microsoft.com/office/drawing/2014/main" id="{5C0FA774-D4E9-49C7-AC0F-E0EA801780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7847" y="738377"/>
                <a:ext cx="334322" cy="430887"/>
              </a:xfrm>
              <a:prstGeom prst="rect">
                <a:avLst/>
              </a:prstGeom>
              <a:blipFill>
                <a:blip r:embed="rId5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5" name="文字方塊 154">
                <a:extLst>
                  <a:ext uri="{FF2B5EF4-FFF2-40B4-BE49-F238E27FC236}">
                    <a16:creationId xmlns:a16="http://schemas.microsoft.com/office/drawing/2014/main" id="{5F4649F1-C282-41F5-B77C-21310FAA7C79}"/>
                  </a:ext>
                </a:extLst>
              </p:cNvPr>
              <p:cNvSpPr txBox="1"/>
              <p:nvPr/>
            </p:nvSpPr>
            <p:spPr>
              <a:xfrm>
                <a:off x="4150503" y="1921666"/>
                <a:ext cx="334322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55" name="文字方塊 154">
                <a:extLst>
                  <a:ext uri="{FF2B5EF4-FFF2-40B4-BE49-F238E27FC236}">
                    <a16:creationId xmlns:a16="http://schemas.microsoft.com/office/drawing/2014/main" id="{5F4649F1-C282-41F5-B77C-21310FAA7C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0503" y="1921666"/>
                <a:ext cx="334322" cy="430887"/>
              </a:xfrm>
              <a:prstGeom prst="rect">
                <a:avLst/>
              </a:prstGeom>
              <a:blipFill>
                <a:blip r:embed="rId5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6" name="文字方塊 155">
                <a:extLst>
                  <a:ext uri="{FF2B5EF4-FFF2-40B4-BE49-F238E27FC236}">
                    <a16:creationId xmlns:a16="http://schemas.microsoft.com/office/drawing/2014/main" id="{9BAE9F94-111B-43BF-9568-CF9C0829C4D5}"/>
                  </a:ext>
                </a:extLst>
              </p:cNvPr>
              <p:cNvSpPr txBox="1"/>
              <p:nvPr/>
            </p:nvSpPr>
            <p:spPr>
              <a:xfrm>
                <a:off x="4147847" y="3083462"/>
                <a:ext cx="31758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56" name="文字方塊 155">
                <a:extLst>
                  <a:ext uri="{FF2B5EF4-FFF2-40B4-BE49-F238E27FC236}">
                    <a16:creationId xmlns:a16="http://schemas.microsoft.com/office/drawing/2014/main" id="{9BAE9F94-111B-43BF-9568-CF9C0829C4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7847" y="3083462"/>
                <a:ext cx="317587" cy="430887"/>
              </a:xfrm>
              <a:prstGeom prst="rect">
                <a:avLst/>
              </a:prstGeom>
              <a:blipFill>
                <a:blip r:embed="rId5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680F36D2-376F-A91D-DCDA-1D8BC7DB9EF2}"/>
              </a:ext>
            </a:extLst>
          </p:cNvPr>
          <p:cNvSpPr txBox="1"/>
          <p:nvPr/>
        </p:nvSpPr>
        <p:spPr>
          <a:xfrm>
            <a:off x="2192756" y="6609994"/>
            <a:ext cx="46828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DE" sz="1200" dirty="0">
                <a:solidFill>
                  <a:schemeClr val="bg1"/>
                </a:solidFill>
              </a:rPr>
              <a:t>Transformer by 李宏毅 Hung-yi Lee </a:t>
            </a:r>
          </a:p>
        </p:txBody>
      </p:sp>
    </p:spTree>
    <p:extLst>
      <p:ext uri="{BB962C8B-B14F-4D97-AF65-F5344CB8AC3E}">
        <p14:creationId xmlns:p14="http://schemas.microsoft.com/office/powerpoint/2010/main" val="151581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96" grpId="0" animBg="1"/>
      <p:bldP spid="97" grpId="0"/>
      <p:bldP spid="99" grpId="0" animBg="1"/>
      <p:bldP spid="100" grpId="0"/>
      <p:bldP spid="102" grpId="0" animBg="1"/>
      <p:bldP spid="103" grpId="0"/>
      <p:bldP spid="105" grpId="0" animBg="1"/>
      <p:bldP spid="106" grpId="0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/>
      <p:bldP spid="119" grpId="0"/>
      <p:bldP spid="146" grpId="0"/>
      <p:bldP spid="147" grpId="0"/>
      <p:bldP spid="148" grpId="0"/>
      <p:bldP spid="149" grpId="0"/>
      <p:bldP spid="151" grpId="0"/>
      <p:bldP spid="152" grpId="0"/>
      <p:bldP spid="153" grpId="0"/>
      <p:bldP spid="154" grpId="0"/>
      <p:bldP spid="155" grpId="0"/>
      <p:bldP spid="15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8BA043F-DFC7-DADE-D791-0224F8B8839E}"/>
              </a:ext>
            </a:extLst>
          </p:cNvPr>
          <p:cNvSpPr/>
          <p:nvPr/>
        </p:nvSpPr>
        <p:spPr>
          <a:xfrm>
            <a:off x="0" y="715984"/>
            <a:ext cx="901431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55338B-6469-3F2F-53B5-4319E8D77BDB}"/>
              </a:ext>
            </a:extLst>
          </p:cNvPr>
          <p:cNvSpPr/>
          <p:nvPr/>
        </p:nvSpPr>
        <p:spPr>
          <a:xfrm>
            <a:off x="83128" y="6188529"/>
            <a:ext cx="901431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09" name="直線單箭頭接點 108">
            <a:extLst>
              <a:ext uri="{FF2B5EF4-FFF2-40B4-BE49-F238E27FC236}">
                <a16:creationId xmlns:a16="http://schemas.microsoft.com/office/drawing/2014/main" id="{E31A8960-DEC4-4D77-8AF1-0A56491A2F75}"/>
              </a:ext>
            </a:extLst>
          </p:cNvPr>
          <p:cNvCxnSpPr>
            <a:cxnSpLocks/>
            <a:stCxn id="33" idx="0"/>
            <a:endCxn id="8" idx="4"/>
          </p:cNvCxnSpPr>
          <p:nvPr/>
        </p:nvCxnSpPr>
        <p:spPr>
          <a:xfrm flipH="1" flipV="1">
            <a:off x="1032678" y="2787695"/>
            <a:ext cx="288925" cy="105598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線單箭頭接點 111">
            <a:extLst>
              <a:ext uri="{FF2B5EF4-FFF2-40B4-BE49-F238E27FC236}">
                <a16:creationId xmlns:a16="http://schemas.microsoft.com/office/drawing/2014/main" id="{A312C66A-C6E6-4D3C-B733-B9228F8973BA}"/>
              </a:ext>
            </a:extLst>
          </p:cNvPr>
          <p:cNvCxnSpPr>
            <a:cxnSpLocks/>
          </p:cNvCxnSpPr>
          <p:nvPr/>
        </p:nvCxnSpPr>
        <p:spPr>
          <a:xfrm flipH="1" flipV="1">
            <a:off x="3311336" y="2766818"/>
            <a:ext cx="288925" cy="105598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線單箭頭接點 122">
            <a:extLst>
              <a:ext uri="{FF2B5EF4-FFF2-40B4-BE49-F238E27FC236}">
                <a16:creationId xmlns:a16="http://schemas.microsoft.com/office/drawing/2014/main" id="{02086EB2-4FBA-419F-8F48-29244152E4D8}"/>
              </a:ext>
            </a:extLst>
          </p:cNvPr>
          <p:cNvCxnSpPr>
            <a:cxnSpLocks/>
          </p:cNvCxnSpPr>
          <p:nvPr/>
        </p:nvCxnSpPr>
        <p:spPr>
          <a:xfrm flipH="1" flipV="1">
            <a:off x="5534176" y="2765915"/>
            <a:ext cx="288925" cy="105598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線單箭頭接點 123">
            <a:extLst>
              <a:ext uri="{FF2B5EF4-FFF2-40B4-BE49-F238E27FC236}">
                <a16:creationId xmlns:a16="http://schemas.microsoft.com/office/drawing/2014/main" id="{6D104572-F85D-41B9-8F68-72FB6899BDA8}"/>
              </a:ext>
            </a:extLst>
          </p:cNvPr>
          <p:cNvCxnSpPr>
            <a:cxnSpLocks/>
          </p:cNvCxnSpPr>
          <p:nvPr/>
        </p:nvCxnSpPr>
        <p:spPr>
          <a:xfrm flipH="1" flipV="1">
            <a:off x="7794534" y="2784017"/>
            <a:ext cx="288925" cy="105598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>
            <a:extLst>
              <a:ext uri="{FF2B5EF4-FFF2-40B4-BE49-F238E27FC236}">
                <a16:creationId xmlns:a16="http://schemas.microsoft.com/office/drawing/2014/main" id="{0F7DBE77-52AF-47AD-85FC-0C9AC7C75CE0}"/>
              </a:ext>
            </a:extLst>
          </p:cNvPr>
          <p:cNvSpPr/>
          <p:nvPr/>
        </p:nvSpPr>
        <p:spPr>
          <a:xfrm>
            <a:off x="1717885" y="3795863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CA39C7C9-378B-44A0-AD6B-2E36DB5D8392}"/>
                  </a:ext>
                </a:extLst>
              </p:cNvPr>
              <p:cNvSpPr txBox="1"/>
              <p:nvPr/>
            </p:nvSpPr>
            <p:spPr>
              <a:xfrm>
                <a:off x="1526126" y="3833406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CA39C7C9-378B-44A0-AD6B-2E36DB5D83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6126" y="3833406"/>
                <a:ext cx="715161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矩形 31">
            <a:extLst>
              <a:ext uri="{FF2B5EF4-FFF2-40B4-BE49-F238E27FC236}">
                <a16:creationId xmlns:a16="http://schemas.microsoft.com/office/drawing/2014/main" id="{92FC6624-2A96-41CA-8278-29243CCA1ADA}"/>
              </a:ext>
            </a:extLst>
          </p:cNvPr>
          <p:cNvSpPr/>
          <p:nvPr/>
        </p:nvSpPr>
        <p:spPr>
          <a:xfrm>
            <a:off x="1145507" y="3795863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7350EB45-D91B-47A4-9BFE-A58888BF4C33}"/>
                  </a:ext>
                </a:extLst>
              </p:cNvPr>
              <p:cNvSpPr txBox="1"/>
              <p:nvPr/>
            </p:nvSpPr>
            <p:spPr>
              <a:xfrm>
                <a:off x="964022" y="384368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7350EB45-D91B-47A4-9BFE-A58888BF4C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022" y="3843680"/>
                <a:ext cx="715161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矩形 33">
            <a:extLst>
              <a:ext uri="{FF2B5EF4-FFF2-40B4-BE49-F238E27FC236}">
                <a16:creationId xmlns:a16="http://schemas.microsoft.com/office/drawing/2014/main" id="{9BA48E27-E83D-4ED4-856D-08E209767B67}"/>
              </a:ext>
            </a:extLst>
          </p:cNvPr>
          <p:cNvSpPr/>
          <p:nvPr/>
        </p:nvSpPr>
        <p:spPr>
          <a:xfrm>
            <a:off x="583404" y="3795863"/>
            <a:ext cx="288000" cy="54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字方塊 34">
                <a:extLst>
                  <a:ext uri="{FF2B5EF4-FFF2-40B4-BE49-F238E27FC236}">
                    <a16:creationId xmlns:a16="http://schemas.microsoft.com/office/drawing/2014/main" id="{160A7DB3-34DA-474B-BD32-CE9026DBA575}"/>
                  </a:ext>
                </a:extLst>
              </p:cNvPr>
              <p:cNvSpPr txBox="1"/>
              <p:nvPr/>
            </p:nvSpPr>
            <p:spPr>
              <a:xfrm>
                <a:off x="401919" y="384368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5" name="文字方塊 34">
                <a:extLst>
                  <a:ext uri="{FF2B5EF4-FFF2-40B4-BE49-F238E27FC236}">
                    <a16:creationId xmlns:a16="http://schemas.microsoft.com/office/drawing/2014/main" id="{160A7DB3-34DA-474B-BD32-CE9026DBA5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919" y="3843680"/>
                <a:ext cx="715161" cy="461665"/>
              </a:xfrm>
              <a:prstGeom prst="rect">
                <a:avLst/>
              </a:prstGeom>
              <a:blipFill>
                <a:blip r:embed="rId5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矩形 73">
            <a:extLst>
              <a:ext uri="{FF2B5EF4-FFF2-40B4-BE49-F238E27FC236}">
                <a16:creationId xmlns:a16="http://schemas.microsoft.com/office/drawing/2014/main" id="{8F73439E-AA15-49E3-BD4A-2574D6DAA5CE}"/>
              </a:ext>
            </a:extLst>
          </p:cNvPr>
          <p:cNvSpPr/>
          <p:nvPr/>
        </p:nvSpPr>
        <p:spPr>
          <a:xfrm>
            <a:off x="3994097" y="3778933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文字方塊 74">
                <a:extLst>
                  <a:ext uri="{FF2B5EF4-FFF2-40B4-BE49-F238E27FC236}">
                    <a16:creationId xmlns:a16="http://schemas.microsoft.com/office/drawing/2014/main" id="{C01D62FF-687D-4A54-9854-C1E4ECF5EFFA}"/>
                  </a:ext>
                </a:extLst>
              </p:cNvPr>
              <p:cNvSpPr txBox="1"/>
              <p:nvPr/>
            </p:nvSpPr>
            <p:spPr>
              <a:xfrm>
                <a:off x="3802338" y="3816476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5" name="文字方塊 74">
                <a:extLst>
                  <a:ext uri="{FF2B5EF4-FFF2-40B4-BE49-F238E27FC236}">
                    <a16:creationId xmlns:a16="http://schemas.microsoft.com/office/drawing/2014/main" id="{C01D62FF-687D-4A54-9854-C1E4ECF5EF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338" y="3816476"/>
                <a:ext cx="715161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矩形 75">
            <a:extLst>
              <a:ext uri="{FF2B5EF4-FFF2-40B4-BE49-F238E27FC236}">
                <a16:creationId xmlns:a16="http://schemas.microsoft.com/office/drawing/2014/main" id="{D70EF920-7C44-4B64-84E8-B0B0E04F49BB}"/>
              </a:ext>
            </a:extLst>
          </p:cNvPr>
          <p:cNvSpPr/>
          <p:nvPr/>
        </p:nvSpPr>
        <p:spPr>
          <a:xfrm>
            <a:off x="3421719" y="3778933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文字方塊 76">
                <a:extLst>
                  <a:ext uri="{FF2B5EF4-FFF2-40B4-BE49-F238E27FC236}">
                    <a16:creationId xmlns:a16="http://schemas.microsoft.com/office/drawing/2014/main" id="{226301BF-4009-43B8-B051-F260EB669ABC}"/>
                  </a:ext>
                </a:extLst>
              </p:cNvPr>
              <p:cNvSpPr txBox="1"/>
              <p:nvPr/>
            </p:nvSpPr>
            <p:spPr>
              <a:xfrm>
                <a:off x="3240234" y="382675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7" name="文字方塊 76">
                <a:extLst>
                  <a:ext uri="{FF2B5EF4-FFF2-40B4-BE49-F238E27FC236}">
                    <a16:creationId xmlns:a16="http://schemas.microsoft.com/office/drawing/2014/main" id="{226301BF-4009-43B8-B051-F260EB669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234" y="3826750"/>
                <a:ext cx="715161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矩形 77">
            <a:extLst>
              <a:ext uri="{FF2B5EF4-FFF2-40B4-BE49-F238E27FC236}">
                <a16:creationId xmlns:a16="http://schemas.microsoft.com/office/drawing/2014/main" id="{6B12A7C4-6CAE-4D86-A437-6E8C81101417}"/>
              </a:ext>
            </a:extLst>
          </p:cNvPr>
          <p:cNvSpPr/>
          <p:nvPr/>
        </p:nvSpPr>
        <p:spPr>
          <a:xfrm>
            <a:off x="2859616" y="3778933"/>
            <a:ext cx="288000" cy="54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文字方塊 78">
                <a:extLst>
                  <a:ext uri="{FF2B5EF4-FFF2-40B4-BE49-F238E27FC236}">
                    <a16:creationId xmlns:a16="http://schemas.microsoft.com/office/drawing/2014/main" id="{E9F96B7D-2E13-4DB4-B0EE-35895557D0DF}"/>
                  </a:ext>
                </a:extLst>
              </p:cNvPr>
              <p:cNvSpPr txBox="1"/>
              <p:nvPr/>
            </p:nvSpPr>
            <p:spPr>
              <a:xfrm>
                <a:off x="2678131" y="382675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9" name="文字方塊 78">
                <a:extLst>
                  <a:ext uri="{FF2B5EF4-FFF2-40B4-BE49-F238E27FC236}">
                    <a16:creationId xmlns:a16="http://schemas.microsoft.com/office/drawing/2014/main" id="{E9F96B7D-2E13-4DB4-B0EE-35895557D0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8131" y="3826750"/>
                <a:ext cx="715161" cy="461665"/>
              </a:xfrm>
              <a:prstGeom prst="rect">
                <a:avLst/>
              </a:prstGeom>
              <a:blipFill>
                <a:blip r:embed="rId8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矩形 84">
            <a:extLst>
              <a:ext uri="{FF2B5EF4-FFF2-40B4-BE49-F238E27FC236}">
                <a16:creationId xmlns:a16="http://schemas.microsoft.com/office/drawing/2014/main" id="{9AF36B4E-DD67-4C98-A176-BBFEDC0E5B0E}"/>
              </a:ext>
            </a:extLst>
          </p:cNvPr>
          <p:cNvSpPr/>
          <p:nvPr/>
        </p:nvSpPr>
        <p:spPr>
          <a:xfrm>
            <a:off x="6238213" y="3789527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文字方塊 85">
                <a:extLst>
                  <a:ext uri="{FF2B5EF4-FFF2-40B4-BE49-F238E27FC236}">
                    <a16:creationId xmlns:a16="http://schemas.microsoft.com/office/drawing/2014/main" id="{92675ACB-13E8-44EF-B173-E90DEC6BAB6F}"/>
                  </a:ext>
                </a:extLst>
              </p:cNvPr>
              <p:cNvSpPr txBox="1"/>
              <p:nvPr/>
            </p:nvSpPr>
            <p:spPr>
              <a:xfrm>
                <a:off x="6046454" y="382707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6" name="文字方塊 85">
                <a:extLst>
                  <a:ext uri="{FF2B5EF4-FFF2-40B4-BE49-F238E27FC236}">
                    <a16:creationId xmlns:a16="http://schemas.microsoft.com/office/drawing/2014/main" id="{92675ACB-13E8-44EF-B173-E90DEC6BAB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6454" y="3827070"/>
                <a:ext cx="715161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" name="矩形 86">
            <a:extLst>
              <a:ext uri="{FF2B5EF4-FFF2-40B4-BE49-F238E27FC236}">
                <a16:creationId xmlns:a16="http://schemas.microsoft.com/office/drawing/2014/main" id="{B85A1D85-B595-4C9D-9123-CFF348AEF740}"/>
              </a:ext>
            </a:extLst>
          </p:cNvPr>
          <p:cNvSpPr/>
          <p:nvPr/>
        </p:nvSpPr>
        <p:spPr>
          <a:xfrm>
            <a:off x="5665835" y="3789527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文字方塊 87">
                <a:extLst>
                  <a:ext uri="{FF2B5EF4-FFF2-40B4-BE49-F238E27FC236}">
                    <a16:creationId xmlns:a16="http://schemas.microsoft.com/office/drawing/2014/main" id="{B403A141-0AC7-4631-832F-4618E7A43D98}"/>
                  </a:ext>
                </a:extLst>
              </p:cNvPr>
              <p:cNvSpPr txBox="1"/>
              <p:nvPr/>
            </p:nvSpPr>
            <p:spPr>
              <a:xfrm>
                <a:off x="5484350" y="3837344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8" name="文字方塊 87">
                <a:extLst>
                  <a:ext uri="{FF2B5EF4-FFF2-40B4-BE49-F238E27FC236}">
                    <a16:creationId xmlns:a16="http://schemas.microsoft.com/office/drawing/2014/main" id="{B403A141-0AC7-4631-832F-4618E7A43D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4350" y="3837344"/>
                <a:ext cx="715161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矩形 88">
            <a:extLst>
              <a:ext uri="{FF2B5EF4-FFF2-40B4-BE49-F238E27FC236}">
                <a16:creationId xmlns:a16="http://schemas.microsoft.com/office/drawing/2014/main" id="{8EC63E20-8041-4DEA-AB59-126A427C9F3D}"/>
              </a:ext>
            </a:extLst>
          </p:cNvPr>
          <p:cNvSpPr/>
          <p:nvPr/>
        </p:nvSpPr>
        <p:spPr>
          <a:xfrm>
            <a:off x="5103732" y="3789527"/>
            <a:ext cx="288000" cy="54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文字方塊 89">
                <a:extLst>
                  <a:ext uri="{FF2B5EF4-FFF2-40B4-BE49-F238E27FC236}">
                    <a16:creationId xmlns:a16="http://schemas.microsoft.com/office/drawing/2014/main" id="{085D5BDC-DC9F-44C4-A5AC-F97D17A25EE7}"/>
                  </a:ext>
                </a:extLst>
              </p:cNvPr>
              <p:cNvSpPr txBox="1"/>
              <p:nvPr/>
            </p:nvSpPr>
            <p:spPr>
              <a:xfrm>
                <a:off x="4922247" y="3837344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90" name="文字方塊 89">
                <a:extLst>
                  <a:ext uri="{FF2B5EF4-FFF2-40B4-BE49-F238E27FC236}">
                    <a16:creationId xmlns:a16="http://schemas.microsoft.com/office/drawing/2014/main" id="{085D5BDC-DC9F-44C4-A5AC-F97D17A25E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2247" y="3837344"/>
                <a:ext cx="715161" cy="461665"/>
              </a:xfrm>
              <a:prstGeom prst="rect">
                <a:avLst/>
              </a:prstGeom>
              <a:blipFill>
                <a:blip r:embed="rId11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矩形 95">
            <a:extLst>
              <a:ext uri="{FF2B5EF4-FFF2-40B4-BE49-F238E27FC236}">
                <a16:creationId xmlns:a16="http://schemas.microsoft.com/office/drawing/2014/main" id="{65DD6379-8212-4BDA-B4E6-E57CD5E1745D}"/>
              </a:ext>
            </a:extLst>
          </p:cNvPr>
          <p:cNvSpPr/>
          <p:nvPr/>
        </p:nvSpPr>
        <p:spPr>
          <a:xfrm>
            <a:off x="8490917" y="3803115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文字方塊 96">
                <a:extLst>
                  <a:ext uri="{FF2B5EF4-FFF2-40B4-BE49-F238E27FC236}">
                    <a16:creationId xmlns:a16="http://schemas.microsoft.com/office/drawing/2014/main" id="{35C05A69-52C5-43DC-95C9-232BBA1C5E23}"/>
                  </a:ext>
                </a:extLst>
              </p:cNvPr>
              <p:cNvSpPr txBox="1"/>
              <p:nvPr/>
            </p:nvSpPr>
            <p:spPr>
              <a:xfrm>
                <a:off x="8299158" y="3840658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97" name="文字方塊 96">
                <a:extLst>
                  <a:ext uri="{FF2B5EF4-FFF2-40B4-BE49-F238E27FC236}">
                    <a16:creationId xmlns:a16="http://schemas.microsoft.com/office/drawing/2014/main" id="{35C05A69-52C5-43DC-95C9-232BBA1C5E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9158" y="3840658"/>
                <a:ext cx="715161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8" name="矩形 97">
            <a:extLst>
              <a:ext uri="{FF2B5EF4-FFF2-40B4-BE49-F238E27FC236}">
                <a16:creationId xmlns:a16="http://schemas.microsoft.com/office/drawing/2014/main" id="{DC861C16-F529-4148-A79C-2788F9CA4E83}"/>
              </a:ext>
            </a:extLst>
          </p:cNvPr>
          <p:cNvSpPr/>
          <p:nvPr/>
        </p:nvSpPr>
        <p:spPr>
          <a:xfrm>
            <a:off x="7918539" y="3803115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文字方塊 98">
                <a:extLst>
                  <a:ext uri="{FF2B5EF4-FFF2-40B4-BE49-F238E27FC236}">
                    <a16:creationId xmlns:a16="http://schemas.microsoft.com/office/drawing/2014/main" id="{0843BFA9-51E7-41DF-8430-AF5CF51EF49C}"/>
                  </a:ext>
                </a:extLst>
              </p:cNvPr>
              <p:cNvSpPr txBox="1"/>
              <p:nvPr/>
            </p:nvSpPr>
            <p:spPr>
              <a:xfrm>
                <a:off x="7737054" y="3850932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99" name="文字方塊 98">
                <a:extLst>
                  <a:ext uri="{FF2B5EF4-FFF2-40B4-BE49-F238E27FC236}">
                    <a16:creationId xmlns:a16="http://schemas.microsoft.com/office/drawing/2014/main" id="{0843BFA9-51E7-41DF-8430-AF5CF51EF4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7054" y="3850932"/>
                <a:ext cx="715161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矩形 99">
            <a:extLst>
              <a:ext uri="{FF2B5EF4-FFF2-40B4-BE49-F238E27FC236}">
                <a16:creationId xmlns:a16="http://schemas.microsoft.com/office/drawing/2014/main" id="{08AF0850-D239-40B4-968D-5DF3E3EDA8B4}"/>
              </a:ext>
            </a:extLst>
          </p:cNvPr>
          <p:cNvSpPr/>
          <p:nvPr/>
        </p:nvSpPr>
        <p:spPr>
          <a:xfrm>
            <a:off x="7356436" y="3803115"/>
            <a:ext cx="288000" cy="54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文字方塊 100">
                <a:extLst>
                  <a:ext uri="{FF2B5EF4-FFF2-40B4-BE49-F238E27FC236}">
                    <a16:creationId xmlns:a16="http://schemas.microsoft.com/office/drawing/2014/main" id="{47F583DF-037D-4FA1-AF0F-1001093CAC78}"/>
                  </a:ext>
                </a:extLst>
              </p:cNvPr>
              <p:cNvSpPr txBox="1"/>
              <p:nvPr/>
            </p:nvSpPr>
            <p:spPr>
              <a:xfrm>
                <a:off x="7174951" y="3850932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01" name="文字方塊 100">
                <a:extLst>
                  <a:ext uri="{FF2B5EF4-FFF2-40B4-BE49-F238E27FC236}">
                    <a16:creationId xmlns:a16="http://schemas.microsoft.com/office/drawing/2014/main" id="{47F583DF-037D-4FA1-AF0F-1001093CAC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4951" y="3850932"/>
                <a:ext cx="715161" cy="461665"/>
              </a:xfrm>
              <a:prstGeom prst="rect">
                <a:avLst/>
              </a:prstGeom>
              <a:blipFill>
                <a:blip r:embed="rId14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橢圓 7">
            <a:extLst>
              <a:ext uri="{FF2B5EF4-FFF2-40B4-BE49-F238E27FC236}">
                <a16:creationId xmlns:a16="http://schemas.microsoft.com/office/drawing/2014/main" id="{2B63B28E-5961-42CF-9F0E-AE1EDB4CAA45}"/>
              </a:ext>
            </a:extLst>
          </p:cNvPr>
          <p:cNvSpPr/>
          <p:nvPr/>
        </p:nvSpPr>
        <p:spPr>
          <a:xfrm>
            <a:off x="942678" y="2607695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8" name="橢圓 107">
            <a:extLst>
              <a:ext uri="{FF2B5EF4-FFF2-40B4-BE49-F238E27FC236}">
                <a16:creationId xmlns:a16="http://schemas.microsoft.com/office/drawing/2014/main" id="{70A0BD40-7E9D-4417-8B9D-E9E96059A1BD}"/>
              </a:ext>
            </a:extLst>
          </p:cNvPr>
          <p:cNvSpPr/>
          <p:nvPr/>
        </p:nvSpPr>
        <p:spPr>
          <a:xfrm>
            <a:off x="3240355" y="2616162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1" name="橢圓 110">
            <a:extLst>
              <a:ext uri="{FF2B5EF4-FFF2-40B4-BE49-F238E27FC236}">
                <a16:creationId xmlns:a16="http://schemas.microsoft.com/office/drawing/2014/main" id="{A0599288-5924-402D-AC13-D20F6250F251}"/>
              </a:ext>
            </a:extLst>
          </p:cNvPr>
          <p:cNvSpPr/>
          <p:nvPr/>
        </p:nvSpPr>
        <p:spPr>
          <a:xfrm>
            <a:off x="5445764" y="2625020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4" name="橢圓 113">
            <a:extLst>
              <a:ext uri="{FF2B5EF4-FFF2-40B4-BE49-F238E27FC236}">
                <a16:creationId xmlns:a16="http://schemas.microsoft.com/office/drawing/2014/main" id="{FAD1A2A2-F846-4C3C-9CE8-45F29DF35A42}"/>
              </a:ext>
            </a:extLst>
          </p:cNvPr>
          <p:cNvSpPr/>
          <p:nvPr/>
        </p:nvSpPr>
        <p:spPr>
          <a:xfrm>
            <a:off x="7696724" y="2650421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5" name="直線單箭頭接點 114">
            <a:extLst>
              <a:ext uri="{FF2B5EF4-FFF2-40B4-BE49-F238E27FC236}">
                <a16:creationId xmlns:a16="http://schemas.microsoft.com/office/drawing/2014/main" id="{7C94D2AE-7C6E-42A4-B09E-1157D290EE1A}"/>
              </a:ext>
            </a:extLst>
          </p:cNvPr>
          <p:cNvCxnSpPr>
            <a:cxnSpLocks/>
            <a:stCxn id="34" idx="0"/>
            <a:endCxn id="114" idx="4"/>
          </p:cNvCxnSpPr>
          <p:nvPr/>
        </p:nvCxnSpPr>
        <p:spPr>
          <a:xfrm flipV="1">
            <a:off x="727404" y="2830421"/>
            <a:ext cx="7059320" cy="96544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線單箭頭接點 119">
            <a:extLst>
              <a:ext uri="{FF2B5EF4-FFF2-40B4-BE49-F238E27FC236}">
                <a16:creationId xmlns:a16="http://schemas.microsoft.com/office/drawing/2014/main" id="{4CEEB10A-2B57-4511-AC66-10A8B2323D1C}"/>
              </a:ext>
            </a:extLst>
          </p:cNvPr>
          <p:cNvCxnSpPr>
            <a:cxnSpLocks/>
            <a:stCxn id="34" idx="0"/>
            <a:endCxn id="111" idx="4"/>
          </p:cNvCxnSpPr>
          <p:nvPr/>
        </p:nvCxnSpPr>
        <p:spPr>
          <a:xfrm flipV="1">
            <a:off x="727404" y="2805020"/>
            <a:ext cx="4808360" cy="99084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線單箭頭接點 120">
            <a:extLst>
              <a:ext uri="{FF2B5EF4-FFF2-40B4-BE49-F238E27FC236}">
                <a16:creationId xmlns:a16="http://schemas.microsoft.com/office/drawing/2014/main" id="{23D060E9-A98D-4336-9C5B-660E70E94A70}"/>
              </a:ext>
            </a:extLst>
          </p:cNvPr>
          <p:cNvCxnSpPr>
            <a:cxnSpLocks/>
            <a:stCxn id="34" idx="0"/>
            <a:endCxn id="108" idx="4"/>
          </p:cNvCxnSpPr>
          <p:nvPr/>
        </p:nvCxnSpPr>
        <p:spPr>
          <a:xfrm flipV="1">
            <a:off x="727404" y="2796162"/>
            <a:ext cx="2602951" cy="99970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>
            <a:extLst>
              <a:ext uri="{FF2B5EF4-FFF2-40B4-BE49-F238E27FC236}">
                <a16:creationId xmlns:a16="http://schemas.microsoft.com/office/drawing/2014/main" id="{AFF47DCF-5385-4839-908F-EA4D5C219895}"/>
              </a:ext>
            </a:extLst>
          </p:cNvPr>
          <p:cNvSpPr/>
          <p:nvPr/>
        </p:nvSpPr>
        <p:spPr>
          <a:xfrm>
            <a:off x="265075" y="75338"/>
            <a:ext cx="2522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i="1" u="sng" dirty="0"/>
              <a:t>Self-attention</a:t>
            </a:r>
            <a:endParaRPr lang="zh-TW" altLang="en-US" sz="3200" b="1" i="1" u="sng" dirty="0"/>
          </a:p>
        </p:txBody>
      </p:sp>
      <p:cxnSp>
        <p:nvCxnSpPr>
          <p:cNvPr id="106" name="直線單箭頭接點 105">
            <a:extLst>
              <a:ext uri="{FF2B5EF4-FFF2-40B4-BE49-F238E27FC236}">
                <a16:creationId xmlns:a16="http://schemas.microsoft.com/office/drawing/2014/main" id="{7A7098CD-5A03-4E41-B494-B52BC2F074ED}"/>
              </a:ext>
            </a:extLst>
          </p:cNvPr>
          <p:cNvCxnSpPr>
            <a:cxnSpLocks/>
            <a:stCxn id="34" idx="0"/>
            <a:endCxn id="8" idx="4"/>
          </p:cNvCxnSpPr>
          <p:nvPr/>
        </p:nvCxnSpPr>
        <p:spPr>
          <a:xfrm flipV="1">
            <a:off x="727404" y="2787695"/>
            <a:ext cx="305274" cy="100816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文字方塊 131">
                <a:extLst>
                  <a:ext uri="{FF2B5EF4-FFF2-40B4-BE49-F238E27FC236}">
                    <a16:creationId xmlns:a16="http://schemas.microsoft.com/office/drawing/2014/main" id="{0716B576-9B54-409B-BDA7-861A7A2A430A}"/>
                  </a:ext>
                </a:extLst>
              </p:cNvPr>
              <p:cNvSpPr txBox="1"/>
              <p:nvPr/>
            </p:nvSpPr>
            <p:spPr>
              <a:xfrm>
                <a:off x="866594" y="2189234"/>
                <a:ext cx="565091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1,1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2" name="文字方塊 131">
                <a:extLst>
                  <a:ext uri="{FF2B5EF4-FFF2-40B4-BE49-F238E27FC236}">
                    <a16:creationId xmlns:a16="http://schemas.microsoft.com/office/drawing/2014/main" id="{0716B576-9B54-409B-BDA7-861A7A2A43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594" y="2189234"/>
                <a:ext cx="565091" cy="385555"/>
              </a:xfrm>
              <a:prstGeom prst="rect">
                <a:avLst/>
              </a:prstGeom>
              <a:blipFill>
                <a:blip r:embed="rId15"/>
                <a:stretch>
                  <a:fillRect l="-6452" t="-14286" r="-26882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文字方塊 133">
                <a:extLst>
                  <a:ext uri="{FF2B5EF4-FFF2-40B4-BE49-F238E27FC236}">
                    <a16:creationId xmlns:a16="http://schemas.microsoft.com/office/drawing/2014/main" id="{B362D09D-27F2-40E3-A28F-35BFE4FE1A91}"/>
                  </a:ext>
                </a:extLst>
              </p:cNvPr>
              <p:cNvSpPr txBox="1"/>
              <p:nvPr/>
            </p:nvSpPr>
            <p:spPr>
              <a:xfrm>
                <a:off x="3139192" y="2189234"/>
                <a:ext cx="565090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4" name="文字方塊 133">
                <a:extLst>
                  <a:ext uri="{FF2B5EF4-FFF2-40B4-BE49-F238E27FC236}">
                    <a16:creationId xmlns:a16="http://schemas.microsoft.com/office/drawing/2014/main" id="{B362D09D-27F2-40E3-A28F-35BFE4FE1A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9192" y="2189234"/>
                <a:ext cx="565090" cy="385555"/>
              </a:xfrm>
              <a:prstGeom prst="rect">
                <a:avLst/>
              </a:prstGeom>
              <a:blipFill>
                <a:blip r:embed="rId16"/>
                <a:stretch>
                  <a:fillRect l="-7527" t="-14286" r="-25806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文字方塊 137">
                <a:extLst>
                  <a:ext uri="{FF2B5EF4-FFF2-40B4-BE49-F238E27FC236}">
                    <a16:creationId xmlns:a16="http://schemas.microsoft.com/office/drawing/2014/main" id="{59DD0272-3037-403E-AAF4-217D07B930F3}"/>
                  </a:ext>
                </a:extLst>
              </p:cNvPr>
              <p:cNvSpPr txBox="1"/>
              <p:nvPr/>
            </p:nvSpPr>
            <p:spPr>
              <a:xfrm>
                <a:off x="5290390" y="2189234"/>
                <a:ext cx="565090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1,3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8" name="文字方塊 137">
                <a:extLst>
                  <a:ext uri="{FF2B5EF4-FFF2-40B4-BE49-F238E27FC236}">
                    <a16:creationId xmlns:a16="http://schemas.microsoft.com/office/drawing/2014/main" id="{59DD0272-3037-403E-AAF4-217D07B93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0390" y="2189234"/>
                <a:ext cx="565090" cy="385555"/>
              </a:xfrm>
              <a:prstGeom prst="rect">
                <a:avLst/>
              </a:prstGeom>
              <a:blipFill>
                <a:blip r:embed="rId17"/>
                <a:stretch>
                  <a:fillRect l="-7527" t="-14286" r="-25806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文字方塊 138">
                <a:extLst>
                  <a:ext uri="{FF2B5EF4-FFF2-40B4-BE49-F238E27FC236}">
                    <a16:creationId xmlns:a16="http://schemas.microsoft.com/office/drawing/2014/main" id="{AD81E8AF-4B00-44BA-AEC8-CD4A12EF42F4}"/>
                  </a:ext>
                </a:extLst>
              </p:cNvPr>
              <p:cNvSpPr txBox="1"/>
              <p:nvPr/>
            </p:nvSpPr>
            <p:spPr>
              <a:xfrm>
                <a:off x="7646255" y="2205457"/>
                <a:ext cx="565091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1,4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9" name="文字方塊 138">
                <a:extLst>
                  <a:ext uri="{FF2B5EF4-FFF2-40B4-BE49-F238E27FC236}">
                    <a16:creationId xmlns:a16="http://schemas.microsoft.com/office/drawing/2014/main" id="{AD81E8AF-4B00-44BA-AEC8-CD4A12EF42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6255" y="2205457"/>
                <a:ext cx="565091" cy="385555"/>
              </a:xfrm>
              <a:prstGeom prst="rect">
                <a:avLst/>
              </a:prstGeom>
              <a:blipFill>
                <a:blip r:embed="rId18"/>
                <a:stretch>
                  <a:fillRect l="-6452" t="-15873" r="-26882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群組 1">
            <a:extLst>
              <a:ext uri="{FF2B5EF4-FFF2-40B4-BE49-F238E27FC236}">
                <a16:creationId xmlns:a16="http://schemas.microsoft.com/office/drawing/2014/main" id="{822E1E52-6322-40C4-865F-889D703F6C18}"/>
              </a:ext>
            </a:extLst>
          </p:cNvPr>
          <p:cNvGrpSpPr/>
          <p:nvPr/>
        </p:nvGrpSpPr>
        <p:grpSpPr>
          <a:xfrm>
            <a:off x="957448" y="1265686"/>
            <a:ext cx="715161" cy="605813"/>
            <a:chOff x="635402" y="1337615"/>
            <a:chExt cx="715161" cy="605813"/>
          </a:xfrm>
        </p:grpSpPr>
        <p:sp>
          <p:nvSpPr>
            <p:cNvPr id="116" name="矩形 115">
              <a:extLst>
                <a:ext uri="{FF2B5EF4-FFF2-40B4-BE49-F238E27FC236}">
                  <a16:creationId xmlns:a16="http://schemas.microsoft.com/office/drawing/2014/main" id="{84B7A62B-F323-4C8E-B9FE-589F0D902A23}"/>
                </a:ext>
              </a:extLst>
            </p:cNvPr>
            <p:cNvSpPr/>
            <p:nvPr/>
          </p:nvSpPr>
          <p:spPr>
            <a:xfrm>
              <a:off x="733189" y="1337615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文字方塊 116">
                  <a:extLst>
                    <a:ext uri="{FF2B5EF4-FFF2-40B4-BE49-F238E27FC236}">
                      <a16:creationId xmlns:a16="http://schemas.microsoft.com/office/drawing/2014/main" id="{07CEA81A-83E9-4CB4-8A43-D4602BF7C715}"/>
                    </a:ext>
                  </a:extLst>
                </p:cNvPr>
                <p:cNvSpPr txBox="1"/>
                <p:nvPr/>
              </p:nvSpPr>
              <p:spPr>
                <a:xfrm>
                  <a:off x="635402" y="1417137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17" name="文字方塊 116">
                  <a:extLst>
                    <a:ext uri="{FF2B5EF4-FFF2-40B4-BE49-F238E27FC236}">
                      <a16:creationId xmlns:a16="http://schemas.microsoft.com/office/drawing/2014/main" id="{07CEA81A-83E9-4CB4-8A43-D4602BF7C7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402" y="1417137"/>
                  <a:ext cx="715161" cy="461665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8" name="直線單箭頭接點 117">
            <a:extLst>
              <a:ext uri="{FF2B5EF4-FFF2-40B4-BE49-F238E27FC236}">
                <a16:creationId xmlns:a16="http://schemas.microsoft.com/office/drawing/2014/main" id="{357D3157-4442-4D16-BBF1-F5CDF45475F6}"/>
              </a:ext>
            </a:extLst>
          </p:cNvPr>
          <p:cNvCxnSpPr>
            <a:cxnSpLocks/>
            <a:endCxn id="11" idx="2"/>
          </p:cNvCxnSpPr>
          <p:nvPr/>
        </p:nvCxnSpPr>
        <p:spPr>
          <a:xfrm flipH="1" flipV="1">
            <a:off x="1860830" y="2877457"/>
            <a:ext cx="9200" cy="89476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16664FD2-DC5D-491D-9571-F768D0B58EAA}"/>
              </a:ext>
            </a:extLst>
          </p:cNvPr>
          <p:cNvGrpSpPr/>
          <p:nvPr/>
        </p:nvGrpSpPr>
        <p:grpSpPr>
          <a:xfrm>
            <a:off x="1711638" y="2567444"/>
            <a:ext cx="298383" cy="310013"/>
            <a:chOff x="-105878" y="1740168"/>
            <a:chExt cx="461666" cy="461665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658F9F33-67F5-4DFF-A7F8-5B3B85F7D945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1723408B-8855-4FD7-92AA-70A9151F941A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23" name="直線接點 22">
                <a:extLst>
                  <a:ext uri="{FF2B5EF4-FFF2-40B4-BE49-F238E27FC236}">
                    <a16:creationId xmlns:a16="http://schemas.microsoft.com/office/drawing/2014/main" id="{C530E308-8CB2-4D73-8CA6-4976789A9EE5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直線接點 118">
                <a:extLst>
                  <a:ext uri="{FF2B5EF4-FFF2-40B4-BE49-F238E27FC236}">
                    <a16:creationId xmlns:a16="http://schemas.microsoft.com/office/drawing/2014/main" id="{41D4FC8D-B1A0-4796-B313-93685356AAC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22" name="直線單箭頭接點 121">
            <a:extLst>
              <a:ext uri="{FF2B5EF4-FFF2-40B4-BE49-F238E27FC236}">
                <a16:creationId xmlns:a16="http://schemas.microsoft.com/office/drawing/2014/main" id="{49073DB5-C40B-47C6-8188-9B6B88C3C493}"/>
              </a:ext>
            </a:extLst>
          </p:cNvPr>
          <p:cNvCxnSpPr>
            <a:cxnSpLocks/>
            <a:endCxn id="129" idx="2"/>
          </p:cNvCxnSpPr>
          <p:nvPr/>
        </p:nvCxnSpPr>
        <p:spPr>
          <a:xfrm flipH="1" flipV="1">
            <a:off x="4123409" y="2885035"/>
            <a:ext cx="9200" cy="89476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8" name="群組 127">
            <a:extLst>
              <a:ext uri="{FF2B5EF4-FFF2-40B4-BE49-F238E27FC236}">
                <a16:creationId xmlns:a16="http://schemas.microsoft.com/office/drawing/2014/main" id="{E46476D0-2D4D-4D0C-9164-D0F4DB987C30}"/>
              </a:ext>
            </a:extLst>
          </p:cNvPr>
          <p:cNvGrpSpPr/>
          <p:nvPr/>
        </p:nvGrpSpPr>
        <p:grpSpPr>
          <a:xfrm>
            <a:off x="3974217" y="2575022"/>
            <a:ext cx="298383" cy="310013"/>
            <a:chOff x="-105878" y="1740168"/>
            <a:chExt cx="461666" cy="461665"/>
          </a:xfrm>
        </p:grpSpPr>
        <p:sp>
          <p:nvSpPr>
            <p:cNvPr id="129" name="矩形 128">
              <a:extLst>
                <a:ext uri="{FF2B5EF4-FFF2-40B4-BE49-F238E27FC236}">
                  <a16:creationId xmlns:a16="http://schemas.microsoft.com/office/drawing/2014/main" id="{4D523360-9B00-4082-A129-3A00C4AC0D8D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33" name="群組 132">
              <a:extLst>
                <a:ext uri="{FF2B5EF4-FFF2-40B4-BE49-F238E27FC236}">
                  <a16:creationId xmlns:a16="http://schemas.microsoft.com/office/drawing/2014/main" id="{7BC5A6D1-5A3C-4885-9BC9-F967B0BE5E5B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135" name="直線接點 134">
                <a:extLst>
                  <a:ext uri="{FF2B5EF4-FFF2-40B4-BE49-F238E27FC236}">
                    <a16:creationId xmlns:a16="http://schemas.microsoft.com/office/drawing/2014/main" id="{84C4E85B-846A-4B61-A3AF-440A0B935F46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直線接點 135">
                <a:extLst>
                  <a:ext uri="{FF2B5EF4-FFF2-40B4-BE49-F238E27FC236}">
                    <a16:creationId xmlns:a16="http://schemas.microsoft.com/office/drawing/2014/main" id="{F9760EEF-BD96-46DA-BAD1-B39AC24D7E7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37" name="直線單箭頭接點 136">
            <a:extLst>
              <a:ext uri="{FF2B5EF4-FFF2-40B4-BE49-F238E27FC236}">
                <a16:creationId xmlns:a16="http://schemas.microsoft.com/office/drawing/2014/main" id="{A73A118A-482D-46EF-A2A3-64584D0FA143}"/>
              </a:ext>
            </a:extLst>
          </p:cNvPr>
          <p:cNvCxnSpPr>
            <a:cxnSpLocks/>
            <a:endCxn id="146" idx="2"/>
          </p:cNvCxnSpPr>
          <p:nvPr/>
        </p:nvCxnSpPr>
        <p:spPr>
          <a:xfrm flipH="1" flipV="1">
            <a:off x="6384832" y="2901025"/>
            <a:ext cx="9200" cy="89476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5" name="群組 144">
            <a:extLst>
              <a:ext uri="{FF2B5EF4-FFF2-40B4-BE49-F238E27FC236}">
                <a16:creationId xmlns:a16="http://schemas.microsoft.com/office/drawing/2014/main" id="{9C77DEC5-0F26-410D-825B-C341C8A267F5}"/>
              </a:ext>
            </a:extLst>
          </p:cNvPr>
          <p:cNvGrpSpPr/>
          <p:nvPr/>
        </p:nvGrpSpPr>
        <p:grpSpPr>
          <a:xfrm>
            <a:off x="6235640" y="2591012"/>
            <a:ext cx="298383" cy="310013"/>
            <a:chOff x="-105878" y="1740168"/>
            <a:chExt cx="461666" cy="461665"/>
          </a:xfrm>
        </p:grpSpPr>
        <p:sp>
          <p:nvSpPr>
            <p:cNvPr id="146" name="矩形 145">
              <a:extLst>
                <a:ext uri="{FF2B5EF4-FFF2-40B4-BE49-F238E27FC236}">
                  <a16:creationId xmlns:a16="http://schemas.microsoft.com/office/drawing/2014/main" id="{A91ECB5C-8C8F-44AB-9212-E83C91B8D313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47" name="群組 146">
              <a:extLst>
                <a:ext uri="{FF2B5EF4-FFF2-40B4-BE49-F238E27FC236}">
                  <a16:creationId xmlns:a16="http://schemas.microsoft.com/office/drawing/2014/main" id="{B28E44D4-DB12-476F-AA78-CF82C1B6E765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148" name="直線接點 147">
                <a:extLst>
                  <a:ext uri="{FF2B5EF4-FFF2-40B4-BE49-F238E27FC236}">
                    <a16:creationId xmlns:a16="http://schemas.microsoft.com/office/drawing/2014/main" id="{30099532-DC94-4504-A320-6DFB36075246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直線接點 148">
                <a:extLst>
                  <a:ext uri="{FF2B5EF4-FFF2-40B4-BE49-F238E27FC236}">
                    <a16:creationId xmlns:a16="http://schemas.microsoft.com/office/drawing/2014/main" id="{25078CDD-5068-49EC-8C43-CEC03F4BB79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50" name="直線單箭頭接點 149">
            <a:extLst>
              <a:ext uri="{FF2B5EF4-FFF2-40B4-BE49-F238E27FC236}">
                <a16:creationId xmlns:a16="http://schemas.microsoft.com/office/drawing/2014/main" id="{8D23D601-BA50-4690-82F7-0D413B0C903C}"/>
              </a:ext>
            </a:extLst>
          </p:cNvPr>
          <p:cNvCxnSpPr>
            <a:cxnSpLocks/>
            <a:endCxn id="152" idx="2"/>
          </p:cNvCxnSpPr>
          <p:nvPr/>
        </p:nvCxnSpPr>
        <p:spPr>
          <a:xfrm flipH="1" flipV="1">
            <a:off x="8614932" y="2917708"/>
            <a:ext cx="9200" cy="89476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1" name="群組 150">
            <a:extLst>
              <a:ext uri="{FF2B5EF4-FFF2-40B4-BE49-F238E27FC236}">
                <a16:creationId xmlns:a16="http://schemas.microsoft.com/office/drawing/2014/main" id="{6D318239-F777-4625-885D-7F272B985ACB}"/>
              </a:ext>
            </a:extLst>
          </p:cNvPr>
          <p:cNvGrpSpPr/>
          <p:nvPr/>
        </p:nvGrpSpPr>
        <p:grpSpPr>
          <a:xfrm>
            <a:off x="8465740" y="2607695"/>
            <a:ext cx="298383" cy="310013"/>
            <a:chOff x="-105878" y="1740168"/>
            <a:chExt cx="461666" cy="461665"/>
          </a:xfrm>
        </p:grpSpPr>
        <p:sp>
          <p:nvSpPr>
            <p:cNvPr id="152" name="矩形 151">
              <a:extLst>
                <a:ext uri="{FF2B5EF4-FFF2-40B4-BE49-F238E27FC236}">
                  <a16:creationId xmlns:a16="http://schemas.microsoft.com/office/drawing/2014/main" id="{83A1F2E3-4FBE-42CF-977A-72658F3DDF29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53" name="群組 152">
              <a:extLst>
                <a:ext uri="{FF2B5EF4-FFF2-40B4-BE49-F238E27FC236}">
                  <a16:creationId xmlns:a16="http://schemas.microsoft.com/office/drawing/2014/main" id="{981588CB-96EB-4AF5-9425-6820C65140E1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154" name="直線接點 153">
                <a:extLst>
                  <a:ext uri="{FF2B5EF4-FFF2-40B4-BE49-F238E27FC236}">
                    <a16:creationId xmlns:a16="http://schemas.microsoft.com/office/drawing/2014/main" id="{A04261EA-3D2C-4033-858A-3CDE36581A4D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直線接點 154">
                <a:extLst>
                  <a:ext uri="{FF2B5EF4-FFF2-40B4-BE49-F238E27FC236}">
                    <a16:creationId xmlns:a16="http://schemas.microsoft.com/office/drawing/2014/main" id="{C22F3E2D-7B28-41B4-B507-AF06EF3E9F8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56" name="直線單箭頭接點 155">
            <a:extLst>
              <a:ext uri="{FF2B5EF4-FFF2-40B4-BE49-F238E27FC236}">
                <a16:creationId xmlns:a16="http://schemas.microsoft.com/office/drawing/2014/main" id="{31E42FBD-9C26-4128-81B7-3B48EA6425F0}"/>
              </a:ext>
            </a:extLst>
          </p:cNvPr>
          <p:cNvCxnSpPr>
            <a:cxnSpLocks/>
          </p:cNvCxnSpPr>
          <p:nvPr/>
        </p:nvCxnSpPr>
        <p:spPr>
          <a:xfrm flipV="1">
            <a:off x="1869663" y="1601862"/>
            <a:ext cx="0" cy="944000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線單箭頭接點 156">
            <a:extLst>
              <a:ext uri="{FF2B5EF4-FFF2-40B4-BE49-F238E27FC236}">
                <a16:creationId xmlns:a16="http://schemas.microsoft.com/office/drawing/2014/main" id="{C8759FEA-AF97-40F4-B882-1A4E830B2A77}"/>
              </a:ext>
            </a:extLst>
          </p:cNvPr>
          <p:cNvCxnSpPr>
            <a:cxnSpLocks/>
          </p:cNvCxnSpPr>
          <p:nvPr/>
        </p:nvCxnSpPr>
        <p:spPr>
          <a:xfrm flipH="1" flipV="1">
            <a:off x="4116138" y="1576040"/>
            <a:ext cx="0" cy="987215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線單箭頭接點 157">
            <a:extLst>
              <a:ext uri="{FF2B5EF4-FFF2-40B4-BE49-F238E27FC236}">
                <a16:creationId xmlns:a16="http://schemas.microsoft.com/office/drawing/2014/main" id="{B7671D1C-647B-4D36-BACA-E62D35BD1457}"/>
              </a:ext>
            </a:extLst>
          </p:cNvPr>
          <p:cNvCxnSpPr>
            <a:cxnSpLocks/>
          </p:cNvCxnSpPr>
          <p:nvPr/>
        </p:nvCxnSpPr>
        <p:spPr>
          <a:xfrm flipH="1" flipV="1">
            <a:off x="6382507" y="1544948"/>
            <a:ext cx="0" cy="1036363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直線單箭頭接點 158">
            <a:extLst>
              <a:ext uri="{FF2B5EF4-FFF2-40B4-BE49-F238E27FC236}">
                <a16:creationId xmlns:a16="http://schemas.microsoft.com/office/drawing/2014/main" id="{4CCFEBF4-9E75-4EEC-8B39-9660600E7733}"/>
              </a:ext>
            </a:extLst>
          </p:cNvPr>
          <p:cNvCxnSpPr>
            <a:cxnSpLocks/>
          </p:cNvCxnSpPr>
          <p:nvPr/>
        </p:nvCxnSpPr>
        <p:spPr>
          <a:xfrm flipH="1" flipV="1">
            <a:off x="8613577" y="1564945"/>
            <a:ext cx="0" cy="1053869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直線單箭頭接點 159">
            <a:extLst>
              <a:ext uri="{FF2B5EF4-FFF2-40B4-BE49-F238E27FC236}">
                <a16:creationId xmlns:a16="http://schemas.microsoft.com/office/drawing/2014/main" id="{B8648A90-3DF4-4567-B112-D401D76DF68E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1155001" y="2709688"/>
            <a:ext cx="55663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線單箭頭接點 160">
            <a:extLst>
              <a:ext uri="{FF2B5EF4-FFF2-40B4-BE49-F238E27FC236}">
                <a16:creationId xmlns:a16="http://schemas.microsoft.com/office/drawing/2014/main" id="{3D2D1344-4857-4737-A299-2F4C78C67A26}"/>
              </a:ext>
            </a:extLst>
          </p:cNvPr>
          <p:cNvCxnSpPr>
            <a:cxnSpLocks/>
          </p:cNvCxnSpPr>
          <p:nvPr/>
        </p:nvCxnSpPr>
        <p:spPr>
          <a:xfrm>
            <a:off x="3448691" y="2728030"/>
            <a:ext cx="55663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直線單箭頭接點 161">
            <a:extLst>
              <a:ext uri="{FF2B5EF4-FFF2-40B4-BE49-F238E27FC236}">
                <a16:creationId xmlns:a16="http://schemas.microsoft.com/office/drawing/2014/main" id="{48523943-D74F-4447-A0DB-479CABB3F6D7}"/>
              </a:ext>
            </a:extLst>
          </p:cNvPr>
          <p:cNvCxnSpPr>
            <a:cxnSpLocks/>
          </p:cNvCxnSpPr>
          <p:nvPr/>
        </p:nvCxnSpPr>
        <p:spPr>
          <a:xfrm>
            <a:off x="5679003" y="2746018"/>
            <a:ext cx="55663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線單箭頭接點 162">
            <a:extLst>
              <a:ext uri="{FF2B5EF4-FFF2-40B4-BE49-F238E27FC236}">
                <a16:creationId xmlns:a16="http://schemas.microsoft.com/office/drawing/2014/main" id="{620AF92D-77A6-459D-B5E2-1408C5B14B58}"/>
              </a:ext>
            </a:extLst>
          </p:cNvPr>
          <p:cNvCxnSpPr>
            <a:cxnSpLocks/>
          </p:cNvCxnSpPr>
          <p:nvPr/>
        </p:nvCxnSpPr>
        <p:spPr>
          <a:xfrm>
            <a:off x="7883672" y="2762701"/>
            <a:ext cx="55663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直線單箭頭接點 163">
            <a:extLst>
              <a:ext uri="{FF2B5EF4-FFF2-40B4-BE49-F238E27FC236}">
                <a16:creationId xmlns:a16="http://schemas.microsoft.com/office/drawing/2014/main" id="{148BC753-1DAD-4C9A-A04E-F2813197DA58}"/>
              </a:ext>
            </a:extLst>
          </p:cNvPr>
          <p:cNvCxnSpPr>
            <a:cxnSpLocks/>
          </p:cNvCxnSpPr>
          <p:nvPr/>
        </p:nvCxnSpPr>
        <p:spPr>
          <a:xfrm flipH="1">
            <a:off x="1526125" y="1568592"/>
            <a:ext cx="707782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文字方塊 125">
                <a:extLst>
                  <a:ext uri="{FF2B5EF4-FFF2-40B4-BE49-F238E27FC236}">
                    <a16:creationId xmlns:a16="http://schemas.microsoft.com/office/drawing/2014/main" id="{28C20DAD-9DF5-49AB-B23B-7BCE57A727D4}"/>
                  </a:ext>
                </a:extLst>
              </p:cNvPr>
              <p:cNvSpPr txBox="1"/>
              <p:nvPr/>
            </p:nvSpPr>
            <p:spPr>
              <a:xfrm>
                <a:off x="137206" y="4766636"/>
                <a:ext cx="879793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1,1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26" name="文字方塊 125">
                <a:extLst>
                  <a:ext uri="{FF2B5EF4-FFF2-40B4-BE49-F238E27FC236}">
                    <a16:creationId xmlns:a16="http://schemas.microsoft.com/office/drawing/2014/main" id="{28C20DAD-9DF5-49AB-B23B-7BCE57A727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206" y="4766636"/>
                <a:ext cx="879793" cy="385555"/>
              </a:xfrm>
              <a:prstGeom prst="rect">
                <a:avLst/>
              </a:prstGeom>
              <a:blipFill>
                <a:blip r:embed="rId20"/>
                <a:stretch>
                  <a:fillRect l="-4861" r="-3472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7" name="群組 126">
            <a:extLst>
              <a:ext uri="{FF2B5EF4-FFF2-40B4-BE49-F238E27FC236}">
                <a16:creationId xmlns:a16="http://schemas.microsoft.com/office/drawing/2014/main" id="{48BD5AF3-EFF3-41B7-BB9D-065E53AECC9D}"/>
              </a:ext>
            </a:extLst>
          </p:cNvPr>
          <p:cNvGrpSpPr/>
          <p:nvPr/>
        </p:nvGrpSpPr>
        <p:grpSpPr>
          <a:xfrm>
            <a:off x="1644639" y="4681541"/>
            <a:ext cx="715161" cy="540000"/>
            <a:chOff x="7174951" y="3803115"/>
            <a:chExt cx="715161" cy="540000"/>
          </a:xfrm>
        </p:grpSpPr>
        <p:sp>
          <p:nvSpPr>
            <p:cNvPr id="130" name="矩形 129">
              <a:extLst>
                <a:ext uri="{FF2B5EF4-FFF2-40B4-BE49-F238E27FC236}">
                  <a16:creationId xmlns:a16="http://schemas.microsoft.com/office/drawing/2014/main" id="{94B6A4DA-0256-474D-B672-C54889F61A1E}"/>
                </a:ext>
              </a:extLst>
            </p:cNvPr>
            <p:cNvSpPr/>
            <p:nvPr/>
          </p:nvSpPr>
          <p:spPr>
            <a:xfrm>
              <a:off x="7356436" y="3803115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1" name="文字方塊 130">
                  <a:extLst>
                    <a:ext uri="{FF2B5EF4-FFF2-40B4-BE49-F238E27FC236}">
                      <a16:creationId xmlns:a16="http://schemas.microsoft.com/office/drawing/2014/main" id="{94ED528F-B572-486B-8712-FE31CE7A5498}"/>
                    </a:ext>
                  </a:extLst>
                </p:cNvPr>
                <p:cNvSpPr txBox="1"/>
                <p:nvPr/>
              </p:nvSpPr>
              <p:spPr>
                <a:xfrm>
                  <a:off x="7174951" y="3850932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31" name="文字方塊 130">
                  <a:extLst>
                    <a:ext uri="{FF2B5EF4-FFF2-40B4-BE49-F238E27FC236}">
                      <a16:creationId xmlns:a16="http://schemas.microsoft.com/office/drawing/2014/main" id="{94ED528F-B572-486B-8712-FE31CE7A54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4951" y="3850932"/>
                  <a:ext cx="715161" cy="461665"/>
                </a:xfrm>
                <a:prstGeom prst="rect">
                  <a:avLst/>
                </a:prstGeom>
                <a:blipFill>
                  <a:blip r:embed="rId21"/>
                  <a:stretch>
                    <a:fillRect b="-92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6" name="矩形 165">
            <a:extLst>
              <a:ext uri="{FF2B5EF4-FFF2-40B4-BE49-F238E27FC236}">
                <a16:creationId xmlns:a16="http://schemas.microsoft.com/office/drawing/2014/main" id="{F34C8570-502C-460A-8A83-CF6624B39A4C}"/>
              </a:ext>
            </a:extLst>
          </p:cNvPr>
          <p:cNvSpPr/>
          <p:nvPr/>
        </p:nvSpPr>
        <p:spPr>
          <a:xfrm rot="5400000">
            <a:off x="1270705" y="4669837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文字方塊 166">
                <a:extLst>
                  <a:ext uri="{FF2B5EF4-FFF2-40B4-BE49-F238E27FC236}">
                    <a16:creationId xmlns:a16="http://schemas.microsoft.com/office/drawing/2014/main" id="{CE10B263-C985-4886-816E-7755652081A2}"/>
                  </a:ext>
                </a:extLst>
              </p:cNvPr>
              <p:cNvSpPr txBox="1"/>
              <p:nvPr/>
            </p:nvSpPr>
            <p:spPr>
              <a:xfrm>
                <a:off x="1087595" y="4711855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67" name="文字方塊 166">
                <a:extLst>
                  <a:ext uri="{FF2B5EF4-FFF2-40B4-BE49-F238E27FC236}">
                    <a16:creationId xmlns:a16="http://schemas.microsoft.com/office/drawing/2014/main" id="{CE10B263-C985-4886-816E-7755652081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595" y="4711855"/>
                <a:ext cx="715161" cy="461665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6DEE4B34-DB60-4B9D-AC90-8ABC952079C1}"/>
                  </a:ext>
                </a:extLst>
              </p:cNvPr>
              <p:cNvSpPr txBox="1"/>
              <p:nvPr/>
            </p:nvSpPr>
            <p:spPr>
              <a:xfrm>
                <a:off x="551163" y="6157212"/>
                <a:ext cx="3284292" cy="500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/>
                  <a:t>(ignore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rad>
                  </m:oMath>
                </a14:m>
                <a:r>
                  <a:rPr lang="en-US" altLang="zh-TW" sz="2400" dirty="0"/>
                  <a:t> for simplicity)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6DEE4B34-DB60-4B9D-AC90-8ABC952079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163" y="6157212"/>
                <a:ext cx="3284292" cy="500137"/>
              </a:xfrm>
              <a:prstGeom prst="rect">
                <a:avLst/>
              </a:prstGeom>
              <a:blipFill>
                <a:blip r:embed="rId23"/>
                <a:stretch>
                  <a:fillRect l="-2783" t="-2439" r="-2226" b="-268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0" name="文字方塊 169">
                <a:extLst>
                  <a:ext uri="{FF2B5EF4-FFF2-40B4-BE49-F238E27FC236}">
                    <a16:creationId xmlns:a16="http://schemas.microsoft.com/office/drawing/2014/main" id="{95104CB6-3C26-4A67-BC01-D430F603A29F}"/>
                  </a:ext>
                </a:extLst>
              </p:cNvPr>
              <p:cNvSpPr txBox="1"/>
              <p:nvPr/>
            </p:nvSpPr>
            <p:spPr>
              <a:xfrm>
                <a:off x="2362784" y="4785374"/>
                <a:ext cx="879793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70" name="文字方塊 169">
                <a:extLst>
                  <a:ext uri="{FF2B5EF4-FFF2-40B4-BE49-F238E27FC236}">
                    <a16:creationId xmlns:a16="http://schemas.microsoft.com/office/drawing/2014/main" id="{95104CB6-3C26-4A67-BC01-D430F603A2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784" y="4785374"/>
                <a:ext cx="879793" cy="385555"/>
              </a:xfrm>
              <a:prstGeom prst="rect">
                <a:avLst/>
              </a:prstGeom>
              <a:blipFill>
                <a:blip r:embed="rId24"/>
                <a:stretch>
                  <a:fillRect l="-4861" r="-3472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1" name="群組 170">
            <a:extLst>
              <a:ext uri="{FF2B5EF4-FFF2-40B4-BE49-F238E27FC236}">
                <a16:creationId xmlns:a16="http://schemas.microsoft.com/office/drawing/2014/main" id="{A8051AD6-32BC-4BE0-834C-F49B3970A26E}"/>
              </a:ext>
            </a:extLst>
          </p:cNvPr>
          <p:cNvGrpSpPr/>
          <p:nvPr/>
        </p:nvGrpSpPr>
        <p:grpSpPr>
          <a:xfrm>
            <a:off x="3870217" y="4700279"/>
            <a:ext cx="715161" cy="540000"/>
            <a:chOff x="7174951" y="3803115"/>
            <a:chExt cx="715161" cy="540000"/>
          </a:xfrm>
        </p:grpSpPr>
        <p:sp>
          <p:nvSpPr>
            <p:cNvPr id="172" name="矩形 171">
              <a:extLst>
                <a:ext uri="{FF2B5EF4-FFF2-40B4-BE49-F238E27FC236}">
                  <a16:creationId xmlns:a16="http://schemas.microsoft.com/office/drawing/2014/main" id="{96F3A8F3-B428-4FC2-A8DA-63A156782EB5}"/>
                </a:ext>
              </a:extLst>
            </p:cNvPr>
            <p:cNvSpPr/>
            <p:nvPr/>
          </p:nvSpPr>
          <p:spPr>
            <a:xfrm>
              <a:off x="7356436" y="3803115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3" name="文字方塊 172">
                  <a:extLst>
                    <a:ext uri="{FF2B5EF4-FFF2-40B4-BE49-F238E27FC236}">
                      <a16:creationId xmlns:a16="http://schemas.microsoft.com/office/drawing/2014/main" id="{C63CDA66-8339-4956-8084-5BDB02275C4D}"/>
                    </a:ext>
                  </a:extLst>
                </p:cNvPr>
                <p:cNvSpPr txBox="1"/>
                <p:nvPr/>
              </p:nvSpPr>
              <p:spPr>
                <a:xfrm>
                  <a:off x="7174951" y="3850932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73" name="文字方塊 172">
                  <a:extLst>
                    <a:ext uri="{FF2B5EF4-FFF2-40B4-BE49-F238E27FC236}">
                      <a16:creationId xmlns:a16="http://schemas.microsoft.com/office/drawing/2014/main" id="{C63CDA66-8339-4956-8084-5BDB02275C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4951" y="3850932"/>
                  <a:ext cx="715161" cy="461665"/>
                </a:xfrm>
                <a:prstGeom prst="rect">
                  <a:avLst/>
                </a:prstGeom>
                <a:blipFill>
                  <a:blip r:embed="rId25"/>
                  <a:stretch>
                    <a:fillRect b="-92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4" name="矩形 173">
            <a:extLst>
              <a:ext uri="{FF2B5EF4-FFF2-40B4-BE49-F238E27FC236}">
                <a16:creationId xmlns:a16="http://schemas.microsoft.com/office/drawing/2014/main" id="{53AED0B0-DC5C-4F5F-8188-B1B22A78E48C}"/>
              </a:ext>
            </a:extLst>
          </p:cNvPr>
          <p:cNvSpPr/>
          <p:nvPr/>
        </p:nvSpPr>
        <p:spPr>
          <a:xfrm rot="5400000">
            <a:off x="3496283" y="4688575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5" name="文字方塊 174">
                <a:extLst>
                  <a:ext uri="{FF2B5EF4-FFF2-40B4-BE49-F238E27FC236}">
                    <a16:creationId xmlns:a16="http://schemas.microsoft.com/office/drawing/2014/main" id="{AD6D3B6A-C1D2-4164-A391-FB77E49C7832}"/>
                  </a:ext>
                </a:extLst>
              </p:cNvPr>
              <p:cNvSpPr txBox="1"/>
              <p:nvPr/>
            </p:nvSpPr>
            <p:spPr>
              <a:xfrm>
                <a:off x="3313173" y="4730593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75" name="文字方塊 174">
                <a:extLst>
                  <a:ext uri="{FF2B5EF4-FFF2-40B4-BE49-F238E27FC236}">
                    <a16:creationId xmlns:a16="http://schemas.microsoft.com/office/drawing/2014/main" id="{AD6D3B6A-C1D2-4164-A391-FB77E49C7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3173" y="4730593"/>
                <a:ext cx="715161" cy="461665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文字方塊 175">
                <a:extLst>
                  <a:ext uri="{FF2B5EF4-FFF2-40B4-BE49-F238E27FC236}">
                    <a16:creationId xmlns:a16="http://schemas.microsoft.com/office/drawing/2014/main" id="{7E746B03-C52E-4630-9ACC-9612B3D88F83}"/>
                  </a:ext>
                </a:extLst>
              </p:cNvPr>
              <p:cNvSpPr txBox="1"/>
              <p:nvPr/>
            </p:nvSpPr>
            <p:spPr>
              <a:xfrm>
                <a:off x="137206" y="5508540"/>
                <a:ext cx="879793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1,3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76" name="文字方塊 175">
                <a:extLst>
                  <a:ext uri="{FF2B5EF4-FFF2-40B4-BE49-F238E27FC236}">
                    <a16:creationId xmlns:a16="http://schemas.microsoft.com/office/drawing/2014/main" id="{7E746B03-C52E-4630-9ACC-9612B3D88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206" y="5508540"/>
                <a:ext cx="879793" cy="385555"/>
              </a:xfrm>
              <a:prstGeom prst="rect">
                <a:avLst/>
              </a:prstGeom>
              <a:blipFill>
                <a:blip r:embed="rId27"/>
                <a:stretch>
                  <a:fillRect l="-4861" r="-3472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7" name="群組 176">
            <a:extLst>
              <a:ext uri="{FF2B5EF4-FFF2-40B4-BE49-F238E27FC236}">
                <a16:creationId xmlns:a16="http://schemas.microsoft.com/office/drawing/2014/main" id="{460C493B-8029-4187-A765-F9F1D051BB4E}"/>
              </a:ext>
            </a:extLst>
          </p:cNvPr>
          <p:cNvGrpSpPr/>
          <p:nvPr/>
        </p:nvGrpSpPr>
        <p:grpSpPr>
          <a:xfrm>
            <a:off x="1644639" y="5423445"/>
            <a:ext cx="715161" cy="540000"/>
            <a:chOff x="7174951" y="3803115"/>
            <a:chExt cx="715161" cy="540000"/>
          </a:xfrm>
        </p:grpSpPr>
        <p:sp>
          <p:nvSpPr>
            <p:cNvPr id="178" name="矩形 177">
              <a:extLst>
                <a:ext uri="{FF2B5EF4-FFF2-40B4-BE49-F238E27FC236}">
                  <a16:creationId xmlns:a16="http://schemas.microsoft.com/office/drawing/2014/main" id="{EBD0C8C7-4808-47D1-9FE5-4DF8FEDDA562}"/>
                </a:ext>
              </a:extLst>
            </p:cNvPr>
            <p:cNvSpPr/>
            <p:nvPr/>
          </p:nvSpPr>
          <p:spPr>
            <a:xfrm>
              <a:off x="7356436" y="3803115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9" name="文字方塊 178">
                  <a:extLst>
                    <a:ext uri="{FF2B5EF4-FFF2-40B4-BE49-F238E27FC236}">
                      <a16:creationId xmlns:a16="http://schemas.microsoft.com/office/drawing/2014/main" id="{6573334F-0A3D-404B-8432-7FBF3A7D7D79}"/>
                    </a:ext>
                  </a:extLst>
                </p:cNvPr>
                <p:cNvSpPr txBox="1"/>
                <p:nvPr/>
              </p:nvSpPr>
              <p:spPr>
                <a:xfrm>
                  <a:off x="7174951" y="3850932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79" name="文字方塊 178">
                  <a:extLst>
                    <a:ext uri="{FF2B5EF4-FFF2-40B4-BE49-F238E27FC236}">
                      <a16:creationId xmlns:a16="http://schemas.microsoft.com/office/drawing/2014/main" id="{6573334F-0A3D-404B-8432-7FBF3A7D7D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4951" y="3850932"/>
                  <a:ext cx="715161" cy="461665"/>
                </a:xfrm>
                <a:prstGeom prst="rect">
                  <a:avLst/>
                </a:prstGeom>
                <a:blipFill>
                  <a:blip r:embed="rId28"/>
                  <a:stretch>
                    <a:fillRect b="-10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0" name="矩形 179">
            <a:extLst>
              <a:ext uri="{FF2B5EF4-FFF2-40B4-BE49-F238E27FC236}">
                <a16:creationId xmlns:a16="http://schemas.microsoft.com/office/drawing/2014/main" id="{E57BF44A-9CB7-4FB8-95FF-1D3BBD07861E}"/>
              </a:ext>
            </a:extLst>
          </p:cNvPr>
          <p:cNvSpPr/>
          <p:nvPr/>
        </p:nvSpPr>
        <p:spPr>
          <a:xfrm rot="5400000">
            <a:off x="1270705" y="5411741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文字方塊 180">
                <a:extLst>
                  <a:ext uri="{FF2B5EF4-FFF2-40B4-BE49-F238E27FC236}">
                    <a16:creationId xmlns:a16="http://schemas.microsoft.com/office/drawing/2014/main" id="{3788470A-90C4-49E9-83E7-2E7CD5A90A7F}"/>
                  </a:ext>
                </a:extLst>
              </p:cNvPr>
              <p:cNvSpPr txBox="1"/>
              <p:nvPr/>
            </p:nvSpPr>
            <p:spPr>
              <a:xfrm>
                <a:off x="1087595" y="5453759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81" name="文字方塊 180">
                <a:extLst>
                  <a:ext uri="{FF2B5EF4-FFF2-40B4-BE49-F238E27FC236}">
                    <a16:creationId xmlns:a16="http://schemas.microsoft.com/office/drawing/2014/main" id="{3788470A-90C4-49E9-83E7-2E7CD5A90A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595" y="5453759"/>
                <a:ext cx="715161" cy="461665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2" name="文字方塊 181">
                <a:extLst>
                  <a:ext uri="{FF2B5EF4-FFF2-40B4-BE49-F238E27FC236}">
                    <a16:creationId xmlns:a16="http://schemas.microsoft.com/office/drawing/2014/main" id="{E09021A5-6EC9-417F-BB08-A638444B7FD1}"/>
                  </a:ext>
                </a:extLst>
              </p:cNvPr>
              <p:cNvSpPr txBox="1"/>
              <p:nvPr/>
            </p:nvSpPr>
            <p:spPr>
              <a:xfrm>
                <a:off x="2345517" y="5526043"/>
                <a:ext cx="879793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1,4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82" name="文字方塊 181">
                <a:extLst>
                  <a:ext uri="{FF2B5EF4-FFF2-40B4-BE49-F238E27FC236}">
                    <a16:creationId xmlns:a16="http://schemas.microsoft.com/office/drawing/2014/main" id="{E09021A5-6EC9-417F-BB08-A638444B7F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5517" y="5526043"/>
                <a:ext cx="879793" cy="385555"/>
              </a:xfrm>
              <a:prstGeom prst="rect">
                <a:avLst/>
              </a:prstGeom>
              <a:blipFill>
                <a:blip r:embed="rId30"/>
                <a:stretch>
                  <a:fillRect l="-4861" r="-3472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3" name="群組 182">
            <a:extLst>
              <a:ext uri="{FF2B5EF4-FFF2-40B4-BE49-F238E27FC236}">
                <a16:creationId xmlns:a16="http://schemas.microsoft.com/office/drawing/2014/main" id="{9ED2D855-6748-4421-874D-BDF59019C35A}"/>
              </a:ext>
            </a:extLst>
          </p:cNvPr>
          <p:cNvGrpSpPr/>
          <p:nvPr/>
        </p:nvGrpSpPr>
        <p:grpSpPr>
          <a:xfrm>
            <a:off x="3852950" y="5440948"/>
            <a:ext cx="715161" cy="540000"/>
            <a:chOff x="7174951" y="3803115"/>
            <a:chExt cx="715161" cy="540000"/>
          </a:xfrm>
        </p:grpSpPr>
        <p:sp>
          <p:nvSpPr>
            <p:cNvPr id="184" name="矩形 183">
              <a:extLst>
                <a:ext uri="{FF2B5EF4-FFF2-40B4-BE49-F238E27FC236}">
                  <a16:creationId xmlns:a16="http://schemas.microsoft.com/office/drawing/2014/main" id="{A05C403F-C017-41FD-96DA-4A21F2D19C7E}"/>
                </a:ext>
              </a:extLst>
            </p:cNvPr>
            <p:cNvSpPr/>
            <p:nvPr/>
          </p:nvSpPr>
          <p:spPr>
            <a:xfrm>
              <a:off x="7356436" y="3803115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5" name="文字方塊 184">
                  <a:extLst>
                    <a:ext uri="{FF2B5EF4-FFF2-40B4-BE49-F238E27FC236}">
                      <a16:creationId xmlns:a16="http://schemas.microsoft.com/office/drawing/2014/main" id="{EB78D4CE-FA93-4E02-8206-8ED5CD860EF0}"/>
                    </a:ext>
                  </a:extLst>
                </p:cNvPr>
                <p:cNvSpPr txBox="1"/>
                <p:nvPr/>
              </p:nvSpPr>
              <p:spPr>
                <a:xfrm>
                  <a:off x="7174951" y="3850932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85" name="文字方塊 184">
                  <a:extLst>
                    <a:ext uri="{FF2B5EF4-FFF2-40B4-BE49-F238E27FC236}">
                      <a16:creationId xmlns:a16="http://schemas.microsoft.com/office/drawing/2014/main" id="{EB78D4CE-FA93-4E02-8206-8ED5CD860E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4951" y="3850932"/>
                  <a:ext cx="715161" cy="461665"/>
                </a:xfrm>
                <a:prstGeom prst="rect">
                  <a:avLst/>
                </a:prstGeom>
                <a:blipFill>
                  <a:blip r:embed="rId31"/>
                  <a:stretch>
                    <a:fillRect b="-10526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6" name="矩形 185">
            <a:extLst>
              <a:ext uri="{FF2B5EF4-FFF2-40B4-BE49-F238E27FC236}">
                <a16:creationId xmlns:a16="http://schemas.microsoft.com/office/drawing/2014/main" id="{59A23E3B-FAF3-4D8B-92AC-0721560DF7DF}"/>
              </a:ext>
            </a:extLst>
          </p:cNvPr>
          <p:cNvSpPr/>
          <p:nvPr/>
        </p:nvSpPr>
        <p:spPr>
          <a:xfrm rot="5400000">
            <a:off x="3479016" y="5429244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7" name="文字方塊 186">
                <a:extLst>
                  <a:ext uri="{FF2B5EF4-FFF2-40B4-BE49-F238E27FC236}">
                    <a16:creationId xmlns:a16="http://schemas.microsoft.com/office/drawing/2014/main" id="{9AD3161D-E3F0-47AB-A97D-4BB4D62B75F7}"/>
                  </a:ext>
                </a:extLst>
              </p:cNvPr>
              <p:cNvSpPr txBox="1"/>
              <p:nvPr/>
            </p:nvSpPr>
            <p:spPr>
              <a:xfrm>
                <a:off x="3295906" y="5471262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87" name="文字方塊 186">
                <a:extLst>
                  <a:ext uri="{FF2B5EF4-FFF2-40B4-BE49-F238E27FC236}">
                    <a16:creationId xmlns:a16="http://schemas.microsoft.com/office/drawing/2014/main" id="{9AD3161D-E3F0-47AB-A97D-4BB4D62B75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5906" y="5471262"/>
                <a:ext cx="715161" cy="461665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8" name="群組 187">
            <a:extLst>
              <a:ext uri="{FF2B5EF4-FFF2-40B4-BE49-F238E27FC236}">
                <a16:creationId xmlns:a16="http://schemas.microsoft.com/office/drawing/2014/main" id="{28F3455D-F158-43F5-947C-C14A7FD92BC6}"/>
              </a:ext>
            </a:extLst>
          </p:cNvPr>
          <p:cNvGrpSpPr/>
          <p:nvPr/>
        </p:nvGrpSpPr>
        <p:grpSpPr>
          <a:xfrm>
            <a:off x="7491081" y="5347093"/>
            <a:ext cx="715161" cy="540000"/>
            <a:chOff x="7174951" y="3803115"/>
            <a:chExt cx="715161" cy="540000"/>
          </a:xfrm>
        </p:grpSpPr>
        <p:sp>
          <p:nvSpPr>
            <p:cNvPr id="189" name="矩形 188">
              <a:extLst>
                <a:ext uri="{FF2B5EF4-FFF2-40B4-BE49-F238E27FC236}">
                  <a16:creationId xmlns:a16="http://schemas.microsoft.com/office/drawing/2014/main" id="{7712C543-3FB7-4DEC-A8E2-D2D87EA2DB89}"/>
                </a:ext>
              </a:extLst>
            </p:cNvPr>
            <p:cNvSpPr/>
            <p:nvPr/>
          </p:nvSpPr>
          <p:spPr>
            <a:xfrm>
              <a:off x="7356436" y="3803115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0" name="文字方塊 189">
                  <a:extLst>
                    <a:ext uri="{FF2B5EF4-FFF2-40B4-BE49-F238E27FC236}">
                      <a16:creationId xmlns:a16="http://schemas.microsoft.com/office/drawing/2014/main" id="{8E44EA20-EDBF-43C3-A420-CB7F8071AC6B}"/>
                    </a:ext>
                  </a:extLst>
                </p:cNvPr>
                <p:cNvSpPr txBox="1"/>
                <p:nvPr/>
              </p:nvSpPr>
              <p:spPr>
                <a:xfrm>
                  <a:off x="7174951" y="3850932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90" name="文字方塊 189">
                  <a:extLst>
                    <a:ext uri="{FF2B5EF4-FFF2-40B4-BE49-F238E27FC236}">
                      <a16:creationId xmlns:a16="http://schemas.microsoft.com/office/drawing/2014/main" id="{8E44EA20-EDBF-43C3-A420-CB7F8071AC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4951" y="3850932"/>
                  <a:ext cx="715161" cy="461665"/>
                </a:xfrm>
                <a:prstGeom prst="rect">
                  <a:avLst/>
                </a:prstGeom>
                <a:blipFill>
                  <a:blip r:embed="rId33"/>
                  <a:stretch>
                    <a:fillRect b="-92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1433F71D-ACBC-4115-A511-480294596E9A}"/>
              </a:ext>
            </a:extLst>
          </p:cNvPr>
          <p:cNvGrpSpPr/>
          <p:nvPr/>
        </p:nvGrpSpPr>
        <p:grpSpPr>
          <a:xfrm>
            <a:off x="6833253" y="4791619"/>
            <a:ext cx="715161" cy="461665"/>
            <a:chOff x="7193535" y="5191659"/>
            <a:chExt cx="715161" cy="461665"/>
          </a:xfrm>
        </p:grpSpPr>
        <p:sp>
          <p:nvSpPr>
            <p:cNvPr id="191" name="矩形 190">
              <a:extLst>
                <a:ext uri="{FF2B5EF4-FFF2-40B4-BE49-F238E27FC236}">
                  <a16:creationId xmlns:a16="http://schemas.microsoft.com/office/drawing/2014/main" id="{073F8935-2456-4F2A-AD7A-447E97209E3F}"/>
                </a:ext>
              </a:extLst>
            </p:cNvPr>
            <p:cNvSpPr/>
            <p:nvPr/>
          </p:nvSpPr>
          <p:spPr>
            <a:xfrm rot="5400000">
              <a:off x="7376645" y="5149641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2" name="文字方塊 191">
                  <a:extLst>
                    <a:ext uri="{FF2B5EF4-FFF2-40B4-BE49-F238E27FC236}">
                      <a16:creationId xmlns:a16="http://schemas.microsoft.com/office/drawing/2014/main" id="{C252CB0D-5A2D-42F4-B1B7-BEA89291E72B}"/>
                    </a:ext>
                  </a:extLst>
                </p:cNvPr>
                <p:cNvSpPr txBox="1"/>
                <p:nvPr/>
              </p:nvSpPr>
              <p:spPr>
                <a:xfrm>
                  <a:off x="7193535" y="5191659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92" name="文字方塊 191">
                  <a:extLst>
                    <a:ext uri="{FF2B5EF4-FFF2-40B4-BE49-F238E27FC236}">
                      <a16:creationId xmlns:a16="http://schemas.microsoft.com/office/drawing/2014/main" id="{C252CB0D-5A2D-42F4-B1B7-BEA89291E7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3535" y="5191659"/>
                  <a:ext cx="715161" cy="461665"/>
                </a:xfrm>
                <a:prstGeom prst="rect">
                  <a:avLst/>
                </a:prstGeom>
                <a:blipFill>
                  <a:blip r:embed="rId3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3" name="群組 192">
            <a:extLst>
              <a:ext uri="{FF2B5EF4-FFF2-40B4-BE49-F238E27FC236}">
                <a16:creationId xmlns:a16="http://schemas.microsoft.com/office/drawing/2014/main" id="{FBBFF1AD-157F-4930-9A6C-077891F51ECE}"/>
              </a:ext>
            </a:extLst>
          </p:cNvPr>
          <p:cNvGrpSpPr/>
          <p:nvPr/>
        </p:nvGrpSpPr>
        <p:grpSpPr>
          <a:xfrm>
            <a:off x="6833253" y="5205194"/>
            <a:ext cx="715161" cy="461665"/>
            <a:chOff x="7193535" y="5191659"/>
            <a:chExt cx="715161" cy="461665"/>
          </a:xfrm>
        </p:grpSpPr>
        <p:sp>
          <p:nvSpPr>
            <p:cNvPr id="194" name="矩形 193">
              <a:extLst>
                <a:ext uri="{FF2B5EF4-FFF2-40B4-BE49-F238E27FC236}">
                  <a16:creationId xmlns:a16="http://schemas.microsoft.com/office/drawing/2014/main" id="{2BC73E29-1F13-40C6-BD92-8B9CF1AD9CB4}"/>
                </a:ext>
              </a:extLst>
            </p:cNvPr>
            <p:cNvSpPr/>
            <p:nvPr/>
          </p:nvSpPr>
          <p:spPr>
            <a:xfrm rot="5400000">
              <a:off x="7376645" y="5149641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5" name="文字方塊 194">
                  <a:extLst>
                    <a:ext uri="{FF2B5EF4-FFF2-40B4-BE49-F238E27FC236}">
                      <a16:creationId xmlns:a16="http://schemas.microsoft.com/office/drawing/2014/main" id="{0DA6C2FA-F529-417F-A97D-FCB93AC3630F}"/>
                    </a:ext>
                  </a:extLst>
                </p:cNvPr>
                <p:cNvSpPr txBox="1"/>
                <p:nvPr/>
              </p:nvSpPr>
              <p:spPr>
                <a:xfrm>
                  <a:off x="7193535" y="5191659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95" name="文字方塊 194">
                  <a:extLst>
                    <a:ext uri="{FF2B5EF4-FFF2-40B4-BE49-F238E27FC236}">
                      <a16:creationId xmlns:a16="http://schemas.microsoft.com/office/drawing/2014/main" id="{0DA6C2FA-F529-417F-A97D-FCB93AC363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3535" y="5191659"/>
                  <a:ext cx="715161" cy="461665"/>
                </a:xfrm>
                <a:prstGeom prst="rect">
                  <a:avLst/>
                </a:prstGeom>
                <a:blipFill>
                  <a:blip r:embed="rId3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6" name="群組 195">
            <a:extLst>
              <a:ext uri="{FF2B5EF4-FFF2-40B4-BE49-F238E27FC236}">
                <a16:creationId xmlns:a16="http://schemas.microsoft.com/office/drawing/2014/main" id="{B5082BF4-ED1A-4A26-B564-06FA3F1751F7}"/>
              </a:ext>
            </a:extLst>
          </p:cNvPr>
          <p:cNvGrpSpPr/>
          <p:nvPr/>
        </p:nvGrpSpPr>
        <p:grpSpPr>
          <a:xfrm>
            <a:off x="6833253" y="5617093"/>
            <a:ext cx="715161" cy="461665"/>
            <a:chOff x="7193535" y="5191659"/>
            <a:chExt cx="715161" cy="461665"/>
          </a:xfrm>
        </p:grpSpPr>
        <p:sp>
          <p:nvSpPr>
            <p:cNvPr id="197" name="矩形 196">
              <a:extLst>
                <a:ext uri="{FF2B5EF4-FFF2-40B4-BE49-F238E27FC236}">
                  <a16:creationId xmlns:a16="http://schemas.microsoft.com/office/drawing/2014/main" id="{60A6EFFE-B98D-44E8-ADD5-6359EFD03ABA}"/>
                </a:ext>
              </a:extLst>
            </p:cNvPr>
            <p:cNvSpPr/>
            <p:nvPr/>
          </p:nvSpPr>
          <p:spPr>
            <a:xfrm rot="5400000">
              <a:off x="7376645" y="5149641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8" name="文字方塊 197">
                  <a:extLst>
                    <a:ext uri="{FF2B5EF4-FFF2-40B4-BE49-F238E27FC236}">
                      <a16:creationId xmlns:a16="http://schemas.microsoft.com/office/drawing/2014/main" id="{C96BDFB1-3D53-4109-A999-E8512A5BC44A}"/>
                    </a:ext>
                  </a:extLst>
                </p:cNvPr>
                <p:cNvSpPr txBox="1"/>
                <p:nvPr/>
              </p:nvSpPr>
              <p:spPr>
                <a:xfrm>
                  <a:off x="7193535" y="5191659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98" name="文字方塊 197">
                  <a:extLst>
                    <a:ext uri="{FF2B5EF4-FFF2-40B4-BE49-F238E27FC236}">
                      <a16:creationId xmlns:a16="http://schemas.microsoft.com/office/drawing/2014/main" id="{C96BDFB1-3D53-4109-A999-E8512A5BC4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3535" y="5191659"/>
                  <a:ext cx="715161" cy="461665"/>
                </a:xfrm>
                <a:prstGeom prst="rect">
                  <a:avLst/>
                </a:prstGeom>
                <a:blipFill>
                  <a:blip r:embed="rId3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9" name="群組 198">
            <a:extLst>
              <a:ext uri="{FF2B5EF4-FFF2-40B4-BE49-F238E27FC236}">
                <a16:creationId xmlns:a16="http://schemas.microsoft.com/office/drawing/2014/main" id="{9F919A94-EE88-4715-B0F9-5A18D1BD91F2}"/>
              </a:ext>
            </a:extLst>
          </p:cNvPr>
          <p:cNvGrpSpPr/>
          <p:nvPr/>
        </p:nvGrpSpPr>
        <p:grpSpPr>
          <a:xfrm>
            <a:off x="6833253" y="6013525"/>
            <a:ext cx="715161" cy="461665"/>
            <a:chOff x="7193535" y="5191659"/>
            <a:chExt cx="715161" cy="461665"/>
          </a:xfrm>
        </p:grpSpPr>
        <p:sp>
          <p:nvSpPr>
            <p:cNvPr id="200" name="矩形 199">
              <a:extLst>
                <a:ext uri="{FF2B5EF4-FFF2-40B4-BE49-F238E27FC236}">
                  <a16:creationId xmlns:a16="http://schemas.microsoft.com/office/drawing/2014/main" id="{12138F0B-C0BF-4692-951E-37F758C2547D}"/>
                </a:ext>
              </a:extLst>
            </p:cNvPr>
            <p:cNvSpPr/>
            <p:nvPr/>
          </p:nvSpPr>
          <p:spPr>
            <a:xfrm rot="5400000">
              <a:off x="7376645" y="5149641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1" name="文字方塊 200">
                  <a:extLst>
                    <a:ext uri="{FF2B5EF4-FFF2-40B4-BE49-F238E27FC236}">
                      <a16:creationId xmlns:a16="http://schemas.microsoft.com/office/drawing/2014/main" id="{C9FA8E32-97B0-43FA-BFE4-D8655710C876}"/>
                    </a:ext>
                  </a:extLst>
                </p:cNvPr>
                <p:cNvSpPr txBox="1"/>
                <p:nvPr/>
              </p:nvSpPr>
              <p:spPr>
                <a:xfrm>
                  <a:off x="7193535" y="5191659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01" name="文字方塊 200">
                  <a:extLst>
                    <a:ext uri="{FF2B5EF4-FFF2-40B4-BE49-F238E27FC236}">
                      <a16:creationId xmlns:a16="http://schemas.microsoft.com/office/drawing/2014/main" id="{C9FA8E32-97B0-43FA-BFE4-D8655710C8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3535" y="5191659"/>
                  <a:ext cx="715161" cy="461665"/>
                </a:xfrm>
                <a:prstGeom prst="rect">
                  <a:avLst/>
                </a:prstGeom>
                <a:blipFill>
                  <a:blip r:embed="rId3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2" name="文字方塊 201">
                <a:extLst>
                  <a:ext uri="{FF2B5EF4-FFF2-40B4-BE49-F238E27FC236}">
                    <a16:creationId xmlns:a16="http://schemas.microsoft.com/office/drawing/2014/main" id="{F2336D0F-8E9E-403A-819C-2BE3A1B24695}"/>
                  </a:ext>
                </a:extLst>
              </p:cNvPr>
              <p:cNvSpPr txBox="1"/>
              <p:nvPr/>
            </p:nvSpPr>
            <p:spPr>
              <a:xfrm>
                <a:off x="6364922" y="5473663"/>
                <a:ext cx="2981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02" name="文字方塊 201">
                <a:extLst>
                  <a:ext uri="{FF2B5EF4-FFF2-40B4-BE49-F238E27FC236}">
                    <a16:creationId xmlns:a16="http://schemas.microsoft.com/office/drawing/2014/main" id="{F2336D0F-8E9E-403A-819C-2BE3A1B246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4922" y="5473663"/>
                <a:ext cx="298159" cy="369332"/>
              </a:xfrm>
              <a:prstGeom prst="rect">
                <a:avLst/>
              </a:prstGeom>
              <a:blipFill>
                <a:blip r:embed="rId38"/>
                <a:stretch>
                  <a:fillRect l="-10204" r="-1020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群組 28">
            <a:extLst>
              <a:ext uri="{FF2B5EF4-FFF2-40B4-BE49-F238E27FC236}">
                <a16:creationId xmlns:a16="http://schemas.microsoft.com/office/drawing/2014/main" id="{C6B65D08-154E-4CC6-BF98-A8FECA9A4733}"/>
              </a:ext>
            </a:extLst>
          </p:cNvPr>
          <p:cNvGrpSpPr/>
          <p:nvPr/>
        </p:nvGrpSpPr>
        <p:grpSpPr>
          <a:xfrm>
            <a:off x="5686213" y="4717020"/>
            <a:ext cx="565091" cy="430683"/>
            <a:chOff x="5686213" y="4717020"/>
            <a:chExt cx="565091" cy="430683"/>
          </a:xfrm>
        </p:grpSpPr>
        <p:sp>
          <p:nvSpPr>
            <p:cNvPr id="204" name="矩形 203">
              <a:extLst>
                <a:ext uri="{FF2B5EF4-FFF2-40B4-BE49-F238E27FC236}">
                  <a16:creationId xmlns:a16="http://schemas.microsoft.com/office/drawing/2014/main" id="{D8CE7627-4B5F-47B2-B5BB-8E5E1153B48D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3" name="文字方塊 202">
                  <a:extLst>
                    <a:ext uri="{FF2B5EF4-FFF2-40B4-BE49-F238E27FC236}">
                      <a16:creationId xmlns:a16="http://schemas.microsoft.com/office/drawing/2014/main" id="{150682AA-20AD-4781-B1E3-DCCB3C1B1B53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65091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4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03" name="文字方塊 202">
                  <a:extLst>
                    <a:ext uri="{FF2B5EF4-FFF2-40B4-BE49-F238E27FC236}">
                      <a16:creationId xmlns:a16="http://schemas.microsoft.com/office/drawing/2014/main" id="{150682AA-20AD-4781-B1E3-DCCB3C1B1B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65091" cy="385555"/>
                </a:xfrm>
                <a:prstGeom prst="rect">
                  <a:avLst/>
                </a:prstGeom>
                <a:blipFill>
                  <a:blip r:embed="rId39"/>
                  <a:stretch>
                    <a:fillRect l="-7609" r="-5435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5" name="群組 204">
            <a:extLst>
              <a:ext uri="{FF2B5EF4-FFF2-40B4-BE49-F238E27FC236}">
                <a16:creationId xmlns:a16="http://schemas.microsoft.com/office/drawing/2014/main" id="{B76C3D2F-EB20-475B-96BB-0FD0ABEC6F7E}"/>
              </a:ext>
            </a:extLst>
          </p:cNvPr>
          <p:cNvGrpSpPr/>
          <p:nvPr/>
        </p:nvGrpSpPr>
        <p:grpSpPr>
          <a:xfrm>
            <a:off x="5694922" y="5147703"/>
            <a:ext cx="565091" cy="430683"/>
            <a:chOff x="5686213" y="4717020"/>
            <a:chExt cx="565091" cy="430683"/>
          </a:xfrm>
        </p:grpSpPr>
        <p:sp>
          <p:nvSpPr>
            <p:cNvPr id="206" name="矩形 205">
              <a:extLst>
                <a:ext uri="{FF2B5EF4-FFF2-40B4-BE49-F238E27FC236}">
                  <a16:creationId xmlns:a16="http://schemas.microsoft.com/office/drawing/2014/main" id="{429A270A-55CB-45E7-B02F-DA1075E99588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7" name="文字方塊 206">
                  <a:extLst>
                    <a:ext uri="{FF2B5EF4-FFF2-40B4-BE49-F238E27FC236}">
                      <a16:creationId xmlns:a16="http://schemas.microsoft.com/office/drawing/2014/main" id="{24093C6C-E1F7-4049-B5E5-D0BEDECEF784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65091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4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07" name="文字方塊 206">
                  <a:extLst>
                    <a:ext uri="{FF2B5EF4-FFF2-40B4-BE49-F238E27FC236}">
                      <a16:creationId xmlns:a16="http://schemas.microsoft.com/office/drawing/2014/main" id="{24093C6C-E1F7-4049-B5E5-D0BEDECEF7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65091" cy="385555"/>
                </a:xfrm>
                <a:prstGeom prst="rect">
                  <a:avLst/>
                </a:prstGeom>
                <a:blipFill>
                  <a:blip r:embed="rId40"/>
                  <a:stretch>
                    <a:fillRect l="-6452" r="-4301" b="-9375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8" name="群組 207">
            <a:extLst>
              <a:ext uri="{FF2B5EF4-FFF2-40B4-BE49-F238E27FC236}">
                <a16:creationId xmlns:a16="http://schemas.microsoft.com/office/drawing/2014/main" id="{8C7637A3-6148-4FD1-B0AD-2B9A114A2001}"/>
              </a:ext>
            </a:extLst>
          </p:cNvPr>
          <p:cNvGrpSpPr/>
          <p:nvPr/>
        </p:nvGrpSpPr>
        <p:grpSpPr>
          <a:xfrm>
            <a:off x="5695290" y="5580617"/>
            <a:ext cx="565091" cy="430683"/>
            <a:chOff x="5686213" y="4717020"/>
            <a:chExt cx="565091" cy="430683"/>
          </a:xfrm>
        </p:grpSpPr>
        <p:sp>
          <p:nvSpPr>
            <p:cNvPr id="209" name="矩形 208">
              <a:extLst>
                <a:ext uri="{FF2B5EF4-FFF2-40B4-BE49-F238E27FC236}">
                  <a16:creationId xmlns:a16="http://schemas.microsoft.com/office/drawing/2014/main" id="{51B7E750-9EA5-4BCB-9756-757C55C8B6B1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0" name="文字方塊 209">
                  <a:extLst>
                    <a:ext uri="{FF2B5EF4-FFF2-40B4-BE49-F238E27FC236}">
                      <a16:creationId xmlns:a16="http://schemas.microsoft.com/office/drawing/2014/main" id="{E64EBE73-BBE1-4C59-89E9-13ED8A4054AA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65091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4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1,3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10" name="文字方塊 209">
                  <a:extLst>
                    <a:ext uri="{FF2B5EF4-FFF2-40B4-BE49-F238E27FC236}">
                      <a16:creationId xmlns:a16="http://schemas.microsoft.com/office/drawing/2014/main" id="{E64EBE73-BBE1-4C59-89E9-13ED8A4054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65091" cy="385555"/>
                </a:xfrm>
                <a:prstGeom prst="rect">
                  <a:avLst/>
                </a:prstGeom>
                <a:blipFill>
                  <a:blip r:embed="rId41"/>
                  <a:stretch>
                    <a:fillRect l="-6452" r="-4301" b="-9375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1" name="群組 210">
            <a:extLst>
              <a:ext uri="{FF2B5EF4-FFF2-40B4-BE49-F238E27FC236}">
                <a16:creationId xmlns:a16="http://schemas.microsoft.com/office/drawing/2014/main" id="{773F522B-EADA-4972-A73C-1AFBAD3DDAF5}"/>
              </a:ext>
            </a:extLst>
          </p:cNvPr>
          <p:cNvGrpSpPr/>
          <p:nvPr/>
        </p:nvGrpSpPr>
        <p:grpSpPr>
          <a:xfrm>
            <a:off x="5695626" y="6008843"/>
            <a:ext cx="565091" cy="430683"/>
            <a:chOff x="5686213" y="4717020"/>
            <a:chExt cx="565091" cy="430683"/>
          </a:xfrm>
        </p:grpSpPr>
        <p:sp>
          <p:nvSpPr>
            <p:cNvPr id="212" name="矩形 211">
              <a:extLst>
                <a:ext uri="{FF2B5EF4-FFF2-40B4-BE49-F238E27FC236}">
                  <a16:creationId xmlns:a16="http://schemas.microsoft.com/office/drawing/2014/main" id="{FF7760E7-EEDA-453F-A05F-DB232FF59BD0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3" name="文字方塊 212">
                  <a:extLst>
                    <a:ext uri="{FF2B5EF4-FFF2-40B4-BE49-F238E27FC236}">
                      <a16:creationId xmlns:a16="http://schemas.microsoft.com/office/drawing/2014/main" id="{3437F765-4524-45C8-A97C-584B5281428C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65091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4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1,4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13" name="文字方塊 212">
                  <a:extLst>
                    <a:ext uri="{FF2B5EF4-FFF2-40B4-BE49-F238E27FC236}">
                      <a16:creationId xmlns:a16="http://schemas.microsoft.com/office/drawing/2014/main" id="{3437F765-4524-45C8-A97C-584B528142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65091" cy="385555"/>
                </a:xfrm>
                <a:prstGeom prst="rect">
                  <a:avLst/>
                </a:prstGeom>
                <a:blipFill>
                  <a:blip r:embed="rId42"/>
                  <a:stretch>
                    <a:fillRect l="-6452" r="-4301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0" name="矩形 139">
            <a:extLst>
              <a:ext uri="{FF2B5EF4-FFF2-40B4-BE49-F238E27FC236}">
                <a16:creationId xmlns:a16="http://schemas.microsoft.com/office/drawing/2014/main" id="{ACF233B8-07F6-4B09-A479-5E1022C5FE82}"/>
              </a:ext>
            </a:extLst>
          </p:cNvPr>
          <p:cNvSpPr/>
          <p:nvPr/>
        </p:nvSpPr>
        <p:spPr>
          <a:xfrm>
            <a:off x="473261" y="3697230"/>
            <a:ext cx="515179" cy="77153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108722-60D5-144F-4263-AE0F58F08FE7}"/>
              </a:ext>
            </a:extLst>
          </p:cNvPr>
          <p:cNvSpPr txBox="1"/>
          <p:nvPr/>
        </p:nvSpPr>
        <p:spPr>
          <a:xfrm>
            <a:off x="2192756" y="6609994"/>
            <a:ext cx="46828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DE" sz="1200" dirty="0">
                <a:solidFill>
                  <a:schemeClr val="bg1"/>
                </a:solidFill>
              </a:rPr>
              <a:t>Transformer by 李宏毅 Hung-yi Lee </a:t>
            </a:r>
          </a:p>
        </p:txBody>
      </p:sp>
    </p:spTree>
    <p:extLst>
      <p:ext uri="{BB962C8B-B14F-4D97-AF65-F5344CB8AC3E}">
        <p14:creationId xmlns:p14="http://schemas.microsoft.com/office/powerpoint/2010/main" val="125723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  <p:bldP spid="166" grpId="0" animBg="1"/>
      <p:bldP spid="167" grpId="0"/>
      <p:bldP spid="170" grpId="0"/>
      <p:bldP spid="174" grpId="0" animBg="1"/>
      <p:bldP spid="175" grpId="0"/>
      <p:bldP spid="176" grpId="0"/>
      <p:bldP spid="180" grpId="0" animBg="1"/>
      <p:bldP spid="181" grpId="0"/>
      <p:bldP spid="182" grpId="0"/>
      <p:bldP spid="186" grpId="0" animBg="1"/>
      <p:bldP spid="187" grpId="0"/>
      <p:bldP spid="20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2746571-03D9-6B86-2A33-E76F511FD7DD}"/>
              </a:ext>
            </a:extLst>
          </p:cNvPr>
          <p:cNvSpPr/>
          <p:nvPr/>
        </p:nvSpPr>
        <p:spPr>
          <a:xfrm>
            <a:off x="0" y="715984"/>
            <a:ext cx="901431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1A2302-FE83-40AA-F671-3B6A90E318A0}"/>
              </a:ext>
            </a:extLst>
          </p:cNvPr>
          <p:cNvSpPr/>
          <p:nvPr/>
        </p:nvSpPr>
        <p:spPr>
          <a:xfrm>
            <a:off x="83128" y="6116731"/>
            <a:ext cx="901431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09" name="直線單箭頭接點 108">
            <a:extLst>
              <a:ext uri="{FF2B5EF4-FFF2-40B4-BE49-F238E27FC236}">
                <a16:creationId xmlns:a16="http://schemas.microsoft.com/office/drawing/2014/main" id="{E31A8960-DEC4-4D77-8AF1-0A56491A2F75}"/>
              </a:ext>
            </a:extLst>
          </p:cNvPr>
          <p:cNvCxnSpPr>
            <a:cxnSpLocks/>
          </p:cNvCxnSpPr>
          <p:nvPr/>
        </p:nvCxnSpPr>
        <p:spPr>
          <a:xfrm flipH="1" flipV="1">
            <a:off x="3305668" y="2797539"/>
            <a:ext cx="288925" cy="105598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線單箭頭接點 111">
            <a:extLst>
              <a:ext uri="{FF2B5EF4-FFF2-40B4-BE49-F238E27FC236}">
                <a16:creationId xmlns:a16="http://schemas.microsoft.com/office/drawing/2014/main" id="{A312C66A-C6E6-4D3C-B733-B9228F8973BA}"/>
              </a:ext>
            </a:extLst>
          </p:cNvPr>
          <p:cNvCxnSpPr>
            <a:cxnSpLocks/>
            <a:endCxn id="8" idx="5"/>
          </p:cNvCxnSpPr>
          <p:nvPr/>
        </p:nvCxnSpPr>
        <p:spPr>
          <a:xfrm flipH="1" flipV="1">
            <a:off x="1096318" y="2761335"/>
            <a:ext cx="1939394" cy="106541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線單箭頭接點 122">
            <a:extLst>
              <a:ext uri="{FF2B5EF4-FFF2-40B4-BE49-F238E27FC236}">
                <a16:creationId xmlns:a16="http://schemas.microsoft.com/office/drawing/2014/main" id="{02086EB2-4FBA-419F-8F48-29244152E4D8}"/>
              </a:ext>
            </a:extLst>
          </p:cNvPr>
          <p:cNvCxnSpPr>
            <a:cxnSpLocks/>
          </p:cNvCxnSpPr>
          <p:nvPr/>
        </p:nvCxnSpPr>
        <p:spPr>
          <a:xfrm flipH="1" flipV="1">
            <a:off x="5534176" y="2765915"/>
            <a:ext cx="288925" cy="105598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線單箭頭接點 123">
            <a:extLst>
              <a:ext uri="{FF2B5EF4-FFF2-40B4-BE49-F238E27FC236}">
                <a16:creationId xmlns:a16="http://schemas.microsoft.com/office/drawing/2014/main" id="{6D104572-F85D-41B9-8F68-72FB6899BDA8}"/>
              </a:ext>
            </a:extLst>
          </p:cNvPr>
          <p:cNvCxnSpPr>
            <a:cxnSpLocks/>
          </p:cNvCxnSpPr>
          <p:nvPr/>
        </p:nvCxnSpPr>
        <p:spPr>
          <a:xfrm flipH="1" flipV="1">
            <a:off x="7794534" y="2784017"/>
            <a:ext cx="288925" cy="105598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橢圓 7">
            <a:extLst>
              <a:ext uri="{FF2B5EF4-FFF2-40B4-BE49-F238E27FC236}">
                <a16:creationId xmlns:a16="http://schemas.microsoft.com/office/drawing/2014/main" id="{2B63B28E-5961-42CF-9F0E-AE1EDB4CAA45}"/>
              </a:ext>
            </a:extLst>
          </p:cNvPr>
          <p:cNvSpPr/>
          <p:nvPr/>
        </p:nvSpPr>
        <p:spPr>
          <a:xfrm>
            <a:off x="942678" y="2607695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8" name="橢圓 107">
            <a:extLst>
              <a:ext uri="{FF2B5EF4-FFF2-40B4-BE49-F238E27FC236}">
                <a16:creationId xmlns:a16="http://schemas.microsoft.com/office/drawing/2014/main" id="{70A0BD40-7E9D-4417-8B9D-E9E96059A1BD}"/>
              </a:ext>
            </a:extLst>
          </p:cNvPr>
          <p:cNvSpPr/>
          <p:nvPr/>
        </p:nvSpPr>
        <p:spPr>
          <a:xfrm>
            <a:off x="3240355" y="2616162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1" name="橢圓 110">
            <a:extLst>
              <a:ext uri="{FF2B5EF4-FFF2-40B4-BE49-F238E27FC236}">
                <a16:creationId xmlns:a16="http://schemas.microsoft.com/office/drawing/2014/main" id="{A0599288-5924-402D-AC13-D20F6250F251}"/>
              </a:ext>
            </a:extLst>
          </p:cNvPr>
          <p:cNvSpPr/>
          <p:nvPr/>
        </p:nvSpPr>
        <p:spPr>
          <a:xfrm>
            <a:off x="5445764" y="2625020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4" name="橢圓 113">
            <a:extLst>
              <a:ext uri="{FF2B5EF4-FFF2-40B4-BE49-F238E27FC236}">
                <a16:creationId xmlns:a16="http://schemas.microsoft.com/office/drawing/2014/main" id="{FAD1A2A2-F846-4C3C-9CE8-45F29DF35A42}"/>
              </a:ext>
            </a:extLst>
          </p:cNvPr>
          <p:cNvSpPr/>
          <p:nvPr/>
        </p:nvSpPr>
        <p:spPr>
          <a:xfrm>
            <a:off x="7696724" y="2650421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5" name="直線單箭頭接點 114">
            <a:extLst>
              <a:ext uri="{FF2B5EF4-FFF2-40B4-BE49-F238E27FC236}">
                <a16:creationId xmlns:a16="http://schemas.microsoft.com/office/drawing/2014/main" id="{7C94D2AE-7C6E-42A4-B09E-1157D290EE1A}"/>
              </a:ext>
            </a:extLst>
          </p:cNvPr>
          <p:cNvCxnSpPr>
            <a:cxnSpLocks/>
            <a:endCxn id="114" idx="4"/>
          </p:cNvCxnSpPr>
          <p:nvPr/>
        </p:nvCxnSpPr>
        <p:spPr>
          <a:xfrm flipV="1">
            <a:off x="3003616" y="2830421"/>
            <a:ext cx="4783108" cy="94851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線單箭頭接點 119">
            <a:extLst>
              <a:ext uri="{FF2B5EF4-FFF2-40B4-BE49-F238E27FC236}">
                <a16:creationId xmlns:a16="http://schemas.microsoft.com/office/drawing/2014/main" id="{4CEEB10A-2B57-4511-AC66-10A8B2323D1C}"/>
              </a:ext>
            </a:extLst>
          </p:cNvPr>
          <p:cNvCxnSpPr>
            <a:cxnSpLocks/>
            <a:endCxn id="111" idx="4"/>
          </p:cNvCxnSpPr>
          <p:nvPr/>
        </p:nvCxnSpPr>
        <p:spPr>
          <a:xfrm flipV="1">
            <a:off x="3003616" y="2805020"/>
            <a:ext cx="2532148" cy="97391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線單箭頭接點 120">
            <a:extLst>
              <a:ext uri="{FF2B5EF4-FFF2-40B4-BE49-F238E27FC236}">
                <a16:creationId xmlns:a16="http://schemas.microsoft.com/office/drawing/2014/main" id="{23D060E9-A98D-4336-9C5B-660E70E94A70}"/>
              </a:ext>
            </a:extLst>
          </p:cNvPr>
          <p:cNvCxnSpPr>
            <a:cxnSpLocks/>
            <a:endCxn id="108" idx="4"/>
          </p:cNvCxnSpPr>
          <p:nvPr/>
        </p:nvCxnSpPr>
        <p:spPr>
          <a:xfrm flipV="1">
            <a:off x="3003616" y="2796162"/>
            <a:ext cx="326739" cy="98277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>
            <a:extLst>
              <a:ext uri="{FF2B5EF4-FFF2-40B4-BE49-F238E27FC236}">
                <a16:creationId xmlns:a16="http://schemas.microsoft.com/office/drawing/2014/main" id="{AFF47DCF-5385-4839-908F-EA4D5C219895}"/>
              </a:ext>
            </a:extLst>
          </p:cNvPr>
          <p:cNvSpPr/>
          <p:nvPr/>
        </p:nvSpPr>
        <p:spPr>
          <a:xfrm>
            <a:off x="265075" y="75338"/>
            <a:ext cx="2522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i="1" u="sng" dirty="0"/>
              <a:t>Self-attention</a:t>
            </a:r>
            <a:endParaRPr lang="zh-TW" altLang="en-US" sz="3200" b="1" i="1" u="sng" dirty="0"/>
          </a:p>
        </p:txBody>
      </p:sp>
      <p:cxnSp>
        <p:nvCxnSpPr>
          <p:cNvPr id="106" name="直線單箭頭接點 105">
            <a:extLst>
              <a:ext uri="{FF2B5EF4-FFF2-40B4-BE49-F238E27FC236}">
                <a16:creationId xmlns:a16="http://schemas.microsoft.com/office/drawing/2014/main" id="{7A7098CD-5A03-4E41-B494-B52BC2F074ED}"/>
              </a:ext>
            </a:extLst>
          </p:cNvPr>
          <p:cNvCxnSpPr>
            <a:cxnSpLocks/>
            <a:endCxn id="8" idx="4"/>
          </p:cNvCxnSpPr>
          <p:nvPr/>
        </p:nvCxnSpPr>
        <p:spPr>
          <a:xfrm flipH="1" flipV="1">
            <a:off x="1032678" y="2787695"/>
            <a:ext cx="248650" cy="92259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文字方塊 131">
                <a:extLst>
                  <a:ext uri="{FF2B5EF4-FFF2-40B4-BE49-F238E27FC236}">
                    <a16:creationId xmlns:a16="http://schemas.microsoft.com/office/drawing/2014/main" id="{0716B576-9B54-409B-BDA7-861A7A2A430A}"/>
                  </a:ext>
                </a:extLst>
              </p:cNvPr>
              <p:cNvSpPr txBox="1"/>
              <p:nvPr/>
            </p:nvSpPr>
            <p:spPr>
              <a:xfrm>
                <a:off x="866594" y="2189234"/>
                <a:ext cx="572208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2,1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2" name="文字方塊 131">
                <a:extLst>
                  <a:ext uri="{FF2B5EF4-FFF2-40B4-BE49-F238E27FC236}">
                    <a16:creationId xmlns:a16="http://schemas.microsoft.com/office/drawing/2014/main" id="{0716B576-9B54-409B-BDA7-861A7A2A43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594" y="2189234"/>
                <a:ext cx="572208" cy="385555"/>
              </a:xfrm>
              <a:prstGeom prst="rect">
                <a:avLst/>
              </a:prstGeom>
              <a:blipFill>
                <a:blip r:embed="rId3"/>
                <a:stretch>
                  <a:fillRect l="-6383" t="-14286" r="-25532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文字方塊 133">
                <a:extLst>
                  <a:ext uri="{FF2B5EF4-FFF2-40B4-BE49-F238E27FC236}">
                    <a16:creationId xmlns:a16="http://schemas.microsoft.com/office/drawing/2014/main" id="{B362D09D-27F2-40E3-A28F-35BFE4FE1A91}"/>
                  </a:ext>
                </a:extLst>
              </p:cNvPr>
              <p:cNvSpPr txBox="1"/>
              <p:nvPr/>
            </p:nvSpPr>
            <p:spPr>
              <a:xfrm>
                <a:off x="3139192" y="2189234"/>
                <a:ext cx="572208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2,2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4" name="文字方塊 133">
                <a:extLst>
                  <a:ext uri="{FF2B5EF4-FFF2-40B4-BE49-F238E27FC236}">
                    <a16:creationId xmlns:a16="http://schemas.microsoft.com/office/drawing/2014/main" id="{B362D09D-27F2-40E3-A28F-35BFE4FE1A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9192" y="2189234"/>
                <a:ext cx="572208" cy="385555"/>
              </a:xfrm>
              <a:prstGeom prst="rect">
                <a:avLst/>
              </a:prstGeom>
              <a:blipFill>
                <a:blip r:embed="rId4"/>
                <a:stretch>
                  <a:fillRect l="-7447" t="-14286" r="-24468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文字方塊 137">
                <a:extLst>
                  <a:ext uri="{FF2B5EF4-FFF2-40B4-BE49-F238E27FC236}">
                    <a16:creationId xmlns:a16="http://schemas.microsoft.com/office/drawing/2014/main" id="{59DD0272-3037-403E-AAF4-217D07B930F3}"/>
                  </a:ext>
                </a:extLst>
              </p:cNvPr>
              <p:cNvSpPr txBox="1"/>
              <p:nvPr/>
            </p:nvSpPr>
            <p:spPr>
              <a:xfrm>
                <a:off x="5290390" y="2189234"/>
                <a:ext cx="572208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2,3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8" name="文字方塊 137">
                <a:extLst>
                  <a:ext uri="{FF2B5EF4-FFF2-40B4-BE49-F238E27FC236}">
                    <a16:creationId xmlns:a16="http://schemas.microsoft.com/office/drawing/2014/main" id="{59DD0272-3037-403E-AAF4-217D07B93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0390" y="2189234"/>
                <a:ext cx="572208" cy="385555"/>
              </a:xfrm>
              <a:prstGeom prst="rect">
                <a:avLst/>
              </a:prstGeom>
              <a:blipFill>
                <a:blip r:embed="rId5"/>
                <a:stretch>
                  <a:fillRect l="-7447" t="-14286" r="-24468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文字方塊 138">
                <a:extLst>
                  <a:ext uri="{FF2B5EF4-FFF2-40B4-BE49-F238E27FC236}">
                    <a16:creationId xmlns:a16="http://schemas.microsoft.com/office/drawing/2014/main" id="{AD81E8AF-4B00-44BA-AEC8-CD4A12EF42F4}"/>
                  </a:ext>
                </a:extLst>
              </p:cNvPr>
              <p:cNvSpPr txBox="1"/>
              <p:nvPr/>
            </p:nvSpPr>
            <p:spPr>
              <a:xfrm>
                <a:off x="7646255" y="2205457"/>
                <a:ext cx="572208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2,4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9" name="文字方塊 138">
                <a:extLst>
                  <a:ext uri="{FF2B5EF4-FFF2-40B4-BE49-F238E27FC236}">
                    <a16:creationId xmlns:a16="http://schemas.microsoft.com/office/drawing/2014/main" id="{AD81E8AF-4B00-44BA-AEC8-CD4A12EF42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6255" y="2205457"/>
                <a:ext cx="572208" cy="385555"/>
              </a:xfrm>
              <a:prstGeom prst="rect">
                <a:avLst/>
              </a:prstGeom>
              <a:blipFill>
                <a:blip r:embed="rId6"/>
                <a:stretch>
                  <a:fillRect l="-6383" t="-15873" r="-25532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群組 1">
            <a:extLst>
              <a:ext uri="{FF2B5EF4-FFF2-40B4-BE49-F238E27FC236}">
                <a16:creationId xmlns:a16="http://schemas.microsoft.com/office/drawing/2014/main" id="{822E1E52-6322-40C4-865F-889D703F6C18}"/>
              </a:ext>
            </a:extLst>
          </p:cNvPr>
          <p:cNvGrpSpPr/>
          <p:nvPr/>
        </p:nvGrpSpPr>
        <p:grpSpPr>
          <a:xfrm>
            <a:off x="3225911" y="1277296"/>
            <a:ext cx="715161" cy="605813"/>
            <a:chOff x="635402" y="1337615"/>
            <a:chExt cx="715161" cy="605813"/>
          </a:xfrm>
        </p:grpSpPr>
        <p:sp>
          <p:nvSpPr>
            <p:cNvPr id="116" name="矩形 115">
              <a:extLst>
                <a:ext uri="{FF2B5EF4-FFF2-40B4-BE49-F238E27FC236}">
                  <a16:creationId xmlns:a16="http://schemas.microsoft.com/office/drawing/2014/main" id="{84B7A62B-F323-4C8E-B9FE-589F0D902A23}"/>
                </a:ext>
              </a:extLst>
            </p:cNvPr>
            <p:cNvSpPr/>
            <p:nvPr/>
          </p:nvSpPr>
          <p:spPr>
            <a:xfrm>
              <a:off x="733189" y="1337615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文字方塊 116">
                  <a:extLst>
                    <a:ext uri="{FF2B5EF4-FFF2-40B4-BE49-F238E27FC236}">
                      <a16:creationId xmlns:a16="http://schemas.microsoft.com/office/drawing/2014/main" id="{07CEA81A-83E9-4CB4-8A43-D4602BF7C715}"/>
                    </a:ext>
                  </a:extLst>
                </p:cNvPr>
                <p:cNvSpPr txBox="1"/>
                <p:nvPr/>
              </p:nvSpPr>
              <p:spPr>
                <a:xfrm>
                  <a:off x="635402" y="1417137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17" name="文字方塊 116">
                  <a:extLst>
                    <a:ext uri="{FF2B5EF4-FFF2-40B4-BE49-F238E27FC236}">
                      <a16:creationId xmlns:a16="http://schemas.microsoft.com/office/drawing/2014/main" id="{07CEA81A-83E9-4CB4-8A43-D4602BF7C7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402" y="1417137"/>
                  <a:ext cx="715161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8" name="直線單箭頭接點 117">
            <a:extLst>
              <a:ext uri="{FF2B5EF4-FFF2-40B4-BE49-F238E27FC236}">
                <a16:creationId xmlns:a16="http://schemas.microsoft.com/office/drawing/2014/main" id="{357D3157-4442-4D16-BBF1-F5CDF45475F6}"/>
              </a:ext>
            </a:extLst>
          </p:cNvPr>
          <p:cNvCxnSpPr>
            <a:cxnSpLocks/>
            <a:endCxn id="11" idx="2"/>
          </p:cNvCxnSpPr>
          <p:nvPr/>
        </p:nvCxnSpPr>
        <p:spPr>
          <a:xfrm flipH="1" flipV="1">
            <a:off x="1860830" y="2877457"/>
            <a:ext cx="9200" cy="89476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16664FD2-DC5D-491D-9571-F768D0B58EAA}"/>
              </a:ext>
            </a:extLst>
          </p:cNvPr>
          <p:cNvGrpSpPr/>
          <p:nvPr/>
        </p:nvGrpSpPr>
        <p:grpSpPr>
          <a:xfrm>
            <a:off x="1711638" y="2567444"/>
            <a:ext cx="298383" cy="310013"/>
            <a:chOff x="-105878" y="1740168"/>
            <a:chExt cx="461666" cy="461665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658F9F33-67F5-4DFF-A7F8-5B3B85F7D945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1723408B-8855-4FD7-92AA-70A9151F941A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23" name="直線接點 22">
                <a:extLst>
                  <a:ext uri="{FF2B5EF4-FFF2-40B4-BE49-F238E27FC236}">
                    <a16:creationId xmlns:a16="http://schemas.microsoft.com/office/drawing/2014/main" id="{C530E308-8CB2-4D73-8CA6-4976789A9EE5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直線接點 118">
                <a:extLst>
                  <a:ext uri="{FF2B5EF4-FFF2-40B4-BE49-F238E27FC236}">
                    <a16:creationId xmlns:a16="http://schemas.microsoft.com/office/drawing/2014/main" id="{41D4FC8D-B1A0-4796-B313-93685356AAC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22" name="直線單箭頭接點 121">
            <a:extLst>
              <a:ext uri="{FF2B5EF4-FFF2-40B4-BE49-F238E27FC236}">
                <a16:creationId xmlns:a16="http://schemas.microsoft.com/office/drawing/2014/main" id="{49073DB5-C40B-47C6-8188-9B6B88C3C493}"/>
              </a:ext>
            </a:extLst>
          </p:cNvPr>
          <p:cNvCxnSpPr>
            <a:cxnSpLocks/>
            <a:endCxn id="129" idx="2"/>
          </p:cNvCxnSpPr>
          <p:nvPr/>
        </p:nvCxnSpPr>
        <p:spPr>
          <a:xfrm flipH="1" flipV="1">
            <a:off x="4123409" y="2885035"/>
            <a:ext cx="9200" cy="89476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8" name="群組 127">
            <a:extLst>
              <a:ext uri="{FF2B5EF4-FFF2-40B4-BE49-F238E27FC236}">
                <a16:creationId xmlns:a16="http://schemas.microsoft.com/office/drawing/2014/main" id="{E46476D0-2D4D-4D0C-9164-D0F4DB987C30}"/>
              </a:ext>
            </a:extLst>
          </p:cNvPr>
          <p:cNvGrpSpPr/>
          <p:nvPr/>
        </p:nvGrpSpPr>
        <p:grpSpPr>
          <a:xfrm>
            <a:off x="3974217" y="2575022"/>
            <a:ext cx="298383" cy="310013"/>
            <a:chOff x="-105878" y="1740168"/>
            <a:chExt cx="461666" cy="461665"/>
          </a:xfrm>
        </p:grpSpPr>
        <p:sp>
          <p:nvSpPr>
            <p:cNvPr id="129" name="矩形 128">
              <a:extLst>
                <a:ext uri="{FF2B5EF4-FFF2-40B4-BE49-F238E27FC236}">
                  <a16:creationId xmlns:a16="http://schemas.microsoft.com/office/drawing/2014/main" id="{4D523360-9B00-4082-A129-3A00C4AC0D8D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33" name="群組 132">
              <a:extLst>
                <a:ext uri="{FF2B5EF4-FFF2-40B4-BE49-F238E27FC236}">
                  <a16:creationId xmlns:a16="http://schemas.microsoft.com/office/drawing/2014/main" id="{7BC5A6D1-5A3C-4885-9BC9-F967B0BE5E5B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135" name="直線接點 134">
                <a:extLst>
                  <a:ext uri="{FF2B5EF4-FFF2-40B4-BE49-F238E27FC236}">
                    <a16:creationId xmlns:a16="http://schemas.microsoft.com/office/drawing/2014/main" id="{84C4E85B-846A-4B61-A3AF-440A0B935F46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直線接點 135">
                <a:extLst>
                  <a:ext uri="{FF2B5EF4-FFF2-40B4-BE49-F238E27FC236}">
                    <a16:creationId xmlns:a16="http://schemas.microsoft.com/office/drawing/2014/main" id="{F9760EEF-BD96-46DA-BAD1-B39AC24D7E7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37" name="直線單箭頭接點 136">
            <a:extLst>
              <a:ext uri="{FF2B5EF4-FFF2-40B4-BE49-F238E27FC236}">
                <a16:creationId xmlns:a16="http://schemas.microsoft.com/office/drawing/2014/main" id="{A73A118A-482D-46EF-A2A3-64584D0FA143}"/>
              </a:ext>
            </a:extLst>
          </p:cNvPr>
          <p:cNvCxnSpPr>
            <a:cxnSpLocks/>
            <a:endCxn id="146" idx="2"/>
          </p:cNvCxnSpPr>
          <p:nvPr/>
        </p:nvCxnSpPr>
        <p:spPr>
          <a:xfrm flipH="1" flipV="1">
            <a:off x="6384832" y="2901025"/>
            <a:ext cx="9200" cy="89476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5" name="群組 144">
            <a:extLst>
              <a:ext uri="{FF2B5EF4-FFF2-40B4-BE49-F238E27FC236}">
                <a16:creationId xmlns:a16="http://schemas.microsoft.com/office/drawing/2014/main" id="{9C77DEC5-0F26-410D-825B-C341C8A267F5}"/>
              </a:ext>
            </a:extLst>
          </p:cNvPr>
          <p:cNvGrpSpPr/>
          <p:nvPr/>
        </p:nvGrpSpPr>
        <p:grpSpPr>
          <a:xfrm>
            <a:off x="6235640" y="2591012"/>
            <a:ext cx="298383" cy="310013"/>
            <a:chOff x="-105878" y="1740168"/>
            <a:chExt cx="461666" cy="461665"/>
          </a:xfrm>
        </p:grpSpPr>
        <p:sp>
          <p:nvSpPr>
            <p:cNvPr id="146" name="矩形 145">
              <a:extLst>
                <a:ext uri="{FF2B5EF4-FFF2-40B4-BE49-F238E27FC236}">
                  <a16:creationId xmlns:a16="http://schemas.microsoft.com/office/drawing/2014/main" id="{A91ECB5C-8C8F-44AB-9212-E83C91B8D313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47" name="群組 146">
              <a:extLst>
                <a:ext uri="{FF2B5EF4-FFF2-40B4-BE49-F238E27FC236}">
                  <a16:creationId xmlns:a16="http://schemas.microsoft.com/office/drawing/2014/main" id="{B28E44D4-DB12-476F-AA78-CF82C1B6E765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148" name="直線接點 147">
                <a:extLst>
                  <a:ext uri="{FF2B5EF4-FFF2-40B4-BE49-F238E27FC236}">
                    <a16:creationId xmlns:a16="http://schemas.microsoft.com/office/drawing/2014/main" id="{30099532-DC94-4504-A320-6DFB36075246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直線接點 148">
                <a:extLst>
                  <a:ext uri="{FF2B5EF4-FFF2-40B4-BE49-F238E27FC236}">
                    <a16:creationId xmlns:a16="http://schemas.microsoft.com/office/drawing/2014/main" id="{25078CDD-5068-49EC-8C43-CEC03F4BB79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50" name="直線單箭頭接點 149">
            <a:extLst>
              <a:ext uri="{FF2B5EF4-FFF2-40B4-BE49-F238E27FC236}">
                <a16:creationId xmlns:a16="http://schemas.microsoft.com/office/drawing/2014/main" id="{8D23D601-BA50-4690-82F7-0D413B0C903C}"/>
              </a:ext>
            </a:extLst>
          </p:cNvPr>
          <p:cNvCxnSpPr>
            <a:cxnSpLocks/>
            <a:endCxn id="152" idx="2"/>
          </p:cNvCxnSpPr>
          <p:nvPr/>
        </p:nvCxnSpPr>
        <p:spPr>
          <a:xfrm flipH="1" flipV="1">
            <a:off x="8614932" y="2917708"/>
            <a:ext cx="9200" cy="89476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1" name="群組 150">
            <a:extLst>
              <a:ext uri="{FF2B5EF4-FFF2-40B4-BE49-F238E27FC236}">
                <a16:creationId xmlns:a16="http://schemas.microsoft.com/office/drawing/2014/main" id="{6D318239-F777-4625-885D-7F272B985ACB}"/>
              </a:ext>
            </a:extLst>
          </p:cNvPr>
          <p:cNvGrpSpPr/>
          <p:nvPr/>
        </p:nvGrpSpPr>
        <p:grpSpPr>
          <a:xfrm>
            <a:off x="8465740" y="2607695"/>
            <a:ext cx="298383" cy="310013"/>
            <a:chOff x="-105878" y="1740168"/>
            <a:chExt cx="461666" cy="461665"/>
          </a:xfrm>
        </p:grpSpPr>
        <p:sp>
          <p:nvSpPr>
            <p:cNvPr id="152" name="矩形 151">
              <a:extLst>
                <a:ext uri="{FF2B5EF4-FFF2-40B4-BE49-F238E27FC236}">
                  <a16:creationId xmlns:a16="http://schemas.microsoft.com/office/drawing/2014/main" id="{83A1F2E3-4FBE-42CF-977A-72658F3DDF29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53" name="群組 152">
              <a:extLst>
                <a:ext uri="{FF2B5EF4-FFF2-40B4-BE49-F238E27FC236}">
                  <a16:creationId xmlns:a16="http://schemas.microsoft.com/office/drawing/2014/main" id="{981588CB-96EB-4AF5-9425-6820C65140E1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154" name="直線接點 153">
                <a:extLst>
                  <a:ext uri="{FF2B5EF4-FFF2-40B4-BE49-F238E27FC236}">
                    <a16:creationId xmlns:a16="http://schemas.microsoft.com/office/drawing/2014/main" id="{A04261EA-3D2C-4033-858A-3CDE36581A4D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直線接點 154">
                <a:extLst>
                  <a:ext uri="{FF2B5EF4-FFF2-40B4-BE49-F238E27FC236}">
                    <a16:creationId xmlns:a16="http://schemas.microsoft.com/office/drawing/2014/main" id="{C22F3E2D-7B28-41B4-B507-AF06EF3E9F8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56" name="直線單箭頭接點 155">
            <a:extLst>
              <a:ext uri="{FF2B5EF4-FFF2-40B4-BE49-F238E27FC236}">
                <a16:creationId xmlns:a16="http://schemas.microsoft.com/office/drawing/2014/main" id="{31E42FBD-9C26-4128-81B7-3B48EA6425F0}"/>
              </a:ext>
            </a:extLst>
          </p:cNvPr>
          <p:cNvCxnSpPr>
            <a:cxnSpLocks/>
          </p:cNvCxnSpPr>
          <p:nvPr/>
        </p:nvCxnSpPr>
        <p:spPr>
          <a:xfrm flipV="1">
            <a:off x="1869663" y="1601862"/>
            <a:ext cx="0" cy="944000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線單箭頭接點 156">
            <a:extLst>
              <a:ext uri="{FF2B5EF4-FFF2-40B4-BE49-F238E27FC236}">
                <a16:creationId xmlns:a16="http://schemas.microsoft.com/office/drawing/2014/main" id="{C8759FEA-AF97-40F4-B882-1A4E830B2A77}"/>
              </a:ext>
            </a:extLst>
          </p:cNvPr>
          <p:cNvCxnSpPr>
            <a:cxnSpLocks/>
          </p:cNvCxnSpPr>
          <p:nvPr/>
        </p:nvCxnSpPr>
        <p:spPr>
          <a:xfrm flipH="1" flipV="1">
            <a:off x="4123304" y="1598271"/>
            <a:ext cx="0" cy="987215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線單箭頭接點 157">
            <a:extLst>
              <a:ext uri="{FF2B5EF4-FFF2-40B4-BE49-F238E27FC236}">
                <a16:creationId xmlns:a16="http://schemas.microsoft.com/office/drawing/2014/main" id="{B7671D1C-647B-4D36-BACA-E62D35BD1457}"/>
              </a:ext>
            </a:extLst>
          </p:cNvPr>
          <p:cNvCxnSpPr>
            <a:cxnSpLocks/>
          </p:cNvCxnSpPr>
          <p:nvPr/>
        </p:nvCxnSpPr>
        <p:spPr>
          <a:xfrm flipH="1" flipV="1">
            <a:off x="6382507" y="1544948"/>
            <a:ext cx="0" cy="1036363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直線單箭頭接點 158">
            <a:extLst>
              <a:ext uri="{FF2B5EF4-FFF2-40B4-BE49-F238E27FC236}">
                <a16:creationId xmlns:a16="http://schemas.microsoft.com/office/drawing/2014/main" id="{4CCFEBF4-9E75-4EEC-8B39-9660600E7733}"/>
              </a:ext>
            </a:extLst>
          </p:cNvPr>
          <p:cNvCxnSpPr>
            <a:cxnSpLocks/>
          </p:cNvCxnSpPr>
          <p:nvPr/>
        </p:nvCxnSpPr>
        <p:spPr>
          <a:xfrm flipH="1" flipV="1">
            <a:off x="8613577" y="1564945"/>
            <a:ext cx="0" cy="1053869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直線單箭頭接點 159">
            <a:extLst>
              <a:ext uri="{FF2B5EF4-FFF2-40B4-BE49-F238E27FC236}">
                <a16:creationId xmlns:a16="http://schemas.microsoft.com/office/drawing/2014/main" id="{B8648A90-3DF4-4567-B112-D401D76DF68E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1155001" y="2709688"/>
            <a:ext cx="55663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線單箭頭接點 160">
            <a:extLst>
              <a:ext uri="{FF2B5EF4-FFF2-40B4-BE49-F238E27FC236}">
                <a16:creationId xmlns:a16="http://schemas.microsoft.com/office/drawing/2014/main" id="{3D2D1344-4857-4737-A299-2F4C78C67A26}"/>
              </a:ext>
            </a:extLst>
          </p:cNvPr>
          <p:cNvCxnSpPr>
            <a:cxnSpLocks/>
          </p:cNvCxnSpPr>
          <p:nvPr/>
        </p:nvCxnSpPr>
        <p:spPr>
          <a:xfrm>
            <a:off x="3448691" y="2728030"/>
            <a:ext cx="55663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直線單箭頭接點 161">
            <a:extLst>
              <a:ext uri="{FF2B5EF4-FFF2-40B4-BE49-F238E27FC236}">
                <a16:creationId xmlns:a16="http://schemas.microsoft.com/office/drawing/2014/main" id="{48523943-D74F-4447-A0DB-479CABB3F6D7}"/>
              </a:ext>
            </a:extLst>
          </p:cNvPr>
          <p:cNvCxnSpPr>
            <a:cxnSpLocks/>
          </p:cNvCxnSpPr>
          <p:nvPr/>
        </p:nvCxnSpPr>
        <p:spPr>
          <a:xfrm>
            <a:off x="5679003" y="2746018"/>
            <a:ext cx="55663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線單箭頭接點 162">
            <a:extLst>
              <a:ext uri="{FF2B5EF4-FFF2-40B4-BE49-F238E27FC236}">
                <a16:creationId xmlns:a16="http://schemas.microsoft.com/office/drawing/2014/main" id="{620AF92D-77A6-459D-B5E2-1408C5B14B58}"/>
              </a:ext>
            </a:extLst>
          </p:cNvPr>
          <p:cNvCxnSpPr>
            <a:cxnSpLocks/>
          </p:cNvCxnSpPr>
          <p:nvPr/>
        </p:nvCxnSpPr>
        <p:spPr>
          <a:xfrm>
            <a:off x="7883672" y="2762701"/>
            <a:ext cx="55663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直線單箭頭接點 163">
            <a:extLst>
              <a:ext uri="{FF2B5EF4-FFF2-40B4-BE49-F238E27FC236}">
                <a16:creationId xmlns:a16="http://schemas.microsoft.com/office/drawing/2014/main" id="{148BC753-1DAD-4C9A-A04E-F2813197DA58}"/>
              </a:ext>
            </a:extLst>
          </p:cNvPr>
          <p:cNvCxnSpPr>
            <a:cxnSpLocks/>
          </p:cNvCxnSpPr>
          <p:nvPr/>
        </p:nvCxnSpPr>
        <p:spPr>
          <a:xfrm flipH="1">
            <a:off x="3802339" y="1564945"/>
            <a:ext cx="4811238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字方塊 45">
                <a:extLst>
                  <a:ext uri="{FF2B5EF4-FFF2-40B4-BE49-F238E27FC236}">
                    <a16:creationId xmlns:a16="http://schemas.microsoft.com/office/drawing/2014/main" id="{DF511227-D070-43B9-B0D2-6A33A96A7CC8}"/>
                  </a:ext>
                </a:extLst>
              </p:cNvPr>
              <p:cNvSpPr txBox="1"/>
              <p:nvPr/>
            </p:nvSpPr>
            <p:spPr>
              <a:xfrm>
                <a:off x="5565775" y="168704"/>
                <a:ext cx="2407647" cy="10455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zh-TW" alt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8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zh-TW" altLang="en-US" sz="2800" dirty="0"/>
                            <m:t> </m:t>
                          </m:r>
                        </m:e>
                      </m:nary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6" name="文字方塊 45">
                <a:extLst>
                  <a:ext uri="{FF2B5EF4-FFF2-40B4-BE49-F238E27FC236}">
                    <a16:creationId xmlns:a16="http://schemas.microsoft.com/office/drawing/2014/main" id="{DF511227-D070-43B9-B0D2-6A33A96A7C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5775" y="168704"/>
                <a:ext cx="2407647" cy="10455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0" name="直線單箭頭接點 139">
            <a:extLst>
              <a:ext uri="{FF2B5EF4-FFF2-40B4-BE49-F238E27FC236}">
                <a16:creationId xmlns:a16="http://schemas.microsoft.com/office/drawing/2014/main" id="{3D7CAA45-5381-499E-A008-FC5C2B7AE63A}"/>
              </a:ext>
            </a:extLst>
          </p:cNvPr>
          <p:cNvCxnSpPr>
            <a:cxnSpLocks/>
          </p:cNvCxnSpPr>
          <p:nvPr/>
        </p:nvCxnSpPr>
        <p:spPr>
          <a:xfrm>
            <a:off x="1861006" y="1564945"/>
            <a:ext cx="1384155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矩形 124">
            <a:extLst>
              <a:ext uri="{FF2B5EF4-FFF2-40B4-BE49-F238E27FC236}">
                <a16:creationId xmlns:a16="http://schemas.microsoft.com/office/drawing/2014/main" id="{A8A57BA2-4899-45E4-AA78-0CACE71829E8}"/>
              </a:ext>
            </a:extLst>
          </p:cNvPr>
          <p:cNvSpPr/>
          <p:nvPr/>
        </p:nvSpPr>
        <p:spPr>
          <a:xfrm>
            <a:off x="1717885" y="3795863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文字方塊 125">
                <a:extLst>
                  <a:ext uri="{FF2B5EF4-FFF2-40B4-BE49-F238E27FC236}">
                    <a16:creationId xmlns:a16="http://schemas.microsoft.com/office/drawing/2014/main" id="{C498D48F-F1E5-4DAC-81C0-0A670AAAC9E7}"/>
                  </a:ext>
                </a:extLst>
              </p:cNvPr>
              <p:cNvSpPr txBox="1"/>
              <p:nvPr/>
            </p:nvSpPr>
            <p:spPr>
              <a:xfrm>
                <a:off x="1526126" y="3833406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26" name="文字方塊 125">
                <a:extLst>
                  <a:ext uri="{FF2B5EF4-FFF2-40B4-BE49-F238E27FC236}">
                    <a16:creationId xmlns:a16="http://schemas.microsoft.com/office/drawing/2014/main" id="{C498D48F-F1E5-4DAC-81C0-0A670AAAC9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6126" y="3833406"/>
                <a:ext cx="715161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7" name="矩形 126">
            <a:extLst>
              <a:ext uri="{FF2B5EF4-FFF2-40B4-BE49-F238E27FC236}">
                <a16:creationId xmlns:a16="http://schemas.microsoft.com/office/drawing/2014/main" id="{6C03518B-CB82-49F1-A27C-7FC4A67D7D07}"/>
              </a:ext>
            </a:extLst>
          </p:cNvPr>
          <p:cNvSpPr/>
          <p:nvPr/>
        </p:nvSpPr>
        <p:spPr>
          <a:xfrm>
            <a:off x="1145507" y="3795863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文字方塊 129">
                <a:extLst>
                  <a:ext uri="{FF2B5EF4-FFF2-40B4-BE49-F238E27FC236}">
                    <a16:creationId xmlns:a16="http://schemas.microsoft.com/office/drawing/2014/main" id="{28D59FBD-E3BC-42FB-A29A-38A872CCCFA4}"/>
                  </a:ext>
                </a:extLst>
              </p:cNvPr>
              <p:cNvSpPr txBox="1"/>
              <p:nvPr/>
            </p:nvSpPr>
            <p:spPr>
              <a:xfrm>
                <a:off x="964022" y="384368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0" name="文字方塊 129">
                <a:extLst>
                  <a:ext uri="{FF2B5EF4-FFF2-40B4-BE49-F238E27FC236}">
                    <a16:creationId xmlns:a16="http://schemas.microsoft.com/office/drawing/2014/main" id="{28D59FBD-E3BC-42FB-A29A-38A872CCCF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022" y="3843680"/>
                <a:ext cx="715161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1" name="矩形 130">
            <a:extLst>
              <a:ext uri="{FF2B5EF4-FFF2-40B4-BE49-F238E27FC236}">
                <a16:creationId xmlns:a16="http://schemas.microsoft.com/office/drawing/2014/main" id="{4F25357E-792D-4107-A691-AABF0BF91A1E}"/>
              </a:ext>
            </a:extLst>
          </p:cNvPr>
          <p:cNvSpPr/>
          <p:nvPr/>
        </p:nvSpPr>
        <p:spPr>
          <a:xfrm>
            <a:off x="583404" y="3795863"/>
            <a:ext cx="288000" cy="54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文字方塊 164">
                <a:extLst>
                  <a:ext uri="{FF2B5EF4-FFF2-40B4-BE49-F238E27FC236}">
                    <a16:creationId xmlns:a16="http://schemas.microsoft.com/office/drawing/2014/main" id="{8D39E76D-0585-45E3-B93E-D046035D8D7C}"/>
                  </a:ext>
                </a:extLst>
              </p:cNvPr>
              <p:cNvSpPr txBox="1"/>
              <p:nvPr/>
            </p:nvSpPr>
            <p:spPr>
              <a:xfrm>
                <a:off x="401919" y="384368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65" name="文字方塊 164">
                <a:extLst>
                  <a:ext uri="{FF2B5EF4-FFF2-40B4-BE49-F238E27FC236}">
                    <a16:creationId xmlns:a16="http://schemas.microsoft.com/office/drawing/2014/main" id="{8D39E76D-0585-45E3-B93E-D046035D8D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919" y="3843680"/>
                <a:ext cx="715161" cy="461665"/>
              </a:xfrm>
              <a:prstGeom prst="rect">
                <a:avLst/>
              </a:prstGeom>
              <a:blipFill>
                <a:blip r:embed="rId11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6" name="矩形 165">
            <a:extLst>
              <a:ext uri="{FF2B5EF4-FFF2-40B4-BE49-F238E27FC236}">
                <a16:creationId xmlns:a16="http://schemas.microsoft.com/office/drawing/2014/main" id="{2D8F76F1-503F-48F4-B124-31EB9777CBCC}"/>
              </a:ext>
            </a:extLst>
          </p:cNvPr>
          <p:cNvSpPr/>
          <p:nvPr/>
        </p:nvSpPr>
        <p:spPr>
          <a:xfrm>
            <a:off x="3994097" y="3778933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文字方塊 166">
                <a:extLst>
                  <a:ext uri="{FF2B5EF4-FFF2-40B4-BE49-F238E27FC236}">
                    <a16:creationId xmlns:a16="http://schemas.microsoft.com/office/drawing/2014/main" id="{581900A0-2A24-44E5-928C-8753BAD80789}"/>
                  </a:ext>
                </a:extLst>
              </p:cNvPr>
              <p:cNvSpPr txBox="1"/>
              <p:nvPr/>
            </p:nvSpPr>
            <p:spPr>
              <a:xfrm>
                <a:off x="3802338" y="3816476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67" name="文字方塊 166">
                <a:extLst>
                  <a:ext uri="{FF2B5EF4-FFF2-40B4-BE49-F238E27FC236}">
                    <a16:creationId xmlns:a16="http://schemas.microsoft.com/office/drawing/2014/main" id="{581900A0-2A24-44E5-928C-8753BAD807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338" y="3816476"/>
                <a:ext cx="715161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8" name="矩形 167">
            <a:extLst>
              <a:ext uri="{FF2B5EF4-FFF2-40B4-BE49-F238E27FC236}">
                <a16:creationId xmlns:a16="http://schemas.microsoft.com/office/drawing/2014/main" id="{489558E0-D7DE-49E8-92AF-3E284976B230}"/>
              </a:ext>
            </a:extLst>
          </p:cNvPr>
          <p:cNvSpPr/>
          <p:nvPr/>
        </p:nvSpPr>
        <p:spPr>
          <a:xfrm>
            <a:off x="3421719" y="3778933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9" name="文字方塊 168">
                <a:extLst>
                  <a:ext uri="{FF2B5EF4-FFF2-40B4-BE49-F238E27FC236}">
                    <a16:creationId xmlns:a16="http://schemas.microsoft.com/office/drawing/2014/main" id="{AA66187E-270D-425E-BB8C-6B5503A0B26F}"/>
                  </a:ext>
                </a:extLst>
              </p:cNvPr>
              <p:cNvSpPr txBox="1"/>
              <p:nvPr/>
            </p:nvSpPr>
            <p:spPr>
              <a:xfrm>
                <a:off x="3240234" y="382675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69" name="文字方塊 168">
                <a:extLst>
                  <a:ext uri="{FF2B5EF4-FFF2-40B4-BE49-F238E27FC236}">
                    <a16:creationId xmlns:a16="http://schemas.microsoft.com/office/drawing/2014/main" id="{AA66187E-270D-425E-BB8C-6B5503A0B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234" y="3826750"/>
                <a:ext cx="715161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0" name="矩形 169">
            <a:extLst>
              <a:ext uri="{FF2B5EF4-FFF2-40B4-BE49-F238E27FC236}">
                <a16:creationId xmlns:a16="http://schemas.microsoft.com/office/drawing/2014/main" id="{24FEE5EC-40B3-4BDE-ABD0-508D8973FDB2}"/>
              </a:ext>
            </a:extLst>
          </p:cNvPr>
          <p:cNvSpPr/>
          <p:nvPr/>
        </p:nvSpPr>
        <p:spPr>
          <a:xfrm>
            <a:off x="2859616" y="3778933"/>
            <a:ext cx="288000" cy="54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文字方塊 170">
                <a:extLst>
                  <a:ext uri="{FF2B5EF4-FFF2-40B4-BE49-F238E27FC236}">
                    <a16:creationId xmlns:a16="http://schemas.microsoft.com/office/drawing/2014/main" id="{51EF13B0-E442-4CBF-A736-BFBAC9E30CFC}"/>
                  </a:ext>
                </a:extLst>
              </p:cNvPr>
              <p:cNvSpPr txBox="1"/>
              <p:nvPr/>
            </p:nvSpPr>
            <p:spPr>
              <a:xfrm>
                <a:off x="2678131" y="382675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71" name="文字方塊 170">
                <a:extLst>
                  <a:ext uri="{FF2B5EF4-FFF2-40B4-BE49-F238E27FC236}">
                    <a16:creationId xmlns:a16="http://schemas.microsoft.com/office/drawing/2014/main" id="{51EF13B0-E442-4CBF-A736-BFBAC9E30C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8131" y="3826750"/>
                <a:ext cx="715161" cy="461665"/>
              </a:xfrm>
              <a:prstGeom prst="rect">
                <a:avLst/>
              </a:prstGeom>
              <a:blipFill>
                <a:blip r:embed="rId14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2" name="矩形 171">
            <a:extLst>
              <a:ext uri="{FF2B5EF4-FFF2-40B4-BE49-F238E27FC236}">
                <a16:creationId xmlns:a16="http://schemas.microsoft.com/office/drawing/2014/main" id="{6B9C4549-506D-4921-8C01-87F39CE9C1A7}"/>
              </a:ext>
            </a:extLst>
          </p:cNvPr>
          <p:cNvSpPr/>
          <p:nvPr/>
        </p:nvSpPr>
        <p:spPr>
          <a:xfrm>
            <a:off x="6238213" y="3789527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文字方塊 172">
                <a:extLst>
                  <a:ext uri="{FF2B5EF4-FFF2-40B4-BE49-F238E27FC236}">
                    <a16:creationId xmlns:a16="http://schemas.microsoft.com/office/drawing/2014/main" id="{E829B031-8443-4252-B42B-569360A0578E}"/>
                  </a:ext>
                </a:extLst>
              </p:cNvPr>
              <p:cNvSpPr txBox="1"/>
              <p:nvPr/>
            </p:nvSpPr>
            <p:spPr>
              <a:xfrm>
                <a:off x="6046454" y="382707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73" name="文字方塊 172">
                <a:extLst>
                  <a:ext uri="{FF2B5EF4-FFF2-40B4-BE49-F238E27FC236}">
                    <a16:creationId xmlns:a16="http://schemas.microsoft.com/office/drawing/2014/main" id="{E829B031-8443-4252-B42B-569360A057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6454" y="3827070"/>
                <a:ext cx="715161" cy="46166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4" name="矩形 173">
            <a:extLst>
              <a:ext uri="{FF2B5EF4-FFF2-40B4-BE49-F238E27FC236}">
                <a16:creationId xmlns:a16="http://schemas.microsoft.com/office/drawing/2014/main" id="{5C613E91-2B51-4A93-A171-8D3FA276ACEB}"/>
              </a:ext>
            </a:extLst>
          </p:cNvPr>
          <p:cNvSpPr/>
          <p:nvPr/>
        </p:nvSpPr>
        <p:spPr>
          <a:xfrm>
            <a:off x="5665835" y="3789527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5" name="文字方塊 174">
                <a:extLst>
                  <a:ext uri="{FF2B5EF4-FFF2-40B4-BE49-F238E27FC236}">
                    <a16:creationId xmlns:a16="http://schemas.microsoft.com/office/drawing/2014/main" id="{76E32E36-88F8-4442-8DDC-0D4DD4B94ADC}"/>
                  </a:ext>
                </a:extLst>
              </p:cNvPr>
              <p:cNvSpPr txBox="1"/>
              <p:nvPr/>
            </p:nvSpPr>
            <p:spPr>
              <a:xfrm>
                <a:off x="5484350" y="3837344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75" name="文字方塊 174">
                <a:extLst>
                  <a:ext uri="{FF2B5EF4-FFF2-40B4-BE49-F238E27FC236}">
                    <a16:creationId xmlns:a16="http://schemas.microsoft.com/office/drawing/2014/main" id="{76E32E36-88F8-4442-8DDC-0D4DD4B94A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4350" y="3837344"/>
                <a:ext cx="715161" cy="46166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6" name="矩形 175">
            <a:extLst>
              <a:ext uri="{FF2B5EF4-FFF2-40B4-BE49-F238E27FC236}">
                <a16:creationId xmlns:a16="http://schemas.microsoft.com/office/drawing/2014/main" id="{14772534-C991-406B-8C00-EDADD56F964B}"/>
              </a:ext>
            </a:extLst>
          </p:cNvPr>
          <p:cNvSpPr/>
          <p:nvPr/>
        </p:nvSpPr>
        <p:spPr>
          <a:xfrm>
            <a:off x="5103732" y="3789527"/>
            <a:ext cx="288000" cy="54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7" name="文字方塊 176">
                <a:extLst>
                  <a:ext uri="{FF2B5EF4-FFF2-40B4-BE49-F238E27FC236}">
                    <a16:creationId xmlns:a16="http://schemas.microsoft.com/office/drawing/2014/main" id="{E788EF0A-3F1E-427F-9867-EFFC0DA54AB6}"/>
                  </a:ext>
                </a:extLst>
              </p:cNvPr>
              <p:cNvSpPr txBox="1"/>
              <p:nvPr/>
            </p:nvSpPr>
            <p:spPr>
              <a:xfrm>
                <a:off x="4922247" y="3837344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77" name="文字方塊 176">
                <a:extLst>
                  <a:ext uri="{FF2B5EF4-FFF2-40B4-BE49-F238E27FC236}">
                    <a16:creationId xmlns:a16="http://schemas.microsoft.com/office/drawing/2014/main" id="{E788EF0A-3F1E-427F-9867-EFFC0DA54A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2247" y="3837344"/>
                <a:ext cx="715161" cy="461665"/>
              </a:xfrm>
              <a:prstGeom prst="rect">
                <a:avLst/>
              </a:prstGeom>
              <a:blipFill>
                <a:blip r:embed="rId17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8" name="矩形 177">
            <a:extLst>
              <a:ext uri="{FF2B5EF4-FFF2-40B4-BE49-F238E27FC236}">
                <a16:creationId xmlns:a16="http://schemas.microsoft.com/office/drawing/2014/main" id="{F0545D61-D960-464A-8BBA-9362F7791528}"/>
              </a:ext>
            </a:extLst>
          </p:cNvPr>
          <p:cNvSpPr/>
          <p:nvPr/>
        </p:nvSpPr>
        <p:spPr>
          <a:xfrm>
            <a:off x="8490917" y="3803115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文字方塊 178">
                <a:extLst>
                  <a:ext uri="{FF2B5EF4-FFF2-40B4-BE49-F238E27FC236}">
                    <a16:creationId xmlns:a16="http://schemas.microsoft.com/office/drawing/2014/main" id="{573E02FE-EDF7-46DE-BAA5-3B47291AA057}"/>
                  </a:ext>
                </a:extLst>
              </p:cNvPr>
              <p:cNvSpPr txBox="1"/>
              <p:nvPr/>
            </p:nvSpPr>
            <p:spPr>
              <a:xfrm>
                <a:off x="8299158" y="3840658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79" name="文字方塊 178">
                <a:extLst>
                  <a:ext uri="{FF2B5EF4-FFF2-40B4-BE49-F238E27FC236}">
                    <a16:creationId xmlns:a16="http://schemas.microsoft.com/office/drawing/2014/main" id="{573E02FE-EDF7-46DE-BAA5-3B47291AA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9158" y="3840658"/>
                <a:ext cx="715161" cy="46166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0" name="矩形 179">
            <a:extLst>
              <a:ext uri="{FF2B5EF4-FFF2-40B4-BE49-F238E27FC236}">
                <a16:creationId xmlns:a16="http://schemas.microsoft.com/office/drawing/2014/main" id="{8FC5FE51-5BCF-4ABF-87BC-EB77C3B0798F}"/>
              </a:ext>
            </a:extLst>
          </p:cNvPr>
          <p:cNvSpPr/>
          <p:nvPr/>
        </p:nvSpPr>
        <p:spPr>
          <a:xfrm>
            <a:off x="7918539" y="3803115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文字方塊 180">
                <a:extLst>
                  <a:ext uri="{FF2B5EF4-FFF2-40B4-BE49-F238E27FC236}">
                    <a16:creationId xmlns:a16="http://schemas.microsoft.com/office/drawing/2014/main" id="{53E09230-8F52-4028-BEFC-CAA77CB73312}"/>
                  </a:ext>
                </a:extLst>
              </p:cNvPr>
              <p:cNvSpPr txBox="1"/>
              <p:nvPr/>
            </p:nvSpPr>
            <p:spPr>
              <a:xfrm>
                <a:off x="7737054" y="3850932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81" name="文字方塊 180">
                <a:extLst>
                  <a:ext uri="{FF2B5EF4-FFF2-40B4-BE49-F238E27FC236}">
                    <a16:creationId xmlns:a16="http://schemas.microsoft.com/office/drawing/2014/main" id="{53E09230-8F52-4028-BEFC-CAA77CB733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7054" y="3850932"/>
                <a:ext cx="715161" cy="46166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2" name="矩形 181">
            <a:extLst>
              <a:ext uri="{FF2B5EF4-FFF2-40B4-BE49-F238E27FC236}">
                <a16:creationId xmlns:a16="http://schemas.microsoft.com/office/drawing/2014/main" id="{AE66A1AB-0C9F-41F2-8BE8-E6E2BCD01351}"/>
              </a:ext>
            </a:extLst>
          </p:cNvPr>
          <p:cNvSpPr/>
          <p:nvPr/>
        </p:nvSpPr>
        <p:spPr>
          <a:xfrm>
            <a:off x="7356436" y="3803115"/>
            <a:ext cx="288000" cy="54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文字方塊 182">
                <a:extLst>
                  <a:ext uri="{FF2B5EF4-FFF2-40B4-BE49-F238E27FC236}">
                    <a16:creationId xmlns:a16="http://schemas.microsoft.com/office/drawing/2014/main" id="{3BFA6C9D-B465-4999-B04D-2DF6594A1C17}"/>
                  </a:ext>
                </a:extLst>
              </p:cNvPr>
              <p:cNvSpPr txBox="1"/>
              <p:nvPr/>
            </p:nvSpPr>
            <p:spPr>
              <a:xfrm>
                <a:off x="7174951" y="3850932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83" name="文字方塊 182">
                <a:extLst>
                  <a:ext uri="{FF2B5EF4-FFF2-40B4-BE49-F238E27FC236}">
                    <a16:creationId xmlns:a16="http://schemas.microsoft.com/office/drawing/2014/main" id="{3BFA6C9D-B465-4999-B04D-2DF6594A1C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4951" y="3850932"/>
                <a:ext cx="715161" cy="461665"/>
              </a:xfrm>
              <a:prstGeom prst="rect">
                <a:avLst/>
              </a:prstGeom>
              <a:blipFill>
                <a:blip r:embed="rId20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4" name="群組 183">
            <a:extLst>
              <a:ext uri="{FF2B5EF4-FFF2-40B4-BE49-F238E27FC236}">
                <a16:creationId xmlns:a16="http://schemas.microsoft.com/office/drawing/2014/main" id="{3A067D6E-4259-4E11-AD46-E11D077CBA35}"/>
              </a:ext>
            </a:extLst>
          </p:cNvPr>
          <p:cNvGrpSpPr/>
          <p:nvPr/>
        </p:nvGrpSpPr>
        <p:grpSpPr>
          <a:xfrm>
            <a:off x="7021721" y="5205916"/>
            <a:ext cx="715161" cy="540000"/>
            <a:chOff x="7174951" y="3803115"/>
            <a:chExt cx="715161" cy="540000"/>
          </a:xfrm>
        </p:grpSpPr>
        <p:sp>
          <p:nvSpPr>
            <p:cNvPr id="185" name="矩形 184">
              <a:extLst>
                <a:ext uri="{FF2B5EF4-FFF2-40B4-BE49-F238E27FC236}">
                  <a16:creationId xmlns:a16="http://schemas.microsoft.com/office/drawing/2014/main" id="{0D080B20-83FE-4A2F-8E3F-40BA01E0B50F}"/>
                </a:ext>
              </a:extLst>
            </p:cNvPr>
            <p:cNvSpPr/>
            <p:nvPr/>
          </p:nvSpPr>
          <p:spPr>
            <a:xfrm>
              <a:off x="7356436" y="3803115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6" name="文字方塊 185">
                  <a:extLst>
                    <a:ext uri="{FF2B5EF4-FFF2-40B4-BE49-F238E27FC236}">
                      <a16:creationId xmlns:a16="http://schemas.microsoft.com/office/drawing/2014/main" id="{E6D535BA-B46D-4F18-8EE2-5B9F7DBBA93B}"/>
                    </a:ext>
                  </a:extLst>
                </p:cNvPr>
                <p:cNvSpPr txBox="1"/>
                <p:nvPr/>
              </p:nvSpPr>
              <p:spPr>
                <a:xfrm>
                  <a:off x="7174951" y="3850932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86" name="文字方塊 185">
                  <a:extLst>
                    <a:ext uri="{FF2B5EF4-FFF2-40B4-BE49-F238E27FC236}">
                      <a16:creationId xmlns:a16="http://schemas.microsoft.com/office/drawing/2014/main" id="{E6D535BA-B46D-4F18-8EE2-5B9F7DBBA9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4951" y="3850932"/>
                  <a:ext cx="715161" cy="461665"/>
                </a:xfrm>
                <a:prstGeom prst="rect">
                  <a:avLst/>
                </a:prstGeom>
                <a:blipFill>
                  <a:blip r:embed="rId21"/>
                  <a:stretch>
                    <a:fillRect b="-10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7" name="群組 186">
            <a:extLst>
              <a:ext uri="{FF2B5EF4-FFF2-40B4-BE49-F238E27FC236}">
                <a16:creationId xmlns:a16="http://schemas.microsoft.com/office/drawing/2014/main" id="{AD8CEDA7-1FC3-4862-9F3A-DA2DF91BACC7}"/>
              </a:ext>
            </a:extLst>
          </p:cNvPr>
          <p:cNvGrpSpPr/>
          <p:nvPr/>
        </p:nvGrpSpPr>
        <p:grpSpPr>
          <a:xfrm>
            <a:off x="6376867" y="4657806"/>
            <a:ext cx="715161" cy="461665"/>
            <a:chOff x="7193535" y="5191659"/>
            <a:chExt cx="715161" cy="461665"/>
          </a:xfrm>
        </p:grpSpPr>
        <p:sp>
          <p:nvSpPr>
            <p:cNvPr id="188" name="矩形 187">
              <a:extLst>
                <a:ext uri="{FF2B5EF4-FFF2-40B4-BE49-F238E27FC236}">
                  <a16:creationId xmlns:a16="http://schemas.microsoft.com/office/drawing/2014/main" id="{83D289E5-940C-48FB-AA2C-B2E0396A661C}"/>
                </a:ext>
              </a:extLst>
            </p:cNvPr>
            <p:cNvSpPr/>
            <p:nvPr/>
          </p:nvSpPr>
          <p:spPr>
            <a:xfrm rot="5400000">
              <a:off x="7376645" y="5149641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9" name="文字方塊 188">
                  <a:extLst>
                    <a:ext uri="{FF2B5EF4-FFF2-40B4-BE49-F238E27FC236}">
                      <a16:creationId xmlns:a16="http://schemas.microsoft.com/office/drawing/2014/main" id="{B496837E-DDE5-41FB-8DB8-868A957DBEB8}"/>
                    </a:ext>
                  </a:extLst>
                </p:cNvPr>
                <p:cNvSpPr txBox="1"/>
                <p:nvPr/>
              </p:nvSpPr>
              <p:spPr>
                <a:xfrm>
                  <a:off x="7193535" y="5191659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89" name="文字方塊 188">
                  <a:extLst>
                    <a:ext uri="{FF2B5EF4-FFF2-40B4-BE49-F238E27FC236}">
                      <a16:creationId xmlns:a16="http://schemas.microsoft.com/office/drawing/2014/main" id="{B496837E-DDE5-41FB-8DB8-868A957DBE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3535" y="5191659"/>
                  <a:ext cx="715161" cy="461665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0" name="群組 189">
            <a:extLst>
              <a:ext uri="{FF2B5EF4-FFF2-40B4-BE49-F238E27FC236}">
                <a16:creationId xmlns:a16="http://schemas.microsoft.com/office/drawing/2014/main" id="{F4CEF948-73ED-438E-81FA-49AE930D3E26}"/>
              </a:ext>
            </a:extLst>
          </p:cNvPr>
          <p:cNvGrpSpPr/>
          <p:nvPr/>
        </p:nvGrpSpPr>
        <p:grpSpPr>
          <a:xfrm>
            <a:off x="6376867" y="5071381"/>
            <a:ext cx="715161" cy="461665"/>
            <a:chOff x="7193535" y="5191659"/>
            <a:chExt cx="715161" cy="461665"/>
          </a:xfrm>
        </p:grpSpPr>
        <p:sp>
          <p:nvSpPr>
            <p:cNvPr id="191" name="矩形 190">
              <a:extLst>
                <a:ext uri="{FF2B5EF4-FFF2-40B4-BE49-F238E27FC236}">
                  <a16:creationId xmlns:a16="http://schemas.microsoft.com/office/drawing/2014/main" id="{3CADDDCA-CC86-46E9-A145-927521D4D1B6}"/>
                </a:ext>
              </a:extLst>
            </p:cNvPr>
            <p:cNvSpPr/>
            <p:nvPr/>
          </p:nvSpPr>
          <p:spPr>
            <a:xfrm rot="5400000">
              <a:off x="7376645" y="5149641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2" name="文字方塊 191">
                  <a:extLst>
                    <a:ext uri="{FF2B5EF4-FFF2-40B4-BE49-F238E27FC236}">
                      <a16:creationId xmlns:a16="http://schemas.microsoft.com/office/drawing/2014/main" id="{D4F38831-DDA5-4F6E-A6C4-9F2E48FF0106}"/>
                    </a:ext>
                  </a:extLst>
                </p:cNvPr>
                <p:cNvSpPr txBox="1"/>
                <p:nvPr/>
              </p:nvSpPr>
              <p:spPr>
                <a:xfrm>
                  <a:off x="7193535" y="5191659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92" name="文字方塊 191">
                  <a:extLst>
                    <a:ext uri="{FF2B5EF4-FFF2-40B4-BE49-F238E27FC236}">
                      <a16:creationId xmlns:a16="http://schemas.microsoft.com/office/drawing/2014/main" id="{D4F38831-DDA5-4F6E-A6C4-9F2E48FF01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3535" y="5191659"/>
                  <a:ext cx="715161" cy="461665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3" name="群組 192">
            <a:extLst>
              <a:ext uri="{FF2B5EF4-FFF2-40B4-BE49-F238E27FC236}">
                <a16:creationId xmlns:a16="http://schemas.microsoft.com/office/drawing/2014/main" id="{41BE7CDB-D5E6-451D-85FF-4ECC8FEA795E}"/>
              </a:ext>
            </a:extLst>
          </p:cNvPr>
          <p:cNvGrpSpPr/>
          <p:nvPr/>
        </p:nvGrpSpPr>
        <p:grpSpPr>
          <a:xfrm>
            <a:off x="6376867" y="5483280"/>
            <a:ext cx="715161" cy="461665"/>
            <a:chOff x="7193535" y="5191659"/>
            <a:chExt cx="715161" cy="461665"/>
          </a:xfrm>
        </p:grpSpPr>
        <p:sp>
          <p:nvSpPr>
            <p:cNvPr id="194" name="矩形 193">
              <a:extLst>
                <a:ext uri="{FF2B5EF4-FFF2-40B4-BE49-F238E27FC236}">
                  <a16:creationId xmlns:a16="http://schemas.microsoft.com/office/drawing/2014/main" id="{F14FBC58-89E5-4AF4-AA77-713873081D2F}"/>
                </a:ext>
              </a:extLst>
            </p:cNvPr>
            <p:cNvSpPr/>
            <p:nvPr/>
          </p:nvSpPr>
          <p:spPr>
            <a:xfrm rot="5400000">
              <a:off x="7376645" y="5149641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5" name="文字方塊 194">
                  <a:extLst>
                    <a:ext uri="{FF2B5EF4-FFF2-40B4-BE49-F238E27FC236}">
                      <a16:creationId xmlns:a16="http://schemas.microsoft.com/office/drawing/2014/main" id="{1C208ACF-1655-47A0-BA31-64FC7DB86385}"/>
                    </a:ext>
                  </a:extLst>
                </p:cNvPr>
                <p:cNvSpPr txBox="1"/>
                <p:nvPr/>
              </p:nvSpPr>
              <p:spPr>
                <a:xfrm>
                  <a:off x="7193535" y="5191659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95" name="文字方塊 194">
                  <a:extLst>
                    <a:ext uri="{FF2B5EF4-FFF2-40B4-BE49-F238E27FC236}">
                      <a16:creationId xmlns:a16="http://schemas.microsoft.com/office/drawing/2014/main" id="{1C208ACF-1655-47A0-BA31-64FC7DB863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3535" y="5191659"/>
                  <a:ext cx="715161" cy="461665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6" name="群組 195">
            <a:extLst>
              <a:ext uri="{FF2B5EF4-FFF2-40B4-BE49-F238E27FC236}">
                <a16:creationId xmlns:a16="http://schemas.microsoft.com/office/drawing/2014/main" id="{F2AAF516-226F-4783-A3D0-D860946B341F}"/>
              </a:ext>
            </a:extLst>
          </p:cNvPr>
          <p:cNvGrpSpPr/>
          <p:nvPr/>
        </p:nvGrpSpPr>
        <p:grpSpPr>
          <a:xfrm>
            <a:off x="6376867" y="5879712"/>
            <a:ext cx="715161" cy="461665"/>
            <a:chOff x="7193535" y="5191659"/>
            <a:chExt cx="715161" cy="461665"/>
          </a:xfrm>
        </p:grpSpPr>
        <p:sp>
          <p:nvSpPr>
            <p:cNvPr id="197" name="矩形 196">
              <a:extLst>
                <a:ext uri="{FF2B5EF4-FFF2-40B4-BE49-F238E27FC236}">
                  <a16:creationId xmlns:a16="http://schemas.microsoft.com/office/drawing/2014/main" id="{93208E78-1DB8-4840-83D5-E69AE8206E23}"/>
                </a:ext>
              </a:extLst>
            </p:cNvPr>
            <p:cNvSpPr/>
            <p:nvPr/>
          </p:nvSpPr>
          <p:spPr>
            <a:xfrm rot="5400000">
              <a:off x="7376645" y="5149641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8" name="文字方塊 197">
                  <a:extLst>
                    <a:ext uri="{FF2B5EF4-FFF2-40B4-BE49-F238E27FC236}">
                      <a16:creationId xmlns:a16="http://schemas.microsoft.com/office/drawing/2014/main" id="{F3EF312D-2998-4632-AB96-0DEEEE18487E}"/>
                    </a:ext>
                  </a:extLst>
                </p:cNvPr>
                <p:cNvSpPr txBox="1"/>
                <p:nvPr/>
              </p:nvSpPr>
              <p:spPr>
                <a:xfrm>
                  <a:off x="7193535" y="5191659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98" name="文字方塊 197">
                  <a:extLst>
                    <a:ext uri="{FF2B5EF4-FFF2-40B4-BE49-F238E27FC236}">
                      <a16:creationId xmlns:a16="http://schemas.microsoft.com/office/drawing/2014/main" id="{F3EF312D-2998-4632-AB96-0DEEEE1848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3535" y="5191659"/>
                  <a:ext cx="715161" cy="461665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9" name="文字方塊 198">
                <a:extLst>
                  <a:ext uri="{FF2B5EF4-FFF2-40B4-BE49-F238E27FC236}">
                    <a16:creationId xmlns:a16="http://schemas.microsoft.com/office/drawing/2014/main" id="{A1724F84-FFEC-4C85-8BE6-F355A4CE8460}"/>
                  </a:ext>
                </a:extLst>
              </p:cNvPr>
              <p:cNvSpPr txBox="1"/>
              <p:nvPr/>
            </p:nvSpPr>
            <p:spPr>
              <a:xfrm>
                <a:off x="5908536" y="5339850"/>
                <a:ext cx="2981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99" name="文字方塊 198">
                <a:extLst>
                  <a:ext uri="{FF2B5EF4-FFF2-40B4-BE49-F238E27FC236}">
                    <a16:creationId xmlns:a16="http://schemas.microsoft.com/office/drawing/2014/main" id="{A1724F84-FFEC-4C85-8BE6-F355A4CE84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8536" y="5339850"/>
                <a:ext cx="298159" cy="369332"/>
              </a:xfrm>
              <a:prstGeom prst="rect">
                <a:avLst/>
              </a:prstGeom>
              <a:blipFill>
                <a:blip r:embed="rId26"/>
                <a:stretch>
                  <a:fillRect l="-12500" r="-1250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0" name="群組 199">
            <a:extLst>
              <a:ext uri="{FF2B5EF4-FFF2-40B4-BE49-F238E27FC236}">
                <a16:creationId xmlns:a16="http://schemas.microsoft.com/office/drawing/2014/main" id="{A051C2BF-9219-4172-BFB2-D968287D0C5D}"/>
              </a:ext>
            </a:extLst>
          </p:cNvPr>
          <p:cNvGrpSpPr/>
          <p:nvPr/>
        </p:nvGrpSpPr>
        <p:grpSpPr>
          <a:xfrm>
            <a:off x="3442300" y="4537328"/>
            <a:ext cx="565091" cy="430683"/>
            <a:chOff x="5686213" y="4717020"/>
            <a:chExt cx="565091" cy="430683"/>
          </a:xfrm>
        </p:grpSpPr>
        <p:sp>
          <p:nvSpPr>
            <p:cNvPr id="201" name="矩形 200">
              <a:extLst>
                <a:ext uri="{FF2B5EF4-FFF2-40B4-BE49-F238E27FC236}">
                  <a16:creationId xmlns:a16="http://schemas.microsoft.com/office/drawing/2014/main" id="{C8B367E6-85FF-4617-9C88-23D1FDC3AE39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2" name="文字方塊 201">
                  <a:extLst>
                    <a:ext uri="{FF2B5EF4-FFF2-40B4-BE49-F238E27FC236}">
                      <a16:creationId xmlns:a16="http://schemas.microsoft.com/office/drawing/2014/main" id="{61E0D0A6-3C62-48FA-B107-74BE0EC66163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65091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4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02" name="文字方塊 201">
                  <a:extLst>
                    <a:ext uri="{FF2B5EF4-FFF2-40B4-BE49-F238E27FC236}">
                      <a16:creationId xmlns:a16="http://schemas.microsoft.com/office/drawing/2014/main" id="{61E0D0A6-3C62-48FA-B107-74BE0EC661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65091" cy="385555"/>
                </a:xfrm>
                <a:prstGeom prst="rect">
                  <a:avLst/>
                </a:prstGeom>
                <a:blipFill>
                  <a:blip r:embed="rId27"/>
                  <a:stretch>
                    <a:fillRect l="-7609" r="-5435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3" name="群組 202">
            <a:extLst>
              <a:ext uri="{FF2B5EF4-FFF2-40B4-BE49-F238E27FC236}">
                <a16:creationId xmlns:a16="http://schemas.microsoft.com/office/drawing/2014/main" id="{B946CFED-5D07-4543-9436-8702BD1DCF65}"/>
              </a:ext>
            </a:extLst>
          </p:cNvPr>
          <p:cNvGrpSpPr/>
          <p:nvPr/>
        </p:nvGrpSpPr>
        <p:grpSpPr>
          <a:xfrm>
            <a:off x="3451009" y="4968011"/>
            <a:ext cx="565091" cy="430683"/>
            <a:chOff x="5686213" y="4717020"/>
            <a:chExt cx="565091" cy="430683"/>
          </a:xfrm>
        </p:grpSpPr>
        <p:sp>
          <p:nvSpPr>
            <p:cNvPr id="204" name="矩形 203">
              <a:extLst>
                <a:ext uri="{FF2B5EF4-FFF2-40B4-BE49-F238E27FC236}">
                  <a16:creationId xmlns:a16="http://schemas.microsoft.com/office/drawing/2014/main" id="{669173A6-9A5C-4D93-9B07-FE6E7EC18291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5" name="文字方塊 204">
                  <a:extLst>
                    <a:ext uri="{FF2B5EF4-FFF2-40B4-BE49-F238E27FC236}">
                      <a16:creationId xmlns:a16="http://schemas.microsoft.com/office/drawing/2014/main" id="{17C59726-E86A-4B5C-AD2C-B5D624612772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65091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4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05" name="文字方塊 204">
                  <a:extLst>
                    <a:ext uri="{FF2B5EF4-FFF2-40B4-BE49-F238E27FC236}">
                      <a16:creationId xmlns:a16="http://schemas.microsoft.com/office/drawing/2014/main" id="{17C59726-E86A-4B5C-AD2C-B5D6246127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65091" cy="385555"/>
                </a:xfrm>
                <a:prstGeom prst="rect">
                  <a:avLst/>
                </a:prstGeom>
                <a:blipFill>
                  <a:blip r:embed="rId28"/>
                  <a:stretch>
                    <a:fillRect l="-6452" r="-4301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6" name="群組 205">
            <a:extLst>
              <a:ext uri="{FF2B5EF4-FFF2-40B4-BE49-F238E27FC236}">
                <a16:creationId xmlns:a16="http://schemas.microsoft.com/office/drawing/2014/main" id="{E689F411-604E-41FF-92FD-0C8BFA8EE045}"/>
              </a:ext>
            </a:extLst>
          </p:cNvPr>
          <p:cNvGrpSpPr/>
          <p:nvPr/>
        </p:nvGrpSpPr>
        <p:grpSpPr>
          <a:xfrm>
            <a:off x="3451377" y="5400925"/>
            <a:ext cx="565091" cy="430683"/>
            <a:chOff x="5686213" y="4717020"/>
            <a:chExt cx="565091" cy="430683"/>
          </a:xfrm>
        </p:grpSpPr>
        <p:sp>
          <p:nvSpPr>
            <p:cNvPr id="207" name="矩形 206">
              <a:extLst>
                <a:ext uri="{FF2B5EF4-FFF2-40B4-BE49-F238E27FC236}">
                  <a16:creationId xmlns:a16="http://schemas.microsoft.com/office/drawing/2014/main" id="{321C23DB-9AB9-44EF-BC02-F5B5B0850578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8" name="文字方塊 207">
                  <a:extLst>
                    <a:ext uri="{FF2B5EF4-FFF2-40B4-BE49-F238E27FC236}">
                      <a16:creationId xmlns:a16="http://schemas.microsoft.com/office/drawing/2014/main" id="{294E108D-6BD3-479B-9DF0-1023321015F2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65091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4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1,3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08" name="文字方塊 207">
                  <a:extLst>
                    <a:ext uri="{FF2B5EF4-FFF2-40B4-BE49-F238E27FC236}">
                      <a16:creationId xmlns:a16="http://schemas.microsoft.com/office/drawing/2014/main" id="{294E108D-6BD3-479B-9DF0-1023321015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65091" cy="385555"/>
                </a:xfrm>
                <a:prstGeom prst="rect">
                  <a:avLst/>
                </a:prstGeom>
                <a:blipFill>
                  <a:blip r:embed="rId29"/>
                  <a:stretch>
                    <a:fillRect l="-6452" r="-4301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9" name="群組 208">
            <a:extLst>
              <a:ext uri="{FF2B5EF4-FFF2-40B4-BE49-F238E27FC236}">
                <a16:creationId xmlns:a16="http://schemas.microsoft.com/office/drawing/2014/main" id="{23859274-A036-4ACC-9629-16817A16EF7F}"/>
              </a:ext>
            </a:extLst>
          </p:cNvPr>
          <p:cNvGrpSpPr/>
          <p:nvPr/>
        </p:nvGrpSpPr>
        <p:grpSpPr>
          <a:xfrm>
            <a:off x="3451713" y="5829151"/>
            <a:ext cx="565091" cy="430683"/>
            <a:chOff x="5686213" y="4717020"/>
            <a:chExt cx="565091" cy="430683"/>
          </a:xfrm>
        </p:grpSpPr>
        <p:sp>
          <p:nvSpPr>
            <p:cNvPr id="210" name="矩形 209">
              <a:extLst>
                <a:ext uri="{FF2B5EF4-FFF2-40B4-BE49-F238E27FC236}">
                  <a16:creationId xmlns:a16="http://schemas.microsoft.com/office/drawing/2014/main" id="{791A98A3-2991-4C7F-B396-D5465E38CF95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1" name="文字方塊 210">
                  <a:extLst>
                    <a:ext uri="{FF2B5EF4-FFF2-40B4-BE49-F238E27FC236}">
                      <a16:creationId xmlns:a16="http://schemas.microsoft.com/office/drawing/2014/main" id="{89F3B038-3917-4476-B584-6E092FE2BC72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65091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4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1,4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11" name="文字方塊 210">
                  <a:extLst>
                    <a:ext uri="{FF2B5EF4-FFF2-40B4-BE49-F238E27FC236}">
                      <a16:creationId xmlns:a16="http://schemas.microsoft.com/office/drawing/2014/main" id="{89F3B038-3917-4476-B584-6E092FE2BC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65091" cy="385555"/>
                </a:xfrm>
                <a:prstGeom prst="rect">
                  <a:avLst/>
                </a:prstGeom>
                <a:blipFill>
                  <a:blip r:embed="rId30"/>
                  <a:stretch>
                    <a:fillRect l="-6452" r="-4301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2" name="群組 211">
            <a:extLst>
              <a:ext uri="{FF2B5EF4-FFF2-40B4-BE49-F238E27FC236}">
                <a16:creationId xmlns:a16="http://schemas.microsoft.com/office/drawing/2014/main" id="{2388E83A-4B87-4C10-B7E4-6222980131CC}"/>
              </a:ext>
            </a:extLst>
          </p:cNvPr>
          <p:cNvGrpSpPr/>
          <p:nvPr/>
        </p:nvGrpSpPr>
        <p:grpSpPr>
          <a:xfrm>
            <a:off x="7476606" y="5213280"/>
            <a:ext cx="715161" cy="540000"/>
            <a:chOff x="7174951" y="3803115"/>
            <a:chExt cx="715161" cy="540000"/>
          </a:xfrm>
        </p:grpSpPr>
        <p:sp>
          <p:nvSpPr>
            <p:cNvPr id="213" name="矩形 212">
              <a:extLst>
                <a:ext uri="{FF2B5EF4-FFF2-40B4-BE49-F238E27FC236}">
                  <a16:creationId xmlns:a16="http://schemas.microsoft.com/office/drawing/2014/main" id="{E947518A-038B-4D1B-989B-258FEA56F452}"/>
                </a:ext>
              </a:extLst>
            </p:cNvPr>
            <p:cNvSpPr/>
            <p:nvPr/>
          </p:nvSpPr>
          <p:spPr>
            <a:xfrm>
              <a:off x="7356436" y="3803115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4" name="文字方塊 213">
                  <a:extLst>
                    <a:ext uri="{FF2B5EF4-FFF2-40B4-BE49-F238E27FC236}">
                      <a16:creationId xmlns:a16="http://schemas.microsoft.com/office/drawing/2014/main" id="{ACA262D8-C4DF-4E3E-9C0B-D5F8415868F7}"/>
                    </a:ext>
                  </a:extLst>
                </p:cNvPr>
                <p:cNvSpPr txBox="1"/>
                <p:nvPr/>
              </p:nvSpPr>
              <p:spPr>
                <a:xfrm>
                  <a:off x="7174951" y="3850932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14" name="文字方塊 213">
                  <a:extLst>
                    <a:ext uri="{FF2B5EF4-FFF2-40B4-BE49-F238E27FC236}">
                      <a16:creationId xmlns:a16="http://schemas.microsoft.com/office/drawing/2014/main" id="{ACA262D8-C4DF-4E3E-9C0B-D5F8415868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4951" y="3850932"/>
                  <a:ext cx="715161" cy="461665"/>
                </a:xfrm>
                <a:prstGeom prst="rect">
                  <a:avLst/>
                </a:prstGeom>
                <a:blipFill>
                  <a:blip r:embed="rId31"/>
                  <a:stretch>
                    <a:fillRect b="-92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5" name="群組 214">
            <a:extLst>
              <a:ext uri="{FF2B5EF4-FFF2-40B4-BE49-F238E27FC236}">
                <a16:creationId xmlns:a16="http://schemas.microsoft.com/office/drawing/2014/main" id="{BD5F5BEB-1F95-43BD-A93A-C55EE4F996E7}"/>
              </a:ext>
            </a:extLst>
          </p:cNvPr>
          <p:cNvGrpSpPr/>
          <p:nvPr/>
        </p:nvGrpSpPr>
        <p:grpSpPr>
          <a:xfrm>
            <a:off x="4015407" y="4552222"/>
            <a:ext cx="572208" cy="430683"/>
            <a:chOff x="5686213" y="4717020"/>
            <a:chExt cx="572208" cy="430683"/>
          </a:xfrm>
        </p:grpSpPr>
        <p:sp>
          <p:nvSpPr>
            <p:cNvPr id="216" name="矩形 215">
              <a:extLst>
                <a:ext uri="{FF2B5EF4-FFF2-40B4-BE49-F238E27FC236}">
                  <a16:creationId xmlns:a16="http://schemas.microsoft.com/office/drawing/2014/main" id="{6D246F7F-7147-40B4-9F2F-F06F85D59CF4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7" name="文字方塊 216">
                  <a:extLst>
                    <a:ext uri="{FF2B5EF4-FFF2-40B4-BE49-F238E27FC236}">
                      <a16:creationId xmlns:a16="http://schemas.microsoft.com/office/drawing/2014/main" id="{59787C86-7D95-438E-AA5B-F461ECB52B3A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4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2,1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17" name="文字方塊 216">
                  <a:extLst>
                    <a:ext uri="{FF2B5EF4-FFF2-40B4-BE49-F238E27FC236}">
                      <a16:creationId xmlns:a16="http://schemas.microsoft.com/office/drawing/2014/main" id="{59787C86-7D95-438E-AA5B-F461ECB52B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32"/>
                  <a:stretch>
                    <a:fillRect l="-7447" r="-4255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8" name="群組 217">
            <a:extLst>
              <a:ext uri="{FF2B5EF4-FFF2-40B4-BE49-F238E27FC236}">
                <a16:creationId xmlns:a16="http://schemas.microsoft.com/office/drawing/2014/main" id="{08AFD238-DD25-43E4-877C-E0937FED0A81}"/>
              </a:ext>
            </a:extLst>
          </p:cNvPr>
          <p:cNvGrpSpPr/>
          <p:nvPr/>
        </p:nvGrpSpPr>
        <p:grpSpPr>
          <a:xfrm>
            <a:off x="4024116" y="4982905"/>
            <a:ext cx="572208" cy="430683"/>
            <a:chOff x="5686213" y="4717020"/>
            <a:chExt cx="572208" cy="430683"/>
          </a:xfrm>
        </p:grpSpPr>
        <p:sp>
          <p:nvSpPr>
            <p:cNvPr id="219" name="矩形 218">
              <a:extLst>
                <a:ext uri="{FF2B5EF4-FFF2-40B4-BE49-F238E27FC236}">
                  <a16:creationId xmlns:a16="http://schemas.microsoft.com/office/drawing/2014/main" id="{683D67AA-3D12-448C-97AF-5BCCBB92A7D3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0" name="文字方塊 219">
                  <a:extLst>
                    <a:ext uri="{FF2B5EF4-FFF2-40B4-BE49-F238E27FC236}">
                      <a16:creationId xmlns:a16="http://schemas.microsoft.com/office/drawing/2014/main" id="{7E1E2F14-38D6-49F5-BEB3-7F6A4E176984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4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2,2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20" name="文字方塊 219">
                  <a:extLst>
                    <a:ext uri="{FF2B5EF4-FFF2-40B4-BE49-F238E27FC236}">
                      <a16:creationId xmlns:a16="http://schemas.microsoft.com/office/drawing/2014/main" id="{7E1E2F14-38D6-49F5-BEB3-7F6A4E1769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33"/>
                  <a:stretch>
                    <a:fillRect l="-6383" r="-4255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1" name="群組 220">
            <a:extLst>
              <a:ext uri="{FF2B5EF4-FFF2-40B4-BE49-F238E27FC236}">
                <a16:creationId xmlns:a16="http://schemas.microsoft.com/office/drawing/2014/main" id="{0C7CB887-2DEF-45BD-AE3A-B5E6DC9DEAF0}"/>
              </a:ext>
            </a:extLst>
          </p:cNvPr>
          <p:cNvGrpSpPr/>
          <p:nvPr/>
        </p:nvGrpSpPr>
        <p:grpSpPr>
          <a:xfrm>
            <a:off x="4024484" y="5415819"/>
            <a:ext cx="572208" cy="430683"/>
            <a:chOff x="5686213" y="4717020"/>
            <a:chExt cx="572208" cy="430683"/>
          </a:xfrm>
        </p:grpSpPr>
        <p:sp>
          <p:nvSpPr>
            <p:cNvPr id="222" name="矩形 221">
              <a:extLst>
                <a:ext uri="{FF2B5EF4-FFF2-40B4-BE49-F238E27FC236}">
                  <a16:creationId xmlns:a16="http://schemas.microsoft.com/office/drawing/2014/main" id="{B003D30B-1187-463D-8826-43F0A44E19C4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3" name="文字方塊 222">
                  <a:extLst>
                    <a:ext uri="{FF2B5EF4-FFF2-40B4-BE49-F238E27FC236}">
                      <a16:creationId xmlns:a16="http://schemas.microsoft.com/office/drawing/2014/main" id="{C9C02927-198F-464C-9B39-7881357DF867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4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2,3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23" name="文字方塊 222">
                  <a:extLst>
                    <a:ext uri="{FF2B5EF4-FFF2-40B4-BE49-F238E27FC236}">
                      <a16:creationId xmlns:a16="http://schemas.microsoft.com/office/drawing/2014/main" id="{C9C02927-198F-464C-9B39-7881357DF8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34"/>
                  <a:stretch>
                    <a:fillRect l="-6383" r="-4255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4" name="群組 223">
            <a:extLst>
              <a:ext uri="{FF2B5EF4-FFF2-40B4-BE49-F238E27FC236}">
                <a16:creationId xmlns:a16="http://schemas.microsoft.com/office/drawing/2014/main" id="{770093F9-EF51-49BF-9BFD-0BE979BBBAB0}"/>
              </a:ext>
            </a:extLst>
          </p:cNvPr>
          <p:cNvGrpSpPr/>
          <p:nvPr/>
        </p:nvGrpSpPr>
        <p:grpSpPr>
          <a:xfrm>
            <a:off x="4024820" y="5844045"/>
            <a:ext cx="572208" cy="430683"/>
            <a:chOff x="5686213" y="4717020"/>
            <a:chExt cx="572208" cy="430683"/>
          </a:xfrm>
        </p:grpSpPr>
        <p:sp>
          <p:nvSpPr>
            <p:cNvPr id="225" name="矩形 224">
              <a:extLst>
                <a:ext uri="{FF2B5EF4-FFF2-40B4-BE49-F238E27FC236}">
                  <a16:creationId xmlns:a16="http://schemas.microsoft.com/office/drawing/2014/main" id="{AA7BCA10-7528-4AEF-B161-F890A4BB2532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6" name="文字方塊 225">
                  <a:extLst>
                    <a:ext uri="{FF2B5EF4-FFF2-40B4-BE49-F238E27FC236}">
                      <a16:creationId xmlns:a16="http://schemas.microsoft.com/office/drawing/2014/main" id="{0C102C06-BC16-4867-BB08-1207685B7D12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4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2,4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26" name="文字方塊 225">
                  <a:extLst>
                    <a:ext uri="{FF2B5EF4-FFF2-40B4-BE49-F238E27FC236}">
                      <a16:creationId xmlns:a16="http://schemas.microsoft.com/office/drawing/2014/main" id="{0C102C06-BC16-4867-BB08-1207685B7D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35"/>
                  <a:stretch>
                    <a:fillRect l="-6383" r="-4255" b="-9375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7" name="群組 226">
            <a:extLst>
              <a:ext uri="{FF2B5EF4-FFF2-40B4-BE49-F238E27FC236}">
                <a16:creationId xmlns:a16="http://schemas.microsoft.com/office/drawing/2014/main" id="{1197E9EB-D115-4EAB-A8DB-ABEDDE5B2022}"/>
              </a:ext>
            </a:extLst>
          </p:cNvPr>
          <p:cNvGrpSpPr/>
          <p:nvPr/>
        </p:nvGrpSpPr>
        <p:grpSpPr>
          <a:xfrm>
            <a:off x="4591387" y="4537328"/>
            <a:ext cx="572208" cy="430683"/>
            <a:chOff x="5686213" y="4717020"/>
            <a:chExt cx="572208" cy="430683"/>
          </a:xfrm>
        </p:grpSpPr>
        <p:sp>
          <p:nvSpPr>
            <p:cNvPr id="228" name="矩形 227">
              <a:extLst>
                <a:ext uri="{FF2B5EF4-FFF2-40B4-BE49-F238E27FC236}">
                  <a16:creationId xmlns:a16="http://schemas.microsoft.com/office/drawing/2014/main" id="{77958DAA-348C-4D4F-8F25-63E3F131A94E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9" name="文字方塊 228">
                  <a:extLst>
                    <a:ext uri="{FF2B5EF4-FFF2-40B4-BE49-F238E27FC236}">
                      <a16:creationId xmlns:a16="http://schemas.microsoft.com/office/drawing/2014/main" id="{FF0B4BC3-FB1E-4F2E-84CF-D596B2D627AA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4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3,1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29" name="文字方塊 228">
                  <a:extLst>
                    <a:ext uri="{FF2B5EF4-FFF2-40B4-BE49-F238E27FC236}">
                      <a16:creationId xmlns:a16="http://schemas.microsoft.com/office/drawing/2014/main" id="{FF0B4BC3-FB1E-4F2E-84CF-D596B2D627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36"/>
                  <a:stretch>
                    <a:fillRect l="-6383" r="-4255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0" name="群組 229">
            <a:extLst>
              <a:ext uri="{FF2B5EF4-FFF2-40B4-BE49-F238E27FC236}">
                <a16:creationId xmlns:a16="http://schemas.microsoft.com/office/drawing/2014/main" id="{56DFFC3C-8483-4BBF-BB85-D9EC2D8AE4E0}"/>
              </a:ext>
            </a:extLst>
          </p:cNvPr>
          <p:cNvGrpSpPr/>
          <p:nvPr/>
        </p:nvGrpSpPr>
        <p:grpSpPr>
          <a:xfrm>
            <a:off x="4600096" y="4968011"/>
            <a:ext cx="572208" cy="430683"/>
            <a:chOff x="5686213" y="4717020"/>
            <a:chExt cx="572208" cy="430683"/>
          </a:xfrm>
        </p:grpSpPr>
        <p:sp>
          <p:nvSpPr>
            <p:cNvPr id="231" name="矩形 230">
              <a:extLst>
                <a:ext uri="{FF2B5EF4-FFF2-40B4-BE49-F238E27FC236}">
                  <a16:creationId xmlns:a16="http://schemas.microsoft.com/office/drawing/2014/main" id="{4A77E211-2FA1-4CB1-B73F-DE8B812A5350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2" name="文字方塊 231">
                  <a:extLst>
                    <a:ext uri="{FF2B5EF4-FFF2-40B4-BE49-F238E27FC236}">
                      <a16:creationId xmlns:a16="http://schemas.microsoft.com/office/drawing/2014/main" id="{31F03D20-8891-472B-91EF-BB42E674269D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4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3,2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32" name="文字方塊 231">
                  <a:extLst>
                    <a:ext uri="{FF2B5EF4-FFF2-40B4-BE49-F238E27FC236}">
                      <a16:creationId xmlns:a16="http://schemas.microsoft.com/office/drawing/2014/main" id="{31F03D20-8891-472B-91EF-BB42E67426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37"/>
                  <a:stretch>
                    <a:fillRect l="-7527" r="-5376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3" name="群組 232">
            <a:extLst>
              <a:ext uri="{FF2B5EF4-FFF2-40B4-BE49-F238E27FC236}">
                <a16:creationId xmlns:a16="http://schemas.microsoft.com/office/drawing/2014/main" id="{5B3638B3-7D49-4E65-81AB-24418E821FED}"/>
              </a:ext>
            </a:extLst>
          </p:cNvPr>
          <p:cNvGrpSpPr/>
          <p:nvPr/>
        </p:nvGrpSpPr>
        <p:grpSpPr>
          <a:xfrm>
            <a:off x="4600464" y="5400925"/>
            <a:ext cx="572208" cy="430683"/>
            <a:chOff x="5686213" y="4717020"/>
            <a:chExt cx="572208" cy="430683"/>
          </a:xfrm>
        </p:grpSpPr>
        <p:sp>
          <p:nvSpPr>
            <p:cNvPr id="234" name="矩形 233">
              <a:extLst>
                <a:ext uri="{FF2B5EF4-FFF2-40B4-BE49-F238E27FC236}">
                  <a16:creationId xmlns:a16="http://schemas.microsoft.com/office/drawing/2014/main" id="{45E605AD-5D4B-4E1C-BBCB-F93BAA898589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5" name="文字方塊 234">
                  <a:extLst>
                    <a:ext uri="{FF2B5EF4-FFF2-40B4-BE49-F238E27FC236}">
                      <a16:creationId xmlns:a16="http://schemas.microsoft.com/office/drawing/2014/main" id="{74CB9112-6F0A-4AA8-9888-99CC2E918C4E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4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3,3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35" name="文字方塊 234">
                  <a:extLst>
                    <a:ext uri="{FF2B5EF4-FFF2-40B4-BE49-F238E27FC236}">
                      <a16:creationId xmlns:a16="http://schemas.microsoft.com/office/drawing/2014/main" id="{74CB9112-6F0A-4AA8-9888-99CC2E918C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38"/>
                  <a:stretch>
                    <a:fillRect l="-7447" r="-4255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6" name="群組 235">
            <a:extLst>
              <a:ext uri="{FF2B5EF4-FFF2-40B4-BE49-F238E27FC236}">
                <a16:creationId xmlns:a16="http://schemas.microsoft.com/office/drawing/2014/main" id="{CF1C5AA2-112A-4F0B-AF83-28DA4E37E41E}"/>
              </a:ext>
            </a:extLst>
          </p:cNvPr>
          <p:cNvGrpSpPr/>
          <p:nvPr/>
        </p:nvGrpSpPr>
        <p:grpSpPr>
          <a:xfrm>
            <a:off x="4600800" y="5829151"/>
            <a:ext cx="572208" cy="430683"/>
            <a:chOff x="5686213" y="4717020"/>
            <a:chExt cx="572208" cy="430683"/>
          </a:xfrm>
        </p:grpSpPr>
        <p:sp>
          <p:nvSpPr>
            <p:cNvPr id="237" name="矩形 236">
              <a:extLst>
                <a:ext uri="{FF2B5EF4-FFF2-40B4-BE49-F238E27FC236}">
                  <a16:creationId xmlns:a16="http://schemas.microsoft.com/office/drawing/2014/main" id="{9FEC108F-21BD-4B6C-8227-9E5251E8FA01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8" name="文字方塊 237">
                  <a:extLst>
                    <a:ext uri="{FF2B5EF4-FFF2-40B4-BE49-F238E27FC236}">
                      <a16:creationId xmlns:a16="http://schemas.microsoft.com/office/drawing/2014/main" id="{1CB96246-4D96-4A0F-BF61-44F7AFF907A4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4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3,4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38" name="文字方塊 237">
                  <a:extLst>
                    <a:ext uri="{FF2B5EF4-FFF2-40B4-BE49-F238E27FC236}">
                      <a16:creationId xmlns:a16="http://schemas.microsoft.com/office/drawing/2014/main" id="{1CB96246-4D96-4A0F-BF61-44F7AFF907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39"/>
                  <a:stretch>
                    <a:fillRect l="-7447" r="-4255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9" name="群組 238">
            <a:extLst>
              <a:ext uri="{FF2B5EF4-FFF2-40B4-BE49-F238E27FC236}">
                <a16:creationId xmlns:a16="http://schemas.microsoft.com/office/drawing/2014/main" id="{A7EE5422-22FD-4F0F-969A-554BB277CF22}"/>
              </a:ext>
            </a:extLst>
          </p:cNvPr>
          <p:cNvGrpSpPr/>
          <p:nvPr/>
        </p:nvGrpSpPr>
        <p:grpSpPr>
          <a:xfrm>
            <a:off x="5148180" y="4563439"/>
            <a:ext cx="572208" cy="430683"/>
            <a:chOff x="5686213" y="4717020"/>
            <a:chExt cx="572208" cy="430683"/>
          </a:xfrm>
        </p:grpSpPr>
        <p:sp>
          <p:nvSpPr>
            <p:cNvPr id="240" name="矩形 239">
              <a:extLst>
                <a:ext uri="{FF2B5EF4-FFF2-40B4-BE49-F238E27FC236}">
                  <a16:creationId xmlns:a16="http://schemas.microsoft.com/office/drawing/2014/main" id="{40C01F55-AF96-4C52-A438-9C6615A9F9AC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1" name="文字方塊 240">
                  <a:extLst>
                    <a:ext uri="{FF2B5EF4-FFF2-40B4-BE49-F238E27FC236}">
                      <a16:creationId xmlns:a16="http://schemas.microsoft.com/office/drawing/2014/main" id="{B8A08B94-3F25-4E4B-89A5-928047E87147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4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4,1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41" name="文字方塊 240">
                  <a:extLst>
                    <a:ext uri="{FF2B5EF4-FFF2-40B4-BE49-F238E27FC236}">
                      <a16:creationId xmlns:a16="http://schemas.microsoft.com/office/drawing/2014/main" id="{B8A08B94-3F25-4E4B-89A5-928047E871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40"/>
                  <a:stretch>
                    <a:fillRect l="-7527" r="-5376" b="-9375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2" name="群組 241">
            <a:extLst>
              <a:ext uri="{FF2B5EF4-FFF2-40B4-BE49-F238E27FC236}">
                <a16:creationId xmlns:a16="http://schemas.microsoft.com/office/drawing/2014/main" id="{E823225D-DA50-45A6-9BB1-E406D2E53BFB}"/>
              </a:ext>
            </a:extLst>
          </p:cNvPr>
          <p:cNvGrpSpPr/>
          <p:nvPr/>
        </p:nvGrpSpPr>
        <p:grpSpPr>
          <a:xfrm>
            <a:off x="5156889" y="4994122"/>
            <a:ext cx="572208" cy="430683"/>
            <a:chOff x="5686213" y="4717020"/>
            <a:chExt cx="572208" cy="430683"/>
          </a:xfrm>
        </p:grpSpPr>
        <p:sp>
          <p:nvSpPr>
            <p:cNvPr id="243" name="矩形 242">
              <a:extLst>
                <a:ext uri="{FF2B5EF4-FFF2-40B4-BE49-F238E27FC236}">
                  <a16:creationId xmlns:a16="http://schemas.microsoft.com/office/drawing/2014/main" id="{089B26F3-680F-4AD0-A978-45CFC2DACA09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4" name="文字方塊 243">
                  <a:extLst>
                    <a:ext uri="{FF2B5EF4-FFF2-40B4-BE49-F238E27FC236}">
                      <a16:creationId xmlns:a16="http://schemas.microsoft.com/office/drawing/2014/main" id="{7C45C3CF-1E04-4319-BA4B-1F73444D5AA0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4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4,2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44" name="文字方塊 243">
                  <a:extLst>
                    <a:ext uri="{FF2B5EF4-FFF2-40B4-BE49-F238E27FC236}">
                      <a16:creationId xmlns:a16="http://schemas.microsoft.com/office/drawing/2014/main" id="{7C45C3CF-1E04-4319-BA4B-1F73444D5A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41"/>
                  <a:stretch>
                    <a:fillRect l="-7447" r="-4255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5" name="群組 244">
            <a:extLst>
              <a:ext uri="{FF2B5EF4-FFF2-40B4-BE49-F238E27FC236}">
                <a16:creationId xmlns:a16="http://schemas.microsoft.com/office/drawing/2014/main" id="{DE4D1741-EBFA-439D-AA33-2A80E5D0E3B6}"/>
              </a:ext>
            </a:extLst>
          </p:cNvPr>
          <p:cNvGrpSpPr/>
          <p:nvPr/>
        </p:nvGrpSpPr>
        <p:grpSpPr>
          <a:xfrm>
            <a:off x="5157257" y="5427036"/>
            <a:ext cx="572208" cy="430683"/>
            <a:chOff x="5686213" y="4717020"/>
            <a:chExt cx="572208" cy="430683"/>
          </a:xfrm>
        </p:grpSpPr>
        <p:sp>
          <p:nvSpPr>
            <p:cNvPr id="246" name="矩形 245">
              <a:extLst>
                <a:ext uri="{FF2B5EF4-FFF2-40B4-BE49-F238E27FC236}">
                  <a16:creationId xmlns:a16="http://schemas.microsoft.com/office/drawing/2014/main" id="{F78DF670-D629-4416-8F10-CC31BEB0A8F3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7" name="文字方塊 246">
                  <a:extLst>
                    <a:ext uri="{FF2B5EF4-FFF2-40B4-BE49-F238E27FC236}">
                      <a16:creationId xmlns:a16="http://schemas.microsoft.com/office/drawing/2014/main" id="{8A6C3B5D-AC3C-45C3-A70F-57BB03D97937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4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4,3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47" name="文字方塊 246">
                  <a:extLst>
                    <a:ext uri="{FF2B5EF4-FFF2-40B4-BE49-F238E27FC236}">
                      <a16:creationId xmlns:a16="http://schemas.microsoft.com/office/drawing/2014/main" id="{8A6C3B5D-AC3C-45C3-A70F-57BB03D979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42"/>
                  <a:stretch>
                    <a:fillRect l="-6383" r="-4255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8" name="群組 247">
            <a:extLst>
              <a:ext uri="{FF2B5EF4-FFF2-40B4-BE49-F238E27FC236}">
                <a16:creationId xmlns:a16="http://schemas.microsoft.com/office/drawing/2014/main" id="{3210AE8C-4962-4B5C-95CB-7588EA511410}"/>
              </a:ext>
            </a:extLst>
          </p:cNvPr>
          <p:cNvGrpSpPr/>
          <p:nvPr/>
        </p:nvGrpSpPr>
        <p:grpSpPr>
          <a:xfrm>
            <a:off x="5157593" y="5855262"/>
            <a:ext cx="572208" cy="430683"/>
            <a:chOff x="5686213" y="4717020"/>
            <a:chExt cx="572208" cy="430683"/>
          </a:xfrm>
        </p:grpSpPr>
        <p:sp>
          <p:nvSpPr>
            <p:cNvPr id="249" name="矩形 248">
              <a:extLst>
                <a:ext uri="{FF2B5EF4-FFF2-40B4-BE49-F238E27FC236}">
                  <a16:creationId xmlns:a16="http://schemas.microsoft.com/office/drawing/2014/main" id="{8D260FF3-FAB1-46CA-B9E9-34941DC3941A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0" name="文字方塊 249">
                  <a:extLst>
                    <a:ext uri="{FF2B5EF4-FFF2-40B4-BE49-F238E27FC236}">
                      <a16:creationId xmlns:a16="http://schemas.microsoft.com/office/drawing/2014/main" id="{61C14693-DD39-414B-B523-393F92E9B13D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4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4,4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50" name="文字方塊 249">
                  <a:extLst>
                    <a:ext uri="{FF2B5EF4-FFF2-40B4-BE49-F238E27FC236}">
                      <a16:creationId xmlns:a16="http://schemas.microsoft.com/office/drawing/2014/main" id="{61C14693-DD39-414B-B523-393F92E9B1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43"/>
                  <a:stretch>
                    <a:fillRect l="-6383" r="-4255" b="-9375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1" name="文字方塊 250">
                <a:extLst>
                  <a:ext uri="{FF2B5EF4-FFF2-40B4-BE49-F238E27FC236}">
                    <a16:creationId xmlns:a16="http://schemas.microsoft.com/office/drawing/2014/main" id="{C729E611-09CE-4D71-864B-3B3D2D9CB42B}"/>
                  </a:ext>
                </a:extLst>
              </p:cNvPr>
              <p:cNvSpPr txBox="1"/>
              <p:nvPr/>
            </p:nvSpPr>
            <p:spPr>
              <a:xfrm>
                <a:off x="6534561" y="6290247"/>
                <a:ext cx="334322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51" name="文字方塊 250">
                <a:extLst>
                  <a:ext uri="{FF2B5EF4-FFF2-40B4-BE49-F238E27FC236}">
                    <a16:creationId xmlns:a16="http://schemas.microsoft.com/office/drawing/2014/main" id="{C729E611-09CE-4D71-864B-3B3D2D9CB4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4561" y="6290247"/>
                <a:ext cx="334322" cy="430887"/>
              </a:xfrm>
              <a:prstGeom prst="rect">
                <a:avLst/>
              </a:prstGeom>
              <a:blipFill>
                <a:blip r:embed="rId44"/>
                <a:stretch>
                  <a:fillRect l="-37037" r="-51852" b="-571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2" name="文字方塊 251">
                <a:extLst>
                  <a:ext uri="{FF2B5EF4-FFF2-40B4-BE49-F238E27FC236}">
                    <a16:creationId xmlns:a16="http://schemas.microsoft.com/office/drawing/2014/main" id="{EB7F88C0-EE68-4D14-B4AA-E3CB51899DFF}"/>
                  </a:ext>
                </a:extLst>
              </p:cNvPr>
              <p:cNvSpPr txBox="1"/>
              <p:nvPr/>
            </p:nvSpPr>
            <p:spPr>
              <a:xfrm>
                <a:off x="4425857" y="6290246"/>
                <a:ext cx="334322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52" name="文字方塊 251">
                <a:extLst>
                  <a:ext uri="{FF2B5EF4-FFF2-40B4-BE49-F238E27FC236}">
                    <a16:creationId xmlns:a16="http://schemas.microsoft.com/office/drawing/2014/main" id="{EB7F88C0-EE68-4D14-B4AA-E3CB51899D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5857" y="6290246"/>
                <a:ext cx="334322" cy="430887"/>
              </a:xfrm>
              <a:prstGeom prst="rect">
                <a:avLst/>
              </a:prstGeom>
              <a:blipFill>
                <a:blip r:embed="rId45"/>
                <a:stretch>
                  <a:fillRect l="-22222" r="-22222" b="-571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3" name="文字方塊 252">
                <a:extLst>
                  <a:ext uri="{FF2B5EF4-FFF2-40B4-BE49-F238E27FC236}">
                    <a16:creationId xmlns:a16="http://schemas.microsoft.com/office/drawing/2014/main" id="{90FE3C2C-8697-4DAD-AC8F-B8D4A0596BF4}"/>
                  </a:ext>
                </a:extLst>
              </p:cNvPr>
              <p:cNvSpPr txBox="1"/>
              <p:nvPr/>
            </p:nvSpPr>
            <p:spPr>
              <a:xfrm>
                <a:off x="7794534" y="5798713"/>
                <a:ext cx="334322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53" name="文字方塊 252">
                <a:extLst>
                  <a:ext uri="{FF2B5EF4-FFF2-40B4-BE49-F238E27FC236}">
                    <a16:creationId xmlns:a16="http://schemas.microsoft.com/office/drawing/2014/main" id="{90FE3C2C-8697-4DAD-AC8F-B8D4A0596B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4534" y="5798713"/>
                <a:ext cx="334322" cy="430887"/>
              </a:xfrm>
              <a:prstGeom prst="rect">
                <a:avLst/>
              </a:prstGeom>
              <a:blipFill>
                <a:blip r:embed="rId46"/>
                <a:stretch>
                  <a:fillRect l="-33333" r="-29630" b="-2857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4" name="群組 253">
            <a:extLst>
              <a:ext uri="{FF2B5EF4-FFF2-40B4-BE49-F238E27FC236}">
                <a16:creationId xmlns:a16="http://schemas.microsoft.com/office/drawing/2014/main" id="{65B421E7-A40D-4237-80D9-456A64F73CB4}"/>
              </a:ext>
            </a:extLst>
          </p:cNvPr>
          <p:cNvGrpSpPr/>
          <p:nvPr/>
        </p:nvGrpSpPr>
        <p:grpSpPr>
          <a:xfrm>
            <a:off x="7916671" y="5213893"/>
            <a:ext cx="715161" cy="540000"/>
            <a:chOff x="7174951" y="3803115"/>
            <a:chExt cx="715161" cy="540000"/>
          </a:xfrm>
        </p:grpSpPr>
        <p:sp>
          <p:nvSpPr>
            <p:cNvPr id="255" name="矩形 254">
              <a:extLst>
                <a:ext uri="{FF2B5EF4-FFF2-40B4-BE49-F238E27FC236}">
                  <a16:creationId xmlns:a16="http://schemas.microsoft.com/office/drawing/2014/main" id="{8C8882ED-7465-4F2E-B6FE-025CCFBC001B}"/>
                </a:ext>
              </a:extLst>
            </p:cNvPr>
            <p:cNvSpPr/>
            <p:nvPr/>
          </p:nvSpPr>
          <p:spPr>
            <a:xfrm>
              <a:off x="7356436" y="3803115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6" name="文字方塊 255">
                  <a:extLst>
                    <a:ext uri="{FF2B5EF4-FFF2-40B4-BE49-F238E27FC236}">
                      <a16:creationId xmlns:a16="http://schemas.microsoft.com/office/drawing/2014/main" id="{8AE6D7F6-C5BB-46B5-B600-D5C3C53A58FD}"/>
                    </a:ext>
                  </a:extLst>
                </p:cNvPr>
                <p:cNvSpPr txBox="1"/>
                <p:nvPr/>
              </p:nvSpPr>
              <p:spPr>
                <a:xfrm>
                  <a:off x="7174951" y="3850932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56" name="文字方塊 255">
                  <a:extLst>
                    <a:ext uri="{FF2B5EF4-FFF2-40B4-BE49-F238E27FC236}">
                      <a16:creationId xmlns:a16="http://schemas.microsoft.com/office/drawing/2014/main" id="{8AE6D7F6-C5BB-46B5-B600-D5C3C53A58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4951" y="3850932"/>
                  <a:ext cx="715161" cy="461665"/>
                </a:xfrm>
                <a:prstGeom prst="rect">
                  <a:avLst/>
                </a:prstGeom>
                <a:blipFill>
                  <a:blip r:embed="rId47"/>
                  <a:stretch>
                    <a:fillRect b="-92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7" name="群組 256">
            <a:extLst>
              <a:ext uri="{FF2B5EF4-FFF2-40B4-BE49-F238E27FC236}">
                <a16:creationId xmlns:a16="http://schemas.microsoft.com/office/drawing/2014/main" id="{B0CCADAD-91A1-46D6-BBD5-6D7070B7C3F7}"/>
              </a:ext>
            </a:extLst>
          </p:cNvPr>
          <p:cNvGrpSpPr/>
          <p:nvPr/>
        </p:nvGrpSpPr>
        <p:grpSpPr>
          <a:xfrm>
            <a:off x="8371556" y="5221257"/>
            <a:ext cx="715161" cy="540000"/>
            <a:chOff x="7174951" y="3803115"/>
            <a:chExt cx="715161" cy="540000"/>
          </a:xfrm>
        </p:grpSpPr>
        <p:sp>
          <p:nvSpPr>
            <p:cNvPr id="258" name="矩形 257">
              <a:extLst>
                <a:ext uri="{FF2B5EF4-FFF2-40B4-BE49-F238E27FC236}">
                  <a16:creationId xmlns:a16="http://schemas.microsoft.com/office/drawing/2014/main" id="{69884CDC-7394-4014-A848-239957B6BBD1}"/>
                </a:ext>
              </a:extLst>
            </p:cNvPr>
            <p:cNvSpPr/>
            <p:nvPr/>
          </p:nvSpPr>
          <p:spPr>
            <a:xfrm>
              <a:off x="7356436" y="3803115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9" name="文字方塊 258">
                  <a:extLst>
                    <a:ext uri="{FF2B5EF4-FFF2-40B4-BE49-F238E27FC236}">
                      <a16:creationId xmlns:a16="http://schemas.microsoft.com/office/drawing/2014/main" id="{D10EC73F-CAB7-4A6B-B5C2-B8ADAFBD07B0}"/>
                    </a:ext>
                  </a:extLst>
                </p:cNvPr>
                <p:cNvSpPr txBox="1"/>
                <p:nvPr/>
              </p:nvSpPr>
              <p:spPr>
                <a:xfrm>
                  <a:off x="7174951" y="3850932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59" name="文字方塊 258">
                  <a:extLst>
                    <a:ext uri="{FF2B5EF4-FFF2-40B4-BE49-F238E27FC236}">
                      <a16:creationId xmlns:a16="http://schemas.microsoft.com/office/drawing/2014/main" id="{D10EC73F-CAB7-4A6B-B5C2-B8ADAFBD07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4951" y="3850932"/>
                  <a:ext cx="715161" cy="461665"/>
                </a:xfrm>
                <a:prstGeom prst="rect">
                  <a:avLst/>
                </a:prstGeom>
                <a:blipFill>
                  <a:blip r:embed="rId48"/>
                  <a:stretch>
                    <a:fillRect b="-10526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箭號: 向右 8">
            <a:extLst>
              <a:ext uri="{FF2B5EF4-FFF2-40B4-BE49-F238E27FC236}">
                <a16:creationId xmlns:a16="http://schemas.microsoft.com/office/drawing/2014/main" id="{CDF6358C-1B64-4397-BD23-23BAD4969642}"/>
              </a:ext>
            </a:extLst>
          </p:cNvPr>
          <p:cNvSpPr/>
          <p:nvPr/>
        </p:nvSpPr>
        <p:spPr>
          <a:xfrm flipH="1">
            <a:off x="2832697" y="5082391"/>
            <a:ext cx="515279" cy="69312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60" name="群組 259">
            <a:extLst>
              <a:ext uri="{FF2B5EF4-FFF2-40B4-BE49-F238E27FC236}">
                <a16:creationId xmlns:a16="http://schemas.microsoft.com/office/drawing/2014/main" id="{4D731875-22A8-4404-BD13-2B29959EBBAF}"/>
              </a:ext>
            </a:extLst>
          </p:cNvPr>
          <p:cNvGrpSpPr/>
          <p:nvPr/>
        </p:nvGrpSpPr>
        <p:grpSpPr>
          <a:xfrm>
            <a:off x="466234" y="4509120"/>
            <a:ext cx="565090" cy="430683"/>
            <a:chOff x="5686213" y="4717020"/>
            <a:chExt cx="565090" cy="430683"/>
          </a:xfrm>
        </p:grpSpPr>
        <p:sp>
          <p:nvSpPr>
            <p:cNvPr id="261" name="矩形 260">
              <a:extLst>
                <a:ext uri="{FF2B5EF4-FFF2-40B4-BE49-F238E27FC236}">
                  <a16:creationId xmlns:a16="http://schemas.microsoft.com/office/drawing/2014/main" id="{27D03E16-0745-4C61-99BB-CF4D59FFFA90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2" name="文字方塊 261">
                  <a:extLst>
                    <a:ext uri="{FF2B5EF4-FFF2-40B4-BE49-F238E27FC236}">
                      <a16:creationId xmlns:a16="http://schemas.microsoft.com/office/drawing/2014/main" id="{2230713A-0279-4B8B-8AF5-074BAFA77D8E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65090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62" name="文字方塊 261">
                  <a:extLst>
                    <a:ext uri="{FF2B5EF4-FFF2-40B4-BE49-F238E27FC236}">
                      <a16:creationId xmlns:a16="http://schemas.microsoft.com/office/drawing/2014/main" id="{2230713A-0279-4B8B-8AF5-074BAFA77D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65090" cy="385555"/>
                </a:xfrm>
                <a:prstGeom prst="rect">
                  <a:avLst/>
                </a:prstGeom>
                <a:blipFill>
                  <a:blip r:embed="rId49"/>
                  <a:stretch>
                    <a:fillRect l="-6452" t="-14063" r="-26882" b="-9375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3" name="群組 262">
            <a:extLst>
              <a:ext uri="{FF2B5EF4-FFF2-40B4-BE49-F238E27FC236}">
                <a16:creationId xmlns:a16="http://schemas.microsoft.com/office/drawing/2014/main" id="{1017C076-CB95-4C23-96D8-2D1C84883D37}"/>
              </a:ext>
            </a:extLst>
          </p:cNvPr>
          <p:cNvGrpSpPr/>
          <p:nvPr/>
        </p:nvGrpSpPr>
        <p:grpSpPr>
          <a:xfrm>
            <a:off x="474943" y="4939803"/>
            <a:ext cx="565091" cy="430683"/>
            <a:chOff x="5686213" y="4717020"/>
            <a:chExt cx="565091" cy="430683"/>
          </a:xfrm>
        </p:grpSpPr>
        <p:sp>
          <p:nvSpPr>
            <p:cNvPr id="264" name="矩形 263">
              <a:extLst>
                <a:ext uri="{FF2B5EF4-FFF2-40B4-BE49-F238E27FC236}">
                  <a16:creationId xmlns:a16="http://schemas.microsoft.com/office/drawing/2014/main" id="{6130DA64-729C-47F4-8D7B-60C738C5A882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5" name="文字方塊 264">
                  <a:extLst>
                    <a:ext uri="{FF2B5EF4-FFF2-40B4-BE49-F238E27FC236}">
                      <a16:creationId xmlns:a16="http://schemas.microsoft.com/office/drawing/2014/main" id="{8ABCA2F8-E407-47F4-B7EA-FA62F8BE3F9B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65091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65" name="文字方塊 264">
                  <a:extLst>
                    <a:ext uri="{FF2B5EF4-FFF2-40B4-BE49-F238E27FC236}">
                      <a16:creationId xmlns:a16="http://schemas.microsoft.com/office/drawing/2014/main" id="{8ABCA2F8-E407-47F4-B7EA-FA62F8BE3F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65091" cy="385555"/>
                </a:xfrm>
                <a:prstGeom prst="rect">
                  <a:avLst/>
                </a:prstGeom>
                <a:blipFill>
                  <a:blip r:embed="rId50"/>
                  <a:stretch>
                    <a:fillRect l="-7527" t="-14286" r="-25806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6" name="群組 265">
            <a:extLst>
              <a:ext uri="{FF2B5EF4-FFF2-40B4-BE49-F238E27FC236}">
                <a16:creationId xmlns:a16="http://schemas.microsoft.com/office/drawing/2014/main" id="{DDF842BA-8BEB-461B-9328-DFEAD4D70A82}"/>
              </a:ext>
            </a:extLst>
          </p:cNvPr>
          <p:cNvGrpSpPr/>
          <p:nvPr/>
        </p:nvGrpSpPr>
        <p:grpSpPr>
          <a:xfrm>
            <a:off x="475311" y="5372717"/>
            <a:ext cx="565091" cy="430683"/>
            <a:chOff x="5686213" y="4717020"/>
            <a:chExt cx="565091" cy="430683"/>
          </a:xfrm>
        </p:grpSpPr>
        <p:sp>
          <p:nvSpPr>
            <p:cNvPr id="267" name="矩形 266">
              <a:extLst>
                <a:ext uri="{FF2B5EF4-FFF2-40B4-BE49-F238E27FC236}">
                  <a16:creationId xmlns:a16="http://schemas.microsoft.com/office/drawing/2014/main" id="{F2F03E4D-6A71-485E-81C8-B1E118AFF55F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8" name="文字方塊 267">
                  <a:extLst>
                    <a:ext uri="{FF2B5EF4-FFF2-40B4-BE49-F238E27FC236}">
                      <a16:creationId xmlns:a16="http://schemas.microsoft.com/office/drawing/2014/main" id="{9A81DEB5-1607-41A9-B458-055E57B6C851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65091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1,3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68" name="文字方塊 267">
                  <a:extLst>
                    <a:ext uri="{FF2B5EF4-FFF2-40B4-BE49-F238E27FC236}">
                      <a16:creationId xmlns:a16="http://schemas.microsoft.com/office/drawing/2014/main" id="{9A81DEB5-1607-41A9-B458-055E57B6C8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65091" cy="385555"/>
                </a:xfrm>
                <a:prstGeom prst="rect">
                  <a:avLst/>
                </a:prstGeom>
                <a:blipFill>
                  <a:blip r:embed="rId51"/>
                  <a:stretch>
                    <a:fillRect l="-7527" t="-14286" r="-25806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9" name="群組 268">
            <a:extLst>
              <a:ext uri="{FF2B5EF4-FFF2-40B4-BE49-F238E27FC236}">
                <a16:creationId xmlns:a16="http://schemas.microsoft.com/office/drawing/2014/main" id="{920F006B-9365-4C68-9C11-782EA435D651}"/>
              </a:ext>
            </a:extLst>
          </p:cNvPr>
          <p:cNvGrpSpPr/>
          <p:nvPr/>
        </p:nvGrpSpPr>
        <p:grpSpPr>
          <a:xfrm>
            <a:off x="475647" y="5800943"/>
            <a:ext cx="565091" cy="430683"/>
            <a:chOff x="5686213" y="4717020"/>
            <a:chExt cx="565091" cy="430683"/>
          </a:xfrm>
        </p:grpSpPr>
        <p:sp>
          <p:nvSpPr>
            <p:cNvPr id="270" name="矩形 269">
              <a:extLst>
                <a:ext uri="{FF2B5EF4-FFF2-40B4-BE49-F238E27FC236}">
                  <a16:creationId xmlns:a16="http://schemas.microsoft.com/office/drawing/2014/main" id="{6A52DFFF-40C2-40C5-9EDD-C19772FF2121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1" name="文字方塊 270">
                  <a:extLst>
                    <a:ext uri="{FF2B5EF4-FFF2-40B4-BE49-F238E27FC236}">
                      <a16:creationId xmlns:a16="http://schemas.microsoft.com/office/drawing/2014/main" id="{0B818BFE-7F88-4294-A527-966D7E4869E2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65091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1,4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71" name="文字方塊 270">
                  <a:extLst>
                    <a:ext uri="{FF2B5EF4-FFF2-40B4-BE49-F238E27FC236}">
                      <a16:creationId xmlns:a16="http://schemas.microsoft.com/office/drawing/2014/main" id="{0B818BFE-7F88-4294-A527-966D7E4869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65091" cy="385555"/>
                </a:xfrm>
                <a:prstGeom prst="rect">
                  <a:avLst/>
                </a:prstGeom>
                <a:blipFill>
                  <a:blip r:embed="rId52"/>
                  <a:stretch>
                    <a:fillRect l="-6452" t="-14063" r="-26882" b="-9375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2" name="群組 271">
            <a:extLst>
              <a:ext uri="{FF2B5EF4-FFF2-40B4-BE49-F238E27FC236}">
                <a16:creationId xmlns:a16="http://schemas.microsoft.com/office/drawing/2014/main" id="{26FB575F-7BB2-4F74-893E-75E2245053D9}"/>
              </a:ext>
            </a:extLst>
          </p:cNvPr>
          <p:cNvGrpSpPr/>
          <p:nvPr/>
        </p:nvGrpSpPr>
        <p:grpSpPr>
          <a:xfrm>
            <a:off x="1039341" y="4524014"/>
            <a:ext cx="572208" cy="430683"/>
            <a:chOff x="5686213" y="4717020"/>
            <a:chExt cx="572208" cy="430683"/>
          </a:xfrm>
        </p:grpSpPr>
        <p:sp>
          <p:nvSpPr>
            <p:cNvPr id="273" name="矩形 272">
              <a:extLst>
                <a:ext uri="{FF2B5EF4-FFF2-40B4-BE49-F238E27FC236}">
                  <a16:creationId xmlns:a16="http://schemas.microsoft.com/office/drawing/2014/main" id="{B9E20F3C-6B2E-4B69-BE07-BC8DF1223272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4" name="文字方塊 273">
                  <a:extLst>
                    <a:ext uri="{FF2B5EF4-FFF2-40B4-BE49-F238E27FC236}">
                      <a16:creationId xmlns:a16="http://schemas.microsoft.com/office/drawing/2014/main" id="{88F6A0E3-EE5E-4D13-B172-9CDA97593E43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2,1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74" name="文字方塊 273">
                  <a:extLst>
                    <a:ext uri="{FF2B5EF4-FFF2-40B4-BE49-F238E27FC236}">
                      <a16:creationId xmlns:a16="http://schemas.microsoft.com/office/drawing/2014/main" id="{88F6A0E3-EE5E-4D13-B172-9CDA97593E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53"/>
                  <a:stretch>
                    <a:fillRect l="-6383" t="-15873" r="-25532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5" name="群組 274">
            <a:extLst>
              <a:ext uri="{FF2B5EF4-FFF2-40B4-BE49-F238E27FC236}">
                <a16:creationId xmlns:a16="http://schemas.microsoft.com/office/drawing/2014/main" id="{CBEEB759-E85D-4373-BAB3-AA990E7F9C86}"/>
              </a:ext>
            </a:extLst>
          </p:cNvPr>
          <p:cNvGrpSpPr/>
          <p:nvPr/>
        </p:nvGrpSpPr>
        <p:grpSpPr>
          <a:xfrm>
            <a:off x="1048050" y="4954697"/>
            <a:ext cx="572208" cy="430683"/>
            <a:chOff x="5686213" y="4717020"/>
            <a:chExt cx="572208" cy="430683"/>
          </a:xfrm>
        </p:grpSpPr>
        <p:sp>
          <p:nvSpPr>
            <p:cNvPr id="276" name="矩形 275">
              <a:extLst>
                <a:ext uri="{FF2B5EF4-FFF2-40B4-BE49-F238E27FC236}">
                  <a16:creationId xmlns:a16="http://schemas.microsoft.com/office/drawing/2014/main" id="{7111B8A4-E1FC-494F-BB89-C7EA9ADCB99E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7" name="文字方塊 276">
                  <a:extLst>
                    <a:ext uri="{FF2B5EF4-FFF2-40B4-BE49-F238E27FC236}">
                      <a16:creationId xmlns:a16="http://schemas.microsoft.com/office/drawing/2014/main" id="{FB82C5AB-0977-4953-A433-C5CAE15703B5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2,2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77" name="文字方塊 276">
                  <a:extLst>
                    <a:ext uri="{FF2B5EF4-FFF2-40B4-BE49-F238E27FC236}">
                      <a16:creationId xmlns:a16="http://schemas.microsoft.com/office/drawing/2014/main" id="{FB82C5AB-0977-4953-A433-C5CAE15703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54"/>
                  <a:stretch>
                    <a:fillRect l="-7447" t="-15873" r="-24468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8" name="群組 277">
            <a:extLst>
              <a:ext uri="{FF2B5EF4-FFF2-40B4-BE49-F238E27FC236}">
                <a16:creationId xmlns:a16="http://schemas.microsoft.com/office/drawing/2014/main" id="{2192E5C2-B089-4464-807A-325A07BCF9E5}"/>
              </a:ext>
            </a:extLst>
          </p:cNvPr>
          <p:cNvGrpSpPr/>
          <p:nvPr/>
        </p:nvGrpSpPr>
        <p:grpSpPr>
          <a:xfrm>
            <a:off x="1048418" y="5387611"/>
            <a:ext cx="572208" cy="430683"/>
            <a:chOff x="5686213" y="4717020"/>
            <a:chExt cx="572208" cy="430683"/>
          </a:xfrm>
        </p:grpSpPr>
        <p:sp>
          <p:nvSpPr>
            <p:cNvPr id="279" name="矩形 278">
              <a:extLst>
                <a:ext uri="{FF2B5EF4-FFF2-40B4-BE49-F238E27FC236}">
                  <a16:creationId xmlns:a16="http://schemas.microsoft.com/office/drawing/2014/main" id="{28AABCA9-EA4E-4F55-967B-5F28369109CB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0" name="文字方塊 279">
                  <a:extLst>
                    <a:ext uri="{FF2B5EF4-FFF2-40B4-BE49-F238E27FC236}">
                      <a16:creationId xmlns:a16="http://schemas.microsoft.com/office/drawing/2014/main" id="{013A88F1-396A-4043-ADAF-B252DEC9E129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2,3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80" name="文字方塊 279">
                  <a:extLst>
                    <a:ext uri="{FF2B5EF4-FFF2-40B4-BE49-F238E27FC236}">
                      <a16:creationId xmlns:a16="http://schemas.microsoft.com/office/drawing/2014/main" id="{013A88F1-396A-4043-ADAF-B252DEC9E1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55"/>
                  <a:stretch>
                    <a:fillRect l="-7447" t="-15873" r="-24468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1" name="群組 280">
            <a:extLst>
              <a:ext uri="{FF2B5EF4-FFF2-40B4-BE49-F238E27FC236}">
                <a16:creationId xmlns:a16="http://schemas.microsoft.com/office/drawing/2014/main" id="{5ABF2D0A-EA5A-42AE-B722-ABD69FDC79D1}"/>
              </a:ext>
            </a:extLst>
          </p:cNvPr>
          <p:cNvGrpSpPr/>
          <p:nvPr/>
        </p:nvGrpSpPr>
        <p:grpSpPr>
          <a:xfrm>
            <a:off x="1048754" y="5815837"/>
            <a:ext cx="572208" cy="430683"/>
            <a:chOff x="5686213" y="4717020"/>
            <a:chExt cx="572208" cy="430683"/>
          </a:xfrm>
        </p:grpSpPr>
        <p:sp>
          <p:nvSpPr>
            <p:cNvPr id="282" name="矩形 281">
              <a:extLst>
                <a:ext uri="{FF2B5EF4-FFF2-40B4-BE49-F238E27FC236}">
                  <a16:creationId xmlns:a16="http://schemas.microsoft.com/office/drawing/2014/main" id="{17B1D922-685A-4BEB-AD6C-7DD71A02689E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3" name="文字方塊 282">
                  <a:extLst>
                    <a:ext uri="{FF2B5EF4-FFF2-40B4-BE49-F238E27FC236}">
                      <a16:creationId xmlns:a16="http://schemas.microsoft.com/office/drawing/2014/main" id="{A85D3605-93FC-48E7-B084-4D33CFCBF072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2,4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83" name="文字方塊 282">
                  <a:extLst>
                    <a:ext uri="{FF2B5EF4-FFF2-40B4-BE49-F238E27FC236}">
                      <a16:creationId xmlns:a16="http://schemas.microsoft.com/office/drawing/2014/main" id="{A85D3605-93FC-48E7-B084-4D33CFCBF0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56"/>
                  <a:stretch>
                    <a:fillRect l="-6383" t="-15873" r="-25532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4" name="群組 283">
            <a:extLst>
              <a:ext uri="{FF2B5EF4-FFF2-40B4-BE49-F238E27FC236}">
                <a16:creationId xmlns:a16="http://schemas.microsoft.com/office/drawing/2014/main" id="{025CBAA7-0F1E-4B64-9265-91AA6FCF5A8E}"/>
              </a:ext>
            </a:extLst>
          </p:cNvPr>
          <p:cNvGrpSpPr/>
          <p:nvPr/>
        </p:nvGrpSpPr>
        <p:grpSpPr>
          <a:xfrm>
            <a:off x="1615321" y="4509120"/>
            <a:ext cx="572208" cy="430683"/>
            <a:chOff x="5686213" y="4717020"/>
            <a:chExt cx="572208" cy="430683"/>
          </a:xfrm>
        </p:grpSpPr>
        <p:sp>
          <p:nvSpPr>
            <p:cNvPr id="285" name="矩形 284">
              <a:extLst>
                <a:ext uri="{FF2B5EF4-FFF2-40B4-BE49-F238E27FC236}">
                  <a16:creationId xmlns:a16="http://schemas.microsoft.com/office/drawing/2014/main" id="{CEACD89C-9A13-44E1-850A-B1DE2CDC4CCE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6" name="文字方塊 285">
                  <a:extLst>
                    <a:ext uri="{FF2B5EF4-FFF2-40B4-BE49-F238E27FC236}">
                      <a16:creationId xmlns:a16="http://schemas.microsoft.com/office/drawing/2014/main" id="{4303DBAB-FBB6-4426-8BD9-DE2BE566FBA2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3,1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86" name="文字方塊 285">
                  <a:extLst>
                    <a:ext uri="{FF2B5EF4-FFF2-40B4-BE49-F238E27FC236}">
                      <a16:creationId xmlns:a16="http://schemas.microsoft.com/office/drawing/2014/main" id="{4303DBAB-FBB6-4426-8BD9-DE2BE566FB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57"/>
                  <a:stretch>
                    <a:fillRect l="-7447" t="-14063" r="-24468" b="-9375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7" name="群組 286">
            <a:extLst>
              <a:ext uri="{FF2B5EF4-FFF2-40B4-BE49-F238E27FC236}">
                <a16:creationId xmlns:a16="http://schemas.microsoft.com/office/drawing/2014/main" id="{6746C3F2-9D39-4A74-8A2D-CEA9879AFD7B}"/>
              </a:ext>
            </a:extLst>
          </p:cNvPr>
          <p:cNvGrpSpPr/>
          <p:nvPr/>
        </p:nvGrpSpPr>
        <p:grpSpPr>
          <a:xfrm>
            <a:off x="1624030" y="4939803"/>
            <a:ext cx="572208" cy="430683"/>
            <a:chOff x="5686213" y="4717020"/>
            <a:chExt cx="572208" cy="430683"/>
          </a:xfrm>
        </p:grpSpPr>
        <p:sp>
          <p:nvSpPr>
            <p:cNvPr id="288" name="矩形 287">
              <a:extLst>
                <a:ext uri="{FF2B5EF4-FFF2-40B4-BE49-F238E27FC236}">
                  <a16:creationId xmlns:a16="http://schemas.microsoft.com/office/drawing/2014/main" id="{B0FFA815-DC7B-465A-8578-4961FC239C1E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9" name="文字方塊 288">
                  <a:extLst>
                    <a:ext uri="{FF2B5EF4-FFF2-40B4-BE49-F238E27FC236}">
                      <a16:creationId xmlns:a16="http://schemas.microsoft.com/office/drawing/2014/main" id="{2437486D-CE51-411B-B47E-CA2617EAE733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3,2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89" name="文字方塊 288">
                  <a:extLst>
                    <a:ext uri="{FF2B5EF4-FFF2-40B4-BE49-F238E27FC236}">
                      <a16:creationId xmlns:a16="http://schemas.microsoft.com/office/drawing/2014/main" id="{2437486D-CE51-411B-B47E-CA2617EAE7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58"/>
                  <a:stretch>
                    <a:fillRect l="-6383" t="-14286" r="-25532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0" name="群組 289">
            <a:extLst>
              <a:ext uri="{FF2B5EF4-FFF2-40B4-BE49-F238E27FC236}">
                <a16:creationId xmlns:a16="http://schemas.microsoft.com/office/drawing/2014/main" id="{63C6F2D7-2EDA-45ED-81C5-F9F9CE56929D}"/>
              </a:ext>
            </a:extLst>
          </p:cNvPr>
          <p:cNvGrpSpPr/>
          <p:nvPr/>
        </p:nvGrpSpPr>
        <p:grpSpPr>
          <a:xfrm>
            <a:off x="1624398" y="5372717"/>
            <a:ext cx="572208" cy="430683"/>
            <a:chOff x="5686213" y="4717020"/>
            <a:chExt cx="572208" cy="430683"/>
          </a:xfrm>
        </p:grpSpPr>
        <p:sp>
          <p:nvSpPr>
            <p:cNvPr id="291" name="矩形 290">
              <a:extLst>
                <a:ext uri="{FF2B5EF4-FFF2-40B4-BE49-F238E27FC236}">
                  <a16:creationId xmlns:a16="http://schemas.microsoft.com/office/drawing/2014/main" id="{569812F1-960B-4D5F-AD62-8A1062D89BA5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2" name="文字方塊 291">
                  <a:extLst>
                    <a:ext uri="{FF2B5EF4-FFF2-40B4-BE49-F238E27FC236}">
                      <a16:creationId xmlns:a16="http://schemas.microsoft.com/office/drawing/2014/main" id="{A986160E-7A90-4CA5-9C0F-0F92BE26B7B4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3,3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92" name="文字方塊 291">
                  <a:extLst>
                    <a:ext uri="{FF2B5EF4-FFF2-40B4-BE49-F238E27FC236}">
                      <a16:creationId xmlns:a16="http://schemas.microsoft.com/office/drawing/2014/main" id="{A986160E-7A90-4CA5-9C0F-0F92BE26B7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59"/>
                  <a:stretch>
                    <a:fillRect l="-6383" t="-14286" r="-25532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3" name="群組 292">
            <a:extLst>
              <a:ext uri="{FF2B5EF4-FFF2-40B4-BE49-F238E27FC236}">
                <a16:creationId xmlns:a16="http://schemas.microsoft.com/office/drawing/2014/main" id="{FCABBF43-946D-4B28-A31B-98334DFB36C6}"/>
              </a:ext>
            </a:extLst>
          </p:cNvPr>
          <p:cNvGrpSpPr/>
          <p:nvPr/>
        </p:nvGrpSpPr>
        <p:grpSpPr>
          <a:xfrm>
            <a:off x="1624734" y="5800943"/>
            <a:ext cx="572208" cy="430683"/>
            <a:chOff x="5686213" y="4717020"/>
            <a:chExt cx="572208" cy="430683"/>
          </a:xfrm>
        </p:grpSpPr>
        <p:sp>
          <p:nvSpPr>
            <p:cNvPr id="294" name="矩形 293">
              <a:extLst>
                <a:ext uri="{FF2B5EF4-FFF2-40B4-BE49-F238E27FC236}">
                  <a16:creationId xmlns:a16="http://schemas.microsoft.com/office/drawing/2014/main" id="{DEA49DFC-489C-44C3-B9CA-E9D4A0F3FF0F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5" name="文字方塊 294">
                  <a:extLst>
                    <a:ext uri="{FF2B5EF4-FFF2-40B4-BE49-F238E27FC236}">
                      <a16:creationId xmlns:a16="http://schemas.microsoft.com/office/drawing/2014/main" id="{9A2D2BED-3373-4657-B7BD-9107DD55D97C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3,4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95" name="文字方塊 294">
                  <a:extLst>
                    <a:ext uri="{FF2B5EF4-FFF2-40B4-BE49-F238E27FC236}">
                      <a16:creationId xmlns:a16="http://schemas.microsoft.com/office/drawing/2014/main" id="{9A2D2BED-3373-4657-B7BD-9107DD55D9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60"/>
                  <a:stretch>
                    <a:fillRect l="-7527" t="-14063" r="-25806" b="-9375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6" name="群組 295">
            <a:extLst>
              <a:ext uri="{FF2B5EF4-FFF2-40B4-BE49-F238E27FC236}">
                <a16:creationId xmlns:a16="http://schemas.microsoft.com/office/drawing/2014/main" id="{C546E5B8-59ED-4DC0-84AE-C63A54529FD7}"/>
              </a:ext>
            </a:extLst>
          </p:cNvPr>
          <p:cNvGrpSpPr/>
          <p:nvPr/>
        </p:nvGrpSpPr>
        <p:grpSpPr>
          <a:xfrm>
            <a:off x="2172114" y="4535231"/>
            <a:ext cx="572208" cy="430683"/>
            <a:chOff x="5686213" y="4717020"/>
            <a:chExt cx="572208" cy="430683"/>
          </a:xfrm>
        </p:grpSpPr>
        <p:sp>
          <p:nvSpPr>
            <p:cNvPr id="297" name="矩形 296">
              <a:extLst>
                <a:ext uri="{FF2B5EF4-FFF2-40B4-BE49-F238E27FC236}">
                  <a16:creationId xmlns:a16="http://schemas.microsoft.com/office/drawing/2014/main" id="{21382CDF-51EA-40A7-AFCD-F60D5217A455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8" name="文字方塊 297">
                  <a:extLst>
                    <a:ext uri="{FF2B5EF4-FFF2-40B4-BE49-F238E27FC236}">
                      <a16:creationId xmlns:a16="http://schemas.microsoft.com/office/drawing/2014/main" id="{B69F3DD9-4D8E-4D0B-A5FF-8E221309AE67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4,1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98" name="文字方塊 297">
                  <a:extLst>
                    <a:ext uri="{FF2B5EF4-FFF2-40B4-BE49-F238E27FC236}">
                      <a16:creationId xmlns:a16="http://schemas.microsoft.com/office/drawing/2014/main" id="{B69F3DD9-4D8E-4D0B-A5FF-8E221309AE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61"/>
                  <a:stretch>
                    <a:fillRect l="-6383" t="-15873" r="-25532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9" name="群組 298">
            <a:extLst>
              <a:ext uri="{FF2B5EF4-FFF2-40B4-BE49-F238E27FC236}">
                <a16:creationId xmlns:a16="http://schemas.microsoft.com/office/drawing/2014/main" id="{520556E1-4271-4677-B915-909E489C8BB2}"/>
              </a:ext>
            </a:extLst>
          </p:cNvPr>
          <p:cNvGrpSpPr/>
          <p:nvPr/>
        </p:nvGrpSpPr>
        <p:grpSpPr>
          <a:xfrm>
            <a:off x="2180823" y="4965914"/>
            <a:ext cx="572208" cy="430683"/>
            <a:chOff x="5686213" y="4717020"/>
            <a:chExt cx="572208" cy="430683"/>
          </a:xfrm>
        </p:grpSpPr>
        <p:sp>
          <p:nvSpPr>
            <p:cNvPr id="300" name="矩形 299">
              <a:extLst>
                <a:ext uri="{FF2B5EF4-FFF2-40B4-BE49-F238E27FC236}">
                  <a16:creationId xmlns:a16="http://schemas.microsoft.com/office/drawing/2014/main" id="{53943D55-257C-438D-84B6-312D2BD28D80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1" name="文字方塊 300">
                  <a:extLst>
                    <a:ext uri="{FF2B5EF4-FFF2-40B4-BE49-F238E27FC236}">
                      <a16:creationId xmlns:a16="http://schemas.microsoft.com/office/drawing/2014/main" id="{A3C4069D-3F07-4439-9A51-6E6CB39EDE93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4,2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301" name="文字方塊 300">
                  <a:extLst>
                    <a:ext uri="{FF2B5EF4-FFF2-40B4-BE49-F238E27FC236}">
                      <a16:creationId xmlns:a16="http://schemas.microsoft.com/office/drawing/2014/main" id="{A3C4069D-3F07-4439-9A51-6E6CB39EDE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62"/>
                  <a:stretch>
                    <a:fillRect l="-7447" t="-14063" r="-24468" b="-9375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2" name="群組 301">
            <a:extLst>
              <a:ext uri="{FF2B5EF4-FFF2-40B4-BE49-F238E27FC236}">
                <a16:creationId xmlns:a16="http://schemas.microsoft.com/office/drawing/2014/main" id="{E8FC0276-630A-40A2-84CC-785E0372C762}"/>
              </a:ext>
            </a:extLst>
          </p:cNvPr>
          <p:cNvGrpSpPr/>
          <p:nvPr/>
        </p:nvGrpSpPr>
        <p:grpSpPr>
          <a:xfrm>
            <a:off x="2181191" y="5398828"/>
            <a:ext cx="572208" cy="430683"/>
            <a:chOff x="5686213" y="4717020"/>
            <a:chExt cx="572208" cy="430683"/>
          </a:xfrm>
        </p:grpSpPr>
        <p:sp>
          <p:nvSpPr>
            <p:cNvPr id="303" name="矩形 302">
              <a:extLst>
                <a:ext uri="{FF2B5EF4-FFF2-40B4-BE49-F238E27FC236}">
                  <a16:creationId xmlns:a16="http://schemas.microsoft.com/office/drawing/2014/main" id="{E6095060-163A-4931-996E-DBF50C00EEFA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4" name="文字方塊 303">
                  <a:extLst>
                    <a:ext uri="{FF2B5EF4-FFF2-40B4-BE49-F238E27FC236}">
                      <a16:creationId xmlns:a16="http://schemas.microsoft.com/office/drawing/2014/main" id="{9ADE15F2-02D2-4623-B907-D658AF735C1B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4,3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304" name="文字方塊 303">
                  <a:extLst>
                    <a:ext uri="{FF2B5EF4-FFF2-40B4-BE49-F238E27FC236}">
                      <a16:creationId xmlns:a16="http://schemas.microsoft.com/office/drawing/2014/main" id="{9ADE15F2-02D2-4623-B907-D658AF735C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63"/>
                  <a:stretch>
                    <a:fillRect l="-7447" t="-14063" r="-24468" b="-9375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5" name="群組 304">
            <a:extLst>
              <a:ext uri="{FF2B5EF4-FFF2-40B4-BE49-F238E27FC236}">
                <a16:creationId xmlns:a16="http://schemas.microsoft.com/office/drawing/2014/main" id="{8C825529-C906-48FB-AF1C-F8DC8D309C8B}"/>
              </a:ext>
            </a:extLst>
          </p:cNvPr>
          <p:cNvGrpSpPr/>
          <p:nvPr/>
        </p:nvGrpSpPr>
        <p:grpSpPr>
          <a:xfrm>
            <a:off x="2181527" y="5827054"/>
            <a:ext cx="572208" cy="430683"/>
            <a:chOff x="5686213" y="4717020"/>
            <a:chExt cx="572208" cy="430683"/>
          </a:xfrm>
        </p:grpSpPr>
        <p:sp>
          <p:nvSpPr>
            <p:cNvPr id="306" name="矩形 305">
              <a:extLst>
                <a:ext uri="{FF2B5EF4-FFF2-40B4-BE49-F238E27FC236}">
                  <a16:creationId xmlns:a16="http://schemas.microsoft.com/office/drawing/2014/main" id="{40C3BD83-EF82-44CB-8136-387C96AD3619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7" name="文字方塊 306">
                  <a:extLst>
                    <a:ext uri="{FF2B5EF4-FFF2-40B4-BE49-F238E27FC236}">
                      <a16:creationId xmlns:a16="http://schemas.microsoft.com/office/drawing/2014/main" id="{2BCB28E2-AAE2-4C20-A36C-D3C07AAC5189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4,4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307" name="文字方塊 306">
                  <a:extLst>
                    <a:ext uri="{FF2B5EF4-FFF2-40B4-BE49-F238E27FC236}">
                      <a16:creationId xmlns:a16="http://schemas.microsoft.com/office/drawing/2014/main" id="{2BCB28E2-AAE2-4C20-A36C-D3C07AAC51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64"/>
                  <a:stretch>
                    <a:fillRect l="-7447" t="-15873" r="-24468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8" name="文字方塊 307">
                <a:extLst>
                  <a:ext uri="{FF2B5EF4-FFF2-40B4-BE49-F238E27FC236}">
                    <a16:creationId xmlns:a16="http://schemas.microsoft.com/office/drawing/2014/main" id="{DD4A658E-556A-43EF-BC39-EC0558B43310}"/>
                  </a:ext>
                </a:extLst>
              </p:cNvPr>
              <p:cNvSpPr txBox="1"/>
              <p:nvPr/>
            </p:nvSpPr>
            <p:spPr>
              <a:xfrm>
                <a:off x="1449791" y="6262038"/>
                <a:ext cx="334322" cy="445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08" name="文字方塊 307">
                <a:extLst>
                  <a:ext uri="{FF2B5EF4-FFF2-40B4-BE49-F238E27FC236}">
                    <a16:creationId xmlns:a16="http://schemas.microsoft.com/office/drawing/2014/main" id="{DD4A658E-556A-43EF-BC39-EC0558B433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9791" y="6262038"/>
                <a:ext cx="334322" cy="445443"/>
              </a:xfrm>
              <a:prstGeom prst="rect">
                <a:avLst/>
              </a:prstGeom>
              <a:blipFill>
                <a:blip r:embed="rId65"/>
                <a:stretch>
                  <a:fillRect l="-22222" t="-16667" r="-18519" b="-833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9" name="矩形 308">
            <a:extLst>
              <a:ext uri="{FF2B5EF4-FFF2-40B4-BE49-F238E27FC236}">
                <a16:creationId xmlns:a16="http://schemas.microsoft.com/office/drawing/2014/main" id="{9F4EFB72-1938-49AB-9434-FF3A07BA520D}"/>
              </a:ext>
            </a:extLst>
          </p:cNvPr>
          <p:cNvSpPr/>
          <p:nvPr/>
        </p:nvSpPr>
        <p:spPr>
          <a:xfrm>
            <a:off x="2744179" y="3670981"/>
            <a:ext cx="515179" cy="77153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FEC6DA-FB27-F625-AF5E-78A5E78970D2}"/>
              </a:ext>
            </a:extLst>
          </p:cNvPr>
          <p:cNvSpPr txBox="1"/>
          <p:nvPr/>
        </p:nvSpPr>
        <p:spPr>
          <a:xfrm>
            <a:off x="2192756" y="6609994"/>
            <a:ext cx="46828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DE" sz="1200" dirty="0">
                <a:solidFill>
                  <a:schemeClr val="bg1"/>
                </a:solidFill>
              </a:rPr>
              <a:t>Transformer by 李宏毅 Hung-yi Lee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F37D56-E7D5-9001-944D-D330A1FA971F}"/>
              </a:ext>
            </a:extLst>
          </p:cNvPr>
          <p:cNvSpPr txBox="1"/>
          <p:nvPr/>
        </p:nvSpPr>
        <p:spPr>
          <a:xfrm>
            <a:off x="2693137" y="5706943"/>
            <a:ext cx="870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/>
              <a:t>softmax</a:t>
            </a:r>
          </a:p>
        </p:txBody>
      </p:sp>
    </p:spTree>
    <p:extLst>
      <p:ext uri="{BB962C8B-B14F-4D97-AF65-F5344CB8AC3E}">
        <p14:creationId xmlns:p14="http://schemas.microsoft.com/office/powerpoint/2010/main" val="77625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" grpId="0"/>
      <p:bldP spid="252" grpId="0"/>
      <p:bldP spid="253" grpId="0"/>
      <p:bldP spid="9" grpId="0" animBg="1"/>
      <p:bldP spid="308" grpId="0"/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6ABBC6B-58E8-A671-002F-A14410BD337C}"/>
              </a:ext>
            </a:extLst>
          </p:cNvPr>
          <p:cNvSpPr/>
          <p:nvPr/>
        </p:nvSpPr>
        <p:spPr>
          <a:xfrm>
            <a:off x="0" y="715984"/>
            <a:ext cx="901431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9A5183-ECD1-F46D-EEAB-B496B48D5687}"/>
              </a:ext>
            </a:extLst>
          </p:cNvPr>
          <p:cNvSpPr/>
          <p:nvPr/>
        </p:nvSpPr>
        <p:spPr>
          <a:xfrm>
            <a:off x="83128" y="6188529"/>
            <a:ext cx="901431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09" name="直線單箭頭接點 108">
            <a:extLst>
              <a:ext uri="{FF2B5EF4-FFF2-40B4-BE49-F238E27FC236}">
                <a16:creationId xmlns:a16="http://schemas.microsoft.com/office/drawing/2014/main" id="{E31A8960-DEC4-4D77-8AF1-0A56491A2F75}"/>
              </a:ext>
            </a:extLst>
          </p:cNvPr>
          <p:cNvCxnSpPr>
            <a:cxnSpLocks/>
          </p:cNvCxnSpPr>
          <p:nvPr/>
        </p:nvCxnSpPr>
        <p:spPr>
          <a:xfrm flipH="1" flipV="1">
            <a:off x="3305668" y="2797539"/>
            <a:ext cx="288925" cy="105598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線單箭頭接點 111">
            <a:extLst>
              <a:ext uri="{FF2B5EF4-FFF2-40B4-BE49-F238E27FC236}">
                <a16:creationId xmlns:a16="http://schemas.microsoft.com/office/drawing/2014/main" id="{A312C66A-C6E6-4D3C-B733-B9228F8973BA}"/>
              </a:ext>
            </a:extLst>
          </p:cNvPr>
          <p:cNvCxnSpPr>
            <a:cxnSpLocks/>
            <a:endCxn id="8" idx="5"/>
          </p:cNvCxnSpPr>
          <p:nvPr/>
        </p:nvCxnSpPr>
        <p:spPr>
          <a:xfrm flipH="1" flipV="1">
            <a:off x="1096318" y="2761335"/>
            <a:ext cx="1939394" cy="106541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線單箭頭接點 122">
            <a:extLst>
              <a:ext uri="{FF2B5EF4-FFF2-40B4-BE49-F238E27FC236}">
                <a16:creationId xmlns:a16="http://schemas.microsoft.com/office/drawing/2014/main" id="{02086EB2-4FBA-419F-8F48-29244152E4D8}"/>
              </a:ext>
            </a:extLst>
          </p:cNvPr>
          <p:cNvCxnSpPr>
            <a:cxnSpLocks/>
          </p:cNvCxnSpPr>
          <p:nvPr/>
        </p:nvCxnSpPr>
        <p:spPr>
          <a:xfrm flipH="1" flipV="1">
            <a:off x="5534176" y="2765915"/>
            <a:ext cx="288925" cy="105598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線單箭頭接點 123">
            <a:extLst>
              <a:ext uri="{FF2B5EF4-FFF2-40B4-BE49-F238E27FC236}">
                <a16:creationId xmlns:a16="http://schemas.microsoft.com/office/drawing/2014/main" id="{6D104572-F85D-41B9-8F68-72FB6899BDA8}"/>
              </a:ext>
            </a:extLst>
          </p:cNvPr>
          <p:cNvCxnSpPr>
            <a:cxnSpLocks/>
          </p:cNvCxnSpPr>
          <p:nvPr/>
        </p:nvCxnSpPr>
        <p:spPr>
          <a:xfrm flipH="1" flipV="1">
            <a:off x="7794534" y="2784017"/>
            <a:ext cx="288925" cy="105598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橢圓 7">
            <a:extLst>
              <a:ext uri="{FF2B5EF4-FFF2-40B4-BE49-F238E27FC236}">
                <a16:creationId xmlns:a16="http://schemas.microsoft.com/office/drawing/2014/main" id="{2B63B28E-5961-42CF-9F0E-AE1EDB4CAA45}"/>
              </a:ext>
            </a:extLst>
          </p:cNvPr>
          <p:cNvSpPr/>
          <p:nvPr/>
        </p:nvSpPr>
        <p:spPr>
          <a:xfrm>
            <a:off x="942678" y="2607695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8" name="橢圓 107">
            <a:extLst>
              <a:ext uri="{FF2B5EF4-FFF2-40B4-BE49-F238E27FC236}">
                <a16:creationId xmlns:a16="http://schemas.microsoft.com/office/drawing/2014/main" id="{70A0BD40-7E9D-4417-8B9D-E9E96059A1BD}"/>
              </a:ext>
            </a:extLst>
          </p:cNvPr>
          <p:cNvSpPr/>
          <p:nvPr/>
        </p:nvSpPr>
        <p:spPr>
          <a:xfrm>
            <a:off x="3240355" y="2616162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1" name="橢圓 110">
            <a:extLst>
              <a:ext uri="{FF2B5EF4-FFF2-40B4-BE49-F238E27FC236}">
                <a16:creationId xmlns:a16="http://schemas.microsoft.com/office/drawing/2014/main" id="{A0599288-5924-402D-AC13-D20F6250F251}"/>
              </a:ext>
            </a:extLst>
          </p:cNvPr>
          <p:cNvSpPr/>
          <p:nvPr/>
        </p:nvSpPr>
        <p:spPr>
          <a:xfrm>
            <a:off x="5445764" y="2625020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4" name="橢圓 113">
            <a:extLst>
              <a:ext uri="{FF2B5EF4-FFF2-40B4-BE49-F238E27FC236}">
                <a16:creationId xmlns:a16="http://schemas.microsoft.com/office/drawing/2014/main" id="{FAD1A2A2-F846-4C3C-9CE8-45F29DF35A42}"/>
              </a:ext>
            </a:extLst>
          </p:cNvPr>
          <p:cNvSpPr/>
          <p:nvPr/>
        </p:nvSpPr>
        <p:spPr>
          <a:xfrm>
            <a:off x="7696724" y="2650421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5" name="直線單箭頭接點 114">
            <a:extLst>
              <a:ext uri="{FF2B5EF4-FFF2-40B4-BE49-F238E27FC236}">
                <a16:creationId xmlns:a16="http://schemas.microsoft.com/office/drawing/2014/main" id="{7C94D2AE-7C6E-42A4-B09E-1157D290EE1A}"/>
              </a:ext>
            </a:extLst>
          </p:cNvPr>
          <p:cNvCxnSpPr>
            <a:cxnSpLocks/>
            <a:endCxn id="114" idx="4"/>
          </p:cNvCxnSpPr>
          <p:nvPr/>
        </p:nvCxnSpPr>
        <p:spPr>
          <a:xfrm flipV="1">
            <a:off x="3003616" y="2830421"/>
            <a:ext cx="4783108" cy="94851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線單箭頭接點 119">
            <a:extLst>
              <a:ext uri="{FF2B5EF4-FFF2-40B4-BE49-F238E27FC236}">
                <a16:creationId xmlns:a16="http://schemas.microsoft.com/office/drawing/2014/main" id="{4CEEB10A-2B57-4511-AC66-10A8B2323D1C}"/>
              </a:ext>
            </a:extLst>
          </p:cNvPr>
          <p:cNvCxnSpPr>
            <a:cxnSpLocks/>
            <a:endCxn id="111" idx="4"/>
          </p:cNvCxnSpPr>
          <p:nvPr/>
        </p:nvCxnSpPr>
        <p:spPr>
          <a:xfrm flipV="1">
            <a:off x="3003616" y="2805020"/>
            <a:ext cx="2532148" cy="97391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線單箭頭接點 120">
            <a:extLst>
              <a:ext uri="{FF2B5EF4-FFF2-40B4-BE49-F238E27FC236}">
                <a16:creationId xmlns:a16="http://schemas.microsoft.com/office/drawing/2014/main" id="{23D060E9-A98D-4336-9C5B-660E70E94A70}"/>
              </a:ext>
            </a:extLst>
          </p:cNvPr>
          <p:cNvCxnSpPr>
            <a:cxnSpLocks/>
            <a:endCxn id="108" idx="4"/>
          </p:cNvCxnSpPr>
          <p:nvPr/>
        </p:nvCxnSpPr>
        <p:spPr>
          <a:xfrm flipV="1">
            <a:off x="3003616" y="2796162"/>
            <a:ext cx="326739" cy="98277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>
            <a:extLst>
              <a:ext uri="{FF2B5EF4-FFF2-40B4-BE49-F238E27FC236}">
                <a16:creationId xmlns:a16="http://schemas.microsoft.com/office/drawing/2014/main" id="{AFF47DCF-5385-4839-908F-EA4D5C219895}"/>
              </a:ext>
            </a:extLst>
          </p:cNvPr>
          <p:cNvSpPr/>
          <p:nvPr/>
        </p:nvSpPr>
        <p:spPr>
          <a:xfrm>
            <a:off x="265075" y="75338"/>
            <a:ext cx="2522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i="1" u="sng" dirty="0"/>
              <a:t>Self-attention</a:t>
            </a:r>
            <a:endParaRPr lang="zh-TW" altLang="en-US" sz="3200" b="1" i="1" u="sng" dirty="0"/>
          </a:p>
        </p:txBody>
      </p:sp>
      <p:cxnSp>
        <p:nvCxnSpPr>
          <p:cNvPr id="106" name="直線單箭頭接點 105">
            <a:extLst>
              <a:ext uri="{FF2B5EF4-FFF2-40B4-BE49-F238E27FC236}">
                <a16:creationId xmlns:a16="http://schemas.microsoft.com/office/drawing/2014/main" id="{7A7098CD-5A03-4E41-B494-B52BC2F074ED}"/>
              </a:ext>
            </a:extLst>
          </p:cNvPr>
          <p:cNvCxnSpPr>
            <a:cxnSpLocks/>
            <a:endCxn id="8" idx="4"/>
          </p:cNvCxnSpPr>
          <p:nvPr/>
        </p:nvCxnSpPr>
        <p:spPr>
          <a:xfrm flipH="1" flipV="1">
            <a:off x="1032678" y="2787695"/>
            <a:ext cx="248650" cy="92259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文字方塊 131">
                <a:extLst>
                  <a:ext uri="{FF2B5EF4-FFF2-40B4-BE49-F238E27FC236}">
                    <a16:creationId xmlns:a16="http://schemas.microsoft.com/office/drawing/2014/main" id="{0716B576-9B54-409B-BDA7-861A7A2A430A}"/>
                  </a:ext>
                </a:extLst>
              </p:cNvPr>
              <p:cNvSpPr txBox="1"/>
              <p:nvPr/>
            </p:nvSpPr>
            <p:spPr>
              <a:xfrm>
                <a:off x="866594" y="2189234"/>
                <a:ext cx="572208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2,1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2" name="文字方塊 131">
                <a:extLst>
                  <a:ext uri="{FF2B5EF4-FFF2-40B4-BE49-F238E27FC236}">
                    <a16:creationId xmlns:a16="http://schemas.microsoft.com/office/drawing/2014/main" id="{0716B576-9B54-409B-BDA7-861A7A2A43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594" y="2189234"/>
                <a:ext cx="572208" cy="385555"/>
              </a:xfrm>
              <a:prstGeom prst="rect">
                <a:avLst/>
              </a:prstGeom>
              <a:blipFill>
                <a:blip r:embed="rId3"/>
                <a:stretch>
                  <a:fillRect l="-6383" t="-14286" r="-25532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文字方塊 133">
                <a:extLst>
                  <a:ext uri="{FF2B5EF4-FFF2-40B4-BE49-F238E27FC236}">
                    <a16:creationId xmlns:a16="http://schemas.microsoft.com/office/drawing/2014/main" id="{B362D09D-27F2-40E3-A28F-35BFE4FE1A91}"/>
                  </a:ext>
                </a:extLst>
              </p:cNvPr>
              <p:cNvSpPr txBox="1"/>
              <p:nvPr/>
            </p:nvSpPr>
            <p:spPr>
              <a:xfrm>
                <a:off x="3139192" y="2189234"/>
                <a:ext cx="572208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2,2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4" name="文字方塊 133">
                <a:extLst>
                  <a:ext uri="{FF2B5EF4-FFF2-40B4-BE49-F238E27FC236}">
                    <a16:creationId xmlns:a16="http://schemas.microsoft.com/office/drawing/2014/main" id="{B362D09D-27F2-40E3-A28F-35BFE4FE1A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9192" y="2189234"/>
                <a:ext cx="572208" cy="385555"/>
              </a:xfrm>
              <a:prstGeom prst="rect">
                <a:avLst/>
              </a:prstGeom>
              <a:blipFill>
                <a:blip r:embed="rId4"/>
                <a:stretch>
                  <a:fillRect l="-7447" t="-14286" r="-24468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文字方塊 137">
                <a:extLst>
                  <a:ext uri="{FF2B5EF4-FFF2-40B4-BE49-F238E27FC236}">
                    <a16:creationId xmlns:a16="http://schemas.microsoft.com/office/drawing/2014/main" id="{59DD0272-3037-403E-AAF4-217D07B930F3}"/>
                  </a:ext>
                </a:extLst>
              </p:cNvPr>
              <p:cNvSpPr txBox="1"/>
              <p:nvPr/>
            </p:nvSpPr>
            <p:spPr>
              <a:xfrm>
                <a:off x="5290390" y="2189234"/>
                <a:ext cx="572208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2,3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8" name="文字方塊 137">
                <a:extLst>
                  <a:ext uri="{FF2B5EF4-FFF2-40B4-BE49-F238E27FC236}">
                    <a16:creationId xmlns:a16="http://schemas.microsoft.com/office/drawing/2014/main" id="{59DD0272-3037-403E-AAF4-217D07B93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0390" y="2189234"/>
                <a:ext cx="572208" cy="385555"/>
              </a:xfrm>
              <a:prstGeom prst="rect">
                <a:avLst/>
              </a:prstGeom>
              <a:blipFill>
                <a:blip r:embed="rId5"/>
                <a:stretch>
                  <a:fillRect l="-7447" t="-14286" r="-24468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文字方塊 138">
                <a:extLst>
                  <a:ext uri="{FF2B5EF4-FFF2-40B4-BE49-F238E27FC236}">
                    <a16:creationId xmlns:a16="http://schemas.microsoft.com/office/drawing/2014/main" id="{AD81E8AF-4B00-44BA-AEC8-CD4A12EF42F4}"/>
                  </a:ext>
                </a:extLst>
              </p:cNvPr>
              <p:cNvSpPr txBox="1"/>
              <p:nvPr/>
            </p:nvSpPr>
            <p:spPr>
              <a:xfrm>
                <a:off x="7646255" y="2205457"/>
                <a:ext cx="572208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2,4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9" name="文字方塊 138">
                <a:extLst>
                  <a:ext uri="{FF2B5EF4-FFF2-40B4-BE49-F238E27FC236}">
                    <a16:creationId xmlns:a16="http://schemas.microsoft.com/office/drawing/2014/main" id="{AD81E8AF-4B00-44BA-AEC8-CD4A12EF42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6255" y="2205457"/>
                <a:ext cx="572208" cy="385555"/>
              </a:xfrm>
              <a:prstGeom prst="rect">
                <a:avLst/>
              </a:prstGeom>
              <a:blipFill>
                <a:blip r:embed="rId6"/>
                <a:stretch>
                  <a:fillRect l="-6383" t="-15873" r="-25532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群組 1">
            <a:extLst>
              <a:ext uri="{FF2B5EF4-FFF2-40B4-BE49-F238E27FC236}">
                <a16:creationId xmlns:a16="http://schemas.microsoft.com/office/drawing/2014/main" id="{822E1E52-6322-40C4-865F-889D703F6C18}"/>
              </a:ext>
            </a:extLst>
          </p:cNvPr>
          <p:cNvGrpSpPr/>
          <p:nvPr/>
        </p:nvGrpSpPr>
        <p:grpSpPr>
          <a:xfrm>
            <a:off x="3225911" y="1277296"/>
            <a:ext cx="715161" cy="605813"/>
            <a:chOff x="635402" y="1337615"/>
            <a:chExt cx="715161" cy="605813"/>
          </a:xfrm>
        </p:grpSpPr>
        <p:sp>
          <p:nvSpPr>
            <p:cNvPr id="116" name="矩形 115">
              <a:extLst>
                <a:ext uri="{FF2B5EF4-FFF2-40B4-BE49-F238E27FC236}">
                  <a16:creationId xmlns:a16="http://schemas.microsoft.com/office/drawing/2014/main" id="{84B7A62B-F323-4C8E-B9FE-589F0D902A23}"/>
                </a:ext>
              </a:extLst>
            </p:cNvPr>
            <p:cNvSpPr/>
            <p:nvPr/>
          </p:nvSpPr>
          <p:spPr>
            <a:xfrm>
              <a:off x="733189" y="1337615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文字方塊 116">
                  <a:extLst>
                    <a:ext uri="{FF2B5EF4-FFF2-40B4-BE49-F238E27FC236}">
                      <a16:creationId xmlns:a16="http://schemas.microsoft.com/office/drawing/2014/main" id="{07CEA81A-83E9-4CB4-8A43-D4602BF7C715}"/>
                    </a:ext>
                  </a:extLst>
                </p:cNvPr>
                <p:cNvSpPr txBox="1"/>
                <p:nvPr/>
              </p:nvSpPr>
              <p:spPr>
                <a:xfrm>
                  <a:off x="635402" y="1417137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17" name="文字方塊 116">
                  <a:extLst>
                    <a:ext uri="{FF2B5EF4-FFF2-40B4-BE49-F238E27FC236}">
                      <a16:creationId xmlns:a16="http://schemas.microsoft.com/office/drawing/2014/main" id="{07CEA81A-83E9-4CB4-8A43-D4602BF7C7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402" y="1417137"/>
                  <a:ext cx="715161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8" name="直線單箭頭接點 117">
            <a:extLst>
              <a:ext uri="{FF2B5EF4-FFF2-40B4-BE49-F238E27FC236}">
                <a16:creationId xmlns:a16="http://schemas.microsoft.com/office/drawing/2014/main" id="{357D3157-4442-4D16-BBF1-F5CDF45475F6}"/>
              </a:ext>
            </a:extLst>
          </p:cNvPr>
          <p:cNvCxnSpPr>
            <a:cxnSpLocks/>
            <a:endCxn id="11" idx="2"/>
          </p:cNvCxnSpPr>
          <p:nvPr/>
        </p:nvCxnSpPr>
        <p:spPr>
          <a:xfrm flipH="1" flipV="1">
            <a:off x="1860830" y="2877457"/>
            <a:ext cx="9200" cy="89476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16664FD2-DC5D-491D-9571-F768D0B58EAA}"/>
              </a:ext>
            </a:extLst>
          </p:cNvPr>
          <p:cNvGrpSpPr/>
          <p:nvPr/>
        </p:nvGrpSpPr>
        <p:grpSpPr>
          <a:xfrm>
            <a:off x="1711638" y="2567444"/>
            <a:ext cx="298383" cy="310013"/>
            <a:chOff x="-105878" y="1740168"/>
            <a:chExt cx="461666" cy="461665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658F9F33-67F5-4DFF-A7F8-5B3B85F7D945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1723408B-8855-4FD7-92AA-70A9151F941A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23" name="直線接點 22">
                <a:extLst>
                  <a:ext uri="{FF2B5EF4-FFF2-40B4-BE49-F238E27FC236}">
                    <a16:creationId xmlns:a16="http://schemas.microsoft.com/office/drawing/2014/main" id="{C530E308-8CB2-4D73-8CA6-4976789A9EE5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直線接點 118">
                <a:extLst>
                  <a:ext uri="{FF2B5EF4-FFF2-40B4-BE49-F238E27FC236}">
                    <a16:creationId xmlns:a16="http://schemas.microsoft.com/office/drawing/2014/main" id="{41D4FC8D-B1A0-4796-B313-93685356AAC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22" name="直線單箭頭接點 121">
            <a:extLst>
              <a:ext uri="{FF2B5EF4-FFF2-40B4-BE49-F238E27FC236}">
                <a16:creationId xmlns:a16="http://schemas.microsoft.com/office/drawing/2014/main" id="{49073DB5-C40B-47C6-8188-9B6B88C3C493}"/>
              </a:ext>
            </a:extLst>
          </p:cNvPr>
          <p:cNvCxnSpPr>
            <a:cxnSpLocks/>
            <a:endCxn id="129" idx="2"/>
          </p:cNvCxnSpPr>
          <p:nvPr/>
        </p:nvCxnSpPr>
        <p:spPr>
          <a:xfrm flipH="1" flipV="1">
            <a:off x="4123409" y="2885035"/>
            <a:ext cx="9200" cy="89476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8" name="群組 127">
            <a:extLst>
              <a:ext uri="{FF2B5EF4-FFF2-40B4-BE49-F238E27FC236}">
                <a16:creationId xmlns:a16="http://schemas.microsoft.com/office/drawing/2014/main" id="{E46476D0-2D4D-4D0C-9164-D0F4DB987C30}"/>
              </a:ext>
            </a:extLst>
          </p:cNvPr>
          <p:cNvGrpSpPr/>
          <p:nvPr/>
        </p:nvGrpSpPr>
        <p:grpSpPr>
          <a:xfrm>
            <a:off x="3974217" y="2575022"/>
            <a:ext cx="298383" cy="310013"/>
            <a:chOff x="-105878" y="1740168"/>
            <a:chExt cx="461666" cy="461665"/>
          </a:xfrm>
        </p:grpSpPr>
        <p:sp>
          <p:nvSpPr>
            <p:cNvPr id="129" name="矩形 128">
              <a:extLst>
                <a:ext uri="{FF2B5EF4-FFF2-40B4-BE49-F238E27FC236}">
                  <a16:creationId xmlns:a16="http://schemas.microsoft.com/office/drawing/2014/main" id="{4D523360-9B00-4082-A129-3A00C4AC0D8D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33" name="群組 132">
              <a:extLst>
                <a:ext uri="{FF2B5EF4-FFF2-40B4-BE49-F238E27FC236}">
                  <a16:creationId xmlns:a16="http://schemas.microsoft.com/office/drawing/2014/main" id="{7BC5A6D1-5A3C-4885-9BC9-F967B0BE5E5B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135" name="直線接點 134">
                <a:extLst>
                  <a:ext uri="{FF2B5EF4-FFF2-40B4-BE49-F238E27FC236}">
                    <a16:creationId xmlns:a16="http://schemas.microsoft.com/office/drawing/2014/main" id="{84C4E85B-846A-4B61-A3AF-440A0B935F46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直線接點 135">
                <a:extLst>
                  <a:ext uri="{FF2B5EF4-FFF2-40B4-BE49-F238E27FC236}">
                    <a16:creationId xmlns:a16="http://schemas.microsoft.com/office/drawing/2014/main" id="{F9760EEF-BD96-46DA-BAD1-B39AC24D7E7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37" name="直線單箭頭接點 136">
            <a:extLst>
              <a:ext uri="{FF2B5EF4-FFF2-40B4-BE49-F238E27FC236}">
                <a16:creationId xmlns:a16="http://schemas.microsoft.com/office/drawing/2014/main" id="{A73A118A-482D-46EF-A2A3-64584D0FA143}"/>
              </a:ext>
            </a:extLst>
          </p:cNvPr>
          <p:cNvCxnSpPr>
            <a:cxnSpLocks/>
            <a:endCxn id="146" idx="2"/>
          </p:cNvCxnSpPr>
          <p:nvPr/>
        </p:nvCxnSpPr>
        <p:spPr>
          <a:xfrm flipH="1" flipV="1">
            <a:off x="6384832" y="2901025"/>
            <a:ext cx="9200" cy="89476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5" name="群組 144">
            <a:extLst>
              <a:ext uri="{FF2B5EF4-FFF2-40B4-BE49-F238E27FC236}">
                <a16:creationId xmlns:a16="http://schemas.microsoft.com/office/drawing/2014/main" id="{9C77DEC5-0F26-410D-825B-C341C8A267F5}"/>
              </a:ext>
            </a:extLst>
          </p:cNvPr>
          <p:cNvGrpSpPr/>
          <p:nvPr/>
        </p:nvGrpSpPr>
        <p:grpSpPr>
          <a:xfrm>
            <a:off x="6235640" y="2591012"/>
            <a:ext cx="298383" cy="310013"/>
            <a:chOff x="-105878" y="1740168"/>
            <a:chExt cx="461666" cy="461665"/>
          </a:xfrm>
        </p:grpSpPr>
        <p:sp>
          <p:nvSpPr>
            <p:cNvPr id="146" name="矩形 145">
              <a:extLst>
                <a:ext uri="{FF2B5EF4-FFF2-40B4-BE49-F238E27FC236}">
                  <a16:creationId xmlns:a16="http://schemas.microsoft.com/office/drawing/2014/main" id="{A91ECB5C-8C8F-44AB-9212-E83C91B8D313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47" name="群組 146">
              <a:extLst>
                <a:ext uri="{FF2B5EF4-FFF2-40B4-BE49-F238E27FC236}">
                  <a16:creationId xmlns:a16="http://schemas.microsoft.com/office/drawing/2014/main" id="{B28E44D4-DB12-476F-AA78-CF82C1B6E765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148" name="直線接點 147">
                <a:extLst>
                  <a:ext uri="{FF2B5EF4-FFF2-40B4-BE49-F238E27FC236}">
                    <a16:creationId xmlns:a16="http://schemas.microsoft.com/office/drawing/2014/main" id="{30099532-DC94-4504-A320-6DFB36075246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直線接點 148">
                <a:extLst>
                  <a:ext uri="{FF2B5EF4-FFF2-40B4-BE49-F238E27FC236}">
                    <a16:creationId xmlns:a16="http://schemas.microsoft.com/office/drawing/2014/main" id="{25078CDD-5068-49EC-8C43-CEC03F4BB79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50" name="直線單箭頭接點 149">
            <a:extLst>
              <a:ext uri="{FF2B5EF4-FFF2-40B4-BE49-F238E27FC236}">
                <a16:creationId xmlns:a16="http://schemas.microsoft.com/office/drawing/2014/main" id="{8D23D601-BA50-4690-82F7-0D413B0C903C}"/>
              </a:ext>
            </a:extLst>
          </p:cNvPr>
          <p:cNvCxnSpPr>
            <a:cxnSpLocks/>
            <a:endCxn id="152" idx="2"/>
          </p:cNvCxnSpPr>
          <p:nvPr/>
        </p:nvCxnSpPr>
        <p:spPr>
          <a:xfrm flipH="1" flipV="1">
            <a:off x="8614932" y="2917708"/>
            <a:ext cx="9200" cy="89476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1" name="群組 150">
            <a:extLst>
              <a:ext uri="{FF2B5EF4-FFF2-40B4-BE49-F238E27FC236}">
                <a16:creationId xmlns:a16="http://schemas.microsoft.com/office/drawing/2014/main" id="{6D318239-F777-4625-885D-7F272B985ACB}"/>
              </a:ext>
            </a:extLst>
          </p:cNvPr>
          <p:cNvGrpSpPr/>
          <p:nvPr/>
        </p:nvGrpSpPr>
        <p:grpSpPr>
          <a:xfrm>
            <a:off x="8465740" y="2607695"/>
            <a:ext cx="298383" cy="310013"/>
            <a:chOff x="-105878" y="1740168"/>
            <a:chExt cx="461666" cy="461665"/>
          </a:xfrm>
        </p:grpSpPr>
        <p:sp>
          <p:nvSpPr>
            <p:cNvPr id="152" name="矩形 151">
              <a:extLst>
                <a:ext uri="{FF2B5EF4-FFF2-40B4-BE49-F238E27FC236}">
                  <a16:creationId xmlns:a16="http://schemas.microsoft.com/office/drawing/2014/main" id="{83A1F2E3-4FBE-42CF-977A-72658F3DDF29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53" name="群組 152">
              <a:extLst>
                <a:ext uri="{FF2B5EF4-FFF2-40B4-BE49-F238E27FC236}">
                  <a16:creationId xmlns:a16="http://schemas.microsoft.com/office/drawing/2014/main" id="{981588CB-96EB-4AF5-9425-6820C65140E1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154" name="直線接點 153">
                <a:extLst>
                  <a:ext uri="{FF2B5EF4-FFF2-40B4-BE49-F238E27FC236}">
                    <a16:creationId xmlns:a16="http://schemas.microsoft.com/office/drawing/2014/main" id="{A04261EA-3D2C-4033-858A-3CDE36581A4D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直線接點 154">
                <a:extLst>
                  <a:ext uri="{FF2B5EF4-FFF2-40B4-BE49-F238E27FC236}">
                    <a16:creationId xmlns:a16="http://schemas.microsoft.com/office/drawing/2014/main" id="{C22F3E2D-7B28-41B4-B507-AF06EF3E9F8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56" name="直線單箭頭接點 155">
            <a:extLst>
              <a:ext uri="{FF2B5EF4-FFF2-40B4-BE49-F238E27FC236}">
                <a16:creationId xmlns:a16="http://schemas.microsoft.com/office/drawing/2014/main" id="{31E42FBD-9C26-4128-81B7-3B48EA6425F0}"/>
              </a:ext>
            </a:extLst>
          </p:cNvPr>
          <p:cNvCxnSpPr>
            <a:cxnSpLocks/>
          </p:cNvCxnSpPr>
          <p:nvPr/>
        </p:nvCxnSpPr>
        <p:spPr>
          <a:xfrm flipV="1">
            <a:off x="1869663" y="1601862"/>
            <a:ext cx="0" cy="944000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線單箭頭接點 156">
            <a:extLst>
              <a:ext uri="{FF2B5EF4-FFF2-40B4-BE49-F238E27FC236}">
                <a16:creationId xmlns:a16="http://schemas.microsoft.com/office/drawing/2014/main" id="{C8759FEA-AF97-40F4-B882-1A4E830B2A77}"/>
              </a:ext>
            </a:extLst>
          </p:cNvPr>
          <p:cNvCxnSpPr>
            <a:cxnSpLocks/>
          </p:cNvCxnSpPr>
          <p:nvPr/>
        </p:nvCxnSpPr>
        <p:spPr>
          <a:xfrm flipH="1" flipV="1">
            <a:off x="4123304" y="1598271"/>
            <a:ext cx="0" cy="987215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線單箭頭接點 157">
            <a:extLst>
              <a:ext uri="{FF2B5EF4-FFF2-40B4-BE49-F238E27FC236}">
                <a16:creationId xmlns:a16="http://schemas.microsoft.com/office/drawing/2014/main" id="{B7671D1C-647B-4D36-BACA-E62D35BD1457}"/>
              </a:ext>
            </a:extLst>
          </p:cNvPr>
          <p:cNvCxnSpPr>
            <a:cxnSpLocks/>
          </p:cNvCxnSpPr>
          <p:nvPr/>
        </p:nvCxnSpPr>
        <p:spPr>
          <a:xfrm flipH="1" flipV="1">
            <a:off x="6382507" y="1544948"/>
            <a:ext cx="0" cy="1036363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直線單箭頭接點 158">
            <a:extLst>
              <a:ext uri="{FF2B5EF4-FFF2-40B4-BE49-F238E27FC236}">
                <a16:creationId xmlns:a16="http://schemas.microsoft.com/office/drawing/2014/main" id="{4CCFEBF4-9E75-4EEC-8B39-9660600E7733}"/>
              </a:ext>
            </a:extLst>
          </p:cNvPr>
          <p:cNvCxnSpPr>
            <a:cxnSpLocks/>
          </p:cNvCxnSpPr>
          <p:nvPr/>
        </p:nvCxnSpPr>
        <p:spPr>
          <a:xfrm flipH="1" flipV="1">
            <a:off x="8613577" y="1564945"/>
            <a:ext cx="0" cy="1053869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直線單箭頭接點 159">
            <a:extLst>
              <a:ext uri="{FF2B5EF4-FFF2-40B4-BE49-F238E27FC236}">
                <a16:creationId xmlns:a16="http://schemas.microsoft.com/office/drawing/2014/main" id="{B8648A90-3DF4-4567-B112-D401D76DF68E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1155001" y="2709688"/>
            <a:ext cx="55663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線單箭頭接點 160">
            <a:extLst>
              <a:ext uri="{FF2B5EF4-FFF2-40B4-BE49-F238E27FC236}">
                <a16:creationId xmlns:a16="http://schemas.microsoft.com/office/drawing/2014/main" id="{3D2D1344-4857-4737-A299-2F4C78C67A26}"/>
              </a:ext>
            </a:extLst>
          </p:cNvPr>
          <p:cNvCxnSpPr>
            <a:cxnSpLocks/>
          </p:cNvCxnSpPr>
          <p:nvPr/>
        </p:nvCxnSpPr>
        <p:spPr>
          <a:xfrm>
            <a:off x="3448691" y="2728030"/>
            <a:ext cx="55663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直線單箭頭接點 161">
            <a:extLst>
              <a:ext uri="{FF2B5EF4-FFF2-40B4-BE49-F238E27FC236}">
                <a16:creationId xmlns:a16="http://schemas.microsoft.com/office/drawing/2014/main" id="{48523943-D74F-4447-A0DB-479CABB3F6D7}"/>
              </a:ext>
            </a:extLst>
          </p:cNvPr>
          <p:cNvCxnSpPr>
            <a:cxnSpLocks/>
          </p:cNvCxnSpPr>
          <p:nvPr/>
        </p:nvCxnSpPr>
        <p:spPr>
          <a:xfrm>
            <a:off x="5679003" y="2746018"/>
            <a:ext cx="55663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線單箭頭接點 162">
            <a:extLst>
              <a:ext uri="{FF2B5EF4-FFF2-40B4-BE49-F238E27FC236}">
                <a16:creationId xmlns:a16="http://schemas.microsoft.com/office/drawing/2014/main" id="{620AF92D-77A6-459D-B5E2-1408C5B14B58}"/>
              </a:ext>
            </a:extLst>
          </p:cNvPr>
          <p:cNvCxnSpPr>
            <a:cxnSpLocks/>
          </p:cNvCxnSpPr>
          <p:nvPr/>
        </p:nvCxnSpPr>
        <p:spPr>
          <a:xfrm>
            <a:off x="7883672" y="2762701"/>
            <a:ext cx="55663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直線單箭頭接點 163">
            <a:extLst>
              <a:ext uri="{FF2B5EF4-FFF2-40B4-BE49-F238E27FC236}">
                <a16:creationId xmlns:a16="http://schemas.microsoft.com/office/drawing/2014/main" id="{148BC753-1DAD-4C9A-A04E-F2813197DA58}"/>
              </a:ext>
            </a:extLst>
          </p:cNvPr>
          <p:cNvCxnSpPr>
            <a:cxnSpLocks/>
          </p:cNvCxnSpPr>
          <p:nvPr/>
        </p:nvCxnSpPr>
        <p:spPr>
          <a:xfrm flipH="1">
            <a:off x="3802339" y="1564945"/>
            <a:ext cx="4811238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字方塊 45">
                <a:extLst>
                  <a:ext uri="{FF2B5EF4-FFF2-40B4-BE49-F238E27FC236}">
                    <a16:creationId xmlns:a16="http://schemas.microsoft.com/office/drawing/2014/main" id="{DF511227-D070-43B9-B0D2-6A33A96A7CC8}"/>
                  </a:ext>
                </a:extLst>
              </p:cNvPr>
              <p:cNvSpPr txBox="1"/>
              <p:nvPr/>
            </p:nvSpPr>
            <p:spPr>
              <a:xfrm>
                <a:off x="5565775" y="168704"/>
                <a:ext cx="2407647" cy="10455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zh-TW" alt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8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zh-TW" altLang="en-US" sz="2800" dirty="0"/>
                            <m:t> </m:t>
                          </m:r>
                        </m:e>
                      </m:nary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6" name="文字方塊 45">
                <a:extLst>
                  <a:ext uri="{FF2B5EF4-FFF2-40B4-BE49-F238E27FC236}">
                    <a16:creationId xmlns:a16="http://schemas.microsoft.com/office/drawing/2014/main" id="{DF511227-D070-43B9-B0D2-6A33A96A7C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5775" y="168704"/>
                <a:ext cx="2407647" cy="10455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0" name="直線單箭頭接點 139">
            <a:extLst>
              <a:ext uri="{FF2B5EF4-FFF2-40B4-BE49-F238E27FC236}">
                <a16:creationId xmlns:a16="http://schemas.microsoft.com/office/drawing/2014/main" id="{3D7CAA45-5381-499E-A008-FC5C2B7AE63A}"/>
              </a:ext>
            </a:extLst>
          </p:cNvPr>
          <p:cNvCxnSpPr>
            <a:cxnSpLocks/>
          </p:cNvCxnSpPr>
          <p:nvPr/>
        </p:nvCxnSpPr>
        <p:spPr>
          <a:xfrm>
            <a:off x="1861006" y="1564945"/>
            <a:ext cx="1384155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矩形 124">
            <a:extLst>
              <a:ext uri="{FF2B5EF4-FFF2-40B4-BE49-F238E27FC236}">
                <a16:creationId xmlns:a16="http://schemas.microsoft.com/office/drawing/2014/main" id="{A8A57BA2-4899-45E4-AA78-0CACE71829E8}"/>
              </a:ext>
            </a:extLst>
          </p:cNvPr>
          <p:cNvSpPr/>
          <p:nvPr/>
        </p:nvSpPr>
        <p:spPr>
          <a:xfrm>
            <a:off x="1717885" y="3795863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文字方塊 125">
                <a:extLst>
                  <a:ext uri="{FF2B5EF4-FFF2-40B4-BE49-F238E27FC236}">
                    <a16:creationId xmlns:a16="http://schemas.microsoft.com/office/drawing/2014/main" id="{C498D48F-F1E5-4DAC-81C0-0A670AAAC9E7}"/>
                  </a:ext>
                </a:extLst>
              </p:cNvPr>
              <p:cNvSpPr txBox="1"/>
              <p:nvPr/>
            </p:nvSpPr>
            <p:spPr>
              <a:xfrm>
                <a:off x="1526126" y="3833406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26" name="文字方塊 125">
                <a:extLst>
                  <a:ext uri="{FF2B5EF4-FFF2-40B4-BE49-F238E27FC236}">
                    <a16:creationId xmlns:a16="http://schemas.microsoft.com/office/drawing/2014/main" id="{C498D48F-F1E5-4DAC-81C0-0A670AAAC9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6126" y="3833406"/>
                <a:ext cx="715161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7" name="矩形 126">
            <a:extLst>
              <a:ext uri="{FF2B5EF4-FFF2-40B4-BE49-F238E27FC236}">
                <a16:creationId xmlns:a16="http://schemas.microsoft.com/office/drawing/2014/main" id="{6C03518B-CB82-49F1-A27C-7FC4A67D7D07}"/>
              </a:ext>
            </a:extLst>
          </p:cNvPr>
          <p:cNvSpPr/>
          <p:nvPr/>
        </p:nvSpPr>
        <p:spPr>
          <a:xfrm>
            <a:off x="1145507" y="3795863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文字方塊 129">
                <a:extLst>
                  <a:ext uri="{FF2B5EF4-FFF2-40B4-BE49-F238E27FC236}">
                    <a16:creationId xmlns:a16="http://schemas.microsoft.com/office/drawing/2014/main" id="{28D59FBD-E3BC-42FB-A29A-38A872CCCFA4}"/>
                  </a:ext>
                </a:extLst>
              </p:cNvPr>
              <p:cNvSpPr txBox="1"/>
              <p:nvPr/>
            </p:nvSpPr>
            <p:spPr>
              <a:xfrm>
                <a:off x="964022" y="384368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0" name="文字方塊 129">
                <a:extLst>
                  <a:ext uri="{FF2B5EF4-FFF2-40B4-BE49-F238E27FC236}">
                    <a16:creationId xmlns:a16="http://schemas.microsoft.com/office/drawing/2014/main" id="{28D59FBD-E3BC-42FB-A29A-38A872CCCF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022" y="3843680"/>
                <a:ext cx="715161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1" name="矩形 130">
            <a:extLst>
              <a:ext uri="{FF2B5EF4-FFF2-40B4-BE49-F238E27FC236}">
                <a16:creationId xmlns:a16="http://schemas.microsoft.com/office/drawing/2014/main" id="{4F25357E-792D-4107-A691-AABF0BF91A1E}"/>
              </a:ext>
            </a:extLst>
          </p:cNvPr>
          <p:cNvSpPr/>
          <p:nvPr/>
        </p:nvSpPr>
        <p:spPr>
          <a:xfrm>
            <a:off x="583404" y="3795863"/>
            <a:ext cx="288000" cy="54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文字方塊 164">
                <a:extLst>
                  <a:ext uri="{FF2B5EF4-FFF2-40B4-BE49-F238E27FC236}">
                    <a16:creationId xmlns:a16="http://schemas.microsoft.com/office/drawing/2014/main" id="{8D39E76D-0585-45E3-B93E-D046035D8D7C}"/>
                  </a:ext>
                </a:extLst>
              </p:cNvPr>
              <p:cNvSpPr txBox="1"/>
              <p:nvPr/>
            </p:nvSpPr>
            <p:spPr>
              <a:xfrm>
                <a:off x="401919" y="384368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65" name="文字方塊 164">
                <a:extLst>
                  <a:ext uri="{FF2B5EF4-FFF2-40B4-BE49-F238E27FC236}">
                    <a16:creationId xmlns:a16="http://schemas.microsoft.com/office/drawing/2014/main" id="{8D39E76D-0585-45E3-B93E-D046035D8D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919" y="3843680"/>
                <a:ext cx="715161" cy="461665"/>
              </a:xfrm>
              <a:prstGeom prst="rect">
                <a:avLst/>
              </a:prstGeom>
              <a:blipFill>
                <a:blip r:embed="rId11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6" name="矩形 165">
            <a:extLst>
              <a:ext uri="{FF2B5EF4-FFF2-40B4-BE49-F238E27FC236}">
                <a16:creationId xmlns:a16="http://schemas.microsoft.com/office/drawing/2014/main" id="{2D8F76F1-503F-48F4-B124-31EB9777CBCC}"/>
              </a:ext>
            </a:extLst>
          </p:cNvPr>
          <p:cNvSpPr/>
          <p:nvPr/>
        </p:nvSpPr>
        <p:spPr>
          <a:xfrm>
            <a:off x="3994097" y="3778933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文字方塊 166">
                <a:extLst>
                  <a:ext uri="{FF2B5EF4-FFF2-40B4-BE49-F238E27FC236}">
                    <a16:creationId xmlns:a16="http://schemas.microsoft.com/office/drawing/2014/main" id="{581900A0-2A24-44E5-928C-8753BAD80789}"/>
                  </a:ext>
                </a:extLst>
              </p:cNvPr>
              <p:cNvSpPr txBox="1"/>
              <p:nvPr/>
            </p:nvSpPr>
            <p:spPr>
              <a:xfrm>
                <a:off x="3802338" y="3816476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67" name="文字方塊 166">
                <a:extLst>
                  <a:ext uri="{FF2B5EF4-FFF2-40B4-BE49-F238E27FC236}">
                    <a16:creationId xmlns:a16="http://schemas.microsoft.com/office/drawing/2014/main" id="{581900A0-2A24-44E5-928C-8753BAD807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338" y="3816476"/>
                <a:ext cx="715161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8" name="矩形 167">
            <a:extLst>
              <a:ext uri="{FF2B5EF4-FFF2-40B4-BE49-F238E27FC236}">
                <a16:creationId xmlns:a16="http://schemas.microsoft.com/office/drawing/2014/main" id="{489558E0-D7DE-49E8-92AF-3E284976B230}"/>
              </a:ext>
            </a:extLst>
          </p:cNvPr>
          <p:cNvSpPr/>
          <p:nvPr/>
        </p:nvSpPr>
        <p:spPr>
          <a:xfrm>
            <a:off x="3421719" y="3778933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9" name="文字方塊 168">
                <a:extLst>
                  <a:ext uri="{FF2B5EF4-FFF2-40B4-BE49-F238E27FC236}">
                    <a16:creationId xmlns:a16="http://schemas.microsoft.com/office/drawing/2014/main" id="{AA66187E-270D-425E-BB8C-6B5503A0B26F}"/>
                  </a:ext>
                </a:extLst>
              </p:cNvPr>
              <p:cNvSpPr txBox="1"/>
              <p:nvPr/>
            </p:nvSpPr>
            <p:spPr>
              <a:xfrm>
                <a:off x="3240234" y="382675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69" name="文字方塊 168">
                <a:extLst>
                  <a:ext uri="{FF2B5EF4-FFF2-40B4-BE49-F238E27FC236}">
                    <a16:creationId xmlns:a16="http://schemas.microsoft.com/office/drawing/2014/main" id="{AA66187E-270D-425E-BB8C-6B5503A0B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234" y="3826750"/>
                <a:ext cx="715161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0" name="矩形 169">
            <a:extLst>
              <a:ext uri="{FF2B5EF4-FFF2-40B4-BE49-F238E27FC236}">
                <a16:creationId xmlns:a16="http://schemas.microsoft.com/office/drawing/2014/main" id="{24FEE5EC-40B3-4BDE-ABD0-508D8973FDB2}"/>
              </a:ext>
            </a:extLst>
          </p:cNvPr>
          <p:cNvSpPr/>
          <p:nvPr/>
        </p:nvSpPr>
        <p:spPr>
          <a:xfrm>
            <a:off x="2859616" y="3778933"/>
            <a:ext cx="288000" cy="54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文字方塊 170">
                <a:extLst>
                  <a:ext uri="{FF2B5EF4-FFF2-40B4-BE49-F238E27FC236}">
                    <a16:creationId xmlns:a16="http://schemas.microsoft.com/office/drawing/2014/main" id="{51EF13B0-E442-4CBF-A736-BFBAC9E30CFC}"/>
                  </a:ext>
                </a:extLst>
              </p:cNvPr>
              <p:cNvSpPr txBox="1"/>
              <p:nvPr/>
            </p:nvSpPr>
            <p:spPr>
              <a:xfrm>
                <a:off x="2678131" y="382675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71" name="文字方塊 170">
                <a:extLst>
                  <a:ext uri="{FF2B5EF4-FFF2-40B4-BE49-F238E27FC236}">
                    <a16:creationId xmlns:a16="http://schemas.microsoft.com/office/drawing/2014/main" id="{51EF13B0-E442-4CBF-A736-BFBAC9E30C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8131" y="3826750"/>
                <a:ext cx="715161" cy="461665"/>
              </a:xfrm>
              <a:prstGeom prst="rect">
                <a:avLst/>
              </a:prstGeom>
              <a:blipFill>
                <a:blip r:embed="rId14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2" name="矩形 171">
            <a:extLst>
              <a:ext uri="{FF2B5EF4-FFF2-40B4-BE49-F238E27FC236}">
                <a16:creationId xmlns:a16="http://schemas.microsoft.com/office/drawing/2014/main" id="{6B9C4549-506D-4921-8C01-87F39CE9C1A7}"/>
              </a:ext>
            </a:extLst>
          </p:cNvPr>
          <p:cNvSpPr/>
          <p:nvPr/>
        </p:nvSpPr>
        <p:spPr>
          <a:xfrm>
            <a:off x="6238213" y="3789527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文字方塊 172">
                <a:extLst>
                  <a:ext uri="{FF2B5EF4-FFF2-40B4-BE49-F238E27FC236}">
                    <a16:creationId xmlns:a16="http://schemas.microsoft.com/office/drawing/2014/main" id="{E829B031-8443-4252-B42B-569360A0578E}"/>
                  </a:ext>
                </a:extLst>
              </p:cNvPr>
              <p:cNvSpPr txBox="1"/>
              <p:nvPr/>
            </p:nvSpPr>
            <p:spPr>
              <a:xfrm>
                <a:off x="6046454" y="382707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73" name="文字方塊 172">
                <a:extLst>
                  <a:ext uri="{FF2B5EF4-FFF2-40B4-BE49-F238E27FC236}">
                    <a16:creationId xmlns:a16="http://schemas.microsoft.com/office/drawing/2014/main" id="{E829B031-8443-4252-B42B-569360A057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6454" y="3827070"/>
                <a:ext cx="715161" cy="46166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4" name="矩形 173">
            <a:extLst>
              <a:ext uri="{FF2B5EF4-FFF2-40B4-BE49-F238E27FC236}">
                <a16:creationId xmlns:a16="http://schemas.microsoft.com/office/drawing/2014/main" id="{5C613E91-2B51-4A93-A171-8D3FA276ACEB}"/>
              </a:ext>
            </a:extLst>
          </p:cNvPr>
          <p:cNvSpPr/>
          <p:nvPr/>
        </p:nvSpPr>
        <p:spPr>
          <a:xfrm>
            <a:off x="5665835" y="3789527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5" name="文字方塊 174">
                <a:extLst>
                  <a:ext uri="{FF2B5EF4-FFF2-40B4-BE49-F238E27FC236}">
                    <a16:creationId xmlns:a16="http://schemas.microsoft.com/office/drawing/2014/main" id="{76E32E36-88F8-4442-8DDC-0D4DD4B94ADC}"/>
                  </a:ext>
                </a:extLst>
              </p:cNvPr>
              <p:cNvSpPr txBox="1"/>
              <p:nvPr/>
            </p:nvSpPr>
            <p:spPr>
              <a:xfrm>
                <a:off x="5484350" y="3837344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75" name="文字方塊 174">
                <a:extLst>
                  <a:ext uri="{FF2B5EF4-FFF2-40B4-BE49-F238E27FC236}">
                    <a16:creationId xmlns:a16="http://schemas.microsoft.com/office/drawing/2014/main" id="{76E32E36-88F8-4442-8DDC-0D4DD4B94A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4350" y="3837344"/>
                <a:ext cx="715161" cy="46166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6" name="矩形 175">
            <a:extLst>
              <a:ext uri="{FF2B5EF4-FFF2-40B4-BE49-F238E27FC236}">
                <a16:creationId xmlns:a16="http://schemas.microsoft.com/office/drawing/2014/main" id="{14772534-C991-406B-8C00-EDADD56F964B}"/>
              </a:ext>
            </a:extLst>
          </p:cNvPr>
          <p:cNvSpPr/>
          <p:nvPr/>
        </p:nvSpPr>
        <p:spPr>
          <a:xfrm>
            <a:off x="5103732" y="3789527"/>
            <a:ext cx="288000" cy="54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7" name="文字方塊 176">
                <a:extLst>
                  <a:ext uri="{FF2B5EF4-FFF2-40B4-BE49-F238E27FC236}">
                    <a16:creationId xmlns:a16="http://schemas.microsoft.com/office/drawing/2014/main" id="{E788EF0A-3F1E-427F-9867-EFFC0DA54AB6}"/>
                  </a:ext>
                </a:extLst>
              </p:cNvPr>
              <p:cNvSpPr txBox="1"/>
              <p:nvPr/>
            </p:nvSpPr>
            <p:spPr>
              <a:xfrm>
                <a:off x="4922247" y="3837344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77" name="文字方塊 176">
                <a:extLst>
                  <a:ext uri="{FF2B5EF4-FFF2-40B4-BE49-F238E27FC236}">
                    <a16:creationId xmlns:a16="http://schemas.microsoft.com/office/drawing/2014/main" id="{E788EF0A-3F1E-427F-9867-EFFC0DA54A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2247" y="3837344"/>
                <a:ext cx="715161" cy="461665"/>
              </a:xfrm>
              <a:prstGeom prst="rect">
                <a:avLst/>
              </a:prstGeom>
              <a:blipFill>
                <a:blip r:embed="rId17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8" name="矩形 177">
            <a:extLst>
              <a:ext uri="{FF2B5EF4-FFF2-40B4-BE49-F238E27FC236}">
                <a16:creationId xmlns:a16="http://schemas.microsoft.com/office/drawing/2014/main" id="{F0545D61-D960-464A-8BBA-9362F7791528}"/>
              </a:ext>
            </a:extLst>
          </p:cNvPr>
          <p:cNvSpPr/>
          <p:nvPr/>
        </p:nvSpPr>
        <p:spPr>
          <a:xfrm>
            <a:off x="8490917" y="3803115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文字方塊 178">
                <a:extLst>
                  <a:ext uri="{FF2B5EF4-FFF2-40B4-BE49-F238E27FC236}">
                    <a16:creationId xmlns:a16="http://schemas.microsoft.com/office/drawing/2014/main" id="{573E02FE-EDF7-46DE-BAA5-3B47291AA057}"/>
                  </a:ext>
                </a:extLst>
              </p:cNvPr>
              <p:cNvSpPr txBox="1"/>
              <p:nvPr/>
            </p:nvSpPr>
            <p:spPr>
              <a:xfrm>
                <a:off x="8299158" y="3840658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79" name="文字方塊 178">
                <a:extLst>
                  <a:ext uri="{FF2B5EF4-FFF2-40B4-BE49-F238E27FC236}">
                    <a16:creationId xmlns:a16="http://schemas.microsoft.com/office/drawing/2014/main" id="{573E02FE-EDF7-46DE-BAA5-3B47291AA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9158" y="3840658"/>
                <a:ext cx="715161" cy="46166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0" name="矩形 179">
            <a:extLst>
              <a:ext uri="{FF2B5EF4-FFF2-40B4-BE49-F238E27FC236}">
                <a16:creationId xmlns:a16="http://schemas.microsoft.com/office/drawing/2014/main" id="{8FC5FE51-5BCF-4ABF-87BC-EB77C3B0798F}"/>
              </a:ext>
            </a:extLst>
          </p:cNvPr>
          <p:cNvSpPr/>
          <p:nvPr/>
        </p:nvSpPr>
        <p:spPr>
          <a:xfrm>
            <a:off x="7918539" y="3803115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文字方塊 180">
                <a:extLst>
                  <a:ext uri="{FF2B5EF4-FFF2-40B4-BE49-F238E27FC236}">
                    <a16:creationId xmlns:a16="http://schemas.microsoft.com/office/drawing/2014/main" id="{53E09230-8F52-4028-BEFC-CAA77CB73312}"/>
                  </a:ext>
                </a:extLst>
              </p:cNvPr>
              <p:cNvSpPr txBox="1"/>
              <p:nvPr/>
            </p:nvSpPr>
            <p:spPr>
              <a:xfrm>
                <a:off x="7737054" y="3850932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81" name="文字方塊 180">
                <a:extLst>
                  <a:ext uri="{FF2B5EF4-FFF2-40B4-BE49-F238E27FC236}">
                    <a16:creationId xmlns:a16="http://schemas.microsoft.com/office/drawing/2014/main" id="{53E09230-8F52-4028-BEFC-CAA77CB733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7054" y="3850932"/>
                <a:ext cx="715161" cy="46166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2" name="矩形 181">
            <a:extLst>
              <a:ext uri="{FF2B5EF4-FFF2-40B4-BE49-F238E27FC236}">
                <a16:creationId xmlns:a16="http://schemas.microsoft.com/office/drawing/2014/main" id="{AE66A1AB-0C9F-41F2-8BE8-E6E2BCD01351}"/>
              </a:ext>
            </a:extLst>
          </p:cNvPr>
          <p:cNvSpPr/>
          <p:nvPr/>
        </p:nvSpPr>
        <p:spPr>
          <a:xfrm>
            <a:off x="7356436" y="3803115"/>
            <a:ext cx="288000" cy="54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文字方塊 182">
                <a:extLst>
                  <a:ext uri="{FF2B5EF4-FFF2-40B4-BE49-F238E27FC236}">
                    <a16:creationId xmlns:a16="http://schemas.microsoft.com/office/drawing/2014/main" id="{3BFA6C9D-B465-4999-B04D-2DF6594A1C17}"/>
                  </a:ext>
                </a:extLst>
              </p:cNvPr>
              <p:cNvSpPr txBox="1"/>
              <p:nvPr/>
            </p:nvSpPr>
            <p:spPr>
              <a:xfrm>
                <a:off x="7174951" y="3850932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83" name="文字方塊 182">
                <a:extLst>
                  <a:ext uri="{FF2B5EF4-FFF2-40B4-BE49-F238E27FC236}">
                    <a16:creationId xmlns:a16="http://schemas.microsoft.com/office/drawing/2014/main" id="{3BFA6C9D-B465-4999-B04D-2DF6594A1C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4951" y="3850932"/>
                <a:ext cx="715161" cy="461665"/>
              </a:xfrm>
              <a:prstGeom prst="rect">
                <a:avLst/>
              </a:prstGeom>
              <a:blipFill>
                <a:blip r:embed="rId20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0" name="群組 259">
            <a:extLst>
              <a:ext uri="{FF2B5EF4-FFF2-40B4-BE49-F238E27FC236}">
                <a16:creationId xmlns:a16="http://schemas.microsoft.com/office/drawing/2014/main" id="{4D731875-22A8-4404-BD13-2B29959EBBAF}"/>
              </a:ext>
            </a:extLst>
          </p:cNvPr>
          <p:cNvGrpSpPr/>
          <p:nvPr/>
        </p:nvGrpSpPr>
        <p:grpSpPr>
          <a:xfrm>
            <a:off x="5647779" y="4561578"/>
            <a:ext cx="565090" cy="430683"/>
            <a:chOff x="5686213" y="4717020"/>
            <a:chExt cx="565090" cy="430683"/>
          </a:xfrm>
        </p:grpSpPr>
        <p:sp>
          <p:nvSpPr>
            <p:cNvPr id="261" name="矩形 260">
              <a:extLst>
                <a:ext uri="{FF2B5EF4-FFF2-40B4-BE49-F238E27FC236}">
                  <a16:creationId xmlns:a16="http://schemas.microsoft.com/office/drawing/2014/main" id="{27D03E16-0745-4C61-99BB-CF4D59FFFA90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2" name="文字方塊 261">
                  <a:extLst>
                    <a:ext uri="{FF2B5EF4-FFF2-40B4-BE49-F238E27FC236}">
                      <a16:creationId xmlns:a16="http://schemas.microsoft.com/office/drawing/2014/main" id="{2230713A-0279-4B8B-8AF5-074BAFA77D8E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65090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62" name="文字方塊 261">
                  <a:extLst>
                    <a:ext uri="{FF2B5EF4-FFF2-40B4-BE49-F238E27FC236}">
                      <a16:creationId xmlns:a16="http://schemas.microsoft.com/office/drawing/2014/main" id="{2230713A-0279-4B8B-8AF5-074BAFA77D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65090" cy="385555"/>
                </a:xfrm>
                <a:prstGeom prst="rect">
                  <a:avLst/>
                </a:prstGeom>
                <a:blipFill>
                  <a:blip r:embed="rId21"/>
                  <a:stretch>
                    <a:fillRect l="-6452" t="-14063" r="-26882" b="-9375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3" name="群組 262">
            <a:extLst>
              <a:ext uri="{FF2B5EF4-FFF2-40B4-BE49-F238E27FC236}">
                <a16:creationId xmlns:a16="http://schemas.microsoft.com/office/drawing/2014/main" id="{1017C076-CB95-4C23-96D8-2D1C84883D37}"/>
              </a:ext>
            </a:extLst>
          </p:cNvPr>
          <p:cNvGrpSpPr/>
          <p:nvPr/>
        </p:nvGrpSpPr>
        <p:grpSpPr>
          <a:xfrm>
            <a:off x="5656488" y="4992261"/>
            <a:ext cx="565091" cy="430683"/>
            <a:chOff x="5686213" y="4717020"/>
            <a:chExt cx="565091" cy="430683"/>
          </a:xfrm>
        </p:grpSpPr>
        <p:sp>
          <p:nvSpPr>
            <p:cNvPr id="264" name="矩形 263">
              <a:extLst>
                <a:ext uri="{FF2B5EF4-FFF2-40B4-BE49-F238E27FC236}">
                  <a16:creationId xmlns:a16="http://schemas.microsoft.com/office/drawing/2014/main" id="{6130DA64-729C-47F4-8D7B-60C738C5A882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5" name="文字方塊 264">
                  <a:extLst>
                    <a:ext uri="{FF2B5EF4-FFF2-40B4-BE49-F238E27FC236}">
                      <a16:creationId xmlns:a16="http://schemas.microsoft.com/office/drawing/2014/main" id="{8ABCA2F8-E407-47F4-B7EA-FA62F8BE3F9B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65091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65" name="文字方塊 264">
                  <a:extLst>
                    <a:ext uri="{FF2B5EF4-FFF2-40B4-BE49-F238E27FC236}">
                      <a16:creationId xmlns:a16="http://schemas.microsoft.com/office/drawing/2014/main" id="{8ABCA2F8-E407-47F4-B7EA-FA62F8BE3F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65091" cy="385555"/>
                </a:xfrm>
                <a:prstGeom prst="rect">
                  <a:avLst/>
                </a:prstGeom>
                <a:blipFill>
                  <a:blip r:embed="rId22"/>
                  <a:stretch>
                    <a:fillRect l="-7527" t="-15873" r="-25806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6" name="群組 265">
            <a:extLst>
              <a:ext uri="{FF2B5EF4-FFF2-40B4-BE49-F238E27FC236}">
                <a16:creationId xmlns:a16="http://schemas.microsoft.com/office/drawing/2014/main" id="{DDF842BA-8BEB-461B-9328-DFEAD4D70A82}"/>
              </a:ext>
            </a:extLst>
          </p:cNvPr>
          <p:cNvGrpSpPr/>
          <p:nvPr/>
        </p:nvGrpSpPr>
        <p:grpSpPr>
          <a:xfrm>
            <a:off x="5656856" y="5425175"/>
            <a:ext cx="565091" cy="430683"/>
            <a:chOff x="5686213" y="4717020"/>
            <a:chExt cx="565091" cy="430683"/>
          </a:xfrm>
        </p:grpSpPr>
        <p:sp>
          <p:nvSpPr>
            <p:cNvPr id="267" name="矩形 266">
              <a:extLst>
                <a:ext uri="{FF2B5EF4-FFF2-40B4-BE49-F238E27FC236}">
                  <a16:creationId xmlns:a16="http://schemas.microsoft.com/office/drawing/2014/main" id="{F2F03E4D-6A71-485E-81C8-B1E118AFF55F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8" name="文字方塊 267">
                  <a:extLst>
                    <a:ext uri="{FF2B5EF4-FFF2-40B4-BE49-F238E27FC236}">
                      <a16:creationId xmlns:a16="http://schemas.microsoft.com/office/drawing/2014/main" id="{9A81DEB5-1607-41A9-B458-055E57B6C851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65091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1,3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68" name="文字方塊 267">
                  <a:extLst>
                    <a:ext uri="{FF2B5EF4-FFF2-40B4-BE49-F238E27FC236}">
                      <a16:creationId xmlns:a16="http://schemas.microsoft.com/office/drawing/2014/main" id="{9A81DEB5-1607-41A9-B458-055E57B6C8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65091" cy="385555"/>
                </a:xfrm>
                <a:prstGeom prst="rect">
                  <a:avLst/>
                </a:prstGeom>
                <a:blipFill>
                  <a:blip r:embed="rId23"/>
                  <a:stretch>
                    <a:fillRect l="-7527" t="-15873" r="-25806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9" name="群組 268">
            <a:extLst>
              <a:ext uri="{FF2B5EF4-FFF2-40B4-BE49-F238E27FC236}">
                <a16:creationId xmlns:a16="http://schemas.microsoft.com/office/drawing/2014/main" id="{920F006B-9365-4C68-9C11-782EA435D651}"/>
              </a:ext>
            </a:extLst>
          </p:cNvPr>
          <p:cNvGrpSpPr/>
          <p:nvPr/>
        </p:nvGrpSpPr>
        <p:grpSpPr>
          <a:xfrm>
            <a:off x="5657192" y="5853401"/>
            <a:ext cx="565091" cy="430683"/>
            <a:chOff x="5686213" y="4717020"/>
            <a:chExt cx="565091" cy="430683"/>
          </a:xfrm>
        </p:grpSpPr>
        <p:sp>
          <p:nvSpPr>
            <p:cNvPr id="270" name="矩形 269">
              <a:extLst>
                <a:ext uri="{FF2B5EF4-FFF2-40B4-BE49-F238E27FC236}">
                  <a16:creationId xmlns:a16="http://schemas.microsoft.com/office/drawing/2014/main" id="{6A52DFFF-40C2-40C5-9EDD-C19772FF2121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1" name="文字方塊 270">
                  <a:extLst>
                    <a:ext uri="{FF2B5EF4-FFF2-40B4-BE49-F238E27FC236}">
                      <a16:creationId xmlns:a16="http://schemas.microsoft.com/office/drawing/2014/main" id="{0B818BFE-7F88-4294-A527-966D7E4869E2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65091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1,4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71" name="文字方塊 270">
                  <a:extLst>
                    <a:ext uri="{FF2B5EF4-FFF2-40B4-BE49-F238E27FC236}">
                      <a16:creationId xmlns:a16="http://schemas.microsoft.com/office/drawing/2014/main" id="{0B818BFE-7F88-4294-A527-966D7E4869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65091" cy="385555"/>
                </a:xfrm>
                <a:prstGeom prst="rect">
                  <a:avLst/>
                </a:prstGeom>
                <a:blipFill>
                  <a:blip r:embed="rId24"/>
                  <a:stretch>
                    <a:fillRect l="-6452" t="-14286" r="-26882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2" name="群組 271">
            <a:extLst>
              <a:ext uri="{FF2B5EF4-FFF2-40B4-BE49-F238E27FC236}">
                <a16:creationId xmlns:a16="http://schemas.microsoft.com/office/drawing/2014/main" id="{26FB575F-7BB2-4F74-893E-75E2245053D9}"/>
              </a:ext>
            </a:extLst>
          </p:cNvPr>
          <p:cNvGrpSpPr/>
          <p:nvPr/>
        </p:nvGrpSpPr>
        <p:grpSpPr>
          <a:xfrm>
            <a:off x="6220886" y="4576472"/>
            <a:ext cx="572208" cy="430683"/>
            <a:chOff x="5686213" y="4717020"/>
            <a:chExt cx="572208" cy="430683"/>
          </a:xfrm>
        </p:grpSpPr>
        <p:sp>
          <p:nvSpPr>
            <p:cNvPr id="273" name="矩形 272">
              <a:extLst>
                <a:ext uri="{FF2B5EF4-FFF2-40B4-BE49-F238E27FC236}">
                  <a16:creationId xmlns:a16="http://schemas.microsoft.com/office/drawing/2014/main" id="{B9E20F3C-6B2E-4B69-BE07-BC8DF1223272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4" name="文字方塊 273">
                  <a:extLst>
                    <a:ext uri="{FF2B5EF4-FFF2-40B4-BE49-F238E27FC236}">
                      <a16:creationId xmlns:a16="http://schemas.microsoft.com/office/drawing/2014/main" id="{88F6A0E3-EE5E-4D13-B172-9CDA97593E43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2,1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74" name="文字方塊 273">
                  <a:extLst>
                    <a:ext uri="{FF2B5EF4-FFF2-40B4-BE49-F238E27FC236}">
                      <a16:creationId xmlns:a16="http://schemas.microsoft.com/office/drawing/2014/main" id="{88F6A0E3-EE5E-4D13-B172-9CDA97593E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25"/>
                  <a:stretch>
                    <a:fillRect l="-6383" t="-15873" r="-25532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5" name="群組 274">
            <a:extLst>
              <a:ext uri="{FF2B5EF4-FFF2-40B4-BE49-F238E27FC236}">
                <a16:creationId xmlns:a16="http://schemas.microsoft.com/office/drawing/2014/main" id="{CBEEB759-E85D-4373-BAB3-AA990E7F9C86}"/>
              </a:ext>
            </a:extLst>
          </p:cNvPr>
          <p:cNvGrpSpPr/>
          <p:nvPr/>
        </p:nvGrpSpPr>
        <p:grpSpPr>
          <a:xfrm>
            <a:off x="6229595" y="5007155"/>
            <a:ext cx="572208" cy="430683"/>
            <a:chOff x="5686213" y="4717020"/>
            <a:chExt cx="572208" cy="430683"/>
          </a:xfrm>
        </p:grpSpPr>
        <p:sp>
          <p:nvSpPr>
            <p:cNvPr id="276" name="矩形 275">
              <a:extLst>
                <a:ext uri="{FF2B5EF4-FFF2-40B4-BE49-F238E27FC236}">
                  <a16:creationId xmlns:a16="http://schemas.microsoft.com/office/drawing/2014/main" id="{7111B8A4-E1FC-494F-BB89-C7EA9ADCB99E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7" name="文字方塊 276">
                  <a:extLst>
                    <a:ext uri="{FF2B5EF4-FFF2-40B4-BE49-F238E27FC236}">
                      <a16:creationId xmlns:a16="http://schemas.microsoft.com/office/drawing/2014/main" id="{FB82C5AB-0977-4953-A433-C5CAE15703B5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2,2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77" name="文字方塊 276">
                  <a:extLst>
                    <a:ext uri="{FF2B5EF4-FFF2-40B4-BE49-F238E27FC236}">
                      <a16:creationId xmlns:a16="http://schemas.microsoft.com/office/drawing/2014/main" id="{FB82C5AB-0977-4953-A433-C5CAE15703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26"/>
                  <a:stretch>
                    <a:fillRect l="-7447" t="-14063" r="-24468" b="-9375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8" name="群組 277">
            <a:extLst>
              <a:ext uri="{FF2B5EF4-FFF2-40B4-BE49-F238E27FC236}">
                <a16:creationId xmlns:a16="http://schemas.microsoft.com/office/drawing/2014/main" id="{2192E5C2-B089-4464-807A-325A07BCF9E5}"/>
              </a:ext>
            </a:extLst>
          </p:cNvPr>
          <p:cNvGrpSpPr/>
          <p:nvPr/>
        </p:nvGrpSpPr>
        <p:grpSpPr>
          <a:xfrm>
            <a:off x="6229963" y="5440069"/>
            <a:ext cx="572208" cy="430683"/>
            <a:chOff x="5686213" y="4717020"/>
            <a:chExt cx="572208" cy="430683"/>
          </a:xfrm>
        </p:grpSpPr>
        <p:sp>
          <p:nvSpPr>
            <p:cNvPr id="279" name="矩形 278">
              <a:extLst>
                <a:ext uri="{FF2B5EF4-FFF2-40B4-BE49-F238E27FC236}">
                  <a16:creationId xmlns:a16="http://schemas.microsoft.com/office/drawing/2014/main" id="{28AABCA9-EA4E-4F55-967B-5F28369109CB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0" name="文字方塊 279">
                  <a:extLst>
                    <a:ext uri="{FF2B5EF4-FFF2-40B4-BE49-F238E27FC236}">
                      <a16:creationId xmlns:a16="http://schemas.microsoft.com/office/drawing/2014/main" id="{013A88F1-396A-4043-ADAF-B252DEC9E129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2,3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80" name="文字方塊 279">
                  <a:extLst>
                    <a:ext uri="{FF2B5EF4-FFF2-40B4-BE49-F238E27FC236}">
                      <a16:creationId xmlns:a16="http://schemas.microsoft.com/office/drawing/2014/main" id="{013A88F1-396A-4043-ADAF-B252DEC9E1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27"/>
                  <a:stretch>
                    <a:fillRect l="-7447" t="-14063" r="-24468" b="-9375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1" name="群組 280">
            <a:extLst>
              <a:ext uri="{FF2B5EF4-FFF2-40B4-BE49-F238E27FC236}">
                <a16:creationId xmlns:a16="http://schemas.microsoft.com/office/drawing/2014/main" id="{5ABF2D0A-EA5A-42AE-B722-ABD69FDC79D1}"/>
              </a:ext>
            </a:extLst>
          </p:cNvPr>
          <p:cNvGrpSpPr/>
          <p:nvPr/>
        </p:nvGrpSpPr>
        <p:grpSpPr>
          <a:xfrm>
            <a:off x="6230299" y="5868295"/>
            <a:ext cx="572208" cy="430683"/>
            <a:chOff x="5686213" y="4717020"/>
            <a:chExt cx="572208" cy="430683"/>
          </a:xfrm>
        </p:grpSpPr>
        <p:sp>
          <p:nvSpPr>
            <p:cNvPr id="282" name="矩形 281">
              <a:extLst>
                <a:ext uri="{FF2B5EF4-FFF2-40B4-BE49-F238E27FC236}">
                  <a16:creationId xmlns:a16="http://schemas.microsoft.com/office/drawing/2014/main" id="{17B1D922-685A-4BEB-AD6C-7DD71A02689E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3" name="文字方塊 282">
                  <a:extLst>
                    <a:ext uri="{FF2B5EF4-FFF2-40B4-BE49-F238E27FC236}">
                      <a16:creationId xmlns:a16="http://schemas.microsoft.com/office/drawing/2014/main" id="{A85D3605-93FC-48E7-B084-4D33CFCBF072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2,4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83" name="文字方塊 282">
                  <a:extLst>
                    <a:ext uri="{FF2B5EF4-FFF2-40B4-BE49-F238E27FC236}">
                      <a16:creationId xmlns:a16="http://schemas.microsoft.com/office/drawing/2014/main" id="{A85D3605-93FC-48E7-B084-4D33CFCBF0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28"/>
                  <a:stretch>
                    <a:fillRect l="-6383" t="-15873" r="-25532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4" name="群組 283">
            <a:extLst>
              <a:ext uri="{FF2B5EF4-FFF2-40B4-BE49-F238E27FC236}">
                <a16:creationId xmlns:a16="http://schemas.microsoft.com/office/drawing/2014/main" id="{025CBAA7-0F1E-4B64-9265-91AA6FCF5A8E}"/>
              </a:ext>
            </a:extLst>
          </p:cNvPr>
          <p:cNvGrpSpPr/>
          <p:nvPr/>
        </p:nvGrpSpPr>
        <p:grpSpPr>
          <a:xfrm>
            <a:off x="6796866" y="4561578"/>
            <a:ext cx="572208" cy="430683"/>
            <a:chOff x="5686213" y="4717020"/>
            <a:chExt cx="572208" cy="430683"/>
          </a:xfrm>
        </p:grpSpPr>
        <p:sp>
          <p:nvSpPr>
            <p:cNvPr id="285" name="矩形 284">
              <a:extLst>
                <a:ext uri="{FF2B5EF4-FFF2-40B4-BE49-F238E27FC236}">
                  <a16:creationId xmlns:a16="http://schemas.microsoft.com/office/drawing/2014/main" id="{CEACD89C-9A13-44E1-850A-B1DE2CDC4CCE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6" name="文字方塊 285">
                  <a:extLst>
                    <a:ext uri="{FF2B5EF4-FFF2-40B4-BE49-F238E27FC236}">
                      <a16:creationId xmlns:a16="http://schemas.microsoft.com/office/drawing/2014/main" id="{4303DBAB-FBB6-4426-8BD9-DE2BE566FBA2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3,1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86" name="文字方塊 285">
                  <a:extLst>
                    <a:ext uri="{FF2B5EF4-FFF2-40B4-BE49-F238E27FC236}">
                      <a16:creationId xmlns:a16="http://schemas.microsoft.com/office/drawing/2014/main" id="{4303DBAB-FBB6-4426-8BD9-DE2BE566FB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29"/>
                  <a:stretch>
                    <a:fillRect l="-7447" t="-14063" r="-24468" b="-9375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7" name="群組 286">
            <a:extLst>
              <a:ext uri="{FF2B5EF4-FFF2-40B4-BE49-F238E27FC236}">
                <a16:creationId xmlns:a16="http://schemas.microsoft.com/office/drawing/2014/main" id="{6746C3F2-9D39-4A74-8A2D-CEA9879AFD7B}"/>
              </a:ext>
            </a:extLst>
          </p:cNvPr>
          <p:cNvGrpSpPr/>
          <p:nvPr/>
        </p:nvGrpSpPr>
        <p:grpSpPr>
          <a:xfrm>
            <a:off x="6805575" y="4992261"/>
            <a:ext cx="572208" cy="430683"/>
            <a:chOff x="5686213" y="4717020"/>
            <a:chExt cx="572208" cy="430683"/>
          </a:xfrm>
        </p:grpSpPr>
        <p:sp>
          <p:nvSpPr>
            <p:cNvPr id="288" name="矩形 287">
              <a:extLst>
                <a:ext uri="{FF2B5EF4-FFF2-40B4-BE49-F238E27FC236}">
                  <a16:creationId xmlns:a16="http://schemas.microsoft.com/office/drawing/2014/main" id="{B0FFA815-DC7B-465A-8578-4961FC239C1E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9" name="文字方塊 288">
                  <a:extLst>
                    <a:ext uri="{FF2B5EF4-FFF2-40B4-BE49-F238E27FC236}">
                      <a16:creationId xmlns:a16="http://schemas.microsoft.com/office/drawing/2014/main" id="{2437486D-CE51-411B-B47E-CA2617EAE733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3,2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89" name="文字方塊 288">
                  <a:extLst>
                    <a:ext uri="{FF2B5EF4-FFF2-40B4-BE49-F238E27FC236}">
                      <a16:creationId xmlns:a16="http://schemas.microsoft.com/office/drawing/2014/main" id="{2437486D-CE51-411B-B47E-CA2617EAE7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30"/>
                  <a:stretch>
                    <a:fillRect l="-6383" t="-15873" r="-25532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0" name="群組 289">
            <a:extLst>
              <a:ext uri="{FF2B5EF4-FFF2-40B4-BE49-F238E27FC236}">
                <a16:creationId xmlns:a16="http://schemas.microsoft.com/office/drawing/2014/main" id="{63C6F2D7-2EDA-45ED-81C5-F9F9CE56929D}"/>
              </a:ext>
            </a:extLst>
          </p:cNvPr>
          <p:cNvGrpSpPr/>
          <p:nvPr/>
        </p:nvGrpSpPr>
        <p:grpSpPr>
          <a:xfrm>
            <a:off x="6805943" y="5425175"/>
            <a:ext cx="572208" cy="430683"/>
            <a:chOff x="5686213" y="4717020"/>
            <a:chExt cx="572208" cy="430683"/>
          </a:xfrm>
        </p:grpSpPr>
        <p:sp>
          <p:nvSpPr>
            <p:cNvPr id="291" name="矩形 290">
              <a:extLst>
                <a:ext uri="{FF2B5EF4-FFF2-40B4-BE49-F238E27FC236}">
                  <a16:creationId xmlns:a16="http://schemas.microsoft.com/office/drawing/2014/main" id="{569812F1-960B-4D5F-AD62-8A1062D89BA5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2" name="文字方塊 291">
                  <a:extLst>
                    <a:ext uri="{FF2B5EF4-FFF2-40B4-BE49-F238E27FC236}">
                      <a16:creationId xmlns:a16="http://schemas.microsoft.com/office/drawing/2014/main" id="{A986160E-7A90-4CA5-9C0F-0F92BE26B7B4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3,3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92" name="文字方塊 291">
                  <a:extLst>
                    <a:ext uri="{FF2B5EF4-FFF2-40B4-BE49-F238E27FC236}">
                      <a16:creationId xmlns:a16="http://schemas.microsoft.com/office/drawing/2014/main" id="{A986160E-7A90-4CA5-9C0F-0F92BE26B7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31"/>
                  <a:stretch>
                    <a:fillRect l="-6383" t="-15873" r="-25532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3" name="群組 292">
            <a:extLst>
              <a:ext uri="{FF2B5EF4-FFF2-40B4-BE49-F238E27FC236}">
                <a16:creationId xmlns:a16="http://schemas.microsoft.com/office/drawing/2014/main" id="{FCABBF43-946D-4B28-A31B-98334DFB36C6}"/>
              </a:ext>
            </a:extLst>
          </p:cNvPr>
          <p:cNvGrpSpPr/>
          <p:nvPr/>
        </p:nvGrpSpPr>
        <p:grpSpPr>
          <a:xfrm>
            <a:off x="6806279" y="5853401"/>
            <a:ext cx="572208" cy="430683"/>
            <a:chOff x="5686213" y="4717020"/>
            <a:chExt cx="572208" cy="430683"/>
          </a:xfrm>
        </p:grpSpPr>
        <p:sp>
          <p:nvSpPr>
            <p:cNvPr id="294" name="矩形 293">
              <a:extLst>
                <a:ext uri="{FF2B5EF4-FFF2-40B4-BE49-F238E27FC236}">
                  <a16:creationId xmlns:a16="http://schemas.microsoft.com/office/drawing/2014/main" id="{DEA49DFC-489C-44C3-B9CA-E9D4A0F3FF0F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5" name="文字方塊 294">
                  <a:extLst>
                    <a:ext uri="{FF2B5EF4-FFF2-40B4-BE49-F238E27FC236}">
                      <a16:creationId xmlns:a16="http://schemas.microsoft.com/office/drawing/2014/main" id="{9A2D2BED-3373-4657-B7BD-9107DD55D97C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3,4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95" name="文字方塊 294">
                  <a:extLst>
                    <a:ext uri="{FF2B5EF4-FFF2-40B4-BE49-F238E27FC236}">
                      <a16:creationId xmlns:a16="http://schemas.microsoft.com/office/drawing/2014/main" id="{9A2D2BED-3373-4657-B7BD-9107DD55D9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32"/>
                  <a:stretch>
                    <a:fillRect l="-7527" t="-14286" r="-25806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6" name="群組 295">
            <a:extLst>
              <a:ext uri="{FF2B5EF4-FFF2-40B4-BE49-F238E27FC236}">
                <a16:creationId xmlns:a16="http://schemas.microsoft.com/office/drawing/2014/main" id="{C546E5B8-59ED-4DC0-84AE-C63A54529FD7}"/>
              </a:ext>
            </a:extLst>
          </p:cNvPr>
          <p:cNvGrpSpPr/>
          <p:nvPr/>
        </p:nvGrpSpPr>
        <p:grpSpPr>
          <a:xfrm>
            <a:off x="7353659" y="4587689"/>
            <a:ext cx="572208" cy="430683"/>
            <a:chOff x="5686213" y="4717020"/>
            <a:chExt cx="572208" cy="430683"/>
          </a:xfrm>
        </p:grpSpPr>
        <p:sp>
          <p:nvSpPr>
            <p:cNvPr id="297" name="矩形 296">
              <a:extLst>
                <a:ext uri="{FF2B5EF4-FFF2-40B4-BE49-F238E27FC236}">
                  <a16:creationId xmlns:a16="http://schemas.microsoft.com/office/drawing/2014/main" id="{21382CDF-51EA-40A7-AFCD-F60D5217A455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8" name="文字方塊 297">
                  <a:extLst>
                    <a:ext uri="{FF2B5EF4-FFF2-40B4-BE49-F238E27FC236}">
                      <a16:creationId xmlns:a16="http://schemas.microsoft.com/office/drawing/2014/main" id="{B69F3DD9-4D8E-4D0B-A5FF-8E221309AE67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4,1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98" name="文字方塊 297">
                  <a:extLst>
                    <a:ext uri="{FF2B5EF4-FFF2-40B4-BE49-F238E27FC236}">
                      <a16:creationId xmlns:a16="http://schemas.microsoft.com/office/drawing/2014/main" id="{B69F3DD9-4D8E-4D0B-A5FF-8E221309AE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33"/>
                  <a:stretch>
                    <a:fillRect l="-6383" t="-15873" r="-25532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9" name="群組 298">
            <a:extLst>
              <a:ext uri="{FF2B5EF4-FFF2-40B4-BE49-F238E27FC236}">
                <a16:creationId xmlns:a16="http://schemas.microsoft.com/office/drawing/2014/main" id="{520556E1-4271-4677-B915-909E489C8BB2}"/>
              </a:ext>
            </a:extLst>
          </p:cNvPr>
          <p:cNvGrpSpPr/>
          <p:nvPr/>
        </p:nvGrpSpPr>
        <p:grpSpPr>
          <a:xfrm>
            <a:off x="7362368" y="5018372"/>
            <a:ext cx="572208" cy="430683"/>
            <a:chOff x="5686213" y="4717020"/>
            <a:chExt cx="572208" cy="430683"/>
          </a:xfrm>
        </p:grpSpPr>
        <p:sp>
          <p:nvSpPr>
            <p:cNvPr id="300" name="矩形 299">
              <a:extLst>
                <a:ext uri="{FF2B5EF4-FFF2-40B4-BE49-F238E27FC236}">
                  <a16:creationId xmlns:a16="http://schemas.microsoft.com/office/drawing/2014/main" id="{53943D55-257C-438D-84B6-312D2BD28D80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1" name="文字方塊 300">
                  <a:extLst>
                    <a:ext uri="{FF2B5EF4-FFF2-40B4-BE49-F238E27FC236}">
                      <a16:creationId xmlns:a16="http://schemas.microsoft.com/office/drawing/2014/main" id="{A3C4069D-3F07-4439-9A51-6E6CB39EDE93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4,2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301" name="文字方塊 300">
                  <a:extLst>
                    <a:ext uri="{FF2B5EF4-FFF2-40B4-BE49-F238E27FC236}">
                      <a16:creationId xmlns:a16="http://schemas.microsoft.com/office/drawing/2014/main" id="{A3C4069D-3F07-4439-9A51-6E6CB39EDE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34"/>
                  <a:stretch>
                    <a:fillRect l="-7447" t="-14286" r="-24468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2" name="群組 301">
            <a:extLst>
              <a:ext uri="{FF2B5EF4-FFF2-40B4-BE49-F238E27FC236}">
                <a16:creationId xmlns:a16="http://schemas.microsoft.com/office/drawing/2014/main" id="{E8FC0276-630A-40A2-84CC-785E0372C762}"/>
              </a:ext>
            </a:extLst>
          </p:cNvPr>
          <p:cNvGrpSpPr/>
          <p:nvPr/>
        </p:nvGrpSpPr>
        <p:grpSpPr>
          <a:xfrm>
            <a:off x="7362736" y="5451286"/>
            <a:ext cx="572208" cy="430683"/>
            <a:chOff x="5686213" y="4717020"/>
            <a:chExt cx="572208" cy="430683"/>
          </a:xfrm>
        </p:grpSpPr>
        <p:sp>
          <p:nvSpPr>
            <p:cNvPr id="303" name="矩形 302">
              <a:extLst>
                <a:ext uri="{FF2B5EF4-FFF2-40B4-BE49-F238E27FC236}">
                  <a16:creationId xmlns:a16="http://schemas.microsoft.com/office/drawing/2014/main" id="{E6095060-163A-4931-996E-DBF50C00EEFA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4" name="文字方塊 303">
                  <a:extLst>
                    <a:ext uri="{FF2B5EF4-FFF2-40B4-BE49-F238E27FC236}">
                      <a16:creationId xmlns:a16="http://schemas.microsoft.com/office/drawing/2014/main" id="{9ADE15F2-02D2-4623-B907-D658AF735C1B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4,3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304" name="文字方塊 303">
                  <a:extLst>
                    <a:ext uri="{FF2B5EF4-FFF2-40B4-BE49-F238E27FC236}">
                      <a16:creationId xmlns:a16="http://schemas.microsoft.com/office/drawing/2014/main" id="{9ADE15F2-02D2-4623-B907-D658AF735C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35"/>
                  <a:stretch>
                    <a:fillRect l="-7447" t="-14286" r="-24468" b="-1111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5" name="群組 304">
            <a:extLst>
              <a:ext uri="{FF2B5EF4-FFF2-40B4-BE49-F238E27FC236}">
                <a16:creationId xmlns:a16="http://schemas.microsoft.com/office/drawing/2014/main" id="{8C825529-C906-48FB-AF1C-F8DC8D309C8B}"/>
              </a:ext>
            </a:extLst>
          </p:cNvPr>
          <p:cNvGrpSpPr/>
          <p:nvPr/>
        </p:nvGrpSpPr>
        <p:grpSpPr>
          <a:xfrm>
            <a:off x="7363072" y="5879512"/>
            <a:ext cx="572208" cy="430683"/>
            <a:chOff x="5686213" y="4717020"/>
            <a:chExt cx="572208" cy="430683"/>
          </a:xfrm>
        </p:grpSpPr>
        <p:sp>
          <p:nvSpPr>
            <p:cNvPr id="306" name="矩形 305">
              <a:extLst>
                <a:ext uri="{FF2B5EF4-FFF2-40B4-BE49-F238E27FC236}">
                  <a16:creationId xmlns:a16="http://schemas.microsoft.com/office/drawing/2014/main" id="{40C3BD83-EF82-44CB-8136-387C96AD3619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7" name="文字方塊 306">
                  <a:extLst>
                    <a:ext uri="{FF2B5EF4-FFF2-40B4-BE49-F238E27FC236}">
                      <a16:creationId xmlns:a16="http://schemas.microsoft.com/office/drawing/2014/main" id="{2BCB28E2-AAE2-4C20-A36C-D3C07AAC5189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4,4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307" name="文字方塊 306">
                  <a:extLst>
                    <a:ext uri="{FF2B5EF4-FFF2-40B4-BE49-F238E27FC236}">
                      <a16:creationId xmlns:a16="http://schemas.microsoft.com/office/drawing/2014/main" id="{2BCB28E2-AAE2-4C20-A36C-D3C07AAC51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2208" cy="385555"/>
                </a:xfrm>
                <a:prstGeom prst="rect">
                  <a:avLst/>
                </a:prstGeom>
                <a:blipFill>
                  <a:blip r:embed="rId36"/>
                  <a:stretch>
                    <a:fillRect l="-7447" t="-14063" r="-24468" b="-9375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8" name="文字方塊 307">
                <a:extLst>
                  <a:ext uri="{FF2B5EF4-FFF2-40B4-BE49-F238E27FC236}">
                    <a16:creationId xmlns:a16="http://schemas.microsoft.com/office/drawing/2014/main" id="{DD4A658E-556A-43EF-BC39-EC0558B43310}"/>
                  </a:ext>
                </a:extLst>
              </p:cNvPr>
              <p:cNvSpPr txBox="1"/>
              <p:nvPr/>
            </p:nvSpPr>
            <p:spPr>
              <a:xfrm>
                <a:off x="6631336" y="6314496"/>
                <a:ext cx="334322" cy="445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08" name="文字方塊 307">
                <a:extLst>
                  <a:ext uri="{FF2B5EF4-FFF2-40B4-BE49-F238E27FC236}">
                    <a16:creationId xmlns:a16="http://schemas.microsoft.com/office/drawing/2014/main" id="{DD4A658E-556A-43EF-BC39-EC0558B433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1336" y="6314496"/>
                <a:ext cx="334322" cy="445443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9" name="矩形 308">
            <a:extLst>
              <a:ext uri="{FF2B5EF4-FFF2-40B4-BE49-F238E27FC236}">
                <a16:creationId xmlns:a16="http://schemas.microsoft.com/office/drawing/2014/main" id="{201DF851-2271-4BE2-B6BF-1FD09959F419}"/>
              </a:ext>
            </a:extLst>
          </p:cNvPr>
          <p:cNvSpPr/>
          <p:nvPr/>
        </p:nvSpPr>
        <p:spPr>
          <a:xfrm>
            <a:off x="4007399" y="5154098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10" name="矩形 309">
            <a:extLst>
              <a:ext uri="{FF2B5EF4-FFF2-40B4-BE49-F238E27FC236}">
                <a16:creationId xmlns:a16="http://schemas.microsoft.com/office/drawing/2014/main" id="{91B5A42E-257A-4DB7-BF29-BA30E0369FB1}"/>
              </a:ext>
            </a:extLst>
          </p:cNvPr>
          <p:cNvSpPr/>
          <p:nvPr/>
        </p:nvSpPr>
        <p:spPr>
          <a:xfrm>
            <a:off x="4351221" y="5154098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11" name="矩形 310">
            <a:extLst>
              <a:ext uri="{FF2B5EF4-FFF2-40B4-BE49-F238E27FC236}">
                <a16:creationId xmlns:a16="http://schemas.microsoft.com/office/drawing/2014/main" id="{8E58AAF4-F0B2-454D-9215-2815C6C79434}"/>
              </a:ext>
            </a:extLst>
          </p:cNvPr>
          <p:cNvSpPr/>
          <p:nvPr/>
        </p:nvSpPr>
        <p:spPr>
          <a:xfrm>
            <a:off x="4695043" y="5154098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12" name="矩形 311">
            <a:extLst>
              <a:ext uri="{FF2B5EF4-FFF2-40B4-BE49-F238E27FC236}">
                <a16:creationId xmlns:a16="http://schemas.microsoft.com/office/drawing/2014/main" id="{B10B4533-4002-4B88-A021-FD68F94AF12B}"/>
              </a:ext>
            </a:extLst>
          </p:cNvPr>
          <p:cNvSpPr/>
          <p:nvPr/>
        </p:nvSpPr>
        <p:spPr>
          <a:xfrm>
            <a:off x="5038864" y="5160970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313" name="群組 312">
            <a:extLst>
              <a:ext uri="{FF2B5EF4-FFF2-40B4-BE49-F238E27FC236}">
                <a16:creationId xmlns:a16="http://schemas.microsoft.com/office/drawing/2014/main" id="{408B7C92-52DC-4F67-B432-2E07E44A565C}"/>
              </a:ext>
            </a:extLst>
          </p:cNvPr>
          <p:cNvGrpSpPr/>
          <p:nvPr/>
        </p:nvGrpSpPr>
        <p:grpSpPr>
          <a:xfrm>
            <a:off x="3828630" y="5179050"/>
            <a:ext cx="1732589" cy="487788"/>
            <a:chOff x="3387509" y="317020"/>
            <a:chExt cx="1732589" cy="4877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4" name="文字方塊 313">
                  <a:extLst>
                    <a:ext uri="{FF2B5EF4-FFF2-40B4-BE49-F238E27FC236}">
                      <a16:creationId xmlns:a16="http://schemas.microsoft.com/office/drawing/2014/main" id="{D3F9CBCF-FB78-4D49-92F0-7E48F37D4704}"/>
                    </a:ext>
                  </a:extLst>
                </p:cNvPr>
                <p:cNvSpPr txBox="1"/>
                <p:nvPr/>
              </p:nvSpPr>
              <p:spPr>
                <a:xfrm>
                  <a:off x="3387509" y="31702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314" name="文字方塊 313">
                  <a:extLst>
                    <a:ext uri="{FF2B5EF4-FFF2-40B4-BE49-F238E27FC236}">
                      <a16:creationId xmlns:a16="http://schemas.microsoft.com/office/drawing/2014/main" id="{D3F9CBCF-FB78-4D49-92F0-7E48F37D47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7509" y="317020"/>
                  <a:ext cx="715161" cy="461665"/>
                </a:xfrm>
                <a:prstGeom prst="rect">
                  <a:avLst/>
                </a:prstGeom>
                <a:blipFill>
                  <a:blip r:embed="rId3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5" name="文字方塊 314">
                  <a:extLst>
                    <a:ext uri="{FF2B5EF4-FFF2-40B4-BE49-F238E27FC236}">
                      <a16:creationId xmlns:a16="http://schemas.microsoft.com/office/drawing/2014/main" id="{D7BE0FB5-D086-47CF-A703-DD9C56870749}"/>
                    </a:ext>
                  </a:extLst>
                </p:cNvPr>
                <p:cNvSpPr txBox="1"/>
                <p:nvPr/>
              </p:nvSpPr>
              <p:spPr>
                <a:xfrm>
                  <a:off x="4061116" y="336271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315" name="文字方塊 314">
                  <a:extLst>
                    <a:ext uri="{FF2B5EF4-FFF2-40B4-BE49-F238E27FC236}">
                      <a16:creationId xmlns:a16="http://schemas.microsoft.com/office/drawing/2014/main" id="{D7BE0FB5-D086-47CF-A703-DD9C568707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61116" y="336271"/>
                  <a:ext cx="715161" cy="461665"/>
                </a:xfrm>
                <a:prstGeom prst="rect">
                  <a:avLst/>
                </a:prstGeom>
                <a:blipFill>
                  <a:blip r:embed="rId3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6" name="文字方塊 315">
                  <a:extLst>
                    <a:ext uri="{FF2B5EF4-FFF2-40B4-BE49-F238E27FC236}">
                      <a16:creationId xmlns:a16="http://schemas.microsoft.com/office/drawing/2014/main" id="{FFC7E0AC-9155-45D3-949E-F2F2BE847597}"/>
                    </a:ext>
                  </a:extLst>
                </p:cNvPr>
                <p:cNvSpPr txBox="1"/>
                <p:nvPr/>
              </p:nvSpPr>
              <p:spPr>
                <a:xfrm>
                  <a:off x="4404937" y="343143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316" name="文字方塊 315">
                  <a:extLst>
                    <a:ext uri="{FF2B5EF4-FFF2-40B4-BE49-F238E27FC236}">
                      <a16:creationId xmlns:a16="http://schemas.microsoft.com/office/drawing/2014/main" id="{FFC7E0AC-9155-45D3-949E-F2F2BE8475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04937" y="343143"/>
                  <a:ext cx="715161" cy="461665"/>
                </a:xfrm>
                <a:prstGeom prst="rect">
                  <a:avLst/>
                </a:prstGeom>
                <a:blipFill>
                  <a:blip r:embed="rId4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7" name="文字方塊 316">
                  <a:extLst>
                    <a:ext uri="{FF2B5EF4-FFF2-40B4-BE49-F238E27FC236}">
                      <a16:creationId xmlns:a16="http://schemas.microsoft.com/office/drawing/2014/main" id="{6EB20791-FED8-4C54-B70A-463F1B94D0CF}"/>
                    </a:ext>
                  </a:extLst>
                </p:cNvPr>
                <p:cNvSpPr txBox="1"/>
                <p:nvPr/>
              </p:nvSpPr>
              <p:spPr>
                <a:xfrm>
                  <a:off x="3745089" y="325081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317" name="文字方塊 316">
                  <a:extLst>
                    <a:ext uri="{FF2B5EF4-FFF2-40B4-BE49-F238E27FC236}">
                      <a16:creationId xmlns:a16="http://schemas.microsoft.com/office/drawing/2014/main" id="{6EB20791-FED8-4C54-B70A-463F1B94D0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45089" y="325081"/>
                  <a:ext cx="715161" cy="461665"/>
                </a:xfrm>
                <a:prstGeom prst="rect">
                  <a:avLst/>
                </a:prstGeom>
                <a:blipFill>
                  <a:blip r:embed="rId4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8" name="文字方塊 317">
                <a:extLst>
                  <a:ext uri="{FF2B5EF4-FFF2-40B4-BE49-F238E27FC236}">
                    <a16:creationId xmlns:a16="http://schemas.microsoft.com/office/drawing/2014/main" id="{98B409DD-7AAC-48B8-96F6-4B3BDD53CE37}"/>
                  </a:ext>
                </a:extLst>
              </p:cNvPr>
              <p:cNvSpPr txBox="1"/>
              <p:nvPr/>
            </p:nvSpPr>
            <p:spPr>
              <a:xfrm>
                <a:off x="4491198" y="5666838"/>
                <a:ext cx="31758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18" name="文字方塊 317">
                <a:extLst>
                  <a:ext uri="{FF2B5EF4-FFF2-40B4-BE49-F238E27FC236}">
                    <a16:creationId xmlns:a16="http://schemas.microsoft.com/office/drawing/2014/main" id="{98B409DD-7AAC-48B8-96F6-4B3BDD53C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1198" y="5666838"/>
                <a:ext cx="317587" cy="430887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9" name="文字方塊 318">
            <a:extLst>
              <a:ext uri="{FF2B5EF4-FFF2-40B4-BE49-F238E27FC236}">
                <a16:creationId xmlns:a16="http://schemas.microsoft.com/office/drawing/2014/main" id="{E699788A-BB0F-4FA2-83BF-A46A8BBB4CE8}"/>
              </a:ext>
            </a:extLst>
          </p:cNvPr>
          <p:cNvSpPr txBox="1"/>
          <p:nvPr/>
        </p:nvSpPr>
        <p:spPr>
          <a:xfrm>
            <a:off x="3223578" y="5156147"/>
            <a:ext cx="3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/>
              <a:t>=</a:t>
            </a:r>
            <a:endParaRPr lang="zh-TW" altLang="en-US" sz="2800" b="1" dirty="0"/>
          </a:p>
        </p:txBody>
      </p:sp>
      <p:sp>
        <p:nvSpPr>
          <p:cNvPr id="324" name="矩形 323">
            <a:extLst>
              <a:ext uri="{FF2B5EF4-FFF2-40B4-BE49-F238E27FC236}">
                <a16:creationId xmlns:a16="http://schemas.microsoft.com/office/drawing/2014/main" id="{CB52F776-400B-4394-AB5C-46DF7A47DF45}"/>
              </a:ext>
            </a:extLst>
          </p:cNvPr>
          <p:cNvSpPr/>
          <p:nvPr/>
        </p:nvSpPr>
        <p:spPr>
          <a:xfrm>
            <a:off x="1519001" y="5116489"/>
            <a:ext cx="288000" cy="540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5" name="文字方塊 324">
                <a:extLst>
                  <a:ext uri="{FF2B5EF4-FFF2-40B4-BE49-F238E27FC236}">
                    <a16:creationId xmlns:a16="http://schemas.microsoft.com/office/drawing/2014/main" id="{68332117-C910-4E42-AD80-A5E43BEB9AE3}"/>
                  </a:ext>
                </a:extLst>
              </p:cNvPr>
              <p:cNvSpPr txBox="1"/>
              <p:nvPr/>
            </p:nvSpPr>
            <p:spPr>
              <a:xfrm>
                <a:off x="1351553" y="5156666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25" name="文字方塊 324">
                <a:extLst>
                  <a:ext uri="{FF2B5EF4-FFF2-40B4-BE49-F238E27FC236}">
                    <a16:creationId xmlns:a16="http://schemas.microsoft.com/office/drawing/2014/main" id="{68332117-C910-4E42-AD80-A5E43BEB9A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1553" y="5156666"/>
                <a:ext cx="715161" cy="461665"/>
              </a:xfrm>
              <a:prstGeom prst="rect">
                <a:avLst/>
              </a:prstGeom>
              <a:blipFill>
                <a:blip r:embed="rId4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6" name="矩形 325">
            <a:extLst>
              <a:ext uri="{FF2B5EF4-FFF2-40B4-BE49-F238E27FC236}">
                <a16:creationId xmlns:a16="http://schemas.microsoft.com/office/drawing/2014/main" id="{69CFDCA4-157C-44A1-A247-657B82A33BF6}"/>
              </a:ext>
            </a:extLst>
          </p:cNvPr>
          <p:cNvSpPr/>
          <p:nvPr/>
        </p:nvSpPr>
        <p:spPr>
          <a:xfrm>
            <a:off x="1862823" y="5116489"/>
            <a:ext cx="288000" cy="540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7" name="文字方塊 326">
                <a:extLst>
                  <a:ext uri="{FF2B5EF4-FFF2-40B4-BE49-F238E27FC236}">
                    <a16:creationId xmlns:a16="http://schemas.microsoft.com/office/drawing/2014/main" id="{15451640-4E06-4FD8-9EAC-D1FDD9225834}"/>
                  </a:ext>
                </a:extLst>
              </p:cNvPr>
              <p:cNvSpPr txBox="1"/>
              <p:nvPr/>
            </p:nvSpPr>
            <p:spPr>
              <a:xfrm>
                <a:off x="1681338" y="5156667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27" name="文字方塊 326">
                <a:extLst>
                  <a:ext uri="{FF2B5EF4-FFF2-40B4-BE49-F238E27FC236}">
                    <a16:creationId xmlns:a16="http://schemas.microsoft.com/office/drawing/2014/main" id="{15451640-4E06-4FD8-9EAC-D1FDD92258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1338" y="5156667"/>
                <a:ext cx="715161" cy="461665"/>
              </a:xfrm>
              <a:prstGeom prst="rect">
                <a:avLst/>
              </a:prstGeom>
              <a:blipFill>
                <a:blip r:embed="rId4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8" name="矩形 327">
            <a:extLst>
              <a:ext uri="{FF2B5EF4-FFF2-40B4-BE49-F238E27FC236}">
                <a16:creationId xmlns:a16="http://schemas.microsoft.com/office/drawing/2014/main" id="{A17FF875-22C7-4A98-BD9C-870C46F9B19B}"/>
              </a:ext>
            </a:extLst>
          </p:cNvPr>
          <p:cNvSpPr/>
          <p:nvPr/>
        </p:nvSpPr>
        <p:spPr>
          <a:xfrm>
            <a:off x="2206645" y="5116489"/>
            <a:ext cx="288000" cy="540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9" name="文字方塊 328">
                <a:extLst>
                  <a:ext uri="{FF2B5EF4-FFF2-40B4-BE49-F238E27FC236}">
                    <a16:creationId xmlns:a16="http://schemas.microsoft.com/office/drawing/2014/main" id="{BB698733-6344-4A1F-AD3D-784EC015BBDE}"/>
                  </a:ext>
                </a:extLst>
              </p:cNvPr>
              <p:cNvSpPr txBox="1"/>
              <p:nvPr/>
            </p:nvSpPr>
            <p:spPr>
              <a:xfrm>
                <a:off x="2025160" y="5156667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29" name="文字方塊 328">
                <a:extLst>
                  <a:ext uri="{FF2B5EF4-FFF2-40B4-BE49-F238E27FC236}">
                    <a16:creationId xmlns:a16="http://schemas.microsoft.com/office/drawing/2014/main" id="{BB698733-6344-4A1F-AD3D-784EC015B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5160" y="5156667"/>
                <a:ext cx="715161" cy="461665"/>
              </a:xfrm>
              <a:prstGeom prst="rect">
                <a:avLst/>
              </a:prstGeom>
              <a:blipFill>
                <a:blip r:embed="rId4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0" name="矩形 329">
            <a:extLst>
              <a:ext uri="{FF2B5EF4-FFF2-40B4-BE49-F238E27FC236}">
                <a16:creationId xmlns:a16="http://schemas.microsoft.com/office/drawing/2014/main" id="{4E221C14-2465-472E-B4D6-6CAECD037D06}"/>
              </a:ext>
            </a:extLst>
          </p:cNvPr>
          <p:cNvSpPr/>
          <p:nvPr/>
        </p:nvSpPr>
        <p:spPr>
          <a:xfrm>
            <a:off x="2550466" y="5123361"/>
            <a:ext cx="288000" cy="540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1" name="文字方塊 330">
                <a:extLst>
                  <a:ext uri="{FF2B5EF4-FFF2-40B4-BE49-F238E27FC236}">
                    <a16:creationId xmlns:a16="http://schemas.microsoft.com/office/drawing/2014/main" id="{649FC996-0FFE-4D6E-A980-01EC0C76260D}"/>
                  </a:ext>
                </a:extLst>
              </p:cNvPr>
              <p:cNvSpPr txBox="1"/>
              <p:nvPr/>
            </p:nvSpPr>
            <p:spPr>
              <a:xfrm>
                <a:off x="2368981" y="5163539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31" name="文字方塊 330">
                <a:extLst>
                  <a:ext uri="{FF2B5EF4-FFF2-40B4-BE49-F238E27FC236}">
                    <a16:creationId xmlns:a16="http://schemas.microsoft.com/office/drawing/2014/main" id="{649FC996-0FFE-4D6E-A980-01EC0C7626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8981" y="5163539"/>
                <a:ext cx="715161" cy="461665"/>
              </a:xfrm>
              <a:prstGeom prst="rect">
                <a:avLst/>
              </a:prstGeom>
              <a:blipFill>
                <a:blip r:embed="rId4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2" name="文字方塊 331">
                <a:extLst>
                  <a:ext uri="{FF2B5EF4-FFF2-40B4-BE49-F238E27FC236}">
                    <a16:creationId xmlns:a16="http://schemas.microsoft.com/office/drawing/2014/main" id="{D0D6004E-4F8A-47C5-877E-8732D9C821BA}"/>
                  </a:ext>
                </a:extLst>
              </p:cNvPr>
              <p:cNvSpPr txBox="1"/>
              <p:nvPr/>
            </p:nvSpPr>
            <p:spPr>
              <a:xfrm>
                <a:off x="2016500" y="5691539"/>
                <a:ext cx="32701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2800" i="1">
                          <a:latin typeface="Cambria Math" panose="02040503050406030204" pitchFamily="18" charset="0"/>
                        </a:rPr>
                        <m:t>O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32" name="文字方塊 331">
                <a:extLst>
                  <a:ext uri="{FF2B5EF4-FFF2-40B4-BE49-F238E27FC236}">
                    <a16:creationId xmlns:a16="http://schemas.microsoft.com/office/drawing/2014/main" id="{D0D6004E-4F8A-47C5-877E-8732D9C821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6500" y="5691539"/>
                <a:ext cx="327013" cy="430887"/>
              </a:xfrm>
              <a:prstGeom prst="rect">
                <a:avLst/>
              </a:prstGeom>
              <a:blipFill>
                <a:blip r:embed="rId4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>
            <a:extLst>
              <a:ext uri="{FF2B5EF4-FFF2-40B4-BE49-F238E27FC236}">
                <a16:creationId xmlns:a16="http://schemas.microsoft.com/office/drawing/2014/main" id="{7FCEE31E-1B7D-4CD7-B6CB-BD43A4708D1B}"/>
              </a:ext>
            </a:extLst>
          </p:cNvPr>
          <p:cNvSpPr/>
          <p:nvPr/>
        </p:nvSpPr>
        <p:spPr>
          <a:xfrm>
            <a:off x="5664093" y="4632816"/>
            <a:ext cx="517119" cy="16773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3" name="矩形 332">
            <a:extLst>
              <a:ext uri="{FF2B5EF4-FFF2-40B4-BE49-F238E27FC236}">
                <a16:creationId xmlns:a16="http://schemas.microsoft.com/office/drawing/2014/main" id="{F7217479-DE2E-492E-B52A-9552D944973A}"/>
              </a:ext>
            </a:extLst>
          </p:cNvPr>
          <p:cNvSpPr/>
          <p:nvPr/>
        </p:nvSpPr>
        <p:spPr>
          <a:xfrm>
            <a:off x="6248996" y="4632816"/>
            <a:ext cx="517119" cy="16773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4" name="矩形 333">
            <a:extLst>
              <a:ext uri="{FF2B5EF4-FFF2-40B4-BE49-F238E27FC236}">
                <a16:creationId xmlns:a16="http://schemas.microsoft.com/office/drawing/2014/main" id="{11874C3D-C7C8-447E-BA8E-0464995438AE}"/>
              </a:ext>
            </a:extLst>
          </p:cNvPr>
          <p:cNvSpPr/>
          <p:nvPr/>
        </p:nvSpPr>
        <p:spPr>
          <a:xfrm>
            <a:off x="6825167" y="4642443"/>
            <a:ext cx="517119" cy="16773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5" name="矩形 334">
            <a:extLst>
              <a:ext uri="{FF2B5EF4-FFF2-40B4-BE49-F238E27FC236}">
                <a16:creationId xmlns:a16="http://schemas.microsoft.com/office/drawing/2014/main" id="{EB244086-59A7-4A7A-8A16-2845852D85CA}"/>
              </a:ext>
            </a:extLst>
          </p:cNvPr>
          <p:cNvSpPr/>
          <p:nvPr/>
        </p:nvSpPr>
        <p:spPr>
          <a:xfrm>
            <a:off x="7381706" y="4642513"/>
            <a:ext cx="517119" cy="16773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5636F0-B136-15C2-E264-5AD23B0639F1}"/>
              </a:ext>
            </a:extLst>
          </p:cNvPr>
          <p:cNvSpPr txBox="1"/>
          <p:nvPr/>
        </p:nvSpPr>
        <p:spPr>
          <a:xfrm>
            <a:off x="2192756" y="6609994"/>
            <a:ext cx="46828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DE" sz="1200" dirty="0">
                <a:solidFill>
                  <a:schemeClr val="bg1"/>
                </a:solidFill>
              </a:rPr>
              <a:t>Transformer by 李宏毅 Hung-yi Lee </a:t>
            </a:r>
          </a:p>
        </p:txBody>
      </p:sp>
    </p:spTree>
    <p:extLst>
      <p:ext uri="{BB962C8B-B14F-4D97-AF65-F5344CB8AC3E}">
        <p14:creationId xmlns:p14="http://schemas.microsoft.com/office/powerpoint/2010/main" val="235496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" grpId="0" animBg="1"/>
      <p:bldP spid="310" grpId="0" animBg="1"/>
      <p:bldP spid="311" grpId="0" animBg="1"/>
      <p:bldP spid="312" grpId="0" animBg="1"/>
      <p:bldP spid="318" grpId="0"/>
      <p:bldP spid="324" grpId="0" animBg="1"/>
      <p:bldP spid="325" grpId="0"/>
      <p:bldP spid="326" grpId="0" animBg="1"/>
      <p:bldP spid="327" grpId="0"/>
      <p:bldP spid="328" grpId="0" animBg="1"/>
      <p:bldP spid="329" grpId="0"/>
      <p:bldP spid="330" grpId="0" animBg="1"/>
      <p:bldP spid="331" grpId="0"/>
      <p:bldP spid="332" grpId="0"/>
      <p:bldP spid="3" grpId="0" animBg="1"/>
      <p:bldP spid="3" grpId="1" animBg="1"/>
      <p:bldP spid="333" grpId="0" animBg="1"/>
      <p:bldP spid="333" grpId="1" animBg="1"/>
      <p:bldP spid="334" grpId="0" animBg="1"/>
      <p:bldP spid="334" grpId="1" animBg="1"/>
      <p:bldP spid="335" grpId="0" animBg="1"/>
      <p:bldP spid="335" grpId="1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7BCA1A1-19A0-20FB-4537-0586FACB1079}"/>
              </a:ext>
            </a:extLst>
          </p:cNvPr>
          <p:cNvSpPr/>
          <p:nvPr/>
        </p:nvSpPr>
        <p:spPr>
          <a:xfrm>
            <a:off x="0" y="715984"/>
            <a:ext cx="901431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BC62AE-0640-34AD-EC51-6AE472338A2F}"/>
              </a:ext>
            </a:extLst>
          </p:cNvPr>
          <p:cNvSpPr/>
          <p:nvPr/>
        </p:nvSpPr>
        <p:spPr>
          <a:xfrm>
            <a:off x="83128" y="6188529"/>
            <a:ext cx="901431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889DA20-0DFE-4C6A-A325-4FAE473A3EBD}"/>
              </a:ext>
            </a:extLst>
          </p:cNvPr>
          <p:cNvSpPr/>
          <p:nvPr/>
        </p:nvSpPr>
        <p:spPr>
          <a:xfrm>
            <a:off x="265075" y="75338"/>
            <a:ext cx="2522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i="1" u="sng" dirty="0"/>
              <a:t>Self-attention</a:t>
            </a:r>
            <a:endParaRPr lang="zh-TW" altLang="en-US" sz="3200" b="1" i="1" u="sng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567AFFE3-2054-4E61-BAE4-6E04660225FC}"/>
              </a:ext>
            </a:extLst>
          </p:cNvPr>
          <p:cNvSpPr txBox="1"/>
          <p:nvPr/>
        </p:nvSpPr>
        <p:spPr>
          <a:xfrm>
            <a:off x="827771" y="6179418"/>
            <a:ext cx="7767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Can </a:t>
            </a:r>
            <a:r>
              <a:rPr lang="de-DE" altLang="zh-TW" sz="2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be</a:t>
            </a:r>
            <a:r>
              <a:rPr lang="de-DE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de-DE" altLang="zh-TW" sz="2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optimized</a:t>
            </a:r>
            <a:r>
              <a:rPr lang="de-DE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de-DE" altLang="zh-TW" sz="2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with</a:t>
            </a:r>
            <a:r>
              <a:rPr lang="de-DE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GPUs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8" name="文字方塊 277">
            <a:extLst>
              <a:ext uri="{FF2B5EF4-FFF2-40B4-BE49-F238E27FC236}">
                <a16:creationId xmlns:a16="http://schemas.microsoft.com/office/drawing/2014/main" id="{A454DEC8-EA81-4EC4-A964-FBFA81E1DC69}"/>
              </a:ext>
            </a:extLst>
          </p:cNvPr>
          <p:cNvSpPr txBox="1"/>
          <p:nvPr/>
        </p:nvSpPr>
        <p:spPr>
          <a:xfrm>
            <a:off x="5850373" y="683870"/>
            <a:ext cx="3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/>
              <a:t>=</a:t>
            </a:r>
            <a:endParaRPr lang="zh-TW" altLang="en-US" sz="2800" b="1" dirty="0"/>
          </a:p>
        </p:txBody>
      </p:sp>
      <p:grpSp>
        <p:nvGrpSpPr>
          <p:cNvPr id="279" name="群組 278">
            <a:extLst>
              <a:ext uri="{FF2B5EF4-FFF2-40B4-BE49-F238E27FC236}">
                <a16:creationId xmlns:a16="http://schemas.microsoft.com/office/drawing/2014/main" id="{A0AF9435-5DEC-47E3-9726-899FDBCA1B04}"/>
              </a:ext>
            </a:extLst>
          </p:cNvPr>
          <p:cNvGrpSpPr/>
          <p:nvPr/>
        </p:nvGrpSpPr>
        <p:grpSpPr>
          <a:xfrm>
            <a:off x="6290758" y="646393"/>
            <a:ext cx="639241" cy="608154"/>
            <a:chOff x="5091792" y="1543557"/>
            <a:chExt cx="639241" cy="608154"/>
          </a:xfrm>
        </p:grpSpPr>
        <p:sp>
          <p:nvSpPr>
            <p:cNvPr id="280" name="文字方塊 279">
              <a:extLst>
                <a:ext uri="{FF2B5EF4-FFF2-40B4-BE49-F238E27FC236}">
                  <a16:creationId xmlns:a16="http://schemas.microsoft.com/office/drawing/2014/main" id="{3B6CD58D-DC66-4A54-9D4E-5C0B35BF64EB}"/>
                </a:ext>
              </a:extLst>
            </p:cNvPr>
            <p:cNvSpPr txBox="1"/>
            <p:nvPr/>
          </p:nvSpPr>
          <p:spPr>
            <a:xfrm>
              <a:off x="5091792" y="1543557"/>
              <a:ext cx="639241" cy="60815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1" name="文字方塊 280">
                  <a:extLst>
                    <a:ext uri="{FF2B5EF4-FFF2-40B4-BE49-F238E27FC236}">
                      <a16:creationId xmlns:a16="http://schemas.microsoft.com/office/drawing/2014/main" id="{538881E1-231E-459B-96D5-677D94E6EE51}"/>
                    </a:ext>
                  </a:extLst>
                </p:cNvPr>
                <p:cNvSpPr txBox="1"/>
                <p:nvPr/>
              </p:nvSpPr>
              <p:spPr>
                <a:xfrm>
                  <a:off x="5182638" y="1684301"/>
                  <a:ext cx="53418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81" name="文字方塊 280">
                  <a:extLst>
                    <a:ext uri="{FF2B5EF4-FFF2-40B4-BE49-F238E27FC236}">
                      <a16:creationId xmlns:a16="http://schemas.microsoft.com/office/drawing/2014/main" id="{538881E1-231E-459B-96D5-677D94E6EE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82638" y="1684301"/>
                  <a:ext cx="534184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13793" r="-4598" b="-6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82" name="文字方塊 281">
            <a:extLst>
              <a:ext uri="{FF2B5EF4-FFF2-40B4-BE49-F238E27FC236}">
                <a16:creationId xmlns:a16="http://schemas.microsoft.com/office/drawing/2014/main" id="{40D43FF9-E35D-4563-B72D-28266682011E}"/>
              </a:ext>
            </a:extLst>
          </p:cNvPr>
          <p:cNvSpPr txBox="1"/>
          <p:nvPr/>
        </p:nvSpPr>
        <p:spPr>
          <a:xfrm>
            <a:off x="5850373" y="1392715"/>
            <a:ext cx="3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/>
              <a:t>=</a:t>
            </a:r>
            <a:endParaRPr lang="zh-TW" altLang="en-US" sz="2800" b="1" dirty="0"/>
          </a:p>
        </p:txBody>
      </p:sp>
      <p:grpSp>
        <p:nvGrpSpPr>
          <p:cNvPr id="283" name="群組 282">
            <a:extLst>
              <a:ext uri="{FF2B5EF4-FFF2-40B4-BE49-F238E27FC236}">
                <a16:creationId xmlns:a16="http://schemas.microsoft.com/office/drawing/2014/main" id="{8C8561E2-AA8C-4BAC-B7D0-143D309D882C}"/>
              </a:ext>
            </a:extLst>
          </p:cNvPr>
          <p:cNvGrpSpPr/>
          <p:nvPr/>
        </p:nvGrpSpPr>
        <p:grpSpPr>
          <a:xfrm>
            <a:off x="6290758" y="1369759"/>
            <a:ext cx="639241" cy="608154"/>
            <a:chOff x="5091792" y="1543557"/>
            <a:chExt cx="639241" cy="608154"/>
          </a:xfrm>
        </p:grpSpPr>
        <p:sp>
          <p:nvSpPr>
            <p:cNvPr id="284" name="文字方塊 283">
              <a:extLst>
                <a:ext uri="{FF2B5EF4-FFF2-40B4-BE49-F238E27FC236}">
                  <a16:creationId xmlns:a16="http://schemas.microsoft.com/office/drawing/2014/main" id="{2CE22EAD-D2F6-4FCE-A3A9-1F4690BBCD2D}"/>
                </a:ext>
              </a:extLst>
            </p:cNvPr>
            <p:cNvSpPr txBox="1"/>
            <p:nvPr/>
          </p:nvSpPr>
          <p:spPr>
            <a:xfrm>
              <a:off x="5091792" y="1543557"/>
              <a:ext cx="639241" cy="60815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5" name="文字方塊 284">
                  <a:extLst>
                    <a:ext uri="{FF2B5EF4-FFF2-40B4-BE49-F238E27FC236}">
                      <a16:creationId xmlns:a16="http://schemas.microsoft.com/office/drawing/2014/main" id="{ABE2B4CC-BD24-4C77-BAB5-AF6002331810}"/>
                    </a:ext>
                  </a:extLst>
                </p:cNvPr>
                <p:cNvSpPr txBox="1"/>
                <p:nvPr/>
              </p:nvSpPr>
              <p:spPr>
                <a:xfrm>
                  <a:off x="5182638" y="1684301"/>
                  <a:ext cx="535595" cy="37587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85" name="文字方塊 284">
                  <a:extLst>
                    <a:ext uri="{FF2B5EF4-FFF2-40B4-BE49-F238E27FC236}">
                      <a16:creationId xmlns:a16="http://schemas.microsoft.com/office/drawing/2014/main" id="{ABE2B4CC-BD24-4C77-BAB5-AF60023318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82638" y="1684301"/>
                  <a:ext cx="535595" cy="375872"/>
                </a:xfrm>
                <a:prstGeom prst="rect">
                  <a:avLst/>
                </a:prstGeom>
                <a:blipFill>
                  <a:blip r:embed="rId4"/>
                  <a:stretch>
                    <a:fillRect l="-13636" t="-3279" r="-3409" b="-655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86" name="文字方塊 285">
            <a:extLst>
              <a:ext uri="{FF2B5EF4-FFF2-40B4-BE49-F238E27FC236}">
                <a16:creationId xmlns:a16="http://schemas.microsoft.com/office/drawing/2014/main" id="{71CDB789-2466-4EB8-8F51-21EFA14D3EC9}"/>
              </a:ext>
            </a:extLst>
          </p:cNvPr>
          <p:cNvSpPr txBox="1"/>
          <p:nvPr/>
        </p:nvSpPr>
        <p:spPr>
          <a:xfrm>
            <a:off x="5828281" y="2085136"/>
            <a:ext cx="3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/>
              <a:t>=</a:t>
            </a:r>
            <a:endParaRPr lang="zh-TW" altLang="en-US" sz="2800" b="1" dirty="0"/>
          </a:p>
        </p:txBody>
      </p:sp>
      <p:grpSp>
        <p:nvGrpSpPr>
          <p:cNvPr id="287" name="群組 286">
            <a:extLst>
              <a:ext uri="{FF2B5EF4-FFF2-40B4-BE49-F238E27FC236}">
                <a16:creationId xmlns:a16="http://schemas.microsoft.com/office/drawing/2014/main" id="{61FF8CBC-0429-4624-A856-400D4D147613}"/>
              </a:ext>
            </a:extLst>
          </p:cNvPr>
          <p:cNvGrpSpPr/>
          <p:nvPr/>
        </p:nvGrpSpPr>
        <p:grpSpPr>
          <a:xfrm>
            <a:off x="6291237" y="2029518"/>
            <a:ext cx="639241" cy="608154"/>
            <a:chOff x="5091792" y="1543557"/>
            <a:chExt cx="639241" cy="608154"/>
          </a:xfrm>
        </p:grpSpPr>
        <p:sp>
          <p:nvSpPr>
            <p:cNvPr id="288" name="文字方塊 287">
              <a:extLst>
                <a:ext uri="{FF2B5EF4-FFF2-40B4-BE49-F238E27FC236}">
                  <a16:creationId xmlns:a16="http://schemas.microsoft.com/office/drawing/2014/main" id="{286F0C4D-086B-4FC5-B679-5C67C258CC94}"/>
                </a:ext>
              </a:extLst>
            </p:cNvPr>
            <p:cNvSpPr txBox="1"/>
            <p:nvPr/>
          </p:nvSpPr>
          <p:spPr>
            <a:xfrm>
              <a:off x="5091792" y="1543557"/>
              <a:ext cx="639241" cy="60815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9" name="文字方塊 288">
                  <a:extLst>
                    <a:ext uri="{FF2B5EF4-FFF2-40B4-BE49-F238E27FC236}">
                      <a16:creationId xmlns:a16="http://schemas.microsoft.com/office/drawing/2014/main" id="{9371408D-78C5-454C-AD4F-72F77D9328F1}"/>
                    </a:ext>
                  </a:extLst>
                </p:cNvPr>
                <p:cNvSpPr txBox="1"/>
                <p:nvPr/>
              </p:nvSpPr>
              <p:spPr>
                <a:xfrm>
                  <a:off x="5182638" y="1684301"/>
                  <a:ext cx="525079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89" name="文字方塊 288">
                  <a:extLst>
                    <a:ext uri="{FF2B5EF4-FFF2-40B4-BE49-F238E27FC236}">
                      <a16:creationId xmlns:a16="http://schemas.microsoft.com/office/drawing/2014/main" id="{9371408D-78C5-454C-AD4F-72F77D9328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82638" y="1684301"/>
                  <a:ext cx="525079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13953" b="-655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B0B1CFA2-6B9D-42F6-B349-69F050B746C3}"/>
                  </a:ext>
                </a:extLst>
              </p:cNvPr>
              <p:cNvSpPr/>
              <p:nvPr/>
            </p:nvSpPr>
            <p:spPr>
              <a:xfrm>
                <a:off x="4044303" y="603438"/>
                <a:ext cx="1713297" cy="6120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2800" i="1">
                          <a:latin typeface="Cambria Math" panose="02040503050406030204" pitchFamily="18" charset="0"/>
                        </a:rPr>
                        <m:t>Q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B0B1CFA2-6B9D-42F6-B349-69F050B746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4303" y="603438"/>
                <a:ext cx="1713297" cy="6120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0" name="矩形 289">
                <a:extLst>
                  <a:ext uri="{FF2B5EF4-FFF2-40B4-BE49-F238E27FC236}">
                    <a16:creationId xmlns:a16="http://schemas.microsoft.com/office/drawing/2014/main" id="{CE1B0C67-F351-4FE5-B0A8-69BF91E6121A}"/>
                  </a:ext>
                </a:extLst>
              </p:cNvPr>
              <p:cNvSpPr/>
              <p:nvPr/>
            </p:nvSpPr>
            <p:spPr>
              <a:xfrm>
                <a:off x="4044302" y="1316918"/>
                <a:ext cx="1713297" cy="61200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2800" i="1" smtClean="0">
                          <a:latin typeface="Cambria Math" panose="02040503050406030204" pitchFamily="18" charset="0"/>
                        </a:rPr>
                        <m:t>K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90" name="矩形 289">
                <a:extLst>
                  <a:ext uri="{FF2B5EF4-FFF2-40B4-BE49-F238E27FC236}">
                    <a16:creationId xmlns:a16="http://schemas.microsoft.com/office/drawing/2014/main" id="{CE1B0C67-F351-4FE5-B0A8-69BF91E612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4302" y="1316918"/>
                <a:ext cx="1713297" cy="6120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1" name="矩形 290">
                <a:extLst>
                  <a:ext uri="{FF2B5EF4-FFF2-40B4-BE49-F238E27FC236}">
                    <a16:creationId xmlns:a16="http://schemas.microsoft.com/office/drawing/2014/main" id="{7EDEDEB6-4E63-484E-96B9-8CB0FD6DE4ED}"/>
                  </a:ext>
                </a:extLst>
              </p:cNvPr>
              <p:cNvSpPr/>
              <p:nvPr/>
            </p:nvSpPr>
            <p:spPr>
              <a:xfrm>
                <a:off x="4044964" y="2029518"/>
                <a:ext cx="1713297" cy="61200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2800" i="1"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91" name="矩形 290">
                <a:extLst>
                  <a:ext uri="{FF2B5EF4-FFF2-40B4-BE49-F238E27FC236}">
                    <a16:creationId xmlns:a16="http://schemas.microsoft.com/office/drawing/2014/main" id="{7EDEDEB6-4E63-484E-96B9-8CB0FD6DE4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4964" y="2029518"/>
                <a:ext cx="1713297" cy="6120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8" name="群組 307">
            <a:extLst>
              <a:ext uri="{FF2B5EF4-FFF2-40B4-BE49-F238E27FC236}">
                <a16:creationId xmlns:a16="http://schemas.microsoft.com/office/drawing/2014/main" id="{409AA4C6-627F-47FE-8391-66AD93069DB5}"/>
              </a:ext>
            </a:extLst>
          </p:cNvPr>
          <p:cNvGrpSpPr/>
          <p:nvPr/>
        </p:nvGrpSpPr>
        <p:grpSpPr>
          <a:xfrm>
            <a:off x="6290758" y="2772090"/>
            <a:ext cx="679984" cy="1713297"/>
            <a:chOff x="6592432" y="2322887"/>
            <a:chExt cx="679984" cy="1713297"/>
          </a:xfrm>
        </p:grpSpPr>
        <p:sp>
          <p:nvSpPr>
            <p:cNvPr id="292" name="矩形 291">
              <a:extLst>
                <a:ext uri="{FF2B5EF4-FFF2-40B4-BE49-F238E27FC236}">
                  <a16:creationId xmlns:a16="http://schemas.microsoft.com/office/drawing/2014/main" id="{ECB4BF57-1779-477E-BADF-F1BA2469CB23}"/>
                </a:ext>
              </a:extLst>
            </p:cNvPr>
            <p:cNvSpPr/>
            <p:nvPr/>
          </p:nvSpPr>
          <p:spPr>
            <a:xfrm rot="5400000">
              <a:off x="6075775" y="2839544"/>
              <a:ext cx="1713297" cy="679984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8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3" name="文字方塊 292">
                  <a:extLst>
                    <a:ext uri="{FF2B5EF4-FFF2-40B4-BE49-F238E27FC236}">
                      <a16:creationId xmlns:a16="http://schemas.microsoft.com/office/drawing/2014/main" id="{1264B58B-1C40-4DBB-9164-0C2FAC7E247B}"/>
                    </a:ext>
                  </a:extLst>
                </p:cNvPr>
                <p:cNvSpPr txBox="1"/>
                <p:nvPr/>
              </p:nvSpPr>
              <p:spPr>
                <a:xfrm>
                  <a:off x="6765262" y="2976096"/>
                  <a:ext cx="334322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oMath>
                    </m:oMathPara>
                  </a14:m>
                  <a:endParaRPr lang="zh-TW" altLang="en-US" sz="2800" dirty="0"/>
                </a:p>
              </p:txBody>
            </p:sp>
          </mc:Choice>
          <mc:Fallback xmlns="">
            <p:sp>
              <p:nvSpPr>
                <p:cNvPr id="293" name="文字方塊 292">
                  <a:extLst>
                    <a:ext uri="{FF2B5EF4-FFF2-40B4-BE49-F238E27FC236}">
                      <a16:creationId xmlns:a16="http://schemas.microsoft.com/office/drawing/2014/main" id="{1264B58B-1C40-4DBB-9164-0C2FAC7E24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5262" y="2976096"/>
                  <a:ext cx="334322" cy="430887"/>
                </a:xfrm>
                <a:prstGeom prst="rect">
                  <a:avLst/>
                </a:prstGeom>
                <a:blipFill>
                  <a:blip r:embed="rId9"/>
                  <a:stretch>
                    <a:fillRect r="-27273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4" name="矩形 293">
                <a:extLst>
                  <a:ext uri="{FF2B5EF4-FFF2-40B4-BE49-F238E27FC236}">
                    <a16:creationId xmlns:a16="http://schemas.microsoft.com/office/drawing/2014/main" id="{8FE0ECA8-37F1-4A76-8A4B-FD0998846088}"/>
                  </a:ext>
                </a:extLst>
              </p:cNvPr>
              <p:cNvSpPr/>
              <p:nvPr/>
            </p:nvSpPr>
            <p:spPr>
              <a:xfrm>
                <a:off x="7068087" y="3276359"/>
                <a:ext cx="1713297" cy="679984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2800" i="1">
                          <a:latin typeface="Cambria Math" panose="02040503050406030204" pitchFamily="18" charset="0"/>
                        </a:rPr>
                        <m:t>Q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94" name="矩形 293">
                <a:extLst>
                  <a:ext uri="{FF2B5EF4-FFF2-40B4-BE49-F238E27FC236}">
                    <a16:creationId xmlns:a16="http://schemas.microsoft.com/office/drawing/2014/main" id="{8FE0ECA8-37F1-4A76-8A4B-FD09988460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8087" y="3276359"/>
                <a:ext cx="1713297" cy="67998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5" name="矩形 294">
                <a:extLst>
                  <a:ext uri="{FF2B5EF4-FFF2-40B4-BE49-F238E27FC236}">
                    <a16:creationId xmlns:a16="http://schemas.microsoft.com/office/drawing/2014/main" id="{9525A9B5-E3F4-4A66-AF5D-727D5B3FA9F0}"/>
                  </a:ext>
                </a:extLst>
              </p:cNvPr>
              <p:cNvSpPr/>
              <p:nvPr/>
            </p:nvSpPr>
            <p:spPr>
              <a:xfrm>
                <a:off x="4149735" y="2882878"/>
                <a:ext cx="1569546" cy="1488905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2800" i="1">
                          <a:latin typeface="Cambria Math" panose="02040503050406030204" pitchFamily="18" charset="0"/>
                        </a:rPr>
                        <m:t>A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95" name="矩形 294">
                <a:extLst>
                  <a:ext uri="{FF2B5EF4-FFF2-40B4-BE49-F238E27FC236}">
                    <a16:creationId xmlns:a16="http://schemas.microsoft.com/office/drawing/2014/main" id="{9525A9B5-E3F4-4A66-AF5D-727D5B3FA9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9735" y="2882878"/>
                <a:ext cx="1569546" cy="148890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6" name="箭號: 向右 295">
            <a:extLst>
              <a:ext uri="{FF2B5EF4-FFF2-40B4-BE49-F238E27FC236}">
                <a16:creationId xmlns:a16="http://schemas.microsoft.com/office/drawing/2014/main" id="{33285C0E-B95B-4E92-9FD9-CCF27D3867C4}"/>
              </a:ext>
            </a:extLst>
          </p:cNvPr>
          <p:cNvSpPr/>
          <p:nvPr/>
        </p:nvSpPr>
        <p:spPr>
          <a:xfrm flipH="1">
            <a:off x="3476169" y="3215974"/>
            <a:ext cx="515279" cy="69312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7" name="矩形 296">
                <a:extLst>
                  <a:ext uri="{FF2B5EF4-FFF2-40B4-BE49-F238E27FC236}">
                    <a16:creationId xmlns:a16="http://schemas.microsoft.com/office/drawing/2014/main" id="{21EA8291-B094-42C4-8E23-BAF7281554EE}"/>
                  </a:ext>
                </a:extLst>
              </p:cNvPr>
              <p:cNvSpPr/>
              <p:nvPr/>
            </p:nvSpPr>
            <p:spPr>
              <a:xfrm>
                <a:off x="1827480" y="2818081"/>
                <a:ext cx="1569546" cy="1488905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altLang="zh-TW" sz="2800" i="1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</m:acc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97" name="矩形 296">
                <a:extLst>
                  <a:ext uri="{FF2B5EF4-FFF2-40B4-BE49-F238E27FC236}">
                    <a16:creationId xmlns:a16="http://schemas.microsoft.com/office/drawing/2014/main" id="{21EA8291-B094-42C4-8E23-BAF7281554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7480" y="2818081"/>
                <a:ext cx="1569546" cy="148890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8" name="矩形 297">
                <a:extLst>
                  <a:ext uri="{FF2B5EF4-FFF2-40B4-BE49-F238E27FC236}">
                    <a16:creationId xmlns:a16="http://schemas.microsoft.com/office/drawing/2014/main" id="{41C2811D-C291-412E-97EE-162BD9C53980}"/>
                  </a:ext>
                </a:extLst>
              </p:cNvPr>
              <p:cNvSpPr/>
              <p:nvPr/>
            </p:nvSpPr>
            <p:spPr>
              <a:xfrm>
                <a:off x="6248144" y="4645077"/>
                <a:ext cx="1569546" cy="1488905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altLang="zh-TW" sz="2800" i="1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</m:acc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98" name="矩形 297">
                <a:extLst>
                  <a:ext uri="{FF2B5EF4-FFF2-40B4-BE49-F238E27FC236}">
                    <a16:creationId xmlns:a16="http://schemas.microsoft.com/office/drawing/2014/main" id="{41C2811D-C291-412E-97EE-162BD9C539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144" y="4645077"/>
                <a:ext cx="1569546" cy="148890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9" name="矩形 298">
                <a:extLst>
                  <a:ext uri="{FF2B5EF4-FFF2-40B4-BE49-F238E27FC236}">
                    <a16:creationId xmlns:a16="http://schemas.microsoft.com/office/drawing/2014/main" id="{EE7819C5-7497-47FA-849C-B1CED0ECDD85}"/>
                  </a:ext>
                </a:extLst>
              </p:cNvPr>
              <p:cNvSpPr/>
              <p:nvPr/>
            </p:nvSpPr>
            <p:spPr>
              <a:xfrm>
                <a:off x="4463384" y="5064064"/>
                <a:ext cx="1713297" cy="679984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2800" i="1"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99" name="矩形 298">
                <a:extLst>
                  <a:ext uri="{FF2B5EF4-FFF2-40B4-BE49-F238E27FC236}">
                    <a16:creationId xmlns:a16="http://schemas.microsoft.com/office/drawing/2014/main" id="{EE7819C5-7497-47FA-849C-B1CED0ECDD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3384" y="5064064"/>
                <a:ext cx="1713297" cy="67998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0" name="文字方塊 299">
            <a:extLst>
              <a:ext uri="{FF2B5EF4-FFF2-40B4-BE49-F238E27FC236}">
                <a16:creationId xmlns:a16="http://schemas.microsoft.com/office/drawing/2014/main" id="{E6F49C20-BA58-40B3-8CD8-23F5CB9BBB50}"/>
              </a:ext>
            </a:extLst>
          </p:cNvPr>
          <p:cNvSpPr txBox="1"/>
          <p:nvPr/>
        </p:nvSpPr>
        <p:spPr>
          <a:xfrm>
            <a:off x="4044302" y="5127919"/>
            <a:ext cx="3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/>
              <a:t>=</a:t>
            </a:r>
            <a:endParaRPr lang="zh-TW" alt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3" name="矩形 302">
                <a:extLst>
                  <a:ext uri="{FF2B5EF4-FFF2-40B4-BE49-F238E27FC236}">
                    <a16:creationId xmlns:a16="http://schemas.microsoft.com/office/drawing/2014/main" id="{BEA730FD-C40C-4A32-A7E7-5E7A57B34D97}"/>
                  </a:ext>
                </a:extLst>
              </p:cNvPr>
              <p:cNvSpPr/>
              <p:nvPr/>
            </p:nvSpPr>
            <p:spPr>
              <a:xfrm>
                <a:off x="7016259" y="647146"/>
                <a:ext cx="1713297" cy="612000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2800" i="1">
                          <a:latin typeface="Cambria Math" panose="02040503050406030204" pitchFamily="18" charset="0"/>
                        </a:rPr>
                        <m:t>I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03" name="矩形 302">
                <a:extLst>
                  <a:ext uri="{FF2B5EF4-FFF2-40B4-BE49-F238E27FC236}">
                    <a16:creationId xmlns:a16="http://schemas.microsoft.com/office/drawing/2014/main" id="{BEA730FD-C40C-4A32-A7E7-5E7A57B34D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6259" y="647146"/>
                <a:ext cx="1713297" cy="61200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4" name="矩形 303">
                <a:extLst>
                  <a:ext uri="{FF2B5EF4-FFF2-40B4-BE49-F238E27FC236}">
                    <a16:creationId xmlns:a16="http://schemas.microsoft.com/office/drawing/2014/main" id="{9C29D341-0392-496B-9833-FA3E86A77D44}"/>
                  </a:ext>
                </a:extLst>
              </p:cNvPr>
              <p:cNvSpPr/>
              <p:nvPr/>
            </p:nvSpPr>
            <p:spPr>
              <a:xfrm>
                <a:off x="2328589" y="5049537"/>
                <a:ext cx="1713297" cy="679984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2800" i="1" smtClean="0">
                          <a:latin typeface="Cambria Math" panose="02040503050406030204" pitchFamily="18" charset="0"/>
                        </a:rPr>
                        <m:t>O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04" name="矩形 303">
                <a:extLst>
                  <a:ext uri="{FF2B5EF4-FFF2-40B4-BE49-F238E27FC236}">
                    <a16:creationId xmlns:a16="http://schemas.microsoft.com/office/drawing/2014/main" id="{9C29D341-0392-496B-9833-FA3E86A77D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8589" y="5049537"/>
                <a:ext cx="1713297" cy="67998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5" name="文字方塊 304">
            <a:extLst>
              <a:ext uri="{FF2B5EF4-FFF2-40B4-BE49-F238E27FC236}">
                <a16:creationId xmlns:a16="http://schemas.microsoft.com/office/drawing/2014/main" id="{BA2A8539-10E0-499D-9501-C43418E61EA5}"/>
              </a:ext>
            </a:extLst>
          </p:cNvPr>
          <p:cNvSpPr txBox="1"/>
          <p:nvPr/>
        </p:nvSpPr>
        <p:spPr>
          <a:xfrm>
            <a:off x="5845012" y="3385874"/>
            <a:ext cx="3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/>
              <a:t>=</a:t>
            </a:r>
            <a:endParaRPr lang="zh-TW" alt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6" name="矩形 305">
                <a:extLst>
                  <a:ext uri="{FF2B5EF4-FFF2-40B4-BE49-F238E27FC236}">
                    <a16:creationId xmlns:a16="http://schemas.microsoft.com/office/drawing/2014/main" id="{BFD49EF1-74B6-403E-9CF2-DC12CFC7E7C8}"/>
                  </a:ext>
                </a:extLst>
              </p:cNvPr>
              <p:cNvSpPr/>
              <p:nvPr/>
            </p:nvSpPr>
            <p:spPr>
              <a:xfrm>
                <a:off x="7016258" y="1348361"/>
                <a:ext cx="1713297" cy="612000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2800" i="1">
                          <a:latin typeface="Cambria Math" panose="02040503050406030204" pitchFamily="18" charset="0"/>
                        </a:rPr>
                        <m:t>I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06" name="矩形 305">
                <a:extLst>
                  <a:ext uri="{FF2B5EF4-FFF2-40B4-BE49-F238E27FC236}">
                    <a16:creationId xmlns:a16="http://schemas.microsoft.com/office/drawing/2014/main" id="{BFD49EF1-74B6-403E-9CF2-DC12CFC7E7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6258" y="1348361"/>
                <a:ext cx="1713297" cy="61200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7" name="矩形 306">
                <a:extLst>
                  <a:ext uri="{FF2B5EF4-FFF2-40B4-BE49-F238E27FC236}">
                    <a16:creationId xmlns:a16="http://schemas.microsoft.com/office/drawing/2014/main" id="{DBE0E105-2C44-41A5-AC64-EC0968DB42FA}"/>
                  </a:ext>
                </a:extLst>
              </p:cNvPr>
              <p:cNvSpPr/>
              <p:nvPr/>
            </p:nvSpPr>
            <p:spPr>
              <a:xfrm>
                <a:off x="7010531" y="2040520"/>
                <a:ext cx="1713297" cy="612000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2800" i="1">
                          <a:latin typeface="Cambria Math" panose="02040503050406030204" pitchFamily="18" charset="0"/>
                        </a:rPr>
                        <m:t>I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07" name="矩形 306">
                <a:extLst>
                  <a:ext uri="{FF2B5EF4-FFF2-40B4-BE49-F238E27FC236}">
                    <a16:creationId xmlns:a16="http://schemas.microsoft.com/office/drawing/2014/main" id="{DBE0E105-2C44-41A5-AC64-EC0968DB42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531" y="2040520"/>
                <a:ext cx="1713297" cy="61200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圖片 33">
            <a:extLst>
              <a:ext uri="{FF2B5EF4-FFF2-40B4-BE49-F238E27FC236}">
                <a16:creationId xmlns:a16="http://schemas.microsoft.com/office/drawing/2014/main" id="{9C7A0E81-467E-4170-A39D-3C6B2F39E7C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7809" y="715603"/>
            <a:ext cx="2351831" cy="19285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977EFF80-604A-4B13-A4F4-376A4545C5EF}"/>
                  </a:ext>
                </a:extLst>
              </p:cNvPr>
              <p:cNvSpPr/>
              <p:nvPr/>
            </p:nvSpPr>
            <p:spPr>
              <a:xfrm>
                <a:off x="2485767" y="2200951"/>
                <a:ext cx="1205585" cy="444801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2800" i="1">
                          <a:latin typeface="Cambria Math" panose="02040503050406030204" pitchFamily="18" charset="0"/>
                        </a:rPr>
                        <m:t>I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977EFF80-604A-4B13-A4F4-376A4545C5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5767" y="2200951"/>
                <a:ext cx="1205585" cy="444801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856D93B1-DE30-4606-8481-6EDF729AB006}"/>
                  </a:ext>
                </a:extLst>
              </p:cNvPr>
              <p:cNvSpPr/>
              <p:nvPr/>
            </p:nvSpPr>
            <p:spPr>
              <a:xfrm>
                <a:off x="2477307" y="687428"/>
                <a:ext cx="1222504" cy="499216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2800" i="1" smtClean="0">
                          <a:latin typeface="Cambria Math" panose="02040503050406030204" pitchFamily="18" charset="0"/>
                        </a:rPr>
                        <m:t>O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856D93B1-DE30-4606-8481-6EDF729AB0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7307" y="687428"/>
                <a:ext cx="1222504" cy="499216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>
            <a:extLst>
              <a:ext uri="{FF2B5EF4-FFF2-40B4-BE49-F238E27FC236}">
                <a16:creationId xmlns:a16="http://schemas.microsoft.com/office/drawing/2014/main" id="{F35846EC-3A67-465B-B239-068B27DD23C9}"/>
              </a:ext>
            </a:extLst>
          </p:cNvPr>
          <p:cNvSpPr/>
          <p:nvPr/>
        </p:nvSpPr>
        <p:spPr>
          <a:xfrm>
            <a:off x="241239" y="688988"/>
            <a:ext cx="1977348" cy="4498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24EBCFD3-003D-4A0F-AC38-915A3D994442}"/>
              </a:ext>
            </a:extLst>
          </p:cNvPr>
          <p:cNvSpPr/>
          <p:nvPr/>
        </p:nvSpPr>
        <p:spPr>
          <a:xfrm>
            <a:off x="259490" y="2220823"/>
            <a:ext cx="1977348" cy="4498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箭號: 向右 6">
            <a:extLst>
              <a:ext uri="{FF2B5EF4-FFF2-40B4-BE49-F238E27FC236}">
                <a16:creationId xmlns:a16="http://schemas.microsoft.com/office/drawing/2014/main" id="{6017D0BF-AA3B-48CD-AA63-8C7BE1B71C63}"/>
              </a:ext>
            </a:extLst>
          </p:cNvPr>
          <p:cNvSpPr/>
          <p:nvPr/>
        </p:nvSpPr>
        <p:spPr>
          <a:xfrm>
            <a:off x="2265672" y="746859"/>
            <a:ext cx="182802" cy="30834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箭號: 向右 40">
            <a:extLst>
              <a:ext uri="{FF2B5EF4-FFF2-40B4-BE49-F238E27FC236}">
                <a16:creationId xmlns:a16="http://schemas.microsoft.com/office/drawing/2014/main" id="{2382B984-4EA7-4E32-90A8-412E3106273A}"/>
              </a:ext>
            </a:extLst>
          </p:cNvPr>
          <p:cNvSpPr/>
          <p:nvPr/>
        </p:nvSpPr>
        <p:spPr>
          <a:xfrm>
            <a:off x="2265672" y="2268574"/>
            <a:ext cx="182802" cy="30834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6AB59E-FE3C-20F8-3613-71352304C66C}"/>
              </a:ext>
            </a:extLst>
          </p:cNvPr>
          <p:cNvSpPr txBox="1"/>
          <p:nvPr/>
        </p:nvSpPr>
        <p:spPr>
          <a:xfrm>
            <a:off x="2192756" y="6609994"/>
            <a:ext cx="46828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DE" sz="1200" dirty="0">
                <a:solidFill>
                  <a:schemeClr val="bg1"/>
                </a:solidFill>
              </a:rPr>
              <a:t>Transformer by 李宏毅 Hung-yi Lee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09F31A-D851-E973-A070-7DCB650D271F}"/>
              </a:ext>
            </a:extLst>
          </p:cNvPr>
          <p:cNvSpPr txBox="1"/>
          <p:nvPr/>
        </p:nvSpPr>
        <p:spPr>
          <a:xfrm>
            <a:off x="3298432" y="3852084"/>
            <a:ext cx="870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/>
              <a:t>softmax</a:t>
            </a:r>
          </a:p>
        </p:txBody>
      </p:sp>
    </p:spTree>
    <p:extLst>
      <p:ext uri="{BB962C8B-B14F-4D97-AF65-F5344CB8AC3E}">
        <p14:creationId xmlns:p14="http://schemas.microsoft.com/office/powerpoint/2010/main" val="383134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8" grpId="0"/>
      <p:bldP spid="282" grpId="0"/>
      <p:bldP spid="286" grpId="0"/>
      <p:bldP spid="3" grpId="0" animBg="1"/>
      <p:bldP spid="290" grpId="0" animBg="1"/>
      <p:bldP spid="291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/>
      <p:bldP spid="303" grpId="0" animBg="1"/>
      <p:bldP spid="304" grpId="0" animBg="1"/>
      <p:bldP spid="305" grpId="0"/>
      <p:bldP spid="306" grpId="0" animBg="1"/>
      <p:bldP spid="307" grpId="0" animBg="1"/>
      <p:bldP spid="10" grpId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FCBE53D-4151-2E19-EF4D-282FBE34E20C}"/>
              </a:ext>
            </a:extLst>
          </p:cNvPr>
          <p:cNvSpPr/>
          <p:nvPr/>
        </p:nvSpPr>
        <p:spPr>
          <a:xfrm>
            <a:off x="0" y="715984"/>
            <a:ext cx="901431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B6E943-6C11-1562-1E42-A8B13D3C9D31}"/>
              </a:ext>
            </a:extLst>
          </p:cNvPr>
          <p:cNvSpPr/>
          <p:nvPr/>
        </p:nvSpPr>
        <p:spPr>
          <a:xfrm>
            <a:off x="83128" y="6188529"/>
            <a:ext cx="901431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81" name="直線單箭頭接點 80">
            <a:extLst>
              <a:ext uri="{FF2B5EF4-FFF2-40B4-BE49-F238E27FC236}">
                <a16:creationId xmlns:a16="http://schemas.microsoft.com/office/drawing/2014/main" id="{FEBAF7FA-9A52-43FE-A44E-924758A67A0E}"/>
              </a:ext>
            </a:extLst>
          </p:cNvPr>
          <p:cNvCxnSpPr>
            <a:cxnSpLocks/>
          </p:cNvCxnSpPr>
          <p:nvPr/>
        </p:nvCxnSpPr>
        <p:spPr>
          <a:xfrm flipV="1">
            <a:off x="2596456" y="4742711"/>
            <a:ext cx="0" cy="508876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單箭頭接點 88">
            <a:extLst>
              <a:ext uri="{FF2B5EF4-FFF2-40B4-BE49-F238E27FC236}">
                <a16:creationId xmlns:a16="http://schemas.microsoft.com/office/drawing/2014/main" id="{BC1ADA4C-3EDE-4EF5-9E58-BE8A9FEEB2B5}"/>
              </a:ext>
            </a:extLst>
          </p:cNvPr>
          <p:cNvCxnSpPr>
            <a:cxnSpLocks/>
          </p:cNvCxnSpPr>
          <p:nvPr/>
        </p:nvCxnSpPr>
        <p:spPr>
          <a:xfrm flipV="1">
            <a:off x="3890618" y="4739780"/>
            <a:ext cx="0" cy="508876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單箭頭接點 43">
            <a:extLst>
              <a:ext uri="{FF2B5EF4-FFF2-40B4-BE49-F238E27FC236}">
                <a16:creationId xmlns:a16="http://schemas.microsoft.com/office/drawing/2014/main" id="{1D62AE9B-0F12-48B0-98F3-131EC32264A4}"/>
              </a:ext>
            </a:extLst>
          </p:cNvPr>
          <p:cNvCxnSpPr>
            <a:cxnSpLocks/>
          </p:cNvCxnSpPr>
          <p:nvPr/>
        </p:nvCxnSpPr>
        <p:spPr>
          <a:xfrm>
            <a:off x="843077" y="4750012"/>
            <a:ext cx="697967" cy="0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單箭頭接點 44">
            <a:extLst>
              <a:ext uri="{FF2B5EF4-FFF2-40B4-BE49-F238E27FC236}">
                <a16:creationId xmlns:a16="http://schemas.microsoft.com/office/drawing/2014/main" id="{2F49220C-299E-486B-9728-F63BD0E8FDF9}"/>
              </a:ext>
            </a:extLst>
          </p:cNvPr>
          <p:cNvCxnSpPr>
            <a:cxnSpLocks/>
          </p:cNvCxnSpPr>
          <p:nvPr/>
        </p:nvCxnSpPr>
        <p:spPr>
          <a:xfrm flipV="1">
            <a:off x="1163065" y="4744823"/>
            <a:ext cx="0" cy="508876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單箭頭接點 46">
            <a:extLst>
              <a:ext uri="{FF2B5EF4-FFF2-40B4-BE49-F238E27FC236}">
                <a16:creationId xmlns:a16="http://schemas.microsoft.com/office/drawing/2014/main" id="{CDF0E9D5-BFB6-430B-B7A6-CC1ED6A3BED7}"/>
              </a:ext>
            </a:extLst>
          </p:cNvPr>
          <p:cNvCxnSpPr>
            <a:cxnSpLocks/>
          </p:cNvCxnSpPr>
          <p:nvPr/>
        </p:nvCxnSpPr>
        <p:spPr>
          <a:xfrm flipV="1">
            <a:off x="821249" y="4487225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47">
            <a:extLst>
              <a:ext uri="{FF2B5EF4-FFF2-40B4-BE49-F238E27FC236}">
                <a16:creationId xmlns:a16="http://schemas.microsoft.com/office/drawing/2014/main" id="{64B57A16-7180-4774-8BF8-E837319C8538}"/>
              </a:ext>
            </a:extLst>
          </p:cNvPr>
          <p:cNvCxnSpPr>
            <a:cxnSpLocks/>
          </p:cNvCxnSpPr>
          <p:nvPr/>
        </p:nvCxnSpPr>
        <p:spPr>
          <a:xfrm flipV="1">
            <a:off x="1520616" y="4473329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BCE1823E-F48D-4201-963F-B856C0DEFBDF}"/>
              </a:ext>
            </a:extLst>
          </p:cNvPr>
          <p:cNvSpPr/>
          <p:nvPr/>
        </p:nvSpPr>
        <p:spPr>
          <a:xfrm>
            <a:off x="265075" y="75338"/>
            <a:ext cx="45096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i="1" u="sng" dirty="0"/>
              <a:t>Multi-head Self-attention</a:t>
            </a:r>
            <a:endParaRPr lang="zh-TW" altLang="en-US" sz="3200" b="1" i="1" u="sng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ACEA257-6C41-43FC-BE26-00A9F07663A6}"/>
              </a:ext>
            </a:extLst>
          </p:cNvPr>
          <p:cNvSpPr/>
          <p:nvPr/>
        </p:nvSpPr>
        <p:spPr>
          <a:xfrm>
            <a:off x="2356894" y="6084405"/>
            <a:ext cx="461666" cy="6058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E285AF8-2060-448A-8624-6BBF6F1FF398}"/>
              </a:ext>
            </a:extLst>
          </p:cNvPr>
          <p:cNvSpPr/>
          <p:nvPr/>
        </p:nvSpPr>
        <p:spPr>
          <a:xfrm>
            <a:off x="2436123" y="5006241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EF611EDB-4EE7-4247-AF5E-DF99E98128FF}"/>
                  </a:ext>
                </a:extLst>
              </p:cNvPr>
              <p:cNvSpPr txBox="1"/>
              <p:nvPr/>
            </p:nvSpPr>
            <p:spPr>
              <a:xfrm>
                <a:off x="2254638" y="5054058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EF611EDB-4EE7-4247-AF5E-DF99E9812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4638" y="5054058"/>
                <a:ext cx="715161" cy="47359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82452422-F25D-41BF-8A03-773978232C2A}"/>
              </a:ext>
            </a:extLst>
          </p:cNvPr>
          <p:cNvCxnSpPr>
            <a:cxnSpLocks/>
          </p:cNvCxnSpPr>
          <p:nvPr/>
        </p:nvCxnSpPr>
        <p:spPr>
          <a:xfrm flipV="1">
            <a:off x="2588711" y="5550188"/>
            <a:ext cx="0" cy="508876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D0DCA3CC-418B-482F-970B-9A0F14D677FF}"/>
              </a:ext>
            </a:extLst>
          </p:cNvPr>
          <p:cNvCxnSpPr>
            <a:cxnSpLocks/>
          </p:cNvCxnSpPr>
          <p:nvPr/>
        </p:nvCxnSpPr>
        <p:spPr>
          <a:xfrm>
            <a:off x="1142057" y="5831695"/>
            <a:ext cx="2768959" cy="0"/>
          </a:xfrm>
          <a:prstGeom prst="straightConnector1">
            <a:avLst/>
          </a:prstGeom>
          <a:ln w="25400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06DF0724-10C6-492F-8CEB-3C5C2EB8199C}"/>
              </a:ext>
            </a:extLst>
          </p:cNvPr>
          <p:cNvGrpSpPr/>
          <p:nvPr/>
        </p:nvGrpSpPr>
        <p:grpSpPr>
          <a:xfrm>
            <a:off x="3553436" y="5006241"/>
            <a:ext cx="715161" cy="813431"/>
            <a:chOff x="3154887" y="3748362"/>
            <a:chExt cx="715161" cy="813431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684D2D8C-7825-4094-B321-8D1F46277830}"/>
                </a:ext>
              </a:extLst>
            </p:cNvPr>
            <p:cNvSpPr/>
            <p:nvPr/>
          </p:nvSpPr>
          <p:spPr>
            <a:xfrm>
              <a:off x="3346646" y="3748362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字方塊 11">
                  <a:extLst>
                    <a:ext uri="{FF2B5EF4-FFF2-40B4-BE49-F238E27FC236}">
                      <a16:creationId xmlns:a16="http://schemas.microsoft.com/office/drawing/2014/main" id="{CAE55535-1353-49C5-B3CD-693B9838336C}"/>
                    </a:ext>
                  </a:extLst>
                </p:cNvPr>
                <p:cNvSpPr txBox="1"/>
                <p:nvPr/>
              </p:nvSpPr>
              <p:spPr>
                <a:xfrm>
                  <a:off x="3154887" y="3785905"/>
                  <a:ext cx="715161" cy="4735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2" name="文字方塊 11">
                  <a:extLst>
                    <a:ext uri="{FF2B5EF4-FFF2-40B4-BE49-F238E27FC236}">
                      <a16:creationId xmlns:a16="http://schemas.microsoft.com/office/drawing/2014/main" id="{CAE55535-1353-49C5-B3CD-693B983833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4887" y="3785905"/>
                  <a:ext cx="715161" cy="47359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直線單箭頭接點 19">
              <a:extLst>
                <a:ext uri="{FF2B5EF4-FFF2-40B4-BE49-F238E27FC236}">
                  <a16:creationId xmlns:a16="http://schemas.microsoft.com/office/drawing/2014/main" id="{8D0FAA61-11F8-4343-9FAC-AA292A7C76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0646" y="4290299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8081FC01-0DAE-4DE3-929C-91D6FBDF2D71}"/>
                  </a:ext>
                </a:extLst>
              </p:cNvPr>
              <p:cNvSpPr txBox="1"/>
              <p:nvPr/>
            </p:nvSpPr>
            <p:spPr>
              <a:xfrm>
                <a:off x="2264419" y="6152809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8081FC01-0DAE-4DE3-929C-91D6FBDF2D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4419" y="6152809"/>
                <a:ext cx="715161" cy="47359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群組 41">
            <a:extLst>
              <a:ext uri="{FF2B5EF4-FFF2-40B4-BE49-F238E27FC236}">
                <a16:creationId xmlns:a16="http://schemas.microsoft.com/office/drawing/2014/main" id="{D7E1C23A-1289-43B5-8C12-9C14808752E0}"/>
              </a:ext>
            </a:extLst>
          </p:cNvPr>
          <p:cNvGrpSpPr/>
          <p:nvPr/>
        </p:nvGrpSpPr>
        <p:grpSpPr>
          <a:xfrm>
            <a:off x="831202" y="5006241"/>
            <a:ext cx="715161" cy="813431"/>
            <a:chOff x="1299972" y="3748362"/>
            <a:chExt cx="715161" cy="813431"/>
          </a:xfrm>
        </p:grpSpPr>
        <p:grpSp>
          <p:nvGrpSpPr>
            <p:cNvPr id="39" name="群組 38">
              <a:extLst>
                <a:ext uri="{FF2B5EF4-FFF2-40B4-BE49-F238E27FC236}">
                  <a16:creationId xmlns:a16="http://schemas.microsoft.com/office/drawing/2014/main" id="{3B9ACEB8-D3E3-4435-A9DC-290C63A78BFB}"/>
                </a:ext>
              </a:extLst>
            </p:cNvPr>
            <p:cNvGrpSpPr/>
            <p:nvPr/>
          </p:nvGrpSpPr>
          <p:grpSpPr>
            <a:xfrm>
              <a:off x="1488062" y="3748362"/>
              <a:ext cx="288000" cy="813431"/>
              <a:chOff x="2212165" y="3748362"/>
              <a:chExt cx="288000" cy="813431"/>
            </a:xfrm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51E5C2E0-E1A6-4A3D-82A8-5ADA26D6A31B}"/>
                  </a:ext>
                </a:extLst>
              </p:cNvPr>
              <p:cNvSpPr/>
              <p:nvPr/>
            </p:nvSpPr>
            <p:spPr>
              <a:xfrm>
                <a:off x="2212165" y="3748362"/>
                <a:ext cx="288000" cy="5400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cxnSp>
            <p:nvCxnSpPr>
              <p:cNvPr id="19" name="直線單箭頭接點 18">
                <a:extLst>
                  <a:ext uri="{FF2B5EF4-FFF2-40B4-BE49-F238E27FC236}">
                    <a16:creationId xmlns:a16="http://schemas.microsoft.com/office/drawing/2014/main" id="{4CFB0120-F33F-48CB-A22B-16B52C4209D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44779" y="4290299"/>
                <a:ext cx="0" cy="271494"/>
              </a:xfrm>
              <a:prstGeom prst="straightConnector1">
                <a:avLst/>
              </a:prstGeom>
              <a:ln w="25400"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文字方塊 15">
                  <a:extLst>
                    <a:ext uri="{FF2B5EF4-FFF2-40B4-BE49-F238E27FC236}">
                      <a16:creationId xmlns:a16="http://schemas.microsoft.com/office/drawing/2014/main" id="{B327653C-8387-4F7D-9B60-A89815B2D95C}"/>
                    </a:ext>
                  </a:extLst>
                </p:cNvPr>
                <p:cNvSpPr txBox="1"/>
                <p:nvPr/>
              </p:nvSpPr>
              <p:spPr>
                <a:xfrm>
                  <a:off x="1299972" y="3796179"/>
                  <a:ext cx="715161" cy="4735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6" name="文字方塊 15">
                  <a:extLst>
                    <a:ext uri="{FF2B5EF4-FFF2-40B4-BE49-F238E27FC236}">
                      <a16:creationId xmlns:a16="http://schemas.microsoft.com/office/drawing/2014/main" id="{B327653C-8387-4F7D-9B60-A89815B2D9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9972" y="3796179"/>
                  <a:ext cx="715161" cy="473591"/>
                </a:xfrm>
                <a:prstGeom prst="rect">
                  <a:avLst/>
                </a:prstGeom>
                <a:blipFill>
                  <a:blip r:embed="rId5"/>
                  <a:stretch>
                    <a:fillRect b="-10256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48047BE0-D0E9-4803-A070-A7783EA9F01F}"/>
              </a:ext>
            </a:extLst>
          </p:cNvPr>
          <p:cNvSpPr txBox="1"/>
          <p:nvPr/>
        </p:nvSpPr>
        <p:spPr>
          <a:xfrm>
            <a:off x="5259587" y="106115"/>
            <a:ext cx="3503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(2 heads as example)</a:t>
            </a:r>
            <a:endParaRPr lang="zh-TW" altLang="en-US" sz="2800" dirty="0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E221CF90-0A7D-4C0E-A2CC-15ED7B86ED19}"/>
              </a:ext>
            </a:extLst>
          </p:cNvPr>
          <p:cNvSpPr/>
          <p:nvPr/>
        </p:nvSpPr>
        <p:spPr>
          <a:xfrm>
            <a:off x="677249" y="3909485"/>
            <a:ext cx="288000" cy="54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文字方塊 62">
                <a:extLst>
                  <a:ext uri="{FF2B5EF4-FFF2-40B4-BE49-F238E27FC236}">
                    <a16:creationId xmlns:a16="http://schemas.microsoft.com/office/drawing/2014/main" id="{8BC01294-7889-4FBA-B708-F74A49C81C8C}"/>
                  </a:ext>
                </a:extLst>
              </p:cNvPr>
              <p:cNvSpPr txBox="1"/>
              <p:nvPr/>
            </p:nvSpPr>
            <p:spPr>
              <a:xfrm>
                <a:off x="1293351" y="3444906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3" name="文字方塊 62">
                <a:extLst>
                  <a:ext uri="{FF2B5EF4-FFF2-40B4-BE49-F238E27FC236}">
                    <a16:creationId xmlns:a16="http://schemas.microsoft.com/office/drawing/2014/main" id="{8BC01294-7889-4FBA-B708-F74A49C81C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3351" y="3444906"/>
                <a:ext cx="715161" cy="473591"/>
              </a:xfrm>
              <a:prstGeom prst="rect">
                <a:avLst/>
              </a:prstGeom>
              <a:blipFill>
                <a:blip r:embed="rId6"/>
                <a:stretch>
                  <a:fillRect b="-102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矩形 63">
            <a:extLst>
              <a:ext uri="{FF2B5EF4-FFF2-40B4-BE49-F238E27FC236}">
                <a16:creationId xmlns:a16="http://schemas.microsoft.com/office/drawing/2014/main" id="{55E8DCFD-87AC-4F39-838D-EAF48E1AA2C6}"/>
              </a:ext>
            </a:extLst>
          </p:cNvPr>
          <p:cNvSpPr/>
          <p:nvPr/>
        </p:nvSpPr>
        <p:spPr>
          <a:xfrm>
            <a:off x="1397044" y="3894095"/>
            <a:ext cx="288000" cy="54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文字方塊 64">
                <a:extLst>
                  <a:ext uri="{FF2B5EF4-FFF2-40B4-BE49-F238E27FC236}">
                    <a16:creationId xmlns:a16="http://schemas.microsoft.com/office/drawing/2014/main" id="{04340317-C68A-4B3D-9D7E-4687FBD9262D}"/>
                  </a:ext>
                </a:extLst>
              </p:cNvPr>
              <p:cNvSpPr txBox="1"/>
              <p:nvPr/>
            </p:nvSpPr>
            <p:spPr>
              <a:xfrm>
                <a:off x="554293" y="3434925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5" name="文字方塊 64">
                <a:extLst>
                  <a:ext uri="{FF2B5EF4-FFF2-40B4-BE49-F238E27FC236}">
                    <a16:creationId xmlns:a16="http://schemas.microsoft.com/office/drawing/2014/main" id="{04340317-C68A-4B3D-9D7E-4687FBD926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293" y="3434925"/>
                <a:ext cx="715161" cy="473591"/>
              </a:xfrm>
              <a:prstGeom prst="rect">
                <a:avLst/>
              </a:prstGeom>
              <a:blipFill>
                <a:blip r:embed="rId7"/>
                <a:stretch>
                  <a:fillRect b="-102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0" name="直線單箭頭接點 79">
            <a:extLst>
              <a:ext uri="{FF2B5EF4-FFF2-40B4-BE49-F238E27FC236}">
                <a16:creationId xmlns:a16="http://schemas.microsoft.com/office/drawing/2014/main" id="{370B5727-0DE9-417A-808A-F9623AEECD30}"/>
              </a:ext>
            </a:extLst>
          </p:cNvPr>
          <p:cNvCxnSpPr>
            <a:cxnSpLocks/>
          </p:cNvCxnSpPr>
          <p:nvPr/>
        </p:nvCxnSpPr>
        <p:spPr>
          <a:xfrm>
            <a:off x="2276468" y="4747900"/>
            <a:ext cx="697967" cy="0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單箭頭接點 81">
            <a:extLst>
              <a:ext uri="{FF2B5EF4-FFF2-40B4-BE49-F238E27FC236}">
                <a16:creationId xmlns:a16="http://schemas.microsoft.com/office/drawing/2014/main" id="{237FA8A2-F1D5-42CD-B9AF-4A324B1D141B}"/>
              </a:ext>
            </a:extLst>
          </p:cNvPr>
          <p:cNvCxnSpPr>
            <a:cxnSpLocks/>
          </p:cNvCxnSpPr>
          <p:nvPr/>
        </p:nvCxnSpPr>
        <p:spPr>
          <a:xfrm flipV="1">
            <a:off x="2254640" y="4485113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單箭頭接點 82">
            <a:extLst>
              <a:ext uri="{FF2B5EF4-FFF2-40B4-BE49-F238E27FC236}">
                <a16:creationId xmlns:a16="http://schemas.microsoft.com/office/drawing/2014/main" id="{554DB6FE-A524-4174-B121-6791CCB6A187}"/>
              </a:ext>
            </a:extLst>
          </p:cNvPr>
          <p:cNvCxnSpPr>
            <a:cxnSpLocks/>
          </p:cNvCxnSpPr>
          <p:nvPr/>
        </p:nvCxnSpPr>
        <p:spPr>
          <a:xfrm flipV="1">
            <a:off x="2954007" y="4471217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矩形 83">
            <a:extLst>
              <a:ext uri="{FF2B5EF4-FFF2-40B4-BE49-F238E27FC236}">
                <a16:creationId xmlns:a16="http://schemas.microsoft.com/office/drawing/2014/main" id="{E8AC16EE-707D-4413-85C3-7E75144290EF}"/>
              </a:ext>
            </a:extLst>
          </p:cNvPr>
          <p:cNvSpPr/>
          <p:nvPr/>
        </p:nvSpPr>
        <p:spPr>
          <a:xfrm>
            <a:off x="2110640" y="3907373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文字方塊 84">
                <a:extLst>
                  <a:ext uri="{FF2B5EF4-FFF2-40B4-BE49-F238E27FC236}">
                    <a16:creationId xmlns:a16="http://schemas.microsoft.com/office/drawing/2014/main" id="{EDF4CA8B-ACE4-4BAC-ADA9-8F1A37D8CCD6}"/>
                  </a:ext>
                </a:extLst>
              </p:cNvPr>
              <p:cNvSpPr txBox="1"/>
              <p:nvPr/>
            </p:nvSpPr>
            <p:spPr>
              <a:xfrm>
                <a:off x="2726742" y="3442794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5" name="文字方塊 84">
                <a:extLst>
                  <a:ext uri="{FF2B5EF4-FFF2-40B4-BE49-F238E27FC236}">
                    <a16:creationId xmlns:a16="http://schemas.microsoft.com/office/drawing/2014/main" id="{EDF4CA8B-ACE4-4BAC-ADA9-8F1A37D8CC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6742" y="3442794"/>
                <a:ext cx="715161" cy="47359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矩形 85">
            <a:extLst>
              <a:ext uri="{FF2B5EF4-FFF2-40B4-BE49-F238E27FC236}">
                <a16:creationId xmlns:a16="http://schemas.microsoft.com/office/drawing/2014/main" id="{A283BE6A-E96F-404C-B925-4A5CF53515E9}"/>
              </a:ext>
            </a:extLst>
          </p:cNvPr>
          <p:cNvSpPr/>
          <p:nvPr/>
        </p:nvSpPr>
        <p:spPr>
          <a:xfrm>
            <a:off x="2830435" y="3891983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文字方塊 86">
                <a:extLst>
                  <a:ext uri="{FF2B5EF4-FFF2-40B4-BE49-F238E27FC236}">
                    <a16:creationId xmlns:a16="http://schemas.microsoft.com/office/drawing/2014/main" id="{8B39BD47-3F92-40C9-AEB1-ECC528E5B0A9}"/>
                  </a:ext>
                </a:extLst>
              </p:cNvPr>
              <p:cNvSpPr txBox="1"/>
              <p:nvPr/>
            </p:nvSpPr>
            <p:spPr>
              <a:xfrm>
                <a:off x="2008962" y="3434108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7" name="文字方塊 86">
                <a:extLst>
                  <a:ext uri="{FF2B5EF4-FFF2-40B4-BE49-F238E27FC236}">
                    <a16:creationId xmlns:a16="http://schemas.microsoft.com/office/drawing/2014/main" id="{8B39BD47-3F92-40C9-AEB1-ECC528E5B0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8962" y="3434108"/>
                <a:ext cx="715161" cy="47359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8" name="直線單箭頭接點 87">
            <a:extLst>
              <a:ext uri="{FF2B5EF4-FFF2-40B4-BE49-F238E27FC236}">
                <a16:creationId xmlns:a16="http://schemas.microsoft.com/office/drawing/2014/main" id="{99FA4966-947C-4D89-8863-E3158BD623B4}"/>
              </a:ext>
            </a:extLst>
          </p:cNvPr>
          <p:cNvCxnSpPr>
            <a:cxnSpLocks/>
          </p:cNvCxnSpPr>
          <p:nvPr/>
        </p:nvCxnSpPr>
        <p:spPr>
          <a:xfrm>
            <a:off x="3570630" y="4744969"/>
            <a:ext cx="697967" cy="0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單箭頭接點 89">
            <a:extLst>
              <a:ext uri="{FF2B5EF4-FFF2-40B4-BE49-F238E27FC236}">
                <a16:creationId xmlns:a16="http://schemas.microsoft.com/office/drawing/2014/main" id="{0D8C94F5-7013-4A18-A148-966A3554B83D}"/>
              </a:ext>
            </a:extLst>
          </p:cNvPr>
          <p:cNvCxnSpPr>
            <a:cxnSpLocks/>
          </p:cNvCxnSpPr>
          <p:nvPr/>
        </p:nvCxnSpPr>
        <p:spPr>
          <a:xfrm flipV="1">
            <a:off x="3548802" y="4482182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單箭頭接點 90">
            <a:extLst>
              <a:ext uri="{FF2B5EF4-FFF2-40B4-BE49-F238E27FC236}">
                <a16:creationId xmlns:a16="http://schemas.microsoft.com/office/drawing/2014/main" id="{B8EBC7C4-AE97-4A58-9D77-A5533426A057}"/>
              </a:ext>
            </a:extLst>
          </p:cNvPr>
          <p:cNvCxnSpPr>
            <a:cxnSpLocks/>
          </p:cNvCxnSpPr>
          <p:nvPr/>
        </p:nvCxnSpPr>
        <p:spPr>
          <a:xfrm flipV="1">
            <a:off x="4248169" y="4468286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矩形 91">
            <a:extLst>
              <a:ext uri="{FF2B5EF4-FFF2-40B4-BE49-F238E27FC236}">
                <a16:creationId xmlns:a16="http://schemas.microsoft.com/office/drawing/2014/main" id="{99928ECE-5F92-4944-8DEC-961DAF7A6383}"/>
              </a:ext>
            </a:extLst>
          </p:cNvPr>
          <p:cNvSpPr/>
          <p:nvPr/>
        </p:nvSpPr>
        <p:spPr>
          <a:xfrm>
            <a:off x="3404802" y="3904442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文字方塊 92">
                <a:extLst>
                  <a:ext uri="{FF2B5EF4-FFF2-40B4-BE49-F238E27FC236}">
                    <a16:creationId xmlns:a16="http://schemas.microsoft.com/office/drawing/2014/main" id="{FB089001-CD01-40FC-BFE7-FCDB2C2C2255}"/>
                  </a:ext>
                </a:extLst>
              </p:cNvPr>
              <p:cNvSpPr txBox="1"/>
              <p:nvPr/>
            </p:nvSpPr>
            <p:spPr>
              <a:xfrm>
                <a:off x="4020904" y="3439863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93" name="文字方塊 92">
                <a:extLst>
                  <a:ext uri="{FF2B5EF4-FFF2-40B4-BE49-F238E27FC236}">
                    <a16:creationId xmlns:a16="http://schemas.microsoft.com/office/drawing/2014/main" id="{FB089001-CD01-40FC-BFE7-FCDB2C2C22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0904" y="3439863"/>
                <a:ext cx="715161" cy="47359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矩形 93">
            <a:extLst>
              <a:ext uri="{FF2B5EF4-FFF2-40B4-BE49-F238E27FC236}">
                <a16:creationId xmlns:a16="http://schemas.microsoft.com/office/drawing/2014/main" id="{707C68F1-12A8-468A-9EE4-D4AACADC6FA7}"/>
              </a:ext>
            </a:extLst>
          </p:cNvPr>
          <p:cNvSpPr/>
          <p:nvPr/>
        </p:nvSpPr>
        <p:spPr>
          <a:xfrm>
            <a:off x="4124597" y="3889052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文字方塊 94">
                <a:extLst>
                  <a:ext uri="{FF2B5EF4-FFF2-40B4-BE49-F238E27FC236}">
                    <a16:creationId xmlns:a16="http://schemas.microsoft.com/office/drawing/2014/main" id="{A6D8155C-3A19-4A2C-B8CE-80721882E0AA}"/>
                  </a:ext>
                </a:extLst>
              </p:cNvPr>
              <p:cNvSpPr txBox="1"/>
              <p:nvPr/>
            </p:nvSpPr>
            <p:spPr>
              <a:xfrm>
                <a:off x="3357589" y="3428914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95" name="文字方塊 94">
                <a:extLst>
                  <a:ext uri="{FF2B5EF4-FFF2-40B4-BE49-F238E27FC236}">
                    <a16:creationId xmlns:a16="http://schemas.microsoft.com/office/drawing/2014/main" id="{A6D8155C-3A19-4A2C-B8CE-80721882E0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7589" y="3428914"/>
                <a:ext cx="715161" cy="47359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6" name="直線單箭頭接點 135">
            <a:extLst>
              <a:ext uri="{FF2B5EF4-FFF2-40B4-BE49-F238E27FC236}">
                <a16:creationId xmlns:a16="http://schemas.microsoft.com/office/drawing/2014/main" id="{BCD0C340-0787-45EC-9B0A-AE706691A384}"/>
              </a:ext>
            </a:extLst>
          </p:cNvPr>
          <p:cNvCxnSpPr>
            <a:cxnSpLocks/>
          </p:cNvCxnSpPr>
          <p:nvPr/>
        </p:nvCxnSpPr>
        <p:spPr>
          <a:xfrm flipV="1">
            <a:off x="6915810" y="4711492"/>
            <a:ext cx="0" cy="508876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線單箭頭接點 136">
            <a:extLst>
              <a:ext uri="{FF2B5EF4-FFF2-40B4-BE49-F238E27FC236}">
                <a16:creationId xmlns:a16="http://schemas.microsoft.com/office/drawing/2014/main" id="{F24611BE-7DBD-424E-933F-D5B988827534}"/>
              </a:ext>
            </a:extLst>
          </p:cNvPr>
          <p:cNvCxnSpPr>
            <a:cxnSpLocks/>
          </p:cNvCxnSpPr>
          <p:nvPr/>
        </p:nvCxnSpPr>
        <p:spPr>
          <a:xfrm flipV="1">
            <a:off x="8209972" y="4708561"/>
            <a:ext cx="0" cy="508876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線單箭頭接點 137">
            <a:extLst>
              <a:ext uri="{FF2B5EF4-FFF2-40B4-BE49-F238E27FC236}">
                <a16:creationId xmlns:a16="http://schemas.microsoft.com/office/drawing/2014/main" id="{66B849B5-65EB-4729-9BA0-9E8295B706E2}"/>
              </a:ext>
            </a:extLst>
          </p:cNvPr>
          <p:cNvCxnSpPr>
            <a:cxnSpLocks/>
          </p:cNvCxnSpPr>
          <p:nvPr/>
        </p:nvCxnSpPr>
        <p:spPr>
          <a:xfrm>
            <a:off x="5162431" y="4718793"/>
            <a:ext cx="697967" cy="0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線單箭頭接點 138">
            <a:extLst>
              <a:ext uri="{FF2B5EF4-FFF2-40B4-BE49-F238E27FC236}">
                <a16:creationId xmlns:a16="http://schemas.microsoft.com/office/drawing/2014/main" id="{A32D30F5-9C59-406C-AE2F-DE24A3834CEA}"/>
              </a:ext>
            </a:extLst>
          </p:cNvPr>
          <p:cNvCxnSpPr>
            <a:cxnSpLocks/>
          </p:cNvCxnSpPr>
          <p:nvPr/>
        </p:nvCxnSpPr>
        <p:spPr>
          <a:xfrm flipV="1">
            <a:off x="5482419" y="4713604"/>
            <a:ext cx="0" cy="508876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直線單箭頭接點 139">
            <a:extLst>
              <a:ext uri="{FF2B5EF4-FFF2-40B4-BE49-F238E27FC236}">
                <a16:creationId xmlns:a16="http://schemas.microsoft.com/office/drawing/2014/main" id="{8636021D-BDCD-49E8-B26B-01EDEC5BE58C}"/>
              </a:ext>
            </a:extLst>
          </p:cNvPr>
          <p:cNvCxnSpPr>
            <a:cxnSpLocks/>
          </p:cNvCxnSpPr>
          <p:nvPr/>
        </p:nvCxnSpPr>
        <p:spPr>
          <a:xfrm flipV="1">
            <a:off x="5140603" y="4456006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線單箭頭接點 140">
            <a:extLst>
              <a:ext uri="{FF2B5EF4-FFF2-40B4-BE49-F238E27FC236}">
                <a16:creationId xmlns:a16="http://schemas.microsoft.com/office/drawing/2014/main" id="{58BC020D-9550-4987-8E6C-B6C9A14C0DCA}"/>
              </a:ext>
            </a:extLst>
          </p:cNvPr>
          <p:cNvCxnSpPr>
            <a:cxnSpLocks/>
          </p:cNvCxnSpPr>
          <p:nvPr/>
        </p:nvCxnSpPr>
        <p:spPr>
          <a:xfrm flipV="1">
            <a:off x="5839970" y="4442110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矩形 141">
            <a:extLst>
              <a:ext uri="{FF2B5EF4-FFF2-40B4-BE49-F238E27FC236}">
                <a16:creationId xmlns:a16="http://schemas.microsoft.com/office/drawing/2014/main" id="{624EE3C0-1EE9-49DD-AB30-B6C84B10A870}"/>
              </a:ext>
            </a:extLst>
          </p:cNvPr>
          <p:cNvSpPr/>
          <p:nvPr/>
        </p:nvSpPr>
        <p:spPr>
          <a:xfrm>
            <a:off x="6676248" y="6053186"/>
            <a:ext cx="461666" cy="6058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43" name="矩形 142">
            <a:extLst>
              <a:ext uri="{FF2B5EF4-FFF2-40B4-BE49-F238E27FC236}">
                <a16:creationId xmlns:a16="http://schemas.microsoft.com/office/drawing/2014/main" id="{EBFD409F-0FB1-4969-B1DD-C786A43EF7EC}"/>
              </a:ext>
            </a:extLst>
          </p:cNvPr>
          <p:cNvSpPr/>
          <p:nvPr/>
        </p:nvSpPr>
        <p:spPr>
          <a:xfrm>
            <a:off x="6755477" y="4975022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文字方塊 143">
                <a:extLst>
                  <a:ext uri="{FF2B5EF4-FFF2-40B4-BE49-F238E27FC236}">
                    <a16:creationId xmlns:a16="http://schemas.microsoft.com/office/drawing/2014/main" id="{CDB5045F-D656-4550-8F42-320E4DFF8539}"/>
                  </a:ext>
                </a:extLst>
              </p:cNvPr>
              <p:cNvSpPr txBox="1"/>
              <p:nvPr/>
            </p:nvSpPr>
            <p:spPr>
              <a:xfrm>
                <a:off x="6573992" y="5022839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4" name="文字方塊 143">
                <a:extLst>
                  <a:ext uri="{FF2B5EF4-FFF2-40B4-BE49-F238E27FC236}">
                    <a16:creationId xmlns:a16="http://schemas.microsoft.com/office/drawing/2014/main" id="{CDB5045F-D656-4550-8F42-320E4DFF85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3992" y="5022839"/>
                <a:ext cx="715161" cy="47359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5" name="直線單箭頭接點 144">
            <a:extLst>
              <a:ext uri="{FF2B5EF4-FFF2-40B4-BE49-F238E27FC236}">
                <a16:creationId xmlns:a16="http://schemas.microsoft.com/office/drawing/2014/main" id="{A8AFCAAF-10B3-4B78-9D58-560632F4C7E1}"/>
              </a:ext>
            </a:extLst>
          </p:cNvPr>
          <p:cNvCxnSpPr>
            <a:cxnSpLocks/>
          </p:cNvCxnSpPr>
          <p:nvPr/>
        </p:nvCxnSpPr>
        <p:spPr>
          <a:xfrm flipV="1">
            <a:off x="6908065" y="5518969"/>
            <a:ext cx="0" cy="508876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直線單箭頭接點 145">
            <a:extLst>
              <a:ext uri="{FF2B5EF4-FFF2-40B4-BE49-F238E27FC236}">
                <a16:creationId xmlns:a16="http://schemas.microsoft.com/office/drawing/2014/main" id="{AFC4CAD1-3CC4-4B14-BB30-F9DDD953646F}"/>
              </a:ext>
            </a:extLst>
          </p:cNvPr>
          <p:cNvCxnSpPr>
            <a:cxnSpLocks/>
          </p:cNvCxnSpPr>
          <p:nvPr/>
        </p:nvCxnSpPr>
        <p:spPr>
          <a:xfrm>
            <a:off x="5461411" y="5800476"/>
            <a:ext cx="2768959" cy="0"/>
          </a:xfrm>
          <a:prstGeom prst="straightConnector1">
            <a:avLst/>
          </a:prstGeom>
          <a:ln w="25400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7" name="群組 146">
            <a:extLst>
              <a:ext uri="{FF2B5EF4-FFF2-40B4-BE49-F238E27FC236}">
                <a16:creationId xmlns:a16="http://schemas.microsoft.com/office/drawing/2014/main" id="{8323770B-696E-42E2-ACD3-663DBB3F91C6}"/>
              </a:ext>
            </a:extLst>
          </p:cNvPr>
          <p:cNvGrpSpPr/>
          <p:nvPr/>
        </p:nvGrpSpPr>
        <p:grpSpPr>
          <a:xfrm>
            <a:off x="7872790" y="4975022"/>
            <a:ext cx="715161" cy="813431"/>
            <a:chOff x="3154887" y="3748362"/>
            <a:chExt cx="715161" cy="813431"/>
          </a:xfrm>
        </p:grpSpPr>
        <p:sp>
          <p:nvSpPr>
            <p:cNvPr id="148" name="矩形 147">
              <a:extLst>
                <a:ext uri="{FF2B5EF4-FFF2-40B4-BE49-F238E27FC236}">
                  <a16:creationId xmlns:a16="http://schemas.microsoft.com/office/drawing/2014/main" id="{9B36872D-A4A6-45F8-8A67-C6C52DF3A85E}"/>
                </a:ext>
              </a:extLst>
            </p:cNvPr>
            <p:cNvSpPr/>
            <p:nvPr/>
          </p:nvSpPr>
          <p:spPr>
            <a:xfrm>
              <a:off x="3346646" y="3748362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9" name="文字方塊 148">
                  <a:extLst>
                    <a:ext uri="{FF2B5EF4-FFF2-40B4-BE49-F238E27FC236}">
                      <a16:creationId xmlns:a16="http://schemas.microsoft.com/office/drawing/2014/main" id="{AAB99A89-8376-43D3-AE0C-D0ABD7C02F0C}"/>
                    </a:ext>
                  </a:extLst>
                </p:cNvPr>
                <p:cNvSpPr txBox="1"/>
                <p:nvPr/>
              </p:nvSpPr>
              <p:spPr>
                <a:xfrm>
                  <a:off x="3154887" y="3785905"/>
                  <a:ext cx="715161" cy="4735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49" name="文字方塊 148">
                  <a:extLst>
                    <a:ext uri="{FF2B5EF4-FFF2-40B4-BE49-F238E27FC236}">
                      <a16:creationId xmlns:a16="http://schemas.microsoft.com/office/drawing/2014/main" id="{AAB99A89-8376-43D3-AE0C-D0ABD7C02F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4887" y="3785905"/>
                  <a:ext cx="715161" cy="473591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0" name="直線單箭頭接點 149">
              <a:extLst>
                <a:ext uri="{FF2B5EF4-FFF2-40B4-BE49-F238E27FC236}">
                  <a16:creationId xmlns:a16="http://schemas.microsoft.com/office/drawing/2014/main" id="{22B55BC7-1769-4A89-97BC-FF8D23C60F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0646" y="4290299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文字方塊 150">
                <a:extLst>
                  <a:ext uri="{FF2B5EF4-FFF2-40B4-BE49-F238E27FC236}">
                    <a16:creationId xmlns:a16="http://schemas.microsoft.com/office/drawing/2014/main" id="{1823B9F6-342A-4423-AD7F-AA9C79DCB9D4}"/>
                  </a:ext>
                </a:extLst>
              </p:cNvPr>
              <p:cNvSpPr txBox="1"/>
              <p:nvPr/>
            </p:nvSpPr>
            <p:spPr>
              <a:xfrm>
                <a:off x="6583773" y="6121590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51" name="文字方塊 150">
                <a:extLst>
                  <a:ext uri="{FF2B5EF4-FFF2-40B4-BE49-F238E27FC236}">
                    <a16:creationId xmlns:a16="http://schemas.microsoft.com/office/drawing/2014/main" id="{1823B9F6-342A-4423-AD7F-AA9C79DCB9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3773" y="6121590"/>
                <a:ext cx="715161" cy="47359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2" name="群組 151">
            <a:extLst>
              <a:ext uri="{FF2B5EF4-FFF2-40B4-BE49-F238E27FC236}">
                <a16:creationId xmlns:a16="http://schemas.microsoft.com/office/drawing/2014/main" id="{1F5C46DB-D09F-4D1A-B9CA-3BF24D986FA3}"/>
              </a:ext>
            </a:extLst>
          </p:cNvPr>
          <p:cNvGrpSpPr/>
          <p:nvPr/>
        </p:nvGrpSpPr>
        <p:grpSpPr>
          <a:xfrm>
            <a:off x="5150556" y="4975022"/>
            <a:ext cx="715161" cy="813431"/>
            <a:chOff x="1299972" y="3748362"/>
            <a:chExt cx="715161" cy="813431"/>
          </a:xfrm>
        </p:grpSpPr>
        <p:grpSp>
          <p:nvGrpSpPr>
            <p:cNvPr id="153" name="群組 152">
              <a:extLst>
                <a:ext uri="{FF2B5EF4-FFF2-40B4-BE49-F238E27FC236}">
                  <a16:creationId xmlns:a16="http://schemas.microsoft.com/office/drawing/2014/main" id="{AE8154E4-D37E-4827-BE33-1ADFCE55FA94}"/>
                </a:ext>
              </a:extLst>
            </p:cNvPr>
            <p:cNvGrpSpPr/>
            <p:nvPr/>
          </p:nvGrpSpPr>
          <p:grpSpPr>
            <a:xfrm>
              <a:off x="1488062" y="3748362"/>
              <a:ext cx="288000" cy="813431"/>
              <a:chOff x="2212165" y="3748362"/>
              <a:chExt cx="288000" cy="813431"/>
            </a:xfrm>
          </p:grpSpPr>
          <p:sp>
            <p:nvSpPr>
              <p:cNvPr id="155" name="矩形 154">
                <a:extLst>
                  <a:ext uri="{FF2B5EF4-FFF2-40B4-BE49-F238E27FC236}">
                    <a16:creationId xmlns:a16="http://schemas.microsoft.com/office/drawing/2014/main" id="{A7FC94DC-4C30-4E55-B3BB-38B4D7421A06}"/>
                  </a:ext>
                </a:extLst>
              </p:cNvPr>
              <p:cNvSpPr/>
              <p:nvPr/>
            </p:nvSpPr>
            <p:spPr>
              <a:xfrm>
                <a:off x="2212165" y="3748362"/>
                <a:ext cx="288000" cy="5400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cxnSp>
            <p:nvCxnSpPr>
              <p:cNvPr id="156" name="直線單箭頭接點 155">
                <a:extLst>
                  <a:ext uri="{FF2B5EF4-FFF2-40B4-BE49-F238E27FC236}">
                    <a16:creationId xmlns:a16="http://schemas.microsoft.com/office/drawing/2014/main" id="{CFD41D93-EBE4-44E2-9AD0-D7EB7A6A95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44779" y="4290299"/>
                <a:ext cx="0" cy="271494"/>
              </a:xfrm>
              <a:prstGeom prst="straightConnector1">
                <a:avLst/>
              </a:prstGeom>
              <a:ln w="25400"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4" name="文字方塊 153">
                  <a:extLst>
                    <a:ext uri="{FF2B5EF4-FFF2-40B4-BE49-F238E27FC236}">
                      <a16:creationId xmlns:a16="http://schemas.microsoft.com/office/drawing/2014/main" id="{42B091D5-5DFD-4BCB-8E6D-ABD6C8609303}"/>
                    </a:ext>
                  </a:extLst>
                </p:cNvPr>
                <p:cNvSpPr txBox="1"/>
                <p:nvPr/>
              </p:nvSpPr>
              <p:spPr>
                <a:xfrm>
                  <a:off x="1299972" y="3796179"/>
                  <a:ext cx="715161" cy="4735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54" name="文字方塊 153">
                  <a:extLst>
                    <a:ext uri="{FF2B5EF4-FFF2-40B4-BE49-F238E27FC236}">
                      <a16:creationId xmlns:a16="http://schemas.microsoft.com/office/drawing/2014/main" id="{42B091D5-5DFD-4BCB-8E6D-ABD6C86093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9972" y="3796179"/>
                  <a:ext cx="715161" cy="473591"/>
                </a:xfrm>
                <a:prstGeom prst="rect">
                  <a:avLst/>
                </a:prstGeom>
                <a:blipFill>
                  <a:blip r:embed="rId15"/>
                  <a:stretch>
                    <a:fillRect b="-8974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7" name="矩形 156">
            <a:extLst>
              <a:ext uri="{FF2B5EF4-FFF2-40B4-BE49-F238E27FC236}">
                <a16:creationId xmlns:a16="http://schemas.microsoft.com/office/drawing/2014/main" id="{1BC277D8-1DB5-41E0-AADD-C26534F108A3}"/>
              </a:ext>
            </a:extLst>
          </p:cNvPr>
          <p:cNvSpPr/>
          <p:nvPr/>
        </p:nvSpPr>
        <p:spPr>
          <a:xfrm>
            <a:off x="4996603" y="3878266"/>
            <a:ext cx="288000" cy="54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文字方塊 157">
                <a:extLst>
                  <a:ext uri="{FF2B5EF4-FFF2-40B4-BE49-F238E27FC236}">
                    <a16:creationId xmlns:a16="http://schemas.microsoft.com/office/drawing/2014/main" id="{DFD6171F-8E7D-4038-BC94-2C90BE25AE41}"/>
                  </a:ext>
                </a:extLst>
              </p:cNvPr>
              <p:cNvSpPr txBox="1"/>
              <p:nvPr/>
            </p:nvSpPr>
            <p:spPr>
              <a:xfrm>
                <a:off x="5612705" y="3413687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58" name="文字方塊 157">
                <a:extLst>
                  <a:ext uri="{FF2B5EF4-FFF2-40B4-BE49-F238E27FC236}">
                    <a16:creationId xmlns:a16="http://schemas.microsoft.com/office/drawing/2014/main" id="{DFD6171F-8E7D-4038-BC94-2C90BE25A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2705" y="3413687"/>
                <a:ext cx="715161" cy="473591"/>
              </a:xfrm>
              <a:prstGeom prst="rect">
                <a:avLst/>
              </a:prstGeom>
              <a:blipFill>
                <a:blip r:embed="rId16"/>
                <a:stretch>
                  <a:fillRect b="-897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9" name="矩形 158">
            <a:extLst>
              <a:ext uri="{FF2B5EF4-FFF2-40B4-BE49-F238E27FC236}">
                <a16:creationId xmlns:a16="http://schemas.microsoft.com/office/drawing/2014/main" id="{D894C578-DF7D-407A-9534-3E9D345E3EAC}"/>
              </a:ext>
            </a:extLst>
          </p:cNvPr>
          <p:cNvSpPr/>
          <p:nvPr/>
        </p:nvSpPr>
        <p:spPr>
          <a:xfrm>
            <a:off x="5716398" y="3862876"/>
            <a:ext cx="288000" cy="54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0" name="文字方塊 159">
                <a:extLst>
                  <a:ext uri="{FF2B5EF4-FFF2-40B4-BE49-F238E27FC236}">
                    <a16:creationId xmlns:a16="http://schemas.microsoft.com/office/drawing/2014/main" id="{D4E6863D-4EC1-45B6-AE20-803112A8F46D}"/>
                  </a:ext>
                </a:extLst>
              </p:cNvPr>
              <p:cNvSpPr txBox="1"/>
              <p:nvPr/>
            </p:nvSpPr>
            <p:spPr>
              <a:xfrm>
                <a:off x="4873647" y="3403706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60" name="文字方塊 159">
                <a:extLst>
                  <a:ext uri="{FF2B5EF4-FFF2-40B4-BE49-F238E27FC236}">
                    <a16:creationId xmlns:a16="http://schemas.microsoft.com/office/drawing/2014/main" id="{D4E6863D-4EC1-45B6-AE20-803112A8F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647" y="3403706"/>
                <a:ext cx="715161" cy="473591"/>
              </a:xfrm>
              <a:prstGeom prst="rect">
                <a:avLst/>
              </a:prstGeom>
              <a:blipFill>
                <a:blip r:embed="rId17"/>
                <a:stretch>
                  <a:fillRect b="-102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2" name="直線單箭頭接點 161">
            <a:extLst>
              <a:ext uri="{FF2B5EF4-FFF2-40B4-BE49-F238E27FC236}">
                <a16:creationId xmlns:a16="http://schemas.microsoft.com/office/drawing/2014/main" id="{E39BDB91-DBF6-4144-86B6-4D1801C28215}"/>
              </a:ext>
            </a:extLst>
          </p:cNvPr>
          <p:cNvCxnSpPr>
            <a:cxnSpLocks/>
          </p:cNvCxnSpPr>
          <p:nvPr/>
        </p:nvCxnSpPr>
        <p:spPr>
          <a:xfrm>
            <a:off x="6595822" y="4716681"/>
            <a:ext cx="697967" cy="0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線單箭頭接點 162">
            <a:extLst>
              <a:ext uri="{FF2B5EF4-FFF2-40B4-BE49-F238E27FC236}">
                <a16:creationId xmlns:a16="http://schemas.microsoft.com/office/drawing/2014/main" id="{5247A413-CB58-4A93-BF6C-C8077A5E86C4}"/>
              </a:ext>
            </a:extLst>
          </p:cNvPr>
          <p:cNvCxnSpPr>
            <a:cxnSpLocks/>
          </p:cNvCxnSpPr>
          <p:nvPr/>
        </p:nvCxnSpPr>
        <p:spPr>
          <a:xfrm flipV="1">
            <a:off x="6573994" y="4453894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直線單箭頭接點 163">
            <a:extLst>
              <a:ext uri="{FF2B5EF4-FFF2-40B4-BE49-F238E27FC236}">
                <a16:creationId xmlns:a16="http://schemas.microsoft.com/office/drawing/2014/main" id="{A5A08BF7-F061-4887-8ABA-D5BE774D695B}"/>
              </a:ext>
            </a:extLst>
          </p:cNvPr>
          <p:cNvCxnSpPr>
            <a:cxnSpLocks/>
          </p:cNvCxnSpPr>
          <p:nvPr/>
        </p:nvCxnSpPr>
        <p:spPr>
          <a:xfrm flipV="1">
            <a:off x="7273361" y="4439998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矩形 164">
            <a:extLst>
              <a:ext uri="{FF2B5EF4-FFF2-40B4-BE49-F238E27FC236}">
                <a16:creationId xmlns:a16="http://schemas.microsoft.com/office/drawing/2014/main" id="{D0427B6D-3431-4783-B2E1-72D686D626F9}"/>
              </a:ext>
            </a:extLst>
          </p:cNvPr>
          <p:cNvSpPr/>
          <p:nvPr/>
        </p:nvSpPr>
        <p:spPr>
          <a:xfrm>
            <a:off x="6429994" y="3876154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6" name="文字方塊 165">
                <a:extLst>
                  <a:ext uri="{FF2B5EF4-FFF2-40B4-BE49-F238E27FC236}">
                    <a16:creationId xmlns:a16="http://schemas.microsoft.com/office/drawing/2014/main" id="{049B8D0A-1FBF-421E-BEFD-1197C26F1F48}"/>
                  </a:ext>
                </a:extLst>
              </p:cNvPr>
              <p:cNvSpPr txBox="1"/>
              <p:nvPr/>
            </p:nvSpPr>
            <p:spPr>
              <a:xfrm>
                <a:off x="7046096" y="3411575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66" name="文字方塊 165">
                <a:extLst>
                  <a:ext uri="{FF2B5EF4-FFF2-40B4-BE49-F238E27FC236}">
                    <a16:creationId xmlns:a16="http://schemas.microsoft.com/office/drawing/2014/main" id="{049B8D0A-1FBF-421E-BEFD-1197C26F1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6096" y="3411575"/>
                <a:ext cx="715161" cy="47359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7" name="矩形 166">
            <a:extLst>
              <a:ext uri="{FF2B5EF4-FFF2-40B4-BE49-F238E27FC236}">
                <a16:creationId xmlns:a16="http://schemas.microsoft.com/office/drawing/2014/main" id="{BCF914FA-1ED9-4BA6-90A3-519A5E75006E}"/>
              </a:ext>
            </a:extLst>
          </p:cNvPr>
          <p:cNvSpPr/>
          <p:nvPr/>
        </p:nvSpPr>
        <p:spPr>
          <a:xfrm>
            <a:off x="7149789" y="3860764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文字方塊 167">
                <a:extLst>
                  <a:ext uri="{FF2B5EF4-FFF2-40B4-BE49-F238E27FC236}">
                    <a16:creationId xmlns:a16="http://schemas.microsoft.com/office/drawing/2014/main" id="{C3084C0B-494B-4A76-A8B4-A485FA58B444}"/>
                  </a:ext>
                </a:extLst>
              </p:cNvPr>
              <p:cNvSpPr txBox="1"/>
              <p:nvPr/>
            </p:nvSpPr>
            <p:spPr>
              <a:xfrm>
                <a:off x="6328316" y="3402889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68" name="文字方塊 167">
                <a:extLst>
                  <a:ext uri="{FF2B5EF4-FFF2-40B4-BE49-F238E27FC236}">
                    <a16:creationId xmlns:a16="http://schemas.microsoft.com/office/drawing/2014/main" id="{C3084C0B-494B-4A76-A8B4-A485FA58B4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8316" y="3402889"/>
                <a:ext cx="715161" cy="473591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9" name="直線單箭頭接點 168">
            <a:extLst>
              <a:ext uri="{FF2B5EF4-FFF2-40B4-BE49-F238E27FC236}">
                <a16:creationId xmlns:a16="http://schemas.microsoft.com/office/drawing/2014/main" id="{18125834-BB27-4104-8BE8-742A89940A8B}"/>
              </a:ext>
            </a:extLst>
          </p:cNvPr>
          <p:cNvCxnSpPr>
            <a:cxnSpLocks/>
          </p:cNvCxnSpPr>
          <p:nvPr/>
        </p:nvCxnSpPr>
        <p:spPr>
          <a:xfrm>
            <a:off x="7889984" y="4713750"/>
            <a:ext cx="697967" cy="0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直線單箭頭接點 169">
            <a:extLst>
              <a:ext uri="{FF2B5EF4-FFF2-40B4-BE49-F238E27FC236}">
                <a16:creationId xmlns:a16="http://schemas.microsoft.com/office/drawing/2014/main" id="{D73B6641-4B45-4FFA-AFEF-9B63389BEF6E}"/>
              </a:ext>
            </a:extLst>
          </p:cNvPr>
          <p:cNvCxnSpPr>
            <a:cxnSpLocks/>
          </p:cNvCxnSpPr>
          <p:nvPr/>
        </p:nvCxnSpPr>
        <p:spPr>
          <a:xfrm flipV="1">
            <a:off x="7868156" y="4450963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直線單箭頭接點 170">
            <a:extLst>
              <a:ext uri="{FF2B5EF4-FFF2-40B4-BE49-F238E27FC236}">
                <a16:creationId xmlns:a16="http://schemas.microsoft.com/office/drawing/2014/main" id="{EC4A417B-89C4-4BB8-9006-F7BE8FB29823}"/>
              </a:ext>
            </a:extLst>
          </p:cNvPr>
          <p:cNvCxnSpPr>
            <a:cxnSpLocks/>
          </p:cNvCxnSpPr>
          <p:nvPr/>
        </p:nvCxnSpPr>
        <p:spPr>
          <a:xfrm flipV="1">
            <a:off x="8567523" y="4437067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矩形 171">
            <a:extLst>
              <a:ext uri="{FF2B5EF4-FFF2-40B4-BE49-F238E27FC236}">
                <a16:creationId xmlns:a16="http://schemas.microsoft.com/office/drawing/2014/main" id="{AA0D07F5-F17A-4A33-8A87-6F438F59BAB2}"/>
              </a:ext>
            </a:extLst>
          </p:cNvPr>
          <p:cNvSpPr/>
          <p:nvPr/>
        </p:nvSpPr>
        <p:spPr>
          <a:xfrm>
            <a:off x="7724156" y="3873223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文字方塊 172">
                <a:extLst>
                  <a:ext uri="{FF2B5EF4-FFF2-40B4-BE49-F238E27FC236}">
                    <a16:creationId xmlns:a16="http://schemas.microsoft.com/office/drawing/2014/main" id="{D50407BE-769C-4470-9EC6-A20901DDC8CA}"/>
                  </a:ext>
                </a:extLst>
              </p:cNvPr>
              <p:cNvSpPr txBox="1"/>
              <p:nvPr/>
            </p:nvSpPr>
            <p:spPr>
              <a:xfrm>
                <a:off x="8340258" y="3408644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73" name="文字方塊 172">
                <a:extLst>
                  <a:ext uri="{FF2B5EF4-FFF2-40B4-BE49-F238E27FC236}">
                    <a16:creationId xmlns:a16="http://schemas.microsoft.com/office/drawing/2014/main" id="{D50407BE-769C-4470-9EC6-A20901DDC8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0258" y="3408644"/>
                <a:ext cx="715161" cy="473591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4" name="矩形 173">
            <a:extLst>
              <a:ext uri="{FF2B5EF4-FFF2-40B4-BE49-F238E27FC236}">
                <a16:creationId xmlns:a16="http://schemas.microsoft.com/office/drawing/2014/main" id="{66E2A0A3-9E7B-4E0C-B05F-DCFFCD7CBA43}"/>
              </a:ext>
            </a:extLst>
          </p:cNvPr>
          <p:cNvSpPr/>
          <p:nvPr/>
        </p:nvSpPr>
        <p:spPr>
          <a:xfrm>
            <a:off x="8443951" y="3857833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5" name="文字方塊 174">
                <a:extLst>
                  <a:ext uri="{FF2B5EF4-FFF2-40B4-BE49-F238E27FC236}">
                    <a16:creationId xmlns:a16="http://schemas.microsoft.com/office/drawing/2014/main" id="{06B0F45E-DF7E-4906-A2A2-1DA5071307CE}"/>
                  </a:ext>
                </a:extLst>
              </p:cNvPr>
              <p:cNvSpPr txBox="1"/>
              <p:nvPr/>
            </p:nvSpPr>
            <p:spPr>
              <a:xfrm>
                <a:off x="7676943" y="3397695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75" name="文字方塊 174">
                <a:extLst>
                  <a:ext uri="{FF2B5EF4-FFF2-40B4-BE49-F238E27FC236}">
                    <a16:creationId xmlns:a16="http://schemas.microsoft.com/office/drawing/2014/main" id="{06B0F45E-DF7E-4906-A2A2-1DA5071307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6943" y="3397695"/>
                <a:ext cx="715161" cy="473591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6" name="群組 175">
            <a:extLst>
              <a:ext uri="{FF2B5EF4-FFF2-40B4-BE49-F238E27FC236}">
                <a16:creationId xmlns:a16="http://schemas.microsoft.com/office/drawing/2014/main" id="{C80A486D-33A7-447C-BDDE-5A21BDDFECB6}"/>
              </a:ext>
            </a:extLst>
          </p:cNvPr>
          <p:cNvGrpSpPr/>
          <p:nvPr/>
        </p:nvGrpSpPr>
        <p:grpSpPr>
          <a:xfrm>
            <a:off x="4349958" y="756044"/>
            <a:ext cx="715161" cy="605813"/>
            <a:chOff x="635402" y="1337615"/>
            <a:chExt cx="715161" cy="605813"/>
          </a:xfrm>
        </p:grpSpPr>
        <p:sp>
          <p:nvSpPr>
            <p:cNvPr id="177" name="矩形 176">
              <a:extLst>
                <a:ext uri="{FF2B5EF4-FFF2-40B4-BE49-F238E27FC236}">
                  <a16:creationId xmlns:a16="http://schemas.microsoft.com/office/drawing/2014/main" id="{46973DD6-6DCC-40CC-91A0-61F94845BE07}"/>
                </a:ext>
              </a:extLst>
            </p:cNvPr>
            <p:cNvSpPr/>
            <p:nvPr/>
          </p:nvSpPr>
          <p:spPr>
            <a:xfrm>
              <a:off x="733189" y="1337615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8" name="文字方塊 177">
                  <a:extLst>
                    <a:ext uri="{FF2B5EF4-FFF2-40B4-BE49-F238E27FC236}">
                      <a16:creationId xmlns:a16="http://schemas.microsoft.com/office/drawing/2014/main" id="{55279803-A406-401B-B21E-523EB4209FF1}"/>
                    </a:ext>
                  </a:extLst>
                </p:cNvPr>
                <p:cNvSpPr txBox="1"/>
                <p:nvPr/>
              </p:nvSpPr>
              <p:spPr>
                <a:xfrm>
                  <a:off x="635402" y="1417137"/>
                  <a:ext cx="715161" cy="4735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,1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78" name="文字方塊 177">
                  <a:extLst>
                    <a:ext uri="{FF2B5EF4-FFF2-40B4-BE49-F238E27FC236}">
                      <a16:creationId xmlns:a16="http://schemas.microsoft.com/office/drawing/2014/main" id="{55279803-A406-401B-B21E-523EB4209F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402" y="1417137"/>
                  <a:ext cx="715161" cy="473591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8" name="直線單箭頭接點 117">
            <a:extLst>
              <a:ext uri="{FF2B5EF4-FFF2-40B4-BE49-F238E27FC236}">
                <a16:creationId xmlns:a16="http://schemas.microsoft.com/office/drawing/2014/main" id="{639E50D1-C367-4D25-AB72-A5FD215B68F2}"/>
              </a:ext>
            </a:extLst>
          </p:cNvPr>
          <p:cNvCxnSpPr>
            <a:cxnSpLocks/>
            <a:stCxn id="65" idx="0"/>
            <a:endCxn id="120" idx="2"/>
          </p:cNvCxnSpPr>
          <p:nvPr/>
        </p:nvCxnSpPr>
        <p:spPr>
          <a:xfrm flipV="1">
            <a:off x="911874" y="2518497"/>
            <a:ext cx="5590474" cy="91642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直線單箭頭接點 118">
            <a:extLst>
              <a:ext uri="{FF2B5EF4-FFF2-40B4-BE49-F238E27FC236}">
                <a16:creationId xmlns:a16="http://schemas.microsoft.com/office/drawing/2014/main" id="{C9EDB4F9-2812-467B-9C59-E6DCD6F16C5B}"/>
              </a:ext>
            </a:extLst>
          </p:cNvPr>
          <p:cNvCxnSpPr>
            <a:cxnSpLocks/>
          </p:cNvCxnSpPr>
          <p:nvPr/>
        </p:nvCxnSpPr>
        <p:spPr>
          <a:xfrm>
            <a:off x="6676248" y="2497623"/>
            <a:ext cx="106415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橢圓 119">
            <a:extLst>
              <a:ext uri="{FF2B5EF4-FFF2-40B4-BE49-F238E27FC236}">
                <a16:creationId xmlns:a16="http://schemas.microsoft.com/office/drawing/2014/main" id="{422D58AD-34BF-4383-9B94-2090FAF603AE}"/>
              </a:ext>
            </a:extLst>
          </p:cNvPr>
          <p:cNvSpPr/>
          <p:nvPr/>
        </p:nvSpPr>
        <p:spPr>
          <a:xfrm>
            <a:off x="6502348" y="2428497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21" name="直線單箭頭接點 120">
            <a:extLst>
              <a:ext uri="{FF2B5EF4-FFF2-40B4-BE49-F238E27FC236}">
                <a16:creationId xmlns:a16="http://schemas.microsoft.com/office/drawing/2014/main" id="{E155D855-11B8-483B-9CA2-9D925F9944F4}"/>
              </a:ext>
            </a:extLst>
          </p:cNvPr>
          <p:cNvCxnSpPr>
            <a:cxnSpLocks/>
          </p:cNvCxnSpPr>
          <p:nvPr/>
        </p:nvCxnSpPr>
        <p:spPr>
          <a:xfrm flipV="1">
            <a:off x="6595822" y="2608497"/>
            <a:ext cx="0" cy="900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2" name="群組 121">
            <a:extLst>
              <a:ext uri="{FF2B5EF4-FFF2-40B4-BE49-F238E27FC236}">
                <a16:creationId xmlns:a16="http://schemas.microsoft.com/office/drawing/2014/main" id="{892A7AE2-6FB4-41FA-92AC-23090057351A}"/>
              </a:ext>
            </a:extLst>
          </p:cNvPr>
          <p:cNvGrpSpPr/>
          <p:nvPr/>
        </p:nvGrpSpPr>
        <p:grpSpPr>
          <a:xfrm>
            <a:off x="7746374" y="2337057"/>
            <a:ext cx="298383" cy="310013"/>
            <a:chOff x="-105878" y="1740168"/>
            <a:chExt cx="461666" cy="461665"/>
          </a:xfrm>
        </p:grpSpPr>
        <p:sp>
          <p:nvSpPr>
            <p:cNvPr id="123" name="矩形 122">
              <a:extLst>
                <a:ext uri="{FF2B5EF4-FFF2-40B4-BE49-F238E27FC236}">
                  <a16:creationId xmlns:a16="http://schemas.microsoft.com/office/drawing/2014/main" id="{DF6F9045-93FE-4EE0-960A-2EBFB8FE6B14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24" name="群組 123">
              <a:extLst>
                <a:ext uri="{FF2B5EF4-FFF2-40B4-BE49-F238E27FC236}">
                  <a16:creationId xmlns:a16="http://schemas.microsoft.com/office/drawing/2014/main" id="{49C802D6-6C4B-4086-A6D3-59B0E7DCB845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125" name="直線接點 124">
                <a:extLst>
                  <a:ext uri="{FF2B5EF4-FFF2-40B4-BE49-F238E27FC236}">
                    <a16:creationId xmlns:a16="http://schemas.microsoft.com/office/drawing/2014/main" id="{356E42B5-91DC-4514-8679-11D887065DE4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直線接點 125">
                <a:extLst>
                  <a:ext uri="{FF2B5EF4-FFF2-40B4-BE49-F238E27FC236}">
                    <a16:creationId xmlns:a16="http://schemas.microsoft.com/office/drawing/2014/main" id="{95FD0C5A-771D-4937-AEB5-F81026C4638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27" name="直線單箭頭接點 126">
            <a:extLst>
              <a:ext uri="{FF2B5EF4-FFF2-40B4-BE49-F238E27FC236}">
                <a16:creationId xmlns:a16="http://schemas.microsoft.com/office/drawing/2014/main" id="{270141EF-E27D-4089-B320-1EE194C9963E}"/>
              </a:ext>
            </a:extLst>
          </p:cNvPr>
          <p:cNvCxnSpPr>
            <a:cxnSpLocks/>
          </p:cNvCxnSpPr>
          <p:nvPr/>
        </p:nvCxnSpPr>
        <p:spPr>
          <a:xfrm flipV="1">
            <a:off x="7906293" y="2647070"/>
            <a:ext cx="0" cy="87261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線單箭頭接點 127">
            <a:extLst>
              <a:ext uri="{FF2B5EF4-FFF2-40B4-BE49-F238E27FC236}">
                <a16:creationId xmlns:a16="http://schemas.microsoft.com/office/drawing/2014/main" id="{778EA6E3-7FFC-41B5-89E6-D3DF97D875B2}"/>
              </a:ext>
            </a:extLst>
          </p:cNvPr>
          <p:cNvCxnSpPr>
            <a:cxnSpLocks/>
          </p:cNvCxnSpPr>
          <p:nvPr/>
        </p:nvCxnSpPr>
        <p:spPr>
          <a:xfrm flipH="1" flipV="1">
            <a:off x="7891906" y="1072361"/>
            <a:ext cx="0" cy="1264697"/>
          </a:xfrm>
          <a:prstGeom prst="straightConnector1">
            <a:avLst/>
          </a:prstGeom>
          <a:ln w="254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直線單箭頭接點 128">
            <a:extLst>
              <a:ext uri="{FF2B5EF4-FFF2-40B4-BE49-F238E27FC236}">
                <a16:creationId xmlns:a16="http://schemas.microsoft.com/office/drawing/2014/main" id="{94B0D476-B88C-41B2-B88A-0C41B9A678CA}"/>
              </a:ext>
            </a:extLst>
          </p:cNvPr>
          <p:cNvCxnSpPr>
            <a:cxnSpLocks/>
          </p:cNvCxnSpPr>
          <p:nvPr/>
        </p:nvCxnSpPr>
        <p:spPr>
          <a:xfrm flipH="1">
            <a:off x="4937263" y="1056160"/>
            <a:ext cx="2952721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群組 129">
            <a:extLst>
              <a:ext uri="{FF2B5EF4-FFF2-40B4-BE49-F238E27FC236}">
                <a16:creationId xmlns:a16="http://schemas.microsoft.com/office/drawing/2014/main" id="{18A1249D-5B6D-43BF-B80E-6EA40DF6BD7B}"/>
              </a:ext>
            </a:extLst>
          </p:cNvPr>
          <p:cNvGrpSpPr/>
          <p:nvPr/>
        </p:nvGrpSpPr>
        <p:grpSpPr>
          <a:xfrm>
            <a:off x="3410157" y="2346900"/>
            <a:ext cx="298383" cy="310013"/>
            <a:chOff x="-105878" y="1740168"/>
            <a:chExt cx="461666" cy="461665"/>
          </a:xfrm>
        </p:grpSpPr>
        <p:sp>
          <p:nvSpPr>
            <p:cNvPr id="131" name="矩形 130">
              <a:extLst>
                <a:ext uri="{FF2B5EF4-FFF2-40B4-BE49-F238E27FC236}">
                  <a16:creationId xmlns:a16="http://schemas.microsoft.com/office/drawing/2014/main" id="{1893E83D-35DD-4BF2-948F-196C72891672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32" name="群組 131">
              <a:extLst>
                <a:ext uri="{FF2B5EF4-FFF2-40B4-BE49-F238E27FC236}">
                  <a16:creationId xmlns:a16="http://schemas.microsoft.com/office/drawing/2014/main" id="{5256D93F-8ABA-410E-82A8-5956F6A3F159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133" name="直線接點 132">
                <a:extLst>
                  <a:ext uri="{FF2B5EF4-FFF2-40B4-BE49-F238E27FC236}">
                    <a16:creationId xmlns:a16="http://schemas.microsoft.com/office/drawing/2014/main" id="{FBE09387-6E5C-44B8-A3B8-DCAE490519DD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直線接點 133">
                <a:extLst>
                  <a:ext uri="{FF2B5EF4-FFF2-40B4-BE49-F238E27FC236}">
                    <a16:creationId xmlns:a16="http://schemas.microsoft.com/office/drawing/2014/main" id="{4063C960-8AD5-433C-8E80-85A500164DA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5" name="橢圓 134">
            <a:extLst>
              <a:ext uri="{FF2B5EF4-FFF2-40B4-BE49-F238E27FC236}">
                <a16:creationId xmlns:a16="http://schemas.microsoft.com/office/drawing/2014/main" id="{A8AFD71D-4AB3-4288-9848-1AD56C58F527}"/>
              </a:ext>
            </a:extLst>
          </p:cNvPr>
          <p:cNvSpPr/>
          <p:nvPr/>
        </p:nvSpPr>
        <p:spPr>
          <a:xfrm>
            <a:off x="2162544" y="2402402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61" name="直線單箭頭接點 160">
            <a:extLst>
              <a:ext uri="{FF2B5EF4-FFF2-40B4-BE49-F238E27FC236}">
                <a16:creationId xmlns:a16="http://schemas.microsoft.com/office/drawing/2014/main" id="{17BD5EA0-67CC-4BDC-9CF7-8BBA0F349714}"/>
              </a:ext>
            </a:extLst>
          </p:cNvPr>
          <p:cNvCxnSpPr>
            <a:cxnSpLocks/>
            <a:endCxn id="135" idx="3"/>
          </p:cNvCxnSpPr>
          <p:nvPr/>
        </p:nvCxnSpPr>
        <p:spPr>
          <a:xfrm flipV="1">
            <a:off x="812625" y="2556042"/>
            <a:ext cx="1376279" cy="86851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直線單箭頭接點 182">
            <a:extLst>
              <a:ext uri="{FF2B5EF4-FFF2-40B4-BE49-F238E27FC236}">
                <a16:creationId xmlns:a16="http://schemas.microsoft.com/office/drawing/2014/main" id="{0CDDEB72-D5F1-4890-A600-F6965E86F643}"/>
              </a:ext>
            </a:extLst>
          </p:cNvPr>
          <p:cNvCxnSpPr>
            <a:cxnSpLocks/>
          </p:cNvCxnSpPr>
          <p:nvPr/>
        </p:nvCxnSpPr>
        <p:spPr>
          <a:xfrm flipH="1" flipV="1">
            <a:off x="2264419" y="2599096"/>
            <a:ext cx="0" cy="87106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直線單箭頭接點 183">
            <a:extLst>
              <a:ext uri="{FF2B5EF4-FFF2-40B4-BE49-F238E27FC236}">
                <a16:creationId xmlns:a16="http://schemas.microsoft.com/office/drawing/2014/main" id="{C78794A8-E1CF-4ED2-B6A6-130D0649E5DC}"/>
              </a:ext>
            </a:extLst>
          </p:cNvPr>
          <p:cNvCxnSpPr>
            <a:cxnSpLocks/>
          </p:cNvCxnSpPr>
          <p:nvPr/>
        </p:nvCxnSpPr>
        <p:spPr>
          <a:xfrm flipV="1">
            <a:off x="2403995" y="2487893"/>
            <a:ext cx="1006162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直線單箭頭接點 184">
            <a:extLst>
              <a:ext uri="{FF2B5EF4-FFF2-40B4-BE49-F238E27FC236}">
                <a16:creationId xmlns:a16="http://schemas.microsoft.com/office/drawing/2014/main" id="{15D0B98A-F7FA-41F7-A931-815C005CD6D5}"/>
              </a:ext>
            </a:extLst>
          </p:cNvPr>
          <p:cNvCxnSpPr>
            <a:cxnSpLocks/>
          </p:cNvCxnSpPr>
          <p:nvPr/>
        </p:nvCxnSpPr>
        <p:spPr>
          <a:xfrm flipV="1">
            <a:off x="3564996" y="2633577"/>
            <a:ext cx="0" cy="87261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直線單箭頭接點 185">
            <a:extLst>
              <a:ext uri="{FF2B5EF4-FFF2-40B4-BE49-F238E27FC236}">
                <a16:creationId xmlns:a16="http://schemas.microsoft.com/office/drawing/2014/main" id="{D6C7C918-3F32-4408-9257-BFD2D0ED0922}"/>
              </a:ext>
            </a:extLst>
          </p:cNvPr>
          <p:cNvCxnSpPr>
            <a:cxnSpLocks/>
            <a:stCxn id="131" idx="0"/>
          </p:cNvCxnSpPr>
          <p:nvPr/>
        </p:nvCxnSpPr>
        <p:spPr>
          <a:xfrm flipH="1" flipV="1">
            <a:off x="3548803" y="1056160"/>
            <a:ext cx="0" cy="1290740"/>
          </a:xfrm>
          <a:prstGeom prst="straightConnector1">
            <a:avLst/>
          </a:prstGeom>
          <a:ln w="254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直線單箭頭接點 186">
            <a:extLst>
              <a:ext uri="{FF2B5EF4-FFF2-40B4-BE49-F238E27FC236}">
                <a16:creationId xmlns:a16="http://schemas.microsoft.com/office/drawing/2014/main" id="{79E644FD-4767-4F94-B97E-F2DFBB6DC76A}"/>
              </a:ext>
            </a:extLst>
          </p:cNvPr>
          <p:cNvCxnSpPr>
            <a:cxnSpLocks/>
          </p:cNvCxnSpPr>
          <p:nvPr/>
        </p:nvCxnSpPr>
        <p:spPr>
          <a:xfrm>
            <a:off x="3525387" y="1032658"/>
            <a:ext cx="89124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8" name="文字方塊 187">
                <a:extLst>
                  <a:ext uri="{FF2B5EF4-FFF2-40B4-BE49-F238E27FC236}">
                    <a16:creationId xmlns:a16="http://schemas.microsoft.com/office/drawing/2014/main" id="{FBFA01C2-8FDB-4266-98B7-459F1F12FC17}"/>
                  </a:ext>
                </a:extLst>
              </p:cNvPr>
              <p:cNvSpPr txBox="1"/>
              <p:nvPr/>
            </p:nvSpPr>
            <p:spPr>
              <a:xfrm>
                <a:off x="398520" y="6084405"/>
                <a:ext cx="1485791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sSup>
                        <m:sSup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88" name="文字方塊 187">
                <a:extLst>
                  <a:ext uri="{FF2B5EF4-FFF2-40B4-BE49-F238E27FC236}">
                    <a16:creationId xmlns:a16="http://schemas.microsoft.com/office/drawing/2014/main" id="{FBFA01C2-8FDB-4266-98B7-459F1F12FC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520" y="6084405"/>
                <a:ext cx="1485791" cy="381258"/>
              </a:xfrm>
              <a:prstGeom prst="rect">
                <a:avLst/>
              </a:prstGeom>
              <a:blipFill>
                <a:blip r:embed="rId23"/>
                <a:stretch>
                  <a:fillRect l="-4508" t="-1587" r="-1230" b="-2381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9" name="文字方塊 188">
                <a:extLst>
                  <a:ext uri="{FF2B5EF4-FFF2-40B4-BE49-F238E27FC236}">
                    <a16:creationId xmlns:a16="http://schemas.microsoft.com/office/drawing/2014/main" id="{7B86C1F2-E043-4760-8970-BDCBAC6F6109}"/>
                  </a:ext>
                </a:extLst>
              </p:cNvPr>
              <p:cNvSpPr txBox="1"/>
              <p:nvPr/>
            </p:nvSpPr>
            <p:spPr>
              <a:xfrm>
                <a:off x="408231" y="901981"/>
                <a:ext cx="1833835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  <m:sSup>
                        <m:sSup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89" name="文字方塊 188">
                <a:extLst>
                  <a:ext uri="{FF2B5EF4-FFF2-40B4-BE49-F238E27FC236}">
                    <a16:creationId xmlns:a16="http://schemas.microsoft.com/office/drawing/2014/main" id="{7B86C1F2-E043-4760-8970-BDCBAC6F61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231" y="901981"/>
                <a:ext cx="1833835" cy="381258"/>
              </a:xfrm>
              <a:prstGeom prst="rect">
                <a:avLst/>
              </a:prstGeom>
              <a:blipFill>
                <a:blip r:embed="rId24"/>
                <a:stretch>
                  <a:fillRect l="-3654" t="-1587" r="-997" b="-2381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0" name="文字方塊 189">
                <a:extLst>
                  <a:ext uri="{FF2B5EF4-FFF2-40B4-BE49-F238E27FC236}">
                    <a16:creationId xmlns:a16="http://schemas.microsoft.com/office/drawing/2014/main" id="{A44D8D39-FF37-4AC9-B0F7-2E3562CBA6EF}"/>
                  </a:ext>
                </a:extLst>
              </p:cNvPr>
              <p:cNvSpPr txBox="1"/>
              <p:nvPr/>
            </p:nvSpPr>
            <p:spPr>
              <a:xfrm>
                <a:off x="398520" y="1390066"/>
                <a:ext cx="1833835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  <m:sSup>
                        <m:sSup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90" name="文字方塊 189">
                <a:extLst>
                  <a:ext uri="{FF2B5EF4-FFF2-40B4-BE49-F238E27FC236}">
                    <a16:creationId xmlns:a16="http://schemas.microsoft.com/office/drawing/2014/main" id="{A44D8D39-FF37-4AC9-B0F7-2E3562CBA6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520" y="1390066"/>
                <a:ext cx="1833835" cy="381258"/>
              </a:xfrm>
              <a:prstGeom prst="rect">
                <a:avLst/>
              </a:prstGeom>
              <a:blipFill>
                <a:blip r:embed="rId25"/>
                <a:stretch>
                  <a:fillRect l="-3654" t="-1587" r="-997" b="-2381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BECAAE87-C5A6-8785-B599-0D28D30FB397}"/>
              </a:ext>
            </a:extLst>
          </p:cNvPr>
          <p:cNvSpPr txBox="1"/>
          <p:nvPr/>
        </p:nvSpPr>
        <p:spPr>
          <a:xfrm>
            <a:off x="2192756" y="6609994"/>
            <a:ext cx="46828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DE" sz="1200" dirty="0">
                <a:solidFill>
                  <a:schemeClr val="bg1"/>
                </a:solidFill>
              </a:rPr>
              <a:t>Transformer by 李宏毅 Hung-yi Lee </a:t>
            </a:r>
          </a:p>
        </p:txBody>
      </p:sp>
    </p:spTree>
    <p:extLst>
      <p:ext uri="{BB962C8B-B14F-4D97-AF65-F5344CB8AC3E}">
        <p14:creationId xmlns:p14="http://schemas.microsoft.com/office/powerpoint/2010/main" val="38849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63" grpId="0"/>
      <p:bldP spid="64" grpId="0" animBg="1"/>
      <p:bldP spid="65" grpId="0"/>
      <p:bldP spid="84" grpId="0" animBg="1"/>
      <p:bldP spid="85" grpId="0"/>
      <p:bldP spid="86" grpId="0" animBg="1"/>
      <p:bldP spid="87" grpId="0"/>
      <p:bldP spid="92" grpId="0" animBg="1"/>
      <p:bldP spid="93" grpId="0"/>
      <p:bldP spid="94" grpId="0" animBg="1"/>
      <p:bldP spid="95" grpId="0"/>
      <p:bldP spid="142" grpId="0" animBg="1"/>
      <p:bldP spid="143" grpId="0" animBg="1"/>
      <p:bldP spid="144" grpId="0"/>
      <p:bldP spid="151" grpId="0"/>
      <p:bldP spid="157" grpId="0" animBg="1"/>
      <p:bldP spid="158" grpId="0"/>
      <p:bldP spid="159" grpId="0" animBg="1"/>
      <p:bldP spid="160" grpId="0"/>
      <p:bldP spid="165" grpId="0" animBg="1"/>
      <p:bldP spid="166" grpId="0"/>
      <p:bldP spid="167" grpId="0" animBg="1"/>
      <p:bldP spid="168" grpId="0"/>
      <p:bldP spid="172" grpId="0" animBg="1"/>
      <p:bldP spid="173" grpId="0"/>
      <p:bldP spid="174" grpId="0" animBg="1"/>
      <p:bldP spid="175" grpId="0"/>
      <p:bldP spid="120" grpId="0" animBg="1"/>
      <p:bldP spid="135" grpId="0" animBg="1"/>
      <p:bldP spid="189" grpId="0"/>
      <p:bldP spid="19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1A5112-D6B6-E1E3-0887-FAA3C0863F2E}"/>
              </a:ext>
            </a:extLst>
          </p:cNvPr>
          <p:cNvSpPr/>
          <p:nvPr/>
        </p:nvSpPr>
        <p:spPr>
          <a:xfrm>
            <a:off x="0" y="715984"/>
            <a:ext cx="901431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A8623-9D55-876B-AEB6-F62F4D90DA79}"/>
              </a:ext>
            </a:extLst>
          </p:cNvPr>
          <p:cNvSpPr/>
          <p:nvPr/>
        </p:nvSpPr>
        <p:spPr>
          <a:xfrm>
            <a:off x="83128" y="6188529"/>
            <a:ext cx="901431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81" name="直線單箭頭接點 80">
            <a:extLst>
              <a:ext uri="{FF2B5EF4-FFF2-40B4-BE49-F238E27FC236}">
                <a16:creationId xmlns:a16="http://schemas.microsoft.com/office/drawing/2014/main" id="{FEBAF7FA-9A52-43FE-A44E-924758A67A0E}"/>
              </a:ext>
            </a:extLst>
          </p:cNvPr>
          <p:cNvCxnSpPr>
            <a:cxnSpLocks/>
          </p:cNvCxnSpPr>
          <p:nvPr/>
        </p:nvCxnSpPr>
        <p:spPr>
          <a:xfrm flipV="1">
            <a:off x="2596456" y="4742711"/>
            <a:ext cx="0" cy="508876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單箭頭接點 88">
            <a:extLst>
              <a:ext uri="{FF2B5EF4-FFF2-40B4-BE49-F238E27FC236}">
                <a16:creationId xmlns:a16="http://schemas.microsoft.com/office/drawing/2014/main" id="{BC1ADA4C-3EDE-4EF5-9E58-BE8A9FEEB2B5}"/>
              </a:ext>
            </a:extLst>
          </p:cNvPr>
          <p:cNvCxnSpPr>
            <a:cxnSpLocks/>
          </p:cNvCxnSpPr>
          <p:nvPr/>
        </p:nvCxnSpPr>
        <p:spPr>
          <a:xfrm flipV="1">
            <a:off x="3890618" y="4739780"/>
            <a:ext cx="0" cy="508876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單箭頭接點 43">
            <a:extLst>
              <a:ext uri="{FF2B5EF4-FFF2-40B4-BE49-F238E27FC236}">
                <a16:creationId xmlns:a16="http://schemas.microsoft.com/office/drawing/2014/main" id="{1D62AE9B-0F12-48B0-98F3-131EC32264A4}"/>
              </a:ext>
            </a:extLst>
          </p:cNvPr>
          <p:cNvCxnSpPr>
            <a:cxnSpLocks/>
          </p:cNvCxnSpPr>
          <p:nvPr/>
        </p:nvCxnSpPr>
        <p:spPr>
          <a:xfrm>
            <a:off x="843077" y="4750012"/>
            <a:ext cx="697967" cy="0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單箭頭接點 44">
            <a:extLst>
              <a:ext uri="{FF2B5EF4-FFF2-40B4-BE49-F238E27FC236}">
                <a16:creationId xmlns:a16="http://schemas.microsoft.com/office/drawing/2014/main" id="{2F49220C-299E-486B-9728-F63BD0E8FDF9}"/>
              </a:ext>
            </a:extLst>
          </p:cNvPr>
          <p:cNvCxnSpPr>
            <a:cxnSpLocks/>
          </p:cNvCxnSpPr>
          <p:nvPr/>
        </p:nvCxnSpPr>
        <p:spPr>
          <a:xfrm flipV="1">
            <a:off x="1163065" y="4744823"/>
            <a:ext cx="0" cy="508876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單箭頭接點 46">
            <a:extLst>
              <a:ext uri="{FF2B5EF4-FFF2-40B4-BE49-F238E27FC236}">
                <a16:creationId xmlns:a16="http://schemas.microsoft.com/office/drawing/2014/main" id="{CDF0E9D5-BFB6-430B-B7A6-CC1ED6A3BED7}"/>
              </a:ext>
            </a:extLst>
          </p:cNvPr>
          <p:cNvCxnSpPr>
            <a:cxnSpLocks/>
          </p:cNvCxnSpPr>
          <p:nvPr/>
        </p:nvCxnSpPr>
        <p:spPr>
          <a:xfrm flipV="1">
            <a:off x="821249" y="4487225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47">
            <a:extLst>
              <a:ext uri="{FF2B5EF4-FFF2-40B4-BE49-F238E27FC236}">
                <a16:creationId xmlns:a16="http://schemas.microsoft.com/office/drawing/2014/main" id="{64B57A16-7180-4774-8BF8-E837319C8538}"/>
              </a:ext>
            </a:extLst>
          </p:cNvPr>
          <p:cNvCxnSpPr>
            <a:cxnSpLocks/>
          </p:cNvCxnSpPr>
          <p:nvPr/>
        </p:nvCxnSpPr>
        <p:spPr>
          <a:xfrm flipV="1">
            <a:off x="1520616" y="4473329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BCE1823E-F48D-4201-963F-B856C0DEFBDF}"/>
              </a:ext>
            </a:extLst>
          </p:cNvPr>
          <p:cNvSpPr/>
          <p:nvPr/>
        </p:nvSpPr>
        <p:spPr>
          <a:xfrm>
            <a:off x="265075" y="75338"/>
            <a:ext cx="45096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i="1" u="sng" dirty="0"/>
              <a:t>Multi-head Self-attention</a:t>
            </a:r>
            <a:endParaRPr lang="zh-TW" altLang="en-US" sz="3200" b="1" i="1" u="sng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ACEA257-6C41-43FC-BE26-00A9F07663A6}"/>
              </a:ext>
            </a:extLst>
          </p:cNvPr>
          <p:cNvSpPr/>
          <p:nvPr/>
        </p:nvSpPr>
        <p:spPr>
          <a:xfrm>
            <a:off x="2356894" y="6084405"/>
            <a:ext cx="461666" cy="6058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E285AF8-2060-448A-8624-6BBF6F1FF398}"/>
              </a:ext>
            </a:extLst>
          </p:cNvPr>
          <p:cNvSpPr/>
          <p:nvPr/>
        </p:nvSpPr>
        <p:spPr>
          <a:xfrm>
            <a:off x="2436123" y="5006241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EF611EDB-4EE7-4247-AF5E-DF99E98128FF}"/>
                  </a:ext>
                </a:extLst>
              </p:cNvPr>
              <p:cNvSpPr txBox="1"/>
              <p:nvPr/>
            </p:nvSpPr>
            <p:spPr>
              <a:xfrm>
                <a:off x="2254638" y="5054058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EF611EDB-4EE7-4247-AF5E-DF99E9812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4638" y="5054058"/>
                <a:ext cx="715161" cy="47359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82452422-F25D-41BF-8A03-773978232C2A}"/>
              </a:ext>
            </a:extLst>
          </p:cNvPr>
          <p:cNvCxnSpPr>
            <a:cxnSpLocks/>
          </p:cNvCxnSpPr>
          <p:nvPr/>
        </p:nvCxnSpPr>
        <p:spPr>
          <a:xfrm flipV="1">
            <a:off x="2588711" y="5550188"/>
            <a:ext cx="0" cy="508876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D0DCA3CC-418B-482F-970B-9A0F14D677FF}"/>
              </a:ext>
            </a:extLst>
          </p:cNvPr>
          <p:cNvCxnSpPr>
            <a:cxnSpLocks/>
          </p:cNvCxnSpPr>
          <p:nvPr/>
        </p:nvCxnSpPr>
        <p:spPr>
          <a:xfrm>
            <a:off x="1142057" y="5831695"/>
            <a:ext cx="2768959" cy="0"/>
          </a:xfrm>
          <a:prstGeom prst="straightConnector1">
            <a:avLst/>
          </a:prstGeom>
          <a:ln w="25400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06DF0724-10C6-492F-8CEB-3C5C2EB8199C}"/>
              </a:ext>
            </a:extLst>
          </p:cNvPr>
          <p:cNvGrpSpPr/>
          <p:nvPr/>
        </p:nvGrpSpPr>
        <p:grpSpPr>
          <a:xfrm>
            <a:off x="3553436" y="5006241"/>
            <a:ext cx="715161" cy="813431"/>
            <a:chOff x="3154887" y="3748362"/>
            <a:chExt cx="715161" cy="813431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684D2D8C-7825-4094-B321-8D1F46277830}"/>
                </a:ext>
              </a:extLst>
            </p:cNvPr>
            <p:cNvSpPr/>
            <p:nvPr/>
          </p:nvSpPr>
          <p:spPr>
            <a:xfrm>
              <a:off x="3346646" y="3748362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字方塊 11">
                  <a:extLst>
                    <a:ext uri="{FF2B5EF4-FFF2-40B4-BE49-F238E27FC236}">
                      <a16:creationId xmlns:a16="http://schemas.microsoft.com/office/drawing/2014/main" id="{CAE55535-1353-49C5-B3CD-693B9838336C}"/>
                    </a:ext>
                  </a:extLst>
                </p:cNvPr>
                <p:cNvSpPr txBox="1"/>
                <p:nvPr/>
              </p:nvSpPr>
              <p:spPr>
                <a:xfrm>
                  <a:off x="3154887" y="3785905"/>
                  <a:ext cx="715161" cy="4735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2" name="文字方塊 11">
                  <a:extLst>
                    <a:ext uri="{FF2B5EF4-FFF2-40B4-BE49-F238E27FC236}">
                      <a16:creationId xmlns:a16="http://schemas.microsoft.com/office/drawing/2014/main" id="{CAE55535-1353-49C5-B3CD-693B983833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4887" y="3785905"/>
                  <a:ext cx="715161" cy="47359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直線單箭頭接點 19">
              <a:extLst>
                <a:ext uri="{FF2B5EF4-FFF2-40B4-BE49-F238E27FC236}">
                  <a16:creationId xmlns:a16="http://schemas.microsoft.com/office/drawing/2014/main" id="{8D0FAA61-11F8-4343-9FAC-AA292A7C76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0646" y="4290299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8081FC01-0DAE-4DE3-929C-91D6FBDF2D71}"/>
                  </a:ext>
                </a:extLst>
              </p:cNvPr>
              <p:cNvSpPr txBox="1"/>
              <p:nvPr/>
            </p:nvSpPr>
            <p:spPr>
              <a:xfrm>
                <a:off x="2264419" y="6152809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8081FC01-0DAE-4DE3-929C-91D6FBDF2D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4419" y="6152809"/>
                <a:ext cx="715161" cy="47359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群組 41">
            <a:extLst>
              <a:ext uri="{FF2B5EF4-FFF2-40B4-BE49-F238E27FC236}">
                <a16:creationId xmlns:a16="http://schemas.microsoft.com/office/drawing/2014/main" id="{D7E1C23A-1289-43B5-8C12-9C14808752E0}"/>
              </a:ext>
            </a:extLst>
          </p:cNvPr>
          <p:cNvGrpSpPr/>
          <p:nvPr/>
        </p:nvGrpSpPr>
        <p:grpSpPr>
          <a:xfrm>
            <a:off x="831202" y="5006241"/>
            <a:ext cx="715161" cy="813431"/>
            <a:chOff x="1299972" y="3748362"/>
            <a:chExt cx="715161" cy="813431"/>
          </a:xfrm>
        </p:grpSpPr>
        <p:grpSp>
          <p:nvGrpSpPr>
            <p:cNvPr id="39" name="群組 38">
              <a:extLst>
                <a:ext uri="{FF2B5EF4-FFF2-40B4-BE49-F238E27FC236}">
                  <a16:creationId xmlns:a16="http://schemas.microsoft.com/office/drawing/2014/main" id="{3B9ACEB8-D3E3-4435-A9DC-290C63A78BFB}"/>
                </a:ext>
              </a:extLst>
            </p:cNvPr>
            <p:cNvGrpSpPr/>
            <p:nvPr/>
          </p:nvGrpSpPr>
          <p:grpSpPr>
            <a:xfrm>
              <a:off x="1488062" y="3748362"/>
              <a:ext cx="288000" cy="813431"/>
              <a:chOff x="2212165" y="3748362"/>
              <a:chExt cx="288000" cy="813431"/>
            </a:xfrm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51E5C2E0-E1A6-4A3D-82A8-5ADA26D6A31B}"/>
                  </a:ext>
                </a:extLst>
              </p:cNvPr>
              <p:cNvSpPr/>
              <p:nvPr/>
            </p:nvSpPr>
            <p:spPr>
              <a:xfrm>
                <a:off x="2212165" y="3748362"/>
                <a:ext cx="288000" cy="5400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cxnSp>
            <p:nvCxnSpPr>
              <p:cNvPr id="19" name="直線單箭頭接點 18">
                <a:extLst>
                  <a:ext uri="{FF2B5EF4-FFF2-40B4-BE49-F238E27FC236}">
                    <a16:creationId xmlns:a16="http://schemas.microsoft.com/office/drawing/2014/main" id="{4CFB0120-F33F-48CB-A22B-16B52C4209D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44779" y="4290299"/>
                <a:ext cx="0" cy="271494"/>
              </a:xfrm>
              <a:prstGeom prst="straightConnector1">
                <a:avLst/>
              </a:prstGeom>
              <a:ln w="25400"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文字方塊 15">
                  <a:extLst>
                    <a:ext uri="{FF2B5EF4-FFF2-40B4-BE49-F238E27FC236}">
                      <a16:creationId xmlns:a16="http://schemas.microsoft.com/office/drawing/2014/main" id="{B327653C-8387-4F7D-9B60-A89815B2D95C}"/>
                    </a:ext>
                  </a:extLst>
                </p:cNvPr>
                <p:cNvSpPr txBox="1"/>
                <p:nvPr/>
              </p:nvSpPr>
              <p:spPr>
                <a:xfrm>
                  <a:off x="1299972" y="3796179"/>
                  <a:ext cx="715161" cy="4735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6" name="文字方塊 15">
                  <a:extLst>
                    <a:ext uri="{FF2B5EF4-FFF2-40B4-BE49-F238E27FC236}">
                      <a16:creationId xmlns:a16="http://schemas.microsoft.com/office/drawing/2014/main" id="{B327653C-8387-4F7D-9B60-A89815B2D9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9972" y="3796179"/>
                  <a:ext cx="715161" cy="473591"/>
                </a:xfrm>
                <a:prstGeom prst="rect">
                  <a:avLst/>
                </a:prstGeom>
                <a:blipFill>
                  <a:blip r:embed="rId5"/>
                  <a:stretch>
                    <a:fillRect b="-10256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48047BE0-D0E9-4803-A070-A7783EA9F01F}"/>
              </a:ext>
            </a:extLst>
          </p:cNvPr>
          <p:cNvSpPr txBox="1"/>
          <p:nvPr/>
        </p:nvSpPr>
        <p:spPr>
          <a:xfrm>
            <a:off x="5259587" y="106115"/>
            <a:ext cx="3503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(2 heads as example)</a:t>
            </a:r>
            <a:endParaRPr lang="zh-TW" altLang="en-US" sz="2800" dirty="0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E221CF90-0A7D-4C0E-A2CC-15ED7B86ED19}"/>
              </a:ext>
            </a:extLst>
          </p:cNvPr>
          <p:cNvSpPr/>
          <p:nvPr/>
        </p:nvSpPr>
        <p:spPr>
          <a:xfrm>
            <a:off x="677249" y="3909485"/>
            <a:ext cx="288000" cy="54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文字方塊 62">
                <a:extLst>
                  <a:ext uri="{FF2B5EF4-FFF2-40B4-BE49-F238E27FC236}">
                    <a16:creationId xmlns:a16="http://schemas.microsoft.com/office/drawing/2014/main" id="{8BC01294-7889-4FBA-B708-F74A49C81C8C}"/>
                  </a:ext>
                </a:extLst>
              </p:cNvPr>
              <p:cNvSpPr txBox="1"/>
              <p:nvPr/>
            </p:nvSpPr>
            <p:spPr>
              <a:xfrm>
                <a:off x="1293351" y="3444906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3" name="文字方塊 62">
                <a:extLst>
                  <a:ext uri="{FF2B5EF4-FFF2-40B4-BE49-F238E27FC236}">
                    <a16:creationId xmlns:a16="http://schemas.microsoft.com/office/drawing/2014/main" id="{8BC01294-7889-4FBA-B708-F74A49C81C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3351" y="3444906"/>
                <a:ext cx="715161" cy="473591"/>
              </a:xfrm>
              <a:prstGeom prst="rect">
                <a:avLst/>
              </a:prstGeom>
              <a:blipFill>
                <a:blip r:embed="rId6"/>
                <a:stretch>
                  <a:fillRect b="-102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矩形 63">
            <a:extLst>
              <a:ext uri="{FF2B5EF4-FFF2-40B4-BE49-F238E27FC236}">
                <a16:creationId xmlns:a16="http://schemas.microsoft.com/office/drawing/2014/main" id="{55E8DCFD-87AC-4F39-838D-EAF48E1AA2C6}"/>
              </a:ext>
            </a:extLst>
          </p:cNvPr>
          <p:cNvSpPr/>
          <p:nvPr/>
        </p:nvSpPr>
        <p:spPr>
          <a:xfrm>
            <a:off x="1397044" y="3894095"/>
            <a:ext cx="288000" cy="54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文字方塊 64">
                <a:extLst>
                  <a:ext uri="{FF2B5EF4-FFF2-40B4-BE49-F238E27FC236}">
                    <a16:creationId xmlns:a16="http://schemas.microsoft.com/office/drawing/2014/main" id="{04340317-C68A-4B3D-9D7E-4687FBD9262D}"/>
                  </a:ext>
                </a:extLst>
              </p:cNvPr>
              <p:cNvSpPr txBox="1"/>
              <p:nvPr/>
            </p:nvSpPr>
            <p:spPr>
              <a:xfrm>
                <a:off x="554293" y="3434925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5" name="文字方塊 64">
                <a:extLst>
                  <a:ext uri="{FF2B5EF4-FFF2-40B4-BE49-F238E27FC236}">
                    <a16:creationId xmlns:a16="http://schemas.microsoft.com/office/drawing/2014/main" id="{04340317-C68A-4B3D-9D7E-4687FBD926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293" y="3434925"/>
                <a:ext cx="715161" cy="473591"/>
              </a:xfrm>
              <a:prstGeom prst="rect">
                <a:avLst/>
              </a:prstGeom>
              <a:blipFill>
                <a:blip r:embed="rId7"/>
                <a:stretch>
                  <a:fillRect b="-102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0" name="直線單箭頭接點 79">
            <a:extLst>
              <a:ext uri="{FF2B5EF4-FFF2-40B4-BE49-F238E27FC236}">
                <a16:creationId xmlns:a16="http://schemas.microsoft.com/office/drawing/2014/main" id="{370B5727-0DE9-417A-808A-F9623AEECD30}"/>
              </a:ext>
            </a:extLst>
          </p:cNvPr>
          <p:cNvCxnSpPr>
            <a:cxnSpLocks/>
          </p:cNvCxnSpPr>
          <p:nvPr/>
        </p:nvCxnSpPr>
        <p:spPr>
          <a:xfrm>
            <a:off x="2276468" y="4747900"/>
            <a:ext cx="697967" cy="0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單箭頭接點 81">
            <a:extLst>
              <a:ext uri="{FF2B5EF4-FFF2-40B4-BE49-F238E27FC236}">
                <a16:creationId xmlns:a16="http://schemas.microsoft.com/office/drawing/2014/main" id="{237FA8A2-F1D5-42CD-B9AF-4A324B1D141B}"/>
              </a:ext>
            </a:extLst>
          </p:cNvPr>
          <p:cNvCxnSpPr>
            <a:cxnSpLocks/>
          </p:cNvCxnSpPr>
          <p:nvPr/>
        </p:nvCxnSpPr>
        <p:spPr>
          <a:xfrm flipV="1">
            <a:off x="2254640" y="4485113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單箭頭接點 82">
            <a:extLst>
              <a:ext uri="{FF2B5EF4-FFF2-40B4-BE49-F238E27FC236}">
                <a16:creationId xmlns:a16="http://schemas.microsoft.com/office/drawing/2014/main" id="{554DB6FE-A524-4174-B121-6791CCB6A187}"/>
              </a:ext>
            </a:extLst>
          </p:cNvPr>
          <p:cNvCxnSpPr>
            <a:cxnSpLocks/>
          </p:cNvCxnSpPr>
          <p:nvPr/>
        </p:nvCxnSpPr>
        <p:spPr>
          <a:xfrm flipV="1">
            <a:off x="2954007" y="4471217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矩形 83">
            <a:extLst>
              <a:ext uri="{FF2B5EF4-FFF2-40B4-BE49-F238E27FC236}">
                <a16:creationId xmlns:a16="http://schemas.microsoft.com/office/drawing/2014/main" id="{E8AC16EE-707D-4413-85C3-7E75144290EF}"/>
              </a:ext>
            </a:extLst>
          </p:cNvPr>
          <p:cNvSpPr/>
          <p:nvPr/>
        </p:nvSpPr>
        <p:spPr>
          <a:xfrm>
            <a:off x="2110640" y="3907373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文字方塊 84">
                <a:extLst>
                  <a:ext uri="{FF2B5EF4-FFF2-40B4-BE49-F238E27FC236}">
                    <a16:creationId xmlns:a16="http://schemas.microsoft.com/office/drawing/2014/main" id="{EDF4CA8B-ACE4-4BAC-ADA9-8F1A37D8CCD6}"/>
                  </a:ext>
                </a:extLst>
              </p:cNvPr>
              <p:cNvSpPr txBox="1"/>
              <p:nvPr/>
            </p:nvSpPr>
            <p:spPr>
              <a:xfrm>
                <a:off x="2726742" y="3442794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5" name="文字方塊 84">
                <a:extLst>
                  <a:ext uri="{FF2B5EF4-FFF2-40B4-BE49-F238E27FC236}">
                    <a16:creationId xmlns:a16="http://schemas.microsoft.com/office/drawing/2014/main" id="{EDF4CA8B-ACE4-4BAC-ADA9-8F1A37D8CC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6742" y="3442794"/>
                <a:ext cx="715161" cy="47359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矩形 85">
            <a:extLst>
              <a:ext uri="{FF2B5EF4-FFF2-40B4-BE49-F238E27FC236}">
                <a16:creationId xmlns:a16="http://schemas.microsoft.com/office/drawing/2014/main" id="{A283BE6A-E96F-404C-B925-4A5CF53515E9}"/>
              </a:ext>
            </a:extLst>
          </p:cNvPr>
          <p:cNvSpPr/>
          <p:nvPr/>
        </p:nvSpPr>
        <p:spPr>
          <a:xfrm>
            <a:off x="2830435" y="3891983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文字方塊 86">
                <a:extLst>
                  <a:ext uri="{FF2B5EF4-FFF2-40B4-BE49-F238E27FC236}">
                    <a16:creationId xmlns:a16="http://schemas.microsoft.com/office/drawing/2014/main" id="{8B39BD47-3F92-40C9-AEB1-ECC528E5B0A9}"/>
                  </a:ext>
                </a:extLst>
              </p:cNvPr>
              <p:cNvSpPr txBox="1"/>
              <p:nvPr/>
            </p:nvSpPr>
            <p:spPr>
              <a:xfrm>
                <a:off x="2008962" y="3434108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7" name="文字方塊 86">
                <a:extLst>
                  <a:ext uri="{FF2B5EF4-FFF2-40B4-BE49-F238E27FC236}">
                    <a16:creationId xmlns:a16="http://schemas.microsoft.com/office/drawing/2014/main" id="{8B39BD47-3F92-40C9-AEB1-ECC528E5B0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8962" y="3434108"/>
                <a:ext cx="715161" cy="47359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8" name="直線單箭頭接點 87">
            <a:extLst>
              <a:ext uri="{FF2B5EF4-FFF2-40B4-BE49-F238E27FC236}">
                <a16:creationId xmlns:a16="http://schemas.microsoft.com/office/drawing/2014/main" id="{99FA4966-947C-4D89-8863-E3158BD623B4}"/>
              </a:ext>
            </a:extLst>
          </p:cNvPr>
          <p:cNvCxnSpPr>
            <a:cxnSpLocks/>
          </p:cNvCxnSpPr>
          <p:nvPr/>
        </p:nvCxnSpPr>
        <p:spPr>
          <a:xfrm>
            <a:off x="3570630" y="4744969"/>
            <a:ext cx="697967" cy="0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單箭頭接點 89">
            <a:extLst>
              <a:ext uri="{FF2B5EF4-FFF2-40B4-BE49-F238E27FC236}">
                <a16:creationId xmlns:a16="http://schemas.microsoft.com/office/drawing/2014/main" id="{0D8C94F5-7013-4A18-A148-966A3554B83D}"/>
              </a:ext>
            </a:extLst>
          </p:cNvPr>
          <p:cNvCxnSpPr>
            <a:cxnSpLocks/>
          </p:cNvCxnSpPr>
          <p:nvPr/>
        </p:nvCxnSpPr>
        <p:spPr>
          <a:xfrm flipV="1">
            <a:off x="3548802" y="4482182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單箭頭接點 90">
            <a:extLst>
              <a:ext uri="{FF2B5EF4-FFF2-40B4-BE49-F238E27FC236}">
                <a16:creationId xmlns:a16="http://schemas.microsoft.com/office/drawing/2014/main" id="{B8EBC7C4-AE97-4A58-9D77-A5533426A057}"/>
              </a:ext>
            </a:extLst>
          </p:cNvPr>
          <p:cNvCxnSpPr>
            <a:cxnSpLocks/>
          </p:cNvCxnSpPr>
          <p:nvPr/>
        </p:nvCxnSpPr>
        <p:spPr>
          <a:xfrm flipV="1">
            <a:off x="4248169" y="4468286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矩形 91">
            <a:extLst>
              <a:ext uri="{FF2B5EF4-FFF2-40B4-BE49-F238E27FC236}">
                <a16:creationId xmlns:a16="http://schemas.microsoft.com/office/drawing/2014/main" id="{99928ECE-5F92-4944-8DEC-961DAF7A6383}"/>
              </a:ext>
            </a:extLst>
          </p:cNvPr>
          <p:cNvSpPr/>
          <p:nvPr/>
        </p:nvSpPr>
        <p:spPr>
          <a:xfrm>
            <a:off x="3404802" y="3904442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文字方塊 92">
                <a:extLst>
                  <a:ext uri="{FF2B5EF4-FFF2-40B4-BE49-F238E27FC236}">
                    <a16:creationId xmlns:a16="http://schemas.microsoft.com/office/drawing/2014/main" id="{FB089001-CD01-40FC-BFE7-FCDB2C2C2255}"/>
                  </a:ext>
                </a:extLst>
              </p:cNvPr>
              <p:cNvSpPr txBox="1"/>
              <p:nvPr/>
            </p:nvSpPr>
            <p:spPr>
              <a:xfrm>
                <a:off x="4020904" y="3439863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93" name="文字方塊 92">
                <a:extLst>
                  <a:ext uri="{FF2B5EF4-FFF2-40B4-BE49-F238E27FC236}">
                    <a16:creationId xmlns:a16="http://schemas.microsoft.com/office/drawing/2014/main" id="{FB089001-CD01-40FC-BFE7-FCDB2C2C22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0904" y="3439863"/>
                <a:ext cx="715161" cy="47359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矩形 93">
            <a:extLst>
              <a:ext uri="{FF2B5EF4-FFF2-40B4-BE49-F238E27FC236}">
                <a16:creationId xmlns:a16="http://schemas.microsoft.com/office/drawing/2014/main" id="{707C68F1-12A8-468A-9EE4-D4AACADC6FA7}"/>
              </a:ext>
            </a:extLst>
          </p:cNvPr>
          <p:cNvSpPr/>
          <p:nvPr/>
        </p:nvSpPr>
        <p:spPr>
          <a:xfrm>
            <a:off x="4124597" y="3889052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文字方塊 94">
                <a:extLst>
                  <a:ext uri="{FF2B5EF4-FFF2-40B4-BE49-F238E27FC236}">
                    <a16:creationId xmlns:a16="http://schemas.microsoft.com/office/drawing/2014/main" id="{A6D8155C-3A19-4A2C-B8CE-80721882E0AA}"/>
                  </a:ext>
                </a:extLst>
              </p:cNvPr>
              <p:cNvSpPr txBox="1"/>
              <p:nvPr/>
            </p:nvSpPr>
            <p:spPr>
              <a:xfrm>
                <a:off x="3357589" y="3428914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95" name="文字方塊 94">
                <a:extLst>
                  <a:ext uri="{FF2B5EF4-FFF2-40B4-BE49-F238E27FC236}">
                    <a16:creationId xmlns:a16="http://schemas.microsoft.com/office/drawing/2014/main" id="{A6D8155C-3A19-4A2C-B8CE-80721882E0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7589" y="3428914"/>
                <a:ext cx="715161" cy="47359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6" name="直線單箭頭接點 135">
            <a:extLst>
              <a:ext uri="{FF2B5EF4-FFF2-40B4-BE49-F238E27FC236}">
                <a16:creationId xmlns:a16="http://schemas.microsoft.com/office/drawing/2014/main" id="{BCD0C340-0787-45EC-9B0A-AE706691A384}"/>
              </a:ext>
            </a:extLst>
          </p:cNvPr>
          <p:cNvCxnSpPr>
            <a:cxnSpLocks/>
          </p:cNvCxnSpPr>
          <p:nvPr/>
        </p:nvCxnSpPr>
        <p:spPr>
          <a:xfrm flipV="1">
            <a:off x="6915810" y="4711492"/>
            <a:ext cx="0" cy="508876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線單箭頭接點 136">
            <a:extLst>
              <a:ext uri="{FF2B5EF4-FFF2-40B4-BE49-F238E27FC236}">
                <a16:creationId xmlns:a16="http://schemas.microsoft.com/office/drawing/2014/main" id="{F24611BE-7DBD-424E-933F-D5B988827534}"/>
              </a:ext>
            </a:extLst>
          </p:cNvPr>
          <p:cNvCxnSpPr>
            <a:cxnSpLocks/>
          </p:cNvCxnSpPr>
          <p:nvPr/>
        </p:nvCxnSpPr>
        <p:spPr>
          <a:xfrm flipV="1">
            <a:off x="8209972" y="4708561"/>
            <a:ext cx="0" cy="508876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線單箭頭接點 137">
            <a:extLst>
              <a:ext uri="{FF2B5EF4-FFF2-40B4-BE49-F238E27FC236}">
                <a16:creationId xmlns:a16="http://schemas.microsoft.com/office/drawing/2014/main" id="{66B849B5-65EB-4729-9BA0-9E8295B706E2}"/>
              </a:ext>
            </a:extLst>
          </p:cNvPr>
          <p:cNvCxnSpPr>
            <a:cxnSpLocks/>
          </p:cNvCxnSpPr>
          <p:nvPr/>
        </p:nvCxnSpPr>
        <p:spPr>
          <a:xfrm>
            <a:off x="5162431" y="4718793"/>
            <a:ext cx="697967" cy="0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線單箭頭接點 138">
            <a:extLst>
              <a:ext uri="{FF2B5EF4-FFF2-40B4-BE49-F238E27FC236}">
                <a16:creationId xmlns:a16="http://schemas.microsoft.com/office/drawing/2014/main" id="{A32D30F5-9C59-406C-AE2F-DE24A3834CEA}"/>
              </a:ext>
            </a:extLst>
          </p:cNvPr>
          <p:cNvCxnSpPr>
            <a:cxnSpLocks/>
          </p:cNvCxnSpPr>
          <p:nvPr/>
        </p:nvCxnSpPr>
        <p:spPr>
          <a:xfrm flipV="1">
            <a:off x="5482419" y="4713604"/>
            <a:ext cx="0" cy="508876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直線單箭頭接點 139">
            <a:extLst>
              <a:ext uri="{FF2B5EF4-FFF2-40B4-BE49-F238E27FC236}">
                <a16:creationId xmlns:a16="http://schemas.microsoft.com/office/drawing/2014/main" id="{8636021D-BDCD-49E8-B26B-01EDEC5BE58C}"/>
              </a:ext>
            </a:extLst>
          </p:cNvPr>
          <p:cNvCxnSpPr>
            <a:cxnSpLocks/>
          </p:cNvCxnSpPr>
          <p:nvPr/>
        </p:nvCxnSpPr>
        <p:spPr>
          <a:xfrm flipV="1">
            <a:off x="5140603" y="4456006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線單箭頭接點 140">
            <a:extLst>
              <a:ext uri="{FF2B5EF4-FFF2-40B4-BE49-F238E27FC236}">
                <a16:creationId xmlns:a16="http://schemas.microsoft.com/office/drawing/2014/main" id="{58BC020D-9550-4987-8E6C-B6C9A14C0DCA}"/>
              </a:ext>
            </a:extLst>
          </p:cNvPr>
          <p:cNvCxnSpPr>
            <a:cxnSpLocks/>
          </p:cNvCxnSpPr>
          <p:nvPr/>
        </p:nvCxnSpPr>
        <p:spPr>
          <a:xfrm flipV="1">
            <a:off x="5839970" y="4442110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矩形 141">
            <a:extLst>
              <a:ext uri="{FF2B5EF4-FFF2-40B4-BE49-F238E27FC236}">
                <a16:creationId xmlns:a16="http://schemas.microsoft.com/office/drawing/2014/main" id="{624EE3C0-1EE9-49DD-AB30-B6C84B10A870}"/>
              </a:ext>
            </a:extLst>
          </p:cNvPr>
          <p:cNvSpPr/>
          <p:nvPr/>
        </p:nvSpPr>
        <p:spPr>
          <a:xfrm>
            <a:off x="6676248" y="6053186"/>
            <a:ext cx="461666" cy="6058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43" name="矩形 142">
            <a:extLst>
              <a:ext uri="{FF2B5EF4-FFF2-40B4-BE49-F238E27FC236}">
                <a16:creationId xmlns:a16="http://schemas.microsoft.com/office/drawing/2014/main" id="{EBFD409F-0FB1-4969-B1DD-C786A43EF7EC}"/>
              </a:ext>
            </a:extLst>
          </p:cNvPr>
          <p:cNvSpPr/>
          <p:nvPr/>
        </p:nvSpPr>
        <p:spPr>
          <a:xfrm>
            <a:off x="6755477" y="4975022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文字方塊 143">
                <a:extLst>
                  <a:ext uri="{FF2B5EF4-FFF2-40B4-BE49-F238E27FC236}">
                    <a16:creationId xmlns:a16="http://schemas.microsoft.com/office/drawing/2014/main" id="{CDB5045F-D656-4550-8F42-320E4DFF8539}"/>
                  </a:ext>
                </a:extLst>
              </p:cNvPr>
              <p:cNvSpPr txBox="1"/>
              <p:nvPr/>
            </p:nvSpPr>
            <p:spPr>
              <a:xfrm>
                <a:off x="6573992" y="5022839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4" name="文字方塊 143">
                <a:extLst>
                  <a:ext uri="{FF2B5EF4-FFF2-40B4-BE49-F238E27FC236}">
                    <a16:creationId xmlns:a16="http://schemas.microsoft.com/office/drawing/2014/main" id="{CDB5045F-D656-4550-8F42-320E4DFF85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3992" y="5022839"/>
                <a:ext cx="715161" cy="47359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5" name="直線單箭頭接點 144">
            <a:extLst>
              <a:ext uri="{FF2B5EF4-FFF2-40B4-BE49-F238E27FC236}">
                <a16:creationId xmlns:a16="http://schemas.microsoft.com/office/drawing/2014/main" id="{A8AFCAAF-10B3-4B78-9D58-560632F4C7E1}"/>
              </a:ext>
            </a:extLst>
          </p:cNvPr>
          <p:cNvCxnSpPr>
            <a:cxnSpLocks/>
          </p:cNvCxnSpPr>
          <p:nvPr/>
        </p:nvCxnSpPr>
        <p:spPr>
          <a:xfrm flipV="1">
            <a:off x="6908065" y="5518969"/>
            <a:ext cx="0" cy="508876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直線單箭頭接點 145">
            <a:extLst>
              <a:ext uri="{FF2B5EF4-FFF2-40B4-BE49-F238E27FC236}">
                <a16:creationId xmlns:a16="http://schemas.microsoft.com/office/drawing/2014/main" id="{AFC4CAD1-3CC4-4B14-BB30-F9DDD953646F}"/>
              </a:ext>
            </a:extLst>
          </p:cNvPr>
          <p:cNvCxnSpPr>
            <a:cxnSpLocks/>
          </p:cNvCxnSpPr>
          <p:nvPr/>
        </p:nvCxnSpPr>
        <p:spPr>
          <a:xfrm>
            <a:off x="5461411" y="5800476"/>
            <a:ext cx="2768959" cy="0"/>
          </a:xfrm>
          <a:prstGeom prst="straightConnector1">
            <a:avLst/>
          </a:prstGeom>
          <a:ln w="25400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7" name="群組 146">
            <a:extLst>
              <a:ext uri="{FF2B5EF4-FFF2-40B4-BE49-F238E27FC236}">
                <a16:creationId xmlns:a16="http://schemas.microsoft.com/office/drawing/2014/main" id="{8323770B-696E-42E2-ACD3-663DBB3F91C6}"/>
              </a:ext>
            </a:extLst>
          </p:cNvPr>
          <p:cNvGrpSpPr/>
          <p:nvPr/>
        </p:nvGrpSpPr>
        <p:grpSpPr>
          <a:xfrm>
            <a:off x="7872790" y="4975022"/>
            <a:ext cx="715161" cy="813431"/>
            <a:chOff x="3154887" y="3748362"/>
            <a:chExt cx="715161" cy="813431"/>
          </a:xfrm>
        </p:grpSpPr>
        <p:sp>
          <p:nvSpPr>
            <p:cNvPr id="148" name="矩形 147">
              <a:extLst>
                <a:ext uri="{FF2B5EF4-FFF2-40B4-BE49-F238E27FC236}">
                  <a16:creationId xmlns:a16="http://schemas.microsoft.com/office/drawing/2014/main" id="{9B36872D-A4A6-45F8-8A67-C6C52DF3A85E}"/>
                </a:ext>
              </a:extLst>
            </p:cNvPr>
            <p:cNvSpPr/>
            <p:nvPr/>
          </p:nvSpPr>
          <p:spPr>
            <a:xfrm>
              <a:off x="3346646" y="3748362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9" name="文字方塊 148">
                  <a:extLst>
                    <a:ext uri="{FF2B5EF4-FFF2-40B4-BE49-F238E27FC236}">
                      <a16:creationId xmlns:a16="http://schemas.microsoft.com/office/drawing/2014/main" id="{AAB99A89-8376-43D3-AE0C-D0ABD7C02F0C}"/>
                    </a:ext>
                  </a:extLst>
                </p:cNvPr>
                <p:cNvSpPr txBox="1"/>
                <p:nvPr/>
              </p:nvSpPr>
              <p:spPr>
                <a:xfrm>
                  <a:off x="3154887" y="3785905"/>
                  <a:ext cx="715161" cy="4735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49" name="文字方塊 148">
                  <a:extLst>
                    <a:ext uri="{FF2B5EF4-FFF2-40B4-BE49-F238E27FC236}">
                      <a16:creationId xmlns:a16="http://schemas.microsoft.com/office/drawing/2014/main" id="{AAB99A89-8376-43D3-AE0C-D0ABD7C02F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4887" y="3785905"/>
                  <a:ext cx="715161" cy="473591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0" name="直線單箭頭接點 149">
              <a:extLst>
                <a:ext uri="{FF2B5EF4-FFF2-40B4-BE49-F238E27FC236}">
                  <a16:creationId xmlns:a16="http://schemas.microsoft.com/office/drawing/2014/main" id="{22B55BC7-1769-4A89-97BC-FF8D23C60F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0646" y="4290299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文字方塊 150">
                <a:extLst>
                  <a:ext uri="{FF2B5EF4-FFF2-40B4-BE49-F238E27FC236}">
                    <a16:creationId xmlns:a16="http://schemas.microsoft.com/office/drawing/2014/main" id="{1823B9F6-342A-4423-AD7F-AA9C79DCB9D4}"/>
                  </a:ext>
                </a:extLst>
              </p:cNvPr>
              <p:cNvSpPr txBox="1"/>
              <p:nvPr/>
            </p:nvSpPr>
            <p:spPr>
              <a:xfrm>
                <a:off x="6583773" y="6121590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51" name="文字方塊 150">
                <a:extLst>
                  <a:ext uri="{FF2B5EF4-FFF2-40B4-BE49-F238E27FC236}">
                    <a16:creationId xmlns:a16="http://schemas.microsoft.com/office/drawing/2014/main" id="{1823B9F6-342A-4423-AD7F-AA9C79DCB9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3773" y="6121590"/>
                <a:ext cx="715161" cy="47359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2" name="群組 151">
            <a:extLst>
              <a:ext uri="{FF2B5EF4-FFF2-40B4-BE49-F238E27FC236}">
                <a16:creationId xmlns:a16="http://schemas.microsoft.com/office/drawing/2014/main" id="{1F5C46DB-D09F-4D1A-B9CA-3BF24D986FA3}"/>
              </a:ext>
            </a:extLst>
          </p:cNvPr>
          <p:cNvGrpSpPr/>
          <p:nvPr/>
        </p:nvGrpSpPr>
        <p:grpSpPr>
          <a:xfrm>
            <a:off x="5150556" y="4975022"/>
            <a:ext cx="715161" cy="813431"/>
            <a:chOff x="1299972" y="3748362"/>
            <a:chExt cx="715161" cy="813431"/>
          </a:xfrm>
        </p:grpSpPr>
        <p:grpSp>
          <p:nvGrpSpPr>
            <p:cNvPr id="153" name="群組 152">
              <a:extLst>
                <a:ext uri="{FF2B5EF4-FFF2-40B4-BE49-F238E27FC236}">
                  <a16:creationId xmlns:a16="http://schemas.microsoft.com/office/drawing/2014/main" id="{AE8154E4-D37E-4827-BE33-1ADFCE55FA94}"/>
                </a:ext>
              </a:extLst>
            </p:cNvPr>
            <p:cNvGrpSpPr/>
            <p:nvPr/>
          </p:nvGrpSpPr>
          <p:grpSpPr>
            <a:xfrm>
              <a:off x="1488062" y="3748362"/>
              <a:ext cx="288000" cy="813431"/>
              <a:chOff x="2212165" y="3748362"/>
              <a:chExt cx="288000" cy="813431"/>
            </a:xfrm>
          </p:grpSpPr>
          <p:sp>
            <p:nvSpPr>
              <p:cNvPr id="155" name="矩形 154">
                <a:extLst>
                  <a:ext uri="{FF2B5EF4-FFF2-40B4-BE49-F238E27FC236}">
                    <a16:creationId xmlns:a16="http://schemas.microsoft.com/office/drawing/2014/main" id="{A7FC94DC-4C30-4E55-B3BB-38B4D7421A06}"/>
                  </a:ext>
                </a:extLst>
              </p:cNvPr>
              <p:cNvSpPr/>
              <p:nvPr/>
            </p:nvSpPr>
            <p:spPr>
              <a:xfrm>
                <a:off x="2212165" y="3748362"/>
                <a:ext cx="288000" cy="5400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cxnSp>
            <p:nvCxnSpPr>
              <p:cNvPr id="156" name="直線單箭頭接點 155">
                <a:extLst>
                  <a:ext uri="{FF2B5EF4-FFF2-40B4-BE49-F238E27FC236}">
                    <a16:creationId xmlns:a16="http://schemas.microsoft.com/office/drawing/2014/main" id="{CFD41D93-EBE4-44E2-9AD0-D7EB7A6A95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44779" y="4290299"/>
                <a:ext cx="0" cy="271494"/>
              </a:xfrm>
              <a:prstGeom prst="straightConnector1">
                <a:avLst/>
              </a:prstGeom>
              <a:ln w="25400"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4" name="文字方塊 153">
                  <a:extLst>
                    <a:ext uri="{FF2B5EF4-FFF2-40B4-BE49-F238E27FC236}">
                      <a16:creationId xmlns:a16="http://schemas.microsoft.com/office/drawing/2014/main" id="{42B091D5-5DFD-4BCB-8E6D-ABD6C8609303}"/>
                    </a:ext>
                  </a:extLst>
                </p:cNvPr>
                <p:cNvSpPr txBox="1"/>
                <p:nvPr/>
              </p:nvSpPr>
              <p:spPr>
                <a:xfrm>
                  <a:off x="1299972" y="3796179"/>
                  <a:ext cx="715161" cy="4735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54" name="文字方塊 153">
                  <a:extLst>
                    <a:ext uri="{FF2B5EF4-FFF2-40B4-BE49-F238E27FC236}">
                      <a16:creationId xmlns:a16="http://schemas.microsoft.com/office/drawing/2014/main" id="{42B091D5-5DFD-4BCB-8E6D-ABD6C86093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9972" y="3796179"/>
                  <a:ext cx="715161" cy="473591"/>
                </a:xfrm>
                <a:prstGeom prst="rect">
                  <a:avLst/>
                </a:prstGeom>
                <a:blipFill>
                  <a:blip r:embed="rId15"/>
                  <a:stretch>
                    <a:fillRect b="-8974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7" name="矩形 156">
            <a:extLst>
              <a:ext uri="{FF2B5EF4-FFF2-40B4-BE49-F238E27FC236}">
                <a16:creationId xmlns:a16="http://schemas.microsoft.com/office/drawing/2014/main" id="{1BC277D8-1DB5-41E0-AADD-C26534F108A3}"/>
              </a:ext>
            </a:extLst>
          </p:cNvPr>
          <p:cNvSpPr/>
          <p:nvPr/>
        </p:nvSpPr>
        <p:spPr>
          <a:xfrm>
            <a:off x="4996603" y="3878266"/>
            <a:ext cx="288000" cy="54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文字方塊 157">
                <a:extLst>
                  <a:ext uri="{FF2B5EF4-FFF2-40B4-BE49-F238E27FC236}">
                    <a16:creationId xmlns:a16="http://schemas.microsoft.com/office/drawing/2014/main" id="{DFD6171F-8E7D-4038-BC94-2C90BE25AE41}"/>
                  </a:ext>
                </a:extLst>
              </p:cNvPr>
              <p:cNvSpPr txBox="1"/>
              <p:nvPr/>
            </p:nvSpPr>
            <p:spPr>
              <a:xfrm>
                <a:off x="5612705" y="3413687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58" name="文字方塊 157">
                <a:extLst>
                  <a:ext uri="{FF2B5EF4-FFF2-40B4-BE49-F238E27FC236}">
                    <a16:creationId xmlns:a16="http://schemas.microsoft.com/office/drawing/2014/main" id="{DFD6171F-8E7D-4038-BC94-2C90BE25A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2705" y="3413687"/>
                <a:ext cx="715161" cy="473591"/>
              </a:xfrm>
              <a:prstGeom prst="rect">
                <a:avLst/>
              </a:prstGeom>
              <a:blipFill>
                <a:blip r:embed="rId16"/>
                <a:stretch>
                  <a:fillRect b="-897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9" name="矩形 158">
            <a:extLst>
              <a:ext uri="{FF2B5EF4-FFF2-40B4-BE49-F238E27FC236}">
                <a16:creationId xmlns:a16="http://schemas.microsoft.com/office/drawing/2014/main" id="{D894C578-DF7D-407A-9534-3E9D345E3EAC}"/>
              </a:ext>
            </a:extLst>
          </p:cNvPr>
          <p:cNvSpPr/>
          <p:nvPr/>
        </p:nvSpPr>
        <p:spPr>
          <a:xfrm>
            <a:off x="5716398" y="3862876"/>
            <a:ext cx="288000" cy="54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0" name="文字方塊 159">
                <a:extLst>
                  <a:ext uri="{FF2B5EF4-FFF2-40B4-BE49-F238E27FC236}">
                    <a16:creationId xmlns:a16="http://schemas.microsoft.com/office/drawing/2014/main" id="{D4E6863D-4EC1-45B6-AE20-803112A8F46D}"/>
                  </a:ext>
                </a:extLst>
              </p:cNvPr>
              <p:cNvSpPr txBox="1"/>
              <p:nvPr/>
            </p:nvSpPr>
            <p:spPr>
              <a:xfrm>
                <a:off x="4873647" y="3403706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60" name="文字方塊 159">
                <a:extLst>
                  <a:ext uri="{FF2B5EF4-FFF2-40B4-BE49-F238E27FC236}">
                    <a16:creationId xmlns:a16="http://schemas.microsoft.com/office/drawing/2014/main" id="{D4E6863D-4EC1-45B6-AE20-803112A8F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647" y="3403706"/>
                <a:ext cx="715161" cy="473591"/>
              </a:xfrm>
              <a:prstGeom prst="rect">
                <a:avLst/>
              </a:prstGeom>
              <a:blipFill>
                <a:blip r:embed="rId17"/>
                <a:stretch>
                  <a:fillRect b="-102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2" name="直線單箭頭接點 161">
            <a:extLst>
              <a:ext uri="{FF2B5EF4-FFF2-40B4-BE49-F238E27FC236}">
                <a16:creationId xmlns:a16="http://schemas.microsoft.com/office/drawing/2014/main" id="{E39BDB91-DBF6-4144-86B6-4D1801C28215}"/>
              </a:ext>
            </a:extLst>
          </p:cNvPr>
          <p:cNvCxnSpPr>
            <a:cxnSpLocks/>
          </p:cNvCxnSpPr>
          <p:nvPr/>
        </p:nvCxnSpPr>
        <p:spPr>
          <a:xfrm>
            <a:off x="6595822" y="4716681"/>
            <a:ext cx="697967" cy="0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線單箭頭接點 162">
            <a:extLst>
              <a:ext uri="{FF2B5EF4-FFF2-40B4-BE49-F238E27FC236}">
                <a16:creationId xmlns:a16="http://schemas.microsoft.com/office/drawing/2014/main" id="{5247A413-CB58-4A93-BF6C-C8077A5E86C4}"/>
              </a:ext>
            </a:extLst>
          </p:cNvPr>
          <p:cNvCxnSpPr>
            <a:cxnSpLocks/>
          </p:cNvCxnSpPr>
          <p:nvPr/>
        </p:nvCxnSpPr>
        <p:spPr>
          <a:xfrm flipV="1">
            <a:off x="6573994" y="4453894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直線單箭頭接點 163">
            <a:extLst>
              <a:ext uri="{FF2B5EF4-FFF2-40B4-BE49-F238E27FC236}">
                <a16:creationId xmlns:a16="http://schemas.microsoft.com/office/drawing/2014/main" id="{A5A08BF7-F061-4887-8ABA-D5BE774D695B}"/>
              </a:ext>
            </a:extLst>
          </p:cNvPr>
          <p:cNvCxnSpPr>
            <a:cxnSpLocks/>
          </p:cNvCxnSpPr>
          <p:nvPr/>
        </p:nvCxnSpPr>
        <p:spPr>
          <a:xfrm flipV="1">
            <a:off x="7273361" y="4439998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矩形 164">
            <a:extLst>
              <a:ext uri="{FF2B5EF4-FFF2-40B4-BE49-F238E27FC236}">
                <a16:creationId xmlns:a16="http://schemas.microsoft.com/office/drawing/2014/main" id="{D0427B6D-3431-4783-B2E1-72D686D626F9}"/>
              </a:ext>
            </a:extLst>
          </p:cNvPr>
          <p:cNvSpPr/>
          <p:nvPr/>
        </p:nvSpPr>
        <p:spPr>
          <a:xfrm>
            <a:off x="6429994" y="3876154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6" name="文字方塊 165">
                <a:extLst>
                  <a:ext uri="{FF2B5EF4-FFF2-40B4-BE49-F238E27FC236}">
                    <a16:creationId xmlns:a16="http://schemas.microsoft.com/office/drawing/2014/main" id="{049B8D0A-1FBF-421E-BEFD-1197C26F1F48}"/>
                  </a:ext>
                </a:extLst>
              </p:cNvPr>
              <p:cNvSpPr txBox="1"/>
              <p:nvPr/>
            </p:nvSpPr>
            <p:spPr>
              <a:xfrm>
                <a:off x="7046096" y="3411575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66" name="文字方塊 165">
                <a:extLst>
                  <a:ext uri="{FF2B5EF4-FFF2-40B4-BE49-F238E27FC236}">
                    <a16:creationId xmlns:a16="http://schemas.microsoft.com/office/drawing/2014/main" id="{049B8D0A-1FBF-421E-BEFD-1197C26F1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6096" y="3411575"/>
                <a:ext cx="715161" cy="47359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7" name="矩形 166">
            <a:extLst>
              <a:ext uri="{FF2B5EF4-FFF2-40B4-BE49-F238E27FC236}">
                <a16:creationId xmlns:a16="http://schemas.microsoft.com/office/drawing/2014/main" id="{BCF914FA-1ED9-4BA6-90A3-519A5E75006E}"/>
              </a:ext>
            </a:extLst>
          </p:cNvPr>
          <p:cNvSpPr/>
          <p:nvPr/>
        </p:nvSpPr>
        <p:spPr>
          <a:xfrm>
            <a:off x="7149789" y="3860764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文字方塊 167">
                <a:extLst>
                  <a:ext uri="{FF2B5EF4-FFF2-40B4-BE49-F238E27FC236}">
                    <a16:creationId xmlns:a16="http://schemas.microsoft.com/office/drawing/2014/main" id="{C3084C0B-494B-4A76-A8B4-A485FA58B444}"/>
                  </a:ext>
                </a:extLst>
              </p:cNvPr>
              <p:cNvSpPr txBox="1"/>
              <p:nvPr/>
            </p:nvSpPr>
            <p:spPr>
              <a:xfrm>
                <a:off x="6328316" y="3402889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68" name="文字方塊 167">
                <a:extLst>
                  <a:ext uri="{FF2B5EF4-FFF2-40B4-BE49-F238E27FC236}">
                    <a16:creationId xmlns:a16="http://schemas.microsoft.com/office/drawing/2014/main" id="{C3084C0B-494B-4A76-A8B4-A485FA58B4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8316" y="3402889"/>
                <a:ext cx="715161" cy="473591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9" name="直線單箭頭接點 168">
            <a:extLst>
              <a:ext uri="{FF2B5EF4-FFF2-40B4-BE49-F238E27FC236}">
                <a16:creationId xmlns:a16="http://schemas.microsoft.com/office/drawing/2014/main" id="{18125834-BB27-4104-8BE8-742A89940A8B}"/>
              </a:ext>
            </a:extLst>
          </p:cNvPr>
          <p:cNvCxnSpPr>
            <a:cxnSpLocks/>
          </p:cNvCxnSpPr>
          <p:nvPr/>
        </p:nvCxnSpPr>
        <p:spPr>
          <a:xfrm>
            <a:off x="7889984" y="4713750"/>
            <a:ext cx="697967" cy="0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直線單箭頭接點 169">
            <a:extLst>
              <a:ext uri="{FF2B5EF4-FFF2-40B4-BE49-F238E27FC236}">
                <a16:creationId xmlns:a16="http://schemas.microsoft.com/office/drawing/2014/main" id="{D73B6641-4B45-4FFA-AFEF-9B63389BEF6E}"/>
              </a:ext>
            </a:extLst>
          </p:cNvPr>
          <p:cNvCxnSpPr>
            <a:cxnSpLocks/>
          </p:cNvCxnSpPr>
          <p:nvPr/>
        </p:nvCxnSpPr>
        <p:spPr>
          <a:xfrm flipV="1">
            <a:off x="7868156" y="4450963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直線單箭頭接點 170">
            <a:extLst>
              <a:ext uri="{FF2B5EF4-FFF2-40B4-BE49-F238E27FC236}">
                <a16:creationId xmlns:a16="http://schemas.microsoft.com/office/drawing/2014/main" id="{EC4A417B-89C4-4BB8-9006-F7BE8FB29823}"/>
              </a:ext>
            </a:extLst>
          </p:cNvPr>
          <p:cNvCxnSpPr>
            <a:cxnSpLocks/>
          </p:cNvCxnSpPr>
          <p:nvPr/>
        </p:nvCxnSpPr>
        <p:spPr>
          <a:xfrm flipV="1">
            <a:off x="8567523" y="4437067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矩形 171">
            <a:extLst>
              <a:ext uri="{FF2B5EF4-FFF2-40B4-BE49-F238E27FC236}">
                <a16:creationId xmlns:a16="http://schemas.microsoft.com/office/drawing/2014/main" id="{AA0D07F5-F17A-4A33-8A87-6F438F59BAB2}"/>
              </a:ext>
            </a:extLst>
          </p:cNvPr>
          <p:cNvSpPr/>
          <p:nvPr/>
        </p:nvSpPr>
        <p:spPr>
          <a:xfrm>
            <a:off x="7724156" y="3873223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文字方塊 172">
                <a:extLst>
                  <a:ext uri="{FF2B5EF4-FFF2-40B4-BE49-F238E27FC236}">
                    <a16:creationId xmlns:a16="http://schemas.microsoft.com/office/drawing/2014/main" id="{D50407BE-769C-4470-9EC6-A20901DDC8CA}"/>
                  </a:ext>
                </a:extLst>
              </p:cNvPr>
              <p:cNvSpPr txBox="1"/>
              <p:nvPr/>
            </p:nvSpPr>
            <p:spPr>
              <a:xfrm>
                <a:off x="8340258" y="3408644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73" name="文字方塊 172">
                <a:extLst>
                  <a:ext uri="{FF2B5EF4-FFF2-40B4-BE49-F238E27FC236}">
                    <a16:creationId xmlns:a16="http://schemas.microsoft.com/office/drawing/2014/main" id="{D50407BE-769C-4470-9EC6-A20901DDC8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0258" y="3408644"/>
                <a:ext cx="715161" cy="473591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4" name="矩形 173">
            <a:extLst>
              <a:ext uri="{FF2B5EF4-FFF2-40B4-BE49-F238E27FC236}">
                <a16:creationId xmlns:a16="http://schemas.microsoft.com/office/drawing/2014/main" id="{66E2A0A3-9E7B-4E0C-B05F-DCFFCD7CBA43}"/>
              </a:ext>
            </a:extLst>
          </p:cNvPr>
          <p:cNvSpPr/>
          <p:nvPr/>
        </p:nvSpPr>
        <p:spPr>
          <a:xfrm>
            <a:off x="8443951" y="3857833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5" name="文字方塊 174">
                <a:extLst>
                  <a:ext uri="{FF2B5EF4-FFF2-40B4-BE49-F238E27FC236}">
                    <a16:creationId xmlns:a16="http://schemas.microsoft.com/office/drawing/2014/main" id="{06B0F45E-DF7E-4906-A2A2-1DA5071307CE}"/>
                  </a:ext>
                </a:extLst>
              </p:cNvPr>
              <p:cNvSpPr txBox="1"/>
              <p:nvPr/>
            </p:nvSpPr>
            <p:spPr>
              <a:xfrm>
                <a:off x="7676943" y="3397695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75" name="文字方塊 174">
                <a:extLst>
                  <a:ext uri="{FF2B5EF4-FFF2-40B4-BE49-F238E27FC236}">
                    <a16:creationId xmlns:a16="http://schemas.microsoft.com/office/drawing/2014/main" id="{06B0F45E-DF7E-4906-A2A2-1DA5071307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6943" y="3397695"/>
                <a:ext cx="715161" cy="473591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6" name="群組 175">
            <a:extLst>
              <a:ext uri="{FF2B5EF4-FFF2-40B4-BE49-F238E27FC236}">
                <a16:creationId xmlns:a16="http://schemas.microsoft.com/office/drawing/2014/main" id="{C80A486D-33A7-447C-BDDE-5A21BDDFECB6}"/>
              </a:ext>
            </a:extLst>
          </p:cNvPr>
          <p:cNvGrpSpPr/>
          <p:nvPr/>
        </p:nvGrpSpPr>
        <p:grpSpPr>
          <a:xfrm>
            <a:off x="4349958" y="756044"/>
            <a:ext cx="715161" cy="605813"/>
            <a:chOff x="635402" y="1337615"/>
            <a:chExt cx="715161" cy="605813"/>
          </a:xfrm>
        </p:grpSpPr>
        <p:sp>
          <p:nvSpPr>
            <p:cNvPr id="177" name="矩形 176">
              <a:extLst>
                <a:ext uri="{FF2B5EF4-FFF2-40B4-BE49-F238E27FC236}">
                  <a16:creationId xmlns:a16="http://schemas.microsoft.com/office/drawing/2014/main" id="{46973DD6-6DCC-40CC-91A0-61F94845BE07}"/>
                </a:ext>
              </a:extLst>
            </p:cNvPr>
            <p:cNvSpPr/>
            <p:nvPr/>
          </p:nvSpPr>
          <p:spPr>
            <a:xfrm>
              <a:off x="733189" y="1337615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8" name="文字方塊 177">
                  <a:extLst>
                    <a:ext uri="{FF2B5EF4-FFF2-40B4-BE49-F238E27FC236}">
                      <a16:creationId xmlns:a16="http://schemas.microsoft.com/office/drawing/2014/main" id="{55279803-A406-401B-B21E-523EB4209FF1}"/>
                    </a:ext>
                  </a:extLst>
                </p:cNvPr>
                <p:cNvSpPr txBox="1"/>
                <p:nvPr/>
              </p:nvSpPr>
              <p:spPr>
                <a:xfrm>
                  <a:off x="635402" y="1417137"/>
                  <a:ext cx="715161" cy="4735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,1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78" name="文字方塊 177">
                  <a:extLst>
                    <a:ext uri="{FF2B5EF4-FFF2-40B4-BE49-F238E27FC236}">
                      <a16:creationId xmlns:a16="http://schemas.microsoft.com/office/drawing/2014/main" id="{55279803-A406-401B-B21E-523EB4209F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402" y="1417137"/>
                  <a:ext cx="715161" cy="473591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96" name="直線單箭頭接點 95">
            <a:extLst>
              <a:ext uri="{FF2B5EF4-FFF2-40B4-BE49-F238E27FC236}">
                <a16:creationId xmlns:a16="http://schemas.microsoft.com/office/drawing/2014/main" id="{B84EF51E-785D-447E-9D58-92C9B25BA859}"/>
              </a:ext>
            </a:extLst>
          </p:cNvPr>
          <p:cNvCxnSpPr>
            <a:cxnSpLocks/>
            <a:endCxn id="99" idx="2"/>
          </p:cNvCxnSpPr>
          <p:nvPr/>
        </p:nvCxnSpPr>
        <p:spPr>
          <a:xfrm flipV="1">
            <a:off x="1541044" y="2484191"/>
            <a:ext cx="5667890" cy="97416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單箭頭接點 97">
            <a:extLst>
              <a:ext uri="{FF2B5EF4-FFF2-40B4-BE49-F238E27FC236}">
                <a16:creationId xmlns:a16="http://schemas.microsoft.com/office/drawing/2014/main" id="{0A5B9176-4CD5-4D36-A198-A357C4E766C1}"/>
              </a:ext>
            </a:extLst>
          </p:cNvPr>
          <p:cNvCxnSpPr>
            <a:cxnSpLocks/>
          </p:cNvCxnSpPr>
          <p:nvPr/>
        </p:nvCxnSpPr>
        <p:spPr>
          <a:xfrm flipV="1">
            <a:off x="7403656" y="2491315"/>
            <a:ext cx="1006162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橢圓 98">
            <a:extLst>
              <a:ext uri="{FF2B5EF4-FFF2-40B4-BE49-F238E27FC236}">
                <a16:creationId xmlns:a16="http://schemas.microsoft.com/office/drawing/2014/main" id="{F8FFDDD2-8D56-4BF5-93C5-8F9CEA3720B3}"/>
              </a:ext>
            </a:extLst>
          </p:cNvPr>
          <p:cNvSpPr/>
          <p:nvPr/>
        </p:nvSpPr>
        <p:spPr>
          <a:xfrm>
            <a:off x="7208934" y="2394191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1" name="直線單箭頭接點 100">
            <a:extLst>
              <a:ext uri="{FF2B5EF4-FFF2-40B4-BE49-F238E27FC236}">
                <a16:creationId xmlns:a16="http://schemas.microsoft.com/office/drawing/2014/main" id="{5930367C-EC7D-4770-B419-ABEF5B6D3096}"/>
              </a:ext>
            </a:extLst>
          </p:cNvPr>
          <p:cNvCxnSpPr>
            <a:cxnSpLocks/>
          </p:cNvCxnSpPr>
          <p:nvPr/>
        </p:nvCxnSpPr>
        <p:spPr>
          <a:xfrm flipV="1">
            <a:off x="7302408" y="2574191"/>
            <a:ext cx="0" cy="900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3" name="群組 112">
            <a:extLst>
              <a:ext uri="{FF2B5EF4-FFF2-40B4-BE49-F238E27FC236}">
                <a16:creationId xmlns:a16="http://schemas.microsoft.com/office/drawing/2014/main" id="{7188C8DB-AA8B-49D9-95C5-68CD0CECAA7F}"/>
              </a:ext>
            </a:extLst>
          </p:cNvPr>
          <p:cNvGrpSpPr/>
          <p:nvPr/>
        </p:nvGrpSpPr>
        <p:grpSpPr>
          <a:xfrm>
            <a:off x="8433568" y="2339984"/>
            <a:ext cx="298383" cy="310013"/>
            <a:chOff x="-105878" y="1740168"/>
            <a:chExt cx="461666" cy="461665"/>
          </a:xfrm>
        </p:grpSpPr>
        <p:sp>
          <p:nvSpPr>
            <p:cNvPr id="114" name="矩形 113">
              <a:extLst>
                <a:ext uri="{FF2B5EF4-FFF2-40B4-BE49-F238E27FC236}">
                  <a16:creationId xmlns:a16="http://schemas.microsoft.com/office/drawing/2014/main" id="{A517E6BA-2450-42B2-A6E0-4E2913B2118C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15" name="群組 114">
              <a:extLst>
                <a:ext uri="{FF2B5EF4-FFF2-40B4-BE49-F238E27FC236}">
                  <a16:creationId xmlns:a16="http://schemas.microsoft.com/office/drawing/2014/main" id="{9CA1BEAD-99C8-4944-89E6-EBD26976FC31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116" name="直線接點 115">
                <a:extLst>
                  <a:ext uri="{FF2B5EF4-FFF2-40B4-BE49-F238E27FC236}">
                    <a16:creationId xmlns:a16="http://schemas.microsoft.com/office/drawing/2014/main" id="{0816AA98-ADF5-449E-968B-CC18EB98A696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直線接點 116">
                <a:extLst>
                  <a:ext uri="{FF2B5EF4-FFF2-40B4-BE49-F238E27FC236}">
                    <a16:creationId xmlns:a16="http://schemas.microsoft.com/office/drawing/2014/main" id="{DA916ABB-36C5-4D83-8A62-661C1281E0A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2" name="群組 101">
            <a:extLst>
              <a:ext uri="{FF2B5EF4-FFF2-40B4-BE49-F238E27FC236}">
                <a16:creationId xmlns:a16="http://schemas.microsoft.com/office/drawing/2014/main" id="{DDB94854-EA5E-4CBA-93DE-1752F7B0CD51}"/>
              </a:ext>
            </a:extLst>
          </p:cNvPr>
          <p:cNvGrpSpPr/>
          <p:nvPr/>
        </p:nvGrpSpPr>
        <p:grpSpPr>
          <a:xfrm>
            <a:off x="4349957" y="1422008"/>
            <a:ext cx="715161" cy="605813"/>
            <a:chOff x="635402" y="1337615"/>
            <a:chExt cx="715161" cy="605813"/>
          </a:xfrm>
        </p:grpSpPr>
        <p:sp>
          <p:nvSpPr>
            <p:cNvPr id="103" name="矩形 102">
              <a:extLst>
                <a:ext uri="{FF2B5EF4-FFF2-40B4-BE49-F238E27FC236}">
                  <a16:creationId xmlns:a16="http://schemas.microsoft.com/office/drawing/2014/main" id="{7878276E-BCBE-40E7-A80A-1B1DCC1FDE47}"/>
                </a:ext>
              </a:extLst>
            </p:cNvPr>
            <p:cNvSpPr/>
            <p:nvPr/>
          </p:nvSpPr>
          <p:spPr>
            <a:xfrm>
              <a:off x="733189" y="1337615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文字方塊 103">
                  <a:extLst>
                    <a:ext uri="{FF2B5EF4-FFF2-40B4-BE49-F238E27FC236}">
                      <a16:creationId xmlns:a16="http://schemas.microsoft.com/office/drawing/2014/main" id="{249E86AA-C6CD-4D66-8DE7-F654F26234E8}"/>
                    </a:ext>
                  </a:extLst>
                </p:cNvPr>
                <p:cNvSpPr txBox="1"/>
                <p:nvPr/>
              </p:nvSpPr>
              <p:spPr>
                <a:xfrm>
                  <a:off x="635402" y="1417137"/>
                  <a:ext cx="715161" cy="4735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,2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04" name="文字方塊 103">
                  <a:extLst>
                    <a:ext uri="{FF2B5EF4-FFF2-40B4-BE49-F238E27FC236}">
                      <a16:creationId xmlns:a16="http://schemas.microsoft.com/office/drawing/2014/main" id="{249E86AA-C6CD-4D66-8DE7-F654F26234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402" y="1417137"/>
                  <a:ext cx="715161" cy="473591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8" name="直線單箭頭接點 117">
            <a:extLst>
              <a:ext uri="{FF2B5EF4-FFF2-40B4-BE49-F238E27FC236}">
                <a16:creationId xmlns:a16="http://schemas.microsoft.com/office/drawing/2014/main" id="{98807C0F-9002-41D4-B36F-7A7E29961CD1}"/>
              </a:ext>
            </a:extLst>
          </p:cNvPr>
          <p:cNvCxnSpPr>
            <a:cxnSpLocks/>
          </p:cNvCxnSpPr>
          <p:nvPr/>
        </p:nvCxnSpPr>
        <p:spPr>
          <a:xfrm flipV="1">
            <a:off x="8593487" y="2649997"/>
            <a:ext cx="0" cy="87261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直線單箭頭接點 118">
            <a:extLst>
              <a:ext uri="{FF2B5EF4-FFF2-40B4-BE49-F238E27FC236}">
                <a16:creationId xmlns:a16="http://schemas.microsoft.com/office/drawing/2014/main" id="{04BF7C7C-7B19-4513-8CA1-4AFBE66A7D43}"/>
              </a:ext>
            </a:extLst>
          </p:cNvPr>
          <p:cNvCxnSpPr>
            <a:cxnSpLocks/>
          </p:cNvCxnSpPr>
          <p:nvPr/>
        </p:nvCxnSpPr>
        <p:spPr>
          <a:xfrm flipH="1" flipV="1">
            <a:off x="8582759" y="1738325"/>
            <a:ext cx="0" cy="556293"/>
          </a:xfrm>
          <a:prstGeom prst="straightConnector1">
            <a:avLst/>
          </a:prstGeom>
          <a:ln w="254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線單箭頭接點 119">
            <a:extLst>
              <a:ext uri="{FF2B5EF4-FFF2-40B4-BE49-F238E27FC236}">
                <a16:creationId xmlns:a16="http://schemas.microsoft.com/office/drawing/2014/main" id="{CE831CA5-AAEF-4505-9E47-26E1DC75F040}"/>
              </a:ext>
            </a:extLst>
          </p:cNvPr>
          <p:cNvCxnSpPr>
            <a:cxnSpLocks/>
          </p:cNvCxnSpPr>
          <p:nvPr/>
        </p:nvCxnSpPr>
        <p:spPr>
          <a:xfrm flipH="1" flipV="1">
            <a:off x="4952498" y="1724914"/>
            <a:ext cx="3630261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1" name="群組 120">
            <a:extLst>
              <a:ext uri="{FF2B5EF4-FFF2-40B4-BE49-F238E27FC236}">
                <a16:creationId xmlns:a16="http://schemas.microsoft.com/office/drawing/2014/main" id="{81FA5E1B-A2C3-4F0A-B5C6-8B2418D1C52A}"/>
              </a:ext>
            </a:extLst>
          </p:cNvPr>
          <p:cNvGrpSpPr/>
          <p:nvPr/>
        </p:nvGrpSpPr>
        <p:grpSpPr>
          <a:xfrm>
            <a:off x="4119405" y="2336308"/>
            <a:ext cx="298383" cy="310013"/>
            <a:chOff x="-105878" y="1740168"/>
            <a:chExt cx="461666" cy="461665"/>
          </a:xfrm>
        </p:grpSpPr>
        <p:sp>
          <p:nvSpPr>
            <p:cNvPr id="122" name="矩形 121">
              <a:extLst>
                <a:ext uri="{FF2B5EF4-FFF2-40B4-BE49-F238E27FC236}">
                  <a16:creationId xmlns:a16="http://schemas.microsoft.com/office/drawing/2014/main" id="{568F52B1-96C8-4C34-913E-25417A457580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23" name="群組 122">
              <a:extLst>
                <a:ext uri="{FF2B5EF4-FFF2-40B4-BE49-F238E27FC236}">
                  <a16:creationId xmlns:a16="http://schemas.microsoft.com/office/drawing/2014/main" id="{9B848EC9-3D83-4D3E-A782-0AB2B1FB5507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124" name="直線接點 123">
                <a:extLst>
                  <a:ext uri="{FF2B5EF4-FFF2-40B4-BE49-F238E27FC236}">
                    <a16:creationId xmlns:a16="http://schemas.microsoft.com/office/drawing/2014/main" id="{34539F8C-9817-48B8-99E7-F4E5DA459D52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直線接點 124">
                <a:extLst>
                  <a:ext uri="{FF2B5EF4-FFF2-40B4-BE49-F238E27FC236}">
                    <a16:creationId xmlns:a16="http://schemas.microsoft.com/office/drawing/2014/main" id="{24498099-D0B1-440B-A602-44FA9A01FA8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6" name="橢圓 125">
            <a:extLst>
              <a:ext uri="{FF2B5EF4-FFF2-40B4-BE49-F238E27FC236}">
                <a16:creationId xmlns:a16="http://schemas.microsoft.com/office/drawing/2014/main" id="{A4ACC9F5-3D5C-4176-95D5-A09FE93D9D84}"/>
              </a:ext>
            </a:extLst>
          </p:cNvPr>
          <p:cNvSpPr/>
          <p:nvPr/>
        </p:nvSpPr>
        <p:spPr>
          <a:xfrm>
            <a:off x="2896282" y="2391967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27" name="直線單箭頭接點 126">
            <a:extLst>
              <a:ext uri="{FF2B5EF4-FFF2-40B4-BE49-F238E27FC236}">
                <a16:creationId xmlns:a16="http://schemas.microsoft.com/office/drawing/2014/main" id="{352F2CC4-FB6B-4368-AA84-20361C297069}"/>
              </a:ext>
            </a:extLst>
          </p:cNvPr>
          <p:cNvCxnSpPr>
            <a:cxnSpLocks/>
            <a:endCxn id="126" idx="3"/>
          </p:cNvCxnSpPr>
          <p:nvPr/>
        </p:nvCxnSpPr>
        <p:spPr>
          <a:xfrm flipV="1">
            <a:off x="1546363" y="2545607"/>
            <a:ext cx="1376279" cy="86851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線單箭頭接點 130">
            <a:extLst>
              <a:ext uri="{FF2B5EF4-FFF2-40B4-BE49-F238E27FC236}">
                <a16:creationId xmlns:a16="http://schemas.microsoft.com/office/drawing/2014/main" id="{92440216-0A7D-402A-B31F-A26B1484FF90}"/>
              </a:ext>
            </a:extLst>
          </p:cNvPr>
          <p:cNvCxnSpPr>
            <a:cxnSpLocks/>
          </p:cNvCxnSpPr>
          <p:nvPr/>
        </p:nvCxnSpPr>
        <p:spPr>
          <a:xfrm flipH="1" flipV="1">
            <a:off x="2998157" y="2588661"/>
            <a:ext cx="0" cy="87106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直線單箭頭接點 133">
            <a:extLst>
              <a:ext uri="{FF2B5EF4-FFF2-40B4-BE49-F238E27FC236}">
                <a16:creationId xmlns:a16="http://schemas.microsoft.com/office/drawing/2014/main" id="{49A94B28-D0FA-4E1E-B755-A661C56891F0}"/>
              </a:ext>
            </a:extLst>
          </p:cNvPr>
          <p:cNvCxnSpPr>
            <a:cxnSpLocks/>
          </p:cNvCxnSpPr>
          <p:nvPr/>
        </p:nvCxnSpPr>
        <p:spPr>
          <a:xfrm flipV="1">
            <a:off x="3113243" y="2477301"/>
            <a:ext cx="1006162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線單箭頭接點 134">
            <a:extLst>
              <a:ext uri="{FF2B5EF4-FFF2-40B4-BE49-F238E27FC236}">
                <a16:creationId xmlns:a16="http://schemas.microsoft.com/office/drawing/2014/main" id="{867D178D-C84B-4DCE-ACFE-EC4B92BC9B53}"/>
              </a:ext>
            </a:extLst>
          </p:cNvPr>
          <p:cNvCxnSpPr>
            <a:cxnSpLocks/>
          </p:cNvCxnSpPr>
          <p:nvPr/>
        </p:nvCxnSpPr>
        <p:spPr>
          <a:xfrm flipV="1">
            <a:off x="4274244" y="2622985"/>
            <a:ext cx="0" cy="87261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線單箭頭接點 160">
            <a:extLst>
              <a:ext uri="{FF2B5EF4-FFF2-40B4-BE49-F238E27FC236}">
                <a16:creationId xmlns:a16="http://schemas.microsoft.com/office/drawing/2014/main" id="{BE7EED1B-24B5-4D6C-B0E2-0C883BB62CEA}"/>
              </a:ext>
            </a:extLst>
          </p:cNvPr>
          <p:cNvCxnSpPr>
            <a:cxnSpLocks/>
          </p:cNvCxnSpPr>
          <p:nvPr/>
        </p:nvCxnSpPr>
        <p:spPr>
          <a:xfrm flipH="1" flipV="1">
            <a:off x="4271919" y="1724914"/>
            <a:ext cx="0" cy="611395"/>
          </a:xfrm>
          <a:prstGeom prst="straightConnector1">
            <a:avLst/>
          </a:prstGeom>
          <a:ln w="254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直線單箭頭接點 178">
            <a:extLst>
              <a:ext uri="{FF2B5EF4-FFF2-40B4-BE49-F238E27FC236}">
                <a16:creationId xmlns:a16="http://schemas.microsoft.com/office/drawing/2014/main" id="{FB229E63-F052-4878-B387-3F45DCC1BEED}"/>
              </a:ext>
            </a:extLst>
          </p:cNvPr>
          <p:cNvCxnSpPr>
            <a:cxnSpLocks/>
          </p:cNvCxnSpPr>
          <p:nvPr/>
        </p:nvCxnSpPr>
        <p:spPr>
          <a:xfrm>
            <a:off x="4248169" y="1738325"/>
            <a:ext cx="19957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0" name="文字方塊 179">
                <a:extLst>
                  <a:ext uri="{FF2B5EF4-FFF2-40B4-BE49-F238E27FC236}">
                    <a16:creationId xmlns:a16="http://schemas.microsoft.com/office/drawing/2014/main" id="{DD50E574-B1AC-44CA-8149-0E8A8AD12849}"/>
                  </a:ext>
                </a:extLst>
              </p:cNvPr>
              <p:cNvSpPr txBox="1"/>
              <p:nvPr/>
            </p:nvSpPr>
            <p:spPr>
              <a:xfrm>
                <a:off x="398520" y="6084405"/>
                <a:ext cx="1487074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sSup>
                        <m:sSup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80" name="文字方塊 179">
                <a:extLst>
                  <a:ext uri="{FF2B5EF4-FFF2-40B4-BE49-F238E27FC236}">
                    <a16:creationId xmlns:a16="http://schemas.microsoft.com/office/drawing/2014/main" id="{DD50E574-B1AC-44CA-8149-0E8A8AD128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520" y="6084405"/>
                <a:ext cx="1487074" cy="381258"/>
              </a:xfrm>
              <a:prstGeom prst="rect">
                <a:avLst/>
              </a:prstGeom>
              <a:blipFill>
                <a:blip r:embed="rId24"/>
                <a:stretch>
                  <a:fillRect l="-4508" t="-1587" r="-1639" b="-2381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文字方塊 180">
                <a:extLst>
                  <a:ext uri="{FF2B5EF4-FFF2-40B4-BE49-F238E27FC236}">
                    <a16:creationId xmlns:a16="http://schemas.microsoft.com/office/drawing/2014/main" id="{20A7F60D-CC9C-4DB7-9060-4E26FC8FE814}"/>
                  </a:ext>
                </a:extLst>
              </p:cNvPr>
              <p:cNvSpPr txBox="1"/>
              <p:nvPr/>
            </p:nvSpPr>
            <p:spPr>
              <a:xfrm>
                <a:off x="408231" y="901981"/>
                <a:ext cx="1833835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  <m:sSup>
                        <m:sSup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81" name="文字方塊 180">
                <a:extLst>
                  <a:ext uri="{FF2B5EF4-FFF2-40B4-BE49-F238E27FC236}">
                    <a16:creationId xmlns:a16="http://schemas.microsoft.com/office/drawing/2014/main" id="{20A7F60D-CC9C-4DB7-9060-4E26FC8FE8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231" y="901981"/>
                <a:ext cx="1833835" cy="381258"/>
              </a:xfrm>
              <a:prstGeom prst="rect">
                <a:avLst/>
              </a:prstGeom>
              <a:blipFill>
                <a:blip r:embed="rId25"/>
                <a:stretch>
                  <a:fillRect l="-3654" t="-1587" r="-997" b="-2381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2" name="文字方塊 181">
                <a:extLst>
                  <a:ext uri="{FF2B5EF4-FFF2-40B4-BE49-F238E27FC236}">
                    <a16:creationId xmlns:a16="http://schemas.microsoft.com/office/drawing/2014/main" id="{1E087325-E0CC-4FA1-B331-05F40467767B}"/>
                  </a:ext>
                </a:extLst>
              </p:cNvPr>
              <p:cNvSpPr txBox="1"/>
              <p:nvPr/>
            </p:nvSpPr>
            <p:spPr>
              <a:xfrm>
                <a:off x="398520" y="1390066"/>
                <a:ext cx="1833835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  <m:sSup>
                        <m:sSup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82" name="文字方塊 181">
                <a:extLst>
                  <a:ext uri="{FF2B5EF4-FFF2-40B4-BE49-F238E27FC236}">
                    <a16:creationId xmlns:a16="http://schemas.microsoft.com/office/drawing/2014/main" id="{1E087325-E0CC-4FA1-B331-05F4046776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520" y="1390066"/>
                <a:ext cx="1833835" cy="381258"/>
              </a:xfrm>
              <a:prstGeom prst="rect">
                <a:avLst/>
              </a:prstGeom>
              <a:blipFill>
                <a:blip r:embed="rId26"/>
                <a:stretch>
                  <a:fillRect l="-3654" t="-1587" r="-997" b="-2381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508AD17C-E1A5-499C-93D6-670F9BA49916}"/>
              </a:ext>
            </a:extLst>
          </p:cNvPr>
          <p:cNvSpPr txBox="1"/>
          <p:nvPr/>
        </p:nvSpPr>
        <p:spPr>
          <a:xfrm>
            <a:off x="2192756" y="6609994"/>
            <a:ext cx="46828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DE" sz="1200" dirty="0">
                <a:solidFill>
                  <a:schemeClr val="bg1"/>
                </a:solidFill>
              </a:rPr>
              <a:t>Transformer by 李宏毅 Hung-yi Lee </a:t>
            </a:r>
          </a:p>
        </p:txBody>
      </p:sp>
    </p:spTree>
    <p:extLst>
      <p:ext uri="{BB962C8B-B14F-4D97-AF65-F5344CB8AC3E}">
        <p14:creationId xmlns:p14="http://schemas.microsoft.com/office/powerpoint/2010/main" val="20237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1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8978900" y="7214727"/>
            <a:ext cx="269875" cy="234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5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700"/>
              </a:lnSpc>
            </a:pPr>
            <a:fld id="{81D60167-4931-47E6-BA6A-407CBD079E47}" type="slidenum">
              <a:rPr lang="en-DE" spc="-5" smtClean="0"/>
              <a:pPr marL="38100">
                <a:lnSpc>
                  <a:spcPts val="1700"/>
                </a:lnSpc>
              </a:pPr>
              <a:t>6</a:t>
            </a:fld>
            <a:endParaRPr spc="-4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5536" y="260381"/>
            <a:ext cx="4345641" cy="504323"/>
          </a:xfrm>
          <a:prstGeom prst="rect">
            <a:avLst/>
          </a:prstGeom>
        </p:spPr>
        <p:txBody>
          <a:bodyPr vert="horz" wrap="square" lIns="0" tIns="11766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93"/>
              </a:spcBef>
            </a:pPr>
            <a:r>
              <a:rPr dirty="0"/>
              <a:t>1</a:t>
            </a:r>
            <a:r>
              <a:rPr lang="de-DE" dirty="0"/>
              <a:t>d-</a:t>
            </a:r>
            <a:r>
              <a:rPr dirty="0"/>
              <a:t>CNNs for</a:t>
            </a:r>
            <a:r>
              <a:rPr spc="-71" dirty="0"/>
              <a:t> </a:t>
            </a:r>
            <a:r>
              <a:rPr dirty="0"/>
              <a:t>text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29236" y="1414743"/>
            <a:ext cx="7417734" cy="1371375"/>
          </a:xfrm>
          <a:prstGeom prst="rect">
            <a:avLst/>
          </a:prstGeom>
        </p:spPr>
        <p:txBody>
          <a:bodyPr vert="horz" wrap="square" lIns="0" tIns="14007" rIns="0" bIns="0" rtlCol="0">
            <a:spAutoFit/>
          </a:bodyPr>
          <a:lstStyle/>
          <a:p>
            <a:pPr marL="11206">
              <a:spcBef>
                <a:spcPts val="110"/>
              </a:spcBef>
            </a:pPr>
            <a:r>
              <a:rPr sz="2162" spc="-53" dirty="0">
                <a:latin typeface="Helvetica"/>
                <a:cs typeface="Helvetica"/>
              </a:rPr>
              <a:t>Text </a:t>
            </a:r>
            <a:r>
              <a:rPr sz="2162" spc="4" dirty="0">
                <a:latin typeface="Helvetica"/>
                <a:cs typeface="Helvetica"/>
              </a:rPr>
              <a:t>is </a:t>
            </a:r>
            <a:r>
              <a:rPr sz="2162" spc="9" dirty="0">
                <a:latin typeface="Helvetica"/>
                <a:cs typeface="Helvetica"/>
              </a:rPr>
              <a:t>a (variable-length) sequence of words (word</a:t>
            </a:r>
            <a:r>
              <a:rPr sz="2162" spc="31" dirty="0">
                <a:latin typeface="Helvetica"/>
                <a:cs typeface="Helvetica"/>
              </a:rPr>
              <a:t> </a:t>
            </a:r>
            <a:r>
              <a:rPr sz="2162" spc="9" dirty="0">
                <a:latin typeface="Helvetica"/>
                <a:cs typeface="Helvetica"/>
              </a:rPr>
              <a:t>vectors)</a:t>
            </a:r>
            <a:endParaRPr sz="2162" dirty="0">
              <a:latin typeface="Helvetica"/>
              <a:cs typeface="Helvetica"/>
            </a:endParaRPr>
          </a:p>
          <a:p>
            <a:pPr>
              <a:spcBef>
                <a:spcPts val="22"/>
              </a:spcBef>
            </a:pPr>
            <a:endParaRPr sz="2250" dirty="0">
              <a:latin typeface="Times New Roman"/>
              <a:cs typeface="Times New Roman"/>
            </a:endParaRPr>
          </a:p>
          <a:p>
            <a:pPr marL="11206"/>
            <a:r>
              <a:rPr sz="2162" spc="-4" dirty="0">
                <a:latin typeface="Helvetica"/>
                <a:cs typeface="Helvetica"/>
              </a:rPr>
              <a:t>We </a:t>
            </a:r>
            <a:r>
              <a:rPr sz="2162" spc="9" dirty="0">
                <a:latin typeface="Helvetica"/>
                <a:cs typeface="Helvetica"/>
              </a:rPr>
              <a:t>can use a </a:t>
            </a:r>
            <a:r>
              <a:rPr sz="2162" spc="13" dirty="0">
                <a:latin typeface="Helvetica"/>
                <a:cs typeface="Helvetica"/>
              </a:rPr>
              <a:t>1</a:t>
            </a:r>
            <a:r>
              <a:rPr lang="de-DE" sz="2162" spc="13" dirty="0">
                <a:latin typeface="Helvetica"/>
                <a:cs typeface="Helvetica"/>
              </a:rPr>
              <a:t>d-</a:t>
            </a:r>
            <a:r>
              <a:rPr sz="2162" spc="13" dirty="0">
                <a:latin typeface="Helvetica"/>
                <a:cs typeface="Helvetica"/>
              </a:rPr>
              <a:t>CNN </a:t>
            </a:r>
            <a:r>
              <a:rPr sz="2162" spc="4" dirty="0">
                <a:latin typeface="Helvetica"/>
                <a:cs typeface="Helvetica"/>
              </a:rPr>
              <a:t>to </a:t>
            </a:r>
            <a:r>
              <a:rPr sz="2162" spc="9" dirty="0">
                <a:latin typeface="Helvetica"/>
                <a:cs typeface="Helvetica"/>
              </a:rPr>
              <a:t>slide a window of n tokens</a:t>
            </a:r>
            <a:r>
              <a:rPr sz="2162" spc="-44" dirty="0">
                <a:latin typeface="Helvetica"/>
                <a:cs typeface="Helvetica"/>
              </a:rPr>
              <a:t> </a:t>
            </a:r>
            <a:r>
              <a:rPr sz="2162" spc="9" dirty="0">
                <a:latin typeface="Helvetica"/>
                <a:cs typeface="Helvetica"/>
              </a:rPr>
              <a:t>across:</a:t>
            </a:r>
            <a:endParaRPr sz="2162" dirty="0">
              <a:latin typeface="Helvetica"/>
              <a:cs typeface="Helvetica"/>
            </a:endParaRPr>
          </a:p>
          <a:p>
            <a:pPr marL="235336">
              <a:spcBef>
                <a:spcPts val="141"/>
              </a:spcBef>
            </a:pPr>
            <a:r>
              <a:rPr sz="2162" spc="22" dirty="0">
                <a:latin typeface="Helvetica"/>
                <a:cs typeface="Helvetica"/>
              </a:rPr>
              <a:t>— </a:t>
            </a:r>
            <a:r>
              <a:rPr sz="2162" spc="4" dirty="0">
                <a:latin typeface="Helvetica"/>
                <a:cs typeface="Helvetica"/>
              </a:rPr>
              <a:t>filter </a:t>
            </a:r>
            <a:r>
              <a:rPr sz="2162" spc="9" dirty="0">
                <a:latin typeface="Helvetica"/>
                <a:cs typeface="Helvetica"/>
              </a:rPr>
              <a:t>size n = 3, </a:t>
            </a:r>
            <a:r>
              <a:rPr sz="2162" spc="4" dirty="0">
                <a:latin typeface="Helvetica"/>
                <a:cs typeface="Helvetica"/>
              </a:rPr>
              <a:t>stride </a:t>
            </a:r>
            <a:r>
              <a:rPr sz="2162" spc="9" dirty="0">
                <a:latin typeface="Helvetica"/>
                <a:cs typeface="Helvetica"/>
              </a:rPr>
              <a:t>= 1, no</a:t>
            </a:r>
            <a:r>
              <a:rPr sz="2162" spc="-44" dirty="0">
                <a:latin typeface="Helvetica"/>
                <a:cs typeface="Helvetica"/>
              </a:rPr>
              <a:t> </a:t>
            </a:r>
            <a:r>
              <a:rPr sz="2162" spc="9" dirty="0">
                <a:latin typeface="Helvetica"/>
                <a:cs typeface="Helvetica"/>
              </a:rPr>
              <a:t>padding</a:t>
            </a:r>
            <a:endParaRPr sz="2162" dirty="0">
              <a:latin typeface="Helvetica"/>
              <a:cs typeface="Helvetica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271868" y="2823945"/>
          <a:ext cx="5424203" cy="148128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5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9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9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92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91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41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992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2416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6504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27269">
                <a:tc>
                  <a:txBody>
                    <a:bodyPr/>
                    <a:lstStyle/>
                    <a:p>
                      <a:pPr marL="31750">
                        <a:lnSpc>
                          <a:spcPts val="1770"/>
                        </a:lnSpc>
                      </a:pPr>
                      <a:r>
                        <a:rPr sz="1600" b="1" spc="-5" dirty="0">
                          <a:solidFill>
                            <a:srgbClr val="C71B00"/>
                          </a:solidFill>
                          <a:latin typeface="Courier"/>
                          <a:cs typeface="Courier"/>
                        </a:rPr>
                        <a:t>The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70"/>
                        </a:lnSpc>
                      </a:pPr>
                      <a:r>
                        <a:rPr sz="1600" b="1" spc="-5" dirty="0">
                          <a:solidFill>
                            <a:srgbClr val="C71B00"/>
                          </a:solidFill>
                          <a:latin typeface="Courier"/>
                          <a:cs typeface="Courier"/>
                        </a:rPr>
                        <a:t>quick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ts val="1770"/>
                        </a:lnSpc>
                      </a:pPr>
                      <a:r>
                        <a:rPr sz="1600" b="1" dirty="0">
                          <a:solidFill>
                            <a:srgbClr val="C71B00"/>
                          </a:solidFill>
                          <a:latin typeface="Courier"/>
                          <a:cs typeface="Courier"/>
                        </a:rPr>
                        <a:t>brown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ts val="1770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fox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ts val="1770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jumps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70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over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70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the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70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lazy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770"/>
                        </a:lnSpc>
                      </a:pPr>
                      <a:r>
                        <a:rPr sz="1600" dirty="0">
                          <a:latin typeface="Courier"/>
                          <a:cs typeface="Courier"/>
                        </a:rPr>
                        <a:t>dog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132">
                <a:tc>
                  <a:txBody>
                    <a:bodyPr/>
                    <a:lstStyle/>
                    <a:p>
                      <a:pPr marL="31750">
                        <a:lnSpc>
                          <a:spcPts val="1939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The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39"/>
                        </a:lnSpc>
                      </a:pPr>
                      <a:r>
                        <a:rPr sz="1600" b="1" spc="-5" dirty="0">
                          <a:solidFill>
                            <a:srgbClr val="C71B00"/>
                          </a:solidFill>
                          <a:latin typeface="Courier"/>
                          <a:cs typeface="Courier"/>
                        </a:rPr>
                        <a:t>quick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ts val="1939"/>
                        </a:lnSpc>
                      </a:pPr>
                      <a:r>
                        <a:rPr sz="1600" b="1" spc="-5" dirty="0">
                          <a:solidFill>
                            <a:srgbClr val="C71B00"/>
                          </a:solidFill>
                          <a:latin typeface="Courier"/>
                          <a:cs typeface="Courier"/>
                        </a:rPr>
                        <a:t>brown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ts val="1939"/>
                        </a:lnSpc>
                      </a:pPr>
                      <a:r>
                        <a:rPr sz="1600" b="1" dirty="0">
                          <a:solidFill>
                            <a:srgbClr val="C71B00"/>
                          </a:solidFill>
                          <a:latin typeface="Courier"/>
                          <a:cs typeface="Courier"/>
                        </a:rPr>
                        <a:t>fox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ts val="1939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jumps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39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over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39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the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39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lazy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939"/>
                        </a:lnSpc>
                      </a:pPr>
                      <a:r>
                        <a:rPr sz="1600" dirty="0">
                          <a:latin typeface="Courier"/>
                          <a:cs typeface="Courier"/>
                        </a:rPr>
                        <a:t>dog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132">
                <a:tc>
                  <a:txBody>
                    <a:bodyPr/>
                    <a:lstStyle/>
                    <a:p>
                      <a:pPr marL="31750">
                        <a:lnSpc>
                          <a:spcPts val="1989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The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quick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ts val="1989"/>
                        </a:lnSpc>
                      </a:pPr>
                      <a:r>
                        <a:rPr sz="1600" b="1" spc="-5" dirty="0">
                          <a:solidFill>
                            <a:srgbClr val="C71B00"/>
                          </a:solidFill>
                          <a:latin typeface="Courier"/>
                          <a:cs typeface="Courier"/>
                        </a:rPr>
                        <a:t>brown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ts val="1989"/>
                        </a:lnSpc>
                      </a:pPr>
                      <a:r>
                        <a:rPr sz="1600" b="1" spc="-5" dirty="0">
                          <a:solidFill>
                            <a:srgbClr val="C71B00"/>
                          </a:solidFill>
                          <a:latin typeface="Courier"/>
                          <a:cs typeface="Courier"/>
                        </a:rPr>
                        <a:t>fox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ts val="1989"/>
                        </a:lnSpc>
                      </a:pPr>
                      <a:r>
                        <a:rPr sz="1600" b="1" dirty="0">
                          <a:solidFill>
                            <a:srgbClr val="C71B00"/>
                          </a:solidFill>
                          <a:latin typeface="Courier"/>
                          <a:cs typeface="Courier"/>
                        </a:rPr>
                        <a:t>jumps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over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the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lazy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989"/>
                        </a:lnSpc>
                      </a:pPr>
                      <a:r>
                        <a:rPr sz="1600" dirty="0">
                          <a:latin typeface="Courier"/>
                          <a:cs typeface="Courier"/>
                        </a:rPr>
                        <a:t>dog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132">
                <a:tc>
                  <a:txBody>
                    <a:bodyPr/>
                    <a:lstStyle/>
                    <a:p>
                      <a:pPr marL="31750">
                        <a:lnSpc>
                          <a:spcPts val="1939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The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39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quick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ts val="1939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brown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ts val="1939"/>
                        </a:lnSpc>
                      </a:pPr>
                      <a:r>
                        <a:rPr sz="1600" b="1" spc="-5" dirty="0">
                          <a:solidFill>
                            <a:srgbClr val="C71B00"/>
                          </a:solidFill>
                          <a:latin typeface="Courier"/>
                          <a:cs typeface="Courier"/>
                        </a:rPr>
                        <a:t>fox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ts val="1939"/>
                        </a:lnSpc>
                      </a:pPr>
                      <a:r>
                        <a:rPr sz="1600" b="1" spc="-5" dirty="0">
                          <a:solidFill>
                            <a:srgbClr val="C71B00"/>
                          </a:solidFill>
                          <a:latin typeface="Courier"/>
                          <a:cs typeface="Courier"/>
                        </a:rPr>
                        <a:t>jumps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39"/>
                        </a:lnSpc>
                      </a:pPr>
                      <a:r>
                        <a:rPr sz="1600" b="1" dirty="0">
                          <a:solidFill>
                            <a:srgbClr val="C71B00"/>
                          </a:solidFill>
                          <a:latin typeface="Courier"/>
                          <a:cs typeface="Courier"/>
                        </a:rPr>
                        <a:t>over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39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the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39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lazy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939"/>
                        </a:lnSpc>
                      </a:pPr>
                      <a:r>
                        <a:rPr sz="1600" dirty="0">
                          <a:latin typeface="Courier"/>
                          <a:cs typeface="Courier"/>
                        </a:rPr>
                        <a:t>dog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132">
                <a:tc>
                  <a:txBody>
                    <a:bodyPr/>
                    <a:lstStyle/>
                    <a:p>
                      <a:pPr marL="31750">
                        <a:lnSpc>
                          <a:spcPts val="1989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The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quick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ts val="1989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brown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ts val="1989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fox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ts val="1989"/>
                        </a:lnSpc>
                      </a:pPr>
                      <a:r>
                        <a:rPr sz="1600" b="1" spc="-5" dirty="0">
                          <a:solidFill>
                            <a:srgbClr val="C71B00"/>
                          </a:solidFill>
                          <a:latin typeface="Courier"/>
                          <a:cs typeface="Courier"/>
                        </a:rPr>
                        <a:t>jumps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</a:pPr>
                      <a:r>
                        <a:rPr sz="1600" b="1" spc="-5" dirty="0">
                          <a:solidFill>
                            <a:srgbClr val="C71B00"/>
                          </a:solidFill>
                          <a:latin typeface="Courier"/>
                          <a:cs typeface="Courier"/>
                        </a:rPr>
                        <a:t>over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</a:pPr>
                      <a:r>
                        <a:rPr sz="1600" b="1" dirty="0">
                          <a:solidFill>
                            <a:srgbClr val="C71B00"/>
                          </a:solidFill>
                          <a:latin typeface="Courier"/>
                          <a:cs typeface="Courier"/>
                        </a:rPr>
                        <a:t>the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lazy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989"/>
                        </a:lnSpc>
                      </a:pPr>
                      <a:r>
                        <a:rPr sz="1600" dirty="0">
                          <a:latin typeface="Courier"/>
                          <a:cs typeface="Courier"/>
                        </a:rPr>
                        <a:t>dog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7269">
                <a:tc>
                  <a:txBody>
                    <a:bodyPr/>
                    <a:lstStyle/>
                    <a:p>
                      <a:pPr marL="31750">
                        <a:lnSpc>
                          <a:spcPts val="1930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The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30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quick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ts val="1930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brown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ts val="1930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fox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ts val="1930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jumps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30"/>
                        </a:lnSpc>
                      </a:pPr>
                      <a:r>
                        <a:rPr sz="1600" b="1" spc="-5" dirty="0">
                          <a:solidFill>
                            <a:srgbClr val="C71B00"/>
                          </a:solidFill>
                          <a:latin typeface="Courier"/>
                          <a:cs typeface="Courier"/>
                        </a:rPr>
                        <a:t>over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30"/>
                        </a:lnSpc>
                      </a:pPr>
                      <a:r>
                        <a:rPr sz="1600" b="1" spc="-5" dirty="0">
                          <a:solidFill>
                            <a:srgbClr val="C71B00"/>
                          </a:solidFill>
                          <a:latin typeface="Courier"/>
                          <a:cs typeface="Courier"/>
                        </a:rPr>
                        <a:t>the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30"/>
                        </a:lnSpc>
                      </a:pPr>
                      <a:r>
                        <a:rPr sz="1600" b="1" dirty="0">
                          <a:solidFill>
                            <a:srgbClr val="C71B00"/>
                          </a:solidFill>
                          <a:latin typeface="Courier"/>
                          <a:cs typeface="Courier"/>
                        </a:rPr>
                        <a:t>lazy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930"/>
                        </a:lnSpc>
                      </a:pPr>
                      <a:r>
                        <a:rPr sz="1600" dirty="0">
                          <a:latin typeface="Courier"/>
                          <a:cs typeface="Courier"/>
                        </a:rPr>
                        <a:t>dog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1053353" y="4294654"/>
            <a:ext cx="5079626" cy="346864"/>
          </a:xfrm>
          <a:prstGeom prst="rect">
            <a:avLst/>
          </a:prstGeom>
        </p:spPr>
        <p:txBody>
          <a:bodyPr vert="horz" wrap="square" lIns="0" tIns="14007" rIns="0" bIns="0" rtlCol="0">
            <a:spAutoFit/>
          </a:bodyPr>
          <a:lstStyle/>
          <a:p>
            <a:pPr marL="11206">
              <a:spcBef>
                <a:spcPts val="110"/>
              </a:spcBef>
            </a:pPr>
            <a:r>
              <a:rPr sz="2162" spc="22" dirty="0">
                <a:latin typeface="Helvetica"/>
                <a:cs typeface="Helvetica"/>
              </a:rPr>
              <a:t>— </a:t>
            </a:r>
            <a:r>
              <a:rPr sz="2162" spc="4" dirty="0">
                <a:latin typeface="Helvetica"/>
                <a:cs typeface="Helvetica"/>
              </a:rPr>
              <a:t>filter </a:t>
            </a:r>
            <a:r>
              <a:rPr sz="2162" spc="9" dirty="0">
                <a:latin typeface="Helvetica"/>
                <a:cs typeface="Helvetica"/>
              </a:rPr>
              <a:t>size n = 2, </a:t>
            </a:r>
            <a:r>
              <a:rPr sz="2162" spc="4" dirty="0">
                <a:latin typeface="Helvetica"/>
                <a:cs typeface="Helvetica"/>
              </a:rPr>
              <a:t>stride </a:t>
            </a:r>
            <a:r>
              <a:rPr sz="2162" spc="9" dirty="0">
                <a:latin typeface="Helvetica"/>
                <a:cs typeface="Helvetica"/>
              </a:rPr>
              <a:t>= 2, no</a:t>
            </a:r>
            <a:r>
              <a:rPr sz="2162" spc="-57" dirty="0">
                <a:latin typeface="Helvetica"/>
                <a:cs typeface="Helvetica"/>
              </a:rPr>
              <a:t> </a:t>
            </a:r>
            <a:r>
              <a:rPr sz="2162" spc="9" dirty="0">
                <a:latin typeface="Helvetica"/>
                <a:cs typeface="Helvetica"/>
              </a:rPr>
              <a:t>padding:</a:t>
            </a:r>
            <a:endParaRPr sz="2162">
              <a:latin typeface="Helvetica"/>
              <a:cs typeface="Helvetica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1271868" y="4684121"/>
          <a:ext cx="5427565" cy="9728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5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9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9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97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96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47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997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2472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6560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32871">
                <a:tc>
                  <a:txBody>
                    <a:bodyPr/>
                    <a:lstStyle/>
                    <a:p>
                      <a:pPr marL="31750">
                        <a:lnSpc>
                          <a:spcPts val="1770"/>
                        </a:lnSpc>
                      </a:pPr>
                      <a:r>
                        <a:rPr sz="1600" b="1" spc="-5" dirty="0">
                          <a:solidFill>
                            <a:srgbClr val="C71B00"/>
                          </a:solidFill>
                          <a:latin typeface="Courier"/>
                          <a:cs typeface="Courier"/>
                        </a:rPr>
                        <a:t>The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70"/>
                        </a:lnSpc>
                      </a:pPr>
                      <a:r>
                        <a:rPr sz="1600" b="1" spc="-5" dirty="0">
                          <a:solidFill>
                            <a:srgbClr val="C71B00"/>
                          </a:solidFill>
                          <a:latin typeface="Courier"/>
                          <a:cs typeface="Courier"/>
                        </a:rPr>
                        <a:t>quick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ts val="1770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brown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ts val="1770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fox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ts val="1770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jumps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70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over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70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the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70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lazy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770"/>
                        </a:lnSpc>
                      </a:pPr>
                      <a:r>
                        <a:rPr sz="1600" dirty="0">
                          <a:latin typeface="Courier"/>
                          <a:cs typeface="Courier"/>
                        </a:rPr>
                        <a:t>dog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132">
                <a:tc>
                  <a:txBody>
                    <a:bodyPr/>
                    <a:lstStyle/>
                    <a:p>
                      <a:pPr marL="31750">
                        <a:lnSpc>
                          <a:spcPts val="1989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The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</a:pPr>
                      <a:r>
                        <a:rPr sz="1600" dirty="0">
                          <a:latin typeface="Courier"/>
                          <a:cs typeface="Courier"/>
                        </a:rPr>
                        <a:t>quick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ts val="1989"/>
                        </a:lnSpc>
                      </a:pPr>
                      <a:r>
                        <a:rPr sz="1600" b="1" spc="-5" dirty="0">
                          <a:solidFill>
                            <a:srgbClr val="C71B00"/>
                          </a:solidFill>
                          <a:latin typeface="Courier"/>
                          <a:cs typeface="Courier"/>
                        </a:rPr>
                        <a:t>brown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ts val="1989"/>
                        </a:lnSpc>
                      </a:pPr>
                      <a:r>
                        <a:rPr sz="1600" b="1" dirty="0">
                          <a:solidFill>
                            <a:srgbClr val="C71B00"/>
                          </a:solidFill>
                          <a:latin typeface="Courier"/>
                          <a:cs typeface="Courier"/>
                        </a:rPr>
                        <a:t>fox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ts val="1989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jumps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over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the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lazy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989"/>
                        </a:lnSpc>
                      </a:pPr>
                      <a:r>
                        <a:rPr sz="1600" dirty="0">
                          <a:latin typeface="Courier"/>
                          <a:cs typeface="Courier"/>
                        </a:rPr>
                        <a:t>dog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6529">
                <a:tc>
                  <a:txBody>
                    <a:bodyPr/>
                    <a:lstStyle/>
                    <a:p>
                      <a:pPr marL="31750">
                        <a:lnSpc>
                          <a:spcPts val="1939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The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39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quick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ts val="1939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brown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ts val="1939"/>
                        </a:lnSpc>
                      </a:pPr>
                      <a:r>
                        <a:rPr sz="1600" dirty="0">
                          <a:latin typeface="Courier"/>
                          <a:cs typeface="Courier"/>
                        </a:rPr>
                        <a:t>fox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ts val="1939"/>
                        </a:lnSpc>
                      </a:pPr>
                      <a:r>
                        <a:rPr sz="1600" b="1" dirty="0">
                          <a:solidFill>
                            <a:srgbClr val="C71B00"/>
                          </a:solidFill>
                          <a:latin typeface="Courier"/>
                          <a:cs typeface="Courier"/>
                        </a:rPr>
                        <a:t>jumps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39"/>
                        </a:lnSpc>
                      </a:pPr>
                      <a:r>
                        <a:rPr sz="1600" b="1" dirty="0">
                          <a:solidFill>
                            <a:srgbClr val="C71B00"/>
                          </a:solidFill>
                          <a:latin typeface="Courier"/>
                          <a:cs typeface="Courier"/>
                        </a:rPr>
                        <a:t>over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39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the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39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lazy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939"/>
                        </a:lnSpc>
                      </a:pPr>
                      <a:r>
                        <a:rPr sz="1600" dirty="0">
                          <a:latin typeface="Courier"/>
                          <a:cs typeface="Courier"/>
                        </a:rPr>
                        <a:t>dog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7269">
                <a:tc>
                  <a:txBody>
                    <a:bodyPr/>
                    <a:lstStyle/>
                    <a:p>
                      <a:pPr marL="31750">
                        <a:lnSpc>
                          <a:spcPts val="1930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The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30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quick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ts val="1930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brown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ts val="1930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fox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ts val="1930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jumps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30"/>
                        </a:lnSpc>
                      </a:pPr>
                      <a:r>
                        <a:rPr sz="1600" spc="-5" dirty="0">
                          <a:latin typeface="Courier"/>
                          <a:cs typeface="Courier"/>
                        </a:rPr>
                        <a:t>over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30"/>
                        </a:lnSpc>
                      </a:pPr>
                      <a:r>
                        <a:rPr sz="1600" b="1" spc="-5" dirty="0">
                          <a:solidFill>
                            <a:srgbClr val="C71B00"/>
                          </a:solidFill>
                          <a:latin typeface="Courier"/>
                          <a:cs typeface="Courier"/>
                        </a:rPr>
                        <a:t>the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30"/>
                        </a:lnSpc>
                      </a:pPr>
                      <a:r>
                        <a:rPr sz="1600" b="1" dirty="0">
                          <a:solidFill>
                            <a:srgbClr val="C71B00"/>
                          </a:solidFill>
                          <a:latin typeface="Courier"/>
                          <a:cs typeface="Courier"/>
                        </a:rPr>
                        <a:t>lazy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930"/>
                        </a:lnSpc>
                      </a:pPr>
                      <a:r>
                        <a:rPr sz="1600" dirty="0">
                          <a:latin typeface="Courier"/>
                          <a:cs typeface="Courier"/>
                        </a:rPr>
                        <a:t>dog</a:t>
                      </a:r>
                      <a:endParaRPr sz="1600">
                        <a:latin typeface="Courier"/>
                        <a:cs typeface="Courier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829236" y="5874684"/>
            <a:ext cx="7991236" cy="291143"/>
          </a:xfrm>
          <a:prstGeom prst="rect">
            <a:avLst/>
          </a:prstGeom>
        </p:spPr>
        <p:txBody>
          <a:bodyPr vert="horz" wrap="square" lIns="0" tIns="14007" rIns="0" bIns="0" rtlCol="0">
            <a:spAutoFit/>
          </a:bodyPr>
          <a:lstStyle/>
          <a:p>
            <a:pPr marL="11206">
              <a:spcBef>
                <a:spcPts val="110"/>
              </a:spcBef>
            </a:pPr>
            <a:r>
              <a:rPr lang="en-US" spc="13" dirty="0">
                <a:latin typeface="Helvetica"/>
                <a:cs typeface="Helvetica"/>
              </a:rPr>
              <a:t>CNNs </a:t>
            </a:r>
            <a:r>
              <a:rPr lang="en-US" spc="9" dirty="0">
                <a:latin typeface="Helvetica"/>
                <a:cs typeface="Helvetica"/>
              </a:rPr>
              <a:t>(w/ </a:t>
            </a:r>
            <a:r>
              <a:rPr lang="en-US" spc="13" dirty="0" err="1">
                <a:latin typeface="Helvetica"/>
                <a:cs typeface="Helvetica"/>
              </a:rPr>
              <a:t>ReLU</a:t>
            </a:r>
            <a:r>
              <a:rPr lang="en-US" spc="13" dirty="0">
                <a:latin typeface="Helvetica"/>
                <a:cs typeface="Helvetica"/>
              </a:rPr>
              <a:t> </a:t>
            </a:r>
            <a:r>
              <a:rPr lang="en-US" spc="9" dirty="0">
                <a:latin typeface="Helvetica"/>
                <a:cs typeface="Helvetica"/>
              </a:rPr>
              <a:t>and </a:t>
            </a:r>
            <a:r>
              <a:rPr lang="en-US" spc="9" dirty="0" err="1">
                <a:latin typeface="Helvetica"/>
                <a:cs typeface="Helvetica"/>
              </a:rPr>
              <a:t>maxpool</a:t>
            </a:r>
            <a:r>
              <a:rPr lang="en-US" spc="9" dirty="0">
                <a:latin typeface="Helvetica"/>
                <a:cs typeface="Helvetica"/>
              </a:rPr>
              <a:t>) can be used </a:t>
            </a:r>
            <a:r>
              <a:rPr lang="en-US" spc="4" dirty="0">
                <a:latin typeface="Helvetica"/>
                <a:cs typeface="Helvetica"/>
              </a:rPr>
              <a:t>for classifying (parts of) the text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029E1D4C-100C-0441-85E1-77D9655B2F6C}"/>
              </a:ext>
            </a:extLst>
          </p:cNvPr>
          <p:cNvSpPr txBox="1"/>
          <p:nvPr/>
        </p:nvSpPr>
        <p:spPr>
          <a:xfrm>
            <a:off x="3264274" y="6707056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8E6E384C-DF07-EB4F-8110-0BF1F72E7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61895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9CDAEEB-5BBF-9E80-FF78-CEA1AAD0213A}"/>
              </a:ext>
            </a:extLst>
          </p:cNvPr>
          <p:cNvSpPr/>
          <p:nvPr/>
        </p:nvSpPr>
        <p:spPr>
          <a:xfrm>
            <a:off x="0" y="715984"/>
            <a:ext cx="901431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8CEE21-3870-D31E-85A8-7F5121760BE2}"/>
              </a:ext>
            </a:extLst>
          </p:cNvPr>
          <p:cNvSpPr/>
          <p:nvPr/>
        </p:nvSpPr>
        <p:spPr>
          <a:xfrm>
            <a:off x="83128" y="6188529"/>
            <a:ext cx="901431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81" name="直線單箭頭接點 80">
            <a:extLst>
              <a:ext uri="{FF2B5EF4-FFF2-40B4-BE49-F238E27FC236}">
                <a16:creationId xmlns:a16="http://schemas.microsoft.com/office/drawing/2014/main" id="{FEBAF7FA-9A52-43FE-A44E-924758A67A0E}"/>
              </a:ext>
            </a:extLst>
          </p:cNvPr>
          <p:cNvCxnSpPr>
            <a:cxnSpLocks/>
          </p:cNvCxnSpPr>
          <p:nvPr/>
        </p:nvCxnSpPr>
        <p:spPr>
          <a:xfrm flipV="1">
            <a:off x="2596456" y="4742711"/>
            <a:ext cx="0" cy="508876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單箭頭接點 88">
            <a:extLst>
              <a:ext uri="{FF2B5EF4-FFF2-40B4-BE49-F238E27FC236}">
                <a16:creationId xmlns:a16="http://schemas.microsoft.com/office/drawing/2014/main" id="{BC1ADA4C-3EDE-4EF5-9E58-BE8A9FEEB2B5}"/>
              </a:ext>
            </a:extLst>
          </p:cNvPr>
          <p:cNvCxnSpPr>
            <a:cxnSpLocks/>
          </p:cNvCxnSpPr>
          <p:nvPr/>
        </p:nvCxnSpPr>
        <p:spPr>
          <a:xfrm flipV="1">
            <a:off x="3890618" y="4739780"/>
            <a:ext cx="0" cy="508876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單箭頭接點 43">
            <a:extLst>
              <a:ext uri="{FF2B5EF4-FFF2-40B4-BE49-F238E27FC236}">
                <a16:creationId xmlns:a16="http://schemas.microsoft.com/office/drawing/2014/main" id="{1D62AE9B-0F12-48B0-98F3-131EC32264A4}"/>
              </a:ext>
            </a:extLst>
          </p:cNvPr>
          <p:cNvCxnSpPr>
            <a:cxnSpLocks/>
          </p:cNvCxnSpPr>
          <p:nvPr/>
        </p:nvCxnSpPr>
        <p:spPr>
          <a:xfrm>
            <a:off x="843077" y="4750012"/>
            <a:ext cx="697967" cy="0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單箭頭接點 44">
            <a:extLst>
              <a:ext uri="{FF2B5EF4-FFF2-40B4-BE49-F238E27FC236}">
                <a16:creationId xmlns:a16="http://schemas.microsoft.com/office/drawing/2014/main" id="{2F49220C-299E-486B-9728-F63BD0E8FDF9}"/>
              </a:ext>
            </a:extLst>
          </p:cNvPr>
          <p:cNvCxnSpPr>
            <a:cxnSpLocks/>
          </p:cNvCxnSpPr>
          <p:nvPr/>
        </p:nvCxnSpPr>
        <p:spPr>
          <a:xfrm flipV="1">
            <a:off x="1163065" y="4744823"/>
            <a:ext cx="0" cy="508876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單箭頭接點 46">
            <a:extLst>
              <a:ext uri="{FF2B5EF4-FFF2-40B4-BE49-F238E27FC236}">
                <a16:creationId xmlns:a16="http://schemas.microsoft.com/office/drawing/2014/main" id="{CDF0E9D5-BFB6-430B-B7A6-CC1ED6A3BED7}"/>
              </a:ext>
            </a:extLst>
          </p:cNvPr>
          <p:cNvCxnSpPr>
            <a:cxnSpLocks/>
          </p:cNvCxnSpPr>
          <p:nvPr/>
        </p:nvCxnSpPr>
        <p:spPr>
          <a:xfrm flipV="1">
            <a:off x="821249" y="4487225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47">
            <a:extLst>
              <a:ext uri="{FF2B5EF4-FFF2-40B4-BE49-F238E27FC236}">
                <a16:creationId xmlns:a16="http://schemas.microsoft.com/office/drawing/2014/main" id="{64B57A16-7180-4774-8BF8-E837319C8538}"/>
              </a:ext>
            </a:extLst>
          </p:cNvPr>
          <p:cNvCxnSpPr>
            <a:cxnSpLocks/>
          </p:cNvCxnSpPr>
          <p:nvPr/>
        </p:nvCxnSpPr>
        <p:spPr>
          <a:xfrm flipV="1">
            <a:off x="1520616" y="4473329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BCE1823E-F48D-4201-963F-B856C0DEFBDF}"/>
              </a:ext>
            </a:extLst>
          </p:cNvPr>
          <p:cNvSpPr/>
          <p:nvPr/>
        </p:nvSpPr>
        <p:spPr>
          <a:xfrm>
            <a:off x="265075" y="75338"/>
            <a:ext cx="45096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i="1" u="sng" dirty="0"/>
              <a:t>Multi-head Self-attention</a:t>
            </a:r>
            <a:endParaRPr lang="zh-TW" altLang="en-US" sz="3200" b="1" i="1" u="sng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ACEA257-6C41-43FC-BE26-00A9F07663A6}"/>
              </a:ext>
            </a:extLst>
          </p:cNvPr>
          <p:cNvSpPr/>
          <p:nvPr/>
        </p:nvSpPr>
        <p:spPr>
          <a:xfrm>
            <a:off x="2356894" y="6084405"/>
            <a:ext cx="461666" cy="6058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E285AF8-2060-448A-8624-6BBF6F1FF398}"/>
              </a:ext>
            </a:extLst>
          </p:cNvPr>
          <p:cNvSpPr/>
          <p:nvPr/>
        </p:nvSpPr>
        <p:spPr>
          <a:xfrm>
            <a:off x="2436123" y="5006241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EF611EDB-4EE7-4247-AF5E-DF99E98128FF}"/>
                  </a:ext>
                </a:extLst>
              </p:cNvPr>
              <p:cNvSpPr txBox="1"/>
              <p:nvPr/>
            </p:nvSpPr>
            <p:spPr>
              <a:xfrm>
                <a:off x="2254638" y="5054058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EF611EDB-4EE7-4247-AF5E-DF99E9812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4638" y="5054058"/>
                <a:ext cx="715161" cy="47359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82452422-F25D-41BF-8A03-773978232C2A}"/>
              </a:ext>
            </a:extLst>
          </p:cNvPr>
          <p:cNvCxnSpPr>
            <a:cxnSpLocks/>
          </p:cNvCxnSpPr>
          <p:nvPr/>
        </p:nvCxnSpPr>
        <p:spPr>
          <a:xfrm flipV="1">
            <a:off x="2588711" y="5550188"/>
            <a:ext cx="0" cy="508876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D0DCA3CC-418B-482F-970B-9A0F14D677FF}"/>
              </a:ext>
            </a:extLst>
          </p:cNvPr>
          <p:cNvCxnSpPr>
            <a:cxnSpLocks/>
          </p:cNvCxnSpPr>
          <p:nvPr/>
        </p:nvCxnSpPr>
        <p:spPr>
          <a:xfrm>
            <a:off x="1142057" y="5831695"/>
            <a:ext cx="2768959" cy="0"/>
          </a:xfrm>
          <a:prstGeom prst="straightConnector1">
            <a:avLst/>
          </a:prstGeom>
          <a:ln w="25400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06DF0724-10C6-492F-8CEB-3C5C2EB8199C}"/>
              </a:ext>
            </a:extLst>
          </p:cNvPr>
          <p:cNvGrpSpPr/>
          <p:nvPr/>
        </p:nvGrpSpPr>
        <p:grpSpPr>
          <a:xfrm>
            <a:off x="3553436" y="5006241"/>
            <a:ext cx="715161" cy="813431"/>
            <a:chOff x="3154887" y="3748362"/>
            <a:chExt cx="715161" cy="813431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684D2D8C-7825-4094-B321-8D1F46277830}"/>
                </a:ext>
              </a:extLst>
            </p:cNvPr>
            <p:cNvSpPr/>
            <p:nvPr/>
          </p:nvSpPr>
          <p:spPr>
            <a:xfrm>
              <a:off x="3346646" y="3748362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字方塊 11">
                  <a:extLst>
                    <a:ext uri="{FF2B5EF4-FFF2-40B4-BE49-F238E27FC236}">
                      <a16:creationId xmlns:a16="http://schemas.microsoft.com/office/drawing/2014/main" id="{CAE55535-1353-49C5-B3CD-693B9838336C}"/>
                    </a:ext>
                  </a:extLst>
                </p:cNvPr>
                <p:cNvSpPr txBox="1"/>
                <p:nvPr/>
              </p:nvSpPr>
              <p:spPr>
                <a:xfrm>
                  <a:off x="3154887" y="3785905"/>
                  <a:ext cx="715161" cy="4735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2" name="文字方塊 11">
                  <a:extLst>
                    <a:ext uri="{FF2B5EF4-FFF2-40B4-BE49-F238E27FC236}">
                      <a16:creationId xmlns:a16="http://schemas.microsoft.com/office/drawing/2014/main" id="{CAE55535-1353-49C5-B3CD-693B983833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4887" y="3785905"/>
                  <a:ext cx="715161" cy="47359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直線單箭頭接點 19">
              <a:extLst>
                <a:ext uri="{FF2B5EF4-FFF2-40B4-BE49-F238E27FC236}">
                  <a16:creationId xmlns:a16="http://schemas.microsoft.com/office/drawing/2014/main" id="{8D0FAA61-11F8-4343-9FAC-AA292A7C76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0646" y="4290299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8081FC01-0DAE-4DE3-929C-91D6FBDF2D71}"/>
                  </a:ext>
                </a:extLst>
              </p:cNvPr>
              <p:cNvSpPr txBox="1"/>
              <p:nvPr/>
            </p:nvSpPr>
            <p:spPr>
              <a:xfrm>
                <a:off x="2264419" y="6152809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8081FC01-0DAE-4DE3-929C-91D6FBDF2D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4419" y="6152809"/>
                <a:ext cx="715161" cy="47359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群組 41">
            <a:extLst>
              <a:ext uri="{FF2B5EF4-FFF2-40B4-BE49-F238E27FC236}">
                <a16:creationId xmlns:a16="http://schemas.microsoft.com/office/drawing/2014/main" id="{D7E1C23A-1289-43B5-8C12-9C14808752E0}"/>
              </a:ext>
            </a:extLst>
          </p:cNvPr>
          <p:cNvGrpSpPr/>
          <p:nvPr/>
        </p:nvGrpSpPr>
        <p:grpSpPr>
          <a:xfrm>
            <a:off x="831202" y="5006241"/>
            <a:ext cx="715161" cy="813431"/>
            <a:chOff x="1299972" y="3748362"/>
            <a:chExt cx="715161" cy="813431"/>
          </a:xfrm>
        </p:grpSpPr>
        <p:grpSp>
          <p:nvGrpSpPr>
            <p:cNvPr id="39" name="群組 38">
              <a:extLst>
                <a:ext uri="{FF2B5EF4-FFF2-40B4-BE49-F238E27FC236}">
                  <a16:creationId xmlns:a16="http://schemas.microsoft.com/office/drawing/2014/main" id="{3B9ACEB8-D3E3-4435-A9DC-290C63A78BFB}"/>
                </a:ext>
              </a:extLst>
            </p:cNvPr>
            <p:cNvGrpSpPr/>
            <p:nvPr/>
          </p:nvGrpSpPr>
          <p:grpSpPr>
            <a:xfrm>
              <a:off x="1488062" y="3748362"/>
              <a:ext cx="288000" cy="813431"/>
              <a:chOff x="2212165" y="3748362"/>
              <a:chExt cx="288000" cy="813431"/>
            </a:xfrm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51E5C2E0-E1A6-4A3D-82A8-5ADA26D6A31B}"/>
                  </a:ext>
                </a:extLst>
              </p:cNvPr>
              <p:cNvSpPr/>
              <p:nvPr/>
            </p:nvSpPr>
            <p:spPr>
              <a:xfrm>
                <a:off x="2212165" y="3748362"/>
                <a:ext cx="288000" cy="5400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cxnSp>
            <p:nvCxnSpPr>
              <p:cNvPr id="19" name="直線單箭頭接點 18">
                <a:extLst>
                  <a:ext uri="{FF2B5EF4-FFF2-40B4-BE49-F238E27FC236}">
                    <a16:creationId xmlns:a16="http://schemas.microsoft.com/office/drawing/2014/main" id="{4CFB0120-F33F-48CB-A22B-16B52C4209D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44779" y="4290299"/>
                <a:ext cx="0" cy="271494"/>
              </a:xfrm>
              <a:prstGeom prst="straightConnector1">
                <a:avLst/>
              </a:prstGeom>
              <a:ln w="25400"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文字方塊 15">
                  <a:extLst>
                    <a:ext uri="{FF2B5EF4-FFF2-40B4-BE49-F238E27FC236}">
                      <a16:creationId xmlns:a16="http://schemas.microsoft.com/office/drawing/2014/main" id="{B327653C-8387-4F7D-9B60-A89815B2D95C}"/>
                    </a:ext>
                  </a:extLst>
                </p:cNvPr>
                <p:cNvSpPr txBox="1"/>
                <p:nvPr/>
              </p:nvSpPr>
              <p:spPr>
                <a:xfrm>
                  <a:off x="1299972" y="3796179"/>
                  <a:ext cx="715161" cy="4735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6" name="文字方塊 15">
                  <a:extLst>
                    <a:ext uri="{FF2B5EF4-FFF2-40B4-BE49-F238E27FC236}">
                      <a16:creationId xmlns:a16="http://schemas.microsoft.com/office/drawing/2014/main" id="{B327653C-8387-4F7D-9B60-A89815B2D9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9972" y="3796179"/>
                  <a:ext cx="715161" cy="473591"/>
                </a:xfrm>
                <a:prstGeom prst="rect">
                  <a:avLst/>
                </a:prstGeom>
                <a:blipFill>
                  <a:blip r:embed="rId5"/>
                  <a:stretch>
                    <a:fillRect b="-10256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48047BE0-D0E9-4803-A070-A7783EA9F01F}"/>
              </a:ext>
            </a:extLst>
          </p:cNvPr>
          <p:cNvSpPr txBox="1"/>
          <p:nvPr/>
        </p:nvSpPr>
        <p:spPr>
          <a:xfrm>
            <a:off x="5259587" y="106115"/>
            <a:ext cx="3503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(2 heads as example)</a:t>
            </a:r>
            <a:endParaRPr lang="zh-TW" altLang="en-US" sz="2800" dirty="0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E221CF90-0A7D-4C0E-A2CC-15ED7B86ED19}"/>
              </a:ext>
            </a:extLst>
          </p:cNvPr>
          <p:cNvSpPr/>
          <p:nvPr/>
        </p:nvSpPr>
        <p:spPr>
          <a:xfrm>
            <a:off x="677249" y="3909485"/>
            <a:ext cx="288000" cy="54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文字方塊 62">
                <a:extLst>
                  <a:ext uri="{FF2B5EF4-FFF2-40B4-BE49-F238E27FC236}">
                    <a16:creationId xmlns:a16="http://schemas.microsoft.com/office/drawing/2014/main" id="{8BC01294-7889-4FBA-B708-F74A49C81C8C}"/>
                  </a:ext>
                </a:extLst>
              </p:cNvPr>
              <p:cNvSpPr txBox="1"/>
              <p:nvPr/>
            </p:nvSpPr>
            <p:spPr>
              <a:xfrm>
                <a:off x="1293351" y="3444906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3" name="文字方塊 62">
                <a:extLst>
                  <a:ext uri="{FF2B5EF4-FFF2-40B4-BE49-F238E27FC236}">
                    <a16:creationId xmlns:a16="http://schemas.microsoft.com/office/drawing/2014/main" id="{8BC01294-7889-4FBA-B708-F74A49C81C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3351" y="3444906"/>
                <a:ext cx="715161" cy="473591"/>
              </a:xfrm>
              <a:prstGeom prst="rect">
                <a:avLst/>
              </a:prstGeom>
              <a:blipFill>
                <a:blip r:embed="rId6"/>
                <a:stretch>
                  <a:fillRect b="-102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矩形 63">
            <a:extLst>
              <a:ext uri="{FF2B5EF4-FFF2-40B4-BE49-F238E27FC236}">
                <a16:creationId xmlns:a16="http://schemas.microsoft.com/office/drawing/2014/main" id="{55E8DCFD-87AC-4F39-838D-EAF48E1AA2C6}"/>
              </a:ext>
            </a:extLst>
          </p:cNvPr>
          <p:cNvSpPr/>
          <p:nvPr/>
        </p:nvSpPr>
        <p:spPr>
          <a:xfrm>
            <a:off x="1397044" y="3894095"/>
            <a:ext cx="288000" cy="54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文字方塊 64">
                <a:extLst>
                  <a:ext uri="{FF2B5EF4-FFF2-40B4-BE49-F238E27FC236}">
                    <a16:creationId xmlns:a16="http://schemas.microsoft.com/office/drawing/2014/main" id="{04340317-C68A-4B3D-9D7E-4687FBD9262D}"/>
                  </a:ext>
                </a:extLst>
              </p:cNvPr>
              <p:cNvSpPr txBox="1"/>
              <p:nvPr/>
            </p:nvSpPr>
            <p:spPr>
              <a:xfrm>
                <a:off x="554293" y="3434925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5" name="文字方塊 64">
                <a:extLst>
                  <a:ext uri="{FF2B5EF4-FFF2-40B4-BE49-F238E27FC236}">
                    <a16:creationId xmlns:a16="http://schemas.microsoft.com/office/drawing/2014/main" id="{04340317-C68A-4B3D-9D7E-4687FBD926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293" y="3434925"/>
                <a:ext cx="715161" cy="473591"/>
              </a:xfrm>
              <a:prstGeom prst="rect">
                <a:avLst/>
              </a:prstGeom>
              <a:blipFill>
                <a:blip r:embed="rId7"/>
                <a:stretch>
                  <a:fillRect b="-102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0" name="直線單箭頭接點 79">
            <a:extLst>
              <a:ext uri="{FF2B5EF4-FFF2-40B4-BE49-F238E27FC236}">
                <a16:creationId xmlns:a16="http://schemas.microsoft.com/office/drawing/2014/main" id="{370B5727-0DE9-417A-808A-F9623AEECD30}"/>
              </a:ext>
            </a:extLst>
          </p:cNvPr>
          <p:cNvCxnSpPr>
            <a:cxnSpLocks/>
          </p:cNvCxnSpPr>
          <p:nvPr/>
        </p:nvCxnSpPr>
        <p:spPr>
          <a:xfrm>
            <a:off x="2276468" y="4747900"/>
            <a:ext cx="697967" cy="0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單箭頭接點 81">
            <a:extLst>
              <a:ext uri="{FF2B5EF4-FFF2-40B4-BE49-F238E27FC236}">
                <a16:creationId xmlns:a16="http://schemas.microsoft.com/office/drawing/2014/main" id="{237FA8A2-F1D5-42CD-B9AF-4A324B1D141B}"/>
              </a:ext>
            </a:extLst>
          </p:cNvPr>
          <p:cNvCxnSpPr>
            <a:cxnSpLocks/>
          </p:cNvCxnSpPr>
          <p:nvPr/>
        </p:nvCxnSpPr>
        <p:spPr>
          <a:xfrm flipV="1">
            <a:off x="2254640" y="4485113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單箭頭接點 82">
            <a:extLst>
              <a:ext uri="{FF2B5EF4-FFF2-40B4-BE49-F238E27FC236}">
                <a16:creationId xmlns:a16="http://schemas.microsoft.com/office/drawing/2014/main" id="{554DB6FE-A524-4174-B121-6791CCB6A187}"/>
              </a:ext>
            </a:extLst>
          </p:cNvPr>
          <p:cNvCxnSpPr>
            <a:cxnSpLocks/>
          </p:cNvCxnSpPr>
          <p:nvPr/>
        </p:nvCxnSpPr>
        <p:spPr>
          <a:xfrm flipV="1">
            <a:off x="2954007" y="4471217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矩形 83">
            <a:extLst>
              <a:ext uri="{FF2B5EF4-FFF2-40B4-BE49-F238E27FC236}">
                <a16:creationId xmlns:a16="http://schemas.microsoft.com/office/drawing/2014/main" id="{E8AC16EE-707D-4413-85C3-7E75144290EF}"/>
              </a:ext>
            </a:extLst>
          </p:cNvPr>
          <p:cNvSpPr/>
          <p:nvPr/>
        </p:nvSpPr>
        <p:spPr>
          <a:xfrm>
            <a:off x="2110640" y="3907373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文字方塊 84">
                <a:extLst>
                  <a:ext uri="{FF2B5EF4-FFF2-40B4-BE49-F238E27FC236}">
                    <a16:creationId xmlns:a16="http://schemas.microsoft.com/office/drawing/2014/main" id="{EDF4CA8B-ACE4-4BAC-ADA9-8F1A37D8CCD6}"/>
                  </a:ext>
                </a:extLst>
              </p:cNvPr>
              <p:cNvSpPr txBox="1"/>
              <p:nvPr/>
            </p:nvSpPr>
            <p:spPr>
              <a:xfrm>
                <a:off x="2726742" y="3442794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5" name="文字方塊 84">
                <a:extLst>
                  <a:ext uri="{FF2B5EF4-FFF2-40B4-BE49-F238E27FC236}">
                    <a16:creationId xmlns:a16="http://schemas.microsoft.com/office/drawing/2014/main" id="{EDF4CA8B-ACE4-4BAC-ADA9-8F1A37D8CC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6742" y="3442794"/>
                <a:ext cx="715161" cy="47359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矩形 85">
            <a:extLst>
              <a:ext uri="{FF2B5EF4-FFF2-40B4-BE49-F238E27FC236}">
                <a16:creationId xmlns:a16="http://schemas.microsoft.com/office/drawing/2014/main" id="{A283BE6A-E96F-404C-B925-4A5CF53515E9}"/>
              </a:ext>
            </a:extLst>
          </p:cNvPr>
          <p:cNvSpPr/>
          <p:nvPr/>
        </p:nvSpPr>
        <p:spPr>
          <a:xfrm>
            <a:off x="2830435" y="3891983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文字方塊 86">
                <a:extLst>
                  <a:ext uri="{FF2B5EF4-FFF2-40B4-BE49-F238E27FC236}">
                    <a16:creationId xmlns:a16="http://schemas.microsoft.com/office/drawing/2014/main" id="{8B39BD47-3F92-40C9-AEB1-ECC528E5B0A9}"/>
                  </a:ext>
                </a:extLst>
              </p:cNvPr>
              <p:cNvSpPr txBox="1"/>
              <p:nvPr/>
            </p:nvSpPr>
            <p:spPr>
              <a:xfrm>
                <a:off x="2008962" y="3434108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7" name="文字方塊 86">
                <a:extLst>
                  <a:ext uri="{FF2B5EF4-FFF2-40B4-BE49-F238E27FC236}">
                    <a16:creationId xmlns:a16="http://schemas.microsoft.com/office/drawing/2014/main" id="{8B39BD47-3F92-40C9-AEB1-ECC528E5B0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8962" y="3434108"/>
                <a:ext cx="715161" cy="47359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8" name="直線單箭頭接點 87">
            <a:extLst>
              <a:ext uri="{FF2B5EF4-FFF2-40B4-BE49-F238E27FC236}">
                <a16:creationId xmlns:a16="http://schemas.microsoft.com/office/drawing/2014/main" id="{99FA4966-947C-4D89-8863-E3158BD623B4}"/>
              </a:ext>
            </a:extLst>
          </p:cNvPr>
          <p:cNvCxnSpPr>
            <a:cxnSpLocks/>
          </p:cNvCxnSpPr>
          <p:nvPr/>
        </p:nvCxnSpPr>
        <p:spPr>
          <a:xfrm>
            <a:off x="3570630" y="4744969"/>
            <a:ext cx="697967" cy="0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單箭頭接點 89">
            <a:extLst>
              <a:ext uri="{FF2B5EF4-FFF2-40B4-BE49-F238E27FC236}">
                <a16:creationId xmlns:a16="http://schemas.microsoft.com/office/drawing/2014/main" id="{0D8C94F5-7013-4A18-A148-966A3554B83D}"/>
              </a:ext>
            </a:extLst>
          </p:cNvPr>
          <p:cNvCxnSpPr>
            <a:cxnSpLocks/>
          </p:cNvCxnSpPr>
          <p:nvPr/>
        </p:nvCxnSpPr>
        <p:spPr>
          <a:xfrm flipV="1">
            <a:off x="3548802" y="4482182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單箭頭接點 90">
            <a:extLst>
              <a:ext uri="{FF2B5EF4-FFF2-40B4-BE49-F238E27FC236}">
                <a16:creationId xmlns:a16="http://schemas.microsoft.com/office/drawing/2014/main" id="{B8EBC7C4-AE97-4A58-9D77-A5533426A057}"/>
              </a:ext>
            </a:extLst>
          </p:cNvPr>
          <p:cNvCxnSpPr>
            <a:cxnSpLocks/>
          </p:cNvCxnSpPr>
          <p:nvPr/>
        </p:nvCxnSpPr>
        <p:spPr>
          <a:xfrm flipV="1">
            <a:off x="4248169" y="4468286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矩形 91">
            <a:extLst>
              <a:ext uri="{FF2B5EF4-FFF2-40B4-BE49-F238E27FC236}">
                <a16:creationId xmlns:a16="http://schemas.microsoft.com/office/drawing/2014/main" id="{99928ECE-5F92-4944-8DEC-961DAF7A6383}"/>
              </a:ext>
            </a:extLst>
          </p:cNvPr>
          <p:cNvSpPr/>
          <p:nvPr/>
        </p:nvSpPr>
        <p:spPr>
          <a:xfrm>
            <a:off x="3404802" y="3904442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文字方塊 92">
                <a:extLst>
                  <a:ext uri="{FF2B5EF4-FFF2-40B4-BE49-F238E27FC236}">
                    <a16:creationId xmlns:a16="http://schemas.microsoft.com/office/drawing/2014/main" id="{FB089001-CD01-40FC-BFE7-FCDB2C2C2255}"/>
                  </a:ext>
                </a:extLst>
              </p:cNvPr>
              <p:cNvSpPr txBox="1"/>
              <p:nvPr/>
            </p:nvSpPr>
            <p:spPr>
              <a:xfrm>
                <a:off x="4020904" y="3439863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93" name="文字方塊 92">
                <a:extLst>
                  <a:ext uri="{FF2B5EF4-FFF2-40B4-BE49-F238E27FC236}">
                    <a16:creationId xmlns:a16="http://schemas.microsoft.com/office/drawing/2014/main" id="{FB089001-CD01-40FC-BFE7-FCDB2C2C22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0904" y="3439863"/>
                <a:ext cx="715161" cy="47359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矩形 93">
            <a:extLst>
              <a:ext uri="{FF2B5EF4-FFF2-40B4-BE49-F238E27FC236}">
                <a16:creationId xmlns:a16="http://schemas.microsoft.com/office/drawing/2014/main" id="{707C68F1-12A8-468A-9EE4-D4AACADC6FA7}"/>
              </a:ext>
            </a:extLst>
          </p:cNvPr>
          <p:cNvSpPr/>
          <p:nvPr/>
        </p:nvSpPr>
        <p:spPr>
          <a:xfrm>
            <a:off x="4124597" y="3889052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文字方塊 94">
                <a:extLst>
                  <a:ext uri="{FF2B5EF4-FFF2-40B4-BE49-F238E27FC236}">
                    <a16:creationId xmlns:a16="http://schemas.microsoft.com/office/drawing/2014/main" id="{A6D8155C-3A19-4A2C-B8CE-80721882E0AA}"/>
                  </a:ext>
                </a:extLst>
              </p:cNvPr>
              <p:cNvSpPr txBox="1"/>
              <p:nvPr/>
            </p:nvSpPr>
            <p:spPr>
              <a:xfrm>
                <a:off x="3357589" y="3428914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95" name="文字方塊 94">
                <a:extLst>
                  <a:ext uri="{FF2B5EF4-FFF2-40B4-BE49-F238E27FC236}">
                    <a16:creationId xmlns:a16="http://schemas.microsoft.com/office/drawing/2014/main" id="{A6D8155C-3A19-4A2C-B8CE-80721882E0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7589" y="3428914"/>
                <a:ext cx="715161" cy="47359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6" name="直線單箭頭接點 135">
            <a:extLst>
              <a:ext uri="{FF2B5EF4-FFF2-40B4-BE49-F238E27FC236}">
                <a16:creationId xmlns:a16="http://schemas.microsoft.com/office/drawing/2014/main" id="{BCD0C340-0787-45EC-9B0A-AE706691A384}"/>
              </a:ext>
            </a:extLst>
          </p:cNvPr>
          <p:cNvCxnSpPr>
            <a:cxnSpLocks/>
          </p:cNvCxnSpPr>
          <p:nvPr/>
        </p:nvCxnSpPr>
        <p:spPr>
          <a:xfrm flipV="1">
            <a:off x="6915810" y="4711492"/>
            <a:ext cx="0" cy="508876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線單箭頭接點 136">
            <a:extLst>
              <a:ext uri="{FF2B5EF4-FFF2-40B4-BE49-F238E27FC236}">
                <a16:creationId xmlns:a16="http://schemas.microsoft.com/office/drawing/2014/main" id="{F24611BE-7DBD-424E-933F-D5B988827534}"/>
              </a:ext>
            </a:extLst>
          </p:cNvPr>
          <p:cNvCxnSpPr>
            <a:cxnSpLocks/>
          </p:cNvCxnSpPr>
          <p:nvPr/>
        </p:nvCxnSpPr>
        <p:spPr>
          <a:xfrm flipV="1">
            <a:off x="8209972" y="4708561"/>
            <a:ext cx="0" cy="508876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線單箭頭接點 137">
            <a:extLst>
              <a:ext uri="{FF2B5EF4-FFF2-40B4-BE49-F238E27FC236}">
                <a16:creationId xmlns:a16="http://schemas.microsoft.com/office/drawing/2014/main" id="{66B849B5-65EB-4729-9BA0-9E8295B706E2}"/>
              </a:ext>
            </a:extLst>
          </p:cNvPr>
          <p:cNvCxnSpPr>
            <a:cxnSpLocks/>
          </p:cNvCxnSpPr>
          <p:nvPr/>
        </p:nvCxnSpPr>
        <p:spPr>
          <a:xfrm>
            <a:off x="5162431" y="4718793"/>
            <a:ext cx="697967" cy="0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線單箭頭接點 138">
            <a:extLst>
              <a:ext uri="{FF2B5EF4-FFF2-40B4-BE49-F238E27FC236}">
                <a16:creationId xmlns:a16="http://schemas.microsoft.com/office/drawing/2014/main" id="{A32D30F5-9C59-406C-AE2F-DE24A3834CEA}"/>
              </a:ext>
            </a:extLst>
          </p:cNvPr>
          <p:cNvCxnSpPr>
            <a:cxnSpLocks/>
          </p:cNvCxnSpPr>
          <p:nvPr/>
        </p:nvCxnSpPr>
        <p:spPr>
          <a:xfrm flipV="1">
            <a:off x="5482419" y="4713604"/>
            <a:ext cx="0" cy="508876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直線單箭頭接點 139">
            <a:extLst>
              <a:ext uri="{FF2B5EF4-FFF2-40B4-BE49-F238E27FC236}">
                <a16:creationId xmlns:a16="http://schemas.microsoft.com/office/drawing/2014/main" id="{8636021D-BDCD-49E8-B26B-01EDEC5BE58C}"/>
              </a:ext>
            </a:extLst>
          </p:cNvPr>
          <p:cNvCxnSpPr>
            <a:cxnSpLocks/>
          </p:cNvCxnSpPr>
          <p:nvPr/>
        </p:nvCxnSpPr>
        <p:spPr>
          <a:xfrm flipV="1">
            <a:off x="5140603" y="4456006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線單箭頭接點 140">
            <a:extLst>
              <a:ext uri="{FF2B5EF4-FFF2-40B4-BE49-F238E27FC236}">
                <a16:creationId xmlns:a16="http://schemas.microsoft.com/office/drawing/2014/main" id="{58BC020D-9550-4987-8E6C-B6C9A14C0DCA}"/>
              </a:ext>
            </a:extLst>
          </p:cNvPr>
          <p:cNvCxnSpPr>
            <a:cxnSpLocks/>
          </p:cNvCxnSpPr>
          <p:nvPr/>
        </p:nvCxnSpPr>
        <p:spPr>
          <a:xfrm flipV="1">
            <a:off x="5839970" y="4442110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矩形 141">
            <a:extLst>
              <a:ext uri="{FF2B5EF4-FFF2-40B4-BE49-F238E27FC236}">
                <a16:creationId xmlns:a16="http://schemas.microsoft.com/office/drawing/2014/main" id="{624EE3C0-1EE9-49DD-AB30-B6C84B10A870}"/>
              </a:ext>
            </a:extLst>
          </p:cNvPr>
          <p:cNvSpPr/>
          <p:nvPr/>
        </p:nvSpPr>
        <p:spPr>
          <a:xfrm>
            <a:off x="6676248" y="6053186"/>
            <a:ext cx="461666" cy="6058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43" name="矩形 142">
            <a:extLst>
              <a:ext uri="{FF2B5EF4-FFF2-40B4-BE49-F238E27FC236}">
                <a16:creationId xmlns:a16="http://schemas.microsoft.com/office/drawing/2014/main" id="{EBFD409F-0FB1-4969-B1DD-C786A43EF7EC}"/>
              </a:ext>
            </a:extLst>
          </p:cNvPr>
          <p:cNvSpPr/>
          <p:nvPr/>
        </p:nvSpPr>
        <p:spPr>
          <a:xfrm>
            <a:off x="6755477" y="4975022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文字方塊 143">
                <a:extLst>
                  <a:ext uri="{FF2B5EF4-FFF2-40B4-BE49-F238E27FC236}">
                    <a16:creationId xmlns:a16="http://schemas.microsoft.com/office/drawing/2014/main" id="{CDB5045F-D656-4550-8F42-320E4DFF8539}"/>
                  </a:ext>
                </a:extLst>
              </p:cNvPr>
              <p:cNvSpPr txBox="1"/>
              <p:nvPr/>
            </p:nvSpPr>
            <p:spPr>
              <a:xfrm>
                <a:off x="6573992" y="5022839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4" name="文字方塊 143">
                <a:extLst>
                  <a:ext uri="{FF2B5EF4-FFF2-40B4-BE49-F238E27FC236}">
                    <a16:creationId xmlns:a16="http://schemas.microsoft.com/office/drawing/2014/main" id="{CDB5045F-D656-4550-8F42-320E4DFF85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3992" y="5022839"/>
                <a:ext cx="715161" cy="47359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5" name="直線單箭頭接點 144">
            <a:extLst>
              <a:ext uri="{FF2B5EF4-FFF2-40B4-BE49-F238E27FC236}">
                <a16:creationId xmlns:a16="http://schemas.microsoft.com/office/drawing/2014/main" id="{A8AFCAAF-10B3-4B78-9D58-560632F4C7E1}"/>
              </a:ext>
            </a:extLst>
          </p:cNvPr>
          <p:cNvCxnSpPr>
            <a:cxnSpLocks/>
          </p:cNvCxnSpPr>
          <p:nvPr/>
        </p:nvCxnSpPr>
        <p:spPr>
          <a:xfrm flipV="1">
            <a:off x="6908065" y="5518969"/>
            <a:ext cx="0" cy="508876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直線單箭頭接點 145">
            <a:extLst>
              <a:ext uri="{FF2B5EF4-FFF2-40B4-BE49-F238E27FC236}">
                <a16:creationId xmlns:a16="http://schemas.microsoft.com/office/drawing/2014/main" id="{AFC4CAD1-3CC4-4B14-BB30-F9DDD953646F}"/>
              </a:ext>
            </a:extLst>
          </p:cNvPr>
          <p:cNvCxnSpPr>
            <a:cxnSpLocks/>
          </p:cNvCxnSpPr>
          <p:nvPr/>
        </p:nvCxnSpPr>
        <p:spPr>
          <a:xfrm>
            <a:off x="5461411" y="5800476"/>
            <a:ext cx="2768959" cy="0"/>
          </a:xfrm>
          <a:prstGeom prst="straightConnector1">
            <a:avLst/>
          </a:prstGeom>
          <a:ln w="25400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7" name="群組 146">
            <a:extLst>
              <a:ext uri="{FF2B5EF4-FFF2-40B4-BE49-F238E27FC236}">
                <a16:creationId xmlns:a16="http://schemas.microsoft.com/office/drawing/2014/main" id="{8323770B-696E-42E2-ACD3-663DBB3F91C6}"/>
              </a:ext>
            </a:extLst>
          </p:cNvPr>
          <p:cNvGrpSpPr/>
          <p:nvPr/>
        </p:nvGrpSpPr>
        <p:grpSpPr>
          <a:xfrm>
            <a:off x="7872790" y="4975022"/>
            <a:ext cx="715161" cy="813431"/>
            <a:chOff x="3154887" y="3748362"/>
            <a:chExt cx="715161" cy="813431"/>
          </a:xfrm>
        </p:grpSpPr>
        <p:sp>
          <p:nvSpPr>
            <p:cNvPr id="148" name="矩形 147">
              <a:extLst>
                <a:ext uri="{FF2B5EF4-FFF2-40B4-BE49-F238E27FC236}">
                  <a16:creationId xmlns:a16="http://schemas.microsoft.com/office/drawing/2014/main" id="{9B36872D-A4A6-45F8-8A67-C6C52DF3A85E}"/>
                </a:ext>
              </a:extLst>
            </p:cNvPr>
            <p:cNvSpPr/>
            <p:nvPr/>
          </p:nvSpPr>
          <p:spPr>
            <a:xfrm>
              <a:off x="3346646" y="3748362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9" name="文字方塊 148">
                  <a:extLst>
                    <a:ext uri="{FF2B5EF4-FFF2-40B4-BE49-F238E27FC236}">
                      <a16:creationId xmlns:a16="http://schemas.microsoft.com/office/drawing/2014/main" id="{AAB99A89-8376-43D3-AE0C-D0ABD7C02F0C}"/>
                    </a:ext>
                  </a:extLst>
                </p:cNvPr>
                <p:cNvSpPr txBox="1"/>
                <p:nvPr/>
              </p:nvSpPr>
              <p:spPr>
                <a:xfrm>
                  <a:off x="3154887" y="3785905"/>
                  <a:ext cx="715161" cy="4735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49" name="文字方塊 148">
                  <a:extLst>
                    <a:ext uri="{FF2B5EF4-FFF2-40B4-BE49-F238E27FC236}">
                      <a16:creationId xmlns:a16="http://schemas.microsoft.com/office/drawing/2014/main" id="{AAB99A89-8376-43D3-AE0C-D0ABD7C02F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4887" y="3785905"/>
                  <a:ext cx="715161" cy="473591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0" name="直線單箭頭接點 149">
              <a:extLst>
                <a:ext uri="{FF2B5EF4-FFF2-40B4-BE49-F238E27FC236}">
                  <a16:creationId xmlns:a16="http://schemas.microsoft.com/office/drawing/2014/main" id="{22B55BC7-1769-4A89-97BC-FF8D23C60F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0646" y="4290299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文字方塊 150">
                <a:extLst>
                  <a:ext uri="{FF2B5EF4-FFF2-40B4-BE49-F238E27FC236}">
                    <a16:creationId xmlns:a16="http://schemas.microsoft.com/office/drawing/2014/main" id="{1823B9F6-342A-4423-AD7F-AA9C79DCB9D4}"/>
                  </a:ext>
                </a:extLst>
              </p:cNvPr>
              <p:cNvSpPr txBox="1"/>
              <p:nvPr/>
            </p:nvSpPr>
            <p:spPr>
              <a:xfrm>
                <a:off x="6583773" y="6121590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51" name="文字方塊 150">
                <a:extLst>
                  <a:ext uri="{FF2B5EF4-FFF2-40B4-BE49-F238E27FC236}">
                    <a16:creationId xmlns:a16="http://schemas.microsoft.com/office/drawing/2014/main" id="{1823B9F6-342A-4423-AD7F-AA9C79DCB9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3773" y="6121590"/>
                <a:ext cx="715161" cy="47359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2" name="群組 151">
            <a:extLst>
              <a:ext uri="{FF2B5EF4-FFF2-40B4-BE49-F238E27FC236}">
                <a16:creationId xmlns:a16="http://schemas.microsoft.com/office/drawing/2014/main" id="{1F5C46DB-D09F-4D1A-B9CA-3BF24D986FA3}"/>
              </a:ext>
            </a:extLst>
          </p:cNvPr>
          <p:cNvGrpSpPr/>
          <p:nvPr/>
        </p:nvGrpSpPr>
        <p:grpSpPr>
          <a:xfrm>
            <a:off x="5150556" y="4975022"/>
            <a:ext cx="715161" cy="813431"/>
            <a:chOff x="1299972" y="3748362"/>
            <a:chExt cx="715161" cy="813431"/>
          </a:xfrm>
        </p:grpSpPr>
        <p:grpSp>
          <p:nvGrpSpPr>
            <p:cNvPr id="153" name="群組 152">
              <a:extLst>
                <a:ext uri="{FF2B5EF4-FFF2-40B4-BE49-F238E27FC236}">
                  <a16:creationId xmlns:a16="http://schemas.microsoft.com/office/drawing/2014/main" id="{AE8154E4-D37E-4827-BE33-1ADFCE55FA94}"/>
                </a:ext>
              </a:extLst>
            </p:cNvPr>
            <p:cNvGrpSpPr/>
            <p:nvPr/>
          </p:nvGrpSpPr>
          <p:grpSpPr>
            <a:xfrm>
              <a:off x="1488062" y="3748362"/>
              <a:ext cx="288000" cy="813431"/>
              <a:chOff x="2212165" y="3748362"/>
              <a:chExt cx="288000" cy="813431"/>
            </a:xfrm>
          </p:grpSpPr>
          <p:sp>
            <p:nvSpPr>
              <p:cNvPr id="155" name="矩形 154">
                <a:extLst>
                  <a:ext uri="{FF2B5EF4-FFF2-40B4-BE49-F238E27FC236}">
                    <a16:creationId xmlns:a16="http://schemas.microsoft.com/office/drawing/2014/main" id="{A7FC94DC-4C30-4E55-B3BB-38B4D7421A06}"/>
                  </a:ext>
                </a:extLst>
              </p:cNvPr>
              <p:cNvSpPr/>
              <p:nvPr/>
            </p:nvSpPr>
            <p:spPr>
              <a:xfrm>
                <a:off x="2212165" y="3748362"/>
                <a:ext cx="288000" cy="5400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cxnSp>
            <p:nvCxnSpPr>
              <p:cNvPr id="156" name="直線單箭頭接點 155">
                <a:extLst>
                  <a:ext uri="{FF2B5EF4-FFF2-40B4-BE49-F238E27FC236}">
                    <a16:creationId xmlns:a16="http://schemas.microsoft.com/office/drawing/2014/main" id="{CFD41D93-EBE4-44E2-9AD0-D7EB7A6A95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44779" y="4290299"/>
                <a:ext cx="0" cy="271494"/>
              </a:xfrm>
              <a:prstGeom prst="straightConnector1">
                <a:avLst/>
              </a:prstGeom>
              <a:ln w="25400"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4" name="文字方塊 153">
                  <a:extLst>
                    <a:ext uri="{FF2B5EF4-FFF2-40B4-BE49-F238E27FC236}">
                      <a16:creationId xmlns:a16="http://schemas.microsoft.com/office/drawing/2014/main" id="{42B091D5-5DFD-4BCB-8E6D-ABD6C8609303}"/>
                    </a:ext>
                  </a:extLst>
                </p:cNvPr>
                <p:cNvSpPr txBox="1"/>
                <p:nvPr/>
              </p:nvSpPr>
              <p:spPr>
                <a:xfrm>
                  <a:off x="1299972" y="3796179"/>
                  <a:ext cx="715161" cy="4735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54" name="文字方塊 153">
                  <a:extLst>
                    <a:ext uri="{FF2B5EF4-FFF2-40B4-BE49-F238E27FC236}">
                      <a16:creationId xmlns:a16="http://schemas.microsoft.com/office/drawing/2014/main" id="{42B091D5-5DFD-4BCB-8E6D-ABD6C86093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9972" y="3796179"/>
                  <a:ext cx="715161" cy="473591"/>
                </a:xfrm>
                <a:prstGeom prst="rect">
                  <a:avLst/>
                </a:prstGeom>
                <a:blipFill>
                  <a:blip r:embed="rId15"/>
                  <a:stretch>
                    <a:fillRect b="-8974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7" name="矩形 156">
            <a:extLst>
              <a:ext uri="{FF2B5EF4-FFF2-40B4-BE49-F238E27FC236}">
                <a16:creationId xmlns:a16="http://schemas.microsoft.com/office/drawing/2014/main" id="{1BC277D8-1DB5-41E0-AADD-C26534F108A3}"/>
              </a:ext>
            </a:extLst>
          </p:cNvPr>
          <p:cNvSpPr/>
          <p:nvPr/>
        </p:nvSpPr>
        <p:spPr>
          <a:xfrm>
            <a:off x="4996603" y="3878266"/>
            <a:ext cx="288000" cy="54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文字方塊 157">
                <a:extLst>
                  <a:ext uri="{FF2B5EF4-FFF2-40B4-BE49-F238E27FC236}">
                    <a16:creationId xmlns:a16="http://schemas.microsoft.com/office/drawing/2014/main" id="{DFD6171F-8E7D-4038-BC94-2C90BE25AE41}"/>
                  </a:ext>
                </a:extLst>
              </p:cNvPr>
              <p:cNvSpPr txBox="1"/>
              <p:nvPr/>
            </p:nvSpPr>
            <p:spPr>
              <a:xfrm>
                <a:off x="5612705" y="3413687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58" name="文字方塊 157">
                <a:extLst>
                  <a:ext uri="{FF2B5EF4-FFF2-40B4-BE49-F238E27FC236}">
                    <a16:creationId xmlns:a16="http://schemas.microsoft.com/office/drawing/2014/main" id="{DFD6171F-8E7D-4038-BC94-2C90BE25A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2705" y="3413687"/>
                <a:ext cx="715161" cy="473591"/>
              </a:xfrm>
              <a:prstGeom prst="rect">
                <a:avLst/>
              </a:prstGeom>
              <a:blipFill>
                <a:blip r:embed="rId16"/>
                <a:stretch>
                  <a:fillRect b="-897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9" name="矩形 158">
            <a:extLst>
              <a:ext uri="{FF2B5EF4-FFF2-40B4-BE49-F238E27FC236}">
                <a16:creationId xmlns:a16="http://schemas.microsoft.com/office/drawing/2014/main" id="{D894C578-DF7D-407A-9534-3E9D345E3EAC}"/>
              </a:ext>
            </a:extLst>
          </p:cNvPr>
          <p:cNvSpPr/>
          <p:nvPr/>
        </p:nvSpPr>
        <p:spPr>
          <a:xfrm>
            <a:off x="5716398" y="3862876"/>
            <a:ext cx="288000" cy="54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0" name="文字方塊 159">
                <a:extLst>
                  <a:ext uri="{FF2B5EF4-FFF2-40B4-BE49-F238E27FC236}">
                    <a16:creationId xmlns:a16="http://schemas.microsoft.com/office/drawing/2014/main" id="{D4E6863D-4EC1-45B6-AE20-803112A8F46D}"/>
                  </a:ext>
                </a:extLst>
              </p:cNvPr>
              <p:cNvSpPr txBox="1"/>
              <p:nvPr/>
            </p:nvSpPr>
            <p:spPr>
              <a:xfrm>
                <a:off x="4873647" y="3403706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60" name="文字方塊 159">
                <a:extLst>
                  <a:ext uri="{FF2B5EF4-FFF2-40B4-BE49-F238E27FC236}">
                    <a16:creationId xmlns:a16="http://schemas.microsoft.com/office/drawing/2014/main" id="{D4E6863D-4EC1-45B6-AE20-803112A8F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647" y="3403706"/>
                <a:ext cx="715161" cy="473591"/>
              </a:xfrm>
              <a:prstGeom prst="rect">
                <a:avLst/>
              </a:prstGeom>
              <a:blipFill>
                <a:blip r:embed="rId17"/>
                <a:stretch>
                  <a:fillRect b="-102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2" name="直線單箭頭接點 161">
            <a:extLst>
              <a:ext uri="{FF2B5EF4-FFF2-40B4-BE49-F238E27FC236}">
                <a16:creationId xmlns:a16="http://schemas.microsoft.com/office/drawing/2014/main" id="{E39BDB91-DBF6-4144-86B6-4D1801C28215}"/>
              </a:ext>
            </a:extLst>
          </p:cNvPr>
          <p:cNvCxnSpPr>
            <a:cxnSpLocks/>
          </p:cNvCxnSpPr>
          <p:nvPr/>
        </p:nvCxnSpPr>
        <p:spPr>
          <a:xfrm>
            <a:off x="6595822" y="4716681"/>
            <a:ext cx="697967" cy="0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線單箭頭接點 162">
            <a:extLst>
              <a:ext uri="{FF2B5EF4-FFF2-40B4-BE49-F238E27FC236}">
                <a16:creationId xmlns:a16="http://schemas.microsoft.com/office/drawing/2014/main" id="{5247A413-CB58-4A93-BF6C-C8077A5E86C4}"/>
              </a:ext>
            </a:extLst>
          </p:cNvPr>
          <p:cNvCxnSpPr>
            <a:cxnSpLocks/>
          </p:cNvCxnSpPr>
          <p:nvPr/>
        </p:nvCxnSpPr>
        <p:spPr>
          <a:xfrm flipV="1">
            <a:off x="6573994" y="4453894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直線單箭頭接點 163">
            <a:extLst>
              <a:ext uri="{FF2B5EF4-FFF2-40B4-BE49-F238E27FC236}">
                <a16:creationId xmlns:a16="http://schemas.microsoft.com/office/drawing/2014/main" id="{A5A08BF7-F061-4887-8ABA-D5BE774D695B}"/>
              </a:ext>
            </a:extLst>
          </p:cNvPr>
          <p:cNvCxnSpPr>
            <a:cxnSpLocks/>
          </p:cNvCxnSpPr>
          <p:nvPr/>
        </p:nvCxnSpPr>
        <p:spPr>
          <a:xfrm flipV="1">
            <a:off x="7273361" y="4439998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矩形 164">
            <a:extLst>
              <a:ext uri="{FF2B5EF4-FFF2-40B4-BE49-F238E27FC236}">
                <a16:creationId xmlns:a16="http://schemas.microsoft.com/office/drawing/2014/main" id="{D0427B6D-3431-4783-B2E1-72D686D626F9}"/>
              </a:ext>
            </a:extLst>
          </p:cNvPr>
          <p:cNvSpPr/>
          <p:nvPr/>
        </p:nvSpPr>
        <p:spPr>
          <a:xfrm>
            <a:off x="6429994" y="3876154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6" name="文字方塊 165">
                <a:extLst>
                  <a:ext uri="{FF2B5EF4-FFF2-40B4-BE49-F238E27FC236}">
                    <a16:creationId xmlns:a16="http://schemas.microsoft.com/office/drawing/2014/main" id="{049B8D0A-1FBF-421E-BEFD-1197C26F1F48}"/>
                  </a:ext>
                </a:extLst>
              </p:cNvPr>
              <p:cNvSpPr txBox="1"/>
              <p:nvPr/>
            </p:nvSpPr>
            <p:spPr>
              <a:xfrm>
                <a:off x="7046096" y="3411575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66" name="文字方塊 165">
                <a:extLst>
                  <a:ext uri="{FF2B5EF4-FFF2-40B4-BE49-F238E27FC236}">
                    <a16:creationId xmlns:a16="http://schemas.microsoft.com/office/drawing/2014/main" id="{049B8D0A-1FBF-421E-BEFD-1197C26F1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6096" y="3411575"/>
                <a:ext cx="715161" cy="47359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7" name="矩形 166">
            <a:extLst>
              <a:ext uri="{FF2B5EF4-FFF2-40B4-BE49-F238E27FC236}">
                <a16:creationId xmlns:a16="http://schemas.microsoft.com/office/drawing/2014/main" id="{BCF914FA-1ED9-4BA6-90A3-519A5E75006E}"/>
              </a:ext>
            </a:extLst>
          </p:cNvPr>
          <p:cNvSpPr/>
          <p:nvPr/>
        </p:nvSpPr>
        <p:spPr>
          <a:xfrm>
            <a:off x="7149789" y="3860764"/>
            <a:ext cx="288000" cy="54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文字方塊 167">
                <a:extLst>
                  <a:ext uri="{FF2B5EF4-FFF2-40B4-BE49-F238E27FC236}">
                    <a16:creationId xmlns:a16="http://schemas.microsoft.com/office/drawing/2014/main" id="{C3084C0B-494B-4A76-A8B4-A485FA58B444}"/>
                  </a:ext>
                </a:extLst>
              </p:cNvPr>
              <p:cNvSpPr txBox="1"/>
              <p:nvPr/>
            </p:nvSpPr>
            <p:spPr>
              <a:xfrm>
                <a:off x="6328316" y="3402889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68" name="文字方塊 167">
                <a:extLst>
                  <a:ext uri="{FF2B5EF4-FFF2-40B4-BE49-F238E27FC236}">
                    <a16:creationId xmlns:a16="http://schemas.microsoft.com/office/drawing/2014/main" id="{C3084C0B-494B-4A76-A8B4-A485FA58B4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8316" y="3402889"/>
                <a:ext cx="715161" cy="473591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9" name="直線單箭頭接點 168">
            <a:extLst>
              <a:ext uri="{FF2B5EF4-FFF2-40B4-BE49-F238E27FC236}">
                <a16:creationId xmlns:a16="http://schemas.microsoft.com/office/drawing/2014/main" id="{18125834-BB27-4104-8BE8-742A89940A8B}"/>
              </a:ext>
            </a:extLst>
          </p:cNvPr>
          <p:cNvCxnSpPr>
            <a:cxnSpLocks/>
          </p:cNvCxnSpPr>
          <p:nvPr/>
        </p:nvCxnSpPr>
        <p:spPr>
          <a:xfrm>
            <a:off x="7889984" y="4713750"/>
            <a:ext cx="697967" cy="0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直線單箭頭接點 169">
            <a:extLst>
              <a:ext uri="{FF2B5EF4-FFF2-40B4-BE49-F238E27FC236}">
                <a16:creationId xmlns:a16="http://schemas.microsoft.com/office/drawing/2014/main" id="{D73B6641-4B45-4FFA-AFEF-9B63389BEF6E}"/>
              </a:ext>
            </a:extLst>
          </p:cNvPr>
          <p:cNvCxnSpPr>
            <a:cxnSpLocks/>
          </p:cNvCxnSpPr>
          <p:nvPr/>
        </p:nvCxnSpPr>
        <p:spPr>
          <a:xfrm flipV="1">
            <a:off x="7868156" y="4450963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直線單箭頭接點 170">
            <a:extLst>
              <a:ext uri="{FF2B5EF4-FFF2-40B4-BE49-F238E27FC236}">
                <a16:creationId xmlns:a16="http://schemas.microsoft.com/office/drawing/2014/main" id="{EC4A417B-89C4-4BB8-9006-F7BE8FB29823}"/>
              </a:ext>
            </a:extLst>
          </p:cNvPr>
          <p:cNvCxnSpPr>
            <a:cxnSpLocks/>
          </p:cNvCxnSpPr>
          <p:nvPr/>
        </p:nvCxnSpPr>
        <p:spPr>
          <a:xfrm flipV="1">
            <a:off x="8567523" y="4437067"/>
            <a:ext cx="0" cy="27149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矩形 171">
            <a:extLst>
              <a:ext uri="{FF2B5EF4-FFF2-40B4-BE49-F238E27FC236}">
                <a16:creationId xmlns:a16="http://schemas.microsoft.com/office/drawing/2014/main" id="{AA0D07F5-F17A-4A33-8A87-6F438F59BAB2}"/>
              </a:ext>
            </a:extLst>
          </p:cNvPr>
          <p:cNvSpPr/>
          <p:nvPr/>
        </p:nvSpPr>
        <p:spPr>
          <a:xfrm>
            <a:off x="7724156" y="3873223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文字方塊 172">
                <a:extLst>
                  <a:ext uri="{FF2B5EF4-FFF2-40B4-BE49-F238E27FC236}">
                    <a16:creationId xmlns:a16="http://schemas.microsoft.com/office/drawing/2014/main" id="{D50407BE-769C-4470-9EC6-A20901DDC8CA}"/>
                  </a:ext>
                </a:extLst>
              </p:cNvPr>
              <p:cNvSpPr txBox="1"/>
              <p:nvPr/>
            </p:nvSpPr>
            <p:spPr>
              <a:xfrm>
                <a:off x="8340258" y="3408644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73" name="文字方塊 172">
                <a:extLst>
                  <a:ext uri="{FF2B5EF4-FFF2-40B4-BE49-F238E27FC236}">
                    <a16:creationId xmlns:a16="http://schemas.microsoft.com/office/drawing/2014/main" id="{D50407BE-769C-4470-9EC6-A20901DDC8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0258" y="3408644"/>
                <a:ext cx="715161" cy="473591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4" name="矩形 173">
            <a:extLst>
              <a:ext uri="{FF2B5EF4-FFF2-40B4-BE49-F238E27FC236}">
                <a16:creationId xmlns:a16="http://schemas.microsoft.com/office/drawing/2014/main" id="{66E2A0A3-9E7B-4E0C-B05F-DCFFCD7CBA43}"/>
              </a:ext>
            </a:extLst>
          </p:cNvPr>
          <p:cNvSpPr/>
          <p:nvPr/>
        </p:nvSpPr>
        <p:spPr>
          <a:xfrm>
            <a:off x="8443951" y="3857833"/>
            <a:ext cx="288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5" name="文字方塊 174">
                <a:extLst>
                  <a:ext uri="{FF2B5EF4-FFF2-40B4-BE49-F238E27FC236}">
                    <a16:creationId xmlns:a16="http://schemas.microsoft.com/office/drawing/2014/main" id="{06B0F45E-DF7E-4906-A2A2-1DA5071307CE}"/>
                  </a:ext>
                </a:extLst>
              </p:cNvPr>
              <p:cNvSpPr txBox="1"/>
              <p:nvPr/>
            </p:nvSpPr>
            <p:spPr>
              <a:xfrm>
                <a:off x="7676943" y="3397695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75" name="文字方塊 174">
                <a:extLst>
                  <a:ext uri="{FF2B5EF4-FFF2-40B4-BE49-F238E27FC236}">
                    <a16:creationId xmlns:a16="http://schemas.microsoft.com/office/drawing/2014/main" id="{06B0F45E-DF7E-4906-A2A2-1DA5071307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6943" y="3397695"/>
                <a:ext cx="715161" cy="473591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6" name="群組 175">
            <a:extLst>
              <a:ext uri="{FF2B5EF4-FFF2-40B4-BE49-F238E27FC236}">
                <a16:creationId xmlns:a16="http://schemas.microsoft.com/office/drawing/2014/main" id="{C80A486D-33A7-447C-BDDE-5A21BDDFECB6}"/>
              </a:ext>
            </a:extLst>
          </p:cNvPr>
          <p:cNvGrpSpPr/>
          <p:nvPr/>
        </p:nvGrpSpPr>
        <p:grpSpPr>
          <a:xfrm>
            <a:off x="4349958" y="756044"/>
            <a:ext cx="715161" cy="605813"/>
            <a:chOff x="635402" y="1337615"/>
            <a:chExt cx="715161" cy="605813"/>
          </a:xfrm>
        </p:grpSpPr>
        <p:sp>
          <p:nvSpPr>
            <p:cNvPr id="177" name="矩形 176">
              <a:extLst>
                <a:ext uri="{FF2B5EF4-FFF2-40B4-BE49-F238E27FC236}">
                  <a16:creationId xmlns:a16="http://schemas.microsoft.com/office/drawing/2014/main" id="{46973DD6-6DCC-40CC-91A0-61F94845BE07}"/>
                </a:ext>
              </a:extLst>
            </p:cNvPr>
            <p:cNvSpPr/>
            <p:nvPr/>
          </p:nvSpPr>
          <p:spPr>
            <a:xfrm>
              <a:off x="733189" y="1337615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8" name="文字方塊 177">
                  <a:extLst>
                    <a:ext uri="{FF2B5EF4-FFF2-40B4-BE49-F238E27FC236}">
                      <a16:creationId xmlns:a16="http://schemas.microsoft.com/office/drawing/2014/main" id="{55279803-A406-401B-B21E-523EB4209FF1}"/>
                    </a:ext>
                  </a:extLst>
                </p:cNvPr>
                <p:cNvSpPr txBox="1"/>
                <p:nvPr/>
              </p:nvSpPr>
              <p:spPr>
                <a:xfrm>
                  <a:off x="635402" y="1417137"/>
                  <a:ext cx="715161" cy="4735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,1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78" name="文字方塊 177">
                  <a:extLst>
                    <a:ext uri="{FF2B5EF4-FFF2-40B4-BE49-F238E27FC236}">
                      <a16:creationId xmlns:a16="http://schemas.microsoft.com/office/drawing/2014/main" id="{55279803-A406-401B-B21E-523EB4209F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402" y="1417137"/>
                  <a:ext cx="715161" cy="473591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2" name="群組 101">
            <a:extLst>
              <a:ext uri="{FF2B5EF4-FFF2-40B4-BE49-F238E27FC236}">
                <a16:creationId xmlns:a16="http://schemas.microsoft.com/office/drawing/2014/main" id="{DDB94854-EA5E-4CBA-93DE-1752F7B0CD51}"/>
              </a:ext>
            </a:extLst>
          </p:cNvPr>
          <p:cNvGrpSpPr/>
          <p:nvPr/>
        </p:nvGrpSpPr>
        <p:grpSpPr>
          <a:xfrm>
            <a:off x="4349957" y="1422008"/>
            <a:ext cx="715161" cy="605813"/>
            <a:chOff x="635402" y="1337615"/>
            <a:chExt cx="715161" cy="605813"/>
          </a:xfrm>
        </p:grpSpPr>
        <p:sp>
          <p:nvSpPr>
            <p:cNvPr id="103" name="矩形 102">
              <a:extLst>
                <a:ext uri="{FF2B5EF4-FFF2-40B4-BE49-F238E27FC236}">
                  <a16:creationId xmlns:a16="http://schemas.microsoft.com/office/drawing/2014/main" id="{7878276E-BCBE-40E7-A80A-1B1DCC1FDE47}"/>
                </a:ext>
              </a:extLst>
            </p:cNvPr>
            <p:cNvSpPr/>
            <p:nvPr/>
          </p:nvSpPr>
          <p:spPr>
            <a:xfrm>
              <a:off x="733189" y="1337615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文字方塊 103">
                  <a:extLst>
                    <a:ext uri="{FF2B5EF4-FFF2-40B4-BE49-F238E27FC236}">
                      <a16:creationId xmlns:a16="http://schemas.microsoft.com/office/drawing/2014/main" id="{249E86AA-C6CD-4D66-8DE7-F654F26234E8}"/>
                    </a:ext>
                  </a:extLst>
                </p:cNvPr>
                <p:cNvSpPr txBox="1"/>
                <p:nvPr/>
              </p:nvSpPr>
              <p:spPr>
                <a:xfrm>
                  <a:off x="635402" y="1417137"/>
                  <a:ext cx="715161" cy="4735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,2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04" name="文字方塊 103">
                  <a:extLst>
                    <a:ext uri="{FF2B5EF4-FFF2-40B4-BE49-F238E27FC236}">
                      <a16:creationId xmlns:a16="http://schemas.microsoft.com/office/drawing/2014/main" id="{249E86AA-C6CD-4D66-8DE7-F654F26234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402" y="1417137"/>
                  <a:ext cx="715161" cy="473591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2" name="群組 111">
            <a:extLst>
              <a:ext uri="{FF2B5EF4-FFF2-40B4-BE49-F238E27FC236}">
                <a16:creationId xmlns:a16="http://schemas.microsoft.com/office/drawing/2014/main" id="{1482EF19-EE9A-4A14-A8A3-7BA998AB1EE4}"/>
              </a:ext>
            </a:extLst>
          </p:cNvPr>
          <p:cNvGrpSpPr/>
          <p:nvPr/>
        </p:nvGrpSpPr>
        <p:grpSpPr>
          <a:xfrm>
            <a:off x="6216499" y="1067108"/>
            <a:ext cx="715161" cy="605813"/>
            <a:chOff x="635402" y="1337615"/>
            <a:chExt cx="715161" cy="605813"/>
          </a:xfrm>
        </p:grpSpPr>
        <p:sp>
          <p:nvSpPr>
            <p:cNvPr id="128" name="矩形 127">
              <a:extLst>
                <a:ext uri="{FF2B5EF4-FFF2-40B4-BE49-F238E27FC236}">
                  <a16:creationId xmlns:a16="http://schemas.microsoft.com/office/drawing/2014/main" id="{84A5889F-39F0-4928-8D07-07BE346B3189}"/>
                </a:ext>
              </a:extLst>
            </p:cNvPr>
            <p:cNvSpPr/>
            <p:nvPr/>
          </p:nvSpPr>
          <p:spPr>
            <a:xfrm>
              <a:off x="733189" y="1337615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文字方塊 128">
                  <a:extLst>
                    <a:ext uri="{FF2B5EF4-FFF2-40B4-BE49-F238E27FC236}">
                      <a16:creationId xmlns:a16="http://schemas.microsoft.com/office/drawing/2014/main" id="{155CDA8A-7761-408B-93B4-A4B2EE3B3E4C}"/>
                    </a:ext>
                  </a:extLst>
                </p:cNvPr>
                <p:cNvSpPr txBox="1"/>
                <p:nvPr/>
              </p:nvSpPr>
              <p:spPr>
                <a:xfrm>
                  <a:off x="635402" y="1417137"/>
                  <a:ext cx="715161" cy="4735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29" name="文字方塊 128">
                  <a:extLst>
                    <a:ext uri="{FF2B5EF4-FFF2-40B4-BE49-F238E27FC236}">
                      <a16:creationId xmlns:a16="http://schemas.microsoft.com/office/drawing/2014/main" id="{155CDA8A-7761-408B-93B4-A4B2EE3B3E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402" y="1417137"/>
                  <a:ext cx="715161" cy="473591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30" name="直線單箭頭接點 129">
            <a:extLst>
              <a:ext uri="{FF2B5EF4-FFF2-40B4-BE49-F238E27FC236}">
                <a16:creationId xmlns:a16="http://schemas.microsoft.com/office/drawing/2014/main" id="{FEC2854F-CBFD-47E3-8C1F-4F74562605BB}"/>
              </a:ext>
            </a:extLst>
          </p:cNvPr>
          <p:cNvCxnSpPr>
            <a:cxnSpLocks/>
            <a:endCxn id="129" idx="1"/>
          </p:cNvCxnSpPr>
          <p:nvPr/>
        </p:nvCxnSpPr>
        <p:spPr>
          <a:xfrm>
            <a:off x="5014811" y="1370014"/>
            <a:ext cx="12016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9E433444-1C21-469F-A073-E6C6E607D9E8}"/>
              </a:ext>
            </a:extLst>
          </p:cNvPr>
          <p:cNvSpPr/>
          <p:nvPr/>
        </p:nvSpPr>
        <p:spPr>
          <a:xfrm>
            <a:off x="4349957" y="660113"/>
            <a:ext cx="664854" cy="146472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32" name="群組 131">
            <a:extLst>
              <a:ext uri="{FF2B5EF4-FFF2-40B4-BE49-F238E27FC236}">
                <a16:creationId xmlns:a16="http://schemas.microsoft.com/office/drawing/2014/main" id="{042EC140-A9ED-4249-8817-E0359838645F}"/>
              </a:ext>
            </a:extLst>
          </p:cNvPr>
          <p:cNvGrpSpPr/>
          <p:nvPr/>
        </p:nvGrpSpPr>
        <p:grpSpPr>
          <a:xfrm>
            <a:off x="588966" y="1833336"/>
            <a:ext cx="715161" cy="605813"/>
            <a:chOff x="635402" y="1337615"/>
            <a:chExt cx="715161" cy="605813"/>
          </a:xfrm>
        </p:grpSpPr>
        <p:sp>
          <p:nvSpPr>
            <p:cNvPr id="133" name="矩形 132">
              <a:extLst>
                <a:ext uri="{FF2B5EF4-FFF2-40B4-BE49-F238E27FC236}">
                  <a16:creationId xmlns:a16="http://schemas.microsoft.com/office/drawing/2014/main" id="{4A6DBFC9-33FC-4599-88A5-5915D06F34BD}"/>
                </a:ext>
              </a:extLst>
            </p:cNvPr>
            <p:cNvSpPr/>
            <p:nvPr/>
          </p:nvSpPr>
          <p:spPr>
            <a:xfrm>
              <a:off x="733189" y="1337615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0" name="文字方塊 179">
                  <a:extLst>
                    <a:ext uri="{FF2B5EF4-FFF2-40B4-BE49-F238E27FC236}">
                      <a16:creationId xmlns:a16="http://schemas.microsoft.com/office/drawing/2014/main" id="{F92EA39A-2673-4906-9EA4-A9359A29F970}"/>
                    </a:ext>
                  </a:extLst>
                </p:cNvPr>
                <p:cNvSpPr txBox="1"/>
                <p:nvPr/>
              </p:nvSpPr>
              <p:spPr>
                <a:xfrm>
                  <a:off x="635402" y="1417137"/>
                  <a:ext cx="715161" cy="4735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80" name="文字方塊 179">
                  <a:extLst>
                    <a:ext uri="{FF2B5EF4-FFF2-40B4-BE49-F238E27FC236}">
                      <a16:creationId xmlns:a16="http://schemas.microsoft.com/office/drawing/2014/main" id="{F92EA39A-2673-4906-9EA4-A9359A29F9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402" y="1417137"/>
                  <a:ext cx="715161" cy="473591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文字方塊 6">
            <a:extLst>
              <a:ext uri="{FF2B5EF4-FFF2-40B4-BE49-F238E27FC236}">
                <a16:creationId xmlns:a16="http://schemas.microsoft.com/office/drawing/2014/main" id="{AB53DBF8-9AF0-432E-BD50-E3B75EE0305C}"/>
              </a:ext>
            </a:extLst>
          </p:cNvPr>
          <p:cNvSpPr txBox="1"/>
          <p:nvPr/>
        </p:nvSpPr>
        <p:spPr>
          <a:xfrm>
            <a:off x="1192339" y="1877219"/>
            <a:ext cx="427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=</a:t>
            </a:r>
            <a:endParaRPr lang="zh-TW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C9415197-8472-438D-879E-9BB2713E7CBC}"/>
                  </a:ext>
                </a:extLst>
              </p:cNvPr>
              <p:cNvSpPr/>
              <p:nvPr/>
            </p:nvSpPr>
            <p:spPr>
              <a:xfrm>
                <a:off x="1591926" y="1794406"/>
                <a:ext cx="1415745" cy="710493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C9415197-8472-438D-879E-9BB2713E7C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1926" y="1794406"/>
                <a:ext cx="1415745" cy="710493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群組 8">
            <a:extLst>
              <a:ext uri="{FF2B5EF4-FFF2-40B4-BE49-F238E27FC236}">
                <a16:creationId xmlns:a16="http://schemas.microsoft.com/office/drawing/2014/main" id="{903BC6F5-B6F9-45F0-802A-B3574E2BE3B7}"/>
              </a:ext>
            </a:extLst>
          </p:cNvPr>
          <p:cNvGrpSpPr/>
          <p:nvPr/>
        </p:nvGrpSpPr>
        <p:grpSpPr>
          <a:xfrm>
            <a:off x="2991197" y="1541335"/>
            <a:ext cx="715162" cy="1271777"/>
            <a:chOff x="2942081" y="1373762"/>
            <a:chExt cx="715162" cy="1271777"/>
          </a:xfrm>
        </p:grpSpPr>
        <p:grpSp>
          <p:nvGrpSpPr>
            <p:cNvPr id="181" name="群組 180">
              <a:extLst>
                <a:ext uri="{FF2B5EF4-FFF2-40B4-BE49-F238E27FC236}">
                  <a16:creationId xmlns:a16="http://schemas.microsoft.com/office/drawing/2014/main" id="{75696754-E78E-4274-BBD1-CADCBDAB1EBA}"/>
                </a:ext>
              </a:extLst>
            </p:cNvPr>
            <p:cNvGrpSpPr/>
            <p:nvPr/>
          </p:nvGrpSpPr>
          <p:grpSpPr>
            <a:xfrm>
              <a:off x="2942082" y="1373762"/>
              <a:ext cx="715161" cy="605813"/>
              <a:chOff x="635402" y="1337615"/>
              <a:chExt cx="715161" cy="605813"/>
            </a:xfrm>
          </p:grpSpPr>
          <p:sp>
            <p:nvSpPr>
              <p:cNvPr id="182" name="矩形 181">
                <a:extLst>
                  <a:ext uri="{FF2B5EF4-FFF2-40B4-BE49-F238E27FC236}">
                    <a16:creationId xmlns:a16="http://schemas.microsoft.com/office/drawing/2014/main" id="{71775892-5E04-4092-B5CC-3572C33690DA}"/>
                  </a:ext>
                </a:extLst>
              </p:cNvPr>
              <p:cNvSpPr/>
              <p:nvPr/>
            </p:nvSpPr>
            <p:spPr>
              <a:xfrm>
                <a:off x="733189" y="1337615"/>
                <a:ext cx="461666" cy="605813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3" name="文字方塊 182">
                    <a:extLst>
                      <a:ext uri="{FF2B5EF4-FFF2-40B4-BE49-F238E27FC236}">
                        <a16:creationId xmlns:a16="http://schemas.microsoft.com/office/drawing/2014/main" id="{F992FCBD-7E73-4DD5-A3DB-0B45971751F3}"/>
                      </a:ext>
                    </a:extLst>
                  </p:cNvPr>
                  <p:cNvSpPr txBox="1"/>
                  <p:nvPr/>
                </p:nvSpPr>
                <p:spPr>
                  <a:xfrm>
                    <a:off x="635402" y="1417137"/>
                    <a:ext cx="715161" cy="47359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,1</m:t>
                              </m:r>
                            </m:sup>
                          </m:sSup>
                        </m:oMath>
                      </m:oMathPara>
                    </a14:m>
                    <a:endParaRPr lang="zh-TW" altLang="en-US" sz="2400" dirty="0"/>
                  </a:p>
                </p:txBody>
              </p:sp>
            </mc:Choice>
            <mc:Fallback xmlns="">
              <p:sp>
                <p:nvSpPr>
                  <p:cNvPr id="183" name="文字方塊 182">
                    <a:extLst>
                      <a:ext uri="{FF2B5EF4-FFF2-40B4-BE49-F238E27FC236}">
                        <a16:creationId xmlns:a16="http://schemas.microsoft.com/office/drawing/2014/main" id="{F992FCBD-7E73-4DD5-A3DB-0B45971751F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5402" y="1417137"/>
                    <a:ext cx="715161" cy="473591"/>
                  </a:xfrm>
                  <a:prstGeom prst="rect">
                    <a:avLst/>
                  </a:prstGeom>
                  <a:blipFill>
                    <a:blip r:embed="rId2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84" name="群組 183">
              <a:extLst>
                <a:ext uri="{FF2B5EF4-FFF2-40B4-BE49-F238E27FC236}">
                  <a16:creationId xmlns:a16="http://schemas.microsoft.com/office/drawing/2014/main" id="{91B1154F-5B4A-41DC-868B-DE80C1786624}"/>
                </a:ext>
              </a:extLst>
            </p:cNvPr>
            <p:cNvGrpSpPr/>
            <p:nvPr/>
          </p:nvGrpSpPr>
          <p:grpSpPr>
            <a:xfrm>
              <a:off x="2942081" y="2039726"/>
              <a:ext cx="715161" cy="605813"/>
              <a:chOff x="635402" y="1337615"/>
              <a:chExt cx="715161" cy="605813"/>
            </a:xfrm>
          </p:grpSpPr>
          <p:sp>
            <p:nvSpPr>
              <p:cNvPr id="185" name="矩形 184">
                <a:extLst>
                  <a:ext uri="{FF2B5EF4-FFF2-40B4-BE49-F238E27FC236}">
                    <a16:creationId xmlns:a16="http://schemas.microsoft.com/office/drawing/2014/main" id="{DEDA2056-72C7-4AC3-9C8E-0362F6ADED28}"/>
                  </a:ext>
                </a:extLst>
              </p:cNvPr>
              <p:cNvSpPr/>
              <p:nvPr/>
            </p:nvSpPr>
            <p:spPr>
              <a:xfrm>
                <a:off x="733189" y="1337615"/>
                <a:ext cx="461666" cy="605813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6" name="文字方塊 185">
                    <a:extLst>
                      <a:ext uri="{FF2B5EF4-FFF2-40B4-BE49-F238E27FC236}">
                        <a16:creationId xmlns:a16="http://schemas.microsoft.com/office/drawing/2014/main" id="{1527409F-BFAA-4D86-BCC8-5B6EC320B76E}"/>
                      </a:ext>
                    </a:extLst>
                  </p:cNvPr>
                  <p:cNvSpPr txBox="1"/>
                  <p:nvPr/>
                </p:nvSpPr>
                <p:spPr>
                  <a:xfrm>
                    <a:off x="635402" y="1417137"/>
                    <a:ext cx="715161" cy="47359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,2</m:t>
                              </m:r>
                            </m:sup>
                          </m:sSup>
                        </m:oMath>
                      </m:oMathPara>
                    </a14:m>
                    <a:endParaRPr lang="zh-TW" altLang="en-US" sz="2400" dirty="0"/>
                  </a:p>
                </p:txBody>
              </p:sp>
            </mc:Choice>
            <mc:Fallback xmlns="">
              <p:sp>
                <p:nvSpPr>
                  <p:cNvPr id="186" name="文字方塊 185">
                    <a:extLst>
                      <a:ext uri="{FF2B5EF4-FFF2-40B4-BE49-F238E27FC236}">
                        <a16:creationId xmlns:a16="http://schemas.microsoft.com/office/drawing/2014/main" id="{1527409F-BFAA-4D86-BCC8-5B6EC320B76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5402" y="1417137"/>
                    <a:ext cx="715161" cy="473591"/>
                  </a:xfrm>
                  <a:prstGeom prst="rect">
                    <a:avLst/>
                  </a:prstGeom>
                  <a:blipFill>
                    <a:blip r:embed="rId2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188" name="矩形 187">
            <a:extLst>
              <a:ext uri="{FF2B5EF4-FFF2-40B4-BE49-F238E27FC236}">
                <a16:creationId xmlns:a16="http://schemas.microsoft.com/office/drawing/2014/main" id="{10F74109-C27C-410E-9CCF-02A94A0B38E5}"/>
              </a:ext>
            </a:extLst>
          </p:cNvPr>
          <p:cNvSpPr/>
          <p:nvPr/>
        </p:nvSpPr>
        <p:spPr>
          <a:xfrm>
            <a:off x="375417" y="1328987"/>
            <a:ext cx="3470446" cy="166306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503E77-6214-D553-0776-1F55100924AC}"/>
              </a:ext>
            </a:extLst>
          </p:cNvPr>
          <p:cNvSpPr txBox="1"/>
          <p:nvPr/>
        </p:nvSpPr>
        <p:spPr>
          <a:xfrm>
            <a:off x="2192756" y="6609994"/>
            <a:ext cx="46828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DE" sz="1200" dirty="0">
                <a:solidFill>
                  <a:schemeClr val="bg1"/>
                </a:solidFill>
              </a:rPr>
              <a:t>Transformer by 李宏毅 Hung-yi Lee </a:t>
            </a:r>
          </a:p>
        </p:txBody>
      </p:sp>
    </p:spTree>
    <p:extLst>
      <p:ext uri="{BB962C8B-B14F-4D97-AF65-F5344CB8AC3E}">
        <p14:creationId xmlns:p14="http://schemas.microsoft.com/office/powerpoint/2010/main" val="264567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  <p:bldP spid="18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7E78E90-E13E-E049-BAC3-2625C8408B1B}"/>
              </a:ext>
            </a:extLst>
          </p:cNvPr>
          <p:cNvSpPr/>
          <p:nvPr/>
        </p:nvSpPr>
        <p:spPr>
          <a:xfrm>
            <a:off x="0" y="715984"/>
            <a:ext cx="901431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FE8E78-2B0E-FAB7-CBD2-3E1477A5C491}"/>
              </a:ext>
            </a:extLst>
          </p:cNvPr>
          <p:cNvSpPr/>
          <p:nvPr/>
        </p:nvSpPr>
        <p:spPr>
          <a:xfrm>
            <a:off x="83128" y="6188529"/>
            <a:ext cx="901431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B7FAEBA-ACE6-4DA9-B05D-A24B9CE6E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Positional Encoding 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49A8B7FC-4077-425E-8442-D6477FE18CE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7857" y="1064685"/>
                <a:ext cx="6115589" cy="4351338"/>
              </a:xfrm>
            </p:spPr>
            <p:txBody>
              <a:bodyPr>
                <a:normAutofit/>
              </a:bodyPr>
              <a:lstStyle/>
              <a:p>
                <a:r>
                  <a:rPr lang="en-US" altLang="zh-TW" sz="2400" dirty="0"/>
                  <a:t>No position information in self-attention.</a:t>
                </a:r>
              </a:p>
              <a:p>
                <a:r>
                  <a:rPr lang="en-US" altLang="zh-TW" sz="2400" dirty="0"/>
                  <a:t>Each position has a unique positional vector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r>
                  <a:rPr lang="en-US" altLang="zh-TW" sz="2400" dirty="0"/>
                  <a:t> (not learned from data)</a:t>
                </a:r>
              </a:p>
              <a:p>
                <a:r>
                  <a:rPr lang="en-US" altLang="zh-TW" sz="2400" dirty="0"/>
                  <a:t>Idea: Append each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r>
                  <a:rPr lang="zh-TW" altLang="en-US" sz="2400" dirty="0"/>
                  <a:t> </a:t>
                </a:r>
                <a:r>
                  <a:rPr lang="de-DE" altLang="zh-TW" sz="2400" dirty="0" err="1"/>
                  <a:t>is</a:t>
                </a:r>
                <a:r>
                  <a:rPr lang="de-DE" altLang="zh-TW" sz="2400" dirty="0"/>
                  <a:t> </a:t>
                </a:r>
                <a:r>
                  <a:rPr lang="en-US" altLang="zh-TW" sz="2400" dirty="0"/>
                  <a:t>with a one-hot vector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endParaRPr lang="zh-TW" altLang="en-US" sz="2400" dirty="0"/>
              </a:p>
              <a:p>
                <a:endParaRPr lang="zh-TW" altLang="en-US" sz="2400" dirty="0"/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49A8B7FC-4077-425E-8442-D6477FE18CE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7857" y="1064685"/>
                <a:ext cx="6115589" cy="4351338"/>
              </a:xfrm>
              <a:blipFill>
                <a:blip r:embed="rId3"/>
                <a:stretch>
                  <a:fillRect l="-1656" t="-1166" r="-248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矩形 84">
            <a:extLst>
              <a:ext uri="{FF2B5EF4-FFF2-40B4-BE49-F238E27FC236}">
                <a16:creationId xmlns:a16="http://schemas.microsoft.com/office/drawing/2014/main" id="{60E065B5-170C-4C2E-B80C-521A72F8D008}"/>
              </a:ext>
            </a:extLst>
          </p:cNvPr>
          <p:cNvSpPr/>
          <p:nvPr/>
        </p:nvSpPr>
        <p:spPr>
          <a:xfrm>
            <a:off x="7599675" y="1379186"/>
            <a:ext cx="461666" cy="6058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6" name="矩形 85">
            <a:extLst>
              <a:ext uri="{FF2B5EF4-FFF2-40B4-BE49-F238E27FC236}">
                <a16:creationId xmlns:a16="http://schemas.microsoft.com/office/drawing/2014/main" id="{3B33503E-D298-4F85-9811-F6429793A0F0}"/>
              </a:ext>
            </a:extLst>
          </p:cNvPr>
          <p:cNvSpPr/>
          <p:nvPr/>
        </p:nvSpPr>
        <p:spPr>
          <a:xfrm>
            <a:off x="7628702" y="2382920"/>
            <a:ext cx="465153" cy="66547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87" name="直線單箭頭接點 86">
            <a:extLst>
              <a:ext uri="{FF2B5EF4-FFF2-40B4-BE49-F238E27FC236}">
                <a16:creationId xmlns:a16="http://schemas.microsoft.com/office/drawing/2014/main" id="{806CE855-D0E9-4CB6-BA49-390610756CC1}"/>
              </a:ext>
            </a:extLst>
          </p:cNvPr>
          <p:cNvCxnSpPr/>
          <p:nvPr/>
        </p:nvCxnSpPr>
        <p:spPr>
          <a:xfrm flipV="1">
            <a:off x="7848426" y="2017366"/>
            <a:ext cx="0" cy="312708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文字方塊 87">
                <a:extLst>
                  <a:ext uri="{FF2B5EF4-FFF2-40B4-BE49-F238E27FC236}">
                    <a16:creationId xmlns:a16="http://schemas.microsoft.com/office/drawing/2014/main" id="{F32298CF-C7E4-4D97-A419-FFF0739AF3D5}"/>
                  </a:ext>
                </a:extLst>
              </p:cNvPr>
              <p:cNvSpPr txBox="1"/>
              <p:nvPr/>
            </p:nvSpPr>
            <p:spPr>
              <a:xfrm>
                <a:off x="7521837" y="2453342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8" name="文字方塊 87">
                <a:extLst>
                  <a:ext uri="{FF2B5EF4-FFF2-40B4-BE49-F238E27FC236}">
                    <a16:creationId xmlns:a16="http://schemas.microsoft.com/office/drawing/2014/main" id="{F32298CF-C7E4-4D97-A419-FFF0739AF3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1837" y="2453342"/>
                <a:ext cx="715161" cy="47359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3" name="群組 72">
            <a:extLst>
              <a:ext uri="{FF2B5EF4-FFF2-40B4-BE49-F238E27FC236}">
                <a16:creationId xmlns:a16="http://schemas.microsoft.com/office/drawing/2014/main" id="{2B40011F-DFFF-403E-B0F9-A7CEDBA066AE}"/>
              </a:ext>
            </a:extLst>
          </p:cNvPr>
          <p:cNvGrpSpPr/>
          <p:nvPr/>
        </p:nvGrpSpPr>
        <p:grpSpPr>
          <a:xfrm>
            <a:off x="6935316" y="301022"/>
            <a:ext cx="1839368" cy="1052823"/>
            <a:chOff x="401919" y="3795863"/>
            <a:chExt cx="1839368" cy="1052823"/>
          </a:xfrm>
        </p:grpSpPr>
        <p:sp>
          <p:nvSpPr>
            <p:cNvPr id="75" name="矩形 74">
              <a:extLst>
                <a:ext uri="{FF2B5EF4-FFF2-40B4-BE49-F238E27FC236}">
                  <a16:creationId xmlns:a16="http://schemas.microsoft.com/office/drawing/2014/main" id="{6A55BB47-268D-4F74-BE1C-CF3439137706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文字方塊 75">
                  <a:extLst>
                    <a:ext uri="{FF2B5EF4-FFF2-40B4-BE49-F238E27FC236}">
                      <a16:creationId xmlns:a16="http://schemas.microsoft.com/office/drawing/2014/main" id="{001FF3C7-826C-4C78-8FB9-C1688C25281F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735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76" name="文字方塊 75">
                  <a:extLst>
                    <a:ext uri="{FF2B5EF4-FFF2-40B4-BE49-F238E27FC236}">
                      <a16:creationId xmlns:a16="http://schemas.microsoft.com/office/drawing/2014/main" id="{001FF3C7-826C-4C78-8FB9-C1688C2528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7359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7" name="矩形 76">
              <a:extLst>
                <a:ext uri="{FF2B5EF4-FFF2-40B4-BE49-F238E27FC236}">
                  <a16:creationId xmlns:a16="http://schemas.microsoft.com/office/drawing/2014/main" id="{ECD7207E-EAD5-486B-80AB-AC7FA11778D3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文字方塊 77">
                  <a:extLst>
                    <a:ext uri="{FF2B5EF4-FFF2-40B4-BE49-F238E27FC236}">
                      <a16:creationId xmlns:a16="http://schemas.microsoft.com/office/drawing/2014/main" id="{ABC151D6-1989-482C-AE0E-A587311965AC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735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78" name="文字方塊 77">
                  <a:extLst>
                    <a:ext uri="{FF2B5EF4-FFF2-40B4-BE49-F238E27FC236}">
                      <a16:creationId xmlns:a16="http://schemas.microsoft.com/office/drawing/2014/main" id="{ABC151D6-1989-482C-AE0E-A587311965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7359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9" name="矩形 78">
              <a:extLst>
                <a:ext uri="{FF2B5EF4-FFF2-40B4-BE49-F238E27FC236}">
                  <a16:creationId xmlns:a16="http://schemas.microsoft.com/office/drawing/2014/main" id="{F89CD16C-558A-46C4-95A6-9FB716CA5A2A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文字方塊 79">
                  <a:extLst>
                    <a:ext uri="{FF2B5EF4-FFF2-40B4-BE49-F238E27FC236}">
                      <a16:creationId xmlns:a16="http://schemas.microsoft.com/office/drawing/2014/main" id="{4F10F7AC-9D0D-4B05-9920-47669D5BD2AD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735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80" name="文字方塊 79">
                  <a:extLst>
                    <a:ext uri="{FF2B5EF4-FFF2-40B4-BE49-F238E27FC236}">
                      <a16:creationId xmlns:a16="http://schemas.microsoft.com/office/drawing/2014/main" id="{4F10F7AC-9D0D-4B05-9920-47669D5BD2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73591"/>
                </a:xfrm>
                <a:prstGeom prst="rect">
                  <a:avLst/>
                </a:prstGeom>
                <a:blipFill>
                  <a:blip r:embed="rId7"/>
                  <a:stretch>
                    <a:fillRect b="-10256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1" name="直線單箭頭接點 80">
              <a:extLst>
                <a:ext uri="{FF2B5EF4-FFF2-40B4-BE49-F238E27FC236}">
                  <a16:creationId xmlns:a16="http://schemas.microsoft.com/office/drawing/2014/main" id="{6F4CCC87-B024-4456-9FF4-CE202C85EA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單箭頭接點 81">
              <a:extLst>
                <a:ext uri="{FF2B5EF4-FFF2-40B4-BE49-F238E27FC236}">
                  <a16:creationId xmlns:a16="http://schemas.microsoft.com/office/drawing/2014/main" id="{695ADC9A-1F96-4CF3-B97E-BA49DC5D19F6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單箭頭接點 82">
              <a:extLst>
                <a:ext uri="{FF2B5EF4-FFF2-40B4-BE49-F238E27FC236}">
                  <a16:creationId xmlns:a16="http://schemas.microsoft.com/office/drawing/2014/main" id="{076807AE-8CFC-46E7-ADF7-DB78860768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線單箭頭接點 83">
              <a:extLst>
                <a:ext uri="{FF2B5EF4-FFF2-40B4-BE49-F238E27FC236}">
                  <a16:creationId xmlns:a16="http://schemas.microsoft.com/office/drawing/2014/main" id="{2699F9AA-3D8C-4749-82E9-DA2CD7652B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文字方塊 73">
                <a:extLst>
                  <a:ext uri="{FF2B5EF4-FFF2-40B4-BE49-F238E27FC236}">
                    <a16:creationId xmlns:a16="http://schemas.microsoft.com/office/drawing/2014/main" id="{B603BF97-6E87-49E5-93F8-CA594AB3DC63}"/>
                  </a:ext>
                </a:extLst>
              </p:cNvPr>
              <p:cNvSpPr txBox="1"/>
              <p:nvPr/>
            </p:nvSpPr>
            <p:spPr>
              <a:xfrm>
                <a:off x="7507200" y="1447590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4" name="文字方塊 73">
                <a:extLst>
                  <a:ext uri="{FF2B5EF4-FFF2-40B4-BE49-F238E27FC236}">
                    <a16:creationId xmlns:a16="http://schemas.microsoft.com/office/drawing/2014/main" id="{B603BF97-6E87-49E5-93F8-CA594AB3D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7200" y="1447590"/>
                <a:ext cx="715161" cy="47359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群組 20">
            <a:extLst>
              <a:ext uri="{FF2B5EF4-FFF2-40B4-BE49-F238E27FC236}">
                <a16:creationId xmlns:a16="http://schemas.microsoft.com/office/drawing/2014/main" id="{936C04CF-2F7F-432D-A010-FB5DCB3855F4}"/>
              </a:ext>
            </a:extLst>
          </p:cNvPr>
          <p:cNvGrpSpPr/>
          <p:nvPr/>
        </p:nvGrpSpPr>
        <p:grpSpPr>
          <a:xfrm>
            <a:off x="6587058" y="1392335"/>
            <a:ext cx="715161" cy="605813"/>
            <a:chOff x="6596954" y="2212974"/>
            <a:chExt cx="715161" cy="605813"/>
          </a:xfrm>
        </p:grpSpPr>
        <p:sp>
          <p:nvSpPr>
            <p:cNvPr id="92" name="矩形 91">
              <a:extLst>
                <a:ext uri="{FF2B5EF4-FFF2-40B4-BE49-F238E27FC236}">
                  <a16:creationId xmlns:a16="http://schemas.microsoft.com/office/drawing/2014/main" id="{952283C5-7E33-45B6-8E6B-F4EA96701D94}"/>
                </a:ext>
              </a:extLst>
            </p:cNvPr>
            <p:cNvSpPr/>
            <p:nvPr/>
          </p:nvSpPr>
          <p:spPr>
            <a:xfrm>
              <a:off x="6714726" y="2212974"/>
              <a:ext cx="461666" cy="605813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文字方塊 88">
                  <a:extLst>
                    <a:ext uri="{FF2B5EF4-FFF2-40B4-BE49-F238E27FC236}">
                      <a16:creationId xmlns:a16="http://schemas.microsoft.com/office/drawing/2014/main" id="{B6165539-4B4C-44F1-B4A9-A65A3D8CF3EB}"/>
                    </a:ext>
                  </a:extLst>
                </p:cNvPr>
                <p:cNvSpPr txBox="1"/>
                <p:nvPr/>
              </p:nvSpPr>
              <p:spPr>
                <a:xfrm>
                  <a:off x="6596954" y="2265820"/>
                  <a:ext cx="715161" cy="4735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89" name="文字方塊 88">
                  <a:extLst>
                    <a:ext uri="{FF2B5EF4-FFF2-40B4-BE49-F238E27FC236}">
                      <a16:creationId xmlns:a16="http://schemas.microsoft.com/office/drawing/2014/main" id="{B6165539-4B4C-44F1-B4A9-A65A3D8CF3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96954" y="2265820"/>
                  <a:ext cx="715161" cy="47359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17C32B17-0E14-4440-8822-41D84C600640}"/>
              </a:ext>
            </a:extLst>
          </p:cNvPr>
          <p:cNvSpPr txBox="1"/>
          <p:nvPr/>
        </p:nvSpPr>
        <p:spPr>
          <a:xfrm>
            <a:off x="7188346" y="1406102"/>
            <a:ext cx="451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/>
              <a:t>+</a:t>
            </a:r>
            <a:endParaRPr lang="zh-TW" altLang="en-US" sz="2800" b="1" dirty="0"/>
          </a:p>
        </p:txBody>
      </p: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45F36913-AA16-463A-BFA7-C0EB35CE0749}"/>
              </a:ext>
            </a:extLst>
          </p:cNvPr>
          <p:cNvGrpSpPr/>
          <p:nvPr/>
        </p:nvGrpSpPr>
        <p:grpSpPr>
          <a:xfrm>
            <a:off x="206393" y="4328391"/>
            <a:ext cx="2622350" cy="2164483"/>
            <a:chOff x="454139" y="4330186"/>
            <a:chExt cx="2622350" cy="21644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矩形 23">
                  <a:extLst>
                    <a:ext uri="{FF2B5EF4-FFF2-40B4-BE49-F238E27FC236}">
                      <a16:creationId xmlns:a16="http://schemas.microsoft.com/office/drawing/2014/main" id="{7F348E56-13FB-49C9-8BC4-C650E516BED4}"/>
                    </a:ext>
                  </a:extLst>
                </p:cNvPr>
                <p:cNvSpPr/>
                <p:nvPr/>
              </p:nvSpPr>
              <p:spPr>
                <a:xfrm>
                  <a:off x="454139" y="5033052"/>
                  <a:ext cx="845616" cy="4735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4" name="矩形 23">
                  <a:extLst>
                    <a:ext uri="{FF2B5EF4-FFF2-40B4-BE49-F238E27FC236}">
                      <a16:creationId xmlns:a16="http://schemas.microsoft.com/office/drawing/2014/main" id="{7F348E56-13FB-49C9-8BC4-C650E516BED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4139" y="5033052"/>
                  <a:ext cx="845616" cy="473591"/>
                </a:xfrm>
                <a:prstGeom prst="rect">
                  <a:avLst/>
                </a:prstGeom>
                <a:blipFill>
                  <a:blip r:embed="rId10"/>
                  <a:stretch>
                    <a:fillRect b="-10256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0E12D52E-A364-4786-9B81-DEB42E6791BB}"/>
                </a:ext>
              </a:extLst>
            </p:cNvPr>
            <p:cNvSpPr/>
            <p:nvPr/>
          </p:nvSpPr>
          <p:spPr>
            <a:xfrm>
              <a:off x="1322559" y="4330186"/>
              <a:ext cx="303414" cy="2125683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文字方塊 25">
              <a:extLst>
                <a:ext uri="{FF2B5EF4-FFF2-40B4-BE49-F238E27FC236}">
                  <a16:creationId xmlns:a16="http://schemas.microsoft.com/office/drawing/2014/main" id="{F2DC81C3-583E-4674-B6ED-920C8CC770DC}"/>
                </a:ext>
              </a:extLst>
            </p:cNvPr>
            <p:cNvSpPr txBox="1"/>
            <p:nvPr/>
          </p:nvSpPr>
          <p:spPr>
            <a:xfrm>
              <a:off x="1322559" y="5410169"/>
              <a:ext cx="4275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1</a:t>
              </a:r>
              <a:endParaRPr lang="zh-TW" altLang="en-US" sz="2400" dirty="0"/>
            </a:p>
          </p:txBody>
        </p:sp>
        <p:sp>
          <p:nvSpPr>
            <p:cNvPr id="96" name="文字方塊 95">
              <a:extLst>
                <a:ext uri="{FF2B5EF4-FFF2-40B4-BE49-F238E27FC236}">
                  <a16:creationId xmlns:a16="http://schemas.microsoft.com/office/drawing/2014/main" id="{8D624B34-8CA2-4B56-8C63-26C51806D3D9}"/>
                </a:ext>
              </a:extLst>
            </p:cNvPr>
            <p:cNvSpPr txBox="1"/>
            <p:nvPr/>
          </p:nvSpPr>
          <p:spPr>
            <a:xfrm>
              <a:off x="1322559" y="5044400"/>
              <a:ext cx="4275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0</a:t>
              </a:r>
              <a:endParaRPr lang="zh-TW" altLang="en-US" sz="2400" dirty="0"/>
            </a:p>
          </p:txBody>
        </p:sp>
        <p:sp>
          <p:nvSpPr>
            <p:cNvPr id="97" name="文字方塊 96">
              <a:extLst>
                <a:ext uri="{FF2B5EF4-FFF2-40B4-BE49-F238E27FC236}">
                  <a16:creationId xmlns:a16="http://schemas.microsoft.com/office/drawing/2014/main" id="{4D557D60-E255-4CCF-86AB-49444C4D26E0}"/>
                </a:ext>
              </a:extLst>
            </p:cNvPr>
            <p:cNvSpPr txBox="1"/>
            <p:nvPr/>
          </p:nvSpPr>
          <p:spPr>
            <a:xfrm>
              <a:off x="1327440" y="5752960"/>
              <a:ext cx="4275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0</a:t>
              </a:r>
              <a:endParaRPr lang="zh-TW" altLang="en-US" sz="2400" dirty="0"/>
            </a:p>
          </p:txBody>
        </p:sp>
        <p:sp>
          <p:nvSpPr>
            <p:cNvPr id="98" name="文字方塊 97">
              <a:extLst>
                <a:ext uri="{FF2B5EF4-FFF2-40B4-BE49-F238E27FC236}">
                  <a16:creationId xmlns:a16="http://schemas.microsoft.com/office/drawing/2014/main" id="{246A6EBB-B0EC-4D7D-9EB4-E9CA1E3E997E}"/>
                </a:ext>
              </a:extLst>
            </p:cNvPr>
            <p:cNvSpPr txBox="1"/>
            <p:nvPr/>
          </p:nvSpPr>
          <p:spPr>
            <a:xfrm rot="5400000">
              <a:off x="1368762" y="6050080"/>
              <a:ext cx="4275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…</a:t>
              </a:r>
              <a:endParaRPr lang="zh-TW" altLang="en-US" sz="2400" dirty="0"/>
            </a:p>
          </p:txBody>
        </p:sp>
        <p:sp>
          <p:nvSpPr>
            <p:cNvPr id="99" name="文字方塊 98">
              <a:extLst>
                <a:ext uri="{FF2B5EF4-FFF2-40B4-BE49-F238E27FC236}">
                  <a16:creationId xmlns:a16="http://schemas.microsoft.com/office/drawing/2014/main" id="{B4A1B8FD-83AF-4F59-AD5A-E9ABCF3BB2C3}"/>
                </a:ext>
              </a:extLst>
            </p:cNvPr>
            <p:cNvSpPr txBox="1"/>
            <p:nvPr/>
          </p:nvSpPr>
          <p:spPr>
            <a:xfrm rot="5400000">
              <a:off x="627121" y="5041884"/>
              <a:ext cx="18850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……</a:t>
              </a:r>
              <a:endParaRPr lang="zh-TW" altLang="en-US" sz="2400" dirty="0"/>
            </a:p>
          </p:txBody>
        </p:sp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FFD751DF-0544-404B-9424-814C93E84AF2}"/>
                </a:ext>
              </a:extLst>
            </p:cNvPr>
            <p:cNvSpPr txBox="1"/>
            <p:nvPr/>
          </p:nvSpPr>
          <p:spPr>
            <a:xfrm>
              <a:off x="1924582" y="5417959"/>
              <a:ext cx="11519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 err="1"/>
                <a:t>i-th</a:t>
              </a:r>
              <a:r>
                <a:rPr lang="en-US" altLang="zh-TW" sz="2400" dirty="0"/>
                <a:t> dim</a:t>
              </a:r>
              <a:endParaRPr lang="zh-TW" altLang="en-US" sz="2400" dirty="0"/>
            </a:p>
          </p:txBody>
        </p:sp>
        <p:sp>
          <p:nvSpPr>
            <p:cNvPr id="28" name="箭號: 向右 27">
              <a:extLst>
                <a:ext uri="{FF2B5EF4-FFF2-40B4-BE49-F238E27FC236}">
                  <a16:creationId xmlns:a16="http://schemas.microsoft.com/office/drawing/2014/main" id="{75F8FD71-01C3-4FBA-B24E-A3E972D7473D}"/>
                </a:ext>
              </a:extLst>
            </p:cNvPr>
            <p:cNvSpPr/>
            <p:nvPr/>
          </p:nvSpPr>
          <p:spPr>
            <a:xfrm flipH="1">
              <a:off x="1650795" y="5499788"/>
              <a:ext cx="320634" cy="309893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53172D70-3F06-428E-9DB4-90FF267C1E17}"/>
              </a:ext>
            </a:extLst>
          </p:cNvPr>
          <p:cNvGrpSpPr/>
          <p:nvPr/>
        </p:nvGrpSpPr>
        <p:grpSpPr>
          <a:xfrm>
            <a:off x="4599522" y="3640384"/>
            <a:ext cx="715161" cy="1725585"/>
            <a:chOff x="4572000" y="4271618"/>
            <a:chExt cx="715161" cy="1725585"/>
          </a:xfrm>
        </p:grpSpPr>
        <p:sp>
          <p:nvSpPr>
            <p:cNvPr id="100" name="矩形 99">
              <a:extLst>
                <a:ext uri="{FF2B5EF4-FFF2-40B4-BE49-F238E27FC236}">
                  <a16:creationId xmlns:a16="http://schemas.microsoft.com/office/drawing/2014/main" id="{EA825B0F-A102-4B47-A327-5D2E5843A78F}"/>
                </a:ext>
              </a:extLst>
            </p:cNvPr>
            <p:cNvSpPr/>
            <p:nvPr/>
          </p:nvSpPr>
          <p:spPr>
            <a:xfrm>
              <a:off x="4668355" y="4271618"/>
              <a:ext cx="465153" cy="66547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文字方塊 100">
                  <a:extLst>
                    <a:ext uri="{FF2B5EF4-FFF2-40B4-BE49-F238E27FC236}">
                      <a16:creationId xmlns:a16="http://schemas.microsoft.com/office/drawing/2014/main" id="{6B03E468-F6BE-4EE2-A75B-47063B8CB0CA}"/>
                    </a:ext>
                  </a:extLst>
                </p:cNvPr>
                <p:cNvSpPr txBox="1"/>
                <p:nvPr/>
              </p:nvSpPr>
              <p:spPr>
                <a:xfrm>
                  <a:off x="4572000" y="4342040"/>
                  <a:ext cx="715161" cy="4735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01" name="文字方塊 100">
                  <a:extLst>
                    <a:ext uri="{FF2B5EF4-FFF2-40B4-BE49-F238E27FC236}">
                      <a16:creationId xmlns:a16="http://schemas.microsoft.com/office/drawing/2014/main" id="{6B03E468-F6BE-4EE2-A75B-47063B8CB0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2000" y="4342040"/>
                  <a:ext cx="715161" cy="47359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3" name="矩形 102">
              <a:extLst>
                <a:ext uri="{FF2B5EF4-FFF2-40B4-BE49-F238E27FC236}">
                  <a16:creationId xmlns:a16="http://schemas.microsoft.com/office/drawing/2014/main" id="{E5882A90-A88E-4D19-8B89-814FD7E80777}"/>
                </a:ext>
              </a:extLst>
            </p:cNvPr>
            <p:cNvSpPr/>
            <p:nvPr/>
          </p:nvSpPr>
          <p:spPr>
            <a:xfrm>
              <a:off x="4671727" y="5016730"/>
              <a:ext cx="465153" cy="980473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矩形 101">
                  <a:extLst>
                    <a:ext uri="{FF2B5EF4-FFF2-40B4-BE49-F238E27FC236}">
                      <a16:creationId xmlns:a16="http://schemas.microsoft.com/office/drawing/2014/main" id="{55C913C4-4946-4E07-A9FA-DC2158741FC0}"/>
                    </a:ext>
                  </a:extLst>
                </p:cNvPr>
                <p:cNvSpPr/>
                <p:nvPr/>
              </p:nvSpPr>
              <p:spPr>
                <a:xfrm>
                  <a:off x="4664122" y="5210070"/>
                  <a:ext cx="530915" cy="4735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02" name="矩形 101">
                  <a:extLst>
                    <a:ext uri="{FF2B5EF4-FFF2-40B4-BE49-F238E27FC236}">
                      <a16:creationId xmlns:a16="http://schemas.microsoft.com/office/drawing/2014/main" id="{55C913C4-4946-4E07-A9FA-DC2158741FC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64122" y="5210070"/>
                  <a:ext cx="530915" cy="473591"/>
                </a:xfrm>
                <a:prstGeom prst="rect">
                  <a:avLst/>
                </a:prstGeom>
                <a:blipFill>
                  <a:blip r:embed="rId12"/>
                  <a:stretch>
                    <a:fillRect b="-10256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矩形 103">
                <a:extLst>
                  <a:ext uri="{FF2B5EF4-FFF2-40B4-BE49-F238E27FC236}">
                    <a16:creationId xmlns:a16="http://schemas.microsoft.com/office/drawing/2014/main" id="{059D0D8A-ACED-4C5E-A783-BEB62706E3CE}"/>
                  </a:ext>
                </a:extLst>
              </p:cNvPr>
              <p:cNvSpPr/>
              <p:nvPr/>
            </p:nvSpPr>
            <p:spPr>
              <a:xfrm>
                <a:off x="2499330" y="4119827"/>
                <a:ext cx="2072670" cy="695804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04" name="矩形 103">
                <a:extLst>
                  <a:ext uri="{FF2B5EF4-FFF2-40B4-BE49-F238E27FC236}">
                    <a16:creationId xmlns:a16="http://schemas.microsoft.com/office/drawing/2014/main" id="{059D0D8A-ACED-4C5E-A783-BEB62706E3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9330" y="4119827"/>
                <a:ext cx="2072670" cy="69580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C2DD0A97-D73F-43D7-8F99-28E9E0707161}"/>
              </a:ext>
            </a:extLst>
          </p:cNvPr>
          <p:cNvCxnSpPr>
            <a:cxnSpLocks/>
          </p:cNvCxnSpPr>
          <p:nvPr/>
        </p:nvCxnSpPr>
        <p:spPr>
          <a:xfrm>
            <a:off x="3268718" y="3967554"/>
            <a:ext cx="0" cy="1104826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字方塊 33">
                <a:extLst>
                  <a:ext uri="{FF2B5EF4-FFF2-40B4-BE49-F238E27FC236}">
                    <a16:creationId xmlns:a16="http://schemas.microsoft.com/office/drawing/2014/main" id="{7B1BF07A-B622-47C0-B653-937516A46361}"/>
                  </a:ext>
                </a:extLst>
              </p:cNvPr>
              <p:cNvSpPr txBox="1"/>
              <p:nvPr/>
            </p:nvSpPr>
            <p:spPr>
              <a:xfrm>
                <a:off x="2668098" y="4867761"/>
                <a:ext cx="48801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4" name="文字方塊 33">
                <a:extLst>
                  <a:ext uri="{FF2B5EF4-FFF2-40B4-BE49-F238E27FC236}">
                    <a16:creationId xmlns:a16="http://schemas.microsoft.com/office/drawing/2014/main" id="{7B1BF07A-B622-47C0-B653-937516A463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098" y="4867761"/>
                <a:ext cx="488019" cy="369332"/>
              </a:xfrm>
              <a:prstGeom prst="rect">
                <a:avLst/>
              </a:prstGeom>
              <a:blipFill>
                <a:blip r:embed="rId14"/>
                <a:stretch>
                  <a:fillRect l="-15000" t="-1667" r="-2500" b="-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文字方塊 104">
                <a:extLst>
                  <a:ext uri="{FF2B5EF4-FFF2-40B4-BE49-F238E27FC236}">
                    <a16:creationId xmlns:a16="http://schemas.microsoft.com/office/drawing/2014/main" id="{19237BFC-1940-4A0E-B91B-467E4C83AB79}"/>
                  </a:ext>
                </a:extLst>
              </p:cNvPr>
              <p:cNvSpPr txBox="1"/>
              <p:nvPr/>
            </p:nvSpPr>
            <p:spPr>
              <a:xfrm>
                <a:off x="3730131" y="4862368"/>
                <a:ext cx="424089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05" name="文字方塊 104">
                <a:extLst>
                  <a:ext uri="{FF2B5EF4-FFF2-40B4-BE49-F238E27FC236}">
                    <a16:creationId xmlns:a16="http://schemas.microsoft.com/office/drawing/2014/main" id="{19237BFC-1940-4A0E-B91B-467E4C83A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0131" y="4862368"/>
                <a:ext cx="424089" cy="369332"/>
              </a:xfrm>
              <a:prstGeom prst="rect">
                <a:avLst/>
              </a:prstGeom>
              <a:blipFill>
                <a:blip r:embed="rId15"/>
                <a:stretch>
                  <a:fillRect l="-26087" t="-1667" r="-24638" b="-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矩形 105">
                <a:extLst>
                  <a:ext uri="{FF2B5EF4-FFF2-40B4-BE49-F238E27FC236}">
                    <a16:creationId xmlns:a16="http://schemas.microsoft.com/office/drawing/2014/main" id="{F62D10E3-2B49-4D29-A0A1-3F6B9634F0A6}"/>
                  </a:ext>
                </a:extLst>
              </p:cNvPr>
              <p:cNvSpPr/>
              <p:nvPr/>
            </p:nvSpPr>
            <p:spPr>
              <a:xfrm>
                <a:off x="5759983" y="4095241"/>
                <a:ext cx="731016" cy="723737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06" name="矩形 105">
                <a:extLst>
                  <a:ext uri="{FF2B5EF4-FFF2-40B4-BE49-F238E27FC236}">
                    <a16:creationId xmlns:a16="http://schemas.microsoft.com/office/drawing/2014/main" id="{F62D10E3-2B49-4D29-A0A1-3F6B9634F0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9983" y="4095241"/>
                <a:ext cx="731016" cy="72373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矩形 106">
                <a:extLst>
                  <a:ext uri="{FF2B5EF4-FFF2-40B4-BE49-F238E27FC236}">
                    <a16:creationId xmlns:a16="http://schemas.microsoft.com/office/drawing/2014/main" id="{1A3842EB-D548-4F43-B513-DFF979CC35AF}"/>
                  </a:ext>
                </a:extLst>
              </p:cNvPr>
              <p:cNvSpPr/>
              <p:nvPr/>
            </p:nvSpPr>
            <p:spPr>
              <a:xfrm>
                <a:off x="5777559" y="5523648"/>
                <a:ext cx="1255746" cy="723737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07" name="矩形 106">
                <a:extLst>
                  <a:ext uri="{FF2B5EF4-FFF2-40B4-BE49-F238E27FC236}">
                    <a16:creationId xmlns:a16="http://schemas.microsoft.com/office/drawing/2014/main" id="{1A3842EB-D548-4F43-B513-DFF979CC35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7559" y="5523648"/>
                <a:ext cx="1255746" cy="72373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8" name="文字方塊 107">
            <a:extLst>
              <a:ext uri="{FF2B5EF4-FFF2-40B4-BE49-F238E27FC236}">
                <a16:creationId xmlns:a16="http://schemas.microsoft.com/office/drawing/2014/main" id="{F641757F-3897-4FC6-8D4B-FD1AF404EDEC}"/>
              </a:ext>
            </a:extLst>
          </p:cNvPr>
          <p:cNvSpPr txBox="1"/>
          <p:nvPr/>
        </p:nvSpPr>
        <p:spPr>
          <a:xfrm>
            <a:off x="5282235" y="5653630"/>
            <a:ext cx="451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/>
              <a:t>+</a:t>
            </a:r>
            <a:endParaRPr lang="zh-TW" altLang="en-US" sz="2800" b="1" dirty="0"/>
          </a:p>
        </p:txBody>
      </p:sp>
      <p:sp>
        <p:nvSpPr>
          <p:cNvPr id="109" name="文字方塊 108">
            <a:extLst>
              <a:ext uri="{FF2B5EF4-FFF2-40B4-BE49-F238E27FC236}">
                <a16:creationId xmlns:a16="http://schemas.microsoft.com/office/drawing/2014/main" id="{17C80598-0FCD-4F40-B86C-54638F3F44BF}"/>
              </a:ext>
            </a:extLst>
          </p:cNvPr>
          <p:cNvSpPr txBox="1"/>
          <p:nvPr/>
        </p:nvSpPr>
        <p:spPr>
          <a:xfrm>
            <a:off x="5276921" y="4172203"/>
            <a:ext cx="451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/>
              <a:t>=</a:t>
            </a:r>
            <a:endParaRPr lang="zh-TW" altLang="en-US" sz="2800" b="1" dirty="0"/>
          </a:p>
        </p:txBody>
      </p: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44584636-D941-4AA9-8317-C935BBC2C55E}"/>
              </a:ext>
            </a:extLst>
          </p:cNvPr>
          <p:cNvGrpSpPr/>
          <p:nvPr/>
        </p:nvGrpSpPr>
        <p:grpSpPr>
          <a:xfrm>
            <a:off x="6529312" y="4124372"/>
            <a:ext cx="715161" cy="665474"/>
            <a:chOff x="7695346" y="3967554"/>
            <a:chExt cx="715161" cy="665474"/>
          </a:xfrm>
        </p:grpSpPr>
        <p:sp>
          <p:nvSpPr>
            <p:cNvPr id="111" name="矩形 110">
              <a:extLst>
                <a:ext uri="{FF2B5EF4-FFF2-40B4-BE49-F238E27FC236}">
                  <a16:creationId xmlns:a16="http://schemas.microsoft.com/office/drawing/2014/main" id="{2C31C5C0-8377-406C-85F1-BB9678775AA4}"/>
                </a:ext>
              </a:extLst>
            </p:cNvPr>
            <p:cNvSpPr/>
            <p:nvPr/>
          </p:nvSpPr>
          <p:spPr>
            <a:xfrm>
              <a:off x="7791701" y="3967554"/>
              <a:ext cx="465153" cy="66547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文字方塊 111">
                  <a:extLst>
                    <a:ext uri="{FF2B5EF4-FFF2-40B4-BE49-F238E27FC236}">
                      <a16:creationId xmlns:a16="http://schemas.microsoft.com/office/drawing/2014/main" id="{525B49F8-4687-490B-A700-E6A98A15E994}"/>
                    </a:ext>
                  </a:extLst>
                </p:cNvPr>
                <p:cNvSpPr txBox="1"/>
                <p:nvPr/>
              </p:nvSpPr>
              <p:spPr>
                <a:xfrm>
                  <a:off x="7695346" y="4037976"/>
                  <a:ext cx="715161" cy="4735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12" name="文字方塊 111">
                  <a:extLst>
                    <a:ext uri="{FF2B5EF4-FFF2-40B4-BE49-F238E27FC236}">
                      <a16:creationId xmlns:a16="http://schemas.microsoft.com/office/drawing/2014/main" id="{525B49F8-4687-490B-A700-E6A98A15E9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5346" y="4037976"/>
                  <a:ext cx="715161" cy="473591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E681F812-6C5F-48E7-B2D5-3A755CB9307D}"/>
              </a:ext>
            </a:extLst>
          </p:cNvPr>
          <p:cNvGrpSpPr/>
          <p:nvPr/>
        </p:nvGrpSpPr>
        <p:grpSpPr>
          <a:xfrm>
            <a:off x="7164012" y="5408374"/>
            <a:ext cx="530915" cy="980473"/>
            <a:chOff x="7787468" y="4712666"/>
            <a:chExt cx="530915" cy="980473"/>
          </a:xfrm>
        </p:grpSpPr>
        <p:sp>
          <p:nvSpPr>
            <p:cNvPr id="113" name="矩形 112">
              <a:extLst>
                <a:ext uri="{FF2B5EF4-FFF2-40B4-BE49-F238E27FC236}">
                  <a16:creationId xmlns:a16="http://schemas.microsoft.com/office/drawing/2014/main" id="{4A76C1A9-E8D8-470D-9F54-7A6F41F2B9F7}"/>
                </a:ext>
              </a:extLst>
            </p:cNvPr>
            <p:cNvSpPr/>
            <p:nvPr/>
          </p:nvSpPr>
          <p:spPr>
            <a:xfrm>
              <a:off x="7795073" y="4712666"/>
              <a:ext cx="465153" cy="980473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矩形 113">
                  <a:extLst>
                    <a:ext uri="{FF2B5EF4-FFF2-40B4-BE49-F238E27FC236}">
                      <a16:creationId xmlns:a16="http://schemas.microsoft.com/office/drawing/2014/main" id="{5666F92D-7BAA-4096-8A0A-5F334551D6F9}"/>
                    </a:ext>
                  </a:extLst>
                </p:cNvPr>
                <p:cNvSpPr/>
                <p:nvPr/>
              </p:nvSpPr>
              <p:spPr>
                <a:xfrm>
                  <a:off x="7787468" y="4906006"/>
                  <a:ext cx="530915" cy="4735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14" name="矩形 113">
                  <a:extLst>
                    <a:ext uri="{FF2B5EF4-FFF2-40B4-BE49-F238E27FC236}">
                      <a16:creationId xmlns:a16="http://schemas.microsoft.com/office/drawing/2014/main" id="{5666F92D-7BAA-4096-8A0A-5F334551D6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87468" y="4906006"/>
                  <a:ext cx="530915" cy="473591"/>
                </a:xfrm>
                <a:prstGeom prst="rect">
                  <a:avLst/>
                </a:prstGeom>
                <a:blipFill>
                  <a:blip r:embed="rId19"/>
                  <a:stretch>
                    <a:fillRect b="-8974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5" name="矩形 114">
            <a:extLst>
              <a:ext uri="{FF2B5EF4-FFF2-40B4-BE49-F238E27FC236}">
                <a16:creationId xmlns:a16="http://schemas.microsoft.com/office/drawing/2014/main" id="{B98E9669-047A-4081-B0B2-44A28FB075BE}"/>
              </a:ext>
            </a:extLst>
          </p:cNvPr>
          <p:cNvSpPr/>
          <p:nvPr/>
        </p:nvSpPr>
        <p:spPr>
          <a:xfrm>
            <a:off x="7374138" y="3676523"/>
            <a:ext cx="461666" cy="6058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文字方塊 116">
                <a:extLst>
                  <a:ext uri="{FF2B5EF4-FFF2-40B4-BE49-F238E27FC236}">
                    <a16:creationId xmlns:a16="http://schemas.microsoft.com/office/drawing/2014/main" id="{6CB7FB8D-9DD5-4C5F-B169-254F4A7E4095}"/>
                  </a:ext>
                </a:extLst>
              </p:cNvPr>
              <p:cNvSpPr txBox="1"/>
              <p:nvPr/>
            </p:nvSpPr>
            <p:spPr>
              <a:xfrm>
                <a:off x="7281663" y="3744927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17" name="文字方塊 116">
                <a:extLst>
                  <a:ext uri="{FF2B5EF4-FFF2-40B4-BE49-F238E27FC236}">
                    <a16:creationId xmlns:a16="http://schemas.microsoft.com/office/drawing/2014/main" id="{6CB7FB8D-9DD5-4C5F-B169-254F4A7E4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1663" y="3744927"/>
                <a:ext cx="715161" cy="473591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8" name="群組 117">
            <a:extLst>
              <a:ext uri="{FF2B5EF4-FFF2-40B4-BE49-F238E27FC236}">
                <a16:creationId xmlns:a16="http://schemas.microsoft.com/office/drawing/2014/main" id="{9DC49AC9-75A6-4ED9-8C89-396E8F40186A}"/>
              </a:ext>
            </a:extLst>
          </p:cNvPr>
          <p:cNvGrpSpPr/>
          <p:nvPr/>
        </p:nvGrpSpPr>
        <p:grpSpPr>
          <a:xfrm>
            <a:off x="7705377" y="5175907"/>
            <a:ext cx="715161" cy="605813"/>
            <a:chOff x="6596954" y="2212974"/>
            <a:chExt cx="715161" cy="605813"/>
          </a:xfrm>
        </p:grpSpPr>
        <p:sp>
          <p:nvSpPr>
            <p:cNvPr id="119" name="矩形 118">
              <a:extLst>
                <a:ext uri="{FF2B5EF4-FFF2-40B4-BE49-F238E27FC236}">
                  <a16:creationId xmlns:a16="http://schemas.microsoft.com/office/drawing/2014/main" id="{2AE40094-1FB6-4BE9-8D17-8A28985D0CBA}"/>
                </a:ext>
              </a:extLst>
            </p:cNvPr>
            <p:cNvSpPr/>
            <p:nvPr/>
          </p:nvSpPr>
          <p:spPr>
            <a:xfrm>
              <a:off x="6714726" y="2212974"/>
              <a:ext cx="461666" cy="605813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文字方塊 119">
                  <a:extLst>
                    <a:ext uri="{FF2B5EF4-FFF2-40B4-BE49-F238E27FC236}">
                      <a16:creationId xmlns:a16="http://schemas.microsoft.com/office/drawing/2014/main" id="{FFEDA905-B89C-424A-9BD2-9407CFB0AD3F}"/>
                    </a:ext>
                  </a:extLst>
                </p:cNvPr>
                <p:cNvSpPr txBox="1"/>
                <p:nvPr/>
              </p:nvSpPr>
              <p:spPr>
                <a:xfrm>
                  <a:off x="6596954" y="2265820"/>
                  <a:ext cx="715161" cy="4735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20" name="文字方塊 119">
                  <a:extLst>
                    <a:ext uri="{FF2B5EF4-FFF2-40B4-BE49-F238E27FC236}">
                      <a16:creationId xmlns:a16="http://schemas.microsoft.com/office/drawing/2014/main" id="{FFEDA905-B89C-424A-9BD2-9407CFB0AD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96954" y="2265820"/>
                  <a:ext cx="715161" cy="473591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1" name="矩形 120">
            <a:extLst>
              <a:ext uri="{FF2B5EF4-FFF2-40B4-BE49-F238E27FC236}">
                <a16:creationId xmlns:a16="http://schemas.microsoft.com/office/drawing/2014/main" id="{73E0694B-A7C3-4B92-8AE8-21686E284B2D}"/>
              </a:ext>
            </a:extLst>
          </p:cNvPr>
          <p:cNvSpPr/>
          <p:nvPr/>
        </p:nvSpPr>
        <p:spPr>
          <a:xfrm>
            <a:off x="5687141" y="3967554"/>
            <a:ext cx="1545948" cy="98047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2" name="矩形 121">
            <a:extLst>
              <a:ext uri="{FF2B5EF4-FFF2-40B4-BE49-F238E27FC236}">
                <a16:creationId xmlns:a16="http://schemas.microsoft.com/office/drawing/2014/main" id="{5D346E98-F27D-4E8F-90D6-2958D91331FA}"/>
              </a:ext>
            </a:extLst>
          </p:cNvPr>
          <p:cNvSpPr/>
          <p:nvPr/>
        </p:nvSpPr>
        <p:spPr>
          <a:xfrm>
            <a:off x="5708878" y="5338669"/>
            <a:ext cx="1980536" cy="11364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BA10B0-1928-BDC0-AECA-B9CE9A6E5E75}"/>
              </a:ext>
            </a:extLst>
          </p:cNvPr>
          <p:cNvSpPr txBox="1"/>
          <p:nvPr/>
        </p:nvSpPr>
        <p:spPr>
          <a:xfrm>
            <a:off x="2192756" y="6609994"/>
            <a:ext cx="46828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DE" sz="1200" dirty="0">
                <a:solidFill>
                  <a:schemeClr val="bg1"/>
                </a:solidFill>
              </a:rPr>
              <a:t>Transformer by 李宏毅 Hung-yi Lee </a:t>
            </a:r>
          </a:p>
        </p:txBody>
      </p:sp>
      <p:sp>
        <p:nvSpPr>
          <p:cNvPr id="7" name="Cloud Callout 6">
            <a:extLst>
              <a:ext uri="{FF2B5EF4-FFF2-40B4-BE49-F238E27FC236}">
                <a16:creationId xmlns:a16="http://schemas.microsoft.com/office/drawing/2014/main" id="{E6FD9B44-B680-8595-2FCB-666C09275702}"/>
              </a:ext>
            </a:extLst>
          </p:cNvPr>
          <p:cNvSpPr/>
          <p:nvPr/>
        </p:nvSpPr>
        <p:spPr>
          <a:xfrm>
            <a:off x="2387444" y="2959619"/>
            <a:ext cx="4488144" cy="711172"/>
          </a:xfrm>
          <a:prstGeom prst="cloudCallout">
            <a:avLst>
              <a:gd name="adj1" fmla="val 9473"/>
              <a:gd name="adj2" fmla="val -7354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ysClr val="windowText" lastClr="000000"/>
                </a:solidFill>
              </a:rPr>
              <a:t>More clever solution used in the original paper</a:t>
            </a:r>
          </a:p>
        </p:txBody>
      </p:sp>
    </p:spTree>
    <p:extLst>
      <p:ext uri="{BB962C8B-B14F-4D97-AF65-F5344CB8AC3E}">
        <p14:creationId xmlns:p14="http://schemas.microsoft.com/office/powerpoint/2010/main" val="25295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3" grpId="0"/>
      <p:bldP spid="104" grpId="0" animBg="1"/>
      <p:bldP spid="34" grpId="0"/>
      <p:bldP spid="105" grpId="0"/>
      <p:bldP spid="106" grpId="0" animBg="1"/>
      <p:bldP spid="107" grpId="0" animBg="1"/>
      <p:bldP spid="108" grpId="0"/>
      <p:bldP spid="109" grpId="0"/>
      <p:bldP spid="115" grpId="0" animBg="1"/>
      <p:bldP spid="117" grpId="0"/>
      <p:bldP spid="121" grpId="0" animBg="1"/>
      <p:bldP spid="122" grpId="0" animBg="1"/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1A7D6A99-811B-6263-19BA-74BC2C78FF35}"/>
              </a:ext>
            </a:extLst>
          </p:cNvPr>
          <p:cNvSpPr/>
          <p:nvPr/>
        </p:nvSpPr>
        <p:spPr>
          <a:xfrm>
            <a:off x="0" y="715984"/>
            <a:ext cx="901431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6C9380E-9DA1-A312-4570-97BCF17049DF}"/>
              </a:ext>
            </a:extLst>
          </p:cNvPr>
          <p:cNvSpPr/>
          <p:nvPr/>
        </p:nvSpPr>
        <p:spPr>
          <a:xfrm>
            <a:off x="83128" y="6207695"/>
            <a:ext cx="901431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6ACAE42-54B9-4A59-AA96-9C8E80636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Seq2seq with Attention</a:t>
            </a:r>
            <a:endParaRPr lang="zh-TW" altLang="en-US" dirty="0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42F0CE48-7F60-4640-B2C1-9D1CF0ED480A}"/>
              </a:ext>
            </a:extLst>
          </p:cNvPr>
          <p:cNvSpPr/>
          <p:nvPr/>
        </p:nvSpPr>
        <p:spPr>
          <a:xfrm>
            <a:off x="621327" y="3347838"/>
            <a:ext cx="4013735" cy="148825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AA96A69-EFF7-42A0-AADB-E900BB05DB3F}"/>
              </a:ext>
            </a:extLst>
          </p:cNvPr>
          <p:cNvSpPr/>
          <p:nvPr/>
        </p:nvSpPr>
        <p:spPr>
          <a:xfrm>
            <a:off x="973581" y="3748116"/>
            <a:ext cx="461666" cy="60581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DADBD8C-E4B4-4472-AB8D-A8FCE21BBB56}"/>
              </a:ext>
            </a:extLst>
          </p:cNvPr>
          <p:cNvSpPr/>
          <p:nvPr/>
        </p:nvSpPr>
        <p:spPr>
          <a:xfrm>
            <a:off x="1932505" y="3748115"/>
            <a:ext cx="465153" cy="60581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D50F58F2-375B-46F1-9211-EF5B429D1635}"/>
              </a:ext>
            </a:extLst>
          </p:cNvPr>
          <p:cNvCxnSpPr>
            <a:cxnSpLocks/>
          </p:cNvCxnSpPr>
          <p:nvPr/>
        </p:nvCxnSpPr>
        <p:spPr>
          <a:xfrm>
            <a:off x="1453547" y="4112077"/>
            <a:ext cx="4789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F0DD2C08-02DC-46B2-90E7-4E5FA7F8A37E}"/>
              </a:ext>
            </a:extLst>
          </p:cNvPr>
          <p:cNvCxnSpPr>
            <a:cxnSpLocks/>
          </p:cNvCxnSpPr>
          <p:nvPr/>
        </p:nvCxnSpPr>
        <p:spPr>
          <a:xfrm flipV="1">
            <a:off x="1202889" y="4382441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B1650B74-009B-499C-95B2-EE4A14338323}"/>
              </a:ext>
            </a:extLst>
          </p:cNvPr>
          <p:cNvSpPr/>
          <p:nvPr/>
        </p:nvSpPr>
        <p:spPr>
          <a:xfrm>
            <a:off x="2894916" y="3748115"/>
            <a:ext cx="465153" cy="60581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C216970B-F44B-4C96-A1FE-966DD3EBC7DB}"/>
              </a:ext>
            </a:extLst>
          </p:cNvPr>
          <p:cNvCxnSpPr>
            <a:cxnSpLocks/>
          </p:cNvCxnSpPr>
          <p:nvPr/>
        </p:nvCxnSpPr>
        <p:spPr>
          <a:xfrm>
            <a:off x="2415958" y="4112077"/>
            <a:ext cx="4789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078A44B0-C1B0-4A65-96A9-51026779E268}"/>
              </a:ext>
            </a:extLst>
          </p:cNvPr>
          <p:cNvSpPr/>
          <p:nvPr/>
        </p:nvSpPr>
        <p:spPr>
          <a:xfrm>
            <a:off x="3879820" y="3748115"/>
            <a:ext cx="465153" cy="60581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26860DDC-5915-48FB-B032-2613D5BF803A}"/>
              </a:ext>
            </a:extLst>
          </p:cNvPr>
          <p:cNvCxnSpPr>
            <a:cxnSpLocks/>
          </p:cNvCxnSpPr>
          <p:nvPr/>
        </p:nvCxnSpPr>
        <p:spPr>
          <a:xfrm>
            <a:off x="3400862" y="4112077"/>
            <a:ext cx="4789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9971F672-8AAB-445C-BB5E-CAF1E053A728}"/>
              </a:ext>
            </a:extLst>
          </p:cNvPr>
          <p:cNvCxnSpPr>
            <a:cxnSpLocks/>
          </p:cNvCxnSpPr>
          <p:nvPr/>
        </p:nvCxnSpPr>
        <p:spPr>
          <a:xfrm flipH="1">
            <a:off x="1434489" y="3994970"/>
            <a:ext cx="4789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4A515C10-7F11-4083-9A98-747D54965489}"/>
              </a:ext>
            </a:extLst>
          </p:cNvPr>
          <p:cNvCxnSpPr>
            <a:cxnSpLocks/>
          </p:cNvCxnSpPr>
          <p:nvPr/>
        </p:nvCxnSpPr>
        <p:spPr>
          <a:xfrm flipH="1">
            <a:off x="2396900" y="3994970"/>
            <a:ext cx="4789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88B0F8BE-2012-4878-80DF-9F563BAAE77C}"/>
              </a:ext>
            </a:extLst>
          </p:cNvPr>
          <p:cNvCxnSpPr>
            <a:cxnSpLocks/>
          </p:cNvCxnSpPr>
          <p:nvPr/>
        </p:nvCxnSpPr>
        <p:spPr>
          <a:xfrm flipH="1">
            <a:off x="3381804" y="3994970"/>
            <a:ext cx="4789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6FBBB622-FDBF-4A8F-BFBF-5771C6717E53}"/>
              </a:ext>
            </a:extLst>
          </p:cNvPr>
          <p:cNvSpPr/>
          <p:nvPr/>
        </p:nvSpPr>
        <p:spPr>
          <a:xfrm>
            <a:off x="983014" y="5166439"/>
            <a:ext cx="461666" cy="6058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0674091-EA7F-47DC-BFB9-5E8B9C493CDA}"/>
              </a:ext>
            </a:extLst>
          </p:cNvPr>
          <p:cNvSpPr/>
          <p:nvPr/>
        </p:nvSpPr>
        <p:spPr>
          <a:xfrm>
            <a:off x="1941938" y="5166438"/>
            <a:ext cx="465153" cy="60581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7E5D759-A30E-4CF4-9958-6218D19B53E6}"/>
              </a:ext>
            </a:extLst>
          </p:cNvPr>
          <p:cNvSpPr/>
          <p:nvPr/>
        </p:nvSpPr>
        <p:spPr>
          <a:xfrm>
            <a:off x="2904349" y="5166438"/>
            <a:ext cx="465153" cy="60581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2492FD9-0F6C-4E5C-A8A5-B6BFDD385F61}"/>
              </a:ext>
            </a:extLst>
          </p:cNvPr>
          <p:cNvSpPr/>
          <p:nvPr/>
        </p:nvSpPr>
        <p:spPr>
          <a:xfrm>
            <a:off x="3889253" y="5166438"/>
            <a:ext cx="465153" cy="60581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92FA805A-6259-4A86-9935-8792D57D4645}"/>
                  </a:ext>
                </a:extLst>
              </p:cNvPr>
              <p:cNvSpPr txBox="1"/>
              <p:nvPr/>
            </p:nvSpPr>
            <p:spPr>
              <a:xfrm>
                <a:off x="3764248" y="5253933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92FA805A-6259-4A86-9935-8792D57D46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4248" y="5253933"/>
                <a:ext cx="715161" cy="4616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DB00A69A-0EFD-4F54-B69F-CF8FBB20454C}"/>
                  </a:ext>
                </a:extLst>
              </p:cNvPr>
              <p:cNvSpPr txBox="1"/>
              <p:nvPr/>
            </p:nvSpPr>
            <p:spPr>
              <a:xfrm>
                <a:off x="2788049" y="5261345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DB00A69A-0EFD-4F54-B69F-CF8FBB2045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8049" y="5261345"/>
                <a:ext cx="715161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0782D6B5-9912-4EC8-B677-0F9B8A101E44}"/>
                  </a:ext>
                </a:extLst>
              </p:cNvPr>
              <p:cNvSpPr txBox="1"/>
              <p:nvPr/>
            </p:nvSpPr>
            <p:spPr>
              <a:xfrm>
                <a:off x="1825638" y="528068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0782D6B5-9912-4EC8-B677-0F9B8A101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5638" y="5280680"/>
                <a:ext cx="715161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F55AF7C1-4F30-4B98-8D54-A72985A00722}"/>
                  </a:ext>
                </a:extLst>
              </p:cNvPr>
              <p:cNvSpPr txBox="1"/>
              <p:nvPr/>
            </p:nvSpPr>
            <p:spPr>
              <a:xfrm>
                <a:off x="885505" y="5235698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F55AF7C1-4F30-4B98-8D54-A72985A007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505" y="5235698"/>
                <a:ext cx="715161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矩形 23">
            <a:extLst>
              <a:ext uri="{FF2B5EF4-FFF2-40B4-BE49-F238E27FC236}">
                <a16:creationId xmlns:a16="http://schemas.microsoft.com/office/drawing/2014/main" id="{1967DF42-4970-4E46-80C2-DCAF8487B299}"/>
              </a:ext>
            </a:extLst>
          </p:cNvPr>
          <p:cNvSpPr/>
          <p:nvPr/>
        </p:nvSpPr>
        <p:spPr>
          <a:xfrm>
            <a:off x="982067" y="2404249"/>
            <a:ext cx="461666" cy="6058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6D56B4FF-412B-476C-934E-F9AFB4C51890}"/>
              </a:ext>
            </a:extLst>
          </p:cNvPr>
          <p:cNvSpPr/>
          <p:nvPr/>
        </p:nvSpPr>
        <p:spPr>
          <a:xfrm>
            <a:off x="1940991" y="2404248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C7DC989B-04D1-497D-9408-A921784E91DD}"/>
              </a:ext>
            </a:extLst>
          </p:cNvPr>
          <p:cNvSpPr/>
          <p:nvPr/>
        </p:nvSpPr>
        <p:spPr>
          <a:xfrm>
            <a:off x="2903402" y="2404248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F169D686-25E2-47CC-BC2D-B142C4645598}"/>
              </a:ext>
            </a:extLst>
          </p:cNvPr>
          <p:cNvSpPr/>
          <p:nvPr/>
        </p:nvSpPr>
        <p:spPr>
          <a:xfrm>
            <a:off x="3888306" y="2404248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7A99145D-9E9C-41E8-9EBD-E31A7761910A}"/>
                  </a:ext>
                </a:extLst>
              </p:cNvPr>
              <p:cNvSpPr txBox="1"/>
              <p:nvPr/>
            </p:nvSpPr>
            <p:spPr>
              <a:xfrm>
                <a:off x="3763301" y="2491743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7A99145D-9E9C-41E8-9EBD-E31A776191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3301" y="2491743"/>
                <a:ext cx="715161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810ABA54-D04A-4CEB-9A9F-5761AEC52D18}"/>
                  </a:ext>
                </a:extLst>
              </p:cNvPr>
              <p:cNvSpPr txBox="1"/>
              <p:nvPr/>
            </p:nvSpPr>
            <p:spPr>
              <a:xfrm>
                <a:off x="2787102" y="2499155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810ABA54-D04A-4CEB-9A9F-5761AEC52D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7102" y="2499155"/>
                <a:ext cx="715161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B721A5F9-B4BE-4CC7-987B-D6BBC92437F3}"/>
                  </a:ext>
                </a:extLst>
              </p:cNvPr>
              <p:cNvSpPr txBox="1"/>
              <p:nvPr/>
            </p:nvSpPr>
            <p:spPr>
              <a:xfrm>
                <a:off x="1824691" y="251849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B721A5F9-B4BE-4CC7-987B-D6BBC92437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4691" y="2518490"/>
                <a:ext cx="715161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8B445443-13D0-44FA-8BFE-F6FD157EEBD0}"/>
                  </a:ext>
                </a:extLst>
              </p:cNvPr>
              <p:cNvSpPr txBox="1"/>
              <p:nvPr/>
            </p:nvSpPr>
            <p:spPr>
              <a:xfrm>
                <a:off x="884558" y="2473508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8B445443-13D0-44FA-8BFE-F6FD157EEB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558" y="2473508"/>
                <a:ext cx="715161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39E96C51-CB2A-4338-99D5-49859360B268}"/>
              </a:ext>
            </a:extLst>
          </p:cNvPr>
          <p:cNvCxnSpPr>
            <a:cxnSpLocks/>
          </p:cNvCxnSpPr>
          <p:nvPr/>
        </p:nvCxnSpPr>
        <p:spPr>
          <a:xfrm flipV="1">
            <a:off x="2163811" y="4382441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C06CE500-1BD1-4532-B176-46CB2C5637A5}"/>
              </a:ext>
            </a:extLst>
          </p:cNvPr>
          <p:cNvCxnSpPr>
            <a:cxnSpLocks/>
          </p:cNvCxnSpPr>
          <p:nvPr/>
        </p:nvCxnSpPr>
        <p:spPr>
          <a:xfrm flipV="1">
            <a:off x="3134359" y="4363554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CFE1977A-0EF0-41AC-8C56-66D10B0CFA10}"/>
              </a:ext>
            </a:extLst>
          </p:cNvPr>
          <p:cNvCxnSpPr>
            <a:cxnSpLocks/>
          </p:cNvCxnSpPr>
          <p:nvPr/>
        </p:nvCxnSpPr>
        <p:spPr>
          <a:xfrm flipV="1">
            <a:off x="4124157" y="4363554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AA2146AE-01C0-4610-8FED-805A7650900F}"/>
              </a:ext>
            </a:extLst>
          </p:cNvPr>
          <p:cNvCxnSpPr>
            <a:cxnSpLocks/>
          </p:cNvCxnSpPr>
          <p:nvPr/>
        </p:nvCxnSpPr>
        <p:spPr>
          <a:xfrm flipV="1">
            <a:off x="1202122" y="2983005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>
            <a:extLst>
              <a:ext uri="{FF2B5EF4-FFF2-40B4-BE49-F238E27FC236}">
                <a16:creationId xmlns:a16="http://schemas.microsoft.com/office/drawing/2014/main" id="{FF61C3FD-5898-4DA4-910E-295CDA8EFFE4}"/>
              </a:ext>
            </a:extLst>
          </p:cNvPr>
          <p:cNvCxnSpPr>
            <a:cxnSpLocks/>
          </p:cNvCxnSpPr>
          <p:nvPr/>
        </p:nvCxnSpPr>
        <p:spPr>
          <a:xfrm flipV="1">
            <a:off x="2163044" y="2983005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>
            <a:extLst>
              <a:ext uri="{FF2B5EF4-FFF2-40B4-BE49-F238E27FC236}">
                <a16:creationId xmlns:a16="http://schemas.microsoft.com/office/drawing/2014/main" id="{C119F0C9-1842-48F9-BDC8-FF2351FC9DFE}"/>
              </a:ext>
            </a:extLst>
          </p:cNvPr>
          <p:cNvCxnSpPr>
            <a:cxnSpLocks/>
          </p:cNvCxnSpPr>
          <p:nvPr/>
        </p:nvCxnSpPr>
        <p:spPr>
          <a:xfrm flipV="1">
            <a:off x="3133592" y="2964118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單箭頭接點 37">
            <a:extLst>
              <a:ext uri="{FF2B5EF4-FFF2-40B4-BE49-F238E27FC236}">
                <a16:creationId xmlns:a16="http://schemas.microsoft.com/office/drawing/2014/main" id="{81F92690-08AE-4333-880E-F6DD5952B5A3}"/>
              </a:ext>
            </a:extLst>
          </p:cNvPr>
          <p:cNvCxnSpPr>
            <a:cxnSpLocks/>
          </p:cNvCxnSpPr>
          <p:nvPr/>
        </p:nvCxnSpPr>
        <p:spPr>
          <a:xfrm flipV="1">
            <a:off x="4123390" y="2964118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902F9A34-7D88-4A8E-AE72-A9A74BBA7191}"/>
              </a:ext>
            </a:extLst>
          </p:cNvPr>
          <p:cNvSpPr txBox="1"/>
          <p:nvPr/>
        </p:nvSpPr>
        <p:spPr>
          <a:xfrm>
            <a:off x="1611152" y="5811605"/>
            <a:ext cx="2050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i="1" u="sng" dirty="0"/>
              <a:t>Encoder</a:t>
            </a:r>
            <a:endParaRPr lang="zh-TW" altLang="en-US" sz="2800" b="1" i="1" u="sng" dirty="0"/>
          </a:p>
        </p:txBody>
      </p:sp>
      <p:sp>
        <p:nvSpPr>
          <p:cNvPr id="40" name="右大括弧 39">
            <a:extLst>
              <a:ext uri="{FF2B5EF4-FFF2-40B4-BE49-F238E27FC236}">
                <a16:creationId xmlns:a16="http://schemas.microsoft.com/office/drawing/2014/main" id="{45F16DE1-8EB1-414B-8E07-875EB51AB266}"/>
              </a:ext>
            </a:extLst>
          </p:cNvPr>
          <p:cNvSpPr/>
          <p:nvPr/>
        </p:nvSpPr>
        <p:spPr>
          <a:xfrm rot="16200000" flipV="1">
            <a:off x="1565548" y="1494997"/>
            <a:ext cx="314282" cy="1445249"/>
          </a:xfrm>
          <a:prstGeom prst="rightBrace">
            <a:avLst>
              <a:gd name="adj1" fmla="val 46722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右大括弧 40">
            <a:extLst>
              <a:ext uri="{FF2B5EF4-FFF2-40B4-BE49-F238E27FC236}">
                <a16:creationId xmlns:a16="http://schemas.microsoft.com/office/drawing/2014/main" id="{80CE9758-367B-4070-A5FF-AE1066254FA5}"/>
              </a:ext>
            </a:extLst>
          </p:cNvPr>
          <p:cNvSpPr/>
          <p:nvPr/>
        </p:nvSpPr>
        <p:spPr>
          <a:xfrm rot="16200000" flipV="1">
            <a:off x="3464237" y="1501672"/>
            <a:ext cx="314282" cy="1445249"/>
          </a:xfrm>
          <a:prstGeom prst="rightBrace">
            <a:avLst>
              <a:gd name="adj1" fmla="val 46722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5F30BC4D-73BE-46E7-AC74-64975A02D322}"/>
              </a:ext>
            </a:extLst>
          </p:cNvPr>
          <p:cNvSpPr/>
          <p:nvPr/>
        </p:nvSpPr>
        <p:spPr>
          <a:xfrm>
            <a:off x="1484028" y="1052736"/>
            <a:ext cx="461666" cy="7794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字方塊 42">
                <a:extLst>
                  <a:ext uri="{FF2B5EF4-FFF2-40B4-BE49-F238E27FC236}">
                    <a16:creationId xmlns:a16="http://schemas.microsoft.com/office/drawing/2014/main" id="{FE6715BD-3FFA-4833-9983-79F145230AC2}"/>
                  </a:ext>
                </a:extLst>
              </p:cNvPr>
              <p:cNvSpPr txBox="1"/>
              <p:nvPr/>
            </p:nvSpPr>
            <p:spPr>
              <a:xfrm>
                <a:off x="1551814" y="1283130"/>
                <a:ext cx="3609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3" name="文字方塊 42">
                <a:extLst>
                  <a:ext uri="{FF2B5EF4-FFF2-40B4-BE49-F238E27FC236}">
                    <a16:creationId xmlns:a16="http://schemas.microsoft.com/office/drawing/2014/main" id="{FE6715BD-3FFA-4833-9983-79F145230A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1814" y="1283130"/>
                <a:ext cx="360996" cy="369332"/>
              </a:xfrm>
              <a:prstGeom prst="rect">
                <a:avLst/>
              </a:prstGeom>
              <a:blipFill>
                <a:blip r:embed="rId10"/>
                <a:stretch>
                  <a:fillRect l="-10345" r="-689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矩形 43">
            <a:extLst>
              <a:ext uri="{FF2B5EF4-FFF2-40B4-BE49-F238E27FC236}">
                <a16:creationId xmlns:a16="http://schemas.microsoft.com/office/drawing/2014/main" id="{E2EB4900-0994-4A1E-932C-D3EBFC02EC5E}"/>
              </a:ext>
            </a:extLst>
          </p:cNvPr>
          <p:cNvSpPr/>
          <p:nvPr/>
        </p:nvSpPr>
        <p:spPr>
          <a:xfrm>
            <a:off x="3399096" y="1100936"/>
            <a:ext cx="461666" cy="7794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字方塊 44">
                <a:extLst>
                  <a:ext uri="{FF2B5EF4-FFF2-40B4-BE49-F238E27FC236}">
                    <a16:creationId xmlns:a16="http://schemas.microsoft.com/office/drawing/2014/main" id="{FA02DED6-088E-40DF-8DB8-5BA0B2990B87}"/>
                  </a:ext>
                </a:extLst>
              </p:cNvPr>
              <p:cNvSpPr txBox="1"/>
              <p:nvPr/>
            </p:nvSpPr>
            <p:spPr>
              <a:xfrm>
                <a:off x="3458580" y="1318363"/>
                <a:ext cx="36760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5" name="文字方塊 44">
                <a:extLst>
                  <a:ext uri="{FF2B5EF4-FFF2-40B4-BE49-F238E27FC236}">
                    <a16:creationId xmlns:a16="http://schemas.microsoft.com/office/drawing/2014/main" id="{FA02DED6-088E-40DF-8DB8-5BA0B2990B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8580" y="1318363"/>
                <a:ext cx="367601" cy="369332"/>
              </a:xfrm>
              <a:prstGeom prst="rect">
                <a:avLst/>
              </a:prstGeom>
              <a:blipFill>
                <a:blip r:embed="rId11"/>
                <a:stretch>
                  <a:fillRect l="-10000" r="-666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" name="群組 48">
            <a:extLst>
              <a:ext uri="{FF2B5EF4-FFF2-40B4-BE49-F238E27FC236}">
                <a16:creationId xmlns:a16="http://schemas.microsoft.com/office/drawing/2014/main" id="{ED2250D6-EE34-47C5-854E-FE6EB55D8325}"/>
              </a:ext>
            </a:extLst>
          </p:cNvPr>
          <p:cNvGrpSpPr/>
          <p:nvPr/>
        </p:nvGrpSpPr>
        <p:grpSpPr>
          <a:xfrm>
            <a:off x="5591772" y="1523374"/>
            <a:ext cx="461665" cy="1413164"/>
            <a:chOff x="1417239" y="5157069"/>
            <a:chExt cx="461665" cy="1413164"/>
          </a:xfrm>
        </p:grpSpPr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E661C1DC-CA70-49B7-A9EA-9433C65677C5}"/>
                </a:ext>
              </a:extLst>
            </p:cNvPr>
            <p:cNvSpPr/>
            <p:nvPr/>
          </p:nvSpPr>
          <p:spPr>
            <a:xfrm>
              <a:off x="1467114" y="5231885"/>
              <a:ext cx="299260" cy="12718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51" name="文字方塊 50">
              <a:extLst>
                <a:ext uri="{FF2B5EF4-FFF2-40B4-BE49-F238E27FC236}">
                  <a16:creationId xmlns:a16="http://schemas.microsoft.com/office/drawing/2014/main" id="{530A34F8-0CE1-40C3-B9DE-3C38C9A75845}"/>
                </a:ext>
              </a:extLst>
            </p:cNvPr>
            <p:cNvSpPr txBox="1"/>
            <p:nvPr/>
          </p:nvSpPr>
          <p:spPr>
            <a:xfrm rot="5400000">
              <a:off x="941490" y="5632818"/>
              <a:ext cx="1413164" cy="461665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zh-TW" alt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0848EAB2-9D81-4196-A119-C2E3AD38E67F}"/>
              </a:ext>
            </a:extLst>
          </p:cNvPr>
          <p:cNvSpPr txBox="1"/>
          <p:nvPr/>
        </p:nvSpPr>
        <p:spPr>
          <a:xfrm>
            <a:off x="5884639" y="5827557"/>
            <a:ext cx="2050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i="1" u="sng" dirty="0"/>
              <a:t>Decoder</a:t>
            </a:r>
            <a:endParaRPr lang="zh-TW" altLang="en-US" sz="2800" b="1" i="1" u="sng" dirty="0"/>
          </a:p>
        </p:txBody>
      </p:sp>
      <p:sp>
        <p:nvSpPr>
          <p:cNvPr id="78" name="矩形: 圓角 77">
            <a:extLst>
              <a:ext uri="{FF2B5EF4-FFF2-40B4-BE49-F238E27FC236}">
                <a16:creationId xmlns:a16="http://schemas.microsoft.com/office/drawing/2014/main" id="{C440CF5E-456C-4561-A15D-AC9D1C902C93}"/>
              </a:ext>
            </a:extLst>
          </p:cNvPr>
          <p:cNvSpPr/>
          <p:nvPr/>
        </p:nvSpPr>
        <p:spPr>
          <a:xfrm>
            <a:off x="5261066" y="3318353"/>
            <a:ext cx="3036910" cy="148825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F7D866D5-09E3-4DDD-92BD-1A2C7533309E}"/>
              </a:ext>
            </a:extLst>
          </p:cNvPr>
          <p:cNvSpPr/>
          <p:nvPr/>
        </p:nvSpPr>
        <p:spPr>
          <a:xfrm>
            <a:off x="5613319" y="3718631"/>
            <a:ext cx="461666" cy="60581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D68F58A0-2069-4791-8C87-0A351163030C}"/>
              </a:ext>
            </a:extLst>
          </p:cNvPr>
          <p:cNvSpPr/>
          <p:nvPr/>
        </p:nvSpPr>
        <p:spPr>
          <a:xfrm>
            <a:off x="6572243" y="3718630"/>
            <a:ext cx="465153" cy="60581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81" name="直線單箭頭接點 80">
            <a:extLst>
              <a:ext uri="{FF2B5EF4-FFF2-40B4-BE49-F238E27FC236}">
                <a16:creationId xmlns:a16="http://schemas.microsoft.com/office/drawing/2014/main" id="{8C912C26-D888-417D-91EC-202B0FDE957F}"/>
              </a:ext>
            </a:extLst>
          </p:cNvPr>
          <p:cNvCxnSpPr>
            <a:cxnSpLocks/>
          </p:cNvCxnSpPr>
          <p:nvPr/>
        </p:nvCxnSpPr>
        <p:spPr>
          <a:xfrm>
            <a:off x="6093285" y="4051062"/>
            <a:ext cx="4789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單箭頭接點 81">
            <a:extLst>
              <a:ext uri="{FF2B5EF4-FFF2-40B4-BE49-F238E27FC236}">
                <a16:creationId xmlns:a16="http://schemas.microsoft.com/office/drawing/2014/main" id="{CFB3C03C-0318-4829-9F1E-35CD044BE64C}"/>
              </a:ext>
            </a:extLst>
          </p:cNvPr>
          <p:cNvCxnSpPr>
            <a:cxnSpLocks/>
          </p:cNvCxnSpPr>
          <p:nvPr/>
        </p:nvCxnSpPr>
        <p:spPr>
          <a:xfrm flipV="1">
            <a:off x="5842627" y="4352956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矩形 82">
            <a:extLst>
              <a:ext uri="{FF2B5EF4-FFF2-40B4-BE49-F238E27FC236}">
                <a16:creationId xmlns:a16="http://schemas.microsoft.com/office/drawing/2014/main" id="{E4E5F0A3-5093-4AFF-9A6A-197374DB70C6}"/>
              </a:ext>
            </a:extLst>
          </p:cNvPr>
          <p:cNvSpPr/>
          <p:nvPr/>
        </p:nvSpPr>
        <p:spPr>
          <a:xfrm>
            <a:off x="7534654" y="3718630"/>
            <a:ext cx="465153" cy="60581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84" name="直線單箭頭接點 83">
            <a:extLst>
              <a:ext uri="{FF2B5EF4-FFF2-40B4-BE49-F238E27FC236}">
                <a16:creationId xmlns:a16="http://schemas.microsoft.com/office/drawing/2014/main" id="{771C9946-4DCC-4E40-942B-DC7233FE5C0B}"/>
              </a:ext>
            </a:extLst>
          </p:cNvPr>
          <p:cNvCxnSpPr>
            <a:cxnSpLocks/>
          </p:cNvCxnSpPr>
          <p:nvPr/>
        </p:nvCxnSpPr>
        <p:spPr>
          <a:xfrm>
            <a:off x="7055696" y="4061572"/>
            <a:ext cx="47895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線單箭頭接點 105">
            <a:extLst>
              <a:ext uri="{FF2B5EF4-FFF2-40B4-BE49-F238E27FC236}">
                <a16:creationId xmlns:a16="http://schemas.microsoft.com/office/drawing/2014/main" id="{80614F2D-F354-4672-A13A-40E136BE8343}"/>
              </a:ext>
            </a:extLst>
          </p:cNvPr>
          <p:cNvCxnSpPr>
            <a:cxnSpLocks/>
          </p:cNvCxnSpPr>
          <p:nvPr/>
        </p:nvCxnSpPr>
        <p:spPr>
          <a:xfrm flipV="1">
            <a:off x="6803549" y="4352956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線單箭頭接點 106">
            <a:extLst>
              <a:ext uri="{FF2B5EF4-FFF2-40B4-BE49-F238E27FC236}">
                <a16:creationId xmlns:a16="http://schemas.microsoft.com/office/drawing/2014/main" id="{CCFCE8AE-C21C-47E1-A809-7CD0713B3B62}"/>
              </a:ext>
            </a:extLst>
          </p:cNvPr>
          <p:cNvCxnSpPr>
            <a:cxnSpLocks/>
          </p:cNvCxnSpPr>
          <p:nvPr/>
        </p:nvCxnSpPr>
        <p:spPr>
          <a:xfrm flipV="1">
            <a:off x="7774097" y="4334069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線單箭頭接點 108">
            <a:extLst>
              <a:ext uri="{FF2B5EF4-FFF2-40B4-BE49-F238E27FC236}">
                <a16:creationId xmlns:a16="http://schemas.microsoft.com/office/drawing/2014/main" id="{4E77D33F-F0AF-4181-A5F5-CB31DB113875}"/>
              </a:ext>
            </a:extLst>
          </p:cNvPr>
          <p:cNvCxnSpPr>
            <a:cxnSpLocks/>
          </p:cNvCxnSpPr>
          <p:nvPr/>
        </p:nvCxnSpPr>
        <p:spPr>
          <a:xfrm flipV="1">
            <a:off x="5841860" y="2953520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線單箭頭接點 109">
            <a:extLst>
              <a:ext uri="{FF2B5EF4-FFF2-40B4-BE49-F238E27FC236}">
                <a16:creationId xmlns:a16="http://schemas.microsoft.com/office/drawing/2014/main" id="{8D02D5FB-51EB-4185-8F5E-DA0FF4B29791}"/>
              </a:ext>
            </a:extLst>
          </p:cNvPr>
          <p:cNvCxnSpPr>
            <a:cxnSpLocks/>
          </p:cNvCxnSpPr>
          <p:nvPr/>
        </p:nvCxnSpPr>
        <p:spPr>
          <a:xfrm flipV="1">
            <a:off x="6802782" y="2953520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直線單箭頭接點 110">
            <a:extLst>
              <a:ext uri="{FF2B5EF4-FFF2-40B4-BE49-F238E27FC236}">
                <a16:creationId xmlns:a16="http://schemas.microsoft.com/office/drawing/2014/main" id="{319D88B6-F099-4205-A6F6-2EE065B56992}"/>
              </a:ext>
            </a:extLst>
          </p:cNvPr>
          <p:cNvCxnSpPr>
            <a:cxnSpLocks/>
          </p:cNvCxnSpPr>
          <p:nvPr/>
        </p:nvCxnSpPr>
        <p:spPr>
          <a:xfrm flipV="1">
            <a:off x="7773330" y="2934633"/>
            <a:ext cx="0" cy="7839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矩形 118">
            <a:extLst>
              <a:ext uri="{FF2B5EF4-FFF2-40B4-BE49-F238E27FC236}">
                <a16:creationId xmlns:a16="http://schemas.microsoft.com/office/drawing/2014/main" id="{478985D5-220D-40E0-BB48-C5253BDA09EB}"/>
              </a:ext>
            </a:extLst>
          </p:cNvPr>
          <p:cNvSpPr/>
          <p:nvPr/>
        </p:nvSpPr>
        <p:spPr>
          <a:xfrm>
            <a:off x="5606937" y="5139596"/>
            <a:ext cx="461666" cy="6058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20" name="矩形 119">
            <a:extLst>
              <a:ext uri="{FF2B5EF4-FFF2-40B4-BE49-F238E27FC236}">
                <a16:creationId xmlns:a16="http://schemas.microsoft.com/office/drawing/2014/main" id="{17F438E0-E275-4736-BE15-295EBAE23381}"/>
              </a:ext>
            </a:extLst>
          </p:cNvPr>
          <p:cNvSpPr/>
          <p:nvPr/>
        </p:nvSpPr>
        <p:spPr>
          <a:xfrm>
            <a:off x="6565861" y="5139595"/>
            <a:ext cx="465153" cy="60581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21" name="矩形 120">
            <a:extLst>
              <a:ext uri="{FF2B5EF4-FFF2-40B4-BE49-F238E27FC236}">
                <a16:creationId xmlns:a16="http://schemas.microsoft.com/office/drawing/2014/main" id="{044B1352-54FC-4840-9E99-6E38992C39BF}"/>
              </a:ext>
            </a:extLst>
          </p:cNvPr>
          <p:cNvSpPr/>
          <p:nvPr/>
        </p:nvSpPr>
        <p:spPr>
          <a:xfrm>
            <a:off x="7528272" y="5139595"/>
            <a:ext cx="465153" cy="60581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文字方塊 121">
                <a:extLst>
                  <a:ext uri="{FF2B5EF4-FFF2-40B4-BE49-F238E27FC236}">
                    <a16:creationId xmlns:a16="http://schemas.microsoft.com/office/drawing/2014/main" id="{FC16B291-69FA-4A5B-8F5C-13DCF786802D}"/>
                  </a:ext>
                </a:extLst>
              </p:cNvPr>
              <p:cNvSpPr txBox="1"/>
              <p:nvPr/>
            </p:nvSpPr>
            <p:spPr>
              <a:xfrm>
                <a:off x="7411972" y="5234502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22" name="文字方塊 121">
                <a:extLst>
                  <a:ext uri="{FF2B5EF4-FFF2-40B4-BE49-F238E27FC236}">
                    <a16:creationId xmlns:a16="http://schemas.microsoft.com/office/drawing/2014/main" id="{FC16B291-69FA-4A5B-8F5C-13DCF78680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1972" y="5234502"/>
                <a:ext cx="715161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文字方塊 122">
                <a:extLst>
                  <a:ext uri="{FF2B5EF4-FFF2-40B4-BE49-F238E27FC236}">
                    <a16:creationId xmlns:a16="http://schemas.microsoft.com/office/drawing/2014/main" id="{3D719ADE-1963-4036-A07C-A33AC7BE1C07}"/>
                  </a:ext>
                </a:extLst>
              </p:cNvPr>
              <p:cNvSpPr txBox="1"/>
              <p:nvPr/>
            </p:nvSpPr>
            <p:spPr>
              <a:xfrm>
                <a:off x="6449561" y="5253837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23" name="文字方塊 122">
                <a:extLst>
                  <a:ext uri="{FF2B5EF4-FFF2-40B4-BE49-F238E27FC236}">
                    <a16:creationId xmlns:a16="http://schemas.microsoft.com/office/drawing/2014/main" id="{3D719ADE-1963-4036-A07C-A33AC7BE1C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9561" y="5253837"/>
                <a:ext cx="715161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文字方塊 123">
                <a:extLst>
                  <a:ext uri="{FF2B5EF4-FFF2-40B4-BE49-F238E27FC236}">
                    <a16:creationId xmlns:a16="http://schemas.microsoft.com/office/drawing/2014/main" id="{8FC8BDEF-0AC1-4474-B149-D47F78EF9F6B}"/>
                  </a:ext>
                </a:extLst>
              </p:cNvPr>
              <p:cNvSpPr txBox="1"/>
              <p:nvPr/>
            </p:nvSpPr>
            <p:spPr>
              <a:xfrm>
                <a:off x="5509428" y="5208855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24" name="文字方塊 123">
                <a:extLst>
                  <a:ext uri="{FF2B5EF4-FFF2-40B4-BE49-F238E27FC236}">
                    <a16:creationId xmlns:a16="http://schemas.microsoft.com/office/drawing/2014/main" id="{8FC8BDEF-0AC1-4474-B149-D47F78EF9F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9428" y="5208855"/>
                <a:ext cx="715161" cy="4616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6" name="群組 125">
            <a:extLst>
              <a:ext uri="{FF2B5EF4-FFF2-40B4-BE49-F238E27FC236}">
                <a16:creationId xmlns:a16="http://schemas.microsoft.com/office/drawing/2014/main" id="{7526C1F6-D34C-4240-BFA4-F016914EDB89}"/>
              </a:ext>
            </a:extLst>
          </p:cNvPr>
          <p:cNvGrpSpPr/>
          <p:nvPr/>
        </p:nvGrpSpPr>
        <p:grpSpPr>
          <a:xfrm>
            <a:off x="6573986" y="1517714"/>
            <a:ext cx="461665" cy="1413164"/>
            <a:chOff x="1417239" y="5157069"/>
            <a:chExt cx="461665" cy="1413164"/>
          </a:xfrm>
        </p:grpSpPr>
        <p:sp>
          <p:nvSpPr>
            <p:cNvPr id="127" name="矩形 126">
              <a:extLst>
                <a:ext uri="{FF2B5EF4-FFF2-40B4-BE49-F238E27FC236}">
                  <a16:creationId xmlns:a16="http://schemas.microsoft.com/office/drawing/2014/main" id="{43E07CB3-2CD2-4F5C-962D-DD4A93C6037B}"/>
                </a:ext>
              </a:extLst>
            </p:cNvPr>
            <p:cNvSpPr/>
            <p:nvPr/>
          </p:nvSpPr>
          <p:spPr>
            <a:xfrm>
              <a:off x="1467114" y="5231885"/>
              <a:ext cx="299260" cy="12718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28" name="文字方塊 127">
              <a:extLst>
                <a:ext uri="{FF2B5EF4-FFF2-40B4-BE49-F238E27FC236}">
                  <a16:creationId xmlns:a16="http://schemas.microsoft.com/office/drawing/2014/main" id="{52C7B4A7-9C25-4E6A-9A75-B554B2951114}"/>
                </a:ext>
              </a:extLst>
            </p:cNvPr>
            <p:cNvSpPr txBox="1"/>
            <p:nvPr/>
          </p:nvSpPr>
          <p:spPr>
            <a:xfrm rot="5400000">
              <a:off x="941490" y="5632818"/>
              <a:ext cx="1413164" cy="461665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zh-TW" alt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9" name="群組 128">
            <a:extLst>
              <a:ext uri="{FF2B5EF4-FFF2-40B4-BE49-F238E27FC236}">
                <a16:creationId xmlns:a16="http://schemas.microsoft.com/office/drawing/2014/main" id="{259182F9-5BFE-41E0-8746-CF7CB9F6A749}"/>
              </a:ext>
            </a:extLst>
          </p:cNvPr>
          <p:cNvGrpSpPr/>
          <p:nvPr/>
        </p:nvGrpSpPr>
        <p:grpSpPr>
          <a:xfrm>
            <a:off x="7528272" y="1523373"/>
            <a:ext cx="461665" cy="1413164"/>
            <a:chOff x="1417239" y="5157069"/>
            <a:chExt cx="461665" cy="1413164"/>
          </a:xfrm>
        </p:grpSpPr>
        <p:sp>
          <p:nvSpPr>
            <p:cNvPr id="130" name="矩形 129">
              <a:extLst>
                <a:ext uri="{FF2B5EF4-FFF2-40B4-BE49-F238E27FC236}">
                  <a16:creationId xmlns:a16="http://schemas.microsoft.com/office/drawing/2014/main" id="{075B45B5-D877-45AC-9287-332D3B61C575}"/>
                </a:ext>
              </a:extLst>
            </p:cNvPr>
            <p:cNvSpPr/>
            <p:nvPr/>
          </p:nvSpPr>
          <p:spPr>
            <a:xfrm>
              <a:off x="1467114" y="5231885"/>
              <a:ext cx="299260" cy="12718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31" name="文字方塊 130">
              <a:extLst>
                <a:ext uri="{FF2B5EF4-FFF2-40B4-BE49-F238E27FC236}">
                  <a16:creationId xmlns:a16="http://schemas.microsoft.com/office/drawing/2014/main" id="{E548E596-8FFE-45EA-98D0-602786C1F121}"/>
                </a:ext>
              </a:extLst>
            </p:cNvPr>
            <p:cNvSpPr txBox="1"/>
            <p:nvPr/>
          </p:nvSpPr>
          <p:spPr>
            <a:xfrm rot="5400000">
              <a:off x="941490" y="5632818"/>
              <a:ext cx="1413164" cy="461665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zh-TW" altLang="en-US" sz="2400" dirty="0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文字方塊 131">
                <a:extLst>
                  <a:ext uri="{FF2B5EF4-FFF2-40B4-BE49-F238E27FC236}">
                    <a16:creationId xmlns:a16="http://schemas.microsoft.com/office/drawing/2014/main" id="{C4BCAC6D-4F58-4EEE-AFB6-E68506AA1D89}"/>
                  </a:ext>
                </a:extLst>
              </p:cNvPr>
              <p:cNvSpPr txBox="1"/>
              <p:nvPr/>
            </p:nvSpPr>
            <p:spPr>
              <a:xfrm>
                <a:off x="5661839" y="2073714"/>
                <a:ext cx="37818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2" name="文字方塊 131">
                <a:extLst>
                  <a:ext uri="{FF2B5EF4-FFF2-40B4-BE49-F238E27FC236}">
                    <a16:creationId xmlns:a16="http://schemas.microsoft.com/office/drawing/2014/main" id="{C4BCAC6D-4F58-4EEE-AFB6-E68506AA1D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1839" y="2073714"/>
                <a:ext cx="378180" cy="369332"/>
              </a:xfrm>
              <a:prstGeom prst="rect">
                <a:avLst/>
              </a:prstGeom>
              <a:blipFill>
                <a:blip r:embed="rId15"/>
                <a:stretch>
                  <a:fillRect l="-6452" r="-645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文字方塊 132">
                <a:extLst>
                  <a:ext uri="{FF2B5EF4-FFF2-40B4-BE49-F238E27FC236}">
                    <a16:creationId xmlns:a16="http://schemas.microsoft.com/office/drawing/2014/main" id="{87E870FA-31F8-47F7-9CD3-E44D0EFE831A}"/>
                  </a:ext>
                </a:extLst>
              </p:cNvPr>
              <p:cNvSpPr txBox="1"/>
              <p:nvPr/>
            </p:nvSpPr>
            <p:spPr>
              <a:xfrm>
                <a:off x="6652834" y="2108609"/>
                <a:ext cx="38478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3" name="文字方塊 132">
                <a:extLst>
                  <a:ext uri="{FF2B5EF4-FFF2-40B4-BE49-F238E27FC236}">
                    <a16:creationId xmlns:a16="http://schemas.microsoft.com/office/drawing/2014/main" id="{87E870FA-31F8-47F7-9CD3-E44D0EFE8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2834" y="2108609"/>
                <a:ext cx="384785" cy="369332"/>
              </a:xfrm>
              <a:prstGeom prst="rect">
                <a:avLst/>
              </a:prstGeom>
              <a:blipFill>
                <a:blip r:embed="rId16"/>
                <a:stretch>
                  <a:fillRect l="-9677" r="-645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文字方塊 133">
                <a:extLst>
                  <a:ext uri="{FF2B5EF4-FFF2-40B4-BE49-F238E27FC236}">
                    <a16:creationId xmlns:a16="http://schemas.microsoft.com/office/drawing/2014/main" id="{202492D0-435A-471B-B5AF-D47F4662AAD5}"/>
                  </a:ext>
                </a:extLst>
              </p:cNvPr>
              <p:cNvSpPr txBox="1"/>
              <p:nvPr/>
            </p:nvSpPr>
            <p:spPr>
              <a:xfrm>
                <a:off x="7592055" y="2120751"/>
                <a:ext cx="38478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4" name="文字方塊 133">
                <a:extLst>
                  <a:ext uri="{FF2B5EF4-FFF2-40B4-BE49-F238E27FC236}">
                    <a16:creationId xmlns:a16="http://schemas.microsoft.com/office/drawing/2014/main" id="{202492D0-435A-471B-B5AF-D47F4662AA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2055" y="2120751"/>
                <a:ext cx="384785" cy="369332"/>
              </a:xfrm>
              <a:prstGeom prst="rect">
                <a:avLst/>
              </a:prstGeom>
              <a:blipFill>
                <a:blip r:embed="rId17"/>
                <a:stretch>
                  <a:fillRect l="-9375" r="-312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6" name="矩形: 圓角 135">
            <a:extLst>
              <a:ext uri="{FF2B5EF4-FFF2-40B4-BE49-F238E27FC236}">
                <a16:creationId xmlns:a16="http://schemas.microsoft.com/office/drawing/2014/main" id="{E29AED20-2FE8-4170-BA58-91CCA32D2A2C}"/>
              </a:ext>
            </a:extLst>
          </p:cNvPr>
          <p:cNvSpPr/>
          <p:nvPr/>
        </p:nvSpPr>
        <p:spPr>
          <a:xfrm>
            <a:off x="592456" y="3301118"/>
            <a:ext cx="4042450" cy="1560602"/>
          </a:xfrm>
          <a:prstGeom prst="roundRect">
            <a:avLst/>
          </a:prstGeom>
          <a:blipFill>
            <a:blip r:embed="rId18"/>
            <a:tile tx="0" ty="0" sx="100000" sy="100000" flip="none" algn="tl"/>
          </a:blipFill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Self-Attention Layer</a:t>
            </a:r>
            <a:endParaRPr lang="zh-TW" altLang="en-US" sz="2800" dirty="0"/>
          </a:p>
        </p:txBody>
      </p:sp>
      <p:sp>
        <p:nvSpPr>
          <p:cNvPr id="137" name="矩形: 圓角 136">
            <a:extLst>
              <a:ext uri="{FF2B5EF4-FFF2-40B4-BE49-F238E27FC236}">
                <a16:creationId xmlns:a16="http://schemas.microsoft.com/office/drawing/2014/main" id="{37A6A1A1-3991-433E-AE9B-570FAE9C710D}"/>
              </a:ext>
            </a:extLst>
          </p:cNvPr>
          <p:cNvSpPr/>
          <p:nvPr/>
        </p:nvSpPr>
        <p:spPr>
          <a:xfrm>
            <a:off x="5215701" y="3323575"/>
            <a:ext cx="3154470" cy="1478897"/>
          </a:xfrm>
          <a:prstGeom prst="roundRect">
            <a:avLst/>
          </a:prstGeom>
          <a:blipFill>
            <a:blip r:embed="rId18"/>
            <a:tile tx="0" ty="0" sx="100000" sy="100000" flip="none" algn="tl"/>
          </a:blipFill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Self-Attention Layer</a:t>
            </a:r>
            <a:endParaRPr lang="zh-TW" altLang="en-US" sz="2800" dirty="0"/>
          </a:p>
        </p:txBody>
      </p:sp>
      <p:sp>
        <p:nvSpPr>
          <p:cNvPr id="56" name="手繪多邊形 26">
            <a:extLst>
              <a:ext uri="{FF2B5EF4-FFF2-40B4-BE49-F238E27FC236}">
                <a16:creationId xmlns:a16="http://schemas.microsoft.com/office/drawing/2014/main" id="{E175D7A8-E01B-45E1-BB46-7881C70337FC}"/>
              </a:ext>
            </a:extLst>
          </p:cNvPr>
          <p:cNvSpPr/>
          <p:nvPr/>
        </p:nvSpPr>
        <p:spPr>
          <a:xfrm>
            <a:off x="5977623" y="2649860"/>
            <a:ext cx="743551" cy="2332697"/>
          </a:xfrm>
          <a:custGeom>
            <a:avLst/>
            <a:gdLst>
              <a:gd name="connsiteX0" fmla="*/ 0 w 685800"/>
              <a:gd name="connsiteY0" fmla="*/ 0 h 2016606"/>
              <a:gd name="connsiteX1" fmla="*/ 215900 w 685800"/>
              <a:gd name="connsiteY1" fmla="*/ 381000 h 2016606"/>
              <a:gd name="connsiteX2" fmla="*/ 266700 w 685800"/>
              <a:gd name="connsiteY2" fmla="*/ 1524000 h 2016606"/>
              <a:gd name="connsiteX3" fmla="*/ 342900 w 685800"/>
              <a:gd name="connsiteY3" fmla="*/ 1917700 h 2016606"/>
              <a:gd name="connsiteX4" fmla="*/ 546100 w 685800"/>
              <a:gd name="connsiteY4" fmla="*/ 2006600 h 2016606"/>
              <a:gd name="connsiteX5" fmla="*/ 685800 w 685800"/>
              <a:gd name="connsiteY5" fmla="*/ 1739900 h 2016606"/>
              <a:gd name="connsiteX0" fmla="*/ 0 w 705050"/>
              <a:gd name="connsiteY0" fmla="*/ 0 h 2016606"/>
              <a:gd name="connsiteX1" fmla="*/ 215900 w 705050"/>
              <a:gd name="connsiteY1" fmla="*/ 381000 h 2016606"/>
              <a:gd name="connsiteX2" fmla="*/ 266700 w 705050"/>
              <a:gd name="connsiteY2" fmla="*/ 1524000 h 2016606"/>
              <a:gd name="connsiteX3" fmla="*/ 342900 w 705050"/>
              <a:gd name="connsiteY3" fmla="*/ 1917700 h 2016606"/>
              <a:gd name="connsiteX4" fmla="*/ 546100 w 705050"/>
              <a:gd name="connsiteY4" fmla="*/ 2006600 h 2016606"/>
              <a:gd name="connsiteX5" fmla="*/ 705050 w 705050"/>
              <a:gd name="connsiteY5" fmla="*/ 1440344 h 2016606"/>
              <a:gd name="connsiteX0" fmla="*/ 0 w 743551"/>
              <a:gd name="connsiteY0" fmla="*/ 0 h 2016606"/>
              <a:gd name="connsiteX1" fmla="*/ 215900 w 743551"/>
              <a:gd name="connsiteY1" fmla="*/ 381000 h 2016606"/>
              <a:gd name="connsiteX2" fmla="*/ 266700 w 743551"/>
              <a:gd name="connsiteY2" fmla="*/ 1524000 h 2016606"/>
              <a:gd name="connsiteX3" fmla="*/ 342900 w 743551"/>
              <a:gd name="connsiteY3" fmla="*/ 1917700 h 2016606"/>
              <a:gd name="connsiteX4" fmla="*/ 546100 w 743551"/>
              <a:gd name="connsiteY4" fmla="*/ 2006600 h 2016606"/>
              <a:gd name="connsiteX5" fmla="*/ 743551 w 743551"/>
              <a:gd name="connsiteY5" fmla="*/ 1415381 h 2016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3551" h="2016606">
                <a:moveTo>
                  <a:pt x="0" y="0"/>
                </a:moveTo>
                <a:cubicBezTo>
                  <a:pt x="85725" y="63500"/>
                  <a:pt x="171450" y="127000"/>
                  <a:pt x="215900" y="381000"/>
                </a:cubicBezTo>
                <a:cubicBezTo>
                  <a:pt x="260350" y="635000"/>
                  <a:pt x="245533" y="1267883"/>
                  <a:pt x="266700" y="1524000"/>
                </a:cubicBezTo>
                <a:cubicBezTo>
                  <a:pt x="287867" y="1780117"/>
                  <a:pt x="296333" y="1837267"/>
                  <a:pt x="342900" y="1917700"/>
                </a:cubicBezTo>
                <a:cubicBezTo>
                  <a:pt x="389467" y="1998133"/>
                  <a:pt x="488950" y="2036233"/>
                  <a:pt x="546100" y="2006600"/>
                </a:cubicBezTo>
                <a:cubicBezTo>
                  <a:pt x="603250" y="1976967"/>
                  <a:pt x="702276" y="1533914"/>
                  <a:pt x="743551" y="1415381"/>
                </a:cubicBez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5" name="手繪多邊形 26">
            <a:extLst>
              <a:ext uri="{FF2B5EF4-FFF2-40B4-BE49-F238E27FC236}">
                <a16:creationId xmlns:a16="http://schemas.microsoft.com/office/drawing/2014/main" id="{F9D6419C-60F7-4A9A-8596-B135DAEDF67A}"/>
              </a:ext>
            </a:extLst>
          </p:cNvPr>
          <p:cNvSpPr/>
          <p:nvPr/>
        </p:nvSpPr>
        <p:spPr>
          <a:xfrm>
            <a:off x="6928265" y="2648910"/>
            <a:ext cx="743551" cy="2332697"/>
          </a:xfrm>
          <a:custGeom>
            <a:avLst/>
            <a:gdLst>
              <a:gd name="connsiteX0" fmla="*/ 0 w 685800"/>
              <a:gd name="connsiteY0" fmla="*/ 0 h 2016606"/>
              <a:gd name="connsiteX1" fmla="*/ 215900 w 685800"/>
              <a:gd name="connsiteY1" fmla="*/ 381000 h 2016606"/>
              <a:gd name="connsiteX2" fmla="*/ 266700 w 685800"/>
              <a:gd name="connsiteY2" fmla="*/ 1524000 h 2016606"/>
              <a:gd name="connsiteX3" fmla="*/ 342900 w 685800"/>
              <a:gd name="connsiteY3" fmla="*/ 1917700 h 2016606"/>
              <a:gd name="connsiteX4" fmla="*/ 546100 w 685800"/>
              <a:gd name="connsiteY4" fmla="*/ 2006600 h 2016606"/>
              <a:gd name="connsiteX5" fmla="*/ 685800 w 685800"/>
              <a:gd name="connsiteY5" fmla="*/ 1739900 h 2016606"/>
              <a:gd name="connsiteX0" fmla="*/ 0 w 705050"/>
              <a:gd name="connsiteY0" fmla="*/ 0 h 2016606"/>
              <a:gd name="connsiteX1" fmla="*/ 215900 w 705050"/>
              <a:gd name="connsiteY1" fmla="*/ 381000 h 2016606"/>
              <a:gd name="connsiteX2" fmla="*/ 266700 w 705050"/>
              <a:gd name="connsiteY2" fmla="*/ 1524000 h 2016606"/>
              <a:gd name="connsiteX3" fmla="*/ 342900 w 705050"/>
              <a:gd name="connsiteY3" fmla="*/ 1917700 h 2016606"/>
              <a:gd name="connsiteX4" fmla="*/ 546100 w 705050"/>
              <a:gd name="connsiteY4" fmla="*/ 2006600 h 2016606"/>
              <a:gd name="connsiteX5" fmla="*/ 705050 w 705050"/>
              <a:gd name="connsiteY5" fmla="*/ 1440344 h 2016606"/>
              <a:gd name="connsiteX0" fmla="*/ 0 w 743551"/>
              <a:gd name="connsiteY0" fmla="*/ 0 h 2016606"/>
              <a:gd name="connsiteX1" fmla="*/ 215900 w 743551"/>
              <a:gd name="connsiteY1" fmla="*/ 381000 h 2016606"/>
              <a:gd name="connsiteX2" fmla="*/ 266700 w 743551"/>
              <a:gd name="connsiteY2" fmla="*/ 1524000 h 2016606"/>
              <a:gd name="connsiteX3" fmla="*/ 342900 w 743551"/>
              <a:gd name="connsiteY3" fmla="*/ 1917700 h 2016606"/>
              <a:gd name="connsiteX4" fmla="*/ 546100 w 743551"/>
              <a:gd name="connsiteY4" fmla="*/ 2006600 h 2016606"/>
              <a:gd name="connsiteX5" fmla="*/ 743551 w 743551"/>
              <a:gd name="connsiteY5" fmla="*/ 1415381 h 2016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3551" h="2016606">
                <a:moveTo>
                  <a:pt x="0" y="0"/>
                </a:moveTo>
                <a:cubicBezTo>
                  <a:pt x="85725" y="63500"/>
                  <a:pt x="171450" y="127000"/>
                  <a:pt x="215900" y="381000"/>
                </a:cubicBezTo>
                <a:cubicBezTo>
                  <a:pt x="260350" y="635000"/>
                  <a:pt x="245533" y="1267883"/>
                  <a:pt x="266700" y="1524000"/>
                </a:cubicBezTo>
                <a:cubicBezTo>
                  <a:pt x="287867" y="1780117"/>
                  <a:pt x="296333" y="1837267"/>
                  <a:pt x="342900" y="1917700"/>
                </a:cubicBezTo>
                <a:cubicBezTo>
                  <a:pt x="389467" y="1998133"/>
                  <a:pt x="488950" y="2036233"/>
                  <a:pt x="546100" y="2006600"/>
                </a:cubicBezTo>
                <a:cubicBezTo>
                  <a:pt x="603250" y="1976967"/>
                  <a:pt x="702276" y="1533914"/>
                  <a:pt x="743551" y="1415381"/>
                </a:cubicBez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23318B-1111-178A-2663-2D5F30003809}"/>
              </a:ext>
            </a:extLst>
          </p:cNvPr>
          <p:cNvSpPr txBox="1"/>
          <p:nvPr/>
        </p:nvSpPr>
        <p:spPr>
          <a:xfrm>
            <a:off x="2192756" y="6609994"/>
            <a:ext cx="46828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DE" sz="1200" dirty="0">
                <a:solidFill>
                  <a:schemeClr val="bg1"/>
                </a:solidFill>
              </a:rPr>
              <a:t>Transformer by 李宏毅 Hung-yi Lee </a:t>
            </a:r>
          </a:p>
        </p:txBody>
      </p:sp>
    </p:spTree>
    <p:extLst>
      <p:ext uri="{BB962C8B-B14F-4D97-AF65-F5344CB8AC3E}">
        <p14:creationId xmlns:p14="http://schemas.microsoft.com/office/powerpoint/2010/main" val="379886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 animBg="1"/>
      <p:bldP spid="13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BA804CB-6CD3-B7C8-D2FB-45269EAC09B4}"/>
              </a:ext>
            </a:extLst>
          </p:cNvPr>
          <p:cNvSpPr/>
          <p:nvPr/>
        </p:nvSpPr>
        <p:spPr>
          <a:xfrm>
            <a:off x="0" y="715984"/>
            <a:ext cx="901431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3F0A6CA-FDB8-E8D1-4EF9-271833F4EDE0}"/>
              </a:ext>
            </a:extLst>
          </p:cNvPr>
          <p:cNvSpPr/>
          <p:nvPr/>
        </p:nvSpPr>
        <p:spPr>
          <a:xfrm>
            <a:off x="83128" y="6188529"/>
            <a:ext cx="901431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7571F49-DD4D-418B-8527-7B070A41E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084" y="341602"/>
            <a:ext cx="4319694" cy="602203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26F34D1C-B352-413B-947B-5D5B7D5D5420}"/>
              </a:ext>
            </a:extLst>
          </p:cNvPr>
          <p:cNvSpPr/>
          <p:nvPr/>
        </p:nvSpPr>
        <p:spPr>
          <a:xfrm>
            <a:off x="151567" y="49215"/>
            <a:ext cx="23555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i="1" u="sng" dirty="0"/>
              <a:t>Transformer </a:t>
            </a:r>
            <a:endParaRPr lang="zh-TW" altLang="en-US" sz="3200" b="1" i="1" u="sng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F46B7D9-CEBC-4470-80BA-0AAC7F385E91}"/>
              </a:ext>
            </a:extLst>
          </p:cNvPr>
          <p:cNvSpPr/>
          <p:nvPr/>
        </p:nvSpPr>
        <p:spPr>
          <a:xfrm>
            <a:off x="2617076" y="2406868"/>
            <a:ext cx="1996964" cy="3331779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789A844-F38B-4421-AE72-48F8675ADE0D}"/>
              </a:ext>
            </a:extLst>
          </p:cNvPr>
          <p:cNvSpPr/>
          <p:nvPr/>
        </p:nvSpPr>
        <p:spPr>
          <a:xfrm>
            <a:off x="4735224" y="914400"/>
            <a:ext cx="2091554" cy="482424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32C6CF7-C47F-4808-89C9-D1A295285EE6}"/>
              </a:ext>
            </a:extLst>
          </p:cNvPr>
          <p:cNvSpPr txBox="1"/>
          <p:nvPr/>
        </p:nvSpPr>
        <p:spPr>
          <a:xfrm>
            <a:off x="861718" y="3728928"/>
            <a:ext cx="1634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0070C0"/>
                </a:solidFill>
              </a:rPr>
              <a:t>Encoder</a:t>
            </a:r>
            <a:endParaRPr lang="zh-TW" altLang="en-US" sz="2800" dirty="0">
              <a:solidFill>
                <a:srgbClr val="0070C0"/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6EF4895-345C-433F-8C65-F6BD8FAFD8D0}"/>
              </a:ext>
            </a:extLst>
          </p:cNvPr>
          <p:cNvSpPr txBox="1"/>
          <p:nvPr/>
        </p:nvSpPr>
        <p:spPr>
          <a:xfrm>
            <a:off x="6947961" y="3712779"/>
            <a:ext cx="1481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0070C0"/>
                </a:solidFill>
              </a:rPr>
              <a:t>Decoder</a:t>
            </a:r>
            <a:endParaRPr lang="zh-TW" altLang="en-US" sz="2800" dirty="0">
              <a:solidFill>
                <a:srgbClr val="0070C0"/>
              </a:solidFill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CD0F3B8-43EE-4E07-87E3-6F69CA4BFA0C}"/>
              </a:ext>
            </a:extLst>
          </p:cNvPr>
          <p:cNvSpPr txBox="1"/>
          <p:nvPr/>
        </p:nvSpPr>
        <p:spPr>
          <a:xfrm>
            <a:off x="751542" y="1169641"/>
            <a:ext cx="32687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Using Chinese to English translation as example</a:t>
            </a:r>
            <a:endParaRPr lang="zh-TW" altLang="en-US" sz="2400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5D9444F-B11D-4A76-82FD-F24B7AB9DA0E}"/>
              </a:ext>
            </a:extLst>
          </p:cNvPr>
          <p:cNvSpPr txBox="1"/>
          <p:nvPr/>
        </p:nvSpPr>
        <p:spPr>
          <a:xfrm>
            <a:off x="1019502" y="6132805"/>
            <a:ext cx="3184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   器   學   習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2B605DB1-C851-4E49-A46E-6BE6733BDAF0}"/>
              </a:ext>
            </a:extLst>
          </p:cNvPr>
          <p:cNvSpPr txBox="1"/>
          <p:nvPr/>
        </p:nvSpPr>
        <p:spPr>
          <a:xfrm>
            <a:off x="5959679" y="6138060"/>
            <a:ext cx="1265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ea typeface="微軟正黑體" panose="020B0604030504040204" pitchFamily="34" charset="-120"/>
              </a:rPr>
              <a:t>&lt;BOS&gt;</a:t>
            </a:r>
            <a:endParaRPr lang="zh-TW" altLang="en-US" sz="2400" dirty="0">
              <a:ea typeface="微軟正黑體" panose="020B0604030504040204" pitchFamily="34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DEA4F9B6-2B56-4BDC-A8C5-52BE1E52C767}"/>
              </a:ext>
            </a:extLst>
          </p:cNvPr>
          <p:cNvSpPr txBox="1"/>
          <p:nvPr/>
        </p:nvSpPr>
        <p:spPr>
          <a:xfrm>
            <a:off x="5851948" y="306541"/>
            <a:ext cx="1481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ea typeface="微軟正黑體" panose="020B0604030504040204" pitchFamily="34" charset="-120"/>
              </a:rPr>
              <a:t>machine</a:t>
            </a:r>
            <a:endParaRPr lang="zh-TW" altLang="en-US" sz="2400" dirty="0">
              <a:ea typeface="微軟正黑體" panose="020B0604030504040204" pitchFamily="34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8244629B-0354-49B3-B276-00F3598E763A}"/>
              </a:ext>
            </a:extLst>
          </p:cNvPr>
          <p:cNvSpPr txBox="1"/>
          <p:nvPr/>
        </p:nvSpPr>
        <p:spPr>
          <a:xfrm>
            <a:off x="7333283" y="6132804"/>
            <a:ext cx="1481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ea typeface="微軟正黑體" panose="020B0604030504040204" pitchFamily="34" charset="-120"/>
              </a:rPr>
              <a:t>machine</a:t>
            </a:r>
            <a:endParaRPr lang="zh-TW" altLang="en-US" sz="2400" dirty="0">
              <a:ea typeface="微軟正黑體" panose="020B0604030504040204" pitchFamily="34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86BEA8BC-69A0-4A93-9A22-302B7FE9C450}"/>
              </a:ext>
            </a:extLst>
          </p:cNvPr>
          <p:cNvSpPr txBox="1"/>
          <p:nvPr/>
        </p:nvSpPr>
        <p:spPr>
          <a:xfrm>
            <a:off x="7333283" y="306541"/>
            <a:ext cx="1481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ea typeface="微軟正黑體" panose="020B0604030504040204" pitchFamily="34" charset="-120"/>
              </a:rPr>
              <a:t>learning</a:t>
            </a:r>
            <a:endParaRPr lang="zh-TW" altLang="en-US" sz="2400" dirty="0">
              <a:ea typeface="微軟正黑體" panose="020B0604030504040204" pitchFamily="34" charset="-12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F0F513-ADAD-8CDE-5898-CB1F9F882945}"/>
              </a:ext>
            </a:extLst>
          </p:cNvPr>
          <p:cNvSpPr txBox="1"/>
          <p:nvPr/>
        </p:nvSpPr>
        <p:spPr>
          <a:xfrm>
            <a:off x="2192756" y="6609994"/>
            <a:ext cx="46828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DE" sz="1200" dirty="0">
                <a:solidFill>
                  <a:schemeClr val="bg1"/>
                </a:solidFill>
              </a:rPr>
              <a:t>Transformer by 李宏毅 Hung-yi Lee </a:t>
            </a:r>
          </a:p>
        </p:txBody>
      </p:sp>
    </p:spTree>
    <p:extLst>
      <p:ext uri="{BB962C8B-B14F-4D97-AF65-F5344CB8AC3E}">
        <p14:creationId xmlns:p14="http://schemas.microsoft.com/office/powerpoint/2010/main" val="352222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  <p:bldP spid="11" grpId="0"/>
      <p:bldP spid="12" grpId="0"/>
      <p:bldP spid="13" grpId="0"/>
      <p:bldP spid="14" grpId="0"/>
      <p:bldP spid="1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841AC8D-E9FF-40F5-3DC2-A8451CA2735F}"/>
              </a:ext>
            </a:extLst>
          </p:cNvPr>
          <p:cNvSpPr/>
          <p:nvPr/>
        </p:nvSpPr>
        <p:spPr>
          <a:xfrm>
            <a:off x="0" y="715984"/>
            <a:ext cx="901431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DED2C1-9720-24CB-1D55-F194B8BAF640}"/>
              </a:ext>
            </a:extLst>
          </p:cNvPr>
          <p:cNvSpPr/>
          <p:nvPr/>
        </p:nvSpPr>
        <p:spPr>
          <a:xfrm>
            <a:off x="83128" y="6188529"/>
            <a:ext cx="901431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3B9796C-02DB-41E8-B0EF-43DEE2A75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7084" y="341602"/>
            <a:ext cx="4319694" cy="6022036"/>
          </a:xfrm>
          <a:prstGeom prst="rect">
            <a:avLst/>
          </a:prstGeom>
        </p:spPr>
      </p:pic>
      <p:grpSp>
        <p:nvGrpSpPr>
          <p:cNvPr id="26" name="群組 25">
            <a:extLst>
              <a:ext uri="{FF2B5EF4-FFF2-40B4-BE49-F238E27FC236}">
                <a16:creationId xmlns:a16="http://schemas.microsoft.com/office/drawing/2014/main" id="{76C6ADC8-3555-4E08-A2AF-056CA62A0189}"/>
              </a:ext>
            </a:extLst>
          </p:cNvPr>
          <p:cNvGrpSpPr/>
          <p:nvPr/>
        </p:nvGrpSpPr>
        <p:grpSpPr>
          <a:xfrm>
            <a:off x="151567" y="633990"/>
            <a:ext cx="2713223" cy="3528107"/>
            <a:chOff x="151567" y="633990"/>
            <a:chExt cx="2713223" cy="3528107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587826E5-522F-4C89-B824-2CD9ECF9AA10}"/>
                </a:ext>
              </a:extLst>
            </p:cNvPr>
            <p:cNvSpPr/>
            <p:nvPr/>
          </p:nvSpPr>
          <p:spPr>
            <a:xfrm>
              <a:off x="151567" y="633990"/>
              <a:ext cx="1235862" cy="352810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0" name="矩形 89">
              <a:extLst>
                <a:ext uri="{FF2B5EF4-FFF2-40B4-BE49-F238E27FC236}">
                  <a16:creationId xmlns:a16="http://schemas.microsoft.com/office/drawing/2014/main" id="{1713601E-0188-4EE3-A207-02AAD1FDD139}"/>
                </a:ext>
              </a:extLst>
            </p:cNvPr>
            <p:cNvSpPr/>
            <p:nvPr/>
          </p:nvSpPr>
          <p:spPr>
            <a:xfrm>
              <a:off x="503295" y="641654"/>
              <a:ext cx="2361495" cy="897764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0A6A7F41-2603-47FF-A0BF-C7D122825FA7}"/>
              </a:ext>
            </a:extLst>
          </p:cNvPr>
          <p:cNvCxnSpPr>
            <a:cxnSpLocks/>
          </p:cNvCxnSpPr>
          <p:nvPr/>
        </p:nvCxnSpPr>
        <p:spPr>
          <a:xfrm flipV="1">
            <a:off x="1064115" y="1106516"/>
            <a:ext cx="407421" cy="39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0A540A60-F505-408E-A5BF-A72DB94ACD8F}"/>
              </a:ext>
            </a:extLst>
          </p:cNvPr>
          <p:cNvSpPr txBox="1"/>
          <p:nvPr/>
        </p:nvSpPr>
        <p:spPr>
          <a:xfrm rot="5400000">
            <a:off x="618735" y="3041559"/>
            <a:ext cx="825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…</a:t>
            </a:r>
            <a:endParaRPr lang="zh-TW" altLang="en-US" sz="2400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EBB63C6-160A-4CC8-A0E4-DE8E02CC7133}"/>
              </a:ext>
            </a:extLst>
          </p:cNvPr>
          <p:cNvSpPr/>
          <p:nvPr/>
        </p:nvSpPr>
        <p:spPr>
          <a:xfrm>
            <a:off x="151567" y="49215"/>
            <a:ext cx="23555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i="1" u="sng" dirty="0"/>
              <a:t>Transformer </a:t>
            </a:r>
            <a:endParaRPr lang="zh-TW" altLang="en-US" sz="3200" b="1" i="1" u="sng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5EF2FB2-BC63-4E7E-9F2F-C22F1EB5D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119" y="4372465"/>
            <a:ext cx="2305477" cy="1890492"/>
          </a:xfrm>
          <a:prstGeom prst="rect">
            <a:avLst/>
          </a:prstGeom>
        </p:spPr>
      </p:pic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6A6D63C2-0B79-4E56-A05C-32DE321B57AC}"/>
              </a:ext>
            </a:extLst>
          </p:cNvPr>
          <p:cNvCxnSpPr>
            <a:cxnSpLocks/>
            <a:endCxn id="6" idx="3"/>
          </p:cNvCxnSpPr>
          <p:nvPr/>
        </p:nvCxnSpPr>
        <p:spPr>
          <a:xfrm flipH="1">
            <a:off x="2441596" y="4297632"/>
            <a:ext cx="1034926" cy="102007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9053449C-99F4-4467-A734-D5BAE3DCBA37}"/>
              </a:ext>
            </a:extLst>
          </p:cNvPr>
          <p:cNvGrpSpPr/>
          <p:nvPr/>
        </p:nvGrpSpPr>
        <p:grpSpPr>
          <a:xfrm>
            <a:off x="573697" y="802562"/>
            <a:ext cx="715161" cy="605814"/>
            <a:chOff x="2411392" y="1296149"/>
            <a:chExt cx="715161" cy="605814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B5D5413-89A4-4B95-8444-1262F1302606}"/>
                </a:ext>
              </a:extLst>
            </p:cNvPr>
            <p:cNvSpPr/>
            <p:nvPr/>
          </p:nvSpPr>
          <p:spPr>
            <a:xfrm>
              <a:off x="2536397" y="1296149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文字方塊 16">
                  <a:extLst>
                    <a:ext uri="{FF2B5EF4-FFF2-40B4-BE49-F238E27FC236}">
                      <a16:creationId xmlns:a16="http://schemas.microsoft.com/office/drawing/2014/main" id="{87A283EF-D651-432D-973B-FE05EF80D8B7}"/>
                    </a:ext>
                  </a:extLst>
                </p:cNvPr>
                <p:cNvSpPr txBox="1"/>
                <p:nvPr/>
              </p:nvSpPr>
              <p:spPr>
                <a:xfrm>
                  <a:off x="2411392" y="1383644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7" name="文字方塊 16">
                  <a:extLst>
                    <a:ext uri="{FF2B5EF4-FFF2-40B4-BE49-F238E27FC236}">
                      <a16:creationId xmlns:a16="http://schemas.microsoft.com/office/drawing/2014/main" id="{87A283EF-D651-432D-973B-FE05EF80D8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11392" y="1383644"/>
                  <a:ext cx="715161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72C21911-D778-4A17-8625-FD99DB1CF089}"/>
              </a:ext>
            </a:extLst>
          </p:cNvPr>
          <p:cNvCxnSpPr/>
          <p:nvPr/>
        </p:nvCxnSpPr>
        <p:spPr>
          <a:xfrm flipV="1">
            <a:off x="956636" y="3209552"/>
            <a:ext cx="0" cy="34384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BCF56BFB-D314-4653-A2A8-FFEFE26F4F40}"/>
              </a:ext>
            </a:extLst>
          </p:cNvPr>
          <p:cNvCxnSpPr/>
          <p:nvPr/>
        </p:nvCxnSpPr>
        <p:spPr>
          <a:xfrm flipV="1">
            <a:off x="936759" y="1971032"/>
            <a:ext cx="0" cy="34384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8BF26B6C-206E-40F1-A52E-6DB04F3A7819}"/>
              </a:ext>
            </a:extLst>
          </p:cNvPr>
          <p:cNvCxnSpPr/>
          <p:nvPr/>
        </p:nvCxnSpPr>
        <p:spPr>
          <a:xfrm flipV="1">
            <a:off x="926249" y="1418886"/>
            <a:ext cx="0" cy="34384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94097D50-B6DD-4391-A05D-CB3BFE4A5E63}"/>
              </a:ext>
            </a:extLst>
          </p:cNvPr>
          <p:cNvCxnSpPr>
            <a:cxnSpLocks/>
          </p:cNvCxnSpPr>
          <p:nvPr/>
        </p:nvCxnSpPr>
        <p:spPr>
          <a:xfrm flipH="1">
            <a:off x="286021" y="3788076"/>
            <a:ext cx="440521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A31D0955-D7CC-4E6C-BC34-39C27C62E80E}"/>
              </a:ext>
            </a:extLst>
          </p:cNvPr>
          <p:cNvCxnSpPr>
            <a:cxnSpLocks/>
          </p:cNvCxnSpPr>
          <p:nvPr/>
        </p:nvCxnSpPr>
        <p:spPr>
          <a:xfrm flipV="1">
            <a:off x="308126" y="1838644"/>
            <a:ext cx="0" cy="193852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C0347723-B612-418E-98E4-0FC719832A26}"/>
              </a:ext>
            </a:extLst>
          </p:cNvPr>
          <p:cNvCxnSpPr>
            <a:cxnSpLocks/>
          </p:cNvCxnSpPr>
          <p:nvPr/>
        </p:nvCxnSpPr>
        <p:spPr>
          <a:xfrm>
            <a:off x="308126" y="1822750"/>
            <a:ext cx="47532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>
            <a:extLst>
              <a:ext uri="{FF2B5EF4-FFF2-40B4-BE49-F238E27FC236}">
                <a16:creationId xmlns:a16="http://schemas.microsoft.com/office/drawing/2014/main" id="{DB622E9F-15B4-4D35-99BF-A4B3F92B9F28}"/>
              </a:ext>
            </a:extLst>
          </p:cNvPr>
          <p:cNvSpPr/>
          <p:nvPr/>
        </p:nvSpPr>
        <p:spPr>
          <a:xfrm>
            <a:off x="777752" y="1624190"/>
            <a:ext cx="307052" cy="3678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+</a:t>
            </a:r>
            <a:endParaRPr lang="zh-TW" altLang="en-US" sz="2400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C388D4A-2425-4AB3-B008-6C8E23C9DC7E}"/>
              </a:ext>
            </a:extLst>
          </p:cNvPr>
          <p:cNvSpPr/>
          <p:nvPr/>
        </p:nvSpPr>
        <p:spPr>
          <a:xfrm>
            <a:off x="704183" y="3474264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7A3FEF1D-B36E-4314-9671-2467B4F33F78}"/>
                  </a:ext>
                </a:extLst>
              </p:cNvPr>
              <p:cNvSpPr txBox="1"/>
              <p:nvPr/>
            </p:nvSpPr>
            <p:spPr>
              <a:xfrm>
                <a:off x="579178" y="3561759"/>
                <a:ext cx="715161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7A3FEF1D-B36E-4314-9671-2467B4F33F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78" y="3561759"/>
                <a:ext cx="715161" cy="47359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群組 31">
            <a:extLst>
              <a:ext uri="{FF2B5EF4-FFF2-40B4-BE49-F238E27FC236}">
                <a16:creationId xmlns:a16="http://schemas.microsoft.com/office/drawing/2014/main" id="{BEA7C3AD-67A1-4CDB-952A-B4AE0E56DE08}"/>
              </a:ext>
            </a:extLst>
          </p:cNvPr>
          <p:cNvGrpSpPr/>
          <p:nvPr/>
        </p:nvGrpSpPr>
        <p:grpSpPr>
          <a:xfrm>
            <a:off x="573697" y="2262154"/>
            <a:ext cx="715161" cy="605814"/>
            <a:chOff x="2411392" y="1296149"/>
            <a:chExt cx="715161" cy="605814"/>
          </a:xfrm>
        </p:grpSpPr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054DDB32-200B-4C74-8AC8-02616D7324EB}"/>
                </a:ext>
              </a:extLst>
            </p:cNvPr>
            <p:cNvSpPr/>
            <p:nvPr/>
          </p:nvSpPr>
          <p:spPr>
            <a:xfrm>
              <a:off x="2536397" y="1296149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文字方塊 33">
                  <a:extLst>
                    <a:ext uri="{FF2B5EF4-FFF2-40B4-BE49-F238E27FC236}">
                      <a16:creationId xmlns:a16="http://schemas.microsoft.com/office/drawing/2014/main" id="{A6C1AA1F-8790-46A1-98C6-9F736CDF05A1}"/>
                    </a:ext>
                  </a:extLst>
                </p:cNvPr>
                <p:cNvSpPr txBox="1"/>
                <p:nvPr/>
              </p:nvSpPr>
              <p:spPr>
                <a:xfrm>
                  <a:off x="2411392" y="1383644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40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34" name="文字方塊 33">
                  <a:extLst>
                    <a:ext uri="{FF2B5EF4-FFF2-40B4-BE49-F238E27FC236}">
                      <a16:creationId xmlns:a16="http://schemas.microsoft.com/office/drawing/2014/main" id="{A6C1AA1F-8790-46A1-98C6-9F736CDF05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11392" y="1383644"/>
                  <a:ext cx="715161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9" name="直線單箭頭接點 38">
            <a:extLst>
              <a:ext uri="{FF2B5EF4-FFF2-40B4-BE49-F238E27FC236}">
                <a16:creationId xmlns:a16="http://schemas.microsoft.com/office/drawing/2014/main" id="{D8570E58-91B2-487F-8F3D-8B5B03A31266}"/>
              </a:ext>
            </a:extLst>
          </p:cNvPr>
          <p:cNvCxnSpPr>
            <a:cxnSpLocks/>
          </p:cNvCxnSpPr>
          <p:nvPr/>
        </p:nvCxnSpPr>
        <p:spPr>
          <a:xfrm>
            <a:off x="5838496" y="3023940"/>
            <a:ext cx="1072389" cy="7221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單箭頭接點 40">
            <a:extLst>
              <a:ext uri="{FF2B5EF4-FFF2-40B4-BE49-F238E27FC236}">
                <a16:creationId xmlns:a16="http://schemas.microsoft.com/office/drawing/2014/main" id="{E12D65E1-F634-426C-9D4A-6C2CA5B4D98E}"/>
              </a:ext>
            </a:extLst>
          </p:cNvPr>
          <p:cNvCxnSpPr>
            <a:cxnSpLocks/>
            <a:endCxn id="42" idx="0"/>
          </p:cNvCxnSpPr>
          <p:nvPr/>
        </p:nvCxnSpPr>
        <p:spPr>
          <a:xfrm>
            <a:off x="5796442" y="4071777"/>
            <a:ext cx="1782819" cy="12275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F22DC43A-A3D4-4704-824D-41C0298369C8}"/>
              </a:ext>
            </a:extLst>
          </p:cNvPr>
          <p:cNvSpPr txBox="1"/>
          <p:nvPr/>
        </p:nvSpPr>
        <p:spPr>
          <a:xfrm>
            <a:off x="6048222" y="5299285"/>
            <a:ext cx="30620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i="1" u="sng" dirty="0"/>
              <a:t>Masked</a:t>
            </a:r>
            <a:r>
              <a:rPr lang="en-US" altLang="zh-TW" sz="2400" dirty="0"/>
              <a:t>: attend on the generated sequence [MASK]</a:t>
            </a:r>
            <a:endParaRPr lang="zh-TW" altLang="en-US" sz="2400" dirty="0"/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D6A8A62B-E48A-4085-9681-57830F6EAB08}"/>
              </a:ext>
            </a:extLst>
          </p:cNvPr>
          <p:cNvSpPr txBox="1"/>
          <p:nvPr/>
        </p:nvSpPr>
        <p:spPr>
          <a:xfrm>
            <a:off x="6799902" y="3657141"/>
            <a:ext cx="24571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attend on the input sequence</a:t>
            </a:r>
            <a:endParaRPr lang="zh-TW" altLang="en-US" sz="2400" dirty="0"/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50AF9A3C-B7E7-45E6-B8EF-C23327C00B67}"/>
              </a:ext>
            </a:extLst>
          </p:cNvPr>
          <p:cNvSpPr/>
          <p:nvPr/>
        </p:nvSpPr>
        <p:spPr>
          <a:xfrm>
            <a:off x="2994042" y="453506"/>
            <a:ext cx="17816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https://arxiv.org/abs/1607.06450</a:t>
            </a:r>
            <a:endParaRPr lang="zh-TW" altLang="en-US" dirty="0"/>
          </a:p>
        </p:txBody>
      </p:sp>
      <p:grpSp>
        <p:nvGrpSpPr>
          <p:cNvPr id="75" name="群組 74">
            <a:extLst>
              <a:ext uri="{FF2B5EF4-FFF2-40B4-BE49-F238E27FC236}">
                <a16:creationId xmlns:a16="http://schemas.microsoft.com/office/drawing/2014/main" id="{9F785DA4-B45E-49ED-AA08-A1F399C359D7}"/>
              </a:ext>
            </a:extLst>
          </p:cNvPr>
          <p:cNvGrpSpPr/>
          <p:nvPr/>
        </p:nvGrpSpPr>
        <p:grpSpPr>
          <a:xfrm>
            <a:off x="6470138" y="1041728"/>
            <a:ext cx="1223959" cy="1161185"/>
            <a:chOff x="6593605" y="1438824"/>
            <a:chExt cx="1223959" cy="1161185"/>
          </a:xfrm>
        </p:grpSpPr>
        <p:grpSp>
          <p:nvGrpSpPr>
            <p:cNvPr id="54" name="群組 53">
              <a:extLst>
                <a:ext uri="{FF2B5EF4-FFF2-40B4-BE49-F238E27FC236}">
                  <a16:creationId xmlns:a16="http://schemas.microsoft.com/office/drawing/2014/main" id="{556453FC-DCEC-465F-80B4-1AA398C70157}"/>
                </a:ext>
              </a:extLst>
            </p:cNvPr>
            <p:cNvGrpSpPr/>
            <p:nvPr/>
          </p:nvGrpSpPr>
          <p:grpSpPr>
            <a:xfrm>
              <a:off x="6593605" y="1438824"/>
              <a:ext cx="254200" cy="1161185"/>
              <a:chOff x="6593605" y="1447760"/>
              <a:chExt cx="254200" cy="1161185"/>
            </a:xfrm>
          </p:grpSpPr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E0AC7FA7-8FAD-462D-BB1F-B3AA5484D153}"/>
                  </a:ext>
                </a:extLst>
              </p:cNvPr>
              <p:cNvSpPr/>
              <p:nvPr/>
            </p:nvSpPr>
            <p:spPr>
              <a:xfrm>
                <a:off x="6593605" y="1447760"/>
                <a:ext cx="254200" cy="1161185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0" name="橢圓 49">
                <a:extLst>
                  <a:ext uri="{FF2B5EF4-FFF2-40B4-BE49-F238E27FC236}">
                    <a16:creationId xmlns:a16="http://schemas.microsoft.com/office/drawing/2014/main" id="{B82501BF-4556-4A5F-9FAE-3B383DAD20ED}"/>
                  </a:ext>
                </a:extLst>
              </p:cNvPr>
              <p:cNvSpPr/>
              <p:nvPr/>
            </p:nvSpPr>
            <p:spPr>
              <a:xfrm>
                <a:off x="6602247" y="1483808"/>
                <a:ext cx="219416" cy="22230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1" name="橢圓 50">
                <a:extLst>
                  <a:ext uri="{FF2B5EF4-FFF2-40B4-BE49-F238E27FC236}">
                    <a16:creationId xmlns:a16="http://schemas.microsoft.com/office/drawing/2014/main" id="{6B78665B-7388-42E4-B04D-A8E4013E69BF}"/>
                  </a:ext>
                </a:extLst>
              </p:cNvPr>
              <p:cNvSpPr/>
              <p:nvPr/>
            </p:nvSpPr>
            <p:spPr>
              <a:xfrm>
                <a:off x="6602247" y="1771794"/>
                <a:ext cx="219416" cy="22230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2" name="橢圓 51">
                <a:extLst>
                  <a:ext uri="{FF2B5EF4-FFF2-40B4-BE49-F238E27FC236}">
                    <a16:creationId xmlns:a16="http://schemas.microsoft.com/office/drawing/2014/main" id="{3EAF2B1B-BBF3-4627-9224-327A86F353ED}"/>
                  </a:ext>
                </a:extLst>
              </p:cNvPr>
              <p:cNvSpPr/>
              <p:nvPr/>
            </p:nvSpPr>
            <p:spPr>
              <a:xfrm>
                <a:off x="6605850" y="2059780"/>
                <a:ext cx="219416" cy="22230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3" name="橢圓 52">
                <a:extLst>
                  <a:ext uri="{FF2B5EF4-FFF2-40B4-BE49-F238E27FC236}">
                    <a16:creationId xmlns:a16="http://schemas.microsoft.com/office/drawing/2014/main" id="{72C77903-B5A2-4700-BEB2-D81E1821903F}"/>
                  </a:ext>
                </a:extLst>
              </p:cNvPr>
              <p:cNvSpPr/>
              <p:nvPr/>
            </p:nvSpPr>
            <p:spPr>
              <a:xfrm>
                <a:off x="6610997" y="2347765"/>
                <a:ext cx="219416" cy="22230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55" name="群組 54">
              <a:extLst>
                <a:ext uri="{FF2B5EF4-FFF2-40B4-BE49-F238E27FC236}">
                  <a16:creationId xmlns:a16="http://schemas.microsoft.com/office/drawing/2014/main" id="{DED7A41E-194A-40F6-BA9A-C4E5DD1E446C}"/>
                </a:ext>
              </a:extLst>
            </p:cNvPr>
            <p:cNvGrpSpPr/>
            <p:nvPr/>
          </p:nvGrpSpPr>
          <p:grpSpPr>
            <a:xfrm>
              <a:off x="6916858" y="1438824"/>
              <a:ext cx="254200" cy="1161185"/>
              <a:chOff x="6593605" y="1447760"/>
              <a:chExt cx="254200" cy="1161185"/>
            </a:xfrm>
          </p:grpSpPr>
          <p:sp>
            <p:nvSpPr>
              <p:cNvPr id="56" name="矩形 55">
                <a:extLst>
                  <a:ext uri="{FF2B5EF4-FFF2-40B4-BE49-F238E27FC236}">
                    <a16:creationId xmlns:a16="http://schemas.microsoft.com/office/drawing/2014/main" id="{E210E7AB-218F-475A-A68F-9252C807DB18}"/>
                  </a:ext>
                </a:extLst>
              </p:cNvPr>
              <p:cNvSpPr/>
              <p:nvPr/>
            </p:nvSpPr>
            <p:spPr>
              <a:xfrm>
                <a:off x="6593605" y="1447760"/>
                <a:ext cx="254200" cy="1161185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7" name="橢圓 56">
                <a:extLst>
                  <a:ext uri="{FF2B5EF4-FFF2-40B4-BE49-F238E27FC236}">
                    <a16:creationId xmlns:a16="http://schemas.microsoft.com/office/drawing/2014/main" id="{373450D4-9CB5-4C5E-BBAB-75A34109A74B}"/>
                  </a:ext>
                </a:extLst>
              </p:cNvPr>
              <p:cNvSpPr/>
              <p:nvPr/>
            </p:nvSpPr>
            <p:spPr>
              <a:xfrm>
                <a:off x="6602247" y="1483808"/>
                <a:ext cx="219416" cy="22230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8" name="橢圓 57">
                <a:extLst>
                  <a:ext uri="{FF2B5EF4-FFF2-40B4-BE49-F238E27FC236}">
                    <a16:creationId xmlns:a16="http://schemas.microsoft.com/office/drawing/2014/main" id="{74547751-A6BC-4276-B3EE-702E8966BA27}"/>
                  </a:ext>
                </a:extLst>
              </p:cNvPr>
              <p:cNvSpPr/>
              <p:nvPr/>
            </p:nvSpPr>
            <p:spPr>
              <a:xfrm>
                <a:off x="6602247" y="1771794"/>
                <a:ext cx="219416" cy="22230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9" name="橢圓 58">
                <a:extLst>
                  <a:ext uri="{FF2B5EF4-FFF2-40B4-BE49-F238E27FC236}">
                    <a16:creationId xmlns:a16="http://schemas.microsoft.com/office/drawing/2014/main" id="{CE3FF04A-A99A-4AE0-B340-26CDDD9F83E9}"/>
                  </a:ext>
                </a:extLst>
              </p:cNvPr>
              <p:cNvSpPr/>
              <p:nvPr/>
            </p:nvSpPr>
            <p:spPr>
              <a:xfrm>
                <a:off x="6605850" y="2059780"/>
                <a:ext cx="219416" cy="22230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0" name="橢圓 59">
                <a:extLst>
                  <a:ext uri="{FF2B5EF4-FFF2-40B4-BE49-F238E27FC236}">
                    <a16:creationId xmlns:a16="http://schemas.microsoft.com/office/drawing/2014/main" id="{3A386A6E-A1DA-421B-BD0C-A8C3E2A62149}"/>
                  </a:ext>
                </a:extLst>
              </p:cNvPr>
              <p:cNvSpPr/>
              <p:nvPr/>
            </p:nvSpPr>
            <p:spPr>
              <a:xfrm>
                <a:off x="6610997" y="2347765"/>
                <a:ext cx="219416" cy="22230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61" name="群組 60">
              <a:extLst>
                <a:ext uri="{FF2B5EF4-FFF2-40B4-BE49-F238E27FC236}">
                  <a16:creationId xmlns:a16="http://schemas.microsoft.com/office/drawing/2014/main" id="{7340043E-4179-4085-A168-F72ABBB951C9}"/>
                </a:ext>
              </a:extLst>
            </p:cNvPr>
            <p:cNvGrpSpPr/>
            <p:nvPr/>
          </p:nvGrpSpPr>
          <p:grpSpPr>
            <a:xfrm>
              <a:off x="7240111" y="1438824"/>
              <a:ext cx="254200" cy="1161185"/>
              <a:chOff x="6593605" y="1447760"/>
              <a:chExt cx="254200" cy="1161185"/>
            </a:xfrm>
          </p:grpSpPr>
          <p:sp>
            <p:nvSpPr>
              <p:cNvPr id="62" name="矩形 61">
                <a:extLst>
                  <a:ext uri="{FF2B5EF4-FFF2-40B4-BE49-F238E27FC236}">
                    <a16:creationId xmlns:a16="http://schemas.microsoft.com/office/drawing/2014/main" id="{9D38A4F8-E183-40CF-AD3E-2879921F3F72}"/>
                  </a:ext>
                </a:extLst>
              </p:cNvPr>
              <p:cNvSpPr/>
              <p:nvPr/>
            </p:nvSpPr>
            <p:spPr>
              <a:xfrm>
                <a:off x="6593605" y="1447760"/>
                <a:ext cx="254200" cy="1161185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3" name="橢圓 62">
                <a:extLst>
                  <a:ext uri="{FF2B5EF4-FFF2-40B4-BE49-F238E27FC236}">
                    <a16:creationId xmlns:a16="http://schemas.microsoft.com/office/drawing/2014/main" id="{4112E2D5-4174-4DD6-ABE2-2D46A75E80A8}"/>
                  </a:ext>
                </a:extLst>
              </p:cNvPr>
              <p:cNvSpPr/>
              <p:nvPr/>
            </p:nvSpPr>
            <p:spPr>
              <a:xfrm>
                <a:off x="6602247" y="1483808"/>
                <a:ext cx="219416" cy="22230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4" name="橢圓 63">
                <a:extLst>
                  <a:ext uri="{FF2B5EF4-FFF2-40B4-BE49-F238E27FC236}">
                    <a16:creationId xmlns:a16="http://schemas.microsoft.com/office/drawing/2014/main" id="{D0CCBD72-15CA-4E07-BD07-7D30998BCE45}"/>
                  </a:ext>
                </a:extLst>
              </p:cNvPr>
              <p:cNvSpPr/>
              <p:nvPr/>
            </p:nvSpPr>
            <p:spPr>
              <a:xfrm>
                <a:off x="6602247" y="1771794"/>
                <a:ext cx="219416" cy="22230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5" name="橢圓 64">
                <a:extLst>
                  <a:ext uri="{FF2B5EF4-FFF2-40B4-BE49-F238E27FC236}">
                    <a16:creationId xmlns:a16="http://schemas.microsoft.com/office/drawing/2014/main" id="{E9CA3FB5-D09B-4336-BE1C-6770630C0E64}"/>
                  </a:ext>
                </a:extLst>
              </p:cNvPr>
              <p:cNvSpPr/>
              <p:nvPr/>
            </p:nvSpPr>
            <p:spPr>
              <a:xfrm>
                <a:off x="6605850" y="2059780"/>
                <a:ext cx="219416" cy="22230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6" name="橢圓 65">
                <a:extLst>
                  <a:ext uri="{FF2B5EF4-FFF2-40B4-BE49-F238E27FC236}">
                    <a16:creationId xmlns:a16="http://schemas.microsoft.com/office/drawing/2014/main" id="{027D3AA4-537B-4469-AD05-383D78CC4E3A}"/>
                  </a:ext>
                </a:extLst>
              </p:cNvPr>
              <p:cNvSpPr/>
              <p:nvPr/>
            </p:nvSpPr>
            <p:spPr>
              <a:xfrm>
                <a:off x="6610997" y="2347765"/>
                <a:ext cx="219416" cy="22230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67" name="群組 66">
              <a:extLst>
                <a:ext uri="{FF2B5EF4-FFF2-40B4-BE49-F238E27FC236}">
                  <a16:creationId xmlns:a16="http://schemas.microsoft.com/office/drawing/2014/main" id="{634DD4A6-8086-413A-932F-85F16860DD5D}"/>
                </a:ext>
              </a:extLst>
            </p:cNvPr>
            <p:cNvGrpSpPr/>
            <p:nvPr/>
          </p:nvGrpSpPr>
          <p:grpSpPr>
            <a:xfrm>
              <a:off x="7563364" y="1438824"/>
              <a:ext cx="254200" cy="1161185"/>
              <a:chOff x="6593605" y="1447760"/>
              <a:chExt cx="254200" cy="1161185"/>
            </a:xfrm>
          </p:grpSpPr>
          <p:sp>
            <p:nvSpPr>
              <p:cNvPr id="68" name="矩形 67">
                <a:extLst>
                  <a:ext uri="{FF2B5EF4-FFF2-40B4-BE49-F238E27FC236}">
                    <a16:creationId xmlns:a16="http://schemas.microsoft.com/office/drawing/2014/main" id="{DB78490A-AD4B-4EF0-9F7E-A95AF2D68D03}"/>
                  </a:ext>
                </a:extLst>
              </p:cNvPr>
              <p:cNvSpPr/>
              <p:nvPr/>
            </p:nvSpPr>
            <p:spPr>
              <a:xfrm>
                <a:off x="6593605" y="1447760"/>
                <a:ext cx="254200" cy="1161185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9" name="橢圓 68">
                <a:extLst>
                  <a:ext uri="{FF2B5EF4-FFF2-40B4-BE49-F238E27FC236}">
                    <a16:creationId xmlns:a16="http://schemas.microsoft.com/office/drawing/2014/main" id="{068EFA4B-B0E2-43F1-9911-E52DF9FAB699}"/>
                  </a:ext>
                </a:extLst>
              </p:cNvPr>
              <p:cNvSpPr/>
              <p:nvPr/>
            </p:nvSpPr>
            <p:spPr>
              <a:xfrm>
                <a:off x="6602247" y="1483808"/>
                <a:ext cx="219416" cy="22230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0" name="橢圓 69">
                <a:extLst>
                  <a:ext uri="{FF2B5EF4-FFF2-40B4-BE49-F238E27FC236}">
                    <a16:creationId xmlns:a16="http://schemas.microsoft.com/office/drawing/2014/main" id="{BF2777BC-2C61-4CAE-87F4-AF030487A3F7}"/>
                  </a:ext>
                </a:extLst>
              </p:cNvPr>
              <p:cNvSpPr/>
              <p:nvPr/>
            </p:nvSpPr>
            <p:spPr>
              <a:xfrm>
                <a:off x="6602247" y="1771794"/>
                <a:ext cx="219416" cy="22230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1" name="橢圓 70">
                <a:extLst>
                  <a:ext uri="{FF2B5EF4-FFF2-40B4-BE49-F238E27FC236}">
                    <a16:creationId xmlns:a16="http://schemas.microsoft.com/office/drawing/2014/main" id="{8BC085C4-9EC3-4290-86F0-1703670DE5E5}"/>
                  </a:ext>
                </a:extLst>
              </p:cNvPr>
              <p:cNvSpPr/>
              <p:nvPr/>
            </p:nvSpPr>
            <p:spPr>
              <a:xfrm>
                <a:off x="6605850" y="2059780"/>
                <a:ext cx="219416" cy="22230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2" name="橢圓 71">
                <a:extLst>
                  <a:ext uri="{FF2B5EF4-FFF2-40B4-BE49-F238E27FC236}">
                    <a16:creationId xmlns:a16="http://schemas.microsoft.com/office/drawing/2014/main" id="{244B3283-DFDD-4FDA-86DA-9B6D242A463F}"/>
                  </a:ext>
                </a:extLst>
              </p:cNvPr>
              <p:cNvSpPr/>
              <p:nvPr/>
            </p:nvSpPr>
            <p:spPr>
              <a:xfrm>
                <a:off x="6610997" y="2347765"/>
                <a:ext cx="219416" cy="22230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sp>
        <p:nvSpPr>
          <p:cNvPr id="73" name="文字方塊 72">
            <a:extLst>
              <a:ext uri="{FF2B5EF4-FFF2-40B4-BE49-F238E27FC236}">
                <a16:creationId xmlns:a16="http://schemas.microsoft.com/office/drawing/2014/main" id="{D1FC3291-074A-44CC-BABC-25CC04A59EFA}"/>
              </a:ext>
            </a:extLst>
          </p:cNvPr>
          <p:cNvSpPr txBox="1"/>
          <p:nvPr/>
        </p:nvSpPr>
        <p:spPr>
          <a:xfrm>
            <a:off x="6288131" y="365687"/>
            <a:ext cx="1518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Batch Size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文字方塊 73">
                <a:extLst>
                  <a:ext uri="{FF2B5EF4-FFF2-40B4-BE49-F238E27FC236}">
                    <a16:creationId xmlns:a16="http://schemas.microsoft.com/office/drawing/2014/main" id="{2BFFADC1-52A6-4D86-B816-39BA5FDAAAAC}"/>
                  </a:ext>
                </a:extLst>
              </p:cNvPr>
              <p:cNvSpPr txBox="1"/>
              <p:nvPr/>
            </p:nvSpPr>
            <p:spPr>
              <a:xfrm>
                <a:off x="6698196" y="2435278"/>
                <a:ext cx="18960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240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=0,</m:t>
                      </m:r>
                      <m:r>
                        <a:rPr lang="zh-TW" altLang="en-US" sz="24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4" name="文字方塊 73">
                <a:extLst>
                  <a:ext uri="{FF2B5EF4-FFF2-40B4-BE49-F238E27FC236}">
                    <a16:creationId xmlns:a16="http://schemas.microsoft.com/office/drawing/2014/main" id="{2BFFADC1-52A6-4D86-B816-39BA5FDAAA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8196" y="2435278"/>
                <a:ext cx="1896028" cy="461665"/>
              </a:xfrm>
              <a:prstGeom prst="rect">
                <a:avLst/>
              </a:prstGeom>
              <a:blipFill>
                <a:blip r:embed="rId8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文字方塊 75">
                <a:extLst>
                  <a:ext uri="{FF2B5EF4-FFF2-40B4-BE49-F238E27FC236}">
                    <a16:creationId xmlns:a16="http://schemas.microsoft.com/office/drawing/2014/main" id="{43AD3D77-93BC-4538-BBF2-93ED2A423E3F}"/>
                  </a:ext>
                </a:extLst>
              </p:cNvPr>
              <p:cNvSpPr txBox="1"/>
              <p:nvPr/>
            </p:nvSpPr>
            <p:spPr>
              <a:xfrm>
                <a:off x="7875282" y="1208691"/>
                <a:ext cx="123501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240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=0,</m:t>
                      </m:r>
                    </m:oMath>
                  </m:oMathPara>
                </a14:m>
                <a:endParaRPr lang="en-US" altLang="zh-TW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24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6" name="文字方塊 75">
                <a:extLst>
                  <a:ext uri="{FF2B5EF4-FFF2-40B4-BE49-F238E27FC236}">
                    <a16:creationId xmlns:a16="http://schemas.microsoft.com/office/drawing/2014/main" id="{43AD3D77-93BC-4538-BBF2-93ED2A423E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282" y="1208691"/>
                <a:ext cx="1235017" cy="83099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右大括弧 76">
            <a:extLst>
              <a:ext uri="{FF2B5EF4-FFF2-40B4-BE49-F238E27FC236}">
                <a16:creationId xmlns:a16="http://schemas.microsoft.com/office/drawing/2014/main" id="{89124C63-106C-4140-A853-8463180B4DE6}"/>
              </a:ext>
            </a:extLst>
          </p:cNvPr>
          <p:cNvSpPr/>
          <p:nvPr/>
        </p:nvSpPr>
        <p:spPr>
          <a:xfrm rot="16200000">
            <a:off x="6967798" y="338960"/>
            <a:ext cx="197439" cy="1215317"/>
          </a:xfrm>
          <a:prstGeom prst="rightBrace">
            <a:avLst>
              <a:gd name="adj1" fmla="val 80007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B4CC6EE5-499C-4989-B133-850F93D8A69C}"/>
              </a:ext>
            </a:extLst>
          </p:cNvPr>
          <p:cNvSpPr/>
          <p:nvPr/>
        </p:nvSpPr>
        <p:spPr>
          <a:xfrm>
            <a:off x="6381316" y="1319518"/>
            <a:ext cx="1370404" cy="3097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ED550BB2-4450-4669-AB26-E487CEE99AF5}"/>
              </a:ext>
            </a:extLst>
          </p:cNvPr>
          <p:cNvSpPr/>
          <p:nvPr/>
        </p:nvSpPr>
        <p:spPr>
          <a:xfrm rot="5400000">
            <a:off x="6604040" y="1474299"/>
            <a:ext cx="1282684" cy="3097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0" name="箭號: 向右 79">
            <a:extLst>
              <a:ext uri="{FF2B5EF4-FFF2-40B4-BE49-F238E27FC236}">
                <a16:creationId xmlns:a16="http://schemas.microsoft.com/office/drawing/2014/main" id="{69926187-7143-420C-8E5F-A057E8A88EB0}"/>
              </a:ext>
            </a:extLst>
          </p:cNvPr>
          <p:cNvSpPr/>
          <p:nvPr/>
        </p:nvSpPr>
        <p:spPr>
          <a:xfrm>
            <a:off x="7807051" y="1377304"/>
            <a:ext cx="224367" cy="22774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1" name="箭號: 向右 80">
            <a:extLst>
              <a:ext uri="{FF2B5EF4-FFF2-40B4-BE49-F238E27FC236}">
                <a16:creationId xmlns:a16="http://schemas.microsoft.com/office/drawing/2014/main" id="{5022CB4F-0DC3-4982-B0D3-065009F98A2B}"/>
              </a:ext>
            </a:extLst>
          </p:cNvPr>
          <p:cNvSpPr/>
          <p:nvPr/>
        </p:nvSpPr>
        <p:spPr>
          <a:xfrm rot="5400000">
            <a:off x="7122810" y="2293059"/>
            <a:ext cx="224367" cy="22774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5" name="直線單箭頭接點 84">
            <a:extLst>
              <a:ext uri="{FF2B5EF4-FFF2-40B4-BE49-F238E27FC236}">
                <a16:creationId xmlns:a16="http://schemas.microsoft.com/office/drawing/2014/main" id="{7678CDEC-1FB3-4EAE-A9AE-525DBA2C1326}"/>
              </a:ext>
            </a:extLst>
          </p:cNvPr>
          <p:cNvCxnSpPr>
            <a:cxnSpLocks/>
          </p:cNvCxnSpPr>
          <p:nvPr/>
        </p:nvCxnSpPr>
        <p:spPr>
          <a:xfrm flipH="1" flipV="1">
            <a:off x="1471536" y="2576139"/>
            <a:ext cx="2004553" cy="11158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>
            <a:extLst>
              <a:ext uri="{FF2B5EF4-FFF2-40B4-BE49-F238E27FC236}">
                <a16:creationId xmlns:a16="http://schemas.microsoft.com/office/drawing/2014/main" id="{73381D05-766A-401B-A7A7-5CB6DA65A302}"/>
              </a:ext>
            </a:extLst>
          </p:cNvPr>
          <p:cNvSpPr/>
          <p:nvPr/>
        </p:nvSpPr>
        <p:spPr>
          <a:xfrm>
            <a:off x="2985102" y="1414387"/>
            <a:ext cx="19327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https://www.youtube.com/watch?v=BZh1ltr5Rkg</a:t>
            </a:r>
          </a:p>
        </p:txBody>
      </p:sp>
      <p:sp>
        <p:nvSpPr>
          <p:cNvPr id="86" name="文字方塊 85">
            <a:extLst>
              <a:ext uri="{FF2B5EF4-FFF2-40B4-BE49-F238E27FC236}">
                <a16:creationId xmlns:a16="http://schemas.microsoft.com/office/drawing/2014/main" id="{4C8A1D9F-3213-4EF5-9B67-FD417DE5FF7D}"/>
              </a:ext>
            </a:extLst>
          </p:cNvPr>
          <p:cNvSpPr txBox="1"/>
          <p:nvPr/>
        </p:nvSpPr>
        <p:spPr>
          <a:xfrm>
            <a:off x="2963425" y="112581"/>
            <a:ext cx="2355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highlight>
                  <a:srgbClr val="FFFF00"/>
                </a:highlight>
              </a:rPr>
              <a:t>Layer </a:t>
            </a:r>
            <a:r>
              <a:rPr lang="en-US" altLang="zh-TW" sz="2400" dirty="0"/>
              <a:t>Norm:</a:t>
            </a:r>
            <a:endParaRPr lang="zh-TW" altLang="en-US" sz="2400" dirty="0"/>
          </a:p>
        </p:txBody>
      </p:sp>
      <p:sp>
        <p:nvSpPr>
          <p:cNvPr id="87" name="文字方塊 86">
            <a:extLst>
              <a:ext uri="{FF2B5EF4-FFF2-40B4-BE49-F238E27FC236}">
                <a16:creationId xmlns:a16="http://schemas.microsoft.com/office/drawing/2014/main" id="{21E072CA-E274-443D-BC5D-016E718F1965}"/>
              </a:ext>
            </a:extLst>
          </p:cNvPr>
          <p:cNvSpPr txBox="1"/>
          <p:nvPr/>
        </p:nvSpPr>
        <p:spPr>
          <a:xfrm>
            <a:off x="2964158" y="1011932"/>
            <a:ext cx="2864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Batch Norm:</a:t>
            </a:r>
            <a:endParaRPr lang="zh-TW" altLang="en-US" sz="2400" dirty="0"/>
          </a:p>
        </p:txBody>
      </p:sp>
      <p:cxnSp>
        <p:nvCxnSpPr>
          <p:cNvPr id="88" name="直線單箭頭接點 87">
            <a:extLst>
              <a:ext uri="{FF2B5EF4-FFF2-40B4-BE49-F238E27FC236}">
                <a16:creationId xmlns:a16="http://schemas.microsoft.com/office/drawing/2014/main" id="{E894192E-D13F-4367-B49A-2EFB44B4A404}"/>
              </a:ext>
            </a:extLst>
          </p:cNvPr>
          <p:cNvCxnSpPr>
            <a:cxnSpLocks/>
          </p:cNvCxnSpPr>
          <p:nvPr/>
        </p:nvCxnSpPr>
        <p:spPr>
          <a:xfrm flipV="1">
            <a:off x="2381120" y="1110991"/>
            <a:ext cx="407421" cy="39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>
            <a:extLst>
              <a:ext uri="{FF2B5EF4-FFF2-40B4-BE49-F238E27FC236}">
                <a16:creationId xmlns:a16="http://schemas.microsoft.com/office/drawing/2014/main" id="{C5A0645B-D146-4ECD-8416-997848C752CD}"/>
              </a:ext>
            </a:extLst>
          </p:cNvPr>
          <p:cNvSpPr/>
          <p:nvPr/>
        </p:nvSpPr>
        <p:spPr>
          <a:xfrm>
            <a:off x="1457339" y="740172"/>
            <a:ext cx="1046226" cy="68317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Layer</a:t>
            </a:r>
          </a:p>
          <a:p>
            <a:pPr algn="ctr"/>
            <a:r>
              <a:rPr lang="en-US" altLang="zh-TW" sz="2400" dirty="0"/>
              <a:t>Norm</a:t>
            </a:r>
            <a:endParaRPr lang="zh-TW" altLang="en-US" sz="2400" dirty="0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E2960373-8439-4724-94F2-2042D6C02004}"/>
              </a:ext>
            </a:extLst>
          </p:cNvPr>
          <p:cNvSpPr txBox="1"/>
          <p:nvPr/>
        </p:nvSpPr>
        <p:spPr>
          <a:xfrm>
            <a:off x="7131798" y="2811221"/>
            <a:ext cx="1028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Layer</a:t>
            </a:r>
            <a:endParaRPr lang="zh-TW" altLang="en-US" sz="2400" dirty="0"/>
          </a:p>
        </p:txBody>
      </p:sp>
      <p:sp>
        <p:nvSpPr>
          <p:cNvPr id="89" name="文字方塊 88">
            <a:extLst>
              <a:ext uri="{FF2B5EF4-FFF2-40B4-BE49-F238E27FC236}">
                <a16:creationId xmlns:a16="http://schemas.microsoft.com/office/drawing/2014/main" id="{7BA360CB-5934-43AE-8538-6C8A022CC9CB}"/>
              </a:ext>
            </a:extLst>
          </p:cNvPr>
          <p:cNvSpPr txBox="1"/>
          <p:nvPr/>
        </p:nvSpPr>
        <p:spPr>
          <a:xfrm>
            <a:off x="7930886" y="1924164"/>
            <a:ext cx="1028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Batch</a:t>
            </a:r>
            <a:endParaRPr lang="zh-TW" alt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D9527F-6207-1E00-0EA7-FB24C4E27F31}"/>
              </a:ext>
            </a:extLst>
          </p:cNvPr>
          <p:cNvSpPr txBox="1"/>
          <p:nvPr/>
        </p:nvSpPr>
        <p:spPr>
          <a:xfrm>
            <a:off x="2192756" y="6609994"/>
            <a:ext cx="46828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DE" sz="1200" dirty="0">
                <a:solidFill>
                  <a:schemeClr val="bg1"/>
                </a:solidFill>
              </a:rPr>
              <a:t>Transformer by 李宏毅 Hung-yi Lee </a:t>
            </a:r>
          </a:p>
        </p:txBody>
      </p:sp>
    </p:spTree>
    <p:extLst>
      <p:ext uri="{BB962C8B-B14F-4D97-AF65-F5344CB8AC3E}">
        <p14:creationId xmlns:p14="http://schemas.microsoft.com/office/powerpoint/2010/main" val="382013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1" grpId="0" animBg="1"/>
      <p:bldP spid="12" grpId="0"/>
      <p:bldP spid="42" grpId="0"/>
      <p:bldP spid="43" grpId="0"/>
      <p:bldP spid="46" grpId="0"/>
      <p:bldP spid="73" grpId="0"/>
      <p:bldP spid="74" grpId="0"/>
      <p:bldP spid="76" grpId="0"/>
      <p:bldP spid="77" grpId="0" animBg="1"/>
      <p:bldP spid="78" grpId="0" animBg="1"/>
      <p:bldP spid="79" grpId="0" animBg="1"/>
      <p:bldP spid="80" grpId="0" animBg="1"/>
      <p:bldP spid="81" grpId="0" animBg="1"/>
      <p:bldP spid="2" grpId="0"/>
      <p:bldP spid="86" grpId="0"/>
      <p:bldP spid="87" grpId="0"/>
      <p:bldP spid="31" grpId="0" animBg="1"/>
      <p:bldP spid="19" grpId="0"/>
      <p:bldP spid="89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3F2D8-B267-61D5-AC69-918647D4F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Masked Multihead Attention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2F9B8-EAAB-6FB2-880E-56D8B2A707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dirty="0"/>
              <a:t>Decoder should work in parallel as well</a:t>
            </a:r>
          </a:p>
          <a:p>
            <a:r>
              <a:rPr lang="en-DE" dirty="0"/>
              <a:t>During training all output tokens are known</a:t>
            </a:r>
          </a:p>
          <a:p>
            <a:r>
              <a:rPr lang="en-DE" dirty="0"/>
              <a:t>Copy output #token times</a:t>
            </a:r>
          </a:p>
          <a:p>
            <a:r>
              <a:rPr lang="en-DE" dirty="0"/>
              <a:t>For each position use [MASK] token in copies</a:t>
            </a:r>
          </a:p>
          <a:p>
            <a:r>
              <a:rPr lang="en-DE" dirty="0"/>
              <a:t>Attention becomes possible during training also for decoding</a:t>
            </a:r>
          </a:p>
          <a:p>
            <a:r>
              <a:rPr lang="en-DE" dirty="0"/>
              <a:t>Train decoder such that [MASK] is replaced correctly while paying attention to the overall output training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5A3F5-4B50-70D2-7F86-06A788206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562086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894E5CA-39C5-7F00-936A-794434DEAA0C}"/>
              </a:ext>
            </a:extLst>
          </p:cNvPr>
          <p:cNvSpPr/>
          <p:nvPr/>
        </p:nvSpPr>
        <p:spPr>
          <a:xfrm>
            <a:off x="0" y="715984"/>
            <a:ext cx="901431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FA71AB-944A-AF53-E0B9-6F8E9DF3F6EA}"/>
              </a:ext>
            </a:extLst>
          </p:cNvPr>
          <p:cNvSpPr/>
          <p:nvPr/>
        </p:nvSpPr>
        <p:spPr>
          <a:xfrm>
            <a:off x="83128" y="6188529"/>
            <a:ext cx="901431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C664DD2-D915-4481-868E-82A21B972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Attention Visualization 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0356DA2-BFBA-4E63-9807-EFC0788A9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D11DC2D-08AF-416D-856C-F3C048099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94" y="1825625"/>
            <a:ext cx="8399847" cy="414676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168DB669-704B-4A1A-BCF3-CE78D64D9737}"/>
              </a:ext>
            </a:extLst>
          </p:cNvPr>
          <p:cNvSpPr/>
          <p:nvPr/>
        </p:nvSpPr>
        <p:spPr>
          <a:xfrm>
            <a:off x="5542539" y="6311899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https://arxiv.org/abs/1706.03762</a:t>
            </a:r>
            <a:endParaRPr lang="zh-TW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066303-A5DC-93D4-A1C6-4CD1BC2482B3}"/>
              </a:ext>
            </a:extLst>
          </p:cNvPr>
          <p:cNvSpPr txBox="1"/>
          <p:nvPr/>
        </p:nvSpPr>
        <p:spPr>
          <a:xfrm>
            <a:off x="2192756" y="6609994"/>
            <a:ext cx="46828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DE" sz="1200" dirty="0">
                <a:solidFill>
                  <a:schemeClr val="bg1"/>
                </a:solidFill>
              </a:rPr>
              <a:t>Transformer by 李宏毅 Hung-yi Lee </a:t>
            </a:r>
          </a:p>
        </p:txBody>
      </p:sp>
    </p:spTree>
    <p:extLst>
      <p:ext uri="{BB962C8B-B14F-4D97-AF65-F5344CB8AC3E}">
        <p14:creationId xmlns:p14="http://schemas.microsoft.com/office/powerpoint/2010/main" val="210606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64C05BA-D15C-51AD-B1EC-11FD9A3080B3}"/>
              </a:ext>
            </a:extLst>
          </p:cNvPr>
          <p:cNvSpPr/>
          <p:nvPr/>
        </p:nvSpPr>
        <p:spPr>
          <a:xfrm>
            <a:off x="0" y="715984"/>
            <a:ext cx="901431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C1200B-5D5D-82AC-B2EA-44B91A08A1EE}"/>
              </a:ext>
            </a:extLst>
          </p:cNvPr>
          <p:cNvSpPr/>
          <p:nvPr/>
        </p:nvSpPr>
        <p:spPr>
          <a:xfrm>
            <a:off x="83128" y="6188529"/>
            <a:ext cx="901431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854E5FF-3014-4EC8-87D8-6C60EDAA0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Attention Visualization 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66D6E2D-2C8E-4C9F-A8B2-A5C004C27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194" name="Picture 2" descr="https://1.bp.blogspot.com/-AVGK0ApREtk/WaiAuzddKVI/AAAAAAAAB_A/WPV5ropBU-cxrcMpqJBFHg73K9NX4vywwCLcBGAs/s640/image2.png">
            <a:extLst>
              <a:ext uri="{FF2B5EF4-FFF2-40B4-BE49-F238E27FC236}">
                <a16:creationId xmlns:a16="http://schemas.microsoft.com/office/drawing/2014/main" id="{891F821B-D6BB-4695-B732-A67380F52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53" y="1825625"/>
            <a:ext cx="8381694" cy="345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CACCDB2-9A03-49C9-B36D-CCF0080F4BE9}"/>
              </a:ext>
            </a:extLst>
          </p:cNvPr>
          <p:cNvSpPr/>
          <p:nvPr/>
        </p:nvSpPr>
        <p:spPr>
          <a:xfrm>
            <a:off x="28875" y="5572816"/>
            <a:ext cx="90718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latin typeface="Roboto"/>
              </a:rPr>
              <a:t>The encoder self-attention distribution for the word “it” from the 5th to the 6th layer of a Transformer trained on English to French translation (one of eight attention heads).</a:t>
            </a:r>
            <a:endParaRPr lang="zh-TW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9F009E2-3463-4DF3-8684-43020B523FFB}"/>
              </a:ext>
            </a:extLst>
          </p:cNvPr>
          <p:cNvSpPr/>
          <p:nvPr/>
        </p:nvSpPr>
        <p:spPr>
          <a:xfrm>
            <a:off x="1015463" y="6167338"/>
            <a:ext cx="76568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https://ai.googleblog.com/2017/08/transformer-novel-neural-network.html</a:t>
            </a:r>
            <a:endParaRPr lang="zh-TW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CEDFA2-AE68-E830-575B-DEE59D697392}"/>
              </a:ext>
            </a:extLst>
          </p:cNvPr>
          <p:cNvSpPr txBox="1"/>
          <p:nvPr/>
        </p:nvSpPr>
        <p:spPr>
          <a:xfrm>
            <a:off x="2192756" y="6609994"/>
            <a:ext cx="46828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DE" sz="1200" dirty="0">
                <a:solidFill>
                  <a:schemeClr val="bg1"/>
                </a:solidFill>
              </a:rPr>
              <a:t>Transformer by 李宏毅 Hung-yi Lee </a:t>
            </a:r>
          </a:p>
        </p:txBody>
      </p:sp>
    </p:spTree>
    <p:extLst>
      <p:ext uri="{BB962C8B-B14F-4D97-AF65-F5344CB8AC3E}">
        <p14:creationId xmlns:p14="http://schemas.microsoft.com/office/powerpoint/2010/main" val="253956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5C6C007-D054-6B47-12FD-A2100D2F7F77}"/>
              </a:ext>
            </a:extLst>
          </p:cNvPr>
          <p:cNvSpPr/>
          <p:nvPr/>
        </p:nvSpPr>
        <p:spPr>
          <a:xfrm>
            <a:off x="0" y="715984"/>
            <a:ext cx="901431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8B96B9-963B-4BE6-5012-9CAB1B218B0E}"/>
              </a:ext>
            </a:extLst>
          </p:cNvPr>
          <p:cNvSpPr/>
          <p:nvPr/>
        </p:nvSpPr>
        <p:spPr>
          <a:xfrm>
            <a:off x="83128" y="6188529"/>
            <a:ext cx="901431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2F6FE4B-8F3C-4E84-95F2-4ECE8A740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352" y="104333"/>
            <a:ext cx="6362299" cy="329837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4D4C0CBC-9BD5-44B2-B841-EC68F9904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352" y="3446333"/>
            <a:ext cx="6343049" cy="3233711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584A6BB-EBAF-4406-858B-12A01FC6A7DF}"/>
              </a:ext>
            </a:extLst>
          </p:cNvPr>
          <p:cNvSpPr txBox="1"/>
          <p:nvPr/>
        </p:nvSpPr>
        <p:spPr>
          <a:xfrm>
            <a:off x="245595" y="177956"/>
            <a:ext cx="25506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i="1" u="sng" dirty="0"/>
              <a:t>Multi-head</a:t>
            </a:r>
          </a:p>
          <a:p>
            <a:r>
              <a:rPr lang="en-US" altLang="zh-TW" sz="3200" b="1" i="1" u="sng" dirty="0"/>
              <a:t>Attention</a:t>
            </a:r>
            <a:endParaRPr lang="zh-TW" altLang="en-US" sz="3200" b="1" i="1" u="sng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9EF8C3-032E-A51F-0462-183E26FDB323}"/>
              </a:ext>
            </a:extLst>
          </p:cNvPr>
          <p:cNvSpPr txBox="1"/>
          <p:nvPr/>
        </p:nvSpPr>
        <p:spPr>
          <a:xfrm>
            <a:off x="2192756" y="6609994"/>
            <a:ext cx="46828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DE" sz="1200" dirty="0">
                <a:solidFill>
                  <a:schemeClr val="bg1"/>
                </a:solidFill>
              </a:rPr>
              <a:t>Transformer by 李宏毅 Hung-yi Lee </a:t>
            </a:r>
          </a:p>
        </p:txBody>
      </p:sp>
    </p:spTree>
    <p:extLst>
      <p:ext uri="{BB962C8B-B14F-4D97-AF65-F5344CB8AC3E}">
        <p14:creationId xmlns:p14="http://schemas.microsoft.com/office/powerpoint/2010/main" val="392808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1702" y="283760"/>
            <a:ext cx="7900988" cy="501460"/>
          </a:xfrm>
          <a:prstGeom prst="rect">
            <a:avLst/>
          </a:prstGeom>
        </p:spPr>
        <p:txBody>
          <a:bodyPr vert="horz" wrap="square" lIns="0" tIns="893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8929">
              <a:spcBef>
                <a:spcPts val="70"/>
              </a:spcBef>
              <a:tabLst>
                <a:tab pos="1113046" algn="l"/>
                <a:tab pos="3397625" algn="l"/>
                <a:tab pos="3758818" algn="l"/>
                <a:tab pos="6467989" algn="l"/>
              </a:tabLst>
            </a:pPr>
            <a:r>
              <a:rPr dirty="0"/>
              <a:t>P</a:t>
            </a:r>
            <a:r>
              <a:rPr spc="-56" dirty="0"/>
              <a:t>r</a:t>
            </a:r>
            <a:r>
              <a:rPr dirty="0"/>
              <a:t>e-</a:t>
            </a:r>
            <a:r>
              <a:rPr spc="-274" dirty="0"/>
              <a:t>T</a:t>
            </a:r>
            <a:r>
              <a:rPr dirty="0"/>
              <a:t>raining	&amp;	</a:t>
            </a:r>
            <a:r>
              <a:rPr lang="de-DE" dirty="0"/>
              <a:t>Fine Tuning</a:t>
            </a:r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596556" y="2453863"/>
            <a:ext cx="4129980" cy="2563267"/>
          </a:xfrm>
          <a:custGeom>
            <a:avLst/>
            <a:gdLst/>
            <a:ahLst/>
            <a:cxnLst/>
            <a:rect l="l" t="t" r="r" b="b"/>
            <a:pathLst>
              <a:path w="5873750" h="3645534">
                <a:moveTo>
                  <a:pt x="877044" y="0"/>
                </a:moveTo>
                <a:lnTo>
                  <a:pt x="4996375" y="0"/>
                </a:lnTo>
                <a:lnTo>
                  <a:pt x="5070549" y="42"/>
                </a:lnTo>
                <a:lnTo>
                  <a:pt x="5138854" y="343"/>
                </a:lnTo>
                <a:lnTo>
                  <a:pt x="5201600" y="1160"/>
                </a:lnTo>
                <a:lnTo>
                  <a:pt x="5259096" y="2750"/>
                </a:lnTo>
                <a:lnTo>
                  <a:pt x="5311651" y="5372"/>
                </a:lnTo>
                <a:lnTo>
                  <a:pt x="5359573" y="9283"/>
                </a:lnTo>
                <a:lnTo>
                  <a:pt x="5403171" y="14741"/>
                </a:lnTo>
                <a:lnTo>
                  <a:pt x="5442754" y="22005"/>
                </a:lnTo>
                <a:lnTo>
                  <a:pt x="5511111" y="42979"/>
                </a:lnTo>
                <a:lnTo>
                  <a:pt x="5559370" y="63270"/>
                </a:lnTo>
                <a:lnTo>
                  <a:pt x="5605038" y="87962"/>
                </a:lnTo>
                <a:lnTo>
                  <a:pt x="5647855" y="116795"/>
                </a:lnTo>
                <a:lnTo>
                  <a:pt x="5687564" y="149512"/>
                </a:lnTo>
                <a:lnTo>
                  <a:pt x="5723906" y="185854"/>
                </a:lnTo>
                <a:lnTo>
                  <a:pt x="5756623" y="225563"/>
                </a:lnTo>
                <a:lnTo>
                  <a:pt x="5785457" y="268381"/>
                </a:lnTo>
                <a:lnTo>
                  <a:pt x="5810149" y="314048"/>
                </a:lnTo>
                <a:lnTo>
                  <a:pt x="5830440" y="362308"/>
                </a:lnTo>
                <a:lnTo>
                  <a:pt x="5851414" y="430665"/>
                </a:lnTo>
                <a:lnTo>
                  <a:pt x="5858677" y="470248"/>
                </a:lnTo>
                <a:lnTo>
                  <a:pt x="5864136" y="513846"/>
                </a:lnTo>
                <a:lnTo>
                  <a:pt x="5868047" y="561768"/>
                </a:lnTo>
                <a:lnTo>
                  <a:pt x="5870669" y="614322"/>
                </a:lnTo>
                <a:lnTo>
                  <a:pt x="5872259" y="671818"/>
                </a:lnTo>
                <a:lnTo>
                  <a:pt x="5873075" y="734565"/>
                </a:lnTo>
                <a:lnTo>
                  <a:pt x="5873376" y="802870"/>
                </a:lnTo>
                <a:lnTo>
                  <a:pt x="5873419" y="877044"/>
                </a:lnTo>
                <a:lnTo>
                  <a:pt x="5873419" y="2768319"/>
                </a:lnTo>
                <a:lnTo>
                  <a:pt x="5873376" y="2842492"/>
                </a:lnTo>
                <a:lnTo>
                  <a:pt x="5873075" y="2910798"/>
                </a:lnTo>
                <a:lnTo>
                  <a:pt x="5872259" y="2973544"/>
                </a:lnTo>
                <a:lnTo>
                  <a:pt x="5870669" y="3031040"/>
                </a:lnTo>
                <a:lnTo>
                  <a:pt x="5868047" y="3083595"/>
                </a:lnTo>
                <a:lnTo>
                  <a:pt x="5864136" y="3131516"/>
                </a:lnTo>
                <a:lnTo>
                  <a:pt x="5858677" y="3175115"/>
                </a:lnTo>
                <a:lnTo>
                  <a:pt x="5851414" y="3214698"/>
                </a:lnTo>
                <a:lnTo>
                  <a:pt x="5830440" y="3283055"/>
                </a:lnTo>
                <a:lnTo>
                  <a:pt x="5810149" y="3331314"/>
                </a:lnTo>
                <a:lnTo>
                  <a:pt x="5785457" y="3376982"/>
                </a:lnTo>
                <a:lnTo>
                  <a:pt x="5756623" y="3419799"/>
                </a:lnTo>
                <a:lnTo>
                  <a:pt x="5723906" y="3459508"/>
                </a:lnTo>
                <a:lnTo>
                  <a:pt x="5687564" y="3495850"/>
                </a:lnTo>
                <a:lnTo>
                  <a:pt x="5647855" y="3528567"/>
                </a:lnTo>
                <a:lnTo>
                  <a:pt x="5605038" y="3557401"/>
                </a:lnTo>
                <a:lnTo>
                  <a:pt x="5559370" y="3582092"/>
                </a:lnTo>
                <a:lnTo>
                  <a:pt x="5511111" y="3602384"/>
                </a:lnTo>
                <a:lnTo>
                  <a:pt x="5442754" y="3623358"/>
                </a:lnTo>
                <a:lnTo>
                  <a:pt x="5403171" y="3630621"/>
                </a:lnTo>
                <a:lnTo>
                  <a:pt x="5359573" y="3636080"/>
                </a:lnTo>
                <a:lnTo>
                  <a:pt x="5311651" y="3639991"/>
                </a:lnTo>
                <a:lnTo>
                  <a:pt x="5259096" y="3642612"/>
                </a:lnTo>
                <a:lnTo>
                  <a:pt x="5201600" y="3644203"/>
                </a:lnTo>
                <a:lnTo>
                  <a:pt x="5138854" y="3645019"/>
                </a:lnTo>
                <a:lnTo>
                  <a:pt x="5070549" y="3645320"/>
                </a:lnTo>
                <a:lnTo>
                  <a:pt x="4996375" y="3645363"/>
                </a:lnTo>
                <a:lnTo>
                  <a:pt x="877044" y="3645363"/>
                </a:lnTo>
                <a:lnTo>
                  <a:pt x="802870" y="3645320"/>
                </a:lnTo>
                <a:lnTo>
                  <a:pt x="734565" y="3645019"/>
                </a:lnTo>
                <a:lnTo>
                  <a:pt x="671818" y="3644203"/>
                </a:lnTo>
                <a:lnTo>
                  <a:pt x="614322" y="3642612"/>
                </a:lnTo>
                <a:lnTo>
                  <a:pt x="561768" y="3639991"/>
                </a:lnTo>
                <a:lnTo>
                  <a:pt x="513846" y="3636080"/>
                </a:lnTo>
                <a:lnTo>
                  <a:pt x="470248" y="3630621"/>
                </a:lnTo>
                <a:lnTo>
                  <a:pt x="430665" y="3623358"/>
                </a:lnTo>
                <a:lnTo>
                  <a:pt x="362308" y="3602384"/>
                </a:lnTo>
                <a:lnTo>
                  <a:pt x="314048" y="3582092"/>
                </a:lnTo>
                <a:lnTo>
                  <a:pt x="268381" y="3557401"/>
                </a:lnTo>
                <a:lnTo>
                  <a:pt x="225563" y="3528567"/>
                </a:lnTo>
                <a:lnTo>
                  <a:pt x="185854" y="3495850"/>
                </a:lnTo>
                <a:lnTo>
                  <a:pt x="149512" y="3459508"/>
                </a:lnTo>
                <a:lnTo>
                  <a:pt x="116795" y="3419799"/>
                </a:lnTo>
                <a:lnTo>
                  <a:pt x="87962" y="3376982"/>
                </a:lnTo>
                <a:lnTo>
                  <a:pt x="63270" y="3331314"/>
                </a:lnTo>
                <a:lnTo>
                  <a:pt x="42979" y="3283055"/>
                </a:lnTo>
                <a:lnTo>
                  <a:pt x="22005" y="3214698"/>
                </a:lnTo>
                <a:lnTo>
                  <a:pt x="14741" y="3175115"/>
                </a:lnTo>
                <a:lnTo>
                  <a:pt x="9283" y="3131516"/>
                </a:lnTo>
                <a:lnTo>
                  <a:pt x="5372" y="3083595"/>
                </a:lnTo>
                <a:lnTo>
                  <a:pt x="2750" y="3031040"/>
                </a:lnTo>
                <a:lnTo>
                  <a:pt x="1160" y="2973544"/>
                </a:lnTo>
                <a:lnTo>
                  <a:pt x="343" y="2910798"/>
                </a:lnTo>
                <a:lnTo>
                  <a:pt x="42" y="2842492"/>
                </a:lnTo>
                <a:lnTo>
                  <a:pt x="0" y="2768319"/>
                </a:lnTo>
                <a:lnTo>
                  <a:pt x="0" y="877044"/>
                </a:lnTo>
                <a:lnTo>
                  <a:pt x="42" y="802870"/>
                </a:lnTo>
                <a:lnTo>
                  <a:pt x="343" y="734565"/>
                </a:lnTo>
                <a:lnTo>
                  <a:pt x="1160" y="671818"/>
                </a:lnTo>
                <a:lnTo>
                  <a:pt x="2750" y="614322"/>
                </a:lnTo>
                <a:lnTo>
                  <a:pt x="5372" y="561768"/>
                </a:lnTo>
                <a:lnTo>
                  <a:pt x="9283" y="513846"/>
                </a:lnTo>
                <a:lnTo>
                  <a:pt x="14741" y="470248"/>
                </a:lnTo>
                <a:lnTo>
                  <a:pt x="22005" y="430665"/>
                </a:lnTo>
                <a:lnTo>
                  <a:pt x="42979" y="362308"/>
                </a:lnTo>
                <a:lnTo>
                  <a:pt x="63270" y="314048"/>
                </a:lnTo>
                <a:lnTo>
                  <a:pt x="87962" y="268381"/>
                </a:lnTo>
                <a:lnTo>
                  <a:pt x="116795" y="225563"/>
                </a:lnTo>
                <a:lnTo>
                  <a:pt x="149512" y="185854"/>
                </a:lnTo>
                <a:lnTo>
                  <a:pt x="185854" y="149512"/>
                </a:lnTo>
                <a:lnTo>
                  <a:pt x="225563" y="116795"/>
                </a:lnTo>
                <a:lnTo>
                  <a:pt x="268381" y="87962"/>
                </a:lnTo>
                <a:lnTo>
                  <a:pt x="314048" y="63270"/>
                </a:lnTo>
                <a:lnTo>
                  <a:pt x="362308" y="42979"/>
                </a:lnTo>
                <a:lnTo>
                  <a:pt x="430665" y="22005"/>
                </a:lnTo>
                <a:lnTo>
                  <a:pt x="470248" y="14741"/>
                </a:lnTo>
                <a:lnTo>
                  <a:pt x="513846" y="9283"/>
                </a:lnTo>
                <a:lnTo>
                  <a:pt x="561768" y="5372"/>
                </a:lnTo>
                <a:lnTo>
                  <a:pt x="614322" y="2750"/>
                </a:lnTo>
                <a:lnTo>
                  <a:pt x="671818" y="1160"/>
                </a:lnTo>
                <a:lnTo>
                  <a:pt x="734565" y="343"/>
                </a:lnTo>
                <a:lnTo>
                  <a:pt x="802870" y="42"/>
                </a:lnTo>
                <a:lnTo>
                  <a:pt x="877044" y="0"/>
                </a:lnTo>
                <a:close/>
              </a:path>
            </a:pathLst>
          </a:custGeom>
          <a:ln w="635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79207" y="3152104"/>
            <a:ext cx="1693071" cy="732708"/>
          </a:xfrm>
          <a:prstGeom prst="rect">
            <a:avLst/>
          </a:prstGeom>
        </p:spPr>
        <p:txBody>
          <a:bodyPr vert="horz" wrap="square" lIns="0" tIns="44648" rIns="0" bIns="0" rtlCol="0">
            <a:spAutoFit/>
          </a:bodyPr>
          <a:lstStyle/>
          <a:p>
            <a:pPr marL="8929">
              <a:spcBef>
                <a:spcPts val="352"/>
              </a:spcBef>
            </a:pPr>
            <a:r>
              <a:rPr lang="de-DE" sz="2109" i="1" spc="-165" dirty="0" err="1">
                <a:latin typeface="Arial"/>
                <a:cs typeface="Arial"/>
              </a:rPr>
              <a:t>Pretrained</a:t>
            </a:r>
            <a:endParaRPr sz="2109" dirty="0">
              <a:latin typeface="Arial"/>
              <a:cs typeface="Arial"/>
            </a:endParaRPr>
          </a:p>
          <a:p>
            <a:pPr marL="8929">
              <a:spcBef>
                <a:spcPts val="281"/>
              </a:spcBef>
            </a:pPr>
            <a:r>
              <a:rPr sz="2109" i="1" spc="63" dirty="0">
                <a:latin typeface="Arial"/>
                <a:cs typeface="Arial"/>
              </a:rPr>
              <a:t>Model</a:t>
            </a:r>
            <a:endParaRPr sz="2109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49587" y="1556792"/>
            <a:ext cx="2623989" cy="775243"/>
          </a:xfrm>
          <a:prstGeom prst="rect">
            <a:avLst/>
          </a:prstGeom>
        </p:spPr>
        <p:txBody>
          <a:bodyPr vert="horz" wrap="square" lIns="0" tIns="6697" rIns="0" bIns="0" rtlCol="0">
            <a:spAutoFit/>
          </a:bodyPr>
          <a:lstStyle/>
          <a:p>
            <a:pPr marL="8929" marR="3572" indent="350478">
              <a:lnSpc>
                <a:spcPct val="100899"/>
              </a:lnSpc>
              <a:spcBef>
                <a:spcPts val="53"/>
              </a:spcBef>
            </a:pPr>
            <a:r>
              <a:rPr sz="1687" b="1" dirty="0">
                <a:latin typeface="Helvetica Neue"/>
                <a:cs typeface="Helvetica Neue"/>
              </a:rPr>
              <a:t>1) Download </a:t>
            </a:r>
            <a:r>
              <a:rPr lang="de-DE" sz="1687" b="1" spc="-11" dirty="0">
                <a:latin typeface="Helvetica Neue"/>
                <a:cs typeface="Helvetica Neue"/>
              </a:rPr>
              <a:t>LM</a:t>
            </a:r>
            <a:r>
              <a:rPr sz="1687" b="1" spc="-11" dirty="0">
                <a:latin typeface="Helvetica Neue"/>
                <a:cs typeface="Helvetica Neue"/>
              </a:rPr>
              <a:t>  </a:t>
            </a:r>
            <a:br>
              <a:rPr lang="de-DE" sz="1687" b="1" spc="-11" dirty="0">
                <a:latin typeface="Helvetica Neue"/>
                <a:cs typeface="Helvetica Neue"/>
              </a:rPr>
            </a:br>
            <a:r>
              <a:rPr sz="1687" spc="-4" dirty="0">
                <a:latin typeface="Helvetica Neue"/>
                <a:cs typeface="Helvetica Neue"/>
              </a:rPr>
              <a:t>pre-trained </a:t>
            </a:r>
            <a:r>
              <a:rPr sz="1687" dirty="0">
                <a:latin typeface="Helvetica Neue"/>
                <a:cs typeface="Helvetica Neue"/>
              </a:rPr>
              <a:t>on </a:t>
            </a:r>
            <a:r>
              <a:rPr sz="1687" spc="-11" dirty="0">
                <a:latin typeface="Helvetica Neue"/>
                <a:cs typeface="Helvetica Neue"/>
              </a:rPr>
              <a:t>large</a:t>
            </a:r>
            <a:r>
              <a:rPr sz="1687" spc="-56" dirty="0">
                <a:latin typeface="Helvetica Neue"/>
                <a:cs typeface="Helvetica Neue"/>
              </a:rPr>
              <a:t> </a:t>
            </a:r>
            <a:r>
              <a:rPr sz="1687" dirty="0">
                <a:latin typeface="Helvetica Neue"/>
                <a:cs typeface="Helvetica Neue"/>
              </a:rPr>
              <a:t>corpus  (in self-supervised</a:t>
            </a:r>
            <a:r>
              <a:rPr sz="1687" spc="-49" dirty="0">
                <a:latin typeface="Helvetica Neue"/>
                <a:cs typeface="Helvetica Neue"/>
              </a:rPr>
              <a:t> </a:t>
            </a:r>
            <a:r>
              <a:rPr sz="1687" dirty="0">
                <a:latin typeface="Helvetica Neue"/>
                <a:cs typeface="Helvetica Neue"/>
              </a:rPr>
              <a:t>fashion)</a:t>
            </a:r>
          </a:p>
        </p:txBody>
      </p:sp>
      <p:sp>
        <p:nvSpPr>
          <p:cNvPr id="8" name="object 8"/>
          <p:cNvSpPr/>
          <p:nvPr/>
        </p:nvSpPr>
        <p:spPr>
          <a:xfrm>
            <a:off x="3618388" y="2795525"/>
            <a:ext cx="213420" cy="1514475"/>
          </a:xfrm>
          <a:custGeom>
            <a:avLst/>
            <a:gdLst/>
            <a:ahLst/>
            <a:cxnLst/>
            <a:rect l="l" t="t" r="r" b="b"/>
            <a:pathLst>
              <a:path w="303529" h="2153920">
                <a:moveTo>
                  <a:pt x="0" y="2153509"/>
                </a:moveTo>
                <a:lnTo>
                  <a:pt x="303410" y="2153509"/>
                </a:lnTo>
                <a:lnTo>
                  <a:pt x="303410" y="0"/>
                </a:lnTo>
                <a:lnTo>
                  <a:pt x="0" y="0"/>
                </a:lnTo>
                <a:lnTo>
                  <a:pt x="0" y="21535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16026" y="3552618"/>
            <a:ext cx="449610" cy="0"/>
          </a:xfrm>
          <a:custGeom>
            <a:avLst/>
            <a:gdLst/>
            <a:ahLst/>
            <a:cxnLst/>
            <a:rect l="l" t="t" r="r" b="b"/>
            <a:pathLst>
              <a:path w="639445">
                <a:moveTo>
                  <a:pt x="0" y="0"/>
                </a:moveTo>
                <a:lnTo>
                  <a:pt x="626434" y="0"/>
                </a:lnTo>
                <a:lnTo>
                  <a:pt x="63913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256488" y="3509755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20"/>
                </a:lnTo>
                <a:lnTo>
                  <a:pt x="121919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993313" y="4400040"/>
            <a:ext cx="1454646" cy="333593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>
              <a:spcBef>
                <a:spcPts val="70"/>
              </a:spcBef>
            </a:pPr>
            <a:r>
              <a:rPr sz="2109" i="1" spc="70" dirty="0">
                <a:latin typeface="Arial"/>
                <a:cs typeface="Arial"/>
              </a:rPr>
              <a:t>Embedding</a:t>
            </a:r>
            <a:endParaRPr sz="2109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749723" y="1558573"/>
            <a:ext cx="4081760" cy="774933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algn="ctr">
              <a:spcBef>
                <a:spcPts val="70"/>
              </a:spcBef>
            </a:pPr>
            <a:r>
              <a:rPr sz="1687" b="1" dirty="0">
                <a:latin typeface="Helvetica Neue"/>
                <a:cs typeface="Helvetica Neue"/>
              </a:rPr>
              <a:t>2) </a:t>
            </a:r>
            <a:r>
              <a:rPr sz="1687" b="1" spc="-4" dirty="0">
                <a:latin typeface="Helvetica Neue"/>
                <a:cs typeface="Helvetica Neue"/>
              </a:rPr>
              <a:t>Feature-based </a:t>
            </a:r>
            <a:r>
              <a:rPr sz="1687" b="1" dirty="0">
                <a:latin typeface="Helvetica Neue"/>
                <a:cs typeface="Helvetica Neue"/>
              </a:rPr>
              <a:t>training</a:t>
            </a:r>
            <a:r>
              <a:rPr sz="1687" b="1" spc="-21" dirty="0">
                <a:latin typeface="Helvetica Neue"/>
                <a:cs typeface="Helvetica Neue"/>
              </a:rPr>
              <a:t> </a:t>
            </a:r>
            <a:r>
              <a:rPr sz="1687" b="1" dirty="0">
                <a:latin typeface="Helvetica Neue"/>
                <a:cs typeface="Helvetica Neue"/>
              </a:rPr>
              <a:t>("fine-tuning")</a:t>
            </a:r>
            <a:endParaRPr sz="1687">
              <a:latin typeface="Helvetica Neue"/>
              <a:cs typeface="Helvetica Neue"/>
            </a:endParaRPr>
          </a:p>
          <a:p>
            <a:pPr marL="1052326" marR="1046969" algn="ctr">
              <a:lnSpc>
                <a:spcPct val="100699"/>
              </a:lnSpc>
              <a:spcBef>
                <a:spcPts val="7"/>
              </a:spcBef>
            </a:pPr>
            <a:r>
              <a:rPr sz="1687" dirty="0">
                <a:latin typeface="Helvetica Neue"/>
                <a:cs typeface="Helvetica Neue"/>
              </a:rPr>
              <a:t>on </a:t>
            </a:r>
            <a:r>
              <a:rPr sz="1687" spc="-11" dirty="0">
                <a:latin typeface="Helvetica Neue"/>
                <a:cs typeface="Helvetica Neue"/>
              </a:rPr>
              <a:t>target </a:t>
            </a:r>
            <a:r>
              <a:rPr sz="1687" dirty="0">
                <a:latin typeface="Helvetica Neue"/>
                <a:cs typeface="Helvetica Neue"/>
              </a:rPr>
              <a:t>task  (supervised</a:t>
            </a:r>
            <a:r>
              <a:rPr sz="1687" spc="-42" dirty="0">
                <a:latin typeface="Helvetica Neue"/>
                <a:cs typeface="Helvetica Neue"/>
              </a:rPr>
              <a:t> </a:t>
            </a:r>
            <a:r>
              <a:rPr sz="1687" dirty="0">
                <a:latin typeface="Helvetica Neue"/>
                <a:cs typeface="Helvetica Neue"/>
              </a:rPr>
              <a:t>learning)</a:t>
            </a:r>
            <a:endParaRPr sz="1687">
              <a:latin typeface="Helvetica Neue"/>
              <a:cs typeface="Helvetica Neue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469778" y="2453863"/>
            <a:ext cx="2641848" cy="2563267"/>
          </a:xfrm>
          <a:custGeom>
            <a:avLst/>
            <a:gdLst/>
            <a:ahLst/>
            <a:cxnLst/>
            <a:rect l="l" t="t" r="r" b="b"/>
            <a:pathLst>
              <a:path w="3757295" h="3645534">
                <a:moveTo>
                  <a:pt x="877044" y="0"/>
                </a:moveTo>
                <a:lnTo>
                  <a:pt x="2879818" y="0"/>
                </a:lnTo>
                <a:lnTo>
                  <a:pt x="2953992" y="42"/>
                </a:lnTo>
                <a:lnTo>
                  <a:pt x="3022297" y="343"/>
                </a:lnTo>
                <a:lnTo>
                  <a:pt x="3085044" y="1160"/>
                </a:lnTo>
                <a:lnTo>
                  <a:pt x="3142540" y="2750"/>
                </a:lnTo>
                <a:lnTo>
                  <a:pt x="3195094" y="5372"/>
                </a:lnTo>
                <a:lnTo>
                  <a:pt x="3243016" y="9283"/>
                </a:lnTo>
                <a:lnTo>
                  <a:pt x="3286614" y="14741"/>
                </a:lnTo>
                <a:lnTo>
                  <a:pt x="3326198" y="22005"/>
                </a:lnTo>
                <a:lnTo>
                  <a:pt x="3394555" y="42979"/>
                </a:lnTo>
                <a:lnTo>
                  <a:pt x="3442814" y="63270"/>
                </a:lnTo>
                <a:lnTo>
                  <a:pt x="3488481" y="87962"/>
                </a:lnTo>
                <a:lnTo>
                  <a:pt x="3531299" y="116795"/>
                </a:lnTo>
                <a:lnTo>
                  <a:pt x="3571008" y="149512"/>
                </a:lnTo>
                <a:lnTo>
                  <a:pt x="3607350" y="185854"/>
                </a:lnTo>
                <a:lnTo>
                  <a:pt x="3640067" y="225563"/>
                </a:lnTo>
                <a:lnTo>
                  <a:pt x="3668900" y="268381"/>
                </a:lnTo>
                <a:lnTo>
                  <a:pt x="3693592" y="314048"/>
                </a:lnTo>
                <a:lnTo>
                  <a:pt x="3713883" y="362308"/>
                </a:lnTo>
                <a:lnTo>
                  <a:pt x="3734857" y="430665"/>
                </a:lnTo>
                <a:lnTo>
                  <a:pt x="3742121" y="470248"/>
                </a:lnTo>
                <a:lnTo>
                  <a:pt x="3747579" y="513846"/>
                </a:lnTo>
                <a:lnTo>
                  <a:pt x="3751490" y="561768"/>
                </a:lnTo>
                <a:lnTo>
                  <a:pt x="3754112" y="614322"/>
                </a:lnTo>
                <a:lnTo>
                  <a:pt x="3755702" y="671818"/>
                </a:lnTo>
                <a:lnTo>
                  <a:pt x="3756519" y="734565"/>
                </a:lnTo>
                <a:lnTo>
                  <a:pt x="3756820" y="802870"/>
                </a:lnTo>
                <a:lnTo>
                  <a:pt x="3756863" y="877044"/>
                </a:lnTo>
                <a:lnTo>
                  <a:pt x="3756863" y="2768319"/>
                </a:lnTo>
                <a:lnTo>
                  <a:pt x="3756820" y="2842492"/>
                </a:lnTo>
                <a:lnTo>
                  <a:pt x="3756519" y="2910798"/>
                </a:lnTo>
                <a:lnTo>
                  <a:pt x="3755702" y="2973544"/>
                </a:lnTo>
                <a:lnTo>
                  <a:pt x="3754112" y="3031040"/>
                </a:lnTo>
                <a:lnTo>
                  <a:pt x="3751490" y="3083595"/>
                </a:lnTo>
                <a:lnTo>
                  <a:pt x="3747579" y="3131516"/>
                </a:lnTo>
                <a:lnTo>
                  <a:pt x="3742121" y="3175115"/>
                </a:lnTo>
                <a:lnTo>
                  <a:pt x="3734857" y="3214698"/>
                </a:lnTo>
                <a:lnTo>
                  <a:pt x="3713883" y="3283055"/>
                </a:lnTo>
                <a:lnTo>
                  <a:pt x="3693592" y="3331314"/>
                </a:lnTo>
                <a:lnTo>
                  <a:pt x="3668900" y="3376982"/>
                </a:lnTo>
                <a:lnTo>
                  <a:pt x="3640067" y="3419799"/>
                </a:lnTo>
                <a:lnTo>
                  <a:pt x="3607350" y="3459508"/>
                </a:lnTo>
                <a:lnTo>
                  <a:pt x="3571008" y="3495850"/>
                </a:lnTo>
                <a:lnTo>
                  <a:pt x="3531299" y="3528567"/>
                </a:lnTo>
                <a:lnTo>
                  <a:pt x="3488481" y="3557401"/>
                </a:lnTo>
                <a:lnTo>
                  <a:pt x="3442814" y="3582092"/>
                </a:lnTo>
                <a:lnTo>
                  <a:pt x="3394555" y="3602384"/>
                </a:lnTo>
                <a:lnTo>
                  <a:pt x="3326198" y="3623358"/>
                </a:lnTo>
                <a:lnTo>
                  <a:pt x="3286614" y="3630621"/>
                </a:lnTo>
                <a:lnTo>
                  <a:pt x="3243016" y="3636080"/>
                </a:lnTo>
                <a:lnTo>
                  <a:pt x="3195094" y="3639991"/>
                </a:lnTo>
                <a:lnTo>
                  <a:pt x="3142540" y="3642612"/>
                </a:lnTo>
                <a:lnTo>
                  <a:pt x="3085044" y="3644203"/>
                </a:lnTo>
                <a:lnTo>
                  <a:pt x="3022297" y="3645019"/>
                </a:lnTo>
                <a:lnTo>
                  <a:pt x="2953992" y="3645320"/>
                </a:lnTo>
                <a:lnTo>
                  <a:pt x="2879818" y="3645363"/>
                </a:lnTo>
                <a:lnTo>
                  <a:pt x="877044" y="3645363"/>
                </a:lnTo>
                <a:lnTo>
                  <a:pt x="802870" y="3645320"/>
                </a:lnTo>
                <a:lnTo>
                  <a:pt x="734565" y="3645019"/>
                </a:lnTo>
                <a:lnTo>
                  <a:pt x="671818" y="3644203"/>
                </a:lnTo>
                <a:lnTo>
                  <a:pt x="614322" y="3642612"/>
                </a:lnTo>
                <a:lnTo>
                  <a:pt x="561768" y="3639991"/>
                </a:lnTo>
                <a:lnTo>
                  <a:pt x="513846" y="3636080"/>
                </a:lnTo>
                <a:lnTo>
                  <a:pt x="470248" y="3630621"/>
                </a:lnTo>
                <a:lnTo>
                  <a:pt x="430665" y="3623358"/>
                </a:lnTo>
                <a:lnTo>
                  <a:pt x="362308" y="3602384"/>
                </a:lnTo>
                <a:lnTo>
                  <a:pt x="314048" y="3582092"/>
                </a:lnTo>
                <a:lnTo>
                  <a:pt x="268381" y="3557401"/>
                </a:lnTo>
                <a:lnTo>
                  <a:pt x="225563" y="3528567"/>
                </a:lnTo>
                <a:lnTo>
                  <a:pt x="185854" y="3495850"/>
                </a:lnTo>
                <a:lnTo>
                  <a:pt x="149512" y="3459508"/>
                </a:lnTo>
                <a:lnTo>
                  <a:pt x="116795" y="3419799"/>
                </a:lnTo>
                <a:lnTo>
                  <a:pt x="87962" y="3376982"/>
                </a:lnTo>
                <a:lnTo>
                  <a:pt x="63270" y="3331314"/>
                </a:lnTo>
                <a:lnTo>
                  <a:pt x="42979" y="3283055"/>
                </a:lnTo>
                <a:lnTo>
                  <a:pt x="22005" y="3214698"/>
                </a:lnTo>
                <a:lnTo>
                  <a:pt x="14741" y="3175115"/>
                </a:lnTo>
                <a:lnTo>
                  <a:pt x="9283" y="3131516"/>
                </a:lnTo>
                <a:lnTo>
                  <a:pt x="5372" y="3083595"/>
                </a:lnTo>
                <a:lnTo>
                  <a:pt x="2750" y="3031040"/>
                </a:lnTo>
                <a:lnTo>
                  <a:pt x="1160" y="2973544"/>
                </a:lnTo>
                <a:lnTo>
                  <a:pt x="343" y="2910798"/>
                </a:lnTo>
                <a:lnTo>
                  <a:pt x="42" y="2842492"/>
                </a:lnTo>
                <a:lnTo>
                  <a:pt x="0" y="2768319"/>
                </a:lnTo>
                <a:lnTo>
                  <a:pt x="0" y="877044"/>
                </a:lnTo>
                <a:lnTo>
                  <a:pt x="42" y="802870"/>
                </a:lnTo>
                <a:lnTo>
                  <a:pt x="343" y="734565"/>
                </a:lnTo>
                <a:lnTo>
                  <a:pt x="1160" y="671818"/>
                </a:lnTo>
                <a:lnTo>
                  <a:pt x="2750" y="614322"/>
                </a:lnTo>
                <a:lnTo>
                  <a:pt x="5372" y="561768"/>
                </a:lnTo>
                <a:lnTo>
                  <a:pt x="9283" y="513846"/>
                </a:lnTo>
                <a:lnTo>
                  <a:pt x="14741" y="470248"/>
                </a:lnTo>
                <a:lnTo>
                  <a:pt x="22005" y="430665"/>
                </a:lnTo>
                <a:lnTo>
                  <a:pt x="42979" y="362308"/>
                </a:lnTo>
                <a:lnTo>
                  <a:pt x="63270" y="314048"/>
                </a:lnTo>
                <a:lnTo>
                  <a:pt x="87962" y="268381"/>
                </a:lnTo>
                <a:lnTo>
                  <a:pt x="116795" y="225563"/>
                </a:lnTo>
                <a:lnTo>
                  <a:pt x="149512" y="185854"/>
                </a:lnTo>
                <a:lnTo>
                  <a:pt x="185854" y="149512"/>
                </a:lnTo>
                <a:lnTo>
                  <a:pt x="225563" y="116795"/>
                </a:lnTo>
                <a:lnTo>
                  <a:pt x="268381" y="87962"/>
                </a:lnTo>
                <a:lnTo>
                  <a:pt x="314048" y="63270"/>
                </a:lnTo>
                <a:lnTo>
                  <a:pt x="362308" y="42979"/>
                </a:lnTo>
                <a:lnTo>
                  <a:pt x="430665" y="22005"/>
                </a:lnTo>
                <a:lnTo>
                  <a:pt x="470248" y="14741"/>
                </a:lnTo>
                <a:lnTo>
                  <a:pt x="513846" y="9283"/>
                </a:lnTo>
                <a:lnTo>
                  <a:pt x="561768" y="5372"/>
                </a:lnTo>
                <a:lnTo>
                  <a:pt x="614322" y="2750"/>
                </a:lnTo>
                <a:lnTo>
                  <a:pt x="671818" y="1160"/>
                </a:lnTo>
                <a:lnTo>
                  <a:pt x="734565" y="343"/>
                </a:lnTo>
                <a:lnTo>
                  <a:pt x="802870" y="42"/>
                </a:lnTo>
                <a:lnTo>
                  <a:pt x="877044" y="0"/>
                </a:lnTo>
                <a:close/>
              </a:path>
            </a:pathLst>
          </a:custGeom>
          <a:ln w="635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173965" y="3316061"/>
            <a:ext cx="1568946" cy="0"/>
          </a:xfrm>
          <a:custGeom>
            <a:avLst/>
            <a:gdLst/>
            <a:ahLst/>
            <a:cxnLst/>
            <a:rect l="l" t="t" r="r" b="b"/>
            <a:pathLst>
              <a:path w="2231390">
                <a:moveTo>
                  <a:pt x="0" y="0"/>
                </a:moveTo>
                <a:lnTo>
                  <a:pt x="2218607" y="0"/>
                </a:lnTo>
                <a:lnTo>
                  <a:pt x="2231307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733923" y="3273199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20"/>
                </a:lnTo>
                <a:lnTo>
                  <a:pt x="121919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84100" y="2575541"/>
            <a:ext cx="213420" cy="1514475"/>
          </a:xfrm>
          <a:custGeom>
            <a:avLst/>
            <a:gdLst/>
            <a:ahLst/>
            <a:cxnLst/>
            <a:rect l="l" t="t" r="r" b="b"/>
            <a:pathLst>
              <a:path w="303529" h="2153920">
                <a:moveTo>
                  <a:pt x="0" y="2153509"/>
                </a:moveTo>
                <a:lnTo>
                  <a:pt x="303410" y="2153509"/>
                </a:lnTo>
                <a:lnTo>
                  <a:pt x="303410" y="0"/>
                </a:lnTo>
                <a:lnTo>
                  <a:pt x="0" y="0"/>
                </a:lnTo>
                <a:lnTo>
                  <a:pt x="0" y="21535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505358" y="3013096"/>
            <a:ext cx="213420" cy="639365"/>
          </a:xfrm>
          <a:custGeom>
            <a:avLst/>
            <a:gdLst/>
            <a:ahLst/>
            <a:cxnLst/>
            <a:rect l="l" t="t" r="r" b="b"/>
            <a:pathLst>
              <a:path w="303529" h="909320">
                <a:moveTo>
                  <a:pt x="0" y="908909"/>
                </a:moveTo>
                <a:lnTo>
                  <a:pt x="303410" y="908909"/>
                </a:lnTo>
                <a:lnTo>
                  <a:pt x="303410" y="0"/>
                </a:lnTo>
                <a:lnTo>
                  <a:pt x="0" y="0"/>
                </a:lnTo>
                <a:lnTo>
                  <a:pt x="0" y="9089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161889" y="3332635"/>
            <a:ext cx="202257" cy="0"/>
          </a:xfrm>
          <a:custGeom>
            <a:avLst/>
            <a:gdLst/>
            <a:ahLst/>
            <a:cxnLst/>
            <a:rect l="l" t="t" r="r" b="b"/>
            <a:pathLst>
              <a:path w="287654">
                <a:moveTo>
                  <a:pt x="0" y="0"/>
                </a:moveTo>
                <a:lnTo>
                  <a:pt x="274905" y="0"/>
                </a:lnTo>
                <a:lnTo>
                  <a:pt x="287605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355181" y="3289772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20"/>
                </a:lnTo>
                <a:lnTo>
                  <a:pt x="121920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656376" y="4348991"/>
            <a:ext cx="2217688" cy="312049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>
              <a:spcBef>
                <a:spcPts val="70"/>
              </a:spcBef>
            </a:pPr>
            <a:r>
              <a:rPr sz="1969" i="1" spc="42" dirty="0">
                <a:latin typeface="Arial"/>
                <a:cs typeface="Arial"/>
              </a:rPr>
              <a:t>One </a:t>
            </a:r>
            <a:r>
              <a:rPr sz="1969" i="1" spc="70" dirty="0">
                <a:latin typeface="Arial"/>
                <a:cs typeface="Arial"/>
              </a:rPr>
              <a:t>or </a:t>
            </a:r>
            <a:r>
              <a:rPr sz="1969" i="1" spc="63" dirty="0">
                <a:latin typeface="Arial"/>
                <a:cs typeface="Arial"/>
              </a:rPr>
              <a:t>more</a:t>
            </a:r>
            <a:r>
              <a:rPr sz="1969" i="1" spc="-246" dirty="0">
                <a:latin typeface="Arial"/>
                <a:cs typeface="Arial"/>
              </a:rPr>
              <a:t> </a:t>
            </a:r>
            <a:r>
              <a:rPr sz="1969" i="1" dirty="0">
                <a:latin typeface="Arial"/>
                <a:cs typeface="Arial"/>
              </a:rPr>
              <a:t>layers</a:t>
            </a:r>
            <a:endParaRPr sz="1969">
              <a:latin typeface="Arial"/>
              <a:cs typeface="Arial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xfrm>
            <a:off x="12535576" y="9382296"/>
            <a:ext cx="538480" cy="3435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2000" b="0" i="0" kern="1200">
                <a:solidFill>
                  <a:srgbClr val="929292"/>
                </a:solidFill>
                <a:latin typeface="Helvetica Neue"/>
                <a:ea typeface="+mn-ea"/>
                <a:cs typeface="Helvetica Neue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0">
              <a:spcBef>
                <a:spcPts val="30"/>
              </a:spcBef>
            </a:pPr>
            <a:fld id="{81D60167-4931-47E6-BA6A-407CBD079E47}" type="slidenum">
              <a:rPr lang="en-DE" smtClean="0"/>
              <a:pPr marL="63500">
                <a:spcBef>
                  <a:spcPts val="30"/>
                </a:spcBef>
              </a:pPr>
              <a:t>69</a:t>
            </a:fld>
            <a:endParaRPr dirty="0"/>
          </a:p>
        </p:txBody>
      </p:sp>
      <p:sp>
        <p:nvSpPr>
          <p:cNvPr id="22" name="object 22"/>
          <p:cNvSpPr txBox="1">
            <a:spLocks noGrp="1"/>
          </p:cNvSpPr>
          <p:nvPr>
            <p:ph type="dt" sz="half" idx="6"/>
          </p:nvPr>
        </p:nvSpPr>
        <p:spPr>
          <a:xfrm>
            <a:off x="3973576" y="9395651"/>
            <a:ext cx="1663064" cy="247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00" b="0" i="0" kern="1200">
                <a:solidFill>
                  <a:srgbClr val="929292"/>
                </a:solidFill>
                <a:latin typeface="Helvetica Neue"/>
                <a:ea typeface="+mn-ea"/>
                <a:cs typeface="Helvetica Neue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29">
              <a:spcBef>
                <a:spcPts val="18"/>
              </a:spcBef>
            </a:pPr>
            <a:r>
              <a:rPr lang="en-GB"/>
              <a:t>Sebastian</a:t>
            </a:r>
            <a:r>
              <a:rPr lang="en-GB" spc="-80"/>
              <a:t> </a:t>
            </a:r>
            <a:r>
              <a:rPr lang="en-GB"/>
              <a:t>Raschka</a:t>
            </a:r>
            <a:endParaRPr dirty="0"/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xfrm>
            <a:off x="6193282" y="9395651"/>
            <a:ext cx="2838450" cy="247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00" b="0" i="0" kern="1200">
                <a:solidFill>
                  <a:srgbClr val="929292"/>
                </a:solidFill>
                <a:latin typeface="Helvetica Neue"/>
                <a:ea typeface="+mn-ea"/>
                <a:cs typeface="Helvetica Neue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29">
              <a:spcBef>
                <a:spcPts val="18"/>
              </a:spcBef>
            </a:pPr>
            <a:r>
              <a:rPr lang="en-GB" spc="-70"/>
              <a:t>STAT </a:t>
            </a:r>
            <a:r>
              <a:rPr lang="en-GB"/>
              <a:t>453: </a:t>
            </a:r>
            <a:r>
              <a:rPr lang="en-GB" spc="-10"/>
              <a:t>Intro </a:t>
            </a:r>
            <a:r>
              <a:rPr lang="en-GB"/>
              <a:t>to Deep</a:t>
            </a:r>
            <a:r>
              <a:rPr lang="en-GB" spc="25"/>
              <a:t> </a:t>
            </a:r>
            <a:r>
              <a:rPr lang="en-GB"/>
              <a:t>Learning</a:t>
            </a:r>
            <a:endParaRPr dirty="0"/>
          </a:p>
        </p:txBody>
      </p:sp>
      <p:sp>
        <p:nvSpPr>
          <p:cNvPr id="3" name="Cloud Callout 2">
            <a:extLst>
              <a:ext uri="{FF2B5EF4-FFF2-40B4-BE49-F238E27FC236}">
                <a16:creationId xmlns:a16="http://schemas.microsoft.com/office/drawing/2014/main" id="{1DBA3C5A-3117-3B88-E873-65E6321F209D}"/>
              </a:ext>
            </a:extLst>
          </p:cNvPr>
          <p:cNvSpPr/>
          <p:nvPr/>
        </p:nvSpPr>
        <p:spPr>
          <a:xfrm>
            <a:off x="1349587" y="4862876"/>
            <a:ext cx="3006389" cy="1230420"/>
          </a:xfrm>
          <a:prstGeom prst="cloudCallout">
            <a:avLst>
              <a:gd name="adj1" fmla="val -41975"/>
              <a:gd name="adj2" fmla="val -6855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spc="-7" dirty="0">
                <a:solidFill>
                  <a:sysClr val="windowText" lastClr="000000"/>
                </a:solidFill>
                <a:latin typeface="Helvetica Neue"/>
                <a:cs typeface="Helvetica Neue"/>
              </a:rPr>
              <a:t>Usually frozen </a:t>
            </a:r>
            <a:r>
              <a:rPr lang="en-GB" sz="1800" dirty="0">
                <a:solidFill>
                  <a:sysClr val="windowText" lastClr="000000"/>
                </a:solidFill>
                <a:latin typeface="Helvetica Neue"/>
                <a:cs typeface="Helvetica Neue"/>
              </a:rPr>
              <a:t>after</a:t>
            </a:r>
            <a:r>
              <a:rPr lang="en-GB" sz="1800" spc="14" dirty="0">
                <a:solidFill>
                  <a:sysClr val="windowText" lastClr="000000"/>
                </a:solidFill>
                <a:latin typeface="Helvetica Neue"/>
                <a:cs typeface="Helvetica Neue"/>
              </a:rPr>
              <a:t> </a:t>
            </a:r>
            <a:r>
              <a:rPr lang="en-GB" sz="1800" spc="-4" dirty="0">
                <a:solidFill>
                  <a:sysClr val="windowText" lastClr="000000"/>
                </a:solidFill>
                <a:latin typeface="Helvetica Neue"/>
                <a:cs typeface="Helvetica Neue"/>
              </a:rPr>
              <a:t>pre-training</a:t>
            </a:r>
            <a:endParaRPr lang="en-DE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02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51280" y="6083300"/>
            <a:ext cx="78434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Severyn</a:t>
            </a:r>
            <a:r>
              <a:rPr lang="en-US" sz="1200" dirty="0"/>
              <a:t>, </a:t>
            </a:r>
            <a:r>
              <a:rPr lang="en-US" sz="1200" dirty="0" err="1"/>
              <a:t>Aliaksei</a:t>
            </a:r>
            <a:r>
              <a:rPr lang="en-US" sz="1200" dirty="0"/>
              <a:t>, and Alessandro </a:t>
            </a:r>
            <a:r>
              <a:rPr lang="en-US" sz="1200" dirty="0" err="1"/>
              <a:t>Moschitti</a:t>
            </a:r>
            <a:r>
              <a:rPr lang="en-US" sz="1200" dirty="0"/>
              <a:t>. "UNITN: Training Deep Convolutional Neural Network for Twitter Sentiment Classification." </a:t>
            </a:r>
            <a:r>
              <a:rPr lang="en-US" sz="1200" i="1" dirty="0" err="1"/>
              <a:t>SemEval</a:t>
            </a:r>
            <a:r>
              <a:rPr lang="en-US" sz="1200" i="1" dirty="0"/>
              <a:t>@ NAACL-HLT</a:t>
            </a:r>
            <a:r>
              <a:rPr lang="en-US" sz="1200" dirty="0"/>
              <a:t>. 2015.</a:t>
            </a:r>
            <a:endParaRPr lang="en-US" sz="1200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23528" y="180538"/>
            <a:ext cx="7490160" cy="623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200" dirty="0"/>
              <a:t>CNNs for sentiment analysis</a:t>
            </a: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" y="1707139"/>
            <a:ext cx="7645400" cy="4040621"/>
          </a:xfrm>
          <a:prstGeom prst="rect">
            <a:avLst/>
          </a:prstGeom>
        </p:spPr>
      </p:pic>
      <p:sp>
        <p:nvSpPr>
          <p:cNvPr id="2" name="Cloud Callout 1">
            <a:extLst>
              <a:ext uri="{FF2B5EF4-FFF2-40B4-BE49-F238E27FC236}">
                <a16:creationId xmlns:a16="http://schemas.microsoft.com/office/drawing/2014/main" id="{7A17DCCF-3B32-5D4A-8763-4A9338FA4CD9}"/>
              </a:ext>
            </a:extLst>
          </p:cNvPr>
          <p:cNvSpPr/>
          <p:nvPr/>
        </p:nvSpPr>
        <p:spPr>
          <a:xfrm>
            <a:off x="5292080" y="4725144"/>
            <a:ext cx="3456384" cy="1152128"/>
          </a:xfrm>
          <a:prstGeom prst="cloudCallout">
            <a:avLst>
              <a:gd name="adj1" fmla="val -56003"/>
              <a:gd name="adj2" fmla="val -5234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ysClr val="windowText" lastClr="000000"/>
                </a:solidFill>
              </a:rPr>
              <a:t>Entities and relations</a:t>
            </a:r>
            <a:br>
              <a:rPr lang="en-DE" dirty="0">
                <a:solidFill>
                  <a:sysClr val="windowText" lastClr="000000"/>
                </a:solidFill>
              </a:rPr>
            </a:br>
            <a:r>
              <a:rPr lang="en-DE" dirty="0">
                <a:solidFill>
                  <a:sysClr val="windowText" lastClr="000000"/>
                </a:solidFill>
              </a:rPr>
              <a:t>not really considered…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8DCD96A-3EB8-8741-8F72-A89CDD588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143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xfrm>
            <a:off x="457200" y="2054226"/>
            <a:ext cx="8229600" cy="3446585"/>
          </a:xfrm>
          <a:prstGeom prst="rect">
            <a:avLst/>
          </a:prstGeom>
        </p:spPr>
        <p:txBody>
          <a:bodyPr vert="horz" wrap="square" lIns="0" tIns="127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546350" indent="-381000">
              <a:spcBef>
                <a:spcPts val="100"/>
              </a:spcBef>
              <a:buClr>
                <a:srgbClr val="00AF50"/>
              </a:buClr>
              <a:buFont typeface="Arial Unicode MS"/>
              <a:buChar char="◉"/>
              <a:tabLst>
                <a:tab pos="2546350" algn="l"/>
              </a:tabLst>
            </a:pPr>
            <a:r>
              <a:rPr spc="-5" dirty="0"/>
              <a:t>Encoder</a:t>
            </a:r>
          </a:p>
          <a:p>
            <a:pPr marL="3003550" lvl="1" indent="-355600">
              <a:lnSpc>
                <a:spcPts val="2125"/>
              </a:lnSpc>
              <a:spcBef>
                <a:spcPts val="15"/>
              </a:spcBef>
              <a:buClr>
                <a:srgbClr val="FFCD00"/>
              </a:buClr>
              <a:buChar char="○"/>
              <a:tabLst>
                <a:tab pos="3002915" algn="l"/>
                <a:tab pos="3003550" algn="l"/>
              </a:tabLst>
            </a:pPr>
            <a:r>
              <a:rPr sz="1800" spc="-5" dirty="0">
                <a:latin typeface="Arial"/>
                <a:cs typeface="Arial"/>
              </a:rPr>
              <a:t>Bidirectional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context</a:t>
            </a:r>
            <a:endParaRPr sz="1800" dirty="0">
              <a:latin typeface="Arial"/>
              <a:cs typeface="Arial"/>
            </a:endParaRPr>
          </a:p>
          <a:p>
            <a:pPr marL="3003550" lvl="1" indent="-355600">
              <a:lnSpc>
                <a:spcPts val="2125"/>
              </a:lnSpc>
              <a:buClr>
                <a:srgbClr val="FFCD00"/>
              </a:buClr>
              <a:buChar char="○"/>
              <a:tabLst>
                <a:tab pos="3002915" algn="l"/>
                <a:tab pos="3003550" algn="l"/>
              </a:tabLst>
            </a:pPr>
            <a:r>
              <a:rPr sz="1800" spc="-5" dirty="0">
                <a:latin typeface="Arial"/>
                <a:cs typeface="Arial"/>
              </a:rPr>
              <a:t>Examples: </a:t>
            </a:r>
            <a:r>
              <a:rPr sz="1800" dirty="0">
                <a:latin typeface="Arial"/>
                <a:cs typeface="Arial"/>
              </a:rPr>
              <a:t>BERT </a:t>
            </a:r>
            <a:r>
              <a:rPr sz="1800" spc="-5" dirty="0">
                <a:latin typeface="Arial"/>
                <a:cs typeface="Arial"/>
              </a:rPr>
              <a:t>and </a:t>
            </a:r>
            <a:r>
              <a:rPr sz="1800" dirty="0">
                <a:latin typeface="Arial"/>
                <a:cs typeface="Arial"/>
              </a:rPr>
              <a:t>its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variants</a:t>
            </a:r>
            <a:endParaRPr sz="1800" dirty="0">
              <a:latin typeface="Arial"/>
              <a:cs typeface="Arial"/>
            </a:endParaRPr>
          </a:p>
          <a:p>
            <a:pPr marL="2546350" indent="-381000">
              <a:spcBef>
                <a:spcPts val="1655"/>
              </a:spcBef>
              <a:buClr>
                <a:srgbClr val="00AF50"/>
              </a:buClr>
              <a:buFont typeface="Arial Unicode MS"/>
              <a:buChar char="◉"/>
              <a:tabLst>
                <a:tab pos="2546350" algn="l"/>
              </a:tabLst>
            </a:pPr>
            <a:r>
              <a:rPr spc="-5" dirty="0"/>
              <a:t>Decoder</a:t>
            </a:r>
          </a:p>
          <a:p>
            <a:pPr marL="3003550" lvl="1" indent="-355600">
              <a:lnSpc>
                <a:spcPts val="2125"/>
              </a:lnSpc>
              <a:spcBef>
                <a:spcPts val="15"/>
              </a:spcBef>
              <a:buClr>
                <a:srgbClr val="FFCD00"/>
              </a:buClr>
              <a:buChar char="○"/>
              <a:tabLst>
                <a:tab pos="3002915" algn="l"/>
                <a:tab pos="3003550" algn="l"/>
              </a:tabLst>
            </a:pPr>
            <a:r>
              <a:rPr sz="1800" spc="-5" dirty="0">
                <a:latin typeface="Arial"/>
                <a:cs typeface="Arial"/>
              </a:rPr>
              <a:t>Language modeling; better for generation</a:t>
            </a:r>
            <a:endParaRPr sz="1800" dirty="0">
              <a:latin typeface="Arial"/>
              <a:cs typeface="Arial"/>
            </a:endParaRPr>
          </a:p>
          <a:p>
            <a:pPr marL="3003550" lvl="1" indent="-355600">
              <a:lnSpc>
                <a:spcPts val="2125"/>
              </a:lnSpc>
              <a:buClr>
                <a:srgbClr val="FFCD00"/>
              </a:buClr>
              <a:buChar char="○"/>
              <a:tabLst>
                <a:tab pos="3002915" algn="l"/>
                <a:tab pos="3003550" algn="l"/>
              </a:tabLst>
            </a:pPr>
            <a:r>
              <a:rPr sz="1800" spc="-5" dirty="0">
                <a:latin typeface="Arial"/>
                <a:cs typeface="Arial"/>
              </a:rPr>
              <a:t>Example: </a:t>
            </a:r>
            <a:r>
              <a:rPr sz="1800" dirty="0">
                <a:latin typeface="Arial"/>
                <a:cs typeface="Arial"/>
              </a:rPr>
              <a:t>GPT-2, GPT-3,</a:t>
            </a:r>
            <a:r>
              <a:rPr sz="1800" spc="-30" dirty="0">
                <a:solidFill>
                  <a:srgbClr val="ED7A08"/>
                </a:solidFill>
                <a:latin typeface="Arial"/>
                <a:cs typeface="Arial"/>
              </a:rPr>
              <a:t> </a:t>
            </a:r>
            <a:r>
              <a:rPr sz="1800" u="sng" spc="-5" dirty="0">
                <a:solidFill>
                  <a:srgbClr val="ED7A08"/>
                </a:solidFill>
                <a:uFill>
                  <a:solidFill>
                    <a:srgbClr val="ED7A08"/>
                  </a:solidFill>
                </a:uFill>
                <a:latin typeface="Arial"/>
                <a:cs typeface="Arial"/>
                <a:hlinkClick r:id="rId2"/>
              </a:rPr>
              <a:t>LaMDA</a:t>
            </a:r>
            <a:endParaRPr sz="1800" dirty="0">
              <a:latin typeface="Arial"/>
              <a:cs typeface="Arial"/>
            </a:endParaRPr>
          </a:p>
          <a:p>
            <a:pPr marL="2546350" indent="-381000">
              <a:spcBef>
                <a:spcPts val="1655"/>
              </a:spcBef>
              <a:buClr>
                <a:srgbClr val="00AF50"/>
              </a:buClr>
              <a:buFont typeface="Arial Unicode MS"/>
              <a:buChar char="◉"/>
              <a:tabLst>
                <a:tab pos="2546350" algn="l"/>
              </a:tabLst>
            </a:pPr>
            <a:r>
              <a:rPr spc="-5" dirty="0"/>
              <a:t>Encoder-Decoder</a:t>
            </a:r>
          </a:p>
          <a:p>
            <a:pPr marL="3003550" lvl="1" indent="-355600">
              <a:spcBef>
                <a:spcPts val="30"/>
              </a:spcBef>
              <a:buClr>
                <a:srgbClr val="FFCD00"/>
              </a:buClr>
              <a:buChar char="○"/>
              <a:tabLst>
                <a:tab pos="3002915" algn="l"/>
                <a:tab pos="3003550" algn="l"/>
              </a:tabLst>
            </a:pPr>
            <a:r>
              <a:rPr sz="1800" spc="-5" dirty="0">
                <a:latin typeface="Arial"/>
                <a:cs typeface="Arial"/>
              </a:rPr>
              <a:t>Sequence-to-sequence</a:t>
            </a:r>
            <a:r>
              <a:rPr sz="1800" spc="3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model</a:t>
            </a:r>
            <a:endParaRPr sz="1800" dirty="0">
              <a:latin typeface="Arial"/>
              <a:cs typeface="Arial"/>
            </a:endParaRPr>
          </a:p>
          <a:p>
            <a:pPr marL="3003550" lvl="1" indent="-355600">
              <a:buClr>
                <a:srgbClr val="FFCD00"/>
              </a:buClr>
              <a:buChar char="○"/>
              <a:tabLst>
                <a:tab pos="3002915" algn="l"/>
                <a:tab pos="3003550" algn="l"/>
              </a:tabLst>
            </a:pPr>
            <a:r>
              <a:rPr sz="1800" spc="-5" dirty="0">
                <a:latin typeface="Arial"/>
                <a:cs typeface="Arial"/>
              </a:rPr>
              <a:t>Examples: </a:t>
            </a:r>
            <a:r>
              <a:rPr sz="1800" dirty="0">
                <a:latin typeface="Arial"/>
                <a:cs typeface="Arial"/>
              </a:rPr>
              <a:t>Transformer, BART,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5" dirty="0">
                <a:latin typeface="Arial"/>
                <a:cs typeface="Arial"/>
              </a:rPr>
              <a:t>T5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3568" y="233151"/>
            <a:ext cx="7053580" cy="452120"/>
          </a:xfrm>
          <a:prstGeom prst="rect">
            <a:avLst/>
          </a:prstGeom>
        </p:spPr>
        <p:txBody>
          <a:bodyPr vert="horz" wrap="square" lIns="0" tIns="12065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8100">
              <a:spcBef>
                <a:spcPts val="95"/>
              </a:spcBef>
              <a:tabLst>
                <a:tab pos="499745" algn="l"/>
                <a:tab pos="1073785" algn="l"/>
              </a:tabLst>
            </a:pPr>
            <a:r>
              <a:rPr sz="2400" strike="sngStrike" spc="-7" baseline="19097" dirty="0">
                <a:solidFill>
                  <a:srgbClr val="FFFFFF"/>
                </a:solidFill>
                <a:latin typeface="Arial"/>
                <a:cs typeface="Arial"/>
              </a:rPr>
              <a:t> 	2</a:t>
            </a:r>
            <a:r>
              <a:rPr sz="2800" spc="-5" dirty="0"/>
              <a:t>Model</a:t>
            </a:r>
            <a:r>
              <a:rPr sz="2800" spc="55" dirty="0"/>
              <a:t> </a:t>
            </a:r>
            <a:r>
              <a:rPr sz="2800" dirty="0"/>
              <a:t>Pre-Training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15238" y="3093211"/>
            <a:ext cx="1276604" cy="1052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15238" y="1907539"/>
            <a:ext cx="1276604" cy="10480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20751" y="4353560"/>
            <a:ext cx="1573783" cy="15265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23945" y="1840053"/>
            <a:ext cx="4202430" cy="932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0" indent="-381000">
              <a:spcBef>
                <a:spcPts val="100"/>
              </a:spcBef>
              <a:buClr>
                <a:srgbClr val="00AF50"/>
              </a:buClr>
              <a:buFont typeface="Arial Unicode MS"/>
              <a:buChar char="◉"/>
              <a:tabLst>
                <a:tab pos="393700" algn="l"/>
              </a:tabLst>
            </a:pPr>
            <a:r>
              <a:rPr sz="2400" spc="-5" dirty="0">
                <a:latin typeface="Arial"/>
                <a:cs typeface="Arial"/>
              </a:rPr>
              <a:t>Encoder</a:t>
            </a:r>
            <a:endParaRPr sz="2400">
              <a:latin typeface="Arial"/>
              <a:cs typeface="Arial"/>
            </a:endParaRPr>
          </a:p>
          <a:p>
            <a:pPr marL="850900" lvl="1" indent="-355600">
              <a:lnSpc>
                <a:spcPts val="2125"/>
              </a:lnSpc>
              <a:spcBef>
                <a:spcPts val="15"/>
              </a:spcBef>
              <a:buClr>
                <a:srgbClr val="FFCD00"/>
              </a:buClr>
              <a:buChar char="○"/>
              <a:tabLst>
                <a:tab pos="850265" algn="l"/>
                <a:tab pos="850900" algn="l"/>
              </a:tabLst>
            </a:pPr>
            <a:r>
              <a:rPr spc="-5" dirty="0">
                <a:latin typeface="Arial"/>
                <a:cs typeface="Arial"/>
              </a:rPr>
              <a:t>Bidirectional</a:t>
            </a:r>
            <a:r>
              <a:rPr spc="1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context</a:t>
            </a:r>
            <a:endParaRPr>
              <a:latin typeface="Arial"/>
              <a:cs typeface="Arial"/>
            </a:endParaRPr>
          </a:p>
          <a:p>
            <a:pPr marL="850900" lvl="1" indent="-355600">
              <a:lnSpc>
                <a:spcPts val="2125"/>
              </a:lnSpc>
              <a:buClr>
                <a:srgbClr val="FFCD00"/>
              </a:buClr>
              <a:buChar char="○"/>
              <a:tabLst>
                <a:tab pos="850265" algn="l"/>
                <a:tab pos="850900" algn="l"/>
              </a:tabLst>
            </a:pPr>
            <a:r>
              <a:rPr spc="-5" dirty="0">
                <a:latin typeface="Arial"/>
                <a:cs typeface="Arial"/>
              </a:rPr>
              <a:t>Examples: </a:t>
            </a:r>
            <a:r>
              <a:rPr dirty="0">
                <a:latin typeface="Arial"/>
                <a:cs typeface="Arial"/>
              </a:rPr>
              <a:t>BERT </a:t>
            </a:r>
            <a:r>
              <a:rPr spc="-5" dirty="0">
                <a:latin typeface="Arial"/>
                <a:cs typeface="Arial"/>
              </a:rPr>
              <a:t>and </a:t>
            </a:r>
            <a:r>
              <a:rPr dirty="0">
                <a:latin typeface="Arial"/>
                <a:cs typeface="Arial"/>
              </a:rPr>
              <a:t>its</a:t>
            </a:r>
            <a:r>
              <a:rPr spc="-3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variants</a:t>
            </a:r>
            <a:endParaRPr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36646" y="2999000"/>
            <a:ext cx="5023485" cy="2009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55"/>
              </a:lnSpc>
            </a:pPr>
            <a:r>
              <a:rPr sz="2400" spc="565" dirty="0">
                <a:solidFill>
                  <a:srgbClr val="00AF50"/>
                </a:solidFill>
                <a:latin typeface="Arial Unicode MS"/>
                <a:cs typeface="Arial Unicode MS"/>
              </a:rPr>
              <a:t>◉</a:t>
            </a:r>
            <a:r>
              <a:rPr sz="2400" spc="320" dirty="0">
                <a:solidFill>
                  <a:srgbClr val="00AF50"/>
                </a:solidFill>
                <a:latin typeface="Arial Unicode MS"/>
                <a:cs typeface="Arial Unicode MS"/>
              </a:rPr>
              <a:t> </a:t>
            </a:r>
            <a:r>
              <a:rPr sz="2400" spc="-5" dirty="0">
                <a:latin typeface="Arial"/>
                <a:cs typeface="Arial"/>
              </a:rPr>
              <a:t>Decoder</a:t>
            </a:r>
            <a:endParaRPr sz="2400" dirty="0">
              <a:latin typeface="Arial"/>
              <a:cs typeface="Arial"/>
            </a:endParaRPr>
          </a:p>
          <a:p>
            <a:pPr marL="482600">
              <a:lnSpc>
                <a:spcPts val="2125"/>
              </a:lnSpc>
              <a:spcBef>
                <a:spcPts val="15"/>
              </a:spcBef>
              <a:tabLst>
                <a:tab pos="837565" algn="l"/>
              </a:tabLst>
            </a:pPr>
            <a:r>
              <a:rPr dirty="0">
                <a:solidFill>
                  <a:srgbClr val="FFCD00"/>
                </a:solidFill>
                <a:latin typeface="Arial"/>
                <a:cs typeface="Arial"/>
              </a:rPr>
              <a:t>○	</a:t>
            </a:r>
            <a:r>
              <a:rPr spc="-5" dirty="0">
                <a:latin typeface="Arial"/>
                <a:cs typeface="Arial"/>
              </a:rPr>
              <a:t>Language modeling; better for</a:t>
            </a:r>
            <a:r>
              <a:rPr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generation</a:t>
            </a:r>
            <a:endParaRPr dirty="0">
              <a:latin typeface="Arial"/>
              <a:cs typeface="Arial"/>
            </a:endParaRPr>
          </a:p>
          <a:p>
            <a:pPr marL="482600">
              <a:lnSpc>
                <a:spcPts val="2125"/>
              </a:lnSpc>
              <a:tabLst>
                <a:tab pos="837565" algn="l"/>
              </a:tabLst>
            </a:pPr>
            <a:r>
              <a:rPr dirty="0">
                <a:solidFill>
                  <a:srgbClr val="FFCD00"/>
                </a:solidFill>
                <a:latin typeface="Arial"/>
                <a:cs typeface="Arial"/>
              </a:rPr>
              <a:t>○	</a:t>
            </a:r>
            <a:r>
              <a:rPr spc="-5" dirty="0">
                <a:latin typeface="Arial"/>
                <a:cs typeface="Arial"/>
              </a:rPr>
              <a:t>Example: </a:t>
            </a:r>
            <a:r>
              <a:rPr dirty="0">
                <a:latin typeface="Arial"/>
                <a:cs typeface="Arial"/>
              </a:rPr>
              <a:t>GPT-2, GPT-3,</a:t>
            </a:r>
            <a:r>
              <a:rPr spc="-30" dirty="0">
                <a:latin typeface="Arial"/>
                <a:cs typeface="Arial"/>
              </a:rPr>
              <a:t> </a:t>
            </a:r>
            <a:r>
              <a:rPr spc="-5" dirty="0">
                <a:solidFill>
                  <a:srgbClr val="ED7A08"/>
                </a:solidFill>
                <a:latin typeface="Arial"/>
                <a:cs typeface="Arial"/>
                <a:hlinkClick r:id="rId2"/>
              </a:rPr>
              <a:t>LaMDA</a:t>
            </a:r>
            <a:endParaRPr dirty="0">
              <a:latin typeface="Arial"/>
              <a:cs typeface="Arial"/>
            </a:endParaRPr>
          </a:p>
          <a:p>
            <a:pPr>
              <a:spcBef>
                <a:spcPts val="1655"/>
              </a:spcBef>
            </a:pPr>
            <a:r>
              <a:rPr sz="2400" spc="565" dirty="0">
                <a:solidFill>
                  <a:srgbClr val="00AF50"/>
                </a:solidFill>
                <a:latin typeface="Arial Unicode MS"/>
                <a:cs typeface="Arial Unicode MS"/>
              </a:rPr>
              <a:t>◉</a:t>
            </a:r>
            <a:r>
              <a:rPr sz="2400" spc="320" dirty="0">
                <a:solidFill>
                  <a:srgbClr val="00AF50"/>
                </a:solidFill>
                <a:latin typeface="Arial Unicode MS"/>
                <a:cs typeface="Arial Unicode MS"/>
              </a:rPr>
              <a:t> </a:t>
            </a:r>
            <a:r>
              <a:rPr sz="2400" spc="-5" dirty="0">
                <a:latin typeface="Arial"/>
                <a:cs typeface="Arial"/>
              </a:rPr>
              <a:t>Encoder-Decoder</a:t>
            </a:r>
            <a:endParaRPr sz="2400" dirty="0">
              <a:latin typeface="Arial"/>
              <a:cs typeface="Arial"/>
            </a:endParaRPr>
          </a:p>
          <a:p>
            <a:pPr marL="482600">
              <a:spcBef>
                <a:spcPts val="25"/>
              </a:spcBef>
              <a:tabLst>
                <a:tab pos="837565" algn="l"/>
              </a:tabLst>
            </a:pPr>
            <a:r>
              <a:rPr dirty="0">
                <a:solidFill>
                  <a:srgbClr val="FFCD00"/>
                </a:solidFill>
                <a:latin typeface="Arial"/>
                <a:cs typeface="Arial"/>
              </a:rPr>
              <a:t>○	</a:t>
            </a:r>
            <a:r>
              <a:rPr spc="-5" dirty="0">
                <a:latin typeface="Arial"/>
                <a:cs typeface="Arial"/>
              </a:rPr>
              <a:t>Sequence-to-sequence</a:t>
            </a:r>
            <a:r>
              <a:rPr spc="3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model</a:t>
            </a:r>
            <a:endParaRPr dirty="0">
              <a:latin typeface="Arial"/>
              <a:cs typeface="Arial"/>
            </a:endParaRPr>
          </a:p>
          <a:p>
            <a:pPr marL="482600">
              <a:tabLst>
                <a:tab pos="837565" algn="l"/>
              </a:tabLst>
            </a:pPr>
            <a:r>
              <a:rPr dirty="0">
                <a:solidFill>
                  <a:srgbClr val="FFCD00"/>
                </a:solidFill>
                <a:latin typeface="Arial"/>
                <a:cs typeface="Arial"/>
              </a:rPr>
              <a:t>○	</a:t>
            </a:r>
            <a:r>
              <a:rPr spc="-5" dirty="0">
                <a:latin typeface="Arial"/>
                <a:cs typeface="Arial"/>
              </a:rPr>
              <a:t>Examples: </a:t>
            </a:r>
            <a:r>
              <a:rPr dirty="0">
                <a:latin typeface="Arial"/>
                <a:cs typeface="Arial"/>
              </a:rPr>
              <a:t>Transformer, BART,</a:t>
            </a:r>
            <a:r>
              <a:rPr spc="-10" dirty="0">
                <a:latin typeface="Arial"/>
                <a:cs typeface="Arial"/>
              </a:rPr>
              <a:t> </a:t>
            </a:r>
            <a:r>
              <a:rPr spc="5" dirty="0">
                <a:latin typeface="Arial"/>
                <a:cs typeface="Arial"/>
              </a:rPr>
              <a:t>T5</a:t>
            </a:r>
            <a:endParaRPr dirty="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80288" y="260648"/>
            <a:ext cx="7053580" cy="452120"/>
          </a:xfrm>
          <a:prstGeom prst="rect">
            <a:avLst/>
          </a:prstGeom>
        </p:spPr>
        <p:txBody>
          <a:bodyPr vert="horz" wrap="square" lIns="0" tIns="12065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8100">
              <a:spcBef>
                <a:spcPts val="95"/>
              </a:spcBef>
              <a:tabLst>
                <a:tab pos="499745" algn="l"/>
                <a:tab pos="1073785" algn="l"/>
              </a:tabLst>
            </a:pPr>
            <a:r>
              <a:rPr sz="2400" strike="sngStrike" spc="-7" baseline="19097" dirty="0">
                <a:solidFill>
                  <a:srgbClr val="FFFFFF"/>
                </a:solidFill>
                <a:latin typeface="Arial"/>
                <a:cs typeface="Arial"/>
              </a:rPr>
              <a:t> 	3</a:t>
            </a:r>
            <a:r>
              <a:rPr sz="2800" spc="-5" dirty="0"/>
              <a:t>Model</a:t>
            </a:r>
            <a:r>
              <a:rPr sz="2800" spc="55" dirty="0"/>
              <a:t> </a:t>
            </a:r>
            <a:r>
              <a:rPr sz="2800" dirty="0"/>
              <a:t>Pre-Training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15238" y="3093211"/>
            <a:ext cx="1276604" cy="1052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15238" y="1907539"/>
            <a:ext cx="1276604" cy="10480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20751" y="4353560"/>
            <a:ext cx="1573783" cy="15265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80288" y="3031999"/>
            <a:ext cx="7566659" cy="2889885"/>
          </a:xfrm>
          <a:custGeom>
            <a:avLst/>
            <a:gdLst/>
            <a:ahLst/>
            <a:cxnLst/>
            <a:rect l="l" t="t" r="r" b="b"/>
            <a:pathLst>
              <a:path w="7566659" h="2889885">
                <a:moveTo>
                  <a:pt x="0" y="2889504"/>
                </a:moveTo>
                <a:lnTo>
                  <a:pt x="7566659" y="2889504"/>
                </a:lnTo>
                <a:lnTo>
                  <a:pt x="7566659" y="0"/>
                </a:lnTo>
                <a:lnTo>
                  <a:pt x="0" y="0"/>
                </a:lnTo>
                <a:lnTo>
                  <a:pt x="0" y="2889504"/>
                </a:lnTo>
                <a:close/>
              </a:path>
            </a:pathLst>
          </a:custGeom>
          <a:solidFill>
            <a:srgbClr val="FFFFFF">
              <a:alpha val="8588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D53508B-3A95-4244-B7A1-633E5F08F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33474"/>
            <a:ext cx="8568183" cy="503238"/>
          </a:xfrm>
        </p:spPr>
        <p:txBody>
          <a:bodyPr>
            <a:no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B</a:t>
            </a:r>
            <a:r>
              <a:rPr lang="en-US" altLang="zh-TW" sz="2400" dirty="0"/>
              <a:t>idirectional </a:t>
            </a:r>
            <a:r>
              <a:rPr lang="en-US" altLang="zh-TW" sz="2400" dirty="0">
                <a:solidFill>
                  <a:srgbClr val="FF0000"/>
                </a:solidFill>
              </a:rPr>
              <a:t>E</a:t>
            </a:r>
            <a:r>
              <a:rPr lang="en-US" altLang="zh-TW" sz="2400" dirty="0"/>
              <a:t>ncoder</a:t>
            </a:r>
            <a:r>
              <a:rPr lang="zh-TW" altLang="en-US" sz="2400" dirty="0"/>
              <a:t> </a:t>
            </a:r>
            <a:r>
              <a:rPr lang="en-US" altLang="zh-TW" sz="2400" dirty="0">
                <a:solidFill>
                  <a:srgbClr val="FF0000"/>
                </a:solidFill>
              </a:rPr>
              <a:t>R</a:t>
            </a:r>
            <a:r>
              <a:rPr lang="en-US" altLang="zh-TW" sz="2400" dirty="0"/>
              <a:t>epresentations from</a:t>
            </a:r>
            <a:r>
              <a:rPr lang="zh-TW" altLang="en-US" sz="2400" dirty="0"/>
              <a:t> </a:t>
            </a:r>
            <a:r>
              <a:rPr lang="en-US" altLang="zh-TW" sz="2400" dirty="0">
                <a:solidFill>
                  <a:srgbClr val="FF0000"/>
                </a:solidFill>
              </a:rPr>
              <a:t>T</a:t>
            </a:r>
            <a:r>
              <a:rPr lang="en-US" altLang="zh-TW" sz="2400" dirty="0"/>
              <a:t>ransformers</a:t>
            </a:r>
            <a:r>
              <a:rPr lang="zh-TW" altLang="en-US" sz="2400" dirty="0"/>
              <a:t> </a:t>
            </a:r>
            <a:r>
              <a:rPr lang="en-US" altLang="zh-TW" sz="2400" dirty="0"/>
              <a:t>(BERT)</a:t>
            </a:r>
            <a:endParaRPr lang="zh-TW" altLang="en-US" sz="24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E11BAFB-AC9E-4617-A3BB-0E6302A90B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BERT</a:t>
            </a:r>
            <a:r>
              <a:rPr lang="zh-TW" altLang="en-US" dirty="0"/>
              <a:t> </a:t>
            </a:r>
            <a:r>
              <a:rPr lang="en-US" altLang="zh-TW" dirty="0"/>
              <a:t>=  Encoder of Transformer </a:t>
            </a:r>
            <a:endParaRPr lang="zh-TW" altLang="en-US" dirty="0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A777928E-D44F-4911-A9DB-6113D7FBCBD4}"/>
              </a:ext>
            </a:extLst>
          </p:cNvPr>
          <p:cNvGrpSpPr/>
          <p:nvPr/>
        </p:nvGrpSpPr>
        <p:grpSpPr>
          <a:xfrm>
            <a:off x="5656348" y="1825625"/>
            <a:ext cx="3226758" cy="4498387"/>
            <a:chOff x="5625868" y="1825625"/>
            <a:chExt cx="3226758" cy="4498387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FA92E88B-8928-4E7F-9D11-65FF88E01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25868" y="1825625"/>
              <a:ext cx="3226758" cy="4498387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DAB9A5F-6353-49EA-BDE1-A01548F77E04}"/>
                </a:ext>
              </a:extLst>
            </p:cNvPr>
            <p:cNvSpPr/>
            <p:nvPr/>
          </p:nvSpPr>
          <p:spPr>
            <a:xfrm>
              <a:off x="5699759" y="3342640"/>
              <a:ext cx="1549647" cy="2834323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3C71F337-CCF5-4EED-88A4-8E30C37D9709}"/>
                </a:ext>
              </a:extLst>
            </p:cNvPr>
            <p:cNvSpPr txBox="1"/>
            <p:nvPr/>
          </p:nvSpPr>
          <p:spPr>
            <a:xfrm>
              <a:off x="5785563" y="2819420"/>
              <a:ext cx="15044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dirty="0">
                  <a:solidFill>
                    <a:srgbClr val="0070C0"/>
                  </a:solidFill>
                </a:rPr>
                <a:t>Encoder</a:t>
              </a:r>
              <a:endParaRPr lang="zh-TW" altLang="en-US" sz="2800" dirty="0">
                <a:solidFill>
                  <a:srgbClr val="0070C0"/>
                </a:solidFill>
              </a:endParaRPr>
            </a:p>
          </p:txBody>
        </p:sp>
      </p:grp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95C335A7-D1D5-4DFC-91EF-2D53BDD4AA36}"/>
              </a:ext>
            </a:extLst>
          </p:cNvPr>
          <p:cNvSpPr/>
          <p:nvPr/>
        </p:nvSpPr>
        <p:spPr>
          <a:xfrm>
            <a:off x="782188" y="4301607"/>
            <a:ext cx="3966052" cy="1171047"/>
          </a:xfrm>
          <a:prstGeom prst="roundRect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BERT</a:t>
            </a:r>
            <a:endParaRPr lang="zh-TW" altLang="en-US" sz="2800" dirty="0"/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4BB5AA7C-B221-426C-BF26-FBC1CF3B48F1}"/>
              </a:ext>
            </a:extLst>
          </p:cNvPr>
          <p:cNvGrpSpPr/>
          <p:nvPr/>
        </p:nvGrpSpPr>
        <p:grpSpPr>
          <a:xfrm>
            <a:off x="671026" y="5501429"/>
            <a:ext cx="1111321" cy="797614"/>
            <a:chOff x="1212077" y="5255291"/>
            <a:chExt cx="1111321" cy="797614"/>
          </a:xfrm>
        </p:grpSpPr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2E488FAC-3402-492F-9EC7-B62AFD39D66C}"/>
                </a:ext>
              </a:extLst>
            </p:cNvPr>
            <p:cNvSpPr txBox="1"/>
            <p:nvPr/>
          </p:nvSpPr>
          <p:spPr>
            <a:xfrm>
              <a:off x="1212077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潮水</a:t>
              </a:r>
            </a:p>
          </p:txBody>
        </p:sp>
        <p:cxnSp>
          <p:nvCxnSpPr>
            <p:cNvPr id="13" name="直線單箭頭接點 12">
              <a:extLst>
                <a:ext uri="{FF2B5EF4-FFF2-40B4-BE49-F238E27FC236}">
                  <a16:creationId xmlns:a16="http://schemas.microsoft.com/office/drawing/2014/main" id="{CD50C43A-3B1D-48C5-9215-445F2449CB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44161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E086F44D-9AE1-46E2-8E52-101B3239A57A}"/>
              </a:ext>
            </a:extLst>
          </p:cNvPr>
          <p:cNvGrpSpPr/>
          <p:nvPr/>
        </p:nvGrpSpPr>
        <p:grpSpPr>
          <a:xfrm>
            <a:off x="1708427" y="5501429"/>
            <a:ext cx="1111321" cy="797614"/>
            <a:chOff x="2272598" y="5255291"/>
            <a:chExt cx="1111321" cy="797614"/>
          </a:xfrm>
        </p:grpSpPr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EBC7B8FC-A6CF-485D-A713-F66E870AA6B3}"/>
                </a:ext>
              </a:extLst>
            </p:cNvPr>
            <p:cNvSpPr txBox="1"/>
            <p:nvPr/>
          </p:nvSpPr>
          <p:spPr>
            <a:xfrm>
              <a:off x="2272598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退了</a:t>
              </a:r>
            </a:p>
          </p:txBody>
        </p:sp>
        <p:cxnSp>
          <p:nvCxnSpPr>
            <p:cNvPr id="16" name="直線單箭頭接點 15">
              <a:extLst>
                <a:ext uri="{FF2B5EF4-FFF2-40B4-BE49-F238E27FC236}">
                  <a16:creationId xmlns:a16="http://schemas.microsoft.com/office/drawing/2014/main" id="{112243ED-D0EC-4183-8739-C5153E68B8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21498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8CAEBAE9-2502-4FC7-B9CD-1A74F9D6C868}"/>
              </a:ext>
            </a:extLst>
          </p:cNvPr>
          <p:cNvGrpSpPr/>
          <p:nvPr/>
        </p:nvGrpSpPr>
        <p:grpSpPr>
          <a:xfrm>
            <a:off x="2745828" y="5501429"/>
            <a:ext cx="1111321" cy="797614"/>
            <a:chOff x="3332247" y="5255291"/>
            <a:chExt cx="1111321" cy="797614"/>
          </a:xfrm>
        </p:grpSpPr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51256688-6ABD-40D5-BE7A-B8FA709C4DD9}"/>
                </a:ext>
              </a:extLst>
            </p:cNvPr>
            <p:cNvSpPr txBox="1"/>
            <p:nvPr/>
          </p:nvSpPr>
          <p:spPr>
            <a:xfrm>
              <a:off x="3332247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就</a:t>
              </a:r>
            </a:p>
          </p:txBody>
        </p:sp>
        <p:cxnSp>
          <p:nvCxnSpPr>
            <p:cNvPr id="19" name="直線單箭頭接點 18">
              <a:extLst>
                <a:ext uri="{FF2B5EF4-FFF2-40B4-BE49-F238E27FC236}">
                  <a16:creationId xmlns:a16="http://schemas.microsoft.com/office/drawing/2014/main" id="{A4FD6724-1B8D-47B6-BAAD-4EFFC22512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64331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137A59CB-7DEF-49AC-B0A6-FA3BD7739CC2}"/>
              </a:ext>
            </a:extLst>
          </p:cNvPr>
          <p:cNvGrpSpPr/>
          <p:nvPr/>
        </p:nvGrpSpPr>
        <p:grpSpPr>
          <a:xfrm>
            <a:off x="3783228" y="5501429"/>
            <a:ext cx="1111321" cy="797614"/>
            <a:chOff x="4324279" y="5255291"/>
            <a:chExt cx="1111321" cy="797614"/>
          </a:xfrm>
        </p:grpSpPr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36AB2119-F26A-4E31-AA32-64713F664D5B}"/>
                </a:ext>
              </a:extLst>
            </p:cNvPr>
            <p:cNvSpPr txBox="1"/>
            <p:nvPr/>
          </p:nvSpPr>
          <p:spPr>
            <a:xfrm>
              <a:off x="4324279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知道</a:t>
              </a:r>
            </a:p>
          </p:txBody>
        </p:sp>
        <p:cxnSp>
          <p:nvCxnSpPr>
            <p:cNvPr id="22" name="直線單箭頭接點 21">
              <a:extLst>
                <a:ext uri="{FF2B5EF4-FFF2-40B4-BE49-F238E27FC236}">
                  <a16:creationId xmlns:a16="http://schemas.microsoft.com/office/drawing/2014/main" id="{8AAD789E-60E1-4ADA-AA2A-A09FE6608D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3179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3023A58D-F073-4C9F-973B-53546268118D}"/>
              </a:ext>
            </a:extLst>
          </p:cNvPr>
          <p:cNvSpPr txBox="1"/>
          <p:nvPr/>
        </p:nvSpPr>
        <p:spPr>
          <a:xfrm>
            <a:off x="4572000" y="5782766"/>
            <a:ext cx="871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7" name="直線單箭頭接點 36">
            <a:extLst>
              <a:ext uri="{FF2B5EF4-FFF2-40B4-BE49-F238E27FC236}">
                <a16:creationId xmlns:a16="http://schemas.microsoft.com/office/drawing/2014/main" id="{85B19849-10A7-4817-86B3-6F6304AC9A86}"/>
              </a:ext>
            </a:extLst>
          </p:cNvPr>
          <p:cNvCxnSpPr>
            <a:cxnSpLocks/>
          </p:cNvCxnSpPr>
          <p:nvPr/>
        </p:nvCxnSpPr>
        <p:spPr>
          <a:xfrm flipV="1">
            <a:off x="1188189" y="3950091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單箭頭接點 37">
            <a:extLst>
              <a:ext uri="{FF2B5EF4-FFF2-40B4-BE49-F238E27FC236}">
                <a16:creationId xmlns:a16="http://schemas.microsoft.com/office/drawing/2014/main" id="{E472B6A0-978F-484F-AFD6-C3F985C3F678}"/>
              </a:ext>
            </a:extLst>
          </p:cNvPr>
          <p:cNvCxnSpPr>
            <a:cxnSpLocks/>
          </p:cNvCxnSpPr>
          <p:nvPr/>
        </p:nvCxnSpPr>
        <p:spPr>
          <a:xfrm flipV="1">
            <a:off x="2257327" y="3950091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單箭頭接點 38">
            <a:extLst>
              <a:ext uri="{FF2B5EF4-FFF2-40B4-BE49-F238E27FC236}">
                <a16:creationId xmlns:a16="http://schemas.microsoft.com/office/drawing/2014/main" id="{C57DFB37-F293-4538-A27A-D2710E898852}"/>
              </a:ext>
            </a:extLst>
          </p:cNvPr>
          <p:cNvCxnSpPr>
            <a:cxnSpLocks/>
          </p:cNvCxnSpPr>
          <p:nvPr/>
        </p:nvCxnSpPr>
        <p:spPr>
          <a:xfrm flipV="1">
            <a:off x="3279719" y="3950091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單箭頭接點 39">
            <a:extLst>
              <a:ext uri="{FF2B5EF4-FFF2-40B4-BE49-F238E27FC236}">
                <a16:creationId xmlns:a16="http://schemas.microsoft.com/office/drawing/2014/main" id="{7DAD676B-B24F-4CB9-97F9-9D23A01ADFD8}"/>
              </a:ext>
            </a:extLst>
          </p:cNvPr>
          <p:cNvCxnSpPr>
            <a:cxnSpLocks/>
          </p:cNvCxnSpPr>
          <p:nvPr/>
        </p:nvCxnSpPr>
        <p:spPr>
          <a:xfrm flipV="1">
            <a:off x="4332128" y="3950091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矩形 40">
            <a:extLst>
              <a:ext uri="{FF2B5EF4-FFF2-40B4-BE49-F238E27FC236}">
                <a16:creationId xmlns:a16="http://schemas.microsoft.com/office/drawing/2014/main" id="{B4108FF0-AD7E-460E-9E73-61EC53BBED72}"/>
              </a:ext>
            </a:extLst>
          </p:cNvPr>
          <p:cNvSpPr/>
          <p:nvPr/>
        </p:nvSpPr>
        <p:spPr>
          <a:xfrm rot="5400000">
            <a:off x="808045" y="3438609"/>
            <a:ext cx="760287" cy="19520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B3EAED44-2478-4A0F-AA99-5D1279E2FCA9}"/>
              </a:ext>
            </a:extLst>
          </p:cNvPr>
          <p:cNvSpPr/>
          <p:nvPr/>
        </p:nvSpPr>
        <p:spPr>
          <a:xfrm rot="5400000">
            <a:off x="1877183" y="3457955"/>
            <a:ext cx="760287" cy="19520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9E9D52E7-A217-4850-BEE6-6B0CAAC5AA8A}"/>
              </a:ext>
            </a:extLst>
          </p:cNvPr>
          <p:cNvSpPr/>
          <p:nvPr/>
        </p:nvSpPr>
        <p:spPr>
          <a:xfrm rot="5400000">
            <a:off x="2905878" y="3472343"/>
            <a:ext cx="760287" cy="19520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39610AA1-701B-489C-8707-64A108DE9BD6}"/>
              </a:ext>
            </a:extLst>
          </p:cNvPr>
          <p:cNvSpPr/>
          <p:nvPr/>
        </p:nvSpPr>
        <p:spPr>
          <a:xfrm rot="5400000">
            <a:off x="3944294" y="3472343"/>
            <a:ext cx="760287" cy="19520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339D6419-0265-4EF6-BCD2-624551EB909B}"/>
              </a:ext>
            </a:extLst>
          </p:cNvPr>
          <p:cNvSpPr txBox="1"/>
          <p:nvPr/>
        </p:nvSpPr>
        <p:spPr>
          <a:xfrm>
            <a:off x="690802" y="2234496"/>
            <a:ext cx="5274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Learned from a large amount of text without annotation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472A641E-FC17-4BF1-9537-C289EB7CF380}"/>
              </a:ext>
            </a:extLst>
          </p:cNvPr>
          <p:cNvSpPr txBox="1"/>
          <p:nvPr/>
        </p:nvSpPr>
        <p:spPr>
          <a:xfrm>
            <a:off x="4558514" y="3288636"/>
            <a:ext cx="871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A4729C4-0AA8-F740-B47B-45974E4FCFB5}"/>
              </a:ext>
            </a:extLst>
          </p:cNvPr>
          <p:cNvSpPr/>
          <p:nvPr/>
        </p:nvSpPr>
        <p:spPr>
          <a:xfrm>
            <a:off x="2236875" y="6626603"/>
            <a:ext cx="58635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TW" sz="12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http://speech.ee.ntu.edu.tw/~tlkagk/courses_ML20.html</a:t>
            </a:r>
            <a:r>
              <a:rPr lang="en-US" altLang="zh-TW" sz="1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4" name="Slide Number Placeholder 3">
            <a:extLst>
              <a:ext uri="{FF2B5EF4-FFF2-40B4-BE49-F238E27FC236}">
                <a16:creationId xmlns:a16="http://schemas.microsoft.com/office/drawing/2014/main" id="{342841A4-3F86-3A4C-B5CD-4D54666CF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15928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CB188E1-320D-4E8D-AE15-09F8BD103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Training of BERT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C38AACA-9448-4112-918C-33F23913A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altLang="zh-TW" dirty="0"/>
              <a:t>Approach 1: </a:t>
            </a:r>
          </a:p>
          <a:p>
            <a:pPr marL="0" indent="0">
              <a:buNone/>
            </a:pPr>
            <a:r>
              <a:rPr lang="en-US" altLang="zh-TW" dirty="0"/>
              <a:t>   Masked LM </a:t>
            </a:r>
            <a:endParaRPr lang="zh-TW" altLang="en-US" dirty="0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5235E1AE-E189-47AE-B913-42EBEF800A0C}"/>
              </a:ext>
            </a:extLst>
          </p:cNvPr>
          <p:cNvSpPr/>
          <p:nvPr/>
        </p:nvSpPr>
        <p:spPr>
          <a:xfrm>
            <a:off x="3693831" y="4713270"/>
            <a:ext cx="3966052" cy="1171047"/>
          </a:xfrm>
          <a:prstGeom prst="roundRect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BERT</a:t>
            </a:r>
            <a:endParaRPr lang="zh-TW" altLang="en-US" sz="2800" dirty="0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D1A109FA-15AA-466B-A622-EB1D537D27EF}"/>
              </a:ext>
            </a:extLst>
          </p:cNvPr>
          <p:cNvGrpSpPr/>
          <p:nvPr/>
        </p:nvGrpSpPr>
        <p:grpSpPr>
          <a:xfrm>
            <a:off x="3582669" y="5913092"/>
            <a:ext cx="1111321" cy="797614"/>
            <a:chOff x="1212077" y="5255291"/>
            <a:chExt cx="1111321" cy="797614"/>
          </a:xfrm>
        </p:grpSpPr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B02A9DA7-42C8-4728-97C7-7B9959ED093D}"/>
                </a:ext>
              </a:extLst>
            </p:cNvPr>
            <p:cNvSpPr txBox="1"/>
            <p:nvPr/>
          </p:nvSpPr>
          <p:spPr>
            <a:xfrm>
              <a:off x="1212077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潮水</a:t>
              </a:r>
            </a:p>
          </p:txBody>
        </p:sp>
        <p:cxnSp>
          <p:nvCxnSpPr>
            <p:cNvPr id="7" name="直線單箭頭接點 6">
              <a:extLst>
                <a:ext uri="{FF2B5EF4-FFF2-40B4-BE49-F238E27FC236}">
                  <a16:creationId xmlns:a16="http://schemas.microsoft.com/office/drawing/2014/main" id="{BA511B26-2E18-420D-9FF7-7580722C89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44161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44E97FA8-4882-4C0A-AC01-2C8A82CA5023}"/>
              </a:ext>
            </a:extLst>
          </p:cNvPr>
          <p:cNvGrpSpPr/>
          <p:nvPr/>
        </p:nvGrpSpPr>
        <p:grpSpPr>
          <a:xfrm>
            <a:off x="4620070" y="5913092"/>
            <a:ext cx="1111321" cy="797614"/>
            <a:chOff x="2272598" y="5255291"/>
            <a:chExt cx="1111321" cy="797614"/>
          </a:xfrm>
        </p:grpSpPr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DAC6E8BF-F9C1-45DC-851C-0E224D3843DA}"/>
                </a:ext>
              </a:extLst>
            </p:cNvPr>
            <p:cNvSpPr txBox="1"/>
            <p:nvPr/>
          </p:nvSpPr>
          <p:spPr>
            <a:xfrm>
              <a:off x="2272598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退了</a:t>
              </a:r>
            </a:p>
          </p:txBody>
        </p:sp>
        <p:cxnSp>
          <p:nvCxnSpPr>
            <p:cNvPr id="10" name="直線單箭頭接點 9">
              <a:extLst>
                <a:ext uri="{FF2B5EF4-FFF2-40B4-BE49-F238E27FC236}">
                  <a16:creationId xmlns:a16="http://schemas.microsoft.com/office/drawing/2014/main" id="{5030E44D-E8AE-4606-B71B-3D7400B1FC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21498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C37A26BD-17C1-4864-9FF7-AD8F4CE3BD2E}"/>
              </a:ext>
            </a:extLst>
          </p:cNvPr>
          <p:cNvGrpSpPr/>
          <p:nvPr/>
        </p:nvGrpSpPr>
        <p:grpSpPr>
          <a:xfrm>
            <a:off x="5657471" y="5913092"/>
            <a:ext cx="1111321" cy="797614"/>
            <a:chOff x="3332247" y="5255291"/>
            <a:chExt cx="1111321" cy="797614"/>
          </a:xfrm>
        </p:grpSpPr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1543F08D-D118-4243-B5A4-C2D3BDDA6B8A}"/>
                </a:ext>
              </a:extLst>
            </p:cNvPr>
            <p:cNvSpPr txBox="1"/>
            <p:nvPr/>
          </p:nvSpPr>
          <p:spPr>
            <a:xfrm>
              <a:off x="3332247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就</a:t>
              </a:r>
            </a:p>
          </p:txBody>
        </p:sp>
        <p:cxnSp>
          <p:nvCxnSpPr>
            <p:cNvPr id="13" name="直線單箭頭接點 12">
              <a:extLst>
                <a:ext uri="{FF2B5EF4-FFF2-40B4-BE49-F238E27FC236}">
                  <a16:creationId xmlns:a16="http://schemas.microsoft.com/office/drawing/2014/main" id="{37056EA2-61C9-4EF3-A0B4-19F2A13996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64331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C8A1A4FD-694D-41FE-A896-9864FDAEE626}"/>
              </a:ext>
            </a:extLst>
          </p:cNvPr>
          <p:cNvGrpSpPr/>
          <p:nvPr/>
        </p:nvGrpSpPr>
        <p:grpSpPr>
          <a:xfrm>
            <a:off x="6694871" y="5913092"/>
            <a:ext cx="1111321" cy="797614"/>
            <a:chOff x="4324279" y="5255291"/>
            <a:chExt cx="1111321" cy="797614"/>
          </a:xfrm>
        </p:grpSpPr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EBB73A9F-1EC7-40B3-867C-1A9533D17346}"/>
                </a:ext>
              </a:extLst>
            </p:cNvPr>
            <p:cNvSpPr txBox="1"/>
            <p:nvPr/>
          </p:nvSpPr>
          <p:spPr>
            <a:xfrm>
              <a:off x="4324279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知道</a:t>
              </a:r>
            </a:p>
          </p:txBody>
        </p:sp>
        <p:cxnSp>
          <p:nvCxnSpPr>
            <p:cNvPr id="16" name="直線單箭頭接點 15">
              <a:extLst>
                <a:ext uri="{FF2B5EF4-FFF2-40B4-BE49-F238E27FC236}">
                  <a16:creationId xmlns:a16="http://schemas.microsoft.com/office/drawing/2014/main" id="{78429148-5B7D-4C4A-A504-C32693315E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3179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8561D795-4070-4726-ADA7-DC42A54FD582}"/>
              </a:ext>
            </a:extLst>
          </p:cNvPr>
          <p:cNvSpPr txBox="1"/>
          <p:nvPr/>
        </p:nvSpPr>
        <p:spPr>
          <a:xfrm>
            <a:off x="7417959" y="6151533"/>
            <a:ext cx="871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C89BADAD-E4F8-42B9-B595-33C3160624F0}"/>
              </a:ext>
            </a:extLst>
          </p:cNvPr>
          <p:cNvCxnSpPr>
            <a:cxnSpLocks/>
          </p:cNvCxnSpPr>
          <p:nvPr/>
        </p:nvCxnSpPr>
        <p:spPr>
          <a:xfrm flipV="1">
            <a:off x="4099832" y="4361754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9A71131B-C794-49F2-A5A8-30CFDCE2EF38}"/>
              </a:ext>
            </a:extLst>
          </p:cNvPr>
          <p:cNvCxnSpPr>
            <a:cxnSpLocks/>
          </p:cNvCxnSpPr>
          <p:nvPr/>
        </p:nvCxnSpPr>
        <p:spPr>
          <a:xfrm flipV="1">
            <a:off x="5168970" y="4361754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F4175D07-58FC-4153-B0BE-AC27D02CAB4A}"/>
              </a:ext>
            </a:extLst>
          </p:cNvPr>
          <p:cNvCxnSpPr>
            <a:cxnSpLocks/>
          </p:cNvCxnSpPr>
          <p:nvPr/>
        </p:nvCxnSpPr>
        <p:spPr>
          <a:xfrm flipV="1">
            <a:off x="6191362" y="4361754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B218A6AA-A360-4AED-BD40-7478B3F96743}"/>
              </a:ext>
            </a:extLst>
          </p:cNvPr>
          <p:cNvCxnSpPr>
            <a:cxnSpLocks/>
          </p:cNvCxnSpPr>
          <p:nvPr/>
        </p:nvCxnSpPr>
        <p:spPr>
          <a:xfrm flipV="1">
            <a:off x="7243771" y="4361754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>
            <a:extLst>
              <a:ext uri="{FF2B5EF4-FFF2-40B4-BE49-F238E27FC236}">
                <a16:creationId xmlns:a16="http://schemas.microsoft.com/office/drawing/2014/main" id="{E8E0F88E-2BCB-48DF-9DA2-1591BADF55B6}"/>
              </a:ext>
            </a:extLst>
          </p:cNvPr>
          <p:cNvSpPr/>
          <p:nvPr/>
        </p:nvSpPr>
        <p:spPr>
          <a:xfrm rot="5400000">
            <a:off x="3719688" y="3850272"/>
            <a:ext cx="760287" cy="19520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1DA040F-2DE1-4BBB-87A0-5FE9A05BB172}"/>
              </a:ext>
            </a:extLst>
          </p:cNvPr>
          <p:cNvSpPr/>
          <p:nvPr/>
        </p:nvSpPr>
        <p:spPr>
          <a:xfrm rot="5400000">
            <a:off x="4788826" y="3869618"/>
            <a:ext cx="760287" cy="19520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A2B09EC7-20A0-45CD-BC2C-34438A6C8288}"/>
              </a:ext>
            </a:extLst>
          </p:cNvPr>
          <p:cNvSpPr/>
          <p:nvPr/>
        </p:nvSpPr>
        <p:spPr>
          <a:xfrm rot="5400000">
            <a:off x="5817521" y="3884006"/>
            <a:ext cx="760287" cy="19520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8D23B76B-F394-4C20-901A-E79502F1B7BB}"/>
              </a:ext>
            </a:extLst>
          </p:cNvPr>
          <p:cNvSpPr/>
          <p:nvPr/>
        </p:nvSpPr>
        <p:spPr>
          <a:xfrm rot="5400000">
            <a:off x="6855937" y="3884006"/>
            <a:ext cx="760287" cy="19520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7EF5E6DE-B0A3-47D7-BAE6-E568834055FE}"/>
              </a:ext>
            </a:extLst>
          </p:cNvPr>
          <p:cNvSpPr txBox="1"/>
          <p:nvPr/>
        </p:nvSpPr>
        <p:spPr>
          <a:xfrm>
            <a:off x="7417958" y="3717043"/>
            <a:ext cx="871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863BBF12-FA21-4AE7-B200-31DA22ECBC83}"/>
              </a:ext>
            </a:extLst>
          </p:cNvPr>
          <p:cNvSpPr txBox="1"/>
          <p:nvPr/>
        </p:nvSpPr>
        <p:spPr>
          <a:xfrm>
            <a:off x="4534318" y="6220266"/>
            <a:ext cx="129657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[MASK]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3A6FA782-0E26-485A-AF64-EB35364725F0}"/>
              </a:ext>
            </a:extLst>
          </p:cNvPr>
          <p:cNvSpPr/>
          <p:nvPr/>
        </p:nvSpPr>
        <p:spPr>
          <a:xfrm>
            <a:off x="3917147" y="2498242"/>
            <a:ext cx="2503643" cy="779160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Linear Multi-class</a:t>
            </a:r>
          </a:p>
          <a:p>
            <a:pPr algn="ctr"/>
            <a:r>
              <a:rPr lang="en-US" altLang="zh-TW" sz="2400" dirty="0"/>
              <a:t>Classifier</a:t>
            </a:r>
          </a:p>
        </p:txBody>
      </p: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CEB2403B-F3A3-4230-AA8D-7607BF6F63EE}"/>
              </a:ext>
            </a:extLst>
          </p:cNvPr>
          <p:cNvCxnSpPr>
            <a:cxnSpLocks/>
          </p:cNvCxnSpPr>
          <p:nvPr/>
        </p:nvCxnSpPr>
        <p:spPr>
          <a:xfrm flipV="1">
            <a:off x="5182603" y="3235563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15917344-983D-45F0-90E5-A08D70D2F6AE}"/>
              </a:ext>
            </a:extLst>
          </p:cNvPr>
          <p:cNvSpPr txBox="1"/>
          <p:nvPr/>
        </p:nvSpPr>
        <p:spPr>
          <a:xfrm>
            <a:off x="6610903" y="1426583"/>
            <a:ext cx="2097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Predicting the masked word</a:t>
            </a:r>
            <a:endParaRPr lang="zh-TW" altLang="en-US" sz="2400" dirty="0"/>
          </a:p>
        </p:txBody>
      </p:sp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51DBE1F6-1ABE-4C20-BF9B-9FF205DF5DF9}"/>
              </a:ext>
            </a:extLst>
          </p:cNvPr>
          <p:cNvCxnSpPr>
            <a:cxnSpLocks/>
          </p:cNvCxnSpPr>
          <p:nvPr/>
        </p:nvCxnSpPr>
        <p:spPr>
          <a:xfrm flipV="1">
            <a:off x="4197436" y="2147054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32C82DEC-A844-4B87-9D82-8379708E99DD}"/>
              </a:ext>
            </a:extLst>
          </p:cNvPr>
          <p:cNvCxnSpPr>
            <a:cxnSpLocks/>
          </p:cNvCxnSpPr>
          <p:nvPr/>
        </p:nvCxnSpPr>
        <p:spPr>
          <a:xfrm flipV="1">
            <a:off x="4446451" y="2147054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EE7CC116-34A4-49D6-AF24-4BE69D6141CC}"/>
              </a:ext>
            </a:extLst>
          </p:cNvPr>
          <p:cNvCxnSpPr>
            <a:cxnSpLocks/>
          </p:cNvCxnSpPr>
          <p:nvPr/>
        </p:nvCxnSpPr>
        <p:spPr>
          <a:xfrm flipV="1">
            <a:off x="4695466" y="2147054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>
            <a:extLst>
              <a:ext uri="{FF2B5EF4-FFF2-40B4-BE49-F238E27FC236}">
                <a16:creationId xmlns:a16="http://schemas.microsoft.com/office/drawing/2014/main" id="{39B8A2A3-ABB8-4361-BA9E-C7D906208314}"/>
              </a:ext>
            </a:extLst>
          </p:cNvPr>
          <p:cNvCxnSpPr>
            <a:cxnSpLocks/>
          </p:cNvCxnSpPr>
          <p:nvPr/>
        </p:nvCxnSpPr>
        <p:spPr>
          <a:xfrm flipV="1">
            <a:off x="4944481" y="2147054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>
            <a:extLst>
              <a:ext uri="{FF2B5EF4-FFF2-40B4-BE49-F238E27FC236}">
                <a16:creationId xmlns:a16="http://schemas.microsoft.com/office/drawing/2014/main" id="{B371C946-2AF7-46C0-BCF7-89E0EFD5911F}"/>
              </a:ext>
            </a:extLst>
          </p:cNvPr>
          <p:cNvCxnSpPr>
            <a:cxnSpLocks/>
          </p:cNvCxnSpPr>
          <p:nvPr/>
        </p:nvCxnSpPr>
        <p:spPr>
          <a:xfrm flipV="1">
            <a:off x="5193496" y="2147054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單箭頭接點 37">
            <a:extLst>
              <a:ext uri="{FF2B5EF4-FFF2-40B4-BE49-F238E27FC236}">
                <a16:creationId xmlns:a16="http://schemas.microsoft.com/office/drawing/2014/main" id="{76306799-F2B4-48EF-94E2-8B69A217B850}"/>
              </a:ext>
            </a:extLst>
          </p:cNvPr>
          <p:cNvCxnSpPr>
            <a:cxnSpLocks/>
          </p:cNvCxnSpPr>
          <p:nvPr/>
        </p:nvCxnSpPr>
        <p:spPr>
          <a:xfrm flipV="1">
            <a:off x="5691526" y="2147054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單箭頭接點 38">
            <a:extLst>
              <a:ext uri="{FF2B5EF4-FFF2-40B4-BE49-F238E27FC236}">
                <a16:creationId xmlns:a16="http://schemas.microsoft.com/office/drawing/2014/main" id="{AE169518-52D5-48F8-AEA3-E555CD39DBB6}"/>
              </a:ext>
            </a:extLst>
          </p:cNvPr>
          <p:cNvCxnSpPr>
            <a:cxnSpLocks/>
          </p:cNvCxnSpPr>
          <p:nvPr/>
        </p:nvCxnSpPr>
        <p:spPr>
          <a:xfrm flipV="1">
            <a:off x="5442511" y="2147054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單箭頭接點 39">
            <a:extLst>
              <a:ext uri="{FF2B5EF4-FFF2-40B4-BE49-F238E27FC236}">
                <a16:creationId xmlns:a16="http://schemas.microsoft.com/office/drawing/2014/main" id="{BFE99049-150E-4C17-9A0C-5EFBB38E8DEB}"/>
              </a:ext>
            </a:extLst>
          </p:cNvPr>
          <p:cNvCxnSpPr>
            <a:cxnSpLocks/>
          </p:cNvCxnSpPr>
          <p:nvPr/>
        </p:nvCxnSpPr>
        <p:spPr>
          <a:xfrm flipV="1">
            <a:off x="5940541" y="2147054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單箭頭接點 40">
            <a:extLst>
              <a:ext uri="{FF2B5EF4-FFF2-40B4-BE49-F238E27FC236}">
                <a16:creationId xmlns:a16="http://schemas.microsoft.com/office/drawing/2014/main" id="{3045BF29-1CAF-42F6-BCEC-ACAF3ABE67E3}"/>
              </a:ext>
            </a:extLst>
          </p:cNvPr>
          <p:cNvCxnSpPr>
            <a:cxnSpLocks/>
          </p:cNvCxnSpPr>
          <p:nvPr/>
        </p:nvCxnSpPr>
        <p:spPr>
          <a:xfrm flipV="1">
            <a:off x="6189555" y="2147054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4D190072-DF9E-4023-B96B-88CC2E1C3B93}"/>
              </a:ext>
            </a:extLst>
          </p:cNvPr>
          <p:cNvSpPr txBox="1"/>
          <p:nvPr/>
        </p:nvSpPr>
        <p:spPr>
          <a:xfrm>
            <a:off x="4144515" y="1268066"/>
            <a:ext cx="2097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vocabulary size</a:t>
            </a:r>
            <a:endParaRPr lang="zh-TW" altLang="en-US" sz="2400" dirty="0"/>
          </a:p>
        </p:txBody>
      </p:sp>
      <p:sp>
        <p:nvSpPr>
          <p:cNvPr id="43" name="右大括弧 42">
            <a:extLst>
              <a:ext uri="{FF2B5EF4-FFF2-40B4-BE49-F238E27FC236}">
                <a16:creationId xmlns:a16="http://schemas.microsoft.com/office/drawing/2014/main" id="{D30C4928-AE77-4246-B992-EABF74CF1AF5}"/>
              </a:ext>
            </a:extLst>
          </p:cNvPr>
          <p:cNvSpPr/>
          <p:nvPr/>
        </p:nvSpPr>
        <p:spPr>
          <a:xfrm rot="16200000">
            <a:off x="4992383" y="928465"/>
            <a:ext cx="382975" cy="2153525"/>
          </a:xfrm>
          <a:prstGeom prst="rightBrace">
            <a:avLst>
              <a:gd name="adj1" fmla="val 20460"/>
              <a:gd name="adj2" fmla="val 50000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5384FAD-E6F1-B749-9EB3-FB9E682B3120}"/>
              </a:ext>
            </a:extLst>
          </p:cNvPr>
          <p:cNvSpPr/>
          <p:nvPr/>
        </p:nvSpPr>
        <p:spPr>
          <a:xfrm>
            <a:off x="2236875" y="6626603"/>
            <a:ext cx="58635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TW" sz="12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http://speech.ee.ntu.edu.tw/~tlkagk/courses_ML20.html</a:t>
            </a:r>
            <a:r>
              <a:rPr lang="en-US" altLang="zh-TW" sz="1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5" name="Slide Number Placeholder 3">
            <a:extLst>
              <a:ext uri="{FF2B5EF4-FFF2-40B4-BE49-F238E27FC236}">
                <a16:creationId xmlns:a16="http://schemas.microsoft.com/office/drawing/2014/main" id="{D5B33803-FE0E-F242-AE4D-2A6B5DA3B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186586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5235E1AE-E189-47AE-B913-42EBEF800A0C}"/>
              </a:ext>
            </a:extLst>
          </p:cNvPr>
          <p:cNvSpPr/>
          <p:nvPr/>
        </p:nvSpPr>
        <p:spPr>
          <a:xfrm>
            <a:off x="1053942" y="4338657"/>
            <a:ext cx="7630287" cy="1171047"/>
          </a:xfrm>
          <a:prstGeom prst="roundRect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BERT</a:t>
            </a:r>
            <a:endParaRPr lang="zh-TW" altLang="en-US" sz="2800" dirty="0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D1A109FA-15AA-466B-A622-EB1D537D27EF}"/>
              </a:ext>
            </a:extLst>
          </p:cNvPr>
          <p:cNvGrpSpPr/>
          <p:nvPr/>
        </p:nvGrpSpPr>
        <p:grpSpPr>
          <a:xfrm>
            <a:off x="942781" y="5538479"/>
            <a:ext cx="1111321" cy="797614"/>
            <a:chOff x="1212077" y="5255291"/>
            <a:chExt cx="1111321" cy="797614"/>
          </a:xfrm>
        </p:grpSpPr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B02A9DA7-42C8-4728-97C7-7B9959ED093D}"/>
                </a:ext>
              </a:extLst>
            </p:cNvPr>
            <p:cNvSpPr txBox="1"/>
            <p:nvPr/>
          </p:nvSpPr>
          <p:spPr>
            <a:xfrm>
              <a:off x="1212077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[CLS]</a:t>
              </a:r>
              <a:endPara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7" name="直線單箭頭接點 6">
              <a:extLst>
                <a:ext uri="{FF2B5EF4-FFF2-40B4-BE49-F238E27FC236}">
                  <a16:creationId xmlns:a16="http://schemas.microsoft.com/office/drawing/2014/main" id="{BA511B26-2E18-420D-9FF7-7580722C89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44161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44E97FA8-4882-4C0A-AC01-2C8A82CA5023}"/>
              </a:ext>
            </a:extLst>
          </p:cNvPr>
          <p:cNvGrpSpPr/>
          <p:nvPr/>
        </p:nvGrpSpPr>
        <p:grpSpPr>
          <a:xfrm>
            <a:off x="2031854" y="5538479"/>
            <a:ext cx="1111321" cy="797614"/>
            <a:chOff x="2272598" y="5255291"/>
            <a:chExt cx="1111321" cy="797614"/>
          </a:xfrm>
        </p:grpSpPr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DAC6E8BF-F9C1-45DC-851C-0E224D3843DA}"/>
                </a:ext>
              </a:extLst>
            </p:cNvPr>
            <p:cNvSpPr txBox="1"/>
            <p:nvPr/>
          </p:nvSpPr>
          <p:spPr>
            <a:xfrm>
              <a:off x="2272598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醒醒</a:t>
              </a:r>
            </a:p>
          </p:txBody>
        </p:sp>
        <p:cxnSp>
          <p:nvCxnSpPr>
            <p:cNvPr id="10" name="直線單箭頭接點 9">
              <a:extLst>
                <a:ext uri="{FF2B5EF4-FFF2-40B4-BE49-F238E27FC236}">
                  <a16:creationId xmlns:a16="http://schemas.microsoft.com/office/drawing/2014/main" id="{5030E44D-E8AE-4606-B71B-3D7400B1FC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21498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C37A26BD-17C1-4864-9FF7-AD8F4CE3BD2E}"/>
              </a:ext>
            </a:extLst>
          </p:cNvPr>
          <p:cNvGrpSpPr/>
          <p:nvPr/>
        </p:nvGrpSpPr>
        <p:grpSpPr>
          <a:xfrm>
            <a:off x="3120927" y="5538479"/>
            <a:ext cx="1111321" cy="797614"/>
            <a:chOff x="3332247" y="5255291"/>
            <a:chExt cx="1111321" cy="797614"/>
          </a:xfrm>
        </p:grpSpPr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1543F08D-D118-4243-B5A4-C2D3BDDA6B8A}"/>
                </a:ext>
              </a:extLst>
            </p:cNvPr>
            <p:cNvSpPr txBox="1"/>
            <p:nvPr/>
          </p:nvSpPr>
          <p:spPr>
            <a:xfrm>
              <a:off x="3332247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吧</a:t>
              </a:r>
            </a:p>
          </p:txBody>
        </p:sp>
        <p:cxnSp>
          <p:nvCxnSpPr>
            <p:cNvPr id="13" name="直線單箭頭接點 12">
              <a:extLst>
                <a:ext uri="{FF2B5EF4-FFF2-40B4-BE49-F238E27FC236}">
                  <a16:creationId xmlns:a16="http://schemas.microsoft.com/office/drawing/2014/main" id="{37056EA2-61C9-4EF3-A0B4-19F2A13996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64331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C8A1A4FD-694D-41FE-A896-9864FDAEE626}"/>
              </a:ext>
            </a:extLst>
          </p:cNvPr>
          <p:cNvGrpSpPr/>
          <p:nvPr/>
        </p:nvGrpSpPr>
        <p:grpSpPr>
          <a:xfrm>
            <a:off x="4210000" y="5538479"/>
            <a:ext cx="1111321" cy="797614"/>
            <a:chOff x="4324279" y="5255291"/>
            <a:chExt cx="1111321" cy="797614"/>
          </a:xfrm>
        </p:grpSpPr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EBB73A9F-1EC7-40B3-867C-1A9533D17346}"/>
                </a:ext>
              </a:extLst>
            </p:cNvPr>
            <p:cNvSpPr txBox="1"/>
            <p:nvPr/>
          </p:nvSpPr>
          <p:spPr>
            <a:xfrm>
              <a:off x="4324279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[SEP]</a:t>
              </a:r>
              <a:endPara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16" name="直線單箭頭接點 15">
              <a:extLst>
                <a:ext uri="{FF2B5EF4-FFF2-40B4-BE49-F238E27FC236}">
                  <a16:creationId xmlns:a16="http://schemas.microsoft.com/office/drawing/2014/main" id="{78429148-5B7D-4C4A-A504-C32693315E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3179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B82B9C6A-8B77-4DEE-9335-9B9E18A73FDB}"/>
              </a:ext>
            </a:extLst>
          </p:cNvPr>
          <p:cNvSpPr/>
          <p:nvPr/>
        </p:nvSpPr>
        <p:spPr>
          <a:xfrm>
            <a:off x="292046" y="229651"/>
            <a:ext cx="86725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/>
              <a:t>Training of BERT – Approach 2: Next Sentence Prediction </a:t>
            </a:r>
          </a:p>
        </p:txBody>
      </p:sp>
      <p:grpSp>
        <p:nvGrpSpPr>
          <p:cNvPr id="51" name="群組 50">
            <a:extLst>
              <a:ext uri="{FF2B5EF4-FFF2-40B4-BE49-F238E27FC236}">
                <a16:creationId xmlns:a16="http://schemas.microsoft.com/office/drawing/2014/main" id="{FC66B4CA-9E42-4F6D-968A-06BE0CBD0649}"/>
              </a:ext>
            </a:extLst>
          </p:cNvPr>
          <p:cNvGrpSpPr/>
          <p:nvPr/>
        </p:nvGrpSpPr>
        <p:grpSpPr>
          <a:xfrm>
            <a:off x="5299073" y="5538479"/>
            <a:ext cx="1111321" cy="797614"/>
            <a:chOff x="1212077" y="5255291"/>
            <a:chExt cx="1111321" cy="797614"/>
          </a:xfrm>
        </p:grpSpPr>
        <p:sp>
          <p:nvSpPr>
            <p:cNvPr id="52" name="文字方塊 51">
              <a:extLst>
                <a:ext uri="{FF2B5EF4-FFF2-40B4-BE49-F238E27FC236}">
                  <a16:creationId xmlns:a16="http://schemas.microsoft.com/office/drawing/2014/main" id="{85717B07-E083-4CA8-8994-8D6FEAD007C4}"/>
                </a:ext>
              </a:extLst>
            </p:cNvPr>
            <p:cNvSpPr txBox="1"/>
            <p:nvPr/>
          </p:nvSpPr>
          <p:spPr>
            <a:xfrm>
              <a:off x="1212077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你</a:t>
              </a:r>
            </a:p>
          </p:txBody>
        </p:sp>
        <p:cxnSp>
          <p:nvCxnSpPr>
            <p:cNvPr id="53" name="直線單箭頭接點 52">
              <a:extLst>
                <a:ext uri="{FF2B5EF4-FFF2-40B4-BE49-F238E27FC236}">
                  <a16:creationId xmlns:a16="http://schemas.microsoft.com/office/drawing/2014/main" id="{C0603831-783D-458A-BE28-4689B2F25B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44161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群組 53">
            <a:extLst>
              <a:ext uri="{FF2B5EF4-FFF2-40B4-BE49-F238E27FC236}">
                <a16:creationId xmlns:a16="http://schemas.microsoft.com/office/drawing/2014/main" id="{4A45A99D-EBA5-4E88-8040-17AC29C25BEB}"/>
              </a:ext>
            </a:extLst>
          </p:cNvPr>
          <p:cNvGrpSpPr/>
          <p:nvPr/>
        </p:nvGrpSpPr>
        <p:grpSpPr>
          <a:xfrm>
            <a:off x="6388146" y="5538479"/>
            <a:ext cx="1111321" cy="797614"/>
            <a:chOff x="2272598" y="5255291"/>
            <a:chExt cx="1111321" cy="797614"/>
          </a:xfrm>
        </p:grpSpPr>
        <p:sp>
          <p:nvSpPr>
            <p:cNvPr id="55" name="文字方塊 54">
              <a:extLst>
                <a:ext uri="{FF2B5EF4-FFF2-40B4-BE49-F238E27FC236}">
                  <a16:creationId xmlns:a16="http://schemas.microsoft.com/office/drawing/2014/main" id="{001E5D9A-DE5F-4065-9EB1-76B80465F3EC}"/>
                </a:ext>
              </a:extLst>
            </p:cNvPr>
            <p:cNvSpPr txBox="1"/>
            <p:nvPr/>
          </p:nvSpPr>
          <p:spPr>
            <a:xfrm>
              <a:off x="2272598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沒有</a:t>
              </a:r>
            </a:p>
          </p:txBody>
        </p:sp>
        <p:cxnSp>
          <p:nvCxnSpPr>
            <p:cNvPr id="56" name="直線單箭頭接點 55">
              <a:extLst>
                <a:ext uri="{FF2B5EF4-FFF2-40B4-BE49-F238E27FC236}">
                  <a16:creationId xmlns:a16="http://schemas.microsoft.com/office/drawing/2014/main" id="{C486C925-91F9-4275-8B8C-A07588874A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21498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群組 56">
            <a:extLst>
              <a:ext uri="{FF2B5EF4-FFF2-40B4-BE49-F238E27FC236}">
                <a16:creationId xmlns:a16="http://schemas.microsoft.com/office/drawing/2014/main" id="{1D11FF69-1DE5-4B1A-949C-18D755668DCD}"/>
              </a:ext>
            </a:extLst>
          </p:cNvPr>
          <p:cNvGrpSpPr/>
          <p:nvPr/>
        </p:nvGrpSpPr>
        <p:grpSpPr>
          <a:xfrm>
            <a:off x="7477217" y="5538479"/>
            <a:ext cx="1111321" cy="797614"/>
            <a:chOff x="3332247" y="5255291"/>
            <a:chExt cx="1111321" cy="797614"/>
          </a:xfrm>
        </p:grpSpPr>
        <p:sp>
          <p:nvSpPr>
            <p:cNvPr id="58" name="文字方塊 57">
              <a:extLst>
                <a:ext uri="{FF2B5EF4-FFF2-40B4-BE49-F238E27FC236}">
                  <a16:creationId xmlns:a16="http://schemas.microsoft.com/office/drawing/2014/main" id="{B183C05E-1AA1-4E70-BE00-00D2AD03996F}"/>
                </a:ext>
              </a:extLst>
            </p:cNvPr>
            <p:cNvSpPr txBox="1"/>
            <p:nvPr/>
          </p:nvSpPr>
          <p:spPr>
            <a:xfrm>
              <a:off x="3332247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妹妹</a:t>
              </a:r>
            </a:p>
          </p:txBody>
        </p:sp>
        <p:cxnSp>
          <p:nvCxnSpPr>
            <p:cNvPr id="59" name="直線單箭頭接點 58">
              <a:extLst>
                <a:ext uri="{FF2B5EF4-FFF2-40B4-BE49-F238E27FC236}">
                  <a16:creationId xmlns:a16="http://schemas.microsoft.com/office/drawing/2014/main" id="{97033559-5B1F-407B-9451-C57DA29954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64331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矩形: 圓角 64">
            <a:extLst>
              <a:ext uri="{FF2B5EF4-FFF2-40B4-BE49-F238E27FC236}">
                <a16:creationId xmlns:a16="http://schemas.microsoft.com/office/drawing/2014/main" id="{A56DD854-F344-42D2-977C-769BCDF458BA}"/>
              </a:ext>
            </a:extLst>
          </p:cNvPr>
          <p:cNvSpPr/>
          <p:nvPr/>
        </p:nvSpPr>
        <p:spPr>
          <a:xfrm>
            <a:off x="520598" y="2066818"/>
            <a:ext cx="1908534" cy="779160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Linear Binary</a:t>
            </a:r>
          </a:p>
          <a:p>
            <a:pPr algn="ctr"/>
            <a:r>
              <a:rPr lang="en-US" altLang="zh-TW" sz="2400" dirty="0"/>
              <a:t>Classifier</a:t>
            </a:r>
          </a:p>
        </p:txBody>
      </p:sp>
      <p:grpSp>
        <p:nvGrpSpPr>
          <p:cNvPr id="82" name="群組 81">
            <a:extLst>
              <a:ext uri="{FF2B5EF4-FFF2-40B4-BE49-F238E27FC236}">
                <a16:creationId xmlns:a16="http://schemas.microsoft.com/office/drawing/2014/main" id="{E9B514DB-C0C4-4659-A4A7-01697D397D31}"/>
              </a:ext>
            </a:extLst>
          </p:cNvPr>
          <p:cNvGrpSpPr/>
          <p:nvPr/>
        </p:nvGrpSpPr>
        <p:grpSpPr>
          <a:xfrm>
            <a:off x="1363451" y="3187846"/>
            <a:ext cx="195209" cy="1150811"/>
            <a:chOff x="1363451" y="3187846"/>
            <a:chExt cx="195209" cy="1150811"/>
          </a:xfrm>
        </p:grpSpPr>
        <p:cxnSp>
          <p:nvCxnSpPr>
            <p:cNvPr id="63" name="直線單箭頭接點 62">
              <a:extLst>
                <a:ext uri="{FF2B5EF4-FFF2-40B4-BE49-F238E27FC236}">
                  <a16:creationId xmlns:a16="http://schemas.microsoft.com/office/drawing/2014/main" id="{A538D4BD-1600-48C2-9A76-2BF64A33E6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74865" y="398714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1DE36F08-7FA6-45C6-86C8-7C5906910C61}"/>
                </a:ext>
              </a:extLst>
            </p:cNvPr>
            <p:cNvSpPr/>
            <p:nvPr/>
          </p:nvSpPr>
          <p:spPr>
            <a:xfrm rot="5400000">
              <a:off x="1080912" y="3470385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67" name="直線單箭頭接點 66">
            <a:extLst>
              <a:ext uri="{FF2B5EF4-FFF2-40B4-BE49-F238E27FC236}">
                <a16:creationId xmlns:a16="http://schemas.microsoft.com/office/drawing/2014/main" id="{13D1788E-6223-404C-B626-7CA15243BEA9}"/>
              </a:ext>
            </a:extLst>
          </p:cNvPr>
          <p:cNvCxnSpPr>
            <a:cxnSpLocks/>
          </p:cNvCxnSpPr>
          <p:nvPr/>
        </p:nvCxnSpPr>
        <p:spPr>
          <a:xfrm flipV="1">
            <a:off x="1474865" y="1715302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單箭頭接點 67">
            <a:extLst>
              <a:ext uri="{FF2B5EF4-FFF2-40B4-BE49-F238E27FC236}">
                <a16:creationId xmlns:a16="http://schemas.microsoft.com/office/drawing/2014/main" id="{3D072740-3493-40DD-84E4-8D0FD93BFCAE}"/>
              </a:ext>
            </a:extLst>
          </p:cNvPr>
          <p:cNvCxnSpPr>
            <a:cxnSpLocks/>
          </p:cNvCxnSpPr>
          <p:nvPr/>
        </p:nvCxnSpPr>
        <p:spPr>
          <a:xfrm flipV="1">
            <a:off x="1474865" y="2845978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矩形 68">
            <a:extLst>
              <a:ext uri="{FF2B5EF4-FFF2-40B4-BE49-F238E27FC236}">
                <a16:creationId xmlns:a16="http://schemas.microsoft.com/office/drawing/2014/main" id="{DD76E9B4-5A6C-40E2-A8A6-66C2008CB3A6}"/>
              </a:ext>
            </a:extLst>
          </p:cNvPr>
          <p:cNvSpPr/>
          <p:nvPr/>
        </p:nvSpPr>
        <p:spPr>
          <a:xfrm>
            <a:off x="1177636" y="1263285"/>
            <a:ext cx="5944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yes</a:t>
            </a:r>
            <a:endParaRPr lang="zh-TW" altLang="en-US" sz="2400" dirty="0"/>
          </a:p>
        </p:txBody>
      </p:sp>
      <p:grpSp>
        <p:nvGrpSpPr>
          <p:cNvPr id="83" name="群組 82">
            <a:extLst>
              <a:ext uri="{FF2B5EF4-FFF2-40B4-BE49-F238E27FC236}">
                <a16:creationId xmlns:a16="http://schemas.microsoft.com/office/drawing/2014/main" id="{292D58A4-0AFD-4C7F-8E0D-5C8F52AECE6A}"/>
              </a:ext>
            </a:extLst>
          </p:cNvPr>
          <p:cNvGrpSpPr/>
          <p:nvPr/>
        </p:nvGrpSpPr>
        <p:grpSpPr>
          <a:xfrm>
            <a:off x="2449201" y="3196164"/>
            <a:ext cx="195209" cy="1150811"/>
            <a:chOff x="2431477" y="3196164"/>
            <a:chExt cx="195209" cy="1150811"/>
          </a:xfrm>
        </p:grpSpPr>
        <p:cxnSp>
          <p:nvCxnSpPr>
            <p:cNvPr id="70" name="直線單箭頭接點 69">
              <a:extLst>
                <a:ext uri="{FF2B5EF4-FFF2-40B4-BE49-F238E27FC236}">
                  <a16:creationId xmlns:a16="http://schemas.microsoft.com/office/drawing/2014/main" id="{552E6CF5-6E14-4B8A-816D-92B21B8958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42891" y="3995459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FD371D0A-B470-4F92-A992-393E25EA03B1}"/>
                </a:ext>
              </a:extLst>
            </p:cNvPr>
            <p:cNvSpPr/>
            <p:nvPr/>
          </p:nvSpPr>
          <p:spPr>
            <a:xfrm rot="5400000">
              <a:off x="2148938" y="3478703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84" name="群組 83">
            <a:extLst>
              <a:ext uri="{FF2B5EF4-FFF2-40B4-BE49-F238E27FC236}">
                <a16:creationId xmlns:a16="http://schemas.microsoft.com/office/drawing/2014/main" id="{5F05E6AA-1CF7-45F1-9682-4BEFD49583CA}"/>
              </a:ext>
            </a:extLst>
          </p:cNvPr>
          <p:cNvGrpSpPr/>
          <p:nvPr/>
        </p:nvGrpSpPr>
        <p:grpSpPr>
          <a:xfrm>
            <a:off x="3534951" y="3181484"/>
            <a:ext cx="195209" cy="1150811"/>
            <a:chOff x="3452062" y="3181484"/>
            <a:chExt cx="195209" cy="1150811"/>
          </a:xfrm>
        </p:grpSpPr>
        <p:cxnSp>
          <p:nvCxnSpPr>
            <p:cNvPr id="72" name="直線單箭頭接點 71">
              <a:extLst>
                <a:ext uri="{FF2B5EF4-FFF2-40B4-BE49-F238E27FC236}">
                  <a16:creationId xmlns:a16="http://schemas.microsoft.com/office/drawing/2014/main" id="{E01681C3-8631-41A5-8FF5-BBE03FD463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63476" y="3980779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矩形 72">
              <a:extLst>
                <a:ext uri="{FF2B5EF4-FFF2-40B4-BE49-F238E27FC236}">
                  <a16:creationId xmlns:a16="http://schemas.microsoft.com/office/drawing/2014/main" id="{D7ECFA6A-16DD-4CC4-98DB-EEC2BC0C3A13}"/>
                </a:ext>
              </a:extLst>
            </p:cNvPr>
            <p:cNvSpPr/>
            <p:nvPr/>
          </p:nvSpPr>
          <p:spPr>
            <a:xfrm rot="5400000">
              <a:off x="3169523" y="3464023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85" name="群組 84">
            <a:extLst>
              <a:ext uri="{FF2B5EF4-FFF2-40B4-BE49-F238E27FC236}">
                <a16:creationId xmlns:a16="http://schemas.microsoft.com/office/drawing/2014/main" id="{BFA584E7-FB8F-4D58-9A76-C30EE6EC26A7}"/>
              </a:ext>
            </a:extLst>
          </p:cNvPr>
          <p:cNvGrpSpPr/>
          <p:nvPr/>
        </p:nvGrpSpPr>
        <p:grpSpPr>
          <a:xfrm>
            <a:off x="4620701" y="3196164"/>
            <a:ext cx="195209" cy="1150811"/>
            <a:chOff x="4499447" y="3196164"/>
            <a:chExt cx="195209" cy="1150811"/>
          </a:xfrm>
        </p:grpSpPr>
        <p:cxnSp>
          <p:nvCxnSpPr>
            <p:cNvPr id="74" name="直線單箭頭接點 73">
              <a:extLst>
                <a:ext uri="{FF2B5EF4-FFF2-40B4-BE49-F238E27FC236}">
                  <a16:creationId xmlns:a16="http://schemas.microsoft.com/office/drawing/2014/main" id="{53F2FA03-A2F7-478E-B7CC-E000150CA9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0861" y="3995459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矩形 74">
              <a:extLst>
                <a:ext uri="{FF2B5EF4-FFF2-40B4-BE49-F238E27FC236}">
                  <a16:creationId xmlns:a16="http://schemas.microsoft.com/office/drawing/2014/main" id="{19C6F3F5-D549-4282-AD24-5B4FDDAFFA48}"/>
                </a:ext>
              </a:extLst>
            </p:cNvPr>
            <p:cNvSpPr/>
            <p:nvPr/>
          </p:nvSpPr>
          <p:spPr>
            <a:xfrm rot="5400000">
              <a:off x="4216908" y="3478703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86" name="群組 85">
            <a:extLst>
              <a:ext uri="{FF2B5EF4-FFF2-40B4-BE49-F238E27FC236}">
                <a16:creationId xmlns:a16="http://schemas.microsoft.com/office/drawing/2014/main" id="{8565CD97-4D0E-4449-A50D-E1861E426D8A}"/>
              </a:ext>
            </a:extLst>
          </p:cNvPr>
          <p:cNvGrpSpPr/>
          <p:nvPr/>
        </p:nvGrpSpPr>
        <p:grpSpPr>
          <a:xfrm>
            <a:off x="5706451" y="3175099"/>
            <a:ext cx="195209" cy="1150811"/>
            <a:chOff x="5769519" y="3175099"/>
            <a:chExt cx="195209" cy="1150811"/>
          </a:xfrm>
        </p:grpSpPr>
        <p:cxnSp>
          <p:nvCxnSpPr>
            <p:cNvPr id="76" name="直線單箭頭接點 75">
              <a:extLst>
                <a:ext uri="{FF2B5EF4-FFF2-40B4-BE49-F238E27FC236}">
                  <a16:creationId xmlns:a16="http://schemas.microsoft.com/office/drawing/2014/main" id="{B01F0C49-B699-4B0B-A121-E245EAF56B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80933" y="3974394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矩形 76">
              <a:extLst>
                <a:ext uri="{FF2B5EF4-FFF2-40B4-BE49-F238E27FC236}">
                  <a16:creationId xmlns:a16="http://schemas.microsoft.com/office/drawing/2014/main" id="{EFA95DCB-CAC8-4451-8768-5979CE26A8E6}"/>
                </a:ext>
              </a:extLst>
            </p:cNvPr>
            <p:cNvSpPr/>
            <p:nvPr/>
          </p:nvSpPr>
          <p:spPr>
            <a:xfrm rot="5400000">
              <a:off x="5486980" y="3457638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87" name="群組 86">
            <a:extLst>
              <a:ext uri="{FF2B5EF4-FFF2-40B4-BE49-F238E27FC236}">
                <a16:creationId xmlns:a16="http://schemas.microsoft.com/office/drawing/2014/main" id="{629EBCE1-32C2-478A-8D7C-1713CA12A315}"/>
              </a:ext>
            </a:extLst>
          </p:cNvPr>
          <p:cNvGrpSpPr/>
          <p:nvPr/>
        </p:nvGrpSpPr>
        <p:grpSpPr>
          <a:xfrm>
            <a:off x="6792201" y="3181484"/>
            <a:ext cx="195209" cy="1150811"/>
            <a:chOff x="6823734" y="3181484"/>
            <a:chExt cx="195209" cy="1150811"/>
          </a:xfrm>
        </p:grpSpPr>
        <p:cxnSp>
          <p:nvCxnSpPr>
            <p:cNvPr id="78" name="直線單箭頭接點 77">
              <a:extLst>
                <a:ext uri="{FF2B5EF4-FFF2-40B4-BE49-F238E27FC236}">
                  <a16:creationId xmlns:a16="http://schemas.microsoft.com/office/drawing/2014/main" id="{C21344A5-94A5-4DA7-896B-F22324A4B3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5148" y="3980779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矩形 78">
              <a:extLst>
                <a:ext uri="{FF2B5EF4-FFF2-40B4-BE49-F238E27FC236}">
                  <a16:creationId xmlns:a16="http://schemas.microsoft.com/office/drawing/2014/main" id="{81C20650-E6A1-48DE-B583-B3C736A6FCF2}"/>
                </a:ext>
              </a:extLst>
            </p:cNvPr>
            <p:cNvSpPr/>
            <p:nvPr/>
          </p:nvSpPr>
          <p:spPr>
            <a:xfrm rot="5400000">
              <a:off x="6541195" y="3464023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90" name="群組 89">
            <a:extLst>
              <a:ext uri="{FF2B5EF4-FFF2-40B4-BE49-F238E27FC236}">
                <a16:creationId xmlns:a16="http://schemas.microsoft.com/office/drawing/2014/main" id="{18337BD7-B7EB-4C01-9BEE-5FF3E26F75C1}"/>
              </a:ext>
            </a:extLst>
          </p:cNvPr>
          <p:cNvGrpSpPr/>
          <p:nvPr/>
        </p:nvGrpSpPr>
        <p:grpSpPr>
          <a:xfrm>
            <a:off x="7877949" y="3187846"/>
            <a:ext cx="195209" cy="1150811"/>
            <a:chOff x="7877949" y="3187846"/>
            <a:chExt cx="195209" cy="1150811"/>
          </a:xfrm>
        </p:grpSpPr>
        <p:cxnSp>
          <p:nvCxnSpPr>
            <p:cNvPr id="80" name="直線單箭頭接點 79">
              <a:extLst>
                <a:ext uri="{FF2B5EF4-FFF2-40B4-BE49-F238E27FC236}">
                  <a16:creationId xmlns:a16="http://schemas.microsoft.com/office/drawing/2014/main" id="{9188690D-120B-437C-88E9-3A423877A3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89363" y="398714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矩形 80">
              <a:extLst>
                <a:ext uri="{FF2B5EF4-FFF2-40B4-BE49-F238E27FC236}">
                  <a16:creationId xmlns:a16="http://schemas.microsoft.com/office/drawing/2014/main" id="{603F9737-1BFA-4D59-B8F0-2A31C4EAD342}"/>
                </a:ext>
              </a:extLst>
            </p:cNvPr>
            <p:cNvSpPr/>
            <p:nvPr/>
          </p:nvSpPr>
          <p:spPr>
            <a:xfrm rot="5400000">
              <a:off x="7595410" y="3470385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91" name="文字方塊 90">
            <a:extLst>
              <a:ext uri="{FF2B5EF4-FFF2-40B4-BE49-F238E27FC236}">
                <a16:creationId xmlns:a16="http://schemas.microsoft.com/office/drawing/2014/main" id="{81B3D785-B221-4A5D-BE9F-4F07D21AE568}"/>
              </a:ext>
            </a:extLst>
          </p:cNvPr>
          <p:cNvSpPr txBox="1"/>
          <p:nvPr/>
        </p:nvSpPr>
        <p:spPr>
          <a:xfrm>
            <a:off x="2852553" y="1206161"/>
            <a:ext cx="5080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ea typeface="微軟正黑體" panose="020B0604030504040204" pitchFamily="34" charset="-120"/>
              </a:rPr>
              <a:t>[CLS]: the position that outputs classification results </a:t>
            </a:r>
            <a:endParaRPr lang="zh-TW" altLang="en-US" sz="2400" dirty="0">
              <a:ea typeface="微軟正黑體" panose="020B0604030504040204" pitchFamily="34" charset="-120"/>
            </a:endParaRPr>
          </a:p>
        </p:txBody>
      </p:sp>
      <p:sp>
        <p:nvSpPr>
          <p:cNvPr id="92" name="文字方塊 91">
            <a:extLst>
              <a:ext uri="{FF2B5EF4-FFF2-40B4-BE49-F238E27FC236}">
                <a16:creationId xmlns:a16="http://schemas.microsoft.com/office/drawing/2014/main" id="{02FF181B-88A3-4990-A7C3-CF5BBD59A8F9}"/>
              </a:ext>
            </a:extLst>
          </p:cNvPr>
          <p:cNvSpPr txBox="1"/>
          <p:nvPr/>
        </p:nvSpPr>
        <p:spPr>
          <a:xfrm>
            <a:off x="2856634" y="1972379"/>
            <a:ext cx="5080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ea typeface="微軟正黑體" panose="020B0604030504040204" pitchFamily="34" charset="-120"/>
              </a:rPr>
              <a:t>[SEP]: the boundary of two sentences</a:t>
            </a:r>
            <a:endParaRPr lang="zh-TW" altLang="en-US" sz="2400" dirty="0">
              <a:ea typeface="微軟正黑體" panose="020B0604030504040204" pitchFamily="34" charset="-120"/>
            </a:endParaRPr>
          </a:p>
        </p:txBody>
      </p:sp>
      <p:sp>
        <p:nvSpPr>
          <p:cNvPr id="93" name="文字方塊 92">
            <a:extLst>
              <a:ext uri="{FF2B5EF4-FFF2-40B4-BE49-F238E27FC236}">
                <a16:creationId xmlns:a16="http://schemas.microsoft.com/office/drawing/2014/main" id="{D7069B0D-1E07-4729-B300-F15930913C38}"/>
              </a:ext>
            </a:extLst>
          </p:cNvPr>
          <p:cNvSpPr txBox="1"/>
          <p:nvPr/>
        </p:nvSpPr>
        <p:spPr>
          <a:xfrm>
            <a:off x="2882402" y="2425987"/>
            <a:ext cx="6038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ea typeface="微軟正黑體" panose="020B0604030504040204" pitchFamily="34" charset="-120"/>
              </a:rPr>
              <a:t>Approaches 1 and 2 are used at the same time.</a:t>
            </a:r>
            <a:endParaRPr lang="zh-TW" altLang="en-US" sz="2400" dirty="0">
              <a:ea typeface="微軟正黑體" panose="020B0604030504040204" pitchFamily="34" charset="-12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6DA9E03-4E02-F449-A8C8-E64D74785CD7}"/>
              </a:ext>
            </a:extLst>
          </p:cNvPr>
          <p:cNvSpPr/>
          <p:nvPr/>
        </p:nvSpPr>
        <p:spPr>
          <a:xfrm>
            <a:off x="2236875" y="6626603"/>
            <a:ext cx="58635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TW" sz="12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http://speech.ee.ntu.edu.tw/~tlkagk/courses_ML20.html</a:t>
            </a:r>
            <a:r>
              <a:rPr lang="en-US" altLang="zh-TW" sz="1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1" name="Slide Number Placeholder 3">
            <a:extLst>
              <a:ext uri="{FF2B5EF4-FFF2-40B4-BE49-F238E27FC236}">
                <a16:creationId xmlns:a16="http://schemas.microsoft.com/office/drawing/2014/main" id="{081519EA-3DA4-234C-8A01-5A0B95F48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74</a:t>
            </a:fld>
            <a:endParaRPr lang="de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70CFB0-4419-DF49-84FC-417BC75D4B9C}"/>
              </a:ext>
            </a:extLst>
          </p:cNvPr>
          <p:cNvSpPr/>
          <p:nvPr/>
        </p:nvSpPr>
        <p:spPr>
          <a:xfrm>
            <a:off x="2449201" y="6286912"/>
            <a:ext cx="5750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Roboto"/>
              </a:rPr>
              <a:t>Wake up		    , 		you have no sister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87852582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5235E1AE-E189-47AE-B913-42EBEF800A0C}"/>
              </a:ext>
            </a:extLst>
          </p:cNvPr>
          <p:cNvSpPr/>
          <p:nvPr/>
        </p:nvSpPr>
        <p:spPr>
          <a:xfrm>
            <a:off x="1053942" y="4338657"/>
            <a:ext cx="7630287" cy="1171047"/>
          </a:xfrm>
          <a:prstGeom prst="roundRect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BERT</a:t>
            </a:r>
            <a:endParaRPr lang="zh-TW" altLang="en-US" sz="2800" dirty="0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D1A109FA-15AA-466B-A622-EB1D537D27EF}"/>
              </a:ext>
            </a:extLst>
          </p:cNvPr>
          <p:cNvGrpSpPr/>
          <p:nvPr/>
        </p:nvGrpSpPr>
        <p:grpSpPr>
          <a:xfrm>
            <a:off x="942781" y="5538479"/>
            <a:ext cx="1111321" cy="797614"/>
            <a:chOff x="1212077" y="5255291"/>
            <a:chExt cx="1111321" cy="797614"/>
          </a:xfrm>
        </p:grpSpPr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B02A9DA7-42C8-4728-97C7-7B9959ED093D}"/>
                </a:ext>
              </a:extLst>
            </p:cNvPr>
            <p:cNvSpPr txBox="1"/>
            <p:nvPr/>
          </p:nvSpPr>
          <p:spPr>
            <a:xfrm>
              <a:off x="1212077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[CLS]</a:t>
              </a:r>
              <a:endPara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7" name="直線單箭頭接點 6">
              <a:extLst>
                <a:ext uri="{FF2B5EF4-FFF2-40B4-BE49-F238E27FC236}">
                  <a16:creationId xmlns:a16="http://schemas.microsoft.com/office/drawing/2014/main" id="{BA511B26-2E18-420D-9FF7-7580722C89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44161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44E97FA8-4882-4C0A-AC01-2C8A82CA5023}"/>
              </a:ext>
            </a:extLst>
          </p:cNvPr>
          <p:cNvGrpSpPr/>
          <p:nvPr/>
        </p:nvGrpSpPr>
        <p:grpSpPr>
          <a:xfrm>
            <a:off x="2031854" y="5538479"/>
            <a:ext cx="1111321" cy="797614"/>
            <a:chOff x="2272598" y="5255291"/>
            <a:chExt cx="1111321" cy="797614"/>
          </a:xfrm>
        </p:grpSpPr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DAC6E8BF-F9C1-45DC-851C-0E224D3843DA}"/>
                </a:ext>
              </a:extLst>
            </p:cNvPr>
            <p:cNvSpPr txBox="1"/>
            <p:nvPr/>
          </p:nvSpPr>
          <p:spPr>
            <a:xfrm>
              <a:off x="2272598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醒醒</a:t>
              </a:r>
            </a:p>
          </p:txBody>
        </p:sp>
        <p:cxnSp>
          <p:nvCxnSpPr>
            <p:cNvPr id="10" name="直線單箭頭接點 9">
              <a:extLst>
                <a:ext uri="{FF2B5EF4-FFF2-40B4-BE49-F238E27FC236}">
                  <a16:creationId xmlns:a16="http://schemas.microsoft.com/office/drawing/2014/main" id="{5030E44D-E8AE-4606-B71B-3D7400B1FC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21498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C37A26BD-17C1-4864-9FF7-AD8F4CE3BD2E}"/>
              </a:ext>
            </a:extLst>
          </p:cNvPr>
          <p:cNvGrpSpPr/>
          <p:nvPr/>
        </p:nvGrpSpPr>
        <p:grpSpPr>
          <a:xfrm>
            <a:off x="3120927" y="5538479"/>
            <a:ext cx="1111321" cy="797614"/>
            <a:chOff x="3332247" y="5255291"/>
            <a:chExt cx="1111321" cy="797614"/>
          </a:xfrm>
        </p:grpSpPr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1543F08D-D118-4243-B5A4-C2D3BDDA6B8A}"/>
                </a:ext>
              </a:extLst>
            </p:cNvPr>
            <p:cNvSpPr txBox="1"/>
            <p:nvPr/>
          </p:nvSpPr>
          <p:spPr>
            <a:xfrm>
              <a:off x="3332247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吧</a:t>
              </a:r>
            </a:p>
          </p:txBody>
        </p:sp>
        <p:cxnSp>
          <p:nvCxnSpPr>
            <p:cNvPr id="13" name="直線單箭頭接點 12">
              <a:extLst>
                <a:ext uri="{FF2B5EF4-FFF2-40B4-BE49-F238E27FC236}">
                  <a16:creationId xmlns:a16="http://schemas.microsoft.com/office/drawing/2014/main" id="{37056EA2-61C9-4EF3-A0B4-19F2A13996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64331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C8A1A4FD-694D-41FE-A896-9864FDAEE626}"/>
              </a:ext>
            </a:extLst>
          </p:cNvPr>
          <p:cNvGrpSpPr/>
          <p:nvPr/>
        </p:nvGrpSpPr>
        <p:grpSpPr>
          <a:xfrm>
            <a:off x="4210000" y="5538479"/>
            <a:ext cx="1111321" cy="797614"/>
            <a:chOff x="4324279" y="5255291"/>
            <a:chExt cx="1111321" cy="797614"/>
          </a:xfrm>
        </p:grpSpPr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EBB73A9F-1EC7-40B3-867C-1A9533D17346}"/>
                </a:ext>
              </a:extLst>
            </p:cNvPr>
            <p:cNvSpPr txBox="1"/>
            <p:nvPr/>
          </p:nvSpPr>
          <p:spPr>
            <a:xfrm>
              <a:off x="4324279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[SEP]</a:t>
              </a:r>
              <a:endPara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16" name="直線單箭頭接點 15">
              <a:extLst>
                <a:ext uri="{FF2B5EF4-FFF2-40B4-BE49-F238E27FC236}">
                  <a16:creationId xmlns:a16="http://schemas.microsoft.com/office/drawing/2014/main" id="{78429148-5B7D-4C4A-A504-C32693315E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3179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B82B9C6A-8B77-4DEE-9335-9B9E18A73FDB}"/>
              </a:ext>
            </a:extLst>
          </p:cNvPr>
          <p:cNvSpPr/>
          <p:nvPr/>
        </p:nvSpPr>
        <p:spPr>
          <a:xfrm>
            <a:off x="291921" y="241484"/>
            <a:ext cx="86725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/>
              <a:t>Training of BERT – Approach 2: Next Sentence Prediction </a:t>
            </a:r>
          </a:p>
        </p:txBody>
      </p:sp>
      <p:grpSp>
        <p:nvGrpSpPr>
          <p:cNvPr id="51" name="群組 50">
            <a:extLst>
              <a:ext uri="{FF2B5EF4-FFF2-40B4-BE49-F238E27FC236}">
                <a16:creationId xmlns:a16="http://schemas.microsoft.com/office/drawing/2014/main" id="{FC66B4CA-9E42-4F6D-968A-06BE0CBD0649}"/>
              </a:ext>
            </a:extLst>
          </p:cNvPr>
          <p:cNvGrpSpPr/>
          <p:nvPr/>
        </p:nvGrpSpPr>
        <p:grpSpPr>
          <a:xfrm>
            <a:off x="5299073" y="5538479"/>
            <a:ext cx="1111321" cy="797614"/>
            <a:chOff x="1212077" y="5255291"/>
            <a:chExt cx="1111321" cy="797614"/>
          </a:xfrm>
        </p:grpSpPr>
        <p:sp>
          <p:nvSpPr>
            <p:cNvPr id="52" name="文字方塊 51">
              <a:extLst>
                <a:ext uri="{FF2B5EF4-FFF2-40B4-BE49-F238E27FC236}">
                  <a16:creationId xmlns:a16="http://schemas.microsoft.com/office/drawing/2014/main" id="{85717B07-E083-4CA8-8994-8D6FEAD007C4}"/>
                </a:ext>
              </a:extLst>
            </p:cNvPr>
            <p:cNvSpPr txBox="1"/>
            <p:nvPr/>
          </p:nvSpPr>
          <p:spPr>
            <a:xfrm>
              <a:off x="1212077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眼睛</a:t>
              </a:r>
            </a:p>
          </p:txBody>
        </p:sp>
        <p:cxnSp>
          <p:nvCxnSpPr>
            <p:cNvPr id="53" name="直線單箭頭接點 52">
              <a:extLst>
                <a:ext uri="{FF2B5EF4-FFF2-40B4-BE49-F238E27FC236}">
                  <a16:creationId xmlns:a16="http://schemas.microsoft.com/office/drawing/2014/main" id="{C0603831-783D-458A-BE28-4689B2F25B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44161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群組 53">
            <a:extLst>
              <a:ext uri="{FF2B5EF4-FFF2-40B4-BE49-F238E27FC236}">
                <a16:creationId xmlns:a16="http://schemas.microsoft.com/office/drawing/2014/main" id="{4A45A99D-EBA5-4E88-8040-17AC29C25BEB}"/>
              </a:ext>
            </a:extLst>
          </p:cNvPr>
          <p:cNvGrpSpPr/>
          <p:nvPr/>
        </p:nvGrpSpPr>
        <p:grpSpPr>
          <a:xfrm>
            <a:off x="6388146" y="5538479"/>
            <a:ext cx="1111321" cy="797614"/>
            <a:chOff x="2272598" y="5255291"/>
            <a:chExt cx="1111321" cy="797614"/>
          </a:xfrm>
        </p:grpSpPr>
        <p:sp>
          <p:nvSpPr>
            <p:cNvPr id="55" name="文字方塊 54">
              <a:extLst>
                <a:ext uri="{FF2B5EF4-FFF2-40B4-BE49-F238E27FC236}">
                  <a16:creationId xmlns:a16="http://schemas.microsoft.com/office/drawing/2014/main" id="{001E5D9A-DE5F-4065-9EB1-76B80465F3EC}"/>
                </a:ext>
              </a:extLst>
            </p:cNvPr>
            <p:cNvSpPr txBox="1"/>
            <p:nvPr/>
          </p:nvSpPr>
          <p:spPr>
            <a:xfrm>
              <a:off x="2272598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業障</a:t>
              </a:r>
            </a:p>
          </p:txBody>
        </p:sp>
        <p:cxnSp>
          <p:nvCxnSpPr>
            <p:cNvPr id="56" name="直線單箭頭接點 55">
              <a:extLst>
                <a:ext uri="{FF2B5EF4-FFF2-40B4-BE49-F238E27FC236}">
                  <a16:creationId xmlns:a16="http://schemas.microsoft.com/office/drawing/2014/main" id="{C486C925-91F9-4275-8B8C-A07588874A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21498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群組 56">
            <a:extLst>
              <a:ext uri="{FF2B5EF4-FFF2-40B4-BE49-F238E27FC236}">
                <a16:creationId xmlns:a16="http://schemas.microsoft.com/office/drawing/2014/main" id="{1D11FF69-1DE5-4B1A-949C-18D755668DCD}"/>
              </a:ext>
            </a:extLst>
          </p:cNvPr>
          <p:cNvGrpSpPr/>
          <p:nvPr/>
        </p:nvGrpSpPr>
        <p:grpSpPr>
          <a:xfrm>
            <a:off x="7477217" y="5538479"/>
            <a:ext cx="1111321" cy="797614"/>
            <a:chOff x="3332247" y="5255291"/>
            <a:chExt cx="1111321" cy="797614"/>
          </a:xfrm>
        </p:grpSpPr>
        <p:sp>
          <p:nvSpPr>
            <p:cNvPr id="58" name="文字方塊 57">
              <a:extLst>
                <a:ext uri="{FF2B5EF4-FFF2-40B4-BE49-F238E27FC236}">
                  <a16:creationId xmlns:a16="http://schemas.microsoft.com/office/drawing/2014/main" id="{B183C05E-1AA1-4E70-BE00-00D2AD03996F}"/>
                </a:ext>
              </a:extLst>
            </p:cNvPr>
            <p:cNvSpPr txBox="1"/>
            <p:nvPr/>
          </p:nvSpPr>
          <p:spPr>
            <a:xfrm>
              <a:off x="3332247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重</a:t>
              </a:r>
            </a:p>
          </p:txBody>
        </p:sp>
        <p:cxnSp>
          <p:nvCxnSpPr>
            <p:cNvPr id="59" name="直線單箭頭接點 58">
              <a:extLst>
                <a:ext uri="{FF2B5EF4-FFF2-40B4-BE49-F238E27FC236}">
                  <a16:creationId xmlns:a16="http://schemas.microsoft.com/office/drawing/2014/main" id="{97033559-5B1F-407B-9451-C57DA29954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64331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矩形: 圓角 64">
            <a:extLst>
              <a:ext uri="{FF2B5EF4-FFF2-40B4-BE49-F238E27FC236}">
                <a16:creationId xmlns:a16="http://schemas.microsoft.com/office/drawing/2014/main" id="{A56DD854-F344-42D2-977C-769BCDF458BA}"/>
              </a:ext>
            </a:extLst>
          </p:cNvPr>
          <p:cNvSpPr/>
          <p:nvPr/>
        </p:nvSpPr>
        <p:spPr>
          <a:xfrm>
            <a:off x="520598" y="2066818"/>
            <a:ext cx="1908534" cy="779160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Linear Binary</a:t>
            </a:r>
          </a:p>
          <a:p>
            <a:pPr algn="ctr"/>
            <a:r>
              <a:rPr lang="en-US" altLang="zh-TW" sz="2400" dirty="0"/>
              <a:t>Classifier</a:t>
            </a:r>
          </a:p>
        </p:txBody>
      </p:sp>
      <p:grpSp>
        <p:nvGrpSpPr>
          <p:cNvPr id="82" name="群組 81">
            <a:extLst>
              <a:ext uri="{FF2B5EF4-FFF2-40B4-BE49-F238E27FC236}">
                <a16:creationId xmlns:a16="http://schemas.microsoft.com/office/drawing/2014/main" id="{E9B514DB-C0C4-4659-A4A7-01697D397D31}"/>
              </a:ext>
            </a:extLst>
          </p:cNvPr>
          <p:cNvGrpSpPr/>
          <p:nvPr/>
        </p:nvGrpSpPr>
        <p:grpSpPr>
          <a:xfrm>
            <a:off x="1363451" y="3187846"/>
            <a:ext cx="195209" cy="1150811"/>
            <a:chOff x="1363451" y="3187846"/>
            <a:chExt cx="195209" cy="1150811"/>
          </a:xfrm>
        </p:grpSpPr>
        <p:cxnSp>
          <p:nvCxnSpPr>
            <p:cNvPr id="63" name="直線單箭頭接點 62">
              <a:extLst>
                <a:ext uri="{FF2B5EF4-FFF2-40B4-BE49-F238E27FC236}">
                  <a16:creationId xmlns:a16="http://schemas.microsoft.com/office/drawing/2014/main" id="{A538D4BD-1600-48C2-9A76-2BF64A33E6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74865" y="398714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1DE36F08-7FA6-45C6-86C8-7C5906910C61}"/>
                </a:ext>
              </a:extLst>
            </p:cNvPr>
            <p:cNvSpPr/>
            <p:nvPr/>
          </p:nvSpPr>
          <p:spPr>
            <a:xfrm rot="5400000">
              <a:off x="1080912" y="3470385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67" name="直線單箭頭接點 66">
            <a:extLst>
              <a:ext uri="{FF2B5EF4-FFF2-40B4-BE49-F238E27FC236}">
                <a16:creationId xmlns:a16="http://schemas.microsoft.com/office/drawing/2014/main" id="{13D1788E-6223-404C-B626-7CA15243BEA9}"/>
              </a:ext>
            </a:extLst>
          </p:cNvPr>
          <p:cNvCxnSpPr>
            <a:cxnSpLocks/>
          </p:cNvCxnSpPr>
          <p:nvPr/>
        </p:nvCxnSpPr>
        <p:spPr>
          <a:xfrm flipV="1">
            <a:off x="1474865" y="1715302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單箭頭接點 67">
            <a:extLst>
              <a:ext uri="{FF2B5EF4-FFF2-40B4-BE49-F238E27FC236}">
                <a16:creationId xmlns:a16="http://schemas.microsoft.com/office/drawing/2014/main" id="{3D072740-3493-40DD-84E4-8D0FD93BFCAE}"/>
              </a:ext>
            </a:extLst>
          </p:cNvPr>
          <p:cNvCxnSpPr>
            <a:cxnSpLocks/>
          </p:cNvCxnSpPr>
          <p:nvPr/>
        </p:nvCxnSpPr>
        <p:spPr>
          <a:xfrm flipV="1">
            <a:off x="1474865" y="2845978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矩形 68">
            <a:extLst>
              <a:ext uri="{FF2B5EF4-FFF2-40B4-BE49-F238E27FC236}">
                <a16:creationId xmlns:a16="http://schemas.microsoft.com/office/drawing/2014/main" id="{DD76E9B4-5A6C-40E2-A8A6-66C2008CB3A6}"/>
              </a:ext>
            </a:extLst>
          </p:cNvPr>
          <p:cNvSpPr/>
          <p:nvPr/>
        </p:nvSpPr>
        <p:spPr>
          <a:xfrm>
            <a:off x="1177636" y="1263285"/>
            <a:ext cx="5453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No</a:t>
            </a:r>
            <a:endParaRPr lang="zh-TW" altLang="en-US" sz="2400" dirty="0"/>
          </a:p>
        </p:txBody>
      </p:sp>
      <p:grpSp>
        <p:nvGrpSpPr>
          <p:cNvPr id="83" name="群組 82">
            <a:extLst>
              <a:ext uri="{FF2B5EF4-FFF2-40B4-BE49-F238E27FC236}">
                <a16:creationId xmlns:a16="http://schemas.microsoft.com/office/drawing/2014/main" id="{292D58A4-0AFD-4C7F-8E0D-5C8F52AECE6A}"/>
              </a:ext>
            </a:extLst>
          </p:cNvPr>
          <p:cNvGrpSpPr/>
          <p:nvPr/>
        </p:nvGrpSpPr>
        <p:grpSpPr>
          <a:xfrm>
            <a:off x="2449201" y="3196164"/>
            <a:ext cx="195209" cy="1150811"/>
            <a:chOff x="2431477" y="3196164"/>
            <a:chExt cx="195209" cy="1150811"/>
          </a:xfrm>
        </p:grpSpPr>
        <p:cxnSp>
          <p:nvCxnSpPr>
            <p:cNvPr id="70" name="直線單箭頭接點 69">
              <a:extLst>
                <a:ext uri="{FF2B5EF4-FFF2-40B4-BE49-F238E27FC236}">
                  <a16:creationId xmlns:a16="http://schemas.microsoft.com/office/drawing/2014/main" id="{552E6CF5-6E14-4B8A-816D-92B21B8958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42891" y="3995459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FD371D0A-B470-4F92-A992-393E25EA03B1}"/>
                </a:ext>
              </a:extLst>
            </p:cNvPr>
            <p:cNvSpPr/>
            <p:nvPr/>
          </p:nvSpPr>
          <p:spPr>
            <a:xfrm rot="5400000">
              <a:off x="2148938" y="3478703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84" name="群組 83">
            <a:extLst>
              <a:ext uri="{FF2B5EF4-FFF2-40B4-BE49-F238E27FC236}">
                <a16:creationId xmlns:a16="http://schemas.microsoft.com/office/drawing/2014/main" id="{5F05E6AA-1CF7-45F1-9682-4BEFD49583CA}"/>
              </a:ext>
            </a:extLst>
          </p:cNvPr>
          <p:cNvGrpSpPr/>
          <p:nvPr/>
        </p:nvGrpSpPr>
        <p:grpSpPr>
          <a:xfrm>
            <a:off x="3534951" y="3181484"/>
            <a:ext cx="195209" cy="1150811"/>
            <a:chOff x="3452062" y="3181484"/>
            <a:chExt cx="195209" cy="1150811"/>
          </a:xfrm>
        </p:grpSpPr>
        <p:cxnSp>
          <p:nvCxnSpPr>
            <p:cNvPr id="72" name="直線單箭頭接點 71">
              <a:extLst>
                <a:ext uri="{FF2B5EF4-FFF2-40B4-BE49-F238E27FC236}">
                  <a16:creationId xmlns:a16="http://schemas.microsoft.com/office/drawing/2014/main" id="{E01681C3-8631-41A5-8FF5-BBE03FD463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63476" y="3980779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矩形 72">
              <a:extLst>
                <a:ext uri="{FF2B5EF4-FFF2-40B4-BE49-F238E27FC236}">
                  <a16:creationId xmlns:a16="http://schemas.microsoft.com/office/drawing/2014/main" id="{D7ECFA6A-16DD-4CC4-98DB-EEC2BC0C3A13}"/>
                </a:ext>
              </a:extLst>
            </p:cNvPr>
            <p:cNvSpPr/>
            <p:nvPr/>
          </p:nvSpPr>
          <p:spPr>
            <a:xfrm rot="5400000">
              <a:off x="3169523" y="3464023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85" name="群組 84">
            <a:extLst>
              <a:ext uri="{FF2B5EF4-FFF2-40B4-BE49-F238E27FC236}">
                <a16:creationId xmlns:a16="http://schemas.microsoft.com/office/drawing/2014/main" id="{BFA584E7-FB8F-4D58-9A76-C30EE6EC26A7}"/>
              </a:ext>
            </a:extLst>
          </p:cNvPr>
          <p:cNvGrpSpPr/>
          <p:nvPr/>
        </p:nvGrpSpPr>
        <p:grpSpPr>
          <a:xfrm>
            <a:off x="4620701" y="3196164"/>
            <a:ext cx="195209" cy="1150811"/>
            <a:chOff x="4499447" y="3196164"/>
            <a:chExt cx="195209" cy="1150811"/>
          </a:xfrm>
        </p:grpSpPr>
        <p:cxnSp>
          <p:nvCxnSpPr>
            <p:cNvPr id="74" name="直線單箭頭接點 73">
              <a:extLst>
                <a:ext uri="{FF2B5EF4-FFF2-40B4-BE49-F238E27FC236}">
                  <a16:creationId xmlns:a16="http://schemas.microsoft.com/office/drawing/2014/main" id="{53F2FA03-A2F7-478E-B7CC-E000150CA9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0861" y="3995459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矩形 74">
              <a:extLst>
                <a:ext uri="{FF2B5EF4-FFF2-40B4-BE49-F238E27FC236}">
                  <a16:creationId xmlns:a16="http://schemas.microsoft.com/office/drawing/2014/main" id="{19C6F3F5-D549-4282-AD24-5B4FDDAFFA48}"/>
                </a:ext>
              </a:extLst>
            </p:cNvPr>
            <p:cNvSpPr/>
            <p:nvPr/>
          </p:nvSpPr>
          <p:spPr>
            <a:xfrm rot="5400000">
              <a:off x="4216908" y="3478703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86" name="群組 85">
            <a:extLst>
              <a:ext uri="{FF2B5EF4-FFF2-40B4-BE49-F238E27FC236}">
                <a16:creationId xmlns:a16="http://schemas.microsoft.com/office/drawing/2014/main" id="{8565CD97-4D0E-4449-A50D-E1861E426D8A}"/>
              </a:ext>
            </a:extLst>
          </p:cNvPr>
          <p:cNvGrpSpPr/>
          <p:nvPr/>
        </p:nvGrpSpPr>
        <p:grpSpPr>
          <a:xfrm>
            <a:off x="5706451" y="3175099"/>
            <a:ext cx="195209" cy="1150811"/>
            <a:chOff x="5769519" y="3175099"/>
            <a:chExt cx="195209" cy="1150811"/>
          </a:xfrm>
        </p:grpSpPr>
        <p:cxnSp>
          <p:nvCxnSpPr>
            <p:cNvPr id="76" name="直線單箭頭接點 75">
              <a:extLst>
                <a:ext uri="{FF2B5EF4-FFF2-40B4-BE49-F238E27FC236}">
                  <a16:creationId xmlns:a16="http://schemas.microsoft.com/office/drawing/2014/main" id="{B01F0C49-B699-4B0B-A121-E245EAF56B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80933" y="3974394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矩形 76">
              <a:extLst>
                <a:ext uri="{FF2B5EF4-FFF2-40B4-BE49-F238E27FC236}">
                  <a16:creationId xmlns:a16="http://schemas.microsoft.com/office/drawing/2014/main" id="{EFA95DCB-CAC8-4451-8768-5979CE26A8E6}"/>
                </a:ext>
              </a:extLst>
            </p:cNvPr>
            <p:cNvSpPr/>
            <p:nvPr/>
          </p:nvSpPr>
          <p:spPr>
            <a:xfrm rot="5400000">
              <a:off x="5486980" y="3457638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87" name="群組 86">
            <a:extLst>
              <a:ext uri="{FF2B5EF4-FFF2-40B4-BE49-F238E27FC236}">
                <a16:creationId xmlns:a16="http://schemas.microsoft.com/office/drawing/2014/main" id="{629EBCE1-32C2-478A-8D7C-1713CA12A315}"/>
              </a:ext>
            </a:extLst>
          </p:cNvPr>
          <p:cNvGrpSpPr/>
          <p:nvPr/>
        </p:nvGrpSpPr>
        <p:grpSpPr>
          <a:xfrm>
            <a:off x="6792201" y="3181484"/>
            <a:ext cx="195209" cy="1150811"/>
            <a:chOff x="6823734" y="3181484"/>
            <a:chExt cx="195209" cy="1150811"/>
          </a:xfrm>
        </p:grpSpPr>
        <p:cxnSp>
          <p:nvCxnSpPr>
            <p:cNvPr id="78" name="直線單箭頭接點 77">
              <a:extLst>
                <a:ext uri="{FF2B5EF4-FFF2-40B4-BE49-F238E27FC236}">
                  <a16:creationId xmlns:a16="http://schemas.microsoft.com/office/drawing/2014/main" id="{C21344A5-94A5-4DA7-896B-F22324A4B3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5148" y="3980779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矩形 78">
              <a:extLst>
                <a:ext uri="{FF2B5EF4-FFF2-40B4-BE49-F238E27FC236}">
                  <a16:creationId xmlns:a16="http://schemas.microsoft.com/office/drawing/2014/main" id="{81C20650-E6A1-48DE-B583-B3C736A6FCF2}"/>
                </a:ext>
              </a:extLst>
            </p:cNvPr>
            <p:cNvSpPr/>
            <p:nvPr/>
          </p:nvSpPr>
          <p:spPr>
            <a:xfrm rot="5400000">
              <a:off x="6541195" y="3464023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90" name="群組 89">
            <a:extLst>
              <a:ext uri="{FF2B5EF4-FFF2-40B4-BE49-F238E27FC236}">
                <a16:creationId xmlns:a16="http://schemas.microsoft.com/office/drawing/2014/main" id="{18337BD7-B7EB-4C01-9BEE-5FF3E26F75C1}"/>
              </a:ext>
            </a:extLst>
          </p:cNvPr>
          <p:cNvGrpSpPr/>
          <p:nvPr/>
        </p:nvGrpSpPr>
        <p:grpSpPr>
          <a:xfrm>
            <a:off x="7877949" y="3187846"/>
            <a:ext cx="195209" cy="1150811"/>
            <a:chOff x="7877949" y="3187846"/>
            <a:chExt cx="195209" cy="1150811"/>
          </a:xfrm>
        </p:grpSpPr>
        <p:cxnSp>
          <p:nvCxnSpPr>
            <p:cNvPr id="80" name="直線單箭頭接點 79">
              <a:extLst>
                <a:ext uri="{FF2B5EF4-FFF2-40B4-BE49-F238E27FC236}">
                  <a16:creationId xmlns:a16="http://schemas.microsoft.com/office/drawing/2014/main" id="{9188690D-120B-437C-88E9-3A423877A3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89363" y="398714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矩形 80">
              <a:extLst>
                <a:ext uri="{FF2B5EF4-FFF2-40B4-BE49-F238E27FC236}">
                  <a16:creationId xmlns:a16="http://schemas.microsoft.com/office/drawing/2014/main" id="{603F9737-1BFA-4D59-B8F0-2A31C4EAD342}"/>
                </a:ext>
              </a:extLst>
            </p:cNvPr>
            <p:cNvSpPr/>
            <p:nvPr/>
          </p:nvSpPr>
          <p:spPr>
            <a:xfrm rot="5400000">
              <a:off x="7595410" y="3470385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91" name="文字方塊 90">
            <a:extLst>
              <a:ext uri="{FF2B5EF4-FFF2-40B4-BE49-F238E27FC236}">
                <a16:creationId xmlns:a16="http://schemas.microsoft.com/office/drawing/2014/main" id="{81B3D785-B221-4A5D-BE9F-4F07D21AE568}"/>
              </a:ext>
            </a:extLst>
          </p:cNvPr>
          <p:cNvSpPr txBox="1"/>
          <p:nvPr/>
        </p:nvSpPr>
        <p:spPr>
          <a:xfrm>
            <a:off x="2852553" y="1206161"/>
            <a:ext cx="5080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ea typeface="微軟正黑體" panose="020B0604030504040204" pitchFamily="34" charset="-120"/>
              </a:rPr>
              <a:t>[CLS]: the position that outputs classification results </a:t>
            </a:r>
            <a:endParaRPr lang="zh-TW" altLang="en-US" sz="2400" dirty="0">
              <a:ea typeface="微軟正黑體" panose="020B0604030504040204" pitchFamily="34" charset="-120"/>
            </a:endParaRPr>
          </a:p>
        </p:txBody>
      </p:sp>
      <p:sp>
        <p:nvSpPr>
          <p:cNvPr id="92" name="文字方塊 91">
            <a:extLst>
              <a:ext uri="{FF2B5EF4-FFF2-40B4-BE49-F238E27FC236}">
                <a16:creationId xmlns:a16="http://schemas.microsoft.com/office/drawing/2014/main" id="{02FF181B-88A3-4990-A7C3-CF5BBD59A8F9}"/>
              </a:ext>
            </a:extLst>
          </p:cNvPr>
          <p:cNvSpPr txBox="1"/>
          <p:nvPr/>
        </p:nvSpPr>
        <p:spPr>
          <a:xfrm>
            <a:off x="2856634" y="1972379"/>
            <a:ext cx="5080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ea typeface="微軟正黑體" panose="020B0604030504040204" pitchFamily="34" charset="-120"/>
              </a:rPr>
              <a:t>[SEP]: the boundary of two sentences</a:t>
            </a:r>
            <a:endParaRPr lang="zh-TW" altLang="en-US" sz="2400" dirty="0">
              <a:ea typeface="微軟正黑體" panose="020B0604030504040204" pitchFamily="34" charset="-120"/>
            </a:endParaRPr>
          </a:p>
        </p:txBody>
      </p:sp>
      <p:sp>
        <p:nvSpPr>
          <p:cNvPr id="93" name="文字方塊 92">
            <a:extLst>
              <a:ext uri="{FF2B5EF4-FFF2-40B4-BE49-F238E27FC236}">
                <a16:creationId xmlns:a16="http://schemas.microsoft.com/office/drawing/2014/main" id="{D7069B0D-1E07-4729-B300-F15930913C38}"/>
              </a:ext>
            </a:extLst>
          </p:cNvPr>
          <p:cNvSpPr txBox="1"/>
          <p:nvPr/>
        </p:nvSpPr>
        <p:spPr>
          <a:xfrm>
            <a:off x="2882402" y="2425987"/>
            <a:ext cx="6038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ea typeface="微軟正黑體" panose="020B0604030504040204" pitchFamily="34" charset="-120"/>
              </a:rPr>
              <a:t>Approaches 1 and 2 are used at the same time.</a:t>
            </a:r>
            <a:endParaRPr lang="zh-TW" altLang="en-US" sz="2400" dirty="0">
              <a:ea typeface="微軟正黑體" panose="020B0604030504040204" pitchFamily="34" charset="-12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B2E178E-77C4-944D-9330-5AFE9E5B2778}"/>
              </a:ext>
            </a:extLst>
          </p:cNvPr>
          <p:cNvSpPr/>
          <p:nvPr/>
        </p:nvSpPr>
        <p:spPr>
          <a:xfrm>
            <a:off x="2236875" y="6626603"/>
            <a:ext cx="58635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TW" sz="12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http://speech.ee.ntu.edu.tw/~tlkagk/courses_ML20.html</a:t>
            </a:r>
            <a:r>
              <a:rPr lang="en-US" altLang="zh-TW" sz="1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1" name="Slide Number Placeholder 3">
            <a:extLst>
              <a:ext uri="{FF2B5EF4-FFF2-40B4-BE49-F238E27FC236}">
                <a16:creationId xmlns:a16="http://schemas.microsoft.com/office/drawing/2014/main" id="{7EA74F28-F957-D347-BF19-2699454BA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75</a:t>
            </a:fld>
            <a:endParaRPr lang="de-DE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780C3F-AC16-5A48-97C5-8B16F814979A}"/>
              </a:ext>
            </a:extLst>
          </p:cNvPr>
          <p:cNvSpPr/>
          <p:nvPr/>
        </p:nvSpPr>
        <p:spPr>
          <a:xfrm>
            <a:off x="2644409" y="6353882"/>
            <a:ext cx="60398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Roboto"/>
              </a:rPr>
              <a:t>Wake up 	, 	eyes have heavy karma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52610004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>
            <a:extLst>
              <a:ext uri="{FF2B5EF4-FFF2-40B4-BE49-F238E27FC236}">
                <a16:creationId xmlns:a16="http://schemas.microsoft.com/office/drawing/2014/main" id="{6D46617C-EEEE-4B77-9126-1587E6D30D30}"/>
              </a:ext>
            </a:extLst>
          </p:cNvPr>
          <p:cNvSpPr/>
          <p:nvPr/>
        </p:nvSpPr>
        <p:spPr>
          <a:xfrm>
            <a:off x="2293132" y="5599310"/>
            <a:ext cx="2806168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E93C717-F863-4E29-8AA7-7E8F1287F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How to use BERT – Case 1</a:t>
            </a:r>
            <a:endParaRPr lang="zh-TW" altLang="en-US" dirty="0"/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FE1D9997-3133-4B9C-8E6E-095472BD2B72}"/>
              </a:ext>
            </a:extLst>
          </p:cNvPr>
          <p:cNvSpPr/>
          <p:nvPr/>
        </p:nvSpPr>
        <p:spPr>
          <a:xfrm>
            <a:off x="1176916" y="4152439"/>
            <a:ext cx="3966052" cy="1171047"/>
          </a:xfrm>
          <a:prstGeom prst="roundRect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BERT</a:t>
            </a:r>
            <a:endParaRPr lang="zh-TW" altLang="en-US" sz="28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A9F8796-2B7D-4F80-B1F3-BD7A4F834EC5}"/>
              </a:ext>
            </a:extLst>
          </p:cNvPr>
          <p:cNvSpPr txBox="1"/>
          <p:nvPr/>
        </p:nvSpPr>
        <p:spPr>
          <a:xfrm>
            <a:off x="1065754" y="5612010"/>
            <a:ext cx="1111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[CLS]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B8F3C641-E704-43C6-95E6-C5B514F0FF04}"/>
              </a:ext>
            </a:extLst>
          </p:cNvPr>
          <p:cNvCxnSpPr>
            <a:cxnSpLocks/>
          </p:cNvCxnSpPr>
          <p:nvPr/>
        </p:nvCxnSpPr>
        <p:spPr>
          <a:xfrm flipV="1">
            <a:off x="1597838" y="5352261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5659565-1678-4A7D-B37A-5DCD07092454}"/>
              </a:ext>
            </a:extLst>
          </p:cNvPr>
          <p:cNvSpPr txBox="1"/>
          <p:nvPr/>
        </p:nvSpPr>
        <p:spPr>
          <a:xfrm>
            <a:off x="2103155" y="5586610"/>
            <a:ext cx="1111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w</a:t>
            </a:r>
            <a:r>
              <a:rPr lang="en-US" altLang="zh-TW" sz="2400" baseline="-25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lang="zh-TW" altLang="en-US" sz="2400" baseline="-25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5C30D2F2-2B32-4951-9A81-C28C175EF92A}"/>
              </a:ext>
            </a:extLst>
          </p:cNvPr>
          <p:cNvCxnSpPr>
            <a:cxnSpLocks/>
          </p:cNvCxnSpPr>
          <p:nvPr/>
        </p:nvCxnSpPr>
        <p:spPr>
          <a:xfrm flipV="1">
            <a:off x="2652055" y="5352261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55500637-8BDF-4958-ACA2-67C3FC21A745}"/>
              </a:ext>
            </a:extLst>
          </p:cNvPr>
          <p:cNvSpPr txBox="1"/>
          <p:nvPr/>
        </p:nvSpPr>
        <p:spPr>
          <a:xfrm>
            <a:off x="3140556" y="5586610"/>
            <a:ext cx="1111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w</a:t>
            </a:r>
            <a:r>
              <a:rPr lang="en-US" altLang="zh-TW" sz="2400" baseline="-25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lang="zh-TW" altLang="en-US" sz="2400" baseline="-25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80DB23CC-6891-483E-B90A-061C009977F4}"/>
              </a:ext>
            </a:extLst>
          </p:cNvPr>
          <p:cNvCxnSpPr>
            <a:cxnSpLocks/>
          </p:cNvCxnSpPr>
          <p:nvPr/>
        </p:nvCxnSpPr>
        <p:spPr>
          <a:xfrm flipV="1">
            <a:off x="3672640" y="5352261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1436C052-F90A-4AD7-AFFA-E7921446E7D3}"/>
              </a:ext>
            </a:extLst>
          </p:cNvPr>
          <p:cNvSpPr txBox="1"/>
          <p:nvPr/>
        </p:nvSpPr>
        <p:spPr>
          <a:xfrm>
            <a:off x="4177956" y="5586610"/>
            <a:ext cx="1111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w</a:t>
            </a:r>
            <a:r>
              <a:rPr lang="en-US" altLang="zh-TW" sz="2400" baseline="-25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endParaRPr lang="zh-TW" altLang="en-US" sz="2400" baseline="-25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11CB1017-D67C-453C-8BEB-E23B8CB8E4EF}"/>
              </a:ext>
            </a:extLst>
          </p:cNvPr>
          <p:cNvCxnSpPr>
            <a:cxnSpLocks/>
          </p:cNvCxnSpPr>
          <p:nvPr/>
        </p:nvCxnSpPr>
        <p:spPr>
          <a:xfrm flipV="1">
            <a:off x="4726856" y="5352261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800FCBD3-A5C0-4CB4-BED3-2C2857AFA228}"/>
              </a:ext>
            </a:extLst>
          </p:cNvPr>
          <p:cNvCxnSpPr>
            <a:cxnSpLocks/>
          </p:cNvCxnSpPr>
          <p:nvPr/>
        </p:nvCxnSpPr>
        <p:spPr>
          <a:xfrm flipV="1">
            <a:off x="1582917" y="3800923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84AD70C7-FA7B-4650-9C0E-E5889FA1B1F5}"/>
              </a:ext>
            </a:extLst>
          </p:cNvPr>
          <p:cNvCxnSpPr>
            <a:cxnSpLocks/>
          </p:cNvCxnSpPr>
          <p:nvPr/>
        </p:nvCxnSpPr>
        <p:spPr>
          <a:xfrm flipV="1">
            <a:off x="2652055" y="3800923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8365E470-C9D7-4F85-BDEC-7872694F1584}"/>
              </a:ext>
            </a:extLst>
          </p:cNvPr>
          <p:cNvCxnSpPr>
            <a:cxnSpLocks/>
          </p:cNvCxnSpPr>
          <p:nvPr/>
        </p:nvCxnSpPr>
        <p:spPr>
          <a:xfrm flipV="1">
            <a:off x="3674447" y="3800923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20920604-B10A-4875-ADD1-24A7C89A2A50}"/>
              </a:ext>
            </a:extLst>
          </p:cNvPr>
          <p:cNvCxnSpPr>
            <a:cxnSpLocks/>
          </p:cNvCxnSpPr>
          <p:nvPr/>
        </p:nvCxnSpPr>
        <p:spPr>
          <a:xfrm flipV="1">
            <a:off x="4726856" y="3800923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>
            <a:extLst>
              <a:ext uri="{FF2B5EF4-FFF2-40B4-BE49-F238E27FC236}">
                <a16:creationId xmlns:a16="http://schemas.microsoft.com/office/drawing/2014/main" id="{4459E7F0-ADAE-4D80-9216-8B621FE123E4}"/>
              </a:ext>
            </a:extLst>
          </p:cNvPr>
          <p:cNvSpPr/>
          <p:nvPr/>
        </p:nvSpPr>
        <p:spPr>
          <a:xfrm rot="5400000">
            <a:off x="1398360" y="3458503"/>
            <a:ext cx="360000" cy="19520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4351E929-E776-4A64-AA7F-51B791DF88B0}"/>
              </a:ext>
            </a:extLst>
          </p:cNvPr>
          <p:cNvSpPr/>
          <p:nvPr/>
        </p:nvSpPr>
        <p:spPr>
          <a:xfrm rot="5400000">
            <a:off x="2467498" y="3477849"/>
            <a:ext cx="360000" cy="19520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07DB88F8-67BC-404C-9D7F-00977EE9C500}"/>
              </a:ext>
            </a:extLst>
          </p:cNvPr>
          <p:cNvSpPr/>
          <p:nvPr/>
        </p:nvSpPr>
        <p:spPr>
          <a:xfrm rot="5400000">
            <a:off x="3496193" y="3492237"/>
            <a:ext cx="360000" cy="19520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614A30AC-F404-4E36-ACD5-80173A5ED21F}"/>
              </a:ext>
            </a:extLst>
          </p:cNvPr>
          <p:cNvSpPr/>
          <p:nvPr/>
        </p:nvSpPr>
        <p:spPr>
          <a:xfrm rot="5400000">
            <a:off x="4534609" y="3492237"/>
            <a:ext cx="360000" cy="19520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6B71F1CD-C5FB-4ED8-BCC8-2FB88018FD16}"/>
              </a:ext>
            </a:extLst>
          </p:cNvPr>
          <p:cNvSpPr/>
          <p:nvPr/>
        </p:nvSpPr>
        <p:spPr>
          <a:xfrm>
            <a:off x="628650" y="2216676"/>
            <a:ext cx="1908534" cy="77916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Linear Classifier</a:t>
            </a:r>
          </a:p>
        </p:txBody>
      </p: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DFAFFE57-22AC-481F-B103-63DD80DFFACE}"/>
              </a:ext>
            </a:extLst>
          </p:cNvPr>
          <p:cNvCxnSpPr>
            <a:cxnSpLocks/>
          </p:cNvCxnSpPr>
          <p:nvPr/>
        </p:nvCxnSpPr>
        <p:spPr>
          <a:xfrm flipV="1">
            <a:off x="1582917" y="1865160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B659E594-6F57-47B2-910A-DD0444BB855A}"/>
              </a:ext>
            </a:extLst>
          </p:cNvPr>
          <p:cNvCxnSpPr>
            <a:cxnSpLocks/>
          </p:cNvCxnSpPr>
          <p:nvPr/>
        </p:nvCxnSpPr>
        <p:spPr>
          <a:xfrm flipV="1">
            <a:off x="1582917" y="2995836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 31">
            <a:extLst>
              <a:ext uri="{FF2B5EF4-FFF2-40B4-BE49-F238E27FC236}">
                <a16:creationId xmlns:a16="http://schemas.microsoft.com/office/drawing/2014/main" id="{FF604D94-72D1-4D48-A92C-0E771A2E534D}"/>
              </a:ext>
            </a:extLst>
          </p:cNvPr>
          <p:cNvSpPr/>
          <p:nvPr/>
        </p:nvSpPr>
        <p:spPr>
          <a:xfrm>
            <a:off x="1196432" y="1411289"/>
            <a:ext cx="772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class</a:t>
            </a:r>
            <a:endParaRPr lang="zh-TW" altLang="en-US" sz="2400" dirty="0"/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FE1579B7-3F39-4F1D-B6D0-CDBB94B0CAD1}"/>
              </a:ext>
            </a:extLst>
          </p:cNvPr>
          <p:cNvSpPr txBox="1"/>
          <p:nvPr/>
        </p:nvSpPr>
        <p:spPr>
          <a:xfrm>
            <a:off x="5469554" y="2391265"/>
            <a:ext cx="5030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Input: single sentence, </a:t>
            </a:r>
          </a:p>
          <a:p>
            <a:r>
              <a:rPr lang="en-US" altLang="zh-TW" sz="2400" dirty="0"/>
              <a:t>output: class</a:t>
            </a:r>
            <a:endParaRPr lang="zh-TW" altLang="en-US" sz="2400" dirty="0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B6021EE1-9C6B-4609-8648-254394AAF352}"/>
              </a:ext>
            </a:extLst>
          </p:cNvPr>
          <p:cNvSpPr txBox="1"/>
          <p:nvPr/>
        </p:nvSpPr>
        <p:spPr>
          <a:xfrm>
            <a:off x="2933444" y="6088106"/>
            <a:ext cx="1525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sentence</a:t>
            </a:r>
            <a:endParaRPr lang="zh-TW" altLang="en-US" sz="2400" dirty="0"/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2CD01A66-C6BA-423A-B60D-F23876104339}"/>
              </a:ext>
            </a:extLst>
          </p:cNvPr>
          <p:cNvSpPr txBox="1"/>
          <p:nvPr/>
        </p:nvSpPr>
        <p:spPr>
          <a:xfrm>
            <a:off x="5469554" y="3243335"/>
            <a:ext cx="32377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Example:</a:t>
            </a:r>
          </a:p>
          <a:p>
            <a:r>
              <a:rPr lang="en-US" altLang="zh-TW" sz="2400" dirty="0"/>
              <a:t>Sentiment analysis,</a:t>
            </a:r>
          </a:p>
          <a:p>
            <a:r>
              <a:rPr lang="en-US" altLang="zh-TW" sz="2400" dirty="0"/>
              <a:t>Document Classification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21833BA5-A5B6-4273-8E33-FF4E0423C4E5}"/>
              </a:ext>
            </a:extLst>
          </p:cNvPr>
          <p:cNvSpPr/>
          <p:nvPr/>
        </p:nvSpPr>
        <p:spPr>
          <a:xfrm>
            <a:off x="2903680" y="2216676"/>
            <a:ext cx="19085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/>
              <a:t>Trained from Scratch </a:t>
            </a:r>
            <a:endParaRPr lang="zh-TW" altLang="en-US" sz="2400" dirty="0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6BC6D935-968E-493D-98E8-1D2D4B5FDE1F}"/>
              </a:ext>
            </a:extLst>
          </p:cNvPr>
          <p:cNvSpPr/>
          <p:nvPr/>
        </p:nvSpPr>
        <p:spPr>
          <a:xfrm>
            <a:off x="3504721" y="4503955"/>
            <a:ext cx="19085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/>
              <a:t>Fine-tune</a:t>
            </a:r>
            <a:endParaRPr lang="zh-TW" altLang="en-US" sz="2400" dirty="0"/>
          </a:p>
        </p:txBody>
      </p:sp>
      <p:cxnSp>
        <p:nvCxnSpPr>
          <p:cNvPr id="41" name="直線單箭頭接點 40">
            <a:extLst>
              <a:ext uri="{FF2B5EF4-FFF2-40B4-BE49-F238E27FC236}">
                <a16:creationId xmlns:a16="http://schemas.microsoft.com/office/drawing/2014/main" id="{11EA3B67-DD66-48DC-B4C5-EC75FA214F01}"/>
              </a:ext>
            </a:extLst>
          </p:cNvPr>
          <p:cNvCxnSpPr/>
          <p:nvPr/>
        </p:nvCxnSpPr>
        <p:spPr>
          <a:xfrm>
            <a:off x="2478531" y="2606256"/>
            <a:ext cx="533144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單箭頭接點 41">
            <a:extLst>
              <a:ext uri="{FF2B5EF4-FFF2-40B4-BE49-F238E27FC236}">
                <a16:creationId xmlns:a16="http://schemas.microsoft.com/office/drawing/2014/main" id="{9B7CD2D9-9F88-45A5-9BA9-A33CE19CA632}"/>
              </a:ext>
            </a:extLst>
          </p:cNvPr>
          <p:cNvCxnSpPr>
            <a:cxnSpLocks/>
          </p:cNvCxnSpPr>
          <p:nvPr/>
        </p:nvCxnSpPr>
        <p:spPr>
          <a:xfrm>
            <a:off x="3502904" y="4737543"/>
            <a:ext cx="383812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2D0D9EC8-2B75-0A4A-B99B-E7F76FEE89BA}"/>
              </a:ext>
            </a:extLst>
          </p:cNvPr>
          <p:cNvSpPr/>
          <p:nvPr/>
        </p:nvSpPr>
        <p:spPr>
          <a:xfrm>
            <a:off x="2236875" y="6626603"/>
            <a:ext cx="58635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TW" sz="12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http://speech.ee.ntu.edu.tw/~tlkagk/courses_ML20.html</a:t>
            </a:r>
            <a:r>
              <a:rPr lang="en-US" altLang="zh-TW" sz="1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0" name="Slide Number Placeholder 3">
            <a:extLst>
              <a:ext uri="{FF2B5EF4-FFF2-40B4-BE49-F238E27FC236}">
                <a16:creationId xmlns:a16="http://schemas.microsoft.com/office/drawing/2014/main" id="{6DFC9CFE-8DE1-A147-B2E4-6A530CDBC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428892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>
            <a:extLst>
              <a:ext uri="{FF2B5EF4-FFF2-40B4-BE49-F238E27FC236}">
                <a16:creationId xmlns:a16="http://schemas.microsoft.com/office/drawing/2014/main" id="{6D46617C-EEEE-4B77-9126-1587E6D30D30}"/>
              </a:ext>
            </a:extLst>
          </p:cNvPr>
          <p:cNvSpPr/>
          <p:nvPr/>
        </p:nvSpPr>
        <p:spPr>
          <a:xfrm>
            <a:off x="1826177" y="5651441"/>
            <a:ext cx="2806168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E93C717-F863-4E29-8AA7-7E8F1287F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How to use BERT – Case 2</a:t>
            </a:r>
            <a:endParaRPr lang="zh-TW" altLang="en-US" dirty="0"/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FE1D9997-3133-4B9C-8E6E-095472BD2B72}"/>
              </a:ext>
            </a:extLst>
          </p:cNvPr>
          <p:cNvSpPr/>
          <p:nvPr/>
        </p:nvSpPr>
        <p:spPr>
          <a:xfrm>
            <a:off x="709961" y="4204570"/>
            <a:ext cx="3966052" cy="1171047"/>
          </a:xfrm>
          <a:prstGeom prst="roundRect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BERT</a:t>
            </a:r>
            <a:endParaRPr lang="zh-TW" altLang="en-US" sz="28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A9F8796-2B7D-4F80-B1F3-BD7A4F834EC5}"/>
              </a:ext>
            </a:extLst>
          </p:cNvPr>
          <p:cNvSpPr txBox="1"/>
          <p:nvPr/>
        </p:nvSpPr>
        <p:spPr>
          <a:xfrm>
            <a:off x="598799" y="5664141"/>
            <a:ext cx="1111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[CLS]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B8F3C641-E704-43C6-95E6-C5B514F0FF04}"/>
              </a:ext>
            </a:extLst>
          </p:cNvPr>
          <p:cNvCxnSpPr>
            <a:cxnSpLocks/>
          </p:cNvCxnSpPr>
          <p:nvPr/>
        </p:nvCxnSpPr>
        <p:spPr>
          <a:xfrm flipV="1">
            <a:off x="1130883" y="5404392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5659565-1678-4A7D-B37A-5DCD07092454}"/>
              </a:ext>
            </a:extLst>
          </p:cNvPr>
          <p:cNvSpPr txBox="1"/>
          <p:nvPr/>
        </p:nvSpPr>
        <p:spPr>
          <a:xfrm>
            <a:off x="1636200" y="5638741"/>
            <a:ext cx="1111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w</a:t>
            </a:r>
            <a:r>
              <a:rPr lang="en-US" altLang="zh-TW" sz="2400" baseline="-25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lang="zh-TW" altLang="en-US" sz="2400" baseline="-25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5C30D2F2-2B32-4951-9A81-C28C175EF92A}"/>
              </a:ext>
            </a:extLst>
          </p:cNvPr>
          <p:cNvCxnSpPr>
            <a:cxnSpLocks/>
          </p:cNvCxnSpPr>
          <p:nvPr/>
        </p:nvCxnSpPr>
        <p:spPr>
          <a:xfrm flipV="1">
            <a:off x="2185100" y="5404392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55500637-8BDF-4958-ACA2-67C3FC21A745}"/>
              </a:ext>
            </a:extLst>
          </p:cNvPr>
          <p:cNvSpPr txBox="1"/>
          <p:nvPr/>
        </p:nvSpPr>
        <p:spPr>
          <a:xfrm>
            <a:off x="2673601" y="5638741"/>
            <a:ext cx="1111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w</a:t>
            </a:r>
            <a:r>
              <a:rPr lang="en-US" altLang="zh-TW" sz="2400" baseline="-25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lang="zh-TW" altLang="en-US" sz="2400" baseline="-25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80DB23CC-6891-483E-B90A-061C009977F4}"/>
              </a:ext>
            </a:extLst>
          </p:cNvPr>
          <p:cNvCxnSpPr>
            <a:cxnSpLocks/>
          </p:cNvCxnSpPr>
          <p:nvPr/>
        </p:nvCxnSpPr>
        <p:spPr>
          <a:xfrm flipV="1">
            <a:off x="3205685" y="5404392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1436C052-F90A-4AD7-AFFA-E7921446E7D3}"/>
              </a:ext>
            </a:extLst>
          </p:cNvPr>
          <p:cNvSpPr txBox="1"/>
          <p:nvPr/>
        </p:nvSpPr>
        <p:spPr>
          <a:xfrm>
            <a:off x="3711001" y="5638741"/>
            <a:ext cx="1111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w</a:t>
            </a:r>
            <a:r>
              <a:rPr lang="en-US" altLang="zh-TW" sz="2400" baseline="-25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endParaRPr lang="zh-TW" altLang="en-US" sz="2400" baseline="-25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11CB1017-D67C-453C-8BEB-E23B8CB8E4EF}"/>
              </a:ext>
            </a:extLst>
          </p:cNvPr>
          <p:cNvCxnSpPr>
            <a:cxnSpLocks/>
          </p:cNvCxnSpPr>
          <p:nvPr/>
        </p:nvCxnSpPr>
        <p:spPr>
          <a:xfrm flipV="1">
            <a:off x="4259901" y="5404392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800FCBD3-A5C0-4CB4-BED3-2C2857AFA228}"/>
              </a:ext>
            </a:extLst>
          </p:cNvPr>
          <p:cNvCxnSpPr>
            <a:cxnSpLocks/>
          </p:cNvCxnSpPr>
          <p:nvPr/>
        </p:nvCxnSpPr>
        <p:spPr>
          <a:xfrm flipV="1">
            <a:off x="1115962" y="3853054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84AD70C7-FA7B-4650-9C0E-E5889FA1B1F5}"/>
              </a:ext>
            </a:extLst>
          </p:cNvPr>
          <p:cNvCxnSpPr>
            <a:cxnSpLocks/>
          </p:cNvCxnSpPr>
          <p:nvPr/>
        </p:nvCxnSpPr>
        <p:spPr>
          <a:xfrm flipV="1">
            <a:off x="2185100" y="3853054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8365E470-C9D7-4F85-BDEC-7872694F1584}"/>
              </a:ext>
            </a:extLst>
          </p:cNvPr>
          <p:cNvCxnSpPr>
            <a:cxnSpLocks/>
          </p:cNvCxnSpPr>
          <p:nvPr/>
        </p:nvCxnSpPr>
        <p:spPr>
          <a:xfrm flipV="1">
            <a:off x="3207492" y="3853054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20920604-B10A-4875-ADD1-24A7C89A2A50}"/>
              </a:ext>
            </a:extLst>
          </p:cNvPr>
          <p:cNvCxnSpPr>
            <a:cxnSpLocks/>
          </p:cNvCxnSpPr>
          <p:nvPr/>
        </p:nvCxnSpPr>
        <p:spPr>
          <a:xfrm flipV="1">
            <a:off x="4259901" y="3853054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>
            <a:extLst>
              <a:ext uri="{FF2B5EF4-FFF2-40B4-BE49-F238E27FC236}">
                <a16:creationId xmlns:a16="http://schemas.microsoft.com/office/drawing/2014/main" id="{4459E7F0-ADAE-4D80-9216-8B621FE123E4}"/>
              </a:ext>
            </a:extLst>
          </p:cNvPr>
          <p:cNvSpPr/>
          <p:nvPr/>
        </p:nvSpPr>
        <p:spPr>
          <a:xfrm rot="5400000">
            <a:off x="931405" y="3510634"/>
            <a:ext cx="360000" cy="19520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4351E929-E776-4A64-AA7F-51B791DF88B0}"/>
              </a:ext>
            </a:extLst>
          </p:cNvPr>
          <p:cNvSpPr/>
          <p:nvPr/>
        </p:nvSpPr>
        <p:spPr>
          <a:xfrm rot="5400000">
            <a:off x="2000543" y="3529980"/>
            <a:ext cx="360000" cy="19520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07DB88F8-67BC-404C-9D7F-00977EE9C500}"/>
              </a:ext>
            </a:extLst>
          </p:cNvPr>
          <p:cNvSpPr/>
          <p:nvPr/>
        </p:nvSpPr>
        <p:spPr>
          <a:xfrm rot="5400000">
            <a:off x="3029238" y="3544368"/>
            <a:ext cx="360000" cy="19520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614A30AC-F404-4E36-ACD5-80173A5ED21F}"/>
              </a:ext>
            </a:extLst>
          </p:cNvPr>
          <p:cNvSpPr/>
          <p:nvPr/>
        </p:nvSpPr>
        <p:spPr>
          <a:xfrm rot="5400000">
            <a:off x="4067654" y="3544368"/>
            <a:ext cx="360000" cy="19520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F9586E4A-26AA-439B-9B9C-40B3F98A1CAA}"/>
              </a:ext>
            </a:extLst>
          </p:cNvPr>
          <p:cNvGrpSpPr/>
          <p:nvPr/>
        </p:nvGrpSpPr>
        <p:grpSpPr>
          <a:xfrm>
            <a:off x="1651845" y="1483551"/>
            <a:ext cx="1057576" cy="1955037"/>
            <a:chOff x="1547832" y="1712151"/>
            <a:chExt cx="1057576" cy="1955037"/>
          </a:xfrm>
        </p:grpSpPr>
        <p:sp>
          <p:nvSpPr>
            <p:cNvPr id="29" name="矩形: 圓角 28">
              <a:extLst>
                <a:ext uri="{FF2B5EF4-FFF2-40B4-BE49-F238E27FC236}">
                  <a16:creationId xmlns:a16="http://schemas.microsoft.com/office/drawing/2014/main" id="{6B71F1CD-C5FB-4ED8-BCC8-2FB88018FD16}"/>
                </a:ext>
              </a:extLst>
            </p:cNvPr>
            <p:cNvSpPr/>
            <p:nvPr/>
          </p:nvSpPr>
          <p:spPr>
            <a:xfrm>
              <a:off x="1547832" y="2525360"/>
              <a:ext cx="1057576" cy="779160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Linear </a:t>
              </a:r>
              <a:r>
                <a:rPr lang="en-US" altLang="zh-TW" sz="2400" dirty="0" err="1"/>
                <a:t>Cls</a:t>
              </a:r>
              <a:endParaRPr lang="en-US" altLang="zh-TW" sz="2400" dirty="0"/>
            </a:p>
          </p:txBody>
        </p:sp>
        <p:cxnSp>
          <p:nvCxnSpPr>
            <p:cNvPr id="30" name="直線單箭頭接點 29">
              <a:extLst>
                <a:ext uri="{FF2B5EF4-FFF2-40B4-BE49-F238E27FC236}">
                  <a16:creationId xmlns:a16="http://schemas.microsoft.com/office/drawing/2014/main" id="{DFAFFE57-22AC-481F-B103-63DD80DFFA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5303" y="2166022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單箭頭接點 30">
              <a:extLst>
                <a:ext uri="{FF2B5EF4-FFF2-40B4-BE49-F238E27FC236}">
                  <a16:creationId xmlns:a16="http://schemas.microsoft.com/office/drawing/2014/main" id="{B659E594-6F57-47B2-910A-DD0444BB85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78003" y="3315672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FF604D94-72D1-4D48-A92C-0E771A2E534D}"/>
                </a:ext>
              </a:extLst>
            </p:cNvPr>
            <p:cNvSpPr/>
            <p:nvPr/>
          </p:nvSpPr>
          <p:spPr>
            <a:xfrm>
              <a:off x="1678818" y="1712151"/>
              <a:ext cx="77296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400" dirty="0"/>
                <a:t>class</a:t>
              </a:r>
              <a:endParaRPr lang="zh-TW" altLang="en-US" sz="2400" dirty="0"/>
            </a:p>
          </p:txBody>
        </p:sp>
      </p:grp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FE1579B7-3F39-4F1D-B6D0-CDBB94B0CAD1}"/>
              </a:ext>
            </a:extLst>
          </p:cNvPr>
          <p:cNvSpPr txBox="1"/>
          <p:nvPr/>
        </p:nvSpPr>
        <p:spPr>
          <a:xfrm>
            <a:off x="5115935" y="2358719"/>
            <a:ext cx="5030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Input: single sentence, </a:t>
            </a:r>
          </a:p>
          <a:p>
            <a:r>
              <a:rPr lang="en-US" altLang="zh-TW" sz="2400" dirty="0"/>
              <a:t>output: class of each word</a:t>
            </a:r>
            <a:endParaRPr lang="zh-TW" altLang="en-US" sz="2400" dirty="0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B6021EE1-9C6B-4609-8648-254394AAF352}"/>
              </a:ext>
            </a:extLst>
          </p:cNvPr>
          <p:cNvSpPr txBox="1"/>
          <p:nvPr/>
        </p:nvSpPr>
        <p:spPr>
          <a:xfrm>
            <a:off x="2466489" y="6140237"/>
            <a:ext cx="1525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sentence</a:t>
            </a:r>
            <a:endParaRPr lang="zh-TW" altLang="en-US" sz="2400" dirty="0"/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2CD01A66-C6BA-423A-B60D-F23876104339}"/>
              </a:ext>
            </a:extLst>
          </p:cNvPr>
          <p:cNvSpPr txBox="1"/>
          <p:nvPr/>
        </p:nvSpPr>
        <p:spPr>
          <a:xfrm>
            <a:off x="5082014" y="3651540"/>
            <a:ext cx="3237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Example: Semantic role labelling</a:t>
            </a:r>
          </a:p>
        </p:txBody>
      </p:sp>
      <p:grpSp>
        <p:nvGrpSpPr>
          <p:cNvPr id="54" name="群組 53">
            <a:extLst>
              <a:ext uri="{FF2B5EF4-FFF2-40B4-BE49-F238E27FC236}">
                <a16:creationId xmlns:a16="http://schemas.microsoft.com/office/drawing/2014/main" id="{52EFE22A-44CC-4B39-BA69-C466A73F90B9}"/>
              </a:ext>
            </a:extLst>
          </p:cNvPr>
          <p:cNvGrpSpPr/>
          <p:nvPr/>
        </p:nvGrpSpPr>
        <p:grpSpPr>
          <a:xfrm>
            <a:off x="2667940" y="1485901"/>
            <a:ext cx="1057576" cy="1955037"/>
            <a:chOff x="1547832" y="1712151"/>
            <a:chExt cx="1057576" cy="1955037"/>
          </a:xfrm>
        </p:grpSpPr>
        <p:sp>
          <p:nvSpPr>
            <p:cNvPr id="55" name="矩形: 圓角 54">
              <a:extLst>
                <a:ext uri="{FF2B5EF4-FFF2-40B4-BE49-F238E27FC236}">
                  <a16:creationId xmlns:a16="http://schemas.microsoft.com/office/drawing/2014/main" id="{772EF457-3BE5-4850-87AE-54F1D6862526}"/>
                </a:ext>
              </a:extLst>
            </p:cNvPr>
            <p:cNvSpPr/>
            <p:nvPr/>
          </p:nvSpPr>
          <p:spPr>
            <a:xfrm>
              <a:off x="1547832" y="2525360"/>
              <a:ext cx="1057576" cy="779160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Linear </a:t>
              </a:r>
              <a:r>
                <a:rPr lang="en-US" altLang="zh-TW" sz="2400" dirty="0" err="1"/>
                <a:t>Cls</a:t>
              </a:r>
              <a:endParaRPr lang="en-US" altLang="zh-TW" sz="2400" dirty="0"/>
            </a:p>
          </p:txBody>
        </p:sp>
        <p:cxnSp>
          <p:nvCxnSpPr>
            <p:cNvPr id="56" name="直線單箭頭接點 55">
              <a:extLst>
                <a:ext uri="{FF2B5EF4-FFF2-40B4-BE49-F238E27FC236}">
                  <a16:creationId xmlns:a16="http://schemas.microsoft.com/office/drawing/2014/main" id="{BA5E6BDD-9A3F-4615-BFB5-19D08DA5D1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5303" y="2166022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單箭頭接點 56">
              <a:extLst>
                <a:ext uri="{FF2B5EF4-FFF2-40B4-BE49-F238E27FC236}">
                  <a16:creationId xmlns:a16="http://schemas.microsoft.com/office/drawing/2014/main" id="{FC550BFB-FD99-48DE-AD10-0A8C9E3B1E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78003" y="3315672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3A777AE2-0D8D-4B43-B6B0-4CE7F45C5B0A}"/>
                </a:ext>
              </a:extLst>
            </p:cNvPr>
            <p:cNvSpPr/>
            <p:nvPr/>
          </p:nvSpPr>
          <p:spPr>
            <a:xfrm>
              <a:off x="1678818" y="1712151"/>
              <a:ext cx="77296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400" dirty="0"/>
                <a:t>class</a:t>
              </a:r>
              <a:endParaRPr lang="zh-TW" altLang="en-US" sz="2400" dirty="0"/>
            </a:p>
          </p:txBody>
        </p:sp>
      </p:grpSp>
      <p:grpSp>
        <p:nvGrpSpPr>
          <p:cNvPr id="59" name="群組 58">
            <a:extLst>
              <a:ext uri="{FF2B5EF4-FFF2-40B4-BE49-F238E27FC236}">
                <a16:creationId xmlns:a16="http://schemas.microsoft.com/office/drawing/2014/main" id="{5954CBF2-769B-4B49-96E6-C1E72D41A7BD}"/>
              </a:ext>
            </a:extLst>
          </p:cNvPr>
          <p:cNvGrpSpPr/>
          <p:nvPr/>
        </p:nvGrpSpPr>
        <p:grpSpPr>
          <a:xfrm>
            <a:off x="3719260" y="1483551"/>
            <a:ext cx="1057576" cy="1955037"/>
            <a:chOff x="1547832" y="1712151"/>
            <a:chExt cx="1057576" cy="1955037"/>
          </a:xfrm>
        </p:grpSpPr>
        <p:sp>
          <p:nvSpPr>
            <p:cNvPr id="60" name="矩形: 圓角 59">
              <a:extLst>
                <a:ext uri="{FF2B5EF4-FFF2-40B4-BE49-F238E27FC236}">
                  <a16:creationId xmlns:a16="http://schemas.microsoft.com/office/drawing/2014/main" id="{F47F49CD-0A7E-4932-84A0-DA6D403DD61B}"/>
                </a:ext>
              </a:extLst>
            </p:cNvPr>
            <p:cNvSpPr/>
            <p:nvPr/>
          </p:nvSpPr>
          <p:spPr>
            <a:xfrm>
              <a:off x="1547832" y="2525360"/>
              <a:ext cx="1057576" cy="779160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Linear </a:t>
              </a:r>
              <a:r>
                <a:rPr lang="en-US" altLang="zh-TW" sz="2400" dirty="0" err="1"/>
                <a:t>Cls</a:t>
              </a:r>
              <a:endParaRPr lang="en-US" altLang="zh-TW" sz="2400" dirty="0"/>
            </a:p>
          </p:txBody>
        </p:sp>
        <p:cxnSp>
          <p:nvCxnSpPr>
            <p:cNvPr id="61" name="直線單箭頭接點 60">
              <a:extLst>
                <a:ext uri="{FF2B5EF4-FFF2-40B4-BE49-F238E27FC236}">
                  <a16:creationId xmlns:a16="http://schemas.microsoft.com/office/drawing/2014/main" id="{A8B63ED4-A7A3-46A6-B2E3-A2294FF0A3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5303" y="2166022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單箭頭接點 61">
              <a:extLst>
                <a:ext uri="{FF2B5EF4-FFF2-40B4-BE49-F238E27FC236}">
                  <a16:creationId xmlns:a16="http://schemas.microsoft.com/office/drawing/2014/main" id="{02DE35A7-FE8A-44C8-8A84-3257B03FEA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78003" y="3315672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9BF2C5C7-4EC0-4B57-B835-CA1C605FD1C2}"/>
                </a:ext>
              </a:extLst>
            </p:cNvPr>
            <p:cNvSpPr/>
            <p:nvPr/>
          </p:nvSpPr>
          <p:spPr>
            <a:xfrm>
              <a:off x="1678818" y="1712151"/>
              <a:ext cx="77296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400" dirty="0"/>
                <a:t>class</a:t>
              </a:r>
              <a:endParaRPr lang="zh-TW" altLang="en-US" sz="2400" dirty="0"/>
            </a:p>
          </p:txBody>
        </p:sp>
      </p:grpSp>
      <p:pic>
        <p:nvPicPr>
          <p:cNvPr id="6" name="圖片 5">
            <a:extLst>
              <a:ext uri="{FF2B5EF4-FFF2-40B4-BE49-F238E27FC236}">
                <a16:creationId xmlns:a16="http://schemas.microsoft.com/office/drawing/2014/main" id="{8CACA963-6A5E-493B-AE3B-337D67248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7506" y="4557188"/>
            <a:ext cx="3598993" cy="923009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12E38A61-283B-4F4C-A5B5-F4F806FADB9C}"/>
              </a:ext>
            </a:extLst>
          </p:cNvPr>
          <p:cNvSpPr/>
          <p:nvPr/>
        </p:nvSpPr>
        <p:spPr>
          <a:xfrm>
            <a:off x="2236875" y="6626603"/>
            <a:ext cx="58635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TW" sz="12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http://speech.ee.ntu.edu.tw/~tlkagk/courses_ML20.html</a:t>
            </a:r>
            <a:r>
              <a:rPr lang="en-US" altLang="zh-TW" sz="1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1" name="Slide Number Placeholder 3">
            <a:extLst>
              <a:ext uri="{FF2B5EF4-FFF2-40B4-BE49-F238E27FC236}">
                <a16:creationId xmlns:a16="http://schemas.microsoft.com/office/drawing/2014/main" id="{A8B47E9E-558A-854A-9500-C82402E41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788359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3011EAAC-D6D2-402C-AB4B-664894EFB3B7}"/>
              </a:ext>
            </a:extLst>
          </p:cNvPr>
          <p:cNvCxnSpPr>
            <a:cxnSpLocks/>
          </p:cNvCxnSpPr>
          <p:nvPr/>
        </p:nvCxnSpPr>
        <p:spPr>
          <a:xfrm flipV="1">
            <a:off x="1582917" y="1810731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3BEF8D66-E906-46EC-99CA-273ED9363381}"/>
              </a:ext>
            </a:extLst>
          </p:cNvPr>
          <p:cNvSpPr/>
          <p:nvPr/>
        </p:nvSpPr>
        <p:spPr>
          <a:xfrm>
            <a:off x="628650" y="2044870"/>
            <a:ext cx="1908534" cy="779160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Linear Classifier</a:t>
            </a:r>
          </a:p>
        </p:txBody>
      </p: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9EA20231-5F40-4D60-86F4-CD11C28866EE}"/>
              </a:ext>
            </a:extLst>
          </p:cNvPr>
          <p:cNvCxnSpPr>
            <a:cxnSpLocks/>
          </p:cNvCxnSpPr>
          <p:nvPr/>
        </p:nvCxnSpPr>
        <p:spPr>
          <a:xfrm flipV="1">
            <a:off x="1582917" y="2824030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群組 57">
            <a:extLst>
              <a:ext uri="{FF2B5EF4-FFF2-40B4-BE49-F238E27FC236}">
                <a16:creationId xmlns:a16="http://schemas.microsoft.com/office/drawing/2014/main" id="{32F3067F-3614-4EF1-8BC6-BF8AE6D6BAAE}"/>
              </a:ext>
            </a:extLst>
          </p:cNvPr>
          <p:cNvGrpSpPr/>
          <p:nvPr/>
        </p:nvGrpSpPr>
        <p:grpSpPr>
          <a:xfrm>
            <a:off x="2171811" y="5739386"/>
            <a:ext cx="2148722" cy="461665"/>
            <a:chOff x="-2355676" y="6078727"/>
            <a:chExt cx="2148722" cy="461665"/>
          </a:xfrm>
        </p:grpSpPr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E15C8C97-3611-4A6E-A802-16EB29492C7A}"/>
                </a:ext>
              </a:extLst>
            </p:cNvPr>
            <p:cNvSpPr/>
            <p:nvPr/>
          </p:nvSpPr>
          <p:spPr>
            <a:xfrm>
              <a:off x="-2165698" y="6091427"/>
              <a:ext cx="1778466" cy="4489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3" name="文字方塊 52">
              <a:extLst>
                <a:ext uri="{FF2B5EF4-FFF2-40B4-BE49-F238E27FC236}">
                  <a16:creationId xmlns:a16="http://schemas.microsoft.com/office/drawing/2014/main" id="{5CE0CF61-CF41-42CD-A6E3-268E33C73661}"/>
                </a:ext>
              </a:extLst>
            </p:cNvPr>
            <p:cNvSpPr txBox="1"/>
            <p:nvPr/>
          </p:nvSpPr>
          <p:spPr>
            <a:xfrm>
              <a:off x="-2355676" y="6078727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w</a:t>
              </a:r>
              <a:r>
                <a:rPr lang="en-US" altLang="zh-TW" sz="2400" baseline="-25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endParaRPr lang="zh-TW" altLang="en-US" sz="2400" baseline="-25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4" name="文字方塊 53">
              <a:extLst>
                <a:ext uri="{FF2B5EF4-FFF2-40B4-BE49-F238E27FC236}">
                  <a16:creationId xmlns:a16="http://schemas.microsoft.com/office/drawing/2014/main" id="{7BBA8924-EE09-4B4A-BD75-47DAF275A7BF}"/>
                </a:ext>
              </a:extLst>
            </p:cNvPr>
            <p:cNvSpPr txBox="1"/>
            <p:nvPr/>
          </p:nvSpPr>
          <p:spPr>
            <a:xfrm>
              <a:off x="-1318275" y="6078727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w</a:t>
              </a:r>
              <a:r>
                <a:rPr lang="en-US" altLang="zh-TW" sz="2400" baseline="-25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  <a:endParaRPr lang="zh-TW" altLang="en-US" sz="2400" baseline="-25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81543FFB-AF05-4E2B-9BB6-88C145FED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How to use BERT – Case 3</a:t>
            </a:r>
            <a:endParaRPr lang="zh-TW" altLang="en-US" dirty="0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89E7AB03-F399-4733-A1A1-01510D7678C9}"/>
              </a:ext>
            </a:extLst>
          </p:cNvPr>
          <p:cNvSpPr/>
          <p:nvPr/>
        </p:nvSpPr>
        <p:spPr>
          <a:xfrm>
            <a:off x="1161994" y="4227809"/>
            <a:ext cx="7630287" cy="1171047"/>
          </a:xfrm>
          <a:prstGeom prst="roundRect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BERT</a:t>
            </a:r>
            <a:endParaRPr lang="zh-TW" altLang="en-US" sz="2800" dirty="0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44122BCC-392D-4417-A304-4AC5A6242EA7}"/>
              </a:ext>
            </a:extLst>
          </p:cNvPr>
          <p:cNvGrpSpPr/>
          <p:nvPr/>
        </p:nvGrpSpPr>
        <p:grpSpPr>
          <a:xfrm>
            <a:off x="1050833" y="5427631"/>
            <a:ext cx="1111321" cy="797614"/>
            <a:chOff x="1212077" y="5255291"/>
            <a:chExt cx="1111321" cy="797614"/>
          </a:xfrm>
        </p:grpSpPr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227A93F0-440F-4A5C-A819-E9B7BD6EDD68}"/>
                </a:ext>
              </a:extLst>
            </p:cNvPr>
            <p:cNvSpPr txBox="1"/>
            <p:nvPr/>
          </p:nvSpPr>
          <p:spPr>
            <a:xfrm>
              <a:off x="1212077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[CLS]</a:t>
              </a:r>
              <a:endPara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7" name="直線單箭頭接點 6">
              <a:extLst>
                <a:ext uri="{FF2B5EF4-FFF2-40B4-BE49-F238E27FC236}">
                  <a16:creationId xmlns:a16="http://schemas.microsoft.com/office/drawing/2014/main" id="{4875D446-F815-483B-A400-2EF9D86709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44161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AD2EFE17-00DA-4FDA-B38C-747504B56441}"/>
              </a:ext>
            </a:extLst>
          </p:cNvPr>
          <p:cNvCxnSpPr>
            <a:cxnSpLocks/>
          </p:cNvCxnSpPr>
          <p:nvPr/>
        </p:nvCxnSpPr>
        <p:spPr>
          <a:xfrm flipV="1">
            <a:off x="2688806" y="5427631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FECD57EF-2352-40FD-8D1F-731C2B48529B}"/>
              </a:ext>
            </a:extLst>
          </p:cNvPr>
          <p:cNvCxnSpPr>
            <a:cxnSpLocks/>
          </p:cNvCxnSpPr>
          <p:nvPr/>
        </p:nvCxnSpPr>
        <p:spPr>
          <a:xfrm flipV="1">
            <a:off x="3761063" y="5427631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F0B86433-B800-4B9E-9E3B-1F93B20703E4}"/>
              </a:ext>
            </a:extLst>
          </p:cNvPr>
          <p:cNvGrpSpPr/>
          <p:nvPr/>
        </p:nvGrpSpPr>
        <p:grpSpPr>
          <a:xfrm>
            <a:off x="4318052" y="5427631"/>
            <a:ext cx="1111321" cy="797614"/>
            <a:chOff x="4324279" y="5255291"/>
            <a:chExt cx="1111321" cy="797614"/>
          </a:xfrm>
        </p:grpSpPr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0669E344-1BA5-47BE-97D7-683E3FD59642}"/>
                </a:ext>
              </a:extLst>
            </p:cNvPr>
            <p:cNvSpPr txBox="1"/>
            <p:nvPr/>
          </p:nvSpPr>
          <p:spPr>
            <a:xfrm>
              <a:off x="4324279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[SEP]</a:t>
              </a:r>
              <a:endPara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16" name="直線單箭頭接點 15">
              <a:extLst>
                <a:ext uri="{FF2B5EF4-FFF2-40B4-BE49-F238E27FC236}">
                  <a16:creationId xmlns:a16="http://schemas.microsoft.com/office/drawing/2014/main" id="{6EEEA6AE-6E54-40A4-8C92-62199B315D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3179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BDDF5743-F5C9-4AD9-8D9F-8906E6373C8D}"/>
              </a:ext>
            </a:extLst>
          </p:cNvPr>
          <p:cNvCxnSpPr>
            <a:cxnSpLocks/>
          </p:cNvCxnSpPr>
          <p:nvPr/>
        </p:nvCxnSpPr>
        <p:spPr>
          <a:xfrm flipV="1">
            <a:off x="5939209" y="5427631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E97221FA-F61E-4607-B08B-BE31A44B3F08}"/>
              </a:ext>
            </a:extLst>
          </p:cNvPr>
          <p:cNvCxnSpPr>
            <a:cxnSpLocks/>
          </p:cNvCxnSpPr>
          <p:nvPr/>
        </p:nvCxnSpPr>
        <p:spPr>
          <a:xfrm flipV="1">
            <a:off x="7045098" y="5427631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0E10D704-C5DB-45E8-8A87-5B427C350B75}"/>
              </a:ext>
            </a:extLst>
          </p:cNvPr>
          <p:cNvCxnSpPr>
            <a:cxnSpLocks/>
          </p:cNvCxnSpPr>
          <p:nvPr/>
        </p:nvCxnSpPr>
        <p:spPr>
          <a:xfrm flipV="1">
            <a:off x="8117353" y="5427631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13BEEE4C-2475-4509-BD78-8E6BE1F37FE6}"/>
              </a:ext>
            </a:extLst>
          </p:cNvPr>
          <p:cNvGrpSpPr/>
          <p:nvPr/>
        </p:nvGrpSpPr>
        <p:grpSpPr>
          <a:xfrm>
            <a:off x="1471503" y="3076998"/>
            <a:ext cx="195209" cy="1150811"/>
            <a:chOff x="1363451" y="3187846"/>
            <a:chExt cx="195209" cy="1150811"/>
          </a:xfrm>
        </p:grpSpPr>
        <p:cxnSp>
          <p:nvCxnSpPr>
            <p:cNvPr id="28" name="直線單箭頭接點 27">
              <a:extLst>
                <a:ext uri="{FF2B5EF4-FFF2-40B4-BE49-F238E27FC236}">
                  <a16:creationId xmlns:a16="http://schemas.microsoft.com/office/drawing/2014/main" id="{DF7B36B8-632B-4C79-8BC8-0DDE093F33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74865" y="398714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D5DF86C1-7C3A-4872-97D7-79D7E3E2DF42}"/>
                </a:ext>
              </a:extLst>
            </p:cNvPr>
            <p:cNvSpPr/>
            <p:nvPr/>
          </p:nvSpPr>
          <p:spPr>
            <a:xfrm rot="5400000">
              <a:off x="1080912" y="3470385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9A67B7C3-1757-43DE-925A-2B411301C570}"/>
              </a:ext>
            </a:extLst>
          </p:cNvPr>
          <p:cNvGrpSpPr/>
          <p:nvPr/>
        </p:nvGrpSpPr>
        <p:grpSpPr>
          <a:xfrm>
            <a:off x="2557253" y="3085316"/>
            <a:ext cx="195209" cy="1150811"/>
            <a:chOff x="2431477" y="3196164"/>
            <a:chExt cx="195209" cy="1150811"/>
          </a:xfrm>
        </p:grpSpPr>
        <p:cxnSp>
          <p:nvCxnSpPr>
            <p:cNvPr id="33" name="直線單箭頭接點 32">
              <a:extLst>
                <a:ext uri="{FF2B5EF4-FFF2-40B4-BE49-F238E27FC236}">
                  <a16:creationId xmlns:a16="http://schemas.microsoft.com/office/drawing/2014/main" id="{9B7B1F55-6593-4CB9-A4EF-C2BF9CAEC3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42891" y="3995459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A3F91E8E-F73C-49C0-A9C0-F595162B7CDB}"/>
                </a:ext>
              </a:extLst>
            </p:cNvPr>
            <p:cNvSpPr/>
            <p:nvPr/>
          </p:nvSpPr>
          <p:spPr>
            <a:xfrm rot="5400000">
              <a:off x="2148938" y="3478703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CE6CF697-992F-4479-80AA-9953054C22CA}"/>
              </a:ext>
            </a:extLst>
          </p:cNvPr>
          <p:cNvGrpSpPr/>
          <p:nvPr/>
        </p:nvGrpSpPr>
        <p:grpSpPr>
          <a:xfrm>
            <a:off x="3643003" y="3070636"/>
            <a:ext cx="195209" cy="1150811"/>
            <a:chOff x="3452062" y="3181484"/>
            <a:chExt cx="195209" cy="1150811"/>
          </a:xfrm>
        </p:grpSpPr>
        <p:cxnSp>
          <p:nvCxnSpPr>
            <p:cNvPr id="36" name="直線單箭頭接點 35">
              <a:extLst>
                <a:ext uri="{FF2B5EF4-FFF2-40B4-BE49-F238E27FC236}">
                  <a16:creationId xmlns:a16="http://schemas.microsoft.com/office/drawing/2014/main" id="{88CB26DF-CD66-471F-87BE-CC618A0D1C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63476" y="3980779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D7569A29-29D4-4E6F-A407-75B9AC04BB01}"/>
                </a:ext>
              </a:extLst>
            </p:cNvPr>
            <p:cNvSpPr/>
            <p:nvPr/>
          </p:nvSpPr>
          <p:spPr>
            <a:xfrm rot="5400000">
              <a:off x="3169523" y="3464023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F78C0A22-B4D1-462C-AF6B-DE96ED1D8864}"/>
              </a:ext>
            </a:extLst>
          </p:cNvPr>
          <p:cNvGrpSpPr/>
          <p:nvPr/>
        </p:nvGrpSpPr>
        <p:grpSpPr>
          <a:xfrm>
            <a:off x="4728753" y="3085316"/>
            <a:ext cx="195209" cy="1150811"/>
            <a:chOff x="4499447" y="3196164"/>
            <a:chExt cx="195209" cy="1150811"/>
          </a:xfrm>
        </p:grpSpPr>
        <p:cxnSp>
          <p:nvCxnSpPr>
            <p:cNvPr id="39" name="直線單箭頭接點 38">
              <a:extLst>
                <a:ext uri="{FF2B5EF4-FFF2-40B4-BE49-F238E27FC236}">
                  <a16:creationId xmlns:a16="http://schemas.microsoft.com/office/drawing/2014/main" id="{207A4466-4CEE-4B02-83D9-8A5028851B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0861" y="3995459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2A307F27-D0CC-4BC5-AD81-301DA72ADFBA}"/>
                </a:ext>
              </a:extLst>
            </p:cNvPr>
            <p:cNvSpPr/>
            <p:nvPr/>
          </p:nvSpPr>
          <p:spPr>
            <a:xfrm rot="5400000">
              <a:off x="4216908" y="3478703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1B524D29-B66E-4A7F-BD6F-BCD4168C188F}"/>
              </a:ext>
            </a:extLst>
          </p:cNvPr>
          <p:cNvGrpSpPr/>
          <p:nvPr/>
        </p:nvGrpSpPr>
        <p:grpSpPr>
          <a:xfrm>
            <a:off x="5814503" y="3064251"/>
            <a:ext cx="195209" cy="1150811"/>
            <a:chOff x="5769519" y="3175099"/>
            <a:chExt cx="195209" cy="1150811"/>
          </a:xfrm>
        </p:grpSpPr>
        <p:cxnSp>
          <p:nvCxnSpPr>
            <p:cNvPr id="42" name="直線單箭頭接點 41">
              <a:extLst>
                <a:ext uri="{FF2B5EF4-FFF2-40B4-BE49-F238E27FC236}">
                  <a16:creationId xmlns:a16="http://schemas.microsoft.com/office/drawing/2014/main" id="{ECA55062-5DDC-46C1-A146-8970975E73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80933" y="3974394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F018D8F0-4B00-4CDB-9887-07D75840D2F5}"/>
                </a:ext>
              </a:extLst>
            </p:cNvPr>
            <p:cNvSpPr/>
            <p:nvPr/>
          </p:nvSpPr>
          <p:spPr>
            <a:xfrm rot="5400000">
              <a:off x="5486980" y="3457638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C303868F-3D7A-411E-BA4D-589FAA9398F8}"/>
              </a:ext>
            </a:extLst>
          </p:cNvPr>
          <p:cNvGrpSpPr/>
          <p:nvPr/>
        </p:nvGrpSpPr>
        <p:grpSpPr>
          <a:xfrm>
            <a:off x="6900253" y="3070636"/>
            <a:ext cx="195209" cy="1150811"/>
            <a:chOff x="6823734" y="3181484"/>
            <a:chExt cx="195209" cy="1150811"/>
          </a:xfrm>
        </p:grpSpPr>
        <p:cxnSp>
          <p:nvCxnSpPr>
            <p:cNvPr id="45" name="直線單箭頭接點 44">
              <a:extLst>
                <a:ext uri="{FF2B5EF4-FFF2-40B4-BE49-F238E27FC236}">
                  <a16:creationId xmlns:a16="http://schemas.microsoft.com/office/drawing/2014/main" id="{E0B9987C-438F-40E0-B159-A2FD3F6F47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5148" y="3980779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9865C9C9-D96A-4CF5-98EE-678886BC6E82}"/>
                </a:ext>
              </a:extLst>
            </p:cNvPr>
            <p:cNvSpPr/>
            <p:nvPr/>
          </p:nvSpPr>
          <p:spPr>
            <a:xfrm rot="5400000">
              <a:off x="6541195" y="3464023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43A30B79-221F-4C04-BF92-92B1248F33C0}"/>
              </a:ext>
            </a:extLst>
          </p:cNvPr>
          <p:cNvGrpSpPr/>
          <p:nvPr/>
        </p:nvGrpSpPr>
        <p:grpSpPr>
          <a:xfrm>
            <a:off x="7986001" y="3076998"/>
            <a:ext cx="195209" cy="1150811"/>
            <a:chOff x="7877949" y="3187846"/>
            <a:chExt cx="195209" cy="1150811"/>
          </a:xfrm>
        </p:grpSpPr>
        <p:cxnSp>
          <p:nvCxnSpPr>
            <p:cNvPr id="48" name="直線單箭頭接點 47">
              <a:extLst>
                <a:ext uri="{FF2B5EF4-FFF2-40B4-BE49-F238E27FC236}">
                  <a16:creationId xmlns:a16="http://schemas.microsoft.com/office/drawing/2014/main" id="{248FD311-63D3-4856-8A11-78BFD1DF13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89363" y="398714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01AD1566-9DB7-4034-8351-E38C2F7309C3}"/>
                </a:ext>
              </a:extLst>
            </p:cNvPr>
            <p:cNvSpPr/>
            <p:nvPr/>
          </p:nvSpPr>
          <p:spPr>
            <a:xfrm rot="5400000">
              <a:off x="7595410" y="3470385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B406C71E-FEE5-45A1-91C0-E1F859AB30F0}"/>
              </a:ext>
            </a:extLst>
          </p:cNvPr>
          <p:cNvSpPr txBox="1"/>
          <p:nvPr/>
        </p:nvSpPr>
        <p:spPr>
          <a:xfrm>
            <a:off x="1104858" y="1459896"/>
            <a:ext cx="928498" cy="468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ea typeface="微軟正黑體" panose="020B0604030504040204" pitchFamily="34" charset="-120"/>
              </a:rPr>
              <a:t>Class</a:t>
            </a:r>
            <a:endParaRPr lang="zh-TW" altLang="en-US" sz="2400" dirty="0">
              <a:ea typeface="微軟正黑體" panose="020B0604030504040204" pitchFamily="34" charset="-120"/>
            </a:endParaRP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DF6D6FA2-43C5-4F4F-A8E2-5C152CDE0318}"/>
              </a:ext>
            </a:extLst>
          </p:cNvPr>
          <p:cNvSpPr txBox="1"/>
          <p:nvPr/>
        </p:nvSpPr>
        <p:spPr>
          <a:xfrm>
            <a:off x="2411159" y="6198639"/>
            <a:ext cx="1743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Sentence 1</a:t>
            </a:r>
            <a:endParaRPr lang="zh-TW" altLang="en-US" sz="2400" dirty="0"/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68EE90BF-481E-4EF1-A8A0-6766257BC1E8}"/>
              </a:ext>
            </a:extLst>
          </p:cNvPr>
          <p:cNvSpPr txBox="1"/>
          <p:nvPr/>
        </p:nvSpPr>
        <p:spPr>
          <a:xfrm>
            <a:off x="6173125" y="6212183"/>
            <a:ext cx="1743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Sentence 2</a:t>
            </a:r>
            <a:endParaRPr lang="zh-TW" altLang="en-US" sz="2400" dirty="0"/>
          </a:p>
        </p:txBody>
      </p:sp>
      <p:grpSp>
        <p:nvGrpSpPr>
          <p:cNvPr id="67" name="群組 66">
            <a:extLst>
              <a:ext uri="{FF2B5EF4-FFF2-40B4-BE49-F238E27FC236}">
                <a16:creationId xmlns:a16="http://schemas.microsoft.com/office/drawing/2014/main" id="{EB5B2E7B-E242-4578-839C-467AB821348C}"/>
              </a:ext>
            </a:extLst>
          </p:cNvPr>
          <p:cNvGrpSpPr/>
          <p:nvPr/>
        </p:nvGrpSpPr>
        <p:grpSpPr>
          <a:xfrm>
            <a:off x="5473645" y="5729151"/>
            <a:ext cx="3218233" cy="461665"/>
            <a:chOff x="8588538" y="6705580"/>
            <a:chExt cx="3218233" cy="461665"/>
          </a:xfrm>
        </p:grpSpPr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B2864001-F2C9-4B17-A369-549444E7FF5B}"/>
                </a:ext>
              </a:extLst>
            </p:cNvPr>
            <p:cNvSpPr/>
            <p:nvPr/>
          </p:nvSpPr>
          <p:spPr>
            <a:xfrm>
              <a:off x="8810626" y="6771152"/>
              <a:ext cx="2746374" cy="39609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6" name="群組 65">
              <a:extLst>
                <a:ext uri="{FF2B5EF4-FFF2-40B4-BE49-F238E27FC236}">
                  <a16:creationId xmlns:a16="http://schemas.microsoft.com/office/drawing/2014/main" id="{07CD18BD-E6FB-46DE-A068-1EC128527069}"/>
                </a:ext>
              </a:extLst>
            </p:cNvPr>
            <p:cNvGrpSpPr/>
            <p:nvPr/>
          </p:nvGrpSpPr>
          <p:grpSpPr>
            <a:xfrm>
              <a:off x="8588538" y="6705580"/>
              <a:ext cx="3218233" cy="461665"/>
              <a:chOff x="8751245" y="6165502"/>
              <a:chExt cx="3218233" cy="461665"/>
            </a:xfrm>
          </p:grpSpPr>
          <p:sp>
            <p:nvSpPr>
              <p:cNvPr id="62" name="文字方塊 61">
                <a:extLst>
                  <a:ext uri="{FF2B5EF4-FFF2-40B4-BE49-F238E27FC236}">
                    <a16:creationId xmlns:a16="http://schemas.microsoft.com/office/drawing/2014/main" id="{E4BE0295-BC16-4592-9BC9-22A2DC21E6B5}"/>
                  </a:ext>
                </a:extLst>
              </p:cNvPr>
              <p:cNvSpPr txBox="1"/>
              <p:nvPr/>
            </p:nvSpPr>
            <p:spPr>
              <a:xfrm>
                <a:off x="8751245" y="6165502"/>
                <a:ext cx="111132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w</a:t>
                </a:r>
                <a:r>
                  <a:rPr lang="en-US" altLang="zh-TW" sz="2400" baseline="-25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3</a:t>
                </a:r>
                <a:endParaRPr lang="zh-TW" altLang="en-US" sz="2400" baseline="-250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63" name="文字方塊 62">
                <a:extLst>
                  <a:ext uri="{FF2B5EF4-FFF2-40B4-BE49-F238E27FC236}">
                    <a16:creationId xmlns:a16="http://schemas.microsoft.com/office/drawing/2014/main" id="{3D23FD72-DA36-4F06-BF23-38E05B7F5B3F}"/>
                  </a:ext>
                </a:extLst>
              </p:cNvPr>
              <p:cNvSpPr txBox="1"/>
              <p:nvPr/>
            </p:nvSpPr>
            <p:spPr>
              <a:xfrm>
                <a:off x="9804701" y="6165502"/>
                <a:ext cx="111132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w</a:t>
                </a:r>
                <a:r>
                  <a:rPr lang="en-US" altLang="zh-TW" sz="2400" baseline="-25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4</a:t>
                </a:r>
                <a:endParaRPr lang="zh-TW" altLang="en-US" sz="2400" baseline="-250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64" name="文字方塊 63">
                <a:extLst>
                  <a:ext uri="{FF2B5EF4-FFF2-40B4-BE49-F238E27FC236}">
                    <a16:creationId xmlns:a16="http://schemas.microsoft.com/office/drawing/2014/main" id="{07C2A408-D441-4685-8BF6-DFAE166958ED}"/>
                  </a:ext>
                </a:extLst>
              </p:cNvPr>
              <p:cNvSpPr txBox="1"/>
              <p:nvPr/>
            </p:nvSpPr>
            <p:spPr>
              <a:xfrm>
                <a:off x="10858157" y="6165502"/>
                <a:ext cx="111132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w</a:t>
                </a:r>
                <a:r>
                  <a:rPr lang="en-US" altLang="zh-TW" sz="2400" baseline="-25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5</a:t>
                </a:r>
                <a:endParaRPr lang="zh-TW" altLang="en-US" sz="2400" baseline="-250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BD47CA6D-78EC-4240-BF83-0748F0A24621}"/>
              </a:ext>
            </a:extLst>
          </p:cNvPr>
          <p:cNvSpPr txBox="1"/>
          <p:nvPr/>
        </p:nvSpPr>
        <p:spPr>
          <a:xfrm>
            <a:off x="3082339" y="1393056"/>
            <a:ext cx="503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Input: two sentences, output: class</a:t>
            </a:r>
            <a:endParaRPr lang="zh-TW" altLang="en-US" sz="2400" dirty="0"/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2CDE5000-CE68-438D-AA4C-A9D21801F0E1}"/>
              </a:ext>
            </a:extLst>
          </p:cNvPr>
          <p:cNvSpPr txBox="1"/>
          <p:nvPr/>
        </p:nvSpPr>
        <p:spPr>
          <a:xfrm>
            <a:off x="3066450" y="1765524"/>
            <a:ext cx="503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Example: Natural Language Inference </a:t>
            </a: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84A94A10-AF3F-4C49-9E7A-552B9F7CDFA3}"/>
              </a:ext>
            </a:extLst>
          </p:cNvPr>
          <p:cNvSpPr/>
          <p:nvPr/>
        </p:nvSpPr>
        <p:spPr>
          <a:xfrm>
            <a:off x="3491451" y="2145565"/>
            <a:ext cx="52819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US" altLang="zh-TW" sz="2400" dirty="0">
                <a:solidFill>
                  <a:srgbClr val="373737"/>
                </a:solidFill>
              </a:rPr>
              <a:t>Given a “premise”, determining whether a “hypothesis” is T/F/ unknown.</a:t>
            </a:r>
            <a:endParaRPr lang="zh-TW" altLang="en-US" sz="2400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AB2FE7F-FC37-8442-ADC4-73C79FDE9C81}"/>
              </a:ext>
            </a:extLst>
          </p:cNvPr>
          <p:cNvSpPr/>
          <p:nvPr/>
        </p:nvSpPr>
        <p:spPr>
          <a:xfrm>
            <a:off x="2236875" y="6626603"/>
            <a:ext cx="58635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TW" sz="12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http://speech.ee.ntu.edu.tw/~tlkagk/courses_ML20.html</a:t>
            </a:r>
            <a:r>
              <a:rPr lang="en-US" altLang="zh-TW" sz="1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9" name="Slide Number Placeholder 3">
            <a:extLst>
              <a:ext uri="{FF2B5EF4-FFF2-40B4-BE49-F238E27FC236}">
                <a16:creationId xmlns:a16="http://schemas.microsoft.com/office/drawing/2014/main" id="{AF290870-6C0D-114D-BF41-1A7AFBF49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56556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23C1FCE-F04A-4B9F-8A21-6159CD573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How to use BERT – Case 4 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8FE6B4B-C967-4386-A99B-7E1B4E1DE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68760"/>
            <a:ext cx="4428092" cy="4351338"/>
          </a:xfrm>
        </p:spPr>
        <p:txBody>
          <a:bodyPr>
            <a:normAutofit/>
          </a:bodyPr>
          <a:lstStyle/>
          <a:p>
            <a:r>
              <a:rPr lang="en-US" altLang="zh-TW" sz="2400" dirty="0"/>
              <a:t>Extraction-based Question Answering (QA) (E.g. </a:t>
            </a:r>
            <a:r>
              <a:rPr lang="en-US" altLang="zh-TW" sz="2400" dirty="0" err="1"/>
              <a:t>SQuAD</a:t>
            </a:r>
            <a:r>
              <a:rPr lang="en-US" altLang="zh-TW" sz="2400" dirty="0"/>
              <a:t>)</a:t>
            </a:r>
            <a:endParaRPr lang="zh-TW" altLang="en-US" sz="24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21E293A-CA22-42E3-8FC3-CF70A712B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3079" y="1341019"/>
            <a:ext cx="4139633" cy="46562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50A7D975-1662-4329-9C01-7CD59F676BA1}"/>
                  </a:ext>
                </a:extLst>
              </p:cNvPr>
              <p:cNvSpPr txBox="1"/>
              <p:nvPr/>
            </p:nvSpPr>
            <p:spPr>
              <a:xfrm>
                <a:off x="2046984" y="2364646"/>
                <a:ext cx="276816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50A7D975-1662-4329-9C01-7CD59F676B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6984" y="2364646"/>
                <a:ext cx="2768166" cy="461665"/>
              </a:xfrm>
              <a:prstGeom prst="rect">
                <a:avLst/>
              </a:prstGeom>
              <a:blipFill>
                <a:blip r:embed="rId4"/>
                <a:stretch>
                  <a:fillRect l="-457" b="-270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DA09AA20-C30F-404A-B7FB-3DCB44E17E49}"/>
                  </a:ext>
                </a:extLst>
              </p:cNvPr>
              <p:cNvSpPr txBox="1"/>
              <p:nvPr/>
            </p:nvSpPr>
            <p:spPr>
              <a:xfrm>
                <a:off x="2048554" y="2866665"/>
                <a:ext cx="3371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DA09AA20-C30F-404A-B7FB-3DCB44E17E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8554" y="2866665"/>
                <a:ext cx="3371161" cy="461665"/>
              </a:xfrm>
              <a:prstGeom prst="rect">
                <a:avLst/>
              </a:prstGeom>
              <a:blipFill>
                <a:blip r:embed="rId5"/>
                <a:stretch>
                  <a:fillRect l="-1128" b="-1052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: 圓角 6">
            <a:extLst>
              <a:ext uri="{FF2B5EF4-FFF2-40B4-BE49-F238E27FC236}">
                <a16:creationId xmlns:a16="http://schemas.microsoft.com/office/drawing/2014/main" id="{C04332A6-04CE-4839-9A01-6051B2E3B357}"/>
              </a:ext>
            </a:extLst>
          </p:cNvPr>
          <p:cNvSpPr/>
          <p:nvPr/>
        </p:nvSpPr>
        <p:spPr>
          <a:xfrm>
            <a:off x="1999649" y="3560798"/>
            <a:ext cx="1178805" cy="11237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QA</a:t>
            </a:r>
          </a:p>
          <a:p>
            <a:pPr algn="ctr"/>
            <a:r>
              <a:rPr lang="en-US" altLang="zh-TW" sz="2400" dirty="0"/>
              <a:t>Model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A4D1AA26-FC7E-4801-95DB-03169B12986B}"/>
                  </a:ext>
                </a:extLst>
              </p:cNvPr>
              <p:cNvSpPr txBox="1"/>
              <p:nvPr/>
            </p:nvSpPr>
            <p:spPr>
              <a:xfrm>
                <a:off x="764096" y="4719505"/>
                <a:ext cx="356044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/>
                  <a:t>output: two integers (</a:t>
                </a: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altLang="zh-TW" sz="2400" dirty="0"/>
                  <a:t>, </a:t>
                </a: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altLang="zh-TW" sz="2400" dirty="0"/>
                  <a:t>) 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A4D1AA26-FC7E-4801-95DB-03169B129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096" y="4719505"/>
                <a:ext cx="3560448" cy="461665"/>
              </a:xfrm>
              <a:prstGeom prst="rect">
                <a:avLst/>
              </a:prstGeom>
              <a:blipFill>
                <a:blip r:embed="rId6"/>
                <a:stretch>
                  <a:fillRect l="-1423" t="-10526" r="-3203" b="-2894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D202D16E-5C4F-4E96-9D4A-AE86ED7AF4BB}"/>
                  </a:ext>
                </a:extLst>
              </p:cNvPr>
              <p:cNvSpPr txBox="1"/>
              <p:nvPr/>
            </p:nvSpPr>
            <p:spPr>
              <a:xfrm>
                <a:off x="2065415" y="5421343"/>
                <a:ext cx="235564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TW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D202D16E-5C4F-4E96-9D4A-AE86ED7AF4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5415" y="5421343"/>
                <a:ext cx="2355642" cy="461665"/>
              </a:xfrm>
              <a:prstGeom prst="rect">
                <a:avLst/>
              </a:prstGeom>
              <a:blipFill>
                <a:blip r:embed="rId7"/>
                <a:stretch>
                  <a:fillRect l="-538" b="-789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字方塊 10">
            <a:extLst>
              <a:ext uri="{FF2B5EF4-FFF2-40B4-BE49-F238E27FC236}">
                <a16:creationId xmlns:a16="http://schemas.microsoft.com/office/drawing/2014/main" id="{916A163B-2F62-4B1A-B4DA-821D2E5C9AB8}"/>
              </a:ext>
            </a:extLst>
          </p:cNvPr>
          <p:cNvSpPr txBox="1"/>
          <p:nvPr/>
        </p:nvSpPr>
        <p:spPr>
          <a:xfrm>
            <a:off x="506865" y="2339837"/>
            <a:ext cx="2016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i="1" u="sng" dirty="0"/>
              <a:t>Document</a:t>
            </a:r>
            <a:r>
              <a:rPr lang="en-US" altLang="zh-TW" sz="2400" dirty="0"/>
              <a:t>:</a:t>
            </a:r>
            <a:endParaRPr lang="zh-TW" altLang="en-US" sz="2400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0EC59737-7824-4A7C-A3A8-8B52B52342A8}"/>
              </a:ext>
            </a:extLst>
          </p:cNvPr>
          <p:cNvSpPr txBox="1"/>
          <p:nvPr/>
        </p:nvSpPr>
        <p:spPr>
          <a:xfrm>
            <a:off x="506864" y="2863130"/>
            <a:ext cx="2016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i="1" u="sng" dirty="0"/>
              <a:t>Query</a:t>
            </a:r>
            <a:r>
              <a:rPr lang="en-US" altLang="zh-TW" sz="2400" dirty="0"/>
              <a:t>:</a:t>
            </a:r>
            <a:endParaRPr lang="zh-TW" altLang="en-US" sz="2400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6EDB8AEA-7BC6-4A77-964A-6F9C762BCE27}"/>
              </a:ext>
            </a:extLst>
          </p:cNvPr>
          <p:cNvSpPr txBox="1"/>
          <p:nvPr/>
        </p:nvSpPr>
        <p:spPr>
          <a:xfrm>
            <a:off x="548568" y="5427927"/>
            <a:ext cx="2016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i="1" u="sng" dirty="0"/>
              <a:t>Answer</a:t>
            </a:r>
            <a:r>
              <a:rPr lang="en-US" altLang="zh-TW" sz="2400" dirty="0"/>
              <a:t>:</a:t>
            </a:r>
            <a:endParaRPr lang="zh-TW" altLang="en-US" sz="2400" dirty="0"/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3AE3CE82-09AA-4F1F-89B9-0615974DDAD0}"/>
              </a:ext>
            </a:extLst>
          </p:cNvPr>
          <p:cNvCxnSpPr/>
          <p:nvPr/>
        </p:nvCxnSpPr>
        <p:spPr>
          <a:xfrm>
            <a:off x="1676540" y="3856524"/>
            <a:ext cx="33412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64CDC8E5-3571-4B94-B260-4A204A09DD70}"/>
              </a:ext>
            </a:extLst>
          </p:cNvPr>
          <p:cNvCxnSpPr/>
          <p:nvPr/>
        </p:nvCxnSpPr>
        <p:spPr>
          <a:xfrm>
            <a:off x="1676540" y="4328415"/>
            <a:ext cx="33412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C9A65ECF-ED56-4CD9-8258-B99E32602392}"/>
              </a:ext>
            </a:extLst>
          </p:cNvPr>
          <p:cNvCxnSpPr/>
          <p:nvPr/>
        </p:nvCxnSpPr>
        <p:spPr>
          <a:xfrm>
            <a:off x="3178454" y="3856524"/>
            <a:ext cx="33412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5E1E7093-98C8-47B1-9D1D-73ED4673B62F}"/>
              </a:ext>
            </a:extLst>
          </p:cNvPr>
          <p:cNvCxnSpPr/>
          <p:nvPr/>
        </p:nvCxnSpPr>
        <p:spPr>
          <a:xfrm>
            <a:off x="3178454" y="4328415"/>
            <a:ext cx="33412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49D463B7-D052-4D9B-ADF8-4D098A195831}"/>
                  </a:ext>
                </a:extLst>
              </p:cNvPr>
              <p:cNvSpPr txBox="1"/>
              <p:nvPr/>
            </p:nvSpPr>
            <p:spPr>
              <a:xfrm>
                <a:off x="1129547" y="3625691"/>
                <a:ext cx="70765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49D463B7-D052-4D9B-ADF8-4D098A1958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547" y="3625691"/>
                <a:ext cx="707659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4E804D06-BFCD-401D-AA44-EA9083EE9911}"/>
                  </a:ext>
                </a:extLst>
              </p:cNvPr>
              <p:cNvSpPr txBox="1"/>
              <p:nvPr/>
            </p:nvSpPr>
            <p:spPr>
              <a:xfrm>
                <a:off x="1110041" y="4087356"/>
                <a:ext cx="70765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4E804D06-BFCD-401D-AA44-EA9083EE99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041" y="4087356"/>
                <a:ext cx="707659" cy="461665"/>
              </a:xfrm>
              <a:prstGeom prst="rect">
                <a:avLst/>
              </a:prstGeom>
              <a:blipFill>
                <a:blip r:embed="rId9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3A476155-1119-4CFF-9FEE-B49E88D04365}"/>
                  </a:ext>
                </a:extLst>
              </p:cNvPr>
              <p:cNvSpPr txBox="1"/>
              <p:nvPr/>
            </p:nvSpPr>
            <p:spPr>
              <a:xfrm>
                <a:off x="3500333" y="3593099"/>
                <a:ext cx="4782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3A476155-1119-4CFF-9FEE-B49E88D043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333" y="3593099"/>
                <a:ext cx="478232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009B2F66-B3E5-4679-8E14-7A4B254BCA0A}"/>
                  </a:ext>
                </a:extLst>
              </p:cNvPr>
              <p:cNvSpPr txBox="1"/>
              <p:nvPr/>
            </p:nvSpPr>
            <p:spPr>
              <a:xfrm>
                <a:off x="3499967" y="4072080"/>
                <a:ext cx="4782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009B2F66-B3E5-4679-8E14-7A4B254BCA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9967" y="4072080"/>
                <a:ext cx="478232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215ED8A0-B43A-4492-8DEE-3876ACDD1F0F}"/>
              </a:ext>
            </a:extLst>
          </p:cNvPr>
          <p:cNvSpPr/>
          <p:nvPr/>
        </p:nvSpPr>
        <p:spPr>
          <a:xfrm>
            <a:off x="6766881" y="1561357"/>
            <a:ext cx="484742" cy="44578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17</a:t>
            </a:r>
            <a:endParaRPr lang="zh-TW" altLang="en-US" dirty="0"/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4361834E-F6B9-4542-AC2A-AAB27910D55B}"/>
              </a:ext>
            </a:extLst>
          </p:cNvPr>
          <p:cNvSpPr/>
          <p:nvPr/>
        </p:nvSpPr>
        <p:spPr>
          <a:xfrm>
            <a:off x="6630524" y="3034380"/>
            <a:ext cx="484742" cy="44578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77</a:t>
            </a:r>
            <a:endParaRPr lang="zh-TW" altLang="en-US" dirty="0"/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0D2E1DE9-D379-4E6C-888B-E04D7BCB4B92}"/>
              </a:ext>
            </a:extLst>
          </p:cNvPr>
          <p:cNvSpPr/>
          <p:nvPr/>
        </p:nvSpPr>
        <p:spPr>
          <a:xfrm>
            <a:off x="7414198" y="3038677"/>
            <a:ext cx="484742" cy="44578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79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: 圓角 25">
                <a:extLst>
                  <a:ext uri="{FF2B5EF4-FFF2-40B4-BE49-F238E27FC236}">
                    <a16:creationId xmlns:a16="http://schemas.microsoft.com/office/drawing/2014/main" id="{B4258E99-95DA-4184-9A7F-D342C3F89477}"/>
                  </a:ext>
                </a:extLst>
              </p:cNvPr>
              <p:cNvSpPr/>
              <p:nvPr/>
            </p:nvSpPr>
            <p:spPr>
              <a:xfrm>
                <a:off x="5657594" y="3940427"/>
                <a:ext cx="2244175" cy="351712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=17,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=17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6" name="矩形: 圓角 25">
                <a:extLst>
                  <a:ext uri="{FF2B5EF4-FFF2-40B4-BE49-F238E27FC236}">
                    <a16:creationId xmlns:a16="http://schemas.microsoft.com/office/drawing/2014/main" id="{B4258E99-95DA-4184-9A7F-D342C3F894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7594" y="3940427"/>
                <a:ext cx="2244175" cy="351712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: 圓角 26">
                <a:extLst>
                  <a:ext uri="{FF2B5EF4-FFF2-40B4-BE49-F238E27FC236}">
                    <a16:creationId xmlns:a16="http://schemas.microsoft.com/office/drawing/2014/main" id="{BEB44EFD-928B-46F0-9612-4C129C6EBBDD}"/>
                  </a:ext>
                </a:extLst>
              </p:cNvPr>
              <p:cNvSpPr/>
              <p:nvPr/>
            </p:nvSpPr>
            <p:spPr>
              <a:xfrm>
                <a:off x="6312968" y="5692715"/>
                <a:ext cx="2244175" cy="351712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=77,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=79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7" name="矩形: 圓角 26">
                <a:extLst>
                  <a:ext uri="{FF2B5EF4-FFF2-40B4-BE49-F238E27FC236}">
                    <a16:creationId xmlns:a16="http://schemas.microsoft.com/office/drawing/2014/main" id="{BEB44EFD-928B-46F0-9612-4C129C6EBB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968" y="5692715"/>
                <a:ext cx="2244175" cy="351712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>
            <a:extLst>
              <a:ext uri="{FF2B5EF4-FFF2-40B4-BE49-F238E27FC236}">
                <a16:creationId xmlns:a16="http://schemas.microsoft.com/office/drawing/2014/main" id="{E3022BE3-9527-594A-814F-90B5057A61C9}"/>
              </a:ext>
            </a:extLst>
          </p:cNvPr>
          <p:cNvSpPr/>
          <p:nvPr/>
        </p:nvSpPr>
        <p:spPr>
          <a:xfrm>
            <a:off x="2236875" y="6626603"/>
            <a:ext cx="58635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TW" sz="1200" dirty="0">
                <a:solidFill>
                  <a:schemeClr val="bg1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http://speech.ee.ntu.edu.tw/~tlkagk/courses_ML20.html</a:t>
            </a:r>
            <a:r>
              <a:rPr lang="en-US" altLang="zh-TW" sz="1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CA08CF83-24FB-D242-B0A0-801364F00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79</a:t>
            </a:fld>
            <a:endParaRPr lang="de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5D7038-F6BD-C94E-9D57-B49C11210B21}"/>
              </a:ext>
            </a:extLst>
          </p:cNvPr>
          <p:cNvSpPr txBox="1"/>
          <p:nvPr/>
        </p:nvSpPr>
        <p:spPr>
          <a:xfrm>
            <a:off x="2564655" y="6165304"/>
            <a:ext cx="1592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DE" dirty="0"/>
              <a:t>=start, e=end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AB99D74-F433-96A9-02A9-196D6B6941A5}"/>
              </a:ext>
            </a:extLst>
          </p:cNvPr>
          <p:cNvSpPr txBox="1"/>
          <p:nvPr/>
        </p:nvSpPr>
        <p:spPr>
          <a:xfrm>
            <a:off x="4586895" y="-1448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dirty="0"/>
              <a:t>https://rajpurkar.github.io/SQuAD-explorer/</a:t>
            </a:r>
          </a:p>
        </p:txBody>
      </p:sp>
    </p:spTree>
    <p:extLst>
      <p:ext uri="{BB962C8B-B14F-4D97-AF65-F5344CB8AC3E}">
        <p14:creationId xmlns:p14="http://schemas.microsoft.com/office/powerpoint/2010/main" val="3153307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43840" y="188640"/>
            <a:ext cx="804144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200" dirty="0"/>
              <a:t>CNNs for sentence</a:t>
            </a:r>
            <a:r>
              <a:rPr lang="en-US" sz="3200"/>
              <a:t>/text </a:t>
            </a:r>
            <a:r>
              <a:rPr lang="en-US" sz="3200" dirty="0"/>
              <a:t>classification</a:t>
            </a: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20" y="1752601"/>
            <a:ext cx="8229600" cy="3320866"/>
          </a:xfrm>
          <a:prstGeom prst="rect">
            <a:avLst/>
          </a:prstGeom>
        </p:spPr>
      </p:pic>
      <p:sp>
        <p:nvSpPr>
          <p:cNvPr id="8" name="Ορθογώνιο 7"/>
          <p:cNvSpPr/>
          <p:nvPr/>
        </p:nvSpPr>
        <p:spPr>
          <a:xfrm>
            <a:off x="1689100" y="4934967"/>
            <a:ext cx="63067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latin typeface="Arial" charset="0"/>
                <a:ea typeface="Arial" charset="0"/>
                <a:cs typeface="Arial" charset="0"/>
              </a:rPr>
              <a:t>Kim, Y. “Convolutional Neural Networks for Sentence Classification”, EMNLP (2014)</a:t>
            </a:r>
            <a:endParaRPr lang="el-GR" i="1" dirty="0"/>
          </a:p>
        </p:txBody>
      </p:sp>
      <p:sp>
        <p:nvSpPr>
          <p:cNvPr id="9" name="Ορθογώνιο 8"/>
          <p:cNvSpPr/>
          <p:nvPr/>
        </p:nvSpPr>
        <p:spPr>
          <a:xfrm>
            <a:off x="2699084" y="5678263"/>
            <a:ext cx="4286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sliding over 3, 4 or 5 words at a time 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D62BB645-4F66-944F-A247-C34BFB03B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  <p:sp>
        <p:nvSpPr>
          <p:cNvPr id="2" name="Cloud Callout 1">
            <a:extLst>
              <a:ext uri="{FF2B5EF4-FFF2-40B4-BE49-F238E27FC236}">
                <a16:creationId xmlns:a16="http://schemas.microsoft.com/office/drawing/2014/main" id="{B8D766D1-DB07-2D4B-B5A8-08499326612E}"/>
              </a:ext>
            </a:extLst>
          </p:cNvPr>
          <p:cNvSpPr/>
          <p:nvPr/>
        </p:nvSpPr>
        <p:spPr>
          <a:xfrm>
            <a:off x="1979711" y="881336"/>
            <a:ext cx="5006123" cy="871265"/>
          </a:xfrm>
          <a:prstGeom prst="cloudCallout">
            <a:avLst>
              <a:gd name="adj1" fmla="val -28576"/>
              <a:gd name="adj2" fmla="val 8297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ysClr val="windowText" lastClr="000000"/>
                </a:solidFill>
              </a:rPr>
              <a:t>Pretrained and task-specific embeddings: Multiple Channels</a:t>
            </a:r>
          </a:p>
        </p:txBody>
      </p:sp>
      <p:sp>
        <p:nvSpPr>
          <p:cNvPr id="11" name="Ορθογώνιο 8">
            <a:extLst>
              <a:ext uri="{FF2B5EF4-FFF2-40B4-BE49-F238E27FC236}">
                <a16:creationId xmlns:a16="http://schemas.microsoft.com/office/drawing/2014/main" id="{EF0E2146-414D-FE41-8AE9-F5F0AAD0641A}"/>
              </a:ext>
            </a:extLst>
          </p:cNvPr>
          <p:cNvSpPr/>
          <p:nvPr/>
        </p:nvSpPr>
        <p:spPr>
          <a:xfrm>
            <a:off x="2726932" y="6345336"/>
            <a:ext cx="36215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/>
              <a:t>Static = pre-trained, non-static = task-specific</a:t>
            </a:r>
          </a:p>
        </p:txBody>
      </p:sp>
    </p:spTree>
    <p:extLst>
      <p:ext uri="{BB962C8B-B14F-4D97-AF65-F5344CB8AC3E}">
        <p14:creationId xmlns:p14="http://schemas.microsoft.com/office/powerpoint/2010/main" val="350986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9" name="直線單箭頭接點 88">
            <a:extLst>
              <a:ext uri="{FF2B5EF4-FFF2-40B4-BE49-F238E27FC236}">
                <a16:creationId xmlns:a16="http://schemas.microsoft.com/office/drawing/2014/main" id="{2D902552-AA3D-46DD-B680-BADDED753A32}"/>
              </a:ext>
            </a:extLst>
          </p:cNvPr>
          <p:cNvCxnSpPr>
            <a:cxnSpLocks/>
          </p:cNvCxnSpPr>
          <p:nvPr/>
        </p:nvCxnSpPr>
        <p:spPr>
          <a:xfrm flipV="1">
            <a:off x="5734441" y="1696345"/>
            <a:ext cx="0" cy="2809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單箭頭接點 89">
            <a:extLst>
              <a:ext uri="{FF2B5EF4-FFF2-40B4-BE49-F238E27FC236}">
                <a16:creationId xmlns:a16="http://schemas.microsoft.com/office/drawing/2014/main" id="{6FC2E160-1873-484A-8A57-CFF61A92D7CB}"/>
              </a:ext>
            </a:extLst>
          </p:cNvPr>
          <p:cNvCxnSpPr>
            <a:cxnSpLocks/>
          </p:cNvCxnSpPr>
          <p:nvPr/>
        </p:nvCxnSpPr>
        <p:spPr>
          <a:xfrm flipV="1">
            <a:off x="6809252" y="1705511"/>
            <a:ext cx="0" cy="2809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單箭頭接點 90">
            <a:extLst>
              <a:ext uri="{FF2B5EF4-FFF2-40B4-BE49-F238E27FC236}">
                <a16:creationId xmlns:a16="http://schemas.microsoft.com/office/drawing/2014/main" id="{59B98F15-1F30-4C3A-9819-0546D6676331}"/>
              </a:ext>
            </a:extLst>
          </p:cNvPr>
          <p:cNvCxnSpPr>
            <a:cxnSpLocks/>
          </p:cNvCxnSpPr>
          <p:nvPr/>
        </p:nvCxnSpPr>
        <p:spPr>
          <a:xfrm flipV="1">
            <a:off x="7913958" y="1699169"/>
            <a:ext cx="0" cy="2809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群組 57">
            <a:extLst>
              <a:ext uri="{FF2B5EF4-FFF2-40B4-BE49-F238E27FC236}">
                <a16:creationId xmlns:a16="http://schemas.microsoft.com/office/drawing/2014/main" id="{32F3067F-3614-4EF1-8BC6-BF8AE6D6BAAE}"/>
              </a:ext>
            </a:extLst>
          </p:cNvPr>
          <p:cNvGrpSpPr/>
          <p:nvPr/>
        </p:nvGrpSpPr>
        <p:grpSpPr>
          <a:xfrm>
            <a:off x="2171811" y="5739386"/>
            <a:ext cx="2148722" cy="461665"/>
            <a:chOff x="-2355676" y="6078727"/>
            <a:chExt cx="2148722" cy="461665"/>
          </a:xfrm>
        </p:grpSpPr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E15C8C97-3611-4A6E-A802-16EB29492C7A}"/>
                </a:ext>
              </a:extLst>
            </p:cNvPr>
            <p:cNvSpPr/>
            <p:nvPr/>
          </p:nvSpPr>
          <p:spPr>
            <a:xfrm>
              <a:off x="-2165698" y="6091427"/>
              <a:ext cx="1778466" cy="4489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3" name="文字方塊 52">
              <a:extLst>
                <a:ext uri="{FF2B5EF4-FFF2-40B4-BE49-F238E27FC236}">
                  <a16:creationId xmlns:a16="http://schemas.microsoft.com/office/drawing/2014/main" id="{5CE0CF61-CF41-42CD-A6E3-268E33C73661}"/>
                </a:ext>
              </a:extLst>
            </p:cNvPr>
            <p:cNvSpPr txBox="1"/>
            <p:nvPr/>
          </p:nvSpPr>
          <p:spPr>
            <a:xfrm>
              <a:off x="-2355676" y="6078727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q</a:t>
              </a:r>
              <a:r>
                <a:rPr lang="en-US" altLang="zh-TW" sz="2400" baseline="-25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endParaRPr lang="zh-TW" altLang="en-US" sz="2400" baseline="-25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4" name="文字方塊 53">
              <a:extLst>
                <a:ext uri="{FF2B5EF4-FFF2-40B4-BE49-F238E27FC236}">
                  <a16:creationId xmlns:a16="http://schemas.microsoft.com/office/drawing/2014/main" id="{7BBA8924-EE09-4B4A-BD75-47DAF275A7BF}"/>
                </a:ext>
              </a:extLst>
            </p:cNvPr>
            <p:cNvSpPr txBox="1"/>
            <p:nvPr/>
          </p:nvSpPr>
          <p:spPr>
            <a:xfrm>
              <a:off x="-1318275" y="6078727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q</a:t>
              </a:r>
              <a:r>
                <a:rPr lang="en-US" altLang="zh-TW" sz="2400" baseline="-25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  <a:endParaRPr lang="zh-TW" altLang="en-US" sz="2400" baseline="-25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81543FFB-AF05-4E2B-9BB6-88C145FED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How to use BERT – Case 4 </a:t>
            </a:r>
            <a:endParaRPr lang="zh-TW" altLang="en-US" dirty="0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89E7AB03-F399-4733-A1A1-01510D7678C9}"/>
              </a:ext>
            </a:extLst>
          </p:cNvPr>
          <p:cNvSpPr/>
          <p:nvPr/>
        </p:nvSpPr>
        <p:spPr>
          <a:xfrm>
            <a:off x="1161994" y="4227809"/>
            <a:ext cx="7630287" cy="1171047"/>
          </a:xfrm>
          <a:prstGeom prst="roundRect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BERT</a:t>
            </a:r>
            <a:endParaRPr lang="zh-TW" altLang="en-US" sz="2800" dirty="0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44122BCC-392D-4417-A304-4AC5A6242EA7}"/>
              </a:ext>
            </a:extLst>
          </p:cNvPr>
          <p:cNvGrpSpPr/>
          <p:nvPr/>
        </p:nvGrpSpPr>
        <p:grpSpPr>
          <a:xfrm>
            <a:off x="1050833" y="5427631"/>
            <a:ext cx="1111321" cy="797614"/>
            <a:chOff x="1212077" y="5255291"/>
            <a:chExt cx="1111321" cy="797614"/>
          </a:xfrm>
        </p:grpSpPr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227A93F0-440F-4A5C-A819-E9B7BD6EDD68}"/>
                </a:ext>
              </a:extLst>
            </p:cNvPr>
            <p:cNvSpPr txBox="1"/>
            <p:nvPr/>
          </p:nvSpPr>
          <p:spPr>
            <a:xfrm>
              <a:off x="1212077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[CLS]</a:t>
              </a:r>
              <a:endPara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7" name="直線單箭頭接點 6">
              <a:extLst>
                <a:ext uri="{FF2B5EF4-FFF2-40B4-BE49-F238E27FC236}">
                  <a16:creationId xmlns:a16="http://schemas.microsoft.com/office/drawing/2014/main" id="{4875D446-F815-483B-A400-2EF9D86709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44161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AD2EFE17-00DA-4FDA-B38C-747504B56441}"/>
              </a:ext>
            </a:extLst>
          </p:cNvPr>
          <p:cNvCxnSpPr>
            <a:cxnSpLocks/>
          </p:cNvCxnSpPr>
          <p:nvPr/>
        </p:nvCxnSpPr>
        <p:spPr>
          <a:xfrm flipV="1">
            <a:off x="2688806" y="5427631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FECD57EF-2352-40FD-8D1F-731C2B48529B}"/>
              </a:ext>
            </a:extLst>
          </p:cNvPr>
          <p:cNvCxnSpPr>
            <a:cxnSpLocks/>
          </p:cNvCxnSpPr>
          <p:nvPr/>
        </p:nvCxnSpPr>
        <p:spPr>
          <a:xfrm flipV="1">
            <a:off x="3761063" y="5427631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F0B86433-B800-4B9E-9E3B-1F93B20703E4}"/>
              </a:ext>
            </a:extLst>
          </p:cNvPr>
          <p:cNvGrpSpPr/>
          <p:nvPr/>
        </p:nvGrpSpPr>
        <p:grpSpPr>
          <a:xfrm>
            <a:off x="4318052" y="5427631"/>
            <a:ext cx="1111321" cy="797614"/>
            <a:chOff x="4324279" y="5255291"/>
            <a:chExt cx="1111321" cy="797614"/>
          </a:xfrm>
        </p:grpSpPr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0669E344-1BA5-47BE-97D7-683E3FD59642}"/>
                </a:ext>
              </a:extLst>
            </p:cNvPr>
            <p:cNvSpPr txBox="1"/>
            <p:nvPr/>
          </p:nvSpPr>
          <p:spPr>
            <a:xfrm>
              <a:off x="4324279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[SEP]</a:t>
              </a:r>
              <a:endPara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16" name="直線單箭頭接點 15">
              <a:extLst>
                <a:ext uri="{FF2B5EF4-FFF2-40B4-BE49-F238E27FC236}">
                  <a16:creationId xmlns:a16="http://schemas.microsoft.com/office/drawing/2014/main" id="{6EEEA6AE-6E54-40A4-8C92-62199B315D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3179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BDDF5743-F5C9-4AD9-8D9F-8906E6373C8D}"/>
              </a:ext>
            </a:extLst>
          </p:cNvPr>
          <p:cNvCxnSpPr>
            <a:cxnSpLocks/>
          </p:cNvCxnSpPr>
          <p:nvPr/>
        </p:nvCxnSpPr>
        <p:spPr>
          <a:xfrm flipV="1">
            <a:off x="5939209" y="5427631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E97221FA-F61E-4607-B08B-BE31A44B3F08}"/>
              </a:ext>
            </a:extLst>
          </p:cNvPr>
          <p:cNvCxnSpPr>
            <a:cxnSpLocks/>
          </p:cNvCxnSpPr>
          <p:nvPr/>
        </p:nvCxnSpPr>
        <p:spPr>
          <a:xfrm flipV="1">
            <a:off x="7045098" y="5427631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0E10D704-C5DB-45E8-8A87-5B427C350B75}"/>
              </a:ext>
            </a:extLst>
          </p:cNvPr>
          <p:cNvCxnSpPr>
            <a:cxnSpLocks/>
          </p:cNvCxnSpPr>
          <p:nvPr/>
        </p:nvCxnSpPr>
        <p:spPr>
          <a:xfrm flipV="1">
            <a:off x="8117353" y="5427631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13BEEE4C-2475-4509-BD78-8E6BE1F37FE6}"/>
              </a:ext>
            </a:extLst>
          </p:cNvPr>
          <p:cNvGrpSpPr/>
          <p:nvPr/>
        </p:nvGrpSpPr>
        <p:grpSpPr>
          <a:xfrm>
            <a:off x="1471503" y="3076998"/>
            <a:ext cx="195209" cy="1150811"/>
            <a:chOff x="1363451" y="3187846"/>
            <a:chExt cx="195209" cy="1150811"/>
          </a:xfrm>
        </p:grpSpPr>
        <p:cxnSp>
          <p:nvCxnSpPr>
            <p:cNvPr id="28" name="直線單箭頭接點 27">
              <a:extLst>
                <a:ext uri="{FF2B5EF4-FFF2-40B4-BE49-F238E27FC236}">
                  <a16:creationId xmlns:a16="http://schemas.microsoft.com/office/drawing/2014/main" id="{DF7B36B8-632B-4C79-8BC8-0DDE093F33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74865" y="398714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D5DF86C1-7C3A-4872-97D7-79D7E3E2DF42}"/>
                </a:ext>
              </a:extLst>
            </p:cNvPr>
            <p:cNvSpPr/>
            <p:nvPr/>
          </p:nvSpPr>
          <p:spPr>
            <a:xfrm rot="5400000">
              <a:off x="1080912" y="3470385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9A67B7C3-1757-43DE-925A-2B411301C570}"/>
              </a:ext>
            </a:extLst>
          </p:cNvPr>
          <p:cNvGrpSpPr/>
          <p:nvPr/>
        </p:nvGrpSpPr>
        <p:grpSpPr>
          <a:xfrm>
            <a:off x="2557253" y="3085316"/>
            <a:ext cx="195209" cy="1150811"/>
            <a:chOff x="2431477" y="3196164"/>
            <a:chExt cx="195209" cy="1150811"/>
          </a:xfrm>
        </p:grpSpPr>
        <p:cxnSp>
          <p:nvCxnSpPr>
            <p:cNvPr id="33" name="直線單箭頭接點 32">
              <a:extLst>
                <a:ext uri="{FF2B5EF4-FFF2-40B4-BE49-F238E27FC236}">
                  <a16:creationId xmlns:a16="http://schemas.microsoft.com/office/drawing/2014/main" id="{9B7B1F55-6593-4CB9-A4EF-C2BF9CAEC3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42891" y="3995459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A3F91E8E-F73C-49C0-A9C0-F595162B7CDB}"/>
                </a:ext>
              </a:extLst>
            </p:cNvPr>
            <p:cNvSpPr/>
            <p:nvPr/>
          </p:nvSpPr>
          <p:spPr>
            <a:xfrm rot="5400000">
              <a:off x="2148938" y="3478703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CE6CF697-992F-4479-80AA-9953054C22CA}"/>
              </a:ext>
            </a:extLst>
          </p:cNvPr>
          <p:cNvGrpSpPr/>
          <p:nvPr/>
        </p:nvGrpSpPr>
        <p:grpSpPr>
          <a:xfrm>
            <a:off x="3643003" y="3070636"/>
            <a:ext cx="195209" cy="1150811"/>
            <a:chOff x="3452062" y="3181484"/>
            <a:chExt cx="195209" cy="1150811"/>
          </a:xfrm>
        </p:grpSpPr>
        <p:cxnSp>
          <p:nvCxnSpPr>
            <p:cNvPr id="36" name="直線單箭頭接點 35">
              <a:extLst>
                <a:ext uri="{FF2B5EF4-FFF2-40B4-BE49-F238E27FC236}">
                  <a16:creationId xmlns:a16="http://schemas.microsoft.com/office/drawing/2014/main" id="{88CB26DF-CD66-471F-87BE-CC618A0D1C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63476" y="3980779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D7569A29-29D4-4E6F-A407-75B9AC04BB01}"/>
                </a:ext>
              </a:extLst>
            </p:cNvPr>
            <p:cNvSpPr/>
            <p:nvPr/>
          </p:nvSpPr>
          <p:spPr>
            <a:xfrm rot="5400000">
              <a:off x="3169523" y="3464023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F78C0A22-B4D1-462C-AF6B-DE96ED1D8864}"/>
              </a:ext>
            </a:extLst>
          </p:cNvPr>
          <p:cNvGrpSpPr/>
          <p:nvPr/>
        </p:nvGrpSpPr>
        <p:grpSpPr>
          <a:xfrm>
            <a:off x="4728753" y="3085316"/>
            <a:ext cx="195209" cy="1150811"/>
            <a:chOff x="4499447" y="3196164"/>
            <a:chExt cx="195209" cy="1150811"/>
          </a:xfrm>
        </p:grpSpPr>
        <p:cxnSp>
          <p:nvCxnSpPr>
            <p:cNvPr id="39" name="直線單箭頭接點 38">
              <a:extLst>
                <a:ext uri="{FF2B5EF4-FFF2-40B4-BE49-F238E27FC236}">
                  <a16:creationId xmlns:a16="http://schemas.microsoft.com/office/drawing/2014/main" id="{207A4466-4CEE-4B02-83D9-8A5028851B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0861" y="3995459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2A307F27-D0CC-4BC5-AD81-301DA72ADFBA}"/>
                </a:ext>
              </a:extLst>
            </p:cNvPr>
            <p:cNvSpPr/>
            <p:nvPr/>
          </p:nvSpPr>
          <p:spPr>
            <a:xfrm rot="5400000">
              <a:off x="4216908" y="3478703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1B524D29-B66E-4A7F-BD6F-BCD4168C188F}"/>
              </a:ext>
            </a:extLst>
          </p:cNvPr>
          <p:cNvGrpSpPr/>
          <p:nvPr/>
        </p:nvGrpSpPr>
        <p:grpSpPr>
          <a:xfrm>
            <a:off x="5814503" y="3064251"/>
            <a:ext cx="195209" cy="1150811"/>
            <a:chOff x="5769519" y="3175099"/>
            <a:chExt cx="195209" cy="1150811"/>
          </a:xfrm>
        </p:grpSpPr>
        <p:cxnSp>
          <p:nvCxnSpPr>
            <p:cNvPr id="42" name="直線單箭頭接點 41">
              <a:extLst>
                <a:ext uri="{FF2B5EF4-FFF2-40B4-BE49-F238E27FC236}">
                  <a16:creationId xmlns:a16="http://schemas.microsoft.com/office/drawing/2014/main" id="{ECA55062-5DDC-46C1-A146-8970975E73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80933" y="3974394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F018D8F0-4B00-4CDB-9887-07D75840D2F5}"/>
                </a:ext>
              </a:extLst>
            </p:cNvPr>
            <p:cNvSpPr/>
            <p:nvPr/>
          </p:nvSpPr>
          <p:spPr>
            <a:xfrm rot="5400000">
              <a:off x="5486980" y="3457638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C303868F-3D7A-411E-BA4D-589FAA9398F8}"/>
              </a:ext>
            </a:extLst>
          </p:cNvPr>
          <p:cNvGrpSpPr/>
          <p:nvPr/>
        </p:nvGrpSpPr>
        <p:grpSpPr>
          <a:xfrm>
            <a:off x="6900253" y="3070636"/>
            <a:ext cx="195209" cy="1150811"/>
            <a:chOff x="6823734" y="3181484"/>
            <a:chExt cx="195209" cy="1150811"/>
          </a:xfrm>
        </p:grpSpPr>
        <p:cxnSp>
          <p:nvCxnSpPr>
            <p:cNvPr id="45" name="直線單箭頭接點 44">
              <a:extLst>
                <a:ext uri="{FF2B5EF4-FFF2-40B4-BE49-F238E27FC236}">
                  <a16:creationId xmlns:a16="http://schemas.microsoft.com/office/drawing/2014/main" id="{E0B9987C-438F-40E0-B159-A2FD3F6F47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5148" y="3980779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9865C9C9-D96A-4CF5-98EE-678886BC6E82}"/>
                </a:ext>
              </a:extLst>
            </p:cNvPr>
            <p:cNvSpPr/>
            <p:nvPr/>
          </p:nvSpPr>
          <p:spPr>
            <a:xfrm rot="5400000">
              <a:off x="6541195" y="3464023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43A30B79-221F-4C04-BF92-92B1248F33C0}"/>
              </a:ext>
            </a:extLst>
          </p:cNvPr>
          <p:cNvGrpSpPr/>
          <p:nvPr/>
        </p:nvGrpSpPr>
        <p:grpSpPr>
          <a:xfrm>
            <a:off x="7986001" y="3076998"/>
            <a:ext cx="195209" cy="1150811"/>
            <a:chOff x="7877949" y="3187846"/>
            <a:chExt cx="195209" cy="1150811"/>
          </a:xfrm>
        </p:grpSpPr>
        <p:cxnSp>
          <p:nvCxnSpPr>
            <p:cNvPr id="48" name="直線單箭頭接點 47">
              <a:extLst>
                <a:ext uri="{FF2B5EF4-FFF2-40B4-BE49-F238E27FC236}">
                  <a16:creationId xmlns:a16="http://schemas.microsoft.com/office/drawing/2014/main" id="{248FD311-63D3-4856-8A11-78BFD1DF13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89363" y="398714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01AD1566-9DB7-4034-8351-E38C2F7309C3}"/>
                </a:ext>
              </a:extLst>
            </p:cNvPr>
            <p:cNvSpPr/>
            <p:nvPr/>
          </p:nvSpPr>
          <p:spPr>
            <a:xfrm rot="5400000">
              <a:off x="7595410" y="3470385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DF6D6FA2-43C5-4F4F-A8E2-5C152CDE0318}"/>
              </a:ext>
            </a:extLst>
          </p:cNvPr>
          <p:cNvSpPr txBox="1"/>
          <p:nvPr/>
        </p:nvSpPr>
        <p:spPr>
          <a:xfrm>
            <a:off x="2411159" y="6198639"/>
            <a:ext cx="1743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question</a:t>
            </a:r>
            <a:endParaRPr lang="zh-TW" altLang="en-US" sz="2400" dirty="0"/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68EE90BF-481E-4EF1-A8A0-6766257BC1E8}"/>
              </a:ext>
            </a:extLst>
          </p:cNvPr>
          <p:cNvSpPr txBox="1"/>
          <p:nvPr/>
        </p:nvSpPr>
        <p:spPr>
          <a:xfrm>
            <a:off x="6173125" y="6212183"/>
            <a:ext cx="1743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document</a:t>
            </a:r>
            <a:endParaRPr lang="zh-TW" altLang="en-US" sz="2400" dirty="0"/>
          </a:p>
        </p:txBody>
      </p:sp>
      <p:grpSp>
        <p:nvGrpSpPr>
          <p:cNvPr id="67" name="群組 66">
            <a:extLst>
              <a:ext uri="{FF2B5EF4-FFF2-40B4-BE49-F238E27FC236}">
                <a16:creationId xmlns:a16="http://schemas.microsoft.com/office/drawing/2014/main" id="{EB5B2E7B-E242-4578-839C-467AB821348C}"/>
              </a:ext>
            </a:extLst>
          </p:cNvPr>
          <p:cNvGrpSpPr/>
          <p:nvPr/>
        </p:nvGrpSpPr>
        <p:grpSpPr>
          <a:xfrm>
            <a:off x="5473645" y="5729151"/>
            <a:ext cx="3218233" cy="461665"/>
            <a:chOff x="8588538" y="6705580"/>
            <a:chExt cx="3218233" cy="461665"/>
          </a:xfrm>
        </p:grpSpPr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B2864001-F2C9-4B17-A369-549444E7FF5B}"/>
                </a:ext>
              </a:extLst>
            </p:cNvPr>
            <p:cNvSpPr/>
            <p:nvPr/>
          </p:nvSpPr>
          <p:spPr>
            <a:xfrm>
              <a:off x="8810626" y="6771152"/>
              <a:ext cx="2746374" cy="39609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6" name="群組 65">
              <a:extLst>
                <a:ext uri="{FF2B5EF4-FFF2-40B4-BE49-F238E27FC236}">
                  <a16:creationId xmlns:a16="http://schemas.microsoft.com/office/drawing/2014/main" id="{07CD18BD-E6FB-46DE-A068-1EC128527069}"/>
                </a:ext>
              </a:extLst>
            </p:cNvPr>
            <p:cNvGrpSpPr/>
            <p:nvPr/>
          </p:nvGrpSpPr>
          <p:grpSpPr>
            <a:xfrm>
              <a:off x="8588538" y="6705580"/>
              <a:ext cx="3218233" cy="461665"/>
              <a:chOff x="8751245" y="6165502"/>
              <a:chExt cx="3218233" cy="461665"/>
            </a:xfrm>
          </p:grpSpPr>
          <p:sp>
            <p:nvSpPr>
              <p:cNvPr id="62" name="文字方塊 61">
                <a:extLst>
                  <a:ext uri="{FF2B5EF4-FFF2-40B4-BE49-F238E27FC236}">
                    <a16:creationId xmlns:a16="http://schemas.microsoft.com/office/drawing/2014/main" id="{E4BE0295-BC16-4592-9BC9-22A2DC21E6B5}"/>
                  </a:ext>
                </a:extLst>
              </p:cNvPr>
              <p:cNvSpPr txBox="1"/>
              <p:nvPr/>
            </p:nvSpPr>
            <p:spPr>
              <a:xfrm>
                <a:off x="8751245" y="6165502"/>
                <a:ext cx="111132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d</a:t>
                </a:r>
                <a:r>
                  <a:rPr lang="en-US" altLang="zh-TW" sz="2400" baseline="-25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</a:t>
                </a:r>
                <a:endParaRPr lang="zh-TW" altLang="en-US" sz="2400" baseline="-250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63" name="文字方塊 62">
                <a:extLst>
                  <a:ext uri="{FF2B5EF4-FFF2-40B4-BE49-F238E27FC236}">
                    <a16:creationId xmlns:a16="http://schemas.microsoft.com/office/drawing/2014/main" id="{3D23FD72-DA36-4F06-BF23-38E05B7F5B3F}"/>
                  </a:ext>
                </a:extLst>
              </p:cNvPr>
              <p:cNvSpPr txBox="1"/>
              <p:nvPr/>
            </p:nvSpPr>
            <p:spPr>
              <a:xfrm>
                <a:off x="9804701" y="6165502"/>
                <a:ext cx="111132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d</a:t>
                </a:r>
                <a:r>
                  <a:rPr lang="en-US" altLang="zh-TW" sz="2400" baseline="-25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2</a:t>
                </a:r>
                <a:endParaRPr lang="zh-TW" altLang="en-US" sz="2400" baseline="-250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64" name="文字方塊 63">
                <a:extLst>
                  <a:ext uri="{FF2B5EF4-FFF2-40B4-BE49-F238E27FC236}">
                    <a16:creationId xmlns:a16="http://schemas.microsoft.com/office/drawing/2014/main" id="{07C2A408-D441-4685-8BF6-DFAE166958ED}"/>
                  </a:ext>
                </a:extLst>
              </p:cNvPr>
              <p:cNvSpPr txBox="1"/>
              <p:nvPr/>
            </p:nvSpPr>
            <p:spPr>
              <a:xfrm>
                <a:off x="10858157" y="6165502"/>
                <a:ext cx="111132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d</a:t>
                </a:r>
                <a:r>
                  <a:rPr lang="en-US" altLang="zh-TW" sz="2400" baseline="-25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3</a:t>
                </a:r>
                <a:endParaRPr lang="zh-TW" altLang="en-US" sz="2400" baseline="-250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sp>
        <p:nvSpPr>
          <p:cNvPr id="65" name="矩形 64">
            <a:extLst>
              <a:ext uri="{FF2B5EF4-FFF2-40B4-BE49-F238E27FC236}">
                <a16:creationId xmlns:a16="http://schemas.microsoft.com/office/drawing/2014/main" id="{9389AD30-43F1-41A8-9A12-433E61254A62}"/>
              </a:ext>
            </a:extLst>
          </p:cNvPr>
          <p:cNvSpPr/>
          <p:nvPr/>
        </p:nvSpPr>
        <p:spPr>
          <a:xfrm rot="5400000">
            <a:off x="5210156" y="3340920"/>
            <a:ext cx="760287" cy="19520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DA1BA2EB-E460-438B-97A7-69F46F735D83}"/>
              </a:ext>
            </a:extLst>
          </p:cNvPr>
          <p:cNvSpPr/>
          <p:nvPr/>
        </p:nvSpPr>
        <p:spPr>
          <a:xfrm rot="5400000">
            <a:off x="6308609" y="3349571"/>
            <a:ext cx="760287" cy="19520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43ED9F4F-F435-4594-B0EC-CF0806F50578}"/>
              </a:ext>
            </a:extLst>
          </p:cNvPr>
          <p:cNvSpPr/>
          <p:nvPr/>
        </p:nvSpPr>
        <p:spPr>
          <a:xfrm rot="5400000">
            <a:off x="7398598" y="3349571"/>
            <a:ext cx="760287" cy="19520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7" name="直線單箭頭接點 76">
            <a:extLst>
              <a:ext uri="{FF2B5EF4-FFF2-40B4-BE49-F238E27FC236}">
                <a16:creationId xmlns:a16="http://schemas.microsoft.com/office/drawing/2014/main" id="{9CF7C198-ABF8-47D2-8C1C-B20999083634}"/>
              </a:ext>
            </a:extLst>
          </p:cNvPr>
          <p:cNvCxnSpPr>
            <a:cxnSpLocks/>
            <a:endCxn id="78" idx="4"/>
          </p:cNvCxnSpPr>
          <p:nvPr/>
        </p:nvCxnSpPr>
        <p:spPr>
          <a:xfrm flipH="1" flipV="1">
            <a:off x="5746106" y="2652513"/>
            <a:ext cx="181678" cy="42835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橢圓 77">
            <a:extLst>
              <a:ext uri="{FF2B5EF4-FFF2-40B4-BE49-F238E27FC236}">
                <a16:creationId xmlns:a16="http://schemas.microsoft.com/office/drawing/2014/main" id="{512E14FC-347F-4341-B400-2D26379D7116}"/>
              </a:ext>
            </a:extLst>
          </p:cNvPr>
          <p:cNvSpPr/>
          <p:nvPr/>
        </p:nvSpPr>
        <p:spPr>
          <a:xfrm>
            <a:off x="5692106" y="2544513"/>
            <a:ext cx="108000" cy="108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9" name="直線單箭頭接點 78">
            <a:extLst>
              <a:ext uri="{FF2B5EF4-FFF2-40B4-BE49-F238E27FC236}">
                <a16:creationId xmlns:a16="http://schemas.microsoft.com/office/drawing/2014/main" id="{CBF12B29-D3D4-4408-A91E-CEC5CE19647A}"/>
              </a:ext>
            </a:extLst>
          </p:cNvPr>
          <p:cNvCxnSpPr>
            <a:cxnSpLocks/>
            <a:endCxn id="78" idx="4"/>
          </p:cNvCxnSpPr>
          <p:nvPr/>
        </p:nvCxnSpPr>
        <p:spPr>
          <a:xfrm flipV="1">
            <a:off x="5588666" y="2652513"/>
            <a:ext cx="157440" cy="41908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單箭頭接點 79">
            <a:extLst>
              <a:ext uri="{FF2B5EF4-FFF2-40B4-BE49-F238E27FC236}">
                <a16:creationId xmlns:a16="http://schemas.microsoft.com/office/drawing/2014/main" id="{DFDEDB62-1030-44F2-B324-0FDF91346643}"/>
              </a:ext>
            </a:extLst>
          </p:cNvPr>
          <p:cNvCxnSpPr>
            <a:cxnSpLocks/>
          </p:cNvCxnSpPr>
          <p:nvPr/>
        </p:nvCxnSpPr>
        <p:spPr>
          <a:xfrm flipV="1">
            <a:off x="5739018" y="2263613"/>
            <a:ext cx="0" cy="2809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單箭頭接點 80">
            <a:extLst>
              <a:ext uri="{FF2B5EF4-FFF2-40B4-BE49-F238E27FC236}">
                <a16:creationId xmlns:a16="http://schemas.microsoft.com/office/drawing/2014/main" id="{CD5FCEAB-07E6-4C4D-B5FD-A4AF5C37EE47}"/>
              </a:ext>
            </a:extLst>
          </p:cNvPr>
          <p:cNvCxnSpPr>
            <a:cxnSpLocks/>
            <a:endCxn id="82" idx="4"/>
          </p:cNvCxnSpPr>
          <p:nvPr/>
        </p:nvCxnSpPr>
        <p:spPr>
          <a:xfrm flipH="1" flipV="1">
            <a:off x="6820917" y="2661679"/>
            <a:ext cx="181678" cy="42835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橢圓 81">
            <a:extLst>
              <a:ext uri="{FF2B5EF4-FFF2-40B4-BE49-F238E27FC236}">
                <a16:creationId xmlns:a16="http://schemas.microsoft.com/office/drawing/2014/main" id="{F116D336-346A-4AD0-A8FD-5E4AB8431EF4}"/>
              </a:ext>
            </a:extLst>
          </p:cNvPr>
          <p:cNvSpPr/>
          <p:nvPr/>
        </p:nvSpPr>
        <p:spPr>
          <a:xfrm>
            <a:off x="6766917" y="2553679"/>
            <a:ext cx="108000" cy="108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3" name="直線單箭頭接點 82">
            <a:extLst>
              <a:ext uri="{FF2B5EF4-FFF2-40B4-BE49-F238E27FC236}">
                <a16:creationId xmlns:a16="http://schemas.microsoft.com/office/drawing/2014/main" id="{FC0DEFBF-C676-4CBF-AAD5-3026577AD8FD}"/>
              </a:ext>
            </a:extLst>
          </p:cNvPr>
          <p:cNvCxnSpPr>
            <a:cxnSpLocks/>
            <a:endCxn id="82" idx="4"/>
          </p:cNvCxnSpPr>
          <p:nvPr/>
        </p:nvCxnSpPr>
        <p:spPr>
          <a:xfrm flipV="1">
            <a:off x="6663477" y="2661679"/>
            <a:ext cx="157440" cy="41908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單箭頭接點 83">
            <a:extLst>
              <a:ext uri="{FF2B5EF4-FFF2-40B4-BE49-F238E27FC236}">
                <a16:creationId xmlns:a16="http://schemas.microsoft.com/office/drawing/2014/main" id="{8F52F5CC-D430-4036-87FE-668F1BB3B588}"/>
              </a:ext>
            </a:extLst>
          </p:cNvPr>
          <p:cNvCxnSpPr>
            <a:cxnSpLocks/>
          </p:cNvCxnSpPr>
          <p:nvPr/>
        </p:nvCxnSpPr>
        <p:spPr>
          <a:xfrm flipV="1">
            <a:off x="6813829" y="2272779"/>
            <a:ext cx="0" cy="2809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單箭頭接點 84">
            <a:extLst>
              <a:ext uri="{FF2B5EF4-FFF2-40B4-BE49-F238E27FC236}">
                <a16:creationId xmlns:a16="http://schemas.microsoft.com/office/drawing/2014/main" id="{D0E02279-44BD-4284-AFCD-09C1C2AE25FC}"/>
              </a:ext>
            </a:extLst>
          </p:cNvPr>
          <p:cNvCxnSpPr>
            <a:cxnSpLocks/>
            <a:endCxn id="86" idx="4"/>
          </p:cNvCxnSpPr>
          <p:nvPr/>
        </p:nvCxnSpPr>
        <p:spPr>
          <a:xfrm flipH="1" flipV="1">
            <a:off x="7925623" y="2655337"/>
            <a:ext cx="181678" cy="42835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橢圓 85">
            <a:extLst>
              <a:ext uri="{FF2B5EF4-FFF2-40B4-BE49-F238E27FC236}">
                <a16:creationId xmlns:a16="http://schemas.microsoft.com/office/drawing/2014/main" id="{558C92A9-FEA4-4696-AEDF-9A759FC31F38}"/>
              </a:ext>
            </a:extLst>
          </p:cNvPr>
          <p:cNvSpPr/>
          <p:nvPr/>
        </p:nvSpPr>
        <p:spPr>
          <a:xfrm>
            <a:off x="7871623" y="2547337"/>
            <a:ext cx="108000" cy="108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7" name="直線單箭頭接點 86">
            <a:extLst>
              <a:ext uri="{FF2B5EF4-FFF2-40B4-BE49-F238E27FC236}">
                <a16:creationId xmlns:a16="http://schemas.microsoft.com/office/drawing/2014/main" id="{3096A2F4-1D83-4310-A0DE-B25B29C0CFF5}"/>
              </a:ext>
            </a:extLst>
          </p:cNvPr>
          <p:cNvCxnSpPr>
            <a:cxnSpLocks/>
            <a:endCxn id="86" idx="4"/>
          </p:cNvCxnSpPr>
          <p:nvPr/>
        </p:nvCxnSpPr>
        <p:spPr>
          <a:xfrm flipV="1">
            <a:off x="7768183" y="2655337"/>
            <a:ext cx="157440" cy="41908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單箭頭接點 87">
            <a:extLst>
              <a:ext uri="{FF2B5EF4-FFF2-40B4-BE49-F238E27FC236}">
                <a16:creationId xmlns:a16="http://schemas.microsoft.com/office/drawing/2014/main" id="{03E3CC8D-D8BC-4402-A5AB-189D72AB4322}"/>
              </a:ext>
            </a:extLst>
          </p:cNvPr>
          <p:cNvCxnSpPr>
            <a:cxnSpLocks/>
          </p:cNvCxnSpPr>
          <p:nvPr/>
        </p:nvCxnSpPr>
        <p:spPr>
          <a:xfrm flipV="1">
            <a:off x="7918535" y="2266437"/>
            <a:ext cx="0" cy="2809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04CDF37-0314-4C71-BC48-5B2A7D4331BC}"/>
              </a:ext>
            </a:extLst>
          </p:cNvPr>
          <p:cNvSpPr txBox="1"/>
          <p:nvPr/>
        </p:nvSpPr>
        <p:spPr>
          <a:xfrm>
            <a:off x="3540613" y="2360034"/>
            <a:ext cx="1781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400" dirty="0"/>
              <a:t>dot product</a:t>
            </a:r>
            <a:endParaRPr lang="zh-TW" altLang="en-US" sz="2400" dirty="0"/>
          </a:p>
        </p:txBody>
      </p:sp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2F721B01-A988-4110-AC6E-B3AC3BB8564F}"/>
              </a:ext>
            </a:extLst>
          </p:cNvPr>
          <p:cNvSpPr/>
          <p:nvPr/>
        </p:nvSpPr>
        <p:spPr>
          <a:xfrm>
            <a:off x="5315164" y="2499462"/>
            <a:ext cx="309110" cy="2209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2FD13ACE-2163-4D7C-83E7-B5B2FC14AF72}"/>
              </a:ext>
            </a:extLst>
          </p:cNvPr>
          <p:cNvSpPr/>
          <p:nvPr/>
        </p:nvSpPr>
        <p:spPr>
          <a:xfrm>
            <a:off x="5469719" y="1888067"/>
            <a:ext cx="2627696" cy="35260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Softmax</a:t>
            </a:r>
            <a:endParaRPr lang="zh-TW" altLang="en-US" sz="2400" dirty="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BF118A0B-BF90-4237-95C2-A8AB6E568608}"/>
              </a:ext>
            </a:extLst>
          </p:cNvPr>
          <p:cNvSpPr txBox="1"/>
          <p:nvPr/>
        </p:nvSpPr>
        <p:spPr>
          <a:xfrm>
            <a:off x="6349174" y="1336832"/>
            <a:ext cx="909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0.5</a:t>
            </a:r>
            <a:endParaRPr lang="zh-TW" altLang="en-US" sz="2400" dirty="0"/>
          </a:p>
        </p:txBody>
      </p:sp>
      <p:sp>
        <p:nvSpPr>
          <p:cNvPr id="92" name="文字方塊 91">
            <a:extLst>
              <a:ext uri="{FF2B5EF4-FFF2-40B4-BE49-F238E27FC236}">
                <a16:creationId xmlns:a16="http://schemas.microsoft.com/office/drawing/2014/main" id="{4948AF83-7170-4BAF-95FE-3FB102234FB1}"/>
              </a:ext>
            </a:extLst>
          </p:cNvPr>
          <p:cNvSpPr txBox="1"/>
          <p:nvPr/>
        </p:nvSpPr>
        <p:spPr>
          <a:xfrm>
            <a:off x="5268396" y="1326225"/>
            <a:ext cx="909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0.3</a:t>
            </a:r>
            <a:endParaRPr lang="zh-TW" altLang="en-US" sz="2400" dirty="0"/>
          </a:p>
        </p:txBody>
      </p:sp>
      <p:sp>
        <p:nvSpPr>
          <p:cNvPr id="93" name="文字方塊 92">
            <a:extLst>
              <a:ext uri="{FF2B5EF4-FFF2-40B4-BE49-F238E27FC236}">
                <a16:creationId xmlns:a16="http://schemas.microsoft.com/office/drawing/2014/main" id="{CC29934C-9E26-4026-9512-B3489E500A18}"/>
              </a:ext>
            </a:extLst>
          </p:cNvPr>
          <p:cNvSpPr txBox="1"/>
          <p:nvPr/>
        </p:nvSpPr>
        <p:spPr>
          <a:xfrm>
            <a:off x="7467616" y="1326067"/>
            <a:ext cx="909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0.2</a:t>
            </a:r>
            <a:endParaRPr lang="zh-TW" altLang="en-US" sz="2400" dirty="0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5078B16C-D62E-452B-8A37-AE57CC6E5769}"/>
              </a:ext>
            </a:extLst>
          </p:cNvPr>
          <p:cNvSpPr txBox="1"/>
          <p:nvPr/>
        </p:nvSpPr>
        <p:spPr>
          <a:xfrm>
            <a:off x="187168" y="2424141"/>
            <a:ext cx="3131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The answer is “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</a:t>
            </a:r>
            <a:r>
              <a:rPr lang="en-US" altLang="zh-TW" sz="2400" baseline="-25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400" baseline="-25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</a:t>
            </a:r>
            <a:r>
              <a:rPr lang="en-US" altLang="zh-TW" sz="2400" baseline="-25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en-US" altLang="zh-TW" sz="2400" dirty="0"/>
              <a:t>”.</a:t>
            </a:r>
            <a:endParaRPr lang="zh-TW" altLang="en-US" sz="2400" dirty="0"/>
          </a:p>
        </p:txBody>
      </p:sp>
      <p:sp>
        <p:nvSpPr>
          <p:cNvPr id="94" name="文字方塊 93">
            <a:extLst>
              <a:ext uri="{FF2B5EF4-FFF2-40B4-BE49-F238E27FC236}">
                <a16:creationId xmlns:a16="http://schemas.microsoft.com/office/drawing/2014/main" id="{5FB5BEC3-0E24-4EB7-9BF0-4734B18E1150}"/>
              </a:ext>
            </a:extLst>
          </p:cNvPr>
          <p:cNvSpPr txBox="1"/>
          <p:nvPr/>
        </p:nvSpPr>
        <p:spPr>
          <a:xfrm>
            <a:off x="220321" y="1967360"/>
            <a:ext cx="3131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 = 2, e = 3</a:t>
            </a:r>
            <a:endParaRPr lang="zh-TW" altLang="en-US" sz="2400" dirty="0"/>
          </a:p>
        </p:txBody>
      </p: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63AE358A-BC0D-4121-B5C6-73A76D603A08}"/>
              </a:ext>
            </a:extLst>
          </p:cNvPr>
          <p:cNvGrpSpPr/>
          <p:nvPr/>
        </p:nvGrpSpPr>
        <p:grpSpPr>
          <a:xfrm>
            <a:off x="2548810" y="1340360"/>
            <a:ext cx="2666655" cy="952792"/>
            <a:chOff x="2337593" y="1336832"/>
            <a:chExt cx="2666655" cy="952792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2BAF0D77-31CA-437F-8E6A-DE6C7D0F25C1}"/>
                </a:ext>
              </a:extLst>
            </p:cNvPr>
            <p:cNvSpPr/>
            <p:nvPr/>
          </p:nvSpPr>
          <p:spPr>
            <a:xfrm>
              <a:off x="2337593" y="1336832"/>
              <a:ext cx="2529360" cy="95279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3" name="群組 22">
              <a:extLst>
                <a:ext uri="{FF2B5EF4-FFF2-40B4-BE49-F238E27FC236}">
                  <a16:creationId xmlns:a16="http://schemas.microsoft.com/office/drawing/2014/main" id="{B3FB30CE-9B4A-488E-82CB-85B8327FBD0F}"/>
                </a:ext>
              </a:extLst>
            </p:cNvPr>
            <p:cNvGrpSpPr/>
            <p:nvPr/>
          </p:nvGrpSpPr>
          <p:grpSpPr>
            <a:xfrm>
              <a:off x="2474889" y="1403397"/>
              <a:ext cx="2529359" cy="830997"/>
              <a:chOff x="2474888" y="1403397"/>
              <a:chExt cx="2613736" cy="830997"/>
            </a:xfrm>
          </p:grpSpPr>
          <p:sp>
            <p:nvSpPr>
              <p:cNvPr id="55" name="矩形 54">
                <a:extLst>
                  <a:ext uri="{FF2B5EF4-FFF2-40B4-BE49-F238E27FC236}">
                    <a16:creationId xmlns:a16="http://schemas.microsoft.com/office/drawing/2014/main" id="{84CEF5C5-1BC9-4AA1-8D95-1C0045CD5A55}"/>
                  </a:ext>
                </a:extLst>
              </p:cNvPr>
              <p:cNvSpPr/>
              <p:nvPr/>
            </p:nvSpPr>
            <p:spPr>
              <a:xfrm rot="5400000">
                <a:off x="2609085" y="1727344"/>
                <a:ext cx="760287" cy="195209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9" name="矩形 58">
                <a:extLst>
                  <a:ext uri="{FF2B5EF4-FFF2-40B4-BE49-F238E27FC236}">
                    <a16:creationId xmlns:a16="http://schemas.microsoft.com/office/drawing/2014/main" id="{B0870CCD-754F-4C9C-9C0B-EE472E05B1A6}"/>
                  </a:ext>
                </a:extLst>
              </p:cNvPr>
              <p:cNvSpPr/>
              <p:nvPr/>
            </p:nvSpPr>
            <p:spPr>
              <a:xfrm rot="5400000">
                <a:off x="2192349" y="1711461"/>
                <a:ext cx="760287" cy="195209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06021B7B-56DE-4CF4-9D89-498BEF6AC940}"/>
                  </a:ext>
                </a:extLst>
              </p:cNvPr>
              <p:cNvSpPr txBox="1"/>
              <p:nvPr/>
            </p:nvSpPr>
            <p:spPr>
              <a:xfrm>
                <a:off x="3149517" y="1403397"/>
                <a:ext cx="193910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/>
                  <a:t>Learned from scratch</a:t>
                </a:r>
                <a:endParaRPr lang="zh-TW" altLang="en-US" sz="2400" dirty="0"/>
              </a:p>
            </p:txBody>
          </p:sp>
        </p:grp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486CFF32-6904-A247-B8F1-D48CE5D9BDE1}"/>
              </a:ext>
            </a:extLst>
          </p:cNvPr>
          <p:cNvSpPr/>
          <p:nvPr/>
        </p:nvSpPr>
        <p:spPr>
          <a:xfrm>
            <a:off x="2236875" y="6626603"/>
            <a:ext cx="58635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TW" sz="12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http://speech.ee.ntu.edu.tw/~tlkagk/courses_ML20.html</a:t>
            </a:r>
            <a:r>
              <a:rPr lang="en-US" altLang="zh-TW" sz="1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6" name="Slide Number Placeholder 3">
            <a:extLst>
              <a:ext uri="{FF2B5EF4-FFF2-40B4-BE49-F238E27FC236}">
                <a16:creationId xmlns:a16="http://schemas.microsoft.com/office/drawing/2014/main" id="{51E5FE07-AF69-F84E-8DF7-C176E7C7C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634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82" grpId="0" animBg="1"/>
      <p:bldP spid="86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1702" y="283760"/>
            <a:ext cx="7900988" cy="501460"/>
          </a:xfrm>
          <a:prstGeom prst="rect">
            <a:avLst/>
          </a:prstGeom>
        </p:spPr>
        <p:txBody>
          <a:bodyPr vert="horz" wrap="square" lIns="0" tIns="893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8929">
              <a:spcBef>
                <a:spcPts val="70"/>
              </a:spcBef>
              <a:tabLst>
                <a:tab pos="1113046" algn="l"/>
                <a:tab pos="3397625" algn="l"/>
                <a:tab pos="3758818" algn="l"/>
                <a:tab pos="6467989" algn="l"/>
              </a:tabLst>
            </a:pPr>
            <a:r>
              <a:rPr dirty="0"/>
              <a:t>BE</a:t>
            </a:r>
            <a:r>
              <a:rPr spc="-56" dirty="0"/>
              <a:t>R</a:t>
            </a:r>
            <a:r>
              <a:rPr dirty="0"/>
              <a:t>T	P</a:t>
            </a:r>
            <a:r>
              <a:rPr spc="-56" dirty="0"/>
              <a:t>r</a:t>
            </a:r>
            <a:r>
              <a:rPr dirty="0"/>
              <a:t>e-</a:t>
            </a:r>
            <a:r>
              <a:rPr spc="-274" dirty="0"/>
              <a:t>T</a:t>
            </a:r>
            <a:r>
              <a:rPr dirty="0"/>
              <a:t>raining	&amp;	</a:t>
            </a:r>
            <a:r>
              <a:rPr lang="de-DE" dirty="0"/>
              <a:t>Fine Tuning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90029" y="1326651"/>
            <a:ext cx="8179114" cy="858408"/>
          </a:xfrm>
          <a:prstGeom prst="rect">
            <a:avLst/>
          </a:prstGeom>
        </p:spPr>
        <p:txBody>
          <a:bodyPr vert="horz" wrap="square" lIns="0" tIns="21431" rIns="0" bIns="0" rtlCol="0">
            <a:spAutoFit/>
          </a:bodyPr>
          <a:lstStyle/>
          <a:p>
            <a:pPr marL="252255" indent="-234396">
              <a:spcBef>
                <a:spcPts val="169"/>
              </a:spcBef>
              <a:buSzPct val="143478"/>
              <a:buChar char="•"/>
              <a:tabLst>
                <a:tab pos="251808" algn="l"/>
                <a:tab pos="252255" algn="l"/>
              </a:tabLst>
            </a:pPr>
            <a:r>
              <a:rPr sz="1617" dirty="0">
                <a:latin typeface="Helvetica Neue"/>
                <a:cs typeface="Helvetica Neue"/>
              </a:rPr>
              <a:t>Keep </a:t>
            </a:r>
            <a:r>
              <a:rPr sz="1617" spc="-11" dirty="0">
                <a:latin typeface="Helvetica Neue"/>
                <a:cs typeface="Helvetica Neue"/>
              </a:rPr>
              <a:t>BERT </a:t>
            </a:r>
            <a:r>
              <a:rPr sz="1617" spc="-7" dirty="0">
                <a:latin typeface="Helvetica Neue"/>
                <a:cs typeface="Helvetica Neue"/>
              </a:rPr>
              <a:t>frozen </a:t>
            </a:r>
            <a:r>
              <a:rPr sz="1617" dirty="0">
                <a:latin typeface="Helvetica Neue"/>
                <a:cs typeface="Helvetica Neue"/>
              </a:rPr>
              <a:t>after</a:t>
            </a:r>
            <a:r>
              <a:rPr sz="1617" spc="14" dirty="0">
                <a:latin typeface="Helvetica Neue"/>
                <a:cs typeface="Helvetica Neue"/>
              </a:rPr>
              <a:t> </a:t>
            </a:r>
            <a:r>
              <a:rPr sz="1617" spc="-4" dirty="0">
                <a:latin typeface="Helvetica Neue"/>
                <a:cs typeface="Helvetica Neue"/>
              </a:rPr>
              <a:t>pre-training</a:t>
            </a:r>
            <a:endParaRPr sz="1617" dirty="0">
              <a:latin typeface="Helvetica Neue"/>
              <a:cs typeface="Helvetica Neue"/>
            </a:endParaRPr>
          </a:p>
          <a:p>
            <a:pPr marL="252255" marR="1325119" indent="-234396">
              <a:lnSpc>
                <a:spcPct val="101400"/>
              </a:lnSpc>
              <a:spcBef>
                <a:spcPts val="844"/>
              </a:spcBef>
              <a:buSzPct val="143478"/>
              <a:buChar char="•"/>
              <a:tabLst>
                <a:tab pos="251808" algn="l"/>
                <a:tab pos="252255" algn="l"/>
              </a:tabLst>
            </a:pPr>
            <a:r>
              <a:rPr sz="1617" spc="-7" dirty="0">
                <a:latin typeface="Helvetica Neue"/>
                <a:cs typeface="Helvetica Neue"/>
              </a:rPr>
              <a:t>Create </a:t>
            </a:r>
            <a:r>
              <a:rPr sz="1617" spc="-11" dirty="0">
                <a:latin typeface="Helvetica Neue"/>
                <a:cs typeface="Helvetica Neue"/>
              </a:rPr>
              <a:t>BERT </a:t>
            </a:r>
            <a:r>
              <a:rPr sz="1617" dirty="0">
                <a:latin typeface="Helvetica Neue"/>
                <a:cs typeface="Helvetica Neue"/>
              </a:rPr>
              <a:t>embeddings for labeled dataset for </a:t>
            </a:r>
            <a:r>
              <a:rPr lang="de-DE" sz="1617" dirty="0">
                <a:latin typeface="Helvetica Neue"/>
                <a:cs typeface="Helvetica Neue"/>
              </a:rPr>
              <a:t>"</a:t>
            </a:r>
            <a:r>
              <a:rPr sz="1617" spc="-4" dirty="0">
                <a:latin typeface="Helvetica Neue"/>
                <a:cs typeface="Helvetica Neue"/>
              </a:rPr>
              <a:t>downstream</a:t>
            </a:r>
            <a:r>
              <a:rPr sz="1617" spc="-28" dirty="0">
                <a:latin typeface="Helvetica Neue"/>
                <a:cs typeface="Helvetica Neue"/>
              </a:rPr>
              <a:t> </a:t>
            </a:r>
            <a:r>
              <a:rPr sz="1617" dirty="0">
                <a:latin typeface="Helvetica Neue"/>
                <a:cs typeface="Helvetica Neue"/>
              </a:rPr>
              <a:t>task</a:t>
            </a:r>
            <a:r>
              <a:rPr lang="de-DE" sz="1617" dirty="0">
                <a:latin typeface="Helvetica Neue"/>
                <a:cs typeface="Helvetica Neue"/>
              </a:rPr>
              <a:t>"</a:t>
            </a:r>
            <a:r>
              <a:rPr sz="1617" dirty="0">
                <a:latin typeface="Helvetica Neue"/>
                <a:cs typeface="Helvetica Neue"/>
              </a:rPr>
              <a:t>  and train new model on these</a:t>
            </a:r>
            <a:r>
              <a:rPr sz="1617" spc="-11" dirty="0">
                <a:latin typeface="Helvetica Neue"/>
                <a:cs typeface="Helvetica Neue"/>
              </a:rPr>
              <a:t> </a:t>
            </a:r>
            <a:r>
              <a:rPr sz="1617" dirty="0">
                <a:latin typeface="Helvetica Neue"/>
                <a:cs typeface="Helvetica Neue"/>
              </a:rPr>
              <a:t>embeddings</a:t>
            </a:r>
          </a:p>
        </p:txBody>
      </p:sp>
      <p:sp>
        <p:nvSpPr>
          <p:cNvPr id="4" name="object 4"/>
          <p:cNvSpPr/>
          <p:nvPr/>
        </p:nvSpPr>
        <p:spPr>
          <a:xfrm>
            <a:off x="334216" y="3601017"/>
            <a:ext cx="4129980" cy="2563267"/>
          </a:xfrm>
          <a:custGeom>
            <a:avLst/>
            <a:gdLst/>
            <a:ahLst/>
            <a:cxnLst/>
            <a:rect l="l" t="t" r="r" b="b"/>
            <a:pathLst>
              <a:path w="5873750" h="3645534">
                <a:moveTo>
                  <a:pt x="877044" y="0"/>
                </a:moveTo>
                <a:lnTo>
                  <a:pt x="4996375" y="0"/>
                </a:lnTo>
                <a:lnTo>
                  <a:pt x="5070549" y="42"/>
                </a:lnTo>
                <a:lnTo>
                  <a:pt x="5138854" y="343"/>
                </a:lnTo>
                <a:lnTo>
                  <a:pt x="5201600" y="1160"/>
                </a:lnTo>
                <a:lnTo>
                  <a:pt x="5259096" y="2750"/>
                </a:lnTo>
                <a:lnTo>
                  <a:pt x="5311651" y="5372"/>
                </a:lnTo>
                <a:lnTo>
                  <a:pt x="5359573" y="9283"/>
                </a:lnTo>
                <a:lnTo>
                  <a:pt x="5403171" y="14741"/>
                </a:lnTo>
                <a:lnTo>
                  <a:pt x="5442754" y="22005"/>
                </a:lnTo>
                <a:lnTo>
                  <a:pt x="5511111" y="42979"/>
                </a:lnTo>
                <a:lnTo>
                  <a:pt x="5559370" y="63270"/>
                </a:lnTo>
                <a:lnTo>
                  <a:pt x="5605038" y="87962"/>
                </a:lnTo>
                <a:lnTo>
                  <a:pt x="5647855" y="116795"/>
                </a:lnTo>
                <a:lnTo>
                  <a:pt x="5687564" y="149512"/>
                </a:lnTo>
                <a:lnTo>
                  <a:pt x="5723906" y="185854"/>
                </a:lnTo>
                <a:lnTo>
                  <a:pt x="5756623" y="225563"/>
                </a:lnTo>
                <a:lnTo>
                  <a:pt x="5785457" y="268381"/>
                </a:lnTo>
                <a:lnTo>
                  <a:pt x="5810149" y="314048"/>
                </a:lnTo>
                <a:lnTo>
                  <a:pt x="5830440" y="362308"/>
                </a:lnTo>
                <a:lnTo>
                  <a:pt x="5851414" y="430665"/>
                </a:lnTo>
                <a:lnTo>
                  <a:pt x="5858677" y="470248"/>
                </a:lnTo>
                <a:lnTo>
                  <a:pt x="5864136" y="513846"/>
                </a:lnTo>
                <a:lnTo>
                  <a:pt x="5868047" y="561768"/>
                </a:lnTo>
                <a:lnTo>
                  <a:pt x="5870669" y="614322"/>
                </a:lnTo>
                <a:lnTo>
                  <a:pt x="5872259" y="671818"/>
                </a:lnTo>
                <a:lnTo>
                  <a:pt x="5873075" y="734565"/>
                </a:lnTo>
                <a:lnTo>
                  <a:pt x="5873376" y="802870"/>
                </a:lnTo>
                <a:lnTo>
                  <a:pt x="5873419" y="877044"/>
                </a:lnTo>
                <a:lnTo>
                  <a:pt x="5873419" y="2768319"/>
                </a:lnTo>
                <a:lnTo>
                  <a:pt x="5873376" y="2842492"/>
                </a:lnTo>
                <a:lnTo>
                  <a:pt x="5873075" y="2910798"/>
                </a:lnTo>
                <a:lnTo>
                  <a:pt x="5872259" y="2973544"/>
                </a:lnTo>
                <a:lnTo>
                  <a:pt x="5870669" y="3031040"/>
                </a:lnTo>
                <a:lnTo>
                  <a:pt x="5868047" y="3083595"/>
                </a:lnTo>
                <a:lnTo>
                  <a:pt x="5864136" y="3131516"/>
                </a:lnTo>
                <a:lnTo>
                  <a:pt x="5858677" y="3175115"/>
                </a:lnTo>
                <a:lnTo>
                  <a:pt x="5851414" y="3214698"/>
                </a:lnTo>
                <a:lnTo>
                  <a:pt x="5830440" y="3283055"/>
                </a:lnTo>
                <a:lnTo>
                  <a:pt x="5810149" y="3331314"/>
                </a:lnTo>
                <a:lnTo>
                  <a:pt x="5785457" y="3376982"/>
                </a:lnTo>
                <a:lnTo>
                  <a:pt x="5756623" y="3419799"/>
                </a:lnTo>
                <a:lnTo>
                  <a:pt x="5723906" y="3459508"/>
                </a:lnTo>
                <a:lnTo>
                  <a:pt x="5687564" y="3495850"/>
                </a:lnTo>
                <a:lnTo>
                  <a:pt x="5647855" y="3528567"/>
                </a:lnTo>
                <a:lnTo>
                  <a:pt x="5605038" y="3557401"/>
                </a:lnTo>
                <a:lnTo>
                  <a:pt x="5559370" y="3582092"/>
                </a:lnTo>
                <a:lnTo>
                  <a:pt x="5511111" y="3602384"/>
                </a:lnTo>
                <a:lnTo>
                  <a:pt x="5442754" y="3623358"/>
                </a:lnTo>
                <a:lnTo>
                  <a:pt x="5403171" y="3630621"/>
                </a:lnTo>
                <a:lnTo>
                  <a:pt x="5359573" y="3636080"/>
                </a:lnTo>
                <a:lnTo>
                  <a:pt x="5311651" y="3639991"/>
                </a:lnTo>
                <a:lnTo>
                  <a:pt x="5259096" y="3642612"/>
                </a:lnTo>
                <a:lnTo>
                  <a:pt x="5201600" y="3644203"/>
                </a:lnTo>
                <a:lnTo>
                  <a:pt x="5138854" y="3645019"/>
                </a:lnTo>
                <a:lnTo>
                  <a:pt x="5070549" y="3645320"/>
                </a:lnTo>
                <a:lnTo>
                  <a:pt x="4996375" y="3645363"/>
                </a:lnTo>
                <a:lnTo>
                  <a:pt x="877044" y="3645363"/>
                </a:lnTo>
                <a:lnTo>
                  <a:pt x="802870" y="3645320"/>
                </a:lnTo>
                <a:lnTo>
                  <a:pt x="734565" y="3645019"/>
                </a:lnTo>
                <a:lnTo>
                  <a:pt x="671818" y="3644203"/>
                </a:lnTo>
                <a:lnTo>
                  <a:pt x="614322" y="3642612"/>
                </a:lnTo>
                <a:lnTo>
                  <a:pt x="561768" y="3639991"/>
                </a:lnTo>
                <a:lnTo>
                  <a:pt x="513846" y="3636080"/>
                </a:lnTo>
                <a:lnTo>
                  <a:pt x="470248" y="3630621"/>
                </a:lnTo>
                <a:lnTo>
                  <a:pt x="430665" y="3623358"/>
                </a:lnTo>
                <a:lnTo>
                  <a:pt x="362308" y="3602384"/>
                </a:lnTo>
                <a:lnTo>
                  <a:pt x="314048" y="3582092"/>
                </a:lnTo>
                <a:lnTo>
                  <a:pt x="268381" y="3557401"/>
                </a:lnTo>
                <a:lnTo>
                  <a:pt x="225563" y="3528567"/>
                </a:lnTo>
                <a:lnTo>
                  <a:pt x="185854" y="3495850"/>
                </a:lnTo>
                <a:lnTo>
                  <a:pt x="149512" y="3459508"/>
                </a:lnTo>
                <a:lnTo>
                  <a:pt x="116795" y="3419799"/>
                </a:lnTo>
                <a:lnTo>
                  <a:pt x="87962" y="3376982"/>
                </a:lnTo>
                <a:lnTo>
                  <a:pt x="63270" y="3331314"/>
                </a:lnTo>
                <a:lnTo>
                  <a:pt x="42979" y="3283055"/>
                </a:lnTo>
                <a:lnTo>
                  <a:pt x="22005" y="3214698"/>
                </a:lnTo>
                <a:lnTo>
                  <a:pt x="14741" y="3175115"/>
                </a:lnTo>
                <a:lnTo>
                  <a:pt x="9283" y="3131516"/>
                </a:lnTo>
                <a:lnTo>
                  <a:pt x="5372" y="3083595"/>
                </a:lnTo>
                <a:lnTo>
                  <a:pt x="2750" y="3031040"/>
                </a:lnTo>
                <a:lnTo>
                  <a:pt x="1160" y="2973544"/>
                </a:lnTo>
                <a:lnTo>
                  <a:pt x="343" y="2910798"/>
                </a:lnTo>
                <a:lnTo>
                  <a:pt x="42" y="2842492"/>
                </a:lnTo>
                <a:lnTo>
                  <a:pt x="0" y="2768319"/>
                </a:lnTo>
                <a:lnTo>
                  <a:pt x="0" y="877044"/>
                </a:lnTo>
                <a:lnTo>
                  <a:pt x="42" y="802870"/>
                </a:lnTo>
                <a:lnTo>
                  <a:pt x="343" y="734565"/>
                </a:lnTo>
                <a:lnTo>
                  <a:pt x="1160" y="671818"/>
                </a:lnTo>
                <a:lnTo>
                  <a:pt x="2750" y="614322"/>
                </a:lnTo>
                <a:lnTo>
                  <a:pt x="5372" y="561768"/>
                </a:lnTo>
                <a:lnTo>
                  <a:pt x="9283" y="513846"/>
                </a:lnTo>
                <a:lnTo>
                  <a:pt x="14741" y="470248"/>
                </a:lnTo>
                <a:lnTo>
                  <a:pt x="22005" y="430665"/>
                </a:lnTo>
                <a:lnTo>
                  <a:pt x="42979" y="362308"/>
                </a:lnTo>
                <a:lnTo>
                  <a:pt x="63270" y="314048"/>
                </a:lnTo>
                <a:lnTo>
                  <a:pt x="87962" y="268381"/>
                </a:lnTo>
                <a:lnTo>
                  <a:pt x="116795" y="225563"/>
                </a:lnTo>
                <a:lnTo>
                  <a:pt x="149512" y="185854"/>
                </a:lnTo>
                <a:lnTo>
                  <a:pt x="185854" y="149512"/>
                </a:lnTo>
                <a:lnTo>
                  <a:pt x="225563" y="116795"/>
                </a:lnTo>
                <a:lnTo>
                  <a:pt x="268381" y="87962"/>
                </a:lnTo>
                <a:lnTo>
                  <a:pt x="314048" y="63270"/>
                </a:lnTo>
                <a:lnTo>
                  <a:pt x="362308" y="42979"/>
                </a:lnTo>
                <a:lnTo>
                  <a:pt x="430665" y="22005"/>
                </a:lnTo>
                <a:lnTo>
                  <a:pt x="470248" y="14741"/>
                </a:lnTo>
                <a:lnTo>
                  <a:pt x="513846" y="9283"/>
                </a:lnTo>
                <a:lnTo>
                  <a:pt x="561768" y="5372"/>
                </a:lnTo>
                <a:lnTo>
                  <a:pt x="614322" y="2750"/>
                </a:lnTo>
                <a:lnTo>
                  <a:pt x="671818" y="1160"/>
                </a:lnTo>
                <a:lnTo>
                  <a:pt x="734565" y="343"/>
                </a:lnTo>
                <a:lnTo>
                  <a:pt x="802870" y="42"/>
                </a:lnTo>
                <a:lnTo>
                  <a:pt x="877044" y="0"/>
                </a:lnTo>
                <a:close/>
              </a:path>
            </a:pathLst>
          </a:custGeom>
          <a:ln w="635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52488" y="4230988"/>
            <a:ext cx="1449277" cy="8821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621447" y="4299258"/>
            <a:ext cx="788491" cy="732708"/>
          </a:xfrm>
          <a:prstGeom prst="rect">
            <a:avLst/>
          </a:prstGeom>
        </p:spPr>
        <p:txBody>
          <a:bodyPr vert="horz" wrap="square" lIns="0" tIns="44648" rIns="0" bIns="0" rtlCol="0">
            <a:spAutoFit/>
          </a:bodyPr>
          <a:lstStyle/>
          <a:p>
            <a:pPr marL="8929">
              <a:spcBef>
                <a:spcPts val="352"/>
              </a:spcBef>
            </a:pPr>
            <a:r>
              <a:rPr sz="2109" i="1" spc="-165" dirty="0">
                <a:latin typeface="Arial"/>
                <a:cs typeface="Arial"/>
              </a:rPr>
              <a:t>BERT</a:t>
            </a:r>
            <a:endParaRPr sz="2109">
              <a:latin typeface="Arial"/>
              <a:cs typeface="Arial"/>
            </a:endParaRPr>
          </a:p>
          <a:p>
            <a:pPr marL="8929">
              <a:spcBef>
                <a:spcPts val="281"/>
              </a:spcBef>
            </a:pPr>
            <a:r>
              <a:rPr sz="2109" i="1" spc="63" dirty="0">
                <a:latin typeface="Arial"/>
                <a:cs typeface="Arial"/>
              </a:rPr>
              <a:t>Model</a:t>
            </a:r>
            <a:endParaRPr sz="2109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87247" y="2703946"/>
            <a:ext cx="2623989" cy="775243"/>
          </a:xfrm>
          <a:prstGeom prst="rect">
            <a:avLst/>
          </a:prstGeom>
        </p:spPr>
        <p:txBody>
          <a:bodyPr vert="horz" wrap="square" lIns="0" tIns="6697" rIns="0" bIns="0" rtlCol="0">
            <a:spAutoFit/>
          </a:bodyPr>
          <a:lstStyle/>
          <a:p>
            <a:pPr marL="8929" marR="3572" indent="350478">
              <a:lnSpc>
                <a:spcPct val="100899"/>
              </a:lnSpc>
              <a:spcBef>
                <a:spcPts val="53"/>
              </a:spcBef>
            </a:pPr>
            <a:r>
              <a:rPr sz="1687" b="1" dirty="0">
                <a:latin typeface="Helvetica Neue"/>
                <a:cs typeface="Helvetica Neue"/>
              </a:rPr>
              <a:t>1) Download </a:t>
            </a:r>
            <a:r>
              <a:rPr sz="1687" b="1" spc="-11" dirty="0">
                <a:latin typeface="Helvetica Neue"/>
                <a:cs typeface="Helvetica Neue"/>
              </a:rPr>
              <a:t>BERT  </a:t>
            </a:r>
            <a:r>
              <a:rPr sz="1687" spc="-4" dirty="0">
                <a:latin typeface="Helvetica Neue"/>
                <a:cs typeface="Helvetica Neue"/>
              </a:rPr>
              <a:t>pre-trained </a:t>
            </a:r>
            <a:r>
              <a:rPr sz="1687" dirty="0">
                <a:latin typeface="Helvetica Neue"/>
                <a:cs typeface="Helvetica Neue"/>
              </a:rPr>
              <a:t>on </a:t>
            </a:r>
            <a:r>
              <a:rPr sz="1687" spc="-11" dirty="0">
                <a:latin typeface="Helvetica Neue"/>
                <a:cs typeface="Helvetica Neue"/>
              </a:rPr>
              <a:t>large</a:t>
            </a:r>
            <a:r>
              <a:rPr sz="1687" spc="-56" dirty="0">
                <a:latin typeface="Helvetica Neue"/>
                <a:cs typeface="Helvetica Neue"/>
              </a:rPr>
              <a:t> </a:t>
            </a:r>
            <a:r>
              <a:rPr sz="1687" dirty="0">
                <a:latin typeface="Helvetica Neue"/>
                <a:cs typeface="Helvetica Neue"/>
              </a:rPr>
              <a:t>corpus  (in self-supervised</a:t>
            </a:r>
            <a:r>
              <a:rPr sz="1687" spc="-49" dirty="0">
                <a:latin typeface="Helvetica Neue"/>
                <a:cs typeface="Helvetica Neue"/>
              </a:rPr>
              <a:t> </a:t>
            </a:r>
            <a:r>
              <a:rPr sz="1687" dirty="0">
                <a:latin typeface="Helvetica Neue"/>
                <a:cs typeface="Helvetica Neue"/>
              </a:rPr>
              <a:t>fashion)</a:t>
            </a:r>
            <a:endParaRPr sz="1687">
              <a:latin typeface="Helvetica Neue"/>
              <a:cs typeface="Helvetica Neue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356048" y="3942679"/>
            <a:ext cx="213420" cy="1514475"/>
          </a:xfrm>
          <a:custGeom>
            <a:avLst/>
            <a:gdLst/>
            <a:ahLst/>
            <a:cxnLst/>
            <a:rect l="l" t="t" r="r" b="b"/>
            <a:pathLst>
              <a:path w="303529" h="2153920">
                <a:moveTo>
                  <a:pt x="0" y="2153509"/>
                </a:moveTo>
                <a:lnTo>
                  <a:pt x="303410" y="2153509"/>
                </a:lnTo>
                <a:lnTo>
                  <a:pt x="303410" y="0"/>
                </a:lnTo>
                <a:lnTo>
                  <a:pt x="0" y="0"/>
                </a:lnTo>
                <a:lnTo>
                  <a:pt x="0" y="21535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553686" y="4699772"/>
            <a:ext cx="449610" cy="0"/>
          </a:xfrm>
          <a:custGeom>
            <a:avLst/>
            <a:gdLst/>
            <a:ahLst/>
            <a:cxnLst/>
            <a:rect l="l" t="t" r="r" b="b"/>
            <a:pathLst>
              <a:path w="639445">
                <a:moveTo>
                  <a:pt x="0" y="0"/>
                </a:moveTo>
                <a:lnTo>
                  <a:pt x="626434" y="0"/>
                </a:lnTo>
                <a:lnTo>
                  <a:pt x="63913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994148" y="4656909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20"/>
                </a:lnTo>
                <a:lnTo>
                  <a:pt x="121919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730973" y="5547194"/>
            <a:ext cx="1454646" cy="333593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>
              <a:spcBef>
                <a:spcPts val="70"/>
              </a:spcBef>
            </a:pPr>
            <a:r>
              <a:rPr sz="2109" i="1" spc="70" dirty="0">
                <a:latin typeface="Arial"/>
                <a:cs typeface="Arial"/>
              </a:rPr>
              <a:t>Embedding</a:t>
            </a:r>
            <a:endParaRPr sz="2109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487383" y="2705727"/>
            <a:ext cx="4081760" cy="774933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algn="ctr">
              <a:spcBef>
                <a:spcPts val="70"/>
              </a:spcBef>
            </a:pPr>
            <a:r>
              <a:rPr sz="1687" b="1" dirty="0">
                <a:latin typeface="Helvetica Neue"/>
                <a:cs typeface="Helvetica Neue"/>
              </a:rPr>
              <a:t>2) </a:t>
            </a:r>
            <a:r>
              <a:rPr sz="1687" b="1" spc="-4" dirty="0">
                <a:latin typeface="Helvetica Neue"/>
                <a:cs typeface="Helvetica Neue"/>
              </a:rPr>
              <a:t>Feature-based </a:t>
            </a:r>
            <a:r>
              <a:rPr sz="1687" b="1" dirty="0">
                <a:latin typeface="Helvetica Neue"/>
                <a:cs typeface="Helvetica Neue"/>
              </a:rPr>
              <a:t>training</a:t>
            </a:r>
            <a:r>
              <a:rPr sz="1687" b="1" spc="-21" dirty="0">
                <a:latin typeface="Helvetica Neue"/>
                <a:cs typeface="Helvetica Neue"/>
              </a:rPr>
              <a:t> </a:t>
            </a:r>
            <a:r>
              <a:rPr sz="1687" b="1" dirty="0">
                <a:latin typeface="Helvetica Neue"/>
                <a:cs typeface="Helvetica Neue"/>
              </a:rPr>
              <a:t>("fine-tuning")</a:t>
            </a:r>
            <a:endParaRPr sz="1687">
              <a:latin typeface="Helvetica Neue"/>
              <a:cs typeface="Helvetica Neue"/>
            </a:endParaRPr>
          </a:p>
          <a:p>
            <a:pPr marL="1052326" marR="1046969" algn="ctr">
              <a:lnSpc>
                <a:spcPct val="100699"/>
              </a:lnSpc>
              <a:spcBef>
                <a:spcPts val="7"/>
              </a:spcBef>
            </a:pPr>
            <a:r>
              <a:rPr sz="1687" dirty="0">
                <a:latin typeface="Helvetica Neue"/>
                <a:cs typeface="Helvetica Neue"/>
              </a:rPr>
              <a:t>on </a:t>
            </a:r>
            <a:r>
              <a:rPr sz="1687" spc="-11" dirty="0">
                <a:latin typeface="Helvetica Neue"/>
                <a:cs typeface="Helvetica Neue"/>
              </a:rPr>
              <a:t>target </a:t>
            </a:r>
            <a:r>
              <a:rPr sz="1687" dirty="0">
                <a:latin typeface="Helvetica Neue"/>
                <a:cs typeface="Helvetica Neue"/>
              </a:rPr>
              <a:t>task  (supervised</a:t>
            </a:r>
            <a:r>
              <a:rPr sz="1687" spc="-42" dirty="0">
                <a:latin typeface="Helvetica Neue"/>
                <a:cs typeface="Helvetica Neue"/>
              </a:rPr>
              <a:t> </a:t>
            </a:r>
            <a:r>
              <a:rPr sz="1687" dirty="0">
                <a:latin typeface="Helvetica Neue"/>
                <a:cs typeface="Helvetica Neue"/>
              </a:rPr>
              <a:t>learning)</a:t>
            </a:r>
            <a:endParaRPr sz="1687">
              <a:latin typeface="Helvetica Neue"/>
              <a:cs typeface="Helvetica Neue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207438" y="3601017"/>
            <a:ext cx="2641848" cy="2563267"/>
          </a:xfrm>
          <a:custGeom>
            <a:avLst/>
            <a:gdLst/>
            <a:ahLst/>
            <a:cxnLst/>
            <a:rect l="l" t="t" r="r" b="b"/>
            <a:pathLst>
              <a:path w="3757295" h="3645534">
                <a:moveTo>
                  <a:pt x="877044" y="0"/>
                </a:moveTo>
                <a:lnTo>
                  <a:pt x="2879818" y="0"/>
                </a:lnTo>
                <a:lnTo>
                  <a:pt x="2953992" y="42"/>
                </a:lnTo>
                <a:lnTo>
                  <a:pt x="3022297" y="343"/>
                </a:lnTo>
                <a:lnTo>
                  <a:pt x="3085044" y="1160"/>
                </a:lnTo>
                <a:lnTo>
                  <a:pt x="3142540" y="2750"/>
                </a:lnTo>
                <a:lnTo>
                  <a:pt x="3195094" y="5372"/>
                </a:lnTo>
                <a:lnTo>
                  <a:pt x="3243016" y="9283"/>
                </a:lnTo>
                <a:lnTo>
                  <a:pt x="3286614" y="14741"/>
                </a:lnTo>
                <a:lnTo>
                  <a:pt x="3326198" y="22005"/>
                </a:lnTo>
                <a:lnTo>
                  <a:pt x="3394555" y="42979"/>
                </a:lnTo>
                <a:lnTo>
                  <a:pt x="3442814" y="63270"/>
                </a:lnTo>
                <a:lnTo>
                  <a:pt x="3488481" y="87962"/>
                </a:lnTo>
                <a:lnTo>
                  <a:pt x="3531299" y="116795"/>
                </a:lnTo>
                <a:lnTo>
                  <a:pt x="3571008" y="149512"/>
                </a:lnTo>
                <a:lnTo>
                  <a:pt x="3607350" y="185854"/>
                </a:lnTo>
                <a:lnTo>
                  <a:pt x="3640067" y="225563"/>
                </a:lnTo>
                <a:lnTo>
                  <a:pt x="3668900" y="268381"/>
                </a:lnTo>
                <a:lnTo>
                  <a:pt x="3693592" y="314048"/>
                </a:lnTo>
                <a:lnTo>
                  <a:pt x="3713883" y="362308"/>
                </a:lnTo>
                <a:lnTo>
                  <a:pt x="3734857" y="430665"/>
                </a:lnTo>
                <a:lnTo>
                  <a:pt x="3742121" y="470248"/>
                </a:lnTo>
                <a:lnTo>
                  <a:pt x="3747579" y="513846"/>
                </a:lnTo>
                <a:lnTo>
                  <a:pt x="3751490" y="561768"/>
                </a:lnTo>
                <a:lnTo>
                  <a:pt x="3754112" y="614322"/>
                </a:lnTo>
                <a:lnTo>
                  <a:pt x="3755702" y="671818"/>
                </a:lnTo>
                <a:lnTo>
                  <a:pt x="3756519" y="734565"/>
                </a:lnTo>
                <a:lnTo>
                  <a:pt x="3756820" y="802870"/>
                </a:lnTo>
                <a:lnTo>
                  <a:pt x="3756863" y="877044"/>
                </a:lnTo>
                <a:lnTo>
                  <a:pt x="3756863" y="2768319"/>
                </a:lnTo>
                <a:lnTo>
                  <a:pt x="3756820" y="2842492"/>
                </a:lnTo>
                <a:lnTo>
                  <a:pt x="3756519" y="2910798"/>
                </a:lnTo>
                <a:lnTo>
                  <a:pt x="3755702" y="2973544"/>
                </a:lnTo>
                <a:lnTo>
                  <a:pt x="3754112" y="3031040"/>
                </a:lnTo>
                <a:lnTo>
                  <a:pt x="3751490" y="3083595"/>
                </a:lnTo>
                <a:lnTo>
                  <a:pt x="3747579" y="3131516"/>
                </a:lnTo>
                <a:lnTo>
                  <a:pt x="3742121" y="3175115"/>
                </a:lnTo>
                <a:lnTo>
                  <a:pt x="3734857" y="3214698"/>
                </a:lnTo>
                <a:lnTo>
                  <a:pt x="3713883" y="3283055"/>
                </a:lnTo>
                <a:lnTo>
                  <a:pt x="3693592" y="3331314"/>
                </a:lnTo>
                <a:lnTo>
                  <a:pt x="3668900" y="3376982"/>
                </a:lnTo>
                <a:lnTo>
                  <a:pt x="3640067" y="3419799"/>
                </a:lnTo>
                <a:lnTo>
                  <a:pt x="3607350" y="3459508"/>
                </a:lnTo>
                <a:lnTo>
                  <a:pt x="3571008" y="3495850"/>
                </a:lnTo>
                <a:lnTo>
                  <a:pt x="3531299" y="3528567"/>
                </a:lnTo>
                <a:lnTo>
                  <a:pt x="3488481" y="3557401"/>
                </a:lnTo>
                <a:lnTo>
                  <a:pt x="3442814" y="3582092"/>
                </a:lnTo>
                <a:lnTo>
                  <a:pt x="3394555" y="3602384"/>
                </a:lnTo>
                <a:lnTo>
                  <a:pt x="3326198" y="3623358"/>
                </a:lnTo>
                <a:lnTo>
                  <a:pt x="3286614" y="3630621"/>
                </a:lnTo>
                <a:lnTo>
                  <a:pt x="3243016" y="3636080"/>
                </a:lnTo>
                <a:lnTo>
                  <a:pt x="3195094" y="3639991"/>
                </a:lnTo>
                <a:lnTo>
                  <a:pt x="3142540" y="3642612"/>
                </a:lnTo>
                <a:lnTo>
                  <a:pt x="3085044" y="3644203"/>
                </a:lnTo>
                <a:lnTo>
                  <a:pt x="3022297" y="3645019"/>
                </a:lnTo>
                <a:lnTo>
                  <a:pt x="2953992" y="3645320"/>
                </a:lnTo>
                <a:lnTo>
                  <a:pt x="2879818" y="3645363"/>
                </a:lnTo>
                <a:lnTo>
                  <a:pt x="877044" y="3645363"/>
                </a:lnTo>
                <a:lnTo>
                  <a:pt x="802870" y="3645320"/>
                </a:lnTo>
                <a:lnTo>
                  <a:pt x="734565" y="3645019"/>
                </a:lnTo>
                <a:lnTo>
                  <a:pt x="671818" y="3644203"/>
                </a:lnTo>
                <a:lnTo>
                  <a:pt x="614322" y="3642612"/>
                </a:lnTo>
                <a:lnTo>
                  <a:pt x="561768" y="3639991"/>
                </a:lnTo>
                <a:lnTo>
                  <a:pt x="513846" y="3636080"/>
                </a:lnTo>
                <a:lnTo>
                  <a:pt x="470248" y="3630621"/>
                </a:lnTo>
                <a:lnTo>
                  <a:pt x="430665" y="3623358"/>
                </a:lnTo>
                <a:lnTo>
                  <a:pt x="362308" y="3602384"/>
                </a:lnTo>
                <a:lnTo>
                  <a:pt x="314048" y="3582092"/>
                </a:lnTo>
                <a:lnTo>
                  <a:pt x="268381" y="3557401"/>
                </a:lnTo>
                <a:lnTo>
                  <a:pt x="225563" y="3528567"/>
                </a:lnTo>
                <a:lnTo>
                  <a:pt x="185854" y="3495850"/>
                </a:lnTo>
                <a:lnTo>
                  <a:pt x="149512" y="3459508"/>
                </a:lnTo>
                <a:lnTo>
                  <a:pt x="116795" y="3419799"/>
                </a:lnTo>
                <a:lnTo>
                  <a:pt x="87962" y="3376982"/>
                </a:lnTo>
                <a:lnTo>
                  <a:pt x="63270" y="3331314"/>
                </a:lnTo>
                <a:lnTo>
                  <a:pt x="42979" y="3283055"/>
                </a:lnTo>
                <a:lnTo>
                  <a:pt x="22005" y="3214698"/>
                </a:lnTo>
                <a:lnTo>
                  <a:pt x="14741" y="3175115"/>
                </a:lnTo>
                <a:lnTo>
                  <a:pt x="9283" y="3131516"/>
                </a:lnTo>
                <a:lnTo>
                  <a:pt x="5372" y="3083595"/>
                </a:lnTo>
                <a:lnTo>
                  <a:pt x="2750" y="3031040"/>
                </a:lnTo>
                <a:lnTo>
                  <a:pt x="1160" y="2973544"/>
                </a:lnTo>
                <a:lnTo>
                  <a:pt x="343" y="2910798"/>
                </a:lnTo>
                <a:lnTo>
                  <a:pt x="42" y="2842492"/>
                </a:lnTo>
                <a:lnTo>
                  <a:pt x="0" y="2768319"/>
                </a:lnTo>
                <a:lnTo>
                  <a:pt x="0" y="877044"/>
                </a:lnTo>
                <a:lnTo>
                  <a:pt x="42" y="802870"/>
                </a:lnTo>
                <a:lnTo>
                  <a:pt x="343" y="734565"/>
                </a:lnTo>
                <a:lnTo>
                  <a:pt x="1160" y="671818"/>
                </a:lnTo>
                <a:lnTo>
                  <a:pt x="2750" y="614322"/>
                </a:lnTo>
                <a:lnTo>
                  <a:pt x="5372" y="561768"/>
                </a:lnTo>
                <a:lnTo>
                  <a:pt x="9283" y="513846"/>
                </a:lnTo>
                <a:lnTo>
                  <a:pt x="14741" y="470248"/>
                </a:lnTo>
                <a:lnTo>
                  <a:pt x="22005" y="430665"/>
                </a:lnTo>
                <a:lnTo>
                  <a:pt x="42979" y="362308"/>
                </a:lnTo>
                <a:lnTo>
                  <a:pt x="63270" y="314048"/>
                </a:lnTo>
                <a:lnTo>
                  <a:pt x="87962" y="268381"/>
                </a:lnTo>
                <a:lnTo>
                  <a:pt x="116795" y="225563"/>
                </a:lnTo>
                <a:lnTo>
                  <a:pt x="149512" y="185854"/>
                </a:lnTo>
                <a:lnTo>
                  <a:pt x="185854" y="149512"/>
                </a:lnTo>
                <a:lnTo>
                  <a:pt x="225563" y="116795"/>
                </a:lnTo>
                <a:lnTo>
                  <a:pt x="268381" y="87962"/>
                </a:lnTo>
                <a:lnTo>
                  <a:pt x="314048" y="63270"/>
                </a:lnTo>
                <a:lnTo>
                  <a:pt x="362308" y="42979"/>
                </a:lnTo>
                <a:lnTo>
                  <a:pt x="430665" y="22005"/>
                </a:lnTo>
                <a:lnTo>
                  <a:pt x="470248" y="14741"/>
                </a:lnTo>
                <a:lnTo>
                  <a:pt x="513846" y="9283"/>
                </a:lnTo>
                <a:lnTo>
                  <a:pt x="561768" y="5372"/>
                </a:lnTo>
                <a:lnTo>
                  <a:pt x="614322" y="2750"/>
                </a:lnTo>
                <a:lnTo>
                  <a:pt x="671818" y="1160"/>
                </a:lnTo>
                <a:lnTo>
                  <a:pt x="734565" y="343"/>
                </a:lnTo>
                <a:lnTo>
                  <a:pt x="802870" y="42"/>
                </a:lnTo>
                <a:lnTo>
                  <a:pt x="877044" y="0"/>
                </a:lnTo>
                <a:close/>
              </a:path>
            </a:pathLst>
          </a:custGeom>
          <a:ln w="635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911625" y="4463215"/>
            <a:ext cx="1568946" cy="0"/>
          </a:xfrm>
          <a:custGeom>
            <a:avLst/>
            <a:gdLst/>
            <a:ahLst/>
            <a:cxnLst/>
            <a:rect l="l" t="t" r="r" b="b"/>
            <a:pathLst>
              <a:path w="2231390">
                <a:moveTo>
                  <a:pt x="0" y="0"/>
                </a:moveTo>
                <a:lnTo>
                  <a:pt x="2218607" y="0"/>
                </a:lnTo>
                <a:lnTo>
                  <a:pt x="2231307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471583" y="4420353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20"/>
                </a:lnTo>
                <a:lnTo>
                  <a:pt x="121919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621760" y="3722695"/>
            <a:ext cx="213420" cy="1514475"/>
          </a:xfrm>
          <a:custGeom>
            <a:avLst/>
            <a:gdLst/>
            <a:ahLst/>
            <a:cxnLst/>
            <a:rect l="l" t="t" r="r" b="b"/>
            <a:pathLst>
              <a:path w="303529" h="2153920">
                <a:moveTo>
                  <a:pt x="0" y="2153509"/>
                </a:moveTo>
                <a:lnTo>
                  <a:pt x="303410" y="2153509"/>
                </a:lnTo>
                <a:lnTo>
                  <a:pt x="303410" y="0"/>
                </a:lnTo>
                <a:lnTo>
                  <a:pt x="0" y="0"/>
                </a:lnTo>
                <a:lnTo>
                  <a:pt x="0" y="21535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243018" y="4160250"/>
            <a:ext cx="213420" cy="639365"/>
          </a:xfrm>
          <a:custGeom>
            <a:avLst/>
            <a:gdLst/>
            <a:ahLst/>
            <a:cxnLst/>
            <a:rect l="l" t="t" r="r" b="b"/>
            <a:pathLst>
              <a:path w="303529" h="909320">
                <a:moveTo>
                  <a:pt x="0" y="908909"/>
                </a:moveTo>
                <a:lnTo>
                  <a:pt x="303410" y="908909"/>
                </a:lnTo>
                <a:lnTo>
                  <a:pt x="303410" y="0"/>
                </a:lnTo>
                <a:lnTo>
                  <a:pt x="0" y="0"/>
                </a:lnTo>
                <a:lnTo>
                  <a:pt x="0" y="9089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899549" y="4479789"/>
            <a:ext cx="202257" cy="0"/>
          </a:xfrm>
          <a:custGeom>
            <a:avLst/>
            <a:gdLst/>
            <a:ahLst/>
            <a:cxnLst/>
            <a:rect l="l" t="t" r="r" b="b"/>
            <a:pathLst>
              <a:path w="287654">
                <a:moveTo>
                  <a:pt x="0" y="0"/>
                </a:moveTo>
                <a:lnTo>
                  <a:pt x="274905" y="0"/>
                </a:lnTo>
                <a:lnTo>
                  <a:pt x="287605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092841" y="4436926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20"/>
                </a:lnTo>
                <a:lnTo>
                  <a:pt x="121920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394036" y="5496145"/>
            <a:ext cx="2217688" cy="312049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>
              <a:spcBef>
                <a:spcPts val="70"/>
              </a:spcBef>
            </a:pPr>
            <a:r>
              <a:rPr sz="1969" i="1" spc="42" dirty="0">
                <a:latin typeface="Arial"/>
                <a:cs typeface="Arial"/>
              </a:rPr>
              <a:t>One </a:t>
            </a:r>
            <a:r>
              <a:rPr sz="1969" i="1" spc="70" dirty="0">
                <a:latin typeface="Arial"/>
                <a:cs typeface="Arial"/>
              </a:rPr>
              <a:t>or </a:t>
            </a:r>
            <a:r>
              <a:rPr sz="1969" i="1" spc="63" dirty="0">
                <a:latin typeface="Arial"/>
                <a:cs typeface="Arial"/>
              </a:rPr>
              <a:t>more</a:t>
            </a:r>
            <a:r>
              <a:rPr sz="1969" i="1" spc="-246" dirty="0">
                <a:latin typeface="Arial"/>
                <a:cs typeface="Arial"/>
              </a:rPr>
              <a:t> </a:t>
            </a:r>
            <a:r>
              <a:rPr sz="1969" i="1" dirty="0">
                <a:latin typeface="Arial"/>
                <a:cs typeface="Arial"/>
              </a:rPr>
              <a:t>layers</a:t>
            </a:r>
            <a:endParaRPr sz="1969">
              <a:latin typeface="Arial"/>
              <a:cs typeface="Arial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xfrm>
            <a:off x="12535576" y="9382296"/>
            <a:ext cx="538480" cy="3435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2000" b="0" i="0" kern="1200">
                <a:solidFill>
                  <a:srgbClr val="929292"/>
                </a:solidFill>
                <a:latin typeface="Helvetica Neue"/>
                <a:ea typeface="+mn-ea"/>
                <a:cs typeface="Helvetica Neue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0">
              <a:spcBef>
                <a:spcPts val="30"/>
              </a:spcBef>
            </a:pPr>
            <a:fld id="{81D60167-4931-47E6-BA6A-407CBD079E47}" type="slidenum">
              <a:rPr lang="en-DE" smtClean="0"/>
              <a:pPr marL="63500">
                <a:spcBef>
                  <a:spcPts val="30"/>
                </a:spcBef>
              </a:pPr>
              <a:t>81</a:t>
            </a:fld>
            <a:endParaRPr dirty="0"/>
          </a:p>
        </p:txBody>
      </p:sp>
      <p:sp>
        <p:nvSpPr>
          <p:cNvPr id="22" name="object 22"/>
          <p:cNvSpPr txBox="1">
            <a:spLocks noGrp="1"/>
          </p:cNvSpPr>
          <p:nvPr>
            <p:ph type="dt" sz="half" idx="6"/>
          </p:nvPr>
        </p:nvSpPr>
        <p:spPr>
          <a:xfrm>
            <a:off x="3973576" y="9395651"/>
            <a:ext cx="1663064" cy="247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00" b="0" i="0" kern="1200">
                <a:solidFill>
                  <a:srgbClr val="929292"/>
                </a:solidFill>
                <a:latin typeface="Helvetica Neue"/>
                <a:ea typeface="+mn-ea"/>
                <a:cs typeface="Helvetica Neue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29">
              <a:spcBef>
                <a:spcPts val="18"/>
              </a:spcBef>
            </a:pPr>
            <a:r>
              <a:rPr lang="en-GB"/>
              <a:t>Sebastian</a:t>
            </a:r>
            <a:r>
              <a:rPr lang="en-GB" spc="-80"/>
              <a:t> </a:t>
            </a:r>
            <a:r>
              <a:rPr lang="en-GB"/>
              <a:t>Raschka</a:t>
            </a:r>
            <a:endParaRPr dirty="0"/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xfrm>
            <a:off x="6193282" y="9395651"/>
            <a:ext cx="2838450" cy="247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00" b="0" i="0" kern="1200">
                <a:solidFill>
                  <a:srgbClr val="929292"/>
                </a:solidFill>
                <a:latin typeface="Helvetica Neue"/>
                <a:ea typeface="+mn-ea"/>
                <a:cs typeface="Helvetica Neue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29">
              <a:spcBef>
                <a:spcPts val="18"/>
              </a:spcBef>
            </a:pPr>
            <a:r>
              <a:rPr lang="en-GB" spc="-70"/>
              <a:t>STAT </a:t>
            </a:r>
            <a:r>
              <a:rPr lang="en-GB"/>
              <a:t>453: </a:t>
            </a:r>
            <a:r>
              <a:rPr lang="en-GB" spc="-10"/>
              <a:t>Intro </a:t>
            </a:r>
            <a:r>
              <a:rPr lang="en-GB"/>
              <a:t>to Deep</a:t>
            </a:r>
            <a:r>
              <a:rPr lang="en-GB" spc="25"/>
              <a:t> </a:t>
            </a:r>
            <a:r>
              <a:rPr lang="en-GB"/>
              <a:t>Learning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725770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9" name="直線單箭頭接點 88">
            <a:extLst>
              <a:ext uri="{FF2B5EF4-FFF2-40B4-BE49-F238E27FC236}">
                <a16:creationId xmlns:a16="http://schemas.microsoft.com/office/drawing/2014/main" id="{2D902552-AA3D-46DD-B680-BADDED753A32}"/>
              </a:ext>
            </a:extLst>
          </p:cNvPr>
          <p:cNvCxnSpPr>
            <a:cxnSpLocks/>
          </p:cNvCxnSpPr>
          <p:nvPr/>
        </p:nvCxnSpPr>
        <p:spPr>
          <a:xfrm flipV="1">
            <a:off x="6046336" y="1704869"/>
            <a:ext cx="0" cy="2809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單箭頭接點 89">
            <a:extLst>
              <a:ext uri="{FF2B5EF4-FFF2-40B4-BE49-F238E27FC236}">
                <a16:creationId xmlns:a16="http://schemas.microsoft.com/office/drawing/2014/main" id="{6FC2E160-1873-484A-8A57-CFF61A92D7CB}"/>
              </a:ext>
            </a:extLst>
          </p:cNvPr>
          <p:cNvCxnSpPr>
            <a:cxnSpLocks/>
          </p:cNvCxnSpPr>
          <p:nvPr/>
        </p:nvCxnSpPr>
        <p:spPr>
          <a:xfrm flipV="1">
            <a:off x="7121147" y="1714035"/>
            <a:ext cx="0" cy="2809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單箭頭接點 90">
            <a:extLst>
              <a:ext uri="{FF2B5EF4-FFF2-40B4-BE49-F238E27FC236}">
                <a16:creationId xmlns:a16="http://schemas.microsoft.com/office/drawing/2014/main" id="{59B98F15-1F30-4C3A-9819-0546D6676331}"/>
              </a:ext>
            </a:extLst>
          </p:cNvPr>
          <p:cNvCxnSpPr>
            <a:cxnSpLocks/>
          </p:cNvCxnSpPr>
          <p:nvPr/>
        </p:nvCxnSpPr>
        <p:spPr>
          <a:xfrm flipV="1">
            <a:off x="8225853" y="1707693"/>
            <a:ext cx="0" cy="2809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群組 57">
            <a:extLst>
              <a:ext uri="{FF2B5EF4-FFF2-40B4-BE49-F238E27FC236}">
                <a16:creationId xmlns:a16="http://schemas.microsoft.com/office/drawing/2014/main" id="{32F3067F-3614-4EF1-8BC6-BF8AE6D6BAAE}"/>
              </a:ext>
            </a:extLst>
          </p:cNvPr>
          <p:cNvGrpSpPr/>
          <p:nvPr/>
        </p:nvGrpSpPr>
        <p:grpSpPr>
          <a:xfrm>
            <a:off x="2171811" y="5739386"/>
            <a:ext cx="2148722" cy="461665"/>
            <a:chOff x="-2355676" y="6078727"/>
            <a:chExt cx="2148722" cy="461665"/>
          </a:xfrm>
        </p:grpSpPr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E15C8C97-3611-4A6E-A802-16EB29492C7A}"/>
                </a:ext>
              </a:extLst>
            </p:cNvPr>
            <p:cNvSpPr/>
            <p:nvPr/>
          </p:nvSpPr>
          <p:spPr>
            <a:xfrm>
              <a:off x="-2165698" y="6091427"/>
              <a:ext cx="1778466" cy="4489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3" name="文字方塊 52">
              <a:extLst>
                <a:ext uri="{FF2B5EF4-FFF2-40B4-BE49-F238E27FC236}">
                  <a16:creationId xmlns:a16="http://schemas.microsoft.com/office/drawing/2014/main" id="{5CE0CF61-CF41-42CD-A6E3-268E33C73661}"/>
                </a:ext>
              </a:extLst>
            </p:cNvPr>
            <p:cNvSpPr txBox="1"/>
            <p:nvPr/>
          </p:nvSpPr>
          <p:spPr>
            <a:xfrm>
              <a:off x="-2355676" y="6078727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q</a:t>
              </a:r>
              <a:r>
                <a:rPr lang="en-US" altLang="zh-TW" sz="2400" baseline="-25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endParaRPr lang="zh-TW" altLang="en-US" sz="2400" baseline="-25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4" name="文字方塊 53">
              <a:extLst>
                <a:ext uri="{FF2B5EF4-FFF2-40B4-BE49-F238E27FC236}">
                  <a16:creationId xmlns:a16="http://schemas.microsoft.com/office/drawing/2014/main" id="{7BBA8924-EE09-4B4A-BD75-47DAF275A7BF}"/>
                </a:ext>
              </a:extLst>
            </p:cNvPr>
            <p:cNvSpPr txBox="1"/>
            <p:nvPr/>
          </p:nvSpPr>
          <p:spPr>
            <a:xfrm>
              <a:off x="-1318275" y="6078727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q</a:t>
              </a:r>
              <a:r>
                <a:rPr lang="en-US" altLang="zh-TW" sz="2400" baseline="-25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  <a:endParaRPr lang="zh-TW" altLang="en-US" sz="2400" baseline="-25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81543FFB-AF05-4E2B-9BB6-88C145FED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How to use BERT – Case 4 </a:t>
            </a:r>
            <a:endParaRPr lang="zh-TW" altLang="en-US" dirty="0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89E7AB03-F399-4733-A1A1-01510D7678C9}"/>
              </a:ext>
            </a:extLst>
          </p:cNvPr>
          <p:cNvSpPr/>
          <p:nvPr/>
        </p:nvSpPr>
        <p:spPr>
          <a:xfrm>
            <a:off x="1161994" y="4227809"/>
            <a:ext cx="7630287" cy="1171047"/>
          </a:xfrm>
          <a:prstGeom prst="roundRect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BERT</a:t>
            </a:r>
            <a:endParaRPr lang="zh-TW" altLang="en-US" sz="2800" dirty="0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44122BCC-392D-4417-A304-4AC5A6242EA7}"/>
              </a:ext>
            </a:extLst>
          </p:cNvPr>
          <p:cNvGrpSpPr/>
          <p:nvPr/>
        </p:nvGrpSpPr>
        <p:grpSpPr>
          <a:xfrm>
            <a:off x="1050833" y="5427631"/>
            <a:ext cx="1111321" cy="797614"/>
            <a:chOff x="1212077" y="5255291"/>
            <a:chExt cx="1111321" cy="797614"/>
          </a:xfrm>
        </p:grpSpPr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227A93F0-440F-4A5C-A819-E9B7BD6EDD68}"/>
                </a:ext>
              </a:extLst>
            </p:cNvPr>
            <p:cNvSpPr txBox="1"/>
            <p:nvPr/>
          </p:nvSpPr>
          <p:spPr>
            <a:xfrm>
              <a:off x="1212077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[CLS]</a:t>
              </a:r>
              <a:endPara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7" name="直線單箭頭接點 6">
              <a:extLst>
                <a:ext uri="{FF2B5EF4-FFF2-40B4-BE49-F238E27FC236}">
                  <a16:creationId xmlns:a16="http://schemas.microsoft.com/office/drawing/2014/main" id="{4875D446-F815-483B-A400-2EF9D86709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44161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AD2EFE17-00DA-4FDA-B38C-747504B56441}"/>
              </a:ext>
            </a:extLst>
          </p:cNvPr>
          <p:cNvCxnSpPr>
            <a:cxnSpLocks/>
          </p:cNvCxnSpPr>
          <p:nvPr/>
        </p:nvCxnSpPr>
        <p:spPr>
          <a:xfrm flipV="1">
            <a:off x="2688806" y="5427631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FECD57EF-2352-40FD-8D1F-731C2B48529B}"/>
              </a:ext>
            </a:extLst>
          </p:cNvPr>
          <p:cNvCxnSpPr>
            <a:cxnSpLocks/>
          </p:cNvCxnSpPr>
          <p:nvPr/>
        </p:nvCxnSpPr>
        <p:spPr>
          <a:xfrm flipV="1">
            <a:off x="3761063" y="5427631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F0B86433-B800-4B9E-9E3B-1F93B20703E4}"/>
              </a:ext>
            </a:extLst>
          </p:cNvPr>
          <p:cNvGrpSpPr/>
          <p:nvPr/>
        </p:nvGrpSpPr>
        <p:grpSpPr>
          <a:xfrm>
            <a:off x="4318052" y="5427631"/>
            <a:ext cx="1111321" cy="797614"/>
            <a:chOff x="4324279" y="5255291"/>
            <a:chExt cx="1111321" cy="797614"/>
          </a:xfrm>
        </p:grpSpPr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0669E344-1BA5-47BE-97D7-683E3FD59642}"/>
                </a:ext>
              </a:extLst>
            </p:cNvPr>
            <p:cNvSpPr txBox="1"/>
            <p:nvPr/>
          </p:nvSpPr>
          <p:spPr>
            <a:xfrm>
              <a:off x="4324279" y="5591240"/>
              <a:ext cx="111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[SEP]</a:t>
              </a:r>
              <a:endPara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16" name="直線單箭頭接點 15">
              <a:extLst>
                <a:ext uri="{FF2B5EF4-FFF2-40B4-BE49-F238E27FC236}">
                  <a16:creationId xmlns:a16="http://schemas.microsoft.com/office/drawing/2014/main" id="{6EEEA6AE-6E54-40A4-8C92-62199B315D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3179" y="525529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BDDF5743-F5C9-4AD9-8D9F-8906E6373C8D}"/>
              </a:ext>
            </a:extLst>
          </p:cNvPr>
          <p:cNvCxnSpPr>
            <a:cxnSpLocks/>
          </p:cNvCxnSpPr>
          <p:nvPr/>
        </p:nvCxnSpPr>
        <p:spPr>
          <a:xfrm flipV="1">
            <a:off x="5939209" y="5427631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E97221FA-F61E-4607-B08B-BE31A44B3F08}"/>
              </a:ext>
            </a:extLst>
          </p:cNvPr>
          <p:cNvCxnSpPr>
            <a:cxnSpLocks/>
          </p:cNvCxnSpPr>
          <p:nvPr/>
        </p:nvCxnSpPr>
        <p:spPr>
          <a:xfrm flipV="1">
            <a:off x="7045098" y="5427631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0E10D704-C5DB-45E8-8A87-5B427C350B75}"/>
              </a:ext>
            </a:extLst>
          </p:cNvPr>
          <p:cNvCxnSpPr>
            <a:cxnSpLocks/>
          </p:cNvCxnSpPr>
          <p:nvPr/>
        </p:nvCxnSpPr>
        <p:spPr>
          <a:xfrm flipV="1">
            <a:off x="8117353" y="5427631"/>
            <a:ext cx="0" cy="3515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13BEEE4C-2475-4509-BD78-8E6BE1F37FE6}"/>
              </a:ext>
            </a:extLst>
          </p:cNvPr>
          <p:cNvGrpSpPr/>
          <p:nvPr/>
        </p:nvGrpSpPr>
        <p:grpSpPr>
          <a:xfrm>
            <a:off x="1471503" y="3076998"/>
            <a:ext cx="195209" cy="1150811"/>
            <a:chOff x="1363451" y="3187846"/>
            <a:chExt cx="195209" cy="1150811"/>
          </a:xfrm>
        </p:grpSpPr>
        <p:cxnSp>
          <p:nvCxnSpPr>
            <p:cNvPr id="28" name="直線單箭頭接點 27">
              <a:extLst>
                <a:ext uri="{FF2B5EF4-FFF2-40B4-BE49-F238E27FC236}">
                  <a16:creationId xmlns:a16="http://schemas.microsoft.com/office/drawing/2014/main" id="{DF7B36B8-632B-4C79-8BC8-0DDE093F33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74865" y="398714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D5DF86C1-7C3A-4872-97D7-79D7E3E2DF42}"/>
                </a:ext>
              </a:extLst>
            </p:cNvPr>
            <p:cNvSpPr/>
            <p:nvPr/>
          </p:nvSpPr>
          <p:spPr>
            <a:xfrm rot="5400000">
              <a:off x="1080912" y="3470385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9A67B7C3-1757-43DE-925A-2B411301C570}"/>
              </a:ext>
            </a:extLst>
          </p:cNvPr>
          <p:cNvGrpSpPr/>
          <p:nvPr/>
        </p:nvGrpSpPr>
        <p:grpSpPr>
          <a:xfrm>
            <a:off x="2557253" y="3085316"/>
            <a:ext cx="195209" cy="1150811"/>
            <a:chOff x="2431477" y="3196164"/>
            <a:chExt cx="195209" cy="1150811"/>
          </a:xfrm>
        </p:grpSpPr>
        <p:cxnSp>
          <p:nvCxnSpPr>
            <p:cNvPr id="33" name="直線單箭頭接點 32">
              <a:extLst>
                <a:ext uri="{FF2B5EF4-FFF2-40B4-BE49-F238E27FC236}">
                  <a16:creationId xmlns:a16="http://schemas.microsoft.com/office/drawing/2014/main" id="{9B7B1F55-6593-4CB9-A4EF-C2BF9CAEC3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42891" y="3995459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A3F91E8E-F73C-49C0-A9C0-F595162B7CDB}"/>
                </a:ext>
              </a:extLst>
            </p:cNvPr>
            <p:cNvSpPr/>
            <p:nvPr/>
          </p:nvSpPr>
          <p:spPr>
            <a:xfrm rot="5400000">
              <a:off x="2148938" y="3478703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CE6CF697-992F-4479-80AA-9953054C22CA}"/>
              </a:ext>
            </a:extLst>
          </p:cNvPr>
          <p:cNvGrpSpPr/>
          <p:nvPr/>
        </p:nvGrpSpPr>
        <p:grpSpPr>
          <a:xfrm>
            <a:off x="3643003" y="3070636"/>
            <a:ext cx="195209" cy="1150811"/>
            <a:chOff x="3452062" y="3181484"/>
            <a:chExt cx="195209" cy="1150811"/>
          </a:xfrm>
        </p:grpSpPr>
        <p:cxnSp>
          <p:nvCxnSpPr>
            <p:cNvPr id="36" name="直線單箭頭接點 35">
              <a:extLst>
                <a:ext uri="{FF2B5EF4-FFF2-40B4-BE49-F238E27FC236}">
                  <a16:creationId xmlns:a16="http://schemas.microsoft.com/office/drawing/2014/main" id="{88CB26DF-CD66-471F-87BE-CC618A0D1C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63476" y="3980779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D7569A29-29D4-4E6F-A407-75B9AC04BB01}"/>
                </a:ext>
              </a:extLst>
            </p:cNvPr>
            <p:cNvSpPr/>
            <p:nvPr/>
          </p:nvSpPr>
          <p:spPr>
            <a:xfrm rot="5400000">
              <a:off x="3169523" y="3464023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F78C0A22-B4D1-462C-AF6B-DE96ED1D8864}"/>
              </a:ext>
            </a:extLst>
          </p:cNvPr>
          <p:cNvGrpSpPr/>
          <p:nvPr/>
        </p:nvGrpSpPr>
        <p:grpSpPr>
          <a:xfrm>
            <a:off x="4728753" y="3085316"/>
            <a:ext cx="195209" cy="1150811"/>
            <a:chOff x="4499447" y="3196164"/>
            <a:chExt cx="195209" cy="1150811"/>
          </a:xfrm>
        </p:grpSpPr>
        <p:cxnSp>
          <p:nvCxnSpPr>
            <p:cNvPr id="39" name="直線單箭頭接點 38">
              <a:extLst>
                <a:ext uri="{FF2B5EF4-FFF2-40B4-BE49-F238E27FC236}">
                  <a16:creationId xmlns:a16="http://schemas.microsoft.com/office/drawing/2014/main" id="{207A4466-4CEE-4B02-83D9-8A5028851B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0861" y="3995459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2A307F27-D0CC-4BC5-AD81-301DA72ADFBA}"/>
                </a:ext>
              </a:extLst>
            </p:cNvPr>
            <p:cNvSpPr/>
            <p:nvPr/>
          </p:nvSpPr>
          <p:spPr>
            <a:xfrm rot="5400000">
              <a:off x="4216908" y="3478703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1B524D29-B66E-4A7F-BD6F-BCD4168C188F}"/>
              </a:ext>
            </a:extLst>
          </p:cNvPr>
          <p:cNvGrpSpPr/>
          <p:nvPr/>
        </p:nvGrpSpPr>
        <p:grpSpPr>
          <a:xfrm>
            <a:off x="5814503" y="3064251"/>
            <a:ext cx="195209" cy="1150811"/>
            <a:chOff x="5769519" y="3175099"/>
            <a:chExt cx="195209" cy="1150811"/>
          </a:xfrm>
        </p:grpSpPr>
        <p:cxnSp>
          <p:nvCxnSpPr>
            <p:cNvPr id="42" name="直線單箭頭接點 41">
              <a:extLst>
                <a:ext uri="{FF2B5EF4-FFF2-40B4-BE49-F238E27FC236}">
                  <a16:creationId xmlns:a16="http://schemas.microsoft.com/office/drawing/2014/main" id="{ECA55062-5DDC-46C1-A146-8970975E73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80933" y="3974394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F018D8F0-4B00-4CDB-9887-07D75840D2F5}"/>
                </a:ext>
              </a:extLst>
            </p:cNvPr>
            <p:cNvSpPr/>
            <p:nvPr/>
          </p:nvSpPr>
          <p:spPr>
            <a:xfrm rot="5400000">
              <a:off x="5486980" y="3457638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C303868F-3D7A-411E-BA4D-589FAA9398F8}"/>
              </a:ext>
            </a:extLst>
          </p:cNvPr>
          <p:cNvGrpSpPr/>
          <p:nvPr/>
        </p:nvGrpSpPr>
        <p:grpSpPr>
          <a:xfrm>
            <a:off x="6900253" y="3070636"/>
            <a:ext cx="195209" cy="1150811"/>
            <a:chOff x="6823734" y="3181484"/>
            <a:chExt cx="195209" cy="1150811"/>
          </a:xfrm>
        </p:grpSpPr>
        <p:cxnSp>
          <p:nvCxnSpPr>
            <p:cNvPr id="45" name="直線單箭頭接點 44">
              <a:extLst>
                <a:ext uri="{FF2B5EF4-FFF2-40B4-BE49-F238E27FC236}">
                  <a16:creationId xmlns:a16="http://schemas.microsoft.com/office/drawing/2014/main" id="{E0B9987C-438F-40E0-B159-A2FD3F6F47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5148" y="3980779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9865C9C9-D96A-4CF5-98EE-678886BC6E82}"/>
                </a:ext>
              </a:extLst>
            </p:cNvPr>
            <p:cNvSpPr/>
            <p:nvPr/>
          </p:nvSpPr>
          <p:spPr>
            <a:xfrm rot="5400000">
              <a:off x="6541195" y="3464023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43A30B79-221F-4C04-BF92-92B1248F33C0}"/>
              </a:ext>
            </a:extLst>
          </p:cNvPr>
          <p:cNvGrpSpPr/>
          <p:nvPr/>
        </p:nvGrpSpPr>
        <p:grpSpPr>
          <a:xfrm>
            <a:off x="7986001" y="3076998"/>
            <a:ext cx="195209" cy="1150811"/>
            <a:chOff x="7877949" y="3187846"/>
            <a:chExt cx="195209" cy="1150811"/>
          </a:xfrm>
        </p:grpSpPr>
        <p:cxnSp>
          <p:nvCxnSpPr>
            <p:cNvPr id="48" name="直線單箭頭接點 47">
              <a:extLst>
                <a:ext uri="{FF2B5EF4-FFF2-40B4-BE49-F238E27FC236}">
                  <a16:creationId xmlns:a16="http://schemas.microsoft.com/office/drawing/2014/main" id="{248FD311-63D3-4856-8A11-78BFD1DF13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89363" y="3987141"/>
              <a:ext cx="0" cy="3515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01AD1566-9DB7-4034-8351-E38C2F7309C3}"/>
                </a:ext>
              </a:extLst>
            </p:cNvPr>
            <p:cNvSpPr/>
            <p:nvPr/>
          </p:nvSpPr>
          <p:spPr>
            <a:xfrm rot="5400000">
              <a:off x="7595410" y="3470385"/>
              <a:ext cx="760287" cy="19520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DF6D6FA2-43C5-4F4F-A8E2-5C152CDE0318}"/>
              </a:ext>
            </a:extLst>
          </p:cNvPr>
          <p:cNvSpPr txBox="1"/>
          <p:nvPr/>
        </p:nvSpPr>
        <p:spPr>
          <a:xfrm>
            <a:off x="2411159" y="6198639"/>
            <a:ext cx="1743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question</a:t>
            </a:r>
            <a:endParaRPr lang="zh-TW" altLang="en-US" sz="2400" dirty="0"/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68EE90BF-481E-4EF1-A8A0-6766257BC1E8}"/>
              </a:ext>
            </a:extLst>
          </p:cNvPr>
          <p:cNvSpPr txBox="1"/>
          <p:nvPr/>
        </p:nvSpPr>
        <p:spPr>
          <a:xfrm>
            <a:off x="6173125" y="6212183"/>
            <a:ext cx="1743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document</a:t>
            </a:r>
            <a:endParaRPr lang="zh-TW" altLang="en-US" sz="2400" dirty="0"/>
          </a:p>
        </p:txBody>
      </p:sp>
      <p:grpSp>
        <p:nvGrpSpPr>
          <p:cNvPr id="67" name="群組 66">
            <a:extLst>
              <a:ext uri="{FF2B5EF4-FFF2-40B4-BE49-F238E27FC236}">
                <a16:creationId xmlns:a16="http://schemas.microsoft.com/office/drawing/2014/main" id="{EB5B2E7B-E242-4578-839C-467AB821348C}"/>
              </a:ext>
            </a:extLst>
          </p:cNvPr>
          <p:cNvGrpSpPr/>
          <p:nvPr/>
        </p:nvGrpSpPr>
        <p:grpSpPr>
          <a:xfrm>
            <a:off x="5473645" y="5729151"/>
            <a:ext cx="3218233" cy="461665"/>
            <a:chOff x="8588538" y="6705580"/>
            <a:chExt cx="3218233" cy="461665"/>
          </a:xfrm>
        </p:grpSpPr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B2864001-F2C9-4B17-A369-549444E7FF5B}"/>
                </a:ext>
              </a:extLst>
            </p:cNvPr>
            <p:cNvSpPr/>
            <p:nvPr/>
          </p:nvSpPr>
          <p:spPr>
            <a:xfrm>
              <a:off x="8810626" y="6771152"/>
              <a:ext cx="2746374" cy="39609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6" name="群組 65">
              <a:extLst>
                <a:ext uri="{FF2B5EF4-FFF2-40B4-BE49-F238E27FC236}">
                  <a16:creationId xmlns:a16="http://schemas.microsoft.com/office/drawing/2014/main" id="{07CD18BD-E6FB-46DE-A068-1EC128527069}"/>
                </a:ext>
              </a:extLst>
            </p:cNvPr>
            <p:cNvGrpSpPr/>
            <p:nvPr/>
          </p:nvGrpSpPr>
          <p:grpSpPr>
            <a:xfrm>
              <a:off x="8588538" y="6705580"/>
              <a:ext cx="3218233" cy="461665"/>
              <a:chOff x="8751245" y="6165502"/>
              <a:chExt cx="3218233" cy="461665"/>
            </a:xfrm>
          </p:grpSpPr>
          <p:sp>
            <p:nvSpPr>
              <p:cNvPr id="62" name="文字方塊 61">
                <a:extLst>
                  <a:ext uri="{FF2B5EF4-FFF2-40B4-BE49-F238E27FC236}">
                    <a16:creationId xmlns:a16="http://schemas.microsoft.com/office/drawing/2014/main" id="{E4BE0295-BC16-4592-9BC9-22A2DC21E6B5}"/>
                  </a:ext>
                </a:extLst>
              </p:cNvPr>
              <p:cNvSpPr txBox="1"/>
              <p:nvPr/>
            </p:nvSpPr>
            <p:spPr>
              <a:xfrm>
                <a:off x="8751245" y="6165502"/>
                <a:ext cx="111132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d</a:t>
                </a:r>
                <a:r>
                  <a:rPr lang="en-US" altLang="zh-TW" sz="2400" baseline="-25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</a:t>
                </a:r>
                <a:endParaRPr lang="zh-TW" altLang="en-US" sz="2400" baseline="-250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63" name="文字方塊 62">
                <a:extLst>
                  <a:ext uri="{FF2B5EF4-FFF2-40B4-BE49-F238E27FC236}">
                    <a16:creationId xmlns:a16="http://schemas.microsoft.com/office/drawing/2014/main" id="{3D23FD72-DA36-4F06-BF23-38E05B7F5B3F}"/>
                  </a:ext>
                </a:extLst>
              </p:cNvPr>
              <p:cNvSpPr txBox="1"/>
              <p:nvPr/>
            </p:nvSpPr>
            <p:spPr>
              <a:xfrm>
                <a:off x="9804701" y="6165502"/>
                <a:ext cx="111132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d</a:t>
                </a:r>
                <a:r>
                  <a:rPr lang="en-US" altLang="zh-TW" sz="2400" baseline="-25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2</a:t>
                </a:r>
                <a:endParaRPr lang="zh-TW" altLang="en-US" sz="2400" baseline="-250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64" name="文字方塊 63">
                <a:extLst>
                  <a:ext uri="{FF2B5EF4-FFF2-40B4-BE49-F238E27FC236}">
                    <a16:creationId xmlns:a16="http://schemas.microsoft.com/office/drawing/2014/main" id="{07C2A408-D441-4685-8BF6-DFAE166958ED}"/>
                  </a:ext>
                </a:extLst>
              </p:cNvPr>
              <p:cNvSpPr txBox="1"/>
              <p:nvPr/>
            </p:nvSpPr>
            <p:spPr>
              <a:xfrm>
                <a:off x="10858157" y="6165502"/>
                <a:ext cx="111132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d</a:t>
                </a:r>
                <a:r>
                  <a:rPr lang="en-US" altLang="zh-TW" sz="2400" baseline="-25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3</a:t>
                </a:r>
                <a:endParaRPr lang="zh-TW" altLang="en-US" sz="2400" baseline="-250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sp>
        <p:nvSpPr>
          <p:cNvPr id="65" name="矩形 64">
            <a:extLst>
              <a:ext uri="{FF2B5EF4-FFF2-40B4-BE49-F238E27FC236}">
                <a16:creationId xmlns:a16="http://schemas.microsoft.com/office/drawing/2014/main" id="{9389AD30-43F1-41A8-9A12-433E61254A62}"/>
              </a:ext>
            </a:extLst>
          </p:cNvPr>
          <p:cNvSpPr/>
          <p:nvPr/>
        </p:nvSpPr>
        <p:spPr>
          <a:xfrm rot="5400000">
            <a:off x="5210156" y="3340920"/>
            <a:ext cx="760287" cy="19520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DA1BA2EB-E460-438B-97A7-69F46F735D83}"/>
              </a:ext>
            </a:extLst>
          </p:cNvPr>
          <p:cNvSpPr/>
          <p:nvPr/>
        </p:nvSpPr>
        <p:spPr>
          <a:xfrm rot="5400000">
            <a:off x="6308609" y="3349571"/>
            <a:ext cx="760287" cy="19520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43ED9F4F-F435-4594-B0EC-CF0806F50578}"/>
              </a:ext>
            </a:extLst>
          </p:cNvPr>
          <p:cNvSpPr/>
          <p:nvPr/>
        </p:nvSpPr>
        <p:spPr>
          <a:xfrm rot="5400000">
            <a:off x="7398598" y="3349571"/>
            <a:ext cx="760287" cy="19520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7" name="直線單箭頭接點 76">
            <a:extLst>
              <a:ext uri="{FF2B5EF4-FFF2-40B4-BE49-F238E27FC236}">
                <a16:creationId xmlns:a16="http://schemas.microsoft.com/office/drawing/2014/main" id="{9CF7C198-ABF8-47D2-8C1C-B20999083634}"/>
              </a:ext>
            </a:extLst>
          </p:cNvPr>
          <p:cNvCxnSpPr>
            <a:cxnSpLocks/>
            <a:endCxn id="78" idx="4"/>
          </p:cNvCxnSpPr>
          <p:nvPr/>
        </p:nvCxnSpPr>
        <p:spPr>
          <a:xfrm flipH="1" flipV="1">
            <a:off x="6058001" y="2661037"/>
            <a:ext cx="181678" cy="42835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橢圓 77">
            <a:extLst>
              <a:ext uri="{FF2B5EF4-FFF2-40B4-BE49-F238E27FC236}">
                <a16:creationId xmlns:a16="http://schemas.microsoft.com/office/drawing/2014/main" id="{512E14FC-347F-4341-B400-2D26379D7116}"/>
              </a:ext>
            </a:extLst>
          </p:cNvPr>
          <p:cNvSpPr/>
          <p:nvPr/>
        </p:nvSpPr>
        <p:spPr>
          <a:xfrm>
            <a:off x="6004001" y="2553037"/>
            <a:ext cx="108000" cy="108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9" name="直線單箭頭接點 78">
            <a:extLst>
              <a:ext uri="{FF2B5EF4-FFF2-40B4-BE49-F238E27FC236}">
                <a16:creationId xmlns:a16="http://schemas.microsoft.com/office/drawing/2014/main" id="{CBF12B29-D3D4-4408-A91E-CEC5CE19647A}"/>
              </a:ext>
            </a:extLst>
          </p:cNvPr>
          <p:cNvCxnSpPr>
            <a:cxnSpLocks/>
            <a:endCxn id="78" idx="4"/>
          </p:cNvCxnSpPr>
          <p:nvPr/>
        </p:nvCxnSpPr>
        <p:spPr>
          <a:xfrm flipV="1">
            <a:off x="5900561" y="2661037"/>
            <a:ext cx="157440" cy="41908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單箭頭接點 79">
            <a:extLst>
              <a:ext uri="{FF2B5EF4-FFF2-40B4-BE49-F238E27FC236}">
                <a16:creationId xmlns:a16="http://schemas.microsoft.com/office/drawing/2014/main" id="{DFDEDB62-1030-44F2-B324-0FDF91346643}"/>
              </a:ext>
            </a:extLst>
          </p:cNvPr>
          <p:cNvCxnSpPr>
            <a:cxnSpLocks/>
          </p:cNvCxnSpPr>
          <p:nvPr/>
        </p:nvCxnSpPr>
        <p:spPr>
          <a:xfrm flipV="1">
            <a:off x="6050913" y="2272137"/>
            <a:ext cx="0" cy="2809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單箭頭接點 80">
            <a:extLst>
              <a:ext uri="{FF2B5EF4-FFF2-40B4-BE49-F238E27FC236}">
                <a16:creationId xmlns:a16="http://schemas.microsoft.com/office/drawing/2014/main" id="{CD5FCEAB-07E6-4C4D-B5FD-A4AF5C37EE47}"/>
              </a:ext>
            </a:extLst>
          </p:cNvPr>
          <p:cNvCxnSpPr>
            <a:cxnSpLocks/>
            <a:endCxn id="82" idx="4"/>
          </p:cNvCxnSpPr>
          <p:nvPr/>
        </p:nvCxnSpPr>
        <p:spPr>
          <a:xfrm flipH="1" flipV="1">
            <a:off x="7132812" y="2670203"/>
            <a:ext cx="181678" cy="42835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橢圓 81">
            <a:extLst>
              <a:ext uri="{FF2B5EF4-FFF2-40B4-BE49-F238E27FC236}">
                <a16:creationId xmlns:a16="http://schemas.microsoft.com/office/drawing/2014/main" id="{F116D336-346A-4AD0-A8FD-5E4AB8431EF4}"/>
              </a:ext>
            </a:extLst>
          </p:cNvPr>
          <p:cNvSpPr/>
          <p:nvPr/>
        </p:nvSpPr>
        <p:spPr>
          <a:xfrm>
            <a:off x="7078812" y="2562203"/>
            <a:ext cx="108000" cy="108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3" name="直線單箭頭接點 82">
            <a:extLst>
              <a:ext uri="{FF2B5EF4-FFF2-40B4-BE49-F238E27FC236}">
                <a16:creationId xmlns:a16="http://schemas.microsoft.com/office/drawing/2014/main" id="{FC0DEFBF-C676-4CBF-AAD5-3026577AD8FD}"/>
              </a:ext>
            </a:extLst>
          </p:cNvPr>
          <p:cNvCxnSpPr>
            <a:cxnSpLocks/>
            <a:endCxn id="82" idx="4"/>
          </p:cNvCxnSpPr>
          <p:nvPr/>
        </p:nvCxnSpPr>
        <p:spPr>
          <a:xfrm flipV="1">
            <a:off x="6975372" y="2670203"/>
            <a:ext cx="157440" cy="41908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單箭頭接點 83">
            <a:extLst>
              <a:ext uri="{FF2B5EF4-FFF2-40B4-BE49-F238E27FC236}">
                <a16:creationId xmlns:a16="http://schemas.microsoft.com/office/drawing/2014/main" id="{8F52F5CC-D430-4036-87FE-668F1BB3B588}"/>
              </a:ext>
            </a:extLst>
          </p:cNvPr>
          <p:cNvCxnSpPr>
            <a:cxnSpLocks/>
          </p:cNvCxnSpPr>
          <p:nvPr/>
        </p:nvCxnSpPr>
        <p:spPr>
          <a:xfrm flipV="1">
            <a:off x="7125724" y="2281303"/>
            <a:ext cx="0" cy="2809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單箭頭接點 84">
            <a:extLst>
              <a:ext uri="{FF2B5EF4-FFF2-40B4-BE49-F238E27FC236}">
                <a16:creationId xmlns:a16="http://schemas.microsoft.com/office/drawing/2014/main" id="{D0E02279-44BD-4284-AFCD-09C1C2AE25FC}"/>
              </a:ext>
            </a:extLst>
          </p:cNvPr>
          <p:cNvCxnSpPr>
            <a:cxnSpLocks/>
            <a:endCxn id="86" idx="4"/>
          </p:cNvCxnSpPr>
          <p:nvPr/>
        </p:nvCxnSpPr>
        <p:spPr>
          <a:xfrm flipH="1" flipV="1">
            <a:off x="8237518" y="2663861"/>
            <a:ext cx="181678" cy="42835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橢圓 85">
            <a:extLst>
              <a:ext uri="{FF2B5EF4-FFF2-40B4-BE49-F238E27FC236}">
                <a16:creationId xmlns:a16="http://schemas.microsoft.com/office/drawing/2014/main" id="{558C92A9-FEA4-4696-AEDF-9A759FC31F38}"/>
              </a:ext>
            </a:extLst>
          </p:cNvPr>
          <p:cNvSpPr/>
          <p:nvPr/>
        </p:nvSpPr>
        <p:spPr>
          <a:xfrm>
            <a:off x="8183518" y="2555861"/>
            <a:ext cx="108000" cy="108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7" name="直線單箭頭接點 86">
            <a:extLst>
              <a:ext uri="{FF2B5EF4-FFF2-40B4-BE49-F238E27FC236}">
                <a16:creationId xmlns:a16="http://schemas.microsoft.com/office/drawing/2014/main" id="{3096A2F4-1D83-4310-A0DE-B25B29C0CFF5}"/>
              </a:ext>
            </a:extLst>
          </p:cNvPr>
          <p:cNvCxnSpPr>
            <a:cxnSpLocks/>
            <a:endCxn id="86" idx="4"/>
          </p:cNvCxnSpPr>
          <p:nvPr/>
        </p:nvCxnSpPr>
        <p:spPr>
          <a:xfrm flipV="1">
            <a:off x="8080078" y="2663861"/>
            <a:ext cx="157440" cy="41908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單箭頭接點 87">
            <a:extLst>
              <a:ext uri="{FF2B5EF4-FFF2-40B4-BE49-F238E27FC236}">
                <a16:creationId xmlns:a16="http://schemas.microsoft.com/office/drawing/2014/main" id="{03E3CC8D-D8BC-4402-A5AB-189D72AB4322}"/>
              </a:ext>
            </a:extLst>
          </p:cNvPr>
          <p:cNvCxnSpPr>
            <a:cxnSpLocks/>
          </p:cNvCxnSpPr>
          <p:nvPr/>
        </p:nvCxnSpPr>
        <p:spPr>
          <a:xfrm flipV="1">
            <a:off x="8230430" y="2274961"/>
            <a:ext cx="0" cy="2809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04CDF37-0314-4C71-BC48-5B2A7D4331BC}"/>
              </a:ext>
            </a:extLst>
          </p:cNvPr>
          <p:cNvSpPr txBox="1"/>
          <p:nvPr/>
        </p:nvSpPr>
        <p:spPr>
          <a:xfrm>
            <a:off x="3852508" y="2368558"/>
            <a:ext cx="1781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400" dirty="0"/>
              <a:t>dot product</a:t>
            </a:r>
            <a:endParaRPr lang="zh-TW" altLang="en-US" sz="2400" dirty="0"/>
          </a:p>
        </p:txBody>
      </p:sp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2F721B01-A988-4110-AC6E-B3AC3BB8564F}"/>
              </a:ext>
            </a:extLst>
          </p:cNvPr>
          <p:cNvSpPr/>
          <p:nvPr/>
        </p:nvSpPr>
        <p:spPr>
          <a:xfrm>
            <a:off x="5627059" y="2507986"/>
            <a:ext cx="309110" cy="2209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2FD13ACE-2163-4D7C-83E7-B5B2FC14AF72}"/>
              </a:ext>
            </a:extLst>
          </p:cNvPr>
          <p:cNvSpPr/>
          <p:nvPr/>
        </p:nvSpPr>
        <p:spPr>
          <a:xfrm>
            <a:off x="5781614" y="1896591"/>
            <a:ext cx="2627696" cy="35260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Softmax</a:t>
            </a:r>
            <a:endParaRPr lang="zh-TW" altLang="en-US" sz="2400" dirty="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BF118A0B-BF90-4237-95C2-A8AB6E568608}"/>
              </a:ext>
            </a:extLst>
          </p:cNvPr>
          <p:cNvSpPr txBox="1"/>
          <p:nvPr/>
        </p:nvSpPr>
        <p:spPr>
          <a:xfrm>
            <a:off x="6661069" y="1345356"/>
            <a:ext cx="909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0.2</a:t>
            </a:r>
            <a:endParaRPr lang="zh-TW" altLang="en-US" sz="2400" dirty="0"/>
          </a:p>
        </p:txBody>
      </p:sp>
      <p:sp>
        <p:nvSpPr>
          <p:cNvPr id="92" name="文字方塊 91">
            <a:extLst>
              <a:ext uri="{FF2B5EF4-FFF2-40B4-BE49-F238E27FC236}">
                <a16:creationId xmlns:a16="http://schemas.microsoft.com/office/drawing/2014/main" id="{4948AF83-7170-4BAF-95FE-3FB102234FB1}"/>
              </a:ext>
            </a:extLst>
          </p:cNvPr>
          <p:cNvSpPr txBox="1"/>
          <p:nvPr/>
        </p:nvSpPr>
        <p:spPr>
          <a:xfrm>
            <a:off x="5567181" y="1318594"/>
            <a:ext cx="909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0.1</a:t>
            </a:r>
            <a:endParaRPr lang="zh-TW" altLang="en-US" sz="2400" dirty="0"/>
          </a:p>
        </p:txBody>
      </p:sp>
      <p:sp>
        <p:nvSpPr>
          <p:cNvPr id="93" name="文字方塊 92">
            <a:extLst>
              <a:ext uri="{FF2B5EF4-FFF2-40B4-BE49-F238E27FC236}">
                <a16:creationId xmlns:a16="http://schemas.microsoft.com/office/drawing/2014/main" id="{CC29934C-9E26-4026-9512-B3489E500A18}"/>
              </a:ext>
            </a:extLst>
          </p:cNvPr>
          <p:cNvSpPr txBox="1"/>
          <p:nvPr/>
        </p:nvSpPr>
        <p:spPr>
          <a:xfrm>
            <a:off x="7779511" y="1334591"/>
            <a:ext cx="909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0.7</a:t>
            </a:r>
            <a:endParaRPr lang="zh-TW" altLang="en-US" sz="2400" dirty="0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5078B16C-D62E-452B-8A37-AE57CC6E5769}"/>
              </a:ext>
            </a:extLst>
          </p:cNvPr>
          <p:cNvSpPr txBox="1"/>
          <p:nvPr/>
        </p:nvSpPr>
        <p:spPr>
          <a:xfrm>
            <a:off x="187168" y="2424141"/>
            <a:ext cx="3131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The answer is “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</a:t>
            </a:r>
            <a:r>
              <a:rPr lang="en-US" altLang="zh-TW" sz="2400" baseline="-25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400" baseline="-25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</a:t>
            </a:r>
            <a:r>
              <a:rPr lang="en-US" altLang="zh-TW" sz="2400" baseline="-25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en-US" altLang="zh-TW" sz="2400" dirty="0"/>
              <a:t>”.</a:t>
            </a:r>
            <a:endParaRPr lang="zh-TW" altLang="en-US" sz="2400" dirty="0"/>
          </a:p>
        </p:txBody>
      </p:sp>
      <p:sp>
        <p:nvSpPr>
          <p:cNvPr id="94" name="文字方塊 93">
            <a:extLst>
              <a:ext uri="{FF2B5EF4-FFF2-40B4-BE49-F238E27FC236}">
                <a16:creationId xmlns:a16="http://schemas.microsoft.com/office/drawing/2014/main" id="{5FB5BEC3-0E24-4EB7-9BF0-4734B18E1150}"/>
              </a:ext>
            </a:extLst>
          </p:cNvPr>
          <p:cNvSpPr txBox="1"/>
          <p:nvPr/>
        </p:nvSpPr>
        <p:spPr>
          <a:xfrm>
            <a:off x="220321" y="1967360"/>
            <a:ext cx="3131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 = 2, e = 3</a:t>
            </a:r>
            <a:endParaRPr lang="zh-TW" altLang="en-US" sz="2400" dirty="0"/>
          </a:p>
        </p:txBody>
      </p: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63AE358A-BC0D-4121-B5C6-73A76D603A08}"/>
              </a:ext>
            </a:extLst>
          </p:cNvPr>
          <p:cNvGrpSpPr/>
          <p:nvPr/>
        </p:nvGrpSpPr>
        <p:grpSpPr>
          <a:xfrm>
            <a:off x="2548810" y="1340360"/>
            <a:ext cx="2618071" cy="952792"/>
            <a:chOff x="2337593" y="1336832"/>
            <a:chExt cx="2618071" cy="952792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2BAF0D77-31CA-437F-8E6A-DE6C7D0F25C1}"/>
                </a:ext>
              </a:extLst>
            </p:cNvPr>
            <p:cNvSpPr/>
            <p:nvPr/>
          </p:nvSpPr>
          <p:spPr>
            <a:xfrm>
              <a:off x="2337593" y="1336832"/>
              <a:ext cx="2529360" cy="95279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3" name="群組 22">
              <a:extLst>
                <a:ext uri="{FF2B5EF4-FFF2-40B4-BE49-F238E27FC236}">
                  <a16:creationId xmlns:a16="http://schemas.microsoft.com/office/drawing/2014/main" id="{B3FB30CE-9B4A-488E-82CB-85B8327FBD0F}"/>
                </a:ext>
              </a:extLst>
            </p:cNvPr>
            <p:cNvGrpSpPr/>
            <p:nvPr/>
          </p:nvGrpSpPr>
          <p:grpSpPr>
            <a:xfrm>
              <a:off x="2474889" y="1403397"/>
              <a:ext cx="2480775" cy="830997"/>
              <a:chOff x="2474888" y="1403397"/>
              <a:chExt cx="2563531" cy="830997"/>
            </a:xfrm>
          </p:grpSpPr>
          <p:sp>
            <p:nvSpPr>
              <p:cNvPr id="55" name="矩形 54">
                <a:extLst>
                  <a:ext uri="{FF2B5EF4-FFF2-40B4-BE49-F238E27FC236}">
                    <a16:creationId xmlns:a16="http://schemas.microsoft.com/office/drawing/2014/main" id="{84CEF5C5-1BC9-4AA1-8D95-1C0045CD5A55}"/>
                  </a:ext>
                </a:extLst>
              </p:cNvPr>
              <p:cNvSpPr/>
              <p:nvPr/>
            </p:nvSpPr>
            <p:spPr>
              <a:xfrm rot="5400000">
                <a:off x="2609085" y="1727344"/>
                <a:ext cx="760287" cy="195209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9" name="矩形 58">
                <a:extLst>
                  <a:ext uri="{FF2B5EF4-FFF2-40B4-BE49-F238E27FC236}">
                    <a16:creationId xmlns:a16="http://schemas.microsoft.com/office/drawing/2014/main" id="{B0870CCD-754F-4C9C-9C0B-EE472E05B1A6}"/>
                  </a:ext>
                </a:extLst>
              </p:cNvPr>
              <p:cNvSpPr/>
              <p:nvPr/>
            </p:nvSpPr>
            <p:spPr>
              <a:xfrm rot="5400000">
                <a:off x="2192349" y="1711461"/>
                <a:ext cx="760287" cy="195209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06021B7B-56DE-4CF4-9D89-498BEF6AC940}"/>
                  </a:ext>
                </a:extLst>
              </p:cNvPr>
              <p:cNvSpPr txBox="1"/>
              <p:nvPr/>
            </p:nvSpPr>
            <p:spPr>
              <a:xfrm>
                <a:off x="3149517" y="1403397"/>
                <a:ext cx="188890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/>
                  <a:t>Learned from scratch</a:t>
                </a:r>
                <a:endParaRPr lang="zh-TW" altLang="en-US" sz="2400" dirty="0"/>
              </a:p>
            </p:txBody>
          </p:sp>
        </p:grpSp>
      </p:grpSp>
      <p:sp>
        <p:nvSpPr>
          <p:cNvPr id="95" name="矩形 94">
            <a:extLst>
              <a:ext uri="{FF2B5EF4-FFF2-40B4-BE49-F238E27FC236}">
                <a16:creationId xmlns:a16="http://schemas.microsoft.com/office/drawing/2014/main" id="{6EE3AFE6-D117-48BA-95D9-F26DFC7F3E20}"/>
              </a:ext>
            </a:extLst>
          </p:cNvPr>
          <p:cNvSpPr/>
          <p:nvPr/>
        </p:nvSpPr>
        <p:spPr>
          <a:xfrm rot="5400000">
            <a:off x="5829532" y="3350046"/>
            <a:ext cx="760287" cy="19520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6" name="矩形 95">
            <a:extLst>
              <a:ext uri="{FF2B5EF4-FFF2-40B4-BE49-F238E27FC236}">
                <a16:creationId xmlns:a16="http://schemas.microsoft.com/office/drawing/2014/main" id="{1A6BE7A0-5E97-40AA-891C-5D94D653397E}"/>
              </a:ext>
            </a:extLst>
          </p:cNvPr>
          <p:cNvSpPr/>
          <p:nvPr/>
        </p:nvSpPr>
        <p:spPr>
          <a:xfrm rot="5400000">
            <a:off x="6927985" y="3358697"/>
            <a:ext cx="760287" cy="19520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7" name="矩形 96">
            <a:extLst>
              <a:ext uri="{FF2B5EF4-FFF2-40B4-BE49-F238E27FC236}">
                <a16:creationId xmlns:a16="http://schemas.microsoft.com/office/drawing/2014/main" id="{1EF14251-BCF2-4FEE-88B1-D9301F2F4786}"/>
              </a:ext>
            </a:extLst>
          </p:cNvPr>
          <p:cNvSpPr/>
          <p:nvPr/>
        </p:nvSpPr>
        <p:spPr>
          <a:xfrm rot="5400000">
            <a:off x="8017974" y="3358697"/>
            <a:ext cx="760287" cy="19520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F6E2AF6C-2F79-9449-BFAC-303004E15A99}"/>
              </a:ext>
            </a:extLst>
          </p:cNvPr>
          <p:cNvSpPr/>
          <p:nvPr/>
        </p:nvSpPr>
        <p:spPr>
          <a:xfrm>
            <a:off x="2236875" y="6626603"/>
            <a:ext cx="58635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TW" sz="12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http://speech.ee.ntu.edu.tw/~tlkagk/courses_ML20.html</a:t>
            </a:r>
            <a:r>
              <a:rPr lang="en-US" altLang="zh-TW" sz="1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9" name="Slide Number Placeholder 3">
            <a:extLst>
              <a:ext uri="{FF2B5EF4-FFF2-40B4-BE49-F238E27FC236}">
                <a16:creationId xmlns:a16="http://schemas.microsoft.com/office/drawing/2014/main" id="{98E93D64-1398-6F44-BE85-0C8885A4F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503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82" grpId="0" animBg="1"/>
      <p:bldP spid="86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0772E8F-E313-32FD-37E8-610CE0C01D37}"/>
              </a:ext>
            </a:extLst>
          </p:cNvPr>
          <p:cNvSpPr/>
          <p:nvPr/>
        </p:nvSpPr>
        <p:spPr>
          <a:xfrm>
            <a:off x="83128" y="6188529"/>
            <a:ext cx="901431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8DA0822-75EB-4E1B-A9A0-DA1BB1C90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Example Application: Summarization </a:t>
            </a:r>
            <a:endParaRPr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7E3FEBF-3359-486B-A8BA-7407BB0A99C3}"/>
              </a:ext>
            </a:extLst>
          </p:cNvPr>
          <p:cNvSpPr/>
          <p:nvPr/>
        </p:nvSpPr>
        <p:spPr>
          <a:xfrm>
            <a:off x="5331590" y="6308208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https://arxiv.org/abs/1801.10198</a:t>
            </a:r>
            <a:endParaRPr lang="zh-TW" altLang="en-US" dirty="0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711EA221-FB74-44AA-BC73-89993B0AF484}"/>
              </a:ext>
            </a:extLst>
          </p:cNvPr>
          <p:cNvSpPr/>
          <p:nvPr/>
        </p:nvSpPr>
        <p:spPr>
          <a:xfrm>
            <a:off x="3383203" y="2066885"/>
            <a:ext cx="2253476" cy="123856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Summarizer </a:t>
            </a:r>
            <a:endParaRPr lang="zh-TW" altLang="en-US" sz="2800" dirty="0"/>
          </a:p>
        </p:txBody>
      </p:sp>
      <p:pic>
        <p:nvPicPr>
          <p:cNvPr id="8" name="Picture 4" descr="ãdocumentãçåçæå°çµæ">
            <a:extLst>
              <a:ext uri="{FF2B5EF4-FFF2-40B4-BE49-F238E27FC236}">
                <a16:creationId xmlns:a16="http://schemas.microsoft.com/office/drawing/2014/main" id="{624B560E-4D60-446A-9B0D-212025422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504" y="2031199"/>
            <a:ext cx="957864" cy="117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067FFE26-27D3-4157-B8ED-5743BB3DAFFD}"/>
              </a:ext>
            </a:extLst>
          </p:cNvPr>
          <p:cNvSpPr txBox="1"/>
          <p:nvPr/>
        </p:nvSpPr>
        <p:spPr>
          <a:xfrm>
            <a:off x="472257" y="3154256"/>
            <a:ext cx="2622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Document Set </a:t>
            </a:r>
            <a:endParaRPr lang="zh-TW" altLang="en-US" sz="2800" dirty="0"/>
          </a:p>
        </p:txBody>
      </p:sp>
      <p:pic>
        <p:nvPicPr>
          <p:cNvPr id="1026" name="Picture 2" descr="ãwikiãçåçæå°çµæ">
            <a:extLst>
              <a:ext uri="{FF2B5EF4-FFF2-40B4-BE49-F238E27FC236}">
                <a16:creationId xmlns:a16="http://schemas.microsoft.com/office/drawing/2014/main" id="{9941611D-989D-4A50-9D09-EE8C966DB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089" y="1929583"/>
            <a:ext cx="1541910" cy="154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箭號: 向右 9">
            <a:extLst>
              <a:ext uri="{FF2B5EF4-FFF2-40B4-BE49-F238E27FC236}">
                <a16:creationId xmlns:a16="http://schemas.microsoft.com/office/drawing/2014/main" id="{4CE597F1-C576-41D4-9140-952BE2580E26}"/>
              </a:ext>
            </a:extLst>
          </p:cNvPr>
          <p:cNvSpPr/>
          <p:nvPr/>
        </p:nvSpPr>
        <p:spPr>
          <a:xfrm>
            <a:off x="2424745" y="2429778"/>
            <a:ext cx="873080" cy="53261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D8FD2FCC-B789-493C-85B8-1D5715E98EFE}"/>
              </a:ext>
            </a:extLst>
          </p:cNvPr>
          <p:cNvSpPr/>
          <p:nvPr/>
        </p:nvSpPr>
        <p:spPr>
          <a:xfrm>
            <a:off x="5722057" y="2444190"/>
            <a:ext cx="873080" cy="53261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2547D9-EAFC-A0FF-5F4F-230ED226445E}"/>
              </a:ext>
            </a:extLst>
          </p:cNvPr>
          <p:cNvSpPr txBox="1"/>
          <p:nvPr/>
        </p:nvSpPr>
        <p:spPr>
          <a:xfrm>
            <a:off x="2192756" y="6609994"/>
            <a:ext cx="46828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DE" sz="1200" dirty="0">
                <a:solidFill>
                  <a:schemeClr val="bg1"/>
                </a:solidFill>
              </a:rPr>
              <a:t>Transformer by 李宏毅 Hung-yi Lee 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69121730-87FE-A847-23FC-32F7C3D6D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3" name="Cloud Callout 2">
            <a:extLst>
              <a:ext uri="{FF2B5EF4-FFF2-40B4-BE49-F238E27FC236}">
                <a16:creationId xmlns:a16="http://schemas.microsoft.com/office/drawing/2014/main" id="{109AAE94-ED3A-03C6-632E-FCED4666ADCB}"/>
              </a:ext>
            </a:extLst>
          </p:cNvPr>
          <p:cNvSpPr/>
          <p:nvPr/>
        </p:nvSpPr>
        <p:spPr>
          <a:xfrm>
            <a:off x="4572000" y="4005064"/>
            <a:ext cx="2736304" cy="1728192"/>
          </a:xfrm>
          <a:prstGeom prst="cloudCallout">
            <a:avLst>
              <a:gd name="adj1" fmla="val -42024"/>
              <a:gd name="adj2" fmla="val -801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ysClr val="windowText" lastClr="000000"/>
                </a:solidFill>
              </a:rPr>
              <a:t>Can BERT be used to summarize text?</a:t>
            </a:r>
          </a:p>
        </p:txBody>
      </p:sp>
    </p:spTree>
    <p:extLst>
      <p:ext uri="{BB962C8B-B14F-4D97-AF65-F5344CB8AC3E}">
        <p14:creationId xmlns:p14="http://schemas.microsoft.com/office/powerpoint/2010/main" val="5022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B645B-5650-7F47-93F7-BDD638341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60350"/>
            <a:ext cx="8496300" cy="503238"/>
          </a:xfrm>
        </p:spPr>
        <p:txBody>
          <a:bodyPr/>
          <a:lstStyle/>
          <a:p>
            <a:r>
              <a:rPr lang="en-US" altLang="zh-TW" dirty="0"/>
              <a:t>BERT as a Markov Random Field Language Model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8101F3-E70F-F44B-805E-419F1411D2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Wang et al. show that </a:t>
            </a:r>
            <a:r>
              <a:rPr lang="en-US" dirty="0">
                <a:solidFill>
                  <a:srgbClr val="0B05FF"/>
                </a:solidFill>
              </a:rPr>
              <a:t>BERT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(as described by Devlin et al., 2018) </a:t>
            </a:r>
            <a:br>
              <a:rPr lang="en-US" dirty="0"/>
            </a:br>
            <a:r>
              <a:rPr lang="en-US" dirty="0"/>
              <a:t>is essentially a </a:t>
            </a:r>
            <a:r>
              <a:rPr lang="en-US" dirty="0">
                <a:solidFill>
                  <a:srgbClr val="0B05FF"/>
                </a:solidFill>
              </a:rPr>
              <a:t>Markov random field language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9DFCE3-5930-A240-A834-F62DD6E6D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84</a:t>
            </a:fld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1BCA3B-05EB-804F-8FFC-3806684DD249}"/>
              </a:ext>
            </a:extLst>
          </p:cNvPr>
          <p:cNvSpPr/>
          <p:nvPr/>
        </p:nvSpPr>
        <p:spPr>
          <a:xfrm>
            <a:off x="2483768" y="5658931"/>
            <a:ext cx="4572000" cy="9387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DE" sz="1100" dirty="0">
                <a:solidFill>
                  <a:srgbClr val="0B05FF"/>
                </a:solidFill>
              </a:rPr>
              <a:t>Alex Wang, Kyunghyun Cho. BERT has a Mouth, and It Must Speak: BERT as a Markov Random Field Language Model. </a:t>
            </a:r>
            <a:r>
              <a:rPr lang="en-US" sz="1100" dirty="0">
                <a:solidFill>
                  <a:srgbClr val="0B05FF"/>
                </a:solidFill>
              </a:rPr>
              <a:t>Volume:</a:t>
            </a:r>
          </a:p>
          <a:p>
            <a:r>
              <a:rPr lang="en-US" sz="1100" dirty="0">
                <a:solidFill>
                  <a:srgbClr val="0B05FF"/>
                </a:solidFill>
              </a:rPr>
              <a:t>In Proc. of the Workshop on Methods for Optimizing and Evaluating Neural Language Generation, June </a:t>
            </a:r>
            <a:r>
              <a:rPr lang="en-US" sz="1100" b="1" dirty="0">
                <a:solidFill>
                  <a:srgbClr val="FF0000"/>
                </a:solidFill>
              </a:rPr>
              <a:t>2019</a:t>
            </a:r>
            <a:r>
              <a:rPr lang="en-US" sz="1100" dirty="0">
                <a:solidFill>
                  <a:srgbClr val="0B05FF"/>
                </a:solidFill>
              </a:rPr>
              <a:t>.</a:t>
            </a:r>
          </a:p>
          <a:p>
            <a:r>
              <a:rPr lang="en-US" altLang="zh-TW" sz="1100" dirty="0">
                <a:hlinkClick r:id="rId2"/>
              </a:rPr>
              <a:t>https://arxiv.org/abs/1902.04094</a:t>
            </a:r>
            <a:endParaRPr lang="en-US" altLang="zh-TW" sz="11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A024A5-2F01-B340-8BE2-08DBF859DC92}"/>
              </a:ext>
            </a:extLst>
          </p:cNvPr>
          <p:cNvSpPr/>
          <p:nvPr/>
        </p:nvSpPr>
        <p:spPr>
          <a:xfrm>
            <a:off x="2236875" y="6626603"/>
            <a:ext cx="58635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TW" sz="12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http://speech.ee.ntu.edu.tw/~tlkagk/courses_ML20.html</a:t>
            </a:r>
            <a:r>
              <a:rPr lang="en-US" altLang="zh-TW" sz="12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412117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52A6A-5B88-DD41-8086-0F618D410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sz="2800" dirty="0"/>
              <a:t>Recap: From word2vec/ELMo via Transformers to BERT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C7E8DB-165A-2241-B3C5-8E1967E42C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B05FF"/>
                </a:solidFill>
              </a:rPr>
              <a:t>Language modeling is the “ultimate” NLP task</a:t>
            </a:r>
          </a:p>
          <a:p>
            <a:pPr lvl="1"/>
            <a:r>
              <a:rPr lang="en-US" dirty="0"/>
              <a:t>I.e., a perfect language model is also a perfect question  answering/entailment/sentiment analysis model</a:t>
            </a:r>
          </a:p>
          <a:p>
            <a:pPr lvl="1"/>
            <a:r>
              <a:rPr lang="en-US" dirty="0"/>
              <a:t>Training a massive language model learns millions of latent features  which are useful for these other NLP tasks</a:t>
            </a:r>
          </a:p>
          <a:p>
            <a:r>
              <a:rPr lang="en-US" dirty="0"/>
              <a:t>E.g., for </a:t>
            </a:r>
            <a:r>
              <a:rPr lang="en-US" dirty="0">
                <a:solidFill>
                  <a:srgbClr val="0B05FF"/>
                </a:solidFill>
              </a:rPr>
              <a:t>natural language inference</a:t>
            </a:r>
          </a:p>
          <a:p>
            <a:pPr lvl="1"/>
            <a:r>
              <a:rPr lang="en-US" dirty="0"/>
              <a:t>No internal “logical” representation</a:t>
            </a:r>
          </a:p>
          <a:p>
            <a:pPr lvl="1"/>
            <a:r>
              <a:rPr lang="en-US" dirty="0"/>
              <a:t>Use language directly to infer new propositions</a:t>
            </a:r>
          </a:p>
          <a:p>
            <a:pPr lvl="2"/>
            <a:r>
              <a:rPr lang="en-US" strike="sngStrike" dirty="0"/>
              <a:t>What kind of a thing is the meaning of a sentence?</a:t>
            </a:r>
          </a:p>
          <a:p>
            <a:pPr lvl="2"/>
            <a:r>
              <a:rPr lang="en-US" dirty="0"/>
              <a:t>What concrete phenomena do you have to deal with to understand a sentence?</a:t>
            </a:r>
          </a:p>
          <a:p>
            <a:r>
              <a:rPr lang="en-US" dirty="0"/>
              <a:t>BERT was just a start – many extensions in the literature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7DCE2-CCBD-F641-9AB3-968EC6E93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85</a:t>
            </a:fld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7371CE-ACE6-8641-90AA-BBEAAA8D076B}"/>
              </a:ext>
            </a:extLst>
          </p:cNvPr>
          <p:cNvSpPr/>
          <p:nvPr/>
        </p:nvSpPr>
        <p:spPr>
          <a:xfrm>
            <a:off x="3491880" y="6392361"/>
            <a:ext cx="18998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DE" sz="1200" dirty="0">
                <a:solidFill>
                  <a:srgbClr val="0B05FF"/>
                </a:solidFill>
              </a:rPr>
              <a:t>https://nlitutorial.github.io</a:t>
            </a:r>
          </a:p>
        </p:txBody>
      </p:sp>
      <p:pic>
        <p:nvPicPr>
          <p:cNvPr id="1027" name="Picture 3" descr="page15image58123456">
            <a:extLst>
              <a:ext uri="{FF2B5EF4-FFF2-40B4-BE49-F238E27FC236}">
                <a16:creationId xmlns:a16="http://schemas.microsoft.com/office/drawing/2014/main" id="{19AA9D9A-1BB7-904F-AEAB-04DA6FDD3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92500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61753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36646" y="1881653"/>
            <a:ext cx="4177029" cy="881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55"/>
              </a:lnSpc>
            </a:pPr>
            <a:r>
              <a:rPr sz="2400" spc="565" dirty="0">
                <a:solidFill>
                  <a:srgbClr val="00AF50"/>
                </a:solidFill>
                <a:latin typeface="Arial Unicode MS"/>
                <a:cs typeface="Arial Unicode MS"/>
              </a:rPr>
              <a:t>◉</a:t>
            </a:r>
            <a:r>
              <a:rPr sz="2400" spc="320" dirty="0">
                <a:solidFill>
                  <a:srgbClr val="00AF50"/>
                </a:solidFill>
                <a:latin typeface="Arial Unicode MS"/>
                <a:cs typeface="Arial Unicode MS"/>
              </a:rPr>
              <a:t> </a:t>
            </a:r>
            <a:r>
              <a:rPr sz="2400" spc="-5" dirty="0">
                <a:latin typeface="Arial"/>
                <a:cs typeface="Arial"/>
              </a:rPr>
              <a:t>Encoder</a:t>
            </a:r>
            <a:endParaRPr sz="2400">
              <a:latin typeface="Arial"/>
              <a:cs typeface="Arial"/>
            </a:endParaRPr>
          </a:p>
          <a:p>
            <a:pPr marL="482600">
              <a:lnSpc>
                <a:spcPts val="2125"/>
              </a:lnSpc>
              <a:spcBef>
                <a:spcPts val="15"/>
              </a:spcBef>
              <a:tabLst>
                <a:tab pos="837565" algn="l"/>
              </a:tabLst>
            </a:pPr>
            <a:r>
              <a:rPr dirty="0">
                <a:solidFill>
                  <a:srgbClr val="FFCD00"/>
                </a:solidFill>
                <a:latin typeface="Arial"/>
                <a:cs typeface="Arial"/>
              </a:rPr>
              <a:t>○	</a:t>
            </a:r>
            <a:r>
              <a:rPr spc="-5" dirty="0">
                <a:latin typeface="Arial"/>
                <a:cs typeface="Arial"/>
              </a:rPr>
              <a:t>Bidirectional</a:t>
            </a:r>
            <a:r>
              <a:rPr spc="1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context</a:t>
            </a:r>
            <a:endParaRPr>
              <a:latin typeface="Arial"/>
              <a:cs typeface="Arial"/>
            </a:endParaRPr>
          </a:p>
          <a:p>
            <a:pPr marL="482600">
              <a:lnSpc>
                <a:spcPts val="2125"/>
              </a:lnSpc>
              <a:tabLst>
                <a:tab pos="837565" algn="l"/>
              </a:tabLst>
            </a:pPr>
            <a:r>
              <a:rPr dirty="0">
                <a:solidFill>
                  <a:srgbClr val="FFCD00"/>
                </a:solidFill>
                <a:latin typeface="Arial"/>
                <a:cs typeface="Arial"/>
              </a:rPr>
              <a:t>○	</a:t>
            </a:r>
            <a:r>
              <a:rPr spc="-5" dirty="0">
                <a:latin typeface="Arial"/>
                <a:cs typeface="Arial"/>
              </a:rPr>
              <a:t>Examples: </a:t>
            </a:r>
            <a:r>
              <a:rPr dirty="0">
                <a:latin typeface="Arial"/>
                <a:cs typeface="Arial"/>
              </a:rPr>
              <a:t>BERT </a:t>
            </a:r>
            <a:r>
              <a:rPr spc="-5" dirty="0">
                <a:latin typeface="Arial"/>
                <a:cs typeface="Arial"/>
              </a:rPr>
              <a:t>and </a:t>
            </a:r>
            <a:r>
              <a:rPr dirty="0">
                <a:latin typeface="Arial"/>
                <a:cs typeface="Arial"/>
              </a:rPr>
              <a:t>its</a:t>
            </a:r>
            <a:r>
              <a:rPr spc="-3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variants</a:t>
            </a:r>
            <a:endParaRPr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23946" y="2957398"/>
            <a:ext cx="5048885" cy="933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0" indent="-381000">
              <a:spcBef>
                <a:spcPts val="100"/>
              </a:spcBef>
              <a:buClr>
                <a:srgbClr val="00AF50"/>
              </a:buClr>
              <a:buFont typeface="Arial Unicode MS"/>
              <a:buChar char="◉"/>
              <a:tabLst>
                <a:tab pos="393700" algn="l"/>
              </a:tabLst>
            </a:pPr>
            <a:r>
              <a:rPr sz="2400" spc="-5" dirty="0">
                <a:latin typeface="Arial"/>
                <a:cs typeface="Arial"/>
              </a:rPr>
              <a:t>Decoder</a:t>
            </a:r>
            <a:endParaRPr sz="2400" dirty="0">
              <a:latin typeface="Arial"/>
              <a:cs typeface="Arial"/>
            </a:endParaRPr>
          </a:p>
          <a:p>
            <a:pPr marL="850900" lvl="1" indent="-355600">
              <a:lnSpc>
                <a:spcPts val="2125"/>
              </a:lnSpc>
              <a:spcBef>
                <a:spcPts val="15"/>
              </a:spcBef>
              <a:buClr>
                <a:srgbClr val="FFCD00"/>
              </a:buClr>
              <a:buChar char="○"/>
              <a:tabLst>
                <a:tab pos="850265" algn="l"/>
                <a:tab pos="850900" algn="l"/>
              </a:tabLst>
            </a:pPr>
            <a:r>
              <a:rPr spc="-5" dirty="0">
                <a:latin typeface="Arial"/>
                <a:cs typeface="Arial"/>
              </a:rPr>
              <a:t>Language modeling; better for generation</a:t>
            </a:r>
            <a:endParaRPr dirty="0">
              <a:latin typeface="Arial"/>
              <a:cs typeface="Arial"/>
            </a:endParaRPr>
          </a:p>
          <a:p>
            <a:pPr marL="850900" lvl="1" indent="-355600">
              <a:lnSpc>
                <a:spcPts val="2125"/>
              </a:lnSpc>
              <a:buClr>
                <a:srgbClr val="FFCD00"/>
              </a:buClr>
              <a:buChar char="○"/>
              <a:tabLst>
                <a:tab pos="850265" algn="l"/>
                <a:tab pos="850900" algn="l"/>
              </a:tabLst>
            </a:pPr>
            <a:r>
              <a:rPr spc="-5" dirty="0">
                <a:latin typeface="Arial"/>
                <a:cs typeface="Arial"/>
              </a:rPr>
              <a:t>Example: </a:t>
            </a:r>
            <a:r>
              <a:rPr dirty="0">
                <a:latin typeface="Arial"/>
                <a:cs typeface="Arial"/>
              </a:rPr>
              <a:t>GPT-2, GPT-3,</a:t>
            </a:r>
            <a:r>
              <a:rPr spc="-30" dirty="0">
                <a:solidFill>
                  <a:srgbClr val="ED7A08"/>
                </a:solidFill>
                <a:latin typeface="Arial"/>
                <a:cs typeface="Arial"/>
              </a:rPr>
              <a:t> </a:t>
            </a:r>
            <a:r>
              <a:rPr u="sng" spc="-5" dirty="0">
                <a:solidFill>
                  <a:srgbClr val="ED7A08"/>
                </a:solidFill>
                <a:uFill>
                  <a:solidFill>
                    <a:srgbClr val="ED7A08"/>
                  </a:solidFill>
                </a:uFill>
                <a:latin typeface="Arial"/>
                <a:cs typeface="Arial"/>
                <a:hlinkClick r:id="rId2"/>
              </a:rPr>
              <a:t>LaMDA</a:t>
            </a:r>
            <a:endParaRPr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36645" y="4116473"/>
            <a:ext cx="4345940" cy="892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55"/>
              </a:lnSpc>
            </a:pPr>
            <a:r>
              <a:rPr sz="2400" spc="565" dirty="0">
                <a:solidFill>
                  <a:srgbClr val="00AF50"/>
                </a:solidFill>
                <a:latin typeface="Arial Unicode MS"/>
                <a:cs typeface="Arial Unicode MS"/>
              </a:rPr>
              <a:t>◉</a:t>
            </a:r>
            <a:r>
              <a:rPr sz="2400" spc="320" dirty="0">
                <a:solidFill>
                  <a:srgbClr val="00AF50"/>
                </a:solidFill>
                <a:latin typeface="Arial Unicode MS"/>
                <a:cs typeface="Arial Unicode MS"/>
              </a:rPr>
              <a:t> </a:t>
            </a:r>
            <a:r>
              <a:rPr sz="2400" spc="-5" dirty="0">
                <a:latin typeface="Arial"/>
                <a:cs typeface="Arial"/>
              </a:rPr>
              <a:t>Encoder-Decoder</a:t>
            </a:r>
            <a:endParaRPr sz="2400">
              <a:latin typeface="Arial"/>
              <a:cs typeface="Arial"/>
            </a:endParaRPr>
          </a:p>
          <a:p>
            <a:pPr marL="482600">
              <a:spcBef>
                <a:spcPts val="25"/>
              </a:spcBef>
              <a:tabLst>
                <a:tab pos="837565" algn="l"/>
              </a:tabLst>
            </a:pPr>
            <a:r>
              <a:rPr dirty="0">
                <a:solidFill>
                  <a:srgbClr val="FFCD00"/>
                </a:solidFill>
                <a:latin typeface="Arial"/>
                <a:cs typeface="Arial"/>
              </a:rPr>
              <a:t>○	</a:t>
            </a:r>
            <a:r>
              <a:rPr spc="-5" dirty="0">
                <a:latin typeface="Arial"/>
                <a:cs typeface="Arial"/>
              </a:rPr>
              <a:t>Sequence-to-sequence</a:t>
            </a:r>
            <a:r>
              <a:rPr spc="3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model</a:t>
            </a:r>
            <a:endParaRPr>
              <a:latin typeface="Arial"/>
              <a:cs typeface="Arial"/>
            </a:endParaRPr>
          </a:p>
          <a:p>
            <a:pPr marL="482600">
              <a:tabLst>
                <a:tab pos="837565" algn="l"/>
              </a:tabLst>
            </a:pPr>
            <a:r>
              <a:rPr dirty="0">
                <a:solidFill>
                  <a:srgbClr val="FFCD00"/>
                </a:solidFill>
                <a:latin typeface="Arial"/>
                <a:cs typeface="Arial"/>
              </a:rPr>
              <a:t>○	</a:t>
            </a:r>
            <a:r>
              <a:rPr spc="-5" dirty="0">
                <a:latin typeface="Arial"/>
                <a:cs typeface="Arial"/>
              </a:rPr>
              <a:t>Examples: </a:t>
            </a:r>
            <a:r>
              <a:rPr dirty="0">
                <a:latin typeface="Arial"/>
                <a:cs typeface="Arial"/>
              </a:rPr>
              <a:t>Transformer, BART,</a:t>
            </a:r>
            <a:r>
              <a:rPr spc="-75" dirty="0">
                <a:latin typeface="Arial"/>
                <a:cs typeface="Arial"/>
              </a:rPr>
              <a:t> </a:t>
            </a:r>
            <a:r>
              <a:rPr spc="5" dirty="0">
                <a:latin typeface="Arial"/>
                <a:cs typeface="Arial"/>
              </a:rPr>
              <a:t>T5</a:t>
            </a:r>
            <a:endParaRPr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6888" y="260648"/>
            <a:ext cx="7053580" cy="452120"/>
          </a:xfrm>
          <a:prstGeom prst="rect">
            <a:avLst/>
          </a:prstGeom>
        </p:spPr>
        <p:txBody>
          <a:bodyPr vert="horz" wrap="square" lIns="0" tIns="12065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8100">
              <a:spcBef>
                <a:spcPts val="95"/>
              </a:spcBef>
              <a:tabLst>
                <a:tab pos="499745" algn="l"/>
                <a:tab pos="1073785" algn="l"/>
              </a:tabLst>
            </a:pPr>
            <a:r>
              <a:rPr sz="2400" strike="sngStrike" spc="-7" baseline="19097" dirty="0">
                <a:solidFill>
                  <a:srgbClr val="FFFFFF"/>
                </a:solidFill>
                <a:latin typeface="Arial"/>
                <a:cs typeface="Arial"/>
              </a:rPr>
              <a:t> 	6	</a:t>
            </a:r>
            <a:r>
              <a:rPr sz="2800" spc="-5" dirty="0"/>
              <a:t>Model</a:t>
            </a:r>
            <a:r>
              <a:rPr sz="2800" spc="55" dirty="0"/>
              <a:t> </a:t>
            </a:r>
            <a:r>
              <a:rPr sz="2800" dirty="0"/>
              <a:t>Pre-Training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15238" y="3093211"/>
            <a:ext cx="1276604" cy="1052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15238" y="1907539"/>
            <a:ext cx="1276604" cy="10480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20751" y="4353560"/>
            <a:ext cx="1573783" cy="15265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80288" y="4144516"/>
            <a:ext cx="7566659" cy="1777364"/>
          </a:xfrm>
          <a:custGeom>
            <a:avLst/>
            <a:gdLst/>
            <a:ahLst/>
            <a:cxnLst/>
            <a:rect l="l" t="t" r="r" b="b"/>
            <a:pathLst>
              <a:path w="7566659" h="1777364">
                <a:moveTo>
                  <a:pt x="0" y="1776983"/>
                </a:moveTo>
                <a:lnTo>
                  <a:pt x="7566659" y="1776983"/>
                </a:lnTo>
                <a:lnTo>
                  <a:pt x="7566659" y="0"/>
                </a:lnTo>
                <a:lnTo>
                  <a:pt x="0" y="0"/>
                </a:lnTo>
                <a:lnTo>
                  <a:pt x="0" y="1776983"/>
                </a:lnTo>
                <a:close/>
              </a:path>
            </a:pathLst>
          </a:custGeom>
          <a:solidFill>
            <a:srgbClr val="FFFFFF">
              <a:alpha val="8588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26008" y="1762506"/>
            <a:ext cx="7565390" cy="1228725"/>
          </a:xfrm>
          <a:custGeom>
            <a:avLst/>
            <a:gdLst/>
            <a:ahLst/>
            <a:cxnLst/>
            <a:rect l="l" t="t" r="r" b="b"/>
            <a:pathLst>
              <a:path w="7565390" h="1228725">
                <a:moveTo>
                  <a:pt x="0" y="1228344"/>
                </a:moveTo>
                <a:lnTo>
                  <a:pt x="7565135" y="1228344"/>
                </a:lnTo>
                <a:lnTo>
                  <a:pt x="7565135" y="0"/>
                </a:lnTo>
                <a:lnTo>
                  <a:pt x="0" y="0"/>
                </a:lnTo>
                <a:lnTo>
                  <a:pt x="0" y="1228344"/>
                </a:lnTo>
                <a:close/>
              </a:path>
            </a:pathLst>
          </a:custGeom>
          <a:solidFill>
            <a:srgbClr val="FFFFFF">
              <a:alpha val="8588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47481" y="304595"/>
            <a:ext cx="7449145" cy="501460"/>
          </a:xfrm>
          <a:prstGeom prst="rect">
            <a:avLst/>
          </a:prstGeom>
        </p:spPr>
        <p:txBody>
          <a:bodyPr vert="horz" wrap="square" lIns="0" tIns="893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8929">
              <a:spcBef>
                <a:spcPts val="70"/>
              </a:spcBef>
              <a:tabLst>
                <a:tab pos="876864" algn="l"/>
                <a:tab pos="3029735" algn="l"/>
                <a:tab pos="5148228" algn="l"/>
              </a:tabLst>
            </a:pPr>
            <a:r>
              <a:rPr dirty="0"/>
              <a:t>GPT	(</a:t>
            </a:r>
            <a:r>
              <a:rPr u="heavy" dirty="0">
                <a:uFill>
                  <a:solidFill>
                    <a:srgbClr val="000000"/>
                  </a:solidFill>
                </a:uFill>
              </a:rPr>
              <a:t>G</a:t>
            </a:r>
            <a:r>
              <a:rPr dirty="0"/>
              <a:t>enerative	</a:t>
            </a:r>
            <a:r>
              <a:rPr u="heavy" spc="-7" dirty="0">
                <a:uFill>
                  <a:solidFill>
                    <a:srgbClr val="000000"/>
                  </a:solidFill>
                </a:uFill>
              </a:rPr>
              <a:t>P</a:t>
            </a:r>
            <a:r>
              <a:rPr spc="-7" dirty="0"/>
              <a:t>re-trained	</a:t>
            </a:r>
            <a:r>
              <a:rPr u="heavy" spc="-25" dirty="0">
                <a:uFill>
                  <a:solidFill>
                    <a:srgbClr val="000000"/>
                  </a:solidFill>
                </a:uFill>
              </a:rPr>
              <a:t>T</a:t>
            </a:r>
            <a:r>
              <a:rPr spc="-25" dirty="0"/>
              <a:t>ransformer)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2535576" y="9382296"/>
            <a:ext cx="538480" cy="3435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2000" b="0" i="0" kern="1200">
                <a:solidFill>
                  <a:srgbClr val="929292"/>
                </a:solidFill>
                <a:latin typeface="Helvetica Neue"/>
                <a:ea typeface="+mn-ea"/>
                <a:cs typeface="Helvetica Neue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0">
              <a:spcBef>
                <a:spcPts val="30"/>
              </a:spcBef>
            </a:pPr>
            <a:fld id="{81D60167-4931-47E6-BA6A-407CBD079E47}" type="slidenum">
              <a:rPr lang="en-DE" smtClean="0"/>
              <a:pPr marL="63500">
                <a:spcBef>
                  <a:spcPts val="30"/>
                </a:spcBef>
              </a:pPr>
              <a:t>87</a:t>
            </a:fld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dt" sz="half" idx="6"/>
          </p:nvPr>
        </p:nvSpPr>
        <p:spPr>
          <a:xfrm>
            <a:off x="3973576" y="9395651"/>
            <a:ext cx="1663064" cy="247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00" b="0" i="0" kern="1200">
                <a:solidFill>
                  <a:srgbClr val="929292"/>
                </a:solidFill>
                <a:latin typeface="Helvetica Neue"/>
                <a:ea typeface="+mn-ea"/>
                <a:cs typeface="Helvetica Neue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29">
              <a:spcBef>
                <a:spcPts val="18"/>
              </a:spcBef>
            </a:pPr>
            <a:r>
              <a:rPr lang="en-GB"/>
              <a:t>Sebastian</a:t>
            </a:r>
            <a:r>
              <a:rPr lang="en-GB" spc="-80"/>
              <a:t> </a:t>
            </a:r>
            <a:r>
              <a:rPr lang="en-GB"/>
              <a:t>Raschka</a:t>
            </a:r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xfrm>
            <a:off x="6193282" y="9395651"/>
            <a:ext cx="2838450" cy="247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DE"/>
            </a:defPPr>
            <a:lvl1pPr marL="0" algn="l" defTabSz="914400" rtl="0" eaLnBrk="1" latinLnBrk="0" hangingPunct="1">
              <a:defRPr sz="1500" b="0" i="0" kern="1200">
                <a:solidFill>
                  <a:srgbClr val="929292"/>
                </a:solidFill>
                <a:latin typeface="Helvetica Neue"/>
                <a:ea typeface="+mn-ea"/>
                <a:cs typeface="Helvetica Neue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29">
              <a:spcBef>
                <a:spcPts val="18"/>
              </a:spcBef>
            </a:pPr>
            <a:r>
              <a:rPr lang="en-GB" spc="-70"/>
              <a:t>STAT </a:t>
            </a:r>
            <a:r>
              <a:rPr lang="en-GB"/>
              <a:t>453: </a:t>
            </a:r>
            <a:r>
              <a:rPr lang="en-GB" spc="-10"/>
              <a:t>Intro </a:t>
            </a:r>
            <a:r>
              <a:rPr lang="en-GB"/>
              <a:t>to Deep</a:t>
            </a:r>
            <a:r>
              <a:rPr lang="en-GB" spc="25"/>
              <a:t> </a:t>
            </a:r>
            <a:r>
              <a:rPr lang="en-GB"/>
              <a:t>Learning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283076" y="1179976"/>
            <a:ext cx="7572821" cy="791283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330387" indent="-312528">
              <a:spcBef>
                <a:spcPts val="70"/>
              </a:spcBef>
              <a:buSzPct val="145312"/>
              <a:buChar char="•"/>
              <a:tabLst>
                <a:tab pos="330387" algn="l"/>
              </a:tabLst>
            </a:pPr>
            <a:r>
              <a:rPr sz="2250" dirty="0">
                <a:latin typeface="Helvetica Neue"/>
                <a:cs typeface="Helvetica Neue"/>
              </a:rPr>
              <a:t>Developed by</a:t>
            </a:r>
            <a:r>
              <a:rPr sz="2250" spc="-4" dirty="0">
                <a:latin typeface="Helvetica Neue"/>
                <a:cs typeface="Helvetica Neue"/>
              </a:rPr>
              <a:t> </a:t>
            </a:r>
            <a:r>
              <a:rPr sz="2250" dirty="0">
                <a:latin typeface="Helvetica Neue"/>
                <a:cs typeface="Helvetica Neue"/>
              </a:rPr>
              <a:t>OpenAI</a:t>
            </a:r>
            <a:endParaRPr sz="2250">
              <a:latin typeface="Helvetica Neue"/>
              <a:cs typeface="Helvetica Neue"/>
            </a:endParaRPr>
          </a:p>
          <a:p>
            <a:pPr marL="330387" indent="-312528">
              <a:spcBef>
                <a:spcPts val="675"/>
              </a:spcBef>
              <a:buSzPct val="145312"/>
              <a:buChar char="•"/>
              <a:tabLst>
                <a:tab pos="330387" algn="l"/>
              </a:tabLst>
            </a:pPr>
            <a:r>
              <a:rPr sz="2250" spc="-4" dirty="0">
                <a:latin typeface="Helvetica Neue"/>
                <a:cs typeface="Helvetica Neue"/>
              </a:rPr>
              <a:t>Unidirectional: </a:t>
            </a:r>
            <a:r>
              <a:rPr sz="2250" dirty="0">
                <a:latin typeface="Helvetica Neue"/>
                <a:cs typeface="Helvetica Neue"/>
              </a:rPr>
              <a:t>trained to </a:t>
            </a:r>
            <a:r>
              <a:rPr sz="2250" spc="-7" dirty="0">
                <a:latin typeface="Helvetica Neue"/>
                <a:cs typeface="Helvetica Neue"/>
              </a:rPr>
              <a:t>predict </a:t>
            </a:r>
            <a:r>
              <a:rPr sz="2250" dirty="0">
                <a:latin typeface="Helvetica Neue"/>
                <a:cs typeface="Helvetica Neue"/>
              </a:rPr>
              <a:t>next </a:t>
            </a:r>
            <a:r>
              <a:rPr sz="2250" spc="-11" dirty="0">
                <a:latin typeface="Helvetica Neue"/>
                <a:cs typeface="Helvetica Neue"/>
              </a:rPr>
              <a:t>word </a:t>
            </a:r>
            <a:r>
              <a:rPr sz="2250" dirty="0">
                <a:latin typeface="Helvetica Neue"/>
                <a:cs typeface="Helvetica Neue"/>
              </a:rPr>
              <a:t>in a</a:t>
            </a:r>
            <a:r>
              <a:rPr sz="2250" spc="-32" dirty="0">
                <a:latin typeface="Helvetica Neue"/>
                <a:cs typeface="Helvetica Neue"/>
              </a:rPr>
              <a:t> </a:t>
            </a:r>
            <a:r>
              <a:rPr sz="2250" dirty="0">
                <a:latin typeface="Helvetica Neue"/>
                <a:cs typeface="Helvetica Neue"/>
              </a:rPr>
              <a:t>sentence</a:t>
            </a:r>
            <a:endParaRPr sz="2250">
              <a:latin typeface="Helvetica Neue"/>
              <a:cs typeface="Helvetica Neu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3952" y="2553731"/>
            <a:ext cx="8341221" cy="2951746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>
              <a:spcBef>
                <a:spcPts val="70"/>
              </a:spcBef>
            </a:pPr>
            <a:r>
              <a:rPr sz="1687" dirty="0">
                <a:latin typeface="Helvetica Neue"/>
                <a:cs typeface="Helvetica Neue"/>
              </a:rPr>
              <a:t>GPT (110 million</a:t>
            </a:r>
            <a:r>
              <a:rPr sz="1687" spc="-70" dirty="0">
                <a:latin typeface="Helvetica Neue"/>
                <a:cs typeface="Helvetica Neue"/>
              </a:rPr>
              <a:t> </a:t>
            </a:r>
            <a:r>
              <a:rPr sz="1687" dirty="0">
                <a:latin typeface="Helvetica Neue"/>
                <a:cs typeface="Helvetica Neue"/>
              </a:rPr>
              <a:t>parameters)</a:t>
            </a:r>
            <a:endParaRPr sz="1687">
              <a:latin typeface="Helvetica Neue"/>
              <a:cs typeface="Helvetica Neue"/>
            </a:endParaRPr>
          </a:p>
          <a:p>
            <a:pPr marL="8929" marR="556746">
              <a:lnSpc>
                <a:spcPct val="100899"/>
              </a:lnSpc>
              <a:spcBef>
                <a:spcPts val="14"/>
              </a:spcBef>
            </a:pPr>
            <a:r>
              <a:rPr sz="1336" spc="-4" dirty="0">
                <a:latin typeface="Helvetica Neue"/>
                <a:cs typeface="Helvetica Neue"/>
              </a:rPr>
              <a:t>Radford, </a:t>
            </a:r>
            <a:r>
              <a:rPr sz="1336" dirty="0">
                <a:latin typeface="Helvetica Neue"/>
                <a:cs typeface="Helvetica Neue"/>
              </a:rPr>
              <a:t>A., Narasimhan, K., Salimans, </a:t>
            </a:r>
            <a:r>
              <a:rPr sz="1336" spc="-53" dirty="0">
                <a:latin typeface="Helvetica Neue"/>
                <a:cs typeface="Helvetica Neue"/>
              </a:rPr>
              <a:t>T., </a:t>
            </a:r>
            <a:r>
              <a:rPr sz="1336" dirty="0">
                <a:latin typeface="Helvetica Neue"/>
                <a:cs typeface="Helvetica Neue"/>
              </a:rPr>
              <a:t>&amp; </a:t>
            </a:r>
            <a:r>
              <a:rPr sz="1336" spc="-14" dirty="0">
                <a:latin typeface="Helvetica Neue"/>
                <a:cs typeface="Helvetica Neue"/>
              </a:rPr>
              <a:t>Sutskever, </a:t>
            </a:r>
            <a:r>
              <a:rPr sz="1336" dirty="0">
                <a:latin typeface="Helvetica Neue"/>
                <a:cs typeface="Helvetica Neue"/>
              </a:rPr>
              <a:t>I. (2018). </a:t>
            </a:r>
            <a:r>
              <a:rPr sz="1336" spc="-4" dirty="0">
                <a:latin typeface="Helvetica Neue"/>
                <a:cs typeface="Helvetica Neue"/>
              </a:rPr>
              <a:t>Improving </a:t>
            </a:r>
            <a:r>
              <a:rPr sz="1336" dirty="0">
                <a:latin typeface="Helvetica Neue"/>
                <a:cs typeface="Helvetica Neue"/>
              </a:rPr>
              <a:t>language understanding by  generative </a:t>
            </a:r>
            <a:r>
              <a:rPr sz="1336" spc="-4" dirty="0">
                <a:latin typeface="Helvetica Neue"/>
                <a:cs typeface="Helvetica Neue"/>
              </a:rPr>
              <a:t>pre-training. </a:t>
            </a:r>
            <a:r>
              <a:rPr sz="1336" u="sng" spc="-4" dirty="0">
                <a:uFill>
                  <a:solidFill>
                    <a:srgbClr val="000000"/>
                  </a:solidFill>
                </a:uFill>
                <a:latin typeface="Helvetica Neue"/>
                <a:cs typeface="Helvetica Neue"/>
              </a:rPr>
              <a:t>https://cdn.openai.com/research-covers/language-unsupervised/ </a:t>
            </a:r>
            <a:r>
              <a:rPr sz="1336" spc="-4" dirty="0">
                <a:latin typeface="Helvetica Neue"/>
                <a:cs typeface="Helvetica Neue"/>
              </a:rPr>
              <a:t> </a:t>
            </a:r>
            <a:r>
              <a:rPr sz="1336" u="sng" spc="-7" dirty="0">
                <a:uFill>
                  <a:solidFill>
                    <a:srgbClr val="000000"/>
                  </a:solidFill>
                </a:uFill>
                <a:latin typeface="Helvetica Neue"/>
                <a:cs typeface="Helvetica Neue"/>
              </a:rPr>
              <a:t>language_understanding_paper.pdf</a:t>
            </a:r>
            <a:endParaRPr sz="1336">
              <a:latin typeface="Helvetica Neue"/>
              <a:cs typeface="Helvetica Neue"/>
            </a:endParaRPr>
          </a:p>
          <a:p>
            <a:pPr>
              <a:spcBef>
                <a:spcPts val="25"/>
              </a:spcBef>
            </a:pPr>
            <a:endParaRPr sz="1687">
              <a:latin typeface="Helvetica Neue"/>
              <a:cs typeface="Helvetica Neue"/>
            </a:endParaRPr>
          </a:p>
          <a:p>
            <a:pPr marL="8929"/>
            <a:r>
              <a:rPr sz="1687" spc="-46" dirty="0">
                <a:latin typeface="Helvetica Neue"/>
                <a:cs typeface="Helvetica Neue"/>
              </a:rPr>
              <a:t>GPT-2 </a:t>
            </a:r>
            <a:r>
              <a:rPr sz="1687" dirty="0">
                <a:latin typeface="Helvetica Neue"/>
                <a:cs typeface="Helvetica Neue"/>
              </a:rPr>
              <a:t>1.5 billion</a:t>
            </a:r>
            <a:r>
              <a:rPr sz="1687" spc="42" dirty="0">
                <a:latin typeface="Helvetica Neue"/>
                <a:cs typeface="Helvetica Neue"/>
              </a:rPr>
              <a:t> </a:t>
            </a:r>
            <a:r>
              <a:rPr sz="1687" dirty="0">
                <a:latin typeface="Helvetica Neue"/>
                <a:cs typeface="Helvetica Neue"/>
              </a:rPr>
              <a:t>parameters)</a:t>
            </a:r>
            <a:endParaRPr sz="1687">
              <a:latin typeface="Helvetica Neue"/>
              <a:cs typeface="Helvetica Neue"/>
            </a:endParaRPr>
          </a:p>
          <a:p>
            <a:pPr marL="8929" marR="3572">
              <a:lnSpc>
                <a:spcPct val="100899"/>
              </a:lnSpc>
              <a:spcBef>
                <a:spcPts val="14"/>
              </a:spcBef>
            </a:pPr>
            <a:r>
              <a:rPr sz="1336" spc="-4" dirty="0">
                <a:latin typeface="Helvetica Neue"/>
                <a:cs typeface="Helvetica Neue"/>
              </a:rPr>
              <a:t>Radford, </a:t>
            </a:r>
            <a:r>
              <a:rPr sz="1336" dirty="0">
                <a:latin typeface="Helvetica Neue"/>
                <a:cs typeface="Helvetica Neue"/>
              </a:rPr>
              <a:t>A., </a:t>
            </a:r>
            <a:r>
              <a:rPr sz="1336" spc="-11" dirty="0">
                <a:latin typeface="Helvetica Neue"/>
                <a:cs typeface="Helvetica Neue"/>
              </a:rPr>
              <a:t>Wu, </a:t>
            </a:r>
            <a:r>
              <a:rPr sz="1336" dirty="0">
                <a:latin typeface="Helvetica Neue"/>
                <a:cs typeface="Helvetica Neue"/>
              </a:rPr>
              <a:t>J., Child, R., Luan, D., Amodei, D., &amp; </a:t>
            </a:r>
            <a:r>
              <a:rPr sz="1336" spc="-14" dirty="0">
                <a:latin typeface="Helvetica Neue"/>
                <a:cs typeface="Helvetica Neue"/>
              </a:rPr>
              <a:t>Sutskever, </a:t>
            </a:r>
            <a:r>
              <a:rPr sz="1336" dirty="0">
                <a:latin typeface="Helvetica Neue"/>
                <a:cs typeface="Helvetica Neue"/>
              </a:rPr>
              <a:t>I. (2019). Language models </a:t>
            </a:r>
            <a:r>
              <a:rPr sz="1336" spc="-11" dirty="0">
                <a:latin typeface="Helvetica Neue"/>
                <a:cs typeface="Helvetica Neue"/>
              </a:rPr>
              <a:t>are </a:t>
            </a:r>
            <a:r>
              <a:rPr sz="1336" dirty="0">
                <a:latin typeface="Helvetica Neue"/>
                <a:cs typeface="Helvetica Neue"/>
              </a:rPr>
              <a:t>unsupervised  multitask learners. </a:t>
            </a:r>
            <a:r>
              <a:rPr sz="1336" i="1" dirty="0">
                <a:latin typeface="Helvetica Neue"/>
                <a:cs typeface="Helvetica Neue"/>
              </a:rPr>
              <a:t>OpenAI blog</a:t>
            </a:r>
            <a:r>
              <a:rPr sz="1336" dirty="0">
                <a:latin typeface="Helvetica Neue"/>
                <a:cs typeface="Helvetica Neue"/>
              </a:rPr>
              <a:t>, </a:t>
            </a:r>
            <a:r>
              <a:rPr sz="1336" i="1" dirty="0">
                <a:latin typeface="Helvetica Neue"/>
                <a:cs typeface="Helvetica Neue"/>
              </a:rPr>
              <a:t>1</a:t>
            </a:r>
            <a:r>
              <a:rPr sz="1336" dirty="0">
                <a:latin typeface="Helvetica Neue"/>
                <a:cs typeface="Helvetica Neue"/>
              </a:rPr>
              <a:t>(8),</a:t>
            </a:r>
            <a:r>
              <a:rPr sz="1336" spc="-4" dirty="0">
                <a:latin typeface="Helvetica Neue"/>
                <a:cs typeface="Helvetica Neue"/>
              </a:rPr>
              <a:t> </a:t>
            </a:r>
            <a:r>
              <a:rPr sz="1336" dirty="0">
                <a:latin typeface="Helvetica Neue"/>
                <a:cs typeface="Helvetica Neue"/>
              </a:rPr>
              <a:t>9.</a:t>
            </a:r>
            <a:endParaRPr sz="1336">
              <a:latin typeface="Helvetica Neue"/>
              <a:cs typeface="Helvetica Neue"/>
            </a:endParaRPr>
          </a:p>
          <a:p>
            <a:pPr marL="8929">
              <a:spcBef>
                <a:spcPts val="14"/>
              </a:spcBef>
            </a:pPr>
            <a:r>
              <a:rPr sz="1336" u="sng" spc="-4" dirty="0">
                <a:uFill>
                  <a:solidFill>
                    <a:srgbClr val="000000"/>
                  </a:solidFill>
                </a:uFill>
                <a:latin typeface="Helvetica Neue"/>
                <a:cs typeface="Helvetica Neue"/>
              </a:rPr>
              <a:t>https://cdn.openai.com/better-language-models/language_models_are_unsupervised_multitask_learners.pdf</a:t>
            </a:r>
            <a:endParaRPr sz="1336">
              <a:latin typeface="Helvetica Neue"/>
              <a:cs typeface="Helvetica Neue"/>
            </a:endParaRPr>
          </a:p>
          <a:p>
            <a:pPr>
              <a:spcBef>
                <a:spcPts val="25"/>
              </a:spcBef>
            </a:pPr>
            <a:endParaRPr sz="1687">
              <a:latin typeface="Helvetica Neue"/>
              <a:cs typeface="Helvetica Neue"/>
            </a:endParaRPr>
          </a:p>
          <a:p>
            <a:pPr marL="8929"/>
            <a:r>
              <a:rPr sz="1687" spc="-46" dirty="0">
                <a:latin typeface="Helvetica Neue"/>
                <a:cs typeface="Helvetica Neue"/>
              </a:rPr>
              <a:t>GPT-3 </a:t>
            </a:r>
            <a:r>
              <a:rPr sz="1687" dirty="0">
                <a:latin typeface="Helvetica Neue"/>
                <a:cs typeface="Helvetica Neue"/>
              </a:rPr>
              <a:t>(175 billion</a:t>
            </a:r>
            <a:r>
              <a:rPr sz="1687" spc="42" dirty="0">
                <a:latin typeface="Helvetica Neue"/>
                <a:cs typeface="Helvetica Neue"/>
              </a:rPr>
              <a:t> </a:t>
            </a:r>
            <a:r>
              <a:rPr sz="1687" dirty="0">
                <a:latin typeface="Helvetica Neue"/>
                <a:cs typeface="Helvetica Neue"/>
              </a:rPr>
              <a:t>parameters)</a:t>
            </a:r>
            <a:endParaRPr sz="1687">
              <a:latin typeface="Helvetica Neue"/>
              <a:cs typeface="Helvetica Neue"/>
            </a:endParaRPr>
          </a:p>
          <a:p>
            <a:pPr marL="8929" marR="361193">
              <a:lnSpc>
                <a:spcPct val="100899"/>
              </a:lnSpc>
              <a:spcBef>
                <a:spcPts val="14"/>
              </a:spcBef>
            </a:pPr>
            <a:r>
              <a:rPr sz="1336" spc="-7" dirty="0">
                <a:latin typeface="Helvetica Neue"/>
                <a:cs typeface="Helvetica Neue"/>
              </a:rPr>
              <a:t>Brown, </a:t>
            </a:r>
            <a:r>
              <a:rPr sz="1336" spc="-77" dirty="0">
                <a:latin typeface="Helvetica Neue"/>
                <a:cs typeface="Helvetica Neue"/>
              </a:rPr>
              <a:t>T. </a:t>
            </a:r>
            <a:r>
              <a:rPr sz="1336" dirty="0">
                <a:latin typeface="Helvetica Neue"/>
                <a:cs typeface="Helvetica Neue"/>
              </a:rPr>
              <a:t>B., Mann, B., </a:t>
            </a:r>
            <a:r>
              <a:rPr sz="1336" spc="-21" dirty="0">
                <a:latin typeface="Helvetica Neue"/>
                <a:cs typeface="Helvetica Neue"/>
              </a:rPr>
              <a:t>Ryder, </a:t>
            </a:r>
            <a:r>
              <a:rPr sz="1336" dirty="0">
                <a:latin typeface="Helvetica Neue"/>
                <a:cs typeface="Helvetica Neue"/>
              </a:rPr>
              <a:t>N., Subbiah, M., Kaplan, J., Dhariwal, </a:t>
            </a:r>
            <a:r>
              <a:rPr sz="1336" spc="-80" dirty="0">
                <a:latin typeface="Helvetica Neue"/>
                <a:cs typeface="Helvetica Neue"/>
              </a:rPr>
              <a:t>P., </a:t>
            </a:r>
            <a:r>
              <a:rPr sz="1336" dirty="0">
                <a:latin typeface="Helvetica Neue"/>
                <a:cs typeface="Helvetica Neue"/>
              </a:rPr>
              <a:t>... &amp; Amodei, D. (2020). Language  models </a:t>
            </a:r>
            <a:r>
              <a:rPr sz="1336" spc="-11" dirty="0">
                <a:latin typeface="Helvetica Neue"/>
                <a:cs typeface="Helvetica Neue"/>
              </a:rPr>
              <a:t>are </a:t>
            </a:r>
            <a:r>
              <a:rPr sz="1336" dirty="0">
                <a:latin typeface="Helvetica Neue"/>
                <a:cs typeface="Helvetica Neue"/>
              </a:rPr>
              <a:t>few-shot learners. arXiv </a:t>
            </a:r>
            <a:r>
              <a:rPr sz="1336" spc="-4" dirty="0">
                <a:latin typeface="Helvetica Neue"/>
                <a:cs typeface="Helvetica Neue"/>
              </a:rPr>
              <a:t>preprint </a:t>
            </a:r>
            <a:r>
              <a:rPr sz="1336" dirty="0">
                <a:latin typeface="Helvetica Neue"/>
                <a:cs typeface="Helvetica Neue"/>
              </a:rPr>
              <a:t>arXiv:2005.14165.</a:t>
            </a:r>
            <a:r>
              <a:rPr sz="1336" spc="28" dirty="0">
                <a:latin typeface="Helvetica Neue"/>
                <a:cs typeface="Helvetica Neue"/>
              </a:rPr>
              <a:t> </a:t>
            </a:r>
            <a:r>
              <a:rPr sz="1336" u="sng" spc="-7" dirty="0">
                <a:uFill>
                  <a:solidFill>
                    <a:srgbClr val="000000"/>
                  </a:solidFill>
                </a:uFill>
                <a:latin typeface="Helvetica Neue"/>
                <a:cs typeface="Helvetica Neue"/>
              </a:rPr>
              <a:t>https://arxiv.org/abs/2005.14165</a:t>
            </a:r>
            <a:endParaRPr sz="1336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D85D563-AC8D-46E6-B43E-B759B8626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26948"/>
            <a:ext cx="8229600" cy="503238"/>
          </a:xfrm>
        </p:spPr>
        <p:txBody>
          <a:bodyPr/>
          <a:lstStyle/>
          <a:p>
            <a:r>
              <a:rPr lang="en-US" altLang="zh-TW" dirty="0"/>
              <a:t>Generative Pre-Training (GPT) </a:t>
            </a:r>
            <a:endParaRPr lang="zh-TW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890992B-0A6B-4C42-9E1D-A79314212B9A}"/>
              </a:ext>
            </a:extLst>
          </p:cNvPr>
          <p:cNvSpPr/>
          <p:nvPr/>
        </p:nvSpPr>
        <p:spPr>
          <a:xfrm>
            <a:off x="1111038" y="6616474"/>
            <a:ext cx="734864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5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https://d4mucfpksywv.cloudfront.net/better-language-models/language_models_are_unsupervised_multitask_learners.pdf</a:t>
            </a:r>
            <a:endParaRPr lang="zh-TW" altLang="en-US" sz="1050" dirty="0">
              <a:solidFill>
                <a:schemeClr val="bg1"/>
              </a:solidFill>
            </a:endParaRPr>
          </a:p>
        </p:txBody>
      </p:sp>
      <p:pic>
        <p:nvPicPr>
          <p:cNvPr id="1026" name="Picture 2" descr="ãelmo  pngãçåçæå°çµæ">
            <a:extLst>
              <a:ext uri="{FF2B5EF4-FFF2-40B4-BE49-F238E27FC236}">
                <a16:creationId xmlns:a16="http://schemas.microsoft.com/office/drawing/2014/main" id="{5DB63DA3-FAE6-4CA0-9FF5-5F96D3F82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90" y="5669751"/>
            <a:ext cx="212693" cy="3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ãBERT pngãçåçæå°çµæ">
            <a:extLst>
              <a:ext uri="{FF2B5EF4-FFF2-40B4-BE49-F238E27FC236}">
                <a16:creationId xmlns:a16="http://schemas.microsoft.com/office/drawing/2014/main" id="{700F0D82-0AD1-448A-89D1-605B1716D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64" y="5044802"/>
            <a:ext cx="735533" cy="12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ç¸éåç">
            <a:extLst>
              <a:ext uri="{FF2B5EF4-FFF2-40B4-BE49-F238E27FC236}">
                <a16:creationId xmlns:a16="http://schemas.microsoft.com/office/drawing/2014/main" id="{A3A2D684-8C9C-4C5A-94F3-57A2226EE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354" y="972852"/>
            <a:ext cx="6004804" cy="55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D84C7A54-5245-424D-BDD2-BCB6471F9000}"/>
              </a:ext>
            </a:extLst>
          </p:cNvPr>
          <p:cNvSpPr txBox="1"/>
          <p:nvPr/>
        </p:nvSpPr>
        <p:spPr>
          <a:xfrm>
            <a:off x="0" y="4703818"/>
            <a:ext cx="972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ELMO (94M)</a:t>
            </a:r>
            <a:endParaRPr lang="zh-TW" altLang="en-US" sz="2400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74E1B12C-577F-4DFC-A2AF-6ACCBC547E38}"/>
              </a:ext>
            </a:extLst>
          </p:cNvPr>
          <p:cNvSpPr txBox="1"/>
          <p:nvPr/>
        </p:nvSpPr>
        <p:spPr>
          <a:xfrm>
            <a:off x="798646" y="4152630"/>
            <a:ext cx="1114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BERT (340M)</a:t>
            </a:r>
            <a:endParaRPr lang="zh-TW" altLang="en-US" sz="2400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78AF16B2-B69F-4C7F-93D7-3967A83E4EAD}"/>
              </a:ext>
            </a:extLst>
          </p:cNvPr>
          <p:cNvSpPr txBox="1"/>
          <p:nvPr/>
        </p:nvSpPr>
        <p:spPr>
          <a:xfrm>
            <a:off x="6999896" y="5645883"/>
            <a:ext cx="13156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GPT-2 (1.5B)</a:t>
            </a:r>
            <a:endParaRPr lang="zh-TW" altLang="en-US" sz="2400" dirty="0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6D74AA3A-19F0-432E-B0DC-99DF1AC476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525" y="1259880"/>
            <a:ext cx="2132541" cy="2835615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D2583843-6A6A-4633-8A6F-81263F6EEBF3}"/>
              </a:ext>
            </a:extLst>
          </p:cNvPr>
          <p:cNvSpPr/>
          <p:nvPr/>
        </p:nvSpPr>
        <p:spPr>
          <a:xfrm>
            <a:off x="1702280" y="1293161"/>
            <a:ext cx="1044786" cy="2859469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D2EA1872-CBB2-4857-A1D6-30139B8E7350}"/>
              </a:ext>
            </a:extLst>
          </p:cNvPr>
          <p:cNvSpPr txBox="1"/>
          <p:nvPr/>
        </p:nvSpPr>
        <p:spPr>
          <a:xfrm>
            <a:off x="2761191" y="1348571"/>
            <a:ext cx="23462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0070C0"/>
                </a:solidFill>
              </a:rPr>
              <a:t>Transformer Decoder</a:t>
            </a:r>
            <a:endParaRPr lang="zh-TW" altLang="en-US" sz="2800" dirty="0">
              <a:solidFill>
                <a:srgbClr val="0070C0"/>
              </a:solidFill>
            </a:endParaRPr>
          </a:p>
        </p:txBody>
      </p: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30A6B155-38A8-4A19-9268-A346A4389521}"/>
              </a:ext>
            </a:extLst>
          </p:cNvPr>
          <p:cNvCxnSpPr/>
          <p:nvPr/>
        </p:nvCxnSpPr>
        <p:spPr>
          <a:xfrm flipH="1" flipV="1">
            <a:off x="2761191" y="2302678"/>
            <a:ext cx="2024169" cy="704682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E577B99D-3F31-D048-86C5-FE598858C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447483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05064A8-1611-A84C-AA03-722AC6CEE274}"/>
              </a:ext>
            </a:extLst>
          </p:cNvPr>
          <p:cNvSpPr/>
          <p:nvPr/>
        </p:nvSpPr>
        <p:spPr>
          <a:xfrm>
            <a:off x="271081" y="6283364"/>
            <a:ext cx="3848197" cy="37994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0674BD-70EE-E744-8031-EF8AE0FC038A}"/>
              </a:ext>
            </a:extLst>
          </p:cNvPr>
          <p:cNvSpPr/>
          <p:nvPr/>
        </p:nvSpPr>
        <p:spPr>
          <a:xfrm>
            <a:off x="2951590" y="782852"/>
            <a:ext cx="1131899" cy="50637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6A31A16-A898-499B-9CC1-6998F3F79768}"/>
              </a:ext>
            </a:extLst>
          </p:cNvPr>
          <p:cNvSpPr/>
          <p:nvPr/>
        </p:nvSpPr>
        <p:spPr>
          <a:xfrm>
            <a:off x="271081" y="188640"/>
            <a:ext cx="53303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/>
              <a:t>Generative Pre-Training (GPT) </a:t>
            </a:r>
            <a:endParaRPr lang="zh-TW" altLang="en-US" sz="320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EB405E0-22FE-4D5C-8F7A-F00A113D60B1}"/>
              </a:ext>
            </a:extLst>
          </p:cNvPr>
          <p:cNvSpPr/>
          <p:nvPr/>
        </p:nvSpPr>
        <p:spPr>
          <a:xfrm>
            <a:off x="1025638" y="5432827"/>
            <a:ext cx="461666" cy="6058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5E3F10FE-B850-4D09-AEEE-CE788FDB9ACE}"/>
              </a:ext>
            </a:extLst>
          </p:cNvPr>
          <p:cNvCxnSpPr/>
          <p:nvPr/>
        </p:nvCxnSpPr>
        <p:spPr>
          <a:xfrm flipV="1">
            <a:off x="1274389" y="6071007"/>
            <a:ext cx="0" cy="312708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94DEA024-42A4-4196-AE06-28C922BBB26A}"/>
              </a:ext>
            </a:extLst>
          </p:cNvPr>
          <p:cNvSpPr/>
          <p:nvPr/>
        </p:nvSpPr>
        <p:spPr>
          <a:xfrm>
            <a:off x="3301429" y="5432826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7FD1A0A0-682A-4725-88C3-D96BFC1185AB}"/>
              </a:ext>
            </a:extLst>
          </p:cNvPr>
          <p:cNvCxnSpPr/>
          <p:nvPr/>
        </p:nvCxnSpPr>
        <p:spPr>
          <a:xfrm flipV="1">
            <a:off x="3532711" y="6071007"/>
            <a:ext cx="0" cy="312708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BC1E49B2-1FA9-4422-8940-D7F69A05D6A6}"/>
              </a:ext>
            </a:extLst>
          </p:cNvPr>
          <p:cNvCxnSpPr/>
          <p:nvPr/>
        </p:nvCxnSpPr>
        <p:spPr>
          <a:xfrm flipV="1">
            <a:off x="5778774" y="6085877"/>
            <a:ext cx="0" cy="312708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A5F20741-482F-447C-9686-1C6C37AC72AB}"/>
              </a:ext>
            </a:extLst>
          </p:cNvPr>
          <p:cNvSpPr/>
          <p:nvPr/>
        </p:nvSpPr>
        <p:spPr>
          <a:xfrm>
            <a:off x="5533754" y="5447696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D645583C-2FC7-48E7-9DD8-7325E4608E84}"/>
              </a:ext>
            </a:extLst>
          </p:cNvPr>
          <p:cNvCxnSpPr/>
          <p:nvPr/>
        </p:nvCxnSpPr>
        <p:spPr>
          <a:xfrm flipV="1">
            <a:off x="8028910" y="6102678"/>
            <a:ext cx="0" cy="312708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>
            <a:extLst>
              <a:ext uri="{FF2B5EF4-FFF2-40B4-BE49-F238E27FC236}">
                <a16:creationId xmlns:a16="http://schemas.microsoft.com/office/drawing/2014/main" id="{693D89DC-66A0-4154-82EF-D892E61F18A7}"/>
              </a:ext>
            </a:extLst>
          </p:cNvPr>
          <p:cNvSpPr/>
          <p:nvPr/>
        </p:nvSpPr>
        <p:spPr>
          <a:xfrm>
            <a:off x="7785218" y="5464497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D84AC98D-203D-4265-88ED-A347B1D32096}"/>
              </a:ext>
            </a:extLst>
          </p:cNvPr>
          <p:cNvGrpSpPr/>
          <p:nvPr/>
        </p:nvGrpSpPr>
        <p:grpSpPr>
          <a:xfrm>
            <a:off x="361279" y="4354663"/>
            <a:ext cx="1839368" cy="1052823"/>
            <a:chOff x="401919" y="3795863"/>
            <a:chExt cx="1839368" cy="1052823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4DA84A4B-6DB6-4A8B-97BA-B4D887F31C13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字方塊 26">
                  <a:extLst>
                    <a:ext uri="{FF2B5EF4-FFF2-40B4-BE49-F238E27FC236}">
                      <a16:creationId xmlns:a16="http://schemas.microsoft.com/office/drawing/2014/main" id="{C7A46505-8975-403D-98D5-BDF8D6036DA0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8" name="文字方塊 27">
                  <a:extLst>
                    <a:ext uri="{FF2B5EF4-FFF2-40B4-BE49-F238E27FC236}">
                      <a16:creationId xmlns:a16="http://schemas.microsoft.com/office/drawing/2014/main" id="{CA39C7C9-378B-44A0-AD6B-2E36DB5D83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B66F68E9-DCB7-46F0-84FA-927DF4D1162F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文字方塊 28">
                  <a:extLst>
                    <a:ext uri="{FF2B5EF4-FFF2-40B4-BE49-F238E27FC236}">
                      <a16:creationId xmlns:a16="http://schemas.microsoft.com/office/drawing/2014/main" id="{AECF205A-6623-4CE7-A22C-E1A4186471D2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33" name="文字方塊 32">
                  <a:extLst>
                    <a:ext uri="{FF2B5EF4-FFF2-40B4-BE49-F238E27FC236}">
                      <a16:creationId xmlns:a16="http://schemas.microsoft.com/office/drawing/2014/main" id="{7350EB45-D91B-47A4-9BFE-A58888BF4C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F1188DAD-73BD-469D-8562-E00C04907F63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文字方塊 30">
                  <a:extLst>
                    <a:ext uri="{FF2B5EF4-FFF2-40B4-BE49-F238E27FC236}">
                      <a16:creationId xmlns:a16="http://schemas.microsoft.com/office/drawing/2014/main" id="{8CFBA804-8548-4A01-A13F-C13442933203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35" name="文字方塊 34">
                  <a:extLst>
                    <a:ext uri="{FF2B5EF4-FFF2-40B4-BE49-F238E27FC236}">
                      <a16:creationId xmlns:a16="http://schemas.microsoft.com/office/drawing/2014/main" id="{160A7DB3-34DA-474B-BD32-CE9026DBA5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blipFill>
                  <a:blip r:embed="rId9"/>
                  <a:stretch>
                    <a:fillRect b="-10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直線單箭頭接點 31">
              <a:extLst>
                <a:ext uri="{FF2B5EF4-FFF2-40B4-BE49-F238E27FC236}">
                  <a16:creationId xmlns:a16="http://schemas.microsoft.com/office/drawing/2014/main" id="{19CD26CE-99F9-4C8C-9FAC-0040803C42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單箭頭接點 32">
              <a:extLst>
                <a:ext uri="{FF2B5EF4-FFF2-40B4-BE49-F238E27FC236}">
                  <a16:creationId xmlns:a16="http://schemas.microsoft.com/office/drawing/2014/main" id="{892D7C2E-540C-4D7A-A80B-ADB27C34341F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單箭頭接點 33">
              <a:extLst>
                <a:ext uri="{FF2B5EF4-FFF2-40B4-BE49-F238E27FC236}">
                  <a16:creationId xmlns:a16="http://schemas.microsoft.com/office/drawing/2014/main" id="{A7A887C0-A9BD-4DC6-B396-AABCED013D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單箭頭接點 34">
              <a:extLst>
                <a:ext uri="{FF2B5EF4-FFF2-40B4-BE49-F238E27FC236}">
                  <a16:creationId xmlns:a16="http://schemas.microsoft.com/office/drawing/2014/main" id="{5DAC6E02-78BB-4D60-9FC7-5848CDF43E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B717C7CB-DB58-4888-ABE1-F1B50C6E6F30}"/>
              </a:ext>
            </a:extLst>
          </p:cNvPr>
          <p:cNvGrpSpPr/>
          <p:nvPr/>
        </p:nvGrpSpPr>
        <p:grpSpPr>
          <a:xfrm>
            <a:off x="2637491" y="4337733"/>
            <a:ext cx="1839368" cy="1052823"/>
            <a:chOff x="401919" y="3795863"/>
            <a:chExt cx="1839368" cy="1052823"/>
          </a:xfrm>
        </p:grpSpPr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C6C5267E-DD74-4D8A-8891-63D85EC456C0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文字方塊 37">
                  <a:extLst>
                    <a:ext uri="{FF2B5EF4-FFF2-40B4-BE49-F238E27FC236}">
                      <a16:creationId xmlns:a16="http://schemas.microsoft.com/office/drawing/2014/main" id="{9A890C5E-E339-4586-BA36-E941258F412E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75" name="文字方塊 74">
                  <a:extLst>
                    <a:ext uri="{FF2B5EF4-FFF2-40B4-BE49-F238E27FC236}">
                      <a16:creationId xmlns:a16="http://schemas.microsoft.com/office/drawing/2014/main" id="{C01D62FF-687D-4A54-9854-C1E4ECF5EF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BA456918-B481-46BC-8F76-DA9F028D4A62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文字方塊 39">
                  <a:extLst>
                    <a:ext uri="{FF2B5EF4-FFF2-40B4-BE49-F238E27FC236}">
                      <a16:creationId xmlns:a16="http://schemas.microsoft.com/office/drawing/2014/main" id="{D640DE83-8F20-4464-8C55-8F7DB9FDDAF7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77" name="文字方塊 76">
                  <a:extLst>
                    <a:ext uri="{FF2B5EF4-FFF2-40B4-BE49-F238E27FC236}">
                      <a16:creationId xmlns:a16="http://schemas.microsoft.com/office/drawing/2014/main" id="{226301BF-4009-43B8-B051-F260EB669A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C19D1787-830A-46FE-A8CB-F8089F21D841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文字方塊 41">
                  <a:extLst>
                    <a:ext uri="{FF2B5EF4-FFF2-40B4-BE49-F238E27FC236}">
                      <a16:creationId xmlns:a16="http://schemas.microsoft.com/office/drawing/2014/main" id="{6994F1DA-985D-4EAC-93A6-A3C3243AADD7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79" name="文字方塊 78">
                  <a:extLst>
                    <a:ext uri="{FF2B5EF4-FFF2-40B4-BE49-F238E27FC236}">
                      <a16:creationId xmlns:a16="http://schemas.microsoft.com/office/drawing/2014/main" id="{E9F96B7D-2E13-4DB4-B0EE-35895557D0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blipFill>
                  <a:blip r:embed="rId12"/>
                  <a:stretch>
                    <a:fillRect b="-10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直線單箭頭接點 42">
              <a:extLst>
                <a:ext uri="{FF2B5EF4-FFF2-40B4-BE49-F238E27FC236}">
                  <a16:creationId xmlns:a16="http://schemas.microsoft.com/office/drawing/2014/main" id="{C8DBBF1C-B460-47C1-B8C3-82ED84BDDB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單箭頭接點 43">
              <a:extLst>
                <a:ext uri="{FF2B5EF4-FFF2-40B4-BE49-F238E27FC236}">
                  <a16:creationId xmlns:a16="http://schemas.microsoft.com/office/drawing/2014/main" id="{48FC101E-C4FD-4BC6-BB56-68D71A1780B8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單箭頭接點 44">
              <a:extLst>
                <a:ext uri="{FF2B5EF4-FFF2-40B4-BE49-F238E27FC236}">
                  <a16:creationId xmlns:a16="http://schemas.microsoft.com/office/drawing/2014/main" id="{8806F9B8-F686-4761-8588-81A4A80B41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單箭頭接點 45">
              <a:extLst>
                <a:ext uri="{FF2B5EF4-FFF2-40B4-BE49-F238E27FC236}">
                  <a16:creationId xmlns:a16="http://schemas.microsoft.com/office/drawing/2014/main" id="{3EDC8B82-D87B-4D67-A799-53E8D1DE18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DC381A95-9E50-437E-B23C-AB4F01551703}"/>
              </a:ext>
            </a:extLst>
          </p:cNvPr>
          <p:cNvGrpSpPr/>
          <p:nvPr/>
        </p:nvGrpSpPr>
        <p:grpSpPr>
          <a:xfrm>
            <a:off x="4881607" y="4348327"/>
            <a:ext cx="1839368" cy="1052823"/>
            <a:chOff x="401919" y="3795863"/>
            <a:chExt cx="1839368" cy="1052823"/>
          </a:xfrm>
        </p:grpSpPr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E11F596E-C52B-4DA4-9353-61C0A0D0A0BB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文字方塊 48">
                  <a:extLst>
                    <a:ext uri="{FF2B5EF4-FFF2-40B4-BE49-F238E27FC236}">
                      <a16:creationId xmlns:a16="http://schemas.microsoft.com/office/drawing/2014/main" id="{80D652C5-D53B-4B63-BE0A-4A598F382BC3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86" name="文字方塊 85">
                  <a:extLst>
                    <a:ext uri="{FF2B5EF4-FFF2-40B4-BE49-F238E27FC236}">
                      <a16:creationId xmlns:a16="http://schemas.microsoft.com/office/drawing/2014/main" id="{92675ACB-13E8-44EF-B173-E90DEC6BAB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1AE8F932-E0F7-4CFB-9B50-FB87D33653E5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文字方塊 50">
                  <a:extLst>
                    <a:ext uri="{FF2B5EF4-FFF2-40B4-BE49-F238E27FC236}">
                      <a16:creationId xmlns:a16="http://schemas.microsoft.com/office/drawing/2014/main" id="{3E4EF8AE-0FB1-4718-AC5F-3420BFC88CB6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88" name="文字方塊 87">
                  <a:extLst>
                    <a:ext uri="{FF2B5EF4-FFF2-40B4-BE49-F238E27FC236}">
                      <a16:creationId xmlns:a16="http://schemas.microsoft.com/office/drawing/2014/main" id="{B403A141-0AC7-4631-832F-4618E7A43D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30FF17E5-4617-4901-A544-245293C6603F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文字方塊 52">
                  <a:extLst>
                    <a:ext uri="{FF2B5EF4-FFF2-40B4-BE49-F238E27FC236}">
                      <a16:creationId xmlns:a16="http://schemas.microsoft.com/office/drawing/2014/main" id="{AE01DED9-C9A3-47E9-898B-424E112E816F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90" name="文字方塊 89">
                  <a:extLst>
                    <a:ext uri="{FF2B5EF4-FFF2-40B4-BE49-F238E27FC236}">
                      <a16:creationId xmlns:a16="http://schemas.microsoft.com/office/drawing/2014/main" id="{085D5BDC-DC9F-44C4-A5AC-F97D17A25E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blipFill>
                  <a:blip r:embed="rId15"/>
                  <a:stretch>
                    <a:fillRect b="-10526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4" name="直線單箭頭接點 53">
              <a:extLst>
                <a:ext uri="{FF2B5EF4-FFF2-40B4-BE49-F238E27FC236}">
                  <a16:creationId xmlns:a16="http://schemas.microsoft.com/office/drawing/2014/main" id="{6F2ED776-9AE6-42D6-8FCC-A1AC4DD71C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單箭頭接點 54">
              <a:extLst>
                <a:ext uri="{FF2B5EF4-FFF2-40B4-BE49-F238E27FC236}">
                  <a16:creationId xmlns:a16="http://schemas.microsoft.com/office/drawing/2014/main" id="{79C6C856-455F-4F0A-A9E5-790FECE776D9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單箭頭接點 55">
              <a:extLst>
                <a:ext uri="{FF2B5EF4-FFF2-40B4-BE49-F238E27FC236}">
                  <a16:creationId xmlns:a16="http://schemas.microsoft.com/office/drawing/2014/main" id="{C0B20149-C589-4276-866A-2773C7C276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單箭頭接點 56">
              <a:extLst>
                <a:ext uri="{FF2B5EF4-FFF2-40B4-BE49-F238E27FC236}">
                  <a16:creationId xmlns:a16="http://schemas.microsoft.com/office/drawing/2014/main" id="{DFB12D2B-1C62-4BBC-9952-5A6A594FF9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群組 57">
            <a:extLst>
              <a:ext uri="{FF2B5EF4-FFF2-40B4-BE49-F238E27FC236}">
                <a16:creationId xmlns:a16="http://schemas.microsoft.com/office/drawing/2014/main" id="{D4CFCFC7-0CD9-41BA-A11C-5BF712B51973}"/>
              </a:ext>
            </a:extLst>
          </p:cNvPr>
          <p:cNvGrpSpPr/>
          <p:nvPr/>
        </p:nvGrpSpPr>
        <p:grpSpPr>
          <a:xfrm>
            <a:off x="7134311" y="4361915"/>
            <a:ext cx="1839368" cy="1052823"/>
            <a:chOff x="401919" y="3795863"/>
            <a:chExt cx="1839368" cy="1052823"/>
          </a:xfrm>
        </p:grpSpPr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9EF5EAB0-6CB9-47BB-99B6-17626DEC6EC2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文字方塊 59">
                  <a:extLst>
                    <a:ext uri="{FF2B5EF4-FFF2-40B4-BE49-F238E27FC236}">
                      <a16:creationId xmlns:a16="http://schemas.microsoft.com/office/drawing/2014/main" id="{7BCEC94A-D5BE-4477-9C26-2E3E51C00DF8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97" name="文字方塊 96">
                  <a:extLst>
                    <a:ext uri="{FF2B5EF4-FFF2-40B4-BE49-F238E27FC236}">
                      <a16:creationId xmlns:a16="http://schemas.microsoft.com/office/drawing/2014/main" id="{35C05A69-52C5-43DC-95C9-232BBA1C5E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E6091EE4-982B-4F74-8E10-BCFA494B82BE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文字方塊 61">
                  <a:extLst>
                    <a:ext uri="{FF2B5EF4-FFF2-40B4-BE49-F238E27FC236}">
                      <a16:creationId xmlns:a16="http://schemas.microsoft.com/office/drawing/2014/main" id="{C03E37E6-37B2-4E0D-BF08-66A0C61A96E6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99" name="文字方塊 98">
                  <a:extLst>
                    <a:ext uri="{FF2B5EF4-FFF2-40B4-BE49-F238E27FC236}">
                      <a16:creationId xmlns:a16="http://schemas.microsoft.com/office/drawing/2014/main" id="{0843BFA9-51E7-41DF-8430-AF5CF51EF4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2D170548-2CD5-45CB-B6BD-AE6E81103EF2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文字方塊 63">
                  <a:extLst>
                    <a:ext uri="{FF2B5EF4-FFF2-40B4-BE49-F238E27FC236}">
                      <a16:creationId xmlns:a16="http://schemas.microsoft.com/office/drawing/2014/main" id="{2111BCC2-5F93-4201-8F2E-FED7369CC5AC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01" name="文字方塊 100">
                  <a:extLst>
                    <a:ext uri="{FF2B5EF4-FFF2-40B4-BE49-F238E27FC236}">
                      <a16:creationId xmlns:a16="http://schemas.microsoft.com/office/drawing/2014/main" id="{47F583DF-037D-4FA1-AF0F-1001093CAC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blipFill>
                  <a:blip r:embed="rId18"/>
                  <a:stretch>
                    <a:fillRect b="-10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5" name="直線單箭頭接點 64">
              <a:extLst>
                <a:ext uri="{FF2B5EF4-FFF2-40B4-BE49-F238E27FC236}">
                  <a16:creationId xmlns:a16="http://schemas.microsoft.com/office/drawing/2014/main" id="{E2738B4D-38A5-4497-849B-C9B578BAC7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單箭頭接點 65">
              <a:extLst>
                <a:ext uri="{FF2B5EF4-FFF2-40B4-BE49-F238E27FC236}">
                  <a16:creationId xmlns:a16="http://schemas.microsoft.com/office/drawing/2014/main" id="{7E2030D0-3678-44A1-B94E-6DE06FE6E04C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線單箭頭接點 66">
              <a:extLst>
                <a:ext uri="{FF2B5EF4-FFF2-40B4-BE49-F238E27FC236}">
                  <a16:creationId xmlns:a16="http://schemas.microsoft.com/office/drawing/2014/main" id="{59DDC837-51BC-4548-8B0A-AF6A21068B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單箭頭接點 67">
              <a:extLst>
                <a:ext uri="{FF2B5EF4-FFF2-40B4-BE49-F238E27FC236}">
                  <a16:creationId xmlns:a16="http://schemas.microsoft.com/office/drawing/2014/main" id="{36B99B11-36FA-4F37-8929-E2969C2523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文字方塊 68">
                <a:extLst>
                  <a:ext uri="{FF2B5EF4-FFF2-40B4-BE49-F238E27FC236}">
                    <a16:creationId xmlns:a16="http://schemas.microsoft.com/office/drawing/2014/main" id="{A86D5005-BB7F-4DE5-9809-974B4E34391A}"/>
                  </a:ext>
                </a:extLst>
              </p:cNvPr>
              <p:cNvSpPr txBox="1"/>
              <p:nvPr/>
            </p:nvSpPr>
            <p:spPr>
              <a:xfrm>
                <a:off x="7686200" y="551977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9" name="文字方塊 68">
                <a:extLst>
                  <a:ext uri="{FF2B5EF4-FFF2-40B4-BE49-F238E27FC236}">
                    <a16:creationId xmlns:a16="http://schemas.microsoft.com/office/drawing/2014/main" id="{A86D5005-BB7F-4DE5-9809-974B4E3439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6200" y="5519770"/>
                <a:ext cx="715161" cy="46166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文字方塊 69">
                <a:extLst>
                  <a:ext uri="{FF2B5EF4-FFF2-40B4-BE49-F238E27FC236}">
                    <a16:creationId xmlns:a16="http://schemas.microsoft.com/office/drawing/2014/main" id="{85C8D80B-8F3B-42FC-8047-9321B75D3FBA}"/>
                  </a:ext>
                </a:extLst>
              </p:cNvPr>
              <p:cNvSpPr txBox="1"/>
              <p:nvPr/>
            </p:nvSpPr>
            <p:spPr>
              <a:xfrm>
                <a:off x="5438526" y="5508697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0" name="文字方塊 69">
                <a:extLst>
                  <a:ext uri="{FF2B5EF4-FFF2-40B4-BE49-F238E27FC236}">
                    <a16:creationId xmlns:a16="http://schemas.microsoft.com/office/drawing/2014/main" id="{85C8D80B-8F3B-42FC-8047-9321B75D3F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8526" y="5508697"/>
                <a:ext cx="715161" cy="46166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文字方塊 70">
                <a:extLst>
                  <a:ext uri="{FF2B5EF4-FFF2-40B4-BE49-F238E27FC236}">
                    <a16:creationId xmlns:a16="http://schemas.microsoft.com/office/drawing/2014/main" id="{73140B58-6394-4071-864C-3474E566623A}"/>
                  </a:ext>
                </a:extLst>
              </p:cNvPr>
              <p:cNvSpPr txBox="1"/>
              <p:nvPr/>
            </p:nvSpPr>
            <p:spPr>
              <a:xfrm>
                <a:off x="3226271" y="5508697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1" name="文字方塊 70">
                <a:extLst>
                  <a:ext uri="{FF2B5EF4-FFF2-40B4-BE49-F238E27FC236}">
                    <a16:creationId xmlns:a16="http://schemas.microsoft.com/office/drawing/2014/main" id="{73140B58-6394-4071-864C-3474E56662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6271" y="5508697"/>
                <a:ext cx="715161" cy="461665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文字方塊 71">
                <a:extLst>
                  <a:ext uri="{FF2B5EF4-FFF2-40B4-BE49-F238E27FC236}">
                    <a16:creationId xmlns:a16="http://schemas.microsoft.com/office/drawing/2014/main" id="{418D7BC8-7A47-4243-84ED-CF8ED73781AE}"/>
                  </a:ext>
                </a:extLst>
              </p:cNvPr>
              <p:cNvSpPr txBox="1"/>
              <p:nvPr/>
            </p:nvSpPr>
            <p:spPr>
              <a:xfrm>
                <a:off x="933163" y="5501231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2" name="文字方塊 71">
                <a:extLst>
                  <a:ext uri="{FF2B5EF4-FFF2-40B4-BE49-F238E27FC236}">
                    <a16:creationId xmlns:a16="http://schemas.microsoft.com/office/drawing/2014/main" id="{418D7BC8-7A47-4243-84ED-CF8ED73781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163" y="5501231"/>
                <a:ext cx="715161" cy="461665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矩形 72">
            <a:extLst>
              <a:ext uri="{FF2B5EF4-FFF2-40B4-BE49-F238E27FC236}">
                <a16:creationId xmlns:a16="http://schemas.microsoft.com/office/drawing/2014/main" id="{7E414FF9-88A7-4DE1-B975-00A89C2880E7}"/>
              </a:ext>
            </a:extLst>
          </p:cNvPr>
          <p:cNvSpPr/>
          <p:nvPr/>
        </p:nvSpPr>
        <p:spPr>
          <a:xfrm>
            <a:off x="2687731" y="4244523"/>
            <a:ext cx="515179" cy="77153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4" name="文字方塊 73">
            <a:extLst>
              <a:ext uri="{FF2B5EF4-FFF2-40B4-BE49-F238E27FC236}">
                <a16:creationId xmlns:a16="http://schemas.microsoft.com/office/drawing/2014/main" id="{276D2515-A2B1-44BD-BEBF-37C502B0BFA0}"/>
              </a:ext>
            </a:extLst>
          </p:cNvPr>
          <p:cNvSpPr txBox="1"/>
          <p:nvPr/>
        </p:nvSpPr>
        <p:spPr>
          <a:xfrm>
            <a:off x="459990" y="6279703"/>
            <a:ext cx="1637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&lt;BOS&gt;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7CDA9329-2674-4D25-A501-CD660DD461B5}"/>
              </a:ext>
            </a:extLst>
          </p:cNvPr>
          <p:cNvSpPr txBox="1"/>
          <p:nvPr/>
        </p:nvSpPr>
        <p:spPr>
          <a:xfrm>
            <a:off x="2710124" y="6279703"/>
            <a:ext cx="1637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潮水</a:t>
            </a:r>
          </a:p>
        </p:txBody>
      </p:sp>
      <p:cxnSp>
        <p:nvCxnSpPr>
          <p:cNvPr id="76" name="直線單箭頭接點 75">
            <a:extLst>
              <a:ext uri="{FF2B5EF4-FFF2-40B4-BE49-F238E27FC236}">
                <a16:creationId xmlns:a16="http://schemas.microsoft.com/office/drawing/2014/main" id="{95CC5773-35CF-42A3-B121-4550C240DB85}"/>
              </a:ext>
            </a:extLst>
          </p:cNvPr>
          <p:cNvCxnSpPr>
            <a:cxnSpLocks/>
            <a:stCxn id="39" idx="0"/>
            <a:endCxn id="79" idx="4"/>
          </p:cNvCxnSpPr>
          <p:nvPr/>
        </p:nvCxnSpPr>
        <p:spPr>
          <a:xfrm flipH="1" flipV="1">
            <a:off x="3290540" y="3527697"/>
            <a:ext cx="234539" cy="81003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單箭頭接點 76">
            <a:extLst>
              <a:ext uri="{FF2B5EF4-FFF2-40B4-BE49-F238E27FC236}">
                <a16:creationId xmlns:a16="http://schemas.microsoft.com/office/drawing/2014/main" id="{1CA279FD-3FAE-4197-A576-BB0E645E0196}"/>
              </a:ext>
            </a:extLst>
          </p:cNvPr>
          <p:cNvCxnSpPr>
            <a:cxnSpLocks/>
            <a:stCxn id="41" idx="0"/>
            <a:endCxn id="78" idx="5"/>
          </p:cNvCxnSpPr>
          <p:nvPr/>
        </p:nvCxnSpPr>
        <p:spPr>
          <a:xfrm flipH="1" flipV="1">
            <a:off x="1056503" y="3492870"/>
            <a:ext cx="1906473" cy="84486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橢圓 77">
            <a:extLst>
              <a:ext uri="{FF2B5EF4-FFF2-40B4-BE49-F238E27FC236}">
                <a16:creationId xmlns:a16="http://schemas.microsoft.com/office/drawing/2014/main" id="{34821406-BDB5-4BEE-BC83-0FD030CA36EB}"/>
              </a:ext>
            </a:extLst>
          </p:cNvPr>
          <p:cNvSpPr/>
          <p:nvPr/>
        </p:nvSpPr>
        <p:spPr>
          <a:xfrm>
            <a:off x="902863" y="3339230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9" name="橢圓 78">
            <a:extLst>
              <a:ext uri="{FF2B5EF4-FFF2-40B4-BE49-F238E27FC236}">
                <a16:creationId xmlns:a16="http://schemas.microsoft.com/office/drawing/2014/main" id="{02D99075-062C-4DB7-85F3-030E65C0F9F9}"/>
              </a:ext>
            </a:extLst>
          </p:cNvPr>
          <p:cNvSpPr/>
          <p:nvPr/>
        </p:nvSpPr>
        <p:spPr>
          <a:xfrm>
            <a:off x="3200540" y="3347697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0" name="直線單箭頭接點 79">
            <a:extLst>
              <a:ext uri="{FF2B5EF4-FFF2-40B4-BE49-F238E27FC236}">
                <a16:creationId xmlns:a16="http://schemas.microsoft.com/office/drawing/2014/main" id="{95EE0D85-B670-4152-9322-14EEC50CC98A}"/>
              </a:ext>
            </a:extLst>
          </p:cNvPr>
          <p:cNvCxnSpPr>
            <a:cxnSpLocks/>
            <a:stCxn id="41" idx="0"/>
            <a:endCxn id="79" idx="4"/>
          </p:cNvCxnSpPr>
          <p:nvPr/>
        </p:nvCxnSpPr>
        <p:spPr>
          <a:xfrm flipV="1">
            <a:off x="2962976" y="3527697"/>
            <a:ext cx="327564" cy="81003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單箭頭接點 80">
            <a:extLst>
              <a:ext uri="{FF2B5EF4-FFF2-40B4-BE49-F238E27FC236}">
                <a16:creationId xmlns:a16="http://schemas.microsoft.com/office/drawing/2014/main" id="{04235E0A-CA15-4414-91C0-94B418B8E1D9}"/>
              </a:ext>
            </a:extLst>
          </p:cNvPr>
          <p:cNvCxnSpPr>
            <a:cxnSpLocks/>
            <a:stCxn id="28" idx="0"/>
            <a:endCxn id="78" idx="4"/>
          </p:cNvCxnSpPr>
          <p:nvPr/>
        </p:nvCxnSpPr>
        <p:spPr>
          <a:xfrm flipH="1" flipV="1">
            <a:off x="992863" y="3519230"/>
            <a:ext cx="256004" cy="83543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文字方塊 81">
                <a:extLst>
                  <a:ext uri="{FF2B5EF4-FFF2-40B4-BE49-F238E27FC236}">
                    <a16:creationId xmlns:a16="http://schemas.microsoft.com/office/drawing/2014/main" id="{0DF60D7D-C6E7-4902-AC16-6BF6A6C3F7F8}"/>
                  </a:ext>
                </a:extLst>
              </p:cNvPr>
              <p:cNvSpPr txBox="1"/>
              <p:nvPr/>
            </p:nvSpPr>
            <p:spPr>
              <a:xfrm>
                <a:off x="826779" y="2920769"/>
                <a:ext cx="572208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2,1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2" name="文字方塊 81">
                <a:extLst>
                  <a:ext uri="{FF2B5EF4-FFF2-40B4-BE49-F238E27FC236}">
                    <a16:creationId xmlns:a16="http://schemas.microsoft.com/office/drawing/2014/main" id="{0DF60D7D-C6E7-4902-AC16-6BF6A6C3F7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779" y="2920769"/>
                <a:ext cx="572208" cy="385555"/>
              </a:xfrm>
              <a:prstGeom prst="rect">
                <a:avLst/>
              </a:prstGeom>
              <a:blipFill>
                <a:blip r:embed="rId23"/>
                <a:stretch>
                  <a:fillRect l="-7527" t="-14286" r="-25806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文字方塊 82">
                <a:extLst>
                  <a:ext uri="{FF2B5EF4-FFF2-40B4-BE49-F238E27FC236}">
                    <a16:creationId xmlns:a16="http://schemas.microsoft.com/office/drawing/2014/main" id="{35128F54-B348-4BC4-A847-23CBECE101BA}"/>
                  </a:ext>
                </a:extLst>
              </p:cNvPr>
              <p:cNvSpPr txBox="1"/>
              <p:nvPr/>
            </p:nvSpPr>
            <p:spPr>
              <a:xfrm>
                <a:off x="3099377" y="2920769"/>
                <a:ext cx="572208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2,2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3" name="文字方塊 82">
                <a:extLst>
                  <a:ext uri="{FF2B5EF4-FFF2-40B4-BE49-F238E27FC236}">
                    <a16:creationId xmlns:a16="http://schemas.microsoft.com/office/drawing/2014/main" id="{35128F54-B348-4BC4-A847-23CBECE101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9377" y="2920769"/>
                <a:ext cx="572208" cy="385555"/>
              </a:xfrm>
              <a:prstGeom prst="rect">
                <a:avLst/>
              </a:prstGeom>
              <a:blipFill>
                <a:blip r:embed="rId24"/>
                <a:stretch>
                  <a:fillRect l="-6383" t="-14286" r="-25532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4" name="群組 83">
            <a:extLst>
              <a:ext uri="{FF2B5EF4-FFF2-40B4-BE49-F238E27FC236}">
                <a16:creationId xmlns:a16="http://schemas.microsoft.com/office/drawing/2014/main" id="{D101D0BB-250C-4CBE-B0A8-643E12DA88D1}"/>
              </a:ext>
            </a:extLst>
          </p:cNvPr>
          <p:cNvGrpSpPr/>
          <p:nvPr/>
        </p:nvGrpSpPr>
        <p:grpSpPr>
          <a:xfrm>
            <a:off x="3185920" y="2181881"/>
            <a:ext cx="715161" cy="605813"/>
            <a:chOff x="635402" y="1337615"/>
            <a:chExt cx="715161" cy="605813"/>
          </a:xfrm>
        </p:grpSpPr>
        <p:sp>
          <p:nvSpPr>
            <p:cNvPr id="85" name="矩形 84">
              <a:extLst>
                <a:ext uri="{FF2B5EF4-FFF2-40B4-BE49-F238E27FC236}">
                  <a16:creationId xmlns:a16="http://schemas.microsoft.com/office/drawing/2014/main" id="{B1DD406D-EDF5-4F56-9B78-CC77BD25D36D}"/>
                </a:ext>
              </a:extLst>
            </p:cNvPr>
            <p:cNvSpPr/>
            <p:nvPr/>
          </p:nvSpPr>
          <p:spPr>
            <a:xfrm>
              <a:off x="733189" y="1337615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文字方塊 85">
                  <a:extLst>
                    <a:ext uri="{FF2B5EF4-FFF2-40B4-BE49-F238E27FC236}">
                      <a16:creationId xmlns:a16="http://schemas.microsoft.com/office/drawing/2014/main" id="{49423E49-A3F3-4665-9D95-F9DB6BB35698}"/>
                    </a:ext>
                  </a:extLst>
                </p:cNvPr>
                <p:cNvSpPr txBox="1"/>
                <p:nvPr/>
              </p:nvSpPr>
              <p:spPr>
                <a:xfrm>
                  <a:off x="635402" y="1417137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17" name="文字方塊 116">
                  <a:extLst>
                    <a:ext uri="{FF2B5EF4-FFF2-40B4-BE49-F238E27FC236}">
                      <a16:creationId xmlns:a16="http://schemas.microsoft.com/office/drawing/2014/main" id="{07CEA81A-83E9-4CB4-8A43-D4602BF7C7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402" y="1417137"/>
                  <a:ext cx="715161" cy="461665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87" name="直線單箭頭接點 86">
            <a:extLst>
              <a:ext uri="{FF2B5EF4-FFF2-40B4-BE49-F238E27FC236}">
                <a16:creationId xmlns:a16="http://schemas.microsoft.com/office/drawing/2014/main" id="{CA95C29B-A8FB-4FE4-AABB-D4B658CBA961}"/>
              </a:ext>
            </a:extLst>
          </p:cNvPr>
          <p:cNvCxnSpPr>
            <a:cxnSpLocks/>
            <a:stCxn id="26" idx="0"/>
            <a:endCxn id="89" idx="2"/>
          </p:cNvCxnSpPr>
          <p:nvPr/>
        </p:nvCxnSpPr>
        <p:spPr>
          <a:xfrm flipH="1" flipV="1">
            <a:off x="1821015" y="3608992"/>
            <a:ext cx="230" cy="74567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群組 87">
            <a:extLst>
              <a:ext uri="{FF2B5EF4-FFF2-40B4-BE49-F238E27FC236}">
                <a16:creationId xmlns:a16="http://schemas.microsoft.com/office/drawing/2014/main" id="{E9B9AF86-F1E0-47D6-A181-15E01A34BAC9}"/>
              </a:ext>
            </a:extLst>
          </p:cNvPr>
          <p:cNvGrpSpPr/>
          <p:nvPr/>
        </p:nvGrpSpPr>
        <p:grpSpPr>
          <a:xfrm>
            <a:off x="1671823" y="3298979"/>
            <a:ext cx="298383" cy="310013"/>
            <a:chOff x="-105878" y="1740168"/>
            <a:chExt cx="461666" cy="461665"/>
          </a:xfrm>
        </p:grpSpPr>
        <p:sp>
          <p:nvSpPr>
            <p:cNvPr id="89" name="矩形 88">
              <a:extLst>
                <a:ext uri="{FF2B5EF4-FFF2-40B4-BE49-F238E27FC236}">
                  <a16:creationId xmlns:a16="http://schemas.microsoft.com/office/drawing/2014/main" id="{66BFDE00-70B6-483A-AD1D-B4A9194FDF8F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90" name="群組 89">
              <a:extLst>
                <a:ext uri="{FF2B5EF4-FFF2-40B4-BE49-F238E27FC236}">
                  <a16:creationId xmlns:a16="http://schemas.microsoft.com/office/drawing/2014/main" id="{DBFDCE17-D520-4606-A733-9C1D8FDE35F4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91" name="直線接點 90">
                <a:extLst>
                  <a:ext uri="{FF2B5EF4-FFF2-40B4-BE49-F238E27FC236}">
                    <a16:creationId xmlns:a16="http://schemas.microsoft.com/office/drawing/2014/main" id="{C6BF7F5D-DC54-48CD-A339-FBC15950FE7D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直線接點 91">
                <a:extLst>
                  <a:ext uri="{FF2B5EF4-FFF2-40B4-BE49-F238E27FC236}">
                    <a16:creationId xmlns:a16="http://schemas.microsoft.com/office/drawing/2014/main" id="{CF597AEF-BBD6-4C90-93BA-C20C179C3CC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3" name="直線單箭頭接點 92">
            <a:extLst>
              <a:ext uri="{FF2B5EF4-FFF2-40B4-BE49-F238E27FC236}">
                <a16:creationId xmlns:a16="http://schemas.microsoft.com/office/drawing/2014/main" id="{8A770F34-3D7C-4956-B071-E882F9A95388}"/>
              </a:ext>
            </a:extLst>
          </p:cNvPr>
          <p:cNvCxnSpPr>
            <a:cxnSpLocks/>
            <a:stCxn id="37" idx="0"/>
            <a:endCxn id="95" idx="2"/>
          </p:cNvCxnSpPr>
          <p:nvPr/>
        </p:nvCxnSpPr>
        <p:spPr>
          <a:xfrm flipH="1" flipV="1">
            <a:off x="4083594" y="3616570"/>
            <a:ext cx="13863" cy="72116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群組 93">
            <a:extLst>
              <a:ext uri="{FF2B5EF4-FFF2-40B4-BE49-F238E27FC236}">
                <a16:creationId xmlns:a16="http://schemas.microsoft.com/office/drawing/2014/main" id="{26AC8843-B210-4EF0-AF2A-6E185A91B16E}"/>
              </a:ext>
            </a:extLst>
          </p:cNvPr>
          <p:cNvGrpSpPr/>
          <p:nvPr/>
        </p:nvGrpSpPr>
        <p:grpSpPr>
          <a:xfrm>
            <a:off x="3934402" y="3306557"/>
            <a:ext cx="298383" cy="310013"/>
            <a:chOff x="-105878" y="1740168"/>
            <a:chExt cx="461666" cy="461665"/>
          </a:xfrm>
        </p:grpSpPr>
        <p:sp>
          <p:nvSpPr>
            <p:cNvPr id="95" name="矩形 94">
              <a:extLst>
                <a:ext uri="{FF2B5EF4-FFF2-40B4-BE49-F238E27FC236}">
                  <a16:creationId xmlns:a16="http://schemas.microsoft.com/office/drawing/2014/main" id="{8029292D-EB00-450D-9FEA-8C7839B91F8A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96" name="群組 95">
              <a:extLst>
                <a:ext uri="{FF2B5EF4-FFF2-40B4-BE49-F238E27FC236}">
                  <a16:creationId xmlns:a16="http://schemas.microsoft.com/office/drawing/2014/main" id="{103F8059-80CF-496F-BF4C-26DB5F310CCB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97" name="直線接點 96">
                <a:extLst>
                  <a:ext uri="{FF2B5EF4-FFF2-40B4-BE49-F238E27FC236}">
                    <a16:creationId xmlns:a16="http://schemas.microsoft.com/office/drawing/2014/main" id="{0C9CFBC3-A78C-4B1F-9CD8-496738ABE5C9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直線接點 97">
                <a:extLst>
                  <a:ext uri="{FF2B5EF4-FFF2-40B4-BE49-F238E27FC236}">
                    <a16:creationId xmlns:a16="http://schemas.microsoft.com/office/drawing/2014/main" id="{9298113B-9FC3-46D9-80B9-0E6E840E856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9" name="直線單箭頭接點 98">
            <a:extLst>
              <a:ext uri="{FF2B5EF4-FFF2-40B4-BE49-F238E27FC236}">
                <a16:creationId xmlns:a16="http://schemas.microsoft.com/office/drawing/2014/main" id="{1E605275-E0BD-4148-B138-CDB3DA779DC1}"/>
              </a:ext>
            </a:extLst>
          </p:cNvPr>
          <p:cNvCxnSpPr>
            <a:cxnSpLocks/>
          </p:cNvCxnSpPr>
          <p:nvPr/>
        </p:nvCxnSpPr>
        <p:spPr>
          <a:xfrm flipH="1" flipV="1">
            <a:off x="1821014" y="2484787"/>
            <a:ext cx="0" cy="792610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線單箭頭接點 99">
            <a:extLst>
              <a:ext uri="{FF2B5EF4-FFF2-40B4-BE49-F238E27FC236}">
                <a16:creationId xmlns:a16="http://schemas.microsoft.com/office/drawing/2014/main" id="{04465711-EC22-45DA-ACAB-426B3001976F}"/>
              </a:ext>
            </a:extLst>
          </p:cNvPr>
          <p:cNvCxnSpPr>
            <a:cxnSpLocks/>
          </p:cNvCxnSpPr>
          <p:nvPr/>
        </p:nvCxnSpPr>
        <p:spPr>
          <a:xfrm flipV="1">
            <a:off x="4083489" y="2469530"/>
            <a:ext cx="0" cy="847492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單箭頭接點 100">
            <a:extLst>
              <a:ext uri="{FF2B5EF4-FFF2-40B4-BE49-F238E27FC236}">
                <a16:creationId xmlns:a16="http://schemas.microsoft.com/office/drawing/2014/main" id="{96C7B142-1D8F-4B09-A378-CA243180AA4F}"/>
              </a:ext>
            </a:extLst>
          </p:cNvPr>
          <p:cNvCxnSpPr>
            <a:cxnSpLocks/>
            <a:endCxn id="89" idx="1"/>
          </p:cNvCxnSpPr>
          <p:nvPr/>
        </p:nvCxnSpPr>
        <p:spPr>
          <a:xfrm>
            <a:off x="1115186" y="3441223"/>
            <a:ext cx="55663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線單箭頭接點 101">
            <a:extLst>
              <a:ext uri="{FF2B5EF4-FFF2-40B4-BE49-F238E27FC236}">
                <a16:creationId xmlns:a16="http://schemas.microsoft.com/office/drawing/2014/main" id="{3F3B5D6A-1772-43DF-9089-B99817BE418D}"/>
              </a:ext>
            </a:extLst>
          </p:cNvPr>
          <p:cNvCxnSpPr>
            <a:cxnSpLocks/>
          </p:cNvCxnSpPr>
          <p:nvPr/>
        </p:nvCxnSpPr>
        <p:spPr>
          <a:xfrm>
            <a:off x="3408876" y="3459565"/>
            <a:ext cx="55663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線單箭頭接點 102">
            <a:extLst>
              <a:ext uri="{FF2B5EF4-FFF2-40B4-BE49-F238E27FC236}">
                <a16:creationId xmlns:a16="http://schemas.microsoft.com/office/drawing/2014/main" id="{B5BFBE6F-EDC1-4368-B796-CE12FE46248F}"/>
              </a:ext>
            </a:extLst>
          </p:cNvPr>
          <p:cNvCxnSpPr>
            <a:cxnSpLocks/>
          </p:cNvCxnSpPr>
          <p:nvPr/>
        </p:nvCxnSpPr>
        <p:spPr>
          <a:xfrm>
            <a:off x="1821015" y="2469530"/>
            <a:ext cx="1384155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文字方塊 103">
            <a:extLst>
              <a:ext uri="{FF2B5EF4-FFF2-40B4-BE49-F238E27FC236}">
                <a16:creationId xmlns:a16="http://schemas.microsoft.com/office/drawing/2014/main" id="{0AC8F132-6B86-41E4-AFB5-DB9FCEA0487B}"/>
              </a:ext>
            </a:extLst>
          </p:cNvPr>
          <p:cNvSpPr txBox="1"/>
          <p:nvPr/>
        </p:nvSpPr>
        <p:spPr>
          <a:xfrm>
            <a:off x="2516247" y="1463586"/>
            <a:ext cx="2245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Many Layers …</a:t>
            </a:r>
            <a:endParaRPr lang="zh-TW" altLang="en-US" sz="2400" dirty="0"/>
          </a:p>
        </p:txBody>
      </p:sp>
      <p:cxnSp>
        <p:nvCxnSpPr>
          <p:cNvPr id="105" name="直線單箭頭接點 104">
            <a:extLst>
              <a:ext uri="{FF2B5EF4-FFF2-40B4-BE49-F238E27FC236}">
                <a16:creationId xmlns:a16="http://schemas.microsoft.com/office/drawing/2014/main" id="{60EE0EFC-FFB3-4292-98A7-361D29738066}"/>
              </a:ext>
            </a:extLst>
          </p:cNvPr>
          <p:cNvCxnSpPr>
            <a:cxnSpLocks/>
          </p:cNvCxnSpPr>
          <p:nvPr/>
        </p:nvCxnSpPr>
        <p:spPr>
          <a:xfrm flipV="1">
            <a:off x="3522551" y="1883956"/>
            <a:ext cx="0" cy="28776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線單箭頭接點 109">
            <a:extLst>
              <a:ext uri="{FF2B5EF4-FFF2-40B4-BE49-F238E27FC236}">
                <a16:creationId xmlns:a16="http://schemas.microsoft.com/office/drawing/2014/main" id="{27BD6FE8-A91D-470C-B94B-58B18122B2FE}"/>
              </a:ext>
            </a:extLst>
          </p:cNvPr>
          <p:cNvCxnSpPr>
            <a:cxnSpLocks/>
          </p:cNvCxnSpPr>
          <p:nvPr/>
        </p:nvCxnSpPr>
        <p:spPr>
          <a:xfrm flipV="1">
            <a:off x="3514540" y="1289223"/>
            <a:ext cx="0" cy="28776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文字方塊 110">
            <a:extLst>
              <a:ext uri="{FF2B5EF4-FFF2-40B4-BE49-F238E27FC236}">
                <a16:creationId xmlns:a16="http://schemas.microsoft.com/office/drawing/2014/main" id="{78593491-5EB0-46D7-89FC-162E36F12E14}"/>
              </a:ext>
            </a:extLst>
          </p:cNvPr>
          <p:cNvSpPr txBox="1"/>
          <p:nvPr/>
        </p:nvSpPr>
        <p:spPr>
          <a:xfrm>
            <a:off x="2704036" y="782852"/>
            <a:ext cx="1637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退了</a:t>
            </a:r>
          </a:p>
        </p:txBody>
      </p:sp>
      <p:cxnSp>
        <p:nvCxnSpPr>
          <p:cNvPr id="123" name="直線單箭頭接點 122">
            <a:extLst>
              <a:ext uri="{FF2B5EF4-FFF2-40B4-BE49-F238E27FC236}">
                <a16:creationId xmlns:a16="http://schemas.microsoft.com/office/drawing/2014/main" id="{CD7FCCDB-FCD0-40B7-9236-D7EEBF1B961A}"/>
              </a:ext>
            </a:extLst>
          </p:cNvPr>
          <p:cNvCxnSpPr>
            <a:cxnSpLocks/>
          </p:cNvCxnSpPr>
          <p:nvPr/>
        </p:nvCxnSpPr>
        <p:spPr>
          <a:xfrm flipH="1">
            <a:off x="3779260" y="2492235"/>
            <a:ext cx="340018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Rectangle 105">
            <a:extLst>
              <a:ext uri="{FF2B5EF4-FFF2-40B4-BE49-F238E27FC236}">
                <a16:creationId xmlns:a16="http://schemas.microsoft.com/office/drawing/2014/main" id="{84A9EE6B-79DE-7E4C-A2B4-9DE187037834}"/>
              </a:ext>
            </a:extLst>
          </p:cNvPr>
          <p:cNvSpPr/>
          <p:nvPr/>
        </p:nvSpPr>
        <p:spPr>
          <a:xfrm>
            <a:off x="2236875" y="6626603"/>
            <a:ext cx="58635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TW" sz="1200" dirty="0">
                <a:solidFill>
                  <a:schemeClr val="bg1"/>
                </a:solidFill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http://speech.ee.ntu.edu.tw/~tlkagk/courses_ML20.html</a:t>
            </a:r>
            <a:r>
              <a:rPr lang="en-US" altLang="zh-TW" sz="1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7" name="Slide Number Placeholder 3">
            <a:extLst>
              <a:ext uri="{FF2B5EF4-FFF2-40B4-BE49-F238E27FC236}">
                <a16:creationId xmlns:a16="http://schemas.microsoft.com/office/drawing/2014/main" id="{FDD26077-917E-4E41-A3EA-557443FC5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89</a:t>
            </a:fld>
            <a:endParaRPr lang="de-DE"/>
          </a:p>
        </p:txBody>
      </p:sp>
      <p:sp>
        <p:nvSpPr>
          <p:cNvPr id="108" name="Freeform 107">
            <a:extLst>
              <a:ext uri="{FF2B5EF4-FFF2-40B4-BE49-F238E27FC236}">
                <a16:creationId xmlns:a16="http://schemas.microsoft.com/office/drawing/2014/main" id="{225D8683-7A10-8B46-8652-DFC37C4BB86E}"/>
              </a:ext>
            </a:extLst>
          </p:cNvPr>
          <p:cNvSpPr/>
          <p:nvPr/>
        </p:nvSpPr>
        <p:spPr>
          <a:xfrm>
            <a:off x="3473504" y="544673"/>
            <a:ext cx="1890584" cy="5986508"/>
          </a:xfrm>
          <a:custGeom>
            <a:avLst/>
            <a:gdLst>
              <a:gd name="connsiteX0" fmla="*/ 0 w 1890584"/>
              <a:gd name="connsiteY0" fmla="*/ 166431 h 5986508"/>
              <a:gd name="connsiteX1" fmla="*/ 210065 w 1890584"/>
              <a:gd name="connsiteY1" fmla="*/ 5793 h 5986508"/>
              <a:gd name="connsiteX2" fmla="*/ 914400 w 1890584"/>
              <a:gd name="connsiteY2" fmla="*/ 771912 h 5986508"/>
              <a:gd name="connsiteX3" fmla="*/ 926757 w 1890584"/>
              <a:gd name="connsiteY3" fmla="*/ 846053 h 5986508"/>
              <a:gd name="connsiteX4" fmla="*/ 963827 w 1890584"/>
              <a:gd name="connsiteY4" fmla="*/ 969620 h 5986508"/>
              <a:gd name="connsiteX5" fmla="*/ 926757 w 1890584"/>
              <a:gd name="connsiteY5" fmla="*/ 1958161 h 5986508"/>
              <a:gd name="connsiteX6" fmla="*/ 1062681 w 1890584"/>
              <a:gd name="connsiteY6" fmla="*/ 3675750 h 5986508"/>
              <a:gd name="connsiteX7" fmla="*/ 1050324 w 1890584"/>
              <a:gd name="connsiteY7" fmla="*/ 3799318 h 5986508"/>
              <a:gd name="connsiteX8" fmla="*/ 1124465 w 1890584"/>
              <a:gd name="connsiteY8" fmla="*/ 4787858 h 5986508"/>
              <a:gd name="connsiteX9" fmla="*/ 1173892 w 1890584"/>
              <a:gd name="connsiteY9" fmla="*/ 5282128 h 5986508"/>
              <a:gd name="connsiteX10" fmla="*/ 1322173 w 1890584"/>
              <a:gd name="connsiteY10" fmla="*/ 5541620 h 5986508"/>
              <a:gd name="connsiteX11" fmla="*/ 1433384 w 1890584"/>
              <a:gd name="connsiteY11" fmla="*/ 5813469 h 5986508"/>
              <a:gd name="connsiteX12" fmla="*/ 1470454 w 1890584"/>
              <a:gd name="connsiteY12" fmla="*/ 5850539 h 5986508"/>
              <a:gd name="connsiteX13" fmla="*/ 1668162 w 1890584"/>
              <a:gd name="connsiteY13" fmla="*/ 5924680 h 5986508"/>
              <a:gd name="connsiteX14" fmla="*/ 1890584 w 1890584"/>
              <a:gd name="connsiteY14" fmla="*/ 5986464 h 5986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90584" h="5986508">
                <a:moveTo>
                  <a:pt x="0" y="166431"/>
                </a:moveTo>
                <a:cubicBezTo>
                  <a:pt x="70022" y="112885"/>
                  <a:pt x="122321" y="14230"/>
                  <a:pt x="210065" y="5793"/>
                </a:cubicBezTo>
                <a:cubicBezTo>
                  <a:pt x="791820" y="-50145"/>
                  <a:pt x="724588" y="306009"/>
                  <a:pt x="914400" y="771912"/>
                </a:cubicBezTo>
                <a:cubicBezTo>
                  <a:pt x="918519" y="796626"/>
                  <a:pt x="920680" y="821746"/>
                  <a:pt x="926757" y="846053"/>
                </a:cubicBezTo>
                <a:cubicBezTo>
                  <a:pt x="937187" y="887772"/>
                  <a:pt x="963827" y="926617"/>
                  <a:pt x="963827" y="969620"/>
                </a:cubicBezTo>
                <a:cubicBezTo>
                  <a:pt x="963827" y="1299365"/>
                  <a:pt x="939114" y="1628647"/>
                  <a:pt x="926757" y="1958161"/>
                </a:cubicBezTo>
                <a:cubicBezTo>
                  <a:pt x="1041530" y="2646802"/>
                  <a:pt x="988175" y="2281426"/>
                  <a:pt x="1062681" y="3675750"/>
                </a:cubicBezTo>
                <a:cubicBezTo>
                  <a:pt x="1064890" y="3717086"/>
                  <a:pt x="1054443" y="3758129"/>
                  <a:pt x="1050324" y="3799318"/>
                </a:cubicBezTo>
                <a:cubicBezTo>
                  <a:pt x="1075038" y="4128831"/>
                  <a:pt x="1097023" y="4458561"/>
                  <a:pt x="1124465" y="4787858"/>
                </a:cubicBezTo>
                <a:cubicBezTo>
                  <a:pt x="1138216" y="4952864"/>
                  <a:pt x="1131883" y="5121967"/>
                  <a:pt x="1173892" y="5282128"/>
                </a:cubicBezTo>
                <a:cubicBezTo>
                  <a:pt x="1199168" y="5378492"/>
                  <a:pt x="1278455" y="5452102"/>
                  <a:pt x="1322173" y="5541620"/>
                </a:cubicBezTo>
                <a:cubicBezTo>
                  <a:pt x="1365137" y="5629595"/>
                  <a:pt x="1391017" y="5725205"/>
                  <a:pt x="1433384" y="5813469"/>
                </a:cubicBezTo>
                <a:cubicBezTo>
                  <a:pt x="1440946" y="5829223"/>
                  <a:pt x="1454661" y="5843058"/>
                  <a:pt x="1470454" y="5850539"/>
                </a:cubicBezTo>
                <a:cubicBezTo>
                  <a:pt x="1534063" y="5880670"/>
                  <a:pt x="1601830" y="5901143"/>
                  <a:pt x="1668162" y="5924680"/>
                </a:cubicBezTo>
                <a:cubicBezTo>
                  <a:pt x="1853292" y="5990372"/>
                  <a:pt x="1790654" y="5986464"/>
                  <a:pt x="1890584" y="5986464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09" name="文字方塊 105">
            <a:extLst>
              <a:ext uri="{FF2B5EF4-FFF2-40B4-BE49-F238E27FC236}">
                <a16:creationId xmlns:a16="http://schemas.microsoft.com/office/drawing/2014/main" id="{86ED0FE5-E8F6-3347-83D0-8D025AC7C1CD}"/>
              </a:ext>
            </a:extLst>
          </p:cNvPr>
          <p:cNvSpPr txBox="1"/>
          <p:nvPr/>
        </p:nvSpPr>
        <p:spPr>
          <a:xfrm>
            <a:off x="4959428" y="6276721"/>
            <a:ext cx="1637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退了</a:t>
            </a:r>
          </a:p>
        </p:txBody>
      </p:sp>
      <p:sp>
        <p:nvSpPr>
          <p:cNvPr id="112" name="Cloud Callout 111">
            <a:extLst>
              <a:ext uri="{FF2B5EF4-FFF2-40B4-BE49-F238E27FC236}">
                <a16:creationId xmlns:a16="http://schemas.microsoft.com/office/drawing/2014/main" id="{58363A63-C0A3-3442-91EF-CD932CF5731D}"/>
              </a:ext>
            </a:extLst>
          </p:cNvPr>
          <p:cNvSpPr/>
          <p:nvPr/>
        </p:nvSpPr>
        <p:spPr>
          <a:xfrm>
            <a:off x="4795491" y="1659609"/>
            <a:ext cx="2723742" cy="1535025"/>
          </a:xfrm>
          <a:prstGeom prst="cloudCallout">
            <a:avLst>
              <a:gd name="adj1" fmla="val -56562"/>
              <a:gd name="adj2" fmla="val 6813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ysClr val="windowText" lastClr="000000"/>
                </a:solidFill>
              </a:rPr>
              <a:t>AutoregressionAR(1)</a:t>
            </a:r>
          </a:p>
        </p:txBody>
      </p:sp>
    </p:spTree>
    <p:extLst>
      <p:ext uri="{BB962C8B-B14F-4D97-AF65-F5344CB8AC3E}">
        <p14:creationId xmlns:p14="http://schemas.microsoft.com/office/powerpoint/2010/main" val="325225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8" grpId="0" animBg="1"/>
      <p:bldP spid="79" grpId="0" animBg="1"/>
      <p:bldP spid="82" grpId="0"/>
      <p:bldP spid="83" grpId="0"/>
      <p:bldP spid="104" grpId="0"/>
      <p:bldP spid="111" grpId="0"/>
      <p:bldP spid="108" grpId="0" animBg="1"/>
      <p:bldP spid="109" grpId="0"/>
      <p:bldP spid="1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5536" y="258090"/>
            <a:ext cx="5544616" cy="504323"/>
          </a:xfrm>
          <a:prstGeom prst="rect">
            <a:avLst/>
          </a:prstGeom>
        </p:spPr>
        <p:txBody>
          <a:bodyPr vert="horz" wrap="square" lIns="0" tIns="11766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93"/>
              </a:spcBef>
            </a:pPr>
            <a:r>
              <a:rPr spc="-4" dirty="0" err="1"/>
              <a:t>F</a:t>
            </a:r>
            <a:r>
              <a:rPr dirty="0" err="1"/>
              <a:t>as</a:t>
            </a:r>
            <a:r>
              <a:rPr spc="-4" dirty="0" err="1"/>
              <a:t>tt</a:t>
            </a:r>
            <a:r>
              <a:rPr dirty="0" err="1"/>
              <a:t>ext</a:t>
            </a:r>
            <a:r>
              <a:rPr lang="de-DE" dirty="0"/>
              <a:t> (</a:t>
            </a:r>
            <a:r>
              <a:rPr lang="de-DE" dirty="0">
                <a:hlinkClick r:id="rId2"/>
              </a:rPr>
              <a:t>https://fasttext.cc</a:t>
            </a:r>
            <a:r>
              <a:rPr lang="de-DE" dirty="0"/>
              <a:t> )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539552" y="1196752"/>
            <a:ext cx="8439348" cy="2995306"/>
          </a:xfrm>
          <a:prstGeom prst="rect">
            <a:avLst/>
          </a:prstGeom>
        </p:spPr>
        <p:txBody>
          <a:bodyPr vert="horz" wrap="square" lIns="0" tIns="28574" rIns="0" bIns="0" rtlCol="0">
            <a:spAutoFit/>
          </a:bodyPr>
          <a:lstStyle/>
          <a:p>
            <a:pPr marL="354106" marR="616356" indent="-342900">
              <a:lnSpc>
                <a:spcPts val="2559"/>
              </a:lnSpc>
              <a:spcBef>
                <a:spcPts val="224"/>
              </a:spcBef>
              <a:buFont typeface="Arial" panose="020B0604020202020204" pitchFamily="34" charset="0"/>
              <a:buChar char="•"/>
            </a:pPr>
            <a:r>
              <a:rPr sz="2000" spc="9" dirty="0">
                <a:latin typeface="Helvetica"/>
                <a:cs typeface="Helvetica"/>
              </a:rPr>
              <a:t>Library </a:t>
            </a:r>
            <a:r>
              <a:rPr sz="2000" spc="4" dirty="0">
                <a:latin typeface="Helvetica"/>
                <a:cs typeface="Helvetica"/>
              </a:rPr>
              <a:t>for </a:t>
            </a:r>
            <a:r>
              <a:rPr sz="2000" spc="9" dirty="0">
                <a:latin typeface="Helvetica"/>
                <a:cs typeface="Helvetica"/>
              </a:rPr>
              <a:t>word embeddings and </a:t>
            </a:r>
            <a:r>
              <a:rPr sz="2000" spc="4" dirty="0">
                <a:latin typeface="Helvetica"/>
                <a:cs typeface="Helvetica"/>
              </a:rPr>
              <a:t>text classification</a:t>
            </a:r>
            <a:endParaRPr lang="de-DE" sz="2000" spc="4" dirty="0">
              <a:latin typeface="Helvetica"/>
              <a:cs typeface="Helvetica"/>
            </a:endParaRPr>
          </a:p>
          <a:p>
            <a:pPr marL="811306" marR="616356" lvl="1" indent="-342900">
              <a:lnSpc>
                <a:spcPts val="2559"/>
              </a:lnSpc>
              <a:spcBef>
                <a:spcPts val="224"/>
              </a:spcBef>
              <a:buFont typeface="Courier New" panose="02070309020205020404" pitchFamily="49" charset="0"/>
              <a:buChar char="o"/>
            </a:pPr>
            <a:r>
              <a:rPr sz="2000" dirty="0">
                <a:latin typeface="Helvetica"/>
                <a:cs typeface="Helvetica"/>
              </a:rPr>
              <a:t>static </a:t>
            </a:r>
            <a:r>
              <a:rPr sz="2000" spc="4" dirty="0">
                <a:latin typeface="Helvetica"/>
                <a:cs typeface="Helvetica"/>
              </a:rPr>
              <a:t>word embeddings and </a:t>
            </a:r>
            <a:r>
              <a:rPr sz="2000" spc="4" dirty="0" err="1">
                <a:latin typeface="Helvetica"/>
                <a:cs typeface="Helvetica"/>
              </a:rPr>
              <a:t>ngram</a:t>
            </a:r>
            <a:r>
              <a:rPr sz="2000" spc="-18" dirty="0">
                <a:latin typeface="Helvetica"/>
                <a:cs typeface="Helvetica"/>
              </a:rPr>
              <a:t> </a:t>
            </a:r>
            <a:r>
              <a:rPr sz="2000" dirty="0">
                <a:latin typeface="Helvetica"/>
                <a:cs typeface="Helvetica"/>
              </a:rPr>
              <a:t>features</a:t>
            </a:r>
            <a:endParaRPr lang="de-DE" sz="2000" dirty="0">
              <a:latin typeface="Helvetica"/>
              <a:cs typeface="Helvetica"/>
            </a:endParaRPr>
          </a:p>
          <a:p>
            <a:pPr marL="811306" marR="616356" lvl="1" indent="-342900">
              <a:lnSpc>
                <a:spcPts val="2559"/>
              </a:lnSpc>
              <a:spcBef>
                <a:spcPts val="224"/>
              </a:spcBef>
              <a:buFont typeface="Courier New" panose="02070309020205020404" pitchFamily="49" charset="0"/>
              <a:buChar char="o"/>
            </a:pPr>
            <a:r>
              <a:rPr sz="2000" dirty="0">
                <a:latin typeface="Helvetica"/>
                <a:cs typeface="Helvetica"/>
              </a:rPr>
              <a:t>that </a:t>
            </a:r>
            <a:r>
              <a:rPr sz="2000" spc="4" dirty="0">
                <a:latin typeface="Helvetica"/>
                <a:cs typeface="Helvetica"/>
              </a:rPr>
              <a:t>get averaged </a:t>
            </a:r>
            <a:r>
              <a:rPr sz="2000" dirty="0">
                <a:latin typeface="Helvetica"/>
                <a:cs typeface="Helvetica"/>
              </a:rPr>
              <a:t>together in </a:t>
            </a:r>
            <a:r>
              <a:rPr sz="2000" spc="4" dirty="0">
                <a:latin typeface="Helvetica"/>
                <a:cs typeface="Helvetica"/>
              </a:rPr>
              <a:t>one hidden</a:t>
            </a:r>
            <a:r>
              <a:rPr sz="2000" spc="-18" dirty="0">
                <a:latin typeface="Helvetica"/>
                <a:cs typeface="Helvetica"/>
              </a:rPr>
              <a:t> </a:t>
            </a:r>
            <a:r>
              <a:rPr sz="2000" dirty="0">
                <a:latin typeface="Helvetica"/>
                <a:cs typeface="Helvetica"/>
              </a:rPr>
              <a:t>layer</a:t>
            </a:r>
            <a:endParaRPr lang="de-DE" sz="2000" dirty="0">
              <a:latin typeface="Helvetica"/>
              <a:cs typeface="Helvetica"/>
            </a:endParaRPr>
          </a:p>
          <a:p>
            <a:pPr marL="811306" marR="616356" lvl="1" indent="-342900">
              <a:lnSpc>
                <a:spcPts val="2559"/>
              </a:lnSpc>
              <a:spcBef>
                <a:spcPts val="224"/>
              </a:spcBef>
              <a:buFont typeface="Courier New" panose="02070309020205020404" pitchFamily="49" charset="0"/>
              <a:buChar char="o"/>
            </a:pPr>
            <a:r>
              <a:rPr sz="2000" dirty="0">
                <a:latin typeface="Helvetica"/>
                <a:cs typeface="Helvetica"/>
              </a:rPr>
              <a:t>hierarchical softmax output </a:t>
            </a:r>
            <a:r>
              <a:rPr sz="2000" spc="4" dirty="0">
                <a:latin typeface="Helvetica"/>
                <a:cs typeface="Helvetica"/>
              </a:rPr>
              <a:t>over class</a:t>
            </a:r>
            <a:r>
              <a:rPr sz="2000" dirty="0">
                <a:latin typeface="Helvetica"/>
                <a:cs typeface="Helvetica"/>
              </a:rPr>
              <a:t> labels</a:t>
            </a:r>
          </a:p>
          <a:p>
            <a:pPr marL="342900" indent="-342900">
              <a:spcBef>
                <a:spcPts val="13"/>
              </a:spcBef>
              <a:buFont typeface="Arial" panose="020B0604020202020204" pitchFamily="34" charset="0"/>
              <a:buChar char="•"/>
            </a:pPr>
            <a:endParaRPr sz="2000" dirty="0">
              <a:latin typeface="Times New Roman"/>
              <a:cs typeface="Times New Roman"/>
            </a:endParaRPr>
          </a:p>
          <a:p>
            <a:pPr marL="354106" marR="4483" indent="-342900">
              <a:lnSpc>
                <a:spcPct val="102000"/>
              </a:lnSpc>
              <a:spcBef>
                <a:spcPts val="4"/>
              </a:spcBef>
              <a:buFont typeface="Arial" panose="020B0604020202020204" pitchFamily="34" charset="0"/>
              <a:buChar char="•"/>
            </a:pPr>
            <a:r>
              <a:rPr sz="2000" spc="9" dirty="0">
                <a:latin typeface="Helvetica"/>
                <a:cs typeface="Helvetica"/>
              </a:rPr>
              <a:t>Enriching word vectors </a:t>
            </a:r>
            <a:r>
              <a:rPr sz="2000" spc="4" dirty="0">
                <a:latin typeface="Helvetica"/>
                <a:cs typeface="Helvetica"/>
              </a:rPr>
              <a:t>with</a:t>
            </a:r>
            <a:r>
              <a:rPr lang="de-DE" sz="2000" spc="4" dirty="0">
                <a:latin typeface="Helvetica"/>
                <a:cs typeface="Helvetica"/>
              </a:rPr>
              <a:t> </a:t>
            </a:r>
            <a:r>
              <a:rPr sz="2000" spc="9" dirty="0" err="1">
                <a:latin typeface="Helvetica"/>
                <a:cs typeface="Helvetica"/>
              </a:rPr>
              <a:t>subword</a:t>
            </a:r>
            <a:r>
              <a:rPr sz="2000" spc="9" dirty="0">
                <a:latin typeface="Helvetica"/>
                <a:cs typeface="Helvetica"/>
              </a:rPr>
              <a:t> information</a:t>
            </a:r>
            <a:r>
              <a:rPr sz="2000" spc="66" dirty="0">
                <a:latin typeface="Helvetica"/>
                <a:cs typeface="Helvetica"/>
              </a:rPr>
              <a:t> </a:t>
            </a:r>
            <a:endParaRPr lang="de-DE" sz="2000" spc="66" dirty="0">
              <a:latin typeface="Helvetica"/>
              <a:cs typeface="Helvetica"/>
            </a:endParaRPr>
          </a:p>
          <a:p>
            <a:pPr marL="811306" marR="4483" lvl="1" indent="-342900">
              <a:lnSpc>
                <a:spcPct val="102000"/>
              </a:lnSpc>
              <a:spcBef>
                <a:spcPts val="4"/>
              </a:spcBef>
              <a:buFont typeface="Courier New" panose="02070309020205020404" pitchFamily="49" charset="0"/>
              <a:buChar char="o"/>
            </a:pPr>
            <a:r>
              <a:rPr sz="2000" spc="4" dirty="0" err="1">
                <a:latin typeface="Helvetica"/>
                <a:cs typeface="Helvetica"/>
              </a:rPr>
              <a:t>Skipgram</a:t>
            </a:r>
            <a:r>
              <a:rPr sz="2000" spc="4" dirty="0">
                <a:latin typeface="Helvetica"/>
                <a:cs typeface="Helvetica"/>
              </a:rPr>
              <a:t> model where each word </a:t>
            </a:r>
            <a:r>
              <a:rPr sz="2000" dirty="0">
                <a:latin typeface="Helvetica"/>
                <a:cs typeface="Helvetica"/>
              </a:rPr>
              <a:t>is </a:t>
            </a:r>
            <a:r>
              <a:rPr sz="2000" spc="4" dirty="0">
                <a:latin typeface="Helvetica"/>
                <a:cs typeface="Helvetica"/>
              </a:rPr>
              <a:t>a sum </a:t>
            </a:r>
            <a:r>
              <a:rPr sz="2000" dirty="0">
                <a:latin typeface="Helvetica"/>
                <a:cs typeface="Helvetica"/>
              </a:rPr>
              <a:t>of character </a:t>
            </a:r>
            <a:r>
              <a:rPr sz="2000" spc="4" dirty="0" err="1">
                <a:latin typeface="Helvetica"/>
                <a:cs typeface="Helvetica"/>
              </a:rPr>
              <a:t>ngra</a:t>
            </a:r>
            <a:r>
              <a:rPr lang="de-DE" sz="2000" spc="4" dirty="0">
                <a:latin typeface="Helvetica"/>
                <a:cs typeface="Helvetica"/>
              </a:rPr>
              <a:t>m </a:t>
            </a:r>
            <a:r>
              <a:rPr sz="2000" spc="4" dirty="0">
                <a:latin typeface="Helvetica"/>
                <a:cs typeface="Helvetica"/>
              </a:rPr>
              <a:t>embeddings and </a:t>
            </a:r>
            <a:r>
              <a:rPr sz="2000" dirty="0">
                <a:latin typeface="Helvetica"/>
                <a:cs typeface="Helvetica"/>
              </a:rPr>
              <a:t>its </a:t>
            </a:r>
            <a:r>
              <a:rPr sz="2000" spc="4" dirty="0">
                <a:latin typeface="Helvetica"/>
                <a:cs typeface="Helvetica"/>
              </a:rPr>
              <a:t>own</a:t>
            </a:r>
            <a:r>
              <a:rPr sz="2000" spc="-18" dirty="0">
                <a:latin typeface="Helvetica"/>
                <a:cs typeface="Helvetica"/>
              </a:rPr>
              <a:t> </a:t>
            </a:r>
            <a:r>
              <a:rPr sz="2000" spc="4" dirty="0">
                <a:latin typeface="Helvetica"/>
                <a:cs typeface="Helvetica"/>
              </a:rPr>
              <a:t>embedding</a:t>
            </a:r>
            <a:endParaRPr lang="de-DE" sz="2000" dirty="0">
              <a:latin typeface="Helvetica"/>
              <a:cs typeface="Helvetica"/>
            </a:endParaRPr>
          </a:p>
          <a:p>
            <a:pPr marL="811306" marR="4483" lvl="1" indent="-342900">
              <a:lnSpc>
                <a:spcPct val="102000"/>
              </a:lnSpc>
              <a:spcBef>
                <a:spcPts val="4"/>
              </a:spcBef>
              <a:buFont typeface="Courier New" panose="02070309020205020404" pitchFamily="49" charset="0"/>
              <a:buChar char="o"/>
            </a:pPr>
            <a:r>
              <a:rPr sz="2000" spc="4" dirty="0">
                <a:latin typeface="Helvetica"/>
                <a:cs typeface="Helvetica"/>
              </a:rPr>
              <a:t>Each word </a:t>
            </a:r>
            <a:r>
              <a:rPr sz="2000" dirty="0">
                <a:latin typeface="Helvetica"/>
                <a:cs typeface="Helvetica"/>
              </a:rPr>
              <a:t>is deterministically </a:t>
            </a:r>
            <a:r>
              <a:rPr sz="2000" spc="4" dirty="0">
                <a:latin typeface="Helvetica"/>
                <a:cs typeface="Helvetica"/>
              </a:rPr>
              <a:t>mapped </a:t>
            </a:r>
            <a:r>
              <a:rPr sz="2000" dirty="0">
                <a:latin typeface="Helvetica"/>
                <a:cs typeface="Helvetica"/>
              </a:rPr>
              <a:t>to</a:t>
            </a:r>
            <a:r>
              <a:rPr sz="2000" spc="-13" dirty="0">
                <a:latin typeface="Helvetica"/>
                <a:cs typeface="Helvetica"/>
              </a:rPr>
              <a:t> </a:t>
            </a:r>
            <a:r>
              <a:rPr sz="2000" spc="4" dirty="0">
                <a:latin typeface="Helvetica"/>
                <a:cs typeface="Helvetica"/>
              </a:rPr>
              <a:t>ngrams</a:t>
            </a:r>
            <a:endParaRPr sz="2000" dirty="0">
              <a:latin typeface="Helvetica"/>
              <a:cs typeface="Helvetica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F11022-74F6-844F-A660-04ABDF2F6AEB}"/>
              </a:ext>
            </a:extLst>
          </p:cNvPr>
          <p:cNvSpPr/>
          <p:nvPr/>
        </p:nvSpPr>
        <p:spPr>
          <a:xfrm>
            <a:off x="2555776" y="4964542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DE" sz="1100" dirty="0">
                <a:solidFill>
                  <a:srgbClr val="0305FF"/>
                </a:solidFill>
              </a:rPr>
              <a:t>Armand Joulin, Edouard Grave, Piotr Bojanowski, Tomas Mikolov, </a:t>
            </a:r>
            <a:r>
              <a:rPr lang="en-US" sz="1100" dirty="0">
                <a:solidFill>
                  <a:srgbClr val="0305FF"/>
                </a:solidFill>
              </a:rPr>
              <a:t>Bag of Tricks for Efficient Text Classification. Proceedings of the 15th Conference of the European Chapter of the Association for Computational Linguistics: Volume 2, Short Papers. 427-431. </a:t>
            </a:r>
            <a:r>
              <a:rPr lang="en-US" sz="1100" b="1" dirty="0">
                <a:solidFill>
                  <a:srgbClr val="FF0000"/>
                </a:solidFill>
              </a:rPr>
              <a:t>2017</a:t>
            </a:r>
            <a:r>
              <a:rPr lang="en-US" sz="1100" dirty="0">
                <a:solidFill>
                  <a:srgbClr val="0305FF"/>
                </a:solidFill>
              </a:rPr>
              <a:t>.</a:t>
            </a:r>
            <a:endParaRPr lang="en-DE" sz="1100" dirty="0">
              <a:solidFill>
                <a:srgbClr val="0305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8E0E5F-0F55-8B49-9842-7D08E26838DF}"/>
              </a:ext>
            </a:extLst>
          </p:cNvPr>
          <p:cNvSpPr/>
          <p:nvPr/>
        </p:nvSpPr>
        <p:spPr>
          <a:xfrm>
            <a:off x="2555776" y="4293096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DE" sz="1100" dirty="0">
                <a:solidFill>
                  <a:srgbClr val="0305FF"/>
                </a:solidFill>
              </a:rPr>
              <a:t>Piotr Bojanowski, Edouard Grave, Armand Joulin, Tomas Mikolov. </a:t>
            </a:r>
            <a:r>
              <a:rPr lang="en-US" sz="1100" dirty="0">
                <a:solidFill>
                  <a:srgbClr val="0305FF"/>
                </a:solidFill>
              </a:rPr>
              <a:t>Enriching Word Vectors with </a:t>
            </a:r>
            <a:r>
              <a:rPr lang="en-US" sz="1100" dirty="0" err="1">
                <a:solidFill>
                  <a:srgbClr val="0305FF"/>
                </a:solidFill>
              </a:rPr>
              <a:t>Subword</a:t>
            </a:r>
            <a:r>
              <a:rPr lang="en-US" sz="1100" dirty="0">
                <a:solidFill>
                  <a:srgbClr val="0305FF"/>
                </a:solidFill>
              </a:rPr>
              <a:t> Information. Transactions of the Association for Computational Linguistics, Volume 5. 135-146. </a:t>
            </a:r>
            <a:r>
              <a:rPr lang="en-US" sz="1100" b="1" dirty="0">
                <a:solidFill>
                  <a:srgbClr val="FF0000"/>
                </a:solidFill>
              </a:rPr>
              <a:t>2017.</a:t>
            </a:r>
            <a:endParaRPr lang="en-DE" sz="1100" b="1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A594BE-C897-3E47-8BD2-2534E9DAE0E0}"/>
              </a:ext>
            </a:extLst>
          </p:cNvPr>
          <p:cNvSpPr/>
          <p:nvPr/>
        </p:nvSpPr>
        <p:spPr>
          <a:xfrm>
            <a:off x="2555776" y="5805264"/>
            <a:ext cx="43000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DE" sz="1100" dirty="0">
                <a:solidFill>
                  <a:srgbClr val="0305FF"/>
                </a:solidFill>
              </a:rPr>
              <a:t>Alon Jacovi, Oren Sar Shalom, Yoav Goldberg. </a:t>
            </a:r>
            <a:r>
              <a:rPr lang="en-US" sz="1100" dirty="0">
                <a:solidFill>
                  <a:srgbClr val="0305FF"/>
                </a:solidFill>
              </a:rPr>
              <a:t>Understanding Convolutional Neural Networks for Text Classification.  In Proceedings of the 2018 EMNLP Workshop </a:t>
            </a:r>
            <a:r>
              <a:rPr lang="en-US" sz="1100" dirty="0" err="1">
                <a:solidFill>
                  <a:srgbClr val="0305FF"/>
                </a:solidFill>
              </a:rPr>
              <a:t>BlackboxNLP</a:t>
            </a:r>
            <a:r>
              <a:rPr lang="en-US" sz="1100" dirty="0">
                <a:solidFill>
                  <a:srgbClr val="0305FF"/>
                </a:solidFill>
              </a:rPr>
              <a:t>: Analyzing and Interpreting Neural Networks for NLP</a:t>
            </a:r>
            <a:r>
              <a:rPr lang="en-DE" sz="1100" dirty="0">
                <a:solidFill>
                  <a:srgbClr val="0305FF"/>
                </a:solidFill>
              </a:rPr>
              <a:t>. </a:t>
            </a:r>
            <a:r>
              <a:rPr lang="en-DE" sz="1100" b="1" dirty="0">
                <a:solidFill>
                  <a:srgbClr val="FF0000"/>
                </a:solidFill>
              </a:rPr>
              <a:t>2018</a:t>
            </a:r>
            <a:r>
              <a:rPr lang="en-DE" sz="1100" dirty="0">
                <a:solidFill>
                  <a:srgbClr val="0305FF"/>
                </a:solidFill>
              </a:rPr>
              <a:t>.</a:t>
            </a:r>
            <a:endParaRPr lang="en-US" sz="1100" dirty="0">
              <a:solidFill>
                <a:srgbClr val="0305FF"/>
              </a:solidFill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2BA706A7-5800-BF4D-BC59-AFF119A567F1}"/>
              </a:ext>
            </a:extLst>
          </p:cNvPr>
          <p:cNvSpPr txBox="1"/>
          <p:nvPr/>
        </p:nvSpPr>
        <p:spPr>
          <a:xfrm>
            <a:off x="3264274" y="6707056"/>
            <a:ext cx="2547657" cy="183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412"/>
              </a:lnSpc>
            </a:pP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CS546 Machine Learning in</a:t>
            </a:r>
            <a:r>
              <a:rPr sz="1368" spc="-22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sz="1368" spc="-4" dirty="0">
                <a:solidFill>
                  <a:schemeClr val="bg1"/>
                </a:solidFill>
                <a:latin typeface="Helvetica"/>
                <a:cs typeface="Helvetica"/>
              </a:rPr>
              <a:t>NLP</a:t>
            </a:r>
            <a:endParaRPr sz="1368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396E312F-F3DA-0E49-9692-437BC9F37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245777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 126">
            <a:extLst>
              <a:ext uri="{FF2B5EF4-FFF2-40B4-BE49-F238E27FC236}">
                <a16:creationId xmlns:a16="http://schemas.microsoft.com/office/drawing/2014/main" id="{E5C845F7-AB26-2A43-95A5-DDD7333523D4}"/>
              </a:ext>
            </a:extLst>
          </p:cNvPr>
          <p:cNvSpPr/>
          <p:nvPr/>
        </p:nvSpPr>
        <p:spPr>
          <a:xfrm>
            <a:off x="271081" y="6283364"/>
            <a:ext cx="8412929" cy="37994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AEBAC854-E850-9446-BCAB-240EC686D3CE}"/>
              </a:ext>
            </a:extLst>
          </p:cNvPr>
          <p:cNvSpPr/>
          <p:nvPr/>
        </p:nvSpPr>
        <p:spPr>
          <a:xfrm>
            <a:off x="5200380" y="725194"/>
            <a:ext cx="1131899" cy="50637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6A31A16-A898-499B-9CC1-6998F3F79768}"/>
              </a:ext>
            </a:extLst>
          </p:cNvPr>
          <p:cNvSpPr/>
          <p:nvPr/>
        </p:nvSpPr>
        <p:spPr>
          <a:xfrm>
            <a:off x="321815" y="251937"/>
            <a:ext cx="53303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/>
              <a:t>Generative Pre-Training (GPT) </a:t>
            </a:r>
            <a:endParaRPr lang="zh-TW" altLang="en-US" sz="320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EB405E0-22FE-4D5C-8F7A-F00A113D60B1}"/>
              </a:ext>
            </a:extLst>
          </p:cNvPr>
          <p:cNvSpPr/>
          <p:nvPr/>
        </p:nvSpPr>
        <p:spPr>
          <a:xfrm>
            <a:off x="1025638" y="5432827"/>
            <a:ext cx="461666" cy="6058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5E3F10FE-B850-4D09-AEEE-CE788FDB9ACE}"/>
              </a:ext>
            </a:extLst>
          </p:cNvPr>
          <p:cNvCxnSpPr/>
          <p:nvPr/>
        </p:nvCxnSpPr>
        <p:spPr>
          <a:xfrm flipV="1">
            <a:off x="1274389" y="6071007"/>
            <a:ext cx="0" cy="312708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94DEA024-42A4-4196-AE06-28C922BBB26A}"/>
              </a:ext>
            </a:extLst>
          </p:cNvPr>
          <p:cNvSpPr/>
          <p:nvPr/>
        </p:nvSpPr>
        <p:spPr>
          <a:xfrm>
            <a:off x="3301429" y="5432826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7FD1A0A0-682A-4725-88C3-D96BFC1185AB}"/>
              </a:ext>
            </a:extLst>
          </p:cNvPr>
          <p:cNvCxnSpPr/>
          <p:nvPr/>
        </p:nvCxnSpPr>
        <p:spPr>
          <a:xfrm flipV="1">
            <a:off x="3532711" y="6071007"/>
            <a:ext cx="0" cy="312708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BC1E49B2-1FA9-4422-8940-D7F69A05D6A6}"/>
              </a:ext>
            </a:extLst>
          </p:cNvPr>
          <p:cNvCxnSpPr/>
          <p:nvPr/>
        </p:nvCxnSpPr>
        <p:spPr>
          <a:xfrm flipV="1">
            <a:off x="5778774" y="6085877"/>
            <a:ext cx="0" cy="312708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A5F20741-482F-447C-9686-1C6C37AC72AB}"/>
              </a:ext>
            </a:extLst>
          </p:cNvPr>
          <p:cNvSpPr/>
          <p:nvPr/>
        </p:nvSpPr>
        <p:spPr>
          <a:xfrm>
            <a:off x="5533754" y="5447696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D645583C-2FC7-48E7-9DD8-7325E4608E84}"/>
              </a:ext>
            </a:extLst>
          </p:cNvPr>
          <p:cNvCxnSpPr/>
          <p:nvPr/>
        </p:nvCxnSpPr>
        <p:spPr>
          <a:xfrm flipV="1">
            <a:off x="8028910" y="6102678"/>
            <a:ext cx="0" cy="312708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>
            <a:extLst>
              <a:ext uri="{FF2B5EF4-FFF2-40B4-BE49-F238E27FC236}">
                <a16:creationId xmlns:a16="http://schemas.microsoft.com/office/drawing/2014/main" id="{693D89DC-66A0-4154-82EF-D892E61F18A7}"/>
              </a:ext>
            </a:extLst>
          </p:cNvPr>
          <p:cNvSpPr/>
          <p:nvPr/>
        </p:nvSpPr>
        <p:spPr>
          <a:xfrm>
            <a:off x="7785218" y="5464497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D84AC98D-203D-4265-88ED-A347B1D32096}"/>
              </a:ext>
            </a:extLst>
          </p:cNvPr>
          <p:cNvGrpSpPr/>
          <p:nvPr/>
        </p:nvGrpSpPr>
        <p:grpSpPr>
          <a:xfrm>
            <a:off x="361279" y="4354663"/>
            <a:ext cx="1839368" cy="1052823"/>
            <a:chOff x="401919" y="3795863"/>
            <a:chExt cx="1839368" cy="1052823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4DA84A4B-6DB6-4A8B-97BA-B4D887F31C13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字方塊 26">
                  <a:extLst>
                    <a:ext uri="{FF2B5EF4-FFF2-40B4-BE49-F238E27FC236}">
                      <a16:creationId xmlns:a16="http://schemas.microsoft.com/office/drawing/2014/main" id="{C7A46505-8975-403D-98D5-BDF8D6036DA0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8" name="文字方塊 27">
                  <a:extLst>
                    <a:ext uri="{FF2B5EF4-FFF2-40B4-BE49-F238E27FC236}">
                      <a16:creationId xmlns:a16="http://schemas.microsoft.com/office/drawing/2014/main" id="{CA39C7C9-378B-44A0-AD6B-2E36DB5D83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B66F68E9-DCB7-46F0-84FA-927DF4D1162F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文字方塊 28">
                  <a:extLst>
                    <a:ext uri="{FF2B5EF4-FFF2-40B4-BE49-F238E27FC236}">
                      <a16:creationId xmlns:a16="http://schemas.microsoft.com/office/drawing/2014/main" id="{AECF205A-6623-4CE7-A22C-E1A4186471D2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33" name="文字方塊 32">
                  <a:extLst>
                    <a:ext uri="{FF2B5EF4-FFF2-40B4-BE49-F238E27FC236}">
                      <a16:creationId xmlns:a16="http://schemas.microsoft.com/office/drawing/2014/main" id="{7350EB45-D91B-47A4-9BFE-A58888BF4C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F1188DAD-73BD-469D-8562-E00C04907F63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文字方塊 30">
                  <a:extLst>
                    <a:ext uri="{FF2B5EF4-FFF2-40B4-BE49-F238E27FC236}">
                      <a16:creationId xmlns:a16="http://schemas.microsoft.com/office/drawing/2014/main" id="{8CFBA804-8548-4A01-A13F-C13442933203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35" name="文字方塊 34">
                  <a:extLst>
                    <a:ext uri="{FF2B5EF4-FFF2-40B4-BE49-F238E27FC236}">
                      <a16:creationId xmlns:a16="http://schemas.microsoft.com/office/drawing/2014/main" id="{160A7DB3-34DA-474B-BD32-CE9026DBA5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blipFill>
                  <a:blip r:embed="rId9"/>
                  <a:stretch>
                    <a:fillRect b="-10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直線單箭頭接點 31">
              <a:extLst>
                <a:ext uri="{FF2B5EF4-FFF2-40B4-BE49-F238E27FC236}">
                  <a16:creationId xmlns:a16="http://schemas.microsoft.com/office/drawing/2014/main" id="{19CD26CE-99F9-4C8C-9FAC-0040803C42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單箭頭接點 32">
              <a:extLst>
                <a:ext uri="{FF2B5EF4-FFF2-40B4-BE49-F238E27FC236}">
                  <a16:creationId xmlns:a16="http://schemas.microsoft.com/office/drawing/2014/main" id="{892D7C2E-540C-4D7A-A80B-ADB27C34341F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單箭頭接點 33">
              <a:extLst>
                <a:ext uri="{FF2B5EF4-FFF2-40B4-BE49-F238E27FC236}">
                  <a16:creationId xmlns:a16="http://schemas.microsoft.com/office/drawing/2014/main" id="{A7A887C0-A9BD-4DC6-B396-AABCED013D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單箭頭接點 34">
              <a:extLst>
                <a:ext uri="{FF2B5EF4-FFF2-40B4-BE49-F238E27FC236}">
                  <a16:creationId xmlns:a16="http://schemas.microsoft.com/office/drawing/2014/main" id="{5DAC6E02-78BB-4D60-9FC7-5848CDF43E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B717C7CB-DB58-4888-ABE1-F1B50C6E6F30}"/>
              </a:ext>
            </a:extLst>
          </p:cNvPr>
          <p:cNvGrpSpPr/>
          <p:nvPr/>
        </p:nvGrpSpPr>
        <p:grpSpPr>
          <a:xfrm>
            <a:off x="2637491" y="4337733"/>
            <a:ext cx="1839368" cy="1052823"/>
            <a:chOff x="401919" y="3795863"/>
            <a:chExt cx="1839368" cy="1052823"/>
          </a:xfrm>
        </p:grpSpPr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C6C5267E-DD74-4D8A-8891-63D85EC456C0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文字方塊 37">
                  <a:extLst>
                    <a:ext uri="{FF2B5EF4-FFF2-40B4-BE49-F238E27FC236}">
                      <a16:creationId xmlns:a16="http://schemas.microsoft.com/office/drawing/2014/main" id="{9A890C5E-E339-4586-BA36-E941258F412E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75" name="文字方塊 74">
                  <a:extLst>
                    <a:ext uri="{FF2B5EF4-FFF2-40B4-BE49-F238E27FC236}">
                      <a16:creationId xmlns:a16="http://schemas.microsoft.com/office/drawing/2014/main" id="{C01D62FF-687D-4A54-9854-C1E4ECF5EF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BA456918-B481-46BC-8F76-DA9F028D4A62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文字方塊 39">
                  <a:extLst>
                    <a:ext uri="{FF2B5EF4-FFF2-40B4-BE49-F238E27FC236}">
                      <a16:creationId xmlns:a16="http://schemas.microsoft.com/office/drawing/2014/main" id="{D640DE83-8F20-4464-8C55-8F7DB9FDDAF7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77" name="文字方塊 76">
                  <a:extLst>
                    <a:ext uri="{FF2B5EF4-FFF2-40B4-BE49-F238E27FC236}">
                      <a16:creationId xmlns:a16="http://schemas.microsoft.com/office/drawing/2014/main" id="{226301BF-4009-43B8-B051-F260EB669A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C19D1787-830A-46FE-A8CB-F8089F21D841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文字方塊 41">
                  <a:extLst>
                    <a:ext uri="{FF2B5EF4-FFF2-40B4-BE49-F238E27FC236}">
                      <a16:creationId xmlns:a16="http://schemas.microsoft.com/office/drawing/2014/main" id="{6994F1DA-985D-4EAC-93A6-A3C3243AADD7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79" name="文字方塊 78">
                  <a:extLst>
                    <a:ext uri="{FF2B5EF4-FFF2-40B4-BE49-F238E27FC236}">
                      <a16:creationId xmlns:a16="http://schemas.microsoft.com/office/drawing/2014/main" id="{E9F96B7D-2E13-4DB4-B0EE-35895557D0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blipFill>
                  <a:blip r:embed="rId12"/>
                  <a:stretch>
                    <a:fillRect b="-10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直線單箭頭接點 42">
              <a:extLst>
                <a:ext uri="{FF2B5EF4-FFF2-40B4-BE49-F238E27FC236}">
                  <a16:creationId xmlns:a16="http://schemas.microsoft.com/office/drawing/2014/main" id="{C8DBBF1C-B460-47C1-B8C3-82ED84BDDB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單箭頭接點 43">
              <a:extLst>
                <a:ext uri="{FF2B5EF4-FFF2-40B4-BE49-F238E27FC236}">
                  <a16:creationId xmlns:a16="http://schemas.microsoft.com/office/drawing/2014/main" id="{48FC101E-C4FD-4BC6-BB56-68D71A1780B8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單箭頭接點 44">
              <a:extLst>
                <a:ext uri="{FF2B5EF4-FFF2-40B4-BE49-F238E27FC236}">
                  <a16:creationId xmlns:a16="http://schemas.microsoft.com/office/drawing/2014/main" id="{8806F9B8-F686-4761-8588-81A4A80B41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單箭頭接點 45">
              <a:extLst>
                <a:ext uri="{FF2B5EF4-FFF2-40B4-BE49-F238E27FC236}">
                  <a16:creationId xmlns:a16="http://schemas.microsoft.com/office/drawing/2014/main" id="{3EDC8B82-D87B-4D67-A799-53E8D1DE18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DC381A95-9E50-437E-B23C-AB4F01551703}"/>
              </a:ext>
            </a:extLst>
          </p:cNvPr>
          <p:cNvGrpSpPr/>
          <p:nvPr/>
        </p:nvGrpSpPr>
        <p:grpSpPr>
          <a:xfrm>
            <a:off x="4881607" y="4348327"/>
            <a:ext cx="1839368" cy="1052823"/>
            <a:chOff x="401919" y="3795863"/>
            <a:chExt cx="1839368" cy="1052823"/>
          </a:xfrm>
        </p:grpSpPr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E11F596E-C52B-4DA4-9353-61C0A0D0A0BB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文字方塊 48">
                  <a:extLst>
                    <a:ext uri="{FF2B5EF4-FFF2-40B4-BE49-F238E27FC236}">
                      <a16:creationId xmlns:a16="http://schemas.microsoft.com/office/drawing/2014/main" id="{80D652C5-D53B-4B63-BE0A-4A598F382BC3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86" name="文字方塊 85">
                  <a:extLst>
                    <a:ext uri="{FF2B5EF4-FFF2-40B4-BE49-F238E27FC236}">
                      <a16:creationId xmlns:a16="http://schemas.microsoft.com/office/drawing/2014/main" id="{92675ACB-13E8-44EF-B173-E90DEC6BAB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1AE8F932-E0F7-4CFB-9B50-FB87D33653E5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文字方塊 50">
                  <a:extLst>
                    <a:ext uri="{FF2B5EF4-FFF2-40B4-BE49-F238E27FC236}">
                      <a16:creationId xmlns:a16="http://schemas.microsoft.com/office/drawing/2014/main" id="{3E4EF8AE-0FB1-4718-AC5F-3420BFC88CB6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88" name="文字方塊 87">
                  <a:extLst>
                    <a:ext uri="{FF2B5EF4-FFF2-40B4-BE49-F238E27FC236}">
                      <a16:creationId xmlns:a16="http://schemas.microsoft.com/office/drawing/2014/main" id="{B403A141-0AC7-4631-832F-4618E7A43D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30FF17E5-4617-4901-A544-245293C6603F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文字方塊 52">
                  <a:extLst>
                    <a:ext uri="{FF2B5EF4-FFF2-40B4-BE49-F238E27FC236}">
                      <a16:creationId xmlns:a16="http://schemas.microsoft.com/office/drawing/2014/main" id="{AE01DED9-C9A3-47E9-898B-424E112E816F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90" name="文字方塊 89">
                  <a:extLst>
                    <a:ext uri="{FF2B5EF4-FFF2-40B4-BE49-F238E27FC236}">
                      <a16:creationId xmlns:a16="http://schemas.microsoft.com/office/drawing/2014/main" id="{085D5BDC-DC9F-44C4-A5AC-F97D17A25E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blipFill>
                  <a:blip r:embed="rId15"/>
                  <a:stretch>
                    <a:fillRect b="-10526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4" name="直線單箭頭接點 53">
              <a:extLst>
                <a:ext uri="{FF2B5EF4-FFF2-40B4-BE49-F238E27FC236}">
                  <a16:creationId xmlns:a16="http://schemas.microsoft.com/office/drawing/2014/main" id="{6F2ED776-9AE6-42D6-8FCC-A1AC4DD71C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單箭頭接點 54">
              <a:extLst>
                <a:ext uri="{FF2B5EF4-FFF2-40B4-BE49-F238E27FC236}">
                  <a16:creationId xmlns:a16="http://schemas.microsoft.com/office/drawing/2014/main" id="{79C6C856-455F-4F0A-A9E5-790FECE776D9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單箭頭接點 55">
              <a:extLst>
                <a:ext uri="{FF2B5EF4-FFF2-40B4-BE49-F238E27FC236}">
                  <a16:creationId xmlns:a16="http://schemas.microsoft.com/office/drawing/2014/main" id="{C0B20149-C589-4276-866A-2773C7C276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單箭頭接點 56">
              <a:extLst>
                <a:ext uri="{FF2B5EF4-FFF2-40B4-BE49-F238E27FC236}">
                  <a16:creationId xmlns:a16="http://schemas.microsoft.com/office/drawing/2014/main" id="{DFB12D2B-1C62-4BBC-9952-5A6A594FF9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群組 57">
            <a:extLst>
              <a:ext uri="{FF2B5EF4-FFF2-40B4-BE49-F238E27FC236}">
                <a16:creationId xmlns:a16="http://schemas.microsoft.com/office/drawing/2014/main" id="{D4CFCFC7-0CD9-41BA-A11C-5BF712B51973}"/>
              </a:ext>
            </a:extLst>
          </p:cNvPr>
          <p:cNvGrpSpPr/>
          <p:nvPr/>
        </p:nvGrpSpPr>
        <p:grpSpPr>
          <a:xfrm>
            <a:off x="7134311" y="4361915"/>
            <a:ext cx="1839368" cy="1052823"/>
            <a:chOff x="401919" y="3795863"/>
            <a:chExt cx="1839368" cy="1052823"/>
          </a:xfrm>
        </p:grpSpPr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9EF5EAB0-6CB9-47BB-99B6-17626DEC6EC2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文字方塊 59">
                  <a:extLst>
                    <a:ext uri="{FF2B5EF4-FFF2-40B4-BE49-F238E27FC236}">
                      <a16:creationId xmlns:a16="http://schemas.microsoft.com/office/drawing/2014/main" id="{7BCEC94A-D5BE-4477-9C26-2E3E51C00DF8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97" name="文字方塊 96">
                  <a:extLst>
                    <a:ext uri="{FF2B5EF4-FFF2-40B4-BE49-F238E27FC236}">
                      <a16:creationId xmlns:a16="http://schemas.microsoft.com/office/drawing/2014/main" id="{35C05A69-52C5-43DC-95C9-232BBA1C5E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61665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E6091EE4-982B-4F74-8E10-BCFA494B82BE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文字方塊 61">
                  <a:extLst>
                    <a:ext uri="{FF2B5EF4-FFF2-40B4-BE49-F238E27FC236}">
                      <a16:creationId xmlns:a16="http://schemas.microsoft.com/office/drawing/2014/main" id="{C03E37E6-37B2-4E0D-BF08-66A0C61A96E6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99" name="文字方塊 98">
                  <a:extLst>
                    <a:ext uri="{FF2B5EF4-FFF2-40B4-BE49-F238E27FC236}">
                      <a16:creationId xmlns:a16="http://schemas.microsoft.com/office/drawing/2014/main" id="{0843BFA9-51E7-41DF-8430-AF5CF51EF4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61665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2D170548-2CD5-45CB-B6BD-AE6E81103EF2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文字方塊 63">
                  <a:extLst>
                    <a:ext uri="{FF2B5EF4-FFF2-40B4-BE49-F238E27FC236}">
                      <a16:creationId xmlns:a16="http://schemas.microsoft.com/office/drawing/2014/main" id="{2111BCC2-5F93-4201-8F2E-FED7369CC5AC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01" name="文字方塊 100">
                  <a:extLst>
                    <a:ext uri="{FF2B5EF4-FFF2-40B4-BE49-F238E27FC236}">
                      <a16:creationId xmlns:a16="http://schemas.microsoft.com/office/drawing/2014/main" id="{47F583DF-037D-4FA1-AF0F-1001093CAC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61665"/>
                </a:xfrm>
                <a:prstGeom prst="rect">
                  <a:avLst/>
                </a:prstGeom>
                <a:blipFill>
                  <a:blip r:embed="rId18"/>
                  <a:stretch>
                    <a:fillRect b="-10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5" name="直線單箭頭接點 64">
              <a:extLst>
                <a:ext uri="{FF2B5EF4-FFF2-40B4-BE49-F238E27FC236}">
                  <a16:creationId xmlns:a16="http://schemas.microsoft.com/office/drawing/2014/main" id="{E2738B4D-38A5-4497-849B-C9B578BAC7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單箭頭接點 65">
              <a:extLst>
                <a:ext uri="{FF2B5EF4-FFF2-40B4-BE49-F238E27FC236}">
                  <a16:creationId xmlns:a16="http://schemas.microsoft.com/office/drawing/2014/main" id="{7E2030D0-3678-44A1-B94E-6DE06FE6E04C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線單箭頭接點 66">
              <a:extLst>
                <a:ext uri="{FF2B5EF4-FFF2-40B4-BE49-F238E27FC236}">
                  <a16:creationId xmlns:a16="http://schemas.microsoft.com/office/drawing/2014/main" id="{59DDC837-51BC-4548-8B0A-AF6A21068B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單箭頭接點 67">
              <a:extLst>
                <a:ext uri="{FF2B5EF4-FFF2-40B4-BE49-F238E27FC236}">
                  <a16:creationId xmlns:a16="http://schemas.microsoft.com/office/drawing/2014/main" id="{36B99B11-36FA-4F37-8929-E2969C2523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文字方塊 68">
                <a:extLst>
                  <a:ext uri="{FF2B5EF4-FFF2-40B4-BE49-F238E27FC236}">
                    <a16:creationId xmlns:a16="http://schemas.microsoft.com/office/drawing/2014/main" id="{A86D5005-BB7F-4DE5-9809-974B4E34391A}"/>
                  </a:ext>
                </a:extLst>
              </p:cNvPr>
              <p:cNvSpPr txBox="1"/>
              <p:nvPr/>
            </p:nvSpPr>
            <p:spPr>
              <a:xfrm>
                <a:off x="7686200" y="5519770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9" name="文字方塊 68">
                <a:extLst>
                  <a:ext uri="{FF2B5EF4-FFF2-40B4-BE49-F238E27FC236}">
                    <a16:creationId xmlns:a16="http://schemas.microsoft.com/office/drawing/2014/main" id="{A86D5005-BB7F-4DE5-9809-974B4E3439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6200" y="5519770"/>
                <a:ext cx="715161" cy="46166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文字方塊 69">
                <a:extLst>
                  <a:ext uri="{FF2B5EF4-FFF2-40B4-BE49-F238E27FC236}">
                    <a16:creationId xmlns:a16="http://schemas.microsoft.com/office/drawing/2014/main" id="{85C8D80B-8F3B-42FC-8047-9321B75D3FBA}"/>
                  </a:ext>
                </a:extLst>
              </p:cNvPr>
              <p:cNvSpPr txBox="1"/>
              <p:nvPr/>
            </p:nvSpPr>
            <p:spPr>
              <a:xfrm>
                <a:off x="5438526" y="5508697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0" name="文字方塊 69">
                <a:extLst>
                  <a:ext uri="{FF2B5EF4-FFF2-40B4-BE49-F238E27FC236}">
                    <a16:creationId xmlns:a16="http://schemas.microsoft.com/office/drawing/2014/main" id="{85C8D80B-8F3B-42FC-8047-9321B75D3F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8526" y="5508697"/>
                <a:ext cx="715161" cy="46166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文字方塊 70">
                <a:extLst>
                  <a:ext uri="{FF2B5EF4-FFF2-40B4-BE49-F238E27FC236}">
                    <a16:creationId xmlns:a16="http://schemas.microsoft.com/office/drawing/2014/main" id="{73140B58-6394-4071-864C-3474E566623A}"/>
                  </a:ext>
                </a:extLst>
              </p:cNvPr>
              <p:cNvSpPr txBox="1"/>
              <p:nvPr/>
            </p:nvSpPr>
            <p:spPr>
              <a:xfrm>
                <a:off x="3226271" y="5508697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1" name="文字方塊 70">
                <a:extLst>
                  <a:ext uri="{FF2B5EF4-FFF2-40B4-BE49-F238E27FC236}">
                    <a16:creationId xmlns:a16="http://schemas.microsoft.com/office/drawing/2014/main" id="{73140B58-6394-4071-864C-3474E56662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6271" y="5508697"/>
                <a:ext cx="715161" cy="461665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文字方塊 71">
                <a:extLst>
                  <a:ext uri="{FF2B5EF4-FFF2-40B4-BE49-F238E27FC236}">
                    <a16:creationId xmlns:a16="http://schemas.microsoft.com/office/drawing/2014/main" id="{418D7BC8-7A47-4243-84ED-CF8ED73781AE}"/>
                  </a:ext>
                </a:extLst>
              </p:cNvPr>
              <p:cNvSpPr txBox="1"/>
              <p:nvPr/>
            </p:nvSpPr>
            <p:spPr>
              <a:xfrm>
                <a:off x="933163" y="5501231"/>
                <a:ext cx="7151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2" name="文字方塊 71">
                <a:extLst>
                  <a:ext uri="{FF2B5EF4-FFF2-40B4-BE49-F238E27FC236}">
                    <a16:creationId xmlns:a16="http://schemas.microsoft.com/office/drawing/2014/main" id="{418D7BC8-7A47-4243-84ED-CF8ED73781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163" y="5501231"/>
                <a:ext cx="715161" cy="461665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矩形 72">
            <a:extLst>
              <a:ext uri="{FF2B5EF4-FFF2-40B4-BE49-F238E27FC236}">
                <a16:creationId xmlns:a16="http://schemas.microsoft.com/office/drawing/2014/main" id="{7E414FF9-88A7-4DE1-B975-00A89C2880E7}"/>
              </a:ext>
            </a:extLst>
          </p:cNvPr>
          <p:cNvSpPr/>
          <p:nvPr/>
        </p:nvSpPr>
        <p:spPr>
          <a:xfrm>
            <a:off x="4964991" y="4244523"/>
            <a:ext cx="515179" cy="77153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4" name="文字方塊 73">
            <a:extLst>
              <a:ext uri="{FF2B5EF4-FFF2-40B4-BE49-F238E27FC236}">
                <a16:creationId xmlns:a16="http://schemas.microsoft.com/office/drawing/2014/main" id="{276D2515-A2B1-44BD-BEBF-37C502B0BFA0}"/>
              </a:ext>
            </a:extLst>
          </p:cNvPr>
          <p:cNvSpPr txBox="1"/>
          <p:nvPr/>
        </p:nvSpPr>
        <p:spPr>
          <a:xfrm>
            <a:off x="459990" y="6284813"/>
            <a:ext cx="1637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&lt;BOS&gt;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7CDA9329-2674-4D25-A501-CD660DD461B5}"/>
              </a:ext>
            </a:extLst>
          </p:cNvPr>
          <p:cNvSpPr txBox="1"/>
          <p:nvPr/>
        </p:nvSpPr>
        <p:spPr>
          <a:xfrm>
            <a:off x="2710124" y="6284813"/>
            <a:ext cx="1637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潮水</a:t>
            </a:r>
          </a:p>
        </p:txBody>
      </p:sp>
      <p:cxnSp>
        <p:nvCxnSpPr>
          <p:cNvPr id="76" name="直線單箭頭接點 75">
            <a:extLst>
              <a:ext uri="{FF2B5EF4-FFF2-40B4-BE49-F238E27FC236}">
                <a16:creationId xmlns:a16="http://schemas.microsoft.com/office/drawing/2014/main" id="{95CC5773-35CF-42A3-B121-4550C240DB85}"/>
              </a:ext>
            </a:extLst>
          </p:cNvPr>
          <p:cNvCxnSpPr>
            <a:cxnSpLocks/>
            <a:endCxn id="79" idx="4"/>
          </p:cNvCxnSpPr>
          <p:nvPr/>
        </p:nvCxnSpPr>
        <p:spPr>
          <a:xfrm flipH="1" flipV="1">
            <a:off x="5569898" y="3526513"/>
            <a:ext cx="234539" cy="81003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單箭頭接點 76">
            <a:extLst>
              <a:ext uri="{FF2B5EF4-FFF2-40B4-BE49-F238E27FC236}">
                <a16:creationId xmlns:a16="http://schemas.microsoft.com/office/drawing/2014/main" id="{1CA279FD-3FAE-4197-A576-BB0E645E0196}"/>
              </a:ext>
            </a:extLst>
          </p:cNvPr>
          <p:cNvCxnSpPr>
            <a:cxnSpLocks/>
            <a:endCxn id="78" idx="5"/>
          </p:cNvCxnSpPr>
          <p:nvPr/>
        </p:nvCxnSpPr>
        <p:spPr>
          <a:xfrm flipH="1" flipV="1">
            <a:off x="3335861" y="3491686"/>
            <a:ext cx="1906473" cy="84486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橢圓 77">
            <a:extLst>
              <a:ext uri="{FF2B5EF4-FFF2-40B4-BE49-F238E27FC236}">
                <a16:creationId xmlns:a16="http://schemas.microsoft.com/office/drawing/2014/main" id="{34821406-BDB5-4BEE-BC83-0FD030CA36EB}"/>
              </a:ext>
            </a:extLst>
          </p:cNvPr>
          <p:cNvSpPr/>
          <p:nvPr/>
        </p:nvSpPr>
        <p:spPr>
          <a:xfrm>
            <a:off x="3182221" y="3338046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9" name="橢圓 78">
            <a:extLst>
              <a:ext uri="{FF2B5EF4-FFF2-40B4-BE49-F238E27FC236}">
                <a16:creationId xmlns:a16="http://schemas.microsoft.com/office/drawing/2014/main" id="{02D99075-062C-4DB7-85F3-030E65C0F9F9}"/>
              </a:ext>
            </a:extLst>
          </p:cNvPr>
          <p:cNvSpPr/>
          <p:nvPr/>
        </p:nvSpPr>
        <p:spPr>
          <a:xfrm>
            <a:off x="5479898" y="3346513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0" name="直線單箭頭接點 79">
            <a:extLst>
              <a:ext uri="{FF2B5EF4-FFF2-40B4-BE49-F238E27FC236}">
                <a16:creationId xmlns:a16="http://schemas.microsoft.com/office/drawing/2014/main" id="{95EE0D85-B670-4152-9322-14EEC50CC98A}"/>
              </a:ext>
            </a:extLst>
          </p:cNvPr>
          <p:cNvCxnSpPr>
            <a:cxnSpLocks/>
            <a:endCxn id="79" idx="4"/>
          </p:cNvCxnSpPr>
          <p:nvPr/>
        </p:nvCxnSpPr>
        <p:spPr>
          <a:xfrm flipV="1">
            <a:off x="5242334" y="3526513"/>
            <a:ext cx="327564" cy="81003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單箭頭接點 80">
            <a:extLst>
              <a:ext uri="{FF2B5EF4-FFF2-40B4-BE49-F238E27FC236}">
                <a16:creationId xmlns:a16="http://schemas.microsoft.com/office/drawing/2014/main" id="{04235E0A-CA15-4414-91C0-94B418B8E1D9}"/>
              </a:ext>
            </a:extLst>
          </p:cNvPr>
          <p:cNvCxnSpPr>
            <a:cxnSpLocks/>
            <a:endCxn id="78" idx="4"/>
          </p:cNvCxnSpPr>
          <p:nvPr/>
        </p:nvCxnSpPr>
        <p:spPr>
          <a:xfrm flipH="1" flipV="1">
            <a:off x="3272221" y="3518046"/>
            <a:ext cx="256004" cy="83543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文字方塊 81">
                <a:extLst>
                  <a:ext uri="{FF2B5EF4-FFF2-40B4-BE49-F238E27FC236}">
                    <a16:creationId xmlns:a16="http://schemas.microsoft.com/office/drawing/2014/main" id="{0DF60D7D-C6E7-4902-AC16-6BF6A6C3F7F8}"/>
                  </a:ext>
                </a:extLst>
              </p:cNvPr>
              <p:cNvSpPr txBox="1"/>
              <p:nvPr/>
            </p:nvSpPr>
            <p:spPr>
              <a:xfrm>
                <a:off x="3106137" y="2919585"/>
                <a:ext cx="572208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3,2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2" name="文字方塊 81">
                <a:extLst>
                  <a:ext uri="{FF2B5EF4-FFF2-40B4-BE49-F238E27FC236}">
                    <a16:creationId xmlns:a16="http://schemas.microsoft.com/office/drawing/2014/main" id="{0DF60D7D-C6E7-4902-AC16-6BF6A6C3F7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6137" y="2919585"/>
                <a:ext cx="572208" cy="385555"/>
              </a:xfrm>
              <a:prstGeom prst="rect">
                <a:avLst/>
              </a:prstGeom>
              <a:blipFill>
                <a:blip r:embed="rId23"/>
                <a:stretch>
                  <a:fillRect l="-7527" t="-15873" r="-25806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文字方塊 82">
                <a:extLst>
                  <a:ext uri="{FF2B5EF4-FFF2-40B4-BE49-F238E27FC236}">
                    <a16:creationId xmlns:a16="http://schemas.microsoft.com/office/drawing/2014/main" id="{35128F54-B348-4BC4-A847-23CBECE101BA}"/>
                  </a:ext>
                </a:extLst>
              </p:cNvPr>
              <p:cNvSpPr txBox="1"/>
              <p:nvPr/>
            </p:nvSpPr>
            <p:spPr>
              <a:xfrm>
                <a:off x="5378735" y="2919585"/>
                <a:ext cx="572208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3,3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3" name="文字方塊 82">
                <a:extLst>
                  <a:ext uri="{FF2B5EF4-FFF2-40B4-BE49-F238E27FC236}">
                    <a16:creationId xmlns:a16="http://schemas.microsoft.com/office/drawing/2014/main" id="{35128F54-B348-4BC4-A847-23CBECE101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8735" y="2919585"/>
                <a:ext cx="572208" cy="385555"/>
              </a:xfrm>
              <a:prstGeom prst="rect">
                <a:avLst/>
              </a:prstGeom>
              <a:blipFill>
                <a:blip r:embed="rId24"/>
                <a:stretch>
                  <a:fillRect l="-6383" t="-15873" r="-25532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4" name="群組 83">
            <a:extLst>
              <a:ext uri="{FF2B5EF4-FFF2-40B4-BE49-F238E27FC236}">
                <a16:creationId xmlns:a16="http://schemas.microsoft.com/office/drawing/2014/main" id="{D101D0BB-250C-4CBE-B0A8-643E12DA88D1}"/>
              </a:ext>
            </a:extLst>
          </p:cNvPr>
          <p:cNvGrpSpPr/>
          <p:nvPr/>
        </p:nvGrpSpPr>
        <p:grpSpPr>
          <a:xfrm>
            <a:off x="5465278" y="2180697"/>
            <a:ext cx="715161" cy="605813"/>
            <a:chOff x="635402" y="1337615"/>
            <a:chExt cx="715161" cy="605813"/>
          </a:xfrm>
        </p:grpSpPr>
        <p:sp>
          <p:nvSpPr>
            <p:cNvPr id="85" name="矩形 84">
              <a:extLst>
                <a:ext uri="{FF2B5EF4-FFF2-40B4-BE49-F238E27FC236}">
                  <a16:creationId xmlns:a16="http://schemas.microsoft.com/office/drawing/2014/main" id="{B1DD406D-EDF5-4F56-9B78-CC77BD25D36D}"/>
                </a:ext>
              </a:extLst>
            </p:cNvPr>
            <p:cNvSpPr/>
            <p:nvPr/>
          </p:nvSpPr>
          <p:spPr>
            <a:xfrm>
              <a:off x="733189" y="1337615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文字方塊 85">
                  <a:extLst>
                    <a:ext uri="{FF2B5EF4-FFF2-40B4-BE49-F238E27FC236}">
                      <a16:creationId xmlns:a16="http://schemas.microsoft.com/office/drawing/2014/main" id="{49423E49-A3F3-4665-9D95-F9DB6BB35698}"/>
                    </a:ext>
                  </a:extLst>
                </p:cNvPr>
                <p:cNvSpPr txBox="1"/>
                <p:nvPr/>
              </p:nvSpPr>
              <p:spPr>
                <a:xfrm>
                  <a:off x="635402" y="1417137"/>
                  <a:ext cx="7151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86" name="文字方塊 85">
                  <a:extLst>
                    <a:ext uri="{FF2B5EF4-FFF2-40B4-BE49-F238E27FC236}">
                      <a16:creationId xmlns:a16="http://schemas.microsoft.com/office/drawing/2014/main" id="{49423E49-A3F3-4665-9D95-F9DB6BB356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402" y="1417137"/>
                  <a:ext cx="715161" cy="461665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87" name="直線單箭頭接點 86">
            <a:extLst>
              <a:ext uri="{FF2B5EF4-FFF2-40B4-BE49-F238E27FC236}">
                <a16:creationId xmlns:a16="http://schemas.microsoft.com/office/drawing/2014/main" id="{CA95C29B-A8FB-4FE4-AABB-D4B658CBA961}"/>
              </a:ext>
            </a:extLst>
          </p:cNvPr>
          <p:cNvCxnSpPr>
            <a:cxnSpLocks/>
            <a:endCxn id="89" idx="2"/>
          </p:cNvCxnSpPr>
          <p:nvPr/>
        </p:nvCxnSpPr>
        <p:spPr>
          <a:xfrm flipH="1" flipV="1">
            <a:off x="4100373" y="3607808"/>
            <a:ext cx="230" cy="74567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群組 87">
            <a:extLst>
              <a:ext uri="{FF2B5EF4-FFF2-40B4-BE49-F238E27FC236}">
                <a16:creationId xmlns:a16="http://schemas.microsoft.com/office/drawing/2014/main" id="{E9B9AF86-F1E0-47D6-A181-15E01A34BAC9}"/>
              </a:ext>
            </a:extLst>
          </p:cNvPr>
          <p:cNvGrpSpPr/>
          <p:nvPr/>
        </p:nvGrpSpPr>
        <p:grpSpPr>
          <a:xfrm>
            <a:off x="3951181" y="3297795"/>
            <a:ext cx="298383" cy="310013"/>
            <a:chOff x="-105878" y="1740168"/>
            <a:chExt cx="461666" cy="461665"/>
          </a:xfrm>
        </p:grpSpPr>
        <p:sp>
          <p:nvSpPr>
            <p:cNvPr id="89" name="矩形 88">
              <a:extLst>
                <a:ext uri="{FF2B5EF4-FFF2-40B4-BE49-F238E27FC236}">
                  <a16:creationId xmlns:a16="http://schemas.microsoft.com/office/drawing/2014/main" id="{66BFDE00-70B6-483A-AD1D-B4A9194FDF8F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90" name="群組 89">
              <a:extLst>
                <a:ext uri="{FF2B5EF4-FFF2-40B4-BE49-F238E27FC236}">
                  <a16:creationId xmlns:a16="http://schemas.microsoft.com/office/drawing/2014/main" id="{DBFDCE17-D520-4606-A733-9C1D8FDE35F4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91" name="直線接點 90">
                <a:extLst>
                  <a:ext uri="{FF2B5EF4-FFF2-40B4-BE49-F238E27FC236}">
                    <a16:creationId xmlns:a16="http://schemas.microsoft.com/office/drawing/2014/main" id="{C6BF7F5D-DC54-48CD-A339-FBC15950FE7D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直線接點 91">
                <a:extLst>
                  <a:ext uri="{FF2B5EF4-FFF2-40B4-BE49-F238E27FC236}">
                    <a16:creationId xmlns:a16="http://schemas.microsoft.com/office/drawing/2014/main" id="{CF597AEF-BBD6-4C90-93BA-C20C179C3CC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3" name="直線單箭頭接點 92">
            <a:extLst>
              <a:ext uri="{FF2B5EF4-FFF2-40B4-BE49-F238E27FC236}">
                <a16:creationId xmlns:a16="http://schemas.microsoft.com/office/drawing/2014/main" id="{8A770F34-3D7C-4956-B071-E882F9A95388}"/>
              </a:ext>
            </a:extLst>
          </p:cNvPr>
          <p:cNvCxnSpPr>
            <a:cxnSpLocks/>
            <a:endCxn id="95" idx="2"/>
          </p:cNvCxnSpPr>
          <p:nvPr/>
        </p:nvCxnSpPr>
        <p:spPr>
          <a:xfrm flipH="1" flipV="1">
            <a:off x="6362952" y="3615386"/>
            <a:ext cx="13863" cy="72116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群組 93">
            <a:extLst>
              <a:ext uri="{FF2B5EF4-FFF2-40B4-BE49-F238E27FC236}">
                <a16:creationId xmlns:a16="http://schemas.microsoft.com/office/drawing/2014/main" id="{26AC8843-B210-4EF0-AF2A-6E185A91B16E}"/>
              </a:ext>
            </a:extLst>
          </p:cNvPr>
          <p:cNvGrpSpPr/>
          <p:nvPr/>
        </p:nvGrpSpPr>
        <p:grpSpPr>
          <a:xfrm>
            <a:off x="6213760" y="3305373"/>
            <a:ext cx="298383" cy="310013"/>
            <a:chOff x="-105878" y="1740168"/>
            <a:chExt cx="461666" cy="461665"/>
          </a:xfrm>
        </p:grpSpPr>
        <p:sp>
          <p:nvSpPr>
            <p:cNvPr id="95" name="矩形 94">
              <a:extLst>
                <a:ext uri="{FF2B5EF4-FFF2-40B4-BE49-F238E27FC236}">
                  <a16:creationId xmlns:a16="http://schemas.microsoft.com/office/drawing/2014/main" id="{8029292D-EB00-450D-9FEA-8C7839B91F8A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96" name="群組 95">
              <a:extLst>
                <a:ext uri="{FF2B5EF4-FFF2-40B4-BE49-F238E27FC236}">
                  <a16:creationId xmlns:a16="http://schemas.microsoft.com/office/drawing/2014/main" id="{103F8059-80CF-496F-BF4C-26DB5F310CCB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97" name="直線接點 96">
                <a:extLst>
                  <a:ext uri="{FF2B5EF4-FFF2-40B4-BE49-F238E27FC236}">
                    <a16:creationId xmlns:a16="http://schemas.microsoft.com/office/drawing/2014/main" id="{0C9CFBC3-A78C-4B1F-9CD8-496738ABE5C9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直線接點 97">
                <a:extLst>
                  <a:ext uri="{FF2B5EF4-FFF2-40B4-BE49-F238E27FC236}">
                    <a16:creationId xmlns:a16="http://schemas.microsoft.com/office/drawing/2014/main" id="{9298113B-9FC3-46D9-80B9-0E6E840E856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9" name="直線單箭頭接點 98">
            <a:extLst>
              <a:ext uri="{FF2B5EF4-FFF2-40B4-BE49-F238E27FC236}">
                <a16:creationId xmlns:a16="http://schemas.microsoft.com/office/drawing/2014/main" id="{1E605275-E0BD-4148-B138-CDB3DA779DC1}"/>
              </a:ext>
            </a:extLst>
          </p:cNvPr>
          <p:cNvCxnSpPr>
            <a:cxnSpLocks/>
          </p:cNvCxnSpPr>
          <p:nvPr/>
        </p:nvCxnSpPr>
        <p:spPr>
          <a:xfrm flipH="1" flipV="1">
            <a:off x="4100372" y="2483603"/>
            <a:ext cx="0" cy="792610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線單箭頭接點 99">
            <a:extLst>
              <a:ext uri="{FF2B5EF4-FFF2-40B4-BE49-F238E27FC236}">
                <a16:creationId xmlns:a16="http://schemas.microsoft.com/office/drawing/2014/main" id="{04465711-EC22-45DA-ACAB-426B3001976F}"/>
              </a:ext>
            </a:extLst>
          </p:cNvPr>
          <p:cNvCxnSpPr>
            <a:cxnSpLocks/>
          </p:cNvCxnSpPr>
          <p:nvPr/>
        </p:nvCxnSpPr>
        <p:spPr>
          <a:xfrm flipV="1">
            <a:off x="6362847" y="2468346"/>
            <a:ext cx="0" cy="847492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單箭頭接點 100">
            <a:extLst>
              <a:ext uri="{FF2B5EF4-FFF2-40B4-BE49-F238E27FC236}">
                <a16:creationId xmlns:a16="http://schemas.microsoft.com/office/drawing/2014/main" id="{96C7B142-1D8F-4B09-A378-CA243180AA4F}"/>
              </a:ext>
            </a:extLst>
          </p:cNvPr>
          <p:cNvCxnSpPr>
            <a:cxnSpLocks/>
            <a:endCxn id="89" idx="1"/>
          </p:cNvCxnSpPr>
          <p:nvPr/>
        </p:nvCxnSpPr>
        <p:spPr>
          <a:xfrm>
            <a:off x="3394544" y="3440039"/>
            <a:ext cx="55663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線單箭頭接點 101">
            <a:extLst>
              <a:ext uri="{FF2B5EF4-FFF2-40B4-BE49-F238E27FC236}">
                <a16:creationId xmlns:a16="http://schemas.microsoft.com/office/drawing/2014/main" id="{3F3B5D6A-1772-43DF-9089-B99817BE418D}"/>
              </a:ext>
            </a:extLst>
          </p:cNvPr>
          <p:cNvCxnSpPr>
            <a:cxnSpLocks/>
          </p:cNvCxnSpPr>
          <p:nvPr/>
        </p:nvCxnSpPr>
        <p:spPr>
          <a:xfrm>
            <a:off x="5688234" y="3458381"/>
            <a:ext cx="55663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線單箭頭接點 102">
            <a:extLst>
              <a:ext uri="{FF2B5EF4-FFF2-40B4-BE49-F238E27FC236}">
                <a16:creationId xmlns:a16="http://schemas.microsoft.com/office/drawing/2014/main" id="{B5BFBE6F-EDC1-4368-B796-CE12FE46248F}"/>
              </a:ext>
            </a:extLst>
          </p:cNvPr>
          <p:cNvCxnSpPr>
            <a:cxnSpLocks/>
          </p:cNvCxnSpPr>
          <p:nvPr/>
        </p:nvCxnSpPr>
        <p:spPr>
          <a:xfrm>
            <a:off x="4100373" y="2468346"/>
            <a:ext cx="1384155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文字方塊 103">
            <a:extLst>
              <a:ext uri="{FF2B5EF4-FFF2-40B4-BE49-F238E27FC236}">
                <a16:creationId xmlns:a16="http://schemas.microsoft.com/office/drawing/2014/main" id="{0AC8F132-6B86-41E4-AFB5-DB9FCEA0487B}"/>
              </a:ext>
            </a:extLst>
          </p:cNvPr>
          <p:cNvSpPr txBox="1"/>
          <p:nvPr/>
        </p:nvSpPr>
        <p:spPr>
          <a:xfrm>
            <a:off x="4795605" y="1462402"/>
            <a:ext cx="2245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Many Layers …</a:t>
            </a:r>
            <a:endParaRPr lang="zh-TW" altLang="en-US" sz="2400" dirty="0"/>
          </a:p>
        </p:txBody>
      </p:sp>
      <p:cxnSp>
        <p:nvCxnSpPr>
          <p:cNvPr id="105" name="直線單箭頭接點 104">
            <a:extLst>
              <a:ext uri="{FF2B5EF4-FFF2-40B4-BE49-F238E27FC236}">
                <a16:creationId xmlns:a16="http://schemas.microsoft.com/office/drawing/2014/main" id="{60EE0EFC-FFB3-4292-98A7-361D29738066}"/>
              </a:ext>
            </a:extLst>
          </p:cNvPr>
          <p:cNvCxnSpPr>
            <a:cxnSpLocks/>
          </p:cNvCxnSpPr>
          <p:nvPr/>
        </p:nvCxnSpPr>
        <p:spPr>
          <a:xfrm flipV="1">
            <a:off x="5801909" y="1882772"/>
            <a:ext cx="0" cy="28776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線單箭頭接點 109">
            <a:extLst>
              <a:ext uri="{FF2B5EF4-FFF2-40B4-BE49-F238E27FC236}">
                <a16:creationId xmlns:a16="http://schemas.microsoft.com/office/drawing/2014/main" id="{27BD6FE8-A91D-470C-B94B-58B18122B2FE}"/>
              </a:ext>
            </a:extLst>
          </p:cNvPr>
          <p:cNvCxnSpPr>
            <a:cxnSpLocks/>
          </p:cNvCxnSpPr>
          <p:nvPr/>
        </p:nvCxnSpPr>
        <p:spPr>
          <a:xfrm flipV="1">
            <a:off x="5793898" y="1288039"/>
            <a:ext cx="0" cy="28776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文字方塊 110">
            <a:extLst>
              <a:ext uri="{FF2B5EF4-FFF2-40B4-BE49-F238E27FC236}">
                <a16:creationId xmlns:a16="http://schemas.microsoft.com/office/drawing/2014/main" id="{78593491-5EB0-46D7-89FC-162E36F12E14}"/>
              </a:ext>
            </a:extLst>
          </p:cNvPr>
          <p:cNvSpPr txBox="1"/>
          <p:nvPr/>
        </p:nvSpPr>
        <p:spPr>
          <a:xfrm>
            <a:off x="4983394" y="781668"/>
            <a:ext cx="1637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</a:t>
            </a:r>
          </a:p>
        </p:txBody>
      </p:sp>
      <p:cxnSp>
        <p:nvCxnSpPr>
          <p:cNvPr id="123" name="直線單箭頭接點 122">
            <a:extLst>
              <a:ext uri="{FF2B5EF4-FFF2-40B4-BE49-F238E27FC236}">
                <a16:creationId xmlns:a16="http://schemas.microsoft.com/office/drawing/2014/main" id="{CD7FCCDB-FCD0-40B7-9236-D7EEBF1B961A}"/>
              </a:ext>
            </a:extLst>
          </p:cNvPr>
          <p:cNvCxnSpPr>
            <a:cxnSpLocks/>
          </p:cNvCxnSpPr>
          <p:nvPr/>
        </p:nvCxnSpPr>
        <p:spPr>
          <a:xfrm flipH="1">
            <a:off x="6028138" y="2491051"/>
            <a:ext cx="340018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文字方塊 105">
            <a:extLst>
              <a:ext uri="{FF2B5EF4-FFF2-40B4-BE49-F238E27FC236}">
                <a16:creationId xmlns:a16="http://schemas.microsoft.com/office/drawing/2014/main" id="{38C9157A-4BDD-48C7-84BA-791BE2C89210}"/>
              </a:ext>
            </a:extLst>
          </p:cNvPr>
          <p:cNvSpPr txBox="1"/>
          <p:nvPr/>
        </p:nvSpPr>
        <p:spPr>
          <a:xfrm>
            <a:off x="4959428" y="6276721"/>
            <a:ext cx="1637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退了</a:t>
            </a:r>
          </a:p>
        </p:txBody>
      </p:sp>
      <p:cxnSp>
        <p:nvCxnSpPr>
          <p:cNvPr id="107" name="直線單箭頭接點 106">
            <a:extLst>
              <a:ext uri="{FF2B5EF4-FFF2-40B4-BE49-F238E27FC236}">
                <a16:creationId xmlns:a16="http://schemas.microsoft.com/office/drawing/2014/main" id="{63CBFE0E-25AB-44C3-8884-3EB6595814F6}"/>
              </a:ext>
            </a:extLst>
          </p:cNvPr>
          <p:cNvCxnSpPr>
            <a:cxnSpLocks/>
            <a:stCxn id="52" idx="0"/>
            <a:endCxn id="108" idx="5"/>
          </p:cNvCxnSpPr>
          <p:nvPr/>
        </p:nvCxnSpPr>
        <p:spPr>
          <a:xfrm flipH="1" flipV="1">
            <a:off x="1030118" y="3530403"/>
            <a:ext cx="4176974" cy="81792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橢圓 107">
            <a:extLst>
              <a:ext uri="{FF2B5EF4-FFF2-40B4-BE49-F238E27FC236}">
                <a16:creationId xmlns:a16="http://schemas.microsoft.com/office/drawing/2014/main" id="{2F6277B3-211F-4C81-B135-6E8605AEEAA7}"/>
              </a:ext>
            </a:extLst>
          </p:cNvPr>
          <p:cNvSpPr/>
          <p:nvPr/>
        </p:nvSpPr>
        <p:spPr>
          <a:xfrm>
            <a:off x="876478" y="3376763"/>
            <a:ext cx="180000" cy="18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9" name="直線單箭頭接點 108">
            <a:extLst>
              <a:ext uri="{FF2B5EF4-FFF2-40B4-BE49-F238E27FC236}">
                <a16:creationId xmlns:a16="http://schemas.microsoft.com/office/drawing/2014/main" id="{8F978619-64D6-4018-9B33-FD33CB411CE5}"/>
              </a:ext>
            </a:extLst>
          </p:cNvPr>
          <p:cNvCxnSpPr>
            <a:cxnSpLocks/>
            <a:endCxn id="108" idx="4"/>
          </p:cNvCxnSpPr>
          <p:nvPr/>
        </p:nvCxnSpPr>
        <p:spPr>
          <a:xfrm flipH="1" flipV="1">
            <a:off x="966478" y="3556763"/>
            <a:ext cx="256004" cy="83543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文字方塊 111">
                <a:extLst>
                  <a:ext uri="{FF2B5EF4-FFF2-40B4-BE49-F238E27FC236}">
                    <a16:creationId xmlns:a16="http://schemas.microsoft.com/office/drawing/2014/main" id="{C4BA8662-6C79-48C5-BE07-4CF8D5A1C23C}"/>
                  </a:ext>
                </a:extLst>
              </p:cNvPr>
              <p:cNvSpPr txBox="1"/>
              <p:nvPr/>
            </p:nvSpPr>
            <p:spPr>
              <a:xfrm>
                <a:off x="800394" y="2958302"/>
                <a:ext cx="572208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3,1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12" name="文字方塊 111">
                <a:extLst>
                  <a:ext uri="{FF2B5EF4-FFF2-40B4-BE49-F238E27FC236}">
                    <a16:creationId xmlns:a16="http://schemas.microsoft.com/office/drawing/2014/main" id="{C4BA8662-6C79-48C5-BE07-4CF8D5A1C2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394" y="2958302"/>
                <a:ext cx="572208" cy="385555"/>
              </a:xfrm>
              <a:prstGeom prst="rect">
                <a:avLst/>
              </a:prstGeom>
              <a:blipFill>
                <a:blip r:embed="rId26"/>
                <a:stretch>
                  <a:fillRect l="-6383" t="-14063" r="-25532" b="-937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3" name="直線單箭頭接點 112">
            <a:extLst>
              <a:ext uri="{FF2B5EF4-FFF2-40B4-BE49-F238E27FC236}">
                <a16:creationId xmlns:a16="http://schemas.microsoft.com/office/drawing/2014/main" id="{31AAAD63-A1D9-49E1-9DAD-2A73DA031C89}"/>
              </a:ext>
            </a:extLst>
          </p:cNvPr>
          <p:cNvCxnSpPr>
            <a:cxnSpLocks/>
            <a:endCxn id="115" idx="2"/>
          </p:cNvCxnSpPr>
          <p:nvPr/>
        </p:nvCxnSpPr>
        <p:spPr>
          <a:xfrm flipH="1" flipV="1">
            <a:off x="1794630" y="3646525"/>
            <a:ext cx="230" cy="74567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4" name="群組 113">
            <a:extLst>
              <a:ext uri="{FF2B5EF4-FFF2-40B4-BE49-F238E27FC236}">
                <a16:creationId xmlns:a16="http://schemas.microsoft.com/office/drawing/2014/main" id="{65C0BC54-D23C-481F-A860-A9E0FE450BBE}"/>
              </a:ext>
            </a:extLst>
          </p:cNvPr>
          <p:cNvGrpSpPr/>
          <p:nvPr/>
        </p:nvGrpSpPr>
        <p:grpSpPr>
          <a:xfrm>
            <a:off x="1645438" y="3336512"/>
            <a:ext cx="298383" cy="310013"/>
            <a:chOff x="-105878" y="1740168"/>
            <a:chExt cx="461666" cy="461665"/>
          </a:xfrm>
        </p:grpSpPr>
        <p:sp>
          <p:nvSpPr>
            <p:cNvPr id="115" name="矩形 114">
              <a:extLst>
                <a:ext uri="{FF2B5EF4-FFF2-40B4-BE49-F238E27FC236}">
                  <a16:creationId xmlns:a16="http://schemas.microsoft.com/office/drawing/2014/main" id="{8864977F-0C9B-41C1-8885-ABC1AB5EB254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16" name="群組 115">
              <a:extLst>
                <a:ext uri="{FF2B5EF4-FFF2-40B4-BE49-F238E27FC236}">
                  <a16:creationId xmlns:a16="http://schemas.microsoft.com/office/drawing/2014/main" id="{93E23745-FC81-45FE-8FA8-5D33F6F4B602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117" name="直線接點 116">
                <a:extLst>
                  <a:ext uri="{FF2B5EF4-FFF2-40B4-BE49-F238E27FC236}">
                    <a16:creationId xmlns:a16="http://schemas.microsoft.com/office/drawing/2014/main" id="{1ECBB800-7C1A-4431-90CE-3E066AFDC807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直線接點 117">
                <a:extLst>
                  <a:ext uri="{FF2B5EF4-FFF2-40B4-BE49-F238E27FC236}">
                    <a16:creationId xmlns:a16="http://schemas.microsoft.com/office/drawing/2014/main" id="{51E6EF6C-3589-4A0F-A1E7-5ED6EF865EB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19" name="直線單箭頭接點 118">
            <a:extLst>
              <a:ext uri="{FF2B5EF4-FFF2-40B4-BE49-F238E27FC236}">
                <a16:creationId xmlns:a16="http://schemas.microsoft.com/office/drawing/2014/main" id="{262C0693-3E14-42C1-B196-D86453CD07B0}"/>
              </a:ext>
            </a:extLst>
          </p:cNvPr>
          <p:cNvCxnSpPr>
            <a:cxnSpLocks/>
          </p:cNvCxnSpPr>
          <p:nvPr/>
        </p:nvCxnSpPr>
        <p:spPr>
          <a:xfrm flipH="1" flipV="1">
            <a:off x="1794629" y="2522320"/>
            <a:ext cx="0" cy="792610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線單箭頭接點 119">
            <a:extLst>
              <a:ext uri="{FF2B5EF4-FFF2-40B4-BE49-F238E27FC236}">
                <a16:creationId xmlns:a16="http://schemas.microsoft.com/office/drawing/2014/main" id="{C59B9374-B0AF-491A-BFD9-644B103D0831}"/>
              </a:ext>
            </a:extLst>
          </p:cNvPr>
          <p:cNvCxnSpPr>
            <a:cxnSpLocks/>
            <a:endCxn id="115" idx="1"/>
          </p:cNvCxnSpPr>
          <p:nvPr/>
        </p:nvCxnSpPr>
        <p:spPr>
          <a:xfrm>
            <a:off x="1088801" y="3478756"/>
            <a:ext cx="55663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線單箭頭接點 120">
            <a:extLst>
              <a:ext uri="{FF2B5EF4-FFF2-40B4-BE49-F238E27FC236}">
                <a16:creationId xmlns:a16="http://schemas.microsoft.com/office/drawing/2014/main" id="{714CA007-309C-47ED-9D4B-46702CE030A6}"/>
              </a:ext>
            </a:extLst>
          </p:cNvPr>
          <p:cNvCxnSpPr>
            <a:cxnSpLocks/>
          </p:cNvCxnSpPr>
          <p:nvPr/>
        </p:nvCxnSpPr>
        <p:spPr>
          <a:xfrm flipV="1">
            <a:off x="1794629" y="2468346"/>
            <a:ext cx="2302828" cy="22705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文字方塊 121">
            <a:extLst>
              <a:ext uri="{FF2B5EF4-FFF2-40B4-BE49-F238E27FC236}">
                <a16:creationId xmlns:a16="http://schemas.microsoft.com/office/drawing/2014/main" id="{E5E82EAC-F9BB-4A9C-8E69-CD4EFA61CA69}"/>
              </a:ext>
            </a:extLst>
          </p:cNvPr>
          <p:cNvSpPr txBox="1"/>
          <p:nvPr/>
        </p:nvSpPr>
        <p:spPr>
          <a:xfrm>
            <a:off x="7199279" y="6307107"/>
            <a:ext cx="1637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CF3B4A5D-2BE4-7049-B192-D298E5C760B0}"/>
              </a:ext>
            </a:extLst>
          </p:cNvPr>
          <p:cNvSpPr/>
          <p:nvPr/>
        </p:nvSpPr>
        <p:spPr>
          <a:xfrm>
            <a:off x="2236875" y="6626603"/>
            <a:ext cx="58635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TW" sz="1200" dirty="0">
                <a:solidFill>
                  <a:schemeClr val="bg1"/>
                </a:solidFill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http://speech.ee.ntu.edu.tw/~tlkagk/courses_ML20.html</a:t>
            </a:r>
            <a:r>
              <a:rPr lang="en-US" altLang="zh-TW" sz="1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25" name="Slide Number Placeholder 3">
            <a:extLst>
              <a:ext uri="{FF2B5EF4-FFF2-40B4-BE49-F238E27FC236}">
                <a16:creationId xmlns:a16="http://schemas.microsoft.com/office/drawing/2014/main" id="{0660CD86-138B-B94E-B387-991A62AD6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90</a:t>
            </a:fld>
            <a:endParaRPr lang="de-DE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EF36FB95-554A-8141-A15D-9759DDCEA347}"/>
              </a:ext>
            </a:extLst>
          </p:cNvPr>
          <p:cNvSpPr/>
          <p:nvPr/>
        </p:nvSpPr>
        <p:spPr>
          <a:xfrm>
            <a:off x="5782962" y="537904"/>
            <a:ext cx="1890584" cy="5986508"/>
          </a:xfrm>
          <a:custGeom>
            <a:avLst/>
            <a:gdLst>
              <a:gd name="connsiteX0" fmla="*/ 0 w 1890584"/>
              <a:gd name="connsiteY0" fmla="*/ 166431 h 5986508"/>
              <a:gd name="connsiteX1" fmla="*/ 210065 w 1890584"/>
              <a:gd name="connsiteY1" fmla="*/ 5793 h 5986508"/>
              <a:gd name="connsiteX2" fmla="*/ 914400 w 1890584"/>
              <a:gd name="connsiteY2" fmla="*/ 771912 h 5986508"/>
              <a:gd name="connsiteX3" fmla="*/ 926757 w 1890584"/>
              <a:gd name="connsiteY3" fmla="*/ 846053 h 5986508"/>
              <a:gd name="connsiteX4" fmla="*/ 963827 w 1890584"/>
              <a:gd name="connsiteY4" fmla="*/ 969620 h 5986508"/>
              <a:gd name="connsiteX5" fmla="*/ 926757 w 1890584"/>
              <a:gd name="connsiteY5" fmla="*/ 1958161 h 5986508"/>
              <a:gd name="connsiteX6" fmla="*/ 1062681 w 1890584"/>
              <a:gd name="connsiteY6" fmla="*/ 3675750 h 5986508"/>
              <a:gd name="connsiteX7" fmla="*/ 1050324 w 1890584"/>
              <a:gd name="connsiteY7" fmla="*/ 3799318 h 5986508"/>
              <a:gd name="connsiteX8" fmla="*/ 1124465 w 1890584"/>
              <a:gd name="connsiteY8" fmla="*/ 4787858 h 5986508"/>
              <a:gd name="connsiteX9" fmla="*/ 1173892 w 1890584"/>
              <a:gd name="connsiteY9" fmla="*/ 5282128 h 5986508"/>
              <a:gd name="connsiteX10" fmla="*/ 1322173 w 1890584"/>
              <a:gd name="connsiteY10" fmla="*/ 5541620 h 5986508"/>
              <a:gd name="connsiteX11" fmla="*/ 1433384 w 1890584"/>
              <a:gd name="connsiteY11" fmla="*/ 5813469 h 5986508"/>
              <a:gd name="connsiteX12" fmla="*/ 1470454 w 1890584"/>
              <a:gd name="connsiteY12" fmla="*/ 5850539 h 5986508"/>
              <a:gd name="connsiteX13" fmla="*/ 1668162 w 1890584"/>
              <a:gd name="connsiteY13" fmla="*/ 5924680 h 5986508"/>
              <a:gd name="connsiteX14" fmla="*/ 1890584 w 1890584"/>
              <a:gd name="connsiteY14" fmla="*/ 5986464 h 5986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90584" h="5986508">
                <a:moveTo>
                  <a:pt x="0" y="166431"/>
                </a:moveTo>
                <a:cubicBezTo>
                  <a:pt x="70022" y="112885"/>
                  <a:pt x="122321" y="14230"/>
                  <a:pt x="210065" y="5793"/>
                </a:cubicBezTo>
                <a:cubicBezTo>
                  <a:pt x="791820" y="-50145"/>
                  <a:pt x="724588" y="306009"/>
                  <a:pt x="914400" y="771912"/>
                </a:cubicBezTo>
                <a:cubicBezTo>
                  <a:pt x="918519" y="796626"/>
                  <a:pt x="920680" y="821746"/>
                  <a:pt x="926757" y="846053"/>
                </a:cubicBezTo>
                <a:cubicBezTo>
                  <a:pt x="937187" y="887772"/>
                  <a:pt x="963827" y="926617"/>
                  <a:pt x="963827" y="969620"/>
                </a:cubicBezTo>
                <a:cubicBezTo>
                  <a:pt x="963827" y="1299365"/>
                  <a:pt x="939114" y="1628647"/>
                  <a:pt x="926757" y="1958161"/>
                </a:cubicBezTo>
                <a:cubicBezTo>
                  <a:pt x="1041530" y="2646802"/>
                  <a:pt x="988175" y="2281426"/>
                  <a:pt x="1062681" y="3675750"/>
                </a:cubicBezTo>
                <a:cubicBezTo>
                  <a:pt x="1064890" y="3717086"/>
                  <a:pt x="1054443" y="3758129"/>
                  <a:pt x="1050324" y="3799318"/>
                </a:cubicBezTo>
                <a:cubicBezTo>
                  <a:pt x="1075038" y="4128831"/>
                  <a:pt x="1097023" y="4458561"/>
                  <a:pt x="1124465" y="4787858"/>
                </a:cubicBezTo>
                <a:cubicBezTo>
                  <a:pt x="1138216" y="4952864"/>
                  <a:pt x="1131883" y="5121967"/>
                  <a:pt x="1173892" y="5282128"/>
                </a:cubicBezTo>
                <a:cubicBezTo>
                  <a:pt x="1199168" y="5378492"/>
                  <a:pt x="1278455" y="5452102"/>
                  <a:pt x="1322173" y="5541620"/>
                </a:cubicBezTo>
                <a:cubicBezTo>
                  <a:pt x="1365137" y="5629595"/>
                  <a:pt x="1391017" y="5725205"/>
                  <a:pt x="1433384" y="5813469"/>
                </a:cubicBezTo>
                <a:cubicBezTo>
                  <a:pt x="1440946" y="5829223"/>
                  <a:pt x="1454661" y="5843058"/>
                  <a:pt x="1470454" y="5850539"/>
                </a:cubicBezTo>
                <a:cubicBezTo>
                  <a:pt x="1534063" y="5880670"/>
                  <a:pt x="1601830" y="5901143"/>
                  <a:pt x="1668162" y="5924680"/>
                </a:cubicBezTo>
                <a:cubicBezTo>
                  <a:pt x="1853292" y="5990372"/>
                  <a:pt x="1790654" y="5986464"/>
                  <a:pt x="1890584" y="5986464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Cloud Callout 1">
            <a:extLst>
              <a:ext uri="{FF2B5EF4-FFF2-40B4-BE49-F238E27FC236}">
                <a16:creationId xmlns:a16="http://schemas.microsoft.com/office/drawing/2014/main" id="{BEDDDAC9-67A3-C9D0-B535-BD412609B81B}"/>
              </a:ext>
            </a:extLst>
          </p:cNvPr>
          <p:cNvSpPr/>
          <p:nvPr/>
        </p:nvSpPr>
        <p:spPr>
          <a:xfrm>
            <a:off x="38811" y="1116551"/>
            <a:ext cx="4403132" cy="950936"/>
          </a:xfrm>
          <a:prstGeom prst="cloudCallout">
            <a:avLst>
              <a:gd name="adj1" fmla="val -178"/>
              <a:gd name="adj2" fmla="val 9212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ysClr val="windowText" lastClr="000000"/>
                </a:solidFill>
              </a:rPr>
              <a:t>Attention on generated sequence as a whole</a:t>
            </a:r>
          </a:p>
        </p:txBody>
      </p:sp>
    </p:spTree>
    <p:extLst>
      <p:ext uri="{BB962C8B-B14F-4D97-AF65-F5344CB8AC3E}">
        <p14:creationId xmlns:p14="http://schemas.microsoft.com/office/powerpoint/2010/main" val="276817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8" grpId="0" animBg="1"/>
      <p:bldP spid="79" grpId="0" animBg="1"/>
      <p:bldP spid="82" grpId="0"/>
      <p:bldP spid="83" grpId="0"/>
      <p:bldP spid="104" grpId="0"/>
      <p:bldP spid="111" grpId="0"/>
      <p:bldP spid="108" grpId="0" animBg="1"/>
      <p:bldP spid="112" grpId="0"/>
      <p:bldP spid="3" grpId="0" animBg="1"/>
      <p:bldP spid="2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4E3451EB-C48F-EE55-48D9-D5333771F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36630"/>
            <a:ext cx="9167022" cy="539829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AEBC6D9-90E0-A526-549B-6734F2FD6165}"/>
              </a:ext>
            </a:extLst>
          </p:cNvPr>
          <p:cNvSpPr txBox="1"/>
          <p:nvPr/>
        </p:nvSpPr>
        <p:spPr>
          <a:xfrm>
            <a:off x="467544" y="73224"/>
            <a:ext cx="621836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3300" dirty="0"/>
              <a:t>Application: Summaries (Open AI)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9EFFDD-FEE5-82FC-87CE-AEA657AE4AA0}"/>
              </a:ext>
            </a:extLst>
          </p:cNvPr>
          <p:cNvSpPr txBox="1"/>
          <p:nvPr/>
        </p:nvSpPr>
        <p:spPr>
          <a:xfrm>
            <a:off x="1979712" y="1886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64215422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C0C2142-DB09-AA09-A342-A402DCBD6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63" y="708163"/>
            <a:ext cx="9154463" cy="543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44853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1C291DAC-14FF-513A-FA0B-642498E37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9667"/>
            <a:ext cx="9144000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36701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DD3042F-E63A-315A-6475-36EE2FF94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375"/>
            <a:ext cx="9144000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46538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330E6-D9C6-0097-3C14-31852D93A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LLMs of the GPT family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89112-AE56-3568-7285-BD72C0B630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dirty="0"/>
              <a:t>Generate term papers</a:t>
            </a:r>
          </a:p>
          <a:p>
            <a:r>
              <a:rPr lang="en-DE" dirty="0"/>
              <a:t>Generate code</a:t>
            </a:r>
          </a:p>
          <a:p>
            <a:r>
              <a:rPr lang="en-DE" dirty="0"/>
              <a:t>Generate Powerpoint presentations</a:t>
            </a:r>
          </a:p>
          <a:p>
            <a:r>
              <a:rPr lang="en-DE" dirty="0"/>
              <a:t>Generate useful completions of texts in Word?</a:t>
            </a:r>
          </a:p>
          <a:p>
            <a:r>
              <a:rPr lang="en-DE" dirty="0"/>
              <a:t>…</a:t>
            </a:r>
          </a:p>
          <a:p>
            <a:endParaRPr lang="en-DE" dirty="0"/>
          </a:p>
          <a:p>
            <a:endParaRPr lang="en-DE" dirty="0"/>
          </a:p>
          <a:p>
            <a:r>
              <a:rPr lang="en-GB" b="0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The successor to GPT-3, most likely called GPT-4, is expected to be unveiled in the near future, perhaps as soon as 2023</a:t>
            </a:r>
          </a:p>
          <a:p>
            <a:r>
              <a:rPr lang="en-GB" dirty="0">
                <a:solidFill>
                  <a:srgbClr val="333333"/>
                </a:solidFill>
                <a:latin typeface="Helvetica Neue" panose="02000503000000020004" pitchFamily="2" charset="0"/>
              </a:rPr>
              <a:t>Interim versions: GPT-3.5, GPT-3.6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EEC1C0-A350-984E-427F-B561F75DB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104085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0B91D-3341-82B2-A17C-72870D0A8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Compatibility vs. Alignment in LLMs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0F33C9-C7EC-7113-ED90-BBD26CF85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96</a:t>
            </a:fld>
            <a:endParaRPr lang="de-DE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B0596A8-84A2-25A0-C868-F43D639AF8D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999" y="2861568"/>
            <a:ext cx="640080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FE67A9-EF37-67E7-69C6-ADD10307AE50}"/>
              </a:ext>
            </a:extLst>
          </p:cNvPr>
          <p:cNvSpPr txBox="1"/>
          <p:nvPr/>
        </p:nvSpPr>
        <p:spPr>
          <a:xfrm>
            <a:off x="884112" y="1484783"/>
            <a:ext cx="383788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u="none" strike="noStrike" dirty="0">
                <a:solidFill>
                  <a:srgbClr val="050506"/>
                </a:solidFill>
                <a:effectLst/>
                <a:latin typeface="Generator"/>
              </a:rPr>
              <a:t>A model's </a:t>
            </a:r>
            <a:r>
              <a:rPr lang="en-GB" b="0" i="1" u="none" strike="noStrike" dirty="0">
                <a:solidFill>
                  <a:srgbClr val="050506"/>
                </a:solidFill>
                <a:effectLst/>
                <a:latin typeface="Generator"/>
              </a:rPr>
              <a:t>capability</a:t>
            </a:r>
            <a:r>
              <a:rPr lang="en-GB" b="0" i="0" u="none" strike="noStrike" dirty="0">
                <a:solidFill>
                  <a:srgbClr val="050506"/>
                </a:solidFill>
                <a:effectLst/>
                <a:latin typeface="Generator"/>
              </a:rPr>
              <a:t> is typically evaluated by </a:t>
            </a:r>
            <a:r>
              <a:rPr lang="en-GB" b="1" i="0" u="none" strike="noStrike" dirty="0">
                <a:solidFill>
                  <a:srgbClr val="050506"/>
                </a:solidFill>
                <a:effectLst/>
                <a:latin typeface="Generator"/>
              </a:rPr>
              <a:t>how well it is able to optimize its objective function</a:t>
            </a:r>
            <a:r>
              <a:rPr lang="en-GB" b="0" i="0" u="none" strike="noStrike" dirty="0">
                <a:solidFill>
                  <a:srgbClr val="050506"/>
                </a:solidFill>
                <a:effectLst/>
                <a:latin typeface="Generator"/>
              </a:rPr>
              <a:t>, the mathematical expression that defines the goal of the model</a:t>
            </a:r>
            <a:endParaRPr lang="en-D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9A2CEF-5EA8-0272-E6A4-D80808836674}"/>
              </a:ext>
            </a:extLst>
          </p:cNvPr>
          <p:cNvSpPr txBox="1"/>
          <p:nvPr/>
        </p:nvSpPr>
        <p:spPr>
          <a:xfrm>
            <a:off x="4971753" y="1484783"/>
            <a:ext cx="37261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1" u="none" strike="noStrike" dirty="0">
                <a:solidFill>
                  <a:srgbClr val="050506"/>
                </a:solidFill>
                <a:effectLst/>
                <a:latin typeface="Generator"/>
              </a:rPr>
              <a:t>Alignment,</a:t>
            </a:r>
            <a:r>
              <a:rPr lang="en-GB" b="0" i="0" u="none" strike="noStrike" dirty="0">
                <a:solidFill>
                  <a:srgbClr val="050506"/>
                </a:solidFill>
                <a:effectLst/>
                <a:latin typeface="Generator"/>
              </a:rPr>
              <a:t> on the other hand, is concerned with </a:t>
            </a:r>
            <a:r>
              <a:rPr lang="en-GB" b="1" i="0" u="none" strike="noStrike" dirty="0">
                <a:solidFill>
                  <a:srgbClr val="050506"/>
                </a:solidFill>
                <a:effectLst/>
                <a:latin typeface="Generator"/>
              </a:rPr>
              <a:t>what we actually want the model to do</a:t>
            </a:r>
            <a:r>
              <a:rPr lang="en-GB" b="0" i="0" u="none" strike="noStrike" dirty="0">
                <a:solidFill>
                  <a:srgbClr val="050506"/>
                </a:solidFill>
                <a:effectLst/>
                <a:latin typeface="Generator"/>
              </a:rPr>
              <a:t> versus what it is being trained to do</a:t>
            </a:r>
            <a:endParaRPr lang="en-D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085965-6F74-FD92-4AF3-A5A87E12B0A7}"/>
              </a:ext>
            </a:extLst>
          </p:cNvPr>
          <p:cNvSpPr txBox="1"/>
          <p:nvPr/>
        </p:nvSpPr>
        <p:spPr>
          <a:xfrm>
            <a:off x="4413016" y="276923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1" u="none" strike="noStrike" dirty="0">
                <a:solidFill>
                  <a:srgbClr val="050506"/>
                </a:solidFill>
                <a:effectLst/>
                <a:latin typeface="Generator"/>
              </a:rPr>
              <a:t>Models like the original GPT-3 are misaligned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60341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39C07-958C-A402-ADD0-70DB478DB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Assessment GPT-3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7E8AE-8DEE-CABD-D0D6-2645CE6FB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b="1" i="0" u="none" strike="noStrike" dirty="0">
                <a:solidFill>
                  <a:srgbClr val="050506"/>
                </a:solidFill>
                <a:effectLst/>
                <a:latin typeface="Generator"/>
              </a:rPr>
              <a:t>Capable of generating human-like text</a:t>
            </a:r>
            <a:r>
              <a:rPr lang="en-GB" sz="2000" b="0" i="0" u="none" strike="noStrike" dirty="0">
                <a:solidFill>
                  <a:srgbClr val="050506"/>
                </a:solidFill>
                <a:effectLst/>
                <a:latin typeface="Generator"/>
              </a:rPr>
              <a:t>, but they may not always produce output that is consistent with human expectations or desirable values</a:t>
            </a:r>
          </a:p>
          <a:p>
            <a:r>
              <a:rPr lang="en-GB" sz="2000" b="0" i="0" u="none" strike="noStrike" dirty="0">
                <a:solidFill>
                  <a:srgbClr val="050506"/>
                </a:solidFill>
                <a:effectLst/>
                <a:latin typeface="Generator"/>
              </a:rPr>
              <a:t>In practical applications, however, </a:t>
            </a:r>
            <a:r>
              <a:rPr lang="en-GB" sz="2000" b="1" i="0" u="none" strike="noStrike" dirty="0">
                <a:solidFill>
                  <a:srgbClr val="050506"/>
                </a:solidFill>
                <a:effectLst/>
                <a:latin typeface="Generator"/>
              </a:rPr>
              <a:t>these models are intended to perform some form of valuable cognitive work</a:t>
            </a:r>
            <a:r>
              <a:rPr lang="en-GB" sz="2000" b="0" i="0" u="none" strike="noStrike" dirty="0">
                <a:solidFill>
                  <a:srgbClr val="050506"/>
                </a:solidFill>
                <a:effectLst/>
                <a:latin typeface="Generator"/>
              </a:rPr>
              <a:t>, </a:t>
            </a:r>
          </a:p>
          <a:p>
            <a:pPr lvl="1"/>
            <a:r>
              <a:rPr lang="en-GB" sz="1800" b="0" i="0" u="none" strike="noStrike" dirty="0">
                <a:solidFill>
                  <a:srgbClr val="050506"/>
                </a:solidFill>
                <a:effectLst/>
                <a:latin typeface="Generator"/>
              </a:rPr>
              <a:t>and there is a clear divergence between the way these models are trained and the way we would like to use them</a:t>
            </a:r>
          </a:p>
          <a:p>
            <a:r>
              <a:rPr lang="en-GB" sz="2000" b="0" i="0" u="none" strike="noStrike" dirty="0">
                <a:solidFill>
                  <a:srgbClr val="050506"/>
                </a:solidFill>
                <a:effectLst/>
                <a:latin typeface="Generator"/>
              </a:rPr>
              <a:t>Humans generate language by choosing text sequences that are best for the given situation, </a:t>
            </a:r>
          </a:p>
          <a:p>
            <a:pPr lvl="1"/>
            <a:r>
              <a:rPr lang="en-GB" sz="1800" b="0" i="0" u="none" strike="noStrike" dirty="0">
                <a:solidFill>
                  <a:srgbClr val="050506"/>
                </a:solidFill>
                <a:effectLst/>
                <a:latin typeface="Generator"/>
              </a:rPr>
              <a:t>using our background knowledge and common sense to guide this process</a:t>
            </a:r>
          </a:p>
          <a:p>
            <a:r>
              <a:rPr lang="en-GB" sz="2000" dirty="0"/>
              <a:t>Language model training strategies can produce misalignment </a:t>
            </a:r>
            <a:br>
              <a:rPr lang="en-GB" sz="2000" dirty="0"/>
            </a:br>
            <a:r>
              <a:rPr lang="en-GB" sz="2000" dirty="0"/>
              <a:t>(e.g., using [MASK])</a:t>
            </a:r>
          </a:p>
          <a:p>
            <a:pPr lvl="1"/>
            <a:r>
              <a:rPr lang="en-GB" sz="2000" dirty="0"/>
              <a:t>Model which is only trained to predict the next word (or a masked word) in a text sequence, may not necessarily be learning some higher-level representations of its meaning</a:t>
            </a:r>
          </a:p>
          <a:p>
            <a:pPr lvl="1"/>
            <a:r>
              <a:rPr lang="en-GB" sz="2000" dirty="0"/>
              <a:t>Model struggles to generalize for tasks or contexts that require a deeper understanding of language</a:t>
            </a:r>
            <a:endParaRPr lang="en-DE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5CD423-8CB0-47BD-6BE2-E7503EE65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413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96F1E8C-2ECC-8CEA-1255-190124C9B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3677"/>
            <a:ext cx="9144000" cy="425466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4BD4BA8-366E-79A2-06D3-B4CA9CFA668D}"/>
              </a:ext>
            </a:extLst>
          </p:cNvPr>
          <p:cNvSpPr/>
          <p:nvPr/>
        </p:nvSpPr>
        <p:spPr>
          <a:xfrm>
            <a:off x="2138569" y="3134784"/>
            <a:ext cx="4073387" cy="5418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08734936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04A67-8B74-CBDB-8D58-768757BA1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Train on Curated Dataset</a:t>
            </a:r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73FD5E92-2DBA-8F3D-68C2-D724FEBBF3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9608" y="1196975"/>
            <a:ext cx="6764784" cy="49688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C0461E-BCEE-AC48-C248-F111E025C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7809241"/>
      </p:ext>
    </p:extLst>
  </p:cSld>
  <p:clrMapOvr>
    <a:masterClrMapping/>
  </p:clrMapOvr>
</p:sld>
</file>

<file path=ppt/theme/theme1.xml><?xml version="1.0" encoding="utf-8"?>
<a:theme xmlns:a="http://schemas.openxmlformats.org/drawingml/2006/main" name="7_Standarddesign">
  <a:themeElements>
    <a:clrScheme name="7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Standarddesign">
      <a:majorFont>
        <a:latin typeface="Myriad Pro"/>
        <a:ea typeface="ＭＳ Ｐゴシック"/>
        <a:cs typeface=""/>
      </a:majorFont>
      <a:minorFont>
        <a:latin typeface="Myriad Pro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7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4885</TotalTime>
  <Words>8925</Words>
  <Application>Microsoft Macintosh PowerPoint</Application>
  <PresentationFormat>On-screen Show (4:3)</PresentationFormat>
  <Paragraphs>1970</Paragraphs>
  <Slides>131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131</vt:i4>
      </vt:variant>
    </vt:vector>
  </HeadingPairs>
  <TitlesOfParts>
    <vt:vector size="158" baseType="lpstr">
      <vt:lpstr>Arial Unicode MS</vt:lpstr>
      <vt:lpstr>微軟正黑體</vt:lpstr>
      <vt:lpstr>-apple-system</vt:lpstr>
      <vt:lpstr>Arial</vt:lpstr>
      <vt:lpstr>Calibri</vt:lpstr>
      <vt:lpstr>Cambria Math</vt:lpstr>
      <vt:lpstr>Chalkduster</vt:lpstr>
      <vt:lpstr>CharterITCW04</vt:lpstr>
      <vt:lpstr>Courier</vt:lpstr>
      <vt:lpstr>Courier New</vt:lpstr>
      <vt:lpstr>Generator</vt:lpstr>
      <vt:lpstr>Gill Sans</vt:lpstr>
      <vt:lpstr>Helvetica</vt:lpstr>
      <vt:lpstr>Helvetica Neue</vt:lpstr>
      <vt:lpstr>Helvetica-BoldOblique</vt:lpstr>
      <vt:lpstr>Lucida Grande</vt:lpstr>
      <vt:lpstr>Myriad Pro</vt:lpstr>
      <vt:lpstr>Roboto</vt:lpstr>
      <vt:lpstr>source-serif-pro</vt:lpstr>
      <vt:lpstr>STIXGeneral</vt:lpstr>
      <vt:lpstr>STIXSizeOneSym</vt:lpstr>
      <vt:lpstr>STIXSizeThreeSym</vt:lpstr>
      <vt:lpstr>STIXVariants</vt:lpstr>
      <vt:lpstr>Times</vt:lpstr>
      <vt:lpstr>Times New Roman</vt:lpstr>
      <vt:lpstr>方正兰亭黑_GBK</vt:lpstr>
      <vt:lpstr>7_Standarddesign</vt:lpstr>
      <vt:lpstr>Intelligent Agents    1d-CNNs LSTMs ELMo Transformers BERT GPT</vt:lpstr>
      <vt:lpstr>Acknowledgements</vt:lpstr>
      <vt:lpstr>Recap: Convolution</vt:lpstr>
      <vt:lpstr>PowerPoint Presentation</vt:lpstr>
      <vt:lpstr>PowerPoint Presentation</vt:lpstr>
      <vt:lpstr>1d-CNNs for text</vt:lpstr>
      <vt:lpstr>PowerPoint Presentation</vt:lpstr>
      <vt:lpstr>PowerPoint Presentation</vt:lpstr>
      <vt:lpstr>Fasttext (https://fasttext.cc )</vt:lpstr>
      <vt:lpstr>Recursive Networks – Or: Copying the Pattern</vt:lpstr>
      <vt:lpstr>Computing the Hidden State</vt:lpstr>
      <vt:lpstr>Recap: Activation Functions</vt:lpstr>
      <vt:lpstr>RNN Variants: LSTMs, GRUs</vt:lpstr>
      <vt:lpstr>Gates</vt:lpstr>
      <vt:lpstr>RNNs for Language Modeling</vt:lpstr>
      <vt:lpstr>RNNs for Sequence Labeling</vt:lpstr>
      <vt:lpstr>Basic RNNs for Sequence Labeling</vt:lpstr>
      <vt:lpstr>RNNs for Sequence Classification</vt:lpstr>
      <vt:lpstr>PowerPoint Presentation</vt:lpstr>
      <vt:lpstr>Comparison with Dynamic Baysian Networks</vt:lpstr>
      <vt:lpstr>Bidirectional RNNs</vt:lpstr>
      <vt:lpstr>Bidirectional RNNs for sequence classification</vt:lpstr>
      <vt:lpstr>Encoder-Decoder (seq2seq) model</vt:lpstr>
      <vt:lpstr>Encoder-Decoder (seq2seq) Model</vt:lpstr>
      <vt:lpstr>A More General View of seq2seq</vt:lpstr>
      <vt:lpstr>Attention Mechanisms</vt:lpstr>
      <vt:lpstr>Remember? Dynamic Context Windows in word2vec</vt:lpstr>
      <vt:lpstr>Attention Mechanisms</vt:lpstr>
      <vt:lpstr>From RNNs to LSTMs</vt:lpstr>
      <vt:lpstr>Long Short Term Memory Networks (LSTMs)</vt:lpstr>
      <vt:lpstr>Long Short Term Memory Networks (LSTMs)</vt:lpstr>
      <vt:lpstr>Bi-LSTM Encoder w/ HMM/CRF Layer</vt:lpstr>
      <vt:lpstr>Embeddings from Language Models</vt:lpstr>
      <vt:lpstr>Embeddings from Language Model (ELMO)</vt:lpstr>
      <vt:lpstr>ELMO</vt:lpstr>
      <vt:lpstr>ELMO</vt:lpstr>
      <vt:lpstr>Transformers</vt:lpstr>
      <vt:lpstr>Sequence</vt:lpstr>
      <vt:lpstr>Sequence </vt:lpstr>
      <vt:lpstr>Self-Attention </vt:lpstr>
      <vt:lpstr>Intelligent Agents    1d-CNNs LSTMs ELMo Transformers BERT GPT</vt:lpstr>
      <vt:lpstr>Recap: Embeddings from Language MOdel (ELMO)</vt:lpstr>
      <vt:lpstr>Pre-Training &amp; Fine Tuning</vt:lpstr>
      <vt:lpstr>Integrate ELMos into other embeddings</vt:lpstr>
      <vt:lpstr>Recap: Attention in Recurrent Encoding/Decoding</vt:lpstr>
      <vt:lpstr>Recap: Transformers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Positional Encoding </vt:lpstr>
      <vt:lpstr>Seq2seq with Attention</vt:lpstr>
      <vt:lpstr>PowerPoint Presentation</vt:lpstr>
      <vt:lpstr>PowerPoint Presentation</vt:lpstr>
      <vt:lpstr>Masked Multihead Attention</vt:lpstr>
      <vt:lpstr>Attention Visualization </vt:lpstr>
      <vt:lpstr>Attention Visualization </vt:lpstr>
      <vt:lpstr>PowerPoint Presentation</vt:lpstr>
      <vt:lpstr>Pre-Training &amp; Fine Tuning</vt:lpstr>
      <vt:lpstr>  2Model Pre-Training</vt:lpstr>
      <vt:lpstr>  3Model Pre-Training</vt:lpstr>
      <vt:lpstr>Bidirectional Encoder Representations from Transformers (BERT)</vt:lpstr>
      <vt:lpstr>Training of BERT</vt:lpstr>
      <vt:lpstr>PowerPoint Presentation</vt:lpstr>
      <vt:lpstr>PowerPoint Presentation</vt:lpstr>
      <vt:lpstr>How to use BERT – Case 1</vt:lpstr>
      <vt:lpstr>How to use BERT – Case 2</vt:lpstr>
      <vt:lpstr>How to use BERT – Case 3</vt:lpstr>
      <vt:lpstr>How to use BERT – Case 4 </vt:lpstr>
      <vt:lpstr>How to use BERT – Case 4 </vt:lpstr>
      <vt:lpstr>BERT Pre-Training &amp; Fine Tuning</vt:lpstr>
      <vt:lpstr>How to use BERT – Case 4 </vt:lpstr>
      <vt:lpstr>Example Application: Summarization </vt:lpstr>
      <vt:lpstr>BERT as a Markov Random Field Language Model</vt:lpstr>
      <vt:lpstr>Recap: From word2vec/ELMo via Transformers to BERT</vt:lpstr>
      <vt:lpstr>  6 Model Pre-Training</vt:lpstr>
      <vt:lpstr>GPT (Generative Pre-trained Transformer)</vt:lpstr>
      <vt:lpstr>Generative Pre-Training (GPT)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LLMs of the GPT family</vt:lpstr>
      <vt:lpstr>Compatibility vs. Alignment in LLMs</vt:lpstr>
      <vt:lpstr>Assessment GPT-3</vt:lpstr>
      <vt:lpstr>PowerPoint Presentation</vt:lpstr>
      <vt:lpstr>Train on Curated Dataset</vt:lpstr>
      <vt:lpstr>PowerPoint Presentation</vt:lpstr>
      <vt:lpstr>InstructGPT: Reinforcement Learning from Human Feedback (RLHF)</vt:lpstr>
      <vt:lpstr>Train a Reward (Preference) Model</vt:lpstr>
      <vt:lpstr>Fine-Tuning</vt:lpstr>
      <vt:lpstr>Reinforcement Learning</vt:lpstr>
      <vt:lpstr>Reinforcement Learning</vt:lpstr>
      <vt:lpstr>Intelligent Agents    1d-CNNs LSTMs ELMo Transformers BERT GPT</vt:lpstr>
      <vt:lpstr>PowerPoint Presentation</vt:lpstr>
      <vt:lpstr>PowerPoint Presentation</vt:lpstr>
      <vt:lpstr>Summarization</vt:lpstr>
      <vt:lpstr>Summarization with attention-based AE + AR </vt:lpstr>
      <vt:lpstr>Universal Transformer</vt:lpstr>
      <vt:lpstr>Universal Transformer</vt:lpstr>
      <vt:lpstr>PowerPoint Presentation</vt:lpstr>
      <vt:lpstr>Tricks: Subtoken Encoding</vt:lpstr>
      <vt:lpstr>Tricks: Subtoken Encoding</vt:lpstr>
      <vt:lpstr> More Powerful Pre-Trained Model – GPT 3 </vt:lpstr>
      <vt:lpstr>The Amazing Power of Large Language Models</vt:lpstr>
      <vt:lpstr>Example</vt:lpstr>
      <vt:lpstr>  11 GPT-3 “In-Context” Learning</vt:lpstr>
      <vt:lpstr>PowerPoint Presentation</vt:lpstr>
      <vt:lpstr>In-context learning: Analysis</vt:lpstr>
      <vt:lpstr>Evaluation</vt:lpstr>
      <vt:lpstr>Understanding context learning</vt:lpstr>
      <vt:lpstr>ChatGPT</vt:lpstr>
      <vt:lpstr>Similar Approaches</vt:lpstr>
      <vt:lpstr>Back to Agents</vt:lpstr>
      <vt:lpstr>Distillation</vt:lpstr>
      <vt:lpstr>Distillation</vt:lpstr>
      <vt:lpstr>Why does distillation work so well? </vt:lpstr>
      <vt:lpstr>  16 GPT-J</vt:lpstr>
      <vt:lpstr>Summary: Large Language models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Uli</dc:creator>
  <cp:lastModifiedBy>Ralf Möller</cp:lastModifiedBy>
  <cp:revision>1482</cp:revision>
  <cp:lastPrinted>2020-01-10T08:52:52Z</cp:lastPrinted>
  <dcterms:created xsi:type="dcterms:W3CDTF">2010-04-27T12:26:40Z</dcterms:created>
  <dcterms:modified xsi:type="dcterms:W3CDTF">2023-01-24T08:30:10Z</dcterms:modified>
</cp:coreProperties>
</file>