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5" r:id="rId1"/>
  </p:sldMasterIdLst>
  <p:notesMasterIdLst>
    <p:notesMasterId r:id="rId41"/>
  </p:notesMasterIdLst>
  <p:handoutMasterIdLst>
    <p:handoutMasterId r:id="rId42"/>
  </p:handoutMasterIdLst>
  <p:sldIdLst>
    <p:sldId id="273" r:id="rId2"/>
    <p:sldId id="4018" r:id="rId3"/>
    <p:sldId id="4008" r:id="rId4"/>
    <p:sldId id="4009" r:id="rId5"/>
    <p:sldId id="4010" r:id="rId6"/>
    <p:sldId id="294" r:id="rId7"/>
    <p:sldId id="257" r:id="rId8"/>
    <p:sldId id="258" r:id="rId9"/>
    <p:sldId id="478" r:id="rId10"/>
    <p:sldId id="865" r:id="rId11"/>
    <p:sldId id="899" r:id="rId12"/>
    <p:sldId id="632" r:id="rId13"/>
    <p:sldId id="888" r:id="rId14"/>
    <p:sldId id="828" r:id="rId15"/>
    <p:sldId id="830" r:id="rId16"/>
    <p:sldId id="832" r:id="rId17"/>
    <p:sldId id="836" r:id="rId18"/>
    <p:sldId id="872" r:id="rId19"/>
    <p:sldId id="835" r:id="rId20"/>
    <p:sldId id="915" r:id="rId21"/>
    <p:sldId id="909" r:id="rId22"/>
    <p:sldId id="903" r:id="rId23"/>
    <p:sldId id="904" r:id="rId24"/>
    <p:sldId id="905" r:id="rId25"/>
    <p:sldId id="857" r:id="rId26"/>
    <p:sldId id="853" r:id="rId27"/>
    <p:sldId id="854" r:id="rId28"/>
    <p:sldId id="873" r:id="rId29"/>
    <p:sldId id="840" r:id="rId30"/>
    <p:sldId id="875" r:id="rId31"/>
    <p:sldId id="859" r:id="rId32"/>
    <p:sldId id="882" r:id="rId33"/>
    <p:sldId id="883" r:id="rId34"/>
    <p:sldId id="885" r:id="rId35"/>
    <p:sldId id="891" r:id="rId36"/>
    <p:sldId id="916" r:id="rId37"/>
    <p:sldId id="890" r:id="rId38"/>
    <p:sldId id="892" r:id="rId39"/>
    <p:sldId id="1475" r:id="rId40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ian tang" initials="jt" lastIdx="1" clrIdx="0">
    <p:extLst>
      <p:ext uri="{19B8F6BF-5375-455C-9EA6-DF929625EA0E}">
        <p15:presenceInfo xmlns:p15="http://schemas.microsoft.com/office/powerpoint/2012/main" userId="S::jian.tang@hec.ca::08ea5e91-e79c-4f6e-a581-0d347d8e892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305FF"/>
    <a:srgbClr val="0544FF"/>
    <a:srgbClr val="6D7CFF"/>
    <a:srgbClr val="807CFF"/>
    <a:srgbClr val="00394A"/>
    <a:srgbClr val="003241"/>
    <a:srgbClr val="DAD9D3"/>
    <a:srgbClr val="B2B1A9"/>
    <a:srgbClr val="004B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94762"/>
  </p:normalViewPr>
  <p:slideViewPr>
    <p:cSldViewPr>
      <p:cViewPr varScale="1">
        <p:scale>
          <a:sx n="117" d="100"/>
          <a:sy n="117" d="100"/>
        </p:scale>
        <p:origin x="920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56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8A6ECAE5-6A67-9648-BFD4-50D589EC5C71}" type="datetimeFigureOut">
              <a:rPr lang="de-DE"/>
              <a:pPr>
                <a:defRPr/>
              </a:pPr>
              <a:t>19.01.23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298B09E7-CB36-8743-B365-30F25214A4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333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967AB418-317D-AC4E-A41A-2B33F9292AC9}" type="datetimeFigureOut">
              <a:rPr lang="de-DE"/>
              <a:pPr>
                <a:defRPr/>
              </a:pPr>
              <a:t>19.01.23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609C88DA-55BC-924E-8761-82F5902E2C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13931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zhuanlan.zhihu.com/p/59436589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From </a:t>
            </a:r>
            <a:r>
              <a:rPr lang="zh-TW" altLang="en-US" dirty="0"/>
              <a:t>擺渡</a:t>
            </a:r>
            <a:r>
              <a:rPr lang="en-US" altLang="zh-TW" dirty="0">
                <a:hlinkClick r:id="rId3"/>
              </a:rPr>
              <a:t>https://zhuanlan.zhihu.com/p/59436589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1633A-A357-4647-96F8-3609E572E7C5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56159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3285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032A03-021A-6749-9A33-A6DC29EA5365}" type="slidenum">
              <a:rPr lang="de-DE" altLang="en-US"/>
              <a:pPr/>
              <a:t>12</a:t>
            </a:fld>
            <a:endParaRPr lang="de-DE" altLang="en-US"/>
          </a:p>
        </p:txBody>
      </p:sp>
      <p:sp>
        <p:nvSpPr>
          <p:cNvPr id="399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38546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E1CAEB-67AD-458E-B98A-1074D66B1EF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620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2627313" y="6400800"/>
            <a:ext cx="1223962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33725" y="6400800"/>
            <a:ext cx="2895600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34403-92B1-A544-A7FD-95466AC3179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1135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2627313" y="6400800"/>
            <a:ext cx="1223962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33725" y="6400800"/>
            <a:ext cx="2895600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C577E2-95DD-1F4B-A688-E8FB0200778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878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emf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56" name="Rectangle 4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56550" y="6400800"/>
            <a:ext cx="1008063" cy="1968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91440" bIns="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cs typeface="+mn-cs"/>
              </a:defRPr>
            </a:lvl1pPr>
          </a:lstStyle>
          <a:p>
            <a:pPr>
              <a:defRPr/>
            </a:pPr>
            <a:fld id="{7B1C38A0-67D8-0242-BF64-2E51696E2079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pic>
        <p:nvPicPr>
          <p:cNvPr id="1027" name="Picture 45" descr="Logo_ImFocus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863" y="6453188"/>
            <a:ext cx="137795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58" name="Rectangle 46"/>
          <p:cNvSpPr>
            <a:spLocks noChangeArrowheads="1"/>
          </p:cNvSpPr>
          <p:nvPr userDrawn="1"/>
        </p:nvSpPr>
        <p:spPr bwMode="auto">
          <a:xfrm>
            <a:off x="179388" y="981075"/>
            <a:ext cx="8785225" cy="7302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559" name="Rectangle 47"/>
          <p:cNvSpPr>
            <a:spLocks noChangeArrowheads="1"/>
          </p:cNvSpPr>
          <p:nvPr userDrawn="1"/>
        </p:nvSpPr>
        <p:spPr bwMode="auto">
          <a:xfrm flipV="1">
            <a:off x="179388" y="6669088"/>
            <a:ext cx="8785225" cy="1889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561" name="Rectangle 49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260350"/>
            <a:ext cx="8229600" cy="50323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Titelmasterformat durch Klicken bearbeiten</a:t>
            </a:r>
          </a:p>
        </p:txBody>
      </p:sp>
      <p:sp>
        <p:nvSpPr>
          <p:cNvPr id="64562" name="Rectangle 5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96975"/>
            <a:ext cx="8229600" cy="49688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Textmasterformate durch Klicken bearbeiten</a:t>
            </a:r>
          </a:p>
          <a:p>
            <a:pPr lvl="1"/>
            <a:r>
              <a:rPr lang="en-US" noProof="0"/>
              <a:t>Zweite Ebene</a:t>
            </a:r>
          </a:p>
          <a:p>
            <a:pPr lvl="2"/>
            <a:r>
              <a:rPr lang="en-US" noProof="0"/>
              <a:t>Dritte Ebene</a:t>
            </a:r>
          </a:p>
          <a:p>
            <a:pPr lvl="3"/>
            <a:r>
              <a:rPr lang="en-US" noProof="0"/>
              <a:t>Vierte Ebene</a:t>
            </a:r>
          </a:p>
          <a:p>
            <a:pPr lvl="4"/>
            <a:r>
              <a:rPr lang="en-US" noProof="0"/>
              <a:t>Fünfte Ebene</a:t>
            </a:r>
          </a:p>
        </p:txBody>
      </p:sp>
      <p:pic>
        <p:nvPicPr>
          <p:cNvPr id="1032" name="Bild 48" descr="Logo_Inst_InfSys_P309.pdf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167438"/>
            <a:ext cx="21605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9.emf"/><Relationship Id="rId7" Type="http://schemas.openxmlformats.org/officeDocument/2006/relationships/image" Target="../media/image23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emf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google/technology/ai/lamda/" TargetMode="External"/><Relationship Id="rId2" Type="http://schemas.openxmlformats.org/officeDocument/2006/relationships/hyperlink" Target="https://arxiv.org/abs/2201.08239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i.googleblog.com/2017/08/transformer-novel-neural-network.html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3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hyperlink" Target="https://arxiv.org/abs/1406.107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0.png"/><Relationship Id="rId3" Type="http://schemas.openxmlformats.org/officeDocument/2006/relationships/hyperlink" Target="https://arxiv.org/abs/1802.00910" TargetMode="External"/><Relationship Id="rId7" Type="http://schemas.openxmlformats.org/officeDocument/2006/relationships/hyperlink" Target="https://arxiv.org/abs/1710.10568" TargetMode="External"/><Relationship Id="rId2" Type="http://schemas.openxmlformats.org/officeDocument/2006/relationships/hyperlink" Target="https://arxiv.org/abs/1710.10903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1801.10247" TargetMode="External"/><Relationship Id="rId5" Type="http://schemas.openxmlformats.org/officeDocument/2006/relationships/hyperlink" Target="https://arxiv.org/pdf/1611.08402.pdf" TargetMode="External"/><Relationship Id="rId4" Type="http://schemas.openxmlformats.org/officeDocument/2006/relationships/hyperlink" Target="https://arxiv.org/abs/1611.08097" TargetMode="External"/><Relationship Id="rId9" Type="http://schemas.openxmlformats.org/officeDocument/2006/relationships/image" Target="../media/image49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speech.ee.ntu.edu.tw/~tlkagk/courses_ML20.html" TargetMode="Externa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628800"/>
            <a:ext cx="7772400" cy="1224136"/>
          </a:xfrm>
        </p:spPr>
        <p:txBody>
          <a:bodyPr/>
          <a:lstStyle/>
          <a:p>
            <a:pPr eaLnBrk="1" hangingPunct="1">
              <a:defRPr/>
            </a:pPr>
            <a:r>
              <a:rPr lang="de-DE" sz="3600" b="1" dirty="0">
                <a:cs typeface="+mj-cs"/>
              </a:rPr>
              <a:t>Intelligent </a:t>
            </a:r>
            <a:r>
              <a:rPr lang="de-DE" sz="3600" b="1" dirty="0" err="1">
                <a:cs typeface="+mj-cs"/>
              </a:rPr>
              <a:t>Agents</a:t>
            </a:r>
            <a:br>
              <a:rPr lang="de-DE" sz="3600" b="1" dirty="0">
                <a:cs typeface="+mj-cs"/>
              </a:rPr>
            </a:br>
            <a:r>
              <a:rPr lang="de-DE" sz="2800" b="1" dirty="0" err="1">
                <a:cs typeface="+mj-cs"/>
              </a:rPr>
              <a:t>LaMDA</a:t>
            </a:r>
            <a:r>
              <a:rPr lang="de-DE" sz="2800" b="1" dirty="0">
                <a:cs typeface="+mj-cs"/>
              </a:rPr>
              <a:t>, KGs, GNNs</a:t>
            </a:r>
            <a:endParaRPr lang="de-DE" sz="3600" b="1" dirty="0">
              <a:cs typeface="+mj-cs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212976"/>
            <a:ext cx="6400800" cy="2808412"/>
          </a:xfrm>
        </p:spPr>
        <p:txBody>
          <a:bodyPr/>
          <a:lstStyle/>
          <a:p>
            <a:pPr eaLnBrk="1" hangingPunct="1">
              <a:defRPr/>
            </a:pPr>
            <a:r>
              <a:rPr lang="de-DE" dirty="0">
                <a:cs typeface="+mn-cs"/>
              </a:rPr>
              <a:t>Prof. Dr. Ralf Möller</a:t>
            </a:r>
          </a:p>
          <a:p>
            <a:pPr eaLnBrk="1" hangingPunct="1">
              <a:defRPr/>
            </a:pPr>
            <a:r>
              <a:rPr lang="de-DE" dirty="0">
                <a:cs typeface="+mn-cs"/>
              </a:rPr>
              <a:t>Universität zu Lübeck</a:t>
            </a:r>
          </a:p>
          <a:p>
            <a:pPr eaLnBrk="1" hangingPunct="1">
              <a:defRPr/>
            </a:pPr>
            <a:r>
              <a:rPr lang="de-DE" dirty="0">
                <a:cs typeface="+mn-cs"/>
              </a:rPr>
              <a:t>Institut für Informationssysteme</a:t>
            </a:r>
          </a:p>
          <a:p>
            <a:pPr eaLnBrk="1" hangingPunct="1">
              <a:defRPr/>
            </a:pPr>
            <a:endParaRPr lang="de-DE" dirty="0">
              <a:cs typeface="+mn-cs"/>
            </a:endParaRPr>
          </a:p>
          <a:p>
            <a:pPr eaLnBrk="1" hangingPunct="1">
              <a:defRPr/>
            </a:pPr>
            <a:endParaRPr lang="de-DE" dirty="0"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680" y="260648"/>
            <a:ext cx="8874920" cy="552273"/>
          </a:xfrm>
        </p:spPr>
        <p:txBody>
          <a:bodyPr/>
          <a:lstStyle/>
          <a:p>
            <a:r>
              <a:rPr lang="en-US" dirty="0"/>
              <a:t>Embedding Nodes of a Graph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060948" y="6597352"/>
            <a:ext cx="7704856" cy="384434"/>
          </a:xfrm>
        </p:spPr>
        <p:txBody>
          <a:bodyPr/>
          <a:lstStyle/>
          <a:p>
            <a:r>
              <a:rPr lang="en-US" sz="1400" dirty="0">
                <a:solidFill>
                  <a:schemeClr val="bg1"/>
                </a:solidFill>
              </a:rPr>
              <a:t>Representation Learning on Networks, </a:t>
            </a:r>
            <a:r>
              <a:rPr lang="en-US" sz="1400" dirty="0" err="1">
                <a:solidFill>
                  <a:schemeClr val="bg1"/>
                </a:solidFill>
              </a:rPr>
              <a:t>snap.stanford.edu</a:t>
            </a:r>
            <a:r>
              <a:rPr lang="en-US" sz="1400" dirty="0">
                <a:solidFill>
                  <a:schemeClr val="bg1"/>
                </a:solidFill>
              </a:rPr>
              <a:t>/</a:t>
            </a:r>
            <a:r>
              <a:rPr lang="en-US" sz="1400" dirty="0" err="1">
                <a:solidFill>
                  <a:schemeClr val="bg1"/>
                </a:solidFill>
              </a:rPr>
              <a:t>proj</a:t>
            </a:r>
            <a:r>
              <a:rPr lang="en-US" sz="1400" dirty="0">
                <a:solidFill>
                  <a:schemeClr val="bg1"/>
                </a:solidFill>
              </a:rPr>
              <a:t>/embeddings-www, WWW 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10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913376" y="2417448"/>
            <a:ext cx="1219200" cy="1219200"/>
          </a:xfrm>
          <a:prstGeom prst="rect">
            <a:avLst/>
          </a:prstGeom>
          <a:noFill/>
          <a:ln>
            <a:noFill/>
          </a:ln>
        </p:spPr>
        <p:txBody>
          <a:bodyPr wrap="none" lIns="91425" tIns="91425" rIns="91425" bIns="91425" rtlCol="0" anchor="t" anchorCtr="0">
            <a:noAutofit/>
          </a:bodyPr>
          <a:lstStyle/>
          <a:p>
            <a:endParaRPr lang="en-US" sz="3809" dirty="0"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965" y="2793649"/>
            <a:ext cx="6622035" cy="286071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69080" y="1202489"/>
            <a:ext cx="8874920" cy="143098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pPr marL="457189" indent="-457189">
              <a:buFont typeface="Arial" charset="0"/>
              <a:buChar char="•"/>
            </a:pPr>
            <a:r>
              <a:rPr lang="en-US" sz="2600" dirty="0">
                <a:latin typeface="+mn-lt"/>
                <a:ea typeface="Helvetica Neue Light" charset="0"/>
                <a:cs typeface="Helvetica Neue Light" charset="0"/>
                <a:sym typeface="Open Sans"/>
              </a:rPr>
              <a:t>Encode nodes so that …</a:t>
            </a:r>
          </a:p>
          <a:p>
            <a:pPr marL="914400" lvl="1" indent="-457200">
              <a:buFont typeface="System Font Regular"/>
              <a:buChar char="-"/>
            </a:pPr>
            <a:r>
              <a:rPr lang="en-US" sz="2600" dirty="0">
                <a:solidFill>
                  <a:srgbClr val="0305FF"/>
                </a:solidFill>
                <a:latin typeface="+mn-lt"/>
                <a:ea typeface="Helvetica Neue Light" charset="0"/>
                <a:cs typeface="Helvetica Neue Light" charset="0"/>
                <a:sym typeface="Open Sans"/>
              </a:rPr>
              <a:t>similarity in the embedding space </a:t>
            </a:r>
            <a:r>
              <a:rPr lang="en-US" sz="2600" dirty="0">
                <a:solidFill>
                  <a:srgbClr val="FF0000"/>
                </a:solidFill>
                <a:latin typeface="+mn-lt"/>
                <a:ea typeface="Helvetica Neue Light" charset="0"/>
                <a:cs typeface="Helvetica Neue Light" charset="0"/>
                <a:sym typeface="Open Sans"/>
              </a:rPr>
              <a:t>approximates …</a:t>
            </a:r>
            <a:r>
              <a:rPr lang="en-US" sz="2600" dirty="0">
                <a:latin typeface="+mn-lt"/>
                <a:ea typeface="Helvetica Neue Light" charset="0"/>
                <a:cs typeface="Helvetica Neue Light" charset="0"/>
                <a:sym typeface="Open Sans"/>
              </a:rPr>
              <a:t> </a:t>
            </a:r>
          </a:p>
          <a:p>
            <a:pPr marL="914400" lvl="1" indent="-457200">
              <a:buFont typeface="System Font Regular"/>
              <a:buChar char="-"/>
            </a:pPr>
            <a:r>
              <a:rPr lang="en-US" sz="2600" dirty="0">
                <a:solidFill>
                  <a:srgbClr val="0305FF"/>
                </a:solidFill>
                <a:latin typeface="+mn-lt"/>
                <a:ea typeface="Helvetica Neue Light" charset="0"/>
                <a:cs typeface="Helvetica Neue Light" charset="0"/>
                <a:sym typeface="Open Sans"/>
              </a:rPr>
              <a:t>similarity in the original network</a:t>
            </a:r>
            <a:endParaRPr lang="en-US" sz="2600" dirty="0">
              <a:solidFill>
                <a:schemeClr val="accent1"/>
              </a:solidFill>
              <a:latin typeface="+mn-lt"/>
              <a:ea typeface="Helvetica Neue Light" charset="0"/>
              <a:cs typeface="Helvetica Neue Light" charset="0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6144455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2463003"/>
            <a:ext cx="6694043" cy="28918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913" y="226371"/>
            <a:ext cx="8346008" cy="549226"/>
          </a:xfrm>
        </p:spPr>
        <p:txBody>
          <a:bodyPr/>
          <a:lstStyle/>
          <a:p>
            <a:r>
              <a:rPr lang="en-US" dirty="0"/>
              <a:t>Embedding Nodes of a Graph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11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037324" y="2329047"/>
            <a:ext cx="1219200" cy="1219200"/>
          </a:xfrm>
          <a:prstGeom prst="rect">
            <a:avLst/>
          </a:prstGeom>
          <a:noFill/>
          <a:ln>
            <a:noFill/>
          </a:ln>
        </p:spPr>
        <p:txBody>
          <a:bodyPr wrap="none" lIns="91425" tIns="91425" rIns="91425" bIns="91425" rtlCol="0" anchor="t" anchorCtr="0">
            <a:noAutofit/>
          </a:bodyPr>
          <a:lstStyle/>
          <a:p>
            <a:endParaRPr lang="en-US" sz="3809" dirty="0"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731" y="1268760"/>
            <a:ext cx="4122261" cy="487704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1950456" y="1805229"/>
            <a:ext cx="3336769" cy="3454765"/>
            <a:chOff x="1462842" y="1662545"/>
            <a:chExt cx="2502577" cy="2591074"/>
          </a:xfrm>
        </p:grpSpPr>
        <p:grpSp>
          <p:nvGrpSpPr>
            <p:cNvPr id="17" name="Group 16"/>
            <p:cNvGrpSpPr/>
            <p:nvPr/>
          </p:nvGrpSpPr>
          <p:grpSpPr>
            <a:xfrm>
              <a:off x="1462842" y="1882591"/>
              <a:ext cx="2502577" cy="2371028"/>
              <a:chOff x="1462842" y="1882591"/>
              <a:chExt cx="2502577" cy="2371028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3027287" y="2688879"/>
                <a:ext cx="938132" cy="316871"/>
              </a:xfrm>
              <a:prstGeom prst="rect">
                <a:avLst/>
              </a:prstGeom>
              <a:solidFill>
                <a:schemeClr val="accent3">
                  <a:alpha val="3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4"/>
                  </a:solidFill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2980510" y="3936748"/>
                <a:ext cx="938132" cy="316871"/>
              </a:xfrm>
              <a:prstGeom prst="rect">
                <a:avLst/>
              </a:prstGeom>
              <a:solidFill>
                <a:schemeClr val="accent3">
                  <a:alpha val="3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4"/>
                  </a:solidFill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462842" y="1882591"/>
                <a:ext cx="1874815" cy="38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rtlCol="0" anchor="t" anchorCtr="0">
                <a:noAutofit/>
              </a:bodyPr>
              <a:lstStyle/>
              <a:p>
                <a:r>
                  <a:rPr lang="en-US" sz="2600" dirty="0">
                    <a:latin typeface="+mn-lt"/>
                    <a:ea typeface="Helvetica Neue Light" charset="0"/>
                    <a:cs typeface="Helvetica Neue Light" charset="0"/>
                    <a:sym typeface="Open Sans"/>
                  </a:rPr>
                  <a:t>Need to define!</a:t>
                </a:r>
              </a:p>
            </p:txBody>
          </p:sp>
        </p:grpSp>
        <p:cxnSp>
          <p:nvCxnSpPr>
            <p:cNvPr id="12" name="Straight Arrow Connector 11"/>
            <p:cNvCxnSpPr/>
            <p:nvPr/>
          </p:nvCxnSpPr>
          <p:spPr>
            <a:xfrm>
              <a:off x="2818245" y="2363270"/>
              <a:ext cx="469900" cy="28756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cxnSpLocks/>
              <a:stCxn id="10" idx="2"/>
            </p:cNvCxnSpPr>
            <p:nvPr/>
          </p:nvCxnSpPr>
          <p:spPr>
            <a:xfrm>
              <a:off x="2400250" y="2271892"/>
              <a:ext cx="771137" cy="166485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cxnSpLocks/>
            </p:cNvCxnSpPr>
            <p:nvPr/>
          </p:nvCxnSpPr>
          <p:spPr>
            <a:xfrm flipH="1" flipV="1">
              <a:off x="2346037" y="1662545"/>
              <a:ext cx="54213" cy="33329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DF5958FF-FC38-8F41-B4A7-A5E51020C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60948" y="6597352"/>
            <a:ext cx="7704856" cy="384434"/>
          </a:xfrm>
        </p:spPr>
        <p:txBody>
          <a:bodyPr/>
          <a:lstStyle/>
          <a:p>
            <a:r>
              <a:rPr lang="en-US" sz="1400" dirty="0">
                <a:solidFill>
                  <a:schemeClr val="bg1"/>
                </a:solidFill>
              </a:rPr>
              <a:t>Representation Learning on Networks, </a:t>
            </a:r>
            <a:r>
              <a:rPr lang="en-US" sz="1400" dirty="0" err="1">
                <a:solidFill>
                  <a:schemeClr val="bg1"/>
                </a:solidFill>
              </a:rPr>
              <a:t>snap.stanford.edu</a:t>
            </a:r>
            <a:r>
              <a:rPr lang="en-US" sz="1400" dirty="0">
                <a:solidFill>
                  <a:schemeClr val="bg1"/>
                </a:solidFill>
              </a:rPr>
              <a:t>/</a:t>
            </a:r>
            <a:r>
              <a:rPr lang="en-US" sz="1400" dirty="0" err="1">
                <a:solidFill>
                  <a:schemeClr val="bg1"/>
                </a:solidFill>
              </a:rPr>
              <a:t>proj</a:t>
            </a:r>
            <a:r>
              <a:rPr lang="en-US" sz="1400" dirty="0">
                <a:solidFill>
                  <a:schemeClr val="bg1"/>
                </a:solidFill>
              </a:rPr>
              <a:t>/embeddings-www, WWW 2018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1032347-3836-EC40-9FE4-A0377ED4AFA7}"/>
              </a:ext>
            </a:extLst>
          </p:cNvPr>
          <p:cNvSpPr txBox="1"/>
          <p:nvPr/>
        </p:nvSpPr>
        <p:spPr>
          <a:xfrm>
            <a:off x="6266051" y="1347268"/>
            <a:ext cx="2499753" cy="93065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+mn-lt"/>
                <a:ea typeface="Cambria Math" charset="0"/>
                <a:cs typeface="Cambria Math" charset="0"/>
                <a:sym typeface="Open Sans"/>
              </a:rPr>
              <a:t>d</a:t>
            </a:r>
            <a:r>
              <a:rPr lang="en-US" sz="2400" dirty="0">
                <a:solidFill>
                  <a:schemeClr val="tx2"/>
                </a:solidFill>
                <a:latin typeface="+mn-lt"/>
                <a:ea typeface="Helvetica Neue Light" charset="0"/>
                <a:cs typeface="Helvetica Neue Light" charset="0"/>
                <a:sym typeface="Open Sans"/>
              </a:rPr>
              <a:t>-dimensional embedding</a:t>
            </a:r>
          </a:p>
        </p:txBody>
      </p:sp>
    </p:spTree>
    <p:extLst>
      <p:ext uri="{BB962C8B-B14F-4D97-AF65-F5344CB8AC3E}">
        <p14:creationId xmlns:p14="http://schemas.microsoft.com/office/powerpoint/2010/main" val="3213727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 dirty="0" err="1"/>
              <a:t>Recap</a:t>
            </a:r>
            <a:r>
              <a:rPr lang="de-DE" altLang="en-US" dirty="0"/>
              <a:t>: </a:t>
            </a:r>
            <a:r>
              <a:rPr lang="de-DE" altLang="en-US" dirty="0" err="1"/>
              <a:t>Dot</a:t>
            </a:r>
            <a:r>
              <a:rPr lang="de-DE" altLang="en-US" dirty="0"/>
              <a:t> </a:t>
            </a:r>
            <a:r>
              <a:rPr lang="de-DE" altLang="en-US" dirty="0" err="1"/>
              <a:t>Product</a:t>
            </a:r>
            <a:endParaRPr lang="de-DE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024051"/>
            <a:ext cx="2520280" cy="4831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08" y="2633187"/>
            <a:ext cx="4817434" cy="1800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006" y="1412776"/>
            <a:ext cx="3086100" cy="3187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95936" y="6392361"/>
            <a:ext cx="8178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0305FF"/>
                </a:solidFill>
              </a:rPr>
              <a:t>Wikipedia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75250" y="3194350"/>
            <a:ext cx="4732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(𝜑)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29922" y="2051128"/>
            <a:ext cx="3417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/>
              <a:t>𝜑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A5157DC-3F73-8C43-9FB1-E87764A954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7" y="1383971"/>
            <a:ext cx="2666427" cy="48312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C04BE0F-EF74-3B45-9EE4-EB26C3946C2C}"/>
              </a:ext>
            </a:extLst>
          </p:cNvPr>
          <p:cNvSpPr txBox="1"/>
          <p:nvPr/>
        </p:nvSpPr>
        <p:spPr>
          <a:xfrm>
            <a:off x="2123728" y="1412776"/>
            <a:ext cx="145263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||</a:t>
            </a:r>
            <a:r>
              <a:rPr lang="de-DE" dirty="0" err="1"/>
              <a:t>b</a:t>
            </a:r>
            <a:r>
              <a:rPr lang="de-DE" baseline="-25000" dirty="0" err="1"/>
              <a:t>a</a:t>
            </a:r>
            <a:r>
              <a:rPr lang="de-DE" dirty="0"/>
              <a:t>||   </a:t>
            </a:r>
          </a:p>
        </p:txBody>
      </p:sp>
    </p:spTree>
    <p:extLst>
      <p:ext uri="{BB962C8B-B14F-4D97-AF65-F5344CB8AC3E}">
        <p14:creationId xmlns:p14="http://schemas.microsoft.com/office/powerpoint/2010/main" val="11938939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57239"/>
            <a:ext cx="8371224" cy="523692"/>
          </a:xfrm>
        </p:spPr>
        <p:txBody>
          <a:bodyPr/>
          <a:lstStyle/>
          <a:p>
            <a:r>
              <a:rPr lang="en-US" dirty="0"/>
              <a:t>Simple (“Shallow”) Embedding Approaches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13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06400" y="1421514"/>
            <a:ext cx="7924800" cy="39059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dirty="0"/>
              <a:t>Solve optimization problem</a:t>
            </a:r>
          </a:p>
          <a:p>
            <a:r>
              <a:rPr lang="en-CA" dirty="0"/>
              <a:t>Select embedding vectors for nodes </a:t>
            </a:r>
            <a:br>
              <a:rPr lang="en-CA" dirty="0"/>
            </a:br>
            <a:r>
              <a:rPr lang="en-CA" dirty="0"/>
              <a:t>such that “similar” nodes have similar vectors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/>
              <a:t>Various ways to specify similarity of nodes</a:t>
            </a:r>
          </a:p>
          <a:p>
            <a:r>
              <a:rPr lang="en-CA" dirty="0">
                <a:solidFill>
                  <a:srgbClr val="0305FF"/>
                </a:solidFill>
              </a:rPr>
              <a:t>Adjacency-based embedding</a:t>
            </a:r>
          </a:p>
          <a:p>
            <a:r>
              <a:rPr lang="en-CA" dirty="0">
                <a:solidFill>
                  <a:srgbClr val="0305FF"/>
                </a:solidFill>
              </a:rPr>
              <a:t>Multi-hop embedding</a:t>
            </a:r>
          </a:p>
          <a:p>
            <a:r>
              <a:rPr lang="en-CA" dirty="0">
                <a:solidFill>
                  <a:srgbClr val="0305FF"/>
                </a:solidFill>
              </a:rPr>
              <a:t>Random walk approaches</a:t>
            </a:r>
          </a:p>
          <a:p>
            <a:pPr marL="609585" indent="-609585">
              <a:buFont typeface="+mj-lt"/>
              <a:buAutoNum type="arabicPeriod"/>
            </a:pPr>
            <a:endParaRPr lang="en-CA" dirty="0"/>
          </a:p>
          <a:p>
            <a:pPr marL="609585" indent="-609585">
              <a:buFont typeface="+mj-lt"/>
              <a:buAutoNum type="arabicPeriod"/>
            </a:pPr>
            <a:endParaRPr lang="en-CA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D3C2374F-D12E-F449-84BA-0D2CAB538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60948" y="6597352"/>
            <a:ext cx="7704856" cy="384434"/>
          </a:xfrm>
        </p:spPr>
        <p:txBody>
          <a:bodyPr/>
          <a:lstStyle/>
          <a:p>
            <a:r>
              <a:rPr lang="en-US" sz="1400" dirty="0">
                <a:solidFill>
                  <a:schemeClr val="bg1"/>
                </a:solidFill>
              </a:rPr>
              <a:t>Representation Learning on Networks, </a:t>
            </a:r>
            <a:r>
              <a:rPr lang="en-US" sz="1400" dirty="0" err="1">
                <a:solidFill>
                  <a:schemeClr val="bg1"/>
                </a:solidFill>
              </a:rPr>
              <a:t>snap.stanford.edu</a:t>
            </a:r>
            <a:r>
              <a:rPr lang="en-US" sz="1400" dirty="0">
                <a:solidFill>
                  <a:schemeClr val="bg1"/>
                </a:solidFill>
              </a:rPr>
              <a:t>/</a:t>
            </a:r>
            <a:r>
              <a:rPr lang="en-US" sz="1400" dirty="0" err="1">
                <a:solidFill>
                  <a:schemeClr val="bg1"/>
                </a:solidFill>
              </a:rPr>
              <a:t>proj</a:t>
            </a:r>
            <a:r>
              <a:rPr lang="en-US" sz="1400" dirty="0">
                <a:solidFill>
                  <a:schemeClr val="bg1"/>
                </a:solidFill>
              </a:rPr>
              <a:t>/embeddings-www, WWW 2018</a:t>
            </a:r>
          </a:p>
        </p:txBody>
      </p:sp>
      <p:sp>
        <p:nvSpPr>
          <p:cNvPr id="8" name="Cloud Callout 7">
            <a:extLst>
              <a:ext uri="{FF2B5EF4-FFF2-40B4-BE49-F238E27FC236}">
                <a16:creationId xmlns:a16="http://schemas.microsoft.com/office/drawing/2014/main" id="{3B360194-1805-B740-8F6A-DAAA01E108A0}"/>
              </a:ext>
            </a:extLst>
          </p:cNvPr>
          <p:cNvSpPr/>
          <p:nvPr/>
        </p:nvSpPr>
        <p:spPr>
          <a:xfrm>
            <a:off x="6156176" y="2564904"/>
            <a:ext cx="3456384" cy="3074330"/>
          </a:xfrm>
          <a:prstGeom prst="cloudCallout">
            <a:avLst>
              <a:gd name="adj1" fmla="val -72094"/>
              <a:gd name="adj2" fmla="val 140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>
                <a:solidFill>
                  <a:sysClr val="windowText" lastClr="000000"/>
                </a:solidFill>
              </a:rPr>
              <a:t>More or less clever approaches, but appropriate similarity features should better be found automatically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22FED0-7209-634C-820C-C71BEBE6B60E}"/>
              </a:ext>
            </a:extLst>
          </p:cNvPr>
          <p:cNvSpPr txBox="1"/>
          <p:nvPr/>
        </p:nvSpPr>
        <p:spPr>
          <a:xfrm>
            <a:off x="2484154" y="6023029"/>
            <a:ext cx="4215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305FF"/>
                </a:solidFill>
              </a:rPr>
              <a:t>Hamilton et al. Representation Learning on Graphs: Methods and Applications. IEEE Data Engineering Bulletin on Graph Systems. </a:t>
            </a:r>
            <a:r>
              <a:rPr lang="en-US" sz="1200" b="1" dirty="0">
                <a:solidFill>
                  <a:srgbClr val="FF0000"/>
                </a:solidFill>
              </a:rPr>
              <a:t>2017</a:t>
            </a:r>
            <a:r>
              <a:rPr lang="en-US" sz="1200" dirty="0">
                <a:solidFill>
                  <a:srgbClr val="0305FF"/>
                </a:solidFill>
              </a:rPr>
              <a:t>.</a:t>
            </a:r>
          </a:p>
        </p:txBody>
      </p:sp>
      <p:sp>
        <p:nvSpPr>
          <p:cNvPr id="10" name="Cloud Callout 9">
            <a:extLst>
              <a:ext uri="{FF2B5EF4-FFF2-40B4-BE49-F238E27FC236}">
                <a16:creationId xmlns:a16="http://schemas.microsoft.com/office/drawing/2014/main" id="{1F6C34ED-78BB-6B44-9E83-AB5724F9B911}"/>
              </a:ext>
            </a:extLst>
          </p:cNvPr>
          <p:cNvSpPr/>
          <p:nvPr/>
        </p:nvSpPr>
        <p:spPr>
          <a:xfrm>
            <a:off x="5220072" y="790814"/>
            <a:ext cx="4648149" cy="1371397"/>
          </a:xfrm>
          <a:prstGeom prst="cloudCallout">
            <a:avLst>
              <a:gd name="adj1" fmla="val -57573"/>
              <a:gd name="adj2" fmla="val 3553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Vectors with d components (with d being a hyperparameter)</a:t>
            </a:r>
            <a:endParaRPr lang="en-DE" dirty="0">
              <a:solidFill>
                <a:sysClr val="windowText" lastClr="0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697E50-864D-1B4D-B33B-26B90D968B5A}"/>
              </a:ext>
            </a:extLst>
          </p:cNvPr>
          <p:cNvSpPr txBox="1"/>
          <p:nvPr/>
        </p:nvSpPr>
        <p:spPr>
          <a:xfrm>
            <a:off x="2060666" y="5163632"/>
            <a:ext cx="4041037" cy="817233"/>
          </a:xfrm>
          <a:prstGeom prst="rect">
            <a:avLst/>
          </a:prstGeom>
          <a:noFill/>
          <a:ln>
            <a:noFill/>
          </a:ln>
        </p:spPr>
        <p:txBody>
          <a:bodyPr wrap="square" lIns="68569" tIns="68569" rIns="68569" bIns="68569" rtlCol="0" anchor="t" anchorCtr="0">
            <a:noAutofit/>
          </a:bodyPr>
          <a:lstStyle/>
          <a:p>
            <a:r>
              <a:rPr lang="en-US" sz="2000" dirty="0">
                <a:latin typeface="+mn-lt"/>
                <a:ea typeface="Helvetica Neue Light" charset="0"/>
                <a:cs typeface="Helvetica Neue Light" charset="0"/>
                <a:sym typeface="Open Sans"/>
              </a:rPr>
              <a:t>Probability that </a:t>
            </a:r>
            <a:r>
              <a:rPr lang="en-US" sz="2000" i="1" dirty="0">
                <a:latin typeface="+mn-lt"/>
                <a:ea typeface="Cambria Math" charset="0"/>
                <a:cs typeface="Cambria Math" charset="0"/>
                <a:sym typeface="Open Sans"/>
              </a:rPr>
              <a:t>u</a:t>
            </a:r>
            <a:r>
              <a:rPr lang="en-US" sz="2000" dirty="0">
                <a:latin typeface="+mn-lt"/>
                <a:ea typeface="Helvetica Neue Light" charset="0"/>
                <a:cs typeface="Helvetica Neue Light" charset="0"/>
                <a:sym typeface="Open Sans"/>
              </a:rPr>
              <a:t> and </a:t>
            </a:r>
            <a:r>
              <a:rPr lang="en-US" sz="2000" i="1" dirty="0">
                <a:latin typeface="+mn-lt"/>
                <a:ea typeface="Cambria Math" charset="0"/>
                <a:cs typeface="Cambria Math" charset="0"/>
                <a:sym typeface="Open Sans"/>
              </a:rPr>
              <a:t>v</a:t>
            </a:r>
            <a:r>
              <a:rPr lang="en-US" sz="2000" dirty="0">
                <a:latin typeface="+mn-lt"/>
                <a:ea typeface="Helvetica Neue Light" charset="0"/>
                <a:cs typeface="Helvetica Neue Light" charset="0"/>
                <a:sym typeface="Open Sans"/>
              </a:rPr>
              <a:t> co-occur in a random walk over the network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A1A7F5C-4BFB-004A-8016-9ED0CB731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5280876"/>
            <a:ext cx="1089452" cy="404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998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891" y="246353"/>
            <a:ext cx="8057976" cy="641333"/>
          </a:xfrm>
        </p:spPr>
        <p:txBody>
          <a:bodyPr/>
          <a:lstStyle/>
          <a:p>
            <a:r>
              <a:rPr lang="en-US" dirty="0"/>
              <a:t>From “Shallow” to “Deep”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14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1313" y="1217497"/>
            <a:ext cx="8802624" cy="1114499"/>
          </a:xfrm>
        </p:spPr>
        <p:txBody>
          <a:bodyPr/>
          <a:lstStyle/>
          <a:p>
            <a:r>
              <a:rPr lang="en-US" dirty="0"/>
              <a:t>Shallow: Define features based on selected features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140359" y="3008463"/>
            <a:ext cx="4217940" cy="204687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213" y="3802273"/>
            <a:ext cx="1016000" cy="423333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3232220" y="3024374"/>
            <a:ext cx="219456" cy="2030967"/>
          </a:xfrm>
          <a:prstGeom prst="roundRect">
            <a:avLst/>
          </a:prstGeom>
          <a:noFill/>
          <a:ln>
            <a:solidFill>
              <a:schemeClr val="tx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3268796" y="3051880"/>
            <a:ext cx="158496" cy="768096"/>
            <a:chOff x="3081528" y="2681478"/>
            <a:chExt cx="118872" cy="576072"/>
          </a:xfrm>
          <a:solidFill>
            <a:schemeClr val="accent1"/>
          </a:solidFill>
        </p:grpSpPr>
        <p:sp>
          <p:nvSpPr>
            <p:cNvPr id="16" name="Oval 15"/>
            <p:cNvSpPr>
              <a:spLocks noChangeAspect="1"/>
            </p:cNvSpPr>
            <p:nvPr/>
          </p:nvSpPr>
          <p:spPr>
            <a:xfrm>
              <a:off x="3081528" y="2681478"/>
              <a:ext cx="118872" cy="11887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>
              <a:spLocks noChangeAspect="1"/>
            </p:cNvSpPr>
            <p:nvPr/>
          </p:nvSpPr>
          <p:spPr>
            <a:xfrm>
              <a:off x="3081528" y="2833878"/>
              <a:ext cx="118872" cy="11887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>
              <a:spLocks noChangeAspect="1"/>
            </p:cNvSpPr>
            <p:nvPr/>
          </p:nvSpPr>
          <p:spPr>
            <a:xfrm>
              <a:off x="3081528" y="2986278"/>
              <a:ext cx="118872" cy="11887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>
              <a:spLocks noChangeAspect="1"/>
            </p:cNvSpPr>
            <p:nvPr/>
          </p:nvSpPr>
          <p:spPr>
            <a:xfrm>
              <a:off x="3081528" y="3138678"/>
              <a:ext cx="118872" cy="11887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268796" y="3864680"/>
            <a:ext cx="158496" cy="768096"/>
            <a:chOff x="3081528" y="2681478"/>
            <a:chExt cx="118872" cy="576072"/>
          </a:xfrm>
          <a:solidFill>
            <a:schemeClr val="accent1"/>
          </a:solidFill>
        </p:grpSpPr>
        <p:sp>
          <p:nvSpPr>
            <p:cNvPr id="21" name="Oval 20"/>
            <p:cNvSpPr>
              <a:spLocks noChangeAspect="1"/>
            </p:cNvSpPr>
            <p:nvPr/>
          </p:nvSpPr>
          <p:spPr>
            <a:xfrm>
              <a:off x="3081528" y="2681478"/>
              <a:ext cx="118872" cy="11887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>
              <a:spLocks noChangeAspect="1"/>
            </p:cNvSpPr>
            <p:nvPr/>
          </p:nvSpPr>
          <p:spPr>
            <a:xfrm>
              <a:off x="3081528" y="2833878"/>
              <a:ext cx="118872" cy="11887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>
              <a:spLocks noChangeAspect="1"/>
            </p:cNvSpPr>
            <p:nvPr/>
          </p:nvSpPr>
          <p:spPr>
            <a:xfrm>
              <a:off x="3081528" y="2986278"/>
              <a:ext cx="118872" cy="11887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>
              <a:spLocks noChangeAspect="1"/>
            </p:cNvSpPr>
            <p:nvPr/>
          </p:nvSpPr>
          <p:spPr>
            <a:xfrm>
              <a:off x="3081528" y="3138678"/>
              <a:ext cx="118872" cy="11887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Oval 24"/>
          <p:cNvSpPr>
            <a:spLocks noChangeAspect="1"/>
          </p:cNvSpPr>
          <p:nvPr/>
        </p:nvSpPr>
        <p:spPr>
          <a:xfrm>
            <a:off x="3268796" y="4677480"/>
            <a:ext cx="158496" cy="15849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>
            <a:spLocks noChangeAspect="1"/>
          </p:cNvSpPr>
          <p:nvPr/>
        </p:nvSpPr>
        <p:spPr>
          <a:xfrm>
            <a:off x="3268796" y="4880680"/>
            <a:ext cx="158496" cy="15849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Left Brace 26"/>
          <p:cNvSpPr/>
          <p:nvPr/>
        </p:nvSpPr>
        <p:spPr>
          <a:xfrm rot="16200000">
            <a:off x="4003025" y="3198060"/>
            <a:ext cx="440267" cy="4270279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Left Brace 27"/>
          <p:cNvSpPr/>
          <p:nvPr/>
        </p:nvSpPr>
        <p:spPr>
          <a:xfrm rot="10800000">
            <a:off x="6394874" y="3008461"/>
            <a:ext cx="417545" cy="2030715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6824734" y="3502860"/>
            <a:ext cx="2286000" cy="1625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r>
              <a:rPr lang="en-US" dirty="0">
                <a:latin typeface="+mn-lt"/>
                <a:ea typeface="Helvetica Neue Light" charset="0"/>
                <a:cs typeface="Helvetica Neue Light" charset="0"/>
                <a:sym typeface="Open Sans"/>
              </a:rPr>
              <a:t>Dimension/size of embeddings 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866285" y="5496534"/>
            <a:ext cx="3107113" cy="54370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r>
              <a:rPr lang="en-US" dirty="0">
                <a:latin typeface="+mn-lt"/>
                <a:ea typeface="Helvetica Neue Light" charset="0"/>
                <a:cs typeface="Helvetica Neue Light" charset="0"/>
                <a:sym typeface="Open Sans"/>
              </a:rPr>
              <a:t>One column per node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-144411" y="2442066"/>
            <a:ext cx="1935328" cy="76375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pPr algn="ctr"/>
            <a:r>
              <a:rPr lang="en-US" dirty="0">
                <a:latin typeface="+mn-lt"/>
                <a:ea typeface="Helvetica Neue Light" charset="0"/>
                <a:cs typeface="Helvetica Neue Light" charset="0"/>
                <a:sym typeface="Open Sans"/>
              </a:rPr>
              <a:t>Embedding matrix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835569" y="3255079"/>
            <a:ext cx="181033" cy="4117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2842012" y="2054138"/>
            <a:ext cx="3707171" cy="76375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pPr algn="ctr"/>
            <a:r>
              <a:rPr lang="en-US" dirty="0">
                <a:latin typeface="+mn-lt"/>
                <a:ea typeface="Helvetica Neue Light" charset="0"/>
                <a:cs typeface="Helvetica Neue Light" charset="0"/>
                <a:sym typeface="Open Sans"/>
              </a:rPr>
              <a:t>Embedding vector for a specific node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 flipH="1">
            <a:off x="3528894" y="2854006"/>
            <a:ext cx="1083731" cy="8866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ooter Placeholder 3">
            <a:extLst>
              <a:ext uri="{FF2B5EF4-FFF2-40B4-BE49-F238E27FC236}">
                <a16:creationId xmlns:a16="http://schemas.microsoft.com/office/drawing/2014/main" id="{DF95DD90-57A2-9A45-BBC9-078D96D07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60948" y="6597352"/>
            <a:ext cx="7704856" cy="384434"/>
          </a:xfrm>
        </p:spPr>
        <p:txBody>
          <a:bodyPr/>
          <a:lstStyle/>
          <a:p>
            <a:r>
              <a:rPr lang="en-US" sz="1400" dirty="0">
                <a:solidFill>
                  <a:schemeClr val="bg1"/>
                </a:solidFill>
              </a:rPr>
              <a:t>Representation Learning on Networks, </a:t>
            </a:r>
            <a:r>
              <a:rPr lang="en-US" sz="1400" dirty="0" err="1">
                <a:solidFill>
                  <a:schemeClr val="bg1"/>
                </a:solidFill>
              </a:rPr>
              <a:t>snap.stanford.edu</a:t>
            </a:r>
            <a:r>
              <a:rPr lang="en-US" sz="1400" dirty="0">
                <a:solidFill>
                  <a:schemeClr val="bg1"/>
                </a:solidFill>
              </a:rPr>
              <a:t>/</a:t>
            </a:r>
            <a:r>
              <a:rPr lang="en-US" sz="1400" dirty="0" err="1">
                <a:solidFill>
                  <a:schemeClr val="bg1"/>
                </a:solidFill>
              </a:rPr>
              <a:t>proj</a:t>
            </a:r>
            <a:r>
              <a:rPr lang="en-US" sz="1400" dirty="0">
                <a:solidFill>
                  <a:schemeClr val="bg1"/>
                </a:solidFill>
              </a:rPr>
              <a:t>/embeddings-www, WWW 2018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2F8D15F-B16C-D342-8A93-CCBEC9C87338}"/>
                  </a:ext>
                </a:extLst>
              </p:cNvPr>
              <p:cNvSpPr txBox="1"/>
              <p:nvPr/>
            </p:nvSpPr>
            <p:spPr>
              <a:xfrm>
                <a:off x="3134166" y="2632230"/>
                <a:ext cx="414281" cy="391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2F8D15F-B16C-D342-8A93-CCBEC9C873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4166" y="2632230"/>
                <a:ext cx="414281" cy="391646"/>
              </a:xfrm>
              <a:prstGeom prst="rect">
                <a:avLst/>
              </a:prstGeom>
              <a:blipFill>
                <a:blip r:embed="rId3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197578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19709"/>
            <a:ext cx="9347200" cy="552273"/>
          </a:xfrm>
        </p:spPr>
        <p:txBody>
          <a:bodyPr/>
          <a:lstStyle/>
          <a:p>
            <a:r>
              <a:rPr lang="en-US" dirty="0"/>
              <a:t>From “Shallow” to “Deep”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15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262842"/>
            <a:ext cx="8633968" cy="49024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Limitations of shallow encoding: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O(|</a:t>
            </a:r>
            <a:r>
              <a:rPr lang="en-US" dirty="0" err="1">
                <a:solidFill>
                  <a:srgbClr val="FF0000"/>
                </a:solidFill>
              </a:rPr>
              <a:t>Vd</a:t>
            </a:r>
            <a:r>
              <a:rPr lang="en-US" dirty="0">
                <a:solidFill>
                  <a:srgbClr val="FF0000"/>
                </a:solidFill>
              </a:rPr>
              <a:t>|) parameters needed</a:t>
            </a:r>
          </a:p>
          <a:p>
            <a:pPr lvl="2"/>
            <a:r>
              <a:rPr lang="en-US" dirty="0"/>
              <a:t>No parameter sharing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endParaRPr lang="en-US" dirty="0"/>
          </a:p>
          <a:p>
            <a:pPr lvl="2"/>
            <a:r>
              <a:rPr lang="en-US" dirty="0"/>
              <a:t>Every node has its own unique embedding vector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Inherently “</a:t>
            </a:r>
            <a:r>
              <a:rPr lang="en-US" dirty="0" err="1">
                <a:solidFill>
                  <a:srgbClr val="FF0000"/>
                </a:solidFill>
              </a:rPr>
              <a:t>transductive</a:t>
            </a:r>
            <a:r>
              <a:rPr lang="en-US" dirty="0">
                <a:solidFill>
                  <a:srgbClr val="FF0000"/>
                </a:solidFill>
              </a:rPr>
              <a:t>” (not inductive)</a:t>
            </a:r>
          </a:p>
          <a:p>
            <a:pPr lvl="2"/>
            <a:r>
              <a:rPr lang="en-US" dirty="0"/>
              <a:t>Impossible to generate embeddings for nodes </a:t>
            </a:r>
            <a:br>
              <a:rPr lang="en-US" dirty="0"/>
            </a:br>
            <a:r>
              <a:rPr lang="en-US" dirty="0"/>
              <a:t>that were not seen during training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Does not incorporate node features</a:t>
            </a:r>
          </a:p>
          <a:p>
            <a:pPr lvl="2"/>
            <a:r>
              <a:rPr lang="en-US" dirty="0"/>
              <a:t>Many graphs have nodes with features </a:t>
            </a:r>
            <a:br>
              <a:rPr lang="en-US" dirty="0"/>
            </a:br>
            <a:r>
              <a:rPr lang="en-US" dirty="0"/>
              <a:t>that we can and should leverage</a:t>
            </a:r>
          </a:p>
          <a:p>
            <a:endParaRPr lang="en-US" dirty="0"/>
          </a:p>
          <a:p>
            <a:r>
              <a:rPr lang="en-US" dirty="0"/>
              <a:t>Need to find embeddings based on holistic view on graph</a:t>
            </a:r>
          </a:p>
          <a:p>
            <a:pPr lvl="1"/>
            <a:endParaRPr lang="en-US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BE032DAD-0573-3C46-84AC-14EDC50E5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60948" y="6597352"/>
            <a:ext cx="7704856" cy="384434"/>
          </a:xfrm>
        </p:spPr>
        <p:txBody>
          <a:bodyPr/>
          <a:lstStyle/>
          <a:p>
            <a:r>
              <a:rPr lang="en-US" sz="1400" dirty="0">
                <a:solidFill>
                  <a:schemeClr val="bg1"/>
                </a:solidFill>
              </a:rPr>
              <a:t>Representation Learning on Networks, </a:t>
            </a:r>
            <a:r>
              <a:rPr lang="en-US" sz="1400" dirty="0" err="1">
                <a:solidFill>
                  <a:schemeClr val="bg1"/>
                </a:solidFill>
              </a:rPr>
              <a:t>snap.stanford.edu</a:t>
            </a:r>
            <a:r>
              <a:rPr lang="en-US" sz="1400" dirty="0">
                <a:solidFill>
                  <a:schemeClr val="bg1"/>
                </a:solidFill>
              </a:rPr>
              <a:t>/</a:t>
            </a:r>
            <a:r>
              <a:rPr lang="en-US" sz="1400" dirty="0" err="1">
                <a:solidFill>
                  <a:schemeClr val="bg1"/>
                </a:solidFill>
              </a:rPr>
              <a:t>proj</a:t>
            </a:r>
            <a:r>
              <a:rPr lang="en-US" sz="1400" dirty="0">
                <a:solidFill>
                  <a:schemeClr val="bg1"/>
                </a:solidFill>
              </a:rPr>
              <a:t>/embeddings-www, WWW 2018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9BE020-C9A0-3B46-B145-B0838E848EBA}"/>
              </a:ext>
            </a:extLst>
          </p:cNvPr>
          <p:cNvSpPr/>
          <p:nvPr/>
        </p:nvSpPr>
        <p:spPr>
          <a:xfrm>
            <a:off x="2627784" y="6165304"/>
            <a:ext cx="33092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DE" sz="1200" dirty="0">
                <a:solidFill>
                  <a:srgbClr val="0305FF"/>
                </a:solidFill>
              </a:rPr>
              <a:t>Scarselli et al. The Graph Neural Network Model. IEEE Transactions on Neural Networks. </a:t>
            </a:r>
            <a:r>
              <a:rPr lang="en-DE" sz="1200" b="1">
                <a:solidFill>
                  <a:srgbClr val="FF0000"/>
                </a:solidFill>
              </a:rPr>
              <a:t>2005</a:t>
            </a:r>
            <a:r>
              <a:rPr lang="en-DE" sz="1200" b="1" dirty="0">
                <a:solidFill>
                  <a:srgbClr val="0305FF"/>
                </a:solidFill>
              </a:rPr>
              <a:t>.</a:t>
            </a:r>
            <a:endParaRPr lang="en-DE" sz="1200" dirty="0">
              <a:solidFill>
                <a:srgbClr val="0305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272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352928" cy="552273"/>
          </a:xfrm>
        </p:spPr>
        <p:txBody>
          <a:bodyPr/>
          <a:lstStyle/>
          <a:p>
            <a:r>
              <a:rPr lang="en-US" dirty="0"/>
              <a:t>Setup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16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33680" y="1222524"/>
                <a:ext cx="8532124" cy="4870772"/>
              </a:xfrm>
            </p:spPr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Assume we have a graph </a:t>
                </a:r>
                <a:r>
                  <a:rPr lang="en-US" dirty="0">
                    <a:solidFill>
                      <a:schemeClr val="tx1"/>
                    </a:solidFill>
                    <a:latin typeface="Cambria Math" charset="0"/>
                    <a:ea typeface="Cambria Math" charset="0"/>
                    <a:cs typeface="Cambria Math" charset="0"/>
                  </a:rPr>
                  <a:t>G</a:t>
                </a:r>
                <a:r>
                  <a:rPr lang="en-US" dirty="0">
                    <a:solidFill>
                      <a:schemeClr val="tx1"/>
                    </a:solidFill>
                  </a:rPr>
                  <a:t>: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  <a:latin typeface="Cambria Math" charset="0"/>
                    <a:ea typeface="Cambria Math" charset="0"/>
                    <a:cs typeface="Cambria Math" charset="0"/>
                  </a:rPr>
                  <a:t>V</a:t>
                </a:r>
                <a:r>
                  <a:rPr lang="en-US" dirty="0">
                    <a:solidFill>
                      <a:schemeClr val="tx1"/>
                    </a:solidFill>
                  </a:rPr>
                  <a:t> is the vertex set.</a:t>
                </a:r>
              </a:p>
              <a:p>
                <a:pPr lvl="1"/>
                <a:r>
                  <a:rPr lang="en-US" b="1" dirty="0">
                    <a:solidFill>
                      <a:schemeClr val="tx1"/>
                    </a:solidFill>
                    <a:latin typeface="Cambria Math" charset="0"/>
                    <a:ea typeface="Cambria Math" charset="0"/>
                    <a:cs typeface="Cambria Math" charset="0"/>
                  </a:rPr>
                  <a:t>A</a:t>
                </a:r>
                <a:r>
                  <a:rPr lang="en-US" dirty="0">
                    <a:solidFill>
                      <a:schemeClr val="tx1"/>
                    </a:solidFill>
                  </a:rPr>
                  <a:t> is the adjacency matrix (assume binary).</a:t>
                </a:r>
              </a:p>
              <a:p>
                <a:pPr lvl="1"/>
                <a:r>
                  <a:rPr lang="en-US" b="1" dirty="0">
                    <a:solidFill>
                      <a:schemeClr val="tx1"/>
                    </a:solidFill>
                    <a:latin typeface="Cambria Math" charset="0"/>
                    <a:ea typeface="Cambria Math" charset="0"/>
                    <a:cs typeface="Cambria Math" charset="0"/>
                  </a:rPr>
                  <a:t>X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∈</m:t>
                    </m:r>
                    <m:sSup>
                      <m:sSupPr>
                        <m:ctrlPr>
                          <a:rPr lang="en-CA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CA" b="1" i="0" smtClean="0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R</m:t>
                        </m:r>
                      </m:e>
                      <m:sup>
                        <m:r>
                          <a:rPr lang="en-CA" b="1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𝒎</m:t>
                        </m:r>
                        <m:r>
                          <a:rPr lang="en-CA" b="1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×|</m:t>
                        </m:r>
                        <m:r>
                          <a:rPr lang="en-CA" b="1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𝑽</m:t>
                        </m:r>
                        <m:r>
                          <a:rPr lang="en-CA" b="1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|</m:t>
                        </m:r>
                      </m:sup>
                    </m:sSup>
                  </m:oMath>
                </a14:m>
                <a:r>
                  <a:rPr lang="en-US" b="1" dirty="0">
                    <a:solidFill>
                      <a:schemeClr val="tx1"/>
                    </a:solidFill>
                  </a:rPr>
                  <a:t> is a matrix of nodes </a:t>
                </a:r>
                <a:r>
                  <a:rPr lang="en-US" b="1">
                    <a:solidFill>
                      <a:schemeClr val="tx1"/>
                    </a:solidFill>
                  </a:rPr>
                  <a:t>and their </a:t>
                </a:r>
                <a:r>
                  <a:rPr lang="en-US" b="1" dirty="0">
                    <a:solidFill>
                      <a:schemeClr val="tx1"/>
                    </a:solidFill>
                  </a:rPr>
                  <a:t>features.</a:t>
                </a:r>
              </a:p>
              <a:p>
                <a:pPr lvl="2"/>
                <a:r>
                  <a:rPr lang="en-US" dirty="0">
                    <a:solidFill>
                      <a:schemeClr val="tx1"/>
                    </a:solidFill>
                  </a:rPr>
                  <a:t>Categorical attributes, text, image data</a:t>
                </a:r>
              </a:p>
              <a:p>
                <a:pPr lvl="3"/>
                <a:r>
                  <a:rPr lang="en-US" dirty="0">
                    <a:solidFill>
                      <a:schemeClr val="tx1"/>
                    </a:solidFill>
                  </a:rPr>
                  <a:t>E.g., profile information in a social network.</a:t>
                </a:r>
              </a:p>
              <a:p>
                <a:pPr lvl="2"/>
                <a:r>
                  <a:rPr lang="en-US" dirty="0">
                    <a:solidFill>
                      <a:schemeClr val="tx1"/>
                    </a:solidFill>
                  </a:rPr>
                  <a:t>Node degrees, clustering coefficients, etc.</a:t>
                </a:r>
              </a:p>
              <a:p>
                <a:pPr lvl="2"/>
                <a:r>
                  <a:rPr lang="en-US" dirty="0">
                    <a:solidFill>
                      <a:schemeClr val="tx1"/>
                    </a:solidFill>
                  </a:rPr>
                  <a:t>Indicator vectors (i.e., one-hot encoding of each node)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33680" y="1222524"/>
                <a:ext cx="8532124" cy="4870772"/>
              </a:xfrm>
              <a:blipFill>
                <a:blip r:embed="rId2"/>
                <a:stretch>
                  <a:fillRect l="-1189" t="-1558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4988E9A0-70B4-2048-A70F-3CB56FAF4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60948" y="6597352"/>
            <a:ext cx="7704856" cy="384434"/>
          </a:xfrm>
        </p:spPr>
        <p:txBody>
          <a:bodyPr/>
          <a:lstStyle/>
          <a:p>
            <a:r>
              <a:rPr lang="en-US" sz="1400" dirty="0">
                <a:solidFill>
                  <a:schemeClr val="bg1"/>
                </a:solidFill>
              </a:rPr>
              <a:t>Representation Learning on Networks, </a:t>
            </a:r>
            <a:r>
              <a:rPr lang="en-US" sz="1400" dirty="0" err="1">
                <a:solidFill>
                  <a:schemeClr val="bg1"/>
                </a:solidFill>
              </a:rPr>
              <a:t>snap.stanford.edu</a:t>
            </a:r>
            <a:r>
              <a:rPr lang="en-US" sz="1400" dirty="0">
                <a:solidFill>
                  <a:schemeClr val="bg1"/>
                </a:solidFill>
              </a:rPr>
              <a:t>/</a:t>
            </a:r>
            <a:r>
              <a:rPr lang="en-US" sz="1400" dirty="0" err="1">
                <a:solidFill>
                  <a:schemeClr val="bg1"/>
                </a:solidFill>
              </a:rPr>
              <a:t>proj</a:t>
            </a:r>
            <a:r>
              <a:rPr lang="en-US" sz="1400" dirty="0">
                <a:solidFill>
                  <a:schemeClr val="bg1"/>
                </a:solidFill>
              </a:rPr>
              <a:t>/embeddings-www, WWW 2018</a:t>
            </a:r>
          </a:p>
        </p:txBody>
      </p:sp>
    </p:spTree>
    <p:extLst>
      <p:ext uri="{BB962C8B-B14F-4D97-AF65-F5344CB8AC3E}">
        <p14:creationId xmlns:p14="http://schemas.microsoft.com/office/powerpoint/2010/main" val="21956124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60350"/>
            <a:ext cx="8940800" cy="532424"/>
          </a:xfrm>
        </p:spPr>
        <p:txBody>
          <a:bodyPr/>
          <a:lstStyle/>
          <a:p>
            <a:r>
              <a:rPr lang="en-US" dirty="0"/>
              <a:t>Neighborhood Aggregation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17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1231071"/>
            <a:ext cx="8329240" cy="1722618"/>
          </a:xfrm>
        </p:spPr>
        <p:txBody>
          <a:bodyPr>
            <a:normAutofit fontScale="92500"/>
          </a:bodyPr>
          <a:lstStyle/>
          <a:p>
            <a:r>
              <a:rPr lang="en-CA" dirty="0">
                <a:solidFill>
                  <a:srgbClr val="0305FF"/>
                </a:solidFill>
              </a:rPr>
              <a:t>Key idea</a:t>
            </a:r>
          </a:p>
          <a:p>
            <a:pPr lvl="1"/>
            <a:r>
              <a:rPr lang="en-CA" dirty="0"/>
              <a:t>Generate node embeddings based on local neighborhoods</a:t>
            </a:r>
          </a:p>
          <a:p>
            <a:pPr lvl="1"/>
            <a:r>
              <a:rPr lang="en-CA" dirty="0"/>
              <a:t>Nodes aggregate information from their neighbor</a:t>
            </a:r>
          </a:p>
          <a:p>
            <a:pPr lvl="1"/>
            <a:r>
              <a:rPr lang="en-CA" dirty="0"/>
              <a:t>Computation graph for every node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045169"/>
            <a:ext cx="8193959" cy="3264151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C923D9A1-CBBD-E54D-A687-2931311E9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60948" y="6597352"/>
            <a:ext cx="7704856" cy="384434"/>
          </a:xfrm>
        </p:spPr>
        <p:txBody>
          <a:bodyPr/>
          <a:lstStyle/>
          <a:p>
            <a:r>
              <a:rPr lang="en-US" sz="1400" dirty="0">
                <a:solidFill>
                  <a:schemeClr val="bg1"/>
                </a:solidFill>
              </a:rPr>
              <a:t>Representation Learning on Networks, </a:t>
            </a:r>
            <a:r>
              <a:rPr lang="en-US" sz="1400" dirty="0" err="1">
                <a:solidFill>
                  <a:schemeClr val="bg1"/>
                </a:solidFill>
              </a:rPr>
              <a:t>snap.stanford.edu</a:t>
            </a:r>
            <a:r>
              <a:rPr lang="en-US" sz="1400" dirty="0">
                <a:solidFill>
                  <a:schemeClr val="bg1"/>
                </a:solidFill>
              </a:rPr>
              <a:t>/</a:t>
            </a:r>
            <a:r>
              <a:rPr lang="en-US" sz="1400" dirty="0" err="1">
                <a:solidFill>
                  <a:schemeClr val="bg1"/>
                </a:solidFill>
              </a:rPr>
              <a:t>proj</a:t>
            </a:r>
            <a:r>
              <a:rPr lang="en-US" sz="1400" dirty="0">
                <a:solidFill>
                  <a:schemeClr val="bg1"/>
                </a:solidFill>
              </a:rPr>
              <a:t>/embeddings-www, WWW 2018</a:t>
            </a:r>
          </a:p>
        </p:txBody>
      </p:sp>
    </p:spTree>
    <p:extLst>
      <p:ext uri="{BB962C8B-B14F-4D97-AF65-F5344CB8AC3E}">
        <p14:creationId xmlns:p14="http://schemas.microsoft.com/office/powerpoint/2010/main" val="19824558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936" y="251353"/>
            <a:ext cx="7238464" cy="570145"/>
          </a:xfrm>
        </p:spPr>
        <p:txBody>
          <a:bodyPr/>
          <a:lstStyle/>
          <a:p>
            <a:r>
              <a:rPr lang="en-US" dirty="0"/>
              <a:t>Neighborhood Aggregation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435427"/>
            <a:ext cx="2133600" cy="161925"/>
          </a:xfrm>
        </p:spPr>
        <p:txBody>
          <a:bodyPr/>
          <a:lstStyle/>
          <a:p>
            <a:fld id="{4D267013-DFFC-4352-B274-32112D0CCE19}" type="slidenum">
              <a:rPr lang="en-US" smtClean="0"/>
              <a:t>18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22" y="2934974"/>
            <a:ext cx="8193959" cy="32641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6669" y="2872525"/>
            <a:ext cx="463011" cy="2932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2513" y="4420441"/>
            <a:ext cx="474035" cy="2932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1380" y="3476051"/>
            <a:ext cx="474035" cy="2932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8271" y="4810237"/>
            <a:ext cx="474035" cy="2932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08509" y="5203842"/>
            <a:ext cx="474035" cy="2932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5069" y="3990125"/>
            <a:ext cx="463011" cy="2932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7261" y="5965229"/>
            <a:ext cx="463011" cy="293220"/>
          </a:xfrm>
          <a:prstGeom prst="rect">
            <a:avLst/>
          </a:prstGeom>
        </p:spPr>
      </p:pic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CFBE7C99-EC11-B94B-9020-25ED61D38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60948" y="6597352"/>
            <a:ext cx="7704856" cy="384434"/>
          </a:xfrm>
        </p:spPr>
        <p:txBody>
          <a:bodyPr/>
          <a:lstStyle/>
          <a:p>
            <a:r>
              <a:rPr lang="en-US" sz="1400" dirty="0">
                <a:solidFill>
                  <a:schemeClr val="bg1"/>
                </a:solidFill>
              </a:rPr>
              <a:t>Representation Learning on Networks, </a:t>
            </a:r>
            <a:r>
              <a:rPr lang="en-US" sz="1400" dirty="0" err="1">
                <a:solidFill>
                  <a:schemeClr val="bg1"/>
                </a:solidFill>
              </a:rPr>
              <a:t>snap.stanford.edu</a:t>
            </a:r>
            <a:r>
              <a:rPr lang="en-US" sz="1400" dirty="0">
                <a:solidFill>
                  <a:schemeClr val="bg1"/>
                </a:solidFill>
              </a:rPr>
              <a:t>/</a:t>
            </a:r>
            <a:r>
              <a:rPr lang="en-US" sz="1400" dirty="0" err="1">
                <a:solidFill>
                  <a:schemeClr val="bg1"/>
                </a:solidFill>
              </a:rPr>
              <a:t>proj</a:t>
            </a:r>
            <a:r>
              <a:rPr lang="en-US" sz="1400" dirty="0">
                <a:solidFill>
                  <a:schemeClr val="bg1"/>
                </a:solidFill>
              </a:rPr>
              <a:t>/embeddings-www, WWW 2018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75175" y="1257740"/>
                <a:ext cx="7590117" cy="1890175"/>
              </a:xfrm>
            </p:spPr>
            <p:txBody>
              <a:bodyPr>
                <a:noAutofit/>
              </a:bodyPr>
              <a:lstStyle/>
              <a:p>
                <a:r>
                  <a:rPr lang="en-CA" dirty="0"/>
                  <a:t>Nodes have embeddings at each layer</a:t>
                </a:r>
              </a:p>
              <a:p>
                <a:r>
                  <a:rPr lang="en-CA" dirty="0"/>
                  <a:t>Model can be of arbitrary depth</a:t>
                </a:r>
              </a:p>
              <a:p>
                <a:r>
                  <a:rPr lang="en-CA" dirty="0"/>
                  <a:t>“layer-0” embedding of node </a:t>
                </a:r>
                <a:r>
                  <a:rPr lang="en-CA" dirty="0">
                    <a:latin typeface="Cambria Math" charset="0"/>
                    <a:ea typeface="Cambria Math" charset="0"/>
                    <a:cs typeface="Cambria Math" charset="0"/>
                  </a:rPr>
                  <a:t>u</a:t>
                </a:r>
                <a:r>
                  <a:rPr lang="en-CA" dirty="0"/>
                  <a:t> </a:t>
                </a:r>
                <a:br>
                  <a:rPr lang="en-CA" dirty="0"/>
                </a:br>
                <a:r>
                  <a:rPr lang="en-CA" dirty="0"/>
                  <a:t>is its input features, i.e., </a:t>
                </a:r>
                <a14:m>
                  <m:oMath xmlns:m="http://schemas.openxmlformats.org/officeDocument/2006/math">
                    <m:r>
                      <a:rPr lang="en-CA" b="1" i="1" dirty="0" smtClean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𝒙</m:t>
                    </m:r>
                    <m:r>
                      <a:rPr lang="en-CA" i="1" baseline="-25000" dirty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𝑢</m:t>
                    </m:r>
                  </m:oMath>
                </a14:m>
                <a:endParaRPr lang="en-CA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75175" y="1257740"/>
                <a:ext cx="7590117" cy="1890175"/>
              </a:xfrm>
              <a:blipFill>
                <a:blip r:embed="rId8"/>
                <a:stretch>
                  <a:fillRect l="-1336" t="-2667" b="-533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Cloud Callout 19">
            <a:extLst>
              <a:ext uri="{FF2B5EF4-FFF2-40B4-BE49-F238E27FC236}">
                <a16:creationId xmlns:a16="http://schemas.microsoft.com/office/drawing/2014/main" id="{27DE8F80-F35C-3440-B622-FB2C823CC342}"/>
              </a:ext>
            </a:extLst>
          </p:cNvPr>
          <p:cNvSpPr/>
          <p:nvPr/>
        </p:nvSpPr>
        <p:spPr>
          <a:xfrm>
            <a:off x="3059832" y="5497062"/>
            <a:ext cx="3096344" cy="1100290"/>
          </a:xfrm>
          <a:prstGeom prst="cloudCallout">
            <a:avLst>
              <a:gd name="adj1" fmla="val 8471"/>
              <a:gd name="adj2" fmla="val -10667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>
                <a:solidFill>
                  <a:sysClr val="windowText" lastClr="000000"/>
                </a:solidFill>
              </a:rPr>
              <a:t>What’s in the boxes?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AAA5173-D22D-3A4B-8F3F-D67316036839}"/>
              </a:ext>
            </a:extLst>
          </p:cNvPr>
          <p:cNvSpPr txBox="1"/>
          <p:nvPr/>
        </p:nvSpPr>
        <p:spPr>
          <a:xfrm>
            <a:off x="4373197" y="3554554"/>
            <a:ext cx="1625600" cy="41967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r>
              <a:rPr lang="en-US" dirty="0">
                <a:latin typeface="+mn-lt"/>
                <a:ea typeface="Helvetica Neue Light" charset="0"/>
                <a:cs typeface="Helvetica Neue Light" charset="0"/>
                <a:sym typeface="Open Sans"/>
              </a:rPr>
              <a:t>Layer-2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B5581B9-80FF-3945-81B9-C5CAD1CD5B91}"/>
              </a:ext>
            </a:extLst>
          </p:cNvPr>
          <p:cNvSpPr txBox="1"/>
          <p:nvPr/>
        </p:nvSpPr>
        <p:spPr>
          <a:xfrm>
            <a:off x="5990308" y="2901885"/>
            <a:ext cx="1625600" cy="41967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r>
              <a:rPr lang="en-US" dirty="0">
                <a:latin typeface="+mn-lt"/>
                <a:ea typeface="Helvetica Neue Light" charset="0"/>
                <a:cs typeface="Helvetica Neue Light" charset="0"/>
                <a:sym typeface="Open Sans"/>
              </a:rPr>
              <a:t>Layer-1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079B888-DBDC-B943-A7D7-8261627AE947}"/>
              </a:ext>
            </a:extLst>
          </p:cNvPr>
          <p:cNvSpPr txBox="1"/>
          <p:nvPr/>
        </p:nvSpPr>
        <p:spPr>
          <a:xfrm>
            <a:off x="7809169" y="2348880"/>
            <a:ext cx="1625600" cy="41967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r>
              <a:rPr lang="en-US" dirty="0">
                <a:latin typeface="+mn-lt"/>
                <a:ea typeface="Helvetica Neue Light" charset="0"/>
                <a:cs typeface="Helvetica Neue Light" charset="0"/>
                <a:sym typeface="Open Sans"/>
              </a:rPr>
              <a:t>Layer-0</a:t>
            </a:r>
          </a:p>
        </p:txBody>
      </p:sp>
    </p:spTree>
    <p:extLst>
      <p:ext uri="{BB962C8B-B14F-4D97-AF65-F5344CB8AC3E}">
        <p14:creationId xmlns:p14="http://schemas.microsoft.com/office/powerpoint/2010/main" val="1554687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926080" y="3671928"/>
            <a:ext cx="4913376" cy="3261360"/>
            <a:chOff x="2194560" y="2919222"/>
            <a:chExt cx="3685032" cy="2446020"/>
          </a:xfrm>
        </p:grpSpPr>
        <p:sp>
          <p:nvSpPr>
            <p:cNvPr id="16" name="Rectangle 15"/>
            <p:cNvSpPr/>
            <p:nvPr/>
          </p:nvSpPr>
          <p:spPr>
            <a:xfrm>
              <a:off x="2194560" y="2919222"/>
              <a:ext cx="1819656" cy="1133856"/>
            </a:xfrm>
            <a:prstGeom prst="rect">
              <a:avLst/>
            </a:prstGeom>
            <a:solidFill>
              <a:srgbClr val="FFC000">
                <a:alpha val="60000"/>
              </a:srgbClr>
            </a:solidFill>
            <a:ln w="2222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977896" y="4388280"/>
              <a:ext cx="2901696" cy="97696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rtlCol="0" anchor="t" anchorCtr="0">
              <a:noAutofit/>
            </a:bodyPr>
            <a:lstStyle/>
            <a:p>
              <a:pPr algn="ctr"/>
              <a:r>
                <a:rPr lang="en-US" dirty="0">
                  <a:latin typeface="+mn-lt"/>
                  <a:ea typeface="Helvetica Neue Light" charset="0"/>
                  <a:cs typeface="Helvetica Neue Light" charset="0"/>
                  <a:sym typeface="Open Sans"/>
                </a:rPr>
                <a:t>average of neighbor’s </a:t>
              </a:r>
              <a:br>
                <a:rPr lang="en-US" dirty="0">
                  <a:latin typeface="+mn-lt"/>
                  <a:ea typeface="Helvetica Neue Light" charset="0"/>
                  <a:cs typeface="Helvetica Neue Light" charset="0"/>
                  <a:sym typeface="Open Sans"/>
                </a:rPr>
              </a:br>
              <a:r>
                <a:rPr lang="en-US" dirty="0">
                  <a:latin typeface="+mn-lt"/>
                  <a:ea typeface="Helvetica Neue Light" charset="0"/>
                  <a:cs typeface="Helvetica Neue Light" charset="0"/>
                  <a:sym typeface="Open Sans"/>
                </a:rPr>
                <a:t>previous layer embeddings</a:t>
              </a:r>
              <a:endParaRPr lang="en-US" i="1" dirty="0">
                <a:latin typeface="+mn-lt"/>
                <a:ea typeface="Cambria Math" charset="0"/>
                <a:cs typeface="Cambria Math" charset="0"/>
                <a:sym typeface="Open Sans"/>
              </a:endParaRP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flipH="1" flipV="1">
              <a:off x="3462528" y="4114038"/>
              <a:ext cx="697992" cy="357378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864" y="238865"/>
            <a:ext cx="8377936" cy="530145"/>
          </a:xfrm>
        </p:spPr>
        <p:txBody>
          <a:bodyPr/>
          <a:lstStyle/>
          <a:p>
            <a:r>
              <a:rPr lang="en-US" dirty="0">
                <a:latin typeface="+mn-lt"/>
              </a:rPr>
              <a:t>Graph Networks (GNNs)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64096" y="6413986"/>
            <a:ext cx="2133600" cy="161925"/>
          </a:xfrm>
        </p:spPr>
        <p:txBody>
          <a:bodyPr/>
          <a:lstStyle/>
          <a:p>
            <a:fld id="{4D267013-DFFC-4352-B274-32112D0CCE19}" type="slidenum">
              <a:rPr lang="en-US" smtClean="0">
                <a:latin typeface="+mn-lt"/>
              </a:rPr>
              <a:t>19</a:t>
            </a:fld>
            <a:endParaRPr lang="en-US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94056" y="1190400"/>
                <a:ext cx="8607552" cy="1422400"/>
              </a:xfrm>
            </p:spPr>
            <p:txBody>
              <a:bodyPr>
                <a:normAutofit/>
              </a:bodyPr>
              <a:lstStyle/>
              <a:p>
                <a:r>
                  <a:rPr lang="en-CA" sz="2400" dirty="0">
                    <a:solidFill>
                      <a:srgbClr val="0305FF"/>
                    </a:solidFill>
                  </a:rPr>
                  <a:t>Basic approach</a:t>
                </a:r>
                <a:r>
                  <a:rPr lang="en-CA" sz="2400" dirty="0"/>
                  <a:t>: Average neighbor messages and apply a linear transformation with non-linear normalization</a:t>
                </a:r>
              </a:p>
              <a:p>
                <a:r>
                  <a:rPr lang="en-US" sz="2400" dirty="0"/>
                  <a:t>Define a loss function on the embeddings, 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4056" y="1190400"/>
                <a:ext cx="8607552" cy="1422400"/>
              </a:xfrm>
              <a:blipFill>
                <a:blip r:embed="rId3"/>
                <a:stretch>
                  <a:fillRect l="-1178" t="-3540" r="-29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/>
          <p:cNvGrpSpPr/>
          <p:nvPr/>
        </p:nvGrpSpPr>
        <p:grpSpPr>
          <a:xfrm>
            <a:off x="481584" y="2413000"/>
            <a:ext cx="6280912" cy="1359512"/>
            <a:chOff x="361188" y="1975026"/>
            <a:chExt cx="4710684" cy="1019634"/>
          </a:xfrm>
        </p:grpSpPr>
        <p:sp>
          <p:nvSpPr>
            <p:cNvPr id="39" name="Rectangle 38"/>
            <p:cNvSpPr/>
            <p:nvPr/>
          </p:nvSpPr>
          <p:spPr>
            <a:xfrm>
              <a:off x="361188" y="2359152"/>
              <a:ext cx="1101852" cy="438912"/>
            </a:xfrm>
            <a:prstGeom prst="rect">
              <a:avLst/>
            </a:prstGeom>
            <a:solidFill>
              <a:srgbClr val="FFC000">
                <a:alpha val="60000"/>
              </a:srgb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892808" y="1975026"/>
              <a:ext cx="3179064" cy="101963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rtlCol="0" anchor="t" anchorCtr="0">
              <a:noAutofit/>
            </a:bodyPr>
            <a:lstStyle/>
            <a:p>
              <a:pPr algn="ctr"/>
              <a:r>
                <a:rPr lang="en-US" dirty="0">
                  <a:solidFill>
                    <a:schemeClr val="accent4"/>
                  </a:solidFill>
                  <a:latin typeface="+mn-lt"/>
                  <a:ea typeface="Helvetica Neue Light" charset="0"/>
                  <a:cs typeface="Helvetica Neue Light" charset="0"/>
                  <a:sym typeface="Open Sans"/>
                </a:rPr>
                <a:t>Initial “layer 0” </a:t>
              </a:r>
              <a:r>
                <a:rPr lang="en-US" dirty="0" err="1">
                  <a:solidFill>
                    <a:schemeClr val="accent4"/>
                  </a:solidFill>
                  <a:latin typeface="+mn-lt"/>
                  <a:ea typeface="Helvetica Neue Light" charset="0"/>
                  <a:cs typeface="Helvetica Neue Light" charset="0"/>
                  <a:sym typeface="Open Sans"/>
                </a:rPr>
                <a:t>embeddings</a:t>
              </a:r>
              <a:r>
                <a:rPr lang="en-US" dirty="0">
                  <a:solidFill>
                    <a:schemeClr val="accent4"/>
                  </a:solidFill>
                  <a:latin typeface="+mn-lt"/>
                  <a:ea typeface="Helvetica Neue Light" charset="0"/>
                  <a:cs typeface="Helvetica Neue Light" charset="0"/>
                  <a:sym typeface="Open Sans"/>
                </a:rPr>
                <a:t> are equal to node features</a:t>
              </a:r>
              <a:endParaRPr lang="en-US" i="1" dirty="0">
                <a:solidFill>
                  <a:schemeClr val="accent4"/>
                </a:solidFill>
                <a:latin typeface="+mn-lt"/>
                <a:ea typeface="Cambria Math" charset="0"/>
                <a:cs typeface="Cambria Math" charset="0"/>
                <a:sym typeface="Open Sans"/>
              </a:endParaRPr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 flipH="1">
              <a:off x="1527048" y="2432304"/>
              <a:ext cx="493776" cy="166878"/>
            </a:xfrm>
            <a:prstGeom prst="straightConnector1">
              <a:avLst/>
            </a:prstGeom>
            <a:ln w="1905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44704" y="4074264"/>
            <a:ext cx="1828800" cy="2347976"/>
            <a:chOff x="33528" y="3220974"/>
            <a:chExt cx="1371600" cy="1760982"/>
          </a:xfrm>
        </p:grpSpPr>
        <p:sp>
          <p:nvSpPr>
            <p:cNvPr id="28" name="Rectangle 27"/>
            <p:cNvSpPr/>
            <p:nvPr/>
          </p:nvSpPr>
          <p:spPr>
            <a:xfrm>
              <a:off x="361188" y="3220974"/>
              <a:ext cx="443484" cy="408432"/>
            </a:xfrm>
            <a:prstGeom prst="rect">
              <a:avLst/>
            </a:prstGeom>
            <a:solidFill>
              <a:schemeClr val="accent3">
                <a:alpha val="60000"/>
              </a:schemeClr>
            </a:solidFill>
            <a:ln w="22225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 flipH="1" flipV="1">
              <a:off x="573024" y="3656076"/>
              <a:ext cx="3048" cy="259080"/>
            </a:xfrm>
            <a:prstGeom prst="straightConnector1">
              <a:avLst/>
            </a:prstGeom>
            <a:ln w="1905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33528" y="3962322"/>
                  <a:ext cx="1371600" cy="101963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91425" tIns="91425" rIns="91425" bIns="91425" rtlCol="0" anchor="t" anchorCtr="0">
                  <a:noAutofit/>
                </a:bodyPr>
                <a:lstStyle/>
                <a:p>
                  <a:pPr algn="ctr"/>
                  <a:r>
                    <a:rPr lang="en-US" dirty="0" err="1">
                      <a:latin typeface="+mn-lt"/>
                      <a:ea typeface="Helvetica Neue Light" charset="0"/>
                      <a:cs typeface="Helvetica Neue Light" charset="0"/>
                      <a:sym typeface="Open Sans"/>
                    </a:rPr>
                    <a:t>kth</a:t>
                  </a:r>
                  <a:r>
                    <a:rPr lang="en-US" dirty="0">
                      <a:latin typeface="+mn-lt"/>
                      <a:ea typeface="Helvetica Neue Light" charset="0"/>
                      <a:cs typeface="Helvetica Neue Light" charset="0"/>
                      <a:sym typeface="Open Sans"/>
                    </a:rPr>
                    <a:t> layer embedding of </a:t>
                  </a:r>
                  <a14:m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  <a:sym typeface="Open Sans"/>
                        </a:rPr>
                        <m:t>𝑣</m:t>
                      </m:r>
                    </m:oMath>
                  </a14:m>
                  <a:endParaRPr lang="en-US" i="1" dirty="0">
                    <a:latin typeface="+mn-lt"/>
                    <a:ea typeface="Cambria Math" charset="0"/>
                    <a:cs typeface="Cambria Math" charset="0"/>
                    <a:sym typeface="Open Sans"/>
                  </a:endParaRPr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528" y="3962322"/>
                  <a:ext cx="1371600" cy="101963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/>
          <p:cNvGrpSpPr/>
          <p:nvPr/>
        </p:nvGrpSpPr>
        <p:grpSpPr>
          <a:xfrm>
            <a:off x="1475232" y="4184904"/>
            <a:ext cx="2710688" cy="2656840"/>
            <a:chOff x="1115568" y="3266694"/>
            <a:chExt cx="2033016" cy="1992630"/>
          </a:xfrm>
        </p:grpSpPr>
        <p:sp>
          <p:nvSpPr>
            <p:cNvPr id="14" name="Rectangle 13"/>
            <p:cNvSpPr/>
            <p:nvPr/>
          </p:nvSpPr>
          <p:spPr>
            <a:xfrm>
              <a:off x="1115568" y="3266694"/>
              <a:ext cx="201168" cy="298704"/>
            </a:xfrm>
            <a:prstGeom prst="rect">
              <a:avLst/>
            </a:prstGeom>
            <a:solidFill>
              <a:schemeClr val="accent1">
                <a:alpha val="60000"/>
              </a:schemeClr>
            </a:solidFill>
            <a:ln w="22225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 flipV="1">
              <a:off x="1225296" y="3605022"/>
              <a:ext cx="813816" cy="72009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1176528" y="4239690"/>
              <a:ext cx="1972056" cy="101963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rtlCol="0" anchor="t" anchorCtr="0">
              <a:noAutofit/>
            </a:bodyPr>
            <a:lstStyle/>
            <a:p>
              <a:pPr algn="ctr"/>
              <a:r>
                <a:rPr lang="en-US" dirty="0">
                  <a:latin typeface="+mn-lt"/>
                  <a:ea typeface="Helvetica Neue Light" charset="0"/>
                  <a:cs typeface="Helvetica Neue Light" charset="0"/>
                  <a:sym typeface="Open Sans"/>
                </a:rPr>
                <a:t> non-linearity </a:t>
              </a:r>
              <a:br>
                <a:rPr lang="en-US" dirty="0">
                  <a:latin typeface="+mn-lt"/>
                  <a:ea typeface="Helvetica Neue Light" charset="0"/>
                  <a:cs typeface="Helvetica Neue Light" charset="0"/>
                  <a:sym typeface="Open Sans"/>
                </a:rPr>
              </a:br>
              <a:r>
                <a:rPr lang="en-US" dirty="0">
                  <a:latin typeface="+mn-lt"/>
                  <a:ea typeface="Helvetica Neue Light" charset="0"/>
                  <a:cs typeface="Helvetica Neue Light" charset="0"/>
                  <a:sym typeface="Open Sans"/>
                </a:rPr>
                <a:t>(e.g., </a:t>
              </a:r>
              <a:r>
                <a:rPr lang="en-US" dirty="0" err="1">
                  <a:latin typeface="+mn-lt"/>
                  <a:ea typeface="Helvetica Neue Light" charset="0"/>
                  <a:cs typeface="Helvetica Neue Light" charset="0"/>
                  <a:sym typeface="Open Sans"/>
                </a:rPr>
                <a:t>ReLU</a:t>
              </a:r>
              <a:r>
                <a:rPr lang="en-US" dirty="0">
                  <a:latin typeface="+mn-lt"/>
                  <a:ea typeface="Helvetica Neue Light" charset="0"/>
                  <a:cs typeface="Helvetica Neue Light" charset="0"/>
                  <a:sym typeface="Open Sans"/>
                </a:rPr>
                <a:t> or tanh)</a:t>
              </a:r>
              <a:endParaRPr lang="en-US" i="1" dirty="0">
                <a:latin typeface="+mn-lt"/>
                <a:ea typeface="Cambria Math" charset="0"/>
                <a:cs typeface="Cambria Math" charset="0"/>
                <a:sym typeface="Open San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299200" y="2506472"/>
            <a:ext cx="2771648" cy="2235304"/>
            <a:chOff x="4724400" y="2045130"/>
            <a:chExt cx="2078736" cy="1676478"/>
          </a:xfrm>
        </p:grpSpPr>
        <p:sp>
          <p:nvSpPr>
            <p:cNvPr id="25" name="Rectangle 24"/>
            <p:cNvSpPr/>
            <p:nvPr/>
          </p:nvSpPr>
          <p:spPr>
            <a:xfrm>
              <a:off x="4724400" y="3136392"/>
              <a:ext cx="652272" cy="585216"/>
            </a:xfrm>
            <a:prstGeom prst="rect">
              <a:avLst/>
            </a:prstGeom>
            <a:solidFill>
              <a:srgbClr val="FFC000">
                <a:alpha val="60000"/>
              </a:srgbClr>
            </a:solidFill>
            <a:ln w="222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093208" y="2045130"/>
              <a:ext cx="1709928" cy="101963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rtlCol="0" anchor="t" anchorCtr="0">
              <a:noAutofit/>
            </a:bodyPr>
            <a:lstStyle/>
            <a:p>
              <a:pPr algn="ctr"/>
              <a:r>
                <a:rPr lang="en-US" dirty="0">
                  <a:latin typeface="+mn-lt"/>
                  <a:ea typeface="Helvetica Neue Light" charset="0"/>
                  <a:cs typeface="Helvetica Neue Light" charset="0"/>
                  <a:sym typeface="Open Sans"/>
                </a:rPr>
                <a:t>previous layer embedding of </a:t>
              </a:r>
              <a:r>
                <a:rPr lang="en-US" i="1" dirty="0">
                  <a:latin typeface="+mn-lt"/>
                  <a:ea typeface="Cambria Math" charset="0"/>
                  <a:cs typeface="Cambria Math" charset="0"/>
                  <a:sym typeface="Open Sans"/>
                </a:rPr>
                <a:t>v</a:t>
              </a: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flipH="1">
              <a:off x="4965192" y="2660904"/>
              <a:ext cx="475488" cy="412164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448" y="2963923"/>
            <a:ext cx="8607552" cy="2118265"/>
          </a:xfrm>
          <a:prstGeom prst="rect">
            <a:avLst/>
          </a:prstGeom>
        </p:spPr>
      </p:pic>
      <p:sp>
        <p:nvSpPr>
          <p:cNvPr id="29" name="Footer Placeholder 3">
            <a:extLst>
              <a:ext uri="{FF2B5EF4-FFF2-40B4-BE49-F238E27FC236}">
                <a16:creationId xmlns:a16="http://schemas.microsoft.com/office/drawing/2014/main" id="{5F789ADF-C4F2-A642-893C-A0C4DC2A9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60948" y="6597352"/>
            <a:ext cx="7704856" cy="384434"/>
          </a:xfrm>
        </p:spPr>
        <p:txBody>
          <a:bodyPr/>
          <a:lstStyle/>
          <a:p>
            <a:r>
              <a:rPr lang="en-US" sz="1400" dirty="0">
                <a:solidFill>
                  <a:schemeClr val="bg1"/>
                </a:solidFill>
              </a:rPr>
              <a:t>Representation Learning on Networks, </a:t>
            </a:r>
            <a:r>
              <a:rPr lang="en-US" sz="1400" dirty="0" err="1">
                <a:solidFill>
                  <a:schemeClr val="bg1"/>
                </a:solidFill>
              </a:rPr>
              <a:t>snap.stanford.edu</a:t>
            </a:r>
            <a:r>
              <a:rPr lang="en-US" sz="1400" dirty="0">
                <a:solidFill>
                  <a:schemeClr val="bg1"/>
                </a:solidFill>
              </a:rPr>
              <a:t>/</a:t>
            </a:r>
            <a:r>
              <a:rPr lang="en-US" sz="1400" dirty="0" err="1">
                <a:solidFill>
                  <a:schemeClr val="bg1"/>
                </a:solidFill>
              </a:rPr>
              <a:t>proj</a:t>
            </a:r>
            <a:r>
              <a:rPr lang="en-US" sz="1400" dirty="0">
                <a:solidFill>
                  <a:schemeClr val="bg1"/>
                </a:solidFill>
              </a:rPr>
              <a:t>/embeddings-www, WWW 2018</a:t>
            </a:r>
          </a:p>
        </p:txBody>
      </p:sp>
      <p:sp>
        <p:nvSpPr>
          <p:cNvPr id="31" name="Cloud Callout 30">
            <a:extLst>
              <a:ext uri="{FF2B5EF4-FFF2-40B4-BE49-F238E27FC236}">
                <a16:creationId xmlns:a16="http://schemas.microsoft.com/office/drawing/2014/main" id="{5B4187D8-AFEA-7247-9F54-D8F5718FB2E5}"/>
              </a:ext>
            </a:extLst>
          </p:cNvPr>
          <p:cNvSpPr/>
          <p:nvPr/>
        </p:nvSpPr>
        <p:spPr>
          <a:xfrm>
            <a:off x="4788024" y="-20624"/>
            <a:ext cx="4928576" cy="1100290"/>
          </a:xfrm>
          <a:prstGeom prst="cloudCallout">
            <a:avLst>
              <a:gd name="adj1" fmla="val -56906"/>
              <a:gd name="adj2" fmla="val -1269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>
                <a:solidFill>
                  <a:sysClr val="windowText" lastClr="000000"/>
                </a:solidFill>
              </a:rPr>
              <a:t>Graph (Neural) Networks</a:t>
            </a:r>
          </a:p>
        </p:txBody>
      </p:sp>
    </p:spTree>
    <p:extLst>
      <p:ext uri="{BB962C8B-B14F-4D97-AF65-F5344CB8AC3E}">
        <p14:creationId xmlns:p14="http://schemas.microsoft.com/office/powerpoint/2010/main" val="1002498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455DB-7823-6E2B-3447-ADB5B33B6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LaMDA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DF83D4-180B-EEE1-0735-62C9A566A6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b="0" i="0" u="none" strike="noStrike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“</a:t>
            </a:r>
            <a:r>
              <a:rPr lang="en-GB" sz="2400" b="0" i="0" u="sng" dirty="0">
                <a:solidFill>
                  <a:srgbClr val="1A73E8"/>
                </a:solidFill>
                <a:effectLst/>
                <a:latin typeface="Roboto" panose="02000000000000000000" pitchFamily="2" charset="0"/>
                <a:hlinkClick r:id="rId2"/>
              </a:rPr>
              <a:t>LaMDA: Language Models for Dialog Applications</a:t>
            </a:r>
            <a:r>
              <a:rPr lang="en-GB" sz="2400" b="0" i="0" u="none" strike="noStrike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”</a:t>
            </a:r>
          </a:p>
          <a:p>
            <a:r>
              <a:rPr lang="en-GB" sz="2400" b="0" i="0" u="sng" dirty="0">
                <a:solidFill>
                  <a:srgbClr val="1A73E8"/>
                </a:solidFill>
                <a:effectLst/>
                <a:latin typeface="Roboto" panose="02000000000000000000" pitchFamily="2" charset="0"/>
                <a:hlinkClick r:id="rId3"/>
              </a:rPr>
              <a:t>LaMDA</a:t>
            </a:r>
            <a:r>
              <a:rPr lang="en-GB" sz="2400" b="0" i="0" u="none" strike="noStrike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 is built by fine-tuning a family of </a:t>
            </a:r>
            <a:r>
              <a:rPr lang="en-GB" sz="2400" b="0" i="0" u="sng" dirty="0">
                <a:solidFill>
                  <a:srgbClr val="1A73E8"/>
                </a:solidFill>
                <a:effectLst/>
                <a:latin typeface="Roboto" panose="02000000000000000000" pitchFamily="2" charset="0"/>
                <a:hlinkClick r:id="rId4"/>
              </a:rPr>
              <a:t>Transformer</a:t>
            </a:r>
            <a:r>
              <a:rPr lang="en-GB" sz="2400" b="0" i="0" u="none" strike="noStrike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-based neural language models specialized for dialog, with up to 137B model parameters</a:t>
            </a:r>
          </a:p>
          <a:p>
            <a:r>
              <a:rPr lang="en-GB" sz="2400" b="0" i="0" u="none" strike="noStrike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Teaching the models to leverage external knowledge sources</a:t>
            </a:r>
          </a:p>
          <a:p>
            <a:r>
              <a:rPr lang="en-GB" sz="2400" b="0" i="0" u="none" strike="noStrike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Defining objectives and metrics is critical to guide training dialog models</a:t>
            </a:r>
          </a:p>
          <a:p>
            <a:pPr lvl="1"/>
            <a:r>
              <a:rPr lang="en-GB" sz="2000" b="0" i="0" u="none" strike="noStrike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Quality</a:t>
            </a:r>
          </a:p>
          <a:p>
            <a:pPr lvl="1"/>
            <a:r>
              <a:rPr lang="en-GB" sz="2000" b="0" i="0" u="none" strike="noStrike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Safety</a:t>
            </a:r>
          </a:p>
          <a:p>
            <a:pPr lvl="1"/>
            <a:r>
              <a:rPr lang="en-GB" sz="2000" b="0" i="0" u="none" strike="noStrike" dirty="0" err="1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Groundedness</a:t>
            </a:r>
            <a:endParaRPr lang="en-DE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DD4D23-BF7A-BA32-795F-E740F41E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C95E8C-3AB6-F9D2-F9CB-F4E72F19B2A5}"/>
              </a:ext>
            </a:extLst>
          </p:cNvPr>
          <p:cNvSpPr txBox="1"/>
          <p:nvPr/>
        </p:nvSpPr>
        <p:spPr>
          <a:xfrm>
            <a:off x="1763688" y="6123801"/>
            <a:ext cx="64087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 sz="1200" dirty="0"/>
              <a:t>https://ai.googleblog.com/2022/01/lamda-towards-safe-grounded-and-high.html</a:t>
            </a:r>
          </a:p>
        </p:txBody>
      </p:sp>
    </p:spTree>
    <p:extLst>
      <p:ext uri="{BB962C8B-B14F-4D97-AF65-F5344CB8AC3E}">
        <p14:creationId xmlns:p14="http://schemas.microsoft.com/office/powerpoint/2010/main" val="38379851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349504" y="3617493"/>
            <a:ext cx="1381760" cy="552171"/>
          </a:xfrm>
          <a:prstGeom prst="rect">
            <a:avLst/>
          </a:prstGeom>
          <a:solidFill>
            <a:srgbClr val="FFC000">
              <a:alpha val="60000"/>
            </a:srgbClr>
          </a:solidFill>
          <a:ln w="222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767840" y="2621280"/>
            <a:ext cx="585216" cy="585216"/>
          </a:xfrm>
          <a:prstGeom prst="rect">
            <a:avLst/>
          </a:prstGeom>
          <a:solidFill>
            <a:schemeClr val="accent1">
              <a:alpha val="60000"/>
            </a:schemeClr>
          </a:solidFill>
          <a:ln w="22225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876800" y="2621280"/>
            <a:ext cx="548640" cy="560832"/>
          </a:xfrm>
          <a:prstGeom prst="rect">
            <a:avLst/>
          </a:prstGeom>
          <a:solidFill>
            <a:schemeClr val="accent1">
              <a:alpha val="60000"/>
            </a:schemeClr>
          </a:solidFill>
          <a:ln w="22225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184" y="224006"/>
            <a:ext cx="8634040" cy="552273"/>
          </a:xfrm>
        </p:spPr>
        <p:txBody>
          <a:bodyPr/>
          <a:lstStyle/>
          <a:p>
            <a:r>
              <a:rPr lang="en-US" dirty="0">
                <a:latin typeface="+mn-lt"/>
              </a:rPr>
              <a:t>Unsupervised Training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20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196" y="4451628"/>
            <a:ext cx="8489452" cy="2258673"/>
          </a:xfrm>
        </p:spPr>
        <p:txBody>
          <a:bodyPr>
            <a:normAutofit/>
          </a:bodyPr>
          <a:lstStyle/>
          <a:p>
            <a:r>
              <a:rPr lang="en-CA" sz="2000" dirty="0"/>
              <a:t>After K-layers of neighborhood aggregation, we get output embeddings for each node</a:t>
            </a:r>
          </a:p>
          <a:p>
            <a:r>
              <a:rPr lang="en-CA" sz="2000" dirty="0"/>
              <a:t>Feed these embeddings into any loss function …</a:t>
            </a:r>
          </a:p>
          <a:p>
            <a:r>
              <a:rPr lang="en-CA" sz="2000" dirty="0"/>
              <a:t>and run stochastic gradient descent </a:t>
            </a:r>
            <a:br>
              <a:rPr lang="en-CA" sz="2000" dirty="0"/>
            </a:br>
            <a:r>
              <a:rPr lang="en-CA" sz="2000" dirty="0"/>
              <a:t>to train the aggregation parameters 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2072640" y="1292248"/>
            <a:ext cx="2987040" cy="86868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pPr algn="ctr"/>
            <a:r>
              <a:rPr lang="en-US" dirty="0">
                <a:latin typeface="+mn-lt"/>
                <a:ea typeface="Helvetica Neue Light" charset="0"/>
                <a:cs typeface="Helvetica Neue Light" charset="0"/>
                <a:sym typeface="Open Sans"/>
              </a:rPr>
              <a:t>trainable matrices </a:t>
            </a:r>
            <a:br>
              <a:rPr lang="en-US" dirty="0">
                <a:latin typeface="+mn-lt"/>
                <a:ea typeface="Helvetica Neue Light" charset="0"/>
                <a:cs typeface="Helvetica Neue Light" charset="0"/>
                <a:sym typeface="Open Sans"/>
              </a:rPr>
            </a:br>
            <a:r>
              <a:rPr lang="en-US" dirty="0">
                <a:latin typeface="+mn-lt"/>
                <a:ea typeface="Helvetica Neue Light" charset="0"/>
                <a:cs typeface="Helvetica Neue Light" charset="0"/>
                <a:sym typeface="Open Sans"/>
              </a:rPr>
              <a:t>(i.e., what we learn) </a:t>
            </a:r>
            <a:endParaRPr lang="en-US" i="1" dirty="0">
              <a:latin typeface="+mn-lt"/>
              <a:ea typeface="Cambria Math" charset="0"/>
              <a:cs typeface="Cambria Math" charset="0"/>
              <a:sym typeface="Open Sans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2206752" y="2121408"/>
            <a:ext cx="1072896" cy="41452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3840480" y="2121408"/>
            <a:ext cx="1219200" cy="41452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cxnSpLocks/>
          </p:cNvCxnSpPr>
          <p:nvPr/>
        </p:nvCxnSpPr>
        <p:spPr>
          <a:xfrm flipH="1" flipV="1">
            <a:off x="1824736" y="3921760"/>
            <a:ext cx="585216" cy="382426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184" y="1701801"/>
            <a:ext cx="8814816" cy="2405833"/>
          </a:xfrm>
          <a:prstGeom prst="rect">
            <a:avLst/>
          </a:prstGeom>
        </p:spPr>
      </p:pic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91EF38E4-3EBC-DF4D-B248-4458CD814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60948" y="6597352"/>
            <a:ext cx="7704856" cy="384434"/>
          </a:xfrm>
        </p:spPr>
        <p:txBody>
          <a:bodyPr/>
          <a:lstStyle/>
          <a:p>
            <a:r>
              <a:rPr lang="en-US" sz="1400" dirty="0">
                <a:solidFill>
                  <a:schemeClr val="bg1"/>
                </a:solidFill>
              </a:rPr>
              <a:t>Representation Learning on Networks, </a:t>
            </a:r>
            <a:r>
              <a:rPr lang="en-US" sz="1400" dirty="0" err="1">
                <a:solidFill>
                  <a:schemeClr val="bg1"/>
                </a:solidFill>
              </a:rPr>
              <a:t>snap.stanford.edu</a:t>
            </a:r>
            <a:r>
              <a:rPr lang="en-US" sz="1400" dirty="0">
                <a:solidFill>
                  <a:schemeClr val="bg1"/>
                </a:solidFill>
              </a:rPr>
              <a:t>/</a:t>
            </a:r>
            <a:r>
              <a:rPr lang="en-US" sz="1400" dirty="0" err="1">
                <a:solidFill>
                  <a:schemeClr val="bg1"/>
                </a:solidFill>
              </a:rPr>
              <a:t>proj</a:t>
            </a:r>
            <a:r>
              <a:rPr lang="en-US" sz="1400" dirty="0">
                <a:solidFill>
                  <a:schemeClr val="bg1"/>
                </a:solidFill>
              </a:rPr>
              <a:t>/embeddings-www, WWW 2018</a:t>
            </a:r>
          </a:p>
        </p:txBody>
      </p:sp>
    </p:spTree>
    <p:extLst>
      <p:ext uri="{BB962C8B-B14F-4D97-AF65-F5344CB8AC3E}">
        <p14:creationId xmlns:p14="http://schemas.microsoft.com/office/powerpoint/2010/main" val="20536276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785" y="172258"/>
            <a:ext cx="8815109" cy="514124"/>
          </a:xfrm>
        </p:spPr>
        <p:txBody>
          <a:bodyPr/>
          <a:lstStyle/>
          <a:p>
            <a:r>
              <a:rPr lang="en-US" dirty="0"/>
              <a:t>Supervised Training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21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80515" y="1255966"/>
                <a:ext cx="8867648" cy="5110101"/>
              </a:xfrm>
            </p:spPr>
            <p:txBody>
              <a:bodyPr>
                <a:normAutofit/>
              </a:bodyPr>
              <a:lstStyle/>
              <a:p>
                <a:r>
                  <a:rPr lang="en-US" sz="2800" dirty="0"/>
                  <a:t>E.g., based on node classification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de-DE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∈{0, 1}</m:t>
                    </m:r>
                  </m:oMath>
                </a14:m>
                <a:r>
                  <a:rPr lang="en-US" sz="2800" dirty="0"/>
                  <a:t>: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0515" y="1255966"/>
                <a:ext cx="8867648" cy="5110101"/>
              </a:xfrm>
              <a:blipFill>
                <a:blip r:embed="rId2"/>
                <a:stretch>
                  <a:fillRect l="-1431" t="-1238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570" y="2698745"/>
            <a:ext cx="6952229" cy="73113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187725" y="2755172"/>
            <a:ext cx="368275" cy="387933"/>
          </a:xfrm>
          <a:prstGeom prst="rect">
            <a:avLst/>
          </a:prstGeom>
          <a:solidFill>
            <a:schemeClr val="accent1">
              <a:alpha val="60000"/>
            </a:schemeClr>
          </a:solidFill>
          <a:ln w="22225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93714" y="4073438"/>
            <a:ext cx="2820625" cy="119309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pPr algn="ctr"/>
            <a:r>
              <a:rPr lang="en-US" dirty="0">
                <a:latin typeface="+mn-lt"/>
                <a:ea typeface="Helvetica Neue Light" charset="0"/>
                <a:cs typeface="Helvetica Neue Light" charset="0"/>
                <a:sym typeface="Open Sans"/>
              </a:rPr>
              <a:t>output node embedding</a:t>
            </a:r>
            <a:endParaRPr lang="en-US" i="1" dirty="0">
              <a:latin typeface="+mn-lt"/>
              <a:ea typeface="Cambria Math" charset="0"/>
              <a:cs typeface="Cambria Math" charset="0"/>
              <a:sym typeface="Open San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282735" y="2754009"/>
            <a:ext cx="345440" cy="423672"/>
          </a:xfrm>
          <a:prstGeom prst="rect">
            <a:avLst/>
          </a:prstGeom>
          <a:solidFill>
            <a:schemeClr val="accent1">
              <a:alpha val="60000"/>
            </a:schemeClr>
          </a:solidFill>
          <a:ln w="22225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6510781" y="3309520"/>
            <a:ext cx="892404" cy="130718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4801387" y="2706204"/>
            <a:ext cx="221216" cy="401633"/>
          </a:xfrm>
          <a:prstGeom prst="rect">
            <a:avLst/>
          </a:prstGeom>
          <a:solidFill>
            <a:schemeClr val="accent2">
              <a:alpha val="60000"/>
            </a:schemeClr>
          </a:solidFill>
          <a:ln w="222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5065338" y="2442255"/>
            <a:ext cx="1872791" cy="263951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8572107" y="2731344"/>
            <a:ext cx="226244" cy="364504"/>
          </a:xfrm>
          <a:prstGeom prst="rect">
            <a:avLst/>
          </a:prstGeom>
          <a:solidFill>
            <a:schemeClr val="accent2">
              <a:alpha val="60000"/>
            </a:schemeClr>
          </a:solidFill>
          <a:ln w="222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8345864" y="2404547"/>
            <a:ext cx="251381" cy="213675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623188" y="1772816"/>
            <a:ext cx="2175256" cy="86637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pPr algn="ctr"/>
            <a:r>
              <a:rPr lang="en-US" dirty="0">
                <a:latin typeface="+mn-lt"/>
                <a:ea typeface="Helvetica Neue Light" charset="0"/>
                <a:cs typeface="Helvetica Neue Light" charset="0"/>
                <a:sym typeface="Open Sans"/>
              </a:rPr>
              <a:t>classification weights</a:t>
            </a:r>
            <a:endParaRPr lang="en-US" i="1" dirty="0">
              <a:latin typeface="+mn-lt"/>
              <a:ea typeface="Cambria Math" charset="0"/>
              <a:cs typeface="Cambria Math" charset="0"/>
              <a:sym typeface="Open San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72" y="3201731"/>
            <a:ext cx="2306685" cy="2604323"/>
          </a:xfrm>
          <a:prstGeom prst="rect">
            <a:avLst/>
          </a:prstGeom>
        </p:spPr>
      </p:pic>
      <p:cxnSp>
        <p:nvCxnSpPr>
          <p:cNvPr id="23" name="Straight Arrow Connector 22"/>
          <p:cNvCxnSpPr/>
          <p:nvPr/>
        </p:nvCxnSpPr>
        <p:spPr>
          <a:xfrm flipV="1">
            <a:off x="3808430" y="3183829"/>
            <a:ext cx="4311191" cy="955248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4426409" y="2758574"/>
            <a:ext cx="312131" cy="401633"/>
          </a:xfrm>
          <a:prstGeom prst="rect">
            <a:avLst/>
          </a:prstGeom>
          <a:solidFill>
            <a:srgbClr val="FFC000">
              <a:alpha val="60000"/>
            </a:srgb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186657" y="2773238"/>
            <a:ext cx="312131" cy="401633"/>
          </a:xfrm>
          <a:prstGeom prst="rect">
            <a:avLst/>
          </a:prstGeom>
          <a:solidFill>
            <a:srgbClr val="FFC000">
              <a:alpha val="60000"/>
            </a:srgb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161000" y="4594397"/>
            <a:ext cx="2820625" cy="119309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pPr algn="ctr"/>
            <a:r>
              <a:rPr lang="en-US" dirty="0">
                <a:latin typeface="+mn-lt"/>
                <a:ea typeface="Helvetica Neue Light" charset="0"/>
                <a:cs typeface="Helvetica Neue Light" charset="0"/>
                <a:sym typeface="Open Sans"/>
              </a:rPr>
              <a:t>node class label</a:t>
            </a:r>
            <a:endParaRPr lang="en-US" i="1" dirty="0">
              <a:latin typeface="+mn-lt"/>
              <a:ea typeface="Cambria Math" charset="0"/>
              <a:cs typeface="Cambria Math" charset="0"/>
              <a:sym typeface="Open Sans"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flipH="1" flipV="1">
            <a:off x="3456495" y="3259247"/>
            <a:ext cx="3808429" cy="142030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3659695" y="3246675"/>
            <a:ext cx="814895" cy="881928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 flipV="1">
            <a:off x="1470581" y="3410074"/>
            <a:ext cx="2002672" cy="720625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30491" y="2396952"/>
            <a:ext cx="1645501" cy="84972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pPr algn="ctr"/>
            <a:r>
              <a:rPr lang="en-US" b="1" dirty="0">
                <a:latin typeface="+mn-lt"/>
                <a:ea typeface="Helvetica Neue Light" charset="0"/>
                <a:cs typeface="Helvetica Neue Light" charset="0"/>
                <a:sym typeface="Open Sans"/>
              </a:rPr>
              <a:t>Human or bot?</a:t>
            </a:r>
            <a:endParaRPr lang="en-US" dirty="0">
              <a:latin typeface="+mn-lt"/>
              <a:ea typeface="Helvetica Neue Light" charset="0"/>
              <a:cs typeface="Helvetica Neue Light" charset="0"/>
              <a:sym typeface="Open Sans"/>
            </a:endParaRPr>
          </a:p>
        </p:txBody>
      </p:sp>
      <p:sp>
        <p:nvSpPr>
          <p:cNvPr id="27" name="Footer Placeholder 3">
            <a:extLst>
              <a:ext uri="{FF2B5EF4-FFF2-40B4-BE49-F238E27FC236}">
                <a16:creationId xmlns:a16="http://schemas.microsoft.com/office/drawing/2014/main" id="{0D58D664-0096-E844-B2C8-D2FCC0DE0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60948" y="6597352"/>
            <a:ext cx="7704856" cy="384434"/>
          </a:xfrm>
        </p:spPr>
        <p:txBody>
          <a:bodyPr/>
          <a:lstStyle/>
          <a:p>
            <a:r>
              <a:rPr lang="en-US" sz="1400" dirty="0">
                <a:solidFill>
                  <a:schemeClr val="bg1"/>
                </a:solidFill>
              </a:rPr>
              <a:t>Representation Learning on Networks, </a:t>
            </a:r>
            <a:r>
              <a:rPr lang="en-US" sz="1400" dirty="0" err="1">
                <a:solidFill>
                  <a:schemeClr val="bg1"/>
                </a:solidFill>
              </a:rPr>
              <a:t>snap.stanford.edu</a:t>
            </a:r>
            <a:r>
              <a:rPr lang="en-US" sz="1400" dirty="0">
                <a:solidFill>
                  <a:schemeClr val="bg1"/>
                </a:solidFill>
              </a:rPr>
              <a:t>/</a:t>
            </a:r>
            <a:r>
              <a:rPr lang="en-US" sz="1400" dirty="0" err="1">
                <a:solidFill>
                  <a:schemeClr val="bg1"/>
                </a:solidFill>
              </a:rPr>
              <a:t>proj</a:t>
            </a:r>
            <a:r>
              <a:rPr lang="en-US" sz="1400" dirty="0">
                <a:solidFill>
                  <a:schemeClr val="bg1"/>
                </a:solidFill>
              </a:rPr>
              <a:t>/embeddings-www, WWW 2018</a:t>
            </a:r>
          </a:p>
        </p:txBody>
      </p:sp>
    </p:spTree>
    <p:extLst>
      <p:ext uri="{BB962C8B-B14F-4D97-AF65-F5344CB8AC3E}">
        <p14:creationId xmlns:p14="http://schemas.microsoft.com/office/powerpoint/2010/main" val="41686080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59775"/>
            <a:ext cx="8442276" cy="543458"/>
          </a:xfrm>
        </p:spPr>
        <p:txBody>
          <a:bodyPr/>
          <a:lstStyle/>
          <a:p>
            <a:r>
              <a:rPr lang="en-US" dirty="0"/>
              <a:t>Overview of Model Design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22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2384266"/>
            <a:ext cx="3858053" cy="27451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906" y="2572029"/>
            <a:ext cx="2527431" cy="2557391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3173165" y="1462804"/>
            <a:ext cx="4902464" cy="3363721"/>
            <a:chOff x="2379874" y="1097102"/>
            <a:chExt cx="3676848" cy="2522791"/>
          </a:xfrm>
        </p:grpSpPr>
        <p:sp>
          <p:nvSpPr>
            <p:cNvPr id="7" name="TextBox 6"/>
            <p:cNvSpPr txBox="1"/>
            <p:nvPr/>
          </p:nvSpPr>
          <p:spPr>
            <a:xfrm>
              <a:off x="2379874" y="1097102"/>
              <a:ext cx="3676848" cy="7338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rtlCol="0" anchor="t" anchorCtr="0">
              <a:noAutofit/>
            </a:bodyPr>
            <a:lstStyle/>
            <a:p>
              <a:pPr algn="ctr"/>
              <a:r>
                <a:rPr lang="en-US" sz="2600" dirty="0">
                  <a:latin typeface="+mn-lt"/>
                  <a:ea typeface="Helvetica Neue Light" charset="0"/>
                  <a:cs typeface="Helvetica Neue Light" charset="0"/>
                  <a:sym typeface="Open Sans"/>
                </a:rPr>
                <a:t>1) Define a neighborhood aggregation function.</a:t>
              </a:r>
            </a:p>
          </p:txBody>
        </p:sp>
        <p:cxnSp>
          <p:nvCxnSpPr>
            <p:cNvPr id="8" name="Straight Arrow Connector 7"/>
            <p:cNvCxnSpPr>
              <a:stCxn id="7" idx="2"/>
            </p:cNvCxnSpPr>
            <p:nvPr/>
          </p:nvCxnSpPr>
          <p:spPr>
            <a:xfrm>
              <a:off x="4218298" y="1830960"/>
              <a:ext cx="1051286" cy="176949"/>
            </a:xfrm>
            <a:prstGeom prst="straightConnector1">
              <a:avLst/>
            </a:prstGeom>
            <a:ln w="50800">
              <a:solidFill>
                <a:schemeClr val="tx1">
                  <a:alpha val="49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>
              <a:stCxn id="7" idx="2"/>
            </p:cNvCxnSpPr>
            <p:nvPr/>
          </p:nvCxnSpPr>
          <p:spPr>
            <a:xfrm flipH="1">
              <a:off x="3822400" y="1830960"/>
              <a:ext cx="395898" cy="830329"/>
            </a:xfrm>
            <a:prstGeom prst="straightConnector1">
              <a:avLst/>
            </a:prstGeom>
            <a:ln w="50800">
              <a:solidFill>
                <a:schemeClr val="tx1">
                  <a:alpha val="49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4217955" y="1840546"/>
              <a:ext cx="1155323" cy="996922"/>
            </a:xfrm>
            <a:prstGeom prst="straightConnector1">
              <a:avLst/>
            </a:prstGeom>
            <a:ln w="50800">
              <a:solidFill>
                <a:schemeClr val="tx1">
                  <a:alpha val="49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4210099" y="1832691"/>
              <a:ext cx="1125472" cy="1787202"/>
            </a:xfrm>
            <a:prstGeom prst="straightConnector1">
              <a:avLst/>
            </a:prstGeom>
            <a:ln w="50800">
              <a:solidFill>
                <a:schemeClr val="tx1">
                  <a:alpha val="49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2348320" y="3758498"/>
            <a:ext cx="4902464" cy="2499229"/>
            <a:chOff x="1761240" y="2818873"/>
            <a:chExt cx="3676848" cy="1874422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72921" y="2818873"/>
              <a:ext cx="393700" cy="238292"/>
            </a:xfrm>
            <a:prstGeom prst="rect">
              <a:avLst/>
            </a:prstGeom>
          </p:spPr>
        </p:pic>
        <p:grpSp>
          <p:nvGrpSpPr>
            <p:cNvPr id="27" name="Group 26"/>
            <p:cNvGrpSpPr/>
            <p:nvPr/>
          </p:nvGrpSpPr>
          <p:grpSpPr>
            <a:xfrm>
              <a:off x="1761240" y="3129699"/>
              <a:ext cx="3676848" cy="1563596"/>
              <a:chOff x="1761240" y="3129699"/>
              <a:chExt cx="3676848" cy="156359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TextBox 17"/>
                  <p:cNvSpPr txBox="1"/>
                  <p:nvPr/>
                </p:nvSpPr>
                <p:spPr>
                  <a:xfrm>
                    <a:off x="1761240" y="3959437"/>
                    <a:ext cx="3676848" cy="73385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lIns="91425" tIns="91425" rIns="91425" bIns="91425" rtlCol="0" anchor="t" anchorCtr="0">
                    <a:noAutofit/>
                  </a:bodyPr>
                  <a:lstStyle/>
                  <a:p>
                    <a:pPr algn="ctr"/>
                    <a:r>
                      <a:rPr lang="en-US" sz="2600" dirty="0">
                        <a:latin typeface="+mn-lt"/>
                        <a:ea typeface="Helvetica Neue Light" charset="0"/>
                        <a:cs typeface="Helvetica Neue Light" charset="0"/>
                        <a:sym typeface="Open Sans"/>
                      </a:rPr>
                      <a:t>2) Define a loss function on the </a:t>
                    </a:r>
                    <a:r>
                      <a:rPr lang="en-US" sz="2600" dirty="0" err="1">
                        <a:latin typeface="+mn-lt"/>
                        <a:ea typeface="Helvetica Neue Light" charset="0"/>
                        <a:cs typeface="Helvetica Neue Light" charset="0"/>
                        <a:sym typeface="Open Sans"/>
                      </a:rPr>
                      <a:t>embeddings</a:t>
                    </a:r>
                    <a:r>
                      <a:rPr lang="en-US" sz="2600" dirty="0">
                        <a:latin typeface="+mn-lt"/>
                        <a:ea typeface="Helvetica Neue Light" charset="0"/>
                        <a:cs typeface="Helvetica Neue Light" charset="0"/>
                        <a:sym typeface="Open Sans"/>
                      </a:rPr>
                      <a:t>, </a:t>
                    </a:r>
                    <a14:m>
                      <m:oMath xmlns:m="http://schemas.openxmlformats.org/officeDocument/2006/math">
                        <m:r>
                          <a:rPr lang="de-DE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  <m:r>
                          <a:rPr lang="de-DE" sz="2800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de-DE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8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de-DE" sz="280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b>
                        </m:sSub>
                        <m:r>
                          <a:rPr lang="de-DE" sz="2800" i="1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a14:m>
                    <a:endParaRPr lang="en-US" sz="2600" dirty="0">
                      <a:latin typeface="+mn-lt"/>
                      <a:ea typeface="Apple Chancery" charset="0"/>
                      <a:cs typeface="Apple Chancery" charset="0"/>
                      <a:sym typeface="Open Sans"/>
                    </a:endParaRPr>
                  </a:p>
                </p:txBody>
              </p:sp>
            </mc:Choice>
            <mc:Fallback xmlns="">
              <p:sp>
                <p:nvSpPr>
                  <p:cNvPr id="18" name="TextBox 1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61240" y="3959437"/>
                    <a:ext cx="3676848" cy="733858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t="-1282" b="-12821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0" name="Straight Arrow Connector 19"/>
              <p:cNvCxnSpPr/>
              <p:nvPr/>
            </p:nvCxnSpPr>
            <p:spPr>
              <a:xfrm flipH="1" flipV="1">
                <a:off x="2960016" y="3129699"/>
                <a:ext cx="471341" cy="829559"/>
              </a:xfrm>
              <a:prstGeom prst="straightConnector1">
                <a:avLst/>
              </a:prstGeom>
              <a:ln w="50800">
                <a:solidFill>
                  <a:schemeClr val="tx1">
                    <a:alpha val="49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C81635C4-DB0D-BD4E-B302-490516AD5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60948" y="6597352"/>
            <a:ext cx="7704856" cy="384434"/>
          </a:xfrm>
        </p:spPr>
        <p:txBody>
          <a:bodyPr/>
          <a:lstStyle/>
          <a:p>
            <a:r>
              <a:rPr lang="en-US" sz="1400" dirty="0">
                <a:solidFill>
                  <a:schemeClr val="bg1"/>
                </a:solidFill>
              </a:rPr>
              <a:t>Representation Learning on Networks, </a:t>
            </a:r>
            <a:r>
              <a:rPr lang="en-US" sz="1400" dirty="0" err="1">
                <a:solidFill>
                  <a:schemeClr val="bg1"/>
                </a:solidFill>
              </a:rPr>
              <a:t>snap.stanford.edu</a:t>
            </a:r>
            <a:r>
              <a:rPr lang="en-US" sz="1400" dirty="0">
                <a:solidFill>
                  <a:schemeClr val="bg1"/>
                </a:solidFill>
              </a:rPr>
              <a:t>/</a:t>
            </a:r>
            <a:r>
              <a:rPr lang="en-US" sz="1400" dirty="0" err="1">
                <a:solidFill>
                  <a:schemeClr val="bg1"/>
                </a:solidFill>
              </a:rPr>
              <a:t>proj</a:t>
            </a:r>
            <a:r>
              <a:rPr lang="en-US" sz="1400" dirty="0">
                <a:solidFill>
                  <a:schemeClr val="bg1"/>
                </a:solidFill>
              </a:rPr>
              <a:t>/embeddings-www, WWW 2018</a:t>
            </a:r>
          </a:p>
        </p:txBody>
      </p:sp>
    </p:spTree>
    <p:extLst>
      <p:ext uri="{BB962C8B-B14F-4D97-AF65-F5344CB8AC3E}">
        <p14:creationId xmlns:p14="http://schemas.microsoft.com/office/powerpoint/2010/main" val="1036033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54481"/>
            <a:ext cx="8442276" cy="566749"/>
          </a:xfrm>
        </p:spPr>
        <p:txBody>
          <a:bodyPr/>
          <a:lstStyle/>
          <a:p>
            <a:r>
              <a:rPr lang="en-US" dirty="0"/>
              <a:t>Overview of Model Design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470" y="1291803"/>
            <a:ext cx="2527431" cy="25573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4066" y="4028760"/>
            <a:ext cx="6830789" cy="2191776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016001" y="4028760"/>
            <a:ext cx="7091052" cy="23359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259577" y="1804857"/>
            <a:ext cx="5617331" cy="91484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pPr algn="ctr"/>
            <a:r>
              <a:rPr lang="en-US" sz="2600" dirty="0">
                <a:latin typeface="+mn-lt"/>
                <a:ea typeface="Helvetica Neue Light" charset="0"/>
                <a:cs typeface="Helvetica Neue Light" charset="0"/>
                <a:sym typeface="Open Sans"/>
              </a:rPr>
              <a:t>3) Train on a set of nodes, i.e., a batch of compute graphs</a:t>
            </a:r>
            <a:endParaRPr lang="en-US" sz="2600" dirty="0">
              <a:latin typeface="+mn-lt"/>
              <a:ea typeface="Apple Chancery" charset="0"/>
              <a:cs typeface="Apple Chancery" charset="0"/>
              <a:sym typeface="Open Sans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4508911" y="2719700"/>
            <a:ext cx="983773" cy="1159816"/>
          </a:xfrm>
          <a:prstGeom prst="straightConnector1">
            <a:avLst/>
          </a:prstGeom>
          <a:ln w="50800">
            <a:solidFill>
              <a:schemeClr val="tx1">
                <a:alpha val="49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>
            <a:spLocks noChangeAspect="1"/>
          </p:cNvSpPr>
          <p:nvPr/>
        </p:nvSpPr>
        <p:spPr>
          <a:xfrm>
            <a:off x="968864" y="1970533"/>
            <a:ext cx="365760" cy="365445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>
            <a:spLocks noChangeAspect="1"/>
          </p:cNvSpPr>
          <p:nvPr/>
        </p:nvSpPr>
        <p:spPr>
          <a:xfrm>
            <a:off x="2064468" y="1268760"/>
            <a:ext cx="365760" cy="365445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>
            <a:spLocks noChangeAspect="1"/>
          </p:cNvSpPr>
          <p:nvPr/>
        </p:nvSpPr>
        <p:spPr>
          <a:xfrm>
            <a:off x="2418497" y="2062707"/>
            <a:ext cx="365760" cy="365445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DB3CC6F0-58F2-A243-BF15-D128FC55E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60948" y="6597352"/>
            <a:ext cx="7704856" cy="384434"/>
          </a:xfrm>
        </p:spPr>
        <p:txBody>
          <a:bodyPr/>
          <a:lstStyle/>
          <a:p>
            <a:r>
              <a:rPr lang="en-US" sz="1400" dirty="0">
                <a:solidFill>
                  <a:schemeClr val="bg1"/>
                </a:solidFill>
              </a:rPr>
              <a:t>Representation Learning on Networks, </a:t>
            </a:r>
            <a:r>
              <a:rPr lang="en-US" sz="1400" dirty="0" err="1">
                <a:solidFill>
                  <a:schemeClr val="bg1"/>
                </a:solidFill>
              </a:rPr>
              <a:t>snap.stanford.edu</a:t>
            </a:r>
            <a:r>
              <a:rPr lang="en-US" sz="1400" dirty="0">
                <a:solidFill>
                  <a:schemeClr val="bg1"/>
                </a:solidFill>
              </a:rPr>
              <a:t>/</a:t>
            </a:r>
            <a:r>
              <a:rPr lang="en-US" sz="1400" dirty="0" err="1">
                <a:solidFill>
                  <a:schemeClr val="bg1"/>
                </a:solidFill>
              </a:rPr>
              <a:t>proj</a:t>
            </a:r>
            <a:r>
              <a:rPr lang="en-US" sz="1400" dirty="0">
                <a:solidFill>
                  <a:schemeClr val="bg1"/>
                </a:solidFill>
              </a:rPr>
              <a:t>/embeddings-www, WWW 2018</a:t>
            </a:r>
          </a:p>
        </p:txBody>
      </p:sp>
    </p:spTree>
    <p:extLst>
      <p:ext uri="{BB962C8B-B14F-4D97-AF65-F5344CB8AC3E}">
        <p14:creationId xmlns:p14="http://schemas.microsoft.com/office/powerpoint/2010/main" val="19708821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420" y="260349"/>
            <a:ext cx="8469384" cy="576363"/>
          </a:xfrm>
        </p:spPr>
        <p:txBody>
          <a:bodyPr/>
          <a:lstStyle/>
          <a:p>
            <a:r>
              <a:rPr lang="en-US" dirty="0"/>
              <a:t>Overview of Model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470" y="1268760"/>
            <a:ext cx="2527431" cy="255739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543140" y="1543002"/>
            <a:ext cx="5617331" cy="91484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pPr algn="ctr"/>
            <a:r>
              <a:rPr lang="en-US" sz="2600" dirty="0">
                <a:latin typeface="+mn-lt"/>
                <a:ea typeface="Helvetica Neue Light" charset="0"/>
                <a:cs typeface="Helvetica Neue Light" charset="0"/>
                <a:sym typeface="Open Sans"/>
              </a:rPr>
              <a:t>4) Generate </a:t>
            </a:r>
            <a:r>
              <a:rPr lang="en-US" sz="2600" dirty="0" err="1">
                <a:latin typeface="+mn-lt"/>
                <a:ea typeface="Helvetica Neue Light" charset="0"/>
                <a:cs typeface="Helvetica Neue Light" charset="0"/>
                <a:sym typeface="Open Sans"/>
              </a:rPr>
              <a:t>embeddings</a:t>
            </a:r>
            <a:r>
              <a:rPr lang="en-US" sz="2600" dirty="0">
                <a:latin typeface="+mn-lt"/>
                <a:ea typeface="Helvetica Neue Light" charset="0"/>
                <a:cs typeface="Helvetica Neue Light" charset="0"/>
                <a:sym typeface="Open Sans"/>
              </a:rPr>
              <a:t> for nodes as needed</a:t>
            </a:r>
            <a:endParaRPr lang="en-US" sz="2600" dirty="0">
              <a:latin typeface="+mn-lt"/>
              <a:ea typeface="Apple Chancery" charset="0"/>
              <a:cs typeface="Apple Chancery" charset="0"/>
              <a:sym typeface="Open Sans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4374038" y="2508121"/>
            <a:ext cx="389641" cy="1483151"/>
          </a:xfrm>
          <a:prstGeom prst="straightConnector1">
            <a:avLst/>
          </a:prstGeom>
          <a:ln w="50800">
            <a:solidFill>
              <a:schemeClr val="tx1">
                <a:alpha val="49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17" y="4380512"/>
            <a:ext cx="8772084" cy="1531593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101913" y="4339085"/>
            <a:ext cx="8949179" cy="174153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4766730" y="2585649"/>
            <a:ext cx="4299671" cy="3444692"/>
            <a:chOff x="3575047" y="2160323"/>
            <a:chExt cx="3224753" cy="2583519"/>
          </a:xfrm>
        </p:grpSpPr>
        <p:sp>
          <p:nvSpPr>
            <p:cNvPr id="18" name="TextBox 17"/>
            <p:cNvSpPr txBox="1"/>
            <p:nvPr/>
          </p:nvSpPr>
          <p:spPr>
            <a:xfrm>
              <a:off x="3575047" y="2160323"/>
              <a:ext cx="3224753" cy="6861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rtlCol="0" anchor="t" anchorCtr="0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accent2"/>
                  </a:solidFill>
                  <a:latin typeface="+mn-lt"/>
                  <a:ea typeface="Helvetica Neue Light" charset="0"/>
                  <a:cs typeface="Helvetica Neue Light" charset="0"/>
                  <a:sym typeface="Open Sans"/>
                </a:rPr>
                <a:t>Even for nodes we never trained on!!!!</a:t>
              </a:r>
              <a:endParaRPr lang="en-US" sz="2600" dirty="0">
                <a:solidFill>
                  <a:schemeClr val="accent2"/>
                </a:solidFill>
                <a:latin typeface="+mn-lt"/>
                <a:ea typeface="Apple Chancery" charset="0"/>
                <a:cs typeface="Apple Chancery" charset="0"/>
                <a:sym typeface="Open Sans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3864989" y="3518802"/>
              <a:ext cx="2854476" cy="1225040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>
                <a:solidFill>
                  <a:schemeClr val="accent2"/>
                </a:solidFill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>
              <a:off x="5092047" y="2782478"/>
              <a:ext cx="190754" cy="679763"/>
            </a:xfrm>
            <a:prstGeom prst="straightConnector1">
              <a:avLst/>
            </a:prstGeom>
            <a:ln w="50800">
              <a:solidFill>
                <a:schemeClr val="accent2">
                  <a:alpha val="49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0AADC080-6CD4-AE44-B7FE-42F4CB1A3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60948" y="6597352"/>
            <a:ext cx="7704856" cy="384434"/>
          </a:xfrm>
        </p:spPr>
        <p:txBody>
          <a:bodyPr/>
          <a:lstStyle/>
          <a:p>
            <a:r>
              <a:rPr lang="en-US" sz="1400" dirty="0">
                <a:solidFill>
                  <a:schemeClr val="bg1"/>
                </a:solidFill>
              </a:rPr>
              <a:t>Representation Learning on Networks, </a:t>
            </a:r>
            <a:r>
              <a:rPr lang="en-US" sz="1400" dirty="0" err="1">
                <a:solidFill>
                  <a:schemeClr val="bg1"/>
                </a:solidFill>
              </a:rPr>
              <a:t>snap.stanford.edu</a:t>
            </a:r>
            <a:r>
              <a:rPr lang="en-US" sz="1400" dirty="0">
                <a:solidFill>
                  <a:schemeClr val="bg1"/>
                </a:solidFill>
              </a:rPr>
              <a:t>/</a:t>
            </a:r>
            <a:r>
              <a:rPr lang="en-US" sz="1400" dirty="0" err="1">
                <a:solidFill>
                  <a:schemeClr val="bg1"/>
                </a:solidFill>
              </a:rPr>
              <a:t>proj</a:t>
            </a:r>
            <a:r>
              <a:rPr lang="en-US" sz="1400" dirty="0">
                <a:solidFill>
                  <a:schemeClr val="bg1"/>
                </a:solidFill>
              </a:rPr>
              <a:t>/embeddings-www, WWW 2018</a:t>
            </a:r>
          </a:p>
        </p:txBody>
      </p:sp>
    </p:spTree>
    <p:extLst>
      <p:ext uri="{BB962C8B-B14F-4D97-AF65-F5344CB8AC3E}">
        <p14:creationId xmlns:p14="http://schemas.microsoft.com/office/powerpoint/2010/main" val="4133020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122" y="260349"/>
            <a:ext cx="8480682" cy="504355"/>
          </a:xfrm>
        </p:spPr>
        <p:txBody>
          <a:bodyPr/>
          <a:lstStyle/>
          <a:p>
            <a:r>
              <a:rPr lang="en-US" dirty="0"/>
              <a:t>Inductive Capability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25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780928"/>
            <a:ext cx="8858879" cy="27117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1080" y="3744557"/>
            <a:ext cx="669413" cy="3640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7155" y="3751531"/>
            <a:ext cx="547627" cy="394800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138176" y="1287205"/>
            <a:ext cx="8867648" cy="1349707"/>
          </a:xfrm>
          <a:prstGeom prst="rect">
            <a:avLst/>
          </a:prstGeom>
        </p:spPr>
        <p:txBody>
          <a:bodyPr vert="horz" lIns="121920" tIns="60960" rIns="121920" bIns="6096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§"/>
              <a:defRPr lang="en-US" sz="28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Wingdings" charset="2"/>
              <a:buChar char="§"/>
              <a:defRPr lang="en-US" sz="24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Wingdings" charset="2"/>
              <a:buChar char="§"/>
              <a:defRPr lang="en-US" sz="20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en-US" sz="18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lang="en-US" sz="8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CA" dirty="0">
                <a:latin typeface="+mn-lt"/>
              </a:rPr>
              <a:t>Same aggregation parameters are shared for all nodes.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CA" dirty="0">
                <a:latin typeface="+mn-lt"/>
              </a:rPr>
              <a:t>Number of model parameters is sublinear in </a:t>
            </a:r>
            <a:r>
              <a:rPr lang="en-CA" dirty="0">
                <a:latin typeface="+mn-lt"/>
                <a:ea typeface="Cambria Math" charset="0"/>
                <a:cs typeface="Cambria Math" charset="0"/>
              </a:rPr>
              <a:t>|V| …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CA" dirty="0">
                <a:latin typeface="+mn-lt"/>
              </a:rPr>
              <a:t>… and we can generalize to unseen nodes!</a:t>
            </a:r>
            <a:r>
              <a:rPr lang="en-CA" b="1" dirty="0">
                <a:latin typeface="+mn-lt"/>
              </a:rPr>
              <a:t> </a:t>
            </a:r>
            <a:endParaRPr lang="en-CA" dirty="0">
              <a:latin typeface="+mn-lt"/>
            </a:endParaRP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2ACEE6C4-03DE-4541-8CE2-BA471E912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60948" y="6597352"/>
            <a:ext cx="7704856" cy="384434"/>
          </a:xfrm>
        </p:spPr>
        <p:txBody>
          <a:bodyPr/>
          <a:lstStyle/>
          <a:p>
            <a:r>
              <a:rPr lang="en-US" sz="1400" dirty="0">
                <a:solidFill>
                  <a:schemeClr val="bg1"/>
                </a:solidFill>
              </a:rPr>
              <a:t>Representation Learning on Networks, </a:t>
            </a:r>
            <a:r>
              <a:rPr lang="en-US" sz="1400" dirty="0" err="1">
                <a:solidFill>
                  <a:schemeClr val="bg1"/>
                </a:solidFill>
              </a:rPr>
              <a:t>snap.stanford.edu</a:t>
            </a:r>
            <a:r>
              <a:rPr lang="en-US" sz="1400" dirty="0">
                <a:solidFill>
                  <a:schemeClr val="bg1"/>
                </a:solidFill>
              </a:rPr>
              <a:t>/</a:t>
            </a:r>
            <a:r>
              <a:rPr lang="en-US" sz="1400" dirty="0" err="1">
                <a:solidFill>
                  <a:schemeClr val="bg1"/>
                </a:solidFill>
              </a:rPr>
              <a:t>proj</a:t>
            </a:r>
            <a:r>
              <a:rPr lang="en-US" sz="1400" dirty="0">
                <a:solidFill>
                  <a:schemeClr val="bg1"/>
                </a:solidFill>
              </a:rPr>
              <a:t>/embeddings-www, WWW 2018</a:t>
            </a:r>
          </a:p>
        </p:txBody>
      </p:sp>
    </p:spTree>
    <p:extLst>
      <p:ext uri="{BB962C8B-B14F-4D97-AF65-F5344CB8AC3E}">
        <p14:creationId xmlns:p14="http://schemas.microsoft.com/office/powerpoint/2010/main" val="9442266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Rectangle"/>
          <p:cNvSpPr/>
          <p:nvPr/>
        </p:nvSpPr>
        <p:spPr>
          <a:xfrm>
            <a:off x="4995279" y="1196752"/>
            <a:ext cx="3540439" cy="3206355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  <a:bevel/>
          </a:ln>
        </p:spPr>
        <p:txBody>
          <a:bodyPr lIns="35719" tIns="35719" rIns="35719" bIns="35719" anchor="ctr"/>
          <a:lstStyle/>
          <a:p>
            <a:endParaRPr sz="1265"/>
          </a:p>
        </p:txBody>
      </p:sp>
      <p:sp>
        <p:nvSpPr>
          <p:cNvPr id="186" name="Rectangle"/>
          <p:cNvSpPr/>
          <p:nvPr/>
        </p:nvSpPr>
        <p:spPr>
          <a:xfrm>
            <a:off x="520991" y="1196752"/>
            <a:ext cx="3540439" cy="3206355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  <a:bevel/>
          </a:ln>
        </p:spPr>
        <p:txBody>
          <a:bodyPr lIns="35719" tIns="35719" rIns="35719" bIns="35719" anchor="ctr"/>
          <a:lstStyle/>
          <a:p>
            <a:endParaRPr sz="1265"/>
          </a:p>
        </p:txBody>
      </p:sp>
      <p:sp>
        <p:nvSpPr>
          <p:cNvPr id="187" name="This work: Learning to embed nodes, inductively (across distinct graphs)"/>
          <p:cNvSpPr txBox="1">
            <a:spLocks noGrp="1"/>
          </p:cNvSpPr>
          <p:nvPr>
            <p:ph type="title"/>
          </p:nvPr>
        </p:nvSpPr>
        <p:spPr>
          <a:xfrm>
            <a:off x="371338" y="201571"/>
            <a:ext cx="8229600" cy="50323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Inductive Capability</a:t>
            </a:r>
            <a:endParaRPr dirty="0"/>
          </a:p>
        </p:txBody>
      </p:sp>
      <p:sp>
        <p:nvSpPr>
          <p:cNvPr id="188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26</a:t>
            </a:fld>
            <a:endParaRPr/>
          </a:p>
        </p:txBody>
      </p:sp>
      <p:sp>
        <p:nvSpPr>
          <p:cNvPr id="190" name="Line"/>
          <p:cNvSpPr/>
          <p:nvPr/>
        </p:nvSpPr>
        <p:spPr>
          <a:xfrm flipV="1">
            <a:off x="7555533" y="2355507"/>
            <a:ext cx="320499" cy="615109"/>
          </a:xfrm>
          <a:prstGeom prst="line">
            <a:avLst/>
          </a:prstGeom>
          <a:ln w="25400">
            <a:solidFill>
              <a:srgbClr val="000000"/>
            </a:solidFill>
            <a:bevel/>
            <a:tailEnd type="triangle"/>
          </a:ln>
        </p:spPr>
        <p:txBody>
          <a:bodyPr lIns="32145" tIns="32145" rIns="32145" bIns="32145"/>
          <a:lstStyle/>
          <a:p>
            <a:pPr defTabSz="321435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844"/>
          </a:p>
        </p:txBody>
      </p:sp>
      <p:sp>
        <p:nvSpPr>
          <p:cNvPr id="191" name="Inductive node embedding          generalize to entirely unseen graphs"/>
          <p:cNvSpPr txBox="1"/>
          <p:nvPr/>
        </p:nvSpPr>
        <p:spPr>
          <a:xfrm>
            <a:off x="304801" y="4776053"/>
            <a:ext cx="8362675" cy="407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>
              <a:defRPr sz="3100"/>
            </a:lvl1pPr>
          </a:lstStyle>
          <a:p>
            <a:r>
              <a:rPr sz="2180">
                <a:latin typeface="+mn-lt"/>
                <a:ea typeface="Helvetica Neue Light" charset="0"/>
                <a:cs typeface="Helvetica Neue Light" charset="0"/>
              </a:rPr>
              <a:t>Inductive node embedding          generalize to entirely unseen graphs</a:t>
            </a:r>
          </a:p>
        </p:txBody>
      </p:sp>
      <p:sp>
        <p:nvSpPr>
          <p:cNvPr id="192" name="e.g., train on protein interaction graph from model organism A and generate embeddings on newly collected data about organism B"/>
          <p:cNvSpPr txBox="1"/>
          <p:nvPr/>
        </p:nvSpPr>
        <p:spPr>
          <a:xfrm>
            <a:off x="285629" y="5327896"/>
            <a:ext cx="8412284" cy="743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l">
              <a:defRPr sz="3100">
                <a:solidFill>
                  <a:srgbClr val="535353"/>
                </a:solidFill>
              </a:defRPr>
            </a:lvl1pPr>
          </a:lstStyle>
          <a:p>
            <a:r>
              <a:rPr sz="2180" dirty="0">
                <a:solidFill>
                  <a:schemeClr val="accent2"/>
                </a:solidFill>
                <a:latin typeface="+mn-lt"/>
                <a:ea typeface="Helvetica Neue Light" charset="0"/>
                <a:cs typeface="Helvetica Neue Light" charset="0"/>
              </a:rPr>
              <a:t>e.g., train on protein interaction graph from model organism A and generate embeddings on newly collected data about organism B</a:t>
            </a:r>
          </a:p>
        </p:txBody>
      </p:sp>
      <p:sp>
        <p:nvSpPr>
          <p:cNvPr id="257" name="train on one graph"/>
          <p:cNvSpPr txBox="1"/>
          <p:nvPr/>
        </p:nvSpPr>
        <p:spPr>
          <a:xfrm>
            <a:off x="519489" y="4029214"/>
            <a:ext cx="2620910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b="1" dirty="0">
                <a:latin typeface="+mn-lt"/>
                <a:ea typeface="Helvetica Neue Light" charset="0"/>
                <a:cs typeface="Helvetica Neue Light" charset="0"/>
              </a:rPr>
              <a:t>train on one graph</a:t>
            </a:r>
          </a:p>
        </p:txBody>
      </p:sp>
      <p:sp>
        <p:nvSpPr>
          <p:cNvPr id="258" name="generalize to an entirely new graph"/>
          <p:cNvSpPr txBox="1"/>
          <p:nvPr/>
        </p:nvSpPr>
        <p:spPr>
          <a:xfrm>
            <a:off x="4986350" y="4014113"/>
            <a:ext cx="3390352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b="1" dirty="0">
                <a:latin typeface="+mn-lt"/>
                <a:ea typeface="Helvetica Neue Light" charset="0"/>
                <a:cs typeface="Helvetica Neue Light" charset="0"/>
              </a:rPr>
              <a:t>generalize to new graph</a:t>
            </a:r>
          </a:p>
        </p:txBody>
      </p:sp>
      <p:sp>
        <p:nvSpPr>
          <p:cNvPr id="259" name="Line"/>
          <p:cNvSpPr/>
          <p:nvPr/>
        </p:nvSpPr>
        <p:spPr>
          <a:xfrm>
            <a:off x="3563888" y="4979858"/>
            <a:ext cx="402515" cy="1"/>
          </a:xfrm>
          <a:prstGeom prst="line">
            <a:avLst/>
          </a:prstGeom>
          <a:ln w="50800">
            <a:solidFill>
              <a:schemeClr val="tx1"/>
            </a:solidFill>
            <a:bevel/>
            <a:tailEnd type="triangle"/>
          </a:ln>
        </p:spPr>
        <p:txBody>
          <a:bodyPr lIns="32145" tIns="32145" rIns="32145" bIns="32145"/>
          <a:lstStyle/>
          <a:p>
            <a:pPr defTabSz="321435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844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7894" y="1968750"/>
            <a:ext cx="575733" cy="3894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360" y="1478176"/>
            <a:ext cx="2473369" cy="23464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5386" y="1980603"/>
            <a:ext cx="2073263" cy="1625600"/>
          </a:xfrm>
          <a:prstGeom prst="rect">
            <a:avLst/>
          </a:prstGeom>
        </p:spPr>
      </p:pic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BE9E1701-1A31-1543-99BE-B6BFBAB45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60948" y="6597352"/>
            <a:ext cx="7704856" cy="384434"/>
          </a:xfrm>
        </p:spPr>
        <p:txBody>
          <a:bodyPr/>
          <a:lstStyle/>
          <a:p>
            <a:r>
              <a:rPr lang="en-US" sz="1400" dirty="0">
                <a:solidFill>
                  <a:schemeClr val="bg1"/>
                </a:solidFill>
              </a:rPr>
              <a:t>Representation Learning on Networks, </a:t>
            </a:r>
            <a:r>
              <a:rPr lang="en-US" sz="1400" dirty="0" err="1">
                <a:solidFill>
                  <a:schemeClr val="bg1"/>
                </a:solidFill>
              </a:rPr>
              <a:t>snap.stanford.edu</a:t>
            </a:r>
            <a:r>
              <a:rPr lang="en-US" sz="1400" dirty="0">
                <a:solidFill>
                  <a:schemeClr val="bg1"/>
                </a:solidFill>
              </a:rPr>
              <a:t>/</a:t>
            </a:r>
            <a:r>
              <a:rPr lang="en-US" sz="1400" dirty="0" err="1">
                <a:solidFill>
                  <a:schemeClr val="bg1"/>
                </a:solidFill>
              </a:rPr>
              <a:t>proj</a:t>
            </a:r>
            <a:r>
              <a:rPr lang="en-US" sz="1400" dirty="0">
                <a:solidFill>
                  <a:schemeClr val="bg1"/>
                </a:solidFill>
              </a:rPr>
              <a:t>/embeddings-www, WWW 2018</a:t>
            </a:r>
          </a:p>
        </p:txBody>
      </p:sp>
    </p:spTree>
    <p:extLst>
      <p:ext uri="{BB962C8B-B14F-4D97-AF65-F5344CB8AC3E}">
        <p14:creationId xmlns:p14="http://schemas.microsoft.com/office/powerpoint/2010/main" val="15961074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Rectangle"/>
          <p:cNvSpPr/>
          <p:nvPr/>
        </p:nvSpPr>
        <p:spPr>
          <a:xfrm>
            <a:off x="3257908" y="1196752"/>
            <a:ext cx="2628184" cy="3177297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  <a:bevel/>
          </a:ln>
        </p:spPr>
        <p:txBody>
          <a:bodyPr lIns="35719" tIns="35719" rIns="35719" bIns="35719" anchor="ctr"/>
          <a:lstStyle/>
          <a:p>
            <a:endParaRPr sz="1265"/>
          </a:p>
        </p:txBody>
      </p:sp>
      <p:sp>
        <p:nvSpPr>
          <p:cNvPr id="262" name="Rectangle"/>
          <p:cNvSpPr/>
          <p:nvPr/>
        </p:nvSpPr>
        <p:spPr>
          <a:xfrm>
            <a:off x="121652" y="1221136"/>
            <a:ext cx="2628185" cy="3152913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  <a:bevel/>
          </a:ln>
        </p:spPr>
        <p:txBody>
          <a:bodyPr lIns="35719" tIns="35719" rIns="35719" bIns="35719" anchor="ctr"/>
          <a:lstStyle/>
          <a:p>
            <a:endParaRPr sz="1265"/>
          </a:p>
        </p:txBody>
      </p:sp>
      <p:sp>
        <p:nvSpPr>
          <p:cNvPr id="263" name="Rectangle"/>
          <p:cNvSpPr/>
          <p:nvPr/>
        </p:nvSpPr>
        <p:spPr>
          <a:xfrm>
            <a:off x="6293115" y="1208944"/>
            <a:ext cx="2719085" cy="3177297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  <a:bevel/>
          </a:ln>
        </p:spPr>
        <p:txBody>
          <a:bodyPr lIns="35719" tIns="35719" rIns="35719" bIns="35719" anchor="ctr"/>
          <a:lstStyle/>
          <a:p>
            <a:endParaRPr sz="1265"/>
          </a:p>
        </p:txBody>
      </p:sp>
      <p:sp>
        <p:nvSpPr>
          <p:cNvPr id="264" name="This work: Learning to embed nodes, inductively (on evolving graphs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Inductive Capability</a:t>
            </a:r>
            <a:endParaRPr dirty="0"/>
          </a:p>
        </p:txBody>
      </p:sp>
      <p:sp>
        <p:nvSpPr>
          <p:cNvPr id="265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27</a:t>
            </a:fld>
            <a:endParaRPr/>
          </a:p>
        </p:txBody>
      </p:sp>
      <p:sp>
        <p:nvSpPr>
          <p:cNvPr id="377" name="Line"/>
          <p:cNvSpPr/>
          <p:nvPr/>
        </p:nvSpPr>
        <p:spPr>
          <a:xfrm flipV="1">
            <a:off x="8497824" y="1533311"/>
            <a:ext cx="12192" cy="207263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bevel/>
            <a:tailEnd type="triangle" w="med" len="med"/>
          </a:ln>
          <a:effectLst/>
        </p:spPr>
        <p:txBody>
          <a:bodyPr wrap="square" lIns="32145" tIns="32145" rIns="32145" bIns="32145" numCol="1" anchor="t">
            <a:noAutofit/>
          </a:bodyPr>
          <a:lstStyle/>
          <a:p>
            <a:pPr defTabSz="321435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844"/>
          </a:p>
        </p:txBody>
      </p:sp>
      <p:sp>
        <p:nvSpPr>
          <p:cNvPr id="379" name="train at t=0"/>
          <p:cNvSpPr txBox="1"/>
          <p:nvPr/>
        </p:nvSpPr>
        <p:spPr>
          <a:xfrm>
            <a:off x="100530" y="3966665"/>
            <a:ext cx="2571218" cy="400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sz="2133" b="1" dirty="0">
                <a:latin typeface="Helvetica Neue" charset="0"/>
                <a:ea typeface="Helvetica Neue" charset="0"/>
                <a:cs typeface="Helvetica Neue" charset="0"/>
              </a:rPr>
              <a:t>train </a:t>
            </a:r>
            <a:r>
              <a:rPr lang="en-CA" sz="2133" b="1" dirty="0">
                <a:latin typeface="Helvetica Neue" charset="0"/>
                <a:ea typeface="Helvetica Neue" charset="0"/>
                <a:cs typeface="Helvetica Neue" charset="0"/>
              </a:rPr>
              <a:t>with snapshot</a:t>
            </a:r>
            <a:endParaRPr sz="2133" b="1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80" name="new node arrives at t=1"/>
          <p:cNvSpPr txBox="1"/>
          <p:nvPr/>
        </p:nvSpPr>
        <p:spPr>
          <a:xfrm>
            <a:off x="3261172" y="3966665"/>
            <a:ext cx="2427136" cy="400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sz="2133" b="1" dirty="0">
                <a:latin typeface="Helvetica Neue" charset="0"/>
                <a:ea typeface="Helvetica Neue" charset="0"/>
                <a:cs typeface="Helvetica Neue" charset="0"/>
              </a:rPr>
              <a:t>new node arrives</a:t>
            </a:r>
          </a:p>
        </p:txBody>
      </p:sp>
      <p:sp>
        <p:nvSpPr>
          <p:cNvPr id="381" name="generate embedding for new node at t=2"/>
          <p:cNvSpPr txBox="1"/>
          <p:nvPr/>
        </p:nvSpPr>
        <p:spPr>
          <a:xfrm>
            <a:off x="6295827" y="3661896"/>
            <a:ext cx="2746573" cy="728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l">
              <a:defRPr sz="2400"/>
            </a:lvl1pPr>
          </a:lstStyle>
          <a:p>
            <a:r>
              <a:rPr sz="2133" b="1" dirty="0">
                <a:latin typeface="Helvetica Neue" charset="0"/>
                <a:ea typeface="Helvetica Neue" charset="0"/>
                <a:cs typeface="Helvetica Neue" charset="0"/>
              </a:rPr>
              <a:t>generate embedding for new node</a:t>
            </a:r>
          </a:p>
        </p:txBody>
      </p:sp>
      <p:sp>
        <p:nvSpPr>
          <p:cNvPr id="382" name="Many application settings constantly encounter previously unseen nodes."/>
          <p:cNvSpPr txBox="1"/>
          <p:nvPr/>
        </p:nvSpPr>
        <p:spPr>
          <a:xfrm>
            <a:off x="482680" y="4515770"/>
            <a:ext cx="7917232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l">
              <a:defRPr sz="3100"/>
            </a:pPr>
            <a:r>
              <a:rPr sz="2000" dirty="0">
                <a:latin typeface="+mn-lt"/>
                <a:ea typeface="Helvetica Neue Light" charset="0"/>
                <a:cs typeface="Helvetica Neue Light" charset="0"/>
              </a:rPr>
              <a:t>Many application settings constantly encounter previously </a:t>
            </a:r>
            <a:r>
              <a:rPr sz="2000" dirty="0">
                <a:latin typeface="+mn-lt"/>
                <a:ea typeface="Helvetica Neue Light" charset="0"/>
                <a:cs typeface="Helvetica Neue Light" charset="0"/>
                <a:sym typeface="Helvetica Neue"/>
              </a:rPr>
              <a:t>unseen nodes.</a:t>
            </a:r>
          </a:p>
        </p:txBody>
      </p:sp>
      <p:sp>
        <p:nvSpPr>
          <p:cNvPr id="383" name="e.g., Reddit, YouTube, GoogleScholar, …."/>
          <p:cNvSpPr txBox="1"/>
          <p:nvPr/>
        </p:nvSpPr>
        <p:spPr>
          <a:xfrm>
            <a:off x="491610" y="4891395"/>
            <a:ext cx="4424289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>
              <a:defRPr sz="3100">
                <a:solidFill>
                  <a:srgbClr val="535353"/>
                </a:solidFill>
              </a:defRPr>
            </a:lvl1pPr>
          </a:lstStyle>
          <a:p>
            <a:r>
              <a:rPr sz="2000" dirty="0">
                <a:solidFill>
                  <a:schemeClr val="tx1"/>
                </a:solidFill>
                <a:latin typeface="+mn-lt"/>
                <a:ea typeface="Helvetica Neue Light" charset="0"/>
                <a:cs typeface="Helvetica Neue Light" charset="0"/>
              </a:rPr>
              <a:t>e.g., Reddit, YouTube, GoogleScholar, ….</a:t>
            </a:r>
          </a:p>
        </p:txBody>
      </p:sp>
      <p:sp>
        <p:nvSpPr>
          <p:cNvPr id="384" name="Need to generate new embeddings “on the fly”"/>
          <p:cNvSpPr txBox="1"/>
          <p:nvPr/>
        </p:nvSpPr>
        <p:spPr>
          <a:xfrm>
            <a:off x="472707" y="5408739"/>
            <a:ext cx="5099153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l">
              <a:defRPr sz="3100"/>
            </a:pPr>
            <a:r>
              <a:rPr sz="2000" dirty="0">
                <a:latin typeface="+mn-lt"/>
                <a:ea typeface="Helvetica Neue Light" charset="0"/>
                <a:cs typeface="Helvetica Neue Light" charset="0"/>
              </a:rPr>
              <a:t>Need to generate new embeddings </a:t>
            </a:r>
            <a:r>
              <a:rPr sz="2000" dirty="0">
                <a:latin typeface="+mn-lt"/>
                <a:ea typeface="Helvetica Neue Light" charset="0"/>
                <a:cs typeface="Helvetica Neue Light" charset="0"/>
                <a:sym typeface="Helvetica Neue"/>
              </a:rPr>
              <a:t>“on the fly”</a:t>
            </a:r>
          </a:p>
        </p:txBody>
      </p:sp>
      <p:pic>
        <p:nvPicPr>
          <p:cNvPr id="127" name="Picture 1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4070" y="1244091"/>
            <a:ext cx="575733" cy="3894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056" y="1823245"/>
            <a:ext cx="1817840" cy="19107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2267" y="1780974"/>
            <a:ext cx="1873263" cy="18920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4651" y="1682460"/>
            <a:ext cx="1970799" cy="1990547"/>
          </a:xfrm>
          <a:prstGeom prst="rect">
            <a:avLst/>
          </a:prstGeom>
        </p:spPr>
      </p:pic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AAE8BE3A-51A5-434A-9C0F-4D64B8723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60948" y="6597352"/>
            <a:ext cx="7704856" cy="384434"/>
          </a:xfrm>
        </p:spPr>
        <p:txBody>
          <a:bodyPr/>
          <a:lstStyle/>
          <a:p>
            <a:r>
              <a:rPr lang="en-US" sz="1400" dirty="0">
                <a:solidFill>
                  <a:schemeClr val="bg1"/>
                </a:solidFill>
              </a:rPr>
              <a:t>Representation Learning on Networks, </a:t>
            </a:r>
            <a:r>
              <a:rPr lang="en-US" sz="1400" dirty="0" err="1">
                <a:solidFill>
                  <a:schemeClr val="bg1"/>
                </a:solidFill>
              </a:rPr>
              <a:t>snap.stanford.edu</a:t>
            </a:r>
            <a:r>
              <a:rPr lang="en-US" sz="1400" dirty="0">
                <a:solidFill>
                  <a:schemeClr val="bg1"/>
                </a:solidFill>
              </a:rPr>
              <a:t>/</a:t>
            </a:r>
            <a:r>
              <a:rPr lang="en-US" sz="1400" dirty="0" err="1">
                <a:solidFill>
                  <a:schemeClr val="bg1"/>
                </a:solidFill>
              </a:rPr>
              <a:t>proj</a:t>
            </a:r>
            <a:r>
              <a:rPr lang="en-US" sz="1400" dirty="0">
                <a:solidFill>
                  <a:schemeClr val="bg1"/>
                </a:solidFill>
              </a:rPr>
              <a:t>/embeddings-www, WWW 2018</a:t>
            </a:r>
          </a:p>
        </p:txBody>
      </p:sp>
    </p:spTree>
    <p:extLst>
      <p:ext uri="{BB962C8B-B14F-4D97-AF65-F5344CB8AC3E}">
        <p14:creationId xmlns:p14="http://schemas.microsoft.com/office/powerpoint/2010/main" val="28330844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60350"/>
            <a:ext cx="8064896" cy="579882"/>
          </a:xfrm>
        </p:spPr>
        <p:txBody>
          <a:bodyPr/>
          <a:lstStyle/>
          <a:p>
            <a:r>
              <a:rPr lang="en-US" dirty="0"/>
              <a:t>Neighborhood Aggregation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28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2921002"/>
            <a:ext cx="8193959" cy="32641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57600" y="3124200"/>
            <a:ext cx="508000" cy="609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endParaRPr lang="en-US" dirty="0"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171411" y="3099818"/>
            <a:ext cx="5098829" cy="2917951"/>
            <a:chOff x="2378558" y="2324863"/>
            <a:chExt cx="3824122" cy="2188463"/>
          </a:xfrm>
        </p:grpSpPr>
        <p:sp>
          <p:nvSpPr>
            <p:cNvPr id="6" name="TextBox 5"/>
            <p:cNvSpPr txBox="1"/>
            <p:nvPr/>
          </p:nvSpPr>
          <p:spPr>
            <a:xfrm>
              <a:off x="3630167" y="3278887"/>
              <a:ext cx="682753" cy="4571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rtlCol="0" anchor="t" anchorCtr="0">
              <a:noAutofit/>
            </a:bodyPr>
            <a:lstStyle/>
            <a:p>
              <a:r>
                <a:rPr lang="en-US" sz="3200" b="1" dirty="0">
                  <a:latin typeface="Helvetica Neue Light" charset="0"/>
                  <a:ea typeface="Helvetica Neue Light" charset="0"/>
                  <a:cs typeface="Helvetica Neue Light" charset="0"/>
                  <a:sym typeface="Open Sans"/>
                </a:rPr>
                <a:t>???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519927" y="2324863"/>
              <a:ext cx="682753" cy="4571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rtlCol="0" anchor="t" anchorCtr="0">
              <a:noAutofit/>
            </a:bodyPr>
            <a:lstStyle/>
            <a:p>
              <a:r>
                <a:rPr lang="en-US" sz="3200" b="1" dirty="0">
                  <a:solidFill>
                    <a:schemeClr val="bg2">
                      <a:lumMod val="40000"/>
                      <a:lumOff val="6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  <a:sym typeface="Open Sans"/>
                </a:rPr>
                <a:t>?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516879" y="3217927"/>
              <a:ext cx="682753" cy="4571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rtlCol="0" anchor="t" anchorCtr="0">
              <a:noAutofit/>
            </a:bodyPr>
            <a:lstStyle/>
            <a:p>
              <a:r>
                <a:rPr lang="en-US" sz="3200" b="1" dirty="0">
                  <a:solidFill>
                    <a:schemeClr val="bg2">
                      <a:lumMod val="40000"/>
                      <a:lumOff val="6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  <a:sym typeface="Open Sans"/>
                </a:rPr>
                <a:t>?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458967" y="4056127"/>
              <a:ext cx="682753" cy="4571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rtlCol="0" anchor="t" anchorCtr="0">
              <a:noAutofit/>
            </a:bodyPr>
            <a:lstStyle/>
            <a:p>
              <a:r>
                <a:rPr lang="en-US" sz="3200" b="1" dirty="0">
                  <a:solidFill>
                    <a:schemeClr val="bg2">
                      <a:lumMod val="40000"/>
                      <a:lumOff val="6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  <a:sym typeface="Open Sans"/>
                </a:rPr>
                <a:t>?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378558" y="2372190"/>
              <a:ext cx="2302751" cy="9016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rtlCol="0" anchor="t" anchorCtr="0">
              <a:noAutofit/>
            </a:bodyPr>
            <a:lstStyle/>
            <a:p>
              <a:pPr algn="ctr"/>
              <a:r>
                <a:rPr lang="en-US" sz="2400" dirty="0">
                  <a:latin typeface="+mn-lt"/>
                  <a:ea typeface="Helvetica Neue Light" charset="0"/>
                  <a:cs typeface="Helvetica Neue Light" charset="0"/>
                  <a:sym typeface="Open Sans"/>
                </a:rPr>
                <a:t>What else can we put in the box?</a:t>
              </a:r>
            </a:p>
          </p:txBody>
        </p:sp>
      </p:grp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430214" y="1276730"/>
            <a:ext cx="8534399" cy="1287529"/>
          </a:xfrm>
        </p:spPr>
        <p:txBody>
          <a:bodyPr>
            <a:normAutofit/>
          </a:bodyPr>
          <a:lstStyle/>
          <a:p>
            <a:r>
              <a:rPr lang="en-CA" dirty="0"/>
              <a:t>Key distinctions are in how different approaches aggregate messages</a:t>
            </a: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4492D852-55AA-DF4B-B543-6B45650A8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60948" y="6597352"/>
            <a:ext cx="7704856" cy="384434"/>
          </a:xfrm>
        </p:spPr>
        <p:txBody>
          <a:bodyPr/>
          <a:lstStyle/>
          <a:p>
            <a:r>
              <a:rPr lang="en-US" sz="1400" dirty="0">
                <a:solidFill>
                  <a:schemeClr val="bg1"/>
                </a:solidFill>
              </a:rPr>
              <a:t>Representation Learning on Networks, </a:t>
            </a:r>
            <a:r>
              <a:rPr lang="en-US" sz="1400" dirty="0" err="1">
                <a:solidFill>
                  <a:schemeClr val="bg1"/>
                </a:solidFill>
              </a:rPr>
              <a:t>snap.stanford.edu</a:t>
            </a:r>
            <a:r>
              <a:rPr lang="en-US" sz="1400" dirty="0">
                <a:solidFill>
                  <a:schemeClr val="bg1"/>
                </a:solidFill>
              </a:rPr>
              <a:t>/</a:t>
            </a:r>
            <a:r>
              <a:rPr lang="en-US" sz="1400" dirty="0" err="1">
                <a:solidFill>
                  <a:schemeClr val="bg1"/>
                </a:solidFill>
              </a:rPr>
              <a:t>proj</a:t>
            </a:r>
            <a:r>
              <a:rPr lang="en-US" sz="1400" dirty="0">
                <a:solidFill>
                  <a:schemeClr val="bg1"/>
                </a:solidFill>
              </a:rPr>
              <a:t>/embeddings-www, WWW 2018</a:t>
            </a:r>
          </a:p>
        </p:txBody>
      </p:sp>
    </p:spTree>
    <p:extLst>
      <p:ext uri="{BB962C8B-B14F-4D97-AF65-F5344CB8AC3E}">
        <p14:creationId xmlns:p14="http://schemas.microsoft.com/office/powerpoint/2010/main" val="820386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864" y="260349"/>
            <a:ext cx="8367592" cy="452185"/>
          </a:xfrm>
        </p:spPr>
        <p:txBody>
          <a:bodyPr/>
          <a:lstStyle/>
          <a:p>
            <a:r>
              <a:rPr lang="en-US" dirty="0"/>
              <a:t>Graph Convolutional Networks (GCNs)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29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8212" y="1277376"/>
            <a:ext cx="8367592" cy="4167847"/>
          </a:xfrm>
        </p:spPr>
        <p:txBody>
          <a:bodyPr>
            <a:normAutofit fontScale="92500"/>
          </a:bodyPr>
          <a:lstStyle/>
          <a:p>
            <a:r>
              <a:rPr lang="en-US" sz="2800" dirty="0"/>
              <a:t>Slight variation on the neighborhood aggregation idea: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Empirically, this configuration to give the best results </a:t>
            </a:r>
          </a:p>
          <a:p>
            <a:pPr lvl="1"/>
            <a:r>
              <a:rPr lang="en-US" dirty="0"/>
              <a:t>More parameter sharing</a:t>
            </a:r>
          </a:p>
          <a:p>
            <a:pPr lvl="1"/>
            <a:r>
              <a:rPr lang="en-US" dirty="0"/>
              <a:t>Down-weights high degree neighbors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403" y="1772816"/>
            <a:ext cx="6801568" cy="1430750"/>
          </a:xfrm>
          <a:prstGeom prst="rect">
            <a:avLst/>
          </a:prstGeom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716F4C55-74A6-2A4F-8F25-642B48467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60948" y="6597352"/>
            <a:ext cx="7704856" cy="384434"/>
          </a:xfrm>
        </p:spPr>
        <p:txBody>
          <a:bodyPr/>
          <a:lstStyle/>
          <a:p>
            <a:r>
              <a:rPr lang="en-US" sz="1400" dirty="0">
                <a:solidFill>
                  <a:schemeClr val="bg1"/>
                </a:solidFill>
              </a:rPr>
              <a:t>Representation Learning on Networks, </a:t>
            </a:r>
            <a:r>
              <a:rPr lang="en-US" sz="1400" dirty="0" err="1">
                <a:solidFill>
                  <a:schemeClr val="bg1"/>
                </a:solidFill>
              </a:rPr>
              <a:t>snap.stanford.edu</a:t>
            </a:r>
            <a:r>
              <a:rPr lang="en-US" sz="1400" dirty="0">
                <a:solidFill>
                  <a:schemeClr val="bg1"/>
                </a:solidFill>
              </a:rPr>
              <a:t>/</a:t>
            </a:r>
            <a:r>
              <a:rPr lang="en-US" sz="1400" dirty="0" err="1">
                <a:solidFill>
                  <a:schemeClr val="bg1"/>
                </a:solidFill>
              </a:rPr>
              <a:t>proj</a:t>
            </a:r>
            <a:r>
              <a:rPr lang="en-US" sz="1400" dirty="0">
                <a:solidFill>
                  <a:schemeClr val="bg1"/>
                </a:solidFill>
              </a:rPr>
              <a:t>/embeddings-www, WWW 2018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67C2C1-F27A-7142-8A6B-C6B08337CFCD}"/>
              </a:ext>
            </a:extLst>
          </p:cNvPr>
          <p:cNvSpPr/>
          <p:nvPr/>
        </p:nvSpPr>
        <p:spPr>
          <a:xfrm>
            <a:off x="2236569" y="6042002"/>
            <a:ext cx="4572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DE" sz="1100" dirty="0">
                <a:solidFill>
                  <a:srgbClr val="0305FF"/>
                </a:solidFill>
              </a:rPr>
              <a:t>Semi-supervised classification with graph convolutional networks</a:t>
            </a:r>
          </a:p>
          <a:p>
            <a:r>
              <a:rPr lang="en-DE" sz="1100" dirty="0">
                <a:solidFill>
                  <a:srgbClr val="0305FF"/>
                </a:solidFill>
              </a:rPr>
              <a:t>TN Kipf, M Welling. In Proc. 5th International Conference on Learning Representations (ICLR-17), </a:t>
            </a:r>
            <a:r>
              <a:rPr lang="en-DE" sz="1100" b="1" dirty="0">
                <a:solidFill>
                  <a:srgbClr val="FF0000"/>
                </a:solidFill>
              </a:rPr>
              <a:t>2017</a:t>
            </a:r>
            <a:r>
              <a:rPr lang="en-DE" sz="1100" dirty="0">
                <a:solidFill>
                  <a:srgbClr val="0305FF"/>
                </a:solidFill>
              </a:rPr>
              <a:t>.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BF3FF83-F705-604F-96D4-74272DC51ECB}"/>
              </a:ext>
            </a:extLst>
          </p:cNvPr>
          <p:cNvCxnSpPr/>
          <p:nvPr/>
        </p:nvCxnSpPr>
        <p:spPr>
          <a:xfrm flipV="1">
            <a:off x="2432405" y="2655444"/>
            <a:ext cx="280416" cy="85344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7943616-633C-484E-8C9B-B6A11306276C}"/>
              </a:ext>
            </a:extLst>
          </p:cNvPr>
          <p:cNvSpPr txBox="1"/>
          <p:nvPr/>
        </p:nvSpPr>
        <p:spPr>
          <a:xfrm>
            <a:off x="389963" y="3388067"/>
            <a:ext cx="3693212" cy="74798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pPr algn="ctr"/>
            <a:r>
              <a:rPr lang="en-US" dirty="0">
                <a:latin typeface="+mn-lt"/>
                <a:ea typeface="Helvetica Neue Light" charset="0"/>
                <a:cs typeface="Helvetica Neue Light" charset="0"/>
                <a:sym typeface="Open Sans"/>
              </a:rPr>
              <a:t>same matrix for self and neighbor </a:t>
            </a:r>
            <a:r>
              <a:rPr lang="en-US" dirty="0" err="1">
                <a:latin typeface="+mn-lt"/>
                <a:ea typeface="Helvetica Neue Light" charset="0"/>
                <a:cs typeface="Helvetica Neue Light" charset="0"/>
                <a:sym typeface="Open Sans"/>
              </a:rPr>
              <a:t>embeddings</a:t>
            </a:r>
            <a:endParaRPr lang="en-US" i="1" dirty="0">
              <a:latin typeface="+mn-lt"/>
              <a:ea typeface="Cambria Math" charset="0"/>
              <a:cs typeface="Cambria Math" charset="0"/>
              <a:sym typeface="Open Sans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A0DC511-BC8B-6147-925A-65E3A2DB5A06}"/>
              </a:ext>
            </a:extLst>
          </p:cNvPr>
          <p:cNvCxnSpPr/>
          <p:nvPr/>
        </p:nvCxnSpPr>
        <p:spPr>
          <a:xfrm flipV="1">
            <a:off x="2448775" y="3184949"/>
            <a:ext cx="1426464" cy="34137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0B56496-4AB6-3E40-AFFE-EAE69833A690}"/>
              </a:ext>
            </a:extLst>
          </p:cNvPr>
          <p:cNvSpPr txBox="1"/>
          <p:nvPr/>
        </p:nvSpPr>
        <p:spPr>
          <a:xfrm>
            <a:off x="5173061" y="3519431"/>
            <a:ext cx="3738880" cy="38443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pPr algn="ctr"/>
            <a:r>
              <a:rPr lang="en-US" dirty="0">
                <a:latin typeface="+mn-lt"/>
                <a:ea typeface="Helvetica Neue Light" charset="0"/>
                <a:cs typeface="Helvetica Neue Light" charset="0"/>
                <a:sym typeface="Open Sans"/>
              </a:rPr>
              <a:t>per-neighbor normalization</a:t>
            </a:r>
            <a:endParaRPr lang="en-US" i="1" dirty="0">
              <a:latin typeface="+mn-lt"/>
              <a:ea typeface="Cambria Math" charset="0"/>
              <a:cs typeface="Cambria Math" charset="0"/>
              <a:sym typeface="Open Sans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59CBAE0-2C2C-9240-843A-7BD28AD5A0C6}"/>
              </a:ext>
            </a:extLst>
          </p:cNvPr>
          <p:cNvCxnSpPr/>
          <p:nvPr/>
        </p:nvCxnSpPr>
        <p:spPr>
          <a:xfrm flipH="1" flipV="1">
            <a:off x="6184325" y="3041618"/>
            <a:ext cx="240343" cy="59359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7926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7200" y="260648"/>
            <a:ext cx="8229600" cy="443070"/>
          </a:xfrm>
          <a:prstGeom prst="rect">
            <a:avLst/>
          </a:prstGeom>
        </p:spPr>
        <p:txBody>
          <a:bodyPr vert="horz" wrap="square" lIns="0" tIns="12065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8100">
              <a:spcBef>
                <a:spcPts val="95"/>
              </a:spcBef>
              <a:tabLst>
                <a:tab pos="443865" algn="l"/>
                <a:tab pos="1074420" algn="l"/>
                <a:tab pos="9192260" algn="l"/>
              </a:tabLst>
            </a:pPr>
            <a:r>
              <a:rPr sz="2800" spc="-5" dirty="0" err="1"/>
              <a:t>LaMDA</a:t>
            </a:r>
            <a:r>
              <a:rPr sz="2800" spc="-5" dirty="0"/>
              <a:t>: </a:t>
            </a:r>
            <a:r>
              <a:rPr sz="2400" spc="-5" dirty="0"/>
              <a:t>Language Models for Dialog </a:t>
            </a:r>
            <a:r>
              <a:rPr sz="2400" spc="-5" dirty="0" err="1"/>
              <a:t>Applicati</a:t>
            </a:r>
            <a:r>
              <a:rPr lang="de-DE" sz="2400" spc="-5" dirty="0" err="1"/>
              <a:t>ons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86893" y="1840379"/>
            <a:ext cx="7649845" cy="2977738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393700" indent="-381000">
              <a:spcBef>
                <a:spcPts val="700"/>
              </a:spcBef>
              <a:buClr>
                <a:srgbClr val="00AF50"/>
              </a:buClr>
              <a:buFont typeface="Arial" panose="020B0604020202020204" pitchFamily="34" charset="0"/>
              <a:buChar char="•"/>
              <a:tabLst>
                <a:tab pos="393065" algn="l"/>
                <a:tab pos="393700" algn="l"/>
              </a:tabLst>
            </a:pPr>
            <a:r>
              <a:rPr sz="2000" dirty="0">
                <a:latin typeface="Arial"/>
                <a:cs typeface="Arial"/>
              </a:rPr>
              <a:t>Pre-training: multiple public dialogue data (1.56T</a:t>
            </a:r>
            <a:r>
              <a:rPr sz="2000" spc="-1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words)</a:t>
            </a:r>
          </a:p>
          <a:p>
            <a:pPr marL="393700" indent="-381000">
              <a:spcBef>
                <a:spcPts val="605"/>
              </a:spcBef>
              <a:buClr>
                <a:srgbClr val="00AF50"/>
              </a:buClr>
              <a:buFont typeface="Arial" panose="020B0604020202020204" pitchFamily="34" charset="0"/>
              <a:buChar char="•"/>
              <a:tabLst>
                <a:tab pos="393065" algn="l"/>
                <a:tab pos="393700" algn="l"/>
              </a:tabLst>
            </a:pPr>
            <a:r>
              <a:rPr sz="2000" dirty="0">
                <a:latin typeface="Arial"/>
                <a:cs typeface="Arial"/>
              </a:rPr>
              <a:t>Fine-tuning: </a:t>
            </a:r>
            <a:r>
              <a:rPr sz="2000" b="1" dirty="0">
                <a:latin typeface="Arial"/>
                <a:cs typeface="Arial"/>
              </a:rPr>
              <a:t>Quality </a:t>
            </a:r>
            <a:r>
              <a:rPr sz="2000" dirty="0">
                <a:latin typeface="Arial"/>
                <a:cs typeface="Arial"/>
              </a:rPr>
              <a:t>and </a:t>
            </a:r>
            <a:r>
              <a:rPr sz="2000" b="1" dirty="0">
                <a:latin typeface="Arial"/>
                <a:cs typeface="Arial"/>
              </a:rPr>
              <a:t>Safety</a:t>
            </a:r>
            <a:r>
              <a:rPr sz="2000" b="1" spc="-1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scores</a:t>
            </a:r>
          </a:p>
          <a:p>
            <a:pPr marL="850900" marR="5080" lvl="1" indent="-355600">
              <a:spcBef>
                <a:spcPts val="615"/>
              </a:spcBef>
              <a:buClr>
                <a:srgbClr val="FFCD00"/>
              </a:buClr>
              <a:buSzPct val="125000"/>
              <a:buFont typeface="Arial" panose="020B0604020202020204" pitchFamily="34" charset="0"/>
              <a:buChar char="•"/>
              <a:tabLst>
                <a:tab pos="850265" algn="l"/>
                <a:tab pos="850900" algn="l"/>
              </a:tabLst>
            </a:pPr>
            <a:r>
              <a:rPr sz="1600" spc="-5" dirty="0">
                <a:latin typeface="Arial"/>
                <a:cs typeface="Arial"/>
              </a:rPr>
              <a:t>Using one model for both </a:t>
            </a:r>
            <a:r>
              <a:rPr sz="1600" i="1" spc="-5" dirty="0">
                <a:latin typeface="Arial"/>
                <a:cs typeface="Arial"/>
              </a:rPr>
              <a:t>generation </a:t>
            </a:r>
            <a:r>
              <a:rPr sz="1600" spc="-5" dirty="0">
                <a:latin typeface="Arial"/>
                <a:cs typeface="Arial"/>
              </a:rPr>
              <a:t>and </a:t>
            </a:r>
            <a:r>
              <a:rPr sz="1600" i="1" spc="-5" dirty="0">
                <a:latin typeface="Arial"/>
                <a:cs typeface="Arial"/>
              </a:rPr>
              <a:t>discrimination </a:t>
            </a:r>
            <a:r>
              <a:rPr sz="1600" spc="-5" dirty="0">
                <a:latin typeface="Arial"/>
                <a:cs typeface="Arial"/>
              </a:rPr>
              <a:t>enables an efficient  combined </a:t>
            </a:r>
            <a:r>
              <a:rPr sz="1600" i="1" spc="-5" dirty="0">
                <a:latin typeface="Arial"/>
                <a:cs typeface="Arial"/>
              </a:rPr>
              <a:t>generate-and-discriminate</a:t>
            </a:r>
            <a:r>
              <a:rPr sz="1600" i="1" spc="3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procedure.</a:t>
            </a:r>
            <a:endParaRPr sz="1600" dirty="0">
              <a:latin typeface="Arial"/>
              <a:cs typeface="Arial"/>
            </a:endParaRPr>
          </a:p>
          <a:p>
            <a:pPr marL="1147445" indent="-342900">
              <a:spcBef>
                <a:spcPts val="680"/>
              </a:spcBef>
              <a:buFont typeface="Arial" panose="020B0604020202020204" pitchFamily="34" charset="0"/>
              <a:buChar char="•"/>
            </a:pPr>
            <a:r>
              <a:rPr sz="2000" spc="-5" dirty="0">
                <a:solidFill>
                  <a:srgbClr val="C00000"/>
                </a:solidFill>
                <a:latin typeface="Arial"/>
                <a:cs typeface="Arial"/>
              </a:rPr>
              <a:t>“&lt;context&gt;&lt;sentinel&gt;&lt;response&gt;&lt;attribute-name&gt;&lt;rating&gt;”</a:t>
            </a:r>
            <a:endParaRPr sz="2000" dirty="0">
              <a:latin typeface="Arial"/>
              <a:cs typeface="Arial"/>
            </a:endParaRPr>
          </a:p>
          <a:p>
            <a:pPr marL="1657350" lvl="2" indent="-287020">
              <a:spcBef>
                <a:spcPts val="695"/>
              </a:spcBef>
              <a:buFont typeface="Arial" panose="020B0604020202020204" pitchFamily="34" charset="0"/>
              <a:buChar char="•"/>
              <a:tabLst>
                <a:tab pos="1657350" algn="l"/>
                <a:tab pos="1657985" algn="l"/>
              </a:tabLst>
            </a:pPr>
            <a:r>
              <a:rPr spc="-5" dirty="0">
                <a:latin typeface="Arial"/>
                <a:cs typeface="Arial"/>
              </a:rPr>
              <a:t>“What’s up? RESPONSE not much. SENSIBLE</a:t>
            </a:r>
            <a:r>
              <a:rPr spc="25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1”</a:t>
            </a:r>
            <a:endParaRPr dirty="0">
              <a:latin typeface="Arial"/>
              <a:cs typeface="Arial"/>
            </a:endParaRPr>
          </a:p>
          <a:p>
            <a:pPr marL="1657350" lvl="2" indent="-287020">
              <a:buFont typeface="Arial" panose="020B0604020202020204" pitchFamily="34" charset="0"/>
              <a:buChar char="•"/>
              <a:tabLst>
                <a:tab pos="1657350" algn="l"/>
                <a:tab pos="1657985" algn="l"/>
              </a:tabLst>
            </a:pPr>
            <a:r>
              <a:rPr spc="-5" dirty="0">
                <a:latin typeface="Arial"/>
                <a:cs typeface="Arial"/>
              </a:rPr>
              <a:t>“What’s </a:t>
            </a:r>
            <a:r>
              <a:rPr spc="-10" dirty="0">
                <a:latin typeface="Arial"/>
                <a:cs typeface="Arial"/>
              </a:rPr>
              <a:t>up? </a:t>
            </a:r>
            <a:r>
              <a:rPr spc="-5" dirty="0">
                <a:latin typeface="Arial"/>
                <a:cs typeface="Arial"/>
              </a:rPr>
              <a:t>RESPONSE </a:t>
            </a:r>
            <a:r>
              <a:rPr spc="-10" dirty="0">
                <a:latin typeface="Arial"/>
                <a:cs typeface="Arial"/>
              </a:rPr>
              <a:t>not </a:t>
            </a:r>
            <a:r>
              <a:rPr spc="-5" dirty="0">
                <a:latin typeface="Arial"/>
                <a:cs typeface="Arial"/>
              </a:rPr>
              <a:t>much. </a:t>
            </a:r>
            <a:r>
              <a:rPr dirty="0">
                <a:latin typeface="Arial"/>
                <a:cs typeface="Arial"/>
              </a:rPr>
              <a:t>INTERESTING</a:t>
            </a:r>
            <a:r>
              <a:rPr spc="2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0”</a:t>
            </a:r>
            <a:endParaRPr dirty="0">
              <a:latin typeface="Arial"/>
              <a:cs typeface="Arial"/>
            </a:endParaRPr>
          </a:p>
          <a:p>
            <a:pPr marL="1657350" lvl="2" indent="-287020">
              <a:spcBef>
                <a:spcPts val="5"/>
              </a:spcBef>
              <a:buFont typeface="Arial" panose="020B0604020202020204" pitchFamily="34" charset="0"/>
              <a:buChar char="•"/>
              <a:tabLst>
                <a:tab pos="1657350" algn="l"/>
                <a:tab pos="1657985" algn="l"/>
              </a:tabLst>
            </a:pPr>
            <a:r>
              <a:rPr spc="-5" dirty="0">
                <a:latin typeface="Arial"/>
                <a:cs typeface="Arial"/>
              </a:rPr>
              <a:t>“What’s up? RESPONSE not much. UNSAFE</a:t>
            </a:r>
            <a:r>
              <a:rPr spc="25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0”</a:t>
            </a:r>
            <a:endParaRPr dirty="0">
              <a:latin typeface="Arial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779740-92DD-214E-4B18-C5FDF4CA63A1}"/>
              </a:ext>
            </a:extLst>
          </p:cNvPr>
          <p:cNvSpPr txBox="1"/>
          <p:nvPr/>
        </p:nvSpPr>
        <p:spPr>
          <a:xfrm>
            <a:off x="2286000" y="622802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 dirty="0"/>
              <a:t>https://arxiv.org/pdf/2201.08239.pdf</a:t>
            </a:r>
          </a:p>
        </p:txBody>
      </p:sp>
    </p:spTree>
    <p:extLst>
      <p:ext uri="{BB962C8B-B14F-4D97-AF65-F5344CB8AC3E}">
        <p14:creationId xmlns:p14="http://schemas.microsoft.com/office/powerpoint/2010/main" val="25855340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593" y="246087"/>
            <a:ext cx="8367239" cy="638848"/>
          </a:xfrm>
        </p:spPr>
        <p:txBody>
          <a:bodyPr/>
          <a:lstStyle/>
          <a:p>
            <a:r>
              <a:rPr lang="en-US" dirty="0" err="1"/>
              <a:t>GraphSAGE</a:t>
            </a:r>
            <a:r>
              <a:rPr lang="en-US" dirty="0"/>
              <a:t> (</a:t>
            </a:r>
            <a:r>
              <a:rPr lang="en-US" dirty="0" err="1"/>
              <a:t>SAmple</a:t>
            </a:r>
            <a:r>
              <a:rPr lang="en-US" dirty="0"/>
              <a:t> and </a:t>
            </a:r>
            <a:r>
              <a:rPr lang="en-US" dirty="0" err="1"/>
              <a:t>aggreGatE</a:t>
            </a:r>
            <a:r>
              <a:rPr lang="en-US" dirty="0"/>
              <a:t>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30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46" y="1844824"/>
            <a:ext cx="8193959" cy="32641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95969" y="3295672"/>
            <a:ext cx="910337" cy="6095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r>
              <a:rPr lang="en-US" sz="3200" b="1" dirty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???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15649" y="2023640"/>
            <a:ext cx="910337" cy="6095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r>
              <a:rPr lang="en-US" sz="3200" b="1" dirty="0">
                <a:solidFill>
                  <a:schemeClr val="accent5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11585" y="3214392"/>
            <a:ext cx="910337" cy="6095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r>
              <a:rPr lang="en-US" sz="3200" b="1" dirty="0">
                <a:solidFill>
                  <a:schemeClr val="accent5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34369" y="4331992"/>
            <a:ext cx="910337" cy="6095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r>
              <a:rPr lang="en-US" sz="3200" b="1" dirty="0">
                <a:solidFill>
                  <a:schemeClr val="accent5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?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323528" y="1191153"/>
            <a:ext cx="8193959" cy="869695"/>
          </a:xfrm>
        </p:spPr>
        <p:txBody>
          <a:bodyPr>
            <a:normAutofit lnSpcReduction="10000"/>
          </a:bodyPr>
          <a:lstStyle/>
          <a:p>
            <a:r>
              <a:rPr lang="en-CA" dirty="0"/>
              <a:t>So far we have aggregated the neighbor messages by taking their (weighted) average. Can we do better?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99C415E2-A70F-6B46-B65A-F460F90D1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60948" y="6597352"/>
            <a:ext cx="7704856" cy="384434"/>
          </a:xfrm>
        </p:spPr>
        <p:txBody>
          <a:bodyPr/>
          <a:lstStyle/>
          <a:p>
            <a:r>
              <a:rPr lang="en-US" sz="1400" dirty="0">
                <a:solidFill>
                  <a:schemeClr val="bg1"/>
                </a:solidFill>
              </a:rPr>
              <a:t>Representation Learning on Networks, </a:t>
            </a:r>
            <a:r>
              <a:rPr lang="en-US" sz="1400" dirty="0" err="1">
                <a:solidFill>
                  <a:schemeClr val="bg1"/>
                </a:solidFill>
              </a:rPr>
              <a:t>snap.stanford.edu</a:t>
            </a:r>
            <a:r>
              <a:rPr lang="en-US" sz="1400" dirty="0">
                <a:solidFill>
                  <a:schemeClr val="bg1"/>
                </a:solidFill>
              </a:rPr>
              <a:t>/</a:t>
            </a:r>
            <a:r>
              <a:rPr lang="en-US" sz="1400" dirty="0" err="1">
                <a:solidFill>
                  <a:schemeClr val="bg1"/>
                </a:solidFill>
              </a:rPr>
              <a:t>proj</a:t>
            </a:r>
            <a:r>
              <a:rPr lang="en-US" sz="1400" dirty="0">
                <a:solidFill>
                  <a:schemeClr val="bg1"/>
                </a:solidFill>
              </a:rPr>
              <a:t>/embeddings-www, WWW 2018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203A912-361D-F843-98D2-44EEC18732A9}"/>
              </a:ext>
            </a:extLst>
          </p:cNvPr>
          <p:cNvSpPr/>
          <p:nvPr/>
        </p:nvSpPr>
        <p:spPr>
          <a:xfrm>
            <a:off x="2728976" y="5388699"/>
            <a:ext cx="4013200" cy="506157"/>
          </a:xfrm>
          <a:prstGeom prst="rect">
            <a:avLst/>
          </a:prstGeom>
          <a:solidFill>
            <a:schemeClr val="accent1">
              <a:alpha val="60000"/>
            </a:schemeClr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616A282-9955-BA4B-B757-677C14EAA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689" y="5386856"/>
            <a:ext cx="8016413" cy="475200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C44EBC7-0FE0-A34A-BC4C-303B97C0318F}"/>
              </a:ext>
            </a:extLst>
          </p:cNvPr>
          <p:cNvCxnSpPr/>
          <p:nvPr/>
        </p:nvCxnSpPr>
        <p:spPr>
          <a:xfrm flipV="1">
            <a:off x="4264976" y="3864219"/>
            <a:ext cx="283056" cy="57101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855C5E5-166B-A341-BFCA-118C8DB88916}"/>
              </a:ext>
            </a:extLst>
          </p:cNvPr>
          <p:cNvSpPr txBox="1"/>
          <p:nvPr/>
        </p:nvSpPr>
        <p:spPr>
          <a:xfrm>
            <a:off x="2411760" y="4399184"/>
            <a:ext cx="3771368" cy="63840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pPr algn="ctr"/>
            <a:r>
              <a:rPr lang="en-US" dirty="0">
                <a:latin typeface="+mn-lt"/>
                <a:ea typeface="Helvetica Neue Light" charset="0"/>
                <a:cs typeface="Helvetica Neue Light" charset="0"/>
                <a:sym typeface="Open Sans"/>
              </a:rPr>
              <a:t>Any differentiable function that maps set of vectors to a single vector.</a:t>
            </a:r>
            <a:endParaRPr lang="en-US" i="1" dirty="0">
              <a:latin typeface="+mn-lt"/>
              <a:ea typeface="Cambria Math" charset="0"/>
              <a:cs typeface="Cambria Math" charset="0"/>
              <a:sym typeface="Open Sans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D059DC8-FDEF-3247-9B39-753EB73368F9}"/>
              </a:ext>
            </a:extLst>
          </p:cNvPr>
          <p:cNvCxnSpPr>
            <a:cxnSpLocks/>
            <a:stCxn id="18" idx="2"/>
          </p:cNvCxnSpPr>
          <p:nvPr/>
        </p:nvCxnSpPr>
        <p:spPr>
          <a:xfrm>
            <a:off x="4297444" y="5037591"/>
            <a:ext cx="274556" cy="34926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E02A8FF-3B0B-BD43-9333-73A0B5A7C22C}"/>
              </a:ext>
            </a:extLst>
          </p:cNvPr>
          <p:cNvSpPr txBox="1"/>
          <p:nvPr/>
        </p:nvSpPr>
        <p:spPr>
          <a:xfrm>
            <a:off x="2699792" y="5877272"/>
            <a:ext cx="5834888" cy="38443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  <a:latin typeface="+mn-lt"/>
                <a:ea typeface="Helvetica Neue Light" charset="0"/>
                <a:cs typeface="Helvetica Neue Light" charset="0"/>
                <a:sym typeface="Open Sans"/>
              </a:rPr>
              <a:t>concatenate self embedding and neighbor embedding </a:t>
            </a:r>
            <a:endParaRPr lang="en-US" i="1" dirty="0">
              <a:solidFill>
                <a:schemeClr val="accent4"/>
              </a:solidFill>
              <a:latin typeface="+mn-lt"/>
              <a:ea typeface="Cambria Math" charset="0"/>
              <a:cs typeface="Cambria Math" charset="0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873665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364" y="218036"/>
            <a:ext cx="8379440" cy="620752"/>
          </a:xfrm>
        </p:spPr>
        <p:txBody>
          <a:bodyPr/>
          <a:lstStyle/>
          <a:p>
            <a:r>
              <a:rPr lang="en-CA" dirty="0" err="1"/>
              <a:t>GraphSAGE</a:t>
            </a:r>
            <a:r>
              <a:rPr lang="en-CA" dirty="0"/>
              <a:t> Variants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31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691" y="1112429"/>
            <a:ext cx="9021309" cy="5412915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305FF"/>
                </a:solidFill>
              </a:rPr>
              <a:t>Mean: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400" dirty="0">
                <a:solidFill>
                  <a:srgbClr val="0305FF"/>
                </a:solidFill>
              </a:rPr>
              <a:t>Pool:</a:t>
            </a:r>
          </a:p>
          <a:p>
            <a:pPr lvl="1"/>
            <a:r>
              <a:rPr lang="en-US" sz="2000" dirty="0"/>
              <a:t>Transform neighbor vectors and apply symmetric vector function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400" dirty="0">
              <a:solidFill>
                <a:srgbClr val="0305FF"/>
              </a:solidFill>
            </a:endParaRPr>
          </a:p>
          <a:p>
            <a:r>
              <a:rPr lang="en-US" sz="2400" dirty="0">
                <a:solidFill>
                  <a:srgbClr val="0305FF"/>
                </a:solidFill>
              </a:rPr>
              <a:t>LSTM-based RNNs:</a:t>
            </a:r>
          </a:p>
          <a:p>
            <a:pPr lvl="1"/>
            <a:r>
              <a:rPr lang="en-US" sz="2000" dirty="0"/>
              <a:t>Apply LSTM to random permutation of neighbors (LSTMs work on </a:t>
            </a:r>
            <a:r>
              <a:rPr lang="en-US" sz="2000" dirty="0" err="1"/>
              <a:t>seqences</a:t>
            </a:r>
            <a:r>
              <a:rPr lang="en-US" sz="2000" dirty="0"/>
              <a:t>)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r>
              <a:rPr lang="en-US" sz="2400" dirty="0">
                <a:solidFill>
                  <a:srgbClr val="0305FF"/>
                </a:solidFill>
              </a:rPr>
              <a:t>Transformers (attention)?</a:t>
            </a:r>
          </a:p>
          <a:p>
            <a:pPr lvl="1"/>
            <a:endParaRPr lang="en-US" sz="1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881" y="1268760"/>
            <a:ext cx="3032083" cy="10044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4466" y="3664201"/>
            <a:ext cx="5175067" cy="4828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4466" y="5254969"/>
            <a:ext cx="6089117" cy="47962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191813" y="3726424"/>
            <a:ext cx="268224" cy="422656"/>
          </a:xfrm>
          <a:prstGeom prst="rect">
            <a:avLst/>
          </a:prstGeom>
          <a:solidFill>
            <a:schemeClr val="accent1">
              <a:alpha val="60000"/>
            </a:schemeClr>
          </a:solidFill>
          <a:ln w="22225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3350309" y="3506968"/>
            <a:ext cx="560832" cy="18288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191813" y="3170673"/>
            <a:ext cx="4031488" cy="45171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pPr algn="ctr"/>
            <a:r>
              <a:rPr lang="en-US" dirty="0">
                <a:latin typeface="+mn-lt"/>
                <a:ea typeface="Helvetica Neue Light" charset="0"/>
                <a:cs typeface="Helvetica Neue Light" charset="0"/>
                <a:sym typeface="Open Sans"/>
              </a:rPr>
              <a:t>element-wise mean/max</a:t>
            </a:r>
            <a:endParaRPr lang="en-US" i="1" dirty="0">
              <a:latin typeface="+mn-lt"/>
              <a:ea typeface="Cambria Math" charset="0"/>
              <a:cs typeface="Cambria Math" charset="0"/>
              <a:sym typeface="Open Sans"/>
            </a:endParaRP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15BF0DE7-57BD-BB41-8DCD-CA3446ED0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60948" y="6597352"/>
            <a:ext cx="7704856" cy="384434"/>
          </a:xfrm>
        </p:spPr>
        <p:txBody>
          <a:bodyPr/>
          <a:lstStyle/>
          <a:p>
            <a:r>
              <a:rPr lang="en-US" sz="1400" dirty="0">
                <a:solidFill>
                  <a:schemeClr val="bg1"/>
                </a:solidFill>
              </a:rPr>
              <a:t>Representation Learning on Networks, </a:t>
            </a:r>
            <a:r>
              <a:rPr lang="en-US" sz="1400" dirty="0" err="1">
                <a:solidFill>
                  <a:schemeClr val="bg1"/>
                </a:solidFill>
              </a:rPr>
              <a:t>snap.stanford.edu</a:t>
            </a:r>
            <a:r>
              <a:rPr lang="en-US" sz="1400" dirty="0">
                <a:solidFill>
                  <a:schemeClr val="bg1"/>
                </a:solidFill>
              </a:rPr>
              <a:t>/</a:t>
            </a:r>
            <a:r>
              <a:rPr lang="en-US" sz="1400" dirty="0" err="1">
                <a:solidFill>
                  <a:schemeClr val="bg1"/>
                </a:solidFill>
              </a:rPr>
              <a:t>proj</a:t>
            </a:r>
            <a:r>
              <a:rPr lang="en-US" sz="1400" dirty="0">
                <a:solidFill>
                  <a:schemeClr val="bg1"/>
                </a:solidFill>
              </a:rPr>
              <a:t>/embeddings-www, WWW 2018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E88E2E-2994-7B40-BE70-11E1B631D14B}"/>
              </a:ext>
            </a:extLst>
          </p:cNvPr>
          <p:cNvSpPr/>
          <p:nvPr/>
        </p:nvSpPr>
        <p:spPr>
          <a:xfrm>
            <a:off x="2587533" y="6253862"/>
            <a:ext cx="4572000" cy="4154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DE" sz="1050" dirty="0">
                <a:solidFill>
                  <a:srgbClr val="0305FF"/>
                </a:solidFill>
              </a:rPr>
              <a:t>William L. Hamilton, Rex Ying, and Jure Leskovec. 2017. Inductive representation learning on large graphs. In Proc. NIPS’17. </a:t>
            </a:r>
            <a:r>
              <a:rPr lang="en-DE" sz="1050" b="1" dirty="0">
                <a:solidFill>
                  <a:srgbClr val="FF0000"/>
                </a:solidFill>
              </a:rPr>
              <a:t>2017</a:t>
            </a:r>
            <a:r>
              <a:rPr lang="en-DE" sz="1050" dirty="0">
                <a:solidFill>
                  <a:srgbClr val="0305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031751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203437"/>
            <a:ext cx="8461003" cy="532424"/>
          </a:xfrm>
        </p:spPr>
        <p:txBody>
          <a:bodyPr/>
          <a:lstStyle/>
          <a:p>
            <a:r>
              <a:rPr lang="en-US" dirty="0"/>
              <a:t>Neighborhood Aggregation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32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3045169"/>
            <a:ext cx="8193959" cy="3264151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7954012C-03CD-CC40-BCDC-55060B408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60948" y="6597352"/>
            <a:ext cx="7704856" cy="384434"/>
          </a:xfrm>
        </p:spPr>
        <p:txBody>
          <a:bodyPr/>
          <a:lstStyle/>
          <a:p>
            <a:r>
              <a:rPr lang="en-US" sz="1400" dirty="0">
                <a:solidFill>
                  <a:schemeClr val="bg1"/>
                </a:solidFill>
              </a:rPr>
              <a:t>Representation Learning on Networks, </a:t>
            </a:r>
            <a:r>
              <a:rPr lang="en-US" sz="1400" dirty="0" err="1">
                <a:solidFill>
                  <a:schemeClr val="bg1"/>
                </a:solidFill>
              </a:rPr>
              <a:t>snap.stanford.edu</a:t>
            </a:r>
            <a:r>
              <a:rPr lang="en-US" sz="1400" dirty="0">
                <a:solidFill>
                  <a:schemeClr val="bg1"/>
                </a:solidFill>
              </a:rPr>
              <a:t>/</a:t>
            </a:r>
            <a:r>
              <a:rPr lang="en-US" sz="1400" dirty="0" err="1">
                <a:solidFill>
                  <a:schemeClr val="bg1"/>
                </a:solidFill>
              </a:rPr>
              <a:t>proj</a:t>
            </a:r>
            <a:r>
              <a:rPr lang="en-US" sz="1400" dirty="0">
                <a:solidFill>
                  <a:schemeClr val="bg1"/>
                </a:solidFill>
              </a:rPr>
              <a:t>/embeddings-www, WWW 2018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214512"/>
            <a:ext cx="8461002" cy="1998464"/>
          </a:xfrm>
        </p:spPr>
        <p:txBody>
          <a:bodyPr>
            <a:normAutofit/>
          </a:bodyPr>
          <a:lstStyle/>
          <a:p>
            <a:r>
              <a:rPr lang="en-CA" dirty="0"/>
              <a:t>GCNs and </a:t>
            </a:r>
            <a:r>
              <a:rPr lang="en-CA" dirty="0" err="1"/>
              <a:t>GraphSAGE</a:t>
            </a:r>
            <a:r>
              <a:rPr lang="en-CA" dirty="0"/>
              <a:t> generally only  2-3 layers deep</a:t>
            </a:r>
          </a:p>
          <a:p>
            <a:r>
              <a:rPr lang="en-CA" dirty="0"/>
              <a:t>What if we want to go deeper?</a:t>
            </a:r>
          </a:p>
          <a:p>
            <a:pPr lvl="1"/>
            <a:r>
              <a:rPr lang="en-CA" dirty="0"/>
              <a:t>Overfitting from too many parameters.</a:t>
            </a:r>
          </a:p>
          <a:p>
            <a:pPr lvl="1"/>
            <a:r>
              <a:rPr lang="en-CA" dirty="0"/>
              <a:t>Vanishing/exploding gradients during backpropagation</a:t>
            </a:r>
          </a:p>
        </p:txBody>
      </p:sp>
    </p:spTree>
    <p:extLst>
      <p:ext uri="{BB962C8B-B14F-4D97-AF65-F5344CB8AC3E}">
        <p14:creationId xmlns:p14="http://schemas.microsoft.com/office/powerpoint/2010/main" val="35151309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1274"/>
            <a:ext cx="9144000" cy="406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42004"/>
            <a:ext cx="8442276" cy="557105"/>
          </a:xfrm>
        </p:spPr>
        <p:txBody>
          <a:bodyPr/>
          <a:lstStyle/>
          <a:p>
            <a:r>
              <a:rPr lang="en-CA" dirty="0"/>
              <a:t>Gated Graph Networks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33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4291" y="1156741"/>
            <a:ext cx="9021309" cy="896472"/>
          </a:xfrm>
        </p:spPr>
        <p:txBody>
          <a:bodyPr>
            <a:normAutofit lnSpcReduction="10000"/>
          </a:bodyPr>
          <a:lstStyle/>
          <a:p>
            <a:r>
              <a:rPr lang="en-CA" dirty="0"/>
              <a:t>Use techniques from recurrent networks </a:t>
            </a:r>
          </a:p>
          <a:p>
            <a:r>
              <a:rPr lang="en-CA" dirty="0"/>
              <a:t>Parameter sharing across layers, recurrent state update</a:t>
            </a:r>
            <a:endParaRPr lang="en-CA" dirty="0">
              <a:solidFill>
                <a:schemeClr val="accent2"/>
              </a:solidFill>
            </a:endParaRPr>
          </a:p>
          <a:p>
            <a:endParaRPr lang="en-CA" dirty="0">
              <a:solidFill>
                <a:schemeClr val="accent2"/>
              </a:solidFill>
            </a:endParaRPr>
          </a:p>
          <a:p>
            <a:endParaRPr lang="en-CA" dirty="0">
              <a:solidFill>
                <a:schemeClr val="accent2"/>
              </a:solidFill>
            </a:endParaRPr>
          </a:p>
          <a:p>
            <a:endParaRPr lang="en-CA" dirty="0">
              <a:solidFill>
                <a:schemeClr val="accent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11065" y="2168070"/>
            <a:ext cx="4267201" cy="128037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pPr algn="ctr"/>
            <a:r>
              <a:rPr lang="en-US" sz="2000" dirty="0">
                <a:latin typeface="+mn-lt"/>
                <a:ea typeface="Helvetica Neue Light" charset="0"/>
                <a:cs typeface="Helvetica Neue Light" charset="0"/>
                <a:sym typeface="Open Sans"/>
              </a:rPr>
              <a:t>same mappings across layers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315968" y="2637901"/>
            <a:ext cx="12192" cy="1304544"/>
          </a:xfrm>
          <a:prstGeom prst="straightConnector1">
            <a:avLst/>
          </a:prstGeom>
          <a:ln w="793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4263138" y="2670413"/>
            <a:ext cx="2259583" cy="1430528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>
            <a:off x="4263138" y="2670413"/>
            <a:ext cx="3438143" cy="9144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E581CF23-3DDA-BD40-A892-94B142BF2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60948" y="6597352"/>
            <a:ext cx="7704856" cy="384434"/>
          </a:xfrm>
        </p:spPr>
        <p:txBody>
          <a:bodyPr/>
          <a:lstStyle/>
          <a:p>
            <a:r>
              <a:rPr lang="en-US" sz="1400" dirty="0">
                <a:solidFill>
                  <a:schemeClr val="bg1"/>
                </a:solidFill>
              </a:rPr>
              <a:t>Representation Learning on Networks, </a:t>
            </a:r>
            <a:r>
              <a:rPr lang="en-US" sz="1400" dirty="0" err="1">
                <a:solidFill>
                  <a:schemeClr val="bg1"/>
                </a:solidFill>
              </a:rPr>
              <a:t>snap.stanford.edu</a:t>
            </a:r>
            <a:r>
              <a:rPr lang="en-US" sz="1400" dirty="0">
                <a:solidFill>
                  <a:schemeClr val="bg1"/>
                </a:solidFill>
              </a:rPr>
              <a:t>/</a:t>
            </a:r>
            <a:r>
              <a:rPr lang="en-US" sz="1400" dirty="0" err="1">
                <a:solidFill>
                  <a:schemeClr val="bg1"/>
                </a:solidFill>
              </a:rPr>
              <a:t>proj</a:t>
            </a:r>
            <a:r>
              <a:rPr lang="en-US" sz="1400" dirty="0">
                <a:solidFill>
                  <a:schemeClr val="bg1"/>
                </a:solidFill>
              </a:rPr>
              <a:t>/embeddings-www, WWW 2018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5999D7-8940-2942-B2D4-4A657BBE74B7}"/>
              </a:ext>
            </a:extLst>
          </p:cNvPr>
          <p:cNvSpPr/>
          <p:nvPr/>
        </p:nvSpPr>
        <p:spPr>
          <a:xfrm>
            <a:off x="2125602" y="5701259"/>
            <a:ext cx="49666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/>
              <a:t>Handle &gt;20 layers:</a:t>
            </a:r>
            <a:endParaRPr lang="en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Allows for complex information about global graph structure to be propagated to all nodes</a:t>
            </a:r>
          </a:p>
        </p:txBody>
      </p:sp>
    </p:spTree>
    <p:extLst>
      <p:ext uri="{BB962C8B-B14F-4D97-AF65-F5344CB8AC3E}">
        <p14:creationId xmlns:p14="http://schemas.microsoft.com/office/powerpoint/2010/main" val="27037760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179" y="1418992"/>
            <a:ext cx="9021309" cy="5291309"/>
          </a:xfrm>
        </p:spPr>
        <p:txBody>
          <a:bodyPr>
            <a:normAutofit/>
          </a:bodyPr>
          <a:lstStyle/>
          <a:p>
            <a:pPr marL="819120" indent="-609585">
              <a:buFont typeface="+mj-lt"/>
              <a:buAutoNum type="arabicPeriod"/>
            </a:pPr>
            <a:r>
              <a:rPr lang="en-CA" dirty="0"/>
              <a:t>Get “message” from neighbors at step k:</a:t>
            </a:r>
          </a:p>
          <a:p>
            <a:pPr marL="1219170" lvl="1" indent="-609585">
              <a:buFont typeface="+mj-lt"/>
              <a:buAutoNum type="arabicPeriod"/>
            </a:pPr>
            <a:endParaRPr lang="en-CA" dirty="0"/>
          </a:p>
          <a:p>
            <a:pPr marL="1219170" lvl="1" indent="-609585">
              <a:buFont typeface="+mj-lt"/>
              <a:buAutoNum type="arabicPeriod"/>
            </a:pPr>
            <a:endParaRPr lang="en-CA" dirty="0"/>
          </a:p>
          <a:p>
            <a:pPr marL="1219170" lvl="1" indent="-609585">
              <a:buFont typeface="+mj-lt"/>
              <a:buAutoNum type="arabicPeriod"/>
            </a:pPr>
            <a:endParaRPr lang="en-CA" dirty="0"/>
          </a:p>
          <a:p>
            <a:pPr marL="1219170" lvl="1" indent="-609585">
              <a:buFont typeface="+mj-lt"/>
              <a:buAutoNum type="arabicPeriod"/>
            </a:pPr>
            <a:endParaRPr lang="en-CA" dirty="0"/>
          </a:p>
          <a:p>
            <a:pPr marL="819120" indent="-609585">
              <a:buFont typeface="+mj-lt"/>
              <a:buAutoNum type="arabicPeriod"/>
            </a:pPr>
            <a:r>
              <a:rPr lang="en-CA" dirty="0"/>
              <a:t>Update node “state” using </a:t>
            </a:r>
            <a:r>
              <a:rPr lang="en-CA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Gated Recurrent Unit (GRU)</a:t>
            </a:r>
            <a:br>
              <a:rPr lang="en-CA" dirty="0"/>
            </a:br>
            <a:r>
              <a:rPr lang="en-CA" dirty="0"/>
              <a:t>New node state depends on the old state and </a:t>
            </a:r>
            <a:br>
              <a:rPr lang="en-CA" dirty="0"/>
            </a:br>
            <a:r>
              <a:rPr lang="en-CA" dirty="0"/>
              <a:t>the message from neighbors:</a:t>
            </a:r>
          </a:p>
          <a:p>
            <a:endParaRPr lang="en-CA" sz="2400" dirty="0"/>
          </a:p>
          <a:p>
            <a:endParaRPr lang="en-CA" dirty="0"/>
          </a:p>
          <a:p>
            <a:endParaRPr lang="en-CA" dirty="0"/>
          </a:p>
        </p:txBody>
      </p:sp>
      <p:grpSp>
        <p:nvGrpSpPr>
          <p:cNvPr id="28" name="Group 27"/>
          <p:cNvGrpSpPr/>
          <p:nvPr/>
        </p:nvGrpSpPr>
        <p:grpSpPr>
          <a:xfrm>
            <a:off x="2616277" y="2204864"/>
            <a:ext cx="6527723" cy="1127948"/>
            <a:chOff x="1962208" y="2398606"/>
            <a:chExt cx="4895792" cy="845961"/>
          </a:xfrm>
        </p:grpSpPr>
        <p:sp>
          <p:nvSpPr>
            <p:cNvPr id="15" name="Rectangle 14"/>
            <p:cNvSpPr/>
            <p:nvPr/>
          </p:nvSpPr>
          <p:spPr>
            <a:xfrm>
              <a:off x="1962208" y="2398606"/>
              <a:ext cx="2132076" cy="845961"/>
            </a:xfrm>
            <a:prstGeom prst="rect">
              <a:avLst/>
            </a:prstGeom>
            <a:solidFill>
              <a:schemeClr val="accent1">
                <a:alpha val="60000"/>
              </a:schemeClr>
            </a:solidFill>
            <a:ln w="222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358640" y="2414016"/>
              <a:ext cx="2499360" cy="69113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rtlCol="0" anchor="t" anchorCtr="0">
              <a:noAutofit/>
            </a:bodyPr>
            <a:lstStyle/>
            <a:p>
              <a:pPr algn="ctr"/>
              <a:r>
                <a:rPr lang="en-US" dirty="0">
                  <a:latin typeface="+mn-lt"/>
                  <a:ea typeface="Helvetica Neue Light" charset="0"/>
                  <a:cs typeface="Helvetica Neue Light" charset="0"/>
                  <a:sym typeface="Open Sans"/>
                </a:rPr>
                <a:t>Aggregation function does not depend on</a:t>
              </a:r>
              <a:r>
                <a:rPr lang="en-US" dirty="0">
                  <a:latin typeface="+mn-lt"/>
                  <a:ea typeface="Cambria Math" charset="0"/>
                  <a:cs typeface="Cambria Math" charset="0"/>
                  <a:sym typeface="Open Sans"/>
                </a:rPr>
                <a:t> k</a:t>
              </a:r>
              <a:endParaRPr lang="en-US" i="1" dirty="0">
                <a:latin typeface="+mn-lt"/>
                <a:ea typeface="Cambria Math" charset="0"/>
                <a:cs typeface="Cambria Math" charset="0"/>
                <a:sym typeface="Open Sans"/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H="1">
              <a:off x="4142232" y="2743200"/>
              <a:ext cx="384048" cy="8229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601" y="2319888"/>
            <a:ext cx="3684169" cy="9689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024" y="230033"/>
            <a:ext cx="8820472" cy="606679"/>
          </a:xfrm>
        </p:spPr>
        <p:txBody>
          <a:bodyPr/>
          <a:lstStyle/>
          <a:p>
            <a:r>
              <a:rPr lang="en-CA" dirty="0"/>
              <a:t>Neighborhood aggregation with RNN state update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34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5601" y="5115500"/>
            <a:ext cx="3801195" cy="473740"/>
          </a:xfrm>
          <a:prstGeom prst="rect">
            <a:avLst/>
          </a:prstGeom>
        </p:spPr>
      </p:pic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A1F54DEC-456F-B34C-93AB-059809BA2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60948" y="6597352"/>
            <a:ext cx="7704856" cy="384434"/>
          </a:xfrm>
        </p:spPr>
        <p:txBody>
          <a:bodyPr/>
          <a:lstStyle/>
          <a:p>
            <a:r>
              <a:rPr lang="en-US" sz="1400" dirty="0">
                <a:solidFill>
                  <a:schemeClr val="bg1"/>
                </a:solidFill>
              </a:rPr>
              <a:t>Representation Learning on Networks, </a:t>
            </a:r>
            <a:r>
              <a:rPr lang="en-US" sz="1400" dirty="0" err="1">
                <a:solidFill>
                  <a:schemeClr val="bg1"/>
                </a:solidFill>
              </a:rPr>
              <a:t>snap.stanford.edu</a:t>
            </a:r>
            <a:r>
              <a:rPr lang="en-US" sz="1400" dirty="0">
                <a:solidFill>
                  <a:schemeClr val="bg1"/>
                </a:solidFill>
              </a:rPr>
              <a:t>/</a:t>
            </a:r>
            <a:r>
              <a:rPr lang="en-US" sz="1400" dirty="0" err="1">
                <a:solidFill>
                  <a:schemeClr val="bg1"/>
                </a:solidFill>
              </a:rPr>
              <a:t>proj</a:t>
            </a:r>
            <a:r>
              <a:rPr lang="en-US" sz="1400" dirty="0">
                <a:solidFill>
                  <a:schemeClr val="bg1"/>
                </a:solidFill>
              </a:rPr>
              <a:t>/embeddings-www, WWW 2018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AE5A64-41DE-4D46-9405-EEAFE3DD31AF}"/>
              </a:ext>
            </a:extLst>
          </p:cNvPr>
          <p:cNvSpPr/>
          <p:nvPr/>
        </p:nvSpPr>
        <p:spPr>
          <a:xfrm>
            <a:off x="2725662" y="6005645"/>
            <a:ext cx="3801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DE" sz="1200" dirty="0">
                <a:solidFill>
                  <a:srgbClr val="0305FF"/>
                </a:solidFill>
              </a:rPr>
              <a:t>Yujia Li Richard Zemel Marc Brockschmidt Daniel Tarlow, Gated Graph Sequence Neural Networks</a:t>
            </a:r>
          </a:p>
          <a:p>
            <a:r>
              <a:rPr lang="en-DE" sz="1200" dirty="0">
                <a:solidFill>
                  <a:srgbClr val="0305FF"/>
                </a:solidFill>
              </a:rPr>
              <a:t>Proceedings of ICLR’16. </a:t>
            </a:r>
            <a:r>
              <a:rPr lang="en-DE" sz="1200" b="1" dirty="0">
                <a:solidFill>
                  <a:srgbClr val="FF0000"/>
                </a:solidFill>
              </a:rPr>
              <a:t>2016</a:t>
            </a:r>
            <a:r>
              <a:rPr lang="en-DE" sz="1200" dirty="0">
                <a:solidFill>
                  <a:srgbClr val="0305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0302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12431"/>
            <a:ext cx="8370268" cy="552273"/>
          </a:xfrm>
        </p:spPr>
        <p:txBody>
          <a:bodyPr/>
          <a:lstStyle/>
          <a:p>
            <a:r>
              <a:rPr lang="en-US" dirty="0"/>
              <a:t>(Sub)graph </a:t>
            </a:r>
            <a:r>
              <a:rPr lang="en-US" dirty="0" err="1"/>
              <a:t>Embeddings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35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9230" y="1196155"/>
            <a:ext cx="8138864" cy="4978399"/>
          </a:xfrm>
        </p:spPr>
        <p:txBody>
          <a:bodyPr>
            <a:normAutofit/>
          </a:bodyPr>
          <a:lstStyle/>
          <a:p>
            <a:r>
              <a:rPr lang="en-CA" dirty="0"/>
              <a:t>So far we have focused on node-level embeddings</a:t>
            </a:r>
            <a:r>
              <a:rPr lang="mr-IN" dirty="0"/>
              <a:t>…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pPr marL="0" indent="0">
              <a:buNone/>
            </a:pPr>
            <a:endParaRPr lang="de-DE" dirty="0"/>
          </a:p>
          <a:p>
            <a:endParaRPr lang="de-DE" dirty="0"/>
          </a:p>
          <a:p>
            <a:r>
              <a:rPr lang="de-DE" dirty="0"/>
              <a:t>But </a:t>
            </a:r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</a:t>
            </a:r>
            <a:r>
              <a:rPr lang="de-DE" dirty="0" err="1"/>
              <a:t>subgraph</a:t>
            </a:r>
            <a:r>
              <a:rPr lang="de-DE" dirty="0"/>
              <a:t> </a:t>
            </a:r>
            <a:r>
              <a:rPr lang="de-DE" dirty="0" err="1"/>
              <a:t>embeddings</a:t>
            </a:r>
            <a:r>
              <a:rPr lang="de-DE" dirty="0"/>
              <a:t>?</a:t>
            </a:r>
            <a:endParaRPr lang="en-CA" dirty="0"/>
          </a:p>
          <a:p>
            <a:pPr lvl="1"/>
            <a:endParaRPr lang="en-CA" sz="2600" dirty="0"/>
          </a:p>
          <a:p>
            <a:pPr lvl="1"/>
            <a:endParaRPr lang="en-CA" sz="2600" dirty="0"/>
          </a:p>
          <a:p>
            <a:endParaRPr lang="en-CA" dirty="0">
              <a:solidFill>
                <a:schemeClr val="accent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1907080"/>
            <a:ext cx="4800968" cy="1665936"/>
          </a:xfrm>
          <a:prstGeom prst="rect">
            <a:avLst/>
          </a:prstGeom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42194932-17F3-C54D-8C4A-8B7EFE82D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60948" y="6597352"/>
            <a:ext cx="7704856" cy="384434"/>
          </a:xfrm>
        </p:spPr>
        <p:txBody>
          <a:bodyPr/>
          <a:lstStyle/>
          <a:p>
            <a:r>
              <a:rPr lang="en-US" sz="1400" dirty="0">
                <a:solidFill>
                  <a:schemeClr val="bg1"/>
                </a:solidFill>
              </a:rPr>
              <a:t>Representation Learning on Networks, </a:t>
            </a:r>
            <a:r>
              <a:rPr lang="en-US" sz="1400" dirty="0" err="1">
                <a:solidFill>
                  <a:schemeClr val="bg1"/>
                </a:solidFill>
              </a:rPr>
              <a:t>snap.stanford.edu</a:t>
            </a:r>
            <a:r>
              <a:rPr lang="en-US" sz="1400" dirty="0">
                <a:solidFill>
                  <a:schemeClr val="bg1"/>
                </a:solidFill>
              </a:rPr>
              <a:t>/</a:t>
            </a:r>
            <a:r>
              <a:rPr lang="en-US" sz="1400" dirty="0" err="1">
                <a:solidFill>
                  <a:schemeClr val="bg1"/>
                </a:solidFill>
              </a:rPr>
              <a:t>proj</a:t>
            </a:r>
            <a:r>
              <a:rPr lang="en-US" sz="1400" dirty="0">
                <a:solidFill>
                  <a:schemeClr val="bg1"/>
                </a:solidFill>
              </a:rPr>
              <a:t>/embeddings-www, WWW 2018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7B3E59-B509-1C4B-8D85-BDF6882F63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2" y="4571376"/>
            <a:ext cx="4800968" cy="166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4377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12431"/>
            <a:ext cx="8370268" cy="552273"/>
          </a:xfrm>
        </p:spPr>
        <p:txBody>
          <a:bodyPr/>
          <a:lstStyle/>
          <a:p>
            <a:r>
              <a:rPr lang="en-US" dirty="0"/>
              <a:t>(Sub)graph </a:t>
            </a:r>
            <a:r>
              <a:rPr lang="en-US" dirty="0" err="1"/>
              <a:t>Embeddings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36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9230" y="1196155"/>
            <a:ext cx="8138864" cy="4978399"/>
          </a:xfrm>
        </p:spPr>
        <p:txBody>
          <a:bodyPr>
            <a:normAutofit/>
          </a:bodyPr>
          <a:lstStyle/>
          <a:p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representative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a </a:t>
            </a:r>
            <a:r>
              <a:rPr lang="de-DE" dirty="0" err="1"/>
              <a:t>virtual</a:t>
            </a:r>
            <a:r>
              <a:rPr lang="de-DE" dirty="0"/>
              <a:t> </a:t>
            </a:r>
            <a:r>
              <a:rPr lang="de-DE" dirty="0" err="1"/>
              <a:t>node</a:t>
            </a:r>
            <a:endParaRPr lang="en-CA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pPr marL="0" indent="0">
              <a:buNone/>
            </a:pPr>
            <a:endParaRPr lang="en-CA" dirty="0"/>
          </a:p>
          <a:p>
            <a:endParaRPr lang="en-CA" dirty="0"/>
          </a:p>
          <a:p>
            <a:r>
              <a:rPr lang="en-CA" dirty="0"/>
              <a:t>Sum or average node embeddings:</a:t>
            </a:r>
          </a:p>
          <a:p>
            <a:endParaRPr lang="de-DE" dirty="0"/>
          </a:p>
          <a:p>
            <a:pPr lvl="1"/>
            <a:endParaRPr lang="en-CA" sz="2600" dirty="0"/>
          </a:p>
          <a:p>
            <a:pPr lvl="1"/>
            <a:endParaRPr lang="en-CA" sz="2600" dirty="0"/>
          </a:p>
          <a:p>
            <a:endParaRPr lang="en-CA" dirty="0">
              <a:solidFill>
                <a:schemeClr val="accent1"/>
              </a:solidFill>
            </a:endParaRP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42194932-17F3-C54D-8C4A-8B7EFE82D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60948" y="6597352"/>
            <a:ext cx="7704856" cy="384434"/>
          </a:xfrm>
        </p:spPr>
        <p:txBody>
          <a:bodyPr/>
          <a:lstStyle/>
          <a:p>
            <a:r>
              <a:rPr lang="en-US" sz="1400" dirty="0">
                <a:solidFill>
                  <a:schemeClr val="bg1"/>
                </a:solidFill>
              </a:rPr>
              <a:t>Representation Learning on Networks, </a:t>
            </a:r>
            <a:r>
              <a:rPr lang="en-US" sz="1400" dirty="0" err="1">
                <a:solidFill>
                  <a:schemeClr val="bg1"/>
                </a:solidFill>
              </a:rPr>
              <a:t>snap.stanford.edu</a:t>
            </a:r>
            <a:r>
              <a:rPr lang="en-US" sz="1400" dirty="0">
                <a:solidFill>
                  <a:schemeClr val="bg1"/>
                </a:solidFill>
              </a:rPr>
              <a:t>/</a:t>
            </a:r>
            <a:r>
              <a:rPr lang="en-US" sz="1400" dirty="0" err="1">
                <a:solidFill>
                  <a:schemeClr val="bg1"/>
                </a:solidFill>
              </a:rPr>
              <a:t>proj</a:t>
            </a:r>
            <a:r>
              <a:rPr lang="en-US" sz="1400" dirty="0">
                <a:solidFill>
                  <a:schemeClr val="bg1"/>
                </a:solidFill>
              </a:rPr>
              <a:t>/embeddings-www, WWW 2018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E206E42-841E-BB47-B50C-9D9316A77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3078" y="4076570"/>
            <a:ext cx="1689843" cy="7594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E67A35-BE65-694B-B652-0899914C0D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0343" y="4499368"/>
            <a:ext cx="4800968" cy="16659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4B2ABD3-31BD-9F44-AEFF-F8F5D7BAED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2026" y="1772816"/>
            <a:ext cx="4800968" cy="1665936"/>
          </a:xfrm>
          <a:prstGeom prst="rect">
            <a:avLst/>
          </a:prstGeom>
        </p:spPr>
      </p:pic>
      <p:sp>
        <p:nvSpPr>
          <p:cNvPr id="4" name="Cloud Callout 3">
            <a:extLst>
              <a:ext uri="{FF2B5EF4-FFF2-40B4-BE49-F238E27FC236}">
                <a16:creationId xmlns:a16="http://schemas.microsoft.com/office/drawing/2014/main" id="{7A9CC075-A196-F447-B3F1-56C04CB6D983}"/>
              </a:ext>
            </a:extLst>
          </p:cNvPr>
          <p:cNvSpPr/>
          <p:nvPr/>
        </p:nvSpPr>
        <p:spPr>
          <a:xfrm>
            <a:off x="6370946" y="56897"/>
            <a:ext cx="3137559" cy="1665936"/>
          </a:xfrm>
          <a:prstGeom prst="cloudCallout">
            <a:avLst>
              <a:gd name="adj1" fmla="val -75135"/>
              <a:gd name="adj2" fmla="val -2038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CA" sz="1600" dirty="0">
                <a:solidFill>
                  <a:schemeClr val="tx1"/>
                </a:solidFill>
              </a:rPr>
              <a:t>How to embed (sub)graphs with millions or billions of nodes?</a:t>
            </a:r>
          </a:p>
        </p:txBody>
      </p:sp>
      <p:sp>
        <p:nvSpPr>
          <p:cNvPr id="13" name="Cloud Callout 12">
            <a:extLst>
              <a:ext uri="{FF2B5EF4-FFF2-40B4-BE49-F238E27FC236}">
                <a16:creationId xmlns:a16="http://schemas.microsoft.com/office/drawing/2014/main" id="{5D3738F8-8A38-814F-BA77-805BD1FE884E}"/>
              </a:ext>
            </a:extLst>
          </p:cNvPr>
          <p:cNvSpPr/>
          <p:nvPr/>
        </p:nvSpPr>
        <p:spPr>
          <a:xfrm>
            <a:off x="6611648" y="4905180"/>
            <a:ext cx="3137559" cy="1593896"/>
          </a:xfrm>
          <a:prstGeom prst="cloudCallout">
            <a:avLst>
              <a:gd name="adj1" fmla="val -73112"/>
              <a:gd name="adj2" fmla="val -2711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CA" sz="1600" dirty="0">
                <a:solidFill>
                  <a:schemeClr val="tx1"/>
                </a:solidFill>
              </a:rPr>
              <a:t>How to do the analog of CNN “pooling” on networks?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6349F90-05A6-5D49-820B-0FD79219B064}"/>
              </a:ext>
            </a:extLst>
          </p:cNvPr>
          <p:cNvSpPr/>
          <p:nvPr/>
        </p:nvSpPr>
        <p:spPr>
          <a:xfrm>
            <a:off x="2290259" y="6224537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DE" sz="1100" dirty="0">
                <a:solidFill>
                  <a:srgbClr val="0305FF"/>
                </a:solidFill>
              </a:rPr>
              <a:t>Duvenaud et al. Convolutional Networks on Graphs for Learning Molecular Fingerprints. In Proc. ICML </a:t>
            </a:r>
            <a:r>
              <a:rPr lang="en-DE" sz="1100" b="1" dirty="0">
                <a:solidFill>
                  <a:srgbClr val="FF0000"/>
                </a:solidFill>
              </a:rPr>
              <a:t>2016</a:t>
            </a:r>
            <a:r>
              <a:rPr lang="en-DE" sz="1100" dirty="0">
                <a:solidFill>
                  <a:srgbClr val="0305FF"/>
                </a:solidFill>
              </a:rPr>
              <a:t>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D22053E-3249-5240-9186-59456F2723D7}"/>
              </a:ext>
            </a:extLst>
          </p:cNvPr>
          <p:cNvSpPr/>
          <p:nvPr/>
        </p:nvSpPr>
        <p:spPr>
          <a:xfrm>
            <a:off x="2286000" y="3577227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DE" sz="1200" dirty="0">
                <a:solidFill>
                  <a:srgbClr val="0305FF"/>
                </a:solidFill>
              </a:rPr>
              <a:t>Li et al. Gated Graph Sequence Neural Networks. In Proc. ICLR. </a:t>
            </a:r>
            <a:r>
              <a:rPr lang="en-DE" sz="1200" b="1" dirty="0">
                <a:solidFill>
                  <a:srgbClr val="FF0000"/>
                </a:solidFill>
              </a:rPr>
              <a:t>2016</a:t>
            </a:r>
            <a:r>
              <a:rPr lang="en-DE" sz="1200" dirty="0">
                <a:solidFill>
                  <a:srgbClr val="0305FF"/>
                </a:solidFill>
              </a:rPr>
              <a:t>.</a:t>
            </a:r>
          </a:p>
          <a:p>
            <a:endParaRPr lang="en-DE" sz="1200" dirty="0">
              <a:solidFill>
                <a:srgbClr val="0305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578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534400" cy="517528"/>
          </a:xfrm>
        </p:spPr>
        <p:txBody>
          <a:bodyPr/>
          <a:lstStyle/>
          <a:p>
            <a:r>
              <a:rPr lang="en-US" dirty="0"/>
              <a:t>Summary so far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37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404" y="1352912"/>
            <a:ext cx="8534400" cy="4978399"/>
          </a:xfrm>
        </p:spPr>
        <p:txBody>
          <a:bodyPr>
            <a:normAutofit/>
          </a:bodyPr>
          <a:lstStyle/>
          <a:p>
            <a:r>
              <a:rPr lang="en-CA" dirty="0">
                <a:solidFill>
                  <a:srgbClr val="0305FF"/>
                </a:solidFill>
              </a:rPr>
              <a:t>Key idea: </a:t>
            </a:r>
            <a:r>
              <a:rPr lang="en-CA" dirty="0"/>
              <a:t>Generate node embeddings based on local neighborhoods. </a:t>
            </a:r>
          </a:p>
          <a:p>
            <a:pPr lvl="1"/>
            <a:r>
              <a:rPr lang="en-CA" dirty="0" err="1">
                <a:solidFill>
                  <a:srgbClr val="0305FF"/>
                </a:solidFill>
              </a:rPr>
              <a:t>GraphSAGE</a:t>
            </a:r>
            <a:endParaRPr lang="en-CA" dirty="0">
              <a:solidFill>
                <a:srgbClr val="0305FF"/>
              </a:solidFill>
            </a:endParaRPr>
          </a:p>
          <a:p>
            <a:pPr lvl="2"/>
            <a:r>
              <a:rPr lang="en-CA" dirty="0"/>
              <a:t>Generalized neighborhood aggregation</a:t>
            </a:r>
          </a:p>
          <a:p>
            <a:pPr lvl="1"/>
            <a:r>
              <a:rPr lang="en-CA" dirty="0">
                <a:solidFill>
                  <a:srgbClr val="0305FF"/>
                </a:solidFill>
              </a:rPr>
              <a:t>Gated Graph Networks</a:t>
            </a:r>
          </a:p>
          <a:p>
            <a:pPr lvl="2"/>
            <a:r>
              <a:rPr lang="en-CA" dirty="0"/>
              <a:t>Neighborhood aggregation + recursion </a:t>
            </a:r>
            <a:br>
              <a:rPr lang="en-CA" dirty="0"/>
            </a:br>
            <a:r>
              <a:rPr lang="en-CA" dirty="0"/>
              <a:t>(same mappings for a layer) + GRUs</a:t>
            </a:r>
          </a:p>
          <a:p>
            <a:pPr lvl="1"/>
            <a:r>
              <a:rPr lang="en-CA" dirty="0">
                <a:solidFill>
                  <a:srgbClr val="0305FF"/>
                </a:solidFill>
              </a:rPr>
              <a:t>Graph Convolutional Networks</a:t>
            </a:r>
          </a:p>
          <a:p>
            <a:pPr lvl="2"/>
            <a:r>
              <a:rPr lang="en-CA" dirty="0"/>
              <a:t>Average neighborhood information </a:t>
            </a:r>
            <a:br>
              <a:rPr lang="en-CA" dirty="0"/>
            </a:br>
            <a:r>
              <a:rPr lang="en-CA" dirty="0"/>
              <a:t>and stack computational networks</a:t>
            </a:r>
          </a:p>
          <a:p>
            <a:pPr lvl="1"/>
            <a:endParaRPr lang="en-CA" dirty="0"/>
          </a:p>
          <a:p>
            <a:pPr lvl="1"/>
            <a:endParaRPr lang="en-CA" dirty="0"/>
          </a:p>
          <a:p>
            <a:endParaRPr lang="en-CA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64D7DFC4-6E3B-5D43-9BF6-237DFA8FB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60948" y="6597352"/>
            <a:ext cx="7704856" cy="384434"/>
          </a:xfrm>
        </p:spPr>
        <p:txBody>
          <a:bodyPr/>
          <a:lstStyle/>
          <a:p>
            <a:r>
              <a:rPr lang="en-US" sz="1400" dirty="0">
                <a:solidFill>
                  <a:schemeClr val="bg1"/>
                </a:solidFill>
              </a:rPr>
              <a:t>Representation Learning on Networks, </a:t>
            </a:r>
            <a:r>
              <a:rPr lang="en-US" sz="1400" dirty="0" err="1">
                <a:solidFill>
                  <a:schemeClr val="bg1"/>
                </a:solidFill>
              </a:rPr>
              <a:t>snap.stanford.edu</a:t>
            </a:r>
            <a:r>
              <a:rPr lang="en-US" sz="1400" dirty="0">
                <a:solidFill>
                  <a:schemeClr val="bg1"/>
                </a:solidFill>
              </a:rPr>
              <a:t>/</a:t>
            </a:r>
            <a:r>
              <a:rPr lang="en-US" sz="1400" dirty="0" err="1">
                <a:solidFill>
                  <a:schemeClr val="bg1"/>
                </a:solidFill>
              </a:rPr>
              <a:t>proj</a:t>
            </a:r>
            <a:r>
              <a:rPr lang="en-US" sz="1400" dirty="0">
                <a:solidFill>
                  <a:schemeClr val="bg1"/>
                </a:solidFill>
              </a:rPr>
              <a:t>/embeddings-www, WWW 2018</a:t>
            </a:r>
          </a:p>
        </p:txBody>
      </p:sp>
    </p:spTree>
    <p:extLst>
      <p:ext uri="{BB962C8B-B14F-4D97-AF65-F5344CB8AC3E}">
        <p14:creationId xmlns:p14="http://schemas.microsoft.com/office/powerpoint/2010/main" val="22341746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00" y="260349"/>
            <a:ext cx="7888808" cy="576363"/>
          </a:xfrm>
        </p:spPr>
        <p:txBody>
          <a:bodyPr/>
          <a:lstStyle/>
          <a:p>
            <a:r>
              <a:rPr lang="en-US" dirty="0"/>
              <a:t>Recent Advances in Graph Networks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38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335519" y="1293281"/>
                <a:ext cx="8483600" cy="5080000"/>
              </a:xfrm>
            </p:spPr>
            <p:txBody>
              <a:bodyPr>
                <a:normAutofit/>
              </a:bodyPr>
              <a:lstStyle/>
              <a:p>
                <a:r>
                  <a:rPr lang="en-CA" dirty="0">
                    <a:solidFill>
                      <a:srgbClr val="0305FF"/>
                    </a:solidFill>
                  </a:rPr>
                  <a:t>Attention-based </a:t>
                </a:r>
                <a:r>
                  <a:rPr lang="en-CA" dirty="0"/>
                  <a:t>neighborhood aggregation</a:t>
                </a:r>
                <a:br>
                  <a:rPr lang="en-CA" dirty="0"/>
                </a:br>
                <a:r>
                  <a:rPr lang="en-CA" dirty="0"/>
                  <a:t>(</a:t>
                </a:r>
                <a:r>
                  <a:rPr lang="en-CA" dirty="0">
                    <a:solidFill>
                      <a:srgbClr val="0305FF"/>
                    </a:solidFill>
                  </a:rPr>
                  <a:t>Weightings for neighbors</a:t>
                </a:r>
                <a:r>
                  <a:rPr lang="en-CA" dirty="0"/>
                  <a:t>)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CA" dirty="0"/>
                  <a:t>Graph Attention Networks (</a:t>
                </a:r>
                <a:r>
                  <a:rPr lang="en-CA" dirty="0">
                    <a:hlinkClick r:id="rId2"/>
                  </a:rPr>
                  <a:t>Velickovic et al., 2018</a:t>
                </a:r>
                <a:r>
                  <a:rPr lang="en-CA" dirty="0"/>
                  <a:t>)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CA" dirty="0" err="1"/>
                  <a:t>GeniePath</a:t>
                </a:r>
                <a:r>
                  <a:rPr lang="en-CA" dirty="0"/>
                  <a:t> (</a:t>
                </a:r>
                <a:r>
                  <a:rPr lang="en-CA" dirty="0" err="1"/>
                  <a:t>apaptive</a:t>
                </a:r>
                <a:r>
                  <a:rPr lang="en-CA" dirty="0"/>
                  <a:t> receptive paths) (</a:t>
                </a:r>
                <a:r>
                  <a:rPr lang="en-CA" dirty="0">
                    <a:hlinkClick r:id="rId3"/>
                  </a:rPr>
                  <a:t>Liu et al., 2018</a:t>
                </a:r>
                <a:r>
                  <a:rPr lang="en-CA" dirty="0"/>
                  <a:t>)</a:t>
                </a:r>
              </a:p>
              <a:p>
                <a:r>
                  <a:rPr lang="en-CA" dirty="0"/>
                  <a:t>Generalizations based on </a:t>
                </a:r>
                <a:r>
                  <a:rPr lang="en-CA" dirty="0">
                    <a:solidFill>
                      <a:srgbClr val="0305FF"/>
                    </a:solidFill>
                  </a:rPr>
                  <a:t>spectral convolutions</a:t>
                </a:r>
                <a:br>
                  <a:rPr lang="en-CA" dirty="0">
                    <a:solidFill>
                      <a:srgbClr val="0305FF"/>
                    </a:solidFill>
                  </a:rPr>
                </a:br>
                <a:r>
                  <a:rPr lang="en-CA" dirty="0"/>
                  <a:t>(</a:t>
                </a:r>
                <a:r>
                  <a:rPr lang="en-US" dirty="0"/>
                  <a:t>eigen-decomposition of graph Laplacian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dirty="0"/>
                  <a:t>)</a:t>
                </a:r>
                <a:endParaRPr lang="en-CA" dirty="0"/>
              </a:p>
              <a:p>
                <a:pPr lvl="1"/>
                <a:r>
                  <a:rPr lang="en-CA" dirty="0"/>
                  <a:t>Geometric Deep Learning (</a:t>
                </a:r>
                <a:r>
                  <a:rPr lang="en-CA" dirty="0">
                    <a:hlinkClick r:id="rId4"/>
                  </a:rPr>
                  <a:t>Bronstein et al., 2017</a:t>
                </a:r>
                <a:r>
                  <a:rPr lang="en-CA" dirty="0"/>
                  <a:t>)</a:t>
                </a:r>
              </a:p>
              <a:p>
                <a:pPr lvl="1"/>
                <a:r>
                  <a:rPr lang="en-CA" dirty="0"/>
                  <a:t>Mixture Model CNNs (</a:t>
                </a:r>
                <a:r>
                  <a:rPr lang="en-CA" dirty="0">
                    <a:hlinkClick r:id="rId5"/>
                  </a:rPr>
                  <a:t>Monti et al., 2017)</a:t>
                </a:r>
                <a:endParaRPr lang="en-CA" dirty="0"/>
              </a:p>
              <a:p>
                <a:r>
                  <a:rPr lang="en-CA" dirty="0"/>
                  <a:t>Speed improvements via </a:t>
                </a:r>
                <a:r>
                  <a:rPr lang="en-CA" dirty="0">
                    <a:solidFill>
                      <a:srgbClr val="0305FF"/>
                    </a:solidFill>
                  </a:rPr>
                  <a:t>subsampling</a:t>
                </a:r>
                <a:endParaRPr lang="en-CA" dirty="0"/>
              </a:p>
              <a:p>
                <a:pPr lvl="1"/>
                <a:r>
                  <a:rPr lang="en-CA" dirty="0" err="1"/>
                  <a:t>FastGCNs</a:t>
                </a:r>
                <a:r>
                  <a:rPr lang="en-CA" dirty="0"/>
                  <a:t> (</a:t>
                </a:r>
                <a:r>
                  <a:rPr lang="en-CA" dirty="0">
                    <a:hlinkClick r:id="rId6"/>
                  </a:rPr>
                  <a:t>Chen et al., 2018</a:t>
                </a:r>
                <a:r>
                  <a:rPr lang="en-CA" dirty="0"/>
                  <a:t>)</a:t>
                </a:r>
              </a:p>
              <a:p>
                <a:pPr lvl="1"/>
                <a:r>
                  <a:rPr lang="en-CA" dirty="0"/>
                  <a:t>Stochastic GCNs (</a:t>
                </a:r>
                <a:r>
                  <a:rPr lang="en-CA" dirty="0">
                    <a:hlinkClick r:id="rId7"/>
                  </a:rPr>
                  <a:t>Chen et al., 2017</a:t>
                </a:r>
                <a:r>
                  <a:rPr lang="en-CA" dirty="0"/>
                  <a:t>)</a:t>
                </a:r>
              </a:p>
              <a:p>
                <a:endParaRPr lang="en-CA" dirty="0"/>
              </a:p>
              <a:p>
                <a:pPr lvl="1"/>
                <a:endParaRPr lang="en-US" sz="2600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5519" y="1293281"/>
                <a:ext cx="8483600" cy="5080000"/>
              </a:xfrm>
              <a:blipFill>
                <a:blip r:embed="rId8"/>
                <a:stretch>
                  <a:fillRect l="-1345" t="-998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0191EA71-98C1-144D-ADEE-7A46887A1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60948" y="6597352"/>
            <a:ext cx="7704856" cy="384434"/>
          </a:xfrm>
        </p:spPr>
        <p:txBody>
          <a:bodyPr/>
          <a:lstStyle/>
          <a:p>
            <a:r>
              <a:rPr lang="en-US" sz="1400" dirty="0">
                <a:solidFill>
                  <a:schemeClr val="bg1"/>
                </a:solidFill>
              </a:rPr>
              <a:t>Representation Learning on Networks, </a:t>
            </a:r>
            <a:r>
              <a:rPr lang="en-US" sz="1400" dirty="0" err="1">
                <a:solidFill>
                  <a:schemeClr val="bg1"/>
                </a:solidFill>
              </a:rPr>
              <a:t>snap.stanford.edu</a:t>
            </a:r>
            <a:r>
              <a:rPr lang="en-US" sz="1400" dirty="0">
                <a:solidFill>
                  <a:schemeClr val="bg1"/>
                </a:solidFill>
              </a:rPr>
              <a:t>/</a:t>
            </a:r>
            <a:r>
              <a:rPr lang="en-US" sz="1400" dirty="0" err="1">
                <a:solidFill>
                  <a:schemeClr val="bg1"/>
                </a:solidFill>
              </a:rPr>
              <a:t>proj</a:t>
            </a:r>
            <a:r>
              <a:rPr lang="en-US" sz="1400" dirty="0">
                <a:solidFill>
                  <a:schemeClr val="bg1"/>
                </a:solidFill>
              </a:rPr>
              <a:t>/embeddings-www, WWW 2018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6E69AEB-DEAD-AB43-BC05-0C7D75EF9523}"/>
                  </a:ext>
                </a:extLst>
              </p:cNvPr>
              <p:cNvSpPr txBox="1"/>
              <p:nvPr/>
            </p:nvSpPr>
            <p:spPr>
              <a:xfrm>
                <a:off x="2255051" y="6297947"/>
                <a:ext cx="46338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 −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DE" dirty="0"/>
                  <a:t> (degree matrix – adjacency matrix)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6E69AEB-DEAD-AB43-BC05-0C7D75EF95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5051" y="6297947"/>
                <a:ext cx="4633897" cy="369332"/>
              </a:xfrm>
              <a:prstGeom prst="rect">
                <a:avLst/>
              </a:prstGeom>
              <a:blipFill>
                <a:blip r:embed="rId9"/>
                <a:stretch>
                  <a:fillRect t="-6452" b="-1935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80196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068F3-670A-644F-A8B1-B601282E3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Graph Networks, Embeddings, and KGs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2F5097-F69A-0843-9BEB-90DC6C1A6C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Graph networks allow for the computation of embeddings for nodes in a KG</a:t>
            </a:r>
          </a:p>
          <a:p>
            <a:r>
              <a:rPr lang="en-US" dirty="0"/>
              <a:t>With embeddings, existence of links between nodes can be estimated (KG completion)</a:t>
            </a:r>
          </a:p>
          <a:p>
            <a:pPr lvl="1"/>
            <a:r>
              <a:rPr lang="en-US" dirty="0"/>
              <a:t>See also, e.g., node2vec</a:t>
            </a:r>
          </a:p>
          <a:p>
            <a:r>
              <a:rPr lang="en-US" dirty="0"/>
              <a:t>If nodes originate from words … </a:t>
            </a:r>
          </a:p>
          <a:p>
            <a:r>
              <a:rPr lang="en-US" dirty="0"/>
              <a:t>… we have another way to embed nodes</a:t>
            </a:r>
          </a:p>
          <a:p>
            <a:pPr lvl="1"/>
            <a:r>
              <a:rPr lang="en-US" dirty="0"/>
              <a:t>See also, e.g., word2vec</a:t>
            </a:r>
          </a:p>
          <a:p>
            <a:pPr lvl="1"/>
            <a:r>
              <a:rPr lang="en-US" dirty="0"/>
              <a:t>KG completion based on word embeddings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384A9C-A800-8640-BD41-0FCB5ECAE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39</a:t>
            </a:fld>
            <a:endParaRPr lang="de-D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9AEE9E-A09E-F54F-9DA5-E56D82A0D1EC}"/>
              </a:ext>
            </a:extLst>
          </p:cNvPr>
          <p:cNvSpPr/>
          <p:nvPr/>
        </p:nvSpPr>
        <p:spPr>
          <a:xfrm>
            <a:off x="2297113" y="5997486"/>
            <a:ext cx="4572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DE" sz="1100" dirty="0">
                <a:solidFill>
                  <a:srgbClr val="0305FF"/>
                </a:solidFill>
              </a:rPr>
              <a:t>node2vec: Scalable Feature Learning for Networks. A. Grover, J. Leskovec. ACM SIGKDD International Conference on Knowledge Discovery and Data Mining (KDD), </a:t>
            </a:r>
            <a:r>
              <a:rPr lang="en-DE" sz="1100" b="1" dirty="0">
                <a:solidFill>
                  <a:srgbClr val="FF0000"/>
                </a:solidFill>
              </a:rPr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19427318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9227368" cy="443070"/>
          </a:xfrm>
          <a:prstGeom prst="rect">
            <a:avLst/>
          </a:prstGeom>
        </p:spPr>
        <p:txBody>
          <a:bodyPr vert="horz" wrap="square" lIns="0" tIns="12065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8100">
              <a:spcBef>
                <a:spcPts val="95"/>
              </a:spcBef>
              <a:tabLst>
                <a:tab pos="443865" algn="l"/>
                <a:tab pos="1074420" algn="l"/>
                <a:tab pos="9192260" algn="l"/>
              </a:tabLst>
            </a:pPr>
            <a:r>
              <a:rPr sz="2800" spc="-5" dirty="0" err="1"/>
              <a:t>LaMDA</a:t>
            </a:r>
            <a:r>
              <a:rPr sz="2800" spc="-5" dirty="0"/>
              <a:t>: </a:t>
            </a:r>
            <a:r>
              <a:rPr sz="2400" spc="-5" dirty="0"/>
              <a:t>Language Models for Dialog </a:t>
            </a:r>
            <a:r>
              <a:rPr sz="2400" spc="-5" dirty="0" err="1"/>
              <a:t>Applicati</a:t>
            </a:r>
            <a:r>
              <a:rPr lang="de-DE" sz="2400" spc="-5" dirty="0" err="1"/>
              <a:t>ons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86893" y="1916253"/>
            <a:ext cx="8335645" cy="355289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93700" indent="-381000">
              <a:spcBef>
                <a:spcPts val="105"/>
              </a:spcBef>
              <a:buClr>
                <a:srgbClr val="00AF50"/>
              </a:buClr>
              <a:buFont typeface="Arial" panose="020B0604020202020204" pitchFamily="34" charset="0"/>
              <a:buChar char="•"/>
              <a:tabLst>
                <a:tab pos="393065" algn="l"/>
                <a:tab pos="393700" algn="l"/>
              </a:tabLst>
            </a:pPr>
            <a:r>
              <a:rPr sz="2000" dirty="0">
                <a:latin typeface="Arial"/>
                <a:cs typeface="Arial"/>
              </a:rPr>
              <a:t>Fine-tuning for external knowledge </a:t>
            </a:r>
            <a:r>
              <a:rPr sz="2000" spc="-5" dirty="0">
                <a:latin typeface="Arial"/>
                <a:cs typeface="Arial"/>
              </a:rPr>
              <a:t>via </a:t>
            </a:r>
            <a:r>
              <a:rPr sz="2000" dirty="0">
                <a:latin typeface="Arial"/>
                <a:cs typeface="Arial"/>
              </a:rPr>
              <a:t>a </a:t>
            </a:r>
            <a:r>
              <a:rPr sz="2000" spc="-5" dirty="0">
                <a:latin typeface="Arial"/>
                <a:cs typeface="Arial"/>
              </a:rPr>
              <a:t>tool </a:t>
            </a:r>
            <a:r>
              <a:rPr sz="2000" dirty="0">
                <a:latin typeface="Arial"/>
                <a:cs typeface="Arial"/>
              </a:rPr>
              <a:t>set</a:t>
            </a:r>
            <a:r>
              <a:rPr sz="2000" spc="-1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(TS)</a:t>
            </a:r>
          </a:p>
          <a:p>
            <a:pPr marL="850900" lvl="1" indent="-355600">
              <a:spcBef>
                <a:spcPts val="20"/>
              </a:spcBef>
              <a:buClr>
                <a:srgbClr val="FFCD00"/>
              </a:buClr>
              <a:buSzPct val="125000"/>
              <a:buFont typeface="Arial" panose="020B0604020202020204" pitchFamily="34" charset="0"/>
              <a:buChar char="•"/>
              <a:tabLst>
                <a:tab pos="850265" algn="l"/>
                <a:tab pos="850900" algn="l"/>
              </a:tabLst>
            </a:pPr>
            <a:r>
              <a:rPr sz="1600" spc="-5" dirty="0">
                <a:latin typeface="Arial"/>
                <a:cs typeface="Arial"/>
              </a:rPr>
              <a:t>Calculator: </a:t>
            </a:r>
            <a:r>
              <a:rPr sz="1600" spc="-10" dirty="0">
                <a:latin typeface="Arial"/>
                <a:cs typeface="Arial"/>
              </a:rPr>
              <a:t>“135+7721”→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“7856”</a:t>
            </a:r>
            <a:endParaRPr sz="1600" dirty="0">
              <a:latin typeface="Arial"/>
              <a:cs typeface="Arial"/>
            </a:endParaRPr>
          </a:p>
          <a:p>
            <a:pPr marL="850900" lvl="1" indent="-355600">
              <a:buClr>
                <a:srgbClr val="FFCD00"/>
              </a:buClr>
              <a:buSzPct val="125000"/>
              <a:buFont typeface="Arial" panose="020B0604020202020204" pitchFamily="34" charset="0"/>
              <a:buChar char="•"/>
              <a:tabLst>
                <a:tab pos="850265" algn="l"/>
                <a:tab pos="850900" algn="l"/>
              </a:tabLst>
            </a:pPr>
            <a:r>
              <a:rPr sz="1600" spc="-5" dirty="0">
                <a:latin typeface="Arial"/>
                <a:cs typeface="Arial"/>
              </a:rPr>
              <a:t>Translator: “hello in French” </a:t>
            </a:r>
            <a:r>
              <a:rPr sz="1600" spc="-40" dirty="0">
                <a:latin typeface="Arial"/>
                <a:cs typeface="Arial"/>
              </a:rPr>
              <a:t>→</a:t>
            </a:r>
            <a:r>
              <a:rPr sz="1600" spc="4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“Bonjour”</a:t>
            </a:r>
            <a:endParaRPr sz="1600" dirty="0">
              <a:latin typeface="Arial"/>
              <a:cs typeface="Arial"/>
            </a:endParaRPr>
          </a:p>
          <a:p>
            <a:pPr marL="850900" lvl="1" indent="-355600">
              <a:buClr>
                <a:srgbClr val="FFCD00"/>
              </a:buClr>
              <a:buSzPct val="125000"/>
              <a:buFont typeface="Arial" panose="020B0604020202020204" pitchFamily="34" charset="0"/>
              <a:buChar char="•"/>
              <a:tabLst>
                <a:tab pos="850265" algn="l"/>
                <a:tab pos="850900" algn="l"/>
              </a:tabLst>
            </a:pPr>
            <a:r>
              <a:rPr sz="1600" spc="-5" dirty="0">
                <a:latin typeface="Arial"/>
                <a:cs typeface="Arial"/>
              </a:rPr>
              <a:t>IR system: “How old is </a:t>
            </a:r>
            <a:r>
              <a:rPr sz="1600" spc="-10" dirty="0">
                <a:latin typeface="Arial"/>
                <a:cs typeface="Arial"/>
              </a:rPr>
              <a:t>Rafael </a:t>
            </a:r>
            <a:r>
              <a:rPr sz="1600" spc="-5" dirty="0">
                <a:latin typeface="Arial"/>
                <a:cs typeface="Arial"/>
              </a:rPr>
              <a:t>Nadal?” </a:t>
            </a:r>
            <a:r>
              <a:rPr sz="1600" spc="-40" dirty="0">
                <a:latin typeface="Arial"/>
                <a:cs typeface="Arial"/>
              </a:rPr>
              <a:t>→ </a:t>
            </a:r>
            <a:r>
              <a:rPr sz="1600" spc="-5" dirty="0">
                <a:latin typeface="Arial"/>
                <a:cs typeface="Arial"/>
              </a:rPr>
              <a:t>“Rafael </a:t>
            </a:r>
            <a:r>
              <a:rPr sz="1600" spc="-10" dirty="0">
                <a:latin typeface="Arial"/>
                <a:cs typeface="Arial"/>
              </a:rPr>
              <a:t>Nadal </a:t>
            </a:r>
            <a:r>
              <a:rPr sz="1600" spc="-5" dirty="0">
                <a:latin typeface="Arial"/>
                <a:cs typeface="Arial"/>
              </a:rPr>
              <a:t>/ Age /</a:t>
            </a:r>
            <a:r>
              <a:rPr sz="1600" spc="17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35”</a:t>
            </a:r>
            <a:endParaRPr sz="1600" dirty="0">
              <a:latin typeface="Arial"/>
              <a:cs typeface="Arial"/>
            </a:endParaRPr>
          </a:p>
          <a:p>
            <a:pPr marL="1114425" indent="-285750">
              <a:spcBef>
                <a:spcPts val="565"/>
              </a:spcBef>
              <a:buFont typeface="Arial" panose="020B0604020202020204" pitchFamily="34" charset="0"/>
              <a:buChar char="•"/>
            </a:pPr>
            <a:r>
              <a:rPr sz="1600" i="1" spc="-5" dirty="0">
                <a:solidFill>
                  <a:srgbClr val="C00000"/>
                </a:solidFill>
                <a:latin typeface="Arial"/>
                <a:cs typeface="Arial"/>
              </a:rPr>
              <a:t>context + base </a:t>
            </a:r>
            <a:r>
              <a:rPr sz="1600" spc="-5" dirty="0">
                <a:solidFill>
                  <a:srgbClr val="C00000"/>
                </a:solidFill>
                <a:latin typeface="Arial"/>
                <a:cs typeface="Arial"/>
              </a:rPr>
              <a:t>→ “TS, </a:t>
            </a:r>
            <a:r>
              <a:rPr sz="1600" spc="-10" dirty="0">
                <a:solidFill>
                  <a:srgbClr val="C00000"/>
                </a:solidFill>
                <a:latin typeface="Arial"/>
                <a:cs typeface="Arial"/>
              </a:rPr>
              <a:t>Rafael </a:t>
            </a:r>
            <a:r>
              <a:rPr sz="1600" spc="-5" dirty="0">
                <a:solidFill>
                  <a:srgbClr val="C00000"/>
                </a:solidFill>
                <a:latin typeface="Arial"/>
                <a:cs typeface="Arial"/>
              </a:rPr>
              <a:t>Nadal’s</a:t>
            </a:r>
            <a:r>
              <a:rPr sz="1600" spc="6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C00000"/>
                </a:solidFill>
                <a:latin typeface="Arial"/>
                <a:cs typeface="Arial"/>
              </a:rPr>
              <a:t>age”</a:t>
            </a:r>
            <a:endParaRPr sz="1600" dirty="0">
              <a:latin typeface="Arial"/>
              <a:cs typeface="Arial"/>
            </a:endParaRPr>
          </a:p>
          <a:p>
            <a:pPr marL="1114425" marR="1040130" lvl="2" indent="-285750">
              <a:buFont typeface="Arial" panose="020B0604020202020204" pitchFamily="34" charset="0"/>
              <a:buChar char="•"/>
              <a:tabLst>
                <a:tab pos="1115695" algn="l"/>
                <a:tab pos="1116330" algn="l"/>
              </a:tabLst>
            </a:pPr>
            <a:r>
              <a:rPr sz="1600" spc="-5" dirty="0">
                <a:latin typeface="Arial"/>
                <a:cs typeface="Arial"/>
              </a:rPr>
              <a:t>snippet: “He is 31 </a:t>
            </a:r>
            <a:r>
              <a:rPr sz="1600" spc="-10" dirty="0">
                <a:latin typeface="Arial"/>
                <a:cs typeface="Arial"/>
              </a:rPr>
              <a:t>years </a:t>
            </a:r>
            <a:r>
              <a:rPr sz="1600" spc="-5" dirty="0">
                <a:latin typeface="Arial"/>
                <a:cs typeface="Arial"/>
              </a:rPr>
              <a:t>old right </a:t>
            </a:r>
            <a:r>
              <a:rPr sz="1600" spc="-10" dirty="0">
                <a:latin typeface="Arial"/>
                <a:cs typeface="Arial"/>
              </a:rPr>
              <a:t>now” </a:t>
            </a:r>
            <a:r>
              <a:rPr sz="1600" spc="-5" dirty="0">
                <a:latin typeface="Arial"/>
                <a:cs typeface="Arial"/>
              </a:rPr>
              <a:t>+ “Rafael </a:t>
            </a:r>
            <a:r>
              <a:rPr sz="1600" spc="-10" dirty="0">
                <a:latin typeface="Arial"/>
                <a:cs typeface="Arial"/>
              </a:rPr>
              <a:t>Nadal </a:t>
            </a:r>
            <a:r>
              <a:rPr sz="1600" spc="-5" dirty="0">
                <a:latin typeface="Arial"/>
                <a:cs typeface="Arial"/>
              </a:rPr>
              <a:t>/ Age / </a:t>
            </a:r>
            <a:r>
              <a:rPr sz="1600" spc="-10" dirty="0">
                <a:latin typeface="Arial"/>
                <a:cs typeface="Arial"/>
              </a:rPr>
              <a:t>35”</a:t>
            </a:r>
            <a:endParaRPr lang="de-DE" sz="1600" spc="-10" dirty="0">
              <a:latin typeface="Arial"/>
              <a:cs typeface="Arial"/>
            </a:endParaRPr>
          </a:p>
          <a:p>
            <a:pPr marL="1114425" marR="1040130" lvl="2" indent="-285750">
              <a:buFont typeface="Arial" panose="020B0604020202020204" pitchFamily="34" charset="0"/>
              <a:buChar char="•"/>
              <a:tabLst>
                <a:tab pos="1115695" algn="l"/>
                <a:tab pos="1116330" algn="l"/>
              </a:tabLst>
            </a:pPr>
            <a:r>
              <a:rPr sz="1600" i="1" spc="-5" dirty="0">
                <a:solidFill>
                  <a:srgbClr val="C00000"/>
                </a:solidFill>
                <a:latin typeface="Arial"/>
                <a:cs typeface="Arial"/>
              </a:rPr>
              <a:t>context + base + query + snippet </a:t>
            </a:r>
            <a:r>
              <a:rPr sz="1600" spc="-5" dirty="0">
                <a:solidFill>
                  <a:srgbClr val="C00000"/>
                </a:solidFill>
                <a:latin typeface="Arial"/>
                <a:cs typeface="Arial"/>
              </a:rPr>
              <a:t>→ “User, </a:t>
            </a:r>
            <a:r>
              <a:rPr sz="1600" spc="-10" dirty="0">
                <a:solidFill>
                  <a:srgbClr val="C00000"/>
                </a:solidFill>
                <a:latin typeface="Arial"/>
                <a:cs typeface="Arial"/>
              </a:rPr>
              <a:t>He </a:t>
            </a:r>
            <a:r>
              <a:rPr sz="1600" spc="-5" dirty="0">
                <a:solidFill>
                  <a:srgbClr val="C00000"/>
                </a:solidFill>
                <a:latin typeface="Arial"/>
                <a:cs typeface="Arial"/>
              </a:rPr>
              <a:t>is 35 </a:t>
            </a:r>
            <a:r>
              <a:rPr sz="1600" spc="-10" dirty="0">
                <a:solidFill>
                  <a:srgbClr val="C00000"/>
                </a:solidFill>
                <a:latin typeface="Arial"/>
                <a:cs typeface="Arial"/>
              </a:rPr>
              <a:t>years </a:t>
            </a:r>
            <a:r>
              <a:rPr sz="1600" spc="-5" dirty="0">
                <a:solidFill>
                  <a:srgbClr val="C00000"/>
                </a:solidFill>
                <a:latin typeface="Arial"/>
                <a:cs typeface="Arial"/>
              </a:rPr>
              <a:t>old right </a:t>
            </a:r>
            <a:r>
              <a:rPr sz="1600" spc="-10" dirty="0">
                <a:solidFill>
                  <a:srgbClr val="C00000"/>
                </a:solidFill>
                <a:latin typeface="Arial"/>
                <a:cs typeface="Arial"/>
              </a:rPr>
              <a:t>now”  </a:t>
            </a:r>
            <a:endParaRPr lang="de-DE" sz="1600" spc="-10" dirty="0">
              <a:solidFill>
                <a:srgbClr val="C00000"/>
              </a:solidFill>
              <a:latin typeface="Arial"/>
              <a:cs typeface="Arial"/>
            </a:endParaRPr>
          </a:p>
          <a:p>
            <a:pPr marL="1114425" marR="1040130" lvl="2" indent="-285750">
              <a:buFont typeface="Arial" panose="020B0604020202020204" pitchFamily="34" charset="0"/>
              <a:buChar char="•"/>
              <a:tabLst>
                <a:tab pos="1115695" algn="l"/>
                <a:tab pos="1116330" algn="l"/>
              </a:tabLst>
            </a:pPr>
            <a:r>
              <a:rPr sz="1600" i="1" spc="-5" dirty="0">
                <a:solidFill>
                  <a:srgbClr val="C00000"/>
                </a:solidFill>
                <a:latin typeface="Arial"/>
                <a:cs typeface="Arial"/>
              </a:rPr>
              <a:t>context + base + query + snippet </a:t>
            </a:r>
            <a:r>
              <a:rPr sz="1600" spc="-5" dirty="0">
                <a:solidFill>
                  <a:srgbClr val="C00000"/>
                </a:solidFill>
                <a:latin typeface="Arial"/>
                <a:cs typeface="Arial"/>
              </a:rPr>
              <a:t>→ “TS, </a:t>
            </a:r>
            <a:r>
              <a:rPr sz="1600" spc="-10" dirty="0">
                <a:solidFill>
                  <a:srgbClr val="C00000"/>
                </a:solidFill>
                <a:latin typeface="Arial"/>
                <a:cs typeface="Arial"/>
              </a:rPr>
              <a:t>Rafael </a:t>
            </a:r>
            <a:r>
              <a:rPr sz="1600" spc="-5" dirty="0">
                <a:solidFill>
                  <a:srgbClr val="C00000"/>
                </a:solidFill>
                <a:latin typeface="Arial"/>
                <a:cs typeface="Arial"/>
              </a:rPr>
              <a:t>Nadal’s favorite</a:t>
            </a:r>
            <a:r>
              <a:rPr sz="1600" spc="16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C00000"/>
                </a:solidFill>
                <a:latin typeface="Arial"/>
                <a:cs typeface="Arial"/>
              </a:rPr>
              <a:t>song”</a:t>
            </a:r>
            <a:endParaRPr sz="1600" dirty="0">
              <a:latin typeface="Arial"/>
              <a:cs typeface="Arial"/>
            </a:endParaRPr>
          </a:p>
          <a:p>
            <a:pPr marL="1257300" lvl="2" indent="-342900">
              <a:spcBef>
                <a:spcPts val="5"/>
              </a:spcBef>
              <a:buFont typeface="Arial" panose="020B0604020202020204" pitchFamily="34" charset="0"/>
              <a:buChar char="•"/>
            </a:pPr>
            <a:endParaRPr sz="2100" dirty="0">
              <a:latin typeface="Arial"/>
              <a:cs typeface="Arial"/>
            </a:endParaRPr>
          </a:p>
          <a:p>
            <a:pPr marL="393700" marR="5080" indent="-381000">
              <a:buClr>
                <a:srgbClr val="00AF50"/>
              </a:buClr>
              <a:buFont typeface="Arial" panose="020B0604020202020204" pitchFamily="34" charset="0"/>
              <a:buChar char="•"/>
              <a:tabLst>
                <a:tab pos="393065" algn="l"/>
                <a:tab pos="393700" algn="l"/>
              </a:tabLst>
            </a:pPr>
            <a:r>
              <a:rPr sz="2000" dirty="0">
                <a:latin typeface="Arial"/>
                <a:cs typeface="Arial"/>
              </a:rPr>
              <a:t>40K dialog turns (generative data) are </a:t>
            </a:r>
            <a:r>
              <a:rPr sz="2000" spc="-5" dirty="0">
                <a:latin typeface="Arial"/>
                <a:cs typeface="Arial"/>
              </a:rPr>
              <a:t>labeled </a:t>
            </a:r>
            <a:r>
              <a:rPr sz="2000" dirty="0">
                <a:latin typeface="Arial"/>
                <a:cs typeface="Arial"/>
              </a:rPr>
              <a:t>‘correct’ </a:t>
            </a:r>
            <a:r>
              <a:rPr sz="2000" spc="-5" dirty="0">
                <a:latin typeface="Arial"/>
                <a:cs typeface="Arial"/>
              </a:rPr>
              <a:t>or </a:t>
            </a:r>
            <a:r>
              <a:rPr sz="2000" dirty="0">
                <a:latin typeface="Arial"/>
                <a:cs typeface="Arial"/>
              </a:rPr>
              <a:t>‘incorrect’</a:t>
            </a:r>
            <a:r>
              <a:rPr sz="2000" spc="-2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for  the ranking task (discriminative</a:t>
            </a:r>
            <a:r>
              <a:rPr sz="2000" spc="-114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data)</a:t>
            </a:r>
          </a:p>
        </p:txBody>
      </p:sp>
    </p:spTree>
    <p:extLst>
      <p:ext uri="{BB962C8B-B14F-4D97-AF65-F5344CB8AC3E}">
        <p14:creationId xmlns:p14="http://schemas.microsoft.com/office/powerpoint/2010/main" val="481560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9551" y="341492"/>
            <a:ext cx="4652893" cy="452120"/>
          </a:xfrm>
          <a:prstGeom prst="rect">
            <a:avLst/>
          </a:prstGeom>
        </p:spPr>
        <p:txBody>
          <a:bodyPr vert="horz" wrap="square" lIns="0" tIns="12065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8100">
              <a:spcBef>
                <a:spcPts val="95"/>
              </a:spcBef>
              <a:tabLst>
                <a:tab pos="443230" algn="l"/>
                <a:tab pos="1073785" algn="l"/>
              </a:tabLst>
            </a:pPr>
            <a:r>
              <a:rPr sz="2800" spc="-5" dirty="0" err="1"/>
              <a:t>LaMDA</a:t>
            </a:r>
            <a:r>
              <a:rPr sz="2800" spc="-30" dirty="0"/>
              <a:t> </a:t>
            </a:r>
            <a:r>
              <a:rPr sz="2800" spc="-5" dirty="0"/>
              <a:t>Goundedness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54305" y="1798574"/>
            <a:ext cx="2150745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100" spc="5" dirty="0">
                <a:latin typeface="Arial"/>
                <a:cs typeface="Arial"/>
              </a:rPr>
              <a:t>“When </a:t>
            </a:r>
            <a:r>
              <a:rPr sz="1100" spc="-10" dirty="0">
                <a:latin typeface="Arial"/>
                <a:cs typeface="Arial"/>
              </a:rPr>
              <a:t>was </a:t>
            </a:r>
            <a:r>
              <a:rPr sz="1100" dirty="0">
                <a:latin typeface="Arial"/>
                <a:cs typeface="Arial"/>
              </a:rPr>
              <a:t>the Eiffel </a:t>
            </a:r>
            <a:r>
              <a:rPr sz="1100" spc="-5" dirty="0">
                <a:latin typeface="Arial"/>
                <a:cs typeface="Arial"/>
              </a:rPr>
              <a:t>Tower</a:t>
            </a:r>
            <a:r>
              <a:rPr sz="1100" spc="-13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built?”</a:t>
            </a:r>
            <a:endParaRPr sz="11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711196" y="2385823"/>
            <a:ext cx="1205865" cy="196849"/>
          </a:xfrm>
          <a:prstGeom prst="rect">
            <a:avLst/>
          </a:prstGeom>
          <a:solidFill>
            <a:srgbClr val="B8E7FC"/>
          </a:solidFill>
          <a:ln w="9525">
            <a:solidFill>
              <a:srgbClr val="000000"/>
            </a:solidFill>
          </a:ln>
        </p:spPr>
        <p:txBody>
          <a:bodyPr vert="horz" wrap="square" lIns="0" tIns="42545" rIns="0" bIns="0" rtlCol="0">
            <a:spAutoFit/>
          </a:bodyPr>
          <a:lstStyle/>
          <a:p>
            <a:pPr marL="227329">
              <a:spcBef>
                <a:spcPts val="335"/>
              </a:spcBef>
            </a:pPr>
            <a:r>
              <a:rPr sz="1000" spc="-5" dirty="0">
                <a:latin typeface="Arial"/>
                <a:cs typeface="Arial"/>
              </a:rPr>
              <a:t>LaMDA-Base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409445" y="2471674"/>
            <a:ext cx="301625" cy="76200"/>
          </a:xfrm>
          <a:custGeom>
            <a:avLst/>
            <a:gdLst/>
            <a:ahLst/>
            <a:cxnLst/>
            <a:rect l="l" t="t" r="r" b="b"/>
            <a:pathLst>
              <a:path w="301625" h="76200">
                <a:moveTo>
                  <a:pt x="289489" y="31750"/>
                </a:moveTo>
                <a:lnTo>
                  <a:pt x="237870" y="31750"/>
                </a:lnTo>
                <a:lnTo>
                  <a:pt x="237870" y="44450"/>
                </a:lnTo>
                <a:lnTo>
                  <a:pt x="225213" y="44544"/>
                </a:lnTo>
                <a:lnTo>
                  <a:pt x="225425" y="76200"/>
                </a:lnTo>
                <a:lnTo>
                  <a:pt x="301370" y="37591"/>
                </a:lnTo>
                <a:lnTo>
                  <a:pt x="289489" y="31750"/>
                </a:lnTo>
                <a:close/>
              </a:path>
              <a:path w="301625" h="76200">
                <a:moveTo>
                  <a:pt x="225129" y="31845"/>
                </a:moveTo>
                <a:lnTo>
                  <a:pt x="0" y="33527"/>
                </a:lnTo>
                <a:lnTo>
                  <a:pt x="0" y="46227"/>
                </a:lnTo>
                <a:lnTo>
                  <a:pt x="225213" y="44544"/>
                </a:lnTo>
                <a:lnTo>
                  <a:pt x="225129" y="31845"/>
                </a:lnTo>
                <a:close/>
              </a:path>
              <a:path w="301625" h="76200">
                <a:moveTo>
                  <a:pt x="237870" y="31750"/>
                </a:moveTo>
                <a:lnTo>
                  <a:pt x="225129" y="31845"/>
                </a:lnTo>
                <a:lnTo>
                  <a:pt x="225213" y="44544"/>
                </a:lnTo>
                <a:lnTo>
                  <a:pt x="237870" y="44450"/>
                </a:lnTo>
                <a:lnTo>
                  <a:pt x="237870" y="31750"/>
                </a:lnTo>
                <a:close/>
              </a:path>
              <a:path w="301625" h="76200">
                <a:moveTo>
                  <a:pt x="224917" y="0"/>
                </a:moveTo>
                <a:lnTo>
                  <a:pt x="225129" y="31845"/>
                </a:lnTo>
                <a:lnTo>
                  <a:pt x="289489" y="31750"/>
                </a:lnTo>
                <a:lnTo>
                  <a:pt x="22491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287012" y="2385823"/>
            <a:ext cx="1693545" cy="196849"/>
          </a:xfrm>
          <a:prstGeom prst="rect">
            <a:avLst/>
          </a:prstGeom>
          <a:solidFill>
            <a:srgbClr val="FFC8C8"/>
          </a:solidFill>
          <a:ln w="9525">
            <a:solidFill>
              <a:srgbClr val="000000"/>
            </a:solidFill>
          </a:ln>
        </p:spPr>
        <p:txBody>
          <a:bodyPr vert="horz" wrap="square" lIns="0" tIns="42545" rIns="0" bIns="0" rtlCol="0">
            <a:spAutoFit/>
          </a:bodyPr>
          <a:lstStyle/>
          <a:p>
            <a:pPr marL="96520">
              <a:spcBef>
                <a:spcPts val="335"/>
              </a:spcBef>
            </a:pPr>
            <a:r>
              <a:rPr sz="1000" spc="-5" dirty="0">
                <a:latin typeface="Arial"/>
                <a:cs typeface="Arial"/>
              </a:rPr>
              <a:t>It </a:t>
            </a:r>
            <a:r>
              <a:rPr sz="1000" spc="-10" dirty="0">
                <a:latin typeface="Arial"/>
                <a:cs typeface="Arial"/>
              </a:rPr>
              <a:t>was </a:t>
            </a:r>
            <a:r>
              <a:rPr sz="1000" spc="-5" dirty="0">
                <a:latin typeface="Arial"/>
                <a:cs typeface="Arial"/>
              </a:rPr>
              <a:t>constructed in</a:t>
            </a:r>
            <a:r>
              <a:rPr sz="1000" spc="-3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1887.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916679" y="2471166"/>
            <a:ext cx="369570" cy="76200"/>
          </a:xfrm>
          <a:custGeom>
            <a:avLst/>
            <a:gdLst/>
            <a:ahLst/>
            <a:cxnLst/>
            <a:rect l="l" t="t" r="r" b="b"/>
            <a:pathLst>
              <a:path w="369570" h="76200">
                <a:moveTo>
                  <a:pt x="293370" y="0"/>
                </a:moveTo>
                <a:lnTo>
                  <a:pt x="293370" y="76200"/>
                </a:lnTo>
                <a:lnTo>
                  <a:pt x="356870" y="44450"/>
                </a:lnTo>
                <a:lnTo>
                  <a:pt x="306070" y="44450"/>
                </a:lnTo>
                <a:lnTo>
                  <a:pt x="306070" y="31750"/>
                </a:lnTo>
                <a:lnTo>
                  <a:pt x="356870" y="31750"/>
                </a:lnTo>
                <a:lnTo>
                  <a:pt x="293370" y="0"/>
                </a:lnTo>
                <a:close/>
              </a:path>
              <a:path w="369570" h="76200">
                <a:moveTo>
                  <a:pt x="293370" y="31750"/>
                </a:moveTo>
                <a:lnTo>
                  <a:pt x="0" y="31750"/>
                </a:lnTo>
                <a:lnTo>
                  <a:pt x="0" y="44450"/>
                </a:lnTo>
                <a:lnTo>
                  <a:pt x="293370" y="44450"/>
                </a:lnTo>
                <a:lnTo>
                  <a:pt x="293370" y="31750"/>
                </a:lnTo>
                <a:close/>
              </a:path>
              <a:path w="369570" h="76200">
                <a:moveTo>
                  <a:pt x="356870" y="31750"/>
                </a:moveTo>
                <a:lnTo>
                  <a:pt x="306070" y="31750"/>
                </a:lnTo>
                <a:lnTo>
                  <a:pt x="306070" y="44450"/>
                </a:lnTo>
                <a:lnTo>
                  <a:pt x="356870" y="44450"/>
                </a:lnTo>
                <a:lnTo>
                  <a:pt x="369570" y="38100"/>
                </a:lnTo>
                <a:lnTo>
                  <a:pt x="356870" y="317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88037" y="2187702"/>
            <a:ext cx="2121535" cy="646430"/>
          </a:xfrm>
          <a:custGeom>
            <a:avLst/>
            <a:gdLst/>
            <a:ahLst/>
            <a:cxnLst/>
            <a:rect l="l" t="t" r="r" b="b"/>
            <a:pathLst>
              <a:path w="2121535" h="646430">
                <a:moveTo>
                  <a:pt x="0" y="646176"/>
                </a:moveTo>
                <a:lnTo>
                  <a:pt x="2121408" y="646176"/>
                </a:lnTo>
                <a:lnTo>
                  <a:pt x="2121408" y="0"/>
                </a:lnTo>
                <a:lnTo>
                  <a:pt x="0" y="0"/>
                </a:lnTo>
                <a:lnTo>
                  <a:pt x="0" y="646176"/>
                </a:lnTo>
                <a:close/>
              </a:path>
            </a:pathLst>
          </a:custGeom>
          <a:solidFill>
            <a:srgbClr val="FFF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288037" y="2187703"/>
            <a:ext cx="2121535" cy="597599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3180" rIns="0" bIns="0" rtlCol="0">
            <a:spAutoFit/>
          </a:bodyPr>
          <a:lstStyle/>
          <a:p>
            <a:pPr marL="91440" marR="221615">
              <a:spcBef>
                <a:spcPts val="340"/>
              </a:spcBef>
            </a:pPr>
            <a:r>
              <a:rPr sz="900" spc="-5" dirty="0">
                <a:latin typeface="Arial"/>
                <a:cs typeface="Arial"/>
              </a:rPr>
              <a:t>LaMDA </a:t>
            </a:r>
            <a:r>
              <a:rPr sz="900" dirty="0">
                <a:latin typeface="Arial"/>
                <a:cs typeface="Arial"/>
              </a:rPr>
              <a:t>to user: </a:t>
            </a:r>
            <a:r>
              <a:rPr sz="900" spc="-5" dirty="0">
                <a:latin typeface="Arial"/>
                <a:cs typeface="Arial"/>
              </a:rPr>
              <a:t>Hi, how </a:t>
            </a:r>
            <a:r>
              <a:rPr sz="900" dirty="0">
                <a:latin typeface="Arial"/>
                <a:cs typeface="Arial"/>
              </a:rPr>
              <a:t>can I </a:t>
            </a:r>
            <a:r>
              <a:rPr sz="900" spc="-5" dirty="0">
                <a:latin typeface="Arial"/>
                <a:cs typeface="Arial"/>
              </a:rPr>
              <a:t>help  you today? </a:t>
            </a:r>
            <a:r>
              <a:rPr sz="900" dirty="0">
                <a:latin typeface="Arial"/>
                <a:cs typeface="Arial"/>
              </a:rPr>
              <a:t>&lt;EOS&gt; […] user to  </a:t>
            </a:r>
            <a:r>
              <a:rPr sz="900" spc="-5" dirty="0">
                <a:latin typeface="Arial"/>
                <a:cs typeface="Arial"/>
              </a:rPr>
              <a:t>LaMDA: </a:t>
            </a:r>
            <a:r>
              <a:rPr sz="900" spc="5" dirty="0">
                <a:latin typeface="Arial"/>
                <a:cs typeface="Arial"/>
              </a:rPr>
              <a:t>When </a:t>
            </a:r>
            <a:r>
              <a:rPr sz="900" spc="-10" dirty="0">
                <a:latin typeface="Arial"/>
                <a:cs typeface="Arial"/>
              </a:rPr>
              <a:t>was </a:t>
            </a:r>
            <a:r>
              <a:rPr sz="900" dirty="0">
                <a:latin typeface="Arial"/>
                <a:cs typeface="Arial"/>
              </a:rPr>
              <a:t>the Eiffel</a:t>
            </a:r>
            <a:r>
              <a:rPr sz="900" spc="-85" dirty="0">
                <a:latin typeface="Arial"/>
                <a:cs typeface="Arial"/>
              </a:rPr>
              <a:t> </a:t>
            </a:r>
            <a:r>
              <a:rPr sz="900" spc="-10" dirty="0">
                <a:latin typeface="Arial"/>
                <a:cs typeface="Arial"/>
              </a:rPr>
              <a:t>Tower  </a:t>
            </a:r>
            <a:r>
              <a:rPr sz="900" spc="-5" dirty="0">
                <a:latin typeface="Arial"/>
                <a:cs typeface="Arial"/>
              </a:rPr>
              <a:t>built?</a:t>
            </a:r>
            <a:r>
              <a:rPr sz="900" spc="-2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&lt;EOS&gt;</a:t>
            </a:r>
            <a:endParaRPr sz="9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711196" y="3112770"/>
            <a:ext cx="1205865" cy="197490"/>
          </a:xfrm>
          <a:prstGeom prst="rect">
            <a:avLst/>
          </a:prstGeom>
          <a:solidFill>
            <a:srgbClr val="B8E7FC"/>
          </a:solidFill>
          <a:ln w="9525">
            <a:solidFill>
              <a:srgbClr val="000000"/>
            </a:solidFill>
          </a:ln>
        </p:spPr>
        <p:txBody>
          <a:bodyPr vert="horz" wrap="square" lIns="0" tIns="43180" rIns="0" bIns="0" rtlCol="0">
            <a:spAutoFit/>
          </a:bodyPr>
          <a:lstStyle/>
          <a:p>
            <a:pPr marL="99695">
              <a:spcBef>
                <a:spcPts val="340"/>
              </a:spcBef>
            </a:pPr>
            <a:r>
              <a:rPr sz="1000" spc="-5" dirty="0">
                <a:latin typeface="Arial"/>
                <a:cs typeface="Arial"/>
              </a:rPr>
              <a:t>LaMDA-Research</a:t>
            </a:r>
            <a:endParaRPr sz="10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409318" y="3199002"/>
            <a:ext cx="301625" cy="76200"/>
          </a:xfrm>
          <a:custGeom>
            <a:avLst/>
            <a:gdLst/>
            <a:ahLst/>
            <a:cxnLst/>
            <a:rect l="l" t="t" r="r" b="b"/>
            <a:pathLst>
              <a:path w="301625" h="76200">
                <a:moveTo>
                  <a:pt x="289978" y="31623"/>
                </a:moveTo>
                <a:lnTo>
                  <a:pt x="237870" y="31623"/>
                </a:lnTo>
                <a:lnTo>
                  <a:pt x="238125" y="44323"/>
                </a:lnTo>
                <a:lnTo>
                  <a:pt x="225383" y="44479"/>
                </a:lnTo>
                <a:lnTo>
                  <a:pt x="225806" y="76200"/>
                </a:lnTo>
                <a:lnTo>
                  <a:pt x="301497" y="37211"/>
                </a:lnTo>
                <a:lnTo>
                  <a:pt x="289978" y="31623"/>
                </a:lnTo>
                <a:close/>
              </a:path>
              <a:path w="301625" h="76200">
                <a:moveTo>
                  <a:pt x="225213" y="31778"/>
                </a:moveTo>
                <a:lnTo>
                  <a:pt x="0" y="34544"/>
                </a:lnTo>
                <a:lnTo>
                  <a:pt x="253" y="47244"/>
                </a:lnTo>
                <a:lnTo>
                  <a:pt x="225383" y="44479"/>
                </a:lnTo>
                <a:lnTo>
                  <a:pt x="225213" y="31778"/>
                </a:lnTo>
                <a:close/>
              </a:path>
              <a:path w="301625" h="76200">
                <a:moveTo>
                  <a:pt x="237870" y="31623"/>
                </a:moveTo>
                <a:lnTo>
                  <a:pt x="225213" y="31778"/>
                </a:lnTo>
                <a:lnTo>
                  <a:pt x="225383" y="44479"/>
                </a:lnTo>
                <a:lnTo>
                  <a:pt x="238125" y="44323"/>
                </a:lnTo>
                <a:lnTo>
                  <a:pt x="237870" y="31623"/>
                </a:lnTo>
                <a:close/>
              </a:path>
              <a:path w="301625" h="76200">
                <a:moveTo>
                  <a:pt x="224789" y="0"/>
                </a:moveTo>
                <a:lnTo>
                  <a:pt x="225213" y="31778"/>
                </a:lnTo>
                <a:lnTo>
                  <a:pt x="237870" y="31623"/>
                </a:lnTo>
                <a:lnTo>
                  <a:pt x="289978" y="31623"/>
                </a:lnTo>
                <a:lnTo>
                  <a:pt x="22478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293109" y="3036570"/>
            <a:ext cx="1687195" cy="350736"/>
          </a:xfrm>
          <a:prstGeom prst="rect">
            <a:avLst/>
          </a:prstGeom>
          <a:solidFill>
            <a:srgbClr val="FFC8C8"/>
          </a:solidFill>
          <a:ln w="9525">
            <a:solidFill>
              <a:srgbClr val="000000"/>
            </a:solidFill>
          </a:ln>
        </p:spPr>
        <p:txBody>
          <a:bodyPr vert="horz" wrap="square" lIns="0" tIns="42544" rIns="0" bIns="0" rtlCol="0">
            <a:spAutoFit/>
          </a:bodyPr>
          <a:lstStyle/>
          <a:p>
            <a:pPr marL="361950" marR="355600" indent="31750">
              <a:spcBef>
                <a:spcPts val="334"/>
              </a:spcBef>
            </a:pPr>
            <a:r>
              <a:rPr sz="1000" spc="-5" dirty="0">
                <a:latin typeface="Arial"/>
                <a:cs typeface="Arial"/>
              </a:rPr>
              <a:t>TS, </a:t>
            </a:r>
            <a:r>
              <a:rPr sz="1000" dirty="0">
                <a:latin typeface="Arial"/>
                <a:cs typeface="Arial"/>
              </a:rPr>
              <a:t>Eiffel </a:t>
            </a:r>
            <a:r>
              <a:rPr sz="1000" spc="-5" dirty="0">
                <a:latin typeface="Arial"/>
                <a:cs typeface="Arial"/>
              </a:rPr>
              <a:t>Tower  construction</a:t>
            </a:r>
            <a:r>
              <a:rPr sz="1000" spc="-7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date</a:t>
            </a:r>
            <a:endParaRPr sz="10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916680" y="3198114"/>
            <a:ext cx="376555" cy="76200"/>
          </a:xfrm>
          <a:custGeom>
            <a:avLst/>
            <a:gdLst/>
            <a:ahLst/>
            <a:cxnLst/>
            <a:rect l="l" t="t" r="r" b="b"/>
            <a:pathLst>
              <a:path w="376554" h="76200">
                <a:moveTo>
                  <a:pt x="300355" y="0"/>
                </a:moveTo>
                <a:lnTo>
                  <a:pt x="300355" y="76200"/>
                </a:lnTo>
                <a:lnTo>
                  <a:pt x="363855" y="44450"/>
                </a:lnTo>
                <a:lnTo>
                  <a:pt x="313055" y="44450"/>
                </a:lnTo>
                <a:lnTo>
                  <a:pt x="313055" y="31750"/>
                </a:lnTo>
                <a:lnTo>
                  <a:pt x="363855" y="31750"/>
                </a:lnTo>
                <a:lnTo>
                  <a:pt x="300355" y="0"/>
                </a:lnTo>
                <a:close/>
              </a:path>
              <a:path w="376554" h="76200">
                <a:moveTo>
                  <a:pt x="300355" y="31750"/>
                </a:moveTo>
                <a:lnTo>
                  <a:pt x="0" y="31750"/>
                </a:lnTo>
                <a:lnTo>
                  <a:pt x="0" y="44450"/>
                </a:lnTo>
                <a:lnTo>
                  <a:pt x="300355" y="44450"/>
                </a:lnTo>
                <a:lnTo>
                  <a:pt x="300355" y="31750"/>
                </a:lnTo>
                <a:close/>
              </a:path>
              <a:path w="376554" h="76200">
                <a:moveTo>
                  <a:pt x="363855" y="31750"/>
                </a:moveTo>
                <a:lnTo>
                  <a:pt x="313055" y="31750"/>
                </a:lnTo>
                <a:lnTo>
                  <a:pt x="313055" y="44450"/>
                </a:lnTo>
                <a:lnTo>
                  <a:pt x="363855" y="44450"/>
                </a:lnTo>
                <a:lnTo>
                  <a:pt x="376555" y="38100"/>
                </a:lnTo>
                <a:lnTo>
                  <a:pt x="363855" y="317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175247" y="3112770"/>
            <a:ext cx="417830" cy="197490"/>
          </a:xfrm>
          <a:prstGeom prst="rect">
            <a:avLst/>
          </a:prstGeom>
          <a:solidFill>
            <a:srgbClr val="CCCCFF"/>
          </a:solidFill>
          <a:ln w="9525">
            <a:solidFill>
              <a:srgbClr val="000000"/>
            </a:solidFill>
          </a:ln>
        </p:spPr>
        <p:txBody>
          <a:bodyPr vert="horz" wrap="square" lIns="0" tIns="43180" rIns="0" bIns="0" rtlCol="0">
            <a:spAutoFit/>
          </a:bodyPr>
          <a:lstStyle/>
          <a:p>
            <a:pPr marL="127635">
              <a:spcBef>
                <a:spcPts val="340"/>
              </a:spcBef>
            </a:pPr>
            <a:r>
              <a:rPr sz="1000" spc="10" dirty="0">
                <a:latin typeface="Arial"/>
                <a:cs typeface="Arial"/>
              </a:rPr>
              <a:t>TS</a:t>
            </a:r>
            <a:endParaRPr sz="10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980176" y="3198114"/>
            <a:ext cx="194310" cy="76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6844284" y="3033522"/>
            <a:ext cx="2121535" cy="351378"/>
          </a:xfrm>
          <a:prstGeom prst="rect">
            <a:avLst/>
          </a:prstGeom>
          <a:solidFill>
            <a:srgbClr val="D3F0E1"/>
          </a:solidFill>
          <a:ln w="9525">
            <a:solidFill>
              <a:srgbClr val="000000"/>
            </a:solidFill>
          </a:ln>
        </p:spPr>
        <p:txBody>
          <a:bodyPr vert="horz" wrap="square" lIns="0" tIns="43180" rIns="0" bIns="0" rtlCol="0">
            <a:spAutoFit/>
          </a:bodyPr>
          <a:lstStyle/>
          <a:p>
            <a:pPr marL="92075">
              <a:spcBef>
                <a:spcPts val="340"/>
              </a:spcBef>
            </a:pPr>
            <a:r>
              <a:rPr sz="1000" dirty="0">
                <a:latin typeface="Arial"/>
                <a:cs typeface="Arial"/>
              </a:rPr>
              <a:t>Eiffel </a:t>
            </a:r>
            <a:r>
              <a:rPr sz="1000" spc="-5" dirty="0">
                <a:latin typeface="Arial"/>
                <a:cs typeface="Arial"/>
              </a:rPr>
              <a:t>Tower / construction</a:t>
            </a:r>
            <a:r>
              <a:rPr sz="1000" spc="-6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started:</a:t>
            </a:r>
            <a:endParaRPr sz="1000">
              <a:latin typeface="Arial"/>
              <a:cs typeface="Arial"/>
            </a:endParaRPr>
          </a:p>
          <a:p>
            <a:pPr marL="92075"/>
            <a:r>
              <a:rPr sz="1000" spc="-5" dirty="0">
                <a:latin typeface="Arial"/>
                <a:cs typeface="Arial"/>
              </a:rPr>
              <a:t>28 January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1887</a:t>
            </a:r>
            <a:endParaRPr sz="10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592823" y="3197225"/>
            <a:ext cx="251714" cy="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88037" y="3649217"/>
            <a:ext cx="2121535" cy="646430"/>
          </a:xfrm>
          <a:custGeom>
            <a:avLst/>
            <a:gdLst/>
            <a:ahLst/>
            <a:cxnLst/>
            <a:rect l="l" t="t" r="r" b="b"/>
            <a:pathLst>
              <a:path w="2121535" h="646429">
                <a:moveTo>
                  <a:pt x="0" y="646176"/>
                </a:moveTo>
                <a:lnTo>
                  <a:pt x="2121408" y="646176"/>
                </a:lnTo>
                <a:lnTo>
                  <a:pt x="2121408" y="0"/>
                </a:lnTo>
                <a:lnTo>
                  <a:pt x="0" y="0"/>
                </a:lnTo>
                <a:lnTo>
                  <a:pt x="0" y="646176"/>
                </a:lnTo>
                <a:close/>
              </a:path>
            </a:pathLst>
          </a:custGeom>
          <a:solidFill>
            <a:srgbClr val="FFF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88037" y="3649217"/>
            <a:ext cx="2121535" cy="646430"/>
          </a:xfrm>
          <a:custGeom>
            <a:avLst/>
            <a:gdLst/>
            <a:ahLst/>
            <a:cxnLst/>
            <a:rect l="l" t="t" r="r" b="b"/>
            <a:pathLst>
              <a:path w="2121535" h="646429">
                <a:moveTo>
                  <a:pt x="0" y="646176"/>
                </a:moveTo>
                <a:lnTo>
                  <a:pt x="2121408" y="646176"/>
                </a:lnTo>
                <a:lnTo>
                  <a:pt x="2121408" y="0"/>
                </a:lnTo>
                <a:lnTo>
                  <a:pt x="0" y="0"/>
                </a:lnTo>
                <a:lnTo>
                  <a:pt x="0" y="646176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367386" y="3679445"/>
            <a:ext cx="190182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0325" algn="ctr">
              <a:spcBef>
                <a:spcPts val="100"/>
              </a:spcBef>
            </a:pPr>
            <a:r>
              <a:rPr sz="900" dirty="0">
                <a:latin typeface="Arial"/>
                <a:cs typeface="Arial"/>
              </a:rPr>
              <a:t>:</a:t>
            </a:r>
            <a:endParaRPr sz="9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900" spc="-5" dirty="0">
                <a:latin typeface="Arial"/>
                <a:cs typeface="Arial"/>
              </a:rPr>
              <a:t>TS </a:t>
            </a:r>
            <a:r>
              <a:rPr sz="900" dirty="0">
                <a:latin typeface="Arial"/>
                <a:cs typeface="Arial"/>
              </a:rPr>
              <a:t>to </a:t>
            </a:r>
            <a:r>
              <a:rPr sz="900" spc="-5" dirty="0">
                <a:latin typeface="Arial"/>
                <a:cs typeface="Arial"/>
              </a:rPr>
              <a:t>LaMDA-Research: </a:t>
            </a:r>
            <a:r>
              <a:rPr sz="900" dirty="0">
                <a:latin typeface="Arial"/>
                <a:cs typeface="Arial"/>
              </a:rPr>
              <a:t>Eiffel</a:t>
            </a:r>
            <a:r>
              <a:rPr sz="900" spc="-30" dirty="0">
                <a:latin typeface="Arial"/>
                <a:cs typeface="Arial"/>
              </a:rPr>
              <a:t> </a:t>
            </a:r>
            <a:r>
              <a:rPr sz="900" spc="-10" dirty="0">
                <a:latin typeface="Arial"/>
                <a:cs typeface="Arial"/>
              </a:rPr>
              <a:t>Tower</a:t>
            </a:r>
            <a:endParaRPr sz="900">
              <a:latin typeface="Arial"/>
              <a:cs typeface="Arial"/>
            </a:endParaRPr>
          </a:p>
          <a:p>
            <a:pPr marR="178435" algn="ctr"/>
            <a:r>
              <a:rPr sz="900" dirty="0">
                <a:latin typeface="Arial"/>
                <a:cs typeface="Arial"/>
              </a:rPr>
              <a:t>/ construction started: </a:t>
            </a:r>
            <a:r>
              <a:rPr sz="900" spc="-5" dirty="0">
                <a:latin typeface="Arial"/>
                <a:cs typeface="Arial"/>
              </a:rPr>
              <a:t>28</a:t>
            </a:r>
            <a:r>
              <a:rPr sz="900" spc="-14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January</a:t>
            </a:r>
            <a:endParaRPr sz="900">
              <a:latin typeface="Arial"/>
              <a:cs typeface="Arial"/>
            </a:endParaRPr>
          </a:p>
          <a:p>
            <a:pPr marL="12700"/>
            <a:r>
              <a:rPr sz="900" dirty="0">
                <a:latin typeface="Arial"/>
                <a:cs typeface="Arial"/>
              </a:rPr>
              <a:t>1887</a:t>
            </a:r>
            <a:r>
              <a:rPr sz="900" spc="-25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&lt;EOS&gt;</a:t>
            </a:r>
            <a:endParaRPr sz="9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711196" y="3841242"/>
            <a:ext cx="1205865" cy="197490"/>
          </a:xfrm>
          <a:prstGeom prst="rect">
            <a:avLst/>
          </a:prstGeom>
          <a:solidFill>
            <a:srgbClr val="B8E7FC"/>
          </a:solidFill>
          <a:ln w="9525">
            <a:solidFill>
              <a:srgbClr val="000000"/>
            </a:solidFill>
          </a:ln>
        </p:spPr>
        <p:txBody>
          <a:bodyPr vert="horz" wrap="square" lIns="0" tIns="43180" rIns="0" bIns="0" rtlCol="0">
            <a:spAutoFit/>
          </a:bodyPr>
          <a:lstStyle/>
          <a:p>
            <a:pPr marL="99695">
              <a:spcBef>
                <a:spcPts val="340"/>
              </a:spcBef>
            </a:pPr>
            <a:r>
              <a:rPr sz="1000" spc="-5" dirty="0">
                <a:latin typeface="Arial"/>
                <a:cs typeface="Arial"/>
              </a:rPr>
              <a:t>LaMDA-Research</a:t>
            </a:r>
            <a:endParaRPr sz="10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409318" y="3928364"/>
            <a:ext cx="301625" cy="76200"/>
          </a:xfrm>
          <a:custGeom>
            <a:avLst/>
            <a:gdLst/>
            <a:ahLst/>
            <a:cxnLst/>
            <a:rect l="l" t="t" r="r" b="b"/>
            <a:pathLst>
              <a:path w="301625" h="76200">
                <a:moveTo>
                  <a:pt x="290985" y="31368"/>
                </a:moveTo>
                <a:lnTo>
                  <a:pt x="237870" y="31368"/>
                </a:lnTo>
                <a:lnTo>
                  <a:pt x="238125" y="44068"/>
                </a:lnTo>
                <a:lnTo>
                  <a:pt x="225444" y="44360"/>
                </a:lnTo>
                <a:lnTo>
                  <a:pt x="226187" y="76200"/>
                </a:lnTo>
                <a:lnTo>
                  <a:pt x="301497" y="36322"/>
                </a:lnTo>
                <a:lnTo>
                  <a:pt x="290985" y="31368"/>
                </a:lnTo>
                <a:close/>
              </a:path>
              <a:path w="301625" h="76200">
                <a:moveTo>
                  <a:pt x="225147" y="31661"/>
                </a:moveTo>
                <a:lnTo>
                  <a:pt x="0" y="36830"/>
                </a:lnTo>
                <a:lnTo>
                  <a:pt x="253" y="49530"/>
                </a:lnTo>
                <a:lnTo>
                  <a:pt x="225444" y="44360"/>
                </a:lnTo>
                <a:lnTo>
                  <a:pt x="225147" y="31661"/>
                </a:lnTo>
                <a:close/>
              </a:path>
              <a:path w="301625" h="76200">
                <a:moveTo>
                  <a:pt x="237870" y="31368"/>
                </a:moveTo>
                <a:lnTo>
                  <a:pt x="225147" y="31661"/>
                </a:lnTo>
                <a:lnTo>
                  <a:pt x="225444" y="44360"/>
                </a:lnTo>
                <a:lnTo>
                  <a:pt x="238125" y="44068"/>
                </a:lnTo>
                <a:lnTo>
                  <a:pt x="237870" y="31368"/>
                </a:lnTo>
                <a:close/>
              </a:path>
              <a:path w="301625" h="76200">
                <a:moveTo>
                  <a:pt x="224408" y="0"/>
                </a:moveTo>
                <a:lnTo>
                  <a:pt x="225147" y="31661"/>
                </a:lnTo>
                <a:lnTo>
                  <a:pt x="237870" y="31368"/>
                </a:lnTo>
                <a:lnTo>
                  <a:pt x="290985" y="31368"/>
                </a:lnTo>
                <a:lnTo>
                  <a:pt x="2244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4287012" y="3765042"/>
            <a:ext cx="1693545" cy="351378"/>
          </a:xfrm>
          <a:prstGeom prst="rect">
            <a:avLst/>
          </a:prstGeom>
          <a:solidFill>
            <a:srgbClr val="FFC8C8"/>
          </a:solidFill>
          <a:ln w="9525">
            <a:solidFill>
              <a:srgbClr val="000000"/>
            </a:solidFill>
          </a:ln>
        </p:spPr>
        <p:txBody>
          <a:bodyPr vert="horz" wrap="square" lIns="0" tIns="43180" rIns="0" bIns="0" rtlCol="0">
            <a:spAutoFit/>
          </a:bodyPr>
          <a:lstStyle/>
          <a:p>
            <a:pPr algn="ctr">
              <a:spcBef>
                <a:spcPts val="340"/>
              </a:spcBef>
            </a:pPr>
            <a:r>
              <a:rPr sz="1000" spc="-5" dirty="0">
                <a:latin typeface="Arial"/>
                <a:cs typeface="Arial"/>
              </a:rPr>
              <a:t>TS, </a:t>
            </a:r>
            <a:r>
              <a:rPr sz="1000" dirty="0">
                <a:latin typeface="Arial"/>
                <a:cs typeface="Arial"/>
              </a:rPr>
              <a:t>Eiffel </a:t>
            </a:r>
            <a:r>
              <a:rPr sz="1000" spc="-5" dirty="0">
                <a:latin typeface="Arial"/>
                <a:cs typeface="Arial"/>
              </a:rPr>
              <a:t>Tower</a:t>
            </a:r>
            <a:r>
              <a:rPr sz="1000" spc="-4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complete</a:t>
            </a:r>
            <a:endParaRPr sz="1000">
              <a:latin typeface="Arial"/>
              <a:cs typeface="Arial"/>
            </a:endParaRPr>
          </a:p>
          <a:p>
            <a:pPr marL="1905" algn="ctr"/>
            <a:r>
              <a:rPr sz="1000" spc="-10" dirty="0">
                <a:latin typeface="Arial"/>
                <a:cs typeface="Arial"/>
              </a:rPr>
              <a:t>when</a:t>
            </a:r>
            <a:endParaRPr sz="10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916679" y="3926967"/>
            <a:ext cx="369570" cy="76200"/>
          </a:xfrm>
          <a:custGeom>
            <a:avLst/>
            <a:gdLst/>
            <a:ahLst/>
            <a:cxnLst/>
            <a:rect l="l" t="t" r="r" b="b"/>
            <a:pathLst>
              <a:path w="369570" h="76200">
                <a:moveTo>
                  <a:pt x="293295" y="44555"/>
                </a:moveTo>
                <a:lnTo>
                  <a:pt x="293243" y="76200"/>
                </a:lnTo>
                <a:lnTo>
                  <a:pt x="356806" y="44576"/>
                </a:lnTo>
                <a:lnTo>
                  <a:pt x="305943" y="44576"/>
                </a:lnTo>
                <a:lnTo>
                  <a:pt x="293295" y="44555"/>
                </a:lnTo>
                <a:close/>
              </a:path>
              <a:path w="369570" h="76200">
                <a:moveTo>
                  <a:pt x="293316" y="31855"/>
                </a:moveTo>
                <a:lnTo>
                  <a:pt x="293295" y="44555"/>
                </a:lnTo>
                <a:lnTo>
                  <a:pt x="305943" y="44576"/>
                </a:lnTo>
                <a:lnTo>
                  <a:pt x="306070" y="31876"/>
                </a:lnTo>
                <a:lnTo>
                  <a:pt x="293316" y="31855"/>
                </a:lnTo>
                <a:close/>
              </a:path>
              <a:path w="369570" h="76200">
                <a:moveTo>
                  <a:pt x="293370" y="0"/>
                </a:moveTo>
                <a:lnTo>
                  <a:pt x="293316" y="31855"/>
                </a:lnTo>
                <a:lnTo>
                  <a:pt x="306070" y="31876"/>
                </a:lnTo>
                <a:lnTo>
                  <a:pt x="305943" y="44576"/>
                </a:lnTo>
                <a:lnTo>
                  <a:pt x="356806" y="44576"/>
                </a:lnTo>
                <a:lnTo>
                  <a:pt x="369570" y="38226"/>
                </a:lnTo>
                <a:lnTo>
                  <a:pt x="293370" y="0"/>
                </a:lnTo>
                <a:close/>
              </a:path>
              <a:path w="369570" h="76200">
                <a:moveTo>
                  <a:pt x="0" y="31368"/>
                </a:moveTo>
                <a:lnTo>
                  <a:pt x="0" y="44068"/>
                </a:lnTo>
                <a:lnTo>
                  <a:pt x="293295" y="44555"/>
                </a:lnTo>
                <a:lnTo>
                  <a:pt x="293316" y="31855"/>
                </a:lnTo>
                <a:lnTo>
                  <a:pt x="0" y="3136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6175247" y="3844290"/>
            <a:ext cx="417830" cy="196849"/>
          </a:xfrm>
          <a:prstGeom prst="rect">
            <a:avLst/>
          </a:prstGeom>
          <a:solidFill>
            <a:srgbClr val="CCCCFF"/>
          </a:solidFill>
          <a:ln w="9525">
            <a:solidFill>
              <a:srgbClr val="000000"/>
            </a:solidFill>
          </a:ln>
        </p:spPr>
        <p:txBody>
          <a:bodyPr vert="horz" wrap="square" lIns="0" tIns="42545" rIns="0" bIns="0" rtlCol="0">
            <a:spAutoFit/>
          </a:bodyPr>
          <a:lstStyle/>
          <a:p>
            <a:pPr marL="127635">
              <a:spcBef>
                <a:spcPts val="335"/>
              </a:spcBef>
            </a:pPr>
            <a:r>
              <a:rPr sz="1000" spc="10" dirty="0">
                <a:latin typeface="Arial"/>
                <a:cs typeface="Arial"/>
              </a:rPr>
              <a:t>TS</a:t>
            </a:r>
            <a:endParaRPr sz="100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980176" y="3928998"/>
            <a:ext cx="194310" cy="76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6844284" y="3765042"/>
            <a:ext cx="2121535" cy="351378"/>
          </a:xfrm>
          <a:prstGeom prst="rect">
            <a:avLst/>
          </a:prstGeom>
          <a:solidFill>
            <a:srgbClr val="D3F0E1"/>
          </a:solidFill>
          <a:ln w="9525">
            <a:solidFill>
              <a:srgbClr val="000000"/>
            </a:solidFill>
          </a:ln>
        </p:spPr>
        <p:txBody>
          <a:bodyPr vert="horz" wrap="square" lIns="0" tIns="43180" rIns="0" bIns="0" rtlCol="0">
            <a:spAutoFit/>
          </a:bodyPr>
          <a:lstStyle/>
          <a:p>
            <a:pPr marL="92075" marR="340360">
              <a:spcBef>
                <a:spcPts val="340"/>
              </a:spcBef>
            </a:pPr>
            <a:r>
              <a:rPr sz="1000" dirty="0">
                <a:latin typeface="Arial"/>
                <a:cs typeface="Arial"/>
              </a:rPr>
              <a:t>Eiffel </a:t>
            </a:r>
            <a:r>
              <a:rPr sz="1000" spc="-5" dirty="0">
                <a:latin typeface="Arial"/>
                <a:cs typeface="Arial"/>
              </a:rPr>
              <a:t>Tower / date opened:</a:t>
            </a:r>
            <a:r>
              <a:rPr sz="1000" spc="-1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31  March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1889</a:t>
            </a:r>
            <a:endParaRPr sz="100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592824" y="3927220"/>
            <a:ext cx="251841" cy="76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88037" y="4508753"/>
            <a:ext cx="2121535" cy="508000"/>
          </a:xfrm>
          <a:custGeom>
            <a:avLst/>
            <a:gdLst/>
            <a:ahLst/>
            <a:cxnLst/>
            <a:rect l="l" t="t" r="r" b="b"/>
            <a:pathLst>
              <a:path w="2121535" h="508000">
                <a:moveTo>
                  <a:pt x="0" y="507492"/>
                </a:moveTo>
                <a:lnTo>
                  <a:pt x="2121408" y="507492"/>
                </a:lnTo>
                <a:lnTo>
                  <a:pt x="2121408" y="0"/>
                </a:lnTo>
                <a:lnTo>
                  <a:pt x="0" y="0"/>
                </a:lnTo>
                <a:lnTo>
                  <a:pt x="0" y="507492"/>
                </a:lnTo>
                <a:close/>
              </a:path>
            </a:pathLst>
          </a:custGeom>
          <a:solidFill>
            <a:srgbClr val="FFF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288037" y="4508753"/>
            <a:ext cx="2121535" cy="45910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3180" rIns="0" bIns="0" rtlCol="0">
            <a:spAutoFit/>
          </a:bodyPr>
          <a:lstStyle/>
          <a:p>
            <a:pPr algn="ctr">
              <a:spcBef>
                <a:spcPts val="340"/>
              </a:spcBef>
            </a:pPr>
            <a:r>
              <a:rPr sz="900" dirty="0">
                <a:latin typeface="Arial"/>
                <a:cs typeface="Arial"/>
              </a:rPr>
              <a:t>:</a:t>
            </a:r>
            <a:endParaRPr sz="900">
              <a:latin typeface="Arial"/>
              <a:cs typeface="Arial"/>
            </a:endParaRPr>
          </a:p>
          <a:p>
            <a:pPr marR="53975" algn="ctr">
              <a:spcBef>
                <a:spcPts val="5"/>
              </a:spcBef>
            </a:pPr>
            <a:r>
              <a:rPr sz="900" spc="-5" dirty="0">
                <a:latin typeface="Arial"/>
                <a:cs typeface="Arial"/>
              </a:rPr>
              <a:t>TS </a:t>
            </a:r>
            <a:r>
              <a:rPr sz="900" dirty="0">
                <a:latin typeface="Arial"/>
                <a:cs typeface="Arial"/>
              </a:rPr>
              <a:t>to </a:t>
            </a:r>
            <a:r>
              <a:rPr sz="900" spc="-5" dirty="0">
                <a:latin typeface="Arial"/>
                <a:cs typeface="Arial"/>
              </a:rPr>
              <a:t>LaMDA-Research: </a:t>
            </a:r>
            <a:r>
              <a:rPr sz="900" dirty="0">
                <a:latin typeface="Arial"/>
                <a:cs typeface="Arial"/>
              </a:rPr>
              <a:t>Eiffel</a:t>
            </a:r>
            <a:r>
              <a:rPr sz="900" spc="-35" dirty="0">
                <a:latin typeface="Arial"/>
                <a:cs typeface="Arial"/>
              </a:rPr>
              <a:t> </a:t>
            </a:r>
            <a:r>
              <a:rPr sz="900" spc="-10" dirty="0">
                <a:latin typeface="Arial"/>
                <a:cs typeface="Arial"/>
              </a:rPr>
              <a:t>Tower</a:t>
            </a:r>
            <a:endParaRPr sz="900">
              <a:latin typeface="Arial"/>
              <a:cs typeface="Arial"/>
            </a:endParaRPr>
          </a:p>
          <a:p>
            <a:pPr marR="32384" algn="ctr"/>
            <a:r>
              <a:rPr sz="900" dirty="0">
                <a:latin typeface="Arial"/>
                <a:cs typeface="Arial"/>
              </a:rPr>
              <a:t>/ </a:t>
            </a:r>
            <a:r>
              <a:rPr sz="900" spc="-5" dirty="0">
                <a:latin typeface="Arial"/>
                <a:cs typeface="Arial"/>
              </a:rPr>
              <a:t>date opened 31 March 1889</a:t>
            </a:r>
            <a:r>
              <a:rPr sz="900" spc="-5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&lt;EOS&gt;</a:t>
            </a:r>
            <a:endParaRPr sz="9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711196" y="4636771"/>
            <a:ext cx="1205865" cy="198131"/>
          </a:xfrm>
          <a:prstGeom prst="rect">
            <a:avLst/>
          </a:prstGeom>
          <a:solidFill>
            <a:srgbClr val="B8E7FC"/>
          </a:solidFill>
          <a:ln w="9525">
            <a:solidFill>
              <a:srgbClr val="000000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99695">
              <a:spcBef>
                <a:spcPts val="345"/>
              </a:spcBef>
            </a:pPr>
            <a:r>
              <a:rPr sz="1000" spc="-5" dirty="0">
                <a:latin typeface="Arial"/>
                <a:cs typeface="Arial"/>
              </a:rPr>
              <a:t>LaMDA-Research</a:t>
            </a:r>
            <a:endParaRPr sz="1000"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2409445" y="4722621"/>
            <a:ext cx="301625" cy="76200"/>
          </a:xfrm>
          <a:custGeom>
            <a:avLst/>
            <a:gdLst/>
            <a:ahLst/>
            <a:cxnLst/>
            <a:rect l="l" t="t" r="r" b="b"/>
            <a:pathLst>
              <a:path w="301625" h="76200">
                <a:moveTo>
                  <a:pt x="289334" y="31673"/>
                </a:moveTo>
                <a:lnTo>
                  <a:pt x="237870" y="31673"/>
                </a:lnTo>
                <a:lnTo>
                  <a:pt x="237870" y="44373"/>
                </a:lnTo>
                <a:lnTo>
                  <a:pt x="225213" y="44458"/>
                </a:lnTo>
                <a:lnTo>
                  <a:pt x="225425" y="76199"/>
                </a:lnTo>
                <a:lnTo>
                  <a:pt x="301370" y="37591"/>
                </a:lnTo>
                <a:lnTo>
                  <a:pt x="289334" y="31673"/>
                </a:lnTo>
                <a:close/>
              </a:path>
              <a:path w="301625" h="76200">
                <a:moveTo>
                  <a:pt x="225128" y="31759"/>
                </a:moveTo>
                <a:lnTo>
                  <a:pt x="0" y="33273"/>
                </a:lnTo>
                <a:lnTo>
                  <a:pt x="0" y="45973"/>
                </a:lnTo>
                <a:lnTo>
                  <a:pt x="225213" y="44458"/>
                </a:lnTo>
                <a:lnTo>
                  <a:pt x="225128" y="31759"/>
                </a:lnTo>
                <a:close/>
              </a:path>
              <a:path w="301625" h="76200">
                <a:moveTo>
                  <a:pt x="237870" y="31673"/>
                </a:moveTo>
                <a:lnTo>
                  <a:pt x="225128" y="31759"/>
                </a:lnTo>
                <a:lnTo>
                  <a:pt x="225213" y="44458"/>
                </a:lnTo>
                <a:lnTo>
                  <a:pt x="237870" y="44373"/>
                </a:lnTo>
                <a:lnTo>
                  <a:pt x="237870" y="31673"/>
                </a:lnTo>
                <a:close/>
              </a:path>
              <a:path w="301625" h="76200">
                <a:moveTo>
                  <a:pt x="224917" y="0"/>
                </a:moveTo>
                <a:lnTo>
                  <a:pt x="225128" y="31759"/>
                </a:lnTo>
                <a:lnTo>
                  <a:pt x="289334" y="31673"/>
                </a:lnTo>
                <a:lnTo>
                  <a:pt x="22491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4280915" y="4560570"/>
            <a:ext cx="2453640" cy="351378"/>
          </a:xfrm>
          <a:prstGeom prst="rect">
            <a:avLst/>
          </a:prstGeom>
          <a:solidFill>
            <a:srgbClr val="FFC8C8"/>
          </a:solidFill>
          <a:ln w="9525">
            <a:solidFill>
              <a:srgbClr val="000000"/>
            </a:solidFill>
          </a:ln>
        </p:spPr>
        <p:txBody>
          <a:bodyPr vert="horz" wrap="square" lIns="0" tIns="43180" rIns="0" bIns="0" rtlCol="0">
            <a:spAutoFit/>
          </a:bodyPr>
          <a:lstStyle/>
          <a:p>
            <a:pPr marL="106045" marR="96520" indent="149225">
              <a:spcBef>
                <a:spcPts val="340"/>
              </a:spcBef>
            </a:pPr>
            <a:r>
              <a:rPr sz="1000" spc="-5" dirty="0">
                <a:latin typeface="Arial"/>
                <a:cs typeface="Arial"/>
              </a:rPr>
              <a:t>User, </a:t>
            </a:r>
            <a:r>
              <a:rPr sz="1000" spc="5" dirty="0">
                <a:latin typeface="Arial"/>
                <a:cs typeface="Arial"/>
              </a:rPr>
              <a:t>Work </a:t>
            </a:r>
            <a:r>
              <a:rPr sz="1000" spc="-5" dirty="0">
                <a:latin typeface="Arial"/>
                <a:cs typeface="Arial"/>
              </a:rPr>
              <a:t>started on it in January  1887, and </a:t>
            </a:r>
            <a:r>
              <a:rPr sz="1000" spc="-10" dirty="0">
                <a:latin typeface="Arial"/>
                <a:cs typeface="Arial"/>
              </a:rPr>
              <a:t>it was </a:t>
            </a:r>
            <a:r>
              <a:rPr sz="1000" spc="-5" dirty="0">
                <a:latin typeface="Arial"/>
                <a:cs typeface="Arial"/>
              </a:rPr>
              <a:t>opened in March</a:t>
            </a:r>
            <a:r>
              <a:rPr sz="1000" spc="-5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1889.</a:t>
            </a:r>
            <a:endParaRPr sz="1000">
              <a:latin typeface="Arial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3916680" y="4722114"/>
            <a:ext cx="365125" cy="76200"/>
          </a:xfrm>
          <a:custGeom>
            <a:avLst/>
            <a:gdLst/>
            <a:ahLst/>
            <a:cxnLst/>
            <a:rect l="l" t="t" r="r" b="b"/>
            <a:pathLst>
              <a:path w="365125" h="76200">
                <a:moveTo>
                  <a:pt x="288417" y="0"/>
                </a:moveTo>
                <a:lnTo>
                  <a:pt x="288417" y="76200"/>
                </a:lnTo>
                <a:lnTo>
                  <a:pt x="351917" y="44450"/>
                </a:lnTo>
                <a:lnTo>
                  <a:pt x="301117" y="44450"/>
                </a:lnTo>
                <a:lnTo>
                  <a:pt x="301117" y="31750"/>
                </a:lnTo>
                <a:lnTo>
                  <a:pt x="351917" y="31750"/>
                </a:lnTo>
                <a:lnTo>
                  <a:pt x="288417" y="0"/>
                </a:lnTo>
                <a:close/>
              </a:path>
              <a:path w="365125" h="76200">
                <a:moveTo>
                  <a:pt x="288417" y="31750"/>
                </a:moveTo>
                <a:lnTo>
                  <a:pt x="0" y="31750"/>
                </a:lnTo>
                <a:lnTo>
                  <a:pt x="0" y="44450"/>
                </a:lnTo>
                <a:lnTo>
                  <a:pt x="288417" y="44450"/>
                </a:lnTo>
                <a:lnTo>
                  <a:pt x="288417" y="31750"/>
                </a:lnTo>
                <a:close/>
              </a:path>
              <a:path w="365125" h="76200">
                <a:moveTo>
                  <a:pt x="351917" y="31750"/>
                </a:moveTo>
                <a:lnTo>
                  <a:pt x="301117" y="31750"/>
                </a:lnTo>
                <a:lnTo>
                  <a:pt x="301117" y="44450"/>
                </a:lnTo>
                <a:lnTo>
                  <a:pt x="351917" y="44450"/>
                </a:lnTo>
                <a:lnTo>
                  <a:pt x="364617" y="38100"/>
                </a:lnTo>
                <a:lnTo>
                  <a:pt x="351917" y="317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88037" y="2986277"/>
            <a:ext cx="2121535" cy="508000"/>
          </a:xfrm>
          <a:custGeom>
            <a:avLst/>
            <a:gdLst/>
            <a:ahLst/>
            <a:cxnLst/>
            <a:rect l="l" t="t" r="r" b="b"/>
            <a:pathLst>
              <a:path w="2121535" h="508000">
                <a:moveTo>
                  <a:pt x="0" y="507492"/>
                </a:moveTo>
                <a:lnTo>
                  <a:pt x="2121408" y="507492"/>
                </a:lnTo>
                <a:lnTo>
                  <a:pt x="2121408" y="0"/>
                </a:lnTo>
                <a:lnTo>
                  <a:pt x="0" y="0"/>
                </a:lnTo>
                <a:lnTo>
                  <a:pt x="0" y="507492"/>
                </a:lnTo>
                <a:close/>
              </a:path>
            </a:pathLst>
          </a:custGeom>
          <a:solidFill>
            <a:srgbClr val="FFF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288037" y="2986278"/>
            <a:ext cx="2121535" cy="458459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2545" rIns="0" bIns="0" rtlCol="0">
            <a:spAutoFit/>
          </a:bodyPr>
          <a:lstStyle/>
          <a:p>
            <a:pPr algn="ctr">
              <a:spcBef>
                <a:spcPts val="335"/>
              </a:spcBef>
            </a:pPr>
            <a:r>
              <a:rPr sz="900" dirty="0">
                <a:latin typeface="Arial"/>
                <a:cs typeface="Arial"/>
              </a:rPr>
              <a:t>:</a:t>
            </a:r>
            <a:endParaRPr sz="900">
              <a:latin typeface="Arial"/>
              <a:cs typeface="Arial"/>
            </a:endParaRPr>
          </a:p>
          <a:p>
            <a:pPr marL="91440" marR="147955"/>
            <a:r>
              <a:rPr sz="900" spc="-5" dirty="0">
                <a:latin typeface="Arial"/>
                <a:cs typeface="Arial"/>
              </a:rPr>
              <a:t>LaMDA-Base </a:t>
            </a:r>
            <a:r>
              <a:rPr sz="900" dirty="0">
                <a:latin typeface="Arial"/>
                <a:cs typeface="Arial"/>
              </a:rPr>
              <a:t>to </a:t>
            </a:r>
            <a:r>
              <a:rPr sz="900" spc="-5" dirty="0">
                <a:latin typeface="Arial"/>
                <a:cs typeface="Arial"/>
              </a:rPr>
              <a:t>LaMDA-Research: </a:t>
            </a:r>
            <a:r>
              <a:rPr sz="900" dirty="0">
                <a:latin typeface="Arial"/>
                <a:cs typeface="Arial"/>
              </a:rPr>
              <a:t>It  </a:t>
            </a:r>
            <a:r>
              <a:rPr sz="900" spc="-10" dirty="0">
                <a:latin typeface="Arial"/>
                <a:cs typeface="Arial"/>
              </a:rPr>
              <a:t>was </a:t>
            </a:r>
            <a:r>
              <a:rPr sz="900" dirty="0">
                <a:latin typeface="Arial"/>
                <a:cs typeface="Arial"/>
              </a:rPr>
              <a:t>constructed </a:t>
            </a:r>
            <a:r>
              <a:rPr sz="900" spc="-5" dirty="0">
                <a:latin typeface="Arial"/>
                <a:cs typeface="Arial"/>
              </a:rPr>
              <a:t>in 1887.</a:t>
            </a:r>
            <a:r>
              <a:rPr sz="900" spc="-6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&lt;EOS&gt;</a:t>
            </a:r>
            <a:endParaRPr sz="900">
              <a:latin typeface="Arial"/>
              <a:cs typeface="Arial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1348740" y="2626360"/>
            <a:ext cx="3785235" cy="391160"/>
          </a:xfrm>
          <a:custGeom>
            <a:avLst/>
            <a:gdLst/>
            <a:ahLst/>
            <a:cxnLst/>
            <a:rect l="l" t="t" r="r" b="b"/>
            <a:pathLst>
              <a:path w="3785235" h="391160">
                <a:moveTo>
                  <a:pt x="72262" y="315087"/>
                </a:moveTo>
                <a:lnTo>
                  <a:pt x="0" y="360044"/>
                </a:lnTo>
                <a:lnTo>
                  <a:pt x="79375" y="390906"/>
                </a:lnTo>
                <a:lnTo>
                  <a:pt x="76515" y="360425"/>
                </a:lnTo>
                <a:lnTo>
                  <a:pt x="63753" y="360425"/>
                </a:lnTo>
                <a:lnTo>
                  <a:pt x="62610" y="347852"/>
                </a:lnTo>
                <a:lnTo>
                  <a:pt x="75225" y="346673"/>
                </a:lnTo>
                <a:lnTo>
                  <a:pt x="72262" y="315087"/>
                </a:lnTo>
                <a:close/>
              </a:path>
              <a:path w="3785235" h="391160">
                <a:moveTo>
                  <a:pt x="75225" y="346673"/>
                </a:moveTo>
                <a:lnTo>
                  <a:pt x="62610" y="347852"/>
                </a:lnTo>
                <a:lnTo>
                  <a:pt x="63753" y="360425"/>
                </a:lnTo>
                <a:lnTo>
                  <a:pt x="76405" y="359243"/>
                </a:lnTo>
                <a:lnTo>
                  <a:pt x="75225" y="346673"/>
                </a:lnTo>
                <a:close/>
              </a:path>
              <a:path w="3785235" h="391160">
                <a:moveTo>
                  <a:pt x="76405" y="359243"/>
                </a:moveTo>
                <a:lnTo>
                  <a:pt x="63753" y="360425"/>
                </a:lnTo>
                <a:lnTo>
                  <a:pt x="76515" y="360425"/>
                </a:lnTo>
                <a:lnTo>
                  <a:pt x="76405" y="359243"/>
                </a:lnTo>
                <a:close/>
              </a:path>
              <a:path w="3785235" h="391160">
                <a:moveTo>
                  <a:pt x="3783584" y="0"/>
                </a:moveTo>
                <a:lnTo>
                  <a:pt x="75225" y="346673"/>
                </a:lnTo>
                <a:lnTo>
                  <a:pt x="76405" y="359243"/>
                </a:lnTo>
                <a:lnTo>
                  <a:pt x="3784854" y="12700"/>
                </a:lnTo>
                <a:lnTo>
                  <a:pt x="378358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348740" y="3427983"/>
            <a:ext cx="6556375" cy="256540"/>
          </a:xfrm>
          <a:custGeom>
            <a:avLst/>
            <a:gdLst/>
            <a:ahLst/>
            <a:cxnLst/>
            <a:rect l="l" t="t" r="r" b="b"/>
            <a:pathLst>
              <a:path w="6556375" h="256539">
                <a:moveTo>
                  <a:pt x="74929" y="180213"/>
                </a:moveTo>
                <a:lnTo>
                  <a:pt x="0" y="220726"/>
                </a:lnTo>
                <a:lnTo>
                  <a:pt x="77343" y="256413"/>
                </a:lnTo>
                <a:lnTo>
                  <a:pt x="76349" y="225044"/>
                </a:lnTo>
                <a:lnTo>
                  <a:pt x="63753" y="225044"/>
                </a:lnTo>
                <a:lnTo>
                  <a:pt x="63246" y="212344"/>
                </a:lnTo>
                <a:lnTo>
                  <a:pt x="75934" y="211928"/>
                </a:lnTo>
                <a:lnTo>
                  <a:pt x="74929" y="180213"/>
                </a:lnTo>
                <a:close/>
              </a:path>
              <a:path w="6556375" h="256539">
                <a:moveTo>
                  <a:pt x="75934" y="211928"/>
                </a:moveTo>
                <a:lnTo>
                  <a:pt x="63246" y="212344"/>
                </a:lnTo>
                <a:lnTo>
                  <a:pt x="63753" y="225044"/>
                </a:lnTo>
                <a:lnTo>
                  <a:pt x="76336" y="224632"/>
                </a:lnTo>
                <a:lnTo>
                  <a:pt x="75934" y="211928"/>
                </a:lnTo>
                <a:close/>
              </a:path>
              <a:path w="6556375" h="256539">
                <a:moveTo>
                  <a:pt x="76336" y="224632"/>
                </a:moveTo>
                <a:lnTo>
                  <a:pt x="63753" y="225044"/>
                </a:lnTo>
                <a:lnTo>
                  <a:pt x="76349" y="225044"/>
                </a:lnTo>
                <a:lnTo>
                  <a:pt x="76336" y="224632"/>
                </a:lnTo>
                <a:close/>
              </a:path>
              <a:path w="6556375" h="256539">
                <a:moveTo>
                  <a:pt x="6555485" y="0"/>
                </a:moveTo>
                <a:lnTo>
                  <a:pt x="75934" y="211928"/>
                </a:lnTo>
                <a:lnTo>
                  <a:pt x="76336" y="224632"/>
                </a:lnTo>
                <a:lnTo>
                  <a:pt x="6555866" y="12700"/>
                </a:lnTo>
                <a:lnTo>
                  <a:pt x="655548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348740" y="4157980"/>
            <a:ext cx="6556375" cy="384175"/>
          </a:xfrm>
          <a:custGeom>
            <a:avLst/>
            <a:gdLst/>
            <a:ahLst/>
            <a:cxnLst/>
            <a:rect l="l" t="t" r="r" b="b"/>
            <a:pathLst>
              <a:path w="6556375" h="384175">
                <a:moveTo>
                  <a:pt x="74040" y="307975"/>
                </a:moveTo>
                <a:lnTo>
                  <a:pt x="0" y="350012"/>
                </a:lnTo>
                <a:lnTo>
                  <a:pt x="78104" y="384048"/>
                </a:lnTo>
                <a:lnTo>
                  <a:pt x="76449" y="353060"/>
                </a:lnTo>
                <a:lnTo>
                  <a:pt x="63753" y="353060"/>
                </a:lnTo>
                <a:lnTo>
                  <a:pt x="63118" y="340360"/>
                </a:lnTo>
                <a:lnTo>
                  <a:pt x="75735" y="339698"/>
                </a:lnTo>
                <a:lnTo>
                  <a:pt x="74040" y="307975"/>
                </a:lnTo>
                <a:close/>
              </a:path>
              <a:path w="6556375" h="384175">
                <a:moveTo>
                  <a:pt x="75735" y="339698"/>
                </a:moveTo>
                <a:lnTo>
                  <a:pt x="63118" y="340360"/>
                </a:lnTo>
                <a:lnTo>
                  <a:pt x="63753" y="353060"/>
                </a:lnTo>
                <a:lnTo>
                  <a:pt x="76414" y="352396"/>
                </a:lnTo>
                <a:lnTo>
                  <a:pt x="75735" y="339698"/>
                </a:lnTo>
                <a:close/>
              </a:path>
              <a:path w="6556375" h="384175">
                <a:moveTo>
                  <a:pt x="76414" y="352396"/>
                </a:moveTo>
                <a:lnTo>
                  <a:pt x="63753" y="353060"/>
                </a:lnTo>
                <a:lnTo>
                  <a:pt x="76449" y="353060"/>
                </a:lnTo>
                <a:lnTo>
                  <a:pt x="76414" y="352396"/>
                </a:lnTo>
                <a:close/>
              </a:path>
              <a:path w="6556375" h="384175">
                <a:moveTo>
                  <a:pt x="6555358" y="0"/>
                </a:moveTo>
                <a:lnTo>
                  <a:pt x="75735" y="339698"/>
                </a:lnTo>
                <a:lnTo>
                  <a:pt x="76414" y="352396"/>
                </a:lnTo>
                <a:lnTo>
                  <a:pt x="6555993" y="12700"/>
                </a:lnTo>
                <a:lnTo>
                  <a:pt x="655535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310766" y="2030731"/>
            <a:ext cx="76200" cy="15684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70856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18BD3FB-5A48-4D34-B6F0-E8B458D57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333474"/>
            <a:ext cx="8675687" cy="503238"/>
          </a:xfrm>
        </p:spPr>
        <p:txBody>
          <a:bodyPr>
            <a:no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</a:rPr>
              <a:t>E</a:t>
            </a:r>
            <a:r>
              <a:rPr lang="en-US" altLang="zh-TW" sz="2400" dirty="0"/>
              <a:t>nhanced </a:t>
            </a:r>
            <a:r>
              <a:rPr lang="en-US" altLang="zh-TW" sz="2400" dirty="0">
                <a:solidFill>
                  <a:srgbClr val="FF0000"/>
                </a:solidFill>
              </a:rPr>
              <a:t>R</a:t>
            </a:r>
            <a:r>
              <a:rPr lang="en-US" altLang="zh-TW" sz="2400" dirty="0"/>
              <a:t>epresentation through K</a:t>
            </a:r>
            <a:r>
              <a:rPr lang="en-US" altLang="zh-TW" sz="2400" dirty="0">
                <a:solidFill>
                  <a:srgbClr val="FF0000"/>
                </a:solidFill>
              </a:rPr>
              <a:t>n</a:t>
            </a:r>
            <a:r>
              <a:rPr lang="en-US" altLang="zh-TW" sz="2400" dirty="0"/>
              <a:t>owledge </a:t>
            </a:r>
            <a:r>
              <a:rPr lang="en-US" altLang="zh-TW" sz="2400" dirty="0">
                <a:solidFill>
                  <a:srgbClr val="FF0000"/>
                </a:solidFill>
              </a:rPr>
              <a:t>I</a:t>
            </a:r>
            <a:r>
              <a:rPr lang="en-US" altLang="zh-TW" sz="2400" dirty="0"/>
              <a:t>nt</a:t>
            </a:r>
            <a:r>
              <a:rPr lang="en-US" altLang="zh-TW" sz="2400" dirty="0">
                <a:solidFill>
                  <a:srgbClr val="FF0000"/>
                </a:solidFill>
              </a:rPr>
              <a:t>e</a:t>
            </a:r>
            <a:r>
              <a:rPr lang="en-US" altLang="zh-TW" sz="2400" dirty="0"/>
              <a:t>gration (ERNIE)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D305421-DEEC-4672-B003-7A3CC8D1D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Incorporation of knowledge graphs</a:t>
            </a:r>
          </a:p>
          <a:p>
            <a:r>
              <a:rPr lang="en-US" altLang="zh-TW" dirty="0"/>
              <a:t>Designed for Chinese (ERNIE-</a:t>
            </a:r>
            <a:r>
              <a:rPr lang="en-US" altLang="zh-TW" dirty="0" err="1"/>
              <a:t>baidu</a:t>
            </a:r>
            <a:r>
              <a:rPr lang="en-US" altLang="zh-TW" dirty="0"/>
              <a:t>)</a:t>
            </a:r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7E24662-515E-4D77-AC76-F304801B0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2689" y="2378346"/>
            <a:ext cx="4311479" cy="1677866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E9BFCEEC-C4A6-42AB-BC61-EB3694A2FD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9465" y="4077225"/>
            <a:ext cx="4311479" cy="1584023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943419CA-3D1A-43B8-ABE7-E318047A01DF}"/>
              </a:ext>
            </a:extLst>
          </p:cNvPr>
          <p:cNvSpPr txBox="1"/>
          <p:nvPr/>
        </p:nvSpPr>
        <p:spPr>
          <a:xfrm>
            <a:off x="854173" y="2986446"/>
            <a:ext cx="870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2400" b="1" i="1" u="sng" dirty="0"/>
              <a:t>BERT</a:t>
            </a:r>
            <a:endParaRPr lang="zh-TW" altLang="en-US" sz="2400" b="1" i="1" u="sng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323B2795-A82D-4982-B8D4-1BC38B857488}"/>
              </a:ext>
            </a:extLst>
          </p:cNvPr>
          <p:cNvSpPr txBox="1"/>
          <p:nvPr/>
        </p:nvSpPr>
        <p:spPr>
          <a:xfrm>
            <a:off x="728585" y="4638403"/>
            <a:ext cx="1122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2400" b="1" i="1" u="sng" dirty="0"/>
              <a:t>ERNIE</a:t>
            </a:r>
            <a:endParaRPr lang="zh-TW" altLang="en-US" sz="2400" b="1" i="1" u="sng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408AA1C-A877-FD4E-9E95-739D70D22C36}"/>
              </a:ext>
            </a:extLst>
          </p:cNvPr>
          <p:cNvSpPr/>
          <p:nvPr/>
        </p:nvSpPr>
        <p:spPr>
          <a:xfrm>
            <a:off x="2236875" y="5908056"/>
            <a:ext cx="58635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zh-TW" sz="12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http://speech.ee.ntu.edu.tw/~tlkagk/courses_ML20.html</a:t>
            </a:r>
            <a:r>
              <a:rPr lang="en-US" altLang="zh-TW" sz="12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09CE69A4-BB90-534B-8F5C-003D87643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363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5D261F-F979-4B43-8B6A-FDE7B67CE70B}"/>
              </a:ext>
            </a:extLst>
          </p:cNvPr>
          <p:cNvSpPr/>
          <p:nvPr/>
        </p:nvSpPr>
        <p:spPr>
          <a:xfrm>
            <a:off x="2399817" y="6055057"/>
            <a:ext cx="4572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DE" sz="1100" dirty="0">
                <a:solidFill>
                  <a:srgbClr val="0B05FF"/>
                </a:solidFill>
              </a:rPr>
              <a:t>Zhengyan Zhang, Xu Han, Zhiyuan Liu, Xin Jiang, Maosong Sun, Qun Liu.</a:t>
            </a:r>
          </a:p>
          <a:p>
            <a:r>
              <a:rPr lang="en-DE" sz="1100" dirty="0">
                <a:solidFill>
                  <a:srgbClr val="0B05FF"/>
                </a:solidFill>
              </a:rPr>
              <a:t>ERNIE: Enhanced Language Representation with Informative Entities.</a:t>
            </a:r>
            <a:br>
              <a:rPr lang="en-DE" sz="1100" dirty="0">
                <a:solidFill>
                  <a:srgbClr val="0B05FF"/>
                </a:solidFill>
              </a:rPr>
            </a:br>
            <a:r>
              <a:rPr lang="en-DE" sz="1100" dirty="0">
                <a:solidFill>
                  <a:srgbClr val="0B05FF"/>
                </a:solidFill>
              </a:rPr>
              <a:t>In: Proc. ACL-19, 1441–1451. </a:t>
            </a:r>
            <a:r>
              <a:rPr lang="en-DE" sz="1100" b="1" dirty="0">
                <a:solidFill>
                  <a:srgbClr val="FF0000"/>
                </a:solidFill>
              </a:rPr>
              <a:t>2019</a:t>
            </a:r>
            <a:r>
              <a:rPr lang="en-DE" sz="1100" dirty="0">
                <a:solidFill>
                  <a:srgbClr val="0B05FF"/>
                </a:solidFill>
              </a:rPr>
              <a:t>. </a:t>
            </a:r>
            <a:r>
              <a:rPr lang="en-US" sz="1100" dirty="0">
                <a:solidFill>
                  <a:srgbClr val="0B05FF"/>
                </a:solidFill>
              </a:rPr>
              <a:t>https://</a:t>
            </a:r>
            <a:r>
              <a:rPr lang="en-US" sz="1100" dirty="0" err="1">
                <a:solidFill>
                  <a:srgbClr val="0B05FF"/>
                </a:solidFill>
              </a:rPr>
              <a:t>arxiv.org</a:t>
            </a:r>
            <a:r>
              <a:rPr lang="en-US" sz="1100" dirty="0">
                <a:solidFill>
                  <a:srgbClr val="0B05FF"/>
                </a:solidFill>
              </a:rPr>
              <a:t>/abs/1904.09223</a:t>
            </a:r>
          </a:p>
        </p:txBody>
      </p:sp>
    </p:spTree>
    <p:extLst>
      <p:ext uri="{BB962C8B-B14F-4D97-AF65-F5344CB8AC3E}">
        <p14:creationId xmlns:p14="http://schemas.microsoft.com/office/powerpoint/2010/main" val="38501288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F17AFE-3F43-1C4A-9965-989384D3B454}"/>
              </a:ext>
            </a:extLst>
          </p:cNvPr>
          <p:cNvSpPr/>
          <p:nvPr/>
        </p:nvSpPr>
        <p:spPr>
          <a:xfrm>
            <a:off x="14018" y="6021288"/>
            <a:ext cx="9129982" cy="65983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F4BF2D30-121C-4118-BCEF-9FA77C6E8F38}"/>
              </a:ext>
            </a:extLst>
          </p:cNvPr>
          <p:cNvCxnSpPr>
            <a:cxnSpLocks/>
          </p:cNvCxnSpPr>
          <p:nvPr/>
        </p:nvCxnSpPr>
        <p:spPr>
          <a:xfrm>
            <a:off x="706582" y="1874505"/>
            <a:ext cx="7830590" cy="0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F6704528-BF76-49EF-A74E-9A021F13CFBC}"/>
              </a:ext>
            </a:extLst>
          </p:cNvPr>
          <p:cNvSpPr/>
          <p:nvPr/>
        </p:nvSpPr>
        <p:spPr>
          <a:xfrm>
            <a:off x="706582" y="1239949"/>
            <a:ext cx="752301" cy="36933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ea typeface="华文细黑" panose="02010600040101010101" pitchFamily="2" charset="-122"/>
              </a:rPr>
              <a:t>Bert</a:t>
            </a:r>
            <a:endParaRPr lang="zh-CN" altLang="en-US" dirty="0">
              <a:solidFill>
                <a:schemeClr val="tx1"/>
              </a:solidFill>
              <a:ea typeface="华文细黑" panose="02010600040101010101" pitchFamily="2" charset="-122"/>
            </a:endParaRP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767F15A9-C4D9-406F-94DF-963BA36A1FE8}"/>
              </a:ext>
            </a:extLst>
          </p:cNvPr>
          <p:cNvSpPr/>
          <p:nvPr/>
        </p:nvSpPr>
        <p:spPr>
          <a:xfrm>
            <a:off x="5004264" y="1236030"/>
            <a:ext cx="1459577" cy="36447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err="1">
                <a:solidFill>
                  <a:schemeClr val="tx1"/>
                </a:solidFill>
                <a:ea typeface="华文细黑" panose="02010600040101010101" pitchFamily="2" charset="-122"/>
              </a:rPr>
              <a:t>SpanBert</a:t>
            </a:r>
            <a:endParaRPr lang="zh-CN" altLang="en-US" dirty="0">
              <a:solidFill>
                <a:schemeClr val="tx1"/>
              </a:solidFill>
              <a:ea typeface="华文细黑" panose="02010600040101010101" pitchFamily="2" charset="-122"/>
            </a:endParaRP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7450BF1D-E54B-4B13-A709-392E0B7DB7E9}"/>
              </a:ext>
            </a:extLst>
          </p:cNvPr>
          <p:cNvSpPr/>
          <p:nvPr/>
        </p:nvSpPr>
        <p:spPr>
          <a:xfrm>
            <a:off x="3228105" y="1248292"/>
            <a:ext cx="1560027" cy="36933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ea typeface="华文细黑" panose="02010600040101010101" pitchFamily="2" charset="-122"/>
              </a:rPr>
              <a:t>ERNIE-baidu</a:t>
            </a:r>
            <a:endParaRPr lang="zh-CN" altLang="en-US" dirty="0">
              <a:solidFill>
                <a:schemeClr val="tx1"/>
              </a:solidFill>
              <a:ea typeface="华文细黑" panose="02010600040101010101" pitchFamily="2" charset="-122"/>
            </a:endParaRPr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DA48D2FB-9E1B-4AB9-88FC-D5B27F1197F6}"/>
              </a:ext>
            </a:extLst>
          </p:cNvPr>
          <p:cNvSpPr/>
          <p:nvPr/>
        </p:nvSpPr>
        <p:spPr>
          <a:xfrm>
            <a:off x="1678994" y="1239949"/>
            <a:ext cx="1332979" cy="36933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ea typeface="华文细黑" panose="02010600040101010101" pitchFamily="2" charset="-122"/>
              </a:rPr>
              <a:t>Bert-</a:t>
            </a:r>
            <a:r>
              <a:rPr lang="en-US" altLang="zh-CN" dirty="0" err="1">
                <a:solidFill>
                  <a:schemeClr val="tx1"/>
                </a:solidFill>
                <a:ea typeface="华文细黑" panose="02010600040101010101" pitchFamily="2" charset="-122"/>
              </a:rPr>
              <a:t>wwm</a:t>
            </a:r>
            <a:endParaRPr lang="zh-CN" altLang="en-US" dirty="0">
              <a:solidFill>
                <a:schemeClr val="tx1"/>
              </a:solidFill>
              <a:ea typeface="华文细黑" panose="02010600040101010101" pitchFamily="2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0273CF3B-24E4-45A5-9817-31E5FF9F4B53}"/>
              </a:ext>
            </a:extLst>
          </p:cNvPr>
          <p:cNvSpPr txBox="1"/>
          <p:nvPr/>
        </p:nvSpPr>
        <p:spPr>
          <a:xfrm>
            <a:off x="1458883" y="4434356"/>
            <a:ext cx="684406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rgbClr val="0B05FF"/>
                </a:solidFill>
                <a:latin typeface="+mn-lt"/>
                <a:ea typeface="华文细黑" panose="02010600040101010101" pitchFamily="2" charset="-122"/>
              </a:rPr>
              <a:t>BERT: Pre-training of deep bidirectional transformers for language understanding (NAACL 19)</a:t>
            </a:r>
            <a:endParaRPr lang="zh-CN" altLang="en-US" sz="1000" dirty="0">
              <a:solidFill>
                <a:srgbClr val="0B05FF"/>
              </a:solidFill>
              <a:latin typeface="+mn-lt"/>
              <a:ea typeface="华文细黑" panose="02010600040101010101" pitchFamily="2" charset="-122"/>
            </a:endParaRPr>
          </a:p>
          <a:p>
            <a:r>
              <a:rPr lang="en-US" altLang="zh-CN" sz="1000" dirty="0">
                <a:solidFill>
                  <a:srgbClr val="0B05FF"/>
                </a:solidFill>
                <a:latin typeface="+mn-lt"/>
                <a:ea typeface="华文细黑" panose="02010600040101010101" pitchFamily="2" charset="-122"/>
              </a:rPr>
              <a:t>Bert-</a:t>
            </a:r>
            <a:r>
              <a:rPr lang="en-US" altLang="zh-CN" sz="1000" dirty="0" err="1">
                <a:solidFill>
                  <a:srgbClr val="0B05FF"/>
                </a:solidFill>
                <a:latin typeface="+mn-lt"/>
                <a:ea typeface="华文细黑" panose="02010600040101010101" pitchFamily="2" charset="-122"/>
              </a:rPr>
              <a:t>wwm</a:t>
            </a:r>
            <a:r>
              <a:rPr lang="en-US" altLang="zh-CN" sz="1000" dirty="0">
                <a:solidFill>
                  <a:srgbClr val="0B05FF"/>
                </a:solidFill>
                <a:latin typeface="+mn-lt"/>
                <a:ea typeface="华文细黑" panose="02010600040101010101" pitchFamily="2" charset="-122"/>
              </a:rPr>
              <a:t>: Pre-Training with Whole Word Masking for Chinese BERT (</a:t>
            </a:r>
            <a:r>
              <a:rPr lang="en-US" altLang="zh-CN" sz="1000" dirty="0" err="1">
                <a:solidFill>
                  <a:srgbClr val="0B05FF"/>
                </a:solidFill>
                <a:latin typeface="+mn-lt"/>
                <a:ea typeface="华文细黑" panose="02010600040101010101" pitchFamily="2" charset="-122"/>
              </a:rPr>
              <a:t>Arxiv</a:t>
            </a:r>
            <a:r>
              <a:rPr lang="en-US" altLang="zh-CN" sz="1000" dirty="0">
                <a:solidFill>
                  <a:srgbClr val="0B05FF"/>
                </a:solidFill>
                <a:latin typeface="+mn-lt"/>
                <a:ea typeface="华文细黑" panose="02010600040101010101" pitchFamily="2" charset="-122"/>
              </a:rPr>
              <a:t> 19)</a:t>
            </a:r>
            <a:endParaRPr lang="zh-CN" altLang="en-US" sz="1000" dirty="0">
              <a:solidFill>
                <a:srgbClr val="0B05FF"/>
              </a:solidFill>
              <a:latin typeface="+mn-lt"/>
              <a:ea typeface="华文细黑" panose="02010600040101010101" pitchFamily="2" charset="-122"/>
            </a:endParaRPr>
          </a:p>
          <a:p>
            <a:r>
              <a:rPr lang="en-US" altLang="zh-CN" sz="1000" dirty="0" err="1">
                <a:solidFill>
                  <a:srgbClr val="0B05FF"/>
                </a:solidFill>
                <a:latin typeface="+mn-lt"/>
                <a:ea typeface="华文细黑" panose="02010600040101010101" pitchFamily="2" charset="-122"/>
              </a:rPr>
              <a:t>SpanBERT</a:t>
            </a:r>
            <a:r>
              <a:rPr lang="en-US" altLang="zh-CN" sz="1000" dirty="0">
                <a:solidFill>
                  <a:srgbClr val="0B05FF"/>
                </a:solidFill>
                <a:latin typeface="+mn-lt"/>
                <a:ea typeface="华文细黑" panose="02010600040101010101" pitchFamily="2" charset="-122"/>
              </a:rPr>
              <a:t>: Improving Pre-training by Representing and Predicting Spans (TACL 20)</a:t>
            </a:r>
            <a:endParaRPr lang="zh-CN" altLang="en-US" sz="1000" dirty="0">
              <a:solidFill>
                <a:srgbClr val="0B05FF"/>
              </a:solidFill>
              <a:latin typeface="+mn-lt"/>
              <a:ea typeface="华文细黑" panose="02010600040101010101" pitchFamily="2" charset="-122"/>
            </a:endParaRPr>
          </a:p>
          <a:p>
            <a:r>
              <a:rPr lang="zh-CN" altLang="zh-CN" sz="1000" dirty="0">
                <a:solidFill>
                  <a:srgbClr val="0B05FF"/>
                </a:solidFill>
                <a:latin typeface="+mn-lt"/>
                <a:ea typeface="华文细黑" panose="02010600040101010101" pitchFamily="2" charset="-122"/>
              </a:rPr>
              <a:t>E</a:t>
            </a:r>
            <a:r>
              <a:rPr lang="en-US" altLang="zh-CN" sz="1000" dirty="0">
                <a:solidFill>
                  <a:srgbClr val="0B05FF"/>
                </a:solidFill>
                <a:latin typeface="+mn-lt"/>
                <a:ea typeface="华文细黑" panose="02010600040101010101" pitchFamily="2" charset="-122"/>
              </a:rPr>
              <a:t>RNIE-baidu</a:t>
            </a:r>
            <a:r>
              <a:rPr lang="zh-CN" altLang="zh-CN" sz="1000" dirty="0">
                <a:solidFill>
                  <a:srgbClr val="0B05FF"/>
                </a:solidFill>
                <a:latin typeface="+mn-lt"/>
                <a:ea typeface="华文细黑" panose="02010600040101010101" pitchFamily="2" charset="-122"/>
              </a:rPr>
              <a:t>: Enhanced representation through knowledge integration</a:t>
            </a:r>
            <a:r>
              <a:rPr lang="en-US" altLang="zh-CN" sz="1000" dirty="0">
                <a:solidFill>
                  <a:srgbClr val="0B05FF"/>
                </a:solidFill>
                <a:latin typeface="+mn-lt"/>
                <a:ea typeface="华文细黑" panose="02010600040101010101" pitchFamily="2" charset="-122"/>
              </a:rPr>
              <a:t> (</a:t>
            </a:r>
            <a:r>
              <a:rPr lang="en-US" altLang="zh-CN" sz="1000" dirty="0" err="1">
                <a:solidFill>
                  <a:srgbClr val="0B05FF"/>
                </a:solidFill>
                <a:latin typeface="+mn-lt"/>
                <a:ea typeface="华文细黑" panose="02010600040101010101" pitchFamily="2" charset="-122"/>
              </a:rPr>
              <a:t>Arxiv</a:t>
            </a:r>
            <a:r>
              <a:rPr lang="en-US" altLang="zh-CN" sz="1000" dirty="0">
                <a:solidFill>
                  <a:srgbClr val="0B05FF"/>
                </a:solidFill>
                <a:latin typeface="+mn-lt"/>
                <a:ea typeface="华文细黑" panose="02010600040101010101" pitchFamily="2" charset="-122"/>
              </a:rPr>
              <a:t> 19)</a:t>
            </a:r>
            <a:r>
              <a:rPr lang="zh-CN" altLang="zh-CN" sz="1000" dirty="0">
                <a:solidFill>
                  <a:srgbClr val="0B05FF"/>
                </a:solidFill>
                <a:latin typeface="+mn-lt"/>
                <a:ea typeface="华文细黑" panose="02010600040101010101" pitchFamily="2" charset="-122"/>
              </a:rPr>
              <a:t> </a:t>
            </a:r>
            <a:endParaRPr lang="en-US" altLang="zh-CN" sz="1000" dirty="0">
              <a:solidFill>
                <a:srgbClr val="0B05FF"/>
              </a:solidFill>
              <a:latin typeface="+mn-lt"/>
              <a:ea typeface="华文细黑" panose="02010600040101010101" pitchFamily="2" charset="-122"/>
            </a:endParaRPr>
          </a:p>
          <a:p>
            <a:r>
              <a:rPr lang="en-US" altLang="zh-CN" sz="1000" dirty="0">
                <a:solidFill>
                  <a:srgbClr val="0B05FF"/>
                </a:solidFill>
                <a:latin typeface="+mn-lt"/>
                <a:ea typeface="华文细黑" panose="02010600040101010101" pitchFamily="2" charset="-122"/>
              </a:rPr>
              <a:t>ERNIE 2.0: A Continual Pre-Training Framework for Language Understanding (AAAI 20)</a:t>
            </a:r>
          </a:p>
          <a:p>
            <a:r>
              <a:rPr lang="en-US" altLang="zh-CN" sz="1000" dirty="0">
                <a:solidFill>
                  <a:srgbClr val="0B05FF"/>
                </a:solidFill>
                <a:latin typeface="+mn-lt"/>
                <a:ea typeface="华文细黑" panose="02010600040101010101" pitchFamily="2" charset="-122"/>
              </a:rPr>
              <a:t>ERNIE-</a:t>
            </a:r>
            <a:r>
              <a:rPr lang="en-US" altLang="zh-CN" sz="1000" dirty="0" err="1">
                <a:solidFill>
                  <a:srgbClr val="0B05FF"/>
                </a:solidFill>
                <a:latin typeface="+mn-lt"/>
                <a:ea typeface="华文细黑" panose="02010600040101010101" pitchFamily="2" charset="-122"/>
              </a:rPr>
              <a:t>thu</a:t>
            </a:r>
            <a:r>
              <a:rPr lang="en-US" altLang="zh-CN" sz="1000" dirty="0">
                <a:solidFill>
                  <a:srgbClr val="0B05FF"/>
                </a:solidFill>
                <a:latin typeface="+mn-lt"/>
                <a:ea typeface="华文细黑" panose="02010600040101010101" pitchFamily="2" charset="-122"/>
              </a:rPr>
              <a:t>: Enhanced Language Representation with Informative Entities (ACL 19)</a:t>
            </a:r>
          </a:p>
          <a:p>
            <a:r>
              <a:rPr lang="en-US" altLang="zh-CN" sz="1000" dirty="0">
                <a:solidFill>
                  <a:srgbClr val="0B05FF"/>
                </a:solidFill>
                <a:latin typeface="+mn-lt"/>
                <a:ea typeface="华文细黑" panose="02010600040101010101" pitchFamily="2" charset="-122"/>
              </a:rPr>
              <a:t>K-BERT: Enabling Language Representation with Knowledge Graph (AAAI 20)</a:t>
            </a:r>
          </a:p>
          <a:p>
            <a:r>
              <a:rPr lang="en-US" altLang="zh-CN" sz="1000" dirty="0" err="1">
                <a:solidFill>
                  <a:srgbClr val="0B05FF"/>
                </a:solidFill>
                <a:latin typeface="+mn-lt"/>
                <a:ea typeface="华文细黑" panose="02010600040101010101" pitchFamily="2" charset="-122"/>
              </a:rPr>
              <a:t>KnowBert</a:t>
            </a:r>
            <a:r>
              <a:rPr lang="en-US" altLang="zh-CN" sz="1000" dirty="0">
                <a:solidFill>
                  <a:srgbClr val="0B05FF"/>
                </a:solidFill>
                <a:latin typeface="+mn-lt"/>
                <a:ea typeface="华文细黑" panose="02010600040101010101" pitchFamily="2" charset="-122"/>
              </a:rPr>
              <a:t>: </a:t>
            </a:r>
            <a:r>
              <a:rPr lang="zh-CN" altLang="zh-CN" sz="1000" dirty="0">
                <a:solidFill>
                  <a:srgbClr val="0B05FF"/>
                </a:solidFill>
                <a:latin typeface="+mn-lt"/>
                <a:ea typeface="华文细黑" panose="02010600040101010101" pitchFamily="2" charset="-122"/>
              </a:rPr>
              <a:t>Knowledge enhanced contextual word representations</a:t>
            </a:r>
            <a:r>
              <a:rPr lang="en-US" altLang="zh-CN" sz="1000" dirty="0">
                <a:solidFill>
                  <a:srgbClr val="0B05FF"/>
                </a:solidFill>
                <a:latin typeface="+mn-lt"/>
                <a:ea typeface="华文细黑" panose="02010600040101010101" pitchFamily="2" charset="-122"/>
              </a:rPr>
              <a:t> (EMNLP 19)</a:t>
            </a:r>
          </a:p>
          <a:p>
            <a:r>
              <a:rPr lang="zh-CN" altLang="zh-CN" sz="1000" dirty="0">
                <a:solidFill>
                  <a:srgbClr val="0B05FF"/>
                </a:solidFill>
                <a:latin typeface="+mn-lt"/>
                <a:ea typeface="华文细黑" panose="02010600040101010101" pitchFamily="2" charset="-122"/>
              </a:rPr>
              <a:t>KEPLER: A Unified Model for Knowledge Embedding and Pre-trained Language Representation</a:t>
            </a:r>
            <a:r>
              <a:rPr lang="en-US" altLang="zh-CN" sz="1000" dirty="0">
                <a:solidFill>
                  <a:srgbClr val="0B05FF"/>
                </a:solidFill>
                <a:latin typeface="+mn-lt"/>
                <a:ea typeface="华文细黑" panose="02010600040101010101" pitchFamily="2" charset="-122"/>
              </a:rPr>
              <a:t> (</a:t>
            </a:r>
            <a:r>
              <a:rPr lang="en-US" altLang="zh-CN" sz="1000" dirty="0" err="1">
                <a:solidFill>
                  <a:srgbClr val="0B05FF"/>
                </a:solidFill>
                <a:latin typeface="+mn-lt"/>
                <a:ea typeface="华文细黑" panose="02010600040101010101" pitchFamily="2" charset="-122"/>
              </a:rPr>
              <a:t>Arxiv</a:t>
            </a:r>
            <a:r>
              <a:rPr lang="en-US" altLang="zh-CN" sz="1000" dirty="0">
                <a:solidFill>
                  <a:srgbClr val="0B05FF"/>
                </a:solidFill>
                <a:latin typeface="+mn-lt"/>
                <a:ea typeface="华文细黑" panose="02010600040101010101" pitchFamily="2" charset="-122"/>
              </a:rPr>
              <a:t> 19)</a:t>
            </a:r>
          </a:p>
          <a:p>
            <a:r>
              <a:rPr lang="en-US" altLang="zh-CN" sz="1000" dirty="0">
                <a:solidFill>
                  <a:srgbClr val="0B05FF"/>
                </a:solidFill>
                <a:latin typeface="+mn-lt"/>
                <a:ea typeface="华文细黑" panose="02010600040101010101" pitchFamily="2" charset="-122"/>
              </a:rPr>
              <a:t>GLM:</a:t>
            </a:r>
            <a:r>
              <a:rPr lang="zh-CN" altLang="zh-CN" sz="1000" dirty="0">
                <a:solidFill>
                  <a:srgbClr val="0B05FF"/>
                </a:solidFill>
                <a:latin typeface="+mn-lt"/>
                <a:ea typeface="华文细黑" panose="02010600040101010101" pitchFamily="2" charset="-122"/>
              </a:rPr>
              <a:t> Exploiting Structured Knowledge in Text via Graph-Guided Representation Learning</a:t>
            </a:r>
            <a:r>
              <a:rPr lang="en-US" altLang="zh-CN" sz="1000" dirty="0">
                <a:solidFill>
                  <a:srgbClr val="0B05FF"/>
                </a:solidFill>
                <a:latin typeface="+mn-lt"/>
                <a:ea typeface="华文细黑" panose="02010600040101010101" pitchFamily="2" charset="-122"/>
              </a:rPr>
              <a:t> (</a:t>
            </a:r>
            <a:r>
              <a:rPr lang="en-US" altLang="zh-CN" sz="1000" dirty="0" err="1">
                <a:solidFill>
                  <a:srgbClr val="0B05FF"/>
                </a:solidFill>
                <a:latin typeface="+mn-lt"/>
                <a:ea typeface="华文细黑" panose="02010600040101010101" pitchFamily="2" charset="-122"/>
              </a:rPr>
              <a:t>Arxiv</a:t>
            </a:r>
            <a:r>
              <a:rPr lang="en-US" altLang="zh-CN" sz="1000" dirty="0">
                <a:solidFill>
                  <a:srgbClr val="0B05FF"/>
                </a:solidFill>
                <a:latin typeface="+mn-lt"/>
                <a:ea typeface="华文细黑" panose="02010600040101010101" pitchFamily="2" charset="-122"/>
              </a:rPr>
              <a:t> 20)</a:t>
            </a:r>
          </a:p>
          <a:p>
            <a:r>
              <a:rPr lang="en-US" altLang="zh-CN" sz="1000" dirty="0" err="1">
                <a:solidFill>
                  <a:srgbClr val="0B05FF"/>
                </a:solidFill>
                <a:latin typeface="+mn-lt"/>
                <a:ea typeface="华文细黑" panose="02010600040101010101" pitchFamily="2" charset="-122"/>
              </a:rPr>
              <a:t>KagNet</a:t>
            </a:r>
            <a:r>
              <a:rPr lang="en-US" altLang="zh-CN" sz="1000" dirty="0">
                <a:solidFill>
                  <a:srgbClr val="0B05FF"/>
                </a:solidFill>
                <a:latin typeface="+mn-lt"/>
                <a:ea typeface="华文细黑" panose="02010600040101010101" pitchFamily="2" charset="-122"/>
              </a:rPr>
              <a:t>: </a:t>
            </a:r>
            <a:r>
              <a:rPr lang="zh-CN" altLang="zh-CN" sz="1000" dirty="0">
                <a:solidFill>
                  <a:srgbClr val="0B05FF"/>
                </a:solidFill>
                <a:latin typeface="+mn-lt"/>
                <a:ea typeface="华文细黑" panose="02010600040101010101" pitchFamily="2" charset="-122"/>
              </a:rPr>
              <a:t>Knowledge-Aware Graph Networks</a:t>
            </a:r>
            <a:r>
              <a:rPr lang="en-US" altLang="zh-CN" sz="1000" dirty="0">
                <a:solidFill>
                  <a:srgbClr val="0B05FF"/>
                </a:solidFill>
                <a:latin typeface="+mn-lt"/>
                <a:ea typeface="华文细黑" panose="02010600040101010101" pitchFamily="2" charset="-122"/>
              </a:rPr>
              <a:t> </a:t>
            </a:r>
            <a:r>
              <a:rPr lang="zh-CN" altLang="zh-CN" sz="1000" dirty="0">
                <a:solidFill>
                  <a:srgbClr val="0B05FF"/>
                </a:solidFill>
                <a:latin typeface="+mn-lt"/>
                <a:ea typeface="华文细黑" panose="02010600040101010101" pitchFamily="2" charset="-122"/>
              </a:rPr>
              <a:t>for Commonsense Reasoning</a:t>
            </a:r>
            <a:r>
              <a:rPr lang="en-US" altLang="zh-CN" sz="1000" dirty="0">
                <a:solidFill>
                  <a:srgbClr val="0B05FF"/>
                </a:solidFill>
                <a:latin typeface="+mn-lt"/>
                <a:ea typeface="华文细黑" panose="02010600040101010101" pitchFamily="2" charset="-122"/>
              </a:rPr>
              <a:t> (EMNLP 19)</a:t>
            </a:r>
          </a:p>
          <a:p>
            <a:r>
              <a:rPr lang="en-US" altLang="zh-CN" sz="1000" dirty="0">
                <a:solidFill>
                  <a:srgbClr val="0B05FF"/>
                </a:solidFill>
                <a:latin typeface="+mn-lt"/>
                <a:ea typeface="华文细黑" panose="02010600040101010101" pitchFamily="2" charset="-122"/>
              </a:rPr>
              <a:t>CSQA: </a:t>
            </a:r>
            <a:r>
              <a:rPr lang="en-GB" altLang="zh-CN" sz="1000" dirty="0">
                <a:solidFill>
                  <a:srgbClr val="0B05FF"/>
                </a:solidFill>
                <a:latin typeface="+mn-lt"/>
                <a:ea typeface="华文细黑" panose="02010600040101010101" pitchFamily="2" charset="-122"/>
              </a:rPr>
              <a:t>Graph-Based Reasoning over Heterogeneous External Knowledge for Common</a:t>
            </a:r>
            <a:r>
              <a:rPr lang="en-US" altLang="zh-CN" sz="1000" dirty="0">
                <a:solidFill>
                  <a:srgbClr val="0B05FF"/>
                </a:solidFill>
                <a:latin typeface="+mn-lt"/>
                <a:ea typeface="华文细黑" panose="02010600040101010101" pitchFamily="2" charset="-122"/>
              </a:rPr>
              <a:t> </a:t>
            </a:r>
            <a:r>
              <a:rPr lang="en-GB" altLang="zh-CN" sz="1000" dirty="0">
                <a:solidFill>
                  <a:srgbClr val="0B05FF"/>
                </a:solidFill>
                <a:latin typeface="+mn-lt"/>
                <a:ea typeface="华文细黑" panose="02010600040101010101" pitchFamily="2" charset="-122"/>
              </a:rPr>
              <a:t>sense Question Answering (AAAI 20)</a:t>
            </a:r>
          </a:p>
          <a:p>
            <a:r>
              <a:rPr lang="en-GB" altLang="zh-CN" sz="1000" dirty="0">
                <a:solidFill>
                  <a:srgbClr val="0B05FF"/>
                </a:solidFill>
                <a:latin typeface="+mn-lt"/>
                <a:ea typeface="华文细黑" panose="02010600040101010101" pitchFamily="2" charset="-122"/>
              </a:rPr>
              <a:t>PG: </a:t>
            </a:r>
            <a:r>
              <a:rPr lang="zh-CN" altLang="zh-CN" sz="1000" dirty="0">
                <a:solidFill>
                  <a:srgbClr val="0B05FF"/>
                </a:solidFill>
                <a:latin typeface="+mn-lt"/>
                <a:ea typeface="华文细黑" panose="02010600040101010101" pitchFamily="2" charset="-122"/>
              </a:rPr>
              <a:t>Connecting the Dots: A Knowledgeable Path Generator for Commonsense</a:t>
            </a:r>
            <a:r>
              <a:rPr lang="en-US" altLang="zh-CN" sz="1000" dirty="0">
                <a:solidFill>
                  <a:srgbClr val="0B05FF"/>
                </a:solidFill>
                <a:latin typeface="+mn-lt"/>
                <a:ea typeface="华文细黑" panose="02010600040101010101" pitchFamily="2" charset="-122"/>
              </a:rPr>
              <a:t> </a:t>
            </a:r>
            <a:r>
              <a:rPr lang="zh-CN" altLang="zh-CN" sz="1000" dirty="0">
                <a:solidFill>
                  <a:srgbClr val="0B05FF"/>
                </a:solidFill>
                <a:latin typeface="+mn-lt"/>
                <a:ea typeface="华文细黑" panose="02010600040101010101" pitchFamily="2" charset="-122"/>
              </a:rPr>
              <a:t>Question Answering</a:t>
            </a:r>
            <a:r>
              <a:rPr lang="en-US" altLang="zh-CN" sz="1000" dirty="0">
                <a:solidFill>
                  <a:srgbClr val="0B05FF"/>
                </a:solidFill>
                <a:latin typeface="+mn-lt"/>
                <a:ea typeface="华文细黑" panose="02010600040101010101" pitchFamily="2" charset="-122"/>
              </a:rPr>
              <a:t> (EMNLP 2020 finding)</a:t>
            </a:r>
          </a:p>
          <a:p>
            <a:r>
              <a:rPr lang="en-US" altLang="zh-CN" sz="1000" dirty="0">
                <a:solidFill>
                  <a:srgbClr val="0B05FF"/>
                </a:solidFill>
                <a:latin typeface="+mn-lt"/>
                <a:ea typeface="华文细黑" panose="02010600040101010101" pitchFamily="2" charset="-122"/>
              </a:rPr>
              <a:t>MHGRN: Scalable Multi-Hop Relational Reasoning for Knowledge-Aware Question Answering (EMNLP 2020)</a:t>
            </a:r>
            <a:endParaRPr lang="zh-CN" altLang="en-US" sz="1000" dirty="0">
              <a:solidFill>
                <a:srgbClr val="0B05FF"/>
              </a:solidFill>
              <a:latin typeface="+mn-lt"/>
              <a:ea typeface="华文细黑" panose="02010600040101010101" pitchFamily="2" charset="-122"/>
            </a:endParaRPr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01C8A06D-68DC-4DAD-96C4-5C21683F42BE}"/>
              </a:ext>
            </a:extLst>
          </p:cNvPr>
          <p:cNvSpPr/>
          <p:nvPr/>
        </p:nvSpPr>
        <p:spPr>
          <a:xfrm>
            <a:off x="1194258" y="2121444"/>
            <a:ext cx="1560027" cy="36933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ea typeface="华文细黑" panose="02010600040101010101" pitchFamily="2" charset="-122"/>
              </a:rPr>
              <a:t>ERNIE-</a:t>
            </a:r>
            <a:r>
              <a:rPr lang="en-US" altLang="zh-CN" dirty="0" err="1">
                <a:solidFill>
                  <a:schemeClr val="tx1"/>
                </a:solidFill>
                <a:ea typeface="华文细黑" panose="02010600040101010101" pitchFamily="2" charset="-122"/>
              </a:rPr>
              <a:t>thu</a:t>
            </a:r>
            <a:endParaRPr lang="zh-CN" altLang="en-US" dirty="0">
              <a:solidFill>
                <a:schemeClr val="tx1"/>
              </a:solidFill>
              <a:ea typeface="华文细黑" panose="02010600040101010101" pitchFamily="2" charset="-122"/>
            </a:endParaRPr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5ACACD53-AD46-49BF-BEDB-B09A95D3629D}"/>
              </a:ext>
            </a:extLst>
          </p:cNvPr>
          <p:cNvSpPr/>
          <p:nvPr/>
        </p:nvSpPr>
        <p:spPr>
          <a:xfrm>
            <a:off x="4337774" y="2121444"/>
            <a:ext cx="1332979" cy="36933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ea typeface="华文细黑" panose="02010600040101010101" pitchFamily="2" charset="-122"/>
              </a:rPr>
              <a:t>K-Bert</a:t>
            </a:r>
            <a:endParaRPr lang="zh-CN" altLang="en-US" dirty="0">
              <a:solidFill>
                <a:schemeClr val="tx1"/>
              </a:solidFill>
              <a:ea typeface="华文细黑" panose="02010600040101010101" pitchFamily="2" charset="-122"/>
            </a:endParaRPr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53E627F7-CC95-4B2B-BBF7-165803D11BE5}"/>
              </a:ext>
            </a:extLst>
          </p:cNvPr>
          <p:cNvSpPr/>
          <p:nvPr/>
        </p:nvSpPr>
        <p:spPr>
          <a:xfrm>
            <a:off x="2879540" y="2131734"/>
            <a:ext cx="1332979" cy="36933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err="1">
                <a:solidFill>
                  <a:schemeClr val="tx1"/>
                </a:solidFill>
                <a:ea typeface="华文细黑" panose="02010600040101010101" pitchFamily="2" charset="-122"/>
              </a:rPr>
              <a:t>KnowBert</a:t>
            </a:r>
            <a:endParaRPr lang="zh-CN" altLang="en-US" dirty="0">
              <a:solidFill>
                <a:schemeClr val="tx1"/>
              </a:solidFill>
              <a:ea typeface="华文细黑" panose="02010600040101010101" pitchFamily="2" charset="-122"/>
            </a:endParaRPr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58852CF6-61CD-4CF7-815B-3F74A24FA484}"/>
              </a:ext>
            </a:extLst>
          </p:cNvPr>
          <p:cNvSpPr/>
          <p:nvPr/>
        </p:nvSpPr>
        <p:spPr>
          <a:xfrm>
            <a:off x="5796008" y="2120632"/>
            <a:ext cx="1332979" cy="36933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ea typeface="华文细黑" panose="02010600040101010101" pitchFamily="2" charset="-122"/>
              </a:rPr>
              <a:t>KEPLER</a:t>
            </a:r>
            <a:endParaRPr lang="zh-CN" altLang="en-US" dirty="0">
              <a:solidFill>
                <a:schemeClr val="tx1"/>
              </a:solidFill>
              <a:ea typeface="华文细黑" panose="02010600040101010101" pitchFamily="2" charset="-122"/>
            </a:endParaRPr>
          </a:p>
        </p:txBody>
      </p:sp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6960ADB9-0CC9-4750-A3A1-E232F9F62377}"/>
              </a:ext>
            </a:extLst>
          </p:cNvPr>
          <p:cNvSpPr/>
          <p:nvPr/>
        </p:nvSpPr>
        <p:spPr>
          <a:xfrm>
            <a:off x="7254243" y="2103443"/>
            <a:ext cx="875606" cy="36933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ea typeface="华文细黑" panose="02010600040101010101" pitchFamily="2" charset="-122"/>
              </a:rPr>
              <a:t>GLM</a:t>
            </a:r>
            <a:endParaRPr lang="zh-CN" altLang="en-US" dirty="0">
              <a:solidFill>
                <a:schemeClr val="tx1"/>
              </a:solidFill>
              <a:ea typeface="华文细黑" panose="02010600040101010101" pitchFamily="2" charset="-122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A5E0B20B-1ADE-4D4C-A2D7-68CE8C96E282}"/>
              </a:ext>
            </a:extLst>
          </p:cNvPr>
          <p:cNvSpPr txBox="1"/>
          <p:nvPr/>
        </p:nvSpPr>
        <p:spPr>
          <a:xfrm>
            <a:off x="650703" y="3411885"/>
            <a:ext cx="5683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+mn-lt"/>
                <a:ea typeface="华文细黑" panose="02010600040101010101" pitchFamily="2" charset="-122"/>
              </a:rPr>
              <a:t>Knowledge-aware KG-enhanced QA</a:t>
            </a:r>
            <a:endParaRPr lang="zh-CN" altLang="en-US" dirty="0">
              <a:latin typeface="+mn-lt"/>
              <a:ea typeface="华文细黑" panose="02010600040101010101" pitchFamily="2" charset="-122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2B61DC4F-8797-427A-8571-DD5F9503A8AF}"/>
              </a:ext>
            </a:extLst>
          </p:cNvPr>
          <p:cNvSpPr txBox="1"/>
          <p:nvPr/>
        </p:nvSpPr>
        <p:spPr>
          <a:xfrm>
            <a:off x="650703" y="2693925"/>
            <a:ext cx="5020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+mn-lt"/>
                <a:ea typeface="华文细黑" panose="02010600040101010101" pitchFamily="2" charset="-122"/>
              </a:rPr>
              <a:t>Knowledge-aware PLMs guided by KG</a:t>
            </a:r>
            <a:endParaRPr lang="zh-CN" altLang="en-US" dirty="0">
              <a:latin typeface="+mn-lt"/>
              <a:ea typeface="华文细黑" panose="02010600040101010101" pitchFamily="2" charset="-122"/>
            </a:endParaRPr>
          </a:p>
        </p:txBody>
      </p: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44073C76-CED0-4B68-90C2-15E69682F91F}"/>
              </a:ext>
            </a:extLst>
          </p:cNvPr>
          <p:cNvCxnSpPr>
            <a:cxnSpLocks/>
          </p:cNvCxnSpPr>
          <p:nvPr/>
        </p:nvCxnSpPr>
        <p:spPr>
          <a:xfrm>
            <a:off x="374073" y="3295986"/>
            <a:ext cx="8395854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97C5966F-6D5B-46F0-8B08-D553CE5698F0}"/>
              </a:ext>
            </a:extLst>
          </p:cNvPr>
          <p:cNvSpPr/>
          <p:nvPr/>
        </p:nvSpPr>
        <p:spPr>
          <a:xfrm>
            <a:off x="4893132" y="3902821"/>
            <a:ext cx="1459577" cy="36447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ea typeface="华文细黑" panose="02010600040101010101" pitchFamily="2" charset="-122"/>
              </a:rPr>
              <a:t>PG</a:t>
            </a:r>
            <a:endParaRPr lang="zh-CN" altLang="en-US" dirty="0">
              <a:solidFill>
                <a:schemeClr val="tx1"/>
              </a:solidFill>
              <a:ea typeface="华文细黑" panose="02010600040101010101" pitchFamily="2" charset="-122"/>
            </a:endParaRPr>
          </a:p>
        </p:txBody>
      </p:sp>
      <p:sp>
        <p:nvSpPr>
          <p:cNvPr id="39" name="矩形: 圆角 38">
            <a:extLst>
              <a:ext uri="{FF2B5EF4-FFF2-40B4-BE49-F238E27FC236}">
                <a16:creationId xmlns:a16="http://schemas.microsoft.com/office/drawing/2014/main" id="{C72775A1-C9E1-4CAD-BCC2-C008CFAF41FA}"/>
              </a:ext>
            </a:extLst>
          </p:cNvPr>
          <p:cNvSpPr/>
          <p:nvPr/>
        </p:nvSpPr>
        <p:spPr>
          <a:xfrm>
            <a:off x="3016007" y="3891826"/>
            <a:ext cx="1560027" cy="36933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ea typeface="华文细黑" panose="02010600040101010101" pitchFamily="2" charset="-122"/>
              </a:rPr>
              <a:t>CSQA</a:t>
            </a:r>
            <a:endParaRPr lang="zh-CN" altLang="en-US" dirty="0">
              <a:solidFill>
                <a:schemeClr val="tx1"/>
              </a:solidFill>
              <a:ea typeface="华文细黑" panose="02010600040101010101" pitchFamily="2" charset="-122"/>
            </a:endParaRPr>
          </a:p>
        </p:txBody>
      </p:sp>
      <p:sp>
        <p:nvSpPr>
          <p:cNvPr id="40" name="矩形: 圆角 39">
            <a:extLst>
              <a:ext uri="{FF2B5EF4-FFF2-40B4-BE49-F238E27FC236}">
                <a16:creationId xmlns:a16="http://schemas.microsoft.com/office/drawing/2014/main" id="{0B6DD03A-CCD0-40CA-A722-1492E91DAA0B}"/>
              </a:ext>
            </a:extLst>
          </p:cNvPr>
          <p:cNvSpPr/>
          <p:nvPr/>
        </p:nvSpPr>
        <p:spPr>
          <a:xfrm>
            <a:off x="1365930" y="3891826"/>
            <a:ext cx="1332979" cy="36933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err="1">
                <a:solidFill>
                  <a:schemeClr val="tx1"/>
                </a:solidFill>
                <a:ea typeface="华文细黑" panose="02010600040101010101" pitchFamily="2" charset="-122"/>
              </a:rPr>
              <a:t>KagNet</a:t>
            </a:r>
            <a:endParaRPr lang="zh-CN" altLang="en-US" dirty="0">
              <a:solidFill>
                <a:schemeClr val="tx1"/>
              </a:solidFill>
              <a:ea typeface="华文细黑" panose="02010600040101010101" pitchFamily="2" charset="-122"/>
            </a:endParaRPr>
          </a:p>
        </p:txBody>
      </p:sp>
      <p:cxnSp>
        <p:nvCxnSpPr>
          <p:cNvPr id="42" name="直接连接符 41">
            <a:extLst>
              <a:ext uri="{FF2B5EF4-FFF2-40B4-BE49-F238E27FC236}">
                <a16:creationId xmlns:a16="http://schemas.microsoft.com/office/drawing/2014/main" id="{D28747BC-887D-4B71-B554-1F21FF46FD18}"/>
              </a:ext>
            </a:extLst>
          </p:cNvPr>
          <p:cNvCxnSpPr>
            <a:cxnSpLocks/>
          </p:cNvCxnSpPr>
          <p:nvPr/>
        </p:nvCxnSpPr>
        <p:spPr>
          <a:xfrm>
            <a:off x="14018" y="4402542"/>
            <a:ext cx="8395854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C9BE7BD5-DC0C-4A0D-9936-7D33AC16B1D4}"/>
              </a:ext>
            </a:extLst>
          </p:cNvPr>
          <p:cNvSpPr/>
          <p:nvPr/>
        </p:nvSpPr>
        <p:spPr>
          <a:xfrm>
            <a:off x="6670272" y="3894255"/>
            <a:ext cx="1459577" cy="36447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ea typeface="华文细黑" panose="02010600040101010101" pitchFamily="2" charset="-122"/>
              </a:rPr>
              <a:t>MHGRN</a:t>
            </a:r>
            <a:endParaRPr lang="zh-CN" altLang="en-US" dirty="0">
              <a:solidFill>
                <a:schemeClr val="tx1"/>
              </a:solidFill>
              <a:ea typeface="华文细黑" panose="02010600040101010101" pitchFamily="2" charset="-122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F238444-96D3-A048-A44F-6CAF709E3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2" y="260350"/>
            <a:ext cx="8675687" cy="503238"/>
          </a:xfrm>
        </p:spPr>
        <p:txBody>
          <a:bodyPr/>
          <a:lstStyle/>
          <a:p>
            <a:r>
              <a:rPr lang="en-US" dirty="0">
                <a:latin typeface="+mn-lt"/>
              </a:rPr>
              <a:t>Knowledge-aware </a:t>
            </a:r>
            <a:r>
              <a:rPr lang="en-US" b="1" dirty="0">
                <a:latin typeface="+mn-lt"/>
              </a:rPr>
              <a:t>P</a:t>
            </a:r>
            <a:r>
              <a:rPr lang="en-US" dirty="0">
                <a:latin typeface="+mn-lt"/>
              </a:rPr>
              <a:t>retrained </a:t>
            </a:r>
            <a:r>
              <a:rPr lang="en-US" b="1" dirty="0">
                <a:latin typeface="+mn-lt"/>
              </a:rPr>
              <a:t>L</a:t>
            </a:r>
            <a:r>
              <a:rPr lang="en-US" dirty="0">
                <a:latin typeface="+mn-lt"/>
              </a:rPr>
              <a:t>anguage </a:t>
            </a:r>
            <a:r>
              <a:rPr lang="en-US" b="1" dirty="0">
                <a:latin typeface="+mn-lt"/>
              </a:rPr>
              <a:t>M</a:t>
            </a:r>
            <a:r>
              <a:rPr lang="en-US" dirty="0">
                <a:latin typeface="+mn-lt"/>
              </a:rPr>
              <a:t>odels</a:t>
            </a:r>
            <a:br>
              <a:rPr lang="en-US" dirty="0">
                <a:latin typeface="+mn-lt"/>
              </a:rPr>
            </a:br>
            <a:br>
              <a:rPr lang="en-US" dirty="0">
                <a:latin typeface="+mn-lt"/>
              </a:rPr>
            </a:br>
            <a:endParaRPr lang="en-D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68233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982D3C-F627-4134-84F5-29B4862A1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503238"/>
          </a:xfrm>
        </p:spPr>
        <p:txBody>
          <a:bodyPr>
            <a:noAutofit/>
          </a:bodyPr>
          <a:lstStyle/>
          <a:p>
            <a:r>
              <a:rPr lang="en-US" altLang="zh-CN" dirty="0">
                <a:latin typeface="+mn-lt"/>
                <a:ea typeface="华文细黑" panose="02010600040101010101" pitchFamily="2" charset="-122"/>
              </a:rPr>
              <a:t>Unified Architecture in KG-enhanced QA</a:t>
            </a:r>
            <a:endParaRPr lang="zh-CN" altLang="en-US" dirty="0">
              <a:latin typeface="+mn-lt"/>
              <a:ea typeface="华文细黑" panose="02010600040101010101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BD406A9-BC9A-4846-8A6B-3D5544013C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39" t="8382" r="11692" b="31782"/>
          <a:stretch/>
        </p:blipFill>
        <p:spPr>
          <a:xfrm>
            <a:off x="2194561" y="1812173"/>
            <a:ext cx="4039985" cy="2360815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8EA02194-B5A1-488E-B0DC-2629B64D34F7}"/>
              </a:ext>
            </a:extLst>
          </p:cNvPr>
          <p:cNvSpPr txBox="1"/>
          <p:nvPr/>
        </p:nvSpPr>
        <p:spPr>
          <a:xfrm>
            <a:off x="1055716" y="4580313"/>
            <a:ext cx="6700059" cy="872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+mn-lt"/>
                <a:ea typeface="华文细黑" panose="02010600040101010101" pitchFamily="2" charset="-122"/>
              </a:rPr>
              <a:t>Graph Encoder: GNN, Relational Network…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+mn-lt"/>
                <a:ea typeface="华文细黑" panose="02010600040101010101" pitchFamily="2" charset="-122"/>
              </a:rPr>
              <a:t>Text Encoder: Bert, </a:t>
            </a:r>
            <a:r>
              <a:rPr lang="en-US" altLang="zh-CN" dirty="0" err="1">
                <a:latin typeface="+mn-lt"/>
                <a:ea typeface="华文细黑" panose="02010600040101010101" pitchFamily="2" charset="-122"/>
              </a:rPr>
              <a:t>XLNet</a:t>
            </a:r>
            <a:r>
              <a:rPr lang="en-US" altLang="zh-CN" dirty="0">
                <a:latin typeface="+mn-lt"/>
                <a:ea typeface="华文细黑" panose="02010600040101010101" pitchFamily="2" charset="-122"/>
              </a:rPr>
              <a:t>…</a:t>
            </a:r>
            <a:endParaRPr lang="zh-CN" altLang="en-US" dirty="0">
              <a:latin typeface="+mn-lt"/>
              <a:ea typeface="华文细黑" panose="02010600040101010101" pitchFamily="2" charset="-122"/>
            </a:endParaRPr>
          </a:p>
        </p:txBody>
      </p:sp>
      <p:sp>
        <p:nvSpPr>
          <p:cNvPr id="3" name="Cloud Callout 2">
            <a:extLst>
              <a:ext uri="{FF2B5EF4-FFF2-40B4-BE49-F238E27FC236}">
                <a16:creationId xmlns:a16="http://schemas.microsoft.com/office/drawing/2014/main" id="{D5490320-AF62-644D-A922-20134D7F8E64}"/>
              </a:ext>
            </a:extLst>
          </p:cNvPr>
          <p:cNvSpPr/>
          <p:nvPr/>
        </p:nvSpPr>
        <p:spPr>
          <a:xfrm>
            <a:off x="6084168" y="4653136"/>
            <a:ext cx="3059832" cy="1152128"/>
          </a:xfrm>
          <a:prstGeom prst="cloudCallout">
            <a:avLst>
              <a:gd name="adj1" fmla="val -67117"/>
              <a:gd name="adj2" fmla="val -2848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>
                <a:solidFill>
                  <a:sysClr val="windowText" lastClr="000000"/>
                </a:solidFill>
              </a:rPr>
              <a:t>Next topic:</a:t>
            </a:r>
            <a:br>
              <a:rPr lang="en-DE" dirty="0">
                <a:solidFill>
                  <a:sysClr val="windowText" lastClr="000000"/>
                </a:solidFill>
              </a:rPr>
            </a:br>
            <a:r>
              <a:rPr lang="en-DE" dirty="0">
                <a:solidFill>
                  <a:sysClr val="windowText" lastClr="000000"/>
                </a:solidFill>
              </a:rPr>
              <a:t>Graph encoding</a:t>
            </a:r>
          </a:p>
        </p:txBody>
      </p:sp>
    </p:spTree>
    <p:extLst>
      <p:ext uri="{BB962C8B-B14F-4D97-AF65-F5344CB8AC3E}">
        <p14:creationId xmlns:p14="http://schemas.microsoft.com/office/powerpoint/2010/main" val="3772693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74925-9AF3-0146-94E5-DBAF6CBED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Acknowledgements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8D5A21-9A53-A946-BD01-FF6298896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602AE842-99A9-BC4C-8A56-B56566A45A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96975"/>
            <a:ext cx="8435280" cy="4968875"/>
          </a:xfrm>
        </p:spPr>
        <p:txBody>
          <a:bodyPr/>
          <a:lstStyle/>
          <a:p>
            <a:r>
              <a:rPr lang="en-US" dirty="0"/>
              <a:t>Slides for this presentation are taken from</a:t>
            </a:r>
          </a:p>
          <a:p>
            <a:pPr lvl="1"/>
            <a:r>
              <a:rPr lang="en-US" sz="2000" dirty="0">
                <a:solidFill>
                  <a:srgbClr val="0305FF"/>
                </a:solidFill>
              </a:rPr>
              <a:t>Representation Learning on Networks </a:t>
            </a:r>
            <a:r>
              <a:rPr lang="en-US" sz="2000" dirty="0" err="1"/>
              <a:t>snap.stanford.edu</a:t>
            </a:r>
            <a:r>
              <a:rPr lang="en-US" sz="2000" dirty="0"/>
              <a:t>/</a:t>
            </a:r>
            <a:r>
              <a:rPr lang="en-US" sz="2000" dirty="0" err="1"/>
              <a:t>proj</a:t>
            </a:r>
            <a:r>
              <a:rPr lang="en-US" sz="2000" dirty="0"/>
              <a:t>/embeddings-www, WWW 2018</a:t>
            </a:r>
          </a:p>
          <a:p>
            <a:pPr lvl="1"/>
            <a:r>
              <a:rPr lang="en-US" sz="2000" dirty="0">
                <a:solidFill>
                  <a:srgbClr val="0305FF"/>
                </a:solidFill>
              </a:rPr>
              <a:t>Efficient Probabilistic Logic Reasoning with Graph Neural Networks</a:t>
            </a:r>
            <a:br>
              <a:rPr lang="en-US" sz="2000" dirty="0"/>
            </a:br>
            <a:r>
              <a:rPr lang="en-US" sz="2000" dirty="0" err="1"/>
              <a:t>Yuyu</a:t>
            </a:r>
            <a:r>
              <a:rPr lang="en-US" sz="2000" dirty="0"/>
              <a:t> Zhang, </a:t>
            </a:r>
            <a:r>
              <a:rPr lang="en-US" sz="2000" dirty="0" err="1"/>
              <a:t>Xinshi</a:t>
            </a:r>
            <a:r>
              <a:rPr lang="en-US" sz="2000" dirty="0"/>
              <a:t> Chen, Yuan Yang, Arun Ramamurthy, Bo Li, Yuan Qi &amp; Le Song (slides taken from a presentation by </a:t>
            </a:r>
            <a:r>
              <a:rPr lang="en-US" sz="2000" dirty="0" err="1"/>
              <a:t>Hengda</a:t>
            </a:r>
            <a:r>
              <a:rPr lang="en-US" sz="2000" dirty="0"/>
              <a:t> Shi, </a:t>
            </a:r>
            <a:r>
              <a:rPr lang="en-US" sz="2000" dirty="0" err="1"/>
              <a:t>Gaohong</a:t>
            </a:r>
            <a:r>
              <a:rPr lang="en-US" sz="2000" dirty="0"/>
              <a:t> Liu and Jian Weng)</a:t>
            </a:r>
          </a:p>
          <a:p>
            <a:pPr lvl="1"/>
            <a:r>
              <a:rPr lang="en-US" sz="2000" dirty="0">
                <a:solidFill>
                  <a:srgbClr val="0305FF"/>
                </a:solidFill>
              </a:rPr>
              <a:t>Probabilistic Logic Neural Network for Reasoning</a:t>
            </a:r>
            <a:r>
              <a:rPr lang="en-US" sz="2000" dirty="0"/>
              <a:t>, Meng Qu, Jian Tang </a:t>
            </a:r>
            <a:br>
              <a:rPr lang="en-US" sz="2000" dirty="0"/>
            </a:br>
            <a:r>
              <a:rPr lang="en-US" sz="2000" dirty="0"/>
              <a:t>(slides taken from a presentation by </a:t>
            </a:r>
            <a:r>
              <a:rPr lang="en-US" sz="2000" dirty="0" err="1"/>
              <a:t>Zijie</a:t>
            </a:r>
            <a:r>
              <a:rPr lang="en-US" sz="2000" dirty="0"/>
              <a:t> Huang, Roshni </a:t>
            </a:r>
            <a:r>
              <a:rPr lang="en-US" sz="2000" dirty="0" err="1"/>
              <a:t>Iyer</a:t>
            </a:r>
            <a:r>
              <a:rPr lang="en-US" sz="2000" dirty="0"/>
              <a:t>, Alex Wang)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Slides have been adapted (all faults are mine)</a:t>
            </a:r>
          </a:p>
        </p:txBody>
      </p:sp>
    </p:spTree>
    <p:extLst>
      <p:ext uri="{BB962C8B-B14F-4D97-AF65-F5344CB8AC3E}">
        <p14:creationId xmlns:p14="http://schemas.microsoft.com/office/powerpoint/2010/main" val="2357213111"/>
      </p:ext>
    </p:extLst>
  </p:cSld>
  <p:clrMapOvr>
    <a:masterClrMapping/>
  </p:clrMapOvr>
</p:sld>
</file>

<file path=ppt/theme/theme1.xml><?xml version="1.0" encoding="utf-8"?>
<a:theme xmlns:a="http://schemas.openxmlformats.org/drawingml/2006/main" name="7_Standarddesign">
  <a:themeElements>
    <a:clrScheme name="7_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7_Standarddesign">
      <a:majorFont>
        <a:latin typeface="Myriad Pro"/>
        <a:ea typeface="ＭＳ Ｐゴシック"/>
        <a:cs typeface=""/>
      </a:majorFont>
      <a:minorFont>
        <a:latin typeface="Myriad Pro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7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2993</TotalTime>
  <Words>3209</Words>
  <Application>Microsoft Macintosh PowerPoint</Application>
  <PresentationFormat>On-screen Show (4:3)</PresentationFormat>
  <Paragraphs>402</Paragraphs>
  <Slides>39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8" baseType="lpstr">
      <vt:lpstr>Arial</vt:lpstr>
      <vt:lpstr>Calibri</vt:lpstr>
      <vt:lpstr>Cambria Math</vt:lpstr>
      <vt:lpstr>Helvetica Neue</vt:lpstr>
      <vt:lpstr>Helvetica Neue Light</vt:lpstr>
      <vt:lpstr>Myriad Pro</vt:lpstr>
      <vt:lpstr>Roboto</vt:lpstr>
      <vt:lpstr>System Font Regular</vt:lpstr>
      <vt:lpstr>7_Standarddesign</vt:lpstr>
      <vt:lpstr>Intelligent Agents LaMDA, KGs, GNNs</vt:lpstr>
      <vt:lpstr>LaMDA</vt:lpstr>
      <vt:lpstr>LaMDA: Language Models for Dialog Applications</vt:lpstr>
      <vt:lpstr>LaMDA: Language Models for Dialog Applications</vt:lpstr>
      <vt:lpstr>LaMDA Goundedness</vt:lpstr>
      <vt:lpstr>Enhanced Representation through Knowledge Integration (ERNIE)</vt:lpstr>
      <vt:lpstr>Knowledge-aware Pretrained Language Models  </vt:lpstr>
      <vt:lpstr>Unified Architecture in KG-enhanced QA</vt:lpstr>
      <vt:lpstr>Acknowledgements</vt:lpstr>
      <vt:lpstr>Embedding Nodes of a Graph</vt:lpstr>
      <vt:lpstr>Embedding Nodes of a Graph</vt:lpstr>
      <vt:lpstr>Recap: Dot Product</vt:lpstr>
      <vt:lpstr>Simple (“Shallow”) Embedding Approaches</vt:lpstr>
      <vt:lpstr>From “Shallow” to “Deep”</vt:lpstr>
      <vt:lpstr>From “Shallow” to “Deep”</vt:lpstr>
      <vt:lpstr>Setup</vt:lpstr>
      <vt:lpstr>Neighborhood Aggregation</vt:lpstr>
      <vt:lpstr>Neighborhood Aggregation</vt:lpstr>
      <vt:lpstr>Graph Networks (GNNs)</vt:lpstr>
      <vt:lpstr>Unsupervised Training</vt:lpstr>
      <vt:lpstr>Supervised Training</vt:lpstr>
      <vt:lpstr>Overview of Model Design</vt:lpstr>
      <vt:lpstr>Overview of Model Design</vt:lpstr>
      <vt:lpstr>Overview of Model</vt:lpstr>
      <vt:lpstr>Inductive Capability</vt:lpstr>
      <vt:lpstr>Inductive Capability</vt:lpstr>
      <vt:lpstr>Inductive Capability</vt:lpstr>
      <vt:lpstr>Neighborhood Aggregation</vt:lpstr>
      <vt:lpstr>Graph Convolutional Networks (GCNs)</vt:lpstr>
      <vt:lpstr>GraphSAGE (SAmple and aggreGatE)</vt:lpstr>
      <vt:lpstr>GraphSAGE Variants</vt:lpstr>
      <vt:lpstr>Neighborhood Aggregation</vt:lpstr>
      <vt:lpstr>Gated Graph Networks</vt:lpstr>
      <vt:lpstr>Neighborhood aggregation with RNN state update</vt:lpstr>
      <vt:lpstr>(Sub)graph Embeddings</vt:lpstr>
      <vt:lpstr>(Sub)graph Embeddings</vt:lpstr>
      <vt:lpstr>Summary so far</vt:lpstr>
      <vt:lpstr>Recent Advances in Graph Networks</vt:lpstr>
      <vt:lpstr>Graph Networks, Embeddings, and KGs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Uli</dc:creator>
  <cp:lastModifiedBy>Ralf Möller</cp:lastModifiedBy>
  <cp:revision>1276</cp:revision>
  <cp:lastPrinted>2014-10-18T14:57:02Z</cp:lastPrinted>
  <dcterms:created xsi:type="dcterms:W3CDTF">2010-04-27T12:26:40Z</dcterms:created>
  <dcterms:modified xsi:type="dcterms:W3CDTF">2023-01-19T07:46:32Z</dcterms:modified>
</cp:coreProperties>
</file>