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113"/>
  </p:notesMasterIdLst>
  <p:handoutMasterIdLst>
    <p:handoutMasterId r:id="rId114"/>
  </p:handoutMasterIdLst>
  <p:sldIdLst>
    <p:sldId id="27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398"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50" r:id="rId54"/>
    <p:sldId id="351" r:id="rId55"/>
    <p:sldId id="352" r:id="rId56"/>
    <p:sldId id="353" r:id="rId57"/>
    <p:sldId id="399" r:id="rId58"/>
    <p:sldId id="354" r:id="rId59"/>
    <p:sldId id="403" r:id="rId60"/>
    <p:sldId id="401" r:id="rId61"/>
    <p:sldId id="404" r:id="rId62"/>
    <p:sldId id="414" r:id="rId63"/>
    <p:sldId id="405" r:id="rId64"/>
    <p:sldId id="406" r:id="rId65"/>
    <p:sldId id="407" r:id="rId66"/>
    <p:sldId id="408" r:id="rId67"/>
    <p:sldId id="409" r:id="rId68"/>
    <p:sldId id="411" r:id="rId69"/>
    <p:sldId id="410" r:id="rId70"/>
    <p:sldId id="400" r:id="rId71"/>
    <p:sldId id="355" r:id="rId72"/>
    <p:sldId id="310"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413" r:id="rId93"/>
    <p:sldId id="412" r:id="rId94"/>
    <p:sldId id="379"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 id="394" r:id="rId110"/>
    <p:sldId id="395" r:id="rId111"/>
    <p:sldId id="396" r:id="rId112"/>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jian.tang@hec.ca::08ea5e91-e79c-4f6e-a581-0d347d8e8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305FF"/>
    <a:srgbClr val="0544FF"/>
    <a:srgbClr val="6D7CFF"/>
    <a:srgbClr val="807CFF"/>
    <a:srgbClr val="00394A"/>
    <a:srgbClr val="003241"/>
    <a:srgbClr val="DAD9D3"/>
    <a:srgbClr val="B2B1A9"/>
    <a:srgbClr val="004B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715"/>
  </p:normalViewPr>
  <p:slideViewPr>
    <p:cSldViewPr>
      <p:cViewPr varScale="1">
        <p:scale>
          <a:sx n="114" d="100"/>
          <a:sy n="114" d="100"/>
        </p:scale>
        <p:origin x="384" y="168"/>
      </p:cViewPr>
      <p:guideLst>
        <p:guide orient="horz" pos="2160"/>
        <p:guide pos="2880"/>
      </p:guideLst>
    </p:cSldViewPr>
  </p:slideViewPr>
  <p:outlineViewPr>
    <p:cViewPr>
      <p:scale>
        <a:sx n="33" d="100"/>
        <a:sy n="33" d="100"/>
      </p:scale>
      <p:origin x="0" y="-78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A6ECAE5-6A67-9648-BFD4-50D589EC5C71}" type="datetimeFigureOut">
              <a:rPr lang="de-DE"/>
              <a:pPr>
                <a:defRPr/>
              </a:pPr>
              <a:t>01.02.23</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98B09E7-CB36-8743-B365-30F25214A412}" type="slidenum">
              <a:rPr lang="en-US"/>
              <a:pPr>
                <a:defRPr/>
              </a:pPr>
              <a:t>‹#›</a:t>
            </a:fld>
            <a:endParaRPr lang="en-US"/>
          </a:p>
        </p:txBody>
      </p:sp>
    </p:spTree>
    <p:extLst>
      <p:ext uri="{BB962C8B-B14F-4D97-AF65-F5344CB8AC3E}">
        <p14:creationId xmlns:p14="http://schemas.microsoft.com/office/powerpoint/2010/main" val="4292433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967AB418-317D-AC4E-A41A-2B33F9292AC9}" type="datetimeFigureOut">
              <a:rPr lang="de-DE"/>
              <a:pPr>
                <a:defRPr/>
              </a:pPr>
              <a:t>01.02.23</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09C88DA-55BC-924E-8761-82F5902E2CE5}" type="slidenum">
              <a:rPr lang="en-US"/>
              <a:pPr>
                <a:defRPr/>
              </a:pPr>
              <a:t>‹#›</a:t>
            </a:fld>
            <a:endParaRPr lang="en-US"/>
          </a:p>
        </p:txBody>
      </p:sp>
    </p:spTree>
    <p:extLst>
      <p:ext uri="{BB962C8B-B14F-4D97-AF65-F5344CB8AC3E}">
        <p14:creationId xmlns:p14="http://schemas.microsoft.com/office/powerpoint/2010/main" val="25341393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a:t>
            </a:fld>
            <a:endParaRPr lang="en-US"/>
          </a:p>
        </p:txBody>
      </p:sp>
    </p:spTree>
    <p:extLst>
      <p:ext uri="{BB962C8B-B14F-4D97-AF65-F5344CB8AC3E}">
        <p14:creationId xmlns:p14="http://schemas.microsoft.com/office/powerpoint/2010/main" val="205538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62</a:t>
            </a:fld>
            <a:endParaRPr lang="en-US"/>
          </a:p>
        </p:txBody>
      </p:sp>
    </p:spTree>
    <p:extLst>
      <p:ext uri="{BB962C8B-B14F-4D97-AF65-F5344CB8AC3E}">
        <p14:creationId xmlns:p14="http://schemas.microsoft.com/office/powerpoint/2010/main" val="54737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64</a:t>
            </a:fld>
            <a:endParaRPr lang="en-US"/>
          </a:p>
        </p:txBody>
      </p:sp>
    </p:spTree>
    <p:extLst>
      <p:ext uri="{BB962C8B-B14F-4D97-AF65-F5344CB8AC3E}">
        <p14:creationId xmlns:p14="http://schemas.microsoft.com/office/powerpoint/2010/main" val="364342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65</a:t>
            </a:fld>
            <a:endParaRPr lang="en-US"/>
          </a:p>
        </p:txBody>
      </p:sp>
    </p:spTree>
    <p:extLst>
      <p:ext uri="{BB962C8B-B14F-4D97-AF65-F5344CB8AC3E}">
        <p14:creationId xmlns:p14="http://schemas.microsoft.com/office/powerpoint/2010/main" val="226301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66</a:t>
            </a:fld>
            <a:endParaRPr lang="en-US"/>
          </a:p>
        </p:txBody>
      </p:sp>
    </p:spTree>
    <p:extLst>
      <p:ext uri="{BB962C8B-B14F-4D97-AF65-F5344CB8AC3E}">
        <p14:creationId xmlns:p14="http://schemas.microsoft.com/office/powerpoint/2010/main" val="288047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67</a:t>
            </a:fld>
            <a:endParaRPr lang="en-US"/>
          </a:p>
        </p:txBody>
      </p:sp>
    </p:spTree>
    <p:extLst>
      <p:ext uri="{BB962C8B-B14F-4D97-AF65-F5344CB8AC3E}">
        <p14:creationId xmlns:p14="http://schemas.microsoft.com/office/powerpoint/2010/main" val="2460126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70</a:t>
            </a:fld>
            <a:endParaRPr lang="en-US"/>
          </a:p>
        </p:txBody>
      </p:sp>
    </p:spTree>
    <p:extLst>
      <p:ext uri="{BB962C8B-B14F-4D97-AF65-F5344CB8AC3E}">
        <p14:creationId xmlns:p14="http://schemas.microsoft.com/office/powerpoint/2010/main" val="358522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71</a:t>
            </a:fld>
            <a:endParaRPr lang="en-US"/>
          </a:p>
        </p:txBody>
      </p:sp>
    </p:spTree>
    <p:extLst>
      <p:ext uri="{BB962C8B-B14F-4D97-AF65-F5344CB8AC3E}">
        <p14:creationId xmlns:p14="http://schemas.microsoft.com/office/powerpoint/2010/main" val="168092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15</a:t>
            </a:fld>
            <a:endParaRPr lang="en-US"/>
          </a:p>
        </p:txBody>
      </p:sp>
    </p:spTree>
    <p:extLst>
      <p:ext uri="{BB962C8B-B14F-4D97-AF65-F5344CB8AC3E}">
        <p14:creationId xmlns:p14="http://schemas.microsoft.com/office/powerpoint/2010/main" val="228266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18</a:t>
            </a:fld>
            <a:endParaRPr lang="en-US"/>
          </a:p>
        </p:txBody>
      </p:sp>
    </p:spTree>
    <p:extLst>
      <p:ext uri="{BB962C8B-B14F-4D97-AF65-F5344CB8AC3E}">
        <p14:creationId xmlns:p14="http://schemas.microsoft.com/office/powerpoint/2010/main" val="137695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37</a:t>
            </a:fld>
            <a:endParaRPr lang="en-US"/>
          </a:p>
        </p:txBody>
      </p:sp>
    </p:spTree>
    <p:extLst>
      <p:ext uri="{BB962C8B-B14F-4D97-AF65-F5344CB8AC3E}">
        <p14:creationId xmlns:p14="http://schemas.microsoft.com/office/powerpoint/2010/main" val="241248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49</a:t>
            </a:fld>
            <a:endParaRPr lang="en-US"/>
          </a:p>
        </p:txBody>
      </p:sp>
    </p:spTree>
    <p:extLst>
      <p:ext uri="{BB962C8B-B14F-4D97-AF65-F5344CB8AC3E}">
        <p14:creationId xmlns:p14="http://schemas.microsoft.com/office/powerpoint/2010/main" val="367914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50</a:t>
            </a:fld>
            <a:endParaRPr lang="en-US"/>
          </a:p>
        </p:txBody>
      </p:sp>
    </p:spTree>
    <p:extLst>
      <p:ext uri="{BB962C8B-B14F-4D97-AF65-F5344CB8AC3E}">
        <p14:creationId xmlns:p14="http://schemas.microsoft.com/office/powerpoint/2010/main" val="284602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51</a:t>
            </a:fld>
            <a:endParaRPr lang="en-US"/>
          </a:p>
        </p:txBody>
      </p:sp>
    </p:spTree>
    <p:extLst>
      <p:ext uri="{BB962C8B-B14F-4D97-AF65-F5344CB8AC3E}">
        <p14:creationId xmlns:p14="http://schemas.microsoft.com/office/powerpoint/2010/main" val="225063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57</a:t>
            </a:fld>
            <a:endParaRPr lang="en-US"/>
          </a:p>
        </p:txBody>
      </p:sp>
    </p:spTree>
    <p:extLst>
      <p:ext uri="{BB962C8B-B14F-4D97-AF65-F5344CB8AC3E}">
        <p14:creationId xmlns:p14="http://schemas.microsoft.com/office/powerpoint/2010/main" val="133026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61</a:t>
            </a:fld>
            <a:endParaRPr lang="en-US"/>
          </a:p>
        </p:txBody>
      </p:sp>
    </p:spTree>
    <p:extLst>
      <p:ext uri="{BB962C8B-B14F-4D97-AF65-F5344CB8AC3E}">
        <p14:creationId xmlns:p14="http://schemas.microsoft.com/office/powerpoint/2010/main" val="34002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B34403-92B1-A544-A7FD-95466AC3179C}" type="slidenum">
              <a:rPr lang="de-DE"/>
              <a:pPr>
                <a:defRPr/>
              </a:pPr>
              <a:t>‹#›</a:t>
            </a:fld>
            <a:endParaRPr lang="de-DE"/>
          </a:p>
        </p:txBody>
      </p:sp>
    </p:spTree>
    <p:extLst>
      <p:ext uri="{BB962C8B-B14F-4D97-AF65-F5344CB8AC3E}">
        <p14:creationId xmlns:p14="http://schemas.microsoft.com/office/powerpoint/2010/main" val="323113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39087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92913" y="266550"/>
            <a:ext cx="3958173" cy="660797"/>
          </a:xfrm>
          <a:prstGeom prst="rect">
            <a:avLst/>
          </a:prstGeom>
        </p:spPr>
        <p:txBody>
          <a:bodyPr wrap="square" lIns="0" tIns="0" rIns="0" bIns="0">
            <a:spAutoFit/>
          </a:bodyPr>
          <a:lstStyle>
            <a:lvl1pPr>
              <a:defRPr sz="4219" b="0" i="0">
                <a:solidFill>
                  <a:schemeClr val="tx1"/>
                </a:solidFill>
                <a:latin typeface="HelveticaNeue-Light"/>
                <a:cs typeface="HelveticaNeue-Light"/>
              </a:defRPr>
            </a:lvl1pPr>
          </a:lstStyle>
          <a:p>
            <a:endParaRPr/>
          </a:p>
        </p:txBody>
      </p:sp>
      <p:sp>
        <p:nvSpPr>
          <p:cNvPr id="3" name="Holder 3"/>
          <p:cNvSpPr>
            <a:spLocks noGrp="1"/>
          </p:cNvSpPr>
          <p:nvPr>
            <p:ph type="subTitle" idx="4"/>
          </p:nvPr>
        </p:nvSpPr>
        <p:spPr>
          <a:xfrm>
            <a:off x="703659" y="3492962"/>
            <a:ext cx="7736681" cy="389466"/>
          </a:xfrm>
          <a:prstGeom prst="rect">
            <a:avLst/>
          </a:prstGeom>
        </p:spPr>
        <p:txBody>
          <a:bodyPr wrap="square" lIns="0" tIns="0" rIns="0" bIns="0">
            <a:spAutoFit/>
          </a:bodyPr>
          <a:lstStyle>
            <a:lvl1pPr>
              <a:defRPr sz="2531" b="0" i="0">
                <a:solidFill>
                  <a:schemeClr val="tx1"/>
                </a:solidFill>
                <a:latin typeface="Helvetica-Light"/>
                <a:cs typeface="Helvetica-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2/1/23</a:t>
            </a:fld>
            <a:endParaRPr lang="en-US"/>
          </a:p>
        </p:txBody>
      </p:sp>
      <p:sp>
        <p:nvSpPr>
          <p:cNvPr id="6" name="Holder 6"/>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en-DE" smtClean="0"/>
              <a:pPr marL="26788">
                <a:lnSpc>
                  <a:spcPts val="1297"/>
                </a:lnSpc>
              </a:pPr>
              <a:t>‹#›</a:t>
            </a:fld>
            <a:endParaRPr lang="en-DE" dirty="0"/>
          </a:p>
        </p:txBody>
      </p:sp>
    </p:spTree>
    <p:extLst>
      <p:ext uri="{BB962C8B-B14F-4D97-AF65-F5344CB8AC3E}">
        <p14:creationId xmlns:p14="http://schemas.microsoft.com/office/powerpoint/2010/main" val="419277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97"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2/1/23</a:t>
            </a:fld>
            <a:endParaRPr lang="en-US"/>
          </a:p>
        </p:txBody>
      </p:sp>
      <p:sp>
        <p:nvSpPr>
          <p:cNvPr id="5" name="Holder 5"/>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en-DE" smtClean="0"/>
              <a:pPr marL="26788">
                <a:lnSpc>
                  <a:spcPts val="1297"/>
                </a:lnSpc>
              </a:pPr>
              <a:t>‹#›</a:t>
            </a:fld>
            <a:endParaRPr lang="en-DE" dirty="0"/>
          </a:p>
        </p:txBody>
      </p:sp>
    </p:spTree>
    <p:extLst>
      <p:ext uri="{BB962C8B-B14F-4D97-AF65-F5344CB8AC3E}">
        <p14:creationId xmlns:p14="http://schemas.microsoft.com/office/powerpoint/2010/main" val="279196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2/1/23</a:t>
            </a:fld>
            <a:endParaRPr lang="en-US"/>
          </a:p>
        </p:txBody>
      </p:sp>
      <p:sp>
        <p:nvSpPr>
          <p:cNvPr id="4" name="Holder 4"/>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en-DE" smtClean="0"/>
              <a:pPr marL="26788">
                <a:lnSpc>
                  <a:spcPts val="1297"/>
                </a:lnSpc>
              </a:pPr>
              <a:t>‹#›</a:t>
            </a:fld>
            <a:endParaRPr lang="en-DE" dirty="0"/>
          </a:p>
        </p:txBody>
      </p:sp>
    </p:spTree>
    <p:extLst>
      <p:ext uri="{BB962C8B-B14F-4D97-AF65-F5344CB8AC3E}">
        <p14:creationId xmlns:p14="http://schemas.microsoft.com/office/powerpoint/2010/main" val="330508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0" y="6400800"/>
            <a:ext cx="1008063" cy="196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7B1C38A0-67D8-0242-BF64-2E51696E2079}" type="slidenum">
              <a:rPr lang="de-DE"/>
              <a:pPr>
                <a:defRPr/>
              </a:pPr>
              <a:t>‹#›</a:t>
            </a:fld>
            <a:endParaRPr lang="de-DE" dirty="0"/>
          </a:p>
        </p:txBody>
      </p:sp>
      <p:pic>
        <p:nvPicPr>
          <p:cNvPr id="1027" name="Picture 45" descr="Logo_ImFocus"/>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54863" y="6453188"/>
            <a:ext cx="1377950" cy="8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58" name="Rectangle 46"/>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Titelmasterformat durch Klicken bearbeiten</a:t>
            </a:r>
          </a:p>
        </p:txBody>
      </p:sp>
      <p:sp>
        <p:nvSpPr>
          <p:cNvPr id="64562" name="Rectangle 50"/>
          <p:cNvSpPr>
            <a:spLocks noGrp="1" noChangeArrowheads="1"/>
          </p:cNvSpPr>
          <p:nvPr>
            <p:ph type="body" idx="1"/>
          </p:nvPr>
        </p:nvSpPr>
        <p:spPr bwMode="auto">
          <a:xfrm>
            <a:off x="457200" y="1196975"/>
            <a:ext cx="8229600" cy="49688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pic>
        <p:nvPicPr>
          <p:cNvPr id="1032" name="Bild 48" descr="Logo_Inst_InfSys_P309.pdf"/>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hyperlink" Target="http://setosa.io/ev/image-kernels/" TargetMode="Externa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www.saagie.com/fr/blog/objec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cv-foundation.org/openaccess/content_cvpr_2016/papers/He_Deep_Residual_Learning_CVPR_2016_paper.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hyperlink" Target="http://people.cs.umass.edu/~miyyer/cs68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http://people.cs.umass.edu/~miyyer/cs685/"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http://people.cs.umass.edu/~miyyer/cs685/"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hyperlink" Target="http://people.cs.umass.edu/~miyyer/cs685/"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hyperlink" Target="http://people.cs.umass.edu/~miyyer/cs685/"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people.cs.umass.edu/~miyyer/cs68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xml"/><Relationship Id="rId5" Type="http://schemas.openxmlformats.org/officeDocument/2006/relationships/hyperlink" Target="http://people.cs.umass.edu/~miyyer/cs685/" TargetMode="Externa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people.cs.umass.edu/~miyyer/cs685/" TargetMode="External"/><Relationship Id="rId2" Type="http://schemas.openxmlformats.org/officeDocument/2006/relationships/image" Target="../media/image53.jpg"/><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54.png"/><Relationship Id="rId7" Type="http://schemas.openxmlformats.org/officeDocument/2006/relationships/image" Target="../media/image52.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54.png"/><Relationship Id="rId7" Type="http://schemas.openxmlformats.org/officeDocument/2006/relationships/image" Target="../media/image52.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66.png"/><Relationship Id="rId12" Type="http://schemas.openxmlformats.org/officeDocument/2006/relationships/hyperlink" Target="http://people.cs.umass.edu/~miyyer/cs685/" TargetMode="External"/><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52.jp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59.png"/><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70.png"/><Relationship Id="rId7" Type="http://schemas.openxmlformats.org/officeDocument/2006/relationships/image" Target="../media/image52.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62.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hyperlink" Target="http://people.cs.umass.edu/~miyyer/cs685/" TargetMode="External"/><Relationship Id="rId5" Type="http://schemas.openxmlformats.org/officeDocument/2006/relationships/image" Target="../media/image63.png"/><Relationship Id="rId10" Type="http://schemas.openxmlformats.org/officeDocument/2006/relationships/image" Target="../media/image52.jpg"/><Relationship Id="rId4" Type="http://schemas.openxmlformats.org/officeDocument/2006/relationships/image" Target="../media/image73.png"/><Relationship Id="rId9"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hyperlink" Target="http://people.cs.umass.edu/~miyyer/cs685/" TargetMode="External"/><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2" Type="http://schemas.openxmlformats.org/officeDocument/2006/relationships/hyperlink" Target="http://people.cs.umass.edu/~miyyer/cs685/"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people.cs.umass.edu/~miyyer/cs68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12" Type="http://schemas.openxmlformats.org/officeDocument/2006/relationships/hyperlink" Target="http://people.cs.umass.edu/~miyyer/cs685/" TargetMode="External"/><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88.jpg"/><Relationship Id="rId11" Type="http://schemas.openxmlformats.org/officeDocument/2006/relationships/hyperlink" Target="https://colab.research.google.com/github/google-research/vision_transformer/blob/master/vit_jax.ipynb" TargetMode="External"/><Relationship Id="rId5" Type="http://schemas.openxmlformats.org/officeDocument/2006/relationships/image" Target="../media/image87.jp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s>
</file>

<file path=ppt/slides/_rels/slide5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hyperlink" Target="https://colab.research.google.com/github/google-research/vision_transformer/blob/master/vit_jax.ipynb" TargetMode="External"/><Relationship Id="rId1" Type="http://schemas.openxmlformats.org/officeDocument/2006/relationships/slideLayout" Target="../slideLayouts/slideLayout2.xml"/><Relationship Id="rId6" Type="http://schemas.openxmlformats.org/officeDocument/2006/relationships/hyperlink" Target="https://huggingface.co/docs/transformers/main/en/model_doc/resnet" TargetMode="External"/><Relationship Id="rId5" Type="http://schemas.openxmlformats.org/officeDocument/2006/relationships/hyperlink" Target="https://arxiv.org/abs/1912.11370" TargetMode="External"/><Relationship Id="rId4" Type="http://schemas.openxmlformats.org/officeDocument/2006/relationships/hyperlink" Target="http://people.cs.umass.edu/~miyyer/cs685/"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hyperlink" Target="http://people.cs.umass.edu/~miyyer/cs685/" TargetMode="External"/><Relationship Id="rId4" Type="http://schemas.openxmlformats.org/officeDocument/2006/relationships/image" Target="../media/image96.jpg"/></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jpg"/></Relationships>
</file>

<file path=ppt/slides/_rels/slide6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people.cs.umass.edu/~miyyer/cs685/" TargetMode="External"/><Relationship Id="rId5" Type="http://schemas.openxmlformats.org/officeDocument/2006/relationships/image" Target="../media/image11.jp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hat-when-how.com/introduction-to-video-and-image-processing/neighborhood-processing-introduction-to-video-" TargetMode="External"/><Relationship Id="rId1" Type="http://schemas.openxmlformats.org/officeDocument/2006/relationships/slideLayout" Target="../slideLayouts/slideLayout2.xml"/><Relationship Id="rId4" Type="http://schemas.openxmlformats.org/officeDocument/2006/relationships/hyperlink" Target="http://people.cs.umass.edu/~miyyer/cs685/"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hyperlink" Target="http://people.cs.umass.edu/~miyyer/cs685/"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628800"/>
            <a:ext cx="7772400" cy="1224136"/>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800" b="1" dirty="0">
                <a:cs typeface="+mj-cs"/>
              </a:rPr>
              <a:t>Vision and Language</a:t>
            </a:r>
            <a:endParaRPr lang="de-DE" sz="3600" b="1" dirty="0">
              <a:cs typeface="+mj-cs"/>
            </a:endParaRPr>
          </a:p>
        </p:txBody>
      </p:sp>
      <p:sp>
        <p:nvSpPr>
          <p:cNvPr id="3" name="Untertitel 2"/>
          <p:cNvSpPr>
            <a:spLocks noGrp="1"/>
          </p:cNvSpPr>
          <p:nvPr>
            <p:ph type="subTitle" idx="1"/>
          </p:nvPr>
        </p:nvSpPr>
        <p:spPr>
          <a:xfrm>
            <a:off x="1371600" y="3212976"/>
            <a:ext cx="6400800" cy="2808412"/>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a:p>
            <a:pPr eaLnBrk="1" hangingPunct="1">
              <a:defRPr/>
            </a:pPr>
            <a:endParaRPr lang="de-DE"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3922" y="2761416"/>
            <a:ext cx="7816155" cy="1320402"/>
          </a:xfrm>
          <a:prstGeom prst="rect">
            <a:avLst/>
          </a:prstGeom>
        </p:spPr>
        <p:txBody>
          <a:bodyPr vert="horz" wrap="square" lIns="0" tIns="8930" rIns="0" bIns="0" numCol="1" rtlCol="0" anchor="t" anchorCtr="0" compatLnSpc="1">
            <a:prstTxWarp prst="textNoShape">
              <a:avLst/>
            </a:prstTxWarp>
            <a:spAutoFit/>
          </a:bodyPr>
          <a:lstStyle/>
          <a:p>
            <a:pPr algn="ctr">
              <a:spcBef>
                <a:spcPts val="70"/>
              </a:spcBef>
            </a:pPr>
            <a:r>
              <a:rPr lang="de-DE" sz="4219" b="1" dirty="0">
                <a:latin typeface="Helvetica Neue"/>
                <a:cs typeface="Helvetica Neue"/>
              </a:rPr>
              <a:t>D</a:t>
            </a:r>
            <a:r>
              <a:rPr sz="4219" b="1" dirty="0">
                <a:latin typeface="Helvetica Neue"/>
                <a:cs typeface="Helvetica Neue"/>
              </a:rPr>
              <a:t>emo:</a:t>
            </a:r>
            <a:endParaRPr sz="4219" dirty="0">
              <a:latin typeface="Helvetica Neue"/>
              <a:cs typeface="Helvetica Neue"/>
            </a:endParaRPr>
          </a:p>
          <a:p>
            <a:pPr algn="ctr">
              <a:spcBef>
                <a:spcPts val="84"/>
              </a:spcBef>
            </a:pPr>
            <a:r>
              <a:rPr sz="4219" u="heavy" dirty="0">
                <a:uFill>
                  <a:solidFill>
                    <a:srgbClr val="000000"/>
                  </a:solidFill>
                </a:uFill>
                <a:latin typeface="HelveticaNeue-Light"/>
                <a:cs typeface="HelveticaNeue-Light"/>
                <a:hlinkClick r:id="rId2"/>
              </a:rPr>
              <a:t>http://setosa.io/ev/image-kernels/</a:t>
            </a:r>
            <a:r>
              <a:rPr lang="de-DE" sz="4219" u="heavy" dirty="0">
                <a:uFill>
                  <a:solidFill>
                    <a:srgbClr val="000000"/>
                  </a:solidFill>
                </a:uFill>
                <a:latin typeface="HelveticaNeue-Light"/>
                <a:cs typeface="HelveticaNeue-Light"/>
              </a:rPr>
              <a:t> </a:t>
            </a:r>
            <a:endParaRPr sz="4219" dirty="0">
              <a:latin typeface="HelveticaNeue-Light"/>
              <a:cs typeface="HelveticaNeue-Light"/>
            </a:endParaRPr>
          </a:p>
        </p:txBody>
      </p:sp>
      <p:sp>
        <p:nvSpPr>
          <p:cNvPr id="3" name="TextBox 2">
            <a:extLst>
              <a:ext uri="{FF2B5EF4-FFF2-40B4-BE49-F238E27FC236}">
                <a16:creationId xmlns:a16="http://schemas.microsoft.com/office/drawing/2014/main" id="{A1F8CE2C-322F-EF6A-AE19-5E5B99B3EA2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9" name="矩形 8">
            <a:extLst>
              <a:ext uri="{FF2B5EF4-FFF2-40B4-BE49-F238E27FC236}">
                <a16:creationId xmlns:a16="http://schemas.microsoft.com/office/drawing/2014/main" id="{66D0EFB0-0E99-6841-9EA0-31FF8D26AE82}"/>
              </a:ext>
            </a:extLst>
          </p:cNvPr>
          <p:cNvSpPr/>
          <p:nvPr/>
        </p:nvSpPr>
        <p:spPr>
          <a:xfrm>
            <a:off x="1024650" y="3248285"/>
            <a:ext cx="3167745" cy="1200329"/>
          </a:xfrm>
          <a:prstGeom prst="rect">
            <a:avLst/>
          </a:prstGeom>
        </p:spPr>
        <p:txBody>
          <a:bodyPr wrap="square">
            <a:spAutoFit/>
          </a:bodyPr>
          <a:lstStyle/>
          <a:p>
            <a:pPr algn="ctr"/>
            <a:r>
              <a:rPr lang="en-US" altLang="zh-CN" b="1" dirty="0"/>
              <a:t>Specialized: </a:t>
            </a:r>
            <a:r>
              <a:rPr lang="en-US" altLang="zh-CN" dirty="0"/>
              <a:t>satellite, medical, self-driving, synthetic scenes</a:t>
            </a:r>
          </a:p>
          <a:p>
            <a:pPr algn="ctr"/>
            <a:endParaRPr lang="en-US" altLang="zh-CN" dirty="0"/>
          </a:p>
          <a:p>
            <a:pPr algn="ctr"/>
            <a:r>
              <a:rPr lang="en-US" altLang="zh-CN" dirty="0"/>
              <a:t>(Rare on web)</a:t>
            </a:r>
          </a:p>
        </p:txBody>
      </p:sp>
      <p:sp>
        <p:nvSpPr>
          <p:cNvPr id="7" name="圆角矩形 6">
            <a:extLst>
              <a:ext uri="{FF2B5EF4-FFF2-40B4-BE49-F238E27FC236}">
                <a16:creationId xmlns:a16="http://schemas.microsoft.com/office/drawing/2014/main" id="{4AC162EC-58A4-5B4A-B1EE-D2D401CACE27}"/>
              </a:ext>
            </a:extLst>
          </p:cNvPr>
          <p:cNvSpPr/>
          <p:nvPr/>
        </p:nvSpPr>
        <p:spPr>
          <a:xfrm>
            <a:off x="3764497" y="4414634"/>
            <a:ext cx="3406313" cy="738951"/>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998B68DE-30CE-DC4A-88D9-8EAB3FBD485B}"/>
              </a:ext>
            </a:extLst>
          </p:cNvPr>
          <p:cNvSpPr txBox="1"/>
          <p:nvPr/>
        </p:nvSpPr>
        <p:spPr>
          <a:xfrm>
            <a:off x="323528" y="295369"/>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1733465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6D0EFB0-0E99-6841-9EA0-31FF8D26AE82}"/>
              </a:ext>
            </a:extLst>
          </p:cNvPr>
          <p:cNvSpPr/>
          <p:nvPr/>
        </p:nvSpPr>
        <p:spPr>
          <a:xfrm>
            <a:off x="427751" y="2731407"/>
            <a:ext cx="3167745" cy="307777"/>
          </a:xfrm>
          <a:prstGeom prst="rect">
            <a:avLst/>
          </a:prstGeom>
        </p:spPr>
        <p:txBody>
          <a:bodyPr wrap="square">
            <a:spAutoFit/>
          </a:bodyPr>
          <a:lstStyle/>
          <a:p>
            <a:pPr algn="ctr"/>
            <a:r>
              <a:rPr lang="en-US" altLang="zh-CN" sz="1400" b="1" dirty="0"/>
              <a:t>Still large room for zero-shot CLIP</a:t>
            </a:r>
          </a:p>
        </p:txBody>
      </p:sp>
      <p:sp>
        <p:nvSpPr>
          <p:cNvPr id="11" name="文本框 10">
            <a:extLst>
              <a:ext uri="{FF2B5EF4-FFF2-40B4-BE49-F238E27FC236}">
                <a16:creationId xmlns:a16="http://schemas.microsoft.com/office/drawing/2014/main" id="{998B68DE-30CE-DC4A-88D9-8EAB3FBD485B}"/>
              </a:ext>
            </a:extLst>
          </p:cNvPr>
          <p:cNvSpPr txBox="1"/>
          <p:nvPr/>
        </p:nvSpPr>
        <p:spPr>
          <a:xfrm>
            <a:off x="323528"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838BAC4C-6FE3-1443-8989-78372C08E8A5}"/>
              </a:ext>
            </a:extLst>
          </p:cNvPr>
          <p:cNvPicPr>
            <a:picLocks noChangeAspect="1"/>
          </p:cNvPicPr>
          <p:nvPr/>
        </p:nvPicPr>
        <p:blipFill>
          <a:blip r:embed="rId2"/>
          <a:stretch>
            <a:fillRect/>
          </a:stretch>
        </p:blipFill>
        <p:spPr>
          <a:xfrm>
            <a:off x="3907656" y="1610041"/>
            <a:ext cx="4211694" cy="4043226"/>
          </a:xfrm>
          <a:prstGeom prst="rect">
            <a:avLst/>
          </a:prstGeom>
        </p:spPr>
      </p:pic>
      <p:sp>
        <p:nvSpPr>
          <p:cNvPr id="3" name="Rectangle 2">
            <a:extLst>
              <a:ext uri="{FF2B5EF4-FFF2-40B4-BE49-F238E27FC236}">
                <a16:creationId xmlns:a16="http://schemas.microsoft.com/office/drawing/2014/main" id="{8B43E2D9-D08C-E2BD-EE7A-4B98FD26C4CD}"/>
              </a:ext>
            </a:extLst>
          </p:cNvPr>
          <p:cNvSpPr/>
          <p:nvPr/>
        </p:nvSpPr>
        <p:spPr>
          <a:xfrm>
            <a:off x="7318104" y="5480512"/>
            <a:ext cx="1800200" cy="3455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10632709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6D0EFB0-0E99-6841-9EA0-31FF8D26AE82}"/>
              </a:ext>
            </a:extLst>
          </p:cNvPr>
          <p:cNvSpPr/>
          <p:nvPr/>
        </p:nvSpPr>
        <p:spPr>
          <a:xfrm>
            <a:off x="427751" y="2731407"/>
            <a:ext cx="3167745" cy="584775"/>
          </a:xfrm>
          <a:prstGeom prst="rect">
            <a:avLst/>
          </a:prstGeom>
        </p:spPr>
        <p:txBody>
          <a:bodyPr wrap="square">
            <a:spAutoFit/>
          </a:bodyPr>
          <a:lstStyle/>
          <a:p>
            <a:pPr algn="ctr"/>
            <a:r>
              <a:rPr lang="en-US" altLang="zh-CN" sz="1600" b="1" dirty="0"/>
              <a:t>More compute power </a:t>
            </a:r>
            <a:br>
              <a:rPr lang="en-US" altLang="zh-CN" sz="1600" b="1" dirty="0"/>
            </a:br>
            <a:r>
              <a:rPr lang="en-US" altLang="zh-CN" sz="1600" b="1" dirty="0"/>
              <a:t>could help </a:t>
            </a:r>
          </a:p>
        </p:txBody>
      </p:sp>
      <p:sp>
        <p:nvSpPr>
          <p:cNvPr id="11" name="文本框 10">
            <a:extLst>
              <a:ext uri="{FF2B5EF4-FFF2-40B4-BE49-F238E27FC236}">
                <a16:creationId xmlns:a16="http://schemas.microsoft.com/office/drawing/2014/main" id="{998B68DE-30CE-DC4A-88D9-8EAB3FBD485B}"/>
              </a:ext>
            </a:extLst>
          </p:cNvPr>
          <p:cNvSpPr txBox="1"/>
          <p:nvPr/>
        </p:nvSpPr>
        <p:spPr>
          <a:xfrm>
            <a:off x="323528"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pic>
        <p:nvPicPr>
          <p:cNvPr id="3" name="图片 2">
            <a:extLst>
              <a:ext uri="{FF2B5EF4-FFF2-40B4-BE49-F238E27FC236}">
                <a16:creationId xmlns:a16="http://schemas.microsoft.com/office/drawing/2014/main" id="{9BA66B2B-8D5D-3A49-8521-FD08FB3272ED}"/>
              </a:ext>
            </a:extLst>
          </p:cNvPr>
          <p:cNvPicPr>
            <a:picLocks noChangeAspect="1"/>
          </p:cNvPicPr>
          <p:nvPr/>
        </p:nvPicPr>
        <p:blipFill>
          <a:blip r:embed="rId2"/>
          <a:stretch>
            <a:fillRect/>
          </a:stretch>
        </p:blipFill>
        <p:spPr>
          <a:xfrm>
            <a:off x="3840162" y="1787525"/>
            <a:ext cx="4714875" cy="3638550"/>
          </a:xfrm>
          <a:prstGeom prst="rect">
            <a:avLst/>
          </a:prstGeom>
        </p:spPr>
      </p:pic>
      <p:sp>
        <p:nvSpPr>
          <p:cNvPr id="2" name="Rectangle 1">
            <a:extLst>
              <a:ext uri="{FF2B5EF4-FFF2-40B4-BE49-F238E27FC236}">
                <a16:creationId xmlns:a16="http://schemas.microsoft.com/office/drawing/2014/main" id="{77CFE69F-2570-7041-65F7-7F70A0E99580}"/>
              </a:ext>
            </a:extLst>
          </p:cNvPr>
          <p:cNvSpPr/>
          <p:nvPr/>
        </p:nvSpPr>
        <p:spPr>
          <a:xfrm>
            <a:off x="6012160" y="5176359"/>
            <a:ext cx="2962128" cy="59682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dirty="0"/>
          </a:p>
        </p:txBody>
      </p:sp>
      <p:sp>
        <p:nvSpPr>
          <p:cNvPr id="4" name="TextBox 3">
            <a:extLst>
              <a:ext uri="{FF2B5EF4-FFF2-40B4-BE49-F238E27FC236}">
                <a16:creationId xmlns:a16="http://schemas.microsoft.com/office/drawing/2014/main" id="{BD30165B-A34F-BBBC-36CE-D51425826F6D}"/>
              </a:ext>
            </a:extLst>
          </p:cNvPr>
          <p:cNvSpPr txBox="1"/>
          <p:nvPr/>
        </p:nvSpPr>
        <p:spPr>
          <a:xfrm>
            <a:off x="5936358" y="5114683"/>
            <a:ext cx="655051" cy="292388"/>
          </a:xfrm>
          <a:prstGeom prst="rect">
            <a:avLst/>
          </a:prstGeom>
          <a:noFill/>
        </p:spPr>
        <p:txBody>
          <a:bodyPr wrap="none" rtlCol="0">
            <a:spAutoFit/>
          </a:bodyPr>
          <a:lstStyle/>
          <a:p>
            <a:r>
              <a:rPr lang="en-GB" sz="1300" b="1" dirty="0">
                <a:latin typeface="Times New Roman" panose="02020603050405020304" pitchFamily="18" charset="0"/>
                <a:cs typeface="Times New Roman" panose="02020603050405020304" pitchFamily="18" charset="0"/>
              </a:rPr>
              <a:t>p</a:t>
            </a:r>
            <a:r>
              <a:rPr lang="en-DE" sz="1300" b="1" dirty="0">
                <a:latin typeface="Times New Roman" panose="02020603050405020304" pitchFamily="18" charset="0"/>
                <a:cs typeface="Times New Roman" panose="02020603050405020304" pitchFamily="18" charset="0"/>
              </a:rPr>
              <a:t>ower.</a:t>
            </a:r>
          </a:p>
        </p:txBody>
      </p:sp>
      <p:sp>
        <p:nvSpPr>
          <p:cNvPr id="5" name="Rectangle 4">
            <a:extLst>
              <a:ext uri="{FF2B5EF4-FFF2-40B4-BE49-F238E27FC236}">
                <a16:creationId xmlns:a16="http://schemas.microsoft.com/office/drawing/2014/main" id="{51768C77-2AB6-6232-0C6F-F3B53D28309E}"/>
              </a:ext>
            </a:extLst>
          </p:cNvPr>
          <p:cNvSpPr/>
          <p:nvPr/>
        </p:nvSpPr>
        <p:spPr>
          <a:xfrm>
            <a:off x="3514287" y="5365929"/>
            <a:ext cx="2962128" cy="59682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dirty="0"/>
          </a:p>
        </p:txBody>
      </p:sp>
    </p:spTree>
    <p:extLst>
      <p:ext uri="{BB962C8B-B14F-4D97-AF65-F5344CB8AC3E}">
        <p14:creationId xmlns:p14="http://schemas.microsoft.com/office/powerpoint/2010/main" val="36938349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2884" y="241802"/>
            <a:ext cx="7528214" cy="507831"/>
          </a:xfrm>
          <a:prstGeom prst="rect">
            <a:avLst/>
          </a:prstGeom>
          <a:noFill/>
        </p:spPr>
        <p:txBody>
          <a:bodyPr wrap="square" rtlCol="0">
            <a:spAutoFit/>
          </a:bodyPr>
          <a:lstStyle/>
          <a:p>
            <a:r>
              <a:rPr kumimoji="1" lang="en-US" altLang="zh-CN" sz="2700" b="1" dirty="0">
                <a:latin typeface="Helvetica" pitchFamily="2" charset="0"/>
              </a:rPr>
              <a:t>Experiments: Few-shot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73F6136-FEB5-2144-9470-13D61A2C2A05}"/>
              </a:ext>
            </a:extLst>
          </p:cNvPr>
          <p:cNvPicPr>
            <a:picLocks noChangeAspect="1"/>
          </p:cNvPicPr>
          <p:nvPr/>
        </p:nvPicPr>
        <p:blipFill>
          <a:blip r:embed="rId2"/>
          <a:stretch>
            <a:fillRect/>
          </a:stretch>
        </p:blipFill>
        <p:spPr>
          <a:xfrm>
            <a:off x="4138763" y="1353864"/>
            <a:ext cx="4480998" cy="4480998"/>
          </a:xfrm>
          <a:prstGeom prst="rect">
            <a:avLst/>
          </a:prstGeom>
        </p:spPr>
      </p:pic>
      <p:sp>
        <p:nvSpPr>
          <p:cNvPr id="5" name="矩形 4">
            <a:extLst>
              <a:ext uri="{FF2B5EF4-FFF2-40B4-BE49-F238E27FC236}">
                <a16:creationId xmlns:a16="http://schemas.microsoft.com/office/drawing/2014/main" id="{9DC254C4-1B44-B74C-ADB6-B21A0E31B820}"/>
              </a:ext>
            </a:extLst>
          </p:cNvPr>
          <p:cNvSpPr/>
          <p:nvPr/>
        </p:nvSpPr>
        <p:spPr>
          <a:xfrm>
            <a:off x="524240" y="2736502"/>
            <a:ext cx="3772186" cy="923330"/>
          </a:xfrm>
          <a:prstGeom prst="rect">
            <a:avLst/>
          </a:prstGeom>
        </p:spPr>
        <p:txBody>
          <a:bodyPr wrap="none">
            <a:spAutoFit/>
          </a:bodyPr>
          <a:lstStyle/>
          <a:p>
            <a:r>
              <a:rPr lang="en-US" altLang="zh-CN" b="1" dirty="0"/>
              <a:t>Zero-shot CLIP = 4-shot Linear CLIP</a:t>
            </a:r>
          </a:p>
          <a:p>
            <a:endParaRPr lang="en-US" altLang="zh-CN" b="1" dirty="0"/>
          </a:p>
          <a:p>
            <a:r>
              <a:rPr lang="en-US" altLang="zh-CN" b="1" dirty="0"/>
              <a:t>Few-shot Linear CLIP &gt; Others</a:t>
            </a:r>
            <a:endParaRPr lang="zh-CN" altLang="en-US" dirty="0"/>
          </a:p>
        </p:txBody>
      </p:sp>
    </p:spTree>
    <p:extLst>
      <p:ext uri="{BB962C8B-B14F-4D97-AF65-F5344CB8AC3E}">
        <p14:creationId xmlns:p14="http://schemas.microsoft.com/office/powerpoint/2010/main" val="27750666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89878"/>
            <a:ext cx="7528214" cy="507831"/>
          </a:xfrm>
          <a:prstGeom prst="rect">
            <a:avLst/>
          </a:prstGeom>
          <a:noFill/>
        </p:spPr>
        <p:txBody>
          <a:bodyPr wrap="square" rtlCol="0">
            <a:spAutoFit/>
          </a:bodyPr>
          <a:lstStyle/>
          <a:p>
            <a:r>
              <a:rPr kumimoji="1" lang="en-US" altLang="zh-CN" sz="2700" b="1" dirty="0">
                <a:latin typeface="Helvetica" pitchFamily="2" charset="0"/>
              </a:rPr>
              <a:t>Experiments: Linear probe</a:t>
            </a:r>
            <a:endParaRPr kumimoji="1" lang="en" altLang="zh-CN" sz="2700" dirty="0">
              <a:latin typeface="Helvetica" pitchFamily="2" charset="0"/>
            </a:endParaRPr>
          </a:p>
        </p:txBody>
      </p:sp>
      <p:pic>
        <p:nvPicPr>
          <p:cNvPr id="3" name="图片 2">
            <a:extLst>
              <a:ext uri="{FF2B5EF4-FFF2-40B4-BE49-F238E27FC236}">
                <a16:creationId xmlns:a16="http://schemas.microsoft.com/office/drawing/2014/main" id="{11309FC4-E99C-BB43-A3D8-C83FFFDEDBFC}"/>
              </a:ext>
            </a:extLst>
          </p:cNvPr>
          <p:cNvPicPr>
            <a:picLocks noChangeAspect="1"/>
          </p:cNvPicPr>
          <p:nvPr/>
        </p:nvPicPr>
        <p:blipFill>
          <a:blip r:embed="rId2"/>
          <a:stretch>
            <a:fillRect/>
          </a:stretch>
        </p:blipFill>
        <p:spPr>
          <a:xfrm>
            <a:off x="2306355" y="1605215"/>
            <a:ext cx="6329645" cy="4116135"/>
          </a:xfrm>
          <a:prstGeom prst="rect">
            <a:avLst/>
          </a:prstGeom>
        </p:spPr>
      </p:pic>
      <p:sp>
        <p:nvSpPr>
          <p:cNvPr id="6" name="矩形 5">
            <a:extLst>
              <a:ext uri="{FF2B5EF4-FFF2-40B4-BE49-F238E27FC236}">
                <a16:creationId xmlns:a16="http://schemas.microsoft.com/office/drawing/2014/main" id="{A680E4BB-460F-8948-BD20-3C4A8358FD93}"/>
              </a:ext>
            </a:extLst>
          </p:cNvPr>
          <p:cNvSpPr/>
          <p:nvPr/>
        </p:nvSpPr>
        <p:spPr>
          <a:xfrm>
            <a:off x="65449" y="2451953"/>
            <a:ext cx="2240906" cy="307777"/>
          </a:xfrm>
          <a:prstGeom prst="rect">
            <a:avLst/>
          </a:prstGeom>
        </p:spPr>
        <p:txBody>
          <a:bodyPr wrap="square">
            <a:spAutoFit/>
          </a:bodyPr>
          <a:lstStyle/>
          <a:p>
            <a:r>
              <a:rPr lang="en-US" altLang="zh-CN" sz="1400" b="1" dirty="0"/>
              <a:t>Linear probe CLIP is STOA</a:t>
            </a:r>
            <a:endParaRPr lang="zh-CN" altLang="en-US" sz="1400" dirty="0"/>
          </a:p>
        </p:txBody>
      </p:sp>
      <p:sp>
        <p:nvSpPr>
          <p:cNvPr id="7" name="矩形 6">
            <a:extLst>
              <a:ext uri="{FF2B5EF4-FFF2-40B4-BE49-F238E27FC236}">
                <a16:creationId xmlns:a16="http://schemas.microsoft.com/office/drawing/2014/main" id="{CF9C51F0-9330-1646-B2ED-DD075D67705C}"/>
              </a:ext>
            </a:extLst>
          </p:cNvPr>
          <p:cNvSpPr/>
          <p:nvPr/>
        </p:nvSpPr>
        <p:spPr>
          <a:xfrm>
            <a:off x="2992695" y="5723751"/>
            <a:ext cx="2685351" cy="369332"/>
          </a:xfrm>
          <a:prstGeom prst="rect">
            <a:avLst/>
          </a:prstGeom>
        </p:spPr>
        <p:txBody>
          <a:bodyPr wrap="none">
            <a:spAutoFit/>
          </a:bodyPr>
          <a:lstStyle/>
          <a:p>
            <a:r>
              <a:rPr lang="en-US" altLang="zh-CN" b="1" dirty="0">
                <a:latin typeface="Helvetica" pitchFamily="2" charset="0"/>
              </a:rPr>
              <a:t>ImageNet-like datasets</a:t>
            </a:r>
            <a:endParaRPr lang="zh-CN" altLang="en-US" b="1" dirty="0">
              <a:latin typeface="Helvetica" pitchFamily="2" charset="0"/>
            </a:endParaRPr>
          </a:p>
        </p:txBody>
      </p:sp>
      <p:sp>
        <p:nvSpPr>
          <p:cNvPr id="8" name="矩形 7">
            <a:extLst>
              <a:ext uri="{FF2B5EF4-FFF2-40B4-BE49-F238E27FC236}">
                <a16:creationId xmlns:a16="http://schemas.microsoft.com/office/drawing/2014/main" id="{B38D2EF8-72C7-CE4A-9484-7CA47C463E49}"/>
              </a:ext>
            </a:extLst>
          </p:cNvPr>
          <p:cNvSpPr/>
          <p:nvPr/>
        </p:nvSpPr>
        <p:spPr>
          <a:xfrm>
            <a:off x="6078794" y="5723751"/>
            <a:ext cx="2608406" cy="369332"/>
          </a:xfrm>
          <a:prstGeom prst="rect">
            <a:avLst/>
          </a:prstGeom>
        </p:spPr>
        <p:txBody>
          <a:bodyPr wrap="none">
            <a:spAutoFit/>
          </a:bodyPr>
          <a:lstStyle/>
          <a:p>
            <a:r>
              <a:rPr lang="en-US" altLang="zh-CN" b="1" dirty="0">
                <a:latin typeface="Helvetica" pitchFamily="2" charset="0"/>
              </a:rPr>
              <a:t>More diverse datasets</a:t>
            </a:r>
            <a:endParaRPr lang="zh-CN" altLang="en-US" b="1" dirty="0">
              <a:latin typeface="Helvetica" pitchFamily="2" charset="0"/>
            </a:endParaRPr>
          </a:p>
        </p:txBody>
      </p:sp>
      <p:sp>
        <p:nvSpPr>
          <p:cNvPr id="9" name="矩形 8">
            <a:extLst>
              <a:ext uri="{FF2B5EF4-FFF2-40B4-BE49-F238E27FC236}">
                <a16:creationId xmlns:a16="http://schemas.microsoft.com/office/drawing/2014/main" id="{65256995-A76E-7241-984B-899A07EE1539}"/>
              </a:ext>
            </a:extLst>
          </p:cNvPr>
          <p:cNvSpPr/>
          <p:nvPr/>
        </p:nvSpPr>
        <p:spPr>
          <a:xfrm>
            <a:off x="133995" y="2944252"/>
            <a:ext cx="2079260" cy="523220"/>
          </a:xfrm>
          <a:prstGeom prst="rect">
            <a:avLst/>
          </a:prstGeom>
        </p:spPr>
        <p:txBody>
          <a:bodyPr wrap="square">
            <a:spAutoFit/>
          </a:bodyPr>
          <a:lstStyle/>
          <a:p>
            <a:pPr algn="ctr"/>
            <a:r>
              <a:rPr lang="en-US" altLang="zh-CN" sz="1400" b="1" dirty="0"/>
              <a:t>Event better on more diverse datasets</a:t>
            </a:r>
            <a:endParaRPr lang="zh-CN" altLang="en-US" sz="1400" dirty="0"/>
          </a:p>
        </p:txBody>
      </p:sp>
      <p:sp>
        <p:nvSpPr>
          <p:cNvPr id="10" name="矩形 9">
            <a:extLst>
              <a:ext uri="{FF2B5EF4-FFF2-40B4-BE49-F238E27FC236}">
                <a16:creationId xmlns:a16="http://schemas.microsoft.com/office/drawing/2014/main" id="{7EEBA886-0907-C94D-BD97-2833C06B3967}"/>
              </a:ext>
            </a:extLst>
          </p:cNvPr>
          <p:cNvSpPr/>
          <p:nvPr/>
        </p:nvSpPr>
        <p:spPr>
          <a:xfrm>
            <a:off x="0" y="3674642"/>
            <a:ext cx="2325428" cy="523220"/>
          </a:xfrm>
          <a:prstGeom prst="rect">
            <a:avLst/>
          </a:prstGeom>
        </p:spPr>
        <p:txBody>
          <a:bodyPr wrap="square">
            <a:spAutoFit/>
          </a:bodyPr>
          <a:lstStyle/>
          <a:p>
            <a:pPr algn="ctr"/>
            <a:r>
              <a:rPr lang="en-US" altLang="zh-CN" sz="1400" b="1" dirty="0"/>
              <a:t>Transformer is better than </a:t>
            </a:r>
            <a:r>
              <a:rPr lang="en-US" altLang="zh-CN" sz="1400" b="1" dirty="0" err="1"/>
              <a:t>ConvNet</a:t>
            </a:r>
            <a:r>
              <a:rPr lang="en-US" altLang="zh-CN" sz="1400" b="1" dirty="0"/>
              <a:t> with enough data</a:t>
            </a:r>
            <a:endParaRPr lang="zh-CN" altLang="en-US" sz="1400" dirty="0"/>
          </a:p>
        </p:txBody>
      </p:sp>
    </p:spTree>
    <p:extLst>
      <p:ext uri="{BB962C8B-B14F-4D97-AF65-F5344CB8AC3E}">
        <p14:creationId xmlns:p14="http://schemas.microsoft.com/office/powerpoint/2010/main" val="23533428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5330" y="260648"/>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1710883"/>
            <a:ext cx="8138872" cy="3436234"/>
          </a:xfrm>
          <a:prstGeom prst="rect">
            <a:avLst/>
          </a:prstGeom>
        </p:spPr>
      </p:pic>
    </p:spTree>
    <p:extLst>
      <p:ext uri="{BB962C8B-B14F-4D97-AF65-F5344CB8AC3E}">
        <p14:creationId xmlns:p14="http://schemas.microsoft.com/office/powerpoint/2010/main" val="9128668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5330" y="260648"/>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2080998"/>
            <a:ext cx="8138872" cy="3436234"/>
          </a:xfrm>
          <a:prstGeom prst="rect">
            <a:avLst/>
          </a:prstGeom>
        </p:spPr>
      </p:pic>
      <p:sp>
        <p:nvSpPr>
          <p:cNvPr id="5" name="圆角矩形 4">
            <a:extLst>
              <a:ext uri="{FF2B5EF4-FFF2-40B4-BE49-F238E27FC236}">
                <a16:creationId xmlns:a16="http://schemas.microsoft.com/office/drawing/2014/main" id="{2C22C035-9D9F-3F4A-88B6-E4D2D5BDC04E}"/>
              </a:ext>
            </a:extLst>
          </p:cNvPr>
          <p:cNvSpPr/>
          <p:nvPr/>
        </p:nvSpPr>
        <p:spPr>
          <a:xfrm>
            <a:off x="3493365" y="2276872"/>
            <a:ext cx="762353" cy="287741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7CDAD75C-D5EB-3E44-B1B4-42D3E42FDA6E}"/>
              </a:ext>
            </a:extLst>
          </p:cNvPr>
          <p:cNvSpPr/>
          <p:nvPr/>
        </p:nvSpPr>
        <p:spPr>
          <a:xfrm>
            <a:off x="2253986" y="1494859"/>
            <a:ext cx="3241109" cy="646331"/>
          </a:xfrm>
          <a:prstGeom prst="rect">
            <a:avLst/>
          </a:prstGeom>
        </p:spPr>
        <p:txBody>
          <a:bodyPr wrap="square">
            <a:spAutoFit/>
          </a:bodyPr>
          <a:lstStyle/>
          <a:p>
            <a:pPr algn="ctr"/>
            <a:r>
              <a:rPr lang="en-US" altLang="zh-CN" b="1" dirty="0"/>
              <a:t>Semantically similar datasets </a:t>
            </a:r>
          </a:p>
          <a:p>
            <a:pPr algn="ctr"/>
            <a:r>
              <a:rPr lang="en-US" altLang="zh-CN" b="1" dirty="0"/>
              <a:t>in similar or distinct domains</a:t>
            </a:r>
            <a:endParaRPr lang="zh-CN" altLang="en-US" b="1" dirty="0"/>
          </a:p>
        </p:txBody>
      </p:sp>
    </p:spTree>
    <p:extLst>
      <p:ext uri="{BB962C8B-B14F-4D97-AF65-F5344CB8AC3E}">
        <p14:creationId xmlns:p14="http://schemas.microsoft.com/office/powerpoint/2010/main" val="40687685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55330" y="260648"/>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1710883"/>
            <a:ext cx="8138872" cy="3436234"/>
          </a:xfrm>
          <a:prstGeom prst="rect">
            <a:avLst/>
          </a:prstGeom>
        </p:spPr>
      </p:pic>
      <p:sp>
        <p:nvSpPr>
          <p:cNvPr id="5" name="圆角矩形 4">
            <a:extLst>
              <a:ext uri="{FF2B5EF4-FFF2-40B4-BE49-F238E27FC236}">
                <a16:creationId xmlns:a16="http://schemas.microsoft.com/office/drawing/2014/main" id="{2C22C035-9D9F-3F4A-88B6-E4D2D5BDC04E}"/>
              </a:ext>
            </a:extLst>
          </p:cNvPr>
          <p:cNvSpPr/>
          <p:nvPr/>
        </p:nvSpPr>
        <p:spPr>
          <a:xfrm>
            <a:off x="7429668" y="1710883"/>
            <a:ext cx="508702" cy="315682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7CDAD75C-D5EB-3E44-B1B4-42D3E42FDA6E}"/>
              </a:ext>
            </a:extLst>
          </p:cNvPr>
          <p:cNvSpPr/>
          <p:nvPr/>
        </p:nvSpPr>
        <p:spPr>
          <a:xfrm>
            <a:off x="6193530" y="5385276"/>
            <a:ext cx="3241109" cy="369332"/>
          </a:xfrm>
          <a:prstGeom prst="rect">
            <a:avLst/>
          </a:prstGeom>
        </p:spPr>
        <p:txBody>
          <a:bodyPr wrap="square">
            <a:spAutoFit/>
          </a:bodyPr>
          <a:lstStyle/>
          <a:p>
            <a:pPr algn="ctr"/>
            <a:r>
              <a:rPr lang="en-US" altLang="zh-CN" b="1" dirty="0"/>
              <a:t>Zero-shot CLIP is robust</a:t>
            </a:r>
            <a:endParaRPr lang="zh-CN" altLang="en-US" b="1" dirty="0"/>
          </a:p>
        </p:txBody>
      </p:sp>
    </p:spTree>
    <p:extLst>
      <p:ext uri="{BB962C8B-B14F-4D97-AF65-F5344CB8AC3E}">
        <p14:creationId xmlns:p14="http://schemas.microsoft.com/office/powerpoint/2010/main" val="37666065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68041" y="257067"/>
            <a:ext cx="8286106" cy="507831"/>
          </a:xfrm>
          <a:prstGeom prst="rect">
            <a:avLst/>
          </a:prstGeom>
          <a:noFill/>
        </p:spPr>
        <p:txBody>
          <a:bodyPr wrap="square" rtlCol="0">
            <a:spAutoFit/>
          </a:bodyPr>
          <a:lstStyle/>
          <a:p>
            <a:r>
              <a:rPr kumimoji="1" lang="en-US" altLang="zh-CN" sz="2700" b="1" dirty="0">
                <a:latin typeface="Helvetica" pitchFamily="2" charset="0"/>
              </a:rPr>
              <a:t>Experiments: </a:t>
            </a:r>
            <a:r>
              <a:rPr kumimoji="1" lang="en-US" altLang="zh-CN" sz="2700" dirty="0">
                <a:latin typeface="Helvetica" pitchFamily="2" charset="0"/>
              </a:rPr>
              <a:t>CLIP is more robust to domain shift</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7BB9CACA-FFAE-D143-B771-6CAF268A2CE0}"/>
              </a:ext>
            </a:extLst>
          </p:cNvPr>
          <p:cNvPicPr>
            <a:picLocks noChangeAspect="1"/>
          </p:cNvPicPr>
          <p:nvPr/>
        </p:nvPicPr>
        <p:blipFill>
          <a:blip r:embed="rId2"/>
          <a:stretch>
            <a:fillRect/>
          </a:stretch>
        </p:blipFill>
        <p:spPr>
          <a:xfrm>
            <a:off x="502564" y="1710883"/>
            <a:ext cx="8138872" cy="3436234"/>
          </a:xfrm>
          <a:prstGeom prst="rect">
            <a:avLst/>
          </a:prstGeom>
        </p:spPr>
      </p:pic>
      <p:sp>
        <p:nvSpPr>
          <p:cNvPr id="5" name="圆角矩形 4">
            <a:extLst>
              <a:ext uri="{FF2B5EF4-FFF2-40B4-BE49-F238E27FC236}">
                <a16:creationId xmlns:a16="http://schemas.microsoft.com/office/drawing/2014/main" id="{2C22C035-9D9F-3F4A-88B6-E4D2D5BDC04E}"/>
              </a:ext>
            </a:extLst>
          </p:cNvPr>
          <p:cNvSpPr/>
          <p:nvPr/>
        </p:nvSpPr>
        <p:spPr>
          <a:xfrm>
            <a:off x="1777730" y="2588222"/>
            <a:ext cx="847229" cy="108317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7CDAD75C-D5EB-3E44-B1B4-42D3E42FDA6E}"/>
              </a:ext>
            </a:extLst>
          </p:cNvPr>
          <p:cNvSpPr/>
          <p:nvPr/>
        </p:nvSpPr>
        <p:spPr>
          <a:xfrm>
            <a:off x="580789" y="5350113"/>
            <a:ext cx="3241109" cy="369332"/>
          </a:xfrm>
          <a:prstGeom prst="rect">
            <a:avLst/>
          </a:prstGeom>
        </p:spPr>
        <p:txBody>
          <a:bodyPr wrap="square">
            <a:spAutoFit/>
          </a:bodyPr>
          <a:lstStyle/>
          <a:p>
            <a:pPr algn="ctr"/>
            <a:r>
              <a:rPr lang="en-US" altLang="zh-CN" b="1" dirty="0"/>
              <a:t>Zero-shot CLIP is robust</a:t>
            </a:r>
            <a:endParaRPr lang="zh-CN" altLang="en-US" b="1" dirty="0"/>
          </a:p>
        </p:txBody>
      </p:sp>
    </p:spTree>
    <p:extLst>
      <p:ext uri="{BB962C8B-B14F-4D97-AF65-F5344CB8AC3E}">
        <p14:creationId xmlns:p14="http://schemas.microsoft.com/office/powerpoint/2010/main" val="17529490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Code Released</a:t>
            </a:r>
          </a:p>
        </p:txBody>
      </p:sp>
      <p:pic>
        <p:nvPicPr>
          <p:cNvPr id="7" name="图片 6">
            <a:extLst>
              <a:ext uri="{FF2B5EF4-FFF2-40B4-BE49-F238E27FC236}">
                <a16:creationId xmlns:a16="http://schemas.microsoft.com/office/drawing/2014/main" id="{B5464028-2E87-E94D-8A37-5F79D8BD7FEC}"/>
              </a:ext>
            </a:extLst>
          </p:cNvPr>
          <p:cNvPicPr>
            <a:picLocks noChangeAspect="1"/>
          </p:cNvPicPr>
          <p:nvPr/>
        </p:nvPicPr>
        <p:blipFill>
          <a:blip r:embed="rId2"/>
          <a:stretch>
            <a:fillRect/>
          </a:stretch>
        </p:blipFill>
        <p:spPr>
          <a:xfrm>
            <a:off x="515007" y="1745374"/>
            <a:ext cx="6453793" cy="3569576"/>
          </a:xfrm>
          <a:prstGeom prst="rect">
            <a:avLst/>
          </a:prstGeom>
        </p:spPr>
      </p:pic>
    </p:spTree>
    <p:extLst>
      <p:ext uri="{BB962C8B-B14F-4D97-AF65-F5344CB8AC3E}">
        <p14:creationId xmlns:p14="http://schemas.microsoft.com/office/powerpoint/2010/main" val="79374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34694" y="1885332"/>
            <a:ext cx="4157347" cy="371449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6393" y="245470"/>
            <a:ext cx="8088511"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3404322" algn="l"/>
                <a:tab pos="6173766" algn="l"/>
                <a:tab pos="6620235" algn="l"/>
              </a:tabLst>
            </a:pPr>
            <a:r>
              <a:rPr spc="-4" dirty="0">
                <a:cs typeface="Helvetica"/>
              </a:rPr>
              <a:t>Convolutional</a:t>
            </a:r>
            <a:r>
              <a:rPr lang="de-DE" spc="-4" dirty="0">
                <a:cs typeface="Helvetica"/>
              </a:rPr>
              <a:t> </a:t>
            </a:r>
            <a:r>
              <a:rPr dirty="0">
                <a:cs typeface="Helvetica"/>
              </a:rPr>
              <a:t>Layer</a:t>
            </a:r>
            <a:r>
              <a:rPr spc="4" dirty="0">
                <a:cs typeface="Helvetica"/>
              </a:rPr>
              <a:t> </a:t>
            </a:r>
            <a:r>
              <a:rPr spc="-4" dirty="0">
                <a:cs typeface="Helvetica"/>
              </a:rPr>
              <a:t>(with</a:t>
            </a:r>
            <a:r>
              <a:rPr lang="de-DE" spc="-4" dirty="0">
                <a:cs typeface="Helvetica"/>
              </a:rPr>
              <a:t> </a:t>
            </a:r>
            <a:r>
              <a:rPr dirty="0">
                <a:cs typeface="Helvetica"/>
              </a:rPr>
              <a:t>4</a:t>
            </a:r>
            <a:r>
              <a:rPr lang="de-DE" dirty="0">
                <a:cs typeface="Helvetica"/>
              </a:rPr>
              <a:t> </a:t>
            </a:r>
            <a:r>
              <a:rPr spc="-4" dirty="0">
                <a:cs typeface="Helvetica"/>
              </a:rPr>
              <a:t>filters)</a:t>
            </a:r>
            <a:endParaRPr dirty="0">
              <a:cs typeface="Helvetica"/>
            </a:endParaRPr>
          </a:p>
        </p:txBody>
      </p:sp>
      <p:sp>
        <p:nvSpPr>
          <p:cNvPr id="4" name="object 4"/>
          <p:cNvSpPr/>
          <p:nvPr/>
        </p:nvSpPr>
        <p:spPr>
          <a:xfrm>
            <a:off x="5628904" y="2861794"/>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5" name="object 5"/>
          <p:cNvSpPr/>
          <p:nvPr/>
        </p:nvSpPr>
        <p:spPr>
          <a:xfrm>
            <a:off x="5557651" y="1698123"/>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6" name="object 6"/>
          <p:cNvSpPr txBox="1"/>
          <p:nvPr/>
        </p:nvSpPr>
        <p:spPr>
          <a:xfrm>
            <a:off x="5760726" y="2340955"/>
            <a:ext cx="2586483" cy="376938"/>
          </a:xfrm>
          <a:prstGeom prst="rect">
            <a:avLst/>
          </a:prstGeom>
        </p:spPr>
        <p:txBody>
          <a:bodyPr vert="horz" wrap="square" lIns="0" tIns="8930" rIns="0" bIns="0" rtlCol="0">
            <a:spAutoFit/>
          </a:bodyPr>
          <a:lstStyle/>
          <a:p>
            <a:pPr marL="8929">
              <a:spcBef>
                <a:spcPts val="70"/>
              </a:spcBef>
            </a:pPr>
            <a:r>
              <a:rPr sz="2400" spc="-4" dirty="0">
                <a:latin typeface="+mn-lt"/>
                <a:cs typeface="Trebuchet MS"/>
              </a:rPr>
              <a:t>Output:</a:t>
            </a:r>
            <a:r>
              <a:rPr sz="2400" spc="-49" dirty="0">
                <a:latin typeface="+mn-lt"/>
                <a:cs typeface="Trebuchet MS"/>
              </a:rPr>
              <a:t> </a:t>
            </a:r>
            <a:r>
              <a:rPr sz="2400" dirty="0">
                <a:latin typeface="+mn-lt"/>
                <a:cs typeface="Trebuchet MS"/>
              </a:rPr>
              <a:t>4x224x224</a:t>
            </a:r>
            <a:endParaRPr sz="2400">
              <a:latin typeface="+mn-lt"/>
              <a:cs typeface="Trebuchet MS"/>
            </a:endParaRPr>
          </a:p>
        </p:txBody>
      </p:sp>
      <p:sp>
        <p:nvSpPr>
          <p:cNvPr id="7" name="object 7"/>
          <p:cNvSpPr txBox="1"/>
          <p:nvPr/>
        </p:nvSpPr>
        <p:spPr>
          <a:xfrm>
            <a:off x="6804502" y="3148242"/>
            <a:ext cx="2173932" cy="745196"/>
          </a:xfrm>
          <a:prstGeom prst="rect">
            <a:avLst/>
          </a:prstGeom>
        </p:spPr>
        <p:txBody>
          <a:bodyPr vert="horz" wrap="square" lIns="0" tIns="26789" rIns="0" bIns="0" rtlCol="0">
            <a:spAutoFit/>
          </a:bodyPr>
          <a:lstStyle/>
          <a:p>
            <a:pPr marL="8929" marR="3572">
              <a:lnSpc>
                <a:spcPts val="2812"/>
              </a:lnSpc>
              <a:spcBef>
                <a:spcPts val="211"/>
              </a:spcBef>
              <a:tabLst>
                <a:tab pos="299134" algn="l"/>
                <a:tab pos="980891" algn="l"/>
              </a:tabLst>
            </a:pPr>
            <a:r>
              <a:rPr sz="2400" dirty="0">
                <a:solidFill>
                  <a:srgbClr val="0070C0"/>
                </a:solidFill>
                <a:latin typeface="+mn-lt"/>
                <a:cs typeface="Trebuchet MS"/>
              </a:rPr>
              <a:t>if	zero	</a:t>
            </a:r>
            <a:r>
              <a:rPr sz="2400" spc="-4" dirty="0">
                <a:solidFill>
                  <a:srgbClr val="0070C0"/>
                </a:solidFill>
                <a:latin typeface="+mn-lt"/>
                <a:cs typeface="Trebuchet MS"/>
              </a:rPr>
              <a:t>p</a:t>
            </a:r>
            <a:r>
              <a:rPr sz="2400" dirty="0">
                <a:solidFill>
                  <a:srgbClr val="0070C0"/>
                </a:solidFill>
                <a:latin typeface="+mn-lt"/>
                <a:cs typeface="Trebuchet MS"/>
              </a:rPr>
              <a:t>a</a:t>
            </a:r>
            <a:r>
              <a:rPr sz="2400" spc="-4" dirty="0">
                <a:solidFill>
                  <a:srgbClr val="0070C0"/>
                </a:solidFill>
                <a:latin typeface="+mn-lt"/>
                <a:cs typeface="Trebuchet MS"/>
              </a:rPr>
              <a:t>dd</a:t>
            </a:r>
            <a:r>
              <a:rPr sz="2400" dirty="0">
                <a:solidFill>
                  <a:srgbClr val="0070C0"/>
                </a:solidFill>
                <a:latin typeface="+mn-lt"/>
                <a:cs typeface="Trebuchet MS"/>
              </a:rPr>
              <a:t>ing,  </a:t>
            </a:r>
            <a:r>
              <a:rPr sz="2400" spc="-4" dirty="0">
                <a:solidFill>
                  <a:srgbClr val="0070C0"/>
                </a:solidFill>
                <a:latin typeface="+mn-lt"/>
                <a:cs typeface="Trebuchet MS"/>
              </a:rPr>
              <a:t>and stride </a:t>
            </a:r>
            <a:r>
              <a:rPr sz="2400" dirty="0">
                <a:solidFill>
                  <a:srgbClr val="0070C0"/>
                </a:solidFill>
                <a:latin typeface="+mn-lt"/>
                <a:cs typeface="Trebuchet MS"/>
              </a:rPr>
              <a:t>=</a:t>
            </a:r>
            <a:r>
              <a:rPr sz="2400" spc="-28" dirty="0">
                <a:solidFill>
                  <a:srgbClr val="0070C0"/>
                </a:solidFill>
                <a:latin typeface="+mn-lt"/>
                <a:cs typeface="Trebuchet MS"/>
              </a:rPr>
              <a:t> </a:t>
            </a:r>
            <a:r>
              <a:rPr sz="2400" dirty="0">
                <a:solidFill>
                  <a:srgbClr val="0070C0"/>
                </a:solidFill>
                <a:latin typeface="+mn-lt"/>
                <a:cs typeface="Trebuchet MS"/>
              </a:rPr>
              <a:t>1</a:t>
            </a:r>
            <a:endParaRPr sz="2400">
              <a:latin typeface="+mn-lt"/>
              <a:cs typeface="Trebuchet MS"/>
            </a:endParaRPr>
          </a:p>
        </p:txBody>
      </p:sp>
      <p:sp>
        <p:nvSpPr>
          <p:cNvPr id="8" name="object 8"/>
          <p:cNvSpPr/>
          <p:nvPr/>
        </p:nvSpPr>
        <p:spPr>
          <a:xfrm>
            <a:off x="7277230" y="2812295"/>
            <a:ext cx="146446" cy="390227"/>
          </a:xfrm>
          <a:custGeom>
            <a:avLst/>
            <a:gdLst/>
            <a:ahLst/>
            <a:cxnLst/>
            <a:rect l="l" t="t" r="r" b="b"/>
            <a:pathLst>
              <a:path w="208279" h="554989">
                <a:moveTo>
                  <a:pt x="208116" y="554670"/>
                </a:moveTo>
                <a:lnTo>
                  <a:pt x="4461" y="11890"/>
                </a:lnTo>
                <a:lnTo>
                  <a:pt x="0" y="0"/>
                </a:lnTo>
              </a:path>
            </a:pathLst>
          </a:custGeom>
          <a:ln w="25400">
            <a:solidFill>
              <a:srgbClr val="0070C0"/>
            </a:solidFill>
          </a:ln>
        </p:spPr>
        <p:txBody>
          <a:bodyPr wrap="square" lIns="0" tIns="0" rIns="0" bIns="0" rtlCol="0"/>
          <a:lstStyle/>
          <a:p>
            <a:endParaRPr/>
          </a:p>
        </p:txBody>
      </p:sp>
      <p:sp>
        <p:nvSpPr>
          <p:cNvPr id="9" name="object 9"/>
          <p:cNvSpPr/>
          <p:nvPr/>
        </p:nvSpPr>
        <p:spPr>
          <a:xfrm>
            <a:off x="7247424" y="2751988"/>
            <a:ext cx="57596" cy="68312"/>
          </a:xfrm>
          <a:custGeom>
            <a:avLst/>
            <a:gdLst/>
            <a:ahLst/>
            <a:cxnLst/>
            <a:rect l="l" t="t" r="r" b="b"/>
            <a:pathLst>
              <a:path w="81915" h="97154">
                <a:moveTo>
                  <a:pt x="10208" y="0"/>
                </a:moveTo>
                <a:lnTo>
                  <a:pt x="0" y="97153"/>
                </a:lnTo>
                <a:lnTo>
                  <a:pt x="81807" y="66459"/>
                </a:lnTo>
                <a:lnTo>
                  <a:pt x="10208" y="0"/>
                </a:lnTo>
                <a:close/>
              </a:path>
            </a:pathLst>
          </a:custGeom>
          <a:solidFill>
            <a:srgbClr val="0070C0"/>
          </a:solidFill>
        </p:spPr>
        <p:txBody>
          <a:bodyPr wrap="square" lIns="0" tIns="0" rIns="0" bIns="0" rtlCol="0"/>
          <a:lstStyle/>
          <a:p>
            <a:endParaRPr/>
          </a:p>
        </p:txBody>
      </p:sp>
      <p:sp>
        <p:nvSpPr>
          <p:cNvPr id="10" name="object 10"/>
          <p:cNvSpPr txBox="1"/>
          <p:nvPr/>
        </p:nvSpPr>
        <p:spPr>
          <a:xfrm>
            <a:off x="1008340" y="1735736"/>
            <a:ext cx="3472309" cy="1078621"/>
          </a:xfrm>
          <a:prstGeom prst="rect">
            <a:avLst/>
          </a:prstGeom>
        </p:spPr>
        <p:txBody>
          <a:bodyPr vert="horz" wrap="square" lIns="0" tIns="26789" rIns="0" bIns="0" rtlCol="0">
            <a:spAutoFit/>
          </a:bodyPr>
          <a:lstStyle/>
          <a:p>
            <a:pPr marL="2311367" marR="3572">
              <a:lnSpc>
                <a:spcPts val="2812"/>
              </a:lnSpc>
              <a:spcBef>
                <a:spcPts val="211"/>
              </a:spcBef>
            </a:pPr>
            <a:r>
              <a:rPr sz="2400" spc="-4" dirty="0">
                <a:latin typeface="+mn-lt"/>
                <a:cs typeface="Trebuchet MS"/>
              </a:rPr>
              <a:t>w</a:t>
            </a:r>
            <a:r>
              <a:rPr sz="2400" dirty="0">
                <a:latin typeface="+mn-lt"/>
                <a:cs typeface="Trebuchet MS"/>
              </a:rPr>
              <a:t>eights:  4x1x9x9</a:t>
            </a:r>
          </a:p>
          <a:p>
            <a:pPr marL="8929">
              <a:lnSpc>
                <a:spcPts val="2584"/>
              </a:lnSpc>
            </a:pPr>
            <a:r>
              <a:rPr sz="2400" spc="-4" dirty="0">
                <a:latin typeface="+mn-lt"/>
                <a:cs typeface="Trebuchet MS"/>
              </a:rPr>
              <a:t>Input:</a:t>
            </a:r>
            <a:r>
              <a:rPr sz="2400" spc="-7" dirty="0">
                <a:latin typeface="+mn-lt"/>
                <a:cs typeface="Trebuchet MS"/>
              </a:rPr>
              <a:t> </a:t>
            </a:r>
            <a:r>
              <a:rPr sz="2400" dirty="0">
                <a:latin typeface="+mn-lt"/>
                <a:cs typeface="Trebuchet MS"/>
              </a:rPr>
              <a:t>1x224x224</a:t>
            </a:r>
          </a:p>
        </p:txBody>
      </p:sp>
      <p:sp>
        <p:nvSpPr>
          <p:cNvPr id="11" name="TextBox 10">
            <a:extLst>
              <a:ext uri="{FF2B5EF4-FFF2-40B4-BE49-F238E27FC236}">
                <a16:creationId xmlns:a16="http://schemas.microsoft.com/office/drawing/2014/main" id="{EEEEC19A-50F2-3657-135B-2B00C9A4B77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28788"/>
            <a:ext cx="7528214" cy="507831"/>
          </a:xfrm>
          <a:prstGeom prst="rect">
            <a:avLst/>
          </a:prstGeom>
          <a:noFill/>
        </p:spPr>
        <p:txBody>
          <a:bodyPr wrap="square" rtlCol="0">
            <a:spAutoFit/>
          </a:bodyPr>
          <a:lstStyle/>
          <a:p>
            <a:r>
              <a:rPr kumimoji="1" lang="en" altLang="zh-CN" sz="2700" b="1" dirty="0">
                <a:latin typeface="Helvetica" pitchFamily="2" charset="0"/>
              </a:rPr>
              <a:t>Code Released</a:t>
            </a:r>
          </a:p>
        </p:txBody>
      </p:sp>
      <p:pic>
        <p:nvPicPr>
          <p:cNvPr id="7" name="图片 6">
            <a:extLst>
              <a:ext uri="{FF2B5EF4-FFF2-40B4-BE49-F238E27FC236}">
                <a16:creationId xmlns:a16="http://schemas.microsoft.com/office/drawing/2014/main" id="{B5464028-2E87-E94D-8A37-5F79D8BD7FEC}"/>
              </a:ext>
            </a:extLst>
          </p:cNvPr>
          <p:cNvPicPr>
            <a:picLocks noChangeAspect="1"/>
          </p:cNvPicPr>
          <p:nvPr/>
        </p:nvPicPr>
        <p:blipFill>
          <a:blip r:embed="rId2"/>
          <a:stretch>
            <a:fillRect/>
          </a:stretch>
        </p:blipFill>
        <p:spPr>
          <a:xfrm>
            <a:off x="515007" y="1745374"/>
            <a:ext cx="6453793" cy="3569576"/>
          </a:xfrm>
          <a:prstGeom prst="rect">
            <a:avLst/>
          </a:prstGeom>
        </p:spPr>
      </p:pic>
      <p:sp>
        <p:nvSpPr>
          <p:cNvPr id="5" name="圆角矩形 4">
            <a:extLst>
              <a:ext uri="{FF2B5EF4-FFF2-40B4-BE49-F238E27FC236}">
                <a16:creationId xmlns:a16="http://schemas.microsoft.com/office/drawing/2014/main" id="{16E79130-0361-D648-A0DA-9F24C044313E}"/>
              </a:ext>
            </a:extLst>
          </p:cNvPr>
          <p:cNvSpPr/>
          <p:nvPr/>
        </p:nvSpPr>
        <p:spPr>
          <a:xfrm>
            <a:off x="843624" y="3917814"/>
            <a:ext cx="3728377" cy="22228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7ED1E28-7589-3D4E-AFD6-3DBB511DE35C}"/>
              </a:ext>
            </a:extLst>
          </p:cNvPr>
          <p:cNvSpPr/>
          <p:nvPr/>
        </p:nvSpPr>
        <p:spPr>
          <a:xfrm>
            <a:off x="5146180" y="3917813"/>
            <a:ext cx="2963440" cy="369332"/>
          </a:xfrm>
          <a:prstGeom prst="rect">
            <a:avLst/>
          </a:prstGeom>
        </p:spPr>
        <p:txBody>
          <a:bodyPr wrap="none">
            <a:spAutoFit/>
          </a:bodyPr>
          <a:lstStyle/>
          <a:p>
            <a:r>
              <a:rPr lang="en-US" altLang="zh-CN" b="1" dirty="0">
                <a:latin typeface="Helvetica" pitchFamily="2" charset="0"/>
              </a:rPr>
              <a:t>Easy to get CLIP features</a:t>
            </a:r>
            <a:endParaRPr lang="zh-CN" altLang="en-US" b="1" dirty="0">
              <a:latin typeface="Helvetica" pitchFamily="2" charset="0"/>
            </a:endParaRPr>
          </a:p>
        </p:txBody>
      </p:sp>
    </p:spTree>
    <p:extLst>
      <p:ext uri="{BB962C8B-B14F-4D97-AF65-F5344CB8AC3E}">
        <p14:creationId xmlns:p14="http://schemas.microsoft.com/office/powerpoint/2010/main" val="27256538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413923" y="260648"/>
            <a:ext cx="7528214" cy="507831"/>
          </a:xfrm>
          <a:prstGeom prst="rect">
            <a:avLst/>
          </a:prstGeom>
          <a:noFill/>
        </p:spPr>
        <p:txBody>
          <a:bodyPr wrap="square" rtlCol="0">
            <a:spAutoFit/>
          </a:bodyPr>
          <a:lstStyle/>
          <a:p>
            <a:r>
              <a:rPr kumimoji="1" lang="en" altLang="zh-CN" sz="2700" b="1" dirty="0">
                <a:latin typeface="Helvetica" pitchFamily="2" charset="0"/>
              </a:rPr>
              <a:t>Conclusion CLIP</a:t>
            </a:r>
          </a:p>
        </p:txBody>
      </p:sp>
      <p:sp>
        <p:nvSpPr>
          <p:cNvPr id="5" name="文本框 4">
            <a:extLst>
              <a:ext uri="{FF2B5EF4-FFF2-40B4-BE49-F238E27FC236}">
                <a16:creationId xmlns:a16="http://schemas.microsoft.com/office/drawing/2014/main" id="{C17F4D40-0062-F449-9525-E98729C9EE6A}"/>
              </a:ext>
            </a:extLst>
          </p:cNvPr>
          <p:cNvSpPr txBox="1"/>
          <p:nvPr/>
        </p:nvSpPr>
        <p:spPr>
          <a:xfrm>
            <a:off x="416070" y="1340768"/>
            <a:ext cx="7171556" cy="3785652"/>
          </a:xfrm>
          <a:prstGeom prst="rect">
            <a:avLst/>
          </a:prstGeom>
          <a:noFill/>
        </p:spPr>
        <p:txBody>
          <a:bodyPr wrap="square" rtlCol="0">
            <a:spAutoFit/>
          </a:bodyPr>
          <a:lstStyle/>
          <a:p>
            <a:r>
              <a:rPr kumimoji="1" lang="en" altLang="zh-CN" sz="1500" dirty="0">
                <a:latin typeface="Helvetica" pitchFamily="2" charset="0"/>
              </a:rPr>
              <a:t>Multi-modal pre-training on a web scale gives STOA performances</a:t>
            </a:r>
          </a:p>
          <a:p>
            <a:endParaRPr kumimoji="1" lang="en" altLang="zh-CN" sz="1500" b="1" dirty="0">
              <a:latin typeface="Helvetica" pitchFamily="2" charset="0"/>
            </a:endParaRPr>
          </a:p>
          <a:p>
            <a:r>
              <a:rPr kumimoji="1" lang="en" altLang="zh-CN" sz="1500" b="1" dirty="0">
                <a:latin typeface="Helvetica" pitchFamily="2" charset="0"/>
              </a:rPr>
              <a:t>Zero-shot may enable a new paradigm to develop vision systems</a:t>
            </a:r>
          </a:p>
          <a:p>
            <a:pPr marL="257175" indent="-257175">
              <a:buFont typeface="Arial" panose="020B0604020202020204" pitchFamily="34" charset="0"/>
              <a:buChar char="•"/>
            </a:pPr>
            <a:r>
              <a:rPr kumimoji="1" lang="en" altLang="zh-CN" sz="1500" dirty="0">
                <a:latin typeface="Helvetica" pitchFamily="2" charset="0"/>
              </a:rPr>
              <a:t>No data annotation, model training, hyper-parameter tuning is needed</a:t>
            </a:r>
          </a:p>
          <a:p>
            <a:pPr marL="257175" indent="-257175">
              <a:buFont typeface="Arial" panose="020B0604020202020204" pitchFamily="34" charset="0"/>
              <a:buChar char="•"/>
            </a:pPr>
            <a:r>
              <a:rPr kumimoji="1" lang="en" altLang="zh-CN" sz="1500" dirty="0">
                <a:latin typeface="Helvetica" pitchFamily="2" charset="0"/>
              </a:rPr>
              <a:t>Only ‘</a:t>
            </a:r>
            <a:r>
              <a:rPr kumimoji="1" lang="en" altLang="zh-CN" sz="1500" dirty="0">
                <a:latin typeface="Courier" pitchFamily="2" charset="0"/>
              </a:rPr>
              <a:t>import clip</a:t>
            </a:r>
            <a:r>
              <a:rPr kumimoji="1" lang="en" altLang="zh-CN" sz="1500" dirty="0">
                <a:latin typeface="Helvetica" pitchFamily="2" charset="0"/>
              </a:rPr>
              <a:t>’ and design the prompts</a:t>
            </a:r>
          </a:p>
          <a:p>
            <a:pPr marL="257175" indent="-257175">
              <a:buFont typeface="Arial" panose="020B0604020202020204" pitchFamily="34" charset="0"/>
              <a:buChar char="•"/>
            </a:pPr>
            <a:r>
              <a:rPr kumimoji="1" lang="en" altLang="zh-CN" sz="1500" dirty="0">
                <a:latin typeface="Helvetica" pitchFamily="2" charset="0"/>
              </a:rPr>
              <a:t>Especially for non-specialized tasks</a:t>
            </a:r>
          </a:p>
          <a:p>
            <a:pPr marL="257175" indent="-257175">
              <a:buFont typeface="Arial" panose="020B0604020202020204" pitchFamily="34" charset="0"/>
              <a:buChar char="•"/>
            </a:pPr>
            <a:r>
              <a:rPr kumimoji="1" lang="en" altLang="zh-CN" sz="1500" dirty="0">
                <a:latin typeface="Helvetica" pitchFamily="2" charset="0"/>
              </a:rPr>
              <a:t>At least, CLIP features are more accurate and robust than </a:t>
            </a:r>
            <a:r>
              <a:rPr kumimoji="1" lang="en" altLang="zh-CN" sz="1500" dirty="0" err="1">
                <a:latin typeface="Helvetica" pitchFamily="2" charset="0"/>
              </a:rPr>
              <a:t>ResNet</a:t>
            </a:r>
            <a:r>
              <a:rPr kumimoji="1" lang="en" altLang="zh-CN" sz="1500" dirty="0">
                <a:latin typeface="Helvetica" pitchFamily="2" charset="0"/>
              </a:rPr>
              <a:t> features</a:t>
            </a:r>
          </a:p>
          <a:p>
            <a:endParaRPr kumimoji="1" lang="en" altLang="zh-CN" sz="1500" dirty="0">
              <a:latin typeface="Helvetica" pitchFamily="2" charset="0"/>
            </a:endParaRPr>
          </a:p>
          <a:p>
            <a:r>
              <a:rPr kumimoji="1" lang="en" altLang="zh-CN" sz="1500" b="1" dirty="0">
                <a:latin typeface="Helvetica" pitchFamily="2" charset="0"/>
              </a:rPr>
              <a:t>Images and languages are mapped into a common space</a:t>
            </a:r>
          </a:p>
          <a:p>
            <a:pPr marL="257175" indent="-257175">
              <a:buFont typeface="Arial" panose="020B0604020202020204" pitchFamily="34" charset="0"/>
              <a:buChar char="•"/>
            </a:pPr>
            <a:r>
              <a:rPr kumimoji="1" lang="en" altLang="zh-CN" sz="1500" dirty="0">
                <a:latin typeface="Helvetica" pitchFamily="2" charset="0"/>
              </a:rPr>
              <a:t>This is how human understand concepts</a:t>
            </a:r>
          </a:p>
          <a:p>
            <a:pPr marL="257175" indent="-257175">
              <a:buFont typeface="Arial" panose="020B0604020202020204" pitchFamily="34" charset="0"/>
              <a:buChar char="•"/>
            </a:pPr>
            <a:r>
              <a:rPr kumimoji="1" lang="en" altLang="zh-CN" sz="1500" dirty="0">
                <a:latin typeface="Helvetica" pitchFamily="2" charset="0"/>
              </a:rPr>
              <a:t>Towards general intelligence</a:t>
            </a:r>
          </a:p>
          <a:p>
            <a:pPr marL="257175" indent="-257175">
              <a:buFont typeface="Arial" panose="020B0604020202020204" pitchFamily="34" charset="0"/>
              <a:buChar char="•"/>
            </a:pPr>
            <a:r>
              <a:rPr kumimoji="1" lang="en" altLang="zh-CN" sz="1500" dirty="0">
                <a:latin typeface="Helvetica" pitchFamily="2" charset="0"/>
              </a:rPr>
              <a:t>But currently, more like a super fuzzy reverse search engine</a:t>
            </a:r>
          </a:p>
          <a:p>
            <a:pPr marL="257175" indent="-257175">
              <a:buFont typeface="Arial" panose="020B0604020202020204" pitchFamily="34" charset="0"/>
              <a:buChar char="•"/>
            </a:pPr>
            <a:endParaRPr kumimoji="1" lang="en" altLang="zh-CN" sz="1500" dirty="0">
              <a:latin typeface="Helvetica" pitchFamily="2" charset="0"/>
            </a:endParaRPr>
          </a:p>
          <a:p>
            <a:r>
              <a:rPr kumimoji="1" lang="en" altLang="zh-CN" sz="1500" b="1" dirty="0">
                <a:latin typeface="Helvetica" pitchFamily="2" charset="0"/>
              </a:rPr>
              <a:t>Easy to use:</a:t>
            </a:r>
          </a:p>
          <a:p>
            <a:pPr marL="257175" indent="-257175">
              <a:buFont typeface="Arial" panose="020B0604020202020204" pitchFamily="34" charset="0"/>
              <a:buChar char="•"/>
            </a:pPr>
            <a:r>
              <a:rPr kumimoji="1" lang="en" altLang="zh-CN" sz="1500" dirty="0">
                <a:latin typeface="Helvetica" pitchFamily="2" charset="0"/>
              </a:rPr>
              <a:t>Released codes and models</a:t>
            </a:r>
          </a:p>
          <a:p>
            <a:pPr marL="257175" indent="-257175">
              <a:buFont typeface="Arial" panose="020B0604020202020204" pitchFamily="34" charset="0"/>
              <a:buChar char="•"/>
            </a:pPr>
            <a:r>
              <a:rPr kumimoji="1" lang="en" altLang="zh-CN" sz="1500" dirty="0">
                <a:latin typeface="Helvetica" pitchFamily="2" charset="0"/>
              </a:rPr>
              <a:t>Unreleased data and prompts</a:t>
            </a:r>
          </a:p>
        </p:txBody>
      </p:sp>
    </p:spTree>
    <p:extLst>
      <p:ext uri="{BB962C8B-B14F-4D97-AF65-F5344CB8AC3E}">
        <p14:creationId xmlns:p14="http://schemas.microsoft.com/office/powerpoint/2010/main" val="47187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34694" y="1885332"/>
            <a:ext cx="4157347" cy="371449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6244" y="244572"/>
            <a:ext cx="8088511"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3404322" algn="l"/>
                <a:tab pos="6173766" algn="l"/>
                <a:tab pos="6620235" algn="l"/>
              </a:tabLst>
            </a:pPr>
            <a:r>
              <a:rPr spc="-4" dirty="0">
                <a:cs typeface="Helvetica"/>
              </a:rPr>
              <a:t>Convolutional</a:t>
            </a:r>
            <a:r>
              <a:rPr lang="de-DE" spc="-4" dirty="0">
                <a:cs typeface="Helvetica"/>
              </a:rPr>
              <a:t> </a:t>
            </a:r>
            <a:r>
              <a:rPr dirty="0">
                <a:cs typeface="Helvetica"/>
              </a:rPr>
              <a:t>Layer</a:t>
            </a:r>
            <a:r>
              <a:rPr spc="4" dirty="0">
                <a:cs typeface="Helvetica"/>
              </a:rPr>
              <a:t> </a:t>
            </a:r>
            <a:r>
              <a:rPr spc="-4" dirty="0">
                <a:cs typeface="Helvetica"/>
              </a:rPr>
              <a:t>(with</a:t>
            </a:r>
            <a:r>
              <a:rPr lang="de-DE" spc="-4" dirty="0">
                <a:cs typeface="Helvetica"/>
              </a:rPr>
              <a:t> </a:t>
            </a:r>
            <a:r>
              <a:rPr dirty="0">
                <a:cs typeface="Helvetica"/>
              </a:rPr>
              <a:t>4</a:t>
            </a:r>
            <a:r>
              <a:rPr lang="de-DE" dirty="0">
                <a:cs typeface="Helvetica"/>
              </a:rPr>
              <a:t> </a:t>
            </a:r>
            <a:r>
              <a:rPr spc="-4" dirty="0">
                <a:cs typeface="Helvetica"/>
              </a:rPr>
              <a:t>filters)</a:t>
            </a:r>
            <a:endParaRPr dirty="0">
              <a:cs typeface="Helvetica"/>
            </a:endParaRPr>
          </a:p>
        </p:txBody>
      </p:sp>
      <p:sp>
        <p:nvSpPr>
          <p:cNvPr id="4" name="object 4"/>
          <p:cNvSpPr/>
          <p:nvPr/>
        </p:nvSpPr>
        <p:spPr>
          <a:xfrm>
            <a:off x="5628904" y="2861794"/>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5" name="object 5"/>
          <p:cNvSpPr/>
          <p:nvPr/>
        </p:nvSpPr>
        <p:spPr>
          <a:xfrm>
            <a:off x="5557651" y="1698123"/>
            <a:ext cx="950119" cy="525066"/>
          </a:xfrm>
          <a:custGeom>
            <a:avLst/>
            <a:gdLst/>
            <a:ahLst/>
            <a:cxnLst/>
            <a:rect l="l" t="t" r="r" b="b"/>
            <a:pathLst>
              <a:path w="1351279" h="746760">
                <a:moveTo>
                  <a:pt x="0" y="746365"/>
                </a:moveTo>
                <a:lnTo>
                  <a:pt x="1351147" y="746365"/>
                </a:lnTo>
                <a:lnTo>
                  <a:pt x="1351147" y="0"/>
                </a:lnTo>
                <a:lnTo>
                  <a:pt x="0" y="0"/>
                </a:lnTo>
                <a:lnTo>
                  <a:pt x="0" y="746365"/>
                </a:lnTo>
                <a:close/>
              </a:path>
            </a:pathLst>
          </a:custGeom>
          <a:solidFill>
            <a:srgbClr val="FFFFFF"/>
          </a:solidFill>
        </p:spPr>
        <p:txBody>
          <a:bodyPr wrap="square" lIns="0" tIns="0" rIns="0" bIns="0" rtlCol="0"/>
          <a:lstStyle/>
          <a:p>
            <a:endParaRPr/>
          </a:p>
        </p:txBody>
      </p:sp>
      <p:sp>
        <p:nvSpPr>
          <p:cNvPr id="6" name="object 6"/>
          <p:cNvSpPr txBox="1"/>
          <p:nvPr/>
        </p:nvSpPr>
        <p:spPr>
          <a:xfrm>
            <a:off x="5748820" y="2317562"/>
            <a:ext cx="2586483" cy="376938"/>
          </a:xfrm>
          <a:prstGeom prst="rect">
            <a:avLst/>
          </a:prstGeom>
        </p:spPr>
        <p:txBody>
          <a:bodyPr vert="horz" wrap="square" lIns="0" tIns="8930" rIns="0" bIns="0" rtlCol="0">
            <a:spAutoFit/>
          </a:bodyPr>
          <a:lstStyle/>
          <a:p>
            <a:pPr marL="8929">
              <a:spcBef>
                <a:spcPts val="70"/>
              </a:spcBef>
            </a:pPr>
            <a:r>
              <a:rPr sz="2400" spc="-4" dirty="0">
                <a:latin typeface="+mn-lt"/>
                <a:cs typeface="Trebuchet MS"/>
              </a:rPr>
              <a:t>Output:</a:t>
            </a:r>
            <a:r>
              <a:rPr sz="2400" spc="-49" dirty="0">
                <a:latin typeface="+mn-lt"/>
                <a:cs typeface="Trebuchet MS"/>
              </a:rPr>
              <a:t> </a:t>
            </a:r>
            <a:r>
              <a:rPr sz="2400" dirty="0">
                <a:latin typeface="+mn-lt"/>
                <a:cs typeface="Trebuchet MS"/>
              </a:rPr>
              <a:t>4x112x112</a:t>
            </a:r>
            <a:endParaRPr sz="2400">
              <a:latin typeface="+mn-lt"/>
              <a:cs typeface="Trebuchet MS"/>
            </a:endParaRPr>
          </a:p>
        </p:txBody>
      </p:sp>
      <p:sp>
        <p:nvSpPr>
          <p:cNvPr id="7" name="object 7"/>
          <p:cNvSpPr txBox="1"/>
          <p:nvPr/>
        </p:nvSpPr>
        <p:spPr>
          <a:xfrm>
            <a:off x="6743642" y="3111725"/>
            <a:ext cx="2173932" cy="745196"/>
          </a:xfrm>
          <a:prstGeom prst="rect">
            <a:avLst/>
          </a:prstGeom>
        </p:spPr>
        <p:txBody>
          <a:bodyPr vert="horz" wrap="square" lIns="0" tIns="26789" rIns="0" bIns="0" rtlCol="0">
            <a:spAutoFit/>
          </a:bodyPr>
          <a:lstStyle/>
          <a:p>
            <a:pPr marL="8929" marR="3572">
              <a:lnSpc>
                <a:spcPts val="2812"/>
              </a:lnSpc>
              <a:spcBef>
                <a:spcPts val="211"/>
              </a:spcBef>
              <a:tabLst>
                <a:tab pos="299134" algn="l"/>
                <a:tab pos="980891" algn="l"/>
              </a:tabLst>
            </a:pPr>
            <a:r>
              <a:rPr sz="2400" dirty="0">
                <a:solidFill>
                  <a:srgbClr val="0070C0"/>
                </a:solidFill>
                <a:latin typeface="+mn-lt"/>
                <a:cs typeface="Trebuchet MS"/>
              </a:rPr>
              <a:t>if	zero	</a:t>
            </a:r>
            <a:r>
              <a:rPr sz="2400" spc="-4" dirty="0">
                <a:solidFill>
                  <a:srgbClr val="0070C0"/>
                </a:solidFill>
                <a:latin typeface="+mn-lt"/>
                <a:cs typeface="Trebuchet MS"/>
              </a:rPr>
              <a:t>p</a:t>
            </a:r>
            <a:r>
              <a:rPr sz="2400" dirty="0">
                <a:solidFill>
                  <a:srgbClr val="0070C0"/>
                </a:solidFill>
                <a:latin typeface="+mn-lt"/>
                <a:cs typeface="Trebuchet MS"/>
              </a:rPr>
              <a:t>a</a:t>
            </a:r>
            <a:r>
              <a:rPr sz="2400" spc="-4" dirty="0">
                <a:solidFill>
                  <a:srgbClr val="0070C0"/>
                </a:solidFill>
                <a:latin typeface="+mn-lt"/>
                <a:cs typeface="Trebuchet MS"/>
              </a:rPr>
              <a:t>dd</a:t>
            </a:r>
            <a:r>
              <a:rPr sz="2400" dirty="0">
                <a:solidFill>
                  <a:srgbClr val="0070C0"/>
                </a:solidFill>
                <a:latin typeface="+mn-lt"/>
                <a:cs typeface="Trebuchet MS"/>
              </a:rPr>
              <a:t>ing,  </a:t>
            </a:r>
            <a:r>
              <a:rPr sz="2400" spc="-4" dirty="0">
                <a:solidFill>
                  <a:srgbClr val="0070C0"/>
                </a:solidFill>
                <a:latin typeface="+mn-lt"/>
                <a:cs typeface="Trebuchet MS"/>
              </a:rPr>
              <a:t>but </a:t>
            </a:r>
            <a:r>
              <a:rPr sz="2400" dirty="0">
                <a:solidFill>
                  <a:srgbClr val="0070C0"/>
                </a:solidFill>
                <a:latin typeface="+mn-lt"/>
                <a:cs typeface="Trebuchet MS"/>
              </a:rPr>
              <a:t>stride =</a:t>
            </a:r>
            <a:r>
              <a:rPr sz="2400" spc="-35" dirty="0">
                <a:solidFill>
                  <a:srgbClr val="0070C0"/>
                </a:solidFill>
                <a:latin typeface="+mn-lt"/>
                <a:cs typeface="Trebuchet MS"/>
              </a:rPr>
              <a:t> </a:t>
            </a:r>
            <a:r>
              <a:rPr sz="2400" dirty="0">
                <a:solidFill>
                  <a:srgbClr val="0070C0"/>
                </a:solidFill>
                <a:latin typeface="+mn-lt"/>
                <a:cs typeface="Trebuchet MS"/>
              </a:rPr>
              <a:t>2</a:t>
            </a:r>
            <a:endParaRPr sz="2400">
              <a:latin typeface="+mn-lt"/>
              <a:cs typeface="Trebuchet MS"/>
            </a:endParaRPr>
          </a:p>
        </p:txBody>
      </p:sp>
      <p:sp>
        <p:nvSpPr>
          <p:cNvPr id="8" name="object 8"/>
          <p:cNvSpPr/>
          <p:nvPr/>
        </p:nvSpPr>
        <p:spPr>
          <a:xfrm>
            <a:off x="7216368" y="2775777"/>
            <a:ext cx="146446" cy="390227"/>
          </a:xfrm>
          <a:custGeom>
            <a:avLst/>
            <a:gdLst/>
            <a:ahLst/>
            <a:cxnLst/>
            <a:rect l="l" t="t" r="r" b="b"/>
            <a:pathLst>
              <a:path w="208279" h="554989">
                <a:moveTo>
                  <a:pt x="208116" y="554670"/>
                </a:moveTo>
                <a:lnTo>
                  <a:pt x="4461" y="11890"/>
                </a:lnTo>
                <a:lnTo>
                  <a:pt x="0" y="0"/>
                </a:lnTo>
              </a:path>
            </a:pathLst>
          </a:custGeom>
          <a:ln w="25400">
            <a:solidFill>
              <a:srgbClr val="0070C0"/>
            </a:solidFill>
          </a:ln>
        </p:spPr>
        <p:txBody>
          <a:bodyPr wrap="square" lIns="0" tIns="0" rIns="0" bIns="0" rtlCol="0"/>
          <a:lstStyle/>
          <a:p>
            <a:endParaRPr/>
          </a:p>
        </p:txBody>
      </p:sp>
      <p:sp>
        <p:nvSpPr>
          <p:cNvPr id="9" name="object 9"/>
          <p:cNvSpPr/>
          <p:nvPr/>
        </p:nvSpPr>
        <p:spPr>
          <a:xfrm>
            <a:off x="7186562" y="2715471"/>
            <a:ext cx="57596" cy="68312"/>
          </a:xfrm>
          <a:custGeom>
            <a:avLst/>
            <a:gdLst/>
            <a:ahLst/>
            <a:cxnLst/>
            <a:rect l="l" t="t" r="r" b="b"/>
            <a:pathLst>
              <a:path w="81915" h="97154">
                <a:moveTo>
                  <a:pt x="10209" y="0"/>
                </a:moveTo>
                <a:lnTo>
                  <a:pt x="0" y="97155"/>
                </a:lnTo>
                <a:lnTo>
                  <a:pt x="81807" y="66460"/>
                </a:lnTo>
                <a:lnTo>
                  <a:pt x="10209" y="0"/>
                </a:lnTo>
                <a:close/>
              </a:path>
            </a:pathLst>
          </a:custGeom>
          <a:solidFill>
            <a:srgbClr val="0070C0"/>
          </a:solidFill>
        </p:spPr>
        <p:txBody>
          <a:bodyPr wrap="square" lIns="0" tIns="0" rIns="0" bIns="0" rtlCol="0"/>
          <a:lstStyle/>
          <a:p>
            <a:endParaRPr/>
          </a:p>
        </p:txBody>
      </p:sp>
      <p:sp>
        <p:nvSpPr>
          <p:cNvPr id="11" name="TextBox 10">
            <a:extLst>
              <a:ext uri="{FF2B5EF4-FFF2-40B4-BE49-F238E27FC236}">
                <a16:creationId xmlns:a16="http://schemas.microsoft.com/office/drawing/2014/main" id="{A7108EEE-C99D-15F4-BADA-C5D928C5041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2" name="object 10">
            <a:extLst>
              <a:ext uri="{FF2B5EF4-FFF2-40B4-BE49-F238E27FC236}">
                <a16:creationId xmlns:a16="http://schemas.microsoft.com/office/drawing/2014/main" id="{7690C6A4-9040-9D48-F19D-FFE07CDB5821}"/>
              </a:ext>
            </a:extLst>
          </p:cNvPr>
          <p:cNvSpPr txBox="1"/>
          <p:nvPr/>
        </p:nvSpPr>
        <p:spPr>
          <a:xfrm>
            <a:off x="1008340" y="1735736"/>
            <a:ext cx="3472309" cy="1078621"/>
          </a:xfrm>
          <a:prstGeom prst="rect">
            <a:avLst/>
          </a:prstGeom>
        </p:spPr>
        <p:txBody>
          <a:bodyPr vert="horz" wrap="square" lIns="0" tIns="26789" rIns="0" bIns="0" rtlCol="0">
            <a:spAutoFit/>
          </a:bodyPr>
          <a:lstStyle/>
          <a:p>
            <a:pPr marL="2311367" marR="3572">
              <a:lnSpc>
                <a:spcPts val="2812"/>
              </a:lnSpc>
              <a:spcBef>
                <a:spcPts val="211"/>
              </a:spcBef>
            </a:pPr>
            <a:r>
              <a:rPr sz="2400" spc="-4" dirty="0">
                <a:latin typeface="+mn-lt"/>
                <a:cs typeface="Trebuchet MS"/>
              </a:rPr>
              <a:t>w</a:t>
            </a:r>
            <a:r>
              <a:rPr sz="2400" dirty="0">
                <a:latin typeface="+mn-lt"/>
                <a:cs typeface="Trebuchet MS"/>
              </a:rPr>
              <a:t>eights:  4x1x9x9</a:t>
            </a:r>
          </a:p>
          <a:p>
            <a:pPr marL="8929">
              <a:lnSpc>
                <a:spcPts val="2584"/>
              </a:lnSpc>
            </a:pPr>
            <a:r>
              <a:rPr sz="2400" spc="-4" dirty="0">
                <a:latin typeface="+mn-lt"/>
                <a:cs typeface="Trebuchet MS"/>
              </a:rPr>
              <a:t>Input:</a:t>
            </a:r>
            <a:r>
              <a:rPr sz="2400" spc="-7" dirty="0">
                <a:latin typeface="+mn-lt"/>
                <a:cs typeface="Trebuchet MS"/>
              </a:rPr>
              <a:t> </a:t>
            </a:r>
            <a:r>
              <a:rPr sz="2400" dirty="0">
                <a:latin typeface="+mn-lt"/>
                <a:cs typeface="Trebuchet MS"/>
              </a:rPr>
              <a:t>1x224x224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201779"/>
            <a:ext cx="8440889" cy="596590"/>
          </a:xfrm>
          <a:prstGeom prst="rect">
            <a:avLst/>
          </a:prstGeom>
        </p:spPr>
        <p:txBody>
          <a:bodyPr vert="horz" wrap="square" lIns="0" tIns="32147" rIns="0" bIns="0" numCol="1" rtlCol="0" anchor="t" anchorCtr="0" compatLnSpc="1">
            <a:prstTxWarp prst="textNoShape">
              <a:avLst/>
            </a:prstTxWarp>
            <a:spAutoFit/>
          </a:bodyPr>
          <a:lstStyle/>
          <a:p>
            <a:pPr marL="569247" marR="3572" indent="-560764">
              <a:lnSpc>
                <a:spcPts val="4781"/>
              </a:lnSpc>
              <a:spcBef>
                <a:spcPts val="253"/>
              </a:spcBef>
              <a:tabLst>
                <a:tab pos="1837218" algn="l"/>
                <a:tab pos="2275650" algn="l"/>
                <a:tab pos="3316814" algn="l"/>
                <a:tab pos="4391464" algn="l"/>
                <a:tab pos="5645594" algn="l"/>
              </a:tabLst>
            </a:pPr>
            <a:r>
              <a:rPr lang="de-DE" dirty="0">
                <a:cs typeface="Helvetica Neue"/>
              </a:rPr>
              <a:t>P</a:t>
            </a:r>
            <a:r>
              <a:rPr dirty="0" err="1">
                <a:cs typeface="Helvetica Neue"/>
              </a:rPr>
              <a:t>ooling</a:t>
            </a:r>
            <a:r>
              <a:rPr lang="de-DE" dirty="0">
                <a:cs typeface="Helvetica Neue"/>
              </a:rPr>
              <a:t> </a:t>
            </a:r>
            <a:r>
              <a:rPr dirty="0">
                <a:cs typeface="Helvetica Neue"/>
              </a:rPr>
              <a:t>layers</a:t>
            </a:r>
            <a:r>
              <a:rPr lang="de-DE" dirty="0">
                <a:cs typeface="Helvetica Neue"/>
              </a:rPr>
              <a:t> </a:t>
            </a:r>
            <a:r>
              <a:rPr dirty="0">
                <a:cs typeface="Helvetica Neue"/>
              </a:rPr>
              <a:t>to</a:t>
            </a:r>
            <a:r>
              <a:rPr lang="de-DE" dirty="0">
                <a:cs typeface="Helvetica Neue"/>
              </a:rPr>
              <a:t> </a:t>
            </a:r>
            <a:r>
              <a:rPr spc="-14" dirty="0">
                <a:cs typeface="Helvetica Neue"/>
              </a:rPr>
              <a:t>reduce</a:t>
            </a:r>
            <a:r>
              <a:rPr lang="de-DE" spc="-14" dirty="0">
                <a:cs typeface="Helvetica Neue"/>
              </a:rPr>
              <a:t> </a:t>
            </a:r>
            <a:r>
              <a:rPr dirty="0">
                <a:cs typeface="Helvetica Neue"/>
              </a:rPr>
              <a:t>dimensionality</a:t>
            </a:r>
          </a:p>
        </p:txBody>
      </p:sp>
      <p:sp>
        <p:nvSpPr>
          <p:cNvPr id="3" name="object 3"/>
          <p:cNvSpPr txBox="1"/>
          <p:nvPr/>
        </p:nvSpPr>
        <p:spPr>
          <a:xfrm>
            <a:off x="8784464" y="5986054"/>
            <a:ext cx="179040" cy="160172"/>
          </a:xfrm>
          <a:prstGeom prst="rect">
            <a:avLst/>
          </a:prstGeom>
        </p:spPr>
        <p:txBody>
          <a:bodyPr vert="horz" wrap="square" lIns="0" tIns="0" rIns="0" bIns="0" rtlCol="0">
            <a:spAutoFit/>
          </a:bodyPr>
          <a:lstStyle/>
          <a:p>
            <a:pPr>
              <a:lnSpc>
                <a:spcPts val="1227"/>
              </a:lnSpc>
            </a:pPr>
            <a:r>
              <a:rPr sz="1266" dirty="0">
                <a:latin typeface="Helvetica-Light"/>
                <a:cs typeface="Helvetica-Light"/>
              </a:rPr>
              <a:t>12</a:t>
            </a:r>
            <a:endParaRPr sz="1266">
              <a:latin typeface="Helvetica-Light"/>
              <a:cs typeface="Helvetica-Light"/>
            </a:endParaRPr>
          </a:p>
        </p:txBody>
      </p:sp>
      <p:sp>
        <p:nvSpPr>
          <p:cNvPr id="4" name="object 4"/>
          <p:cNvSpPr/>
          <p:nvPr/>
        </p:nvSpPr>
        <p:spPr>
          <a:xfrm>
            <a:off x="3524250" y="1331604"/>
            <a:ext cx="3344761" cy="231394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367980" y="3767679"/>
            <a:ext cx="5568211" cy="261364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02250" y="2148819"/>
            <a:ext cx="3108871" cy="1177606"/>
          </a:xfrm>
          <a:prstGeom prst="rect">
            <a:avLst/>
          </a:prstGeom>
        </p:spPr>
        <p:txBody>
          <a:bodyPr vert="horz" wrap="square" lIns="0" tIns="23217" rIns="0" bIns="0" rtlCol="0">
            <a:spAutoFit/>
          </a:bodyPr>
          <a:lstStyle/>
          <a:p>
            <a:pPr marL="8929" marR="3572" algn="ctr">
              <a:lnSpc>
                <a:spcPts val="3023"/>
              </a:lnSpc>
              <a:spcBef>
                <a:spcPts val="183"/>
              </a:spcBef>
              <a:tabLst>
                <a:tab pos="776409" algn="l"/>
                <a:tab pos="866149" algn="l"/>
                <a:tab pos="1044736" algn="l"/>
                <a:tab pos="1563086" algn="l"/>
                <a:tab pos="1580498" algn="l"/>
                <a:tab pos="1920261" algn="l"/>
                <a:tab pos="2045272" algn="l"/>
                <a:tab pos="2116707" algn="l"/>
              </a:tabLst>
            </a:pPr>
            <a:r>
              <a:rPr sz="2400" i="1" dirty="0">
                <a:latin typeface="+mn-lt"/>
                <a:cs typeface="Helvetica-LightOblique"/>
              </a:rPr>
              <a:t>Convolutional</a:t>
            </a:r>
            <a:r>
              <a:rPr lang="de-DE" sz="2400" i="1" dirty="0">
                <a:latin typeface="+mn-lt"/>
                <a:cs typeface="Helvetica-LightOblique"/>
              </a:rPr>
              <a:t> </a:t>
            </a:r>
            <a:r>
              <a:rPr sz="2400" i="1" dirty="0">
                <a:latin typeface="+mn-lt"/>
                <a:cs typeface="Helvetica-LightOblique"/>
              </a:rPr>
              <a:t>Layers:  </a:t>
            </a:r>
            <a:r>
              <a:rPr sz="2400" dirty="0">
                <a:latin typeface="+mn-lt"/>
                <a:cs typeface="Helvetica-Light"/>
              </a:rPr>
              <a:t>slide</a:t>
            </a:r>
            <a:r>
              <a:rPr lang="de-DE" sz="2400" dirty="0">
                <a:latin typeface="+mn-lt"/>
                <a:cs typeface="Helvetica-Light"/>
              </a:rPr>
              <a:t> </a:t>
            </a:r>
            <a:r>
              <a:rPr sz="2400" dirty="0">
                <a:latin typeface="+mn-lt"/>
                <a:cs typeface="Helvetica-Light"/>
              </a:rPr>
              <a:t>a	set</a:t>
            </a:r>
            <a:r>
              <a:rPr lang="de-DE" sz="2400" dirty="0">
                <a:latin typeface="+mn-lt"/>
                <a:cs typeface="Helvetica-Light"/>
              </a:rPr>
              <a:t> </a:t>
            </a:r>
            <a:r>
              <a:rPr sz="2400" dirty="0">
                <a:latin typeface="+mn-lt"/>
                <a:cs typeface="Helvetica-Light"/>
              </a:rPr>
              <a:t>of	</a:t>
            </a:r>
            <a:r>
              <a:rPr lang="de-DE" sz="2400" dirty="0">
                <a:latin typeface="+mn-lt"/>
                <a:cs typeface="Helvetica-Light"/>
              </a:rPr>
              <a:t> </a:t>
            </a:r>
            <a:r>
              <a:rPr sz="2400" dirty="0">
                <a:latin typeface="+mn-lt"/>
                <a:cs typeface="Helvetica-Light"/>
              </a:rPr>
              <a:t>small</a:t>
            </a:r>
            <a:r>
              <a:rPr lang="de-DE" sz="2400" dirty="0">
                <a:latin typeface="+mn-lt"/>
                <a:cs typeface="Helvetica-Light"/>
              </a:rPr>
              <a:t> </a:t>
            </a:r>
            <a:r>
              <a:rPr sz="2400" dirty="0">
                <a:latin typeface="+mn-lt"/>
                <a:cs typeface="Helvetica-Light"/>
              </a:rPr>
              <a:t> filters</a:t>
            </a:r>
            <a:r>
              <a:rPr lang="de-DE" sz="2400" dirty="0">
                <a:latin typeface="+mn-lt"/>
                <a:cs typeface="Helvetica-Light"/>
              </a:rPr>
              <a:t> </a:t>
            </a:r>
            <a:r>
              <a:rPr sz="2400" dirty="0">
                <a:latin typeface="+mn-lt"/>
                <a:cs typeface="Helvetica-Light"/>
              </a:rPr>
              <a:t>over</a:t>
            </a:r>
            <a:r>
              <a:rPr lang="de-DE" sz="2400" dirty="0">
                <a:latin typeface="+mn-lt"/>
                <a:cs typeface="Helvetica-Light"/>
              </a:rPr>
              <a:t> </a:t>
            </a:r>
            <a:r>
              <a:rPr sz="2400" dirty="0">
                <a:latin typeface="+mn-lt"/>
                <a:cs typeface="Helvetica-Light"/>
              </a:rPr>
              <a:t>the</a:t>
            </a:r>
            <a:r>
              <a:rPr lang="de-DE" sz="2400" dirty="0">
                <a:latin typeface="+mn-lt"/>
                <a:cs typeface="Helvetica-Light"/>
              </a:rPr>
              <a:t> </a:t>
            </a:r>
            <a:r>
              <a:rPr sz="2400" dirty="0">
                <a:latin typeface="+mn-lt"/>
                <a:cs typeface="Helvetica-Light"/>
              </a:rPr>
              <a:t>image</a:t>
            </a:r>
          </a:p>
        </p:txBody>
      </p:sp>
      <p:sp>
        <p:nvSpPr>
          <p:cNvPr id="7" name="object 7"/>
          <p:cNvSpPr txBox="1"/>
          <p:nvPr/>
        </p:nvSpPr>
        <p:spPr>
          <a:xfrm>
            <a:off x="169622" y="4716726"/>
            <a:ext cx="3174057" cy="1177605"/>
          </a:xfrm>
          <a:prstGeom prst="rect">
            <a:avLst/>
          </a:prstGeom>
        </p:spPr>
        <p:txBody>
          <a:bodyPr vert="horz" wrap="square" lIns="0" tIns="23216" rIns="0" bIns="0" rtlCol="0">
            <a:spAutoFit/>
          </a:bodyPr>
          <a:lstStyle/>
          <a:p>
            <a:pPr marL="8929" marR="3572" algn="ctr">
              <a:lnSpc>
                <a:spcPts val="3023"/>
              </a:lnSpc>
              <a:spcBef>
                <a:spcPts val="182"/>
              </a:spcBef>
              <a:tabLst>
                <a:tab pos="366104" algn="l"/>
                <a:tab pos="1110814" algn="l"/>
                <a:tab pos="1169747" algn="l"/>
              </a:tabLst>
            </a:pPr>
            <a:r>
              <a:rPr sz="2400" i="1" dirty="0">
                <a:latin typeface="+mn-lt"/>
                <a:cs typeface="Helvetica-LightOblique"/>
              </a:rPr>
              <a:t>Pooling</a:t>
            </a:r>
            <a:r>
              <a:rPr lang="de-DE" sz="2400" i="1" dirty="0">
                <a:latin typeface="+mn-lt"/>
                <a:cs typeface="Helvetica-LightOblique"/>
              </a:rPr>
              <a:t> </a:t>
            </a:r>
            <a:r>
              <a:rPr sz="2400" i="1" dirty="0">
                <a:latin typeface="+mn-lt"/>
                <a:cs typeface="Helvetica-LightOblique"/>
              </a:rPr>
              <a:t>Layers:</a:t>
            </a:r>
            <a:r>
              <a:rPr lang="de-DE" sz="2400" i="1" dirty="0">
                <a:latin typeface="+mn-lt"/>
                <a:cs typeface="Helvetica-LightOblique"/>
              </a:rPr>
              <a:t> </a:t>
            </a:r>
            <a:r>
              <a:rPr sz="2400" spc="-46" dirty="0">
                <a:latin typeface="+mn-lt"/>
                <a:cs typeface="Helvetica-Light"/>
              </a:rPr>
              <a:t>r</a:t>
            </a:r>
            <a:r>
              <a:rPr sz="2400" dirty="0">
                <a:latin typeface="+mn-lt"/>
                <a:cs typeface="Helvetica-Light"/>
              </a:rPr>
              <a:t>educe</a:t>
            </a:r>
            <a:r>
              <a:rPr lang="de-DE" sz="2400" dirty="0">
                <a:latin typeface="+mn-lt"/>
                <a:cs typeface="Helvetica-Light"/>
              </a:rPr>
              <a:t> </a:t>
            </a:r>
            <a:r>
              <a:rPr sz="2400" dirty="0">
                <a:latin typeface="+mn-lt"/>
                <a:cs typeface="Helvetica-Light"/>
              </a:rPr>
              <a:t>dimensionality</a:t>
            </a:r>
            <a:r>
              <a:rPr lang="de-DE" sz="2400" dirty="0">
                <a:latin typeface="+mn-lt"/>
                <a:cs typeface="Helvetica-Light"/>
              </a:rPr>
              <a:t> </a:t>
            </a:r>
            <a:r>
              <a:rPr sz="2400" dirty="0">
                <a:latin typeface="+mn-lt"/>
                <a:cs typeface="Helvetica-Light"/>
              </a:rPr>
              <a:t>of</a:t>
            </a:r>
            <a:r>
              <a:rPr lang="de-DE" sz="2400" dirty="0">
                <a:latin typeface="+mn-lt"/>
                <a:cs typeface="Helvetica-Light"/>
              </a:rPr>
              <a:t> </a:t>
            </a:r>
            <a:r>
              <a:rPr sz="2400" spc="-7" dirty="0">
                <a:latin typeface="+mn-lt"/>
                <a:cs typeface="Helvetica-Light"/>
              </a:rPr>
              <a:t>representation</a:t>
            </a:r>
            <a:endParaRPr sz="2400" dirty="0">
              <a:latin typeface="+mn-lt"/>
              <a:cs typeface="Helvetica-Light"/>
            </a:endParaRPr>
          </a:p>
        </p:txBody>
      </p:sp>
      <p:sp>
        <p:nvSpPr>
          <p:cNvPr id="8" name="object 8"/>
          <p:cNvSpPr txBox="1"/>
          <p:nvPr/>
        </p:nvSpPr>
        <p:spPr>
          <a:xfrm>
            <a:off x="3037036" y="6453336"/>
            <a:ext cx="4415284" cy="170600"/>
          </a:xfrm>
          <a:prstGeom prst="rect">
            <a:avLst/>
          </a:prstGeom>
        </p:spPr>
        <p:txBody>
          <a:bodyPr vert="horz" wrap="square" lIns="0" tIns="8930" rIns="0" bIns="0" rtlCol="0">
            <a:spAutoFit/>
          </a:bodyPr>
          <a:lstStyle/>
          <a:p>
            <a:pPr marL="8929">
              <a:spcBef>
                <a:spcPts val="70"/>
              </a:spcBef>
            </a:pPr>
            <a:r>
              <a:rPr sz="1050" dirty="0">
                <a:latin typeface="Helvetica-Light"/>
                <a:cs typeface="Helvetica-Light"/>
              </a:rPr>
              <a:t>image:</a:t>
            </a:r>
            <a:r>
              <a:rPr sz="1050" spc="-60" dirty="0">
                <a:latin typeface="Helvetica-Light"/>
                <a:cs typeface="Helvetica-Light"/>
              </a:rPr>
              <a:t> </a:t>
            </a:r>
            <a:r>
              <a:rPr sz="1050" u="sng" dirty="0">
                <a:uFill>
                  <a:solidFill>
                    <a:srgbClr val="000000"/>
                  </a:solidFill>
                </a:uFill>
                <a:latin typeface="Helvetica-Light"/>
                <a:cs typeface="Helvetica-Light"/>
              </a:rPr>
              <a:t>https://cs231n.github.io/convolutional-networks/</a:t>
            </a:r>
            <a:endParaRPr sz="1050" dirty="0">
              <a:latin typeface="Helvetica-Light"/>
              <a:cs typeface="Helvetica-Light"/>
            </a:endParaRPr>
          </a:p>
        </p:txBody>
      </p:sp>
      <p:sp>
        <p:nvSpPr>
          <p:cNvPr id="11" name="TextBox 10">
            <a:extLst>
              <a:ext uri="{FF2B5EF4-FFF2-40B4-BE49-F238E27FC236}">
                <a16:creationId xmlns:a16="http://schemas.microsoft.com/office/drawing/2014/main" id="{DE25A9DA-6DC2-CD50-FC21-5BB0C0A54B4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2" name="Cloud Callout 11">
            <a:extLst>
              <a:ext uri="{FF2B5EF4-FFF2-40B4-BE49-F238E27FC236}">
                <a16:creationId xmlns:a16="http://schemas.microsoft.com/office/drawing/2014/main" id="{0E223212-2F21-751A-6FD7-A313B1EC8864}"/>
              </a:ext>
            </a:extLst>
          </p:cNvPr>
          <p:cNvSpPr/>
          <p:nvPr/>
        </p:nvSpPr>
        <p:spPr>
          <a:xfrm>
            <a:off x="6900587" y="2946426"/>
            <a:ext cx="2718048" cy="1080120"/>
          </a:xfrm>
          <a:prstGeom prst="cloudCallout">
            <a:avLst>
              <a:gd name="adj1" fmla="val -61721"/>
              <a:gd name="adj2" fmla="val 692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ysClr val="windowText" lastClr="000000"/>
                </a:solidFill>
                <a:cs typeface="HelveticaNeue-Light"/>
              </a:rPr>
              <a:t>Why</a:t>
            </a:r>
            <a:r>
              <a:rPr lang="de-DE" dirty="0">
                <a:solidFill>
                  <a:sysClr val="windowText" lastClr="000000"/>
                </a:solidFill>
                <a:cs typeface="HelveticaNeue-Light"/>
              </a:rPr>
              <a:t> </a:t>
            </a:r>
            <a:r>
              <a:rPr lang="de-DE" dirty="0" err="1">
                <a:solidFill>
                  <a:sysClr val="windowText" lastClr="000000"/>
                </a:solidFill>
                <a:cs typeface="HelveticaNeue-Light"/>
              </a:rPr>
              <a:t>reduce</a:t>
            </a:r>
            <a:r>
              <a:rPr lang="de-DE" dirty="0">
                <a:solidFill>
                  <a:sysClr val="windowText" lastClr="000000"/>
                </a:solidFill>
                <a:cs typeface="HelveticaNeue-Light"/>
              </a:rPr>
              <a:t> </a:t>
            </a:r>
            <a:r>
              <a:rPr lang="de-DE" dirty="0" err="1">
                <a:solidFill>
                  <a:sysClr val="windowText" lastClr="000000"/>
                </a:solidFill>
                <a:cs typeface="HelveticaNeue-Light"/>
              </a:rPr>
              <a:t>dimensionality</a:t>
            </a:r>
            <a:r>
              <a:rPr lang="de-DE" dirty="0">
                <a:solidFill>
                  <a:sysClr val="windowText" lastClr="000000"/>
                </a:solidFill>
                <a:cs typeface="HelveticaNeue-Ligh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63244"/>
            <a:ext cx="186496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dirty="0">
                <a:cs typeface="Helvetica"/>
              </a:rPr>
              <a:t>Alexnet</a:t>
            </a:r>
          </a:p>
        </p:txBody>
      </p:sp>
      <p:sp>
        <p:nvSpPr>
          <p:cNvPr id="3" name="object 3"/>
          <p:cNvSpPr/>
          <p:nvPr/>
        </p:nvSpPr>
        <p:spPr>
          <a:xfrm>
            <a:off x="1206918" y="1484784"/>
            <a:ext cx="6720577" cy="220983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212943" y="4414697"/>
            <a:ext cx="4718447" cy="1013509"/>
          </a:xfrm>
          <a:prstGeom prst="rect">
            <a:avLst/>
          </a:prstGeom>
          <a:solidFill>
            <a:srgbClr val="70BF41">
              <a:alpha val="43429"/>
            </a:srgbClr>
          </a:solidFill>
        </p:spPr>
        <p:txBody>
          <a:bodyPr vert="horz" wrap="square" lIns="0" tIns="34379" rIns="0" bIns="0" rtlCol="0">
            <a:spAutoFit/>
          </a:bodyPr>
          <a:lstStyle/>
          <a:p>
            <a:pPr marL="205376" marR="101348" indent="-98670" algn="ctr">
              <a:lnSpc>
                <a:spcPts val="3867"/>
              </a:lnSpc>
              <a:spcBef>
                <a:spcPts val="271"/>
              </a:spcBef>
              <a:tabLst>
                <a:tab pos="776409" algn="l"/>
                <a:tab pos="1217520" algn="l"/>
                <a:tab pos="1917582" algn="l"/>
                <a:tab pos="2708724" algn="l"/>
                <a:tab pos="4055273" algn="l"/>
              </a:tabLst>
            </a:pPr>
            <a:r>
              <a:rPr lang="de-DE" sz="3200" dirty="0">
                <a:latin typeface="+mn-lt"/>
                <a:cs typeface="HelveticaNeue-Light"/>
              </a:rPr>
              <a:t>T</a:t>
            </a:r>
            <a:r>
              <a:rPr sz="3200" dirty="0">
                <a:latin typeface="+mn-lt"/>
                <a:cs typeface="HelveticaNeue-Light"/>
              </a:rPr>
              <a:t>he	</a:t>
            </a:r>
            <a:r>
              <a:rPr lang="de-DE" sz="3200" dirty="0">
                <a:latin typeface="+mn-lt"/>
                <a:cs typeface="HelveticaNeue-Light"/>
              </a:rPr>
              <a:t> </a:t>
            </a:r>
            <a:r>
              <a:rPr sz="3200" dirty="0">
                <a:latin typeface="+mn-lt"/>
                <a:cs typeface="HelveticaNeue-Light"/>
              </a:rPr>
              <a:t>paper</a:t>
            </a:r>
            <a:r>
              <a:rPr lang="de-DE" sz="3200" dirty="0">
                <a:latin typeface="+mn-lt"/>
                <a:cs typeface="HelveticaNeue-Light"/>
              </a:rPr>
              <a:t> </a:t>
            </a:r>
            <a:r>
              <a:rPr sz="3200" dirty="0">
                <a:latin typeface="+mn-lt"/>
                <a:cs typeface="HelveticaNeue-Light"/>
              </a:rPr>
              <a:t>that</a:t>
            </a:r>
            <a:r>
              <a:rPr lang="de-DE" sz="3200" dirty="0">
                <a:latin typeface="+mn-lt"/>
                <a:cs typeface="HelveticaNeue-Light"/>
              </a:rPr>
              <a:t> </a:t>
            </a:r>
            <a:r>
              <a:rPr sz="3200" dirty="0">
                <a:latin typeface="+mn-lt"/>
                <a:cs typeface="HelveticaNeue-Light"/>
              </a:rPr>
              <a:t>started</a:t>
            </a:r>
            <a:r>
              <a:rPr lang="de-DE" sz="3200" dirty="0">
                <a:latin typeface="+mn-lt"/>
                <a:cs typeface="HelveticaNeue-Light"/>
              </a:rPr>
              <a:t> </a:t>
            </a:r>
            <a:r>
              <a:rPr sz="3200" dirty="0">
                <a:latin typeface="+mn-lt"/>
                <a:cs typeface="HelveticaNeue-Light"/>
              </a:rPr>
              <a:t>the</a:t>
            </a:r>
            <a:r>
              <a:rPr lang="de-DE" sz="3200" dirty="0">
                <a:latin typeface="+mn-lt"/>
                <a:cs typeface="HelveticaNeue-Light"/>
              </a:rPr>
              <a:t> </a:t>
            </a:r>
            <a:r>
              <a:rPr sz="3200" dirty="0">
                <a:latin typeface="+mn-lt"/>
                <a:cs typeface="HelveticaNeue-Light"/>
              </a:rPr>
              <a:t>deep</a:t>
            </a:r>
            <a:r>
              <a:rPr lang="de-DE" sz="3200" dirty="0">
                <a:latin typeface="+mn-lt"/>
                <a:cs typeface="HelveticaNeue-Light"/>
              </a:rPr>
              <a:t> </a:t>
            </a:r>
            <a:r>
              <a:rPr sz="3200" spc="7" dirty="0">
                <a:latin typeface="+mn-lt"/>
                <a:cs typeface="HelveticaNeue-Light"/>
              </a:rPr>
              <a:t>learning</a:t>
            </a:r>
            <a:r>
              <a:rPr lang="de-DE" sz="3200" spc="7" dirty="0">
                <a:latin typeface="+mn-lt"/>
                <a:cs typeface="HelveticaNeue-Light"/>
              </a:rPr>
              <a:t> </a:t>
            </a:r>
            <a:r>
              <a:rPr sz="3200" spc="-7" dirty="0">
                <a:latin typeface="+mn-lt"/>
                <a:cs typeface="HelveticaNeue-Light"/>
              </a:rPr>
              <a:t>revolution!</a:t>
            </a:r>
            <a:endParaRPr sz="3200" dirty="0">
              <a:latin typeface="+mn-lt"/>
              <a:cs typeface="HelveticaNeue-Light"/>
            </a:endParaRPr>
          </a:p>
        </p:txBody>
      </p:sp>
      <p:sp>
        <p:nvSpPr>
          <p:cNvPr id="5" name="TextBox 4">
            <a:extLst>
              <a:ext uri="{FF2B5EF4-FFF2-40B4-BE49-F238E27FC236}">
                <a16:creationId xmlns:a16="http://schemas.microsoft.com/office/drawing/2014/main" id="{33022303-C12A-21AE-AA66-10D0A641614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641364" y="4149515"/>
            <a:ext cx="4077295" cy="1533227"/>
          </a:xfrm>
          <a:custGeom>
            <a:avLst/>
            <a:gdLst/>
            <a:ahLst/>
            <a:cxnLst/>
            <a:rect l="l" t="t" r="r" b="b"/>
            <a:pathLst>
              <a:path w="5798820" h="2180590">
                <a:moveTo>
                  <a:pt x="0" y="2180154"/>
                </a:moveTo>
                <a:lnTo>
                  <a:pt x="5798649" y="2180154"/>
                </a:lnTo>
                <a:lnTo>
                  <a:pt x="5798649" y="0"/>
                </a:lnTo>
                <a:lnTo>
                  <a:pt x="0" y="0"/>
                </a:lnTo>
                <a:lnTo>
                  <a:pt x="0" y="2180154"/>
                </a:lnTo>
                <a:close/>
              </a:path>
            </a:pathLst>
          </a:custGeom>
          <a:solidFill>
            <a:srgbClr val="F5D328"/>
          </a:solidFill>
        </p:spPr>
        <p:txBody>
          <a:bodyPr wrap="square" lIns="0" tIns="0" rIns="0" bIns="0" rtlCol="0"/>
          <a:lstStyle/>
          <a:p>
            <a:endParaRPr>
              <a:latin typeface="+mn-lt"/>
            </a:endParaRPr>
          </a:p>
        </p:txBody>
      </p:sp>
      <p:sp>
        <p:nvSpPr>
          <p:cNvPr id="8" name="object 8"/>
          <p:cNvSpPr txBox="1"/>
          <p:nvPr/>
        </p:nvSpPr>
        <p:spPr>
          <a:xfrm>
            <a:off x="552968" y="1220845"/>
            <a:ext cx="8271570" cy="4487679"/>
          </a:xfrm>
          <a:prstGeom prst="rect">
            <a:avLst/>
          </a:prstGeom>
        </p:spPr>
        <p:txBody>
          <a:bodyPr vert="horz" wrap="square" lIns="0" tIns="8930" rIns="0" bIns="0" rtlCol="0">
            <a:spAutoFit/>
          </a:bodyPr>
          <a:lstStyle/>
          <a:p>
            <a:pPr marL="1124208">
              <a:lnSpc>
                <a:spcPts val="2841"/>
              </a:lnSpc>
              <a:spcBef>
                <a:spcPts val="70"/>
              </a:spcBef>
              <a:tabLst>
                <a:tab pos="4192786" algn="l"/>
                <a:tab pos="4920976" algn="l"/>
                <a:tab pos="6100992" algn="l"/>
              </a:tabLst>
            </a:pPr>
            <a:r>
              <a:rPr sz="2000" spc="-4" dirty="0">
                <a:latin typeface="+mn-lt"/>
                <a:cs typeface="Trebuchet MS"/>
              </a:rPr>
              <a:t>Classify </a:t>
            </a:r>
            <a:r>
              <a:rPr sz="2000" dirty="0">
                <a:latin typeface="+mn-lt"/>
                <a:cs typeface="Trebuchet MS"/>
              </a:rPr>
              <a:t>an</a:t>
            </a:r>
            <a:r>
              <a:rPr sz="2000" spc="11" dirty="0">
                <a:latin typeface="+mn-lt"/>
                <a:cs typeface="Trebuchet MS"/>
              </a:rPr>
              <a:t> </a:t>
            </a:r>
            <a:r>
              <a:rPr sz="2000" dirty="0">
                <a:latin typeface="+mn-lt"/>
                <a:cs typeface="Trebuchet MS"/>
              </a:rPr>
              <a:t>image</a:t>
            </a:r>
            <a:r>
              <a:rPr sz="2000" spc="4" dirty="0">
                <a:latin typeface="+mn-lt"/>
                <a:cs typeface="Trebuchet MS"/>
              </a:rPr>
              <a:t> </a:t>
            </a:r>
            <a:r>
              <a:rPr sz="2000" dirty="0">
                <a:latin typeface="+mn-lt"/>
                <a:cs typeface="Trebuchet MS"/>
              </a:rPr>
              <a:t>into</a:t>
            </a:r>
            <a:r>
              <a:rPr lang="de-DE" sz="2000" dirty="0">
                <a:latin typeface="+mn-lt"/>
                <a:cs typeface="Trebuchet MS"/>
              </a:rPr>
              <a:t> </a:t>
            </a:r>
            <a:r>
              <a:rPr sz="2000" dirty="0">
                <a:latin typeface="+mn-lt"/>
                <a:cs typeface="Trebuchet MS"/>
              </a:rPr>
              <a:t>1000</a:t>
            </a:r>
            <a:r>
              <a:rPr lang="de-DE" sz="2000" dirty="0">
                <a:latin typeface="+mn-lt"/>
                <a:cs typeface="Trebuchet MS"/>
              </a:rPr>
              <a:t> </a:t>
            </a:r>
            <a:r>
              <a:rPr sz="2000" spc="-4" dirty="0">
                <a:latin typeface="+mn-lt"/>
                <a:cs typeface="Trebuchet MS"/>
              </a:rPr>
              <a:t>possible</a:t>
            </a:r>
            <a:r>
              <a:rPr lang="de-DE" sz="2000" spc="-4" dirty="0">
                <a:latin typeface="+mn-lt"/>
                <a:cs typeface="Trebuchet MS"/>
              </a:rPr>
              <a:t> </a:t>
            </a:r>
            <a:r>
              <a:rPr sz="2000" spc="-4" dirty="0">
                <a:latin typeface="+mn-lt"/>
                <a:cs typeface="Trebuchet MS"/>
              </a:rPr>
              <a:t>classes:</a:t>
            </a:r>
            <a:endParaRPr sz="2000" dirty="0">
              <a:latin typeface="+mn-lt"/>
              <a:cs typeface="Trebuchet MS"/>
            </a:endParaRPr>
          </a:p>
          <a:p>
            <a:pPr marL="3380659" marR="336637" indent="-3038665">
              <a:lnSpc>
                <a:spcPts val="2812"/>
              </a:lnSpc>
              <a:spcBef>
                <a:spcPts val="112"/>
              </a:spcBef>
            </a:pPr>
            <a:r>
              <a:rPr sz="2000" dirty="0">
                <a:solidFill>
                  <a:srgbClr val="7030A0"/>
                </a:solidFill>
                <a:latin typeface="+mn-lt"/>
                <a:cs typeface="Trebuchet MS"/>
              </a:rPr>
              <a:t>e.g. </a:t>
            </a:r>
            <a:r>
              <a:rPr sz="2000" spc="-4" dirty="0">
                <a:solidFill>
                  <a:srgbClr val="7030A0"/>
                </a:solidFill>
                <a:latin typeface="+mn-lt"/>
                <a:cs typeface="Trebuchet MS"/>
              </a:rPr>
              <a:t>Abyssinian</a:t>
            </a:r>
            <a:r>
              <a:rPr lang="de-DE" sz="2000" spc="-4" dirty="0">
                <a:solidFill>
                  <a:srgbClr val="7030A0"/>
                </a:solidFill>
                <a:latin typeface="+mn-lt"/>
                <a:cs typeface="Trebuchet MS"/>
              </a:rPr>
              <a:t> </a:t>
            </a:r>
            <a:r>
              <a:rPr sz="2000" spc="-4" dirty="0">
                <a:solidFill>
                  <a:srgbClr val="7030A0"/>
                </a:solidFill>
                <a:latin typeface="+mn-lt"/>
                <a:cs typeface="Trebuchet MS"/>
              </a:rPr>
              <a:t>cat, Bulldog, French</a:t>
            </a:r>
            <a:r>
              <a:rPr lang="de-DE" sz="2000" spc="-4" dirty="0">
                <a:solidFill>
                  <a:srgbClr val="7030A0"/>
                </a:solidFill>
                <a:latin typeface="+mn-lt"/>
                <a:cs typeface="Trebuchet MS"/>
              </a:rPr>
              <a:t> </a:t>
            </a:r>
            <a:r>
              <a:rPr sz="2000" spc="-80" dirty="0">
                <a:solidFill>
                  <a:srgbClr val="7030A0"/>
                </a:solidFill>
                <a:latin typeface="+mn-lt"/>
                <a:cs typeface="Trebuchet MS"/>
              </a:rPr>
              <a:t>Terrier, </a:t>
            </a:r>
            <a:r>
              <a:rPr sz="2000" spc="-4" dirty="0">
                <a:solidFill>
                  <a:srgbClr val="7030A0"/>
                </a:solidFill>
                <a:latin typeface="+mn-lt"/>
                <a:cs typeface="Trebuchet MS"/>
              </a:rPr>
              <a:t>Cormorant,</a:t>
            </a:r>
            <a:r>
              <a:rPr lang="de-DE" sz="2000" spc="-4" dirty="0">
                <a:solidFill>
                  <a:srgbClr val="7030A0"/>
                </a:solidFill>
                <a:latin typeface="+mn-lt"/>
                <a:cs typeface="Trebuchet MS"/>
              </a:rPr>
              <a:t> </a:t>
            </a:r>
            <a:r>
              <a:rPr sz="2000" spc="-4" dirty="0">
                <a:solidFill>
                  <a:srgbClr val="7030A0"/>
                </a:solidFill>
                <a:latin typeface="+mn-lt"/>
                <a:cs typeface="Trebuchet MS"/>
              </a:rPr>
              <a:t>Chickadee,</a:t>
            </a:r>
            <a:endParaRPr sz="2000" dirty="0">
              <a:latin typeface="+mn-lt"/>
              <a:cs typeface="Trebuchet MS"/>
            </a:endParaRPr>
          </a:p>
          <a:p>
            <a:pPr marL="8929" algn="ctr">
              <a:lnSpc>
                <a:spcPts val="2727"/>
              </a:lnSpc>
              <a:tabLst>
                <a:tab pos="552728" algn="l"/>
              </a:tabLst>
            </a:pPr>
            <a:r>
              <a:rPr lang="en-GB" sz="2000" dirty="0">
                <a:solidFill>
                  <a:srgbClr val="7030A0"/>
                </a:solidFill>
                <a:latin typeface="+mn-lt"/>
                <a:cs typeface="Trebuchet MS"/>
              </a:rPr>
              <a:t>R</a:t>
            </a:r>
            <a:r>
              <a:rPr sz="2000" dirty="0">
                <a:solidFill>
                  <a:srgbClr val="7030A0"/>
                </a:solidFill>
                <a:latin typeface="+mn-lt"/>
                <a:cs typeface="Trebuchet MS"/>
              </a:rPr>
              <a:t>ed</a:t>
            </a:r>
            <a:r>
              <a:rPr lang="de-DE" sz="2000" dirty="0">
                <a:solidFill>
                  <a:srgbClr val="7030A0"/>
                </a:solidFill>
                <a:latin typeface="+mn-lt"/>
                <a:cs typeface="Trebuchet MS"/>
              </a:rPr>
              <a:t> </a:t>
            </a:r>
            <a:r>
              <a:rPr sz="2000" spc="-4" dirty="0">
                <a:solidFill>
                  <a:srgbClr val="7030A0"/>
                </a:solidFill>
                <a:latin typeface="+mn-lt"/>
                <a:cs typeface="Trebuchet MS"/>
              </a:rPr>
              <a:t>fox, banjo, barbell, hourglass, knot, </a:t>
            </a:r>
            <a:r>
              <a:rPr sz="2000" dirty="0">
                <a:solidFill>
                  <a:srgbClr val="7030A0"/>
                </a:solidFill>
                <a:latin typeface="+mn-lt"/>
                <a:cs typeface="Trebuchet MS"/>
              </a:rPr>
              <a:t>maze, </a:t>
            </a:r>
            <a:r>
              <a:rPr sz="2000" spc="-4" dirty="0">
                <a:solidFill>
                  <a:srgbClr val="7030A0"/>
                </a:solidFill>
                <a:latin typeface="+mn-lt"/>
                <a:cs typeface="Trebuchet MS"/>
              </a:rPr>
              <a:t>viaduct,</a:t>
            </a:r>
            <a:r>
              <a:rPr sz="2000" spc="49" dirty="0">
                <a:solidFill>
                  <a:srgbClr val="7030A0"/>
                </a:solidFill>
                <a:latin typeface="+mn-lt"/>
                <a:cs typeface="Trebuchet MS"/>
              </a:rPr>
              <a:t> </a:t>
            </a:r>
            <a:r>
              <a:rPr sz="2000" spc="-4" dirty="0">
                <a:solidFill>
                  <a:srgbClr val="7030A0"/>
                </a:solidFill>
                <a:latin typeface="+mn-lt"/>
                <a:cs typeface="Trebuchet MS"/>
              </a:rPr>
              <a:t>etc.</a:t>
            </a:r>
            <a:endParaRPr sz="2000" dirty="0">
              <a:latin typeface="+mn-lt"/>
              <a:cs typeface="Trebuchet MS"/>
            </a:endParaRPr>
          </a:p>
          <a:p>
            <a:pPr>
              <a:spcBef>
                <a:spcPts val="28"/>
              </a:spcBef>
            </a:pPr>
            <a:endParaRPr sz="2000" dirty="0">
              <a:latin typeface="+mn-lt"/>
              <a:cs typeface="Trebuchet MS"/>
            </a:endParaRPr>
          </a:p>
          <a:p>
            <a:pPr marL="5070096" marR="279489">
              <a:lnSpc>
                <a:spcPts val="2812"/>
              </a:lnSpc>
              <a:tabLst>
                <a:tab pos="7173856" algn="l"/>
              </a:tabLst>
            </a:pPr>
            <a:r>
              <a:rPr sz="2000" spc="-4" dirty="0">
                <a:latin typeface="+mn-lt"/>
                <a:cs typeface="Trebuchet MS"/>
              </a:rPr>
              <a:t>cat</a:t>
            </a:r>
            <a:r>
              <a:rPr sz="2000" dirty="0">
                <a:latin typeface="+mn-lt"/>
                <a:cs typeface="Trebuchet MS"/>
              </a:rPr>
              <a:t>,</a:t>
            </a:r>
            <a:r>
              <a:rPr sz="2000" spc="-4" dirty="0">
                <a:latin typeface="+mn-lt"/>
                <a:cs typeface="Trebuchet MS"/>
              </a:rPr>
              <a:t> tabb</a:t>
            </a:r>
            <a:r>
              <a:rPr sz="2000" dirty="0">
                <a:latin typeface="+mn-lt"/>
                <a:cs typeface="Trebuchet MS"/>
              </a:rPr>
              <a:t>y</a:t>
            </a:r>
            <a:r>
              <a:rPr sz="2000" spc="-4" dirty="0">
                <a:latin typeface="+mn-lt"/>
                <a:cs typeface="Trebuchet MS"/>
              </a:rPr>
              <a:t> ca</a:t>
            </a:r>
            <a:r>
              <a:rPr sz="2000" dirty="0">
                <a:latin typeface="+mn-lt"/>
                <a:cs typeface="Trebuchet MS"/>
              </a:rPr>
              <a:t>t	</a:t>
            </a:r>
            <a:r>
              <a:rPr sz="2000" spc="-4" dirty="0">
                <a:latin typeface="+mn-lt"/>
                <a:cs typeface="Trebuchet MS"/>
              </a:rPr>
              <a:t>(0.71)  Egyptian cat</a:t>
            </a:r>
            <a:r>
              <a:rPr sz="2000" spc="-14" dirty="0">
                <a:latin typeface="+mn-lt"/>
                <a:cs typeface="Trebuchet MS"/>
              </a:rPr>
              <a:t> </a:t>
            </a:r>
            <a:r>
              <a:rPr sz="2000" dirty="0">
                <a:latin typeface="+mn-lt"/>
                <a:cs typeface="Trebuchet MS"/>
              </a:rPr>
              <a:t>(0.22)</a:t>
            </a:r>
          </a:p>
          <a:p>
            <a:pPr marL="5070096">
              <a:lnSpc>
                <a:spcPts val="2700"/>
              </a:lnSpc>
              <a:tabLst>
                <a:tab pos="5614341" algn="l"/>
              </a:tabLst>
            </a:pPr>
            <a:r>
              <a:rPr sz="2000" dirty="0">
                <a:latin typeface="+mn-lt"/>
                <a:cs typeface="Trebuchet MS"/>
              </a:rPr>
              <a:t>red	</a:t>
            </a:r>
            <a:r>
              <a:rPr sz="2000" spc="-4" dirty="0">
                <a:latin typeface="+mn-lt"/>
                <a:cs typeface="Trebuchet MS"/>
              </a:rPr>
              <a:t>fox</a:t>
            </a:r>
            <a:r>
              <a:rPr sz="2000" spc="-7" dirty="0">
                <a:latin typeface="+mn-lt"/>
                <a:cs typeface="Trebuchet MS"/>
              </a:rPr>
              <a:t> </a:t>
            </a:r>
            <a:r>
              <a:rPr sz="2000" dirty="0">
                <a:latin typeface="+mn-lt"/>
                <a:cs typeface="Trebuchet MS"/>
              </a:rPr>
              <a:t>(0.11)</a:t>
            </a:r>
          </a:p>
          <a:p>
            <a:pPr marL="5070096">
              <a:lnSpc>
                <a:spcPts val="2841"/>
              </a:lnSpc>
            </a:pPr>
            <a:r>
              <a:rPr sz="2000" dirty="0">
                <a:latin typeface="+mn-lt"/>
                <a:cs typeface="Trebuchet MS"/>
              </a:rPr>
              <a:t>…..</a:t>
            </a:r>
          </a:p>
          <a:p>
            <a:pPr marL="2225199" marR="2220288" algn="ctr">
              <a:lnSpc>
                <a:spcPts val="3867"/>
              </a:lnSpc>
              <a:spcBef>
                <a:spcPts val="1462"/>
              </a:spcBef>
              <a:tabLst>
                <a:tab pos="3100277" algn="l"/>
                <a:tab pos="3663274" algn="l"/>
                <a:tab pos="4013752" algn="l"/>
                <a:tab pos="4332977" algn="l"/>
              </a:tabLst>
            </a:pPr>
            <a:r>
              <a:rPr lang="de-DE" sz="3200" dirty="0">
                <a:latin typeface="+mn-lt"/>
                <a:cs typeface="HelveticaNeue-Light"/>
              </a:rPr>
              <a:t>T</a:t>
            </a:r>
            <a:r>
              <a:rPr sz="3200" dirty="0">
                <a:latin typeface="+mn-lt"/>
                <a:cs typeface="HelveticaNeue-Light"/>
              </a:rPr>
              <a:t>rain</a:t>
            </a:r>
            <a:r>
              <a:rPr lang="de-DE" sz="3200" dirty="0">
                <a:latin typeface="+mn-lt"/>
                <a:cs typeface="HelveticaNeue-Light"/>
              </a:rPr>
              <a:t> </a:t>
            </a:r>
            <a:r>
              <a:rPr sz="3200" dirty="0">
                <a:latin typeface="+mn-lt"/>
                <a:cs typeface="HelveticaNeue-Light"/>
              </a:rPr>
              <a:t>on</a:t>
            </a:r>
            <a:r>
              <a:rPr lang="de-DE" sz="3200" dirty="0">
                <a:latin typeface="+mn-lt"/>
                <a:cs typeface="HelveticaNeue-Light"/>
              </a:rPr>
              <a:t> </a:t>
            </a:r>
            <a:r>
              <a:rPr sz="3200" dirty="0">
                <a:latin typeface="+mn-lt"/>
                <a:cs typeface="HelveticaNeue-Light"/>
              </a:rPr>
              <a:t>ImageNet</a:t>
            </a:r>
            <a:r>
              <a:rPr lang="de-DE" sz="3200" dirty="0">
                <a:latin typeface="+mn-lt"/>
                <a:cs typeface="HelveticaNeue-Light"/>
              </a:rPr>
              <a:t> </a:t>
            </a:r>
            <a:r>
              <a:rPr sz="3200" dirty="0">
                <a:latin typeface="+mn-lt"/>
                <a:cs typeface="HelveticaNeue-Light"/>
              </a:rPr>
              <a:t>challenge</a:t>
            </a:r>
            <a:r>
              <a:rPr lang="de-DE" sz="3200" dirty="0">
                <a:latin typeface="+mn-lt"/>
                <a:cs typeface="HelveticaNeue-Light"/>
              </a:rPr>
              <a:t> </a:t>
            </a:r>
            <a:r>
              <a:rPr sz="3200" dirty="0">
                <a:latin typeface="+mn-lt"/>
                <a:cs typeface="HelveticaNeue-Light"/>
              </a:rPr>
              <a:t>dataset, ~1.2</a:t>
            </a:r>
            <a:r>
              <a:rPr lang="de-DE" sz="3200" dirty="0">
                <a:latin typeface="+mn-lt"/>
                <a:cs typeface="HelveticaNeue-Light"/>
              </a:rPr>
              <a:t> </a:t>
            </a:r>
            <a:r>
              <a:rPr sz="3200" dirty="0">
                <a:latin typeface="+mn-lt"/>
                <a:cs typeface="HelveticaNeue-Light"/>
              </a:rPr>
              <a:t>million</a:t>
            </a:r>
            <a:r>
              <a:rPr lang="de-DE" sz="3200" dirty="0">
                <a:latin typeface="+mn-lt"/>
                <a:cs typeface="HelveticaNeue-Light"/>
              </a:rPr>
              <a:t> </a:t>
            </a:r>
            <a:r>
              <a:rPr sz="3200" dirty="0">
                <a:latin typeface="+mn-lt"/>
                <a:cs typeface="HelveticaNeue-Light"/>
              </a:rPr>
              <a:t>images</a:t>
            </a:r>
          </a:p>
        </p:txBody>
      </p:sp>
      <p:sp>
        <p:nvSpPr>
          <p:cNvPr id="2" name="object 2"/>
          <p:cNvSpPr txBox="1">
            <a:spLocks noGrp="1"/>
          </p:cNvSpPr>
          <p:nvPr>
            <p:ph type="title"/>
          </p:nvPr>
        </p:nvSpPr>
        <p:spPr>
          <a:xfrm>
            <a:off x="469578" y="251359"/>
            <a:ext cx="466397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617109" algn="l"/>
              </a:tabLst>
            </a:pPr>
            <a:r>
              <a:rPr lang="de-DE" dirty="0">
                <a:cs typeface="Helvetica"/>
              </a:rPr>
              <a:t>I</a:t>
            </a:r>
            <a:r>
              <a:rPr dirty="0">
                <a:cs typeface="Helvetica"/>
              </a:rPr>
              <a:t>mage</a:t>
            </a:r>
            <a:r>
              <a:rPr lang="de-DE" dirty="0">
                <a:cs typeface="Helvetica"/>
              </a:rPr>
              <a:t> </a:t>
            </a:r>
            <a:r>
              <a:rPr spc="-4" dirty="0">
                <a:cs typeface="Helvetica"/>
              </a:rPr>
              <a:t>classification</a:t>
            </a:r>
            <a:endParaRPr dirty="0">
              <a:cs typeface="Helvetica"/>
            </a:endParaRPr>
          </a:p>
        </p:txBody>
      </p:sp>
      <p:sp>
        <p:nvSpPr>
          <p:cNvPr id="3" name="object 3"/>
          <p:cNvSpPr/>
          <p:nvPr/>
        </p:nvSpPr>
        <p:spPr>
          <a:xfrm>
            <a:off x="1981154" y="2559013"/>
            <a:ext cx="1640822" cy="1526344"/>
          </a:xfrm>
          <a:prstGeom prst="rect">
            <a:avLst/>
          </a:prstGeom>
          <a:blipFill>
            <a:blip r:embed="rId3" cstate="print"/>
            <a:stretch>
              <a:fillRect/>
            </a:stretch>
          </a:blipFill>
        </p:spPr>
        <p:txBody>
          <a:bodyPr wrap="square" lIns="0" tIns="0" rIns="0" bIns="0" rtlCol="0"/>
          <a:lstStyle/>
          <a:p>
            <a:endParaRPr>
              <a:latin typeface="+mn-lt"/>
            </a:endParaRPr>
          </a:p>
        </p:txBody>
      </p:sp>
      <p:sp>
        <p:nvSpPr>
          <p:cNvPr id="9" name="TextBox 8">
            <a:extLst>
              <a:ext uri="{FF2B5EF4-FFF2-40B4-BE49-F238E27FC236}">
                <a16:creationId xmlns:a16="http://schemas.microsoft.com/office/drawing/2014/main" id="{E82852ED-5CEC-7A1A-3007-ECC31101C8DB}"/>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cxnSp>
        <p:nvCxnSpPr>
          <p:cNvPr id="11" name="Straight Arrow Connector 10">
            <a:extLst>
              <a:ext uri="{FF2B5EF4-FFF2-40B4-BE49-F238E27FC236}">
                <a16:creationId xmlns:a16="http://schemas.microsoft.com/office/drawing/2014/main" id="{17ED0D54-08D7-E3F2-6744-A3366CB97C4B}"/>
              </a:ext>
            </a:extLst>
          </p:cNvPr>
          <p:cNvCxnSpPr/>
          <p:nvPr/>
        </p:nvCxnSpPr>
        <p:spPr>
          <a:xfrm>
            <a:off x="3995936" y="3284984"/>
            <a:ext cx="13681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exNet Architecture">
            <a:extLst>
              <a:ext uri="{FF2B5EF4-FFF2-40B4-BE49-F238E27FC236}">
                <a16:creationId xmlns:a16="http://schemas.microsoft.com/office/drawing/2014/main" id="{E1860612-F0B3-0C8D-92D0-97B3CCEFB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395536" y="226951"/>
            <a:ext cx="186496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z="3200" dirty="0">
                <a:latin typeface="+mj-lt"/>
                <a:cs typeface="Helvetica"/>
              </a:rPr>
              <a:t>Alexnet</a:t>
            </a:r>
          </a:p>
        </p:txBody>
      </p:sp>
      <p:sp>
        <p:nvSpPr>
          <p:cNvPr id="5" name="TextBox 4">
            <a:extLst>
              <a:ext uri="{FF2B5EF4-FFF2-40B4-BE49-F238E27FC236}">
                <a16:creationId xmlns:a16="http://schemas.microsoft.com/office/drawing/2014/main" id="{B737EC97-0FD5-13E5-3DA4-07F3A20178D5}"/>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rPr>
              <a:t>https://</a:t>
            </a:r>
            <a:r>
              <a:rPr lang="en-GB" sz="1400" dirty="0" err="1">
                <a:solidFill>
                  <a:schemeClr val="bg1"/>
                </a:solidFill>
                <a:uFill>
                  <a:solidFill>
                    <a:srgbClr val="000000"/>
                  </a:solidFill>
                </a:uFill>
                <a:latin typeface="Helvetica Neue"/>
                <a:cs typeface="Helvetica Neue"/>
              </a:rPr>
              <a:t>learnopencv.com</a:t>
            </a:r>
            <a:r>
              <a:rPr lang="en-GB" sz="1400" dirty="0">
                <a:solidFill>
                  <a:schemeClr val="bg1"/>
                </a:solidFill>
                <a:uFill>
                  <a:solidFill>
                    <a:srgbClr val="000000"/>
                  </a:solidFill>
                </a:uFill>
                <a:latin typeface="Helvetica Neue"/>
                <a:cs typeface="Helvetica Neue"/>
              </a:rPr>
              <a:t>/understanding-</a:t>
            </a:r>
            <a:r>
              <a:rPr lang="en-GB" sz="1400" dirty="0" err="1">
                <a:solidFill>
                  <a:schemeClr val="bg1"/>
                </a:solidFill>
                <a:uFill>
                  <a:solidFill>
                    <a:srgbClr val="000000"/>
                  </a:solidFill>
                </a:uFill>
                <a:latin typeface="Helvetica Neue"/>
                <a:cs typeface="Helvetica Neue"/>
              </a:rPr>
              <a:t>alexnet</a:t>
            </a:r>
            <a:r>
              <a:rPr lang="en-GB" sz="1400" dirty="0">
                <a:solidFill>
                  <a:schemeClr val="bg1"/>
                </a:solidFill>
                <a:uFill>
                  <a:solidFill>
                    <a:srgbClr val="000000"/>
                  </a:solidFill>
                </a:uFill>
                <a:latin typeface="Helvetica Neue"/>
                <a:cs typeface="Helvetica Neue"/>
              </a:rPr>
              <a:t>/</a:t>
            </a:r>
            <a:endParaRPr lang="en-DE" sz="1400" dirty="0">
              <a:solidFill>
                <a:schemeClr val="bg1"/>
              </a:solidFill>
            </a:endParaRPr>
          </a:p>
        </p:txBody>
      </p:sp>
      <p:sp>
        <p:nvSpPr>
          <p:cNvPr id="8" name="TextBox 7">
            <a:extLst>
              <a:ext uri="{FF2B5EF4-FFF2-40B4-BE49-F238E27FC236}">
                <a16:creationId xmlns:a16="http://schemas.microsoft.com/office/drawing/2014/main" id="{924C96D7-2877-4866-BD46-13EC9C2D60B3}"/>
              </a:ext>
            </a:extLst>
          </p:cNvPr>
          <p:cNvSpPr txBox="1"/>
          <p:nvPr/>
        </p:nvSpPr>
        <p:spPr>
          <a:xfrm>
            <a:off x="1907704" y="4941168"/>
            <a:ext cx="5778755" cy="1600438"/>
          </a:xfrm>
          <a:prstGeom prst="rect">
            <a:avLst/>
          </a:prstGeom>
          <a:noFill/>
        </p:spPr>
        <p:txBody>
          <a:bodyPr wrap="square">
            <a:spAutoFit/>
          </a:bodyPr>
          <a:lstStyle/>
          <a:p>
            <a:pPr marL="171450" indent="-171450">
              <a:buFont typeface="Arial" panose="020B0604020202020204" pitchFamily="34" charset="0"/>
              <a:buChar char="•"/>
            </a:pPr>
            <a:r>
              <a:rPr lang="en-GB" sz="1400" b="0" i="0" u="none" strike="noStrike" dirty="0">
                <a:effectLst/>
                <a:latin typeface="Luengo"/>
              </a:rPr>
              <a:t>Initially vectors of 227*227*3 = 154 587 features). </a:t>
            </a:r>
          </a:p>
          <a:p>
            <a:pPr marL="171450" indent="-171450">
              <a:buFont typeface="Arial" panose="020B0604020202020204" pitchFamily="34" charset="0"/>
              <a:buChar char="•"/>
            </a:pPr>
            <a:r>
              <a:rPr lang="en-GB" sz="1400" b="0" i="0" u="none" strike="noStrike" dirty="0">
                <a:effectLst/>
                <a:latin typeface="Luengo"/>
              </a:rPr>
              <a:t>Represented as a vector of 4096 features </a:t>
            </a:r>
          </a:p>
          <a:p>
            <a:pPr marL="171450" indent="-171450">
              <a:buFont typeface="Arial" panose="020B0604020202020204" pitchFamily="34" charset="0"/>
              <a:buChar char="•"/>
            </a:pPr>
            <a:endParaRPr lang="en-GB" sz="1400" b="0" i="0" u="none" strike="noStrike" dirty="0">
              <a:effectLst/>
              <a:latin typeface="Luengo"/>
            </a:endParaRPr>
          </a:p>
          <a:p>
            <a:pPr marL="171450" indent="-171450">
              <a:buFont typeface="Arial" panose="020B0604020202020204" pitchFamily="34" charset="0"/>
              <a:buChar char="•"/>
            </a:pPr>
            <a:r>
              <a:rPr lang="en-GB" sz="1400" b="0" i="0" u="none" strike="noStrike" dirty="0">
                <a:effectLst/>
                <a:latin typeface="Luengo"/>
              </a:rPr>
              <a:t>The two fully connected and </a:t>
            </a:r>
            <a:r>
              <a:rPr lang="en-GB" sz="1400" b="0" i="0" u="none" strike="noStrike" dirty="0" err="1">
                <a:effectLst/>
                <a:latin typeface="Luengo"/>
              </a:rPr>
              <a:t>softmax</a:t>
            </a:r>
            <a:r>
              <a:rPr lang="en-GB" sz="1400" b="0" i="0" u="none" strike="noStrike" dirty="0">
                <a:effectLst/>
                <a:latin typeface="Luengo"/>
              </a:rPr>
              <a:t> layers are similar to a multi layer perception and could actually be replaced by other kinds of classifiers such as Random Forests or SVMs. However they are really important for the training phase of the neural net.</a:t>
            </a:r>
            <a:endParaRPr lang="en-DE"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7697" y="256058"/>
            <a:ext cx="4912221"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pc="-4" dirty="0">
                <a:cs typeface="Helvetica"/>
              </a:rPr>
              <a:t>What </a:t>
            </a:r>
            <a:r>
              <a:rPr dirty="0">
                <a:cs typeface="Helvetica"/>
              </a:rPr>
              <a:t>is</a:t>
            </a:r>
            <a:r>
              <a:rPr spc="-63" dirty="0">
                <a:cs typeface="Helvetica"/>
              </a:rPr>
              <a:t> </a:t>
            </a:r>
            <a:r>
              <a:rPr dirty="0">
                <a:cs typeface="Helvetica"/>
              </a:rPr>
              <a:t>happening?</a:t>
            </a:r>
          </a:p>
        </p:txBody>
      </p:sp>
      <p:sp>
        <p:nvSpPr>
          <p:cNvPr id="4" name="object 4"/>
          <p:cNvSpPr/>
          <p:nvPr/>
        </p:nvSpPr>
        <p:spPr>
          <a:xfrm>
            <a:off x="1868892" y="1443404"/>
            <a:ext cx="5482361" cy="4568633"/>
          </a:xfrm>
          <a:prstGeom prst="rect">
            <a:avLst/>
          </a:prstGeom>
          <a:blipFill>
            <a:blip r:embed="rId2"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330D2AD9-437C-C504-C69B-DF6B6A937CB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6" name="object 4">
            <a:extLst>
              <a:ext uri="{FF2B5EF4-FFF2-40B4-BE49-F238E27FC236}">
                <a16:creationId xmlns:a16="http://schemas.microsoft.com/office/drawing/2014/main" id="{6221AB49-2A67-F4F1-B9A5-997BE01975C6}"/>
              </a:ext>
            </a:extLst>
          </p:cNvPr>
          <p:cNvSpPr txBox="1"/>
          <p:nvPr/>
        </p:nvSpPr>
        <p:spPr>
          <a:xfrm>
            <a:off x="2817845" y="6384182"/>
            <a:ext cx="6096921" cy="213170"/>
          </a:xfrm>
          <a:prstGeom prst="rect">
            <a:avLst/>
          </a:prstGeom>
        </p:spPr>
        <p:txBody>
          <a:bodyPr vert="horz" wrap="square" lIns="0" tIns="7590" rIns="0" bIns="0" rtlCol="0">
            <a:spAutoFit/>
          </a:bodyPr>
          <a:lstStyle/>
          <a:p>
            <a:pPr marL="8929" marR="3572">
              <a:lnSpc>
                <a:spcPts val="1828"/>
              </a:lnSpc>
              <a:spcBef>
                <a:spcPts val="60"/>
              </a:spcBef>
            </a:pPr>
            <a:r>
              <a:rPr sz="1100" spc="-7" dirty="0">
                <a:latin typeface="Trebuchet MS"/>
                <a:cs typeface="Trebuchet MS"/>
              </a:rPr>
              <a:t>http</a:t>
            </a:r>
            <a:r>
              <a:rPr sz="1100" spc="-7" dirty="0">
                <a:latin typeface="Trebuchet MS"/>
                <a:cs typeface="Trebuchet MS"/>
                <a:hlinkClick r:id="rId4"/>
              </a:rPr>
              <a:t>s://www.saagie.com/fr/blog/object-</a:t>
            </a:r>
            <a:r>
              <a:rPr sz="1100" spc="-4" dirty="0">
                <a:latin typeface="Trebuchet MS"/>
                <a:cs typeface="Trebuchet MS"/>
              </a:rPr>
              <a:t>detection-part1</a:t>
            </a:r>
            <a:endParaRPr sz="11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54068C-072F-2EAB-E3CE-CAB849615509}"/>
              </a:ext>
            </a:extLst>
          </p:cNvPr>
          <p:cNvSpPr>
            <a:spLocks noGrp="1"/>
          </p:cNvSpPr>
          <p:nvPr>
            <p:ph type="sldNum" sz="quarter" idx="7"/>
          </p:nvPr>
        </p:nvSpPr>
        <p:spPr/>
        <p:txBody>
          <a:bodyPr/>
          <a:lstStyle/>
          <a:p>
            <a:pPr marL="26788">
              <a:lnSpc>
                <a:spcPts val="1297"/>
              </a:lnSpc>
            </a:pPr>
            <a:fld id="{81D60167-4931-47E6-BA6A-407CBD079E47}" type="slidenum">
              <a:rPr lang="en-DE" smtClean="0"/>
              <a:pPr marL="26788">
                <a:lnSpc>
                  <a:spcPts val="1297"/>
                </a:lnSpc>
              </a:pPr>
              <a:t>18</a:t>
            </a:fld>
            <a:endParaRPr lang="en-DE" dirty="0"/>
          </a:p>
        </p:txBody>
      </p:sp>
      <p:pic>
        <p:nvPicPr>
          <p:cNvPr id="2050" name="Picture 2">
            <a:extLst>
              <a:ext uri="{FF2B5EF4-FFF2-40B4-BE49-F238E27FC236}">
                <a16:creationId xmlns:a16="http://schemas.microsoft.com/office/drawing/2014/main" id="{66EC1D70-5358-4B34-8D87-5DE29B23F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403350"/>
            <a:ext cx="8890000" cy="40513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49C82E4-D1D5-1AFB-C567-39BC070D973D}"/>
              </a:ext>
            </a:extLst>
          </p:cNvPr>
          <p:cNvSpPr>
            <a:spLocks noGrp="1"/>
          </p:cNvSpPr>
          <p:nvPr>
            <p:ph type="title" idx="4294967295"/>
          </p:nvPr>
        </p:nvSpPr>
        <p:spPr/>
        <p:txBody>
          <a:bodyPr/>
          <a:lstStyle/>
          <a:p>
            <a:r>
              <a:rPr lang="en-DE" dirty="0"/>
              <a:t>Revolution of depth</a:t>
            </a:r>
          </a:p>
        </p:txBody>
      </p:sp>
      <p:sp>
        <p:nvSpPr>
          <p:cNvPr id="5" name="TextBox 4">
            <a:extLst>
              <a:ext uri="{FF2B5EF4-FFF2-40B4-BE49-F238E27FC236}">
                <a16:creationId xmlns:a16="http://schemas.microsoft.com/office/drawing/2014/main" id="{3D4A5441-A3AC-411C-3B41-9DB8BB25D7A6}"/>
              </a:ext>
            </a:extLst>
          </p:cNvPr>
          <p:cNvSpPr txBox="1"/>
          <p:nvPr/>
        </p:nvSpPr>
        <p:spPr>
          <a:xfrm>
            <a:off x="2339751" y="6625963"/>
            <a:ext cx="6262343" cy="276999"/>
          </a:xfrm>
          <a:prstGeom prst="rect">
            <a:avLst/>
          </a:prstGeom>
          <a:noFill/>
        </p:spPr>
        <p:txBody>
          <a:bodyPr wrap="square">
            <a:spAutoFit/>
          </a:bodyPr>
          <a:lstStyle/>
          <a:p>
            <a:r>
              <a:rPr lang="en-GB" sz="1200" b="0" i="0" u="none" strike="noStrike" dirty="0">
                <a:solidFill>
                  <a:schemeClr val="bg1"/>
                </a:solidFill>
                <a:effectLst/>
                <a:latin typeface="Noto Sans" panose="020B0502040504020204" pitchFamily="34" charset="0"/>
                <a:hlinkClick r:id="rId4">
                  <a:extLst>
                    <a:ext uri="{A12FA001-AC4F-418D-AE19-62706E023703}">
                      <ahyp:hlinkClr xmlns:ahyp="http://schemas.microsoft.com/office/drawing/2018/hyperlinkcolor" val="tx"/>
                    </a:ext>
                  </a:extLst>
                </a:hlinkClick>
              </a:rPr>
              <a:t>He et al.(2015), Deep Residual Learning for Image Recognition</a:t>
            </a:r>
            <a:endParaRPr lang="en-DE" sz="1200" dirty="0">
              <a:solidFill>
                <a:schemeClr val="bg1"/>
              </a:solidFill>
            </a:endParaRPr>
          </a:p>
        </p:txBody>
      </p:sp>
    </p:spTree>
    <p:extLst>
      <p:ext uri="{BB962C8B-B14F-4D97-AF65-F5344CB8AC3E}">
        <p14:creationId xmlns:p14="http://schemas.microsoft.com/office/powerpoint/2010/main" val="198613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160" y="261119"/>
            <a:ext cx="8295680" cy="503585"/>
          </a:xfrm>
          <a:prstGeom prst="rect">
            <a:avLst/>
          </a:prstGeom>
        </p:spPr>
        <p:txBody>
          <a:bodyPr vert="horz" wrap="square" lIns="0" tIns="11162" rIns="0" bIns="0" numCol="1" rtlCol="0" anchor="t" anchorCtr="0" compatLnSpc="1">
            <a:prstTxWarp prst="textNoShape">
              <a:avLst/>
            </a:prstTxWarp>
            <a:spAutoFit/>
          </a:bodyPr>
          <a:lstStyle/>
          <a:p>
            <a:pPr marL="8929">
              <a:spcBef>
                <a:spcPts val="88"/>
              </a:spcBef>
            </a:pPr>
            <a:r>
              <a:rPr sz="3199" spc="32" dirty="0">
                <a:cs typeface="Arial"/>
              </a:rPr>
              <a:t>lmageNet </a:t>
            </a:r>
            <a:r>
              <a:rPr sz="3199" spc="4" dirty="0">
                <a:cs typeface="Arial"/>
              </a:rPr>
              <a:t>pretraining </a:t>
            </a:r>
            <a:r>
              <a:rPr sz="3199" spc="7" dirty="0">
                <a:cs typeface="Arial"/>
              </a:rPr>
              <a:t>-&gt; </a:t>
            </a:r>
            <a:r>
              <a:rPr sz="3199" spc="25" dirty="0">
                <a:cs typeface="Arial"/>
              </a:rPr>
              <a:t>lnstagram</a:t>
            </a:r>
            <a:r>
              <a:rPr sz="3199" spc="-42" dirty="0">
                <a:cs typeface="Arial"/>
              </a:rPr>
              <a:t> </a:t>
            </a:r>
            <a:r>
              <a:rPr sz="3199" spc="4" dirty="0">
                <a:cs typeface="Arial"/>
              </a:rPr>
              <a:t>pretraining</a:t>
            </a:r>
            <a:endParaRPr sz="3199" dirty="0">
              <a:cs typeface="Arial"/>
            </a:endParaRPr>
          </a:p>
        </p:txBody>
      </p:sp>
      <p:sp>
        <p:nvSpPr>
          <p:cNvPr id="3" name="object 3"/>
          <p:cNvSpPr/>
          <p:nvPr/>
        </p:nvSpPr>
        <p:spPr>
          <a:xfrm>
            <a:off x="1258784" y="2302797"/>
            <a:ext cx="3376287" cy="270583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277844" y="2898898"/>
            <a:ext cx="2942779" cy="926782"/>
          </a:xfrm>
          <a:prstGeom prst="rect">
            <a:avLst/>
          </a:prstGeom>
        </p:spPr>
        <p:txBody>
          <a:bodyPr vert="horz" wrap="square" lIns="0" tIns="12055" rIns="0" bIns="0" rtlCol="0">
            <a:spAutoFit/>
          </a:bodyPr>
          <a:lstStyle/>
          <a:p>
            <a:pPr marL="8929" marR="3572">
              <a:spcBef>
                <a:spcPts val="95"/>
              </a:spcBef>
            </a:pPr>
            <a:r>
              <a:rPr sz="1477" spc="7" dirty="0">
                <a:latin typeface="Arial"/>
                <a:cs typeface="Arial"/>
              </a:rPr>
              <a:t>Biggest network </a:t>
            </a:r>
            <a:r>
              <a:rPr sz="1477" spc="11" dirty="0">
                <a:latin typeface="Arial"/>
                <a:cs typeface="Arial"/>
              </a:rPr>
              <a:t>was </a:t>
            </a:r>
            <a:r>
              <a:rPr sz="1477" spc="7" dirty="0">
                <a:latin typeface="Arial"/>
                <a:cs typeface="Arial"/>
              </a:rPr>
              <a:t>pretrained </a:t>
            </a:r>
            <a:r>
              <a:rPr sz="1477" spc="11" dirty="0">
                <a:latin typeface="Arial"/>
                <a:cs typeface="Arial"/>
              </a:rPr>
              <a:t>on  3.5B </a:t>
            </a:r>
            <a:r>
              <a:rPr sz="1477" spc="18" dirty="0">
                <a:latin typeface="Arial"/>
                <a:cs typeface="Arial"/>
              </a:rPr>
              <a:t>lnstagram</a:t>
            </a:r>
            <a:r>
              <a:rPr sz="1477" spc="-11" dirty="0">
                <a:latin typeface="Arial"/>
                <a:cs typeface="Arial"/>
              </a:rPr>
              <a:t> </a:t>
            </a:r>
            <a:r>
              <a:rPr sz="1477" spc="7" dirty="0">
                <a:latin typeface="Arial"/>
                <a:cs typeface="Arial"/>
              </a:rPr>
              <a:t>images</a:t>
            </a:r>
            <a:endParaRPr sz="1477">
              <a:latin typeface="Arial"/>
              <a:cs typeface="Arial"/>
            </a:endParaRPr>
          </a:p>
          <a:p>
            <a:pPr>
              <a:spcBef>
                <a:spcPts val="28"/>
              </a:spcBef>
            </a:pPr>
            <a:endParaRPr sz="1512">
              <a:latin typeface="Arial"/>
              <a:cs typeface="Arial"/>
            </a:endParaRPr>
          </a:p>
          <a:p>
            <a:pPr marL="8929"/>
            <a:r>
              <a:rPr sz="1477" spc="11" dirty="0">
                <a:latin typeface="Arial"/>
                <a:cs typeface="Arial"/>
              </a:rPr>
              <a:t>Trained on 336 </a:t>
            </a:r>
            <a:r>
              <a:rPr sz="1477" spc="14" dirty="0">
                <a:latin typeface="Arial"/>
                <a:cs typeface="Arial"/>
              </a:rPr>
              <a:t>GPUs </a:t>
            </a:r>
            <a:r>
              <a:rPr sz="1477" spc="7" dirty="0">
                <a:latin typeface="Arial"/>
                <a:cs typeface="Arial"/>
              </a:rPr>
              <a:t>for </a:t>
            </a:r>
            <a:r>
              <a:rPr sz="1477" spc="11" dirty="0">
                <a:latin typeface="Arial"/>
                <a:cs typeface="Arial"/>
              </a:rPr>
              <a:t>22</a:t>
            </a:r>
            <a:r>
              <a:rPr sz="1477" spc="-60" dirty="0">
                <a:latin typeface="Arial"/>
                <a:cs typeface="Arial"/>
              </a:rPr>
              <a:t> </a:t>
            </a:r>
            <a:r>
              <a:rPr sz="1477" spc="7" dirty="0">
                <a:latin typeface="Arial"/>
                <a:cs typeface="Arial"/>
              </a:rPr>
              <a:t>days</a:t>
            </a:r>
            <a:endParaRPr sz="1477">
              <a:latin typeface="Arial"/>
              <a:cs typeface="Arial"/>
            </a:endParaRPr>
          </a:p>
        </p:txBody>
      </p:sp>
      <p:sp>
        <p:nvSpPr>
          <p:cNvPr id="5" name="object 5"/>
          <p:cNvSpPr txBox="1"/>
          <p:nvPr/>
        </p:nvSpPr>
        <p:spPr>
          <a:xfrm>
            <a:off x="2090048" y="1661770"/>
            <a:ext cx="2098477" cy="588283"/>
          </a:xfrm>
          <a:prstGeom prst="rect">
            <a:avLst/>
          </a:prstGeom>
        </p:spPr>
        <p:txBody>
          <a:bodyPr vert="horz" wrap="square" lIns="0" tIns="10268" rIns="0" bIns="0" rtlCol="0">
            <a:spAutoFit/>
          </a:bodyPr>
          <a:lstStyle/>
          <a:p>
            <a:pPr marL="8929" marR="3572" algn="just">
              <a:lnSpc>
                <a:spcPct val="100699"/>
              </a:lnSpc>
              <a:spcBef>
                <a:spcPts val="80"/>
              </a:spcBef>
            </a:pPr>
            <a:r>
              <a:rPr sz="1266" spc="7" dirty="0">
                <a:latin typeface="Arial"/>
                <a:cs typeface="Arial"/>
              </a:rPr>
              <a:t>Bigger </a:t>
            </a:r>
            <a:r>
              <a:rPr sz="1266" spc="11" dirty="0">
                <a:latin typeface="Arial"/>
                <a:cs typeface="Arial"/>
              </a:rPr>
              <a:t>models </a:t>
            </a:r>
            <a:r>
              <a:rPr sz="1266" spc="7" dirty="0">
                <a:latin typeface="Arial"/>
                <a:cs typeface="Arial"/>
              </a:rPr>
              <a:t>are saturated  on </a:t>
            </a:r>
            <a:r>
              <a:rPr sz="1266" spc="18" dirty="0">
                <a:latin typeface="Arial"/>
                <a:cs typeface="Arial"/>
              </a:rPr>
              <a:t>lmageNet, </a:t>
            </a:r>
            <a:r>
              <a:rPr sz="1266" spc="7" dirty="0">
                <a:latin typeface="Arial"/>
                <a:cs typeface="Arial"/>
              </a:rPr>
              <a:t>but with </a:t>
            </a:r>
            <a:r>
              <a:rPr sz="1266" spc="11" dirty="0">
                <a:latin typeface="Arial"/>
                <a:cs typeface="Arial"/>
              </a:rPr>
              <a:t>more  </a:t>
            </a:r>
            <a:r>
              <a:rPr sz="1266" spc="7" dirty="0">
                <a:latin typeface="Arial"/>
                <a:cs typeface="Arial"/>
              </a:rPr>
              <a:t>data bigger </a:t>
            </a:r>
            <a:r>
              <a:rPr sz="1266" spc="11" dirty="0">
                <a:latin typeface="Arial"/>
                <a:cs typeface="Arial"/>
              </a:rPr>
              <a:t>models </a:t>
            </a:r>
            <a:r>
              <a:rPr sz="1266" spc="7" dirty="0">
                <a:latin typeface="Arial"/>
                <a:cs typeface="Arial"/>
              </a:rPr>
              <a:t>do</a:t>
            </a:r>
            <a:r>
              <a:rPr sz="1266" spc="-46" dirty="0">
                <a:latin typeface="Arial"/>
                <a:cs typeface="Arial"/>
              </a:rPr>
              <a:t> </a:t>
            </a:r>
            <a:r>
              <a:rPr sz="1266" spc="4" dirty="0">
                <a:latin typeface="Arial"/>
                <a:cs typeface="Arial"/>
              </a:rPr>
              <a:t>better</a:t>
            </a:r>
            <a:endParaRPr sz="1266">
              <a:latin typeface="Arial"/>
              <a:cs typeface="Arial"/>
            </a:endParaRPr>
          </a:p>
        </p:txBody>
      </p:sp>
      <p:sp>
        <p:nvSpPr>
          <p:cNvPr id="6" name="object 6"/>
          <p:cNvSpPr txBox="1"/>
          <p:nvPr/>
        </p:nvSpPr>
        <p:spPr>
          <a:xfrm>
            <a:off x="130682" y="5208678"/>
            <a:ext cx="4968032" cy="173623"/>
          </a:xfrm>
          <a:prstGeom prst="rect">
            <a:avLst/>
          </a:prstGeom>
        </p:spPr>
        <p:txBody>
          <a:bodyPr vert="horz" wrap="square" lIns="0" tIns="11162" rIns="0" bIns="0" rtlCol="0">
            <a:spAutoFit/>
          </a:bodyPr>
          <a:lstStyle/>
          <a:p>
            <a:pPr marL="8929">
              <a:spcBef>
                <a:spcPts val="88"/>
              </a:spcBef>
            </a:pPr>
            <a:r>
              <a:rPr sz="1055" spc="7" dirty="0">
                <a:latin typeface="Arial"/>
                <a:cs typeface="Arial"/>
              </a:rPr>
              <a:t>Mahajan </a:t>
            </a:r>
            <a:r>
              <a:rPr sz="1055" spc="4" dirty="0">
                <a:latin typeface="Arial"/>
                <a:cs typeface="Arial"/>
              </a:rPr>
              <a:t>et al, "Exploring the Limits of </a:t>
            </a:r>
            <a:r>
              <a:rPr sz="1055" spc="7" dirty="0">
                <a:latin typeface="Arial"/>
                <a:cs typeface="Arial"/>
              </a:rPr>
              <a:t>Weakly </a:t>
            </a:r>
            <a:r>
              <a:rPr sz="1055" spc="4" dirty="0">
                <a:latin typeface="Arial"/>
                <a:cs typeface="Arial"/>
              </a:rPr>
              <a:t>Supervised Pretraining", arXiv</a:t>
            </a:r>
            <a:r>
              <a:rPr sz="1055" spc="49" dirty="0">
                <a:latin typeface="Arial"/>
                <a:cs typeface="Arial"/>
              </a:rPr>
              <a:t> </a:t>
            </a:r>
            <a:r>
              <a:rPr sz="1055" spc="4" dirty="0">
                <a:latin typeface="Arial"/>
                <a:cs typeface="Arial"/>
              </a:rPr>
              <a:t>2018</a:t>
            </a:r>
            <a:endParaRPr sz="1055">
              <a:latin typeface="Arial"/>
              <a:cs typeface="Arial"/>
            </a:endParaRPr>
          </a:p>
        </p:txBody>
      </p:sp>
      <p:sp>
        <p:nvSpPr>
          <p:cNvPr id="7" name="TextBox 6">
            <a:extLst>
              <a:ext uri="{FF2B5EF4-FFF2-40B4-BE49-F238E27FC236}">
                <a16:creationId xmlns:a16="http://schemas.microsoft.com/office/drawing/2014/main" id="{0ECF4E2C-9ED2-B3B3-E2F6-AB14F860204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9374" y="1944767"/>
            <a:ext cx="4305449" cy="701514"/>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542995" algn="l"/>
                <a:tab pos="2051076" algn="l"/>
              </a:tabLst>
            </a:pPr>
            <a:r>
              <a:rPr sz="4500" dirty="0">
                <a:latin typeface="HelveticaNeue-Light"/>
                <a:cs typeface="HelveticaNeue-Light"/>
              </a:rPr>
              <a:t>vision	&amp;	language</a:t>
            </a:r>
          </a:p>
        </p:txBody>
      </p:sp>
      <p:sp>
        <p:nvSpPr>
          <p:cNvPr id="3" name="object 3"/>
          <p:cNvSpPr txBox="1"/>
          <p:nvPr/>
        </p:nvSpPr>
        <p:spPr>
          <a:xfrm>
            <a:off x="2316432" y="3396176"/>
            <a:ext cx="4511278" cy="2197309"/>
          </a:xfrm>
          <a:prstGeom prst="rect">
            <a:avLst/>
          </a:prstGeom>
        </p:spPr>
        <p:txBody>
          <a:bodyPr vert="horz" wrap="square" lIns="0" tIns="8930" rIns="0" bIns="0" rtlCol="0">
            <a:spAutoFit/>
          </a:bodyPr>
          <a:lstStyle/>
          <a:p>
            <a:pPr algn="ctr">
              <a:spcBef>
                <a:spcPts val="70"/>
              </a:spcBef>
              <a:tabLst>
                <a:tab pos="529512" algn="l"/>
                <a:tab pos="1244308" algn="l"/>
                <a:tab pos="2274311" algn="l"/>
              </a:tabLst>
            </a:pPr>
            <a:r>
              <a:rPr sz="2531" dirty="0">
                <a:latin typeface="Helvetica Neue"/>
                <a:cs typeface="Helvetica Neue"/>
              </a:rPr>
              <a:t>CS	685,	Spring	2022</a:t>
            </a:r>
          </a:p>
          <a:p>
            <a:pPr marL="162515" marR="157157" algn="ctr">
              <a:lnSpc>
                <a:spcPct val="100699"/>
              </a:lnSpc>
              <a:spcBef>
                <a:spcPts val="35"/>
              </a:spcBef>
            </a:pPr>
            <a:r>
              <a:rPr sz="1687" dirty="0">
                <a:latin typeface="Helvetica Neue"/>
                <a:cs typeface="Helvetica Neue"/>
              </a:rPr>
              <a:t>Advanced Natural Language </a:t>
            </a:r>
            <a:r>
              <a:rPr sz="1687" spc="-4" dirty="0">
                <a:latin typeface="Helvetica Neue"/>
                <a:cs typeface="Helvetica Neue"/>
              </a:rPr>
              <a:t>Processing  </a:t>
            </a:r>
            <a:r>
              <a:rPr sz="1687" u="heavy" dirty="0">
                <a:uFill>
                  <a:solidFill>
                    <a:srgbClr val="000000"/>
                  </a:solidFill>
                </a:uFill>
                <a:latin typeface="Helvetica Neue"/>
                <a:cs typeface="Helvetica Neue"/>
                <a:hlinkClick r:id="rId2"/>
              </a:rPr>
              <a:t>http://people.cs.umass.edu/~miyyer/cs685/</a:t>
            </a:r>
            <a:endParaRPr sz="1687" dirty="0">
              <a:latin typeface="Helvetica Neue"/>
              <a:cs typeface="Helvetica Neue"/>
            </a:endParaRPr>
          </a:p>
          <a:p>
            <a:pPr>
              <a:spcBef>
                <a:spcPts val="35"/>
              </a:spcBef>
            </a:pPr>
            <a:endParaRPr sz="2461" dirty="0">
              <a:latin typeface="Helvetica Neue"/>
              <a:cs typeface="Helvetica Neue"/>
            </a:endParaRPr>
          </a:p>
          <a:p>
            <a:pPr algn="ctr">
              <a:spcBef>
                <a:spcPts val="4"/>
              </a:spcBef>
              <a:tabLst>
                <a:tab pos="904992" algn="l"/>
              </a:tabLst>
            </a:pPr>
            <a:r>
              <a:rPr sz="2531" dirty="0">
                <a:latin typeface="Helvetica Neue"/>
                <a:cs typeface="Helvetica Neue"/>
              </a:rPr>
              <a:t>Mohit	Iyyer</a:t>
            </a:r>
          </a:p>
          <a:p>
            <a:pPr marL="8929" marR="3572" algn="ctr">
              <a:lnSpc>
                <a:spcPct val="100699"/>
              </a:lnSpc>
              <a:spcBef>
                <a:spcPts val="32"/>
              </a:spcBef>
            </a:pPr>
            <a:r>
              <a:rPr sz="1687" dirty="0">
                <a:latin typeface="Helvetica Neue"/>
                <a:cs typeface="Helvetica Neue"/>
              </a:rPr>
              <a:t>College of Information and</a:t>
            </a:r>
            <a:r>
              <a:rPr sz="1687" spc="-56" dirty="0">
                <a:latin typeface="Helvetica Neue"/>
                <a:cs typeface="Helvetica Neue"/>
              </a:rPr>
              <a:t> </a:t>
            </a:r>
            <a:r>
              <a:rPr sz="1687" dirty="0">
                <a:latin typeface="Helvetica Neue"/>
                <a:cs typeface="Helvetica Neue"/>
              </a:rPr>
              <a:t>Computer</a:t>
            </a:r>
            <a:r>
              <a:rPr sz="1687" spc="-14" dirty="0">
                <a:latin typeface="Helvetica Neue"/>
                <a:cs typeface="Helvetica Neue"/>
              </a:rPr>
              <a:t> </a:t>
            </a:r>
            <a:r>
              <a:rPr sz="1687" dirty="0">
                <a:latin typeface="Helvetica Neue"/>
                <a:cs typeface="Helvetica Neue"/>
              </a:rPr>
              <a:t>Sciences  University of Massachusetts</a:t>
            </a:r>
            <a:r>
              <a:rPr sz="1687" spc="-21" dirty="0">
                <a:latin typeface="Helvetica Neue"/>
                <a:cs typeface="Helvetica Neue"/>
              </a:rPr>
              <a:t> </a:t>
            </a:r>
            <a:r>
              <a:rPr sz="1687" dirty="0">
                <a:latin typeface="Helvetica Neue"/>
                <a:cs typeface="Helvetica Neue"/>
              </a:rPr>
              <a:t>Amherst</a:t>
            </a:r>
          </a:p>
        </p:txBody>
      </p:sp>
      <p:sp>
        <p:nvSpPr>
          <p:cNvPr id="4" name="object 4"/>
          <p:cNvSpPr txBox="1"/>
          <p:nvPr/>
        </p:nvSpPr>
        <p:spPr>
          <a:xfrm>
            <a:off x="2771800" y="5949280"/>
            <a:ext cx="6251674" cy="290313"/>
          </a:xfrm>
          <a:prstGeom prst="rect">
            <a:avLst/>
          </a:prstGeom>
        </p:spPr>
        <p:txBody>
          <a:bodyPr vert="horz" wrap="square" lIns="0" tIns="8930" rIns="0" bIns="0" rtlCol="0">
            <a:spAutoFit/>
          </a:bodyPr>
          <a:lstStyle/>
          <a:p>
            <a:pPr marL="8929">
              <a:spcBef>
                <a:spcPts val="70"/>
              </a:spcBef>
            </a:pPr>
            <a:r>
              <a:rPr sz="1828" i="1" spc="-4" dirty="0">
                <a:latin typeface="Gill Sans"/>
                <a:cs typeface="Gill Sans"/>
              </a:rPr>
              <a:t>some</a:t>
            </a:r>
            <a:r>
              <a:rPr sz="1828" i="1" dirty="0">
                <a:latin typeface="Gill Sans"/>
                <a:cs typeface="Gill Sans"/>
              </a:rPr>
              <a:t> slides </a:t>
            </a:r>
            <a:r>
              <a:rPr sz="1828" i="1" spc="-4" dirty="0">
                <a:latin typeface="Gill Sans"/>
                <a:cs typeface="Gill Sans"/>
              </a:rPr>
              <a:t>adapted</a:t>
            </a:r>
            <a:r>
              <a:rPr sz="1828" i="1" dirty="0">
                <a:latin typeface="Gill Sans"/>
                <a:cs typeface="Gill Sans"/>
              </a:rPr>
              <a:t> </a:t>
            </a:r>
            <a:r>
              <a:rPr sz="1828" i="1" spc="-11" dirty="0">
                <a:latin typeface="Gill Sans"/>
                <a:cs typeface="Gill Sans"/>
              </a:rPr>
              <a:t>from</a:t>
            </a:r>
            <a:r>
              <a:rPr sz="1828" i="1" spc="-274" dirty="0">
                <a:latin typeface="Gill Sans"/>
                <a:cs typeface="Gill Sans"/>
              </a:rPr>
              <a:t> </a:t>
            </a:r>
            <a:r>
              <a:rPr sz="1828" i="1" spc="-4" dirty="0">
                <a:latin typeface="Gill Sans"/>
                <a:cs typeface="Gill Sans"/>
              </a:rPr>
              <a:t>Vicente</a:t>
            </a:r>
            <a:r>
              <a:rPr sz="1828" i="1" spc="4" dirty="0">
                <a:latin typeface="Gill Sans"/>
                <a:cs typeface="Gill Sans"/>
              </a:rPr>
              <a:t> </a:t>
            </a:r>
            <a:r>
              <a:rPr sz="1828" i="1" spc="-7" dirty="0">
                <a:latin typeface="Gill Sans"/>
                <a:cs typeface="Gill Sans"/>
              </a:rPr>
              <a:t>Ordonez,</a:t>
            </a:r>
            <a:r>
              <a:rPr sz="1828" i="1" spc="-183" dirty="0">
                <a:latin typeface="Gill Sans"/>
                <a:cs typeface="Gill Sans"/>
              </a:rPr>
              <a:t> </a:t>
            </a:r>
            <a:r>
              <a:rPr sz="1828" i="1" spc="-11" dirty="0">
                <a:latin typeface="Gill Sans"/>
                <a:cs typeface="Gill Sans"/>
              </a:rPr>
              <a:t>Fei-Fei</a:t>
            </a:r>
            <a:r>
              <a:rPr sz="1828" i="1" dirty="0">
                <a:latin typeface="Gill Sans"/>
                <a:cs typeface="Gill Sans"/>
              </a:rPr>
              <a:t> Li,</a:t>
            </a:r>
            <a:r>
              <a:rPr sz="1828" i="1" spc="-183" dirty="0">
                <a:latin typeface="Gill Sans"/>
                <a:cs typeface="Gill Sans"/>
              </a:rPr>
              <a:t> </a:t>
            </a:r>
            <a:r>
              <a:rPr sz="1828" i="1" spc="-4" dirty="0">
                <a:latin typeface="Gill Sans"/>
                <a:cs typeface="Gill Sans"/>
              </a:rPr>
              <a:t>and Jacob</a:t>
            </a:r>
            <a:r>
              <a:rPr sz="1828" i="1" spc="-148" dirty="0">
                <a:latin typeface="Gill Sans"/>
                <a:cs typeface="Gill Sans"/>
              </a:rPr>
              <a:t> </a:t>
            </a:r>
            <a:r>
              <a:rPr sz="1828" i="1" spc="-4" dirty="0">
                <a:latin typeface="Gill Sans"/>
                <a:cs typeface="Gill Sans"/>
              </a:rPr>
              <a:t>Andreas</a:t>
            </a:r>
            <a:endParaRPr sz="1828" dirty="0">
              <a:latin typeface="Gill Sans"/>
              <a:cs typeface="Gill Sans"/>
            </a:endParaRPr>
          </a:p>
        </p:txBody>
      </p:sp>
      <p:sp>
        <p:nvSpPr>
          <p:cNvPr id="5" name="TextBox 4">
            <a:extLst>
              <a:ext uri="{FF2B5EF4-FFF2-40B4-BE49-F238E27FC236}">
                <a16:creationId xmlns:a16="http://schemas.microsoft.com/office/drawing/2014/main" id="{BA38A1F6-2074-8C2B-D129-B92031525083}"/>
              </a:ext>
            </a:extLst>
          </p:cNvPr>
          <p:cNvSpPr txBox="1"/>
          <p:nvPr/>
        </p:nvSpPr>
        <p:spPr>
          <a:xfrm>
            <a:off x="467544" y="188640"/>
            <a:ext cx="3608680" cy="584775"/>
          </a:xfrm>
          <a:prstGeom prst="rect">
            <a:avLst/>
          </a:prstGeom>
          <a:noFill/>
        </p:spPr>
        <p:txBody>
          <a:bodyPr wrap="none" rtlCol="0">
            <a:spAutoFit/>
          </a:bodyPr>
          <a:lstStyle/>
          <a:p>
            <a:r>
              <a:rPr lang="en-DE" sz="3200" dirty="0"/>
              <a:t>Acknowledgements</a:t>
            </a:r>
          </a:p>
        </p:txBody>
      </p:sp>
      <p:sp>
        <p:nvSpPr>
          <p:cNvPr id="7" name="TextBox 6">
            <a:extLst>
              <a:ext uri="{FF2B5EF4-FFF2-40B4-BE49-F238E27FC236}">
                <a16:creationId xmlns:a16="http://schemas.microsoft.com/office/drawing/2014/main" id="{D8A47BC9-1924-F566-F091-DBC80EAC9CB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7774" y="2636912"/>
            <a:ext cx="2685734" cy="359596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73728" y="3835732"/>
            <a:ext cx="1089422" cy="982810"/>
          </a:xfrm>
          <a:prstGeom prst="rect">
            <a:avLst/>
          </a:prstGeom>
        </p:spPr>
        <p:txBody>
          <a:bodyPr vert="horz" wrap="square" lIns="0" tIns="8930" rIns="0" bIns="0" rtlCol="0">
            <a:spAutoFit/>
          </a:bodyPr>
          <a:lstStyle/>
          <a:p>
            <a:pPr marL="26788">
              <a:spcBef>
                <a:spcPts val="70"/>
              </a:spcBef>
            </a:pPr>
            <a:r>
              <a:rPr sz="2531" i="1" dirty="0">
                <a:latin typeface="Helvetica-LightOblique"/>
                <a:cs typeface="Helvetica-LightOblique"/>
              </a:rPr>
              <a:t>CNN</a:t>
            </a:r>
            <a:r>
              <a:rPr sz="2531" i="1" spc="-193" dirty="0">
                <a:latin typeface="Helvetica-LightOblique"/>
                <a:cs typeface="Helvetica-LightOblique"/>
              </a:rPr>
              <a:t> </a:t>
            </a:r>
            <a:r>
              <a:rPr sz="9492" baseline="-5864" dirty="0">
                <a:latin typeface="Helvetica-Light"/>
                <a:cs typeface="Helvetica-Light"/>
              </a:rPr>
              <a:t>(</a:t>
            </a:r>
            <a:endParaRPr sz="9492" baseline="-5864">
              <a:latin typeface="Helvetica-Light"/>
              <a:cs typeface="Helvetica-Light"/>
            </a:endParaRPr>
          </a:p>
        </p:txBody>
      </p:sp>
      <p:sp>
        <p:nvSpPr>
          <p:cNvPr id="4" name="object 4"/>
          <p:cNvSpPr txBox="1"/>
          <p:nvPr/>
        </p:nvSpPr>
        <p:spPr>
          <a:xfrm>
            <a:off x="4998398" y="3826802"/>
            <a:ext cx="605433" cy="993582"/>
          </a:xfrm>
          <a:prstGeom prst="rect">
            <a:avLst/>
          </a:prstGeom>
        </p:spPr>
        <p:txBody>
          <a:bodyPr vert="horz" wrap="square" lIns="0" tIns="8930" rIns="0" bIns="0" rtlCol="0">
            <a:spAutoFit/>
          </a:bodyPr>
          <a:lstStyle/>
          <a:p>
            <a:pPr marL="26788">
              <a:spcBef>
                <a:spcPts val="70"/>
              </a:spcBef>
            </a:pPr>
            <a:r>
              <a:rPr sz="9597" spc="806" baseline="-5799" dirty="0">
                <a:latin typeface="Helvetica-Light"/>
                <a:cs typeface="Helvetica-Light"/>
              </a:rPr>
              <a:t>)</a:t>
            </a:r>
            <a:r>
              <a:rPr sz="2531" dirty="0">
                <a:latin typeface="Helvetica-Light"/>
                <a:cs typeface="Helvetica-Light"/>
              </a:rPr>
              <a:t>=</a:t>
            </a:r>
            <a:endParaRPr sz="2531">
              <a:latin typeface="Helvetica-Light"/>
              <a:cs typeface="Helvetica-Light"/>
            </a:endParaRPr>
          </a:p>
        </p:txBody>
      </p:sp>
      <p:sp>
        <p:nvSpPr>
          <p:cNvPr id="5" name="object 5"/>
          <p:cNvSpPr/>
          <p:nvPr/>
        </p:nvSpPr>
        <p:spPr>
          <a:xfrm>
            <a:off x="5696016" y="4226964"/>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1A7F9"/>
          </a:solidFill>
        </p:spPr>
        <p:txBody>
          <a:bodyPr wrap="square" lIns="0" tIns="0" rIns="0" bIns="0" rtlCol="0"/>
          <a:lstStyle/>
          <a:p>
            <a:endParaRPr/>
          </a:p>
        </p:txBody>
      </p:sp>
      <p:sp>
        <p:nvSpPr>
          <p:cNvPr id="6" name="object 6"/>
          <p:cNvSpPr/>
          <p:nvPr/>
        </p:nvSpPr>
        <p:spPr>
          <a:xfrm>
            <a:off x="5901709" y="4226964"/>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3585F"/>
          </a:solidFill>
        </p:spPr>
        <p:txBody>
          <a:bodyPr wrap="square" lIns="0" tIns="0" rIns="0" bIns="0" rtlCol="0"/>
          <a:lstStyle/>
          <a:p>
            <a:endParaRPr/>
          </a:p>
        </p:txBody>
      </p:sp>
      <p:sp>
        <p:nvSpPr>
          <p:cNvPr id="7" name="object 7"/>
          <p:cNvSpPr/>
          <p:nvPr/>
        </p:nvSpPr>
        <p:spPr>
          <a:xfrm>
            <a:off x="6107402" y="4226964"/>
            <a:ext cx="165199" cy="606772"/>
          </a:xfrm>
          <a:custGeom>
            <a:avLst/>
            <a:gdLst/>
            <a:ahLst/>
            <a:cxnLst/>
            <a:rect l="l" t="t" r="r" b="b"/>
            <a:pathLst>
              <a:path w="234950" h="862965">
                <a:moveTo>
                  <a:pt x="0" y="862771"/>
                </a:moveTo>
                <a:lnTo>
                  <a:pt x="234379" y="862771"/>
                </a:lnTo>
                <a:lnTo>
                  <a:pt x="234379" y="0"/>
                </a:lnTo>
                <a:lnTo>
                  <a:pt x="0" y="0"/>
                </a:lnTo>
                <a:lnTo>
                  <a:pt x="0" y="862771"/>
                </a:lnTo>
                <a:close/>
              </a:path>
            </a:pathLst>
          </a:custGeom>
          <a:solidFill>
            <a:srgbClr val="F5D328"/>
          </a:solidFill>
        </p:spPr>
        <p:txBody>
          <a:bodyPr wrap="square" lIns="0" tIns="0" rIns="0" bIns="0" rtlCol="0"/>
          <a:lstStyle/>
          <a:p>
            <a:endParaRPr/>
          </a:p>
        </p:txBody>
      </p:sp>
      <p:sp>
        <p:nvSpPr>
          <p:cNvPr id="8" name="object 8"/>
          <p:cNvSpPr/>
          <p:nvPr/>
        </p:nvSpPr>
        <p:spPr>
          <a:xfrm>
            <a:off x="6272201" y="4226964"/>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70BF41"/>
          </a:solidFill>
        </p:spPr>
        <p:txBody>
          <a:bodyPr wrap="square" lIns="0" tIns="0" rIns="0" bIns="0" rtlCol="0"/>
          <a:lstStyle/>
          <a:p>
            <a:endParaRPr/>
          </a:p>
        </p:txBody>
      </p:sp>
      <p:sp>
        <p:nvSpPr>
          <p:cNvPr id="9" name="object 9"/>
          <p:cNvSpPr/>
          <p:nvPr/>
        </p:nvSpPr>
        <p:spPr>
          <a:xfrm>
            <a:off x="6492038" y="4226964"/>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EC5D57"/>
          </a:solidFill>
        </p:spPr>
        <p:txBody>
          <a:bodyPr wrap="square" lIns="0" tIns="0" rIns="0" bIns="0" rtlCol="0"/>
          <a:lstStyle/>
          <a:p>
            <a:endParaRPr/>
          </a:p>
        </p:txBody>
      </p:sp>
      <p:sp>
        <p:nvSpPr>
          <p:cNvPr id="10" name="object 10"/>
          <p:cNvSpPr txBox="1"/>
          <p:nvPr/>
        </p:nvSpPr>
        <p:spPr>
          <a:xfrm>
            <a:off x="5856149" y="5630093"/>
            <a:ext cx="2646759" cy="322821"/>
          </a:xfrm>
          <a:prstGeom prst="rect">
            <a:avLst/>
          </a:prstGeom>
        </p:spPr>
        <p:txBody>
          <a:bodyPr vert="horz" wrap="square" lIns="0" tIns="8930" rIns="0" bIns="0" rtlCol="0">
            <a:spAutoFit/>
          </a:bodyPr>
          <a:lstStyle/>
          <a:p>
            <a:pPr marL="8929">
              <a:spcBef>
                <a:spcPts val="70"/>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56" dirty="0">
                <a:solidFill>
                  <a:srgbClr val="164F86"/>
                </a:solidFill>
                <a:latin typeface="Helvetica-Light"/>
                <a:cs typeface="Helvetica-Light"/>
              </a:rPr>
              <a:t> </a:t>
            </a:r>
            <a:r>
              <a:rPr sz="2039" dirty="0">
                <a:solidFill>
                  <a:srgbClr val="164F86"/>
                </a:solidFill>
                <a:latin typeface="Helvetica-Light"/>
                <a:cs typeface="Helvetica-Light"/>
              </a:rPr>
              <a:t>‘truck’</a:t>
            </a:r>
            <a:endParaRPr sz="2039">
              <a:latin typeface="Helvetica-Light"/>
              <a:cs typeface="Helvetica-Light"/>
            </a:endParaRPr>
          </a:p>
        </p:txBody>
      </p:sp>
      <p:sp>
        <p:nvSpPr>
          <p:cNvPr id="11" name="object 11"/>
          <p:cNvSpPr/>
          <p:nvPr/>
        </p:nvSpPr>
        <p:spPr>
          <a:xfrm>
            <a:off x="6397391" y="4869450"/>
            <a:ext cx="730306" cy="720068"/>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413712" y="340964"/>
            <a:ext cx="8316664" cy="1724446"/>
          </a:xfrm>
          <a:prstGeom prst="rect">
            <a:avLst/>
          </a:prstGeom>
        </p:spPr>
        <p:txBody>
          <a:bodyPr vert="horz" wrap="square" lIns="0" tIns="0" rIns="0" bIns="0" rtlCol="0">
            <a:spAutoFit/>
          </a:bodyPr>
          <a:lstStyle/>
          <a:p>
            <a:pPr marL="8483" marR="3572">
              <a:lnSpc>
                <a:spcPct val="101400"/>
              </a:lnSpc>
              <a:tabLst>
                <a:tab pos="594250" algn="l"/>
                <a:tab pos="901866" algn="l"/>
                <a:tab pos="1238950" algn="l"/>
                <a:tab pos="1328690" algn="l"/>
                <a:tab pos="1467542" algn="l"/>
                <a:tab pos="2270739" algn="l"/>
                <a:tab pos="2489955" algn="l"/>
                <a:tab pos="3075275" algn="l"/>
                <a:tab pos="3432003" algn="l"/>
                <a:tab pos="3849005" algn="l"/>
                <a:tab pos="3948567" algn="l"/>
                <a:tab pos="4574070" algn="l"/>
                <a:tab pos="5030807" algn="l"/>
                <a:tab pos="5754532" algn="l"/>
                <a:tab pos="5854988" algn="l"/>
                <a:tab pos="7302885" algn="l"/>
                <a:tab pos="8028843" algn="l"/>
              </a:tabLst>
            </a:pPr>
            <a:r>
              <a:rPr lang="de-DE" sz="3200" dirty="0">
                <a:latin typeface="+mj-lt"/>
                <a:cs typeface="HelveticaNeue-Light"/>
              </a:rPr>
              <a:t>A</a:t>
            </a:r>
            <a:r>
              <a:rPr sz="3200" dirty="0">
                <a:latin typeface="+mj-lt"/>
                <a:cs typeface="HelveticaNeue-Light"/>
              </a:rPr>
              <a:t>t</a:t>
            </a:r>
            <a:r>
              <a:rPr lang="de-DE" sz="3200" dirty="0">
                <a:latin typeface="+mj-lt"/>
                <a:cs typeface="HelveticaNeue-Light"/>
              </a:rPr>
              <a:t> </a:t>
            </a:r>
            <a:r>
              <a:rPr sz="3200" dirty="0">
                <a:latin typeface="+mj-lt"/>
                <a:cs typeface="HelveticaNeue-Light"/>
              </a:rPr>
              <a:t>the</a:t>
            </a:r>
            <a:r>
              <a:rPr lang="de-DE" sz="3200" dirty="0">
                <a:latin typeface="+mj-lt"/>
                <a:cs typeface="HelveticaNeue-Light"/>
              </a:rPr>
              <a:t> </a:t>
            </a:r>
            <a:r>
              <a:rPr sz="3200" dirty="0">
                <a:latin typeface="+mj-lt"/>
                <a:cs typeface="HelveticaNeue-Light"/>
              </a:rPr>
              <a:t>end</a:t>
            </a:r>
            <a:r>
              <a:rPr lang="de-DE" sz="3200" dirty="0">
                <a:latin typeface="+mj-lt"/>
                <a:cs typeface="HelveticaNeue-Light"/>
              </a:rPr>
              <a:t> </a:t>
            </a:r>
            <a:r>
              <a:rPr sz="3200" dirty="0">
                <a:latin typeface="+mj-lt"/>
                <a:cs typeface="HelveticaNeue-Light"/>
              </a:rPr>
              <a:t>of	the</a:t>
            </a:r>
            <a:r>
              <a:rPr lang="de-DE" sz="3200" dirty="0">
                <a:latin typeface="+mj-lt"/>
                <a:cs typeface="HelveticaNeue-Light"/>
              </a:rPr>
              <a:t> </a:t>
            </a:r>
            <a:r>
              <a:rPr sz="3200" dirty="0">
                <a:latin typeface="+mj-lt"/>
                <a:cs typeface="HelveticaNeue-Light"/>
              </a:rPr>
              <a:t>da</a:t>
            </a:r>
            <a:r>
              <a:rPr sz="3200" spc="-390" dirty="0">
                <a:latin typeface="+mj-lt"/>
                <a:cs typeface="HelveticaNeue-Light"/>
              </a:rPr>
              <a:t>y</a:t>
            </a:r>
            <a:r>
              <a:rPr sz="3200" dirty="0">
                <a:latin typeface="+mj-lt"/>
                <a:cs typeface="HelveticaNeue-Light"/>
              </a:rPr>
              <a:t>, </a:t>
            </a:r>
            <a:r>
              <a:rPr lang="de-DE" sz="3200" dirty="0">
                <a:latin typeface="+mj-lt"/>
                <a:cs typeface="HelveticaNeue-Light"/>
              </a:rPr>
              <a:t>…</a:t>
            </a:r>
          </a:p>
          <a:p>
            <a:pPr marL="8483" marR="3572" algn="ctr">
              <a:lnSpc>
                <a:spcPct val="101400"/>
              </a:lnSpc>
              <a:tabLst>
                <a:tab pos="594250" algn="l"/>
                <a:tab pos="901866" algn="l"/>
                <a:tab pos="1238950" algn="l"/>
                <a:tab pos="1328690" algn="l"/>
                <a:tab pos="1467542" algn="l"/>
                <a:tab pos="2270739" algn="l"/>
                <a:tab pos="2489955" algn="l"/>
                <a:tab pos="3075275" algn="l"/>
                <a:tab pos="3432003" algn="l"/>
                <a:tab pos="3849005" algn="l"/>
                <a:tab pos="3948567" algn="l"/>
                <a:tab pos="4574070" algn="l"/>
                <a:tab pos="5030807" algn="l"/>
                <a:tab pos="5754532" algn="l"/>
                <a:tab pos="5854988" algn="l"/>
                <a:tab pos="7302885" algn="l"/>
                <a:tab pos="8028843" algn="l"/>
              </a:tabLst>
            </a:pPr>
            <a:endParaRPr lang="de-DE" sz="3200" dirty="0">
              <a:latin typeface="+mj-lt"/>
              <a:cs typeface="HelveticaNeue-Light"/>
            </a:endParaRPr>
          </a:p>
          <a:p>
            <a:pPr marL="8483" marR="3572" algn="ctr">
              <a:lnSpc>
                <a:spcPct val="101400"/>
              </a:lnSpc>
              <a:tabLst>
                <a:tab pos="594250" algn="l"/>
                <a:tab pos="901866" algn="l"/>
                <a:tab pos="1238950" algn="l"/>
                <a:tab pos="1328690" algn="l"/>
                <a:tab pos="1467542" algn="l"/>
                <a:tab pos="2270739" algn="l"/>
                <a:tab pos="2489955" algn="l"/>
                <a:tab pos="3075275" algn="l"/>
                <a:tab pos="3432003" algn="l"/>
                <a:tab pos="3849005" algn="l"/>
                <a:tab pos="3948567" algn="l"/>
                <a:tab pos="4574070" algn="l"/>
                <a:tab pos="5030807" algn="l"/>
                <a:tab pos="5754532" algn="l"/>
                <a:tab pos="5854988" algn="l"/>
                <a:tab pos="7302885" algn="l"/>
                <a:tab pos="8028843" algn="l"/>
              </a:tabLst>
            </a:pPr>
            <a:r>
              <a:rPr lang="de-DE" sz="2400" dirty="0">
                <a:latin typeface="+mj-lt"/>
                <a:cs typeface="HelveticaNeue-Light"/>
              </a:rPr>
              <a:t>… </a:t>
            </a:r>
            <a:r>
              <a:rPr sz="2400" dirty="0">
                <a:latin typeface="+mj-lt"/>
                <a:cs typeface="HelveticaNeue-Light"/>
              </a:rPr>
              <a:t>we</a:t>
            </a:r>
            <a:r>
              <a:rPr lang="de-DE" sz="2400" dirty="0">
                <a:latin typeface="+mj-lt"/>
                <a:cs typeface="HelveticaNeue-Light"/>
              </a:rPr>
              <a:t> </a:t>
            </a:r>
            <a:r>
              <a:rPr sz="2400" dirty="0">
                <a:latin typeface="+mj-lt"/>
                <a:cs typeface="HelveticaNeue-Light"/>
              </a:rPr>
              <a:t>generate</a:t>
            </a:r>
            <a:r>
              <a:rPr lang="de-DE" sz="2400" dirty="0">
                <a:latin typeface="+mj-lt"/>
                <a:cs typeface="HelveticaNeue-Light"/>
              </a:rPr>
              <a:t> </a:t>
            </a:r>
            <a:r>
              <a:rPr sz="2400" dirty="0">
                <a:latin typeface="+mj-lt"/>
                <a:cs typeface="HelveticaNeue-Light"/>
              </a:rPr>
              <a:t>a</a:t>
            </a:r>
            <a:r>
              <a:rPr lang="de-DE" sz="2400" dirty="0">
                <a:latin typeface="+mj-lt"/>
                <a:cs typeface="HelveticaNeue-Light"/>
              </a:rPr>
              <a:t> </a:t>
            </a:r>
            <a:r>
              <a:rPr sz="2400" dirty="0">
                <a:latin typeface="+mj-lt"/>
                <a:cs typeface="HelveticaNeue-Light"/>
              </a:rPr>
              <a:t>fixed</a:t>
            </a:r>
            <a:r>
              <a:rPr lang="de-DE" sz="2400" dirty="0">
                <a:latin typeface="+mj-lt"/>
                <a:cs typeface="HelveticaNeue-Light"/>
              </a:rPr>
              <a:t> </a:t>
            </a:r>
            <a:r>
              <a:rPr sz="2400" dirty="0">
                <a:latin typeface="+mj-lt"/>
                <a:cs typeface="HelveticaNeue-Light"/>
              </a:rPr>
              <a:t>size</a:t>
            </a:r>
            <a:r>
              <a:rPr lang="de-DE" sz="2400" dirty="0">
                <a:latin typeface="+mj-lt"/>
                <a:cs typeface="HelveticaNeue-Light"/>
              </a:rPr>
              <a:t> </a:t>
            </a:r>
            <a:r>
              <a:rPr sz="2400" dirty="0">
                <a:latin typeface="+mj-lt"/>
                <a:cs typeface="HelveticaNeue-Light"/>
              </a:rPr>
              <a:t>vector</a:t>
            </a:r>
            <a:r>
              <a:rPr lang="de-DE" sz="2400" dirty="0">
                <a:latin typeface="+mj-lt"/>
                <a:cs typeface="HelveticaNeue-Light"/>
              </a:rPr>
              <a:t> </a:t>
            </a:r>
            <a:r>
              <a:rPr sz="2400" spc="-21" dirty="0">
                <a:latin typeface="+mj-lt"/>
                <a:cs typeface="HelveticaNeue-Light"/>
              </a:rPr>
              <a:t>from</a:t>
            </a:r>
            <a:r>
              <a:rPr lang="de-DE" sz="2400" spc="-21" dirty="0">
                <a:latin typeface="+mj-lt"/>
                <a:cs typeface="HelveticaNeue-Light"/>
              </a:rPr>
              <a:t> </a:t>
            </a:r>
            <a:r>
              <a:rPr sz="2400" dirty="0">
                <a:latin typeface="+mj-lt"/>
                <a:cs typeface="HelveticaNeue-Light"/>
              </a:rPr>
              <a:t>an</a:t>
            </a:r>
            <a:r>
              <a:rPr lang="de-DE" sz="2400" dirty="0">
                <a:latin typeface="+mj-lt"/>
                <a:cs typeface="HelveticaNeue-Light"/>
              </a:rPr>
              <a:t> </a:t>
            </a:r>
            <a:r>
              <a:rPr sz="2400" dirty="0">
                <a:latin typeface="+mj-lt"/>
                <a:cs typeface="HelveticaNeue-Light"/>
              </a:rPr>
              <a:t>image</a:t>
            </a:r>
            <a:r>
              <a:rPr lang="de-DE" sz="2400" dirty="0">
                <a:latin typeface="+mj-lt"/>
                <a:cs typeface="HelveticaNeue-Light"/>
              </a:rPr>
              <a:t> </a:t>
            </a:r>
            <a:r>
              <a:rPr sz="2400" dirty="0">
                <a:latin typeface="+mj-lt"/>
                <a:cs typeface="HelveticaNeue-Light"/>
              </a:rPr>
              <a:t>and</a:t>
            </a:r>
            <a:r>
              <a:rPr lang="de-DE" sz="2400" dirty="0">
                <a:latin typeface="+mj-lt"/>
                <a:cs typeface="HelveticaNeue-Light"/>
              </a:rPr>
              <a:t> </a:t>
            </a:r>
            <a:r>
              <a:rPr sz="2400" dirty="0">
                <a:latin typeface="+mj-lt"/>
                <a:cs typeface="HelveticaNeue-Light"/>
              </a:rPr>
              <a:t>run	a</a:t>
            </a:r>
            <a:r>
              <a:rPr lang="de-DE" sz="2400" dirty="0">
                <a:latin typeface="+mj-lt"/>
                <a:cs typeface="HelveticaNeue-Light"/>
              </a:rPr>
              <a:t> </a:t>
            </a:r>
            <a:r>
              <a:rPr sz="2400" dirty="0">
                <a:latin typeface="+mj-lt"/>
                <a:cs typeface="HelveticaNeue-Light"/>
              </a:rPr>
              <a:t>classifier</a:t>
            </a:r>
            <a:r>
              <a:rPr lang="de-DE" sz="2400" dirty="0">
                <a:latin typeface="+mj-lt"/>
                <a:cs typeface="HelveticaNeue-Light"/>
              </a:rPr>
              <a:t> </a:t>
            </a:r>
            <a:r>
              <a:rPr sz="2400" dirty="0">
                <a:latin typeface="+mj-lt"/>
                <a:cs typeface="HelveticaNeue-Light"/>
              </a:rPr>
              <a:t>over</a:t>
            </a:r>
            <a:r>
              <a:rPr lang="de-DE" sz="2400" dirty="0">
                <a:latin typeface="+mj-lt"/>
                <a:cs typeface="HelveticaNeue-Light"/>
              </a:rPr>
              <a:t> </a:t>
            </a:r>
            <a:r>
              <a:rPr sz="2400" dirty="0">
                <a:latin typeface="+mj-lt"/>
                <a:cs typeface="HelveticaNeue-Light"/>
              </a:rPr>
              <a:t>it</a:t>
            </a:r>
          </a:p>
        </p:txBody>
      </p:sp>
      <p:sp>
        <p:nvSpPr>
          <p:cNvPr id="13" name="TextBox 12">
            <a:extLst>
              <a:ext uri="{FF2B5EF4-FFF2-40B4-BE49-F238E27FC236}">
                <a16:creationId xmlns:a16="http://schemas.microsoft.com/office/drawing/2014/main" id="{4A03B475-B33D-7860-9083-A348BCC5FF8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7774" y="2564904"/>
            <a:ext cx="2685734" cy="359596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73728" y="3763724"/>
            <a:ext cx="1089422" cy="982810"/>
          </a:xfrm>
          <a:prstGeom prst="rect">
            <a:avLst/>
          </a:prstGeom>
        </p:spPr>
        <p:txBody>
          <a:bodyPr vert="horz" wrap="square" lIns="0" tIns="8930" rIns="0" bIns="0" rtlCol="0">
            <a:spAutoFit/>
          </a:bodyPr>
          <a:lstStyle/>
          <a:p>
            <a:pPr marL="26788">
              <a:spcBef>
                <a:spcPts val="70"/>
              </a:spcBef>
            </a:pPr>
            <a:r>
              <a:rPr sz="2531" i="1" dirty="0">
                <a:latin typeface="Helvetica-LightOblique"/>
                <a:cs typeface="Helvetica-LightOblique"/>
              </a:rPr>
              <a:t>CNN</a:t>
            </a:r>
            <a:r>
              <a:rPr sz="2531" i="1" spc="-193" dirty="0">
                <a:latin typeface="Helvetica-LightOblique"/>
                <a:cs typeface="Helvetica-LightOblique"/>
              </a:rPr>
              <a:t> </a:t>
            </a:r>
            <a:r>
              <a:rPr sz="9492" baseline="-5864" dirty="0">
                <a:latin typeface="Helvetica-Light"/>
                <a:cs typeface="Helvetica-Light"/>
              </a:rPr>
              <a:t>(</a:t>
            </a:r>
            <a:endParaRPr sz="9492" baseline="-5864">
              <a:latin typeface="Helvetica-Light"/>
              <a:cs typeface="Helvetica-Light"/>
            </a:endParaRPr>
          </a:p>
        </p:txBody>
      </p:sp>
      <p:sp>
        <p:nvSpPr>
          <p:cNvPr id="4" name="object 4"/>
          <p:cNvSpPr txBox="1"/>
          <p:nvPr/>
        </p:nvSpPr>
        <p:spPr>
          <a:xfrm>
            <a:off x="4998398" y="3754794"/>
            <a:ext cx="605433" cy="993582"/>
          </a:xfrm>
          <a:prstGeom prst="rect">
            <a:avLst/>
          </a:prstGeom>
        </p:spPr>
        <p:txBody>
          <a:bodyPr vert="horz" wrap="square" lIns="0" tIns="8930" rIns="0" bIns="0" rtlCol="0">
            <a:spAutoFit/>
          </a:bodyPr>
          <a:lstStyle/>
          <a:p>
            <a:pPr marL="26788">
              <a:spcBef>
                <a:spcPts val="70"/>
              </a:spcBef>
            </a:pPr>
            <a:r>
              <a:rPr sz="9597" spc="806" baseline="-5799" dirty="0">
                <a:latin typeface="Helvetica-Light"/>
                <a:cs typeface="Helvetica-Light"/>
              </a:rPr>
              <a:t>)</a:t>
            </a:r>
            <a:r>
              <a:rPr sz="2531" dirty="0">
                <a:latin typeface="Helvetica-Light"/>
                <a:cs typeface="Helvetica-Light"/>
              </a:rPr>
              <a:t>=</a:t>
            </a:r>
            <a:endParaRPr sz="2531">
              <a:latin typeface="Helvetica-Light"/>
              <a:cs typeface="Helvetica-Light"/>
            </a:endParaRPr>
          </a:p>
        </p:txBody>
      </p:sp>
      <p:sp>
        <p:nvSpPr>
          <p:cNvPr id="5" name="object 5"/>
          <p:cNvSpPr/>
          <p:nvPr/>
        </p:nvSpPr>
        <p:spPr>
          <a:xfrm>
            <a:off x="5696016" y="4154956"/>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1A7F9"/>
          </a:solidFill>
        </p:spPr>
        <p:txBody>
          <a:bodyPr wrap="square" lIns="0" tIns="0" rIns="0" bIns="0" rtlCol="0"/>
          <a:lstStyle/>
          <a:p>
            <a:endParaRPr/>
          </a:p>
        </p:txBody>
      </p:sp>
      <p:sp>
        <p:nvSpPr>
          <p:cNvPr id="6" name="object 6"/>
          <p:cNvSpPr/>
          <p:nvPr/>
        </p:nvSpPr>
        <p:spPr>
          <a:xfrm>
            <a:off x="5901709" y="4154956"/>
            <a:ext cx="205829" cy="606772"/>
          </a:xfrm>
          <a:custGeom>
            <a:avLst/>
            <a:gdLst/>
            <a:ahLst/>
            <a:cxnLst/>
            <a:rect l="l" t="t" r="r" b="b"/>
            <a:pathLst>
              <a:path w="292734" h="862965">
                <a:moveTo>
                  <a:pt x="0" y="862771"/>
                </a:moveTo>
                <a:lnTo>
                  <a:pt x="292541" y="862771"/>
                </a:lnTo>
                <a:lnTo>
                  <a:pt x="292541" y="0"/>
                </a:lnTo>
                <a:lnTo>
                  <a:pt x="0" y="0"/>
                </a:lnTo>
                <a:lnTo>
                  <a:pt x="0" y="862771"/>
                </a:lnTo>
                <a:close/>
              </a:path>
            </a:pathLst>
          </a:custGeom>
          <a:solidFill>
            <a:srgbClr val="53585F"/>
          </a:solidFill>
        </p:spPr>
        <p:txBody>
          <a:bodyPr wrap="square" lIns="0" tIns="0" rIns="0" bIns="0" rtlCol="0"/>
          <a:lstStyle/>
          <a:p>
            <a:endParaRPr/>
          </a:p>
        </p:txBody>
      </p:sp>
      <p:sp>
        <p:nvSpPr>
          <p:cNvPr id="7" name="object 7"/>
          <p:cNvSpPr/>
          <p:nvPr/>
        </p:nvSpPr>
        <p:spPr>
          <a:xfrm>
            <a:off x="6107402" y="4154956"/>
            <a:ext cx="165199" cy="606772"/>
          </a:xfrm>
          <a:custGeom>
            <a:avLst/>
            <a:gdLst/>
            <a:ahLst/>
            <a:cxnLst/>
            <a:rect l="l" t="t" r="r" b="b"/>
            <a:pathLst>
              <a:path w="234950" h="862965">
                <a:moveTo>
                  <a:pt x="0" y="862771"/>
                </a:moveTo>
                <a:lnTo>
                  <a:pt x="234379" y="862771"/>
                </a:lnTo>
                <a:lnTo>
                  <a:pt x="234379" y="0"/>
                </a:lnTo>
                <a:lnTo>
                  <a:pt x="0" y="0"/>
                </a:lnTo>
                <a:lnTo>
                  <a:pt x="0" y="862771"/>
                </a:lnTo>
                <a:close/>
              </a:path>
            </a:pathLst>
          </a:custGeom>
          <a:solidFill>
            <a:srgbClr val="F5D328"/>
          </a:solidFill>
        </p:spPr>
        <p:txBody>
          <a:bodyPr wrap="square" lIns="0" tIns="0" rIns="0" bIns="0" rtlCol="0"/>
          <a:lstStyle/>
          <a:p>
            <a:endParaRPr/>
          </a:p>
        </p:txBody>
      </p:sp>
      <p:sp>
        <p:nvSpPr>
          <p:cNvPr id="8" name="object 8"/>
          <p:cNvSpPr/>
          <p:nvPr/>
        </p:nvSpPr>
        <p:spPr>
          <a:xfrm>
            <a:off x="6272201" y="4154956"/>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70BF41"/>
          </a:solidFill>
        </p:spPr>
        <p:txBody>
          <a:bodyPr wrap="square" lIns="0" tIns="0" rIns="0" bIns="0" rtlCol="0"/>
          <a:lstStyle/>
          <a:p>
            <a:endParaRPr/>
          </a:p>
        </p:txBody>
      </p:sp>
      <p:sp>
        <p:nvSpPr>
          <p:cNvPr id="9" name="object 9"/>
          <p:cNvSpPr/>
          <p:nvPr/>
        </p:nvSpPr>
        <p:spPr>
          <a:xfrm>
            <a:off x="6492038" y="4154956"/>
            <a:ext cx="216545" cy="606772"/>
          </a:xfrm>
          <a:custGeom>
            <a:avLst/>
            <a:gdLst/>
            <a:ahLst/>
            <a:cxnLst/>
            <a:rect l="l" t="t" r="r" b="b"/>
            <a:pathLst>
              <a:path w="307975" h="862965">
                <a:moveTo>
                  <a:pt x="0" y="862771"/>
                </a:moveTo>
                <a:lnTo>
                  <a:pt x="307397" y="862771"/>
                </a:lnTo>
                <a:lnTo>
                  <a:pt x="307397" y="0"/>
                </a:lnTo>
                <a:lnTo>
                  <a:pt x="0" y="0"/>
                </a:lnTo>
                <a:lnTo>
                  <a:pt x="0" y="862771"/>
                </a:lnTo>
                <a:close/>
              </a:path>
            </a:pathLst>
          </a:custGeom>
          <a:solidFill>
            <a:srgbClr val="EC5D57"/>
          </a:solidFill>
        </p:spPr>
        <p:txBody>
          <a:bodyPr wrap="square" lIns="0" tIns="0" rIns="0" bIns="0" rtlCol="0"/>
          <a:lstStyle/>
          <a:p>
            <a:endParaRPr/>
          </a:p>
        </p:txBody>
      </p:sp>
      <p:sp>
        <p:nvSpPr>
          <p:cNvPr id="10" name="object 10"/>
          <p:cNvSpPr txBox="1"/>
          <p:nvPr/>
        </p:nvSpPr>
        <p:spPr>
          <a:xfrm>
            <a:off x="395536" y="263681"/>
            <a:ext cx="8570834" cy="477318"/>
          </a:xfrm>
          <a:prstGeom prst="rect">
            <a:avLst/>
          </a:prstGeom>
        </p:spPr>
        <p:txBody>
          <a:bodyPr vert="horz" wrap="square" lIns="0" tIns="1786" rIns="0" bIns="0" rtlCol="0">
            <a:spAutoFit/>
          </a:bodyPr>
          <a:lstStyle/>
          <a:p>
            <a:pPr marL="8929" marR="3572">
              <a:lnSpc>
                <a:spcPct val="101200"/>
              </a:lnSpc>
              <a:spcBef>
                <a:spcPts val="14"/>
              </a:spcBef>
              <a:tabLst>
                <a:tab pos="777748" algn="l"/>
                <a:tab pos="888919" algn="l"/>
                <a:tab pos="1250112" algn="l"/>
                <a:tab pos="1704170" algn="l"/>
                <a:tab pos="2527905" algn="l"/>
                <a:tab pos="2555586" algn="l"/>
                <a:tab pos="2611841" algn="l"/>
                <a:tab pos="2991339" algn="l"/>
                <a:tab pos="3444058" algn="l"/>
                <a:tab pos="3611484" algn="l"/>
                <a:tab pos="3695420" algn="l"/>
                <a:tab pos="4499956" algn="l"/>
                <a:tab pos="4916958" algn="l"/>
                <a:tab pos="5389321" algn="l"/>
                <a:tab pos="5454952" algn="l"/>
                <a:tab pos="5945175" algn="l"/>
                <a:tab pos="6787214" algn="l"/>
                <a:tab pos="7491295" algn="l"/>
              </a:tabLst>
            </a:pPr>
            <a:r>
              <a:rPr lang="de-DE" sz="3200" dirty="0">
                <a:latin typeface="+mj-lt"/>
                <a:cs typeface="HelveticaNeue-Light"/>
              </a:rPr>
              <a:t>K</a:t>
            </a:r>
            <a:r>
              <a:rPr sz="3200" dirty="0" err="1">
                <a:latin typeface="+mj-lt"/>
                <a:cs typeface="HelveticaNeue-Light"/>
              </a:rPr>
              <a:t>ey</a:t>
            </a:r>
            <a:r>
              <a:rPr lang="de-DE" sz="3200" dirty="0">
                <a:latin typeface="+mj-lt"/>
                <a:cs typeface="HelveticaNeue-Light"/>
              </a:rPr>
              <a:t> </a:t>
            </a:r>
            <a:r>
              <a:rPr sz="3200" dirty="0">
                <a:latin typeface="+mj-lt"/>
                <a:cs typeface="HelveticaNeue-Light"/>
              </a:rPr>
              <a:t>insight	</a:t>
            </a:r>
            <a:endParaRPr lang="de-DE" sz="3200" dirty="0">
              <a:latin typeface="+mj-lt"/>
              <a:cs typeface="HelveticaNeue-Light"/>
            </a:endParaRPr>
          </a:p>
        </p:txBody>
      </p:sp>
      <p:sp>
        <p:nvSpPr>
          <p:cNvPr id="11" name="TextBox 10">
            <a:extLst>
              <a:ext uri="{FF2B5EF4-FFF2-40B4-BE49-F238E27FC236}">
                <a16:creationId xmlns:a16="http://schemas.microsoft.com/office/drawing/2014/main" id="{3279C57F-5634-F8A6-E864-28F70576D3E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2" name="TextBox 11">
            <a:extLst>
              <a:ext uri="{FF2B5EF4-FFF2-40B4-BE49-F238E27FC236}">
                <a16:creationId xmlns:a16="http://schemas.microsoft.com/office/drawing/2014/main" id="{C704BCD1-C523-0A13-FC5D-2725FEDB319B}"/>
              </a:ext>
            </a:extLst>
          </p:cNvPr>
          <p:cNvSpPr txBox="1"/>
          <p:nvPr/>
        </p:nvSpPr>
        <p:spPr>
          <a:xfrm>
            <a:off x="388977" y="1329024"/>
            <a:ext cx="7126438" cy="830997"/>
          </a:xfrm>
          <a:prstGeom prst="rect">
            <a:avLst/>
          </a:prstGeom>
          <a:noFill/>
        </p:spPr>
        <p:txBody>
          <a:bodyPr wrap="none" rtlCol="0">
            <a:spAutoFit/>
          </a:bodyPr>
          <a:lstStyle/>
          <a:p>
            <a:r>
              <a:rPr lang="de-DE" sz="2400" dirty="0">
                <a:latin typeface="+mj-lt"/>
                <a:cs typeface="HelveticaNeue-Light"/>
              </a:rPr>
              <a:t>This </a:t>
            </a:r>
            <a:r>
              <a:rPr lang="de-DE" sz="2400" dirty="0" err="1">
                <a:latin typeface="+mj-lt"/>
                <a:cs typeface="HelveticaNeue-Light"/>
              </a:rPr>
              <a:t>vector</a:t>
            </a:r>
            <a:r>
              <a:rPr lang="de-DE" sz="2400" dirty="0">
                <a:latin typeface="+mj-lt"/>
                <a:cs typeface="HelveticaNeue-Light"/>
              </a:rPr>
              <a:t> </a:t>
            </a:r>
            <a:r>
              <a:rPr lang="de-DE" sz="2400" dirty="0" err="1">
                <a:latin typeface="+mj-lt"/>
                <a:cs typeface="HelveticaNeue-Light"/>
              </a:rPr>
              <a:t>is</a:t>
            </a:r>
            <a:r>
              <a:rPr lang="de-DE" sz="2400" dirty="0">
                <a:latin typeface="+mj-lt"/>
                <a:cs typeface="HelveticaNeue-Light"/>
              </a:rPr>
              <a:t> </a:t>
            </a:r>
            <a:r>
              <a:rPr lang="de-DE" sz="2400" dirty="0" err="1">
                <a:latin typeface="+mj-lt"/>
                <a:cs typeface="HelveticaNeue-Light"/>
              </a:rPr>
              <a:t>useful</a:t>
            </a:r>
            <a:r>
              <a:rPr lang="de-DE" sz="2400" dirty="0">
                <a:latin typeface="+mj-lt"/>
                <a:cs typeface="HelveticaNeue-Light"/>
              </a:rPr>
              <a:t> </a:t>
            </a:r>
            <a:r>
              <a:rPr lang="de-DE" sz="2400" dirty="0" err="1">
                <a:latin typeface="+mj-lt"/>
                <a:cs typeface="HelveticaNeue-Light"/>
              </a:rPr>
              <a:t>for</a:t>
            </a:r>
            <a:r>
              <a:rPr lang="de-DE" sz="2400" dirty="0">
                <a:latin typeface="+mj-lt"/>
                <a:cs typeface="HelveticaNeue-Light"/>
              </a:rPr>
              <a:t> </a:t>
            </a:r>
            <a:r>
              <a:rPr lang="de-DE" sz="2400" dirty="0" err="1">
                <a:latin typeface="+mj-lt"/>
                <a:cs typeface="HelveticaNeue-Light"/>
              </a:rPr>
              <a:t>many</a:t>
            </a:r>
            <a:r>
              <a:rPr lang="de-DE" sz="2400" dirty="0">
                <a:latin typeface="+mj-lt"/>
                <a:cs typeface="HelveticaNeue-Light"/>
              </a:rPr>
              <a:t> </a:t>
            </a:r>
            <a:r>
              <a:rPr lang="de-DE" sz="2400" dirty="0" err="1">
                <a:latin typeface="+mj-lt"/>
                <a:cs typeface="HelveticaNeue-Light"/>
              </a:rPr>
              <a:t>mo</a:t>
            </a:r>
            <a:r>
              <a:rPr lang="de-DE" sz="2400" spc="-74" dirty="0" err="1">
                <a:latin typeface="+mj-lt"/>
                <a:cs typeface="HelveticaNeue-Light"/>
              </a:rPr>
              <a:t>r</a:t>
            </a:r>
            <a:r>
              <a:rPr lang="de-DE" sz="2400" dirty="0" err="1">
                <a:latin typeface="+mj-lt"/>
                <a:cs typeface="HelveticaNeue-Light"/>
              </a:rPr>
              <a:t>e</a:t>
            </a:r>
            <a:r>
              <a:rPr lang="de-DE" sz="2400" dirty="0">
                <a:latin typeface="+mj-lt"/>
                <a:cs typeface="HelveticaNeue-Light"/>
              </a:rPr>
              <a:t> </a:t>
            </a:r>
            <a:r>
              <a:rPr lang="de-DE" sz="2400" dirty="0" err="1">
                <a:latin typeface="+mj-lt"/>
                <a:cs typeface="HelveticaNeue-Light"/>
              </a:rPr>
              <a:t>tasks</a:t>
            </a:r>
            <a:r>
              <a:rPr lang="de-DE" sz="2400" dirty="0">
                <a:latin typeface="+mj-lt"/>
                <a:cs typeface="HelveticaNeue-Light"/>
              </a:rPr>
              <a:t> </a:t>
            </a:r>
            <a:r>
              <a:rPr lang="de-DE" sz="2400" dirty="0" err="1">
                <a:latin typeface="+mj-lt"/>
                <a:cs typeface="HelveticaNeue-Light"/>
              </a:rPr>
              <a:t>than</a:t>
            </a:r>
            <a:r>
              <a:rPr lang="de-DE" sz="2400" dirty="0">
                <a:latin typeface="+mj-lt"/>
                <a:cs typeface="HelveticaNeue-Light"/>
              </a:rPr>
              <a:t> just </a:t>
            </a:r>
            <a:br>
              <a:rPr lang="de-DE" sz="2400" dirty="0">
                <a:latin typeface="+mj-lt"/>
                <a:cs typeface="HelveticaNeue-Light"/>
              </a:rPr>
            </a:br>
            <a:r>
              <a:rPr lang="de-DE" sz="2400" dirty="0" err="1">
                <a:latin typeface="+mj-lt"/>
                <a:cs typeface="HelveticaNeue-Light"/>
              </a:rPr>
              <a:t>image</a:t>
            </a:r>
            <a:r>
              <a:rPr lang="de-DE" sz="2400" dirty="0">
                <a:latin typeface="+mj-lt"/>
                <a:cs typeface="HelveticaNeue-Light"/>
              </a:rPr>
              <a:t> </a:t>
            </a:r>
            <a:r>
              <a:rPr lang="de-DE" sz="2400" dirty="0" err="1">
                <a:latin typeface="+mj-lt"/>
                <a:cs typeface="HelveticaNeue-Light"/>
              </a:rPr>
              <a:t>classification</a:t>
            </a:r>
            <a:r>
              <a:rPr lang="de-DE" sz="2400" dirty="0">
                <a:latin typeface="+mj-lt"/>
                <a:cs typeface="HelveticaNeue-Light"/>
              </a:rPr>
              <a:t>!  </a:t>
            </a:r>
            <a:r>
              <a:rPr lang="de-DE" sz="2400" dirty="0" err="1">
                <a:latin typeface="+mj-lt"/>
                <a:cs typeface="HelveticaNeue-Light"/>
              </a:rPr>
              <a:t>We</a:t>
            </a:r>
            <a:r>
              <a:rPr lang="de-DE" sz="2400" dirty="0">
                <a:latin typeface="+mj-lt"/>
                <a:cs typeface="HelveticaNeue-Light"/>
              </a:rPr>
              <a:t> </a:t>
            </a:r>
            <a:r>
              <a:rPr lang="de-DE" sz="2400" dirty="0" err="1">
                <a:latin typeface="+mj-lt"/>
                <a:cs typeface="HelveticaNeue-Light"/>
              </a:rPr>
              <a:t>can</a:t>
            </a:r>
            <a:r>
              <a:rPr lang="de-DE" sz="2400" dirty="0">
                <a:latin typeface="+mj-lt"/>
                <a:cs typeface="HelveticaNeue-Light"/>
              </a:rPr>
              <a:t> </a:t>
            </a:r>
            <a:r>
              <a:rPr lang="de-DE" sz="2400" dirty="0" err="1">
                <a:latin typeface="+mj-lt"/>
                <a:cs typeface="HelveticaNeue-Light"/>
              </a:rPr>
              <a:t>use</a:t>
            </a:r>
            <a:r>
              <a:rPr lang="de-DE" sz="2400" dirty="0">
                <a:latin typeface="+mj-lt"/>
                <a:cs typeface="HelveticaNeue-Light"/>
              </a:rPr>
              <a:t> </a:t>
            </a:r>
            <a:r>
              <a:rPr lang="de-DE" sz="2400" dirty="0" err="1">
                <a:latin typeface="+mj-lt"/>
                <a:cs typeface="HelveticaNeue-Light"/>
              </a:rPr>
              <a:t>it</a:t>
            </a:r>
            <a:r>
              <a:rPr lang="de-DE" sz="2400" dirty="0">
                <a:latin typeface="+mj-lt"/>
                <a:cs typeface="HelveticaNeue-Light"/>
              </a:rPr>
              <a:t> </a:t>
            </a:r>
            <a:r>
              <a:rPr lang="de-DE" sz="2400" dirty="0" err="1">
                <a:latin typeface="+mj-lt"/>
                <a:cs typeface="HelveticaNeue-Light"/>
              </a:rPr>
              <a:t>for</a:t>
            </a:r>
            <a:r>
              <a:rPr lang="de-DE" sz="2400" dirty="0">
                <a:latin typeface="+mj-lt"/>
                <a:cs typeface="HelveticaNeue-Light"/>
              </a:rPr>
              <a:t> </a:t>
            </a:r>
            <a:r>
              <a:rPr lang="de-DE" sz="2400" i="1" dirty="0" err="1">
                <a:latin typeface="+mj-lt"/>
                <a:cs typeface="HelveticaNeue-LightItalic"/>
              </a:rPr>
              <a:t>transfer</a:t>
            </a:r>
            <a:r>
              <a:rPr lang="de-DE" sz="2400" i="1" dirty="0">
                <a:latin typeface="+mj-lt"/>
                <a:cs typeface="HelveticaNeue-LightItalic"/>
              </a:rPr>
              <a:t> </a:t>
            </a:r>
            <a:r>
              <a:rPr lang="de-DE" sz="2400" i="1" spc="7" dirty="0" err="1">
                <a:latin typeface="+mj-lt"/>
                <a:cs typeface="HelveticaNeue-LightItalic"/>
              </a:rPr>
              <a:t>learning</a:t>
            </a:r>
            <a:endParaRPr lang="de-DE" sz="2400" dirty="0">
              <a:latin typeface="+mj-lt"/>
              <a:cs typeface="HelveticaNeue-LightItal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221" y="238876"/>
            <a:ext cx="537656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2310474" algn="l"/>
                <a:tab pos="4334763" algn="l"/>
              </a:tabLst>
            </a:pPr>
            <a:r>
              <a:rPr lang="de-DE" dirty="0">
                <a:cs typeface="Helvetica-Light"/>
              </a:rPr>
              <a:t>S</a:t>
            </a:r>
            <a:r>
              <a:rPr dirty="0" err="1">
                <a:cs typeface="Helvetica-Light"/>
              </a:rPr>
              <a:t>imple</a:t>
            </a:r>
            <a:r>
              <a:rPr lang="de-DE" dirty="0">
                <a:cs typeface="Helvetica-Light"/>
              </a:rPr>
              <a:t> </a:t>
            </a:r>
            <a:r>
              <a:rPr dirty="0">
                <a:cs typeface="Helvetica-Light"/>
              </a:rPr>
              <a:t>visual</a:t>
            </a:r>
            <a:r>
              <a:rPr lang="de-DE" dirty="0">
                <a:cs typeface="Helvetica-Light"/>
              </a:rPr>
              <a:t> </a:t>
            </a:r>
            <a:r>
              <a:rPr dirty="0">
                <a:cs typeface="Helvetica-Light"/>
              </a:rPr>
              <a:t>QA</a:t>
            </a:r>
          </a:p>
        </p:txBody>
      </p:sp>
      <p:sp>
        <p:nvSpPr>
          <p:cNvPr id="3" name="object 3"/>
          <p:cNvSpPr txBox="1"/>
          <p:nvPr/>
        </p:nvSpPr>
        <p:spPr>
          <a:xfrm>
            <a:off x="611560" y="1268760"/>
            <a:ext cx="7352705" cy="2498761"/>
          </a:xfrm>
          <a:prstGeom prst="rect">
            <a:avLst/>
          </a:prstGeom>
        </p:spPr>
        <p:txBody>
          <a:bodyPr vert="horz" wrap="square" lIns="0" tIns="28575" rIns="0" bIns="0" rtlCol="0">
            <a:spAutoFit/>
          </a:bodyPr>
          <a:lstStyle/>
          <a:p>
            <a:pPr marL="330387" marR="12501" indent="-312528">
              <a:lnSpc>
                <a:spcPts val="3937"/>
              </a:lnSpc>
              <a:spcBef>
                <a:spcPts val="225"/>
              </a:spcBef>
              <a:buClr>
                <a:srgbClr val="000000"/>
              </a:buClr>
              <a:buSzPct val="74468"/>
              <a:buChar char="•"/>
              <a:tabLst>
                <a:tab pos="329940" algn="l"/>
                <a:tab pos="330387" algn="l"/>
                <a:tab pos="524600" algn="l"/>
                <a:tab pos="892937" algn="l"/>
                <a:tab pos="1130905" algn="l"/>
                <a:tab pos="1900616" algn="l"/>
                <a:tab pos="2328780" algn="l"/>
                <a:tab pos="3194482" algn="l"/>
                <a:tab pos="3253416" algn="l"/>
                <a:tab pos="3562819" algn="l"/>
                <a:tab pos="3844094" algn="l"/>
                <a:tab pos="4324494" algn="l"/>
                <a:tab pos="4884365" algn="l"/>
                <a:tab pos="5057149" algn="l"/>
              </a:tabLst>
            </a:pPr>
            <a:r>
              <a:rPr lang="en-GB" sz="2400" dirty="0" err="1">
                <a:solidFill>
                  <a:srgbClr val="00882B"/>
                </a:solidFill>
                <a:latin typeface="+mn-lt"/>
                <a:cs typeface="HelveticaNeue-Light"/>
              </a:rPr>
              <a:t>i</a:t>
            </a:r>
            <a:r>
              <a:rPr lang="en-DE" sz="2400" dirty="0">
                <a:solidFill>
                  <a:srgbClr val="00882B"/>
                </a:solidFill>
                <a:latin typeface="+mn-lt"/>
                <a:cs typeface="HelveticaNeue-Light"/>
              </a:rPr>
              <a:t> </a:t>
            </a:r>
            <a:r>
              <a:rPr lang="en-DE" sz="2400" dirty="0">
                <a:latin typeface="+mn-lt"/>
                <a:cs typeface="HelveticaNeue-Light"/>
              </a:rPr>
              <a:t>:</a:t>
            </a:r>
            <a:r>
              <a:rPr sz="2400" dirty="0">
                <a:latin typeface="+mn-lt"/>
                <a:cs typeface="HelveticaNeue-Light"/>
              </a:rPr>
              <a:t>=</a:t>
            </a:r>
            <a:r>
              <a:rPr lang="de-DE" sz="2400" dirty="0">
                <a:latin typeface="+mn-lt"/>
                <a:cs typeface="HelveticaNeue-Light"/>
              </a:rPr>
              <a:t> </a:t>
            </a:r>
            <a:r>
              <a:rPr sz="2400" i="1" dirty="0">
                <a:solidFill>
                  <a:srgbClr val="00882B"/>
                </a:solidFill>
                <a:latin typeface="+mn-lt"/>
                <a:cs typeface="HelveticaNeue-LightItalic"/>
              </a:rPr>
              <a:t>CNN</a:t>
            </a:r>
            <a:r>
              <a:rPr sz="2400" dirty="0">
                <a:latin typeface="+mn-lt"/>
                <a:cs typeface="HelveticaNeue-Light"/>
              </a:rPr>
              <a:t>(image)</a:t>
            </a:r>
            <a:r>
              <a:rPr lang="de-DE" sz="2400" dirty="0">
                <a:latin typeface="+mn-lt"/>
                <a:cs typeface="HelveticaNeue-Light"/>
              </a:rPr>
              <a:t> </a:t>
            </a:r>
            <a:r>
              <a:rPr lang="de-DE" sz="2400" dirty="0">
                <a:latin typeface="+mn-lt"/>
                <a:cs typeface="HelveticaNeue-Light"/>
                <a:sym typeface="Wingdings" pitchFamily="2" charset="2"/>
              </a:rPr>
              <a:t></a:t>
            </a:r>
            <a:r>
              <a:rPr lang="de-DE" sz="2400" dirty="0">
                <a:latin typeface="+mn-lt"/>
                <a:cs typeface="HelveticaNeue-Light"/>
              </a:rPr>
              <a:t> </a:t>
            </a:r>
            <a:r>
              <a:rPr sz="2400" dirty="0">
                <a:latin typeface="+mn-lt"/>
                <a:cs typeface="HelveticaNeue-Light"/>
              </a:rPr>
              <a:t>use</a:t>
            </a:r>
            <a:r>
              <a:rPr lang="de-DE" sz="2400" dirty="0">
                <a:latin typeface="+mn-lt"/>
                <a:cs typeface="HelveticaNeue-Light"/>
              </a:rPr>
              <a:t> </a:t>
            </a:r>
            <a:r>
              <a:rPr sz="2400" dirty="0">
                <a:latin typeface="+mn-lt"/>
                <a:cs typeface="HelveticaNeue-Light"/>
              </a:rPr>
              <a:t>an</a:t>
            </a:r>
            <a:r>
              <a:rPr lang="de-DE" sz="2400" dirty="0">
                <a:latin typeface="+mn-lt"/>
                <a:cs typeface="HelveticaNeue-Light"/>
              </a:rPr>
              <a:t> </a:t>
            </a:r>
            <a:r>
              <a:rPr sz="2400" dirty="0">
                <a:latin typeface="+mn-lt"/>
                <a:cs typeface="HelveticaNeue-Light"/>
              </a:rPr>
              <a:t>existing</a:t>
            </a:r>
            <a:r>
              <a:rPr lang="de-DE" sz="2400" dirty="0">
                <a:latin typeface="+mn-lt"/>
                <a:cs typeface="HelveticaNeue-Light"/>
              </a:rPr>
              <a:t> </a:t>
            </a:r>
            <a:r>
              <a:rPr sz="2400" dirty="0">
                <a:latin typeface="+mn-lt"/>
                <a:cs typeface="HelveticaNeue-Light"/>
              </a:rPr>
              <a:t>network</a:t>
            </a:r>
            <a:r>
              <a:rPr lang="de-DE" sz="2400" dirty="0">
                <a:latin typeface="+mn-lt"/>
                <a:cs typeface="HelveticaNeue-Light"/>
              </a:rPr>
              <a:t> </a:t>
            </a:r>
            <a:r>
              <a:rPr sz="2400" dirty="0">
                <a:latin typeface="+mn-lt"/>
                <a:cs typeface="HelveticaNeue-Light"/>
              </a:rPr>
              <a:t>trained</a:t>
            </a:r>
            <a:r>
              <a:rPr lang="de-DE" sz="2400" dirty="0">
                <a:latin typeface="+mn-lt"/>
                <a:cs typeface="HelveticaNeue-Light"/>
              </a:rPr>
              <a:t> </a:t>
            </a:r>
            <a:r>
              <a:rPr sz="2400" dirty="0" err="1">
                <a:latin typeface="+mn-lt"/>
                <a:cs typeface="HelveticaNeue-Light"/>
              </a:rPr>
              <a:t>fo</a:t>
            </a:r>
            <a:r>
              <a:rPr lang="en-GB" sz="2400" dirty="0">
                <a:latin typeface="+mn-lt"/>
                <a:cs typeface="HelveticaNeue-Light"/>
              </a:rPr>
              <a:t>r </a:t>
            </a:r>
            <a:r>
              <a:rPr sz="2400" dirty="0">
                <a:latin typeface="+mn-lt"/>
                <a:cs typeface="HelveticaNeue-Light"/>
              </a:rPr>
              <a:t>	image	</a:t>
            </a:r>
            <a:r>
              <a:rPr lang="de-DE" sz="2400" dirty="0">
                <a:latin typeface="+mn-lt"/>
                <a:cs typeface="HelveticaNeue-Light"/>
              </a:rPr>
              <a:t> </a:t>
            </a:r>
            <a:r>
              <a:rPr sz="2400" dirty="0">
                <a:latin typeface="+mn-lt"/>
                <a:cs typeface="HelveticaNeue-Light"/>
              </a:rPr>
              <a:t>classification</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spc="-11" dirty="0">
                <a:latin typeface="+mn-lt"/>
                <a:cs typeface="HelveticaNeue-Light"/>
              </a:rPr>
              <a:t>freeze</a:t>
            </a:r>
            <a:r>
              <a:rPr lang="de-DE" sz="2400" spc="-11" dirty="0">
                <a:latin typeface="+mn-lt"/>
                <a:cs typeface="HelveticaNeue-Light"/>
              </a:rPr>
              <a:t> </a:t>
            </a:r>
            <a:r>
              <a:rPr sz="2400" dirty="0">
                <a:latin typeface="+mn-lt"/>
                <a:cs typeface="HelveticaNeue-Light"/>
              </a:rPr>
              <a:t>weights</a:t>
            </a:r>
          </a:p>
          <a:p>
            <a:pPr marL="330387" indent="-312528">
              <a:spcBef>
                <a:spcPts val="2801"/>
              </a:spcBef>
              <a:buClr>
                <a:srgbClr val="000000"/>
              </a:buClr>
              <a:buSzPct val="74468"/>
              <a:buChar char="•"/>
              <a:tabLst>
                <a:tab pos="329940" algn="l"/>
                <a:tab pos="330387" algn="l"/>
                <a:tab pos="687561" algn="l"/>
                <a:tab pos="1056344" algn="l"/>
                <a:tab pos="3784713" algn="l"/>
                <a:tab pos="4153050" algn="l"/>
                <a:tab pos="5148228" algn="l"/>
              </a:tabLst>
            </a:pPr>
            <a:r>
              <a:rPr lang="en-GB" sz="2400" dirty="0">
                <a:solidFill>
                  <a:srgbClr val="C82506"/>
                </a:solidFill>
                <a:latin typeface="+mn-lt"/>
                <a:cs typeface="HelveticaNeue-Light"/>
              </a:rPr>
              <a:t>q</a:t>
            </a:r>
            <a:r>
              <a:rPr lang="de-DE" sz="2400" dirty="0">
                <a:solidFill>
                  <a:srgbClr val="C82506"/>
                </a:solidFill>
                <a:latin typeface="+mn-lt"/>
                <a:cs typeface="HelveticaNeue-Light"/>
              </a:rPr>
              <a:t> </a:t>
            </a:r>
            <a:r>
              <a:rPr lang="de-DE" sz="2400" dirty="0">
                <a:latin typeface="+mn-lt"/>
                <a:cs typeface="HelveticaNeue-Light"/>
              </a:rPr>
              <a:t>:</a:t>
            </a:r>
            <a:r>
              <a:rPr sz="2400" dirty="0">
                <a:latin typeface="+mn-lt"/>
                <a:cs typeface="HelveticaNeue-Light"/>
              </a:rPr>
              <a:t>=</a:t>
            </a:r>
            <a:r>
              <a:rPr lang="de-DE" sz="2400" dirty="0">
                <a:latin typeface="+mn-lt"/>
                <a:cs typeface="HelveticaNeue-Light"/>
              </a:rPr>
              <a:t> </a:t>
            </a:r>
            <a:r>
              <a:rPr lang="de-DE" sz="2400" i="1" dirty="0">
                <a:solidFill>
                  <a:srgbClr val="C82506"/>
                </a:solidFill>
                <a:latin typeface="+mn-lt"/>
                <a:cs typeface="HelveticaNeue-LightItalic"/>
              </a:rPr>
              <a:t>BERT</a:t>
            </a:r>
            <a:r>
              <a:rPr sz="2400" dirty="0">
                <a:latin typeface="+mn-lt"/>
                <a:cs typeface="HelveticaNeue-Light"/>
              </a:rPr>
              <a:t>(question)</a:t>
            </a:r>
            <a:r>
              <a:rPr lang="de-DE" sz="2400" dirty="0">
                <a:latin typeface="+mn-lt"/>
                <a:cs typeface="HelveticaNeue-Light"/>
              </a:rPr>
              <a:t> </a:t>
            </a:r>
            <a:r>
              <a:rPr lang="de-DE" sz="2400" dirty="0">
                <a:latin typeface="+mn-lt"/>
                <a:cs typeface="HelveticaNeue-Light"/>
                <a:sym typeface="Wingdings" pitchFamily="2" charset="2"/>
              </a:rPr>
              <a:t> </a:t>
            </a:r>
            <a:r>
              <a:rPr sz="2400" spc="11" dirty="0">
                <a:latin typeface="+mn-lt"/>
                <a:cs typeface="HelveticaNeue-Light"/>
              </a:rPr>
              <a:t>learn</a:t>
            </a:r>
            <a:r>
              <a:rPr lang="de-DE" sz="2400" spc="11" dirty="0">
                <a:latin typeface="+mn-lt"/>
                <a:cs typeface="HelveticaNeue-Light"/>
              </a:rPr>
              <a:t> </a:t>
            </a:r>
            <a:r>
              <a:rPr sz="2400" dirty="0">
                <a:latin typeface="+mn-lt"/>
                <a:cs typeface="HelveticaNeue-Light"/>
              </a:rPr>
              <a:t>weights</a:t>
            </a:r>
          </a:p>
          <a:p>
            <a:pPr marL="330387" indent="-312528">
              <a:spcBef>
                <a:spcPts val="2924"/>
              </a:spcBef>
              <a:buSzPct val="74468"/>
              <a:buChar char="•"/>
              <a:tabLst>
                <a:tab pos="329940" algn="l"/>
                <a:tab pos="330387" algn="l"/>
                <a:tab pos="1752835" algn="l"/>
                <a:tab pos="2121172" algn="l"/>
              </a:tabLst>
            </a:pPr>
            <a:r>
              <a:rPr lang="en-GB" sz="2400" dirty="0">
                <a:latin typeface="+mn-lt"/>
                <a:cs typeface="HelveticaNeue-Light"/>
              </a:rPr>
              <a:t>A</a:t>
            </a:r>
            <a:r>
              <a:rPr sz="2400" dirty="0" err="1">
                <a:latin typeface="+mn-lt"/>
                <a:cs typeface="HelveticaNeue-Light"/>
              </a:rPr>
              <a:t>nswer</a:t>
            </a:r>
            <a:r>
              <a:rPr lang="de-DE" sz="2400" dirty="0">
                <a:latin typeface="+mn-lt"/>
                <a:cs typeface="HelveticaNeue-Light"/>
              </a:rPr>
              <a:t> </a:t>
            </a:r>
            <a:r>
              <a:rPr sz="2400" dirty="0">
                <a:latin typeface="+mn-lt"/>
                <a:cs typeface="HelveticaNeue-Light"/>
              </a:rPr>
              <a:t>=</a:t>
            </a:r>
            <a:r>
              <a:rPr lang="de-DE" sz="2400" dirty="0">
                <a:latin typeface="+mn-lt"/>
                <a:cs typeface="HelveticaNeue-Light"/>
              </a:rPr>
              <a:t> </a:t>
            </a:r>
            <a:r>
              <a:rPr sz="2400" dirty="0" err="1">
                <a:solidFill>
                  <a:srgbClr val="0365C0"/>
                </a:solidFill>
                <a:latin typeface="+mn-lt"/>
                <a:cs typeface="HelveticaNeue-Light"/>
              </a:rPr>
              <a:t>softmax</a:t>
            </a:r>
            <a:r>
              <a:rPr sz="2400" dirty="0">
                <a:latin typeface="+mn-lt"/>
                <a:cs typeface="HelveticaNeue-Light"/>
              </a:rPr>
              <a:t>(linear([</a:t>
            </a:r>
            <a:r>
              <a:rPr sz="2400" dirty="0">
                <a:solidFill>
                  <a:srgbClr val="00882B"/>
                </a:solidFill>
                <a:latin typeface="+mn-lt"/>
                <a:cs typeface="HelveticaNeue-Light"/>
              </a:rPr>
              <a:t>i</a:t>
            </a:r>
            <a:r>
              <a:rPr sz="2400" dirty="0">
                <a:latin typeface="+mn-lt"/>
                <a:cs typeface="HelveticaNeue-Light"/>
              </a:rPr>
              <a:t>;</a:t>
            </a:r>
            <a:r>
              <a:rPr sz="2400" dirty="0">
                <a:solidFill>
                  <a:srgbClr val="C82506"/>
                </a:solidFill>
                <a:latin typeface="+mn-lt"/>
                <a:cs typeface="HelveticaNeue-Light"/>
              </a:rPr>
              <a:t>q</a:t>
            </a:r>
            <a:r>
              <a:rPr sz="2400" dirty="0">
                <a:latin typeface="+mn-lt"/>
                <a:cs typeface="HelveticaNeue-Light"/>
              </a:rPr>
              <a:t>]))</a:t>
            </a:r>
          </a:p>
        </p:txBody>
      </p:sp>
      <p:sp>
        <p:nvSpPr>
          <p:cNvPr id="5" name="TextBox 4">
            <a:extLst>
              <a:ext uri="{FF2B5EF4-FFF2-40B4-BE49-F238E27FC236}">
                <a16:creationId xmlns:a16="http://schemas.microsoft.com/office/drawing/2014/main" id="{972205B9-FF34-E2F3-E568-A9A3A45A8C7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6" name="Cloud Callout 5">
            <a:extLst>
              <a:ext uri="{FF2B5EF4-FFF2-40B4-BE49-F238E27FC236}">
                <a16:creationId xmlns:a16="http://schemas.microsoft.com/office/drawing/2014/main" id="{403E7D55-9DA0-8842-DB7C-C79438D583FB}"/>
              </a:ext>
            </a:extLst>
          </p:cNvPr>
          <p:cNvSpPr/>
          <p:nvPr/>
        </p:nvSpPr>
        <p:spPr>
          <a:xfrm>
            <a:off x="3635896" y="4293096"/>
            <a:ext cx="4446240" cy="2016224"/>
          </a:xfrm>
          <a:prstGeom prst="cloudCallout">
            <a:avLst>
              <a:gd name="adj1" fmla="val -78141"/>
              <a:gd name="adj2" fmla="val -557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dirty="0" err="1">
                <a:solidFill>
                  <a:sysClr val="windowText" lastClr="000000"/>
                </a:solidFill>
                <a:latin typeface="+mn-lt"/>
                <a:cs typeface="HelveticaNeue-Light"/>
              </a:rPr>
              <a:t>Why</a:t>
            </a:r>
            <a:r>
              <a:rPr lang="de-DE" sz="1800" dirty="0">
                <a:solidFill>
                  <a:sysClr val="windowText" lastClr="000000"/>
                </a:solidFill>
                <a:latin typeface="+mn-lt"/>
                <a:cs typeface="HelveticaNeue-Light"/>
              </a:rPr>
              <a:t> </a:t>
            </a:r>
            <a:r>
              <a:rPr lang="de-DE" sz="1800" spc="-14" dirty="0" err="1">
                <a:solidFill>
                  <a:sysClr val="windowText" lastClr="000000"/>
                </a:solidFill>
                <a:latin typeface="+mn-lt"/>
                <a:cs typeface="HelveticaNeue-Light"/>
              </a:rPr>
              <a:t>isn’t</a:t>
            </a:r>
            <a:r>
              <a:rPr lang="de-DE" sz="1800" spc="-14"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this</a:t>
            </a:r>
            <a:r>
              <a:rPr lang="de-DE" sz="1800" dirty="0">
                <a:solidFill>
                  <a:sysClr val="windowText" lastClr="000000"/>
                </a:solidFill>
                <a:latin typeface="+mn-lt"/>
                <a:cs typeface="HelveticaNeue-Light"/>
              </a:rPr>
              <a:t> a real cool </a:t>
            </a:r>
            <a:r>
              <a:rPr lang="de-DE" sz="1800" dirty="0" err="1">
                <a:solidFill>
                  <a:sysClr val="windowText" lastClr="000000"/>
                </a:solidFill>
                <a:latin typeface="+mn-lt"/>
                <a:cs typeface="HelveticaNeue-Light"/>
              </a:rPr>
              <a:t>way</a:t>
            </a:r>
            <a:r>
              <a:rPr lang="de-DE" sz="1800"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of</a:t>
            </a:r>
            <a:r>
              <a:rPr lang="de-DE" sz="1800"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doing</a:t>
            </a:r>
            <a:r>
              <a:rPr lang="de-DE" sz="1800" dirty="0">
                <a:solidFill>
                  <a:sysClr val="windowText" lastClr="000000"/>
                </a:solidFill>
                <a:latin typeface="+mn-lt"/>
                <a:cs typeface="HelveticaNeue-Light"/>
              </a:rPr>
              <a:t> </a:t>
            </a:r>
            <a:r>
              <a:rPr lang="de-DE" sz="1800" dirty="0" err="1">
                <a:solidFill>
                  <a:sysClr val="windowText" lastClr="000000"/>
                </a:solidFill>
                <a:latin typeface="+mn-lt"/>
                <a:cs typeface="HelveticaNeue-Light"/>
              </a:rPr>
              <a:t>visual</a:t>
            </a:r>
            <a:r>
              <a:rPr lang="de-DE" sz="1800" dirty="0">
                <a:solidFill>
                  <a:sysClr val="windowText" lastClr="000000"/>
                </a:solidFill>
                <a:latin typeface="+mn-lt"/>
                <a:cs typeface="HelveticaNeue-Light"/>
              </a:rPr>
              <a:t> QA?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146" y="273930"/>
            <a:ext cx="5747519"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900170" algn="l"/>
              </a:tabLst>
            </a:pPr>
            <a:r>
              <a:rPr lang="de-DE" dirty="0">
                <a:cs typeface="HelveticaNeue-Light"/>
              </a:rPr>
              <a:t>V</a:t>
            </a:r>
            <a:r>
              <a:rPr dirty="0" err="1">
                <a:cs typeface="HelveticaNeue-Light"/>
              </a:rPr>
              <a:t>isual</a:t>
            </a:r>
            <a:r>
              <a:rPr lang="de-DE" dirty="0">
                <a:cs typeface="HelveticaNeue-Light"/>
              </a:rPr>
              <a:t> </a:t>
            </a:r>
            <a:r>
              <a:rPr dirty="0">
                <a:cs typeface="HelveticaNeue-Light"/>
              </a:rPr>
              <a:t>attention</a:t>
            </a:r>
          </a:p>
        </p:txBody>
      </p:sp>
      <p:sp>
        <p:nvSpPr>
          <p:cNvPr id="4" name="object 4"/>
          <p:cNvSpPr txBox="1"/>
          <p:nvPr/>
        </p:nvSpPr>
        <p:spPr>
          <a:xfrm>
            <a:off x="500876" y="1312587"/>
            <a:ext cx="6526262" cy="737451"/>
          </a:xfrm>
          <a:prstGeom prst="rect">
            <a:avLst/>
          </a:prstGeom>
        </p:spPr>
        <p:txBody>
          <a:bodyPr vert="horz" wrap="square" lIns="0" tIns="1339" rIns="0" bIns="0" rtlCol="0">
            <a:spAutoFit/>
          </a:bodyPr>
          <a:lstStyle/>
          <a:p>
            <a:pPr marL="8929" marR="3572">
              <a:lnSpc>
                <a:spcPct val="101899"/>
              </a:lnSpc>
              <a:spcBef>
                <a:spcPts val="11"/>
              </a:spcBef>
              <a:tabLst>
                <a:tab pos="639789" algn="l"/>
                <a:tab pos="938030" algn="l"/>
                <a:tab pos="1163497" algn="l"/>
                <a:tab pos="1259488" algn="l"/>
                <a:tab pos="1783642" algn="l"/>
                <a:tab pos="2437718" algn="l"/>
                <a:tab pos="2712296" algn="l"/>
                <a:tab pos="3075721" algn="l"/>
                <a:tab pos="4498170" algn="l"/>
                <a:tab pos="4771855" algn="l"/>
                <a:tab pos="5135281" algn="l"/>
              </a:tabLst>
            </a:pPr>
            <a:r>
              <a:rPr sz="2400" dirty="0">
                <a:latin typeface="+mn-lt"/>
                <a:cs typeface="HelveticaNeue-Light"/>
              </a:rPr>
              <a:t>Use</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question</a:t>
            </a:r>
            <a:r>
              <a:rPr lang="de-DE" sz="2400" dirty="0">
                <a:latin typeface="+mn-lt"/>
                <a:cs typeface="HelveticaNeue-Light"/>
              </a:rPr>
              <a:t> </a:t>
            </a:r>
            <a:r>
              <a:rPr sz="2400" spc="-46" dirty="0">
                <a:latin typeface="+mn-lt"/>
                <a:cs typeface="HelveticaNeue-Light"/>
              </a:rPr>
              <a:t>r</a:t>
            </a:r>
            <a:r>
              <a:rPr sz="2400" dirty="0">
                <a:latin typeface="+mn-lt"/>
                <a:cs typeface="HelveticaNeue-Light"/>
              </a:rPr>
              <a:t>ep</a:t>
            </a:r>
            <a:r>
              <a:rPr sz="2400" spc="-46" dirty="0">
                <a:latin typeface="+mn-lt"/>
                <a:cs typeface="HelveticaNeue-Light"/>
              </a:rPr>
              <a:t>r</a:t>
            </a:r>
            <a:r>
              <a:rPr sz="2400" dirty="0">
                <a:latin typeface="+mn-lt"/>
                <a:cs typeface="HelveticaNeue-Light"/>
              </a:rPr>
              <a:t>esentation</a:t>
            </a:r>
            <a:r>
              <a:rPr lang="de-DE" sz="2400" dirty="0">
                <a:latin typeface="+mn-lt"/>
                <a:cs typeface="HelveticaNeue-Light"/>
              </a:rPr>
              <a:t> </a:t>
            </a:r>
            <a:r>
              <a:rPr sz="2400" i="1" dirty="0">
                <a:solidFill>
                  <a:srgbClr val="861001"/>
                </a:solidFill>
                <a:latin typeface="+mn-lt"/>
                <a:cs typeface="HelveticaNeue-LightItalic"/>
              </a:rPr>
              <a:t>q</a:t>
            </a:r>
            <a:r>
              <a:rPr lang="de-DE" sz="2400" i="1" dirty="0">
                <a:solidFill>
                  <a:srgbClr val="861001"/>
                </a:solidFill>
                <a:latin typeface="+mn-lt"/>
                <a:cs typeface="HelveticaNeue-LightItalic"/>
              </a:rPr>
              <a:t> </a:t>
            </a:r>
            <a:r>
              <a:rPr sz="2400" dirty="0">
                <a:latin typeface="+mn-lt"/>
                <a:cs typeface="HelveticaNeue-Light"/>
              </a:rPr>
              <a:t>to</a:t>
            </a:r>
            <a:r>
              <a:rPr lang="de-DE" sz="2400" dirty="0">
                <a:latin typeface="+mn-lt"/>
                <a:cs typeface="HelveticaNeue-Light"/>
              </a:rPr>
              <a:t> </a:t>
            </a:r>
            <a:r>
              <a:rPr sz="2400" dirty="0">
                <a:latin typeface="+mn-lt"/>
                <a:cs typeface="HelveticaNeue-Light"/>
              </a:rPr>
              <a:t>determine  </a:t>
            </a:r>
            <a:r>
              <a:rPr sz="2400" spc="-11" dirty="0">
                <a:latin typeface="+mn-lt"/>
                <a:cs typeface="HelveticaNeue-Light"/>
              </a:rPr>
              <a:t>where</a:t>
            </a:r>
            <a:r>
              <a:rPr lang="de-DE" sz="2400" spc="-11" dirty="0">
                <a:latin typeface="+mn-lt"/>
                <a:cs typeface="HelveticaNeue-Light"/>
              </a:rPr>
              <a:t> </a:t>
            </a:r>
            <a:r>
              <a:rPr sz="2400" dirty="0">
                <a:latin typeface="+mn-lt"/>
                <a:cs typeface="HelveticaNeue-Light"/>
              </a:rPr>
              <a:t>in</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to</a:t>
            </a:r>
            <a:r>
              <a:rPr lang="de-DE" sz="2400" dirty="0">
                <a:latin typeface="+mn-lt"/>
                <a:cs typeface="HelveticaNeue-Light"/>
              </a:rPr>
              <a:t> </a:t>
            </a:r>
            <a:r>
              <a:rPr sz="2400" dirty="0">
                <a:latin typeface="+mn-lt"/>
                <a:cs typeface="HelveticaNeue-Light"/>
              </a:rPr>
              <a:t>look</a:t>
            </a:r>
          </a:p>
        </p:txBody>
      </p:sp>
      <p:sp>
        <p:nvSpPr>
          <p:cNvPr id="5" name="object 5"/>
          <p:cNvSpPr/>
          <p:nvPr/>
        </p:nvSpPr>
        <p:spPr>
          <a:xfrm>
            <a:off x="113109" y="2476860"/>
            <a:ext cx="4418935" cy="285849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78841" y="5512866"/>
            <a:ext cx="4787823" cy="58043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371272" y="5590332"/>
            <a:ext cx="4603700" cy="398483"/>
          </a:xfrm>
          <a:prstGeom prst="rect">
            <a:avLst/>
          </a:prstGeom>
        </p:spPr>
        <p:txBody>
          <a:bodyPr vert="horz" wrap="square" lIns="0" tIns="8930" rIns="0" bIns="0" rtlCol="0">
            <a:spAutoFit/>
          </a:bodyPr>
          <a:lstStyle/>
          <a:p>
            <a:pPr marL="8929" algn="ctr">
              <a:spcBef>
                <a:spcPts val="70"/>
              </a:spcBef>
              <a:tabLst>
                <a:tab pos="741138" algn="l"/>
                <a:tab pos="1616216" algn="l"/>
                <a:tab pos="2956514" algn="l"/>
                <a:tab pos="3504331" algn="l"/>
              </a:tabLst>
            </a:pPr>
            <a:r>
              <a:rPr sz="2531" dirty="0">
                <a:latin typeface="+mn-lt"/>
                <a:cs typeface="Helvetica-Light"/>
              </a:rPr>
              <a:t>How</a:t>
            </a:r>
            <a:r>
              <a:rPr lang="de-DE" sz="2531" dirty="0">
                <a:latin typeface="+mn-lt"/>
                <a:cs typeface="Helvetica-Light"/>
              </a:rPr>
              <a:t> </a:t>
            </a:r>
            <a:r>
              <a:rPr sz="2531" dirty="0">
                <a:latin typeface="+mn-lt"/>
                <a:cs typeface="Helvetica-Light"/>
              </a:rPr>
              <a:t>many</a:t>
            </a:r>
            <a:r>
              <a:rPr lang="de-DE" sz="2531" dirty="0">
                <a:latin typeface="+mn-lt"/>
                <a:cs typeface="Helvetica-Light"/>
              </a:rPr>
              <a:t> </a:t>
            </a:r>
            <a:r>
              <a:rPr sz="2531" dirty="0">
                <a:latin typeface="+mn-lt"/>
                <a:cs typeface="Helvetica-Light"/>
              </a:rPr>
              <a:t>benches</a:t>
            </a:r>
            <a:r>
              <a:rPr lang="de-DE" sz="2531" dirty="0">
                <a:latin typeface="+mn-lt"/>
                <a:cs typeface="Helvetica-Light"/>
              </a:rPr>
              <a:t> </a:t>
            </a:r>
            <a:r>
              <a:rPr sz="2531" dirty="0">
                <a:latin typeface="+mn-lt"/>
                <a:cs typeface="Helvetica-Light"/>
              </a:rPr>
              <a:t>a</a:t>
            </a:r>
            <a:r>
              <a:rPr sz="2531" spc="-46" dirty="0">
                <a:latin typeface="+mn-lt"/>
                <a:cs typeface="Helvetica-Light"/>
              </a:rPr>
              <a:t>r</a:t>
            </a:r>
            <a:r>
              <a:rPr sz="2531" dirty="0">
                <a:latin typeface="+mn-lt"/>
                <a:cs typeface="Helvetica-Light"/>
              </a:rPr>
              <a:t>e</a:t>
            </a:r>
            <a:r>
              <a:rPr lang="de-DE" sz="2531" dirty="0">
                <a:latin typeface="+mn-lt"/>
                <a:cs typeface="Helvetica-Light"/>
              </a:rPr>
              <a:t> </a:t>
            </a:r>
            <a:r>
              <a:rPr sz="2531" dirty="0">
                <a:latin typeface="+mn-lt"/>
                <a:cs typeface="Helvetica-Light"/>
              </a:rPr>
              <a:t>shown?</a:t>
            </a:r>
          </a:p>
        </p:txBody>
      </p:sp>
      <p:sp>
        <p:nvSpPr>
          <p:cNvPr id="8" name="object 8"/>
          <p:cNvSpPr/>
          <p:nvPr/>
        </p:nvSpPr>
        <p:spPr>
          <a:xfrm>
            <a:off x="4572000" y="2476860"/>
            <a:ext cx="4418935" cy="2858498"/>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045601" y="5342004"/>
            <a:ext cx="952637" cy="58419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572000" y="2462976"/>
            <a:ext cx="4419302" cy="1806922"/>
          </a:xfrm>
          <a:custGeom>
            <a:avLst/>
            <a:gdLst/>
            <a:ahLst/>
            <a:cxnLst/>
            <a:rect l="l" t="t" r="r" b="b"/>
            <a:pathLst>
              <a:path w="6285230" h="2569845">
                <a:moveTo>
                  <a:pt x="0" y="2569634"/>
                </a:moveTo>
                <a:lnTo>
                  <a:pt x="6284708" y="2569634"/>
                </a:lnTo>
                <a:lnTo>
                  <a:pt x="6284708" y="0"/>
                </a:lnTo>
                <a:lnTo>
                  <a:pt x="0" y="0"/>
                </a:lnTo>
                <a:lnTo>
                  <a:pt x="0" y="2569634"/>
                </a:lnTo>
                <a:close/>
              </a:path>
            </a:pathLst>
          </a:custGeom>
          <a:solidFill>
            <a:srgbClr val="000000">
              <a:alpha val="64259"/>
            </a:srgbClr>
          </a:solidFill>
        </p:spPr>
        <p:txBody>
          <a:bodyPr wrap="square" lIns="0" tIns="0" rIns="0" bIns="0" rtlCol="0"/>
          <a:lstStyle/>
          <a:p>
            <a:endParaRPr/>
          </a:p>
        </p:txBody>
      </p:sp>
      <p:sp>
        <p:nvSpPr>
          <p:cNvPr id="11" name="object 11"/>
          <p:cNvSpPr/>
          <p:nvPr/>
        </p:nvSpPr>
        <p:spPr>
          <a:xfrm>
            <a:off x="5982891" y="4207241"/>
            <a:ext cx="3014216" cy="1128266"/>
          </a:xfrm>
          <a:custGeom>
            <a:avLst/>
            <a:gdLst/>
            <a:ahLst/>
            <a:cxnLst/>
            <a:rect l="l" t="t" r="r" b="b"/>
            <a:pathLst>
              <a:path w="4286884" h="1604645">
                <a:moveTo>
                  <a:pt x="0" y="1604432"/>
                </a:moveTo>
                <a:lnTo>
                  <a:pt x="4286575" y="1604432"/>
                </a:lnTo>
                <a:lnTo>
                  <a:pt x="4286575" y="0"/>
                </a:lnTo>
                <a:lnTo>
                  <a:pt x="0" y="0"/>
                </a:lnTo>
                <a:lnTo>
                  <a:pt x="0" y="1604432"/>
                </a:lnTo>
                <a:close/>
              </a:path>
            </a:pathLst>
          </a:custGeom>
          <a:solidFill>
            <a:srgbClr val="000000">
              <a:alpha val="63578"/>
            </a:srgbClr>
          </a:solidFill>
        </p:spPr>
        <p:txBody>
          <a:bodyPr wrap="square" lIns="0" tIns="0" rIns="0" bIns="0" rtlCol="0"/>
          <a:lstStyle/>
          <a:p>
            <a:endParaRPr/>
          </a:p>
        </p:txBody>
      </p:sp>
      <p:sp>
        <p:nvSpPr>
          <p:cNvPr id="12" name="object 12"/>
          <p:cNvSpPr/>
          <p:nvPr/>
        </p:nvSpPr>
        <p:spPr>
          <a:xfrm>
            <a:off x="4572000" y="5067468"/>
            <a:ext cx="1418560" cy="26789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572000" y="4275702"/>
            <a:ext cx="1418927" cy="785813"/>
          </a:xfrm>
          <a:custGeom>
            <a:avLst/>
            <a:gdLst/>
            <a:ahLst/>
            <a:cxnLst/>
            <a:rect l="l" t="t" r="r" b="b"/>
            <a:pathLst>
              <a:path w="2018029" h="1117600">
                <a:moveTo>
                  <a:pt x="0" y="1117600"/>
                </a:moveTo>
                <a:lnTo>
                  <a:pt x="2017508" y="1117600"/>
                </a:lnTo>
                <a:lnTo>
                  <a:pt x="2017508" y="0"/>
                </a:lnTo>
                <a:lnTo>
                  <a:pt x="0" y="0"/>
                </a:lnTo>
                <a:lnTo>
                  <a:pt x="0" y="1117600"/>
                </a:lnTo>
                <a:close/>
              </a:path>
            </a:pathLst>
          </a:custGeom>
          <a:solidFill>
            <a:srgbClr val="000000">
              <a:alpha val="10429"/>
            </a:srgbClr>
          </a:solidFill>
        </p:spPr>
        <p:txBody>
          <a:bodyPr wrap="square" lIns="0" tIns="0" rIns="0" bIns="0" rtlCol="0"/>
          <a:lstStyle/>
          <a:p>
            <a:endParaRPr/>
          </a:p>
        </p:txBody>
      </p:sp>
      <p:sp>
        <p:nvSpPr>
          <p:cNvPr id="14" name="TextBox 13">
            <a:extLst>
              <a:ext uri="{FF2B5EF4-FFF2-40B4-BE49-F238E27FC236}">
                <a16:creationId xmlns:a16="http://schemas.microsoft.com/office/drawing/2014/main" id="{7C4A2E57-60A7-2E15-00C6-ABD58340F5D8}"/>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6">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3BCAFF-FCC8-E668-5762-E3ED3DB23FFF}"/>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1628028" y="2309314"/>
            <a:ext cx="4418935" cy="28584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793"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70BF41"/>
          </a:solidFill>
        </p:spPr>
        <p:txBody>
          <a:bodyPr wrap="square" lIns="0" tIns="0" rIns="0" bIns="0" rtlCol="0"/>
          <a:lstStyle/>
          <a:p>
            <a:endParaRPr/>
          </a:p>
        </p:txBody>
      </p:sp>
      <p:sp>
        <p:nvSpPr>
          <p:cNvPr id="4" name="object 4"/>
          <p:cNvSpPr/>
          <p:nvPr/>
        </p:nvSpPr>
        <p:spPr>
          <a:xfrm>
            <a:off x="5935628"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0365C0"/>
          </a:solidFill>
        </p:spPr>
        <p:txBody>
          <a:bodyPr wrap="square" lIns="0" tIns="0" rIns="0" bIns="0" rtlCol="0"/>
          <a:lstStyle/>
          <a:p>
            <a:endParaRPr/>
          </a:p>
        </p:txBody>
      </p:sp>
      <p:sp>
        <p:nvSpPr>
          <p:cNvPr id="5" name="object 5"/>
          <p:cNvSpPr/>
          <p:nvPr/>
        </p:nvSpPr>
        <p:spPr>
          <a:xfrm>
            <a:off x="6026462" y="5996329"/>
            <a:ext cx="95548" cy="267891"/>
          </a:xfrm>
          <a:custGeom>
            <a:avLst/>
            <a:gdLst/>
            <a:ahLst/>
            <a:cxnLst/>
            <a:rect l="l" t="t" r="r" b="b"/>
            <a:pathLst>
              <a:path w="135890" h="381000">
                <a:moveTo>
                  <a:pt x="0" y="380999"/>
                </a:moveTo>
                <a:lnTo>
                  <a:pt x="135746" y="380999"/>
                </a:lnTo>
                <a:lnTo>
                  <a:pt x="135746" y="0"/>
                </a:lnTo>
                <a:lnTo>
                  <a:pt x="0" y="0"/>
                </a:lnTo>
                <a:lnTo>
                  <a:pt x="0" y="380999"/>
                </a:lnTo>
                <a:close/>
              </a:path>
            </a:pathLst>
          </a:custGeom>
          <a:solidFill>
            <a:srgbClr val="51A7F9"/>
          </a:solidFill>
        </p:spPr>
        <p:txBody>
          <a:bodyPr wrap="square" lIns="0" tIns="0" rIns="0" bIns="0" rtlCol="0"/>
          <a:lstStyle/>
          <a:p>
            <a:endParaRPr/>
          </a:p>
        </p:txBody>
      </p:sp>
      <p:sp>
        <p:nvSpPr>
          <p:cNvPr id="6" name="object 6"/>
          <p:cNvSpPr/>
          <p:nvPr/>
        </p:nvSpPr>
        <p:spPr>
          <a:xfrm>
            <a:off x="5839679" y="5317512"/>
            <a:ext cx="287504" cy="62112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00194" y="2302079"/>
            <a:ext cx="4473014" cy="2875359"/>
          </a:xfrm>
          <a:prstGeom prst="rect">
            <a:avLst/>
          </a:prstGeom>
          <a:blipFill>
            <a:blip r:embed="rId4" cstate="print"/>
            <a:stretch>
              <a:fillRect/>
            </a:stretch>
          </a:blipFill>
        </p:spPr>
        <p:txBody>
          <a:bodyPr wrap="square" lIns="0" tIns="0" rIns="0" bIns="0" rtlCol="0"/>
          <a:lstStyle/>
          <a:p>
            <a:endParaRPr/>
          </a:p>
        </p:txBody>
      </p:sp>
      <p:graphicFrame>
        <p:nvGraphicFramePr>
          <p:cNvPr id="8" name="object 8"/>
          <p:cNvGraphicFramePr>
            <a:graphicFrameLocks noGrp="1"/>
          </p:cNvGraphicFramePr>
          <p:nvPr/>
        </p:nvGraphicFramePr>
        <p:xfrm>
          <a:off x="1705854" y="2589158"/>
          <a:ext cx="4181325" cy="2517264"/>
        </p:xfrm>
        <a:graphic>
          <a:graphicData uri="http://schemas.openxmlformats.org/drawingml/2006/table">
            <a:tbl>
              <a:tblPr firstRow="1" bandRow="1">
                <a:tableStyleId>{2D5ABB26-0587-4C30-8999-92F81FD0307C}</a:tableStyleId>
              </a:tblPr>
              <a:tblGrid>
                <a:gridCol w="631775">
                  <a:extLst>
                    <a:ext uri="{9D8B030D-6E8A-4147-A177-3AD203B41FA5}">
                      <a16:colId xmlns:a16="http://schemas.microsoft.com/office/drawing/2014/main" val="20000"/>
                    </a:ext>
                  </a:extLst>
                </a:gridCol>
                <a:gridCol w="749647">
                  <a:extLst>
                    <a:ext uri="{9D8B030D-6E8A-4147-A177-3AD203B41FA5}">
                      <a16:colId xmlns:a16="http://schemas.microsoft.com/office/drawing/2014/main" val="20001"/>
                    </a:ext>
                  </a:extLst>
                </a:gridCol>
                <a:gridCol w="773311">
                  <a:extLst>
                    <a:ext uri="{9D8B030D-6E8A-4147-A177-3AD203B41FA5}">
                      <a16:colId xmlns:a16="http://schemas.microsoft.com/office/drawing/2014/main" val="20002"/>
                    </a:ext>
                  </a:extLst>
                </a:gridCol>
                <a:gridCol w="726877">
                  <a:extLst>
                    <a:ext uri="{9D8B030D-6E8A-4147-A177-3AD203B41FA5}">
                      <a16:colId xmlns:a16="http://schemas.microsoft.com/office/drawing/2014/main" val="20003"/>
                    </a:ext>
                  </a:extLst>
                </a:gridCol>
                <a:gridCol w="751879">
                  <a:extLst>
                    <a:ext uri="{9D8B030D-6E8A-4147-A177-3AD203B41FA5}">
                      <a16:colId xmlns:a16="http://schemas.microsoft.com/office/drawing/2014/main" val="20004"/>
                    </a:ext>
                  </a:extLst>
                </a:gridCol>
                <a:gridCol w="547836">
                  <a:extLst>
                    <a:ext uri="{9D8B030D-6E8A-4147-A177-3AD203B41FA5}">
                      <a16:colId xmlns:a16="http://schemas.microsoft.com/office/drawing/2014/main" val="20005"/>
                    </a:ext>
                  </a:extLst>
                </a:gridCol>
              </a:tblGrid>
              <a:tr h="484142">
                <a:tc>
                  <a:txBody>
                    <a:bodyPr/>
                    <a:lstStyle/>
                    <a:p>
                      <a:pPr marR="121285" algn="ctr">
                        <a:lnSpc>
                          <a:spcPts val="286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4762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8191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L="232410">
                        <a:lnSpc>
                          <a:spcPts val="2620"/>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24130" algn="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extLst>
                  <a:ext uri="{0D108BD9-81ED-4DB2-BD59-A6C34878D82A}">
                    <a16:rowId xmlns:a16="http://schemas.microsoft.com/office/drawing/2014/main" val="10000"/>
                  </a:ext>
                </a:extLst>
              </a:tr>
              <a:tr h="689524">
                <a:tc>
                  <a:txBody>
                    <a:bodyPr/>
                    <a:lstStyle/>
                    <a:p>
                      <a:pPr marR="160020"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marR="72390"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241935">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0165" algn="ctr">
                        <a:lnSpc>
                          <a:spcPct val="100000"/>
                        </a:lnSpc>
                        <a:spcBef>
                          <a:spcPts val="1850"/>
                        </a:spcBef>
                      </a:pPr>
                      <a:r>
                        <a:rPr sz="1900" b="1" dirty="0">
                          <a:solidFill>
                            <a:srgbClr val="F5E500"/>
                          </a:solidFill>
                          <a:latin typeface="Helvetica"/>
                          <a:cs typeface="Helvetica"/>
                        </a:rPr>
                        <a:t>0.0</a:t>
                      </a:r>
                      <a:endParaRPr sz="1900">
                        <a:latin typeface="Helvetica"/>
                        <a:cs typeface="Helvetica"/>
                      </a:endParaRPr>
                    </a:p>
                  </a:txBody>
                  <a:tcPr marL="0" marR="0" marT="165199" marB="0"/>
                </a:tc>
                <a:tc>
                  <a:txBody>
                    <a:bodyPr/>
                    <a:lstStyle/>
                    <a:p>
                      <a:pPr marR="24130" algn="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extLst>
                  <a:ext uri="{0D108BD9-81ED-4DB2-BD59-A6C34878D82A}">
                    <a16:rowId xmlns:a16="http://schemas.microsoft.com/office/drawing/2014/main" val="10001"/>
                  </a:ext>
                </a:extLst>
              </a:tr>
              <a:tr h="713794">
                <a:tc>
                  <a:txBody>
                    <a:bodyPr/>
                    <a:lstStyle/>
                    <a:p>
                      <a:pPr marR="121285" algn="ctr">
                        <a:lnSpc>
                          <a:spcPct val="100000"/>
                        </a:lnSpc>
                        <a:spcBef>
                          <a:spcPts val="1839"/>
                        </a:spcBef>
                      </a:pPr>
                      <a:r>
                        <a:rPr sz="1900" b="1" dirty="0">
                          <a:solidFill>
                            <a:srgbClr val="F5E500"/>
                          </a:solidFill>
                          <a:latin typeface="Helvetica"/>
                          <a:cs typeface="Helvetica"/>
                        </a:rPr>
                        <a:t>0.2</a:t>
                      </a:r>
                      <a:endParaRPr sz="1900">
                        <a:latin typeface="Helvetica"/>
                        <a:cs typeface="Helvetica"/>
                      </a:endParaRPr>
                    </a:p>
                  </a:txBody>
                  <a:tcPr marL="0" marR="0" marT="164306" marB="0"/>
                </a:tc>
                <a:tc>
                  <a:txBody>
                    <a:bodyPr/>
                    <a:lstStyle/>
                    <a:p>
                      <a:pPr algn="ctr">
                        <a:lnSpc>
                          <a:spcPct val="100000"/>
                        </a:lnSpc>
                        <a:spcBef>
                          <a:spcPts val="1855"/>
                        </a:spcBef>
                      </a:pPr>
                      <a:r>
                        <a:rPr sz="1900" b="1" dirty="0">
                          <a:solidFill>
                            <a:srgbClr val="F5E500"/>
                          </a:solidFill>
                          <a:latin typeface="Helvetica"/>
                          <a:cs typeface="Helvetica"/>
                        </a:rPr>
                        <a:t>0.1</a:t>
                      </a:r>
                      <a:endParaRPr sz="1900">
                        <a:latin typeface="Helvetica"/>
                        <a:cs typeface="Helvetica"/>
                      </a:endParaRPr>
                    </a:p>
                  </a:txBody>
                  <a:tcPr marL="0" marR="0" marT="165646" marB="0"/>
                </a:tc>
                <a:tc>
                  <a:txBody>
                    <a:bodyPr/>
                    <a:lstStyle/>
                    <a:p>
                      <a:pPr marR="25400" algn="ctr">
                        <a:lnSpc>
                          <a:spcPct val="100000"/>
                        </a:lnSpc>
                        <a:spcBef>
                          <a:spcPts val="1855"/>
                        </a:spcBef>
                      </a:pPr>
                      <a:r>
                        <a:rPr sz="1900" b="1" dirty="0">
                          <a:solidFill>
                            <a:srgbClr val="F5E500"/>
                          </a:solidFill>
                          <a:latin typeface="Helvetica"/>
                          <a:cs typeface="Helvetica"/>
                        </a:rPr>
                        <a:t>0.05</a:t>
                      </a:r>
                      <a:endParaRPr sz="1900">
                        <a:latin typeface="Helvetica"/>
                        <a:cs typeface="Helvetica"/>
                      </a:endParaRPr>
                    </a:p>
                  </a:txBody>
                  <a:tcPr marL="0" marR="0" marT="165646" marB="0"/>
                </a:tc>
                <a:tc>
                  <a:txBody>
                    <a:bodyPr/>
                    <a:lstStyle/>
                    <a:p>
                      <a:pPr marL="263525">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R="24130" algn="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extLst>
                  <a:ext uri="{0D108BD9-81ED-4DB2-BD59-A6C34878D82A}">
                    <a16:rowId xmlns:a16="http://schemas.microsoft.com/office/drawing/2014/main" val="10002"/>
                  </a:ext>
                </a:extLst>
              </a:tr>
              <a:tr h="492620">
                <a:tc>
                  <a:txBody>
                    <a:bodyPr/>
                    <a:lstStyle/>
                    <a:p>
                      <a:pPr marR="160020" algn="ctr">
                        <a:lnSpc>
                          <a:spcPts val="3220"/>
                        </a:lnSpc>
                        <a:spcBef>
                          <a:spcPts val="2195"/>
                        </a:spcBef>
                      </a:pPr>
                      <a:r>
                        <a:rPr sz="1900" b="1" dirty="0">
                          <a:solidFill>
                            <a:srgbClr val="F5E500"/>
                          </a:solidFill>
                          <a:latin typeface="Helvetica"/>
                          <a:cs typeface="Helvetica"/>
                        </a:rPr>
                        <a:t>0.3</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0.2</a:t>
                      </a:r>
                      <a:endParaRPr sz="1900">
                        <a:latin typeface="Helvetica"/>
                        <a:cs typeface="Helvetica"/>
                      </a:endParaRPr>
                    </a:p>
                  </a:txBody>
                  <a:tcPr marL="0" marR="0" marT="196007" marB="0"/>
                </a:tc>
                <a:tc>
                  <a:txBody>
                    <a:bodyPr/>
                    <a:lstStyle/>
                    <a:p>
                      <a:pPr marR="26034" algn="ctr">
                        <a:lnSpc>
                          <a:spcPts val="3220"/>
                        </a:lnSpc>
                        <a:spcBef>
                          <a:spcPts val="2195"/>
                        </a:spcBef>
                      </a:pPr>
                      <a:r>
                        <a:rPr sz="1900" b="1" dirty="0">
                          <a:solidFill>
                            <a:srgbClr val="F5E500"/>
                          </a:solidFill>
                          <a:latin typeface="Helvetica"/>
                          <a:cs typeface="Helvetica"/>
                        </a:rPr>
                        <a:t>0.05</a:t>
                      </a:r>
                      <a:endParaRPr sz="1900">
                        <a:latin typeface="Helvetica"/>
                        <a:cs typeface="Helvetica"/>
                      </a:endParaRPr>
                    </a:p>
                  </a:txBody>
                  <a:tcPr marL="0" marR="0" marT="196007" marB="0"/>
                </a:tc>
                <a:tc>
                  <a:txBody>
                    <a:bodyPr/>
                    <a:lstStyle/>
                    <a:p>
                      <a:pPr marL="263525">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R="24130" algn="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extLst>
                  <a:ext uri="{0D108BD9-81ED-4DB2-BD59-A6C34878D82A}">
                    <a16:rowId xmlns:a16="http://schemas.microsoft.com/office/drawing/2014/main" val="10003"/>
                  </a:ext>
                </a:extLst>
              </a:tr>
            </a:tbl>
          </a:graphicData>
        </a:graphic>
      </p:graphicFrame>
      <p:sp>
        <p:nvSpPr>
          <p:cNvPr id="9" name="object 9"/>
          <p:cNvSpPr/>
          <p:nvPr/>
        </p:nvSpPr>
        <p:spPr>
          <a:xfrm>
            <a:off x="6220868" y="1930497"/>
            <a:ext cx="1073426" cy="63615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6712296" y="325965"/>
            <a:ext cx="1739950" cy="634117"/>
          </a:xfrm>
          <a:prstGeom prst="rect">
            <a:avLst/>
          </a:prstGeom>
        </p:spPr>
        <p:txBody>
          <a:bodyPr vert="horz" wrap="square" lIns="0" tIns="7144" rIns="0" bIns="0" numCol="1" rtlCol="0" anchor="t" anchorCtr="0" compatLnSpc="1">
            <a:prstTxWarp prst="textNoShape">
              <a:avLst/>
            </a:prstTxWarp>
            <a:spAutoFit/>
          </a:bodyPr>
          <a:lstStyle/>
          <a:p>
            <a:pPr marL="8929" marR="3572" indent="371462">
              <a:lnSpc>
                <a:spcPct val="100600"/>
              </a:lnSpc>
              <a:spcBef>
                <a:spcPts val="56"/>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60" dirty="0">
                <a:solidFill>
                  <a:srgbClr val="164F86"/>
                </a:solidFill>
                <a:latin typeface="Helvetica-Light"/>
                <a:cs typeface="Helvetica-Light"/>
              </a:rPr>
              <a:t> </a:t>
            </a:r>
            <a:r>
              <a:rPr sz="2039" dirty="0">
                <a:solidFill>
                  <a:srgbClr val="164F86"/>
                </a:solidFill>
                <a:latin typeface="Helvetica-Light"/>
                <a:cs typeface="Helvetica-Light"/>
              </a:rPr>
              <a:t>answer</a:t>
            </a:r>
            <a:endParaRPr sz="2039">
              <a:latin typeface="Helvetica-Light"/>
              <a:cs typeface="Helvetica-Light"/>
            </a:endParaRPr>
          </a:p>
        </p:txBody>
      </p:sp>
      <p:sp>
        <p:nvSpPr>
          <p:cNvPr id="11" name="object 11"/>
          <p:cNvSpPr/>
          <p:nvPr/>
        </p:nvSpPr>
        <p:spPr>
          <a:xfrm>
            <a:off x="7438598" y="1030866"/>
            <a:ext cx="287505" cy="5391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08280"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1A7F9"/>
          </a:solidFill>
        </p:spPr>
        <p:txBody>
          <a:bodyPr wrap="square" lIns="0" tIns="0" rIns="0" bIns="0" rtlCol="0"/>
          <a:lstStyle/>
          <a:p>
            <a:endParaRPr/>
          </a:p>
        </p:txBody>
      </p:sp>
      <p:sp>
        <p:nvSpPr>
          <p:cNvPr id="13" name="object 13"/>
          <p:cNvSpPr/>
          <p:nvPr/>
        </p:nvSpPr>
        <p:spPr>
          <a:xfrm>
            <a:off x="7399115"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EC5D57"/>
          </a:solidFill>
        </p:spPr>
        <p:txBody>
          <a:bodyPr wrap="square" lIns="0" tIns="0" rIns="0" bIns="0" rtlCol="0"/>
          <a:lstStyle/>
          <a:p>
            <a:endParaRPr/>
          </a:p>
        </p:txBody>
      </p:sp>
      <p:sp>
        <p:nvSpPr>
          <p:cNvPr id="14" name="object 14"/>
          <p:cNvSpPr/>
          <p:nvPr/>
        </p:nvSpPr>
        <p:spPr>
          <a:xfrm>
            <a:off x="7489949" y="1634896"/>
            <a:ext cx="89297" cy="267891"/>
          </a:xfrm>
          <a:custGeom>
            <a:avLst/>
            <a:gdLst/>
            <a:ahLst/>
            <a:cxnLst/>
            <a:rect l="l" t="t" r="r" b="b"/>
            <a:pathLst>
              <a:path w="127000" h="381000">
                <a:moveTo>
                  <a:pt x="0" y="381000"/>
                </a:moveTo>
                <a:lnTo>
                  <a:pt x="126860" y="381000"/>
                </a:lnTo>
                <a:lnTo>
                  <a:pt x="126860" y="0"/>
                </a:lnTo>
                <a:lnTo>
                  <a:pt x="0" y="0"/>
                </a:lnTo>
                <a:lnTo>
                  <a:pt x="0" y="381000"/>
                </a:lnTo>
                <a:close/>
              </a:path>
            </a:pathLst>
          </a:custGeom>
          <a:solidFill>
            <a:srgbClr val="0365C0"/>
          </a:solidFill>
        </p:spPr>
        <p:txBody>
          <a:bodyPr wrap="square" lIns="0" tIns="0" rIns="0" bIns="0" rtlCol="0"/>
          <a:lstStyle/>
          <a:p>
            <a:endParaRPr/>
          </a:p>
        </p:txBody>
      </p:sp>
      <p:sp>
        <p:nvSpPr>
          <p:cNvPr id="15" name="object 15"/>
          <p:cNvSpPr/>
          <p:nvPr/>
        </p:nvSpPr>
        <p:spPr>
          <a:xfrm>
            <a:off x="7579148" y="1634897"/>
            <a:ext cx="91082" cy="267891"/>
          </a:xfrm>
          <a:custGeom>
            <a:avLst/>
            <a:gdLst/>
            <a:ahLst/>
            <a:cxnLst/>
            <a:rect l="l" t="t" r="r" b="b"/>
            <a:pathLst>
              <a:path w="129540" h="381000">
                <a:moveTo>
                  <a:pt x="0" y="381000"/>
                </a:moveTo>
                <a:lnTo>
                  <a:pt x="129185" y="381000"/>
                </a:lnTo>
                <a:lnTo>
                  <a:pt x="129185" y="0"/>
                </a:lnTo>
                <a:lnTo>
                  <a:pt x="0" y="0"/>
                </a:lnTo>
                <a:lnTo>
                  <a:pt x="0" y="381000"/>
                </a:lnTo>
                <a:close/>
              </a:path>
            </a:pathLst>
          </a:custGeom>
          <a:solidFill>
            <a:srgbClr val="51A7F9"/>
          </a:solidFill>
        </p:spPr>
        <p:txBody>
          <a:bodyPr wrap="square" lIns="0" tIns="0" rIns="0" bIns="0" rtlCol="0"/>
          <a:lstStyle/>
          <a:p>
            <a:endParaRPr/>
          </a:p>
        </p:txBody>
      </p:sp>
      <p:sp>
        <p:nvSpPr>
          <p:cNvPr id="16" name="object 16"/>
          <p:cNvSpPr/>
          <p:nvPr/>
        </p:nvSpPr>
        <p:spPr>
          <a:xfrm>
            <a:off x="7669982" y="1634897"/>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F327C"/>
          </a:solidFill>
        </p:spPr>
        <p:txBody>
          <a:bodyPr wrap="square" lIns="0" tIns="0" rIns="0" bIns="0" rtlCol="0"/>
          <a:lstStyle/>
          <a:p>
            <a:endParaRPr/>
          </a:p>
        </p:txBody>
      </p:sp>
      <p:sp>
        <p:nvSpPr>
          <p:cNvPr id="17" name="object 17"/>
          <p:cNvSpPr/>
          <p:nvPr/>
        </p:nvSpPr>
        <p:spPr>
          <a:xfrm>
            <a:off x="7760816" y="1634897"/>
            <a:ext cx="95548" cy="267891"/>
          </a:xfrm>
          <a:custGeom>
            <a:avLst/>
            <a:gdLst/>
            <a:ahLst/>
            <a:cxnLst/>
            <a:rect l="l" t="t" r="r" b="b"/>
            <a:pathLst>
              <a:path w="135890" h="381000">
                <a:moveTo>
                  <a:pt x="0" y="381000"/>
                </a:moveTo>
                <a:lnTo>
                  <a:pt x="135746" y="381000"/>
                </a:lnTo>
                <a:lnTo>
                  <a:pt x="135746" y="0"/>
                </a:lnTo>
                <a:lnTo>
                  <a:pt x="0" y="0"/>
                </a:lnTo>
                <a:lnTo>
                  <a:pt x="0" y="381000"/>
                </a:lnTo>
                <a:close/>
              </a:path>
            </a:pathLst>
          </a:custGeom>
          <a:solidFill>
            <a:srgbClr val="70BF41"/>
          </a:solidFill>
        </p:spPr>
        <p:txBody>
          <a:bodyPr wrap="square" lIns="0" tIns="0" rIns="0" bIns="0" rtlCol="0"/>
          <a:lstStyle/>
          <a:p>
            <a:endParaRPr/>
          </a:p>
        </p:txBody>
      </p:sp>
      <p:sp>
        <p:nvSpPr>
          <p:cNvPr id="18" name="object 18"/>
          <p:cNvSpPr txBox="1"/>
          <p:nvPr/>
        </p:nvSpPr>
        <p:spPr>
          <a:xfrm>
            <a:off x="449720" y="414516"/>
            <a:ext cx="5389959" cy="1177606"/>
          </a:xfrm>
          <a:prstGeom prst="rect">
            <a:avLst/>
          </a:prstGeom>
        </p:spPr>
        <p:txBody>
          <a:bodyPr vert="horz" wrap="square" lIns="0" tIns="23217" rIns="0" bIns="0" rtlCol="0">
            <a:spAutoFit/>
          </a:bodyPr>
          <a:lstStyle/>
          <a:p>
            <a:pPr marL="8483" marR="3572" algn="ctr">
              <a:lnSpc>
                <a:spcPts val="3023"/>
              </a:lnSpc>
              <a:spcBef>
                <a:spcPts val="183"/>
              </a:spcBef>
              <a:tabLst>
                <a:tab pos="794714" algn="l"/>
                <a:tab pos="812573" algn="l"/>
                <a:tab pos="1134030" algn="l"/>
                <a:tab pos="1330923" algn="l"/>
                <a:tab pos="1455934" algn="l"/>
                <a:tab pos="2045719" algn="l"/>
                <a:tab pos="2438164" algn="l"/>
                <a:tab pos="2724797" algn="l"/>
                <a:tab pos="2920797" algn="l"/>
                <a:tab pos="3063667" algn="l"/>
                <a:tab pos="4117779" algn="l"/>
              </a:tabLst>
            </a:pPr>
            <a:r>
              <a:rPr lang="de-DE" sz="2400" dirty="0">
                <a:solidFill>
                  <a:srgbClr val="C82506"/>
                </a:solidFill>
                <a:latin typeface="+mj-lt"/>
                <a:cs typeface="Helvetica-Light"/>
              </a:rPr>
              <a:t>A</a:t>
            </a:r>
            <a:r>
              <a:rPr sz="2400" dirty="0" err="1">
                <a:solidFill>
                  <a:srgbClr val="C82506"/>
                </a:solidFill>
                <a:latin typeface="+mj-lt"/>
                <a:cs typeface="Helvetica-Light"/>
              </a:rPr>
              <a:t>ttention</a:t>
            </a:r>
            <a:r>
              <a:rPr lang="de-DE" sz="2400" dirty="0">
                <a:solidFill>
                  <a:srgbClr val="C82506"/>
                </a:solidFill>
                <a:latin typeface="+mj-lt"/>
                <a:cs typeface="Helvetica-Light"/>
              </a:rPr>
              <a:t> </a:t>
            </a:r>
            <a:r>
              <a:rPr sz="2400" dirty="0">
                <a:solidFill>
                  <a:srgbClr val="C82506"/>
                </a:solidFill>
                <a:latin typeface="+mj-lt"/>
                <a:cs typeface="Helvetica-Light"/>
              </a:rPr>
              <a:t>over</a:t>
            </a:r>
            <a:r>
              <a:rPr lang="de-DE" sz="2400" dirty="0">
                <a:solidFill>
                  <a:srgbClr val="C82506"/>
                </a:solidFill>
                <a:latin typeface="+mj-lt"/>
                <a:cs typeface="Helvetica-Light"/>
              </a:rPr>
              <a:t> </a:t>
            </a:r>
            <a:r>
              <a:rPr sz="2400" dirty="0">
                <a:solidFill>
                  <a:srgbClr val="C82506"/>
                </a:solidFill>
                <a:latin typeface="+mj-lt"/>
                <a:cs typeface="Helvetica-Light"/>
              </a:rPr>
              <a:t>final</a:t>
            </a:r>
            <a:r>
              <a:rPr lang="de-DE" sz="2400" dirty="0">
                <a:solidFill>
                  <a:srgbClr val="C82506"/>
                </a:solidFill>
                <a:latin typeface="+mj-lt"/>
                <a:cs typeface="Helvetica-Light"/>
              </a:rPr>
              <a:t> </a:t>
            </a:r>
            <a:r>
              <a:rPr sz="2400" dirty="0">
                <a:solidFill>
                  <a:srgbClr val="C82506"/>
                </a:solidFill>
                <a:latin typeface="+mj-lt"/>
                <a:cs typeface="Helvetica-Light"/>
              </a:rPr>
              <a:t>convolutional</a:t>
            </a:r>
            <a:r>
              <a:rPr lang="de-DE" sz="2400" dirty="0">
                <a:solidFill>
                  <a:srgbClr val="C82506"/>
                </a:solidFill>
                <a:latin typeface="+mj-lt"/>
                <a:cs typeface="Helvetica-Light"/>
              </a:rPr>
              <a:t> </a:t>
            </a:r>
            <a:r>
              <a:rPr sz="2400" dirty="0">
                <a:solidFill>
                  <a:srgbClr val="C82506"/>
                </a:solidFill>
                <a:latin typeface="+mj-lt"/>
                <a:cs typeface="Helvetica-Light"/>
              </a:rPr>
              <a:t>layer</a:t>
            </a:r>
            <a:r>
              <a:rPr lang="de-DE" sz="2400" dirty="0">
                <a:solidFill>
                  <a:srgbClr val="C82506"/>
                </a:solidFill>
                <a:latin typeface="+mj-lt"/>
                <a:cs typeface="Helvetica-Light"/>
              </a:rPr>
              <a:t> </a:t>
            </a:r>
            <a:r>
              <a:rPr sz="2400" dirty="0">
                <a:solidFill>
                  <a:srgbClr val="C82506"/>
                </a:solidFill>
                <a:latin typeface="+mj-lt"/>
                <a:cs typeface="Helvetica-Light"/>
              </a:rPr>
              <a:t>in</a:t>
            </a:r>
            <a:r>
              <a:rPr lang="de-DE" sz="2400" dirty="0">
                <a:solidFill>
                  <a:srgbClr val="C82506"/>
                </a:solidFill>
                <a:latin typeface="+mj-lt"/>
                <a:cs typeface="Helvetica-Light"/>
              </a:rPr>
              <a:t> </a:t>
            </a:r>
            <a:r>
              <a:rPr sz="2400" dirty="0">
                <a:solidFill>
                  <a:srgbClr val="C82506"/>
                </a:solidFill>
                <a:latin typeface="+mj-lt"/>
                <a:cs typeface="Helvetica-Light"/>
              </a:rPr>
              <a:t>network:</a:t>
            </a:r>
            <a:r>
              <a:rPr lang="de-DE" sz="2400" dirty="0">
                <a:solidFill>
                  <a:srgbClr val="C82506"/>
                </a:solidFill>
                <a:latin typeface="+mj-lt"/>
                <a:cs typeface="Helvetica-Light"/>
              </a:rPr>
              <a:t> </a:t>
            </a:r>
            <a:r>
              <a:rPr sz="2400" dirty="0">
                <a:solidFill>
                  <a:srgbClr val="C82506"/>
                </a:solidFill>
                <a:latin typeface="+mj-lt"/>
                <a:cs typeface="Helvetica-Light"/>
              </a:rPr>
              <a:t>196</a:t>
            </a:r>
            <a:r>
              <a:rPr lang="de-DE" sz="2400" dirty="0">
                <a:solidFill>
                  <a:srgbClr val="C82506"/>
                </a:solidFill>
                <a:latin typeface="+mj-lt"/>
                <a:cs typeface="Helvetica-Light"/>
              </a:rPr>
              <a:t> </a:t>
            </a:r>
            <a:r>
              <a:rPr sz="2400" dirty="0">
                <a:solidFill>
                  <a:srgbClr val="C82506"/>
                </a:solidFill>
                <a:latin typeface="+mj-lt"/>
                <a:cs typeface="Helvetica-Light"/>
              </a:rPr>
              <a:t>boxes,</a:t>
            </a:r>
            <a:r>
              <a:rPr lang="de-DE" sz="2400" dirty="0">
                <a:solidFill>
                  <a:srgbClr val="C82506"/>
                </a:solidFill>
                <a:latin typeface="+mj-lt"/>
                <a:cs typeface="Helvetica-Light"/>
              </a:rPr>
              <a:t> </a:t>
            </a:r>
            <a:r>
              <a:rPr sz="2400" dirty="0">
                <a:solidFill>
                  <a:srgbClr val="C82506"/>
                </a:solidFill>
                <a:latin typeface="+mj-lt"/>
                <a:cs typeface="Helvetica-Light"/>
              </a:rPr>
              <a:t>captu</a:t>
            </a:r>
            <a:r>
              <a:rPr sz="2400" spc="-46" dirty="0">
                <a:solidFill>
                  <a:srgbClr val="C82506"/>
                </a:solidFill>
                <a:latin typeface="+mj-lt"/>
                <a:cs typeface="Helvetica-Light"/>
              </a:rPr>
              <a:t>r</a:t>
            </a:r>
            <a:r>
              <a:rPr sz="2400" dirty="0">
                <a:solidFill>
                  <a:srgbClr val="C82506"/>
                </a:solidFill>
                <a:latin typeface="+mj-lt"/>
                <a:cs typeface="Helvetica-Light"/>
              </a:rPr>
              <a:t>es </a:t>
            </a:r>
            <a:r>
              <a:rPr lang="de-DE" sz="2400" dirty="0">
                <a:solidFill>
                  <a:srgbClr val="C82506"/>
                </a:solidFill>
                <a:latin typeface="+mj-lt"/>
                <a:cs typeface="Helvetica-Light"/>
              </a:rPr>
              <a:t> </a:t>
            </a:r>
            <a:r>
              <a:rPr sz="2400" dirty="0">
                <a:solidFill>
                  <a:srgbClr val="C82506"/>
                </a:solidFill>
                <a:latin typeface="+mj-lt"/>
                <a:cs typeface="Helvetica-Light"/>
              </a:rPr>
              <a:t>color</a:t>
            </a:r>
            <a:r>
              <a:rPr lang="de-DE" sz="2400" dirty="0">
                <a:solidFill>
                  <a:srgbClr val="C82506"/>
                </a:solidFill>
                <a:latin typeface="+mj-lt"/>
                <a:cs typeface="Helvetica-Light"/>
              </a:rPr>
              <a:t> </a:t>
            </a:r>
            <a:r>
              <a:rPr sz="2400" dirty="0">
                <a:solidFill>
                  <a:srgbClr val="C82506"/>
                </a:solidFill>
                <a:latin typeface="+mj-lt"/>
                <a:cs typeface="Helvetica-Light"/>
              </a:rPr>
              <a:t>and</a:t>
            </a:r>
            <a:r>
              <a:rPr lang="de-DE" sz="2400" dirty="0">
                <a:solidFill>
                  <a:srgbClr val="C82506"/>
                </a:solidFill>
                <a:latin typeface="+mj-lt"/>
                <a:cs typeface="Helvetica-Light"/>
              </a:rPr>
              <a:t> </a:t>
            </a:r>
            <a:r>
              <a:rPr sz="2400" dirty="0">
                <a:solidFill>
                  <a:srgbClr val="C82506"/>
                </a:solidFill>
                <a:latin typeface="+mj-lt"/>
                <a:cs typeface="Helvetica-Light"/>
              </a:rPr>
              <a:t>positional</a:t>
            </a:r>
            <a:r>
              <a:rPr lang="de-DE" sz="2400" dirty="0">
                <a:solidFill>
                  <a:srgbClr val="C82506"/>
                </a:solidFill>
                <a:latin typeface="+mj-lt"/>
                <a:cs typeface="Helvetica-Light"/>
              </a:rPr>
              <a:t> </a:t>
            </a:r>
            <a:r>
              <a:rPr sz="2400" spc="4" dirty="0">
                <a:solidFill>
                  <a:srgbClr val="C82506"/>
                </a:solidFill>
                <a:latin typeface="+mj-lt"/>
                <a:cs typeface="Helvetica-Light"/>
              </a:rPr>
              <a:t>information</a:t>
            </a:r>
            <a:endParaRPr sz="2400" dirty="0">
              <a:latin typeface="+mj-lt"/>
              <a:cs typeface="Helvetica-Light"/>
            </a:endParaRPr>
          </a:p>
        </p:txBody>
      </p:sp>
      <p:sp>
        <p:nvSpPr>
          <p:cNvPr id="19" name="object 19"/>
          <p:cNvSpPr/>
          <p:nvPr/>
        </p:nvSpPr>
        <p:spPr>
          <a:xfrm>
            <a:off x="4991399" y="5994090"/>
            <a:ext cx="763142" cy="286643"/>
          </a:xfrm>
          <a:prstGeom prst="rect">
            <a:avLst/>
          </a:prstGeom>
          <a:blipFill>
            <a:blip r:embed="rId7" cstate="print"/>
            <a:stretch>
              <a:fillRect/>
            </a:stretch>
          </a:blipFill>
        </p:spPr>
        <p:txBody>
          <a:bodyPr wrap="square" lIns="0" tIns="0" rIns="0" bIns="0" rtlCol="0"/>
          <a:lstStyle/>
          <a:p>
            <a:endParaRPr/>
          </a:p>
        </p:txBody>
      </p:sp>
      <p:sp>
        <p:nvSpPr>
          <p:cNvPr id="20" name="object 20"/>
          <p:cNvSpPr txBox="1"/>
          <p:nvPr/>
        </p:nvSpPr>
        <p:spPr>
          <a:xfrm>
            <a:off x="349148" y="5917145"/>
            <a:ext cx="4603700" cy="330027"/>
          </a:xfrm>
          <a:prstGeom prst="rect">
            <a:avLst/>
          </a:prstGeom>
        </p:spPr>
        <p:txBody>
          <a:bodyPr vert="horz" wrap="square" lIns="0" tIns="0" rIns="0" bIns="0" rtlCol="0">
            <a:spAutoFit/>
          </a:bodyPr>
          <a:lstStyle/>
          <a:p>
            <a:pPr marL="8929">
              <a:lnSpc>
                <a:spcPts val="2524"/>
              </a:lnSpc>
              <a:tabLst>
                <a:tab pos="741138" algn="l"/>
                <a:tab pos="1616216" algn="l"/>
                <a:tab pos="2956514" algn="l"/>
                <a:tab pos="3504331" algn="l"/>
              </a:tabLst>
            </a:pPr>
            <a:r>
              <a:rPr sz="2531" dirty="0">
                <a:latin typeface="Helvetica-Light"/>
                <a:cs typeface="Helvetica-Light"/>
              </a:rPr>
              <a:t>How	many	benches	a</a:t>
            </a:r>
            <a:r>
              <a:rPr sz="2531" spc="-46" dirty="0">
                <a:latin typeface="Helvetica-Light"/>
                <a:cs typeface="Helvetica-Light"/>
              </a:rPr>
              <a:t>r</a:t>
            </a:r>
            <a:r>
              <a:rPr sz="2531" dirty="0">
                <a:latin typeface="Helvetica-Light"/>
                <a:cs typeface="Helvetica-Light"/>
              </a:rPr>
              <a:t>e	shown?</a:t>
            </a:r>
            <a:endParaRPr sz="2531">
              <a:latin typeface="Helvetica-Light"/>
              <a:cs typeface="Helvetica-Light"/>
            </a:endParaRPr>
          </a:p>
        </p:txBody>
      </p:sp>
      <p:sp>
        <p:nvSpPr>
          <p:cNvPr id="21" name="TextBox 20">
            <a:extLst>
              <a:ext uri="{FF2B5EF4-FFF2-40B4-BE49-F238E27FC236}">
                <a16:creationId xmlns:a16="http://schemas.microsoft.com/office/drawing/2014/main" id="{3D4B5089-E225-FD02-6471-8750D295B69C}"/>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8E21618-E09D-D00F-302C-511B1B86E00B}"/>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1628028" y="2309314"/>
            <a:ext cx="4418935" cy="28584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793"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70BF41"/>
          </a:solidFill>
        </p:spPr>
        <p:txBody>
          <a:bodyPr wrap="square" lIns="0" tIns="0" rIns="0" bIns="0" rtlCol="0"/>
          <a:lstStyle/>
          <a:p>
            <a:endParaRPr/>
          </a:p>
        </p:txBody>
      </p:sp>
      <p:sp>
        <p:nvSpPr>
          <p:cNvPr id="4" name="object 4"/>
          <p:cNvSpPr/>
          <p:nvPr/>
        </p:nvSpPr>
        <p:spPr>
          <a:xfrm>
            <a:off x="5935628"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0365C0"/>
          </a:solidFill>
        </p:spPr>
        <p:txBody>
          <a:bodyPr wrap="square" lIns="0" tIns="0" rIns="0" bIns="0" rtlCol="0"/>
          <a:lstStyle/>
          <a:p>
            <a:endParaRPr/>
          </a:p>
        </p:txBody>
      </p:sp>
      <p:sp>
        <p:nvSpPr>
          <p:cNvPr id="5" name="object 5"/>
          <p:cNvSpPr/>
          <p:nvPr/>
        </p:nvSpPr>
        <p:spPr>
          <a:xfrm>
            <a:off x="6026462" y="5996329"/>
            <a:ext cx="95548" cy="267891"/>
          </a:xfrm>
          <a:custGeom>
            <a:avLst/>
            <a:gdLst/>
            <a:ahLst/>
            <a:cxnLst/>
            <a:rect l="l" t="t" r="r" b="b"/>
            <a:pathLst>
              <a:path w="135890" h="381000">
                <a:moveTo>
                  <a:pt x="0" y="380999"/>
                </a:moveTo>
                <a:lnTo>
                  <a:pt x="135746" y="380999"/>
                </a:lnTo>
                <a:lnTo>
                  <a:pt x="135746" y="0"/>
                </a:lnTo>
                <a:lnTo>
                  <a:pt x="0" y="0"/>
                </a:lnTo>
                <a:lnTo>
                  <a:pt x="0" y="380999"/>
                </a:lnTo>
                <a:close/>
              </a:path>
            </a:pathLst>
          </a:custGeom>
          <a:solidFill>
            <a:srgbClr val="51A7F9"/>
          </a:solidFill>
        </p:spPr>
        <p:txBody>
          <a:bodyPr wrap="square" lIns="0" tIns="0" rIns="0" bIns="0" rtlCol="0"/>
          <a:lstStyle/>
          <a:p>
            <a:endParaRPr/>
          </a:p>
        </p:txBody>
      </p:sp>
      <p:sp>
        <p:nvSpPr>
          <p:cNvPr id="6" name="object 6"/>
          <p:cNvSpPr/>
          <p:nvPr/>
        </p:nvSpPr>
        <p:spPr>
          <a:xfrm>
            <a:off x="5839679" y="5317512"/>
            <a:ext cx="287504" cy="62112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00194" y="2302079"/>
            <a:ext cx="4473014" cy="2875359"/>
          </a:xfrm>
          <a:prstGeom prst="rect">
            <a:avLst/>
          </a:prstGeom>
          <a:blipFill>
            <a:blip r:embed="rId4" cstate="print"/>
            <a:stretch>
              <a:fillRect/>
            </a:stretch>
          </a:blipFill>
        </p:spPr>
        <p:txBody>
          <a:bodyPr wrap="square" lIns="0" tIns="0" rIns="0" bIns="0" rtlCol="0"/>
          <a:lstStyle/>
          <a:p>
            <a:endParaRPr/>
          </a:p>
        </p:txBody>
      </p:sp>
      <p:graphicFrame>
        <p:nvGraphicFramePr>
          <p:cNvPr id="8" name="object 8"/>
          <p:cNvGraphicFramePr>
            <a:graphicFrameLocks noGrp="1"/>
          </p:cNvGraphicFramePr>
          <p:nvPr/>
        </p:nvGraphicFramePr>
        <p:xfrm>
          <a:off x="1705854" y="2589158"/>
          <a:ext cx="4181325" cy="2517264"/>
        </p:xfrm>
        <a:graphic>
          <a:graphicData uri="http://schemas.openxmlformats.org/drawingml/2006/table">
            <a:tbl>
              <a:tblPr firstRow="1" bandRow="1">
                <a:tableStyleId>{2D5ABB26-0587-4C30-8999-92F81FD0307C}</a:tableStyleId>
              </a:tblPr>
              <a:tblGrid>
                <a:gridCol w="631775">
                  <a:extLst>
                    <a:ext uri="{9D8B030D-6E8A-4147-A177-3AD203B41FA5}">
                      <a16:colId xmlns:a16="http://schemas.microsoft.com/office/drawing/2014/main" val="20000"/>
                    </a:ext>
                  </a:extLst>
                </a:gridCol>
                <a:gridCol w="749647">
                  <a:extLst>
                    <a:ext uri="{9D8B030D-6E8A-4147-A177-3AD203B41FA5}">
                      <a16:colId xmlns:a16="http://schemas.microsoft.com/office/drawing/2014/main" val="20001"/>
                    </a:ext>
                  </a:extLst>
                </a:gridCol>
                <a:gridCol w="773311">
                  <a:extLst>
                    <a:ext uri="{9D8B030D-6E8A-4147-A177-3AD203B41FA5}">
                      <a16:colId xmlns:a16="http://schemas.microsoft.com/office/drawing/2014/main" val="20002"/>
                    </a:ext>
                  </a:extLst>
                </a:gridCol>
                <a:gridCol w="726877">
                  <a:extLst>
                    <a:ext uri="{9D8B030D-6E8A-4147-A177-3AD203B41FA5}">
                      <a16:colId xmlns:a16="http://schemas.microsoft.com/office/drawing/2014/main" val="20003"/>
                    </a:ext>
                  </a:extLst>
                </a:gridCol>
                <a:gridCol w="751879">
                  <a:extLst>
                    <a:ext uri="{9D8B030D-6E8A-4147-A177-3AD203B41FA5}">
                      <a16:colId xmlns:a16="http://schemas.microsoft.com/office/drawing/2014/main" val="20004"/>
                    </a:ext>
                  </a:extLst>
                </a:gridCol>
                <a:gridCol w="547836">
                  <a:extLst>
                    <a:ext uri="{9D8B030D-6E8A-4147-A177-3AD203B41FA5}">
                      <a16:colId xmlns:a16="http://schemas.microsoft.com/office/drawing/2014/main" val="20005"/>
                    </a:ext>
                  </a:extLst>
                </a:gridCol>
              </a:tblGrid>
              <a:tr h="484142">
                <a:tc>
                  <a:txBody>
                    <a:bodyPr/>
                    <a:lstStyle/>
                    <a:p>
                      <a:pPr marR="121285" algn="ctr">
                        <a:lnSpc>
                          <a:spcPts val="286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4762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81915"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L="232410">
                        <a:lnSpc>
                          <a:spcPts val="2620"/>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24130" algn="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extLst>
                  <a:ext uri="{0D108BD9-81ED-4DB2-BD59-A6C34878D82A}">
                    <a16:rowId xmlns:a16="http://schemas.microsoft.com/office/drawing/2014/main" val="10000"/>
                  </a:ext>
                </a:extLst>
              </a:tr>
              <a:tr h="689524">
                <a:tc>
                  <a:txBody>
                    <a:bodyPr/>
                    <a:lstStyle/>
                    <a:p>
                      <a:pPr marR="160020"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algn="ctr">
                        <a:lnSpc>
                          <a:spcPct val="100000"/>
                        </a:lnSpc>
                        <a:spcBef>
                          <a:spcPts val="1935"/>
                        </a:spcBef>
                      </a:pPr>
                      <a:r>
                        <a:rPr sz="1900" b="1" dirty="0">
                          <a:solidFill>
                            <a:srgbClr val="F5E500"/>
                          </a:solidFill>
                          <a:latin typeface="Helvetica"/>
                          <a:cs typeface="Helvetica"/>
                        </a:rPr>
                        <a:t>0.05</a:t>
                      </a:r>
                      <a:endParaRPr sz="1900">
                        <a:latin typeface="Helvetica"/>
                        <a:cs typeface="Helvetica"/>
                      </a:endParaRPr>
                    </a:p>
                  </a:txBody>
                  <a:tcPr marL="0" marR="0" marT="172789" marB="0"/>
                </a:tc>
                <a:tc>
                  <a:txBody>
                    <a:bodyPr/>
                    <a:lstStyle/>
                    <a:p>
                      <a:pPr marR="72390"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241935">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0165" algn="ctr">
                        <a:lnSpc>
                          <a:spcPct val="100000"/>
                        </a:lnSpc>
                        <a:spcBef>
                          <a:spcPts val="1850"/>
                        </a:spcBef>
                      </a:pPr>
                      <a:r>
                        <a:rPr sz="1900" b="1" dirty="0">
                          <a:solidFill>
                            <a:srgbClr val="F5E500"/>
                          </a:solidFill>
                          <a:latin typeface="Helvetica"/>
                          <a:cs typeface="Helvetica"/>
                        </a:rPr>
                        <a:t>0.0</a:t>
                      </a:r>
                      <a:endParaRPr sz="1900">
                        <a:latin typeface="Helvetica"/>
                        <a:cs typeface="Helvetica"/>
                      </a:endParaRPr>
                    </a:p>
                  </a:txBody>
                  <a:tcPr marL="0" marR="0" marT="165199" marB="0"/>
                </a:tc>
                <a:tc>
                  <a:txBody>
                    <a:bodyPr/>
                    <a:lstStyle/>
                    <a:p>
                      <a:pPr marR="24130" algn="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extLst>
                  <a:ext uri="{0D108BD9-81ED-4DB2-BD59-A6C34878D82A}">
                    <a16:rowId xmlns:a16="http://schemas.microsoft.com/office/drawing/2014/main" val="10001"/>
                  </a:ext>
                </a:extLst>
              </a:tr>
              <a:tr h="713794">
                <a:tc>
                  <a:txBody>
                    <a:bodyPr/>
                    <a:lstStyle/>
                    <a:p>
                      <a:pPr marR="121285" algn="ctr">
                        <a:lnSpc>
                          <a:spcPct val="100000"/>
                        </a:lnSpc>
                        <a:spcBef>
                          <a:spcPts val="1839"/>
                        </a:spcBef>
                      </a:pPr>
                      <a:r>
                        <a:rPr sz="1900" b="1" dirty="0">
                          <a:solidFill>
                            <a:srgbClr val="F5E500"/>
                          </a:solidFill>
                          <a:latin typeface="Helvetica"/>
                          <a:cs typeface="Helvetica"/>
                        </a:rPr>
                        <a:t>0.2</a:t>
                      </a:r>
                      <a:endParaRPr sz="1900">
                        <a:latin typeface="Helvetica"/>
                        <a:cs typeface="Helvetica"/>
                      </a:endParaRPr>
                    </a:p>
                  </a:txBody>
                  <a:tcPr marL="0" marR="0" marT="164306" marB="0"/>
                </a:tc>
                <a:tc>
                  <a:txBody>
                    <a:bodyPr/>
                    <a:lstStyle/>
                    <a:p>
                      <a:pPr algn="ctr">
                        <a:lnSpc>
                          <a:spcPct val="100000"/>
                        </a:lnSpc>
                        <a:spcBef>
                          <a:spcPts val="1855"/>
                        </a:spcBef>
                      </a:pPr>
                      <a:r>
                        <a:rPr sz="1900" b="1" dirty="0">
                          <a:solidFill>
                            <a:srgbClr val="F5E500"/>
                          </a:solidFill>
                          <a:latin typeface="Helvetica"/>
                          <a:cs typeface="Helvetica"/>
                        </a:rPr>
                        <a:t>0.1</a:t>
                      </a:r>
                      <a:endParaRPr sz="1900">
                        <a:latin typeface="Helvetica"/>
                        <a:cs typeface="Helvetica"/>
                      </a:endParaRPr>
                    </a:p>
                  </a:txBody>
                  <a:tcPr marL="0" marR="0" marT="165646" marB="0"/>
                </a:tc>
                <a:tc>
                  <a:txBody>
                    <a:bodyPr/>
                    <a:lstStyle/>
                    <a:p>
                      <a:pPr marR="25400" algn="ctr">
                        <a:lnSpc>
                          <a:spcPct val="100000"/>
                        </a:lnSpc>
                        <a:spcBef>
                          <a:spcPts val="1855"/>
                        </a:spcBef>
                      </a:pPr>
                      <a:r>
                        <a:rPr sz="1900" b="1" dirty="0">
                          <a:solidFill>
                            <a:srgbClr val="F5E500"/>
                          </a:solidFill>
                          <a:latin typeface="Helvetica"/>
                          <a:cs typeface="Helvetica"/>
                        </a:rPr>
                        <a:t>0.05</a:t>
                      </a:r>
                      <a:endParaRPr sz="1900">
                        <a:latin typeface="Helvetica"/>
                        <a:cs typeface="Helvetica"/>
                      </a:endParaRPr>
                    </a:p>
                  </a:txBody>
                  <a:tcPr marL="0" marR="0" marT="165646" marB="0"/>
                </a:tc>
                <a:tc>
                  <a:txBody>
                    <a:bodyPr/>
                    <a:lstStyle/>
                    <a:p>
                      <a:pPr marL="263525">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R="24130" algn="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extLst>
                  <a:ext uri="{0D108BD9-81ED-4DB2-BD59-A6C34878D82A}">
                    <a16:rowId xmlns:a16="http://schemas.microsoft.com/office/drawing/2014/main" val="10002"/>
                  </a:ext>
                </a:extLst>
              </a:tr>
              <a:tr h="492620">
                <a:tc>
                  <a:txBody>
                    <a:bodyPr/>
                    <a:lstStyle/>
                    <a:p>
                      <a:pPr marR="160020" algn="ctr">
                        <a:lnSpc>
                          <a:spcPts val="3220"/>
                        </a:lnSpc>
                        <a:spcBef>
                          <a:spcPts val="2195"/>
                        </a:spcBef>
                      </a:pPr>
                      <a:r>
                        <a:rPr sz="1900" b="1" dirty="0">
                          <a:solidFill>
                            <a:srgbClr val="F5E500"/>
                          </a:solidFill>
                          <a:latin typeface="Helvetica"/>
                          <a:cs typeface="Helvetica"/>
                        </a:rPr>
                        <a:t>0.3</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0.2</a:t>
                      </a:r>
                      <a:endParaRPr sz="1900">
                        <a:latin typeface="Helvetica"/>
                        <a:cs typeface="Helvetica"/>
                      </a:endParaRPr>
                    </a:p>
                  </a:txBody>
                  <a:tcPr marL="0" marR="0" marT="196007" marB="0"/>
                </a:tc>
                <a:tc>
                  <a:txBody>
                    <a:bodyPr/>
                    <a:lstStyle/>
                    <a:p>
                      <a:pPr marR="26034" algn="ctr">
                        <a:lnSpc>
                          <a:spcPts val="3220"/>
                        </a:lnSpc>
                        <a:spcBef>
                          <a:spcPts val="2195"/>
                        </a:spcBef>
                      </a:pPr>
                      <a:r>
                        <a:rPr sz="1900" b="1" dirty="0">
                          <a:solidFill>
                            <a:srgbClr val="F5E500"/>
                          </a:solidFill>
                          <a:latin typeface="Helvetica"/>
                          <a:cs typeface="Helvetica"/>
                        </a:rPr>
                        <a:t>0.05</a:t>
                      </a:r>
                      <a:endParaRPr sz="1900">
                        <a:latin typeface="Helvetica"/>
                        <a:cs typeface="Helvetica"/>
                      </a:endParaRPr>
                    </a:p>
                  </a:txBody>
                  <a:tcPr marL="0" marR="0" marT="196007" marB="0"/>
                </a:tc>
                <a:tc>
                  <a:txBody>
                    <a:bodyPr/>
                    <a:lstStyle/>
                    <a:p>
                      <a:pPr marL="263525">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R="24130" algn="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extLst>
                  <a:ext uri="{0D108BD9-81ED-4DB2-BD59-A6C34878D82A}">
                    <a16:rowId xmlns:a16="http://schemas.microsoft.com/office/drawing/2014/main" val="10003"/>
                  </a:ext>
                </a:extLst>
              </a:tr>
            </a:tbl>
          </a:graphicData>
        </a:graphic>
      </p:graphicFrame>
      <p:sp>
        <p:nvSpPr>
          <p:cNvPr id="9" name="object 9"/>
          <p:cNvSpPr/>
          <p:nvPr/>
        </p:nvSpPr>
        <p:spPr>
          <a:xfrm>
            <a:off x="6220868" y="1930497"/>
            <a:ext cx="1073426" cy="63615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712296" y="325965"/>
            <a:ext cx="1739950" cy="634117"/>
          </a:xfrm>
          <a:prstGeom prst="rect">
            <a:avLst/>
          </a:prstGeom>
        </p:spPr>
        <p:txBody>
          <a:bodyPr vert="horz" wrap="square" lIns="0" tIns="7144" rIns="0" bIns="0" rtlCol="0">
            <a:spAutoFit/>
          </a:bodyPr>
          <a:lstStyle/>
          <a:p>
            <a:pPr marL="8929" marR="3572" indent="371462">
              <a:lnSpc>
                <a:spcPct val="100600"/>
              </a:lnSpc>
              <a:spcBef>
                <a:spcPts val="56"/>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60" dirty="0">
                <a:solidFill>
                  <a:srgbClr val="164F86"/>
                </a:solidFill>
                <a:latin typeface="Helvetica-Light"/>
                <a:cs typeface="Helvetica-Light"/>
              </a:rPr>
              <a:t> </a:t>
            </a:r>
            <a:r>
              <a:rPr sz="2039" dirty="0">
                <a:solidFill>
                  <a:srgbClr val="164F86"/>
                </a:solidFill>
                <a:latin typeface="Helvetica-Light"/>
                <a:cs typeface="Helvetica-Light"/>
              </a:rPr>
              <a:t>answer</a:t>
            </a:r>
            <a:endParaRPr sz="2039">
              <a:latin typeface="Helvetica-Light"/>
              <a:cs typeface="Helvetica-Light"/>
            </a:endParaRPr>
          </a:p>
        </p:txBody>
      </p:sp>
      <p:sp>
        <p:nvSpPr>
          <p:cNvPr id="11" name="object 11"/>
          <p:cNvSpPr/>
          <p:nvPr/>
        </p:nvSpPr>
        <p:spPr>
          <a:xfrm>
            <a:off x="7438598" y="1030866"/>
            <a:ext cx="287505" cy="5391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08280"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1A7F9"/>
          </a:solidFill>
        </p:spPr>
        <p:txBody>
          <a:bodyPr wrap="square" lIns="0" tIns="0" rIns="0" bIns="0" rtlCol="0"/>
          <a:lstStyle/>
          <a:p>
            <a:endParaRPr/>
          </a:p>
        </p:txBody>
      </p:sp>
      <p:sp>
        <p:nvSpPr>
          <p:cNvPr id="13" name="object 13"/>
          <p:cNvSpPr/>
          <p:nvPr/>
        </p:nvSpPr>
        <p:spPr>
          <a:xfrm>
            <a:off x="7399115"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EC5D57"/>
          </a:solidFill>
        </p:spPr>
        <p:txBody>
          <a:bodyPr wrap="square" lIns="0" tIns="0" rIns="0" bIns="0" rtlCol="0"/>
          <a:lstStyle/>
          <a:p>
            <a:endParaRPr/>
          </a:p>
        </p:txBody>
      </p:sp>
      <p:sp>
        <p:nvSpPr>
          <p:cNvPr id="14" name="object 14"/>
          <p:cNvSpPr/>
          <p:nvPr/>
        </p:nvSpPr>
        <p:spPr>
          <a:xfrm>
            <a:off x="7489949" y="1634896"/>
            <a:ext cx="89297" cy="267891"/>
          </a:xfrm>
          <a:custGeom>
            <a:avLst/>
            <a:gdLst/>
            <a:ahLst/>
            <a:cxnLst/>
            <a:rect l="l" t="t" r="r" b="b"/>
            <a:pathLst>
              <a:path w="127000" h="381000">
                <a:moveTo>
                  <a:pt x="0" y="381000"/>
                </a:moveTo>
                <a:lnTo>
                  <a:pt x="126860" y="381000"/>
                </a:lnTo>
                <a:lnTo>
                  <a:pt x="126860" y="0"/>
                </a:lnTo>
                <a:lnTo>
                  <a:pt x="0" y="0"/>
                </a:lnTo>
                <a:lnTo>
                  <a:pt x="0" y="381000"/>
                </a:lnTo>
                <a:close/>
              </a:path>
            </a:pathLst>
          </a:custGeom>
          <a:solidFill>
            <a:srgbClr val="0365C0"/>
          </a:solidFill>
        </p:spPr>
        <p:txBody>
          <a:bodyPr wrap="square" lIns="0" tIns="0" rIns="0" bIns="0" rtlCol="0"/>
          <a:lstStyle/>
          <a:p>
            <a:endParaRPr/>
          </a:p>
        </p:txBody>
      </p:sp>
      <p:sp>
        <p:nvSpPr>
          <p:cNvPr id="15" name="object 15"/>
          <p:cNvSpPr/>
          <p:nvPr/>
        </p:nvSpPr>
        <p:spPr>
          <a:xfrm>
            <a:off x="7579148" y="1634897"/>
            <a:ext cx="91082" cy="267891"/>
          </a:xfrm>
          <a:custGeom>
            <a:avLst/>
            <a:gdLst/>
            <a:ahLst/>
            <a:cxnLst/>
            <a:rect l="l" t="t" r="r" b="b"/>
            <a:pathLst>
              <a:path w="129540" h="381000">
                <a:moveTo>
                  <a:pt x="0" y="381000"/>
                </a:moveTo>
                <a:lnTo>
                  <a:pt x="129185" y="381000"/>
                </a:lnTo>
                <a:lnTo>
                  <a:pt x="129185" y="0"/>
                </a:lnTo>
                <a:lnTo>
                  <a:pt x="0" y="0"/>
                </a:lnTo>
                <a:lnTo>
                  <a:pt x="0" y="381000"/>
                </a:lnTo>
                <a:close/>
              </a:path>
            </a:pathLst>
          </a:custGeom>
          <a:solidFill>
            <a:srgbClr val="51A7F9"/>
          </a:solidFill>
        </p:spPr>
        <p:txBody>
          <a:bodyPr wrap="square" lIns="0" tIns="0" rIns="0" bIns="0" rtlCol="0"/>
          <a:lstStyle/>
          <a:p>
            <a:endParaRPr/>
          </a:p>
        </p:txBody>
      </p:sp>
      <p:sp>
        <p:nvSpPr>
          <p:cNvPr id="16" name="object 16"/>
          <p:cNvSpPr/>
          <p:nvPr/>
        </p:nvSpPr>
        <p:spPr>
          <a:xfrm>
            <a:off x="7669982" y="1634897"/>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F327C"/>
          </a:solidFill>
        </p:spPr>
        <p:txBody>
          <a:bodyPr wrap="square" lIns="0" tIns="0" rIns="0" bIns="0" rtlCol="0"/>
          <a:lstStyle/>
          <a:p>
            <a:endParaRPr/>
          </a:p>
        </p:txBody>
      </p:sp>
      <p:sp>
        <p:nvSpPr>
          <p:cNvPr id="17" name="object 17"/>
          <p:cNvSpPr/>
          <p:nvPr/>
        </p:nvSpPr>
        <p:spPr>
          <a:xfrm>
            <a:off x="7760816" y="1634897"/>
            <a:ext cx="95548" cy="267891"/>
          </a:xfrm>
          <a:custGeom>
            <a:avLst/>
            <a:gdLst/>
            <a:ahLst/>
            <a:cxnLst/>
            <a:rect l="l" t="t" r="r" b="b"/>
            <a:pathLst>
              <a:path w="135890" h="381000">
                <a:moveTo>
                  <a:pt x="0" y="381000"/>
                </a:moveTo>
                <a:lnTo>
                  <a:pt x="135746" y="381000"/>
                </a:lnTo>
                <a:lnTo>
                  <a:pt x="135746" y="0"/>
                </a:lnTo>
                <a:lnTo>
                  <a:pt x="0" y="0"/>
                </a:lnTo>
                <a:lnTo>
                  <a:pt x="0" y="381000"/>
                </a:lnTo>
                <a:close/>
              </a:path>
            </a:pathLst>
          </a:custGeom>
          <a:solidFill>
            <a:srgbClr val="70BF41"/>
          </a:solidFill>
        </p:spPr>
        <p:txBody>
          <a:bodyPr wrap="square" lIns="0" tIns="0" rIns="0" bIns="0" rtlCol="0"/>
          <a:lstStyle/>
          <a:p>
            <a:endParaRPr/>
          </a:p>
        </p:txBody>
      </p:sp>
      <p:sp>
        <p:nvSpPr>
          <p:cNvPr id="19" name="object 19"/>
          <p:cNvSpPr/>
          <p:nvPr/>
        </p:nvSpPr>
        <p:spPr>
          <a:xfrm>
            <a:off x="4991399" y="5994090"/>
            <a:ext cx="763142" cy="286643"/>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6233298" y="3120646"/>
            <a:ext cx="2783830" cy="2024360"/>
          </a:xfrm>
          <a:custGeom>
            <a:avLst/>
            <a:gdLst/>
            <a:ahLst/>
            <a:cxnLst/>
            <a:rect l="l" t="t" r="r" b="b"/>
            <a:pathLst>
              <a:path w="3959225" h="2879090">
                <a:moveTo>
                  <a:pt x="0" y="2878654"/>
                </a:moveTo>
                <a:lnTo>
                  <a:pt x="3958671" y="2878654"/>
                </a:lnTo>
                <a:lnTo>
                  <a:pt x="3958671" y="0"/>
                </a:lnTo>
                <a:lnTo>
                  <a:pt x="0" y="0"/>
                </a:lnTo>
                <a:lnTo>
                  <a:pt x="0" y="2878654"/>
                </a:lnTo>
                <a:close/>
              </a:path>
            </a:pathLst>
          </a:custGeom>
          <a:solidFill>
            <a:srgbClr val="F5D328"/>
          </a:solidFill>
        </p:spPr>
        <p:txBody>
          <a:bodyPr wrap="square" lIns="0" tIns="0" rIns="0" bIns="0" rtlCol="0"/>
          <a:lstStyle/>
          <a:p>
            <a:endParaRPr/>
          </a:p>
        </p:txBody>
      </p:sp>
      <p:sp>
        <p:nvSpPr>
          <p:cNvPr id="21" name="object 21"/>
          <p:cNvSpPr txBox="1"/>
          <p:nvPr/>
        </p:nvSpPr>
        <p:spPr>
          <a:xfrm>
            <a:off x="6288494" y="3128395"/>
            <a:ext cx="2673102" cy="1992397"/>
          </a:xfrm>
          <a:prstGeom prst="rect">
            <a:avLst/>
          </a:prstGeom>
        </p:spPr>
        <p:txBody>
          <a:bodyPr vert="horz" wrap="square" lIns="0" tIns="26789" rIns="0" bIns="0" rtlCol="0">
            <a:spAutoFit/>
          </a:bodyPr>
          <a:lstStyle/>
          <a:p>
            <a:pPr marL="8483" marR="3572" algn="ctr">
              <a:lnSpc>
                <a:spcPts val="3867"/>
              </a:lnSpc>
              <a:spcBef>
                <a:spcPts val="211"/>
              </a:spcBef>
              <a:tabLst>
                <a:tab pos="875971" algn="l"/>
                <a:tab pos="1637200" algn="l"/>
                <a:tab pos="1697473" algn="l"/>
              </a:tabLst>
            </a:pPr>
            <a:r>
              <a:rPr lang="de-DE" sz="3234" dirty="0">
                <a:latin typeface="HelveticaNeue-Light"/>
                <a:cs typeface="HelveticaNeue-Light"/>
              </a:rPr>
              <a:t>H</a:t>
            </a:r>
            <a:r>
              <a:rPr sz="3234" dirty="0">
                <a:latin typeface="HelveticaNeue-Light"/>
                <a:cs typeface="HelveticaNeue-Light"/>
              </a:rPr>
              <a:t>ow	can	we  compute		these  attention  </a:t>
            </a:r>
            <a:r>
              <a:rPr sz="3234" spc="-11" dirty="0">
                <a:latin typeface="HelveticaNeue-Light"/>
                <a:cs typeface="HelveticaNeue-Light"/>
              </a:rPr>
              <a:t>scores?</a:t>
            </a:r>
            <a:endParaRPr sz="3234" dirty="0">
              <a:latin typeface="HelveticaNeue-Light"/>
              <a:cs typeface="HelveticaNeue-Light"/>
            </a:endParaRPr>
          </a:p>
        </p:txBody>
      </p:sp>
      <p:sp>
        <p:nvSpPr>
          <p:cNvPr id="22" name="object 22"/>
          <p:cNvSpPr txBox="1"/>
          <p:nvPr/>
        </p:nvSpPr>
        <p:spPr>
          <a:xfrm>
            <a:off x="349148" y="5917145"/>
            <a:ext cx="4603700" cy="330027"/>
          </a:xfrm>
          <a:prstGeom prst="rect">
            <a:avLst/>
          </a:prstGeom>
        </p:spPr>
        <p:txBody>
          <a:bodyPr vert="horz" wrap="square" lIns="0" tIns="0" rIns="0" bIns="0" rtlCol="0">
            <a:spAutoFit/>
          </a:bodyPr>
          <a:lstStyle/>
          <a:p>
            <a:pPr marL="8929">
              <a:lnSpc>
                <a:spcPts val="2524"/>
              </a:lnSpc>
              <a:tabLst>
                <a:tab pos="741138" algn="l"/>
                <a:tab pos="1616216" algn="l"/>
                <a:tab pos="2956514" algn="l"/>
                <a:tab pos="3504331" algn="l"/>
              </a:tabLst>
            </a:pPr>
            <a:r>
              <a:rPr sz="2531" dirty="0">
                <a:latin typeface="Helvetica-Light"/>
                <a:cs typeface="Helvetica-Light"/>
              </a:rPr>
              <a:t>How	many	benches	a</a:t>
            </a:r>
            <a:r>
              <a:rPr sz="2531" spc="-46" dirty="0">
                <a:latin typeface="Helvetica-Light"/>
                <a:cs typeface="Helvetica-Light"/>
              </a:rPr>
              <a:t>r</a:t>
            </a:r>
            <a:r>
              <a:rPr sz="2531" dirty="0">
                <a:latin typeface="Helvetica-Light"/>
                <a:cs typeface="Helvetica-Light"/>
              </a:rPr>
              <a:t>e	shown?</a:t>
            </a:r>
            <a:endParaRPr sz="2531">
              <a:latin typeface="Helvetica-Light"/>
              <a:cs typeface="Helvetica-Light"/>
            </a:endParaRPr>
          </a:p>
        </p:txBody>
      </p:sp>
      <p:sp>
        <p:nvSpPr>
          <p:cNvPr id="23" name="TextBox 22">
            <a:extLst>
              <a:ext uri="{FF2B5EF4-FFF2-40B4-BE49-F238E27FC236}">
                <a16:creationId xmlns:a16="http://schemas.microsoft.com/office/drawing/2014/main" id="{47C08517-0D4D-7610-061F-D3AEF1592AC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27" name="object 18">
            <a:extLst>
              <a:ext uri="{FF2B5EF4-FFF2-40B4-BE49-F238E27FC236}">
                <a16:creationId xmlns:a16="http://schemas.microsoft.com/office/drawing/2014/main" id="{730E3A05-CD47-3D6D-7899-5937C53B08F0}"/>
              </a:ext>
            </a:extLst>
          </p:cNvPr>
          <p:cNvSpPr txBox="1"/>
          <p:nvPr/>
        </p:nvSpPr>
        <p:spPr>
          <a:xfrm>
            <a:off x="449720" y="414516"/>
            <a:ext cx="5389959" cy="1177606"/>
          </a:xfrm>
          <a:prstGeom prst="rect">
            <a:avLst/>
          </a:prstGeom>
        </p:spPr>
        <p:txBody>
          <a:bodyPr vert="horz" wrap="square" lIns="0" tIns="23217" rIns="0" bIns="0" rtlCol="0">
            <a:spAutoFit/>
          </a:bodyPr>
          <a:lstStyle/>
          <a:p>
            <a:pPr marL="8483" marR="3572" algn="ctr">
              <a:lnSpc>
                <a:spcPts val="3023"/>
              </a:lnSpc>
              <a:spcBef>
                <a:spcPts val="183"/>
              </a:spcBef>
              <a:tabLst>
                <a:tab pos="794714" algn="l"/>
                <a:tab pos="812573" algn="l"/>
                <a:tab pos="1134030" algn="l"/>
                <a:tab pos="1330923" algn="l"/>
                <a:tab pos="1455934" algn="l"/>
                <a:tab pos="2045719" algn="l"/>
                <a:tab pos="2438164" algn="l"/>
                <a:tab pos="2724797" algn="l"/>
                <a:tab pos="2920797" algn="l"/>
                <a:tab pos="3063667" algn="l"/>
                <a:tab pos="4117779" algn="l"/>
              </a:tabLst>
            </a:pPr>
            <a:r>
              <a:rPr lang="de-DE" sz="2400" dirty="0">
                <a:solidFill>
                  <a:srgbClr val="C82506"/>
                </a:solidFill>
                <a:latin typeface="+mj-lt"/>
                <a:cs typeface="Helvetica-Light"/>
              </a:rPr>
              <a:t>A</a:t>
            </a:r>
            <a:r>
              <a:rPr sz="2400" dirty="0" err="1">
                <a:solidFill>
                  <a:srgbClr val="C82506"/>
                </a:solidFill>
                <a:latin typeface="+mj-lt"/>
                <a:cs typeface="Helvetica-Light"/>
              </a:rPr>
              <a:t>ttention</a:t>
            </a:r>
            <a:r>
              <a:rPr lang="de-DE" sz="2400" dirty="0">
                <a:solidFill>
                  <a:srgbClr val="C82506"/>
                </a:solidFill>
                <a:latin typeface="+mj-lt"/>
                <a:cs typeface="Helvetica-Light"/>
              </a:rPr>
              <a:t> </a:t>
            </a:r>
            <a:r>
              <a:rPr sz="2400" dirty="0">
                <a:solidFill>
                  <a:srgbClr val="C82506"/>
                </a:solidFill>
                <a:latin typeface="+mj-lt"/>
                <a:cs typeface="Helvetica-Light"/>
              </a:rPr>
              <a:t>over</a:t>
            </a:r>
            <a:r>
              <a:rPr lang="de-DE" sz="2400" dirty="0">
                <a:solidFill>
                  <a:srgbClr val="C82506"/>
                </a:solidFill>
                <a:latin typeface="+mj-lt"/>
                <a:cs typeface="Helvetica-Light"/>
              </a:rPr>
              <a:t> </a:t>
            </a:r>
            <a:r>
              <a:rPr sz="2400" dirty="0">
                <a:solidFill>
                  <a:srgbClr val="C82506"/>
                </a:solidFill>
                <a:latin typeface="+mj-lt"/>
                <a:cs typeface="Helvetica-Light"/>
              </a:rPr>
              <a:t>final</a:t>
            </a:r>
            <a:r>
              <a:rPr lang="de-DE" sz="2400" dirty="0">
                <a:solidFill>
                  <a:srgbClr val="C82506"/>
                </a:solidFill>
                <a:latin typeface="+mj-lt"/>
                <a:cs typeface="Helvetica-Light"/>
              </a:rPr>
              <a:t> </a:t>
            </a:r>
            <a:r>
              <a:rPr sz="2400" dirty="0">
                <a:solidFill>
                  <a:srgbClr val="C82506"/>
                </a:solidFill>
                <a:latin typeface="+mj-lt"/>
                <a:cs typeface="Helvetica-Light"/>
              </a:rPr>
              <a:t>convolutional</a:t>
            </a:r>
            <a:r>
              <a:rPr lang="de-DE" sz="2400" dirty="0">
                <a:solidFill>
                  <a:srgbClr val="C82506"/>
                </a:solidFill>
                <a:latin typeface="+mj-lt"/>
                <a:cs typeface="Helvetica-Light"/>
              </a:rPr>
              <a:t> </a:t>
            </a:r>
            <a:r>
              <a:rPr sz="2400" dirty="0">
                <a:solidFill>
                  <a:srgbClr val="C82506"/>
                </a:solidFill>
                <a:latin typeface="+mj-lt"/>
                <a:cs typeface="Helvetica-Light"/>
              </a:rPr>
              <a:t>layer</a:t>
            </a:r>
            <a:r>
              <a:rPr lang="de-DE" sz="2400" dirty="0">
                <a:solidFill>
                  <a:srgbClr val="C82506"/>
                </a:solidFill>
                <a:latin typeface="+mj-lt"/>
                <a:cs typeface="Helvetica-Light"/>
              </a:rPr>
              <a:t> </a:t>
            </a:r>
            <a:r>
              <a:rPr sz="2400" dirty="0">
                <a:solidFill>
                  <a:srgbClr val="C82506"/>
                </a:solidFill>
                <a:latin typeface="+mj-lt"/>
                <a:cs typeface="Helvetica-Light"/>
              </a:rPr>
              <a:t>in</a:t>
            </a:r>
            <a:r>
              <a:rPr lang="de-DE" sz="2400" dirty="0">
                <a:solidFill>
                  <a:srgbClr val="C82506"/>
                </a:solidFill>
                <a:latin typeface="+mj-lt"/>
                <a:cs typeface="Helvetica-Light"/>
              </a:rPr>
              <a:t> </a:t>
            </a:r>
            <a:r>
              <a:rPr sz="2400" dirty="0">
                <a:solidFill>
                  <a:srgbClr val="C82506"/>
                </a:solidFill>
                <a:latin typeface="+mj-lt"/>
                <a:cs typeface="Helvetica-Light"/>
              </a:rPr>
              <a:t>network:</a:t>
            </a:r>
            <a:r>
              <a:rPr lang="de-DE" sz="2400" dirty="0">
                <a:solidFill>
                  <a:srgbClr val="C82506"/>
                </a:solidFill>
                <a:latin typeface="+mj-lt"/>
                <a:cs typeface="Helvetica-Light"/>
              </a:rPr>
              <a:t> </a:t>
            </a:r>
            <a:r>
              <a:rPr sz="2400" dirty="0">
                <a:solidFill>
                  <a:srgbClr val="C82506"/>
                </a:solidFill>
                <a:latin typeface="+mj-lt"/>
                <a:cs typeface="Helvetica-Light"/>
              </a:rPr>
              <a:t>196</a:t>
            </a:r>
            <a:r>
              <a:rPr lang="de-DE" sz="2400" dirty="0">
                <a:solidFill>
                  <a:srgbClr val="C82506"/>
                </a:solidFill>
                <a:latin typeface="+mj-lt"/>
                <a:cs typeface="Helvetica-Light"/>
              </a:rPr>
              <a:t> </a:t>
            </a:r>
            <a:r>
              <a:rPr sz="2400" dirty="0">
                <a:solidFill>
                  <a:srgbClr val="C82506"/>
                </a:solidFill>
                <a:latin typeface="+mj-lt"/>
                <a:cs typeface="Helvetica-Light"/>
              </a:rPr>
              <a:t>boxes,</a:t>
            </a:r>
            <a:r>
              <a:rPr lang="de-DE" sz="2400" dirty="0">
                <a:solidFill>
                  <a:srgbClr val="C82506"/>
                </a:solidFill>
                <a:latin typeface="+mj-lt"/>
                <a:cs typeface="Helvetica-Light"/>
              </a:rPr>
              <a:t> </a:t>
            </a:r>
            <a:r>
              <a:rPr sz="2400" dirty="0">
                <a:solidFill>
                  <a:srgbClr val="C82506"/>
                </a:solidFill>
                <a:latin typeface="+mj-lt"/>
                <a:cs typeface="Helvetica-Light"/>
              </a:rPr>
              <a:t>captu</a:t>
            </a:r>
            <a:r>
              <a:rPr sz="2400" spc="-46" dirty="0">
                <a:solidFill>
                  <a:srgbClr val="C82506"/>
                </a:solidFill>
                <a:latin typeface="+mj-lt"/>
                <a:cs typeface="Helvetica-Light"/>
              </a:rPr>
              <a:t>r</a:t>
            </a:r>
            <a:r>
              <a:rPr sz="2400" dirty="0">
                <a:solidFill>
                  <a:srgbClr val="C82506"/>
                </a:solidFill>
                <a:latin typeface="+mj-lt"/>
                <a:cs typeface="Helvetica-Light"/>
              </a:rPr>
              <a:t>es </a:t>
            </a:r>
            <a:r>
              <a:rPr lang="de-DE" sz="2400" dirty="0">
                <a:solidFill>
                  <a:srgbClr val="C82506"/>
                </a:solidFill>
                <a:latin typeface="+mj-lt"/>
                <a:cs typeface="Helvetica-Light"/>
              </a:rPr>
              <a:t> </a:t>
            </a:r>
            <a:r>
              <a:rPr sz="2400" dirty="0">
                <a:solidFill>
                  <a:srgbClr val="C82506"/>
                </a:solidFill>
                <a:latin typeface="+mj-lt"/>
                <a:cs typeface="Helvetica-Light"/>
              </a:rPr>
              <a:t>color</a:t>
            </a:r>
            <a:r>
              <a:rPr lang="de-DE" sz="2400" dirty="0">
                <a:solidFill>
                  <a:srgbClr val="C82506"/>
                </a:solidFill>
                <a:latin typeface="+mj-lt"/>
                <a:cs typeface="Helvetica-Light"/>
              </a:rPr>
              <a:t> </a:t>
            </a:r>
            <a:r>
              <a:rPr sz="2400" dirty="0">
                <a:solidFill>
                  <a:srgbClr val="C82506"/>
                </a:solidFill>
                <a:latin typeface="+mj-lt"/>
                <a:cs typeface="Helvetica-Light"/>
              </a:rPr>
              <a:t>and</a:t>
            </a:r>
            <a:r>
              <a:rPr lang="de-DE" sz="2400" dirty="0">
                <a:solidFill>
                  <a:srgbClr val="C82506"/>
                </a:solidFill>
                <a:latin typeface="+mj-lt"/>
                <a:cs typeface="Helvetica-Light"/>
              </a:rPr>
              <a:t> </a:t>
            </a:r>
            <a:r>
              <a:rPr sz="2400" dirty="0">
                <a:solidFill>
                  <a:srgbClr val="C82506"/>
                </a:solidFill>
                <a:latin typeface="+mj-lt"/>
                <a:cs typeface="Helvetica-Light"/>
              </a:rPr>
              <a:t>positional</a:t>
            </a:r>
            <a:r>
              <a:rPr lang="de-DE" sz="2400" dirty="0">
                <a:solidFill>
                  <a:srgbClr val="C82506"/>
                </a:solidFill>
                <a:latin typeface="+mj-lt"/>
                <a:cs typeface="Helvetica-Light"/>
              </a:rPr>
              <a:t> </a:t>
            </a:r>
            <a:r>
              <a:rPr sz="2400" spc="4" dirty="0">
                <a:solidFill>
                  <a:srgbClr val="C82506"/>
                </a:solidFill>
                <a:latin typeface="+mj-lt"/>
                <a:cs typeface="Helvetica-Light"/>
              </a:rPr>
              <a:t>information</a:t>
            </a:r>
            <a:endParaRPr sz="2400" dirty="0">
              <a:latin typeface="+mj-lt"/>
              <a:cs typeface="Helvetica-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A8394E1-00ED-681C-49CB-6C2C35121516}"/>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1628028" y="2309314"/>
            <a:ext cx="4418935" cy="28584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793"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70BF41"/>
          </a:solidFill>
        </p:spPr>
        <p:txBody>
          <a:bodyPr wrap="square" lIns="0" tIns="0" rIns="0" bIns="0" rtlCol="0"/>
          <a:lstStyle/>
          <a:p>
            <a:endParaRPr/>
          </a:p>
        </p:txBody>
      </p:sp>
      <p:sp>
        <p:nvSpPr>
          <p:cNvPr id="4" name="object 4"/>
          <p:cNvSpPr/>
          <p:nvPr/>
        </p:nvSpPr>
        <p:spPr>
          <a:xfrm>
            <a:off x="5935628" y="5996329"/>
            <a:ext cx="91082" cy="267891"/>
          </a:xfrm>
          <a:custGeom>
            <a:avLst/>
            <a:gdLst/>
            <a:ahLst/>
            <a:cxnLst/>
            <a:rect l="l" t="t" r="r" b="b"/>
            <a:pathLst>
              <a:path w="129540" h="381000">
                <a:moveTo>
                  <a:pt x="0" y="380999"/>
                </a:moveTo>
                <a:lnTo>
                  <a:pt x="129186" y="380999"/>
                </a:lnTo>
                <a:lnTo>
                  <a:pt x="129186" y="0"/>
                </a:lnTo>
                <a:lnTo>
                  <a:pt x="0" y="0"/>
                </a:lnTo>
                <a:lnTo>
                  <a:pt x="0" y="380999"/>
                </a:lnTo>
                <a:close/>
              </a:path>
            </a:pathLst>
          </a:custGeom>
          <a:solidFill>
            <a:srgbClr val="0365C0"/>
          </a:solidFill>
        </p:spPr>
        <p:txBody>
          <a:bodyPr wrap="square" lIns="0" tIns="0" rIns="0" bIns="0" rtlCol="0"/>
          <a:lstStyle/>
          <a:p>
            <a:endParaRPr/>
          </a:p>
        </p:txBody>
      </p:sp>
      <p:sp>
        <p:nvSpPr>
          <p:cNvPr id="5" name="object 5"/>
          <p:cNvSpPr/>
          <p:nvPr/>
        </p:nvSpPr>
        <p:spPr>
          <a:xfrm>
            <a:off x="6026462" y="5996329"/>
            <a:ext cx="95548" cy="267891"/>
          </a:xfrm>
          <a:custGeom>
            <a:avLst/>
            <a:gdLst/>
            <a:ahLst/>
            <a:cxnLst/>
            <a:rect l="l" t="t" r="r" b="b"/>
            <a:pathLst>
              <a:path w="135890" h="381000">
                <a:moveTo>
                  <a:pt x="0" y="380999"/>
                </a:moveTo>
                <a:lnTo>
                  <a:pt x="135746" y="380999"/>
                </a:lnTo>
                <a:lnTo>
                  <a:pt x="135746" y="0"/>
                </a:lnTo>
                <a:lnTo>
                  <a:pt x="0" y="0"/>
                </a:lnTo>
                <a:lnTo>
                  <a:pt x="0" y="380999"/>
                </a:lnTo>
                <a:close/>
              </a:path>
            </a:pathLst>
          </a:custGeom>
          <a:solidFill>
            <a:srgbClr val="51A7F9"/>
          </a:solidFill>
        </p:spPr>
        <p:txBody>
          <a:bodyPr wrap="square" lIns="0" tIns="0" rIns="0" bIns="0" rtlCol="0"/>
          <a:lstStyle/>
          <a:p>
            <a:endParaRPr/>
          </a:p>
        </p:txBody>
      </p:sp>
      <p:sp>
        <p:nvSpPr>
          <p:cNvPr id="6" name="object 6"/>
          <p:cNvSpPr/>
          <p:nvPr/>
        </p:nvSpPr>
        <p:spPr>
          <a:xfrm>
            <a:off x="5839679" y="5317512"/>
            <a:ext cx="287504" cy="62112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00194" y="2302079"/>
            <a:ext cx="4473014" cy="2875359"/>
          </a:xfrm>
          <a:prstGeom prst="rect">
            <a:avLst/>
          </a:prstGeom>
          <a:blipFill>
            <a:blip r:embed="rId4" cstate="print"/>
            <a:stretch>
              <a:fillRect/>
            </a:stretch>
          </a:blipFill>
        </p:spPr>
        <p:txBody>
          <a:bodyPr wrap="square" lIns="0" tIns="0" rIns="0" bIns="0" rtlCol="0"/>
          <a:lstStyle/>
          <a:p>
            <a:endParaRPr/>
          </a:p>
        </p:txBody>
      </p:sp>
      <p:graphicFrame>
        <p:nvGraphicFramePr>
          <p:cNvPr id="8" name="object 8"/>
          <p:cNvGraphicFramePr>
            <a:graphicFrameLocks noGrp="1"/>
          </p:cNvGraphicFramePr>
          <p:nvPr>
            <p:extLst>
              <p:ext uri="{D42A27DB-BD31-4B8C-83A1-F6EECF244321}">
                <p14:modId xmlns:p14="http://schemas.microsoft.com/office/powerpoint/2010/main" val="4287486362"/>
              </p:ext>
            </p:extLst>
          </p:nvPr>
        </p:nvGraphicFramePr>
        <p:xfrm>
          <a:off x="1772898" y="2589158"/>
          <a:ext cx="4115691" cy="2454879"/>
        </p:xfrm>
        <a:graphic>
          <a:graphicData uri="http://schemas.openxmlformats.org/drawingml/2006/table">
            <a:tbl>
              <a:tblPr firstRow="1" bandRow="1">
                <a:tableStyleId>{2D5ABB26-0587-4C30-8999-92F81FD0307C}</a:tableStyleId>
              </a:tblPr>
              <a:tblGrid>
                <a:gridCol w="561677">
                  <a:extLst>
                    <a:ext uri="{9D8B030D-6E8A-4147-A177-3AD203B41FA5}">
                      <a16:colId xmlns:a16="http://schemas.microsoft.com/office/drawing/2014/main" val="20000"/>
                    </a:ext>
                  </a:extLst>
                </a:gridCol>
                <a:gridCol w="719286">
                  <a:extLst>
                    <a:ext uri="{9D8B030D-6E8A-4147-A177-3AD203B41FA5}">
                      <a16:colId xmlns:a16="http://schemas.microsoft.com/office/drawing/2014/main" val="20001"/>
                    </a:ext>
                  </a:extLst>
                </a:gridCol>
                <a:gridCol w="806797">
                  <a:extLst>
                    <a:ext uri="{9D8B030D-6E8A-4147-A177-3AD203B41FA5}">
                      <a16:colId xmlns:a16="http://schemas.microsoft.com/office/drawing/2014/main" val="20002"/>
                    </a:ext>
                  </a:extLst>
                </a:gridCol>
                <a:gridCol w="727323">
                  <a:extLst>
                    <a:ext uri="{9D8B030D-6E8A-4147-A177-3AD203B41FA5}">
                      <a16:colId xmlns:a16="http://schemas.microsoft.com/office/drawing/2014/main" val="20003"/>
                    </a:ext>
                  </a:extLst>
                </a:gridCol>
                <a:gridCol w="752326">
                  <a:extLst>
                    <a:ext uri="{9D8B030D-6E8A-4147-A177-3AD203B41FA5}">
                      <a16:colId xmlns:a16="http://schemas.microsoft.com/office/drawing/2014/main" val="20004"/>
                    </a:ext>
                  </a:extLst>
                </a:gridCol>
                <a:gridCol w="548282">
                  <a:extLst>
                    <a:ext uri="{9D8B030D-6E8A-4147-A177-3AD203B41FA5}">
                      <a16:colId xmlns:a16="http://schemas.microsoft.com/office/drawing/2014/main" val="20005"/>
                    </a:ext>
                  </a:extLst>
                </a:gridCol>
              </a:tblGrid>
              <a:tr h="484142">
                <a:tc>
                  <a:txBody>
                    <a:bodyPr/>
                    <a:lstStyle/>
                    <a:p>
                      <a:pPr marL="50800">
                        <a:lnSpc>
                          <a:spcPts val="286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34290"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L="232410">
                        <a:lnSpc>
                          <a:spcPts val="2620"/>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algn="ct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tc>
                  <a:txBody>
                    <a:bodyPr/>
                    <a:lstStyle/>
                    <a:p>
                      <a:pPr marR="24130" algn="r">
                        <a:lnSpc>
                          <a:spcPts val="2625"/>
                        </a:lnSpc>
                      </a:pPr>
                      <a:r>
                        <a:rPr sz="1900" b="1" dirty="0">
                          <a:solidFill>
                            <a:srgbClr val="F5E500"/>
                          </a:solidFill>
                          <a:latin typeface="Helvetica"/>
                          <a:cs typeface="Helvetica"/>
                        </a:rPr>
                        <a:t>0.0</a:t>
                      </a:r>
                      <a:endParaRPr sz="1900">
                        <a:latin typeface="Helvetica"/>
                        <a:cs typeface="Helvetica"/>
                      </a:endParaRPr>
                    </a:p>
                  </a:txBody>
                  <a:tcPr marL="0" marR="0" marT="0" marB="0"/>
                </a:tc>
                <a:extLst>
                  <a:ext uri="{0D108BD9-81ED-4DB2-BD59-A6C34878D82A}">
                    <a16:rowId xmlns:a16="http://schemas.microsoft.com/office/drawing/2014/main" val="10000"/>
                  </a:ext>
                </a:extLst>
              </a:tr>
              <a:tr h="689524">
                <a:tc>
                  <a:txBody>
                    <a:bodyPr/>
                    <a:lstStyle/>
                    <a:p>
                      <a:pPr marL="31750">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2069"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R="24765" algn="ct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241935">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tc>
                  <a:txBody>
                    <a:bodyPr/>
                    <a:lstStyle/>
                    <a:p>
                      <a:pPr marL="50165" algn="ctr">
                        <a:lnSpc>
                          <a:spcPct val="100000"/>
                        </a:lnSpc>
                        <a:spcBef>
                          <a:spcPts val="1850"/>
                        </a:spcBef>
                      </a:pPr>
                      <a:r>
                        <a:rPr sz="1900" b="1" dirty="0">
                          <a:solidFill>
                            <a:srgbClr val="F5E500"/>
                          </a:solidFill>
                          <a:latin typeface="Helvetica"/>
                          <a:cs typeface="Helvetica"/>
                        </a:rPr>
                        <a:t>0.0</a:t>
                      </a:r>
                      <a:endParaRPr sz="1900">
                        <a:latin typeface="Helvetica"/>
                        <a:cs typeface="Helvetica"/>
                      </a:endParaRPr>
                    </a:p>
                  </a:txBody>
                  <a:tcPr marL="0" marR="0" marT="165199" marB="0"/>
                </a:tc>
                <a:tc>
                  <a:txBody>
                    <a:bodyPr/>
                    <a:lstStyle/>
                    <a:p>
                      <a:pPr marR="24130" algn="r">
                        <a:lnSpc>
                          <a:spcPct val="100000"/>
                        </a:lnSpc>
                        <a:spcBef>
                          <a:spcPts val="1935"/>
                        </a:spcBef>
                      </a:pPr>
                      <a:r>
                        <a:rPr sz="1900" b="1" dirty="0">
                          <a:solidFill>
                            <a:srgbClr val="F5E500"/>
                          </a:solidFill>
                          <a:latin typeface="Helvetica"/>
                          <a:cs typeface="Helvetica"/>
                        </a:rPr>
                        <a:t>0.0</a:t>
                      </a:r>
                      <a:endParaRPr sz="1900">
                        <a:latin typeface="Helvetica"/>
                        <a:cs typeface="Helvetica"/>
                      </a:endParaRPr>
                    </a:p>
                  </a:txBody>
                  <a:tcPr marL="0" marR="0" marT="172789" marB="0"/>
                </a:tc>
                <a:extLst>
                  <a:ext uri="{0D108BD9-81ED-4DB2-BD59-A6C34878D82A}">
                    <a16:rowId xmlns:a16="http://schemas.microsoft.com/office/drawing/2014/main" val="10001"/>
                  </a:ext>
                </a:extLst>
              </a:tr>
              <a:tr h="713794">
                <a:tc>
                  <a:txBody>
                    <a:bodyPr/>
                    <a:lstStyle/>
                    <a:p>
                      <a:pPr marL="50800">
                        <a:lnSpc>
                          <a:spcPct val="100000"/>
                        </a:lnSpc>
                        <a:spcBef>
                          <a:spcPts val="1839"/>
                        </a:spcBef>
                      </a:pPr>
                      <a:r>
                        <a:rPr sz="1900" b="1" dirty="0">
                          <a:solidFill>
                            <a:srgbClr val="F5E500"/>
                          </a:solidFill>
                          <a:latin typeface="Helvetica"/>
                          <a:cs typeface="Helvetica"/>
                        </a:rPr>
                        <a:t>0.0</a:t>
                      </a:r>
                      <a:endParaRPr sz="1900">
                        <a:latin typeface="Helvetica"/>
                        <a:cs typeface="Helvetica"/>
                      </a:endParaRPr>
                    </a:p>
                  </a:txBody>
                  <a:tcPr marL="0" marR="0" marT="164306" marB="0"/>
                </a:tc>
                <a:tc>
                  <a:txBody>
                    <a:bodyPr/>
                    <a:lstStyle/>
                    <a:p>
                      <a:pPr marL="52069"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L="13970"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L="263525">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algn="ct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tc>
                  <a:txBody>
                    <a:bodyPr/>
                    <a:lstStyle/>
                    <a:p>
                      <a:pPr marR="24130" algn="r">
                        <a:lnSpc>
                          <a:spcPct val="100000"/>
                        </a:lnSpc>
                        <a:spcBef>
                          <a:spcPts val="1855"/>
                        </a:spcBef>
                      </a:pPr>
                      <a:r>
                        <a:rPr sz="1900" b="1" dirty="0">
                          <a:solidFill>
                            <a:srgbClr val="F5E500"/>
                          </a:solidFill>
                          <a:latin typeface="Helvetica"/>
                          <a:cs typeface="Helvetica"/>
                        </a:rPr>
                        <a:t>0.0</a:t>
                      </a:r>
                      <a:endParaRPr sz="1900">
                        <a:latin typeface="Helvetica"/>
                        <a:cs typeface="Helvetica"/>
                      </a:endParaRPr>
                    </a:p>
                  </a:txBody>
                  <a:tcPr marL="0" marR="0" marT="165646" marB="0"/>
                </a:tc>
                <a:extLst>
                  <a:ext uri="{0D108BD9-81ED-4DB2-BD59-A6C34878D82A}">
                    <a16:rowId xmlns:a16="http://schemas.microsoft.com/office/drawing/2014/main" val="10002"/>
                  </a:ext>
                </a:extLst>
              </a:tr>
              <a:tr h="492620">
                <a:tc>
                  <a:txBody>
                    <a:bodyPr/>
                    <a:lstStyle/>
                    <a:p>
                      <a:pPr marL="31750">
                        <a:lnSpc>
                          <a:spcPts val="3220"/>
                        </a:lnSpc>
                        <a:spcBef>
                          <a:spcPts val="2195"/>
                        </a:spcBef>
                      </a:pPr>
                      <a:r>
                        <a:rPr sz="1900" b="1" dirty="0">
                          <a:solidFill>
                            <a:srgbClr val="F5E500"/>
                          </a:solidFill>
                          <a:latin typeface="Helvetica"/>
                          <a:cs typeface="Helvetica"/>
                        </a:rPr>
                        <a:t>1.0</a:t>
                      </a:r>
                      <a:endParaRPr sz="1900">
                        <a:latin typeface="Helvetica"/>
                        <a:cs typeface="Helvetica"/>
                      </a:endParaRPr>
                    </a:p>
                  </a:txBody>
                  <a:tcPr marL="0" marR="0" marT="196007" marB="0"/>
                </a:tc>
                <a:tc>
                  <a:txBody>
                    <a:bodyPr/>
                    <a:lstStyle/>
                    <a:p>
                      <a:pPr marL="52069"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L="13970" algn="ctr">
                        <a:lnSpc>
                          <a:spcPts val="3220"/>
                        </a:lnSpc>
                        <a:spcBef>
                          <a:spcPts val="2195"/>
                        </a:spcBef>
                      </a:pPr>
                      <a:r>
                        <a:rPr sz="1900" b="1" dirty="0">
                          <a:solidFill>
                            <a:srgbClr val="F5E500"/>
                          </a:solidFill>
                          <a:latin typeface="Helvetica"/>
                          <a:cs typeface="Helvetica"/>
                        </a:rPr>
                        <a:t>0.0</a:t>
                      </a:r>
                      <a:endParaRPr sz="1900" dirty="0">
                        <a:latin typeface="Helvetica"/>
                        <a:cs typeface="Helvetica"/>
                      </a:endParaRPr>
                    </a:p>
                  </a:txBody>
                  <a:tcPr marL="0" marR="0" marT="196007" marB="0"/>
                </a:tc>
                <a:tc>
                  <a:txBody>
                    <a:bodyPr/>
                    <a:lstStyle/>
                    <a:p>
                      <a:pPr marL="263525">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algn="ctr">
                        <a:lnSpc>
                          <a:spcPts val="3220"/>
                        </a:lnSpc>
                        <a:spcBef>
                          <a:spcPts val="2195"/>
                        </a:spcBef>
                      </a:pPr>
                      <a:r>
                        <a:rPr sz="1900" b="1" dirty="0">
                          <a:solidFill>
                            <a:srgbClr val="F5E500"/>
                          </a:solidFill>
                          <a:latin typeface="Helvetica"/>
                          <a:cs typeface="Helvetica"/>
                        </a:rPr>
                        <a:t>0.0</a:t>
                      </a:r>
                      <a:endParaRPr sz="1900">
                        <a:latin typeface="Helvetica"/>
                        <a:cs typeface="Helvetica"/>
                      </a:endParaRPr>
                    </a:p>
                  </a:txBody>
                  <a:tcPr marL="0" marR="0" marT="196007" marB="0"/>
                </a:tc>
                <a:tc>
                  <a:txBody>
                    <a:bodyPr/>
                    <a:lstStyle/>
                    <a:p>
                      <a:pPr marR="24130" algn="r">
                        <a:lnSpc>
                          <a:spcPts val="3220"/>
                        </a:lnSpc>
                        <a:spcBef>
                          <a:spcPts val="2195"/>
                        </a:spcBef>
                      </a:pPr>
                      <a:r>
                        <a:rPr sz="1900" b="1" dirty="0">
                          <a:solidFill>
                            <a:srgbClr val="F5E500"/>
                          </a:solidFill>
                          <a:latin typeface="Helvetica"/>
                          <a:cs typeface="Helvetica"/>
                        </a:rPr>
                        <a:t>0.0</a:t>
                      </a:r>
                      <a:endParaRPr sz="1900" dirty="0">
                        <a:latin typeface="Helvetica"/>
                        <a:cs typeface="Helvetica"/>
                      </a:endParaRPr>
                    </a:p>
                  </a:txBody>
                  <a:tcPr marL="0" marR="0" marT="196007" marB="0"/>
                </a:tc>
                <a:extLst>
                  <a:ext uri="{0D108BD9-81ED-4DB2-BD59-A6C34878D82A}">
                    <a16:rowId xmlns:a16="http://schemas.microsoft.com/office/drawing/2014/main" val="10003"/>
                  </a:ext>
                </a:extLst>
              </a:tr>
            </a:tbl>
          </a:graphicData>
        </a:graphic>
      </p:graphicFrame>
      <p:sp>
        <p:nvSpPr>
          <p:cNvPr id="9" name="object 9"/>
          <p:cNvSpPr/>
          <p:nvPr/>
        </p:nvSpPr>
        <p:spPr>
          <a:xfrm>
            <a:off x="6220868" y="1930497"/>
            <a:ext cx="1073426" cy="63615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712296" y="325965"/>
            <a:ext cx="1739950" cy="634117"/>
          </a:xfrm>
          <a:prstGeom prst="rect">
            <a:avLst/>
          </a:prstGeom>
        </p:spPr>
        <p:txBody>
          <a:bodyPr vert="horz" wrap="square" lIns="0" tIns="7144" rIns="0" bIns="0" rtlCol="0">
            <a:spAutoFit/>
          </a:bodyPr>
          <a:lstStyle/>
          <a:p>
            <a:pPr marL="8929" marR="3572" indent="371462">
              <a:lnSpc>
                <a:spcPct val="100600"/>
              </a:lnSpc>
              <a:spcBef>
                <a:spcPts val="56"/>
              </a:spcBef>
            </a:pPr>
            <a:r>
              <a:rPr sz="2039" dirty="0">
                <a:solidFill>
                  <a:srgbClr val="164F86"/>
                </a:solidFill>
                <a:latin typeface="Helvetica-Light"/>
                <a:cs typeface="Helvetica-Light"/>
              </a:rPr>
              <a:t>softmax:  </a:t>
            </a:r>
            <a:r>
              <a:rPr sz="2039" spc="-7" dirty="0">
                <a:solidFill>
                  <a:srgbClr val="164F86"/>
                </a:solidFill>
                <a:latin typeface="Helvetica-Light"/>
                <a:cs typeface="Helvetica-Light"/>
              </a:rPr>
              <a:t>predict</a:t>
            </a:r>
            <a:r>
              <a:rPr sz="2039" spc="-60" dirty="0">
                <a:solidFill>
                  <a:srgbClr val="164F86"/>
                </a:solidFill>
                <a:latin typeface="Helvetica-Light"/>
                <a:cs typeface="Helvetica-Light"/>
              </a:rPr>
              <a:t> </a:t>
            </a:r>
            <a:r>
              <a:rPr sz="2039" dirty="0">
                <a:solidFill>
                  <a:srgbClr val="164F86"/>
                </a:solidFill>
                <a:latin typeface="Helvetica-Light"/>
                <a:cs typeface="Helvetica-Light"/>
              </a:rPr>
              <a:t>answer</a:t>
            </a:r>
            <a:endParaRPr sz="2039">
              <a:latin typeface="Helvetica-Light"/>
              <a:cs typeface="Helvetica-Light"/>
            </a:endParaRPr>
          </a:p>
        </p:txBody>
      </p:sp>
      <p:sp>
        <p:nvSpPr>
          <p:cNvPr id="11" name="object 11"/>
          <p:cNvSpPr/>
          <p:nvPr/>
        </p:nvSpPr>
        <p:spPr>
          <a:xfrm>
            <a:off x="7438598" y="1030866"/>
            <a:ext cx="287505" cy="5391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08280"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1A7F9"/>
          </a:solidFill>
        </p:spPr>
        <p:txBody>
          <a:bodyPr wrap="square" lIns="0" tIns="0" rIns="0" bIns="0" rtlCol="0"/>
          <a:lstStyle/>
          <a:p>
            <a:endParaRPr/>
          </a:p>
        </p:txBody>
      </p:sp>
      <p:sp>
        <p:nvSpPr>
          <p:cNvPr id="13" name="object 13"/>
          <p:cNvSpPr/>
          <p:nvPr/>
        </p:nvSpPr>
        <p:spPr>
          <a:xfrm>
            <a:off x="7399115" y="1634896"/>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EC5D57"/>
          </a:solidFill>
        </p:spPr>
        <p:txBody>
          <a:bodyPr wrap="square" lIns="0" tIns="0" rIns="0" bIns="0" rtlCol="0"/>
          <a:lstStyle/>
          <a:p>
            <a:endParaRPr/>
          </a:p>
        </p:txBody>
      </p:sp>
      <p:sp>
        <p:nvSpPr>
          <p:cNvPr id="14" name="object 14"/>
          <p:cNvSpPr/>
          <p:nvPr/>
        </p:nvSpPr>
        <p:spPr>
          <a:xfrm>
            <a:off x="7489949" y="1634896"/>
            <a:ext cx="89297" cy="267891"/>
          </a:xfrm>
          <a:custGeom>
            <a:avLst/>
            <a:gdLst/>
            <a:ahLst/>
            <a:cxnLst/>
            <a:rect l="l" t="t" r="r" b="b"/>
            <a:pathLst>
              <a:path w="127000" h="381000">
                <a:moveTo>
                  <a:pt x="0" y="381000"/>
                </a:moveTo>
                <a:lnTo>
                  <a:pt x="126860" y="381000"/>
                </a:lnTo>
                <a:lnTo>
                  <a:pt x="126860" y="0"/>
                </a:lnTo>
                <a:lnTo>
                  <a:pt x="0" y="0"/>
                </a:lnTo>
                <a:lnTo>
                  <a:pt x="0" y="381000"/>
                </a:lnTo>
                <a:close/>
              </a:path>
            </a:pathLst>
          </a:custGeom>
          <a:solidFill>
            <a:srgbClr val="0365C0"/>
          </a:solidFill>
        </p:spPr>
        <p:txBody>
          <a:bodyPr wrap="square" lIns="0" tIns="0" rIns="0" bIns="0" rtlCol="0"/>
          <a:lstStyle/>
          <a:p>
            <a:endParaRPr/>
          </a:p>
        </p:txBody>
      </p:sp>
      <p:sp>
        <p:nvSpPr>
          <p:cNvPr id="15" name="object 15"/>
          <p:cNvSpPr/>
          <p:nvPr/>
        </p:nvSpPr>
        <p:spPr>
          <a:xfrm>
            <a:off x="7579148" y="1634897"/>
            <a:ext cx="91082" cy="267891"/>
          </a:xfrm>
          <a:custGeom>
            <a:avLst/>
            <a:gdLst/>
            <a:ahLst/>
            <a:cxnLst/>
            <a:rect l="l" t="t" r="r" b="b"/>
            <a:pathLst>
              <a:path w="129540" h="381000">
                <a:moveTo>
                  <a:pt x="0" y="381000"/>
                </a:moveTo>
                <a:lnTo>
                  <a:pt x="129185" y="381000"/>
                </a:lnTo>
                <a:lnTo>
                  <a:pt x="129185" y="0"/>
                </a:lnTo>
                <a:lnTo>
                  <a:pt x="0" y="0"/>
                </a:lnTo>
                <a:lnTo>
                  <a:pt x="0" y="381000"/>
                </a:lnTo>
                <a:close/>
              </a:path>
            </a:pathLst>
          </a:custGeom>
          <a:solidFill>
            <a:srgbClr val="51A7F9"/>
          </a:solidFill>
        </p:spPr>
        <p:txBody>
          <a:bodyPr wrap="square" lIns="0" tIns="0" rIns="0" bIns="0" rtlCol="0"/>
          <a:lstStyle/>
          <a:p>
            <a:endParaRPr/>
          </a:p>
        </p:txBody>
      </p:sp>
      <p:sp>
        <p:nvSpPr>
          <p:cNvPr id="16" name="object 16"/>
          <p:cNvSpPr/>
          <p:nvPr/>
        </p:nvSpPr>
        <p:spPr>
          <a:xfrm>
            <a:off x="7669982" y="1634897"/>
            <a:ext cx="91082" cy="267891"/>
          </a:xfrm>
          <a:custGeom>
            <a:avLst/>
            <a:gdLst/>
            <a:ahLst/>
            <a:cxnLst/>
            <a:rect l="l" t="t" r="r" b="b"/>
            <a:pathLst>
              <a:path w="129540" h="381000">
                <a:moveTo>
                  <a:pt x="0" y="381000"/>
                </a:moveTo>
                <a:lnTo>
                  <a:pt x="129186" y="381000"/>
                </a:lnTo>
                <a:lnTo>
                  <a:pt x="129186" y="0"/>
                </a:lnTo>
                <a:lnTo>
                  <a:pt x="0" y="0"/>
                </a:lnTo>
                <a:lnTo>
                  <a:pt x="0" y="381000"/>
                </a:lnTo>
                <a:close/>
              </a:path>
            </a:pathLst>
          </a:custGeom>
          <a:solidFill>
            <a:srgbClr val="5F327C"/>
          </a:solidFill>
        </p:spPr>
        <p:txBody>
          <a:bodyPr wrap="square" lIns="0" tIns="0" rIns="0" bIns="0" rtlCol="0"/>
          <a:lstStyle/>
          <a:p>
            <a:endParaRPr/>
          </a:p>
        </p:txBody>
      </p:sp>
      <p:sp>
        <p:nvSpPr>
          <p:cNvPr id="17" name="object 17"/>
          <p:cNvSpPr/>
          <p:nvPr/>
        </p:nvSpPr>
        <p:spPr>
          <a:xfrm>
            <a:off x="7760816" y="1634897"/>
            <a:ext cx="95548" cy="267891"/>
          </a:xfrm>
          <a:custGeom>
            <a:avLst/>
            <a:gdLst/>
            <a:ahLst/>
            <a:cxnLst/>
            <a:rect l="l" t="t" r="r" b="b"/>
            <a:pathLst>
              <a:path w="135890" h="381000">
                <a:moveTo>
                  <a:pt x="0" y="381000"/>
                </a:moveTo>
                <a:lnTo>
                  <a:pt x="135746" y="381000"/>
                </a:lnTo>
                <a:lnTo>
                  <a:pt x="135746" y="0"/>
                </a:lnTo>
                <a:lnTo>
                  <a:pt x="0" y="0"/>
                </a:lnTo>
                <a:lnTo>
                  <a:pt x="0" y="381000"/>
                </a:lnTo>
                <a:close/>
              </a:path>
            </a:pathLst>
          </a:custGeom>
          <a:solidFill>
            <a:srgbClr val="70BF41"/>
          </a:solidFill>
        </p:spPr>
        <p:txBody>
          <a:bodyPr wrap="square" lIns="0" tIns="0" rIns="0" bIns="0" rtlCol="0"/>
          <a:lstStyle/>
          <a:p>
            <a:endParaRPr/>
          </a:p>
        </p:txBody>
      </p:sp>
      <p:sp>
        <p:nvSpPr>
          <p:cNvPr id="18" name="object 18"/>
          <p:cNvSpPr/>
          <p:nvPr/>
        </p:nvSpPr>
        <p:spPr>
          <a:xfrm>
            <a:off x="4991399" y="5994090"/>
            <a:ext cx="763142" cy="286643"/>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6233298" y="2708186"/>
            <a:ext cx="2783830" cy="2515939"/>
          </a:xfrm>
          <a:custGeom>
            <a:avLst/>
            <a:gdLst/>
            <a:ahLst/>
            <a:cxnLst/>
            <a:rect l="l" t="t" r="r" b="b"/>
            <a:pathLst>
              <a:path w="3959225" h="3578225">
                <a:moveTo>
                  <a:pt x="0" y="3577742"/>
                </a:moveTo>
                <a:lnTo>
                  <a:pt x="3958671" y="3577742"/>
                </a:lnTo>
                <a:lnTo>
                  <a:pt x="3958671" y="0"/>
                </a:lnTo>
                <a:lnTo>
                  <a:pt x="0" y="0"/>
                </a:lnTo>
                <a:lnTo>
                  <a:pt x="0" y="3577742"/>
                </a:lnTo>
                <a:close/>
              </a:path>
            </a:pathLst>
          </a:custGeom>
          <a:solidFill>
            <a:srgbClr val="70BF41">
              <a:alpha val="42248"/>
            </a:srgbClr>
          </a:solidFill>
        </p:spPr>
        <p:txBody>
          <a:bodyPr wrap="square" lIns="0" tIns="0" rIns="0" bIns="0" rtlCol="0"/>
          <a:lstStyle/>
          <a:p>
            <a:endParaRPr/>
          </a:p>
        </p:txBody>
      </p:sp>
      <p:sp>
        <p:nvSpPr>
          <p:cNvPr id="20" name="object 20"/>
          <p:cNvSpPr txBox="1"/>
          <p:nvPr/>
        </p:nvSpPr>
        <p:spPr>
          <a:xfrm>
            <a:off x="6409875" y="2715935"/>
            <a:ext cx="2430661" cy="2498870"/>
          </a:xfrm>
          <a:prstGeom prst="rect">
            <a:avLst/>
          </a:prstGeom>
        </p:spPr>
        <p:txBody>
          <a:bodyPr vert="horz" wrap="square" lIns="0" tIns="10268" rIns="0" bIns="0" rtlCol="0">
            <a:spAutoFit/>
          </a:bodyPr>
          <a:lstStyle/>
          <a:p>
            <a:pPr marL="8483" marR="3572" algn="ctr">
              <a:lnSpc>
                <a:spcPct val="99700"/>
              </a:lnSpc>
              <a:spcBef>
                <a:spcPts val="80"/>
              </a:spcBef>
              <a:tabLst>
                <a:tab pos="640236" algn="l"/>
                <a:tab pos="784892" algn="l"/>
                <a:tab pos="1088937" algn="l"/>
                <a:tab pos="1401464" algn="l"/>
                <a:tab pos="1507278" algn="l"/>
                <a:tab pos="1651933" algn="l"/>
              </a:tabLst>
            </a:pPr>
            <a:r>
              <a:rPr lang="de-DE" sz="3234" dirty="0">
                <a:latin typeface="HelveticaNeue-Light"/>
                <a:cs typeface="HelveticaNeue-Light"/>
              </a:rPr>
              <a:t>W</a:t>
            </a:r>
            <a:r>
              <a:rPr sz="3234" dirty="0">
                <a:latin typeface="HelveticaNeue-Light"/>
                <a:cs typeface="HelveticaNeue-Light"/>
              </a:rPr>
              <a:t>e	can	use  </a:t>
            </a:r>
            <a:r>
              <a:rPr sz="3234" i="1" spc="-60" dirty="0">
                <a:latin typeface="HelveticaNeue-LightItalic"/>
                <a:cs typeface="HelveticaNeue-LightItalic"/>
              </a:rPr>
              <a:t>r</a:t>
            </a:r>
            <a:r>
              <a:rPr sz="3234" i="1" dirty="0">
                <a:latin typeface="HelveticaNeue-LightItalic"/>
                <a:cs typeface="HelveticaNeue-LightItalic"/>
              </a:rPr>
              <a:t>einfo</a:t>
            </a:r>
            <a:r>
              <a:rPr sz="3234" i="1" spc="-60" dirty="0">
                <a:latin typeface="HelveticaNeue-LightItalic"/>
                <a:cs typeface="HelveticaNeue-LightItalic"/>
              </a:rPr>
              <a:t>r</a:t>
            </a:r>
            <a:r>
              <a:rPr sz="3234" i="1" dirty="0">
                <a:latin typeface="HelveticaNeue-LightItalic"/>
                <a:cs typeface="HelveticaNeue-LightItalic"/>
              </a:rPr>
              <a:t>cement  </a:t>
            </a:r>
            <a:r>
              <a:rPr sz="3234" i="1" spc="7" dirty="0">
                <a:latin typeface="HelveticaNeue-LightItalic"/>
                <a:cs typeface="HelveticaNeue-LightItalic"/>
              </a:rPr>
              <a:t>learning		</a:t>
            </a:r>
            <a:r>
              <a:rPr sz="3234" dirty="0">
                <a:latin typeface="HelveticaNeue-Light"/>
                <a:cs typeface="HelveticaNeue-Light"/>
              </a:rPr>
              <a:t>to  focus	on	just  one	box</a:t>
            </a:r>
          </a:p>
        </p:txBody>
      </p:sp>
      <p:sp>
        <p:nvSpPr>
          <p:cNvPr id="22" name="object 22"/>
          <p:cNvSpPr txBox="1"/>
          <p:nvPr/>
        </p:nvSpPr>
        <p:spPr>
          <a:xfrm>
            <a:off x="349148" y="5917145"/>
            <a:ext cx="4603700" cy="330027"/>
          </a:xfrm>
          <a:prstGeom prst="rect">
            <a:avLst/>
          </a:prstGeom>
        </p:spPr>
        <p:txBody>
          <a:bodyPr vert="horz" wrap="square" lIns="0" tIns="0" rIns="0" bIns="0" rtlCol="0">
            <a:spAutoFit/>
          </a:bodyPr>
          <a:lstStyle/>
          <a:p>
            <a:pPr marL="8929">
              <a:lnSpc>
                <a:spcPts val="2524"/>
              </a:lnSpc>
              <a:tabLst>
                <a:tab pos="741138" algn="l"/>
                <a:tab pos="1616216" algn="l"/>
                <a:tab pos="2956514" algn="l"/>
                <a:tab pos="3504331" algn="l"/>
              </a:tabLst>
            </a:pPr>
            <a:r>
              <a:rPr sz="2531" dirty="0">
                <a:latin typeface="Helvetica-Light"/>
                <a:cs typeface="Helvetica-Light"/>
              </a:rPr>
              <a:t>How	many	benches	a</a:t>
            </a:r>
            <a:r>
              <a:rPr sz="2531" spc="-46" dirty="0">
                <a:latin typeface="Helvetica-Light"/>
                <a:cs typeface="Helvetica-Light"/>
              </a:rPr>
              <a:t>r</a:t>
            </a:r>
            <a:r>
              <a:rPr sz="2531" dirty="0">
                <a:latin typeface="Helvetica-Light"/>
                <a:cs typeface="Helvetica-Light"/>
              </a:rPr>
              <a:t>e	shown?</a:t>
            </a:r>
            <a:endParaRPr sz="2531">
              <a:latin typeface="Helvetica-Light"/>
              <a:cs typeface="Helvetica-Light"/>
            </a:endParaRPr>
          </a:p>
        </p:txBody>
      </p:sp>
      <p:sp>
        <p:nvSpPr>
          <p:cNvPr id="21" name="object 21"/>
          <p:cNvSpPr txBox="1">
            <a:spLocks noGrp="1"/>
          </p:cNvSpPr>
          <p:nvPr>
            <p:ph type="title"/>
          </p:nvPr>
        </p:nvSpPr>
        <p:spPr>
          <a:xfrm>
            <a:off x="767454" y="0"/>
            <a:ext cx="5389959" cy="996366"/>
          </a:xfrm>
          <a:prstGeom prst="rect">
            <a:avLst/>
          </a:prstGeom>
        </p:spPr>
        <p:txBody>
          <a:bodyPr vert="horz" wrap="square" lIns="0" tIns="129480" rIns="0" bIns="0" numCol="1" rtlCol="0" anchor="t" anchorCtr="0" compatLnSpc="1">
            <a:prstTxWarp prst="textNoShape">
              <a:avLst/>
            </a:prstTxWarp>
            <a:spAutoFit/>
          </a:bodyPr>
          <a:lstStyle/>
          <a:p>
            <a:pPr marL="749621" algn="ctr">
              <a:spcBef>
                <a:spcPts val="1019"/>
              </a:spcBef>
              <a:tabLst>
                <a:tab pos="2324761" algn="l"/>
              </a:tabLst>
            </a:pPr>
            <a:r>
              <a:rPr lang="de-DE" sz="5625" spc="-28" dirty="0">
                <a:latin typeface="HelveticaNeue-Light"/>
                <a:cs typeface="HelveticaNeue-Light"/>
              </a:rPr>
              <a:t>H</a:t>
            </a:r>
            <a:r>
              <a:rPr sz="5625" spc="-28" dirty="0" err="1">
                <a:latin typeface="HelveticaNeue-Light"/>
                <a:cs typeface="HelveticaNeue-Light"/>
              </a:rPr>
              <a:t>ard</a:t>
            </a:r>
            <a:r>
              <a:rPr lang="de-DE" sz="5625" spc="-28" dirty="0">
                <a:latin typeface="HelveticaNeue-Light"/>
                <a:cs typeface="HelveticaNeue-Light"/>
              </a:rPr>
              <a:t> A</a:t>
            </a:r>
            <a:r>
              <a:rPr sz="5625" dirty="0" err="1">
                <a:latin typeface="HelveticaNeue-Light"/>
                <a:cs typeface="HelveticaNeue-Light"/>
              </a:rPr>
              <a:t>ttention</a:t>
            </a:r>
            <a:endParaRPr sz="5625" dirty="0">
              <a:latin typeface="HelveticaNeue-Light"/>
              <a:cs typeface="HelveticaNeue-Light"/>
            </a:endParaRPr>
          </a:p>
        </p:txBody>
      </p:sp>
      <p:sp>
        <p:nvSpPr>
          <p:cNvPr id="23" name="TextBox 22">
            <a:extLst>
              <a:ext uri="{FF2B5EF4-FFF2-40B4-BE49-F238E27FC236}">
                <a16:creationId xmlns:a16="http://schemas.microsoft.com/office/drawing/2014/main" id="{A888D2D5-1234-17D3-1FFD-8B67D0F9581B}"/>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25" name="object 18">
            <a:extLst>
              <a:ext uri="{FF2B5EF4-FFF2-40B4-BE49-F238E27FC236}">
                <a16:creationId xmlns:a16="http://schemas.microsoft.com/office/drawing/2014/main" id="{EF4B4AAD-CDAB-DE5D-FBD8-09E510EAE5D5}"/>
              </a:ext>
            </a:extLst>
          </p:cNvPr>
          <p:cNvSpPr txBox="1"/>
          <p:nvPr/>
        </p:nvSpPr>
        <p:spPr>
          <a:xfrm>
            <a:off x="591210" y="1046146"/>
            <a:ext cx="5389959" cy="1177606"/>
          </a:xfrm>
          <a:prstGeom prst="rect">
            <a:avLst/>
          </a:prstGeom>
        </p:spPr>
        <p:txBody>
          <a:bodyPr vert="horz" wrap="square" lIns="0" tIns="23217" rIns="0" bIns="0" rtlCol="0">
            <a:spAutoFit/>
          </a:bodyPr>
          <a:lstStyle/>
          <a:p>
            <a:pPr marL="8483" marR="3572" algn="ctr">
              <a:lnSpc>
                <a:spcPts val="3023"/>
              </a:lnSpc>
              <a:spcBef>
                <a:spcPts val="183"/>
              </a:spcBef>
              <a:tabLst>
                <a:tab pos="794714" algn="l"/>
                <a:tab pos="812573" algn="l"/>
                <a:tab pos="1134030" algn="l"/>
                <a:tab pos="1330923" algn="l"/>
                <a:tab pos="1455934" algn="l"/>
                <a:tab pos="2045719" algn="l"/>
                <a:tab pos="2438164" algn="l"/>
                <a:tab pos="2724797" algn="l"/>
                <a:tab pos="2920797" algn="l"/>
                <a:tab pos="3063667" algn="l"/>
                <a:tab pos="4117779" algn="l"/>
              </a:tabLst>
            </a:pPr>
            <a:r>
              <a:rPr lang="de-DE" sz="2400" dirty="0">
                <a:solidFill>
                  <a:srgbClr val="C82506"/>
                </a:solidFill>
                <a:latin typeface="+mj-lt"/>
                <a:cs typeface="Helvetica-Light"/>
              </a:rPr>
              <a:t>A</a:t>
            </a:r>
            <a:r>
              <a:rPr sz="2400" dirty="0" err="1">
                <a:solidFill>
                  <a:srgbClr val="C82506"/>
                </a:solidFill>
                <a:latin typeface="+mj-lt"/>
                <a:cs typeface="Helvetica-Light"/>
              </a:rPr>
              <a:t>ttention</a:t>
            </a:r>
            <a:r>
              <a:rPr lang="de-DE" sz="2400" dirty="0">
                <a:solidFill>
                  <a:srgbClr val="C82506"/>
                </a:solidFill>
                <a:latin typeface="+mj-lt"/>
                <a:cs typeface="Helvetica-Light"/>
              </a:rPr>
              <a:t> </a:t>
            </a:r>
            <a:r>
              <a:rPr sz="2400" dirty="0">
                <a:solidFill>
                  <a:srgbClr val="C82506"/>
                </a:solidFill>
                <a:latin typeface="+mj-lt"/>
                <a:cs typeface="Helvetica-Light"/>
              </a:rPr>
              <a:t>over</a:t>
            </a:r>
            <a:r>
              <a:rPr lang="de-DE" sz="2400" dirty="0">
                <a:solidFill>
                  <a:srgbClr val="C82506"/>
                </a:solidFill>
                <a:latin typeface="+mj-lt"/>
                <a:cs typeface="Helvetica-Light"/>
              </a:rPr>
              <a:t> </a:t>
            </a:r>
            <a:r>
              <a:rPr sz="2400" dirty="0">
                <a:solidFill>
                  <a:srgbClr val="C82506"/>
                </a:solidFill>
                <a:latin typeface="+mj-lt"/>
                <a:cs typeface="Helvetica-Light"/>
              </a:rPr>
              <a:t>final</a:t>
            </a:r>
            <a:r>
              <a:rPr lang="de-DE" sz="2400" dirty="0">
                <a:solidFill>
                  <a:srgbClr val="C82506"/>
                </a:solidFill>
                <a:latin typeface="+mj-lt"/>
                <a:cs typeface="Helvetica-Light"/>
              </a:rPr>
              <a:t> </a:t>
            </a:r>
            <a:r>
              <a:rPr sz="2400" dirty="0">
                <a:solidFill>
                  <a:srgbClr val="C82506"/>
                </a:solidFill>
                <a:latin typeface="+mj-lt"/>
                <a:cs typeface="Helvetica-Light"/>
              </a:rPr>
              <a:t>convolutional</a:t>
            </a:r>
            <a:r>
              <a:rPr lang="de-DE" sz="2400" dirty="0">
                <a:solidFill>
                  <a:srgbClr val="C82506"/>
                </a:solidFill>
                <a:latin typeface="+mj-lt"/>
                <a:cs typeface="Helvetica-Light"/>
              </a:rPr>
              <a:t> </a:t>
            </a:r>
            <a:r>
              <a:rPr sz="2400" dirty="0">
                <a:solidFill>
                  <a:srgbClr val="C82506"/>
                </a:solidFill>
                <a:latin typeface="+mj-lt"/>
                <a:cs typeface="Helvetica-Light"/>
              </a:rPr>
              <a:t>layer</a:t>
            </a:r>
            <a:r>
              <a:rPr lang="de-DE" sz="2400" dirty="0">
                <a:solidFill>
                  <a:srgbClr val="C82506"/>
                </a:solidFill>
                <a:latin typeface="+mj-lt"/>
                <a:cs typeface="Helvetica-Light"/>
              </a:rPr>
              <a:t> </a:t>
            </a:r>
            <a:r>
              <a:rPr sz="2400" dirty="0">
                <a:solidFill>
                  <a:srgbClr val="C82506"/>
                </a:solidFill>
                <a:latin typeface="+mj-lt"/>
                <a:cs typeface="Helvetica-Light"/>
              </a:rPr>
              <a:t>in</a:t>
            </a:r>
            <a:r>
              <a:rPr lang="de-DE" sz="2400" dirty="0">
                <a:solidFill>
                  <a:srgbClr val="C82506"/>
                </a:solidFill>
                <a:latin typeface="+mj-lt"/>
                <a:cs typeface="Helvetica-Light"/>
              </a:rPr>
              <a:t> </a:t>
            </a:r>
            <a:r>
              <a:rPr sz="2400" dirty="0">
                <a:solidFill>
                  <a:srgbClr val="C82506"/>
                </a:solidFill>
                <a:latin typeface="+mj-lt"/>
                <a:cs typeface="Helvetica-Light"/>
              </a:rPr>
              <a:t>network:</a:t>
            </a:r>
            <a:r>
              <a:rPr lang="de-DE" sz="2400" dirty="0">
                <a:solidFill>
                  <a:srgbClr val="C82506"/>
                </a:solidFill>
                <a:latin typeface="+mj-lt"/>
                <a:cs typeface="Helvetica-Light"/>
              </a:rPr>
              <a:t> </a:t>
            </a:r>
            <a:r>
              <a:rPr sz="2400" dirty="0">
                <a:solidFill>
                  <a:srgbClr val="C82506"/>
                </a:solidFill>
                <a:latin typeface="+mj-lt"/>
                <a:cs typeface="Helvetica-Light"/>
              </a:rPr>
              <a:t>196</a:t>
            </a:r>
            <a:r>
              <a:rPr lang="de-DE" sz="2400" dirty="0">
                <a:solidFill>
                  <a:srgbClr val="C82506"/>
                </a:solidFill>
                <a:latin typeface="+mj-lt"/>
                <a:cs typeface="Helvetica-Light"/>
              </a:rPr>
              <a:t> </a:t>
            </a:r>
            <a:r>
              <a:rPr sz="2400" dirty="0">
                <a:solidFill>
                  <a:srgbClr val="C82506"/>
                </a:solidFill>
                <a:latin typeface="+mj-lt"/>
                <a:cs typeface="Helvetica-Light"/>
              </a:rPr>
              <a:t>boxes,</a:t>
            </a:r>
            <a:r>
              <a:rPr lang="de-DE" sz="2400" dirty="0">
                <a:solidFill>
                  <a:srgbClr val="C82506"/>
                </a:solidFill>
                <a:latin typeface="+mj-lt"/>
                <a:cs typeface="Helvetica-Light"/>
              </a:rPr>
              <a:t> </a:t>
            </a:r>
            <a:r>
              <a:rPr sz="2400" dirty="0">
                <a:solidFill>
                  <a:srgbClr val="C82506"/>
                </a:solidFill>
                <a:latin typeface="+mj-lt"/>
                <a:cs typeface="Helvetica-Light"/>
              </a:rPr>
              <a:t>captu</a:t>
            </a:r>
            <a:r>
              <a:rPr sz="2400" spc="-46" dirty="0">
                <a:solidFill>
                  <a:srgbClr val="C82506"/>
                </a:solidFill>
                <a:latin typeface="+mj-lt"/>
                <a:cs typeface="Helvetica-Light"/>
              </a:rPr>
              <a:t>r</a:t>
            </a:r>
            <a:r>
              <a:rPr sz="2400" dirty="0">
                <a:solidFill>
                  <a:srgbClr val="C82506"/>
                </a:solidFill>
                <a:latin typeface="+mj-lt"/>
                <a:cs typeface="Helvetica-Light"/>
              </a:rPr>
              <a:t>es </a:t>
            </a:r>
            <a:r>
              <a:rPr lang="de-DE" sz="2400" dirty="0">
                <a:solidFill>
                  <a:srgbClr val="C82506"/>
                </a:solidFill>
                <a:latin typeface="+mj-lt"/>
                <a:cs typeface="Helvetica-Light"/>
              </a:rPr>
              <a:t> </a:t>
            </a:r>
            <a:r>
              <a:rPr sz="2400" dirty="0">
                <a:solidFill>
                  <a:srgbClr val="C82506"/>
                </a:solidFill>
                <a:latin typeface="+mj-lt"/>
                <a:cs typeface="Helvetica-Light"/>
              </a:rPr>
              <a:t>color</a:t>
            </a:r>
            <a:r>
              <a:rPr lang="de-DE" sz="2400" dirty="0">
                <a:solidFill>
                  <a:srgbClr val="C82506"/>
                </a:solidFill>
                <a:latin typeface="+mj-lt"/>
                <a:cs typeface="Helvetica-Light"/>
              </a:rPr>
              <a:t> </a:t>
            </a:r>
            <a:r>
              <a:rPr sz="2400" dirty="0">
                <a:solidFill>
                  <a:srgbClr val="C82506"/>
                </a:solidFill>
                <a:latin typeface="+mj-lt"/>
                <a:cs typeface="Helvetica-Light"/>
              </a:rPr>
              <a:t>and</a:t>
            </a:r>
            <a:r>
              <a:rPr lang="de-DE" sz="2400" dirty="0">
                <a:solidFill>
                  <a:srgbClr val="C82506"/>
                </a:solidFill>
                <a:latin typeface="+mj-lt"/>
                <a:cs typeface="Helvetica-Light"/>
              </a:rPr>
              <a:t> </a:t>
            </a:r>
            <a:r>
              <a:rPr sz="2400" dirty="0">
                <a:solidFill>
                  <a:srgbClr val="C82506"/>
                </a:solidFill>
                <a:latin typeface="+mj-lt"/>
                <a:cs typeface="Helvetica-Light"/>
              </a:rPr>
              <a:t>positional</a:t>
            </a:r>
            <a:r>
              <a:rPr lang="de-DE" sz="2400" dirty="0">
                <a:solidFill>
                  <a:srgbClr val="C82506"/>
                </a:solidFill>
                <a:latin typeface="+mj-lt"/>
                <a:cs typeface="Helvetica-Light"/>
              </a:rPr>
              <a:t> </a:t>
            </a:r>
            <a:r>
              <a:rPr sz="2400" spc="4" dirty="0">
                <a:solidFill>
                  <a:srgbClr val="C82506"/>
                </a:solidFill>
                <a:latin typeface="+mj-lt"/>
                <a:cs typeface="Helvetica-Light"/>
              </a:rPr>
              <a:t>information</a:t>
            </a:r>
            <a:endParaRPr sz="2400" dirty="0">
              <a:latin typeface="+mj-lt"/>
              <a:cs typeface="Helvetica-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3" name="object 3"/>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5" name="object 5"/>
          <p:cNvSpPr/>
          <p:nvPr/>
        </p:nvSpPr>
        <p:spPr>
          <a:xfrm>
            <a:off x="4507059" y="3779277"/>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3"/>
                </a:lnTo>
                <a:lnTo>
                  <a:pt x="7835" y="289313"/>
                </a:lnTo>
                <a:lnTo>
                  <a:pt x="23505" y="333450"/>
                </a:lnTo>
                <a:lnTo>
                  <a:pt x="47011" y="372952"/>
                </a:lnTo>
                <a:lnTo>
                  <a:pt x="81950" y="408501"/>
                </a:lnTo>
                <a:lnTo>
                  <a:pt x="121307" y="429831"/>
                </a:lnTo>
                <a:lnTo>
                  <a:pt x="162873" y="436940"/>
                </a:lnTo>
                <a:lnTo>
                  <a:pt x="204438" y="429831"/>
                </a:lnTo>
                <a:lnTo>
                  <a:pt x="243795" y="408501"/>
                </a:lnTo>
                <a:lnTo>
                  <a:pt x="278734" y="372952"/>
                </a:lnTo>
                <a:lnTo>
                  <a:pt x="302240" y="333450"/>
                </a:lnTo>
                <a:lnTo>
                  <a:pt x="317911" y="289313"/>
                </a:lnTo>
                <a:lnTo>
                  <a:pt x="325746" y="242393"/>
                </a:lnTo>
                <a:lnTo>
                  <a:pt x="325746" y="194547"/>
                </a:lnTo>
                <a:lnTo>
                  <a:pt x="317911" y="147627"/>
                </a:lnTo>
                <a:lnTo>
                  <a:pt x="302240" y="103489"/>
                </a:lnTo>
                <a:lnTo>
                  <a:pt x="278734" y="63988"/>
                </a:lnTo>
                <a:lnTo>
                  <a:pt x="243795" y="28439"/>
                </a:lnTo>
                <a:lnTo>
                  <a:pt x="204438" y="7109"/>
                </a:lnTo>
                <a:lnTo>
                  <a:pt x="162873" y="0"/>
                </a:lnTo>
                <a:close/>
              </a:path>
            </a:pathLst>
          </a:custGeom>
          <a:solidFill>
            <a:srgbClr val="0365C0"/>
          </a:solidFill>
        </p:spPr>
        <p:txBody>
          <a:bodyPr wrap="square" lIns="0" tIns="0" rIns="0" bIns="0" rtlCol="0"/>
          <a:lstStyle/>
          <a:p>
            <a:endParaRPr/>
          </a:p>
        </p:txBody>
      </p:sp>
      <p:sp>
        <p:nvSpPr>
          <p:cNvPr id="6" name="object 6"/>
          <p:cNvSpPr/>
          <p:nvPr/>
        </p:nvSpPr>
        <p:spPr>
          <a:xfrm>
            <a:off x="4506370"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7" name="object 7"/>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8" name="object 8"/>
          <p:cNvSpPr/>
          <p:nvPr/>
        </p:nvSpPr>
        <p:spPr>
          <a:xfrm>
            <a:off x="4114918" y="2778606"/>
            <a:ext cx="266998" cy="307628"/>
          </a:xfrm>
          <a:custGeom>
            <a:avLst/>
            <a:gdLst/>
            <a:ahLst/>
            <a:cxnLst/>
            <a:rect l="l" t="t" r="r" b="b"/>
            <a:pathLst>
              <a:path w="379729" h="437514">
                <a:moveTo>
                  <a:pt x="189702" y="0"/>
                </a:moveTo>
                <a:lnTo>
                  <a:pt x="0" y="436942"/>
                </a:lnTo>
                <a:lnTo>
                  <a:pt x="379403" y="436942"/>
                </a:lnTo>
                <a:lnTo>
                  <a:pt x="189702" y="0"/>
                </a:lnTo>
                <a:close/>
              </a:path>
            </a:pathLst>
          </a:custGeom>
          <a:solidFill>
            <a:srgbClr val="C82506"/>
          </a:solidFill>
        </p:spPr>
        <p:txBody>
          <a:bodyPr wrap="square" lIns="0" tIns="0" rIns="0" bIns="0" rtlCol="0"/>
          <a:lstStyle/>
          <a:p>
            <a:endParaRPr/>
          </a:p>
        </p:txBody>
      </p:sp>
      <p:sp>
        <p:nvSpPr>
          <p:cNvPr id="9" name="object 9"/>
          <p:cNvSpPr txBox="1">
            <a:spLocks noGrp="1"/>
          </p:cNvSpPr>
          <p:nvPr>
            <p:ph type="title"/>
          </p:nvPr>
        </p:nvSpPr>
        <p:spPr>
          <a:xfrm>
            <a:off x="1698149" y="317494"/>
            <a:ext cx="6154341" cy="569377"/>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3621" spc="7" dirty="0"/>
              <a:t>Grounded question</a:t>
            </a:r>
            <a:r>
              <a:rPr sz="3621" dirty="0"/>
              <a:t> </a:t>
            </a:r>
            <a:r>
              <a:rPr sz="3621" spc="7" dirty="0"/>
              <a:t>answering</a:t>
            </a:r>
            <a:endParaRPr sz="3621"/>
          </a:p>
        </p:txBody>
      </p:sp>
      <p:sp>
        <p:nvSpPr>
          <p:cNvPr id="10" name="object 10"/>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1" name="object 11"/>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2" name="object 12"/>
          <p:cNvSpPr/>
          <p:nvPr/>
        </p:nvSpPr>
        <p:spPr>
          <a:xfrm>
            <a:off x="5920206" y="3094843"/>
            <a:ext cx="796975" cy="676424"/>
          </a:xfrm>
          <a:custGeom>
            <a:avLst/>
            <a:gdLst/>
            <a:ahLst/>
            <a:cxnLst/>
            <a:rect l="l" t="t" r="r" b="b"/>
            <a:pathLst>
              <a:path w="1133475" h="962025">
                <a:moveTo>
                  <a:pt x="385220" y="0"/>
                </a:moveTo>
                <a:lnTo>
                  <a:pt x="385220" y="308180"/>
                </a:lnTo>
                <a:lnTo>
                  <a:pt x="0" y="308180"/>
                </a:lnTo>
                <a:lnTo>
                  <a:pt x="0" y="653846"/>
                </a:lnTo>
                <a:lnTo>
                  <a:pt x="385220" y="653846"/>
                </a:lnTo>
                <a:lnTo>
                  <a:pt x="385220" y="962026"/>
                </a:lnTo>
                <a:lnTo>
                  <a:pt x="1133397" y="481013"/>
                </a:lnTo>
                <a:lnTo>
                  <a:pt x="385220" y="0"/>
                </a:lnTo>
                <a:close/>
              </a:path>
            </a:pathLst>
          </a:custGeom>
          <a:solidFill>
            <a:srgbClr val="A6AAA9"/>
          </a:solidFill>
        </p:spPr>
        <p:txBody>
          <a:bodyPr wrap="square" lIns="0" tIns="0" rIns="0" bIns="0" rtlCol="0"/>
          <a:lstStyle/>
          <a:p>
            <a:endParaRPr/>
          </a:p>
        </p:txBody>
      </p:sp>
      <p:sp>
        <p:nvSpPr>
          <p:cNvPr id="13" name="object 13"/>
          <p:cNvSpPr/>
          <p:nvPr/>
        </p:nvSpPr>
        <p:spPr>
          <a:xfrm>
            <a:off x="715422" y="2688633"/>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2"/>
                </a:lnTo>
                <a:lnTo>
                  <a:pt x="6722" y="138170"/>
                </a:lnTo>
                <a:lnTo>
                  <a:pt x="0" y="188202"/>
                </a:lnTo>
                <a:lnTo>
                  <a:pt x="0" y="1906197"/>
                </a:lnTo>
                <a:lnTo>
                  <a:pt x="6722" y="1956229"/>
                </a:lnTo>
                <a:lnTo>
                  <a:pt x="25695" y="2001187"/>
                </a:lnTo>
                <a:lnTo>
                  <a:pt x="55123" y="2039277"/>
                </a:lnTo>
                <a:lnTo>
                  <a:pt x="93213" y="2068706"/>
                </a:lnTo>
                <a:lnTo>
                  <a:pt x="138171" y="2087678"/>
                </a:lnTo>
                <a:lnTo>
                  <a:pt x="188202" y="2094401"/>
                </a:lnTo>
                <a:lnTo>
                  <a:pt x="2417925" y="2094401"/>
                </a:lnTo>
                <a:lnTo>
                  <a:pt x="2467957" y="2087678"/>
                </a:lnTo>
                <a:lnTo>
                  <a:pt x="2512915" y="2068706"/>
                </a:lnTo>
                <a:lnTo>
                  <a:pt x="2551005" y="2039277"/>
                </a:lnTo>
                <a:lnTo>
                  <a:pt x="2580433" y="2001187"/>
                </a:lnTo>
                <a:lnTo>
                  <a:pt x="2599405" y="1956229"/>
                </a:lnTo>
                <a:lnTo>
                  <a:pt x="2606128" y="1906197"/>
                </a:lnTo>
                <a:lnTo>
                  <a:pt x="2606128" y="188202"/>
                </a:lnTo>
                <a:lnTo>
                  <a:pt x="2599405" y="138170"/>
                </a:lnTo>
                <a:lnTo>
                  <a:pt x="2580433" y="93212"/>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14" name="object 14"/>
          <p:cNvSpPr txBox="1"/>
          <p:nvPr/>
        </p:nvSpPr>
        <p:spPr>
          <a:xfrm>
            <a:off x="806872" y="2932339"/>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15" name="object 15"/>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
        <p:nvSpPr>
          <p:cNvPr id="16" name="TextBox 15">
            <a:extLst>
              <a:ext uri="{FF2B5EF4-FFF2-40B4-BE49-F238E27FC236}">
                <a16:creationId xmlns:a16="http://schemas.microsoft.com/office/drawing/2014/main" id="{48C7B185-A49B-C0F4-C35F-E787ACDC34C7}"/>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3" name="object 3"/>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4431865" y="3681614"/>
            <a:ext cx="360759" cy="471041"/>
          </a:xfrm>
          <a:custGeom>
            <a:avLst/>
            <a:gdLst/>
            <a:ahLst/>
            <a:cxnLst/>
            <a:rect l="l" t="t" r="r" b="b"/>
            <a:pathLst>
              <a:path w="513079" h="669925">
                <a:moveTo>
                  <a:pt x="455810" y="0"/>
                </a:moveTo>
                <a:lnTo>
                  <a:pt x="56722" y="0"/>
                </a:lnTo>
                <a:lnTo>
                  <a:pt x="34643" y="4457"/>
                </a:lnTo>
                <a:lnTo>
                  <a:pt x="16613" y="16613"/>
                </a:lnTo>
                <a:lnTo>
                  <a:pt x="4457" y="34643"/>
                </a:lnTo>
                <a:lnTo>
                  <a:pt x="0" y="56722"/>
                </a:lnTo>
                <a:lnTo>
                  <a:pt x="0" y="612594"/>
                </a:lnTo>
                <a:lnTo>
                  <a:pt x="4457" y="634673"/>
                </a:lnTo>
                <a:lnTo>
                  <a:pt x="16613" y="652703"/>
                </a:lnTo>
                <a:lnTo>
                  <a:pt x="34643" y="664859"/>
                </a:lnTo>
                <a:lnTo>
                  <a:pt x="56722" y="669316"/>
                </a:lnTo>
                <a:lnTo>
                  <a:pt x="455810" y="669316"/>
                </a:lnTo>
                <a:lnTo>
                  <a:pt x="477889" y="664859"/>
                </a:lnTo>
                <a:lnTo>
                  <a:pt x="495919" y="652703"/>
                </a:lnTo>
                <a:lnTo>
                  <a:pt x="508075" y="634673"/>
                </a:lnTo>
                <a:lnTo>
                  <a:pt x="512532" y="612594"/>
                </a:lnTo>
                <a:lnTo>
                  <a:pt x="512532" y="56722"/>
                </a:lnTo>
                <a:lnTo>
                  <a:pt x="508075" y="34643"/>
                </a:lnTo>
                <a:lnTo>
                  <a:pt x="495919" y="16613"/>
                </a:lnTo>
                <a:lnTo>
                  <a:pt x="477889" y="4457"/>
                </a:lnTo>
                <a:lnTo>
                  <a:pt x="455810" y="0"/>
                </a:lnTo>
                <a:close/>
              </a:path>
            </a:pathLst>
          </a:custGeom>
          <a:solidFill>
            <a:srgbClr val="F5D328"/>
          </a:solidFill>
        </p:spPr>
        <p:txBody>
          <a:bodyPr wrap="square" lIns="0" tIns="0" rIns="0" bIns="0" rtlCol="0"/>
          <a:lstStyle/>
          <a:p>
            <a:endParaRPr/>
          </a:p>
        </p:txBody>
      </p:sp>
      <p:sp>
        <p:nvSpPr>
          <p:cNvPr id="5" name="object 5"/>
          <p:cNvSpPr/>
          <p:nvPr/>
        </p:nvSpPr>
        <p:spPr>
          <a:xfrm>
            <a:off x="4068113" y="3189342"/>
            <a:ext cx="360759" cy="479524"/>
          </a:xfrm>
          <a:custGeom>
            <a:avLst/>
            <a:gdLst/>
            <a:ahLst/>
            <a:cxnLst/>
            <a:rect l="l" t="t" r="r" b="b"/>
            <a:pathLst>
              <a:path w="513079" h="681989">
                <a:moveTo>
                  <a:pt x="456841" y="0"/>
                </a:moveTo>
                <a:lnTo>
                  <a:pt x="55692" y="0"/>
                </a:lnTo>
                <a:lnTo>
                  <a:pt x="34014" y="4376"/>
                </a:lnTo>
                <a:lnTo>
                  <a:pt x="16312" y="16311"/>
                </a:lnTo>
                <a:lnTo>
                  <a:pt x="4376" y="34013"/>
                </a:lnTo>
                <a:lnTo>
                  <a:pt x="0" y="55690"/>
                </a:lnTo>
                <a:lnTo>
                  <a:pt x="0" y="626000"/>
                </a:lnTo>
                <a:lnTo>
                  <a:pt x="4376" y="647678"/>
                </a:lnTo>
                <a:lnTo>
                  <a:pt x="16312" y="665381"/>
                </a:lnTo>
                <a:lnTo>
                  <a:pt x="34014" y="677316"/>
                </a:lnTo>
                <a:lnTo>
                  <a:pt x="55692" y="681692"/>
                </a:lnTo>
                <a:lnTo>
                  <a:pt x="456841" y="681692"/>
                </a:lnTo>
                <a:lnTo>
                  <a:pt x="478519" y="677316"/>
                </a:lnTo>
                <a:lnTo>
                  <a:pt x="496222" y="665381"/>
                </a:lnTo>
                <a:lnTo>
                  <a:pt x="508157" y="647678"/>
                </a:lnTo>
                <a:lnTo>
                  <a:pt x="512533" y="626000"/>
                </a:lnTo>
                <a:lnTo>
                  <a:pt x="512533" y="55690"/>
                </a:lnTo>
                <a:lnTo>
                  <a:pt x="508157" y="34013"/>
                </a:lnTo>
                <a:lnTo>
                  <a:pt x="496222" y="16311"/>
                </a:lnTo>
                <a:lnTo>
                  <a:pt x="478519" y="4376"/>
                </a:lnTo>
                <a:lnTo>
                  <a:pt x="456841" y="0"/>
                </a:lnTo>
                <a:close/>
              </a:path>
            </a:pathLst>
          </a:custGeom>
          <a:solidFill>
            <a:srgbClr val="F5D328"/>
          </a:solidFill>
        </p:spPr>
        <p:txBody>
          <a:bodyPr wrap="square" lIns="0" tIns="0" rIns="0" bIns="0" rtlCol="0"/>
          <a:lstStyle/>
          <a:p>
            <a:endParaRPr/>
          </a:p>
        </p:txBody>
      </p:sp>
      <p:sp>
        <p:nvSpPr>
          <p:cNvPr id="6" name="object 6"/>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4"/>
                </a:lnTo>
                <a:lnTo>
                  <a:pt x="7835" y="289313"/>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3"/>
                </a:lnTo>
                <a:lnTo>
                  <a:pt x="325746" y="242394"/>
                </a:lnTo>
                <a:lnTo>
                  <a:pt x="325746" y="194547"/>
                </a:lnTo>
                <a:lnTo>
                  <a:pt x="317911" y="147627"/>
                </a:lnTo>
                <a:lnTo>
                  <a:pt x="302240" y="103489"/>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7" name="object 7"/>
          <p:cNvSpPr/>
          <p:nvPr/>
        </p:nvSpPr>
        <p:spPr>
          <a:xfrm>
            <a:off x="4507059" y="3779277"/>
            <a:ext cx="229046" cy="307628"/>
          </a:xfrm>
          <a:custGeom>
            <a:avLst/>
            <a:gdLst/>
            <a:ahLst/>
            <a:cxnLst/>
            <a:rect l="l" t="t" r="r" b="b"/>
            <a:pathLst>
              <a:path w="325754" h="437514">
                <a:moveTo>
                  <a:pt x="162872"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2" y="436941"/>
                </a:lnTo>
                <a:lnTo>
                  <a:pt x="204438" y="429831"/>
                </a:lnTo>
                <a:lnTo>
                  <a:pt x="243794"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4" y="28439"/>
                </a:lnTo>
                <a:lnTo>
                  <a:pt x="204438" y="7109"/>
                </a:lnTo>
                <a:lnTo>
                  <a:pt x="162872" y="0"/>
                </a:lnTo>
                <a:close/>
              </a:path>
            </a:pathLst>
          </a:custGeom>
          <a:solidFill>
            <a:srgbClr val="0365C0"/>
          </a:solidFill>
        </p:spPr>
        <p:txBody>
          <a:bodyPr wrap="square" lIns="0" tIns="0" rIns="0" bIns="0" rtlCol="0"/>
          <a:lstStyle/>
          <a:p>
            <a:endParaRPr/>
          </a:p>
        </p:txBody>
      </p:sp>
      <p:sp>
        <p:nvSpPr>
          <p:cNvPr id="8" name="object 8"/>
          <p:cNvSpPr/>
          <p:nvPr/>
        </p:nvSpPr>
        <p:spPr>
          <a:xfrm>
            <a:off x="4506369"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9" name="object 9"/>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10" name="object 10"/>
          <p:cNvSpPr/>
          <p:nvPr/>
        </p:nvSpPr>
        <p:spPr>
          <a:xfrm>
            <a:off x="4114917" y="2778607"/>
            <a:ext cx="266998" cy="307628"/>
          </a:xfrm>
          <a:custGeom>
            <a:avLst/>
            <a:gdLst/>
            <a:ahLst/>
            <a:cxnLst/>
            <a:rect l="l" t="t" r="r" b="b"/>
            <a:pathLst>
              <a:path w="379729" h="437514">
                <a:moveTo>
                  <a:pt x="189702" y="0"/>
                </a:moveTo>
                <a:lnTo>
                  <a:pt x="0" y="436940"/>
                </a:lnTo>
                <a:lnTo>
                  <a:pt x="379404" y="436940"/>
                </a:lnTo>
                <a:lnTo>
                  <a:pt x="189702" y="0"/>
                </a:lnTo>
                <a:close/>
              </a:path>
            </a:pathLst>
          </a:custGeom>
          <a:solidFill>
            <a:srgbClr val="C82506"/>
          </a:solidFill>
        </p:spPr>
        <p:txBody>
          <a:bodyPr wrap="square" lIns="0" tIns="0" rIns="0" bIns="0" rtlCol="0"/>
          <a:lstStyle/>
          <a:p>
            <a:endParaRPr/>
          </a:p>
        </p:txBody>
      </p:sp>
      <p:sp>
        <p:nvSpPr>
          <p:cNvPr id="11" name="object 11"/>
          <p:cNvSpPr txBox="1">
            <a:spLocks noGrp="1"/>
          </p:cNvSpPr>
          <p:nvPr>
            <p:ph type="title"/>
          </p:nvPr>
        </p:nvSpPr>
        <p:spPr>
          <a:xfrm>
            <a:off x="916571" y="316026"/>
            <a:ext cx="7391549" cy="563540"/>
          </a:xfrm>
          <a:prstGeom prst="rect">
            <a:avLst/>
          </a:prstGeom>
        </p:spPr>
        <p:txBody>
          <a:bodyPr vert="horz" wrap="square" lIns="0" tIns="11609" rIns="0" bIns="0" numCol="1" rtlCol="0" anchor="t" anchorCtr="0" compatLnSpc="1">
            <a:prstTxWarp prst="textNoShape">
              <a:avLst/>
            </a:prstTxWarp>
            <a:spAutoFit/>
          </a:bodyPr>
          <a:lstStyle/>
          <a:p>
            <a:pPr marL="8929">
              <a:spcBef>
                <a:spcPts val="91"/>
              </a:spcBef>
            </a:pPr>
            <a:r>
              <a:rPr sz="3586" spc="7" dirty="0"/>
              <a:t>Neural nets learn lexical</a:t>
            </a:r>
            <a:r>
              <a:rPr sz="3586" spc="-25" dirty="0"/>
              <a:t> </a:t>
            </a:r>
            <a:r>
              <a:rPr sz="3586" spc="7" dirty="0"/>
              <a:t>groundings</a:t>
            </a:r>
            <a:endParaRPr sz="3586"/>
          </a:p>
        </p:txBody>
      </p:sp>
      <p:sp>
        <p:nvSpPr>
          <p:cNvPr id="12" name="object 12"/>
          <p:cNvSpPr/>
          <p:nvPr/>
        </p:nvSpPr>
        <p:spPr>
          <a:xfrm>
            <a:off x="715422" y="2696741"/>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3"/>
                </a:lnTo>
                <a:lnTo>
                  <a:pt x="6722" y="138171"/>
                </a:lnTo>
                <a:lnTo>
                  <a:pt x="0" y="188203"/>
                </a:lnTo>
                <a:lnTo>
                  <a:pt x="0" y="1906198"/>
                </a:lnTo>
                <a:lnTo>
                  <a:pt x="6722" y="1956230"/>
                </a:lnTo>
                <a:lnTo>
                  <a:pt x="25695" y="2001188"/>
                </a:lnTo>
                <a:lnTo>
                  <a:pt x="55123" y="2039278"/>
                </a:lnTo>
                <a:lnTo>
                  <a:pt x="93213" y="2068706"/>
                </a:lnTo>
                <a:lnTo>
                  <a:pt x="138171" y="2087678"/>
                </a:lnTo>
                <a:lnTo>
                  <a:pt x="188202" y="2094401"/>
                </a:lnTo>
                <a:lnTo>
                  <a:pt x="2417925" y="2094401"/>
                </a:lnTo>
                <a:lnTo>
                  <a:pt x="2467957" y="2087678"/>
                </a:lnTo>
                <a:lnTo>
                  <a:pt x="2512915" y="2068706"/>
                </a:lnTo>
                <a:lnTo>
                  <a:pt x="2551005" y="2039278"/>
                </a:lnTo>
                <a:lnTo>
                  <a:pt x="2580433" y="2001188"/>
                </a:lnTo>
                <a:lnTo>
                  <a:pt x="2599405" y="1956230"/>
                </a:lnTo>
                <a:lnTo>
                  <a:pt x="2606128" y="1906198"/>
                </a:lnTo>
                <a:lnTo>
                  <a:pt x="2606128" y="188203"/>
                </a:lnTo>
                <a:lnTo>
                  <a:pt x="2599405" y="138171"/>
                </a:lnTo>
                <a:lnTo>
                  <a:pt x="2580433" y="93213"/>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13" name="object 13"/>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4" name="object 14"/>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5" name="object 15"/>
          <p:cNvSpPr/>
          <p:nvPr/>
        </p:nvSpPr>
        <p:spPr>
          <a:xfrm>
            <a:off x="1348489" y="3658168"/>
            <a:ext cx="632668" cy="390227"/>
          </a:xfrm>
          <a:custGeom>
            <a:avLst/>
            <a:gdLst/>
            <a:ahLst/>
            <a:cxnLst/>
            <a:rect l="l" t="t" r="r" b="b"/>
            <a:pathLst>
              <a:path w="899794" h="554989">
                <a:moveTo>
                  <a:pt x="792660" y="0"/>
                </a:moveTo>
                <a:lnTo>
                  <a:pt x="106958" y="0"/>
                </a:lnTo>
                <a:lnTo>
                  <a:pt x="65325" y="8405"/>
                </a:lnTo>
                <a:lnTo>
                  <a:pt x="31327" y="31327"/>
                </a:lnTo>
                <a:lnTo>
                  <a:pt x="8405" y="65326"/>
                </a:lnTo>
                <a:lnTo>
                  <a:pt x="0" y="106959"/>
                </a:lnTo>
                <a:lnTo>
                  <a:pt x="0" y="447575"/>
                </a:lnTo>
                <a:lnTo>
                  <a:pt x="8405" y="489209"/>
                </a:lnTo>
                <a:lnTo>
                  <a:pt x="31327" y="523207"/>
                </a:lnTo>
                <a:lnTo>
                  <a:pt x="65325" y="546129"/>
                </a:lnTo>
                <a:lnTo>
                  <a:pt x="106958" y="554535"/>
                </a:lnTo>
                <a:lnTo>
                  <a:pt x="792660" y="554535"/>
                </a:lnTo>
                <a:lnTo>
                  <a:pt x="834293" y="546129"/>
                </a:lnTo>
                <a:lnTo>
                  <a:pt x="868291" y="523207"/>
                </a:lnTo>
                <a:lnTo>
                  <a:pt x="891214" y="489209"/>
                </a:lnTo>
                <a:lnTo>
                  <a:pt x="899619" y="447575"/>
                </a:lnTo>
                <a:lnTo>
                  <a:pt x="899619" y="106959"/>
                </a:lnTo>
                <a:lnTo>
                  <a:pt x="891214" y="65326"/>
                </a:lnTo>
                <a:lnTo>
                  <a:pt x="868291" y="31327"/>
                </a:lnTo>
                <a:lnTo>
                  <a:pt x="834293" y="8405"/>
                </a:lnTo>
                <a:lnTo>
                  <a:pt x="792660" y="0"/>
                </a:lnTo>
                <a:close/>
              </a:path>
            </a:pathLst>
          </a:custGeom>
          <a:solidFill>
            <a:srgbClr val="F5D328"/>
          </a:solidFill>
        </p:spPr>
        <p:txBody>
          <a:bodyPr wrap="square" lIns="0" tIns="0" rIns="0" bIns="0" rtlCol="0"/>
          <a:lstStyle/>
          <a:p>
            <a:endParaRPr/>
          </a:p>
        </p:txBody>
      </p:sp>
      <p:sp>
        <p:nvSpPr>
          <p:cNvPr id="16" name="object 16"/>
          <p:cNvSpPr/>
          <p:nvPr/>
        </p:nvSpPr>
        <p:spPr>
          <a:xfrm>
            <a:off x="6090315" y="1744566"/>
            <a:ext cx="257175" cy="599629"/>
          </a:xfrm>
          <a:custGeom>
            <a:avLst/>
            <a:gdLst/>
            <a:ahLst/>
            <a:cxnLst/>
            <a:rect l="l" t="t" r="r" b="b"/>
            <a:pathLst>
              <a:path w="365759" h="852804">
                <a:moveTo>
                  <a:pt x="268784" y="852605"/>
                </a:moveTo>
                <a:lnTo>
                  <a:pt x="0" y="31611"/>
                </a:lnTo>
                <a:lnTo>
                  <a:pt x="96557" y="0"/>
                </a:lnTo>
                <a:lnTo>
                  <a:pt x="365341" y="820993"/>
                </a:lnTo>
                <a:lnTo>
                  <a:pt x="268784" y="852605"/>
                </a:lnTo>
                <a:close/>
              </a:path>
            </a:pathLst>
          </a:custGeom>
          <a:solidFill>
            <a:srgbClr val="A6AAA9"/>
          </a:solidFill>
        </p:spPr>
        <p:txBody>
          <a:bodyPr wrap="square" lIns="0" tIns="0" rIns="0" bIns="0" rtlCol="0"/>
          <a:lstStyle/>
          <a:p>
            <a:endParaRPr/>
          </a:p>
        </p:txBody>
      </p:sp>
      <p:sp>
        <p:nvSpPr>
          <p:cNvPr id="17" name="object 17"/>
          <p:cNvSpPr/>
          <p:nvPr/>
        </p:nvSpPr>
        <p:spPr>
          <a:xfrm>
            <a:off x="6274322" y="1755248"/>
            <a:ext cx="263872" cy="604540"/>
          </a:xfrm>
          <a:custGeom>
            <a:avLst/>
            <a:gdLst/>
            <a:ahLst/>
            <a:cxnLst/>
            <a:rect l="l" t="t" r="r" b="b"/>
            <a:pathLst>
              <a:path w="375284" h="859789">
                <a:moveTo>
                  <a:pt x="0" y="826743"/>
                </a:moveTo>
                <a:lnTo>
                  <a:pt x="278960" y="0"/>
                </a:lnTo>
                <a:lnTo>
                  <a:pt x="375227" y="32482"/>
                </a:lnTo>
                <a:lnTo>
                  <a:pt x="96267" y="859226"/>
                </a:lnTo>
                <a:lnTo>
                  <a:pt x="0" y="826743"/>
                </a:lnTo>
                <a:close/>
              </a:path>
            </a:pathLst>
          </a:custGeom>
          <a:solidFill>
            <a:srgbClr val="A6AAA9"/>
          </a:solidFill>
        </p:spPr>
        <p:txBody>
          <a:bodyPr wrap="square" lIns="0" tIns="0" rIns="0" bIns="0" rtlCol="0"/>
          <a:lstStyle/>
          <a:p>
            <a:endParaRPr/>
          </a:p>
        </p:txBody>
      </p:sp>
      <p:sp>
        <p:nvSpPr>
          <p:cNvPr id="18" name="object 18"/>
          <p:cNvSpPr/>
          <p:nvPr/>
        </p:nvSpPr>
        <p:spPr>
          <a:xfrm>
            <a:off x="5847630" y="2221574"/>
            <a:ext cx="942082" cy="251817"/>
          </a:xfrm>
          <a:custGeom>
            <a:avLst/>
            <a:gdLst/>
            <a:ahLst/>
            <a:cxnLst/>
            <a:rect l="l" t="t" r="r" b="b"/>
            <a:pathLst>
              <a:path w="1339850" h="358139">
                <a:moveTo>
                  <a:pt x="0" y="358092"/>
                </a:moveTo>
                <a:lnTo>
                  <a:pt x="1339836" y="358092"/>
                </a:lnTo>
                <a:lnTo>
                  <a:pt x="1339836" y="0"/>
                </a:lnTo>
                <a:lnTo>
                  <a:pt x="0" y="0"/>
                </a:lnTo>
                <a:lnTo>
                  <a:pt x="0" y="358092"/>
                </a:lnTo>
                <a:close/>
              </a:path>
            </a:pathLst>
          </a:custGeom>
          <a:solidFill>
            <a:srgbClr val="A6AAA9"/>
          </a:solidFill>
        </p:spPr>
        <p:txBody>
          <a:bodyPr wrap="square" lIns="0" tIns="0" rIns="0" bIns="0" rtlCol="0"/>
          <a:lstStyle/>
          <a:p>
            <a:endParaRPr/>
          </a:p>
        </p:txBody>
      </p:sp>
      <p:sp>
        <p:nvSpPr>
          <p:cNvPr id="19" name="object 19"/>
          <p:cNvSpPr/>
          <p:nvPr/>
        </p:nvSpPr>
        <p:spPr>
          <a:xfrm>
            <a:off x="6028121" y="1636521"/>
            <a:ext cx="581322" cy="251817"/>
          </a:xfrm>
          <a:custGeom>
            <a:avLst/>
            <a:gdLst/>
            <a:ahLst/>
            <a:cxnLst/>
            <a:rect l="l" t="t" r="r" b="b"/>
            <a:pathLst>
              <a:path w="826770" h="358139">
                <a:moveTo>
                  <a:pt x="0" y="358092"/>
                </a:moveTo>
                <a:lnTo>
                  <a:pt x="826441" y="358092"/>
                </a:lnTo>
                <a:lnTo>
                  <a:pt x="826441" y="0"/>
                </a:lnTo>
                <a:lnTo>
                  <a:pt x="0" y="0"/>
                </a:lnTo>
                <a:lnTo>
                  <a:pt x="0" y="358092"/>
                </a:lnTo>
                <a:close/>
              </a:path>
            </a:pathLst>
          </a:custGeom>
          <a:solidFill>
            <a:srgbClr val="A6AAA9"/>
          </a:solidFill>
        </p:spPr>
        <p:txBody>
          <a:bodyPr wrap="square" lIns="0" tIns="0" rIns="0" bIns="0" rtlCol="0"/>
          <a:lstStyle/>
          <a:p>
            <a:endParaRPr/>
          </a:p>
        </p:txBody>
      </p:sp>
      <p:sp>
        <p:nvSpPr>
          <p:cNvPr id="20" name="object 20"/>
          <p:cNvSpPr/>
          <p:nvPr/>
        </p:nvSpPr>
        <p:spPr>
          <a:xfrm>
            <a:off x="6067731" y="1683581"/>
            <a:ext cx="125446" cy="167261"/>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436433" y="1683581"/>
            <a:ext cx="125446" cy="167261"/>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887241" y="2266790"/>
            <a:ext cx="125445" cy="167261"/>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6255943" y="2266790"/>
            <a:ext cx="125446" cy="167261"/>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612601" y="2268032"/>
            <a:ext cx="125445" cy="167261"/>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5915679" y="1747887"/>
            <a:ext cx="244227" cy="620167"/>
          </a:xfrm>
          <a:custGeom>
            <a:avLst/>
            <a:gdLst/>
            <a:ahLst/>
            <a:cxnLst/>
            <a:rect l="l" t="t" r="r" b="b"/>
            <a:pathLst>
              <a:path w="347345" h="882014">
                <a:moveTo>
                  <a:pt x="0" y="853405"/>
                </a:moveTo>
                <a:lnTo>
                  <a:pt x="249379" y="0"/>
                </a:lnTo>
                <a:lnTo>
                  <a:pt x="346901" y="28497"/>
                </a:lnTo>
                <a:lnTo>
                  <a:pt x="97521" y="881903"/>
                </a:lnTo>
                <a:lnTo>
                  <a:pt x="0" y="853405"/>
                </a:lnTo>
                <a:close/>
              </a:path>
            </a:pathLst>
          </a:custGeom>
          <a:solidFill>
            <a:srgbClr val="000000"/>
          </a:solidFill>
        </p:spPr>
        <p:txBody>
          <a:bodyPr wrap="square" lIns="0" tIns="0" rIns="0" bIns="0" rtlCol="0"/>
          <a:lstStyle/>
          <a:p>
            <a:endParaRPr/>
          </a:p>
        </p:txBody>
      </p:sp>
      <p:sp>
        <p:nvSpPr>
          <p:cNvPr id="26" name="object 26"/>
          <p:cNvSpPr/>
          <p:nvPr/>
        </p:nvSpPr>
        <p:spPr>
          <a:xfrm>
            <a:off x="5922618" y="1728028"/>
            <a:ext cx="595610" cy="648742"/>
          </a:xfrm>
          <a:custGeom>
            <a:avLst/>
            <a:gdLst/>
            <a:ahLst/>
            <a:cxnLst/>
            <a:rect l="l" t="t" r="r" b="b"/>
            <a:pathLst>
              <a:path w="847090" h="922654">
                <a:moveTo>
                  <a:pt x="0" y="854102"/>
                </a:moveTo>
                <a:lnTo>
                  <a:pt x="771072" y="0"/>
                </a:lnTo>
                <a:lnTo>
                  <a:pt x="846486" y="68082"/>
                </a:lnTo>
                <a:lnTo>
                  <a:pt x="75414" y="922185"/>
                </a:lnTo>
                <a:lnTo>
                  <a:pt x="0" y="854102"/>
                </a:lnTo>
                <a:close/>
              </a:path>
            </a:pathLst>
          </a:custGeom>
          <a:solidFill>
            <a:srgbClr val="000000"/>
          </a:solidFill>
        </p:spPr>
        <p:txBody>
          <a:bodyPr wrap="square" lIns="0" tIns="0" rIns="0" bIns="0" rtlCol="0"/>
          <a:lstStyle/>
          <a:p>
            <a:endParaRPr/>
          </a:p>
        </p:txBody>
      </p:sp>
      <p:sp>
        <p:nvSpPr>
          <p:cNvPr id="27" name="object 27"/>
          <p:cNvSpPr/>
          <p:nvPr/>
        </p:nvSpPr>
        <p:spPr>
          <a:xfrm>
            <a:off x="6455299" y="1737702"/>
            <a:ext cx="253157" cy="606772"/>
          </a:xfrm>
          <a:custGeom>
            <a:avLst/>
            <a:gdLst/>
            <a:ahLst/>
            <a:cxnLst/>
            <a:rect l="l" t="t" r="r" b="b"/>
            <a:pathLst>
              <a:path w="360045" h="862964">
                <a:moveTo>
                  <a:pt x="262553" y="862547"/>
                </a:moveTo>
                <a:lnTo>
                  <a:pt x="0" y="30576"/>
                </a:lnTo>
                <a:lnTo>
                  <a:pt x="96889" y="0"/>
                </a:lnTo>
                <a:lnTo>
                  <a:pt x="359443" y="831971"/>
                </a:lnTo>
                <a:lnTo>
                  <a:pt x="262553" y="862547"/>
                </a:lnTo>
                <a:close/>
              </a:path>
            </a:pathLst>
          </a:custGeom>
          <a:solidFill>
            <a:srgbClr val="000000"/>
          </a:solidFill>
        </p:spPr>
        <p:txBody>
          <a:bodyPr wrap="square" lIns="0" tIns="0" rIns="0" bIns="0" rtlCol="0"/>
          <a:lstStyle/>
          <a:p>
            <a:endParaRPr/>
          </a:p>
        </p:txBody>
      </p:sp>
      <p:sp>
        <p:nvSpPr>
          <p:cNvPr id="28" name="object 28"/>
          <p:cNvSpPr/>
          <p:nvPr/>
        </p:nvSpPr>
        <p:spPr>
          <a:xfrm>
            <a:off x="6107962" y="1729339"/>
            <a:ext cx="595164" cy="636687"/>
          </a:xfrm>
          <a:custGeom>
            <a:avLst/>
            <a:gdLst/>
            <a:ahLst/>
            <a:cxnLst/>
            <a:rect l="l" t="t" r="r" b="b"/>
            <a:pathLst>
              <a:path w="846454" h="905510">
                <a:moveTo>
                  <a:pt x="771569" y="905387"/>
                </a:moveTo>
                <a:lnTo>
                  <a:pt x="0" y="68884"/>
                </a:lnTo>
                <a:lnTo>
                  <a:pt x="74682" y="0"/>
                </a:lnTo>
                <a:lnTo>
                  <a:pt x="846251" y="836502"/>
                </a:lnTo>
                <a:lnTo>
                  <a:pt x="771569" y="905387"/>
                </a:lnTo>
                <a:close/>
              </a:path>
            </a:pathLst>
          </a:custGeom>
          <a:solidFill>
            <a:srgbClr val="000000"/>
          </a:solidFill>
        </p:spPr>
        <p:txBody>
          <a:bodyPr wrap="square" lIns="0" tIns="0" rIns="0" bIns="0" rtlCol="0"/>
          <a:lstStyle/>
          <a:p>
            <a:endParaRPr/>
          </a:p>
        </p:txBody>
      </p:sp>
      <p:sp>
        <p:nvSpPr>
          <p:cNvPr id="29" name="object 29"/>
          <p:cNvSpPr txBox="1"/>
          <p:nvPr/>
        </p:nvSpPr>
        <p:spPr>
          <a:xfrm>
            <a:off x="130543" y="5474310"/>
            <a:ext cx="5650706" cy="745196"/>
          </a:xfrm>
          <a:prstGeom prst="rect">
            <a:avLst/>
          </a:prstGeom>
        </p:spPr>
        <p:txBody>
          <a:bodyPr vert="horz" wrap="square" lIns="0" tIns="26789" rIns="0" bIns="0" rtlCol="0">
            <a:spAutoFit/>
          </a:bodyPr>
          <a:lstStyle/>
          <a:p>
            <a:pPr marL="8929" marR="3572">
              <a:lnSpc>
                <a:spcPts val="2812"/>
              </a:lnSpc>
              <a:spcBef>
                <a:spcPts val="211"/>
              </a:spcBef>
            </a:pPr>
            <a:r>
              <a:rPr sz="2391" dirty="0">
                <a:solidFill>
                  <a:srgbClr val="53585F"/>
                </a:solidFill>
                <a:latin typeface="Trebuchet MS"/>
                <a:cs typeface="Trebuchet MS"/>
              </a:rPr>
              <a:t>[Iyyer </a:t>
            </a:r>
            <a:r>
              <a:rPr sz="2391" spc="-4" dirty="0">
                <a:solidFill>
                  <a:srgbClr val="53585F"/>
                </a:solidFill>
                <a:latin typeface="Trebuchet MS"/>
                <a:cs typeface="Trebuchet MS"/>
              </a:rPr>
              <a:t>et al. 2014, Bordes et al. 2014,  </a:t>
            </a:r>
            <a:r>
              <a:rPr sz="2391" spc="-56" dirty="0">
                <a:solidFill>
                  <a:srgbClr val="53585F"/>
                </a:solidFill>
                <a:latin typeface="Trebuchet MS"/>
                <a:cs typeface="Trebuchet MS"/>
              </a:rPr>
              <a:t>Yang </a:t>
            </a:r>
            <a:r>
              <a:rPr sz="2391" dirty="0">
                <a:solidFill>
                  <a:srgbClr val="53585F"/>
                </a:solidFill>
                <a:latin typeface="Trebuchet MS"/>
                <a:cs typeface="Trebuchet MS"/>
              </a:rPr>
              <a:t>et </a:t>
            </a:r>
            <a:r>
              <a:rPr sz="2391" spc="-4" dirty="0">
                <a:solidFill>
                  <a:srgbClr val="53585F"/>
                </a:solidFill>
                <a:latin typeface="Trebuchet MS"/>
                <a:cs typeface="Trebuchet MS"/>
              </a:rPr>
              <a:t>al. </a:t>
            </a:r>
            <a:r>
              <a:rPr sz="2391" dirty="0">
                <a:solidFill>
                  <a:srgbClr val="53585F"/>
                </a:solidFill>
                <a:latin typeface="Trebuchet MS"/>
                <a:cs typeface="Trebuchet MS"/>
              </a:rPr>
              <a:t>2015, </a:t>
            </a:r>
            <a:r>
              <a:rPr sz="2391" spc="-4" dirty="0">
                <a:solidFill>
                  <a:srgbClr val="53585F"/>
                </a:solidFill>
                <a:latin typeface="Trebuchet MS"/>
                <a:cs typeface="Trebuchet MS"/>
              </a:rPr>
              <a:t>Malinowski </a:t>
            </a:r>
            <a:r>
              <a:rPr sz="2391" dirty="0">
                <a:solidFill>
                  <a:srgbClr val="53585F"/>
                </a:solidFill>
                <a:latin typeface="Trebuchet MS"/>
                <a:cs typeface="Trebuchet MS"/>
              </a:rPr>
              <a:t>et </a:t>
            </a:r>
            <a:r>
              <a:rPr sz="2391" spc="-4" dirty="0">
                <a:solidFill>
                  <a:srgbClr val="53585F"/>
                </a:solidFill>
                <a:latin typeface="Trebuchet MS"/>
                <a:cs typeface="Trebuchet MS"/>
              </a:rPr>
              <a:t>al.,</a:t>
            </a:r>
            <a:r>
              <a:rPr sz="2391" spc="35" dirty="0">
                <a:solidFill>
                  <a:srgbClr val="53585F"/>
                </a:solidFill>
                <a:latin typeface="Trebuchet MS"/>
                <a:cs typeface="Trebuchet MS"/>
              </a:rPr>
              <a:t> </a:t>
            </a:r>
            <a:r>
              <a:rPr sz="2391" dirty="0">
                <a:solidFill>
                  <a:srgbClr val="53585F"/>
                </a:solidFill>
                <a:latin typeface="Trebuchet MS"/>
                <a:cs typeface="Trebuchet MS"/>
              </a:rPr>
              <a:t>2015]</a:t>
            </a:r>
            <a:endParaRPr sz="2391">
              <a:latin typeface="Trebuchet MS"/>
              <a:cs typeface="Trebuchet MS"/>
            </a:endParaRPr>
          </a:p>
        </p:txBody>
      </p:sp>
      <p:sp>
        <p:nvSpPr>
          <p:cNvPr id="30" name="object 30"/>
          <p:cNvSpPr/>
          <p:nvPr/>
        </p:nvSpPr>
        <p:spPr>
          <a:xfrm>
            <a:off x="5920206" y="3094843"/>
            <a:ext cx="796975" cy="676424"/>
          </a:xfrm>
          <a:custGeom>
            <a:avLst/>
            <a:gdLst/>
            <a:ahLst/>
            <a:cxnLst/>
            <a:rect l="l" t="t" r="r" b="b"/>
            <a:pathLst>
              <a:path w="1133475" h="962025">
                <a:moveTo>
                  <a:pt x="385220" y="0"/>
                </a:moveTo>
                <a:lnTo>
                  <a:pt x="385220" y="308180"/>
                </a:lnTo>
                <a:lnTo>
                  <a:pt x="0" y="308180"/>
                </a:lnTo>
                <a:lnTo>
                  <a:pt x="0" y="653846"/>
                </a:lnTo>
                <a:lnTo>
                  <a:pt x="385220" y="653846"/>
                </a:lnTo>
                <a:lnTo>
                  <a:pt x="385220" y="962026"/>
                </a:lnTo>
                <a:lnTo>
                  <a:pt x="1133397" y="481013"/>
                </a:lnTo>
                <a:lnTo>
                  <a:pt x="385220" y="0"/>
                </a:lnTo>
                <a:close/>
              </a:path>
            </a:pathLst>
          </a:custGeom>
          <a:solidFill>
            <a:srgbClr val="A6AAA9"/>
          </a:solidFill>
        </p:spPr>
        <p:txBody>
          <a:bodyPr wrap="square" lIns="0" tIns="0" rIns="0" bIns="0" rtlCol="0"/>
          <a:lstStyle/>
          <a:p>
            <a:endParaRPr/>
          </a:p>
        </p:txBody>
      </p:sp>
      <p:sp>
        <p:nvSpPr>
          <p:cNvPr id="31" name="object 31"/>
          <p:cNvSpPr txBox="1"/>
          <p:nvPr/>
        </p:nvSpPr>
        <p:spPr>
          <a:xfrm>
            <a:off x="806872" y="2940447"/>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33" name="TextBox 32">
            <a:extLst>
              <a:ext uri="{FF2B5EF4-FFF2-40B4-BE49-F238E27FC236}">
                <a16:creationId xmlns:a16="http://schemas.microsoft.com/office/drawing/2014/main" id="{115B53A1-1F3C-2AE2-2408-D7352C44D16F}"/>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34" name="object 15">
            <a:extLst>
              <a:ext uri="{FF2B5EF4-FFF2-40B4-BE49-F238E27FC236}">
                <a16:creationId xmlns:a16="http://schemas.microsoft.com/office/drawing/2014/main" id="{2B813F88-1B79-D8B6-633A-81F74BAFAA81}"/>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422" y="2696741"/>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3"/>
                </a:lnTo>
                <a:lnTo>
                  <a:pt x="6722" y="138171"/>
                </a:lnTo>
                <a:lnTo>
                  <a:pt x="0" y="188203"/>
                </a:lnTo>
                <a:lnTo>
                  <a:pt x="0" y="1906198"/>
                </a:lnTo>
                <a:lnTo>
                  <a:pt x="6722" y="1956230"/>
                </a:lnTo>
                <a:lnTo>
                  <a:pt x="25695" y="2001188"/>
                </a:lnTo>
                <a:lnTo>
                  <a:pt x="55123" y="2039278"/>
                </a:lnTo>
                <a:lnTo>
                  <a:pt x="93213" y="2068706"/>
                </a:lnTo>
                <a:lnTo>
                  <a:pt x="138171" y="2087678"/>
                </a:lnTo>
                <a:lnTo>
                  <a:pt x="188202" y="2094401"/>
                </a:lnTo>
                <a:lnTo>
                  <a:pt x="2417925" y="2094401"/>
                </a:lnTo>
                <a:lnTo>
                  <a:pt x="2467957" y="2087678"/>
                </a:lnTo>
                <a:lnTo>
                  <a:pt x="2512915" y="2068706"/>
                </a:lnTo>
                <a:lnTo>
                  <a:pt x="2551005" y="2039278"/>
                </a:lnTo>
                <a:lnTo>
                  <a:pt x="2580433" y="2001188"/>
                </a:lnTo>
                <a:lnTo>
                  <a:pt x="2599405" y="1956230"/>
                </a:lnTo>
                <a:lnTo>
                  <a:pt x="2606128" y="1906198"/>
                </a:lnTo>
                <a:lnTo>
                  <a:pt x="2606128" y="188203"/>
                </a:lnTo>
                <a:lnTo>
                  <a:pt x="2599405" y="138171"/>
                </a:lnTo>
                <a:lnTo>
                  <a:pt x="2580433" y="93213"/>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3" name="object 3"/>
          <p:cNvSpPr/>
          <p:nvPr/>
        </p:nvSpPr>
        <p:spPr>
          <a:xfrm>
            <a:off x="1141800" y="3661454"/>
            <a:ext cx="980033" cy="387995"/>
          </a:xfrm>
          <a:custGeom>
            <a:avLst/>
            <a:gdLst/>
            <a:ahLst/>
            <a:cxnLst/>
            <a:rect l="l" t="t" r="r" b="b"/>
            <a:pathLst>
              <a:path w="1393825" h="551814">
                <a:moveTo>
                  <a:pt x="1250271" y="0"/>
                </a:moveTo>
                <a:lnTo>
                  <a:pt x="143046" y="0"/>
                </a:lnTo>
                <a:lnTo>
                  <a:pt x="97832" y="7292"/>
                </a:lnTo>
                <a:lnTo>
                  <a:pt x="58564" y="27599"/>
                </a:lnTo>
                <a:lnTo>
                  <a:pt x="27599" y="58564"/>
                </a:lnTo>
                <a:lnTo>
                  <a:pt x="7292" y="97832"/>
                </a:lnTo>
                <a:lnTo>
                  <a:pt x="0" y="143046"/>
                </a:lnTo>
                <a:lnTo>
                  <a:pt x="0" y="408701"/>
                </a:lnTo>
                <a:lnTo>
                  <a:pt x="7292" y="453915"/>
                </a:lnTo>
                <a:lnTo>
                  <a:pt x="27599" y="493182"/>
                </a:lnTo>
                <a:lnTo>
                  <a:pt x="58564" y="524148"/>
                </a:lnTo>
                <a:lnTo>
                  <a:pt x="97832" y="544455"/>
                </a:lnTo>
                <a:lnTo>
                  <a:pt x="143046" y="551747"/>
                </a:lnTo>
                <a:lnTo>
                  <a:pt x="1250271" y="551747"/>
                </a:lnTo>
                <a:lnTo>
                  <a:pt x="1295485" y="544455"/>
                </a:lnTo>
                <a:lnTo>
                  <a:pt x="1334753" y="524148"/>
                </a:lnTo>
                <a:lnTo>
                  <a:pt x="1365718" y="493182"/>
                </a:lnTo>
                <a:lnTo>
                  <a:pt x="1386025" y="453915"/>
                </a:lnTo>
                <a:lnTo>
                  <a:pt x="1393318" y="408701"/>
                </a:lnTo>
                <a:lnTo>
                  <a:pt x="1393318" y="143046"/>
                </a:lnTo>
                <a:lnTo>
                  <a:pt x="1386025" y="97832"/>
                </a:lnTo>
                <a:lnTo>
                  <a:pt x="1365718" y="58564"/>
                </a:lnTo>
                <a:lnTo>
                  <a:pt x="1334753" y="27599"/>
                </a:lnTo>
                <a:lnTo>
                  <a:pt x="1295485" y="7292"/>
                </a:lnTo>
                <a:lnTo>
                  <a:pt x="1250271" y="0"/>
                </a:lnTo>
                <a:close/>
              </a:path>
            </a:pathLst>
          </a:custGeom>
          <a:solidFill>
            <a:srgbClr val="F5D328"/>
          </a:solidFill>
        </p:spPr>
        <p:txBody>
          <a:bodyPr wrap="square" lIns="0" tIns="0" rIns="0" bIns="0" rtlCol="0"/>
          <a:lstStyle/>
          <a:p>
            <a:endParaRPr/>
          </a:p>
        </p:txBody>
      </p:sp>
      <p:sp>
        <p:nvSpPr>
          <p:cNvPr id="4" name="object 4"/>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5" name="object 5"/>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6" name="object 6"/>
          <p:cNvSpPr/>
          <p:nvPr/>
        </p:nvSpPr>
        <p:spPr>
          <a:xfrm>
            <a:off x="4427103" y="3185288"/>
            <a:ext cx="360759" cy="948333"/>
          </a:xfrm>
          <a:custGeom>
            <a:avLst/>
            <a:gdLst/>
            <a:ahLst/>
            <a:cxnLst/>
            <a:rect l="l" t="t" r="r" b="b"/>
            <a:pathLst>
              <a:path w="513079" h="1348739">
                <a:moveTo>
                  <a:pt x="456979" y="0"/>
                </a:moveTo>
                <a:lnTo>
                  <a:pt x="55553" y="0"/>
                </a:lnTo>
                <a:lnTo>
                  <a:pt x="33929" y="4365"/>
                </a:lnTo>
                <a:lnTo>
                  <a:pt x="16271" y="16271"/>
                </a:lnTo>
                <a:lnTo>
                  <a:pt x="4365" y="33929"/>
                </a:lnTo>
                <a:lnTo>
                  <a:pt x="0" y="55553"/>
                </a:lnTo>
                <a:lnTo>
                  <a:pt x="0" y="1293147"/>
                </a:lnTo>
                <a:lnTo>
                  <a:pt x="4365" y="1314770"/>
                </a:lnTo>
                <a:lnTo>
                  <a:pt x="16271" y="1332429"/>
                </a:lnTo>
                <a:lnTo>
                  <a:pt x="33929" y="1344334"/>
                </a:lnTo>
                <a:lnTo>
                  <a:pt x="55553" y="1348700"/>
                </a:lnTo>
                <a:lnTo>
                  <a:pt x="456979" y="1348700"/>
                </a:lnTo>
                <a:lnTo>
                  <a:pt x="478603" y="1344334"/>
                </a:lnTo>
                <a:lnTo>
                  <a:pt x="496261" y="1332429"/>
                </a:lnTo>
                <a:lnTo>
                  <a:pt x="508167" y="1314770"/>
                </a:lnTo>
                <a:lnTo>
                  <a:pt x="512532" y="1293147"/>
                </a:lnTo>
                <a:lnTo>
                  <a:pt x="512532" y="55553"/>
                </a:lnTo>
                <a:lnTo>
                  <a:pt x="508167" y="33929"/>
                </a:lnTo>
                <a:lnTo>
                  <a:pt x="496261" y="16271"/>
                </a:lnTo>
                <a:lnTo>
                  <a:pt x="478603" y="4365"/>
                </a:lnTo>
                <a:lnTo>
                  <a:pt x="456979" y="0"/>
                </a:lnTo>
                <a:close/>
              </a:path>
            </a:pathLst>
          </a:custGeom>
          <a:solidFill>
            <a:srgbClr val="F5D328"/>
          </a:solidFill>
        </p:spPr>
        <p:txBody>
          <a:bodyPr wrap="square" lIns="0" tIns="0" rIns="0" bIns="0" rtlCol="0"/>
          <a:lstStyle/>
          <a:p>
            <a:endParaRPr/>
          </a:p>
        </p:txBody>
      </p:sp>
      <p:sp>
        <p:nvSpPr>
          <p:cNvPr id="7" name="object 7"/>
          <p:cNvSpPr/>
          <p:nvPr/>
        </p:nvSpPr>
        <p:spPr>
          <a:xfrm>
            <a:off x="1608635" y="3262024"/>
            <a:ext cx="681781" cy="387995"/>
          </a:xfrm>
          <a:custGeom>
            <a:avLst/>
            <a:gdLst/>
            <a:ahLst/>
            <a:cxnLst/>
            <a:rect l="l" t="t" r="r" b="b"/>
            <a:pathLst>
              <a:path w="969645" h="551814">
                <a:moveTo>
                  <a:pt x="826249" y="0"/>
                </a:moveTo>
                <a:lnTo>
                  <a:pt x="143046" y="0"/>
                </a:lnTo>
                <a:lnTo>
                  <a:pt x="97832" y="7292"/>
                </a:lnTo>
                <a:lnTo>
                  <a:pt x="58564" y="27599"/>
                </a:lnTo>
                <a:lnTo>
                  <a:pt x="27599" y="58565"/>
                </a:lnTo>
                <a:lnTo>
                  <a:pt x="7292" y="97832"/>
                </a:lnTo>
                <a:lnTo>
                  <a:pt x="0" y="143046"/>
                </a:lnTo>
                <a:lnTo>
                  <a:pt x="0" y="408702"/>
                </a:lnTo>
                <a:lnTo>
                  <a:pt x="7292" y="453915"/>
                </a:lnTo>
                <a:lnTo>
                  <a:pt x="27599" y="493183"/>
                </a:lnTo>
                <a:lnTo>
                  <a:pt x="58564" y="524149"/>
                </a:lnTo>
                <a:lnTo>
                  <a:pt x="97832" y="544456"/>
                </a:lnTo>
                <a:lnTo>
                  <a:pt x="143046" y="551748"/>
                </a:lnTo>
                <a:lnTo>
                  <a:pt x="826249" y="551748"/>
                </a:lnTo>
                <a:lnTo>
                  <a:pt x="871463" y="544456"/>
                </a:lnTo>
                <a:lnTo>
                  <a:pt x="910730" y="524149"/>
                </a:lnTo>
                <a:lnTo>
                  <a:pt x="941696" y="493183"/>
                </a:lnTo>
                <a:lnTo>
                  <a:pt x="962003" y="453915"/>
                </a:lnTo>
                <a:lnTo>
                  <a:pt x="969295" y="408702"/>
                </a:lnTo>
                <a:lnTo>
                  <a:pt x="969295" y="143046"/>
                </a:lnTo>
                <a:lnTo>
                  <a:pt x="962003" y="97832"/>
                </a:lnTo>
                <a:lnTo>
                  <a:pt x="941696" y="58565"/>
                </a:lnTo>
                <a:lnTo>
                  <a:pt x="910730" y="27599"/>
                </a:lnTo>
                <a:lnTo>
                  <a:pt x="871463" y="7292"/>
                </a:lnTo>
                <a:lnTo>
                  <a:pt x="826249" y="0"/>
                </a:lnTo>
                <a:close/>
              </a:path>
            </a:pathLst>
          </a:custGeom>
          <a:solidFill>
            <a:srgbClr val="F5D328"/>
          </a:solidFill>
        </p:spPr>
        <p:txBody>
          <a:bodyPr wrap="square" lIns="0" tIns="0" rIns="0" bIns="0" rtlCol="0"/>
          <a:lstStyle/>
          <a:p>
            <a:endParaRPr/>
          </a:p>
        </p:txBody>
      </p:sp>
      <p:sp>
        <p:nvSpPr>
          <p:cNvPr id="8" name="object 8"/>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4"/>
                </a:lnTo>
                <a:lnTo>
                  <a:pt x="7835" y="289313"/>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3"/>
                </a:lnTo>
                <a:lnTo>
                  <a:pt x="325746" y="242394"/>
                </a:lnTo>
                <a:lnTo>
                  <a:pt x="325746" y="194547"/>
                </a:lnTo>
                <a:lnTo>
                  <a:pt x="317911" y="147627"/>
                </a:lnTo>
                <a:lnTo>
                  <a:pt x="302240" y="103489"/>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9" name="object 9"/>
          <p:cNvSpPr/>
          <p:nvPr/>
        </p:nvSpPr>
        <p:spPr>
          <a:xfrm>
            <a:off x="4507059" y="3779277"/>
            <a:ext cx="229046" cy="307628"/>
          </a:xfrm>
          <a:custGeom>
            <a:avLst/>
            <a:gdLst/>
            <a:ahLst/>
            <a:cxnLst/>
            <a:rect l="l" t="t" r="r" b="b"/>
            <a:pathLst>
              <a:path w="325754" h="437514">
                <a:moveTo>
                  <a:pt x="162872"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2" y="436941"/>
                </a:lnTo>
                <a:lnTo>
                  <a:pt x="204438" y="429831"/>
                </a:lnTo>
                <a:lnTo>
                  <a:pt x="243794"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4" y="28439"/>
                </a:lnTo>
                <a:lnTo>
                  <a:pt x="204438" y="7109"/>
                </a:lnTo>
                <a:lnTo>
                  <a:pt x="162872" y="0"/>
                </a:lnTo>
                <a:close/>
              </a:path>
            </a:pathLst>
          </a:custGeom>
          <a:solidFill>
            <a:srgbClr val="0365C0"/>
          </a:solidFill>
        </p:spPr>
        <p:txBody>
          <a:bodyPr wrap="square" lIns="0" tIns="0" rIns="0" bIns="0" rtlCol="0"/>
          <a:lstStyle/>
          <a:p>
            <a:endParaRPr/>
          </a:p>
        </p:txBody>
      </p:sp>
      <p:sp>
        <p:nvSpPr>
          <p:cNvPr id="10" name="object 10"/>
          <p:cNvSpPr/>
          <p:nvPr/>
        </p:nvSpPr>
        <p:spPr>
          <a:xfrm>
            <a:off x="4506369"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11" name="object 11"/>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12" name="object 12"/>
          <p:cNvSpPr/>
          <p:nvPr/>
        </p:nvSpPr>
        <p:spPr>
          <a:xfrm>
            <a:off x="4114917" y="2778607"/>
            <a:ext cx="266998" cy="307628"/>
          </a:xfrm>
          <a:custGeom>
            <a:avLst/>
            <a:gdLst/>
            <a:ahLst/>
            <a:cxnLst/>
            <a:rect l="l" t="t" r="r" b="b"/>
            <a:pathLst>
              <a:path w="379729" h="437514">
                <a:moveTo>
                  <a:pt x="189702" y="0"/>
                </a:moveTo>
                <a:lnTo>
                  <a:pt x="0" y="436940"/>
                </a:lnTo>
                <a:lnTo>
                  <a:pt x="379404" y="436940"/>
                </a:lnTo>
                <a:lnTo>
                  <a:pt x="189702" y="0"/>
                </a:lnTo>
                <a:close/>
              </a:path>
            </a:pathLst>
          </a:custGeom>
          <a:solidFill>
            <a:srgbClr val="C82506"/>
          </a:solidFill>
        </p:spPr>
        <p:txBody>
          <a:bodyPr wrap="square" lIns="0" tIns="0" rIns="0" bIns="0" rtlCol="0"/>
          <a:lstStyle/>
          <a:p>
            <a:endParaRPr/>
          </a:p>
        </p:txBody>
      </p:sp>
      <p:sp>
        <p:nvSpPr>
          <p:cNvPr id="13" name="object 13"/>
          <p:cNvSpPr txBox="1">
            <a:spLocks noGrp="1"/>
          </p:cNvSpPr>
          <p:nvPr>
            <p:ph type="title"/>
          </p:nvPr>
        </p:nvSpPr>
        <p:spPr>
          <a:xfrm>
            <a:off x="1102278" y="334865"/>
            <a:ext cx="7010698" cy="540064"/>
          </a:xfrm>
          <a:prstGeom prst="rect">
            <a:avLst/>
          </a:prstGeom>
        </p:spPr>
        <p:txBody>
          <a:bodyPr vert="horz" wrap="square" lIns="0" tIns="9823" rIns="0" bIns="0" numCol="1" rtlCol="0" anchor="t" anchorCtr="0" compatLnSpc="1">
            <a:prstTxWarp prst="textNoShape">
              <a:avLst/>
            </a:prstTxWarp>
            <a:spAutoFit/>
          </a:bodyPr>
          <a:lstStyle/>
          <a:p>
            <a:pPr marL="8929">
              <a:spcBef>
                <a:spcPts val="77"/>
              </a:spcBef>
            </a:pPr>
            <a:r>
              <a:rPr sz="3445" spc="4" dirty="0"/>
              <a:t>Semantic parsers </a:t>
            </a:r>
            <a:r>
              <a:rPr sz="3445" dirty="0"/>
              <a:t>learn</a:t>
            </a:r>
            <a:r>
              <a:rPr sz="3445" spc="-14" dirty="0"/>
              <a:t> </a:t>
            </a:r>
            <a:r>
              <a:rPr sz="3445" dirty="0"/>
              <a:t>composition</a:t>
            </a:r>
            <a:endParaRPr sz="3445"/>
          </a:p>
        </p:txBody>
      </p:sp>
      <p:sp>
        <p:nvSpPr>
          <p:cNvPr id="14" name="object 14"/>
          <p:cNvSpPr/>
          <p:nvPr/>
        </p:nvSpPr>
        <p:spPr>
          <a:xfrm>
            <a:off x="5938162" y="3094843"/>
            <a:ext cx="761256" cy="676424"/>
          </a:xfrm>
          <a:custGeom>
            <a:avLst/>
            <a:gdLst/>
            <a:ahLst/>
            <a:cxnLst/>
            <a:rect l="l" t="t" r="r" b="b"/>
            <a:pathLst>
              <a:path w="1082675" h="962025">
                <a:moveTo>
                  <a:pt x="334144" y="0"/>
                </a:moveTo>
                <a:lnTo>
                  <a:pt x="334144" y="308180"/>
                </a:lnTo>
                <a:lnTo>
                  <a:pt x="0" y="308180"/>
                </a:lnTo>
                <a:lnTo>
                  <a:pt x="0" y="653846"/>
                </a:lnTo>
                <a:lnTo>
                  <a:pt x="334144" y="653846"/>
                </a:lnTo>
                <a:lnTo>
                  <a:pt x="334144" y="962026"/>
                </a:lnTo>
                <a:lnTo>
                  <a:pt x="1082323" y="481013"/>
                </a:lnTo>
                <a:lnTo>
                  <a:pt x="334144" y="0"/>
                </a:lnTo>
                <a:close/>
              </a:path>
            </a:pathLst>
          </a:custGeom>
          <a:solidFill>
            <a:srgbClr val="A6AAA9"/>
          </a:solidFill>
        </p:spPr>
        <p:txBody>
          <a:bodyPr wrap="square" lIns="0" tIns="0" rIns="0" bIns="0" rtlCol="0"/>
          <a:lstStyle/>
          <a:p>
            <a:endParaRPr/>
          </a:p>
        </p:txBody>
      </p:sp>
      <p:sp>
        <p:nvSpPr>
          <p:cNvPr id="15" name="object 15"/>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6" name="object 16"/>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7" name="object 17"/>
          <p:cNvSpPr/>
          <p:nvPr/>
        </p:nvSpPr>
        <p:spPr>
          <a:xfrm>
            <a:off x="6009602" y="1675976"/>
            <a:ext cx="306288" cy="549622"/>
          </a:xfrm>
          <a:custGeom>
            <a:avLst/>
            <a:gdLst/>
            <a:ahLst/>
            <a:cxnLst/>
            <a:rect l="l" t="t" r="r" b="b"/>
            <a:pathLst>
              <a:path w="435609" h="781685">
                <a:moveTo>
                  <a:pt x="435262" y="0"/>
                </a:moveTo>
                <a:lnTo>
                  <a:pt x="435262" y="377905"/>
                </a:lnTo>
                <a:lnTo>
                  <a:pt x="0" y="781647"/>
                </a:lnTo>
              </a:path>
            </a:pathLst>
          </a:custGeom>
          <a:ln w="63500">
            <a:solidFill>
              <a:srgbClr val="53585F"/>
            </a:solidFill>
          </a:ln>
        </p:spPr>
        <p:txBody>
          <a:bodyPr wrap="square" lIns="0" tIns="0" rIns="0" bIns="0" rtlCol="0"/>
          <a:lstStyle/>
          <a:p>
            <a:endParaRPr/>
          </a:p>
        </p:txBody>
      </p:sp>
      <p:sp>
        <p:nvSpPr>
          <p:cNvPr id="18" name="object 18"/>
          <p:cNvSpPr/>
          <p:nvPr/>
        </p:nvSpPr>
        <p:spPr>
          <a:xfrm>
            <a:off x="6317892" y="1945118"/>
            <a:ext cx="383084" cy="533995"/>
          </a:xfrm>
          <a:custGeom>
            <a:avLst/>
            <a:gdLst/>
            <a:ahLst/>
            <a:cxnLst/>
            <a:rect l="l" t="t" r="r" b="b"/>
            <a:pathLst>
              <a:path w="544829" h="759460">
                <a:moveTo>
                  <a:pt x="106636" y="394480"/>
                </a:moveTo>
                <a:lnTo>
                  <a:pt x="0" y="0"/>
                </a:lnTo>
                <a:lnTo>
                  <a:pt x="544400" y="388961"/>
                </a:lnTo>
                <a:lnTo>
                  <a:pt x="544400" y="759360"/>
                </a:lnTo>
              </a:path>
            </a:pathLst>
          </a:custGeom>
          <a:ln w="63500">
            <a:solidFill>
              <a:srgbClr val="53585F"/>
            </a:solidFill>
          </a:ln>
        </p:spPr>
        <p:txBody>
          <a:bodyPr wrap="square" lIns="0" tIns="0" rIns="0" bIns="0" rtlCol="0"/>
          <a:lstStyle/>
          <a:p>
            <a:endParaRPr/>
          </a:p>
        </p:txBody>
      </p:sp>
      <p:sp>
        <p:nvSpPr>
          <p:cNvPr id="19" name="object 19"/>
          <p:cNvSpPr/>
          <p:nvPr/>
        </p:nvSpPr>
        <p:spPr>
          <a:xfrm>
            <a:off x="6154745" y="1603732"/>
            <a:ext cx="328166" cy="166538"/>
          </a:xfrm>
          <a:custGeom>
            <a:avLst/>
            <a:gdLst/>
            <a:ahLst/>
            <a:cxnLst/>
            <a:rect l="l" t="t" r="r" b="b"/>
            <a:pathLst>
              <a:path w="466725" h="236855">
                <a:moveTo>
                  <a:pt x="438431" y="0"/>
                </a:moveTo>
                <a:lnTo>
                  <a:pt x="27832" y="0"/>
                </a:lnTo>
                <a:lnTo>
                  <a:pt x="16998" y="2187"/>
                </a:lnTo>
                <a:lnTo>
                  <a:pt x="8151" y="8152"/>
                </a:lnTo>
                <a:lnTo>
                  <a:pt x="2187" y="16999"/>
                </a:lnTo>
                <a:lnTo>
                  <a:pt x="0" y="27833"/>
                </a:lnTo>
                <a:lnTo>
                  <a:pt x="0" y="208856"/>
                </a:lnTo>
                <a:lnTo>
                  <a:pt x="2187" y="219690"/>
                </a:lnTo>
                <a:lnTo>
                  <a:pt x="8151" y="228537"/>
                </a:lnTo>
                <a:lnTo>
                  <a:pt x="16998" y="234501"/>
                </a:lnTo>
                <a:lnTo>
                  <a:pt x="27832" y="236688"/>
                </a:lnTo>
                <a:lnTo>
                  <a:pt x="438431" y="236688"/>
                </a:lnTo>
                <a:lnTo>
                  <a:pt x="449265" y="234501"/>
                </a:lnTo>
                <a:lnTo>
                  <a:pt x="458112" y="228537"/>
                </a:lnTo>
                <a:lnTo>
                  <a:pt x="464076" y="219690"/>
                </a:lnTo>
                <a:lnTo>
                  <a:pt x="466263" y="208856"/>
                </a:lnTo>
                <a:lnTo>
                  <a:pt x="466263" y="27833"/>
                </a:lnTo>
                <a:lnTo>
                  <a:pt x="464076" y="16999"/>
                </a:lnTo>
                <a:lnTo>
                  <a:pt x="458112" y="8152"/>
                </a:lnTo>
                <a:lnTo>
                  <a:pt x="449265" y="2187"/>
                </a:lnTo>
                <a:lnTo>
                  <a:pt x="438431" y="0"/>
                </a:lnTo>
                <a:close/>
              </a:path>
            </a:pathLst>
          </a:custGeom>
          <a:solidFill>
            <a:srgbClr val="FFE359"/>
          </a:solidFill>
        </p:spPr>
        <p:txBody>
          <a:bodyPr wrap="square" lIns="0" tIns="0" rIns="0" bIns="0" rtlCol="0"/>
          <a:lstStyle/>
          <a:p>
            <a:endParaRPr/>
          </a:p>
        </p:txBody>
      </p:sp>
      <p:sp>
        <p:nvSpPr>
          <p:cNvPr id="20" name="object 20"/>
          <p:cNvSpPr/>
          <p:nvPr/>
        </p:nvSpPr>
        <p:spPr>
          <a:xfrm>
            <a:off x="6154745" y="1603732"/>
            <a:ext cx="328166" cy="166538"/>
          </a:xfrm>
          <a:custGeom>
            <a:avLst/>
            <a:gdLst/>
            <a:ahLst/>
            <a:cxnLst/>
            <a:rect l="l" t="t" r="r" b="b"/>
            <a:pathLst>
              <a:path w="466725" h="236855">
                <a:moveTo>
                  <a:pt x="27832" y="0"/>
                </a:moveTo>
                <a:lnTo>
                  <a:pt x="438431" y="0"/>
                </a:lnTo>
                <a:lnTo>
                  <a:pt x="449265" y="2187"/>
                </a:lnTo>
                <a:lnTo>
                  <a:pt x="458112" y="8151"/>
                </a:lnTo>
                <a:lnTo>
                  <a:pt x="464076" y="16998"/>
                </a:lnTo>
                <a:lnTo>
                  <a:pt x="466264" y="27832"/>
                </a:lnTo>
                <a:lnTo>
                  <a:pt x="466264" y="208856"/>
                </a:lnTo>
                <a:lnTo>
                  <a:pt x="464076" y="219689"/>
                </a:lnTo>
                <a:lnTo>
                  <a:pt x="458112" y="228536"/>
                </a:lnTo>
                <a:lnTo>
                  <a:pt x="449265" y="234501"/>
                </a:lnTo>
                <a:lnTo>
                  <a:pt x="438431" y="236688"/>
                </a:lnTo>
                <a:lnTo>
                  <a:pt x="27832" y="236688"/>
                </a:lnTo>
                <a:lnTo>
                  <a:pt x="16998" y="234501"/>
                </a:lnTo>
                <a:lnTo>
                  <a:pt x="8151" y="228536"/>
                </a:lnTo>
                <a:lnTo>
                  <a:pt x="2187" y="219689"/>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1" name="object 21"/>
          <p:cNvSpPr/>
          <p:nvPr/>
        </p:nvSpPr>
        <p:spPr>
          <a:xfrm>
            <a:off x="6154745" y="1868039"/>
            <a:ext cx="328166" cy="166538"/>
          </a:xfrm>
          <a:custGeom>
            <a:avLst/>
            <a:gdLst/>
            <a:ahLst/>
            <a:cxnLst/>
            <a:rect l="l" t="t" r="r" b="b"/>
            <a:pathLst>
              <a:path w="466725" h="236855">
                <a:moveTo>
                  <a:pt x="438431" y="0"/>
                </a:moveTo>
                <a:lnTo>
                  <a:pt x="27833" y="0"/>
                </a:lnTo>
                <a:lnTo>
                  <a:pt x="16999" y="2187"/>
                </a:lnTo>
                <a:lnTo>
                  <a:pt x="8152" y="8151"/>
                </a:lnTo>
                <a:lnTo>
                  <a:pt x="2187" y="16998"/>
                </a:lnTo>
                <a:lnTo>
                  <a:pt x="0" y="27832"/>
                </a:lnTo>
                <a:lnTo>
                  <a:pt x="0" y="208856"/>
                </a:lnTo>
                <a:lnTo>
                  <a:pt x="2187" y="219690"/>
                </a:lnTo>
                <a:lnTo>
                  <a:pt x="8152" y="228537"/>
                </a:lnTo>
                <a:lnTo>
                  <a:pt x="16999" y="234502"/>
                </a:lnTo>
                <a:lnTo>
                  <a:pt x="27833" y="236689"/>
                </a:lnTo>
                <a:lnTo>
                  <a:pt x="438431" y="236689"/>
                </a:lnTo>
                <a:lnTo>
                  <a:pt x="449265" y="234502"/>
                </a:lnTo>
                <a:lnTo>
                  <a:pt x="458112" y="228537"/>
                </a:lnTo>
                <a:lnTo>
                  <a:pt x="464076" y="219690"/>
                </a:lnTo>
                <a:lnTo>
                  <a:pt x="466263" y="208856"/>
                </a:lnTo>
                <a:lnTo>
                  <a:pt x="466263" y="27832"/>
                </a:lnTo>
                <a:lnTo>
                  <a:pt x="464076" y="16998"/>
                </a:lnTo>
                <a:lnTo>
                  <a:pt x="458112" y="8151"/>
                </a:lnTo>
                <a:lnTo>
                  <a:pt x="449265" y="2187"/>
                </a:lnTo>
                <a:lnTo>
                  <a:pt x="438431" y="0"/>
                </a:lnTo>
                <a:close/>
              </a:path>
            </a:pathLst>
          </a:custGeom>
          <a:solidFill>
            <a:srgbClr val="FFE359"/>
          </a:solidFill>
        </p:spPr>
        <p:txBody>
          <a:bodyPr wrap="square" lIns="0" tIns="0" rIns="0" bIns="0" rtlCol="0"/>
          <a:lstStyle/>
          <a:p>
            <a:endParaRPr/>
          </a:p>
        </p:txBody>
      </p:sp>
      <p:sp>
        <p:nvSpPr>
          <p:cNvPr id="22" name="object 22"/>
          <p:cNvSpPr/>
          <p:nvPr/>
        </p:nvSpPr>
        <p:spPr>
          <a:xfrm>
            <a:off x="6154745" y="1868039"/>
            <a:ext cx="328166" cy="166538"/>
          </a:xfrm>
          <a:custGeom>
            <a:avLst/>
            <a:gdLst/>
            <a:ahLst/>
            <a:cxnLst/>
            <a:rect l="l" t="t" r="r" b="b"/>
            <a:pathLst>
              <a:path w="466725" h="236855">
                <a:moveTo>
                  <a:pt x="27832" y="0"/>
                </a:moveTo>
                <a:lnTo>
                  <a:pt x="438431" y="0"/>
                </a:lnTo>
                <a:lnTo>
                  <a:pt x="449265" y="2187"/>
                </a:lnTo>
                <a:lnTo>
                  <a:pt x="458112" y="8151"/>
                </a:lnTo>
                <a:lnTo>
                  <a:pt x="464076" y="16998"/>
                </a:lnTo>
                <a:lnTo>
                  <a:pt x="466264" y="27832"/>
                </a:lnTo>
                <a:lnTo>
                  <a:pt x="466264" y="208856"/>
                </a:lnTo>
                <a:lnTo>
                  <a:pt x="464076" y="219690"/>
                </a:lnTo>
                <a:lnTo>
                  <a:pt x="458112" y="228537"/>
                </a:lnTo>
                <a:lnTo>
                  <a:pt x="449265" y="234502"/>
                </a:lnTo>
                <a:lnTo>
                  <a:pt x="438431"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3" name="object 23"/>
          <p:cNvSpPr/>
          <p:nvPr/>
        </p:nvSpPr>
        <p:spPr>
          <a:xfrm>
            <a:off x="5839291" y="2132347"/>
            <a:ext cx="349597" cy="166538"/>
          </a:xfrm>
          <a:custGeom>
            <a:avLst/>
            <a:gdLst/>
            <a:ahLst/>
            <a:cxnLst/>
            <a:rect l="l" t="t" r="r" b="b"/>
            <a:pathLst>
              <a:path w="497204" h="236854">
                <a:moveTo>
                  <a:pt x="468787" y="0"/>
                </a:moveTo>
                <a:lnTo>
                  <a:pt x="27832" y="0"/>
                </a:lnTo>
                <a:lnTo>
                  <a:pt x="16998" y="2187"/>
                </a:lnTo>
                <a:lnTo>
                  <a:pt x="8151" y="8151"/>
                </a:lnTo>
                <a:lnTo>
                  <a:pt x="2187" y="16998"/>
                </a:lnTo>
                <a:lnTo>
                  <a:pt x="0" y="27832"/>
                </a:lnTo>
                <a:lnTo>
                  <a:pt x="0" y="208857"/>
                </a:lnTo>
                <a:lnTo>
                  <a:pt x="2187" y="219691"/>
                </a:lnTo>
                <a:lnTo>
                  <a:pt x="8151" y="228537"/>
                </a:lnTo>
                <a:lnTo>
                  <a:pt x="16998" y="234502"/>
                </a:lnTo>
                <a:lnTo>
                  <a:pt x="27832" y="236689"/>
                </a:lnTo>
                <a:lnTo>
                  <a:pt x="468787" y="236689"/>
                </a:lnTo>
                <a:lnTo>
                  <a:pt x="479621" y="234502"/>
                </a:lnTo>
                <a:lnTo>
                  <a:pt x="488468" y="228537"/>
                </a:lnTo>
                <a:lnTo>
                  <a:pt x="494432" y="219691"/>
                </a:lnTo>
                <a:lnTo>
                  <a:pt x="496619" y="208857"/>
                </a:lnTo>
                <a:lnTo>
                  <a:pt x="496619" y="27832"/>
                </a:lnTo>
                <a:lnTo>
                  <a:pt x="494432" y="16998"/>
                </a:lnTo>
                <a:lnTo>
                  <a:pt x="488468" y="8151"/>
                </a:lnTo>
                <a:lnTo>
                  <a:pt x="479621" y="2187"/>
                </a:lnTo>
                <a:lnTo>
                  <a:pt x="468787" y="0"/>
                </a:lnTo>
                <a:close/>
              </a:path>
            </a:pathLst>
          </a:custGeom>
          <a:solidFill>
            <a:srgbClr val="FFE359"/>
          </a:solidFill>
        </p:spPr>
        <p:txBody>
          <a:bodyPr wrap="square" lIns="0" tIns="0" rIns="0" bIns="0" rtlCol="0"/>
          <a:lstStyle/>
          <a:p>
            <a:endParaRPr/>
          </a:p>
        </p:txBody>
      </p:sp>
      <p:sp>
        <p:nvSpPr>
          <p:cNvPr id="24" name="object 24"/>
          <p:cNvSpPr/>
          <p:nvPr/>
        </p:nvSpPr>
        <p:spPr>
          <a:xfrm>
            <a:off x="5839291" y="2132347"/>
            <a:ext cx="349597" cy="166538"/>
          </a:xfrm>
          <a:custGeom>
            <a:avLst/>
            <a:gdLst/>
            <a:ahLst/>
            <a:cxnLst/>
            <a:rect l="l" t="t" r="r" b="b"/>
            <a:pathLst>
              <a:path w="497204" h="236854">
                <a:moveTo>
                  <a:pt x="27832" y="0"/>
                </a:moveTo>
                <a:lnTo>
                  <a:pt x="468788" y="0"/>
                </a:lnTo>
                <a:lnTo>
                  <a:pt x="479621" y="2187"/>
                </a:lnTo>
                <a:lnTo>
                  <a:pt x="488468" y="8151"/>
                </a:lnTo>
                <a:lnTo>
                  <a:pt x="494433" y="16998"/>
                </a:lnTo>
                <a:lnTo>
                  <a:pt x="496620" y="27832"/>
                </a:lnTo>
                <a:lnTo>
                  <a:pt x="496620" y="208856"/>
                </a:lnTo>
                <a:lnTo>
                  <a:pt x="494433" y="219690"/>
                </a:lnTo>
                <a:lnTo>
                  <a:pt x="488468" y="228537"/>
                </a:lnTo>
                <a:lnTo>
                  <a:pt x="479621" y="234502"/>
                </a:lnTo>
                <a:lnTo>
                  <a:pt x="468788"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5" name="object 25"/>
          <p:cNvSpPr/>
          <p:nvPr/>
        </p:nvSpPr>
        <p:spPr>
          <a:xfrm>
            <a:off x="6242096" y="2132347"/>
            <a:ext cx="299590" cy="166538"/>
          </a:xfrm>
          <a:custGeom>
            <a:avLst/>
            <a:gdLst/>
            <a:ahLst/>
            <a:cxnLst/>
            <a:rect l="l" t="t" r="r" b="b"/>
            <a:pathLst>
              <a:path w="426084" h="236854">
                <a:moveTo>
                  <a:pt x="398197" y="0"/>
                </a:moveTo>
                <a:lnTo>
                  <a:pt x="27833" y="0"/>
                </a:lnTo>
                <a:lnTo>
                  <a:pt x="16999" y="2187"/>
                </a:lnTo>
                <a:lnTo>
                  <a:pt x="8152" y="8151"/>
                </a:lnTo>
                <a:lnTo>
                  <a:pt x="2187" y="16998"/>
                </a:lnTo>
                <a:lnTo>
                  <a:pt x="0" y="27832"/>
                </a:lnTo>
                <a:lnTo>
                  <a:pt x="0" y="208857"/>
                </a:lnTo>
                <a:lnTo>
                  <a:pt x="2187" y="219691"/>
                </a:lnTo>
                <a:lnTo>
                  <a:pt x="8152" y="228537"/>
                </a:lnTo>
                <a:lnTo>
                  <a:pt x="16999" y="234502"/>
                </a:lnTo>
                <a:lnTo>
                  <a:pt x="27833" y="236689"/>
                </a:lnTo>
                <a:lnTo>
                  <a:pt x="398197" y="236689"/>
                </a:lnTo>
                <a:lnTo>
                  <a:pt x="409030" y="234502"/>
                </a:lnTo>
                <a:lnTo>
                  <a:pt x="417877" y="228537"/>
                </a:lnTo>
                <a:lnTo>
                  <a:pt x="423841" y="219691"/>
                </a:lnTo>
                <a:lnTo>
                  <a:pt x="426029" y="208857"/>
                </a:lnTo>
                <a:lnTo>
                  <a:pt x="426029" y="27832"/>
                </a:lnTo>
                <a:lnTo>
                  <a:pt x="423841" y="16998"/>
                </a:lnTo>
                <a:lnTo>
                  <a:pt x="417877" y="8151"/>
                </a:lnTo>
                <a:lnTo>
                  <a:pt x="409030" y="2187"/>
                </a:lnTo>
                <a:lnTo>
                  <a:pt x="398197" y="0"/>
                </a:lnTo>
                <a:close/>
              </a:path>
            </a:pathLst>
          </a:custGeom>
          <a:solidFill>
            <a:srgbClr val="FFE359"/>
          </a:solidFill>
        </p:spPr>
        <p:txBody>
          <a:bodyPr wrap="square" lIns="0" tIns="0" rIns="0" bIns="0" rtlCol="0"/>
          <a:lstStyle/>
          <a:p>
            <a:endParaRPr/>
          </a:p>
        </p:txBody>
      </p:sp>
      <p:sp>
        <p:nvSpPr>
          <p:cNvPr id="26" name="object 26"/>
          <p:cNvSpPr/>
          <p:nvPr/>
        </p:nvSpPr>
        <p:spPr>
          <a:xfrm>
            <a:off x="6242096" y="2132347"/>
            <a:ext cx="299590" cy="166538"/>
          </a:xfrm>
          <a:custGeom>
            <a:avLst/>
            <a:gdLst/>
            <a:ahLst/>
            <a:cxnLst/>
            <a:rect l="l" t="t" r="r" b="b"/>
            <a:pathLst>
              <a:path w="426084" h="236854">
                <a:moveTo>
                  <a:pt x="27832" y="0"/>
                </a:moveTo>
                <a:lnTo>
                  <a:pt x="398195" y="0"/>
                </a:lnTo>
                <a:lnTo>
                  <a:pt x="409029" y="2187"/>
                </a:lnTo>
                <a:lnTo>
                  <a:pt x="417876" y="8151"/>
                </a:lnTo>
                <a:lnTo>
                  <a:pt x="423841" y="16998"/>
                </a:lnTo>
                <a:lnTo>
                  <a:pt x="426028" y="27832"/>
                </a:lnTo>
                <a:lnTo>
                  <a:pt x="426028" y="208856"/>
                </a:lnTo>
                <a:lnTo>
                  <a:pt x="423841" y="219690"/>
                </a:lnTo>
                <a:lnTo>
                  <a:pt x="417876" y="228537"/>
                </a:lnTo>
                <a:lnTo>
                  <a:pt x="409029" y="234502"/>
                </a:lnTo>
                <a:lnTo>
                  <a:pt x="398195"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7" name="object 27"/>
          <p:cNvSpPr/>
          <p:nvPr/>
        </p:nvSpPr>
        <p:spPr>
          <a:xfrm>
            <a:off x="6595267" y="2132347"/>
            <a:ext cx="203150" cy="166538"/>
          </a:xfrm>
          <a:custGeom>
            <a:avLst/>
            <a:gdLst/>
            <a:ahLst/>
            <a:cxnLst/>
            <a:rect l="l" t="t" r="r" b="b"/>
            <a:pathLst>
              <a:path w="288925" h="236854">
                <a:moveTo>
                  <a:pt x="260559" y="0"/>
                </a:moveTo>
                <a:lnTo>
                  <a:pt x="27833" y="0"/>
                </a:lnTo>
                <a:lnTo>
                  <a:pt x="16999" y="2187"/>
                </a:lnTo>
                <a:lnTo>
                  <a:pt x="8152" y="8151"/>
                </a:lnTo>
                <a:lnTo>
                  <a:pt x="2187" y="16998"/>
                </a:lnTo>
                <a:lnTo>
                  <a:pt x="0" y="27832"/>
                </a:lnTo>
                <a:lnTo>
                  <a:pt x="0" y="208857"/>
                </a:lnTo>
                <a:lnTo>
                  <a:pt x="2187" y="219691"/>
                </a:lnTo>
                <a:lnTo>
                  <a:pt x="8152" y="228537"/>
                </a:lnTo>
                <a:lnTo>
                  <a:pt x="16999" y="234502"/>
                </a:lnTo>
                <a:lnTo>
                  <a:pt x="27833" y="236689"/>
                </a:lnTo>
                <a:lnTo>
                  <a:pt x="260559" y="236689"/>
                </a:lnTo>
                <a:lnTo>
                  <a:pt x="271392" y="234502"/>
                </a:lnTo>
                <a:lnTo>
                  <a:pt x="280239" y="228537"/>
                </a:lnTo>
                <a:lnTo>
                  <a:pt x="286204" y="219691"/>
                </a:lnTo>
                <a:lnTo>
                  <a:pt x="288391" y="208857"/>
                </a:lnTo>
                <a:lnTo>
                  <a:pt x="288391" y="27832"/>
                </a:lnTo>
                <a:lnTo>
                  <a:pt x="286204" y="16998"/>
                </a:lnTo>
                <a:lnTo>
                  <a:pt x="280239" y="8151"/>
                </a:lnTo>
                <a:lnTo>
                  <a:pt x="271392" y="2187"/>
                </a:lnTo>
                <a:lnTo>
                  <a:pt x="260559" y="0"/>
                </a:lnTo>
                <a:close/>
              </a:path>
            </a:pathLst>
          </a:custGeom>
          <a:solidFill>
            <a:srgbClr val="FFE359"/>
          </a:solidFill>
        </p:spPr>
        <p:txBody>
          <a:bodyPr wrap="square" lIns="0" tIns="0" rIns="0" bIns="0" rtlCol="0"/>
          <a:lstStyle/>
          <a:p>
            <a:endParaRPr/>
          </a:p>
        </p:txBody>
      </p:sp>
      <p:sp>
        <p:nvSpPr>
          <p:cNvPr id="28" name="object 28"/>
          <p:cNvSpPr/>
          <p:nvPr/>
        </p:nvSpPr>
        <p:spPr>
          <a:xfrm>
            <a:off x="6595267" y="2132347"/>
            <a:ext cx="203150" cy="166538"/>
          </a:xfrm>
          <a:custGeom>
            <a:avLst/>
            <a:gdLst/>
            <a:ahLst/>
            <a:cxnLst/>
            <a:rect l="l" t="t" r="r" b="b"/>
            <a:pathLst>
              <a:path w="288925" h="236854">
                <a:moveTo>
                  <a:pt x="27832" y="0"/>
                </a:moveTo>
                <a:lnTo>
                  <a:pt x="260559" y="0"/>
                </a:lnTo>
                <a:lnTo>
                  <a:pt x="271392" y="2187"/>
                </a:lnTo>
                <a:lnTo>
                  <a:pt x="280239" y="8151"/>
                </a:lnTo>
                <a:lnTo>
                  <a:pt x="286204" y="16998"/>
                </a:lnTo>
                <a:lnTo>
                  <a:pt x="288391" y="27832"/>
                </a:lnTo>
                <a:lnTo>
                  <a:pt x="288391" y="208856"/>
                </a:lnTo>
                <a:lnTo>
                  <a:pt x="286204" y="219690"/>
                </a:lnTo>
                <a:lnTo>
                  <a:pt x="280239" y="228537"/>
                </a:lnTo>
                <a:lnTo>
                  <a:pt x="271392" y="234502"/>
                </a:lnTo>
                <a:lnTo>
                  <a:pt x="260559"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29" name="object 29"/>
          <p:cNvSpPr/>
          <p:nvPr/>
        </p:nvSpPr>
        <p:spPr>
          <a:xfrm>
            <a:off x="6595267" y="2385616"/>
            <a:ext cx="203150" cy="166538"/>
          </a:xfrm>
          <a:custGeom>
            <a:avLst/>
            <a:gdLst/>
            <a:ahLst/>
            <a:cxnLst/>
            <a:rect l="l" t="t" r="r" b="b"/>
            <a:pathLst>
              <a:path w="288925" h="236854">
                <a:moveTo>
                  <a:pt x="260559" y="0"/>
                </a:moveTo>
                <a:lnTo>
                  <a:pt x="27833" y="0"/>
                </a:lnTo>
                <a:lnTo>
                  <a:pt x="16999" y="2187"/>
                </a:lnTo>
                <a:lnTo>
                  <a:pt x="8152" y="8152"/>
                </a:lnTo>
                <a:lnTo>
                  <a:pt x="2187" y="16999"/>
                </a:lnTo>
                <a:lnTo>
                  <a:pt x="0" y="27833"/>
                </a:lnTo>
                <a:lnTo>
                  <a:pt x="0" y="208857"/>
                </a:lnTo>
                <a:lnTo>
                  <a:pt x="2187" y="219691"/>
                </a:lnTo>
                <a:lnTo>
                  <a:pt x="8152" y="228537"/>
                </a:lnTo>
                <a:lnTo>
                  <a:pt x="16999" y="234502"/>
                </a:lnTo>
                <a:lnTo>
                  <a:pt x="27833" y="236689"/>
                </a:lnTo>
                <a:lnTo>
                  <a:pt x="260559" y="236689"/>
                </a:lnTo>
                <a:lnTo>
                  <a:pt x="271392" y="234502"/>
                </a:lnTo>
                <a:lnTo>
                  <a:pt x="280239" y="228537"/>
                </a:lnTo>
                <a:lnTo>
                  <a:pt x="286204" y="219691"/>
                </a:lnTo>
                <a:lnTo>
                  <a:pt x="288391" y="208857"/>
                </a:lnTo>
                <a:lnTo>
                  <a:pt x="288391" y="27833"/>
                </a:lnTo>
                <a:lnTo>
                  <a:pt x="286204" y="16999"/>
                </a:lnTo>
                <a:lnTo>
                  <a:pt x="280239" y="8152"/>
                </a:lnTo>
                <a:lnTo>
                  <a:pt x="271392" y="2187"/>
                </a:lnTo>
                <a:lnTo>
                  <a:pt x="260559" y="0"/>
                </a:lnTo>
                <a:close/>
              </a:path>
            </a:pathLst>
          </a:custGeom>
          <a:solidFill>
            <a:srgbClr val="FFE359"/>
          </a:solidFill>
        </p:spPr>
        <p:txBody>
          <a:bodyPr wrap="square" lIns="0" tIns="0" rIns="0" bIns="0" rtlCol="0"/>
          <a:lstStyle/>
          <a:p>
            <a:endParaRPr/>
          </a:p>
        </p:txBody>
      </p:sp>
      <p:sp>
        <p:nvSpPr>
          <p:cNvPr id="30" name="object 30"/>
          <p:cNvSpPr/>
          <p:nvPr/>
        </p:nvSpPr>
        <p:spPr>
          <a:xfrm>
            <a:off x="6595267" y="2385616"/>
            <a:ext cx="203150" cy="166538"/>
          </a:xfrm>
          <a:custGeom>
            <a:avLst/>
            <a:gdLst/>
            <a:ahLst/>
            <a:cxnLst/>
            <a:rect l="l" t="t" r="r" b="b"/>
            <a:pathLst>
              <a:path w="288925" h="236854">
                <a:moveTo>
                  <a:pt x="27832" y="0"/>
                </a:moveTo>
                <a:lnTo>
                  <a:pt x="260559" y="0"/>
                </a:lnTo>
                <a:lnTo>
                  <a:pt x="271392" y="2187"/>
                </a:lnTo>
                <a:lnTo>
                  <a:pt x="280239" y="8151"/>
                </a:lnTo>
                <a:lnTo>
                  <a:pt x="286204" y="16998"/>
                </a:lnTo>
                <a:lnTo>
                  <a:pt x="288391" y="27832"/>
                </a:lnTo>
                <a:lnTo>
                  <a:pt x="288391" y="208856"/>
                </a:lnTo>
                <a:lnTo>
                  <a:pt x="286204" y="219690"/>
                </a:lnTo>
                <a:lnTo>
                  <a:pt x="280239" y="228537"/>
                </a:lnTo>
                <a:lnTo>
                  <a:pt x="271392" y="234502"/>
                </a:lnTo>
                <a:lnTo>
                  <a:pt x="260559" y="236689"/>
                </a:lnTo>
                <a:lnTo>
                  <a:pt x="27832" y="236689"/>
                </a:lnTo>
                <a:lnTo>
                  <a:pt x="16998" y="234502"/>
                </a:lnTo>
                <a:lnTo>
                  <a:pt x="8151" y="228537"/>
                </a:lnTo>
                <a:lnTo>
                  <a:pt x="2187" y="219690"/>
                </a:lnTo>
                <a:lnTo>
                  <a:pt x="0" y="208856"/>
                </a:lnTo>
                <a:lnTo>
                  <a:pt x="0" y="27832"/>
                </a:lnTo>
                <a:lnTo>
                  <a:pt x="2187" y="16998"/>
                </a:lnTo>
                <a:lnTo>
                  <a:pt x="8151" y="8151"/>
                </a:lnTo>
                <a:lnTo>
                  <a:pt x="16998" y="2187"/>
                </a:lnTo>
                <a:lnTo>
                  <a:pt x="27832" y="0"/>
                </a:lnTo>
                <a:close/>
              </a:path>
            </a:pathLst>
          </a:custGeom>
          <a:ln w="63500">
            <a:solidFill>
              <a:srgbClr val="53585F"/>
            </a:solidFill>
          </a:ln>
        </p:spPr>
        <p:txBody>
          <a:bodyPr wrap="square" lIns="0" tIns="0" rIns="0" bIns="0" rtlCol="0"/>
          <a:lstStyle/>
          <a:p>
            <a:endParaRPr/>
          </a:p>
        </p:txBody>
      </p:sp>
      <p:sp>
        <p:nvSpPr>
          <p:cNvPr id="31" name="object 31"/>
          <p:cNvSpPr txBox="1"/>
          <p:nvPr/>
        </p:nvSpPr>
        <p:spPr>
          <a:xfrm>
            <a:off x="83263" y="5325548"/>
            <a:ext cx="6538317" cy="745196"/>
          </a:xfrm>
          <a:prstGeom prst="rect">
            <a:avLst/>
          </a:prstGeom>
        </p:spPr>
        <p:txBody>
          <a:bodyPr vert="horz" wrap="square" lIns="0" tIns="26789" rIns="0" bIns="0" rtlCol="0">
            <a:spAutoFit/>
          </a:bodyPr>
          <a:lstStyle/>
          <a:p>
            <a:pPr marL="8929" marR="3572">
              <a:lnSpc>
                <a:spcPts val="2812"/>
              </a:lnSpc>
              <a:spcBef>
                <a:spcPts val="211"/>
              </a:spcBef>
            </a:pPr>
            <a:r>
              <a:rPr sz="2391" spc="-25" dirty="0">
                <a:solidFill>
                  <a:srgbClr val="53585F"/>
                </a:solidFill>
                <a:latin typeface="Trebuchet MS"/>
                <a:cs typeface="Trebuchet MS"/>
              </a:rPr>
              <a:t>[Wong </a:t>
            </a:r>
            <a:r>
              <a:rPr sz="2391" dirty="0">
                <a:solidFill>
                  <a:srgbClr val="53585F"/>
                </a:solidFill>
                <a:latin typeface="Trebuchet MS"/>
                <a:cs typeface="Trebuchet MS"/>
              </a:rPr>
              <a:t>&amp; </a:t>
            </a:r>
            <a:r>
              <a:rPr sz="2391" spc="-4" dirty="0">
                <a:solidFill>
                  <a:srgbClr val="53585F"/>
                </a:solidFill>
                <a:latin typeface="Trebuchet MS"/>
                <a:cs typeface="Trebuchet MS"/>
              </a:rPr>
              <a:t>Mooney </a:t>
            </a:r>
            <a:r>
              <a:rPr sz="2391" dirty="0">
                <a:solidFill>
                  <a:srgbClr val="53585F"/>
                </a:solidFill>
                <a:latin typeface="Trebuchet MS"/>
                <a:cs typeface="Trebuchet MS"/>
              </a:rPr>
              <a:t>2007, </a:t>
            </a:r>
            <a:r>
              <a:rPr sz="2391" spc="-11" dirty="0">
                <a:solidFill>
                  <a:srgbClr val="53585F"/>
                </a:solidFill>
                <a:latin typeface="Trebuchet MS"/>
                <a:cs typeface="Trebuchet MS"/>
              </a:rPr>
              <a:t>Kwiatkowski </a:t>
            </a:r>
            <a:r>
              <a:rPr sz="2391" dirty="0">
                <a:solidFill>
                  <a:srgbClr val="53585F"/>
                </a:solidFill>
                <a:latin typeface="Trebuchet MS"/>
                <a:cs typeface="Trebuchet MS"/>
              </a:rPr>
              <a:t>et </a:t>
            </a:r>
            <a:r>
              <a:rPr sz="2391" spc="-4" dirty="0">
                <a:solidFill>
                  <a:srgbClr val="53585F"/>
                </a:solidFill>
                <a:latin typeface="Trebuchet MS"/>
                <a:cs typeface="Trebuchet MS"/>
              </a:rPr>
              <a:t>al. </a:t>
            </a:r>
            <a:r>
              <a:rPr sz="2391" dirty="0">
                <a:solidFill>
                  <a:srgbClr val="53585F"/>
                </a:solidFill>
                <a:latin typeface="Trebuchet MS"/>
                <a:cs typeface="Trebuchet MS"/>
              </a:rPr>
              <a:t>2010,  </a:t>
            </a:r>
            <a:r>
              <a:rPr sz="2391" spc="-4" dirty="0">
                <a:solidFill>
                  <a:srgbClr val="53585F"/>
                </a:solidFill>
                <a:latin typeface="Trebuchet MS"/>
                <a:cs typeface="Trebuchet MS"/>
              </a:rPr>
              <a:t>Liang </a:t>
            </a:r>
            <a:r>
              <a:rPr sz="2391" dirty="0">
                <a:solidFill>
                  <a:srgbClr val="53585F"/>
                </a:solidFill>
                <a:latin typeface="Trebuchet MS"/>
                <a:cs typeface="Trebuchet MS"/>
              </a:rPr>
              <a:t>et </a:t>
            </a:r>
            <a:r>
              <a:rPr sz="2391" spc="-4" dirty="0">
                <a:solidFill>
                  <a:srgbClr val="53585F"/>
                </a:solidFill>
                <a:latin typeface="Trebuchet MS"/>
                <a:cs typeface="Trebuchet MS"/>
              </a:rPr>
              <a:t>al. </a:t>
            </a:r>
            <a:r>
              <a:rPr sz="2391" dirty="0">
                <a:solidFill>
                  <a:srgbClr val="53585F"/>
                </a:solidFill>
                <a:latin typeface="Trebuchet MS"/>
                <a:cs typeface="Trebuchet MS"/>
              </a:rPr>
              <a:t>2011, A et </a:t>
            </a:r>
            <a:r>
              <a:rPr sz="2391" spc="-4" dirty="0">
                <a:solidFill>
                  <a:srgbClr val="53585F"/>
                </a:solidFill>
                <a:latin typeface="Trebuchet MS"/>
                <a:cs typeface="Trebuchet MS"/>
              </a:rPr>
              <a:t>al.</a:t>
            </a:r>
            <a:r>
              <a:rPr sz="2391" spc="-271" dirty="0">
                <a:solidFill>
                  <a:srgbClr val="53585F"/>
                </a:solidFill>
                <a:latin typeface="Trebuchet MS"/>
                <a:cs typeface="Trebuchet MS"/>
              </a:rPr>
              <a:t> </a:t>
            </a:r>
            <a:r>
              <a:rPr sz="2391" dirty="0">
                <a:solidFill>
                  <a:srgbClr val="53585F"/>
                </a:solidFill>
                <a:latin typeface="Trebuchet MS"/>
                <a:cs typeface="Trebuchet MS"/>
              </a:rPr>
              <a:t>2013]</a:t>
            </a:r>
            <a:endParaRPr sz="2391">
              <a:latin typeface="Trebuchet MS"/>
              <a:cs typeface="Trebuchet MS"/>
            </a:endParaRPr>
          </a:p>
        </p:txBody>
      </p:sp>
      <p:sp>
        <p:nvSpPr>
          <p:cNvPr id="32" name="object 32"/>
          <p:cNvSpPr txBox="1"/>
          <p:nvPr/>
        </p:nvSpPr>
        <p:spPr>
          <a:xfrm>
            <a:off x="806872" y="2940447"/>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34" name="TextBox 33">
            <a:extLst>
              <a:ext uri="{FF2B5EF4-FFF2-40B4-BE49-F238E27FC236}">
                <a16:creationId xmlns:a16="http://schemas.microsoft.com/office/drawing/2014/main" id="{4CD08C9C-F4D2-3390-E1AE-9DDF14D6527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35" name="object 15">
            <a:extLst>
              <a:ext uri="{FF2B5EF4-FFF2-40B4-BE49-F238E27FC236}">
                <a16:creationId xmlns:a16="http://schemas.microsoft.com/office/drawing/2014/main" id="{31D620D3-EEA5-2144-3DB9-37FA2E67963F}"/>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833" y="1329500"/>
            <a:ext cx="3835646" cy="51355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17234" y="3424368"/>
            <a:ext cx="3668804" cy="946547"/>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sldNum" sz="quarter" idx="7"/>
          </p:nvPr>
        </p:nvSpPr>
        <p:spPr>
          <a:xfrm>
            <a:off x="8231641" y="6427562"/>
            <a:ext cx="708794" cy="169790"/>
          </a:xfrm>
          <a:prstGeom prst="rect">
            <a:avLst/>
          </a:prstGeom>
        </p:spPr>
        <p:txBody>
          <a:bodyPr vert="horz" wrap="square" lIns="0" tIns="0" rIns="0" bIns="0" numCol="1" rtlCol="0" anchor="t" anchorCtr="0" compatLnSpc="1">
            <a:prstTxWarp prst="textNoShape">
              <a:avLst/>
            </a:prstTxWarp>
            <a:spAutoFit/>
          </a:bodyPr>
          <a:lstStyle/>
          <a:p>
            <a:pPr marL="26788">
              <a:lnSpc>
                <a:spcPts val="1297"/>
              </a:lnSpc>
            </a:pPr>
            <a:fld id="{81D60167-4931-47E6-BA6A-407CBD079E47}" type="slidenum">
              <a:rPr dirty="0"/>
              <a:pPr marL="26788">
                <a:lnSpc>
                  <a:spcPts val="1297"/>
                </a:lnSpc>
              </a:pPr>
              <a:t>3</a:t>
            </a:fld>
            <a:endParaRPr dirty="0"/>
          </a:p>
        </p:txBody>
      </p:sp>
      <p:sp>
        <p:nvSpPr>
          <p:cNvPr id="5" name="object 5"/>
          <p:cNvSpPr txBox="1">
            <a:spLocks noGrp="1"/>
          </p:cNvSpPr>
          <p:nvPr>
            <p:ph type="ctrTitle"/>
          </p:nvPr>
        </p:nvSpPr>
        <p:spPr>
          <a:xfrm>
            <a:off x="395536" y="260648"/>
            <a:ext cx="3958173"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556836" algn="l"/>
              </a:tabLst>
            </a:pPr>
            <a:r>
              <a:rPr lang="de-DE" sz="3200" dirty="0">
                <a:latin typeface="+mj-lt"/>
              </a:rPr>
              <a:t>I</a:t>
            </a:r>
            <a:r>
              <a:rPr sz="3200" dirty="0">
                <a:latin typeface="+mj-lt"/>
              </a:rPr>
              <a:t>mage</a:t>
            </a:r>
            <a:r>
              <a:rPr lang="de-DE" sz="3200" dirty="0">
                <a:latin typeface="+mj-lt"/>
              </a:rPr>
              <a:t> </a:t>
            </a:r>
            <a:r>
              <a:rPr sz="3200" dirty="0">
                <a:latin typeface="+mj-lt"/>
              </a:rPr>
              <a:t>captioning</a:t>
            </a:r>
          </a:p>
        </p:txBody>
      </p:sp>
      <p:sp>
        <p:nvSpPr>
          <p:cNvPr id="8" name="TextBox 7">
            <a:extLst>
              <a:ext uri="{FF2B5EF4-FFF2-40B4-BE49-F238E27FC236}">
                <a16:creationId xmlns:a16="http://schemas.microsoft.com/office/drawing/2014/main" id="{A20BB082-D832-AA6F-3B2C-16E1F6D76FC1}"/>
              </a:ext>
            </a:extLst>
          </p:cNvPr>
          <p:cNvSpPr txBox="1"/>
          <p:nvPr/>
        </p:nvSpPr>
        <p:spPr>
          <a:xfrm>
            <a:off x="4932040" y="3501008"/>
            <a:ext cx="3668804" cy="830997"/>
          </a:xfrm>
          <a:prstGeom prst="rect">
            <a:avLst/>
          </a:prstGeom>
          <a:noFill/>
        </p:spPr>
        <p:txBody>
          <a:bodyPr wrap="square">
            <a:spAutoFit/>
          </a:bodyPr>
          <a:lstStyle/>
          <a:p>
            <a:r>
              <a:rPr lang="en-GB" sz="2400" dirty="0"/>
              <a:t>A</a:t>
            </a:r>
            <a:r>
              <a:rPr lang="en-DE" sz="2400" dirty="0"/>
              <a:t> red truck is parked </a:t>
            </a:r>
            <a:br>
              <a:rPr lang="en-DE" sz="2400" dirty="0"/>
            </a:br>
            <a:r>
              <a:rPr lang="en-DE" sz="2400" dirty="0"/>
              <a:t>on a street lined with trees</a:t>
            </a:r>
          </a:p>
        </p:txBody>
      </p:sp>
      <p:sp>
        <p:nvSpPr>
          <p:cNvPr id="4" name="TextBox 3">
            <a:extLst>
              <a:ext uri="{FF2B5EF4-FFF2-40B4-BE49-F238E27FC236}">
                <a16:creationId xmlns:a16="http://schemas.microsoft.com/office/drawing/2014/main" id="{32CC1DA0-97FC-1162-7378-CDCD3A4DD081}"/>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5627" y="2688633"/>
            <a:ext cx="1105495" cy="1472951"/>
          </a:xfrm>
          <a:custGeom>
            <a:avLst/>
            <a:gdLst/>
            <a:ahLst/>
            <a:cxnLst/>
            <a:rect l="l" t="t" r="r" b="b"/>
            <a:pathLst>
              <a:path w="1572259" h="2094864">
                <a:moveTo>
                  <a:pt x="0" y="2094401"/>
                </a:moveTo>
                <a:lnTo>
                  <a:pt x="1572054" y="2094401"/>
                </a:lnTo>
                <a:lnTo>
                  <a:pt x="1572054" y="0"/>
                </a:lnTo>
                <a:lnTo>
                  <a:pt x="0" y="0"/>
                </a:lnTo>
                <a:lnTo>
                  <a:pt x="0" y="2094401"/>
                </a:lnTo>
                <a:close/>
              </a:path>
            </a:pathLst>
          </a:custGeom>
          <a:solidFill>
            <a:srgbClr val="DCDEE0"/>
          </a:solidFill>
        </p:spPr>
        <p:txBody>
          <a:bodyPr wrap="square" lIns="0" tIns="0" rIns="0" bIns="0" rtlCol="0"/>
          <a:lstStyle/>
          <a:p>
            <a:endParaRPr/>
          </a:p>
        </p:txBody>
      </p:sp>
      <p:sp>
        <p:nvSpPr>
          <p:cNvPr id="3" name="object 3"/>
          <p:cNvSpPr/>
          <p:nvPr/>
        </p:nvSpPr>
        <p:spPr>
          <a:xfrm>
            <a:off x="3695627" y="2688633"/>
            <a:ext cx="1105495" cy="1472951"/>
          </a:xfrm>
          <a:custGeom>
            <a:avLst/>
            <a:gdLst/>
            <a:ahLst/>
            <a:cxnLst/>
            <a:rect l="l" t="t" r="r" b="b"/>
            <a:pathLst>
              <a:path w="1572259" h="2094864">
                <a:moveTo>
                  <a:pt x="0" y="0"/>
                </a:moveTo>
                <a:lnTo>
                  <a:pt x="1572054" y="0"/>
                </a:lnTo>
                <a:lnTo>
                  <a:pt x="1572054" y="2094401"/>
                </a:lnTo>
                <a:lnTo>
                  <a:pt x="0" y="2094401"/>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4133782" y="3271334"/>
            <a:ext cx="229046" cy="307628"/>
          </a:xfrm>
          <a:custGeom>
            <a:avLst/>
            <a:gdLst/>
            <a:ahLst/>
            <a:cxnLst/>
            <a:rect l="l" t="t" r="r" b="b"/>
            <a:pathLst>
              <a:path w="325754" h="437514">
                <a:moveTo>
                  <a:pt x="162873" y="0"/>
                </a:moveTo>
                <a:lnTo>
                  <a:pt x="121307" y="7109"/>
                </a:lnTo>
                <a:lnTo>
                  <a:pt x="81950" y="28439"/>
                </a:lnTo>
                <a:lnTo>
                  <a:pt x="47011" y="63988"/>
                </a:lnTo>
                <a:lnTo>
                  <a:pt x="23505" y="103489"/>
                </a:lnTo>
                <a:lnTo>
                  <a:pt x="7835" y="147627"/>
                </a:lnTo>
                <a:lnTo>
                  <a:pt x="0" y="194547"/>
                </a:lnTo>
                <a:lnTo>
                  <a:pt x="0" y="242394"/>
                </a:lnTo>
                <a:lnTo>
                  <a:pt x="7835" y="289313"/>
                </a:lnTo>
                <a:lnTo>
                  <a:pt x="23505" y="333451"/>
                </a:lnTo>
                <a:lnTo>
                  <a:pt x="47011" y="372953"/>
                </a:lnTo>
                <a:lnTo>
                  <a:pt x="81950" y="408502"/>
                </a:lnTo>
                <a:lnTo>
                  <a:pt x="121307" y="429831"/>
                </a:lnTo>
                <a:lnTo>
                  <a:pt x="162873" y="436941"/>
                </a:lnTo>
                <a:lnTo>
                  <a:pt x="204438" y="429831"/>
                </a:lnTo>
                <a:lnTo>
                  <a:pt x="243795" y="408502"/>
                </a:lnTo>
                <a:lnTo>
                  <a:pt x="278734" y="372953"/>
                </a:lnTo>
                <a:lnTo>
                  <a:pt x="302240" y="333451"/>
                </a:lnTo>
                <a:lnTo>
                  <a:pt x="317911" y="289313"/>
                </a:lnTo>
                <a:lnTo>
                  <a:pt x="325746" y="242394"/>
                </a:lnTo>
                <a:lnTo>
                  <a:pt x="325746" y="194547"/>
                </a:lnTo>
                <a:lnTo>
                  <a:pt x="317911" y="147627"/>
                </a:lnTo>
                <a:lnTo>
                  <a:pt x="302240" y="103489"/>
                </a:lnTo>
                <a:lnTo>
                  <a:pt x="278734" y="63988"/>
                </a:lnTo>
                <a:lnTo>
                  <a:pt x="243795" y="28439"/>
                </a:lnTo>
                <a:lnTo>
                  <a:pt x="204438" y="7109"/>
                </a:lnTo>
                <a:lnTo>
                  <a:pt x="162873" y="0"/>
                </a:lnTo>
                <a:close/>
              </a:path>
            </a:pathLst>
          </a:custGeom>
          <a:solidFill>
            <a:srgbClr val="C82506"/>
          </a:solidFill>
        </p:spPr>
        <p:txBody>
          <a:bodyPr wrap="square" lIns="0" tIns="0" rIns="0" bIns="0" rtlCol="0"/>
          <a:lstStyle/>
          <a:p>
            <a:endParaRPr/>
          </a:p>
        </p:txBody>
      </p:sp>
      <p:sp>
        <p:nvSpPr>
          <p:cNvPr id="5" name="object 5"/>
          <p:cNvSpPr/>
          <p:nvPr/>
        </p:nvSpPr>
        <p:spPr>
          <a:xfrm>
            <a:off x="4507059" y="3779277"/>
            <a:ext cx="229046" cy="307628"/>
          </a:xfrm>
          <a:custGeom>
            <a:avLst/>
            <a:gdLst/>
            <a:ahLst/>
            <a:cxnLst/>
            <a:rect l="l" t="t" r="r" b="b"/>
            <a:pathLst>
              <a:path w="325754" h="437514">
                <a:moveTo>
                  <a:pt x="162872" y="0"/>
                </a:moveTo>
                <a:lnTo>
                  <a:pt x="121307" y="7109"/>
                </a:lnTo>
                <a:lnTo>
                  <a:pt x="81950" y="28439"/>
                </a:lnTo>
                <a:lnTo>
                  <a:pt x="47011" y="63988"/>
                </a:lnTo>
                <a:lnTo>
                  <a:pt x="23505" y="103490"/>
                </a:lnTo>
                <a:lnTo>
                  <a:pt x="7835" y="147628"/>
                </a:lnTo>
                <a:lnTo>
                  <a:pt x="0" y="194547"/>
                </a:lnTo>
                <a:lnTo>
                  <a:pt x="0" y="242394"/>
                </a:lnTo>
                <a:lnTo>
                  <a:pt x="7835" y="289314"/>
                </a:lnTo>
                <a:lnTo>
                  <a:pt x="23505" y="333451"/>
                </a:lnTo>
                <a:lnTo>
                  <a:pt x="47011" y="372953"/>
                </a:lnTo>
                <a:lnTo>
                  <a:pt x="81950" y="408502"/>
                </a:lnTo>
                <a:lnTo>
                  <a:pt x="121307" y="429831"/>
                </a:lnTo>
                <a:lnTo>
                  <a:pt x="162872" y="436941"/>
                </a:lnTo>
                <a:lnTo>
                  <a:pt x="204438" y="429831"/>
                </a:lnTo>
                <a:lnTo>
                  <a:pt x="243794" y="408502"/>
                </a:lnTo>
                <a:lnTo>
                  <a:pt x="278734" y="372953"/>
                </a:lnTo>
                <a:lnTo>
                  <a:pt x="302240" y="333451"/>
                </a:lnTo>
                <a:lnTo>
                  <a:pt x="317911" y="289314"/>
                </a:lnTo>
                <a:lnTo>
                  <a:pt x="325746" y="242394"/>
                </a:lnTo>
                <a:lnTo>
                  <a:pt x="325746" y="194547"/>
                </a:lnTo>
                <a:lnTo>
                  <a:pt x="317911" y="147628"/>
                </a:lnTo>
                <a:lnTo>
                  <a:pt x="302240" y="103490"/>
                </a:lnTo>
                <a:lnTo>
                  <a:pt x="278734" y="63988"/>
                </a:lnTo>
                <a:lnTo>
                  <a:pt x="243794" y="28439"/>
                </a:lnTo>
                <a:lnTo>
                  <a:pt x="204438" y="7109"/>
                </a:lnTo>
                <a:lnTo>
                  <a:pt x="162872" y="0"/>
                </a:lnTo>
                <a:close/>
              </a:path>
            </a:pathLst>
          </a:custGeom>
          <a:solidFill>
            <a:srgbClr val="0365C0"/>
          </a:solidFill>
        </p:spPr>
        <p:txBody>
          <a:bodyPr wrap="square" lIns="0" tIns="0" rIns="0" bIns="0" rtlCol="0"/>
          <a:lstStyle/>
          <a:p>
            <a:endParaRPr/>
          </a:p>
        </p:txBody>
      </p:sp>
      <p:sp>
        <p:nvSpPr>
          <p:cNvPr id="6" name="object 6"/>
          <p:cNvSpPr/>
          <p:nvPr/>
        </p:nvSpPr>
        <p:spPr>
          <a:xfrm>
            <a:off x="4506369" y="3271334"/>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7" name="object 7"/>
          <p:cNvSpPr/>
          <p:nvPr/>
        </p:nvSpPr>
        <p:spPr>
          <a:xfrm>
            <a:off x="3758280" y="3779277"/>
            <a:ext cx="230832" cy="307628"/>
          </a:xfrm>
          <a:custGeom>
            <a:avLst/>
            <a:gdLst/>
            <a:ahLst/>
            <a:cxnLst/>
            <a:rect l="l" t="t" r="r" b="b"/>
            <a:pathLst>
              <a:path w="328295" h="437514">
                <a:moveTo>
                  <a:pt x="0" y="436940"/>
                </a:moveTo>
                <a:lnTo>
                  <a:pt x="327705" y="436940"/>
                </a:lnTo>
                <a:lnTo>
                  <a:pt x="327705" y="0"/>
                </a:lnTo>
                <a:lnTo>
                  <a:pt x="0" y="0"/>
                </a:lnTo>
                <a:lnTo>
                  <a:pt x="0" y="436940"/>
                </a:lnTo>
                <a:close/>
              </a:path>
            </a:pathLst>
          </a:custGeom>
          <a:solidFill>
            <a:srgbClr val="70BF41"/>
          </a:solidFill>
        </p:spPr>
        <p:txBody>
          <a:bodyPr wrap="square" lIns="0" tIns="0" rIns="0" bIns="0" rtlCol="0"/>
          <a:lstStyle/>
          <a:p>
            <a:endParaRPr/>
          </a:p>
        </p:txBody>
      </p:sp>
      <p:sp>
        <p:nvSpPr>
          <p:cNvPr id="8" name="object 8"/>
          <p:cNvSpPr/>
          <p:nvPr/>
        </p:nvSpPr>
        <p:spPr>
          <a:xfrm>
            <a:off x="4114917" y="2778607"/>
            <a:ext cx="266998" cy="307628"/>
          </a:xfrm>
          <a:custGeom>
            <a:avLst/>
            <a:gdLst/>
            <a:ahLst/>
            <a:cxnLst/>
            <a:rect l="l" t="t" r="r" b="b"/>
            <a:pathLst>
              <a:path w="379729" h="437514">
                <a:moveTo>
                  <a:pt x="189702" y="0"/>
                </a:moveTo>
                <a:lnTo>
                  <a:pt x="0" y="436940"/>
                </a:lnTo>
                <a:lnTo>
                  <a:pt x="379404" y="436940"/>
                </a:lnTo>
                <a:lnTo>
                  <a:pt x="189702" y="0"/>
                </a:lnTo>
                <a:close/>
              </a:path>
            </a:pathLst>
          </a:custGeom>
          <a:solidFill>
            <a:srgbClr val="C82506"/>
          </a:solidFill>
        </p:spPr>
        <p:txBody>
          <a:bodyPr wrap="square" lIns="0" tIns="0" rIns="0" bIns="0" rtlCol="0"/>
          <a:lstStyle/>
          <a:p>
            <a:endParaRPr/>
          </a:p>
        </p:txBody>
      </p:sp>
      <p:sp>
        <p:nvSpPr>
          <p:cNvPr id="9" name="object 9"/>
          <p:cNvSpPr txBox="1">
            <a:spLocks noGrp="1"/>
          </p:cNvSpPr>
          <p:nvPr>
            <p:ph type="title"/>
          </p:nvPr>
        </p:nvSpPr>
        <p:spPr>
          <a:xfrm>
            <a:off x="846545" y="362022"/>
            <a:ext cx="7446913" cy="563540"/>
          </a:xfrm>
          <a:prstGeom prst="rect">
            <a:avLst/>
          </a:prstGeom>
        </p:spPr>
        <p:txBody>
          <a:bodyPr vert="horz" wrap="square" lIns="0" tIns="11609" rIns="0" bIns="0" numCol="1" rtlCol="0" anchor="t" anchorCtr="0" compatLnSpc="1">
            <a:prstTxWarp prst="textNoShape">
              <a:avLst/>
            </a:prstTxWarp>
            <a:spAutoFit/>
          </a:bodyPr>
          <a:lstStyle/>
          <a:p>
            <a:pPr marL="8929">
              <a:spcBef>
                <a:spcPts val="91"/>
              </a:spcBef>
            </a:pPr>
            <a:r>
              <a:rPr sz="3586" spc="7" dirty="0"/>
              <a:t>Neural module networks learn</a:t>
            </a:r>
            <a:r>
              <a:rPr sz="3586" spc="-39" dirty="0"/>
              <a:t> </a:t>
            </a:r>
            <a:r>
              <a:rPr sz="3586" spc="7" dirty="0"/>
              <a:t>both!</a:t>
            </a:r>
            <a:endParaRPr sz="3586"/>
          </a:p>
        </p:txBody>
      </p:sp>
      <p:sp>
        <p:nvSpPr>
          <p:cNvPr id="10" name="object 10"/>
          <p:cNvSpPr/>
          <p:nvPr/>
        </p:nvSpPr>
        <p:spPr>
          <a:xfrm>
            <a:off x="715422" y="2696741"/>
            <a:ext cx="1832818" cy="1472951"/>
          </a:xfrm>
          <a:custGeom>
            <a:avLst/>
            <a:gdLst/>
            <a:ahLst/>
            <a:cxnLst/>
            <a:rect l="l" t="t" r="r" b="b"/>
            <a:pathLst>
              <a:path w="2606675" h="2094864">
                <a:moveTo>
                  <a:pt x="2417925" y="0"/>
                </a:moveTo>
                <a:lnTo>
                  <a:pt x="188202" y="0"/>
                </a:lnTo>
                <a:lnTo>
                  <a:pt x="138171" y="6722"/>
                </a:lnTo>
                <a:lnTo>
                  <a:pt x="93213" y="25695"/>
                </a:lnTo>
                <a:lnTo>
                  <a:pt x="55123" y="55123"/>
                </a:lnTo>
                <a:lnTo>
                  <a:pt x="25695" y="93213"/>
                </a:lnTo>
                <a:lnTo>
                  <a:pt x="6722" y="138171"/>
                </a:lnTo>
                <a:lnTo>
                  <a:pt x="0" y="188203"/>
                </a:lnTo>
                <a:lnTo>
                  <a:pt x="0" y="1906198"/>
                </a:lnTo>
                <a:lnTo>
                  <a:pt x="6722" y="1956230"/>
                </a:lnTo>
                <a:lnTo>
                  <a:pt x="25695" y="2001188"/>
                </a:lnTo>
                <a:lnTo>
                  <a:pt x="55123" y="2039278"/>
                </a:lnTo>
                <a:lnTo>
                  <a:pt x="93213" y="2068706"/>
                </a:lnTo>
                <a:lnTo>
                  <a:pt x="138171" y="2087678"/>
                </a:lnTo>
                <a:lnTo>
                  <a:pt x="188202" y="2094401"/>
                </a:lnTo>
                <a:lnTo>
                  <a:pt x="2417925" y="2094401"/>
                </a:lnTo>
                <a:lnTo>
                  <a:pt x="2467957" y="2087678"/>
                </a:lnTo>
                <a:lnTo>
                  <a:pt x="2512915" y="2068706"/>
                </a:lnTo>
                <a:lnTo>
                  <a:pt x="2551005" y="2039278"/>
                </a:lnTo>
                <a:lnTo>
                  <a:pt x="2580433" y="2001188"/>
                </a:lnTo>
                <a:lnTo>
                  <a:pt x="2599405" y="1956230"/>
                </a:lnTo>
                <a:lnTo>
                  <a:pt x="2606128" y="1906198"/>
                </a:lnTo>
                <a:lnTo>
                  <a:pt x="2606128" y="188203"/>
                </a:lnTo>
                <a:lnTo>
                  <a:pt x="2599405" y="138171"/>
                </a:lnTo>
                <a:lnTo>
                  <a:pt x="2580433" y="93213"/>
                </a:lnTo>
                <a:lnTo>
                  <a:pt x="2551005" y="55123"/>
                </a:lnTo>
                <a:lnTo>
                  <a:pt x="2512915" y="25695"/>
                </a:lnTo>
                <a:lnTo>
                  <a:pt x="2467957" y="6722"/>
                </a:lnTo>
                <a:lnTo>
                  <a:pt x="2417925" y="0"/>
                </a:lnTo>
                <a:close/>
              </a:path>
            </a:pathLst>
          </a:custGeom>
          <a:solidFill>
            <a:srgbClr val="DCDEE0"/>
          </a:solidFill>
        </p:spPr>
        <p:txBody>
          <a:bodyPr wrap="square" lIns="0" tIns="0" rIns="0" bIns="0" rtlCol="0"/>
          <a:lstStyle/>
          <a:p>
            <a:endParaRPr/>
          </a:p>
        </p:txBody>
      </p:sp>
      <p:sp>
        <p:nvSpPr>
          <p:cNvPr id="11" name="object 11"/>
          <p:cNvSpPr/>
          <p:nvPr/>
        </p:nvSpPr>
        <p:spPr>
          <a:xfrm>
            <a:off x="5938162" y="3094843"/>
            <a:ext cx="761256" cy="676424"/>
          </a:xfrm>
          <a:custGeom>
            <a:avLst/>
            <a:gdLst/>
            <a:ahLst/>
            <a:cxnLst/>
            <a:rect l="l" t="t" r="r" b="b"/>
            <a:pathLst>
              <a:path w="1082675" h="962025">
                <a:moveTo>
                  <a:pt x="334144" y="0"/>
                </a:moveTo>
                <a:lnTo>
                  <a:pt x="334144" y="308180"/>
                </a:lnTo>
                <a:lnTo>
                  <a:pt x="0" y="308180"/>
                </a:lnTo>
                <a:lnTo>
                  <a:pt x="0" y="653846"/>
                </a:lnTo>
                <a:lnTo>
                  <a:pt x="334144" y="653846"/>
                </a:lnTo>
                <a:lnTo>
                  <a:pt x="334144" y="962026"/>
                </a:lnTo>
                <a:lnTo>
                  <a:pt x="1082323" y="481013"/>
                </a:lnTo>
                <a:lnTo>
                  <a:pt x="334144" y="0"/>
                </a:lnTo>
                <a:close/>
              </a:path>
            </a:pathLst>
          </a:custGeom>
          <a:solidFill>
            <a:srgbClr val="A6AAA9"/>
          </a:solidFill>
        </p:spPr>
        <p:txBody>
          <a:bodyPr wrap="square" lIns="0" tIns="0" rIns="0" bIns="0" rtlCol="0"/>
          <a:lstStyle/>
          <a:p>
            <a:endParaRPr/>
          </a:p>
        </p:txBody>
      </p:sp>
      <p:sp>
        <p:nvSpPr>
          <p:cNvPr id="12" name="object 12"/>
          <p:cNvSpPr/>
          <p:nvPr/>
        </p:nvSpPr>
        <p:spPr>
          <a:xfrm>
            <a:off x="7518079" y="3148640"/>
            <a:ext cx="889397" cy="569268"/>
          </a:xfrm>
          <a:custGeom>
            <a:avLst/>
            <a:gdLst/>
            <a:ahLst/>
            <a:cxnLst/>
            <a:rect l="l" t="t" r="r" b="b"/>
            <a:pathLst>
              <a:path w="1264920" h="809625">
                <a:moveTo>
                  <a:pt x="1189329" y="0"/>
                </a:moveTo>
                <a:lnTo>
                  <a:pt x="75495" y="0"/>
                </a:lnTo>
                <a:lnTo>
                  <a:pt x="46108" y="5932"/>
                </a:lnTo>
                <a:lnTo>
                  <a:pt x="22111" y="22112"/>
                </a:lnTo>
                <a:lnTo>
                  <a:pt x="5932" y="46109"/>
                </a:lnTo>
                <a:lnTo>
                  <a:pt x="0" y="75496"/>
                </a:lnTo>
                <a:lnTo>
                  <a:pt x="0" y="733505"/>
                </a:lnTo>
                <a:lnTo>
                  <a:pt x="5932" y="762891"/>
                </a:lnTo>
                <a:lnTo>
                  <a:pt x="22111" y="786888"/>
                </a:lnTo>
                <a:lnTo>
                  <a:pt x="46108" y="803068"/>
                </a:lnTo>
                <a:lnTo>
                  <a:pt x="75495" y="809001"/>
                </a:lnTo>
                <a:lnTo>
                  <a:pt x="1189329" y="809001"/>
                </a:lnTo>
                <a:lnTo>
                  <a:pt x="1218716" y="803068"/>
                </a:lnTo>
                <a:lnTo>
                  <a:pt x="1242713" y="786888"/>
                </a:lnTo>
                <a:lnTo>
                  <a:pt x="1258893" y="762891"/>
                </a:lnTo>
                <a:lnTo>
                  <a:pt x="1264826" y="733505"/>
                </a:lnTo>
                <a:lnTo>
                  <a:pt x="1264826" y="75496"/>
                </a:lnTo>
                <a:lnTo>
                  <a:pt x="1258893" y="46109"/>
                </a:lnTo>
                <a:lnTo>
                  <a:pt x="1242713" y="22112"/>
                </a:lnTo>
                <a:lnTo>
                  <a:pt x="1218716" y="5932"/>
                </a:lnTo>
                <a:lnTo>
                  <a:pt x="1189329" y="0"/>
                </a:lnTo>
                <a:close/>
              </a:path>
            </a:pathLst>
          </a:custGeom>
          <a:solidFill>
            <a:srgbClr val="DCDEE0"/>
          </a:solidFill>
        </p:spPr>
        <p:txBody>
          <a:bodyPr wrap="square" lIns="0" tIns="0" rIns="0" bIns="0" rtlCol="0"/>
          <a:lstStyle/>
          <a:p>
            <a:endParaRPr/>
          </a:p>
        </p:txBody>
      </p:sp>
      <p:sp>
        <p:nvSpPr>
          <p:cNvPr id="13" name="object 13"/>
          <p:cNvSpPr txBox="1"/>
          <p:nvPr/>
        </p:nvSpPr>
        <p:spPr>
          <a:xfrm>
            <a:off x="7761595" y="3370317"/>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4" name="object 14"/>
          <p:cNvSpPr txBox="1"/>
          <p:nvPr/>
        </p:nvSpPr>
        <p:spPr>
          <a:xfrm>
            <a:off x="806872" y="2940447"/>
            <a:ext cx="1649313" cy="988852"/>
          </a:xfrm>
          <a:prstGeom prst="rect">
            <a:avLst/>
          </a:prstGeom>
        </p:spPr>
        <p:txBody>
          <a:bodyPr vert="horz" wrap="square" lIns="0" tIns="26789" rIns="0" bIns="0" rtlCol="0">
            <a:spAutoFit/>
          </a:bodyPr>
          <a:lstStyle/>
          <a:p>
            <a:pPr marL="8483" marR="3572" algn="ctr">
              <a:lnSpc>
                <a:spcPts val="2461"/>
              </a:lnSpc>
              <a:spcBef>
                <a:spcPts val="211"/>
              </a:spcBef>
            </a:pPr>
            <a:r>
              <a:rPr sz="2109" i="1" spc="-4" dirty="0">
                <a:latin typeface="Trebuchet MS"/>
                <a:cs typeface="Trebuchet MS"/>
              </a:rPr>
              <a:t>Is there </a:t>
            </a:r>
            <a:r>
              <a:rPr sz="2109" i="1" dirty="0">
                <a:latin typeface="Trebuchet MS"/>
                <a:cs typeface="Trebuchet MS"/>
              </a:rPr>
              <a:t>a</a:t>
            </a:r>
            <a:r>
              <a:rPr sz="2109" i="1" spc="-46" dirty="0">
                <a:latin typeface="Trebuchet MS"/>
                <a:cs typeface="Trebuchet MS"/>
              </a:rPr>
              <a:t> </a:t>
            </a:r>
            <a:r>
              <a:rPr sz="2109" i="1" spc="-4" dirty="0">
                <a:latin typeface="Trebuchet MS"/>
                <a:cs typeface="Trebuchet MS"/>
              </a:rPr>
              <a:t>red  shape above  </a:t>
            </a:r>
            <a:r>
              <a:rPr sz="2109" i="1" dirty="0">
                <a:latin typeface="Trebuchet MS"/>
                <a:cs typeface="Trebuchet MS"/>
              </a:rPr>
              <a:t>a</a:t>
            </a:r>
            <a:r>
              <a:rPr sz="2109" i="1" spc="-11"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15" name="object 15"/>
          <p:cNvSpPr/>
          <p:nvPr/>
        </p:nvSpPr>
        <p:spPr>
          <a:xfrm>
            <a:off x="6318514" y="2342537"/>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F5D32A"/>
          </a:solidFill>
        </p:spPr>
        <p:txBody>
          <a:bodyPr wrap="square" lIns="0" tIns="0" rIns="0" bIns="0" rtlCol="0"/>
          <a:lstStyle/>
          <a:p>
            <a:endParaRPr/>
          </a:p>
        </p:txBody>
      </p:sp>
      <p:sp>
        <p:nvSpPr>
          <p:cNvPr id="16" name="object 16"/>
          <p:cNvSpPr/>
          <p:nvPr/>
        </p:nvSpPr>
        <p:spPr>
          <a:xfrm>
            <a:off x="6318514" y="2345707"/>
            <a:ext cx="380851" cy="0"/>
          </a:xfrm>
          <a:custGeom>
            <a:avLst/>
            <a:gdLst/>
            <a:ahLst/>
            <a:cxnLst/>
            <a:rect l="l" t="t" r="r" b="b"/>
            <a:pathLst>
              <a:path w="541654">
                <a:moveTo>
                  <a:pt x="0" y="0"/>
                </a:moveTo>
                <a:lnTo>
                  <a:pt x="541378" y="0"/>
                </a:lnTo>
              </a:path>
            </a:pathLst>
          </a:custGeom>
          <a:ln w="4723">
            <a:solidFill>
              <a:srgbClr val="FBE896"/>
            </a:solidFill>
          </a:ln>
        </p:spPr>
        <p:txBody>
          <a:bodyPr wrap="square" lIns="0" tIns="0" rIns="0" bIns="0" rtlCol="0"/>
          <a:lstStyle/>
          <a:p>
            <a:endParaRPr/>
          </a:p>
        </p:txBody>
      </p:sp>
      <p:sp>
        <p:nvSpPr>
          <p:cNvPr id="17" name="object 17"/>
          <p:cNvSpPr/>
          <p:nvPr/>
        </p:nvSpPr>
        <p:spPr>
          <a:xfrm>
            <a:off x="5938162" y="2092641"/>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F5D32A"/>
          </a:solidFill>
        </p:spPr>
        <p:txBody>
          <a:bodyPr wrap="square" lIns="0" tIns="0" rIns="0" bIns="0" rtlCol="0"/>
          <a:lstStyle/>
          <a:p>
            <a:endParaRPr/>
          </a:p>
        </p:txBody>
      </p:sp>
      <p:sp>
        <p:nvSpPr>
          <p:cNvPr id="18" name="object 18"/>
          <p:cNvSpPr/>
          <p:nvPr/>
        </p:nvSpPr>
        <p:spPr>
          <a:xfrm>
            <a:off x="6318514" y="2092641"/>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8DCB69"/>
          </a:solidFill>
        </p:spPr>
        <p:txBody>
          <a:bodyPr wrap="square" lIns="0" tIns="0" rIns="0" bIns="0" rtlCol="0"/>
          <a:lstStyle/>
          <a:p>
            <a:endParaRPr/>
          </a:p>
        </p:txBody>
      </p:sp>
      <p:sp>
        <p:nvSpPr>
          <p:cNvPr id="19" name="object 19"/>
          <p:cNvSpPr/>
          <p:nvPr/>
        </p:nvSpPr>
        <p:spPr>
          <a:xfrm>
            <a:off x="5986083" y="2079302"/>
            <a:ext cx="95994" cy="0"/>
          </a:xfrm>
          <a:custGeom>
            <a:avLst/>
            <a:gdLst/>
            <a:ahLst/>
            <a:cxnLst/>
            <a:rect l="l" t="t" r="r" b="b"/>
            <a:pathLst>
              <a:path w="136525">
                <a:moveTo>
                  <a:pt x="0" y="0"/>
                </a:moveTo>
                <a:lnTo>
                  <a:pt x="136005" y="0"/>
                </a:lnTo>
              </a:path>
            </a:pathLst>
          </a:custGeom>
          <a:ln w="53442">
            <a:solidFill>
              <a:srgbClr val="F5D32A"/>
            </a:solidFill>
          </a:ln>
        </p:spPr>
        <p:txBody>
          <a:bodyPr wrap="square" lIns="0" tIns="0" rIns="0" bIns="0" rtlCol="0"/>
          <a:lstStyle/>
          <a:p>
            <a:endParaRPr/>
          </a:p>
        </p:txBody>
      </p:sp>
      <p:sp>
        <p:nvSpPr>
          <p:cNvPr id="20" name="object 20"/>
          <p:cNvSpPr/>
          <p:nvPr/>
        </p:nvSpPr>
        <p:spPr>
          <a:xfrm>
            <a:off x="6175273" y="2097512"/>
            <a:ext cx="95994" cy="0"/>
          </a:xfrm>
          <a:custGeom>
            <a:avLst/>
            <a:gdLst/>
            <a:ahLst/>
            <a:cxnLst/>
            <a:rect l="l" t="t" r="r" b="b"/>
            <a:pathLst>
              <a:path w="136525">
                <a:moveTo>
                  <a:pt x="0" y="0"/>
                </a:moveTo>
                <a:lnTo>
                  <a:pt x="136005" y="0"/>
                </a:lnTo>
              </a:path>
            </a:pathLst>
          </a:custGeom>
          <a:ln w="3175">
            <a:solidFill>
              <a:srgbClr val="F5D32A"/>
            </a:solidFill>
          </a:ln>
        </p:spPr>
        <p:txBody>
          <a:bodyPr wrap="square" lIns="0" tIns="0" rIns="0" bIns="0" rtlCol="0"/>
          <a:lstStyle/>
          <a:p>
            <a:endParaRPr/>
          </a:p>
        </p:txBody>
      </p:sp>
      <p:sp>
        <p:nvSpPr>
          <p:cNvPr id="21" name="object 21"/>
          <p:cNvSpPr/>
          <p:nvPr/>
        </p:nvSpPr>
        <p:spPr>
          <a:xfrm>
            <a:off x="6366433" y="2097512"/>
            <a:ext cx="95994" cy="0"/>
          </a:xfrm>
          <a:custGeom>
            <a:avLst/>
            <a:gdLst/>
            <a:ahLst/>
            <a:cxnLst/>
            <a:rect l="l" t="t" r="r" b="b"/>
            <a:pathLst>
              <a:path w="136525">
                <a:moveTo>
                  <a:pt x="0" y="0"/>
                </a:moveTo>
                <a:lnTo>
                  <a:pt x="136005" y="0"/>
                </a:lnTo>
              </a:path>
            </a:pathLst>
          </a:custGeom>
          <a:ln w="3175">
            <a:solidFill>
              <a:srgbClr val="8DCB69"/>
            </a:solidFill>
          </a:ln>
        </p:spPr>
        <p:txBody>
          <a:bodyPr wrap="square" lIns="0" tIns="0" rIns="0" bIns="0" rtlCol="0"/>
          <a:lstStyle/>
          <a:p>
            <a:endParaRPr/>
          </a:p>
        </p:txBody>
      </p:sp>
      <p:sp>
        <p:nvSpPr>
          <p:cNvPr id="22" name="object 22"/>
          <p:cNvSpPr/>
          <p:nvPr/>
        </p:nvSpPr>
        <p:spPr>
          <a:xfrm>
            <a:off x="6555623" y="2079302"/>
            <a:ext cx="95994" cy="0"/>
          </a:xfrm>
          <a:custGeom>
            <a:avLst/>
            <a:gdLst/>
            <a:ahLst/>
            <a:cxnLst/>
            <a:rect l="l" t="t" r="r" b="b"/>
            <a:pathLst>
              <a:path w="136525">
                <a:moveTo>
                  <a:pt x="0" y="0"/>
                </a:moveTo>
                <a:lnTo>
                  <a:pt x="136005" y="0"/>
                </a:lnTo>
              </a:path>
            </a:pathLst>
          </a:custGeom>
          <a:ln w="53442">
            <a:solidFill>
              <a:srgbClr val="8DCB69"/>
            </a:solidFill>
          </a:ln>
        </p:spPr>
        <p:txBody>
          <a:bodyPr wrap="square" lIns="0" tIns="0" rIns="0" bIns="0" rtlCol="0"/>
          <a:lstStyle/>
          <a:p>
            <a:endParaRPr/>
          </a:p>
        </p:txBody>
      </p:sp>
      <p:sp>
        <p:nvSpPr>
          <p:cNvPr id="23" name="object 23"/>
          <p:cNvSpPr/>
          <p:nvPr/>
        </p:nvSpPr>
        <p:spPr>
          <a:xfrm>
            <a:off x="6176258" y="1577089"/>
            <a:ext cx="95994" cy="0"/>
          </a:xfrm>
          <a:custGeom>
            <a:avLst/>
            <a:gdLst/>
            <a:ahLst/>
            <a:cxnLst/>
            <a:rect l="l" t="t" r="r" b="b"/>
            <a:pathLst>
              <a:path w="136525">
                <a:moveTo>
                  <a:pt x="0" y="0"/>
                </a:moveTo>
                <a:lnTo>
                  <a:pt x="136005" y="0"/>
                </a:lnTo>
              </a:path>
            </a:pathLst>
          </a:custGeom>
          <a:ln w="43406">
            <a:solidFill>
              <a:srgbClr val="F4A74C"/>
            </a:solidFill>
          </a:ln>
        </p:spPr>
        <p:txBody>
          <a:bodyPr wrap="square" lIns="0" tIns="0" rIns="0" bIns="0" rtlCol="0"/>
          <a:lstStyle/>
          <a:p>
            <a:endParaRPr/>
          </a:p>
        </p:txBody>
      </p:sp>
      <p:sp>
        <p:nvSpPr>
          <p:cNvPr id="24" name="object 24"/>
          <p:cNvSpPr/>
          <p:nvPr/>
        </p:nvSpPr>
        <p:spPr>
          <a:xfrm>
            <a:off x="6365449" y="1577089"/>
            <a:ext cx="95994" cy="0"/>
          </a:xfrm>
          <a:custGeom>
            <a:avLst/>
            <a:gdLst/>
            <a:ahLst/>
            <a:cxnLst/>
            <a:rect l="l" t="t" r="r" b="b"/>
            <a:pathLst>
              <a:path w="136525">
                <a:moveTo>
                  <a:pt x="0" y="0"/>
                </a:moveTo>
                <a:lnTo>
                  <a:pt x="136005" y="0"/>
                </a:lnTo>
              </a:path>
            </a:pathLst>
          </a:custGeom>
          <a:ln w="43406">
            <a:solidFill>
              <a:srgbClr val="F4A74C"/>
            </a:solidFill>
          </a:ln>
        </p:spPr>
        <p:txBody>
          <a:bodyPr wrap="square" lIns="0" tIns="0" rIns="0" bIns="0" rtlCol="0"/>
          <a:lstStyle/>
          <a:p>
            <a:endParaRPr/>
          </a:p>
        </p:txBody>
      </p:sp>
      <p:sp>
        <p:nvSpPr>
          <p:cNvPr id="25" name="object 25"/>
          <p:cNvSpPr/>
          <p:nvPr/>
        </p:nvSpPr>
        <p:spPr>
          <a:xfrm>
            <a:off x="6128340" y="1592349"/>
            <a:ext cx="380851" cy="251817"/>
          </a:xfrm>
          <a:custGeom>
            <a:avLst/>
            <a:gdLst/>
            <a:ahLst/>
            <a:cxnLst/>
            <a:rect l="l" t="t" r="r" b="b"/>
            <a:pathLst>
              <a:path w="541654" h="358139">
                <a:moveTo>
                  <a:pt x="0" y="0"/>
                </a:moveTo>
                <a:lnTo>
                  <a:pt x="541379" y="0"/>
                </a:lnTo>
                <a:lnTo>
                  <a:pt x="541379" y="357553"/>
                </a:lnTo>
                <a:lnTo>
                  <a:pt x="0" y="357553"/>
                </a:lnTo>
                <a:lnTo>
                  <a:pt x="0" y="0"/>
                </a:lnTo>
                <a:close/>
              </a:path>
            </a:pathLst>
          </a:custGeom>
          <a:solidFill>
            <a:srgbClr val="F4A74C"/>
          </a:solidFill>
        </p:spPr>
        <p:txBody>
          <a:bodyPr wrap="square" lIns="0" tIns="0" rIns="0" bIns="0" rtlCol="0"/>
          <a:lstStyle/>
          <a:p>
            <a:endParaRPr/>
          </a:p>
        </p:txBody>
      </p:sp>
      <p:sp>
        <p:nvSpPr>
          <p:cNvPr id="26" name="object 26"/>
          <p:cNvSpPr/>
          <p:nvPr/>
        </p:nvSpPr>
        <p:spPr>
          <a:xfrm>
            <a:off x="6128340" y="1845527"/>
            <a:ext cx="380851" cy="251817"/>
          </a:xfrm>
          <a:custGeom>
            <a:avLst/>
            <a:gdLst/>
            <a:ahLst/>
            <a:cxnLst/>
            <a:rect l="l" t="t" r="r" b="b"/>
            <a:pathLst>
              <a:path w="541654" h="358139">
                <a:moveTo>
                  <a:pt x="0" y="0"/>
                </a:moveTo>
                <a:lnTo>
                  <a:pt x="541379" y="0"/>
                </a:lnTo>
                <a:lnTo>
                  <a:pt x="541379" y="357554"/>
                </a:lnTo>
                <a:lnTo>
                  <a:pt x="0" y="357554"/>
                </a:lnTo>
                <a:lnTo>
                  <a:pt x="0" y="0"/>
                </a:lnTo>
                <a:close/>
              </a:path>
            </a:pathLst>
          </a:custGeom>
          <a:solidFill>
            <a:srgbClr val="A6D1FA"/>
          </a:solidFill>
        </p:spPr>
        <p:txBody>
          <a:bodyPr wrap="square" lIns="0" tIns="0" rIns="0" bIns="0" rtlCol="0"/>
          <a:lstStyle/>
          <a:p>
            <a:endParaRPr/>
          </a:p>
        </p:txBody>
      </p:sp>
      <p:sp>
        <p:nvSpPr>
          <p:cNvPr id="28" name="TextBox 27">
            <a:extLst>
              <a:ext uri="{FF2B5EF4-FFF2-40B4-BE49-F238E27FC236}">
                <a16:creationId xmlns:a16="http://schemas.microsoft.com/office/drawing/2014/main" id="{FD34098D-11A2-DA46-E0C3-195E5CAD0CC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29" name="object 15">
            <a:extLst>
              <a:ext uri="{FF2B5EF4-FFF2-40B4-BE49-F238E27FC236}">
                <a16:creationId xmlns:a16="http://schemas.microsoft.com/office/drawing/2014/main" id="{D825DC5D-7CF8-1143-CF24-4D475969467A}"/>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30" rIns="0" bIns="0" numCol="1" rtlCol="0" anchor="t" anchorCtr="0" compatLnSpc="1">
            <a:prstTxWarp prst="textNoShape">
              <a:avLst/>
            </a:prstTxWarp>
            <a:spAutoFit/>
          </a:bodyPr>
          <a:lstStyle/>
          <a:p>
            <a:pPr marL="415662">
              <a:spcBef>
                <a:spcPts val="70"/>
              </a:spcBef>
            </a:pPr>
            <a:r>
              <a:rPr spc="-4" dirty="0"/>
              <a:t>Neural module</a:t>
            </a:r>
            <a:r>
              <a:rPr spc="-32" dirty="0"/>
              <a:t> </a:t>
            </a:r>
            <a:r>
              <a:rPr spc="-7" dirty="0"/>
              <a:t>networks</a:t>
            </a:r>
          </a:p>
        </p:txBody>
      </p:sp>
      <p:sp>
        <p:nvSpPr>
          <p:cNvPr id="3" name="object 3"/>
          <p:cNvSpPr/>
          <p:nvPr/>
        </p:nvSpPr>
        <p:spPr>
          <a:xfrm>
            <a:off x="1634769" y="1600645"/>
            <a:ext cx="2717750" cy="1472951"/>
          </a:xfrm>
          <a:custGeom>
            <a:avLst/>
            <a:gdLst/>
            <a:ahLst/>
            <a:cxnLst/>
            <a:rect l="l" t="t" r="r" b="b"/>
            <a:pathLst>
              <a:path w="3865245" h="2094864">
                <a:moveTo>
                  <a:pt x="3676561" y="0"/>
                </a:moveTo>
                <a:lnTo>
                  <a:pt x="188203" y="0"/>
                </a:lnTo>
                <a:lnTo>
                  <a:pt x="138171" y="6722"/>
                </a:lnTo>
                <a:lnTo>
                  <a:pt x="93213" y="25695"/>
                </a:lnTo>
                <a:lnTo>
                  <a:pt x="55123" y="55123"/>
                </a:lnTo>
                <a:lnTo>
                  <a:pt x="25695" y="93213"/>
                </a:lnTo>
                <a:lnTo>
                  <a:pt x="6722" y="138171"/>
                </a:lnTo>
                <a:lnTo>
                  <a:pt x="0" y="188202"/>
                </a:lnTo>
                <a:lnTo>
                  <a:pt x="0" y="1906197"/>
                </a:lnTo>
                <a:lnTo>
                  <a:pt x="6722" y="1956229"/>
                </a:lnTo>
                <a:lnTo>
                  <a:pt x="25695" y="2001187"/>
                </a:lnTo>
                <a:lnTo>
                  <a:pt x="55123" y="2039277"/>
                </a:lnTo>
                <a:lnTo>
                  <a:pt x="93213" y="2068705"/>
                </a:lnTo>
                <a:lnTo>
                  <a:pt x="138171" y="2087677"/>
                </a:lnTo>
                <a:lnTo>
                  <a:pt x="188203" y="2094400"/>
                </a:lnTo>
                <a:lnTo>
                  <a:pt x="3676561" y="2094400"/>
                </a:lnTo>
                <a:lnTo>
                  <a:pt x="3726592" y="2087677"/>
                </a:lnTo>
                <a:lnTo>
                  <a:pt x="3771550" y="2068705"/>
                </a:lnTo>
                <a:lnTo>
                  <a:pt x="3809640" y="2039277"/>
                </a:lnTo>
                <a:lnTo>
                  <a:pt x="3839068" y="2001187"/>
                </a:lnTo>
                <a:lnTo>
                  <a:pt x="3858040" y="1956229"/>
                </a:lnTo>
                <a:lnTo>
                  <a:pt x="3864763" y="1906197"/>
                </a:lnTo>
                <a:lnTo>
                  <a:pt x="3864763" y="188202"/>
                </a:lnTo>
                <a:lnTo>
                  <a:pt x="3858040" y="138171"/>
                </a:lnTo>
                <a:lnTo>
                  <a:pt x="3839068" y="93213"/>
                </a:lnTo>
                <a:lnTo>
                  <a:pt x="3809640" y="55123"/>
                </a:lnTo>
                <a:lnTo>
                  <a:pt x="3771550" y="25695"/>
                </a:lnTo>
                <a:lnTo>
                  <a:pt x="3726592" y="6722"/>
                </a:lnTo>
                <a:lnTo>
                  <a:pt x="3676561" y="0"/>
                </a:lnTo>
                <a:close/>
              </a:path>
            </a:pathLst>
          </a:custGeom>
          <a:solidFill>
            <a:srgbClr val="DCDEE0"/>
          </a:solidFill>
        </p:spPr>
        <p:txBody>
          <a:bodyPr wrap="square" lIns="0" tIns="0" rIns="0" bIns="0" rtlCol="0"/>
          <a:lstStyle/>
          <a:p>
            <a:endParaRPr/>
          </a:p>
        </p:txBody>
      </p:sp>
      <p:sp>
        <p:nvSpPr>
          <p:cNvPr id="4" name="object 4"/>
          <p:cNvSpPr txBox="1"/>
          <p:nvPr/>
        </p:nvSpPr>
        <p:spPr>
          <a:xfrm>
            <a:off x="1782569" y="2000621"/>
            <a:ext cx="2421731" cy="668252"/>
          </a:xfrm>
          <a:prstGeom prst="rect">
            <a:avLst/>
          </a:prstGeom>
        </p:spPr>
        <p:txBody>
          <a:bodyPr vert="horz" wrap="square" lIns="0" tIns="26789" rIns="0" bIns="0" rtlCol="0">
            <a:spAutoFit/>
          </a:bodyPr>
          <a:lstStyle/>
          <a:p>
            <a:pPr marL="321011" marR="3572" indent="-312528">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a:t>
            </a:r>
            <a:r>
              <a:rPr sz="2109" i="1" spc="-32" dirty="0">
                <a:latin typeface="Trebuchet MS"/>
                <a:cs typeface="Trebuchet MS"/>
              </a:rPr>
              <a:t> </a:t>
            </a:r>
            <a:r>
              <a:rPr sz="2109" i="1" spc="-4" dirty="0">
                <a:latin typeface="Trebuchet MS"/>
                <a:cs typeface="Trebuchet MS"/>
              </a:rPr>
              <a:t>shape  above </a:t>
            </a:r>
            <a:r>
              <a:rPr sz="2109" i="1" dirty="0">
                <a:latin typeface="Trebuchet MS"/>
                <a:cs typeface="Trebuchet MS"/>
              </a:rPr>
              <a:t>a</a:t>
            </a:r>
            <a:r>
              <a:rPr sz="2109" i="1" spc="-14"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5" name="object 5"/>
          <p:cNvSpPr/>
          <p:nvPr/>
        </p:nvSpPr>
        <p:spPr>
          <a:xfrm>
            <a:off x="1626191" y="3643341"/>
            <a:ext cx="2734717" cy="2453878"/>
          </a:xfrm>
          <a:custGeom>
            <a:avLst/>
            <a:gdLst/>
            <a:ahLst/>
            <a:cxnLst/>
            <a:rect l="l" t="t" r="r" b="b"/>
            <a:pathLst>
              <a:path w="3889375" h="3489959">
                <a:moveTo>
                  <a:pt x="131732" y="0"/>
                </a:moveTo>
                <a:lnTo>
                  <a:pt x="3757432" y="0"/>
                </a:lnTo>
                <a:lnTo>
                  <a:pt x="3799069" y="6715"/>
                </a:lnTo>
                <a:lnTo>
                  <a:pt x="3835231" y="25416"/>
                </a:lnTo>
                <a:lnTo>
                  <a:pt x="3863747" y="53932"/>
                </a:lnTo>
                <a:lnTo>
                  <a:pt x="3882448" y="90094"/>
                </a:lnTo>
                <a:lnTo>
                  <a:pt x="3889164" y="131732"/>
                </a:lnTo>
                <a:lnTo>
                  <a:pt x="3889164" y="3357862"/>
                </a:lnTo>
                <a:lnTo>
                  <a:pt x="3882448" y="3399500"/>
                </a:lnTo>
                <a:lnTo>
                  <a:pt x="3863747" y="3435661"/>
                </a:lnTo>
                <a:lnTo>
                  <a:pt x="3835231" y="3464177"/>
                </a:lnTo>
                <a:lnTo>
                  <a:pt x="3799069" y="3482878"/>
                </a:lnTo>
                <a:lnTo>
                  <a:pt x="3757432" y="3489594"/>
                </a:lnTo>
                <a:lnTo>
                  <a:pt x="131732" y="3489594"/>
                </a:lnTo>
                <a:lnTo>
                  <a:pt x="90094" y="3482878"/>
                </a:lnTo>
                <a:lnTo>
                  <a:pt x="53932" y="3464177"/>
                </a:lnTo>
                <a:lnTo>
                  <a:pt x="25416" y="3435661"/>
                </a:lnTo>
                <a:lnTo>
                  <a:pt x="6715" y="3399500"/>
                </a:lnTo>
                <a:lnTo>
                  <a:pt x="0" y="3357862"/>
                </a:lnTo>
                <a:lnTo>
                  <a:pt x="0" y="131732"/>
                </a:lnTo>
                <a:lnTo>
                  <a:pt x="6715" y="90094"/>
                </a:lnTo>
                <a:lnTo>
                  <a:pt x="25416" y="53932"/>
                </a:lnTo>
                <a:lnTo>
                  <a:pt x="53932" y="25416"/>
                </a:lnTo>
                <a:lnTo>
                  <a:pt x="90094" y="6715"/>
                </a:lnTo>
                <a:lnTo>
                  <a:pt x="131732" y="0"/>
                </a:lnTo>
                <a:close/>
              </a:path>
            </a:pathLst>
          </a:custGeom>
          <a:ln w="177800">
            <a:solidFill>
              <a:srgbClr val="DCDEE0"/>
            </a:solidFill>
          </a:ln>
        </p:spPr>
        <p:txBody>
          <a:bodyPr wrap="square" lIns="0" tIns="0" rIns="0" bIns="0" rtlCol="0"/>
          <a:lstStyle/>
          <a:p>
            <a:endParaRPr/>
          </a:p>
        </p:txBody>
      </p:sp>
      <p:sp>
        <p:nvSpPr>
          <p:cNvPr id="6" name="object 6"/>
          <p:cNvSpPr txBox="1"/>
          <p:nvPr/>
        </p:nvSpPr>
        <p:spPr>
          <a:xfrm>
            <a:off x="1797931" y="3951726"/>
            <a:ext cx="685354" cy="462306"/>
          </a:xfrm>
          <a:prstGeom prst="rect">
            <a:avLst/>
          </a:prstGeom>
          <a:solidFill>
            <a:srgbClr val="F5D32A"/>
          </a:solidFill>
        </p:spPr>
        <p:txBody>
          <a:bodyPr vert="horz" wrap="square" lIns="0" tIns="0" rIns="0" bIns="0" rtlCol="0">
            <a:spAutoFit/>
          </a:bodyPr>
          <a:lstStyle/>
          <a:p>
            <a:pPr>
              <a:lnSpc>
                <a:spcPct val="100000"/>
              </a:lnSpc>
            </a:pPr>
            <a:endParaRPr sz="1125">
              <a:latin typeface="Times New Roman"/>
              <a:cs typeface="Times New Roman"/>
            </a:endParaRPr>
          </a:p>
          <a:p>
            <a:pPr>
              <a:spcBef>
                <a:spcPts val="11"/>
              </a:spcBef>
            </a:pPr>
            <a:endParaRPr sz="879">
              <a:latin typeface="Times New Roman"/>
              <a:cs typeface="Times New Roman"/>
            </a:endParaRPr>
          </a:p>
          <a:p>
            <a:pPr marL="213858">
              <a:lnSpc>
                <a:spcPts val="1205"/>
              </a:lnSpc>
            </a:pPr>
            <a:r>
              <a:rPr sz="1125" spc="130" dirty="0">
                <a:latin typeface="Arial"/>
                <a:cs typeface="Arial"/>
              </a:rPr>
              <a:t>red</a:t>
            </a:r>
            <a:endParaRPr sz="1125">
              <a:latin typeface="Arial"/>
              <a:cs typeface="Arial"/>
            </a:endParaRPr>
          </a:p>
        </p:txBody>
      </p:sp>
      <p:sp>
        <p:nvSpPr>
          <p:cNvPr id="7" name="object 7"/>
          <p:cNvSpPr/>
          <p:nvPr/>
        </p:nvSpPr>
        <p:spPr>
          <a:xfrm>
            <a:off x="1797931" y="4672477"/>
            <a:ext cx="685354" cy="452735"/>
          </a:xfrm>
          <a:custGeom>
            <a:avLst/>
            <a:gdLst/>
            <a:ahLst/>
            <a:cxnLst/>
            <a:rect l="l" t="t" r="r" b="b"/>
            <a:pathLst>
              <a:path w="974725" h="643890">
                <a:moveTo>
                  <a:pt x="0" y="0"/>
                </a:moveTo>
                <a:lnTo>
                  <a:pt x="974415" y="0"/>
                </a:lnTo>
                <a:lnTo>
                  <a:pt x="974415" y="643552"/>
                </a:lnTo>
                <a:lnTo>
                  <a:pt x="0" y="643552"/>
                </a:lnTo>
                <a:lnTo>
                  <a:pt x="0" y="0"/>
                </a:lnTo>
                <a:close/>
              </a:path>
            </a:pathLst>
          </a:custGeom>
          <a:solidFill>
            <a:srgbClr val="F4A74C"/>
          </a:solidFill>
        </p:spPr>
        <p:txBody>
          <a:bodyPr wrap="square" lIns="0" tIns="0" rIns="0" bIns="0" rtlCol="0"/>
          <a:lstStyle/>
          <a:p>
            <a:endParaRPr/>
          </a:p>
        </p:txBody>
      </p:sp>
      <p:sp>
        <p:nvSpPr>
          <p:cNvPr id="8" name="object 8"/>
          <p:cNvSpPr txBox="1"/>
          <p:nvPr/>
        </p:nvSpPr>
        <p:spPr>
          <a:xfrm>
            <a:off x="1874352" y="4963020"/>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9" name="object 9"/>
          <p:cNvSpPr/>
          <p:nvPr/>
        </p:nvSpPr>
        <p:spPr>
          <a:xfrm>
            <a:off x="1884179"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0" name="object 10"/>
          <p:cNvSpPr/>
          <p:nvPr/>
        </p:nvSpPr>
        <p:spPr>
          <a:xfrm>
            <a:off x="2224697"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1" name="object 11"/>
          <p:cNvSpPr/>
          <p:nvPr/>
        </p:nvSpPr>
        <p:spPr>
          <a:xfrm>
            <a:off x="1884179"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2" name="object 12"/>
          <p:cNvSpPr/>
          <p:nvPr/>
        </p:nvSpPr>
        <p:spPr>
          <a:xfrm>
            <a:off x="2224697"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3" name="object 13"/>
          <p:cNvSpPr txBox="1"/>
          <p:nvPr/>
        </p:nvSpPr>
        <p:spPr>
          <a:xfrm>
            <a:off x="3843713" y="4771436"/>
            <a:ext cx="293787" cy="182142"/>
          </a:xfrm>
          <a:prstGeom prst="rect">
            <a:avLst/>
          </a:prstGeom>
        </p:spPr>
        <p:txBody>
          <a:bodyPr vert="horz" wrap="square" lIns="0" tIns="8930" rIns="0" bIns="0" rtlCol="0">
            <a:spAutoFit/>
          </a:bodyPr>
          <a:lstStyle/>
          <a:p>
            <a:pPr marL="8929">
              <a:spcBef>
                <a:spcPts val="70"/>
              </a:spcBef>
            </a:pPr>
            <a:r>
              <a:rPr sz="1125" i="1" dirty="0">
                <a:latin typeface="Trebuchet MS"/>
                <a:cs typeface="Trebuchet MS"/>
              </a:rPr>
              <a:t>true</a:t>
            </a:r>
            <a:endParaRPr sz="1125">
              <a:latin typeface="Trebuchet MS"/>
              <a:cs typeface="Trebuchet MS"/>
            </a:endParaRPr>
          </a:p>
        </p:txBody>
      </p:sp>
      <p:sp>
        <p:nvSpPr>
          <p:cNvPr id="14" name="object 14"/>
          <p:cNvSpPr/>
          <p:nvPr/>
        </p:nvSpPr>
        <p:spPr>
          <a:xfrm>
            <a:off x="2661068" y="3862587"/>
            <a:ext cx="418802" cy="558105"/>
          </a:xfrm>
          <a:custGeom>
            <a:avLst/>
            <a:gdLst/>
            <a:ahLst/>
            <a:cxnLst/>
            <a:rect l="l" t="t" r="r" b="b"/>
            <a:pathLst>
              <a:path w="595629" h="793750">
                <a:moveTo>
                  <a:pt x="0" y="793329"/>
                </a:moveTo>
                <a:lnTo>
                  <a:pt x="595473" y="793329"/>
                </a:lnTo>
                <a:lnTo>
                  <a:pt x="595473" y="0"/>
                </a:lnTo>
                <a:lnTo>
                  <a:pt x="0" y="0"/>
                </a:lnTo>
                <a:lnTo>
                  <a:pt x="0" y="793329"/>
                </a:lnTo>
                <a:close/>
              </a:path>
            </a:pathLst>
          </a:custGeom>
          <a:solidFill>
            <a:srgbClr val="DCDEE0"/>
          </a:solidFill>
        </p:spPr>
        <p:txBody>
          <a:bodyPr wrap="square" lIns="0" tIns="0" rIns="0" bIns="0" rtlCol="0"/>
          <a:lstStyle/>
          <a:p>
            <a:endParaRPr/>
          </a:p>
        </p:txBody>
      </p:sp>
      <p:sp>
        <p:nvSpPr>
          <p:cNvPr id="15" name="object 15"/>
          <p:cNvSpPr/>
          <p:nvPr/>
        </p:nvSpPr>
        <p:spPr>
          <a:xfrm>
            <a:off x="2826774" y="4083307"/>
            <a:ext cx="87280" cy="116371"/>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2968166" y="4275708"/>
            <a:ext cx="87280" cy="116372"/>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968166" y="4083307"/>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8" name="object 18"/>
          <p:cNvSpPr/>
          <p:nvPr/>
        </p:nvSpPr>
        <p:spPr>
          <a:xfrm>
            <a:off x="2684801" y="4275709"/>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9" name="object 19"/>
          <p:cNvSpPr/>
          <p:nvPr/>
        </p:nvSpPr>
        <p:spPr>
          <a:xfrm>
            <a:off x="2819890" y="3896667"/>
            <a:ext cx="101352" cy="116532"/>
          </a:xfrm>
          <a:custGeom>
            <a:avLst/>
            <a:gdLst/>
            <a:ahLst/>
            <a:cxnLst/>
            <a:rect l="l" t="t" r="r" b="b"/>
            <a:pathLst>
              <a:path w="144145" h="165735">
                <a:moveTo>
                  <a:pt x="71856" y="0"/>
                </a:moveTo>
                <a:lnTo>
                  <a:pt x="0" y="165508"/>
                </a:lnTo>
                <a:lnTo>
                  <a:pt x="143713" y="165508"/>
                </a:lnTo>
                <a:lnTo>
                  <a:pt x="71856" y="0"/>
                </a:lnTo>
                <a:close/>
              </a:path>
            </a:pathLst>
          </a:custGeom>
          <a:solidFill>
            <a:srgbClr val="C82506"/>
          </a:solidFill>
        </p:spPr>
        <p:txBody>
          <a:bodyPr wrap="square" lIns="0" tIns="0" rIns="0" bIns="0" rtlCol="0"/>
          <a:lstStyle/>
          <a:p>
            <a:endParaRPr/>
          </a:p>
        </p:txBody>
      </p:sp>
      <p:sp>
        <p:nvSpPr>
          <p:cNvPr id="20" name="object 20"/>
          <p:cNvSpPr txBox="1"/>
          <p:nvPr/>
        </p:nvSpPr>
        <p:spPr>
          <a:xfrm>
            <a:off x="3352317" y="4744063"/>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1" name="object 21"/>
          <p:cNvSpPr txBox="1"/>
          <p:nvPr/>
        </p:nvSpPr>
        <p:spPr>
          <a:xfrm>
            <a:off x="3352317" y="397168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2" name="object 22"/>
          <p:cNvSpPr/>
          <p:nvPr/>
        </p:nvSpPr>
        <p:spPr>
          <a:xfrm>
            <a:off x="1807456" y="5427342"/>
            <a:ext cx="685354" cy="452735"/>
          </a:xfrm>
          <a:custGeom>
            <a:avLst/>
            <a:gdLst/>
            <a:ahLst/>
            <a:cxnLst/>
            <a:rect l="l" t="t" r="r" b="b"/>
            <a:pathLst>
              <a:path w="974725" h="643890">
                <a:moveTo>
                  <a:pt x="0" y="0"/>
                </a:moveTo>
                <a:lnTo>
                  <a:pt x="974413" y="0"/>
                </a:lnTo>
                <a:lnTo>
                  <a:pt x="974413" y="643552"/>
                </a:lnTo>
                <a:lnTo>
                  <a:pt x="0" y="643552"/>
                </a:lnTo>
                <a:lnTo>
                  <a:pt x="0" y="0"/>
                </a:lnTo>
                <a:close/>
              </a:path>
            </a:pathLst>
          </a:custGeom>
          <a:solidFill>
            <a:srgbClr val="8DCB69"/>
          </a:solidFill>
        </p:spPr>
        <p:txBody>
          <a:bodyPr wrap="square" lIns="0" tIns="0" rIns="0" bIns="0" rtlCol="0"/>
          <a:lstStyle/>
          <a:p>
            <a:endParaRPr/>
          </a:p>
        </p:txBody>
      </p:sp>
      <p:sp>
        <p:nvSpPr>
          <p:cNvPr id="23" name="object 23"/>
          <p:cNvSpPr txBox="1"/>
          <p:nvPr/>
        </p:nvSpPr>
        <p:spPr>
          <a:xfrm>
            <a:off x="1926747" y="5717885"/>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24" name="object 24"/>
          <p:cNvSpPr/>
          <p:nvPr/>
        </p:nvSpPr>
        <p:spPr>
          <a:xfrm>
            <a:off x="1893704"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5" name="object 25"/>
          <p:cNvSpPr/>
          <p:nvPr/>
        </p:nvSpPr>
        <p:spPr>
          <a:xfrm>
            <a:off x="2234223"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6" name="object 26"/>
          <p:cNvSpPr txBox="1"/>
          <p:nvPr/>
        </p:nvSpPr>
        <p:spPr>
          <a:xfrm>
            <a:off x="3361843" y="549892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7" name="object 27"/>
          <p:cNvSpPr/>
          <p:nvPr/>
        </p:nvSpPr>
        <p:spPr>
          <a:xfrm>
            <a:off x="4076976" y="3871128"/>
            <a:ext cx="132159" cy="179040"/>
          </a:xfrm>
          <a:custGeom>
            <a:avLst/>
            <a:gdLst/>
            <a:ahLst/>
            <a:cxnLst/>
            <a:rect l="l" t="t" r="r" b="b"/>
            <a:pathLst>
              <a:path w="187960" h="254635">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28" name="object 28"/>
          <p:cNvSpPr/>
          <p:nvPr/>
        </p:nvSpPr>
        <p:spPr>
          <a:xfrm>
            <a:off x="4076976" y="4048119"/>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29" name="object 29"/>
          <p:cNvSpPr/>
          <p:nvPr/>
        </p:nvSpPr>
        <p:spPr>
          <a:xfrm>
            <a:off x="4077925" y="4234158"/>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30" name="object 30"/>
          <p:cNvSpPr/>
          <p:nvPr/>
        </p:nvSpPr>
        <p:spPr>
          <a:xfrm>
            <a:off x="3933273" y="4234158"/>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31" name="object 31"/>
          <p:cNvSpPr/>
          <p:nvPr/>
        </p:nvSpPr>
        <p:spPr>
          <a:xfrm>
            <a:off x="3933852" y="4048851"/>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32" name="object 32"/>
          <p:cNvSpPr/>
          <p:nvPr/>
        </p:nvSpPr>
        <p:spPr>
          <a:xfrm>
            <a:off x="3933807" y="3870624"/>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DDEE0"/>
          </a:solidFill>
        </p:spPr>
        <p:txBody>
          <a:bodyPr wrap="square" lIns="0" tIns="0" rIns="0" bIns="0" rtlCol="0"/>
          <a:lstStyle/>
          <a:p>
            <a:endParaRPr/>
          </a:p>
        </p:txBody>
      </p:sp>
      <p:sp>
        <p:nvSpPr>
          <p:cNvPr id="33" name="object 33"/>
          <p:cNvSpPr/>
          <p:nvPr/>
        </p:nvSpPr>
        <p:spPr>
          <a:xfrm>
            <a:off x="3802265" y="3871128"/>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34" name="object 34"/>
          <p:cNvSpPr/>
          <p:nvPr/>
        </p:nvSpPr>
        <p:spPr>
          <a:xfrm>
            <a:off x="3802265" y="4048467"/>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35" name="object 35"/>
          <p:cNvSpPr/>
          <p:nvPr/>
        </p:nvSpPr>
        <p:spPr>
          <a:xfrm>
            <a:off x="3802086" y="4234158"/>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36" name="object 36"/>
          <p:cNvSpPr/>
          <p:nvPr/>
        </p:nvSpPr>
        <p:spPr>
          <a:xfrm>
            <a:off x="3963232" y="4085217"/>
            <a:ext cx="84788" cy="113050"/>
          </a:xfrm>
          <a:prstGeom prst="rect">
            <a:avLst/>
          </a:prstGeom>
          <a:blipFill>
            <a:blip r:embed="rId4" cstate="print"/>
            <a:stretch>
              <a:fillRect/>
            </a:stretch>
          </a:blipFill>
        </p:spPr>
        <p:txBody>
          <a:bodyPr wrap="square" lIns="0" tIns="0" rIns="0" bIns="0" rtlCol="0"/>
          <a:lstStyle/>
          <a:p>
            <a:endParaRPr/>
          </a:p>
        </p:txBody>
      </p:sp>
      <p:sp>
        <p:nvSpPr>
          <p:cNvPr id="37" name="object 37"/>
          <p:cNvSpPr/>
          <p:nvPr/>
        </p:nvSpPr>
        <p:spPr>
          <a:xfrm>
            <a:off x="4100589" y="4272127"/>
            <a:ext cx="84788" cy="11305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4100588" y="4085217"/>
            <a:ext cx="84832" cy="113407"/>
          </a:xfrm>
          <a:custGeom>
            <a:avLst/>
            <a:gdLst/>
            <a:ahLst/>
            <a:cxnLst/>
            <a:rect l="l" t="t" r="r" b="b"/>
            <a:pathLst>
              <a:path w="120650" h="161289">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39" name="object 39"/>
          <p:cNvSpPr/>
          <p:nvPr/>
        </p:nvSpPr>
        <p:spPr>
          <a:xfrm>
            <a:off x="3825311" y="4272127"/>
            <a:ext cx="84832" cy="113407"/>
          </a:xfrm>
          <a:custGeom>
            <a:avLst/>
            <a:gdLst/>
            <a:ahLst/>
            <a:cxnLst/>
            <a:rect l="l" t="t" r="r" b="b"/>
            <a:pathLst>
              <a:path w="120650" h="161289">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40" name="object 40"/>
          <p:cNvSpPr/>
          <p:nvPr/>
        </p:nvSpPr>
        <p:spPr>
          <a:xfrm>
            <a:off x="3956544" y="3903906"/>
            <a:ext cx="98227" cy="113407"/>
          </a:xfrm>
          <a:custGeom>
            <a:avLst/>
            <a:gdLst/>
            <a:ahLst/>
            <a:cxnLst/>
            <a:rect l="l" t="t" r="r" b="b"/>
            <a:pathLst>
              <a:path w="139700" h="161289">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41" name="object 41"/>
          <p:cNvSpPr/>
          <p:nvPr/>
        </p:nvSpPr>
        <p:spPr>
          <a:xfrm>
            <a:off x="2941853" y="4628362"/>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42" name="object 42"/>
          <p:cNvSpPr/>
          <p:nvPr/>
        </p:nvSpPr>
        <p:spPr>
          <a:xfrm>
            <a:off x="2941853" y="4805354"/>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43" name="object 43"/>
          <p:cNvSpPr/>
          <p:nvPr/>
        </p:nvSpPr>
        <p:spPr>
          <a:xfrm>
            <a:off x="2942802" y="4991393"/>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44" name="object 44"/>
          <p:cNvSpPr/>
          <p:nvPr/>
        </p:nvSpPr>
        <p:spPr>
          <a:xfrm>
            <a:off x="2798150" y="4991393"/>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45" name="object 45"/>
          <p:cNvSpPr/>
          <p:nvPr/>
        </p:nvSpPr>
        <p:spPr>
          <a:xfrm>
            <a:off x="2798729" y="4806085"/>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46" name="object 46"/>
          <p:cNvSpPr/>
          <p:nvPr/>
        </p:nvSpPr>
        <p:spPr>
          <a:xfrm>
            <a:off x="2798684" y="4627859"/>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47" name="object 47"/>
          <p:cNvSpPr/>
          <p:nvPr/>
        </p:nvSpPr>
        <p:spPr>
          <a:xfrm>
            <a:off x="2667141" y="4628363"/>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48" name="object 48"/>
          <p:cNvSpPr/>
          <p:nvPr/>
        </p:nvSpPr>
        <p:spPr>
          <a:xfrm>
            <a:off x="2667141" y="4805701"/>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49" name="object 49"/>
          <p:cNvSpPr/>
          <p:nvPr/>
        </p:nvSpPr>
        <p:spPr>
          <a:xfrm>
            <a:off x="2666962" y="4991393"/>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50" name="object 50"/>
          <p:cNvSpPr/>
          <p:nvPr/>
        </p:nvSpPr>
        <p:spPr>
          <a:xfrm>
            <a:off x="2828110" y="4842453"/>
            <a:ext cx="84788" cy="113049"/>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2965466" y="5029362"/>
            <a:ext cx="84788" cy="113052"/>
          </a:xfrm>
          <a:prstGeom prst="rect">
            <a:avLst/>
          </a:prstGeom>
          <a:blipFill>
            <a:blip r:embed="rId6" cstate="print"/>
            <a:stretch>
              <a:fillRect/>
            </a:stretch>
          </a:blipFill>
        </p:spPr>
        <p:txBody>
          <a:bodyPr wrap="square" lIns="0" tIns="0" rIns="0" bIns="0" rtlCol="0"/>
          <a:lstStyle/>
          <a:p>
            <a:endParaRPr/>
          </a:p>
        </p:txBody>
      </p:sp>
      <p:sp>
        <p:nvSpPr>
          <p:cNvPr id="52" name="object 52"/>
          <p:cNvSpPr/>
          <p:nvPr/>
        </p:nvSpPr>
        <p:spPr>
          <a:xfrm>
            <a:off x="2965465" y="4842452"/>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53" name="object 53"/>
          <p:cNvSpPr/>
          <p:nvPr/>
        </p:nvSpPr>
        <p:spPr>
          <a:xfrm>
            <a:off x="2690188" y="5029362"/>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54" name="object 54"/>
          <p:cNvSpPr/>
          <p:nvPr/>
        </p:nvSpPr>
        <p:spPr>
          <a:xfrm>
            <a:off x="2821421" y="4661142"/>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55" name="object 55"/>
          <p:cNvSpPr/>
          <p:nvPr/>
        </p:nvSpPr>
        <p:spPr>
          <a:xfrm>
            <a:off x="2941853" y="5354650"/>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56" name="object 56"/>
          <p:cNvSpPr/>
          <p:nvPr/>
        </p:nvSpPr>
        <p:spPr>
          <a:xfrm>
            <a:off x="2941853" y="5531642"/>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57" name="object 57"/>
          <p:cNvSpPr/>
          <p:nvPr/>
        </p:nvSpPr>
        <p:spPr>
          <a:xfrm>
            <a:off x="2942802" y="5717681"/>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58" name="object 58"/>
          <p:cNvSpPr/>
          <p:nvPr/>
        </p:nvSpPr>
        <p:spPr>
          <a:xfrm>
            <a:off x="2798150" y="5717681"/>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59" name="object 59"/>
          <p:cNvSpPr/>
          <p:nvPr/>
        </p:nvSpPr>
        <p:spPr>
          <a:xfrm>
            <a:off x="2798729" y="5532374"/>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60" name="object 60"/>
          <p:cNvSpPr/>
          <p:nvPr/>
        </p:nvSpPr>
        <p:spPr>
          <a:xfrm>
            <a:off x="2798684" y="5354147"/>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61" name="object 61"/>
          <p:cNvSpPr/>
          <p:nvPr/>
        </p:nvSpPr>
        <p:spPr>
          <a:xfrm>
            <a:off x="2667141" y="5354651"/>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62" name="object 62"/>
          <p:cNvSpPr/>
          <p:nvPr/>
        </p:nvSpPr>
        <p:spPr>
          <a:xfrm>
            <a:off x="2667141" y="5531989"/>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63" name="object 63"/>
          <p:cNvSpPr/>
          <p:nvPr/>
        </p:nvSpPr>
        <p:spPr>
          <a:xfrm>
            <a:off x="2666962" y="5717681"/>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64" name="object 64"/>
          <p:cNvSpPr/>
          <p:nvPr/>
        </p:nvSpPr>
        <p:spPr>
          <a:xfrm>
            <a:off x="2828110" y="5568740"/>
            <a:ext cx="84788" cy="113050"/>
          </a:xfrm>
          <a:prstGeom prst="rect">
            <a:avLst/>
          </a:prstGeom>
          <a:blipFill>
            <a:blip r:embed="rId4" cstate="print"/>
            <a:stretch>
              <a:fillRect/>
            </a:stretch>
          </a:blipFill>
        </p:spPr>
        <p:txBody>
          <a:bodyPr wrap="square" lIns="0" tIns="0" rIns="0" bIns="0" rtlCol="0"/>
          <a:lstStyle/>
          <a:p>
            <a:endParaRPr/>
          </a:p>
        </p:txBody>
      </p:sp>
      <p:sp>
        <p:nvSpPr>
          <p:cNvPr id="65" name="object 65"/>
          <p:cNvSpPr/>
          <p:nvPr/>
        </p:nvSpPr>
        <p:spPr>
          <a:xfrm>
            <a:off x="2965466" y="5755650"/>
            <a:ext cx="84788" cy="113052"/>
          </a:xfrm>
          <a:prstGeom prst="rect">
            <a:avLst/>
          </a:prstGeom>
          <a:blipFill>
            <a:blip r:embed="rId6" cstate="print"/>
            <a:stretch>
              <a:fillRect/>
            </a:stretch>
          </a:blipFill>
        </p:spPr>
        <p:txBody>
          <a:bodyPr wrap="square" lIns="0" tIns="0" rIns="0" bIns="0" rtlCol="0"/>
          <a:lstStyle/>
          <a:p>
            <a:endParaRPr/>
          </a:p>
        </p:txBody>
      </p:sp>
      <p:sp>
        <p:nvSpPr>
          <p:cNvPr id="66" name="object 66"/>
          <p:cNvSpPr/>
          <p:nvPr/>
        </p:nvSpPr>
        <p:spPr>
          <a:xfrm>
            <a:off x="2965465" y="5568740"/>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67" name="object 67"/>
          <p:cNvSpPr/>
          <p:nvPr/>
        </p:nvSpPr>
        <p:spPr>
          <a:xfrm>
            <a:off x="2690188" y="5755650"/>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68" name="object 68"/>
          <p:cNvSpPr/>
          <p:nvPr/>
        </p:nvSpPr>
        <p:spPr>
          <a:xfrm>
            <a:off x="2821421" y="5387430"/>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69" name="object 69"/>
          <p:cNvSpPr/>
          <p:nvPr/>
        </p:nvSpPr>
        <p:spPr>
          <a:xfrm>
            <a:off x="4076976" y="5383225"/>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70" name="object 70"/>
          <p:cNvSpPr/>
          <p:nvPr/>
        </p:nvSpPr>
        <p:spPr>
          <a:xfrm>
            <a:off x="4076976" y="5560217"/>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DCDEE0"/>
          </a:solidFill>
        </p:spPr>
        <p:txBody>
          <a:bodyPr wrap="square" lIns="0" tIns="0" rIns="0" bIns="0" rtlCol="0"/>
          <a:lstStyle/>
          <a:p>
            <a:endParaRPr/>
          </a:p>
        </p:txBody>
      </p:sp>
      <p:sp>
        <p:nvSpPr>
          <p:cNvPr id="71" name="object 71"/>
          <p:cNvSpPr/>
          <p:nvPr/>
        </p:nvSpPr>
        <p:spPr>
          <a:xfrm>
            <a:off x="4077925" y="5746256"/>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72" name="object 72"/>
          <p:cNvSpPr/>
          <p:nvPr/>
        </p:nvSpPr>
        <p:spPr>
          <a:xfrm>
            <a:off x="3933273" y="5746256"/>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73" name="object 73"/>
          <p:cNvSpPr/>
          <p:nvPr/>
        </p:nvSpPr>
        <p:spPr>
          <a:xfrm>
            <a:off x="3933852" y="5560949"/>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53585F"/>
          </a:solidFill>
        </p:spPr>
        <p:txBody>
          <a:bodyPr wrap="square" lIns="0" tIns="0" rIns="0" bIns="0" rtlCol="0"/>
          <a:lstStyle/>
          <a:p>
            <a:endParaRPr/>
          </a:p>
        </p:txBody>
      </p:sp>
      <p:sp>
        <p:nvSpPr>
          <p:cNvPr id="74" name="object 74"/>
          <p:cNvSpPr/>
          <p:nvPr/>
        </p:nvSpPr>
        <p:spPr>
          <a:xfrm>
            <a:off x="3933807" y="5382723"/>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CDEE0"/>
          </a:solidFill>
        </p:spPr>
        <p:txBody>
          <a:bodyPr wrap="square" lIns="0" tIns="0" rIns="0" bIns="0" rtlCol="0"/>
          <a:lstStyle/>
          <a:p>
            <a:endParaRPr/>
          </a:p>
        </p:txBody>
      </p:sp>
      <p:sp>
        <p:nvSpPr>
          <p:cNvPr id="75" name="object 75"/>
          <p:cNvSpPr/>
          <p:nvPr/>
        </p:nvSpPr>
        <p:spPr>
          <a:xfrm>
            <a:off x="3802265" y="5383226"/>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76" name="object 76"/>
          <p:cNvSpPr/>
          <p:nvPr/>
        </p:nvSpPr>
        <p:spPr>
          <a:xfrm>
            <a:off x="3802265" y="5560563"/>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77" name="object 77"/>
          <p:cNvSpPr/>
          <p:nvPr/>
        </p:nvSpPr>
        <p:spPr>
          <a:xfrm>
            <a:off x="3802086" y="5746256"/>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78" name="object 78"/>
          <p:cNvSpPr/>
          <p:nvPr/>
        </p:nvSpPr>
        <p:spPr>
          <a:xfrm>
            <a:off x="3963232" y="5597315"/>
            <a:ext cx="84788" cy="113050"/>
          </a:xfrm>
          <a:prstGeom prst="rect">
            <a:avLst/>
          </a:prstGeom>
          <a:blipFill>
            <a:blip r:embed="rId7" cstate="print"/>
            <a:stretch>
              <a:fillRect/>
            </a:stretch>
          </a:blipFill>
        </p:spPr>
        <p:txBody>
          <a:bodyPr wrap="square" lIns="0" tIns="0" rIns="0" bIns="0" rtlCol="0"/>
          <a:lstStyle/>
          <a:p>
            <a:endParaRPr/>
          </a:p>
        </p:txBody>
      </p:sp>
      <p:sp>
        <p:nvSpPr>
          <p:cNvPr id="79" name="object 79"/>
          <p:cNvSpPr/>
          <p:nvPr/>
        </p:nvSpPr>
        <p:spPr>
          <a:xfrm>
            <a:off x="4100589" y="5784224"/>
            <a:ext cx="84788" cy="113052"/>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4100588" y="5597315"/>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0882B"/>
          </a:solidFill>
        </p:spPr>
        <p:txBody>
          <a:bodyPr wrap="square" lIns="0" tIns="0" rIns="0" bIns="0" rtlCol="0"/>
          <a:lstStyle/>
          <a:p>
            <a:endParaRPr/>
          </a:p>
        </p:txBody>
      </p:sp>
      <p:sp>
        <p:nvSpPr>
          <p:cNvPr id="81" name="object 81"/>
          <p:cNvSpPr/>
          <p:nvPr/>
        </p:nvSpPr>
        <p:spPr>
          <a:xfrm>
            <a:off x="3825311" y="5784225"/>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82" name="object 82"/>
          <p:cNvSpPr/>
          <p:nvPr/>
        </p:nvSpPr>
        <p:spPr>
          <a:xfrm>
            <a:off x="3956544" y="5416005"/>
            <a:ext cx="98227" cy="113407"/>
          </a:xfrm>
          <a:custGeom>
            <a:avLst/>
            <a:gdLst/>
            <a:ahLst/>
            <a:cxnLst/>
            <a:rect l="l" t="t" r="r" b="b"/>
            <a:pathLst>
              <a:path w="139700" h="161290">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84" name="TextBox 83">
            <a:extLst>
              <a:ext uri="{FF2B5EF4-FFF2-40B4-BE49-F238E27FC236}">
                <a16:creationId xmlns:a16="http://schemas.microsoft.com/office/drawing/2014/main" id="{58B343AD-8191-A518-5B88-F1E23EC09A9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85" name="object 15">
            <a:extLst>
              <a:ext uri="{FF2B5EF4-FFF2-40B4-BE49-F238E27FC236}">
                <a16:creationId xmlns:a16="http://schemas.microsoft.com/office/drawing/2014/main" id="{30659E00-D1C2-CBF1-CA74-A7FB3D57F240}"/>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30" rIns="0" bIns="0" numCol="1" rtlCol="0" anchor="t" anchorCtr="0" compatLnSpc="1">
            <a:prstTxWarp prst="textNoShape">
              <a:avLst/>
            </a:prstTxWarp>
            <a:spAutoFit/>
          </a:bodyPr>
          <a:lstStyle/>
          <a:p>
            <a:pPr marL="415662">
              <a:spcBef>
                <a:spcPts val="70"/>
              </a:spcBef>
            </a:pPr>
            <a:r>
              <a:rPr spc="-4" dirty="0"/>
              <a:t>Neural module</a:t>
            </a:r>
            <a:r>
              <a:rPr spc="-32" dirty="0"/>
              <a:t> </a:t>
            </a:r>
            <a:r>
              <a:rPr spc="-7" dirty="0"/>
              <a:t>networks</a:t>
            </a:r>
          </a:p>
        </p:txBody>
      </p:sp>
      <p:sp>
        <p:nvSpPr>
          <p:cNvPr id="3" name="object 3"/>
          <p:cNvSpPr/>
          <p:nvPr/>
        </p:nvSpPr>
        <p:spPr>
          <a:xfrm>
            <a:off x="1634769" y="1600645"/>
            <a:ext cx="2717750" cy="1472951"/>
          </a:xfrm>
          <a:custGeom>
            <a:avLst/>
            <a:gdLst/>
            <a:ahLst/>
            <a:cxnLst/>
            <a:rect l="l" t="t" r="r" b="b"/>
            <a:pathLst>
              <a:path w="3865245" h="2094864">
                <a:moveTo>
                  <a:pt x="3676561" y="0"/>
                </a:moveTo>
                <a:lnTo>
                  <a:pt x="188203" y="0"/>
                </a:lnTo>
                <a:lnTo>
                  <a:pt x="138171" y="6722"/>
                </a:lnTo>
                <a:lnTo>
                  <a:pt x="93213" y="25695"/>
                </a:lnTo>
                <a:lnTo>
                  <a:pt x="55123" y="55123"/>
                </a:lnTo>
                <a:lnTo>
                  <a:pt x="25695" y="93213"/>
                </a:lnTo>
                <a:lnTo>
                  <a:pt x="6722" y="138171"/>
                </a:lnTo>
                <a:lnTo>
                  <a:pt x="0" y="188202"/>
                </a:lnTo>
                <a:lnTo>
                  <a:pt x="0" y="1906197"/>
                </a:lnTo>
                <a:lnTo>
                  <a:pt x="6722" y="1956229"/>
                </a:lnTo>
                <a:lnTo>
                  <a:pt x="25695" y="2001187"/>
                </a:lnTo>
                <a:lnTo>
                  <a:pt x="55123" y="2039277"/>
                </a:lnTo>
                <a:lnTo>
                  <a:pt x="93213" y="2068705"/>
                </a:lnTo>
                <a:lnTo>
                  <a:pt x="138171" y="2087677"/>
                </a:lnTo>
                <a:lnTo>
                  <a:pt x="188203" y="2094400"/>
                </a:lnTo>
                <a:lnTo>
                  <a:pt x="3676561" y="2094400"/>
                </a:lnTo>
                <a:lnTo>
                  <a:pt x="3726592" y="2087677"/>
                </a:lnTo>
                <a:lnTo>
                  <a:pt x="3771550" y="2068705"/>
                </a:lnTo>
                <a:lnTo>
                  <a:pt x="3809640" y="2039277"/>
                </a:lnTo>
                <a:lnTo>
                  <a:pt x="3839068" y="2001187"/>
                </a:lnTo>
                <a:lnTo>
                  <a:pt x="3858040" y="1956229"/>
                </a:lnTo>
                <a:lnTo>
                  <a:pt x="3864763" y="1906197"/>
                </a:lnTo>
                <a:lnTo>
                  <a:pt x="3864763" y="188202"/>
                </a:lnTo>
                <a:lnTo>
                  <a:pt x="3858040" y="138171"/>
                </a:lnTo>
                <a:lnTo>
                  <a:pt x="3839068" y="93213"/>
                </a:lnTo>
                <a:lnTo>
                  <a:pt x="3809640" y="55123"/>
                </a:lnTo>
                <a:lnTo>
                  <a:pt x="3771550" y="25695"/>
                </a:lnTo>
                <a:lnTo>
                  <a:pt x="3726592" y="6722"/>
                </a:lnTo>
                <a:lnTo>
                  <a:pt x="3676561" y="0"/>
                </a:lnTo>
                <a:close/>
              </a:path>
            </a:pathLst>
          </a:custGeom>
          <a:solidFill>
            <a:srgbClr val="DCDEE0"/>
          </a:solidFill>
        </p:spPr>
        <p:txBody>
          <a:bodyPr wrap="square" lIns="0" tIns="0" rIns="0" bIns="0" rtlCol="0"/>
          <a:lstStyle/>
          <a:p>
            <a:endParaRPr/>
          </a:p>
        </p:txBody>
      </p:sp>
      <p:sp>
        <p:nvSpPr>
          <p:cNvPr id="4" name="object 4"/>
          <p:cNvSpPr txBox="1"/>
          <p:nvPr/>
        </p:nvSpPr>
        <p:spPr>
          <a:xfrm>
            <a:off x="1782569" y="2000621"/>
            <a:ext cx="2421731" cy="668252"/>
          </a:xfrm>
          <a:prstGeom prst="rect">
            <a:avLst/>
          </a:prstGeom>
        </p:spPr>
        <p:txBody>
          <a:bodyPr vert="horz" wrap="square" lIns="0" tIns="26789" rIns="0" bIns="0" rtlCol="0">
            <a:spAutoFit/>
          </a:bodyPr>
          <a:lstStyle/>
          <a:p>
            <a:pPr marL="321011" marR="3572" indent="-312528">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a:t>
            </a:r>
            <a:r>
              <a:rPr sz="2109" i="1" spc="-32" dirty="0">
                <a:latin typeface="Trebuchet MS"/>
                <a:cs typeface="Trebuchet MS"/>
              </a:rPr>
              <a:t> </a:t>
            </a:r>
            <a:r>
              <a:rPr sz="2109" i="1" spc="-4" dirty="0">
                <a:latin typeface="Trebuchet MS"/>
                <a:cs typeface="Trebuchet MS"/>
              </a:rPr>
              <a:t>shape  above </a:t>
            </a:r>
            <a:r>
              <a:rPr sz="2109" i="1" dirty="0">
                <a:latin typeface="Trebuchet MS"/>
                <a:cs typeface="Trebuchet MS"/>
              </a:rPr>
              <a:t>a</a:t>
            </a:r>
            <a:r>
              <a:rPr sz="2109" i="1" spc="-14"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5" name="object 5"/>
          <p:cNvSpPr/>
          <p:nvPr/>
        </p:nvSpPr>
        <p:spPr>
          <a:xfrm>
            <a:off x="1626191" y="3643341"/>
            <a:ext cx="2734717" cy="2453878"/>
          </a:xfrm>
          <a:custGeom>
            <a:avLst/>
            <a:gdLst/>
            <a:ahLst/>
            <a:cxnLst/>
            <a:rect l="l" t="t" r="r" b="b"/>
            <a:pathLst>
              <a:path w="3889375" h="3489959">
                <a:moveTo>
                  <a:pt x="131732" y="0"/>
                </a:moveTo>
                <a:lnTo>
                  <a:pt x="3757432" y="0"/>
                </a:lnTo>
                <a:lnTo>
                  <a:pt x="3799069" y="6715"/>
                </a:lnTo>
                <a:lnTo>
                  <a:pt x="3835231" y="25416"/>
                </a:lnTo>
                <a:lnTo>
                  <a:pt x="3863747" y="53932"/>
                </a:lnTo>
                <a:lnTo>
                  <a:pt x="3882448" y="90094"/>
                </a:lnTo>
                <a:lnTo>
                  <a:pt x="3889164" y="131732"/>
                </a:lnTo>
                <a:lnTo>
                  <a:pt x="3889164" y="3357862"/>
                </a:lnTo>
                <a:lnTo>
                  <a:pt x="3882448" y="3399500"/>
                </a:lnTo>
                <a:lnTo>
                  <a:pt x="3863747" y="3435661"/>
                </a:lnTo>
                <a:lnTo>
                  <a:pt x="3835231" y="3464177"/>
                </a:lnTo>
                <a:lnTo>
                  <a:pt x="3799069" y="3482878"/>
                </a:lnTo>
                <a:lnTo>
                  <a:pt x="3757432" y="3489594"/>
                </a:lnTo>
                <a:lnTo>
                  <a:pt x="131732" y="3489594"/>
                </a:lnTo>
                <a:lnTo>
                  <a:pt x="90094" y="3482878"/>
                </a:lnTo>
                <a:lnTo>
                  <a:pt x="53932" y="3464177"/>
                </a:lnTo>
                <a:lnTo>
                  <a:pt x="25416" y="3435661"/>
                </a:lnTo>
                <a:lnTo>
                  <a:pt x="6715" y="3399500"/>
                </a:lnTo>
                <a:lnTo>
                  <a:pt x="0" y="3357862"/>
                </a:lnTo>
                <a:lnTo>
                  <a:pt x="0" y="131732"/>
                </a:lnTo>
                <a:lnTo>
                  <a:pt x="6715" y="90094"/>
                </a:lnTo>
                <a:lnTo>
                  <a:pt x="25416" y="53932"/>
                </a:lnTo>
                <a:lnTo>
                  <a:pt x="53932" y="25416"/>
                </a:lnTo>
                <a:lnTo>
                  <a:pt x="90094" y="6715"/>
                </a:lnTo>
                <a:lnTo>
                  <a:pt x="131732" y="0"/>
                </a:lnTo>
                <a:close/>
              </a:path>
            </a:pathLst>
          </a:custGeom>
          <a:ln w="177800">
            <a:solidFill>
              <a:srgbClr val="DCDEE0"/>
            </a:solidFill>
          </a:ln>
        </p:spPr>
        <p:txBody>
          <a:bodyPr wrap="square" lIns="0" tIns="0" rIns="0" bIns="0" rtlCol="0"/>
          <a:lstStyle/>
          <a:p>
            <a:endParaRPr/>
          </a:p>
        </p:txBody>
      </p:sp>
      <p:sp>
        <p:nvSpPr>
          <p:cNvPr id="6" name="object 6"/>
          <p:cNvSpPr txBox="1"/>
          <p:nvPr/>
        </p:nvSpPr>
        <p:spPr>
          <a:xfrm>
            <a:off x="1797931" y="3951726"/>
            <a:ext cx="685354" cy="462306"/>
          </a:xfrm>
          <a:prstGeom prst="rect">
            <a:avLst/>
          </a:prstGeom>
          <a:solidFill>
            <a:srgbClr val="F5D32A"/>
          </a:solidFill>
        </p:spPr>
        <p:txBody>
          <a:bodyPr vert="horz" wrap="square" lIns="0" tIns="0" rIns="0" bIns="0" rtlCol="0">
            <a:spAutoFit/>
          </a:bodyPr>
          <a:lstStyle/>
          <a:p>
            <a:pPr>
              <a:lnSpc>
                <a:spcPct val="100000"/>
              </a:lnSpc>
            </a:pPr>
            <a:endParaRPr sz="1125">
              <a:latin typeface="Times New Roman"/>
              <a:cs typeface="Times New Roman"/>
            </a:endParaRPr>
          </a:p>
          <a:p>
            <a:pPr>
              <a:spcBef>
                <a:spcPts val="11"/>
              </a:spcBef>
            </a:pPr>
            <a:endParaRPr sz="879">
              <a:latin typeface="Times New Roman"/>
              <a:cs typeface="Times New Roman"/>
            </a:endParaRPr>
          </a:p>
          <a:p>
            <a:pPr marL="213858">
              <a:lnSpc>
                <a:spcPts val="1205"/>
              </a:lnSpc>
            </a:pPr>
            <a:r>
              <a:rPr sz="1125" spc="130" dirty="0">
                <a:latin typeface="Arial"/>
                <a:cs typeface="Arial"/>
              </a:rPr>
              <a:t>red</a:t>
            </a:r>
            <a:endParaRPr sz="1125">
              <a:latin typeface="Arial"/>
              <a:cs typeface="Arial"/>
            </a:endParaRPr>
          </a:p>
        </p:txBody>
      </p:sp>
      <p:sp>
        <p:nvSpPr>
          <p:cNvPr id="7" name="object 7"/>
          <p:cNvSpPr/>
          <p:nvPr/>
        </p:nvSpPr>
        <p:spPr>
          <a:xfrm>
            <a:off x="1797931" y="4672477"/>
            <a:ext cx="685354" cy="452735"/>
          </a:xfrm>
          <a:custGeom>
            <a:avLst/>
            <a:gdLst/>
            <a:ahLst/>
            <a:cxnLst/>
            <a:rect l="l" t="t" r="r" b="b"/>
            <a:pathLst>
              <a:path w="974725" h="643890">
                <a:moveTo>
                  <a:pt x="0" y="0"/>
                </a:moveTo>
                <a:lnTo>
                  <a:pt x="974415" y="0"/>
                </a:lnTo>
                <a:lnTo>
                  <a:pt x="974415" y="643552"/>
                </a:lnTo>
                <a:lnTo>
                  <a:pt x="0" y="643552"/>
                </a:lnTo>
                <a:lnTo>
                  <a:pt x="0" y="0"/>
                </a:lnTo>
                <a:close/>
              </a:path>
            </a:pathLst>
          </a:custGeom>
          <a:solidFill>
            <a:srgbClr val="F4A74C"/>
          </a:solidFill>
        </p:spPr>
        <p:txBody>
          <a:bodyPr wrap="square" lIns="0" tIns="0" rIns="0" bIns="0" rtlCol="0"/>
          <a:lstStyle/>
          <a:p>
            <a:endParaRPr/>
          </a:p>
        </p:txBody>
      </p:sp>
      <p:sp>
        <p:nvSpPr>
          <p:cNvPr id="8" name="object 8"/>
          <p:cNvSpPr txBox="1"/>
          <p:nvPr/>
        </p:nvSpPr>
        <p:spPr>
          <a:xfrm>
            <a:off x="1874352" y="4963020"/>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9" name="object 9"/>
          <p:cNvSpPr/>
          <p:nvPr/>
        </p:nvSpPr>
        <p:spPr>
          <a:xfrm>
            <a:off x="1884179"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0" name="object 10"/>
          <p:cNvSpPr/>
          <p:nvPr/>
        </p:nvSpPr>
        <p:spPr>
          <a:xfrm>
            <a:off x="2224697"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1" name="object 11"/>
          <p:cNvSpPr/>
          <p:nvPr/>
        </p:nvSpPr>
        <p:spPr>
          <a:xfrm>
            <a:off x="1884179"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2" name="object 12"/>
          <p:cNvSpPr/>
          <p:nvPr/>
        </p:nvSpPr>
        <p:spPr>
          <a:xfrm>
            <a:off x="2224697"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13" name="object 13"/>
          <p:cNvSpPr txBox="1"/>
          <p:nvPr/>
        </p:nvSpPr>
        <p:spPr>
          <a:xfrm>
            <a:off x="3843713" y="4771436"/>
            <a:ext cx="293787" cy="182142"/>
          </a:xfrm>
          <a:prstGeom prst="rect">
            <a:avLst/>
          </a:prstGeom>
        </p:spPr>
        <p:txBody>
          <a:bodyPr vert="horz" wrap="square" lIns="0" tIns="8930" rIns="0" bIns="0" rtlCol="0">
            <a:spAutoFit/>
          </a:bodyPr>
          <a:lstStyle/>
          <a:p>
            <a:pPr marL="8929">
              <a:spcBef>
                <a:spcPts val="70"/>
              </a:spcBef>
            </a:pPr>
            <a:r>
              <a:rPr sz="1125" i="1" dirty="0">
                <a:latin typeface="Trebuchet MS"/>
                <a:cs typeface="Trebuchet MS"/>
              </a:rPr>
              <a:t>true</a:t>
            </a:r>
            <a:endParaRPr sz="1125">
              <a:latin typeface="Trebuchet MS"/>
              <a:cs typeface="Trebuchet MS"/>
            </a:endParaRPr>
          </a:p>
        </p:txBody>
      </p:sp>
      <p:sp>
        <p:nvSpPr>
          <p:cNvPr id="14" name="object 14"/>
          <p:cNvSpPr/>
          <p:nvPr/>
        </p:nvSpPr>
        <p:spPr>
          <a:xfrm>
            <a:off x="2661068" y="3862587"/>
            <a:ext cx="418802" cy="558105"/>
          </a:xfrm>
          <a:custGeom>
            <a:avLst/>
            <a:gdLst/>
            <a:ahLst/>
            <a:cxnLst/>
            <a:rect l="l" t="t" r="r" b="b"/>
            <a:pathLst>
              <a:path w="595629" h="793750">
                <a:moveTo>
                  <a:pt x="0" y="793329"/>
                </a:moveTo>
                <a:lnTo>
                  <a:pt x="595473" y="793329"/>
                </a:lnTo>
                <a:lnTo>
                  <a:pt x="595473" y="0"/>
                </a:lnTo>
                <a:lnTo>
                  <a:pt x="0" y="0"/>
                </a:lnTo>
                <a:lnTo>
                  <a:pt x="0" y="793329"/>
                </a:lnTo>
                <a:close/>
              </a:path>
            </a:pathLst>
          </a:custGeom>
          <a:solidFill>
            <a:srgbClr val="DCDEE0"/>
          </a:solidFill>
        </p:spPr>
        <p:txBody>
          <a:bodyPr wrap="square" lIns="0" tIns="0" rIns="0" bIns="0" rtlCol="0"/>
          <a:lstStyle/>
          <a:p>
            <a:endParaRPr/>
          </a:p>
        </p:txBody>
      </p:sp>
      <p:sp>
        <p:nvSpPr>
          <p:cNvPr id="15" name="object 15"/>
          <p:cNvSpPr/>
          <p:nvPr/>
        </p:nvSpPr>
        <p:spPr>
          <a:xfrm>
            <a:off x="2826774" y="4083307"/>
            <a:ext cx="87280" cy="116371"/>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2968166" y="4275708"/>
            <a:ext cx="87280" cy="116372"/>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968166" y="4083307"/>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8" name="object 18"/>
          <p:cNvSpPr/>
          <p:nvPr/>
        </p:nvSpPr>
        <p:spPr>
          <a:xfrm>
            <a:off x="2684801" y="4275709"/>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19" name="object 19"/>
          <p:cNvSpPr/>
          <p:nvPr/>
        </p:nvSpPr>
        <p:spPr>
          <a:xfrm>
            <a:off x="2819890" y="3896667"/>
            <a:ext cx="101352" cy="116532"/>
          </a:xfrm>
          <a:custGeom>
            <a:avLst/>
            <a:gdLst/>
            <a:ahLst/>
            <a:cxnLst/>
            <a:rect l="l" t="t" r="r" b="b"/>
            <a:pathLst>
              <a:path w="144145" h="165735">
                <a:moveTo>
                  <a:pt x="71856" y="0"/>
                </a:moveTo>
                <a:lnTo>
                  <a:pt x="0" y="165508"/>
                </a:lnTo>
                <a:lnTo>
                  <a:pt x="143713" y="165508"/>
                </a:lnTo>
                <a:lnTo>
                  <a:pt x="71856" y="0"/>
                </a:lnTo>
                <a:close/>
              </a:path>
            </a:pathLst>
          </a:custGeom>
          <a:solidFill>
            <a:srgbClr val="C82506"/>
          </a:solidFill>
        </p:spPr>
        <p:txBody>
          <a:bodyPr wrap="square" lIns="0" tIns="0" rIns="0" bIns="0" rtlCol="0"/>
          <a:lstStyle/>
          <a:p>
            <a:endParaRPr/>
          </a:p>
        </p:txBody>
      </p:sp>
      <p:sp>
        <p:nvSpPr>
          <p:cNvPr id="20" name="object 20"/>
          <p:cNvSpPr txBox="1"/>
          <p:nvPr/>
        </p:nvSpPr>
        <p:spPr>
          <a:xfrm>
            <a:off x="3352317" y="4744063"/>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1" name="object 21"/>
          <p:cNvSpPr txBox="1"/>
          <p:nvPr/>
        </p:nvSpPr>
        <p:spPr>
          <a:xfrm>
            <a:off x="3352317" y="397168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2" name="object 22"/>
          <p:cNvSpPr/>
          <p:nvPr/>
        </p:nvSpPr>
        <p:spPr>
          <a:xfrm>
            <a:off x="1807456" y="5427342"/>
            <a:ext cx="685354" cy="452735"/>
          </a:xfrm>
          <a:custGeom>
            <a:avLst/>
            <a:gdLst/>
            <a:ahLst/>
            <a:cxnLst/>
            <a:rect l="l" t="t" r="r" b="b"/>
            <a:pathLst>
              <a:path w="974725" h="643890">
                <a:moveTo>
                  <a:pt x="0" y="0"/>
                </a:moveTo>
                <a:lnTo>
                  <a:pt x="974413" y="0"/>
                </a:lnTo>
                <a:lnTo>
                  <a:pt x="974413" y="643552"/>
                </a:lnTo>
                <a:lnTo>
                  <a:pt x="0" y="643552"/>
                </a:lnTo>
                <a:lnTo>
                  <a:pt x="0" y="0"/>
                </a:lnTo>
                <a:close/>
              </a:path>
            </a:pathLst>
          </a:custGeom>
          <a:solidFill>
            <a:srgbClr val="8DCB69"/>
          </a:solidFill>
        </p:spPr>
        <p:txBody>
          <a:bodyPr wrap="square" lIns="0" tIns="0" rIns="0" bIns="0" rtlCol="0"/>
          <a:lstStyle/>
          <a:p>
            <a:endParaRPr/>
          </a:p>
        </p:txBody>
      </p:sp>
      <p:sp>
        <p:nvSpPr>
          <p:cNvPr id="23" name="object 23"/>
          <p:cNvSpPr txBox="1"/>
          <p:nvPr/>
        </p:nvSpPr>
        <p:spPr>
          <a:xfrm>
            <a:off x="1926747" y="5717885"/>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24" name="object 24"/>
          <p:cNvSpPr/>
          <p:nvPr/>
        </p:nvSpPr>
        <p:spPr>
          <a:xfrm>
            <a:off x="1893704"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5" name="object 25"/>
          <p:cNvSpPr/>
          <p:nvPr/>
        </p:nvSpPr>
        <p:spPr>
          <a:xfrm>
            <a:off x="2234223"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26" name="object 26"/>
          <p:cNvSpPr txBox="1"/>
          <p:nvPr/>
        </p:nvSpPr>
        <p:spPr>
          <a:xfrm>
            <a:off x="3361843" y="549892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27" name="object 27"/>
          <p:cNvSpPr/>
          <p:nvPr/>
        </p:nvSpPr>
        <p:spPr>
          <a:xfrm>
            <a:off x="4076976" y="3871128"/>
            <a:ext cx="132159" cy="179040"/>
          </a:xfrm>
          <a:custGeom>
            <a:avLst/>
            <a:gdLst/>
            <a:ahLst/>
            <a:cxnLst/>
            <a:rect l="l" t="t" r="r" b="b"/>
            <a:pathLst>
              <a:path w="187960" h="254635">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28" name="object 28"/>
          <p:cNvSpPr/>
          <p:nvPr/>
        </p:nvSpPr>
        <p:spPr>
          <a:xfrm>
            <a:off x="4076976" y="4048119"/>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29" name="object 29"/>
          <p:cNvSpPr/>
          <p:nvPr/>
        </p:nvSpPr>
        <p:spPr>
          <a:xfrm>
            <a:off x="4077925" y="4234158"/>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30" name="object 30"/>
          <p:cNvSpPr/>
          <p:nvPr/>
        </p:nvSpPr>
        <p:spPr>
          <a:xfrm>
            <a:off x="3933273" y="4234158"/>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31" name="object 31"/>
          <p:cNvSpPr/>
          <p:nvPr/>
        </p:nvSpPr>
        <p:spPr>
          <a:xfrm>
            <a:off x="3933852" y="4048851"/>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32" name="object 32"/>
          <p:cNvSpPr/>
          <p:nvPr/>
        </p:nvSpPr>
        <p:spPr>
          <a:xfrm>
            <a:off x="3933807" y="3870624"/>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DDEE0"/>
          </a:solidFill>
        </p:spPr>
        <p:txBody>
          <a:bodyPr wrap="square" lIns="0" tIns="0" rIns="0" bIns="0" rtlCol="0"/>
          <a:lstStyle/>
          <a:p>
            <a:endParaRPr/>
          </a:p>
        </p:txBody>
      </p:sp>
      <p:sp>
        <p:nvSpPr>
          <p:cNvPr id="33" name="object 33"/>
          <p:cNvSpPr/>
          <p:nvPr/>
        </p:nvSpPr>
        <p:spPr>
          <a:xfrm>
            <a:off x="3802265" y="3871128"/>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34" name="object 34"/>
          <p:cNvSpPr/>
          <p:nvPr/>
        </p:nvSpPr>
        <p:spPr>
          <a:xfrm>
            <a:off x="3802265" y="4048467"/>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35" name="object 35"/>
          <p:cNvSpPr/>
          <p:nvPr/>
        </p:nvSpPr>
        <p:spPr>
          <a:xfrm>
            <a:off x="3802086" y="4234158"/>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36" name="object 36"/>
          <p:cNvSpPr/>
          <p:nvPr/>
        </p:nvSpPr>
        <p:spPr>
          <a:xfrm>
            <a:off x="3963232" y="4085217"/>
            <a:ext cx="84788" cy="113050"/>
          </a:xfrm>
          <a:prstGeom prst="rect">
            <a:avLst/>
          </a:prstGeom>
          <a:blipFill>
            <a:blip r:embed="rId4" cstate="print"/>
            <a:stretch>
              <a:fillRect/>
            </a:stretch>
          </a:blipFill>
        </p:spPr>
        <p:txBody>
          <a:bodyPr wrap="square" lIns="0" tIns="0" rIns="0" bIns="0" rtlCol="0"/>
          <a:lstStyle/>
          <a:p>
            <a:endParaRPr/>
          </a:p>
        </p:txBody>
      </p:sp>
      <p:sp>
        <p:nvSpPr>
          <p:cNvPr id="37" name="object 37"/>
          <p:cNvSpPr/>
          <p:nvPr/>
        </p:nvSpPr>
        <p:spPr>
          <a:xfrm>
            <a:off x="4100589" y="4272127"/>
            <a:ext cx="84788" cy="11305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4100588" y="4085217"/>
            <a:ext cx="84832" cy="113407"/>
          </a:xfrm>
          <a:custGeom>
            <a:avLst/>
            <a:gdLst/>
            <a:ahLst/>
            <a:cxnLst/>
            <a:rect l="l" t="t" r="r" b="b"/>
            <a:pathLst>
              <a:path w="120650" h="161289">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39" name="object 39"/>
          <p:cNvSpPr/>
          <p:nvPr/>
        </p:nvSpPr>
        <p:spPr>
          <a:xfrm>
            <a:off x="3825311" y="4272127"/>
            <a:ext cx="84832" cy="113407"/>
          </a:xfrm>
          <a:custGeom>
            <a:avLst/>
            <a:gdLst/>
            <a:ahLst/>
            <a:cxnLst/>
            <a:rect l="l" t="t" r="r" b="b"/>
            <a:pathLst>
              <a:path w="120650" h="161289">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40" name="object 40"/>
          <p:cNvSpPr/>
          <p:nvPr/>
        </p:nvSpPr>
        <p:spPr>
          <a:xfrm>
            <a:off x="3956544" y="3903906"/>
            <a:ext cx="98227" cy="113407"/>
          </a:xfrm>
          <a:custGeom>
            <a:avLst/>
            <a:gdLst/>
            <a:ahLst/>
            <a:cxnLst/>
            <a:rect l="l" t="t" r="r" b="b"/>
            <a:pathLst>
              <a:path w="139700" h="161289">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41" name="object 41"/>
          <p:cNvSpPr/>
          <p:nvPr/>
        </p:nvSpPr>
        <p:spPr>
          <a:xfrm>
            <a:off x="2941853" y="4628362"/>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42" name="object 42"/>
          <p:cNvSpPr/>
          <p:nvPr/>
        </p:nvSpPr>
        <p:spPr>
          <a:xfrm>
            <a:off x="2941853" y="4805354"/>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43" name="object 43"/>
          <p:cNvSpPr/>
          <p:nvPr/>
        </p:nvSpPr>
        <p:spPr>
          <a:xfrm>
            <a:off x="2942802" y="4991393"/>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44" name="object 44"/>
          <p:cNvSpPr/>
          <p:nvPr/>
        </p:nvSpPr>
        <p:spPr>
          <a:xfrm>
            <a:off x="2798150" y="4991393"/>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45" name="object 45"/>
          <p:cNvSpPr/>
          <p:nvPr/>
        </p:nvSpPr>
        <p:spPr>
          <a:xfrm>
            <a:off x="2798729" y="4806085"/>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46" name="object 46"/>
          <p:cNvSpPr/>
          <p:nvPr/>
        </p:nvSpPr>
        <p:spPr>
          <a:xfrm>
            <a:off x="2798684" y="4627859"/>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47" name="object 47"/>
          <p:cNvSpPr/>
          <p:nvPr/>
        </p:nvSpPr>
        <p:spPr>
          <a:xfrm>
            <a:off x="2667141" y="4628363"/>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48" name="object 48"/>
          <p:cNvSpPr/>
          <p:nvPr/>
        </p:nvSpPr>
        <p:spPr>
          <a:xfrm>
            <a:off x="2667141" y="4805701"/>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49" name="object 49"/>
          <p:cNvSpPr/>
          <p:nvPr/>
        </p:nvSpPr>
        <p:spPr>
          <a:xfrm>
            <a:off x="2666962" y="4991393"/>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50" name="object 50"/>
          <p:cNvSpPr/>
          <p:nvPr/>
        </p:nvSpPr>
        <p:spPr>
          <a:xfrm>
            <a:off x="2828110" y="4842453"/>
            <a:ext cx="84788" cy="113049"/>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2965466" y="5029362"/>
            <a:ext cx="84788" cy="113052"/>
          </a:xfrm>
          <a:prstGeom prst="rect">
            <a:avLst/>
          </a:prstGeom>
          <a:blipFill>
            <a:blip r:embed="rId6" cstate="print"/>
            <a:stretch>
              <a:fillRect/>
            </a:stretch>
          </a:blipFill>
        </p:spPr>
        <p:txBody>
          <a:bodyPr wrap="square" lIns="0" tIns="0" rIns="0" bIns="0" rtlCol="0"/>
          <a:lstStyle/>
          <a:p>
            <a:endParaRPr/>
          </a:p>
        </p:txBody>
      </p:sp>
      <p:sp>
        <p:nvSpPr>
          <p:cNvPr id="52" name="object 52"/>
          <p:cNvSpPr/>
          <p:nvPr/>
        </p:nvSpPr>
        <p:spPr>
          <a:xfrm>
            <a:off x="2965465" y="4842452"/>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53" name="object 53"/>
          <p:cNvSpPr/>
          <p:nvPr/>
        </p:nvSpPr>
        <p:spPr>
          <a:xfrm>
            <a:off x="2690188" y="5029362"/>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54" name="object 54"/>
          <p:cNvSpPr/>
          <p:nvPr/>
        </p:nvSpPr>
        <p:spPr>
          <a:xfrm>
            <a:off x="2821421" y="4661142"/>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55" name="object 55"/>
          <p:cNvSpPr/>
          <p:nvPr/>
        </p:nvSpPr>
        <p:spPr>
          <a:xfrm>
            <a:off x="2941853" y="5354650"/>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56" name="object 56"/>
          <p:cNvSpPr/>
          <p:nvPr/>
        </p:nvSpPr>
        <p:spPr>
          <a:xfrm>
            <a:off x="2941853" y="5531642"/>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57" name="object 57"/>
          <p:cNvSpPr/>
          <p:nvPr/>
        </p:nvSpPr>
        <p:spPr>
          <a:xfrm>
            <a:off x="2942802" y="5717681"/>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58" name="object 58"/>
          <p:cNvSpPr/>
          <p:nvPr/>
        </p:nvSpPr>
        <p:spPr>
          <a:xfrm>
            <a:off x="2798150" y="5717681"/>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59" name="object 59"/>
          <p:cNvSpPr/>
          <p:nvPr/>
        </p:nvSpPr>
        <p:spPr>
          <a:xfrm>
            <a:off x="2798729" y="5532374"/>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60" name="object 60"/>
          <p:cNvSpPr/>
          <p:nvPr/>
        </p:nvSpPr>
        <p:spPr>
          <a:xfrm>
            <a:off x="2798684" y="5354147"/>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61" name="object 61"/>
          <p:cNvSpPr/>
          <p:nvPr/>
        </p:nvSpPr>
        <p:spPr>
          <a:xfrm>
            <a:off x="2667141" y="5354651"/>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62" name="object 62"/>
          <p:cNvSpPr/>
          <p:nvPr/>
        </p:nvSpPr>
        <p:spPr>
          <a:xfrm>
            <a:off x="2667141" y="5531989"/>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63" name="object 63"/>
          <p:cNvSpPr/>
          <p:nvPr/>
        </p:nvSpPr>
        <p:spPr>
          <a:xfrm>
            <a:off x="2666962" y="5717681"/>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64" name="object 64"/>
          <p:cNvSpPr/>
          <p:nvPr/>
        </p:nvSpPr>
        <p:spPr>
          <a:xfrm>
            <a:off x="2828110" y="5568740"/>
            <a:ext cx="84788" cy="113050"/>
          </a:xfrm>
          <a:prstGeom prst="rect">
            <a:avLst/>
          </a:prstGeom>
          <a:blipFill>
            <a:blip r:embed="rId4" cstate="print"/>
            <a:stretch>
              <a:fillRect/>
            </a:stretch>
          </a:blipFill>
        </p:spPr>
        <p:txBody>
          <a:bodyPr wrap="square" lIns="0" tIns="0" rIns="0" bIns="0" rtlCol="0"/>
          <a:lstStyle/>
          <a:p>
            <a:endParaRPr/>
          </a:p>
        </p:txBody>
      </p:sp>
      <p:sp>
        <p:nvSpPr>
          <p:cNvPr id="65" name="object 65"/>
          <p:cNvSpPr/>
          <p:nvPr/>
        </p:nvSpPr>
        <p:spPr>
          <a:xfrm>
            <a:off x="2965466" y="5755650"/>
            <a:ext cx="84788" cy="113052"/>
          </a:xfrm>
          <a:prstGeom prst="rect">
            <a:avLst/>
          </a:prstGeom>
          <a:blipFill>
            <a:blip r:embed="rId6" cstate="print"/>
            <a:stretch>
              <a:fillRect/>
            </a:stretch>
          </a:blipFill>
        </p:spPr>
        <p:txBody>
          <a:bodyPr wrap="square" lIns="0" tIns="0" rIns="0" bIns="0" rtlCol="0"/>
          <a:lstStyle/>
          <a:p>
            <a:endParaRPr/>
          </a:p>
        </p:txBody>
      </p:sp>
      <p:sp>
        <p:nvSpPr>
          <p:cNvPr id="66" name="object 66"/>
          <p:cNvSpPr/>
          <p:nvPr/>
        </p:nvSpPr>
        <p:spPr>
          <a:xfrm>
            <a:off x="2965465" y="5568740"/>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67" name="object 67"/>
          <p:cNvSpPr/>
          <p:nvPr/>
        </p:nvSpPr>
        <p:spPr>
          <a:xfrm>
            <a:off x="2690188" y="5755650"/>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68" name="object 68"/>
          <p:cNvSpPr/>
          <p:nvPr/>
        </p:nvSpPr>
        <p:spPr>
          <a:xfrm>
            <a:off x="2821421" y="5387430"/>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69" name="object 69"/>
          <p:cNvSpPr/>
          <p:nvPr/>
        </p:nvSpPr>
        <p:spPr>
          <a:xfrm>
            <a:off x="4076976" y="5383225"/>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70" name="object 70"/>
          <p:cNvSpPr/>
          <p:nvPr/>
        </p:nvSpPr>
        <p:spPr>
          <a:xfrm>
            <a:off x="4076976" y="5560217"/>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DCDEE0"/>
          </a:solidFill>
        </p:spPr>
        <p:txBody>
          <a:bodyPr wrap="square" lIns="0" tIns="0" rIns="0" bIns="0" rtlCol="0"/>
          <a:lstStyle/>
          <a:p>
            <a:endParaRPr/>
          </a:p>
        </p:txBody>
      </p:sp>
      <p:sp>
        <p:nvSpPr>
          <p:cNvPr id="71" name="object 71"/>
          <p:cNvSpPr/>
          <p:nvPr/>
        </p:nvSpPr>
        <p:spPr>
          <a:xfrm>
            <a:off x="4077925" y="5746256"/>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72" name="object 72"/>
          <p:cNvSpPr/>
          <p:nvPr/>
        </p:nvSpPr>
        <p:spPr>
          <a:xfrm>
            <a:off x="3933273" y="5746256"/>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73" name="object 73"/>
          <p:cNvSpPr/>
          <p:nvPr/>
        </p:nvSpPr>
        <p:spPr>
          <a:xfrm>
            <a:off x="3933852" y="5560949"/>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53585F"/>
          </a:solidFill>
        </p:spPr>
        <p:txBody>
          <a:bodyPr wrap="square" lIns="0" tIns="0" rIns="0" bIns="0" rtlCol="0"/>
          <a:lstStyle/>
          <a:p>
            <a:endParaRPr/>
          </a:p>
        </p:txBody>
      </p:sp>
      <p:sp>
        <p:nvSpPr>
          <p:cNvPr id="74" name="object 74"/>
          <p:cNvSpPr/>
          <p:nvPr/>
        </p:nvSpPr>
        <p:spPr>
          <a:xfrm>
            <a:off x="3933807" y="5382723"/>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CDEE0"/>
          </a:solidFill>
        </p:spPr>
        <p:txBody>
          <a:bodyPr wrap="square" lIns="0" tIns="0" rIns="0" bIns="0" rtlCol="0"/>
          <a:lstStyle/>
          <a:p>
            <a:endParaRPr/>
          </a:p>
        </p:txBody>
      </p:sp>
      <p:sp>
        <p:nvSpPr>
          <p:cNvPr id="75" name="object 75"/>
          <p:cNvSpPr/>
          <p:nvPr/>
        </p:nvSpPr>
        <p:spPr>
          <a:xfrm>
            <a:off x="3802265" y="5383226"/>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76" name="object 76"/>
          <p:cNvSpPr/>
          <p:nvPr/>
        </p:nvSpPr>
        <p:spPr>
          <a:xfrm>
            <a:off x="3802265" y="5560563"/>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77" name="object 77"/>
          <p:cNvSpPr/>
          <p:nvPr/>
        </p:nvSpPr>
        <p:spPr>
          <a:xfrm>
            <a:off x="3802086" y="5746256"/>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78" name="object 78"/>
          <p:cNvSpPr/>
          <p:nvPr/>
        </p:nvSpPr>
        <p:spPr>
          <a:xfrm>
            <a:off x="3963232" y="5597315"/>
            <a:ext cx="84788" cy="113050"/>
          </a:xfrm>
          <a:prstGeom prst="rect">
            <a:avLst/>
          </a:prstGeom>
          <a:blipFill>
            <a:blip r:embed="rId7" cstate="print"/>
            <a:stretch>
              <a:fillRect/>
            </a:stretch>
          </a:blipFill>
        </p:spPr>
        <p:txBody>
          <a:bodyPr wrap="square" lIns="0" tIns="0" rIns="0" bIns="0" rtlCol="0"/>
          <a:lstStyle/>
          <a:p>
            <a:endParaRPr/>
          </a:p>
        </p:txBody>
      </p:sp>
      <p:sp>
        <p:nvSpPr>
          <p:cNvPr id="79" name="object 79"/>
          <p:cNvSpPr/>
          <p:nvPr/>
        </p:nvSpPr>
        <p:spPr>
          <a:xfrm>
            <a:off x="4100589" y="5784224"/>
            <a:ext cx="84788" cy="113052"/>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4100588" y="5597315"/>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0882B"/>
          </a:solidFill>
        </p:spPr>
        <p:txBody>
          <a:bodyPr wrap="square" lIns="0" tIns="0" rIns="0" bIns="0" rtlCol="0"/>
          <a:lstStyle/>
          <a:p>
            <a:endParaRPr/>
          </a:p>
        </p:txBody>
      </p:sp>
      <p:sp>
        <p:nvSpPr>
          <p:cNvPr id="81" name="object 81"/>
          <p:cNvSpPr/>
          <p:nvPr/>
        </p:nvSpPr>
        <p:spPr>
          <a:xfrm>
            <a:off x="3825311" y="5784225"/>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82" name="object 82"/>
          <p:cNvSpPr/>
          <p:nvPr/>
        </p:nvSpPr>
        <p:spPr>
          <a:xfrm>
            <a:off x="3956544" y="5416005"/>
            <a:ext cx="98227" cy="113407"/>
          </a:xfrm>
          <a:custGeom>
            <a:avLst/>
            <a:gdLst/>
            <a:ahLst/>
            <a:cxnLst/>
            <a:rect l="l" t="t" r="r" b="b"/>
            <a:pathLst>
              <a:path w="139700" h="161290">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83" name="object 83"/>
          <p:cNvSpPr/>
          <p:nvPr/>
        </p:nvSpPr>
        <p:spPr>
          <a:xfrm>
            <a:off x="6350462" y="3897138"/>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F5D32A"/>
          </a:solidFill>
        </p:spPr>
        <p:txBody>
          <a:bodyPr wrap="square" lIns="0" tIns="0" rIns="0" bIns="0" rtlCol="0"/>
          <a:lstStyle/>
          <a:p>
            <a:endParaRPr/>
          </a:p>
        </p:txBody>
      </p:sp>
      <p:sp>
        <p:nvSpPr>
          <p:cNvPr id="84" name="object 84"/>
          <p:cNvSpPr txBox="1"/>
          <p:nvPr/>
        </p:nvSpPr>
        <p:spPr>
          <a:xfrm>
            <a:off x="6350462" y="4182659"/>
            <a:ext cx="670173" cy="182142"/>
          </a:xfrm>
          <a:prstGeom prst="rect">
            <a:avLst/>
          </a:prstGeom>
        </p:spPr>
        <p:txBody>
          <a:bodyPr vert="horz" wrap="square" lIns="0" tIns="8930" rIns="0" bIns="0" rtlCol="0">
            <a:spAutoFit/>
          </a:bodyPr>
          <a:lstStyle/>
          <a:p>
            <a:pPr marL="77685">
              <a:spcBef>
                <a:spcPts val="70"/>
              </a:spcBef>
            </a:pPr>
            <a:r>
              <a:rPr sz="1125" spc="236" dirty="0">
                <a:solidFill>
                  <a:srgbClr val="F5D32A"/>
                </a:solidFill>
                <a:latin typeface="Arial"/>
                <a:cs typeface="Arial"/>
              </a:rPr>
              <a:t>circle</a:t>
            </a:r>
            <a:endParaRPr sz="1125">
              <a:latin typeface="Arial"/>
              <a:cs typeface="Arial"/>
            </a:endParaRPr>
          </a:p>
        </p:txBody>
      </p:sp>
      <p:sp>
        <p:nvSpPr>
          <p:cNvPr id="85" name="object 85"/>
          <p:cNvSpPr/>
          <p:nvPr/>
        </p:nvSpPr>
        <p:spPr>
          <a:xfrm>
            <a:off x="5681073" y="345734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5D32A"/>
          </a:solidFill>
        </p:spPr>
        <p:txBody>
          <a:bodyPr wrap="square" lIns="0" tIns="0" rIns="0" bIns="0" rtlCol="0"/>
          <a:lstStyle/>
          <a:p>
            <a:endParaRPr/>
          </a:p>
        </p:txBody>
      </p:sp>
      <p:sp>
        <p:nvSpPr>
          <p:cNvPr id="86" name="object 86"/>
          <p:cNvSpPr txBox="1"/>
          <p:nvPr/>
        </p:nvSpPr>
        <p:spPr>
          <a:xfrm>
            <a:off x="5681073" y="3742863"/>
            <a:ext cx="670173" cy="182142"/>
          </a:xfrm>
          <a:prstGeom prst="rect">
            <a:avLst/>
          </a:prstGeom>
        </p:spPr>
        <p:txBody>
          <a:bodyPr vert="horz" wrap="square" lIns="0" tIns="8930" rIns="0" bIns="0" rtlCol="0">
            <a:spAutoFit/>
          </a:bodyPr>
          <a:lstStyle/>
          <a:p>
            <a:pPr marL="206268">
              <a:spcBef>
                <a:spcPts val="70"/>
              </a:spcBef>
            </a:pPr>
            <a:r>
              <a:rPr sz="1125" spc="130" dirty="0">
                <a:solidFill>
                  <a:srgbClr val="F5D32A"/>
                </a:solidFill>
                <a:latin typeface="Arial"/>
                <a:cs typeface="Arial"/>
              </a:rPr>
              <a:t>red</a:t>
            </a:r>
            <a:endParaRPr sz="1125">
              <a:latin typeface="Arial"/>
              <a:cs typeface="Arial"/>
            </a:endParaRPr>
          </a:p>
        </p:txBody>
      </p:sp>
      <p:sp>
        <p:nvSpPr>
          <p:cNvPr id="87" name="object 87"/>
          <p:cNvSpPr/>
          <p:nvPr/>
        </p:nvSpPr>
        <p:spPr>
          <a:xfrm>
            <a:off x="6350462" y="3457342"/>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8DCB69"/>
          </a:solidFill>
        </p:spPr>
        <p:txBody>
          <a:bodyPr wrap="square" lIns="0" tIns="0" rIns="0" bIns="0" rtlCol="0"/>
          <a:lstStyle/>
          <a:p>
            <a:endParaRPr/>
          </a:p>
        </p:txBody>
      </p:sp>
      <p:sp>
        <p:nvSpPr>
          <p:cNvPr id="88" name="object 88"/>
          <p:cNvSpPr txBox="1"/>
          <p:nvPr/>
        </p:nvSpPr>
        <p:spPr>
          <a:xfrm>
            <a:off x="6350462" y="3742863"/>
            <a:ext cx="670173" cy="182142"/>
          </a:xfrm>
          <a:prstGeom prst="rect">
            <a:avLst/>
          </a:prstGeom>
        </p:spPr>
        <p:txBody>
          <a:bodyPr vert="horz" wrap="square" lIns="0" tIns="8930" rIns="0" bIns="0" rtlCol="0">
            <a:spAutoFit/>
          </a:bodyPr>
          <a:lstStyle/>
          <a:p>
            <a:pPr marL="120546">
              <a:spcBef>
                <a:spcPts val="70"/>
              </a:spcBef>
            </a:pPr>
            <a:r>
              <a:rPr sz="1125" spc="60" dirty="0">
                <a:solidFill>
                  <a:srgbClr val="8DCB69"/>
                </a:solidFill>
                <a:latin typeface="Arial"/>
                <a:cs typeface="Arial"/>
              </a:rPr>
              <a:t>above</a:t>
            </a:r>
            <a:endParaRPr sz="1125">
              <a:latin typeface="Arial"/>
              <a:cs typeface="Arial"/>
            </a:endParaRPr>
          </a:p>
        </p:txBody>
      </p:sp>
      <p:sp>
        <p:nvSpPr>
          <p:cNvPr id="89" name="object 89"/>
          <p:cNvSpPr/>
          <p:nvPr/>
        </p:nvSpPr>
        <p:spPr>
          <a:xfrm>
            <a:off x="5765406"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F5D32A"/>
          </a:solidFill>
        </p:spPr>
        <p:txBody>
          <a:bodyPr wrap="square" lIns="0" tIns="0" rIns="0" bIns="0" rtlCol="0"/>
          <a:lstStyle/>
          <a:p>
            <a:endParaRPr/>
          </a:p>
        </p:txBody>
      </p:sp>
      <p:sp>
        <p:nvSpPr>
          <p:cNvPr id="90" name="object 90"/>
          <p:cNvSpPr/>
          <p:nvPr/>
        </p:nvSpPr>
        <p:spPr>
          <a:xfrm>
            <a:off x="6098368" y="3455413"/>
            <a:ext cx="104031" cy="11609"/>
          </a:xfrm>
          <a:custGeom>
            <a:avLst/>
            <a:gdLst/>
            <a:ahLst/>
            <a:cxnLst/>
            <a:rect l="l" t="t" r="r" b="b"/>
            <a:pathLst>
              <a:path w="147954" h="16510">
                <a:moveTo>
                  <a:pt x="0" y="16380"/>
                </a:moveTo>
                <a:lnTo>
                  <a:pt x="147464" y="16380"/>
                </a:lnTo>
                <a:lnTo>
                  <a:pt x="147464" y="0"/>
                </a:lnTo>
                <a:lnTo>
                  <a:pt x="0" y="0"/>
                </a:lnTo>
                <a:lnTo>
                  <a:pt x="0" y="16380"/>
                </a:lnTo>
                <a:close/>
              </a:path>
            </a:pathLst>
          </a:custGeom>
          <a:solidFill>
            <a:srgbClr val="F5D32A"/>
          </a:solidFill>
        </p:spPr>
        <p:txBody>
          <a:bodyPr wrap="square" lIns="0" tIns="0" rIns="0" bIns="0" rtlCol="0"/>
          <a:lstStyle/>
          <a:p>
            <a:endParaRPr/>
          </a:p>
        </p:txBody>
      </p:sp>
      <p:sp>
        <p:nvSpPr>
          <p:cNvPr id="91" name="object 91"/>
          <p:cNvSpPr/>
          <p:nvPr/>
        </p:nvSpPr>
        <p:spPr>
          <a:xfrm>
            <a:off x="6434796" y="3455413"/>
            <a:ext cx="168325" cy="11609"/>
          </a:xfrm>
          <a:custGeom>
            <a:avLst/>
            <a:gdLst/>
            <a:ahLst/>
            <a:cxnLst/>
            <a:rect l="l" t="t" r="r" b="b"/>
            <a:pathLst>
              <a:path w="239395" h="16510">
                <a:moveTo>
                  <a:pt x="0" y="16380"/>
                </a:moveTo>
                <a:lnTo>
                  <a:pt x="239358" y="16380"/>
                </a:lnTo>
                <a:lnTo>
                  <a:pt x="239358" y="0"/>
                </a:lnTo>
                <a:lnTo>
                  <a:pt x="0" y="0"/>
                </a:lnTo>
                <a:lnTo>
                  <a:pt x="0" y="16380"/>
                </a:lnTo>
                <a:close/>
              </a:path>
            </a:pathLst>
          </a:custGeom>
          <a:solidFill>
            <a:srgbClr val="8DCB69"/>
          </a:solidFill>
        </p:spPr>
        <p:txBody>
          <a:bodyPr wrap="square" lIns="0" tIns="0" rIns="0" bIns="0" rtlCol="0"/>
          <a:lstStyle/>
          <a:p>
            <a:endParaRPr/>
          </a:p>
        </p:txBody>
      </p:sp>
      <p:sp>
        <p:nvSpPr>
          <p:cNvPr id="92" name="object 92"/>
          <p:cNvSpPr/>
          <p:nvPr/>
        </p:nvSpPr>
        <p:spPr>
          <a:xfrm>
            <a:off x="6767758"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8DCB69"/>
          </a:solidFill>
        </p:spPr>
        <p:txBody>
          <a:bodyPr wrap="square" lIns="0" tIns="0" rIns="0" bIns="0" rtlCol="0"/>
          <a:lstStyle/>
          <a:p>
            <a:endParaRPr/>
          </a:p>
        </p:txBody>
      </p:sp>
      <p:sp>
        <p:nvSpPr>
          <p:cNvPr id="93" name="object 93"/>
          <p:cNvSpPr/>
          <p:nvPr/>
        </p:nvSpPr>
        <p:spPr>
          <a:xfrm>
            <a:off x="6100101"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94" name="object 94"/>
          <p:cNvSpPr/>
          <p:nvPr/>
        </p:nvSpPr>
        <p:spPr>
          <a:xfrm>
            <a:off x="6433062"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95" name="object 95"/>
          <p:cNvSpPr/>
          <p:nvPr/>
        </p:nvSpPr>
        <p:spPr>
          <a:xfrm>
            <a:off x="6015768" y="257212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4A74C"/>
          </a:solidFill>
        </p:spPr>
        <p:txBody>
          <a:bodyPr wrap="square" lIns="0" tIns="0" rIns="0" bIns="0" rtlCol="0"/>
          <a:lstStyle/>
          <a:p>
            <a:endParaRPr/>
          </a:p>
        </p:txBody>
      </p:sp>
      <p:sp>
        <p:nvSpPr>
          <p:cNvPr id="96" name="object 96"/>
          <p:cNvSpPr/>
          <p:nvPr/>
        </p:nvSpPr>
        <p:spPr>
          <a:xfrm>
            <a:off x="6015768" y="3012960"/>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A6D1FA"/>
          </a:solidFill>
        </p:spPr>
        <p:txBody>
          <a:bodyPr wrap="square" lIns="0" tIns="0" rIns="0" bIns="0" rtlCol="0"/>
          <a:lstStyle/>
          <a:p>
            <a:endParaRPr/>
          </a:p>
        </p:txBody>
      </p:sp>
      <p:sp>
        <p:nvSpPr>
          <p:cNvPr id="97" name="object 97"/>
          <p:cNvSpPr txBox="1"/>
          <p:nvPr/>
        </p:nvSpPr>
        <p:spPr>
          <a:xfrm>
            <a:off x="6015768" y="2857644"/>
            <a:ext cx="670173" cy="630982"/>
          </a:xfrm>
          <a:prstGeom prst="rect">
            <a:avLst/>
          </a:prstGeom>
        </p:spPr>
        <p:txBody>
          <a:bodyPr vert="horz" wrap="square" lIns="0" tIns="8930" rIns="0" bIns="0" rtlCol="0">
            <a:spAutoFit/>
          </a:bodyPr>
          <a:lstStyle/>
          <a:p>
            <a:pPr marL="77685">
              <a:spcBef>
                <a:spcPts val="70"/>
              </a:spcBef>
            </a:pPr>
            <a:r>
              <a:rPr sz="1125" spc="193" dirty="0">
                <a:solidFill>
                  <a:srgbClr val="F4A74C"/>
                </a:solidFill>
                <a:latin typeface="Arial"/>
                <a:cs typeface="Arial"/>
              </a:rPr>
              <a:t>exists</a:t>
            </a:r>
            <a:endParaRPr sz="1125">
              <a:latin typeface="Arial"/>
              <a:cs typeface="Arial"/>
            </a:endParaRPr>
          </a:p>
          <a:p>
            <a:pPr>
              <a:lnSpc>
                <a:spcPct val="100000"/>
              </a:lnSpc>
            </a:pPr>
            <a:endParaRPr sz="1125">
              <a:latin typeface="Arial"/>
              <a:cs typeface="Arial"/>
            </a:endParaRPr>
          </a:p>
          <a:p>
            <a:pPr marL="291990">
              <a:spcBef>
                <a:spcPts val="826"/>
              </a:spcBef>
            </a:pPr>
            <a:r>
              <a:rPr sz="1125" spc="49" dirty="0">
                <a:solidFill>
                  <a:srgbClr val="A6D1FA"/>
                </a:solidFill>
                <a:latin typeface="Arial"/>
                <a:cs typeface="Arial"/>
              </a:rPr>
              <a:t>nd</a:t>
            </a:r>
            <a:endParaRPr sz="1125">
              <a:latin typeface="Arial"/>
              <a:cs typeface="Arial"/>
            </a:endParaRPr>
          </a:p>
        </p:txBody>
      </p:sp>
      <p:sp>
        <p:nvSpPr>
          <p:cNvPr id="98" name="object 98"/>
          <p:cNvSpPr txBox="1"/>
          <p:nvPr/>
        </p:nvSpPr>
        <p:spPr>
          <a:xfrm>
            <a:off x="6222122" y="3342571"/>
            <a:ext cx="86171" cy="141064"/>
          </a:xfrm>
          <a:prstGeom prst="rect">
            <a:avLst/>
          </a:prstGeom>
        </p:spPr>
        <p:txBody>
          <a:bodyPr vert="horz" wrap="square" lIns="0" tIns="0" rIns="0" bIns="0" rtlCol="0">
            <a:spAutoFit/>
          </a:bodyPr>
          <a:lstStyle/>
          <a:p>
            <a:pPr>
              <a:lnSpc>
                <a:spcPts val="1072"/>
              </a:lnSpc>
            </a:pPr>
            <a:r>
              <a:rPr sz="1125" spc="49" dirty="0">
                <a:solidFill>
                  <a:srgbClr val="A6D1FA"/>
                </a:solidFill>
                <a:latin typeface="Arial"/>
                <a:cs typeface="Arial"/>
              </a:rPr>
              <a:t>a</a:t>
            </a:r>
            <a:endParaRPr sz="1125">
              <a:latin typeface="Arial"/>
              <a:cs typeface="Arial"/>
            </a:endParaRPr>
          </a:p>
        </p:txBody>
      </p:sp>
      <p:sp>
        <p:nvSpPr>
          <p:cNvPr id="99" name="object 99"/>
          <p:cNvSpPr/>
          <p:nvPr/>
        </p:nvSpPr>
        <p:spPr>
          <a:xfrm>
            <a:off x="6177275" y="3181413"/>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00" name="object 100"/>
          <p:cNvSpPr/>
          <p:nvPr/>
        </p:nvSpPr>
        <p:spPr>
          <a:xfrm>
            <a:off x="6177275" y="3181414"/>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01" name="object 101"/>
          <p:cNvSpPr/>
          <p:nvPr/>
        </p:nvSpPr>
        <p:spPr>
          <a:xfrm>
            <a:off x="6400706" y="4050010"/>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02" name="object 102"/>
          <p:cNvSpPr/>
          <p:nvPr/>
        </p:nvSpPr>
        <p:spPr>
          <a:xfrm>
            <a:off x="6400706" y="4050010"/>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03" name="object 103"/>
          <p:cNvSpPr/>
          <p:nvPr/>
        </p:nvSpPr>
        <p:spPr>
          <a:xfrm>
            <a:off x="6508458" y="3616796"/>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04" name="object 104"/>
          <p:cNvSpPr/>
          <p:nvPr/>
        </p:nvSpPr>
        <p:spPr>
          <a:xfrm>
            <a:off x="6508458" y="3616796"/>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05" name="object 105"/>
          <p:cNvSpPr/>
          <p:nvPr/>
        </p:nvSpPr>
        <p:spPr>
          <a:xfrm>
            <a:off x="6424353" y="4077003"/>
            <a:ext cx="74892" cy="99854"/>
          </a:xfrm>
          <a:prstGeom prst="rect">
            <a:avLst/>
          </a:prstGeom>
          <a:blipFill>
            <a:blip r:embed="rId8" cstate="print"/>
            <a:stretch>
              <a:fillRect/>
            </a:stretch>
          </a:blipFill>
        </p:spPr>
        <p:txBody>
          <a:bodyPr wrap="square" lIns="0" tIns="0" rIns="0" bIns="0" rtlCol="0"/>
          <a:lstStyle/>
          <a:p>
            <a:endParaRPr/>
          </a:p>
        </p:txBody>
      </p:sp>
      <p:sp>
        <p:nvSpPr>
          <p:cNvPr id="106" name="object 106"/>
          <p:cNvSpPr/>
          <p:nvPr/>
        </p:nvSpPr>
        <p:spPr>
          <a:xfrm>
            <a:off x="6431345" y="3674895"/>
            <a:ext cx="168325" cy="479078"/>
          </a:xfrm>
          <a:custGeom>
            <a:avLst/>
            <a:gdLst/>
            <a:ahLst/>
            <a:cxnLst/>
            <a:rect l="l" t="t" r="r" b="b"/>
            <a:pathLst>
              <a:path w="239395" h="681354">
                <a:moveTo>
                  <a:pt x="0" y="661098"/>
                </a:moveTo>
                <a:lnTo>
                  <a:pt x="152644" y="0"/>
                </a:lnTo>
                <a:lnTo>
                  <a:pt x="239265" y="20000"/>
                </a:lnTo>
                <a:lnTo>
                  <a:pt x="86620" y="681099"/>
                </a:lnTo>
                <a:lnTo>
                  <a:pt x="0" y="661098"/>
                </a:lnTo>
                <a:close/>
              </a:path>
            </a:pathLst>
          </a:custGeom>
          <a:solidFill>
            <a:srgbClr val="000000"/>
          </a:solidFill>
        </p:spPr>
        <p:txBody>
          <a:bodyPr wrap="square" lIns="0" tIns="0" rIns="0" bIns="0" rtlCol="0"/>
          <a:lstStyle/>
          <a:p>
            <a:endParaRPr/>
          </a:p>
        </p:txBody>
      </p:sp>
      <p:sp>
        <p:nvSpPr>
          <p:cNvPr id="107" name="object 107"/>
          <p:cNvSpPr/>
          <p:nvPr/>
        </p:nvSpPr>
        <p:spPr>
          <a:xfrm>
            <a:off x="6436299" y="3666430"/>
            <a:ext cx="393799" cy="496044"/>
          </a:xfrm>
          <a:custGeom>
            <a:avLst/>
            <a:gdLst/>
            <a:ahLst/>
            <a:cxnLst/>
            <a:rect l="l" t="t" r="r" b="b"/>
            <a:pathLst>
              <a:path w="560070" h="705485">
                <a:moveTo>
                  <a:pt x="0" y="651837"/>
                </a:moveTo>
                <a:lnTo>
                  <a:pt x="488877" y="0"/>
                </a:lnTo>
                <a:lnTo>
                  <a:pt x="559997" y="53339"/>
                </a:lnTo>
                <a:lnTo>
                  <a:pt x="71120" y="705177"/>
                </a:lnTo>
                <a:lnTo>
                  <a:pt x="0" y="651837"/>
                </a:lnTo>
                <a:close/>
              </a:path>
            </a:pathLst>
          </a:custGeom>
          <a:solidFill>
            <a:srgbClr val="000000"/>
          </a:solidFill>
        </p:spPr>
        <p:txBody>
          <a:bodyPr wrap="square" lIns="0" tIns="0" rIns="0" bIns="0" rtlCol="0"/>
          <a:lstStyle/>
          <a:p>
            <a:endParaRPr/>
          </a:p>
        </p:txBody>
      </p:sp>
      <p:sp>
        <p:nvSpPr>
          <p:cNvPr id="108" name="object 108"/>
          <p:cNvSpPr/>
          <p:nvPr/>
        </p:nvSpPr>
        <p:spPr>
          <a:xfrm>
            <a:off x="6645387" y="3680061"/>
            <a:ext cx="177700" cy="468809"/>
          </a:xfrm>
          <a:custGeom>
            <a:avLst/>
            <a:gdLst/>
            <a:ahLst/>
            <a:cxnLst/>
            <a:rect l="l" t="t" r="r" b="b"/>
            <a:pathLst>
              <a:path w="252729" h="666750">
                <a:moveTo>
                  <a:pt x="0" y="644139"/>
                </a:moveTo>
                <a:lnTo>
                  <a:pt x="166613" y="0"/>
                </a:lnTo>
                <a:lnTo>
                  <a:pt x="252680" y="22262"/>
                </a:lnTo>
                <a:lnTo>
                  <a:pt x="86067" y="666402"/>
                </a:lnTo>
                <a:lnTo>
                  <a:pt x="0" y="644139"/>
                </a:lnTo>
                <a:close/>
              </a:path>
            </a:pathLst>
          </a:custGeom>
          <a:solidFill>
            <a:srgbClr val="000000"/>
          </a:solidFill>
        </p:spPr>
        <p:txBody>
          <a:bodyPr wrap="square" lIns="0" tIns="0" rIns="0" bIns="0" rtlCol="0"/>
          <a:lstStyle/>
          <a:p>
            <a:endParaRPr/>
          </a:p>
        </p:txBody>
      </p:sp>
      <p:sp>
        <p:nvSpPr>
          <p:cNvPr id="109" name="object 109"/>
          <p:cNvSpPr/>
          <p:nvPr/>
        </p:nvSpPr>
        <p:spPr>
          <a:xfrm>
            <a:off x="6746646" y="3667350"/>
            <a:ext cx="177700" cy="472827"/>
          </a:xfrm>
          <a:custGeom>
            <a:avLst/>
            <a:gdLst/>
            <a:ahLst/>
            <a:cxnLst/>
            <a:rect l="l" t="t" r="r" b="b"/>
            <a:pathLst>
              <a:path w="252729" h="672464">
                <a:moveTo>
                  <a:pt x="166553" y="672038"/>
                </a:moveTo>
                <a:lnTo>
                  <a:pt x="0" y="22067"/>
                </a:lnTo>
                <a:lnTo>
                  <a:pt x="86117" y="0"/>
                </a:lnTo>
                <a:lnTo>
                  <a:pt x="252671" y="649971"/>
                </a:lnTo>
                <a:lnTo>
                  <a:pt x="166553" y="672038"/>
                </a:lnTo>
                <a:close/>
              </a:path>
            </a:pathLst>
          </a:custGeom>
          <a:solidFill>
            <a:srgbClr val="000000"/>
          </a:solidFill>
        </p:spPr>
        <p:txBody>
          <a:bodyPr wrap="square" lIns="0" tIns="0" rIns="0" bIns="0" rtlCol="0"/>
          <a:lstStyle/>
          <a:p>
            <a:endParaRPr/>
          </a:p>
        </p:txBody>
      </p:sp>
      <p:sp>
        <p:nvSpPr>
          <p:cNvPr id="110" name="object 110"/>
          <p:cNvSpPr/>
          <p:nvPr/>
        </p:nvSpPr>
        <p:spPr>
          <a:xfrm>
            <a:off x="6536160" y="3679493"/>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11" name="object 111"/>
          <p:cNvSpPr/>
          <p:nvPr/>
        </p:nvSpPr>
        <p:spPr>
          <a:xfrm>
            <a:off x="6539091" y="3676207"/>
            <a:ext cx="381744" cy="479971"/>
          </a:xfrm>
          <a:custGeom>
            <a:avLst/>
            <a:gdLst/>
            <a:ahLst/>
            <a:cxnLst/>
            <a:rect l="l" t="t" r="r" b="b"/>
            <a:pathLst>
              <a:path w="542925" h="682625">
                <a:moveTo>
                  <a:pt x="471583" y="682117"/>
                </a:moveTo>
                <a:lnTo>
                  <a:pt x="0" y="53340"/>
                </a:lnTo>
                <a:lnTo>
                  <a:pt x="71120" y="0"/>
                </a:lnTo>
                <a:lnTo>
                  <a:pt x="542703" y="628777"/>
                </a:lnTo>
                <a:lnTo>
                  <a:pt x="471583" y="682117"/>
                </a:lnTo>
                <a:close/>
              </a:path>
            </a:pathLst>
          </a:custGeom>
          <a:solidFill>
            <a:srgbClr val="53585F"/>
          </a:solidFill>
        </p:spPr>
        <p:txBody>
          <a:bodyPr wrap="square" lIns="0" tIns="0" rIns="0" bIns="0" rtlCol="0"/>
          <a:lstStyle/>
          <a:p>
            <a:endParaRPr/>
          </a:p>
        </p:txBody>
      </p:sp>
      <p:sp>
        <p:nvSpPr>
          <p:cNvPr id="112" name="object 112"/>
          <p:cNvSpPr/>
          <p:nvPr/>
        </p:nvSpPr>
        <p:spPr>
          <a:xfrm>
            <a:off x="6644468" y="4077003"/>
            <a:ext cx="74892" cy="99854"/>
          </a:xfrm>
          <a:prstGeom prst="rect">
            <a:avLst/>
          </a:prstGeom>
          <a:blipFill>
            <a:blip r:embed="rId9" cstate="print"/>
            <a:stretch>
              <a:fillRect/>
            </a:stretch>
          </a:blipFill>
        </p:spPr>
        <p:txBody>
          <a:bodyPr wrap="square" lIns="0" tIns="0" rIns="0" bIns="0" rtlCol="0"/>
          <a:lstStyle/>
          <a:p>
            <a:endParaRPr/>
          </a:p>
        </p:txBody>
      </p:sp>
      <p:sp>
        <p:nvSpPr>
          <p:cNvPr id="113" name="object 113"/>
          <p:cNvSpPr/>
          <p:nvPr/>
        </p:nvSpPr>
        <p:spPr>
          <a:xfrm>
            <a:off x="6857393" y="4077744"/>
            <a:ext cx="74892" cy="99854"/>
          </a:xfrm>
          <a:prstGeom prst="rect">
            <a:avLst/>
          </a:prstGeom>
          <a:blipFill>
            <a:blip r:embed="rId10" cstate="print"/>
            <a:stretch>
              <a:fillRect/>
            </a:stretch>
          </a:blipFill>
        </p:spPr>
        <p:txBody>
          <a:bodyPr wrap="square" lIns="0" tIns="0" rIns="0" bIns="0" rtlCol="0"/>
          <a:lstStyle/>
          <a:p>
            <a:endParaRPr/>
          </a:p>
        </p:txBody>
      </p:sp>
      <p:sp>
        <p:nvSpPr>
          <p:cNvPr id="114" name="object 114"/>
          <p:cNvSpPr/>
          <p:nvPr/>
        </p:nvSpPr>
        <p:spPr>
          <a:xfrm>
            <a:off x="5738338" y="3616023"/>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15" name="object 115"/>
          <p:cNvSpPr/>
          <p:nvPr/>
        </p:nvSpPr>
        <p:spPr>
          <a:xfrm>
            <a:off x="5738338" y="3616023"/>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6" name="object 116"/>
          <p:cNvSpPr/>
          <p:nvPr/>
        </p:nvSpPr>
        <p:spPr>
          <a:xfrm>
            <a:off x="5761985" y="3643017"/>
            <a:ext cx="74890" cy="99856"/>
          </a:xfrm>
          <a:prstGeom prst="rect">
            <a:avLst/>
          </a:prstGeom>
          <a:blipFill>
            <a:blip r:embed="rId10" cstate="print"/>
            <a:stretch>
              <a:fillRect/>
            </a:stretch>
          </a:blipFill>
        </p:spPr>
        <p:txBody>
          <a:bodyPr wrap="square" lIns="0" tIns="0" rIns="0" bIns="0" rtlCol="0"/>
          <a:lstStyle/>
          <a:p>
            <a:endParaRPr/>
          </a:p>
        </p:txBody>
      </p:sp>
      <p:sp>
        <p:nvSpPr>
          <p:cNvPr id="117" name="object 117"/>
          <p:cNvSpPr/>
          <p:nvPr/>
        </p:nvSpPr>
        <p:spPr>
          <a:xfrm>
            <a:off x="5776361" y="3226317"/>
            <a:ext cx="487561" cy="504974"/>
          </a:xfrm>
          <a:custGeom>
            <a:avLst/>
            <a:gdLst/>
            <a:ahLst/>
            <a:cxnLst/>
            <a:rect l="l" t="t" r="r" b="b"/>
            <a:pathLst>
              <a:path w="693420" h="718185">
                <a:moveTo>
                  <a:pt x="0" y="656475"/>
                </a:moveTo>
                <a:lnTo>
                  <a:pt x="628768" y="0"/>
                </a:lnTo>
                <a:lnTo>
                  <a:pt x="692970" y="61492"/>
                </a:lnTo>
                <a:lnTo>
                  <a:pt x="64202" y="717967"/>
                </a:lnTo>
                <a:lnTo>
                  <a:pt x="0" y="656475"/>
                </a:lnTo>
                <a:close/>
              </a:path>
            </a:pathLst>
          </a:custGeom>
          <a:solidFill>
            <a:srgbClr val="000000"/>
          </a:solidFill>
        </p:spPr>
        <p:txBody>
          <a:bodyPr wrap="square" lIns="0" tIns="0" rIns="0" bIns="0" rtlCol="0"/>
          <a:lstStyle/>
          <a:p>
            <a:endParaRPr/>
          </a:p>
        </p:txBody>
      </p:sp>
      <p:sp>
        <p:nvSpPr>
          <p:cNvPr id="118" name="object 118"/>
          <p:cNvSpPr/>
          <p:nvPr/>
        </p:nvSpPr>
        <p:spPr>
          <a:xfrm>
            <a:off x="6204256" y="3246786"/>
            <a:ext cx="294233" cy="466576"/>
          </a:xfrm>
          <a:custGeom>
            <a:avLst/>
            <a:gdLst/>
            <a:ahLst/>
            <a:cxnLst/>
            <a:rect l="l" t="t" r="r" b="b"/>
            <a:pathLst>
              <a:path w="418465" h="663575">
                <a:moveTo>
                  <a:pt x="0" y="620545"/>
                </a:moveTo>
                <a:lnTo>
                  <a:pt x="340222" y="0"/>
                </a:lnTo>
                <a:lnTo>
                  <a:pt x="418175" y="42738"/>
                </a:lnTo>
                <a:lnTo>
                  <a:pt x="77952" y="663284"/>
                </a:lnTo>
                <a:lnTo>
                  <a:pt x="0" y="620545"/>
                </a:lnTo>
                <a:close/>
              </a:path>
            </a:pathLst>
          </a:custGeom>
          <a:solidFill>
            <a:srgbClr val="000000"/>
          </a:solidFill>
        </p:spPr>
        <p:txBody>
          <a:bodyPr wrap="square" lIns="0" tIns="0" rIns="0" bIns="0" rtlCol="0"/>
          <a:lstStyle/>
          <a:p>
            <a:endParaRPr/>
          </a:p>
        </p:txBody>
      </p:sp>
      <p:sp>
        <p:nvSpPr>
          <p:cNvPr id="119" name="object 119"/>
          <p:cNvSpPr/>
          <p:nvPr/>
        </p:nvSpPr>
        <p:spPr>
          <a:xfrm>
            <a:off x="5994422" y="3228661"/>
            <a:ext cx="499616" cy="491579"/>
          </a:xfrm>
          <a:custGeom>
            <a:avLst/>
            <a:gdLst/>
            <a:ahLst/>
            <a:cxnLst/>
            <a:rect l="l" t="t" r="r" b="b"/>
            <a:pathLst>
              <a:path w="710565" h="699135">
                <a:moveTo>
                  <a:pt x="0" y="635551"/>
                </a:moveTo>
                <a:lnTo>
                  <a:pt x="647685" y="0"/>
                </a:lnTo>
                <a:lnTo>
                  <a:pt x="709950" y="63453"/>
                </a:lnTo>
                <a:lnTo>
                  <a:pt x="62264" y="699004"/>
                </a:lnTo>
                <a:lnTo>
                  <a:pt x="0" y="635551"/>
                </a:lnTo>
                <a:close/>
              </a:path>
            </a:pathLst>
          </a:custGeom>
          <a:solidFill>
            <a:srgbClr val="53585F"/>
          </a:solidFill>
        </p:spPr>
        <p:txBody>
          <a:bodyPr wrap="square" lIns="0" tIns="0" rIns="0" bIns="0" rtlCol="0"/>
          <a:lstStyle/>
          <a:p>
            <a:endParaRPr/>
          </a:p>
        </p:txBody>
      </p:sp>
      <p:sp>
        <p:nvSpPr>
          <p:cNvPr id="120" name="object 120"/>
          <p:cNvSpPr/>
          <p:nvPr/>
        </p:nvSpPr>
        <p:spPr>
          <a:xfrm>
            <a:off x="6233307" y="3264128"/>
            <a:ext cx="0" cy="439341"/>
          </a:xfrm>
          <a:custGeom>
            <a:avLst/>
            <a:gdLst/>
            <a:ahLst/>
            <a:cxnLst/>
            <a:rect l="l" t="t" r="r" b="b"/>
            <a:pathLst>
              <a:path h="624839">
                <a:moveTo>
                  <a:pt x="0" y="624288"/>
                </a:moveTo>
                <a:lnTo>
                  <a:pt x="0" y="0"/>
                </a:lnTo>
              </a:path>
            </a:pathLst>
          </a:custGeom>
          <a:ln w="88900">
            <a:solidFill>
              <a:srgbClr val="53585F"/>
            </a:solidFill>
          </a:ln>
        </p:spPr>
        <p:txBody>
          <a:bodyPr wrap="square" lIns="0" tIns="0" rIns="0" bIns="0" rtlCol="0"/>
          <a:lstStyle/>
          <a:p>
            <a:endParaRPr/>
          </a:p>
        </p:txBody>
      </p:sp>
      <p:sp>
        <p:nvSpPr>
          <p:cNvPr id="121" name="object 121"/>
          <p:cNvSpPr/>
          <p:nvPr/>
        </p:nvSpPr>
        <p:spPr>
          <a:xfrm>
            <a:off x="5982100" y="3643017"/>
            <a:ext cx="74891" cy="99856"/>
          </a:xfrm>
          <a:prstGeom prst="rect">
            <a:avLst/>
          </a:prstGeom>
          <a:blipFill>
            <a:blip r:embed="rId11" cstate="print"/>
            <a:stretch>
              <a:fillRect/>
            </a:stretch>
          </a:blipFill>
        </p:spPr>
        <p:txBody>
          <a:bodyPr wrap="square" lIns="0" tIns="0" rIns="0" bIns="0" rtlCol="0"/>
          <a:lstStyle/>
          <a:p>
            <a:endParaRPr/>
          </a:p>
        </p:txBody>
      </p:sp>
      <p:sp>
        <p:nvSpPr>
          <p:cNvPr id="122" name="object 122"/>
          <p:cNvSpPr/>
          <p:nvPr/>
        </p:nvSpPr>
        <p:spPr>
          <a:xfrm>
            <a:off x="6195024" y="3643758"/>
            <a:ext cx="74892" cy="99856"/>
          </a:xfrm>
          <a:prstGeom prst="rect">
            <a:avLst/>
          </a:prstGeom>
          <a:blipFill>
            <a:blip r:embed="rId10" cstate="print"/>
            <a:stretch>
              <a:fillRect/>
            </a:stretch>
          </a:blipFill>
        </p:spPr>
        <p:txBody>
          <a:bodyPr wrap="square" lIns="0" tIns="0" rIns="0" bIns="0" rtlCol="0"/>
          <a:lstStyle/>
          <a:p>
            <a:endParaRPr/>
          </a:p>
        </p:txBody>
      </p:sp>
      <p:sp>
        <p:nvSpPr>
          <p:cNvPr id="123" name="object 123"/>
          <p:cNvSpPr/>
          <p:nvPr/>
        </p:nvSpPr>
        <p:spPr>
          <a:xfrm>
            <a:off x="6429051" y="3248541"/>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24" name="object 124"/>
          <p:cNvSpPr/>
          <p:nvPr/>
        </p:nvSpPr>
        <p:spPr>
          <a:xfrm>
            <a:off x="6432235" y="3229287"/>
            <a:ext cx="381744" cy="479971"/>
          </a:xfrm>
          <a:custGeom>
            <a:avLst/>
            <a:gdLst/>
            <a:ahLst/>
            <a:cxnLst/>
            <a:rect l="l" t="t" r="r" b="b"/>
            <a:pathLst>
              <a:path w="542925" h="682625">
                <a:moveTo>
                  <a:pt x="471583" y="682118"/>
                </a:moveTo>
                <a:lnTo>
                  <a:pt x="0" y="53340"/>
                </a:lnTo>
                <a:lnTo>
                  <a:pt x="71120" y="0"/>
                </a:lnTo>
                <a:lnTo>
                  <a:pt x="542703" y="628778"/>
                </a:lnTo>
                <a:lnTo>
                  <a:pt x="471583" y="682118"/>
                </a:lnTo>
                <a:close/>
              </a:path>
            </a:pathLst>
          </a:custGeom>
          <a:solidFill>
            <a:srgbClr val="53585F"/>
          </a:solidFill>
        </p:spPr>
        <p:txBody>
          <a:bodyPr wrap="square" lIns="0" tIns="0" rIns="0" bIns="0" rtlCol="0"/>
          <a:lstStyle/>
          <a:p>
            <a:endParaRPr/>
          </a:p>
        </p:txBody>
      </p:sp>
      <p:sp>
        <p:nvSpPr>
          <p:cNvPr id="125" name="object 125"/>
          <p:cNvSpPr/>
          <p:nvPr/>
        </p:nvSpPr>
        <p:spPr>
          <a:xfrm>
            <a:off x="6752221" y="3644889"/>
            <a:ext cx="74892" cy="99854"/>
          </a:xfrm>
          <a:prstGeom prst="rect">
            <a:avLst/>
          </a:prstGeom>
          <a:blipFill>
            <a:blip r:embed="rId11" cstate="print"/>
            <a:stretch>
              <a:fillRect/>
            </a:stretch>
          </a:blipFill>
        </p:spPr>
        <p:txBody>
          <a:bodyPr wrap="square" lIns="0" tIns="0" rIns="0" bIns="0" rtlCol="0"/>
          <a:lstStyle/>
          <a:p>
            <a:endParaRPr/>
          </a:p>
        </p:txBody>
      </p:sp>
      <p:sp>
        <p:nvSpPr>
          <p:cNvPr id="126" name="object 126"/>
          <p:cNvSpPr/>
          <p:nvPr/>
        </p:nvSpPr>
        <p:spPr>
          <a:xfrm>
            <a:off x="6532107" y="3644889"/>
            <a:ext cx="74889" cy="99854"/>
          </a:xfrm>
          <a:prstGeom prst="rect">
            <a:avLst/>
          </a:prstGeom>
          <a:blipFill>
            <a:blip r:embed="rId10" cstate="print"/>
            <a:stretch>
              <a:fillRect/>
            </a:stretch>
          </a:blipFill>
        </p:spPr>
        <p:txBody>
          <a:bodyPr wrap="square" lIns="0" tIns="0" rIns="0" bIns="0" rtlCol="0"/>
          <a:lstStyle/>
          <a:p>
            <a:endParaRPr/>
          </a:p>
        </p:txBody>
      </p:sp>
      <p:sp>
        <p:nvSpPr>
          <p:cNvPr id="127" name="object 127"/>
          <p:cNvSpPr/>
          <p:nvPr/>
        </p:nvSpPr>
        <p:spPr>
          <a:xfrm>
            <a:off x="6204008" y="3232733"/>
            <a:ext cx="386209" cy="473273"/>
          </a:xfrm>
          <a:custGeom>
            <a:avLst/>
            <a:gdLst/>
            <a:ahLst/>
            <a:cxnLst/>
            <a:rect l="l" t="t" r="r" b="b"/>
            <a:pathLst>
              <a:path w="549275" h="673100">
                <a:moveTo>
                  <a:pt x="478956" y="672637"/>
                </a:moveTo>
                <a:lnTo>
                  <a:pt x="0" y="54447"/>
                </a:lnTo>
                <a:lnTo>
                  <a:pt x="70275" y="0"/>
                </a:lnTo>
                <a:lnTo>
                  <a:pt x="549231" y="618190"/>
                </a:lnTo>
                <a:lnTo>
                  <a:pt x="478956" y="672637"/>
                </a:lnTo>
                <a:close/>
              </a:path>
            </a:pathLst>
          </a:custGeom>
          <a:solidFill>
            <a:srgbClr val="000000"/>
          </a:solidFill>
        </p:spPr>
        <p:txBody>
          <a:bodyPr wrap="square" lIns="0" tIns="0" rIns="0" bIns="0" rtlCol="0"/>
          <a:lstStyle/>
          <a:p>
            <a:endParaRPr/>
          </a:p>
        </p:txBody>
      </p:sp>
      <p:sp>
        <p:nvSpPr>
          <p:cNvPr id="128" name="object 128"/>
          <p:cNvSpPr/>
          <p:nvPr/>
        </p:nvSpPr>
        <p:spPr>
          <a:xfrm>
            <a:off x="6270980" y="2743584"/>
            <a:ext cx="159841" cy="150465"/>
          </a:xfrm>
          <a:custGeom>
            <a:avLst/>
            <a:gdLst/>
            <a:ahLst/>
            <a:cxnLst/>
            <a:rect l="l" t="t" r="r" b="b"/>
            <a:pathLst>
              <a:path w="227329" h="213995">
                <a:moveTo>
                  <a:pt x="0" y="213781"/>
                </a:moveTo>
                <a:lnTo>
                  <a:pt x="226843" y="213781"/>
                </a:lnTo>
                <a:lnTo>
                  <a:pt x="226843" y="0"/>
                </a:lnTo>
                <a:lnTo>
                  <a:pt x="0" y="0"/>
                </a:lnTo>
                <a:lnTo>
                  <a:pt x="0" y="213781"/>
                </a:lnTo>
                <a:close/>
              </a:path>
            </a:pathLst>
          </a:custGeom>
          <a:solidFill>
            <a:srgbClr val="A6AAA9"/>
          </a:solidFill>
        </p:spPr>
        <p:txBody>
          <a:bodyPr wrap="square" lIns="0" tIns="0" rIns="0" bIns="0" rtlCol="0"/>
          <a:lstStyle/>
          <a:p>
            <a:endParaRPr/>
          </a:p>
        </p:txBody>
      </p:sp>
      <p:sp>
        <p:nvSpPr>
          <p:cNvPr id="129" name="object 129"/>
          <p:cNvSpPr/>
          <p:nvPr/>
        </p:nvSpPr>
        <p:spPr>
          <a:xfrm>
            <a:off x="6270980" y="2743583"/>
            <a:ext cx="159841" cy="150465"/>
          </a:xfrm>
          <a:custGeom>
            <a:avLst/>
            <a:gdLst/>
            <a:ahLst/>
            <a:cxnLst/>
            <a:rect l="l" t="t" r="r" b="b"/>
            <a:pathLst>
              <a:path w="227329" h="213995">
                <a:moveTo>
                  <a:pt x="0" y="0"/>
                </a:moveTo>
                <a:lnTo>
                  <a:pt x="226843" y="0"/>
                </a:lnTo>
                <a:lnTo>
                  <a:pt x="226843" y="213781"/>
                </a:lnTo>
                <a:lnTo>
                  <a:pt x="0" y="213781"/>
                </a:lnTo>
                <a:lnTo>
                  <a:pt x="0" y="0"/>
                </a:lnTo>
                <a:close/>
              </a:path>
            </a:pathLst>
          </a:custGeom>
          <a:ln w="25400">
            <a:solidFill>
              <a:srgbClr val="000000"/>
            </a:solidFill>
          </a:ln>
        </p:spPr>
        <p:txBody>
          <a:bodyPr wrap="square" lIns="0" tIns="0" rIns="0" bIns="0" rtlCol="0"/>
          <a:lstStyle/>
          <a:p>
            <a:endParaRPr/>
          </a:p>
        </p:txBody>
      </p:sp>
      <p:sp>
        <p:nvSpPr>
          <p:cNvPr id="130" name="object 130"/>
          <p:cNvSpPr/>
          <p:nvPr/>
        </p:nvSpPr>
        <p:spPr>
          <a:xfrm>
            <a:off x="6321779" y="2795199"/>
            <a:ext cx="162073" cy="454968"/>
          </a:xfrm>
          <a:custGeom>
            <a:avLst/>
            <a:gdLst/>
            <a:ahLst/>
            <a:cxnLst/>
            <a:rect l="l" t="t" r="r" b="b"/>
            <a:pathLst>
              <a:path w="230504" h="647064">
                <a:moveTo>
                  <a:pt x="143590" y="646704"/>
                </a:moveTo>
                <a:lnTo>
                  <a:pt x="0" y="19849"/>
                </a:lnTo>
                <a:lnTo>
                  <a:pt x="86655" y="0"/>
                </a:lnTo>
                <a:lnTo>
                  <a:pt x="230245" y="626854"/>
                </a:lnTo>
                <a:lnTo>
                  <a:pt x="143590" y="646704"/>
                </a:lnTo>
                <a:close/>
              </a:path>
            </a:pathLst>
          </a:custGeom>
          <a:solidFill>
            <a:srgbClr val="53585F"/>
          </a:solidFill>
        </p:spPr>
        <p:txBody>
          <a:bodyPr wrap="square" lIns="0" tIns="0" rIns="0" bIns="0" rtlCol="0"/>
          <a:lstStyle/>
          <a:p>
            <a:endParaRPr/>
          </a:p>
        </p:txBody>
      </p:sp>
      <p:sp>
        <p:nvSpPr>
          <p:cNvPr id="131" name="object 131"/>
          <p:cNvSpPr/>
          <p:nvPr/>
        </p:nvSpPr>
        <p:spPr>
          <a:xfrm>
            <a:off x="6200724" y="2807418"/>
            <a:ext cx="171450" cy="476399"/>
          </a:xfrm>
          <a:custGeom>
            <a:avLst/>
            <a:gdLst/>
            <a:ahLst/>
            <a:cxnLst/>
            <a:rect l="l" t="t" r="r" b="b"/>
            <a:pathLst>
              <a:path w="243840" h="677545">
                <a:moveTo>
                  <a:pt x="0" y="656645"/>
                </a:moveTo>
                <a:lnTo>
                  <a:pt x="157024" y="0"/>
                </a:lnTo>
                <a:lnTo>
                  <a:pt x="243486" y="20675"/>
                </a:lnTo>
                <a:lnTo>
                  <a:pt x="86462" y="677321"/>
                </a:lnTo>
                <a:lnTo>
                  <a:pt x="0" y="656645"/>
                </a:lnTo>
                <a:close/>
              </a:path>
            </a:pathLst>
          </a:custGeom>
          <a:solidFill>
            <a:srgbClr val="000000"/>
          </a:solidFill>
        </p:spPr>
        <p:txBody>
          <a:bodyPr wrap="square" lIns="0" tIns="0" rIns="0" bIns="0" rtlCol="0"/>
          <a:lstStyle/>
          <a:p>
            <a:endParaRPr/>
          </a:p>
        </p:txBody>
      </p:sp>
      <p:sp>
        <p:nvSpPr>
          <p:cNvPr id="132" name="object 132"/>
          <p:cNvSpPr/>
          <p:nvPr/>
        </p:nvSpPr>
        <p:spPr>
          <a:xfrm>
            <a:off x="6313285" y="2768813"/>
            <a:ext cx="74889" cy="99854"/>
          </a:xfrm>
          <a:prstGeom prst="rect">
            <a:avLst/>
          </a:prstGeom>
          <a:blipFill>
            <a:blip r:embed="rId11" cstate="print"/>
            <a:stretch>
              <a:fillRect/>
            </a:stretch>
          </a:blipFill>
        </p:spPr>
        <p:txBody>
          <a:bodyPr wrap="square" lIns="0" tIns="0" rIns="0" bIns="0" rtlCol="0"/>
          <a:lstStyle/>
          <a:p>
            <a:endParaRPr/>
          </a:p>
        </p:txBody>
      </p:sp>
      <p:sp>
        <p:nvSpPr>
          <p:cNvPr id="133" name="object 133"/>
          <p:cNvSpPr/>
          <p:nvPr/>
        </p:nvSpPr>
        <p:spPr>
          <a:xfrm>
            <a:off x="6200922" y="3209507"/>
            <a:ext cx="74891" cy="99856"/>
          </a:xfrm>
          <a:prstGeom prst="rect">
            <a:avLst/>
          </a:prstGeom>
          <a:blipFill>
            <a:blip r:embed="rId10" cstate="print"/>
            <a:stretch>
              <a:fillRect/>
            </a:stretch>
          </a:blipFill>
        </p:spPr>
        <p:txBody>
          <a:bodyPr wrap="square" lIns="0" tIns="0" rIns="0" bIns="0" rtlCol="0"/>
          <a:lstStyle/>
          <a:p>
            <a:endParaRPr/>
          </a:p>
        </p:txBody>
      </p:sp>
      <p:sp>
        <p:nvSpPr>
          <p:cNvPr id="134" name="object 134"/>
          <p:cNvSpPr/>
          <p:nvPr/>
        </p:nvSpPr>
        <p:spPr>
          <a:xfrm>
            <a:off x="6421037" y="3209507"/>
            <a:ext cx="74892" cy="99856"/>
          </a:xfrm>
          <a:prstGeom prst="rect">
            <a:avLst/>
          </a:prstGeom>
          <a:blipFill>
            <a:blip r:embed="rId10" cstate="print"/>
            <a:stretch>
              <a:fillRect/>
            </a:stretch>
          </a:blipFill>
        </p:spPr>
        <p:txBody>
          <a:bodyPr wrap="square" lIns="0" tIns="0" rIns="0" bIns="0" rtlCol="0"/>
          <a:lstStyle/>
          <a:p>
            <a:endParaRPr/>
          </a:p>
        </p:txBody>
      </p:sp>
      <p:sp>
        <p:nvSpPr>
          <p:cNvPr id="135" name="object 135"/>
          <p:cNvSpPr/>
          <p:nvPr/>
        </p:nvSpPr>
        <p:spPr>
          <a:xfrm>
            <a:off x="4722827" y="4460830"/>
            <a:ext cx="378619" cy="334417"/>
          </a:xfrm>
          <a:custGeom>
            <a:avLst/>
            <a:gdLst/>
            <a:ahLst/>
            <a:cxnLst/>
            <a:rect l="l" t="t" r="r" b="b"/>
            <a:pathLst>
              <a:path w="538479" h="475615">
                <a:moveTo>
                  <a:pt x="0" y="475559"/>
                </a:moveTo>
                <a:lnTo>
                  <a:pt x="481207" y="50449"/>
                </a:lnTo>
                <a:lnTo>
                  <a:pt x="538315" y="0"/>
                </a:lnTo>
              </a:path>
            </a:pathLst>
          </a:custGeom>
          <a:ln w="152399">
            <a:solidFill>
              <a:srgbClr val="000000"/>
            </a:solidFill>
            <a:prstDash val="lgDash"/>
          </a:ln>
        </p:spPr>
        <p:txBody>
          <a:bodyPr wrap="square" lIns="0" tIns="0" rIns="0" bIns="0" rtlCol="0"/>
          <a:lstStyle/>
          <a:p>
            <a:endParaRPr/>
          </a:p>
        </p:txBody>
      </p:sp>
      <p:sp>
        <p:nvSpPr>
          <p:cNvPr id="136" name="object 136"/>
          <p:cNvSpPr/>
          <p:nvPr/>
        </p:nvSpPr>
        <p:spPr>
          <a:xfrm>
            <a:off x="5006959" y="4265651"/>
            <a:ext cx="315664" cy="302716"/>
          </a:xfrm>
          <a:custGeom>
            <a:avLst/>
            <a:gdLst/>
            <a:ahLst/>
            <a:cxnLst/>
            <a:rect l="l" t="t" r="r" b="b"/>
            <a:pathLst>
              <a:path w="448945" h="430529">
                <a:moveTo>
                  <a:pt x="448435" y="0"/>
                </a:moveTo>
                <a:lnTo>
                  <a:pt x="0" y="119261"/>
                </a:lnTo>
                <a:lnTo>
                  <a:pt x="274783" y="430306"/>
                </a:lnTo>
                <a:lnTo>
                  <a:pt x="448435" y="0"/>
                </a:lnTo>
                <a:close/>
              </a:path>
            </a:pathLst>
          </a:custGeom>
          <a:solidFill>
            <a:srgbClr val="000000"/>
          </a:solidFill>
        </p:spPr>
        <p:txBody>
          <a:bodyPr wrap="square" lIns="0" tIns="0" rIns="0" bIns="0" rtlCol="0"/>
          <a:lstStyle/>
          <a:p>
            <a:endParaRPr/>
          </a:p>
        </p:txBody>
      </p:sp>
      <p:sp>
        <p:nvSpPr>
          <p:cNvPr id="137" name="object 137"/>
          <p:cNvSpPr/>
          <p:nvPr/>
        </p:nvSpPr>
        <p:spPr>
          <a:xfrm>
            <a:off x="4722827" y="2305883"/>
            <a:ext cx="378619" cy="334417"/>
          </a:xfrm>
          <a:custGeom>
            <a:avLst/>
            <a:gdLst/>
            <a:ahLst/>
            <a:cxnLst/>
            <a:rect l="l" t="t" r="r" b="b"/>
            <a:pathLst>
              <a:path w="538479" h="475614">
                <a:moveTo>
                  <a:pt x="0" y="0"/>
                </a:moveTo>
                <a:lnTo>
                  <a:pt x="481207" y="425109"/>
                </a:lnTo>
                <a:lnTo>
                  <a:pt x="538315" y="475559"/>
                </a:lnTo>
              </a:path>
            </a:pathLst>
          </a:custGeom>
          <a:ln w="152399">
            <a:solidFill>
              <a:srgbClr val="000000"/>
            </a:solidFill>
            <a:prstDash val="lgDash"/>
          </a:ln>
        </p:spPr>
        <p:txBody>
          <a:bodyPr wrap="square" lIns="0" tIns="0" rIns="0" bIns="0" rtlCol="0"/>
          <a:lstStyle/>
          <a:p>
            <a:endParaRPr/>
          </a:p>
        </p:txBody>
      </p:sp>
      <p:sp>
        <p:nvSpPr>
          <p:cNvPr id="138" name="object 138"/>
          <p:cNvSpPr/>
          <p:nvPr/>
        </p:nvSpPr>
        <p:spPr>
          <a:xfrm>
            <a:off x="5006959" y="2532880"/>
            <a:ext cx="315664" cy="302716"/>
          </a:xfrm>
          <a:custGeom>
            <a:avLst/>
            <a:gdLst/>
            <a:ahLst/>
            <a:cxnLst/>
            <a:rect l="l" t="t" r="r" b="b"/>
            <a:pathLst>
              <a:path w="448945" h="430529">
                <a:moveTo>
                  <a:pt x="274783" y="0"/>
                </a:moveTo>
                <a:lnTo>
                  <a:pt x="0" y="311044"/>
                </a:lnTo>
                <a:lnTo>
                  <a:pt x="448435" y="430306"/>
                </a:lnTo>
                <a:lnTo>
                  <a:pt x="274783" y="0"/>
                </a:lnTo>
                <a:close/>
              </a:path>
            </a:pathLst>
          </a:custGeom>
          <a:solidFill>
            <a:srgbClr val="000000"/>
          </a:solidFill>
        </p:spPr>
        <p:txBody>
          <a:bodyPr wrap="square" lIns="0" tIns="0" rIns="0" bIns="0" rtlCol="0"/>
          <a:lstStyle/>
          <a:p>
            <a:endParaRPr/>
          </a:p>
        </p:txBody>
      </p:sp>
      <p:sp>
        <p:nvSpPr>
          <p:cNvPr id="140" name="TextBox 139">
            <a:extLst>
              <a:ext uri="{FF2B5EF4-FFF2-40B4-BE49-F238E27FC236}">
                <a16:creationId xmlns:a16="http://schemas.microsoft.com/office/drawing/2014/main" id="{5A43889D-978B-E283-8CCC-95A9F7F89C4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41" name="object 15">
            <a:extLst>
              <a:ext uri="{FF2B5EF4-FFF2-40B4-BE49-F238E27FC236}">
                <a16:creationId xmlns:a16="http://schemas.microsoft.com/office/drawing/2014/main" id="{5580F01B-EB8C-03BF-C9E4-1B3B56C6D353}"/>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48911" y="4779736"/>
            <a:ext cx="1003697" cy="1337221"/>
          </a:xfrm>
          <a:custGeom>
            <a:avLst/>
            <a:gdLst/>
            <a:ahLst/>
            <a:cxnLst/>
            <a:rect l="l" t="t" r="r" b="b"/>
            <a:pathLst>
              <a:path w="1427479" h="1901825">
                <a:moveTo>
                  <a:pt x="0" y="1901676"/>
                </a:moveTo>
                <a:lnTo>
                  <a:pt x="1427396" y="1901676"/>
                </a:lnTo>
                <a:lnTo>
                  <a:pt x="1427396" y="0"/>
                </a:lnTo>
                <a:lnTo>
                  <a:pt x="0" y="0"/>
                </a:lnTo>
                <a:lnTo>
                  <a:pt x="0" y="1901676"/>
                </a:lnTo>
                <a:close/>
              </a:path>
            </a:pathLst>
          </a:custGeom>
          <a:solidFill>
            <a:srgbClr val="DCDEE0"/>
          </a:solidFill>
        </p:spPr>
        <p:txBody>
          <a:bodyPr wrap="square" lIns="0" tIns="0" rIns="0" bIns="0" rtlCol="0"/>
          <a:lstStyle/>
          <a:p>
            <a:endParaRPr/>
          </a:p>
        </p:txBody>
      </p:sp>
      <p:sp>
        <p:nvSpPr>
          <p:cNvPr id="3" name="object 3"/>
          <p:cNvSpPr/>
          <p:nvPr/>
        </p:nvSpPr>
        <p:spPr>
          <a:xfrm>
            <a:off x="5848911" y="4779736"/>
            <a:ext cx="1003697" cy="1337221"/>
          </a:xfrm>
          <a:custGeom>
            <a:avLst/>
            <a:gdLst/>
            <a:ahLst/>
            <a:cxnLst/>
            <a:rect l="l" t="t" r="r" b="b"/>
            <a:pathLst>
              <a:path w="1427479" h="1901825">
                <a:moveTo>
                  <a:pt x="0" y="0"/>
                </a:moveTo>
                <a:lnTo>
                  <a:pt x="1427396" y="0"/>
                </a:lnTo>
                <a:lnTo>
                  <a:pt x="1427396" y="1901676"/>
                </a:lnTo>
                <a:lnTo>
                  <a:pt x="0" y="1901676"/>
                </a:lnTo>
                <a:lnTo>
                  <a:pt x="0" y="0"/>
                </a:lnTo>
                <a:close/>
              </a:path>
            </a:pathLst>
          </a:custGeom>
          <a:ln w="63500">
            <a:solidFill>
              <a:srgbClr val="53585F"/>
            </a:solidFill>
          </a:ln>
        </p:spPr>
        <p:txBody>
          <a:bodyPr wrap="square" lIns="0" tIns="0" rIns="0" bIns="0" rtlCol="0"/>
          <a:lstStyle/>
          <a:p>
            <a:endParaRPr/>
          </a:p>
        </p:txBody>
      </p:sp>
      <p:sp>
        <p:nvSpPr>
          <p:cNvPr id="4" name="object 4"/>
          <p:cNvSpPr/>
          <p:nvPr/>
        </p:nvSpPr>
        <p:spPr>
          <a:xfrm>
            <a:off x="6246122" y="5308818"/>
            <a:ext cx="209401" cy="279053"/>
          </a:xfrm>
          <a:custGeom>
            <a:avLst/>
            <a:gdLst/>
            <a:ahLst/>
            <a:cxnLst/>
            <a:rect l="l" t="t" r="r" b="b"/>
            <a:pathLst>
              <a:path w="297815" h="396875">
                <a:moveTo>
                  <a:pt x="148775" y="0"/>
                </a:moveTo>
                <a:lnTo>
                  <a:pt x="111035" y="6455"/>
                </a:lnTo>
                <a:lnTo>
                  <a:pt x="75299" y="25822"/>
                </a:lnTo>
                <a:lnTo>
                  <a:pt x="43575" y="58100"/>
                </a:lnTo>
                <a:lnTo>
                  <a:pt x="19367" y="100399"/>
                </a:lnTo>
                <a:lnTo>
                  <a:pt x="4841" y="148046"/>
                </a:lnTo>
                <a:lnTo>
                  <a:pt x="0" y="198367"/>
                </a:lnTo>
                <a:lnTo>
                  <a:pt x="4841" y="248688"/>
                </a:lnTo>
                <a:lnTo>
                  <a:pt x="19367" y="296335"/>
                </a:lnTo>
                <a:lnTo>
                  <a:pt x="43575" y="338634"/>
                </a:lnTo>
                <a:lnTo>
                  <a:pt x="75299" y="370912"/>
                </a:lnTo>
                <a:lnTo>
                  <a:pt x="111035" y="390278"/>
                </a:lnTo>
                <a:lnTo>
                  <a:pt x="148775" y="396734"/>
                </a:lnTo>
                <a:lnTo>
                  <a:pt x="186516" y="390278"/>
                </a:lnTo>
                <a:lnTo>
                  <a:pt x="222252" y="370912"/>
                </a:lnTo>
                <a:lnTo>
                  <a:pt x="253976" y="338634"/>
                </a:lnTo>
                <a:lnTo>
                  <a:pt x="278185" y="296335"/>
                </a:lnTo>
                <a:lnTo>
                  <a:pt x="292710" y="248688"/>
                </a:lnTo>
                <a:lnTo>
                  <a:pt x="297551" y="198367"/>
                </a:lnTo>
                <a:lnTo>
                  <a:pt x="292710" y="148046"/>
                </a:lnTo>
                <a:lnTo>
                  <a:pt x="278185" y="100399"/>
                </a:lnTo>
                <a:lnTo>
                  <a:pt x="253976" y="58100"/>
                </a:lnTo>
                <a:lnTo>
                  <a:pt x="222252" y="25822"/>
                </a:lnTo>
                <a:lnTo>
                  <a:pt x="186516" y="6455"/>
                </a:lnTo>
                <a:lnTo>
                  <a:pt x="148775" y="0"/>
                </a:lnTo>
                <a:close/>
              </a:path>
            </a:pathLst>
          </a:custGeom>
          <a:solidFill>
            <a:srgbClr val="C82506"/>
          </a:solidFill>
        </p:spPr>
        <p:txBody>
          <a:bodyPr wrap="square" lIns="0" tIns="0" rIns="0" bIns="0" rtlCol="0"/>
          <a:lstStyle/>
          <a:p>
            <a:endParaRPr/>
          </a:p>
        </p:txBody>
      </p:sp>
      <p:sp>
        <p:nvSpPr>
          <p:cNvPr id="5" name="object 5"/>
          <p:cNvSpPr/>
          <p:nvPr/>
        </p:nvSpPr>
        <p:spPr>
          <a:xfrm>
            <a:off x="6585051" y="5770020"/>
            <a:ext cx="209401" cy="279053"/>
          </a:xfrm>
          <a:custGeom>
            <a:avLst/>
            <a:gdLst/>
            <a:ahLst/>
            <a:cxnLst/>
            <a:rect l="l" t="t" r="r" b="b"/>
            <a:pathLst>
              <a:path w="297815" h="396875">
                <a:moveTo>
                  <a:pt x="148775" y="0"/>
                </a:moveTo>
                <a:lnTo>
                  <a:pt x="111035" y="6455"/>
                </a:lnTo>
                <a:lnTo>
                  <a:pt x="75299" y="25822"/>
                </a:lnTo>
                <a:lnTo>
                  <a:pt x="43574" y="58100"/>
                </a:lnTo>
                <a:lnTo>
                  <a:pt x="19366" y="100399"/>
                </a:lnTo>
                <a:lnTo>
                  <a:pt x="4841" y="148045"/>
                </a:lnTo>
                <a:lnTo>
                  <a:pt x="0" y="198366"/>
                </a:lnTo>
                <a:lnTo>
                  <a:pt x="4841" y="248687"/>
                </a:lnTo>
                <a:lnTo>
                  <a:pt x="19366" y="296334"/>
                </a:lnTo>
                <a:lnTo>
                  <a:pt x="43574" y="338633"/>
                </a:lnTo>
                <a:lnTo>
                  <a:pt x="75299" y="370911"/>
                </a:lnTo>
                <a:lnTo>
                  <a:pt x="111035" y="390278"/>
                </a:lnTo>
                <a:lnTo>
                  <a:pt x="148775" y="396734"/>
                </a:lnTo>
                <a:lnTo>
                  <a:pt x="186516" y="390278"/>
                </a:lnTo>
                <a:lnTo>
                  <a:pt x="222251" y="370911"/>
                </a:lnTo>
                <a:lnTo>
                  <a:pt x="253975" y="338633"/>
                </a:lnTo>
                <a:lnTo>
                  <a:pt x="278184" y="296334"/>
                </a:lnTo>
                <a:lnTo>
                  <a:pt x="292710" y="248687"/>
                </a:lnTo>
                <a:lnTo>
                  <a:pt x="297551" y="198366"/>
                </a:lnTo>
                <a:lnTo>
                  <a:pt x="292710" y="148045"/>
                </a:lnTo>
                <a:lnTo>
                  <a:pt x="278184" y="100399"/>
                </a:lnTo>
                <a:lnTo>
                  <a:pt x="253975" y="58100"/>
                </a:lnTo>
                <a:lnTo>
                  <a:pt x="222251" y="25822"/>
                </a:lnTo>
                <a:lnTo>
                  <a:pt x="186516" y="6455"/>
                </a:lnTo>
                <a:lnTo>
                  <a:pt x="148775" y="0"/>
                </a:lnTo>
                <a:close/>
              </a:path>
            </a:pathLst>
          </a:custGeom>
          <a:solidFill>
            <a:srgbClr val="0365C0"/>
          </a:solidFill>
        </p:spPr>
        <p:txBody>
          <a:bodyPr wrap="square" lIns="0" tIns="0" rIns="0" bIns="0" rtlCol="0"/>
          <a:lstStyle/>
          <a:p>
            <a:endParaRPr/>
          </a:p>
        </p:txBody>
      </p:sp>
      <p:sp>
        <p:nvSpPr>
          <p:cNvPr id="6" name="object 6"/>
          <p:cNvSpPr/>
          <p:nvPr/>
        </p:nvSpPr>
        <p:spPr>
          <a:xfrm>
            <a:off x="6585051" y="5308818"/>
            <a:ext cx="209401" cy="279053"/>
          </a:xfrm>
          <a:custGeom>
            <a:avLst/>
            <a:gdLst/>
            <a:ahLst/>
            <a:cxnLst/>
            <a:rect l="l" t="t" r="r" b="b"/>
            <a:pathLst>
              <a:path w="297815" h="396875">
                <a:moveTo>
                  <a:pt x="0" y="396733"/>
                </a:moveTo>
                <a:lnTo>
                  <a:pt x="297550" y="396733"/>
                </a:lnTo>
                <a:lnTo>
                  <a:pt x="297550" y="0"/>
                </a:lnTo>
                <a:lnTo>
                  <a:pt x="0" y="0"/>
                </a:lnTo>
                <a:lnTo>
                  <a:pt x="0" y="396733"/>
                </a:lnTo>
                <a:close/>
              </a:path>
            </a:pathLst>
          </a:custGeom>
          <a:solidFill>
            <a:srgbClr val="70BF41"/>
          </a:solidFill>
        </p:spPr>
        <p:txBody>
          <a:bodyPr wrap="square" lIns="0" tIns="0" rIns="0" bIns="0" rtlCol="0"/>
          <a:lstStyle/>
          <a:p>
            <a:endParaRPr/>
          </a:p>
        </p:txBody>
      </p:sp>
      <p:sp>
        <p:nvSpPr>
          <p:cNvPr id="7" name="object 7"/>
          <p:cNvSpPr/>
          <p:nvPr/>
        </p:nvSpPr>
        <p:spPr>
          <a:xfrm>
            <a:off x="5905799" y="5770020"/>
            <a:ext cx="209401" cy="279053"/>
          </a:xfrm>
          <a:custGeom>
            <a:avLst/>
            <a:gdLst/>
            <a:ahLst/>
            <a:cxnLst/>
            <a:rect l="l" t="t" r="r" b="b"/>
            <a:pathLst>
              <a:path w="297815" h="396875">
                <a:moveTo>
                  <a:pt x="0" y="396733"/>
                </a:moveTo>
                <a:lnTo>
                  <a:pt x="297550" y="396733"/>
                </a:lnTo>
                <a:lnTo>
                  <a:pt x="297550" y="0"/>
                </a:lnTo>
                <a:lnTo>
                  <a:pt x="0" y="0"/>
                </a:lnTo>
                <a:lnTo>
                  <a:pt x="0" y="396733"/>
                </a:lnTo>
                <a:close/>
              </a:path>
            </a:pathLst>
          </a:custGeom>
          <a:solidFill>
            <a:srgbClr val="70BF41"/>
          </a:solidFill>
        </p:spPr>
        <p:txBody>
          <a:bodyPr wrap="square" lIns="0" tIns="0" rIns="0" bIns="0" rtlCol="0"/>
          <a:lstStyle/>
          <a:p>
            <a:endParaRPr/>
          </a:p>
        </p:txBody>
      </p:sp>
      <p:sp>
        <p:nvSpPr>
          <p:cNvPr id="8" name="object 8"/>
          <p:cNvSpPr/>
          <p:nvPr/>
        </p:nvSpPr>
        <p:spPr>
          <a:xfrm>
            <a:off x="6229620" y="4861430"/>
            <a:ext cx="242441" cy="279053"/>
          </a:xfrm>
          <a:custGeom>
            <a:avLst/>
            <a:gdLst/>
            <a:ahLst/>
            <a:cxnLst/>
            <a:rect l="l" t="t" r="r" b="b"/>
            <a:pathLst>
              <a:path w="344804" h="396875">
                <a:moveTo>
                  <a:pt x="172246" y="0"/>
                </a:moveTo>
                <a:lnTo>
                  <a:pt x="0" y="396734"/>
                </a:lnTo>
                <a:lnTo>
                  <a:pt x="344492" y="396734"/>
                </a:lnTo>
                <a:lnTo>
                  <a:pt x="172246" y="0"/>
                </a:lnTo>
                <a:close/>
              </a:path>
            </a:pathLst>
          </a:custGeom>
          <a:solidFill>
            <a:srgbClr val="C82506"/>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8930" rIns="0" bIns="0" numCol="1" rtlCol="0" anchor="t" anchorCtr="0" compatLnSpc="1">
            <a:prstTxWarp prst="textNoShape">
              <a:avLst/>
            </a:prstTxWarp>
            <a:spAutoFit/>
          </a:bodyPr>
          <a:lstStyle/>
          <a:p>
            <a:pPr marL="415662">
              <a:spcBef>
                <a:spcPts val="70"/>
              </a:spcBef>
            </a:pPr>
            <a:r>
              <a:rPr spc="-4" dirty="0"/>
              <a:t>Neural module</a:t>
            </a:r>
            <a:r>
              <a:rPr spc="-32" dirty="0"/>
              <a:t> </a:t>
            </a:r>
            <a:r>
              <a:rPr spc="-7" dirty="0"/>
              <a:t>networks</a:t>
            </a:r>
          </a:p>
        </p:txBody>
      </p:sp>
      <p:sp>
        <p:nvSpPr>
          <p:cNvPr id="10" name="object 10"/>
          <p:cNvSpPr/>
          <p:nvPr/>
        </p:nvSpPr>
        <p:spPr>
          <a:xfrm>
            <a:off x="1634769" y="1600645"/>
            <a:ext cx="2717750" cy="1472951"/>
          </a:xfrm>
          <a:custGeom>
            <a:avLst/>
            <a:gdLst/>
            <a:ahLst/>
            <a:cxnLst/>
            <a:rect l="l" t="t" r="r" b="b"/>
            <a:pathLst>
              <a:path w="3865245" h="2094864">
                <a:moveTo>
                  <a:pt x="3676561" y="0"/>
                </a:moveTo>
                <a:lnTo>
                  <a:pt x="188203" y="0"/>
                </a:lnTo>
                <a:lnTo>
                  <a:pt x="138171" y="6722"/>
                </a:lnTo>
                <a:lnTo>
                  <a:pt x="93213" y="25695"/>
                </a:lnTo>
                <a:lnTo>
                  <a:pt x="55123" y="55123"/>
                </a:lnTo>
                <a:lnTo>
                  <a:pt x="25695" y="93213"/>
                </a:lnTo>
                <a:lnTo>
                  <a:pt x="6722" y="138171"/>
                </a:lnTo>
                <a:lnTo>
                  <a:pt x="0" y="188202"/>
                </a:lnTo>
                <a:lnTo>
                  <a:pt x="0" y="1906197"/>
                </a:lnTo>
                <a:lnTo>
                  <a:pt x="6722" y="1956229"/>
                </a:lnTo>
                <a:lnTo>
                  <a:pt x="25695" y="2001187"/>
                </a:lnTo>
                <a:lnTo>
                  <a:pt x="55123" y="2039277"/>
                </a:lnTo>
                <a:lnTo>
                  <a:pt x="93213" y="2068705"/>
                </a:lnTo>
                <a:lnTo>
                  <a:pt x="138171" y="2087677"/>
                </a:lnTo>
                <a:lnTo>
                  <a:pt x="188203" y="2094400"/>
                </a:lnTo>
                <a:lnTo>
                  <a:pt x="3676561" y="2094400"/>
                </a:lnTo>
                <a:lnTo>
                  <a:pt x="3726592" y="2087677"/>
                </a:lnTo>
                <a:lnTo>
                  <a:pt x="3771550" y="2068705"/>
                </a:lnTo>
                <a:lnTo>
                  <a:pt x="3809640" y="2039277"/>
                </a:lnTo>
                <a:lnTo>
                  <a:pt x="3839068" y="2001187"/>
                </a:lnTo>
                <a:lnTo>
                  <a:pt x="3858040" y="1956229"/>
                </a:lnTo>
                <a:lnTo>
                  <a:pt x="3864763" y="1906197"/>
                </a:lnTo>
                <a:lnTo>
                  <a:pt x="3864763" y="188202"/>
                </a:lnTo>
                <a:lnTo>
                  <a:pt x="3858040" y="138171"/>
                </a:lnTo>
                <a:lnTo>
                  <a:pt x="3839068" y="93213"/>
                </a:lnTo>
                <a:lnTo>
                  <a:pt x="3809640" y="55123"/>
                </a:lnTo>
                <a:lnTo>
                  <a:pt x="3771550" y="25695"/>
                </a:lnTo>
                <a:lnTo>
                  <a:pt x="3726592" y="6722"/>
                </a:lnTo>
                <a:lnTo>
                  <a:pt x="3676561" y="0"/>
                </a:lnTo>
                <a:close/>
              </a:path>
            </a:pathLst>
          </a:custGeom>
          <a:solidFill>
            <a:srgbClr val="DCDEE0"/>
          </a:solidFill>
        </p:spPr>
        <p:txBody>
          <a:bodyPr wrap="square" lIns="0" tIns="0" rIns="0" bIns="0" rtlCol="0"/>
          <a:lstStyle/>
          <a:p>
            <a:endParaRPr/>
          </a:p>
        </p:txBody>
      </p:sp>
      <p:sp>
        <p:nvSpPr>
          <p:cNvPr id="11" name="object 11"/>
          <p:cNvSpPr/>
          <p:nvPr/>
        </p:nvSpPr>
        <p:spPr>
          <a:xfrm>
            <a:off x="5906066" y="1595343"/>
            <a:ext cx="889397" cy="569268"/>
          </a:xfrm>
          <a:custGeom>
            <a:avLst/>
            <a:gdLst/>
            <a:ahLst/>
            <a:cxnLst/>
            <a:rect l="l" t="t" r="r" b="b"/>
            <a:pathLst>
              <a:path w="1264920" h="809625">
                <a:moveTo>
                  <a:pt x="1189330" y="0"/>
                </a:moveTo>
                <a:lnTo>
                  <a:pt x="75496" y="0"/>
                </a:lnTo>
                <a:lnTo>
                  <a:pt x="46109" y="5932"/>
                </a:lnTo>
                <a:lnTo>
                  <a:pt x="22112" y="22112"/>
                </a:lnTo>
                <a:lnTo>
                  <a:pt x="5932" y="46109"/>
                </a:lnTo>
                <a:lnTo>
                  <a:pt x="0" y="75495"/>
                </a:lnTo>
                <a:lnTo>
                  <a:pt x="0" y="733505"/>
                </a:lnTo>
                <a:lnTo>
                  <a:pt x="5932" y="762891"/>
                </a:lnTo>
                <a:lnTo>
                  <a:pt x="22112" y="786888"/>
                </a:lnTo>
                <a:lnTo>
                  <a:pt x="46109" y="803068"/>
                </a:lnTo>
                <a:lnTo>
                  <a:pt x="75496" y="809001"/>
                </a:lnTo>
                <a:lnTo>
                  <a:pt x="1189330" y="809001"/>
                </a:lnTo>
                <a:lnTo>
                  <a:pt x="1218717" y="803068"/>
                </a:lnTo>
                <a:lnTo>
                  <a:pt x="1242714" y="786888"/>
                </a:lnTo>
                <a:lnTo>
                  <a:pt x="1258893" y="762891"/>
                </a:lnTo>
                <a:lnTo>
                  <a:pt x="1264826" y="733505"/>
                </a:lnTo>
                <a:lnTo>
                  <a:pt x="1264826" y="75495"/>
                </a:lnTo>
                <a:lnTo>
                  <a:pt x="1258893" y="46109"/>
                </a:lnTo>
                <a:lnTo>
                  <a:pt x="1242714" y="22112"/>
                </a:lnTo>
                <a:lnTo>
                  <a:pt x="1218717" y="5932"/>
                </a:lnTo>
                <a:lnTo>
                  <a:pt x="1189330" y="0"/>
                </a:lnTo>
                <a:close/>
              </a:path>
            </a:pathLst>
          </a:custGeom>
          <a:solidFill>
            <a:srgbClr val="DCDEE0"/>
          </a:solidFill>
        </p:spPr>
        <p:txBody>
          <a:bodyPr wrap="square" lIns="0" tIns="0" rIns="0" bIns="0" rtlCol="0"/>
          <a:lstStyle/>
          <a:p>
            <a:endParaRPr/>
          </a:p>
        </p:txBody>
      </p:sp>
      <p:sp>
        <p:nvSpPr>
          <p:cNvPr id="12" name="object 12"/>
          <p:cNvSpPr txBox="1"/>
          <p:nvPr/>
        </p:nvSpPr>
        <p:spPr>
          <a:xfrm>
            <a:off x="6149583" y="1817019"/>
            <a:ext cx="402729" cy="333593"/>
          </a:xfrm>
          <a:prstGeom prst="rect">
            <a:avLst/>
          </a:prstGeom>
        </p:spPr>
        <p:txBody>
          <a:bodyPr vert="horz" wrap="square" lIns="0" tIns="8930" rIns="0" bIns="0" rtlCol="0">
            <a:spAutoFit/>
          </a:bodyPr>
          <a:lstStyle/>
          <a:p>
            <a:pPr marL="8929">
              <a:spcBef>
                <a:spcPts val="70"/>
              </a:spcBef>
            </a:pPr>
            <a:r>
              <a:rPr sz="2109" i="1" dirty="0">
                <a:latin typeface="Trebuchet MS"/>
                <a:cs typeface="Trebuchet MS"/>
              </a:rPr>
              <a:t>yes</a:t>
            </a:r>
            <a:endParaRPr sz="2109">
              <a:latin typeface="Trebuchet MS"/>
              <a:cs typeface="Trebuchet MS"/>
            </a:endParaRPr>
          </a:p>
        </p:txBody>
      </p:sp>
      <p:sp>
        <p:nvSpPr>
          <p:cNvPr id="13" name="object 13"/>
          <p:cNvSpPr txBox="1"/>
          <p:nvPr/>
        </p:nvSpPr>
        <p:spPr>
          <a:xfrm>
            <a:off x="1782569" y="2000621"/>
            <a:ext cx="2421731" cy="668252"/>
          </a:xfrm>
          <a:prstGeom prst="rect">
            <a:avLst/>
          </a:prstGeom>
        </p:spPr>
        <p:txBody>
          <a:bodyPr vert="horz" wrap="square" lIns="0" tIns="26789" rIns="0" bIns="0" rtlCol="0">
            <a:spAutoFit/>
          </a:bodyPr>
          <a:lstStyle/>
          <a:p>
            <a:pPr marL="321011" marR="3572" indent="-312528">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a:t>
            </a:r>
            <a:r>
              <a:rPr sz="2109" i="1" spc="-32" dirty="0">
                <a:latin typeface="Trebuchet MS"/>
                <a:cs typeface="Trebuchet MS"/>
              </a:rPr>
              <a:t> </a:t>
            </a:r>
            <a:r>
              <a:rPr sz="2109" i="1" spc="-4" dirty="0">
                <a:latin typeface="Trebuchet MS"/>
                <a:cs typeface="Trebuchet MS"/>
              </a:rPr>
              <a:t>shape  above </a:t>
            </a:r>
            <a:r>
              <a:rPr sz="2109" i="1" dirty="0">
                <a:latin typeface="Trebuchet MS"/>
                <a:cs typeface="Trebuchet MS"/>
              </a:rPr>
              <a:t>a</a:t>
            </a:r>
            <a:r>
              <a:rPr sz="2109" i="1" spc="-14" dirty="0">
                <a:latin typeface="Trebuchet MS"/>
                <a:cs typeface="Trebuchet MS"/>
              </a:rPr>
              <a:t> </a:t>
            </a:r>
            <a:r>
              <a:rPr sz="2109" i="1" spc="-4" dirty="0">
                <a:latin typeface="Trebuchet MS"/>
                <a:cs typeface="Trebuchet MS"/>
              </a:rPr>
              <a:t>circle?</a:t>
            </a:r>
            <a:endParaRPr sz="2109">
              <a:latin typeface="Trebuchet MS"/>
              <a:cs typeface="Trebuchet MS"/>
            </a:endParaRPr>
          </a:p>
        </p:txBody>
      </p:sp>
      <p:sp>
        <p:nvSpPr>
          <p:cNvPr id="14" name="object 14"/>
          <p:cNvSpPr/>
          <p:nvPr/>
        </p:nvSpPr>
        <p:spPr>
          <a:xfrm>
            <a:off x="1626191" y="3643341"/>
            <a:ext cx="2734717" cy="2453878"/>
          </a:xfrm>
          <a:custGeom>
            <a:avLst/>
            <a:gdLst/>
            <a:ahLst/>
            <a:cxnLst/>
            <a:rect l="l" t="t" r="r" b="b"/>
            <a:pathLst>
              <a:path w="3889375" h="3489959">
                <a:moveTo>
                  <a:pt x="131732" y="0"/>
                </a:moveTo>
                <a:lnTo>
                  <a:pt x="3757432" y="0"/>
                </a:lnTo>
                <a:lnTo>
                  <a:pt x="3799069" y="6715"/>
                </a:lnTo>
                <a:lnTo>
                  <a:pt x="3835231" y="25416"/>
                </a:lnTo>
                <a:lnTo>
                  <a:pt x="3863747" y="53932"/>
                </a:lnTo>
                <a:lnTo>
                  <a:pt x="3882448" y="90094"/>
                </a:lnTo>
                <a:lnTo>
                  <a:pt x="3889164" y="131732"/>
                </a:lnTo>
                <a:lnTo>
                  <a:pt x="3889164" y="3357862"/>
                </a:lnTo>
                <a:lnTo>
                  <a:pt x="3882448" y="3399500"/>
                </a:lnTo>
                <a:lnTo>
                  <a:pt x="3863747" y="3435661"/>
                </a:lnTo>
                <a:lnTo>
                  <a:pt x="3835231" y="3464177"/>
                </a:lnTo>
                <a:lnTo>
                  <a:pt x="3799069" y="3482878"/>
                </a:lnTo>
                <a:lnTo>
                  <a:pt x="3757432" y="3489594"/>
                </a:lnTo>
                <a:lnTo>
                  <a:pt x="131732" y="3489594"/>
                </a:lnTo>
                <a:lnTo>
                  <a:pt x="90094" y="3482878"/>
                </a:lnTo>
                <a:lnTo>
                  <a:pt x="53932" y="3464177"/>
                </a:lnTo>
                <a:lnTo>
                  <a:pt x="25416" y="3435661"/>
                </a:lnTo>
                <a:lnTo>
                  <a:pt x="6715" y="3399500"/>
                </a:lnTo>
                <a:lnTo>
                  <a:pt x="0" y="3357862"/>
                </a:lnTo>
                <a:lnTo>
                  <a:pt x="0" y="131732"/>
                </a:lnTo>
                <a:lnTo>
                  <a:pt x="6715" y="90094"/>
                </a:lnTo>
                <a:lnTo>
                  <a:pt x="25416" y="53932"/>
                </a:lnTo>
                <a:lnTo>
                  <a:pt x="53932" y="25416"/>
                </a:lnTo>
                <a:lnTo>
                  <a:pt x="90094" y="6715"/>
                </a:lnTo>
                <a:lnTo>
                  <a:pt x="131732" y="0"/>
                </a:lnTo>
                <a:close/>
              </a:path>
            </a:pathLst>
          </a:custGeom>
          <a:ln w="177800">
            <a:solidFill>
              <a:srgbClr val="DCDEE0"/>
            </a:solidFill>
          </a:ln>
        </p:spPr>
        <p:txBody>
          <a:bodyPr wrap="square" lIns="0" tIns="0" rIns="0" bIns="0" rtlCol="0"/>
          <a:lstStyle/>
          <a:p>
            <a:endParaRPr/>
          </a:p>
        </p:txBody>
      </p:sp>
      <p:sp>
        <p:nvSpPr>
          <p:cNvPr id="15" name="object 15"/>
          <p:cNvSpPr txBox="1"/>
          <p:nvPr/>
        </p:nvSpPr>
        <p:spPr>
          <a:xfrm>
            <a:off x="1797931" y="3951726"/>
            <a:ext cx="685354" cy="462306"/>
          </a:xfrm>
          <a:prstGeom prst="rect">
            <a:avLst/>
          </a:prstGeom>
          <a:solidFill>
            <a:srgbClr val="F5D32A"/>
          </a:solidFill>
        </p:spPr>
        <p:txBody>
          <a:bodyPr vert="horz" wrap="square" lIns="0" tIns="0" rIns="0" bIns="0" rtlCol="0">
            <a:spAutoFit/>
          </a:bodyPr>
          <a:lstStyle/>
          <a:p>
            <a:pPr>
              <a:lnSpc>
                <a:spcPct val="100000"/>
              </a:lnSpc>
            </a:pPr>
            <a:endParaRPr sz="1125">
              <a:latin typeface="Times New Roman"/>
              <a:cs typeface="Times New Roman"/>
            </a:endParaRPr>
          </a:p>
          <a:p>
            <a:pPr>
              <a:spcBef>
                <a:spcPts val="11"/>
              </a:spcBef>
            </a:pPr>
            <a:endParaRPr sz="879">
              <a:latin typeface="Times New Roman"/>
              <a:cs typeface="Times New Roman"/>
            </a:endParaRPr>
          </a:p>
          <a:p>
            <a:pPr marL="213858">
              <a:lnSpc>
                <a:spcPts val="1205"/>
              </a:lnSpc>
            </a:pPr>
            <a:r>
              <a:rPr sz="1125" spc="130" dirty="0">
                <a:latin typeface="Arial"/>
                <a:cs typeface="Arial"/>
              </a:rPr>
              <a:t>red</a:t>
            </a:r>
            <a:endParaRPr sz="1125">
              <a:latin typeface="Arial"/>
              <a:cs typeface="Arial"/>
            </a:endParaRPr>
          </a:p>
        </p:txBody>
      </p:sp>
      <p:sp>
        <p:nvSpPr>
          <p:cNvPr id="16" name="object 16"/>
          <p:cNvSpPr/>
          <p:nvPr/>
        </p:nvSpPr>
        <p:spPr>
          <a:xfrm>
            <a:off x="1797931" y="4672477"/>
            <a:ext cx="685354" cy="452735"/>
          </a:xfrm>
          <a:custGeom>
            <a:avLst/>
            <a:gdLst/>
            <a:ahLst/>
            <a:cxnLst/>
            <a:rect l="l" t="t" r="r" b="b"/>
            <a:pathLst>
              <a:path w="974725" h="643890">
                <a:moveTo>
                  <a:pt x="0" y="0"/>
                </a:moveTo>
                <a:lnTo>
                  <a:pt x="974415" y="0"/>
                </a:lnTo>
                <a:lnTo>
                  <a:pt x="974415" y="643552"/>
                </a:lnTo>
                <a:lnTo>
                  <a:pt x="0" y="643552"/>
                </a:lnTo>
                <a:lnTo>
                  <a:pt x="0" y="0"/>
                </a:lnTo>
                <a:close/>
              </a:path>
            </a:pathLst>
          </a:custGeom>
          <a:solidFill>
            <a:srgbClr val="F4A74C"/>
          </a:solidFill>
        </p:spPr>
        <p:txBody>
          <a:bodyPr wrap="square" lIns="0" tIns="0" rIns="0" bIns="0" rtlCol="0"/>
          <a:lstStyle/>
          <a:p>
            <a:endParaRPr/>
          </a:p>
        </p:txBody>
      </p:sp>
      <p:sp>
        <p:nvSpPr>
          <p:cNvPr id="17" name="object 17"/>
          <p:cNvSpPr txBox="1"/>
          <p:nvPr/>
        </p:nvSpPr>
        <p:spPr>
          <a:xfrm>
            <a:off x="1874352" y="4963020"/>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18" name="object 18"/>
          <p:cNvSpPr/>
          <p:nvPr/>
        </p:nvSpPr>
        <p:spPr>
          <a:xfrm>
            <a:off x="1884179"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19" name="object 19"/>
          <p:cNvSpPr/>
          <p:nvPr/>
        </p:nvSpPr>
        <p:spPr>
          <a:xfrm>
            <a:off x="2224697" y="3884093"/>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5D32A"/>
          </a:solidFill>
        </p:spPr>
        <p:txBody>
          <a:bodyPr wrap="square" lIns="0" tIns="0" rIns="0" bIns="0" rtlCol="0"/>
          <a:lstStyle/>
          <a:p>
            <a:endParaRPr/>
          </a:p>
        </p:txBody>
      </p:sp>
      <p:sp>
        <p:nvSpPr>
          <p:cNvPr id="20" name="object 20"/>
          <p:cNvSpPr/>
          <p:nvPr/>
        </p:nvSpPr>
        <p:spPr>
          <a:xfrm>
            <a:off x="1884179"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21" name="object 21"/>
          <p:cNvSpPr/>
          <p:nvPr/>
        </p:nvSpPr>
        <p:spPr>
          <a:xfrm>
            <a:off x="2224697" y="4615328"/>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F4A74C"/>
          </a:solidFill>
        </p:spPr>
        <p:txBody>
          <a:bodyPr wrap="square" lIns="0" tIns="0" rIns="0" bIns="0" rtlCol="0"/>
          <a:lstStyle/>
          <a:p>
            <a:endParaRPr/>
          </a:p>
        </p:txBody>
      </p:sp>
      <p:sp>
        <p:nvSpPr>
          <p:cNvPr id="22" name="object 22"/>
          <p:cNvSpPr txBox="1"/>
          <p:nvPr/>
        </p:nvSpPr>
        <p:spPr>
          <a:xfrm>
            <a:off x="3843713" y="4771436"/>
            <a:ext cx="293787" cy="182142"/>
          </a:xfrm>
          <a:prstGeom prst="rect">
            <a:avLst/>
          </a:prstGeom>
        </p:spPr>
        <p:txBody>
          <a:bodyPr vert="horz" wrap="square" lIns="0" tIns="8930" rIns="0" bIns="0" rtlCol="0">
            <a:spAutoFit/>
          </a:bodyPr>
          <a:lstStyle/>
          <a:p>
            <a:pPr marL="8929">
              <a:spcBef>
                <a:spcPts val="70"/>
              </a:spcBef>
            </a:pPr>
            <a:r>
              <a:rPr sz="1125" i="1" dirty="0">
                <a:latin typeface="Trebuchet MS"/>
                <a:cs typeface="Trebuchet MS"/>
              </a:rPr>
              <a:t>true</a:t>
            </a:r>
            <a:endParaRPr sz="1125">
              <a:latin typeface="Trebuchet MS"/>
              <a:cs typeface="Trebuchet MS"/>
            </a:endParaRPr>
          </a:p>
        </p:txBody>
      </p:sp>
      <p:sp>
        <p:nvSpPr>
          <p:cNvPr id="23" name="object 23"/>
          <p:cNvSpPr/>
          <p:nvPr/>
        </p:nvSpPr>
        <p:spPr>
          <a:xfrm>
            <a:off x="2661068" y="3862587"/>
            <a:ext cx="418802" cy="558105"/>
          </a:xfrm>
          <a:custGeom>
            <a:avLst/>
            <a:gdLst/>
            <a:ahLst/>
            <a:cxnLst/>
            <a:rect l="l" t="t" r="r" b="b"/>
            <a:pathLst>
              <a:path w="595629" h="793750">
                <a:moveTo>
                  <a:pt x="0" y="793329"/>
                </a:moveTo>
                <a:lnTo>
                  <a:pt x="595473" y="793329"/>
                </a:lnTo>
                <a:lnTo>
                  <a:pt x="595473" y="0"/>
                </a:lnTo>
                <a:lnTo>
                  <a:pt x="0" y="0"/>
                </a:lnTo>
                <a:lnTo>
                  <a:pt x="0" y="793329"/>
                </a:lnTo>
                <a:close/>
              </a:path>
            </a:pathLst>
          </a:custGeom>
          <a:solidFill>
            <a:srgbClr val="DCDEE0"/>
          </a:solidFill>
        </p:spPr>
        <p:txBody>
          <a:bodyPr wrap="square" lIns="0" tIns="0" rIns="0" bIns="0" rtlCol="0"/>
          <a:lstStyle/>
          <a:p>
            <a:endParaRPr/>
          </a:p>
        </p:txBody>
      </p:sp>
      <p:sp>
        <p:nvSpPr>
          <p:cNvPr id="24" name="object 24"/>
          <p:cNvSpPr/>
          <p:nvPr/>
        </p:nvSpPr>
        <p:spPr>
          <a:xfrm>
            <a:off x="2826774" y="4083307"/>
            <a:ext cx="87280" cy="116371"/>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2968166" y="4275708"/>
            <a:ext cx="87280" cy="116372"/>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2968166" y="4083307"/>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27" name="object 27"/>
          <p:cNvSpPr/>
          <p:nvPr/>
        </p:nvSpPr>
        <p:spPr>
          <a:xfrm>
            <a:off x="2684801" y="4275709"/>
            <a:ext cx="87511" cy="116532"/>
          </a:xfrm>
          <a:custGeom>
            <a:avLst/>
            <a:gdLst/>
            <a:ahLst/>
            <a:cxnLst/>
            <a:rect l="l" t="t" r="r" b="b"/>
            <a:pathLst>
              <a:path w="124460" h="165735">
                <a:moveTo>
                  <a:pt x="0" y="165506"/>
                </a:moveTo>
                <a:lnTo>
                  <a:pt x="124130" y="165506"/>
                </a:lnTo>
                <a:lnTo>
                  <a:pt x="124130" y="0"/>
                </a:lnTo>
                <a:lnTo>
                  <a:pt x="0" y="0"/>
                </a:lnTo>
                <a:lnTo>
                  <a:pt x="0" y="165506"/>
                </a:lnTo>
                <a:close/>
              </a:path>
            </a:pathLst>
          </a:custGeom>
          <a:solidFill>
            <a:srgbClr val="70BF41"/>
          </a:solidFill>
        </p:spPr>
        <p:txBody>
          <a:bodyPr wrap="square" lIns="0" tIns="0" rIns="0" bIns="0" rtlCol="0"/>
          <a:lstStyle/>
          <a:p>
            <a:endParaRPr/>
          </a:p>
        </p:txBody>
      </p:sp>
      <p:sp>
        <p:nvSpPr>
          <p:cNvPr id="28" name="object 28"/>
          <p:cNvSpPr/>
          <p:nvPr/>
        </p:nvSpPr>
        <p:spPr>
          <a:xfrm>
            <a:off x="2819890" y="3896667"/>
            <a:ext cx="101352" cy="116532"/>
          </a:xfrm>
          <a:custGeom>
            <a:avLst/>
            <a:gdLst/>
            <a:ahLst/>
            <a:cxnLst/>
            <a:rect l="l" t="t" r="r" b="b"/>
            <a:pathLst>
              <a:path w="144145" h="165735">
                <a:moveTo>
                  <a:pt x="71856" y="0"/>
                </a:moveTo>
                <a:lnTo>
                  <a:pt x="0" y="165508"/>
                </a:lnTo>
                <a:lnTo>
                  <a:pt x="143713" y="165508"/>
                </a:lnTo>
                <a:lnTo>
                  <a:pt x="71856" y="0"/>
                </a:lnTo>
                <a:close/>
              </a:path>
            </a:pathLst>
          </a:custGeom>
          <a:solidFill>
            <a:srgbClr val="C82506"/>
          </a:solidFill>
        </p:spPr>
        <p:txBody>
          <a:bodyPr wrap="square" lIns="0" tIns="0" rIns="0" bIns="0" rtlCol="0"/>
          <a:lstStyle/>
          <a:p>
            <a:endParaRPr/>
          </a:p>
        </p:txBody>
      </p:sp>
      <p:sp>
        <p:nvSpPr>
          <p:cNvPr id="29" name="object 29"/>
          <p:cNvSpPr txBox="1"/>
          <p:nvPr/>
        </p:nvSpPr>
        <p:spPr>
          <a:xfrm>
            <a:off x="3352317" y="4744063"/>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30" name="object 30"/>
          <p:cNvSpPr txBox="1"/>
          <p:nvPr/>
        </p:nvSpPr>
        <p:spPr>
          <a:xfrm>
            <a:off x="3352317" y="397168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31" name="object 31"/>
          <p:cNvSpPr/>
          <p:nvPr/>
        </p:nvSpPr>
        <p:spPr>
          <a:xfrm>
            <a:off x="1807456" y="5427342"/>
            <a:ext cx="685354" cy="452735"/>
          </a:xfrm>
          <a:custGeom>
            <a:avLst/>
            <a:gdLst/>
            <a:ahLst/>
            <a:cxnLst/>
            <a:rect l="l" t="t" r="r" b="b"/>
            <a:pathLst>
              <a:path w="974725" h="643890">
                <a:moveTo>
                  <a:pt x="0" y="0"/>
                </a:moveTo>
                <a:lnTo>
                  <a:pt x="974413" y="0"/>
                </a:lnTo>
                <a:lnTo>
                  <a:pt x="974413" y="643552"/>
                </a:lnTo>
                <a:lnTo>
                  <a:pt x="0" y="643552"/>
                </a:lnTo>
                <a:lnTo>
                  <a:pt x="0" y="0"/>
                </a:lnTo>
                <a:close/>
              </a:path>
            </a:pathLst>
          </a:custGeom>
          <a:solidFill>
            <a:srgbClr val="8DCB69"/>
          </a:solidFill>
        </p:spPr>
        <p:txBody>
          <a:bodyPr wrap="square" lIns="0" tIns="0" rIns="0" bIns="0" rtlCol="0"/>
          <a:lstStyle/>
          <a:p>
            <a:endParaRPr/>
          </a:p>
        </p:txBody>
      </p:sp>
      <p:sp>
        <p:nvSpPr>
          <p:cNvPr id="32" name="object 32"/>
          <p:cNvSpPr txBox="1"/>
          <p:nvPr/>
        </p:nvSpPr>
        <p:spPr>
          <a:xfrm>
            <a:off x="1926747" y="5717885"/>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33" name="object 33"/>
          <p:cNvSpPr/>
          <p:nvPr/>
        </p:nvSpPr>
        <p:spPr>
          <a:xfrm>
            <a:off x="1893704"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34" name="object 34"/>
          <p:cNvSpPr/>
          <p:nvPr/>
        </p:nvSpPr>
        <p:spPr>
          <a:xfrm>
            <a:off x="2234223" y="5370192"/>
            <a:ext cx="172343" cy="67866"/>
          </a:xfrm>
          <a:custGeom>
            <a:avLst/>
            <a:gdLst/>
            <a:ahLst/>
            <a:cxnLst/>
            <a:rect l="l" t="t" r="r" b="b"/>
            <a:pathLst>
              <a:path w="245110" h="96520">
                <a:moveTo>
                  <a:pt x="0" y="96189"/>
                </a:moveTo>
                <a:lnTo>
                  <a:pt x="244792" y="96189"/>
                </a:lnTo>
                <a:lnTo>
                  <a:pt x="244792" y="0"/>
                </a:lnTo>
                <a:lnTo>
                  <a:pt x="0" y="0"/>
                </a:lnTo>
                <a:lnTo>
                  <a:pt x="0" y="96189"/>
                </a:lnTo>
                <a:close/>
              </a:path>
            </a:pathLst>
          </a:custGeom>
          <a:solidFill>
            <a:srgbClr val="8DCB69"/>
          </a:solidFill>
        </p:spPr>
        <p:txBody>
          <a:bodyPr wrap="square" lIns="0" tIns="0" rIns="0" bIns="0" rtlCol="0"/>
          <a:lstStyle/>
          <a:p>
            <a:endParaRPr/>
          </a:p>
        </p:txBody>
      </p:sp>
      <p:sp>
        <p:nvSpPr>
          <p:cNvPr id="35" name="object 35"/>
          <p:cNvSpPr txBox="1"/>
          <p:nvPr/>
        </p:nvSpPr>
        <p:spPr>
          <a:xfrm>
            <a:off x="3361843" y="5498926"/>
            <a:ext cx="104031" cy="182142"/>
          </a:xfrm>
          <a:prstGeom prst="rect">
            <a:avLst/>
          </a:prstGeom>
        </p:spPr>
        <p:txBody>
          <a:bodyPr vert="horz" wrap="square" lIns="0" tIns="8930" rIns="0" bIns="0" rtlCol="0">
            <a:spAutoFit/>
          </a:bodyPr>
          <a:lstStyle/>
          <a:p>
            <a:pPr marL="8929">
              <a:spcBef>
                <a:spcPts val="70"/>
              </a:spcBef>
            </a:pPr>
            <a:r>
              <a:rPr sz="1125" dirty="0">
                <a:latin typeface="Menlo"/>
                <a:cs typeface="Menlo"/>
              </a:rPr>
              <a:t>↦</a:t>
            </a:r>
            <a:endParaRPr sz="1125">
              <a:latin typeface="Menlo"/>
              <a:cs typeface="Menlo"/>
            </a:endParaRPr>
          </a:p>
        </p:txBody>
      </p:sp>
      <p:sp>
        <p:nvSpPr>
          <p:cNvPr id="36" name="object 36"/>
          <p:cNvSpPr/>
          <p:nvPr/>
        </p:nvSpPr>
        <p:spPr>
          <a:xfrm>
            <a:off x="4076976" y="3871128"/>
            <a:ext cx="132159" cy="179040"/>
          </a:xfrm>
          <a:custGeom>
            <a:avLst/>
            <a:gdLst/>
            <a:ahLst/>
            <a:cxnLst/>
            <a:rect l="l" t="t" r="r" b="b"/>
            <a:pathLst>
              <a:path w="187960" h="254635">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37" name="object 37"/>
          <p:cNvSpPr/>
          <p:nvPr/>
        </p:nvSpPr>
        <p:spPr>
          <a:xfrm>
            <a:off x="4076976" y="4048119"/>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38" name="object 38"/>
          <p:cNvSpPr/>
          <p:nvPr/>
        </p:nvSpPr>
        <p:spPr>
          <a:xfrm>
            <a:off x="4077925" y="4234158"/>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39" name="object 39"/>
          <p:cNvSpPr/>
          <p:nvPr/>
        </p:nvSpPr>
        <p:spPr>
          <a:xfrm>
            <a:off x="3933273" y="4234158"/>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40" name="object 40"/>
          <p:cNvSpPr/>
          <p:nvPr/>
        </p:nvSpPr>
        <p:spPr>
          <a:xfrm>
            <a:off x="3933852" y="4048851"/>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41" name="object 41"/>
          <p:cNvSpPr/>
          <p:nvPr/>
        </p:nvSpPr>
        <p:spPr>
          <a:xfrm>
            <a:off x="3933807" y="3870624"/>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DDEE0"/>
          </a:solidFill>
        </p:spPr>
        <p:txBody>
          <a:bodyPr wrap="square" lIns="0" tIns="0" rIns="0" bIns="0" rtlCol="0"/>
          <a:lstStyle/>
          <a:p>
            <a:endParaRPr/>
          </a:p>
        </p:txBody>
      </p:sp>
      <p:sp>
        <p:nvSpPr>
          <p:cNvPr id="42" name="object 42"/>
          <p:cNvSpPr/>
          <p:nvPr/>
        </p:nvSpPr>
        <p:spPr>
          <a:xfrm>
            <a:off x="3802265" y="3871128"/>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43" name="object 43"/>
          <p:cNvSpPr/>
          <p:nvPr/>
        </p:nvSpPr>
        <p:spPr>
          <a:xfrm>
            <a:off x="3802265" y="4048467"/>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44" name="object 44"/>
          <p:cNvSpPr/>
          <p:nvPr/>
        </p:nvSpPr>
        <p:spPr>
          <a:xfrm>
            <a:off x="3802086" y="4234158"/>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45" name="object 45"/>
          <p:cNvSpPr/>
          <p:nvPr/>
        </p:nvSpPr>
        <p:spPr>
          <a:xfrm>
            <a:off x="3963232" y="4085217"/>
            <a:ext cx="84788" cy="113050"/>
          </a:xfrm>
          <a:prstGeom prst="rect">
            <a:avLst/>
          </a:prstGeom>
          <a:blipFill>
            <a:blip r:embed="rId4" cstate="print"/>
            <a:stretch>
              <a:fillRect/>
            </a:stretch>
          </a:blipFill>
        </p:spPr>
        <p:txBody>
          <a:bodyPr wrap="square" lIns="0" tIns="0" rIns="0" bIns="0" rtlCol="0"/>
          <a:lstStyle/>
          <a:p>
            <a:endParaRPr/>
          </a:p>
        </p:txBody>
      </p:sp>
      <p:sp>
        <p:nvSpPr>
          <p:cNvPr id="46" name="object 46"/>
          <p:cNvSpPr/>
          <p:nvPr/>
        </p:nvSpPr>
        <p:spPr>
          <a:xfrm>
            <a:off x="4100589" y="4272127"/>
            <a:ext cx="84788" cy="113051"/>
          </a:xfrm>
          <a:prstGeom prst="rect">
            <a:avLst/>
          </a:prstGeom>
          <a:blipFill>
            <a:blip r:embed="rId5" cstate="print"/>
            <a:stretch>
              <a:fillRect/>
            </a:stretch>
          </a:blipFill>
        </p:spPr>
        <p:txBody>
          <a:bodyPr wrap="square" lIns="0" tIns="0" rIns="0" bIns="0" rtlCol="0"/>
          <a:lstStyle/>
          <a:p>
            <a:endParaRPr/>
          </a:p>
        </p:txBody>
      </p:sp>
      <p:sp>
        <p:nvSpPr>
          <p:cNvPr id="47" name="object 47"/>
          <p:cNvSpPr/>
          <p:nvPr/>
        </p:nvSpPr>
        <p:spPr>
          <a:xfrm>
            <a:off x="4100588" y="4085217"/>
            <a:ext cx="84832" cy="113407"/>
          </a:xfrm>
          <a:custGeom>
            <a:avLst/>
            <a:gdLst/>
            <a:ahLst/>
            <a:cxnLst/>
            <a:rect l="l" t="t" r="r" b="b"/>
            <a:pathLst>
              <a:path w="120650" h="161289">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48" name="object 48"/>
          <p:cNvSpPr/>
          <p:nvPr/>
        </p:nvSpPr>
        <p:spPr>
          <a:xfrm>
            <a:off x="3825311" y="4272127"/>
            <a:ext cx="84832" cy="113407"/>
          </a:xfrm>
          <a:custGeom>
            <a:avLst/>
            <a:gdLst/>
            <a:ahLst/>
            <a:cxnLst/>
            <a:rect l="l" t="t" r="r" b="b"/>
            <a:pathLst>
              <a:path w="120650" h="161289">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49" name="object 49"/>
          <p:cNvSpPr/>
          <p:nvPr/>
        </p:nvSpPr>
        <p:spPr>
          <a:xfrm>
            <a:off x="3956544" y="3903906"/>
            <a:ext cx="98227" cy="113407"/>
          </a:xfrm>
          <a:custGeom>
            <a:avLst/>
            <a:gdLst/>
            <a:ahLst/>
            <a:cxnLst/>
            <a:rect l="l" t="t" r="r" b="b"/>
            <a:pathLst>
              <a:path w="139700" h="161289">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50" name="object 50"/>
          <p:cNvSpPr/>
          <p:nvPr/>
        </p:nvSpPr>
        <p:spPr>
          <a:xfrm>
            <a:off x="2941853" y="4628362"/>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51" name="object 51"/>
          <p:cNvSpPr/>
          <p:nvPr/>
        </p:nvSpPr>
        <p:spPr>
          <a:xfrm>
            <a:off x="2941853" y="4805354"/>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52" name="object 52"/>
          <p:cNvSpPr/>
          <p:nvPr/>
        </p:nvSpPr>
        <p:spPr>
          <a:xfrm>
            <a:off x="2942802" y="4991393"/>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53" name="object 53"/>
          <p:cNvSpPr/>
          <p:nvPr/>
        </p:nvSpPr>
        <p:spPr>
          <a:xfrm>
            <a:off x="2798150" y="4991393"/>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54" name="object 54"/>
          <p:cNvSpPr/>
          <p:nvPr/>
        </p:nvSpPr>
        <p:spPr>
          <a:xfrm>
            <a:off x="2798729" y="4806085"/>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55" name="object 55"/>
          <p:cNvSpPr/>
          <p:nvPr/>
        </p:nvSpPr>
        <p:spPr>
          <a:xfrm>
            <a:off x="2798684" y="4627859"/>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56" name="object 56"/>
          <p:cNvSpPr/>
          <p:nvPr/>
        </p:nvSpPr>
        <p:spPr>
          <a:xfrm>
            <a:off x="2667141" y="4628363"/>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57" name="object 57"/>
          <p:cNvSpPr/>
          <p:nvPr/>
        </p:nvSpPr>
        <p:spPr>
          <a:xfrm>
            <a:off x="2667141" y="4805701"/>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58" name="object 58"/>
          <p:cNvSpPr/>
          <p:nvPr/>
        </p:nvSpPr>
        <p:spPr>
          <a:xfrm>
            <a:off x="2666962" y="4991393"/>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59" name="object 59"/>
          <p:cNvSpPr/>
          <p:nvPr/>
        </p:nvSpPr>
        <p:spPr>
          <a:xfrm>
            <a:off x="2828110" y="4842453"/>
            <a:ext cx="84788" cy="113049"/>
          </a:xfrm>
          <a:prstGeom prst="rect">
            <a:avLst/>
          </a:prstGeom>
          <a:blipFill>
            <a:blip r:embed="rId4" cstate="print"/>
            <a:stretch>
              <a:fillRect/>
            </a:stretch>
          </a:blipFill>
        </p:spPr>
        <p:txBody>
          <a:bodyPr wrap="square" lIns="0" tIns="0" rIns="0" bIns="0" rtlCol="0"/>
          <a:lstStyle/>
          <a:p>
            <a:endParaRPr/>
          </a:p>
        </p:txBody>
      </p:sp>
      <p:sp>
        <p:nvSpPr>
          <p:cNvPr id="60" name="object 60"/>
          <p:cNvSpPr/>
          <p:nvPr/>
        </p:nvSpPr>
        <p:spPr>
          <a:xfrm>
            <a:off x="2965466" y="5029362"/>
            <a:ext cx="84788" cy="113052"/>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2965465" y="4842452"/>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62" name="object 62"/>
          <p:cNvSpPr/>
          <p:nvPr/>
        </p:nvSpPr>
        <p:spPr>
          <a:xfrm>
            <a:off x="2690188" y="5029362"/>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63" name="object 63"/>
          <p:cNvSpPr/>
          <p:nvPr/>
        </p:nvSpPr>
        <p:spPr>
          <a:xfrm>
            <a:off x="2821421" y="4661142"/>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64" name="object 64"/>
          <p:cNvSpPr/>
          <p:nvPr/>
        </p:nvSpPr>
        <p:spPr>
          <a:xfrm>
            <a:off x="2941853" y="5354650"/>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65" name="object 65"/>
          <p:cNvSpPr/>
          <p:nvPr/>
        </p:nvSpPr>
        <p:spPr>
          <a:xfrm>
            <a:off x="2941853" y="5531642"/>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53585F"/>
          </a:solidFill>
        </p:spPr>
        <p:txBody>
          <a:bodyPr wrap="square" lIns="0" tIns="0" rIns="0" bIns="0" rtlCol="0"/>
          <a:lstStyle/>
          <a:p>
            <a:endParaRPr/>
          </a:p>
        </p:txBody>
      </p:sp>
      <p:sp>
        <p:nvSpPr>
          <p:cNvPr id="66" name="object 66"/>
          <p:cNvSpPr/>
          <p:nvPr/>
        </p:nvSpPr>
        <p:spPr>
          <a:xfrm>
            <a:off x="2942802" y="5717681"/>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DCDEE0"/>
          </a:solidFill>
        </p:spPr>
        <p:txBody>
          <a:bodyPr wrap="square" lIns="0" tIns="0" rIns="0" bIns="0" rtlCol="0"/>
          <a:lstStyle/>
          <a:p>
            <a:endParaRPr/>
          </a:p>
        </p:txBody>
      </p:sp>
      <p:sp>
        <p:nvSpPr>
          <p:cNvPr id="67" name="object 67"/>
          <p:cNvSpPr/>
          <p:nvPr/>
        </p:nvSpPr>
        <p:spPr>
          <a:xfrm>
            <a:off x="2798150" y="5717681"/>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68" name="object 68"/>
          <p:cNvSpPr/>
          <p:nvPr/>
        </p:nvSpPr>
        <p:spPr>
          <a:xfrm>
            <a:off x="2798729" y="5532374"/>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DDDEE0"/>
          </a:solidFill>
        </p:spPr>
        <p:txBody>
          <a:bodyPr wrap="square" lIns="0" tIns="0" rIns="0" bIns="0" rtlCol="0"/>
          <a:lstStyle/>
          <a:p>
            <a:endParaRPr/>
          </a:p>
        </p:txBody>
      </p:sp>
      <p:sp>
        <p:nvSpPr>
          <p:cNvPr id="69" name="object 69"/>
          <p:cNvSpPr/>
          <p:nvPr/>
        </p:nvSpPr>
        <p:spPr>
          <a:xfrm>
            <a:off x="2798684" y="5354147"/>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53585F"/>
          </a:solidFill>
        </p:spPr>
        <p:txBody>
          <a:bodyPr wrap="square" lIns="0" tIns="0" rIns="0" bIns="0" rtlCol="0"/>
          <a:lstStyle/>
          <a:p>
            <a:endParaRPr/>
          </a:p>
        </p:txBody>
      </p:sp>
      <p:sp>
        <p:nvSpPr>
          <p:cNvPr id="70" name="object 70"/>
          <p:cNvSpPr/>
          <p:nvPr/>
        </p:nvSpPr>
        <p:spPr>
          <a:xfrm>
            <a:off x="2667141" y="5354651"/>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71" name="object 71"/>
          <p:cNvSpPr/>
          <p:nvPr/>
        </p:nvSpPr>
        <p:spPr>
          <a:xfrm>
            <a:off x="2667141" y="5531989"/>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72" name="object 72"/>
          <p:cNvSpPr/>
          <p:nvPr/>
        </p:nvSpPr>
        <p:spPr>
          <a:xfrm>
            <a:off x="2666962" y="5717681"/>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73" name="object 73"/>
          <p:cNvSpPr/>
          <p:nvPr/>
        </p:nvSpPr>
        <p:spPr>
          <a:xfrm>
            <a:off x="2828110" y="5568740"/>
            <a:ext cx="84788" cy="113050"/>
          </a:xfrm>
          <a:prstGeom prst="rect">
            <a:avLst/>
          </a:prstGeom>
          <a:blipFill>
            <a:blip r:embed="rId4" cstate="print"/>
            <a:stretch>
              <a:fillRect/>
            </a:stretch>
          </a:blipFill>
        </p:spPr>
        <p:txBody>
          <a:bodyPr wrap="square" lIns="0" tIns="0" rIns="0" bIns="0" rtlCol="0"/>
          <a:lstStyle/>
          <a:p>
            <a:endParaRPr/>
          </a:p>
        </p:txBody>
      </p:sp>
      <p:sp>
        <p:nvSpPr>
          <p:cNvPr id="74" name="object 74"/>
          <p:cNvSpPr/>
          <p:nvPr/>
        </p:nvSpPr>
        <p:spPr>
          <a:xfrm>
            <a:off x="2965466" y="5755650"/>
            <a:ext cx="84788" cy="113052"/>
          </a:xfrm>
          <a:prstGeom prst="rect">
            <a:avLst/>
          </a:prstGeom>
          <a:blipFill>
            <a:blip r:embed="rId6" cstate="print"/>
            <a:stretch>
              <a:fillRect/>
            </a:stretch>
          </a:blipFill>
        </p:spPr>
        <p:txBody>
          <a:bodyPr wrap="square" lIns="0" tIns="0" rIns="0" bIns="0" rtlCol="0"/>
          <a:lstStyle/>
          <a:p>
            <a:endParaRPr/>
          </a:p>
        </p:txBody>
      </p:sp>
      <p:sp>
        <p:nvSpPr>
          <p:cNvPr id="75" name="object 75"/>
          <p:cNvSpPr/>
          <p:nvPr/>
        </p:nvSpPr>
        <p:spPr>
          <a:xfrm>
            <a:off x="2965465" y="5568740"/>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54109"/>
          </a:solidFill>
        </p:spPr>
        <p:txBody>
          <a:bodyPr wrap="square" lIns="0" tIns="0" rIns="0" bIns="0" rtlCol="0"/>
          <a:lstStyle/>
          <a:p>
            <a:endParaRPr/>
          </a:p>
        </p:txBody>
      </p:sp>
      <p:sp>
        <p:nvSpPr>
          <p:cNvPr id="76" name="object 76"/>
          <p:cNvSpPr/>
          <p:nvPr/>
        </p:nvSpPr>
        <p:spPr>
          <a:xfrm>
            <a:off x="2690188" y="5755650"/>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77" name="object 77"/>
          <p:cNvSpPr/>
          <p:nvPr/>
        </p:nvSpPr>
        <p:spPr>
          <a:xfrm>
            <a:off x="2821421" y="5387430"/>
            <a:ext cx="98227" cy="113407"/>
          </a:xfrm>
          <a:custGeom>
            <a:avLst/>
            <a:gdLst/>
            <a:ahLst/>
            <a:cxnLst/>
            <a:rect l="l" t="t" r="r" b="b"/>
            <a:pathLst>
              <a:path w="139700" h="161290">
                <a:moveTo>
                  <a:pt x="69805" y="0"/>
                </a:moveTo>
                <a:lnTo>
                  <a:pt x="0" y="160783"/>
                </a:lnTo>
                <a:lnTo>
                  <a:pt x="139611" y="160783"/>
                </a:lnTo>
                <a:lnTo>
                  <a:pt x="69805" y="0"/>
                </a:lnTo>
                <a:close/>
              </a:path>
            </a:pathLst>
          </a:custGeom>
          <a:solidFill>
            <a:srgbClr val="560706"/>
          </a:solidFill>
        </p:spPr>
        <p:txBody>
          <a:bodyPr wrap="square" lIns="0" tIns="0" rIns="0" bIns="0" rtlCol="0"/>
          <a:lstStyle/>
          <a:p>
            <a:endParaRPr/>
          </a:p>
        </p:txBody>
      </p:sp>
      <p:sp>
        <p:nvSpPr>
          <p:cNvPr id="78" name="object 78"/>
          <p:cNvSpPr/>
          <p:nvPr/>
        </p:nvSpPr>
        <p:spPr>
          <a:xfrm>
            <a:off x="4076976" y="5383225"/>
            <a:ext cx="132159" cy="179040"/>
          </a:xfrm>
          <a:custGeom>
            <a:avLst/>
            <a:gdLst/>
            <a:ahLst/>
            <a:cxnLst/>
            <a:rect l="l" t="t" r="r" b="b"/>
            <a:pathLst>
              <a:path w="187960" h="254634">
                <a:moveTo>
                  <a:pt x="0" y="254021"/>
                </a:moveTo>
                <a:lnTo>
                  <a:pt x="187750" y="254021"/>
                </a:lnTo>
                <a:lnTo>
                  <a:pt x="187750" y="0"/>
                </a:lnTo>
                <a:lnTo>
                  <a:pt x="0" y="0"/>
                </a:lnTo>
                <a:lnTo>
                  <a:pt x="0" y="254021"/>
                </a:lnTo>
                <a:close/>
              </a:path>
            </a:pathLst>
          </a:custGeom>
          <a:solidFill>
            <a:srgbClr val="53585F"/>
          </a:solidFill>
        </p:spPr>
        <p:txBody>
          <a:bodyPr wrap="square" lIns="0" tIns="0" rIns="0" bIns="0" rtlCol="0"/>
          <a:lstStyle/>
          <a:p>
            <a:endParaRPr/>
          </a:p>
        </p:txBody>
      </p:sp>
      <p:sp>
        <p:nvSpPr>
          <p:cNvPr id="79" name="object 79"/>
          <p:cNvSpPr/>
          <p:nvPr/>
        </p:nvSpPr>
        <p:spPr>
          <a:xfrm>
            <a:off x="4076976" y="5560217"/>
            <a:ext cx="132159" cy="186184"/>
          </a:xfrm>
          <a:custGeom>
            <a:avLst/>
            <a:gdLst/>
            <a:ahLst/>
            <a:cxnLst/>
            <a:rect l="l" t="t" r="r" b="b"/>
            <a:pathLst>
              <a:path w="187960" h="264795">
                <a:moveTo>
                  <a:pt x="0" y="264589"/>
                </a:moveTo>
                <a:lnTo>
                  <a:pt x="187750" y="264589"/>
                </a:lnTo>
                <a:lnTo>
                  <a:pt x="187750" y="0"/>
                </a:lnTo>
                <a:lnTo>
                  <a:pt x="0" y="0"/>
                </a:lnTo>
                <a:lnTo>
                  <a:pt x="0" y="264589"/>
                </a:lnTo>
                <a:close/>
              </a:path>
            </a:pathLst>
          </a:custGeom>
          <a:solidFill>
            <a:srgbClr val="DCDEE0"/>
          </a:solidFill>
        </p:spPr>
        <p:txBody>
          <a:bodyPr wrap="square" lIns="0" tIns="0" rIns="0" bIns="0" rtlCol="0"/>
          <a:lstStyle/>
          <a:p>
            <a:endParaRPr/>
          </a:p>
        </p:txBody>
      </p:sp>
      <p:sp>
        <p:nvSpPr>
          <p:cNvPr id="80" name="object 80"/>
          <p:cNvSpPr/>
          <p:nvPr/>
        </p:nvSpPr>
        <p:spPr>
          <a:xfrm>
            <a:off x="4077925" y="5746256"/>
            <a:ext cx="131266" cy="178594"/>
          </a:xfrm>
          <a:custGeom>
            <a:avLst/>
            <a:gdLst/>
            <a:ahLst/>
            <a:cxnLst/>
            <a:rect l="l" t="t" r="r" b="b"/>
            <a:pathLst>
              <a:path w="186689" h="254000">
                <a:moveTo>
                  <a:pt x="0" y="253438"/>
                </a:moveTo>
                <a:lnTo>
                  <a:pt x="186402" y="253438"/>
                </a:lnTo>
                <a:lnTo>
                  <a:pt x="186402" y="0"/>
                </a:lnTo>
                <a:lnTo>
                  <a:pt x="0" y="0"/>
                </a:lnTo>
                <a:lnTo>
                  <a:pt x="0" y="253438"/>
                </a:lnTo>
                <a:close/>
              </a:path>
            </a:pathLst>
          </a:custGeom>
          <a:solidFill>
            <a:srgbClr val="53585F"/>
          </a:solidFill>
        </p:spPr>
        <p:txBody>
          <a:bodyPr wrap="square" lIns="0" tIns="0" rIns="0" bIns="0" rtlCol="0"/>
          <a:lstStyle/>
          <a:p>
            <a:endParaRPr/>
          </a:p>
        </p:txBody>
      </p:sp>
      <p:sp>
        <p:nvSpPr>
          <p:cNvPr id="81" name="object 81"/>
          <p:cNvSpPr/>
          <p:nvPr/>
        </p:nvSpPr>
        <p:spPr>
          <a:xfrm>
            <a:off x="3933273" y="5746256"/>
            <a:ext cx="145107" cy="178594"/>
          </a:xfrm>
          <a:custGeom>
            <a:avLst/>
            <a:gdLst/>
            <a:ahLst/>
            <a:cxnLst/>
            <a:rect l="l" t="t" r="r" b="b"/>
            <a:pathLst>
              <a:path w="206375" h="254000">
                <a:moveTo>
                  <a:pt x="0" y="253438"/>
                </a:moveTo>
                <a:lnTo>
                  <a:pt x="205805" y="253438"/>
                </a:lnTo>
                <a:lnTo>
                  <a:pt x="205805" y="0"/>
                </a:lnTo>
                <a:lnTo>
                  <a:pt x="0" y="0"/>
                </a:lnTo>
                <a:lnTo>
                  <a:pt x="0" y="253438"/>
                </a:lnTo>
                <a:close/>
              </a:path>
            </a:pathLst>
          </a:custGeom>
          <a:solidFill>
            <a:srgbClr val="53585F"/>
          </a:solidFill>
        </p:spPr>
        <p:txBody>
          <a:bodyPr wrap="square" lIns="0" tIns="0" rIns="0" bIns="0" rtlCol="0"/>
          <a:lstStyle/>
          <a:p>
            <a:endParaRPr/>
          </a:p>
        </p:txBody>
      </p:sp>
      <p:sp>
        <p:nvSpPr>
          <p:cNvPr id="82" name="object 82"/>
          <p:cNvSpPr/>
          <p:nvPr/>
        </p:nvSpPr>
        <p:spPr>
          <a:xfrm>
            <a:off x="3933852" y="5560949"/>
            <a:ext cx="143768" cy="186184"/>
          </a:xfrm>
          <a:custGeom>
            <a:avLst/>
            <a:gdLst/>
            <a:ahLst/>
            <a:cxnLst/>
            <a:rect l="l" t="t" r="r" b="b"/>
            <a:pathLst>
              <a:path w="204470" h="264795">
                <a:moveTo>
                  <a:pt x="0" y="264738"/>
                </a:moveTo>
                <a:lnTo>
                  <a:pt x="204155" y="264738"/>
                </a:lnTo>
                <a:lnTo>
                  <a:pt x="204155" y="0"/>
                </a:lnTo>
                <a:lnTo>
                  <a:pt x="0" y="0"/>
                </a:lnTo>
                <a:lnTo>
                  <a:pt x="0" y="264738"/>
                </a:lnTo>
                <a:close/>
              </a:path>
            </a:pathLst>
          </a:custGeom>
          <a:solidFill>
            <a:srgbClr val="53585F"/>
          </a:solidFill>
        </p:spPr>
        <p:txBody>
          <a:bodyPr wrap="square" lIns="0" tIns="0" rIns="0" bIns="0" rtlCol="0"/>
          <a:lstStyle/>
          <a:p>
            <a:endParaRPr/>
          </a:p>
        </p:txBody>
      </p:sp>
      <p:sp>
        <p:nvSpPr>
          <p:cNvPr id="83" name="object 83"/>
          <p:cNvSpPr/>
          <p:nvPr/>
        </p:nvSpPr>
        <p:spPr>
          <a:xfrm>
            <a:off x="3933807" y="5382723"/>
            <a:ext cx="143768" cy="178594"/>
          </a:xfrm>
          <a:custGeom>
            <a:avLst/>
            <a:gdLst/>
            <a:ahLst/>
            <a:cxnLst/>
            <a:rect l="l" t="t" r="r" b="b"/>
            <a:pathLst>
              <a:path w="204470" h="254000">
                <a:moveTo>
                  <a:pt x="0" y="253533"/>
                </a:moveTo>
                <a:lnTo>
                  <a:pt x="204283" y="253533"/>
                </a:lnTo>
                <a:lnTo>
                  <a:pt x="204283" y="0"/>
                </a:lnTo>
                <a:lnTo>
                  <a:pt x="0" y="0"/>
                </a:lnTo>
                <a:lnTo>
                  <a:pt x="0" y="253533"/>
                </a:lnTo>
                <a:close/>
              </a:path>
            </a:pathLst>
          </a:custGeom>
          <a:solidFill>
            <a:srgbClr val="DCDEE0"/>
          </a:solidFill>
        </p:spPr>
        <p:txBody>
          <a:bodyPr wrap="square" lIns="0" tIns="0" rIns="0" bIns="0" rtlCol="0"/>
          <a:lstStyle/>
          <a:p>
            <a:endParaRPr/>
          </a:p>
        </p:txBody>
      </p:sp>
      <p:sp>
        <p:nvSpPr>
          <p:cNvPr id="84" name="object 84"/>
          <p:cNvSpPr/>
          <p:nvPr/>
        </p:nvSpPr>
        <p:spPr>
          <a:xfrm>
            <a:off x="3802265" y="5383226"/>
            <a:ext cx="132159" cy="177700"/>
          </a:xfrm>
          <a:custGeom>
            <a:avLst/>
            <a:gdLst/>
            <a:ahLst/>
            <a:cxnLst/>
            <a:rect l="l" t="t" r="r" b="b"/>
            <a:pathLst>
              <a:path w="187960" h="252729">
                <a:moveTo>
                  <a:pt x="0" y="252224"/>
                </a:moveTo>
                <a:lnTo>
                  <a:pt x="187750" y="252224"/>
                </a:lnTo>
                <a:lnTo>
                  <a:pt x="187750" y="0"/>
                </a:lnTo>
                <a:lnTo>
                  <a:pt x="0" y="0"/>
                </a:lnTo>
                <a:lnTo>
                  <a:pt x="0" y="252224"/>
                </a:lnTo>
                <a:close/>
              </a:path>
            </a:pathLst>
          </a:custGeom>
          <a:solidFill>
            <a:srgbClr val="53585F"/>
          </a:solidFill>
        </p:spPr>
        <p:txBody>
          <a:bodyPr wrap="square" lIns="0" tIns="0" rIns="0" bIns="0" rtlCol="0"/>
          <a:lstStyle/>
          <a:p>
            <a:endParaRPr/>
          </a:p>
        </p:txBody>
      </p:sp>
      <p:sp>
        <p:nvSpPr>
          <p:cNvPr id="85" name="object 85"/>
          <p:cNvSpPr/>
          <p:nvPr/>
        </p:nvSpPr>
        <p:spPr>
          <a:xfrm>
            <a:off x="3802265" y="5560563"/>
            <a:ext cx="132159" cy="186184"/>
          </a:xfrm>
          <a:custGeom>
            <a:avLst/>
            <a:gdLst/>
            <a:ahLst/>
            <a:cxnLst/>
            <a:rect l="l" t="t" r="r" b="b"/>
            <a:pathLst>
              <a:path w="187960" h="264795">
                <a:moveTo>
                  <a:pt x="0" y="264738"/>
                </a:moveTo>
                <a:lnTo>
                  <a:pt x="187750" y="264738"/>
                </a:lnTo>
                <a:lnTo>
                  <a:pt x="187750" y="0"/>
                </a:lnTo>
                <a:lnTo>
                  <a:pt x="0" y="0"/>
                </a:lnTo>
                <a:lnTo>
                  <a:pt x="0" y="264738"/>
                </a:lnTo>
                <a:close/>
              </a:path>
            </a:pathLst>
          </a:custGeom>
          <a:solidFill>
            <a:srgbClr val="53585F"/>
          </a:solidFill>
        </p:spPr>
        <p:txBody>
          <a:bodyPr wrap="square" lIns="0" tIns="0" rIns="0" bIns="0" rtlCol="0"/>
          <a:lstStyle/>
          <a:p>
            <a:endParaRPr/>
          </a:p>
        </p:txBody>
      </p:sp>
      <p:sp>
        <p:nvSpPr>
          <p:cNvPr id="86" name="object 86"/>
          <p:cNvSpPr/>
          <p:nvPr/>
        </p:nvSpPr>
        <p:spPr>
          <a:xfrm>
            <a:off x="3802086" y="5746256"/>
            <a:ext cx="131266" cy="178594"/>
          </a:xfrm>
          <a:custGeom>
            <a:avLst/>
            <a:gdLst/>
            <a:ahLst/>
            <a:cxnLst/>
            <a:rect l="l" t="t" r="r" b="b"/>
            <a:pathLst>
              <a:path w="186689" h="254000">
                <a:moveTo>
                  <a:pt x="0" y="253438"/>
                </a:moveTo>
                <a:lnTo>
                  <a:pt x="186651" y="253438"/>
                </a:lnTo>
                <a:lnTo>
                  <a:pt x="186651" y="0"/>
                </a:lnTo>
                <a:lnTo>
                  <a:pt x="0" y="0"/>
                </a:lnTo>
                <a:lnTo>
                  <a:pt x="0" y="253438"/>
                </a:lnTo>
                <a:close/>
              </a:path>
            </a:pathLst>
          </a:custGeom>
          <a:solidFill>
            <a:srgbClr val="53585F"/>
          </a:solidFill>
        </p:spPr>
        <p:txBody>
          <a:bodyPr wrap="square" lIns="0" tIns="0" rIns="0" bIns="0" rtlCol="0"/>
          <a:lstStyle/>
          <a:p>
            <a:endParaRPr/>
          </a:p>
        </p:txBody>
      </p:sp>
      <p:sp>
        <p:nvSpPr>
          <p:cNvPr id="87" name="object 87"/>
          <p:cNvSpPr/>
          <p:nvPr/>
        </p:nvSpPr>
        <p:spPr>
          <a:xfrm>
            <a:off x="3963232" y="5597315"/>
            <a:ext cx="84788" cy="113050"/>
          </a:xfrm>
          <a:prstGeom prst="rect">
            <a:avLst/>
          </a:prstGeom>
          <a:blipFill>
            <a:blip r:embed="rId7" cstate="print"/>
            <a:stretch>
              <a:fillRect/>
            </a:stretch>
          </a:blipFill>
        </p:spPr>
        <p:txBody>
          <a:bodyPr wrap="square" lIns="0" tIns="0" rIns="0" bIns="0" rtlCol="0"/>
          <a:lstStyle/>
          <a:p>
            <a:endParaRPr/>
          </a:p>
        </p:txBody>
      </p:sp>
      <p:sp>
        <p:nvSpPr>
          <p:cNvPr id="88" name="object 88"/>
          <p:cNvSpPr/>
          <p:nvPr/>
        </p:nvSpPr>
        <p:spPr>
          <a:xfrm>
            <a:off x="4100589" y="5784224"/>
            <a:ext cx="84788" cy="113052"/>
          </a:xfrm>
          <a:prstGeom prst="rect">
            <a:avLst/>
          </a:prstGeom>
          <a:blipFill>
            <a:blip r:embed="rId5" cstate="print"/>
            <a:stretch>
              <a:fillRect/>
            </a:stretch>
          </a:blipFill>
        </p:spPr>
        <p:txBody>
          <a:bodyPr wrap="square" lIns="0" tIns="0" rIns="0" bIns="0" rtlCol="0"/>
          <a:lstStyle/>
          <a:p>
            <a:endParaRPr/>
          </a:p>
        </p:txBody>
      </p:sp>
      <p:sp>
        <p:nvSpPr>
          <p:cNvPr id="89" name="object 89"/>
          <p:cNvSpPr/>
          <p:nvPr/>
        </p:nvSpPr>
        <p:spPr>
          <a:xfrm>
            <a:off x="4100588" y="5597315"/>
            <a:ext cx="84832" cy="113407"/>
          </a:xfrm>
          <a:custGeom>
            <a:avLst/>
            <a:gdLst/>
            <a:ahLst/>
            <a:cxnLst/>
            <a:rect l="l" t="t" r="r" b="b"/>
            <a:pathLst>
              <a:path w="120650" h="161290">
                <a:moveTo>
                  <a:pt x="0" y="160782"/>
                </a:moveTo>
                <a:lnTo>
                  <a:pt x="120587" y="160782"/>
                </a:lnTo>
                <a:lnTo>
                  <a:pt x="120587" y="0"/>
                </a:lnTo>
                <a:lnTo>
                  <a:pt x="0" y="0"/>
                </a:lnTo>
                <a:lnTo>
                  <a:pt x="0" y="160782"/>
                </a:lnTo>
                <a:close/>
              </a:path>
            </a:pathLst>
          </a:custGeom>
          <a:solidFill>
            <a:srgbClr val="00882B"/>
          </a:solidFill>
        </p:spPr>
        <p:txBody>
          <a:bodyPr wrap="square" lIns="0" tIns="0" rIns="0" bIns="0" rtlCol="0"/>
          <a:lstStyle/>
          <a:p>
            <a:endParaRPr/>
          </a:p>
        </p:txBody>
      </p:sp>
      <p:sp>
        <p:nvSpPr>
          <p:cNvPr id="90" name="object 90"/>
          <p:cNvSpPr/>
          <p:nvPr/>
        </p:nvSpPr>
        <p:spPr>
          <a:xfrm>
            <a:off x="3825311" y="5784225"/>
            <a:ext cx="84832" cy="113407"/>
          </a:xfrm>
          <a:custGeom>
            <a:avLst/>
            <a:gdLst/>
            <a:ahLst/>
            <a:cxnLst/>
            <a:rect l="l" t="t" r="r" b="b"/>
            <a:pathLst>
              <a:path w="120650" h="161290">
                <a:moveTo>
                  <a:pt x="0" y="160783"/>
                </a:moveTo>
                <a:lnTo>
                  <a:pt x="120585" y="160783"/>
                </a:lnTo>
                <a:lnTo>
                  <a:pt x="120585" y="0"/>
                </a:lnTo>
                <a:lnTo>
                  <a:pt x="0" y="0"/>
                </a:lnTo>
                <a:lnTo>
                  <a:pt x="0" y="160783"/>
                </a:lnTo>
                <a:close/>
              </a:path>
            </a:pathLst>
          </a:custGeom>
          <a:solidFill>
            <a:srgbClr val="054109"/>
          </a:solidFill>
        </p:spPr>
        <p:txBody>
          <a:bodyPr wrap="square" lIns="0" tIns="0" rIns="0" bIns="0" rtlCol="0"/>
          <a:lstStyle/>
          <a:p>
            <a:endParaRPr/>
          </a:p>
        </p:txBody>
      </p:sp>
      <p:sp>
        <p:nvSpPr>
          <p:cNvPr id="91" name="object 91"/>
          <p:cNvSpPr/>
          <p:nvPr/>
        </p:nvSpPr>
        <p:spPr>
          <a:xfrm>
            <a:off x="3956544" y="5416005"/>
            <a:ext cx="98227" cy="113407"/>
          </a:xfrm>
          <a:custGeom>
            <a:avLst/>
            <a:gdLst/>
            <a:ahLst/>
            <a:cxnLst/>
            <a:rect l="l" t="t" r="r" b="b"/>
            <a:pathLst>
              <a:path w="139700" h="161290">
                <a:moveTo>
                  <a:pt x="69805" y="0"/>
                </a:moveTo>
                <a:lnTo>
                  <a:pt x="0" y="160783"/>
                </a:lnTo>
                <a:lnTo>
                  <a:pt x="139612" y="160783"/>
                </a:lnTo>
                <a:lnTo>
                  <a:pt x="69805" y="0"/>
                </a:lnTo>
                <a:close/>
              </a:path>
            </a:pathLst>
          </a:custGeom>
          <a:solidFill>
            <a:srgbClr val="C82506"/>
          </a:solidFill>
        </p:spPr>
        <p:txBody>
          <a:bodyPr wrap="square" lIns="0" tIns="0" rIns="0" bIns="0" rtlCol="0"/>
          <a:lstStyle/>
          <a:p>
            <a:endParaRPr/>
          </a:p>
        </p:txBody>
      </p:sp>
      <p:sp>
        <p:nvSpPr>
          <p:cNvPr id="92" name="object 92"/>
          <p:cNvSpPr/>
          <p:nvPr/>
        </p:nvSpPr>
        <p:spPr>
          <a:xfrm>
            <a:off x="6350462" y="3897138"/>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F5D32A"/>
          </a:solidFill>
        </p:spPr>
        <p:txBody>
          <a:bodyPr wrap="square" lIns="0" tIns="0" rIns="0" bIns="0" rtlCol="0"/>
          <a:lstStyle/>
          <a:p>
            <a:endParaRPr/>
          </a:p>
        </p:txBody>
      </p:sp>
      <p:sp>
        <p:nvSpPr>
          <p:cNvPr id="93" name="object 93"/>
          <p:cNvSpPr txBox="1"/>
          <p:nvPr/>
        </p:nvSpPr>
        <p:spPr>
          <a:xfrm>
            <a:off x="6350462" y="4182659"/>
            <a:ext cx="670173" cy="182142"/>
          </a:xfrm>
          <a:prstGeom prst="rect">
            <a:avLst/>
          </a:prstGeom>
        </p:spPr>
        <p:txBody>
          <a:bodyPr vert="horz" wrap="square" lIns="0" tIns="8930" rIns="0" bIns="0" rtlCol="0">
            <a:spAutoFit/>
          </a:bodyPr>
          <a:lstStyle/>
          <a:p>
            <a:pPr marL="77685">
              <a:spcBef>
                <a:spcPts val="70"/>
              </a:spcBef>
            </a:pPr>
            <a:r>
              <a:rPr sz="1125" spc="236" dirty="0">
                <a:solidFill>
                  <a:srgbClr val="F5D32A"/>
                </a:solidFill>
                <a:latin typeface="Arial"/>
                <a:cs typeface="Arial"/>
              </a:rPr>
              <a:t>circle</a:t>
            </a:r>
            <a:endParaRPr sz="1125">
              <a:latin typeface="Arial"/>
              <a:cs typeface="Arial"/>
            </a:endParaRPr>
          </a:p>
        </p:txBody>
      </p:sp>
      <p:sp>
        <p:nvSpPr>
          <p:cNvPr id="94" name="object 94"/>
          <p:cNvSpPr/>
          <p:nvPr/>
        </p:nvSpPr>
        <p:spPr>
          <a:xfrm>
            <a:off x="5681073" y="345734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5D32A"/>
          </a:solidFill>
        </p:spPr>
        <p:txBody>
          <a:bodyPr wrap="square" lIns="0" tIns="0" rIns="0" bIns="0" rtlCol="0"/>
          <a:lstStyle/>
          <a:p>
            <a:endParaRPr/>
          </a:p>
        </p:txBody>
      </p:sp>
      <p:sp>
        <p:nvSpPr>
          <p:cNvPr id="95" name="object 95"/>
          <p:cNvSpPr txBox="1"/>
          <p:nvPr/>
        </p:nvSpPr>
        <p:spPr>
          <a:xfrm>
            <a:off x="5681073" y="3742863"/>
            <a:ext cx="670173" cy="182142"/>
          </a:xfrm>
          <a:prstGeom prst="rect">
            <a:avLst/>
          </a:prstGeom>
        </p:spPr>
        <p:txBody>
          <a:bodyPr vert="horz" wrap="square" lIns="0" tIns="8930" rIns="0" bIns="0" rtlCol="0">
            <a:spAutoFit/>
          </a:bodyPr>
          <a:lstStyle/>
          <a:p>
            <a:pPr marL="206268">
              <a:spcBef>
                <a:spcPts val="70"/>
              </a:spcBef>
            </a:pPr>
            <a:r>
              <a:rPr sz="1125" spc="130" dirty="0">
                <a:solidFill>
                  <a:srgbClr val="F5D32A"/>
                </a:solidFill>
                <a:latin typeface="Arial"/>
                <a:cs typeface="Arial"/>
              </a:rPr>
              <a:t>red</a:t>
            </a:r>
            <a:endParaRPr sz="1125">
              <a:latin typeface="Arial"/>
              <a:cs typeface="Arial"/>
            </a:endParaRPr>
          </a:p>
        </p:txBody>
      </p:sp>
      <p:sp>
        <p:nvSpPr>
          <p:cNvPr id="96" name="object 96"/>
          <p:cNvSpPr/>
          <p:nvPr/>
        </p:nvSpPr>
        <p:spPr>
          <a:xfrm>
            <a:off x="6350462" y="3457342"/>
            <a:ext cx="670173" cy="442466"/>
          </a:xfrm>
          <a:custGeom>
            <a:avLst/>
            <a:gdLst/>
            <a:ahLst/>
            <a:cxnLst/>
            <a:rect l="l" t="t" r="r" b="b"/>
            <a:pathLst>
              <a:path w="953134" h="629285">
                <a:moveTo>
                  <a:pt x="0" y="0"/>
                </a:moveTo>
                <a:lnTo>
                  <a:pt x="952787" y="0"/>
                </a:lnTo>
                <a:lnTo>
                  <a:pt x="952787" y="629267"/>
                </a:lnTo>
                <a:lnTo>
                  <a:pt x="0" y="629267"/>
                </a:lnTo>
                <a:lnTo>
                  <a:pt x="0" y="0"/>
                </a:lnTo>
                <a:close/>
              </a:path>
            </a:pathLst>
          </a:custGeom>
          <a:solidFill>
            <a:srgbClr val="8DCB69"/>
          </a:solidFill>
        </p:spPr>
        <p:txBody>
          <a:bodyPr wrap="square" lIns="0" tIns="0" rIns="0" bIns="0" rtlCol="0"/>
          <a:lstStyle/>
          <a:p>
            <a:endParaRPr/>
          </a:p>
        </p:txBody>
      </p:sp>
      <p:sp>
        <p:nvSpPr>
          <p:cNvPr id="97" name="object 97"/>
          <p:cNvSpPr txBox="1"/>
          <p:nvPr/>
        </p:nvSpPr>
        <p:spPr>
          <a:xfrm>
            <a:off x="6350462" y="3742863"/>
            <a:ext cx="670173" cy="182142"/>
          </a:xfrm>
          <a:prstGeom prst="rect">
            <a:avLst/>
          </a:prstGeom>
        </p:spPr>
        <p:txBody>
          <a:bodyPr vert="horz" wrap="square" lIns="0" tIns="8930" rIns="0" bIns="0" rtlCol="0">
            <a:spAutoFit/>
          </a:bodyPr>
          <a:lstStyle/>
          <a:p>
            <a:pPr marL="120546">
              <a:spcBef>
                <a:spcPts val="70"/>
              </a:spcBef>
            </a:pPr>
            <a:r>
              <a:rPr sz="1125" spc="60" dirty="0">
                <a:solidFill>
                  <a:srgbClr val="8DCB69"/>
                </a:solidFill>
                <a:latin typeface="Arial"/>
                <a:cs typeface="Arial"/>
              </a:rPr>
              <a:t>above</a:t>
            </a:r>
            <a:endParaRPr sz="1125">
              <a:latin typeface="Arial"/>
              <a:cs typeface="Arial"/>
            </a:endParaRPr>
          </a:p>
        </p:txBody>
      </p:sp>
      <p:sp>
        <p:nvSpPr>
          <p:cNvPr id="98" name="object 98"/>
          <p:cNvSpPr/>
          <p:nvPr/>
        </p:nvSpPr>
        <p:spPr>
          <a:xfrm>
            <a:off x="5765406"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F5D32A"/>
          </a:solidFill>
        </p:spPr>
        <p:txBody>
          <a:bodyPr wrap="square" lIns="0" tIns="0" rIns="0" bIns="0" rtlCol="0"/>
          <a:lstStyle/>
          <a:p>
            <a:endParaRPr/>
          </a:p>
        </p:txBody>
      </p:sp>
      <p:sp>
        <p:nvSpPr>
          <p:cNvPr id="99" name="object 99"/>
          <p:cNvSpPr/>
          <p:nvPr/>
        </p:nvSpPr>
        <p:spPr>
          <a:xfrm>
            <a:off x="6098368" y="3455413"/>
            <a:ext cx="104031" cy="11609"/>
          </a:xfrm>
          <a:custGeom>
            <a:avLst/>
            <a:gdLst/>
            <a:ahLst/>
            <a:cxnLst/>
            <a:rect l="l" t="t" r="r" b="b"/>
            <a:pathLst>
              <a:path w="147954" h="16510">
                <a:moveTo>
                  <a:pt x="0" y="16380"/>
                </a:moveTo>
                <a:lnTo>
                  <a:pt x="147464" y="16380"/>
                </a:lnTo>
                <a:lnTo>
                  <a:pt x="147464" y="0"/>
                </a:lnTo>
                <a:lnTo>
                  <a:pt x="0" y="0"/>
                </a:lnTo>
                <a:lnTo>
                  <a:pt x="0" y="16380"/>
                </a:lnTo>
                <a:close/>
              </a:path>
            </a:pathLst>
          </a:custGeom>
          <a:solidFill>
            <a:srgbClr val="F5D32A"/>
          </a:solidFill>
        </p:spPr>
        <p:txBody>
          <a:bodyPr wrap="square" lIns="0" tIns="0" rIns="0" bIns="0" rtlCol="0"/>
          <a:lstStyle/>
          <a:p>
            <a:endParaRPr/>
          </a:p>
        </p:txBody>
      </p:sp>
      <p:sp>
        <p:nvSpPr>
          <p:cNvPr id="100" name="object 100"/>
          <p:cNvSpPr/>
          <p:nvPr/>
        </p:nvSpPr>
        <p:spPr>
          <a:xfrm>
            <a:off x="6434796" y="3455413"/>
            <a:ext cx="168325" cy="11609"/>
          </a:xfrm>
          <a:custGeom>
            <a:avLst/>
            <a:gdLst/>
            <a:ahLst/>
            <a:cxnLst/>
            <a:rect l="l" t="t" r="r" b="b"/>
            <a:pathLst>
              <a:path w="239395" h="16510">
                <a:moveTo>
                  <a:pt x="0" y="16380"/>
                </a:moveTo>
                <a:lnTo>
                  <a:pt x="239358" y="16380"/>
                </a:lnTo>
                <a:lnTo>
                  <a:pt x="239358" y="0"/>
                </a:lnTo>
                <a:lnTo>
                  <a:pt x="0" y="0"/>
                </a:lnTo>
                <a:lnTo>
                  <a:pt x="0" y="16380"/>
                </a:lnTo>
                <a:close/>
              </a:path>
            </a:pathLst>
          </a:custGeom>
          <a:solidFill>
            <a:srgbClr val="8DCB69"/>
          </a:solidFill>
        </p:spPr>
        <p:txBody>
          <a:bodyPr wrap="square" lIns="0" tIns="0" rIns="0" bIns="0" rtlCol="0"/>
          <a:lstStyle/>
          <a:p>
            <a:endParaRPr/>
          </a:p>
        </p:txBody>
      </p:sp>
      <p:sp>
        <p:nvSpPr>
          <p:cNvPr id="101" name="object 101"/>
          <p:cNvSpPr/>
          <p:nvPr/>
        </p:nvSpPr>
        <p:spPr>
          <a:xfrm>
            <a:off x="6767758" y="3400799"/>
            <a:ext cx="168325" cy="66526"/>
          </a:xfrm>
          <a:custGeom>
            <a:avLst/>
            <a:gdLst/>
            <a:ahLst/>
            <a:cxnLst/>
            <a:rect l="l" t="t" r="r" b="b"/>
            <a:pathLst>
              <a:path w="239395" h="94614">
                <a:moveTo>
                  <a:pt x="0" y="94054"/>
                </a:moveTo>
                <a:lnTo>
                  <a:pt x="239358" y="94054"/>
                </a:lnTo>
                <a:lnTo>
                  <a:pt x="239358" y="0"/>
                </a:lnTo>
                <a:lnTo>
                  <a:pt x="0" y="0"/>
                </a:lnTo>
                <a:lnTo>
                  <a:pt x="0" y="94054"/>
                </a:lnTo>
                <a:close/>
              </a:path>
            </a:pathLst>
          </a:custGeom>
          <a:solidFill>
            <a:srgbClr val="8DCB69"/>
          </a:solidFill>
        </p:spPr>
        <p:txBody>
          <a:bodyPr wrap="square" lIns="0" tIns="0" rIns="0" bIns="0" rtlCol="0"/>
          <a:lstStyle/>
          <a:p>
            <a:endParaRPr/>
          </a:p>
        </p:txBody>
      </p:sp>
      <p:sp>
        <p:nvSpPr>
          <p:cNvPr id="102" name="object 102"/>
          <p:cNvSpPr/>
          <p:nvPr/>
        </p:nvSpPr>
        <p:spPr>
          <a:xfrm>
            <a:off x="6100101"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103" name="object 103"/>
          <p:cNvSpPr/>
          <p:nvPr/>
        </p:nvSpPr>
        <p:spPr>
          <a:xfrm>
            <a:off x="6433062" y="2518409"/>
            <a:ext cx="168325" cy="54025"/>
          </a:xfrm>
          <a:custGeom>
            <a:avLst/>
            <a:gdLst/>
            <a:ahLst/>
            <a:cxnLst/>
            <a:rect l="l" t="t" r="r" b="b"/>
            <a:pathLst>
              <a:path w="239395" h="76835">
                <a:moveTo>
                  <a:pt x="0" y="76392"/>
                </a:moveTo>
                <a:lnTo>
                  <a:pt x="239358" y="76392"/>
                </a:lnTo>
                <a:lnTo>
                  <a:pt x="239358" y="0"/>
                </a:lnTo>
                <a:lnTo>
                  <a:pt x="0" y="0"/>
                </a:lnTo>
                <a:lnTo>
                  <a:pt x="0" y="76392"/>
                </a:lnTo>
                <a:close/>
              </a:path>
            </a:pathLst>
          </a:custGeom>
          <a:solidFill>
            <a:srgbClr val="F4A74C"/>
          </a:solidFill>
        </p:spPr>
        <p:txBody>
          <a:bodyPr wrap="square" lIns="0" tIns="0" rIns="0" bIns="0" rtlCol="0"/>
          <a:lstStyle/>
          <a:p>
            <a:endParaRPr/>
          </a:p>
        </p:txBody>
      </p:sp>
      <p:sp>
        <p:nvSpPr>
          <p:cNvPr id="104" name="object 104"/>
          <p:cNvSpPr/>
          <p:nvPr/>
        </p:nvSpPr>
        <p:spPr>
          <a:xfrm>
            <a:off x="6015768" y="2572122"/>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F4A74C"/>
          </a:solidFill>
        </p:spPr>
        <p:txBody>
          <a:bodyPr wrap="square" lIns="0" tIns="0" rIns="0" bIns="0" rtlCol="0"/>
          <a:lstStyle/>
          <a:p>
            <a:endParaRPr/>
          </a:p>
        </p:txBody>
      </p:sp>
      <p:sp>
        <p:nvSpPr>
          <p:cNvPr id="105" name="object 105"/>
          <p:cNvSpPr/>
          <p:nvPr/>
        </p:nvSpPr>
        <p:spPr>
          <a:xfrm>
            <a:off x="6015768" y="3012960"/>
            <a:ext cx="670173" cy="442466"/>
          </a:xfrm>
          <a:custGeom>
            <a:avLst/>
            <a:gdLst/>
            <a:ahLst/>
            <a:cxnLst/>
            <a:rect l="l" t="t" r="r" b="b"/>
            <a:pathLst>
              <a:path w="953134" h="629285">
                <a:moveTo>
                  <a:pt x="0" y="0"/>
                </a:moveTo>
                <a:lnTo>
                  <a:pt x="952785" y="0"/>
                </a:lnTo>
                <a:lnTo>
                  <a:pt x="952785" y="629267"/>
                </a:lnTo>
                <a:lnTo>
                  <a:pt x="0" y="629267"/>
                </a:lnTo>
                <a:lnTo>
                  <a:pt x="0" y="0"/>
                </a:lnTo>
                <a:close/>
              </a:path>
            </a:pathLst>
          </a:custGeom>
          <a:solidFill>
            <a:srgbClr val="A6D1FA"/>
          </a:solidFill>
        </p:spPr>
        <p:txBody>
          <a:bodyPr wrap="square" lIns="0" tIns="0" rIns="0" bIns="0" rtlCol="0"/>
          <a:lstStyle/>
          <a:p>
            <a:endParaRPr/>
          </a:p>
        </p:txBody>
      </p:sp>
      <p:sp>
        <p:nvSpPr>
          <p:cNvPr id="106" name="object 106"/>
          <p:cNvSpPr txBox="1"/>
          <p:nvPr/>
        </p:nvSpPr>
        <p:spPr>
          <a:xfrm>
            <a:off x="6015768" y="2857644"/>
            <a:ext cx="670173" cy="630982"/>
          </a:xfrm>
          <a:prstGeom prst="rect">
            <a:avLst/>
          </a:prstGeom>
        </p:spPr>
        <p:txBody>
          <a:bodyPr vert="horz" wrap="square" lIns="0" tIns="8930" rIns="0" bIns="0" rtlCol="0">
            <a:spAutoFit/>
          </a:bodyPr>
          <a:lstStyle/>
          <a:p>
            <a:pPr marL="77685">
              <a:spcBef>
                <a:spcPts val="70"/>
              </a:spcBef>
            </a:pPr>
            <a:r>
              <a:rPr sz="1125" spc="193" dirty="0">
                <a:solidFill>
                  <a:srgbClr val="F4A74C"/>
                </a:solidFill>
                <a:latin typeface="Arial"/>
                <a:cs typeface="Arial"/>
              </a:rPr>
              <a:t>exists</a:t>
            </a:r>
            <a:endParaRPr sz="1125">
              <a:latin typeface="Arial"/>
              <a:cs typeface="Arial"/>
            </a:endParaRPr>
          </a:p>
          <a:p>
            <a:pPr>
              <a:lnSpc>
                <a:spcPct val="100000"/>
              </a:lnSpc>
            </a:pPr>
            <a:endParaRPr sz="1125">
              <a:latin typeface="Arial"/>
              <a:cs typeface="Arial"/>
            </a:endParaRPr>
          </a:p>
          <a:p>
            <a:pPr marL="291990">
              <a:spcBef>
                <a:spcPts val="826"/>
              </a:spcBef>
            </a:pPr>
            <a:r>
              <a:rPr sz="1125" spc="49" dirty="0">
                <a:solidFill>
                  <a:srgbClr val="A6D1FA"/>
                </a:solidFill>
                <a:latin typeface="Arial"/>
                <a:cs typeface="Arial"/>
              </a:rPr>
              <a:t>nd</a:t>
            </a:r>
            <a:endParaRPr sz="1125">
              <a:latin typeface="Arial"/>
              <a:cs typeface="Arial"/>
            </a:endParaRPr>
          </a:p>
        </p:txBody>
      </p:sp>
      <p:sp>
        <p:nvSpPr>
          <p:cNvPr id="107" name="object 107"/>
          <p:cNvSpPr txBox="1"/>
          <p:nvPr/>
        </p:nvSpPr>
        <p:spPr>
          <a:xfrm>
            <a:off x="6222122" y="3342571"/>
            <a:ext cx="86171" cy="141064"/>
          </a:xfrm>
          <a:prstGeom prst="rect">
            <a:avLst/>
          </a:prstGeom>
        </p:spPr>
        <p:txBody>
          <a:bodyPr vert="horz" wrap="square" lIns="0" tIns="0" rIns="0" bIns="0" rtlCol="0">
            <a:spAutoFit/>
          </a:bodyPr>
          <a:lstStyle/>
          <a:p>
            <a:pPr>
              <a:lnSpc>
                <a:spcPts val="1072"/>
              </a:lnSpc>
            </a:pPr>
            <a:r>
              <a:rPr sz="1125" spc="49" dirty="0">
                <a:solidFill>
                  <a:srgbClr val="A6D1FA"/>
                </a:solidFill>
                <a:latin typeface="Arial"/>
                <a:cs typeface="Arial"/>
              </a:rPr>
              <a:t>a</a:t>
            </a:r>
            <a:endParaRPr sz="1125">
              <a:latin typeface="Arial"/>
              <a:cs typeface="Arial"/>
            </a:endParaRPr>
          </a:p>
        </p:txBody>
      </p:sp>
      <p:sp>
        <p:nvSpPr>
          <p:cNvPr id="108" name="object 108"/>
          <p:cNvSpPr/>
          <p:nvPr/>
        </p:nvSpPr>
        <p:spPr>
          <a:xfrm>
            <a:off x="6177275" y="3181413"/>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09" name="object 109"/>
          <p:cNvSpPr/>
          <p:nvPr/>
        </p:nvSpPr>
        <p:spPr>
          <a:xfrm>
            <a:off x="6177275" y="3181414"/>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0" name="object 110"/>
          <p:cNvSpPr/>
          <p:nvPr/>
        </p:nvSpPr>
        <p:spPr>
          <a:xfrm>
            <a:off x="6400706" y="4050010"/>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11" name="object 111"/>
          <p:cNvSpPr/>
          <p:nvPr/>
        </p:nvSpPr>
        <p:spPr>
          <a:xfrm>
            <a:off x="6400706" y="4050010"/>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2" name="object 112"/>
          <p:cNvSpPr/>
          <p:nvPr/>
        </p:nvSpPr>
        <p:spPr>
          <a:xfrm>
            <a:off x="6508458" y="3616796"/>
            <a:ext cx="346918" cy="150465"/>
          </a:xfrm>
          <a:custGeom>
            <a:avLst/>
            <a:gdLst/>
            <a:ahLst/>
            <a:cxnLst/>
            <a:rect l="l" t="t" r="r" b="b"/>
            <a:pathLst>
              <a:path w="493395" h="213995">
                <a:moveTo>
                  <a:pt x="0" y="213781"/>
                </a:moveTo>
                <a:lnTo>
                  <a:pt x="493384" y="213781"/>
                </a:lnTo>
                <a:lnTo>
                  <a:pt x="493384" y="0"/>
                </a:lnTo>
                <a:lnTo>
                  <a:pt x="0" y="0"/>
                </a:lnTo>
                <a:lnTo>
                  <a:pt x="0" y="213781"/>
                </a:lnTo>
                <a:close/>
              </a:path>
            </a:pathLst>
          </a:custGeom>
          <a:solidFill>
            <a:srgbClr val="A6AAA9"/>
          </a:solidFill>
        </p:spPr>
        <p:txBody>
          <a:bodyPr wrap="square" lIns="0" tIns="0" rIns="0" bIns="0" rtlCol="0"/>
          <a:lstStyle/>
          <a:p>
            <a:endParaRPr/>
          </a:p>
        </p:txBody>
      </p:sp>
      <p:sp>
        <p:nvSpPr>
          <p:cNvPr id="113" name="object 113"/>
          <p:cNvSpPr/>
          <p:nvPr/>
        </p:nvSpPr>
        <p:spPr>
          <a:xfrm>
            <a:off x="6508458" y="3616796"/>
            <a:ext cx="346918" cy="150465"/>
          </a:xfrm>
          <a:custGeom>
            <a:avLst/>
            <a:gdLst/>
            <a:ahLst/>
            <a:cxnLst/>
            <a:rect l="l" t="t" r="r" b="b"/>
            <a:pathLst>
              <a:path w="493395" h="213995">
                <a:moveTo>
                  <a:pt x="0" y="0"/>
                </a:moveTo>
                <a:lnTo>
                  <a:pt x="493384" y="0"/>
                </a:lnTo>
                <a:lnTo>
                  <a:pt x="493384" y="213781"/>
                </a:lnTo>
                <a:lnTo>
                  <a:pt x="0" y="213781"/>
                </a:lnTo>
                <a:lnTo>
                  <a:pt x="0" y="0"/>
                </a:lnTo>
                <a:close/>
              </a:path>
            </a:pathLst>
          </a:custGeom>
          <a:ln w="25400">
            <a:solidFill>
              <a:srgbClr val="000000"/>
            </a:solidFill>
          </a:ln>
        </p:spPr>
        <p:txBody>
          <a:bodyPr wrap="square" lIns="0" tIns="0" rIns="0" bIns="0" rtlCol="0"/>
          <a:lstStyle/>
          <a:p>
            <a:endParaRPr/>
          </a:p>
        </p:txBody>
      </p:sp>
      <p:sp>
        <p:nvSpPr>
          <p:cNvPr id="114" name="object 114"/>
          <p:cNvSpPr/>
          <p:nvPr/>
        </p:nvSpPr>
        <p:spPr>
          <a:xfrm>
            <a:off x="6424353" y="4077003"/>
            <a:ext cx="74892" cy="99854"/>
          </a:xfrm>
          <a:prstGeom prst="rect">
            <a:avLst/>
          </a:prstGeom>
          <a:blipFill>
            <a:blip r:embed="rId8" cstate="print"/>
            <a:stretch>
              <a:fillRect/>
            </a:stretch>
          </a:blipFill>
        </p:spPr>
        <p:txBody>
          <a:bodyPr wrap="square" lIns="0" tIns="0" rIns="0" bIns="0" rtlCol="0"/>
          <a:lstStyle/>
          <a:p>
            <a:endParaRPr/>
          </a:p>
        </p:txBody>
      </p:sp>
      <p:sp>
        <p:nvSpPr>
          <p:cNvPr id="115" name="object 115"/>
          <p:cNvSpPr/>
          <p:nvPr/>
        </p:nvSpPr>
        <p:spPr>
          <a:xfrm>
            <a:off x="6431345" y="3674895"/>
            <a:ext cx="168325" cy="479078"/>
          </a:xfrm>
          <a:custGeom>
            <a:avLst/>
            <a:gdLst/>
            <a:ahLst/>
            <a:cxnLst/>
            <a:rect l="l" t="t" r="r" b="b"/>
            <a:pathLst>
              <a:path w="239395" h="681354">
                <a:moveTo>
                  <a:pt x="0" y="661098"/>
                </a:moveTo>
                <a:lnTo>
                  <a:pt x="152644" y="0"/>
                </a:lnTo>
                <a:lnTo>
                  <a:pt x="239265" y="20000"/>
                </a:lnTo>
                <a:lnTo>
                  <a:pt x="86620" y="681099"/>
                </a:lnTo>
                <a:lnTo>
                  <a:pt x="0" y="661098"/>
                </a:lnTo>
                <a:close/>
              </a:path>
            </a:pathLst>
          </a:custGeom>
          <a:solidFill>
            <a:srgbClr val="000000"/>
          </a:solidFill>
        </p:spPr>
        <p:txBody>
          <a:bodyPr wrap="square" lIns="0" tIns="0" rIns="0" bIns="0" rtlCol="0"/>
          <a:lstStyle/>
          <a:p>
            <a:endParaRPr/>
          </a:p>
        </p:txBody>
      </p:sp>
      <p:sp>
        <p:nvSpPr>
          <p:cNvPr id="116" name="object 116"/>
          <p:cNvSpPr/>
          <p:nvPr/>
        </p:nvSpPr>
        <p:spPr>
          <a:xfrm>
            <a:off x="6436299" y="3666430"/>
            <a:ext cx="393799" cy="496044"/>
          </a:xfrm>
          <a:custGeom>
            <a:avLst/>
            <a:gdLst/>
            <a:ahLst/>
            <a:cxnLst/>
            <a:rect l="l" t="t" r="r" b="b"/>
            <a:pathLst>
              <a:path w="560070" h="705485">
                <a:moveTo>
                  <a:pt x="0" y="651837"/>
                </a:moveTo>
                <a:lnTo>
                  <a:pt x="488877" y="0"/>
                </a:lnTo>
                <a:lnTo>
                  <a:pt x="559997" y="53339"/>
                </a:lnTo>
                <a:lnTo>
                  <a:pt x="71120" y="705177"/>
                </a:lnTo>
                <a:lnTo>
                  <a:pt x="0" y="651837"/>
                </a:lnTo>
                <a:close/>
              </a:path>
            </a:pathLst>
          </a:custGeom>
          <a:solidFill>
            <a:srgbClr val="000000"/>
          </a:solidFill>
        </p:spPr>
        <p:txBody>
          <a:bodyPr wrap="square" lIns="0" tIns="0" rIns="0" bIns="0" rtlCol="0"/>
          <a:lstStyle/>
          <a:p>
            <a:endParaRPr/>
          </a:p>
        </p:txBody>
      </p:sp>
      <p:sp>
        <p:nvSpPr>
          <p:cNvPr id="117" name="object 117"/>
          <p:cNvSpPr/>
          <p:nvPr/>
        </p:nvSpPr>
        <p:spPr>
          <a:xfrm>
            <a:off x="6645387" y="3680061"/>
            <a:ext cx="177700" cy="468809"/>
          </a:xfrm>
          <a:custGeom>
            <a:avLst/>
            <a:gdLst/>
            <a:ahLst/>
            <a:cxnLst/>
            <a:rect l="l" t="t" r="r" b="b"/>
            <a:pathLst>
              <a:path w="252729" h="666750">
                <a:moveTo>
                  <a:pt x="0" y="644139"/>
                </a:moveTo>
                <a:lnTo>
                  <a:pt x="166613" y="0"/>
                </a:lnTo>
                <a:lnTo>
                  <a:pt x="252680" y="22262"/>
                </a:lnTo>
                <a:lnTo>
                  <a:pt x="86067" y="666402"/>
                </a:lnTo>
                <a:lnTo>
                  <a:pt x="0" y="644139"/>
                </a:lnTo>
                <a:close/>
              </a:path>
            </a:pathLst>
          </a:custGeom>
          <a:solidFill>
            <a:srgbClr val="000000"/>
          </a:solidFill>
        </p:spPr>
        <p:txBody>
          <a:bodyPr wrap="square" lIns="0" tIns="0" rIns="0" bIns="0" rtlCol="0"/>
          <a:lstStyle/>
          <a:p>
            <a:endParaRPr/>
          </a:p>
        </p:txBody>
      </p:sp>
      <p:sp>
        <p:nvSpPr>
          <p:cNvPr id="118" name="object 118"/>
          <p:cNvSpPr/>
          <p:nvPr/>
        </p:nvSpPr>
        <p:spPr>
          <a:xfrm>
            <a:off x="6746646" y="3667350"/>
            <a:ext cx="177700" cy="472827"/>
          </a:xfrm>
          <a:custGeom>
            <a:avLst/>
            <a:gdLst/>
            <a:ahLst/>
            <a:cxnLst/>
            <a:rect l="l" t="t" r="r" b="b"/>
            <a:pathLst>
              <a:path w="252729" h="672464">
                <a:moveTo>
                  <a:pt x="166553" y="672038"/>
                </a:moveTo>
                <a:lnTo>
                  <a:pt x="0" y="22067"/>
                </a:lnTo>
                <a:lnTo>
                  <a:pt x="86117" y="0"/>
                </a:lnTo>
                <a:lnTo>
                  <a:pt x="252671" y="649971"/>
                </a:lnTo>
                <a:lnTo>
                  <a:pt x="166553" y="672038"/>
                </a:lnTo>
                <a:close/>
              </a:path>
            </a:pathLst>
          </a:custGeom>
          <a:solidFill>
            <a:srgbClr val="000000"/>
          </a:solidFill>
        </p:spPr>
        <p:txBody>
          <a:bodyPr wrap="square" lIns="0" tIns="0" rIns="0" bIns="0" rtlCol="0"/>
          <a:lstStyle/>
          <a:p>
            <a:endParaRPr/>
          </a:p>
        </p:txBody>
      </p:sp>
      <p:sp>
        <p:nvSpPr>
          <p:cNvPr id="119" name="object 119"/>
          <p:cNvSpPr/>
          <p:nvPr/>
        </p:nvSpPr>
        <p:spPr>
          <a:xfrm>
            <a:off x="6536160" y="3679493"/>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20" name="object 120"/>
          <p:cNvSpPr/>
          <p:nvPr/>
        </p:nvSpPr>
        <p:spPr>
          <a:xfrm>
            <a:off x="6539091" y="3676207"/>
            <a:ext cx="381744" cy="479971"/>
          </a:xfrm>
          <a:custGeom>
            <a:avLst/>
            <a:gdLst/>
            <a:ahLst/>
            <a:cxnLst/>
            <a:rect l="l" t="t" r="r" b="b"/>
            <a:pathLst>
              <a:path w="542925" h="682625">
                <a:moveTo>
                  <a:pt x="471583" y="682117"/>
                </a:moveTo>
                <a:lnTo>
                  <a:pt x="0" y="53340"/>
                </a:lnTo>
                <a:lnTo>
                  <a:pt x="71120" y="0"/>
                </a:lnTo>
                <a:lnTo>
                  <a:pt x="542703" y="628777"/>
                </a:lnTo>
                <a:lnTo>
                  <a:pt x="471583" y="682117"/>
                </a:lnTo>
                <a:close/>
              </a:path>
            </a:pathLst>
          </a:custGeom>
          <a:solidFill>
            <a:srgbClr val="53585F"/>
          </a:solidFill>
        </p:spPr>
        <p:txBody>
          <a:bodyPr wrap="square" lIns="0" tIns="0" rIns="0" bIns="0" rtlCol="0"/>
          <a:lstStyle/>
          <a:p>
            <a:endParaRPr/>
          </a:p>
        </p:txBody>
      </p:sp>
      <p:sp>
        <p:nvSpPr>
          <p:cNvPr id="121" name="object 121"/>
          <p:cNvSpPr/>
          <p:nvPr/>
        </p:nvSpPr>
        <p:spPr>
          <a:xfrm>
            <a:off x="6644468" y="4077003"/>
            <a:ext cx="74892" cy="99854"/>
          </a:xfrm>
          <a:prstGeom prst="rect">
            <a:avLst/>
          </a:prstGeom>
          <a:blipFill>
            <a:blip r:embed="rId9" cstate="print"/>
            <a:stretch>
              <a:fillRect/>
            </a:stretch>
          </a:blipFill>
        </p:spPr>
        <p:txBody>
          <a:bodyPr wrap="square" lIns="0" tIns="0" rIns="0" bIns="0" rtlCol="0"/>
          <a:lstStyle/>
          <a:p>
            <a:endParaRPr/>
          </a:p>
        </p:txBody>
      </p:sp>
      <p:sp>
        <p:nvSpPr>
          <p:cNvPr id="122" name="object 122"/>
          <p:cNvSpPr/>
          <p:nvPr/>
        </p:nvSpPr>
        <p:spPr>
          <a:xfrm>
            <a:off x="6857393" y="4077744"/>
            <a:ext cx="74892" cy="99854"/>
          </a:xfrm>
          <a:prstGeom prst="rect">
            <a:avLst/>
          </a:prstGeom>
          <a:blipFill>
            <a:blip r:embed="rId10" cstate="print"/>
            <a:stretch>
              <a:fillRect/>
            </a:stretch>
          </a:blipFill>
        </p:spPr>
        <p:txBody>
          <a:bodyPr wrap="square" lIns="0" tIns="0" rIns="0" bIns="0" rtlCol="0"/>
          <a:lstStyle/>
          <a:p>
            <a:endParaRPr/>
          </a:p>
        </p:txBody>
      </p:sp>
      <p:sp>
        <p:nvSpPr>
          <p:cNvPr id="123" name="object 123"/>
          <p:cNvSpPr/>
          <p:nvPr/>
        </p:nvSpPr>
        <p:spPr>
          <a:xfrm>
            <a:off x="5738338" y="3616023"/>
            <a:ext cx="562570" cy="150465"/>
          </a:xfrm>
          <a:custGeom>
            <a:avLst/>
            <a:gdLst/>
            <a:ahLst/>
            <a:cxnLst/>
            <a:rect l="l" t="t" r="r" b="b"/>
            <a:pathLst>
              <a:path w="800100" h="213995">
                <a:moveTo>
                  <a:pt x="0" y="213781"/>
                </a:moveTo>
                <a:lnTo>
                  <a:pt x="799880" y="213781"/>
                </a:lnTo>
                <a:lnTo>
                  <a:pt x="799880" y="0"/>
                </a:lnTo>
                <a:lnTo>
                  <a:pt x="0" y="0"/>
                </a:lnTo>
                <a:lnTo>
                  <a:pt x="0" y="213781"/>
                </a:lnTo>
                <a:close/>
              </a:path>
            </a:pathLst>
          </a:custGeom>
          <a:solidFill>
            <a:srgbClr val="A6AAA9"/>
          </a:solidFill>
        </p:spPr>
        <p:txBody>
          <a:bodyPr wrap="square" lIns="0" tIns="0" rIns="0" bIns="0" rtlCol="0"/>
          <a:lstStyle/>
          <a:p>
            <a:endParaRPr/>
          </a:p>
        </p:txBody>
      </p:sp>
      <p:sp>
        <p:nvSpPr>
          <p:cNvPr id="124" name="object 124"/>
          <p:cNvSpPr/>
          <p:nvPr/>
        </p:nvSpPr>
        <p:spPr>
          <a:xfrm>
            <a:off x="5738338" y="3616023"/>
            <a:ext cx="562570" cy="150465"/>
          </a:xfrm>
          <a:custGeom>
            <a:avLst/>
            <a:gdLst/>
            <a:ahLst/>
            <a:cxnLst/>
            <a:rect l="l" t="t" r="r" b="b"/>
            <a:pathLst>
              <a:path w="800100" h="213995">
                <a:moveTo>
                  <a:pt x="0" y="0"/>
                </a:moveTo>
                <a:lnTo>
                  <a:pt x="799880" y="0"/>
                </a:lnTo>
                <a:lnTo>
                  <a:pt x="799880" y="213781"/>
                </a:lnTo>
                <a:lnTo>
                  <a:pt x="0" y="213781"/>
                </a:lnTo>
                <a:lnTo>
                  <a:pt x="0" y="0"/>
                </a:lnTo>
                <a:close/>
              </a:path>
            </a:pathLst>
          </a:custGeom>
          <a:ln w="25400">
            <a:solidFill>
              <a:srgbClr val="000000"/>
            </a:solidFill>
          </a:ln>
        </p:spPr>
        <p:txBody>
          <a:bodyPr wrap="square" lIns="0" tIns="0" rIns="0" bIns="0" rtlCol="0"/>
          <a:lstStyle/>
          <a:p>
            <a:endParaRPr/>
          </a:p>
        </p:txBody>
      </p:sp>
      <p:sp>
        <p:nvSpPr>
          <p:cNvPr id="125" name="object 125"/>
          <p:cNvSpPr/>
          <p:nvPr/>
        </p:nvSpPr>
        <p:spPr>
          <a:xfrm>
            <a:off x="5761985" y="3643017"/>
            <a:ext cx="74890" cy="99856"/>
          </a:xfrm>
          <a:prstGeom prst="rect">
            <a:avLst/>
          </a:prstGeom>
          <a:blipFill>
            <a:blip r:embed="rId10" cstate="print"/>
            <a:stretch>
              <a:fillRect/>
            </a:stretch>
          </a:blipFill>
        </p:spPr>
        <p:txBody>
          <a:bodyPr wrap="square" lIns="0" tIns="0" rIns="0" bIns="0" rtlCol="0"/>
          <a:lstStyle/>
          <a:p>
            <a:endParaRPr/>
          </a:p>
        </p:txBody>
      </p:sp>
      <p:sp>
        <p:nvSpPr>
          <p:cNvPr id="126" name="object 126"/>
          <p:cNvSpPr/>
          <p:nvPr/>
        </p:nvSpPr>
        <p:spPr>
          <a:xfrm>
            <a:off x="5776361" y="3226317"/>
            <a:ext cx="487561" cy="504974"/>
          </a:xfrm>
          <a:custGeom>
            <a:avLst/>
            <a:gdLst/>
            <a:ahLst/>
            <a:cxnLst/>
            <a:rect l="l" t="t" r="r" b="b"/>
            <a:pathLst>
              <a:path w="693420" h="718185">
                <a:moveTo>
                  <a:pt x="0" y="656475"/>
                </a:moveTo>
                <a:lnTo>
                  <a:pt x="628768" y="0"/>
                </a:lnTo>
                <a:lnTo>
                  <a:pt x="692970" y="61492"/>
                </a:lnTo>
                <a:lnTo>
                  <a:pt x="64202" y="717967"/>
                </a:lnTo>
                <a:lnTo>
                  <a:pt x="0" y="656475"/>
                </a:lnTo>
                <a:close/>
              </a:path>
            </a:pathLst>
          </a:custGeom>
          <a:solidFill>
            <a:srgbClr val="000000"/>
          </a:solidFill>
        </p:spPr>
        <p:txBody>
          <a:bodyPr wrap="square" lIns="0" tIns="0" rIns="0" bIns="0" rtlCol="0"/>
          <a:lstStyle/>
          <a:p>
            <a:endParaRPr/>
          </a:p>
        </p:txBody>
      </p:sp>
      <p:sp>
        <p:nvSpPr>
          <p:cNvPr id="127" name="object 127"/>
          <p:cNvSpPr/>
          <p:nvPr/>
        </p:nvSpPr>
        <p:spPr>
          <a:xfrm>
            <a:off x="6204256" y="3246786"/>
            <a:ext cx="294233" cy="466576"/>
          </a:xfrm>
          <a:custGeom>
            <a:avLst/>
            <a:gdLst/>
            <a:ahLst/>
            <a:cxnLst/>
            <a:rect l="l" t="t" r="r" b="b"/>
            <a:pathLst>
              <a:path w="418465" h="663575">
                <a:moveTo>
                  <a:pt x="0" y="620545"/>
                </a:moveTo>
                <a:lnTo>
                  <a:pt x="340222" y="0"/>
                </a:lnTo>
                <a:lnTo>
                  <a:pt x="418175" y="42738"/>
                </a:lnTo>
                <a:lnTo>
                  <a:pt x="77952" y="663284"/>
                </a:lnTo>
                <a:lnTo>
                  <a:pt x="0" y="620545"/>
                </a:lnTo>
                <a:close/>
              </a:path>
            </a:pathLst>
          </a:custGeom>
          <a:solidFill>
            <a:srgbClr val="000000"/>
          </a:solidFill>
        </p:spPr>
        <p:txBody>
          <a:bodyPr wrap="square" lIns="0" tIns="0" rIns="0" bIns="0" rtlCol="0"/>
          <a:lstStyle/>
          <a:p>
            <a:endParaRPr/>
          </a:p>
        </p:txBody>
      </p:sp>
      <p:sp>
        <p:nvSpPr>
          <p:cNvPr id="128" name="object 128"/>
          <p:cNvSpPr/>
          <p:nvPr/>
        </p:nvSpPr>
        <p:spPr>
          <a:xfrm>
            <a:off x="5994422" y="3228661"/>
            <a:ext cx="499616" cy="491579"/>
          </a:xfrm>
          <a:custGeom>
            <a:avLst/>
            <a:gdLst/>
            <a:ahLst/>
            <a:cxnLst/>
            <a:rect l="l" t="t" r="r" b="b"/>
            <a:pathLst>
              <a:path w="710565" h="699135">
                <a:moveTo>
                  <a:pt x="0" y="635551"/>
                </a:moveTo>
                <a:lnTo>
                  <a:pt x="647685" y="0"/>
                </a:lnTo>
                <a:lnTo>
                  <a:pt x="709950" y="63453"/>
                </a:lnTo>
                <a:lnTo>
                  <a:pt x="62264" y="699004"/>
                </a:lnTo>
                <a:lnTo>
                  <a:pt x="0" y="635551"/>
                </a:lnTo>
                <a:close/>
              </a:path>
            </a:pathLst>
          </a:custGeom>
          <a:solidFill>
            <a:srgbClr val="53585F"/>
          </a:solidFill>
        </p:spPr>
        <p:txBody>
          <a:bodyPr wrap="square" lIns="0" tIns="0" rIns="0" bIns="0" rtlCol="0"/>
          <a:lstStyle/>
          <a:p>
            <a:endParaRPr/>
          </a:p>
        </p:txBody>
      </p:sp>
      <p:sp>
        <p:nvSpPr>
          <p:cNvPr id="129" name="object 129"/>
          <p:cNvSpPr/>
          <p:nvPr/>
        </p:nvSpPr>
        <p:spPr>
          <a:xfrm>
            <a:off x="6233307" y="3264128"/>
            <a:ext cx="0" cy="439341"/>
          </a:xfrm>
          <a:custGeom>
            <a:avLst/>
            <a:gdLst/>
            <a:ahLst/>
            <a:cxnLst/>
            <a:rect l="l" t="t" r="r" b="b"/>
            <a:pathLst>
              <a:path h="624839">
                <a:moveTo>
                  <a:pt x="0" y="624288"/>
                </a:moveTo>
                <a:lnTo>
                  <a:pt x="0" y="0"/>
                </a:lnTo>
              </a:path>
            </a:pathLst>
          </a:custGeom>
          <a:ln w="88900">
            <a:solidFill>
              <a:srgbClr val="53585F"/>
            </a:solidFill>
          </a:ln>
        </p:spPr>
        <p:txBody>
          <a:bodyPr wrap="square" lIns="0" tIns="0" rIns="0" bIns="0" rtlCol="0"/>
          <a:lstStyle/>
          <a:p>
            <a:endParaRPr/>
          </a:p>
        </p:txBody>
      </p:sp>
      <p:sp>
        <p:nvSpPr>
          <p:cNvPr id="130" name="object 130"/>
          <p:cNvSpPr/>
          <p:nvPr/>
        </p:nvSpPr>
        <p:spPr>
          <a:xfrm>
            <a:off x="5982100" y="3643017"/>
            <a:ext cx="74891" cy="99856"/>
          </a:xfrm>
          <a:prstGeom prst="rect">
            <a:avLst/>
          </a:prstGeom>
          <a:blipFill>
            <a:blip r:embed="rId11" cstate="print"/>
            <a:stretch>
              <a:fillRect/>
            </a:stretch>
          </a:blipFill>
        </p:spPr>
        <p:txBody>
          <a:bodyPr wrap="square" lIns="0" tIns="0" rIns="0" bIns="0" rtlCol="0"/>
          <a:lstStyle/>
          <a:p>
            <a:endParaRPr/>
          </a:p>
        </p:txBody>
      </p:sp>
      <p:sp>
        <p:nvSpPr>
          <p:cNvPr id="131" name="object 131"/>
          <p:cNvSpPr/>
          <p:nvPr/>
        </p:nvSpPr>
        <p:spPr>
          <a:xfrm>
            <a:off x="6195024" y="3643758"/>
            <a:ext cx="74892" cy="99856"/>
          </a:xfrm>
          <a:prstGeom prst="rect">
            <a:avLst/>
          </a:prstGeom>
          <a:blipFill>
            <a:blip r:embed="rId10" cstate="print"/>
            <a:stretch>
              <a:fillRect/>
            </a:stretch>
          </a:blipFill>
        </p:spPr>
        <p:txBody>
          <a:bodyPr wrap="square" lIns="0" tIns="0" rIns="0" bIns="0" rtlCol="0"/>
          <a:lstStyle/>
          <a:p>
            <a:endParaRPr/>
          </a:p>
        </p:txBody>
      </p:sp>
      <p:sp>
        <p:nvSpPr>
          <p:cNvPr id="132" name="object 132"/>
          <p:cNvSpPr/>
          <p:nvPr/>
        </p:nvSpPr>
        <p:spPr>
          <a:xfrm>
            <a:off x="6429051" y="3248541"/>
            <a:ext cx="173235" cy="460325"/>
          </a:xfrm>
          <a:custGeom>
            <a:avLst/>
            <a:gdLst/>
            <a:ahLst/>
            <a:cxnLst/>
            <a:rect l="l" t="t" r="r" b="b"/>
            <a:pathLst>
              <a:path w="246379" h="654685">
                <a:moveTo>
                  <a:pt x="159598" y="654194"/>
                </a:moveTo>
                <a:lnTo>
                  <a:pt x="0" y="21752"/>
                </a:lnTo>
                <a:lnTo>
                  <a:pt x="86197" y="0"/>
                </a:lnTo>
                <a:lnTo>
                  <a:pt x="245796" y="632442"/>
                </a:lnTo>
                <a:lnTo>
                  <a:pt x="159598" y="654194"/>
                </a:lnTo>
                <a:close/>
              </a:path>
            </a:pathLst>
          </a:custGeom>
          <a:solidFill>
            <a:srgbClr val="53585F"/>
          </a:solidFill>
        </p:spPr>
        <p:txBody>
          <a:bodyPr wrap="square" lIns="0" tIns="0" rIns="0" bIns="0" rtlCol="0"/>
          <a:lstStyle/>
          <a:p>
            <a:endParaRPr/>
          </a:p>
        </p:txBody>
      </p:sp>
      <p:sp>
        <p:nvSpPr>
          <p:cNvPr id="133" name="object 133"/>
          <p:cNvSpPr/>
          <p:nvPr/>
        </p:nvSpPr>
        <p:spPr>
          <a:xfrm>
            <a:off x="6432235" y="3229287"/>
            <a:ext cx="381744" cy="479971"/>
          </a:xfrm>
          <a:custGeom>
            <a:avLst/>
            <a:gdLst/>
            <a:ahLst/>
            <a:cxnLst/>
            <a:rect l="l" t="t" r="r" b="b"/>
            <a:pathLst>
              <a:path w="542925" h="682625">
                <a:moveTo>
                  <a:pt x="471583" y="682118"/>
                </a:moveTo>
                <a:lnTo>
                  <a:pt x="0" y="53340"/>
                </a:lnTo>
                <a:lnTo>
                  <a:pt x="71120" y="0"/>
                </a:lnTo>
                <a:lnTo>
                  <a:pt x="542703" y="628778"/>
                </a:lnTo>
                <a:lnTo>
                  <a:pt x="471583" y="682118"/>
                </a:lnTo>
                <a:close/>
              </a:path>
            </a:pathLst>
          </a:custGeom>
          <a:solidFill>
            <a:srgbClr val="53585F"/>
          </a:solidFill>
        </p:spPr>
        <p:txBody>
          <a:bodyPr wrap="square" lIns="0" tIns="0" rIns="0" bIns="0" rtlCol="0"/>
          <a:lstStyle/>
          <a:p>
            <a:endParaRPr/>
          </a:p>
        </p:txBody>
      </p:sp>
      <p:sp>
        <p:nvSpPr>
          <p:cNvPr id="134" name="object 134"/>
          <p:cNvSpPr/>
          <p:nvPr/>
        </p:nvSpPr>
        <p:spPr>
          <a:xfrm>
            <a:off x="6752221" y="3644889"/>
            <a:ext cx="74892" cy="99854"/>
          </a:xfrm>
          <a:prstGeom prst="rect">
            <a:avLst/>
          </a:prstGeom>
          <a:blipFill>
            <a:blip r:embed="rId11" cstate="print"/>
            <a:stretch>
              <a:fillRect/>
            </a:stretch>
          </a:blipFill>
        </p:spPr>
        <p:txBody>
          <a:bodyPr wrap="square" lIns="0" tIns="0" rIns="0" bIns="0" rtlCol="0"/>
          <a:lstStyle/>
          <a:p>
            <a:endParaRPr/>
          </a:p>
        </p:txBody>
      </p:sp>
      <p:sp>
        <p:nvSpPr>
          <p:cNvPr id="135" name="object 135"/>
          <p:cNvSpPr/>
          <p:nvPr/>
        </p:nvSpPr>
        <p:spPr>
          <a:xfrm>
            <a:off x="6532107" y="3644889"/>
            <a:ext cx="74889" cy="99854"/>
          </a:xfrm>
          <a:prstGeom prst="rect">
            <a:avLst/>
          </a:prstGeom>
          <a:blipFill>
            <a:blip r:embed="rId10" cstate="print"/>
            <a:stretch>
              <a:fillRect/>
            </a:stretch>
          </a:blipFill>
        </p:spPr>
        <p:txBody>
          <a:bodyPr wrap="square" lIns="0" tIns="0" rIns="0" bIns="0" rtlCol="0"/>
          <a:lstStyle/>
          <a:p>
            <a:endParaRPr/>
          </a:p>
        </p:txBody>
      </p:sp>
      <p:sp>
        <p:nvSpPr>
          <p:cNvPr id="136" name="object 136"/>
          <p:cNvSpPr/>
          <p:nvPr/>
        </p:nvSpPr>
        <p:spPr>
          <a:xfrm>
            <a:off x="6204008" y="3232733"/>
            <a:ext cx="386209" cy="473273"/>
          </a:xfrm>
          <a:custGeom>
            <a:avLst/>
            <a:gdLst/>
            <a:ahLst/>
            <a:cxnLst/>
            <a:rect l="l" t="t" r="r" b="b"/>
            <a:pathLst>
              <a:path w="549275" h="673100">
                <a:moveTo>
                  <a:pt x="478956" y="672637"/>
                </a:moveTo>
                <a:lnTo>
                  <a:pt x="0" y="54447"/>
                </a:lnTo>
                <a:lnTo>
                  <a:pt x="70275" y="0"/>
                </a:lnTo>
                <a:lnTo>
                  <a:pt x="549231" y="618190"/>
                </a:lnTo>
                <a:lnTo>
                  <a:pt x="478956" y="672637"/>
                </a:lnTo>
                <a:close/>
              </a:path>
            </a:pathLst>
          </a:custGeom>
          <a:solidFill>
            <a:srgbClr val="000000"/>
          </a:solidFill>
        </p:spPr>
        <p:txBody>
          <a:bodyPr wrap="square" lIns="0" tIns="0" rIns="0" bIns="0" rtlCol="0"/>
          <a:lstStyle/>
          <a:p>
            <a:endParaRPr/>
          </a:p>
        </p:txBody>
      </p:sp>
      <p:sp>
        <p:nvSpPr>
          <p:cNvPr id="137" name="object 137"/>
          <p:cNvSpPr/>
          <p:nvPr/>
        </p:nvSpPr>
        <p:spPr>
          <a:xfrm>
            <a:off x="6270980" y="2743584"/>
            <a:ext cx="159841" cy="150465"/>
          </a:xfrm>
          <a:custGeom>
            <a:avLst/>
            <a:gdLst/>
            <a:ahLst/>
            <a:cxnLst/>
            <a:rect l="l" t="t" r="r" b="b"/>
            <a:pathLst>
              <a:path w="227329" h="213995">
                <a:moveTo>
                  <a:pt x="0" y="213781"/>
                </a:moveTo>
                <a:lnTo>
                  <a:pt x="226843" y="213781"/>
                </a:lnTo>
                <a:lnTo>
                  <a:pt x="226843" y="0"/>
                </a:lnTo>
                <a:lnTo>
                  <a:pt x="0" y="0"/>
                </a:lnTo>
                <a:lnTo>
                  <a:pt x="0" y="213781"/>
                </a:lnTo>
                <a:close/>
              </a:path>
            </a:pathLst>
          </a:custGeom>
          <a:solidFill>
            <a:srgbClr val="A6AAA9"/>
          </a:solidFill>
        </p:spPr>
        <p:txBody>
          <a:bodyPr wrap="square" lIns="0" tIns="0" rIns="0" bIns="0" rtlCol="0"/>
          <a:lstStyle/>
          <a:p>
            <a:endParaRPr/>
          </a:p>
        </p:txBody>
      </p:sp>
      <p:sp>
        <p:nvSpPr>
          <p:cNvPr id="138" name="object 138"/>
          <p:cNvSpPr/>
          <p:nvPr/>
        </p:nvSpPr>
        <p:spPr>
          <a:xfrm>
            <a:off x="6270980" y="2743583"/>
            <a:ext cx="159841" cy="150465"/>
          </a:xfrm>
          <a:custGeom>
            <a:avLst/>
            <a:gdLst/>
            <a:ahLst/>
            <a:cxnLst/>
            <a:rect l="l" t="t" r="r" b="b"/>
            <a:pathLst>
              <a:path w="227329" h="213995">
                <a:moveTo>
                  <a:pt x="0" y="0"/>
                </a:moveTo>
                <a:lnTo>
                  <a:pt x="226843" y="0"/>
                </a:lnTo>
                <a:lnTo>
                  <a:pt x="226843" y="213781"/>
                </a:lnTo>
                <a:lnTo>
                  <a:pt x="0" y="213781"/>
                </a:lnTo>
                <a:lnTo>
                  <a:pt x="0" y="0"/>
                </a:lnTo>
                <a:close/>
              </a:path>
            </a:pathLst>
          </a:custGeom>
          <a:ln w="25400">
            <a:solidFill>
              <a:srgbClr val="000000"/>
            </a:solidFill>
          </a:ln>
        </p:spPr>
        <p:txBody>
          <a:bodyPr wrap="square" lIns="0" tIns="0" rIns="0" bIns="0" rtlCol="0"/>
          <a:lstStyle/>
          <a:p>
            <a:endParaRPr/>
          </a:p>
        </p:txBody>
      </p:sp>
      <p:sp>
        <p:nvSpPr>
          <p:cNvPr id="139" name="object 139"/>
          <p:cNvSpPr/>
          <p:nvPr/>
        </p:nvSpPr>
        <p:spPr>
          <a:xfrm>
            <a:off x="6321779" y="2795199"/>
            <a:ext cx="162073" cy="454968"/>
          </a:xfrm>
          <a:custGeom>
            <a:avLst/>
            <a:gdLst/>
            <a:ahLst/>
            <a:cxnLst/>
            <a:rect l="l" t="t" r="r" b="b"/>
            <a:pathLst>
              <a:path w="230504" h="647064">
                <a:moveTo>
                  <a:pt x="143590" y="646704"/>
                </a:moveTo>
                <a:lnTo>
                  <a:pt x="0" y="19849"/>
                </a:lnTo>
                <a:lnTo>
                  <a:pt x="86655" y="0"/>
                </a:lnTo>
                <a:lnTo>
                  <a:pt x="230245" y="626854"/>
                </a:lnTo>
                <a:lnTo>
                  <a:pt x="143590" y="646704"/>
                </a:lnTo>
                <a:close/>
              </a:path>
            </a:pathLst>
          </a:custGeom>
          <a:solidFill>
            <a:srgbClr val="53585F"/>
          </a:solidFill>
        </p:spPr>
        <p:txBody>
          <a:bodyPr wrap="square" lIns="0" tIns="0" rIns="0" bIns="0" rtlCol="0"/>
          <a:lstStyle/>
          <a:p>
            <a:endParaRPr/>
          </a:p>
        </p:txBody>
      </p:sp>
      <p:sp>
        <p:nvSpPr>
          <p:cNvPr id="140" name="object 140"/>
          <p:cNvSpPr/>
          <p:nvPr/>
        </p:nvSpPr>
        <p:spPr>
          <a:xfrm>
            <a:off x="6200724" y="2807418"/>
            <a:ext cx="171450" cy="476399"/>
          </a:xfrm>
          <a:custGeom>
            <a:avLst/>
            <a:gdLst/>
            <a:ahLst/>
            <a:cxnLst/>
            <a:rect l="l" t="t" r="r" b="b"/>
            <a:pathLst>
              <a:path w="243840" h="677545">
                <a:moveTo>
                  <a:pt x="0" y="656645"/>
                </a:moveTo>
                <a:lnTo>
                  <a:pt x="157024" y="0"/>
                </a:lnTo>
                <a:lnTo>
                  <a:pt x="243486" y="20675"/>
                </a:lnTo>
                <a:lnTo>
                  <a:pt x="86462" y="677321"/>
                </a:lnTo>
                <a:lnTo>
                  <a:pt x="0" y="656645"/>
                </a:lnTo>
                <a:close/>
              </a:path>
            </a:pathLst>
          </a:custGeom>
          <a:solidFill>
            <a:srgbClr val="000000"/>
          </a:solidFill>
        </p:spPr>
        <p:txBody>
          <a:bodyPr wrap="square" lIns="0" tIns="0" rIns="0" bIns="0" rtlCol="0"/>
          <a:lstStyle/>
          <a:p>
            <a:endParaRPr/>
          </a:p>
        </p:txBody>
      </p:sp>
      <p:sp>
        <p:nvSpPr>
          <p:cNvPr id="141" name="object 141"/>
          <p:cNvSpPr/>
          <p:nvPr/>
        </p:nvSpPr>
        <p:spPr>
          <a:xfrm>
            <a:off x="6313285" y="2768813"/>
            <a:ext cx="74889" cy="99854"/>
          </a:xfrm>
          <a:prstGeom prst="rect">
            <a:avLst/>
          </a:prstGeom>
          <a:blipFill>
            <a:blip r:embed="rId11" cstate="print"/>
            <a:stretch>
              <a:fillRect/>
            </a:stretch>
          </a:blipFill>
        </p:spPr>
        <p:txBody>
          <a:bodyPr wrap="square" lIns="0" tIns="0" rIns="0" bIns="0" rtlCol="0"/>
          <a:lstStyle/>
          <a:p>
            <a:endParaRPr/>
          </a:p>
        </p:txBody>
      </p:sp>
      <p:sp>
        <p:nvSpPr>
          <p:cNvPr id="142" name="object 142"/>
          <p:cNvSpPr/>
          <p:nvPr/>
        </p:nvSpPr>
        <p:spPr>
          <a:xfrm>
            <a:off x="6200922" y="3209507"/>
            <a:ext cx="74891" cy="99856"/>
          </a:xfrm>
          <a:prstGeom prst="rect">
            <a:avLst/>
          </a:prstGeom>
          <a:blipFill>
            <a:blip r:embed="rId10" cstate="print"/>
            <a:stretch>
              <a:fillRect/>
            </a:stretch>
          </a:blipFill>
        </p:spPr>
        <p:txBody>
          <a:bodyPr wrap="square" lIns="0" tIns="0" rIns="0" bIns="0" rtlCol="0"/>
          <a:lstStyle/>
          <a:p>
            <a:endParaRPr/>
          </a:p>
        </p:txBody>
      </p:sp>
      <p:sp>
        <p:nvSpPr>
          <p:cNvPr id="143" name="object 143"/>
          <p:cNvSpPr/>
          <p:nvPr/>
        </p:nvSpPr>
        <p:spPr>
          <a:xfrm>
            <a:off x="6421037" y="3209507"/>
            <a:ext cx="74892" cy="99856"/>
          </a:xfrm>
          <a:prstGeom prst="rect">
            <a:avLst/>
          </a:prstGeom>
          <a:blipFill>
            <a:blip r:embed="rId10" cstate="print"/>
            <a:stretch>
              <a:fillRect/>
            </a:stretch>
          </a:blipFill>
        </p:spPr>
        <p:txBody>
          <a:bodyPr wrap="square" lIns="0" tIns="0" rIns="0" bIns="0" rtlCol="0"/>
          <a:lstStyle/>
          <a:p>
            <a:endParaRPr/>
          </a:p>
        </p:txBody>
      </p:sp>
      <p:sp>
        <p:nvSpPr>
          <p:cNvPr id="144" name="object 144"/>
          <p:cNvSpPr/>
          <p:nvPr/>
        </p:nvSpPr>
        <p:spPr>
          <a:xfrm>
            <a:off x="6350730" y="4395235"/>
            <a:ext cx="0" cy="329059"/>
          </a:xfrm>
          <a:custGeom>
            <a:avLst/>
            <a:gdLst/>
            <a:ahLst/>
            <a:cxnLst/>
            <a:rect l="l" t="t" r="r" b="b"/>
            <a:pathLst>
              <a:path h="467995">
                <a:moveTo>
                  <a:pt x="-76200" y="233854"/>
                </a:moveTo>
                <a:lnTo>
                  <a:pt x="76200" y="233854"/>
                </a:lnTo>
              </a:path>
            </a:pathLst>
          </a:custGeom>
          <a:ln w="467709">
            <a:solidFill>
              <a:srgbClr val="000000"/>
            </a:solidFill>
          </a:ln>
        </p:spPr>
        <p:txBody>
          <a:bodyPr wrap="square" lIns="0" tIns="0" rIns="0" bIns="0" rtlCol="0"/>
          <a:lstStyle/>
          <a:p>
            <a:endParaRPr/>
          </a:p>
        </p:txBody>
      </p:sp>
      <p:sp>
        <p:nvSpPr>
          <p:cNvPr id="145" name="object 145"/>
          <p:cNvSpPr/>
          <p:nvPr/>
        </p:nvSpPr>
        <p:spPr>
          <a:xfrm>
            <a:off x="6204819" y="4395235"/>
            <a:ext cx="292001" cy="292001"/>
          </a:xfrm>
          <a:custGeom>
            <a:avLst/>
            <a:gdLst/>
            <a:ahLst/>
            <a:cxnLst/>
            <a:rect l="l" t="t" r="r" b="b"/>
            <a:pathLst>
              <a:path w="415290" h="415290">
                <a:moveTo>
                  <a:pt x="207518" y="0"/>
                </a:moveTo>
                <a:lnTo>
                  <a:pt x="0" y="415036"/>
                </a:lnTo>
                <a:lnTo>
                  <a:pt x="415036" y="415036"/>
                </a:lnTo>
                <a:lnTo>
                  <a:pt x="207518" y="0"/>
                </a:lnTo>
                <a:close/>
              </a:path>
            </a:pathLst>
          </a:custGeom>
          <a:solidFill>
            <a:srgbClr val="000000"/>
          </a:solidFill>
        </p:spPr>
        <p:txBody>
          <a:bodyPr wrap="square" lIns="0" tIns="0" rIns="0" bIns="0" rtlCol="0"/>
          <a:lstStyle/>
          <a:p>
            <a:endParaRPr/>
          </a:p>
        </p:txBody>
      </p:sp>
      <p:sp>
        <p:nvSpPr>
          <p:cNvPr id="146" name="object 146"/>
          <p:cNvSpPr/>
          <p:nvPr/>
        </p:nvSpPr>
        <p:spPr>
          <a:xfrm>
            <a:off x="6350730" y="2204276"/>
            <a:ext cx="0" cy="329059"/>
          </a:xfrm>
          <a:custGeom>
            <a:avLst/>
            <a:gdLst/>
            <a:ahLst/>
            <a:cxnLst/>
            <a:rect l="l" t="t" r="r" b="b"/>
            <a:pathLst>
              <a:path h="467995">
                <a:moveTo>
                  <a:pt x="-76200" y="233854"/>
                </a:moveTo>
                <a:lnTo>
                  <a:pt x="76200" y="233854"/>
                </a:lnTo>
              </a:path>
            </a:pathLst>
          </a:custGeom>
          <a:ln w="467709">
            <a:solidFill>
              <a:srgbClr val="000000"/>
            </a:solidFill>
          </a:ln>
        </p:spPr>
        <p:txBody>
          <a:bodyPr wrap="square" lIns="0" tIns="0" rIns="0" bIns="0" rtlCol="0"/>
          <a:lstStyle/>
          <a:p>
            <a:endParaRPr/>
          </a:p>
        </p:txBody>
      </p:sp>
      <p:sp>
        <p:nvSpPr>
          <p:cNvPr id="147" name="object 147"/>
          <p:cNvSpPr/>
          <p:nvPr/>
        </p:nvSpPr>
        <p:spPr>
          <a:xfrm>
            <a:off x="6204819" y="2204277"/>
            <a:ext cx="292001" cy="292001"/>
          </a:xfrm>
          <a:custGeom>
            <a:avLst/>
            <a:gdLst/>
            <a:ahLst/>
            <a:cxnLst/>
            <a:rect l="l" t="t" r="r" b="b"/>
            <a:pathLst>
              <a:path w="415290" h="415289">
                <a:moveTo>
                  <a:pt x="207518" y="0"/>
                </a:moveTo>
                <a:lnTo>
                  <a:pt x="0" y="415036"/>
                </a:lnTo>
                <a:lnTo>
                  <a:pt x="415036" y="415036"/>
                </a:lnTo>
                <a:lnTo>
                  <a:pt x="207518" y="0"/>
                </a:lnTo>
                <a:close/>
              </a:path>
            </a:pathLst>
          </a:custGeom>
          <a:solidFill>
            <a:srgbClr val="000000"/>
          </a:solidFill>
        </p:spPr>
        <p:txBody>
          <a:bodyPr wrap="square" lIns="0" tIns="0" rIns="0" bIns="0" rtlCol="0"/>
          <a:lstStyle/>
          <a:p>
            <a:endParaRPr/>
          </a:p>
        </p:txBody>
      </p:sp>
      <p:sp>
        <p:nvSpPr>
          <p:cNvPr id="148" name="object 148"/>
          <p:cNvSpPr/>
          <p:nvPr/>
        </p:nvSpPr>
        <p:spPr>
          <a:xfrm>
            <a:off x="4722827" y="4460830"/>
            <a:ext cx="378619" cy="334417"/>
          </a:xfrm>
          <a:custGeom>
            <a:avLst/>
            <a:gdLst/>
            <a:ahLst/>
            <a:cxnLst/>
            <a:rect l="l" t="t" r="r" b="b"/>
            <a:pathLst>
              <a:path w="538479" h="475615">
                <a:moveTo>
                  <a:pt x="0" y="475559"/>
                </a:moveTo>
                <a:lnTo>
                  <a:pt x="481207" y="50449"/>
                </a:lnTo>
                <a:lnTo>
                  <a:pt x="538315" y="0"/>
                </a:lnTo>
              </a:path>
            </a:pathLst>
          </a:custGeom>
          <a:ln w="152399">
            <a:solidFill>
              <a:srgbClr val="000000"/>
            </a:solidFill>
            <a:prstDash val="lgDash"/>
          </a:ln>
        </p:spPr>
        <p:txBody>
          <a:bodyPr wrap="square" lIns="0" tIns="0" rIns="0" bIns="0" rtlCol="0"/>
          <a:lstStyle/>
          <a:p>
            <a:endParaRPr/>
          </a:p>
        </p:txBody>
      </p:sp>
      <p:sp>
        <p:nvSpPr>
          <p:cNvPr id="149" name="object 149"/>
          <p:cNvSpPr/>
          <p:nvPr/>
        </p:nvSpPr>
        <p:spPr>
          <a:xfrm>
            <a:off x="5006959" y="4265651"/>
            <a:ext cx="315664" cy="302716"/>
          </a:xfrm>
          <a:custGeom>
            <a:avLst/>
            <a:gdLst/>
            <a:ahLst/>
            <a:cxnLst/>
            <a:rect l="l" t="t" r="r" b="b"/>
            <a:pathLst>
              <a:path w="448945" h="430529">
                <a:moveTo>
                  <a:pt x="448435" y="0"/>
                </a:moveTo>
                <a:lnTo>
                  <a:pt x="0" y="119261"/>
                </a:lnTo>
                <a:lnTo>
                  <a:pt x="274783" y="430306"/>
                </a:lnTo>
                <a:lnTo>
                  <a:pt x="448435" y="0"/>
                </a:lnTo>
                <a:close/>
              </a:path>
            </a:pathLst>
          </a:custGeom>
          <a:solidFill>
            <a:srgbClr val="000000"/>
          </a:solidFill>
        </p:spPr>
        <p:txBody>
          <a:bodyPr wrap="square" lIns="0" tIns="0" rIns="0" bIns="0" rtlCol="0"/>
          <a:lstStyle/>
          <a:p>
            <a:endParaRPr/>
          </a:p>
        </p:txBody>
      </p:sp>
      <p:sp>
        <p:nvSpPr>
          <p:cNvPr id="150" name="object 150"/>
          <p:cNvSpPr/>
          <p:nvPr/>
        </p:nvSpPr>
        <p:spPr>
          <a:xfrm>
            <a:off x="4722827" y="2305883"/>
            <a:ext cx="378619" cy="334417"/>
          </a:xfrm>
          <a:custGeom>
            <a:avLst/>
            <a:gdLst/>
            <a:ahLst/>
            <a:cxnLst/>
            <a:rect l="l" t="t" r="r" b="b"/>
            <a:pathLst>
              <a:path w="538479" h="475614">
                <a:moveTo>
                  <a:pt x="0" y="0"/>
                </a:moveTo>
                <a:lnTo>
                  <a:pt x="481207" y="425109"/>
                </a:lnTo>
                <a:lnTo>
                  <a:pt x="538315" y="475559"/>
                </a:lnTo>
              </a:path>
            </a:pathLst>
          </a:custGeom>
          <a:ln w="152399">
            <a:solidFill>
              <a:srgbClr val="000000"/>
            </a:solidFill>
            <a:prstDash val="lgDash"/>
          </a:ln>
        </p:spPr>
        <p:txBody>
          <a:bodyPr wrap="square" lIns="0" tIns="0" rIns="0" bIns="0" rtlCol="0"/>
          <a:lstStyle/>
          <a:p>
            <a:endParaRPr/>
          </a:p>
        </p:txBody>
      </p:sp>
      <p:sp>
        <p:nvSpPr>
          <p:cNvPr id="151" name="object 151"/>
          <p:cNvSpPr/>
          <p:nvPr/>
        </p:nvSpPr>
        <p:spPr>
          <a:xfrm>
            <a:off x="5006959" y="2532880"/>
            <a:ext cx="315664" cy="302716"/>
          </a:xfrm>
          <a:custGeom>
            <a:avLst/>
            <a:gdLst/>
            <a:ahLst/>
            <a:cxnLst/>
            <a:rect l="l" t="t" r="r" b="b"/>
            <a:pathLst>
              <a:path w="448945" h="430529">
                <a:moveTo>
                  <a:pt x="274783" y="0"/>
                </a:moveTo>
                <a:lnTo>
                  <a:pt x="0" y="311044"/>
                </a:lnTo>
                <a:lnTo>
                  <a:pt x="448435" y="430306"/>
                </a:lnTo>
                <a:lnTo>
                  <a:pt x="274783" y="0"/>
                </a:lnTo>
                <a:close/>
              </a:path>
            </a:pathLst>
          </a:custGeom>
          <a:solidFill>
            <a:srgbClr val="000000"/>
          </a:solidFill>
        </p:spPr>
        <p:txBody>
          <a:bodyPr wrap="square" lIns="0" tIns="0" rIns="0" bIns="0" rtlCol="0"/>
          <a:lstStyle/>
          <a:p>
            <a:endParaRPr/>
          </a:p>
        </p:txBody>
      </p:sp>
      <p:sp>
        <p:nvSpPr>
          <p:cNvPr id="153" name="TextBox 152">
            <a:extLst>
              <a:ext uri="{FF2B5EF4-FFF2-40B4-BE49-F238E27FC236}">
                <a16:creationId xmlns:a16="http://schemas.microsoft.com/office/drawing/2014/main" id="{786529E7-E35D-658E-FCC7-D15C422DED1C}"/>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54" name="object 15">
            <a:extLst>
              <a:ext uri="{FF2B5EF4-FFF2-40B4-BE49-F238E27FC236}">
                <a16:creationId xmlns:a16="http://schemas.microsoft.com/office/drawing/2014/main" id="{5B35E429-584B-6B03-BA78-B2E8F9CB4245}"/>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1574" y="2112435"/>
            <a:ext cx="2284661" cy="3044130"/>
          </a:xfrm>
          <a:custGeom>
            <a:avLst/>
            <a:gdLst/>
            <a:ahLst/>
            <a:cxnLst/>
            <a:rect l="l" t="t" r="r" b="b"/>
            <a:pathLst>
              <a:path w="3249295" h="4329430">
                <a:moveTo>
                  <a:pt x="0" y="4328913"/>
                </a:moveTo>
                <a:lnTo>
                  <a:pt x="3249277" y="4328913"/>
                </a:lnTo>
                <a:lnTo>
                  <a:pt x="3249277" y="0"/>
                </a:lnTo>
                <a:lnTo>
                  <a:pt x="0" y="0"/>
                </a:lnTo>
                <a:lnTo>
                  <a:pt x="0" y="4328913"/>
                </a:lnTo>
                <a:close/>
              </a:path>
            </a:pathLst>
          </a:custGeom>
          <a:solidFill>
            <a:srgbClr val="DCDEE0"/>
          </a:solidFill>
        </p:spPr>
        <p:txBody>
          <a:bodyPr wrap="square" lIns="0" tIns="0" rIns="0" bIns="0" rtlCol="0"/>
          <a:lstStyle/>
          <a:p>
            <a:endParaRPr/>
          </a:p>
        </p:txBody>
      </p:sp>
      <p:sp>
        <p:nvSpPr>
          <p:cNvPr id="3" name="object 3"/>
          <p:cNvSpPr/>
          <p:nvPr/>
        </p:nvSpPr>
        <p:spPr>
          <a:xfrm>
            <a:off x="2075774" y="3317368"/>
            <a:ext cx="476399" cy="634008"/>
          </a:xfrm>
          <a:custGeom>
            <a:avLst/>
            <a:gdLst/>
            <a:ahLst/>
            <a:cxnLst/>
            <a:rect l="l" t="t" r="r" b="b"/>
            <a:pathLst>
              <a:path w="677545" h="901700">
                <a:moveTo>
                  <a:pt x="358659" y="0"/>
                </a:moveTo>
                <a:lnTo>
                  <a:pt x="318675" y="0"/>
                </a:lnTo>
                <a:lnTo>
                  <a:pt x="278915" y="6260"/>
                </a:lnTo>
                <a:lnTo>
                  <a:pt x="239829" y="18782"/>
                </a:lnTo>
                <a:lnTo>
                  <a:pt x="201865" y="37564"/>
                </a:lnTo>
                <a:lnTo>
                  <a:pt x="165471" y="62607"/>
                </a:lnTo>
                <a:lnTo>
                  <a:pt x="131098" y="93910"/>
                </a:lnTo>
                <a:lnTo>
                  <a:pt x="99193" y="131474"/>
                </a:lnTo>
                <a:lnTo>
                  <a:pt x="72876" y="170860"/>
                </a:lnTo>
                <a:lnTo>
                  <a:pt x="50608" y="213120"/>
                </a:lnTo>
                <a:lnTo>
                  <a:pt x="32389" y="257776"/>
                </a:lnTo>
                <a:lnTo>
                  <a:pt x="18219" y="304348"/>
                </a:lnTo>
                <a:lnTo>
                  <a:pt x="8097" y="352358"/>
                </a:lnTo>
                <a:lnTo>
                  <a:pt x="2024" y="401326"/>
                </a:lnTo>
                <a:lnTo>
                  <a:pt x="0" y="450774"/>
                </a:lnTo>
                <a:lnTo>
                  <a:pt x="2024" y="500221"/>
                </a:lnTo>
                <a:lnTo>
                  <a:pt x="8097" y="549189"/>
                </a:lnTo>
                <a:lnTo>
                  <a:pt x="18219" y="597199"/>
                </a:lnTo>
                <a:lnTo>
                  <a:pt x="32389" y="643772"/>
                </a:lnTo>
                <a:lnTo>
                  <a:pt x="50608" y="688427"/>
                </a:lnTo>
                <a:lnTo>
                  <a:pt x="72876" y="730687"/>
                </a:lnTo>
                <a:lnTo>
                  <a:pt x="99193" y="770072"/>
                </a:lnTo>
                <a:lnTo>
                  <a:pt x="131098" y="807637"/>
                </a:lnTo>
                <a:lnTo>
                  <a:pt x="165471" y="838941"/>
                </a:lnTo>
                <a:lnTo>
                  <a:pt x="201865" y="863984"/>
                </a:lnTo>
                <a:lnTo>
                  <a:pt x="239829" y="882766"/>
                </a:lnTo>
                <a:lnTo>
                  <a:pt x="278915" y="895287"/>
                </a:lnTo>
                <a:lnTo>
                  <a:pt x="318675" y="901548"/>
                </a:lnTo>
                <a:lnTo>
                  <a:pt x="358659" y="901548"/>
                </a:lnTo>
                <a:lnTo>
                  <a:pt x="398418" y="895287"/>
                </a:lnTo>
                <a:lnTo>
                  <a:pt x="437504" y="882766"/>
                </a:lnTo>
                <a:lnTo>
                  <a:pt x="475469" y="863984"/>
                </a:lnTo>
                <a:lnTo>
                  <a:pt x="511862" y="838941"/>
                </a:lnTo>
                <a:lnTo>
                  <a:pt x="546235" y="807637"/>
                </a:lnTo>
                <a:lnTo>
                  <a:pt x="578140" y="770072"/>
                </a:lnTo>
                <a:lnTo>
                  <a:pt x="604457" y="730687"/>
                </a:lnTo>
                <a:lnTo>
                  <a:pt x="626725" y="688427"/>
                </a:lnTo>
                <a:lnTo>
                  <a:pt x="644944" y="643772"/>
                </a:lnTo>
                <a:lnTo>
                  <a:pt x="659114" y="597199"/>
                </a:lnTo>
                <a:lnTo>
                  <a:pt x="669236" y="549189"/>
                </a:lnTo>
                <a:lnTo>
                  <a:pt x="675309" y="500221"/>
                </a:lnTo>
                <a:lnTo>
                  <a:pt x="677334" y="450774"/>
                </a:lnTo>
                <a:lnTo>
                  <a:pt x="675309" y="401326"/>
                </a:lnTo>
                <a:lnTo>
                  <a:pt x="669236" y="352358"/>
                </a:lnTo>
                <a:lnTo>
                  <a:pt x="659114" y="304348"/>
                </a:lnTo>
                <a:lnTo>
                  <a:pt x="644944" y="257776"/>
                </a:lnTo>
                <a:lnTo>
                  <a:pt x="626725" y="213120"/>
                </a:lnTo>
                <a:lnTo>
                  <a:pt x="604457" y="170860"/>
                </a:lnTo>
                <a:lnTo>
                  <a:pt x="578140" y="131474"/>
                </a:lnTo>
                <a:lnTo>
                  <a:pt x="546235" y="93910"/>
                </a:lnTo>
                <a:lnTo>
                  <a:pt x="511862" y="62607"/>
                </a:lnTo>
                <a:lnTo>
                  <a:pt x="475469" y="37564"/>
                </a:lnTo>
                <a:lnTo>
                  <a:pt x="437504" y="18782"/>
                </a:lnTo>
                <a:lnTo>
                  <a:pt x="398418" y="6260"/>
                </a:lnTo>
                <a:lnTo>
                  <a:pt x="358659" y="0"/>
                </a:lnTo>
                <a:close/>
              </a:path>
            </a:pathLst>
          </a:custGeom>
          <a:solidFill>
            <a:srgbClr val="C82506"/>
          </a:solidFill>
        </p:spPr>
        <p:txBody>
          <a:bodyPr wrap="square" lIns="0" tIns="0" rIns="0" bIns="0" rtlCol="0"/>
          <a:lstStyle/>
          <a:p>
            <a:endParaRPr/>
          </a:p>
        </p:txBody>
      </p:sp>
      <p:sp>
        <p:nvSpPr>
          <p:cNvPr id="4" name="object 4"/>
          <p:cNvSpPr/>
          <p:nvPr/>
        </p:nvSpPr>
        <p:spPr>
          <a:xfrm>
            <a:off x="2847299" y="4367234"/>
            <a:ext cx="476399" cy="634008"/>
          </a:xfrm>
          <a:custGeom>
            <a:avLst/>
            <a:gdLst/>
            <a:ahLst/>
            <a:cxnLst/>
            <a:rect l="l" t="t" r="r" b="b"/>
            <a:pathLst>
              <a:path w="677545" h="901700">
                <a:moveTo>
                  <a:pt x="358659" y="0"/>
                </a:moveTo>
                <a:lnTo>
                  <a:pt x="318675" y="0"/>
                </a:lnTo>
                <a:lnTo>
                  <a:pt x="278915" y="6260"/>
                </a:lnTo>
                <a:lnTo>
                  <a:pt x="239829" y="18782"/>
                </a:lnTo>
                <a:lnTo>
                  <a:pt x="201865" y="37564"/>
                </a:lnTo>
                <a:lnTo>
                  <a:pt x="165471" y="62607"/>
                </a:lnTo>
                <a:lnTo>
                  <a:pt x="131098" y="93911"/>
                </a:lnTo>
                <a:lnTo>
                  <a:pt x="99193" y="131475"/>
                </a:lnTo>
                <a:lnTo>
                  <a:pt x="72876" y="170860"/>
                </a:lnTo>
                <a:lnTo>
                  <a:pt x="50608" y="213120"/>
                </a:lnTo>
                <a:lnTo>
                  <a:pt x="32389" y="257776"/>
                </a:lnTo>
                <a:lnTo>
                  <a:pt x="18219" y="304348"/>
                </a:lnTo>
                <a:lnTo>
                  <a:pt x="8097" y="352358"/>
                </a:lnTo>
                <a:lnTo>
                  <a:pt x="2024" y="401326"/>
                </a:lnTo>
                <a:lnTo>
                  <a:pt x="0" y="450774"/>
                </a:lnTo>
                <a:lnTo>
                  <a:pt x="2024" y="500221"/>
                </a:lnTo>
                <a:lnTo>
                  <a:pt x="8097" y="549189"/>
                </a:lnTo>
                <a:lnTo>
                  <a:pt x="18219" y="597199"/>
                </a:lnTo>
                <a:lnTo>
                  <a:pt x="32389" y="643772"/>
                </a:lnTo>
                <a:lnTo>
                  <a:pt x="50608" y="688428"/>
                </a:lnTo>
                <a:lnTo>
                  <a:pt x="72876" y="730688"/>
                </a:lnTo>
                <a:lnTo>
                  <a:pt x="99193" y="770073"/>
                </a:lnTo>
                <a:lnTo>
                  <a:pt x="131098" y="807638"/>
                </a:lnTo>
                <a:lnTo>
                  <a:pt x="165471" y="838942"/>
                </a:lnTo>
                <a:lnTo>
                  <a:pt x="201865" y="863985"/>
                </a:lnTo>
                <a:lnTo>
                  <a:pt x="239829" y="882767"/>
                </a:lnTo>
                <a:lnTo>
                  <a:pt x="278915" y="895288"/>
                </a:lnTo>
                <a:lnTo>
                  <a:pt x="318675" y="901549"/>
                </a:lnTo>
                <a:lnTo>
                  <a:pt x="358659" y="901549"/>
                </a:lnTo>
                <a:lnTo>
                  <a:pt x="398418" y="895288"/>
                </a:lnTo>
                <a:lnTo>
                  <a:pt x="437504" y="882767"/>
                </a:lnTo>
                <a:lnTo>
                  <a:pt x="475469" y="863985"/>
                </a:lnTo>
                <a:lnTo>
                  <a:pt x="511862" y="838942"/>
                </a:lnTo>
                <a:lnTo>
                  <a:pt x="546235" y="807638"/>
                </a:lnTo>
                <a:lnTo>
                  <a:pt x="578140" y="770073"/>
                </a:lnTo>
                <a:lnTo>
                  <a:pt x="604457" y="730688"/>
                </a:lnTo>
                <a:lnTo>
                  <a:pt x="626725" y="688428"/>
                </a:lnTo>
                <a:lnTo>
                  <a:pt x="644944" y="643772"/>
                </a:lnTo>
                <a:lnTo>
                  <a:pt x="659114" y="597199"/>
                </a:lnTo>
                <a:lnTo>
                  <a:pt x="669236" y="549189"/>
                </a:lnTo>
                <a:lnTo>
                  <a:pt x="675309" y="500221"/>
                </a:lnTo>
                <a:lnTo>
                  <a:pt x="677334" y="450774"/>
                </a:lnTo>
                <a:lnTo>
                  <a:pt x="675309" y="401326"/>
                </a:lnTo>
                <a:lnTo>
                  <a:pt x="669236" y="352358"/>
                </a:lnTo>
                <a:lnTo>
                  <a:pt x="659114" y="304348"/>
                </a:lnTo>
                <a:lnTo>
                  <a:pt x="644944" y="257776"/>
                </a:lnTo>
                <a:lnTo>
                  <a:pt x="626725" y="213120"/>
                </a:lnTo>
                <a:lnTo>
                  <a:pt x="604457" y="170860"/>
                </a:lnTo>
                <a:lnTo>
                  <a:pt x="578140" y="131475"/>
                </a:lnTo>
                <a:lnTo>
                  <a:pt x="546235" y="93911"/>
                </a:lnTo>
                <a:lnTo>
                  <a:pt x="511862" y="62607"/>
                </a:lnTo>
                <a:lnTo>
                  <a:pt x="475469" y="37564"/>
                </a:lnTo>
                <a:lnTo>
                  <a:pt x="437504" y="18782"/>
                </a:lnTo>
                <a:lnTo>
                  <a:pt x="398418" y="6260"/>
                </a:lnTo>
                <a:lnTo>
                  <a:pt x="358659" y="0"/>
                </a:lnTo>
                <a:close/>
              </a:path>
            </a:pathLst>
          </a:custGeom>
          <a:solidFill>
            <a:srgbClr val="0365C0"/>
          </a:solidFill>
        </p:spPr>
        <p:txBody>
          <a:bodyPr wrap="square" lIns="0" tIns="0" rIns="0" bIns="0" rtlCol="0"/>
          <a:lstStyle/>
          <a:p>
            <a:endParaRPr/>
          </a:p>
        </p:txBody>
      </p:sp>
      <p:sp>
        <p:nvSpPr>
          <p:cNvPr id="5" name="object 5"/>
          <p:cNvSpPr/>
          <p:nvPr/>
        </p:nvSpPr>
        <p:spPr>
          <a:xfrm>
            <a:off x="2847299" y="3316818"/>
            <a:ext cx="476399" cy="635347"/>
          </a:xfrm>
          <a:custGeom>
            <a:avLst/>
            <a:gdLst/>
            <a:ahLst/>
            <a:cxnLst/>
            <a:rect l="l" t="t" r="r" b="b"/>
            <a:pathLst>
              <a:path w="677545" h="903604">
                <a:moveTo>
                  <a:pt x="0" y="903112"/>
                </a:moveTo>
                <a:lnTo>
                  <a:pt x="677333" y="903112"/>
                </a:lnTo>
                <a:lnTo>
                  <a:pt x="677333" y="0"/>
                </a:lnTo>
                <a:lnTo>
                  <a:pt x="0" y="0"/>
                </a:lnTo>
                <a:lnTo>
                  <a:pt x="0" y="903112"/>
                </a:lnTo>
                <a:close/>
              </a:path>
            </a:pathLst>
          </a:custGeom>
          <a:solidFill>
            <a:srgbClr val="70BF41"/>
          </a:solidFill>
        </p:spPr>
        <p:txBody>
          <a:bodyPr wrap="square" lIns="0" tIns="0" rIns="0" bIns="0" rtlCol="0"/>
          <a:lstStyle/>
          <a:p>
            <a:endParaRPr/>
          </a:p>
        </p:txBody>
      </p:sp>
      <p:sp>
        <p:nvSpPr>
          <p:cNvPr id="6" name="object 6"/>
          <p:cNvSpPr/>
          <p:nvPr/>
        </p:nvSpPr>
        <p:spPr>
          <a:xfrm>
            <a:off x="1301074" y="4366684"/>
            <a:ext cx="476399" cy="635347"/>
          </a:xfrm>
          <a:custGeom>
            <a:avLst/>
            <a:gdLst/>
            <a:ahLst/>
            <a:cxnLst/>
            <a:rect l="l" t="t" r="r" b="b"/>
            <a:pathLst>
              <a:path w="677544" h="903604">
                <a:moveTo>
                  <a:pt x="0" y="903112"/>
                </a:moveTo>
                <a:lnTo>
                  <a:pt x="677333" y="903112"/>
                </a:lnTo>
                <a:lnTo>
                  <a:pt x="677333" y="0"/>
                </a:lnTo>
                <a:lnTo>
                  <a:pt x="0" y="0"/>
                </a:lnTo>
                <a:lnTo>
                  <a:pt x="0" y="903112"/>
                </a:lnTo>
                <a:close/>
              </a:path>
            </a:pathLst>
          </a:custGeom>
          <a:solidFill>
            <a:srgbClr val="70BF41"/>
          </a:solidFill>
        </p:spPr>
        <p:txBody>
          <a:bodyPr wrap="square" lIns="0" tIns="0" rIns="0" bIns="0" rtlCol="0"/>
          <a:lstStyle/>
          <a:p>
            <a:endParaRPr/>
          </a:p>
        </p:txBody>
      </p:sp>
      <p:sp>
        <p:nvSpPr>
          <p:cNvPr id="7" name="object 7"/>
          <p:cNvSpPr/>
          <p:nvPr/>
        </p:nvSpPr>
        <p:spPr>
          <a:xfrm>
            <a:off x="2038207" y="2298401"/>
            <a:ext cx="551408" cy="635347"/>
          </a:xfrm>
          <a:custGeom>
            <a:avLst/>
            <a:gdLst/>
            <a:ahLst/>
            <a:cxnLst/>
            <a:rect l="l" t="t" r="r" b="b"/>
            <a:pathLst>
              <a:path w="784225" h="903604">
                <a:moveTo>
                  <a:pt x="392095" y="0"/>
                </a:moveTo>
                <a:lnTo>
                  <a:pt x="0" y="903113"/>
                </a:lnTo>
                <a:lnTo>
                  <a:pt x="784190" y="903113"/>
                </a:lnTo>
                <a:lnTo>
                  <a:pt x="392095" y="0"/>
                </a:lnTo>
                <a:close/>
              </a:path>
            </a:pathLst>
          </a:custGeom>
          <a:solidFill>
            <a:srgbClr val="C82506"/>
          </a:solidFill>
        </p:spPr>
        <p:txBody>
          <a:bodyPr wrap="square" lIns="0" tIns="0" rIns="0" bIns="0" rtlCol="0"/>
          <a:lstStyle/>
          <a:p>
            <a:endParaRPr/>
          </a:p>
        </p:txBody>
      </p:sp>
      <p:sp>
        <p:nvSpPr>
          <p:cNvPr id="8" name="object 8"/>
          <p:cNvSpPr txBox="1"/>
          <p:nvPr/>
        </p:nvSpPr>
        <p:spPr>
          <a:xfrm>
            <a:off x="4539399" y="1534499"/>
            <a:ext cx="3432125" cy="668252"/>
          </a:xfrm>
          <a:prstGeom prst="rect">
            <a:avLst/>
          </a:prstGeom>
        </p:spPr>
        <p:txBody>
          <a:bodyPr vert="horz" wrap="square" lIns="0" tIns="26789" rIns="0" bIns="0" rtlCol="0">
            <a:spAutoFit/>
          </a:bodyPr>
          <a:lstStyle/>
          <a:p>
            <a:pPr marL="1331816" marR="3572" indent="-1323332">
              <a:lnSpc>
                <a:spcPts val="2461"/>
              </a:lnSpc>
              <a:spcBef>
                <a:spcPts val="211"/>
              </a:spcBef>
            </a:pPr>
            <a:r>
              <a:rPr sz="2109" i="1" spc="-4" dirty="0">
                <a:latin typeface="Trebuchet MS"/>
                <a:cs typeface="Trebuchet MS"/>
              </a:rPr>
              <a:t>Is there </a:t>
            </a:r>
            <a:r>
              <a:rPr sz="2109" i="1" dirty="0">
                <a:latin typeface="Trebuchet MS"/>
                <a:cs typeface="Trebuchet MS"/>
              </a:rPr>
              <a:t>a </a:t>
            </a:r>
            <a:r>
              <a:rPr sz="2109" i="1" spc="-4" dirty="0">
                <a:latin typeface="Trebuchet MS"/>
                <a:cs typeface="Trebuchet MS"/>
              </a:rPr>
              <a:t>red shape above </a:t>
            </a:r>
            <a:r>
              <a:rPr sz="2109" i="1" dirty="0">
                <a:latin typeface="Trebuchet MS"/>
                <a:cs typeface="Trebuchet MS"/>
              </a:rPr>
              <a:t>a  </a:t>
            </a:r>
            <a:r>
              <a:rPr sz="2109" i="1" spc="-4" dirty="0">
                <a:latin typeface="Trebuchet MS"/>
                <a:cs typeface="Trebuchet MS"/>
              </a:rPr>
              <a:t>circle?</a:t>
            </a:r>
            <a:endParaRPr sz="2109">
              <a:latin typeface="Trebuchet MS"/>
              <a:cs typeface="Trebuchet MS"/>
            </a:endParaRPr>
          </a:p>
        </p:txBody>
      </p:sp>
      <p:sp>
        <p:nvSpPr>
          <p:cNvPr id="9" name="object 9"/>
          <p:cNvSpPr/>
          <p:nvPr/>
        </p:nvSpPr>
        <p:spPr>
          <a:xfrm>
            <a:off x="6624077" y="4949010"/>
            <a:ext cx="0" cy="45095"/>
          </a:xfrm>
          <a:custGeom>
            <a:avLst/>
            <a:gdLst/>
            <a:ahLst/>
            <a:cxnLst/>
            <a:rect l="l" t="t" r="r" b="b"/>
            <a:pathLst>
              <a:path h="64134">
                <a:moveTo>
                  <a:pt x="-44450" y="31830"/>
                </a:moveTo>
                <a:lnTo>
                  <a:pt x="44450" y="31830"/>
                </a:lnTo>
              </a:path>
            </a:pathLst>
          </a:custGeom>
          <a:ln w="63660">
            <a:solidFill>
              <a:srgbClr val="000000"/>
            </a:solidFill>
          </a:ln>
        </p:spPr>
        <p:txBody>
          <a:bodyPr wrap="square" lIns="0" tIns="0" rIns="0" bIns="0" rtlCol="0"/>
          <a:lstStyle/>
          <a:p>
            <a:endParaRPr/>
          </a:p>
        </p:txBody>
      </p:sp>
      <p:sp>
        <p:nvSpPr>
          <p:cNvPr id="10" name="object 10"/>
          <p:cNvSpPr/>
          <p:nvPr/>
        </p:nvSpPr>
        <p:spPr>
          <a:xfrm>
            <a:off x="6535762" y="4769403"/>
            <a:ext cx="176808" cy="176808"/>
          </a:xfrm>
          <a:custGeom>
            <a:avLst/>
            <a:gdLst/>
            <a:ahLst/>
            <a:cxnLst/>
            <a:rect l="l" t="t" r="r" b="b"/>
            <a:pathLst>
              <a:path w="251459" h="251459">
                <a:moveTo>
                  <a:pt x="125602" y="0"/>
                </a:moveTo>
                <a:lnTo>
                  <a:pt x="0" y="251206"/>
                </a:lnTo>
                <a:lnTo>
                  <a:pt x="251205" y="251206"/>
                </a:lnTo>
                <a:lnTo>
                  <a:pt x="125602" y="0"/>
                </a:lnTo>
                <a:close/>
              </a:path>
            </a:pathLst>
          </a:custGeom>
          <a:solidFill>
            <a:srgbClr val="000000"/>
          </a:solidFill>
        </p:spPr>
        <p:txBody>
          <a:bodyPr wrap="square" lIns="0" tIns="0" rIns="0" bIns="0" rtlCol="0"/>
          <a:lstStyle/>
          <a:p>
            <a:endParaRPr/>
          </a:p>
        </p:txBody>
      </p:sp>
      <p:sp>
        <p:nvSpPr>
          <p:cNvPr id="11" name="object 11"/>
          <p:cNvSpPr/>
          <p:nvPr/>
        </p:nvSpPr>
        <p:spPr>
          <a:xfrm>
            <a:off x="6381485" y="3986491"/>
            <a:ext cx="52239" cy="69652"/>
          </a:xfrm>
          <a:custGeom>
            <a:avLst/>
            <a:gdLst/>
            <a:ahLst/>
            <a:cxnLst/>
            <a:rect l="l" t="t" r="r" b="b"/>
            <a:pathLst>
              <a:path w="74295" h="99060">
                <a:moveTo>
                  <a:pt x="74088" y="98784"/>
                </a:moveTo>
                <a:lnTo>
                  <a:pt x="26670" y="35560"/>
                </a:lnTo>
                <a:lnTo>
                  <a:pt x="0" y="0"/>
                </a:lnTo>
              </a:path>
            </a:pathLst>
          </a:custGeom>
          <a:ln w="88900">
            <a:solidFill>
              <a:srgbClr val="000000"/>
            </a:solidFill>
          </a:ln>
        </p:spPr>
        <p:txBody>
          <a:bodyPr wrap="square" lIns="0" tIns="0" rIns="0" bIns="0" rtlCol="0"/>
          <a:lstStyle/>
          <a:p>
            <a:endParaRPr/>
          </a:p>
        </p:txBody>
      </p:sp>
      <p:sp>
        <p:nvSpPr>
          <p:cNvPr id="12" name="object 12"/>
          <p:cNvSpPr/>
          <p:nvPr/>
        </p:nvSpPr>
        <p:spPr>
          <a:xfrm>
            <a:off x="6273721" y="3842807"/>
            <a:ext cx="176808" cy="194667"/>
          </a:xfrm>
          <a:custGeom>
            <a:avLst/>
            <a:gdLst/>
            <a:ahLst/>
            <a:cxnLst/>
            <a:rect l="l" t="t" r="r" b="b"/>
            <a:pathLst>
              <a:path w="251459" h="276860">
                <a:moveTo>
                  <a:pt x="0" y="0"/>
                </a:moveTo>
                <a:lnTo>
                  <a:pt x="50242" y="276326"/>
                </a:lnTo>
                <a:lnTo>
                  <a:pt x="251206" y="125602"/>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5692697" y="3986491"/>
            <a:ext cx="52239" cy="69652"/>
          </a:xfrm>
          <a:custGeom>
            <a:avLst/>
            <a:gdLst/>
            <a:ahLst/>
            <a:cxnLst/>
            <a:rect l="l" t="t" r="r" b="b"/>
            <a:pathLst>
              <a:path w="74295" h="99060">
                <a:moveTo>
                  <a:pt x="0" y="98784"/>
                </a:moveTo>
                <a:lnTo>
                  <a:pt x="47418" y="35560"/>
                </a:lnTo>
                <a:lnTo>
                  <a:pt x="74088" y="0"/>
                </a:lnTo>
              </a:path>
            </a:pathLst>
          </a:custGeom>
          <a:ln w="88900">
            <a:solidFill>
              <a:srgbClr val="000000"/>
            </a:solidFill>
          </a:ln>
        </p:spPr>
        <p:txBody>
          <a:bodyPr wrap="square" lIns="0" tIns="0" rIns="0" bIns="0" rtlCol="0"/>
          <a:lstStyle/>
          <a:p>
            <a:endParaRPr/>
          </a:p>
        </p:txBody>
      </p:sp>
      <p:sp>
        <p:nvSpPr>
          <p:cNvPr id="14" name="object 14"/>
          <p:cNvSpPr/>
          <p:nvPr/>
        </p:nvSpPr>
        <p:spPr>
          <a:xfrm>
            <a:off x="5675924" y="3842807"/>
            <a:ext cx="176808" cy="194667"/>
          </a:xfrm>
          <a:custGeom>
            <a:avLst/>
            <a:gdLst/>
            <a:ahLst/>
            <a:cxnLst/>
            <a:rect l="l" t="t" r="r" b="b"/>
            <a:pathLst>
              <a:path w="251459" h="276860">
                <a:moveTo>
                  <a:pt x="251205" y="0"/>
                </a:moveTo>
                <a:lnTo>
                  <a:pt x="0" y="125602"/>
                </a:lnTo>
                <a:lnTo>
                  <a:pt x="200964" y="276326"/>
                </a:lnTo>
                <a:lnTo>
                  <a:pt x="251205" y="0"/>
                </a:lnTo>
                <a:close/>
              </a:path>
            </a:pathLst>
          </a:custGeom>
          <a:solidFill>
            <a:srgbClr val="000000"/>
          </a:solidFill>
        </p:spPr>
        <p:txBody>
          <a:bodyPr wrap="square" lIns="0" tIns="0" rIns="0" bIns="0" rtlCol="0"/>
          <a:lstStyle/>
          <a:p>
            <a:endParaRPr/>
          </a:p>
        </p:txBody>
      </p:sp>
      <p:sp>
        <p:nvSpPr>
          <p:cNvPr id="15" name="object 15"/>
          <p:cNvSpPr/>
          <p:nvPr/>
        </p:nvSpPr>
        <p:spPr>
          <a:xfrm>
            <a:off x="6064615" y="3121474"/>
            <a:ext cx="0" cy="45095"/>
          </a:xfrm>
          <a:custGeom>
            <a:avLst/>
            <a:gdLst/>
            <a:ahLst/>
            <a:cxnLst/>
            <a:rect l="l" t="t" r="r" b="b"/>
            <a:pathLst>
              <a:path h="64135">
                <a:moveTo>
                  <a:pt x="-44450" y="31830"/>
                </a:moveTo>
                <a:lnTo>
                  <a:pt x="44450" y="31830"/>
                </a:lnTo>
              </a:path>
            </a:pathLst>
          </a:custGeom>
          <a:ln w="63660">
            <a:solidFill>
              <a:srgbClr val="000000"/>
            </a:solidFill>
          </a:ln>
        </p:spPr>
        <p:txBody>
          <a:bodyPr wrap="square" lIns="0" tIns="0" rIns="0" bIns="0" rtlCol="0"/>
          <a:lstStyle/>
          <a:p>
            <a:endParaRPr/>
          </a:p>
        </p:txBody>
      </p:sp>
      <p:sp>
        <p:nvSpPr>
          <p:cNvPr id="16" name="object 16"/>
          <p:cNvSpPr/>
          <p:nvPr/>
        </p:nvSpPr>
        <p:spPr>
          <a:xfrm>
            <a:off x="5976300" y="2941867"/>
            <a:ext cx="176808" cy="176808"/>
          </a:xfrm>
          <a:custGeom>
            <a:avLst/>
            <a:gdLst/>
            <a:ahLst/>
            <a:cxnLst/>
            <a:rect l="l" t="t" r="r" b="b"/>
            <a:pathLst>
              <a:path w="251459" h="251460">
                <a:moveTo>
                  <a:pt x="125603" y="0"/>
                </a:moveTo>
                <a:lnTo>
                  <a:pt x="0" y="251206"/>
                </a:lnTo>
                <a:lnTo>
                  <a:pt x="251206" y="251206"/>
                </a:lnTo>
                <a:lnTo>
                  <a:pt x="125603" y="0"/>
                </a:lnTo>
                <a:close/>
              </a:path>
            </a:pathLst>
          </a:custGeom>
          <a:solidFill>
            <a:srgbClr val="000000"/>
          </a:solidFill>
        </p:spPr>
        <p:txBody>
          <a:bodyPr wrap="square" lIns="0" tIns="0" rIns="0" bIns="0" rtlCol="0"/>
          <a:lstStyle/>
          <a:p>
            <a:endParaRPr/>
          </a:p>
        </p:txBody>
      </p:sp>
      <p:sp>
        <p:nvSpPr>
          <p:cNvPr id="17" name="object 17"/>
          <p:cNvSpPr/>
          <p:nvPr/>
        </p:nvSpPr>
        <p:spPr>
          <a:xfrm>
            <a:off x="5722046" y="2338852"/>
            <a:ext cx="685354" cy="452735"/>
          </a:xfrm>
          <a:custGeom>
            <a:avLst/>
            <a:gdLst/>
            <a:ahLst/>
            <a:cxnLst/>
            <a:rect l="l" t="t" r="r" b="b"/>
            <a:pathLst>
              <a:path w="974725" h="643889">
                <a:moveTo>
                  <a:pt x="920242"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42" y="643552"/>
                </a:lnTo>
                <a:lnTo>
                  <a:pt x="941328" y="639294"/>
                </a:lnTo>
                <a:lnTo>
                  <a:pt x="958548" y="627684"/>
                </a:lnTo>
                <a:lnTo>
                  <a:pt x="970158" y="610465"/>
                </a:lnTo>
                <a:lnTo>
                  <a:pt x="974416" y="589377"/>
                </a:lnTo>
                <a:lnTo>
                  <a:pt x="974416" y="54174"/>
                </a:lnTo>
                <a:lnTo>
                  <a:pt x="970158" y="33087"/>
                </a:lnTo>
                <a:lnTo>
                  <a:pt x="958548" y="15867"/>
                </a:lnTo>
                <a:lnTo>
                  <a:pt x="941328" y="4257"/>
                </a:lnTo>
                <a:lnTo>
                  <a:pt x="920242" y="0"/>
                </a:lnTo>
                <a:close/>
              </a:path>
            </a:pathLst>
          </a:custGeom>
          <a:solidFill>
            <a:srgbClr val="F4A74C"/>
          </a:solidFill>
        </p:spPr>
        <p:txBody>
          <a:bodyPr wrap="square" lIns="0" tIns="0" rIns="0" bIns="0" rtlCol="0"/>
          <a:lstStyle/>
          <a:p>
            <a:endParaRPr/>
          </a:p>
        </p:txBody>
      </p:sp>
      <p:sp>
        <p:nvSpPr>
          <p:cNvPr id="18" name="object 18"/>
          <p:cNvSpPr txBox="1"/>
          <p:nvPr/>
        </p:nvSpPr>
        <p:spPr>
          <a:xfrm>
            <a:off x="5798468" y="2629395"/>
            <a:ext cx="532656" cy="182142"/>
          </a:xfrm>
          <a:prstGeom prst="rect">
            <a:avLst/>
          </a:prstGeom>
        </p:spPr>
        <p:txBody>
          <a:bodyPr vert="horz" wrap="square" lIns="0" tIns="8930" rIns="0" bIns="0" rtlCol="0">
            <a:spAutoFit/>
          </a:bodyPr>
          <a:lstStyle/>
          <a:p>
            <a:pPr marL="8929">
              <a:spcBef>
                <a:spcPts val="70"/>
              </a:spcBef>
            </a:pPr>
            <a:r>
              <a:rPr sz="1125" spc="193" dirty="0">
                <a:latin typeface="Arial"/>
                <a:cs typeface="Arial"/>
              </a:rPr>
              <a:t>exists</a:t>
            </a:r>
            <a:endParaRPr sz="1125">
              <a:latin typeface="Arial"/>
              <a:cs typeface="Arial"/>
            </a:endParaRPr>
          </a:p>
        </p:txBody>
      </p:sp>
      <p:sp>
        <p:nvSpPr>
          <p:cNvPr id="19" name="object 19"/>
          <p:cNvSpPr/>
          <p:nvPr/>
        </p:nvSpPr>
        <p:spPr>
          <a:xfrm>
            <a:off x="5722046" y="3265447"/>
            <a:ext cx="685354" cy="452735"/>
          </a:xfrm>
          <a:custGeom>
            <a:avLst/>
            <a:gdLst/>
            <a:ahLst/>
            <a:cxnLst/>
            <a:rect l="l" t="t" r="r" b="b"/>
            <a:pathLst>
              <a:path w="974725" h="643889">
                <a:moveTo>
                  <a:pt x="920242" y="0"/>
                </a:moveTo>
                <a:lnTo>
                  <a:pt x="54174" y="0"/>
                </a:lnTo>
                <a:lnTo>
                  <a:pt x="33087" y="4257"/>
                </a:lnTo>
                <a:lnTo>
                  <a:pt x="15867" y="15867"/>
                </a:lnTo>
                <a:lnTo>
                  <a:pt x="4257" y="33087"/>
                </a:lnTo>
                <a:lnTo>
                  <a:pt x="0" y="54174"/>
                </a:lnTo>
                <a:lnTo>
                  <a:pt x="0" y="589376"/>
                </a:lnTo>
                <a:lnTo>
                  <a:pt x="4257" y="610463"/>
                </a:lnTo>
                <a:lnTo>
                  <a:pt x="15867" y="627683"/>
                </a:lnTo>
                <a:lnTo>
                  <a:pt x="33087" y="639293"/>
                </a:lnTo>
                <a:lnTo>
                  <a:pt x="54174" y="643550"/>
                </a:lnTo>
                <a:lnTo>
                  <a:pt x="920242" y="643550"/>
                </a:lnTo>
                <a:lnTo>
                  <a:pt x="941329" y="639293"/>
                </a:lnTo>
                <a:lnTo>
                  <a:pt x="958549" y="627683"/>
                </a:lnTo>
                <a:lnTo>
                  <a:pt x="970159" y="610463"/>
                </a:lnTo>
                <a:lnTo>
                  <a:pt x="974416" y="589376"/>
                </a:lnTo>
                <a:lnTo>
                  <a:pt x="974416" y="54174"/>
                </a:lnTo>
                <a:lnTo>
                  <a:pt x="970159" y="33087"/>
                </a:lnTo>
                <a:lnTo>
                  <a:pt x="958549" y="15867"/>
                </a:lnTo>
                <a:lnTo>
                  <a:pt x="941329" y="4257"/>
                </a:lnTo>
                <a:lnTo>
                  <a:pt x="920242" y="0"/>
                </a:lnTo>
                <a:close/>
              </a:path>
            </a:pathLst>
          </a:custGeom>
          <a:solidFill>
            <a:srgbClr val="A6D1FA"/>
          </a:solidFill>
        </p:spPr>
        <p:txBody>
          <a:bodyPr wrap="square" lIns="0" tIns="0" rIns="0" bIns="0" rtlCol="0"/>
          <a:lstStyle/>
          <a:p>
            <a:endParaRPr/>
          </a:p>
        </p:txBody>
      </p:sp>
      <p:sp>
        <p:nvSpPr>
          <p:cNvPr id="20" name="object 20"/>
          <p:cNvSpPr txBox="1"/>
          <p:nvPr/>
        </p:nvSpPr>
        <p:spPr>
          <a:xfrm>
            <a:off x="5927076" y="3555991"/>
            <a:ext cx="275481" cy="182142"/>
          </a:xfrm>
          <a:prstGeom prst="rect">
            <a:avLst/>
          </a:prstGeom>
        </p:spPr>
        <p:txBody>
          <a:bodyPr vert="horz" wrap="square" lIns="0" tIns="8930" rIns="0" bIns="0" rtlCol="0">
            <a:spAutoFit/>
          </a:bodyPr>
          <a:lstStyle/>
          <a:p>
            <a:pPr marL="8929">
              <a:spcBef>
                <a:spcPts val="70"/>
              </a:spcBef>
            </a:pPr>
            <a:r>
              <a:rPr sz="1125" spc="49" dirty="0">
                <a:latin typeface="Arial"/>
                <a:cs typeface="Arial"/>
              </a:rPr>
              <a:t>and</a:t>
            </a:r>
            <a:endParaRPr sz="1125">
              <a:latin typeface="Arial"/>
              <a:cs typeface="Arial"/>
            </a:endParaRPr>
          </a:p>
        </p:txBody>
      </p:sp>
      <p:sp>
        <p:nvSpPr>
          <p:cNvPr id="21" name="object 21"/>
          <p:cNvSpPr/>
          <p:nvPr/>
        </p:nvSpPr>
        <p:spPr>
          <a:xfrm>
            <a:off x="5162586" y="4192040"/>
            <a:ext cx="685354" cy="452735"/>
          </a:xfrm>
          <a:custGeom>
            <a:avLst/>
            <a:gdLst/>
            <a:ahLst/>
            <a:cxnLst/>
            <a:rect l="l" t="t" r="r" b="b"/>
            <a:pathLst>
              <a:path w="974725" h="643890">
                <a:moveTo>
                  <a:pt x="920239"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39" y="643552"/>
                </a:lnTo>
                <a:lnTo>
                  <a:pt x="941326" y="639294"/>
                </a:lnTo>
                <a:lnTo>
                  <a:pt x="958546" y="627684"/>
                </a:lnTo>
                <a:lnTo>
                  <a:pt x="970156" y="610465"/>
                </a:lnTo>
                <a:lnTo>
                  <a:pt x="974413" y="589377"/>
                </a:lnTo>
                <a:lnTo>
                  <a:pt x="974413" y="54174"/>
                </a:lnTo>
                <a:lnTo>
                  <a:pt x="970156" y="33087"/>
                </a:lnTo>
                <a:lnTo>
                  <a:pt x="958546" y="15867"/>
                </a:lnTo>
                <a:lnTo>
                  <a:pt x="941326" y="4257"/>
                </a:lnTo>
                <a:lnTo>
                  <a:pt x="920239" y="0"/>
                </a:lnTo>
                <a:close/>
              </a:path>
            </a:pathLst>
          </a:custGeom>
          <a:solidFill>
            <a:srgbClr val="F5D32A"/>
          </a:solidFill>
        </p:spPr>
        <p:txBody>
          <a:bodyPr wrap="square" lIns="0" tIns="0" rIns="0" bIns="0" rtlCol="0"/>
          <a:lstStyle/>
          <a:p>
            <a:endParaRPr/>
          </a:p>
        </p:txBody>
      </p:sp>
      <p:sp>
        <p:nvSpPr>
          <p:cNvPr id="22" name="object 22"/>
          <p:cNvSpPr txBox="1"/>
          <p:nvPr/>
        </p:nvSpPr>
        <p:spPr>
          <a:xfrm>
            <a:off x="5367615" y="4482584"/>
            <a:ext cx="275481" cy="182142"/>
          </a:xfrm>
          <a:prstGeom prst="rect">
            <a:avLst/>
          </a:prstGeom>
        </p:spPr>
        <p:txBody>
          <a:bodyPr vert="horz" wrap="square" lIns="0" tIns="8930" rIns="0" bIns="0" rtlCol="0">
            <a:spAutoFit/>
          </a:bodyPr>
          <a:lstStyle/>
          <a:p>
            <a:pPr marL="8929">
              <a:spcBef>
                <a:spcPts val="70"/>
              </a:spcBef>
            </a:pPr>
            <a:r>
              <a:rPr sz="1125" spc="130" dirty="0">
                <a:latin typeface="Arial"/>
                <a:cs typeface="Arial"/>
              </a:rPr>
              <a:t>red</a:t>
            </a:r>
            <a:endParaRPr sz="1125">
              <a:latin typeface="Arial"/>
              <a:cs typeface="Arial"/>
            </a:endParaRPr>
          </a:p>
        </p:txBody>
      </p:sp>
      <p:sp>
        <p:nvSpPr>
          <p:cNvPr id="23" name="object 23"/>
          <p:cNvSpPr/>
          <p:nvPr/>
        </p:nvSpPr>
        <p:spPr>
          <a:xfrm>
            <a:off x="6281511" y="4192040"/>
            <a:ext cx="685354" cy="452735"/>
          </a:xfrm>
          <a:custGeom>
            <a:avLst/>
            <a:gdLst/>
            <a:ahLst/>
            <a:cxnLst/>
            <a:rect l="l" t="t" r="r" b="b"/>
            <a:pathLst>
              <a:path w="974725" h="643890">
                <a:moveTo>
                  <a:pt x="920240"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40" y="643552"/>
                </a:lnTo>
                <a:lnTo>
                  <a:pt x="941327" y="639294"/>
                </a:lnTo>
                <a:lnTo>
                  <a:pt x="958547" y="627684"/>
                </a:lnTo>
                <a:lnTo>
                  <a:pt x="970157" y="610465"/>
                </a:lnTo>
                <a:lnTo>
                  <a:pt x="974415" y="589377"/>
                </a:lnTo>
                <a:lnTo>
                  <a:pt x="974415" y="54174"/>
                </a:lnTo>
                <a:lnTo>
                  <a:pt x="970157" y="33087"/>
                </a:lnTo>
                <a:lnTo>
                  <a:pt x="958547" y="15867"/>
                </a:lnTo>
                <a:lnTo>
                  <a:pt x="941327" y="4257"/>
                </a:lnTo>
                <a:lnTo>
                  <a:pt x="920240" y="0"/>
                </a:lnTo>
                <a:close/>
              </a:path>
            </a:pathLst>
          </a:custGeom>
          <a:solidFill>
            <a:srgbClr val="8DCB69"/>
          </a:solidFill>
        </p:spPr>
        <p:txBody>
          <a:bodyPr wrap="square" lIns="0" tIns="0" rIns="0" bIns="0" rtlCol="0"/>
          <a:lstStyle/>
          <a:p>
            <a:endParaRPr/>
          </a:p>
        </p:txBody>
      </p:sp>
      <p:sp>
        <p:nvSpPr>
          <p:cNvPr id="24" name="object 24"/>
          <p:cNvSpPr txBox="1"/>
          <p:nvPr/>
        </p:nvSpPr>
        <p:spPr>
          <a:xfrm>
            <a:off x="6400802" y="4482584"/>
            <a:ext cx="446931" cy="182142"/>
          </a:xfrm>
          <a:prstGeom prst="rect">
            <a:avLst/>
          </a:prstGeom>
        </p:spPr>
        <p:txBody>
          <a:bodyPr vert="horz" wrap="square" lIns="0" tIns="8930" rIns="0" bIns="0" rtlCol="0">
            <a:spAutoFit/>
          </a:bodyPr>
          <a:lstStyle/>
          <a:p>
            <a:pPr marL="8929">
              <a:spcBef>
                <a:spcPts val="70"/>
              </a:spcBef>
            </a:pPr>
            <a:r>
              <a:rPr sz="1125" spc="60" dirty="0">
                <a:latin typeface="Arial"/>
                <a:cs typeface="Arial"/>
              </a:rPr>
              <a:t>above</a:t>
            </a:r>
            <a:endParaRPr sz="1125">
              <a:latin typeface="Arial"/>
              <a:cs typeface="Arial"/>
            </a:endParaRPr>
          </a:p>
        </p:txBody>
      </p:sp>
      <p:sp>
        <p:nvSpPr>
          <p:cNvPr id="25" name="object 25"/>
          <p:cNvSpPr/>
          <p:nvPr/>
        </p:nvSpPr>
        <p:spPr>
          <a:xfrm>
            <a:off x="6281511" y="5118634"/>
            <a:ext cx="685354" cy="452735"/>
          </a:xfrm>
          <a:custGeom>
            <a:avLst/>
            <a:gdLst/>
            <a:ahLst/>
            <a:cxnLst/>
            <a:rect l="l" t="t" r="r" b="b"/>
            <a:pathLst>
              <a:path w="974725" h="643890">
                <a:moveTo>
                  <a:pt x="920240" y="0"/>
                </a:moveTo>
                <a:lnTo>
                  <a:pt x="54174" y="0"/>
                </a:lnTo>
                <a:lnTo>
                  <a:pt x="33087" y="4257"/>
                </a:lnTo>
                <a:lnTo>
                  <a:pt x="15867" y="15867"/>
                </a:lnTo>
                <a:lnTo>
                  <a:pt x="4257" y="33087"/>
                </a:lnTo>
                <a:lnTo>
                  <a:pt x="0" y="54174"/>
                </a:lnTo>
                <a:lnTo>
                  <a:pt x="0" y="589377"/>
                </a:lnTo>
                <a:lnTo>
                  <a:pt x="4257" y="610465"/>
                </a:lnTo>
                <a:lnTo>
                  <a:pt x="15867" y="627684"/>
                </a:lnTo>
                <a:lnTo>
                  <a:pt x="33087" y="639294"/>
                </a:lnTo>
                <a:lnTo>
                  <a:pt x="54174" y="643552"/>
                </a:lnTo>
                <a:lnTo>
                  <a:pt x="920240" y="643552"/>
                </a:lnTo>
                <a:lnTo>
                  <a:pt x="941327" y="639294"/>
                </a:lnTo>
                <a:lnTo>
                  <a:pt x="958547" y="627684"/>
                </a:lnTo>
                <a:lnTo>
                  <a:pt x="970157" y="610465"/>
                </a:lnTo>
                <a:lnTo>
                  <a:pt x="974415" y="589377"/>
                </a:lnTo>
                <a:lnTo>
                  <a:pt x="974415" y="54174"/>
                </a:lnTo>
                <a:lnTo>
                  <a:pt x="970157" y="33087"/>
                </a:lnTo>
                <a:lnTo>
                  <a:pt x="958547" y="15867"/>
                </a:lnTo>
                <a:lnTo>
                  <a:pt x="941327" y="4257"/>
                </a:lnTo>
                <a:lnTo>
                  <a:pt x="920240" y="0"/>
                </a:lnTo>
                <a:close/>
              </a:path>
            </a:pathLst>
          </a:custGeom>
          <a:solidFill>
            <a:srgbClr val="F5D32A"/>
          </a:solidFill>
        </p:spPr>
        <p:txBody>
          <a:bodyPr wrap="square" lIns="0" tIns="0" rIns="0" bIns="0" rtlCol="0"/>
          <a:lstStyle/>
          <a:p>
            <a:endParaRPr/>
          </a:p>
        </p:txBody>
      </p:sp>
      <p:sp>
        <p:nvSpPr>
          <p:cNvPr id="26" name="object 26"/>
          <p:cNvSpPr txBox="1"/>
          <p:nvPr/>
        </p:nvSpPr>
        <p:spPr>
          <a:xfrm>
            <a:off x="6357932" y="5409177"/>
            <a:ext cx="532656" cy="182142"/>
          </a:xfrm>
          <a:prstGeom prst="rect">
            <a:avLst/>
          </a:prstGeom>
        </p:spPr>
        <p:txBody>
          <a:bodyPr vert="horz" wrap="square" lIns="0" tIns="8930" rIns="0" bIns="0" rtlCol="0">
            <a:spAutoFit/>
          </a:bodyPr>
          <a:lstStyle/>
          <a:p>
            <a:pPr marL="8929">
              <a:spcBef>
                <a:spcPts val="70"/>
              </a:spcBef>
            </a:pPr>
            <a:r>
              <a:rPr sz="1125" spc="236" dirty="0">
                <a:latin typeface="Arial"/>
                <a:cs typeface="Arial"/>
              </a:rPr>
              <a:t>circle</a:t>
            </a:r>
            <a:endParaRPr sz="1125">
              <a:latin typeface="Arial"/>
              <a:cs typeface="Arial"/>
            </a:endParaRPr>
          </a:p>
        </p:txBody>
      </p:sp>
      <p:sp>
        <p:nvSpPr>
          <p:cNvPr id="27" name="object 27"/>
          <p:cNvSpPr txBox="1">
            <a:spLocks noGrp="1"/>
          </p:cNvSpPr>
          <p:nvPr>
            <p:ph type="title"/>
          </p:nvPr>
        </p:nvSpPr>
        <p:spPr>
          <a:xfrm>
            <a:off x="816945" y="287951"/>
            <a:ext cx="7510760" cy="551866"/>
          </a:xfrm>
          <a:prstGeom prst="rect">
            <a:avLst/>
          </a:prstGeom>
        </p:spPr>
        <p:txBody>
          <a:bodyPr vert="horz" wrap="square" lIns="0" tIns="10716" rIns="0" bIns="0" numCol="1" rtlCol="0" anchor="t" anchorCtr="0" compatLnSpc="1">
            <a:prstTxWarp prst="textNoShape">
              <a:avLst/>
            </a:prstTxWarp>
            <a:spAutoFit/>
          </a:bodyPr>
          <a:lstStyle/>
          <a:p>
            <a:pPr marL="8929">
              <a:spcBef>
                <a:spcPts val="84"/>
              </a:spcBef>
            </a:pPr>
            <a:r>
              <a:rPr sz="3516" spc="7" dirty="0"/>
              <a:t>Sentence meanings are</a:t>
            </a:r>
            <a:r>
              <a:rPr sz="3516" spc="-32" dirty="0"/>
              <a:t> </a:t>
            </a:r>
            <a:r>
              <a:rPr sz="3516" spc="4" dirty="0"/>
              <a:t>computations</a:t>
            </a:r>
            <a:endParaRPr sz="3516"/>
          </a:p>
        </p:txBody>
      </p:sp>
      <p:sp>
        <p:nvSpPr>
          <p:cNvPr id="29" name="TextBox 28">
            <a:extLst>
              <a:ext uri="{FF2B5EF4-FFF2-40B4-BE49-F238E27FC236}">
                <a16:creationId xmlns:a16="http://schemas.microsoft.com/office/drawing/2014/main" id="{FCEB14D7-3780-E40D-E51A-2EFAD932187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30" name="object 15">
            <a:extLst>
              <a:ext uri="{FF2B5EF4-FFF2-40B4-BE49-F238E27FC236}">
                <a16:creationId xmlns:a16="http://schemas.microsoft.com/office/drawing/2014/main" id="{1A89F46B-52C6-6CF8-A288-C4A3C04C1700}"/>
              </a:ext>
            </a:extLst>
          </p:cNvPr>
          <p:cNvSpPr txBox="1"/>
          <p:nvPr/>
        </p:nvSpPr>
        <p:spPr>
          <a:xfrm>
            <a:off x="3314033" y="6340872"/>
            <a:ext cx="2384673" cy="256480"/>
          </a:xfrm>
          <a:prstGeom prst="rect">
            <a:avLst/>
          </a:prstGeom>
        </p:spPr>
        <p:txBody>
          <a:bodyPr vert="horz" wrap="square" lIns="0" tIns="0" rIns="0" bIns="0" rtlCol="0">
            <a:spAutoFit/>
          </a:bodyPr>
          <a:lstStyle/>
          <a:p>
            <a:pPr marL="8929">
              <a:lnSpc>
                <a:spcPts val="2035"/>
              </a:lnSpc>
            </a:pPr>
            <a:r>
              <a:rPr sz="1758" spc="-4" dirty="0">
                <a:latin typeface="Gill Sans"/>
                <a:cs typeface="Gill Sans"/>
              </a:rPr>
              <a:t>Slide </a:t>
            </a:r>
            <a:r>
              <a:rPr sz="1758" spc="-7" dirty="0">
                <a:latin typeface="Gill Sans"/>
                <a:cs typeface="Gill Sans"/>
              </a:rPr>
              <a:t>credit: </a:t>
            </a:r>
            <a:r>
              <a:rPr sz="1758" spc="-4" dirty="0">
                <a:latin typeface="Gill Sans"/>
                <a:cs typeface="Gill Sans"/>
              </a:rPr>
              <a:t>Jacob</a:t>
            </a:r>
            <a:r>
              <a:rPr sz="1758" spc="-380" dirty="0">
                <a:latin typeface="Gill Sans"/>
                <a:cs typeface="Gill Sans"/>
              </a:rPr>
              <a:t> </a:t>
            </a:r>
            <a:r>
              <a:rPr sz="1758" spc="-7" dirty="0">
                <a:latin typeface="Gill Sans"/>
                <a:cs typeface="Gill Sans"/>
              </a:rPr>
              <a:t>Andreas</a:t>
            </a:r>
            <a:endParaRPr sz="1758" dirty="0">
              <a:latin typeface="Gill Sans"/>
              <a:cs typeface="Gill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906" y="449754"/>
            <a:ext cx="7780437" cy="1207675"/>
          </a:xfrm>
          <a:prstGeom prst="rect">
            <a:avLst/>
          </a:prstGeom>
        </p:spPr>
        <p:txBody>
          <a:bodyPr vert="horz" wrap="square" lIns="0" tIns="8037" rIns="0" bIns="0" numCol="1" rtlCol="0" anchor="t" anchorCtr="0" compatLnSpc="1">
            <a:prstTxWarp prst="textNoShape">
              <a:avLst/>
            </a:prstTxWarp>
            <a:spAutoFit/>
          </a:bodyPr>
          <a:lstStyle/>
          <a:p>
            <a:pPr marL="654076" marR="21430" indent="-627735">
              <a:lnSpc>
                <a:spcPct val="100600"/>
              </a:lnSpc>
              <a:spcBef>
                <a:spcPts val="63"/>
              </a:spcBef>
              <a:tabLst>
                <a:tab pos="6479151" algn="l"/>
              </a:tabLst>
            </a:pPr>
            <a:r>
              <a:rPr sz="3902" spc="14" dirty="0">
                <a:latin typeface="Helvetica-Light"/>
                <a:cs typeface="Helvetica-Light"/>
              </a:rPr>
              <a:t>N</a:t>
            </a:r>
            <a:r>
              <a:rPr sz="3902" spc="-352" dirty="0">
                <a:latin typeface="Helvetica-Light"/>
                <a:cs typeface="Helvetica-Light"/>
              </a:rPr>
              <a:t>L</a:t>
            </a:r>
            <a:r>
              <a:rPr sz="3902" spc="11" dirty="0">
                <a:latin typeface="Helvetica-Light"/>
                <a:cs typeface="Helvetica-Light"/>
              </a:rPr>
              <a:t>VR</a:t>
            </a:r>
            <a:r>
              <a:rPr sz="3902" spc="11" baseline="20270" dirty="0">
                <a:latin typeface="Helvetica-Light"/>
                <a:cs typeface="Helvetica-Light"/>
              </a:rPr>
              <a:t>2</a:t>
            </a:r>
            <a:r>
              <a:rPr sz="3902" spc="4" dirty="0">
                <a:latin typeface="Helvetica-Light"/>
                <a:cs typeface="Helvetica-Light"/>
              </a:rPr>
              <a:t>: </a:t>
            </a:r>
            <a:r>
              <a:rPr sz="3902" spc="7" dirty="0">
                <a:latin typeface="Helvetica-Light"/>
                <a:cs typeface="Helvetica-Light"/>
              </a:rPr>
              <a:t>natural</a:t>
            </a:r>
            <a:r>
              <a:rPr sz="3902" spc="4" dirty="0">
                <a:latin typeface="Helvetica-Light"/>
                <a:cs typeface="Helvetica-Light"/>
              </a:rPr>
              <a:t> </a:t>
            </a:r>
            <a:r>
              <a:rPr sz="3902" spc="11" dirty="0">
                <a:latin typeface="Helvetica-Light"/>
                <a:cs typeface="Helvetica-Light"/>
              </a:rPr>
              <a:t>language</a:t>
            </a:r>
            <a:r>
              <a:rPr sz="3902" spc="4" dirty="0">
                <a:latin typeface="Helvetica-Light"/>
                <a:cs typeface="Helvetica-Light"/>
              </a:rPr>
              <a:t> </a:t>
            </a:r>
            <a:r>
              <a:rPr sz="3902" spc="7" dirty="0">
                <a:latin typeface="Helvetica-Light"/>
                <a:cs typeface="Helvetica-Light"/>
              </a:rPr>
              <a:t>for</a:t>
            </a:r>
            <a:r>
              <a:rPr sz="3902" dirty="0">
                <a:latin typeface="Helvetica-Light"/>
                <a:cs typeface="Helvetica-Light"/>
              </a:rPr>
              <a:t>	</a:t>
            </a:r>
            <a:r>
              <a:rPr sz="3902" spc="7" dirty="0">
                <a:latin typeface="Helvetica-Light"/>
                <a:cs typeface="Helvetica-Light"/>
              </a:rPr>
              <a:t>visual  </a:t>
            </a:r>
            <a:r>
              <a:rPr sz="3902" dirty="0">
                <a:latin typeface="Helvetica-Light"/>
                <a:cs typeface="Helvetica-Light"/>
              </a:rPr>
              <a:t>reasoning! </a:t>
            </a:r>
            <a:r>
              <a:rPr sz="3902" spc="7" dirty="0">
                <a:latin typeface="Helvetica-Light"/>
                <a:cs typeface="Helvetica-Light"/>
              </a:rPr>
              <a:t>(Suhr et al.,</a:t>
            </a:r>
            <a:r>
              <a:rPr sz="3902" spc="-14" dirty="0">
                <a:latin typeface="Helvetica-Light"/>
                <a:cs typeface="Helvetica-Light"/>
              </a:rPr>
              <a:t> </a:t>
            </a:r>
            <a:r>
              <a:rPr sz="3902" spc="11" dirty="0">
                <a:latin typeface="Helvetica-Light"/>
                <a:cs typeface="Helvetica-Light"/>
              </a:rPr>
              <a:t>2018)</a:t>
            </a:r>
            <a:endParaRPr sz="3902">
              <a:latin typeface="Helvetica-Light"/>
              <a:cs typeface="Helvetica-Light"/>
            </a:endParaRPr>
          </a:p>
        </p:txBody>
      </p:sp>
      <p:sp>
        <p:nvSpPr>
          <p:cNvPr id="3" name="object 3"/>
          <p:cNvSpPr/>
          <p:nvPr/>
        </p:nvSpPr>
        <p:spPr>
          <a:xfrm>
            <a:off x="904632" y="2223492"/>
            <a:ext cx="3555415" cy="24110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903720" y="2223492"/>
            <a:ext cx="3571875" cy="241101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433422" y="5046415"/>
            <a:ext cx="6083350" cy="1040081"/>
          </a:xfrm>
          <a:prstGeom prst="rect">
            <a:avLst/>
          </a:prstGeom>
        </p:spPr>
        <p:txBody>
          <a:bodyPr vert="horz" wrap="square" lIns="0" tIns="11609" rIns="0" bIns="0" rtlCol="0">
            <a:spAutoFit/>
          </a:bodyPr>
          <a:lstStyle/>
          <a:p>
            <a:pPr marL="8929" marR="3572">
              <a:lnSpc>
                <a:spcPct val="99200"/>
              </a:lnSpc>
              <a:spcBef>
                <a:spcPts val="91"/>
              </a:spcBef>
            </a:pPr>
            <a:r>
              <a:rPr sz="2250" b="1" dirty="0">
                <a:latin typeface="Helvetica Neue"/>
                <a:cs typeface="Helvetica Neue"/>
              </a:rPr>
              <a:t>TRUE OR </a:t>
            </a:r>
            <a:r>
              <a:rPr sz="2250" b="1" spc="-21" dirty="0">
                <a:latin typeface="Helvetica Neue"/>
                <a:cs typeface="Helvetica Neue"/>
              </a:rPr>
              <a:t>FALSE: </a:t>
            </a:r>
            <a:r>
              <a:rPr sz="2250" dirty="0">
                <a:latin typeface="Helvetica Neue"/>
                <a:cs typeface="Helvetica Neue"/>
              </a:rPr>
              <a:t>the left image contains</a:t>
            </a:r>
            <a:r>
              <a:rPr sz="2250" spc="-49" dirty="0">
                <a:latin typeface="Helvetica Neue"/>
                <a:cs typeface="Helvetica Neue"/>
              </a:rPr>
              <a:t> </a:t>
            </a:r>
            <a:r>
              <a:rPr sz="2250" dirty="0">
                <a:latin typeface="Helvetica Neue"/>
                <a:cs typeface="Helvetica Neue"/>
              </a:rPr>
              <a:t>twice  the number of dogs as the right image, and at  least two dogs in total </a:t>
            </a:r>
            <a:r>
              <a:rPr sz="2250" spc="-14" dirty="0">
                <a:latin typeface="Helvetica Neue"/>
                <a:cs typeface="Helvetica Neue"/>
              </a:rPr>
              <a:t>are</a:t>
            </a:r>
            <a:r>
              <a:rPr sz="2250" spc="-18" dirty="0">
                <a:latin typeface="Helvetica Neue"/>
                <a:cs typeface="Helvetica Neue"/>
              </a:rPr>
              <a:t> </a:t>
            </a:r>
            <a:r>
              <a:rPr sz="2250" dirty="0">
                <a:latin typeface="Helvetica Neue"/>
                <a:cs typeface="Helvetica Neue"/>
              </a:rPr>
              <a:t>standing.</a:t>
            </a:r>
            <a:endParaRPr sz="2250">
              <a:latin typeface="Helvetica Neue"/>
              <a:cs typeface="Helvetica Neue"/>
            </a:endParaRPr>
          </a:p>
        </p:txBody>
      </p:sp>
      <p:sp>
        <p:nvSpPr>
          <p:cNvPr id="6" name="TextBox 5">
            <a:extLst>
              <a:ext uri="{FF2B5EF4-FFF2-40B4-BE49-F238E27FC236}">
                <a16:creationId xmlns:a16="http://schemas.microsoft.com/office/drawing/2014/main" id="{D6DDAF10-C2CF-423B-1D46-64B19DAC15D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0" y="1235852"/>
            <a:ext cx="3893344" cy="4781848"/>
          </a:xfrm>
          <a:prstGeom prst="rect">
            <a:avLst/>
          </a:prstGeom>
          <a:blipFill>
            <a:blip r:embed="rId2" cstate="print"/>
            <a:stretch>
              <a:fillRect/>
            </a:stretch>
          </a:blipFill>
        </p:spPr>
        <p:txBody>
          <a:bodyPr wrap="square" lIns="0" tIns="0" rIns="0" bIns="0" rtlCol="0"/>
          <a:lstStyle/>
          <a:p>
            <a:endParaRPr dirty="0"/>
          </a:p>
        </p:txBody>
      </p:sp>
      <p:sp>
        <p:nvSpPr>
          <p:cNvPr id="4" name="TextBox 3">
            <a:extLst>
              <a:ext uri="{FF2B5EF4-FFF2-40B4-BE49-F238E27FC236}">
                <a16:creationId xmlns:a16="http://schemas.microsoft.com/office/drawing/2014/main" id="{CF744FBE-59E5-1033-2558-4F8803C4E5F5}"/>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6" name="TextBox 5">
            <a:extLst>
              <a:ext uri="{FF2B5EF4-FFF2-40B4-BE49-F238E27FC236}">
                <a16:creationId xmlns:a16="http://schemas.microsoft.com/office/drawing/2014/main" id="{DFF1245C-7A29-3087-D626-B1C0E395CD92}"/>
              </a:ext>
            </a:extLst>
          </p:cNvPr>
          <p:cNvSpPr txBox="1"/>
          <p:nvPr/>
        </p:nvSpPr>
        <p:spPr>
          <a:xfrm>
            <a:off x="2915816" y="6312326"/>
            <a:ext cx="4572000" cy="369332"/>
          </a:xfrm>
          <a:prstGeom prst="rect">
            <a:avLst/>
          </a:prstGeom>
          <a:noFill/>
        </p:spPr>
        <p:txBody>
          <a:bodyPr wrap="square">
            <a:spAutoFit/>
          </a:bodyPr>
          <a:lstStyle/>
          <a:p>
            <a:r>
              <a:rPr lang="en-DE" dirty="0"/>
              <a:t>https://lil.nlp.cornell.edu/cerealbar/</a:t>
            </a:r>
          </a:p>
        </p:txBody>
      </p:sp>
      <p:sp>
        <p:nvSpPr>
          <p:cNvPr id="7" name="TextBox 6">
            <a:extLst>
              <a:ext uri="{FF2B5EF4-FFF2-40B4-BE49-F238E27FC236}">
                <a16:creationId xmlns:a16="http://schemas.microsoft.com/office/drawing/2014/main" id="{E707D555-0C80-3590-92AE-569AD88828B1}"/>
              </a:ext>
            </a:extLst>
          </p:cNvPr>
          <p:cNvSpPr txBox="1"/>
          <p:nvPr/>
        </p:nvSpPr>
        <p:spPr>
          <a:xfrm>
            <a:off x="1081" y="262337"/>
            <a:ext cx="9265678" cy="461665"/>
          </a:xfrm>
          <a:prstGeom prst="rect">
            <a:avLst/>
          </a:prstGeom>
          <a:noFill/>
        </p:spPr>
        <p:txBody>
          <a:bodyPr wrap="none" rtlCol="0">
            <a:spAutoFit/>
          </a:bodyPr>
          <a:lstStyle/>
          <a:p>
            <a:r>
              <a:rPr lang="en-DE" sz="2400" dirty="0"/>
              <a:t>CerealBar: </a:t>
            </a:r>
            <a:r>
              <a:rPr lang="en-GB" sz="2400" b="0" i="0" u="none" strike="noStrike" dirty="0">
                <a:effectLst/>
                <a:latin typeface="Arial" panose="020B0604020202020204" pitchFamily="34" charset="0"/>
              </a:rPr>
              <a:t>Situated, Collaborative Natural Language Understanding</a:t>
            </a:r>
          </a:p>
        </p:txBody>
      </p:sp>
      <p:pic>
        <p:nvPicPr>
          <p:cNvPr id="13" name="Picture 12" descr="Text, timeline&#10;&#10;Description automatically generated">
            <a:extLst>
              <a:ext uri="{FF2B5EF4-FFF2-40B4-BE49-F238E27FC236}">
                <a16:creationId xmlns:a16="http://schemas.microsoft.com/office/drawing/2014/main" id="{A97CF14D-7187-7A1C-EDF6-9982E5FA374C}"/>
              </a:ext>
            </a:extLst>
          </p:cNvPr>
          <p:cNvPicPr>
            <a:picLocks noChangeAspect="1"/>
          </p:cNvPicPr>
          <p:nvPr/>
        </p:nvPicPr>
        <p:blipFill>
          <a:blip r:embed="rId4"/>
          <a:stretch>
            <a:fillRect/>
          </a:stretch>
        </p:blipFill>
        <p:spPr>
          <a:xfrm>
            <a:off x="899592" y="1336212"/>
            <a:ext cx="2990459" cy="45811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3640" y="1669852"/>
            <a:ext cx="8094762" cy="359419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991445" y="6325477"/>
            <a:ext cx="3219152" cy="271875"/>
          </a:xfrm>
          <a:prstGeom prst="rect">
            <a:avLst/>
          </a:prstGeom>
        </p:spPr>
        <p:txBody>
          <a:bodyPr vert="horz" wrap="square" lIns="0" tIns="1339" rIns="0" bIns="0" rtlCol="0">
            <a:spAutoFit/>
          </a:bodyPr>
          <a:lstStyle/>
          <a:p>
            <a:pPr marL="8929">
              <a:spcBef>
                <a:spcPts val="11"/>
              </a:spcBef>
            </a:pPr>
            <a:r>
              <a:rPr sz="1758" dirty="0">
                <a:latin typeface="HelveticaNeue-Light"/>
                <a:cs typeface="HelveticaNeue-Light"/>
              </a:rPr>
              <a:t>Suhr et al., 2019</a:t>
            </a:r>
            <a:r>
              <a:rPr sz="1758" spc="-70" dirty="0">
                <a:latin typeface="HelveticaNeue-Light"/>
                <a:cs typeface="HelveticaNeue-Light"/>
              </a:rPr>
              <a:t> </a:t>
            </a:r>
            <a:r>
              <a:rPr sz="1758" dirty="0">
                <a:latin typeface="HelveticaNeue-Light"/>
                <a:cs typeface="HelveticaNeue-Light"/>
              </a:rPr>
              <a:t>(“CEREALBAR”)</a:t>
            </a:r>
          </a:p>
        </p:txBody>
      </p:sp>
      <p:sp>
        <p:nvSpPr>
          <p:cNvPr id="4" name="TextBox 3">
            <a:extLst>
              <a:ext uri="{FF2B5EF4-FFF2-40B4-BE49-F238E27FC236}">
                <a16:creationId xmlns:a16="http://schemas.microsoft.com/office/drawing/2014/main" id="{AE4CA9A7-0537-0AE8-B6B8-E97065477166}"/>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14142" y="1150122"/>
            <a:ext cx="5750618" cy="318559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79017" y="4809935"/>
            <a:ext cx="7765391" cy="1046799"/>
          </a:xfrm>
          <a:prstGeom prst="rect">
            <a:avLst/>
          </a:prstGeom>
        </p:spPr>
        <p:txBody>
          <a:bodyPr vert="horz" wrap="square" lIns="0" tIns="8483" rIns="0" bIns="0" rtlCol="0">
            <a:spAutoFit/>
          </a:bodyPr>
          <a:lstStyle/>
          <a:p>
            <a:pPr marL="294679" indent="-285750">
              <a:lnSpc>
                <a:spcPts val="1557"/>
              </a:lnSpc>
              <a:spcBef>
                <a:spcPts val="67"/>
              </a:spcBef>
              <a:buFont typeface="Arial" panose="020B0604020202020204" pitchFamily="34" charset="0"/>
              <a:buChar char="•"/>
            </a:pPr>
            <a:r>
              <a:rPr sz="1301" spc="-4" dirty="0">
                <a:latin typeface="Arial"/>
                <a:cs typeface="Arial"/>
              </a:rPr>
              <a:t>Explain Images </a:t>
            </a:r>
            <a:r>
              <a:rPr sz="1301" spc="-7" dirty="0">
                <a:latin typeface="Arial"/>
                <a:cs typeface="Arial"/>
              </a:rPr>
              <a:t>with Multimodal Recurrent Neural Networks, </a:t>
            </a:r>
            <a:r>
              <a:rPr sz="1301" spc="-4" dirty="0">
                <a:latin typeface="Arial"/>
                <a:cs typeface="Arial"/>
              </a:rPr>
              <a:t>Mao et</a:t>
            </a:r>
            <a:r>
              <a:rPr sz="1301" spc="21" dirty="0">
                <a:latin typeface="Arial"/>
                <a:cs typeface="Arial"/>
              </a:rPr>
              <a:t> </a:t>
            </a:r>
            <a:r>
              <a:rPr sz="1301" spc="-7" dirty="0">
                <a:latin typeface="Arial"/>
                <a:cs typeface="Arial"/>
              </a:rPr>
              <a:t>al.</a:t>
            </a:r>
            <a:endParaRPr sz="1301" dirty="0">
              <a:latin typeface="Arial"/>
              <a:cs typeface="Arial"/>
            </a:endParaRPr>
          </a:p>
          <a:p>
            <a:pPr marL="294679" marR="625948" indent="-285750">
              <a:lnSpc>
                <a:spcPts val="1554"/>
              </a:lnSpc>
              <a:spcBef>
                <a:spcPts val="56"/>
              </a:spcBef>
              <a:buFont typeface="Arial" panose="020B0604020202020204" pitchFamily="34" charset="0"/>
              <a:buChar char="•"/>
            </a:pPr>
            <a:r>
              <a:rPr sz="1301" spc="-7" dirty="0">
                <a:latin typeface="Arial"/>
                <a:cs typeface="Arial"/>
              </a:rPr>
              <a:t>Deep Visual-Semantic Alignments for Generating </a:t>
            </a:r>
            <a:r>
              <a:rPr sz="1301" spc="-4" dirty="0">
                <a:latin typeface="Arial"/>
                <a:cs typeface="Arial"/>
              </a:rPr>
              <a:t>Image </a:t>
            </a:r>
            <a:r>
              <a:rPr sz="1301" spc="-7" dirty="0">
                <a:latin typeface="Arial"/>
                <a:cs typeface="Arial"/>
              </a:rPr>
              <a:t>Descriptions, Karpathy and Fei-Fei</a:t>
            </a:r>
            <a:endParaRPr lang="de-DE" sz="1301" spc="-7" dirty="0">
              <a:latin typeface="Arial"/>
              <a:cs typeface="Arial"/>
            </a:endParaRPr>
          </a:p>
          <a:p>
            <a:pPr marL="294679" marR="625948" indent="-285750">
              <a:lnSpc>
                <a:spcPts val="1554"/>
              </a:lnSpc>
              <a:spcBef>
                <a:spcPts val="56"/>
              </a:spcBef>
              <a:buFont typeface="Arial" panose="020B0604020202020204" pitchFamily="34" charset="0"/>
              <a:buChar char="•"/>
            </a:pPr>
            <a:r>
              <a:rPr sz="1301" spc="-7" dirty="0">
                <a:latin typeface="Arial"/>
                <a:cs typeface="Arial"/>
              </a:rPr>
              <a:t>Show and Tell: </a:t>
            </a:r>
            <a:r>
              <a:rPr sz="1301" spc="-4" dirty="0">
                <a:latin typeface="Arial"/>
                <a:cs typeface="Arial"/>
              </a:rPr>
              <a:t>A </a:t>
            </a:r>
            <a:r>
              <a:rPr sz="1301" spc="-7" dirty="0">
                <a:latin typeface="Arial"/>
                <a:cs typeface="Arial"/>
              </a:rPr>
              <a:t>Neural </a:t>
            </a:r>
            <a:r>
              <a:rPr sz="1301" spc="-4" dirty="0">
                <a:latin typeface="Arial"/>
                <a:cs typeface="Arial"/>
              </a:rPr>
              <a:t>Image </a:t>
            </a:r>
            <a:r>
              <a:rPr sz="1301" spc="-7" dirty="0">
                <a:latin typeface="Arial"/>
                <a:cs typeface="Arial"/>
              </a:rPr>
              <a:t>Caption Generator, Vinyals </a:t>
            </a:r>
            <a:r>
              <a:rPr sz="1301" spc="-4" dirty="0">
                <a:latin typeface="Arial"/>
                <a:cs typeface="Arial"/>
              </a:rPr>
              <a:t>et</a:t>
            </a:r>
            <a:r>
              <a:rPr sz="1301" spc="28" dirty="0">
                <a:latin typeface="Arial"/>
                <a:cs typeface="Arial"/>
              </a:rPr>
              <a:t> </a:t>
            </a:r>
            <a:r>
              <a:rPr sz="1301" spc="-7" dirty="0">
                <a:latin typeface="Arial"/>
                <a:cs typeface="Arial"/>
              </a:rPr>
              <a:t>al.</a:t>
            </a:r>
            <a:endParaRPr sz="1301" dirty="0">
              <a:latin typeface="Arial"/>
              <a:cs typeface="Arial"/>
            </a:endParaRPr>
          </a:p>
          <a:p>
            <a:pPr marL="294679" marR="3572" indent="-285750">
              <a:lnSpc>
                <a:spcPts val="1554"/>
              </a:lnSpc>
              <a:spcBef>
                <a:spcPts val="4"/>
              </a:spcBef>
              <a:buFont typeface="Arial" panose="020B0604020202020204" pitchFamily="34" charset="0"/>
              <a:buChar char="•"/>
            </a:pPr>
            <a:r>
              <a:rPr sz="1301" spc="-7" dirty="0">
                <a:latin typeface="Arial"/>
                <a:cs typeface="Arial"/>
              </a:rPr>
              <a:t>Long-term Recurrent Convolutional Networks for Visual Recognition and Description, Donahue </a:t>
            </a:r>
            <a:r>
              <a:rPr sz="1301" spc="-4" dirty="0">
                <a:latin typeface="Arial"/>
                <a:cs typeface="Arial"/>
              </a:rPr>
              <a:t>et </a:t>
            </a:r>
            <a:r>
              <a:rPr sz="1301" spc="-7" dirty="0">
                <a:latin typeface="Arial"/>
                <a:cs typeface="Arial"/>
              </a:rPr>
              <a:t>al.  </a:t>
            </a:r>
            <a:endParaRPr lang="de-DE" sz="1301" spc="-7" dirty="0">
              <a:latin typeface="Arial"/>
              <a:cs typeface="Arial"/>
            </a:endParaRPr>
          </a:p>
          <a:p>
            <a:pPr marL="294679" marR="3572" indent="-285750">
              <a:lnSpc>
                <a:spcPts val="1554"/>
              </a:lnSpc>
              <a:spcBef>
                <a:spcPts val="4"/>
              </a:spcBef>
              <a:buFont typeface="Arial" panose="020B0604020202020204" pitchFamily="34" charset="0"/>
              <a:buChar char="•"/>
            </a:pPr>
            <a:r>
              <a:rPr sz="1301" spc="-7" dirty="0">
                <a:latin typeface="Arial"/>
                <a:cs typeface="Arial"/>
              </a:rPr>
              <a:t>Learning </a:t>
            </a:r>
            <a:r>
              <a:rPr sz="1301" spc="-4" dirty="0">
                <a:latin typeface="Arial"/>
                <a:cs typeface="Arial"/>
              </a:rPr>
              <a:t>a </a:t>
            </a:r>
            <a:r>
              <a:rPr sz="1301" spc="-7" dirty="0">
                <a:latin typeface="Arial"/>
                <a:cs typeface="Arial"/>
              </a:rPr>
              <a:t>Recurrent Visual Representation for </a:t>
            </a:r>
            <a:r>
              <a:rPr sz="1301" spc="-4" dirty="0">
                <a:latin typeface="Arial"/>
                <a:cs typeface="Arial"/>
              </a:rPr>
              <a:t>Image </a:t>
            </a:r>
            <a:r>
              <a:rPr sz="1301" spc="-7" dirty="0">
                <a:latin typeface="Arial"/>
                <a:cs typeface="Arial"/>
              </a:rPr>
              <a:t>Caption Generation, Chen and</a:t>
            </a:r>
            <a:r>
              <a:rPr sz="1301" spc="70" dirty="0">
                <a:latin typeface="Arial"/>
                <a:cs typeface="Arial"/>
              </a:rPr>
              <a:t> </a:t>
            </a:r>
            <a:r>
              <a:rPr sz="1301" spc="-7" dirty="0">
                <a:latin typeface="Arial"/>
                <a:cs typeface="Arial"/>
              </a:rPr>
              <a:t>Zitnick</a:t>
            </a:r>
            <a:endParaRPr sz="1301" dirty="0">
              <a:latin typeface="Arial"/>
              <a:cs typeface="Arial"/>
            </a:endParaRPr>
          </a:p>
        </p:txBody>
      </p:sp>
      <p:sp>
        <p:nvSpPr>
          <p:cNvPr id="4" name="object 4"/>
          <p:cNvSpPr txBox="1">
            <a:spLocks noGrp="1"/>
          </p:cNvSpPr>
          <p:nvPr>
            <p:ph type="title"/>
          </p:nvPr>
        </p:nvSpPr>
        <p:spPr>
          <a:xfrm>
            <a:off x="479017" y="195570"/>
            <a:ext cx="3890218" cy="607272"/>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3867" spc="11" dirty="0">
                <a:latin typeface="Arial"/>
                <a:cs typeface="Arial"/>
              </a:rPr>
              <a:t>Image</a:t>
            </a:r>
            <a:r>
              <a:rPr sz="3867" spc="-53" dirty="0">
                <a:latin typeface="Arial"/>
                <a:cs typeface="Arial"/>
              </a:rPr>
              <a:t> </a:t>
            </a:r>
            <a:r>
              <a:rPr sz="3867" spc="7" dirty="0">
                <a:latin typeface="Arial"/>
                <a:cs typeface="Arial"/>
              </a:rPr>
              <a:t>Captioning</a:t>
            </a:r>
            <a:endParaRPr sz="3867">
              <a:latin typeface="Arial"/>
              <a:cs typeface="Arial"/>
            </a:endParaRPr>
          </a:p>
        </p:txBody>
      </p:sp>
      <p:sp>
        <p:nvSpPr>
          <p:cNvPr id="5" name="object 5"/>
          <p:cNvSpPr txBox="1"/>
          <p:nvPr/>
        </p:nvSpPr>
        <p:spPr>
          <a:xfrm>
            <a:off x="8763809" y="4040784"/>
            <a:ext cx="396925" cy="619416"/>
          </a:xfrm>
          <a:prstGeom prst="rect">
            <a:avLst/>
          </a:prstGeom>
        </p:spPr>
        <p:txBody>
          <a:bodyPr vert="horz" wrap="square" lIns="0" tIns="3572" rIns="0" bIns="0" rtlCol="0">
            <a:spAutoFit/>
          </a:bodyPr>
          <a:lstStyle/>
          <a:p>
            <a:pPr marL="8929" marR="3572" algn="just">
              <a:lnSpc>
                <a:spcPct val="104800"/>
              </a:lnSpc>
              <a:spcBef>
                <a:spcPts val="28"/>
              </a:spcBef>
            </a:pPr>
            <a:r>
              <a:rPr sz="773" spc="-4" dirty="0">
                <a:solidFill>
                  <a:srgbClr val="B7B7B7"/>
                </a:solidFill>
                <a:latin typeface="Arial"/>
                <a:cs typeface="Arial"/>
              </a:rPr>
              <a:t>Figure fr  Visual-S  </a:t>
            </a:r>
            <a:r>
              <a:rPr sz="773" dirty="0">
                <a:solidFill>
                  <a:srgbClr val="B7B7B7"/>
                </a:solidFill>
                <a:latin typeface="Arial"/>
                <a:cs typeface="Arial"/>
              </a:rPr>
              <a:t>Image</a:t>
            </a:r>
            <a:r>
              <a:rPr sz="773" spc="-49" dirty="0">
                <a:solidFill>
                  <a:srgbClr val="B7B7B7"/>
                </a:solidFill>
                <a:latin typeface="Arial"/>
                <a:cs typeface="Arial"/>
              </a:rPr>
              <a:t> </a:t>
            </a:r>
            <a:r>
              <a:rPr sz="773" dirty="0">
                <a:solidFill>
                  <a:srgbClr val="B7B7B7"/>
                </a:solidFill>
                <a:latin typeface="Arial"/>
                <a:cs typeface="Arial"/>
              </a:rPr>
              <a:t>D  copyrigh  </a:t>
            </a:r>
            <a:r>
              <a:rPr sz="773" spc="-4" dirty="0">
                <a:solidFill>
                  <a:srgbClr val="B7B7B7"/>
                </a:solidFill>
                <a:latin typeface="Arial"/>
                <a:cs typeface="Arial"/>
              </a:rPr>
              <a:t>Reprodu</a:t>
            </a:r>
            <a:endParaRPr sz="773">
              <a:latin typeface="Arial"/>
              <a:cs typeface="Arial"/>
            </a:endParaRPr>
          </a:p>
        </p:txBody>
      </p:sp>
      <p:sp>
        <p:nvSpPr>
          <p:cNvPr id="6" name="TextBox 5">
            <a:extLst>
              <a:ext uri="{FF2B5EF4-FFF2-40B4-BE49-F238E27FC236}">
                <a16:creationId xmlns:a16="http://schemas.microsoft.com/office/drawing/2014/main" id="{CF71E2E4-3828-A89A-631F-ED84C3F1D9E1}"/>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7" name="TextBox 6">
            <a:extLst>
              <a:ext uri="{FF2B5EF4-FFF2-40B4-BE49-F238E27FC236}">
                <a16:creationId xmlns:a16="http://schemas.microsoft.com/office/drawing/2014/main" id="{EFDC1AA2-DD7E-1E6D-A92F-88761399BCFB}"/>
              </a:ext>
            </a:extLst>
          </p:cNvPr>
          <p:cNvSpPr txBox="1"/>
          <p:nvPr/>
        </p:nvSpPr>
        <p:spPr>
          <a:xfrm>
            <a:off x="395536" y="4357118"/>
            <a:ext cx="1436612" cy="369332"/>
          </a:xfrm>
          <a:prstGeom prst="rect">
            <a:avLst/>
          </a:prstGeom>
          <a:noFill/>
        </p:spPr>
        <p:txBody>
          <a:bodyPr wrap="none" rtlCol="0">
            <a:spAutoFit/>
          </a:bodyPr>
          <a:lstStyle/>
          <a:p>
            <a:r>
              <a:rPr lang="en-DE" dirty="0"/>
              <a:t>Around 2014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5AA0B3-5224-F24B-D5FF-A51157584498}"/>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926123" y="308521"/>
            <a:ext cx="2166053" cy="153104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231494" y="247340"/>
            <a:ext cx="1228279" cy="327305"/>
          </a:xfrm>
          <a:prstGeom prst="rect">
            <a:avLst/>
          </a:prstGeom>
        </p:spPr>
        <p:txBody>
          <a:bodyPr vert="horz" wrap="square" lIns="0" tIns="8037" rIns="0" bIns="0" numCol="1" rtlCol="0" anchor="t" anchorCtr="0" compatLnSpc="1">
            <a:prstTxWarp prst="textNoShape">
              <a:avLst/>
            </a:prstTxWarp>
            <a:spAutoFit/>
          </a:bodyPr>
          <a:lstStyle/>
          <a:p>
            <a:pPr marL="8929">
              <a:spcBef>
                <a:spcPts val="63"/>
              </a:spcBef>
            </a:pPr>
            <a:r>
              <a:rPr sz="2074" spc="-7" dirty="0">
                <a:solidFill>
                  <a:srgbClr val="0000FF"/>
                </a:solidFill>
                <a:latin typeface="Arial"/>
                <a:cs typeface="Arial"/>
              </a:rPr>
              <a:t>test</a:t>
            </a:r>
            <a:r>
              <a:rPr sz="2074" spc="-49" dirty="0">
                <a:solidFill>
                  <a:srgbClr val="0000FF"/>
                </a:solidFill>
                <a:latin typeface="Arial"/>
                <a:cs typeface="Arial"/>
              </a:rPr>
              <a:t> </a:t>
            </a:r>
            <a:r>
              <a:rPr sz="2074" spc="-11" dirty="0">
                <a:solidFill>
                  <a:srgbClr val="0000FF"/>
                </a:solidFill>
                <a:latin typeface="Arial"/>
                <a:cs typeface="Arial"/>
              </a:rPr>
              <a:t>image</a:t>
            </a:r>
            <a:endParaRPr sz="2074">
              <a:latin typeface="Arial"/>
              <a:cs typeface="Arial"/>
            </a:endParaRPr>
          </a:p>
        </p:txBody>
      </p:sp>
      <p:sp>
        <p:nvSpPr>
          <p:cNvPr id="4" name="object 4"/>
          <p:cNvSpPr txBox="1"/>
          <p:nvPr/>
        </p:nvSpPr>
        <p:spPr>
          <a:xfrm>
            <a:off x="5310678" y="1925584"/>
            <a:ext cx="1296144" cy="114507"/>
          </a:xfrm>
          <a:prstGeom prst="rect">
            <a:avLst/>
          </a:prstGeom>
        </p:spPr>
        <p:txBody>
          <a:bodyPr vert="horz" wrap="square" lIns="0" tIns="11609" rIns="0" bIns="0" rtlCol="0">
            <a:spAutoFit/>
          </a:bodyPr>
          <a:lstStyle/>
          <a:p>
            <a:pPr marL="8929">
              <a:spcBef>
                <a:spcPts val="91"/>
              </a:spcBef>
            </a:pPr>
            <a:r>
              <a:rPr sz="668" u="heavy" spc="7" dirty="0">
                <a:solidFill>
                  <a:srgbClr val="999999"/>
                </a:solidFill>
                <a:uFill>
                  <a:solidFill>
                    <a:srgbClr val="999999"/>
                  </a:solidFill>
                </a:uFill>
                <a:latin typeface="Arial"/>
                <a:cs typeface="Arial"/>
              </a:rPr>
              <a:t>This image</a:t>
            </a:r>
            <a:r>
              <a:rPr sz="668" spc="7" dirty="0">
                <a:solidFill>
                  <a:srgbClr val="999999"/>
                </a:solidFill>
                <a:latin typeface="Arial"/>
                <a:cs typeface="Arial"/>
              </a:rPr>
              <a:t> </a:t>
            </a:r>
            <a:r>
              <a:rPr sz="668" spc="4" dirty="0">
                <a:solidFill>
                  <a:srgbClr val="999999"/>
                </a:solidFill>
                <a:latin typeface="Arial"/>
                <a:cs typeface="Arial"/>
              </a:rPr>
              <a:t>is </a:t>
            </a:r>
            <a:r>
              <a:rPr sz="668" u="heavy" spc="-39" dirty="0">
                <a:solidFill>
                  <a:srgbClr val="999999"/>
                </a:solidFill>
                <a:uFill>
                  <a:solidFill>
                    <a:srgbClr val="999999"/>
                  </a:solidFill>
                </a:uFill>
                <a:latin typeface="Arial"/>
                <a:cs typeface="Arial"/>
              </a:rPr>
              <a:t>CCO </a:t>
            </a:r>
            <a:r>
              <a:rPr sz="668" u="heavy" spc="4" dirty="0">
                <a:solidFill>
                  <a:srgbClr val="999999"/>
                </a:solidFill>
                <a:uFill>
                  <a:solidFill>
                    <a:srgbClr val="999999"/>
                  </a:solidFill>
                </a:uFill>
                <a:latin typeface="Arial"/>
                <a:cs typeface="Arial"/>
              </a:rPr>
              <a:t>public</a:t>
            </a:r>
            <a:r>
              <a:rPr sz="668" u="heavy" spc="11" dirty="0">
                <a:solidFill>
                  <a:srgbClr val="999999"/>
                </a:solidFill>
                <a:uFill>
                  <a:solidFill>
                    <a:srgbClr val="999999"/>
                  </a:solidFill>
                </a:uFill>
                <a:latin typeface="Arial"/>
                <a:cs typeface="Arial"/>
              </a:rPr>
              <a:t> </a:t>
            </a:r>
            <a:r>
              <a:rPr sz="668" u="heavy" spc="7" dirty="0">
                <a:solidFill>
                  <a:srgbClr val="999999"/>
                </a:solidFill>
                <a:uFill>
                  <a:solidFill>
                    <a:srgbClr val="999999"/>
                  </a:solidFill>
                </a:uFill>
                <a:latin typeface="Arial"/>
                <a:cs typeface="Arial"/>
              </a:rPr>
              <a:t>domain</a:t>
            </a:r>
            <a:endParaRPr sz="668">
              <a:latin typeface="Arial"/>
              <a:cs typeface="Arial"/>
            </a:endParaRPr>
          </a:p>
        </p:txBody>
      </p:sp>
      <p:sp>
        <p:nvSpPr>
          <p:cNvPr id="5" name="TextBox 4">
            <a:extLst>
              <a:ext uri="{FF2B5EF4-FFF2-40B4-BE49-F238E27FC236}">
                <a16:creationId xmlns:a16="http://schemas.microsoft.com/office/drawing/2014/main" id="{8D1DB1C1-2CAC-1774-E908-04849C5041DD}"/>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833" y="1329500"/>
            <a:ext cx="3835646" cy="513559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9080" y="277311"/>
            <a:ext cx="5912346"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427360" algn="l"/>
                <a:tab pos="3550764" algn="l"/>
              </a:tabLst>
            </a:pPr>
            <a:r>
              <a:rPr lang="de-DE" dirty="0">
                <a:cs typeface="HelveticaNeue-Light"/>
              </a:rPr>
              <a:t>V</a:t>
            </a:r>
            <a:r>
              <a:rPr dirty="0" err="1">
                <a:cs typeface="HelveticaNeue-Light"/>
              </a:rPr>
              <a:t>isual</a:t>
            </a:r>
            <a:r>
              <a:rPr lang="de-DE" dirty="0">
                <a:cs typeface="HelveticaNeue-Light"/>
              </a:rPr>
              <a:t> </a:t>
            </a:r>
            <a:r>
              <a:rPr dirty="0">
                <a:cs typeface="HelveticaNeue-Light"/>
              </a:rPr>
              <a:t>question</a:t>
            </a:r>
            <a:r>
              <a:rPr lang="de-DE" dirty="0">
                <a:cs typeface="HelveticaNeue-Light"/>
              </a:rPr>
              <a:t> </a:t>
            </a:r>
            <a:r>
              <a:rPr dirty="0">
                <a:cs typeface="HelveticaNeue-Light"/>
              </a:rPr>
              <a:t>answering</a:t>
            </a:r>
          </a:p>
        </p:txBody>
      </p:sp>
      <p:sp>
        <p:nvSpPr>
          <p:cNvPr id="4" name="object 4"/>
          <p:cNvSpPr/>
          <p:nvPr/>
        </p:nvSpPr>
        <p:spPr>
          <a:xfrm>
            <a:off x="4811346" y="2848403"/>
            <a:ext cx="4154105" cy="209847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890790" y="2966735"/>
            <a:ext cx="138410" cy="301085"/>
          </a:xfrm>
          <a:prstGeom prst="rect">
            <a:avLst/>
          </a:prstGeom>
        </p:spPr>
        <p:txBody>
          <a:bodyPr vert="horz" wrap="square" lIns="0" tIns="8930" rIns="0" bIns="0" rtlCol="0">
            <a:spAutoFit/>
          </a:bodyPr>
          <a:lstStyle/>
          <a:p>
            <a:pPr marL="8929">
              <a:spcBef>
                <a:spcPts val="70"/>
              </a:spcBef>
            </a:pPr>
            <a:r>
              <a:rPr sz="1898" dirty="0">
                <a:latin typeface="Helvetica-Light"/>
                <a:cs typeface="Helvetica-Light"/>
              </a:rPr>
              <a:t>•</a:t>
            </a:r>
          </a:p>
        </p:txBody>
      </p:sp>
      <p:sp>
        <p:nvSpPr>
          <p:cNvPr id="8" name="object 8"/>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4</a:t>
            </a:fld>
            <a:endParaRPr dirty="0"/>
          </a:p>
        </p:txBody>
      </p:sp>
      <p:sp>
        <p:nvSpPr>
          <p:cNvPr id="6" name="object 6"/>
          <p:cNvSpPr txBox="1"/>
          <p:nvPr/>
        </p:nvSpPr>
        <p:spPr>
          <a:xfrm>
            <a:off x="4890790" y="3640033"/>
            <a:ext cx="138410" cy="778498"/>
          </a:xfrm>
          <a:prstGeom prst="rect">
            <a:avLst/>
          </a:prstGeom>
        </p:spPr>
        <p:txBody>
          <a:bodyPr vert="horz" wrap="square" lIns="0" tIns="103584" rIns="0" bIns="0" rtlCol="0">
            <a:spAutoFit/>
          </a:bodyPr>
          <a:lstStyle/>
          <a:p>
            <a:pPr marL="8929">
              <a:spcBef>
                <a:spcPts val="816"/>
              </a:spcBef>
            </a:pPr>
            <a:r>
              <a:rPr sz="1898" dirty="0">
                <a:latin typeface="Helvetica-Light"/>
                <a:cs typeface="Helvetica-Light"/>
              </a:rPr>
              <a:t>•</a:t>
            </a:r>
            <a:endParaRPr sz="1898">
              <a:latin typeface="Helvetica-Light"/>
              <a:cs typeface="Helvetica-Light"/>
            </a:endParaRPr>
          </a:p>
          <a:p>
            <a:pPr marL="8929">
              <a:spcBef>
                <a:spcPts val="745"/>
              </a:spcBef>
            </a:pPr>
            <a:r>
              <a:rPr sz="1898" dirty="0">
                <a:latin typeface="Helvetica-Light"/>
                <a:cs typeface="Helvetica-Light"/>
              </a:rPr>
              <a:t>•</a:t>
            </a:r>
            <a:endParaRPr sz="1898">
              <a:latin typeface="Helvetica-Light"/>
              <a:cs typeface="Helvetica-Light"/>
            </a:endParaRPr>
          </a:p>
        </p:txBody>
      </p:sp>
      <p:sp>
        <p:nvSpPr>
          <p:cNvPr id="7" name="object 7"/>
          <p:cNvSpPr txBox="1"/>
          <p:nvPr/>
        </p:nvSpPr>
        <p:spPr>
          <a:xfrm>
            <a:off x="5203329" y="2916997"/>
            <a:ext cx="3567857" cy="1947047"/>
          </a:xfrm>
          <a:prstGeom prst="rect">
            <a:avLst/>
          </a:prstGeom>
        </p:spPr>
        <p:txBody>
          <a:bodyPr vert="horz" wrap="square" lIns="0" tIns="23217" rIns="0" bIns="0" rtlCol="0">
            <a:spAutoFit/>
          </a:bodyPr>
          <a:lstStyle/>
          <a:p>
            <a:pPr marL="8929" marR="200018">
              <a:lnSpc>
                <a:spcPts val="3023"/>
              </a:lnSpc>
              <a:spcBef>
                <a:spcPts val="183"/>
              </a:spcBef>
              <a:tabLst>
                <a:tab pos="348245" algn="l"/>
                <a:tab pos="937584" algn="l"/>
                <a:tab pos="1741674" algn="l"/>
              </a:tabLst>
            </a:pPr>
            <a:r>
              <a:rPr sz="2531" dirty="0">
                <a:latin typeface="Helvetica-Light"/>
                <a:cs typeface="Helvetica-Light"/>
              </a:rPr>
              <a:t>Is	this	truck	conside</a:t>
            </a:r>
            <a:r>
              <a:rPr sz="2531" spc="-46" dirty="0">
                <a:latin typeface="Helvetica-Light"/>
                <a:cs typeface="Helvetica-Light"/>
              </a:rPr>
              <a:t>r</a:t>
            </a:r>
            <a:r>
              <a:rPr sz="2531" dirty="0">
                <a:latin typeface="Helvetica-Light"/>
                <a:cs typeface="Helvetica-Light"/>
              </a:rPr>
              <a:t>ed  “vintage”?</a:t>
            </a:r>
          </a:p>
          <a:p>
            <a:pPr marL="8929" marR="3572">
              <a:lnSpc>
                <a:spcPts val="3023"/>
              </a:lnSpc>
              <a:tabLst>
                <a:tab pos="830431" algn="l"/>
                <a:tab pos="848290" algn="l"/>
                <a:tab pos="1098313" algn="l"/>
                <a:tab pos="1384499" algn="l"/>
                <a:tab pos="1527369" algn="l"/>
                <a:tab pos="1634521" algn="l"/>
                <a:tab pos="1884544" algn="l"/>
                <a:tab pos="2129208" algn="l"/>
                <a:tab pos="2522101" algn="l"/>
                <a:tab pos="2807840" algn="l"/>
              </a:tabLst>
            </a:pPr>
            <a:r>
              <a:rPr sz="2531" dirty="0">
                <a:latin typeface="Helvetica-Light"/>
                <a:cs typeface="Helvetica-Light"/>
              </a:rPr>
              <a:t>Does		the	</a:t>
            </a:r>
            <a:r>
              <a:rPr sz="2531" spc="-46" dirty="0">
                <a:latin typeface="Helvetica-Light"/>
                <a:cs typeface="Helvetica-Light"/>
              </a:rPr>
              <a:t>r</a:t>
            </a:r>
            <a:r>
              <a:rPr sz="2531" dirty="0">
                <a:latin typeface="Helvetica-Light"/>
                <a:cs typeface="Helvetica-Light"/>
              </a:rPr>
              <a:t>oad	look	new?  What	kind	of	</a:t>
            </a:r>
            <a:r>
              <a:rPr sz="2531" spc="-14" dirty="0">
                <a:latin typeface="Helvetica-Light"/>
                <a:cs typeface="Helvetica-Light"/>
              </a:rPr>
              <a:t>tree	</a:t>
            </a:r>
            <a:r>
              <a:rPr sz="2531" dirty="0">
                <a:latin typeface="Helvetica-Light"/>
                <a:cs typeface="Helvetica-Light"/>
              </a:rPr>
              <a:t>is  behind	the	truck?</a:t>
            </a:r>
          </a:p>
        </p:txBody>
      </p:sp>
      <p:sp>
        <p:nvSpPr>
          <p:cNvPr id="9" name="TextBox 8">
            <a:extLst>
              <a:ext uri="{FF2B5EF4-FFF2-40B4-BE49-F238E27FC236}">
                <a16:creationId xmlns:a16="http://schemas.microsoft.com/office/drawing/2014/main" id="{8E6C9FA5-52E5-648F-A976-F066EB7B3AC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AE7E9C-9131-E9D9-1D1A-C8DEA9439760}"/>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92904" y="133314"/>
            <a:ext cx="1102328" cy="56581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99569" y="332557"/>
            <a:ext cx="3220492" cy="0"/>
          </a:xfrm>
          <a:custGeom>
            <a:avLst/>
            <a:gdLst/>
            <a:ahLst/>
            <a:cxnLst/>
            <a:rect l="l" t="t" r="r" b="b"/>
            <a:pathLst>
              <a:path w="4580255">
                <a:moveTo>
                  <a:pt x="4579706" y="0"/>
                </a:moveTo>
                <a:lnTo>
                  <a:pt x="0" y="0"/>
                </a:lnTo>
              </a:path>
            </a:pathLst>
          </a:custGeom>
          <a:ln w="31072">
            <a:solidFill>
              <a:srgbClr val="0000FF"/>
            </a:solidFill>
          </a:ln>
        </p:spPr>
        <p:txBody>
          <a:bodyPr wrap="square" lIns="0" tIns="0" rIns="0" bIns="0" rtlCol="0"/>
          <a:lstStyle/>
          <a:p>
            <a:endParaRPr/>
          </a:p>
        </p:txBody>
      </p:sp>
      <p:sp>
        <p:nvSpPr>
          <p:cNvPr id="4" name="object 4"/>
          <p:cNvSpPr/>
          <p:nvPr/>
        </p:nvSpPr>
        <p:spPr>
          <a:xfrm>
            <a:off x="1589495" y="285546"/>
            <a:ext cx="120997" cy="94023"/>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7221201" y="246993"/>
            <a:ext cx="1226493" cy="325977"/>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2039" spc="7" dirty="0">
                <a:solidFill>
                  <a:srgbClr val="0000FF"/>
                </a:solidFill>
                <a:latin typeface="Arial"/>
                <a:cs typeface="Arial"/>
              </a:rPr>
              <a:t>test</a:t>
            </a:r>
            <a:r>
              <a:rPr sz="2039" spc="-46" dirty="0">
                <a:solidFill>
                  <a:srgbClr val="0000FF"/>
                </a:solidFill>
                <a:latin typeface="Arial"/>
                <a:cs typeface="Arial"/>
              </a:rPr>
              <a:t> </a:t>
            </a:r>
            <a:r>
              <a:rPr sz="2039" spc="7" dirty="0">
                <a:solidFill>
                  <a:srgbClr val="0000FF"/>
                </a:solidFill>
                <a:latin typeface="Arial"/>
                <a:cs typeface="Arial"/>
              </a:rPr>
              <a:t>image</a:t>
            </a:r>
            <a:endParaRPr sz="2039">
              <a:latin typeface="Arial"/>
              <a:cs typeface="Arial"/>
            </a:endParaRPr>
          </a:p>
        </p:txBody>
      </p:sp>
      <p:sp>
        <p:nvSpPr>
          <p:cNvPr id="6" name="object 6"/>
          <p:cNvSpPr/>
          <p:nvPr/>
        </p:nvSpPr>
        <p:spPr>
          <a:xfrm>
            <a:off x="4919130" y="308101"/>
            <a:ext cx="2162964" cy="152886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941584" y="1925840"/>
            <a:ext cx="3206480" cy="3000335"/>
          </a:xfrm>
          <a:prstGeom prst="rect">
            <a:avLst/>
          </a:prstGeom>
          <a:solidFill>
            <a:srgbClr val="F5D328"/>
          </a:solidFill>
        </p:spPr>
        <p:txBody>
          <a:bodyPr vert="horz" wrap="square" lIns="0" tIns="34379" rIns="0" bIns="0" rtlCol="0">
            <a:spAutoFit/>
          </a:bodyPr>
          <a:lstStyle/>
          <a:p>
            <a:pPr marL="467006" marR="461648" algn="ctr">
              <a:lnSpc>
                <a:spcPts val="3867"/>
              </a:lnSpc>
              <a:spcBef>
                <a:spcPts val="271"/>
              </a:spcBef>
              <a:tabLst>
                <a:tab pos="1196536" algn="l"/>
                <a:tab pos="1447897" algn="l"/>
                <a:tab pos="1562640" algn="l"/>
                <a:tab pos="1584517" algn="l"/>
                <a:tab pos="1972944" algn="l"/>
              </a:tabLst>
            </a:pPr>
            <a:r>
              <a:rPr lang="de-DE" sz="3234" dirty="0">
                <a:latin typeface="HelveticaNeue-Light"/>
                <a:cs typeface="HelveticaNeue-Light"/>
              </a:rPr>
              <a:t>T</a:t>
            </a:r>
            <a:r>
              <a:rPr sz="3234" dirty="0">
                <a:latin typeface="HelveticaNeue-Light"/>
                <a:cs typeface="HelveticaNeue-Light"/>
              </a:rPr>
              <a:t>his</a:t>
            </a:r>
            <a:r>
              <a:rPr lang="de-DE" sz="3234" dirty="0">
                <a:latin typeface="HelveticaNeue-Light"/>
                <a:cs typeface="HelveticaNeue-Light"/>
              </a:rPr>
              <a:t> </a:t>
            </a:r>
            <a:r>
              <a:rPr sz="3234" dirty="0">
                <a:latin typeface="HelveticaNeue-Light"/>
                <a:cs typeface="HelveticaNeue-Light"/>
              </a:rPr>
              <a:t>is	</a:t>
            </a:r>
            <a:r>
              <a:rPr lang="de-DE" sz="3234" dirty="0">
                <a:latin typeface="HelveticaNeue-Light"/>
                <a:cs typeface="HelveticaNeue-Light"/>
              </a:rPr>
              <a:t> </a:t>
            </a:r>
            <a:r>
              <a:rPr sz="3234" dirty="0">
                <a:latin typeface="HelveticaNeue-Light"/>
                <a:cs typeface="HelveticaNeue-Light"/>
              </a:rPr>
              <a:t>our  ImageNet  CNN,	now  used	as	a  </a:t>
            </a:r>
            <a:r>
              <a:rPr sz="3234" spc="-11" dirty="0">
                <a:latin typeface="HelveticaNeue-Light"/>
                <a:cs typeface="HelveticaNeue-Light"/>
              </a:rPr>
              <a:t>feature  </a:t>
            </a:r>
            <a:r>
              <a:rPr sz="3234" dirty="0">
                <a:latin typeface="HelveticaNeue-Light"/>
                <a:cs typeface="HelveticaNeue-Light"/>
              </a:rPr>
              <a:t>extractor</a:t>
            </a:r>
          </a:p>
        </p:txBody>
      </p:sp>
      <p:sp>
        <p:nvSpPr>
          <p:cNvPr id="8" name="TextBox 7">
            <a:extLst>
              <a:ext uri="{FF2B5EF4-FFF2-40B4-BE49-F238E27FC236}">
                <a16:creationId xmlns:a16="http://schemas.microsoft.com/office/drawing/2014/main" id="{C1BF3BC2-FA91-46BA-8814-64763FCAC69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5B1A30-2907-A245-F4CA-C54D083FEDA2}"/>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40509" y="132837"/>
            <a:ext cx="1097961" cy="563573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42394" y="331291"/>
            <a:ext cx="3207544" cy="0"/>
          </a:xfrm>
          <a:custGeom>
            <a:avLst/>
            <a:gdLst/>
            <a:ahLst/>
            <a:cxnLst/>
            <a:rect l="l" t="t" r="r" b="b"/>
            <a:pathLst>
              <a:path w="4561840">
                <a:moveTo>
                  <a:pt x="4561565" y="0"/>
                </a:moveTo>
                <a:lnTo>
                  <a:pt x="0" y="0"/>
                </a:lnTo>
              </a:path>
            </a:pathLst>
          </a:custGeom>
          <a:ln w="30949">
            <a:solidFill>
              <a:srgbClr val="0000FF"/>
            </a:solidFill>
          </a:ln>
        </p:spPr>
        <p:txBody>
          <a:bodyPr wrap="square" lIns="0" tIns="0" rIns="0" bIns="0" rtlCol="0"/>
          <a:lstStyle/>
          <a:p>
            <a:endParaRPr/>
          </a:p>
        </p:txBody>
      </p:sp>
      <p:sp>
        <p:nvSpPr>
          <p:cNvPr id="4" name="object 4"/>
          <p:cNvSpPr/>
          <p:nvPr/>
        </p:nvSpPr>
        <p:spPr>
          <a:xfrm>
            <a:off x="1632757" y="284466"/>
            <a:ext cx="120518" cy="936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242118" y="246030"/>
            <a:ext cx="1221581" cy="325075"/>
          </a:xfrm>
          <a:prstGeom prst="rect">
            <a:avLst/>
          </a:prstGeom>
        </p:spPr>
        <p:txBody>
          <a:bodyPr vert="horz" wrap="square" lIns="0" tIns="11162" rIns="0" bIns="0" rtlCol="0">
            <a:spAutoFit/>
          </a:bodyPr>
          <a:lstStyle/>
          <a:p>
            <a:pPr marL="8929">
              <a:spcBef>
                <a:spcPts val="88"/>
              </a:spcBef>
            </a:pPr>
            <a:r>
              <a:rPr sz="2039" spc="4" dirty="0">
                <a:solidFill>
                  <a:srgbClr val="0000FF"/>
                </a:solidFill>
                <a:latin typeface="Arial"/>
                <a:cs typeface="Arial"/>
              </a:rPr>
              <a:t>test</a:t>
            </a:r>
            <a:r>
              <a:rPr sz="2039" spc="-49" dirty="0">
                <a:solidFill>
                  <a:srgbClr val="0000FF"/>
                </a:solidFill>
                <a:latin typeface="Arial"/>
                <a:cs typeface="Arial"/>
              </a:rPr>
              <a:t> </a:t>
            </a:r>
            <a:r>
              <a:rPr sz="2039" spc="4" dirty="0">
                <a:solidFill>
                  <a:srgbClr val="0000FF"/>
                </a:solidFill>
                <a:latin typeface="Arial"/>
                <a:cs typeface="Arial"/>
              </a:rPr>
              <a:t>image</a:t>
            </a:r>
            <a:endParaRPr sz="2039">
              <a:latin typeface="Arial"/>
              <a:cs typeface="Arial"/>
            </a:endParaRPr>
          </a:p>
        </p:txBody>
      </p:sp>
      <p:sp>
        <p:nvSpPr>
          <p:cNvPr id="6" name="object 6"/>
          <p:cNvSpPr txBox="1"/>
          <p:nvPr/>
        </p:nvSpPr>
        <p:spPr>
          <a:xfrm>
            <a:off x="451063" y="5230535"/>
            <a:ext cx="1284089" cy="589905"/>
          </a:xfrm>
          <a:prstGeom prst="rect">
            <a:avLst/>
          </a:prstGeom>
          <a:solidFill>
            <a:srgbClr val="F4CCCC">
              <a:alpha val="51919"/>
            </a:srgbClr>
          </a:solidFill>
          <a:ln w="30949">
            <a:solidFill>
              <a:srgbClr val="FF0000"/>
            </a:solidFill>
          </a:ln>
        </p:spPr>
        <p:txBody>
          <a:bodyPr vert="horz" wrap="square" lIns="0" tIns="0" rIns="0" bIns="0" rtlCol="0">
            <a:spAutoFit/>
          </a:bodyPr>
          <a:lstStyle/>
          <a:p>
            <a:pPr algn="ctr">
              <a:lnSpc>
                <a:spcPts val="4629"/>
              </a:lnSpc>
            </a:pPr>
            <a:r>
              <a:rPr sz="4113" b="1" spc="-4" dirty="0">
                <a:solidFill>
                  <a:srgbClr val="FF0000"/>
                </a:solidFill>
                <a:latin typeface="Arial"/>
                <a:cs typeface="Arial"/>
              </a:rPr>
              <a:t>X</a:t>
            </a:r>
            <a:endParaRPr sz="4113">
              <a:latin typeface="Arial"/>
              <a:cs typeface="Arial"/>
            </a:endParaRPr>
          </a:p>
        </p:txBody>
      </p:sp>
      <p:sp>
        <p:nvSpPr>
          <p:cNvPr id="7" name="object 7"/>
          <p:cNvSpPr/>
          <p:nvPr/>
        </p:nvSpPr>
        <p:spPr>
          <a:xfrm>
            <a:off x="4949203" y="306931"/>
            <a:ext cx="2154395" cy="1522805"/>
          </a:xfrm>
          <a:prstGeom prst="rect">
            <a:avLst/>
          </a:prstGeom>
          <a:blipFill>
            <a:blip r:embed="rId4"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65FC6650-FF1E-0945-0723-AF25DCEB7925}"/>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1" name="object 7">
            <a:extLst>
              <a:ext uri="{FF2B5EF4-FFF2-40B4-BE49-F238E27FC236}">
                <a16:creationId xmlns:a16="http://schemas.microsoft.com/office/drawing/2014/main" id="{7A6F108B-3751-100A-58BE-E9A0F7395BF7}"/>
              </a:ext>
            </a:extLst>
          </p:cNvPr>
          <p:cNvSpPr txBox="1"/>
          <p:nvPr/>
        </p:nvSpPr>
        <p:spPr>
          <a:xfrm>
            <a:off x="1941584" y="1925840"/>
            <a:ext cx="3206480" cy="3000335"/>
          </a:xfrm>
          <a:prstGeom prst="rect">
            <a:avLst/>
          </a:prstGeom>
          <a:solidFill>
            <a:srgbClr val="F5D328"/>
          </a:solidFill>
        </p:spPr>
        <p:txBody>
          <a:bodyPr vert="horz" wrap="square" lIns="0" tIns="34379" rIns="0" bIns="0" rtlCol="0">
            <a:spAutoFit/>
          </a:bodyPr>
          <a:lstStyle/>
          <a:p>
            <a:pPr marL="467006" marR="461648" algn="ctr">
              <a:lnSpc>
                <a:spcPts val="3867"/>
              </a:lnSpc>
              <a:spcBef>
                <a:spcPts val="271"/>
              </a:spcBef>
              <a:tabLst>
                <a:tab pos="1196536" algn="l"/>
                <a:tab pos="1447897" algn="l"/>
                <a:tab pos="1562640" algn="l"/>
                <a:tab pos="1584517" algn="l"/>
                <a:tab pos="1972944" algn="l"/>
              </a:tabLst>
            </a:pPr>
            <a:r>
              <a:rPr lang="de-DE" sz="3234" dirty="0">
                <a:latin typeface="HelveticaNeue-Light"/>
                <a:cs typeface="HelveticaNeue-Light"/>
              </a:rPr>
              <a:t>T</a:t>
            </a:r>
            <a:r>
              <a:rPr sz="3234" dirty="0">
                <a:latin typeface="HelveticaNeue-Light"/>
                <a:cs typeface="HelveticaNeue-Light"/>
              </a:rPr>
              <a:t>his</a:t>
            </a:r>
            <a:r>
              <a:rPr lang="de-DE" sz="3234" dirty="0">
                <a:latin typeface="HelveticaNeue-Light"/>
                <a:cs typeface="HelveticaNeue-Light"/>
              </a:rPr>
              <a:t> </a:t>
            </a:r>
            <a:r>
              <a:rPr sz="3234" dirty="0">
                <a:latin typeface="HelveticaNeue-Light"/>
                <a:cs typeface="HelveticaNeue-Light"/>
              </a:rPr>
              <a:t>is	</a:t>
            </a:r>
            <a:r>
              <a:rPr lang="de-DE" sz="3234" dirty="0">
                <a:latin typeface="HelveticaNeue-Light"/>
                <a:cs typeface="HelveticaNeue-Light"/>
              </a:rPr>
              <a:t> </a:t>
            </a:r>
            <a:r>
              <a:rPr sz="3234" dirty="0">
                <a:latin typeface="HelveticaNeue-Light"/>
                <a:cs typeface="HelveticaNeue-Light"/>
              </a:rPr>
              <a:t>our  ImageNet  CNN,	now  used	as	a  </a:t>
            </a:r>
            <a:r>
              <a:rPr sz="3234" spc="-11" dirty="0">
                <a:latin typeface="HelveticaNeue-Light"/>
                <a:cs typeface="HelveticaNeue-Light"/>
              </a:rPr>
              <a:t>feature  </a:t>
            </a:r>
            <a:r>
              <a:rPr sz="3234" dirty="0">
                <a:latin typeface="HelveticaNeue-Light"/>
                <a:cs typeface="HelveticaNeue-Light"/>
              </a:rPr>
              <a:t>extractor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05E002-77E4-C94F-197A-DC3D58C2406E}"/>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10279" y="171698"/>
            <a:ext cx="1114040" cy="571827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29766" y="373057"/>
            <a:ext cx="3254425" cy="0"/>
          </a:xfrm>
          <a:custGeom>
            <a:avLst/>
            <a:gdLst/>
            <a:ahLst/>
            <a:cxnLst/>
            <a:rect l="l" t="t" r="r" b="b"/>
            <a:pathLst>
              <a:path w="4628515">
                <a:moveTo>
                  <a:pt x="4628366" y="0"/>
                </a:moveTo>
                <a:lnTo>
                  <a:pt x="0" y="0"/>
                </a:lnTo>
              </a:path>
            </a:pathLst>
          </a:custGeom>
          <a:ln w="31403">
            <a:solidFill>
              <a:srgbClr val="0000FF"/>
            </a:solidFill>
          </a:ln>
        </p:spPr>
        <p:txBody>
          <a:bodyPr wrap="square" lIns="0" tIns="0" rIns="0" bIns="0" rtlCol="0"/>
          <a:lstStyle/>
          <a:p>
            <a:endParaRPr/>
          </a:p>
        </p:txBody>
      </p:sp>
      <p:sp>
        <p:nvSpPr>
          <p:cNvPr id="4" name="object 4"/>
          <p:cNvSpPr/>
          <p:nvPr/>
        </p:nvSpPr>
        <p:spPr>
          <a:xfrm>
            <a:off x="1618523" y="325547"/>
            <a:ext cx="122283" cy="9502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19524" y="5344046"/>
            <a:ext cx="1302841" cy="604540"/>
          </a:xfrm>
          <a:custGeom>
            <a:avLst/>
            <a:gdLst/>
            <a:ahLst/>
            <a:cxnLst/>
            <a:rect l="l" t="t" r="r" b="b"/>
            <a:pathLst>
              <a:path w="1852930" h="859790">
                <a:moveTo>
                  <a:pt x="0" y="859504"/>
                </a:moveTo>
                <a:lnTo>
                  <a:pt x="1852533" y="859504"/>
                </a:lnTo>
                <a:lnTo>
                  <a:pt x="1852533" y="0"/>
                </a:lnTo>
                <a:lnTo>
                  <a:pt x="0" y="0"/>
                </a:lnTo>
                <a:lnTo>
                  <a:pt x="0" y="859504"/>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310161" y="286679"/>
            <a:ext cx="1239441" cy="329558"/>
          </a:xfrm>
          <a:prstGeom prst="rect">
            <a:avLst/>
          </a:prstGeom>
        </p:spPr>
        <p:txBody>
          <a:bodyPr vert="horz" wrap="square" lIns="0" tIns="10268" rIns="0" bIns="0" numCol="1" rtlCol="0" anchor="t" anchorCtr="0" compatLnSpc="1">
            <a:prstTxWarp prst="textNoShape">
              <a:avLst/>
            </a:prstTxWarp>
            <a:spAutoFit/>
          </a:bodyPr>
          <a:lstStyle/>
          <a:p>
            <a:pPr marL="8929">
              <a:spcBef>
                <a:spcPts val="80"/>
              </a:spcBef>
            </a:pPr>
            <a:r>
              <a:rPr sz="2074" dirty="0">
                <a:solidFill>
                  <a:srgbClr val="0000FF"/>
                </a:solidFill>
                <a:latin typeface="Arial"/>
                <a:cs typeface="Arial"/>
              </a:rPr>
              <a:t>test</a:t>
            </a:r>
            <a:r>
              <a:rPr sz="2074" spc="-46" dirty="0">
                <a:solidFill>
                  <a:srgbClr val="0000FF"/>
                </a:solidFill>
                <a:latin typeface="Arial"/>
                <a:cs typeface="Arial"/>
              </a:rPr>
              <a:t> </a:t>
            </a:r>
            <a:r>
              <a:rPr sz="2074" dirty="0">
                <a:solidFill>
                  <a:srgbClr val="0000FF"/>
                </a:solidFill>
                <a:latin typeface="Arial"/>
                <a:cs typeface="Arial"/>
              </a:rPr>
              <a:t>image</a:t>
            </a:r>
            <a:endParaRPr sz="2074">
              <a:latin typeface="Arial"/>
              <a:cs typeface="Arial"/>
            </a:endParaRPr>
          </a:p>
        </p:txBody>
      </p:sp>
      <p:sp>
        <p:nvSpPr>
          <p:cNvPr id="7" name="object 7"/>
          <p:cNvSpPr txBox="1"/>
          <p:nvPr/>
        </p:nvSpPr>
        <p:spPr>
          <a:xfrm>
            <a:off x="3600157" y="4734178"/>
            <a:ext cx="532209" cy="646844"/>
          </a:xfrm>
          <a:prstGeom prst="rect">
            <a:avLst/>
          </a:prstGeom>
          <a:solidFill>
            <a:srgbClr val="F3F3F3"/>
          </a:solidFill>
          <a:ln w="31403">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spcBef>
                <a:spcPts val="25"/>
              </a:spcBef>
            </a:pPr>
            <a:endParaRPr sz="844">
              <a:latin typeface="Times New Roman"/>
              <a:cs typeface="Times New Roman"/>
            </a:endParaRPr>
          </a:p>
          <a:p>
            <a:pPr algn="ctr">
              <a:lnSpc>
                <a:spcPts val="963"/>
              </a:lnSpc>
            </a:pPr>
            <a:r>
              <a:rPr sz="809" spc="-91" dirty="0">
                <a:latin typeface="Arial"/>
                <a:cs typeface="Arial"/>
              </a:rPr>
              <a:t>xO</a:t>
            </a:r>
            <a:endParaRPr sz="809">
              <a:latin typeface="Arial"/>
              <a:cs typeface="Arial"/>
            </a:endParaRPr>
          </a:p>
          <a:p>
            <a:pPr marL="135726" marR="130369" algn="ctr">
              <a:lnSpc>
                <a:spcPts val="956"/>
              </a:lnSpc>
              <a:spcBef>
                <a:spcPts val="35"/>
              </a:spcBef>
            </a:pPr>
            <a:r>
              <a:rPr sz="809" spc="-4" dirty="0">
                <a:latin typeface="Arial"/>
                <a:cs typeface="Arial"/>
              </a:rPr>
              <a:t>&lt;STA  RT&gt;</a:t>
            </a:r>
            <a:endParaRPr sz="809">
              <a:latin typeface="Arial"/>
              <a:cs typeface="Arial"/>
            </a:endParaRPr>
          </a:p>
        </p:txBody>
      </p:sp>
      <p:sp>
        <p:nvSpPr>
          <p:cNvPr id="8" name="object 8"/>
          <p:cNvSpPr txBox="1"/>
          <p:nvPr/>
        </p:nvSpPr>
        <p:spPr>
          <a:xfrm>
            <a:off x="3266658" y="5596762"/>
            <a:ext cx="933152" cy="258318"/>
          </a:xfrm>
          <a:prstGeom prst="rect">
            <a:avLst/>
          </a:prstGeom>
        </p:spPr>
        <p:txBody>
          <a:bodyPr vert="horz" wrap="square" lIns="0" tIns="9376" rIns="0" bIns="0" rtlCol="0">
            <a:spAutoFit/>
          </a:bodyPr>
          <a:lstStyle/>
          <a:p>
            <a:pPr marL="8929">
              <a:spcBef>
                <a:spcPts val="74"/>
              </a:spcBef>
            </a:pPr>
            <a:r>
              <a:rPr sz="1617" dirty="0">
                <a:latin typeface="Arial"/>
                <a:cs typeface="Arial"/>
              </a:rPr>
              <a:t>&lt;START&gt;</a:t>
            </a:r>
            <a:endParaRPr sz="1617">
              <a:latin typeface="Arial"/>
              <a:cs typeface="Arial"/>
            </a:endParaRPr>
          </a:p>
        </p:txBody>
      </p:sp>
      <p:sp>
        <p:nvSpPr>
          <p:cNvPr id="9" name="object 9"/>
          <p:cNvSpPr/>
          <p:nvPr/>
        </p:nvSpPr>
        <p:spPr>
          <a:xfrm>
            <a:off x="4983535" y="348342"/>
            <a:ext cx="2185945" cy="1545105"/>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ABD3B520-C6A1-05F3-36F6-367D72BB7EF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873F26A-D7CB-4D18-0078-D4A39F66EEED}"/>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24970" y="69646"/>
            <a:ext cx="972377" cy="499112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89384" y="245400"/>
            <a:ext cx="2840534" cy="0"/>
          </a:xfrm>
          <a:custGeom>
            <a:avLst/>
            <a:gdLst/>
            <a:ahLst/>
            <a:cxnLst/>
            <a:rect l="l" t="t" r="r" b="b"/>
            <a:pathLst>
              <a:path w="4039870">
                <a:moveTo>
                  <a:pt x="4039816" y="0"/>
                </a:moveTo>
                <a:lnTo>
                  <a:pt x="0" y="0"/>
                </a:lnTo>
              </a:path>
            </a:pathLst>
          </a:custGeom>
          <a:ln w="27409">
            <a:solidFill>
              <a:srgbClr val="0000FF"/>
            </a:solidFill>
          </a:ln>
        </p:spPr>
        <p:txBody>
          <a:bodyPr wrap="square" lIns="0" tIns="0" rIns="0" bIns="0" rtlCol="0"/>
          <a:lstStyle/>
          <a:p>
            <a:endParaRPr/>
          </a:p>
        </p:txBody>
      </p:sp>
      <p:sp>
        <p:nvSpPr>
          <p:cNvPr id="4" name="object 4"/>
          <p:cNvSpPr/>
          <p:nvPr/>
        </p:nvSpPr>
        <p:spPr>
          <a:xfrm>
            <a:off x="1392287" y="203931"/>
            <a:ext cx="106733" cy="8293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161177" y="2783211"/>
            <a:ext cx="372814" cy="492058"/>
          </a:xfrm>
          <a:prstGeom prst="rect">
            <a:avLst/>
          </a:prstGeom>
          <a:solidFill>
            <a:srgbClr val="F3F3F3"/>
          </a:solidFill>
          <a:ln w="27409">
            <a:solidFill>
              <a:srgbClr val="666666"/>
            </a:solidFill>
          </a:ln>
        </p:spPr>
        <p:txBody>
          <a:bodyPr vert="horz" wrap="square" lIns="0" tIns="0" rIns="0" bIns="0" rtlCol="0">
            <a:spAutoFit/>
          </a:bodyPr>
          <a:lstStyle/>
          <a:p>
            <a:pPr>
              <a:lnSpc>
                <a:spcPct val="100000"/>
              </a:lnSpc>
            </a:pPr>
            <a:endParaRPr sz="1336">
              <a:latin typeface="Times New Roman"/>
              <a:cs typeface="Times New Roman"/>
            </a:endParaRPr>
          </a:p>
          <a:p>
            <a:pPr marL="100455">
              <a:spcBef>
                <a:spcPts val="777"/>
              </a:spcBef>
            </a:pPr>
            <a:r>
              <a:rPr sz="1195" spc="-127" dirty="0">
                <a:latin typeface="Arial"/>
                <a:cs typeface="Arial"/>
              </a:rPr>
              <a:t>hO</a:t>
            </a:r>
            <a:endParaRPr sz="1195">
              <a:latin typeface="Arial"/>
              <a:cs typeface="Arial"/>
            </a:endParaRPr>
          </a:p>
        </p:txBody>
      </p:sp>
      <p:sp>
        <p:nvSpPr>
          <p:cNvPr id="6" name="object 6"/>
          <p:cNvSpPr/>
          <p:nvPr/>
        </p:nvSpPr>
        <p:spPr>
          <a:xfrm>
            <a:off x="3347528" y="3677031"/>
            <a:ext cx="0" cy="375047"/>
          </a:xfrm>
          <a:custGeom>
            <a:avLst/>
            <a:gdLst/>
            <a:ahLst/>
            <a:cxnLst/>
            <a:rect l="l" t="t" r="r" b="b"/>
            <a:pathLst>
              <a:path h="533400">
                <a:moveTo>
                  <a:pt x="0" y="533088"/>
                </a:moveTo>
                <a:lnTo>
                  <a:pt x="0" y="0"/>
                </a:lnTo>
              </a:path>
            </a:pathLst>
          </a:custGeom>
          <a:ln w="27409">
            <a:solidFill>
              <a:srgbClr val="666666"/>
            </a:solidFill>
          </a:ln>
        </p:spPr>
        <p:txBody>
          <a:bodyPr wrap="square" lIns="0" tIns="0" rIns="0" bIns="0" rtlCol="0"/>
          <a:lstStyle/>
          <a:p>
            <a:endParaRPr/>
          </a:p>
        </p:txBody>
      </p:sp>
      <p:sp>
        <p:nvSpPr>
          <p:cNvPr id="7" name="object 7"/>
          <p:cNvSpPr/>
          <p:nvPr/>
        </p:nvSpPr>
        <p:spPr>
          <a:xfrm>
            <a:off x="3306058" y="3579935"/>
            <a:ext cx="82940" cy="106732"/>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121935" y="4051954"/>
            <a:ext cx="464790" cy="545662"/>
          </a:xfrm>
          <a:prstGeom prst="rect">
            <a:avLst/>
          </a:prstGeom>
          <a:solidFill>
            <a:srgbClr val="F3F3F3"/>
          </a:solidFill>
          <a:ln w="27409">
            <a:solidFill>
              <a:srgbClr val="666666"/>
            </a:solidFill>
          </a:ln>
        </p:spPr>
        <p:txBody>
          <a:bodyPr vert="horz" wrap="square" lIns="0" tIns="0" rIns="0" bIns="0" rtlCol="0">
            <a:spAutoFit/>
          </a:bodyPr>
          <a:lstStyle/>
          <a:p>
            <a:pPr>
              <a:lnSpc>
                <a:spcPct val="100000"/>
              </a:lnSpc>
            </a:pPr>
            <a:endParaRPr sz="773">
              <a:latin typeface="Times New Roman"/>
              <a:cs typeface="Times New Roman"/>
            </a:endParaRPr>
          </a:p>
          <a:p>
            <a:pPr>
              <a:spcBef>
                <a:spcPts val="7"/>
              </a:spcBef>
            </a:pPr>
            <a:endParaRPr sz="773">
              <a:latin typeface="Times New Roman"/>
              <a:cs typeface="Times New Roman"/>
            </a:endParaRPr>
          </a:p>
          <a:p>
            <a:pPr algn="ctr">
              <a:lnSpc>
                <a:spcPts val="840"/>
              </a:lnSpc>
            </a:pPr>
            <a:r>
              <a:rPr sz="703" spc="-77" dirty="0">
                <a:latin typeface="Arial"/>
                <a:cs typeface="Arial"/>
              </a:rPr>
              <a:t>xO</a:t>
            </a:r>
            <a:endParaRPr sz="703">
              <a:latin typeface="Arial"/>
              <a:cs typeface="Arial"/>
            </a:endParaRPr>
          </a:p>
          <a:p>
            <a:pPr marL="118314" marR="112957" algn="ctr">
              <a:lnSpc>
                <a:spcPts val="837"/>
              </a:lnSpc>
              <a:spcBef>
                <a:spcPts val="32"/>
              </a:spcBef>
            </a:pPr>
            <a:r>
              <a:rPr sz="703" spc="-4" dirty="0">
                <a:latin typeface="Arial"/>
                <a:cs typeface="Arial"/>
              </a:rPr>
              <a:t>&lt;STA  </a:t>
            </a:r>
            <a:r>
              <a:rPr sz="703" dirty="0">
                <a:latin typeface="Arial"/>
                <a:cs typeface="Arial"/>
              </a:rPr>
              <a:t>RT&gt;</a:t>
            </a:r>
            <a:endParaRPr sz="703">
              <a:latin typeface="Arial"/>
              <a:cs typeface="Arial"/>
            </a:endParaRPr>
          </a:p>
        </p:txBody>
      </p:sp>
      <p:sp>
        <p:nvSpPr>
          <p:cNvPr id="9" name="object 9"/>
          <p:cNvSpPr/>
          <p:nvPr/>
        </p:nvSpPr>
        <p:spPr>
          <a:xfrm>
            <a:off x="3347528" y="2473637"/>
            <a:ext cx="0" cy="309860"/>
          </a:xfrm>
          <a:custGeom>
            <a:avLst/>
            <a:gdLst/>
            <a:ahLst/>
            <a:cxnLst/>
            <a:rect l="l" t="t" r="r" b="b"/>
            <a:pathLst>
              <a:path h="440689">
                <a:moveTo>
                  <a:pt x="0" y="440283"/>
                </a:moveTo>
                <a:lnTo>
                  <a:pt x="0" y="0"/>
                </a:lnTo>
              </a:path>
            </a:pathLst>
          </a:custGeom>
          <a:ln w="27409">
            <a:solidFill>
              <a:srgbClr val="666666"/>
            </a:solidFill>
          </a:ln>
        </p:spPr>
        <p:txBody>
          <a:bodyPr wrap="square" lIns="0" tIns="0" rIns="0" bIns="0" rtlCol="0"/>
          <a:lstStyle/>
          <a:p>
            <a:endParaRPr/>
          </a:p>
        </p:txBody>
      </p:sp>
      <p:sp>
        <p:nvSpPr>
          <p:cNvPr id="10" name="object 10"/>
          <p:cNvSpPr/>
          <p:nvPr/>
        </p:nvSpPr>
        <p:spPr>
          <a:xfrm>
            <a:off x="3306058" y="2376540"/>
            <a:ext cx="82940" cy="106733"/>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3161177" y="1821726"/>
            <a:ext cx="372814" cy="365562"/>
          </a:xfrm>
          <a:prstGeom prst="rect">
            <a:avLst/>
          </a:prstGeom>
          <a:solidFill>
            <a:srgbClr val="F3F3F3"/>
          </a:solidFill>
          <a:ln w="27409">
            <a:solidFill>
              <a:srgbClr val="666666"/>
            </a:solidFill>
          </a:ln>
        </p:spPr>
        <p:txBody>
          <a:bodyPr vert="horz" wrap="square" lIns="0" tIns="3125" rIns="0" bIns="0" rtlCol="0">
            <a:spAutoFit/>
          </a:bodyPr>
          <a:lstStyle/>
          <a:p>
            <a:pPr>
              <a:spcBef>
                <a:spcPts val="25"/>
              </a:spcBef>
            </a:pPr>
            <a:endParaRPr sz="1160">
              <a:latin typeface="Times New Roman"/>
              <a:cs typeface="Times New Roman"/>
            </a:endParaRPr>
          </a:p>
          <a:p>
            <a:pPr marL="104920"/>
            <a:r>
              <a:rPr sz="1195" spc="-123" dirty="0">
                <a:latin typeface="Arial"/>
                <a:cs typeface="Arial"/>
              </a:rPr>
              <a:t>yO</a:t>
            </a:r>
            <a:endParaRPr sz="1195">
              <a:latin typeface="Arial"/>
              <a:cs typeface="Arial"/>
            </a:endParaRPr>
          </a:p>
        </p:txBody>
      </p:sp>
      <p:sp>
        <p:nvSpPr>
          <p:cNvPr id="12" name="object 12"/>
          <p:cNvSpPr/>
          <p:nvPr/>
        </p:nvSpPr>
        <p:spPr>
          <a:xfrm>
            <a:off x="1300999" y="3202126"/>
            <a:ext cx="1631007" cy="1282303"/>
          </a:xfrm>
          <a:custGeom>
            <a:avLst/>
            <a:gdLst/>
            <a:ahLst/>
            <a:cxnLst/>
            <a:rect l="l" t="t" r="r" b="b"/>
            <a:pathLst>
              <a:path w="2319654" h="1823720">
                <a:moveTo>
                  <a:pt x="0" y="1823611"/>
                </a:moveTo>
                <a:lnTo>
                  <a:pt x="54357" y="1822541"/>
                </a:lnTo>
                <a:lnTo>
                  <a:pt x="107227" y="1819372"/>
                </a:lnTo>
                <a:lnTo>
                  <a:pt x="158650" y="1814162"/>
                </a:lnTo>
                <a:lnTo>
                  <a:pt x="208671" y="1806973"/>
                </a:lnTo>
                <a:lnTo>
                  <a:pt x="257330" y="1797864"/>
                </a:lnTo>
                <a:lnTo>
                  <a:pt x="304671" y="1786895"/>
                </a:lnTo>
                <a:lnTo>
                  <a:pt x="350735" y="1774127"/>
                </a:lnTo>
                <a:lnTo>
                  <a:pt x="395567" y="1759618"/>
                </a:lnTo>
                <a:lnTo>
                  <a:pt x="439208" y="1743430"/>
                </a:lnTo>
                <a:lnTo>
                  <a:pt x="481701" y="1725622"/>
                </a:lnTo>
                <a:lnTo>
                  <a:pt x="523088" y="1706255"/>
                </a:lnTo>
                <a:lnTo>
                  <a:pt x="563411" y="1685387"/>
                </a:lnTo>
                <a:lnTo>
                  <a:pt x="602714" y="1663080"/>
                </a:lnTo>
                <a:lnTo>
                  <a:pt x="641039" y="1639392"/>
                </a:lnTo>
                <a:lnTo>
                  <a:pt x="678428" y="1614385"/>
                </a:lnTo>
                <a:lnTo>
                  <a:pt x="714925" y="1588118"/>
                </a:lnTo>
                <a:lnTo>
                  <a:pt x="750570" y="1560651"/>
                </a:lnTo>
                <a:lnTo>
                  <a:pt x="785408" y="1532045"/>
                </a:lnTo>
                <a:lnTo>
                  <a:pt x="819480" y="1502358"/>
                </a:lnTo>
                <a:lnTo>
                  <a:pt x="852829" y="1471652"/>
                </a:lnTo>
                <a:lnTo>
                  <a:pt x="885497" y="1439985"/>
                </a:lnTo>
                <a:lnTo>
                  <a:pt x="917528" y="1407419"/>
                </a:lnTo>
                <a:lnTo>
                  <a:pt x="948964" y="1374013"/>
                </a:lnTo>
                <a:lnTo>
                  <a:pt x="979846" y="1339827"/>
                </a:lnTo>
                <a:lnTo>
                  <a:pt x="1010218" y="1304921"/>
                </a:lnTo>
                <a:lnTo>
                  <a:pt x="1040122" y="1269355"/>
                </a:lnTo>
                <a:lnTo>
                  <a:pt x="1069601" y="1233189"/>
                </a:lnTo>
                <a:lnTo>
                  <a:pt x="1098698" y="1196483"/>
                </a:lnTo>
                <a:lnTo>
                  <a:pt x="1127454" y="1159298"/>
                </a:lnTo>
                <a:lnTo>
                  <a:pt x="1155912" y="1121692"/>
                </a:lnTo>
                <a:lnTo>
                  <a:pt x="1184115" y="1083726"/>
                </a:lnTo>
                <a:lnTo>
                  <a:pt x="1212106" y="1045461"/>
                </a:lnTo>
                <a:lnTo>
                  <a:pt x="1239926" y="1006955"/>
                </a:lnTo>
                <a:lnTo>
                  <a:pt x="1267619" y="968270"/>
                </a:lnTo>
                <a:lnTo>
                  <a:pt x="1295227" y="929464"/>
                </a:lnTo>
                <a:lnTo>
                  <a:pt x="1322792" y="890599"/>
                </a:lnTo>
                <a:lnTo>
                  <a:pt x="1351980" y="849448"/>
                </a:lnTo>
                <a:lnTo>
                  <a:pt x="1381218" y="808369"/>
                </a:lnTo>
                <a:lnTo>
                  <a:pt x="1410557" y="767432"/>
                </a:lnTo>
                <a:lnTo>
                  <a:pt x="1440048" y="726709"/>
                </a:lnTo>
                <a:lnTo>
                  <a:pt x="1469740" y="686271"/>
                </a:lnTo>
                <a:lnTo>
                  <a:pt x="1499685" y="646188"/>
                </a:lnTo>
                <a:lnTo>
                  <a:pt x="1529933" y="606534"/>
                </a:lnTo>
                <a:lnTo>
                  <a:pt x="1560534" y="567377"/>
                </a:lnTo>
                <a:lnTo>
                  <a:pt x="1591539" y="528790"/>
                </a:lnTo>
                <a:lnTo>
                  <a:pt x="1622999" y="490845"/>
                </a:lnTo>
                <a:lnTo>
                  <a:pt x="1654963" y="453611"/>
                </a:lnTo>
                <a:lnTo>
                  <a:pt x="1687482" y="417161"/>
                </a:lnTo>
                <a:lnTo>
                  <a:pt x="1720608" y="381565"/>
                </a:lnTo>
                <a:lnTo>
                  <a:pt x="1754389" y="346895"/>
                </a:lnTo>
                <a:lnTo>
                  <a:pt x="1788878" y="313222"/>
                </a:lnTo>
                <a:lnTo>
                  <a:pt x="1824123" y="280617"/>
                </a:lnTo>
                <a:lnTo>
                  <a:pt x="1860177" y="249152"/>
                </a:lnTo>
                <a:lnTo>
                  <a:pt x="1899425" y="217049"/>
                </a:lnTo>
                <a:lnTo>
                  <a:pt x="1939703" y="186398"/>
                </a:lnTo>
                <a:lnTo>
                  <a:pt x="1981070" y="157284"/>
                </a:lnTo>
                <a:lnTo>
                  <a:pt x="2023588" y="129793"/>
                </a:lnTo>
                <a:lnTo>
                  <a:pt x="2067316" y="104011"/>
                </a:lnTo>
                <a:lnTo>
                  <a:pt x="2112317" y="80022"/>
                </a:lnTo>
                <a:lnTo>
                  <a:pt x="2158649" y="57913"/>
                </a:lnTo>
                <a:lnTo>
                  <a:pt x="2206375" y="37769"/>
                </a:lnTo>
                <a:lnTo>
                  <a:pt x="2255556" y="19672"/>
                </a:lnTo>
                <a:lnTo>
                  <a:pt x="2306248" y="3712"/>
                </a:lnTo>
                <a:lnTo>
                  <a:pt x="2319165" y="68"/>
                </a:lnTo>
                <a:lnTo>
                  <a:pt x="2319413" y="0"/>
                </a:lnTo>
              </a:path>
            </a:pathLst>
          </a:custGeom>
          <a:ln w="54819">
            <a:solidFill>
              <a:srgbClr val="FF00FF"/>
            </a:solidFill>
          </a:ln>
        </p:spPr>
        <p:txBody>
          <a:bodyPr wrap="square" lIns="0" tIns="0" rIns="0" bIns="0" rtlCol="0"/>
          <a:lstStyle/>
          <a:p>
            <a:endParaRPr/>
          </a:p>
        </p:txBody>
      </p:sp>
      <p:sp>
        <p:nvSpPr>
          <p:cNvPr id="13" name="object 13"/>
          <p:cNvSpPr/>
          <p:nvPr/>
        </p:nvSpPr>
        <p:spPr>
          <a:xfrm>
            <a:off x="2923627" y="3138992"/>
            <a:ext cx="181719" cy="126355"/>
          </a:xfrm>
          <a:custGeom>
            <a:avLst/>
            <a:gdLst/>
            <a:ahLst/>
            <a:cxnLst/>
            <a:rect l="l" t="t" r="r" b="b"/>
            <a:pathLst>
              <a:path w="258445" h="179704">
                <a:moveTo>
                  <a:pt x="23352" y="179580"/>
                </a:moveTo>
                <a:lnTo>
                  <a:pt x="0" y="0"/>
                </a:lnTo>
                <a:lnTo>
                  <a:pt x="258375" y="57711"/>
                </a:lnTo>
                <a:lnTo>
                  <a:pt x="23352" y="179580"/>
                </a:lnTo>
                <a:close/>
              </a:path>
            </a:pathLst>
          </a:custGeom>
          <a:solidFill>
            <a:srgbClr val="FF00FF"/>
          </a:solidFill>
        </p:spPr>
        <p:txBody>
          <a:bodyPr wrap="square" lIns="0" tIns="0" rIns="0" bIns="0" rtlCol="0"/>
          <a:lstStyle/>
          <a:p>
            <a:endParaRPr/>
          </a:p>
        </p:txBody>
      </p:sp>
      <p:sp>
        <p:nvSpPr>
          <p:cNvPr id="14" name="object 14"/>
          <p:cNvSpPr/>
          <p:nvPr/>
        </p:nvSpPr>
        <p:spPr>
          <a:xfrm>
            <a:off x="2923627" y="3138992"/>
            <a:ext cx="181719" cy="126355"/>
          </a:xfrm>
          <a:custGeom>
            <a:avLst/>
            <a:gdLst/>
            <a:ahLst/>
            <a:cxnLst/>
            <a:rect l="l" t="t" r="r" b="b"/>
            <a:pathLst>
              <a:path w="258445" h="179704">
                <a:moveTo>
                  <a:pt x="23352" y="179580"/>
                </a:moveTo>
                <a:lnTo>
                  <a:pt x="258375" y="57711"/>
                </a:lnTo>
                <a:lnTo>
                  <a:pt x="0" y="0"/>
                </a:lnTo>
                <a:lnTo>
                  <a:pt x="23352" y="179580"/>
                </a:lnTo>
                <a:close/>
              </a:path>
            </a:pathLst>
          </a:custGeom>
          <a:ln w="54819">
            <a:solidFill>
              <a:srgbClr val="FF00FF"/>
            </a:solidFill>
          </a:ln>
        </p:spPr>
        <p:txBody>
          <a:bodyPr wrap="square" lIns="0" tIns="0" rIns="0" bIns="0" rtlCol="0"/>
          <a:lstStyle/>
          <a:p>
            <a:endParaRPr/>
          </a:p>
        </p:txBody>
      </p:sp>
      <p:sp>
        <p:nvSpPr>
          <p:cNvPr id="15" name="object 15"/>
          <p:cNvSpPr txBox="1"/>
          <p:nvPr/>
        </p:nvSpPr>
        <p:spPr>
          <a:xfrm>
            <a:off x="2829708" y="4803716"/>
            <a:ext cx="817066" cy="226711"/>
          </a:xfrm>
          <a:prstGeom prst="rect">
            <a:avLst/>
          </a:prstGeom>
        </p:spPr>
        <p:txBody>
          <a:bodyPr vert="horz" wrap="square" lIns="0" tIns="10269" rIns="0" bIns="0" rtlCol="0">
            <a:spAutoFit/>
          </a:bodyPr>
          <a:lstStyle/>
          <a:p>
            <a:pPr marL="8929">
              <a:spcBef>
                <a:spcPts val="81"/>
              </a:spcBef>
            </a:pPr>
            <a:r>
              <a:rPr sz="1406" dirty="0">
                <a:latin typeface="Arial"/>
                <a:cs typeface="Arial"/>
              </a:rPr>
              <a:t>&lt;START&gt;</a:t>
            </a:r>
            <a:endParaRPr sz="1406">
              <a:latin typeface="Arial"/>
              <a:cs typeface="Arial"/>
            </a:endParaRPr>
          </a:p>
        </p:txBody>
      </p:sp>
      <p:sp>
        <p:nvSpPr>
          <p:cNvPr id="16" name="object 16"/>
          <p:cNvSpPr txBox="1"/>
          <p:nvPr/>
        </p:nvSpPr>
        <p:spPr>
          <a:xfrm>
            <a:off x="6359032" y="168871"/>
            <a:ext cx="1084064" cy="288533"/>
          </a:xfrm>
          <a:prstGeom prst="rect">
            <a:avLst/>
          </a:prstGeom>
        </p:spPr>
        <p:txBody>
          <a:bodyPr vert="horz" wrap="square" lIns="0" tIns="12502" rIns="0" bIns="0" rtlCol="0">
            <a:spAutoFit/>
          </a:bodyPr>
          <a:lstStyle/>
          <a:p>
            <a:pPr marL="8929">
              <a:spcBef>
                <a:spcPts val="98"/>
              </a:spcBef>
            </a:pPr>
            <a:r>
              <a:rPr sz="1793" spc="7" dirty="0">
                <a:solidFill>
                  <a:srgbClr val="0000FF"/>
                </a:solidFill>
                <a:latin typeface="Arial"/>
                <a:cs typeface="Arial"/>
              </a:rPr>
              <a:t>test</a:t>
            </a:r>
            <a:r>
              <a:rPr sz="1793" spc="-46" dirty="0">
                <a:solidFill>
                  <a:srgbClr val="0000FF"/>
                </a:solidFill>
                <a:latin typeface="Arial"/>
                <a:cs typeface="Arial"/>
              </a:rPr>
              <a:t> </a:t>
            </a:r>
            <a:r>
              <a:rPr sz="1793" spc="11" dirty="0">
                <a:solidFill>
                  <a:srgbClr val="0000FF"/>
                </a:solidFill>
                <a:latin typeface="Arial"/>
                <a:cs typeface="Arial"/>
              </a:rPr>
              <a:t>image</a:t>
            </a:r>
            <a:endParaRPr sz="1793">
              <a:latin typeface="Arial"/>
              <a:cs typeface="Arial"/>
            </a:endParaRPr>
          </a:p>
        </p:txBody>
      </p:sp>
      <p:sp>
        <p:nvSpPr>
          <p:cNvPr id="17" name="object 17"/>
          <p:cNvSpPr/>
          <p:nvPr/>
        </p:nvSpPr>
        <p:spPr>
          <a:xfrm>
            <a:off x="345756" y="4584270"/>
            <a:ext cx="1137196" cy="527745"/>
          </a:xfrm>
          <a:custGeom>
            <a:avLst/>
            <a:gdLst/>
            <a:ahLst/>
            <a:cxnLst/>
            <a:rect l="l" t="t" r="r" b="b"/>
            <a:pathLst>
              <a:path w="1617345" h="750570">
                <a:moveTo>
                  <a:pt x="0" y="750208"/>
                </a:moveTo>
                <a:lnTo>
                  <a:pt x="1616962" y="750208"/>
                </a:lnTo>
                <a:lnTo>
                  <a:pt x="1616962" y="0"/>
                </a:lnTo>
                <a:lnTo>
                  <a:pt x="0" y="0"/>
                </a:lnTo>
                <a:lnTo>
                  <a:pt x="0" y="750208"/>
                </a:lnTo>
                <a:close/>
              </a:path>
            </a:pathLst>
          </a:custGeom>
          <a:solidFill>
            <a:srgbClr val="FFFFFF"/>
          </a:solidFill>
        </p:spPr>
        <p:txBody>
          <a:bodyPr wrap="square" lIns="0" tIns="0" rIns="0" bIns="0" rtlCol="0"/>
          <a:lstStyle/>
          <a:p>
            <a:endParaRPr/>
          </a:p>
        </p:txBody>
      </p:sp>
      <p:sp>
        <p:nvSpPr>
          <p:cNvPr id="18" name="object 18"/>
          <p:cNvSpPr txBox="1"/>
          <p:nvPr/>
        </p:nvSpPr>
        <p:spPr>
          <a:xfrm>
            <a:off x="4234097" y="2170302"/>
            <a:ext cx="3536603" cy="822488"/>
          </a:xfrm>
          <a:prstGeom prst="rect">
            <a:avLst/>
          </a:prstGeom>
        </p:spPr>
        <p:txBody>
          <a:bodyPr vert="horz" wrap="square" lIns="0" tIns="75902" rIns="0" bIns="0" rtlCol="0">
            <a:spAutoFit/>
          </a:bodyPr>
          <a:lstStyle/>
          <a:p>
            <a:pPr marL="8929">
              <a:spcBef>
                <a:spcPts val="598"/>
              </a:spcBef>
            </a:pPr>
            <a:r>
              <a:rPr sz="2215" b="1" dirty="0">
                <a:latin typeface="Arial"/>
                <a:cs typeface="Arial"/>
              </a:rPr>
              <a:t>before:</a:t>
            </a:r>
            <a:endParaRPr sz="2215">
              <a:latin typeface="Arial"/>
              <a:cs typeface="Arial"/>
            </a:endParaRPr>
          </a:p>
          <a:p>
            <a:pPr marL="8929">
              <a:spcBef>
                <a:spcPts val="527"/>
              </a:spcBef>
            </a:pPr>
            <a:r>
              <a:rPr sz="2215" spc="4" dirty="0">
                <a:solidFill>
                  <a:srgbClr val="FF0000"/>
                </a:solidFill>
                <a:latin typeface="Arial"/>
                <a:cs typeface="Arial"/>
              </a:rPr>
              <a:t>h = tanh(</a:t>
            </a:r>
            <a:r>
              <a:rPr sz="2215" spc="4" dirty="0">
                <a:solidFill>
                  <a:srgbClr val="38761D"/>
                </a:solidFill>
                <a:latin typeface="Arial"/>
                <a:cs typeface="Arial"/>
              </a:rPr>
              <a:t>Wxh * x </a:t>
            </a:r>
            <a:r>
              <a:rPr sz="2215" spc="4" dirty="0">
                <a:solidFill>
                  <a:srgbClr val="FF0000"/>
                </a:solidFill>
                <a:latin typeface="Arial"/>
                <a:cs typeface="Arial"/>
              </a:rPr>
              <a:t>+ </a:t>
            </a:r>
            <a:r>
              <a:rPr sz="2215" spc="4" dirty="0">
                <a:solidFill>
                  <a:srgbClr val="0000FF"/>
                </a:solidFill>
                <a:latin typeface="Arial"/>
                <a:cs typeface="Arial"/>
              </a:rPr>
              <a:t>Whh *</a:t>
            </a:r>
            <a:r>
              <a:rPr sz="2215" spc="-63" dirty="0">
                <a:solidFill>
                  <a:srgbClr val="0000FF"/>
                </a:solidFill>
                <a:latin typeface="Arial"/>
                <a:cs typeface="Arial"/>
              </a:rPr>
              <a:t> </a:t>
            </a:r>
            <a:r>
              <a:rPr sz="2215" spc="4" dirty="0">
                <a:solidFill>
                  <a:srgbClr val="0000FF"/>
                </a:solidFill>
                <a:latin typeface="Arial"/>
                <a:cs typeface="Arial"/>
              </a:rPr>
              <a:t>h</a:t>
            </a:r>
            <a:r>
              <a:rPr sz="2215" spc="4" dirty="0">
                <a:solidFill>
                  <a:srgbClr val="FF0000"/>
                </a:solidFill>
                <a:latin typeface="Arial"/>
                <a:cs typeface="Arial"/>
              </a:rPr>
              <a:t>)</a:t>
            </a:r>
            <a:endParaRPr sz="2215">
              <a:latin typeface="Arial"/>
              <a:cs typeface="Arial"/>
            </a:endParaRPr>
          </a:p>
        </p:txBody>
      </p:sp>
      <p:sp>
        <p:nvSpPr>
          <p:cNvPr id="19" name="object 19"/>
          <p:cNvSpPr txBox="1"/>
          <p:nvPr/>
        </p:nvSpPr>
        <p:spPr>
          <a:xfrm>
            <a:off x="4234097" y="3365197"/>
            <a:ext cx="4800600" cy="822488"/>
          </a:xfrm>
          <a:prstGeom prst="rect">
            <a:avLst/>
          </a:prstGeom>
        </p:spPr>
        <p:txBody>
          <a:bodyPr vert="horz" wrap="square" lIns="0" tIns="75902" rIns="0" bIns="0" rtlCol="0">
            <a:spAutoFit/>
          </a:bodyPr>
          <a:lstStyle/>
          <a:p>
            <a:pPr marL="8929">
              <a:spcBef>
                <a:spcPts val="598"/>
              </a:spcBef>
            </a:pPr>
            <a:r>
              <a:rPr sz="2215" b="1" dirty="0">
                <a:latin typeface="Arial"/>
                <a:cs typeface="Arial"/>
              </a:rPr>
              <a:t>now:</a:t>
            </a:r>
            <a:endParaRPr sz="2215">
              <a:latin typeface="Arial"/>
              <a:cs typeface="Arial"/>
            </a:endParaRPr>
          </a:p>
          <a:p>
            <a:pPr marL="8929">
              <a:spcBef>
                <a:spcPts val="527"/>
              </a:spcBef>
            </a:pPr>
            <a:r>
              <a:rPr sz="2215" spc="4" dirty="0">
                <a:solidFill>
                  <a:srgbClr val="FF0000"/>
                </a:solidFill>
                <a:latin typeface="Arial"/>
                <a:cs typeface="Arial"/>
              </a:rPr>
              <a:t>h = tanh(</a:t>
            </a:r>
            <a:r>
              <a:rPr sz="2215" spc="4" dirty="0">
                <a:solidFill>
                  <a:srgbClr val="38761D"/>
                </a:solidFill>
                <a:latin typeface="Arial"/>
                <a:cs typeface="Arial"/>
              </a:rPr>
              <a:t>Wxh * x </a:t>
            </a:r>
            <a:r>
              <a:rPr sz="2215" spc="4" dirty="0">
                <a:solidFill>
                  <a:srgbClr val="FF0000"/>
                </a:solidFill>
                <a:latin typeface="Arial"/>
                <a:cs typeface="Arial"/>
              </a:rPr>
              <a:t>+ </a:t>
            </a:r>
            <a:r>
              <a:rPr sz="2215" spc="4" dirty="0">
                <a:solidFill>
                  <a:srgbClr val="0000FF"/>
                </a:solidFill>
                <a:latin typeface="Arial"/>
                <a:cs typeface="Arial"/>
              </a:rPr>
              <a:t>Whh * h </a:t>
            </a:r>
            <a:r>
              <a:rPr sz="2215" b="1" spc="4" dirty="0">
                <a:solidFill>
                  <a:srgbClr val="FF00FF"/>
                </a:solidFill>
                <a:latin typeface="Arial"/>
                <a:cs typeface="Arial"/>
              </a:rPr>
              <a:t>+ Wih *</a:t>
            </a:r>
            <a:r>
              <a:rPr sz="2215" b="1" spc="-67" dirty="0">
                <a:solidFill>
                  <a:srgbClr val="FF00FF"/>
                </a:solidFill>
                <a:latin typeface="Arial"/>
                <a:cs typeface="Arial"/>
              </a:rPr>
              <a:t> </a:t>
            </a:r>
            <a:r>
              <a:rPr sz="2215" b="1" spc="7" dirty="0">
                <a:solidFill>
                  <a:srgbClr val="FF00FF"/>
                </a:solidFill>
                <a:latin typeface="Arial"/>
                <a:cs typeface="Arial"/>
              </a:rPr>
              <a:t>v</a:t>
            </a:r>
            <a:r>
              <a:rPr sz="2215" spc="7" dirty="0">
                <a:solidFill>
                  <a:srgbClr val="FF0000"/>
                </a:solidFill>
                <a:latin typeface="Arial"/>
                <a:cs typeface="Arial"/>
              </a:rPr>
              <a:t>)</a:t>
            </a:r>
            <a:endParaRPr sz="2215">
              <a:latin typeface="Arial"/>
              <a:cs typeface="Arial"/>
            </a:endParaRPr>
          </a:p>
        </p:txBody>
      </p:sp>
      <p:sp>
        <p:nvSpPr>
          <p:cNvPr id="20" name="object 20"/>
          <p:cNvSpPr txBox="1"/>
          <p:nvPr/>
        </p:nvSpPr>
        <p:spPr>
          <a:xfrm>
            <a:off x="750097" y="4573782"/>
            <a:ext cx="172343" cy="382325"/>
          </a:xfrm>
          <a:prstGeom prst="rect">
            <a:avLst/>
          </a:prstGeom>
        </p:spPr>
        <p:txBody>
          <a:bodyPr vert="horz" wrap="square" lIns="0" tIns="8930" rIns="0" bIns="0" rtlCol="0">
            <a:spAutoFit/>
          </a:bodyPr>
          <a:lstStyle/>
          <a:p>
            <a:pPr marL="8929">
              <a:spcBef>
                <a:spcPts val="70"/>
              </a:spcBef>
            </a:pPr>
            <a:r>
              <a:rPr sz="2426" spc="-404" dirty="0">
                <a:latin typeface="Arial"/>
                <a:cs typeface="Arial"/>
              </a:rPr>
              <a:t>V</a:t>
            </a:r>
            <a:endParaRPr sz="2426">
              <a:latin typeface="Arial"/>
              <a:cs typeface="Arial"/>
            </a:endParaRPr>
          </a:p>
        </p:txBody>
      </p:sp>
      <p:sp>
        <p:nvSpPr>
          <p:cNvPr id="21" name="object 21"/>
          <p:cNvSpPr txBox="1"/>
          <p:nvPr/>
        </p:nvSpPr>
        <p:spPr>
          <a:xfrm>
            <a:off x="1722904" y="3232131"/>
            <a:ext cx="535335" cy="351231"/>
          </a:xfrm>
          <a:prstGeom prst="rect">
            <a:avLst/>
          </a:prstGeom>
        </p:spPr>
        <p:txBody>
          <a:bodyPr vert="horz" wrap="square" lIns="0" tIns="10268" rIns="0" bIns="0" rtlCol="0">
            <a:spAutoFit/>
          </a:bodyPr>
          <a:lstStyle/>
          <a:p>
            <a:pPr marL="8929">
              <a:spcBef>
                <a:spcPts val="80"/>
              </a:spcBef>
            </a:pPr>
            <a:r>
              <a:rPr sz="2215" b="1" dirty="0">
                <a:latin typeface="Arial"/>
                <a:cs typeface="Arial"/>
              </a:rPr>
              <a:t>Wih</a:t>
            </a:r>
            <a:endParaRPr sz="2215">
              <a:latin typeface="Arial"/>
              <a:cs typeface="Arial"/>
            </a:endParaRPr>
          </a:p>
        </p:txBody>
      </p:sp>
      <p:sp>
        <p:nvSpPr>
          <p:cNvPr id="22" name="object 22"/>
          <p:cNvSpPr/>
          <p:nvPr/>
        </p:nvSpPr>
        <p:spPr>
          <a:xfrm>
            <a:off x="4329400" y="223827"/>
            <a:ext cx="1907978" cy="1348627"/>
          </a:xfrm>
          <a:prstGeom prst="rect">
            <a:avLst/>
          </a:prstGeom>
          <a:blipFill>
            <a:blip r:embed="rId6" cstate="print"/>
            <a:stretch>
              <a:fillRect/>
            </a:stretch>
          </a:blipFill>
        </p:spPr>
        <p:txBody>
          <a:bodyPr wrap="square" lIns="0" tIns="0" rIns="0" bIns="0" rtlCol="0"/>
          <a:lstStyle/>
          <a:p>
            <a:endParaRPr/>
          </a:p>
        </p:txBody>
      </p:sp>
      <p:sp>
        <p:nvSpPr>
          <p:cNvPr id="23" name="object 23"/>
          <p:cNvSpPr txBox="1"/>
          <p:nvPr/>
        </p:nvSpPr>
        <p:spPr>
          <a:xfrm>
            <a:off x="4477035" y="4606118"/>
            <a:ext cx="2783830" cy="2000061"/>
          </a:xfrm>
          <a:prstGeom prst="rect">
            <a:avLst/>
          </a:prstGeom>
          <a:solidFill>
            <a:srgbClr val="F5D328"/>
          </a:solidFill>
        </p:spPr>
        <p:txBody>
          <a:bodyPr vert="horz" wrap="square" lIns="0" tIns="34379" rIns="0" bIns="0" rtlCol="0">
            <a:spAutoFit/>
          </a:bodyPr>
          <a:lstStyle/>
          <a:p>
            <a:pPr marL="94205" marR="88847" algn="ctr">
              <a:lnSpc>
                <a:spcPts val="3867"/>
              </a:lnSpc>
              <a:spcBef>
                <a:spcPts val="271"/>
              </a:spcBef>
              <a:tabLst>
                <a:tab pos="558086" algn="l"/>
                <a:tab pos="885347" algn="l"/>
                <a:tab pos="1280917" algn="l"/>
                <a:tab pos="1630503" algn="l"/>
                <a:tab pos="1768462" algn="l"/>
                <a:tab pos="2117600" algn="l"/>
              </a:tabLst>
            </a:pPr>
            <a:r>
              <a:rPr sz="3234" spc="-74" dirty="0">
                <a:latin typeface="HelveticaNeue-Light"/>
                <a:cs typeface="HelveticaNeue-Light"/>
              </a:rPr>
              <a:t>let’s	</a:t>
            </a:r>
            <a:r>
              <a:rPr sz="3234" dirty="0">
                <a:latin typeface="HelveticaNeue-Light"/>
                <a:cs typeface="HelveticaNeue-Light"/>
              </a:rPr>
              <a:t>use	the  image	featu</a:t>
            </a:r>
            <a:r>
              <a:rPr sz="3234" spc="-60" dirty="0">
                <a:latin typeface="HelveticaNeue-Light"/>
                <a:cs typeface="HelveticaNeue-Light"/>
              </a:rPr>
              <a:t>r</a:t>
            </a:r>
            <a:r>
              <a:rPr sz="3234" dirty="0">
                <a:latin typeface="HelveticaNeue-Light"/>
                <a:cs typeface="HelveticaNeue-Light"/>
              </a:rPr>
              <a:t>es  to	</a:t>
            </a:r>
            <a:r>
              <a:rPr sz="3234" spc="-11" dirty="0">
                <a:latin typeface="HelveticaNeue-Light"/>
                <a:cs typeface="HelveticaNeue-Light"/>
              </a:rPr>
              <a:t>create	</a:t>
            </a:r>
            <a:r>
              <a:rPr sz="3234" dirty="0">
                <a:latin typeface="HelveticaNeue-Light"/>
                <a:cs typeface="HelveticaNeue-Light"/>
              </a:rPr>
              <a:t>a   conditional	LM</a:t>
            </a:r>
            <a:endParaRPr sz="3234">
              <a:latin typeface="HelveticaNeue-Light"/>
              <a:cs typeface="HelveticaNeue-Light"/>
            </a:endParaRPr>
          </a:p>
        </p:txBody>
      </p:sp>
      <p:sp>
        <p:nvSpPr>
          <p:cNvPr id="24" name="TextBox 23">
            <a:extLst>
              <a:ext uri="{FF2B5EF4-FFF2-40B4-BE49-F238E27FC236}">
                <a16:creationId xmlns:a16="http://schemas.microsoft.com/office/drawing/2014/main" id="{882F592E-4224-4AA5-7608-DB6AE6D424D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7">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82E50A-B1FD-DDC3-6B99-B594F1AEF3A3}"/>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28867" y="194862"/>
            <a:ext cx="1099660" cy="56444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32613" y="393623"/>
            <a:ext cx="3212455" cy="0"/>
          </a:xfrm>
          <a:custGeom>
            <a:avLst/>
            <a:gdLst/>
            <a:ahLst/>
            <a:cxnLst/>
            <a:rect l="l" t="t" r="r" b="b"/>
            <a:pathLst>
              <a:path w="4568825">
                <a:moveTo>
                  <a:pt x="4568625" y="0"/>
                </a:moveTo>
                <a:lnTo>
                  <a:pt x="0" y="0"/>
                </a:lnTo>
              </a:path>
            </a:pathLst>
          </a:custGeom>
          <a:ln w="30997">
            <a:solidFill>
              <a:srgbClr val="0000FF"/>
            </a:solidFill>
          </a:ln>
        </p:spPr>
        <p:txBody>
          <a:bodyPr wrap="square" lIns="0" tIns="0" rIns="0" bIns="0" rtlCol="0"/>
          <a:lstStyle/>
          <a:p>
            <a:endParaRPr/>
          </a:p>
        </p:txBody>
      </p:sp>
      <p:sp>
        <p:nvSpPr>
          <p:cNvPr id="4" name="object 4"/>
          <p:cNvSpPr/>
          <p:nvPr/>
        </p:nvSpPr>
        <p:spPr>
          <a:xfrm>
            <a:off x="1622806" y="346726"/>
            <a:ext cx="120704" cy="9379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23241" y="3263632"/>
            <a:ext cx="421928" cy="558106"/>
          </a:xfrm>
          <a:prstGeom prst="rect">
            <a:avLst/>
          </a:prstGeom>
          <a:solidFill>
            <a:srgbClr val="F3F3F3"/>
          </a:solidFill>
          <a:ln w="30997">
            <a:solidFill>
              <a:srgbClr val="666666"/>
            </a:solidFill>
          </a:ln>
        </p:spPr>
        <p:txBody>
          <a:bodyPr vert="horz" wrap="square" lIns="0" tIns="893" rIns="0" bIns="0" rtlCol="0">
            <a:spAutoFit/>
          </a:bodyPr>
          <a:lstStyle/>
          <a:p>
            <a:pPr>
              <a:spcBef>
                <a:spcPts val="7"/>
              </a:spcBef>
            </a:pPr>
            <a:endParaRPr sz="2250">
              <a:latin typeface="Times New Roman"/>
              <a:cs typeface="Times New Roman"/>
            </a:endParaRPr>
          </a:p>
          <a:p>
            <a:pPr marL="113403"/>
            <a:r>
              <a:rPr sz="1371" spc="-155" dirty="0">
                <a:latin typeface="Arial"/>
                <a:cs typeface="Arial"/>
              </a:rPr>
              <a:t>hO</a:t>
            </a:r>
            <a:endParaRPr sz="1371">
              <a:latin typeface="Arial"/>
              <a:cs typeface="Arial"/>
            </a:endParaRPr>
          </a:p>
        </p:txBody>
      </p:sp>
      <p:sp>
        <p:nvSpPr>
          <p:cNvPr id="6" name="object 6"/>
          <p:cNvSpPr/>
          <p:nvPr/>
        </p:nvSpPr>
        <p:spPr>
          <a:xfrm>
            <a:off x="3833987" y="4274452"/>
            <a:ext cx="0" cy="424160"/>
          </a:xfrm>
          <a:custGeom>
            <a:avLst/>
            <a:gdLst/>
            <a:ahLst/>
            <a:cxnLst/>
            <a:rect l="l" t="t" r="r" b="b"/>
            <a:pathLst>
              <a:path h="603250">
                <a:moveTo>
                  <a:pt x="0" y="602869"/>
                </a:moveTo>
                <a:lnTo>
                  <a:pt x="0" y="0"/>
                </a:lnTo>
              </a:path>
            </a:pathLst>
          </a:custGeom>
          <a:ln w="30997">
            <a:solidFill>
              <a:srgbClr val="666666"/>
            </a:solidFill>
          </a:ln>
        </p:spPr>
        <p:txBody>
          <a:bodyPr wrap="square" lIns="0" tIns="0" rIns="0" bIns="0" rtlCol="0"/>
          <a:lstStyle/>
          <a:p>
            <a:endParaRPr/>
          </a:p>
        </p:txBody>
      </p:sp>
      <p:sp>
        <p:nvSpPr>
          <p:cNvPr id="7" name="object 7"/>
          <p:cNvSpPr/>
          <p:nvPr/>
        </p:nvSpPr>
        <p:spPr>
          <a:xfrm>
            <a:off x="3787086" y="4164647"/>
            <a:ext cx="93797" cy="12070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578863" y="4698454"/>
            <a:ext cx="525512" cy="880467"/>
          </a:xfrm>
          <a:custGeom>
            <a:avLst/>
            <a:gdLst/>
            <a:ahLst/>
            <a:cxnLst/>
            <a:rect l="l" t="t" r="r" b="b"/>
            <a:pathLst>
              <a:path w="747395" h="1252220">
                <a:moveTo>
                  <a:pt x="0" y="1251624"/>
                </a:moveTo>
                <a:lnTo>
                  <a:pt x="746874" y="1251624"/>
                </a:lnTo>
                <a:lnTo>
                  <a:pt x="746874" y="0"/>
                </a:lnTo>
                <a:lnTo>
                  <a:pt x="0" y="0"/>
                </a:lnTo>
                <a:lnTo>
                  <a:pt x="0" y="1251624"/>
                </a:lnTo>
                <a:close/>
              </a:path>
            </a:pathLst>
          </a:custGeom>
          <a:solidFill>
            <a:srgbClr val="F3F3F3"/>
          </a:solidFill>
        </p:spPr>
        <p:txBody>
          <a:bodyPr wrap="square" lIns="0" tIns="0" rIns="0" bIns="0" rtlCol="0"/>
          <a:lstStyle/>
          <a:p>
            <a:endParaRPr/>
          </a:p>
        </p:txBody>
      </p:sp>
      <p:sp>
        <p:nvSpPr>
          <p:cNvPr id="9" name="object 9"/>
          <p:cNvSpPr txBox="1"/>
          <p:nvPr/>
        </p:nvSpPr>
        <p:spPr>
          <a:xfrm>
            <a:off x="3578862" y="4698453"/>
            <a:ext cx="525512" cy="624338"/>
          </a:xfrm>
          <a:prstGeom prst="rect">
            <a:avLst/>
          </a:prstGeom>
          <a:ln w="30997">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spcBef>
                <a:spcPts val="21"/>
              </a:spcBef>
            </a:pPr>
            <a:endParaRPr sz="914">
              <a:latin typeface="Times New Roman"/>
              <a:cs typeface="Times New Roman"/>
            </a:endParaRPr>
          </a:p>
          <a:p>
            <a:pPr algn="ctr">
              <a:lnSpc>
                <a:spcPct val="100000"/>
              </a:lnSpc>
            </a:pPr>
            <a:r>
              <a:rPr sz="773" spc="-74" dirty="0">
                <a:latin typeface="Arial"/>
                <a:cs typeface="Arial"/>
              </a:rPr>
              <a:t>xO</a:t>
            </a:r>
            <a:endParaRPr sz="773">
              <a:latin typeface="Arial"/>
              <a:cs typeface="Arial"/>
            </a:endParaRPr>
          </a:p>
          <a:p>
            <a:pPr marL="133941" marR="128583" algn="ctr">
              <a:lnSpc>
                <a:spcPct val="101699"/>
              </a:lnSpc>
            </a:pPr>
            <a:r>
              <a:rPr sz="773" spc="11" dirty="0">
                <a:latin typeface="Arial"/>
                <a:cs typeface="Arial"/>
              </a:rPr>
              <a:t>&lt;STA  </a:t>
            </a:r>
            <a:r>
              <a:rPr sz="773" spc="14" dirty="0">
                <a:latin typeface="Arial"/>
                <a:cs typeface="Arial"/>
              </a:rPr>
              <a:t>RT&gt;</a:t>
            </a:r>
            <a:endParaRPr sz="773">
              <a:latin typeface="Arial"/>
              <a:cs typeface="Arial"/>
            </a:endParaRPr>
          </a:p>
        </p:txBody>
      </p:sp>
      <p:sp>
        <p:nvSpPr>
          <p:cNvPr id="10" name="object 10"/>
          <p:cNvSpPr/>
          <p:nvPr/>
        </p:nvSpPr>
        <p:spPr>
          <a:xfrm>
            <a:off x="3833987" y="2913535"/>
            <a:ext cx="0" cy="350490"/>
          </a:xfrm>
          <a:custGeom>
            <a:avLst/>
            <a:gdLst/>
            <a:ahLst/>
            <a:cxnLst/>
            <a:rect l="l" t="t" r="r" b="b"/>
            <a:pathLst>
              <a:path h="498475">
                <a:moveTo>
                  <a:pt x="0" y="497915"/>
                </a:moveTo>
                <a:lnTo>
                  <a:pt x="0" y="0"/>
                </a:lnTo>
              </a:path>
            </a:pathLst>
          </a:custGeom>
          <a:ln w="30997">
            <a:solidFill>
              <a:srgbClr val="666666"/>
            </a:solidFill>
          </a:ln>
        </p:spPr>
        <p:txBody>
          <a:bodyPr wrap="square" lIns="0" tIns="0" rIns="0" bIns="0" rtlCol="0"/>
          <a:lstStyle/>
          <a:p>
            <a:endParaRPr/>
          </a:p>
        </p:txBody>
      </p:sp>
      <p:sp>
        <p:nvSpPr>
          <p:cNvPr id="11" name="object 11"/>
          <p:cNvSpPr/>
          <p:nvPr/>
        </p:nvSpPr>
        <p:spPr>
          <a:xfrm>
            <a:off x="3787086" y="2803729"/>
            <a:ext cx="93797" cy="120704"/>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3623241" y="2176288"/>
            <a:ext cx="421928" cy="413843"/>
          </a:xfrm>
          <a:prstGeom prst="rect">
            <a:avLst/>
          </a:prstGeom>
          <a:solidFill>
            <a:srgbClr val="F3F3F3"/>
          </a:solidFill>
          <a:ln w="30997">
            <a:solidFill>
              <a:srgbClr val="666666"/>
            </a:solidFill>
          </a:ln>
        </p:spPr>
        <p:txBody>
          <a:bodyPr vert="horz" wrap="square" lIns="0" tIns="2679" rIns="0" bIns="0" rtlCol="0">
            <a:spAutoFit/>
          </a:bodyPr>
          <a:lstStyle/>
          <a:p>
            <a:pPr>
              <a:spcBef>
                <a:spcPts val="21"/>
              </a:spcBef>
            </a:pPr>
            <a:endParaRPr sz="1301">
              <a:latin typeface="Times New Roman"/>
              <a:cs typeface="Times New Roman"/>
            </a:endParaRPr>
          </a:p>
          <a:p>
            <a:pPr marL="118314"/>
            <a:r>
              <a:rPr sz="1371" spc="-151" dirty="0">
                <a:latin typeface="Arial"/>
                <a:cs typeface="Arial"/>
              </a:rPr>
              <a:t>yO</a:t>
            </a:r>
            <a:endParaRPr sz="1371">
              <a:latin typeface="Arial"/>
              <a:cs typeface="Arial"/>
            </a:endParaRPr>
          </a:p>
        </p:txBody>
      </p:sp>
      <p:sp>
        <p:nvSpPr>
          <p:cNvPr id="13" name="object 13"/>
          <p:cNvSpPr/>
          <p:nvPr/>
        </p:nvSpPr>
        <p:spPr>
          <a:xfrm>
            <a:off x="1519567" y="3711720"/>
            <a:ext cx="1973461" cy="1476077"/>
          </a:xfrm>
          <a:custGeom>
            <a:avLst/>
            <a:gdLst/>
            <a:ahLst/>
            <a:cxnLst/>
            <a:rect l="l" t="t" r="r" b="b"/>
            <a:pathLst>
              <a:path w="2806700" h="2099309">
                <a:moveTo>
                  <a:pt x="0" y="2098818"/>
                </a:moveTo>
                <a:lnTo>
                  <a:pt x="55402" y="2097837"/>
                </a:lnTo>
                <a:lnTo>
                  <a:pt x="109437" y="2094927"/>
                </a:lnTo>
                <a:lnTo>
                  <a:pt x="162140" y="2090138"/>
                </a:lnTo>
                <a:lnTo>
                  <a:pt x="213546" y="2083519"/>
                </a:lnTo>
                <a:lnTo>
                  <a:pt x="263689" y="2075119"/>
                </a:lnTo>
                <a:lnTo>
                  <a:pt x="312605" y="2064988"/>
                </a:lnTo>
                <a:lnTo>
                  <a:pt x="360330" y="2053175"/>
                </a:lnTo>
                <a:lnTo>
                  <a:pt x="406897" y="2039730"/>
                </a:lnTo>
                <a:lnTo>
                  <a:pt x="452342" y="2024703"/>
                </a:lnTo>
                <a:lnTo>
                  <a:pt x="496700" y="2008142"/>
                </a:lnTo>
                <a:lnTo>
                  <a:pt x="540007" y="1990097"/>
                </a:lnTo>
                <a:lnTo>
                  <a:pt x="582296" y="1970618"/>
                </a:lnTo>
                <a:lnTo>
                  <a:pt x="623604" y="1949755"/>
                </a:lnTo>
                <a:lnTo>
                  <a:pt x="663966" y="1927555"/>
                </a:lnTo>
                <a:lnTo>
                  <a:pt x="703415" y="1904070"/>
                </a:lnTo>
                <a:lnTo>
                  <a:pt x="741988" y="1879348"/>
                </a:lnTo>
                <a:lnTo>
                  <a:pt x="779720" y="1853440"/>
                </a:lnTo>
                <a:lnTo>
                  <a:pt x="816645" y="1826393"/>
                </a:lnTo>
                <a:lnTo>
                  <a:pt x="852799" y="1798259"/>
                </a:lnTo>
                <a:lnTo>
                  <a:pt x="888217" y="1769086"/>
                </a:lnTo>
                <a:lnTo>
                  <a:pt x="922934" y="1738924"/>
                </a:lnTo>
                <a:lnTo>
                  <a:pt x="956984" y="1707822"/>
                </a:lnTo>
                <a:lnTo>
                  <a:pt x="990403" y="1675829"/>
                </a:lnTo>
                <a:lnTo>
                  <a:pt x="1023226" y="1642996"/>
                </a:lnTo>
                <a:lnTo>
                  <a:pt x="1055488" y="1609372"/>
                </a:lnTo>
                <a:lnTo>
                  <a:pt x="1087225" y="1575006"/>
                </a:lnTo>
                <a:lnTo>
                  <a:pt x="1118470" y="1539947"/>
                </a:lnTo>
                <a:lnTo>
                  <a:pt x="1149260" y="1504245"/>
                </a:lnTo>
                <a:lnTo>
                  <a:pt x="1179628" y="1467950"/>
                </a:lnTo>
                <a:lnTo>
                  <a:pt x="1209612" y="1431110"/>
                </a:lnTo>
                <a:lnTo>
                  <a:pt x="1239244" y="1393777"/>
                </a:lnTo>
                <a:lnTo>
                  <a:pt x="1268561" y="1355997"/>
                </a:lnTo>
                <a:lnTo>
                  <a:pt x="1297598" y="1317823"/>
                </a:lnTo>
                <a:lnTo>
                  <a:pt x="1326389" y="1279302"/>
                </a:lnTo>
                <a:lnTo>
                  <a:pt x="1354970" y="1240484"/>
                </a:lnTo>
                <a:lnTo>
                  <a:pt x="1383375" y="1201419"/>
                </a:lnTo>
                <a:lnTo>
                  <a:pt x="1411640" y="1162156"/>
                </a:lnTo>
                <a:lnTo>
                  <a:pt x="1439800" y="1122745"/>
                </a:lnTo>
                <a:lnTo>
                  <a:pt x="1467890" y="1083235"/>
                </a:lnTo>
                <a:lnTo>
                  <a:pt x="1495945" y="1043675"/>
                </a:lnTo>
                <a:lnTo>
                  <a:pt x="1525477" y="1002034"/>
                </a:lnTo>
                <a:lnTo>
                  <a:pt x="1555050" y="960451"/>
                </a:lnTo>
                <a:lnTo>
                  <a:pt x="1584705" y="918984"/>
                </a:lnTo>
                <a:lnTo>
                  <a:pt x="1614482" y="877689"/>
                </a:lnTo>
                <a:lnTo>
                  <a:pt x="1644423" y="836625"/>
                </a:lnTo>
                <a:lnTo>
                  <a:pt x="1674569" y="795849"/>
                </a:lnTo>
                <a:lnTo>
                  <a:pt x="1704959" y="755420"/>
                </a:lnTo>
                <a:lnTo>
                  <a:pt x="1735636" y="715395"/>
                </a:lnTo>
                <a:lnTo>
                  <a:pt x="1766641" y="675831"/>
                </a:lnTo>
                <a:lnTo>
                  <a:pt x="1798013" y="636786"/>
                </a:lnTo>
                <a:lnTo>
                  <a:pt x="1829794" y="598318"/>
                </a:lnTo>
                <a:lnTo>
                  <a:pt x="1862025" y="560484"/>
                </a:lnTo>
                <a:lnTo>
                  <a:pt x="1894747" y="523343"/>
                </a:lnTo>
                <a:lnTo>
                  <a:pt x="1928000" y="486952"/>
                </a:lnTo>
                <a:lnTo>
                  <a:pt x="1961826" y="451368"/>
                </a:lnTo>
                <a:lnTo>
                  <a:pt x="1996265" y="416650"/>
                </a:lnTo>
                <a:lnTo>
                  <a:pt x="2031359" y="382854"/>
                </a:lnTo>
                <a:lnTo>
                  <a:pt x="2067148" y="350040"/>
                </a:lnTo>
                <a:lnTo>
                  <a:pt x="2103673" y="318263"/>
                </a:lnTo>
                <a:lnTo>
                  <a:pt x="2143071" y="285913"/>
                </a:lnTo>
                <a:lnTo>
                  <a:pt x="2183382" y="254851"/>
                </a:lnTo>
                <a:lnTo>
                  <a:pt x="2224656" y="225146"/>
                </a:lnTo>
                <a:lnTo>
                  <a:pt x="2266939" y="196865"/>
                </a:lnTo>
                <a:lnTo>
                  <a:pt x="2310280" y="170078"/>
                </a:lnTo>
                <a:lnTo>
                  <a:pt x="2354727" y="144850"/>
                </a:lnTo>
                <a:lnTo>
                  <a:pt x="2400329" y="121251"/>
                </a:lnTo>
                <a:lnTo>
                  <a:pt x="2447133" y="99349"/>
                </a:lnTo>
                <a:lnTo>
                  <a:pt x="2495188" y="79210"/>
                </a:lnTo>
                <a:lnTo>
                  <a:pt x="2539548" y="62649"/>
                </a:lnTo>
                <a:lnTo>
                  <a:pt x="2584993" y="47621"/>
                </a:lnTo>
                <a:lnTo>
                  <a:pt x="2631560" y="34176"/>
                </a:lnTo>
                <a:lnTo>
                  <a:pt x="2679284" y="22364"/>
                </a:lnTo>
                <a:lnTo>
                  <a:pt x="2728199" y="12232"/>
                </a:lnTo>
                <a:lnTo>
                  <a:pt x="2775174" y="4305"/>
                </a:lnTo>
                <a:lnTo>
                  <a:pt x="2791078" y="2009"/>
                </a:lnTo>
                <a:lnTo>
                  <a:pt x="2806259" y="0"/>
                </a:lnTo>
              </a:path>
            </a:pathLst>
          </a:custGeom>
          <a:ln w="30997">
            <a:solidFill>
              <a:srgbClr val="000000"/>
            </a:solidFill>
          </a:ln>
        </p:spPr>
        <p:txBody>
          <a:bodyPr wrap="square" lIns="0" tIns="0" rIns="0" bIns="0" rtlCol="0"/>
          <a:lstStyle/>
          <a:p>
            <a:endParaRPr/>
          </a:p>
        </p:txBody>
      </p:sp>
      <p:sp>
        <p:nvSpPr>
          <p:cNvPr id="14" name="object 14"/>
          <p:cNvSpPr/>
          <p:nvPr/>
        </p:nvSpPr>
        <p:spPr>
          <a:xfrm>
            <a:off x="3479601" y="3664889"/>
            <a:ext cx="122734" cy="93659"/>
          </a:xfrm>
          <a:prstGeom prst="rect">
            <a:avLst/>
          </a:prstGeom>
          <a:blipFill>
            <a:blip r:embed="rId5" cstate="print"/>
            <a:stretch>
              <a:fillRect/>
            </a:stretch>
          </a:blipFill>
        </p:spPr>
        <p:txBody>
          <a:bodyPr wrap="square" lIns="0" tIns="0" rIns="0" bIns="0" rtlCol="0"/>
          <a:lstStyle/>
          <a:p>
            <a:endParaRPr/>
          </a:p>
        </p:txBody>
      </p:sp>
      <p:sp>
        <p:nvSpPr>
          <p:cNvPr id="15" name="object 15"/>
          <p:cNvSpPr txBox="1">
            <a:spLocks noGrp="1"/>
          </p:cNvSpPr>
          <p:nvPr>
            <p:ph type="title"/>
          </p:nvPr>
        </p:nvSpPr>
        <p:spPr>
          <a:xfrm>
            <a:off x="7240864" y="308245"/>
            <a:ext cx="1223814" cy="325075"/>
          </a:xfrm>
          <a:prstGeom prst="rect">
            <a:avLst/>
          </a:prstGeom>
        </p:spPr>
        <p:txBody>
          <a:bodyPr vert="horz" wrap="square" lIns="0" tIns="11162" rIns="0" bIns="0" numCol="1" rtlCol="0" anchor="t" anchorCtr="0" compatLnSpc="1">
            <a:prstTxWarp prst="textNoShape">
              <a:avLst/>
            </a:prstTxWarp>
            <a:spAutoFit/>
          </a:bodyPr>
          <a:lstStyle/>
          <a:p>
            <a:pPr marL="8929">
              <a:spcBef>
                <a:spcPts val="88"/>
              </a:spcBef>
            </a:pPr>
            <a:r>
              <a:rPr sz="2039" spc="4" dirty="0">
                <a:solidFill>
                  <a:srgbClr val="0000FF"/>
                </a:solidFill>
                <a:latin typeface="Arial"/>
                <a:cs typeface="Arial"/>
              </a:rPr>
              <a:t>test</a:t>
            </a:r>
            <a:r>
              <a:rPr sz="2039" spc="-53" dirty="0">
                <a:solidFill>
                  <a:srgbClr val="0000FF"/>
                </a:solidFill>
                <a:latin typeface="Arial"/>
                <a:cs typeface="Arial"/>
              </a:rPr>
              <a:t> </a:t>
            </a:r>
            <a:r>
              <a:rPr sz="2039" spc="7" dirty="0">
                <a:solidFill>
                  <a:srgbClr val="0000FF"/>
                </a:solidFill>
                <a:latin typeface="Arial"/>
                <a:cs typeface="Arial"/>
              </a:rPr>
              <a:t>image</a:t>
            </a:r>
            <a:endParaRPr sz="2039">
              <a:latin typeface="Arial"/>
              <a:cs typeface="Arial"/>
            </a:endParaRPr>
          </a:p>
        </p:txBody>
      </p:sp>
      <p:sp>
        <p:nvSpPr>
          <p:cNvPr id="16" name="object 16"/>
          <p:cNvSpPr/>
          <p:nvPr/>
        </p:nvSpPr>
        <p:spPr>
          <a:xfrm>
            <a:off x="4331073" y="4698454"/>
            <a:ext cx="525512" cy="880467"/>
          </a:xfrm>
          <a:custGeom>
            <a:avLst/>
            <a:gdLst/>
            <a:ahLst/>
            <a:cxnLst/>
            <a:rect l="l" t="t" r="r" b="b"/>
            <a:pathLst>
              <a:path w="747395" h="1252220">
                <a:moveTo>
                  <a:pt x="0" y="1251624"/>
                </a:moveTo>
                <a:lnTo>
                  <a:pt x="746874" y="1251624"/>
                </a:lnTo>
                <a:lnTo>
                  <a:pt x="746874" y="0"/>
                </a:lnTo>
                <a:lnTo>
                  <a:pt x="0" y="0"/>
                </a:lnTo>
                <a:lnTo>
                  <a:pt x="0" y="1251624"/>
                </a:lnTo>
                <a:close/>
              </a:path>
            </a:pathLst>
          </a:custGeom>
          <a:solidFill>
            <a:srgbClr val="F3F3F3"/>
          </a:solidFill>
        </p:spPr>
        <p:txBody>
          <a:bodyPr wrap="square" lIns="0" tIns="0" rIns="0" bIns="0" rtlCol="0"/>
          <a:lstStyle/>
          <a:p>
            <a:endParaRPr/>
          </a:p>
        </p:txBody>
      </p:sp>
      <p:sp>
        <p:nvSpPr>
          <p:cNvPr id="17" name="object 17"/>
          <p:cNvSpPr txBox="1"/>
          <p:nvPr/>
        </p:nvSpPr>
        <p:spPr>
          <a:xfrm>
            <a:off x="4331073" y="4698454"/>
            <a:ext cx="525512" cy="514051"/>
          </a:xfrm>
          <a:prstGeom prst="rect">
            <a:avLst/>
          </a:prstGeom>
          <a:ln w="30997">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lnSpc>
                <a:spcPct val="100000"/>
              </a:lnSpc>
            </a:pPr>
            <a:endParaRPr sz="844">
              <a:latin typeface="Times New Roman"/>
              <a:cs typeface="Times New Roman"/>
            </a:endParaRPr>
          </a:p>
          <a:p>
            <a:pPr>
              <a:spcBef>
                <a:spcPts val="35"/>
              </a:spcBef>
            </a:pPr>
            <a:endParaRPr sz="879">
              <a:latin typeface="Times New Roman"/>
              <a:cs typeface="Times New Roman"/>
            </a:endParaRPr>
          </a:p>
          <a:p>
            <a:pPr marL="141084"/>
            <a:r>
              <a:rPr sz="773" spc="11" dirty="0">
                <a:latin typeface="Arial"/>
                <a:cs typeface="Arial"/>
              </a:rPr>
              <a:t>straw</a:t>
            </a:r>
            <a:endParaRPr sz="773">
              <a:latin typeface="Arial"/>
              <a:cs typeface="Arial"/>
            </a:endParaRPr>
          </a:p>
        </p:txBody>
      </p:sp>
      <p:sp>
        <p:nvSpPr>
          <p:cNvPr id="18" name="object 18"/>
          <p:cNvSpPr/>
          <p:nvPr/>
        </p:nvSpPr>
        <p:spPr>
          <a:xfrm>
            <a:off x="4044732" y="2479534"/>
            <a:ext cx="1108621" cy="2572643"/>
          </a:xfrm>
          <a:custGeom>
            <a:avLst/>
            <a:gdLst/>
            <a:ahLst/>
            <a:cxnLst/>
            <a:rect l="l" t="t" r="r" b="b"/>
            <a:pathLst>
              <a:path w="1576704" h="3658870">
                <a:moveTo>
                  <a:pt x="0" y="0"/>
                </a:moveTo>
                <a:lnTo>
                  <a:pt x="41152" y="899"/>
                </a:lnTo>
                <a:lnTo>
                  <a:pt x="82017" y="3574"/>
                </a:lnTo>
                <a:lnTo>
                  <a:pt x="122583" y="7994"/>
                </a:lnTo>
                <a:lnTo>
                  <a:pt x="162838" y="14126"/>
                </a:lnTo>
                <a:lnTo>
                  <a:pt x="202772" y="21937"/>
                </a:lnTo>
                <a:lnTo>
                  <a:pt x="242371" y="31396"/>
                </a:lnTo>
                <a:lnTo>
                  <a:pt x="281625" y="42470"/>
                </a:lnTo>
                <a:lnTo>
                  <a:pt x="320522" y="55127"/>
                </a:lnTo>
                <a:lnTo>
                  <a:pt x="359051" y="69334"/>
                </a:lnTo>
                <a:lnTo>
                  <a:pt x="397200" y="85059"/>
                </a:lnTo>
                <a:lnTo>
                  <a:pt x="434958" y="102270"/>
                </a:lnTo>
                <a:lnTo>
                  <a:pt x="472312" y="120935"/>
                </a:lnTo>
                <a:lnTo>
                  <a:pt x="509252" y="141021"/>
                </a:lnTo>
                <a:lnTo>
                  <a:pt x="545766" y="162495"/>
                </a:lnTo>
                <a:lnTo>
                  <a:pt x="581842" y="185327"/>
                </a:lnTo>
                <a:lnTo>
                  <a:pt x="617468" y="209483"/>
                </a:lnTo>
                <a:lnTo>
                  <a:pt x="652634" y="234931"/>
                </a:lnTo>
                <a:lnTo>
                  <a:pt x="687328" y="261638"/>
                </a:lnTo>
                <a:lnTo>
                  <a:pt x="721538" y="289573"/>
                </a:lnTo>
                <a:lnTo>
                  <a:pt x="755252" y="318703"/>
                </a:lnTo>
                <a:lnTo>
                  <a:pt x="788460" y="348996"/>
                </a:lnTo>
                <a:lnTo>
                  <a:pt x="821148" y="380420"/>
                </a:lnTo>
                <a:lnTo>
                  <a:pt x="853307" y="412942"/>
                </a:lnTo>
                <a:lnTo>
                  <a:pt x="884924" y="446529"/>
                </a:lnTo>
                <a:lnTo>
                  <a:pt x="915988" y="481151"/>
                </a:lnTo>
                <a:lnTo>
                  <a:pt x="946487" y="516774"/>
                </a:lnTo>
                <a:lnTo>
                  <a:pt x="976410" y="553365"/>
                </a:lnTo>
                <a:lnTo>
                  <a:pt x="1005746" y="590894"/>
                </a:lnTo>
                <a:lnTo>
                  <a:pt x="1034481" y="629327"/>
                </a:lnTo>
                <a:lnTo>
                  <a:pt x="1062606" y="668632"/>
                </a:lnTo>
                <a:lnTo>
                  <a:pt x="1090109" y="708776"/>
                </a:lnTo>
                <a:lnTo>
                  <a:pt x="1116977" y="749729"/>
                </a:lnTo>
                <a:lnTo>
                  <a:pt x="1143200" y="791456"/>
                </a:lnTo>
                <a:lnTo>
                  <a:pt x="1168765" y="833927"/>
                </a:lnTo>
                <a:lnTo>
                  <a:pt x="1193662" y="877108"/>
                </a:lnTo>
                <a:lnTo>
                  <a:pt x="1217879" y="920968"/>
                </a:lnTo>
                <a:lnTo>
                  <a:pt x="1241404" y="965473"/>
                </a:lnTo>
                <a:lnTo>
                  <a:pt x="1264226" y="1010592"/>
                </a:lnTo>
                <a:lnTo>
                  <a:pt x="1286333" y="1056293"/>
                </a:lnTo>
                <a:lnTo>
                  <a:pt x="1307713" y="1102543"/>
                </a:lnTo>
                <a:lnTo>
                  <a:pt x="1328356" y="1149309"/>
                </a:lnTo>
                <a:lnTo>
                  <a:pt x="1348248" y="1196560"/>
                </a:lnTo>
                <a:lnTo>
                  <a:pt x="1367380" y="1244264"/>
                </a:lnTo>
                <a:lnTo>
                  <a:pt x="1385740" y="1292387"/>
                </a:lnTo>
                <a:lnTo>
                  <a:pt x="1403315" y="1340898"/>
                </a:lnTo>
                <a:lnTo>
                  <a:pt x="1420094" y="1389764"/>
                </a:lnTo>
                <a:lnTo>
                  <a:pt x="1436066" y="1438953"/>
                </a:lnTo>
                <a:lnTo>
                  <a:pt x="1451220" y="1488433"/>
                </a:lnTo>
                <a:lnTo>
                  <a:pt x="1465543" y="1538171"/>
                </a:lnTo>
                <a:lnTo>
                  <a:pt x="1479024" y="1588135"/>
                </a:lnTo>
                <a:lnTo>
                  <a:pt x="1491651" y="1638293"/>
                </a:lnTo>
                <a:lnTo>
                  <a:pt x="1503414" y="1688613"/>
                </a:lnTo>
                <a:lnTo>
                  <a:pt x="1514300" y="1739062"/>
                </a:lnTo>
                <a:lnTo>
                  <a:pt x="1524298" y="1789608"/>
                </a:lnTo>
                <a:lnTo>
                  <a:pt x="1533396" y="1840218"/>
                </a:lnTo>
                <a:lnTo>
                  <a:pt x="1541583" y="1890861"/>
                </a:lnTo>
                <a:lnTo>
                  <a:pt x="1549375" y="1945398"/>
                </a:lnTo>
                <a:lnTo>
                  <a:pt x="1556123" y="1999895"/>
                </a:lnTo>
                <a:lnTo>
                  <a:pt x="1561854" y="2054312"/>
                </a:lnTo>
                <a:lnTo>
                  <a:pt x="1566595" y="2108607"/>
                </a:lnTo>
                <a:lnTo>
                  <a:pt x="1570373" y="2162741"/>
                </a:lnTo>
                <a:lnTo>
                  <a:pt x="1573215" y="2216673"/>
                </a:lnTo>
                <a:lnTo>
                  <a:pt x="1575147" y="2270363"/>
                </a:lnTo>
                <a:lnTo>
                  <a:pt x="1576195" y="2323771"/>
                </a:lnTo>
                <a:lnTo>
                  <a:pt x="1576388" y="2376856"/>
                </a:lnTo>
                <a:lnTo>
                  <a:pt x="1575751" y="2429578"/>
                </a:lnTo>
                <a:lnTo>
                  <a:pt x="1574311" y="2481896"/>
                </a:lnTo>
                <a:lnTo>
                  <a:pt x="1572095" y="2533771"/>
                </a:lnTo>
                <a:lnTo>
                  <a:pt x="1569130" y="2585162"/>
                </a:lnTo>
                <a:lnTo>
                  <a:pt x="1565442" y="2636028"/>
                </a:lnTo>
                <a:lnTo>
                  <a:pt x="1561058" y="2686329"/>
                </a:lnTo>
                <a:lnTo>
                  <a:pt x="1556005" y="2736025"/>
                </a:lnTo>
                <a:lnTo>
                  <a:pt x="1550310" y="2785076"/>
                </a:lnTo>
                <a:lnTo>
                  <a:pt x="1543999" y="2833441"/>
                </a:lnTo>
                <a:lnTo>
                  <a:pt x="1537099" y="2881080"/>
                </a:lnTo>
                <a:lnTo>
                  <a:pt x="1529637" y="2927952"/>
                </a:lnTo>
                <a:lnTo>
                  <a:pt x="1521639" y="2974017"/>
                </a:lnTo>
                <a:lnTo>
                  <a:pt x="1513133" y="3019235"/>
                </a:lnTo>
                <a:lnTo>
                  <a:pt x="1504145" y="3063566"/>
                </a:lnTo>
                <a:lnTo>
                  <a:pt x="1494701" y="3106969"/>
                </a:lnTo>
                <a:lnTo>
                  <a:pt x="1484829" y="3149403"/>
                </a:lnTo>
                <a:lnTo>
                  <a:pt x="1474556" y="3190829"/>
                </a:lnTo>
                <a:lnTo>
                  <a:pt x="1459060" y="3248804"/>
                </a:lnTo>
                <a:lnTo>
                  <a:pt x="1442863" y="3304469"/>
                </a:lnTo>
                <a:lnTo>
                  <a:pt x="1426044" y="3357702"/>
                </a:lnTo>
                <a:lnTo>
                  <a:pt x="1408685" y="3408382"/>
                </a:lnTo>
                <a:lnTo>
                  <a:pt x="1390866" y="3456387"/>
                </a:lnTo>
                <a:lnTo>
                  <a:pt x="1372667" y="3501595"/>
                </a:lnTo>
                <a:lnTo>
                  <a:pt x="1354169" y="3543885"/>
                </a:lnTo>
                <a:lnTo>
                  <a:pt x="1335452" y="3583135"/>
                </a:lnTo>
                <a:lnTo>
                  <a:pt x="1316597" y="3619224"/>
                </a:lnTo>
                <a:lnTo>
                  <a:pt x="1295322" y="3655897"/>
                </a:lnTo>
                <a:lnTo>
                  <a:pt x="1293532" y="3658757"/>
                </a:lnTo>
              </a:path>
            </a:pathLst>
          </a:custGeom>
          <a:ln w="30997">
            <a:solidFill>
              <a:srgbClr val="0000FF"/>
            </a:solidFill>
          </a:ln>
        </p:spPr>
        <p:txBody>
          <a:bodyPr wrap="square" lIns="0" tIns="0" rIns="0" bIns="0" rtlCol="0"/>
          <a:lstStyle/>
          <a:p>
            <a:endParaRPr/>
          </a:p>
        </p:txBody>
      </p:sp>
      <p:sp>
        <p:nvSpPr>
          <p:cNvPr id="19" name="object 19"/>
          <p:cNvSpPr/>
          <p:nvPr/>
        </p:nvSpPr>
        <p:spPr>
          <a:xfrm>
            <a:off x="4869139" y="5014193"/>
            <a:ext cx="119805" cy="114196"/>
          </a:xfrm>
          <a:prstGeom prst="rect">
            <a:avLst/>
          </a:prstGeom>
          <a:blipFill>
            <a:blip r:embed="rId6" cstate="print"/>
            <a:stretch>
              <a:fillRect/>
            </a:stretch>
          </a:blipFill>
        </p:spPr>
        <p:txBody>
          <a:bodyPr wrap="square" lIns="0" tIns="0" rIns="0" bIns="0" rtlCol="0"/>
          <a:lstStyle/>
          <a:p>
            <a:endParaRPr/>
          </a:p>
        </p:txBody>
      </p:sp>
      <p:sp>
        <p:nvSpPr>
          <p:cNvPr id="20" name="object 20"/>
          <p:cNvSpPr txBox="1"/>
          <p:nvPr/>
        </p:nvSpPr>
        <p:spPr>
          <a:xfrm>
            <a:off x="5326769" y="3201242"/>
            <a:ext cx="1238994" cy="431443"/>
          </a:xfrm>
          <a:prstGeom prst="rect">
            <a:avLst/>
          </a:prstGeom>
        </p:spPr>
        <p:txBody>
          <a:bodyPr vert="horz" wrap="square" lIns="0" tIns="9376" rIns="0" bIns="0" rtlCol="0">
            <a:spAutoFit/>
          </a:bodyPr>
          <a:lstStyle/>
          <a:p>
            <a:pPr marL="8929">
              <a:spcBef>
                <a:spcPts val="74"/>
              </a:spcBef>
            </a:pPr>
            <a:r>
              <a:rPr sz="2742" dirty="0">
                <a:solidFill>
                  <a:srgbClr val="0000FF"/>
                </a:solidFill>
                <a:latin typeface="Arial"/>
                <a:cs typeface="Arial"/>
              </a:rPr>
              <a:t>sample!</a:t>
            </a:r>
            <a:endParaRPr sz="2742">
              <a:latin typeface="Arial"/>
              <a:cs typeface="Arial"/>
            </a:endParaRPr>
          </a:p>
        </p:txBody>
      </p:sp>
      <p:sp>
        <p:nvSpPr>
          <p:cNvPr id="21" name="object 21"/>
          <p:cNvSpPr/>
          <p:nvPr/>
        </p:nvSpPr>
        <p:spPr>
          <a:xfrm>
            <a:off x="439283" y="5300450"/>
            <a:ext cx="1285875" cy="596949"/>
          </a:xfrm>
          <a:custGeom>
            <a:avLst/>
            <a:gdLst/>
            <a:ahLst/>
            <a:cxnLst/>
            <a:rect l="l" t="t" r="r" b="b"/>
            <a:pathLst>
              <a:path w="1828800" h="848995">
                <a:moveTo>
                  <a:pt x="0" y="848410"/>
                </a:moveTo>
                <a:lnTo>
                  <a:pt x="1828622" y="848410"/>
                </a:lnTo>
                <a:lnTo>
                  <a:pt x="1828622" y="0"/>
                </a:lnTo>
                <a:lnTo>
                  <a:pt x="0" y="0"/>
                </a:lnTo>
                <a:lnTo>
                  <a:pt x="0" y="848410"/>
                </a:lnTo>
                <a:close/>
              </a:path>
            </a:pathLst>
          </a:custGeom>
          <a:solidFill>
            <a:srgbClr val="FFFFFF"/>
          </a:solidFill>
        </p:spPr>
        <p:txBody>
          <a:bodyPr wrap="square" lIns="0" tIns="0" rIns="0" bIns="0" rtlCol="0"/>
          <a:lstStyle/>
          <a:p>
            <a:endParaRPr/>
          </a:p>
        </p:txBody>
      </p:sp>
      <p:sp>
        <p:nvSpPr>
          <p:cNvPr id="22" name="object 22"/>
          <p:cNvSpPr/>
          <p:nvPr/>
        </p:nvSpPr>
        <p:spPr>
          <a:xfrm>
            <a:off x="4944385" y="369227"/>
            <a:ext cx="2157731" cy="1525162"/>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24" name="TextBox 23">
            <a:extLst>
              <a:ext uri="{FF2B5EF4-FFF2-40B4-BE49-F238E27FC236}">
                <a16:creationId xmlns:a16="http://schemas.microsoft.com/office/drawing/2014/main" id="{332AF709-DBD8-EEAA-128B-54D978CABF17}"/>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9A18676-573A-1946-FEFA-CE219AC48B1F}"/>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610045" y="119275"/>
            <a:ext cx="1087034" cy="55796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99969" y="315753"/>
            <a:ext cx="3175843" cy="0"/>
          </a:xfrm>
          <a:custGeom>
            <a:avLst/>
            <a:gdLst/>
            <a:ahLst/>
            <a:cxnLst/>
            <a:rect l="l" t="t" r="r" b="b"/>
            <a:pathLst>
              <a:path w="4516755">
                <a:moveTo>
                  <a:pt x="4516167" y="0"/>
                </a:moveTo>
                <a:lnTo>
                  <a:pt x="0" y="0"/>
                </a:lnTo>
              </a:path>
            </a:pathLst>
          </a:custGeom>
          <a:ln w="30641">
            <a:solidFill>
              <a:srgbClr val="0000FF"/>
            </a:solidFill>
          </a:ln>
        </p:spPr>
        <p:txBody>
          <a:bodyPr wrap="square" lIns="0" tIns="0" rIns="0" bIns="0" rtlCol="0"/>
          <a:lstStyle/>
          <a:p>
            <a:endParaRPr/>
          </a:p>
        </p:txBody>
      </p:sp>
      <p:sp>
        <p:nvSpPr>
          <p:cNvPr id="4" name="object 4"/>
          <p:cNvSpPr/>
          <p:nvPr/>
        </p:nvSpPr>
        <p:spPr>
          <a:xfrm>
            <a:off x="1691422" y="269394"/>
            <a:ext cx="119318" cy="9271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68888" y="3152808"/>
            <a:ext cx="417016" cy="548292"/>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86"/>
              </a:spcBef>
            </a:pPr>
            <a:r>
              <a:rPr sz="1336" spc="-141" dirty="0">
                <a:latin typeface="Arial"/>
                <a:cs typeface="Arial"/>
              </a:rPr>
              <a:t>hO</a:t>
            </a:r>
            <a:endParaRPr sz="1336">
              <a:latin typeface="Arial"/>
              <a:cs typeface="Arial"/>
            </a:endParaRPr>
          </a:p>
        </p:txBody>
      </p:sp>
      <p:sp>
        <p:nvSpPr>
          <p:cNvPr id="6" name="object 6"/>
          <p:cNvSpPr/>
          <p:nvPr/>
        </p:nvSpPr>
        <p:spPr>
          <a:xfrm>
            <a:off x="3877213" y="4152022"/>
            <a:ext cx="0" cy="419249"/>
          </a:xfrm>
          <a:custGeom>
            <a:avLst/>
            <a:gdLst/>
            <a:ahLst/>
            <a:cxnLst/>
            <a:rect l="l" t="t" r="r" b="b"/>
            <a:pathLst>
              <a:path h="596264">
                <a:moveTo>
                  <a:pt x="0" y="595946"/>
                </a:moveTo>
                <a:lnTo>
                  <a:pt x="0" y="0"/>
                </a:lnTo>
              </a:path>
            </a:pathLst>
          </a:custGeom>
          <a:ln w="30641">
            <a:solidFill>
              <a:srgbClr val="666666"/>
            </a:solidFill>
          </a:ln>
        </p:spPr>
        <p:txBody>
          <a:bodyPr wrap="square" lIns="0" tIns="0" rIns="0" bIns="0" rtlCol="0"/>
          <a:lstStyle/>
          <a:p>
            <a:endParaRPr/>
          </a:p>
        </p:txBody>
      </p:sp>
      <p:sp>
        <p:nvSpPr>
          <p:cNvPr id="7" name="object 7"/>
          <p:cNvSpPr/>
          <p:nvPr/>
        </p:nvSpPr>
        <p:spPr>
          <a:xfrm>
            <a:off x="3830852" y="4043477"/>
            <a:ext cx="92720" cy="11931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625018" y="4571154"/>
            <a:ext cx="519261" cy="622030"/>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spcBef>
                <a:spcPts val="28"/>
              </a:spcBef>
            </a:pPr>
            <a:endParaRPr sz="879">
              <a:latin typeface="Times New Roman"/>
              <a:cs typeface="Times New Roman"/>
            </a:endParaRPr>
          </a:p>
          <a:p>
            <a:pPr algn="ctr">
              <a:spcBef>
                <a:spcPts val="4"/>
              </a:spcBef>
            </a:pPr>
            <a:r>
              <a:rPr sz="773" spc="-77" dirty="0">
                <a:latin typeface="Arial"/>
                <a:cs typeface="Arial"/>
              </a:rPr>
              <a:t>xO</a:t>
            </a:r>
            <a:endParaRPr sz="773">
              <a:latin typeface="Arial"/>
              <a:cs typeface="Arial"/>
            </a:endParaRPr>
          </a:p>
          <a:p>
            <a:pPr marL="132155" marR="127244" algn="ctr">
              <a:spcBef>
                <a:spcPts val="4"/>
              </a:spcBef>
            </a:pPr>
            <a:r>
              <a:rPr sz="773" spc="4" dirty="0">
                <a:latin typeface="Arial"/>
                <a:cs typeface="Arial"/>
              </a:rPr>
              <a:t>&lt;STA  </a:t>
            </a:r>
            <a:r>
              <a:rPr sz="773" spc="7" dirty="0">
                <a:latin typeface="Arial"/>
                <a:cs typeface="Arial"/>
              </a:rPr>
              <a:t>RT&gt;</a:t>
            </a:r>
            <a:endParaRPr sz="773">
              <a:latin typeface="Arial"/>
              <a:cs typeface="Arial"/>
            </a:endParaRPr>
          </a:p>
        </p:txBody>
      </p:sp>
      <p:sp>
        <p:nvSpPr>
          <p:cNvPr id="9" name="object 9"/>
          <p:cNvSpPr/>
          <p:nvPr/>
        </p:nvSpPr>
        <p:spPr>
          <a:xfrm>
            <a:off x="3877213" y="2806731"/>
            <a:ext cx="0" cy="346471"/>
          </a:xfrm>
          <a:custGeom>
            <a:avLst/>
            <a:gdLst/>
            <a:ahLst/>
            <a:cxnLst/>
            <a:rect l="l" t="t" r="r" b="b"/>
            <a:pathLst>
              <a:path h="492760">
                <a:moveTo>
                  <a:pt x="0" y="492198"/>
                </a:moveTo>
                <a:lnTo>
                  <a:pt x="0" y="0"/>
                </a:lnTo>
              </a:path>
            </a:pathLst>
          </a:custGeom>
          <a:ln w="30641">
            <a:solidFill>
              <a:srgbClr val="666666"/>
            </a:solidFill>
          </a:ln>
        </p:spPr>
        <p:txBody>
          <a:bodyPr wrap="square" lIns="0" tIns="0" rIns="0" bIns="0" rtlCol="0"/>
          <a:lstStyle/>
          <a:p>
            <a:endParaRPr/>
          </a:p>
        </p:txBody>
      </p:sp>
      <p:sp>
        <p:nvSpPr>
          <p:cNvPr id="10" name="object 10"/>
          <p:cNvSpPr/>
          <p:nvPr/>
        </p:nvSpPr>
        <p:spPr>
          <a:xfrm>
            <a:off x="3830852" y="2698185"/>
            <a:ext cx="92720" cy="119318"/>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668888" y="2077949"/>
            <a:ext cx="417016" cy="408908"/>
          </a:xfrm>
          <a:prstGeom prst="rect">
            <a:avLst/>
          </a:prstGeom>
          <a:solidFill>
            <a:srgbClr val="F3F3F3"/>
          </a:solidFill>
          <a:ln w="30641">
            <a:solidFill>
              <a:srgbClr val="666666"/>
            </a:solidFill>
          </a:ln>
        </p:spPr>
        <p:txBody>
          <a:bodyPr vert="horz" wrap="square" lIns="0" tIns="3125" rIns="0" bIns="0" rtlCol="0">
            <a:spAutoFit/>
          </a:bodyPr>
          <a:lstStyle/>
          <a:p>
            <a:pPr>
              <a:spcBef>
                <a:spcPts val="25"/>
              </a:spcBef>
            </a:pPr>
            <a:endParaRPr sz="1301">
              <a:latin typeface="Times New Roman"/>
              <a:cs typeface="Times New Roman"/>
            </a:endParaRPr>
          </a:p>
          <a:p>
            <a:pPr marL="116975"/>
            <a:r>
              <a:rPr sz="1336" spc="-137" dirty="0">
                <a:latin typeface="Arial"/>
                <a:cs typeface="Arial"/>
              </a:rPr>
              <a:t>yO</a:t>
            </a:r>
            <a:endParaRPr sz="1336">
              <a:latin typeface="Arial"/>
              <a:cs typeface="Arial"/>
            </a:endParaRPr>
          </a:p>
        </p:txBody>
      </p:sp>
      <p:sp>
        <p:nvSpPr>
          <p:cNvPr id="12" name="object 12"/>
          <p:cNvSpPr/>
          <p:nvPr/>
        </p:nvSpPr>
        <p:spPr>
          <a:xfrm>
            <a:off x="1589370" y="3595750"/>
            <a:ext cx="1950690" cy="1459111"/>
          </a:xfrm>
          <a:custGeom>
            <a:avLst/>
            <a:gdLst/>
            <a:ahLst/>
            <a:cxnLst/>
            <a:rect l="l" t="t" r="r" b="b"/>
            <a:pathLst>
              <a:path w="2774315" h="2075179">
                <a:moveTo>
                  <a:pt x="0" y="2074719"/>
                </a:moveTo>
                <a:lnTo>
                  <a:pt x="54766" y="2073749"/>
                </a:lnTo>
                <a:lnTo>
                  <a:pt x="108181" y="2070873"/>
                </a:lnTo>
                <a:lnTo>
                  <a:pt x="160278" y="2066139"/>
                </a:lnTo>
                <a:lnTo>
                  <a:pt x="211094" y="2059595"/>
                </a:lnTo>
                <a:lnTo>
                  <a:pt x="260661" y="2051292"/>
                </a:lnTo>
                <a:lnTo>
                  <a:pt x="309016" y="2041277"/>
                </a:lnTo>
                <a:lnTo>
                  <a:pt x="356192" y="2029600"/>
                </a:lnTo>
                <a:lnTo>
                  <a:pt x="402225" y="2016310"/>
                </a:lnTo>
                <a:lnTo>
                  <a:pt x="447148" y="2001455"/>
                </a:lnTo>
                <a:lnTo>
                  <a:pt x="490997" y="1985084"/>
                </a:lnTo>
                <a:lnTo>
                  <a:pt x="533806" y="1967246"/>
                </a:lnTo>
                <a:lnTo>
                  <a:pt x="575610" y="1947991"/>
                </a:lnTo>
                <a:lnTo>
                  <a:pt x="616444" y="1927367"/>
                </a:lnTo>
                <a:lnTo>
                  <a:pt x="656342" y="1905423"/>
                </a:lnTo>
                <a:lnTo>
                  <a:pt x="695338" y="1882207"/>
                </a:lnTo>
                <a:lnTo>
                  <a:pt x="733469" y="1857769"/>
                </a:lnTo>
                <a:lnTo>
                  <a:pt x="770767" y="1832158"/>
                </a:lnTo>
                <a:lnTo>
                  <a:pt x="807269" y="1805422"/>
                </a:lnTo>
                <a:lnTo>
                  <a:pt x="843007" y="1777611"/>
                </a:lnTo>
                <a:lnTo>
                  <a:pt x="878018" y="1748773"/>
                </a:lnTo>
                <a:lnTo>
                  <a:pt x="912336" y="1718957"/>
                </a:lnTo>
                <a:lnTo>
                  <a:pt x="945996" y="1688212"/>
                </a:lnTo>
                <a:lnTo>
                  <a:pt x="979031" y="1656587"/>
                </a:lnTo>
                <a:lnTo>
                  <a:pt x="1011477" y="1624131"/>
                </a:lnTo>
                <a:lnTo>
                  <a:pt x="1043369" y="1590893"/>
                </a:lnTo>
                <a:lnTo>
                  <a:pt x="1074741" y="1556921"/>
                </a:lnTo>
                <a:lnTo>
                  <a:pt x="1105627" y="1522265"/>
                </a:lnTo>
                <a:lnTo>
                  <a:pt x="1136064" y="1486973"/>
                </a:lnTo>
                <a:lnTo>
                  <a:pt x="1166084" y="1451094"/>
                </a:lnTo>
                <a:lnTo>
                  <a:pt x="1195723" y="1414678"/>
                </a:lnTo>
                <a:lnTo>
                  <a:pt x="1225015" y="1377773"/>
                </a:lnTo>
                <a:lnTo>
                  <a:pt x="1253995" y="1340428"/>
                </a:lnTo>
                <a:lnTo>
                  <a:pt x="1282698" y="1302691"/>
                </a:lnTo>
                <a:lnTo>
                  <a:pt x="1311159" y="1264612"/>
                </a:lnTo>
                <a:lnTo>
                  <a:pt x="1339412" y="1226240"/>
                </a:lnTo>
                <a:lnTo>
                  <a:pt x="1367491" y="1187624"/>
                </a:lnTo>
                <a:lnTo>
                  <a:pt x="1395431" y="1148812"/>
                </a:lnTo>
                <a:lnTo>
                  <a:pt x="1423268" y="1109853"/>
                </a:lnTo>
                <a:lnTo>
                  <a:pt x="1451035" y="1070797"/>
                </a:lnTo>
                <a:lnTo>
                  <a:pt x="1478768" y="1031691"/>
                </a:lnTo>
                <a:lnTo>
                  <a:pt x="1507961" y="990529"/>
                </a:lnTo>
                <a:lnTo>
                  <a:pt x="1537194" y="949423"/>
                </a:lnTo>
                <a:lnTo>
                  <a:pt x="1566509" y="908432"/>
                </a:lnTo>
                <a:lnTo>
                  <a:pt x="1595944" y="867611"/>
                </a:lnTo>
                <a:lnTo>
                  <a:pt x="1625541" y="827019"/>
                </a:lnTo>
                <a:lnTo>
                  <a:pt x="1655341" y="786711"/>
                </a:lnTo>
                <a:lnTo>
                  <a:pt x="1685383" y="746746"/>
                </a:lnTo>
                <a:lnTo>
                  <a:pt x="1715707" y="707180"/>
                </a:lnTo>
                <a:lnTo>
                  <a:pt x="1746356" y="668070"/>
                </a:lnTo>
                <a:lnTo>
                  <a:pt x="1777368" y="629474"/>
                </a:lnTo>
                <a:lnTo>
                  <a:pt x="1808784" y="591448"/>
                </a:lnTo>
                <a:lnTo>
                  <a:pt x="1840645" y="554049"/>
                </a:lnTo>
                <a:lnTo>
                  <a:pt x="1872991" y="517334"/>
                </a:lnTo>
                <a:lnTo>
                  <a:pt x="1905862" y="481360"/>
                </a:lnTo>
                <a:lnTo>
                  <a:pt x="1939300" y="446185"/>
                </a:lnTo>
                <a:lnTo>
                  <a:pt x="1973344" y="411866"/>
                </a:lnTo>
                <a:lnTo>
                  <a:pt x="2008034" y="378458"/>
                </a:lnTo>
                <a:lnTo>
                  <a:pt x="2043412" y="346020"/>
                </a:lnTo>
                <a:lnTo>
                  <a:pt x="2079518" y="314609"/>
                </a:lnTo>
                <a:lnTo>
                  <a:pt x="2118463" y="282630"/>
                </a:lnTo>
                <a:lnTo>
                  <a:pt x="2158312" y="251925"/>
                </a:lnTo>
                <a:lnTo>
                  <a:pt x="2199111" y="222561"/>
                </a:lnTo>
                <a:lnTo>
                  <a:pt x="2240909" y="194605"/>
                </a:lnTo>
                <a:lnTo>
                  <a:pt x="2283753" y="168125"/>
                </a:lnTo>
                <a:lnTo>
                  <a:pt x="2327690" y="143187"/>
                </a:lnTo>
                <a:lnTo>
                  <a:pt x="2372768" y="119859"/>
                </a:lnTo>
                <a:lnTo>
                  <a:pt x="2419034" y="98208"/>
                </a:lnTo>
                <a:lnTo>
                  <a:pt x="2466537" y="78301"/>
                </a:lnTo>
                <a:lnTo>
                  <a:pt x="2510388" y="61929"/>
                </a:lnTo>
                <a:lnTo>
                  <a:pt x="2555312" y="47074"/>
                </a:lnTo>
                <a:lnTo>
                  <a:pt x="2601344" y="33784"/>
                </a:lnTo>
                <a:lnTo>
                  <a:pt x="2648520" y="22107"/>
                </a:lnTo>
                <a:lnTo>
                  <a:pt x="2696874" y="12091"/>
                </a:lnTo>
                <a:lnTo>
                  <a:pt x="2743309" y="4256"/>
                </a:lnTo>
                <a:lnTo>
                  <a:pt x="2759030" y="1986"/>
                </a:lnTo>
                <a:lnTo>
                  <a:pt x="2774037" y="0"/>
                </a:lnTo>
              </a:path>
            </a:pathLst>
          </a:custGeom>
          <a:ln w="30641">
            <a:solidFill>
              <a:srgbClr val="000000"/>
            </a:solidFill>
          </a:ln>
        </p:spPr>
        <p:txBody>
          <a:bodyPr wrap="square" lIns="0" tIns="0" rIns="0" bIns="0" rtlCol="0"/>
          <a:lstStyle/>
          <a:p>
            <a:endParaRPr/>
          </a:p>
        </p:txBody>
      </p:sp>
      <p:sp>
        <p:nvSpPr>
          <p:cNvPr id="13" name="object 13"/>
          <p:cNvSpPr/>
          <p:nvPr/>
        </p:nvSpPr>
        <p:spPr>
          <a:xfrm>
            <a:off x="3526898" y="3549458"/>
            <a:ext cx="121325" cy="92584"/>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244870" y="231253"/>
            <a:ext cx="1209973" cy="322370"/>
          </a:xfrm>
          <a:prstGeom prst="rect">
            <a:avLst/>
          </a:prstGeom>
        </p:spPr>
        <p:txBody>
          <a:bodyPr vert="horz" wrap="square" lIns="0" tIns="8483" rIns="0" bIns="0" numCol="1" rtlCol="0" anchor="t" anchorCtr="0" compatLnSpc="1">
            <a:prstTxWarp prst="textNoShape">
              <a:avLst/>
            </a:prstTxWarp>
            <a:spAutoFit/>
          </a:bodyPr>
          <a:lstStyle/>
          <a:p>
            <a:pPr marL="8929">
              <a:spcBef>
                <a:spcPts val="67"/>
              </a:spcBef>
            </a:pPr>
            <a:r>
              <a:rPr sz="2039" spc="-7" dirty="0">
                <a:solidFill>
                  <a:srgbClr val="0000FF"/>
                </a:solidFill>
                <a:latin typeface="Arial"/>
                <a:cs typeface="Arial"/>
              </a:rPr>
              <a:t>test</a:t>
            </a:r>
            <a:r>
              <a:rPr sz="2039" spc="-49" dirty="0">
                <a:solidFill>
                  <a:srgbClr val="0000FF"/>
                </a:solidFill>
                <a:latin typeface="Arial"/>
                <a:cs typeface="Arial"/>
              </a:rPr>
              <a:t> </a:t>
            </a:r>
            <a:r>
              <a:rPr sz="2039" spc="-7" dirty="0">
                <a:solidFill>
                  <a:srgbClr val="0000FF"/>
                </a:solidFill>
                <a:latin typeface="Arial"/>
                <a:cs typeface="Arial"/>
              </a:rPr>
              <a:t>image</a:t>
            </a:r>
            <a:endParaRPr sz="2039">
              <a:latin typeface="Arial"/>
              <a:cs typeface="Arial"/>
            </a:endParaRPr>
          </a:p>
        </p:txBody>
      </p:sp>
      <p:sp>
        <p:nvSpPr>
          <p:cNvPr id="15" name="object 15"/>
          <p:cNvSpPr txBox="1"/>
          <p:nvPr/>
        </p:nvSpPr>
        <p:spPr>
          <a:xfrm>
            <a:off x="4368593" y="4571155"/>
            <a:ext cx="519261" cy="508665"/>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lnSpc>
                <a:spcPct val="100000"/>
              </a:lnSpc>
            </a:pPr>
            <a:endParaRPr sz="844">
              <a:latin typeface="Times New Roman"/>
              <a:cs typeface="Times New Roman"/>
            </a:endParaRPr>
          </a:p>
          <a:p>
            <a:pPr>
              <a:spcBef>
                <a:spcPts val="32"/>
              </a:spcBef>
            </a:pPr>
            <a:endParaRPr sz="844">
              <a:latin typeface="Times New Roman"/>
              <a:cs typeface="Times New Roman"/>
            </a:endParaRPr>
          </a:p>
          <a:p>
            <a:pPr marL="139298"/>
            <a:r>
              <a:rPr sz="773" spc="7" dirty="0">
                <a:latin typeface="Arial"/>
                <a:cs typeface="Arial"/>
              </a:rPr>
              <a:t>straw</a:t>
            </a:r>
            <a:endParaRPr sz="773">
              <a:latin typeface="Arial"/>
              <a:cs typeface="Arial"/>
            </a:endParaRPr>
          </a:p>
        </p:txBody>
      </p:sp>
      <p:sp>
        <p:nvSpPr>
          <p:cNvPr id="16" name="object 16"/>
          <p:cNvSpPr/>
          <p:nvPr/>
        </p:nvSpPr>
        <p:spPr>
          <a:xfrm>
            <a:off x="521489" y="5166239"/>
            <a:ext cx="1271141" cy="589806"/>
          </a:xfrm>
          <a:custGeom>
            <a:avLst/>
            <a:gdLst/>
            <a:ahLst/>
            <a:cxnLst/>
            <a:rect l="l" t="t" r="r" b="b"/>
            <a:pathLst>
              <a:path w="1807845" h="838834">
                <a:moveTo>
                  <a:pt x="0" y="838668"/>
                </a:moveTo>
                <a:lnTo>
                  <a:pt x="1807625" y="838668"/>
                </a:lnTo>
                <a:lnTo>
                  <a:pt x="1807625" y="0"/>
                </a:lnTo>
                <a:lnTo>
                  <a:pt x="0" y="0"/>
                </a:lnTo>
                <a:lnTo>
                  <a:pt x="0" y="838668"/>
                </a:lnTo>
                <a:close/>
              </a:path>
            </a:pathLst>
          </a:custGeom>
          <a:solidFill>
            <a:srgbClr val="FFFFFF"/>
          </a:solidFill>
        </p:spPr>
        <p:txBody>
          <a:bodyPr wrap="square" lIns="0" tIns="0" rIns="0" bIns="0" rtlCol="0"/>
          <a:lstStyle/>
          <a:p>
            <a:endParaRPr/>
          </a:p>
        </p:txBody>
      </p:sp>
      <p:sp>
        <p:nvSpPr>
          <p:cNvPr id="17" name="object 17"/>
          <p:cNvSpPr/>
          <p:nvPr/>
        </p:nvSpPr>
        <p:spPr>
          <a:xfrm>
            <a:off x="4085386" y="3587780"/>
            <a:ext cx="198239" cy="0"/>
          </a:xfrm>
          <a:custGeom>
            <a:avLst/>
            <a:gdLst/>
            <a:ahLst/>
            <a:cxnLst/>
            <a:rect l="l" t="t" r="r" b="b"/>
            <a:pathLst>
              <a:path w="281939">
                <a:moveTo>
                  <a:pt x="0" y="0"/>
                </a:moveTo>
                <a:lnTo>
                  <a:pt x="281325" y="0"/>
                </a:lnTo>
              </a:path>
            </a:pathLst>
          </a:custGeom>
          <a:ln w="30641">
            <a:solidFill>
              <a:srgbClr val="666666"/>
            </a:solidFill>
          </a:ln>
        </p:spPr>
        <p:txBody>
          <a:bodyPr wrap="square" lIns="0" tIns="0" rIns="0" bIns="0" rtlCol="0"/>
          <a:lstStyle/>
          <a:p>
            <a:endParaRPr/>
          </a:p>
        </p:txBody>
      </p:sp>
      <p:sp>
        <p:nvSpPr>
          <p:cNvPr id="18" name="object 18"/>
          <p:cNvSpPr/>
          <p:nvPr/>
        </p:nvSpPr>
        <p:spPr>
          <a:xfrm>
            <a:off x="4272420" y="3541421"/>
            <a:ext cx="119318" cy="92717"/>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620800" y="4152129"/>
            <a:ext cx="0" cy="419249"/>
          </a:xfrm>
          <a:custGeom>
            <a:avLst/>
            <a:gdLst/>
            <a:ahLst/>
            <a:cxnLst/>
            <a:rect l="l" t="t" r="r" b="b"/>
            <a:pathLst>
              <a:path h="596264">
                <a:moveTo>
                  <a:pt x="0" y="595946"/>
                </a:moveTo>
                <a:lnTo>
                  <a:pt x="0" y="0"/>
                </a:lnTo>
              </a:path>
            </a:pathLst>
          </a:custGeom>
          <a:ln w="30641">
            <a:solidFill>
              <a:srgbClr val="666666"/>
            </a:solidFill>
          </a:ln>
        </p:spPr>
        <p:txBody>
          <a:bodyPr wrap="square" lIns="0" tIns="0" rIns="0" bIns="0" rtlCol="0"/>
          <a:lstStyle/>
          <a:p>
            <a:endParaRPr/>
          </a:p>
        </p:txBody>
      </p:sp>
      <p:sp>
        <p:nvSpPr>
          <p:cNvPr id="20" name="object 20"/>
          <p:cNvSpPr/>
          <p:nvPr/>
        </p:nvSpPr>
        <p:spPr>
          <a:xfrm>
            <a:off x="4574438" y="4043584"/>
            <a:ext cx="92720" cy="119318"/>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4412463" y="3152808"/>
            <a:ext cx="417016" cy="548292"/>
          </a:xfrm>
          <a:prstGeom prst="rect">
            <a:avLst/>
          </a:prstGeom>
          <a:solidFill>
            <a:srgbClr val="F3F3F3"/>
          </a:solidFill>
          <a:ln w="30641">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86"/>
              </a:spcBef>
            </a:pPr>
            <a:r>
              <a:rPr sz="1336" spc="7" dirty="0">
                <a:latin typeface="Arial"/>
                <a:cs typeface="Arial"/>
              </a:rPr>
              <a:t>h1</a:t>
            </a:r>
            <a:endParaRPr sz="1336">
              <a:latin typeface="Arial"/>
              <a:cs typeface="Arial"/>
            </a:endParaRPr>
          </a:p>
        </p:txBody>
      </p:sp>
      <p:sp>
        <p:nvSpPr>
          <p:cNvPr id="22" name="object 22"/>
          <p:cNvSpPr/>
          <p:nvPr/>
        </p:nvSpPr>
        <p:spPr>
          <a:xfrm>
            <a:off x="4620800" y="2806731"/>
            <a:ext cx="0" cy="346471"/>
          </a:xfrm>
          <a:custGeom>
            <a:avLst/>
            <a:gdLst/>
            <a:ahLst/>
            <a:cxnLst/>
            <a:rect l="l" t="t" r="r" b="b"/>
            <a:pathLst>
              <a:path h="492760">
                <a:moveTo>
                  <a:pt x="0" y="492198"/>
                </a:moveTo>
                <a:lnTo>
                  <a:pt x="0" y="0"/>
                </a:lnTo>
              </a:path>
            </a:pathLst>
          </a:custGeom>
          <a:ln w="30641">
            <a:solidFill>
              <a:srgbClr val="666666"/>
            </a:solidFill>
          </a:ln>
        </p:spPr>
        <p:txBody>
          <a:bodyPr wrap="square" lIns="0" tIns="0" rIns="0" bIns="0" rtlCol="0"/>
          <a:lstStyle/>
          <a:p>
            <a:endParaRPr/>
          </a:p>
        </p:txBody>
      </p:sp>
      <p:sp>
        <p:nvSpPr>
          <p:cNvPr id="23" name="object 23"/>
          <p:cNvSpPr/>
          <p:nvPr/>
        </p:nvSpPr>
        <p:spPr>
          <a:xfrm>
            <a:off x="4574438" y="2698185"/>
            <a:ext cx="92720" cy="119318"/>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4412463" y="2077949"/>
            <a:ext cx="417016" cy="408908"/>
          </a:xfrm>
          <a:prstGeom prst="rect">
            <a:avLst/>
          </a:prstGeom>
          <a:solidFill>
            <a:srgbClr val="F3F3F3"/>
          </a:solidFill>
          <a:ln w="30641">
            <a:solidFill>
              <a:srgbClr val="666666"/>
            </a:solidFill>
          </a:ln>
        </p:spPr>
        <p:txBody>
          <a:bodyPr vert="horz" wrap="square" lIns="0" tIns="3125" rIns="0" bIns="0" rtlCol="0">
            <a:spAutoFit/>
          </a:bodyPr>
          <a:lstStyle/>
          <a:p>
            <a:pPr>
              <a:spcBef>
                <a:spcPts val="25"/>
              </a:spcBef>
            </a:pPr>
            <a:endParaRPr sz="1301">
              <a:latin typeface="Times New Roman"/>
              <a:cs typeface="Times New Roman"/>
            </a:endParaRPr>
          </a:p>
          <a:p>
            <a:pPr marL="116975"/>
            <a:r>
              <a:rPr sz="1336" spc="11" dirty="0">
                <a:latin typeface="Arial"/>
                <a:cs typeface="Arial"/>
              </a:rPr>
              <a:t>y1</a:t>
            </a:r>
            <a:endParaRPr sz="1336">
              <a:latin typeface="Arial"/>
              <a:cs typeface="Arial"/>
            </a:endParaRPr>
          </a:p>
        </p:txBody>
      </p:sp>
      <p:sp>
        <p:nvSpPr>
          <p:cNvPr id="25" name="object 25"/>
          <p:cNvSpPr/>
          <p:nvPr/>
        </p:nvSpPr>
        <p:spPr>
          <a:xfrm>
            <a:off x="4974863" y="291636"/>
            <a:ext cx="2132956" cy="1507650"/>
          </a:xfrm>
          <a:prstGeom prst="rect">
            <a:avLst/>
          </a:prstGeom>
          <a:blipFill>
            <a:blip r:embed="rId7" cstate="print"/>
            <a:stretch>
              <a:fillRect/>
            </a:stretch>
          </a:blipFill>
        </p:spPr>
        <p:txBody>
          <a:bodyPr wrap="square" lIns="0" tIns="0" rIns="0" bIns="0" rtlCol="0"/>
          <a:lstStyle/>
          <a:p>
            <a:endParaRPr/>
          </a:p>
        </p:txBody>
      </p:sp>
      <p:sp>
        <p:nvSpPr>
          <p:cNvPr id="26" name="object 26"/>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27" name="TextBox 26">
            <a:extLst>
              <a:ext uri="{FF2B5EF4-FFF2-40B4-BE49-F238E27FC236}">
                <a16:creationId xmlns:a16="http://schemas.microsoft.com/office/drawing/2014/main" id="{A48000B4-AF3D-BCA0-1666-A9F205ECC1D2}"/>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027FEE0-7818-AA86-D6B9-4A891DF279CA}"/>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94213" y="84176"/>
            <a:ext cx="1105391" cy="567387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04233" y="283973"/>
            <a:ext cx="3229421" cy="0"/>
          </a:xfrm>
          <a:custGeom>
            <a:avLst/>
            <a:gdLst/>
            <a:ahLst/>
            <a:cxnLst/>
            <a:rect l="l" t="t" r="r" b="b"/>
            <a:pathLst>
              <a:path w="4592955">
                <a:moveTo>
                  <a:pt x="4592435" y="0"/>
                </a:moveTo>
                <a:lnTo>
                  <a:pt x="0" y="0"/>
                </a:lnTo>
              </a:path>
            </a:pathLst>
          </a:custGeom>
          <a:ln w="31159">
            <a:solidFill>
              <a:srgbClr val="0000FF"/>
            </a:solidFill>
          </a:ln>
        </p:spPr>
        <p:txBody>
          <a:bodyPr wrap="square" lIns="0" tIns="0" rIns="0" bIns="0" rtlCol="0"/>
          <a:lstStyle/>
          <a:p>
            <a:endParaRPr/>
          </a:p>
        </p:txBody>
      </p:sp>
      <p:sp>
        <p:nvSpPr>
          <p:cNvPr id="4" name="object 4"/>
          <p:cNvSpPr/>
          <p:nvPr/>
        </p:nvSpPr>
        <p:spPr>
          <a:xfrm>
            <a:off x="1593853" y="236831"/>
            <a:ext cx="121333" cy="942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04714" y="3168939"/>
            <a:ext cx="423714" cy="560811"/>
          </a:xfrm>
          <a:prstGeom prst="rect">
            <a:avLst/>
          </a:prstGeom>
          <a:solidFill>
            <a:srgbClr val="F3F3F3"/>
          </a:solidFill>
          <a:ln w="31159">
            <a:solidFill>
              <a:srgbClr val="666666"/>
            </a:solidFill>
          </a:ln>
        </p:spPr>
        <p:txBody>
          <a:bodyPr vert="horz" wrap="square" lIns="0" tIns="3572" rIns="0" bIns="0" rtlCol="0">
            <a:spAutoFit/>
          </a:bodyPr>
          <a:lstStyle/>
          <a:p>
            <a:pPr>
              <a:spcBef>
                <a:spcPts val="28"/>
              </a:spcBef>
            </a:pPr>
            <a:endParaRPr sz="2250">
              <a:latin typeface="Times New Roman"/>
              <a:cs typeface="Times New Roman"/>
            </a:endParaRPr>
          </a:p>
          <a:p>
            <a:pPr marL="114296"/>
            <a:r>
              <a:rPr sz="1371" spc="-151" dirty="0">
                <a:latin typeface="Arial"/>
                <a:cs typeface="Arial"/>
              </a:rPr>
              <a:t>hO</a:t>
            </a:r>
            <a:endParaRPr sz="1371">
              <a:latin typeface="Arial"/>
              <a:cs typeface="Arial"/>
            </a:endParaRPr>
          </a:p>
        </p:txBody>
      </p:sp>
      <p:sp>
        <p:nvSpPr>
          <p:cNvPr id="6" name="object 6"/>
          <p:cNvSpPr/>
          <p:nvPr/>
        </p:nvSpPr>
        <p:spPr>
          <a:xfrm>
            <a:off x="3816558" y="4185028"/>
            <a:ext cx="0" cy="426393"/>
          </a:xfrm>
          <a:custGeom>
            <a:avLst/>
            <a:gdLst/>
            <a:ahLst/>
            <a:cxnLst/>
            <a:rect l="l" t="t" r="r" b="b"/>
            <a:pathLst>
              <a:path h="606425">
                <a:moveTo>
                  <a:pt x="0" y="606011"/>
                </a:moveTo>
                <a:lnTo>
                  <a:pt x="0" y="0"/>
                </a:lnTo>
              </a:path>
            </a:pathLst>
          </a:custGeom>
          <a:ln w="31159">
            <a:solidFill>
              <a:srgbClr val="666666"/>
            </a:solidFill>
          </a:ln>
        </p:spPr>
        <p:txBody>
          <a:bodyPr wrap="square" lIns="0" tIns="0" rIns="0" bIns="0" rtlCol="0"/>
          <a:lstStyle/>
          <a:p>
            <a:endParaRPr/>
          </a:p>
        </p:txBody>
      </p:sp>
      <p:sp>
        <p:nvSpPr>
          <p:cNvPr id="7" name="object 7"/>
          <p:cNvSpPr/>
          <p:nvPr/>
        </p:nvSpPr>
        <p:spPr>
          <a:xfrm>
            <a:off x="3769413" y="4074650"/>
            <a:ext cx="94286" cy="121332"/>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560103" y="4611238"/>
            <a:ext cx="528191" cy="629660"/>
          </a:xfrm>
          <a:prstGeom prst="rect">
            <a:avLst/>
          </a:prstGeom>
          <a:solidFill>
            <a:srgbClr val="F3F3F3"/>
          </a:solidFill>
          <a:ln w="31159">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844">
              <a:latin typeface="Times New Roman"/>
              <a:cs typeface="Times New Roman"/>
            </a:endParaRPr>
          </a:p>
          <a:p>
            <a:pPr algn="ctr">
              <a:lnSpc>
                <a:spcPts val="960"/>
              </a:lnSpc>
            </a:pPr>
            <a:r>
              <a:rPr sz="809" spc="-95" dirty="0">
                <a:latin typeface="Arial"/>
                <a:cs typeface="Arial"/>
              </a:rPr>
              <a:t>xO</a:t>
            </a:r>
            <a:endParaRPr sz="809">
              <a:latin typeface="Arial"/>
              <a:cs typeface="Arial"/>
            </a:endParaRPr>
          </a:p>
          <a:p>
            <a:pPr marL="134387" marR="129476" algn="ctr">
              <a:lnSpc>
                <a:spcPts val="949"/>
              </a:lnSpc>
              <a:spcBef>
                <a:spcPts val="39"/>
              </a:spcBef>
            </a:pPr>
            <a:r>
              <a:rPr sz="809" spc="-7" dirty="0">
                <a:latin typeface="Arial"/>
                <a:cs typeface="Arial"/>
              </a:rPr>
              <a:t>&lt;STA  RT&gt;</a:t>
            </a:r>
            <a:endParaRPr sz="809">
              <a:latin typeface="Arial"/>
              <a:cs typeface="Arial"/>
            </a:endParaRPr>
          </a:p>
        </p:txBody>
      </p:sp>
      <p:sp>
        <p:nvSpPr>
          <p:cNvPr id="9" name="object 9"/>
          <p:cNvSpPr/>
          <p:nvPr/>
        </p:nvSpPr>
        <p:spPr>
          <a:xfrm>
            <a:off x="3816558" y="2817018"/>
            <a:ext cx="0" cy="352276"/>
          </a:xfrm>
          <a:custGeom>
            <a:avLst/>
            <a:gdLst/>
            <a:ahLst/>
            <a:cxnLst/>
            <a:rect l="l" t="t" r="r" b="b"/>
            <a:pathLst>
              <a:path h="501014">
                <a:moveTo>
                  <a:pt x="0" y="500510"/>
                </a:moveTo>
                <a:lnTo>
                  <a:pt x="0" y="0"/>
                </a:lnTo>
              </a:path>
            </a:pathLst>
          </a:custGeom>
          <a:ln w="31159">
            <a:solidFill>
              <a:srgbClr val="666666"/>
            </a:solidFill>
          </a:ln>
        </p:spPr>
        <p:txBody>
          <a:bodyPr wrap="square" lIns="0" tIns="0" rIns="0" bIns="0" rtlCol="0"/>
          <a:lstStyle/>
          <a:p>
            <a:endParaRPr/>
          </a:p>
        </p:txBody>
      </p:sp>
      <p:sp>
        <p:nvSpPr>
          <p:cNvPr id="10" name="object 10"/>
          <p:cNvSpPr/>
          <p:nvPr/>
        </p:nvSpPr>
        <p:spPr>
          <a:xfrm>
            <a:off x="3769413" y="2706639"/>
            <a:ext cx="94286" cy="121333"/>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3604714" y="2075928"/>
            <a:ext cx="423714" cy="416097"/>
          </a:xfrm>
          <a:prstGeom prst="rect">
            <a:avLst/>
          </a:prstGeom>
          <a:solidFill>
            <a:srgbClr val="F3F3F3"/>
          </a:solidFill>
          <a:ln w="31159">
            <a:solidFill>
              <a:srgbClr val="666666"/>
            </a:solidFill>
          </a:ln>
        </p:spPr>
        <p:txBody>
          <a:bodyPr vert="horz" wrap="square" lIns="0" tIns="4911" rIns="0" bIns="0" rtlCol="0">
            <a:spAutoFit/>
          </a:bodyPr>
          <a:lstStyle/>
          <a:p>
            <a:pPr>
              <a:spcBef>
                <a:spcPts val="39"/>
              </a:spcBef>
            </a:pPr>
            <a:endParaRPr sz="1301">
              <a:latin typeface="Times New Roman"/>
              <a:cs typeface="Times New Roman"/>
            </a:endParaRPr>
          </a:p>
          <a:p>
            <a:pPr marL="119207"/>
            <a:r>
              <a:rPr sz="1371" spc="-148" dirty="0">
                <a:latin typeface="Arial"/>
                <a:cs typeface="Arial"/>
              </a:rPr>
              <a:t>yO</a:t>
            </a:r>
            <a:endParaRPr sz="1371">
              <a:latin typeface="Arial"/>
              <a:cs typeface="Arial"/>
            </a:endParaRPr>
          </a:p>
        </p:txBody>
      </p:sp>
      <p:sp>
        <p:nvSpPr>
          <p:cNvPr id="12" name="object 12"/>
          <p:cNvSpPr/>
          <p:nvPr/>
        </p:nvSpPr>
        <p:spPr>
          <a:xfrm>
            <a:off x="1490077" y="3619361"/>
            <a:ext cx="1983730" cy="1483668"/>
          </a:xfrm>
          <a:custGeom>
            <a:avLst/>
            <a:gdLst/>
            <a:ahLst/>
            <a:cxnLst/>
            <a:rect l="l" t="t" r="r" b="b"/>
            <a:pathLst>
              <a:path w="2821304" h="2110104">
                <a:moveTo>
                  <a:pt x="0" y="2109756"/>
                </a:moveTo>
                <a:lnTo>
                  <a:pt x="55691" y="2108770"/>
                </a:lnTo>
                <a:lnTo>
                  <a:pt x="110008" y="2105845"/>
                </a:lnTo>
                <a:lnTo>
                  <a:pt x="162985" y="2101031"/>
                </a:lnTo>
                <a:lnTo>
                  <a:pt x="214659" y="2094377"/>
                </a:lnTo>
                <a:lnTo>
                  <a:pt x="265063" y="2085933"/>
                </a:lnTo>
                <a:lnTo>
                  <a:pt x="314235" y="2075749"/>
                </a:lnTo>
                <a:lnTo>
                  <a:pt x="362207" y="2063875"/>
                </a:lnTo>
                <a:lnTo>
                  <a:pt x="409017" y="2050360"/>
                </a:lnTo>
                <a:lnTo>
                  <a:pt x="454699" y="2035254"/>
                </a:lnTo>
                <a:lnTo>
                  <a:pt x="499289" y="2018607"/>
                </a:lnTo>
                <a:lnTo>
                  <a:pt x="542821" y="2000469"/>
                </a:lnTo>
                <a:lnTo>
                  <a:pt x="585331" y="1980888"/>
                </a:lnTo>
                <a:lnTo>
                  <a:pt x="626854" y="1959916"/>
                </a:lnTo>
                <a:lnTo>
                  <a:pt x="667426" y="1937601"/>
                </a:lnTo>
                <a:lnTo>
                  <a:pt x="707081" y="1913993"/>
                </a:lnTo>
                <a:lnTo>
                  <a:pt x="745855" y="1889143"/>
                </a:lnTo>
                <a:lnTo>
                  <a:pt x="783784" y="1863099"/>
                </a:lnTo>
                <a:lnTo>
                  <a:pt x="820901" y="1835912"/>
                </a:lnTo>
                <a:lnTo>
                  <a:pt x="857244" y="1807631"/>
                </a:lnTo>
                <a:lnTo>
                  <a:pt x="892846" y="1778306"/>
                </a:lnTo>
                <a:lnTo>
                  <a:pt x="927743" y="1747986"/>
                </a:lnTo>
                <a:lnTo>
                  <a:pt x="961971" y="1716722"/>
                </a:lnTo>
                <a:lnTo>
                  <a:pt x="995565" y="1684563"/>
                </a:lnTo>
                <a:lnTo>
                  <a:pt x="1028559" y="1651559"/>
                </a:lnTo>
                <a:lnTo>
                  <a:pt x="1060989" y="1617759"/>
                </a:lnTo>
                <a:lnTo>
                  <a:pt x="1092891" y="1583214"/>
                </a:lnTo>
                <a:lnTo>
                  <a:pt x="1124299" y="1547972"/>
                </a:lnTo>
                <a:lnTo>
                  <a:pt x="1155249" y="1512084"/>
                </a:lnTo>
                <a:lnTo>
                  <a:pt x="1185776" y="1475600"/>
                </a:lnTo>
                <a:lnTo>
                  <a:pt x="1215916" y="1438569"/>
                </a:lnTo>
                <a:lnTo>
                  <a:pt x="1245703" y="1401040"/>
                </a:lnTo>
                <a:lnTo>
                  <a:pt x="1275172" y="1363064"/>
                </a:lnTo>
                <a:lnTo>
                  <a:pt x="1304360" y="1324691"/>
                </a:lnTo>
                <a:lnTo>
                  <a:pt x="1333301" y="1285969"/>
                </a:lnTo>
                <a:lnTo>
                  <a:pt x="1362031" y="1246949"/>
                </a:lnTo>
                <a:lnTo>
                  <a:pt x="1390585" y="1207680"/>
                </a:lnTo>
                <a:lnTo>
                  <a:pt x="1418997" y="1168213"/>
                </a:lnTo>
                <a:lnTo>
                  <a:pt x="1447304" y="1128596"/>
                </a:lnTo>
                <a:lnTo>
                  <a:pt x="1475540" y="1088880"/>
                </a:lnTo>
                <a:lnTo>
                  <a:pt x="1503741" y="1049114"/>
                </a:lnTo>
                <a:lnTo>
                  <a:pt x="1533427" y="1007256"/>
                </a:lnTo>
                <a:lnTo>
                  <a:pt x="1563154" y="965457"/>
                </a:lnTo>
                <a:lnTo>
                  <a:pt x="1592963" y="923773"/>
                </a:lnTo>
                <a:lnTo>
                  <a:pt x="1622896" y="882263"/>
                </a:lnTo>
                <a:lnTo>
                  <a:pt x="1652993" y="840985"/>
                </a:lnTo>
                <a:lnTo>
                  <a:pt x="1683296" y="799997"/>
                </a:lnTo>
                <a:lnTo>
                  <a:pt x="1713845" y="759357"/>
                </a:lnTo>
                <a:lnTo>
                  <a:pt x="1744682" y="719123"/>
                </a:lnTo>
                <a:lnTo>
                  <a:pt x="1775848" y="679353"/>
                </a:lnTo>
                <a:lnTo>
                  <a:pt x="1807383" y="640104"/>
                </a:lnTo>
                <a:lnTo>
                  <a:pt x="1839330" y="601436"/>
                </a:lnTo>
                <a:lnTo>
                  <a:pt x="1871729" y="563405"/>
                </a:lnTo>
                <a:lnTo>
                  <a:pt x="1904621" y="526070"/>
                </a:lnTo>
                <a:lnTo>
                  <a:pt x="1938048" y="489489"/>
                </a:lnTo>
                <a:lnTo>
                  <a:pt x="1972050" y="453720"/>
                </a:lnTo>
                <a:lnTo>
                  <a:pt x="2006669" y="418821"/>
                </a:lnTo>
                <a:lnTo>
                  <a:pt x="2041945" y="384850"/>
                </a:lnTo>
                <a:lnTo>
                  <a:pt x="2077921" y="351864"/>
                </a:lnTo>
                <a:lnTo>
                  <a:pt x="2114636" y="319922"/>
                </a:lnTo>
                <a:lnTo>
                  <a:pt x="2154239" y="287403"/>
                </a:lnTo>
                <a:lnTo>
                  <a:pt x="2194761" y="256179"/>
                </a:lnTo>
                <a:lnTo>
                  <a:pt x="2236249" y="226319"/>
                </a:lnTo>
                <a:lnTo>
                  <a:pt x="2278753" y="197891"/>
                </a:lnTo>
                <a:lnTo>
                  <a:pt x="2322320" y="170964"/>
                </a:lnTo>
                <a:lnTo>
                  <a:pt x="2366999" y="145605"/>
                </a:lnTo>
                <a:lnTo>
                  <a:pt x="2412838" y="121883"/>
                </a:lnTo>
                <a:lnTo>
                  <a:pt x="2459886" y="99866"/>
                </a:lnTo>
                <a:lnTo>
                  <a:pt x="2508191" y="79623"/>
                </a:lnTo>
                <a:lnTo>
                  <a:pt x="2552783" y="62975"/>
                </a:lnTo>
                <a:lnTo>
                  <a:pt x="2598465" y="47869"/>
                </a:lnTo>
                <a:lnTo>
                  <a:pt x="2645275" y="34354"/>
                </a:lnTo>
                <a:lnTo>
                  <a:pt x="2693247" y="22480"/>
                </a:lnTo>
                <a:lnTo>
                  <a:pt x="2742417" y="12296"/>
                </a:lnTo>
                <a:lnTo>
                  <a:pt x="2789637" y="4328"/>
                </a:lnTo>
                <a:lnTo>
                  <a:pt x="2805623" y="2020"/>
                </a:lnTo>
                <a:lnTo>
                  <a:pt x="2820884" y="0"/>
                </a:lnTo>
              </a:path>
            </a:pathLst>
          </a:custGeom>
          <a:ln w="31159">
            <a:solidFill>
              <a:srgbClr val="000000"/>
            </a:solidFill>
          </a:ln>
        </p:spPr>
        <p:txBody>
          <a:bodyPr wrap="square" lIns="0" tIns="0" rIns="0" bIns="0" rtlCol="0"/>
          <a:lstStyle/>
          <a:p>
            <a:endParaRPr/>
          </a:p>
        </p:txBody>
      </p:sp>
      <p:sp>
        <p:nvSpPr>
          <p:cNvPr id="13" name="object 13"/>
          <p:cNvSpPr/>
          <p:nvPr/>
        </p:nvSpPr>
        <p:spPr>
          <a:xfrm>
            <a:off x="3460326" y="3572287"/>
            <a:ext cx="123374" cy="94148"/>
          </a:xfrm>
          <a:prstGeom prst="rect">
            <a:avLst/>
          </a:prstGeom>
          <a:blipFill>
            <a:blip r:embed="rId6"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241237" y="198196"/>
            <a:ext cx="1230064" cy="327756"/>
          </a:xfrm>
          <a:prstGeom prst="rect">
            <a:avLst/>
          </a:prstGeom>
        </p:spPr>
        <p:txBody>
          <a:bodyPr vert="horz" wrap="square" lIns="0" tIns="8483" rIns="0" bIns="0" numCol="1" rtlCol="0" anchor="t" anchorCtr="0" compatLnSpc="1">
            <a:prstTxWarp prst="textNoShape">
              <a:avLst/>
            </a:prstTxWarp>
            <a:spAutoFit/>
          </a:bodyPr>
          <a:lstStyle/>
          <a:p>
            <a:pPr marL="8929">
              <a:spcBef>
                <a:spcPts val="67"/>
              </a:spcBef>
            </a:pPr>
            <a:r>
              <a:rPr sz="2074" spc="-7" dirty="0">
                <a:solidFill>
                  <a:srgbClr val="0000FF"/>
                </a:solidFill>
                <a:latin typeface="Arial"/>
                <a:cs typeface="Arial"/>
              </a:rPr>
              <a:t>test</a:t>
            </a:r>
            <a:r>
              <a:rPr sz="2074" spc="-53" dirty="0">
                <a:solidFill>
                  <a:srgbClr val="0000FF"/>
                </a:solidFill>
                <a:latin typeface="Arial"/>
                <a:cs typeface="Arial"/>
              </a:rPr>
              <a:t> </a:t>
            </a:r>
            <a:r>
              <a:rPr sz="2074" spc="-7" dirty="0">
                <a:solidFill>
                  <a:srgbClr val="0000FF"/>
                </a:solidFill>
                <a:latin typeface="Arial"/>
                <a:cs typeface="Arial"/>
              </a:rPr>
              <a:t>image</a:t>
            </a:r>
            <a:endParaRPr sz="2074">
              <a:latin typeface="Arial"/>
              <a:cs typeface="Arial"/>
            </a:endParaRPr>
          </a:p>
        </p:txBody>
      </p:sp>
      <p:sp>
        <p:nvSpPr>
          <p:cNvPr id="15" name="object 15"/>
          <p:cNvSpPr/>
          <p:nvPr/>
        </p:nvSpPr>
        <p:spPr>
          <a:xfrm>
            <a:off x="4316235" y="4611237"/>
            <a:ext cx="528191" cy="884932"/>
          </a:xfrm>
          <a:custGeom>
            <a:avLst/>
            <a:gdLst/>
            <a:ahLst/>
            <a:cxnLst/>
            <a:rect l="l" t="t" r="r" b="b"/>
            <a:pathLst>
              <a:path w="751204" h="1258570">
                <a:moveTo>
                  <a:pt x="0" y="1258147"/>
                </a:moveTo>
                <a:lnTo>
                  <a:pt x="750766" y="1258147"/>
                </a:lnTo>
                <a:lnTo>
                  <a:pt x="750766" y="0"/>
                </a:lnTo>
                <a:lnTo>
                  <a:pt x="0" y="0"/>
                </a:lnTo>
                <a:lnTo>
                  <a:pt x="0" y="1258147"/>
                </a:lnTo>
                <a:close/>
              </a:path>
            </a:pathLst>
          </a:custGeom>
          <a:solidFill>
            <a:srgbClr val="F3F3F3"/>
          </a:solidFill>
        </p:spPr>
        <p:txBody>
          <a:bodyPr wrap="square" lIns="0" tIns="0" rIns="0" bIns="0" rtlCol="0"/>
          <a:lstStyle/>
          <a:p>
            <a:endParaRPr/>
          </a:p>
        </p:txBody>
      </p:sp>
      <p:sp>
        <p:nvSpPr>
          <p:cNvPr id="16" name="object 16"/>
          <p:cNvSpPr txBox="1"/>
          <p:nvPr/>
        </p:nvSpPr>
        <p:spPr>
          <a:xfrm>
            <a:off x="4316235" y="4611238"/>
            <a:ext cx="528191" cy="519438"/>
          </a:xfrm>
          <a:prstGeom prst="rect">
            <a:avLst/>
          </a:prstGeom>
          <a:ln w="31159">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914">
              <a:latin typeface="Times New Roman"/>
              <a:cs typeface="Times New Roman"/>
            </a:endParaRPr>
          </a:p>
          <a:p>
            <a:pPr>
              <a:spcBef>
                <a:spcPts val="21"/>
              </a:spcBef>
            </a:pPr>
            <a:endParaRPr sz="738">
              <a:latin typeface="Times New Roman"/>
              <a:cs typeface="Times New Roman"/>
            </a:endParaRPr>
          </a:p>
          <a:p>
            <a:pPr marL="141531"/>
            <a:r>
              <a:rPr sz="809" spc="-4" dirty="0">
                <a:latin typeface="Arial"/>
                <a:cs typeface="Arial"/>
              </a:rPr>
              <a:t>straw</a:t>
            </a:r>
            <a:endParaRPr sz="809">
              <a:latin typeface="Arial"/>
              <a:cs typeface="Arial"/>
            </a:endParaRPr>
          </a:p>
        </p:txBody>
      </p:sp>
      <p:sp>
        <p:nvSpPr>
          <p:cNvPr id="17" name="object 17"/>
          <p:cNvSpPr/>
          <p:nvPr/>
        </p:nvSpPr>
        <p:spPr>
          <a:xfrm>
            <a:off x="404163" y="5216371"/>
            <a:ext cx="1292572" cy="600075"/>
          </a:xfrm>
          <a:custGeom>
            <a:avLst/>
            <a:gdLst/>
            <a:ahLst/>
            <a:cxnLst/>
            <a:rect l="l" t="t" r="r" b="b"/>
            <a:pathLst>
              <a:path w="1838325" h="853440">
                <a:moveTo>
                  <a:pt x="0" y="852831"/>
                </a:moveTo>
                <a:lnTo>
                  <a:pt x="1838152" y="852831"/>
                </a:lnTo>
                <a:lnTo>
                  <a:pt x="1838152" y="0"/>
                </a:lnTo>
                <a:lnTo>
                  <a:pt x="0" y="0"/>
                </a:lnTo>
                <a:lnTo>
                  <a:pt x="0" y="852831"/>
                </a:lnTo>
                <a:close/>
              </a:path>
            </a:pathLst>
          </a:custGeom>
          <a:solidFill>
            <a:srgbClr val="FFFFFF"/>
          </a:solidFill>
        </p:spPr>
        <p:txBody>
          <a:bodyPr wrap="square" lIns="0" tIns="0" rIns="0" bIns="0" rtlCol="0"/>
          <a:lstStyle/>
          <a:p>
            <a:endParaRPr/>
          </a:p>
        </p:txBody>
      </p:sp>
      <p:sp>
        <p:nvSpPr>
          <p:cNvPr id="18" name="object 18"/>
          <p:cNvSpPr/>
          <p:nvPr/>
        </p:nvSpPr>
        <p:spPr>
          <a:xfrm>
            <a:off x="4028246" y="3611256"/>
            <a:ext cx="201364" cy="0"/>
          </a:xfrm>
          <a:custGeom>
            <a:avLst/>
            <a:gdLst/>
            <a:ahLst/>
            <a:cxnLst/>
            <a:rect l="l" t="t" r="r" b="b"/>
            <a:pathLst>
              <a:path w="286385">
                <a:moveTo>
                  <a:pt x="0" y="0"/>
                </a:moveTo>
                <a:lnTo>
                  <a:pt x="286076" y="0"/>
                </a:lnTo>
              </a:path>
            </a:pathLst>
          </a:custGeom>
          <a:ln w="31159">
            <a:solidFill>
              <a:srgbClr val="666666"/>
            </a:solidFill>
          </a:ln>
        </p:spPr>
        <p:txBody>
          <a:bodyPr wrap="square" lIns="0" tIns="0" rIns="0" bIns="0" rtlCol="0"/>
          <a:lstStyle/>
          <a:p>
            <a:endParaRPr/>
          </a:p>
        </p:txBody>
      </p:sp>
      <p:sp>
        <p:nvSpPr>
          <p:cNvPr id="19" name="object 19"/>
          <p:cNvSpPr/>
          <p:nvPr/>
        </p:nvSpPr>
        <p:spPr>
          <a:xfrm>
            <a:off x="4218439" y="3564116"/>
            <a:ext cx="121332" cy="94283"/>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4572700" y="4185137"/>
            <a:ext cx="0" cy="426393"/>
          </a:xfrm>
          <a:custGeom>
            <a:avLst/>
            <a:gdLst/>
            <a:ahLst/>
            <a:cxnLst/>
            <a:rect l="l" t="t" r="r" b="b"/>
            <a:pathLst>
              <a:path h="606425">
                <a:moveTo>
                  <a:pt x="0" y="606011"/>
                </a:moveTo>
                <a:lnTo>
                  <a:pt x="0" y="0"/>
                </a:lnTo>
              </a:path>
            </a:pathLst>
          </a:custGeom>
          <a:ln w="31159">
            <a:solidFill>
              <a:srgbClr val="666666"/>
            </a:solidFill>
          </a:ln>
        </p:spPr>
        <p:txBody>
          <a:bodyPr wrap="square" lIns="0" tIns="0" rIns="0" bIns="0" rtlCol="0"/>
          <a:lstStyle/>
          <a:p>
            <a:endParaRPr/>
          </a:p>
        </p:txBody>
      </p:sp>
      <p:sp>
        <p:nvSpPr>
          <p:cNvPr id="21" name="object 21"/>
          <p:cNvSpPr/>
          <p:nvPr/>
        </p:nvSpPr>
        <p:spPr>
          <a:xfrm>
            <a:off x="4525557" y="4074759"/>
            <a:ext cx="94286" cy="121332"/>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4360846" y="3168939"/>
            <a:ext cx="423714" cy="560811"/>
          </a:xfrm>
          <a:prstGeom prst="rect">
            <a:avLst/>
          </a:prstGeom>
          <a:solidFill>
            <a:srgbClr val="F3F3F3"/>
          </a:solidFill>
          <a:ln w="31159">
            <a:solidFill>
              <a:srgbClr val="666666"/>
            </a:solidFill>
          </a:ln>
        </p:spPr>
        <p:txBody>
          <a:bodyPr vert="horz" wrap="square" lIns="0" tIns="3572" rIns="0" bIns="0" rtlCol="0">
            <a:spAutoFit/>
          </a:bodyPr>
          <a:lstStyle/>
          <a:p>
            <a:pPr>
              <a:spcBef>
                <a:spcPts val="28"/>
              </a:spcBef>
            </a:pPr>
            <a:endParaRPr sz="2250">
              <a:latin typeface="Times New Roman"/>
              <a:cs typeface="Times New Roman"/>
            </a:endParaRPr>
          </a:p>
          <a:p>
            <a:pPr marL="114296"/>
            <a:r>
              <a:rPr sz="1371" dirty="0">
                <a:latin typeface="Arial"/>
                <a:cs typeface="Arial"/>
              </a:rPr>
              <a:t>h1</a:t>
            </a:r>
            <a:endParaRPr sz="1371">
              <a:latin typeface="Arial"/>
              <a:cs typeface="Arial"/>
            </a:endParaRPr>
          </a:p>
        </p:txBody>
      </p:sp>
      <p:sp>
        <p:nvSpPr>
          <p:cNvPr id="23" name="object 23"/>
          <p:cNvSpPr/>
          <p:nvPr/>
        </p:nvSpPr>
        <p:spPr>
          <a:xfrm>
            <a:off x="4572700" y="2817018"/>
            <a:ext cx="0" cy="352276"/>
          </a:xfrm>
          <a:custGeom>
            <a:avLst/>
            <a:gdLst/>
            <a:ahLst/>
            <a:cxnLst/>
            <a:rect l="l" t="t" r="r" b="b"/>
            <a:pathLst>
              <a:path h="501014">
                <a:moveTo>
                  <a:pt x="0" y="500510"/>
                </a:moveTo>
                <a:lnTo>
                  <a:pt x="0" y="0"/>
                </a:lnTo>
              </a:path>
            </a:pathLst>
          </a:custGeom>
          <a:ln w="31159">
            <a:solidFill>
              <a:srgbClr val="666666"/>
            </a:solidFill>
          </a:ln>
        </p:spPr>
        <p:txBody>
          <a:bodyPr wrap="square" lIns="0" tIns="0" rIns="0" bIns="0" rtlCol="0"/>
          <a:lstStyle/>
          <a:p>
            <a:endParaRPr/>
          </a:p>
        </p:txBody>
      </p:sp>
      <p:sp>
        <p:nvSpPr>
          <p:cNvPr id="24" name="object 24"/>
          <p:cNvSpPr/>
          <p:nvPr/>
        </p:nvSpPr>
        <p:spPr>
          <a:xfrm>
            <a:off x="4525557" y="2706639"/>
            <a:ext cx="94286" cy="121333"/>
          </a:xfrm>
          <a:prstGeom prst="rect">
            <a:avLst/>
          </a:prstGeom>
          <a:blipFill>
            <a:blip r:embed="rId9" cstate="print"/>
            <a:stretch>
              <a:fillRect/>
            </a:stretch>
          </a:blipFill>
        </p:spPr>
        <p:txBody>
          <a:bodyPr wrap="square" lIns="0" tIns="0" rIns="0" bIns="0" rtlCol="0"/>
          <a:lstStyle/>
          <a:p>
            <a:endParaRPr/>
          </a:p>
        </p:txBody>
      </p:sp>
      <p:sp>
        <p:nvSpPr>
          <p:cNvPr id="25" name="object 25"/>
          <p:cNvSpPr txBox="1"/>
          <p:nvPr/>
        </p:nvSpPr>
        <p:spPr>
          <a:xfrm>
            <a:off x="4360846" y="2075928"/>
            <a:ext cx="423714" cy="416097"/>
          </a:xfrm>
          <a:prstGeom prst="rect">
            <a:avLst/>
          </a:prstGeom>
          <a:solidFill>
            <a:srgbClr val="F3F3F3"/>
          </a:solidFill>
          <a:ln w="31159">
            <a:solidFill>
              <a:srgbClr val="666666"/>
            </a:solidFill>
          </a:ln>
        </p:spPr>
        <p:txBody>
          <a:bodyPr vert="horz" wrap="square" lIns="0" tIns="4911" rIns="0" bIns="0" rtlCol="0">
            <a:spAutoFit/>
          </a:bodyPr>
          <a:lstStyle/>
          <a:p>
            <a:pPr>
              <a:spcBef>
                <a:spcPts val="39"/>
              </a:spcBef>
            </a:pPr>
            <a:endParaRPr sz="1301">
              <a:latin typeface="Times New Roman"/>
              <a:cs typeface="Times New Roman"/>
            </a:endParaRPr>
          </a:p>
          <a:p>
            <a:pPr marL="119207"/>
            <a:r>
              <a:rPr sz="1371" spc="4" dirty="0">
                <a:latin typeface="Arial"/>
                <a:cs typeface="Arial"/>
              </a:rPr>
              <a:t>y1</a:t>
            </a:r>
            <a:endParaRPr sz="1371">
              <a:latin typeface="Arial"/>
              <a:cs typeface="Arial"/>
            </a:endParaRPr>
          </a:p>
        </p:txBody>
      </p:sp>
      <p:sp>
        <p:nvSpPr>
          <p:cNvPr id="26" name="object 26"/>
          <p:cNvSpPr/>
          <p:nvPr/>
        </p:nvSpPr>
        <p:spPr>
          <a:xfrm>
            <a:off x="5104954" y="4611237"/>
            <a:ext cx="528191" cy="884932"/>
          </a:xfrm>
          <a:custGeom>
            <a:avLst/>
            <a:gdLst/>
            <a:ahLst/>
            <a:cxnLst/>
            <a:rect l="l" t="t" r="r" b="b"/>
            <a:pathLst>
              <a:path w="751204" h="1258570">
                <a:moveTo>
                  <a:pt x="0" y="1258147"/>
                </a:moveTo>
                <a:lnTo>
                  <a:pt x="750766" y="1258147"/>
                </a:lnTo>
                <a:lnTo>
                  <a:pt x="750766" y="0"/>
                </a:lnTo>
                <a:lnTo>
                  <a:pt x="0" y="0"/>
                </a:lnTo>
                <a:lnTo>
                  <a:pt x="0" y="1258147"/>
                </a:lnTo>
                <a:close/>
              </a:path>
            </a:pathLst>
          </a:custGeom>
          <a:solidFill>
            <a:srgbClr val="F3F3F3"/>
          </a:solidFill>
        </p:spPr>
        <p:txBody>
          <a:bodyPr wrap="square" lIns="0" tIns="0" rIns="0" bIns="0" rtlCol="0"/>
          <a:lstStyle/>
          <a:p>
            <a:endParaRPr/>
          </a:p>
        </p:txBody>
      </p:sp>
      <p:sp>
        <p:nvSpPr>
          <p:cNvPr id="27" name="object 27"/>
          <p:cNvSpPr txBox="1"/>
          <p:nvPr/>
        </p:nvSpPr>
        <p:spPr>
          <a:xfrm>
            <a:off x="5104954" y="4611238"/>
            <a:ext cx="528191" cy="519438"/>
          </a:xfrm>
          <a:prstGeom prst="rect">
            <a:avLst/>
          </a:prstGeom>
          <a:ln w="31159">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914">
              <a:latin typeface="Times New Roman"/>
              <a:cs typeface="Times New Roman"/>
            </a:endParaRPr>
          </a:p>
          <a:p>
            <a:pPr>
              <a:spcBef>
                <a:spcPts val="21"/>
              </a:spcBef>
            </a:pPr>
            <a:endParaRPr sz="738">
              <a:latin typeface="Times New Roman"/>
              <a:cs typeface="Times New Roman"/>
            </a:endParaRPr>
          </a:p>
          <a:p>
            <a:pPr algn="ctr">
              <a:lnSpc>
                <a:spcPct val="100000"/>
              </a:lnSpc>
            </a:pPr>
            <a:r>
              <a:rPr sz="809" spc="-7" dirty="0">
                <a:latin typeface="Arial"/>
                <a:cs typeface="Arial"/>
              </a:rPr>
              <a:t>hat</a:t>
            </a:r>
            <a:endParaRPr sz="809">
              <a:latin typeface="Arial"/>
              <a:cs typeface="Arial"/>
            </a:endParaRPr>
          </a:p>
        </p:txBody>
      </p:sp>
      <p:sp>
        <p:nvSpPr>
          <p:cNvPr id="28" name="object 28"/>
          <p:cNvSpPr/>
          <p:nvPr/>
        </p:nvSpPr>
        <p:spPr>
          <a:xfrm>
            <a:off x="4784532" y="2380755"/>
            <a:ext cx="1148358" cy="2586483"/>
          </a:xfrm>
          <a:custGeom>
            <a:avLst/>
            <a:gdLst/>
            <a:ahLst/>
            <a:cxnLst/>
            <a:rect l="l" t="t" r="r" b="b"/>
            <a:pathLst>
              <a:path w="1633220" h="3678554">
                <a:moveTo>
                  <a:pt x="0" y="0"/>
                </a:moveTo>
                <a:lnTo>
                  <a:pt x="41857" y="872"/>
                </a:lnTo>
                <a:lnTo>
                  <a:pt x="83425" y="3469"/>
                </a:lnTo>
                <a:lnTo>
                  <a:pt x="124693" y="7759"/>
                </a:lnTo>
                <a:lnTo>
                  <a:pt x="165648" y="13711"/>
                </a:lnTo>
                <a:lnTo>
                  <a:pt x="206279" y="21296"/>
                </a:lnTo>
                <a:lnTo>
                  <a:pt x="246577" y="30482"/>
                </a:lnTo>
                <a:lnTo>
                  <a:pt x="286528" y="41238"/>
                </a:lnTo>
                <a:lnTo>
                  <a:pt x="326123" y="53534"/>
                </a:lnTo>
                <a:lnTo>
                  <a:pt x="365350" y="67338"/>
                </a:lnTo>
                <a:lnTo>
                  <a:pt x="404197" y="82620"/>
                </a:lnTo>
                <a:lnTo>
                  <a:pt x="442654" y="99350"/>
                </a:lnTo>
                <a:lnTo>
                  <a:pt x="480709" y="117495"/>
                </a:lnTo>
                <a:lnTo>
                  <a:pt x="518351" y="137027"/>
                </a:lnTo>
                <a:lnTo>
                  <a:pt x="555569" y="157913"/>
                </a:lnTo>
                <a:lnTo>
                  <a:pt x="592353" y="180123"/>
                </a:lnTo>
                <a:lnTo>
                  <a:pt x="628689" y="203626"/>
                </a:lnTo>
                <a:lnTo>
                  <a:pt x="664568" y="228392"/>
                </a:lnTo>
                <a:lnTo>
                  <a:pt x="699978" y="254389"/>
                </a:lnTo>
                <a:lnTo>
                  <a:pt x="734908" y="281587"/>
                </a:lnTo>
                <a:lnTo>
                  <a:pt x="769347" y="309955"/>
                </a:lnTo>
                <a:lnTo>
                  <a:pt x="803284" y="339462"/>
                </a:lnTo>
                <a:lnTo>
                  <a:pt x="836707" y="370078"/>
                </a:lnTo>
                <a:lnTo>
                  <a:pt x="869605" y="401772"/>
                </a:lnTo>
                <a:lnTo>
                  <a:pt x="901967" y="434512"/>
                </a:lnTo>
                <a:lnTo>
                  <a:pt x="933782" y="468269"/>
                </a:lnTo>
                <a:lnTo>
                  <a:pt x="965038" y="503010"/>
                </a:lnTo>
                <a:lnTo>
                  <a:pt x="995725" y="538706"/>
                </a:lnTo>
                <a:lnTo>
                  <a:pt x="1025832" y="575326"/>
                </a:lnTo>
                <a:lnTo>
                  <a:pt x="1055346" y="612839"/>
                </a:lnTo>
                <a:lnTo>
                  <a:pt x="1084257" y="651214"/>
                </a:lnTo>
                <a:lnTo>
                  <a:pt x="1112554" y="690421"/>
                </a:lnTo>
                <a:lnTo>
                  <a:pt x="1140225" y="730427"/>
                </a:lnTo>
                <a:lnTo>
                  <a:pt x="1167260" y="771204"/>
                </a:lnTo>
                <a:lnTo>
                  <a:pt x="1193646" y="812720"/>
                </a:lnTo>
                <a:lnTo>
                  <a:pt x="1219374" y="854943"/>
                </a:lnTo>
                <a:lnTo>
                  <a:pt x="1244431" y="897844"/>
                </a:lnTo>
                <a:lnTo>
                  <a:pt x="1268806" y="941392"/>
                </a:lnTo>
                <a:lnTo>
                  <a:pt x="1292489" y="985556"/>
                </a:lnTo>
                <a:lnTo>
                  <a:pt x="1315468" y="1030304"/>
                </a:lnTo>
                <a:lnTo>
                  <a:pt x="1337732" y="1075607"/>
                </a:lnTo>
                <a:lnTo>
                  <a:pt x="1359270" y="1121433"/>
                </a:lnTo>
                <a:lnTo>
                  <a:pt x="1380070" y="1167752"/>
                </a:lnTo>
                <a:lnTo>
                  <a:pt x="1400122" y="1214533"/>
                </a:lnTo>
                <a:lnTo>
                  <a:pt x="1419413" y="1261745"/>
                </a:lnTo>
                <a:lnTo>
                  <a:pt x="1437934" y="1309357"/>
                </a:lnTo>
                <a:lnTo>
                  <a:pt x="1455672" y="1357338"/>
                </a:lnTo>
                <a:lnTo>
                  <a:pt x="1472617" y="1405659"/>
                </a:lnTo>
                <a:lnTo>
                  <a:pt x="1488757" y="1454287"/>
                </a:lnTo>
                <a:lnTo>
                  <a:pt x="1504082" y="1503192"/>
                </a:lnTo>
                <a:lnTo>
                  <a:pt x="1518579" y="1552343"/>
                </a:lnTo>
                <a:lnTo>
                  <a:pt x="1532238" y="1601711"/>
                </a:lnTo>
                <a:lnTo>
                  <a:pt x="1545048" y="1651262"/>
                </a:lnTo>
                <a:lnTo>
                  <a:pt x="1556997" y="1700968"/>
                </a:lnTo>
                <a:lnTo>
                  <a:pt x="1568074" y="1750797"/>
                </a:lnTo>
                <a:lnTo>
                  <a:pt x="1578269" y="1800719"/>
                </a:lnTo>
                <a:lnTo>
                  <a:pt x="1587569" y="1850701"/>
                </a:lnTo>
                <a:lnTo>
                  <a:pt x="1595964" y="1900715"/>
                </a:lnTo>
                <a:lnTo>
                  <a:pt x="1604119" y="1955537"/>
                </a:lnTo>
                <a:lnTo>
                  <a:pt x="1611201" y="2010318"/>
                </a:lnTo>
                <a:lnTo>
                  <a:pt x="1617236" y="2065018"/>
                </a:lnTo>
                <a:lnTo>
                  <a:pt x="1622253" y="2119596"/>
                </a:lnTo>
                <a:lnTo>
                  <a:pt x="1626280" y="2174012"/>
                </a:lnTo>
                <a:lnTo>
                  <a:pt x="1629343" y="2228225"/>
                </a:lnTo>
                <a:lnTo>
                  <a:pt x="1631471" y="2282195"/>
                </a:lnTo>
                <a:lnTo>
                  <a:pt x="1632690" y="2335881"/>
                </a:lnTo>
                <a:lnTo>
                  <a:pt x="1633029" y="2389243"/>
                </a:lnTo>
                <a:lnTo>
                  <a:pt x="1632516" y="2442240"/>
                </a:lnTo>
                <a:lnTo>
                  <a:pt x="1631177" y="2494831"/>
                </a:lnTo>
                <a:lnTo>
                  <a:pt x="1629041" y="2546976"/>
                </a:lnTo>
                <a:lnTo>
                  <a:pt x="1626135" y="2598634"/>
                </a:lnTo>
                <a:lnTo>
                  <a:pt x="1622486" y="2649766"/>
                </a:lnTo>
                <a:lnTo>
                  <a:pt x="1618123" y="2700329"/>
                </a:lnTo>
                <a:lnTo>
                  <a:pt x="1613073" y="2750284"/>
                </a:lnTo>
                <a:lnTo>
                  <a:pt x="1607363" y="2799591"/>
                </a:lnTo>
                <a:lnTo>
                  <a:pt x="1601022" y="2848208"/>
                </a:lnTo>
                <a:lnTo>
                  <a:pt x="1594076" y="2896095"/>
                </a:lnTo>
                <a:lnTo>
                  <a:pt x="1586554" y="2943211"/>
                </a:lnTo>
                <a:lnTo>
                  <a:pt x="1578482" y="2989516"/>
                </a:lnTo>
                <a:lnTo>
                  <a:pt x="1569889" y="3034970"/>
                </a:lnTo>
                <a:lnTo>
                  <a:pt x="1560803" y="3079532"/>
                </a:lnTo>
                <a:lnTo>
                  <a:pt x="1551250" y="3123161"/>
                </a:lnTo>
                <a:lnTo>
                  <a:pt x="1541259" y="3165816"/>
                </a:lnTo>
                <a:lnTo>
                  <a:pt x="1530856" y="3207458"/>
                </a:lnTo>
                <a:lnTo>
                  <a:pt x="1515161" y="3265735"/>
                </a:lnTo>
                <a:lnTo>
                  <a:pt x="1498748" y="3321690"/>
                </a:lnTo>
                <a:lnTo>
                  <a:pt x="1481703" y="3375201"/>
                </a:lnTo>
                <a:lnTo>
                  <a:pt x="1464108" y="3426145"/>
                </a:lnTo>
                <a:lnTo>
                  <a:pt x="1446046" y="3474400"/>
                </a:lnTo>
                <a:lnTo>
                  <a:pt x="1427600" y="3519844"/>
                </a:lnTo>
                <a:lnTo>
                  <a:pt x="1408854" y="3562354"/>
                </a:lnTo>
                <a:lnTo>
                  <a:pt x="1389892" y="3601809"/>
                </a:lnTo>
                <a:lnTo>
                  <a:pt x="1370795" y="3638086"/>
                </a:lnTo>
                <a:lnTo>
                  <a:pt x="1349253" y="3674950"/>
                </a:lnTo>
                <a:lnTo>
                  <a:pt x="1347209" y="3678192"/>
                </a:lnTo>
              </a:path>
            </a:pathLst>
          </a:custGeom>
          <a:ln w="31159">
            <a:solidFill>
              <a:srgbClr val="0000FF"/>
            </a:solidFill>
          </a:ln>
        </p:spPr>
        <p:txBody>
          <a:bodyPr wrap="square" lIns="0" tIns="0" rIns="0" bIns="0" rtlCol="0"/>
          <a:lstStyle/>
          <a:p>
            <a:endParaRPr/>
          </a:p>
        </p:txBody>
      </p:sp>
      <p:sp>
        <p:nvSpPr>
          <p:cNvPr id="29" name="object 29"/>
          <p:cNvSpPr/>
          <p:nvPr/>
        </p:nvSpPr>
        <p:spPr>
          <a:xfrm>
            <a:off x="5646068" y="4928819"/>
            <a:ext cx="120530" cy="114659"/>
          </a:xfrm>
          <a:prstGeom prst="rect">
            <a:avLst/>
          </a:prstGeom>
          <a:blipFill>
            <a:blip r:embed="rId10" cstate="print"/>
            <a:stretch>
              <a:fillRect/>
            </a:stretch>
          </a:blipFill>
        </p:spPr>
        <p:txBody>
          <a:bodyPr wrap="square" lIns="0" tIns="0" rIns="0" bIns="0" rtlCol="0"/>
          <a:lstStyle/>
          <a:p>
            <a:endParaRPr/>
          </a:p>
        </p:txBody>
      </p:sp>
      <p:sp>
        <p:nvSpPr>
          <p:cNvPr id="30" name="object 30"/>
          <p:cNvSpPr txBox="1"/>
          <p:nvPr/>
        </p:nvSpPr>
        <p:spPr>
          <a:xfrm>
            <a:off x="6123194" y="3159346"/>
            <a:ext cx="1245691" cy="433246"/>
          </a:xfrm>
          <a:prstGeom prst="rect">
            <a:avLst/>
          </a:prstGeom>
        </p:spPr>
        <p:txBody>
          <a:bodyPr vert="horz" wrap="square" lIns="0" tIns="11162" rIns="0" bIns="0" rtlCol="0">
            <a:spAutoFit/>
          </a:bodyPr>
          <a:lstStyle/>
          <a:p>
            <a:pPr marL="8929">
              <a:spcBef>
                <a:spcPts val="88"/>
              </a:spcBef>
            </a:pPr>
            <a:r>
              <a:rPr sz="2742" spc="7" dirty="0">
                <a:solidFill>
                  <a:srgbClr val="0000FF"/>
                </a:solidFill>
                <a:latin typeface="Arial"/>
                <a:cs typeface="Arial"/>
              </a:rPr>
              <a:t>sample!</a:t>
            </a:r>
            <a:endParaRPr sz="2742">
              <a:latin typeface="Arial"/>
              <a:cs typeface="Arial"/>
            </a:endParaRPr>
          </a:p>
        </p:txBody>
      </p:sp>
      <p:sp>
        <p:nvSpPr>
          <p:cNvPr id="31" name="object 31"/>
          <p:cNvSpPr/>
          <p:nvPr/>
        </p:nvSpPr>
        <p:spPr>
          <a:xfrm>
            <a:off x="4932744" y="259449"/>
            <a:ext cx="2168975" cy="1533110"/>
          </a:xfrm>
          <a:prstGeom prst="rect">
            <a:avLst/>
          </a:prstGeom>
          <a:blipFill>
            <a:blip r:embed="rId11" cstate="print"/>
            <a:stretch>
              <a:fillRect/>
            </a:stretch>
          </a:blipFill>
        </p:spPr>
        <p:txBody>
          <a:bodyPr wrap="square" lIns="0" tIns="0" rIns="0" bIns="0" rtlCol="0"/>
          <a:lstStyle/>
          <a:p>
            <a:endParaRPr/>
          </a:p>
        </p:txBody>
      </p:sp>
      <p:sp>
        <p:nvSpPr>
          <p:cNvPr id="32" name="object 32"/>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33" name="TextBox 32">
            <a:extLst>
              <a:ext uri="{FF2B5EF4-FFF2-40B4-BE49-F238E27FC236}">
                <a16:creationId xmlns:a16="http://schemas.microsoft.com/office/drawing/2014/main" id="{24AAB288-BC9A-D15C-25D5-7F2561A5990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2B10BD8-4D8B-7800-E695-25EF1A53F4F3}"/>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530161" y="207561"/>
            <a:ext cx="1102688" cy="566000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37221" y="406870"/>
            <a:ext cx="3221385" cy="0"/>
          </a:xfrm>
          <a:custGeom>
            <a:avLst/>
            <a:gdLst/>
            <a:ahLst/>
            <a:cxnLst/>
            <a:rect l="l" t="t" r="r" b="b"/>
            <a:pathLst>
              <a:path w="4581525">
                <a:moveTo>
                  <a:pt x="4581202" y="0"/>
                </a:moveTo>
                <a:lnTo>
                  <a:pt x="0" y="0"/>
                </a:lnTo>
              </a:path>
            </a:pathLst>
          </a:custGeom>
          <a:ln w="31083">
            <a:solidFill>
              <a:srgbClr val="0000FF"/>
            </a:solidFill>
          </a:ln>
        </p:spPr>
        <p:txBody>
          <a:bodyPr wrap="square" lIns="0" tIns="0" rIns="0" bIns="0" rtlCol="0"/>
          <a:lstStyle/>
          <a:p>
            <a:endParaRPr/>
          </a:p>
        </p:txBody>
      </p:sp>
      <p:sp>
        <p:nvSpPr>
          <p:cNvPr id="4" name="object 4"/>
          <p:cNvSpPr/>
          <p:nvPr/>
        </p:nvSpPr>
        <p:spPr>
          <a:xfrm>
            <a:off x="1627112" y="359842"/>
            <a:ext cx="121037" cy="9405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633055" y="3284779"/>
            <a:ext cx="422821" cy="559458"/>
          </a:xfrm>
          <a:prstGeom prst="rect">
            <a:avLst/>
          </a:prstGeom>
          <a:solidFill>
            <a:srgbClr val="F3F3F3"/>
          </a:solidFill>
          <a:ln w="31083">
            <a:solidFill>
              <a:srgbClr val="666666"/>
            </a:solidFill>
          </a:ln>
        </p:spPr>
        <p:txBody>
          <a:bodyPr vert="horz" wrap="square" lIns="0" tIns="2232" rIns="0" bIns="0" rtlCol="0">
            <a:spAutoFit/>
          </a:bodyPr>
          <a:lstStyle/>
          <a:p>
            <a:pPr>
              <a:spcBef>
                <a:spcPts val="18"/>
              </a:spcBef>
            </a:pPr>
            <a:endParaRPr sz="2250">
              <a:latin typeface="Times New Roman"/>
              <a:cs typeface="Times New Roman"/>
            </a:endParaRPr>
          </a:p>
          <a:p>
            <a:pPr marL="113849"/>
            <a:r>
              <a:rPr sz="1371" spc="-155" dirty="0">
                <a:latin typeface="Arial"/>
                <a:cs typeface="Arial"/>
              </a:rPr>
              <a:t>hO</a:t>
            </a:r>
            <a:endParaRPr sz="1371">
              <a:latin typeface="Arial"/>
              <a:cs typeface="Arial"/>
            </a:endParaRPr>
          </a:p>
        </p:txBody>
      </p:sp>
      <p:sp>
        <p:nvSpPr>
          <p:cNvPr id="6" name="object 6"/>
          <p:cNvSpPr/>
          <p:nvPr/>
        </p:nvSpPr>
        <p:spPr>
          <a:xfrm>
            <a:off x="3844380" y="4298383"/>
            <a:ext cx="0" cy="425500"/>
          </a:xfrm>
          <a:custGeom>
            <a:avLst/>
            <a:gdLst/>
            <a:ahLst/>
            <a:cxnLst/>
            <a:rect l="l" t="t" r="r" b="b"/>
            <a:pathLst>
              <a:path h="605154">
                <a:moveTo>
                  <a:pt x="0" y="604528"/>
                </a:moveTo>
                <a:lnTo>
                  <a:pt x="0" y="0"/>
                </a:lnTo>
              </a:path>
            </a:pathLst>
          </a:custGeom>
          <a:ln w="31083">
            <a:solidFill>
              <a:srgbClr val="666666"/>
            </a:solidFill>
          </a:ln>
        </p:spPr>
        <p:txBody>
          <a:bodyPr wrap="square" lIns="0" tIns="0" rIns="0" bIns="0" rtlCol="0"/>
          <a:lstStyle/>
          <a:p>
            <a:endParaRPr/>
          </a:p>
        </p:txBody>
      </p:sp>
      <p:sp>
        <p:nvSpPr>
          <p:cNvPr id="7" name="object 7"/>
          <p:cNvSpPr/>
          <p:nvPr/>
        </p:nvSpPr>
        <p:spPr>
          <a:xfrm>
            <a:off x="3797351" y="4188275"/>
            <a:ext cx="94055" cy="121035"/>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588552" y="4723551"/>
            <a:ext cx="526852" cy="624273"/>
          </a:xfrm>
          <a:prstGeom prst="rect">
            <a:avLst/>
          </a:prstGeom>
          <a:solidFill>
            <a:srgbClr val="F3F3F3"/>
          </a:solidFill>
          <a:ln w="31083">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spcBef>
                <a:spcPts val="35"/>
              </a:spcBef>
            </a:pPr>
            <a:endParaRPr sz="809">
              <a:latin typeface="Times New Roman"/>
              <a:cs typeface="Times New Roman"/>
            </a:endParaRPr>
          </a:p>
          <a:p>
            <a:pPr algn="ctr">
              <a:lnSpc>
                <a:spcPts val="960"/>
              </a:lnSpc>
            </a:pPr>
            <a:r>
              <a:rPr sz="809" spc="-95" dirty="0">
                <a:latin typeface="Arial"/>
                <a:cs typeface="Arial"/>
              </a:rPr>
              <a:t>xO</a:t>
            </a:r>
            <a:endParaRPr sz="809">
              <a:latin typeface="Arial"/>
              <a:cs typeface="Arial"/>
            </a:endParaRPr>
          </a:p>
          <a:p>
            <a:pPr marL="134387" marR="129029" algn="ctr">
              <a:lnSpc>
                <a:spcPts val="949"/>
              </a:lnSpc>
              <a:spcBef>
                <a:spcPts val="39"/>
              </a:spcBef>
            </a:pPr>
            <a:r>
              <a:rPr sz="809" spc="-7" dirty="0">
                <a:latin typeface="Arial"/>
                <a:cs typeface="Arial"/>
              </a:rPr>
              <a:t>&lt;STA  RT&gt;</a:t>
            </a:r>
            <a:endParaRPr sz="809">
              <a:latin typeface="Arial"/>
              <a:cs typeface="Arial"/>
            </a:endParaRPr>
          </a:p>
        </p:txBody>
      </p:sp>
      <p:sp>
        <p:nvSpPr>
          <p:cNvPr id="9" name="object 9"/>
          <p:cNvSpPr/>
          <p:nvPr/>
        </p:nvSpPr>
        <p:spPr>
          <a:xfrm>
            <a:off x="3844380" y="2933719"/>
            <a:ext cx="0" cy="351383"/>
          </a:xfrm>
          <a:custGeom>
            <a:avLst/>
            <a:gdLst/>
            <a:ahLst/>
            <a:cxnLst/>
            <a:rect l="l" t="t" r="r" b="b"/>
            <a:pathLst>
              <a:path h="499745">
                <a:moveTo>
                  <a:pt x="0" y="499286"/>
                </a:moveTo>
                <a:lnTo>
                  <a:pt x="0" y="0"/>
                </a:lnTo>
              </a:path>
            </a:pathLst>
          </a:custGeom>
          <a:ln w="31083">
            <a:solidFill>
              <a:srgbClr val="666666"/>
            </a:solidFill>
          </a:ln>
        </p:spPr>
        <p:txBody>
          <a:bodyPr wrap="square" lIns="0" tIns="0" rIns="0" bIns="0" rtlCol="0"/>
          <a:lstStyle/>
          <a:p>
            <a:endParaRPr/>
          </a:p>
        </p:txBody>
      </p:sp>
      <p:sp>
        <p:nvSpPr>
          <p:cNvPr id="10" name="object 10"/>
          <p:cNvSpPr/>
          <p:nvPr/>
        </p:nvSpPr>
        <p:spPr>
          <a:xfrm>
            <a:off x="3797351" y="2823610"/>
            <a:ext cx="94055" cy="121037"/>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633055" y="2194442"/>
            <a:ext cx="422821" cy="415195"/>
          </a:xfrm>
          <a:prstGeom prst="rect">
            <a:avLst/>
          </a:prstGeom>
          <a:solidFill>
            <a:srgbClr val="F3F3F3"/>
          </a:solidFill>
          <a:ln w="31083">
            <a:solidFill>
              <a:srgbClr val="666666"/>
            </a:solidFill>
          </a:ln>
        </p:spPr>
        <p:txBody>
          <a:bodyPr vert="horz" wrap="square" lIns="0" tIns="4018" rIns="0" bIns="0" rtlCol="0">
            <a:spAutoFit/>
          </a:bodyPr>
          <a:lstStyle/>
          <a:p>
            <a:pPr>
              <a:spcBef>
                <a:spcPts val="32"/>
              </a:spcBef>
            </a:pPr>
            <a:endParaRPr sz="1301">
              <a:latin typeface="Times New Roman"/>
              <a:cs typeface="Times New Roman"/>
            </a:endParaRPr>
          </a:p>
          <a:p>
            <a:pPr marL="118761"/>
            <a:r>
              <a:rPr sz="1371" spc="-151" dirty="0">
                <a:latin typeface="Arial"/>
                <a:cs typeface="Arial"/>
              </a:rPr>
              <a:t>yO</a:t>
            </a:r>
            <a:endParaRPr sz="1371">
              <a:latin typeface="Arial"/>
              <a:cs typeface="Arial"/>
            </a:endParaRPr>
          </a:p>
        </p:txBody>
      </p:sp>
      <p:sp>
        <p:nvSpPr>
          <p:cNvPr id="12" name="object 12"/>
          <p:cNvSpPr/>
          <p:nvPr/>
        </p:nvSpPr>
        <p:spPr>
          <a:xfrm>
            <a:off x="1523589" y="3734101"/>
            <a:ext cx="1978819" cy="1480096"/>
          </a:xfrm>
          <a:custGeom>
            <a:avLst/>
            <a:gdLst/>
            <a:ahLst/>
            <a:cxnLst/>
            <a:rect l="l" t="t" r="r" b="b"/>
            <a:pathLst>
              <a:path w="2814320" h="2105025">
                <a:moveTo>
                  <a:pt x="0" y="2104596"/>
                </a:moveTo>
                <a:lnTo>
                  <a:pt x="55555" y="2103613"/>
                </a:lnTo>
                <a:lnTo>
                  <a:pt x="109739" y="2100695"/>
                </a:lnTo>
                <a:lnTo>
                  <a:pt x="162586" y="2095892"/>
                </a:lnTo>
                <a:lnTo>
                  <a:pt x="214134" y="2089254"/>
                </a:lnTo>
                <a:lnTo>
                  <a:pt x="264415" y="2080831"/>
                </a:lnTo>
                <a:lnTo>
                  <a:pt x="313466" y="2070673"/>
                </a:lnTo>
                <a:lnTo>
                  <a:pt x="361321" y="2058827"/>
                </a:lnTo>
                <a:lnTo>
                  <a:pt x="408017" y="2045345"/>
                </a:lnTo>
                <a:lnTo>
                  <a:pt x="453587" y="2030277"/>
                </a:lnTo>
                <a:lnTo>
                  <a:pt x="498068" y="2013670"/>
                </a:lnTo>
                <a:lnTo>
                  <a:pt x="541493" y="1995576"/>
                </a:lnTo>
                <a:lnTo>
                  <a:pt x="583899" y="1976043"/>
                </a:lnTo>
                <a:lnTo>
                  <a:pt x="625321" y="1955122"/>
                </a:lnTo>
                <a:lnTo>
                  <a:pt x="665793" y="1932862"/>
                </a:lnTo>
                <a:lnTo>
                  <a:pt x="705352" y="1909312"/>
                </a:lnTo>
                <a:lnTo>
                  <a:pt x="744031" y="1884522"/>
                </a:lnTo>
                <a:lnTo>
                  <a:pt x="781867" y="1858542"/>
                </a:lnTo>
                <a:lnTo>
                  <a:pt x="818894" y="1831421"/>
                </a:lnTo>
                <a:lnTo>
                  <a:pt x="855147" y="1803210"/>
                </a:lnTo>
                <a:lnTo>
                  <a:pt x="890662" y="1773956"/>
                </a:lnTo>
                <a:lnTo>
                  <a:pt x="925474" y="1743711"/>
                </a:lnTo>
                <a:lnTo>
                  <a:pt x="959618" y="1712523"/>
                </a:lnTo>
                <a:lnTo>
                  <a:pt x="993130" y="1680443"/>
                </a:lnTo>
                <a:lnTo>
                  <a:pt x="1026043" y="1647519"/>
                </a:lnTo>
                <a:lnTo>
                  <a:pt x="1058394" y="1613802"/>
                </a:lnTo>
                <a:lnTo>
                  <a:pt x="1090218" y="1579342"/>
                </a:lnTo>
                <a:lnTo>
                  <a:pt x="1121549" y="1544186"/>
                </a:lnTo>
                <a:lnTo>
                  <a:pt x="1152423" y="1508386"/>
                </a:lnTo>
                <a:lnTo>
                  <a:pt x="1182876" y="1471991"/>
                </a:lnTo>
                <a:lnTo>
                  <a:pt x="1212942" y="1435050"/>
                </a:lnTo>
                <a:lnTo>
                  <a:pt x="1242656" y="1397614"/>
                </a:lnTo>
                <a:lnTo>
                  <a:pt x="1272054" y="1359730"/>
                </a:lnTo>
                <a:lnTo>
                  <a:pt x="1301170" y="1321451"/>
                </a:lnTo>
                <a:lnTo>
                  <a:pt x="1330040" y="1282824"/>
                </a:lnTo>
                <a:lnTo>
                  <a:pt x="1358700" y="1243899"/>
                </a:lnTo>
                <a:lnTo>
                  <a:pt x="1387183" y="1204726"/>
                </a:lnTo>
                <a:lnTo>
                  <a:pt x="1415526" y="1165355"/>
                </a:lnTo>
                <a:lnTo>
                  <a:pt x="1443764" y="1125836"/>
                </a:lnTo>
                <a:lnTo>
                  <a:pt x="1471931" y="1086217"/>
                </a:lnTo>
                <a:lnTo>
                  <a:pt x="1500063" y="1046548"/>
                </a:lnTo>
                <a:lnTo>
                  <a:pt x="1529677" y="1004793"/>
                </a:lnTo>
                <a:lnTo>
                  <a:pt x="1559331" y="963095"/>
                </a:lnTo>
                <a:lnTo>
                  <a:pt x="1589067" y="921513"/>
                </a:lnTo>
                <a:lnTo>
                  <a:pt x="1618927" y="880105"/>
                </a:lnTo>
                <a:lnTo>
                  <a:pt x="1648950" y="838928"/>
                </a:lnTo>
                <a:lnTo>
                  <a:pt x="1679179" y="798040"/>
                </a:lnTo>
                <a:lnTo>
                  <a:pt x="1709653" y="757500"/>
                </a:lnTo>
                <a:lnTo>
                  <a:pt x="1740415" y="717364"/>
                </a:lnTo>
                <a:lnTo>
                  <a:pt x="1771504" y="677691"/>
                </a:lnTo>
                <a:lnTo>
                  <a:pt x="1802963" y="638539"/>
                </a:lnTo>
                <a:lnTo>
                  <a:pt x="1834831" y="599965"/>
                </a:lnTo>
                <a:lnTo>
                  <a:pt x="1867151" y="562027"/>
                </a:lnTo>
                <a:lnTo>
                  <a:pt x="1899963" y="524784"/>
                </a:lnTo>
                <a:lnTo>
                  <a:pt x="1933308" y="488292"/>
                </a:lnTo>
                <a:lnTo>
                  <a:pt x="1967227" y="452611"/>
                </a:lnTo>
                <a:lnTo>
                  <a:pt x="2001761" y="417797"/>
                </a:lnTo>
                <a:lnTo>
                  <a:pt x="2036951" y="383908"/>
                </a:lnTo>
                <a:lnTo>
                  <a:pt x="2072838" y="351003"/>
                </a:lnTo>
                <a:lnTo>
                  <a:pt x="2109464" y="319139"/>
                </a:lnTo>
                <a:lnTo>
                  <a:pt x="2148970" y="286700"/>
                </a:lnTo>
                <a:lnTo>
                  <a:pt x="2189393" y="255553"/>
                </a:lnTo>
                <a:lnTo>
                  <a:pt x="2230780" y="225766"/>
                </a:lnTo>
                <a:lnTo>
                  <a:pt x="2273180" y="197407"/>
                </a:lnTo>
                <a:lnTo>
                  <a:pt x="2316640" y="170546"/>
                </a:lnTo>
                <a:lnTo>
                  <a:pt x="2361210" y="145249"/>
                </a:lnTo>
                <a:lnTo>
                  <a:pt x="2406937" y="121585"/>
                </a:lnTo>
                <a:lnTo>
                  <a:pt x="2453870" y="99622"/>
                </a:lnTo>
                <a:lnTo>
                  <a:pt x="2502057" y="79429"/>
                </a:lnTo>
                <a:lnTo>
                  <a:pt x="2546539" y="62821"/>
                </a:lnTo>
                <a:lnTo>
                  <a:pt x="2592110" y="47752"/>
                </a:lnTo>
                <a:lnTo>
                  <a:pt x="2638805" y="34270"/>
                </a:lnTo>
                <a:lnTo>
                  <a:pt x="2686660" y="22425"/>
                </a:lnTo>
                <a:lnTo>
                  <a:pt x="2735710" y="12265"/>
                </a:lnTo>
                <a:lnTo>
                  <a:pt x="2782814" y="4317"/>
                </a:lnTo>
                <a:lnTo>
                  <a:pt x="2798761" y="2015"/>
                </a:lnTo>
                <a:lnTo>
                  <a:pt x="2813985" y="0"/>
                </a:lnTo>
              </a:path>
            </a:pathLst>
          </a:custGeom>
          <a:ln w="31083">
            <a:solidFill>
              <a:srgbClr val="000000"/>
            </a:solidFill>
          </a:ln>
        </p:spPr>
        <p:txBody>
          <a:bodyPr wrap="square" lIns="0" tIns="0" rIns="0" bIns="0" rtlCol="0"/>
          <a:lstStyle/>
          <a:p>
            <a:endParaRPr/>
          </a:p>
        </p:txBody>
      </p:sp>
      <p:sp>
        <p:nvSpPr>
          <p:cNvPr id="13" name="object 13"/>
          <p:cNvSpPr/>
          <p:nvPr/>
        </p:nvSpPr>
        <p:spPr>
          <a:xfrm>
            <a:off x="3489019" y="3687141"/>
            <a:ext cx="123071" cy="93917"/>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260661" y="321281"/>
            <a:ext cx="1226939" cy="325977"/>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2039" spc="7" dirty="0">
                <a:solidFill>
                  <a:srgbClr val="0000FF"/>
                </a:solidFill>
                <a:latin typeface="Arial"/>
                <a:cs typeface="Arial"/>
              </a:rPr>
              <a:t>test</a:t>
            </a:r>
            <a:r>
              <a:rPr sz="2039" spc="-60" dirty="0">
                <a:solidFill>
                  <a:srgbClr val="0000FF"/>
                </a:solidFill>
                <a:latin typeface="Arial"/>
                <a:cs typeface="Arial"/>
              </a:rPr>
              <a:t> </a:t>
            </a:r>
            <a:r>
              <a:rPr sz="2039" spc="11" dirty="0">
                <a:solidFill>
                  <a:srgbClr val="0000FF"/>
                </a:solidFill>
                <a:latin typeface="Arial"/>
                <a:cs typeface="Arial"/>
              </a:rPr>
              <a:t>image</a:t>
            </a:r>
            <a:endParaRPr sz="2039">
              <a:latin typeface="Arial"/>
              <a:cs typeface="Arial"/>
            </a:endParaRPr>
          </a:p>
        </p:txBody>
      </p:sp>
      <p:sp>
        <p:nvSpPr>
          <p:cNvPr id="15" name="object 15"/>
          <p:cNvSpPr txBox="1"/>
          <p:nvPr/>
        </p:nvSpPr>
        <p:spPr>
          <a:xfrm>
            <a:off x="4342834" y="4723551"/>
            <a:ext cx="526852" cy="519438"/>
          </a:xfrm>
          <a:prstGeom prst="rect">
            <a:avLst/>
          </a:prstGeom>
          <a:solidFill>
            <a:srgbClr val="F3F3F3"/>
          </a:solidFill>
          <a:ln w="31083">
            <a:solidFill>
              <a:srgbClr val="666666"/>
            </a:solidFill>
          </a:ln>
        </p:spPr>
        <p:txBody>
          <a:bodyPr vert="horz" wrap="square" lIns="0" tIns="0" rIns="0" bIns="0" rtlCol="0">
            <a:spAutoFit/>
          </a:bodyPr>
          <a:lstStyle/>
          <a:p>
            <a:pPr>
              <a:lnSpc>
                <a:spcPct val="100000"/>
              </a:lnSpc>
            </a:pPr>
            <a:endParaRPr sz="914">
              <a:latin typeface="Times New Roman"/>
              <a:cs typeface="Times New Roman"/>
            </a:endParaRPr>
          </a:p>
          <a:p>
            <a:pPr>
              <a:lnSpc>
                <a:spcPct val="100000"/>
              </a:lnSpc>
            </a:pPr>
            <a:endParaRPr sz="914">
              <a:latin typeface="Times New Roman"/>
              <a:cs typeface="Times New Roman"/>
            </a:endParaRPr>
          </a:p>
          <a:p>
            <a:pPr>
              <a:spcBef>
                <a:spcPts val="11"/>
              </a:spcBef>
            </a:pPr>
            <a:endParaRPr sz="738">
              <a:latin typeface="Times New Roman"/>
              <a:cs typeface="Times New Roman"/>
            </a:endParaRPr>
          </a:p>
          <a:p>
            <a:pPr marL="141084"/>
            <a:r>
              <a:rPr sz="809" spc="-4" dirty="0">
                <a:latin typeface="Arial"/>
                <a:cs typeface="Arial"/>
              </a:rPr>
              <a:t>straw</a:t>
            </a:r>
            <a:endParaRPr sz="809">
              <a:latin typeface="Arial"/>
              <a:cs typeface="Arial"/>
            </a:endParaRPr>
          </a:p>
        </p:txBody>
      </p:sp>
      <p:sp>
        <p:nvSpPr>
          <p:cNvPr id="16" name="object 16"/>
          <p:cNvSpPr/>
          <p:nvPr/>
        </p:nvSpPr>
        <p:spPr>
          <a:xfrm>
            <a:off x="440331" y="5327204"/>
            <a:ext cx="1289447" cy="598289"/>
          </a:xfrm>
          <a:custGeom>
            <a:avLst/>
            <a:gdLst/>
            <a:ahLst/>
            <a:cxnLst/>
            <a:rect l="l" t="t" r="r" b="b"/>
            <a:pathLst>
              <a:path w="1833880" h="850900">
                <a:moveTo>
                  <a:pt x="0" y="850746"/>
                </a:moveTo>
                <a:lnTo>
                  <a:pt x="1833656" y="850746"/>
                </a:lnTo>
                <a:lnTo>
                  <a:pt x="1833656" y="0"/>
                </a:lnTo>
                <a:lnTo>
                  <a:pt x="0" y="0"/>
                </a:lnTo>
                <a:lnTo>
                  <a:pt x="0" y="850746"/>
                </a:lnTo>
                <a:close/>
              </a:path>
            </a:pathLst>
          </a:custGeom>
          <a:solidFill>
            <a:srgbClr val="FFFFFF"/>
          </a:solidFill>
        </p:spPr>
        <p:txBody>
          <a:bodyPr wrap="square" lIns="0" tIns="0" rIns="0" bIns="0" rtlCol="0"/>
          <a:lstStyle/>
          <a:p>
            <a:endParaRPr/>
          </a:p>
        </p:txBody>
      </p:sp>
      <p:sp>
        <p:nvSpPr>
          <p:cNvPr id="17" name="object 17"/>
          <p:cNvSpPr/>
          <p:nvPr/>
        </p:nvSpPr>
        <p:spPr>
          <a:xfrm>
            <a:off x="4055550" y="3726015"/>
            <a:ext cx="200918" cy="0"/>
          </a:xfrm>
          <a:custGeom>
            <a:avLst/>
            <a:gdLst/>
            <a:ahLst/>
            <a:cxnLst/>
            <a:rect l="l" t="t" r="r" b="b"/>
            <a:pathLst>
              <a:path w="285750">
                <a:moveTo>
                  <a:pt x="0" y="0"/>
                </a:moveTo>
                <a:lnTo>
                  <a:pt x="285376" y="0"/>
                </a:lnTo>
              </a:path>
            </a:pathLst>
          </a:custGeom>
          <a:ln w="31083">
            <a:solidFill>
              <a:srgbClr val="666666"/>
            </a:solidFill>
          </a:ln>
        </p:spPr>
        <p:txBody>
          <a:bodyPr wrap="square" lIns="0" tIns="0" rIns="0" bIns="0" rtlCol="0"/>
          <a:lstStyle/>
          <a:p>
            <a:endParaRPr/>
          </a:p>
        </p:txBody>
      </p:sp>
      <p:sp>
        <p:nvSpPr>
          <p:cNvPr id="18" name="object 18"/>
          <p:cNvSpPr/>
          <p:nvPr/>
        </p:nvSpPr>
        <p:spPr>
          <a:xfrm>
            <a:off x="4245278" y="3678989"/>
            <a:ext cx="121035" cy="94052"/>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598674" y="4298492"/>
            <a:ext cx="0" cy="425500"/>
          </a:xfrm>
          <a:custGeom>
            <a:avLst/>
            <a:gdLst/>
            <a:ahLst/>
            <a:cxnLst/>
            <a:rect l="l" t="t" r="r" b="b"/>
            <a:pathLst>
              <a:path h="605154">
                <a:moveTo>
                  <a:pt x="0" y="604528"/>
                </a:moveTo>
                <a:lnTo>
                  <a:pt x="0" y="0"/>
                </a:lnTo>
              </a:path>
            </a:pathLst>
          </a:custGeom>
          <a:ln w="31083">
            <a:solidFill>
              <a:srgbClr val="666666"/>
            </a:solidFill>
          </a:ln>
        </p:spPr>
        <p:txBody>
          <a:bodyPr wrap="square" lIns="0" tIns="0" rIns="0" bIns="0" rtlCol="0"/>
          <a:lstStyle/>
          <a:p>
            <a:endParaRPr/>
          </a:p>
        </p:txBody>
      </p:sp>
      <p:sp>
        <p:nvSpPr>
          <p:cNvPr id="20" name="object 20"/>
          <p:cNvSpPr/>
          <p:nvPr/>
        </p:nvSpPr>
        <p:spPr>
          <a:xfrm>
            <a:off x="4551645" y="4188384"/>
            <a:ext cx="94055" cy="121035"/>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4387337" y="3284779"/>
            <a:ext cx="422821" cy="559458"/>
          </a:xfrm>
          <a:prstGeom prst="rect">
            <a:avLst/>
          </a:prstGeom>
          <a:solidFill>
            <a:srgbClr val="F3F3F3"/>
          </a:solidFill>
          <a:ln w="31083">
            <a:solidFill>
              <a:srgbClr val="666666"/>
            </a:solidFill>
          </a:ln>
        </p:spPr>
        <p:txBody>
          <a:bodyPr vert="horz" wrap="square" lIns="0" tIns="2232" rIns="0" bIns="0" rtlCol="0">
            <a:spAutoFit/>
          </a:bodyPr>
          <a:lstStyle/>
          <a:p>
            <a:pPr>
              <a:spcBef>
                <a:spcPts val="18"/>
              </a:spcBef>
            </a:pPr>
            <a:endParaRPr sz="2250">
              <a:latin typeface="Times New Roman"/>
              <a:cs typeface="Times New Roman"/>
            </a:endParaRPr>
          </a:p>
          <a:p>
            <a:pPr marL="113849"/>
            <a:r>
              <a:rPr sz="1371" spc="-4" dirty="0">
                <a:latin typeface="Arial"/>
                <a:cs typeface="Arial"/>
              </a:rPr>
              <a:t>h1</a:t>
            </a:r>
            <a:endParaRPr sz="1371">
              <a:latin typeface="Arial"/>
              <a:cs typeface="Arial"/>
            </a:endParaRPr>
          </a:p>
        </p:txBody>
      </p:sp>
      <p:sp>
        <p:nvSpPr>
          <p:cNvPr id="22" name="object 22"/>
          <p:cNvSpPr/>
          <p:nvPr/>
        </p:nvSpPr>
        <p:spPr>
          <a:xfrm>
            <a:off x="4598674" y="2933719"/>
            <a:ext cx="0" cy="351383"/>
          </a:xfrm>
          <a:custGeom>
            <a:avLst/>
            <a:gdLst/>
            <a:ahLst/>
            <a:cxnLst/>
            <a:rect l="l" t="t" r="r" b="b"/>
            <a:pathLst>
              <a:path h="499745">
                <a:moveTo>
                  <a:pt x="0" y="499286"/>
                </a:moveTo>
                <a:lnTo>
                  <a:pt x="0" y="0"/>
                </a:lnTo>
              </a:path>
            </a:pathLst>
          </a:custGeom>
          <a:ln w="31083">
            <a:solidFill>
              <a:srgbClr val="666666"/>
            </a:solidFill>
          </a:ln>
        </p:spPr>
        <p:txBody>
          <a:bodyPr wrap="square" lIns="0" tIns="0" rIns="0" bIns="0" rtlCol="0"/>
          <a:lstStyle/>
          <a:p>
            <a:endParaRPr/>
          </a:p>
        </p:txBody>
      </p:sp>
      <p:sp>
        <p:nvSpPr>
          <p:cNvPr id="23" name="object 23"/>
          <p:cNvSpPr/>
          <p:nvPr/>
        </p:nvSpPr>
        <p:spPr>
          <a:xfrm>
            <a:off x="4551645" y="2823610"/>
            <a:ext cx="94055" cy="121037"/>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4387337" y="2194442"/>
            <a:ext cx="422821" cy="415195"/>
          </a:xfrm>
          <a:prstGeom prst="rect">
            <a:avLst/>
          </a:prstGeom>
          <a:solidFill>
            <a:srgbClr val="F3F3F3"/>
          </a:solidFill>
          <a:ln w="31083">
            <a:solidFill>
              <a:srgbClr val="666666"/>
            </a:solidFill>
          </a:ln>
        </p:spPr>
        <p:txBody>
          <a:bodyPr vert="horz" wrap="square" lIns="0" tIns="4018" rIns="0" bIns="0" rtlCol="0">
            <a:spAutoFit/>
          </a:bodyPr>
          <a:lstStyle/>
          <a:p>
            <a:pPr>
              <a:spcBef>
                <a:spcPts val="32"/>
              </a:spcBef>
            </a:pPr>
            <a:endParaRPr sz="1301">
              <a:latin typeface="Times New Roman"/>
              <a:cs typeface="Times New Roman"/>
            </a:endParaRPr>
          </a:p>
          <a:p>
            <a:pPr marL="118761"/>
            <a:r>
              <a:rPr sz="1371" dirty="0">
                <a:latin typeface="Arial"/>
                <a:cs typeface="Arial"/>
              </a:rPr>
              <a:t>y1</a:t>
            </a:r>
            <a:endParaRPr sz="1371">
              <a:latin typeface="Arial"/>
              <a:cs typeface="Arial"/>
            </a:endParaRPr>
          </a:p>
        </p:txBody>
      </p:sp>
      <p:sp>
        <p:nvSpPr>
          <p:cNvPr id="25" name="object 25"/>
          <p:cNvSpPr/>
          <p:nvPr/>
        </p:nvSpPr>
        <p:spPr>
          <a:xfrm>
            <a:off x="5129625" y="4723551"/>
            <a:ext cx="526852" cy="882700"/>
          </a:xfrm>
          <a:custGeom>
            <a:avLst/>
            <a:gdLst/>
            <a:ahLst/>
            <a:cxnLst/>
            <a:rect l="l" t="t" r="r" b="b"/>
            <a:pathLst>
              <a:path w="749300" h="1255395">
                <a:moveTo>
                  <a:pt x="0" y="1255070"/>
                </a:moveTo>
                <a:lnTo>
                  <a:pt x="748930" y="1255070"/>
                </a:lnTo>
                <a:lnTo>
                  <a:pt x="748930" y="0"/>
                </a:lnTo>
                <a:lnTo>
                  <a:pt x="0" y="0"/>
                </a:lnTo>
                <a:lnTo>
                  <a:pt x="0" y="1255070"/>
                </a:lnTo>
                <a:close/>
              </a:path>
            </a:pathLst>
          </a:custGeom>
          <a:solidFill>
            <a:srgbClr val="F3F3F3"/>
          </a:solidFill>
        </p:spPr>
        <p:txBody>
          <a:bodyPr wrap="square" lIns="0" tIns="0" rIns="0" bIns="0" rtlCol="0"/>
          <a:lstStyle/>
          <a:p>
            <a:endParaRPr/>
          </a:p>
        </p:txBody>
      </p:sp>
      <p:sp>
        <p:nvSpPr>
          <p:cNvPr id="26" name="object 26"/>
          <p:cNvSpPr/>
          <p:nvPr/>
        </p:nvSpPr>
        <p:spPr>
          <a:xfrm>
            <a:off x="5129625" y="4723551"/>
            <a:ext cx="526852" cy="882700"/>
          </a:xfrm>
          <a:custGeom>
            <a:avLst/>
            <a:gdLst/>
            <a:ahLst/>
            <a:cxnLst/>
            <a:rect l="l" t="t" r="r" b="b"/>
            <a:pathLst>
              <a:path w="749300" h="1255395">
                <a:moveTo>
                  <a:pt x="0" y="0"/>
                </a:moveTo>
                <a:lnTo>
                  <a:pt x="748930" y="0"/>
                </a:lnTo>
                <a:lnTo>
                  <a:pt x="748930" y="1255070"/>
                </a:lnTo>
                <a:lnTo>
                  <a:pt x="0" y="1255070"/>
                </a:lnTo>
                <a:lnTo>
                  <a:pt x="0" y="0"/>
                </a:lnTo>
                <a:close/>
              </a:path>
            </a:pathLst>
          </a:custGeom>
          <a:ln w="31083">
            <a:solidFill>
              <a:srgbClr val="666666"/>
            </a:solidFill>
          </a:ln>
        </p:spPr>
        <p:txBody>
          <a:bodyPr wrap="square" lIns="0" tIns="0" rIns="0" bIns="0" rtlCol="0"/>
          <a:lstStyle/>
          <a:p>
            <a:endParaRPr/>
          </a:p>
        </p:txBody>
      </p:sp>
      <p:sp>
        <p:nvSpPr>
          <p:cNvPr id="27" name="object 27"/>
          <p:cNvSpPr txBox="1"/>
          <p:nvPr/>
        </p:nvSpPr>
        <p:spPr>
          <a:xfrm>
            <a:off x="5322072" y="5091675"/>
            <a:ext cx="150911" cy="132637"/>
          </a:xfrm>
          <a:prstGeom prst="rect">
            <a:avLst/>
          </a:prstGeom>
        </p:spPr>
        <p:txBody>
          <a:bodyPr vert="horz" wrap="square" lIns="0" tIns="8037" rIns="0" bIns="0" rtlCol="0">
            <a:spAutoFit/>
          </a:bodyPr>
          <a:lstStyle/>
          <a:p>
            <a:pPr>
              <a:spcBef>
                <a:spcPts val="63"/>
              </a:spcBef>
            </a:pPr>
            <a:r>
              <a:rPr sz="809" spc="-7" dirty="0">
                <a:latin typeface="Arial"/>
                <a:cs typeface="Arial"/>
              </a:rPr>
              <a:t>hat</a:t>
            </a:r>
            <a:endParaRPr sz="809">
              <a:latin typeface="Arial"/>
              <a:cs typeface="Arial"/>
            </a:endParaRPr>
          </a:p>
        </p:txBody>
      </p:sp>
      <p:sp>
        <p:nvSpPr>
          <p:cNvPr id="28" name="object 28"/>
          <p:cNvSpPr/>
          <p:nvPr/>
        </p:nvSpPr>
        <p:spPr>
          <a:xfrm>
            <a:off x="4810174" y="3726015"/>
            <a:ext cx="200471" cy="0"/>
          </a:xfrm>
          <a:custGeom>
            <a:avLst/>
            <a:gdLst/>
            <a:ahLst/>
            <a:cxnLst/>
            <a:rect l="l" t="t" r="r" b="b"/>
            <a:pathLst>
              <a:path w="285115">
                <a:moveTo>
                  <a:pt x="0" y="0"/>
                </a:moveTo>
                <a:lnTo>
                  <a:pt x="284887" y="0"/>
                </a:lnTo>
              </a:path>
            </a:pathLst>
          </a:custGeom>
          <a:ln w="31083">
            <a:solidFill>
              <a:srgbClr val="666666"/>
            </a:solidFill>
          </a:ln>
        </p:spPr>
        <p:txBody>
          <a:bodyPr wrap="square" lIns="0" tIns="0" rIns="0" bIns="0" rtlCol="0"/>
          <a:lstStyle/>
          <a:p>
            <a:endParaRPr/>
          </a:p>
        </p:txBody>
      </p:sp>
      <p:sp>
        <p:nvSpPr>
          <p:cNvPr id="29" name="object 29"/>
          <p:cNvSpPr/>
          <p:nvPr/>
        </p:nvSpPr>
        <p:spPr>
          <a:xfrm>
            <a:off x="4999557" y="3678989"/>
            <a:ext cx="121038" cy="94052"/>
          </a:xfrm>
          <a:prstGeom prst="rect">
            <a:avLst/>
          </a:prstGeom>
          <a:blipFill>
            <a:blip r:embed="rId6" cstate="print"/>
            <a:stretch>
              <a:fillRect/>
            </a:stretch>
          </a:blipFill>
        </p:spPr>
        <p:txBody>
          <a:bodyPr wrap="square" lIns="0" tIns="0" rIns="0" bIns="0" rtlCol="0"/>
          <a:lstStyle/>
          <a:p>
            <a:endParaRPr/>
          </a:p>
        </p:txBody>
      </p:sp>
      <p:sp>
        <p:nvSpPr>
          <p:cNvPr id="30" name="object 30"/>
          <p:cNvSpPr txBox="1"/>
          <p:nvPr/>
        </p:nvSpPr>
        <p:spPr>
          <a:xfrm>
            <a:off x="5141617" y="3284779"/>
            <a:ext cx="422821" cy="559458"/>
          </a:xfrm>
          <a:prstGeom prst="rect">
            <a:avLst/>
          </a:prstGeom>
          <a:solidFill>
            <a:srgbClr val="F3F3F3"/>
          </a:solidFill>
          <a:ln w="31083">
            <a:solidFill>
              <a:srgbClr val="666666"/>
            </a:solidFill>
          </a:ln>
        </p:spPr>
        <p:txBody>
          <a:bodyPr vert="horz" wrap="square" lIns="0" tIns="2232" rIns="0" bIns="0" rtlCol="0">
            <a:spAutoFit/>
          </a:bodyPr>
          <a:lstStyle/>
          <a:p>
            <a:pPr>
              <a:spcBef>
                <a:spcPts val="18"/>
              </a:spcBef>
            </a:pPr>
            <a:endParaRPr sz="2250">
              <a:latin typeface="Times New Roman"/>
              <a:cs typeface="Times New Roman"/>
            </a:endParaRPr>
          </a:p>
          <a:p>
            <a:pPr marL="113849"/>
            <a:r>
              <a:rPr sz="1371" spc="-4" dirty="0">
                <a:latin typeface="Arial"/>
                <a:cs typeface="Arial"/>
              </a:rPr>
              <a:t>h2</a:t>
            </a:r>
            <a:endParaRPr sz="1371">
              <a:latin typeface="Arial"/>
              <a:cs typeface="Arial"/>
            </a:endParaRPr>
          </a:p>
        </p:txBody>
      </p:sp>
      <p:sp>
        <p:nvSpPr>
          <p:cNvPr id="31" name="object 31"/>
          <p:cNvSpPr/>
          <p:nvPr/>
        </p:nvSpPr>
        <p:spPr>
          <a:xfrm>
            <a:off x="5352956" y="2933719"/>
            <a:ext cx="0" cy="351383"/>
          </a:xfrm>
          <a:custGeom>
            <a:avLst/>
            <a:gdLst/>
            <a:ahLst/>
            <a:cxnLst/>
            <a:rect l="l" t="t" r="r" b="b"/>
            <a:pathLst>
              <a:path h="499745">
                <a:moveTo>
                  <a:pt x="0" y="499286"/>
                </a:moveTo>
                <a:lnTo>
                  <a:pt x="0" y="0"/>
                </a:lnTo>
              </a:path>
            </a:pathLst>
          </a:custGeom>
          <a:ln w="31083">
            <a:solidFill>
              <a:srgbClr val="666666"/>
            </a:solidFill>
          </a:ln>
        </p:spPr>
        <p:txBody>
          <a:bodyPr wrap="square" lIns="0" tIns="0" rIns="0" bIns="0" rtlCol="0"/>
          <a:lstStyle/>
          <a:p>
            <a:endParaRPr/>
          </a:p>
        </p:txBody>
      </p:sp>
      <p:sp>
        <p:nvSpPr>
          <p:cNvPr id="32" name="object 32"/>
          <p:cNvSpPr/>
          <p:nvPr/>
        </p:nvSpPr>
        <p:spPr>
          <a:xfrm>
            <a:off x="5305927" y="2823610"/>
            <a:ext cx="94055" cy="121037"/>
          </a:xfrm>
          <a:prstGeom prst="rect">
            <a:avLst/>
          </a:prstGeom>
          <a:blipFill>
            <a:blip r:embed="rId4" cstate="print"/>
            <a:stretch>
              <a:fillRect/>
            </a:stretch>
          </a:blipFill>
        </p:spPr>
        <p:txBody>
          <a:bodyPr wrap="square" lIns="0" tIns="0" rIns="0" bIns="0" rtlCol="0"/>
          <a:lstStyle/>
          <a:p>
            <a:endParaRPr/>
          </a:p>
        </p:txBody>
      </p:sp>
      <p:sp>
        <p:nvSpPr>
          <p:cNvPr id="33" name="object 33"/>
          <p:cNvSpPr txBox="1"/>
          <p:nvPr/>
        </p:nvSpPr>
        <p:spPr>
          <a:xfrm>
            <a:off x="5141617" y="2194442"/>
            <a:ext cx="422821" cy="415195"/>
          </a:xfrm>
          <a:prstGeom prst="rect">
            <a:avLst/>
          </a:prstGeom>
          <a:solidFill>
            <a:srgbClr val="F3F3F3"/>
          </a:solidFill>
          <a:ln w="31083">
            <a:solidFill>
              <a:srgbClr val="666666"/>
            </a:solidFill>
          </a:ln>
        </p:spPr>
        <p:txBody>
          <a:bodyPr vert="horz" wrap="square" lIns="0" tIns="4018" rIns="0" bIns="0" rtlCol="0">
            <a:spAutoFit/>
          </a:bodyPr>
          <a:lstStyle/>
          <a:p>
            <a:pPr>
              <a:spcBef>
                <a:spcPts val="32"/>
              </a:spcBef>
            </a:pPr>
            <a:endParaRPr sz="1301">
              <a:latin typeface="Times New Roman"/>
              <a:cs typeface="Times New Roman"/>
            </a:endParaRPr>
          </a:p>
          <a:p>
            <a:pPr marL="118761"/>
            <a:r>
              <a:rPr sz="1371" dirty="0">
                <a:latin typeface="Arial"/>
                <a:cs typeface="Arial"/>
              </a:rPr>
              <a:t>y2</a:t>
            </a:r>
            <a:endParaRPr sz="1371">
              <a:latin typeface="Arial"/>
              <a:cs typeface="Arial"/>
            </a:endParaRPr>
          </a:p>
        </p:txBody>
      </p:sp>
      <p:sp>
        <p:nvSpPr>
          <p:cNvPr id="34" name="object 34"/>
          <p:cNvSpPr/>
          <p:nvPr/>
        </p:nvSpPr>
        <p:spPr>
          <a:xfrm>
            <a:off x="5352956" y="4298492"/>
            <a:ext cx="0" cy="425500"/>
          </a:xfrm>
          <a:custGeom>
            <a:avLst/>
            <a:gdLst/>
            <a:ahLst/>
            <a:cxnLst/>
            <a:rect l="l" t="t" r="r" b="b"/>
            <a:pathLst>
              <a:path h="605154">
                <a:moveTo>
                  <a:pt x="0" y="604528"/>
                </a:moveTo>
                <a:lnTo>
                  <a:pt x="0" y="0"/>
                </a:lnTo>
              </a:path>
            </a:pathLst>
          </a:custGeom>
          <a:ln w="31083">
            <a:solidFill>
              <a:srgbClr val="666666"/>
            </a:solidFill>
          </a:ln>
        </p:spPr>
        <p:txBody>
          <a:bodyPr wrap="square" lIns="0" tIns="0" rIns="0" bIns="0" rtlCol="0"/>
          <a:lstStyle/>
          <a:p>
            <a:endParaRPr/>
          </a:p>
        </p:txBody>
      </p:sp>
      <p:sp>
        <p:nvSpPr>
          <p:cNvPr id="35" name="object 35"/>
          <p:cNvSpPr/>
          <p:nvPr/>
        </p:nvSpPr>
        <p:spPr>
          <a:xfrm>
            <a:off x="5305927" y="4188384"/>
            <a:ext cx="94055" cy="121035"/>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4957836" y="382406"/>
            <a:ext cx="2163671" cy="1529360"/>
          </a:xfrm>
          <a:prstGeom prst="rect">
            <a:avLst/>
          </a:prstGeom>
          <a:blipFill>
            <a:blip r:embed="rId7" cstate="print"/>
            <a:stretch>
              <a:fillRect/>
            </a:stretch>
          </a:blipFill>
        </p:spPr>
        <p:txBody>
          <a:bodyPr wrap="square" lIns="0" tIns="0" rIns="0" bIns="0" rtlCol="0"/>
          <a:lstStyle/>
          <a:p>
            <a:endParaRPr/>
          </a:p>
        </p:txBody>
      </p:sp>
      <p:sp>
        <p:nvSpPr>
          <p:cNvPr id="37" name="object 37"/>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38" name="TextBox 37">
            <a:extLst>
              <a:ext uri="{FF2B5EF4-FFF2-40B4-BE49-F238E27FC236}">
                <a16:creationId xmlns:a16="http://schemas.microsoft.com/office/drawing/2014/main" id="{E47569E9-AC24-5B90-7EFB-86F6D0124750}"/>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46049B5-444A-87B4-BB14-E0FD85517225}"/>
              </a:ext>
            </a:extLst>
          </p:cNvPr>
          <p:cNvSpPr/>
          <p:nvPr/>
        </p:nvSpPr>
        <p:spPr>
          <a:xfrm>
            <a:off x="0" y="908720"/>
            <a:ext cx="9144000"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object 2"/>
          <p:cNvSpPr/>
          <p:nvPr/>
        </p:nvSpPr>
        <p:spPr>
          <a:xfrm>
            <a:off x="460340" y="143682"/>
            <a:ext cx="1084021" cy="55641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46966" y="339616"/>
            <a:ext cx="3166914" cy="0"/>
          </a:xfrm>
          <a:custGeom>
            <a:avLst/>
            <a:gdLst/>
            <a:ahLst/>
            <a:cxnLst/>
            <a:rect l="l" t="t" r="r" b="b"/>
            <a:pathLst>
              <a:path w="4504055">
                <a:moveTo>
                  <a:pt x="4503650" y="0"/>
                </a:moveTo>
                <a:lnTo>
                  <a:pt x="0" y="0"/>
                </a:lnTo>
              </a:path>
            </a:pathLst>
          </a:custGeom>
          <a:ln w="30556">
            <a:solidFill>
              <a:srgbClr val="0000FF"/>
            </a:solidFill>
          </a:ln>
        </p:spPr>
        <p:txBody>
          <a:bodyPr wrap="square" lIns="0" tIns="0" rIns="0" bIns="0" rtlCol="0"/>
          <a:lstStyle/>
          <a:p>
            <a:endParaRPr/>
          </a:p>
        </p:txBody>
      </p:sp>
      <p:sp>
        <p:nvSpPr>
          <p:cNvPr id="4" name="object 4"/>
          <p:cNvSpPr/>
          <p:nvPr/>
        </p:nvSpPr>
        <p:spPr>
          <a:xfrm>
            <a:off x="1538720" y="293385"/>
            <a:ext cx="118987" cy="9246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510706" y="3168807"/>
            <a:ext cx="415677" cy="548292"/>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75"/>
              </a:spcBef>
            </a:pPr>
            <a:r>
              <a:rPr sz="1336" spc="-143" dirty="0">
                <a:latin typeface="Arial"/>
                <a:cs typeface="Arial"/>
              </a:rPr>
              <a:t>hO</a:t>
            </a:r>
            <a:endParaRPr sz="1336">
              <a:latin typeface="Arial"/>
              <a:cs typeface="Arial"/>
            </a:endParaRPr>
          </a:p>
        </p:txBody>
      </p:sp>
      <p:sp>
        <p:nvSpPr>
          <p:cNvPr id="6" name="object 6"/>
          <p:cNvSpPr/>
          <p:nvPr/>
        </p:nvSpPr>
        <p:spPr>
          <a:xfrm>
            <a:off x="3718453" y="4165252"/>
            <a:ext cx="0" cy="417909"/>
          </a:xfrm>
          <a:custGeom>
            <a:avLst/>
            <a:gdLst/>
            <a:ahLst/>
            <a:cxnLst/>
            <a:rect l="l" t="t" r="r" b="b"/>
            <a:pathLst>
              <a:path h="594359">
                <a:moveTo>
                  <a:pt x="0" y="594295"/>
                </a:moveTo>
                <a:lnTo>
                  <a:pt x="0" y="0"/>
                </a:lnTo>
              </a:path>
            </a:pathLst>
          </a:custGeom>
          <a:ln w="30556">
            <a:solidFill>
              <a:srgbClr val="666666"/>
            </a:solidFill>
          </a:ln>
        </p:spPr>
        <p:txBody>
          <a:bodyPr wrap="square" lIns="0" tIns="0" rIns="0" bIns="0" rtlCol="0"/>
          <a:lstStyle/>
          <a:p>
            <a:endParaRPr/>
          </a:p>
        </p:txBody>
      </p:sp>
      <p:sp>
        <p:nvSpPr>
          <p:cNvPr id="7" name="object 7"/>
          <p:cNvSpPr/>
          <p:nvPr/>
        </p:nvSpPr>
        <p:spPr>
          <a:xfrm>
            <a:off x="3672220" y="4057008"/>
            <a:ext cx="92462" cy="118986"/>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466957" y="4583223"/>
            <a:ext cx="517922" cy="622030"/>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spcBef>
                <a:spcPts val="21"/>
              </a:spcBef>
            </a:pPr>
            <a:endParaRPr sz="879">
              <a:latin typeface="Times New Roman"/>
              <a:cs typeface="Times New Roman"/>
            </a:endParaRPr>
          </a:p>
          <a:p>
            <a:pPr algn="ctr">
              <a:lnSpc>
                <a:spcPct val="100000"/>
              </a:lnSpc>
            </a:pPr>
            <a:r>
              <a:rPr sz="773" spc="-77" dirty="0">
                <a:latin typeface="Arial"/>
                <a:cs typeface="Arial"/>
              </a:rPr>
              <a:t>xO</a:t>
            </a:r>
            <a:endParaRPr sz="773">
              <a:latin typeface="Arial"/>
              <a:cs typeface="Arial"/>
            </a:endParaRPr>
          </a:p>
          <a:p>
            <a:pPr marL="131708" marR="126797" algn="ctr">
              <a:spcBef>
                <a:spcPts val="4"/>
              </a:spcBef>
            </a:pPr>
            <a:r>
              <a:rPr sz="773" spc="4" dirty="0">
                <a:latin typeface="Arial"/>
                <a:cs typeface="Arial"/>
              </a:rPr>
              <a:t>&lt;STA  </a:t>
            </a:r>
            <a:r>
              <a:rPr sz="773" spc="7" dirty="0">
                <a:latin typeface="Arial"/>
                <a:cs typeface="Arial"/>
              </a:rPr>
              <a:t>RT&gt;</a:t>
            </a:r>
            <a:endParaRPr sz="773">
              <a:latin typeface="Arial"/>
              <a:cs typeface="Arial"/>
            </a:endParaRPr>
          </a:p>
        </p:txBody>
      </p:sp>
      <p:sp>
        <p:nvSpPr>
          <p:cNvPr id="9" name="object 9"/>
          <p:cNvSpPr/>
          <p:nvPr/>
        </p:nvSpPr>
        <p:spPr>
          <a:xfrm>
            <a:off x="3718453" y="2823689"/>
            <a:ext cx="0" cy="345132"/>
          </a:xfrm>
          <a:custGeom>
            <a:avLst/>
            <a:gdLst/>
            <a:ahLst/>
            <a:cxnLst/>
            <a:rect l="l" t="t" r="r" b="b"/>
            <a:pathLst>
              <a:path h="490854">
                <a:moveTo>
                  <a:pt x="0" y="490834"/>
                </a:moveTo>
                <a:lnTo>
                  <a:pt x="0" y="0"/>
                </a:lnTo>
              </a:path>
            </a:pathLst>
          </a:custGeom>
          <a:ln w="30556">
            <a:solidFill>
              <a:srgbClr val="666666"/>
            </a:solidFill>
          </a:ln>
        </p:spPr>
        <p:txBody>
          <a:bodyPr wrap="square" lIns="0" tIns="0" rIns="0" bIns="0" rtlCol="0"/>
          <a:lstStyle/>
          <a:p>
            <a:endParaRPr/>
          </a:p>
        </p:txBody>
      </p:sp>
      <p:sp>
        <p:nvSpPr>
          <p:cNvPr id="10" name="object 10"/>
          <p:cNvSpPr/>
          <p:nvPr/>
        </p:nvSpPr>
        <p:spPr>
          <a:xfrm>
            <a:off x="3672220" y="2715444"/>
            <a:ext cx="92462" cy="118987"/>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510706" y="2096927"/>
            <a:ext cx="415677" cy="408006"/>
          </a:xfrm>
          <a:prstGeom prst="rect">
            <a:avLst/>
          </a:prstGeom>
          <a:solidFill>
            <a:srgbClr val="F3F3F3"/>
          </a:solidFill>
          <a:ln w="30556">
            <a:solidFill>
              <a:srgbClr val="666666"/>
            </a:solidFill>
          </a:ln>
        </p:spPr>
        <p:txBody>
          <a:bodyPr vert="horz" wrap="square" lIns="0" tIns="2232" rIns="0" bIns="0" rtlCol="0">
            <a:spAutoFit/>
          </a:bodyPr>
          <a:lstStyle/>
          <a:p>
            <a:pPr>
              <a:spcBef>
                <a:spcPts val="18"/>
              </a:spcBef>
            </a:pPr>
            <a:endParaRPr sz="1301">
              <a:latin typeface="Times New Roman"/>
              <a:cs typeface="Times New Roman"/>
            </a:endParaRPr>
          </a:p>
          <a:p>
            <a:pPr marL="116528"/>
            <a:r>
              <a:rPr sz="1336" spc="-141" dirty="0">
                <a:latin typeface="Arial"/>
                <a:cs typeface="Arial"/>
              </a:rPr>
              <a:t>yO</a:t>
            </a:r>
            <a:endParaRPr sz="1336">
              <a:latin typeface="Arial"/>
              <a:cs typeface="Arial"/>
            </a:endParaRPr>
          </a:p>
        </p:txBody>
      </p:sp>
      <p:sp>
        <p:nvSpPr>
          <p:cNvPr id="12" name="object 12"/>
          <p:cNvSpPr/>
          <p:nvPr/>
        </p:nvSpPr>
        <p:spPr>
          <a:xfrm>
            <a:off x="1436950" y="3610522"/>
            <a:ext cx="1945332" cy="1455092"/>
          </a:xfrm>
          <a:custGeom>
            <a:avLst/>
            <a:gdLst/>
            <a:ahLst/>
            <a:cxnLst/>
            <a:rect l="l" t="t" r="r" b="b"/>
            <a:pathLst>
              <a:path w="2766695" h="2069465">
                <a:moveTo>
                  <a:pt x="0" y="2068969"/>
                </a:moveTo>
                <a:lnTo>
                  <a:pt x="54614" y="2068002"/>
                </a:lnTo>
                <a:lnTo>
                  <a:pt x="107881" y="2065133"/>
                </a:lnTo>
                <a:lnTo>
                  <a:pt x="159834" y="2060412"/>
                </a:lnTo>
                <a:lnTo>
                  <a:pt x="210509" y="2053887"/>
                </a:lnTo>
                <a:lnTo>
                  <a:pt x="259939" y="2045606"/>
                </a:lnTo>
                <a:lnTo>
                  <a:pt x="308159" y="2035619"/>
                </a:lnTo>
                <a:lnTo>
                  <a:pt x="355205" y="2023975"/>
                </a:lnTo>
                <a:lnTo>
                  <a:pt x="401110" y="2010721"/>
                </a:lnTo>
                <a:lnTo>
                  <a:pt x="445909" y="1995907"/>
                </a:lnTo>
                <a:lnTo>
                  <a:pt x="489636" y="1979582"/>
                </a:lnTo>
                <a:lnTo>
                  <a:pt x="532327" y="1961794"/>
                </a:lnTo>
                <a:lnTo>
                  <a:pt x="574015" y="1942592"/>
                </a:lnTo>
                <a:lnTo>
                  <a:pt x="614735" y="1922025"/>
                </a:lnTo>
                <a:lnTo>
                  <a:pt x="654523" y="1900141"/>
                </a:lnTo>
                <a:lnTo>
                  <a:pt x="693411" y="1876990"/>
                </a:lnTo>
                <a:lnTo>
                  <a:pt x="731436" y="1852620"/>
                </a:lnTo>
                <a:lnTo>
                  <a:pt x="768631" y="1827080"/>
                </a:lnTo>
                <a:lnTo>
                  <a:pt x="805031" y="1800418"/>
                </a:lnTo>
                <a:lnTo>
                  <a:pt x="840671" y="1772684"/>
                </a:lnTo>
                <a:lnTo>
                  <a:pt x="875585" y="1743926"/>
                </a:lnTo>
                <a:lnTo>
                  <a:pt x="909807" y="1714193"/>
                </a:lnTo>
                <a:lnTo>
                  <a:pt x="943374" y="1683533"/>
                </a:lnTo>
                <a:lnTo>
                  <a:pt x="976317" y="1651996"/>
                </a:lnTo>
                <a:lnTo>
                  <a:pt x="1008674" y="1619629"/>
                </a:lnTo>
                <a:lnTo>
                  <a:pt x="1040477" y="1586483"/>
                </a:lnTo>
                <a:lnTo>
                  <a:pt x="1071762" y="1552606"/>
                </a:lnTo>
                <a:lnTo>
                  <a:pt x="1102563" y="1518046"/>
                </a:lnTo>
                <a:lnTo>
                  <a:pt x="1132915" y="1482852"/>
                </a:lnTo>
                <a:lnTo>
                  <a:pt x="1162852" y="1447072"/>
                </a:lnTo>
                <a:lnTo>
                  <a:pt x="1192408" y="1410757"/>
                </a:lnTo>
                <a:lnTo>
                  <a:pt x="1221620" y="1373954"/>
                </a:lnTo>
                <a:lnTo>
                  <a:pt x="1250520" y="1336712"/>
                </a:lnTo>
                <a:lnTo>
                  <a:pt x="1279143" y="1299080"/>
                </a:lnTo>
                <a:lnTo>
                  <a:pt x="1307525" y="1261107"/>
                </a:lnTo>
                <a:lnTo>
                  <a:pt x="1335699" y="1222842"/>
                </a:lnTo>
                <a:lnTo>
                  <a:pt x="1363701" y="1184332"/>
                </a:lnTo>
                <a:lnTo>
                  <a:pt x="1391564" y="1145628"/>
                </a:lnTo>
                <a:lnTo>
                  <a:pt x="1419323" y="1106777"/>
                </a:lnTo>
                <a:lnTo>
                  <a:pt x="1447014" y="1067829"/>
                </a:lnTo>
                <a:lnTo>
                  <a:pt x="1474669" y="1028832"/>
                </a:lnTo>
                <a:lnTo>
                  <a:pt x="1505400" y="985504"/>
                </a:lnTo>
                <a:lnTo>
                  <a:pt x="1536177" y="942243"/>
                </a:lnTo>
                <a:lnTo>
                  <a:pt x="1567050" y="899116"/>
                </a:lnTo>
                <a:lnTo>
                  <a:pt x="1598064" y="856189"/>
                </a:lnTo>
                <a:lnTo>
                  <a:pt x="1629269" y="813530"/>
                </a:lnTo>
                <a:lnTo>
                  <a:pt x="1660710" y="771205"/>
                </a:lnTo>
                <a:lnTo>
                  <a:pt x="1692436" y="729282"/>
                </a:lnTo>
                <a:lnTo>
                  <a:pt x="1724493" y="687827"/>
                </a:lnTo>
                <a:lnTo>
                  <a:pt x="1756930" y="646906"/>
                </a:lnTo>
                <a:lnTo>
                  <a:pt x="1789794" y="606588"/>
                </a:lnTo>
                <a:lnTo>
                  <a:pt x="1823132" y="566939"/>
                </a:lnTo>
                <a:lnTo>
                  <a:pt x="1856991" y="528025"/>
                </a:lnTo>
                <a:lnTo>
                  <a:pt x="1891419" y="489914"/>
                </a:lnTo>
                <a:lnTo>
                  <a:pt x="1926464" y="452672"/>
                </a:lnTo>
                <a:lnTo>
                  <a:pt x="1962172" y="416366"/>
                </a:lnTo>
                <a:lnTo>
                  <a:pt x="1998592" y="381064"/>
                </a:lnTo>
                <a:lnTo>
                  <a:pt x="2035770" y="346832"/>
                </a:lnTo>
                <a:lnTo>
                  <a:pt x="2073754" y="313737"/>
                </a:lnTo>
                <a:lnTo>
                  <a:pt x="2112592" y="281847"/>
                </a:lnTo>
                <a:lnTo>
                  <a:pt x="2152330" y="251227"/>
                </a:lnTo>
                <a:lnTo>
                  <a:pt x="2193016" y="221944"/>
                </a:lnTo>
                <a:lnTo>
                  <a:pt x="2234698" y="194066"/>
                </a:lnTo>
                <a:lnTo>
                  <a:pt x="2277423" y="167659"/>
                </a:lnTo>
                <a:lnTo>
                  <a:pt x="2321238" y="142790"/>
                </a:lnTo>
                <a:lnTo>
                  <a:pt x="2366191" y="119527"/>
                </a:lnTo>
                <a:lnTo>
                  <a:pt x="2412330" y="97936"/>
                </a:lnTo>
                <a:lnTo>
                  <a:pt x="2459701" y="78084"/>
                </a:lnTo>
                <a:lnTo>
                  <a:pt x="2503430" y="61758"/>
                </a:lnTo>
                <a:lnTo>
                  <a:pt x="2548229" y="46944"/>
                </a:lnTo>
                <a:lnTo>
                  <a:pt x="2594134" y="33690"/>
                </a:lnTo>
                <a:lnTo>
                  <a:pt x="2641179" y="22045"/>
                </a:lnTo>
                <a:lnTo>
                  <a:pt x="2689399" y="12058"/>
                </a:lnTo>
                <a:lnTo>
                  <a:pt x="2735705" y="4244"/>
                </a:lnTo>
                <a:lnTo>
                  <a:pt x="2751383" y="1980"/>
                </a:lnTo>
                <a:lnTo>
                  <a:pt x="2766348" y="0"/>
                </a:lnTo>
              </a:path>
            </a:pathLst>
          </a:custGeom>
          <a:ln w="30556">
            <a:solidFill>
              <a:srgbClr val="000000"/>
            </a:solidFill>
          </a:ln>
        </p:spPr>
        <p:txBody>
          <a:bodyPr wrap="square" lIns="0" tIns="0" rIns="0" bIns="0" rtlCol="0"/>
          <a:lstStyle/>
          <a:p>
            <a:endParaRPr/>
          </a:p>
        </p:txBody>
      </p:sp>
      <p:sp>
        <p:nvSpPr>
          <p:cNvPr id="13" name="object 13"/>
          <p:cNvSpPr/>
          <p:nvPr/>
        </p:nvSpPr>
        <p:spPr>
          <a:xfrm>
            <a:off x="3369109" y="3564357"/>
            <a:ext cx="120988" cy="92327"/>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076748" y="255324"/>
            <a:ext cx="1206401" cy="320590"/>
          </a:xfrm>
          <a:prstGeom prst="rect">
            <a:avLst/>
          </a:prstGeom>
        </p:spPr>
        <p:txBody>
          <a:bodyPr vert="horz" wrap="square" lIns="0" tIns="12055" rIns="0" bIns="0" numCol="1" rtlCol="0" anchor="t" anchorCtr="0" compatLnSpc="1">
            <a:prstTxWarp prst="textNoShape">
              <a:avLst/>
            </a:prstTxWarp>
            <a:spAutoFit/>
          </a:bodyPr>
          <a:lstStyle/>
          <a:p>
            <a:pPr marL="8929">
              <a:spcBef>
                <a:spcPts val="95"/>
              </a:spcBef>
            </a:pPr>
            <a:r>
              <a:rPr sz="2004" spc="7" dirty="0">
                <a:solidFill>
                  <a:srgbClr val="0000FF"/>
                </a:solidFill>
                <a:latin typeface="Arial"/>
                <a:cs typeface="Arial"/>
              </a:rPr>
              <a:t>test</a:t>
            </a:r>
            <a:r>
              <a:rPr sz="2004" spc="-56" dirty="0">
                <a:solidFill>
                  <a:srgbClr val="0000FF"/>
                </a:solidFill>
                <a:latin typeface="Arial"/>
                <a:cs typeface="Arial"/>
              </a:rPr>
              <a:t> </a:t>
            </a:r>
            <a:r>
              <a:rPr sz="2004" spc="11" dirty="0">
                <a:solidFill>
                  <a:srgbClr val="0000FF"/>
                </a:solidFill>
                <a:latin typeface="Arial"/>
                <a:cs typeface="Arial"/>
              </a:rPr>
              <a:t>image</a:t>
            </a:r>
            <a:endParaRPr sz="2004">
              <a:latin typeface="Arial"/>
              <a:cs typeface="Arial"/>
            </a:endParaRPr>
          </a:p>
        </p:txBody>
      </p:sp>
      <p:sp>
        <p:nvSpPr>
          <p:cNvPr id="15" name="object 15"/>
          <p:cNvSpPr txBox="1"/>
          <p:nvPr/>
        </p:nvSpPr>
        <p:spPr>
          <a:xfrm>
            <a:off x="4208470" y="4583223"/>
            <a:ext cx="517922" cy="508665"/>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844">
              <a:latin typeface="Times New Roman"/>
              <a:cs typeface="Times New Roman"/>
            </a:endParaRPr>
          </a:p>
          <a:p>
            <a:pPr>
              <a:lnSpc>
                <a:spcPct val="100000"/>
              </a:lnSpc>
            </a:pPr>
            <a:endParaRPr sz="844">
              <a:latin typeface="Times New Roman"/>
              <a:cs typeface="Times New Roman"/>
            </a:endParaRPr>
          </a:p>
          <a:p>
            <a:pPr>
              <a:spcBef>
                <a:spcPts val="21"/>
              </a:spcBef>
            </a:pPr>
            <a:endParaRPr sz="844">
              <a:latin typeface="Times New Roman"/>
              <a:cs typeface="Times New Roman"/>
            </a:endParaRPr>
          </a:p>
          <a:p>
            <a:pPr marL="138852">
              <a:spcBef>
                <a:spcPts val="4"/>
              </a:spcBef>
            </a:pPr>
            <a:r>
              <a:rPr sz="773" spc="4" dirty="0">
                <a:latin typeface="Arial"/>
                <a:cs typeface="Arial"/>
              </a:rPr>
              <a:t>straw</a:t>
            </a:r>
            <a:endParaRPr sz="773">
              <a:latin typeface="Arial"/>
              <a:cs typeface="Arial"/>
            </a:endParaRPr>
          </a:p>
        </p:txBody>
      </p:sp>
      <p:sp>
        <p:nvSpPr>
          <p:cNvPr id="16" name="object 16"/>
          <p:cNvSpPr/>
          <p:nvPr/>
        </p:nvSpPr>
        <p:spPr>
          <a:xfrm>
            <a:off x="372030" y="5176656"/>
            <a:ext cx="1267568" cy="588466"/>
          </a:xfrm>
          <a:custGeom>
            <a:avLst/>
            <a:gdLst/>
            <a:ahLst/>
            <a:cxnLst/>
            <a:rect l="l" t="t" r="r" b="b"/>
            <a:pathLst>
              <a:path w="1802764" h="836929">
                <a:moveTo>
                  <a:pt x="0" y="836344"/>
                </a:moveTo>
                <a:lnTo>
                  <a:pt x="1802615" y="836344"/>
                </a:lnTo>
                <a:lnTo>
                  <a:pt x="1802615" y="0"/>
                </a:lnTo>
                <a:lnTo>
                  <a:pt x="0" y="0"/>
                </a:lnTo>
                <a:lnTo>
                  <a:pt x="0" y="836344"/>
                </a:lnTo>
                <a:close/>
              </a:path>
            </a:pathLst>
          </a:custGeom>
          <a:solidFill>
            <a:srgbClr val="FFFFFF"/>
          </a:solidFill>
        </p:spPr>
        <p:txBody>
          <a:bodyPr wrap="square" lIns="0" tIns="0" rIns="0" bIns="0" rtlCol="0"/>
          <a:lstStyle/>
          <a:p>
            <a:endParaRPr/>
          </a:p>
        </p:txBody>
      </p:sp>
      <p:sp>
        <p:nvSpPr>
          <p:cNvPr id="17" name="object 17"/>
          <p:cNvSpPr/>
          <p:nvPr/>
        </p:nvSpPr>
        <p:spPr>
          <a:xfrm>
            <a:off x="3926048" y="3602573"/>
            <a:ext cx="197346" cy="0"/>
          </a:xfrm>
          <a:custGeom>
            <a:avLst/>
            <a:gdLst/>
            <a:ahLst/>
            <a:cxnLst/>
            <a:rect l="l" t="t" r="r" b="b"/>
            <a:pathLst>
              <a:path w="280670">
                <a:moveTo>
                  <a:pt x="0" y="0"/>
                </a:moveTo>
                <a:lnTo>
                  <a:pt x="280545" y="0"/>
                </a:lnTo>
              </a:path>
            </a:pathLst>
          </a:custGeom>
          <a:ln w="30556">
            <a:solidFill>
              <a:srgbClr val="666666"/>
            </a:solidFill>
          </a:ln>
        </p:spPr>
        <p:txBody>
          <a:bodyPr wrap="square" lIns="0" tIns="0" rIns="0" bIns="0" rtlCol="0"/>
          <a:lstStyle/>
          <a:p>
            <a:endParaRPr/>
          </a:p>
        </p:txBody>
      </p:sp>
      <p:sp>
        <p:nvSpPr>
          <p:cNvPr id="18" name="object 18"/>
          <p:cNvSpPr/>
          <p:nvPr/>
        </p:nvSpPr>
        <p:spPr>
          <a:xfrm>
            <a:off x="4112565" y="3556343"/>
            <a:ext cx="118986" cy="92460"/>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459977" y="4165358"/>
            <a:ext cx="0" cy="417909"/>
          </a:xfrm>
          <a:custGeom>
            <a:avLst/>
            <a:gdLst/>
            <a:ahLst/>
            <a:cxnLst/>
            <a:rect l="l" t="t" r="r" b="b"/>
            <a:pathLst>
              <a:path h="594359">
                <a:moveTo>
                  <a:pt x="0" y="594295"/>
                </a:moveTo>
                <a:lnTo>
                  <a:pt x="0" y="0"/>
                </a:lnTo>
              </a:path>
            </a:pathLst>
          </a:custGeom>
          <a:ln w="30556">
            <a:solidFill>
              <a:srgbClr val="666666"/>
            </a:solidFill>
          </a:ln>
        </p:spPr>
        <p:txBody>
          <a:bodyPr wrap="square" lIns="0" tIns="0" rIns="0" bIns="0" rtlCol="0"/>
          <a:lstStyle/>
          <a:p>
            <a:endParaRPr/>
          </a:p>
        </p:txBody>
      </p:sp>
      <p:sp>
        <p:nvSpPr>
          <p:cNvPr id="20" name="object 20"/>
          <p:cNvSpPr/>
          <p:nvPr/>
        </p:nvSpPr>
        <p:spPr>
          <a:xfrm>
            <a:off x="4413745" y="4057115"/>
            <a:ext cx="92462" cy="118986"/>
          </a:xfrm>
          <a:prstGeom prst="rect">
            <a:avLst/>
          </a:prstGeom>
          <a:blipFill>
            <a:blip r:embed="rId7" cstate="print"/>
            <a:stretch>
              <a:fillRect/>
            </a:stretch>
          </a:blipFill>
        </p:spPr>
        <p:txBody>
          <a:bodyPr wrap="square" lIns="0" tIns="0" rIns="0" bIns="0" rtlCol="0"/>
          <a:lstStyle/>
          <a:p>
            <a:endParaRPr/>
          </a:p>
        </p:txBody>
      </p:sp>
      <p:sp>
        <p:nvSpPr>
          <p:cNvPr id="21" name="object 21"/>
          <p:cNvSpPr txBox="1"/>
          <p:nvPr/>
        </p:nvSpPr>
        <p:spPr>
          <a:xfrm>
            <a:off x="4252219" y="3168807"/>
            <a:ext cx="415677" cy="548292"/>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75"/>
              </a:spcBef>
            </a:pPr>
            <a:r>
              <a:rPr sz="1336" spc="4" dirty="0">
                <a:latin typeface="Arial"/>
                <a:cs typeface="Arial"/>
              </a:rPr>
              <a:t>h1</a:t>
            </a:r>
            <a:endParaRPr sz="1336">
              <a:latin typeface="Arial"/>
              <a:cs typeface="Arial"/>
            </a:endParaRPr>
          </a:p>
        </p:txBody>
      </p:sp>
      <p:sp>
        <p:nvSpPr>
          <p:cNvPr id="22" name="object 22"/>
          <p:cNvSpPr/>
          <p:nvPr/>
        </p:nvSpPr>
        <p:spPr>
          <a:xfrm>
            <a:off x="4459977" y="2823689"/>
            <a:ext cx="0" cy="345132"/>
          </a:xfrm>
          <a:custGeom>
            <a:avLst/>
            <a:gdLst/>
            <a:ahLst/>
            <a:cxnLst/>
            <a:rect l="l" t="t" r="r" b="b"/>
            <a:pathLst>
              <a:path h="490854">
                <a:moveTo>
                  <a:pt x="0" y="490834"/>
                </a:moveTo>
                <a:lnTo>
                  <a:pt x="0" y="0"/>
                </a:lnTo>
              </a:path>
            </a:pathLst>
          </a:custGeom>
          <a:ln w="30556">
            <a:solidFill>
              <a:srgbClr val="666666"/>
            </a:solidFill>
          </a:ln>
        </p:spPr>
        <p:txBody>
          <a:bodyPr wrap="square" lIns="0" tIns="0" rIns="0" bIns="0" rtlCol="0"/>
          <a:lstStyle/>
          <a:p>
            <a:endParaRPr/>
          </a:p>
        </p:txBody>
      </p:sp>
      <p:sp>
        <p:nvSpPr>
          <p:cNvPr id="23" name="object 23"/>
          <p:cNvSpPr/>
          <p:nvPr/>
        </p:nvSpPr>
        <p:spPr>
          <a:xfrm>
            <a:off x="4413745" y="2715444"/>
            <a:ext cx="92462" cy="118987"/>
          </a:xfrm>
          <a:prstGeom prst="rect">
            <a:avLst/>
          </a:prstGeom>
          <a:blipFill>
            <a:blip r:embed="rId7" cstate="print"/>
            <a:stretch>
              <a:fillRect/>
            </a:stretch>
          </a:blipFill>
        </p:spPr>
        <p:txBody>
          <a:bodyPr wrap="square" lIns="0" tIns="0" rIns="0" bIns="0" rtlCol="0"/>
          <a:lstStyle/>
          <a:p>
            <a:endParaRPr/>
          </a:p>
        </p:txBody>
      </p:sp>
      <p:sp>
        <p:nvSpPr>
          <p:cNvPr id="24" name="object 24"/>
          <p:cNvSpPr txBox="1"/>
          <p:nvPr/>
        </p:nvSpPr>
        <p:spPr>
          <a:xfrm>
            <a:off x="4252219" y="2096927"/>
            <a:ext cx="415677" cy="408006"/>
          </a:xfrm>
          <a:prstGeom prst="rect">
            <a:avLst/>
          </a:prstGeom>
          <a:solidFill>
            <a:srgbClr val="F3F3F3"/>
          </a:solidFill>
          <a:ln w="30556">
            <a:solidFill>
              <a:srgbClr val="666666"/>
            </a:solidFill>
          </a:ln>
        </p:spPr>
        <p:txBody>
          <a:bodyPr vert="horz" wrap="square" lIns="0" tIns="2232" rIns="0" bIns="0" rtlCol="0">
            <a:spAutoFit/>
          </a:bodyPr>
          <a:lstStyle/>
          <a:p>
            <a:pPr>
              <a:spcBef>
                <a:spcPts val="18"/>
              </a:spcBef>
            </a:pPr>
            <a:endParaRPr sz="1301">
              <a:latin typeface="Times New Roman"/>
              <a:cs typeface="Times New Roman"/>
            </a:endParaRPr>
          </a:p>
          <a:p>
            <a:pPr marL="116975"/>
            <a:r>
              <a:rPr sz="1336" spc="7" dirty="0">
                <a:latin typeface="Arial"/>
                <a:cs typeface="Arial"/>
              </a:rPr>
              <a:t>y1</a:t>
            </a:r>
            <a:endParaRPr sz="1336">
              <a:latin typeface="Arial"/>
              <a:cs typeface="Arial"/>
            </a:endParaRPr>
          </a:p>
        </p:txBody>
      </p:sp>
      <p:sp>
        <p:nvSpPr>
          <p:cNvPr id="25" name="object 25"/>
          <p:cNvSpPr/>
          <p:nvPr/>
        </p:nvSpPr>
        <p:spPr>
          <a:xfrm>
            <a:off x="4981940" y="4583222"/>
            <a:ext cx="517922" cy="867966"/>
          </a:xfrm>
          <a:custGeom>
            <a:avLst/>
            <a:gdLst/>
            <a:ahLst/>
            <a:cxnLst/>
            <a:rect l="l" t="t" r="r" b="b"/>
            <a:pathLst>
              <a:path w="736600" h="1234440">
                <a:moveTo>
                  <a:pt x="0" y="1233823"/>
                </a:moveTo>
                <a:lnTo>
                  <a:pt x="736252" y="1233823"/>
                </a:lnTo>
                <a:lnTo>
                  <a:pt x="736252" y="0"/>
                </a:lnTo>
                <a:lnTo>
                  <a:pt x="0" y="0"/>
                </a:lnTo>
                <a:lnTo>
                  <a:pt x="0" y="1233823"/>
                </a:lnTo>
                <a:close/>
              </a:path>
            </a:pathLst>
          </a:custGeom>
          <a:solidFill>
            <a:srgbClr val="F3F3F3"/>
          </a:solidFill>
        </p:spPr>
        <p:txBody>
          <a:bodyPr wrap="square" lIns="0" tIns="0" rIns="0" bIns="0" rtlCol="0"/>
          <a:lstStyle/>
          <a:p>
            <a:endParaRPr/>
          </a:p>
        </p:txBody>
      </p:sp>
      <p:sp>
        <p:nvSpPr>
          <p:cNvPr id="26" name="object 26"/>
          <p:cNvSpPr/>
          <p:nvPr/>
        </p:nvSpPr>
        <p:spPr>
          <a:xfrm>
            <a:off x="4981941" y="4583222"/>
            <a:ext cx="517922" cy="867966"/>
          </a:xfrm>
          <a:custGeom>
            <a:avLst/>
            <a:gdLst/>
            <a:ahLst/>
            <a:cxnLst/>
            <a:rect l="l" t="t" r="r" b="b"/>
            <a:pathLst>
              <a:path w="736600" h="1234440">
                <a:moveTo>
                  <a:pt x="0" y="0"/>
                </a:moveTo>
                <a:lnTo>
                  <a:pt x="736252" y="0"/>
                </a:lnTo>
                <a:lnTo>
                  <a:pt x="736252" y="1233824"/>
                </a:lnTo>
                <a:lnTo>
                  <a:pt x="0" y="1233824"/>
                </a:lnTo>
                <a:lnTo>
                  <a:pt x="0" y="0"/>
                </a:lnTo>
                <a:close/>
              </a:path>
            </a:pathLst>
          </a:custGeom>
          <a:ln w="30556">
            <a:solidFill>
              <a:srgbClr val="666666"/>
            </a:solidFill>
          </a:ln>
        </p:spPr>
        <p:txBody>
          <a:bodyPr wrap="square" lIns="0" tIns="0" rIns="0" bIns="0" rtlCol="0"/>
          <a:lstStyle/>
          <a:p>
            <a:endParaRPr/>
          </a:p>
        </p:txBody>
      </p:sp>
      <p:sp>
        <p:nvSpPr>
          <p:cNvPr id="27" name="object 27"/>
          <p:cNvSpPr txBox="1"/>
          <p:nvPr/>
        </p:nvSpPr>
        <p:spPr>
          <a:xfrm>
            <a:off x="5171127" y="4944963"/>
            <a:ext cx="148679" cy="129764"/>
          </a:xfrm>
          <a:prstGeom prst="rect">
            <a:avLst/>
          </a:prstGeom>
        </p:spPr>
        <p:txBody>
          <a:bodyPr vert="horz" wrap="square" lIns="0" tIns="10716" rIns="0" bIns="0" rtlCol="0">
            <a:spAutoFit/>
          </a:bodyPr>
          <a:lstStyle/>
          <a:p>
            <a:pPr>
              <a:spcBef>
                <a:spcPts val="84"/>
              </a:spcBef>
            </a:pPr>
            <a:r>
              <a:rPr sz="773" spc="4" dirty="0">
                <a:latin typeface="Arial"/>
                <a:cs typeface="Arial"/>
              </a:rPr>
              <a:t>hat</a:t>
            </a:r>
            <a:endParaRPr sz="773">
              <a:latin typeface="Arial"/>
              <a:cs typeface="Arial"/>
            </a:endParaRPr>
          </a:p>
        </p:txBody>
      </p:sp>
      <p:sp>
        <p:nvSpPr>
          <p:cNvPr id="28" name="object 28"/>
          <p:cNvSpPr/>
          <p:nvPr/>
        </p:nvSpPr>
        <p:spPr>
          <a:xfrm>
            <a:off x="4667897" y="3602573"/>
            <a:ext cx="197346" cy="0"/>
          </a:xfrm>
          <a:custGeom>
            <a:avLst/>
            <a:gdLst/>
            <a:ahLst/>
            <a:cxnLst/>
            <a:rect l="l" t="t" r="r" b="b"/>
            <a:pathLst>
              <a:path w="280670">
                <a:moveTo>
                  <a:pt x="0" y="0"/>
                </a:moveTo>
                <a:lnTo>
                  <a:pt x="280064" y="0"/>
                </a:lnTo>
              </a:path>
            </a:pathLst>
          </a:custGeom>
          <a:ln w="30556">
            <a:solidFill>
              <a:srgbClr val="666666"/>
            </a:solidFill>
          </a:ln>
        </p:spPr>
        <p:txBody>
          <a:bodyPr wrap="square" lIns="0" tIns="0" rIns="0" bIns="0" rtlCol="0"/>
          <a:lstStyle/>
          <a:p>
            <a:endParaRPr/>
          </a:p>
        </p:txBody>
      </p:sp>
      <p:sp>
        <p:nvSpPr>
          <p:cNvPr id="29" name="object 29"/>
          <p:cNvSpPr/>
          <p:nvPr/>
        </p:nvSpPr>
        <p:spPr>
          <a:xfrm>
            <a:off x="4854075" y="3556343"/>
            <a:ext cx="118989" cy="92460"/>
          </a:xfrm>
          <a:prstGeom prst="rect">
            <a:avLst/>
          </a:prstGeom>
          <a:blipFill>
            <a:blip r:embed="rId8" cstate="print"/>
            <a:stretch>
              <a:fillRect/>
            </a:stretch>
          </a:blipFill>
        </p:spPr>
        <p:txBody>
          <a:bodyPr wrap="square" lIns="0" tIns="0" rIns="0" bIns="0" rtlCol="0"/>
          <a:lstStyle/>
          <a:p>
            <a:endParaRPr/>
          </a:p>
        </p:txBody>
      </p:sp>
      <p:sp>
        <p:nvSpPr>
          <p:cNvPr id="30" name="object 30"/>
          <p:cNvSpPr txBox="1"/>
          <p:nvPr/>
        </p:nvSpPr>
        <p:spPr>
          <a:xfrm>
            <a:off x="4993730" y="3168807"/>
            <a:ext cx="415677" cy="548292"/>
          </a:xfrm>
          <a:prstGeom prst="rect">
            <a:avLst/>
          </a:prstGeom>
          <a:solidFill>
            <a:srgbClr val="F3F3F3"/>
          </a:solidFill>
          <a:ln w="30556">
            <a:solidFill>
              <a:srgbClr val="666666"/>
            </a:solidFill>
          </a:ln>
        </p:spPr>
        <p:txBody>
          <a:bodyPr vert="horz" wrap="square" lIns="0" tIns="0" rIns="0" bIns="0" rtlCol="0">
            <a:spAutoFit/>
          </a:bodyPr>
          <a:lstStyle/>
          <a:p>
            <a:pPr>
              <a:lnSpc>
                <a:spcPct val="100000"/>
              </a:lnSpc>
            </a:pPr>
            <a:endParaRPr sz="1477">
              <a:latin typeface="Times New Roman"/>
              <a:cs typeface="Times New Roman"/>
            </a:endParaRPr>
          </a:p>
          <a:p>
            <a:pPr marL="112064">
              <a:spcBef>
                <a:spcPts val="875"/>
              </a:spcBef>
            </a:pPr>
            <a:r>
              <a:rPr sz="1336" spc="4" dirty="0">
                <a:latin typeface="Arial"/>
                <a:cs typeface="Arial"/>
              </a:rPr>
              <a:t>h2</a:t>
            </a:r>
            <a:endParaRPr sz="1336">
              <a:latin typeface="Arial"/>
              <a:cs typeface="Arial"/>
            </a:endParaRPr>
          </a:p>
        </p:txBody>
      </p:sp>
      <p:sp>
        <p:nvSpPr>
          <p:cNvPr id="31" name="object 31"/>
          <p:cNvSpPr/>
          <p:nvPr/>
        </p:nvSpPr>
        <p:spPr>
          <a:xfrm>
            <a:off x="5201492" y="2823689"/>
            <a:ext cx="0" cy="345132"/>
          </a:xfrm>
          <a:custGeom>
            <a:avLst/>
            <a:gdLst/>
            <a:ahLst/>
            <a:cxnLst/>
            <a:rect l="l" t="t" r="r" b="b"/>
            <a:pathLst>
              <a:path h="490854">
                <a:moveTo>
                  <a:pt x="0" y="490834"/>
                </a:moveTo>
                <a:lnTo>
                  <a:pt x="0" y="0"/>
                </a:lnTo>
              </a:path>
            </a:pathLst>
          </a:custGeom>
          <a:ln w="30556">
            <a:solidFill>
              <a:srgbClr val="666666"/>
            </a:solidFill>
          </a:ln>
        </p:spPr>
        <p:txBody>
          <a:bodyPr wrap="square" lIns="0" tIns="0" rIns="0" bIns="0" rtlCol="0"/>
          <a:lstStyle/>
          <a:p>
            <a:endParaRPr/>
          </a:p>
        </p:txBody>
      </p:sp>
      <p:sp>
        <p:nvSpPr>
          <p:cNvPr id="32" name="object 32"/>
          <p:cNvSpPr/>
          <p:nvPr/>
        </p:nvSpPr>
        <p:spPr>
          <a:xfrm>
            <a:off x="5155259" y="2715444"/>
            <a:ext cx="92462" cy="118987"/>
          </a:xfrm>
          <a:prstGeom prst="rect">
            <a:avLst/>
          </a:prstGeom>
          <a:blipFill>
            <a:blip r:embed="rId4" cstate="print"/>
            <a:stretch>
              <a:fillRect/>
            </a:stretch>
          </a:blipFill>
        </p:spPr>
        <p:txBody>
          <a:bodyPr wrap="square" lIns="0" tIns="0" rIns="0" bIns="0" rtlCol="0"/>
          <a:lstStyle/>
          <a:p>
            <a:endParaRPr/>
          </a:p>
        </p:txBody>
      </p:sp>
      <p:sp>
        <p:nvSpPr>
          <p:cNvPr id="33" name="object 33"/>
          <p:cNvSpPr txBox="1"/>
          <p:nvPr/>
        </p:nvSpPr>
        <p:spPr>
          <a:xfrm>
            <a:off x="4993730" y="2096927"/>
            <a:ext cx="415677" cy="408006"/>
          </a:xfrm>
          <a:prstGeom prst="rect">
            <a:avLst/>
          </a:prstGeom>
          <a:solidFill>
            <a:srgbClr val="F3F3F3"/>
          </a:solidFill>
          <a:ln w="30556">
            <a:solidFill>
              <a:srgbClr val="666666"/>
            </a:solidFill>
          </a:ln>
        </p:spPr>
        <p:txBody>
          <a:bodyPr vert="horz" wrap="square" lIns="0" tIns="2232" rIns="0" bIns="0" rtlCol="0">
            <a:spAutoFit/>
          </a:bodyPr>
          <a:lstStyle/>
          <a:p>
            <a:pPr>
              <a:spcBef>
                <a:spcPts val="18"/>
              </a:spcBef>
            </a:pPr>
            <a:endParaRPr sz="1301">
              <a:latin typeface="Times New Roman"/>
              <a:cs typeface="Times New Roman"/>
            </a:endParaRPr>
          </a:p>
          <a:p>
            <a:pPr marL="116975"/>
            <a:r>
              <a:rPr sz="1336" spc="7" dirty="0">
                <a:latin typeface="Arial"/>
                <a:cs typeface="Arial"/>
              </a:rPr>
              <a:t>y2</a:t>
            </a:r>
            <a:endParaRPr sz="1336">
              <a:latin typeface="Arial"/>
              <a:cs typeface="Arial"/>
            </a:endParaRPr>
          </a:p>
        </p:txBody>
      </p:sp>
      <p:sp>
        <p:nvSpPr>
          <p:cNvPr id="34" name="object 34"/>
          <p:cNvSpPr/>
          <p:nvPr/>
        </p:nvSpPr>
        <p:spPr>
          <a:xfrm>
            <a:off x="5201492" y="4165358"/>
            <a:ext cx="0" cy="417909"/>
          </a:xfrm>
          <a:custGeom>
            <a:avLst/>
            <a:gdLst/>
            <a:ahLst/>
            <a:cxnLst/>
            <a:rect l="l" t="t" r="r" b="b"/>
            <a:pathLst>
              <a:path h="594359">
                <a:moveTo>
                  <a:pt x="0" y="594295"/>
                </a:moveTo>
                <a:lnTo>
                  <a:pt x="0" y="0"/>
                </a:lnTo>
              </a:path>
            </a:pathLst>
          </a:custGeom>
          <a:ln w="30556">
            <a:solidFill>
              <a:srgbClr val="666666"/>
            </a:solidFill>
          </a:ln>
        </p:spPr>
        <p:txBody>
          <a:bodyPr wrap="square" lIns="0" tIns="0" rIns="0" bIns="0" rtlCol="0"/>
          <a:lstStyle/>
          <a:p>
            <a:endParaRPr/>
          </a:p>
        </p:txBody>
      </p:sp>
      <p:sp>
        <p:nvSpPr>
          <p:cNvPr id="35" name="object 35"/>
          <p:cNvSpPr/>
          <p:nvPr/>
        </p:nvSpPr>
        <p:spPr>
          <a:xfrm>
            <a:off x="5155259" y="4057115"/>
            <a:ext cx="92462" cy="118986"/>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5409226" y="2395860"/>
            <a:ext cx="972889" cy="492026"/>
          </a:xfrm>
          <a:custGeom>
            <a:avLst/>
            <a:gdLst/>
            <a:ahLst/>
            <a:cxnLst/>
            <a:rect l="l" t="t" r="r" b="b"/>
            <a:pathLst>
              <a:path w="1383665" h="699770">
                <a:moveTo>
                  <a:pt x="0" y="0"/>
                </a:moveTo>
                <a:lnTo>
                  <a:pt x="1383464" y="699263"/>
                </a:lnTo>
              </a:path>
            </a:pathLst>
          </a:custGeom>
          <a:ln w="30556">
            <a:solidFill>
              <a:srgbClr val="0000FF"/>
            </a:solidFill>
          </a:ln>
        </p:spPr>
        <p:txBody>
          <a:bodyPr wrap="square" lIns="0" tIns="0" rIns="0" bIns="0" rtlCol="0"/>
          <a:lstStyle/>
          <a:p>
            <a:endParaRPr/>
          </a:p>
        </p:txBody>
      </p:sp>
      <p:sp>
        <p:nvSpPr>
          <p:cNvPr id="37" name="object 37"/>
          <p:cNvSpPr/>
          <p:nvPr/>
        </p:nvSpPr>
        <p:spPr>
          <a:xfrm>
            <a:off x="6355225" y="2845115"/>
            <a:ext cx="124510" cy="97140"/>
          </a:xfrm>
          <a:prstGeom prst="rect">
            <a:avLst/>
          </a:prstGeom>
          <a:blipFill>
            <a:blip r:embed="rId9" cstate="print"/>
            <a:stretch>
              <a:fillRect/>
            </a:stretch>
          </a:blipFill>
        </p:spPr>
        <p:txBody>
          <a:bodyPr wrap="square" lIns="0" tIns="0" rIns="0" bIns="0" rtlCol="0"/>
          <a:lstStyle/>
          <a:p>
            <a:endParaRPr/>
          </a:p>
        </p:txBody>
      </p:sp>
      <p:sp>
        <p:nvSpPr>
          <p:cNvPr id="38" name="object 38"/>
          <p:cNvSpPr txBox="1"/>
          <p:nvPr/>
        </p:nvSpPr>
        <p:spPr>
          <a:xfrm>
            <a:off x="6670726" y="2469327"/>
            <a:ext cx="2079724" cy="1240123"/>
          </a:xfrm>
          <a:prstGeom prst="rect">
            <a:avLst/>
          </a:prstGeom>
        </p:spPr>
        <p:txBody>
          <a:bodyPr vert="horz" wrap="square" lIns="0" tIns="8930" rIns="0" bIns="0" rtlCol="0">
            <a:spAutoFit/>
          </a:bodyPr>
          <a:lstStyle/>
          <a:p>
            <a:pPr marL="8929">
              <a:lnSpc>
                <a:spcPts val="3231"/>
              </a:lnSpc>
              <a:spcBef>
                <a:spcPts val="70"/>
              </a:spcBef>
            </a:pPr>
            <a:r>
              <a:rPr sz="2707" dirty="0">
                <a:solidFill>
                  <a:srgbClr val="0000FF"/>
                </a:solidFill>
                <a:latin typeface="Arial"/>
                <a:cs typeface="Arial"/>
              </a:rPr>
              <a:t>sample</a:t>
            </a:r>
            <a:endParaRPr sz="2707">
              <a:latin typeface="Arial"/>
              <a:cs typeface="Arial"/>
            </a:endParaRPr>
          </a:p>
          <a:p>
            <a:pPr marL="8929">
              <a:lnSpc>
                <a:spcPts val="3213"/>
              </a:lnSpc>
            </a:pPr>
            <a:r>
              <a:rPr sz="2707" spc="-4" dirty="0">
                <a:solidFill>
                  <a:srgbClr val="0000FF"/>
                </a:solidFill>
                <a:latin typeface="Arial"/>
                <a:cs typeface="Arial"/>
              </a:rPr>
              <a:t>&lt;END&gt;</a:t>
            </a:r>
            <a:r>
              <a:rPr sz="2707" spc="-67" dirty="0">
                <a:solidFill>
                  <a:srgbClr val="0000FF"/>
                </a:solidFill>
                <a:latin typeface="Arial"/>
                <a:cs typeface="Arial"/>
              </a:rPr>
              <a:t> </a:t>
            </a:r>
            <a:r>
              <a:rPr sz="2707" spc="-4" dirty="0">
                <a:solidFill>
                  <a:srgbClr val="0000FF"/>
                </a:solidFill>
                <a:latin typeface="Arial"/>
                <a:cs typeface="Arial"/>
              </a:rPr>
              <a:t>token</a:t>
            </a:r>
            <a:endParaRPr sz="2707">
              <a:latin typeface="Arial"/>
              <a:cs typeface="Arial"/>
            </a:endParaRPr>
          </a:p>
          <a:p>
            <a:pPr marL="8929">
              <a:lnSpc>
                <a:spcPts val="3231"/>
              </a:lnSpc>
            </a:pPr>
            <a:r>
              <a:rPr sz="2707" spc="-4" dirty="0">
                <a:solidFill>
                  <a:srgbClr val="0000FF"/>
                </a:solidFill>
                <a:latin typeface="Arial"/>
                <a:cs typeface="Arial"/>
              </a:rPr>
              <a:t>=&gt;</a:t>
            </a:r>
            <a:r>
              <a:rPr sz="2707" spc="-18" dirty="0">
                <a:solidFill>
                  <a:srgbClr val="0000FF"/>
                </a:solidFill>
                <a:latin typeface="Arial"/>
                <a:cs typeface="Arial"/>
              </a:rPr>
              <a:t> </a:t>
            </a:r>
            <a:r>
              <a:rPr sz="2707" spc="-4" dirty="0">
                <a:solidFill>
                  <a:srgbClr val="0000FF"/>
                </a:solidFill>
                <a:latin typeface="Arial"/>
                <a:cs typeface="Arial"/>
              </a:rPr>
              <a:t>finish.</a:t>
            </a:r>
            <a:endParaRPr sz="2707">
              <a:latin typeface="Arial"/>
              <a:cs typeface="Arial"/>
            </a:endParaRPr>
          </a:p>
        </p:txBody>
      </p:sp>
      <p:sp>
        <p:nvSpPr>
          <p:cNvPr id="39" name="object 39"/>
          <p:cNvSpPr/>
          <p:nvPr/>
        </p:nvSpPr>
        <p:spPr>
          <a:xfrm>
            <a:off x="4813059" y="315567"/>
            <a:ext cx="2127042" cy="1503470"/>
          </a:xfrm>
          <a:prstGeom prst="rect">
            <a:avLst/>
          </a:prstGeom>
          <a:blipFill>
            <a:blip r:embed="rId10" cstate="print"/>
            <a:stretch>
              <a:fillRect/>
            </a:stretch>
          </a:blipFill>
        </p:spPr>
        <p:txBody>
          <a:bodyPr wrap="square" lIns="0" tIns="0" rIns="0" bIns="0" rtlCol="0"/>
          <a:lstStyle/>
          <a:p>
            <a:endParaRPr/>
          </a:p>
        </p:txBody>
      </p:sp>
      <p:sp>
        <p:nvSpPr>
          <p:cNvPr id="40" name="object 40"/>
          <p:cNvSpPr txBox="1"/>
          <p:nvPr/>
        </p:nvSpPr>
        <p:spPr>
          <a:xfrm>
            <a:off x="3258363" y="5596577"/>
            <a:ext cx="923776" cy="230832"/>
          </a:xfrm>
          <a:prstGeom prst="rect">
            <a:avLst/>
          </a:prstGeom>
        </p:spPr>
        <p:txBody>
          <a:bodyPr vert="horz" wrap="square" lIns="0" tIns="0" rIns="0" bIns="0" rtlCol="0">
            <a:spAutoFit/>
          </a:bodyPr>
          <a:lstStyle/>
          <a:p>
            <a:pPr marL="8929">
              <a:lnSpc>
                <a:spcPts val="1842"/>
              </a:lnSpc>
            </a:pPr>
            <a:r>
              <a:rPr sz="1582" spc="11" dirty="0">
                <a:latin typeface="Arial"/>
                <a:cs typeface="Arial"/>
              </a:rPr>
              <a:t>&lt;START</a:t>
            </a:r>
            <a:r>
              <a:rPr sz="1582" spc="14" dirty="0">
                <a:latin typeface="Arial"/>
                <a:cs typeface="Arial"/>
              </a:rPr>
              <a:t>&gt;</a:t>
            </a:r>
            <a:endParaRPr sz="1582">
              <a:latin typeface="Arial"/>
              <a:cs typeface="Arial"/>
            </a:endParaRPr>
          </a:p>
        </p:txBody>
      </p:sp>
      <p:sp>
        <p:nvSpPr>
          <p:cNvPr id="41" name="TextBox 40">
            <a:extLst>
              <a:ext uri="{FF2B5EF4-FFF2-40B4-BE49-F238E27FC236}">
                <a16:creationId xmlns:a16="http://schemas.microsoft.com/office/drawing/2014/main" id="{1C020144-DE20-F71C-E55D-58007B6C826A}"/>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1">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374" y="220771"/>
            <a:ext cx="5746700" cy="485624"/>
          </a:xfrm>
          <a:prstGeom prst="rect">
            <a:avLst/>
          </a:prstGeom>
        </p:spPr>
        <p:txBody>
          <a:bodyPr vert="horz" wrap="square" lIns="0" tIns="9376" rIns="0" bIns="0" numCol="1" rtlCol="0" anchor="t" anchorCtr="0" compatLnSpc="1">
            <a:prstTxWarp prst="textNoShape">
              <a:avLst/>
            </a:prstTxWarp>
            <a:spAutoFit/>
          </a:bodyPr>
          <a:lstStyle/>
          <a:p>
            <a:pPr marL="8929">
              <a:spcBef>
                <a:spcPts val="74"/>
              </a:spcBef>
            </a:pPr>
            <a:r>
              <a:rPr sz="3094" spc="32" dirty="0">
                <a:latin typeface="Arial"/>
                <a:cs typeface="Arial"/>
              </a:rPr>
              <a:t>lmage </a:t>
            </a:r>
            <a:r>
              <a:rPr sz="3094" spc="-4" dirty="0">
                <a:latin typeface="Arial"/>
                <a:cs typeface="Arial"/>
              </a:rPr>
              <a:t>Captioning: Failure</a:t>
            </a:r>
            <a:r>
              <a:rPr sz="3094" spc="-28" dirty="0">
                <a:latin typeface="Arial"/>
                <a:cs typeface="Arial"/>
              </a:rPr>
              <a:t> </a:t>
            </a:r>
            <a:r>
              <a:rPr sz="3094" spc="-4" dirty="0">
                <a:latin typeface="Arial"/>
                <a:cs typeface="Arial"/>
              </a:rPr>
              <a:t>Cases</a:t>
            </a:r>
            <a:endParaRPr sz="3094" dirty="0">
              <a:latin typeface="Arial"/>
              <a:cs typeface="Arial"/>
            </a:endParaRPr>
          </a:p>
        </p:txBody>
      </p:sp>
      <p:sp>
        <p:nvSpPr>
          <p:cNvPr id="3" name="object 3"/>
          <p:cNvSpPr/>
          <p:nvPr/>
        </p:nvSpPr>
        <p:spPr>
          <a:xfrm>
            <a:off x="201808" y="1544625"/>
            <a:ext cx="2285136" cy="152283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3997" y="3045667"/>
            <a:ext cx="1513582" cy="388484"/>
          </a:xfrm>
          <a:prstGeom prst="rect">
            <a:avLst/>
          </a:prstGeom>
        </p:spPr>
        <p:txBody>
          <a:bodyPr vert="horz" wrap="square" lIns="0" tIns="9823" rIns="0" bIns="0" rtlCol="0">
            <a:spAutoFit/>
          </a:bodyPr>
          <a:lstStyle/>
          <a:p>
            <a:pPr marL="8929" marR="3572">
              <a:spcBef>
                <a:spcPts val="77"/>
              </a:spcBef>
            </a:pPr>
            <a:r>
              <a:rPr sz="1230" i="1" spc="4" dirty="0">
                <a:latin typeface="Arial"/>
                <a:cs typeface="Arial"/>
              </a:rPr>
              <a:t>A </a:t>
            </a:r>
            <a:r>
              <a:rPr sz="1230" i="1" dirty="0">
                <a:latin typeface="Arial"/>
                <a:cs typeface="Arial"/>
              </a:rPr>
              <a:t>woman is holding </a:t>
            </a:r>
            <a:r>
              <a:rPr sz="1230" i="1" spc="4" dirty="0">
                <a:latin typeface="Arial"/>
                <a:cs typeface="Arial"/>
              </a:rPr>
              <a:t>a  cat </a:t>
            </a:r>
            <a:r>
              <a:rPr sz="1230" i="1" dirty="0">
                <a:latin typeface="Arial"/>
                <a:cs typeface="Arial"/>
              </a:rPr>
              <a:t>in her</a:t>
            </a:r>
            <a:r>
              <a:rPr sz="1230" i="1" spc="-18" dirty="0">
                <a:latin typeface="Arial"/>
                <a:cs typeface="Arial"/>
              </a:rPr>
              <a:t> </a:t>
            </a:r>
            <a:r>
              <a:rPr sz="1230" i="1" dirty="0">
                <a:latin typeface="Arial"/>
                <a:cs typeface="Arial"/>
              </a:rPr>
              <a:t>hand</a:t>
            </a:r>
            <a:endParaRPr sz="1230">
              <a:latin typeface="Arial"/>
              <a:cs typeface="Arial"/>
            </a:endParaRPr>
          </a:p>
        </p:txBody>
      </p:sp>
      <p:sp>
        <p:nvSpPr>
          <p:cNvPr id="5" name="object 5"/>
          <p:cNvSpPr/>
          <p:nvPr/>
        </p:nvSpPr>
        <p:spPr>
          <a:xfrm>
            <a:off x="2832052" y="1848402"/>
            <a:ext cx="1863338" cy="280599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34562" y="3573491"/>
            <a:ext cx="2199585" cy="146067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392374" y="4670273"/>
            <a:ext cx="4315271" cy="792697"/>
          </a:xfrm>
          <a:prstGeom prst="rect">
            <a:avLst/>
          </a:prstGeom>
        </p:spPr>
        <p:txBody>
          <a:bodyPr vert="horz" wrap="square" lIns="0" tIns="9823" rIns="0" bIns="0" rtlCol="0">
            <a:spAutoFit/>
          </a:bodyPr>
          <a:lstStyle/>
          <a:p>
            <a:pPr marL="2485936" marR="3572">
              <a:spcBef>
                <a:spcPts val="77"/>
              </a:spcBef>
            </a:pPr>
            <a:r>
              <a:rPr sz="1230" i="1" spc="4" dirty="0">
                <a:latin typeface="Arial"/>
                <a:cs typeface="Arial"/>
              </a:rPr>
              <a:t>A </a:t>
            </a:r>
            <a:r>
              <a:rPr sz="1230" i="1" dirty="0">
                <a:latin typeface="Arial"/>
                <a:cs typeface="Arial"/>
              </a:rPr>
              <a:t>woman standing </a:t>
            </a:r>
            <a:r>
              <a:rPr sz="1230" i="1" spc="4" dirty="0">
                <a:latin typeface="Arial"/>
                <a:cs typeface="Arial"/>
              </a:rPr>
              <a:t>on a  </a:t>
            </a:r>
            <a:r>
              <a:rPr sz="1230" i="1" dirty="0">
                <a:latin typeface="Arial"/>
                <a:cs typeface="Arial"/>
              </a:rPr>
              <a:t>beach holding </a:t>
            </a:r>
            <a:r>
              <a:rPr sz="1230" i="1" spc="4" dirty="0">
                <a:latin typeface="Arial"/>
                <a:cs typeface="Arial"/>
              </a:rPr>
              <a:t>a</a:t>
            </a:r>
            <a:r>
              <a:rPr sz="1230" i="1" spc="-28" dirty="0">
                <a:latin typeface="Arial"/>
                <a:cs typeface="Arial"/>
              </a:rPr>
              <a:t> </a:t>
            </a:r>
            <a:r>
              <a:rPr sz="1230" i="1" dirty="0">
                <a:latin typeface="Arial"/>
                <a:cs typeface="Arial"/>
              </a:rPr>
              <a:t>surtboard</a:t>
            </a:r>
            <a:endParaRPr sz="1230">
              <a:latin typeface="Arial"/>
              <a:cs typeface="Arial"/>
            </a:endParaRPr>
          </a:p>
          <a:p>
            <a:pPr marL="8929" marR="2402001">
              <a:spcBef>
                <a:spcPts val="179"/>
              </a:spcBef>
            </a:pPr>
            <a:r>
              <a:rPr sz="1230" i="1" spc="4" dirty="0">
                <a:latin typeface="Arial"/>
                <a:cs typeface="Arial"/>
              </a:rPr>
              <a:t>A </a:t>
            </a:r>
            <a:r>
              <a:rPr sz="1230" i="1" dirty="0">
                <a:latin typeface="Arial"/>
                <a:cs typeface="Arial"/>
              </a:rPr>
              <a:t>person holding </a:t>
            </a:r>
            <a:r>
              <a:rPr sz="1230" i="1" spc="4" dirty="0">
                <a:latin typeface="Arial"/>
                <a:cs typeface="Arial"/>
              </a:rPr>
              <a:t>a  computer mouse on a</a:t>
            </a:r>
            <a:r>
              <a:rPr sz="1230" i="1" spc="-60" dirty="0">
                <a:latin typeface="Arial"/>
                <a:cs typeface="Arial"/>
              </a:rPr>
              <a:t> </a:t>
            </a:r>
            <a:r>
              <a:rPr sz="1230" i="1" dirty="0">
                <a:latin typeface="Arial"/>
                <a:cs typeface="Arial"/>
              </a:rPr>
              <a:t>desk</a:t>
            </a:r>
            <a:endParaRPr sz="1230">
              <a:latin typeface="Arial"/>
              <a:cs typeface="Arial"/>
            </a:endParaRPr>
          </a:p>
        </p:txBody>
      </p:sp>
      <p:sp>
        <p:nvSpPr>
          <p:cNvPr id="8" name="object 8"/>
          <p:cNvSpPr/>
          <p:nvPr/>
        </p:nvSpPr>
        <p:spPr>
          <a:xfrm>
            <a:off x="5213978" y="1716300"/>
            <a:ext cx="2167908" cy="1625925"/>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7461540" y="1674569"/>
            <a:ext cx="1417141" cy="388484"/>
          </a:xfrm>
          <a:prstGeom prst="rect">
            <a:avLst/>
          </a:prstGeom>
        </p:spPr>
        <p:txBody>
          <a:bodyPr vert="horz" wrap="square" lIns="0" tIns="9823" rIns="0" bIns="0" rtlCol="0">
            <a:spAutoFit/>
          </a:bodyPr>
          <a:lstStyle/>
          <a:p>
            <a:pPr marL="8929" marR="3572">
              <a:spcBef>
                <a:spcPts val="77"/>
              </a:spcBef>
            </a:pPr>
            <a:r>
              <a:rPr sz="1230" i="1" spc="4" dirty="0">
                <a:latin typeface="Arial"/>
                <a:cs typeface="Arial"/>
              </a:rPr>
              <a:t>A </a:t>
            </a:r>
            <a:r>
              <a:rPr sz="1230" i="1" dirty="0">
                <a:latin typeface="Arial"/>
                <a:cs typeface="Arial"/>
              </a:rPr>
              <a:t>bird is perched</a:t>
            </a:r>
            <a:r>
              <a:rPr sz="1230" i="1" spc="-46" dirty="0">
                <a:latin typeface="Arial"/>
                <a:cs typeface="Arial"/>
              </a:rPr>
              <a:t> </a:t>
            </a:r>
            <a:r>
              <a:rPr sz="1230" i="1" dirty="0">
                <a:latin typeface="Arial"/>
                <a:cs typeface="Arial"/>
              </a:rPr>
              <a:t>on  </a:t>
            </a:r>
            <a:r>
              <a:rPr sz="1230" i="1" spc="4" dirty="0">
                <a:latin typeface="Arial"/>
                <a:cs typeface="Arial"/>
              </a:rPr>
              <a:t>a </a:t>
            </a:r>
            <a:r>
              <a:rPr sz="1230" i="1" dirty="0">
                <a:latin typeface="Arial"/>
                <a:cs typeface="Arial"/>
              </a:rPr>
              <a:t>tree</a:t>
            </a:r>
            <a:r>
              <a:rPr sz="1230" i="1" spc="-14" dirty="0">
                <a:latin typeface="Arial"/>
                <a:cs typeface="Arial"/>
              </a:rPr>
              <a:t> </a:t>
            </a:r>
            <a:r>
              <a:rPr sz="1230" i="1" dirty="0">
                <a:latin typeface="Arial"/>
                <a:cs typeface="Arial"/>
              </a:rPr>
              <a:t>branch</a:t>
            </a:r>
            <a:endParaRPr sz="1230">
              <a:latin typeface="Arial"/>
              <a:cs typeface="Arial"/>
            </a:endParaRPr>
          </a:p>
        </p:txBody>
      </p:sp>
      <p:sp>
        <p:nvSpPr>
          <p:cNvPr id="10" name="object 10"/>
          <p:cNvSpPr/>
          <p:nvPr/>
        </p:nvSpPr>
        <p:spPr>
          <a:xfrm>
            <a:off x="5213983" y="3524877"/>
            <a:ext cx="2439814" cy="1625911"/>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7733438" y="3628627"/>
            <a:ext cx="1172468" cy="577767"/>
          </a:xfrm>
          <a:prstGeom prst="rect">
            <a:avLst/>
          </a:prstGeom>
        </p:spPr>
        <p:txBody>
          <a:bodyPr vert="horz" wrap="square" lIns="0" tIns="9823" rIns="0" bIns="0" rtlCol="0">
            <a:spAutoFit/>
          </a:bodyPr>
          <a:lstStyle/>
          <a:p>
            <a:pPr marL="8929" marR="3572">
              <a:spcBef>
                <a:spcPts val="77"/>
              </a:spcBef>
            </a:pPr>
            <a:r>
              <a:rPr sz="1230" i="1" spc="4" dirty="0">
                <a:latin typeface="Arial"/>
                <a:cs typeface="Arial"/>
              </a:rPr>
              <a:t>A man </a:t>
            </a:r>
            <a:r>
              <a:rPr sz="1230" i="1" dirty="0">
                <a:latin typeface="Arial"/>
                <a:cs typeface="Arial"/>
              </a:rPr>
              <a:t>in </a:t>
            </a:r>
            <a:r>
              <a:rPr sz="1230" i="1" spc="4" dirty="0">
                <a:latin typeface="Arial"/>
                <a:cs typeface="Arial"/>
              </a:rPr>
              <a:t>a  </a:t>
            </a:r>
            <a:r>
              <a:rPr sz="1230" i="1" dirty="0">
                <a:latin typeface="Arial"/>
                <a:cs typeface="Arial"/>
              </a:rPr>
              <a:t>baseball</a:t>
            </a:r>
            <a:r>
              <a:rPr sz="1230" i="1" spc="-49" dirty="0">
                <a:latin typeface="Arial"/>
                <a:cs typeface="Arial"/>
              </a:rPr>
              <a:t> </a:t>
            </a:r>
            <a:r>
              <a:rPr sz="1230" i="1" dirty="0">
                <a:latin typeface="Arial"/>
                <a:cs typeface="Arial"/>
              </a:rPr>
              <a:t>unitorm  throwing </a:t>
            </a:r>
            <a:r>
              <a:rPr sz="1230" i="1" spc="4" dirty="0">
                <a:latin typeface="Arial"/>
                <a:cs typeface="Arial"/>
              </a:rPr>
              <a:t>a</a:t>
            </a:r>
            <a:r>
              <a:rPr sz="1230" i="1" spc="-25" dirty="0">
                <a:latin typeface="Arial"/>
                <a:cs typeface="Arial"/>
              </a:rPr>
              <a:t> </a:t>
            </a:r>
            <a:r>
              <a:rPr sz="1230" i="1" dirty="0">
                <a:latin typeface="Arial"/>
                <a:cs typeface="Arial"/>
              </a:rPr>
              <a:t>ball</a:t>
            </a:r>
            <a:endParaRPr sz="1230">
              <a:latin typeface="Arial"/>
              <a:cs typeface="Arial"/>
            </a:endParaRPr>
          </a:p>
        </p:txBody>
      </p:sp>
      <p:sp>
        <p:nvSpPr>
          <p:cNvPr id="12" name="object 12"/>
          <p:cNvSpPr txBox="1"/>
          <p:nvPr/>
        </p:nvSpPr>
        <p:spPr>
          <a:xfrm>
            <a:off x="7706605" y="398456"/>
            <a:ext cx="1321594" cy="103735"/>
          </a:xfrm>
          <a:prstGeom prst="rect">
            <a:avLst/>
          </a:prstGeom>
        </p:spPr>
        <p:txBody>
          <a:bodyPr vert="horz" wrap="square" lIns="0" tIns="11609" rIns="0" bIns="0" rtlCol="0">
            <a:spAutoFit/>
          </a:bodyPr>
          <a:lstStyle/>
          <a:p>
            <a:pPr marL="8929">
              <a:spcBef>
                <a:spcPts val="91"/>
              </a:spcBef>
            </a:pPr>
            <a:r>
              <a:rPr sz="598" spc="7" dirty="0">
                <a:solidFill>
                  <a:srgbClr val="999999"/>
                </a:solidFill>
                <a:latin typeface="Arial"/>
                <a:cs typeface="Arial"/>
              </a:rPr>
              <a:t>Captions generated using</a:t>
            </a:r>
            <a:r>
              <a:rPr sz="598" spc="-18" dirty="0">
                <a:solidFill>
                  <a:srgbClr val="999999"/>
                </a:solidFill>
                <a:latin typeface="Arial"/>
                <a:cs typeface="Arial"/>
              </a:rPr>
              <a:t> </a:t>
            </a:r>
            <a:r>
              <a:rPr sz="598" u="heavy" spc="4" dirty="0">
                <a:solidFill>
                  <a:srgbClr val="999999"/>
                </a:solidFill>
                <a:uFill>
                  <a:solidFill>
                    <a:srgbClr val="999999"/>
                  </a:solidFill>
                </a:uFill>
                <a:latin typeface="Arial"/>
                <a:cs typeface="Arial"/>
              </a:rPr>
              <a:t>neuraltalk2</a:t>
            </a:r>
            <a:endParaRPr sz="598">
              <a:latin typeface="Arial"/>
              <a:cs typeface="Arial"/>
            </a:endParaRPr>
          </a:p>
        </p:txBody>
      </p:sp>
      <p:sp>
        <p:nvSpPr>
          <p:cNvPr id="13" name="object 13"/>
          <p:cNvSpPr txBox="1"/>
          <p:nvPr/>
        </p:nvSpPr>
        <p:spPr>
          <a:xfrm>
            <a:off x="7706605" y="496873"/>
            <a:ext cx="1320701" cy="103735"/>
          </a:xfrm>
          <a:prstGeom prst="rect">
            <a:avLst/>
          </a:prstGeom>
        </p:spPr>
        <p:txBody>
          <a:bodyPr vert="horz" wrap="square" lIns="0" tIns="11609" rIns="0" bIns="0" rtlCol="0">
            <a:spAutoFit/>
          </a:bodyPr>
          <a:lstStyle/>
          <a:p>
            <a:pPr marL="8929">
              <a:spcBef>
                <a:spcPts val="91"/>
              </a:spcBef>
            </a:pPr>
            <a:r>
              <a:rPr sz="598" spc="4" dirty="0">
                <a:solidFill>
                  <a:srgbClr val="999999"/>
                </a:solidFill>
                <a:latin typeface="Arial"/>
                <a:cs typeface="Arial"/>
              </a:rPr>
              <a:t>All </a:t>
            </a:r>
            <a:r>
              <a:rPr sz="598" spc="7" dirty="0">
                <a:solidFill>
                  <a:srgbClr val="999999"/>
                </a:solidFill>
                <a:latin typeface="Arial"/>
                <a:cs typeface="Arial"/>
              </a:rPr>
              <a:t>images are </a:t>
            </a:r>
            <a:r>
              <a:rPr sz="598" u="heavy" spc="-32" dirty="0">
                <a:solidFill>
                  <a:srgbClr val="999999"/>
                </a:solidFill>
                <a:uFill>
                  <a:solidFill>
                    <a:srgbClr val="999999"/>
                  </a:solidFill>
                </a:uFill>
                <a:latin typeface="Arial"/>
                <a:cs typeface="Arial"/>
              </a:rPr>
              <a:t>CCO </a:t>
            </a:r>
            <a:r>
              <a:rPr sz="598" u="heavy" spc="7" dirty="0">
                <a:solidFill>
                  <a:srgbClr val="999999"/>
                </a:solidFill>
                <a:uFill>
                  <a:solidFill>
                    <a:srgbClr val="999999"/>
                  </a:solidFill>
                </a:uFill>
                <a:latin typeface="Arial"/>
                <a:cs typeface="Arial"/>
              </a:rPr>
              <a:t>Public domain</a:t>
            </a:r>
            <a:r>
              <a:rPr sz="598" spc="7" dirty="0">
                <a:solidFill>
                  <a:srgbClr val="999999"/>
                </a:solidFill>
                <a:latin typeface="Arial"/>
                <a:cs typeface="Arial"/>
              </a:rPr>
              <a:t>:</a:t>
            </a:r>
            <a:r>
              <a:rPr sz="598" dirty="0">
                <a:solidFill>
                  <a:srgbClr val="999999"/>
                </a:solidFill>
                <a:latin typeface="Arial"/>
                <a:cs typeface="Arial"/>
              </a:rPr>
              <a:t> </a:t>
            </a:r>
            <a:r>
              <a:rPr sz="598" u="heavy" spc="4" dirty="0">
                <a:solidFill>
                  <a:srgbClr val="999999"/>
                </a:solidFill>
                <a:uFill>
                  <a:solidFill>
                    <a:srgbClr val="999999"/>
                  </a:solidFill>
                </a:uFill>
                <a:latin typeface="Arial"/>
                <a:cs typeface="Arial"/>
              </a:rPr>
              <a:t>fu</a:t>
            </a:r>
            <a:endParaRPr sz="598">
              <a:latin typeface="Arial"/>
              <a:cs typeface="Arial"/>
            </a:endParaRPr>
          </a:p>
        </p:txBody>
      </p:sp>
      <p:sp>
        <p:nvSpPr>
          <p:cNvPr id="14" name="object 14"/>
          <p:cNvSpPr txBox="1"/>
          <p:nvPr/>
        </p:nvSpPr>
        <p:spPr>
          <a:xfrm>
            <a:off x="7706605" y="595290"/>
            <a:ext cx="1321594" cy="103735"/>
          </a:xfrm>
          <a:prstGeom prst="rect">
            <a:avLst/>
          </a:prstGeom>
        </p:spPr>
        <p:txBody>
          <a:bodyPr vert="horz" wrap="square" lIns="0" tIns="11609" rIns="0" bIns="0" rtlCol="0">
            <a:spAutoFit/>
          </a:bodyPr>
          <a:lstStyle/>
          <a:p>
            <a:pPr marL="8929">
              <a:spcBef>
                <a:spcPts val="91"/>
              </a:spcBef>
            </a:pPr>
            <a:r>
              <a:rPr sz="598" u="heavy" spc="7" dirty="0">
                <a:solidFill>
                  <a:srgbClr val="999999"/>
                </a:solidFill>
                <a:uFill>
                  <a:solidFill>
                    <a:srgbClr val="999999"/>
                  </a:solidFill>
                </a:uFill>
                <a:latin typeface="Arial"/>
                <a:cs typeface="Arial"/>
              </a:rPr>
              <a:t>coat</a:t>
            </a:r>
            <a:r>
              <a:rPr sz="598" spc="7" dirty="0">
                <a:solidFill>
                  <a:srgbClr val="999999"/>
                </a:solidFill>
                <a:latin typeface="Arial"/>
                <a:cs typeface="Arial"/>
              </a:rPr>
              <a:t>, </a:t>
            </a:r>
            <a:r>
              <a:rPr sz="598" u="heavy" spc="7" dirty="0">
                <a:solidFill>
                  <a:srgbClr val="999999"/>
                </a:solidFill>
                <a:uFill>
                  <a:solidFill>
                    <a:srgbClr val="999999"/>
                  </a:solidFill>
                </a:uFill>
                <a:latin typeface="Arial"/>
                <a:cs typeface="Arial"/>
              </a:rPr>
              <a:t>handstand</a:t>
            </a:r>
            <a:r>
              <a:rPr sz="598" spc="7" dirty="0">
                <a:solidFill>
                  <a:srgbClr val="999999"/>
                </a:solidFill>
                <a:latin typeface="Arial"/>
                <a:cs typeface="Arial"/>
              </a:rPr>
              <a:t>, </a:t>
            </a:r>
            <a:r>
              <a:rPr sz="598" u="heavy" spc="7" dirty="0">
                <a:solidFill>
                  <a:srgbClr val="999999"/>
                </a:solidFill>
                <a:uFill>
                  <a:solidFill>
                    <a:srgbClr val="999999"/>
                  </a:solidFill>
                </a:uFill>
                <a:latin typeface="Arial"/>
                <a:cs typeface="Arial"/>
              </a:rPr>
              <a:t>spider web</a:t>
            </a:r>
            <a:r>
              <a:rPr sz="598" spc="7" dirty="0">
                <a:solidFill>
                  <a:srgbClr val="999999"/>
                </a:solidFill>
                <a:latin typeface="Arial"/>
                <a:cs typeface="Arial"/>
              </a:rPr>
              <a:t>,</a:t>
            </a:r>
            <a:r>
              <a:rPr sz="598" spc="-25" dirty="0">
                <a:solidFill>
                  <a:srgbClr val="999999"/>
                </a:solidFill>
                <a:latin typeface="Arial"/>
                <a:cs typeface="Arial"/>
              </a:rPr>
              <a:t> </a:t>
            </a:r>
            <a:r>
              <a:rPr sz="598" u="heavy" spc="7" dirty="0">
                <a:solidFill>
                  <a:srgbClr val="999999"/>
                </a:solidFill>
                <a:uFill>
                  <a:solidFill>
                    <a:srgbClr val="999999"/>
                  </a:solidFill>
                </a:uFill>
                <a:latin typeface="Arial"/>
                <a:cs typeface="Arial"/>
              </a:rPr>
              <a:t>baseba</a:t>
            </a:r>
            <a:r>
              <a:rPr sz="598" spc="7" dirty="0">
                <a:solidFill>
                  <a:srgbClr val="999999"/>
                </a:solidFill>
                <a:latin typeface="Arial"/>
                <a:cs typeface="Arial"/>
              </a:rPr>
              <a:t>l</a:t>
            </a:r>
            <a:endParaRPr sz="598">
              <a:latin typeface="Arial"/>
              <a:cs typeface="Arial"/>
            </a:endParaRPr>
          </a:p>
        </p:txBody>
      </p:sp>
      <p:sp>
        <p:nvSpPr>
          <p:cNvPr id="15" name="TextBox 14">
            <a:extLst>
              <a:ext uri="{FF2B5EF4-FFF2-40B4-BE49-F238E27FC236}">
                <a16:creationId xmlns:a16="http://schemas.microsoft.com/office/drawing/2014/main" id="{FB35772B-B77D-E72B-D5C2-D2244E6A21D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8">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3039" y="2448742"/>
            <a:ext cx="7298234" cy="1472979"/>
          </a:xfrm>
          <a:prstGeom prst="rect">
            <a:avLst/>
          </a:prstGeom>
        </p:spPr>
        <p:txBody>
          <a:bodyPr vert="horz" wrap="square" lIns="0" tIns="2679" rIns="0" bIns="0" numCol="1" rtlCol="0" anchor="t" anchorCtr="0" compatLnSpc="1">
            <a:prstTxWarp prst="textNoShape">
              <a:avLst/>
            </a:prstTxWarp>
            <a:spAutoFit/>
          </a:bodyPr>
          <a:lstStyle/>
          <a:p>
            <a:pPr marL="8929" marR="3572" algn="ctr">
              <a:lnSpc>
                <a:spcPct val="100800"/>
              </a:lnSpc>
              <a:spcBef>
                <a:spcPts val="21"/>
              </a:spcBef>
            </a:pPr>
            <a:r>
              <a:rPr lang="de-DE" sz="3200" spc="-4" dirty="0">
                <a:latin typeface="+mn-lt"/>
                <a:cs typeface="HelveticaNeue-Light"/>
              </a:rPr>
              <a:t>W</a:t>
            </a:r>
            <a:r>
              <a:rPr sz="3200" spc="-4" dirty="0" err="1">
                <a:latin typeface="+mn-lt"/>
                <a:cs typeface="HelveticaNeue-Light"/>
              </a:rPr>
              <a:t>e’ve</a:t>
            </a:r>
            <a:r>
              <a:rPr sz="3200" spc="-4" dirty="0">
                <a:latin typeface="+mn-lt"/>
                <a:cs typeface="HelveticaNeue-Light"/>
              </a:rPr>
              <a:t> </a:t>
            </a:r>
            <a:r>
              <a:rPr sz="3200" spc="-7" dirty="0">
                <a:latin typeface="+mn-lt"/>
                <a:cs typeface="HelveticaNeue-Light"/>
              </a:rPr>
              <a:t>seen how </a:t>
            </a:r>
            <a:r>
              <a:rPr sz="3200" spc="-4" dirty="0">
                <a:latin typeface="+mn-lt"/>
                <a:cs typeface="HelveticaNeue-Light"/>
              </a:rPr>
              <a:t>to </a:t>
            </a:r>
            <a:r>
              <a:rPr sz="3200" spc="-7" dirty="0">
                <a:latin typeface="+mn-lt"/>
                <a:cs typeface="HelveticaNeue-Light"/>
              </a:rPr>
              <a:t>compute  </a:t>
            </a:r>
            <a:r>
              <a:rPr sz="3200" spc="-14" dirty="0">
                <a:latin typeface="+mn-lt"/>
                <a:cs typeface="HelveticaNeue-Light"/>
              </a:rPr>
              <a:t>representations </a:t>
            </a:r>
            <a:r>
              <a:rPr sz="3200" spc="-4" dirty="0">
                <a:latin typeface="+mn-lt"/>
                <a:cs typeface="HelveticaNeue-Light"/>
              </a:rPr>
              <a:t>of </a:t>
            </a:r>
            <a:r>
              <a:rPr sz="3200" spc="-21" dirty="0">
                <a:latin typeface="+mn-lt"/>
                <a:cs typeface="HelveticaNeue-Light"/>
              </a:rPr>
              <a:t>words </a:t>
            </a:r>
            <a:r>
              <a:rPr sz="3200" spc="-7" dirty="0">
                <a:latin typeface="+mn-lt"/>
                <a:cs typeface="HelveticaNeue-Light"/>
              </a:rPr>
              <a:t>and  </a:t>
            </a:r>
            <a:r>
              <a:rPr sz="3200" spc="-4" dirty="0">
                <a:latin typeface="+mn-lt"/>
                <a:cs typeface="HelveticaNeue-Light"/>
              </a:rPr>
              <a:t>sentences. </a:t>
            </a:r>
            <a:r>
              <a:rPr lang="de-DE" sz="3200" spc="-7" dirty="0">
                <a:latin typeface="+mn-lt"/>
                <a:cs typeface="HelveticaNeue-Light"/>
              </a:rPr>
              <a:t>W</a:t>
            </a:r>
            <a:r>
              <a:rPr sz="3200" spc="-7" dirty="0">
                <a:latin typeface="+mn-lt"/>
                <a:cs typeface="HelveticaNeue-Light"/>
              </a:rPr>
              <a:t>hat </a:t>
            </a:r>
            <a:r>
              <a:rPr sz="3200" spc="-4" dirty="0">
                <a:latin typeface="+mn-lt"/>
                <a:cs typeface="HelveticaNeue-Light"/>
              </a:rPr>
              <a:t>about</a:t>
            </a:r>
            <a:r>
              <a:rPr sz="3200" spc="-32" dirty="0">
                <a:latin typeface="+mn-lt"/>
                <a:cs typeface="HelveticaNeue-Light"/>
              </a:rPr>
              <a:t> </a:t>
            </a:r>
            <a:r>
              <a:rPr sz="3200" spc="-7" dirty="0">
                <a:latin typeface="+mn-lt"/>
                <a:cs typeface="HelveticaNeue-Light"/>
              </a:rPr>
              <a:t>images?</a:t>
            </a:r>
            <a:endParaRPr sz="3200" dirty="0">
              <a:latin typeface="+mn-lt"/>
              <a:cs typeface="HelveticaNeue-Light"/>
            </a:endParaRPr>
          </a:p>
        </p:txBody>
      </p:sp>
      <p:sp>
        <p:nvSpPr>
          <p:cNvPr id="3" name="TextBox 2">
            <a:extLst>
              <a:ext uri="{FF2B5EF4-FFF2-40B4-BE49-F238E27FC236}">
                <a16:creationId xmlns:a16="http://schemas.microsoft.com/office/drawing/2014/main" id="{8A3C9652-DA6C-7AED-1615-E71AF272986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5536" y="248161"/>
            <a:ext cx="5916364" cy="514809"/>
          </a:xfrm>
          <a:prstGeom prst="rect">
            <a:avLst/>
          </a:prstGeom>
        </p:spPr>
        <p:txBody>
          <a:bodyPr vert="horz" wrap="square" lIns="0" tIns="11609" rIns="0" bIns="0" rtlCol="0">
            <a:spAutoFit/>
          </a:bodyPr>
          <a:lstStyle/>
          <a:p>
            <a:pPr marL="8929">
              <a:spcBef>
                <a:spcPts val="91"/>
              </a:spcBef>
            </a:pPr>
            <a:r>
              <a:rPr sz="3269" spc="7" dirty="0">
                <a:latin typeface="Arial"/>
                <a:cs typeface="Arial"/>
              </a:rPr>
              <a:t>Image Captioning </a:t>
            </a:r>
            <a:r>
              <a:rPr sz="3269" spc="4" dirty="0">
                <a:latin typeface="Arial"/>
                <a:cs typeface="Arial"/>
              </a:rPr>
              <a:t>with</a:t>
            </a:r>
            <a:r>
              <a:rPr sz="3269" spc="-28" dirty="0">
                <a:latin typeface="Arial"/>
                <a:cs typeface="Arial"/>
              </a:rPr>
              <a:t> </a:t>
            </a:r>
            <a:r>
              <a:rPr sz="3269" spc="4" dirty="0">
                <a:latin typeface="Arial"/>
                <a:cs typeface="Arial"/>
              </a:rPr>
              <a:t>Attention</a:t>
            </a:r>
            <a:endParaRPr sz="3269" dirty="0">
              <a:latin typeface="Arial"/>
              <a:cs typeface="Arial"/>
            </a:endParaRPr>
          </a:p>
        </p:txBody>
      </p:sp>
      <p:sp>
        <p:nvSpPr>
          <p:cNvPr id="3" name="object 3"/>
          <p:cNvSpPr/>
          <p:nvPr/>
        </p:nvSpPr>
        <p:spPr>
          <a:xfrm>
            <a:off x="1334271" y="2262158"/>
            <a:ext cx="7340245" cy="325199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06714" y="5526567"/>
            <a:ext cx="5020717" cy="143859"/>
          </a:xfrm>
          <a:prstGeom prst="rect">
            <a:avLst/>
          </a:prstGeom>
        </p:spPr>
        <p:txBody>
          <a:bodyPr vert="horz" wrap="square" lIns="0" tIns="8483" rIns="0" bIns="0" rtlCol="0">
            <a:spAutoFit/>
          </a:bodyPr>
          <a:lstStyle/>
          <a:p>
            <a:pPr marL="8929">
              <a:spcBef>
                <a:spcPts val="67"/>
              </a:spcBef>
            </a:pPr>
            <a:r>
              <a:rPr sz="879" spc="-4" dirty="0">
                <a:latin typeface="Arial"/>
                <a:cs typeface="Arial"/>
              </a:rPr>
              <a:t>Xu et al, </a:t>
            </a:r>
            <a:r>
              <a:rPr sz="879" spc="-7" dirty="0">
                <a:latin typeface="Arial"/>
                <a:cs typeface="Arial"/>
              </a:rPr>
              <a:t>"Show, </a:t>
            </a:r>
            <a:r>
              <a:rPr sz="879" spc="-4" dirty="0">
                <a:latin typeface="Arial"/>
                <a:cs typeface="Arial"/>
              </a:rPr>
              <a:t>Attend, and Tell: Neural Image Caption </a:t>
            </a:r>
            <a:r>
              <a:rPr sz="879" spc="-7" dirty="0">
                <a:latin typeface="Arial"/>
                <a:cs typeface="Arial"/>
              </a:rPr>
              <a:t>Generation </a:t>
            </a:r>
            <a:r>
              <a:rPr sz="879" spc="-4" dirty="0">
                <a:latin typeface="Arial"/>
                <a:cs typeface="Arial"/>
              </a:rPr>
              <a:t>with Visual </a:t>
            </a:r>
            <a:r>
              <a:rPr sz="879" spc="-7" dirty="0">
                <a:latin typeface="Arial"/>
                <a:cs typeface="Arial"/>
              </a:rPr>
              <a:t>Attention", </a:t>
            </a:r>
            <a:r>
              <a:rPr sz="879" spc="-4" dirty="0">
                <a:latin typeface="Arial"/>
                <a:cs typeface="Arial"/>
              </a:rPr>
              <a:t>ICML</a:t>
            </a:r>
            <a:r>
              <a:rPr sz="879" spc="32" dirty="0">
                <a:latin typeface="Arial"/>
                <a:cs typeface="Arial"/>
              </a:rPr>
              <a:t> </a:t>
            </a:r>
            <a:r>
              <a:rPr sz="879" spc="-7" dirty="0">
                <a:latin typeface="Arial"/>
                <a:cs typeface="Arial"/>
              </a:rPr>
              <a:t>2015</a:t>
            </a:r>
            <a:endParaRPr sz="879">
              <a:latin typeface="Arial"/>
              <a:cs typeface="Arial"/>
            </a:endParaRPr>
          </a:p>
        </p:txBody>
      </p:sp>
      <p:sp>
        <p:nvSpPr>
          <p:cNvPr id="5" name="object 5"/>
          <p:cNvSpPr txBox="1"/>
          <p:nvPr/>
        </p:nvSpPr>
        <p:spPr>
          <a:xfrm>
            <a:off x="2488986" y="1714034"/>
            <a:ext cx="4698355" cy="477557"/>
          </a:xfrm>
          <a:prstGeom prst="rect">
            <a:avLst/>
          </a:prstGeom>
        </p:spPr>
        <p:txBody>
          <a:bodyPr vert="horz" wrap="square" lIns="0" tIns="12055" rIns="0" bIns="0" rtlCol="0">
            <a:spAutoFit/>
          </a:bodyPr>
          <a:lstStyle/>
          <a:p>
            <a:pPr marL="8929" marR="3572">
              <a:spcBef>
                <a:spcPts val="95"/>
              </a:spcBef>
            </a:pPr>
            <a:r>
              <a:rPr sz="1512" spc="14" dirty="0">
                <a:latin typeface="Arial"/>
                <a:cs typeface="Arial"/>
              </a:rPr>
              <a:t>RNN </a:t>
            </a:r>
            <a:r>
              <a:rPr sz="1512" spc="7" dirty="0">
                <a:latin typeface="Arial"/>
                <a:cs typeface="Arial"/>
              </a:rPr>
              <a:t>focuses </a:t>
            </a:r>
            <a:r>
              <a:rPr sz="1512" spc="4" dirty="0">
                <a:latin typeface="Arial"/>
                <a:cs typeface="Arial"/>
              </a:rPr>
              <a:t>its </a:t>
            </a:r>
            <a:r>
              <a:rPr sz="1512" spc="7" dirty="0">
                <a:latin typeface="Arial"/>
                <a:cs typeface="Arial"/>
              </a:rPr>
              <a:t>attention at </a:t>
            </a:r>
            <a:r>
              <a:rPr sz="1512" spc="11" dirty="0">
                <a:latin typeface="Arial"/>
                <a:cs typeface="Arial"/>
              </a:rPr>
              <a:t>a </a:t>
            </a:r>
            <a:r>
              <a:rPr sz="1512" spc="4" dirty="0">
                <a:latin typeface="Arial"/>
                <a:cs typeface="Arial"/>
              </a:rPr>
              <a:t>different </a:t>
            </a:r>
            <a:r>
              <a:rPr sz="1512" spc="7" dirty="0">
                <a:latin typeface="Arial"/>
                <a:cs typeface="Arial"/>
              </a:rPr>
              <a:t>spatial location  </a:t>
            </a:r>
            <a:r>
              <a:rPr sz="1512" spc="11" dirty="0">
                <a:latin typeface="Arial"/>
                <a:cs typeface="Arial"/>
              </a:rPr>
              <a:t>when </a:t>
            </a:r>
            <a:r>
              <a:rPr sz="1512" spc="7" dirty="0">
                <a:latin typeface="Arial"/>
                <a:cs typeface="Arial"/>
              </a:rPr>
              <a:t>generating </a:t>
            </a:r>
            <a:r>
              <a:rPr sz="1512" spc="11" dirty="0">
                <a:latin typeface="Arial"/>
                <a:cs typeface="Arial"/>
              </a:rPr>
              <a:t>each</a:t>
            </a:r>
            <a:r>
              <a:rPr sz="1512" spc="-11" dirty="0">
                <a:latin typeface="Arial"/>
                <a:cs typeface="Arial"/>
              </a:rPr>
              <a:t> </a:t>
            </a:r>
            <a:r>
              <a:rPr sz="1512" spc="7" dirty="0">
                <a:latin typeface="Arial"/>
                <a:cs typeface="Arial"/>
              </a:rPr>
              <a:t>word</a:t>
            </a:r>
            <a:endParaRPr sz="1512">
              <a:latin typeface="Arial"/>
              <a:cs typeface="Arial"/>
            </a:endParaRPr>
          </a:p>
        </p:txBody>
      </p:sp>
      <p:sp>
        <p:nvSpPr>
          <p:cNvPr id="6" name="TextBox 5">
            <a:extLst>
              <a:ext uri="{FF2B5EF4-FFF2-40B4-BE49-F238E27FC236}">
                <a16:creationId xmlns:a16="http://schemas.microsoft.com/office/drawing/2014/main" id="{B4BFC840-5BF2-B8D7-316B-5E208547FD4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2794" y="2475988"/>
            <a:ext cx="8620809" cy="1862705"/>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64794" y="2391918"/>
            <a:ext cx="1083618" cy="227612"/>
          </a:xfrm>
          <a:prstGeom prst="rect">
            <a:avLst/>
          </a:prstGeom>
        </p:spPr>
        <p:txBody>
          <a:bodyPr vert="horz" wrap="square" lIns="0" tIns="11162" rIns="0" bIns="0" rtlCol="0">
            <a:spAutoFit/>
          </a:bodyPr>
          <a:lstStyle/>
          <a:p>
            <a:pPr marL="8929">
              <a:spcBef>
                <a:spcPts val="88"/>
              </a:spcBef>
            </a:pPr>
            <a:r>
              <a:rPr sz="1406" spc="4" dirty="0">
                <a:latin typeface="Arial"/>
                <a:cs typeface="Arial"/>
              </a:rPr>
              <a:t>Soft</a:t>
            </a:r>
            <a:r>
              <a:rPr sz="1406" spc="-42" dirty="0">
                <a:latin typeface="Arial"/>
                <a:cs typeface="Arial"/>
              </a:rPr>
              <a:t> </a:t>
            </a:r>
            <a:r>
              <a:rPr sz="1406" spc="4" dirty="0">
                <a:latin typeface="Arial"/>
                <a:cs typeface="Arial"/>
              </a:rPr>
              <a:t>attention</a:t>
            </a:r>
            <a:endParaRPr sz="1406">
              <a:latin typeface="Arial"/>
              <a:cs typeface="Arial"/>
            </a:endParaRPr>
          </a:p>
        </p:txBody>
      </p:sp>
      <p:sp>
        <p:nvSpPr>
          <p:cNvPr id="4" name="object 4"/>
          <p:cNvSpPr txBox="1"/>
          <p:nvPr/>
        </p:nvSpPr>
        <p:spPr>
          <a:xfrm>
            <a:off x="186362" y="3751801"/>
            <a:ext cx="1154162" cy="227612"/>
          </a:xfrm>
          <a:prstGeom prst="rect">
            <a:avLst/>
          </a:prstGeom>
        </p:spPr>
        <p:txBody>
          <a:bodyPr vert="horz" wrap="square" lIns="0" tIns="11162" rIns="0" bIns="0" rtlCol="0">
            <a:spAutoFit/>
          </a:bodyPr>
          <a:lstStyle/>
          <a:p>
            <a:pPr marL="8929">
              <a:spcBef>
                <a:spcPts val="88"/>
              </a:spcBef>
            </a:pPr>
            <a:r>
              <a:rPr sz="1406" spc="7" dirty="0">
                <a:latin typeface="Arial"/>
                <a:cs typeface="Arial"/>
              </a:rPr>
              <a:t>Hard</a:t>
            </a:r>
            <a:r>
              <a:rPr sz="1406" spc="-42" dirty="0">
                <a:latin typeface="Arial"/>
                <a:cs typeface="Arial"/>
              </a:rPr>
              <a:t> </a:t>
            </a:r>
            <a:r>
              <a:rPr sz="1406" spc="4" dirty="0">
                <a:latin typeface="Arial"/>
                <a:cs typeface="Arial"/>
              </a:rPr>
              <a:t>attention</a:t>
            </a:r>
            <a:endParaRPr sz="1406">
              <a:latin typeface="Arial"/>
              <a:cs typeface="Arial"/>
            </a:endParaRPr>
          </a:p>
        </p:txBody>
      </p:sp>
      <p:sp>
        <p:nvSpPr>
          <p:cNvPr id="5" name="object 5"/>
          <p:cNvSpPr txBox="1">
            <a:spLocks noGrp="1"/>
          </p:cNvSpPr>
          <p:nvPr>
            <p:ph type="title"/>
          </p:nvPr>
        </p:nvSpPr>
        <p:spPr>
          <a:xfrm>
            <a:off x="395536" y="254959"/>
            <a:ext cx="5489971" cy="479144"/>
          </a:xfrm>
          <a:prstGeom prst="rect">
            <a:avLst/>
          </a:prstGeom>
        </p:spPr>
        <p:txBody>
          <a:bodyPr vert="horz" wrap="square" lIns="0" tIns="8483" rIns="0" bIns="0" numCol="1" rtlCol="0" anchor="t" anchorCtr="0" compatLnSpc="1">
            <a:prstTxWarp prst="textNoShape">
              <a:avLst/>
            </a:prstTxWarp>
            <a:spAutoFit/>
          </a:bodyPr>
          <a:lstStyle/>
          <a:p>
            <a:pPr marL="8929">
              <a:spcBef>
                <a:spcPts val="67"/>
              </a:spcBef>
            </a:pPr>
            <a:r>
              <a:rPr sz="3058" spc="-7" dirty="0">
                <a:latin typeface="Arial"/>
                <a:cs typeface="Arial"/>
              </a:rPr>
              <a:t>Image Captioning with</a:t>
            </a:r>
            <a:r>
              <a:rPr sz="3058" spc="-32" dirty="0">
                <a:latin typeface="Arial"/>
                <a:cs typeface="Arial"/>
              </a:rPr>
              <a:t> </a:t>
            </a:r>
            <a:r>
              <a:rPr sz="3058" spc="-7" dirty="0">
                <a:latin typeface="Arial"/>
                <a:cs typeface="Arial"/>
              </a:rPr>
              <a:t>Attention</a:t>
            </a:r>
            <a:endParaRPr sz="3058" dirty="0">
              <a:latin typeface="Arial"/>
              <a:cs typeface="Arial"/>
            </a:endParaRPr>
          </a:p>
        </p:txBody>
      </p:sp>
      <p:sp>
        <p:nvSpPr>
          <p:cNvPr id="6" name="object 6"/>
          <p:cNvSpPr txBox="1"/>
          <p:nvPr/>
        </p:nvSpPr>
        <p:spPr>
          <a:xfrm>
            <a:off x="149387" y="5236634"/>
            <a:ext cx="4659064" cy="133989"/>
          </a:xfrm>
          <a:prstGeom prst="rect">
            <a:avLst/>
          </a:prstGeom>
        </p:spPr>
        <p:txBody>
          <a:bodyPr vert="horz" wrap="square" lIns="0" tIns="9376" rIns="0" bIns="0" rtlCol="0">
            <a:spAutoFit/>
          </a:bodyPr>
          <a:lstStyle/>
          <a:p>
            <a:pPr marL="8929">
              <a:spcBef>
                <a:spcPts val="74"/>
              </a:spcBef>
            </a:pPr>
            <a:r>
              <a:rPr sz="809" dirty="0">
                <a:latin typeface="Arial"/>
                <a:cs typeface="Arial"/>
              </a:rPr>
              <a:t>Xu et </a:t>
            </a:r>
            <a:r>
              <a:rPr sz="809" spc="-4" dirty="0">
                <a:latin typeface="Arial"/>
                <a:cs typeface="Arial"/>
              </a:rPr>
              <a:t>al, "Show, Attend, </a:t>
            </a:r>
            <a:r>
              <a:rPr sz="809" dirty="0">
                <a:latin typeface="Arial"/>
                <a:cs typeface="Arial"/>
              </a:rPr>
              <a:t>and </a:t>
            </a:r>
            <a:r>
              <a:rPr sz="809" spc="-4" dirty="0">
                <a:latin typeface="Arial"/>
                <a:cs typeface="Arial"/>
              </a:rPr>
              <a:t>Tell: </a:t>
            </a:r>
            <a:r>
              <a:rPr sz="809" dirty="0">
                <a:latin typeface="Arial"/>
                <a:cs typeface="Arial"/>
              </a:rPr>
              <a:t>Neural Image </a:t>
            </a:r>
            <a:r>
              <a:rPr sz="809" spc="-4" dirty="0">
                <a:latin typeface="Arial"/>
                <a:cs typeface="Arial"/>
              </a:rPr>
              <a:t>Caption Generation </a:t>
            </a:r>
            <a:r>
              <a:rPr sz="809" dirty="0">
                <a:latin typeface="Arial"/>
                <a:cs typeface="Arial"/>
              </a:rPr>
              <a:t>with </a:t>
            </a:r>
            <a:r>
              <a:rPr sz="809" spc="-4" dirty="0">
                <a:latin typeface="Arial"/>
                <a:cs typeface="Arial"/>
              </a:rPr>
              <a:t>Visual Attention", </a:t>
            </a:r>
            <a:r>
              <a:rPr sz="809" dirty="0">
                <a:latin typeface="Arial"/>
                <a:cs typeface="Arial"/>
              </a:rPr>
              <a:t>ICML</a:t>
            </a:r>
            <a:r>
              <a:rPr sz="809" spc="130" dirty="0">
                <a:latin typeface="Arial"/>
                <a:cs typeface="Arial"/>
              </a:rPr>
              <a:t> </a:t>
            </a:r>
            <a:r>
              <a:rPr sz="809" spc="-4" dirty="0">
                <a:latin typeface="Arial"/>
                <a:cs typeface="Arial"/>
              </a:rPr>
              <a:t>2015</a:t>
            </a:r>
            <a:endParaRPr sz="809">
              <a:latin typeface="Arial"/>
              <a:cs typeface="Arial"/>
            </a:endParaRPr>
          </a:p>
        </p:txBody>
      </p:sp>
      <p:sp>
        <p:nvSpPr>
          <p:cNvPr id="7" name="TextBox 6">
            <a:extLst>
              <a:ext uri="{FF2B5EF4-FFF2-40B4-BE49-F238E27FC236}">
                <a16:creationId xmlns:a16="http://schemas.microsoft.com/office/drawing/2014/main" id="{AE2A63A7-207D-E03D-198F-F4BC809E2CF8}"/>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188640"/>
            <a:ext cx="6223546" cy="541416"/>
          </a:xfrm>
          <a:prstGeom prst="rect">
            <a:avLst/>
          </a:prstGeom>
        </p:spPr>
        <p:txBody>
          <a:bodyPr vert="horz" wrap="square" lIns="0" tIns="11162" rIns="0" bIns="0" numCol="1" rtlCol="0" anchor="t" anchorCtr="0" compatLnSpc="1">
            <a:prstTxWarp prst="textNoShape">
              <a:avLst/>
            </a:prstTxWarp>
            <a:spAutoFit/>
          </a:bodyPr>
          <a:lstStyle/>
          <a:p>
            <a:pPr marL="8929">
              <a:spcBef>
                <a:spcPts val="88"/>
              </a:spcBef>
            </a:pPr>
            <a:r>
              <a:rPr sz="3445" spc="7" dirty="0">
                <a:latin typeface="Arial"/>
                <a:cs typeface="Arial"/>
              </a:rPr>
              <a:t>Image </a:t>
            </a:r>
            <a:r>
              <a:rPr sz="3445" spc="4" dirty="0">
                <a:latin typeface="Arial"/>
                <a:cs typeface="Arial"/>
              </a:rPr>
              <a:t>Captioning with</a:t>
            </a:r>
            <a:r>
              <a:rPr sz="3445" spc="-49" dirty="0">
                <a:latin typeface="Arial"/>
                <a:cs typeface="Arial"/>
              </a:rPr>
              <a:t> </a:t>
            </a:r>
            <a:r>
              <a:rPr sz="3445" spc="4" dirty="0">
                <a:latin typeface="Arial"/>
                <a:cs typeface="Arial"/>
              </a:rPr>
              <a:t>Attention</a:t>
            </a:r>
            <a:endParaRPr sz="3445" dirty="0">
              <a:latin typeface="Arial"/>
              <a:cs typeface="Arial"/>
            </a:endParaRPr>
          </a:p>
        </p:txBody>
      </p:sp>
      <p:sp>
        <p:nvSpPr>
          <p:cNvPr id="3" name="object 3"/>
          <p:cNvSpPr/>
          <p:nvPr/>
        </p:nvSpPr>
        <p:spPr>
          <a:xfrm>
            <a:off x="1543294" y="1929184"/>
            <a:ext cx="7416143" cy="312477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8616" y="5568677"/>
            <a:ext cx="5281017" cy="150598"/>
          </a:xfrm>
          <a:prstGeom prst="rect">
            <a:avLst/>
          </a:prstGeom>
        </p:spPr>
        <p:txBody>
          <a:bodyPr vert="horz" wrap="square" lIns="0" tIns="9823" rIns="0" bIns="0" rtlCol="0">
            <a:spAutoFit/>
          </a:bodyPr>
          <a:lstStyle/>
          <a:p>
            <a:pPr marL="8929">
              <a:spcBef>
                <a:spcPts val="77"/>
              </a:spcBef>
            </a:pPr>
            <a:r>
              <a:rPr sz="914" spc="4" dirty="0">
                <a:latin typeface="Arial"/>
                <a:cs typeface="Arial"/>
              </a:rPr>
              <a:t>Xu </a:t>
            </a:r>
            <a:r>
              <a:rPr sz="914" dirty="0">
                <a:latin typeface="Arial"/>
                <a:cs typeface="Arial"/>
              </a:rPr>
              <a:t>et al, </a:t>
            </a:r>
            <a:r>
              <a:rPr sz="914" spc="-4" dirty="0">
                <a:latin typeface="Arial"/>
                <a:cs typeface="Arial"/>
              </a:rPr>
              <a:t>"Show, </a:t>
            </a:r>
            <a:r>
              <a:rPr sz="914" dirty="0">
                <a:latin typeface="Arial"/>
                <a:cs typeface="Arial"/>
              </a:rPr>
              <a:t>Attend, and Tell: Neural </a:t>
            </a:r>
            <a:r>
              <a:rPr sz="914" spc="4" dirty="0">
                <a:latin typeface="Arial"/>
                <a:cs typeface="Arial"/>
              </a:rPr>
              <a:t>Image </a:t>
            </a:r>
            <a:r>
              <a:rPr sz="914" dirty="0">
                <a:latin typeface="Arial"/>
                <a:cs typeface="Arial"/>
              </a:rPr>
              <a:t>Caption Generation with Visual </a:t>
            </a:r>
            <a:r>
              <a:rPr sz="914" spc="-4" dirty="0">
                <a:latin typeface="Arial"/>
                <a:cs typeface="Arial"/>
              </a:rPr>
              <a:t>Attention", </a:t>
            </a:r>
            <a:r>
              <a:rPr sz="914" dirty="0">
                <a:latin typeface="Arial"/>
                <a:cs typeface="Arial"/>
              </a:rPr>
              <a:t>ICML</a:t>
            </a:r>
            <a:r>
              <a:rPr sz="914" spc="77" dirty="0">
                <a:latin typeface="Arial"/>
                <a:cs typeface="Arial"/>
              </a:rPr>
              <a:t> </a:t>
            </a:r>
            <a:r>
              <a:rPr sz="914" dirty="0">
                <a:latin typeface="Arial"/>
                <a:cs typeface="Arial"/>
              </a:rPr>
              <a:t>2015</a:t>
            </a:r>
            <a:endParaRPr sz="914">
              <a:latin typeface="Arial"/>
              <a:cs typeface="Arial"/>
            </a:endParaRPr>
          </a:p>
        </p:txBody>
      </p:sp>
      <p:sp>
        <p:nvSpPr>
          <p:cNvPr id="5" name="TextBox 4">
            <a:extLst>
              <a:ext uri="{FF2B5EF4-FFF2-40B4-BE49-F238E27FC236}">
                <a16:creationId xmlns:a16="http://schemas.microsoft.com/office/drawing/2014/main" id="{69E63199-83A9-ADD3-72DF-BE40C0E7C6DB}"/>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bject 32">
            <a:extLst>
              <a:ext uri="{FF2B5EF4-FFF2-40B4-BE49-F238E27FC236}">
                <a16:creationId xmlns:a16="http://schemas.microsoft.com/office/drawing/2014/main" id="{97D744CC-2064-A8EE-0AFC-49AE94CD54C3}"/>
              </a:ext>
            </a:extLst>
          </p:cNvPr>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91" name="object 32">
            <a:extLst>
              <a:ext uri="{FF2B5EF4-FFF2-40B4-BE49-F238E27FC236}">
                <a16:creationId xmlns:a16="http://schemas.microsoft.com/office/drawing/2014/main" id="{B9124CB9-8BE1-D6FB-1F14-EDD6D805DFF8}"/>
              </a:ext>
            </a:extLst>
          </p:cNvPr>
          <p:cNvSpPr/>
          <p:nvPr/>
        </p:nvSpPr>
        <p:spPr>
          <a:xfrm>
            <a:off x="5408000" y="4778742"/>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3" name="object 3"/>
          <p:cNvSpPr txBox="1"/>
          <p:nvPr/>
        </p:nvSpPr>
        <p:spPr>
          <a:xfrm>
            <a:off x="148875" y="4625163"/>
            <a:ext cx="1259840" cy="659155"/>
          </a:xfrm>
          <a:prstGeom prst="rect">
            <a:avLst/>
          </a:prstGeom>
        </p:spPr>
        <p:txBody>
          <a:bodyPr vert="horz" wrap="square" lIns="0" tIns="12700" rIns="0" bIns="0" rtlCol="0">
            <a:spAutoFit/>
          </a:bodyPr>
          <a:lstStyle/>
          <a:p>
            <a:pPr marL="12699" marR="5080">
              <a:spcBef>
                <a:spcPts val="100"/>
              </a:spcBef>
            </a:pPr>
            <a:r>
              <a:rPr sz="1400" spc="-5" dirty="0">
                <a:latin typeface="Arial"/>
                <a:cs typeface="Arial"/>
              </a:rPr>
              <a:t>Extract </a:t>
            </a:r>
            <a:r>
              <a:rPr sz="1400" dirty="0">
                <a:latin typeface="Arial"/>
                <a:cs typeface="Arial"/>
              </a:rPr>
              <a:t>spatial  </a:t>
            </a:r>
            <a:r>
              <a:rPr sz="1400" spc="-5" dirty="0">
                <a:latin typeface="Arial"/>
                <a:cs typeface="Arial"/>
              </a:rPr>
              <a:t>features from </a:t>
            </a:r>
            <a:r>
              <a:rPr sz="1400" dirty="0">
                <a:latin typeface="Arial"/>
                <a:cs typeface="Arial"/>
              </a:rPr>
              <a:t>a  </a:t>
            </a:r>
            <a:r>
              <a:rPr sz="1400" spc="-5" dirty="0">
                <a:latin typeface="Arial"/>
                <a:cs typeface="Arial"/>
              </a:rPr>
              <a:t>pretrained</a:t>
            </a:r>
            <a:r>
              <a:rPr sz="1400" spc="-90" dirty="0">
                <a:latin typeface="Arial"/>
                <a:cs typeface="Arial"/>
              </a:rPr>
              <a:t> </a:t>
            </a:r>
            <a:r>
              <a:rPr sz="1400" spc="-5" dirty="0">
                <a:latin typeface="Arial"/>
                <a:cs typeface="Arial"/>
              </a:rPr>
              <a:t>CNN</a:t>
            </a:r>
            <a:endParaRPr sz="1400">
              <a:latin typeface="Arial"/>
              <a:cs typeface="Arial"/>
            </a:endParaRPr>
          </a:p>
        </p:txBody>
      </p:sp>
      <p:sp>
        <p:nvSpPr>
          <p:cNvPr id="4" name="object 4"/>
          <p:cNvSpPr txBox="1">
            <a:spLocks noGrp="1"/>
          </p:cNvSpPr>
          <p:nvPr>
            <p:ph type="title"/>
          </p:nvPr>
        </p:nvSpPr>
        <p:spPr>
          <a:xfrm>
            <a:off x="363171" y="266838"/>
            <a:ext cx="6263005"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5" dirty="0"/>
              <a:t>Image Captioning using</a:t>
            </a:r>
            <a:r>
              <a:rPr sz="3000" spc="-90" dirty="0"/>
              <a:t> </a:t>
            </a:r>
            <a:r>
              <a:rPr lang="de-DE" sz="3000" spc="-5" dirty="0"/>
              <a:t>T</a:t>
            </a:r>
            <a:r>
              <a:rPr sz="3000" spc="-5" dirty="0" err="1"/>
              <a:t>ransformers</a:t>
            </a:r>
            <a:endParaRPr sz="3000" dirty="0"/>
          </a:p>
        </p:txBody>
      </p:sp>
      <p:sp>
        <p:nvSpPr>
          <p:cNvPr id="5" name="object 5"/>
          <p:cNvSpPr/>
          <p:nvPr/>
        </p:nvSpPr>
        <p:spPr>
          <a:xfrm>
            <a:off x="152050" y="3782099"/>
            <a:ext cx="971999" cy="6870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solidFill>
            <a:srgbClr val="CCCCCC"/>
          </a:solidFill>
        </p:spPr>
        <p:txBody>
          <a:bodyPr wrap="square" lIns="0" tIns="0" rIns="0" bIns="0" rtlCol="0"/>
          <a:lstStyle/>
          <a:p>
            <a:endParaRPr/>
          </a:p>
        </p:txBody>
      </p:sp>
      <p:sp>
        <p:nvSpPr>
          <p:cNvPr id="7" name="object 7"/>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ln w="9524">
            <a:solidFill>
              <a:srgbClr val="666666"/>
            </a:solidFill>
          </a:ln>
        </p:spPr>
        <p:txBody>
          <a:bodyPr wrap="square" lIns="0" tIns="0" rIns="0" bIns="0" rtlCol="0"/>
          <a:lstStyle/>
          <a:p>
            <a:endParaRPr/>
          </a:p>
        </p:txBody>
      </p:sp>
      <p:sp>
        <p:nvSpPr>
          <p:cNvPr id="8" name="object 8"/>
          <p:cNvSpPr txBox="1"/>
          <p:nvPr/>
        </p:nvSpPr>
        <p:spPr>
          <a:xfrm>
            <a:off x="1285588" y="3959141"/>
            <a:ext cx="575945" cy="320601"/>
          </a:xfrm>
          <a:prstGeom prst="rect">
            <a:avLst/>
          </a:prstGeom>
        </p:spPr>
        <p:txBody>
          <a:bodyPr vert="horz" wrap="square" lIns="0" tIns="12700" rIns="0" bIns="0" rtlCol="0">
            <a:spAutoFit/>
          </a:bodyPr>
          <a:lstStyle/>
          <a:p>
            <a:pPr marL="12699">
              <a:spcBef>
                <a:spcPts val="100"/>
              </a:spcBef>
            </a:pPr>
            <a:r>
              <a:rPr sz="2000" spc="-5" dirty="0">
                <a:latin typeface="Arial"/>
                <a:cs typeface="Arial"/>
              </a:rPr>
              <a:t>CNN</a:t>
            </a:r>
            <a:endParaRPr sz="2000">
              <a:latin typeface="Arial"/>
              <a:cs typeface="Arial"/>
            </a:endParaRPr>
          </a:p>
        </p:txBody>
      </p:sp>
      <p:sp>
        <p:nvSpPr>
          <p:cNvPr id="9" name="object 9"/>
          <p:cNvSpPr txBox="1"/>
          <p:nvPr/>
        </p:nvSpPr>
        <p:spPr>
          <a:xfrm>
            <a:off x="2008142" y="4595838"/>
            <a:ext cx="824865" cy="443711"/>
          </a:xfrm>
          <a:prstGeom prst="rect">
            <a:avLst/>
          </a:prstGeom>
        </p:spPr>
        <p:txBody>
          <a:bodyPr vert="horz" wrap="square" lIns="0" tIns="12700" rIns="0" bIns="0" rtlCol="0">
            <a:spAutoFit/>
          </a:bodyPr>
          <a:lstStyle/>
          <a:p>
            <a:pPr marL="12699" marR="5080" indent="24129">
              <a:spcBef>
                <a:spcPts val="100"/>
              </a:spcBef>
            </a:pPr>
            <a:r>
              <a:rPr sz="1400" spc="-5" dirty="0">
                <a:latin typeface="Arial"/>
                <a:cs typeface="Arial"/>
              </a:rPr>
              <a:t>Features:  </a:t>
            </a:r>
            <a:r>
              <a:rPr sz="1400" dirty="0">
                <a:latin typeface="Arial"/>
                <a:cs typeface="Arial"/>
              </a:rPr>
              <a:t>H x W x</a:t>
            </a:r>
            <a:r>
              <a:rPr sz="1400" spc="-120" dirty="0">
                <a:latin typeface="Arial"/>
                <a:cs typeface="Arial"/>
              </a:rPr>
              <a:t> </a:t>
            </a:r>
            <a:r>
              <a:rPr sz="1400" dirty="0">
                <a:latin typeface="Arial"/>
                <a:cs typeface="Arial"/>
              </a:rPr>
              <a:t>D</a:t>
            </a:r>
            <a:endParaRPr sz="1400">
              <a:latin typeface="Arial"/>
              <a:cs typeface="Arial"/>
            </a:endParaRPr>
          </a:p>
        </p:txBody>
      </p:sp>
      <p:graphicFrame>
        <p:nvGraphicFramePr>
          <p:cNvPr id="10" name="object 10"/>
          <p:cNvGraphicFramePr>
            <a:graphicFrameLocks noGrp="1"/>
          </p:cNvGraphicFramePr>
          <p:nvPr/>
        </p:nvGraphicFramePr>
        <p:xfrm>
          <a:off x="2111560" y="3606741"/>
          <a:ext cx="955674" cy="946646"/>
        </p:xfrm>
        <a:graphic>
          <a:graphicData uri="http://schemas.openxmlformats.org/drawingml/2006/table">
            <a:tbl>
              <a:tblPr firstRow="1" bandRow="1">
                <a:tableStyleId>{2D5ABB26-0587-4C30-8999-92F81FD0307C}</a:tableStyleId>
              </a:tblPr>
              <a:tblGrid>
                <a:gridCol w="302895">
                  <a:extLst>
                    <a:ext uri="{9D8B030D-6E8A-4147-A177-3AD203B41FA5}">
                      <a16:colId xmlns:a16="http://schemas.microsoft.com/office/drawing/2014/main" val="20000"/>
                    </a:ext>
                  </a:extLst>
                </a:gridCol>
                <a:gridCol w="344170">
                  <a:extLst>
                    <a:ext uri="{9D8B030D-6E8A-4147-A177-3AD203B41FA5}">
                      <a16:colId xmlns:a16="http://schemas.microsoft.com/office/drawing/2014/main" val="20001"/>
                    </a:ext>
                  </a:extLst>
                </a:gridCol>
                <a:gridCol w="308609">
                  <a:extLst>
                    <a:ext uri="{9D8B030D-6E8A-4147-A177-3AD203B41FA5}">
                      <a16:colId xmlns:a16="http://schemas.microsoft.com/office/drawing/2014/main" val="20002"/>
                    </a:ext>
                  </a:extLst>
                </a:gridCol>
              </a:tblGrid>
              <a:tr h="316992">
                <a:tc>
                  <a:txBody>
                    <a:bodyPr/>
                    <a:lstStyle/>
                    <a:p>
                      <a:pPr marL="13335" algn="ctr">
                        <a:lnSpc>
                          <a:spcPct val="100000"/>
                        </a:lnSpc>
                        <a:spcBef>
                          <a:spcPts val="885"/>
                        </a:spcBef>
                      </a:pPr>
                      <a:r>
                        <a:rPr sz="1800" spc="-7" baseline="20833" dirty="0">
                          <a:latin typeface="Arial"/>
                          <a:cs typeface="Arial"/>
                        </a:rPr>
                        <a:t>z</a:t>
                      </a:r>
                      <a:r>
                        <a:rPr sz="800" spc="-5" dirty="0">
                          <a:latin typeface="Arial"/>
                          <a:cs typeface="Arial"/>
                        </a:rPr>
                        <a:t>0,0</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885"/>
                        </a:spcBef>
                      </a:pPr>
                      <a:r>
                        <a:rPr sz="1800" spc="-7" baseline="20833" dirty="0">
                          <a:latin typeface="Arial"/>
                          <a:cs typeface="Arial"/>
                        </a:rPr>
                        <a:t>z</a:t>
                      </a:r>
                      <a:r>
                        <a:rPr sz="800" spc="-5" dirty="0">
                          <a:latin typeface="Arial"/>
                          <a:cs typeface="Arial"/>
                        </a:rPr>
                        <a:t>0,1</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885"/>
                        </a:spcBef>
                      </a:pPr>
                      <a:r>
                        <a:rPr sz="1800" baseline="20833" dirty="0">
                          <a:latin typeface="Arial"/>
                          <a:cs typeface="Arial"/>
                        </a:rPr>
                        <a:t>z</a:t>
                      </a:r>
                      <a:r>
                        <a:rPr sz="800" spc="-5" dirty="0">
                          <a:latin typeface="Arial"/>
                          <a:cs typeface="Arial"/>
                        </a:rPr>
                        <a:t>0,2</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0"/>
                  </a:ext>
                </a:extLst>
              </a:tr>
              <a:tr h="314637">
                <a:tc>
                  <a:txBody>
                    <a:bodyPr/>
                    <a:lstStyle/>
                    <a:p>
                      <a:pPr marL="13335" algn="ctr">
                        <a:lnSpc>
                          <a:spcPct val="100000"/>
                        </a:lnSpc>
                        <a:spcBef>
                          <a:spcPts val="790"/>
                        </a:spcBef>
                      </a:pPr>
                      <a:r>
                        <a:rPr sz="1800" spc="-7" baseline="20833" dirty="0">
                          <a:latin typeface="Arial"/>
                          <a:cs typeface="Arial"/>
                        </a:rPr>
                        <a:t>z</a:t>
                      </a:r>
                      <a:r>
                        <a:rPr sz="800" spc="-5" dirty="0">
                          <a:latin typeface="Arial"/>
                          <a:cs typeface="Arial"/>
                        </a:rPr>
                        <a:t>1,0</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790"/>
                        </a:spcBef>
                      </a:pPr>
                      <a:r>
                        <a:rPr sz="1800" spc="-7" baseline="20833" dirty="0">
                          <a:latin typeface="Arial"/>
                          <a:cs typeface="Arial"/>
                        </a:rPr>
                        <a:t>z</a:t>
                      </a:r>
                      <a:r>
                        <a:rPr sz="800" spc="-5" dirty="0">
                          <a:latin typeface="Arial"/>
                          <a:cs typeface="Arial"/>
                        </a:rPr>
                        <a:t>1,1</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790"/>
                        </a:spcBef>
                      </a:pPr>
                      <a:r>
                        <a:rPr sz="1800" baseline="20833" dirty="0">
                          <a:latin typeface="Arial"/>
                          <a:cs typeface="Arial"/>
                        </a:rPr>
                        <a:t>z</a:t>
                      </a:r>
                      <a:r>
                        <a:rPr sz="800" spc="-5" dirty="0">
                          <a:latin typeface="Arial"/>
                          <a:cs typeface="Arial"/>
                        </a:rPr>
                        <a:t>1,2</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1"/>
                  </a:ext>
                </a:extLst>
              </a:tr>
              <a:tr h="315017">
                <a:tc>
                  <a:txBody>
                    <a:bodyPr/>
                    <a:lstStyle/>
                    <a:p>
                      <a:pPr marL="13335" algn="ctr">
                        <a:lnSpc>
                          <a:spcPct val="100000"/>
                        </a:lnSpc>
                        <a:spcBef>
                          <a:spcPts val="710"/>
                        </a:spcBef>
                      </a:pPr>
                      <a:r>
                        <a:rPr sz="1800" spc="-7" baseline="20833" dirty="0">
                          <a:latin typeface="Arial"/>
                          <a:cs typeface="Arial"/>
                        </a:rPr>
                        <a:t>z</a:t>
                      </a:r>
                      <a:r>
                        <a:rPr sz="800" spc="-5" dirty="0">
                          <a:latin typeface="Arial"/>
                          <a:cs typeface="Arial"/>
                        </a:rPr>
                        <a:t>2,0</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L="13970" algn="ctr">
                        <a:lnSpc>
                          <a:spcPct val="100000"/>
                        </a:lnSpc>
                        <a:spcBef>
                          <a:spcPts val="710"/>
                        </a:spcBef>
                      </a:pPr>
                      <a:r>
                        <a:rPr sz="1800" spc="-7" baseline="20833" dirty="0">
                          <a:latin typeface="Arial"/>
                          <a:cs typeface="Arial"/>
                        </a:rPr>
                        <a:t>z</a:t>
                      </a:r>
                      <a:r>
                        <a:rPr sz="800" spc="-5" dirty="0">
                          <a:latin typeface="Arial"/>
                          <a:cs typeface="Arial"/>
                        </a:rPr>
                        <a:t>2,1</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R="8255" algn="r">
                        <a:lnSpc>
                          <a:spcPct val="100000"/>
                        </a:lnSpc>
                        <a:spcBef>
                          <a:spcPts val="710"/>
                        </a:spcBef>
                      </a:pPr>
                      <a:r>
                        <a:rPr sz="1800" baseline="20833" dirty="0">
                          <a:latin typeface="Arial"/>
                          <a:cs typeface="Arial"/>
                        </a:rPr>
                        <a:t>z</a:t>
                      </a:r>
                      <a:r>
                        <a:rPr sz="800" spc="-5" dirty="0">
                          <a:latin typeface="Arial"/>
                          <a:cs typeface="Arial"/>
                        </a:rPr>
                        <a:t>2,2</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extLst>
                  <a:ext uri="{0D108BD9-81ED-4DB2-BD59-A6C34878D82A}">
                    <a16:rowId xmlns:a16="http://schemas.microsoft.com/office/drawing/2014/main" val="10002"/>
                  </a:ext>
                </a:extLst>
              </a:tr>
            </a:tbl>
          </a:graphicData>
        </a:graphic>
      </p:graphicFrame>
      <p:sp>
        <p:nvSpPr>
          <p:cNvPr id="11" name="object 11"/>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2" name="object 12"/>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3" name="object 13"/>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4" name="object 14"/>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4202012"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0,1</a:t>
            </a:r>
            <a:endParaRPr sz="700">
              <a:latin typeface="Arial"/>
              <a:cs typeface="Arial"/>
            </a:endParaRPr>
          </a:p>
        </p:txBody>
      </p:sp>
      <p:sp>
        <p:nvSpPr>
          <p:cNvPr id="16" name="object 16"/>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7" name="object 17"/>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8" name="object 18"/>
          <p:cNvSpPr txBox="1"/>
          <p:nvPr/>
        </p:nvSpPr>
        <p:spPr>
          <a:xfrm>
            <a:off x="3767275"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0,0</a:t>
            </a:r>
            <a:endParaRPr sz="700">
              <a:latin typeface="Arial"/>
              <a:cs typeface="Arial"/>
            </a:endParaRPr>
          </a:p>
        </p:txBody>
      </p:sp>
      <p:sp>
        <p:nvSpPr>
          <p:cNvPr id="19" name="object 19"/>
          <p:cNvSpPr/>
          <p:nvPr/>
        </p:nvSpPr>
        <p:spPr>
          <a:xfrm>
            <a:off x="3745300" y="4750041"/>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20" name="object 20"/>
          <p:cNvSpPr/>
          <p:nvPr/>
        </p:nvSpPr>
        <p:spPr>
          <a:xfrm>
            <a:off x="3745300" y="4750041"/>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21" name="object 21"/>
          <p:cNvSpPr txBox="1"/>
          <p:nvPr/>
        </p:nvSpPr>
        <p:spPr>
          <a:xfrm>
            <a:off x="4624050" y="4892580"/>
            <a:ext cx="1203325" cy="182101"/>
          </a:xfrm>
          <a:prstGeom prst="rect">
            <a:avLst/>
          </a:prstGeom>
        </p:spPr>
        <p:txBody>
          <a:bodyPr vert="horz" wrap="square" lIns="0" tIns="12700" rIns="0" bIns="0" rtlCol="0">
            <a:spAutoFit/>
          </a:bodyPr>
          <a:lstStyle/>
          <a:p>
            <a:pPr marL="135248">
              <a:spcBef>
                <a:spcPts val="100"/>
              </a:spcBef>
              <a:tabLst>
                <a:tab pos="880699" algn="l"/>
              </a:tabLst>
            </a:pPr>
            <a:r>
              <a:rPr sz="1650" spc="7" baseline="20202" dirty="0">
                <a:latin typeface="Arial"/>
                <a:cs typeface="Arial"/>
              </a:rPr>
              <a:t>z</a:t>
            </a:r>
            <a:r>
              <a:rPr sz="700" spc="5" dirty="0">
                <a:latin typeface="Arial"/>
                <a:cs typeface="Arial"/>
              </a:rPr>
              <a:t>0,2	</a:t>
            </a:r>
            <a:r>
              <a:rPr sz="1650" spc="7" baseline="20202" dirty="0">
                <a:latin typeface="Arial"/>
                <a:cs typeface="Arial"/>
              </a:rPr>
              <a:t>z</a:t>
            </a:r>
            <a:r>
              <a:rPr sz="700" spc="5" dirty="0">
                <a:latin typeface="Arial"/>
                <a:cs typeface="Arial"/>
              </a:rPr>
              <a:t>2,2</a:t>
            </a:r>
            <a:endParaRPr sz="700">
              <a:latin typeface="Arial"/>
              <a:cs typeface="Arial"/>
            </a:endParaRPr>
          </a:p>
        </p:txBody>
      </p:sp>
      <p:sp>
        <p:nvSpPr>
          <p:cNvPr id="22" name="object 22"/>
          <p:cNvSpPr txBox="1"/>
          <p:nvPr/>
        </p:nvSpPr>
        <p:spPr>
          <a:xfrm>
            <a:off x="5182626" y="4808113"/>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23" name="object 23"/>
          <p:cNvSpPr txBox="1"/>
          <p:nvPr/>
        </p:nvSpPr>
        <p:spPr>
          <a:xfrm>
            <a:off x="3745300" y="4178423"/>
            <a:ext cx="2090420" cy="298800"/>
          </a:xfrm>
          <a:prstGeom prst="rect">
            <a:avLst/>
          </a:prstGeom>
          <a:solidFill>
            <a:srgbClr val="EEEEEE"/>
          </a:solidFill>
          <a:ln w="19049">
            <a:solidFill>
              <a:srgbClr val="666666"/>
            </a:solidFill>
          </a:ln>
        </p:spPr>
        <p:txBody>
          <a:bodyPr vert="horz" wrap="square" lIns="0" tIns="82550" rIns="0" bIns="0" rtlCol="0">
            <a:spAutoFit/>
          </a:bodyPr>
          <a:lstStyle/>
          <a:p>
            <a:pPr marL="218429">
              <a:spcBef>
                <a:spcPts val="650"/>
              </a:spcBef>
            </a:pPr>
            <a:r>
              <a:rPr sz="1400" spc="-5" dirty="0">
                <a:latin typeface="Arial"/>
                <a:cs typeface="Arial"/>
              </a:rPr>
              <a:t>Transformer</a:t>
            </a:r>
            <a:r>
              <a:rPr sz="1400" spc="-25" dirty="0">
                <a:latin typeface="Arial"/>
                <a:cs typeface="Arial"/>
              </a:rPr>
              <a:t> </a:t>
            </a:r>
            <a:r>
              <a:rPr sz="1400" spc="-5" dirty="0">
                <a:latin typeface="Arial"/>
                <a:cs typeface="Arial"/>
              </a:rPr>
              <a:t>encoder</a:t>
            </a:r>
            <a:endParaRPr sz="1400">
              <a:latin typeface="Arial"/>
              <a:cs typeface="Arial"/>
            </a:endParaRPr>
          </a:p>
        </p:txBody>
      </p:sp>
      <p:sp>
        <p:nvSpPr>
          <p:cNvPr id="24" name="object 24"/>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5" name="object 25"/>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6" name="object 26"/>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7" name="object 27"/>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8" name="object 28"/>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9" name="object 29"/>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30" name="object 30"/>
          <p:cNvSpPr/>
          <p:nvPr/>
        </p:nvSpPr>
        <p:spPr>
          <a:xfrm>
            <a:off x="3752889" y="3613294"/>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31" name="object 31"/>
          <p:cNvSpPr/>
          <p:nvPr/>
        </p:nvSpPr>
        <p:spPr>
          <a:xfrm>
            <a:off x="3752889" y="3613294"/>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32" name="object 32"/>
          <p:cNvSpPr txBox="1"/>
          <p:nvPr/>
        </p:nvSpPr>
        <p:spPr>
          <a:xfrm>
            <a:off x="3729175" y="3764693"/>
            <a:ext cx="2098675" cy="182101"/>
          </a:xfrm>
          <a:prstGeom prst="rect">
            <a:avLst/>
          </a:prstGeom>
        </p:spPr>
        <p:txBody>
          <a:bodyPr vert="horz" wrap="square" lIns="0" tIns="12700" rIns="0" bIns="0" rtlCol="0">
            <a:spAutoFit/>
          </a:bodyPr>
          <a:lstStyle/>
          <a:p>
            <a:pPr marL="160647">
              <a:spcBef>
                <a:spcPts val="100"/>
              </a:spcBef>
              <a:tabLst>
                <a:tab pos="594965" algn="l"/>
                <a:tab pos="1029916" algn="l"/>
                <a:tab pos="1776004" algn="l"/>
              </a:tabLst>
            </a:pPr>
            <a:r>
              <a:rPr sz="1650" spc="7" baseline="20202" dirty="0">
                <a:latin typeface="Arial"/>
                <a:cs typeface="Arial"/>
              </a:rPr>
              <a:t>c</a:t>
            </a:r>
            <a:r>
              <a:rPr sz="700" spc="5" dirty="0">
                <a:latin typeface="Arial"/>
                <a:cs typeface="Arial"/>
              </a:rPr>
              <a:t>0,0	</a:t>
            </a:r>
            <a:r>
              <a:rPr sz="1650" spc="7" baseline="20202" dirty="0">
                <a:latin typeface="Arial"/>
                <a:cs typeface="Arial"/>
              </a:rPr>
              <a:t>c</a:t>
            </a:r>
            <a:r>
              <a:rPr sz="700" spc="5" dirty="0">
                <a:latin typeface="Arial"/>
                <a:cs typeface="Arial"/>
              </a:rPr>
              <a:t>0,1	</a:t>
            </a:r>
            <a:r>
              <a:rPr sz="1650" spc="7" baseline="20202" dirty="0">
                <a:latin typeface="Arial"/>
                <a:cs typeface="Arial"/>
              </a:rPr>
              <a:t>c</a:t>
            </a:r>
            <a:r>
              <a:rPr sz="700" spc="5" dirty="0">
                <a:latin typeface="Arial"/>
                <a:cs typeface="Arial"/>
              </a:rPr>
              <a:t>0,2	</a:t>
            </a:r>
            <a:r>
              <a:rPr sz="1650" spc="7" baseline="20202" dirty="0">
                <a:latin typeface="Arial"/>
                <a:cs typeface="Arial"/>
              </a:rPr>
              <a:t>c</a:t>
            </a:r>
            <a:r>
              <a:rPr sz="700" spc="5" dirty="0">
                <a:latin typeface="Arial"/>
                <a:cs typeface="Arial"/>
              </a:rPr>
              <a:t>2,2</a:t>
            </a:r>
            <a:endParaRPr sz="700">
              <a:latin typeface="Arial"/>
              <a:cs typeface="Arial"/>
            </a:endParaRPr>
          </a:p>
        </p:txBody>
      </p:sp>
      <p:sp>
        <p:nvSpPr>
          <p:cNvPr id="33" name="object 33"/>
          <p:cNvSpPr txBox="1"/>
          <p:nvPr/>
        </p:nvSpPr>
        <p:spPr>
          <a:xfrm>
            <a:off x="5182626" y="3680226"/>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34" name="object 34"/>
          <p:cNvSpPr/>
          <p:nvPr/>
        </p:nvSpPr>
        <p:spPr>
          <a:xfrm>
            <a:off x="4790349" y="4629291"/>
            <a:ext cx="0" cy="121285"/>
          </a:xfrm>
          <a:custGeom>
            <a:avLst/>
            <a:gdLst/>
            <a:ahLst/>
            <a:cxnLst/>
            <a:rect l="l" t="t" r="r" b="b"/>
            <a:pathLst>
              <a:path h="121285">
                <a:moveTo>
                  <a:pt x="0" y="120749"/>
                </a:moveTo>
                <a:lnTo>
                  <a:pt x="0" y="0"/>
                </a:lnTo>
              </a:path>
            </a:pathLst>
          </a:custGeom>
          <a:ln w="9524">
            <a:solidFill>
              <a:srgbClr val="222222"/>
            </a:solidFill>
          </a:ln>
        </p:spPr>
        <p:txBody>
          <a:bodyPr wrap="square" lIns="0" tIns="0" rIns="0" bIns="0" rtlCol="0"/>
          <a:lstStyle/>
          <a:p>
            <a:endParaRPr/>
          </a:p>
        </p:txBody>
      </p:sp>
      <p:sp>
        <p:nvSpPr>
          <p:cNvPr id="35" name="object 35"/>
          <p:cNvSpPr/>
          <p:nvPr/>
        </p:nvSpPr>
        <p:spPr>
          <a:xfrm>
            <a:off x="4774617" y="4586066"/>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22222"/>
          </a:solidFill>
        </p:spPr>
        <p:txBody>
          <a:bodyPr wrap="square" lIns="0" tIns="0" rIns="0" bIns="0" rtlCol="0"/>
          <a:lstStyle/>
          <a:p>
            <a:endParaRPr/>
          </a:p>
        </p:txBody>
      </p:sp>
      <p:sp>
        <p:nvSpPr>
          <p:cNvPr id="36" name="object 36"/>
          <p:cNvSpPr/>
          <p:nvPr/>
        </p:nvSpPr>
        <p:spPr>
          <a:xfrm>
            <a:off x="4774617" y="4586066"/>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22222"/>
            </a:solidFill>
          </a:ln>
        </p:spPr>
        <p:txBody>
          <a:bodyPr wrap="square" lIns="0" tIns="0" rIns="0" bIns="0" rtlCol="0"/>
          <a:lstStyle/>
          <a:p>
            <a:endParaRPr/>
          </a:p>
        </p:txBody>
      </p:sp>
      <p:sp>
        <p:nvSpPr>
          <p:cNvPr id="37" name="object 37"/>
          <p:cNvSpPr/>
          <p:nvPr/>
        </p:nvSpPr>
        <p:spPr>
          <a:xfrm>
            <a:off x="4790350" y="4063921"/>
            <a:ext cx="5080" cy="114935"/>
          </a:xfrm>
          <a:custGeom>
            <a:avLst/>
            <a:gdLst/>
            <a:ahLst/>
            <a:cxnLst/>
            <a:rect l="l" t="t" r="r" b="b"/>
            <a:pathLst>
              <a:path w="5079" h="114935">
                <a:moveTo>
                  <a:pt x="2502" y="-4762"/>
                </a:moveTo>
                <a:lnTo>
                  <a:pt x="2502" y="119266"/>
                </a:lnTo>
              </a:path>
            </a:pathLst>
          </a:custGeom>
          <a:ln w="14529">
            <a:solidFill>
              <a:srgbClr val="222222"/>
            </a:solidFill>
          </a:ln>
        </p:spPr>
        <p:txBody>
          <a:bodyPr wrap="square" lIns="0" tIns="0" rIns="0" bIns="0" rtlCol="0"/>
          <a:lstStyle/>
          <a:p>
            <a:endParaRPr/>
          </a:p>
        </p:txBody>
      </p:sp>
      <p:sp>
        <p:nvSpPr>
          <p:cNvPr id="38" name="object 38"/>
          <p:cNvSpPr/>
          <p:nvPr/>
        </p:nvSpPr>
        <p:spPr>
          <a:xfrm>
            <a:off x="4779636" y="4020736"/>
            <a:ext cx="31750" cy="44450"/>
          </a:xfrm>
          <a:custGeom>
            <a:avLst/>
            <a:gdLst/>
            <a:ahLst/>
            <a:cxnLst/>
            <a:rect l="l" t="t" r="r" b="b"/>
            <a:pathLst>
              <a:path w="31750" h="44450">
                <a:moveTo>
                  <a:pt x="31435" y="43871"/>
                </a:moveTo>
                <a:lnTo>
                  <a:pt x="0" y="42497"/>
                </a:lnTo>
                <a:lnTo>
                  <a:pt x="17604" y="0"/>
                </a:lnTo>
                <a:lnTo>
                  <a:pt x="31435" y="43871"/>
                </a:lnTo>
                <a:close/>
              </a:path>
            </a:pathLst>
          </a:custGeom>
          <a:solidFill>
            <a:srgbClr val="222222"/>
          </a:solidFill>
        </p:spPr>
        <p:txBody>
          <a:bodyPr wrap="square" lIns="0" tIns="0" rIns="0" bIns="0" rtlCol="0"/>
          <a:lstStyle/>
          <a:p>
            <a:endParaRPr/>
          </a:p>
        </p:txBody>
      </p:sp>
      <p:sp>
        <p:nvSpPr>
          <p:cNvPr id="39" name="object 39"/>
          <p:cNvSpPr/>
          <p:nvPr/>
        </p:nvSpPr>
        <p:spPr>
          <a:xfrm>
            <a:off x="4779636" y="4020736"/>
            <a:ext cx="31750" cy="44450"/>
          </a:xfrm>
          <a:custGeom>
            <a:avLst/>
            <a:gdLst/>
            <a:ahLst/>
            <a:cxnLst/>
            <a:rect l="l" t="t" r="r" b="b"/>
            <a:pathLst>
              <a:path w="31750" h="44450">
                <a:moveTo>
                  <a:pt x="31435" y="43871"/>
                </a:moveTo>
                <a:lnTo>
                  <a:pt x="17604" y="0"/>
                </a:lnTo>
                <a:lnTo>
                  <a:pt x="0" y="42497"/>
                </a:lnTo>
                <a:lnTo>
                  <a:pt x="31435" y="43871"/>
                </a:lnTo>
                <a:close/>
              </a:path>
            </a:pathLst>
          </a:custGeom>
          <a:ln w="9524">
            <a:solidFill>
              <a:srgbClr val="222222"/>
            </a:solidFill>
          </a:ln>
        </p:spPr>
        <p:txBody>
          <a:bodyPr wrap="square" lIns="0" tIns="0" rIns="0" bIns="0" rtlCol="0"/>
          <a:lstStyle/>
          <a:p>
            <a:endParaRPr/>
          </a:p>
        </p:txBody>
      </p:sp>
      <p:sp>
        <p:nvSpPr>
          <p:cNvPr id="40" name="object 40"/>
          <p:cNvSpPr/>
          <p:nvPr/>
        </p:nvSpPr>
        <p:spPr>
          <a:xfrm>
            <a:off x="3162241" y="4049035"/>
            <a:ext cx="526415" cy="898525"/>
          </a:xfrm>
          <a:custGeom>
            <a:avLst/>
            <a:gdLst/>
            <a:ahLst/>
            <a:cxnLst/>
            <a:rect l="l" t="t" r="r" b="b"/>
            <a:pathLst>
              <a:path w="526414" h="898525">
                <a:moveTo>
                  <a:pt x="0" y="0"/>
                </a:moveTo>
                <a:lnTo>
                  <a:pt x="291529" y="0"/>
                </a:lnTo>
                <a:lnTo>
                  <a:pt x="291529" y="897899"/>
                </a:lnTo>
                <a:lnTo>
                  <a:pt x="526049" y="897899"/>
                </a:lnTo>
              </a:path>
            </a:pathLst>
          </a:custGeom>
          <a:ln w="9524">
            <a:solidFill>
              <a:srgbClr val="222222"/>
            </a:solidFill>
          </a:ln>
        </p:spPr>
        <p:txBody>
          <a:bodyPr wrap="square" lIns="0" tIns="0" rIns="0" bIns="0" rtlCol="0"/>
          <a:lstStyle/>
          <a:p>
            <a:endParaRPr/>
          </a:p>
        </p:txBody>
      </p:sp>
      <p:sp>
        <p:nvSpPr>
          <p:cNvPr id="41" name="object 41"/>
          <p:cNvSpPr/>
          <p:nvPr/>
        </p:nvSpPr>
        <p:spPr>
          <a:xfrm>
            <a:off x="3688292" y="4931201"/>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42" name="object 42"/>
          <p:cNvSpPr/>
          <p:nvPr/>
        </p:nvSpPr>
        <p:spPr>
          <a:xfrm>
            <a:off x="3688292" y="493120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43" name="object 43"/>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4" name="object 44"/>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5" name="object 45"/>
          <p:cNvSpPr txBox="1"/>
          <p:nvPr/>
        </p:nvSpPr>
        <p:spPr>
          <a:xfrm>
            <a:off x="6409665"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0</a:t>
            </a:r>
            <a:endParaRPr sz="1200" baseline="-31250">
              <a:latin typeface="Arial"/>
              <a:cs typeface="Arial"/>
            </a:endParaRPr>
          </a:p>
        </p:txBody>
      </p:sp>
      <p:sp>
        <p:nvSpPr>
          <p:cNvPr id="46" name="object 46"/>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solidFill>
            <a:srgbClr val="EAD1DC"/>
          </a:solidFill>
        </p:spPr>
        <p:txBody>
          <a:bodyPr wrap="square" lIns="0" tIns="0" rIns="0" bIns="0" rtlCol="0"/>
          <a:lstStyle/>
          <a:p>
            <a:endParaRPr/>
          </a:p>
        </p:txBody>
      </p:sp>
      <p:sp>
        <p:nvSpPr>
          <p:cNvPr id="47" name="object 47"/>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ln w="9524">
            <a:solidFill>
              <a:srgbClr val="666666"/>
            </a:solidFill>
          </a:ln>
        </p:spPr>
        <p:txBody>
          <a:bodyPr wrap="square" lIns="0" tIns="0" rIns="0" bIns="0" rtlCol="0"/>
          <a:lstStyle/>
          <a:p>
            <a:endParaRPr/>
          </a:p>
        </p:txBody>
      </p:sp>
      <p:sp>
        <p:nvSpPr>
          <p:cNvPr id="48" name="object 48"/>
          <p:cNvSpPr txBox="1"/>
          <p:nvPr/>
        </p:nvSpPr>
        <p:spPr>
          <a:xfrm>
            <a:off x="641383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49" name="object 49"/>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0" name="object 50"/>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1" name="object 51"/>
          <p:cNvSpPr txBox="1"/>
          <p:nvPr/>
        </p:nvSpPr>
        <p:spPr>
          <a:xfrm>
            <a:off x="7066756"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52" name="object 52"/>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3" name="object 53"/>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4" name="object 54"/>
          <p:cNvSpPr txBox="1"/>
          <p:nvPr/>
        </p:nvSpPr>
        <p:spPr>
          <a:xfrm>
            <a:off x="7070556"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55" name="object 55"/>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6" name="object 56"/>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7" name="object 57"/>
          <p:cNvSpPr txBox="1"/>
          <p:nvPr/>
        </p:nvSpPr>
        <p:spPr>
          <a:xfrm>
            <a:off x="781207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58" name="object 58"/>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9" name="object 59"/>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0" name="object 60"/>
          <p:cNvSpPr txBox="1"/>
          <p:nvPr/>
        </p:nvSpPr>
        <p:spPr>
          <a:xfrm>
            <a:off x="7815871"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61" name="object 61"/>
          <p:cNvSpPr txBox="1"/>
          <p:nvPr/>
        </p:nvSpPr>
        <p:spPr>
          <a:xfrm>
            <a:off x="6362136" y="5195861"/>
            <a:ext cx="2350135" cy="197490"/>
          </a:xfrm>
          <a:prstGeom prst="rect">
            <a:avLst/>
          </a:prstGeom>
        </p:spPr>
        <p:txBody>
          <a:bodyPr vert="horz" wrap="square" lIns="0" tIns="12700" rIns="0" bIns="0" rtlCol="0">
            <a:spAutoFit/>
          </a:bodyPr>
          <a:lstStyle/>
          <a:p>
            <a:pPr marL="12699">
              <a:spcBef>
                <a:spcPts val="100"/>
              </a:spcBef>
              <a:tabLst>
                <a:tab pos="727673" algn="l"/>
                <a:tab pos="1388039" algn="l"/>
                <a:tab pos="2124602" algn="l"/>
              </a:tabLst>
            </a:pPr>
            <a:r>
              <a:rPr sz="1200" spc="-5" dirty="0">
                <a:latin typeface="Arial"/>
                <a:cs typeface="Arial"/>
              </a:rPr>
              <a:t>[S</a:t>
            </a:r>
            <a:r>
              <a:rPr sz="1200" spc="-90" dirty="0">
                <a:latin typeface="Arial"/>
                <a:cs typeface="Arial"/>
              </a:rPr>
              <a:t>T</a:t>
            </a:r>
            <a:r>
              <a:rPr sz="1200" spc="-5" dirty="0">
                <a:latin typeface="Arial"/>
                <a:cs typeface="Arial"/>
              </a:rPr>
              <a:t>A</a:t>
            </a:r>
            <a:r>
              <a:rPr sz="1200" spc="-25" dirty="0">
                <a:latin typeface="Arial"/>
                <a:cs typeface="Arial"/>
              </a:rPr>
              <a:t>R</a:t>
            </a:r>
            <a:r>
              <a:rPr sz="1200" spc="-5" dirty="0">
                <a:latin typeface="Arial"/>
                <a:cs typeface="Arial"/>
              </a:rPr>
              <a:t>T</a:t>
            </a:r>
            <a:r>
              <a:rPr sz="1200" dirty="0">
                <a:latin typeface="Arial"/>
                <a:cs typeface="Arial"/>
              </a:rPr>
              <a:t>]	</a:t>
            </a:r>
            <a:r>
              <a:rPr sz="1200" spc="-5" dirty="0">
                <a:latin typeface="Arial"/>
                <a:cs typeface="Arial"/>
              </a:rPr>
              <a:t>perso</a:t>
            </a:r>
            <a:r>
              <a:rPr sz="1200" dirty="0">
                <a:latin typeface="Arial"/>
                <a:cs typeface="Arial"/>
              </a:rPr>
              <a:t>n	</a:t>
            </a:r>
            <a:r>
              <a:rPr sz="1200" spc="-5" dirty="0">
                <a:latin typeface="Arial"/>
                <a:cs typeface="Arial"/>
              </a:rPr>
              <a:t>wearin</a:t>
            </a:r>
            <a:r>
              <a:rPr sz="1200" dirty="0">
                <a:latin typeface="Arial"/>
                <a:cs typeface="Arial"/>
              </a:rPr>
              <a:t>g	</a:t>
            </a:r>
            <a:r>
              <a:rPr sz="1200" spc="-5" dirty="0">
                <a:latin typeface="Arial"/>
                <a:cs typeface="Arial"/>
              </a:rPr>
              <a:t>hat</a:t>
            </a:r>
            <a:endParaRPr sz="1200">
              <a:latin typeface="Arial"/>
              <a:cs typeface="Arial"/>
            </a:endParaRPr>
          </a:p>
        </p:txBody>
      </p:sp>
      <p:sp>
        <p:nvSpPr>
          <p:cNvPr id="62" name="object 62"/>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3" name="object 63"/>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4" name="object 64"/>
          <p:cNvSpPr txBox="1"/>
          <p:nvPr/>
        </p:nvSpPr>
        <p:spPr>
          <a:xfrm>
            <a:off x="8408141" y="2984743"/>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4</a:t>
            </a:r>
            <a:endParaRPr sz="1200" baseline="-31250">
              <a:latin typeface="Arial"/>
              <a:cs typeface="Arial"/>
            </a:endParaRPr>
          </a:p>
        </p:txBody>
      </p:sp>
      <p:sp>
        <p:nvSpPr>
          <p:cNvPr id="65" name="object 65"/>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6" name="object 66"/>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7" name="object 67"/>
          <p:cNvSpPr txBox="1"/>
          <p:nvPr/>
        </p:nvSpPr>
        <p:spPr>
          <a:xfrm>
            <a:off x="8411940" y="4724218"/>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68" name="object 68"/>
          <p:cNvSpPr txBox="1"/>
          <p:nvPr/>
        </p:nvSpPr>
        <p:spPr>
          <a:xfrm>
            <a:off x="6380431" y="2501762"/>
            <a:ext cx="491490"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person</a:t>
            </a:r>
            <a:endParaRPr sz="1200">
              <a:latin typeface="Arial"/>
              <a:cs typeface="Arial"/>
            </a:endParaRPr>
          </a:p>
        </p:txBody>
      </p:sp>
      <p:sp>
        <p:nvSpPr>
          <p:cNvPr id="69" name="object 69"/>
          <p:cNvSpPr txBox="1"/>
          <p:nvPr/>
        </p:nvSpPr>
        <p:spPr>
          <a:xfrm>
            <a:off x="6973093" y="2501762"/>
            <a:ext cx="559435"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wearing</a:t>
            </a:r>
            <a:endParaRPr sz="1200">
              <a:latin typeface="Arial"/>
              <a:cs typeface="Arial"/>
            </a:endParaRPr>
          </a:p>
        </p:txBody>
      </p:sp>
      <p:sp>
        <p:nvSpPr>
          <p:cNvPr id="70" name="object 70"/>
          <p:cNvSpPr txBox="1"/>
          <p:nvPr/>
        </p:nvSpPr>
        <p:spPr>
          <a:xfrm>
            <a:off x="7880803" y="2501762"/>
            <a:ext cx="909955" cy="197490"/>
          </a:xfrm>
          <a:prstGeom prst="rect">
            <a:avLst/>
          </a:prstGeom>
        </p:spPr>
        <p:txBody>
          <a:bodyPr vert="horz" wrap="square" lIns="0" tIns="12700" rIns="0" bIns="0" rtlCol="0">
            <a:spAutoFit/>
          </a:bodyPr>
          <a:lstStyle/>
          <a:p>
            <a:pPr marL="12699">
              <a:spcBef>
                <a:spcPts val="100"/>
              </a:spcBef>
              <a:tabLst>
                <a:tab pos="490830" algn="l"/>
              </a:tabLst>
            </a:pPr>
            <a:r>
              <a:rPr sz="1200" spc="-5" dirty="0">
                <a:latin typeface="Arial"/>
                <a:cs typeface="Arial"/>
              </a:rPr>
              <a:t>ha</a:t>
            </a:r>
            <a:r>
              <a:rPr sz="1200" dirty="0">
                <a:latin typeface="Arial"/>
                <a:cs typeface="Arial"/>
              </a:rPr>
              <a:t>t	</a:t>
            </a:r>
            <a:r>
              <a:rPr sz="1200" spc="-5" dirty="0">
                <a:latin typeface="Arial"/>
                <a:cs typeface="Arial"/>
              </a:rPr>
              <a:t>[END]</a:t>
            </a:r>
            <a:endParaRPr sz="1200">
              <a:latin typeface="Arial"/>
              <a:cs typeface="Arial"/>
            </a:endParaRPr>
          </a:p>
        </p:txBody>
      </p:sp>
      <p:sp>
        <p:nvSpPr>
          <p:cNvPr id="71" name="object 71"/>
          <p:cNvSpPr txBox="1"/>
          <p:nvPr/>
        </p:nvSpPr>
        <p:spPr>
          <a:xfrm>
            <a:off x="6436200" y="3761349"/>
            <a:ext cx="2322830" cy="298800"/>
          </a:xfrm>
          <a:prstGeom prst="rect">
            <a:avLst/>
          </a:prstGeom>
          <a:solidFill>
            <a:srgbClr val="D9EAD3"/>
          </a:solidFill>
          <a:ln w="9524">
            <a:solidFill>
              <a:srgbClr val="666666"/>
            </a:solidFill>
          </a:ln>
        </p:spPr>
        <p:txBody>
          <a:bodyPr vert="horz" wrap="square" lIns="0" tIns="82550" rIns="0" bIns="0" rtlCol="0">
            <a:spAutoFit/>
          </a:bodyPr>
          <a:lstStyle/>
          <a:p>
            <a:pPr marL="334628">
              <a:spcBef>
                <a:spcPts val="650"/>
              </a:spcBef>
            </a:pPr>
            <a:r>
              <a:rPr sz="1400" spc="-5" dirty="0">
                <a:latin typeface="Arial"/>
                <a:cs typeface="Arial"/>
              </a:rPr>
              <a:t>Transformer</a:t>
            </a:r>
            <a:r>
              <a:rPr sz="1400" spc="-20" dirty="0">
                <a:latin typeface="Arial"/>
                <a:cs typeface="Arial"/>
              </a:rPr>
              <a:t> </a:t>
            </a:r>
            <a:r>
              <a:rPr sz="1400" spc="-5" dirty="0">
                <a:latin typeface="Arial"/>
                <a:cs typeface="Arial"/>
              </a:rPr>
              <a:t>decoder</a:t>
            </a:r>
            <a:endParaRPr sz="1400">
              <a:latin typeface="Arial"/>
              <a:cs typeface="Arial"/>
            </a:endParaRPr>
          </a:p>
        </p:txBody>
      </p:sp>
      <p:sp>
        <p:nvSpPr>
          <p:cNvPr id="72" name="object 72"/>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73" name="object 73"/>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74" name="object 74"/>
          <p:cNvSpPr/>
          <p:nvPr/>
        </p:nvSpPr>
        <p:spPr>
          <a:xfrm>
            <a:off x="4797941" y="3384693"/>
            <a:ext cx="1581150" cy="574040"/>
          </a:xfrm>
          <a:custGeom>
            <a:avLst/>
            <a:gdLst/>
            <a:ahLst/>
            <a:cxnLst/>
            <a:rect l="l" t="t" r="r" b="b"/>
            <a:pathLst>
              <a:path w="1581150" h="574039">
                <a:moveTo>
                  <a:pt x="0" y="228600"/>
                </a:moveTo>
                <a:lnTo>
                  <a:pt x="0" y="0"/>
                </a:lnTo>
                <a:lnTo>
                  <a:pt x="1341652" y="0"/>
                </a:lnTo>
                <a:lnTo>
                  <a:pt x="1341652" y="573600"/>
                </a:lnTo>
                <a:lnTo>
                  <a:pt x="1581149" y="573600"/>
                </a:lnTo>
              </a:path>
            </a:pathLst>
          </a:custGeom>
          <a:ln w="9524">
            <a:solidFill>
              <a:srgbClr val="222222"/>
            </a:solidFill>
          </a:ln>
        </p:spPr>
        <p:txBody>
          <a:bodyPr wrap="square" lIns="0" tIns="0" rIns="0" bIns="0" rtlCol="0"/>
          <a:lstStyle/>
          <a:p>
            <a:endParaRPr/>
          </a:p>
        </p:txBody>
      </p:sp>
      <p:sp>
        <p:nvSpPr>
          <p:cNvPr id="75" name="object 75"/>
          <p:cNvSpPr/>
          <p:nvPr/>
        </p:nvSpPr>
        <p:spPr>
          <a:xfrm>
            <a:off x="6379091" y="3942561"/>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76" name="object 76"/>
          <p:cNvSpPr/>
          <p:nvPr/>
        </p:nvSpPr>
        <p:spPr>
          <a:xfrm>
            <a:off x="6379091" y="394256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77" name="object 77"/>
          <p:cNvSpPr/>
          <p:nvPr/>
        </p:nvSpPr>
        <p:spPr>
          <a:xfrm>
            <a:off x="7593424" y="4212198"/>
            <a:ext cx="3810" cy="309245"/>
          </a:xfrm>
          <a:custGeom>
            <a:avLst/>
            <a:gdLst/>
            <a:ahLst/>
            <a:cxnLst/>
            <a:rect l="l" t="t" r="r" b="b"/>
            <a:pathLst>
              <a:path w="3809" h="309245">
                <a:moveTo>
                  <a:pt x="0" y="309152"/>
                </a:moveTo>
                <a:lnTo>
                  <a:pt x="3291" y="0"/>
                </a:lnTo>
              </a:path>
            </a:pathLst>
          </a:custGeom>
          <a:ln w="9524">
            <a:solidFill>
              <a:srgbClr val="222222"/>
            </a:solidFill>
          </a:ln>
        </p:spPr>
        <p:txBody>
          <a:bodyPr wrap="square" lIns="0" tIns="0" rIns="0" bIns="0" rtlCol="0"/>
          <a:lstStyle/>
          <a:p>
            <a:endParaRPr/>
          </a:p>
        </p:txBody>
      </p:sp>
      <p:sp>
        <p:nvSpPr>
          <p:cNvPr id="78" name="object 78"/>
          <p:cNvSpPr/>
          <p:nvPr/>
        </p:nvSpPr>
        <p:spPr>
          <a:xfrm>
            <a:off x="7580984" y="4168974"/>
            <a:ext cx="31750" cy="43815"/>
          </a:xfrm>
          <a:custGeom>
            <a:avLst/>
            <a:gdLst/>
            <a:ahLst/>
            <a:cxnLst/>
            <a:rect l="l" t="t" r="r" b="b"/>
            <a:pathLst>
              <a:path w="31750" h="43814">
                <a:moveTo>
                  <a:pt x="31463" y="43390"/>
                </a:moveTo>
                <a:lnTo>
                  <a:pt x="0" y="43055"/>
                </a:lnTo>
                <a:lnTo>
                  <a:pt x="16191" y="0"/>
                </a:lnTo>
                <a:lnTo>
                  <a:pt x="31463" y="43390"/>
                </a:lnTo>
                <a:close/>
              </a:path>
            </a:pathLst>
          </a:custGeom>
          <a:solidFill>
            <a:srgbClr val="222222"/>
          </a:solidFill>
        </p:spPr>
        <p:txBody>
          <a:bodyPr wrap="square" lIns="0" tIns="0" rIns="0" bIns="0" rtlCol="0"/>
          <a:lstStyle/>
          <a:p>
            <a:endParaRPr/>
          </a:p>
        </p:txBody>
      </p:sp>
      <p:sp>
        <p:nvSpPr>
          <p:cNvPr id="79" name="object 79"/>
          <p:cNvSpPr/>
          <p:nvPr/>
        </p:nvSpPr>
        <p:spPr>
          <a:xfrm>
            <a:off x="7580984" y="4168974"/>
            <a:ext cx="31750" cy="43815"/>
          </a:xfrm>
          <a:custGeom>
            <a:avLst/>
            <a:gdLst/>
            <a:ahLst/>
            <a:cxnLst/>
            <a:rect l="l" t="t" r="r" b="b"/>
            <a:pathLst>
              <a:path w="31750" h="43814">
                <a:moveTo>
                  <a:pt x="31463" y="43390"/>
                </a:moveTo>
                <a:lnTo>
                  <a:pt x="16191" y="0"/>
                </a:lnTo>
                <a:lnTo>
                  <a:pt x="0" y="43055"/>
                </a:lnTo>
                <a:lnTo>
                  <a:pt x="31463" y="43390"/>
                </a:lnTo>
                <a:close/>
              </a:path>
            </a:pathLst>
          </a:custGeom>
          <a:ln w="9524">
            <a:solidFill>
              <a:srgbClr val="222222"/>
            </a:solidFill>
          </a:ln>
        </p:spPr>
        <p:txBody>
          <a:bodyPr wrap="square" lIns="0" tIns="0" rIns="0" bIns="0" rtlCol="0"/>
          <a:lstStyle/>
          <a:p>
            <a:endParaRPr/>
          </a:p>
        </p:txBody>
      </p:sp>
      <p:sp>
        <p:nvSpPr>
          <p:cNvPr id="80" name="object 80"/>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81" name="object 81"/>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82" name="object 82"/>
          <p:cNvSpPr/>
          <p:nvPr/>
        </p:nvSpPr>
        <p:spPr>
          <a:xfrm>
            <a:off x="7594080" y="3465097"/>
            <a:ext cx="3810" cy="296545"/>
          </a:xfrm>
          <a:custGeom>
            <a:avLst/>
            <a:gdLst/>
            <a:ahLst/>
            <a:cxnLst/>
            <a:rect l="l" t="t" r="r" b="b"/>
            <a:pathLst>
              <a:path w="3809" h="296544">
                <a:moveTo>
                  <a:pt x="3269" y="296253"/>
                </a:moveTo>
                <a:lnTo>
                  <a:pt x="0" y="0"/>
                </a:lnTo>
              </a:path>
            </a:pathLst>
          </a:custGeom>
          <a:ln w="9524">
            <a:solidFill>
              <a:srgbClr val="222222"/>
            </a:solidFill>
          </a:ln>
        </p:spPr>
        <p:txBody>
          <a:bodyPr wrap="square" lIns="0" tIns="0" rIns="0" bIns="0" rtlCol="0"/>
          <a:lstStyle/>
          <a:p>
            <a:endParaRPr/>
          </a:p>
        </p:txBody>
      </p:sp>
      <p:sp>
        <p:nvSpPr>
          <p:cNvPr id="83" name="object 83"/>
          <p:cNvSpPr/>
          <p:nvPr/>
        </p:nvSpPr>
        <p:spPr>
          <a:xfrm>
            <a:off x="7578349" y="3421874"/>
            <a:ext cx="31750" cy="43815"/>
          </a:xfrm>
          <a:custGeom>
            <a:avLst/>
            <a:gdLst/>
            <a:ahLst/>
            <a:cxnLst/>
            <a:rect l="l" t="t" r="r" b="b"/>
            <a:pathLst>
              <a:path w="31750" h="43814">
                <a:moveTo>
                  <a:pt x="0" y="43396"/>
                </a:moveTo>
                <a:lnTo>
                  <a:pt x="15254" y="0"/>
                </a:lnTo>
                <a:lnTo>
                  <a:pt x="31463" y="43049"/>
                </a:lnTo>
                <a:lnTo>
                  <a:pt x="0" y="43396"/>
                </a:lnTo>
                <a:close/>
              </a:path>
            </a:pathLst>
          </a:custGeom>
          <a:solidFill>
            <a:srgbClr val="222222"/>
          </a:solidFill>
        </p:spPr>
        <p:txBody>
          <a:bodyPr wrap="square" lIns="0" tIns="0" rIns="0" bIns="0" rtlCol="0"/>
          <a:lstStyle/>
          <a:p>
            <a:endParaRPr/>
          </a:p>
        </p:txBody>
      </p:sp>
      <p:sp>
        <p:nvSpPr>
          <p:cNvPr id="84" name="object 84"/>
          <p:cNvSpPr/>
          <p:nvPr/>
        </p:nvSpPr>
        <p:spPr>
          <a:xfrm>
            <a:off x="7578349" y="3421874"/>
            <a:ext cx="31750" cy="43815"/>
          </a:xfrm>
          <a:custGeom>
            <a:avLst/>
            <a:gdLst/>
            <a:ahLst/>
            <a:cxnLst/>
            <a:rect l="l" t="t" r="r" b="b"/>
            <a:pathLst>
              <a:path w="31750" h="43814">
                <a:moveTo>
                  <a:pt x="31463" y="43049"/>
                </a:moveTo>
                <a:lnTo>
                  <a:pt x="15254" y="0"/>
                </a:lnTo>
                <a:lnTo>
                  <a:pt x="0" y="43396"/>
                </a:lnTo>
                <a:lnTo>
                  <a:pt x="31463" y="43049"/>
                </a:lnTo>
                <a:close/>
              </a:path>
            </a:pathLst>
          </a:custGeom>
          <a:ln w="9524">
            <a:solidFill>
              <a:srgbClr val="222222"/>
            </a:solidFill>
          </a:ln>
        </p:spPr>
        <p:txBody>
          <a:bodyPr wrap="square" lIns="0" tIns="0" rIns="0" bIns="0" rtlCol="0"/>
          <a:lstStyle/>
          <a:p>
            <a:endParaRPr/>
          </a:p>
        </p:txBody>
      </p:sp>
      <p:sp>
        <p:nvSpPr>
          <p:cNvPr id="85" name="object 85"/>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86" name="object 86"/>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53</a:t>
            </a:fld>
            <a:endParaRPr dirty="0"/>
          </a:p>
        </p:txBody>
      </p:sp>
      <p:sp>
        <p:nvSpPr>
          <p:cNvPr id="87" name="object 87"/>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2/1/23</a:t>
            </a:fld>
            <a:endParaRPr spc="-5" dirty="0"/>
          </a:p>
        </p:txBody>
      </p:sp>
      <p:sp>
        <p:nvSpPr>
          <p:cNvPr id="88" name="object 88"/>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89" name="TextBox 88">
            <a:extLst>
              <a:ext uri="{FF2B5EF4-FFF2-40B4-BE49-F238E27FC236}">
                <a16:creationId xmlns:a16="http://schemas.microsoft.com/office/drawing/2014/main" id="{AC29A7C1-B06B-0CEE-15A7-3F602E99CA1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92" name="TextBox 91">
            <a:extLst>
              <a:ext uri="{FF2B5EF4-FFF2-40B4-BE49-F238E27FC236}">
                <a16:creationId xmlns:a16="http://schemas.microsoft.com/office/drawing/2014/main" id="{BBCD0E5D-21AC-3B2C-0697-1076F5E5073B}"/>
              </a:ext>
            </a:extLst>
          </p:cNvPr>
          <p:cNvSpPr txBox="1"/>
          <p:nvPr/>
        </p:nvSpPr>
        <p:spPr>
          <a:xfrm>
            <a:off x="1547664" y="1916832"/>
            <a:ext cx="1693092" cy="369332"/>
          </a:xfrm>
          <a:prstGeom prst="rect">
            <a:avLst/>
          </a:prstGeom>
          <a:noFill/>
        </p:spPr>
        <p:txBody>
          <a:bodyPr wrap="none" rtlCol="0">
            <a:spAutoFit/>
          </a:bodyPr>
          <a:lstStyle/>
          <a:p>
            <a:r>
              <a:rPr lang="en-DE" dirty="0"/>
              <a:t>Hybrid Solution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bject 32">
            <a:extLst>
              <a:ext uri="{FF2B5EF4-FFF2-40B4-BE49-F238E27FC236}">
                <a16:creationId xmlns:a16="http://schemas.microsoft.com/office/drawing/2014/main" id="{4B0AABBB-36E2-BA32-4B9A-79C859CD337C}"/>
              </a:ext>
            </a:extLst>
          </p:cNvPr>
          <p:cNvSpPr/>
          <p:nvPr/>
        </p:nvSpPr>
        <p:spPr>
          <a:xfrm>
            <a:off x="5396205" y="4776176"/>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 name="object 2"/>
          <p:cNvSpPr txBox="1"/>
          <p:nvPr/>
        </p:nvSpPr>
        <p:spPr>
          <a:xfrm>
            <a:off x="394499" y="1683713"/>
            <a:ext cx="2236470" cy="443711"/>
          </a:xfrm>
          <a:prstGeom prst="rect">
            <a:avLst/>
          </a:prstGeom>
        </p:spPr>
        <p:txBody>
          <a:bodyPr vert="horz" wrap="square" lIns="0" tIns="12700" rIns="0" bIns="0" rtlCol="0">
            <a:spAutoFit/>
          </a:bodyPr>
          <a:lstStyle/>
          <a:p>
            <a:pPr marL="300340" marR="5080" indent="-288275">
              <a:spcBef>
                <a:spcPts val="100"/>
              </a:spcBef>
              <a:tabLst>
                <a:tab pos="300340" algn="l"/>
              </a:tabLst>
            </a:pPr>
            <a:r>
              <a:rPr sz="1400" b="1" dirty="0">
                <a:solidFill>
                  <a:srgbClr val="FF0000"/>
                </a:solidFill>
                <a:latin typeface="Arial"/>
                <a:cs typeface="Arial"/>
              </a:rPr>
              <a:t>-	</a:t>
            </a:r>
            <a:r>
              <a:rPr sz="1400" b="1" spc="-5" dirty="0">
                <a:solidFill>
                  <a:srgbClr val="FF0000"/>
                </a:solidFill>
                <a:latin typeface="Arial"/>
                <a:cs typeface="Arial"/>
              </a:rPr>
              <a:t>Perhaps we don't</a:t>
            </a:r>
            <a:r>
              <a:rPr sz="1400" b="1" spc="-90" dirty="0">
                <a:solidFill>
                  <a:srgbClr val="FF0000"/>
                </a:solidFill>
                <a:latin typeface="Arial"/>
                <a:cs typeface="Arial"/>
              </a:rPr>
              <a:t> </a:t>
            </a:r>
            <a:r>
              <a:rPr sz="1400" b="1" spc="-5" dirty="0">
                <a:solidFill>
                  <a:srgbClr val="FF0000"/>
                </a:solidFill>
                <a:latin typeface="Arial"/>
                <a:cs typeface="Arial"/>
              </a:rPr>
              <a:t>need  convolutions at</a:t>
            </a:r>
            <a:r>
              <a:rPr sz="1400" b="1" spc="-30" dirty="0">
                <a:solidFill>
                  <a:srgbClr val="FF0000"/>
                </a:solidFill>
                <a:latin typeface="Arial"/>
                <a:cs typeface="Arial"/>
              </a:rPr>
              <a:t> </a:t>
            </a:r>
            <a:r>
              <a:rPr sz="1400" b="1" spc="-5" dirty="0">
                <a:solidFill>
                  <a:srgbClr val="FF0000"/>
                </a:solidFill>
                <a:latin typeface="Arial"/>
                <a:cs typeface="Arial"/>
              </a:rPr>
              <a:t>all?</a:t>
            </a:r>
            <a:endParaRPr sz="1400">
              <a:latin typeface="Arial"/>
              <a:cs typeface="Arial"/>
            </a:endParaRPr>
          </a:p>
        </p:txBody>
      </p:sp>
      <p:sp>
        <p:nvSpPr>
          <p:cNvPr id="3" name="object 3"/>
          <p:cNvSpPr txBox="1"/>
          <p:nvPr/>
        </p:nvSpPr>
        <p:spPr>
          <a:xfrm>
            <a:off x="148875" y="4625163"/>
            <a:ext cx="1259840" cy="659155"/>
          </a:xfrm>
          <a:prstGeom prst="rect">
            <a:avLst/>
          </a:prstGeom>
        </p:spPr>
        <p:txBody>
          <a:bodyPr vert="horz" wrap="square" lIns="0" tIns="12700" rIns="0" bIns="0" rtlCol="0">
            <a:spAutoFit/>
          </a:bodyPr>
          <a:lstStyle/>
          <a:p>
            <a:pPr marL="12699" marR="5080">
              <a:spcBef>
                <a:spcPts val="100"/>
              </a:spcBef>
            </a:pPr>
            <a:r>
              <a:rPr sz="1400" spc="-5" dirty="0">
                <a:latin typeface="Arial"/>
                <a:cs typeface="Arial"/>
              </a:rPr>
              <a:t>Extract </a:t>
            </a:r>
            <a:r>
              <a:rPr sz="1400" dirty="0">
                <a:latin typeface="Arial"/>
                <a:cs typeface="Arial"/>
              </a:rPr>
              <a:t>spatial  </a:t>
            </a:r>
            <a:r>
              <a:rPr sz="1400" spc="-5" dirty="0">
                <a:latin typeface="Arial"/>
                <a:cs typeface="Arial"/>
              </a:rPr>
              <a:t>features from </a:t>
            </a:r>
            <a:r>
              <a:rPr sz="1400" dirty="0">
                <a:latin typeface="Arial"/>
                <a:cs typeface="Arial"/>
              </a:rPr>
              <a:t>a  </a:t>
            </a:r>
            <a:r>
              <a:rPr sz="1400" spc="-5" dirty="0">
                <a:latin typeface="Arial"/>
                <a:cs typeface="Arial"/>
              </a:rPr>
              <a:t>pretrained</a:t>
            </a:r>
            <a:r>
              <a:rPr sz="1400" spc="-90" dirty="0">
                <a:latin typeface="Arial"/>
                <a:cs typeface="Arial"/>
              </a:rPr>
              <a:t> </a:t>
            </a:r>
            <a:r>
              <a:rPr sz="1400" spc="-5" dirty="0">
                <a:latin typeface="Arial"/>
                <a:cs typeface="Arial"/>
              </a:rPr>
              <a:t>CNN</a:t>
            </a:r>
            <a:endParaRPr sz="1400">
              <a:latin typeface="Arial"/>
              <a:cs typeface="Arial"/>
            </a:endParaRPr>
          </a:p>
        </p:txBody>
      </p:sp>
      <p:sp>
        <p:nvSpPr>
          <p:cNvPr id="4" name="object 4"/>
          <p:cNvSpPr txBox="1">
            <a:spLocks noGrp="1"/>
          </p:cNvSpPr>
          <p:nvPr>
            <p:ph type="title"/>
          </p:nvPr>
        </p:nvSpPr>
        <p:spPr>
          <a:xfrm>
            <a:off x="432327" y="264947"/>
            <a:ext cx="6263005"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5" dirty="0"/>
              <a:t>Image Captioning using</a:t>
            </a:r>
            <a:r>
              <a:rPr sz="3000" spc="-90" dirty="0"/>
              <a:t> </a:t>
            </a:r>
            <a:r>
              <a:rPr sz="3000" spc="-5" dirty="0"/>
              <a:t>transformers</a:t>
            </a:r>
            <a:endParaRPr sz="3000" dirty="0"/>
          </a:p>
        </p:txBody>
      </p:sp>
      <p:sp>
        <p:nvSpPr>
          <p:cNvPr id="5" name="object 5"/>
          <p:cNvSpPr/>
          <p:nvPr/>
        </p:nvSpPr>
        <p:spPr>
          <a:xfrm>
            <a:off x="152050" y="3782099"/>
            <a:ext cx="971999" cy="6870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solidFill>
            <a:srgbClr val="CCCCCC"/>
          </a:solidFill>
        </p:spPr>
        <p:txBody>
          <a:bodyPr wrap="square" lIns="0" tIns="0" rIns="0" bIns="0" rtlCol="0"/>
          <a:lstStyle/>
          <a:p>
            <a:endParaRPr/>
          </a:p>
        </p:txBody>
      </p:sp>
      <p:sp>
        <p:nvSpPr>
          <p:cNvPr id="7" name="object 7"/>
          <p:cNvSpPr/>
          <p:nvPr/>
        </p:nvSpPr>
        <p:spPr>
          <a:xfrm>
            <a:off x="1212563" y="3610425"/>
            <a:ext cx="831215" cy="1030605"/>
          </a:xfrm>
          <a:custGeom>
            <a:avLst/>
            <a:gdLst/>
            <a:ahLst/>
            <a:cxnLst/>
            <a:rect l="l" t="t" r="r" b="b"/>
            <a:pathLst>
              <a:path w="831214" h="1030604">
                <a:moveTo>
                  <a:pt x="0" y="1030399"/>
                </a:moveTo>
                <a:lnTo>
                  <a:pt x="0" y="0"/>
                </a:lnTo>
                <a:lnTo>
                  <a:pt x="830774" y="206079"/>
                </a:lnTo>
                <a:lnTo>
                  <a:pt x="830774" y="824319"/>
                </a:lnTo>
                <a:lnTo>
                  <a:pt x="0" y="1030399"/>
                </a:lnTo>
                <a:close/>
              </a:path>
            </a:pathLst>
          </a:custGeom>
          <a:ln w="9524">
            <a:solidFill>
              <a:srgbClr val="666666"/>
            </a:solidFill>
          </a:ln>
        </p:spPr>
        <p:txBody>
          <a:bodyPr wrap="square" lIns="0" tIns="0" rIns="0" bIns="0" rtlCol="0"/>
          <a:lstStyle/>
          <a:p>
            <a:endParaRPr/>
          </a:p>
        </p:txBody>
      </p:sp>
      <p:sp>
        <p:nvSpPr>
          <p:cNvPr id="8" name="object 8"/>
          <p:cNvSpPr txBox="1"/>
          <p:nvPr/>
        </p:nvSpPr>
        <p:spPr>
          <a:xfrm>
            <a:off x="1285588" y="3959141"/>
            <a:ext cx="575945" cy="320601"/>
          </a:xfrm>
          <a:prstGeom prst="rect">
            <a:avLst/>
          </a:prstGeom>
        </p:spPr>
        <p:txBody>
          <a:bodyPr vert="horz" wrap="square" lIns="0" tIns="12700" rIns="0" bIns="0" rtlCol="0">
            <a:spAutoFit/>
          </a:bodyPr>
          <a:lstStyle/>
          <a:p>
            <a:pPr marL="12699">
              <a:spcBef>
                <a:spcPts val="100"/>
              </a:spcBef>
            </a:pPr>
            <a:r>
              <a:rPr sz="2000" spc="-5" dirty="0">
                <a:latin typeface="Arial"/>
                <a:cs typeface="Arial"/>
              </a:rPr>
              <a:t>CNN</a:t>
            </a:r>
            <a:endParaRPr sz="2000">
              <a:latin typeface="Arial"/>
              <a:cs typeface="Arial"/>
            </a:endParaRPr>
          </a:p>
        </p:txBody>
      </p:sp>
      <p:sp>
        <p:nvSpPr>
          <p:cNvPr id="9" name="object 9"/>
          <p:cNvSpPr txBox="1"/>
          <p:nvPr/>
        </p:nvSpPr>
        <p:spPr>
          <a:xfrm>
            <a:off x="2008142" y="4595838"/>
            <a:ext cx="824865" cy="443711"/>
          </a:xfrm>
          <a:prstGeom prst="rect">
            <a:avLst/>
          </a:prstGeom>
        </p:spPr>
        <p:txBody>
          <a:bodyPr vert="horz" wrap="square" lIns="0" tIns="12700" rIns="0" bIns="0" rtlCol="0">
            <a:spAutoFit/>
          </a:bodyPr>
          <a:lstStyle/>
          <a:p>
            <a:pPr marL="12699" marR="5080" indent="24129">
              <a:spcBef>
                <a:spcPts val="100"/>
              </a:spcBef>
            </a:pPr>
            <a:r>
              <a:rPr sz="1400" spc="-5" dirty="0">
                <a:latin typeface="Arial"/>
                <a:cs typeface="Arial"/>
              </a:rPr>
              <a:t>Features:  </a:t>
            </a:r>
            <a:r>
              <a:rPr sz="1400" dirty="0">
                <a:latin typeface="Arial"/>
                <a:cs typeface="Arial"/>
              </a:rPr>
              <a:t>H x W x</a:t>
            </a:r>
            <a:r>
              <a:rPr sz="1400" spc="-120" dirty="0">
                <a:latin typeface="Arial"/>
                <a:cs typeface="Arial"/>
              </a:rPr>
              <a:t> </a:t>
            </a:r>
            <a:r>
              <a:rPr sz="1400" dirty="0">
                <a:latin typeface="Arial"/>
                <a:cs typeface="Arial"/>
              </a:rPr>
              <a:t>D</a:t>
            </a:r>
            <a:endParaRPr sz="1400">
              <a:latin typeface="Arial"/>
              <a:cs typeface="Arial"/>
            </a:endParaRPr>
          </a:p>
        </p:txBody>
      </p:sp>
      <p:graphicFrame>
        <p:nvGraphicFramePr>
          <p:cNvPr id="10" name="object 10"/>
          <p:cNvGraphicFramePr>
            <a:graphicFrameLocks noGrp="1"/>
          </p:cNvGraphicFramePr>
          <p:nvPr/>
        </p:nvGraphicFramePr>
        <p:xfrm>
          <a:off x="2111560" y="3606741"/>
          <a:ext cx="955674" cy="946646"/>
        </p:xfrm>
        <a:graphic>
          <a:graphicData uri="http://schemas.openxmlformats.org/drawingml/2006/table">
            <a:tbl>
              <a:tblPr firstRow="1" bandRow="1">
                <a:tableStyleId>{2D5ABB26-0587-4C30-8999-92F81FD0307C}</a:tableStyleId>
              </a:tblPr>
              <a:tblGrid>
                <a:gridCol w="302895">
                  <a:extLst>
                    <a:ext uri="{9D8B030D-6E8A-4147-A177-3AD203B41FA5}">
                      <a16:colId xmlns:a16="http://schemas.microsoft.com/office/drawing/2014/main" val="20000"/>
                    </a:ext>
                  </a:extLst>
                </a:gridCol>
                <a:gridCol w="344170">
                  <a:extLst>
                    <a:ext uri="{9D8B030D-6E8A-4147-A177-3AD203B41FA5}">
                      <a16:colId xmlns:a16="http://schemas.microsoft.com/office/drawing/2014/main" val="20001"/>
                    </a:ext>
                  </a:extLst>
                </a:gridCol>
                <a:gridCol w="308609">
                  <a:extLst>
                    <a:ext uri="{9D8B030D-6E8A-4147-A177-3AD203B41FA5}">
                      <a16:colId xmlns:a16="http://schemas.microsoft.com/office/drawing/2014/main" val="20002"/>
                    </a:ext>
                  </a:extLst>
                </a:gridCol>
              </a:tblGrid>
              <a:tr h="316992">
                <a:tc>
                  <a:txBody>
                    <a:bodyPr/>
                    <a:lstStyle/>
                    <a:p>
                      <a:pPr marL="13335" algn="ctr">
                        <a:lnSpc>
                          <a:spcPct val="100000"/>
                        </a:lnSpc>
                        <a:spcBef>
                          <a:spcPts val="885"/>
                        </a:spcBef>
                      </a:pPr>
                      <a:r>
                        <a:rPr sz="1800" spc="-7" baseline="20833" dirty="0">
                          <a:latin typeface="Arial"/>
                          <a:cs typeface="Arial"/>
                        </a:rPr>
                        <a:t>z</a:t>
                      </a:r>
                      <a:r>
                        <a:rPr sz="800" spc="-5" dirty="0">
                          <a:latin typeface="Arial"/>
                          <a:cs typeface="Arial"/>
                        </a:rPr>
                        <a:t>0,0</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885"/>
                        </a:spcBef>
                      </a:pPr>
                      <a:r>
                        <a:rPr sz="1800" spc="-7" baseline="20833" dirty="0">
                          <a:latin typeface="Arial"/>
                          <a:cs typeface="Arial"/>
                        </a:rPr>
                        <a:t>z</a:t>
                      </a:r>
                      <a:r>
                        <a:rPr sz="800" spc="-5" dirty="0">
                          <a:latin typeface="Arial"/>
                          <a:cs typeface="Arial"/>
                        </a:rPr>
                        <a:t>0,1</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885"/>
                        </a:spcBef>
                      </a:pPr>
                      <a:r>
                        <a:rPr sz="1800" baseline="20833" dirty="0">
                          <a:latin typeface="Arial"/>
                          <a:cs typeface="Arial"/>
                        </a:rPr>
                        <a:t>z</a:t>
                      </a:r>
                      <a:r>
                        <a:rPr sz="800" spc="-5" dirty="0">
                          <a:latin typeface="Arial"/>
                          <a:cs typeface="Arial"/>
                        </a:rPr>
                        <a:t>0,2</a:t>
                      </a:r>
                      <a:endParaRPr sz="800">
                        <a:latin typeface="Arial"/>
                        <a:cs typeface="Arial"/>
                      </a:endParaRPr>
                    </a:p>
                  </a:txBody>
                  <a:tcPr marL="0" marR="0" marT="112395" marB="0">
                    <a:lnL w="9525">
                      <a:solidFill>
                        <a:srgbClr val="666666"/>
                      </a:solidFill>
                      <a:prstDash val="solid"/>
                    </a:lnL>
                    <a:lnR w="9525">
                      <a:solidFill>
                        <a:srgbClr val="666666"/>
                      </a:solidFill>
                      <a:prstDash val="solid"/>
                    </a:lnR>
                    <a:lnT w="9525">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0"/>
                  </a:ext>
                </a:extLst>
              </a:tr>
              <a:tr h="314637">
                <a:tc>
                  <a:txBody>
                    <a:bodyPr/>
                    <a:lstStyle/>
                    <a:p>
                      <a:pPr marL="13335" algn="ctr">
                        <a:lnSpc>
                          <a:spcPct val="100000"/>
                        </a:lnSpc>
                        <a:spcBef>
                          <a:spcPts val="790"/>
                        </a:spcBef>
                      </a:pPr>
                      <a:r>
                        <a:rPr sz="1800" spc="-7" baseline="20833" dirty="0">
                          <a:latin typeface="Arial"/>
                          <a:cs typeface="Arial"/>
                        </a:rPr>
                        <a:t>z</a:t>
                      </a:r>
                      <a:r>
                        <a:rPr sz="800" spc="-5" dirty="0">
                          <a:latin typeface="Arial"/>
                          <a:cs typeface="Arial"/>
                        </a:rPr>
                        <a:t>1,0</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L="13970" algn="ctr">
                        <a:lnSpc>
                          <a:spcPct val="100000"/>
                        </a:lnSpc>
                        <a:spcBef>
                          <a:spcPts val="790"/>
                        </a:spcBef>
                      </a:pPr>
                      <a:r>
                        <a:rPr sz="1800" spc="-7" baseline="20833" dirty="0">
                          <a:latin typeface="Arial"/>
                          <a:cs typeface="Arial"/>
                        </a:rPr>
                        <a:t>z</a:t>
                      </a:r>
                      <a:r>
                        <a:rPr sz="800" spc="-5" dirty="0">
                          <a:latin typeface="Arial"/>
                          <a:cs typeface="Arial"/>
                        </a:rPr>
                        <a:t>1,1</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tc>
                  <a:txBody>
                    <a:bodyPr/>
                    <a:lstStyle/>
                    <a:p>
                      <a:pPr marR="8255" algn="r">
                        <a:lnSpc>
                          <a:spcPct val="100000"/>
                        </a:lnSpc>
                        <a:spcBef>
                          <a:spcPts val="790"/>
                        </a:spcBef>
                      </a:pPr>
                      <a:r>
                        <a:rPr sz="1800" baseline="20833" dirty="0">
                          <a:latin typeface="Arial"/>
                          <a:cs typeface="Arial"/>
                        </a:rPr>
                        <a:t>z</a:t>
                      </a:r>
                      <a:r>
                        <a:rPr sz="800" spc="-5" dirty="0">
                          <a:latin typeface="Arial"/>
                          <a:cs typeface="Arial"/>
                        </a:rPr>
                        <a:t>1,2</a:t>
                      </a:r>
                      <a:endParaRPr sz="800">
                        <a:latin typeface="Arial"/>
                        <a:cs typeface="Arial"/>
                      </a:endParaRPr>
                    </a:p>
                  </a:txBody>
                  <a:tcPr marL="0" marR="0" marT="100330" marB="0">
                    <a:lnL w="9525">
                      <a:solidFill>
                        <a:srgbClr val="666666"/>
                      </a:solidFill>
                      <a:prstDash val="solid"/>
                    </a:lnL>
                    <a:lnR w="9525">
                      <a:solidFill>
                        <a:srgbClr val="666666"/>
                      </a:solidFill>
                      <a:prstDash val="solid"/>
                    </a:lnR>
                    <a:lnT w="19050">
                      <a:solidFill>
                        <a:srgbClr val="666666"/>
                      </a:solidFill>
                      <a:prstDash val="solid"/>
                    </a:lnT>
                    <a:lnB w="19050">
                      <a:solidFill>
                        <a:srgbClr val="666666"/>
                      </a:solidFill>
                      <a:prstDash val="solid"/>
                    </a:lnB>
                    <a:solidFill>
                      <a:srgbClr val="B4A7D6"/>
                    </a:solidFill>
                  </a:tcPr>
                </a:tc>
                <a:extLst>
                  <a:ext uri="{0D108BD9-81ED-4DB2-BD59-A6C34878D82A}">
                    <a16:rowId xmlns:a16="http://schemas.microsoft.com/office/drawing/2014/main" val="10001"/>
                  </a:ext>
                </a:extLst>
              </a:tr>
              <a:tr h="315017">
                <a:tc>
                  <a:txBody>
                    <a:bodyPr/>
                    <a:lstStyle/>
                    <a:p>
                      <a:pPr marL="13335" algn="ctr">
                        <a:lnSpc>
                          <a:spcPct val="100000"/>
                        </a:lnSpc>
                        <a:spcBef>
                          <a:spcPts val="710"/>
                        </a:spcBef>
                      </a:pPr>
                      <a:r>
                        <a:rPr sz="1800" spc="-7" baseline="20833" dirty="0">
                          <a:latin typeface="Arial"/>
                          <a:cs typeface="Arial"/>
                        </a:rPr>
                        <a:t>z</a:t>
                      </a:r>
                      <a:r>
                        <a:rPr sz="800" spc="-5" dirty="0">
                          <a:latin typeface="Arial"/>
                          <a:cs typeface="Arial"/>
                        </a:rPr>
                        <a:t>2,0</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L="13970" algn="ctr">
                        <a:lnSpc>
                          <a:spcPct val="100000"/>
                        </a:lnSpc>
                        <a:spcBef>
                          <a:spcPts val="710"/>
                        </a:spcBef>
                      </a:pPr>
                      <a:r>
                        <a:rPr sz="1800" spc="-7" baseline="20833" dirty="0">
                          <a:latin typeface="Arial"/>
                          <a:cs typeface="Arial"/>
                        </a:rPr>
                        <a:t>z</a:t>
                      </a:r>
                      <a:r>
                        <a:rPr sz="800" spc="-5" dirty="0">
                          <a:latin typeface="Arial"/>
                          <a:cs typeface="Arial"/>
                        </a:rPr>
                        <a:t>2,1</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tc>
                  <a:txBody>
                    <a:bodyPr/>
                    <a:lstStyle/>
                    <a:p>
                      <a:pPr marR="8255" algn="r">
                        <a:lnSpc>
                          <a:spcPct val="100000"/>
                        </a:lnSpc>
                        <a:spcBef>
                          <a:spcPts val="710"/>
                        </a:spcBef>
                      </a:pPr>
                      <a:r>
                        <a:rPr sz="1800" baseline="20833" dirty="0">
                          <a:latin typeface="Arial"/>
                          <a:cs typeface="Arial"/>
                        </a:rPr>
                        <a:t>z</a:t>
                      </a:r>
                      <a:r>
                        <a:rPr sz="800" spc="-5" dirty="0">
                          <a:latin typeface="Arial"/>
                          <a:cs typeface="Arial"/>
                        </a:rPr>
                        <a:t>2,2</a:t>
                      </a:r>
                      <a:endParaRPr sz="800">
                        <a:latin typeface="Arial"/>
                        <a:cs typeface="Arial"/>
                      </a:endParaRPr>
                    </a:p>
                  </a:txBody>
                  <a:tcPr marL="0" marR="0" marT="90170" marB="0">
                    <a:lnL w="9525">
                      <a:solidFill>
                        <a:srgbClr val="666666"/>
                      </a:solidFill>
                      <a:prstDash val="solid"/>
                    </a:lnL>
                    <a:lnR w="9525">
                      <a:solidFill>
                        <a:srgbClr val="666666"/>
                      </a:solidFill>
                      <a:prstDash val="solid"/>
                    </a:lnR>
                    <a:lnT w="19050">
                      <a:solidFill>
                        <a:srgbClr val="666666"/>
                      </a:solidFill>
                      <a:prstDash val="solid"/>
                    </a:lnT>
                    <a:lnB w="9525">
                      <a:solidFill>
                        <a:srgbClr val="666666"/>
                      </a:solidFill>
                      <a:prstDash val="solid"/>
                    </a:lnB>
                    <a:solidFill>
                      <a:srgbClr val="B4A7D6"/>
                    </a:solidFill>
                  </a:tcPr>
                </a:tc>
                <a:extLst>
                  <a:ext uri="{0D108BD9-81ED-4DB2-BD59-A6C34878D82A}">
                    <a16:rowId xmlns:a16="http://schemas.microsoft.com/office/drawing/2014/main" val="10002"/>
                  </a:ext>
                </a:extLst>
              </a:tr>
            </a:tbl>
          </a:graphicData>
        </a:graphic>
      </p:graphicFrame>
      <p:sp>
        <p:nvSpPr>
          <p:cNvPr id="11" name="object 11"/>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2" name="object 12"/>
          <p:cNvSpPr/>
          <p:nvPr/>
        </p:nvSpPr>
        <p:spPr>
          <a:xfrm>
            <a:off x="4662150"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3" name="object 13"/>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4" name="object 14"/>
          <p:cNvSpPr/>
          <p:nvPr/>
        </p:nvSpPr>
        <p:spPr>
          <a:xfrm>
            <a:off x="4227413"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4202012"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0,1</a:t>
            </a:r>
            <a:endParaRPr sz="700">
              <a:latin typeface="Arial"/>
              <a:cs typeface="Arial"/>
            </a:endParaRPr>
          </a:p>
        </p:txBody>
      </p:sp>
      <p:sp>
        <p:nvSpPr>
          <p:cNvPr id="16" name="object 16"/>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7" name="object 17"/>
          <p:cNvSpPr/>
          <p:nvPr/>
        </p:nvSpPr>
        <p:spPr>
          <a:xfrm>
            <a:off x="3792675" y="4785401"/>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8" name="object 18"/>
          <p:cNvSpPr txBox="1"/>
          <p:nvPr/>
        </p:nvSpPr>
        <p:spPr>
          <a:xfrm>
            <a:off x="3767275" y="4892580"/>
            <a:ext cx="445134" cy="182101"/>
          </a:xfrm>
          <a:prstGeom prst="rect">
            <a:avLst/>
          </a:prstGeom>
        </p:spPr>
        <p:txBody>
          <a:bodyPr vert="horz" wrap="square" lIns="0" tIns="12700" rIns="0" bIns="0" rtlCol="0">
            <a:spAutoFit/>
          </a:bodyPr>
          <a:lstStyle/>
          <a:p>
            <a:pPr marL="122549">
              <a:spcBef>
                <a:spcPts val="100"/>
              </a:spcBef>
            </a:pPr>
            <a:r>
              <a:rPr sz="1650" spc="7" baseline="20202" dirty="0">
                <a:latin typeface="Arial"/>
                <a:cs typeface="Arial"/>
              </a:rPr>
              <a:t>z</a:t>
            </a:r>
            <a:r>
              <a:rPr sz="700" spc="5" dirty="0">
                <a:latin typeface="Arial"/>
                <a:cs typeface="Arial"/>
              </a:rPr>
              <a:t>0,0</a:t>
            </a:r>
            <a:endParaRPr sz="700">
              <a:latin typeface="Arial"/>
              <a:cs typeface="Arial"/>
            </a:endParaRPr>
          </a:p>
        </p:txBody>
      </p:sp>
      <p:sp>
        <p:nvSpPr>
          <p:cNvPr id="19" name="object 19"/>
          <p:cNvSpPr/>
          <p:nvPr/>
        </p:nvSpPr>
        <p:spPr>
          <a:xfrm>
            <a:off x="3732786" y="4742278"/>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20" name="object 20"/>
          <p:cNvSpPr/>
          <p:nvPr/>
        </p:nvSpPr>
        <p:spPr>
          <a:xfrm>
            <a:off x="3732786" y="4742278"/>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21" name="object 21"/>
          <p:cNvSpPr txBox="1"/>
          <p:nvPr/>
        </p:nvSpPr>
        <p:spPr>
          <a:xfrm>
            <a:off x="4624050" y="4892580"/>
            <a:ext cx="1203325" cy="182101"/>
          </a:xfrm>
          <a:prstGeom prst="rect">
            <a:avLst/>
          </a:prstGeom>
        </p:spPr>
        <p:txBody>
          <a:bodyPr vert="horz" wrap="square" lIns="0" tIns="12700" rIns="0" bIns="0" rtlCol="0">
            <a:spAutoFit/>
          </a:bodyPr>
          <a:lstStyle/>
          <a:p>
            <a:pPr marL="135248">
              <a:spcBef>
                <a:spcPts val="100"/>
              </a:spcBef>
              <a:tabLst>
                <a:tab pos="880699" algn="l"/>
              </a:tabLst>
            </a:pPr>
            <a:r>
              <a:rPr sz="1650" spc="7" baseline="20202" dirty="0">
                <a:latin typeface="Arial"/>
                <a:cs typeface="Arial"/>
              </a:rPr>
              <a:t>z</a:t>
            </a:r>
            <a:r>
              <a:rPr sz="700" spc="5" dirty="0">
                <a:latin typeface="Arial"/>
                <a:cs typeface="Arial"/>
              </a:rPr>
              <a:t>0,2	</a:t>
            </a:r>
            <a:r>
              <a:rPr sz="1650" spc="7" baseline="20202" dirty="0">
                <a:latin typeface="Arial"/>
                <a:cs typeface="Arial"/>
              </a:rPr>
              <a:t>z</a:t>
            </a:r>
            <a:r>
              <a:rPr sz="700" spc="5" dirty="0">
                <a:latin typeface="Arial"/>
                <a:cs typeface="Arial"/>
              </a:rPr>
              <a:t>2,2</a:t>
            </a:r>
            <a:endParaRPr sz="700">
              <a:latin typeface="Arial"/>
              <a:cs typeface="Arial"/>
            </a:endParaRPr>
          </a:p>
        </p:txBody>
      </p:sp>
      <p:sp>
        <p:nvSpPr>
          <p:cNvPr id="22" name="object 22"/>
          <p:cNvSpPr txBox="1"/>
          <p:nvPr/>
        </p:nvSpPr>
        <p:spPr>
          <a:xfrm>
            <a:off x="5182626" y="4808113"/>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23" name="object 23"/>
          <p:cNvSpPr txBox="1"/>
          <p:nvPr/>
        </p:nvSpPr>
        <p:spPr>
          <a:xfrm>
            <a:off x="3745300" y="4178423"/>
            <a:ext cx="2090420" cy="298800"/>
          </a:xfrm>
          <a:prstGeom prst="rect">
            <a:avLst/>
          </a:prstGeom>
          <a:solidFill>
            <a:srgbClr val="EEEEEE"/>
          </a:solidFill>
          <a:ln w="19049">
            <a:solidFill>
              <a:srgbClr val="666666"/>
            </a:solidFill>
          </a:ln>
        </p:spPr>
        <p:txBody>
          <a:bodyPr vert="horz" wrap="square" lIns="0" tIns="82550" rIns="0" bIns="0" rtlCol="0">
            <a:spAutoFit/>
          </a:bodyPr>
          <a:lstStyle/>
          <a:p>
            <a:pPr marL="218429">
              <a:spcBef>
                <a:spcPts val="650"/>
              </a:spcBef>
            </a:pPr>
            <a:r>
              <a:rPr sz="1400" spc="-5" dirty="0">
                <a:latin typeface="Arial"/>
                <a:cs typeface="Arial"/>
              </a:rPr>
              <a:t>Transformer</a:t>
            </a:r>
            <a:r>
              <a:rPr sz="1400" spc="-25" dirty="0">
                <a:latin typeface="Arial"/>
                <a:cs typeface="Arial"/>
              </a:rPr>
              <a:t> </a:t>
            </a:r>
            <a:r>
              <a:rPr sz="1400" spc="-5" dirty="0">
                <a:latin typeface="Arial"/>
                <a:cs typeface="Arial"/>
              </a:rPr>
              <a:t>encoder</a:t>
            </a:r>
            <a:endParaRPr sz="1400">
              <a:latin typeface="Arial"/>
              <a:cs typeface="Arial"/>
            </a:endParaRPr>
          </a:p>
        </p:txBody>
      </p:sp>
      <p:sp>
        <p:nvSpPr>
          <p:cNvPr id="24" name="object 24"/>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5" name="object 25"/>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6" name="object 26"/>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7" name="object 27"/>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28" name="object 28"/>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29" name="object 29"/>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30" name="object 30"/>
          <p:cNvSpPr/>
          <p:nvPr/>
        </p:nvSpPr>
        <p:spPr>
          <a:xfrm>
            <a:off x="3745300" y="360297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31" name="object 31"/>
          <p:cNvSpPr/>
          <p:nvPr/>
        </p:nvSpPr>
        <p:spPr>
          <a:xfrm>
            <a:off x="3745300" y="360297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32" name="object 32"/>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33" name="object 33"/>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34" name="object 34"/>
          <p:cNvSpPr txBox="1"/>
          <p:nvPr/>
        </p:nvSpPr>
        <p:spPr>
          <a:xfrm>
            <a:off x="3729176" y="3764693"/>
            <a:ext cx="2120900" cy="182101"/>
          </a:xfrm>
          <a:prstGeom prst="rect">
            <a:avLst/>
          </a:prstGeom>
        </p:spPr>
        <p:txBody>
          <a:bodyPr vert="horz" wrap="square" lIns="0" tIns="12700" rIns="0" bIns="0" rtlCol="0">
            <a:spAutoFit/>
          </a:bodyPr>
          <a:lstStyle/>
          <a:p>
            <a:pPr marL="160647">
              <a:spcBef>
                <a:spcPts val="100"/>
              </a:spcBef>
              <a:tabLst>
                <a:tab pos="594965" algn="l"/>
                <a:tab pos="1029916" algn="l"/>
                <a:tab pos="1776004" algn="l"/>
              </a:tabLst>
            </a:pPr>
            <a:r>
              <a:rPr sz="1650" spc="7" baseline="20202" dirty="0">
                <a:latin typeface="Arial"/>
                <a:cs typeface="Arial"/>
              </a:rPr>
              <a:t>c</a:t>
            </a:r>
            <a:r>
              <a:rPr sz="700" spc="5" dirty="0">
                <a:latin typeface="Arial"/>
                <a:cs typeface="Arial"/>
              </a:rPr>
              <a:t>0,0	</a:t>
            </a:r>
            <a:r>
              <a:rPr sz="1650" spc="7" baseline="20202" dirty="0">
                <a:latin typeface="Arial"/>
                <a:cs typeface="Arial"/>
              </a:rPr>
              <a:t>c</a:t>
            </a:r>
            <a:r>
              <a:rPr sz="700" spc="5" dirty="0">
                <a:latin typeface="Arial"/>
                <a:cs typeface="Arial"/>
              </a:rPr>
              <a:t>0,1	</a:t>
            </a:r>
            <a:r>
              <a:rPr sz="1650" spc="7" baseline="20202" dirty="0">
                <a:latin typeface="Arial"/>
                <a:cs typeface="Arial"/>
              </a:rPr>
              <a:t>c</a:t>
            </a:r>
            <a:r>
              <a:rPr sz="700" spc="5" dirty="0">
                <a:latin typeface="Arial"/>
                <a:cs typeface="Arial"/>
              </a:rPr>
              <a:t>0,2	</a:t>
            </a:r>
            <a:r>
              <a:rPr sz="1650" spc="7" baseline="20202" dirty="0">
                <a:latin typeface="Arial"/>
                <a:cs typeface="Arial"/>
              </a:rPr>
              <a:t>c</a:t>
            </a:r>
            <a:r>
              <a:rPr sz="700" spc="5" dirty="0">
                <a:latin typeface="Arial"/>
                <a:cs typeface="Arial"/>
              </a:rPr>
              <a:t>2,2</a:t>
            </a:r>
            <a:endParaRPr sz="700">
              <a:latin typeface="Arial"/>
              <a:cs typeface="Arial"/>
            </a:endParaRPr>
          </a:p>
        </p:txBody>
      </p:sp>
      <p:sp>
        <p:nvSpPr>
          <p:cNvPr id="35" name="object 35"/>
          <p:cNvSpPr txBox="1"/>
          <p:nvPr/>
        </p:nvSpPr>
        <p:spPr>
          <a:xfrm>
            <a:off x="5182626" y="3680226"/>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36" name="object 36"/>
          <p:cNvSpPr/>
          <p:nvPr/>
        </p:nvSpPr>
        <p:spPr>
          <a:xfrm>
            <a:off x="4777837" y="4628872"/>
            <a:ext cx="8890" cy="113664"/>
          </a:xfrm>
          <a:custGeom>
            <a:avLst/>
            <a:gdLst/>
            <a:ahLst/>
            <a:cxnLst/>
            <a:rect l="l" t="t" r="r" b="b"/>
            <a:pathLst>
              <a:path w="8889" h="113664">
                <a:moveTo>
                  <a:pt x="4192" y="-4762"/>
                </a:moveTo>
                <a:lnTo>
                  <a:pt x="4192" y="118167"/>
                </a:lnTo>
              </a:path>
            </a:pathLst>
          </a:custGeom>
          <a:ln w="17910">
            <a:solidFill>
              <a:srgbClr val="222222"/>
            </a:solidFill>
          </a:ln>
        </p:spPr>
        <p:txBody>
          <a:bodyPr wrap="square" lIns="0" tIns="0" rIns="0" bIns="0" rtlCol="0"/>
          <a:lstStyle/>
          <a:p>
            <a:endParaRPr/>
          </a:p>
        </p:txBody>
      </p:sp>
      <p:sp>
        <p:nvSpPr>
          <p:cNvPr id="37" name="object 37"/>
          <p:cNvSpPr/>
          <p:nvPr/>
        </p:nvSpPr>
        <p:spPr>
          <a:xfrm>
            <a:off x="4770532" y="4585765"/>
            <a:ext cx="31750" cy="44450"/>
          </a:xfrm>
          <a:custGeom>
            <a:avLst/>
            <a:gdLst/>
            <a:ahLst/>
            <a:cxnLst/>
            <a:rect l="l" t="t" r="r" b="b"/>
            <a:pathLst>
              <a:path w="31750" h="44450">
                <a:moveTo>
                  <a:pt x="31379" y="44267"/>
                </a:moveTo>
                <a:lnTo>
                  <a:pt x="0" y="41947"/>
                </a:lnTo>
                <a:lnTo>
                  <a:pt x="18877" y="0"/>
                </a:lnTo>
                <a:lnTo>
                  <a:pt x="31379" y="44267"/>
                </a:lnTo>
                <a:close/>
              </a:path>
            </a:pathLst>
          </a:custGeom>
          <a:solidFill>
            <a:srgbClr val="222222"/>
          </a:solidFill>
        </p:spPr>
        <p:txBody>
          <a:bodyPr wrap="square" lIns="0" tIns="0" rIns="0" bIns="0" rtlCol="0"/>
          <a:lstStyle/>
          <a:p>
            <a:endParaRPr/>
          </a:p>
        </p:txBody>
      </p:sp>
      <p:sp>
        <p:nvSpPr>
          <p:cNvPr id="38" name="object 38"/>
          <p:cNvSpPr/>
          <p:nvPr/>
        </p:nvSpPr>
        <p:spPr>
          <a:xfrm>
            <a:off x="4770532" y="4585765"/>
            <a:ext cx="31750" cy="44450"/>
          </a:xfrm>
          <a:custGeom>
            <a:avLst/>
            <a:gdLst/>
            <a:ahLst/>
            <a:cxnLst/>
            <a:rect l="l" t="t" r="r" b="b"/>
            <a:pathLst>
              <a:path w="31750" h="44450">
                <a:moveTo>
                  <a:pt x="31379" y="44267"/>
                </a:moveTo>
                <a:lnTo>
                  <a:pt x="18877" y="0"/>
                </a:lnTo>
                <a:lnTo>
                  <a:pt x="0" y="41947"/>
                </a:lnTo>
                <a:lnTo>
                  <a:pt x="31379" y="44267"/>
                </a:lnTo>
                <a:close/>
              </a:path>
            </a:pathLst>
          </a:custGeom>
          <a:ln w="9524">
            <a:solidFill>
              <a:srgbClr val="222222"/>
            </a:solidFill>
          </a:ln>
        </p:spPr>
        <p:txBody>
          <a:bodyPr wrap="square" lIns="0" tIns="0" rIns="0" bIns="0" rtlCol="0"/>
          <a:lstStyle/>
          <a:p>
            <a:endParaRPr/>
          </a:p>
        </p:txBody>
      </p:sp>
      <p:sp>
        <p:nvSpPr>
          <p:cNvPr id="39" name="object 39"/>
          <p:cNvSpPr/>
          <p:nvPr/>
        </p:nvSpPr>
        <p:spPr>
          <a:xfrm>
            <a:off x="4790349" y="4053776"/>
            <a:ext cx="0" cy="125095"/>
          </a:xfrm>
          <a:custGeom>
            <a:avLst/>
            <a:gdLst/>
            <a:ahLst/>
            <a:cxnLst/>
            <a:rect l="l" t="t" r="r" b="b"/>
            <a:pathLst>
              <a:path h="125095">
                <a:moveTo>
                  <a:pt x="0" y="124649"/>
                </a:moveTo>
                <a:lnTo>
                  <a:pt x="0" y="0"/>
                </a:lnTo>
              </a:path>
            </a:pathLst>
          </a:custGeom>
          <a:ln w="9524">
            <a:solidFill>
              <a:srgbClr val="222222"/>
            </a:solidFill>
          </a:ln>
        </p:spPr>
        <p:txBody>
          <a:bodyPr wrap="square" lIns="0" tIns="0" rIns="0" bIns="0" rtlCol="0"/>
          <a:lstStyle/>
          <a:p>
            <a:endParaRPr/>
          </a:p>
        </p:txBody>
      </p:sp>
      <p:sp>
        <p:nvSpPr>
          <p:cNvPr id="40" name="object 40"/>
          <p:cNvSpPr/>
          <p:nvPr/>
        </p:nvSpPr>
        <p:spPr>
          <a:xfrm>
            <a:off x="4774617" y="4010550"/>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22222"/>
          </a:solidFill>
        </p:spPr>
        <p:txBody>
          <a:bodyPr wrap="square" lIns="0" tIns="0" rIns="0" bIns="0" rtlCol="0"/>
          <a:lstStyle/>
          <a:p>
            <a:endParaRPr/>
          </a:p>
        </p:txBody>
      </p:sp>
      <p:sp>
        <p:nvSpPr>
          <p:cNvPr id="41" name="object 41"/>
          <p:cNvSpPr/>
          <p:nvPr/>
        </p:nvSpPr>
        <p:spPr>
          <a:xfrm>
            <a:off x="4774617" y="4010550"/>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22222"/>
            </a:solidFill>
          </a:ln>
        </p:spPr>
        <p:txBody>
          <a:bodyPr wrap="square" lIns="0" tIns="0" rIns="0" bIns="0" rtlCol="0"/>
          <a:lstStyle/>
          <a:p>
            <a:endParaRPr/>
          </a:p>
        </p:txBody>
      </p:sp>
      <p:sp>
        <p:nvSpPr>
          <p:cNvPr id="42" name="object 42"/>
          <p:cNvSpPr/>
          <p:nvPr/>
        </p:nvSpPr>
        <p:spPr>
          <a:xfrm>
            <a:off x="3162241" y="4049034"/>
            <a:ext cx="513715" cy="890269"/>
          </a:xfrm>
          <a:custGeom>
            <a:avLst/>
            <a:gdLst/>
            <a:ahLst/>
            <a:cxnLst/>
            <a:rect l="l" t="t" r="r" b="b"/>
            <a:pathLst>
              <a:path w="513714" h="890270">
                <a:moveTo>
                  <a:pt x="0" y="0"/>
                </a:moveTo>
                <a:lnTo>
                  <a:pt x="285271" y="0"/>
                </a:lnTo>
                <a:lnTo>
                  <a:pt x="285271" y="890099"/>
                </a:lnTo>
                <a:lnTo>
                  <a:pt x="513449" y="890099"/>
                </a:lnTo>
              </a:path>
            </a:pathLst>
          </a:custGeom>
          <a:ln w="9524">
            <a:solidFill>
              <a:srgbClr val="222222"/>
            </a:solidFill>
          </a:ln>
        </p:spPr>
        <p:txBody>
          <a:bodyPr wrap="square" lIns="0" tIns="0" rIns="0" bIns="0" rtlCol="0"/>
          <a:lstStyle/>
          <a:p>
            <a:endParaRPr/>
          </a:p>
        </p:txBody>
      </p:sp>
      <p:sp>
        <p:nvSpPr>
          <p:cNvPr id="43" name="object 43"/>
          <p:cNvSpPr/>
          <p:nvPr/>
        </p:nvSpPr>
        <p:spPr>
          <a:xfrm>
            <a:off x="3675692" y="4923401"/>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44" name="object 44"/>
          <p:cNvSpPr/>
          <p:nvPr/>
        </p:nvSpPr>
        <p:spPr>
          <a:xfrm>
            <a:off x="3675692" y="492340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45" name="object 45"/>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6" name="object 46"/>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7" name="object 47"/>
          <p:cNvSpPr txBox="1"/>
          <p:nvPr/>
        </p:nvSpPr>
        <p:spPr>
          <a:xfrm>
            <a:off x="6409665"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0</a:t>
            </a:r>
            <a:endParaRPr sz="1200" baseline="-31250">
              <a:latin typeface="Arial"/>
              <a:cs typeface="Arial"/>
            </a:endParaRPr>
          </a:p>
        </p:txBody>
      </p:sp>
      <p:sp>
        <p:nvSpPr>
          <p:cNvPr id="48" name="object 48"/>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solidFill>
            <a:srgbClr val="EAD1DC"/>
          </a:solidFill>
        </p:spPr>
        <p:txBody>
          <a:bodyPr wrap="square" lIns="0" tIns="0" rIns="0" bIns="0" rtlCol="0"/>
          <a:lstStyle/>
          <a:p>
            <a:endParaRPr/>
          </a:p>
        </p:txBody>
      </p:sp>
      <p:sp>
        <p:nvSpPr>
          <p:cNvPr id="49" name="object 49"/>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ln w="9524">
            <a:solidFill>
              <a:srgbClr val="666666"/>
            </a:solidFill>
          </a:ln>
        </p:spPr>
        <p:txBody>
          <a:bodyPr wrap="square" lIns="0" tIns="0" rIns="0" bIns="0" rtlCol="0"/>
          <a:lstStyle/>
          <a:p>
            <a:endParaRPr/>
          </a:p>
        </p:txBody>
      </p:sp>
      <p:sp>
        <p:nvSpPr>
          <p:cNvPr id="50" name="object 50"/>
          <p:cNvSpPr txBox="1"/>
          <p:nvPr/>
        </p:nvSpPr>
        <p:spPr>
          <a:xfrm>
            <a:off x="641383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51" name="object 51"/>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2" name="object 52"/>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3" name="object 53"/>
          <p:cNvSpPr txBox="1"/>
          <p:nvPr/>
        </p:nvSpPr>
        <p:spPr>
          <a:xfrm>
            <a:off x="7066756"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54" name="object 54"/>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5" name="object 55"/>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6" name="object 56"/>
          <p:cNvSpPr txBox="1"/>
          <p:nvPr/>
        </p:nvSpPr>
        <p:spPr>
          <a:xfrm>
            <a:off x="7070556"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57" name="object 57"/>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8" name="object 58"/>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9" name="object 59"/>
          <p:cNvSpPr txBox="1"/>
          <p:nvPr/>
        </p:nvSpPr>
        <p:spPr>
          <a:xfrm>
            <a:off x="781207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60" name="object 60"/>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1" name="object 61"/>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2" name="object 62"/>
          <p:cNvSpPr txBox="1"/>
          <p:nvPr/>
        </p:nvSpPr>
        <p:spPr>
          <a:xfrm>
            <a:off x="7815871"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63" name="object 63"/>
          <p:cNvSpPr txBox="1"/>
          <p:nvPr/>
        </p:nvSpPr>
        <p:spPr>
          <a:xfrm>
            <a:off x="6362136" y="5195861"/>
            <a:ext cx="2350135" cy="197490"/>
          </a:xfrm>
          <a:prstGeom prst="rect">
            <a:avLst/>
          </a:prstGeom>
        </p:spPr>
        <p:txBody>
          <a:bodyPr vert="horz" wrap="square" lIns="0" tIns="12700" rIns="0" bIns="0" rtlCol="0">
            <a:spAutoFit/>
          </a:bodyPr>
          <a:lstStyle/>
          <a:p>
            <a:pPr marL="12699">
              <a:spcBef>
                <a:spcPts val="100"/>
              </a:spcBef>
              <a:tabLst>
                <a:tab pos="727673" algn="l"/>
                <a:tab pos="1388039" algn="l"/>
                <a:tab pos="2124602" algn="l"/>
              </a:tabLst>
            </a:pPr>
            <a:r>
              <a:rPr sz="1200" spc="-5" dirty="0">
                <a:latin typeface="Arial"/>
                <a:cs typeface="Arial"/>
              </a:rPr>
              <a:t>[S</a:t>
            </a:r>
            <a:r>
              <a:rPr sz="1200" spc="-90" dirty="0">
                <a:latin typeface="Arial"/>
                <a:cs typeface="Arial"/>
              </a:rPr>
              <a:t>T</a:t>
            </a:r>
            <a:r>
              <a:rPr sz="1200" spc="-5" dirty="0">
                <a:latin typeface="Arial"/>
                <a:cs typeface="Arial"/>
              </a:rPr>
              <a:t>A</a:t>
            </a:r>
            <a:r>
              <a:rPr sz="1200" spc="-25" dirty="0">
                <a:latin typeface="Arial"/>
                <a:cs typeface="Arial"/>
              </a:rPr>
              <a:t>R</a:t>
            </a:r>
            <a:r>
              <a:rPr sz="1200" spc="-5" dirty="0">
                <a:latin typeface="Arial"/>
                <a:cs typeface="Arial"/>
              </a:rPr>
              <a:t>T</a:t>
            </a:r>
            <a:r>
              <a:rPr sz="1200" dirty="0">
                <a:latin typeface="Arial"/>
                <a:cs typeface="Arial"/>
              </a:rPr>
              <a:t>]	</a:t>
            </a:r>
            <a:r>
              <a:rPr sz="1200" spc="-5" dirty="0">
                <a:latin typeface="Arial"/>
                <a:cs typeface="Arial"/>
              </a:rPr>
              <a:t>perso</a:t>
            </a:r>
            <a:r>
              <a:rPr sz="1200" dirty="0">
                <a:latin typeface="Arial"/>
                <a:cs typeface="Arial"/>
              </a:rPr>
              <a:t>n	</a:t>
            </a:r>
            <a:r>
              <a:rPr sz="1200" spc="-5" dirty="0">
                <a:latin typeface="Arial"/>
                <a:cs typeface="Arial"/>
              </a:rPr>
              <a:t>wearin</a:t>
            </a:r>
            <a:r>
              <a:rPr sz="1200" dirty="0">
                <a:latin typeface="Arial"/>
                <a:cs typeface="Arial"/>
              </a:rPr>
              <a:t>g	</a:t>
            </a:r>
            <a:r>
              <a:rPr sz="1200" spc="-5" dirty="0">
                <a:latin typeface="Arial"/>
                <a:cs typeface="Arial"/>
              </a:rPr>
              <a:t>hat</a:t>
            </a:r>
            <a:endParaRPr sz="1200">
              <a:latin typeface="Arial"/>
              <a:cs typeface="Arial"/>
            </a:endParaRPr>
          </a:p>
        </p:txBody>
      </p:sp>
      <p:sp>
        <p:nvSpPr>
          <p:cNvPr id="64" name="object 64"/>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5" name="object 65"/>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6" name="object 66"/>
          <p:cNvSpPr txBox="1"/>
          <p:nvPr/>
        </p:nvSpPr>
        <p:spPr>
          <a:xfrm>
            <a:off x="8408141" y="2984743"/>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4</a:t>
            </a:r>
            <a:endParaRPr sz="1200" baseline="-31250">
              <a:latin typeface="Arial"/>
              <a:cs typeface="Arial"/>
            </a:endParaRPr>
          </a:p>
        </p:txBody>
      </p:sp>
      <p:sp>
        <p:nvSpPr>
          <p:cNvPr id="67" name="object 67"/>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68" name="object 68"/>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69" name="object 69"/>
          <p:cNvSpPr txBox="1"/>
          <p:nvPr/>
        </p:nvSpPr>
        <p:spPr>
          <a:xfrm>
            <a:off x="8411940" y="4724218"/>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70" name="object 70"/>
          <p:cNvSpPr txBox="1"/>
          <p:nvPr/>
        </p:nvSpPr>
        <p:spPr>
          <a:xfrm>
            <a:off x="6380431" y="2501762"/>
            <a:ext cx="491490"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person</a:t>
            </a:r>
            <a:endParaRPr sz="1200">
              <a:latin typeface="Arial"/>
              <a:cs typeface="Arial"/>
            </a:endParaRPr>
          </a:p>
        </p:txBody>
      </p:sp>
      <p:sp>
        <p:nvSpPr>
          <p:cNvPr id="71" name="object 71"/>
          <p:cNvSpPr txBox="1"/>
          <p:nvPr/>
        </p:nvSpPr>
        <p:spPr>
          <a:xfrm>
            <a:off x="6973093" y="2501762"/>
            <a:ext cx="559435"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wearing</a:t>
            </a:r>
            <a:endParaRPr sz="1200">
              <a:latin typeface="Arial"/>
              <a:cs typeface="Arial"/>
            </a:endParaRPr>
          </a:p>
        </p:txBody>
      </p:sp>
      <p:sp>
        <p:nvSpPr>
          <p:cNvPr id="72" name="object 72"/>
          <p:cNvSpPr txBox="1"/>
          <p:nvPr/>
        </p:nvSpPr>
        <p:spPr>
          <a:xfrm>
            <a:off x="7880803" y="2501762"/>
            <a:ext cx="909955" cy="197490"/>
          </a:xfrm>
          <a:prstGeom prst="rect">
            <a:avLst/>
          </a:prstGeom>
        </p:spPr>
        <p:txBody>
          <a:bodyPr vert="horz" wrap="square" lIns="0" tIns="12700" rIns="0" bIns="0" rtlCol="0">
            <a:spAutoFit/>
          </a:bodyPr>
          <a:lstStyle/>
          <a:p>
            <a:pPr marL="12699">
              <a:spcBef>
                <a:spcPts val="100"/>
              </a:spcBef>
              <a:tabLst>
                <a:tab pos="490830" algn="l"/>
              </a:tabLst>
            </a:pPr>
            <a:r>
              <a:rPr sz="1200" spc="-5" dirty="0">
                <a:latin typeface="Arial"/>
                <a:cs typeface="Arial"/>
              </a:rPr>
              <a:t>ha</a:t>
            </a:r>
            <a:r>
              <a:rPr sz="1200" dirty="0">
                <a:latin typeface="Arial"/>
                <a:cs typeface="Arial"/>
              </a:rPr>
              <a:t>t	</a:t>
            </a:r>
            <a:r>
              <a:rPr sz="1200" spc="-5" dirty="0">
                <a:latin typeface="Arial"/>
                <a:cs typeface="Arial"/>
              </a:rPr>
              <a:t>[END]</a:t>
            </a:r>
            <a:endParaRPr sz="1200">
              <a:latin typeface="Arial"/>
              <a:cs typeface="Arial"/>
            </a:endParaRPr>
          </a:p>
        </p:txBody>
      </p:sp>
      <p:sp>
        <p:nvSpPr>
          <p:cNvPr id="73" name="object 73"/>
          <p:cNvSpPr txBox="1"/>
          <p:nvPr/>
        </p:nvSpPr>
        <p:spPr>
          <a:xfrm>
            <a:off x="6436200" y="3761349"/>
            <a:ext cx="2322830" cy="298800"/>
          </a:xfrm>
          <a:prstGeom prst="rect">
            <a:avLst/>
          </a:prstGeom>
          <a:solidFill>
            <a:srgbClr val="D9EAD3"/>
          </a:solidFill>
          <a:ln w="9524">
            <a:solidFill>
              <a:srgbClr val="666666"/>
            </a:solidFill>
          </a:ln>
        </p:spPr>
        <p:txBody>
          <a:bodyPr vert="horz" wrap="square" lIns="0" tIns="82550" rIns="0" bIns="0" rtlCol="0">
            <a:spAutoFit/>
          </a:bodyPr>
          <a:lstStyle/>
          <a:p>
            <a:pPr marL="334628">
              <a:spcBef>
                <a:spcPts val="650"/>
              </a:spcBef>
            </a:pPr>
            <a:r>
              <a:rPr sz="1400" spc="-5" dirty="0">
                <a:latin typeface="Arial"/>
                <a:cs typeface="Arial"/>
              </a:rPr>
              <a:t>Transformer</a:t>
            </a:r>
            <a:r>
              <a:rPr sz="1400" spc="-20" dirty="0">
                <a:latin typeface="Arial"/>
                <a:cs typeface="Arial"/>
              </a:rPr>
              <a:t> </a:t>
            </a:r>
            <a:r>
              <a:rPr sz="1400" spc="-5" dirty="0">
                <a:latin typeface="Arial"/>
                <a:cs typeface="Arial"/>
              </a:rPr>
              <a:t>decoder</a:t>
            </a:r>
            <a:endParaRPr sz="1400">
              <a:latin typeface="Arial"/>
              <a:cs typeface="Arial"/>
            </a:endParaRPr>
          </a:p>
        </p:txBody>
      </p:sp>
      <p:sp>
        <p:nvSpPr>
          <p:cNvPr id="74" name="object 74"/>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75" name="object 75"/>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76" name="object 76"/>
          <p:cNvSpPr/>
          <p:nvPr/>
        </p:nvSpPr>
        <p:spPr>
          <a:xfrm>
            <a:off x="4790349" y="3374377"/>
            <a:ext cx="1588770" cy="584200"/>
          </a:xfrm>
          <a:custGeom>
            <a:avLst/>
            <a:gdLst/>
            <a:ahLst/>
            <a:cxnLst/>
            <a:rect l="l" t="t" r="r" b="b"/>
            <a:pathLst>
              <a:path w="1588770" h="584200">
                <a:moveTo>
                  <a:pt x="0" y="228599"/>
                </a:moveTo>
                <a:lnTo>
                  <a:pt x="0" y="0"/>
                </a:lnTo>
                <a:lnTo>
                  <a:pt x="1345441" y="0"/>
                </a:lnTo>
                <a:lnTo>
                  <a:pt x="1345441" y="583799"/>
                </a:lnTo>
                <a:lnTo>
                  <a:pt x="1588649" y="583799"/>
                </a:lnTo>
              </a:path>
            </a:pathLst>
          </a:custGeom>
          <a:ln w="9524">
            <a:solidFill>
              <a:srgbClr val="222222"/>
            </a:solidFill>
          </a:ln>
        </p:spPr>
        <p:txBody>
          <a:bodyPr wrap="square" lIns="0" tIns="0" rIns="0" bIns="0" rtlCol="0"/>
          <a:lstStyle/>
          <a:p>
            <a:endParaRPr/>
          </a:p>
        </p:txBody>
      </p:sp>
      <p:sp>
        <p:nvSpPr>
          <p:cNvPr id="77" name="object 77"/>
          <p:cNvSpPr/>
          <p:nvPr/>
        </p:nvSpPr>
        <p:spPr>
          <a:xfrm>
            <a:off x="6379000" y="3942444"/>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78" name="object 78"/>
          <p:cNvSpPr/>
          <p:nvPr/>
        </p:nvSpPr>
        <p:spPr>
          <a:xfrm>
            <a:off x="6379001" y="3942444"/>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79" name="object 79"/>
          <p:cNvSpPr/>
          <p:nvPr/>
        </p:nvSpPr>
        <p:spPr>
          <a:xfrm>
            <a:off x="7593424" y="4212198"/>
            <a:ext cx="3810" cy="309245"/>
          </a:xfrm>
          <a:custGeom>
            <a:avLst/>
            <a:gdLst/>
            <a:ahLst/>
            <a:cxnLst/>
            <a:rect l="l" t="t" r="r" b="b"/>
            <a:pathLst>
              <a:path w="3809" h="309245">
                <a:moveTo>
                  <a:pt x="0" y="309152"/>
                </a:moveTo>
                <a:lnTo>
                  <a:pt x="3291" y="0"/>
                </a:lnTo>
              </a:path>
            </a:pathLst>
          </a:custGeom>
          <a:ln w="9524">
            <a:solidFill>
              <a:srgbClr val="222222"/>
            </a:solidFill>
          </a:ln>
        </p:spPr>
        <p:txBody>
          <a:bodyPr wrap="square" lIns="0" tIns="0" rIns="0" bIns="0" rtlCol="0"/>
          <a:lstStyle/>
          <a:p>
            <a:endParaRPr/>
          </a:p>
        </p:txBody>
      </p:sp>
      <p:sp>
        <p:nvSpPr>
          <p:cNvPr id="80" name="object 80"/>
          <p:cNvSpPr/>
          <p:nvPr/>
        </p:nvSpPr>
        <p:spPr>
          <a:xfrm>
            <a:off x="7580984" y="4168974"/>
            <a:ext cx="31750" cy="43815"/>
          </a:xfrm>
          <a:custGeom>
            <a:avLst/>
            <a:gdLst/>
            <a:ahLst/>
            <a:cxnLst/>
            <a:rect l="l" t="t" r="r" b="b"/>
            <a:pathLst>
              <a:path w="31750" h="43814">
                <a:moveTo>
                  <a:pt x="31463" y="43390"/>
                </a:moveTo>
                <a:lnTo>
                  <a:pt x="0" y="43055"/>
                </a:lnTo>
                <a:lnTo>
                  <a:pt x="16191" y="0"/>
                </a:lnTo>
                <a:lnTo>
                  <a:pt x="31463" y="43390"/>
                </a:lnTo>
                <a:close/>
              </a:path>
            </a:pathLst>
          </a:custGeom>
          <a:solidFill>
            <a:srgbClr val="222222"/>
          </a:solidFill>
        </p:spPr>
        <p:txBody>
          <a:bodyPr wrap="square" lIns="0" tIns="0" rIns="0" bIns="0" rtlCol="0"/>
          <a:lstStyle/>
          <a:p>
            <a:endParaRPr/>
          </a:p>
        </p:txBody>
      </p:sp>
      <p:sp>
        <p:nvSpPr>
          <p:cNvPr id="81" name="object 81"/>
          <p:cNvSpPr/>
          <p:nvPr/>
        </p:nvSpPr>
        <p:spPr>
          <a:xfrm>
            <a:off x="7580984" y="4168974"/>
            <a:ext cx="31750" cy="43815"/>
          </a:xfrm>
          <a:custGeom>
            <a:avLst/>
            <a:gdLst/>
            <a:ahLst/>
            <a:cxnLst/>
            <a:rect l="l" t="t" r="r" b="b"/>
            <a:pathLst>
              <a:path w="31750" h="43814">
                <a:moveTo>
                  <a:pt x="31463" y="43390"/>
                </a:moveTo>
                <a:lnTo>
                  <a:pt x="16191" y="0"/>
                </a:lnTo>
                <a:lnTo>
                  <a:pt x="0" y="43055"/>
                </a:lnTo>
                <a:lnTo>
                  <a:pt x="31463" y="43390"/>
                </a:lnTo>
                <a:close/>
              </a:path>
            </a:pathLst>
          </a:custGeom>
          <a:ln w="9524">
            <a:solidFill>
              <a:srgbClr val="222222"/>
            </a:solidFill>
          </a:ln>
        </p:spPr>
        <p:txBody>
          <a:bodyPr wrap="square" lIns="0" tIns="0" rIns="0" bIns="0" rtlCol="0"/>
          <a:lstStyle/>
          <a:p>
            <a:endParaRPr/>
          </a:p>
        </p:txBody>
      </p:sp>
      <p:sp>
        <p:nvSpPr>
          <p:cNvPr id="82" name="object 82"/>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83" name="object 83"/>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84" name="object 84"/>
          <p:cNvSpPr/>
          <p:nvPr/>
        </p:nvSpPr>
        <p:spPr>
          <a:xfrm>
            <a:off x="7594080" y="3465097"/>
            <a:ext cx="3810" cy="296545"/>
          </a:xfrm>
          <a:custGeom>
            <a:avLst/>
            <a:gdLst/>
            <a:ahLst/>
            <a:cxnLst/>
            <a:rect l="l" t="t" r="r" b="b"/>
            <a:pathLst>
              <a:path w="3809" h="296544">
                <a:moveTo>
                  <a:pt x="3269" y="296253"/>
                </a:moveTo>
                <a:lnTo>
                  <a:pt x="0" y="0"/>
                </a:lnTo>
              </a:path>
            </a:pathLst>
          </a:custGeom>
          <a:ln w="9524">
            <a:solidFill>
              <a:srgbClr val="222222"/>
            </a:solidFill>
          </a:ln>
        </p:spPr>
        <p:txBody>
          <a:bodyPr wrap="square" lIns="0" tIns="0" rIns="0" bIns="0" rtlCol="0"/>
          <a:lstStyle/>
          <a:p>
            <a:endParaRPr/>
          </a:p>
        </p:txBody>
      </p:sp>
      <p:sp>
        <p:nvSpPr>
          <p:cNvPr id="85" name="object 85"/>
          <p:cNvSpPr/>
          <p:nvPr/>
        </p:nvSpPr>
        <p:spPr>
          <a:xfrm>
            <a:off x="7578349" y="3421874"/>
            <a:ext cx="31750" cy="43815"/>
          </a:xfrm>
          <a:custGeom>
            <a:avLst/>
            <a:gdLst/>
            <a:ahLst/>
            <a:cxnLst/>
            <a:rect l="l" t="t" r="r" b="b"/>
            <a:pathLst>
              <a:path w="31750" h="43814">
                <a:moveTo>
                  <a:pt x="0" y="43396"/>
                </a:moveTo>
                <a:lnTo>
                  <a:pt x="15254" y="0"/>
                </a:lnTo>
                <a:lnTo>
                  <a:pt x="31463" y="43049"/>
                </a:lnTo>
                <a:lnTo>
                  <a:pt x="0" y="43396"/>
                </a:lnTo>
                <a:close/>
              </a:path>
            </a:pathLst>
          </a:custGeom>
          <a:solidFill>
            <a:srgbClr val="222222"/>
          </a:solidFill>
        </p:spPr>
        <p:txBody>
          <a:bodyPr wrap="square" lIns="0" tIns="0" rIns="0" bIns="0" rtlCol="0"/>
          <a:lstStyle/>
          <a:p>
            <a:endParaRPr/>
          </a:p>
        </p:txBody>
      </p:sp>
      <p:sp>
        <p:nvSpPr>
          <p:cNvPr id="86" name="object 86"/>
          <p:cNvSpPr/>
          <p:nvPr/>
        </p:nvSpPr>
        <p:spPr>
          <a:xfrm>
            <a:off x="7578349" y="3421874"/>
            <a:ext cx="31750" cy="43815"/>
          </a:xfrm>
          <a:custGeom>
            <a:avLst/>
            <a:gdLst/>
            <a:ahLst/>
            <a:cxnLst/>
            <a:rect l="l" t="t" r="r" b="b"/>
            <a:pathLst>
              <a:path w="31750" h="43814">
                <a:moveTo>
                  <a:pt x="31463" y="43049"/>
                </a:moveTo>
                <a:lnTo>
                  <a:pt x="15254" y="0"/>
                </a:lnTo>
                <a:lnTo>
                  <a:pt x="0" y="43396"/>
                </a:lnTo>
                <a:lnTo>
                  <a:pt x="31463" y="43049"/>
                </a:lnTo>
                <a:close/>
              </a:path>
            </a:pathLst>
          </a:custGeom>
          <a:ln w="9524">
            <a:solidFill>
              <a:srgbClr val="222222"/>
            </a:solidFill>
          </a:ln>
        </p:spPr>
        <p:txBody>
          <a:bodyPr wrap="square" lIns="0" tIns="0" rIns="0" bIns="0" rtlCol="0"/>
          <a:lstStyle/>
          <a:p>
            <a:endParaRPr/>
          </a:p>
        </p:txBody>
      </p:sp>
      <p:sp>
        <p:nvSpPr>
          <p:cNvPr id="87" name="object 87"/>
          <p:cNvSpPr/>
          <p:nvPr/>
        </p:nvSpPr>
        <p:spPr>
          <a:xfrm>
            <a:off x="1054200" y="3320851"/>
            <a:ext cx="1100455" cy="1965325"/>
          </a:xfrm>
          <a:custGeom>
            <a:avLst/>
            <a:gdLst/>
            <a:ahLst/>
            <a:cxnLst/>
            <a:rect l="l" t="t" r="r" b="b"/>
            <a:pathLst>
              <a:path w="1100455" h="1965325">
                <a:moveTo>
                  <a:pt x="0" y="0"/>
                </a:moveTo>
                <a:lnTo>
                  <a:pt x="1100099" y="1965299"/>
                </a:lnTo>
              </a:path>
            </a:pathLst>
          </a:custGeom>
          <a:ln w="28574">
            <a:solidFill>
              <a:srgbClr val="FF0000"/>
            </a:solidFill>
          </a:ln>
        </p:spPr>
        <p:txBody>
          <a:bodyPr wrap="square" lIns="0" tIns="0" rIns="0" bIns="0" rtlCol="0"/>
          <a:lstStyle/>
          <a:p>
            <a:endParaRPr/>
          </a:p>
        </p:txBody>
      </p:sp>
      <p:sp>
        <p:nvSpPr>
          <p:cNvPr id="88" name="object 88"/>
          <p:cNvSpPr/>
          <p:nvPr/>
        </p:nvSpPr>
        <p:spPr>
          <a:xfrm>
            <a:off x="1077251" y="3315124"/>
            <a:ext cx="1025525" cy="2016760"/>
          </a:xfrm>
          <a:custGeom>
            <a:avLst/>
            <a:gdLst/>
            <a:ahLst/>
            <a:cxnLst/>
            <a:rect l="l" t="t" r="r" b="b"/>
            <a:pathLst>
              <a:path w="1025525" h="2016760">
                <a:moveTo>
                  <a:pt x="1025399" y="0"/>
                </a:moveTo>
                <a:lnTo>
                  <a:pt x="0" y="2016599"/>
                </a:lnTo>
              </a:path>
            </a:pathLst>
          </a:custGeom>
          <a:ln w="28574">
            <a:solidFill>
              <a:srgbClr val="FF0000"/>
            </a:solidFill>
          </a:ln>
        </p:spPr>
        <p:txBody>
          <a:bodyPr wrap="square" lIns="0" tIns="0" rIns="0" bIns="0" rtlCol="0"/>
          <a:lstStyle/>
          <a:p>
            <a:endParaRPr/>
          </a:p>
        </p:txBody>
      </p:sp>
      <p:sp>
        <p:nvSpPr>
          <p:cNvPr id="89" name="object 89"/>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90" name="object 90"/>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54</a:t>
            </a:fld>
            <a:endParaRPr dirty="0"/>
          </a:p>
        </p:txBody>
      </p:sp>
      <p:sp>
        <p:nvSpPr>
          <p:cNvPr id="91" name="object 91"/>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2/1/23</a:t>
            </a:fld>
            <a:endParaRPr spc="-5" dirty="0"/>
          </a:p>
        </p:txBody>
      </p:sp>
      <p:sp>
        <p:nvSpPr>
          <p:cNvPr id="92" name="object 92"/>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93" name="TextBox 92">
            <a:extLst>
              <a:ext uri="{FF2B5EF4-FFF2-40B4-BE49-F238E27FC236}">
                <a16:creationId xmlns:a16="http://schemas.microsoft.com/office/drawing/2014/main" id="{3E4C38D8-BDC0-F7A8-772E-34CB4D6C188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4500" y="1683713"/>
            <a:ext cx="3490595" cy="228268"/>
          </a:xfrm>
          <a:prstGeom prst="rect">
            <a:avLst/>
          </a:prstGeom>
        </p:spPr>
        <p:txBody>
          <a:bodyPr vert="horz" wrap="square" lIns="0" tIns="12700" rIns="0" bIns="0" rtlCol="0">
            <a:spAutoFit/>
          </a:bodyPr>
          <a:lstStyle/>
          <a:p>
            <a:pPr marL="12699">
              <a:spcBef>
                <a:spcPts val="100"/>
              </a:spcBef>
              <a:tabLst>
                <a:tab pos="300340" algn="l"/>
              </a:tabLst>
            </a:pPr>
            <a:r>
              <a:rPr sz="1400" b="1" dirty="0">
                <a:latin typeface="Arial"/>
                <a:cs typeface="Arial"/>
              </a:rPr>
              <a:t>-	</a:t>
            </a:r>
            <a:r>
              <a:rPr sz="1400" b="1" spc="-15" dirty="0">
                <a:latin typeface="Arial"/>
                <a:cs typeface="Arial"/>
              </a:rPr>
              <a:t>Transformers </a:t>
            </a:r>
            <a:r>
              <a:rPr sz="1400" b="1" dirty="0">
                <a:latin typeface="Arial"/>
                <a:cs typeface="Arial"/>
              </a:rPr>
              <a:t>from </a:t>
            </a:r>
            <a:r>
              <a:rPr sz="1400" b="1" spc="-5" dirty="0">
                <a:latin typeface="Arial"/>
                <a:cs typeface="Arial"/>
              </a:rPr>
              <a:t>pixels </a:t>
            </a:r>
            <a:r>
              <a:rPr sz="1400" b="1" dirty="0">
                <a:latin typeface="Arial"/>
                <a:cs typeface="Arial"/>
              </a:rPr>
              <a:t>to</a:t>
            </a:r>
            <a:r>
              <a:rPr sz="1400" b="1" spc="-40" dirty="0">
                <a:latin typeface="Arial"/>
                <a:cs typeface="Arial"/>
              </a:rPr>
              <a:t> </a:t>
            </a:r>
            <a:r>
              <a:rPr sz="1400" b="1" spc="-5" dirty="0">
                <a:latin typeface="Arial"/>
                <a:cs typeface="Arial"/>
              </a:rPr>
              <a:t>language</a:t>
            </a:r>
            <a:endParaRPr sz="1400">
              <a:latin typeface="Arial"/>
              <a:cs typeface="Arial"/>
            </a:endParaRPr>
          </a:p>
        </p:txBody>
      </p:sp>
      <p:sp>
        <p:nvSpPr>
          <p:cNvPr id="3" name="object 3"/>
          <p:cNvSpPr txBox="1">
            <a:spLocks noGrp="1"/>
          </p:cNvSpPr>
          <p:nvPr>
            <p:ph type="title"/>
          </p:nvPr>
        </p:nvSpPr>
        <p:spPr>
          <a:xfrm>
            <a:off x="424962" y="254232"/>
            <a:ext cx="7377430"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5" dirty="0"/>
              <a:t>Image Captioning using </a:t>
            </a:r>
            <a:r>
              <a:rPr sz="3000" spc="-60" dirty="0">
                <a:solidFill>
                  <a:srgbClr val="FF0000"/>
                </a:solidFill>
              </a:rPr>
              <a:t>ONLY</a:t>
            </a:r>
            <a:r>
              <a:rPr sz="3000" spc="-90" dirty="0">
                <a:solidFill>
                  <a:srgbClr val="FF0000"/>
                </a:solidFill>
              </a:rPr>
              <a:t> </a:t>
            </a:r>
            <a:r>
              <a:rPr sz="3000" spc="-5" dirty="0"/>
              <a:t>transformers</a:t>
            </a:r>
            <a:endParaRPr sz="3000" dirty="0"/>
          </a:p>
        </p:txBody>
      </p:sp>
      <p:sp>
        <p:nvSpPr>
          <p:cNvPr id="4" name="object 4"/>
          <p:cNvSpPr/>
          <p:nvPr/>
        </p:nvSpPr>
        <p:spPr>
          <a:xfrm>
            <a:off x="3745300" y="4742200"/>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5" name="object 5"/>
          <p:cNvSpPr/>
          <p:nvPr/>
        </p:nvSpPr>
        <p:spPr>
          <a:xfrm>
            <a:off x="3745300" y="4742200"/>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6" name="object 6"/>
          <p:cNvSpPr txBox="1"/>
          <p:nvPr/>
        </p:nvSpPr>
        <p:spPr>
          <a:xfrm>
            <a:off x="5051601" y="4801837"/>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7" name="object 7"/>
          <p:cNvSpPr txBox="1"/>
          <p:nvPr/>
        </p:nvSpPr>
        <p:spPr>
          <a:xfrm>
            <a:off x="3745300" y="4178423"/>
            <a:ext cx="2090420" cy="298800"/>
          </a:xfrm>
          <a:prstGeom prst="rect">
            <a:avLst/>
          </a:prstGeom>
          <a:solidFill>
            <a:srgbClr val="EEEEEE"/>
          </a:solidFill>
          <a:ln w="19049">
            <a:solidFill>
              <a:srgbClr val="666666"/>
            </a:solidFill>
          </a:ln>
        </p:spPr>
        <p:txBody>
          <a:bodyPr vert="horz" wrap="square" lIns="0" tIns="82550" rIns="0" bIns="0" rtlCol="0">
            <a:spAutoFit/>
          </a:bodyPr>
          <a:lstStyle/>
          <a:p>
            <a:pPr marL="218429">
              <a:spcBef>
                <a:spcPts val="650"/>
              </a:spcBef>
            </a:pPr>
            <a:r>
              <a:rPr sz="1400" spc="-5" dirty="0">
                <a:latin typeface="Arial"/>
                <a:cs typeface="Arial"/>
              </a:rPr>
              <a:t>Transformer</a:t>
            </a:r>
            <a:r>
              <a:rPr sz="1400" spc="-25" dirty="0">
                <a:latin typeface="Arial"/>
                <a:cs typeface="Arial"/>
              </a:rPr>
              <a:t> </a:t>
            </a:r>
            <a:r>
              <a:rPr sz="1400" spc="-5" dirty="0">
                <a:latin typeface="Arial"/>
                <a:cs typeface="Arial"/>
              </a:rPr>
              <a:t>encoder</a:t>
            </a:r>
            <a:endParaRPr sz="1400">
              <a:latin typeface="Arial"/>
              <a:cs typeface="Arial"/>
            </a:endParaRPr>
          </a:p>
        </p:txBody>
      </p:sp>
      <p:sp>
        <p:nvSpPr>
          <p:cNvPr id="8" name="object 8"/>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9" name="object 9"/>
          <p:cNvSpPr/>
          <p:nvPr/>
        </p:nvSpPr>
        <p:spPr>
          <a:xfrm>
            <a:off x="466215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0" name="object 10"/>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1" name="object 11"/>
          <p:cNvSpPr/>
          <p:nvPr/>
        </p:nvSpPr>
        <p:spPr>
          <a:xfrm>
            <a:off x="4227413"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2" name="object 12"/>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3" name="object 13"/>
          <p:cNvSpPr/>
          <p:nvPr/>
        </p:nvSpPr>
        <p:spPr>
          <a:xfrm>
            <a:off x="3792675"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4" name="object 14"/>
          <p:cNvSpPr/>
          <p:nvPr/>
        </p:nvSpPr>
        <p:spPr>
          <a:xfrm>
            <a:off x="3745574" y="360423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solidFill>
            <a:srgbClr val="D9D1E9">
              <a:alpha val="30587"/>
            </a:srgbClr>
          </a:solidFill>
        </p:spPr>
        <p:txBody>
          <a:bodyPr wrap="square" lIns="0" tIns="0" rIns="0" bIns="0" rtlCol="0"/>
          <a:lstStyle/>
          <a:p>
            <a:endParaRPr/>
          </a:p>
        </p:txBody>
      </p:sp>
      <p:sp>
        <p:nvSpPr>
          <p:cNvPr id="15" name="object 15"/>
          <p:cNvSpPr/>
          <p:nvPr/>
        </p:nvSpPr>
        <p:spPr>
          <a:xfrm>
            <a:off x="3745574" y="3604236"/>
            <a:ext cx="2090420" cy="393700"/>
          </a:xfrm>
          <a:custGeom>
            <a:avLst/>
            <a:gdLst/>
            <a:ahLst/>
            <a:cxnLst/>
            <a:rect l="l" t="t" r="r" b="b"/>
            <a:pathLst>
              <a:path w="2090420" h="393700">
                <a:moveTo>
                  <a:pt x="0" y="0"/>
                </a:moveTo>
                <a:lnTo>
                  <a:pt x="2090099" y="0"/>
                </a:lnTo>
                <a:lnTo>
                  <a:pt x="2090099" y="393599"/>
                </a:lnTo>
                <a:lnTo>
                  <a:pt x="0" y="393599"/>
                </a:lnTo>
                <a:lnTo>
                  <a:pt x="0" y="0"/>
                </a:lnTo>
                <a:close/>
              </a:path>
            </a:pathLst>
          </a:custGeom>
          <a:ln w="19049">
            <a:solidFill>
              <a:srgbClr val="674EA7"/>
            </a:solidFill>
          </a:ln>
        </p:spPr>
        <p:txBody>
          <a:bodyPr wrap="square" lIns="0" tIns="0" rIns="0" bIns="0" rtlCol="0"/>
          <a:lstStyle/>
          <a:p>
            <a:endParaRPr/>
          </a:p>
        </p:txBody>
      </p:sp>
      <p:sp>
        <p:nvSpPr>
          <p:cNvPr id="16" name="object 16"/>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solidFill>
            <a:srgbClr val="B4A7D6"/>
          </a:solidFill>
        </p:spPr>
        <p:txBody>
          <a:bodyPr wrap="square" lIns="0" tIns="0" rIns="0" bIns="0" rtlCol="0"/>
          <a:lstStyle/>
          <a:p>
            <a:endParaRPr/>
          </a:p>
        </p:txBody>
      </p:sp>
      <p:sp>
        <p:nvSpPr>
          <p:cNvPr id="17" name="object 17"/>
          <p:cNvSpPr/>
          <p:nvPr/>
        </p:nvSpPr>
        <p:spPr>
          <a:xfrm>
            <a:off x="5408000" y="3657513"/>
            <a:ext cx="394335" cy="314325"/>
          </a:xfrm>
          <a:custGeom>
            <a:avLst/>
            <a:gdLst/>
            <a:ahLst/>
            <a:cxnLst/>
            <a:rect l="l" t="t" r="r" b="b"/>
            <a:pathLst>
              <a:path w="394335" h="314325">
                <a:moveTo>
                  <a:pt x="0" y="0"/>
                </a:moveTo>
                <a:lnTo>
                  <a:pt x="393899" y="0"/>
                </a:lnTo>
                <a:lnTo>
                  <a:pt x="393899" y="313799"/>
                </a:lnTo>
                <a:lnTo>
                  <a:pt x="0" y="313799"/>
                </a:lnTo>
                <a:lnTo>
                  <a:pt x="0" y="0"/>
                </a:lnTo>
                <a:close/>
              </a:path>
            </a:pathLst>
          </a:custGeom>
          <a:ln w="9524">
            <a:solidFill>
              <a:srgbClr val="666666"/>
            </a:solidFill>
          </a:ln>
        </p:spPr>
        <p:txBody>
          <a:bodyPr wrap="square" lIns="0" tIns="0" rIns="0" bIns="0" rtlCol="0"/>
          <a:lstStyle/>
          <a:p>
            <a:endParaRPr/>
          </a:p>
        </p:txBody>
      </p:sp>
      <p:sp>
        <p:nvSpPr>
          <p:cNvPr id="18" name="object 18"/>
          <p:cNvSpPr txBox="1"/>
          <p:nvPr/>
        </p:nvSpPr>
        <p:spPr>
          <a:xfrm>
            <a:off x="3729176" y="3764693"/>
            <a:ext cx="2120900" cy="182101"/>
          </a:xfrm>
          <a:prstGeom prst="rect">
            <a:avLst/>
          </a:prstGeom>
        </p:spPr>
        <p:txBody>
          <a:bodyPr vert="horz" wrap="square" lIns="0" tIns="12700" rIns="0" bIns="0" rtlCol="0">
            <a:spAutoFit/>
          </a:bodyPr>
          <a:lstStyle/>
          <a:p>
            <a:pPr marL="160647">
              <a:spcBef>
                <a:spcPts val="100"/>
              </a:spcBef>
              <a:tabLst>
                <a:tab pos="594965" algn="l"/>
                <a:tab pos="1029916" algn="l"/>
                <a:tab pos="1776004" algn="l"/>
              </a:tabLst>
            </a:pPr>
            <a:r>
              <a:rPr sz="1650" spc="7" baseline="20202" dirty="0">
                <a:latin typeface="Arial"/>
                <a:cs typeface="Arial"/>
              </a:rPr>
              <a:t>c</a:t>
            </a:r>
            <a:r>
              <a:rPr sz="700" spc="5" dirty="0">
                <a:latin typeface="Arial"/>
                <a:cs typeface="Arial"/>
              </a:rPr>
              <a:t>0,0	</a:t>
            </a:r>
            <a:r>
              <a:rPr sz="1650" spc="7" baseline="20202" dirty="0">
                <a:latin typeface="Arial"/>
                <a:cs typeface="Arial"/>
              </a:rPr>
              <a:t>c</a:t>
            </a:r>
            <a:r>
              <a:rPr sz="700" spc="5" dirty="0">
                <a:latin typeface="Arial"/>
                <a:cs typeface="Arial"/>
              </a:rPr>
              <a:t>0,1	</a:t>
            </a:r>
            <a:r>
              <a:rPr sz="1650" spc="7" baseline="20202" dirty="0">
                <a:latin typeface="Arial"/>
                <a:cs typeface="Arial"/>
              </a:rPr>
              <a:t>c</a:t>
            </a:r>
            <a:r>
              <a:rPr sz="700" spc="5" dirty="0">
                <a:latin typeface="Arial"/>
                <a:cs typeface="Arial"/>
              </a:rPr>
              <a:t>0,2	</a:t>
            </a:r>
            <a:r>
              <a:rPr sz="1650" spc="7" baseline="20202" dirty="0">
                <a:latin typeface="Arial"/>
                <a:cs typeface="Arial"/>
              </a:rPr>
              <a:t>c</a:t>
            </a:r>
            <a:r>
              <a:rPr sz="700" spc="5" dirty="0">
                <a:latin typeface="Arial"/>
                <a:cs typeface="Arial"/>
              </a:rPr>
              <a:t>2,2</a:t>
            </a:r>
            <a:endParaRPr sz="700">
              <a:latin typeface="Arial"/>
              <a:cs typeface="Arial"/>
            </a:endParaRPr>
          </a:p>
        </p:txBody>
      </p:sp>
      <p:sp>
        <p:nvSpPr>
          <p:cNvPr id="19" name="object 19"/>
          <p:cNvSpPr txBox="1"/>
          <p:nvPr/>
        </p:nvSpPr>
        <p:spPr>
          <a:xfrm>
            <a:off x="5182626" y="3680226"/>
            <a:ext cx="160655" cy="228268"/>
          </a:xfrm>
          <a:prstGeom prst="rect">
            <a:avLst/>
          </a:prstGeom>
        </p:spPr>
        <p:txBody>
          <a:bodyPr vert="horz" wrap="square" lIns="0" tIns="12700" rIns="0" bIns="0" rtlCol="0">
            <a:spAutoFit/>
          </a:bodyPr>
          <a:lstStyle/>
          <a:p>
            <a:pPr>
              <a:spcBef>
                <a:spcPts val="100"/>
              </a:spcBef>
            </a:pPr>
            <a:r>
              <a:rPr sz="1400" spc="-5" dirty="0">
                <a:latin typeface="Arial"/>
                <a:cs typeface="Arial"/>
              </a:rPr>
              <a:t>...</a:t>
            </a:r>
            <a:endParaRPr sz="1400">
              <a:latin typeface="Arial"/>
              <a:cs typeface="Arial"/>
            </a:endParaRPr>
          </a:p>
        </p:txBody>
      </p:sp>
      <p:sp>
        <p:nvSpPr>
          <p:cNvPr id="20" name="object 20"/>
          <p:cNvSpPr/>
          <p:nvPr/>
        </p:nvSpPr>
        <p:spPr>
          <a:xfrm>
            <a:off x="4790349" y="4629249"/>
            <a:ext cx="0" cy="113030"/>
          </a:xfrm>
          <a:custGeom>
            <a:avLst/>
            <a:gdLst/>
            <a:ahLst/>
            <a:cxnLst/>
            <a:rect l="l" t="t" r="r" b="b"/>
            <a:pathLst>
              <a:path h="113029">
                <a:moveTo>
                  <a:pt x="0" y="112949"/>
                </a:moveTo>
                <a:lnTo>
                  <a:pt x="0" y="0"/>
                </a:lnTo>
              </a:path>
            </a:pathLst>
          </a:custGeom>
          <a:ln w="9524">
            <a:solidFill>
              <a:srgbClr val="222222"/>
            </a:solidFill>
          </a:ln>
        </p:spPr>
        <p:txBody>
          <a:bodyPr wrap="square" lIns="0" tIns="0" rIns="0" bIns="0" rtlCol="0"/>
          <a:lstStyle/>
          <a:p>
            <a:endParaRPr/>
          </a:p>
        </p:txBody>
      </p:sp>
      <p:sp>
        <p:nvSpPr>
          <p:cNvPr id="21" name="object 21"/>
          <p:cNvSpPr/>
          <p:nvPr/>
        </p:nvSpPr>
        <p:spPr>
          <a:xfrm>
            <a:off x="4774617" y="4586025"/>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22222"/>
          </a:solidFill>
        </p:spPr>
        <p:txBody>
          <a:bodyPr wrap="square" lIns="0" tIns="0" rIns="0" bIns="0" rtlCol="0"/>
          <a:lstStyle/>
          <a:p>
            <a:endParaRPr/>
          </a:p>
        </p:txBody>
      </p:sp>
      <p:sp>
        <p:nvSpPr>
          <p:cNvPr id="22" name="object 22"/>
          <p:cNvSpPr/>
          <p:nvPr/>
        </p:nvSpPr>
        <p:spPr>
          <a:xfrm>
            <a:off x="4774617" y="4586025"/>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22222"/>
            </a:solidFill>
          </a:ln>
        </p:spPr>
        <p:txBody>
          <a:bodyPr wrap="square" lIns="0" tIns="0" rIns="0" bIns="0" rtlCol="0"/>
          <a:lstStyle/>
          <a:p>
            <a:endParaRPr/>
          </a:p>
        </p:txBody>
      </p:sp>
      <p:sp>
        <p:nvSpPr>
          <p:cNvPr id="23" name="object 23"/>
          <p:cNvSpPr/>
          <p:nvPr/>
        </p:nvSpPr>
        <p:spPr>
          <a:xfrm>
            <a:off x="4790350" y="4054975"/>
            <a:ext cx="635" cy="123825"/>
          </a:xfrm>
          <a:custGeom>
            <a:avLst/>
            <a:gdLst/>
            <a:ahLst/>
            <a:cxnLst/>
            <a:rect l="l" t="t" r="r" b="b"/>
            <a:pathLst>
              <a:path w="635" h="123825">
                <a:moveTo>
                  <a:pt x="0" y="123449"/>
                </a:moveTo>
                <a:lnTo>
                  <a:pt x="204" y="0"/>
                </a:lnTo>
              </a:path>
            </a:pathLst>
          </a:custGeom>
          <a:ln w="9524">
            <a:solidFill>
              <a:srgbClr val="222222"/>
            </a:solidFill>
          </a:ln>
        </p:spPr>
        <p:txBody>
          <a:bodyPr wrap="square" lIns="0" tIns="0" rIns="0" bIns="0" rtlCol="0"/>
          <a:lstStyle/>
          <a:p>
            <a:endParaRPr/>
          </a:p>
        </p:txBody>
      </p:sp>
      <p:sp>
        <p:nvSpPr>
          <p:cNvPr id="24" name="object 24"/>
          <p:cNvSpPr/>
          <p:nvPr/>
        </p:nvSpPr>
        <p:spPr>
          <a:xfrm>
            <a:off x="4774822" y="4011750"/>
            <a:ext cx="31750" cy="43815"/>
          </a:xfrm>
          <a:custGeom>
            <a:avLst/>
            <a:gdLst/>
            <a:ahLst/>
            <a:cxnLst/>
            <a:rect l="l" t="t" r="r" b="b"/>
            <a:pathLst>
              <a:path w="31750" h="43814">
                <a:moveTo>
                  <a:pt x="31465" y="43251"/>
                </a:moveTo>
                <a:lnTo>
                  <a:pt x="0" y="43199"/>
                </a:lnTo>
                <a:lnTo>
                  <a:pt x="15804" y="0"/>
                </a:lnTo>
                <a:lnTo>
                  <a:pt x="31465" y="43251"/>
                </a:lnTo>
                <a:close/>
              </a:path>
            </a:pathLst>
          </a:custGeom>
          <a:solidFill>
            <a:srgbClr val="222222"/>
          </a:solidFill>
        </p:spPr>
        <p:txBody>
          <a:bodyPr wrap="square" lIns="0" tIns="0" rIns="0" bIns="0" rtlCol="0"/>
          <a:lstStyle/>
          <a:p>
            <a:endParaRPr/>
          </a:p>
        </p:txBody>
      </p:sp>
      <p:sp>
        <p:nvSpPr>
          <p:cNvPr id="25" name="object 25"/>
          <p:cNvSpPr/>
          <p:nvPr/>
        </p:nvSpPr>
        <p:spPr>
          <a:xfrm>
            <a:off x="4774822" y="4011750"/>
            <a:ext cx="31750" cy="43815"/>
          </a:xfrm>
          <a:custGeom>
            <a:avLst/>
            <a:gdLst/>
            <a:ahLst/>
            <a:cxnLst/>
            <a:rect l="l" t="t" r="r" b="b"/>
            <a:pathLst>
              <a:path w="31750" h="43814">
                <a:moveTo>
                  <a:pt x="31465" y="43251"/>
                </a:moveTo>
                <a:lnTo>
                  <a:pt x="15804" y="0"/>
                </a:lnTo>
                <a:lnTo>
                  <a:pt x="0" y="43199"/>
                </a:lnTo>
                <a:lnTo>
                  <a:pt x="31465" y="43251"/>
                </a:lnTo>
                <a:close/>
              </a:path>
            </a:pathLst>
          </a:custGeom>
          <a:ln w="9524">
            <a:solidFill>
              <a:srgbClr val="222222"/>
            </a:solidFill>
          </a:ln>
        </p:spPr>
        <p:txBody>
          <a:bodyPr wrap="square" lIns="0" tIns="0" rIns="0" bIns="0" rtlCol="0"/>
          <a:lstStyle/>
          <a:p>
            <a:endParaRPr/>
          </a:p>
        </p:txBody>
      </p:sp>
      <p:sp>
        <p:nvSpPr>
          <p:cNvPr id="26" name="object 26"/>
          <p:cNvSpPr/>
          <p:nvPr/>
        </p:nvSpPr>
        <p:spPr>
          <a:xfrm>
            <a:off x="2846477" y="3890750"/>
            <a:ext cx="842010" cy="1048385"/>
          </a:xfrm>
          <a:custGeom>
            <a:avLst/>
            <a:gdLst/>
            <a:ahLst/>
            <a:cxnLst/>
            <a:rect l="l" t="t" r="r" b="b"/>
            <a:pathLst>
              <a:path w="842010" h="1048385">
                <a:moveTo>
                  <a:pt x="0" y="0"/>
                </a:moveTo>
                <a:lnTo>
                  <a:pt x="449408" y="0"/>
                </a:lnTo>
                <a:lnTo>
                  <a:pt x="449408" y="1048199"/>
                </a:lnTo>
                <a:lnTo>
                  <a:pt x="841649" y="1048199"/>
                </a:lnTo>
              </a:path>
            </a:pathLst>
          </a:custGeom>
          <a:ln w="9524">
            <a:solidFill>
              <a:srgbClr val="222222"/>
            </a:solidFill>
          </a:ln>
        </p:spPr>
        <p:txBody>
          <a:bodyPr wrap="square" lIns="0" tIns="0" rIns="0" bIns="0" rtlCol="0"/>
          <a:lstStyle/>
          <a:p>
            <a:endParaRPr/>
          </a:p>
        </p:txBody>
      </p:sp>
      <p:sp>
        <p:nvSpPr>
          <p:cNvPr id="27" name="object 27"/>
          <p:cNvSpPr/>
          <p:nvPr/>
        </p:nvSpPr>
        <p:spPr>
          <a:xfrm>
            <a:off x="3688127" y="4923216"/>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28" name="object 28"/>
          <p:cNvSpPr/>
          <p:nvPr/>
        </p:nvSpPr>
        <p:spPr>
          <a:xfrm>
            <a:off x="3688127" y="4923216"/>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29" name="object 29"/>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30" name="object 30"/>
          <p:cNvSpPr/>
          <p:nvPr/>
        </p:nvSpPr>
        <p:spPr>
          <a:xfrm>
            <a:off x="6435064"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31" name="object 31"/>
          <p:cNvSpPr txBox="1"/>
          <p:nvPr/>
        </p:nvSpPr>
        <p:spPr>
          <a:xfrm>
            <a:off x="6409665"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0</a:t>
            </a:r>
            <a:endParaRPr sz="1200" baseline="-31250">
              <a:latin typeface="Arial"/>
              <a:cs typeface="Arial"/>
            </a:endParaRPr>
          </a:p>
        </p:txBody>
      </p:sp>
      <p:sp>
        <p:nvSpPr>
          <p:cNvPr id="32" name="object 32"/>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solidFill>
            <a:srgbClr val="EAD1DC"/>
          </a:solidFill>
        </p:spPr>
        <p:txBody>
          <a:bodyPr wrap="square" lIns="0" tIns="0" rIns="0" bIns="0" rtlCol="0"/>
          <a:lstStyle/>
          <a:p>
            <a:endParaRPr/>
          </a:p>
        </p:txBody>
      </p:sp>
      <p:sp>
        <p:nvSpPr>
          <p:cNvPr id="33" name="object 33"/>
          <p:cNvSpPr/>
          <p:nvPr/>
        </p:nvSpPr>
        <p:spPr>
          <a:xfrm>
            <a:off x="6439230" y="2826067"/>
            <a:ext cx="321310" cy="511809"/>
          </a:xfrm>
          <a:custGeom>
            <a:avLst/>
            <a:gdLst/>
            <a:ahLst/>
            <a:cxnLst/>
            <a:rect l="l" t="t" r="r" b="b"/>
            <a:pathLst>
              <a:path w="321309" h="511810">
                <a:moveTo>
                  <a:pt x="0" y="0"/>
                </a:moveTo>
                <a:lnTo>
                  <a:pt x="321000" y="0"/>
                </a:lnTo>
                <a:lnTo>
                  <a:pt x="321000" y="511499"/>
                </a:lnTo>
                <a:lnTo>
                  <a:pt x="0" y="511499"/>
                </a:lnTo>
                <a:lnTo>
                  <a:pt x="0" y="0"/>
                </a:lnTo>
                <a:close/>
              </a:path>
            </a:pathLst>
          </a:custGeom>
          <a:ln w="9524">
            <a:solidFill>
              <a:srgbClr val="666666"/>
            </a:solidFill>
          </a:ln>
        </p:spPr>
        <p:txBody>
          <a:bodyPr wrap="square" lIns="0" tIns="0" rIns="0" bIns="0" rtlCol="0"/>
          <a:lstStyle/>
          <a:p>
            <a:endParaRPr/>
          </a:p>
        </p:txBody>
      </p:sp>
      <p:sp>
        <p:nvSpPr>
          <p:cNvPr id="34" name="object 34"/>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35" name="object 35"/>
          <p:cNvSpPr/>
          <p:nvPr/>
        </p:nvSpPr>
        <p:spPr>
          <a:xfrm>
            <a:off x="7092156"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36" name="object 36"/>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37" name="object 37"/>
          <p:cNvSpPr/>
          <p:nvPr/>
        </p:nvSpPr>
        <p:spPr>
          <a:xfrm>
            <a:off x="7095956"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38" name="object 38"/>
          <p:cNvSpPr txBox="1"/>
          <p:nvPr/>
        </p:nvSpPr>
        <p:spPr>
          <a:xfrm>
            <a:off x="7070556"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1</a:t>
            </a:r>
            <a:endParaRPr sz="1200" baseline="-31250">
              <a:latin typeface="Arial"/>
              <a:cs typeface="Arial"/>
            </a:endParaRPr>
          </a:p>
        </p:txBody>
      </p:sp>
      <p:sp>
        <p:nvSpPr>
          <p:cNvPr id="39" name="object 39"/>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0" name="object 40"/>
          <p:cNvSpPr/>
          <p:nvPr/>
        </p:nvSpPr>
        <p:spPr>
          <a:xfrm>
            <a:off x="7837471" y="2826067"/>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1" name="object 41"/>
          <p:cNvSpPr txBox="1"/>
          <p:nvPr/>
        </p:nvSpPr>
        <p:spPr>
          <a:xfrm>
            <a:off x="7812071" y="2971581"/>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42" name="object 42"/>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3" name="object 43"/>
          <p:cNvSpPr/>
          <p:nvPr/>
        </p:nvSpPr>
        <p:spPr>
          <a:xfrm>
            <a:off x="7841271" y="4578692"/>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4" name="object 44"/>
          <p:cNvSpPr txBox="1"/>
          <p:nvPr/>
        </p:nvSpPr>
        <p:spPr>
          <a:xfrm>
            <a:off x="7815871" y="4724206"/>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45" name="object 45"/>
          <p:cNvSpPr txBox="1"/>
          <p:nvPr/>
        </p:nvSpPr>
        <p:spPr>
          <a:xfrm>
            <a:off x="6362136" y="5195861"/>
            <a:ext cx="2350135" cy="197490"/>
          </a:xfrm>
          <a:prstGeom prst="rect">
            <a:avLst/>
          </a:prstGeom>
        </p:spPr>
        <p:txBody>
          <a:bodyPr vert="horz" wrap="square" lIns="0" tIns="12700" rIns="0" bIns="0" rtlCol="0">
            <a:spAutoFit/>
          </a:bodyPr>
          <a:lstStyle/>
          <a:p>
            <a:pPr marL="12699">
              <a:spcBef>
                <a:spcPts val="100"/>
              </a:spcBef>
              <a:tabLst>
                <a:tab pos="727673" algn="l"/>
                <a:tab pos="1388039" algn="l"/>
                <a:tab pos="2124602" algn="l"/>
              </a:tabLst>
            </a:pPr>
            <a:r>
              <a:rPr sz="1200" spc="-5" dirty="0">
                <a:latin typeface="Arial"/>
                <a:cs typeface="Arial"/>
              </a:rPr>
              <a:t>[S</a:t>
            </a:r>
            <a:r>
              <a:rPr sz="1200" spc="-90" dirty="0">
                <a:latin typeface="Arial"/>
                <a:cs typeface="Arial"/>
              </a:rPr>
              <a:t>T</a:t>
            </a:r>
            <a:r>
              <a:rPr sz="1200" spc="-5" dirty="0">
                <a:latin typeface="Arial"/>
                <a:cs typeface="Arial"/>
              </a:rPr>
              <a:t>A</a:t>
            </a:r>
            <a:r>
              <a:rPr sz="1200" spc="-25" dirty="0">
                <a:latin typeface="Arial"/>
                <a:cs typeface="Arial"/>
              </a:rPr>
              <a:t>R</a:t>
            </a:r>
            <a:r>
              <a:rPr sz="1200" spc="-5" dirty="0">
                <a:latin typeface="Arial"/>
                <a:cs typeface="Arial"/>
              </a:rPr>
              <a:t>T</a:t>
            </a:r>
            <a:r>
              <a:rPr sz="1200" dirty="0">
                <a:latin typeface="Arial"/>
                <a:cs typeface="Arial"/>
              </a:rPr>
              <a:t>]	</a:t>
            </a:r>
            <a:r>
              <a:rPr sz="1200" spc="-5" dirty="0">
                <a:latin typeface="Arial"/>
                <a:cs typeface="Arial"/>
              </a:rPr>
              <a:t>perso</a:t>
            </a:r>
            <a:r>
              <a:rPr sz="1200" dirty="0">
                <a:latin typeface="Arial"/>
                <a:cs typeface="Arial"/>
              </a:rPr>
              <a:t>n	</a:t>
            </a:r>
            <a:r>
              <a:rPr sz="1200" spc="-5" dirty="0">
                <a:latin typeface="Arial"/>
                <a:cs typeface="Arial"/>
              </a:rPr>
              <a:t>wearin</a:t>
            </a:r>
            <a:r>
              <a:rPr sz="1200" dirty="0">
                <a:latin typeface="Arial"/>
                <a:cs typeface="Arial"/>
              </a:rPr>
              <a:t>g	</a:t>
            </a:r>
            <a:r>
              <a:rPr sz="1200" spc="-5" dirty="0">
                <a:latin typeface="Arial"/>
                <a:cs typeface="Arial"/>
              </a:rPr>
              <a:t>hat</a:t>
            </a:r>
            <a:endParaRPr sz="1200">
              <a:latin typeface="Arial"/>
              <a:cs typeface="Arial"/>
            </a:endParaRPr>
          </a:p>
        </p:txBody>
      </p:sp>
      <p:sp>
        <p:nvSpPr>
          <p:cNvPr id="46" name="object 46"/>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47" name="object 47"/>
          <p:cNvSpPr/>
          <p:nvPr/>
        </p:nvSpPr>
        <p:spPr>
          <a:xfrm>
            <a:off x="8433540" y="2839229"/>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48" name="object 48"/>
          <p:cNvSpPr txBox="1"/>
          <p:nvPr/>
        </p:nvSpPr>
        <p:spPr>
          <a:xfrm>
            <a:off x="8408141" y="2984743"/>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4</a:t>
            </a:r>
            <a:endParaRPr sz="1200" baseline="-31250">
              <a:latin typeface="Arial"/>
              <a:cs typeface="Arial"/>
            </a:endParaRPr>
          </a:p>
        </p:txBody>
      </p:sp>
      <p:sp>
        <p:nvSpPr>
          <p:cNvPr id="49" name="object 49"/>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solidFill>
            <a:srgbClr val="EAD1DC"/>
          </a:solidFill>
        </p:spPr>
        <p:txBody>
          <a:bodyPr wrap="square" lIns="0" tIns="0" rIns="0" bIns="0" rtlCol="0"/>
          <a:lstStyle/>
          <a:p>
            <a:endParaRPr/>
          </a:p>
        </p:txBody>
      </p:sp>
      <p:sp>
        <p:nvSpPr>
          <p:cNvPr id="50" name="object 50"/>
          <p:cNvSpPr/>
          <p:nvPr/>
        </p:nvSpPr>
        <p:spPr>
          <a:xfrm>
            <a:off x="8437340" y="4578704"/>
            <a:ext cx="321310" cy="511809"/>
          </a:xfrm>
          <a:custGeom>
            <a:avLst/>
            <a:gdLst/>
            <a:ahLst/>
            <a:cxnLst/>
            <a:rect l="l" t="t" r="r" b="b"/>
            <a:pathLst>
              <a:path w="321309" h="511810">
                <a:moveTo>
                  <a:pt x="0" y="0"/>
                </a:moveTo>
                <a:lnTo>
                  <a:pt x="320999" y="0"/>
                </a:lnTo>
                <a:lnTo>
                  <a:pt x="320999" y="511499"/>
                </a:lnTo>
                <a:lnTo>
                  <a:pt x="0" y="511499"/>
                </a:lnTo>
                <a:lnTo>
                  <a:pt x="0" y="0"/>
                </a:lnTo>
                <a:close/>
              </a:path>
            </a:pathLst>
          </a:custGeom>
          <a:ln w="9524">
            <a:solidFill>
              <a:srgbClr val="666666"/>
            </a:solidFill>
          </a:ln>
        </p:spPr>
        <p:txBody>
          <a:bodyPr wrap="square" lIns="0" tIns="0" rIns="0" bIns="0" rtlCol="0"/>
          <a:lstStyle/>
          <a:p>
            <a:endParaRPr/>
          </a:p>
        </p:txBody>
      </p:sp>
      <p:sp>
        <p:nvSpPr>
          <p:cNvPr id="51" name="object 51"/>
          <p:cNvSpPr txBox="1"/>
          <p:nvPr/>
        </p:nvSpPr>
        <p:spPr>
          <a:xfrm>
            <a:off x="8411940" y="4724218"/>
            <a:ext cx="372110" cy="197490"/>
          </a:xfrm>
          <a:prstGeom prst="rect">
            <a:avLst/>
          </a:prstGeom>
        </p:spPr>
        <p:txBody>
          <a:bodyPr vert="horz" wrap="square" lIns="0" tIns="12700" rIns="0" bIns="0" rtlCol="0">
            <a:spAutoFit/>
          </a:bodyPr>
          <a:lstStyle/>
          <a:p>
            <a:pPr marL="119374">
              <a:spcBef>
                <a:spcPts val="100"/>
              </a:spcBef>
            </a:pPr>
            <a:r>
              <a:rPr sz="1200" dirty="0">
                <a:latin typeface="Arial"/>
                <a:cs typeface="Arial"/>
              </a:rPr>
              <a:t>y</a:t>
            </a:r>
            <a:r>
              <a:rPr sz="1200" baseline="-31250" dirty="0">
                <a:latin typeface="Arial"/>
                <a:cs typeface="Arial"/>
              </a:rPr>
              <a:t>3</a:t>
            </a:r>
            <a:endParaRPr sz="1200" baseline="-31250">
              <a:latin typeface="Arial"/>
              <a:cs typeface="Arial"/>
            </a:endParaRPr>
          </a:p>
        </p:txBody>
      </p:sp>
      <p:sp>
        <p:nvSpPr>
          <p:cNvPr id="52" name="object 52"/>
          <p:cNvSpPr txBox="1"/>
          <p:nvPr/>
        </p:nvSpPr>
        <p:spPr>
          <a:xfrm>
            <a:off x="6355031" y="2501763"/>
            <a:ext cx="1202690" cy="684803"/>
          </a:xfrm>
          <a:prstGeom prst="rect">
            <a:avLst/>
          </a:prstGeom>
        </p:spPr>
        <p:txBody>
          <a:bodyPr vert="horz" wrap="square" lIns="0" tIns="12700" rIns="0" bIns="0" rtlCol="0">
            <a:spAutoFit/>
          </a:bodyPr>
          <a:lstStyle/>
          <a:p>
            <a:pPr algn="ctr">
              <a:spcBef>
                <a:spcPts val="100"/>
              </a:spcBef>
            </a:pPr>
            <a:r>
              <a:rPr sz="1200" spc="-5" dirty="0">
                <a:latin typeface="Arial"/>
                <a:cs typeface="Arial"/>
              </a:rPr>
              <a:t>person</a:t>
            </a:r>
            <a:r>
              <a:rPr sz="1200" spc="260" dirty="0">
                <a:latin typeface="Arial"/>
                <a:cs typeface="Arial"/>
              </a:rPr>
              <a:t> </a:t>
            </a:r>
            <a:r>
              <a:rPr sz="1200" spc="-5" dirty="0">
                <a:latin typeface="Arial"/>
                <a:cs typeface="Arial"/>
              </a:rPr>
              <a:t>wearing</a:t>
            </a:r>
            <a:endParaRPr sz="1200">
              <a:latin typeface="Arial"/>
              <a:cs typeface="Arial"/>
            </a:endParaRPr>
          </a:p>
          <a:p>
            <a:pPr>
              <a:lnSpc>
                <a:spcPct val="100000"/>
              </a:lnSpc>
            </a:pPr>
            <a:endParaRPr sz="1300">
              <a:latin typeface="Arial"/>
              <a:cs typeface="Arial"/>
            </a:endParaRPr>
          </a:p>
          <a:p>
            <a:pPr marR="52067" algn="ctr">
              <a:spcBef>
                <a:spcPts val="765"/>
              </a:spcBef>
              <a:tabLst>
                <a:tab pos="652747" algn="l"/>
              </a:tabLst>
            </a:pPr>
            <a:r>
              <a:rPr sz="1200" dirty="0">
                <a:latin typeface="Arial"/>
                <a:cs typeface="Arial"/>
              </a:rPr>
              <a:t>y</a:t>
            </a:r>
            <a:r>
              <a:rPr sz="1200" baseline="-31250" dirty="0">
                <a:latin typeface="Arial"/>
                <a:cs typeface="Arial"/>
              </a:rPr>
              <a:t>1	</a:t>
            </a:r>
            <a:r>
              <a:rPr sz="1200" dirty="0">
                <a:latin typeface="Arial"/>
                <a:cs typeface="Arial"/>
              </a:rPr>
              <a:t>y</a:t>
            </a:r>
            <a:r>
              <a:rPr sz="1200" baseline="-31250" dirty="0">
                <a:latin typeface="Arial"/>
                <a:cs typeface="Arial"/>
              </a:rPr>
              <a:t>2</a:t>
            </a:r>
            <a:endParaRPr sz="1200" baseline="-31250">
              <a:latin typeface="Arial"/>
              <a:cs typeface="Arial"/>
            </a:endParaRPr>
          </a:p>
        </p:txBody>
      </p:sp>
      <p:sp>
        <p:nvSpPr>
          <p:cNvPr id="53" name="object 53"/>
          <p:cNvSpPr txBox="1"/>
          <p:nvPr/>
        </p:nvSpPr>
        <p:spPr>
          <a:xfrm>
            <a:off x="7880803" y="2501762"/>
            <a:ext cx="909955" cy="197490"/>
          </a:xfrm>
          <a:prstGeom prst="rect">
            <a:avLst/>
          </a:prstGeom>
        </p:spPr>
        <p:txBody>
          <a:bodyPr vert="horz" wrap="square" lIns="0" tIns="12700" rIns="0" bIns="0" rtlCol="0">
            <a:spAutoFit/>
          </a:bodyPr>
          <a:lstStyle/>
          <a:p>
            <a:pPr marL="12699">
              <a:spcBef>
                <a:spcPts val="100"/>
              </a:spcBef>
              <a:tabLst>
                <a:tab pos="490830" algn="l"/>
              </a:tabLst>
            </a:pPr>
            <a:r>
              <a:rPr sz="1200" spc="-5" dirty="0">
                <a:latin typeface="Arial"/>
                <a:cs typeface="Arial"/>
              </a:rPr>
              <a:t>ha</a:t>
            </a:r>
            <a:r>
              <a:rPr sz="1200" dirty="0">
                <a:latin typeface="Arial"/>
                <a:cs typeface="Arial"/>
              </a:rPr>
              <a:t>t	</a:t>
            </a:r>
            <a:r>
              <a:rPr sz="1200" spc="-5" dirty="0">
                <a:latin typeface="Arial"/>
                <a:cs typeface="Arial"/>
              </a:rPr>
              <a:t>[END]</a:t>
            </a:r>
            <a:endParaRPr sz="1200">
              <a:latin typeface="Arial"/>
              <a:cs typeface="Arial"/>
            </a:endParaRPr>
          </a:p>
        </p:txBody>
      </p:sp>
      <p:sp>
        <p:nvSpPr>
          <p:cNvPr id="54" name="object 54"/>
          <p:cNvSpPr txBox="1"/>
          <p:nvPr/>
        </p:nvSpPr>
        <p:spPr>
          <a:xfrm>
            <a:off x="6436200" y="3761349"/>
            <a:ext cx="2322830" cy="298800"/>
          </a:xfrm>
          <a:prstGeom prst="rect">
            <a:avLst/>
          </a:prstGeom>
          <a:solidFill>
            <a:srgbClr val="D9EAD3"/>
          </a:solidFill>
          <a:ln w="9524">
            <a:solidFill>
              <a:srgbClr val="666666"/>
            </a:solidFill>
          </a:ln>
        </p:spPr>
        <p:txBody>
          <a:bodyPr vert="horz" wrap="square" lIns="0" tIns="82550" rIns="0" bIns="0" rtlCol="0">
            <a:spAutoFit/>
          </a:bodyPr>
          <a:lstStyle/>
          <a:p>
            <a:pPr marL="334628">
              <a:spcBef>
                <a:spcPts val="650"/>
              </a:spcBef>
            </a:pPr>
            <a:r>
              <a:rPr sz="1400" spc="-5" dirty="0">
                <a:latin typeface="Arial"/>
                <a:cs typeface="Arial"/>
              </a:rPr>
              <a:t>Transformer</a:t>
            </a:r>
            <a:r>
              <a:rPr sz="1400" spc="-20" dirty="0">
                <a:latin typeface="Arial"/>
                <a:cs typeface="Arial"/>
              </a:rPr>
              <a:t> </a:t>
            </a:r>
            <a:r>
              <a:rPr sz="1400" spc="-5" dirty="0">
                <a:latin typeface="Arial"/>
                <a:cs typeface="Arial"/>
              </a:rPr>
              <a:t>decoder</a:t>
            </a:r>
            <a:endParaRPr sz="1400">
              <a:latin typeface="Arial"/>
              <a:cs typeface="Arial"/>
            </a:endParaRPr>
          </a:p>
        </p:txBody>
      </p:sp>
      <p:sp>
        <p:nvSpPr>
          <p:cNvPr id="55" name="object 55"/>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56" name="object 56"/>
          <p:cNvSpPr/>
          <p:nvPr/>
        </p:nvSpPr>
        <p:spPr>
          <a:xfrm>
            <a:off x="6386524" y="4521349"/>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57" name="object 57"/>
          <p:cNvSpPr/>
          <p:nvPr/>
        </p:nvSpPr>
        <p:spPr>
          <a:xfrm>
            <a:off x="4790625" y="3375637"/>
            <a:ext cx="1588770" cy="582930"/>
          </a:xfrm>
          <a:custGeom>
            <a:avLst/>
            <a:gdLst/>
            <a:ahLst/>
            <a:cxnLst/>
            <a:rect l="l" t="t" r="r" b="b"/>
            <a:pathLst>
              <a:path w="1588770" h="582930">
                <a:moveTo>
                  <a:pt x="0" y="228599"/>
                </a:moveTo>
                <a:lnTo>
                  <a:pt x="0" y="0"/>
                </a:lnTo>
                <a:lnTo>
                  <a:pt x="1345311" y="0"/>
                </a:lnTo>
                <a:lnTo>
                  <a:pt x="1345311" y="582599"/>
                </a:lnTo>
                <a:lnTo>
                  <a:pt x="1588349" y="582599"/>
                </a:lnTo>
              </a:path>
            </a:pathLst>
          </a:custGeom>
          <a:ln w="9524">
            <a:solidFill>
              <a:srgbClr val="222222"/>
            </a:solidFill>
          </a:ln>
        </p:spPr>
        <p:txBody>
          <a:bodyPr wrap="square" lIns="0" tIns="0" rIns="0" bIns="0" rtlCol="0"/>
          <a:lstStyle/>
          <a:p>
            <a:endParaRPr/>
          </a:p>
        </p:txBody>
      </p:sp>
      <p:sp>
        <p:nvSpPr>
          <p:cNvPr id="58" name="object 58"/>
          <p:cNvSpPr/>
          <p:nvPr/>
        </p:nvSpPr>
        <p:spPr>
          <a:xfrm>
            <a:off x="6378975" y="3942504"/>
            <a:ext cx="43815" cy="31750"/>
          </a:xfrm>
          <a:custGeom>
            <a:avLst/>
            <a:gdLst/>
            <a:ahLst/>
            <a:cxnLst/>
            <a:rect l="l" t="t" r="r" b="b"/>
            <a:pathLst>
              <a:path w="43814" h="31750">
                <a:moveTo>
                  <a:pt x="0" y="31465"/>
                </a:moveTo>
                <a:lnTo>
                  <a:pt x="0" y="0"/>
                </a:lnTo>
                <a:lnTo>
                  <a:pt x="43225" y="15732"/>
                </a:lnTo>
                <a:lnTo>
                  <a:pt x="0" y="31465"/>
                </a:lnTo>
                <a:close/>
              </a:path>
            </a:pathLst>
          </a:custGeom>
          <a:solidFill>
            <a:srgbClr val="222222"/>
          </a:solidFill>
        </p:spPr>
        <p:txBody>
          <a:bodyPr wrap="square" lIns="0" tIns="0" rIns="0" bIns="0" rtlCol="0"/>
          <a:lstStyle/>
          <a:p>
            <a:endParaRPr/>
          </a:p>
        </p:txBody>
      </p:sp>
      <p:sp>
        <p:nvSpPr>
          <p:cNvPr id="59" name="object 59"/>
          <p:cNvSpPr/>
          <p:nvPr/>
        </p:nvSpPr>
        <p:spPr>
          <a:xfrm>
            <a:off x="6378975" y="3942504"/>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222222"/>
            </a:solidFill>
          </a:ln>
        </p:spPr>
        <p:txBody>
          <a:bodyPr wrap="square" lIns="0" tIns="0" rIns="0" bIns="0" rtlCol="0"/>
          <a:lstStyle/>
          <a:p>
            <a:endParaRPr/>
          </a:p>
        </p:txBody>
      </p:sp>
      <p:sp>
        <p:nvSpPr>
          <p:cNvPr id="60" name="object 60"/>
          <p:cNvSpPr/>
          <p:nvPr/>
        </p:nvSpPr>
        <p:spPr>
          <a:xfrm>
            <a:off x="7593424" y="4212198"/>
            <a:ext cx="3810" cy="309245"/>
          </a:xfrm>
          <a:custGeom>
            <a:avLst/>
            <a:gdLst/>
            <a:ahLst/>
            <a:cxnLst/>
            <a:rect l="l" t="t" r="r" b="b"/>
            <a:pathLst>
              <a:path w="3809" h="309245">
                <a:moveTo>
                  <a:pt x="0" y="309152"/>
                </a:moveTo>
                <a:lnTo>
                  <a:pt x="3291" y="0"/>
                </a:lnTo>
              </a:path>
            </a:pathLst>
          </a:custGeom>
          <a:ln w="9524">
            <a:solidFill>
              <a:srgbClr val="222222"/>
            </a:solidFill>
          </a:ln>
        </p:spPr>
        <p:txBody>
          <a:bodyPr wrap="square" lIns="0" tIns="0" rIns="0" bIns="0" rtlCol="0"/>
          <a:lstStyle/>
          <a:p>
            <a:endParaRPr/>
          </a:p>
        </p:txBody>
      </p:sp>
      <p:sp>
        <p:nvSpPr>
          <p:cNvPr id="61" name="object 61"/>
          <p:cNvSpPr/>
          <p:nvPr/>
        </p:nvSpPr>
        <p:spPr>
          <a:xfrm>
            <a:off x="7580984" y="4168974"/>
            <a:ext cx="31750" cy="43815"/>
          </a:xfrm>
          <a:custGeom>
            <a:avLst/>
            <a:gdLst/>
            <a:ahLst/>
            <a:cxnLst/>
            <a:rect l="l" t="t" r="r" b="b"/>
            <a:pathLst>
              <a:path w="31750" h="43814">
                <a:moveTo>
                  <a:pt x="31463" y="43390"/>
                </a:moveTo>
                <a:lnTo>
                  <a:pt x="0" y="43055"/>
                </a:lnTo>
                <a:lnTo>
                  <a:pt x="16191" y="0"/>
                </a:lnTo>
                <a:lnTo>
                  <a:pt x="31463" y="43390"/>
                </a:lnTo>
                <a:close/>
              </a:path>
            </a:pathLst>
          </a:custGeom>
          <a:solidFill>
            <a:srgbClr val="222222"/>
          </a:solidFill>
        </p:spPr>
        <p:txBody>
          <a:bodyPr wrap="square" lIns="0" tIns="0" rIns="0" bIns="0" rtlCol="0"/>
          <a:lstStyle/>
          <a:p>
            <a:endParaRPr/>
          </a:p>
        </p:txBody>
      </p:sp>
      <p:sp>
        <p:nvSpPr>
          <p:cNvPr id="62" name="object 62"/>
          <p:cNvSpPr/>
          <p:nvPr/>
        </p:nvSpPr>
        <p:spPr>
          <a:xfrm>
            <a:off x="7580984" y="4168974"/>
            <a:ext cx="31750" cy="43815"/>
          </a:xfrm>
          <a:custGeom>
            <a:avLst/>
            <a:gdLst/>
            <a:ahLst/>
            <a:cxnLst/>
            <a:rect l="l" t="t" r="r" b="b"/>
            <a:pathLst>
              <a:path w="31750" h="43814">
                <a:moveTo>
                  <a:pt x="31463" y="43390"/>
                </a:moveTo>
                <a:lnTo>
                  <a:pt x="16191" y="0"/>
                </a:lnTo>
                <a:lnTo>
                  <a:pt x="0" y="43055"/>
                </a:lnTo>
                <a:lnTo>
                  <a:pt x="31463" y="43390"/>
                </a:lnTo>
                <a:close/>
              </a:path>
            </a:pathLst>
          </a:custGeom>
          <a:ln w="9524">
            <a:solidFill>
              <a:srgbClr val="222222"/>
            </a:solidFill>
          </a:ln>
        </p:spPr>
        <p:txBody>
          <a:bodyPr wrap="square" lIns="0" tIns="0" rIns="0" bIns="0" rtlCol="0"/>
          <a:lstStyle/>
          <a:p>
            <a:endParaRPr/>
          </a:p>
        </p:txBody>
      </p:sp>
      <p:sp>
        <p:nvSpPr>
          <p:cNvPr id="63" name="object 63"/>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solidFill>
            <a:srgbClr val="EAD1DC">
              <a:alpha val="30587"/>
            </a:srgbClr>
          </a:solidFill>
        </p:spPr>
        <p:txBody>
          <a:bodyPr wrap="square" lIns="0" tIns="0" rIns="0" bIns="0" rtlCol="0"/>
          <a:lstStyle/>
          <a:p>
            <a:endParaRPr/>
          </a:p>
        </p:txBody>
      </p:sp>
      <p:sp>
        <p:nvSpPr>
          <p:cNvPr id="64" name="object 64"/>
          <p:cNvSpPr/>
          <p:nvPr/>
        </p:nvSpPr>
        <p:spPr>
          <a:xfrm>
            <a:off x="6386524" y="2782074"/>
            <a:ext cx="2414270" cy="626110"/>
          </a:xfrm>
          <a:custGeom>
            <a:avLst/>
            <a:gdLst/>
            <a:ahLst/>
            <a:cxnLst/>
            <a:rect l="l" t="t" r="r" b="b"/>
            <a:pathLst>
              <a:path w="2414270" h="626110">
                <a:moveTo>
                  <a:pt x="0" y="0"/>
                </a:moveTo>
                <a:lnTo>
                  <a:pt x="2413799" y="0"/>
                </a:lnTo>
                <a:lnTo>
                  <a:pt x="2413799" y="625799"/>
                </a:lnTo>
                <a:lnTo>
                  <a:pt x="0" y="625799"/>
                </a:lnTo>
                <a:lnTo>
                  <a:pt x="0" y="0"/>
                </a:lnTo>
                <a:close/>
              </a:path>
            </a:pathLst>
          </a:custGeom>
          <a:ln w="19049">
            <a:solidFill>
              <a:srgbClr val="731B47"/>
            </a:solidFill>
          </a:ln>
        </p:spPr>
        <p:txBody>
          <a:bodyPr wrap="square" lIns="0" tIns="0" rIns="0" bIns="0" rtlCol="0"/>
          <a:lstStyle/>
          <a:p>
            <a:endParaRPr/>
          </a:p>
        </p:txBody>
      </p:sp>
      <p:sp>
        <p:nvSpPr>
          <p:cNvPr id="65" name="object 65"/>
          <p:cNvSpPr/>
          <p:nvPr/>
        </p:nvSpPr>
        <p:spPr>
          <a:xfrm>
            <a:off x="7594080" y="3465097"/>
            <a:ext cx="3810" cy="296545"/>
          </a:xfrm>
          <a:custGeom>
            <a:avLst/>
            <a:gdLst/>
            <a:ahLst/>
            <a:cxnLst/>
            <a:rect l="l" t="t" r="r" b="b"/>
            <a:pathLst>
              <a:path w="3809" h="296544">
                <a:moveTo>
                  <a:pt x="3269" y="296253"/>
                </a:moveTo>
                <a:lnTo>
                  <a:pt x="0" y="0"/>
                </a:lnTo>
              </a:path>
            </a:pathLst>
          </a:custGeom>
          <a:ln w="9524">
            <a:solidFill>
              <a:srgbClr val="222222"/>
            </a:solidFill>
          </a:ln>
        </p:spPr>
        <p:txBody>
          <a:bodyPr wrap="square" lIns="0" tIns="0" rIns="0" bIns="0" rtlCol="0"/>
          <a:lstStyle/>
          <a:p>
            <a:endParaRPr/>
          </a:p>
        </p:txBody>
      </p:sp>
      <p:sp>
        <p:nvSpPr>
          <p:cNvPr id="66" name="object 66"/>
          <p:cNvSpPr/>
          <p:nvPr/>
        </p:nvSpPr>
        <p:spPr>
          <a:xfrm>
            <a:off x="7578349" y="3421874"/>
            <a:ext cx="31750" cy="43815"/>
          </a:xfrm>
          <a:custGeom>
            <a:avLst/>
            <a:gdLst/>
            <a:ahLst/>
            <a:cxnLst/>
            <a:rect l="l" t="t" r="r" b="b"/>
            <a:pathLst>
              <a:path w="31750" h="43814">
                <a:moveTo>
                  <a:pt x="0" y="43396"/>
                </a:moveTo>
                <a:lnTo>
                  <a:pt x="15254" y="0"/>
                </a:lnTo>
                <a:lnTo>
                  <a:pt x="31463" y="43049"/>
                </a:lnTo>
                <a:lnTo>
                  <a:pt x="0" y="43396"/>
                </a:lnTo>
                <a:close/>
              </a:path>
            </a:pathLst>
          </a:custGeom>
          <a:solidFill>
            <a:srgbClr val="222222"/>
          </a:solidFill>
        </p:spPr>
        <p:txBody>
          <a:bodyPr wrap="square" lIns="0" tIns="0" rIns="0" bIns="0" rtlCol="0"/>
          <a:lstStyle/>
          <a:p>
            <a:endParaRPr/>
          </a:p>
        </p:txBody>
      </p:sp>
      <p:sp>
        <p:nvSpPr>
          <p:cNvPr id="67" name="object 67"/>
          <p:cNvSpPr/>
          <p:nvPr/>
        </p:nvSpPr>
        <p:spPr>
          <a:xfrm>
            <a:off x="7578349" y="3421874"/>
            <a:ext cx="31750" cy="43815"/>
          </a:xfrm>
          <a:custGeom>
            <a:avLst/>
            <a:gdLst/>
            <a:ahLst/>
            <a:cxnLst/>
            <a:rect l="l" t="t" r="r" b="b"/>
            <a:pathLst>
              <a:path w="31750" h="43814">
                <a:moveTo>
                  <a:pt x="31463" y="43049"/>
                </a:moveTo>
                <a:lnTo>
                  <a:pt x="15254" y="0"/>
                </a:lnTo>
                <a:lnTo>
                  <a:pt x="0" y="43396"/>
                </a:lnTo>
                <a:lnTo>
                  <a:pt x="31463" y="43049"/>
                </a:lnTo>
                <a:close/>
              </a:path>
            </a:pathLst>
          </a:custGeom>
          <a:ln w="9524">
            <a:solidFill>
              <a:srgbClr val="222222"/>
            </a:solidFill>
          </a:ln>
        </p:spPr>
        <p:txBody>
          <a:bodyPr wrap="square" lIns="0" tIns="0" rIns="0" bIns="0" rtlCol="0"/>
          <a:lstStyle/>
          <a:p>
            <a:endParaRPr/>
          </a:p>
        </p:txBody>
      </p:sp>
      <p:sp>
        <p:nvSpPr>
          <p:cNvPr id="68" name="object 68"/>
          <p:cNvSpPr/>
          <p:nvPr/>
        </p:nvSpPr>
        <p:spPr>
          <a:xfrm>
            <a:off x="1777226" y="3349550"/>
            <a:ext cx="321001" cy="328198"/>
          </a:xfrm>
          <a:prstGeom prst="rect">
            <a:avLst/>
          </a:prstGeom>
          <a:blipFill>
            <a:blip r:embed="rId2" cstate="print"/>
            <a:stretch>
              <a:fillRect/>
            </a:stretch>
          </a:blipFill>
        </p:spPr>
        <p:txBody>
          <a:bodyPr wrap="square" lIns="0" tIns="0" rIns="0" bIns="0" rtlCol="0"/>
          <a:lstStyle/>
          <a:p>
            <a:endParaRPr/>
          </a:p>
        </p:txBody>
      </p:sp>
      <p:sp>
        <p:nvSpPr>
          <p:cNvPr id="69" name="object 69"/>
          <p:cNvSpPr/>
          <p:nvPr/>
        </p:nvSpPr>
        <p:spPr>
          <a:xfrm>
            <a:off x="2151351" y="3349550"/>
            <a:ext cx="321001" cy="328198"/>
          </a:xfrm>
          <a:prstGeom prst="rect">
            <a:avLst/>
          </a:prstGeom>
          <a:blipFill>
            <a:blip r:embed="rId3" cstate="print"/>
            <a:stretch>
              <a:fillRect/>
            </a:stretch>
          </a:blipFill>
        </p:spPr>
        <p:txBody>
          <a:bodyPr wrap="square" lIns="0" tIns="0" rIns="0" bIns="0" rtlCol="0"/>
          <a:lstStyle/>
          <a:p>
            <a:endParaRPr/>
          </a:p>
        </p:txBody>
      </p:sp>
      <p:sp>
        <p:nvSpPr>
          <p:cNvPr id="70" name="object 70"/>
          <p:cNvSpPr/>
          <p:nvPr/>
        </p:nvSpPr>
        <p:spPr>
          <a:xfrm>
            <a:off x="2525475" y="3349550"/>
            <a:ext cx="321001" cy="328198"/>
          </a:xfrm>
          <a:prstGeom prst="rect">
            <a:avLst/>
          </a:prstGeom>
          <a:blipFill>
            <a:blip r:embed="rId4" cstate="print"/>
            <a:stretch>
              <a:fillRect/>
            </a:stretch>
          </a:blipFill>
        </p:spPr>
        <p:txBody>
          <a:bodyPr wrap="square" lIns="0" tIns="0" rIns="0" bIns="0" rtlCol="0"/>
          <a:lstStyle/>
          <a:p>
            <a:endParaRPr/>
          </a:p>
        </p:txBody>
      </p:sp>
      <p:sp>
        <p:nvSpPr>
          <p:cNvPr id="71" name="object 71"/>
          <p:cNvSpPr/>
          <p:nvPr/>
        </p:nvSpPr>
        <p:spPr>
          <a:xfrm>
            <a:off x="2525475" y="3726650"/>
            <a:ext cx="321001" cy="328198"/>
          </a:xfrm>
          <a:prstGeom prst="rect">
            <a:avLst/>
          </a:prstGeom>
          <a:blipFill>
            <a:blip r:embed="rId5" cstate="print"/>
            <a:stretch>
              <a:fillRect/>
            </a:stretch>
          </a:blipFill>
        </p:spPr>
        <p:txBody>
          <a:bodyPr wrap="square" lIns="0" tIns="0" rIns="0" bIns="0" rtlCol="0"/>
          <a:lstStyle/>
          <a:p>
            <a:endParaRPr/>
          </a:p>
        </p:txBody>
      </p:sp>
      <p:sp>
        <p:nvSpPr>
          <p:cNvPr id="72" name="object 72"/>
          <p:cNvSpPr/>
          <p:nvPr/>
        </p:nvSpPr>
        <p:spPr>
          <a:xfrm>
            <a:off x="2151351" y="3726650"/>
            <a:ext cx="321001" cy="328198"/>
          </a:xfrm>
          <a:prstGeom prst="rect">
            <a:avLst/>
          </a:prstGeom>
          <a:blipFill>
            <a:blip r:embed="rId6" cstate="print"/>
            <a:stretch>
              <a:fillRect/>
            </a:stretch>
          </a:blipFill>
        </p:spPr>
        <p:txBody>
          <a:bodyPr wrap="square" lIns="0" tIns="0" rIns="0" bIns="0" rtlCol="0"/>
          <a:lstStyle/>
          <a:p>
            <a:endParaRPr/>
          </a:p>
        </p:txBody>
      </p:sp>
      <p:sp>
        <p:nvSpPr>
          <p:cNvPr id="73" name="object 73"/>
          <p:cNvSpPr/>
          <p:nvPr/>
        </p:nvSpPr>
        <p:spPr>
          <a:xfrm>
            <a:off x="1777226" y="3726650"/>
            <a:ext cx="321001" cy="328198"/>
          </a:xfrm>
          <a:prstGeom prst="rect">
            <a:avLst/>
          </a:prstGeom>
          <a:blipFill>
            <a:blip r:embed="rId7" cstate="print"/>
            <a:stretch>
              <a:fillRect/>
            </a:stretch>
          </a:blipFill>
        </p:spPr>
        <p:txBody>
          <a:bodyPr wrap="square" lIns="0" tIns="0" rIns="0" bIns="0" rtlCol="0"/>
          <a:lstStyle/>
          <a:p>
            <a:endParaRPr/>
          </a:p>
        </p:txBody>
      </p:sp>
      <p:sp>
        <p:nvSpPr>
          <p:cNvPr id="74" name="object 74"/>
          <p:cNvSpPr/>
          <p:nvPr/>
        </p:nvSpPr>
        <p:spPr>
          <a:xfrm>
            <a:off x="1777226" y="4103749"/>
            <a:ext cx="321001" cy="328198"/>
          </a:xfrm>
          <a:prstGeom prst="rect">
            <a:avLst/>
          </a:prstGeom>
          <a:blipFill>
            <a:blip r:embed="rId8" cstate="print"/>
            <a:stretch>
              <a:fillRect/>
            </a:stretch>
          </a:blipFill>
        </p:spPr>
        <p:txBody>
          <a:bodyPr wrap="square" lIns="0" tIns="0" rIns="0" bIns="0" rtlCol="0"/>
          <a:lstStyle/>
          <a:p>
            <a:endParaRPr/>
          </a:p>
        </p:txBody>
      </p:sp>
      <p:sp>
        <p:nvSpPr>
          <p:cNvPr id="75" name="object 75"/>
          <p:cNvSpPr/>
          <p:nvPr/>
        </p:nvSpPr>
        <p:spPr>
          <a:xfrm>
            <a:off x="2151351" y="4103749"/>
            <a:ext cx="321001" cy="328198"/>
          </a:xfrm>
          <a:prstGeom prst="rect">
            <a:avLst/>
          </a:prstGeom>
          <a:blipFill>
            <a:blip r:embed="rId9" cstate="print"/>
            <a:stretch>
              <a:fillRect/>
            </a:stretch>
          </a:blipFill>
        </p:spPr>
        <p:txBody>
          <a:bodyPr wrap="square" lIns="0" tIns="0" rIns="0" bIns="0" rtlCol="0"/>
          <a:lstStyle/>
          <a:p>
            <a:endParaRPr/>
          </a:p>
        </p:txBody>
      </p:sp>
      <p:sp>
        <p:nvSpPr>
          <p:cNvPr id="76" name="object 76"/>
          <p:cNvSpPr/>
          <p:nvPr/>
        </p:nvSpPr>
        <p:spPr>
          <a:xfrm>
            <a:off x="2525475" y="4103749"/>
            <a:ext cx="321001" cy="328198"/>
          </a:xfrm>
          <a:prstGeom prst="rect">
            <a:avLst/>
          </a:prstGeom>
          <a:blipFill>
            <a:blip r:embed="rId10" cstate="print"/>
            <a:stretch>
              <a:fillRect/>
            </a:stretch>
          </a:blipFill>
        </p:spPr>
        <p:txBody>
          <a:bodyPr wrap="square" lIns="0" tIns="0" rIns="0" bIns="0" rtlCol="0"/>
          <a:lstStyle/>
          <a:p>
            <a:endParaRPr/>
          </a:p>
        </p:txBody>
      </p:sp>
      <p:sp>
        <p:nvSpPr>
          <p:cNvPr id="77" name="object 77"/>
          <p:cNvSpPr/>
          <p:nvPr/>
        </p:nvSpPr>
        <p:spPr>
          <a:xfrm>
            <a:off x="3792676" y="4779124"/>
            <a:ext cx="321001" cy="328198"/>
          </a:xfrm>
          <a:prstGeom prst="rect">
            <a:avLst/>
          </a:prstGeom>
          <a:blipFill>
            <a:blip r:embed="rId2" cstate="print"/>
            <a:stretch>
              <a:fillRect/>
            </a:stretch>
          </a:blipFill>
        </p:spPr>
        <p:txBody>
          <a:bodyPr wrap="square" lIns="0" tIns="0" rIns="0" bIns="0" rtlCol="0"/>
          <a:lstStyle/>
          <a:p>
            <a:endParaRPr/>
          </a:p>
        </p:txBody>
      </p:sp>
      <p:sp>
        <p:nvSpPr>
          <p:cNvPr id="78" name="object 78"/>
          <p:cNvSpPr/>
          <p:nvPr/>
        </p:nvSpPr>
        <p:spPr>
          <a:xfrm>
            <a:off x="4166800" y="4779124"/>
            <a:ext cx="321001" cy="328198"/>
          </a:xfrm>
          <a:prstGeom prst="rect">
            <a:avLst/>
          </a:prstGeom>
          <a:blipFill>
            <a:blip r:embed="rId3" cstate="print"/>
            <a:stretch>
              <a:fillRect/>
            </a:stretch>
          </a:blipFill>
        </p:spPr>
        <p:txBody>
          <a:bodyPr wrap="square" lIns="0" tIns="0" rIns="0" bIns="0" rtlCol="0"/>
          <a:lstStyle/>
          <a:p>
            <a:endParaRPr/>
          </a:p>
        </p:txBody>
      </p:sp>
      <p:sp>
        <p:nvSpPr>
          <p:cNvPr id="79" name="object 79"/>
          <p:cNvSpPr/>
          <p:nvPr/>
        </p:nvSpPr>
        <p:spPr>
          <a:xfrm>
            <a:off x="4540926" y="4779124"/>
            <a:ext cx="321001" cy="328198"/>
          </a:xfrm>
          <a:prstGeom prst="rect">
            <a:avLst/>
          </a:prstGeom>
          <a:blipFill>
            <a:blip r:embed="rId4" cstate="print"/>
            <a:stretch>
              <a:fillRect/>
            </a:stretch>
          </a:blipFill>
        </p:spPr>
        <p:txBody>
          <a:bodyPr wrap="square" lIns="0" tIns="0" rIns="0" bIns="0" rtlCol="0"/>
          <a:lstStyle/>
          <a:p>
            <a:endParaRPr/>
          </a:p>
        </p:txBody>
      </p:sp>
      <p:sp>
        <p:nvSpPr>
          <p:cNvPr id="80" name="object 80"/>
          <p:cNvSpPr/>
          <p:nvPr/>
        </p:nvSpPr>
        <p:spPr>
          <a:xfrm>
            <a:off x="5463726" y="4779124"/>
            <a:ext cx="321001" cy="328198"/>
          </a:xfrm>
          <a:prstGeom prst="rect">
            <a:avLst/>
          </a:prstGeom>
          <a:blipFill>
            <a:blip r:embed="rId10" cstate="print"/>
            <a:stretch>
              <a:fillRect/>
            </a:stretch>
          </a:blipFill>
        </p:spPr>
        <p:txBody>
          <a:bodyPr wrap="square" lIns="0" tIns="0" rIns="0" bIns="0" rtlCol="0"/>
          <a:lstStyle/>
          <a:p>
            <a:endParaRPr/>
          </a:p>
        </p:txBody>
      </p:sp>
      <p:sp>
        <p:nvSpPr>
          <p:cNvPr id="81" name="object 81"/>
          <p:cNvSpPr txBox="1"/>
          <p:nvPr/>
        </p:nvSpPr>
        <p:spPr>
          <a:xfrm>
            <a:off x="2396881" y="6260624"/>
            <a:ext cx="5571490" cy="289823"/>
          </a:xfrm>
          <a:prstGeom prst="rect">
            <a:avLst/>
          </a:prstGeom>
        </p:spPr>
        <p:txBody>
          <a:bodyPr vert="horz" wrap="square" lIns="0" tIns="12700" rIns="0" bIns="0" rtlCol="0">
            <a:spAutoFit/>
          </a:bodyPr>
          <a:lstStyle/>
          <a:p>
            <a:pPr marL="12699" marR="5080">
              <a:spcBef>
                <a:spcPts val="100"/>
              </a:spcBef>
            </a:pPr>
            <a:r>
              <a:rPr sz="900" spc="-5" dirty="0">
                <a:solidFill>
                  <a:srgbClr val="999999"/>
                </a:solidFill>
                <a:latin typeface="Arial"/>
                <a:cs typeface="Arial"/>
              </a:rPr>
              <a:t>Dosovitskiy et al, </a:t>
            </a:r>
            <a:r>
              <a:rPr sz="900" dirty="0">
                <a:solidFill>
                  <a:srgbClr val="999999"/>
                </a:solidFill>
                <a:latin typeface="Arial"/>
                <a:cs typeface="Arial"/>
              </a:rPr>
              <a:t>“An </a:t>
            </a:r>
            <a:r>
              <a:rPr sz="900" spc="-5" dirty="0">
                <a:solidFill>
                  <a:srgbClr val="999999"/>
                </a:solidFill>
                <a:latin typeface="Arial"/>
                <a:cs typeface="Arial"/>
              </a:rPr>
              <a:t>Image is </a:t>
            </a:r>
            <a:r>
              <a:rPr sz="900" spc="-10" dirty="0">
                <a:solidFill>
                  <a:srgbClr val="999999"/>
                </a:solidFill>
                <a:latin typeface="Arial"/>
                <a:cs typeface="Arial"/>
              </a:rPr>
              <a:t>Worth </a:t>
            </a:r>
            <a:r>
              <a:rPr sz="900" spc="-5" dirty="0">
                <a:solidFill>
                  <a:srgbClr val="999999"/>
                </a:solidFill>
                <a:latin typeface="Arial"/>
                <a:cs typeface="Arial"/>
              </a:rPr>
              <a:t>16x16 </a:t>
            </a:r>
            <a:r>
              <a:rPr sz="900" spc="-10" dirty="0">
                <a:solidFill>
                  <a:srgbClr val="999999"/>
                </a:solidFill>
                <a:latin typeface="Arial"/>
                <a:cs typeface="Arial"/>
              </a:rPr>
              <a:t>Words: </a:t>
            </a:r>
            <a:r>
              <a:rPr sz="900" spc="-5" dirty="0">
                <a:solidFill>
                  <a:srgbClr val="999999"/>
                </a:solidFill>
                <a:latin typeface="Arial"/>
                <a:cs typeface="Arial"/>
              </a:rPr>
              <a:t>Transformers for Image Recognition at Scale”, ArXiv 2020  </a:t>
            </a:r>
            <a:r>
              <a:rPr sz="900" u="sng" spc="-5" dirty="0">
                <a:solidFill>
                  <a:srgbClr val="1155CC"/>
                </a:solidFill>
                <a:uFill>
                  <a:solidFill>
                    <a:srgbClr val="1155CC"/>
                  </a:solidFill>
                </a:uFill>
                <a:latin typeface="Arial"/>
                <a:cs typeface="Arial"/>
                <a:hlinkClick r:id="rId11"/>
              </a:rPr>
              <a:t>Colab link</a:t>
            </a:r>
            <a:r>
              <a:rPr sz="900" spc="-5" dirty="0">
                <a:solidFill>
                  <a:srgbClr val="1155CC"/>
                </a:solidFill>
                <a:latin typeface="Arial"/>
                <a:cs typeface="Arial"/>
                <a:hlinkClick r:id="rId11"/>
              </a:rPr>
              <a:t> </a:t>
            </a:r>
            <a:r>
              <a:rPr sz="900" spc="-5" dirty="0">
                <a:solidFill>
                  <a:srgbClr val="999999"/>
                </a:solidFill>
                <a:latin typeface="Arial"/>
                <a:cs typeface="Arial"/>
              </a:rPr>
              <a:t>to an implementation of </a:t>
            </a:r>
            <a:r>
              <a:rPr sz="900" dirty="0">
                <a:solidFill>
                  <a:srgbClr val="999999"/>
                </a:solidFill>
                <a:latin typeface="Arial"/>
                <a:cs typeface="Arial"/>
              </a:rPr>
              <a:t>vision</a:t>
            </a:r>
            <a:r>
              <a:rPr sz="900" spc="-5" dirty="0">
                <a:solidFill>
                  <a:srgbClr val="999999"/>
                </a:solidFill>
                <a:latin typeface="Arial"/>
                <a:cs typeface="Arial"/>
              </a:rPr>
              <a:t> transformers</a:t>
            </a:r>
            <a:endParaRPr sz="900" dirty="0">
              <a:latin typeface="Arial"/>
              <a:cs typeface="Arial"/>
            </a:endParaRPr>
          </a:p>
        </p:txBody>
      </p:sp>
      <p:sp>
        <p:nvSpPr>
          <p:cNvPr id="82" name="object 82"/>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83" name="object 83"/>
          <p:cNvSpPr txBox="1">
            <a:spLocks noGrp="1"/>
          </p:cNvSpPr>
          <p:nvPr>
            <p:ph type="sldNum" sz="quarter" idx="7"/>
          </p:nvPr>
        </p:nvSpPr>
        <p:spPr>
          <a:xfrm>
            <a:off x="12490398" y="9290050"/>
            <a:ext cx="203834" cy="254000"/>
          </a:xfrm>
          <a:prstGeom prst="rect">
            <a:avLst/>
          </a:prstGeom>
        </p:spPr>
        <p:txBody>
          <a:bodyPr vert="horz" wrap="square" lIns="0" tIns="0" rIns="0" bIns="0" rtlCol="0">
            <a:spAutoFit/>
          </a:bodyPr>
          <a:lstStyle>
            <a:defPPr>
              <a:defRPr lang="en-DE"/>
            </a:defPPr>
            <a:lvl1pPr marL="0" algn="l" defTabSz="914400" rtl="0" eaLnBrk="1" latinLnBrk="0" hangingPunct="1">
              <a:defRPr sz="1800" b="0" i="0" kern="1200">
                <a:solidFill>
                  <a:schemeClr val="tx1"/>
                </a:solidFill>
                <a:latin typeface="Helvetica-Light"/>
                <a:ea typeface="+mn-ea"/>
                <a:cs typeface="Helvetica-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845"/>
              </a:lnSpc>
            </a:pPr>
            <a:fld id="{81D60167-4931-47E6-BA6A-407CBD079E47}" type="slidenum">
              <a:rPr lang="en-DE" smtClean="0"/>
              <a:pPr marL="38100">
                <a:lnSpc>
                  <a:spcPts val="1845"/>
                </a:lnSpc>
              </a:pPr>
              <a:t>55</a:t>
            </a:fld>
            <a:endParaRPr dirty="0"/>
          </a:p>
        </p:txBody>
      </p:sp>
      <p:sp>
        <p:nvSpPr>
          <p:cNvPr id="84" name="object 84"/>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2/1/23</a:t>
            </a:fld>
            <a:endParaRPr spc="-5" dirty="0"/>
          </a:p>
        </p:txBody>
      </p:sp>
      <p:sp>
        <p:nvSpPr>
          <p:cNvPr id="85" name="object 85"/>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86" name="TextBox 85">
            <a:extLst>
              <a:ext uri="{FF2B5EF4-FFF2-40B4-BE49-F238E27FC236}">
                <a16:creationId xmlns:a16="http://schemas.microsoft.com/office/drawing/2014/main" id="{4939F2B0-B544-9092-DC2F-DACCBE773C49}"/>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12">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84816"/>
            <a:ext cx="6768752"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15" dirty="0"/>
              <a:t>Vision </a:t>
            </a:r>
            <a:r>
              <a:rPr sz="3000" spc="-10" dirty="0"/>
              <a:t>Transformers</a:t>
            </a:r>
            <a:r>
              <a:rPr lang="de-DE" sz="3000" spc="-10" dirty="0"/>
              <a:t> (</a:t>
            </a:r>
            <a:r>
              <a:rPr lang="de-DE" sz="3000" spc="-10" dirty="0" err="1"/>
              <a:t>ViT</a:t>
            </a:r>
            <a:r>
              <a:rPr lang="de-DE" sz="3000" spc="-10" dirty="0"/>
              <a:t>)</a:t>
            </a:r>
            <a:r>
              <a:rPr sz="3000" spc="-10" dirty="0"/>
              <a:t> </a:t>
            </a:r>
            <a:r>
              <a:rPr sz="3000" dirty="0"/>
              <a:t>vs.</a:t>
            </a:r>
            <a:r>
              <a:rPr sz="3000" spc="-125" dirty="0"/>
              <a:t> </a:t>
            </a:r>
            <a:r>
              <a:rPr sz="3000" spc="-5" dirty="0" err="1"/>
              <a:t>ResNets</a:t>
            </a:r>
            <a:r>
              <a:rPr lang="de-DE" sz="3000" spc="-5" dirty="0"/>
              <a:t> (</a:t>
            </a:r>
            <a:r>
              <a:rPr lang="de-DE" sz="3000" spc="-5" dirty="0" err="1"/>
              <a:t>BiT</a:t>
            </a:r>
            <a:r>
              <a:rPr lang="de-DE" sz="3000" spc="-5" dirty="0"/>
              <a:t>)</a:t>
            </a:r>
            <a:endParaRPr sz="3000" dirty="0"/>
          </a:p>
        </p:txBody>
      </p:sp>
      <p:sp>
        <p:nvSpPr>
          <p:cNvPr id="3" name="object 3"/>
          <p:cNvSpPr txBox="1"/>
          <p:nvPr/>
        </p:nvSpPr>
        <p:spPr>
          <a:xfrm>
            <a:off x="2411760" y="6283361"/>
            <a:ext cx="5571490" cy="289823"/>
          </a:xfrm>
          <a:prstGeom prst="rect">
            <a:avLst/>
          </a:prstGeom>
        </p:spPr>
        <p:txBody>
          <a:bodyPr vert="horz" wrap="square" lIns="0" tIns="12700" rIns="0" bIns="0" rtlCol="0">
            <a:spAutoFit/>
          </a:bodyPr>
          <a:lstStyle/>
          <a:p>
            <a:pPr marL="12699" marR="5080">
              <a:spcBef>
                <a:spcPts val="100"/>
              </a:spcBef>
            </a:pPr>
            <a:r>
              <a:rPr sz="900" spc="-5" dirty="0">
                <a:solidFill>
                  <a:srgbClr val="999999"/>
                </a:solidFill>
                <a:latin typeface="Arial"/>
                <a:cs typeface="Arial"/>
              </a:rPr>
              <a:t>Dosovitskiy et al, </a:t>
            </a:r>
            <a:r>
              <a:rPr sz="900" dirty="0">
                <a:solidFill>
                  <a:srgbClr val="999999"/>
                </a:solidFill>
                <a:latin typeface="Arial"/>
                <a:cs typeface="Arial"/>
              </a:rPr>
              <a:t>“An </a:t>
            </a:r>
            <a:r>
              <a:rPr sz="900" spc="-5" dirty="0">
                <a:solidFill>
                  <a:srgbClr val="999999"/>
                </a:solidFill>
                <a:latin typeface="Arial"/>
                <a:cs typeface="Arial"/>
              </a:rPr>
              <a:t>Image is </a:t>
            </a:r>
            <a:r>
              <a:rPr sz="900" spc="-10" dirty="0">
                <a:solidFill>
                  <a:srgbClr val="999999"/>
                </a:solidFill>
                <a:latin typeface="Arial"/>
                <a:cs typeface="Arial"/>
              </a:rPr>
              <a:t>Worth </a:t>
            </a:r>
            <a:r>
              <a:rPr sz="900" spc="-5" dirty="0">
                <a:solidFill>
                  <a:srgbClr val="999999"/>
                </a:solidFill>
                <a:latin typeface="Arial"/>
                <a:cs typeface="Arial"/>
              </a:rPr>
              <a:t>16x16 </a:t>
            </a:r>
            <a:r>
              <a:rPr sz="900" spc="-10" dirty="0">
                <a:solidFill>
                  <a:srgbClr val="999999"/>
                </a:solidFill>
                <a:latin typeface="Arial"/>
                <a:cs typeface="Arial"/>
              </a:rPr>
              <a:t>Words: </a:t>
            </a:r>
            <a:r>
              <a:rPr sz="900" spc="-5" dirty="0">
                <a:solidFill>
                  <a:srgbClr val="999999"/>
                </a:solidFill>
                <a:latin typeface="Arial"/>
                <a:cs typeface="Arial"/>
              </a:rPr>
              <a:t>Transformers for Image Recognition at Scale”, ArXiv 2020  </a:t>
            </a:r>
            <a:r>
              <a:rPr sz="900" u="sng" spc="-5" dirty="0">
                <a:solidFill>
                  <a:srgbClr val="1155CC"/>
                </a:solidFill>
                <a:uFill>
                  <a:solidFill>
                    <a:srgbClr val="1155CC"/>
                  </a:solidFill>
                </a:uFill>
                <a:latin typeface="Arial"/>
                <a:cs typeface="Arial"/>
                <a:hlinkClick r:id="rId2"/>
              </a:rPr>
              <a:t>Colab link</a:t>
            </a:r>
            <a:r>
              <a:rPr sz="900" spc="-5" dirty="0">
                <a:solidFill>
                  <a:srgbClr val="1155CC"/>
                </a:solidFill>
                <a:latin typeface="Arial"/>
                <a:cs typeface="Arial"/>
                <a:hlinkClick r:id="rId2"/>
              </a:rPr>
              <a:t> </a:t>
            </a:r>
            <a:r>
              <a:rPr sz="900" spc="-5" dirty="0">
                <a:solidFill>
                  <a:srgbClr val="999999"/>
                </a:solidFill>
                <a:latin typeface="Arial"/>
                <a:cs typeface="Arial"/>
              </a:rPr>
              <a:t>to an implementation of </a:t>
            </a:r>
            <a:r>
              <a:rPr sz="900" dirty="0">
                <a:solidFill>
                  <a:srgbClr val="999999"/>
                </a:solidFill>
                <a:latin typeface="Arial"/>
                <a:cs typeface="Arial"/>
              </a:rPr>
              <a:t>vision</a:t>
            </a:r>
            <a:r>
              <a:rPr sz="900" spc="-5" dirty="0">
                <a:solidFill>
                  <a:srgbClr val="999999"/>
                </a:solidFill>
                <a:latin typeface="Arial"/>
                <a:cs typeface="Arial"/>
              </a:rPr>
              <a:t> transformers</a:t>
            </a:r>
            <a:endParaRPr sz="900" dirty="0">
              <a:latin typeface="Arial"/>
              <a:cs typeface="Arial"/>
            </a:endParaRPr>
          </a:p>
        </p:txBody>
      </p:sp>
      <p:sp>
        <p:nvSpPr>
          <p:cNvPr id="4" name="object 4"/>
          <p:cNvSpPr/>
          <p:nvPr/>
        </p:nvSpPr>
        <p:spPr>
          <a:xfrm>
            <a:off x="1380253" y="1339669"/>
            <a:ext cx="6082758" cy="306425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6" name="object 6"/>
          <p:cNvSpPr txBox="1"/>
          <p:nvPr/>
        </p:nvSpPr>
        <p:spPr>
          <a:xfrm>
            <a:off x="6411904" y="5652751"/>
            <a:ext cx="307975" cy="294953"/>
          </a:xfrm>
          <a:prstGeom prst="rect">
            <a:avLst/>
          </a:prstGeom>
        </p:spPr>
        <p:txBody>
          <a:bodyPr vert="horz" wrap="square" lIns="0" tIns="0" rIns="0" bIns="0" rtlCol="0">
            <a:spAutoFit/>
          </a:bodyPr>
          <a:lstStyle/>
          <a:p>
            <a:pPr marL="12699">
              <a:lnSpc>
                <a:spcPts val="2310"/>
              </a:lnSpc>
            </a:pPr>
            <a:r>
              <a:rPr sz="2000" spc="-5" dirty="0">
                <a:solidFill>
                  <a:srgbClr val="FFFFFF"/>
                </a:solidFill>
                <a:latin typeface="Arial"/>
                <a:cs typeface="Arial"/>
              </a:rPr>
              <a:t>98</a:t>
            </a:r>
            <a:endParaRPr sz="2000">
              <a:latin typeface="Arial"/>
              <a:cs typeface="Arial"/>
            </a:endParaRPr>
          </a:p>
        </p:txBody>
      </p:sp>
      <p:sp>
        <p:nvSpPr>
          <p:cNvPr id="7" name="object 7"/>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2/1/23</a:t>
            </a:fld>
            <a:endParaRPr spc="-5" dirty="0"/>
          </a:p>
        </p:txBody>
      </p:sp>
      <p:sp>
        <p:nvSpPr>
          <p:cNvPr id="8" name="object 8"/>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9" name="TextBox 8">
            <a:extLst>
              <a:ext uri="{FF2B5EF4-FFF2-40B4-BE49-F238E27FC236}">
                <a16:creationId xmlns:a16="http://schemas.microsoft.com/office/drawing/2014/main" id="{BE59467D-E1EA-29D0-A4B8-D961793673E3}"/>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
        <p:nvSpPr>
          <p:cNvPr id="11" name="TextBox 10">
            <a:extLst>
              <a:ext uri="{FF2B5EF4-FFF2-40B4-BE49-F238E27FC236}">
                <a16:creationId xmlns:a16="http://schemas.microsoft.com/office/drawing/2014/main" id="{1EF2BE1D-CBE7-9C93-0C1C-0C1986723399}"/>
              </a:ext>
            </a:extLst>
          </p:cNvPr>
          <p:cNvSpPr txBox="1"/>
          <p:nvPr/>
        </p:nvSpPr>
        <p:spPr>
          <a:xfrm>
            <a:off x="2329544" y="4844634"/>
            <a:ext cx="4572000" cy="1107996"/>
          </a:xfrm>
          <a:prstGeom prst="rect">
            <a:avLst/>
          </a:prstGeom>
          <a:noFill/>
        </p:spPr>
        <p:txBody>
          <a:bodyPr wrap="square">
            <a:spAutoFit/>
          </a:bodyPr>
          <a:lstStyle/>
          <a:p>
            <a:r>
              <a:rPr lang="en-GB" sz="1100" b="0" i="0" u="none" strike="noStrike" dirty="0">
                <a:solidFill>
                  <a:srgbClr val="4B5563"/>
                </a:solidFill>
                <a:effectLst/>
                <a:latin typeface="Source Sans Pro" panose="020F0502020204030204" pitchFamily="34" charset="0"/>
              </a:rPr>
              <a:t>The </a:t>
            </a:r>
            <a:r>
              <a:rPr lang="en-GB" sz="1100" b="0" i="0" u="none" strike="noStrike" dirty="0" err="1">
                <a:solidFill>
                  <a:srgbClr val="4B5563"/>
                </a:solidFill>
                <a:effectLst/>
                <a:latin typeface="Source Sans Pro" panose="020F0502020204030204" pitchFamily="34" charset="0"/>
              </a:rPr>
              <a:t>BiT</a:t>
            </a:r>
            <a:r>
              <a:rPr lang="en-GB" sz="1100" b="0" i="0" u="none" strike="noStrike" dirty="0">
                <a:solidFill>
                  <a:srgbClr val="4B5563"/>
                </a:solidFill>
                <a:effectLst/>
                <a:latin typeface="Source Sans Pro" panose="020F0502020204030204" pitchFamily="34" charset="0"/>
              </a:rPr>
              <a:t> model was proposed in </a:t>
            </a:r>
            <a:r>
              <a:rPr lang="en-GB" sz="1100" b="0" i="0" u="sng" dirty="0">
                <a:effectLst/>
                <a:latin typeface="Source Sans Pro" panose="020B0503030403020204" pitchFamily="34" charset="0"/>
                <a:hlinkClick r:id="rId5"/>
              </a:rPr>
              <a:t>Big Transfer (BiT): General Visual Representation Learning</a:t>
            </a:r>
            <a:r>
              <a:rPr lang="en-GB" sz="1100" b="0" i="0" u="none" strike="noStrike" dirty="0">
                <a:solidFill>
                  <a:srgbClr val="4B5563"/>
                </a:solidFill>
                <a:effectLst/>
                <a:latin typeface="Source Sans Pro" panose="020B0503030403020204" pitchFamily="34" charset="0"/>
              </a:rPr>
              <a:t> by Alexander Kolesnikov, Lucas Beyer, </a:t>
            </a:r>
            <a:r>
              <a:rPr lang="en-GB" sz="1100" b="0" i="0" u="none" strike="noStrike" dirty="0" err="1">
                <a:solidFill>
                  <a:srgbClr val="4B5563"/>
                </a:solidFill>
                <a:effectLst/>
                <a:latin typeface="Source Sans Pro" panose="020B0503030403020204" pitchFamily="34" charset="0"/>
              </a:rPr>
              <a:t>Xiaohua</a:t>
            </a:r>
            <a:r>
              <a:rPr lang="en-GB" sz="1100" b="0" i="0" u="none" strike="noStrike" dirty="0">
                <a:solidFill>
                  <a:srgbClr val="4B5563"/>
                </a:solidFill>
                <a:effectLst/>
                <a:latin typeface="Source Sans Pro" panose="020B0503030403020204" pitchFamily="34" charset="0"/>
              </a:rPr>
              <a:t> </a:t>
            </a:r>
            <a:r>
              <a:rPr lang="en-GB" sz="1100" b="0" i="0" u="none" strike="noStrike" dirty="0" err="1">
                <a:solidFill>
                  <a:srgbClr val="4B5563"/>
                </a:solidFill>
                <a:effectLst/>
                <a:latin typeface="Source Sans Pro" panose="020B0503030403020204" pitchFamily="34" charset="0"/>
              </a:rPr>
              <a:t>Zhai</a:t>
            </a:r>
            <a:r>
              <a:rPr lang="en-GB" sz="1100" b="0" i="0" u="none" strike="noStrike" dirty="0">
                <a:solidFill>
                  <a:srgbClr val="4B5563"/>
                </a:solidFill>
                <a:effectLst/>
                <a:latin typeface="Source Sans Pro" panose="020B0503030403020204" pitchFamily="34" charset="0"/>
              </a:rPr>
              <a:t>, Joan </a:t>
            </a:r>
            <a:r>
              <a:rPr lang="en-GB" sz="1100" b="0" i="0" u="none" strike="noStrike" dirty="0" err="1">
                <a:solidFill>
                  <a:srgbClr val="4B5563"/>
                </a:solidFill>
                <a:effectLst/>
                <a:latin typeface="Source Sans Pro" panose="020B0503030403020204" pitchFamily="34" charset="0"/>
              </a:rPr>
              <a:t>Puigcerver</a:t>
            </a:r>
            <a:r>
              <a:rPr lang="en-GB" sz="1100" b="0" i="0" u="none" strike="noStrike" dirty="0">
                <a:solidFill>
                  <a:srgbClr val="4B5563"/>
                </a:solidFill>
                <a:effectLst/>
                <a:latin typeface="Source Sans Pro" panose="020B0503030403020204" pitchFamily="34" charset="0"/>
              </a:rPr>
              <a:t>, Jessica Yung, Sylvain </a:t>
            </a:r>
            <a:r>
              <a:rPr lang="en-GB" sz="1100" b="0" i="0" u="none" strike="noStrike" dirty="0" err="1">
                <a:solidFill>
                  <a:srgbClr val="4B5563"/>
                </a:solidFill>
                <a:effectLst/>
                <a:latin typeface="Source Sans Pro" panose="020B0503030403020204" pitchFamily="34" charset="0"/>
              </a:rPr>
              <a:t>Gelly</a:t>
            </a:r>
            <a:r>
              <a:rPr lang="en-GB" sz="1100" b="0" i="0" u="none" strike="noStrike" dirty="0">
                <a:solidFill>
                  <a:srgbClr val="4B5563"/>
                </a:solidFill>
                <a:effectLst/>
                <a:latin typeface="Source Sans Pro" panose="020B0503030403020204" pitchFamily="34" charset="0"/>
              </a:rPr>
              <a:t>, Neil </a:t>
            </a:r>
            <a:r>
              <a:rPr lang="en-GB" sz="1100" b="0" i="0" u="none" strike="noStrike" dirty="0" err="1">
                <a:solidFill>
                  <a:srgbClr val="4B5563"/>
                </a:solidFill>
                <a:effectLst/>
                <a:latin typeface="Source Sans Pro" panose="020B0503030403020204" pitchFamily="34" charset="0"/>
              </a:rPr>
              <a:t>Houlsby</a:t>
            </a:r>
            <a:r>
              <a:rPr lang="en-GB" sz="1100" b="0" i="0" u="none" strike="noStrike" dirty="0">
                <a:solidFill>
                  <a:srgbClr val="4B5563"/>
                </a:solidFill>
                <a:effectLst/>
                <a:latin typeface="Source Sans Pro" panose="020B0503030403020204" pitchFamily="34" charset="0"/>
              </a:rPr>
              <a:t>. </a:t>
            </a:r>
            <a:r>
              <a:rPr lang="en-GB" sz="1100" b="0" i="0" u="none" strike="noStrike" dirty="0" err="1">
                <a:solidFill>
                  <a:srgbClr val="4B5563"/>
                </a:solidFill>
                <a:effectLst/>
                <a:latin typeface="Source Sans Pro" panose="020B0503030403020204" pitchFamily="34" charset="0"/>
              </a:rPr>
              <a:t>BiT</a:t>
            </a:r>
            <a:r>
              <a:rPr lang="en-GB" sz="1100" b="0" i="0" u="none" strike="noStrike" dirty="0">
                <a:solidFill>
                  <a:srgbClr val="4B5563"/>
                </a:solidFill>
                <a:effectLst/>
                <a:latin typeface="Source Sans Pro" panose="020B0503030403020204" pitchFamily="34" charset="0"/>
              </a:rPr>
              <a:t> is a simple recipe for scaling up pre-training of </a:t>
            </a:r>
            <a:r>
              <a:rPr lang="en-GB" sz="1100" b="0" i="0" u="sng" dirty="0">
                <a:effectLst/>
                <a:latin typeface="Source Sans Pro" panose="020B0503030403020204" pitchFamily="34" charset="0"/>
                <a:hlinkClick r:id="rId6"/>
              </a:rPr>
              <a:t>ResNet</a:t>
            </a:r>
            <a:r>
              <a:rPr lang="en-GB" sz="1100" b="0" i="0" u="none" strike="noStrike" dirty="0">
                <a:solidFill>
                  <a:srgbClr val="4B5563"/>
                </a:solidFill>
                <a:effectLst/>
                <a:latin typeface="Source Sans Pro" panose="020B0503030403020204" pitchFamily="34" charset="0"/>
              </a:rPr>
              <a:t>-like architectures (specifically, ResNetv2). The method results in significant improvements for transfer learning.</a:t>
            </a:r>
            <a:endParaRPr lang="en-DE" sz="11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628800"/>
            <a:ext cx="7772400" cy="1224136"/>
          </a:xfrm>
        </p:spPr>
        <p:txBody>
          <a:bodyPr/>
          <a:lstStyle/>
          <a:p>
            <a:pPr eaLnBrk="1" hangingPunct="1">
              <a:defRPr/>
            </a:pPr>
            <a:r>
              <a:rPr lang="de-DE" sz="3600" b="1" dirty="0">
                <a:cs typeface="+mj-cs"/>
              </a:rPr>
              <a:t>Intelligent </a:t>
            </a:r>
            <a:r>
              <a:rPr lang="de-DE" sz="3600" b="1" dirty="0" err="1">
                <a:cs typeface="+mj-cs"/>
              </a:rPr>
              <a:t>Agents</a:t>
            </a:r>
            <a:br>
              <a:rPr lang="de-DE" sz="3600" b="1">
                <a:cs typeface="+mj-cs"/>
              </a:rPr>
            </a:br>
            <a:r>
              <a:rPr lang="de-DE" sz="2800" b="1">
                <a:cs typeface="+mj-cs"/>
              </a:rPr>
              <a:t>Vision </a:t>
            </a:r>
            <a:r>
              <a:rPr lang="de-DE" sz="2800" b="1" dirty="0">
                <a:cs typeface="+mj-cs"/>
              </a:rPr>
              <a:t>and Language</a:t>
            </a:r>
            <a:endParaRPr lang="de-DE" sz="3600" b="1" dirty="0">
              <a:cs typeface="+mj-cs"/>
            </a:endParaRPr>
          </a:p>
        </p:txBody>
      </p:sp>
      <p:sp>
        <p:nvSpPr>
          <p:cNvPr id="3" name="Untertitel 2"/>
          <p:cNvSpPr>
            <a:spLocks noGrp="1"/>
          </p:cNvSpPr>
          <p:nvPr>
            <p:ph type="subTitle" idx="1"/>
          </p:nvPr>
        </p:nvSpPr>
        <p:spPr>
          <a:xfrm>
            <a:off x="1371600" y="3212976"/>
            <a:ext cx="6400800" cy="2808412"/>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a:p>
            <a:pPr eaLnBrk="1" hangingPunct="1">
              <a:defRPr/>
            </a:pPr>
            <a:endParaRPr lang="de-DE" dirty="0">
              <a:cs typeface="+mn-cs"/>
            </a:endParaRPr>
          </a:p>
        </p:txBody>
      </p:sp>
    </p:spTree>
    <p:extLst>
      <p:ext uri="{BB962C8B-B14F-4D97-AF65-F5344CB8AC3E}">
        <p14:creationId xmlns:p14="http://schemas.microsoft.com/office/powerpoint/2010/main" val="3944798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3357" y="256950"/>
            <a:ext cx="3404870" cy="474489"/>
          </a:xfrm>
          <a:prstGeom prst="rect">
            <a:avLst/>
          </a:prstGeom>
        </p:spPr>
        <p:txBody>
          <a:bodyPr vert="horz" wrap="square" lIns="0" tIns="12700" rIns="0" bIns="0" numCol="1" rtlCol="0" anchor="t" anchorCtr="0" compatLnSpc="1">
            <a:prstTxWarp prst="textNoShape">
              <a:avLst/>
            </a:prstTxWarp>
            <a:spAutoFit/>
          </a:bodyPr>
          <a:lstStyle/>
          <a:p>
            <a:pPr marL="12699">
              <a:spcBef>
                <a:spcPts val="100"/>
              </a:spcBef>
            </a:pPr>
            <a:r>
              <a:rPr sz="3000" spc="-15" dirty="0"/>
              <a:t>Vision</a:t>
            </a:r>
            <a:r>
              <a:rPr sz="3000" spc="-135" dirty="0"/>
              <a:t> </a:t>
            </a:r>
            <a:r>
              <a:rPr sz="3000" spc="-10" dirty="0"/>
              <a:t>Transformers</a:t>
            </a:r>
            <a:endParaRPr sz="3000" dirty="0"/>
          </a:p>
        </p:txBody>
      </p:sp>
      <p:sp>
        <p:nvSpPr>
          <p:cNvPr id="3" name="object 3"/>
          <p:cNvSpPr/>
          <p:nvPr/>
        </p:nvSpPr>
        <p:spPr>
          <a:xfrm>
            <a:off x="938545" y="3868024"/>
            <a:ext cx="7100492" cy="120807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08074" y="5154631"/>
            <a:ext cx="4222750" cy="382156"/>
          </a:xfrm>
          <a:prstGeom prst="rect">
            <a:avLst/>
          </a:prstGeom>
        </p:spPr>
        <p:txBody>
          <a:bodyPr vert="horz" wrap="square" lIns="0" tIns="12700" rIns="0" bIns="0" rtlCol="0">
            <a:spAutoFit/>
          </a:bodyPr>
          <a:lstStyle/>
          <a:p>
            <a:pPr marL="12699" marR="5080">
              <a:spcBef>
                <a:spcPts val="100"/>
              </a:spcBef>
            </a:pPr>
            <a:r>
              <a:rPr sz="1200" spc="-5" dirty="0">
                <a:latin typeface="Arial"/>
                <a:cs typeface="Arial"/>
              </a:rPr>
              <a:t>Carion et al, </a:t>
            </a:r>
            <a:r>
              <a:rPr sz="1200" dirty="0">
                <a:latin typeface="Arial"/>
                <a:cs typeface="Arial"/>
              </a:rPr>
              <a:t>“End-to-End </a:t>
            </a:r>
            <a:r>
              <a:rPr sz="1200" spc="-5" dirty="0">
                <a:latin typeface="Arial"/>
                <a:cs typeface="Arial"/>
              </a:rPr>
              <a:t>Object Detection with Transformers”,  ECCV</a:t>
            </a:r>
            <a:r>
              <a:rPr sz="1200" spc="-10" dirty="0">
                <a:latin typeface="Arial"/>
                <a:cs typeface="Arial"/>
              </a:rPr>
              <a:t> </a:t>
            </a:r>
            <a:r>
              <a:rPr sz="1200" spc="-5" dirty="0">
                <a:latin typeface="Arial"/>
                <a:cs typeface="Arial"/>
              </a:rPr>
              <a:t>2020</a:t>
            </a:r>
            <a:endParaRPr sz="1200">
              <a:latin typeface="Arial"/>
              <a:cs typeface="Arial"/>
            </a:endParaRPr>
          </a:p>
        </p:txBody>
      </p:sp>
      <p:sp>
        <p:nvSpPr>
          <p:cNvPr id="5" name="object 5"/>
          <p:cNvSpPr/>
          <p:nvPr/>
        </p:nvSpPr>
        <p:spPr>
          <a:xfrm>
            <a:off x="253320" y="1806150"/>
            <a:ext cx="3690297" cy="151565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24538" y="3341898"/>
            <a:ext cx="3703954" cy="197490"/>
          </a:xfrm>
          <a:prstGeom prst="rect">
            <a:avLst/>
          </a:prstGeom>
        </p:spPr>
        <p:txBody>
          <a:bodyPr vert="horz" wrap="square" lIns="0" tIns="12700" rIns="0" bIns="0" rtlCol="0">
            <a:spAutoFit/>
          </a:bodyPr>
          <a:lstStyle/>
          <a:p>
            <a:pPr marL="12699">
              <a:spcBef>
                <a:spcPts val="100"/>
              </a:spcBef>
            </a:pPr>
            <a:r>
              <a:rPr sz="1200" spc="-5" dirty="0">
                <a:latin typeface="Arial"/>
                <a:cs typeface="Arial"/>
              </a:rPr>
              <a:t>Fan et al, </a:t>
            </a:r>
            <a:r>
              <a:rPr sz="1200" dirty="0">
                <a:latin typeface="Arial"/>
                <a:cs typeface="Arial"/>
              </a:rPr>
              <a:t>“Multiscale </a:t>
            </a:r>
            <a:r>
              <a:rPr sz="1200" spc="-10" dirty="0">
                <a:latin typeface="Arial"/>
                <a:cs typeface="Arial"/>
              </a:rPr>
              <a:t>Vision </a:t>
            </a:r>
            <a:r>
              <a:rPr sz="1200" spc="-5" dirty="0">
                <a:latin typeface="Arial"/>
                <a:cs typeface="Arial"/>
              </a:rPr>
              <a:t>Transformers”, ICCV</a:t>
            </a:r>
            <a:r>
              <a:rPr sz="1200" spc="-70" dirty="0">
                <a:latin typeface="Arial"/>
                <a:cs typeface="Arial"/>
              </a:rPr>
              <a:t> </a:t>
            </a:r>
            <a:r>
              <a:rPr sz="1200" spc="-5" dirty="0">
                <a:latin typeface="Arial"/>
                <a:cs typeface="Arial"/>
              </a:rPr>
              <a:t>2021</a:t>
            </a:r>
            <a:endParaRPr sz="1200">
              <a:latin typeface="Arial"/>
              <a:cs typeface="Arial"/>
            </a:endParaRPr>
          </a:p>
        </p:txBody>
      </p:sp>
      <p:sp>
        <p:nvSpPr>
          <p:cNvPr id="7" name="object 7"/>
          <p:cNvSpPr/>
          <p:nvPr/>
        </p:nvSpPr>
        <p:spPr>
          <a:xfrm>
            <a:off x="4152270" y="1875774"/>
            <a:ext cx="4950787" cy="122590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5133688" y="3148606"/>
            <a:ext cx="3368675" cy="382156"/>
          </a:xfrm>
          <a:prstGeom prst="rect">
            <a:avLst/>
          </a:prstGeom>
        </p:spPr>
        <p:txBody>
          <a:bodyPr vert="horz" wrap="square" lIns="0" tIns="12700" rIns="0" bIns="0" rtlCol="0">
            <a:spAutoFit/>
          </a:bodyPr>
          <a:lstStyle/>
          <a:p>
            <a:pPr marL="12699" marR="5080">
              <a:spcBef>
                <a:spcPts val="100"/>
              </a:spcBef>
            </a:pPr>
            <a:r>
              <a:rPr sz="1200" spc="-5" dirty="0">
                <a:latin typeface="Arial"/>
                <a:cs typeface="Arial"/>
              </a:rPr>
              <a:t>Liu et al, </a:t>
            </a:r>
            <a:r>
              <a:rPr sz="1200" dirty="0">
                <a:latin typeface="Arial"/>
                <a:cs typeface="Arial"/>
              </a:rPr>
              <a:t>“Swin </a:t>
            </a:r>
            <a:r>
              <a:rPr sz="1200" spc="-5" dirty="0">
                <a:latin typeface="Arial"/>
                <a:cs typeface="Arial"/>
              </a:rPr>
              <a:t>Transformer: Hierarchical </a:t>
            </a:r>
            <a:r>
              <a:rPr sz="1200" spc="-10" dirty="0">
                <a:latin typeface="Arial"/>
                <a:cs typeface="Arial"/>
              </a:rPr>
              <a:t>Vision  </a:t>
            </a:r>
            <a:r>
              <a:rPr sz="1200" spc="-5" dirty="0">
                <a:latin typeface="Arial"/>
                <a:cs typeface="Arial"/>
              </a:rPr>
              <a:t>Transformer using Shifted Windows”, CVPR</a:t>
            </a:r>
            <a:r>
              <a:rPr sz="1200" spc="-75" dirty="0">
                <a:latin typeface="Arial"/>
                <a:cs typeface="Arial"/>
              </a:rPr>
              <a:t> </a:t>
            </a:r>
            <a:r>
              <a:rPr sz="1200" spc="-5" dirty="0">
                <a:latin typeface="Arial"/>
                <a:cs typeface="Arial"/>
              </a:rPr>
              <a:t>2021</a:t>
            </a:r>
            <a:endParaRPr sz="1200">
              <a:latin typeface="Arial"/>
              <a:cs typeface="Arial"/>
            </a:endParaRPr>
          </a:p>
        </p:txBody>
      </p:sp>
      <p:sp>
        <p:nvSpPr>
          <p:cNvPr id="9" name="object 9"/>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endParaRPr dirty="0"/>
          </a:p>
        </p:txBody>
      </p:sp>
      <p:sp>
        <p:nvSpPr>
          <p:cNvPr id="10" name="object 10"/>
          <p:cNvSpPr txBox="1"/>
          <p:nvPr/>
        </p:nvSpPr>
        <p:spPr>
          <a:xfrm>
            <a:off x="6386503" y="5652751"/>
            <a:ext cx="500380" cy="294953"/>
          </a:xfrm>
          <a:prstGeom prst="rect">
            <a:avLst/>
          </a:prstGeom>
        </p:spPr>
        <p:txBody>
          <a:bodyPr vert="horz" wrap="square" lIns="0" tIns="0" rIns="0" bIns="0" rtlCol="0">
            <a:spAutoFit/>
          </a:bodyPr>
          <a:lstStyle/>
          <a:p>
            <a:pPr marL="38098">
              <a:lnSpc>
                <a:spcPts val="2310"/>
              </a:lnSpc>
            </a:pPr>
            <a:fld id="{81D60167-4931-47E6-BA6A-407CBD079E47}" type="slidenum">
              <a:rPr sz="2000" dirty="0">
                <a:solidFill>
                  <a:srgbClr val="FFFFFF"/>
                </a:solidFill>
                <a:latin typeface="Arial"/>
                <a:cs typeface="Arial"/>
              </a:rPr>
              <a:pPr marL="38098">
                <a:lnSpc>
                  <a:spcPts val="2310"/>
                </a:lnSpc>
              </a:pPr>
              <a:t>58</a:t>
            </a:fld>
            <a:endParaRPr sz="2000">
              <a:latin typeface="Arial"/>
              <a:cs typeface="Arial"/>
            </a:endParaRPr>
          </a:p>
        </p:txBody>
      </p:sp>
      <p:sp>
        <p:nvSpPr>
          <p:cNvPr id="11" name="object 11"/>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9">
              <a:lnSpc>
                <a:spcPts val="2310"/>
              </a:lnSpc>
            </a:pPr>
            <a:fld id="{1D8BD707-D9CF-40AE-B4C6-C98DA3205C09}" type="datetimeFigureOut">
              <a:rPr lang="en-US" smtClean="0"/>
              <a:pPr marL="12699">
                <a:lnSpc>
                  <a:spcPts val="2310"/>
                </a:lnSpc>
              </a:pPr>
              <a:t>2/1/23</a:t>
            </a:fld>
            <a:endParaRPr spc="-5" dirty="0"/>
          </a:p>
        </p:txBody>
      </p:sp>
      <p:sp>
        <p:nvSpPr>
          <p:cNvPr id="12" name="object 12"/>
          <p:cNvSpPr txBox="1"/>
          <p:nvPr/>
        </p:nvSpPr>
        <p:spPr>
          <a:xfrm>
            <a:off x="145226" y="5664959"/>
            <a:ext cx="3522979" cy="269304"/>
          </a:xfrm>
          <a:prstGeom prst="rect">
            <a:avLst/>
          </a:prstGeom>
        </p:spPr>
        <p:txBody>
          <a:bodyPr vert="horz" wrap="square" lIns="0" tIns="0" rIns="0" bIns="0" rtlCol="0">
            <a:spAutoFit/>
          </a:bodyPr>
          <a:lstStyle/>
          <a:p>
            <a:pPr marL="12699">
              <a:lnSpc>
                <a:spcPts val="2090"/>
              </a:lnSpc>
            </a:pPr>
            <a:r>
              <a:rPr spc="-5" dirty="0">
                <a:solidFill>
                  <a:srgbClr val="FFFFFF"/>
                </a:solidFill>
                <a:latin typeface="Arial"/>
                <a:cs typeface="Arial"/>
              </a:rPr>
              <a:t>Fei-Fei Li, </a:t>
            </a:r>
            <a:r>
              <a:rPr dirty="0">
                <a:solidFill>
                  <a:srgbClr val="FFFFFF"/>
                </a:solidFill>
                <a:latin typeface="Arial"/>
                <a:cs typeface="Arial"/>
              </a:rPr>
              <a:t>Jiajun </a:t>
            </a:r>
            <a:r>
              <a:rPr spc="-15" dirty="0">
                <a:solidFill>
                  <a:srgbClr val="FFFFFF"/>
                </a:solidFill>
                <a:latin typeface="Arial"/>
                <a:cs typeface="Arial"/>
              </a:rPr>
              <a:t>Wu, </a:t>
            </a:r>
            <a:r>
              <a:rPr spc="-5" dirty="0">
                <a:solidFill>
                  <a:srgbClr val="FFFFFF"/>
                </a:solidFill>
                <a:latin typeface="Arial"/>
                <a:cs typeface="Arial"/>
              </a:rPr>
              <a:t>Ruohan</a:t>
            </a:r>
            <a:r>
              <a:rPr spc="-75" dirty="0">
                <a:solidFill>
                  <a:srgbClr val="FFFFFF"/>
                </a:solidFill>
                <a:latin typeface="Arial"/>
                <a:cs typeface="Arial"/>
              </a:rPr>
              <a:t> </a:t>
            </a:r>
            <a:r>
              <a:rPr spc="-5" dirty="0">
                <a:solidFill>
                  <a:srgbClr val="FFFFFF"/>
                </a:solidFill>
                <a:latin typeface="Arial"/>
                <a:cs typeface="Arial"/>
              </a:rPr>
              <a:t>Gao</a:t>
            </a:r>
            <a:endParaRPr>
              <a:latin typeface="Arial"/>
              <a:cs typeface="Arial"/>
            </a:endParaRPr>
          </a:p>
        </p:txBody>
      </p:sp>
      <p:sp>
        <p:nvSpPr>
          <p:cNvPr id="13" name="TextBox 12">
            <a:extLst>
              <a:ext uri="{FF2B5EF4-FFF2-40B4-BE49-F238E27FC236}">
                <a16:creationId xmlns:a16="http://schemas.microsoft.com/office/drawing/2014/main" id="{2B4AF136-644D-4A8C-13AA-900E74D9B94F}"/>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5">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031" y="1326721"/>
            <a:ext cx="8643938" cy="1124506"/>
          </a:xfrm>
          <a:prstGeom prst="rect">
            <a:avLst/>
          </a:prstGeom>
          <a:solidFill>
            <a:srgbClr val="3D4553"/>
          </a:solidFill>
          <a:ln w="25400">
            <a:solidFill>
              <a:srgbClr val="808785"/>
            </a:solidFill>
          </a:ln>
        </p:spPr>
        <p:txBody>
          <a:bodyPr vert="horz" wrap="square" lIns="0" tIns="250031" rIns="0" bIns="0" rtlCol="0">
            <a:spAutoFit/>
          </a:bodyPr>
          <a:lstStyle/>
          <a:p>
            <a:pPr marL="803643" marR="599607" indent="-205376">
              <a:lnSpc>
                <a:spcPts val="3375"/>
              </a:lnSpc>
              <a:spcBef>
                <a:spcPts val="1969"/>
              </a:spcBef>
            </a:pPr>
            <a:r>
              <a:rPr lang="en-GB" sz="2953" b="1" spc="-25" dirty="0" err="1">
                <a:solidFill>
                  <a:srgbClr val="FFFFFF"/>
                </a:solidFill>
                <a:latin typeface="Gill Sans"/>
                <a:cs typeface="Gill Sans"/>
              </a:rPr>
              <a:t>ViLBERT</a:t>
            </a:r>
            <a:r>
              <a:rPr lang="en-GB" sz="2953" spc="-25" dirty="0">
                <a:solidFill>
                  <a:srgbClr val="FFFFFF"/>
                </a:solidFill>
                <a:latin typeface="GillSans-Light"/>
                <a:cs typeface="GillSans-Light"/>
              </a:rPr>
              <a:t>:</a:t>
            </a:r>
            <a:r>
              <a:rPr lang="en-GB" sz="2953" spc="-232" dirty="0">
                <a:solidFill>
                  <a:srgbClr val="FFFFFF"/>
                </a:solidFill>
                <a:latin typeface="GillSans-Light"/>
                <a:cs typeface="GillSans-Light"/>
              </a:rPr>
              <a:t> </a:t>
            </a:r>
            <a:r>
              <a:rPr lang="en-GB" sz="2953" spc="4" dirty="0">
                <a:solidFill>
                  <a:srgbClr val="FFFFFF"/>
                </a:solidFill>
                <a:latin typeface="GillSans-Light"/>
                <a:cs typeface="GillSans-Light"/>
              </a:rPr>
              <a:t>Pretraining </a:t>
            </a:r>
            <a:r>
              <a:rPr lang="en-GB" sz="2953" spc="-408" dirty="0">
                <a:solidFill>
                  <a:srgbClr val="FFFFFF"/>
                </a:solidFill>
                <a:latin typeface="GillSans-Light"/>
                <a:cs typeface="GillSans-Light"/>
              </a:rPr>
              <a:t> </a:t>
            </a:r>
            <a:r>
              <a:rPr lang="en-GB" sz="2953" spc="-32" dirty="0">
                <a:solidFill>
                  <a:srgbClr val="FFFFFF"/>
                </a:solidFill>
                <a:latin typeface="GillSans-Light"/>
                <a:cs typeface="GillSans-Light"/>
              </a:rPr>
              <a:t>Task-Agnostic</a:t>
            </a:r>
            <a:r>
              <a:rPr lang="en-GB" sz="2953" spc="-408" dirty="0">
                <a:solidFill>
                  <a:srgbClr val="FFFFFF"/>
                </a:solidFill>
                <a:latin typeface="GillSans-Light"/>
                <a:cs typeface="GillSans-Light"/>
              </a:rPr>
              <a:t>  </a:t>
            </a:r>
            <a:r>
              <a:rPr lang="en-GB" sz="2953" spc="-4" dirty="0" err="1">
                <a:solidFill>
                  <a:srgbClr val="FFFFFF"/>
                </a:solidFill>
                <a:latin typeface="GillSans-Light"/>
                <a:cs typeface="GillSans-Light"/>
              </a:rPr>
              <a:t>Visiolinguistic</a:t>
            </a:r>
            <a:r>
              <a:rPr lang="en-GB" sz="2953" spc="-4" dirty="0">
                <a:solidFill>
                  <a:srgbClr val="FFFFFF"/>
                </a:solidFill>
                <a:latin typeface="GillSans-Light"/>
                <a:cs typeface="GillSans-Light"/>
              </a:rPr>
              <a:t>  Representations</a:t>
            </a:r>
            <a:r>
              <a:rPr lang="en-GB" sz="2953" dirty="0">
                <a:solidFill>
                  <a:srgbClr val="FFFFFF"/>
                </a:solidFill>
                <a:latin typeface="GillSans-Light"/>
                <a:cs typeface="GillSans-Light"/>
              </a:rPr>
              <a:t> </a:t>
            </a:r>
            <a:r>
              <a:rPr lang="en-GB" sz="2953" spc="-11" dirty="0">
                <a:solidFill>
                  <a:srgbClr val="FFFFFF"/>
                </a:solidFill>
                <a:latin typeface="GillSans-Light"/>
                <a:cs typeface="GillSans-Light"/>
              </a:rPr>
              <a:t>for </a:t>
            </a:r>
            <a:r>
              <a:rPr lang="en-GB" sz="2953" spc="-411" dirty="0">
                <a:solidFill>
                  <a:srgbClr val="FFFFFF"/>
                </a:solidFill>
                <a:latin typeface="GillSans-Light"/>
                <a:cs typeface="GillSans-Light"/>
              </a:rPr>
              <a:t> </a:t>
            </a:r>
            <a:r>
              <a:rPr lang="en-GB" sz="2953" spc="-4" dirty="0">
                <a:solidFill>
                  <a:srgbClr val="FFFFFF"/>
                </a:solidFill>
                <a:latin typeface="GillSans-Light"/>
                <a:cs typeface="GillSans-Light"/>
              </a:rPr>
              <a:t>Vision-and-Language</a:t>
            </a:r>
            <a:r>
              <a:rPr lang="en-GB" sz="2953" spc="-411" dirty="0">
                <a:solidFill>
                  <a:srgbClr val="FFFFFF"/>
                </a:solidFill>
                <a:latin typeface="GillSans-Light"/>
                <a:cs typeface="GillSans-Light"/>
              </a:rPr>
              <a:t>  </a:t>
            </a:r>
            <a:r>
              <a:rPr lang="en-GB" sz="2953" spc="-49" dirty="0">
                <a:solidFill>
                  <a:srgbClr val="FFFFFF"/>
                </a:solidFill>
                <a:latin typeface="GillSans-Light"/>
                <a:cs typeface="GillSans-Light"/>
              </a:rPr>
              <a:t>Tasks</a:t>
            </a:r>
            <a:endParaRPr lang="en-GB" sz="2953" baseline="-6944" dirty="0">
              <a:latin typeface="GillSans-Light"/>
              <a:cs typeface="GillSans-Light"/>
            </a:endParaRPr>
          </a:p>
        </p:txBody>
      </p:sp>
      <p:sp>
        <p:nvSpPr>
          <p:cNvPr id="3" name="object 3"/>
          <p:cNvSpPr txBox="1"/>
          <p:nvPr/>
        </p:nvSpPr>
        <p:spPr>
          <a:xfrm>
            <a:off x="250031" y="3500438"/>
            <a:ext cx="8643938" cy="320000"/>
          </a:xfrm>
          <a:prstGeom prst="rect">
            <a:avLst/>
          </a:prstGeom>
          <a:solidFill>
            <a:srgbClr val="3D4553"/>
          </a:solidFill>
          <a:ln w="25400">
            <a:solidFill>
              <a:srgbClr val="808785"/>
            </a:solidFill>
          </a:ln>
        </p:spPr>
        <p:txBody>
          <a:bodyPr vert="horz" wrap="square" lIns="0" tIns="37505" rIns="0" bIns="0" rtlCol="0">
            <a:spAutoFit/>
          </a:bodyPr>
          <a:lstStyle/>
          <a:p>
            <a:pPr marL="2151978" marR="2068935" indent="-71435">
              <a:lnSpc>
                <a:spcPts val="2180"/>
              </a:lnSpc>
              <a:spcBef>
                <a:spcPts val="295"/>
              </a:spcBef>
            </a:pPr>
            <a:r>
              <a:rPr sz="1898" dirty="0">
                <a:solidFill>
                  <a:srgbClr val="FFFFFF"/>
                </a:solidFill>
                <a:latin typeface="GillSans-Light"/>
                <a:cs typeface="GillSans-Light"/>
              </a:rPr>
              <a:t>Presented </a:t>
            </a:r>
            <a:r>
              <a:rPr sz="1898" spc="-18" dirty="0">
                <a:solidFill>
                  <a:srgbClr val="FFFFFF"/>
                </a:solidFill>
                <a:latin typeface="GillSans-Light"/>
                <a:cs typeface="GillSans-Light"/>
              </a:rPr>
              <a:t>by </a:t>
            </a:r>
            <a:r>
              <a:rPr sz="1898" dirty="0">
                <a:solidFill>
                  <a:srgbClr val="FFFFFF"/>
                </a:solidFill>
                <a:latin typeface="GillSans-Light"/>
                <a:cs typeface="GillSans-Light"/>
              </a:rPr>
              <a:t>- </a:t>
            </a:r>
            <a:r>
              <a:rPr sz="1898" b="1" spc="-4" dirty="0">
                <a:solidFill>
                  <a:srgbClr val="FFFFFF"/>
                </a:solidFill>
                <a:latin typeface="Gill Sans"/>
                <a:cs typeface="Gill Sans"/>
              </a:rPr>
              <a:t>Sidharth </a:t>
            </a:r>
            <a:r>
              <a:rPr sz="1898" b="1" spc="4" dirty="0">
                <a:solidFill>
                  <a:srgbClr val="FFFFFF"/>
                </a:solidFill>
                <a:latin typeface="Gill Sans"/>
                <a:cs typeface="Gill Sans"/>
              </a:rPr>
              <a:t>Singla</a:t>
            </a:r>
            <a:r>
              <a:rPr sz="1898" spc="4" dirty="0">
                <a:solidFill>
                  <a:srgbClr val="FFFFFF"/>
                </a:solidFill>
                <a:latin typeface="GillSans-Light"/>
                <a:cs typeface="GillSans-Light"/>
              </a:rPr>
              <a:t>,</a:t>
            </a:r>
            <a:r>
              <a:rPr sz="1898" spc="-179" dirty="0">
                <a:solidFill>
                  <a:srgbClr val="FFFFFF"/>
                </a:solidFill>
                <a:latin typeface="GillSans-Light"/>
                <a:cs typeface="GillSans-Light"/>
              </a:rPr>
              <a:t> </a:t>
            </a:r>
            <a:r>
              <a:rPr sz="1898" dirty="0">
                <a:solidFill>
                  <a:srgbClr val="FFFFFF"/>
                </a:solidFill>
                <a:latin typeface="GillSans-Light"/>
                <a:cs typeface="GillSans-Light"/>
              </a:rPr>
              <a:t>20774908</a:t>
            </a:r>
            <a:endParaRPr sz="1898" dirty="0">
              <a:latin typeface="GillSans-Light"/>
              <a:cs typeface="GillSans-Light"/>
            </a:endParaRPr>
          </a:p>
        </p:txBody>
      </p:sp>
      <p:sp>
        <p:nvSpPr>
          <p:cNvPr id="4" name="object 4"/>
          <p:cNvSpPr/>
          <p:nvPr/>
        </p:nvSpPr>
        <p:spPr>
          <a:xfrm>
            <a:off x="3707904" y="4793508"/>
            <a:ext cx="1319032" cy="1881562"/>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348380D4-B633-9CA3-47BE-05328BE8086E}"/>
              </a:ext>
            </a:extLst>
          </p:cNvPr>
          <p:cNvSpPr txBox="1">
            <a:spLocks/>
          </p:cNvSpPr>
          <p:nvPr/>
        </p:nvSpPr>
        <p:spPr bwMode="auto">
          <a:xfrm>
            <a:off x="467544" y="188640"/>
            <a:ext cx="8496944" cy="62457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8930" rIns="0" bIns="0" numCol="1" rtlCol="0" anchor="t" anchorCtr="0" compatLnSpc="1">
            <a:prstTxWarp prst="textNoShape">
              <a:avLst/>
            </a:prstTxWarp>
            <a:spAutoFit/>
          </a:bodyPr>
          <a:lstStyle>
            <a:lvl1pPr algn="l" rtl="0" eaLnBrk="0" fontAlgn="base" hangingPunct="0">
              <a:spcBef>
                <a:spcPct val="0"/>
              </a:spcBef>
              <a:spcAft>
                <a:spcPct val="0"/>
              </a:spcAft>
              <a:defRPr sz="4219" b="0" i="0">
                <a:solidFill>
                  <a:schemeClr val="tx1"/>
                </a:solidFill>
                <a:latin typeface="HelveticaNeue-Light"/>
                <a:ea typeface="+mj-ea"/>
                <a:cs typeface="HelveticaNeue-Light"/>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a:lstStyle>
          <a:p>
            <a:pPr marL="8929">
              <a:spcBef>
                <a:spcPts val="70"/>
              </a:spcBef>
              <a:tabLst>
                <a:tab pos="1809983" algn="l"/>
                <a:tab pos="3220824" algn="l"/>
                <a:tab pos="4140995" algn="l"/>
                <a:tab pos="6168855" algn="l"/>
              </a:tabLst>
            </a:pPr>
            <a:r>
              <a:rPr lang="en-GB" sz="4000" kern="0" spc="21" dirty="0" err="1"/>
              <a:t>V</a:t>
            </a:r>
            <a:r>
              <a:rPr lang="en-GB" sz="4000" kern="0" dirty="0" err="1"/>
              <a:t>iLBE</a:t>
            </a:r>
            <a:r>
              <a:rPr lang="en-GB" sz="4000" kern="0" spc="21" dirty="0" err="1"/>
              <a:t>R</a:t>
            </a:r>
            <a:r>
              <a:rPr lang="en-GB" sz="4000" kern="0" dirty="0" err="1"/>
              <a:t>T</a:t>
            </a:r>
            <a:r>
              <a:rPr lang="en-GB" sz="4000" kern="0" dirty="0"/>
              <a:t> (Vision and Language BE</a:t>
            </a:r>
            <a:r>
              <a:rPr lang="en-GB" sz="4000" kern="0" spc="21" dirty="0"/>
              <a:t>R</a:t>
            </a:r>
            <a:r>
              <a:rPr lang="en-GB" sz="4000" kern="0" dirty="0"/>
              <a:t>T)</a:t>
            </a:r>
          </a:p>
        </p:txBody>
      </p:sp>
      <p:sp>
        <p:nvSpPr>
          <p:cNvPr id="9" name="TextBox 8">
            <a:extLst>
              <a:ext uri="{FF2B5EF4-FFF2-40B4-BE49-F238E27FC236}">
                <a16:creationId xmlns:a16="http://schemas.microsoft.com/office/drawing/2014/main" id="{391AD3F1-6F16-63F6-6BED-6F8A3B38E415}"/>
              </a:ext>
            </a:extLst>
          </p:cNvPr>
          <p:cNvSpPr txBox="1"/>
          <p:nvPr/>
        </p:nvSpPr>
        <p:spPr>
          <a:xfrm>
            <a:off x="1979712" y="2606500"/>
            <a:ext cx="5184576" cy="738664"/>
          </a:xfrm>
          <a:prstGeom prst="rect">
            <a:avLst/>
          </a:prstGeom>
          <a:noFill/>
        </p:spPr>
        <p:txBody>
          <a:bodyPr wrap="square">
            <a:spAutoFit/>
          </a:bodyPr>
          <a:lstStyle/>
          <a:p>
            <a:r>
              <a:rPr lang="en-DE" sz="1050" dirty="0">
                <a:solidFill>
                  <a:srgbClr val="0305FF"/>
                </a:solidFill>
              </a:rPr>
              <a:t>Jiasen Lu, Dhruv Batra, Devi Parikh, and Stefan Lee. ViLBERT: pretraining task-agnostic visiolinguistic representations for vision-and-language tasks. Proceedings of the 33rd International Conference on Neural Information Processing Systems. Curran Associates Inc., Red Hook, NY, USA, Article 2, 13–23. </a:t>
            </a:r>
            <a:r>
              <a:rPr lang="en-DE" sz="1050" b="1" dirty="0">
                <a:solidFill>
                  <a:srgbClr val="FF0000"/>
                </a:solidFill>
              </a:rPr>
              <a:t>2019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16171" y="2017064"/>
            <a:ext cx="3186872" cy="320286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85899" y="2012157"/>
            <a:ext cx="2426494" cy="325159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67544" y="234564"/>
            <a:ext cx="7284393"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2450666" algn="l"/>
              </a:tabLst>
            </a:pPr>
            <a:r>
              <a:rPr lang="de-DE" dirty="0">
                <a:cs typeface="Helvetica"/>
              </a:rPr>
              <a:t>G</a:t>
            </a:r>
            <a:r>
              <a:rPr dirty="0" err="1">
                <a:cs typeface="Helvetica"/>
              </a:rPr>
              <a:t>rayscale</a:t>
            </a:r>
            <a:r>
              <a:rPr lang="de-DE" dirty="0">
                <a:cs typeface="Helvetica"/>
              </a:rPr>
              <a:t> </a:t>
            </a:r>
            <a:r>
              <a:rPr dirty="0">
                <a:cs typeface="Helvetica"/>
              </a:rPr>
              <a:t>images are</a:t>
            </a:r>
            <a:r>
              <a:rPr spc="-49" dirty="0">
                <a:cs typeface="Helvetica"/>
              </a:rPr>
              <a:t> </a:t>
            </a:r>
            <a:r>
              <a:rPr spc="-4" dirty="0">
                <a:cs typeface="Helvetica"/>
              </a:rPr>
              <a:t>matrices</a:t>
            </a:r>
            <a:endParaRPr dirty="0">
              <a:cs typeface="Helvetica"/>
            </a:endParaRPr>
          </a:p>
        </p:txBody>
      </p:sp>
      <p:sp>
        <p:nvSpPr>
          <p:cNvPr id="5" name="object 5"/>
          <p:cNvSpPr txBox="1"/>
          <p:nvPr/>
        </p:nvSpPr>
        <p:spPr>
          <a:xfrm>
            <a:off x="3307187" y="5625422"/>
            <a:ext cx="5220742" cy="375553"/>
          </a:xfrm>
          <a:prstGeom prst="rect">
            <a:avLst/>
          </a:prstGeom>
          <a:solidFill>
            <a:srgbClr val="F5D328"/>
          </a:solidFill>
        </p:spPr>
        <p:txBody>
          <a:bodyPr vert="horz" wrap="square" lIns="0" tIns="29021" rIns="0" bIns="0" rtlCol="0">
            <a:spAutoFit/>
          </a:bodyPr>
          <a:lstStyle/>
          <a:p>
            <a:pPr marL="40182">
              <a:spcBef>
                <a:spcPts val="229"/>
              </a:spcBef>
            </a:pPr>
            <a:r>
              <a:rPr lang="de-DE" sz="2250" dirty="0">
                <a:latin typeface="HelveticaNeue-Light"/>
                <a:cs typeface="HelveticaNeue-Light"/>
              </a:rPr>
              <a:t>W</a:t>
            </a:r>
            <a:r>
              <a:rPr sz="2250" dirty="0">
                <a:latin typeface="HelveticaNeue-Light"/>
                <a:cs typeface="HelveticaNeue-Light"/>
              </a:rPr>
              <a:t>hat range of values can each pixel</a:t>
            </a:r>
            <a:r>
              <a:rPr sz="2250" spc="-67" dirty="0">
                <a:latin typeface="HelveticaNeue-Light"/>
                <a:cs typeface="HelveticaNeue-Light"/>
              </a:rPr>
              <a:t> </a:t>
            </a:r>
            <a:r>
              <a:rPr sz="2250" dirty="0">
                <a:latin typeface="HelveticaNeue-Light"/>
                <a:cs typeface="HelveticaNeue-Light"/>
              </a:rPr>
              <a:t>take?</a:t>
            </a:r>
          </a:p>
        </p:txBody>
      </p:sp>
      <p:sp>
        <p:nvSpPr>
          <p:cNvPr id="6" name="TextBox 5">
            <a:extLst>
              <a:ext uri="{FF2B5EF4-FFF2-40B4-BE49-F238E27FC236}">
                <a16:creationId xmlns:a16="http://schemas.microsoft.com/office/drawing/2014/main" id="{4023611D-121A-C88D-FED1-AE60C65DD7B7}"/>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069580"/>
            <a:ext cx="9097481" cy="27884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367" y="4105332"/>
            <a:ext cx="8929688" cy="267890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95536" y="260648"/>
            <a:ext cx="2142232"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z="3200" dirty="0">
                <a:latin typeface="+mj-lt"/>
              </a:rPr>
              <a:t>M</a:t>
            </a:r>
            <a:r>
              <a:rPr lang="de-DE" sz="3200" dirty="0" err="1">
                <a:latin typeface="+mj-lt"/>
              </a:rPr>
              <a:t>odel</a:t>
            </a:r>
            <a:endParaRPr sz="3200" dirty="0">
              <a:latin typeface="+mj-lt"/>
            </a:endParaRPr>
          </a:p>
        </p:txBody>
      </p:sp>
      <p:sp>
        <p:nvSpPr>
          <p:cNvPr id="5" name="object 5"/>
          <p:cNvSpPr/>
          <p:nvPr/>
        </p:nvSpPr>
        <p:spPr>
          <a:xfrm>
            <a:off x="80367" y="1411605"/>
            <a:ext cx="8929688" cy="267890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1268730"/>
            <a:ext cx="9144000" cy="29557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599788" y="5444785"/>
            <a:ext cx="508546" cy="0"/>
          </a:xfrm>
          <a:custGeom>
            <a:avLst/>
            <a:gdLst/>
            <a:ahLst/>
            <a:cxnLst/>
            <a:rect l="l" t="t" r="r" b="b"/>
            <a:pathLst>
              <a:path w="723265">
                <a:moveTo>
                  <a:pt x="0" y="0"/>
                </a:moveTo>
                <a:lnTo>
                  <a:pt x="723219" y="0"/>
                </a:lnTo>
              </a:path>
            </a:pathLst>
          </a:custGeom>
          <a:ln w="25400">
            <a:solidFill>
              <a:srgbClr val="AB1802"/>
            </a:solidFill>
          </a:ln>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528" y="3591609"/>
            <a:ext cx="8007251" cy="2717711"/>
          </a:xfrm>
          <a:prstGeom prst="rect">
            <a:avLst/>
          </a:prstGeom>
        </p:spPr>
        <p:txBody>
          <a:bodyPr vert="horz" wrap="square" lIns="0" tIns="9823" rIns="0" bIns="0" rtlCol="0">
            <a:spAutoFit/>
          </a:bodyPr>
          <a:lstStyle/>
          <a:p>
            <a:pPr marL="607197" marR="822841" lvl="1" indent="-214305">
              <a:lnSpc>
                <a:spcPct val="111100"/>
              </a:lnSpc>
              <a:spcBef>
                <a:spcPts val="1410"/>
              </a:spcBef>
              <a:buSzPct val="81481"/>
              <a:buChar char="•"/>
              <a:tabLst>
                <a:tab pos="606751" algn="l"/>
                <a:tab pos="607197" algn="l"/>
              </a:tabLst>
            </a:pPr>
            <a:r>
              <a:rPr sz="1600" spc="-4" dirty="0">
                <a:latin typeface="+mn-lt"/>
                <a:cs typeface="GillSans-Light"/>
              </a:rPr>
              <a:t>Approximately </a:t>
            </a:r>
            <a:r>
              <a:rPr sz="1600" spc="4" dirty="0">
                <a:latin typeface="+mn-lt"/>
                <a:cs typeface="GillSans-Light"/>
              </a:rPr>
              <a:t>15% of both </a:t>
            </a:r>
            <a:r>
              <a:rPr sz="1600" spc="-4" dirty="0">
                <a:latin typeface="+mn-lt"/>
                <a:cs typeface="GillSans-Light"/>
              </a:rPr>
              <a:t>words </a:t>
            </a:r>
            <a:r>
              <a:rPr sz="1600" spc="4" dirty="0">
                <a:latin typeface="+mn-lt"/>
                <a:cs typeface="GillSans-Light"/>
              </a:rPr>
              <a:t>and image </a:t>
            </a:r>
            <a:r>
              <a:rPr sz="1600" dirty="0">
                <a:latin typeface="+mn-lt"/>
                <a:cs typeface="GillSans-Light"/>
              </a:rPr>
              <a:t>region </a:t>
            </a:r>
            <a:r>
              <a:rPr sz="1600" spc="4" dirty="0">
                <a:latin typeface="+mn-lt"/>
                <a:cs typeface="GillSans-Light"/>
              </a:rPr>
              <a:t>are </a:t>
            </a:r>
            <a:r>
              <a:rPr sz="1600" dirty="0">
                <a:latin typeface="+mn-lt"/>
                <a:cs typeface="GillSans-Light"/>
              </a:rPr>
              <a:t>masked </a:t>
            </a:r>
            <a:r>
              <a:rPr sz="1600" spc="4" dirty="0">
                <a:latin typeface="+mn-lt"/>
                <a:cs typeface="GillSans-Light"/>
              </a:rPr>
              <a:t>and  </a:t>
            </a:r>
            <a:r>
              <a:rPr sz="1600" spc="7" dirty="0">
                <a:latin typeface="+mn-lt"/>
                <a:cs typeface="GillSans-Light"/>
              </a:rPr>
              <a:t>reconstructed </a:t>
            </a:r>
            <a:r>
              <a:rPr sz="1600" spc="-4" dirty="0">
                <a:latin typeface="+mn-lt"/>
                <a:cs typeface="GillSans-Light"/>
              </a:rPr>
              <a:t>given </a:t>
            </a:r>
            <a:r>
              <a:rPr sz="1600" dirty="0">
                <a:latin typeface="+mn-lt"/>
                <a:cs typeface="GillSans-Light"/>
              </a:rPr>
              <a:t>the </a:t>
            </a:r>
            <a:r>
              <a:rPr sz="1600" spc="4" dirty="0">
                <a:latin typeface="+mn-lt"/>
                <a:cs typeface="GillSans-Light"/>
              </a:rPr>
              <a:t>remaining</a:t>
            </a:r>
            <a:r>
              <a:rPr sz="1600" spc="-7" dirty="0">
                <a:latin typeface="+mn-lt"/>
                <a:cs typeface="GillSans-Light"/>
              </a:rPr>
              <a:t> </a:t>
            </a:r>
            <a:r>
              <a:rPr sz="1600" dirty="0">
                <a:latin typeface="+mn-lt"/>
                <a:cs typeface="GillSans-Light"/>
              </a:rPr>
              <a:t>inputs</a:t>
            </a:r>
          </a:p>
          <a:p>
            <a:pPr marL="607197" marR="309849" lvl="1" indent="-214305">
              <a:lnSpc>
                <a:spcPct val="111100"/>
              </a:lnSpc>
              <a:spcBef>
                <a:spcPts val="1406"/>
              </a:spcBef>
              <a:buSzPct val="81481"/>
              <a:buChar char="•"/>
              <a:tabLst>
                <a:tab pos="606751" algn="l"/>
                <a:tab pos="607197" algn="l"/>
              </a:tabLst>
            </a:pPr>
            <a:r>
              <a:rPr sz="1600" spc="4" dirty="0">
                <a:latin typeface="+mn-lt"/>
                <a:cs typeface="GillSans-Light"/>
              </a:rPr>
              <a:t>Image </a:t>
            </a:r>
            <a:r>
              <a:rPr sz="1600" spc="-4" dirty="0">
                <a:latin typeface="+mn-lt"/>
                <a:cs typeface="GillSans-Light"/>
              </a:rPr>
              <a:t>features zeroed </a:t>
            </a:r>
            <a:r>
              <a:rPr sz="1600" spc="4" dirty="0">
                <a:latin typeface="+mn-lt"/>
                <a:cs typeface="GillSans-Light"/>
              </a:rPr>
              <a:t>out 90% and </a:t>
            </a:r>
            <a:r>
              <a:rPr sz="1600" dirty="0">
                <a:latin typeface="+mn-lt"/>
                <a:cs typeface="GillSans-Light"/>
              </a:rPr>
              <a:t>unaltered </a:t>
            </a:r>
            <a:r>
              <a:rPr sz="1600" spc="4" dirty="0">
                <a:latin typeface="+mn-lt"/>
                <a:cs typeface="GillSans-Light"/>
              </a:rPr>
              <a:t>10%. </a:t>
            </a:r>
            <a:r>
              <a:rPr sz="1600" dirty="0">
                <a:latin typeface="+mn-lt"/>
                <a:cs typeface="GillSans-Light"/>
              </a:rPr>
              <a:t>Masked </a:t>
            </a:r>
            <a:r>
              <a:rPr sz="1600" spc="4" dirty="0">
                <a:latin typeface="+mn-lt"/>
                <a:cs typeface="GillSans-Light"/>
              </a:rPr>
              <a:t>text </a:t>
            </a:r>
            <a:r>
              <a:rPr sz="1600" dirty="0">
                <a:latin typeface="+mn-lt"/>
                <a:cs typeface="GillSans-Light"/>
              </a:rPr>
              <a:t>inputs</a:t>
            </a:r>
            <a:r>
              <a:rPr sz="1600" spc="-130" dirty="0">
                <a:latin typeface="+mn-lt"/>
                <a:cs typeface="GillSans-Light"/>
              </a:rPr>
              <a:t> </a:t>
            </a:r>
            <a:r>
              <a:rPr sz="1600" spc="4" dirty="0">
                <a:latin typeface="+mn-lt"/>
                <a:cs typeface="GillSans-Light"/>
              </a:rPr>
              <a:t>are  </a:t>
            </a:r>
            <a:r>
              <a:rPr sz="1600" dirty="0">
                <a:latin typeface="+mn-lt"/>
                <a:cs typeface="GillSans-Light"/>
              </a:rPr>
              <a:t>handled </a:t>
            </a:r>
            <a:r>
              <a:rPr sz="1600" spc="4" dirty="0">
                <a:latin typeface="+mn-lt"/>
                <a:cs typeface="GillSans-Light"/>
              </a:rPr>
              <a:t>as </a:t>
            </a:r>
            <a:r>
              <a:rPr sz="1600" dirty="0">
                <a:latin typeface="+mn-lt"/>
                <a:cs typeface="GillSans-Light"/>
              </a:rPr>
              <a:t>in</a:t>
            </a:r>
            <a:r>
              <a:rPr sz="1600" spc="-7" dirty="0">
                <a:latin typeface="+mn-lt"/>
                <a:cs typeface="GillSans-Light"/>
              </a:rPr>
              <a:t> BERT</a:t>
            </a:r>
            <a:endParaRPr sz="1600" dirty="0">
              <a:latin typeface="+mn-lt"/>
              <a:cs typeface="GillSans-Light"/>
            </a:endParaRPr>
          </a:p>
          <a:p>
            <a:pPr marL="607197" marR="454505" lvl="1" indent="-214305">
              <a:lnSpc>
                <a:spcPct val="111100"/>
              </a:lnSpc>
              <a:spcBef>
                <a:spcPts val="1406"/>
              </a:spcBef>
              <a:buSzPct val="81481"/>
              <a:buChar char="•"/>
              <a:tabLst>
                <a:tab pos="606751" algn="l"/>
                <a:tab pos="607197" algn="l"/>
              </a:tabLst>
            </a:pPr>
            <a:r>
              <a:rPr sz="1600" spc="4" dirty="0">
                <a:latin typeface="+mn-lt"/>
                <a:cs typeface="GillSans-Light"/>
              </a:rPr>
              <a:t>Model </a:t>
            </a:r>
            <a:r>
              <a:rPr sz="1600" dirty="0">
                <a:latin typeface="+mn-lt"/>
                <a:cs typeface="GillSans-Light"/>
              </a:rPr>
              <a:t>predicts </a:t>
            </a:r>
            <a:r>
              <a:rPr sz="1600" spc="4" dirty="0">
                <a:latin typeface="+mn-lt"/>
                <a:cs typeface="GillSans-Light"/>
              </a:rPr>
              <a:t>a distribution </a:t>
            </a:r>
            <a:r>
              <a:rPr sz="1600" spc="-14" dirty="0">
                <a:latin typeface="+mn-lt"/>
                <a:cs typeface="GillSans-Light"/>
              </a:rPr>
              <a:t>over </a:t>
            </a:r>
            <a:r>
              <a:rPr sz="1600" dirty="0">
                <a:latin typeface="+mn-lt"/>
                <a:cs typeface="GillSans-Light"/>
              </a:rPr>
              <a:t>semantic classes </a:t>
            </a:r>
            <a:r>
              <a:rPr sz="1600" spc="11" dirty="0">
                <a:latin typeface="+mn-lt"/>
                <a:cs typeface="GillSans-Light"/>
              </a:rPr>
              <a:t>rather </a:t>
            </a:r>
            <a:r>
              <a:rPr sz="1600" dirty="0">
                <a:latin typeface="+mn-lt"/>
                <a:cs typeface="GillSans-Light"/>
              </a:rPr>
              <a:t>than directly  regressing the masked </a:t>
            </a:r>
            <a:r>
              <a:rPr sz="1600" spc="-4" dirty="0">
                <a:latin typeface="+mn-lt"/>
                <a:cs typeface="GillSans-Light"/>
              </a:rPr>
              <a:t>feature </a:t>
            </a:r>
            <a:r>
              <a:rPr sz="1600" spc="4" dirty="0">
                <a:latin typeface="+mn-lt"/>
                <a:cs typeface="GillSans-Light"/>
              </a:rPr>
              <a:t>values </a:t>
            </a:r>
            <a:r>
              <a:rPr sz="1600" spc="-4" dirty="0">
                <a:latin typeface="+mn-lt"/>
                <a:cs typeface="GillSans-Light"/>
              </a:rPr>
              <a:t>for </a:t>
            </a:r>
            <a:r>
              <a:rPr sz="1600" dirty="0">
                <a:latin typeface="+mn-lt"/>
                <a:cs typeface="GillSans-Light"/>
              </a:rPr>
              <a:t>the </a:t>
            </a:r>
            <a:r>
              <a:rPr sz="1600" spc="7" dirty="0">
                <a:latin typeface="+mn-lt"/>
                <a:cs typeface="GillSans-Light"/>
              </a:rPr>
              <a:t>corresponding </a:t>
            </a:r>
            <a:r>
              <a:rPr sz="1600" spc="4" dirty="0">
                <a:latin typeface="+mn-lt"/>
                <a:cs typeface="GillSans-Light"/>
              </a:rPr>
              <a:t>image</a:t>
            </a:r>
            <a:r>
              <a:rPr sz="1600" spc="28" dirty="0">
                <a:latin typeface="+mn-lt"/>
                <a:cs typeface="GillSans-Light"/>
              </a:rPr>
              <a:t> </a:t>
            </a:r>
            <a:r>
              <a:rPr sz="1600" dirty="0">
                <a:latin typeface="+mn-lt"/>
                <a:cs typeface="GillSans-Light"/>
              </a:rPr>
              <a:t>region</a:t>
            </a:r>
          </a:p>
          <a:p>
            <a:pPr marL="607197" marR="834450" lvl="1" indent="-214305">
              <a:lnSpc>
                <a:spcPct val="111100"/>
              </a:lnSpc>
              <a:spcBef>
                <a:spcPts val="1406"/>
              </a:spcBef>
              <a:buSzPct val="81481"/>
              <a:buChar char="•"/>
              <a:tabLst>
                <a:tab pos="606751" algn="l"/>
                <a:tab pos="607197" algn="l"/>
              </a:tabLst>
            </a:pPr>
            <a:r>
              <a:rPr sz="1600" spc="14" dirty="0">
                <a:latin typeface="+mn-lt"/>
                <a:cs typeface="GillSans-Light"/>
              </a:rPr>
              <a:t>Supervision </a:t>
            </a:r>
            <a:r>
              <a:rPr sz="1600" spc="-14" dirty="0">
                <a:latin typeface="+mn-lt"/>
                <a:cs typeface="GillSans-Light"/>
              </a:rPr>
              <a:t>by </a:t>
            </a:r>
            <a:r>
              <a:rPr sz="1600" spc="4" dirty="0">
                <a:latin typeface="+mn-lt"/>
                <a:cs typeface="GillSans-Light"/>
              </a:rPr>
              <a:t>output distribution </a:t>
            </a:r>
            <a:r>
              <a:rPr sz="1600" spc="-4" dirty="0">
                <a:latin typeface="+mn-lt"/>
                <a:cs typeface="GillSans-Light"/>
              </a:rPr>
              <a:t>for </a:t>
            </a:r>
            <a:r>
              <a:rPr sz="1600" dirty="0">
                <a:latin typeface="+mn-lt"/>
                <a:cs typeface="GillSans-Light"/>
              </a:rPr>
              <a:t>the region </a:t>
            </a:r>
            <a:r>
              <a:rPr sz="1600" spc="4" dirty="0">
                <a:latin typeface="+mn-lt"/>
                <a:cs typeface="GillSans-Light"/>
              </a:rPr>
              <a:t>from </a:t>
            </a:r>
            <a:r>
              <a:rPr sz="1600" dirty="0">
                <a:latin typeface="+mn-lt"/>
                <a:cs typeface="GillSans-Light"/>
              </a:rPr>
              <a:t>the </a:t>
            </a:r>
            <a:r>
              <a:rPr sz="1600" spc="7" dirty="0">
                <a:latin typeface="+mn-lt"/>
                <a:cs typeface="GillSans-Light"/>
              </a:rPr>
              <a:t>pretrained  </a:t>
            </a:r>
            <a:r>
              <a:rPr sz="1600" dirty="0">
                <a:latin typeface="+mn-lt"/>
                <a:cs typeface="GillSans-Light"/>
              </a:rPr>
              <a:t>detection </a:t>
            </a:r>
            <a:r>
              <a:rPr sz="1600" spc="4" dirty="0">
                <a:latin typeface="+mn-lt"/>
                <a:cs typeface="GillSans-Light"/>
              </a:rPr>
              <a:t>model </a:t>
            </a:r>
            <a:r>
              <a:rPr sz="1600" dirty="0">
                <a:latin typeface="+mn-lt"/>
                <a:cs typeface="GillSans-Light"/>
              </a:rPr>
              <a:t>used. Minimize </a:t>
            </a:r>
            <a:r>
              <a:rPr sz="1600" spc="4" dirty="0">
                <a:latin typeface="+mn-lt"/>
                <a:cs typeface="GillSans-Light"/>
              </a:rPr>
              <a:t>KL</a:t>
            </a:r>
            <a:r>
              <a:rPr sz="1600" spc="-155" dirty="0">
                <a:latin typeface="+mn-lt"/>
                <a:cs typeface="GillSans-Light"/>
              </a:rPr>
              <a:t> </a:t>
            </a:r>
            <a:r>
              <a:rPr sz="1600" spc="7" dirty="0">
                <a:latin typeface="+mn-lt"/>
                <a:cs typeface="GillSans-Light"/>
              </a:rPr>
              <a:t>divergence</a:t>
            </a:r>
            <a:endParaRPr sz="1600" dirty="0">
              <a:latin typeface="+mn-lt"/>
              <a:cs typeface="GillSans-Light"/>
            </a:endParaRPr>
          </a:p>
        </p:txBody>
      </p:sp>
      <p:sp>
        <p:nvSpPr>
          <p:cNvPr id="3" name="Title 2">
            <a:extLst>
              <a:ext uri="{FF2B5EF4-FFF2-40B4-BE49-F238E27FC236}">
                <a16:creationId xmlns:a16="http://schemas.microsoft.com/office/drawing/2014/main" id="{A30BCCBB-18C1-647D-0C1B-5ED940927B93}"/>
              </a:ext>
            </a:extLst>
          </p:cNvPr>
          <p:cNvSpPr>
            <a:spLocks noGrp="1"/>
          </p:cNvSpPr>
          <p:nvPr>
            <p:ph type="title" idx="4294967295"/>
          </p:nvPr>
        </p:nvSpPr>
        <p:spPr/>
        <p:txBody>
          <a:bodyPr/>
          <a:lstStyle/>
          <a:p>
            <a:r>
              <a:rPr lang="en-GB" sz="3200" spc="-11" dirty="0">
                <a:latin typeface="+mn-lt"/>
                <a:cs typeface="Gill Sans"/>
              </a:rPr>
              <a:t>Pretraining: Masked </a:t>
            </a:r>
            <a:r>
              <a:rPr lang="en-GB" sz="3200" spc="4" dirty="0">
                <a:latin typeface="+mn-lt"/>
                <a:cs typeface="Gill Sans"/>
              </a:rPr>
              <a:t>Multi-Modal </a:t>
            </a:r>
            <a:r>
              <a:rPr lang="en-GB" sz="3200" spc="7" dirty="0">
                <a:latin typeface="+mn-lt"/>
                <a:cs typeface="Gill Sans"/>
              </a:rPr>
              <a:t>Learning</a:t>
            </a:r>
            <a:r>
              <a:rPr lang="en-GB" sz="3200" spc="4" dirty="0">
                <a:latin typeface="+mn-lt"/>
                <a:cs typeface="Gill Sans"/>
              </a:rPr>
              <a:t> </a:t>
            </a:r>
            <a:r>
              <a:rPr lang="en-GB" sz="3200" spc="-25" dirty="0">
                <a:latin typeface="+mn-lt"/>
                <a:cs typeface="Gill Sans"/>
              </a:rPr>
              <a:t>Task</a:t>
            </a:r>
            <a:endParaRPr lang="en-DE" dirty="0"/>
          </a:p>
        </p:txBody>
      </p:sp>
      <p:sp>
        <p:nvSpPr>
          <p:cNvPr id="4" name="object 3">
            <a:extLst>
              <a:ext uri="{FF2B5EF4-FFF2-40B4-BE49-F238E27FC236}">
                <a16:creationId xmlns:a16="http://schemas.microsoft.com/office/drawing/2014/main" id="{6A71A7FA-F918-979B-54A5-0EB7C8593246}"/>
              </a:ext>
            </a:extLst>
          </p:cNvPr>
          <p:cNvSpPr/>
          <p:nvPr/>
        </p:nvSpPr>
        <p:spPr>
          <a:xfrm>
            <a:off x="1612944" y="1124744"/>
            <a:ext cx="5905219" cy="225636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8474" y="3996730"/>
            <a:ext cx="8007251" cy="2144093"/>
          </a:xfrm>
          <a:prstGeom prst="rect">
            <a:avLst/>
          </a:prstGeom>
        </p:spPr>
        <p:txBody>
          <a:bodyPr vert="horz" wrap="square" lIns="0" tIns="9823" rIns="0" bIns="0" rtlCol="0">
            <a:spAutoFit/>
          </a:bodyPr>
          <a:lstStyle/>
          <a:p>
            <a:pPr marL="607197" lvl="1" indent="-214305">
              <a:spcBef>
                <a:spcPts val="1659"/>
              </a:spcBef>
              <a:buSzPct val="81481"/>
              <a:buChar char="•"/>
              <a:tabLst>
                <a:tab pos="606751" algn="l"/>
                <a:tab pos="607197" algn="l"/>
              </a:tabLst>
            </a:pPr>
            <a:r>
              <a:rPr sz="1600" dirty="0">
                <a:latin typeface="+mn-lt"/>
                <a:cs typeface="GillSans-Light"/>
              </a:rPr>
              <a:t>Prediction </a:t>
            </a:r>
            <a:r>
              <a:rPr sz="1600" spc="4" dirty="0">
                <a:latin typeface="+mn-lt"/>
                <a:cs typeface="GillSans-Light"/>
              </a:rPr>
              <a:t>whether </a:t>
            </a:r>
            <a:r>
              <a:rPr sz="1600" dirty="0">
                <a:latin typeface="+mn-lt"/>
                <a:cs typeface="GillSans-Light"/>
              </a:rPr>
              <a:t>the </a:t>
            </a:r>
            <a:r>
              <a:rPr sz="1600" spc="4" dirty="0">
                <a:latin typeface="+mn-lt"/>
                <a:cs typeface="GillSans-Light"/>
              </a:rPr>
              <a:t>text </a:t>
            </a:r>
            <a:r>
              <a:rPr sz="1600" spc="7" dirty="0">
                <a:latin typeface="+mn-lt"/>
                <a:cs typeface="GillSans-Light"/>
              </a:rPr>
              <a:t>describes </a:t>
            </a:r>
            <a:r>
              <a:rPr sz="1600" dirty="0">
                <a:latin typeface="+mn-lt"/>
                <a:cs typeface="GillSans-Light"/>
              </a:rPr>
              <a:t>the </a:t>
            </a:r>
            <a:r>
              <a:rPr sz="1600" spc="4" dirty="0">
                <a:latin typeface="+mn-lt"/>
                <a:cs typeface="GillSans-Light"/>
              </a:rPr>
              <a:t>image(image </a:t>
            </a:r>
            <a:r>
              <a:rPr sz="1600" dirty="0">
                <a:latin typeface="+mn-lt"/>
                <a:cs typeface="GillSans-Light"/>
              </a:rPr>
              <a:t>aligned with the</a:t>
            </a:r>
            <a:r>
              <a:rPr sz="1600" spc="35" dirty="0">
                <a:latin typeface="+mn-lt"/>
                <a:cs typeface="GillSans-Light"/>
              </a:rPr>
              <a:t> </a:t>
            </a:r>
            <a:r>
              <a:rPr sz="1600" dirty="0">
                <a:latin typeface="+mn-lt"/>
                <a:cs typeface="GillSans-Light"/>
              </a:rPr>
              <a:t>text).</a:t>
            </a:r>
          </a:p>
          <a:p>
            <a:pPr marL="607197" marR="346906" lvl="1" indent="-214305">
              <a:lnSpc>
                <a:spcPct val="111100"/>
              </a:lnSpc>
              <a:spcBef>
                <a:spcPts val="1406"/>
              </a:spcBef>
              <a:buSzPct val="81481"/>
              <a:buChar char="•"/>
              <a:tabLst>
                <a:tab pos="606751" algn="l"/>
                <a:tab pos="607197" algn="l"/>
              </a:tabLst>
            </a:pPr>
            <a:r>
              <a:rPr sz="1600" spc="4" dirty="0">
                <a:latin typeface="+mn-lt"/>
                <a:cs typeface="GillSans-Light"/>
              </a:rPr>
              <a:t>Element-wise </a:t>
            </a:r>
            <a:r>
              <a:rPr sz="1600" dirty="0">
                <a:latin typeface="+mn-lt"/>
                <a:cs typeface="GillSans-Light"/>
              </a:rPr>
              <a:t>product </a:t>
            </a:r>
            <a:r>
              <a:rPr sz="1600" spc="-4" dirty="0">
                <a:latin typeface="+mn-lt"/>
                <a:cs typeface="GillSans-Light"/>
              </a:rPr>
              <a:t>between </a:t>
            </a:r>
            <a:r>
              <a:rPr sz="1600" spc="7" dirty="0">
                <a:latin typeface="+mn-lt"/>
                <a:cs typeface="GillSans-Light"/>
              </a:rPr>
              <a:t>h</a:t>
            </a:r>
            <a:r>
              <a:rPr sz="1600" spc="11" baseline="-6535" dirty="0">
                <a:latin typeface="+mn-lt"/>
                <a:cs typeface="GillSans-Light"/>
              </a:rPr>
              <a:t>IMG </a:t>
            </a:r>
            <a:r>
              <a:rPr sz="1600" spc="4" dirty="0">
                <a:latin typeface="+mn-lt"/>
                <a:cs typeface="GillSans-Light"/>
              </a:rPr>
              <a:t>and </a:t>
            </a:r>
            <a:r>
              <a:rPr sz="1600" dirty="0">
                <a:latin typeface="+mn-lt"/>
                <a:cs typeface="GillSans-Light"/>
              </a:rPr>
              <a:t>h</a:t>
            </a:r>
            <a:r>
              <a:rPr sz="1600" baseline="-6172" dirty="0">
                <a:latin typeface="+mn-lt"/>
                <a:cs typeface="GillSans-Light"/>
              </a:rPr>
              <a:t>CLS </a:t>
            </a:r>
            <a:r>
              <a:rPr sz="1600" spc="4" dirty="0">
                <a:latin typeface="+mn-lt"/>
                <a:cs typeface="GillSans-Light"/>
              </a:rPr>
              <a:t>and a </a:t>
            </a:r>
            <a:r>
              <a:rPr sz="1600" dirty="0">
                <a:latin typeface="+mn-lt"/>
                <a:cs typeface="GillSans-Light"/>
              </a:rPr>
              <a:t>linear </a:t>
            </a:r>
            <a:r>
              <a:rPr sz="1600" spc="-11" dirty="0">
                <a:latin typeface="+mn-lt"/>
                <a:cs typeface="GillSans-Light"/>
              </a:rPr>
              <a:t>layer </a:t>
            </a:r>
            <a:r>
              <a:rPr sz="1600" dirty="0">
                <a:latin typeface="+mn-lt"/>
                <a:cs typeface="GillSans-Light"/>
              </a:rPr>
              <a:t>is </a:t>
            </a:r>
            <a:r>
              <a:rPr sz="1600" spc="7" dirty="0">
                <a:latin typeface="+mn-lt"/>
                <a:cs typeface="GillSans-Light"/>
              </a:rPr>
              <a:t>learnt </a:t>
            </a:r>
            <a:r>
              <a:rPr sz="1600" spc="4" dirty="0">
                <a:latin typeface="+mn-lt"/>
                <a:cs typeface="GillSans-Light"/>
              </a:rPr>
              <a:t>to  </a:t>
            </a:r>
            <a:r>
              <a:rPr sz="1600" spc="-4" dirty="0">
                <a:latin typeface="+mn-lt"/>
                <a:cs typeface="GillSans-Light"/>
              </a:rPr>
              <a:t>make </a:t>
            </a:r>
            <a:r>
              <a:rPr sz="1600" dirty="0">
                <a:latin typeface="+mn-lt"/>
                <a:cs typeface="GillSans-Light"/>
              </a:rPr>
              <a:t>the </a:t>
            </a:r>
            <a:r>
              <a:rPr sz="1600" spc="25" dirty="0">
                <a:latin typeface="+mn-lt"/>
                <a:cs typeface="GillSans-Light"/>
              </a:rPr>
              <a:t>binary</a:t>
            </a:r>
            <a:r>
              <a:rPr sz="1600" dirty="0">
                <a:latin typeface="+mn-lt"/>
                <a:cs typeface="GillSans-Light"/>
              </a:rPr>
              <a:t> prediction</a:t>
            </a:r>
            <a:endParaRPr lang="de-DE" sz="1600" dirty="0">
              <a:latin typeface="+mn-lt"/>
              <a:cs typeface="GillSans-Light"/>
            </a:endParaRPr>
          </a:p>
          <a:p>
            <a:pPr marL="607197" marR="346906" lvl="1" indent="-214305">
              <a:lnSpc>
                <a:spcPct val="111100"/>
              </a:lnSpc>
              <a:spcBef>
                <a:spcPts val="1406"/>
              </a:spcBef>
              <a:buSzPct val="81481"/>
              <a:buChar char="•"/>
              <a:tabLst>
                <a:tab pos="606751" algn="l"/>
                <a:tab pos="607197" algn="l"/>
              </a:tabLst>
            </a:pPr>
            <a:r>
              <a:rPr lang="en-GB" sz="1600" dirty="0">
                <a:latin typeface="+mn-lt"/>
                <a:cs typeface="GillSans-Light"/>
              </a:rPr>
              <a:t>Trained on Conceptual Captions Dataset</a:t>
            </a:r>
          </a:p>
          <a:p>
            <a:pPr marL="1064397" marR="346906" lvl="2" indent="-214305">
              <a:lnSpc>
                <a:spcPct val="111100"/>
              </a:lnSpc>
              <a:spcBef>
                <a:spcPts val="1406"/>
              </a:spcBef>
              <a:buSzPct val="81481"/>
              <a:buChar char="•"/>
              <a:tabLst>
                <a:tab pos="606751" algn="l"/>
                <a:tab pos="607197" algn="l"/>
              </a:tabLst>
            </a:pPr>
            <a:r>
              <a:rPr lang="en-GB" sz="1600" dirty="0">
                <a:latin typeface="+mn-lt"/>
                <a:cs typeface="GillSans-Light"/>
              </a:rPr>
              <a:t>Collection of 3.3 million image-caption pairs automatically scraped </a:t>
            </a:r>
            <a:br>
              <a:rPr lang="en-GB" sz="1600" dirty="0">
                <a:latin typeface="+mn-lt"/>
                <a:cs typeface="GillSans-Light"/>
              </a:rPr>
            </a:br>
            <a:r>
              <a:rPr lang="en-GB" sz="1600" dirty="0">
                <a:latin typeface="+mn-lt"/>
                <a:cs typeface="GillSans-Light"/>
              </a:rPr>
              <a:t>from alt-text enabled web  images</a:t>
            </a:r>
          </a:p>
        </p:txBody>
      </p:sp>
      <p:sp>
        <p:nvSpPr>
          <p:cNvPr id="3" name="Title 2">
            <a:extLst>
              <a:ext uri="{FF2B5EF4-FFF2-40B4-BE49-F238E27FC236}">
                <a16:creationId xmlns:a16="http://schemas.microsoft.com/office/drawing/2014/main" id="{A30BCCBB-18C1-647D-0C1B-5ED940927B93}"/>
              </a:ext>
            </a:extLst>
          </p:cNvPr>
          <p:cNvSpPr>
            <a:spLocks noGrp="1"/>
          </p:cNvSpPr>
          <p:nvPr>
            <p:ph type="title" idx="4294967295"/>
          </p:nvPr>
        </p:nvSpPr>
        <p:spPr/>
        <p:txBody>
          <a:bodyPr/>
          <a:lstStyle/>
          <a:p>
            <a:r>
              <a:rPr lang="en-DE" dirty="0"/>
              <a:t>Pretraining: </a:t>
            </a:r>
            <a:r>
              <a:rPr lang="en-GB" dirty="0"/>
              <a:t>Multi-modal alignment task</a:t>
            </a:r>
            <a:br>
              <a:rPr lang="en-GB" dirty="0"/>
            </a:br>
            <a:br>
              <a:rPr lang="en-GB" dirty="0"/>
            </a:br>
            <a:endParaRPr lang="en-DE" dirty="0"/>
          </a:p>
        </p:txBody>
      </p:sp>
      <p:sp>
        <p:nvSpPr>
          <p:cNvPr id="5" name="object 4">
            <a:extLst>
              <a:ext uri="{FF2B5EF4-FFF2-40B4-BE49-F238E27FC236}">
                <a16:creationId xmlns:a16="http://schemas.microsoft.com/office/drawing/2014/main" id="{B57A74C7-C54C-786F-334F-136FC5726404}"/>
              </a:ext>
            </a:extLst>
          </p:cNvPr>
          <p:cNvSpPr/>
          <p:nvPr/>
        </p:nvSpPr>
        <p:spPr>
          <a:xfrm>
            <a:off x="1523923" y="1340768"/>
            <a:ext cx="5976355" cy="2335969"/>
          </a:xfrm>
          <a:prstGeom prst="rect">
            <a:avLst/>
          </a:prstGeom>
          <a:blipFill>
            <a:blip r:embed="rId3"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5D5F37F7-73A8-8DE4-366E-374900B26E93}"/>
              </a:ext>
            </a:extLst>
          </p:cNvPr>
          <p:cNvSpPr txBox="1"/>
          <p:nvPr/>
        </p:nvSpPr>
        <p:spPr>
          <a:xfrm>
            <a:off x="2605384" y="6320432"/>
            <a:ext cx="5711032" cy="307777"/>
          </a:xfrm>
          <a:prstGeom prst="rect">
            <a:avLst/>
          </a:prstGeom>
          <a:noFill/>
        </p:spPr>
        <p:txBody>
          <a:bodyPr wrap="square">
            <a:spAutoFit/>
          </a:bodyPr>
          <a:lstStyle/>
          <a:p>
            <a:r>
              <a:rPr lang="en-GB" sz="1400" dirty="0"/>
              <a:t>https://</a:t>
            </a:r>
            <a:r>
              <a:rPr lang="en-GB" sz="1400" dirty="0" err="1"/>
              <a:t>ai.google.com</a:t>
            </a:r>
            <a:r>
              <a:rPr lang="en-GB" sz="1400" dirty="0"/>
              <a:t>/research/</a:t>
            </a:r>
            <a:r>
              <a:rPr lang="en-GB" sz="1400" dirty="0" err="1"/>
              <a:t>ConceptualCaptions</a:t>
            </a:r>
            <a:r>
              <a:rPr lang="en-GB" sz="1400" dirty="0"/>
              <a:t>/</a:t>
            </a:r>
            <a:endParaRPr lang="en-DE" sz="1400" dirty="0"/>
          </a:p>
        </p:txBody>
      </p:sp>
    </p:spTree>
    <p:extLst>
      <p:ext uri="{BB962C8B-B14F-4D97-AF65-F5344CB8AC3E}">
        <p14:creationId xmlns:p14="http://schemas.microsoft.com/office/powerpoint/2010/main" val="3851160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60648"/>
            <a:ext cx="4713088"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pc="-4" dirty="0"/>
              <a:t>T</a:t>
            </a:r>
            <a:r>
              <a:rPr lang="de-DE" spc="-4" dirty="0" err="1"/>
              <a:t>ransfer</a:t>
            </a:r>
            <a:r>
              <a:rPr lang="de-DE" spc="-4" dirty="0"/>
              <a:t> </a:t>
            </a:r>
            <a:r>
              <a:rPr lang="de-DE" spc="-4" dirty="0" err="1"/>
              <a:t>tasks</a:t>
            </a:r>
            <a:endParaRPr spc="-102" dirty="0"/>
          </a:p>
        </p:txBody>
      </p:sp>
      <p:sp>
        <p:nvSpPr>
          <p:cNvPr id="3" name="object 3"/>
          <p:cNvSpPr txBox="1"/>
          <p:nvPr/>
        </p:nvSpPr>
        <p:spPr>
          <a:xfrm>
            <a:off x="276820" y="1268760"/>
            <a:ext cx="8457754" cy="1954210"/>
          </a:xfrm>
          <a:prstGeom prst="rect">
            <a:avLst/>
          </a:prstGeom>
        </p:spPr>
        <p:txBody>
          <a:bodyPr vert="horz" wrap="square" lIns="0" tIns="4465" rIns="0" bIns="0" rtlCol="0">
            <a:spAutoFit/>
          </a:bodyPr>
          <a:lstStyle/>
          <a:p>
            <a:pPr marL="375034" marR="6251" indent="-366104">
              <a:lnSpc>
                <a:spcPct val="113199"/>
              </a:lnSpc>
              <a:spcBef>
                <a:spcPts val="35"/>
              </a:spcBef>
              <a:buSzPct val="81521"/>
              <a:buChar char="•"/>
              <a:tabLst>
                <a:tab pos="374587" algn="l"/>
                <a:tab pos="375034" algn="l"/>
                <a:tab pos="2067596" algn="l"/>
                <a:tab pos="7095277" algn="l"/>
                <a:tab pos="7384589" algn="l"/>
                <a:tab pos="7824360" algn="l"/>
              </a:tabLst>
            </a:pPr>
            <a:r>
              <a:rPr sz="2400" spc="7" dirty="0">
                <a:latin typeface="+mn-lt"/>
                <a:cs typeface="GillSans-Light"/>
              </a:rPr>
              <a:t>Pretrained</a:t>
            </a:r>
            <a:r>
              <a:rPr lang="de-DE" sz="2400" spc="7" dirty="0">
                <a:latin typeface="+mn-lt"/>
                <a:cs typeface="GillSans-Light"/>
              </a:rPr>
              <a:t> </a:t>
            </a:r>
            <a:r>
              <a:rPr sz="2400" spc="-18" dirty="0" err="1">
                <a:latin typeface="+mn-lt"/>
                <a:cs typeface="GillSans-Light"/>
              </a:rPr>
              <a:t>ViLBERT</a:t>
            </a:r>
            <a:r>
              <a:rPr lang="de-DE" sz="2400" spc="-18" dirty="0">
                <a:latin typeface="+mn-lt"/>
                <a:cs typeface="GillSans-Light"/>
              </a:rPr>
              <a:t> </a:t>
            </a:r>
            <a:r>
              <a:rPr sz="2400" spc="-4" dirty="0">
                <a:latin typeface="+mn-lt"/>
                <a:cs typeface="GillSans-Light"/>
              </a:rPr>
              <a:t>model</a:t>
            </a:r>
            <a:r>
              <a:rPr lang="de-DE" sz="2400" spc="-422" dirty="0">
                <a:latin typeface="+mn-lt"/>
                <a:cs typeface="GillSans-Light"/>
              </a:rPr>
              <a:t>  </a:t>
            </a:r>
            <a:r>
              <a:rPr sz="2400" spc="7" dirty="0">
                <a:latin typeface="+mn-lt"/>
                <a:cs typeface="GillSans-Light"/>
              </a:rPr>
              <a:t>transferred</a:t>
            </a:r>
            <a:r>
              <a:rPr lang="de-DE" sz="2400" spc="11" dirty="0">
                <a:latin typeface="+mn-lt"/>
                <a:cs typeface="GillSans-Light"/>
              </a:rPr>
              <a:t> </a:t>
            </a:r>
            <a:r>
              <a:rPr sz="2400" dirty="0">
                <a:latin typeface="+mn-lt"/>
                <a:cs typeface="GillSans-Light"/>
              </a:rPr>
              <a:t>to</a:t>
            </a:r>
            <a:r>
              <a:rPr lang="de-DE" sz="2400" dirty="0">
                <a:latin typeface="+mn-lt"/>
                <a:cs typeface="GillSans-Light"/>
              </a:rPr>
              <a:t> </a:t>
            </a:r>
            <a:r>
              <a:rPr sz="2400" dirty="0">
                <a:latin typeface="+mn-lt"/>
                <a:cs typeface="GillSans-Light"/>
              </a:rPr>
              <a:t>a</a:t>
            </a:r>
            <a:r>
              <a:rPr lang="de-DE" sz="2400" dirty="0">
                <a:latin typeface="+mn-lt"/>
                <a:cs typeface="GillSans-Light"/>
              </a:rPr>
              <a:t> </a:t>
            </a:r>
            <a:r>
              <a:rPr sz="2400" dirty="0">
                <a:latin typeface="+mn-lt"/>
                <a:cs typeface="GillSans-Light"/>
              </a:rPr>
              <a:t>set</a:t>
            </a:r>
            <a:r>
              <a:rPr lang="de-DE" sz="2400" dirty="0">
                <a:latin typeface="+mn-lt"/>
                <a:cs typeface="GillSans-Light"/>
              </a:rPr>
              <a:t> </a:t>
            </a:r>
            <a:r>
              <a:rPr sz="2400" dirty="0">
                <a:latin typeface="+mn-lt"/>
                <a:cs typeface="GillSans-Light"/>
              </a:rPr>
              <a:t>of</a:t>
            </a:r>
            <a:r>
              <a:rPr lang="de-DE" sz="2400" dirty="0">
                <a:latin typeface="+mn-lt"/>
                <a:cs typeface="GillSans-Light"/>
              </a:rPr>
              <a:t> </a:t>
            </a:r>
            <a:r>
              <a:rPr sz="2400" spc="-32" dirty="0">
                <a:latin typeface="+mn-lt"/>
                <a:cs typeface="GillSans-Light"/>
              </a:rPr>
              <a:t>f</a:t>
            </a:r>
            <a:r>
              <a:rPr sz="2400" dirty="0">
                <a:latin typeface="+mn-lt"/>
                <a:cs typeface="GillSans-Light"/>
              </a:rPr>
              <a:t>our</a:t>
            </a:r>
            <a:r>
              <a:rPr lang="de-DE" sz="2400" spc="-4" dirty="0">
                <a:latin typeface="+mn-lt"/>
                <a:cs typeface="GillSans-Light"/>
              </a:rPr>
              <a:t> </a:t>
            </a:r>
            <a:r>
              <a:rPr sz="2400" dirty="0">
                <a:latin typeface="+mn-lt"/>
                <a:cs typeface="GillSans-Light"/>
              </a:rPr>
              <a:t>es</a:t>
            </a:r>
            <a:r>
              <a:rPr sz="2400" spc="-4" dirty="0">
                <a:latin typeface="+mn-lt"/>
                <a:cs typeface="GillSans-Light"/>
              </a:rPr>
              <a:t>t</a:t>
            </a:r>
            <a:r>
              <a:rPr sz="2400" dirty="0">
                <a:latin typeface="+mn-lt"/>
                <a:cs typeface="GillSans-Light"/>
              </a:rPr>
              <a:t>a</a:t>
            </a:r>
            <a:r>
              <a:rPr sz="2400" spc="-49" dirty="0">
                <a:latin typeface="+mn-lt"/>
                <a:cs typeface="GillSans-Light"/>
              </a:rPr>
              <a:t>b</a:t>
            </a:r>
            <a:r>
              <a:rPr sz="2400" dirty="0">
                <a:latin typeface="+mn-lt"/>
                <a:cs typeface="GillSans-Light"/>
              </a:rPr>
              <a:t>lished</a:t>
            </a:r>
            <a:r>
              <a:rPr lang="de-DE" sz="2400" spc="-4" dirty="0">
                <a:latin typeface="+mn-lt"/>
                <a:cs typeface="GillSans-Light"/>
              </a:rPr>
              <a:t> </a:t>
            </a:r>
            <a:r>
              <a:rPr sz="2400" dirty="0">
                <a:latin typeface="+mn-lt"/>
                <a:cs typeface="GillSans-Light"/>
              </a:rPr>
              <a:t>vision-</a:t>
            </a:r>
            <a:r>
              <a:rPr sz="2400" spc="-4" dirty="0">
                <a:latin typeface="+mn-lt"/>
                <a:cs typeface="GillSans-Light"/>
              </a:rPr>
              <a:t>an</a:t>
            </a:r>
            <a:r>
              <a:rPr sz="2400" dirty="0">
                <a:latin typeface="+mn-lt"/>
                <a:cs typeface="GillSans-Light"/>
              </a:rPr>
              <a:t>d-l</a:t>
            </a:r>
            <a:r>
              <a:rPr sz="2400" spc="-4" dirty="0">
                <a:latin typeface="+mn-lt"/>
                <a:cs typeface="GillSans-Light"/>
              </a:rPr>
              <a:t>an</a:t>
            </a:r>
            <a:r>
              <a:rPr sz="2400" dirty="0">
                <a:latin typeface="+mn-lt"/>
                <a:cs typeface="GillSans-Light"/>
              </a:rPr>
              <a:t>g</a:t>
            </a:r>
            <a:r>
              <a:rPr sz="2400" spc="-4" dirty="0">
                <a:latin typeface="+mn-lt"/>
                <a:cs typeface="GillSans-Light"/>
              </a:rPr>
              <a:t>u</a:t>
            </a:r>
            <a:r>
              <a:rPr sz="2400" dirty="0">
                <a:latin typeface="+mn-lt"/>
                <a:cs typeface="GillSans-Light"/>
              </a:rPr>
              <a:t>age</a:t>
            </a:r>
            <a:r>
              <a:rPr lang="de-DE" sz="2400" spc="-4" dirty="0">
                <a:latin typeface="+mn-lt"/>
                <a:cs typeface="GillSans-Light"/>
              </a:rPr>
              <a:t> </a:t>
            </a:r>
            <a:r>
              <a:rPr sz="2400" dirty="0">
                <a:latin typeface="+mn-lt"/>
                <a:cs typeface="GillSans-Light"/>
              </a:rPr>
              <a:t>tas</a:t>
            </a:r>
            <a:r>
              <a:rPr sz="2400" spc="-4" dirty="0">
                <a:latin typeface="+mn-lt"/>
                <a:cs typeface="GillSans-Light"/>
              </a:rPr>
              <a:t>k</a:t>
            </a:r>
            <a:r>
              <a:rPr sz="2400" dirty="0">
                <a:latin typeface="+mn-lt"/>
                <a:cs typeface="GillSans-Light"/>
              </a:rPr>
              <a:t>s</a:t>
            </a:r>
            <a:r>
              <a:rPr lang="de-DE" sz="2400" spc="-4" dirty="0">
                <a:latin typeface="+mn-lt"/>
                <a:cs typeface="GillSans-Light"/>
              </a:rPr>
              <a:t> </a:t>
            </a:r>
            <a:r>
              <a:rPr sz="2400" dirty="0">
                <a:latin typeface="+mn-lt"/>
                <a:cs typeface="GillSans-Light"/>
              </a:rPr>
              <a:t>a</a:t>
            </a:r>
            <a:r>
              <a:rPr sz="2400" spc="-4" dirty="0">
                <a:latin typeface="+mn-lt"/>
                <a:cs typeface="GillSans-Light"/>
              </a:rPr>
              <a:t>n</a:t>
            </a:r>
            <a:r>
              <a:rPr sz="2400" dirty="0">
                <a:latin typeface="+mn-lt"/>
                <a:cs typeface="GillSans-Light"/>
              </a:rPr>
              <a:t>d</a:t>
            </a:r>
            <a:r>
              <a:rPr lang="de-DE" sz="2400" dirty="0">
                <a:latin typeface="+mn-lt"/>
                <a:cs typeface="GillSans-Light"/>
              </a:rPr>
              <a:t> </a:t>
            </a:r>
            <a:r>
              <a:rPr sz="2400" dirty="0">
                <a:latin typeface="+mn-lt"/>
                <a:cs typeface="GillSans-Light"/>
              </a:rPr>
              <a:t>one</a:t>
            </a:r>
            <a:r>
              <a:rPr lang="de-DE" sz="2400" dirty="0">
                <a:latin typeface="+mn-lt"/>
                <a:cs typeface="GillSans-Light"/>
              </a:rPr>
              <a:t> </a:t>
            </a:r>
            <a:r>
              <a:rPr sz="2400" spc="-4" dirty="0">
                <a:latin typeface="+mn-lt"/>
                <a:cs typeface="GillSans-Light"/>
              </a:rPr>
              <a:t>diagnostic</a:t>
            </a:r>
            <a:r>
              <a:rPr lang="de-DE" sz="2400" spc="-4" dirty="0">
                <a:latin typeface="+mn-lt"/>
                <a:cs typeface="GillSans-Light"/>
              </a:rPr>
              <a:t> </a:t>
            </a:r>
            <a:r>
              <a:rPr sz="2400" spc="-4" dirty="0">
                <a:latin typeface="+mn-lt"/>
                <a:cs typeface="GillSans-Light"/>
              </a:rPr>
              <a:t>task.</a:t>
            </a:r>
            <a:endParaRPr sz="2400" dirty="0">
              <a:latin typeface="+mn-lt"/>
              <a:cs typeface="GillSans-Light"/>
            </a:endParaRPr>
          </a:p>
          <a:p>
            <a:pPr marL="375034" marR="3572" indent="-366104">
              <a:lnSpc>
                <a:spcPct val="113199"/>
              </a:lnSpc>
              <a:spcBef>
                <a:spcPts val="2355"/>
              </a:spcBef>
              <a:buSzPct val="81521"/>
              <a:buChar char="•"/>
              <a:tabLst>
                <a:tab pos="374587" algn="l"/>
                <a:tab pos="375034" algn="l"/>
                <a:tab pos="1422002" algn="l"/>
                <a:tab pos="2211805" algn="l"/>
                <a:tab pos="2253327" algn="l"/>
                <a:tab pos="3626217" algn="l"/>
                <a:tab pos="3649880" algn="l"/>
                <a:tab pos="4086973" algn="l"/>
                <a:tab pos="5296902" algn="l"/>
                <a:tab pos="6311279" algn="l"/>
                <a:tab pos="7604698" algn="l"/>
              </a:tabLst>
            </a:pPr>
            <a:r>
              <a:rPr sz="2400" spc="-4" dirty="0">
                <a:latin typeface="+mn-lt"/>
                <a:cs typeface="GillSans-Light"/>
              </a:rPr>
              <a:t>Fine-tuning</a:t>
            </a:r>
            <a:r>
              <a:rPr lang="de-DE" sz="2400" spc="-4" dirty="0">
                <a:latin typeface="+mn-lt"/>
                <a:cs typeface="GillSans-Light"/>
              </a:rPr>
              <a:t> </a:t>
            </a:r>
            <a:r>
              <a:rPr sz="2400" spc="7" dirty="0">
                <a:latin typeface="+mn-lt"/>
                <a:cs typeface="GillSans-Light"/>
              </a:rPr>
              <a:t>strategy</a:t>
            </a:r>
            <a:r>
              <a:rPr lang="de-DE" sz="2400" spc="7" dirty="0">
                <a:latin typeface="+mn-lt"/>
                <a:cs typeface="GillSans-Light"/>
              </a:rPr>
              <a:t> </a:t>
            </a:r>
            <a:r>
              <a:rPr sz="2400" dirty="0">
                <a:latin typeface="+mn-lt"/>
                <a:cs typeface="GillSans-Light"/>
              </a:rPr>
              <a:t>to</a:t>
            </a:r>
            <a:r>
              <a:rPr lang="de-DE" sz="2400" dirty="0">
                <a:latin typeface="+mn-lt"/>
                <a:cs typeface="GillSans-Light"/>
              </a:rPr>
              <a:t> </a:t>
            </a:r>
            <a:r>
              <a:rPr sz="2400" spc="-4" dirty="0">
                <a:latin typeface="+mn-lt"/>
                <a:cs typeface="GillSans-Light"/>
              </a:rPr>
              <a:t>modify</a:t>
            </a:r>
            <a:r>
              <a:rPr lang="de-DE" sz="2400" spc="-4" dirty="0">
                <a:latin typeface="+mn-lt"/>
                <a:cs typeface="GillSans-Light"/>
              </a:rPr>
              <a:t> </a:t>
            </a:r>
            <a:r>
              <a:rPr sz="2400" spc="-4" dirty="0">
                <a:latin typeface="+mn-lt"/>
                <a:cs typeface="GillSans-Light"/>
              </a:rPr>
              <a:t>the</a:t>
            </a:r>
            <a:r>
              <a:rPr lang="de-DE" sz="2400" spc="-4" dirty="0">
                <a:latin typeface="+mn-lt"/>
                <a:cs typeface="GillSans-Light"/>
              </a:rPr>
              <a:t> </a:t>
            </a:r>
            <a:r>
              <a:rPr sz="2400" spc="7" dirty="0">
                <a:latin typeface="+mn-lt"/>
                <a:cs typeface="GillSans-Light"/>
              </a:rPr>
              <a:t>pretrained</a:t>
            </a:r>
            <a:r>
              <a:rPr lang="de-DE" sz="2400" spc="-63" dirty="0">
                <a:latin typeface="+mn-lt"/>
                <a:cs typeface="GillSans-Light"/>
              </a:rPr>
              <a:t> </a:t>
            </a:r>
            <a:r>
              <a:rPr sz="2400" dirty="0">
                <a:latin typeface="+mn-lt"/>
                <a:cs typeface="GillSans-Light"/>
              </a:rPr>
              <a:t>base</a:t>
            </a:r>
            <a:r>
              <a:rPr lang="de-DE" sz="2400" dirty="0">
                <a:latin typeface="+mn-lt"/>
                <a:cs typeface="GillSans-Light"/>
              </a:rPr>
              <a:t> </a:t>
            </a:r>
            <a:r>
              <a:rPr sz="2400" spc="-4" dirty="0">
                <a:latin typeface="+mn-lt"/>
                <a:cs typeface="GillSans-Light"/>
              </a:rPr>
              <a:t>model</a:t>
            </a:r>
            <a:r>
              <a:rPr lang="de-DE" sz="2400" spc="7" dirty="0">
                <a:latin typeface="+mn-lt"/>
                <a:cs typeface="GillSans-Light"/>
              </a:rPr>
              <a:t> </a:t>
            </a:r>
            <a:r>
              <a:rPr sz="2400" spc="-4" dirty="0">
                <a:latin typeface="+mn-lt"/>
                <a:cs typeface="GillSans-Light"/>
              </a:rPr>
              <a:t>and</a:t>
            </a:r>
            <a:r>
              <a:rPr lang="de-DE" sz="2400" spc="-4" dirty="0">
                <a:latin typeface="+mn-lt"/>
                <a:cs typeface="GillSans-Light"/>
              </a:rPr>
              <a:t> </a:t>
            </a:r>
            <a:r>
              <a:rPr sz="2400" spc="4" dirty="0">
                <a:latin typeface="+mn-lt"/>
                <a:cs typeface="GillSans-Light"/>
              </a:rPr>
              <a:t>perform</a:t>
            </a:r>
            <a:r>
              <a:rPr lang="de-DE" sz="2400" spc="4" dirty="0">
                <a:latin typeface="+mn-lt"/>
                <a:cs typeface="GillSans-Light"/>
              </a:rPr>
              <a:t> </a:t>
            </a:r>
            <a:r>
              <a:rPr sz="2400" spc="-4" dirty="0">
                <a:latin typeface="+mn-lt"/>
                <a:cs typeface="GillSans-Light"/>
              </a:rPr>
              <a:t>the</a:t>
            </a:r>
            <a:r>
              <a:rPr lang="de-DE" sz="2400" spc="-4" dirty="0">
                <a:latin typeface="+mn-lt"/>
                <a:cs typeface="GillSans-Light"/>
              </a:rPr>
              <a:t> </a:t>
            </a:r>
            <a:r>
              <a:rPr sz="2400" spc="-4" dirty="0">
                <a:latin typeface="+mn-lt"/>
                <a:cs typeface="GillSans-Light"/>
              </a:rPr>
              <a:t>new</a:t>
            </a:r>
            <a:r>
              <a:rPr lang="de-DE" sz="2400" spc="-4" dirty="0">
                <a:latin typeface="+mn-lt"/>
                <a:cs typeface="GillSans-Light"/>
              </a:rPr>
              <a:t> </a:t>
            </a:r>
            <a:r>
              <a:rPr sz="2400" dirty="0">
                <a:latin typeface="+mn-lt"/>
                <a:cs typeface="GillSans-Light"/>
              </a:rPr>
              <a:t>task</a:t>
            </a:r>
            <a:r>
              <a:rPr lang="de-DE" sz="2400" dirty="0">
                <a:latin typeface="+mn-lt"/>
                <a:cs typeface="GillSans-Light"/>
              </a:rPr>
              <a:t> </a:t>
            </a:r>
            <a:r>
              <a:rPr sz="2400" spc="-25" dirty="0">
                <a:latin typeface="+mn-lt"/>
                <a:cs typeface="GillSans-Light"/>
              </a:rPr>
              <a:t>by</a:t>
            </a:r>
            <a:r>
              <a:rPr lang="de-DE" sz="2400" spc="-25" dirty="0">
                <a:latin typeface="+mn-lt"/>
                <a:cs typeface="GillSans-Light"/>
              </a:rPr>
              <a:t> </a:t>
            </a:r>
            <a:r>
              <a:rPr sz="2400" spc="7" dirty="0">
                <a:latin typeface="+mn-lt"/>
                <a:cs typeface="GillSans-Light"/>
              </a:rPr>
              <a:t>training</a:t>
            </a:r>
            <a:r>
              <a:rPr lang="de-DE" sz="2400" spc="7" dirty="0">
                <a:latin typeface="+mn-lt"/>
                <a:cs typeface="GillSans-Light"/>
              </a:rPr>
              <a:t> </a:t>
            </a:r>
            <a:r>
              <a:rPr sz="2400" spc="-4" dirty="0">
                <a:latin typeface="+mn-lt"/>
                <a:cs typeface="GillSans-Light"/>
              </a:rPr>
              <a:t>the</a:t>
            </a:r>
            <a:r>
              <a:rPr lang="de-DE" sz="2400" spc="-4" dirty="0">
                <a:latin typeface="+mn-lt"/>
                <a:cs typeface="GillSans-Light"/>
              </a:rPr>
              <a:t> </a:t>
            </a:r>
            <a:r>
              <a:rPr sz="2400" dirty="0">
                <a:latin typeface="+mn-lt"/>
                <a:cs typeface="GillSans-Light"/>
              </a:rPr>
              <a:t>entire</a:t>
            </a:r>
            <a:r>
              <a:rPr lang="de-DE" sz="2400" dirty="0">
                <a:latin typeface="+mn-lt"/>
                <a:cs typeface="GillSans-Light"/>
              </a:rPr>
              <a:t> </a:t>
            </a:r>
            <a:r>
              <a:rPr sz="2400" spc="-4" dirty="0">
                <a:latin typeface="+mn-lt"/>
                <a:cs typeface="GillSans-Light"/>
              </a:rPr>
              <a:t>model</a:t>
            </a:r>
            <a:r>
              <a:rPr lang="de-DE" sz="2400" spc="-7" dirty="0">
                <a:latin typeface="+mn-lt"/>
                <a:cs typeface="GillSans-Light"/>
              </a:rPr>
              <a:t> </a:t>
            </a:r>
            <a:r>
              <a:rPr sz="2400" spc="-4" dirty="0">
                <a:latin typeface="+mn-lt"/>
                <a:cs typeface="GillSans-Light"/>
              </a:rPr>
              <a:t>end-to-end.</a:t>
            </a:r>
            <a:endParaRPr sz="2400" dirty="0">
              <a:latin typeface="+mn-lt"/>
              <a:cs typeface="GillSans-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128474" y="1412776"/>
            <a:ext cx="3687176" cy="2518172"/>
          </a:xfrm>
          <a:prstGeom prst="rect">
            <a:avLst/>
          </a:prstGeom>
          <a:blipFill>
            <a:blip r:embed="rId3"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7B79F4F0-756A-3201-FE16-42B389E52EC5}"/>
              </a:ext>
            </a:extLst>
          </p:cNvPr>
          <p:cNvSpPr>
            <a:spLocks noGrp="1"/>
          </p:cNvSpPr>
          <p:nvPr>
            <p:ph type="title" idx="4294967295"/>
          </p:nvPr>
        </p:nvSpPr>
        <p:spPr/>
        <p:txBody>
          <a:bodyPr/>
          <a:lstStyle/>
          <a:p>
            <a:pPr rtl="0" fontAlgn="base"/>
            <a:r>
              <a:rPr lang="en-DE" kern="1200"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Visual </a:t>
            </a:r>
            <a:r>
              <a:rPr lang="en-DE" kern="1200" spc="4"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Question </a:t>
            </a:r>
            <a:r>
              <a:rPr lang="en-DE" kern="1200" spc="-11"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Answering  </a:t>
            </a:r>
            <a:r>
              <a:rPr lang="en-DE" kern="1200" spc="-21" dirty="0">
                <a:solidFill>
                  <a:srgbClr val="000000"/>
                </a:solidFill>
                <a:effectLst/>
                <a:latin typeface="Myriad Pro" panose="020B0503030403020204" pitchFamily="34" charset="0"/>
                <a:ea typeface="ＭＳ Ｐゴシック" panose="020B0600070205080204" pitchFamily="34" charset="-128"/>
                <a:cs typeface="Gill Sans" panose="020B0502020104020203" pitchFamily="34" charset="-79"/>
              </a:rPr>
              <a:t>(VQA)</a:t>
            </a:r>
            <a:endParaRPr lang="en-DE" dirty="0">
              <a:effectLst/>
            </a:endParaRPr>
          </a:p>
        </p:txBody>
      </p:sp>
      <p:sp>
        <p:nvSpPr>
          <p:cNvPr id="5" name="TextBox 4">
            <a:extLst>
              <a:ext uri="{FF2B5EF4-FFF2-40B4-BE49-F238E27FC236}">
                <a16:creationId xmlns:a16="http://schemas.microsoft.com/office/drawing/2014/main" id="{90B35D44-EE4A-F335-D601-92F2260FFB9B}"/>
              </a:ext>
            </a:extLst>
          </p:cNvPr>
          <p:cNvSpPr txBox="1"/>
          <p:nvPr/>
        </p:nvSpPr>
        <p:spPr>
          <a:xfrm>
            <a:off x="328350" y="1340768"/>
            <a:ext cx="4478073" cy="4708981"/>
          </a:xfrm>
          <a:prstGeom prst="rect">
            <a:avLst/>
          </a:prstGeom>
          <a:noFill/>
        </p:spPr>
        <p:txBody>
          <a:bodyPr wrap="square" rtlCol="0">
            <a:spAutoFit/>
          </a:bodyPr>
          <a:lstStyle/>
          <a:p>
            <a:r>
              <a:rPr lang="en-GB" sz="2000" dirty="0"/>
              <a:t>Training and Evaluation on VQA 2.0 dataset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Fine-tuning:</a:t>
            </a:r>
            <a:br>
              <a:rPr lang="en-GB" sz="2000" dirty="0"/>
            </a:br>
            <a:r>
              <a:rPr lang="en-GB" sz="2000" dirty="0"/>
              <a:t>Two layer MLP is  learnt on top of the elementwise product of the image and  text representations </a:t>
            </a:r>
            <a:r>
              <a:rPr lang="en-GB" sz="2000" dirty="0" err="1"/>
              <a:t>hIMG</a:t>
            </a:r>
            <a:r>
              <a:rPr lang="en-GB" sz="2000" dirty="0"/>
              <a:t> and  </a:t>
            </a:r>
            <a:r>
              <a:rPr lang="en-GB" sz="2000" dirty="0" err="1"/>
              <a:t>hCLS</a:t>
            </a:r>
            <a:r>
              <a:rPr lang="en-GB" sz="2000" dirty="0"/>
              <a:t>.</a:t>
            </a:r>
          </a:p>
          <a:p>
            <a:endParaRPr lang="en-GB" sz="2000" dirty="0"/>
          </a:p>
          <a:p>
            <a:pPr marL="285750" indent="-285750">
              <a:buFont typeface="Arial" panose="020B0604020202020204" pitchFamily="34" charset="0"/>
              <a:buChar char="•"/>
            </a:pPr>
            <a:r>
              <a:rPr lang="en-GB" sz="2000" dirty="0"/>
              <a:t>Multi-label classification task:  </a:t>
            </a:r>
            <a:br>
              <a:rPr lang="en-GB" sz="2000" dirty="0"/>
            </a:br>
            <a:r>
              <a:rPr lang="en-GB" sz="2000" dirty="0"/>
              <a:t>Binary cross-entropy loss.  </a:t>
            </a:r>
            <a:br>
              <a:rPr lang="en-GB" sz="2000" dirty="0"/>
            </a:br>
            <a:r>
              <a:rPr lang="en-GB" sz="2000" dirty="0"/>
              <a:t>Batch size 256. Maximum 20 epochs. Initial learning rate 4e-5.</a:t>
            </a:r>
          </a:p>
          <a:p>
            <a:endParaRPr lang="en-GB" sz="2000" dirty="0"/>
          </a:p>
          <a:p>
            <a:endParaRPr lang="en-DE" sz="2000" dirty="0"/>
          </a:p>
        </p:txBody>
      </p:sp>
      <p:pic>
        <p:nvPicPr>
          <p:cNvPr id="2" name="Picture 1" descr="A screenshot of a computer&#10;&#10;Description automatically generated with medium confidence">
            <a:extLst>
              <a:ext uri="{FF2B5EF4-FFF2-40B4-BE49-F238E27FC236}">
                <a16:creationId xmlns:a16="http://schemas.microsoft.com/office/drawing/2014/main" id="{3AEC35C3-DC54-9C54-DC13-D1737BC6AFD4}"/>
              </a:ext>
            </a:extLst>
          </p:cNvPr>
          <p:cNvPicPr>
            <a:picLocks noChangeAspect="1"/>
          </p:cNvPicPr>
          <p:nvPr/>
        </p:nvPicPr>
        <p:blipFill>
          <a:blip r:embed="rId4"/>
          <a:stretch>
            <a:fillRect/>
          </a:stretch>
        </p:blipFill>
        <p:spPr>
          <a:xfrm>
            <a:off x="4249688" y="5301208"/>
            <a:ext cx="4894312" cy="1116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6558" y="1268760"/>
            <a:ext cx="4447431" cy="4906448"/>
          </a:xfrm>
          <a:prstGeom prst="rect">
            <a:avLst/>
          </a:prstGeom>
        </p:spPr>
        <p:txBody>
          <a:bodyPr vert="horz" wrap="square" lIns="0" tIns="8930" rIns="0" bIns="0" rtlCol="0">
            <a:spAutoFit/>
          </a:bodyPr>
          <a:lstStyle/>
          <a:p>
            <a:pPr marL="517903" marR="25449" lvl="1" indent="-205376">
              <a:lnSpc>
                <a:spcPct val="114399"/>
              </a:lnSpc>
              <a:spcBef>
                <a:spcPts val="1547"/>
              </a:spcBef>
              <a:buSzPct val="80392"/>
              <a:buChar char="•"/>
              <a:tabLst>
                <a:tab pos="517457" algn="l"/>
                <a:tab pos="517903" algn="l"/>
              </a:tabLst>
            </a:pPr>
            <a:r>
              <a:rPr sz="1600" spc="-11" dirty="0">
                <a:latin typeface="+mn-lt"/>
                <a:cs typeface="GillSans-Light"/>
              </a:rPr>
              <a:t>Given </a:t>
            </a:r>
            <a:r>
              <a:rPr sz="1600" spc="-4" dirty="0">
                <a:latin typeface="+mn-lt"/>
                <a:cs typeface="GillSans-Light"/>
              </a:rPr>
              <a:t>an </a:t>
            </a:r>
            <a:r>
              <a:rPr sz="1600" spc="7" dirty="0">
                <a:latin typeface="+mn-lt"/>
                <a:cs typeface="GillSans-Light"/>
              </a:rPr>
              <a:t>image, </a:t>
            </a:r>
            <a:r>
              <a:rPr sz="1600" spc="-4" dirty="0">
                <a:latin typeface="+mn-lt"/>
                <a:cs typeface="GillSans-Light"/>
              </a:rPr>
              <a:t>Visual Question </a:t>
            </a:r>
            <a:r>
              <a:rPr sz="1600" dirty="0">
                <a:latin typeface="+mn-lt"/>
                <a:cs typeface="GillSans-Light"/>
              </a:rPr>
              <a:t>Answering  </a:t>
            </a:r>
            <a:r>
              <a:rPr sz="1600" spc="-4" dirty="0">
                <a:latin typeface="+mn-lt"/>
                <a:cs typeface="GillSans-Light"/>
              </a:rPr>
              <a:t>(Q-&gt;A) and </a:t>
            </a:r>
            <a:r>
              <a:rPr sz="1600" spc="-7" dirty="0">
                <a:latin typeface="+mn-lt"/>
                <a:cs typeface="GillSans-Light"/>
              </a:rPr>
              <a:t>Answer </a:t>
            </a:r>
            <a:r>
              <a:rPr sz="1600" spc="4" dirty="0">
                <a:latin typeface="+mn-lt"/>
                <a:cs typeface="GillSans-Light"/>
              </a:rPr>
              <a:t>justification</a:t>
            </a:r>
            <a:r>
              <a:rPr sz="1600" spc="-116" dirty="0">
                <a:latin typeface="+mn-lt"/>
                <a:cs typeface="GillSans-Light"/>
              </a:rPr>
              <a:t> </a:t>
            </a:r>
            <a:r>
              <a:rPr sz="1600" spc="-4" dirty="0">
                <a:latin typeface="+mn-lt"/>
                <a:cs typeface="GillSans-Light"/>
              </a:rPr>
              <a:t>(QA-&gt;R).</a:t>
            </a:r>
            <a:endParaRPr sz="1600" dirty="0">
              <a:latin typeface="+mn-lt"/>
              <a:cs typeface="GillSans-Light"/>
            </a:endParaRPr>
          </a:p>
          <a:p>
            <a:pPr marL="517903" marR="37950" lvl="1" indent="-205376">
              <a:lnSpc>
                <a:spcPct val="114399"/>
              </a:lnSpc>
              <a:spcBef>
                <a:spcPts val="1543"/>
              </a:spcBef>
              <a:buSzPct val="80392"/>
              <a:buChar char="•"/>
              <a:tabLst>
                <a:tab pos="517457" algn="l"/>
                <a:tab pos="517903" algn="l"/>
              </a:tabLst>
            </a:pPr>
            <a:r>
              <a:rPr sz="1600" spc="-21" dirty="0">
                <a:latin typeface="+mn-lt"/>
                <a:cs typeface="GillSans-Light"/>
              </a:rPr>
              <a:t>Trained </a:t>
            </a:r>
            <a:r>
              <a:rPr sz="1600" spc="-4" dirty="0">
                <a:latin typeface="+mn-lt"/>
                <a:cs typeface="GillSans-Light"/>
              </a:rPr>
              <a:t>on Visual Commonsense</a:t>
            </a:r>
            <a:r>
              <a:rPr lang="de-DE" sz="1600" spc="-4" dirty="0">
                <a:latin typeface="+mn-lt"/>
                <a:cs typeface="GillSans-Light"/>
              </a:rPr>
              <a:t> </a:t>
            </a:r>
            <a:r>
              <a:rPr sz="1600" spc="-253" dirty="0">
                <a:latin typeface="+mn-lt"/>
                <a:cs typeface="GillSans-Light"/>
              </a:rPr>
              <a:t> </a:t>
            </a:r>
            <a:r>
              <a:rPr sz="1600" spc="-4" dirty="0">
                <a:latin typeface="+mn-lt"/>
                <a:cs typeface="GillSans-Light"/>
              </a:rPr>
              <a:t>Reasoning  (VCR) dataset </a:t>
            </a:r>
            <a:r>
              <a:rPr sz="1600" spc="-11" dirty="0">
                <a:latin typeface="+mn-lt"/>
                <a:cs typeface="GillSans-Light"/>
              </a:rPr>
              <a:t>having </a:t>
            </a:r>
            <a:r>
              <a:rPr sz="1600" spc="-4" dirty="0">
                <a:latin typeface="+mn-lt"/>
                <a:cs typeface="GillSans-Light"/>
              </a:rPr>
              <a:t>object tags </a:t>
            </a:r>
            <a:r>
              <a:rPr sz="1600" dirty="0">
                <a:latin typeface="+mn-lt"/>
                <a:cs typeface="GillSans-Light"/>
              </a:rPr>
              <a:t>integrated  </a:t>
            </a:r>
            <a:r>
              <a:rPr sz="1600" spc="-4" dirty="0">
                <a:latin typeface="+mn-lt"/>
                <a:cs typeface="GillSans-Light"/>
              </a:rPr>
              <a:t>into the language </a:t>
            </a:r>
            <a:r>
              <a:rPr sz="1600" spc="-7" dirty="0">
                <a:latin typeface="+mn-lt"/>
                <a:cs typeface="GillSans-Light"/>
              </a:rPr>
              <a:t>providing </a:t>
            </a:r>
            <a:r>
              <a:rPr sz="1600" spc="-4">
                <a:latin typeface="+mn-lt"/>
                <a:cs typeface="GillSans-Light"/>
              </a:rPr>
              <a:t>direct grounding </a:t>
            </a:r>
            <a:r>
              <a:rPr sz="1600" spc="7" dirty="0">
                <a:latin typeface="+mn-lt"/>
                <a:cs typeface="GillSans-Light"/>
              </a:rPr>
              <a:t>supervision </a:t>
            </a:r>
            <a:r>
              <a:rPr sz="1600" spc="-4" dirty="0">
                <a:latin typeface="+mn-lt"/>
                <a:cs typeface="GillSans-Light"/>
              </a:rPr>
              <a:t>and </a:t>
            </a:r>
            <a:r>
              <a:rPr sz="1600" spc="-4">
                <a:latin typeface="+mn-lt"/>
                <a:cs typeface="GillSans-Light"/>
              </a:rPr>
              <a:t>explicitly excludes </a:t>
            </a:r>
            <a:r>
              <a:rPr sz="1600" spc="4" dirty="0">
                <a:latin typeface="+mn-lt"/>
                <a:cs typeface="GillSans-Light"/>
              </a:rPr>
              <a:t>referring</a:t>
            </a:r>
            <a:r>
              <a:rPr sz="1600" spc="-7" dirty="0">
                <a:latin typeface="+mn-lt"/>
                <a:cs typeface="GillSans-Light"/>
              </a:rPr>
              <a:t> </a:t>
            </a:r>
            <a:r>
              <a:rPr sz="1600" spc="-4" dirty="0">
                <a:latin typeface="+mn-lt"/>
                <a:cs typeface="GillSans-Light"/>
              </a:rPr>
              <a:t>expressions.</a:t>
            </a:r>
            <a:endParaRPr sz="1600" dirty="0">
              <a:latin typeface="+mn-lt"/>
              <a:cs typeface="GillSans-Light"/>
            </a:endParaRPr>
          </a:p>
          <a:p>
            <a:pPr marL="517903" marR="3572" lvl="1" indent="-205376">
              <a:lnSpc>
                <a:spcPct val="113599"/>
              </a:lnSpc>
              <a:spcBef>
                <a:spcPts val="1564"/>
              </a:spcBef>
              <a:buSzPct val="80392"/>
              <a:buChar char="•"/>
              <a:tabLst>
                <a:tab pos="517457" algn="l"/>
                <a:tab pos="517903" algn="l"/>
              </a:tabLst>
            </a:pPr>
            <a:r>
              <a:rPr sz="1600" spc="-4" dirty="0">
                <a:latin typeface="+mn-lt"/>
                <a:cs typeface="GillSans-Light"/>
              </a:rPr>
              <a:t>Fine-tuning: Question and each </a:t>
            </a:r>
            <a:r>
              <a:rPr sz="1600" spc="-7" dirty="0">
                <a:latin typeface="+mn-lt"/>
                <a:cs typeface="GillSans-Light"/>
              </a:rPr>
              <a:t>possible  </a:t>
            </a:r>
            <a:r>
              <a:rPr sz="1600" spc="-4" dirty="0">
                <a:latin typeface="+mn-lt"/>
                <a:cs typeface="GillSans-Light"/>
              </a:rPr>
              <a:t>response is concatenated and </a:t>
            </a:r>
            <a:r>
              <a:rPr sz="1600" spc="-7" dirty="0">
                <a:latin typeface="+mn-lt"/>
                <a:cs typeface="GillSans-Light"/>
              </a:rPr>
              <a:t>four different  </a:t>
            </a:r>
            <a:r>
              <a:rPr sz="1600" spc="-4" dirty="0">
                <a:latin typeface="+mn-lt"/>
                <a:cs typeface="GillSans-Light"/>
              </a:rPr>
              <a:t>text inputs are passed along with the </a:t>
            </a:r>
            <a:r>
              <a:rPr sz="1600" spc="7" dirty="0">
                <a:latin typeface="+mn-lt"/>
                <a:cs typeface="GillSans-Light"/>
              </a:rPr>
              <a:t>image.  </a:t>
            </a:r>
            <a:r>
              <a:rPr sz="1600" spc="-4" dirty="0">
                <a:latin typeface="+mn-lt"/>
                <a:cs typeface="GillSans-Light"/>
              </a:rPr>
              <a:t>A linear </a:t>
            </a:r>
            <a:r>
              <a:rPr sz="1600" spc="-18" dirty="0">
                <a:latin typeface="+mn-lt"/>
                <a:cs typeface="GillSans-Light"/>
              </a:rPr>
              <a:t>layer </a:t>
            </a:r>
            <a:r>
              <a:rPr sz="1600" spc="-4" dirty="0">
                <a:latin typeface="+mn-lt"/>
                <a:cs typeface="GillSans-Light"/>
              </a:rPr>
              <a:t>is </a:t>
            </a:r>
            <a:r>
              <a:rPr sz="1600" spc="4" dirty="0">
                <a:latin typeface="+mn-lt"/>
                <a:cs typeface="GillSans-Light"/>
              </a:rPr>
              <a:t>learnt </a:t>
            </a:r>
            <a:r>
              <a:rPr sz="1600" spc="-4" dirty="0">
                <a:latin typeface="+mn-lt"/>
                <a:cs typeface="GillSans-Light"/>
              </a:rPr>
              <a:t>on top of the post-  element-wise product</a:t>
            </a:r>
            <a:r>
              <a:rPr sz="1600" spc="-7" dirty="0">
                <a:latin typeface="+mn-lt"/>
                <a:cs typeface="GillSans-Light"/>
              </a:rPr>
              <a:t> </a:t>
            </a:r>
            <a:r>
              <a:rPr sz="1600" spc="-4" dirty="0">
                <a:latin typeface="+mn-lt"/>
                <a:cs typeface="GillSans-Light"/>
              </a:rPr>
              <a:t>representation.</a:t>
            </a:r>
            <a:endParaRPr sz="1600" dirty="0">
              <a:latin typeface="+mn-lt"/>
              <a:cs typeface="GillSans-Light"/>
            </a:endParaRPr>
          </a:p>
          <a:p>
            <a:pPr marL="517903" marR="42415" lvl="1" indent="-205376">
              <a:lnSpc>
                <a:spcPct val="114399"/>
              </a:lnSpc>
              <a:spcBef>
                <a:spcPts val="1617"/>
              </a:spcBef>
              <a:buSzPct val="80392"/>
              <a:buChar char="•"/>
              <a:tabLst>
                <a:tab pos="517457" algn="l"/>
                <a:tab pos="517903" algn="l"/>
              </a:tabLst>
            </a:pPr>
            <a:r>
              <a:rPr sz="1600" spc="-4" dirty="0">
                <a:latin typeface="+mn-lt"/>
                <a:cs typeface="GillSans-Light"/>
              </a:rPr>
              <a:t>Softmax prediction. Loss - </a:t>
            </a:r>
            <a:r>
              <a:rPr sz="1600" spc="-7" dirty="0">
                <a:latin typeface="+mn-lt"/>
                <a:cs typeface="GillSans-Light"/>
              </a:rPr>
              <a:t>Cross-entropy  </a:t>
            </a:r>
            <a:r>
              <a:rPr sz="1600" spc="-4" dirty="0">
                <a:latin typeface="+mn-lt"/>
                <a:cs typeface="GillSans-Light"/>
              </a:rPr>
              <a:t>loss.</a:t>
            </a:r>
            <a:r>
              <a:rPr sz="1600" spc="-148" dirty="0">
                <a:latin typeface="+mn-lt"/>
                <a:cs typeface="GillSans-Light"/>
              </a:rPr>
              <a:t> </a:t>
            </a:r>
            <a:r>
              <a:rPr sz="1600" spc="-4" dirty="0">
                <a:latin typeface="+mn-lt"/>
                <a:cs typeface="GillSans-Light"/>
              </a:rPr>
              <a:t>20</a:t>
            </a:r>
            <a:r>
              <a:rPr sz="1600" spc="4" dirty="0">
                <a:latin typeface="+mn-lt"/>
                <a:cs typeface="GillSans-Light"/>
              </a:rPr>
              <a:t> </a:t>
            </a:r>
            <a:r>
              <a:rPr sz="1600" spc="-4" dirty="0">
                <a:latin typeface="+mn-lt"/>
                <a:cs typeface="GillSans-Light"/>
              </a:rPr>
              <a:t>epochs.</a:t>
            </a:r>
            <a:r>
              <a:rPr sz="1600" spc="-148" dirty="0">
                <a:latin typeface="+mn-lt"/>
                <a:cs typeface="GillSans-Light"/>
              </a:rPr>
              <a:t> </a:t>
            </a:r>
            <a:r>
              <a:rPr sz="1600" spc="-4" dirty="0">
                <a:latin typeface="+mn-lt"/>
                <a:cs typeface="GillSans-Light"/>
              </a:rPr>
              <a:t>Batch</a:t>
            </a:r>
            <a:r>
              <a:rPr sz="1600" spc="4" dirty="0">
                <a:latin typeface="+mn-lt"/>
                <a:cs typeface="GillSans-Light"/>
              </a:rPr>
              <a:t> </a:t>
            </a:r>
            <a:r>
              <a:rPr sz="1600" spc="-11" dirty="0">
                <a:latin typeface="+mn-lt"/>
                <a:cs typeface="GillSans-Light"/>
              </a:rPr>
              <a:t>size</a:t>
            </a:r>
            <a:r>
              <a:rPr sz="1600" dirty="0">
                <a:latin typeface="+mn-lt"/>
                <a:cs typeface="GillSans-Light"/>
              </a:rPr>
              <a:t> </a:t>
            </a:r>
            <a:r>
              <a:rPr sz="1600" spc="-4" dirty="0">
                <a:latin typeface="+mn-lt"/>
                <a:cs typeface="GillSans-Light"/>
              </a:rPr>
              <a:t>64.</a:t>
            </a:r>
            <a:r>
              <a:rPr sz="1600" spc="-143" dirty="0">
                <a:latin typeface="+mn-lt"/>
                <a:cs typeface="GillSans-Light"/>
              </a:rPr>
              <a:t> </a:t>
            </a:r>
            <a:r>
              <a:rPr sz="1600" spc="-4" dirty="0">
                <a:latin typeface="+mn-lt"/>
                <a:cs typeface="GillSans-Light"/>
              </a:rPr>
              <a:t>Initial</a:t>
            </a:r>
            <a:r>
              <a:rPr sz="1600" dirty="0">
                <a:latin typeface="+mn-lt"/>
                <a:cs typeface="GillSans-Light"/>
              </a:rPr>
              <a:t> learning  </a:t>
            </a:r>
            <a:r>
              <a:rPr sz="1600" spc="7" dirty="0">
                <a:latin typeface="+mn-lt"/>
                <a:cs typeface="GillSans-Light"/>
              </a:rPr>
              <a:t>rate</a:t>
            </a:r>
            <a:r>
              <a:rPr sz="1600" spc="-7" dirty="0">
                <a:latin typeface="+mn-lt"/>
                <a:cs typeface="GillSans-Light"/>
              </a:rPr>
              <a:t> </a:t>
            </a:r>
            <a:r>
              <a:rPr sz="1600" spc="-4" dirty="0">
                <a:latin typeface="+mn-lt"/>
                <a:cs typeface="GillSans-Light"/>
              </a:rPr>
              <a:t>2e-5.</a:t>
            </a:r>
            <a:endParaRPr sz="1600" dirty="0">
              <a:latin typeface="+mn-lt"/>
              <a:cs typeface="GillSans-Light"/>
            </a:endParaRPr>
          </a:p>
        </p:txBody>
      </p:sp>
      <p:sp>
        <p:nvSpPr>
          <p:cNvPr id="3" name="object 3"/>
          <p:cNvSpPr/>
          <p:nvPr/>
        </p:nvSpPr>
        <p:spPr>
          <a:xfrm>
            <a:off x="5004048" y="1484784"/>
            <a:ext cx="3894988" cy="2518172"/>
          </a:xfrm>
          <a:prstGeom prst="rect">
            <a:avLst/>
          </a:prstGeom>
          <a:blipFill>
            <a:blip r:embed="rId3" cstate="print"/>
            <a:stretch>
              <a:fillRect/>
            </a:stretch>
          </a:blipFill>
        </p:spPr>
        <p:txBody>
          <a:bodyPr wrap="square" lIns="0" tIns="0" rIns="0" bIns="0" rtlCol="0"/>
          <a:lstStyle/>
          <a:p>
            <a:endParaRPr/>
          </a:p>
        </p:txBody>
      </p:sp>
      <p:sp>
        <p:nvSpPr>
          <p:cNvPr id="4" name="Title 3">
            <a:extLst>
              <a:ext uri="{FF2B5EF4-FFF2-40B4-BE49-F238E27FC236}">
                <a16:creationId xmlns:a16="http://schemas.microsoft.com/office/drawing/2014/main" id="{A19082D0-4C85-10DF-13A3-072562F5538F}"/>
              </a:ext>
            </a:extLst>
          </p:cNvPr>
          <p:cNvSpPr>
            <a:spLocks noGrp="1"/>
          </p:cNvSpPr>
          <p:nvPr>
            <p:ph type="title" idx="4294967295"/>
          </p:nvPr>
        </p:nvSpPr>
        <p:spPr/>
        <p:txBody>
          <a:bodyPr/>
          <a:lstStyle/>
          <a:p>
            <a:pPr rtl="0" fontAlgn="base"/>
            <a:r>
              <a:rPr lang="en-DE" kern="1200" spc="-7" dirty="0">
                <a:solidFill>
                  <a:srgbClr val="000000"/>
                </a:solidFill>
                <a:effectLst/>
                <a:ea typeface="ＭＳ Ｐゴシック" panose="020B0600070205080204" pitchFamily="34" charset="-128"/>
                <a:cs typeface="Gill Sans" panose="020B0502020104020203" pitchFamily="34" charset="-79"/>
              </a:rPr>
              <a:t>Visual Commonsense Reasoning  </a:t>
            </a:r>
            <a:r>
              <a:rPr lang="en-DE" kern="1200" spc="-14" dirty="0">
                <a:solidFill>
                  <a:srgbClr val="000000"/>
                </a:solidFill>
                <a:effectLst/>
                <a:ea typeface="ＭＳ Ｐゴシック" panose="020B0600070205080204" pitchFamily="34" charset="-128"/>
                <a:cs typeface="Gill Sans" panose="020B0502020104020203" pitchFamily="34" charset="-79"/>
              </a:rPr>
              <a:t>(VCR)</a:t>
            </a:r>
            <a:endParaRPr lang="en-DE" dirty="0">
              <a:effectLst/>
            </a:endParaRPr>
          </a:p>
        </p:txBody>
      </p:sp>
      <p:sp>
        <p:nvSpPr>
          <p:cNvPr id="6" name="TextBox 5">
            <a:extLst>
              <a:ext uri="{FF2B5EF4-FFF2-40B4-BE49-F238E27FC236}">
                <a16:creationId xmlns:a16="http://schemas.microsoft.com/office/drawing/2014/main" id="{14A6D99E-743E-8B06-BD7A-CD2070016D44}"/>
              </a:ext>
            </a:extLst>
          </p:cNvPr>
          <p:cNvSpPr txBox="1"/>
          <p:nvPr/>
        </p:nvSpPr>
        <p:spPr>
          <a:xfrm>
            <a:off x="2843808" y="6311048"/>
            <a:ext cx="4107734" cy="307777"/>
          </a:xfrm>
          <a:prstGeom prst="rect">
            <a:avLst/>
          </a:prstGeom>
          <a:noFill/>
        </p:spPr>
        <p:txBody>
          <a:bodyPr wrap="square">
            <a:spAutoFit/>
          </a:bodyPr>
          <a:lstStyle/>
          <a:p>
            <a:r>
              <a:rPr lang="en-DE" sz="1400" dirty="0"/>
              <a:t>https://paperswithcode.com/dataset/vcr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676" y="1196752"/>
            <a:ext cx="4513064" cy="4962743"/>
          </a:xfrm>
          <a:prstGeom prst="rect">
            <a:avLst/>
          </a:prstGeom>
        </p:spPr>
        <p:txBody>
          <a:bodyPr vert="horz" wrap="square" lIns="0" tIns="8483" rIns="0" bIns="0" rtlCol="0">
            <a:spAutoFit/>
          </a:bodyPr>
          <a:lstStyle/>
          <a:p>
            <a:pPr marL="553621" marR="145549" lvl="1" indent="-214305">
              <a:lnSpc>
                <a:spcPct val="111100"/>
              </a:lnSpc>
              <a:spcBef>
                <a:spcPts val="1758"/>
              </a:spcBef>
              <a:buSzPct val="81481"/>
              <a:buFont typeface="GillSans-Light"/>
              <a:buChar char="•"/>
              <a:tabLst>
                <a:tab pos="620145" algn="l"/>
                <a:tab pos="620591" algn="l"/>
              </a:tabLst>
            </a:pPr>
            <a:r>
              <a:rPr sz="1600" spc="-7" dirty="0">
                <a:latin typeface="+mn-lt"/>
                <a:cs typeface="GillSans-Light"/>
              </a:rPr>
              <a:t>Localize </a:t>
            </a:r>
            <a:r>
              <a:rPr sz="1600" spc="-4" dirty="0">
                <a:latin typeface="+mn-lt"/>
                <a:cs typeface="GillSans-Light"/>
              </a:rPr>
              <a:t>an image region </a:t>
            </a:r>
            <a:r>
              <a:rPr sz="1600" spc="-7" dirty="0">
                <a:latin typeface="+mn-lt"/>
                <a:cs typeface="GillSans-Light"/>
              </a:rPr>
              <a:t>given </a:t>
            </a:r>
            <a:r>
              <a:rPr sz="1600" spc="-4" dirty="0">
                <a:latin typeface="+mn-lt"/>
                <a:cs typeface="GillSans-Light"/>
              </a:rPr>
              <a:t>a </a:t>
            </a:r>
            <a:r>
              <a:rPr sz="1600" spc="4" dirty="0">
                <a:latin typeface="+mn-lt"/>
                <a:cs typeface="GillSans-Light"/>
              </a:rPr>
              <a:t>natural  </a:t>
            </a:r>
            <a:r>
              <a:rPr sz="1600" spc="-4" dirty="0">
                <a:latin typeface="+mn-lt"/>
                <a:cs typeface="GillSans-Light"/>
              </a:rPr>
              <a:t>language</a:t>
            </a:r>
            <a:r>
              <a:rPr sz="1600" spc="-7" dirty="0">
                <a:latin typeface="+mn-lt"/>
                <a:cs typeface="GillSans-Light"/>
              </a:rPr>
              <a:t> </a:t>
            </a:r>
            <a:r>
              <a:rPr sz="1600" dirty="0">
                <a:latin typeface="+mn-lt"/>
                <a:cs typeface="GillSans-Light"/>
              </a:rPr>
              <a:t>reference.</a:t>
            </a:r>
          </a:p>
          <a:p>
            <a:pPr marL="553621" marR="719261" lvl="1" indent="-214305">
              <a:lnSpc>
                <a:spcPct val="111100"/>
              </a:lnSpc>
              <a:spcBef>
                <a:spcPts val="1687"/>
              </a:spcBef>
              <a:buSzPct val="81481"/>
              <a:buChar char="•"/>
              <a:tabLst>
                <a:tab pos="553174" algn="l"/>
                <a:tab pos="553621" algn="l"/>
              </a:tabLst>
            </a:pPr>
            <a:r>
              <a:rPr sz="1600" spc="-21" dirty="0">
                <a:latin typeface="+mn-lt"/>
                <a:cs typeface="GillSans-Light"/>
              </a:rPr>
              <a:t>Training </a:t>
            </a:r>
            <a:r>
              <a:rPr sz="1600" spc="-4" dirty="0">
                <a:latin typeface="+mn-lt"/>
                <a:cs typeface="GillSans-Light"/>
              </a:rPr>
              <a:t>and Evaluation is done on  RefCOCO+</a:t>
            </a:r>
            <a:r>
              <a:rPr sz="1600" spc="-7" dirty="0">
                <a:latin typeface="+mn-lt"/>
                <a:cs typeface="GillSans-Light"/>
              </a:rPr>
              <a:t> </a:t>
            </a:r>
            <a:r>
              <a:rPr sz="1600" spc="-4" dirty="0">
                <a:latin typeface="+mn-lt"/>
                <a:cs typeface="GillSans-Light"/>
              </a:rPr>
              <a:t>dataset.</a:t>
            </a:r>
            <a:endParaRPr sz="1600" dirty="0">
              <a:latin typeface="+mn-lt"/>
              <a:cs typeface="GillSans-Light"/>
            </a:endParaRPr>
          </a:p>
          <a:p>
            <a:pPr marL="553621" marR="48219" lvl="1" indent="-214305">
              <a:lnSpc>
                <a:spcPct val="111100"/>
              </a:lnSpc>
              <a:spcBef>
                <a:spcPts val="1691"/>
              </a:spcBef>
              <a:buSzPct val="81481"/>
              <a:buChar char="•"/>
              <a:tabLst>
                <a:tab pos="553174" algn="l"/>
                <a:tab pos="553621" algn="l"/>
              </a:tabLst>
            </a:pPr>
            <a:r>
              <a:rPr sz="1600" spc="-4" dirty="0">
                <a:latin typeface="+mn-lt"/>
                <a:cs typeface="GillSans-Light"/>
              </a:rPr>
              <a:t>Bounding </a:t>
            </a:r>
            <a:r>
              <a:rPr sz="1600" spc="-14" dirty="0">
                <a:latin typeface="+mn-lt"/>
                <a:cs typeface="GillSans-Light"/>
              </a:rPr>
              <a:t>box </a:t>
            </a:r>
            <a:r>
              <a:rPr sz="1600" spc="-4" dirty="0">
                <a:latin typeface="+mn-lt"/>
                <a:cs typeface="GillSans-Light"/>
              </a:rPr>
              <a:t>proposals </a:t>
            </a:r>
            <a:r>
              <a:rPr sz="1600" spc="-7" dirty="0">
                <a:latin typeface="+mn-lt"/>
                <a:cs typeface="GillSans-Light"/>
              </a:rPr>
              <a:t>provided </a:t>
            </a:r>
            <a:r>
              <a:rPr sz="1600" spc="-18" dirty="0">
                <a:latin typeface="+mn-lt"/>
                <a:cs typeface="GillSans-Light"/>
              </a:rPr>
              <a:t>by  </a:t>
            </a:r>
            <a:r>
              <a:rPr sz="1600" i="1" spc="-4" dirty="0">
                <a:latin typeface="+mn-lt"/>
                <a:cs typeface="GillSans-LightItalic"/>
              </a:rPr>
              <a:t>MAttNet</a:t>
            </a:r>
            <a:r>
              <a:rPr sz="1600" i="1" spc="-5" baseline="-6172" dirty="0">
                <a:latin typeface="+mn-lt"/>
                <a:cs typeface="GillSans-LightItalic"/>
              </a:rPr>
              <a:t>[5]</a:t>
            </a:r>
            <a:r>
              <a:rPr sz="1600" spc="-4" dirty="0">
                <a:latin typeface="+mn-lt"/>
                <a:cs typeface="GillSans-Light"/>
              </a:rPr>
              <a:t>, which use a Mask R-CNN</a:t>
            </a:r>
            <a:r>
              <a:rPr sz="1600" spc="-151" dirty="0">
                <a:latin typeface="+mn-lt"/>
                <a:cs typeface="GillSans-Light"/>
              </a:rPr>
              <a:t> </a:t>
            </a:r>
            <a:r>
              <a:rPr sz="1600" spc="-4" dirty="0">
                <a:latin typeface="+mn-lt"/>
                <a:cs typeface="GillSans-Light"/>
              </a:rPr>
              <a:t>are  </a:t>
            </a:r>
            <a:r>
              <a:rPr sz="1600" spc="-7" dirty="0">
                <a:latin typeface="+mn-lt"/>
                <a:cs typeface="GillSans-Light"/>
              </a:rPr>
              <a:t>directly </a:t>
            </a:r>
            <a:r>
              <a:rPr sz="1600" spc="-4" dirty="0">
                <a:latin typeface="+mn-lt"/>
                <a:cs typeface="GillSans-Light"/>
              </a:rPr>
              <a:t>used.</a:t>
            </a:r>
            <a:endParaRPr sz="1600" dirty="0">
              <a:latin typeface="+mn-lt"/>
              <a:cs typeface="GillSans-Light"/>
            </a:endParaRPr>
          </a:p>
          <a:p>
            <a:pPr marL="553621" marR="429503" lvl="1" indent="-214305">
              <a:lnSpc>
                <a:spcPct val="111100"/>
              </a:lnSpc>
              <a:spcBef>
                <a:spcPts val="1687"/>
              </a:spcBef>
              <a:buSzPct val="81481"/>
              <a:buChar char="•"/>
              <a:tabLst>
                <a:tab pos="553174" algn="l"/>
                <a:tab pos="553621" algn="l"/>
              </a:tabLst>
            </a:pPr>
            <a:r>
              <a:rPr sz="1600" spc="-4" dirty="0">
                <a:latin typeface="+mn-lt"/>
                <a:cs typeface="GillSans-Light"/>
              </a:rPr>
              <a:t>Fine-tuning: Final representation h</a:t>
            </a:r>
            <a:r>
              <a:rPr sz="1600" spc="-5" baseline="-6172" dirty="0">
                <a:latin typeface="+mn-lt"/>
                <a:cs typeface="GillSans-Light"/>
              </a:rPr>
              <a:t>v</a:t>
            </a:r>
            <a:r>
              <a:rPr sz="1600" spc="-5" baseline="-6349" dirty="0">
                <a:latin typeface="+mn-lt"/>
                <a:cs typeface="GillSans-Light"/>
              </a:rPr>
              <a:t>i </a:t>
            </a:r>
            <a:r>
              <a:rPr sz="1600" spc="-4" dirty="0">
                <a:latin typeface="+mn-lt"/>
                <a:cs typeface="GillSans-Light"/>
              </a:rPr>
              <a:t>is  passed into a </a:t>
            </a:r>
            <a:r>
              <a:rPr sz="1600" spc="4" dirty="0">
                <a:latin typeface="+mn-lt"/>
                <a:cs typeface="GillSans-Light"/>
              </a:rPr>
              <a:t>learned </a:t>
            </a:r>
            <a:r>
              <a:rPr sz="1600" spc="-4" dirty="0">
                <a:latin typeface="+mn-lt"/>
                <a:cs typeface="GillSans-Light"/>
              </a:rPr>
              <a:t>linear </a:t>
            </a:r>
            <a:r>
              <a:rPr sz="1600" spc="-18" dirty="0">
                <a:latin typeface="+mn-lt"/>
                <a:cs typeface="GillSans-Light"/>
              </a:rPr>
              <a:t>layer </a:t>
            </a:r>
            <a:r>
              <a:rPr sz="1600" spc="-4" dirty="0">
                <a:latin typeface="+mn-lt"/>
                <a:cs typeface="GillSans-Light"/>
              </a:rPr>
              <a:t>to  predict a matching </a:t>
            </a:r>
            <a:r>
              <a:rPr sz="1600" spc="7" dirty="0">
                <a:latin typeface="+mn-lt"/>
                <a:cs typeface="GillSans-Light"/>
              </a:rPr>
              <a:t>score. </a:t>
            </a:r>
            <a:r>
              <a:rPr sz="1600" spc="-4" dirty="0">
                <a:latin typeface="+mn-lt"/>
                <a:cs typeface="GillSans-Light"/>
              </a:rPr>
              <a:t>IoU is  computed with the ground </a:t>
            </a:r>
            <a:r>
              <a:rPr sz="1600" spc="11" dirty="0">
                <a:latin typeface="+mn-lt"/>
                <a:cs typeface="GillSans-Light"/>
              </a:rPr>
              <a:t>truth </a:t>
            </a:r>
            <a:r>
              <a:rPr sz="1600" spc="-14" dirty="0">
                <a:latin typeface="+mn-lt"/>
                <a:cs typeface="GillSans-Light"/>
              </a:rPr>
              <a:t>box  </a:t>
            </a:r>
            <a:r>
              <a:rPr sz="1600" spc="-4" dirty="0">
                <a:latin typeface="+mn-lt"/>
                <a:cs typeface="GillSans-Light"/>
              </a:rPr>
              <a:t>thresholding at</a:t>
            </a:r>
            <a:r>
              <a:rPr sz="1600" spc="-7" dirty="0">
                <a:latin typeface="+mn-lt"/>
                <a:cs typeface="GillSans-Light"/>
              </a:rPr>
              <a:t> </a:t>
            </a:r>
            <a:r>
              <a:rPr sz="1600" spc="-4" dirty="0">
                <a:latin typeface="+mn-lt"/>
                <a:cs typeface="GillSans-Light"/>
              </a:rPr>
              <a:t>0.5.</a:t>
            </a:r>
            <a:endParaRPr sz="1600" dirty="0">
              <a:latin typeface="+mn-lt"/>
              <a:cs typeface="GillSans-Light"/>
            </a:endParaRPr>
          </a:p>
          <a:p>
            <a:pPr marL="553621" marR="480847" lvl="1" indent="-214305">
              <a:lnSpc>
                <a:spcPct val="111100"/>
              </a:lnSpc>
              <a:spcBef>
                <a:spcPts val="1687"/>
              </a:spcBef>
              <a:buSzPct val="81481"/>
              <a:buChar char="•"/>
              <a:tabLst>
                <a:tab pos="553174" algn="l"/>
                <a:tab pos="553621" algn="l"/>
              </a:tabLst>
            </a:pPr>
            <a:r>
              <a:rPr sz="1600" spc="-4" dirty="0">
                <a:latin typeface="+mn-lt"/>
                <a:cs typeface="GillSans-Light"/>
              </a:rPr>
              <a:t>Loss - </a:t>
            </a:r>
            <a:r>
              <a:rPr sz="1600" spc="21" dirty="0">
                <a:latin typeface="+mn-lt"/>
                <a:cs typeface="GillSans-Light"/>
              </a:rPr>
              <a:t>Binary </a:t>
            </a:r>
            <a:r>
              <a:rPr sz="1600" spc="-7" dirty="0">
                <a:latin typeface="+mn-lt"/>
                <a:cs typeface="GillSans-Light"/>
              </a:rPr>
              <a:t>cross-entropy </a:t>
            </a:r>
            <a:r>
              <a:rPr sz="1600" spc="-4" dirty="0">
                <a:latin typeface="+mn-lt"/>
                <a:cs typeface="GillSans-Light"/>
              </a:rPr>
              <a:t>loss.  </a:t>
            </a:r>
            <a:r>
              <a:rPr sz="1600" spc="-7" dirty="0">
                <a:latin typeface="+mn-lt"/>
                <a:cs typeface="GillSans-Light"/>
              </a:rPr>
              <a:t>Maximum </a:t>
            </a:r>
            <a:r>
              <a:rPr sz="1600" spc="-4" dirty="0">
                <a:latin typeface="+mn-lt"/>
                <a:cs typeface="GillSans-Light"/>
              </a:rPr>
              <a:t>20 epochs. Batch </a:t>
            </a:r>
            <a:r>
              <a:rPr sz="1600" spc="-11" dirty="0">
                <a:latin typeface="+mn-lt"/>
                <a:cs typeface="GillSans-Light"/>
              </a:rPr>
              <a:t>size</a:t>
            </a:r>
            <a:r>
              <a:rPr sz="1600" spc="-158" dirty="0">
                <a:latin typeface="+mn-lt"/>
                <a:cs typeface="GillSans-Light"/>
              </a:rPr>
              <a:t> </a:t>
            </a:r>
            <a:r>
              <a:rPr sz="1600" spc="-4" dirty="0">
                <a:latin typeface="+mn-lt"/>
                <a:cs typeface="GillSans-Light"/>
              </a:rPr>
              <a:t>256.  Initial </a:t>
            </a:r>
            <a:r>
              <a:rPr sz="1600" spc="4" dirty="0">
                <a:latin typeface="+mn-lt"/>
                <a:cs typeface="GillSans-Light"/>
              </a:rPr>
              <a:t>learning </a:t>
            </a:r>
            <a:r>
              <a:rPr sz="1600" spc="11" dirty="0">
                <a:latin typeface="+mn-lt"/>
                <a:cs typeface="GillSans-Light"/>
              </a:rPr>
              <a:t>rate</a:t>
            </a:r>
            <a:r>
              <a:rPr sz="1600" spc="-18" dirty="0">
                <a:latin typeface="+mn-lt"/>
                <a:cs typeface="GillSans-Light"/>
              </a:rPr>
              <a:t> </a:t>
            </a:r>
            <a:r>
              <a:rPr sz="1600" spc="-4" dirty="0">
                <a:latin typeface="+mn-lt"/>
                <a:cs typeface="GillSans-Light"/>
              </a:rPr>
              <a:t>4e-5.</a:t>
            </a:r>
            <a:endParaRPr sz="1600" dirty="0">
              <a:latin typeface="+mn-lt"/>
              <a:cs typeface="GillSans-Light"/>
            </a:endParaRPr>
          </a:p>
        </p:txBody>
      </p:sp>
      <p:sp>
        <p:nvSpPr>
          <p:cNvPr id="4" name="object 4"/>
          <p:cNvSpPr/>
          <p:nvPr/>
        </p:nvSpPr>
        <p:spPr>
          <a:xfrm>
            <a:off x="4971965" y="1412776"/>
            <a:ext cx="4018359" cy="2750344"/>
          </a:xfrm>
          <a:prstGeom prst="rect">
            <a:avLst/>
          </a:prstGeom>
          <a:blipFill>
            <a:blip r:embed="rId3" cstate="print"/>
            <a:stretch>
              <a:fillRect/>
            </a:stretch>
          </a:blipFill>
        </p:spPr>
        <p:txBody>
          <a:bodyPr wrap="square" lIns="0" tIns="0" rIns="0" bIns="0" rtlCol="0"/>
          <a:lstStyle/>
          <a:p>
            <a:endParaRPr/>
          </a:p>
        </p:txBody>
      </p:sp>
      <p:sp>
        <p:nvSpPr>
          <p:cNvPr id="5" name="Title 4">
            <a:extLst>
              <a:ext uri="{FF2B5EF4-FFF2-40B4-BE49-F238E27FC236}">
                <a16:creationId xmlns:a16="http://schemas.microsoft.com/office/drawing/2014/main" id="{932AE415-36DD-D551-FAFE-CD3A0E2882AC}"/>
              </a:ext>
            </a:extLst>
          </p:cNvPr>
          <p:cNvSpPr>
            <a:spLocks noGrp="1"/>
          </p:cNvSpPr>
          <p:nvPr>
            <p:ph type="title" idx="4294967295"/>
          </p:nvPr>
        </p:nvSpPr>
        <p:spPr/>
        <p:txBody>
          <a:bodyPr/>
          <a:lstStyle/>
          <a:p>
            <a:pPr rtl="0" fontAlgn="base"/>
            <a:r>
              <a:rPr lang="en-DE" kern="1200" spc="-14" dirty="0">
                <a:solidFill>
                  <a:srgbClr val="000000"/>
                </a:solidFill>
                <a:effectLst/>
                <a:ea typeface="ＭＳ Ｐゴシック" panose="020B0600070205080204" pitchFamily="34" charset="-128"/>
                <a:cs typeface="Gill Sans" panose="020B0502020104020203" pitchFamily="34" charset="-79"/>
              </a:rPr>
              <a:t>Grounding Referring</a:t>
            </a:r>
            <a:r>
              <a:rPr lang="en-DE" kern="1200" spc="-7" dirty="0">
                <a:solidFill>
                  <a:srgbClr val="000000"/>
                </a:solidFill>
                <a:effectLst/>
                <a:ea typeface="ＭＳ Ｐゴシック" panose="020B0600070205080204" pitchFamily="34" charset="-128"/>
                <a:cs typeface="Gill Sans" panose="020B0502020104020203" pitchFamily="34" charset="-79"/>
              </a:rPr>
              <a:t> </a:t>
            </a:r>
            <a:r>
              <a:rPr lang="en-DE" kern="1200" spc="-11" dirty="0">
                <a:solidFill>
                  <a:srgbClr val="000000"/>
                </a:solidFill>
                <a:effectLst/>
                <a:ea typeface="ＭＳ Ｐゴシック" panose="020B0600070205080204" pitchFamily="34" charset="-128"/>
                <a:cs typeface="Gill Sans" panose="020B0502020104020203" pitchFamily="34" charset="-79"/>
              </a:rPr>
              <a:t>Expressions</a:t>
            </a:r>
            <a:endParaRPr lang="en-DE" dirty="0">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6455" y="1216919"/>
            <a:ext cx="4481810" cy="5152802"/>
          </a:xfrm>
          <a:prstGeom prst="rect">
            <a:avLst/>
          </a:prstGeom>
        </p:spPr>
        <p:txBody>
          <a:bodyPr vert="horz" wrap="square" lIns="0" tIns="10268" rIns="0" bIns="0" rtlCol="0">
            <a:spAutoFit/>
          </a:bodyPr>
          <a:lstStyle/>
          <a:p>
            <a:pPr marL="205376" indent="-169658">
              <a:spcBef>
                <a:spcPts val="80"/>
              </a:spcBef>
              <a:buSzPct val="81395"/>
              <a:buFont typeface="GillSans-Light"/>
              <a:buChar char="•"/>
              <a:tabLst>
                <a:tab pos="204929" algn="l"/>
                <a:tab pos="205376" algn="l"/>
              </a:tabLst>
            </a:pPr>
            <a:r>
              <a:rPr sz="1600" b="1" spc="4" dirty="0">
                <a:latin typeface="+mn-lt"/>
                <a:cs typeface="Gill Sans"/>
              </a:rPr>
              <a:t>Caption-Based </a:t>
            </a:r>
            <a:r>
              <a:rPr sz="1600" b="1" spc="11" dirty="0">
                <a:latin typeface="+mn-lt"/>
                <a:cs typeface="Gill Sans"/>
              </a:rPr>
              <a:t>Image</a:t>
            </a:r>
            <a:r>
              <a:rPr sz="1600" b="1" spc="-4" dirty="0">
                <a:latin typeface="+mn-lt"/>
                <a:cs typeface="Gill Sans"/>
              </a:rPr>
              <a:t> </a:t>
            </a:r>
            <a:r>
              <a:rPr sz="1600" b="1" spc="-7" dirty="0">
                <a:latin typeface="+mn-lt"/>
                <a:cs typeface="Gill Sans"/>
              </a:rPr>
              <a:t>Retrieval</a:t>
            </a:r>
            <a:endParaRPr sz="1600" dirty="0">
              <a:latin typeface="+mn-lt"/>
              <a:cs typeface="Gill Sans"/>
            </a:endParaRPr>
          </a:p>
          <a:p>
            <a:pPr marL="508974" marR="337977" lvl="1" indent="-169658">
              <a:lnSpc>
                <a:spcPct val="112400"/>
              </a:lnSpc>
              <a:spcBef>
                <a:spcPts val="1336"/>
              </a:spcBef>
              <a:buSzPct val="81395"/>
              <a:buChar char="•"/>
              <a:tabLst>
                <a:tab pos="508528" algn="l"/>
                <a:tab pos="508974" algn="l"/>
              </a:tabLst>
            </a:pPr>
            <a:r>
              <a:rPr sz="1600" spc="4" dirty="0">
                <a:latin typeface="+mn-lt"/>
                <a:cs typeface="GillSans-Light"/>
              </a:rPr>
              <a:t>Identifying an image from a pool </a:t>
            </a:r>
            <a:r>
              <a:rPr sz="1600" spc="-4" dirty="0">
                <a:latin typeface="+mn-lt"/>
                <a:cs typeface="GillSans-Light"/>
              </a:rPr>
              <a:t>given </a:t>
            </a:r>
            <a:r>
              <a:rPr sz="1600" spc="4" dirty="0">
                <a:latin typeface="+mn-lt"/>
                <a:cs typeface="GillSans-Light"/>
              </a:rPr>
              <a:t>a</a:t>
            </a:r>
            <a:r>
              <a:rPr sz="1600" spc="-46" dirty="0">
                <a:latin typeface="+mn-lt"/>
                <a:cs typeface="GillSans-Light"/>
              </a:rPr>
              <a:t> </a:t>
            </a:r>
            <a:r>
              <a:rPr sz="1600" spc="4" dirty="0">
                <a:latin typeface="+mn-lt"/>
                <a:cs typeface="GillSans-Light"/>
              </a:rPr>
              <a:t>caption  </a:t>
            </a:r>
            <a:r>
              <a:rPr sz="1600" spc="7" dirty="0">
                <a:latin typeface="+mn-lt"/>
                <a:cs typeface="GillSans-Light"/>
              </a:rPr>
              <a:t>describing </a:t>
            </a:r>
            <a:r>
              <a:rPr sz="1600" dirty="0">
                <a:latin typeface="+mn-lt"/>
                <a:cs typeface="GillSans-Light"/>
              </a:rPr>
              <a:t>its</a:t>
            </a:r>
            <a:r>
              <a:rPr sz="1600" spc="-11" dirty="0">
                <a:latin typeface="+mn-lt"/>
                <a:cs typeface="GillSans-Light"/>
              </a:rPr>
              <a:t> </a:t>
            </a:r>
            <a:r>
              <a:rPr sz="1600" spc="4" dirty="0">
                <a:latin typeface="+mn-lt"/>
                <a:cs typeface="GillSans-Light"/>
              </a:rPr>
              <a:t>content.</a:t>
            </a:r>
            <a:endParaRPr sz="1600" dirty="0">
              <a:latin typeface="+mn-lt"/>
              <a:cs typeface="GillSans-Light"/>
            </a:endParaRPr>
          </a:p>
          <a:p>
            <a:pPr marL="508974" marR="120100" lvl="1" indent="-169658">
              <a:lnSpc>
                <a:spcPct val="111600"/>
              </a:lnSpc>
              <a:spcBef>
                <a:spcPts val="1350"/>
              </a:spcBef>
              <a:buSzPct val="81395"/>
              <a:buChar char="•"/>
              <a:tabLst>
                <a:tab pos="508528" algn="l"/>
                <a:tab pos="508974" algn="l"/>
              </a:tabLst>
            </a:pPr>
            <a:r>
              <a:rPr sz="1600" spc="-11" dirty="0">
                <a:latin typeface="+mn-lt"/>
                <a:cs typeface="GillSans-Light"/>
              </a:rPr>
              <a:t>Training </a:t>
            </a:r>
            <a:r>
              <a:rPr sz="1600" spc="4" dirty="0">
                <a:latin typeface="+mn-lt"/>
                <a:cs typeface="GillSans-Light"/>
              </a:rPr>
              <a:t>and Evaluation </a:t>
            </a:r>
            <a:r>
              <a:rPr sz="1600" dirty="0">
                <a:latin typeface="+mn-lt"/>
                <a:cs typeface="GillSans-Light"/>
              </a:rPr>
              <a:t>is </a:t>
            </a:r>
            <a:r>
              <a:rPr sz="1600" spc="4" dirty="0">
                <a:latin typeface="+mn-lt"/>
                <a:cs typeface="GillSans-Light"/>
              </a:rPr>
              <a:t>done on the Flickr30k  </a:t>
            </a:r>
            <a:r>
              <a:rPr sz="1600" dirty="0">
                <a:latin typeface="+mn-lt"/>
                <a:cs typeface="GillSans-Light"/>
              </a:rPr>
              <a:t>dataset.Trained </a:t>
            </a:r>
            <a:r>
              <a:rPr sz="1600" spc="4" dirty="0">
                <a:latin typeface="+mn-lt"/>
                <a:cs typeface="GillSans-Light"/>
              </a:rPr>
              <a:t>in a </a:t>
            </a:r>
            <a:r>
              <a:rPr sz="1600" dirty="0">
                <a:latin typeface="+mn-lt"/>
                <a:cs typeface="GillSans-Light"/>
              </a:rPr>
              <a:t>4-way multiple-choice </a:t>
            </a:r>
            <a:r>
              <a:rPr sz="1600" spc="4" dirty="0">
                <a:latin typeface="+mn-lt"/>
                <a:cs typeface="GillSans-Light"/>
              </a:rPr>
              <a:t>setting  </a:t>
            </a:r>
            <a:r>
              <a:rPr sz="1600" spc="-11" dirty="0">
                <a:latin typeface="+mn-lt"/>
                <a:cs typeface="GillSans-Light"/>
              </a:rPr>
              <a:t>by </a:t>
            </a:r>
            <a:r>
              <a:rPr sz="1600" spc="4" dirty="0">
                <a:latin typeface="+mn-lt"/>
                <a:cs typeface="GillSans-Light"/>
              </a:rPr>
              <a:t>randomly sampling three </a:t>
            </a:r>
            <a:r>
              <a:rPr sz="1600" spc="11" dirty="0">
                <a:latin typeface="+mn-lt"/>
                <a:cs typeface="GillSans-Light"/>
              </a:rPr>
              <a:t>distractors </a:t>
            </a:r>
            <a:r>
              <a:rPr sz="1600" spc="-4" dirty="0">
                <a:latin typeface="+mn-lt"/>
                <a:cs typeface="GillSans-Light"/>
              </a:rPr>
              <a:t>for </a:t>
            </a:r>
            <a:r>
              <a:rPr sz="1600" spc="4" dirty="0">
                <a:latin typeface="+mn-lt"/>
                <a:cs typeface="GillSans-Light"/>
              </a:rPr>
              <a:t>each  image-caption pair - </a:t>
            </a:r>
            <a:r>
              <a:rPr sz="1600" dirty="0">
                <a:latin typeface="+mn-lt"/>
                <a:cs typeface="GillSans-Light"/>
              </a:rPr>
              <a:t>substituting </a:t>
            </a:r>
            <a:r>
              <a:rPr sz="1600" spc="4" dirty="0">
                <a:latin typeface="+mn-lt"/>
                <a:cs typeface="GillSans-Light"/>
              </a:rPr>
              <a:t>a </a:t>
            </a:r>
            <a:r>
              <a:rPr sz="1600" spc="11" dirty="0">
                <a:latin typeface="+mn-lt"/>
                <a:cs typeface="GillSans-Light"/>
              </a:rPr>
              <a:t>random </a:t>
            </a:r>
            <a:r>
              <a:rPr sz="1600" spc="4" dirty="0">
                <a:latin typeface="+mn-lt"/>
                <a:cs typeface="GillSans-Light"/>
              </a:rPr>
              <a:t>caption,  a </a:t>
            </a:r>
            <a:r>
              <a:rPr sz="1600" spc="11" dirty="0">
                <a:latin typeface="+mn-lt"/>
                <a:cs typeface="GillSans-Light"/>
              </a:rPr>
              <a:t>random image, </a:t>
            </a:r>
            <a:r>
              <a:rPr sz="1600" spc="4" dirty="0">
                <a:latin typeface="+mn-lt"/>
                <a:cs typeface="GillSans-Light"/>
              </a:rPr>
              <a:t>or a hard </a:t>
            </a:r>
            <a:r>
              <a:rPr sz="1600" dirty="0">
                <a:latin typeface="+mn-lt"/>
                <a:cs typeface="GillSans-Light"/>
              </a:rPr>
              <a:t>negative </a:t>
            </a:r>
            <a:r>
              <a:rPr sz="1600" spc="4" dirty="0">
                <a:latin typeface="+mn-lt"/>
                <a:cs typeface="GillSans-Light"/>
              </a:rPr>
              <a:t>from among  the 100 nearest </a:t>
            </a:r>
            <a:r>
              <a:rPr sz="1600" spc="7" dirty="0">
                <a:latin typeface="+mn-lt"/>
                <a:cs typeface="GillSans-Light"/>
              </a:rPr>
              <a:t>neighbors </a:t>
            </a:r>
            <a:r>
              <a:rPr sz="1600" spc="4" dirty="0">
                <a:latin typeface="+mn-lt"/>
                <a:cs typeface="GillSans-Light"/>
              </a:rPr>
              <a:t>of the </a:t>
            </a:r>
            <a:r>
              <a:rPr sz="1600" spc="7" dirty="0">
                <a:latin typeface="+mn-lt"/>
                <a:cs typeface="GillSans-Light"/>
              </a:rPr>
              <a:t>target</a:t>
            </a:r>
            <a:r>
              <a:rPr sz="1600" spc="-32" dirty="0">
                <a:latin typeface="+mn-lt"/>
                <a:cs typeface="GillSans-Light"/>
              </a:rPr>
              <a:t> </a:t>
            </a:r>
            <a:r>
              <a:rPr sz="1600" spc="11" dirty="0">
                <a:latin typeface="+mn-lt"/>
                <a:cs typeface="GillSans-Light"/>
              </a:rPr>
              <a:t>image.</a:t>
            </a:r>
            <a:endParaRPr sz="1600" dirty="0">
              <a:latin typeface="+mn-lt"/>
              <a:cs typeface="GillSans-Light"/>
            </a:endParaRPr>
          </a:p>
          <a:p>
            <a:pPr marL="508974" marR="89294" lvl="1" indent="-169658">
              <a:lnSpc>
                <a:spcPct val="111100"/>
              </a:lnSpc>
              <a:spcBef>
                <a:spcPts val="1360"/>
              </a:spcBef>
              <a:buSzPct val="81395"/>
              <a:buChar char="•"/>
              <a:tabLst>
                <a:tab pos="508528" algn="l"/>
                <a:tab pos="508974" algn="l"/>
              </a:tabLst>
            </a:pPr>
            <a:r>
              <a:rPr sz="1600" spc="4" dirty="0">
                <a:latin typeface="+mn-lt"/>
                <a:cs typeface="GillSans-Light"/>
              </a:rPr>
              <a:t>Alignment score(same as in alignment prediction  pretraining) </a:t>
            </a:r>
            <a:r>
              <a:rPr sz="1600" dirty="0">
                <a:latin typeface="+mn-lt"/>
                <a:cs typeface="GillSans-Light"/>
              </a:rPr>
              <a:t>is </a:t>
            </a:r>
            <a:r>
              <a:rPr sz="1600" spc="4" dirty="0">
                <a:latin typeface="+mn-lt"/>
                <a:cs typeface="GillSans-Light"/>
              </a:rPr>
              <a:t>computed </a:t>
            </a:r>
            <a:r>
              <a:rPr sz="1600" spc="-4" dirty="0">
                <a:latin typeface="+mn-lt"/>
                <a:cs typeface="GillSans-Light"/>
              </a:rPr>
              <a:t>for </a:t>
            </a:r>
            <a:r>
              <a:rPr sz="1600" spc="4" dirty="0">
                <a:latin typeface="+mn-lt"/>
                <a:cs typeface="GillSans-Light"/>
              </a:rPr>
              <a:t>each. Softmax applied.  Loss - </a:t>
            </a:r>
            <a:r>
              <a:rPr sz="1600" dirty="0">
                <a:latin typeface="+mn-lt"/>
                <a:cs typeface="GillSans-Light"/>
              </a:rPr>
              <a:t>Cross-entropy </a:t>
            </a:r>
            <a:r>
              <a:rPr sz="1600" spc="4" dirty="0">
                <a:latin typeface="+mn-lt"/>
                <a:cs typeface="GillSans-Light"/>
              </a:rPr>
              <a:t>loss. 20 epochs. Batch </a:t>
            </a:r>
            <a:r>
              <a:rPr sz="1600" spc="-4" dirty="0">
                <a:latin typeface="+mn-lt"/>
                <a:cs typeface="GillSans-Light"/>
              </a:rPr>
              <a:t>size</a:t>
            </a:r>
            <a:r>
              <a:rPr sz="1600" spc="-274" dirty="0">
                <a:latin typeface="+mn-lt"/>
                <a:cs typeface="GillSans-Light"/>
              </a:rPr>
              <a:t> </a:t>
            </a:r>
            <a:r>
              <a:rPr sz="1600" spc="4" dirty="0">
                <a:latin typeface="+mn-lt"/>
                <a:cs typeface="GillSans-Light"/>
              </a:rPr>
              <a:t>64.  </a:t>
            </a:r>
            <a:r>
              <a:rPr sz="1600" dirty="0">
                <a:latin typeface="+mn-lt"/>
                <a:cs typeface="GillSans-Light"/>
              </a:rPr>
              <a:t>Initial </a:t>
            </a:r>
            <a:r>
              <a:rPr sz="1600" spc="7" dirty="0">
                <a:latin typeface="+mn-lt"/>
                <a:cs typeface="GillSans-Light"/>
              </a:rPr>
              <a:t>learning </a:t>
            </a:r>
            <a:r>
              <a:rPr sz="1600" spc="11" dirty="0">
                <a:latin typeface="+mn-lt"/>
                <a:cs typeface="GillSans-Light"/>
              </a:rPr>
              <a:t>rate</a:t>
            </a:r>
            <a:r>
              <a:rPr sz="1600" spc="-11" dirty="0">
                <a:latin typeface="+mn-lt"/>
                <a:cs typeface="GillSans-Light"/>
              </a:rPr>
              <a:t> </a:t>
            </a:r>
            <a:r>
              <a:rPr sz="1600" spc="4" dirty="0">
                <a:latin typeface="+mn-lt"/>
                <a:cs typeface="GillSans-Light"/>
              </a:rPr>
              <a:t>2e-5.</a:t>
            </a:r>
            <a:endParaRPr sz="1600" dirty="0">
              <a:latin typeface="+mn-lt"/>
              <a:cs typeface="GillSans-Light"/>
            </a:endParaRPr>
          </a:p>
          <a:p>
            <a:pPr lvl="1">
              <a:spcBef>
                <a:spcPts val="28"/>
              </a:spcBef>
              <a:buFont typeface="GillSans-Light"/>
              <a:buChar char="•"/>
            </a:pPr>
            <a:endParaRPr sz="1600" dirty="0">
              <a:latin typeface="+mn-lt"/>
              <a:cs typeface="GillSans-Light"/>
            </a:endParaRPr>
          </a:p>
        </p:txBody>
      </p:sp>
      <p:sp>
        <p:nvSpPr>
          <p:cNvPr id="3" name="object 3"/>
          <p:cNvSpPr/>
          <p:nvPr/>
        </p:nvSpPr>
        <p:spPr>
          <a:xfrm>
            <a:off x="5238568" y="1290715"/>
            <a:ext cx="3618573" cy="2428310"/>
          </a:xfrm>
          <a:prstGeom prst="rect">
            <a:avLst/>
          </a:prstGeom>
          <a:blipFill>
            <a:blip r:embed="rId3" cstate="print"/>
            <a:stretch>
              <a:fillRect/>
            </a:stretch>
          </a:blipFill>
        </p:spPr>
        <p:txBody>
          <a:bodyPr wrap="square" lIns="0" tIns="0" rIns="0" bIns="0" rtlCol="0"/>
          <a:lstStyle/>
          <a:p>
            <a:endParaRPr/>
          </a:p>
        </p:txBody>
      </p:sp>
      <p:sp>
        <p:nvSpPr>
          <p:cNvPr id="4" name="Title 3">
            <a:extLst>
              <a:ext uri="{FF2B5EF4-FFF2-40B4-BE49-F238E27FC236}">
                <a16:creationId xmlns:a16="http://schemas.microsoft.com/office/drawing/2014/main" id="{E5E4B789-141B-44C9-82BA-B2B1D9FDC4F9}"/>
              </a:ext>
            </a:extLst>
          </p:cNvPr>
          <p:cNvSpPr>
            <a:spLocks noGrp="1"/>
          </p:cNvSpPr>
          <p:nvPr>
            <p:ph type="title" idx="4294967295"/>
          </p:nvPr>
        </p:nvSpPr>
        <p:spPr/>
        <p:txBody>
          <a:bodyPr/>
          <a:lstStyle/>
          <a:p>
            <a:pPr rtl="0" fontAlgn="base"/>
            <a:r>
              <a:rPr lang="en-DE" kern="1200" spc="4" dirty="0">
                <a:solidFill>
                  <a:srgbClr val="000000"/>
                </a:solidFill>
                <a:effectLst/>
                <a:ea typeface="ＭＳ Ｐゴシック" panose="020B0600070205080204" pitchFamily="34" charset="-128"/>
                <a:cs typeface="Gill Sans" panose="020B0502020104020203" pitchFamily="34" charset="-79"/>
              </a:rPr>
              <a:t>Caption-Based </a:t>
            </a:r>
            <a:r>
              <a:rPr lang="en-DE" kern="1200" spc="11" dirty="0">
                <a:solidFill>
                  <a:srgbClr val="000000"/>
                </a:solidFill>
                <a:effectLst/>
                <a:ea typeface="ＭＳ Ｐゴシック" panose="020B0600070205080204" pitchFamily="34" charset="-128"/>
                <a:cs typeface="Gill Sans" panose="020B0502020104020203" pitchFamily="34" charset="-79"/>
              </a:rPr>
              <a:t>Image</a:t>
            </a:r>
            <a:r>
              <a:rPr lang="en-DE" kern="1200" spc="-4" dirty="0">
                <a:solidFill>
                  <a:srgbClr val="000000"/>
                </a:solidFill>
                <a:effectLst/>
                <a:ea typeface="ＭＳ Ｐゴシック" panose="020B0600070205080204" pitchFamily="34" charset="-128"/>
                <a:cs typeface="Gill Sans" panose="020B0502020104020203" pitchFamily="34" charset="-79"/>
              </a:rPr>
              <a:t> </a:t>
            </a:r>
            <a:r>
              <a:rPr lang="en-DE" kern="1200" spc="-7" dirty="0">
                <a:solidFill>
                  <a:srgbClr val="000000"/>
                </a:solidFill>
                <a:effectLst/>
                <a:ea typeface="ＭＳ Ｐゴシック" panose="020B0600070205080204" pitchFamily="34" charset="-128"/>
                <a:cs typeface="Gill Sans" panose="020B0502020104020203" pitchFamily="34" charset="-79"/>
              </a:rPr>
              <a:t>Retrieval</a:t>
            </a:r>
            <a:endParaRPr lang="en-DE" dirty="0">
              <a:effectLst/>
            </a:endParaRPr>
          </a:p>
          <a:p>
            <a:endParaRPr lang="en-DE" dirty="0"/>
          </a:p>
        </p:txBody>
      </p:sp>
      <p:sp>
        <p:nvSpPr>
          <p:cNvPr id="6" name="TextBox 5">
            <a:extLst>
              <a:ext uri="{FF2B5EF4-FFF2-40B4-BE49-F238E27FC236}">
                <a16:creationId xmlns:a16="http://schemas.microsoft.com/office/drawing/2014/main" id="{2B7271FE-B6DF-A7EF-4F0C-40F0F9681D57}"/>
              </a:ext>
            </a:extLst>
          </p:cNvPr>
          <p:cNvSpPr txBox="1"/>
          <p:nvPr/>
        </p:nvSpPr>
        <p:spPr>
          <a:xfrm>
            <a:off x="4950123" y="3913094"/>
            <a:ext cx="4204990" cy="2319609"/>
          </a:xfrm>
          <a:prstGeom prst="rect">
            <a:avLst/>
          </a:prstGeom>
          <a:noFill/>
        </p:spPr>
        <p:txBody>
          <a:bodyPr wrap="square">
            <a:spAutoFit/>
          </a:bodyPr>
          <a:lstStyle/>
          <a:p>
            <a:pPr marL="205376" indent="-169658">
              <a:buSzPct val="81395"/>
              <a:buFont typeface="GillSans-Light"/>
              <a:buChar char="•"/>
              <a:tabLst>
                <a:tab pos="204929" algn="l"/>
                <a:tab pos="205376" algn="l"/>
              </a:tabLst>
            </a:pPr>
            <a:r>
              <a:rPr lang="en-GB" sz="1400" b="1" dirty="0">
                <a:latin typeface="+mn-lt"/>
                <a:cs typeface="Gill Sans"/>
              </a:rPr>
              <a:t>‘Zero-shot’ </a:t>
            </a:r>
            <a:r>
              <a:rPr lang="en-GB" sz="1400" b="1" spc="4" dirty="0">
                <a:latin typeface="+mn-lt"/>
                <a:cs typeface="Gill Sans"/>
              </a:rPr>
              <a:t>Caption-Based </a:t>
            </a:r>
            <a:r>
              <a:rPr lang="en-GB" sz="1400" b="1" spc="11" dirty="0">
                <a:latin typeface="+mn-lt"/>
                <a:cs typeface="Gill Sans"/>
              </a:rPr>
              <a:t>Image </a:t>
            </a:r>
            <a:r>
              <a:rPr lang="en-GB" sz="1400" b="1" spc="-7" dirty="0">
                <a:latin typeface="+mn-lt"/>
                <a:cs typeface="Gill Sans"/>
              </a:rPr>
              <a:t>Retrieval</a:t>
            </a:r>
            <a:endParaRPr lang="en-GB" sz="1400" dirty="0">
              <a:latin typeface="+mn-lt"/>
              <a:cs typeface="Gill Sans"/>
            </a:endParaRPr>
          </a:p>
          <a:p>
            <a:pPr marL="508974" marR="25002" lvl="1" indent="-169658" algn="just">
              <a:lnSpc>
                <a:spcPct val="112400"/>
              </a:lnSpc>
              <a:spcBef>
                <a:spcPts val="1336"/>
              </a:spcBef>
              <a:buSzPct val="81395"/>
              <a:buChar char="•"/>
              <a:tabLst>
                <a:tab pos="508974" algn="l"/>
              </a:tabLst>
            </a:pPr>
            <a:r>
              <a:rPr lang="en-GB" sz="1400" spc="7" dirty="0">
                <a:latin typeface="+mn-lt"/>
                <a:cs typeface="GillSans-Light"/>
              </a:rPr>
              <a:t>Pre-trained </a:t>
            </a:r>
            <a:r>
              <a:rPr lang="en-GB" sz="1400" dirty="0">
                <a:latin typeface="+mn-lt"/>
                <a:cs typeface="GillSans-Light"/>
              </a:rPr>
              <a:t>multi-modal </a:t>
            </a:r>
            <a:r>
              <a:rPr lang="en-GB" sz="1400" spc="4" dirty="0">
                <a:latin typeface="+mn-lt"/>
                <a:cs typeface="GillSans-Light"/>
              </a:rPr>
              <a:t>alignment prediction</a:t>
            </a:r>
            <a:r>
              <a:rPr lang="en-GB" sz="1400" spc="-49" dirty="0">
                <a:latin typeface="+mn-lt"/>
                <a:cs typeface="GillSans-Light"/>
              </a:rPr>
              <a:t> </a:t>
            </a:r>
            <a:r>
              <a:rPr lang="en-GB" sz="1400" spc="4" dirty="0">
                <a:latin typeface="+mn-lt"/>
                <a:cs typeface="GillSans-Light"/>
              </a:rPr>
              <a:t>model  on Conceptual Captions dataset </a:t>
            </a:r>
            <a:r>
              <a:rPr lang="en-GB" sz="1400" dirty="0">
                <a:latin typeface="+mn-lt"/>
                <a:cs typeface="GillSans-Light"/>
              </a:rPr>
              <a:t>is </a:t>
            </a:r>
            <a:r>
              <a:rPr lang="en-GB" sz="1400" spc="4" dirty="0">
                <a:latin typeface="+mn-lt"/>
                <a:cs typeface="GillSans-Light"/>
              </a:rPr>
              <a:t>used </a:t>
            </a:r>
            <a:r>
              <a:rPr lang="en-GB" sz="1400" spc="-14" dirty="0">
                <a:latin typeface="+mn-lt"/>
                <a:cs typeface="GillSans-Light"/>
              </a:rPr>
              <a:t>directly. </a:t>
            </a:r>
            <a:r>
              <a:rPr lang="en-GB" sz="1400" spc="7" dirty="0">
                <a:latin typeface="+mn-lt"/>
                <a:cs typeface="GillSans-Light"/>
              </a:rPr>
              <a:t>No  fine-tuning.</a:t>
            </a:r>
            <a:endParaRPr lang="en-GB" sz="1400" dirty="0">
              <a:latin typeface="+mn-lt"/>
              <a:cs typeface="GillSans-Light"/>
            </a:endParaRPr>
          </a:p>
          <a:p>
            <a:pPr marL="508974" marR="225020" lvl="1" indent="-169658">
              <a:lnSpc>
                <a:spcPct val="110500"/>
              </a:lnSpc>
              <a:spcBef>
                <a:spcPts val="1371"/>
              </a:spcBef>
              <a:buSzPct val="81395"/>
              <a:buChar char="•"/>
              <a:tabLst>
                <a:tab pos="508528" algn="l"/>
                <a:tab pos="508974" algn="l"/>
              </a:tabLst>
            </a:pPr>
            <a:r>
              <a:rPr lang="en-GB" sz="1400" spc="7" dirty="0">
                <a:latin typeface="+mn-lt"/>
                <a:cs typeface="GillSans-Light"/>
              </a:rPr>
              <a:t>Demonstrates </a:t>
            </a:r>
            <a:r>
              <a:rPr lang="en-GB" sz="1400" dirty="0">
                <a:latin typeface="+mn-lt"/>
                <a:cs typeface="GillSans-Light"/>
              </a:rPr>
              <a:t>that </a:t>
            </a:r>
            <a:r>
              <a:rPr lang="en-GB" sz="1400" spc="4" dirty="0">
                <a:latin typeface="+mn-lt"/>
                <a:cs typeface="GillSans-Light"/>
              </a:rPr>
              <a:t>the </a:t>
            </a:r>
            <a:r>
              <a:rPr lang="en-GB" sz="1400" spc="7" dirty="0">
                <a:latin typeface="+mn-lt"/>
                <a:cs typeface="GillSans-Light"/>
              </a:rPr>
              <a:t>pretraining </a:t>
            </a:r>
            <a:r>
              <a:rPr lang="en-GB" sz="1400" spc="4" dirty="0">
                <a:latin typeface="+mn-lt"/>
                <a:cs typeface="GillSans-Light"/>
              </a:rPr>
              <a:t>has</a:t>
            </a:r>
            <a:r>
              <a:rPr lang="en-GB" sz="1400" spc="-49" dirty="0">
                <a:latin typeface="+mn-lt"/>
                <a:cs typeface="GillSans-Light"/>
              </a:rPr>
              <a:t> </a:t>
            </a:r>
            <a:r>
              <a:rPr lang="en-GB" sz="1400" dirty="0">
                <a:latin typeface="+mn-lt"/>
                <a:cs typeface="GillSans-Light"/>
              </a:rPr>
              <a:t>developed  </a:t>
            </a:r>
            <a:r>
              <a:rPr lang="en-GB" sz="1400" spc="4" dirty="0">
                <a:latin typeface="+mn-lt"/>
                <a:cs typeface="GillSans-Light"/>
              </a:rPr>
              <a:t>the </a:t>
            </a:r>
            <a:r>
              <a:rPr lang="en-GB" sz="1400" dirty="0">
                <a:latin typeface="+mn-lt"/>
                <a:cs typeface="GillSans-Light"/>
              </a:rPr>
              <a:t>ability </a:t>
            </a:r>
            <a:r>
              <a:rPr lang="en-GB" sz="1400" spc="4" dirty="0">
                <a:latin typeface="+mn-lt"/>
                <a:cs typeface="GillSans-Light"/>
              </a:rPr>
              <a:t>to ground </a:t>
            </a:r>
            <a:r>
              <a:rPr lang="en-GB" sz="1400" spc="-7" dirty="0" err="1">
                <a:latin typeface="+mn-lt"/>
                <a:cs typeface="GillSans-Light"/>
              </a:rPr>
              <a:t>text.Tested</a:t>
            </a:r>
            <a:r>
              <a:rPr lang="en-GB" sz="1400" spc="-7" dirty="0">
                <a:latin typeface="+mn-lt"/>
                <a:cs typeface="GillSans-Light"/>
              </a:rPr>
              <a:t> </a:t>
            </a:r>
            <a:r>
              <a:rPr lang="en-GB" sz="1400" spc="4" dirty="0">
                <a:latin typeface="+mn-lt"/>
                <a:cs typeface="GillSans-Light"/>
              </a:rPr>
              <a:t>on the caption-  based image </a:t>
            </a:r>
            <a:r>
              <a:rPr lang="en-GB" sz="1400" spc="7" dirty="0">
                <a:latin typeface="+mn-lt"/>
                <a:cs typeface="GillSans-Light"/>
              </a:rPr>
              <a:t>retrieval </a:t>
            </a:r>
            <a:r>
              <a:rPr lang="en-GB" sz="1400" spc="4" dirty="0">
                <a:latin typeface="+mn-lt"/>
                <a:cs typeface="GillSans-Light"/>
              </a:rPr>
              <a:t>task</a:t>
            </a:r>
            <a:r>
              <a:rPr lang="en-GB" sz="1400" spc="-21" dirty="0">
                <a:latin typeface="+mn-lt"/>
                <a:cs typeface="GillSans-Light"/>
              </a:rPr>
              <a:t> </a:t>
            </a:r>
            <a:r>
              <a:rPr lang="en-GB" sz="1400" dirty="0">
                <a:latin typeface="+mn-lt"/>
                <a:cs typeface="GillSans-Light"/>
              </a:rPr>
              <a:t>test-set.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8310-742D-7E99-E3AF-F931E14B8ACB}"/>
              </a:ext>
            </a:extLst>
          </p:cNvPr>
          <p:cNvSpPr>
            <a:spLocks noGrp="1"/>
          </p:cNvSpPr>
          <p:nvPr>
            <p:ph type="title"/>
          </p:nvPr>
        </p:nvSpPr>
        <p:spPr/>
        <p:txBody>
          <a:bodyPr/>
          <a:lstStyle/>
          <a:p>
            <a:r>
              <a:rPr lang="en-DE" dirty="0"/>
              <a:t>Contrastive pretraining</a:t>
            </a:r>
          </a:p>
        </p:txBody>
      </p:sp>
      <p:sp>
        <p:nvSpPr>
          <p:cNvPr id="4" name="Slide Number Placeholder 3">
            <a:extLst>
              <a:ext uri="{FF2B5EF4-FFF2-40B4-BE49-F238E27FC236}">
                <a16:creationId xmlns:a16="http://schemas.microsoft.com/office/drawing/2014/main" id="{28C6BD54-8E9B-1A7C-3807-498BBAEECBA2}"/>
              </a:ext>
            </a:extLst>
          </p:cNvPr>
          <p:cNvSpPr>
            <a:spLocks noGrp="1"/>
          </p:cNvSpPr>
          <p:nvPr>
            <p:ph type="sldNum" sz="quarter" idx="12"/>
          </p:nvPr>
        </p:nvSpPr>
        <p:spPr/>
        <p:txBody>
          <a:bodyPr/>
          <a:lstStyle/>
          <a:p>
            <a:pPr>
              <a:defRPr/>
            </a:pPr>
            <a:fld id="{A4C577E2-95DD-1F4B-A688-E8FB02007787}" type="slidenum">
              <a:rPr lang="de-DE" smtClean="0"/>
              <a:pPr>
                <a:defRPr/>
              </a:pPr>
              <a:t>68</a:t>
            </a:fld>
            <a:endParaRPr lang="de-DE"/>
          </a:p>
        </p:txBody>
      </p:sp>
      <p:sp>
        <p:nvSpPr>
          <p:cNvPr id="5" name="Content Placeholder 4">
            <a:extLst>
              <a:ext uri="{FF2B5EF4-FFF2-40B4-BE49-F238E27FC236}">
                <a16:creationId xmlns:a16="http://schemas.microsoft.com/office/drawing/2014/main" id="{2A8EF668-10C8-5B3E-5B0C-20B57A476CC4}"/>
              </a:ext>
            </a:extLst>
          </p:cNvPr>
          <p:cNvSpPr txBox="1">
            <a:spLocks noGrp="1"/>
          </p:cNvSpPr>
          <p:nvPr>
            <p:ph idx="1"/>
          </p:nvPr>
        </p:nvSpPr>
        <p:spPr>
          <a:xfrm>
            <a:off x="457200" y="1196975"/>
            <a:ext cx="8229600" cy="2973122"/>
          </a:xfrm>
          <a:prstGeom prst="rect">
            <a:avLst/>
          </a:prstGeom>
          <a:noFill/>
        </p:spPr>
        <p:txBody>
          <a:bodyPr wrap="square">
            <a:spAutoFit/>
          </a:bodyPr>
          <a:lstStyle/>
          <a:p>
            <a:r>
              <a:rPr lang="en-GB" sz="2400" b="0" i="0" u="none" strike="noStrike" dirty="0">
                <a:solidFill>
                  <a:srgbClr val="202124"/>
                </a:solidFill>
                <a:effectLst/>
              </a:rPr>
              <a:t>During unsupervised contrastive pre-training, </a:t>
            </a:r>
          </a:p>
          <a:p>
            <a:r>
              <a:rPr lang="en-GB" sz="2400" b="1" i="0" u="none" strike="noStrike" dirty="0">
                <a:solidFill>
                  <a:srgbClr val="202124"/>
                </a:solidFill>
                <a:effectLst/>
              </a:rPr>
              <a:t>the </a:t>
            </a:r>
            <a:r>
              <a:rPr lang="en-GB" sz="2400" b="1" i="0" u="none" strike="noStrike" dirty="0" err="1">
                <a:solidFill>
                  <a:srgbClr val="202124"/>
                </a:solidFill>
                <a:effectLst/>
              </a:rPr>
              <a:t>unlabeled</a:t>
            </a:r>
            <a:r>
              <a:rPr lang="en-GB" sz="2400" b="1" i="0" u="none" strike="noStrike" dirty="0">
                <a:solidFill>
                  <a:srgbClr val="202124"/>
                </a:solidFill>
                <a:effectLst/>
              </a:rPr>
              <a:t> images are clustered in the latent space, </a:t>
            </a:r>
          </a:p>
          <a:p>
            <a:r>
              <a:rPr lang="en-GB" sz="2400" b="1" i="0" u="none" strike="noStrike" dirty="0">
                <a:solidFill>
                  <a:srgbClr val="202124"/>
                </a:solidFill>
                <a:effectLst/>
              </a:rPr>
              <a:t>forming fairly good decision boundaries between different classes</a:t>
            </a:r>
            <a:r>
              <a:rPr lang="en-GB" sz="2400" b="0" i="0" u="none" strike="noStrike" dirty="0">
                <a:solidFill>
                  <a:srgbClr val="202124"/>
                </a:solidFill>
                <a:effectLst/>
              </a:rPr>
              <a:t>. </a:t>
            </a:r>
          </a:p>
          <a:p>
            <a:r>
              <a:rPr lang="en-GB" sz="2400" b="0" i="0" u="none" strike="noStrike" dirty="0">
                <a:solidFill>
                  <a:srgbClr val="202124"/>
                </a:solidFill>
                <a:effectLst/>
              </a:rPr>
              <a:t>Based on this clustering, the subsequent supervised fine-tuning </a:t>
            </a:r>
          </a:p>
          <a:p>
            <a:r>
              <a:rPr lang="en-GB" sz="2400" b="0" i="0" u="none" strike="noStrike" dirty="0">
                <a:solidFill>
                  <a:srgbClr val="202124"/>
                </a:solidFill>
                <a:effectLst/>
              </a:rPr>
              <a:t>will achieve better performance than random initialization.</a:t>
            </a:r>
            <a:endParaRPr lang="en-DE" sz="2400" dirty="0"/>
          </a:p>
        </p:txBody>
      </p:sp>
    </p:spTree>
    <p:extLst>
      <p:ext uri="{BB962C8B-B14F-4D97-AF65-F5344CB8AC3E}">
        <p14:creationId xmlns:p14="http://schemas.microsoft.com/office/powerpoint/2010/main" val="1105173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974" y="1990151"/>
            <a:ext cx="2215528" cy="618602"/>
          </a:xfrm>
          <a:prstGeom prst="rect">
            <a:avLst/>
          </a:prstGeom>
        </p:spPr>
        <p:txBody>
          <a:bodyPr vert="horz" wrap="square" lIns="0" tIns="101952" rIns="0" bIns="0" rtlCol="0">
            <a:spAutoFit/>
          </a:bodyPr>
          <a:lstStyle/>
          <a:p>
            <a:pPr marL="5777">
              <a:spcBef>
                <a:spcPts val="802"/>
              </a:spcBef>
            </a:pPr>
            <a:r>
              <a:rPr sz="1342" b="1" spc="-2" dirty="0">
                <a:solidFill>
                  <a:srgbClr val="4A4A4A"/>
                </a:solidFill>
                <a:latin typeface="Avenir Next"/>
                <a:cs typeface="Avenir Next"/>
              </a:rPr>
              <a:t>Single-Stream</a:t>
            </a:r>
            <a:endParaRPr sz="1342">
              <a:latin typeface="Avenir Next"/>
              <a:cs typeface="Avenir Next"/>
            </a:endParaRPr>
          </a:p>
          <a:p>
            <a:pPr marL="186577" indent="-181090">
              <a:spcBef>
                <a:spcPts val="759"/>
              </a:spcBef>
              <a:buChar char="•"/>
              <a:tabLst>
                <a:tab pos="186577" algn="l"/>
                <a:tab pos="186867" algn="l"/>
              </a:tabLst>
            </a:pPr>
            <a:r>
              <a:rPr sz="1342" spc="-2" dirty="0">
                <a:solidFill>
                  <a:srgbClr val="4A4A4A"/>
                </a:solidFill>
                <a:latin typeface="AvenirNext-Medium"/>
                <a:cs typeface="AvenirNext-Medium"/>
              </a:rPr>
              <a:t>Concat </a:t>
            </a:r>
            <a:r>
              <a:rPr sz="1342" spc="2" dirty="0">
                <a:solidFill>
                  <a:srgbClr val="4A4A4A"/>
                </a:solidFill>
                <a:latin typeface="AvenirNext-Medium"/>
                <a:cs typeface="AvenirNext-Medium"/>
              </a:rPr>
              <a:t>image—text</a:t>
            </a:r>
            <a:r>
              <a:rPr sz="1342" spc="-18" dirty="0">
                <a:solidFill>
                  <a:srgbClr val="4A4A4A"/>
                </a:solidFill>
                <a:latin typeface="AvenirNext-Medium"/>
                <a:cs typeface="AvenirNext-Medium"/>
              </a:rPr>
              <a:t> </a:t>
            </a:r>
            <a:r>
              <a:rPr sz="1342" spc="2" dirty="0">
                <a:solidFill>
                  <a:srgbClr val="4A4A4A"/>
                </a:solidFill>
                <a:latin typeface="AvenirNext-Medium"/>
                <a:cs typeface="AvenirNext-Medium"/>
              </a:rPr>
              <a:t>inputs</a:t>
            </a:r>
            <a:endParaRPr sz="1342">
              <a:latin typeface="AvenirNext-Medium"/>
              <a:cs typeface="AvenirNext-Medium"/>
            </a:endParaRPr>
          </a:p>
        </p:txBody>
      </p:sp>
      <p:sp>
        <p:nvSpPr>
          <p:cNvPr id="3" name="object 3"/>
          <p:cNvSpPr txBox="1"/>
          <p:nvPr/>
        </p:nvSpPr>
        <p:spPr>
          <a:xfrm>
            <a:off x="660974" y="3194112"/>
            <a:ext cx="2636915" cy="1545971"/>
          </a:xfrm>
          <a:prstGeom prst="rect">
            <a:avLst/>
          </a:prstGeom>
        </p:spPr>
        <p:txBody>
          <a:bodyPr vert="horz" wrap="square" lIns="0" tIns="101952" rIns="0" bIns="0" rtlCol="0">
            <a:spAutoFit/>
          </a:bodyPr>
          <a:lstStyle/>
          <a:p>
            <a:pPr marL="5777">
              <a:spcBef>
                <a:spcPts val="802"/>
              </a:spcBef>
            </a:pPr>
            <a:r>
              <a:rPr sz="1342" b="1" spc="-2" dirty="0">
                <a:solidFill>
                  <a:srgbClr val="4A4A4A"/>
                </a:solidFill>
                <a:latin typeface="Avenir Next"/>
                <a:cs typeface="Avenir Next"/>
              </a:rPr>
              <a:t>Dual-Stream</a:t>
            </a:r>
            <a:endParaRPr sz="1342">
              <a:latin typeface="Avenir Next"/>
              <a:cs typeface="Avenir Next"/>
            </a:endParaRPr>
          </a:p>
          <a:p>
            <a:pPr marL="253295" indent="-247808">
              <a:spcBef>
                <a:spcPts val="759"/>
              </a:spcBef>
              <a:buAutoNum type="arabicPeriod"/>
              <a:tabLst>
                <a:tab pos="253295" algn="l"/>
                <a:tab pos="253584" algn="l"/>
              </a:tabLst>
            </a:pPr>
            <a:r>
              <a:rPr sz="1342" spc="4" dirty="0">
                <a:solidFill>
                  <a:srgbClr val="4A4A4A"/>
                </a:solidFill>
                <a:latin typeface="AvenirNext-Medium"/>
                <a:cs typeface="AvenirNext-Medium"/>
              </a:rPr>
              <a:t>Image and </a:t>
            </a:r>
            <a:r>
              <a:rPr sz="1342" dirty="0">
                <a:solidFill>
                  <a:srgbClr val="4A4A4A"/>
                </a:solidFill>
                <a:latin typeface="AvenirNext-Medium"/>
                <a:cs typeface="AvenirNext-Medium"/>
              </a:rPr>
              <a:t>text</a:t>
            </a:r>
            <a:r>
              <a:rPr sz="1342" spc="-27" dirty="0">
                <a:solidFill>
                  <a:srgbClr val="4A4A4A"/>
                </a:solidFill>
                <a:latin typeface="AvenirNext-Medium"/>
                <a:cs typeface="AvenirNext-Medium"/>
              </a:rPr>
              <a:t> </a:t>
            </a:r>
            <a:r>
              <a:rPr sz="1342" spc="2" dirty="0">
                <a:solidFill>
                  <a:srgbClr val="4A4A4A"/>
                </a:solidFill>
                <a:latin typeface="AvenirNext-Medium"/>
                <a:cs typeface="AvenirNext-Medium"/>
              </a:rPr>
              <a:t>independently</a:t>
            </a:r>
            <a:endParaRPr sz="1342">
              <a:latin typeface="AvenirNext-Medium"/>
              <a:cs typeface="AvenirNext-Medium"/>
            </a:endParaRPr>
          </a:p>
          <a:p>
            <a:pPr marL="253295" indent="-247808">
              <a:spcBef>
                <a:spcPts val="759"/>
              </a:spcBef>
              <a:buAutoNum type="arabicPeriod"/>
              <a:tabLst>
                <a:tab pos="253295" algn="l"/>
                <a:tab pos="253584" algn="l"/>
              </a:tabLst>
            </a:pPr>
            <a:r>
              <a:rPr sz="1342" dirty="0">
                <a:solidFill>
                  <a:srgbClr val="4A4A4A"/>
                </a:solidFill>
                <a:latin typeface="AvenirNext-Medium"/>
                <a:cs typeface="AvenirNext-Medium"/>
              </a:rPr>
              <a:t>Cross-modal</a:t>
            </a:r>
            <a:r>
              <a:rPr sz="1342" spc="-2" dirty="0">
                <a:solidFill>
                  <a:srgbClr val="4A4A4A"/>
                </a:solidFill>
                <a:latin typeface="AvenirNext-Medium"/>
                <a:cs typeface="AvenirNext-Medium"/>
              </a:rPr>
              <a:t> </a:t>
            </a:r>
            <a:r>
              <a:rPr sz="1342" spc="2" dirty="0">
                <a:solidFill>
                  <a:srgbClr val="4A4A4A"/>
                </a:solidFill>
                <a:latin typeface="AvenirNext-Medium"/>
                <a:cs typeface="AvenirNext-Medium"/>
              </a:rPr>
              <a:t>layers</a:t>
            </a:r>
            <a:endParaRPr sz="1342">
              <a:latin typeface="AvenirNext-Medium"/>
              <a:cs typeface="AvenirNext-Medium"/>
            </a:endParaRPr>
          </a:p>
          <a:p>
            <a:pPr marL="367669" lvl="1" indent="-181379">
              <a:spcBef>
                <a:spcPts val="762"/>
              </a:spcBef>
              <a:buChar char="•"/>
              <a:tabLst>
                <a:tab pos="367669" algn="l"/>
                <a:tab pos="367958" algn="l"/>
              </a:tabLst>
            </a:pPr>
            <a:r>
              <a:rPr sz="1342" spc="2" dirty="0">
                <a:solidFill>
                  <a:srgbClr val="4A4A4A"/>
                </a:solidFill>
                <a:latin typeface="AvenirNext-Medium"/>
                <a:cs typeface="AvenirNext-Medium"/>
              </a:rPr>
              <a:t>Intra-modal</a:t>
            </a:r>
            <a:endParaRPr sz="1342">
              <a:latin typeface="AvenirNext-Medium"/>
              <a:cs typeface="AvenirNext-Medium"/>
            </a:endParaRPr>
          </a:p>
          <a:p>
            <a:pPr marL="367669" lvl="1" indent="-181379">
              <a:spcBef>
                <a:spcPts val="759"/>
              </a:spcBef>
              <a:buChar char="•"/>
              <a:tabLst>
                <a:tab pos="367669" algn="l"/>
                <a:tab pos="367958" algn="l"/>
              </a:tabLst>
            </a:pPr>
            <a:r>
              <a:rPr sz="1342" dirty="0">
                <a:solidFill>
                  <a:srgbClr val="4A4A4A"/>
                </a:solidFill>
                <a:latin typeface="AvenirNext-Medium"/>
                <a:cs typeface="AvenirNext-Medium"/>
              </a:rPr>
              <a:t>Inter-modal</a:t>
            </a:r>
            <a:endParaRPr sz="1342">
              <a:latin typeface="AvenirNext-Medium"/>
              <a:cs typeface="AvenirNext-Medium"/>
            </a:endParaRPr>
          </a:p>
        </p:txBody>
      </p:sp>
      <p:sp>
        <p:nvSpPr>
          <p:cNvPr id="4" name="object 4"/>
          <p:cNvSpPr txBox="1">
            <a:spLocks noGrp="1"/>
          </p:cNvSpPr>
          <p:nvPr>
            <p:ph type="title"/>
          </p:nvPr>
        </p:nvSpPr>
        <p:spPr>
          <a:xfrm>
            <a:off x="377532" y="264585"/>
            <a:ext cx="8518922" cy="1362383"/>
          </a:xfrm>
          <a:prstGeom prst="rect">
            <a:avLst/>
          </a:prstGeom>
        </p:spPr>
        <p:txBody>
          <a:bodyPr vert="horz" wrap="square" lIns="0" tIns="8087" rIns="0" bIns="0" numCol="1" rtlCol="0" anchor="t" anchorCtr="0" compatLnSpc="1">
            <a:prstTxWarp prst="textNoShape">
              <a:avLst/>
            </a:prstTxWarp>
            <a:spAutoFit/>
          </a:bodyPr>
          <a:lstStyle/>
          <a:p>
            <a:pPr marL="5777">
              <a:spcBef>
                <a:spcPts val="64"/>
              </a:spcBef>
            </a:pPr>
            <a:r>
              <a:rPr lang="de-DE" spc="96" dirty="0" err="1"/>
              <a:t>Nowadays</a:t>
            </a:r>
            <a:r>
              <a:rPr lang="de-DE" spc="96" dirty="0"/>
              <a:t>: Many different V&amp;L BERTs</a:t>
            </a:r>
            <a:br>
              <a:rPr lang="de-DE" spc="96" dirty="0"/>
            </a:br>
            <a:r>
              <a:rPr lang="de-DE" spc="96" dirty="0"/>
              <a:t> </a:t>
            </a:r>
            <a:br>
              <a:rPr lang="de-DE" spc="96" dirty="0"/>
            </a:br>
            <a:r>
              <a:rPr sz="2400" spc="96" dirty="0"/>
              <a:t>Single- </a:t>
            </a:r>
            <a:r>
              <a:rPr sz="2400" spc="-180" dirty="0"/>
              <a:t>&amp; </a:t>
            </a:r>
            <a:r>
              <a:rPr sz="2400" spc="120" dirty="0"/>
              <a:t>Dual-Stream</a:t>
            </a:r>
            <a:r>
              <a:rPr sz="2400" spc="-375" dirty="0"/>
              <a:t> </a:t>
            </a:r>
            <a:r>
              <a:rPr sz="2400" spc="146" dirty="0"/>
              <a:t>Architectures</a:t>
            </a:r>
            <a:endParaRPr spc="146" dirty="0"/>
          </a:p>
        </p:txBody>
      </p:sp>
      <p:sp>
        <p:nvSpPr>
          <p:cNvPr id="5" name="object 5"/>
          <p:cNvSpPr/>
          <p:nvPr/>
        </p:nvSpPr>
        <p:spPr>
          <a:xfrm>
            <a:off x="5171037" y="2065918"/>
            <a:ext cx="2951149" cy="1533916"/>
          </a:xfrm>
          <a:custGeom>
            <a:avLst/>
            <a:gdLst/>
            <a:ahLst/>
            <a:cxnLst/>
            <a:rect l="l" t="t" r="r" b="b"/>
            <a:pathLst>
              <a:path w="6488430" h="3372485">
                <a:moveTo>
                  <a:pt x="0" y="0"/>
                </a:moveTo>
                <a:lnTo>
                  <a:pt x="6487936" y="0"/>
                </a:lnTo>
                <a:lnTo>
                  <a:pt x="6487936" y="3371932"/>
                </a:lnTo>
                <a:lnTo>
                  <a:pt x="0" y="3371932"/>
                </a:lnTo>
                <a:lnTo>
                  <a:pt x="0" y="0"/>
                </a:lnTo>
                <a:close/>
              </a:path>
            </a:pathLst>
          </a:custGeom>
          <a:ln w="20941">
            <a:solidFill>
              <a:srgbClr val="000000"/>
            </a:solidFill>
          </a:ln>
        </p:spPr>
        <p:txBody>
          <a:bodyPr wrap="square" lIns="0" tIns="0" rIns="0" bIns="0" rtlCol="0"/>
          <a:lstStyle/>
          <a:p>
            <a:endParaRPr sz="818"/>
          </a:p>
        </p:txBody>
      </p:sp>
      <p:sp>
        <p:nvSpPr>
          <p:cNvPr id="6" name="object 6"/>
          <p:cNvSpPr/>
          <p:nvPr/>
        </p:nvSpPr>
        <p:spPr>
          <a:xfrm>
            <a:off x="8146833" y="2078060"/>
            <a:ext cx="341672" cy="170981"/>
          </a:xfrm>
          <a:custGeom>
            <a:avLst/>
            <a:gdLst/>
            <a:ahLst/>
            <a:cxnLst/>
            <a:rect l="l" t="t" r="r" b="b"/>
            <a:pathLst>
              <a:path w="751205" h="375919">
                <a:moveTo>
                  <a:pt x="562977" y="0"/>
                </a:moveTo>
                <a:lnTo>
                  <a:pt x="187659" y="0"/>
                </a:lnTo>
                <a:lnTo>
                  <a:pt x="137772" y="6703"/>
                </a:lnTo>
                <a:lnTo>
                  <a:pt x="92944" y="25620"/>
                </a:lnTo>
                <a:lnTo>
                  <a:pt x="54964" y="54962"/>
                </a:lnTo>
                <a:lnTo>
                  <a:pt x="25621" y="92942"/>
                </a:lnTo>
                <a:lnTo>
                  <a:pt x="6703" y="137770"/>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0"/>
                </a:lnTo>
                <a:lnTo>
                  <a:pt x="725015" y="92942"/>
                </a:lnTo>
                <a:lnTo>
                  <a:pt x="695672" y="54962"/>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7" name="object 7"/>
          <p:cNvSpPr/>
          <p:nvPr/>
        </p:nvSpPr>
        <p:spPr>
          <a:xfrm>
            <a:off x="8146833" y="2078060"/>
            <a:ext cx="341672" cy="170981"/>
          </a:xfrm>
          <a:custGeom>
            <a:avLst/>
            <a:gdLst/>
            <a:ahLst/>
            <a:cxnLst/>
            <a:rect l="l" t="t" r="r" b="b"/>
            <a:pathLst>
              <a:path w="751205" h="375919">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8" name="object 8"/>
          <p:cNvSpPr txBox="1"/>
          <p:nvPr/>
        </p:nvSpPr>
        <p:spPr>
          <a:xfrm>
            <a:off x="8225438" y="2105669"/>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9" name="object 9"/>
          <p:cNvSpPr/>
          <p:nvPr/>
        </p:nvSpPr>
        <p:spPr>
          <a:xfrm>
            <a:off x="8146833" y="2268334"/>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6"/>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0" name="object 10"/>
          <p:cNvSpPr/>
          <p:nvPr/>
        </p:nvSpPr>
        <p:spPr>
          <a:xfrm>
            <a:off x="8146833" y="2268334"/>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11" name="object 11"/>
          <p:cNvSpPr txBox="1"/>
          <p:nvPr/>
        </p:nvSpPr>
        <p:spPr>
          <a:xfrm>
            <a:off x="8262943" y="2295943"/>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12" name="object 12"/>
          <p:cNvSpPr/>
          <p:nvPr/>
        </p:nvSpPr>
        <p:spPr>
          <a:xfrm>
            <a:off x="8146833" y="2458367"/>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3" name="object 13"/>
          <p:cNvSpPr/>
          <p:nvPr/>
        </p:nvSpPr>
        <p:spPr>
          <a:xfrm>
            <a:off x="8146833" y="2458367"/>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14" name="object 14"/>
          <p:cNvSpPr txBox="1"/>
          <p:nvPr/>
        </p:nvSpPr>
        <p:spPr>
          <a:xfrm>
            <a:off x="8276087" y="2485976"/>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15" name="object 15"/>
          <p:cNvSpPr/>
          <p:nvPr/>
        </p:nvSpPr>
        <p:spPr>
          <a:xfrm>
            <a:off x="8146833" y="2648399"/>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6" name="object 16"/>
          <p:cNvSpPr/>
          <p:nvPr/>
        </p:nvSpPr>
        <p:spPr>
          <a:xfrm>
            <a:off x="8146833" y="264839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17" name="object 17"/>
          <p:cNvSpPr txBox="1"/>
          <p:nvPr/>
        </p:nvSpPr>
        <p:spPr>
          <a:xfrm>
            <a:off x="8263871" y="2676009"/>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18" name="object 18"/>
          <p:cNvSpPr/>
          <p:nvPr/>
        </p:nvSpPr>
        <p:spPr>
          <a:xfrm>
            <a:off x="8146833" y="2843998"/>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19" name="object 19"/>
          <p:cNvSpPr/>
          <p:nvPr/>
        </p:nvSpPr>
        <p:spPr>
          <a:xfrm>
            <a:off x="8146833" y="2843998"/>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20" name="object 20"/>
          <p:cNvSpPr txBox="1"/>
          <p:nvPr/>
        </p:nvSpPr>
        <p:spPr>
          <a:xfrm>
            <a:off x="8226262" y="2871607"/>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21" name="object 21"/>
          <p:cNvSpPr/>
          <p:nvPr/>
        </p:nvSpPr>
        <p:spPr>
          <a:xfrm>
            <a:off x="8146833" y="3039596"/>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22" name="object 22"/>
          <p:cNvSpPr/>
          <p:nvPr/>
        </p:nvSpPr>
        <p:spPr>
          <a:xfrm>
            <a:off x="8146833" y="3039596"/>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23" name="object 23"/>
          <p:cNvSpPr txBox="1"/>
          <p:nvPr/>
        </p:nvSpPr>
        <p:spPr>
          <a:xfrm>
            <a:off x="8219580" y="3067205"/>
            <a:ext cx="196108"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[IMG]</a:t>
            </a:r>
            <a:endParaRPr sz="546">
              <a:latin typeface="AvenirNext-Medium"/>
              <a:cs typeface="AvenirNext-Medium"/>
            </a:endParaRPr>
          </a:p>
        </p:txBody>
      </p:sp>
      <p:sp>
        <p:nvSpPr>
          <p:cNvPr id="24" name="object 24"/>
          <p:cNvSpPr txBox="1"/>
          <p:nvPr/>
        </p:nvSpPr>
        <p:spPr>
          <a:xfrm>
            <a:off x="4491123" y="2124190"/>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25" name="object 25"/>
          <p:cNvSpPr txBox="1"/>
          <p:nvPr/>
        </p:nvSpPr>
        <p:spPr>
          <a:xfrm>
            <a:off x="4528624" y="2318521"/>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26" name="object 26"/>
          <p:cNvSpPr txBox="1"/>
          <p:nvPr/>
        </p:nvSpPr>
        <p:spPr>
          <a:xfrm>
            <a:off x="4541769" y="2508554"/>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27" name="object 27"/>
          <p:cNvSpPr txBox="1"/>
          <p:nvPr/>
        </p:nvSpPr>
        <p:spPr>
          <a:xfrm>
            <a:off x="4529553" y="2698587"/>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28" name="object 28"/>
          <p:cNvSpPr txBox="1"/>
          <p:nvPr/>
        </p:nvSpPr>
        <p:spPr>
          <a:xfrm>
            <a:off x="4491944" y="2891804"/>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29" name="object 29"/>
          <p:cNvSpPr/>
          <p:nvPr/>
        </p:nvSpPr>
        <p:spPr>
          <a:xfrm>
            <a:off x="8146833" y="3229629"/>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30" name="object 30"/>
          <p:cNvSpPr/>
          <p:nvPr/>
        </p:nvSpPr>
        <p:spPr>
          <a:xfrm>
            <a:off x="8146833" y="322962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31" name="object 31"/>
          <p:cNvSpPr txBox="1"/>
          <p:nvPr/>
        </p:nvSpPr>
        <p:spPr>
          <a:xfrm>
            <a:off x="8272554" y="3257238"/>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32" name="object 32"/>
          <p:cNvSpPr/>
          <p:nvPr/>
        </p:nvSpPr>
        <p:spPr>
          <a:xfrm>
            <a:off x="8146833" y="3419114"/>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33" name="object 33"/>
          <p:cNvSpPr/>
          <p:nvPr/>
        </p:nvSpPr>
        <p:spPr>
          <a:xfrm>
            <a:off x="8146833" y="3419114"/>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34" name="object 34"/>
          <p:cNvSpPr txBox="1"/>
          <p:nvPr/>
        </p:nvSpPr>
        <p:spPr>
          <a:xfrm>
            <a:off x="8270268" y="3446724"/>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35" name="object 35"/>
          <p:cNvSpPr/>
          <p:nvPr/>
        </p:nvSpPr>
        <p:spPr>
          <a:xfrm>
            <a:off x="4775450" y="2064242"/>
            <a:ext cx="370843" cy="937216"/>
          </a:xfrm>
          <a:custGeom>
            <a:avLst/>
            <a:gdLst/>
            <a:ahLst/>
            <a:cxnLst/>
            <a:rect l="l" t="t" r="r" b="b"/>
            <a:pathLst>
              <a:path w="815340" h="2060575">
                <a:moveTo>
                  <a:pt x="0" y="0"/>
                </a:moveTo>
                <a:lnTo>
                  <a:pt x="815067" y="0"/>
                </a:lnTo>
                <a:lnTo>
                  <a:pt x="815067" y="2060206"/>
                </a:lnTo>
                <a:lnTo>
                  <a:pt x="0" y="2060206"/>
                </a:lnTo>
                <a:lnTo>
                  <a:pt x="0" y="0"/>
                </a:lnTo>
                <a:close/>
              </a:path>
            </a:pathLst>
          </a:custGeom>
          <a:ln w="10470">
            <a:solidFill>
              <a:srgbClr val="000000"/>
            </a:solidFill>
          </a:ln>
        </p:spPr>
        <p:txBody>
          <a:bodyPr wrap="square" lIns="0" tIns="0" rIns="0" bIns="0" rtlCol="0"/>
          <a:lstStyle/>
          <a:p>
            <a:endParaRPr sz="818"/>
          </a:p>
        </p:txBody>
      </p:sp>
      <p:sp>
        <p:nvSpPr>
          <p:cNvPr id="36" name="object 36"/>
          <p:cNvSpPr txBox="1"/>
          <p:nvPr/>
        </p:nvSpPr>
        <p:spPr>
          <a:xfrm>
            <a:off x="4777831" y="2068300"/>
            <a:ext cx="377485" cy="596125"/>
          </a:xfrm>
          <a:prstGeom prst="rect">
            <a:avLst/>
          </a:prstGeom>
          <a:solidFill>
            <a:srgbClr val="B3E196"/>
          </a:solidFill>
        </p:spPr>
        <p:txBody>
          <a:bodyPr vert="horz" wrap="square" lIns="0" tIns="0" rIns="0" bIns="0" rtlCol="0">
            <a:spAutoFit/>
          </a:bodyPr>
          <a:lstStyle/>
          <a:p>
            <a:pPr>
              <a:lnSpc>
                <a:spcPct val="100000"/>
              </a:lnSpc>
            </a:pPr>
            <a:endParaRPr sz="1046">
              <a:latin typeface="Times New Roman"/>
              <a:cs typeface="Times New Roman"/>
            </a:endParaRPr>
          </a:p>
          <a:p>
            <a:pPr>
              <a:spcBef>
                <a:spcPts val="13"/>
              </a:spcBef>
            </a:pPr>
            <a:endParaRPr sz="1251">
              <a:latin typeface="Times New Roman"/>
              <a:cs typeface="Times New Roman"/>
            </a:endParaRPr>
          </a:p>
          <a:p>
            <a:pPr marL="36391" marR="45345" indent="41590">
              <a:lnSpc>
                <a:spcPct val="108800"/>
              </a:lnSpc>
            </a:pPr>
            <a:r>
              <a:rPr sz="750" spc="25" dirty="0">
                <a:latin typeface="Times New Roman"/>
                <a:cs typeface="Times New Roman"/>
              </a:rPr>
              <a:t>Lang  </a:t>
            </a:r>
            <a:r>
              <a:rPr sz="750" spc="57" dirty="0">
                <a:latin typeface="Times New Roman"/>
                <a:cs typeface="Times New Roman"/>
              </a:rPr>
              <a:t>embed</a:t>
            </a:r>
            <a:endParaRPr sz="750">
              <a:latin typeface="Times New Roman"/>
              <a:cs typeface="Times New Roman"/>
            </a:endParaRPr>
          </a:p>
        </p:txBody>
      </p:sp>
      <p:sp>
        <p:nvSpPr>
          <p:cNvPr id="37" name="object 37"/>
          <p:cNvSpPr/>
          <p:nvPr/>
        </p:nvSpPr>
        <p:spPr>
          <a:xfrm>
            <a:off x="4775450" y="3015733"/>
            <a:ext cx="370843" cy="585724"/>
          </a:xfrm>
          <a:custGeom>
            <a:avLst/>
            <a:gdLst/>
            <a:ahLst/>
            <a:cxnLst/>
            <a:rect l="l" t="t" r="r" b="b"/>
            <a:pathLst>
              <a:path w="815340" h="1287779">
                <a:moveTo>
                  <a:pt x="0" y="0"/>
                </a:moveTo>
                <a:lnTo>
                  <a:pt x="815067" y="0"/>
                </a:lnTo>
                <a:lnTo>
                  <a:pt x="815067" y="1287343"/>
                </a:lnTo>
                <a:lnTo>
                  <a:pt x="0" y="1287343"/>
                </a:lnTo>
                <a:lnTo>
                  <a:pt x="0" y="0"/>
                </a:lnTo>
                <a:close/>
              </a:path>
            </a:pathLst>
          </a:custGeom>
          <a:ln w="10470">
            <a:solidFill>
              <a:srgbClr val="000000"/>
            </a:solidFill>
          </a:ln>
        </p:spPr>
        <p:txBody>
          <a:bodyPr wrap="square" lIns="0" tIns="0" rIns="0" bIns="0" rtlCol="0"/>
          <a:lstStyle/>
          <a:p>
            <a:endParaRPr sz="818"/>
          </a:p>
        </p:txBody>
      </p:sp>
      <p:sp>
        <p:nvSpPr>
          <p:cNvPr id="38" name="object 38"/>
          <p:cNvSpPr txBox="1"/>
          <p:nvPr/>
        </p:nvSpPr>
        <p:spPr>
          <a:xfrm>
            <a:off x="4777831" y="3010893"/>
            <a:ext cx="377485" cy="421789"/>
          </a:xfrm>
          <a:prstGeom prst="rect">
            <a:avLst/>
          </a:prstGeom>
          <a:solidFill>
            <a:srgbClr val="EBAEED"/>
          </a:solidFill>
        </p:spPr>
        <p:txBody>
          <a:bodyPr vert="horz" wrap="square" lIns="0" tIns="578" rIns="0" bIns="0" rtlCol="0">
            <a:spAutoFit/>
          </a:bodyPr>
          <a:lstStyle/>
          <a:p>
            <a:pPr>
              <a:spcBef>
                <a:spcPts val="4"/>
              </a:spcBef>
            </a:pPr>
            <a:endParaRPr sz="1160">
              <a:latin typeface="Times New Roman"/>
              <a:cs typeface="Times New Roman"/>
            </a:endParaRPr>
          </a:p>
          <a:p>
            <a:pPr marL="36391" marR="45345" indent="17329">
              <a:lnSpc>
                <a:spcPct val="108800"/>
              </a:lnSpc>
            </a:pPr>
            <a:r>
              <a:rPr sz="750" spc="30" dirty="0">
                <a:latin typeface="Times New Roman"/>
                <a:cs typeface="Times New Roman"/>
              </a:rPr>
              <a:t>Image  </a:t>
            </a:r>
            <a:r>
              <a:rPr sz="750" spc="57" dirty="0">
                <a:latin typeface="Times New Roman"/>
                <a:cs typeface="Times New Roman"/>
              </a:rPr>
              <a:t>embed</a:t>
            </a:r>
            <a:endParaRPr sz="750">
              <a:latin typeface="Times New Roman"/>
              <a:cs typeface="Times New Roman"/>
            </a:endParaRPr>
          </a:p>
        </p:txBody>
      </p:sp>
      <p:sp>
        <p:nvSpPr>
          <p:cNvPr id="39" name="object 39"/>
          <p:cNvSpPr/>
          <p:nvPr/>
        </p:nvSpPr>
        <p:spPr>
          <a:xfrm>
            <a:off x="4503562" y="3088560"/>
            <a:ext cx="159428" cy="113217"/>
          </a:xfrm>
          <a:custGeom>
            <a:avLst/>
            <a:gdLst/>
            <a:ahLst/>
            <a:cxnLst/>
            <a:rect l="l" t="t" r="r" b="b"/>
            <a:pathLst>
              <a:path w="350520" h="248920">
                <a:moveTo>
                  <a:pt x="337033" y="25670"/>
                </a:moveTo>
                <a:lnTo>
                  <a:pt x="13265" y="25670"/>
                </a:lnTo>
                <a:lnTo>
                  <a:pt x="7033" y="26574"/>
                </a:lnTo>
                <a:lnTo>
                  <a:pt x="2052" y="28816"/>
                </a:lnTo>
                <a:lnTo>
                  <a:pt x="0" y="38937"/>
                </a:lnTo>
                <a:lnTo>
                  <a:pt x="0" y="235556"/>
                </a:lnTo>
                <a:lnTo>
                  <a:pt x="903" y="241816"/>
                </a:lnTo>
                <a:lnTo>
                  <a:pt x="3145" y="246797"/>
                </a:lnTo>
                <a:lnTo>
                  <a:pt x="13264" y="248822"/>
                </a:lnTo>
                <a:lnTo>
                  <a:pt x="337033" y="248822"/>
                </a:lnTo>
                <a:lnTo>
                  <a:pt x="343265" y="247918"/>
                </a:lnTo>
                <a:lnTo>
                  <a:pt x="348248" y="245676"/>
                </a:lnTo>
                <a:lnTo>
                  <a:pt x="350300" y="235556"/>
                </a:lnTo>
                <a:lnTo>
                  <a:pt x="350300" y="209577"/>
                </a:lnTo>
                <a:lnTo>
                  <a:pt x="175149" y="209577"/>
                </a:lnTo>
                <a:lnTo>
                  <a:pt x="147585" y="203999"/>
                </a:lnTo>
                <a:lnTo>
                  <a:pt x="125052" y="188794"/>
                </a:lnTo>
                <a:lnTo>
                  <a:pt x="109847" y="166261"/>
                </a:lnTo>
                <a:lnTo>
                  <a:pt x="104269" y="138697"/>
                </a:lnTo>
                <a:lnTo>
                  <a:pt x="109847" y="111132"/>
                </a:lnTo>
                <a:lnTo>
                  <a:pt x="125052" y="88599"/>
                </a:lnTo>
                <a:lnTo>
                  <a:pt x="147585" y="73394"/>
                </a:lnTo>
                <a:lnTo>
                  <a:pt x="175149" y="67815"/>
                </a:lnTo>
                <a:lnTo>
                  <a:pt x="287918" y="67815"/>
                </a:lnTo>
                <a:lnTo>
                  <a:pt x="293529" y="62205"/>
                </a:lnTo>
                <a:lnTo>
                  <a:pt x="350300" y="62205"/>
                </a:lnTo>
                <a:lnTo>
                  <a:pt x="350300" y="38937"/>
                </a:lnTo>
                <a:lnTo>
                  <a:pt x="348275" y="28815"/>
                </a:lnTo>
                <a:lnTo>
                  <a:pt x="343294" y="26574"/>
                </a:lnTo>
                <a:lnTo>
                  <a:pt x="337033" y="25670"/>
                </a:lnTo>
                <a:close/>
              </a:path>
              <a:path w="350520" h="248920">
                <a:moveTo>
                  <a:pt x="287918" y="67815"/>
                </a:moveTo>
                <a:lnTo>
                  <a:pt x="175149" y="67815"/>
                </a:lnTo>
                <a:lnTo>
                  <a:pt x="202714" y="73394"/>
                </a:lnTo>
                <a:lnTo>
                  <a:pt x="225247" y="88599"/>
                </a:lnTo>
                <a:lnTo>
                  <a:pt x="240452" y="111132"/>
                </a:lnTo>
                <a:lnTo>
                  <a:pt x="246031" y="138697"/>
                </a:lnTo>
                <a:lnTo>
                  <a:pt x="240452" y="166261"/>
                </a:lnTo>
                <a:lnTo>
                  <a:pt x="225247" y="188794"/>
                </a:lnTo>
                <a:lnTo>
                  <a:pt x="202714" y="203999"/>
                </a:lnTo>
                <a:lnTo>
                  <a:pt x="175149" y="209577"/>
                </a:lnTo>
                <a:lnTo>
                  <a:pt x="350300" y="209577"/>
                </a:lnTo>
                <a:lnTo>
                  <a:pt x="350300" y="87492"/>
                </a:lnTo>
                <a:lnTo>
                  <a:pt x="293529" y="87492"/>
                </a:lnTo>
                <a:lnTo>
                  <a:pt x="287875" y="81838"/>
                </a:lnTo>
                <a:lnTo>
                  <a:pt x="287918" y="67815"/>
                </a:lnTo>
                <a:close/>
              </a:path>
              <a:path w="350520" h="248920">
                <a:moveTo>
                  <a:pt x="175149" y="86562"/>
                </a:moveTo>
                <a:lnTo>
                  <a:pt x="154873" y="90665"/>
                </a:lnTo>
                <a:lnTo>
                  <a:pt x="138299" y="101847"/>
                </a:lnTo>
                <a:lnTo>
                  <a:pt x="127117" y="118420"/>
                </a:lnTo>
                <a:lnTo>
                  <a:pt x="123015" y="138697"/>
                </a:lnTo>
                <a:lnTo>
                  <a:pt x="127117" y="158977"/>
                </a:lnTo>
                <a:lnTo>
                  <a:pt x="138299" y="175560"/>
                </a:lnTo>
                <a:lnTo>
                  <a:pt x="154873" y="186752"/>
                </a:lnTo>
                <a:lnTo>
                  <a:pt x="175149" y="190859"/>
                </a:lnTo>
                <a:lnTo>
                  <a:pt x="195426" y="186752"/>
                </a:lnTo>
                <a:lnTo>
                  <a:pt x="211999" y="175560"/>
                </a:lnTo>
                <a:lnTo>
                  <a:pt x="223181" y="158977"/>
                </a:lnTo>
                <a:lnTo>
                  <a:pt x="227284" y="138697"/>
                </a:lnTo>
                <a:lnTo>
                  <a:pt x="223181" y="118420"/>
                </a:lnTo>
                <a:lnTo>
                  <a:pt x="211999" y="101847"/>
                </a:lnTo>
                <a:lnTo>
                  <a:pt x="195426" y="90665"/>
                </a:lnTo>
                <a:lnTo>
                  <a:pt x="175149" y="86562"/>
                </a:lnTo>
                <a:close/>
              </a:path>
              <a:path w="350520" h="248920">
                <a:moveTo>
                  <a:pt x="350300" y="62205"/>
                </a:moveTo>
                <a:lnTo>
                  <a:pt x="307508" y="62205"/>
                </a:lnTo>
                <a:lnTo>
                  <a:pt x="313118" y="67815"/>
                </a:lnTo>
                <a:lnTo>
                  <a:pt x="313163" y="81838"/>
                </a:lnTo>
                <a:lnTo>
                  <a:pt x="307508" y="87492"/>
                </a:lnTo>
                <a:lnTo>
                  <a:pt x="350300" y="87492"/>
                </a:lnTo>
                <a:lnTo>
                  <a:pt x="350300" y="62205"/>
                </a:lnTo>
                <a:close/>
              </a:path>
              <a:path w="350520" h="248920">
                <a:moveTo>
                  <a:pt x="58250" y="16009"/>
                </a:moveTo>
                <a:lnTo>
                  <a:pt x="26422" y="16009"/>
                </a:lnTo>
                <a:lnTo>
                  <a:pt x="23619" y="18815"/>
                </a:lnTo>
                <a:lnTo>
                  <a:pt x="23618" y="25670"/>
                </a:lnTo>
                <a:lnTo>
                  <a:pt x="61055" y="25670"/>
                </a:lnTo>
                <a:lnTo>
                  <a:pt x="61055" y="18815"/>
                </a:lnTo>
                <a:lnTo>
                  <a:pt x="58250" y="16009"/>
                </a:lnTo>
                <a:close/>
              </a:path>
              <a:path w="350520" h="248920">
                <a:moveTo>
                  <a:pt x="223242" y="0"/>
                </a:moveTo>
                <a:lnTo>
                  <a:pt x="122926" y="0"/>
                </a:lnTo>
                <a:lnTo>
                  <a:pt x="116376" y="3512"/>
                </a:lnTo>
                <a:lnTo>
                  <a:pt x="103955" y="22158"/>
                </a:lnTo>
                <a:lnTo>
                  <a:pt x="97407" y="25670"/>
                </a:lnTo>
                <a:lnTo>
                  <a:pt x="248788" y="25670"/>
                </a:lnTo>
                <a:lnTo>
                  <a:pt x="242211" y="22158"/>
                </a:lnTo>
                <a:lnTo>
                  <a:pt x="229790" y="3512"/>
                </a:lnTo>
                <a:lnTo>
                  <a:pt x="223242" y="0"/>
                </a:lnTo>
                <a:close/>
              </a:path>
            </a:pathLst>
          </a:custGeom>
          <a:solidFill>
            <a:srgbClr val="4B4A4B"/>
          </a:solidFill>
        </p:spPr>
        <p:txBody>
          <a:bodyPr wrap="square" lIns="0" tIns="0" rIns="0" bIns="0" rtlCol="0"/>
          <a:lstStyle/>
          <a:p>
            <a:endParaRPr sz="818"/>
          </a:p>
        </p:txBody>
      </p:sp>
      <p:sp>
        <p:nvSpPr>
          <p:cNvPr id="40" name="object 40"/>
          <p:cNvSpPr txBox="1"/>
          <p:nvPr/>
        </p:nvSpPr>
        <p:spPr>
          <a:xfrm>
            <a:off x="4538233" y="3286130"/>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41" name="object 41"/>
          <p:cNvSpPr txBox="1"/>
          <p:nvPr/>
        </p:nvSpPr>
        <p:spPr>
          <a:xfrm>
            <a:off x="4535947" y="3469302"/>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42" name="object 42"/>
          <p:cNvSpPr/>
          <p:nvPr/>
        </p:nvSpPr>
        <p:spPr>
          <a:xfrm>
            <a:off x="6098249" y="2621991"/>
            <a:ext cx="1105996" cy="655114"/>
          </a:xfrm>
          <a:prstGeom prst="rect">
            <a:avLst/>
          </a:prstGeom>
          <a:blipFill>
            <a:blip r:embed="rId2" cstate="print"/>
            <a:stretch>
              <a:fillRect/>
            </a:stretch>
          </a:blipFill>
        </p:spPr>
        <p:txBody>
          <a:bodyPr wrap="square" lIns="0" tIns="0" rIns="0" bIns="0" rtlCol="0"/>
          <a:lstStyle/>
          <a:p>
            <a:endParaRPr sz="818"/>
          </a:p>
        </p:txBody>
      </p:sp>
      <p:sp>
        <p:nvSpPr>
          <p:cNvPr id="43" name="object 43"/>
          <p:cNvSpPr/>
          <p:nvPr/>
        </p:nvSpPr>
        <p:spPr>
          <a:xfrm>
            <a:off x="3197275" y="2408039"/>
            <a:ext cx="573979" cy="969020"/>
          </a:xfrm>
          <a:prstGeom prst="rect">
            <a:avLst/>
          </a:prstGeom>
          <a:blipFill>
            <a:blip r:embed="rId3" cstate="print"/>
            <a:stretch>
              <a:fillRect/>
            </a:stretch>
          </a:blipFill>
        </p:spPr>
        <p:txBody>
          <a:bodyPr wrap="square" lIns="0" tIns="0" rIns="0" bIns="0" rtlCol="0"/>
          <a:lstStyle/>
          <a:p>
            <a:endParaRPr sz="818"/>
          </a:p>
        </p:txBody>
      </p:sp>
      <p:sp>
        <p:nvSpPr>
          <p:cNvPr id="44" name="object 44"/>
          <p:cNvSpPr/>
          <p:nvPr/>
        </p:nvSpPr>
        <p:spPr>
          <a:xfrm>
            <a:off x="5171037" y="3742108"/>
            <a:ext cx="2951149" cy="1533916"/>
          </a:xfrm>
          <a:custGeom>
            <a:avLst/>
            <a:gdLst/>
            <a:ahLst/>
            <a:cxnLst/>
            <a:rect l="l" t="t" r="r" b="b"/>
            <a:pathLst>
              <a:path w="6488430" h="3372484">
                <a:moveTo>
                  <a:pt x="0" y="0"/>
                </a:moveTo>
                <a:lnTo>
                  <a:pt x="6487936" y="0"/>
                </a:lnTo>
                <a:lnTo>
                  <a:pt x="6487936" y="3371932"/>
                </a:lnTo>
                <a:lnTo>
                  <a:pt x="0" y="3371932"/>
                </a:lnTo>
                <a:lnTo>
                  <a:pt x="0" y="0"/>
                </a:lnTo>
                <a:close/>
              </a:path>
            </a:pathLst>
          </a:custGeom>
          <a:ln w="20941">
            <a:solidFill>
              <a:srgbClr val="000000"/>
            </a:solidFill>
          </a:ln>
        </p:spPr>
        <p:txBody>
          <a:bodyPr wrap="square" lIns="0" tIns="0" rIns="0" bIns="0" rtlCol="0"/>
          <a:lstStyle/>
          <a:p>
            <a:endParaRPr sz="818"/>
          </a:p>
        </p:txBody>
      </p:sp>
      <p:sp>
        <p:nvSpPr>
          <p:cNvPr id="45" name="object 45"/>
          <p:cNvSpPr/>
          <p:nvPr/>
        </p:nvSpPr>
        <p:spPr>
          <a:xfrm>
            <a:off x="8146833" y="3735021"/>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46" name="object 46"/>
          <p:cNvSpPr/>
          <p:nvPr/>
        </p:nvSpPr>
        <p:spPr>
          <a:xfrm>
            <a:off x="8146833" y="3735021"/>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47" name="object 47"/>
          <p:cNvSpPr txBox="1"/>
          <p:nvPr/>
        </p:nvSpPr>
        <p:spPr>
          <a:xfrm>
            <a:off x="8225438" y="3762631"/>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48" name="object 48"/>
          <p:cNvSpPr/>
          <p:nvPr/>
        </p:nvSpPr>
        <p:spPr>
          <a:xfrm>
            <a:off x="8146833" y="3925296"/>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49" name="object 49"/>
          <p:cNvSpPr/>
          <p:nvPr/>
        </p:nvSpPr>
        <p:spPr>
          <a:xfrm>
            <a:off x="8146833" y="3925296"/>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0" name="object 50"/>
          <p:cNvSpPr txBox="1"/>
          <p:nvPr/>
        </p:nvSpPr>
        <p:spPr>
          <a:xfrm>
            <a:off x="8262943" y="3952905"/>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51" name="object 51"/>
          <p:cNvSpPr/>
          <p:nvPr/>
        </p:nvSpPr>
        <p:spPr>
          <a:xfrm>
            <a:off x="8146833" y="4115328"/>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6"/>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52" name="object 52"/>
          <p:cNvSpPr/>
          <p:nvPr/>
        </p:nvSpPr>
        <p:spPr>
          <a:xfrm>
            <a:off x="8146833" y="4115328"/>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3" name="object 53"/>
          <p:cNvSpPr txBox="1"/>
          <p:nvPr/>
        </p:nvSpPr>
        <p:spPr>
          <a:xfrm>
            <a:off x="8276087" y="4142938"/>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54" name="object 54"/>
          <p:cNvSpPr/>
          <p:nvPr/>
        </p:nvSpPr>
        <p:spPr>
          <a:xfrm>
            <a:off x="8146833" y="4305361"/>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55" name="object 55"/>
          <p:cNvSpPr/>
          <p:nvPr/>
        </p:nvSpPr>
        <p:spPr>
          <a:xfrm>
            <a:off x="8146833" y="4305361"/>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6" name="object 56"/>
          <p:cNvSpPr txBox="1"/>
          <p:nvPr/>
        </p:nvSpPr>
        <p:spPr>
          <a:xfrm>
            <a:off x="8263871" y="4332970"/>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57" name="object 57"/>
          <p:cNvSpPr/>
          <p:nvPr/>
        </p:nvSpPr>
        <p:spPr>
          <a:xfrm>
            <a:off x="8146833" y="4500959"/>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6"/>
                </a:lnTo>
                <a:lnTo>
                  <a:pt x="54964" y="320356"/>
                </a:lnTo>
                <a:lnTo>
                  <a:pt x="92944" y="349699"/>
                </a:lnTo>
                <a:lnTo>
                  <a:pt x="137772" y="368616"/>
                </a:lnTo>
                <a:lnTo>
                  <a:pt x="187659" y="375319"/>
                </a:lnTo>
                <a:lnTo>
                  <a:pt x="562977" y="375319"/>
                </a:lnTo>
                <a:lnTo>
                  <a:pt x="612864" y="368616"/>
                </a:lnTo>
                <a:lnTo>
                  <a:pt x="657692" y="349699"/>
                </a:lnTo>
                <a:lnTo>
                  <a:pt x="695672" y="320356"/>
                </a:lnTo>
                <a:lnTo>
                  <a:pt x="725015" y="282376"/>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B3E196"/>
          </a:solidFill>
        </p:spPr>
        <p:txBody>
          <a:bodyPr wrap="square" lIns="0" tIns="0" rIns="0" bIns="0" rtlCol="0"/>
          <a:lstStyle/>
          <a:p>
            <a:endParaRPr sz="818"/>
          </a:p>
        </p:txBody>
      </p:sp>
      <p:sp>
        <p:nvSpPr>
          <p:cNvPr id="58" name="object 58"/>
          <p:cNvSpPr/>
          <p:nvPr/>
        </p:nvSpPr>
        <p:spPr>
          <a:xfrm>
            <a:off x="8146833" y="450095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59" name="object 59"/>
          <p:cNvSpPr txBox="1"/>
          <p:nvPr/>
        </p:nvSpPr>
        <p:spPr>
          <a:xfrm>
            <a:off x="8226262" y="4528569"/>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60" name="object 60"/>
          <p:cNvSpPr/>
          <p:nvPr/>
        </p:nvSpPr>
        <p:spPr>
          <a:xfrm>
            <a:off x="8146833" y="4696559"/>
            <a:ext cx="341672" cy="170981"/>
          </a:xfrm>
          <a:custGeom>
            <a:avLst/>
            <a:gdLst/>
            <a:ahLst/>
            <a:cxnLst/>
            <a:rect l="l" t="t" r="r" b="b"/>
            <a:pathLst>
              <a:path w="751205" h="375920">
                <a:moveTo>
                  <a:pt x="562977" y="0"/>
                </a:moveTo>
                <a:lnTo>
                  <a:pt x="187659" y="0"/>
                </a:lnTo>
                <a:lnTo>
                  <a:pt x="137772" y="6703"/>
                </a:lnTo>
                <a:lnTo>
                  <a:pt x="92944" y="25620"/>
                </a:lnTo>
                <a:lnTo>
                  <a:pt x="54964" y="54962"/>
                </a:lnTo>
                <a:lnTo>
                  <a:pt x="25621" y="92942"/>
                </a:lnTo>
                <a:lnTo>
                  <a:pt x="6703" y="137770"/>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0"/>
                </a:lnTo>
                <a:lnTo>
                  <a:pt x="725015" y="92942"/>
                </a:lnTo>
                <a:lnTo>
                  <a:pt x="695672" y="54962"/>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61" name="object 61"/>
          <p:cNvSpPr/>
          <p:nvPr/>
        </p:nvSpPr>
        <p:spPr>
          <a:xfrm>
            <a:off x="8146833" y="4696559"/>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62" name="object 62"/>
          <p:cNvSpPr txBox="1"/>
          <p:nvPr/>
        </p:nvSpPr>
        <p:spPr>
          <a:xfrm>
            <a:off x="8219580" y="4724168"/>
            <a:ext cx="196108"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[IMG]</a:t>
            </a:r>
            <a:endParaRPr sz="546">
              <a:latin typeface="AvenirNext-Medium"/>
              <a:cs typeface="AvenirNext-Medium"/>
            </a:endParaRPr>
          </a:p>
        </p:txBody>
      </p:sp>
      <p:sp>
        <p:nvSpPr>
          <p:cNvPr id="63" name="object 63"/>
          <p:cNvSpPr txBox="1"/>
          <p:nvPr/>
        </p:nvSpPr>
        <p:spPr>
          <a:xfrm>
            <a:off x="4491123" y="3800380"/>
            <a:ext cx="184555"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[CLS]</a:t>
            </a:r>
            <a:endParaRPr sz="546">
              <a:latin typeface="AvenirNext-Medium"/>
              <a:cs typeface="AvenirNext-Medium"/>
            </a:endParaRPr>
          </a:p>
        </p:txBody>
      </p:sp>
      <p:sp>
        <p:nvSpPr>
          <p:cNvPr id="64" name="object 64"/>
          <p:cNvSpPr txBox="1"/>
          <p:nvPr/>
        </p:nvSpPr>
        <p:spPr>
          <a:xfrm>
            <a:off x="4528624" y="3994712"/>
            <a:ext cx="109463" cy="91872"/>
          </a:xfrm>
          <a:prstGeom prst="rect">
            <a:avLst/>
          </a:prstGeom>
        </p:spPr>
        <p:txBody>
          <a:bodyPr vert="horz" wrap="square" lIns="0" tIns="7798" rIns="0" bIns="0" rtlCol="0">
            <a:spAutoFit/>
          </a:bodyPr>
          <a:lstStyle/>
          <a:p>
            <a:pPr marL="5777">
              <a:spcBef>
                <a:spcPts val="61"/>
              </a:spcBef>
            </a:pPr>
            <a:r>
              <a:rPr sz="546" spc="11" dirty="0">
                <a:latin typeface="AvenirNext-Medium"/>
                <a:cs typeface="AvenirNext-Medium"/>
              </a:rPr>
              <a:t>w1</a:t>
            </a:r>
            <a:endParaRPr sz="546">
              <a:latin typeface="AvenirNext-Medium"/>
              <a:cs typeface="AvenirNext-Medium"/>
            </a:endParaRPr>
          </a:p>
        </p:txBody>
      </p:sp>
      <p:sp>
        <p:nvSpPr>
          <p:cNvPr id="65" name="object 65"/>
          <p:cNvSpPr txBox="1"/>
          <p:nvPr/>
        </p:nvSpPr>
        <p:spPr>
          <a:xfrm>
            <a:off x="4541769" y="4184744"/>
            <a:ext cx="83180" cy="91872"/>
          </a:xfrm>
          <a:prstGeom prst="rect">
            <a:avLst/>
          </a:prstGeom>
        </p:spPr>
        <p:txBody>
          <a:bodyPr vert="horz" wrap="square" lIns="0" tIns="7798" rIns="0" bIns="0" rtlCol="0">
            <a:spAutoFit/>
          </a:bodyPr>
          <a:lstStyle/>
          <a:p>
            <a:pPr marL="5777">
              <a:spcBef>
                <a:spcPts val="61"/>
              </a:spcBef>
            </a:pPr>
            <a:r>
              <a:rPr sz="546" spc="16" dirty="0">
                <a:latin typeface="AvenirNext-Medium"/>
                <a:cs typeface="AvenirNext-Medium"/>
              </a:rPr>
              <a:t>…</a:t>
            </a:r>
            <a:endParaRPr sz="546">
              <a:latin typeface="AvenirNext-Medium"/>
              <a:cs typeface="AvenirNext-Medium"/>
            </a:endParaRPr>
          </a:p>
        </p:txBody>
      </p:sp>
      <p:sp>
        <p:nvSpPr>
          <p:cNvPr id="66" name="object 66"/>
          <p:cNvSpPr txBox="1"/>
          <p:nvPr/>
        </p:nvSpPr>
        <p:spPr>
          <a:xfrm>
            <a:off x="4529553" y="4374777"/>
            <a:ext cx="107440"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wT</a:t>
            </a:r>
            <a:endParaRPr sz="546">
              <a:latin typeface="AvenirNext-Medium"/>
              <a:cs typeface="AvenirNext-Medium"/>
            </a:endParaRPr>
          </a:p>
        </p:txBody>
      </p:sp>
      <p:sp>
        <p:nvSpPr>
          <p:cNvPr id="67" name="object 67"/>
          <p:cNvSpPr txBox="1"/>
          <p:nvPr/>
        </p:nvSpPr>
        <p:spPr>
          <a:xfrm>
            <a:off x="4491944" y="4567994"/>
            <a:ext cx="182822" cy="91872"/>
          </a:xfrm>
          <a:prstGeom prst="rect">
            <a:avLst/>
          </a:prstGeom>
        </p:spPr>
        <p:txBody>
          <a:bodyPr vert="horz" wrap="square" lIns="0" tIns="7798" rIns="0" bIns="0" rtlCol="0">
            <a:spAutoFit/>
          </a:bodyPr>
          <a:lstStyle/>
          <a:p>
            <a:pPr marL="5777">
              <a:spcBef>
                <a:spcPts val="61"/>
              </a:spcBef>
            </a:pPr>
            <a:r>
              <a:rPr sz="546" spc="7" dirty="0">
                <a:latin typeface="AvenirNext-Medium"/>
                <a:cs typeface="AvenirNext-Medium"/>
              </a:rPr>
              <a:t>[SEP]</a:t>
            </a:r>
            <a:endParaRPr sz="546">
              <a:latin typeface="AvenirNext-Medium"/>
              <a:cs typeface="AvenirNext-Medium"/>
            </a:endParaRPr>
          </a:p>
        </p:txBody>
      </p:sp>
      <p:sp>
        <p:nvSpPr>
          <p:cNvPr id="68" name="object 68"/>
          <p:cNvSpPr/>
          <p:nvPr/>
        </p:nvSpPr>
        <p:spPr>
          <a:xfrm>
            <a:off x="8146833" y="4886591"/>
            <a:ext cx="341672" cy="170981"/>
          </a:xfrm>
          <a:custGeom>
            <a:avLst/>
            <a:gdLst/>
            <a:ahLst/>
            <a:cxnLst/>
            <a:rect l="l" t="t" r="r" b="b"/>
            <a:pathLst>
              <a:path w="751205" h="375920">
                <a:moveTo>
                  <a:pt x="562977" y="0"/>
                </a:moveTo>
                <a:lnTo>
                  <a:pt x="187659" y="0"/>
                </a:lnTo>
                <a:lnTo>
                  <a:pt x="137772" y="6703"/>
                </a:lnTo>
                <a:lnTo>
                  <a:pt x="92944" y="25620"/>
                </a:lnTo>
                <a:lnTo>
                  <a:pt x="54964" y="54962"/>
                </a:lnTo>
                <a:lnTo>
                  <a:pt x="25621" y="92942"/>
                </a:lnTo>
                <a:lnTo>
                  <a:pt x="6703" y="137770"/>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0"/>
                </a:lnTo>
                <a:lnTo>
                  <a:pt x="725015" y="92942"/>
                </a:lnTo>
                <a:lnTo>
                  <a:pt x="695672" y="54962"/>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69" name="object 69"/>
          <p:cNvSpPr/>
          <p:nvPr/>
        </p:nvSpPr>
        <p:spPr>
          <a:xfrm>
            <a:off x="8146833" y="4886591"/>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70" name="object 70"/>
          <p:cNvSpPr txBox="1"/>
          <p:nvPr/>
        </p:nvSpPr>
        <p:spPr>
          <a:xfrm>
            <a:off x="8272554" y="4914200"/>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71" name="object 71"/>
          <p:cNvSpPr/>
          <p:nvPr/>
        </p:nvSpPr>
        <p:spPr>
          <a:xfrm>
            <a:off x="8146833" y="5076077"/>
            <a:ext cx="341672" cy="170981"/>
          </a:xfrm>
          <a:custGeom>
            <a:avLst/>
            <a:gdLst/>
            <a:ahLst/>
            <a:cxnLst/>
            <a:rect l="l" t="t" r="r" b="b"/>
            <a:pathLst>
              <a:path w="751205" h="375920">
                <a:moveTo>
                  <a:pt x="562977" y="0"/>
                </a:moveTo>
                <a:lnTo>
                  <a:pt x="187659" y="0"/>
                </a:lnTo>
                <a:lnTo>
                  <a:pt x="137772" y="6703"/>
                </a:lnTo>
                <a:lnTo>
                  <a:pt x="92944" y="25620"/>
                </a:lnTo>
                <a:lnTo>
                  <a:pt x="54964" y="54963"/>
                </a:lnTo>
                <a:lnTo>
                  <a:pt x="25621" y="92942"/>
                </a:lnTo>
                <a:lnTo>
                  <a:pt x="6703" y="137771"/>
                </a:lnTo>
                <a:lnTo>
                  <a:pt x="0" y="187659"/>
                </a:lnTo>
                <a:lnTo>
                  <a:pt x="6703" y="237547"/>
                </a:lnTo>
                <a:lnTo>
                  <a:pt x="25621" y="282375"/>
                </a:lnTo>
                <a:lnTo>
                  <a:pt x="54964" y="320355"/>
                </a:lnTo>
                <a:lnTo>
                  <a:pt x="92944" y="349698"/>
                </a:lnTo>
                <a:lnTo>
                  <a:pt x="137772" y="368615"/>
                </a:lnTo>
                <a:lnTo>
                  <a:pt x="187659" y="375318"/>
                </a:lnTo>
                <a:lnTo>
                  <a:pt x="562977" y="375318"/>
                </a:lnTo>
                <a:lnTo>
                  <a:pt x="612864" y="368615"/>
                </a:lnTo>
                <a:lnTo>
                  <a:pt x="657692" y="349698"/>
                </a:lnTo>
                <a:lnTo>
                  <a:pt x="695672" y="320355"/>
                </a:lnTo>
                <a:lnTo>
                  <a:pt x="725015" y="282375"/>
                </a:lnTo>
                <a:lnTo>
                  <a:pt x="743933" y="237547"/>
                </a:lnTo>
                <a:lnTo>
                  <a:pt x="750636" y="187659"/>
                </a:lnTo>
                <a:lnTo>
                  <a:pt x="743933" y="137771"/>
                </a:lnTo>
                <a:lnTo>
                  <a:pt x="725015" y="92942"/>
                </a:lnTo>
                <a:lnTo>
                  <a:pt x="695672" y="54963"/>
                </a:lnTo>
                <a:lnTo>
                  <a:pt x="657692" y="25620"/>
                </a:lnTo>
                <a:lnTo>
                  <a:pt x="612864" y="6703"/>
                </a:lnTo>
                <a:lnTo>
                  <a:pt x="562977" y="0"/>
                </a:lnTo>
                <a:close/>
              </a:path>
            </a:pathLst>
          </a:custGeom>
          <a:solidFill>
            <a:srgbClr val="FFB4F4"/>
          </a:solidFill>
        </p:spPr>
        <p:txBody>
          <a:bodyPr wrap="square" lIns="0" tIns="0" rIns="0" bIns="0" rtlCol="0"/>
          <a:lstStyle/>
          <a:p>
            <a:endParaRPr sz="818"/>
          </a:p>
        </p:txBody>
      </p:sp>
      <p:sp>
        <p:nvSpPr>
          <p:cNvPr id="72" name="object 72"/>
          <p:cNvSpPr/>
          <p:nvPr/>
        </p:nvSpPr>
        <p:spPr>
          <a:xfrm>
            <a:off x="8146833" y="5076077"/>
            <a:ext cx="341672" cy="170981"/>
          </a:xfrm>
          <a:custGeom>
            <a:avLst/>
            <a:gdLst/>
            <a:ahLst/>
            <a:cxnLst/>
            <a:rect l="l" t="t" r="r" b="b"/>
            <a:pathLst>
              <a:path w="751205" h="375920">
                <a:moveTo>
                  <a:pt x="187659" y="0"/>
                </a:moveTo>
                <a:lnTo>
                  <a:pt x="137771" y="6703"/>
                </a:lnTo>
                <a:lnTo>
                  <a:pt x="92942" y="25620"/>
                </a:lnTo>
                <a:lnTo>
                  <a:pt x="54963" y="54963"/>
                </a:lnTo>
                <a:lnTo>
                  <a:pt x="25620" y="92942"/>
                </a:lnTo>
                <a:lnTo>
                  <a:pt x="6703" y="137771"/>
                </a:lnTo>
                <a:lnTo>
                  <a:pt x="0" y="187659"/>
                </a:lnTo>
                <a:lnTo>
                  <a:pt x="6703" y="237547"/>
                </a:lnTo>
                <a:lnTo>
                  <a:pt x="25620" y="282375"/>
                </a:lnTo>
                <a:lnTo>
                  <a:pt x="54963" y="320355"/>
                </a:lnTo>
                <a:lnTo>
                  <a:pt x="92942" y="349698"/>
                </a:lnTo>
                <a:lnTo>
                  <a:pt x="137771" y="368615"/>
                </a:lnTo>
                <a:lnTo>
                  <a:pt x="187659" y="375318"/>
                </a:lnTo>
                <a:lnTo>
                  <a:pt x="562977" y="375318"/>
                </a:lnTo>
                <a:lnTo>
                  <a:pt x="612866" y="368615"/>
                </a:lnTo>
                <a:lnTo>
                  <a:pt x="657694" y="349698"/>
                </a:lnTo>
                <a:lnTo>
                  <a:pt x="695674" y="320355"/>
                </a:lnTo>
                <a:lnTo>
                  <a:pt x="725016" y="282375"/>
                </a:lnTo>
                <a:lnTo>
                  <a:pt x="743933" y="237547"/>
                </a:lnTo>
                <a:lnTo>
                  <a:pt x="750637" y="187659"/>
                </a:lnTo>
                <a:lnTo>
                  <a:pt x="743933" y="137771"/>
                </a:lnTo>
                <a:lnTo>
                  <a:pt x="725016" y="92942"/>
                </a:lnTo>
                <a:lnTo>
                  <a:pt x="695674" y="54963"/>
                </a:lnTo>
                <a:lnTo>
                  <a:pt x="657694" y="25620"/>
                </a:lnTo>
                <a:lnTo>
                  <a:pt x="612866" y="6703"/>
                </a:lnTo>
                <a:lnTo>
                  <a:pt x="562977" y="0"/>
                </a:lnTo>
                <a:lnTo>
                  <a:pt x="187659" y="0"/>
                </a:lnTo>
                <a:close/>
              </a:path>
            </a:pathLst>
          </a:custGeom>
          <a:ln w="10470">
            <a:solidFill>
              <a:srgbClr val="000000"/>
            </a:solidFill>
          </a:ln>
        </p:spPr>
        <p:txBody>
          <a:bodyPr wrap="square" lIns="0" tIns="0" rIns="0" bIns="0" rtlCol="0"/>
          <a:lstStyle/>
          <a:p>
            <a:endParaRPr sz="818"/>
          </a:p>
        </p:txBody>
      </p:sp>
      <p:sp>
        <p:nvSpPr>
          <p:cNvPr id="73" name="object 73"/>
          <p:cNvSpPr txBox="1"/>
          <p:nvPr/>
        </p:nvSpPr>
        <p:spPr>
          <a:xfrm>
            <a:off x="8270268" y="5103686"/>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74" name="object 74"/>
          <p:cNvSpPr/>
          <p:nvPr/>
        </p:nvSpPr>
        <p:spPr>
          <a:xfrm>
            <a:off x="4775450" y="3740433"/>
            <a:ext cx="370843" cy="937216"/>
          </a:xfrm>
          <a:custGeom>
            <a:avLst/>
            <a:gdLst/>
            <a:ahLst/>
            <a:cxnLst/>
            <a:rect l="l" t="t" r="r" b="b"/>
            <a:pathLst>
              <a:path w="815340" h="2060575">
                <a:moveTo>
                  <a:pt x="0" y="0"/>
                </a:moveTo>
                <a:lnTo>
                  <a:pt x="815067" y="0"/>
                </a:lnTo>
                <a:lnTo>
                  <a:pt x="815067" y="2060206"/>
                </a:lnTo>
                <a:lnTo>
                  <a:pt x="0" y="2060206"/>
                </a:lnTo>
                <a:lnTo>
                  <a:pt x="0" y="0"/>
                </a:lnTo>
                <a:close/>
              </a:path>
            </a:pathLst>
          </a:custGeom>
          <a:ln w="10470">
            <a:solidFill>
              <a:srgbClr val="000000"/>
            </a:solidFill>
          </a:ln>
        </p:spPr>
        <p:txBody>
          <a:bodyPr wrap="square" lIns="0" tIns="0" rIns="0" bIns="0" rtlCol="0"/>
          <a:lstStyle/>
          <a:p>
            <a:endParaRPr sz="818"/>
          </a:p>
        </p:txBody>
      </p:sp>
      <p:sp>
        <p:nvSpPr>
          <p:cNvPr id="75" name="object 75"/>
          <p:cNvSpPr txBox="1"/>
          <p:nvPr/>
        </p:nvSpPr>
        <p:spPr>
          <a:xfrm>
            <a:off x="4777831" y="3744489"/>
            <a:ext cx="377485" cy="596125"/>
          </a:xfrm>
          <a:prstGeom prst="rect">
            <a:avLst/>
          </a:prstGeom>
          <a:solidFill>
            <a:srgbClr val="B3E196"/>
          </a:solidFill>
        </p:spPr>
        <p:txBody>
          <a:bodyPr vert="horz" wrap="square" lIns="0" tIns="0" rIns="0" bIns="0" rtlCol="0">
            <a:spAutoFit/>
          </a:bodyPr>
          <a:lstStyle/>
          <a:p>
            <a:pPr>
              <a:lnSpc>
                <a:spcPct val="100000"/>
              </a:lnSpc>
            </a:pPr>
            <a:endParaRPr sz="1046">
              <a:latin typeface="Times New Roman"/>
              <a:cs typeface="Times New Roman"/>
            </a:endParaRPr>
          </a:p>
          <a:p>
            <a:pPr>
              <a:spcBef>
                <a:spcPts val="13"/>
              </a:spcBef>
            </a:pPr>
            <a:endParaRPr sz="1251">
              <a:latin typeface="Times New Roman"/>
              <a:cs typeface="Times New Roman"/>
            </a:endParaRPr>
          </a:p>
          <a:p>
            <a:pPr marL="36391" marR="45345" indent="41590">
              <a:lnSpc>
                <a:spcPct val="108800"/>
              </a:lnSpc>
            </a:pPr>
            <a:r>
              <a:rPr sz="750" spc="25" dirty="0">
                <a:latin typeface="Times New Roman"/>
                <a:cs typeface="Times New Roman"/>
              </a:rPr>
              <a:t>Lang  </a:t>
            </a:r>
            <a:r>
              <a:rPr sz="750" spc="57" dirty="0">
                <a:latin typeface="Times New Roman"/>
                <a:cs typeface="Times New Roman"/>
              </a:rPr>
              <a:t>embed</a:t>
            </a:r>
            <a:endParaRPr sz="750">
              <a:latin typeface="Times New Roman"/>
              <a:cs typeface="Times New Roman"/>
            </a:endParaRPr>
          </a:p>
        </p:txBody>
      </p:sp>
      <p:sp>
        <p:nvSpPr>
          <p:cNvPr id="76" name="object 76"/>
          <p:cNvSpPr/>
          <p:nvPr/>
        </p:nvSpPr>
        <p:spPr>
          <a:xfrm>
            <a:off x="4775450" y="4691924"/>
            <a:ext cx="370843" cy="585724"/>
          </a:xfrm>
          <a:custGeom>
            <a:avLst/>
            <a:gdLst/>
            <a:ahLst/>
            <a:cxnLst/>
            <a:rect l="l" t="t" r="r" b="b"/>
            <a:pathLst>
              <a:path w="815340" h="1287779">
                <a:moveTo>
                  <a:pt x="0" y="0"/>
                </a:moveTo>
                <a:lnTo>
                  <a:pt x="815067" y="0"/>
                </a:lnTo>
                <a:lnTo>
                  <a:pt x="815067" y="1287343"/>
                </a:lnTo>
                <a:lnTo>
                  <a:pt x="0" y="1287343"/>
                </a:lnTo>
                <a:lnTo>
                  <a:pt x="0" y="0"/>
                </a:lnTo>
                <a:close/>
              </a:path>
            </a:pathLst>
          </a:custGeom>
          <a:ln w="10470">
            <a:solidFill>
              <a:srgbClr val="000000"/>
            </a:solidFill>
          </a:ln>
        </p:spPr>
        <p:txBody>
          <a:bodyPr wrap="square" lIns="0" tIns="0" rIns="0" bIns="0" rtlCol="0"/>
          <a:lstStyle/>
          <a:p>
            <a:endParaRPr sz="818"/>
          </a:p>
        </p:txBody>
      </p:sp>
      <p:sp>
        <p:nvSpPr>
          <p:cNvPr id="77" name="object 77"/>
          <p:cNvSpPr txBox="1"/>
          <p:nvPr/>
        </p:nvSpPr>
        <p:spPr>
          <a:xfrm>
            <a:off x="4777831" y="4687083"/>
            <a:ext cx="377485" cy="421789"/>
          </a:xfrm>
          <a:prstGeom prst="rect">
            <a:avLst/>
          </a:prstGeom>
          <a:solidFill>
            <a:srgbClr val="EBAEED"/>
          </a:solidFill>
        </p:spPr>
        <p:txBody>
          <a:bodyPr vert="horz" wrap="square" lIns="0" tIns="578" rIns="0" bIns="0" rtlCol="0">
            <a:spAutoFit/>
          </a:bodyPr>
          <a:lstStyle/>
          <a:p>
            <a:pPr>
              <a:spcBef>
                <a:spcPts val="4"/>
              </a:spcBef>
            </a:pPr>
            <a:endParaRPr sz="1160">
              <a:latin typeface="Times New Roman"/>
              <a:cs typeface="Times New Roman"/>
            </a:endParaRPr>
          </a:p>
          <a:p>
            <a:pPr marL="36391" marR="45345" indent="17329">
              <a:lnSpc>
                <a:spcPct val="108800"/>
              </a:lnSpc>
            </a:pPr>
            <a:r>
              <a:rPr sz="750" spc="30" dirty="0">
                <a:latin typeface="Times New Roman"/>
                <a:cs typeface="Times New Roman"/>
              </a:rPr>
              <a:t>Image  </a:t>
            </a:r>
            <a:r>
              <a:rPr sz="750" spc="57" dirty="0">
                <a:latin typeface="Times New Roman"/>
                <a:cs typeface="Times New Roman"/>
              </a:rPr>
              <a:t>embed</a:t>
            </a:r>
            <a:endParaRPr sz="750">
              <a:latin typeface="Times New Roman"/>
              <a:cs typeface="Times New Roman"/>
            </a:endParaRPr>
          </a:p>
        </p:txBody>
      </p:sp>
      <p:sp>
        <p:nvSpPr>
          <p:cNvPr id="78" name="object 78"/>
          <p:cNvSpPr/>
          <p:nvPr/>
        </p:nvSpPr>
        <p:spPr>
          <a:xfrm>
            <a:off x="4503562" y="4764751"/>
            <a:ext cx="159428" cy="113217"/>
          </a:xfrm>
          <a:custGeom>
            <a:avLst/>
            <a:gdLst/>
            <a:ahLst/>
            <a:cxnLst/>
            <a:rect l="l" t="t" r="r" b="b"/>
            <a:pathLst>
              <a:path w="350520" h="248920">
                <a:moveTo>
                  <a:pt x="337033" y="25670"/>
                </a:moveTo>
                <a:lnTo>
                  <a:pt x="13265" y="25670"/>
                </a:lnTo>
                <a:lnTo>
                  <a:pt x="7033" y="26574"/>
                </a:lnTo>
                <a:lnTo>
                  <a:pt x="2052" y="28816"/>
                </a:lnTo>
                <a:lnTo>
                  <a:pt x="0" y="38935"/>
                </a:lnTo>
                <a:lnTo>
                  <a:pt x="0" y="235556"/>
                </a:lnTo>
                <a:lnTo>
                  <a:pt x="903" y="241816"/>
                </a:lnTo>
                <a:lnTo>
                  <a:pt x="3145" y="246797"/>
                </a:lnTo>
                <a:lnTo>
                  <a:pt x="13264" y="248822"/>
                </a:lnTo>
                <a:lnTo>
                  <a:pt x="337033" y="248822"/>
                </a:lnTo>
                <a:lnTo>
                  <a:pt x="343265" y="247918"/>
                </a:lnTo>
                <a:lnTo>
                  <a:pt x="348248" y="245676"/>
                </a:lnTo>
                <a:lnTo>
                  <a:pt x="350300" y="235556"/>
                </a:lnTo>
                <a:lnTo>
                  <a:pt x="350300" y="209577"/>
                </a:lnTo>
                <a:lnTo>
                  <a:pt x="175149" y="209577"/>
                </a:lnTo>
                <a:lnTo>
                  <a:pt x="147585" y="203999"/>
                </a:lnTo>
                <a:lnTo>
                  <a:pt x="125052" y="188794"/>
                </a:lnTo>
                <a:lnTo>
                  <a:pt x="109847" y="166261"/>
                </a:lnTo>
                <a:lnTo>
                  <a:pt x="104269" y="138697"/>
                </a:lnTo>
                <a:lnTo>
                  <a:pt x="109847" y="111132"/>
                </a:lnTo>
                <a:lnTo>
                  <a:pt x="125052" y="88599"/>
                </a:lnTo>
                <a:lnTo>
                  <a:pt x="147585" y="73394"/>
                </a:lnTo>
                <a:lnTo>
                  <a:pt x="175149" y="67815"/>
                </a:lnTo>
                <a:lnTo>
                  <a:pt x="287918" y="67815"/>
                </a:lnTo>
                <a:lnTo>
                  <a:pt x="293529" y="62205"/>
                </a:lnTo>
                <a:lnTo>
                  <a:pt x="350300" y="62205"/>
                </a:lnTo>
                <a:lnTo>
                  <a:pt x="350300" y="38935"/>
                </a:lnTo>
                <a:lnTo>
                  <a:pt x="348275" y="28815"/>
                </a:lnTo>
                <a:lnTo>
                  <a:pt x="343294" y="26574"/>
                </a:lnTo>
                <a:lnTo>
                  <a:pt x="337033" y="25670"/>
                </a:lnTo>
                <a:close/>
              </a:path>
              <a:path w="350520" h="248920">
                <a:moveTo>
                  <a:pt x="287918" y="67815"/>
                </a:moveTo>
                <a:lnTo>
                  <a:pt x="175149" y="67815"/>
                </a:lnTo>
                <a:lnTo>
                  <a:pt x="202714" y="73394"/>
                </a:lnTo>
                <a:lnTo>
                  <a:pt x="225247" y="88599"/>
                </a:lnTo>
                <a:lnTo>
                  <a:pt x="240452" y="111132"/>
                </a:lnTo>
                <a:lnTo>
                  <a:pt x="246031" y="138697"/>
                </a:lnTo>
                <a:lnTo>
                  <a:pt x="240452" y="166261"/>
                </a:lnTo>
                <a:lnTo>
                  <a:pt x="225247" y="188794"/>
                </a:lnTo>
                <a:lnTo>
                  <a:pt x="202713" y="203999"/>
                </a:lnTo>
                <a:lnTo>
                  <a:pt x="175149" y="209577"/>
                </a:lnTo>
                <a:lnTo>
                  <a:pt x="350300" y="209577"/>
                </a:lnTo>
                <a:lnTo>
                  <a:pt x="350300" y="87492"/>
                </a:lnTo>
                <a:lnTo>
                  <a:pt x="293529" y="87492"/>
                </a:lnTo>
                <a:lnTo>
                  <a:pt x="287875" y="81838"/>
                </a:lnTo>
                <a:lnTo>
                  <a:pt x="287918" y="67815"/>
                </a:lnTo>
                <a:close/>
              </a:path>
              <a:path w="350520" h="248920">
                <a:moveTo>
                  <a:pt x="175149" y="86562"/>
                </a:moveTo>
                <a:lnTo>
                  <a:pt x="154873" y="90665"/>
                </a:lnTo>
                <a:lnTo>
                  <a:pt x="138299" y="101847"/>
                </a:lnTo>
                <a:lnTo>
                  <a:pt x="127117" y="118420"/>
                </a:lnTo>
                <a:lnTo>
                  <a:pt x="123015" y="138697"/>
                </a:lnTo>
                <a:lnTo>
                  <a:pt x="127117" y="158977"/>
                </a:lnTo>
                <a:lnTo>
                  <a:pt x="138299" y="175560"/>
                </a:lnTo>
                <a:lnTo>
                  <a:pt x="154873" y="186752"/>
                </a:lnTo>
                <a:lnTo>
                  <a:pt x="175149" y="190859"/>
                </a:lnTo>
                <a:lnTo>
                  <a:pt x="195426" y="186752"/>
                </a:lnTo>
                <a:lnTo>
                  <a:pt x="211999" y="175560"/>
                </a:lnTo>
                <a:lnTo>
                  <a:pt x="223181" y="158977"/>
                </a:lnTo>
                <a:lnTo>
                  <a:pt x="227284" y="138697"/>
                </a:lnTo>
                <a:lnTo>
                  <a:pt x="223181" y="118420"/>
                </a:lnTo>
                <a:lnTo>
                  <a:pt x="211999" y="101847"/>
                </a:lnTo>
                <a:lnTo>
                  <a:pt x="195426" y="90665"/>
                </a:lnTo>
                <a:lnTo>
                  <a:pt x="175149" y="86562"/>
                </a:lnTo>
                <a:close/>
              </a:path>
              <a:path w="350520" h="248920">
                <a:moveTo>
                  <a:pt x="350300" y="62205"/>
                </a:moveTo>
                <a:lnTo>
                  <a:pt x="307508" y="62205"/>
                </a:lnTo>
                <a:lnTo>
                  <a:pt x="313118" y="67815"/>
                </a:lnTo>
                <a:lnTo>
                  <a:pt x="313163" y="81838"/>
                </a:lnTo>
                <a:lnTo>
                  <a:pt x="307508" y="87492"/>
                </a:lnTo>
                <a:lnTo>
                  <a:pt x="350300" y="87492"/>
                </a:lnTo>
                <a:lnTo>
                  <a:pt x="350300" y="62205"/>
                </a:lnTo>
                <a:close/>
              </a:path>
              <a:path w="350520" h="248920">
                <a:moveTo>
                  <a:pt x="58250" y="16009"/>
                </a:moveTo>
                <a:lnTo>
                  <a:pt x="26422" y="16009"/>
                </a:lnTo>
                <a:lnTo>
                  <a:pt x="23619" y="18815"/>
                </a:lnTo>
                <a:lnTo>
                  <a:pt x="23618" y="25670"/>
                </a:lnTo>
                <a:lnTo>
                  <a:pt x="61055" y="25670"/>
                </a:lnTo>
                <a:lnTo>
                  <a:pt x="61055" y="18815"/>
                </a:lnTo>
                <a:lnTo>
                  <a:pt x="58250" y="16009"/>
                </a:lnTo>
                <a:close/>
              </a:path>
              <a:path w="350520" h="248920">
                <a:moveTo>
                  <a:pt x="223242" y="0"/>
                </a:moveTo>
                <a:lnTo>
                  <a:pt x="122926" y="0"/>
                </a:lnTo>
                <a:lnTo>
                  <a:pt x="116376" y="3512"/>
                </a:lnTo>
                <a:lnTo>
                  <a:pt x="103955" y="22158"/>
                </a:lnTo>
                <a:lnTo>
                  <a:pt x="97407" y="25670"/>
                </a:lnTo>
                <a:lnTo>
                  <a:pt x="248788" y="25670"/>
                </a:lnTo>
                <a:lnTo>
                  <a:pt x="242211" y="22158"/>
                </a:lnTo>
                <a:lnTo>
                  <a:pt x="229790" y="3512"/>
                </a:lnTo>
                <a:lnTo>
                  <a:pt x="223242" y="0"/>
                </a:lnTo>
                <a:close/>
              </a:path>
            </a:pathLst>
          </a:custGeom>
          <a:solidFill>
            <a:srgbClr val="4B4A4B"/>
          </a:solidFill>
        </p:spPr>
        <p:txBody>
          <a:bodyPr wrap="square" lIns="0" tIns="0" rIns="0" bIns="0" rtlCol="0"/>
          <a:lstStyle/>
          <a:p>
            <a:endParaRPr sz="818"/>
          </a:p>
        </p:txBody>
      </p:sp>
      <p:sp>
        <p:nvSpPr>
          <p:cNvPr id="79" name="object 79"/>
          <p:cNvSpPr txBox="1"/>
          <p:nvPr/>
        </p:nvSpPr>
        <p:spPr>
          <a:xfrm>
            <a:off x="4538233" y="4962321"/>
            <a:ext cx="90111"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v1</a:t>
            </a:r>
            <a:endParaRPr sz="546">
              <a:latin typeface="AvenirNext-Medium"/>
              <a:cs typeface="AvenirNext-Medium"/>
            </a:endParaRPr>
          </a:p>
        </p:txBody>
      </p:sp>
      <p:sp>
        <p:nvSpPr>
          <p:cNvPr id="80" name="object 80"/>
          <p:cNvSpPr txBox="1"/>
          <p:nvPr/>
        </p:nvSpPr>
        <p:spPr>
          <a:xfrm>
            <a:off x="4535947" y="5145492"/>
            <a:ext cx="94732" cy="91872"/>
          </a:xfrm>
          <a:prstGeom prst="rect">
            <a:avLst/>
          </a:prstGeom>
        </p:spPr>
        <p:txBody>
          <a:bodyPr vert="horz" wrap="square" lIns="0" tIns="7798" rIns="0" bIns="0" rtlCol="0">
            <a:spAutoFit/>
          </a:bodyPr>
          <a:lstStyle/>
          <a:p>
            <a:pPr marL="5777">
              <a:spcBef>
                <a:spcPts val="61"/>
              </a:spcBef>
            </a:pPr>
            <a:r>
              <a:rPr sz="546" spc="9" dirty="0">
                <a:latin typeface="AvenirNext-Medium"/>
                <a:cs typeface="AvenirNext-Medium"/>
              </a:rPr>
              <a:t>vK</a:t>
            </a:r>
            <a:endParaRPr sz="546">
              <a:latin typeface="AvenirNext-Medium"/>
              <a:cs typeface="AvenirNext-Medium"/>
            </a:endParaRPr>
          </a:p>
        </p:txBody>
      </p:sp>
      <p:sp>
        <p:nvSpPr>
          <p:cNvPr id="81" name="object 81"/>
          <p:cNvSpPr/>
          <p:nvPr/>
        </p:nvSpPr>
        <p:spPr>
          <a:xfrm>
            <a:off x="6550457" y="4049771"/>
            <a:ext cx="684080" cy="1001744"/>
          </a:xfrm>
          <a:prstGeom prst="rect">
            <a:avLst/>
          </a:prstGeom>
          <a:blipFill>
            <a:blip r:embed="rId4" cstate="print"/>
            <a:stretch>
              <a:fillRect/>
            </a:stretch>
          </a:blipFill>
        </p:spPr>
        <p:txBody>
          <a:bodyPr wrap="square" lIns="0" tIns="0" rIns="0" bIns="0" rtlCol="0"/>
          <a:lstStyle/>
          <a:p>
            <a:endParaRPr sz="818"/>
          </a:p>
        </p:txBody>
      </p:sp>
      <p:sp>
        <p:nvSpPr>
          <p:cNvPr id="82" name="object 82"/>
          <p:cNvSpPr/>
          <p:nvPr/>
        </p:nvSpPr>
        <p:spPr>
          <a:xfrm>
            <a:off x="7230565" y="4037147"/>
            <a:ext cx="729072" cy="1012939"/>
          </a:xfrm>
          <a:prstGeom prst="rect">
            <a:avLst/>
          </a:prstGeom>
          <a:blipFill>
            <a:blip r:embed="rId5" cstate="print"/>
            <a:stretch>
              <a:fillRect/>
            </a:stretch>
          </a:blipFill>
        </p:spPr>
        <p:txBody>
          <a:bodyPr wrap="square" lIns="0" tIns="0" rIns="0" bIns="0" rtlCol="0"/>
          <a:lstStyle/>
          <a:p>
            <a:endParaRPr sz="818"/>
          </a:p>
        </p:txBody>
      </p:sp>
      <p:sp>
        <p:nvSpPr>
          <p:cNvPr id="83" name="object 83"/>
          <p:cNvSpPr/>
          <p:nvPr/>
        </p:nvSpPr>
        <p:spPr>
          <a:xfrm>
            <a:off x="5283464" y="3912840"/>
            <a:ext cx="892979" cy="548755"/>
          </a:xfrm>
          <a:prstGeom prst="rect">
            <a:avLst/>
          </a:prstGeom>
          <a:blipFill>
            <a:blip r:embed="rId6" cstate="print"/>
            <a:stretch>
              <a:fillRect/>
            </a:stretch>
          </a:blipFill>
        </p:spPr>
        <p:txBody>
          <a:bodyPr wrap="square" lIns="0" tIns="0" rIns="0" bIns="0" rtlCol="0"/>
          <a:lstStyle/>
          <a:p>
            <a:endParaRPr sz="818"/>
          </a:p>
        </p:txBody>
      </p:sp>
      <p:sp>
        <p:nvSpPr>
          <p:cNvPr id="84" name="object 84"/>
          <p:cNvSpPr/>
          <p:nvPr/>
        </p:nvSpPr>
        <p:spPr>
          <a:xfrm>
            <a:off x="5277784" y="4648638"/>
            <a:ext cx="904429" cy="535487"/>
          </a:xfrm>
          <a:prstGeom prst="rect">
            <a:avLst/>
          </a:prstGeom>
          <a:blipFill>
            <a:blip r:embed="rId7" cstate="print"/>
            <a:stretch>
              <a:fillRect/>
            </a:stretch>
          </a:blipFill>
        </p:spPr>
        <p:txBody>
          <a:bodyPr wrap="square" lIns="0" tIns="0" rIns="0" bIns="0" rtlCol="0"/>
          <a:lstStyle/>
          <a:p>
            <a:endParaRPr sz="818"/>
          </a:p>
        </p:txBody>
      </p:sp>
      <p:sp>
        <p:nvSpPr>
          <p:cNvPr id="85" name="object 85"/>
          <p:cNvSpPr/>
          <p:nvPr/>
        </p:nvSpPr>
        <p:spPr>
          <a:xfrm>
            <a:off x="2695561" y="3806327"/>
            <a:ext cx="1085791" cy="1861240"/>
          </a:xfrm>
          <a:prstGeom prst="rect">
            <a:avLst/>
          </a:prstGeom>
          <a:blipFill>
            <a:blip r:embed="rId8" cstate="print"/>
            <a:stretch>
              <a:fillRect/>
            </a:stretch>
          </a:blipFill>
        </p:spPr>
        <p:txBody>
          <a:bodyPr wrap="square" lIns="0" tIns="0" rIns="0" bIns="0" rtlCol="0"/>
          <a:lstStyle/>
          <a:p>
            <a:endParaRPr sz="818"/>
          </a:p>
        </p:txBody>
      </p:sp>
      <p:sp>
        <p:nvSpPr>
          <p:cNvPr id="86" name="object 86"/>
          <p:cNvSpPr txBox="1"/>
          <p:nvPr/>
        </p:nvSpPr>
        <p:spPr>
          <a:xfrm>
            <a:off x="8733172" y="5742094"/>
            <a:ext cx="61808" cy="130874"/>
          </a:xfrm>
          <a:prstGeom prst="rect">
            <a:avLst/>
          </a:prstGeom>
        </p:spPr>
        <p:txBody>
          <a:bodyPr vert="horz" wrap="square" lIns="0" tIns="15308" rIns="0" bIns="0" rtlCol="0">
            <a:spAutoFit/>
          </a:bodyPr>
          <a:lstStyle/>
          <a:p>
            <a:pPr marL="5777">
              <a:spcBef>
                <a:spcPts val="120"/>
              </a:spcBef>
            </a:pPr>
            <a:r>
              <a:rPr sz="750" spc="18" dirty="0">
                <a:solidFill>
                  <a:srgbClr val="BE312D"/>
                </a:solidFill>
                <a:latin typeface="Times New Roman"/>
                <a:cs typeface="Times New Roman"/>
              </a:rPr>
              <a:t>5</a:t>
            </a:r>
            <a:endParaRPr sz="750">
              <a:latin typeface="Times New Roman"/>
              <a:cs typeface="Times New Roman"/>
            </a:endParaRPr>
          </a:p>
        </p:txBody>
      </p:sp>
      <p:sp>
        <p:nvSpPr>
          <p:cNvPr id="87" name="object 87"/>
          <p:cNvSpPr txBox="1">
            <a:spLocks noGrp="1"/>
          </p:cNvSpPr>
          <p:nvPr>
            <p:ph type="ftr" sz="quarter" idx="5"/>
          </p:nvPr>
        </p:nvSpPr>
        <p:spPr>
          <a:xfrm>
            <a:off x="4421632" y="9070848"/>
            <a:ext cx="4161536" cy="487680"/>
          </a:xfrm>
          <a:prstGeom prst="rect">
            <a:avLst/>
          </a:prstGeom>
        </p:spPr>
        <p:txBody>
          <a:bodyPr vert="horz" wrap="square" lIns="0" tIns="0" rIns="0" bIns="0" rtlCol="0">
            <a:spAutoFit/>
          </a:bodyPr>
          <a:lstStyle>
            <a:defPPr>
              <a:defRPr lang="en-DE"/>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7">
              <a:spcBef>
                <a:spcPts val="120"/>
              </a:spcBef>
            </a:pPr>
            <a:endParaRPr spc="-22" dirty="0"/>
          </a:p>
        </p:txBody>
      </p:sp>
      <p:sp>
        <p:nvSpPr>
          <p:cNvPr id="88" name="object 88"/>
          <p:cNvSpPr txBox="1">
            <a:spLocks noGrp="1"/>
          </p:cNvSpPr>
          <p:nvPr>
            <p:ph type="dt" sz="half" idx="6"/>
          </p:nvPr>
        </p:nvSpPr>
        <p:spPr>
          <a:xfrm>
            <a:off x="650240" y="9070848"/>
            <a:ext cx="2991104" cy="487680"/>
          </a:xfrm>
          <a:prstGeom prst="rect">
            <a:avLst/>
          </a:prstGeom>
        </p:spPr>
        <p:txBody>
          <a:bodyPr vert="horz" wrap="square" lIns="0" tIns="0" rIns="0" bIns="0" rtlCol="0">
            <a:spAutoFit/>
          </a:bodyPr>
          <a:lstStyle>
            <a:defPPr>
              <a:defRPr lang="en-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7">
              <a:spcBef>
                <a:spcPts val="120"/>
              </a:spcBef>
            </a:pPr>
            <a:fld id="{1D8BD707-D9CF-40AE-B4C6-C98DA3205C09}" type="datetimeFigureOut">
              <a:rPr lang="en-US" smtClean="0"/>
              <a:pPr marL="5777">
                <a:spcBef>
                  <a:spcPts val="120"/>
                </a:spcBef>
              </a:pPr>
              <a:t>2/1/23</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45565"/>
            <a:ext cx="5885110"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lang="de-DE" dirty="0">
                <a:cs typeface="Helvetica"/>
              </a:rPr>
              <a:t>C</a:t>
            </a:r>
            <a:r>
              <a:rPr dirty="0" err="1">
                <a:cs typeface="Helvetica"/>
              </a:rPr>
              <a:t>olor</a:t>
            </a:r>
            <a:r>
              <a:rPr dirty="0">
                <a:cs typeface="Helvetica"/>
              </a:rPr>
              <a:t> images are</a:t>
            </a:r>
            <a:r>
              <a:rPr spc="-56" dirty="0">
                <a:cs typeface="Helvetica"/>
              </a:rPr>
              <a:t> </a:t>
            </a:r>
            <a:r>
              <a:rPr spc="-4" dirty="0">
                <a:cs typeface="Helvetica"/>
              </a:rPr>
              <a:t>tensors</a:t>
            </a:r>
            <a:endParaRPr dirty="0">
              <a:cs typeface="Helvetica"/>
            </a:endParaRPr>
          </a:p>
        </p:txBody>
      </p:sp>
      <p:sp>
        <p:nvSpPr>
          <p:cNvPr id="3" name="object 3"/>
          <p:cNvSpPr/>
          <p:nvPr/>
        </p:nvSpPr>
        <p:spPr>
          <a:xfrm>
            <a:off x="4366583" y="2001442"/>
            <a:ext cx="2221836" cy="223819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77835" y="2112695"/>
            <a:ext cx="2221836" cy="223819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89088" y="2222865"/>
            <a:ext cx="2221836" cy="2238197"/>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997715" y="4384229"/>
            <a:ext cx="7604968" cy="1319755"/>
          </a:xfrm>
          <a:prstGeom prst="rect">
            <a:avLst/>
          </a:prstGeom>
        </p:spPr>
        <p:txBody>
          <a:bodyPr vert="horz" wrap="square" lIns="0" tIns="121890" rIns="0" bIns="0" rtlCol="0">
            <a:spAutoFit/>
          </a:bodyPr>
          <a:lstStyle/>
          <a:p>
            <a:pPr marL="1650594">
              <a:spcBef>
                <a:spcPts val="960"/>
              </a:spcBef>
            </a:pPr>
            <a:r>
              <a:rPr sz="1828" i="1" spc="4" dirty="0">
                <a:latin typeface="STIXGeneral"/>
                <a:cs typeface="STIXGeneral"/>
              </a:rPr>
              <a:t>𝑐h𝑎𝑛𝑛𝑒𝑙 </a:t>
            </a:r>
            <a:r>
              <a:rPr sz="1828" i="1" dirty="0">
                <a:latin typeface="STIXGeneral"/>
                <a:cs typeface="STIXGeneral"/>
              </a:rPr>
              <a:t>𝑥 </a:t>
            </a:r>
            <a:r>
              <a:rPr sz="1828" i="1" spc="4" dirty="0">
                <a:latin typeface="STIXGeneral"/>
                <a:cs typeface="STIXGeneral"/>
              </a:rPr>
              <a:t>h𝑒𝑖𝑔h𝑡 </a:t>
            </a:r>
            <a:r>
              <a:rPr sz="1828" i="1" dirty="0">
                <a:latin typeface="STIXGeneral"/>
                <a:cs typeface="STIXGeneral"/>
              </a:rPr>
              <a:t>𝑥</a:t>
            </a:r>
            <a:r>
              <a:rPr sz="1828" i="1" spc="-11" dirty="0">
                <a:latin typeface="STIXGeneral"/>
                <a:cs typeface="STIXGeneral"/>
              </a:rPr>
              <a:t> </a:t>
            </a:r>
            <a:r>
              <a:rPr sz="1828" i="1" dirty="0">
                <a:latin typeface="STIXGeneral"/>
                <a:cs typeface="STIXGeneral"/>
              </a:rPr>
              <a:t>𝑤𝑖𝑑𝑡h</a:t>
            </a:r>
            <a:endParaRPr sz="1828">
              <a:latin typeface="STIXGeneral"/>
              <a:cs typeface="STIXGeneral"/>
            </a:endParaRPr>
          </a:p>
          <a:p>
            <a:pPr marL="34825">
              <a:spcBef>
                <a:spcPts val="1164"/>
              </a:spcBef>
              <a:tabLst>
                <a:tab pos="1877847" algn="l"/>
                <a:tab pos="5980446" algn="l"/>
              </a:tabLst>
            </a:pPr>
            <a:r>
              <a:rPr sz="2391" spc="-4" dirty="0">
                <a:latin typeface="Trebuchet MS"/>
                <a:cs typeface="Trebuchet MS"/>
              </a:rPr>
              <a:t>Channels</a:t>
            </a:r>
            <a:r>
              <a:rPr sz="2391" spc="11" dirty="0">
                <a:latin typeface="Trebuchet MS"/>
                <a:cs typeface="Trebuchet MS"/>
              </a:rPr>
              <a:t> </a:t>
            </a:r>
            <a:r>
              <a:rPr sz="2391" dirty="0">
                <a:latin typeface="Trebuchet MS"/>
                <a:cs typeface="Trebuchet MS"/>
              </a:rPr>
              <a:t>are	</a:t>
            </a:r>
            <a:r>
              <a:rPr sz="2391" spc="-4" dirty="0">
                <a:latin typeface="Trebuchet MS"/>
                <a:cs typeface="Trebuchet MS"/>
              </a:rPr>
              <a:t>usually RGB: </a:t>
            </a:r>
            <a:r>
              <a:rPr sz="2391" spc="-28" dirty="0">
                <a:latin typeface="Trebuchet MS"/>
                <a:cs typeface="Trebuchet MS"/>
              </a:rPr>
              <a:t>Red,</a:t>
            </a:r>
            <a:r>
              <a:rPr sz="2391" spc="25" dirty="0">
                <a:latin typeface="Trebuchet MS"/>
                <a:cs typeface="Trebuchet MS"/>
              </a:rPr>
              <a:t> </a:t>
            </a:r>
            <a:r>
              <a:rPr sz="2391" dirty="0">
                <a:latin typeface="Trebuchet MS"/>
                <a:cs typeface="Trebuchet MS"/>
              </a:rPr>
              <a:t>Green,</a:t>
            </a:r>
            <a:r>
              <a:rPr sz="2391" spc="7" dirty="0">
                <a:latin typeface="Trebuchet MS"/>
                <a:cs typeface="Trebuchet MS"/>
              </a:rPr>
              <a:t> </a:t>
            </a:r>
            <a:r>
              <a:rPr sz="2391" dirty="0">
                <a:latin typeface="Trebuchet MS"/>
                <a:cs typeface="Trebuchet MS"/>
              </a:rPr>
              <a:t>and	</a:t>
            </a:r>
            <a:r>
              <a:rPr sz="2391" spc="-4" dirty="0">
                <a:latin typeface="Trebuchet MS"/>
                <a:cs typeface="Trebuchet MS"/>
              </a:rPr>
              <a:t>Blue</a:t>
            </a:r>
            <a:endParaRPr sz="2391">
              <a:latin typeface="Trebuchet MS"/>
              <a:cs typeface="Trebuchet MS"/>
            </a:endParaRPr>
          </a:p>
          <a:p>
            <a:pPr marL="8929">
              <a:spcBef>
                <a:spcPts val="246"/>
              </a:spcBef>
            </a:pPr>
            <a:r>
              <a:rPr sz="2391" spc="-4" dirty="0">
                <a:latin typeface="Trebuchet MS"/>
                <a:cs typeface="Trebuchet MS"/>
              </a:rPr>
              <a:t>Other color spaces: </a:t>
            </a:r>
            <a:r>
              <a:rPr sz="2391" spc="-88" dirty="0">
                <a:latin typeface="Trebuchet MS"/>
                <a:cs typeface="Trebuchet MS"/>
              </a:rPr>
              <a:t>HSV, </a:t>
            </a:r>
            <a:r>
              <a:rPr sz="2391" dirty="0">
                <a:latin typeface="Trebuchet MS"/>
                <a:cs typeface="Trebuchet MS"/>
              </a:rPr>
              <a:t>HSL, </a:t>
            </a:r>
            <a:r>
              <a:rPr sz="2391" spc="-91" dirty="0">
                <a:latin typeface="Trebuchet MS"/>
                <a:cs typeface="Trebuchet MS"/>
              </a:rPr>
              <a:t>LUV, </a:t>
            </a:r>
            <a:r>
              <a:rPr sz="2391" spc="-4" dirty="0">
                <a:latin typeface="Trebuchet MS"/>
                <a:cs typeface="Trebuchet MS"/>
              </a:rPr>
              <a:t>XYZ, Lab, CMYK,</a:t>
            </a:r>
            <a:r>
              <a:rPr sz="2391" spc="197" dirty="0">
                <a:latin typeface="Trebuchet MS"/>
                <a:cs typeface="Trebuchet MS"/>
              </a:rPr>
              <a:t> </a:t>
            </a:r>
            <a:r>
              <a:rPr sz="2391" dirty="0">
                <a:latin typeface="Trebuchet MS"/>
                <a:cs typeface="Trebuchet MS"/>
              </a:rPr>
              <a:t>etc</a:t>
            </a:r>
            <a:endParaRPr sz="2391">
              <a:latin typeface="Trebuchet MS"/>
              <a:cs typeface="Trebuchet MS"/>
            </a:endParaRPr>
          </a:p>
        </p:txBody>
      </p:sp>
      <p:sp>
        <p:nvSpPr>
          <p:cNvPr id="7" name="object 7"/>
          <p:cNvSpPr/>
          <p:nvPr/>
        </p:nvSpPr>
        <p:spPr>
          <a:xfrm>
            <a:off x="1166004" y="1981776"/>
            <a:ext cx="2583119" cy="2277615"/>
          </a:xfrm>
          <a:prstGeom prst="rect">
            <a:avLst/>
          </a:prstGeom>
          <a:blipFill>
            <a:blip r:embed="rId5" cstate="print"/>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id="{202E4603-9C1E-5B58-629B-F50F252EB05E}"/>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6">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7AD11-077D-0756-3D02-4AE24DDEDF55}"/>
              </a:ext>
            </a:extLst>
          </p:cNvPr>
          <p:cNvSpPr>
            <a:spLocks noGrp="1"/>
          </p:cNvSpPr>
          <p:nvPr>
            <p:ph type="title"/>
          </p:nvPr>
        </p:nvSpPr>
        <p:spPr/>
        <p:txBody>
          <a:bodyPr/>
          <a:lstStyle/>
          <a:p>
            <a:r>
              <a:rPr lang="en-DE" dirty="0"/>
              <a:t>General approach</a:t>
            </a:r>
          </a:p>
        </p:txBody>
      </p:sp>
      <p:sp>
        <p:nvSpPr>
          <p:cNvPr id="3" name="Content Placeholder 2">
            <a:extLst>
              <a:ext uri="{FF2B5EF4-FFF2-40B4-BE49-F238E27FC236}">
                <a16:creationId xmlns:a16="http://schemas.microsoft.com/office/drawing/2014/main" id="{47B11BC3-30AD-F3B4-71B3-88D2CA8C8252}"/>
              </a:ext>
            </a:extLst>
          </p:cNvPr>
          <p:cNvSpPr>
            <a:spLocks noGrp="1"/>
          </p:cNvSpPr>
          <p:nvPr>
            <p:ph idx="1"/>
          </p:nvPr>
        </p:nvSpPr>
        <p:spPr>
          <a:xfrm>
            <a:off x="457200" y="3249712"/>
            <a:ext cx="8229600" cy="2916138"/>
          </a:xfrm>
        </p:spPr>
        <p:txBody>
          <a:bodyPr/>
          <a:lstStyle/>
          <a:p>
            <a:r>
              <a:rPr lang="en-DE" dirty="0"/>
              <a:t>Unsupervised pretraining</a:t>
            </a:r>
          </a:p>
          <a:p>
            <a:pPr lvl="1"/>
            <a:r>
              <a:rPr lang="en-DE" dirty="0"/>
              <a:t>Zero-shot training / generalization</a:t>
            </a:r>
          </a:p>
          <a:p>
            <a:pPr lvl="1"/>
            <a:r>
              <a:rPr lang="en-DE" dirty="0"/>
              <a:t>Few-shot training / examples</a:t>
            </a:r>
          </a:p>
          <a:p>
            <a:pPr lvl="1"/>
            <a:r>
              <a:rPr lang="en-DE" dirty="0"/>
              <a:t>Effective for very large vision&amp;language models</a:t>
            </a:r>
          </a:p>
          <a:p>
            <a:r>
              <a:rPr lang="en-DE" dirty="0"/>
              <a:t>Fine-tuning for specific tasks</a:t>
            </a:r>
          </a:p>
          <a:p>
            <a:pPr lvl="1"/>
            <a:r>
              <a:rPr lang="en-DE" dirty="0"/>
              <a:t>Reinforcement</a:t>
            </a:r>
          </a:p>
        </p:txBody>
      </p:sp>
      <p:sp>
        <p:nvSpPr>
          <p:cNvPr id="4" name="Slide Number Placeholder 3">
            <a:extLst>
              <a:ext uri="{FF2B5EF4-FFF2-40B4-BE49-F238E27FC236}">
                <a16:creationId xmlns:a16="http://schemas.microsoft.com/office/drawing/2014/main" id="{30E5D5F5-E9BB-095C-26B6-C0EE2905464E}"/>
              </a:ext>
            </a:extLst>
          </p:cNvPr>
          <p:cNvSpPr>
            <a:spLocks noGrp="1"/>
          </p:cNvSpPr>
          <p:nvPr>
            <p:ph type="sldNum" sz="quarter" idx="12"/>
          </p:nvPr>
        </p:nvSpPr>
        <p:spPr/>
        <p:txBody>
          <a:bodyPr/>
          <a:lstStyle/>
          <a:p>
            <a:pPr>
              <a:defRPr/>
            </a:pPr>
            <a:fld id="{A4C577E2-95DD-1F4B-A688-E8FB02007787}" type="slidenum">
              <a:rPr lang="de-DE" smtClean="0"/>
              <a:pPr>
                <a:defRPr/>
              </a:pPr>
              <a:t>70</a:t>
            </a:fld>
            <a:endParaRPr lang="de-DE"/>
          </a:p>
        </p:txBody>
      </p:sp>
      <p:sp>
        <p:nvSpPr>
          <p:cNvPr id="5" name="Cloud Callout 4">
            <a:extLst>
              <a:ext uri="{FF2B5EF4-FFF2-40B4-BE49-F238E27FC236}">
                <a16:creationId xmlns:a16="http://schemas.microsoft.com/office/drawing/2014/main" id="{CF71EE88-A21D-BA41-D705-8F5013FA15EE}"/>
              </a:ext>
            </a:extLst>
          </p:cNvPr>
          <p:cNvSpPr/>
          <p:nvPr/>
        </p:nvSpPr>
        <p:spPr>
          <a:xfrm>
            <a:off x="2051720" y="998538"/>
            <a:ext cx="7632848" cy="2016224"/>
          </a:xfrm>
          <a:prstGeom prst="cloudCallout">
            <a:avLst>
              <a:gd name="adj1" fmla="val -42457"/>
              <a:gd name="adj2" fmla="val -503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AI becomes successful:</a:t>
            </a:r>
            <a:br>
              <a:rPr lang="en-DE" dirty="0">
                <a:solidFill>
                  <a:sysClr val="windowText" lastClr="000000"/>
                </a:solidFill>
              </a:rPr>
            </a:br>
            <a:r>
              <a:rPr lang="en-DE" dirty="0">
                <a:solidFill>
                  <a:sysClr val="windowText" lastClr="000000"/>
                </a:solidFill>
              </a:rPr>
              <a:t>Not just knowledge representation languages,</a:t>
            </a:r>
            <a:br>
              <a:rPr lang="en-DE" dirty="0">
                <a:solidFill>
                  <a:sysClr val="windowText" lastClr="000000"/>
                </a:solidFill>
              </a:rPr>
            </a:br>
            <a:r>
              <a:rPr lang="en-DE" dirty="0">
                <a:solidFill>
                  <a:sysClr val="windowText" lastClr="000000"/>
                </a:solidFill>
              </a:rPr>
              <a:t>but systems that can be used out of the box and that can be fine-tuned</a:t>
            </a:r>
          </a:p>
        </p:txBody>
      </p:sp>
    </p:spTree>
    <p:extLst>
      <p:ext uri="{BB962C8B-B14F-4D97-AF65-F5344CB8AC3E}">
        <p14:creationId xmlns:p14="http://schemas.microsoft.com/office/powerpoint/2010/main" val="9715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1305341"/>
            <a:ext cx="7528214" cy="3693319"/>
          </a:xfrm>
          <a:prstGeom prst="rect">
            <a:avLst/>
          </a:prstGeom>
          <a:noFill/>
        </p:spPr>
        <p:txBody>
          <a:bodyPr wrap="square" rtlCol="0">
            <a:spAutoFit/>
          </a:bodyPr>
          <a:lstStyle/>
          <a:p>
            <a:r>
              <a:rPr kumimoji="1" lang="en" altLang="zh-CN" sz="2700" b="1" i="1" dirty="0">
                <a:solidFill>
                  <a:schemeClr val="tx1">
                    <a:lumMod val="50000"/>
                    <a:lumOff val="50000"/>
                  </a:schemeClr>
                </a:solidFill>
                <a:latin typeface="Helvetica" pitchFamily="2" charset="0"/>
              </a:rPr>
              <a:t>CLIP</a:t>
            </a:r>
          </a:p>
          <a:p>
            <a:endParaRPr kumimoji="1" lang="en" altLang="zh-CN" sz="2700" b="1" i="1" dirty="0">
              <a:latin typeface="Helvetica" pitchFamily="2" charset="0"/>
            </a:endParaRPr>
          </a:p>
          <a:p>
            <a:r>
              <a:rPr kumimoji="1" lang="en" altLang="zh-CN" sz="2700" b="1" dirty="0">
                <a:latin typeface="Helvetica" pitchFamily="2" charset="0"/>
              </a:rPr>
              <a:t>Learning Transferable Visual Models From Natural Language Supervision</a:t>
            </a:r>
          </a:p>
          <a:p>
            <a:endParaRPr kumimoji="1" lang="en" altLang="zh-CN" dirty="0">
              <a:latin typeface="Helvetica" pitchFamily="2" charset="0"/>
            </a:endParaRPr>
          </a:p>
          <a:p>
            <a:r>
              <a:rPr kumimoji="1" lang="en" altLang="zh-CN" dirty="0">
                <a:latin typeface="Helvetica" pitchFamily="2" charset="0"/>
              </a:rPr>
              <a:t>Alec Radford</a:t>
            </a:r>
            <a:r>
              <a:rPr kumimoji="1" lang="en-US" altLang="zh-CN" dirty="0">
                <a:latin typeface="Helvetica" pitchFamily="2" charset="0"/>
              </a:rPr>
              <a:t>,</a:t>
            </a:r>
            <a:r>
              <a:rPr kumimoji="1" lang="en" altLang="zh-CN" dirty="0">
                <a:latin typeface="Helvetica" pitchFamily="2" charset="0"/>
              </a:rPr>
              <a:t> </a:t>
            </a:r>
            <a:r>
              <a:rPr kumimoji="1" lang="en" altLang="zh-CN" dirty="0" err="1">
                <a:latin typeface="Helvetica" pitchFamily="2" charset="0"/>
              </a:rPr>
              <a:t>JongWook</a:t>
            </a:r>
            <a:r>
              <a:rPr kumimoji="1" lang="en" altLang="zh-CN" dirty="0">
                <a:latin typeface="Helvetica" pitchFamily="2" charset="0"/>
              </a:rPr>
              <a:t> Kim, Chris </a:t>
            </a:r>
            <a:r>
              <a:rPr kumimoji="1" lang="en" altLang="zh-CN" dirty="0" err="1">
                <a:latin typeface="Helvetica" pitchFamily="2" charset="0"/>
              </a:rPr>
              <a:t>Hallacy</a:t>
            </a:r>
            <a:r>
              <a:rPr kumimoji="1" lang="en" altLang="zh-CN" dirty="0">
                <a:latin typeface="Helvetica" pitchFamily="2" charset="0"/>
              </a:rPr>
              <a:t>, Aditya Ramesh, Gabriel Goh, </a:t>
            </a:r>
            <a:r>
              <a:rPr kumimoji="1" lang="en" altLang="zh-CN" dirty="0" err="1">
                <a:latin typeface="Helvetica" pitchFamily="2" charset="0"/>
              </a:rPr>
              <a:t>Sandhini</a:t>
            </a:r>
            <a:r>
              <a:rPr kumimoji="1" lang="en" altLang="zh-CN" dirty="0">
                <a:latin typeface="Helvetica" pitchFamily="2" charset="0"/>
              </a:rPr>
              <a:t> Agarwal, Girish Sastry, Amanda </a:t>
            </a:r>
            <a:r>
              <a:rPr kumimoji="1" lang="en" altLang="zh-CN" dirty="0" err="1">
                <a:latin typeface="Helvetica" pitchFamily="2" charset="0"/>
              </a:rPr>
              <a:t>Askell</a:t>
            </a:r>
            <a:r>
              <a:rPr kumimoji="1" lang="en" altLang="zh-CN" dirty="0">
                <a:latin typeface="Helvetica" pitchFamily="2" charset="0"/>
              </a:rPr>
              <a:t>, Pamela Mishkin, Jack Clark, Gretchen Krueger, Ilya </a:t>
            </a:r>
            <a:r>
              <a:rPr kumimoji="1" lang="en" altLang="zh-CN" dirty="0" err="1">
                <a:latin typeface="Helvetica" pitchFamily="2" charset="0"/>
              </a:rPr>
              <a:t>Sutskever</a:t>
            </a:r>
            <a:endParaRPr kumimoji="1" lang="en" altLang="zh-CN" dirty="0">
              <a:latin typeface="Helvetica" pitchFamily="2" charset="0"/>
            </a:endParaRPr>
          </a:p>
          <a:p>
            <a:endParaRPr kumimoji="1" lang="en" altLang="zh-CN" dirty="0">
              <a:latin typeface="Helvetica" pitchFamily="2" charset="0"/>
            </a:endParaRPr>
          </a:p>
          <a:p>
            <a:r>
              <a:rPr lang="en" altLang="zh-CN" b="1" dirty="0" err="1">
                <a:latin typeface="Helvetica" pitchFamily="2" charset="0"/>
              </a:rPr>
              <a:t>OpenAI</a:t>
            </a:r>
            <a:endParaRPr lang="en" altLang="zh-CN" b="1" dirty="0">
              <a:latin typeface="Helvetica" pitchFamily="2" charset="0"/>
            </a:endParaRPr>
          </a:p>
          <a:p>
            <a:endParaRPr kumimoji="1" lang="zh-CN" altLang="en-US" dirty="0">
              <a:latin typeface="Helvetica" pitchFamily="2" charset="0"/>
            </a:endParaRPr>
          </a:p>
        </p:txBody>
      </p:sp>
      <p:sp>
        <p:nvSpPr>
          <p:cNvPr id="2" name="TextBox 1">
            <a:extLst>
              <a:ext uri="{FF2B5EF4-FFF2-40B4-BE49-F238E27FC236}">
                <a16:creationId xmlns:a16="http://schemas.microsoft.com/office/drawing/2014/main" id="{A86D48A6-18FD-B351-7C4F-4519AFD9BD37}"/>
              </a:ext>
            </a:extLst>
          </p:cNvPr>
          <p:cNvSpPr txBox="1"/>
          <p:nvPr/>
        </p:nvSpPr>
        <p:spPr>
          <a:xfrm>
            <a:off x="356451" y="260648"/>
            <a:ext cx="931665" cy="584775"/>
          </a:xfrm>
          <a:prstGeom prst="rect">
            <a:avLst/>
          </a:prstGeom>
          <a:noFill/>
        </p:spPr>
        <p:txBody>
          <a:bodyPr wrap="none" rtlCol="0">
            <a:spAutoFit/>
          </a:bodyPr>
          <a:lstStyle/>
          <a:p>
            <a:r>
              <a:rPr lang="en-DE" sz="3200" dirty="0"/>
              <a:t>CLIP</a:t>
            </a:r>
          </a:p>
        </p:txBody>
      </p:sp>
      <p:sp>
        <p:nvSpPr>
          <p:cNvPr id="5" name="TextBox 4">
            <a:extLst>
              <a:ext uri="{FF2B5EF4-FFF2-40B4-BE49-F238E27FC236}">
                <a16:creationId xmlns:a16="http://schemas.microsoft.com/office/drawing/2014/main" id="{40514C10-E118-3196-F4BF-79DE0EA81B76}"/>
              </a:ext>
            </a:extLst>
          </p:cNvPr>
          <p:cNvSpPr txBox="1"/>
          <p:nvPr/>
        </p:nvSpPr>
        <p:spPr>
          <a:xfrm>
            <a:off x="2483768" y="5576752"/>
            <a:ext cx="4572000" cy="1015663"/>
          </a:xfrm>
          <a:prstGeom prst="rect">
            <a:avLst/>
          </a:prstGeom>
          <a:noFill/>
        </p:spPr>
        <p:txBody>
          <a:bodyPr wrap="square">
            <a:spAutoFit/>
          </a:bodyPr>
          <a:lstStyle/>
          <a:p>
            <a:r>
              <a:rPr lang="en-DE" sz="1200" dirty="0">
                <a:solidFill>
                  <a:srgbClr val="0305FF"/>
                </a:solidFill>
              </a:rPr>
              <a:t>Alec Radford, Jong Wook Kim, Chris Hallacy, Aditya Ramesh, Gabriel Goh, Sandhini Agarwal, Girish Sastry, Amanda Askell, Pamela Mishkin, Jack Clark, Gretchen Krueger, Ilya Sutskever:</a:t>
            </a:r>
          </a:p>
          <a:p>
            <a:r>
              <a:rPr lang="en-DE" sz="1200" dirty="0">
                <a:solidFill>
                  <a:srgbClr val="0305FF"/>
                </a:solidFill>
              </a:rPr>
              <a:t>Learning Transferable Visual Models From Natural Language Supervision. ICML </a:t>
            </a:r>
            <a:r>
              <a:rPr lang="en-DE" sz="1200" b="1" dirty="0">
                <a:solidFill>
                  <a:srgbClr val="FF0000"/>
                </a:solidFill>
              </a:rPr>
              <a:t>2021</a:t>
            </a:r>
            <a:r>
              <a:rPr lang="en-DE" sz="1200" dirty="0">
                <a:solidFill>
                  <a:srgbClr val="0305FF"/>
                </a:solidFill>
              </a:rPr>
              <a:t>: 8748-8763</a:t>
            </a:r>
          </a:p>
        </p:txBody>
      </p:sp>
      <p:sp>
        <p:nvSpPr>
          <p:cNvPr id="7" name="TextBox 6">
            <a:extLst>
              <a:ext uri="{FF2B5EF4-FFF2-40B4-BE49-F238E27FC236}">
                <a16:creationId xmlns:a16="http://schemas.microsoft.com/office/drawing/2014/main" id="{667D99CB-EE7F-E2AA-2D40-FB81EFA52B53}"/>
              </a:ext>
            </a:extLst>
          </p:cNvPr>
          <p:cNvSpPr txBox="1"/>
          <p:nvPr/>
        </p:nvSpPr>
        <p:spPr>
          <a:xfrm>
            <a:off x="379351" y="1305341"/>
            <a:ext cx="4572000" cy="584775"/>
          </a:xfrm>
          <a:prstGeom prst="rect">
            <a:avLst/>
          </a:prstGeom>
          <a:solidFill>
            <a:schemeClr val="bg1"/>
          </a:solidFill>
        </p:spPr>
        <p:txBody>
          <a:bodyPr wrap="square">
            <a:spAutoFit/>
          </a:bodyPr>
          <a:lstStyle/>
          <a:p>
            <a:r>
              <a:rPr lang="en-DE" sz="3200" dirty="0"/>
              <a:t>Acknowledgements</a:t>
            </a:r>
          </a:p>
        </p:txBody>
      </p:sp>
    </p:spTree>
    <p:extLst>
      <p:ext uri="{BB962C8B-B14F-4D97-AF65-F5344CB8AC3E}">
        <p14:creationId xmlns:p14="http://schemas.microsoft.com/office/powerpoint/2010/main" val="1384356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08225"/>
            <a:ext cx="7465874" cy="475515"/>
          </a:xfrm>
          <a:prstGeom prst="rect">
            <a:avLst/>
          </a:prstGeom>
        </p:spPr>
        <p:txBody>
          <a:bodyPr vert="horz" wrap="square" lIns="0" tIns="0" rIns="0" bIns="0" numCol="1" rtlCol="0" anchor="t" anchorCtr="0" compatLnSpc="1">
            <a:prstTxWarp prst="textNoShape">
              <a:avLst/>
            </a:prstTxWarp>
            <a:spAutoFit/>
          </a:bodyPr>
          <a:lstStyle/>
          <a:p>
            <a:pPr marL="8929" marR="3572" indent="10268">
              <a:lnSpc>
                <a:spcPct val="101400"/>
              </a:lnSpc>
              <a:tabLst>
                <a:tab pos="2242165" algn="l"/>
                <a:tab pos="3661042" algn="l"/>
                <a:tab pos="3859720" algn="l"/>
              </a:tabLst>
            </a:pPr>
            <a:r>
              <a:rPr dirty="0">
                <a:latin typeface="+mn-lt"/>
                <a:cs typeface="HelveticaNeue-Light"/>
              </a:rPr>
              <a:t>Contrastive  language-</a:t>
            </a:r>
            <a:r>
              <a:rPr dirty="0" err="1">
                <a:latin typeface="+mn-lt"/>
                <a:cs typeface="HelveticaNeue-Light"/>
              </a:rPr>
              <a:t>imag</a:t>
            </a:r>
            <a:r>
              <a:rPr lang="de-DE" dirty="0" err="1">
                <a:latin typeface="+mn-lt"/>
                <a:cs typeface="HelveticaNeue-Light"/>
              </a:rPr>
              <a:t>e</a:t>
            </a:r>
            <a:r>
              <a:rPr lang="de-DE" dirty="0">
                <a:latin typeface="+mn-lt"/>
                <a:cs typeface="HelveticaNeue-Light"/>
              </a:rPr>
              <a:t> </a:t>
            </a:r>
            <a:r>
              <a:rPr dirty="0">
                <a:latin typeface="+mn-lt"/>
                <a:cs typeface="HelveticaNeue-Light"/>
              </a:rPr>
              <a:t>p</a:t>
            </a:r>
            <a:r>
              <a:rPr spc="-77" dirty="0">
                <a:latin typeface="+mn-lt"/>
                <a:cs typeface="HelveticaNeue-Light"/>
              </a:rPr>
              <a:t>r</a:t>
            </a:r>
            <a:r>
              <a:rPr dirty="0">
                <a:latin typeface="+mn-lt"/>
                <a:cs typeface="HelveticaNeue-Light"/>
              </a:rPr>
              <a:t>etraining</a:t>
            </a:r>
          </a:p>
        </p:txBody>
      </p:sp>
      <p:sp>
        <p:nvSpPr>
          <p:cNvPr id="3" name="object 3"/>
          <p:cNvSpPr txBox="1"/>
          <p:nvPr/>
        </p:nvSpPr>
        <p:spPr>
          <a:xfrm>
            <a:off x="463164" y="1390306"/>
            <a:ext cx="138410" cy="301085"/>
          </a:xfrm>
          <a:prstGeom prst="rect">
            <a:avLst/>
          </a:prstGeom>
        </p:spPr>
        <p:txBody>
          <a:bodyPr vert="horz" wrap="square" lIns="0" tIns="8930" rIns="0" bIns="0" rtlCol="0">
            <a:spAutoFit/>
          </a:bodyPr>
          <a:lstStyle/>
          <a:p>
            <a:pPr marL="8929">
              <a:spcBef>
                <a:spcPts val="70"/>
              </a:spcBef>
            </a:pPr>
            <a:r>
              <a:rPr sz="1898" dirty="0">
                <a:latin typeface="HelveticaNeue-Light"/>
                <a:cs typeface="HelveticaNeue-Light"/>
              </a:rPr>
              <a:t>•</a:t>
            </a:r>
            <a:endParaRPr sz="1898">
              <a:latin typeface="HelveticaNeue-Light"/>
              <a:cs typeface="HelveticaNeue-Light"/>
            </a:endParaRPr>
          </a:p>
        </p:txBody>
      </p:sp>
      <p:sp>
        <p:nvSpPr>
          <p:cNvPr id="4" name="object 4"/>
          <p:cNvSpPr txBox="1"/>
          <p:nvPr/>
        </p:nvSpPr>
        <p:spPr>
          <a:xfrm>
            <a:off x="784633" y="1340768"/>
            <a:ext cx="7076777" cy="1114157"/>
          </a:xfrm>
          <a:prstGeom prst="rect">
            <a:avLst/>
          </a:prstGeom>
        </p:spPr>
        <p:txBody>
          <a:bodyPr vert="horz" wrap="square" lIns="0" tIns="1339" rIns="0" bIns="0" rtlCol="0">
            <a:spAutoFit/>
          </a:bodyPr>
          <a:lstStyle/>
          <a:p>
            <a:pPr marL="8929" marR="3572">
              <a:lnSpc>
                <a:spcPct val="101899"/>
              </a:lnSpc>
              <a:spcBef>
                <a:spcPts val="11"/>
              </a:spcBef>
              <a:tabLst>
                <a:tab pos="806322" algn="l"/>
                <a:tab pos="1209482" algn="l"/>
                <a:tab pos="1288955" algn="l"/>
                <a:tab pos="1822931" algn="l"/>
                <a:tab pos="1884097" algn="l"/>
                <a:tab pos="2393071" algn="l"/>
                <a:tab pos="2781052" algn="l"/>
                <a:tab pos="3157872" algn="l"/>
                <a:tab pos="3476650" algn="l"/>
                <a:tab pos="3693634" algn="l"/>
                <a:tab pos="4090991" algn="l"/>
                <a:tab pos="4782123" algn="l"/>
                <a:tab pos="5178588" algn="l"/>
                <a:tab pos="5792036" algn="l"/>
                <a:tab pos="6155461" algn="l"/>
                <a:tab pos="6715333" algn="l"/>
              </a:tabLst>
            </a:pPr>
            <a:r>
              <a:rPr sz="2400" spc="14" dirty="0">
                <a:latin typeface="+mn-lt"/>
                <a:cs typeface="HelveticaNeue-Light"/>
              </a:rPr>
              <a:t>V</a:t>
            </a:r>
            <a:r>
              <a:rPr sz="2400" dirty="0">
                <a:latin typeface="+mn-lt"/>
                <a:cs typeface="HelveticaNeue-Light"/>
              </a:rPr>
              <a:t>i</a:t>
            </a:r>
            <a:r>
              <a:rPr lang="de-DE" sz="2400" dirty="0">
                <a:latin typeface="+mn-lt"/>
                <a:cs typeface="HelveticaNeue-Light"/>
              </a:rPr>
              <a:t>L</a:t>
            </a:r>
            <a:r>
              <a:rPr sz="2400" dirty="0">
                <a:latin typeface="+mn-lt"/>
                <a:cs typeface="HelveticaNeue-Light"/>
              </a:rPr>
              <a:t>BE</a:t>
            </a:r>
            <a:r>
              <a:rPr sz="2400" spc="14" dirty="0">
                <a:latin typeface="+mn-lt"/>
                <a:cs typeface="HelveticaNeue-Light"/>
              </a:rPr>
              <a:t>R</a:t>
            </a:r>
            <a:r>
              <a:rPr sz="2400" dirty="0">
                <a:latin typeface="+mn-lt"/>
                <a:cs typeface="HelveticaNeue-Light"/>
              </a:rPr>
              <a:t>T</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similar</a:t>
            </a:r>
            <a:r>
              <a:rPr lang="de-DE" sz="2400" dirty="0">
                <a:latin typeface="+mn-lt"/>
                <a:cs typeface="HelveticaNeue-Light"/>
              </a:rPr>
              <a:t> </a:t>
            </a:r>
            <a:r>
              <a:rPr sz="2400" dirty="0">
                <a:latin typeface="+mn-lt"/>
                <a:cs typeface="HelveticaNeue-Light"/>
              </a:rPr>
              <a:t>methods	</a:t>
            </a:r>
            <a:r>
              <a:rPr lang="de-DE" sz="2400" dirty="0">
                <a:latin typeface="+mn-lt"/>
                <a:cs typeface="HelveticaNeue-Light"/>
              </a:rPr>
              <a:t> </a:t>
            </a:r>
            <a:r>
              <a:rPr sz="2400" dirty="0">
                <a:latin typeface="+mn-lt"/>
                <a:cs typeface="HelveticaNeue-Light"/>
              </a:rPr>
              <a:t>(e.g.</a:t>
            </a:r>
            <a:r>
              <a:rPr lang="de-DE" sz="2400" dirty="0">
                <a:latin typeface="+mn-lt"/>
                <a:cs typeface="HelveticaNeue-Light"/>
              </a:rPr>
              <a:t>, </a:t>
            </a:r>
            <a:r>
              <a:rPr sz="2400" dirty="0">
                <a:latin typeface="+mn-lt"/>
                <a:cs typeface="HelveticaNeue-Light"/>
              </a:rPr>
              <a:t>LXME</a:t>
            </a:r>
            <a:r>
              <a:rPr sz="2400" spc="14" dirty="0">
                <a:latin typeface="+mn-lt"/>
                <a:cs typeface="HelveticaNeue-Light"/>
              </a:rPr>
              <a:t>R</a:t>
            </a:r>
            <a:r>
              <a:rPr sz="2400" dirty="0">
                <a:latin typeface="+mn-lt"/>
                <a:cs typeface="HelveticaNeue-Light"/>
              </a:rPr>
              <a:t>T)</a:t>
            </a:r>
            <a:r>
              <a:rPr lang="de-DE" sz="2400" dirty="0">
                <a:latin typeface="+mn-lt"/>
                <a:cs typeface="HelveticaNeue-Light"/>
              </a:rPr>
              <a:t> </a:t>
            </a:r>
            <a:r>
              <a:rPr sz="2400" spc="-46" dirty="0">
                <a:latin typeface="+mn-lt"/>
                <a:cs typeface="HelveticaNeue-Light"/>
              </a:rPr>
              <a:t>r</a:t>
            </a:r>
            <a:r>
              <a:rPr sz="2400" dirty="0">
                <a:latin typeface="+mn-lt"/>
                <a:cs typeface="HelveticaNeue-Light"/>
              </a:rPr>
              <a:t>ely</a:t>
            </a:r>
            <a:r>
              <a:rPr lang="de-DE" sz="2400" dirty="0">
                <a:latin typeface="+mn-lt"/>
                <a:cs typeface="HelveticaNeue-Light"/>
              </a:rPr>
              <a:t> </a:t>
            </a:r>
            <a:r>
              <a:rPr sz="2400" dirty="0">
                <a:latin typeface="+mn-lt"/>
                <a:cs typeface="HelveticaNeue-Light"/>
              </a:rPr>
              <a:t>on</a:t>
            </a:r>
            <a:r>
              <a:rPr lang="de-DE" sz="2400" dirty="0">
                <a:latin typeface="+mn-lt"/>
                <a:cs typeface="HelveticaNeue-Light"/>
              </a:rPr>
              <a:t> </a:t>
            </a:r>
            <a:r>
              <a:rPr sz="2400" dirty="0">
                <a:latin typeface="+mn-lt"/>
                <a:cs typeface="HelveticaNeue-Light"/>
              </a:rPr>
              <a:t>small</a:t>
            </a:r>
            <a:r>
              <a:rPr lang="de-DE" sz="2400" dirty="0">
                <a:latin typeface="+mn-lt"/>
                <a:cs typeface="HelveticaNeue-Light"/>
              </a:rPr>
              <a:t> </a:t>
            </a:r>
            <a:r>
              <a:rPr sz="2400" dirty="0">
                <a:latin typeface="+mn-lt"/>
                <a:cs typeface="HelveticaNeue-Light"/>
              </a:rPr>
              <a:t>labeled</a:t>
            </a:r>
            <a:r>
              <a:rPr lang="de-DE" sz="2400" dirty="0">
                <a:latin typeface="+mn-lt"/>
                <a:cs typeface="HelveticaNeue-Light"/>
              </a:rPr>
              <a:t> </a:t>
            </a:r>
            <a:r>
              <a:rPr sz="2400" dirty="0">
                <a:latin typeface="+mn-lt"/>
                <a:cs typeface="HelveticaNeue-Light"/>
              </a:rPr>
              <a:t>datasets</a:t>
            </a:r>
            <a:r>
              <a:rPr lang="de-DE" sz="2400" dirty="0">
                <a:latin typeface="+mn-lt"/>
                <a:cs typeface="HelveticaNeue-Light"/>
              </a:rPr>
              <a:t> </a:t>
            </a:r>
            <a:r>
              <a:rPr sz="2400" dirty="0">
                <a:latin typeface="+mn-lt"/>
                <a:cs typeface="HelveticaNeue-Light"/>
              </a:rPr>
              <a:t>like</a:t>
            </a:r>
            <a:r>
              <a:rPr lang="de-DE" sz="2400" dirty="0">
                <a:latin typeface="+mn-lt"/>
                <a:cs typeface="HelveticaNeue-Light"/>
              </a:rPr>
              <a:t> </a:t>
            </a:r>
            <a:r>
              <a:rPr sz="2400" dirty="0">
                <a:latin typeface="+mn-lt"/>
                <a:cs typeface="HelveticaNeue-Light"/>
              </a:rPr>
              <a:t>MS</a:t>
            </a:r>
            <a:r>
              <a:rPr lang="de-DE" sz="2400" dirty="0">
                <a:latin typeface="+mn-lt"/>
                <a:cs typeface="HelveticaNeue-Light"/>
              </a:rPr>
              <a:t> </a:t>
            </a:r>
            <a:r>
              <a:rPr sz="2400" dirty="0">
                <a:latin typeface="+mn-lt"/>
                <a:cs typeface="HelveticaNeue-Light"/>
              </a:rPr>
              <a:t>COCO</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Visual</a:t>
            </a:r>
            <a:r>
              <a:rPr lang="de-DE" sz="2400" dirty="0">
                <a:latin typeface="+mn-lt"/>
                <a:cs typeface="HelveticaNeue-Light"/>
              </a:rPr>
              <a:t> </a:t>
            </a:r>
            <a:r>
              <a:rPr sz="2400" dirty="0">
                <a:latin typeface="+mn-lt"/>
                <a:cs typeface="HelveticaNeue-Light"/>
              </a:rPr>
              <a:t> Genome</a:t>
            </a:r>
            <a:r>
              <a:rPr lang="de-DE" sz="2400" dirty="0">
                <a:latin typeface="+mn-lt"/>
                <a:cs typeface="HelveticaNeue-Light"/>
              </a:rPr>
              <a:t> </a:t>
            </a:r>
            <a:r>
              <a:rPr sz="2400" dirty="0">
                <a:latin typeface="+mn-lt"/>
                <a:cs typeface="HelveticaNeue-Light"/>
              </a:rPr>
              <a:t>(~100K</a:t>
            </a:r>
            <a:r>
              <a:rPr lang="de-DE" sz="2400" dirty="0">
                <a:latin typeface="+mn-lt"/>
                <a:cs typeface="HelveticaNeue-Light"/>
              </a:rPr>
              <a:t> </a:t>
            </a:r>
            <a:r>
              <a:rPr sz="2400" dirty="0">
                <a:latin typeface="+mn-lt"/>
                <a:cs typeface="HelveticaNeue-Light"/>
              </a:rPr>
              <a:t>images</a:t>
            </a:r>
            <a:r>
              <a:rPr lang="de-DE" sz="2400" dirty="0">
                <a:latin typeface="+mn-lt"/>
                <a:cs typeface="HelveticaNeue-Light"/>
              </a:rPr>
              <a:t> </a:t>
            </a:r>
            <a:r>
              <a:rPr sz="2400" dirty="0">
                <a:latin typeface="+mn-lt"/>
                <a:cs typeface="HelveticaNeue-Light"/>
              </a:rPr>
              <a:t>each)</a:t>
            </a:r>
          </a:p>
        </p:txBody>
      </p:sp>
      <p:sp>
        <p:nvSpPr>
          <p:cNvPr id="5" name="object 5"/>
          <p:cNvSpPr txBox="1"/>
          <p:nvPr/>
        </p:nvSpPr>
        <p:spPr>
          <a:xfrm>
            <a:off x="463164" y="2944072"/>
            <a:ext cx="138410" cy="301085"/>
          </a:xfrm>
          <a:prstGeom prst="rect">
            <a:avLst/>
          </a:prstGeom>
        </p:spPr>
        <p:txBody>
          <a:bodyPr vert="horz" wrap="square" lIns="0" tIns="8930" rIns="0" bIns="0" rtlCol="0">
            <a:spAutoFit/>
          </a:bodyPr>
          <a:lstStyle/>
          <a:p>
            <a:pPr marL="8929">
              <a:spcBef>
                <a:spcPts val="70"/>
              </a:spcBef>
            </a:pPr>
            <a:r>
              <a:rPr sz="1898" dirty="0">
                <a:latin typeface="HelveticaNeue-Light"/>
                <a:cs typeface="HelveticaNeue-Light"/>
              </a:rPr>
              <a:t>•</a:t>
            </a:r>
            <a:endParaRPr sz="1898">
              <a:latin typeface="HelveticaNeue-Light"/>
              <a:cs typeface="HelveticaNeue-Light"/>
            </a:endParaRPr>
          </a:p>
        </p:txBody>
      </p:sp>
      <p:sp>
        <p:nvSpPr>
          <p:cNvPr id="6" name="object 6"/>
          <p:cNvSpPr txBox="1"/>
          <p:nvPr/>
        </p:nvSpPr>
        <p:spPr>
          <a:xfrm>
            <a:off x="784633" y="2894534"/>
            <a:ext cx="7378154" cy="737451"/>
          </a:xfrm>
          <a:prstGeom prst="rect">
            <a:avLst/>
          </a:prstGeom>
        </p:spPr>
        <p:txBody>
          <a:bodyPr vert="horz" wrap="square" lIns="0" tIns="1339" rIns="0" bIns="0" rtlCol="0">
            <a:spAutoFit/>
          </a:bodyPr>
          <a:lstStyle/>
          <a:p>
            <a:pPr marL="8929" marR="3572">
              <a:lnSpc>
                <a:spcPct val="101899"/>
              </a:lnSpc>
              <a:spcBef>
                <a:spcPts val="11"/>
              </a:spcBef>
              <a:tabLst>
                <a:tab pos="1134030" algn="l"/>
                <a:tab pos="2116707" algn="l"/>
                <a:tab pos="2742210" algn="l"/>
                <a:tab pos="3688723" algn="l"/>
                <a:tab pos="4784356" algn="l"/>
                <a:tab pos="5462988" algn="l"/>
                <a:tab pos="6219306" algn="l"/>
                <a:tab pos="6933656" algn="l"/>
              </a:tabLst>
            </a:pPr>
            <a:r>
              <a:rPr sz="2400" dirty="0" err="1">
                <a:latin typeface="+mn-lt"/>
                <a:cs typeface="HelveticaNeue-Light"/>
              </a:rPr>
              <a:t>OpenAI</a:t>
            </a:r>
            <a:r>
              <a:rPr lang="de-DE" sz="2400" dirty="0">
                <a:latin typeface="+mn-lt"/>
                <a:cs typeface="HelveticaNeue-Light"/>
              </a:rPr>
              <a:t> </a:t>
            </a:r>
            <a:r>
              <a:rPr sz="2400" dirty="0">
                <a:latin typeface="+mn-lt"/>
                <a:cs typeface="HelveticaNeue-Light"/>
              </a:rPr>
              <a:t>collect</a:t>
            </a:r>
            <a:r>
              <a:rPr lang="de-DE" sz="2400" dirty="0" err="1">
                <a:latin typeface="+mn-lt"/>
                <a:cs typeface="HelveticaNeue-Light"/>
              </a:rPr>
              <a:t>ed</a:t>
            </a:r>
            <a:r>
              <a:rPr lang="de-DE" sz="2400" dirty="0">
                <a:latin typeface="+mn-lt"/>
                <a:cs typeface="HelveticaNeue-Light"/>
              </a:rPr>
              <a:t> </a:t>
            </a:r>
            <a:r>
              <a:rPr sz="2400" dirty="0">
                <a:latin typeface="+mn-lt"/>
                <a:cs typeface="HelveticaNeue-Light"/>
              </a:rPr>
              <a:t>400</a:t>
            </a:r>
            <a:r>
              <a:rPr lang="de-DE" sz="2400" dirty="0">
                <a:latin typeface="+mn-lt"/>
                <a:cs typeface="HelveticaNeue-Light"/>
              </a:rPr>
              <a:t> </a:t>
            </a:r>
            <a:r>
              <a:rPr sz="2400" dirty="0">
                <a:latin typeface="+mn-lt"/>
                <a:cs typeface="HelveticaNeue-Light"/>
              </a:rPr>
              <a:t>million</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text)</a:t>
            </a:r>
            <a:r>
              <a:rPr lang="de-DE" sz="2400" dirty="0">
                <a:latin typeface="+mn-lt"/>
                <a:cs typeface="HelveticaNeue-Light"/>
              </a:rPr>
              <a:t> </a:t>
            </a:r>
            <a:r>
              <a:rPr sz="2400" dirty="0">
                <a:latin typeface="+mn-lt"/>
                <a:cs typeface="HelveticaNeue-Light"/>
              </a:rPr>
              <a:t>pairs</a:t>
            </a:r>
            <a:r>
              <a:rPr lang="de-DE" sz="2400" dirty="0">
                <a:latin typeface="+mn-lt"/>
                <a:cs typeface="HelveticaNeue-Light"/>
              </a:rPr>
              <a:t> </a:t>
            </a:r>
            <a:r>
              <a:rPr sz="2400" dirty="0">
                <a:latin typeface="+mn-lt"/>
                <a:cs typeface="HelveticaNeue-Light"/>
              </a:rPr>
              <a:t>f</a:t>
            </a:r>
            <a:r>
              <a:rPr sz="2400" spc="-46" dirty="0">
                <a:latin typeface="+mn-lt"/>
                <a:cs typeface="HelveticaNeue-Light"/>
              </a:rPr>
              <a:t>r</a:t>
            </a:r>
            <a:r>
              <a:rPr sz="2400" dirty="0">
                <a:latin typeface="+mn-lt"/>
                <a:cs typeface="HelveticaNeue-Light"/>
              </a:rPr>
              <a:t>om</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web</a:t>
            </a:r>
          </a:p>
        </p:txBody>
      </p:sp>
      <p:sp>
        <p:nvSpPr>
          <p:cNvPr id="7" name="object 7"/>
          <p:cNvSpPr txBox="1"/>
          <p:nvPr/>
        </p:nvSpPr>
        <p:spPr>
          <a:xfrm>
            <a:off x="463164" y="4104931"/>
            <a:ext cx="138410" cy="301085"/>
          </a:xfrm>
          <a:prstGeom prst="rect">
            <a:avLst/>
          </a:prstGeom>
        </p:spPr>
        <p:txBody>
          <a:bodyPr vert="horz" wrap="square" lIns="0" tIns="8930" rIns="0" bIns="0" rtlCol="0">
            <a:spAutoFit/>
          </a:bodyPr>
          <a:lstStyle/>
          <a:p>
            <a:pPr marL="8929">
              <a:spcBef>
                <a:spcPts val="70"/>
              </a:spcBef>
            </a:pPr>
            <a:r>
              <a:rPr sz="1898" dirty="0">
                <a:latin typeface="HelveticaNeue-Light"/>
                <a:cs typeface="HelveticaNeue-Light"/>
              </a:rPr>
              <a:t>•</a:t>
            </a:r>
            <a:endParaRPr sz="1898">
              <a:latin typeface="HelveticaNeue-Light"/>
              <a:cs typeface="HelveticaNeue-Light"/>
            </a:endParaRPr>
          </a:p>
        </p:txBody>
      </p:sp>
      <p:sp>
        <p:nvSpPr>
          <p:cNvPr id="8" name="object 8"/>
          <p:cNvSpPr txBox="1"/>
          <p:nvPr/>
        </p:nvSpPr>
        <p:spPr>
          <a:xfrm>
            <a:off x="784632" y="4055393"/>
            <a:ext cx="7098209" cy="1490862"/>
          </a:xfrm>
          <a:prstGeom prst="rect">
            <a:avLst/>
          </a:prstGeom>
        </p:spPr>
        <p:txBody>
          <a:bodyPr vert="horz" wrap="square" lIns="0" tIns="1339" rIns="0" bIns="0" rtlCol="0">
            <a:spAutoFit/>
          </a:bodyPr>
          <a:lstStyle/>
          <a:p>
            <a:pPr marL="8929" marR="3572">
              <a:lnSpc>
                <a:spcPct val="101899"/>
              </a:lnSpc>
              <a:spcBef>
                <a:spcPts val="11"/>
              </a:spcBef>
              <a:tabLst>
                <a:tab pos="687115" algn="l"/>
                <a:tab pos="878204" algn="l"/>
                <a:tab pos="1235825" algn="l"/>
                <a:tab pos="1402358" algn="l"/>
                <a:tab pos="1443433" algn="l"/>
                <a:tab pos="1551032" algn="l"/>
                <a:tab pos="1753728" algn="l"/>
                <a:tab pos="1890348" algn="l"/>
                <a:tab pos="2146621" algn="l"/>
                <a:tab pos="2235914" algn="l"/>
                <a:tab pos="2568533" algn="l"/>
                <a:tab pos="2664523" algn="l"/>
                <a:tab pos="2837307" algn="l"/>
                <a:tab pos="3128851" algn="l"/>
                <a:tab pos="3450309" algn="l"/>
                <a:tab pos="3593625" algn="l"/>
                <a:tab pos="3891419" algn="l"/>
                <a:tab pos="4140995" algn="l"/>
                <a:tab pos="4212877" algn="l"/>
                <a:tab pos="4724530" algn="l"/>
                <a:tab pos="4820520" algn="l"/>
                <a:tab pos="5183053" algn="l"/>
                <a:tab pos="5433967" algn="l"/>
                <a:tab pos="5450487" algn="l"/>
                <a:tab pos="5690241" algn="l"/>
                <a:tab pos="6082240" algn="l"/>
                <a:tab pos="6266632" algn="l"/>
              </a:tabLst>
            </a:pPr>
            <a:r>
              <a:rPr sz="2400" dirty="0">
                <a:latin typeface="+mn-lt"/>
                <a:cs typeface="HelveticaNeue-Light"/>
              </a:rPr>
              <a:t>Then,</a:t>
            </a:r>
            <a:r>
              <a:rPr lang="de-DE" sz="2400" dirty="0">
                <a:latin typeface="+mn-lt"/>
                <a:cs typeface="HelveticaNeue-Light"/>
              </a:rPr>
              <a:t> </a:t>
            </a:r>
            <a:r>
              <a:rPr sz="2400" dirty="0">
                <a:latin typeface="+mn-lt"/>
                <a:cs typeface="HelveticaNeue-Light"/>
              </a:rPr>
              <a:t>they</a:t>
            </a:r>
            <a:r>
              <a:rPr lang="de-DE" sz="2400" dirty="0">
                <a:latin typeface="+mn-lt"/>
                <a:cs typeface="HelveticaNeue-Light"/>
              </a:rPr>
              <a:t> </a:t>
            </a:r>
            <a:r>
              <a:rPr sz="2400" dirty="0">
                <a:latin typeface="+mn-lt"/>
                <a:cs typeface="HelveticaNeue-Light"/>
              </a:rPr>
              <a:t>train</a:t>
            </a:r>
            <a:r>
              <a:rPr lang="de-DE" sz="2400" dirty="0">
                <a:latin typeface="+mn-lt"/>
                <a:cs typeface="HelveticaNeue-Light"/>
              </a:rPr>
              <a:t> </a:t>
            </a:r>
            <a:r>
              <a:rPr sz="2400" dirty="0">
                <a:latin typeface="+mn-lt"/>
                <a:cs typeface="HelveticaNeue-Light"/>
              </a:rPr>
              <a:t>an</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encoder</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a	text</a:t>
            </a:r>
            <a:r>
              <a:rPr lang="de-DE" sz="2400" dirty="0">
                <a:latin typeface="+mn-lt"/>
                <a:cs typeface="HelveticaNeue-Light"/>
              </a:rPr>
              <a:t> </a:t>
            </a:r>
            <a:r>
              <a:rPr sz="2400" dirty="0">
                <a:latin typeface="+mn-lt"/>
                <a:cs typeface="HelveticaNeue-Light"/>
              </a:rPr>
              <a:t>encoder</a:t>
            </a:r>
            <a:r>
              <a:rPr lang="de-DE" sz="2400" dirty="0">
                <a:latin typeface="+mn-lt"/>
                <a:cs typeface="HelveticaNeue-Light"/>
              </a:rPr>
              <a:t> </a:t>
            </a:r>
            <a:r>
              <a:rPr sz="2400" dirty="0">
                <a:latin typeface="+mn-lt"/>
                <a:cs typeface="HelveticaNeue-Light"/>
              </a:rPr>
              <a:t>with</a:t>
            </a:r>
            <a:r>
              <a:rPr lang="de-DE" sz="2400" dirty="0">
                <a:latin typeface="+mn-lt"/>
                <a:cs typeface="HelveticaNeue-Light"/>
              </a:rPr>
              <a:t> </a:t>
            </a:r>
            <a:r>
              <a:rPr sz="2400" dirty="0">
                <a:latin typeface="+mn-lt"/>
                <a:cs typeface="HelveticaNeue-Light"/>
              </a:rPr>
              <a:t>a</a:t>
            </a:r>
            <a:r>
              <a:rPr lang="de-DE" sz="2400" dirty="0">
                <a:latin typeface="+mn-lt"/>
                <a:cs typeface="HelveticaNeue-Light"/>
              </a:rPr>
              <a:t> </a:t>
            </a:r>
            <a:r>
              <a:rPr sz="2400" dirty="0">
                <a:latin typeface="+mn-lt"/>
                <a:cs typeface="HelveticaNeue-Light"/>
              </a:rPr>
              <a:t>simple</a:t>
            </a:r>
            <a:r>
              <a:rPr lang="de-DE" sz="2400" dirty="0">
                <a:latin typeface="+mn-lt"/>
                <a:cs typeface="HelveticaNeue-Light"/>
              </a:rPr>
              <a:t> </a:t>
            </a:r>
            <a:r>
              <a:rPr sz="2400" dirty="0">
                <a:latin typeface="+mn-lt"/>
                <a:cs typeface="HelveticaNeue-Light"/>
              </a:rPr>
              <a:t>contrastive</a:t>
            </a:r>
            <a:r>
              <a:rPr lang="de-DE" sz="2400" dirty="0">
                <a:latin typeface="+mn-lt"/>
                <a:cs typeface="HelveticaNeue-Light"/>
              </a:rPr>
              <a:t> </a:t>
            </a:r>
            <a:r>
              <a:rPr sz="2400" dirty="0">
                <a:latin typeface="+mn-lt"/>
                <a:cs typeface="HelveticaNeue-Light"/>
              </a:rPr>
              <a:t>loss:</a:t>
            </a:r>
            <a:r>
              <a:rPr lang="de-DE" sz="2400" dirty="0">
                <a:latin typeface="+mn-lt"/>
                <a:cs typeface="HelveticaNeue-Light"/>
              </a:rPr>
              <a:t> </a:t>
            </a:r>
            <a:r>
              <a:rPr sz="2400" dirty="0">
                <a:latin typeface="+mn-lt"/>
                <a:cs typeface="HelveticaNeue-Light"/>
              </a:rPr>
              <a:t>given</a:t>
            </a:r>
            <a:r>
              <a:rPr lang="de-DE" sz="2400" dirty="0">
                <a:latin typeface="+mn-lt"/>
                <a:cs typeface="HelveticaNeue-Light"/>
              </a:rPr>
              <a:t> </a:t>
            </a:r>
            <a:r>
              <a:rPr sz="2400" dirty="0">
                <a:latin typeface="+mn-lt"/>
                <a:cs typeface="HelveticaNeue-Light"/>
              </a:rPr>
              <a:t>a</a:t>
            </a:r>
            <a:r>
              <a:rPr lang="de-DE" sz="2400" dirty="0">
                <a:latin typeface="+mn-lt"/>
                <a:cs typeface="HelveticaNeue-Light"/>
              </a:rPr>
              <a:t> </a:t>
            </a:r>
            <a:r>
              <a:rPr sz="2400" dirty="0">
                <a:latin typeface="+mn-lt"/>
                <a:cs typeface="HelveticaNeue-Light"/>
              </a:rPr>
              <a:t>collection</a:t>
            </a:r>
            <a:r>
              <a:rPr lang="de-DE" sz="2400" dirty="0">
                <a:latin typeface="+mn-lt"/>
                <a:cs typeface="HelveticaNeue-Light"/>
              </a:rPr>
              <a:t> </a:t>
            </a:r>
            <a:r>
              <a:rPr sz="2400" dirty="0">
                <a:latin typeface="+mn-lt"/>
                <a:cs typeface="HelveticaNeue-Light"/>
              </a:rPr>
              <a:t>of</a:t>
            </a:r>
            <a:r>
              <a:rPr lang="de-DE" sz="2400" dirty="0">
                <a:latin typeface="+mn-lt"/>
                <a:cs typeface="HelveticaNeue-Light"/>
              </a:rPr>
              <a:t> </a:t>
            </a:r>
            <a:r>
              <a:rPr sz="2400" dirty="0">
                <a:latin typeface="+mn-lt"/>
                <a:cs typeface="HelveticaNeue-Light"/>
              </a:rPr>
              <a:t>images</a:t>
            </a:r>
            <a:r>
              <a:rPr lang="de-DE" sz="2400" dirty="0">
                <a:latin typeface="+mn-lt"/>
                <a:cs typeface="HelveticaNeue-Light"/>
              </a:rPr>
              <a:t> </a:t>
            </a:r>
            <a:r>
              <a:rPr sz="2400" dirty="0">
                <a:latin typeface="+mn-lt"/>
                <a:cs typeface="HelveticaNeue-Light"/>
              </a:rPr>
              <a:t>and</a:t>
            </a:r>
            <a:r>
              <a:rPr lang="de-DE" sz="2400" dirty="0">
                <a:latin typeface="+mn-lt"/>
                <a:cs typeface="HelveticaNeue-Light"/>
              </a:rPr>
              <a:t> </a:t>
            </a:r>
            <a:r>
              <a:rPr sz="2400" dirty="0">
                <a:latin typeface="+mn-lt"/>
                <a:cs typeface="HelveticaNeue-Light"/>
              </a:rPr>
              <a:t>text,</a:t>
            </a:r>
            <a:r>
              <a:rPr lang="de-DE" sz="2400" dirty="0">
                <a:latin typeface="+mn-lt"/>
                <a:cs typeface="HelveticaNeue-Light"/>
              </a:rPr>
              <a:t> </a:t>
            </a:r>
            <a:r>
              <a:rPr sz="2400" dirty="0">
                <a:latin typeface="+mn-lt"/>
                <a:cs typeface="HelveticaNeue-Light"/>
              </a:rPr>
              <a:t>p</a:t>
            </a:r>
            <a:r>
              <a:rPr sz="2400" spc="-46" dirty="0">
                <a:latin typeface="+mn-lt"/>
                <a:cs typeface="HelveticaNeue-Light"/>
              </a:rPr>
              <a:t>r</a:t>
            </a:r>
            <a:r>
              <a:rPr sz="2400" dirty="0">
                <a:latin typeface="+mn-lt"/>
                <a:cs typeface="HelveticaNeue-Light"/>
              </a:rPr>
              <a:t>edict</a:t>
            </a:r>
            <a:r>
              <a:rPr lang="de-DE" sz="2400" dirty="0">
                <a:latin typeface="+mn-lt"/>
                <a:cs typeface="HelveticaNeue-Light"/>
              </a:rPr>
              <a:t> </a:t>
            </a:r>
            <a:r>
              <a:rPr sz="2400" dirty="0">
                <a:latin typeface="+mn-lt"/>
                <a:cs typeface="HelveticaNeue-Light"/>
              </a:rPr>
              <a:t>which</a:t>
            </a:r>
            <a:r>
              <a:rPr lang="de-DE" sz="2400" dirty="0">
                <a:latin typeface="+mn-lt"/>
                <a:cs typeface="HelveticaNeue-Light"/>
              </a:rPr>
              <a:t> </a:t>
            </a:r>
            <a:r>
              <a:rPr sz="2400" dirty="0">
                <a:latin typeface="+mn-lt"/>
                <a:cs typeface="HelveticaNeue-Light"/>
              </a:rPr>
              <a:t>(image,</a:t>
            </a:r>
            <a:r>
              <a:rPr lang="de-DE" sz="2400" dirty="0">
                <a:latin typeface="+mn-lt"/>
                <a:cs typeface="HelveticaNeue-Light"/>
              </a:rPr>
              <a:t> </a:t>
            </a:r>
            <a:r>
              <a:rPr sz="2400" dirty="0">
                <a:latin typeface="+mn-lt"/>
                <a:cs typeface="HelveticaNeue-Light"/>
              </a:rPr>
              <a:t>text)</a:t>
            </a:r>
            <a:r>
              <a:rPr lang="de-DE" sz="2400" dirty="0">
                <a:latin typeface="+mn-lt"/>
                <a:cs typeface="HelveticaNeue-Light"/>
              </a:rPr>
              <a:t> </a:t>
            </a:r>
            <a:r>
              <a:rPr sz="2400" dirty="0">
                <a:latin typeface="+mn-lt"/>
                <a:cs typeface="HelveticaNeue-Light"/>
              </a:rPr>
              <a:t>pairs</a:t>
            </a:r>
            <a:r>
              <a:rPr lang="de-DE" sz="2400" dirty="0">
                <a:latin typeface="+mn-lt"/>
                <a:cs typeface="HelveticaNeue-Light"/>
              </a:rPr>
              <a:t> </a:t>
            </a:r>
            <a:r>
              <a:rPr sz="2400" dirty="0">
                <a:latin typeface="+mn-lt"/>
                <a:cs typeface="HelveticaNeue-Light"/>
              </a:rPr>
              <a:t>actually</a:t>
            </a:r>
            <a:r>
              <a:rPr lang="de-DE" sz="2400" dirty="0">
                <a:latin typeface="+mn-lt"/>
                <a:cs typeface="HelveticaNeue-Light"/>
              </a:rPr>
              <a:t> </a:t>
            </a:r>
            <a:r>
              <a:rPr sz="2400" spc="-7" dirty="0">
                <a:latin typeface="+mn-lt"/>
                <a:cs typeface="HelveticaNeue-Light"/>
              </a:rPr>
              <a:t>occurred	</a:t>
            </a:r>
            <a:r>
              <a:rPr sz="2400" dirty="0">
                <a:latin typeface="+mn-lt"/>
                <a:cs typeface="HelveticaNeue-Light"/>
              </a:rPr>
              <a:t>in</a:t>
            </a:r>
            <a:r>
              <a:rPr lang="de-DE" sz="2400" dirty="0">
                <a:latin typeface="+mn-lt"/>
                <a:cs typeface="HelveticaNeue-Light"/>
              </a:rPr>
              <a:t> </a:t>
            </a:r>
            <a:r>
              <a:rPr sz="2400" dirty="0">
                <a:latin typeface="+mn-lt"/>
                <a:cs typeface="HelveticaNeue-Light"/>
              </a:rPr>
              <a:t>the</a:t>
            </a:r>
            <a:r>
              <a:rPr lang="de-DE" sz="2400" dirty="0">
                <a:latin typeface="+mn-lt"/>
                <a:cs typeface="HelveticaNeue-Light"/>
              </a:rPr>
              <a:t> </a:t>
            </a:r>
            <a:r>
              <a:rPr sz="2400" dirty="0">
                <a:latin typeface="+mn-lt"/>
                <a:cs typeface="HelveticaNeue-Light"/>
              </a:rPr>
              <a:t>dataset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Tree>
    <p:extLst>
      <p:ext uri="{BB962C8B-B14F-4D97-AF65-F5344CB8AC3E}">
        <p14:creationId xmlns:p14="http://schemas.microsoft.com/office/powerpoint/2010/main" val="30547902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4" name="文本框 3">
            <a:extLst>
              <a:ext uri="{FF2B5EF4-FFF2-40B4-BE49-F238E27FC236}">
                <a16:creationId xmlns:a16="http://schemas.microsoft.com/office/drawing/2014/main" id="{AE0141E0-F157-A249-91C9-556C300C1289}"/>
              </a:ext>
            </a:extLst>
          </p:cNvPr>
          <p:cNvSpPr txBox="1"/>
          <p:nvPr/>
        </p:nvSpPr>
        <p:spPr>
          <a:xfrm>
            <a:off x="323528" y="240467"/>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sp>
        <p:nvSpPr>
          <p:cNvPr id="3" name="矩形 2">
            <a:extLst>
              <a:ext uri="{FF2B5EF4-FFF2-40B4-BE49-F238E27FC236}">
                <a16:creationId xmlns:a16="http://schemas.microsoft.com/office/drawing/2014/main" id="{49DFE6AA-5CBE-3B4A-B760-AC420971077C}"/>
              </a:ext>
            </a:extLst>
          </p:cNvPr>
          <p:cNvSpPr/>
          <p:nvPr/>
        </p:nvSpPr>
        <p:spPr>
          <a:xfrm>
            <a:off x="2225032" y="3290501"/>
            <a:ext cx="851515" cy="369332"/>
          </a:xfrm>
          <a:prstGeom prst="rect">
            <a:avLst/>
          </a:prstGeom>
        </p:spPr>
        <p:txBody>
          <a:bodyPr wrap="none">
            <a:spAutoFit/>
          </a:bodyPr>
          <a:lstStyle/>
          <a:p>
            <a:r>
              <a:rPr kumimoji="1" lang="en-US" altLang="zh-CN" dirty="0">
                <a:solidFill>
                  <a:srgbClr val="C00000"/>
                </a:solidFill>
                <a:latin typeface="Helvetica" pitchFamily="2" charset="0"/>
              </a:rPr>
              <a:t>Paired</a:t>
            </a:r>
            <a:endParaRPr lang="zh-CN" altLang="en-US" dirty="0">
              <a:solidFill>
                <a:srgbClr val="C00000"/>
              </a:solidFill>
            </a:endParaRPr>
          </a:p>
        </p:txBody>
      </p:sp>
      <p:sp>
        <p:nvSpPr>
          <p:cNvPr id="5" name="矩形 4">
            <a:extLst>
              <a:ext uri="{FF2B5EF4-FFF2-40B4-BE49-F238E27FC236}">
                <a16:creationId xmlns:a16="http://schemas.microsoft.com/office/drawing/2014/main" id="{C9D8876C-D7D8-A64D-BD83-EA22DCB4D562}"/>
              </a:ext>
            </a:extLst>
          </p:cNvPr>
          <p:cNvSpPr/>
          <p:nvPr/>
        </p:nvSpPr>
        <p:spPr>
          <a:xfrm>
            <a:off x="267631" y="4078354"/>
            <a:ext cx="1856597" cy="523220"/>
          </a:xfrm>
          <a:prstGeom prst="rect">
            <a:avLst/>
          </a:prstGeom>
        </p:spPr>
        <p:txBody>
          <a:bodyPr wrap="none">
            <a:spAutoFit/>
          </a:bodyPr>
          <a:lstStyle/>
          <a:p>
            <a:pPr algn="ctr"/>
            <a:r>
              <a:rPr kumimoji="1" lang="en-US" altLang="zh-CN" sz="1400" b="1" dirty="0">
                <a:solidFill>
                  <a:srgbClr val="C00000"/>
                </a:solidFill>
                <a:latin typeface="Helvetica" pitchFamily="2" charset="0"/>
              </a:rPr>
              <a:t>Batch</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of</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images</a:t>
            </a:r>
          </a:p>
          <a:p>
            <a:pPr algn="ctr"/>
            <a:r>
              <a:rPr kumimoji="1" lang="en-US" altLang="zh-CN" sz="1400" i="1" dirty="0">
                <a:solidFill>
                  <a:srgbClr val="C00000"/>
                </a:solidFill>
                <a:latin typeface="Helvetica" pitchFamily="2" charset="0"/>
              </a:rPr>
              <a:t>(Resized</a:t>
            </a:r>
            <a:r>
              <a:rPr kumimoji="1" lang="zh-CN" altLang="en-US" sz="1400" i="1" dirty="0">
                <a:solidFill>
                  <a:srgbClr val="C00000"/>
                </a:solidFill>
                <a:latin typeface="Helvetica" pitchFamily="2" charset="0"/>
              </a:rPr>
              <a:t> </a:t>
            </a:r>
            <a:r>
              <a:rPr kumimoji="1" lang="en-US" altLang="zh-CN" sz="1400" i="1" dirty="0">
                <a:solidFill>
                  <a:srgbClr val="C00000"/>
                </a:solidFill>
                <a:latin typeface="Helvetica" pitchFamily="2" charset="0"/>
              </a:rPr>
              <a:t>&amp;</a:t>
            </a:r>
            <a:r>
              <a:rPr kumimoji="1" lang="zh-CN" altLang="en-US" sz="1400" i="1" dirty="0">
                <a:solidFill>
                  <a:srgbClr val="C00000"/>
                </a:solidFill>
                <a:latin typeface="Helvetica" pitchFamily="2" charset="0"/>
              </a:rPr>
              <a:t> </a:t>
            </a:r>
            <a:r>
              <a:rPr kumimoji="1" lang="en-US" altLang="zh-CN" sz="1400" i="1" dirty="0">
                <a:solidFill>
                  <a:srgbClr val="C00000"/>
                </a:solidFill>
                <a:latin typeface="Helvetica" pitchFamily="2" charset="0"/>
              </a:rPr>
              <a:t>Cropped)</a:t>
            </a:r>
            <a:endParaRPr lang="zh-CN" altLang="en-US" sz="1400" i="1" dirty="0">
              <a:solidFill>
                <a:srgbClr val="C00000"/>
              </a:solidFill>
            </a:endParaRPr>
          </a:p>
        </p:txBody>
      </p:sp>
      <p:sp>
        <p:nvSpPr>
          <p:cNvPr id="6" name="矩形 5">
            <a:extLst>
              <a:ext uri="{FF2B5EF4-FFF2-40B4-BE49-F238E27FC236}">
                <a16:creationId xmlns:a16="http://schemas.microsoft.com/office/drawing/2014/main" id="{D8615E0C-0641-BD4D-B688-A55B8FBD2B61}"/>
              </a:ext>
            </a:extLst>
          </p:cNvPr>
          <p:cNvSpPr/>
          <p:nvPr/>
        </p:nvSpPr>
        <p:spPr>
          <a:xfrm>
            <a:off x="225571" y="2373865"/>
            <a:ext cx="1366080" cy="307777"/>
          </a:xfrm>
          <a:prstGeom prst="rect">
            <a:avLst/>
          </a:prstGeom>
        </p:spPr>
        <p:txBody>
          <a:bodyPr wrap="none">
            <a:spAutoFit/>
          </a:bodyPr>
          <a:lstStyle/>
          <a:p>
            <a:r>
              <a:rPr kumimoji="1" lang="en-US" altLang="zh-CN" sz="1400" b="1" dirty="0">
                <a:solidFill>
                  <a:srgbClr val="C00000"/>
                </a:solidFill>
                <a:latin typeface="Helvetica" pitchFamily="2" charset="0"/>
              </a:rPr>
              <a:t>Batch</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of</a:t>
            </a:r>
            <a:r>
              <a:rPr kumimoji="1" lang="zh-CN" altLang="en-US" sz="1400" b="1" dirty="0">
                <a:solidFill>
                  <a:srgbClr val="C00000"/>
                </a:solidFill>
                <a:latin typeface="Helvetica" pitchFamily="2" charset="0"/>
              </a:rPr>
              <a:t> </a:t>
            </a:r>
            <a:r>
              <a:rPr kumimoji="1" lang="en-US" altLang="zh-CN" sz="1400" b="1" dirty="0">
                <a:solidFill>
                  <a:srgbClr val="C00000"/>
                </a:solidFill>
                <a:latin typeface="Helvetica" pitchFamily="2" charset="0"/>
              </a:rPr>
              <a:t>texts</a:t>
            </a:r>
            <a:endParaRPr lang="zh-CN" altLang="en-US" sz="1400" b="1" dirty="0">
              <a:solidFill>
                <a:srgbClr val="C00000"/>
              </a:solidFill>
            </a:endParaRPr>
          </a:p>
        </p:txBody>
      </p:sp>
    </p:spTree>
    <p:extLst>
      <p:ext uri="{BB962C8B-B14F-4D97-AF65-F5344CB8AC3E}">
        <p14:creationId xmlns:p14="http://schemas.microsoft.com/office/powerpoint/2010/main" val="32061582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5" name="矩形 4">
            <a:extLst>
              <a:ext uri="{FF2B5EF4-FFF2-40B4-BE49-F238E27FC236}">
                <a16:creationId xmlns:a16="http://schemas.microsoft.com/office/drawing/2014/main" id="{3950DD39-DB98-0542-BA4B-3840748D8824}"/>
              </a:ext>
            </a:extLst>
          </p:cNvPr>
          <p:cNvSpPr/>
          <p:nvPr/>
        </p:nvSpPr>
        <p:spPr>
          <a:xfrm>
            <a:off x="3768082" y="1687283"/>
            <a:ext cx="2454711" cy="369332"/>
          </a:xfrm>
          <a:prstGeom prst="rect">
            <a:avLst/>
          </a:prstGeom>
        </p:spPr>
        <p:txBody>
          <a:bodyPr wrap="none">
            <a:spAutoFit/>
          </a:bodyPr>
          <a:lstStyle/>
          <a:p>
            <a:r>
              <a:rPr kumimoji="1" lang="en-US" altLang="zh-CN" b="1" dirty="0">
                <a:solidFill>
                  <a:srgbClr val="C00000"/>
                </a:solidFill>
                <a:latin typeface="Helvetica" pitchFamily="2" charset="0"/>
              </a:rPr>
              <a:t>Transformer</a:t>
            </a:r>
            <a:r>
              <a:rPr kumimoji="1" lang="zh-CN" altLang="en-US" b="1" dirty="0">
                <a:solidFill>
                  <a:srgbClr val="C00000"/>
                </a:solidFill>
                <a:latin typeface="Helvetica" pitchFamily="2" charset="0"/>
              </a:rPr>
              <a:t> </a:t>
            </a:r>
            <a:r>
              <a:rPr kumimoji="1" lang="en-US" altLang="zh-CN" b="1" dirty="0">
                <a:solidFill>
                  <a:srgbClr val="C00000"/>
                </a:solidFill>
                <a:latin typeface="Helvetica" pitchFamily="2" charset="0"/>
              </a:rPr>
              <a:t>/</a:t>
            </a:r>
            <a:r>
              <a:rPr kumimoji="1" lang="zh-CN" altLang="en-US" b="1" dirty="0">
                <a:solidFill>
                  <a:srgbClr val="C00000"/>
                </a:solidFill>
                <a:latin typeface="Helvetica" pitchFamily="2" charset="0"/>
              </a:rPr>
              <a:t> </a:t>
            </a:r>
            <a:r>
              <a:rPr kumimoji="1" lang="en-US" altLang="zh-CN" b="1" dirty="0">
                <a:solidFill>
                  <a:srgbClr val="C00000"/>
                </a:solidFill>
                <a:latin typeface="Helvetica" pitchFamily="2" charset="0"/>
              </a:rPr>
              <a:t>CBOW</a:t>
            </a:r>
            <a:endParaRPr lang="zh-CN" altLang="en-US" b="1" dirty="0">
              <a:solidFill>
                <a:srgbClr val="C00000"/>
              </a:solidFill>
            </a:endParaRPr>
          </a:p>
        </p:txBody>
      </p:sp>
      <p:sp>
        <p:nvSpPr>
          <p:cNvPr id="6" name="矩形 5">
            <a:extLst>
              <a:ext uri="{FF2B5EF4-FFF2-40B4-BE49-F238E27FC236}">
                <a16:creationId xmlns:a16="http://schemas.microsoft.com/office/drawing/2014/main" id="{2D5E2CAF-68FF-4F4A-935B-8A9FBFCAEB64}"/>
              </a:ext>
            </a:extLst>
          </p:cNvPr>
          <p:cNvSpPr/>
          <p:nvPr/>
        </p:nvSpPr>
        <p:spPr>
          <a:xfrm>
            <a:off x="2826028" y="5031152"/>
            <a:ext cx="1527149" cy="369332"/>
          </a:xfrm>
          <a:prstGeom prst="rect">
            <a:avLst/>
          </a:prstGeom>
        </p:spPr>
        <p:txBody>
          <a:bodyPr wrap="none">
            <a:spAutoFit/>
          </a:bodyPr>
          <a:lstStyle/>
          <a:p>
            <a:r>
              <a:rPr kumimoji="1" lang="en-US" altLang="zh-CN" b="1" dirty="0" err="1">
                <a:solidFill>
                  <a:srgbClr val="C00000"/>
                </a:solidFill>
                <a:latin typeface="Helvetica" pitchFamily="2" charset="0"/>
              </a:rPr>
              <a:t>ResNet</a:t>
            </a:r>
            <a:r>
              <a:rPr kumimoji="1" lang="zh-CN" altLang="en-US" b="1" dirty="0">
                <a:solidFill>
                  <a:srgbClr val="C00000"/>
                </a:solidFill>
                <a:latin typeface="Helvetica" pitchFamily="2" charset="0"/>
              </a:rPr>
              <a:t> </a:t>
            </a:r>
            <a:r>
              <a:rPr kumimoji="1" lang="en-US" altLang="zh-CN" b="1" dirty="0">
                <a:solidFill>
                  <a:srgbClr val="C00000"/>
                </a:solidFill>
                <a:latin typeface="Helvetica" pitchFamily="2" charset="0"/>
              </a:rPr>
              <a:t>/</a:t>
            </a:r>
            <a:r>
              <a:rPr kumimoji="1" lang="zh-CN" altLang="en-US" b="1" dirty="0">
                <a:solidFill>
                  <a:srgbClr val="C00000"/>
                </a:solidFill>
                <a:latin typeface="Helvetica" pitchFamily="2" charset="0"/>
              </a:rPr>
              <a:t> </a:t>
            </a:r>
            <a:r>
              <a:rPr kumimoji="1" lang="en-US" altLang="zh-CN" b="1" dirty="0" err="1">
                <a:solidFill>
                  <a:srgbClr val="C00000"/>
                </a:solidFill>
                <a:latin typeface="Helvetica" pitchFamily="2" charset="0"/>
              </a:rPr>
              <a:t>ViT</a:t>
            </a:r>
            <a:endParaRPr lang="zh-CN" altLang="en-US" b="1" dirty="0">
              <a:solidFill>
                <a:srgbClr val="C00000"/>
              </a:solidFill>
            </a:endParaRPr>
          </a:p>
        </p:txBody>
      </p:sp>
    </p:spTree>
    <p:extLst>
      <p:ext uri="{BB962C8B-B14F-4D97-AF65-F5344CB8AC3E}">
        <p14:creationId xmlns:p14="http://schemas.microsoft.com/office/powerpoint/2010/main" val="854125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2607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7" name="矩形 6">
            <a:extLst>
              <a:ext uri="{FF2B5EF4-FFF2-40B4-BE49-F238E27FC236}">
                <a16:creationId xmlns:a16="http://schemas.microsoft.com/office/drawing/2014/main" id="{970B9FF7-3D21-754F-B219-4201000D24A3}"/>
              </a:ext>
            </a:extLst>
          </p:cNvPr>
          <p:cNvSpPr/>
          <p:nvPr/>
        </p:nvSpPr>
        <p:spPr>
          <a:xfrm>
            <a:off x="3815663" y="5340705"/>
            <a:ext cx="2164375" cy="369332"/>
          </a:xfrm>
          <a:prstGeom prst="rect">
            <a:avLst/>
          </a:prstGeom>
        </p:spPr>
        <p:txBody>
          <a:bodyPr wrap="none">
            <a:spAutoFit/>
          </a:bodyPr>
          <a:lstStyle/>
          <a:p>
            <a:r>
              <a:rPr lang="en-US" altLang="zh-CN" b="1" dirty="0">
                <a:solidFill>
                  <a:srgbClr val="C00000"/>
                </a:solidFill>
              </a:rPr>
              <a:t>Linear</a:t>
            </a:r>
            <a:r>
              <a:rPr lang="zh-CN" altLang="en-US" b="1" dirty="0">
                <a:solidFill>
                  <a:srgbClr val="C00000"/>
                </a:solidFill>
              </a:rPr>
              <a:t> </a:t>
            </a:r>
            <a:r>
              <a:rPr lang="en-US" altLang="zh-CN" b="1" dirty="0">
                <a:solidFill>
                  <a:srgbClr val="C00000"/>
                </a:solidFill>
              </a:rPr>
              <a:t>Projection</a:t>
            </a:r>
            <a:r>
              <a:rPr lang="zh-CN" altLang="en-US" b="1" dirty="0">
                <a:solidFill>
                  <a:srgbClr val="C00000"/>
                </a:solidFill>
              </a:rPr>
              <a:t> </a:t>
            </a:r>
            <a:r>
              <a:rPr lang="en-US" altLang="zh-CN" b="1" dirty="0">
                <a:solidFill>
                  <a:srgbClr val="C00000"/>
                </a:solidFill>
              </a:rPr>
              <a:t>2</a:t>
            </a:r>
            <a:r>
              <a:rPr lang="zh-CN" altLang="en-US" b="1" dirty="0">
                <a:solidFill>
                  <a:srgbClr val="C00000"/>
                </a:solidFill>
              </a:rPr>
              <a:t> </a:t>
            </a:r>
          </a:p>
        </p:txBody>
      </p:sp>
      <p:sp>
        <p:nvSpPr>
          <p:cNvPr id="8" name="矩形 7">
            <a:extLst>
              <a:ext uri="{FF2B5EF4-FFF2-40B4-BE49-F238E27FC236}">
                <a16:creationId xmlns:a16="http://schemas.microsoft.com/office/drawing/2014/main" id="{5F8CE2E2-DD7A-014C-8292-B3F86CD395BA}"/>
              </a:ext>
            </a:extLst>
          </p:cNvPr>
          <p:cNvSpPr/>
          <p:nvPr/>
        </p:nvSpPr>
        <p:spPr>
          <a:xfrm>
            <a:off x="6769554" y="1988840"/>
            <a:ext cx="2164375" cy="369332"/>
          </a:xfrm>
          <a:prstGeom prst="rect">
            <a:avLst/>
          </a:prstGeom>
        </p:spPr>
        <p:txBody>
          <a:bodyPr wrap="none">
            <a:spAutoFit/>
          </a:bodyPr>
          <a:lstStyle/>
          <a:p>
            <a:r>
              <a:rPr lang="en-US" altLang="zh-CN" b="1" dirty="0">
                <a:solidFill>
                  <a:srgbClr val="C00000"/>
                </a:solidFill>
              </a:rPr>
              <a:t>Linear</a:t>
            </a:r>
            <a:r>
              <a:rPr lang="zh-CN" altLang="en-US" b="1" dirty="0">
                <a:solidFill>
                  <a:srgbClr val="C00000"/>
                </a:solidFill>
              </a:rPr>
              <a:t> </a:t>
            </a:r>
            <a:r>
              <a:rPr lang="en-US" altLang="zh-CN" b="1" dirty="0">
                <a:solidFill>
                  <a:srgbClr val="C00000"/>
                </a:solidFill>
              </a:rPr>
              <a:t>Projection</a:t>
            </a:r>
            <a:r>
              <a:rPr lang="zh-CN" altLang="en-US" b="1" dirty="0">
                <a:solidFill>
                  <a:srgbClr val="C00000"/>
                </a:solidFill>
              </a:rPr>
              <a:t> </a:t>
            </a:r>
            <a:r>
              <a:rPr lang="en-US" altLang="zh-CN" b="1" dirty="0">
                <a:solidFill>
                  <a:srgbClr val="C00000"/>
                </a:solidFill>
              </a:rPr>
              <a:t>1</a:t>
            </a:r>
            <a:r>
              <a:rPr lang="zh-CN" altLang="en-US" b="1" dirty="0">
                <a:solidFill>
                  <a:srgbClr val="C00000"/>
                </a:solidFill>
              </a:rPr>
              <a:t> </a:t>
            </a:r>
          </a:p>
        </p:txBody>
      </p:sp>
    </p:spTree>
    <p:extLst>
      <p:ext uri="{BB962C8B-B14F-4D97-AF65-F5344CB8AC3E}">
        <p14:creationId xmlns:p14="http://schemas.microsoft.com/office/powerpoint/2010/main" val="3893236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6" name="矩形 5">
            <a:extLst>
              <a:ext uri="{FF2B5EF4-FFF2-40B4-BE49-F238E27FC236}">
                <a16:creationId xmlns:a16="http://schemas.microsoft.com/office/drawing/2014/main" id="{8C308F48-B86B-6A4E-8171-F1F13B9911B1}"/>
              </a:ext>
            </a:extLst>
          </p:cNvPr>
          <p:cNvSpPr/>
          <p:nvPr/>
        </p:nvSpPr>
        <p:spPr>
          <a:xfrm>
            <a:off x="5761818" y="5346197"/>
            <a:ext cx="2630848" cy="369332"/>
          </a:xfrm>
          <a:prstGeom prst="rect">
            <a:avLst/>
          </a:prstGeom>
        </p:spPr>
        <p:txBody>
          <a:bodyPr wrap="none">
            <a:spAutoFit/>
          </a:bodyPr>
          <a:lstStyle/>
          <a:p>
            <a:r>
              <a:rPr lang="en-US" altLang="zh-CN" b="1" dirty="0">
                <a:solidFill>
                  <a:srgbClr val="C00000"/>
                </a:solidFill>
              </a:rPr>
              <a:t>Cosine</a:t>
            </a:r>
            <a:r>
              <a:rPr lang="zh-CN" altLang="en-US" b="1" dirty="0">
                <a:solidFill>
                  <a:srgbClr val="C00000"/>
                </a:solidFill>
              </a:rPr>
              <a:t> </a:t>
            </a:r>
            <a:r>
              <a:rPr lang="en-US" altLang="zh-CN" b="1" dirty="0">
                <a:solidFill>
                  <a:srgbClr val="C00000"/>
                </a:solidFill>
              </a:rPr>
              <a:t>Similarity</a:t>
            </a:r>
            <a:r>
              <a:rPr lang="zh-CN" altLang="en-US" b="1" dirty="0">
                <a:solidFill>
                  <a:srgbClr val="C00000"/>
                </a:solidFill>
              </a:rPr>
              <a:t> </a:t>
            </a:r>
            <a:r>
              <a:rPr lang="en-US" altLang="zh-CN" b="1" dirty="0">
                <a:solidFill>
                  <a:srgbClr val="C00000"/>
                </a:solidFill>
              </a:rPr>
              <a:t>Matrix</a:t>
            </a:r>
            <a:endParaRPr lang="zh-CN" altLang="en-US" b="1" dirty="0">
              <a:solidFill>
                <a:srgbClr val="C00000"/>
              </a:solidFill>
            </a:endParaRPr>
          </a:p>
        </p:txBody>
      </p:sp>
    </p:spTree>
    <p:extLst>
      <p:ext uri="{BB962C8B-B14F-4D97-AF65-F5344CB8AC3E}">
        <p14:creationId xmlns:p14="http://schemas.microsoft.com/office/powerpoint/2010/main" val="2856211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47493"/>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3" name="圆角矩形 2">
            <a:extLst>
              <a:ext uri="{FF2B5EF4-FFF2-40B4-BE49-F238E27FC236}">
                <a16:creationId xmlns:a16="http://schemas.microsoft.com/office/drawing/2014/main" id="{CC86D58A-9D20-804E-A584-F87471536A86}"/>
              </a:ext>
            </a:extLst>
          </p:cNvPr>
          <p:cNvSpPr/>
          <p:nvPr/>
        </p:nvSpPr>
        <p:spPr>
          <a:xfrm>
            <a:off x="5486400" y="3245303"/>
            <a:ext cx="477611" cy="21008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65B2946D-E673-1E4F-9EDB-94AEEB4144F3}"/>
              </a:ext>
            </a:extLst>
          </p:cNvPr>
          <p:cNvSpPr/>
          <p:nvPr/>
        </p:nvSpPr>
        <p:spPr>
          <a:xfrm>
            <a:off x="5045527" y="3577826"/>
            <a:ext cx="2162177" cy="5247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4B83DE7-35ED-C047-A910-55C7064D05B6}"/>
              </a:ext>
            </a:extLst>
          </p:cNvPr>
          <p:cNvSpPr/>
          <p:nvPr/>
        </p:nvSpPr>
        <p:spPr>
          <a:xfrm>
            <a:off x="7207704" y="3317782"/>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1</a:t>
            </a:r>
            <a:endParaRPr lang="zh-CN" altLang="en-US" b="1" dirty="0">
              <a:solidFill>
                <a:srgbClr val="C00000"/>
              </a:solidFill>
            </a:endParaRPr>
          </a:p>
        </p:txBody>
      </p:sp>
      <p:sp>
        <p:nvSpPr>
          <p:cNvPr id="10" name="矩形 9">
            <a:extLst>
              <a:ext uri="{FF2B5EF4-FFF2-40B4-BE49-F238E27FC236}">
                <a16:creationId xmlns:a16="http://schemas.microsoft.com/office/drawing/2014/main" id="{B60FF9F9-8C44-DA42-A960-B4B2E827FEDF}"/>
              </a:ext>
            </a:extLst>
          </p:cNvPr>
          <p:cNvSpPr/>
          <p:nvPr/>
        </p:nvSpPr>
        <p:spPr>
          <a:xfrm>
            <a:off x="5045527" y="5346198"/>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2</a:t>
            </a:r>
            <a:endParaRPr lang="zh-CN" altLang="en-US" b="1" dirty="0">
              <a:solidFill>
                <a:srgbClr val="C00000"/>
              </a:solidFill>
            </a:endParaRPr>
          </a:p>
        </p:txBody>
      </p:sp>
      <p:sp>
        <p:nvSpPr>
          <p:cNvPr id="11" name="矩形 10">
            <a:extLst>
              <a:ext uri="{FF2B5EF4-FFF2-40B4-BE49-F238E27FC236}">
                <a16:creationId xmlns:a16="http://schemas.microsoft.com/office/drawing/2014/main" id="{4B701849-71CE-AC4A-BA43-A21061F4D004}"/>
              </a:ext>
            </a:extLst>
          </p:cNvPr>
          <p:cNvSpPr/>
          <p:nvPr/>
        </p:nvSpPr>
        <p:spPr>
          <a:xfrm>
            <a:off x="1090613" y="5179346"/>
            <a:ext cx="2277155" cy="923330"/>
          </a:xfrm>
          <a:prstGeom prst="rect">
            <a:avLst/>
          </a:prstGeom>
        </p:spPr>
        <p:txBody>
          <a:bodyPr wrap="square">
            <a:spAutoFit/>
          </a:bodyPr>
          <a:lstStyle/>
          <a:p>
            <a:pPr algn="ctr"/>
            <a:r>
              <a:rPr lang="en-US" altLang="zh-CN" b="1" i="1" dirty="0">
                <a:solidFill>
                  <a:srgbClr val="C00000"/>
                </a:solidFill>
              </a:rPr>
              <a:t>Maximize</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diagonal</a:t>
            </a:r>
            <a:r>
              <a:rPr lang="zh-CN" altLang="en-US" b="1" i="1" dirty="0">
                <a:solidFill>
                  <a:srgbClr val="C00000"/>
                </a:solidFill>
              </a:rPr>
              <a:t> </a:t>
            </a:r>
            <a:r>
              <a:rPr lang="en-US" altLang="zh-CN" b="1" i="1" dirty="0">
                <a:solidFill>
                  <a:srgbClr val="C00000"/>
                </a:solidFill>
              </a:rPr>
              <a:t>and</a:t>
            </a:r>
            <a:r>
              <a:rPr lang="zh-CN" altLang="en-US" b="1" i="1" dirty="0">
                <a:solidFill>
                  <a:srgbClr val="C00000"/>
                </a:solidFill>
              </a:rPr>
              <a:t> </a:t>
            </a:r>
            <a:r>
              <a:rPr lang="en-US" altLang="zh-CN" b="1" i="1" dirty="0">
                <a:solidFill>
                  <a:srgbClr val="C00000"/>
                </a:solidFill>
              </a:rPr>
              <a:t>minimize</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others</a:t>
            </a:r>
            <a:r>
              <a:rPr lang="zh-CN" altLang="en-US" b="1" i="1" dirty="0">
                <a:solidFill>
                  <a:srgbClr val="C00000"/>
                </a:solidFill>
              </a:rPr>
              <a:t> </a:t>
            </a:r>
          </a:p>
        </p:txBody>
      </p:sp>
    </p:spTree>
    <p:extLst>
      <p:ext uri="{BB962C8B-B14F-4D97-AF65-F5344CB8AC3E}">
        <p14:creationId xmlns:p14="http://schemas.microsoft.com/office/powerpoint/2010/main" val="28941312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42224"/>
            <a:ext cx="7528214" cy="507831"/>
          </a:xfrm>
          <a:prstGeom prst="rect">
            <a:avLst/>
          </a:prstGeom>
          <a:noFill/>
        </p:spPr>
        <p:txBody>
          <a:bodyPr wrap="square" rtlCol="0">
            <a:spAutoFit/>
          </a:bodyPr>
          <a:lstStyle/>
          <a:p>
            <a:r>
              <a:rPr kumimoji="1" lang="en" altLang="zh-CN" sz="2700" b="1" dirty="0">
                <a:latin typeface="Helvetica" pitchFamily="2" charset="0"/>
              </a:rPr>
              <a:t>Method: </a:t>
            </a:r>
            <a:r>
              <a:rPr kumimoji="1" lang="en-US" altLang="zh-CN" sz="2700" dirty="0">
                <a:latin typeface="Helvetica" pitchFamily="2" charset="0"/>
              </a:rPr>
              <a:t>Contrastive</a:t>
            </a:r>
            <a:r>
              <a:rPr kumimoji="1" lang="zh-CN" altLang="en-US" sz="2700" dirty="0">
                <a:latin typeface="Helvetica" pitchFamily="2" charset="0"/>
              </a:rPr>
              <a:t> </a:t>
            </a:r>
            <a:r>
              <a:rPr kumimoji="1" lang="en-US" altLang="zh-CN" sz="2700" dirty="0">
                <a:latin typeface="Helvetica" pitchFamily="2" charset="0"/>
              </a:rPr>
              <a:t>Pre-training</a:t>
            </a:r>
            <a:endParaRPr kumimoji="1" lang="en" altLang="zh-CN" sz="2700" dirty="0">
              <a:latin typeface="Helvetica" pitchFamily="2" charset="0"/>
            </a:endParaRPr>
          </a:p>
        </p:txBody>
      </p:sp>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1936297" y="1825783"/>
            <a:ext cx="5271407" cy="3520415"/>
          </a:xfrm>
          <a:prstGeom prst="rect">
            <a:avLst/>
          </a:prstGeom>
        </p:spPr>
      </p:pic>
      <p:sp>
        <p:nvSpPr>
          <p:cNvPr id="3" name="圆角矩形 2">
            <a:extLst>
              <a:ext uri="{FF2B5EF4-FFF2-40B4-BE49-F238E27FC236}">
                <a16:creationId xmlns:a16="http://schemas.microsoft.com/office/drawing/2014/main" id="{CC86D58A-9D20-804E-A584-F87471536A86}"/>
              </a:ext>
            </a:extLst>
          </p:cNvPr>
          <p:cNvSpPr/>
          <p:nvPr/>
        </p:nvSpPr>
        <p:spPr>
          <a:xfrm>
            <a:off x="5486400" y="3245303"/>
            <a:ext cx="477611" cy="21008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id="{65B2946D-E673-1E4F-9EDB-94AEEB4144F3}"/>
              </a:ext>
            </a:extLst>
          </p:cNvPr>
          <p:cNvSpPr/>
          <p:nvPr/>
        </p:nvSpPr>
        <p:spPr>
          <a:xfrm>
            <a:off x="5045527" y="3577826"/>
            <a:ext cx="2162177" cy="5247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4B83DE7-35ED-C047-A910-55C7064D05B6}"/>
              </a:ext>
            </a:extLst>
          </p:cNvPr>
          <p:cNvSpPr/>
          <p:nvPr/>
        </p:nvSpPr>
        <p:spPr>
          <a:xfrm>
            <a:off x="7207704" y="3317782"/>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1</a:t>
            </a:r>
            <a:endParaRPr lang="zh-CN" altLang="en-US" b="1" dirty="0">
              <a:solidFill>
                <a:srgbClr val="C00000"/>
              </a:solidFill>
            </a:endParaRPr>
          </a:p>
        </p:txBody>
      </p:sp>
      <p:sp>
        <p:nvSpPr>
          <p:cNvPr id="10" name="矩形 9">
            <a:extLst>
              <a:ext uri="{FF2B5EF4-FFF2-40B4-BE49-F238E27FC236}">
                <a16:creationId xmlns:a16="http://schemas.microsoft.com/office/drawing/2014/main" id="{B60FF9F9-8C44-DA42-A960-B4B2E827FEDF}"/>
              </a:ext>
            </a:extLst>
          </p:cNvPr>
          <p:cNvSpPr/>
          <p:nvPr/>
        </p:nvSpPr>
        <p:spPr>
          <a:xfrm>
            <a:off x="5045527" y="5346198"/>
            <a:ext cx="1511939" cy="923330"/>
          </a:xfrm>
          <a:prstGeom prst="rect">
            <a:avLst/>
          </a:prstGeom>
        </p:spPr>
        <p:txBody>
          <a:bodyPr wrap="square">
            <a:spAutoFit/>
          </a:bodyPr>
          <a:lstStyle/>
          <a:p>
            <a:pPr algn="ctr"/>
            <a:r>
              <a:rPr lang="en-US" altLang="zh-CN" b="1" dirty="0">
                <a:solidFill>
                  <a:srgbClr val="C00000"/>
                </a:solidFill>
              </a:rPr>
              <a:t>Cross-entropy</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dimension</a:t>
            </a:r>
            <a:r>
              <a:rPr lang="zh-CN" altLang="en-US" b="1" dirty="0">
                <a:solidFill>
                  <a:srgbClr val="C00000"/>
                </a:solidFill>
              </a:rPr>
              <a:t> </a:t>
            </a:r>
            <a:r>
              <a:rPr lang="en-US" altLang="zh-CN" b="1" dirty="0">
                <a:solidFill>
                  <a:srgbClr val="C00000"/>
                </a:solidFill>
              </a:rPr>
              <a:t>2</a:t>
            </a:r>
            <a:endParaRPr lang="zh-CN" altLang="en-US" b="1" dirty="0">
              <a:solidFill>
                <a:srgbClr val="C00000"/>
              </a:solidFill>
            </a:endParaRPr>
          </a:p>
        </p:txBody>
      </p:sp>
      <p:sp>
        <p:nvSpPr>
          <p:cNvPr id="11" name="矩形 10">
            <a:extLst>
              <a:ext uri="{FF2B5EF4-FFF2-40B4-BE49-F238E27FC236}">
                <a16:creationId xmlns:a16="http://schemas.microsoft.com/office/drawing/2014/main" id="{4B701849-71CE-AC4A-BA43-A21061F4D004}"/>
              </a:ext>
            </a:extLst>
          </p:cNvPr>
          <p:cNvSpPr/>
          <p:nvPr/>
        </p:nvSpPr>
        <p:spPr>
          <a:xfrm>
            <a:off x="499318" y="5138448"/>
            <a:ext cx="3952753" cy="923330"/>
          </a:xfrm>
          <a:prstGeom prst="rect">
            <a:avLst/>
          </a:prstGeom>
        </p:spPr>
        <p:txBody>
          <a:bodyPr wrap="square">
            <a:spAutoFit/>
          </a:bodyPr>
          <a:lstStyle/>
          <a:p>
            <a:pPr algn="ctr"/>
            <a:r>
              <a:rPr lang="en-US" altLang="zh-CN" b="1" i="1" dirty="0">
                <a:solidFill>
                  <a:srgbClr val="C00000"/>
                </a:solidFill>
              </a:rPr>
              <a:t>Pick</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right</a:t>
            </a:r>
            <a:r>
              <a:rPr lang="zh-CN" altLang="en-US" b="1" i="1" dirty="0">
                <a:solidFill>
                  <a:srgbClr val="C00000"/>
                </a:solidFill>
              </a:rPr>
              <a:t> </a:t>
            </a:r>
            <a:r>
              <a:rPr lang="en-US" altLang="zh-CN" b="1" i="1" dirty="0">
                <a:solidFill>
                  <a:srgbClr val="C00000"/>
                </a:solidFill>
              </a:rPr>
              <a:t>image</a:t>
            </a:r>
            <a:r>
              <a:rPr lang="zh-CN" altLang="en-US" b="1" i="1" dirty="0">
                <a:solidFill>
                  <a:srgbClr val="C00000"/>
                </a:solidFill>
              </a:rPr>
              <a:t> </a:t>
            </a:r>
            <a:r>
              <a:rPr lang="en-US" altLang="zh-CN" b="1" i="1" dirty="0">
                <a:solidFill>
                  <a:srgbClr val="C00000"/>
                </a:solidFill>
              </a:rPr>
              <a:t>given</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text</a:t>
            </a:r>
          </a:p>
          <a:p>
            <a:pPr algn="ctr"/>
            <a:r>
              <a:rPr lang="en-US" altLang="zh-CN" b="1" i="1" dirty="0">
                <a:solidFill>
                  <a:srgbClr val="C00000"/>
                </a:solidFill>
              </a:rPr>
              <a:t>&amp;</a:t>
            </a:r>
          </a:p>
          <a:p>
            <a:pPr algn="ctr"/>
            <a:r>
              <a:rPr lang="en-US" altLang="zh-CN" b="1" i="1" dirty="0">
                <a:solidFill>
                  <a:srgbClr val="C00000"/>
                </a:solidFill>
              </a:rPr>
              <a:t>Pick</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right</a:t>
            </a:r>
            <a:r>
              <a:rPr lang="zh-CN" altLang="en-US" b="1" i="1" dirty="0">
                <a:solidFill>
                  <a:srgbClr val="C00000"/>
                </a:solidFill>
              </a:rPr>
              <a:t> </a:t>
            </a:r>
            <a:r>
              <a:rPr lang="en-US" altLang="zh-CN" b="1" i="1" dirty="0">
                <a:solidFill>
                  <a:srgbClr val="C00000"/>
                </a:solidFill>
              </a:rPr>
              <a:t>text</a:t>
            </a:r>
            <a:r>
              <a:rPr lang="zh-CN" altLang="en-US" b="1" i="1" dirty="0">
                <a:solidFill>
                  <a:srgbClr val="C00000"/>
                </a:solidFill>
              </a:rPr>
              <a:t> </a:t>
            </a:r>
            <a:r>
              <a:rPr lang="en-US" altLang="zh-CN" b="1" i="1" dirty="0">
                <a:solidFill>
                  <a:srgbClr val="C00000"/>
                </a:solidFill>
              </a:rPr>
              <a:t>given</a:t>
            </a:r>
            <a:r>
              <a:rPr lang="zh-CN" altLang="en-US" b="1" i="1" dirty="0">
                <a:solidFill>
                  <a:srgbClr val="C00000"/>
                </a:solidFill>
              </a:rPr>
              <a:t> </a:t>
            </a:r>
            <a:r>
              <a:rPr lang="en-US" altLang="zh-CN" b="1" i="1" dirty="0">
                <a:solidFill>
                  <a:srgbClr val="C00000"/>
                </a:solidFill>
              </a:rPr>
              <a:t>the</a:t>
            </a:r>
            <a:r>
              <a:rPr lang="zh-CN" altLang="en-US" b="1" i="1" dirty="0">
                <a:solidFill>
                  <a:srgbClr val="C00000"/>
                </a:solidFill>
              </a:rPr>
              <a:t> </a:t>
            </a:r>
            <a:r>
              <a:rPr lang="en-US" altLang="zh-CN" b="1" i="1" dirty="0">
                <a:solidFill>
                  <a:srgbClr val="C00000"/>
                </a:solidFill>
              </a:rPr>
              <a:t>image</a:t>
            </a:r>
            <a:endParaRPr lang="zh-CN" altLang="en-US" b="1" i="1" dirty="0">
              <a:solidFill>
                <a:srgbClr val="C00000"/>
              </a:solidFill>
            </a:endParaRPr>
          </a:p>
        </p:txBody>
      </p:sp>
    </p:spTree>
    <p:extLst>
      <p:ext uri="{BB962C8B-B14F-4D97-AF65-F5344CB8AC3E}">
        <p14:creationId xmlns:p14="http://schemas.microsoft.com/office/powerpoint/2010/main" val="286208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362" y="299666"/>
            <a:ext cx="4992588"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2987321" algn="l"/>
              </a:tabLst>
            </a:pPr>
            <a:r>
              <a:rPr spc="-4" dirty="0">
                <a:cs typeface="Helvetica"/>
              </a:rPr>
              <a:t>Convolution</a:t>
            </a:r>
            <a:r>
              <a:rPr lang="de-DE" spc="-4" dirty="0">
                <a:cs typeface="Helvetica"/>
              </a:rPr>
              <a:t> </a:t>
            </a:r>
            <a:r>
              <a:rPr spc="-4" dirty="0">
                <a:cs typeface="Helvetica"/>
              </a:rPr>
              <a:t>operator</a:t>
            </a:r>
            <a:endParaRPr dirty="0">
              <a:cs typeface="Helvetica"/>
            </a:endParaRPr>
          </a:p>
        </p:txBody>
      </p:sp>
      <p:sp>
        <p:nvSpPr>
          <p:cNvPr id="3" name="object 3"/>
          <p:cNvSpPr txBox="1"/>
          <p:nvPr/>
        </p:nvSpPr>
        <p:spPr>
          <a:xfrm>
            <a:off x="1048679" y="5758942"/>
            <a:ext cx="7668816" cy="149168"/>
          </a:xfrm>
          <a:prstGeom prst="rect">
            <a:avLst/>
          </a:prstGeom>
        </p:spPr>
        <p:txBody>
          <a:bodyPr vert="horz" wrap="square" lIns="0" tIns="19645" rIns="0" bIns="0" rtlCol="0">
            <a:spAutoFit/>
          </a:bodyPr>
          <a:lstStyle/>
          <a:p>
            <a:pPr marL="8929" marR="3572">
              <a:lnSpc>
                <a:spcPts val="1125"/>
              </a:lnSpc>
              <a:spcBef>
                <a:spcPts val="155"/>
              </a:spcBef>
            </a:pPr>
            <a:r>
              <a:rPr sz="700" dirty="0">
                <a:latin typeface="Trebuchet MS"/>
                <a:cs typeface="Trebuchet MS"/>
              </a:rPr>
              <a:t>Image </a:t>
            </a:r>
            <a:r>
              <a:rPr sz="700" spc="-4" dirty="0">
                <a:latin typeface="Trebuchet MS"/>
                <a:cs typeface="Trebuchet MS"/>
              </a:rPr>
              <a:t>C</a:t>
            </a:r>
            <a:r>
              <a:rPr sz="700" spc="-4" dirty="0">
                <a:latin typeface="Trebuchet MS"/>
                <a:cs typeface="Trebuchet MS"/>
                <a:hlinkClick r:id="rId2"/>
              </a:rPr>
              <a:t>redit</a:t>
            </a:r>
            <a:r>
              <a:rPr lang="de-DE" sz="700" spc="-4" dirty="0">
                <a:latin typeface="Trebuchet MS"/>
                <a:cs typeface="Trebuchet MS"/>
                <a:hlinkClick r:id="rId2"/>
              </a:rPr>
              <a:t>s</a:t>
            </a:r>
            <a:r>
              <a:rPr sz="700" spc="-4" dirty="0">
                <a:latin typeface="Trebuchet MS"/>
                <a:cs typeface="Trebuchet MS"/>
                <a:hlinkClick r:id="rId2"/>
              </a:rPr>
              <a:t>: http://what-when-how.com/introduction-to-video-and-image-processing/neighborhood-processing-introduction-to-video- </a:t>
            </a:r>
            <a:r>
              <a:rPr sz="700" spc="-4" dirty="0">
                <a:latin typeface="Trebuchet MS"/>
                <a:cs typeface="Trebuchet MS"/>
              </a:rPr>
              <a:t> </a:t>
            </a:r>
            <a:r>
              <a:rPr sz="700" dirty="0">
                <a:latin typeface="Trebuchet MS"/>
                <a:cs typeface="Trebuchet MS"/>
              </a:rPr>
              <a:t>and-image-processing-part-1/</a:t>
            </a:r>
          </a:p>
        </p:txBody>
      </p:sp>
      <p:sp>
        <p:nvSpPr>
          <p:cNvPr id="4" name="object 4"/>
          <p:cNvSpPr/>
          <p:nvPr/>
        </p:nvSpPr>
        <p:spPr>
          <a:xfrm>
            <a:off x="1466565" y="2001604"/>
            <a:ext cx="5714962" cy="2458547"/>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3879949" y="2986980"/>
          <a:ext cx="857250" cy="785744"/>
        </p:xfrm>
        <a:graphic>
          <a:graphicData uri="http://schemas.openxmlformats.org/drawingml/2006/table">
            <a:tbl>
              <a:tblPr firstRow="1" bandRow="1">
                <a:tableStyleId>{2D5ABB26-0587-4C30-8999-92F81FD0307C}</a:tableStyleId>
              </a:tblPr>
              <a:tblGrid>
                <a:gridCol w="285750">
                  <a:extLst>
                    <a:ext uri="{9D8B030D-6E8A-4147-A177-3AD203B41FA5}">
                      <a16:colId xmlns:a16="http://schemas.microsoft.com/office/drawing/2014/main" val="20000"/>
                    </a:ext>
                  </a:extLst>
                </a:gridCol>
                <a:gridCol w="285750">
                  <a:extLst>
                    <a:ext uri="{9D8B030D-6E8A-4147-A177-3AD203B41FA5}">
                      <a16:colId xmlns:a16="http://schemas.microsoft.com/office/drawing/2014/main" val="20001"/>
                    </a:ext>
                  </a:extLst>
                </a:gridCol>
                <a:gridCol w="285750">
                  <a:extLst>
                    <a:ext uri="{9D8B030D-6E8A-4147-A177-3AD203B41FA5}">
                      <a16:colId xmlns:a16="http://schemas.microsoft.com/office/drawing/2014/main" val="20002"/>
                    </a:ext>
                  </a:extLst>
                </a:gridCol>
              </a:tblGrid>
              <a:tr h="261915">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61914">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61915">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6" name="object 6"/>
          <p:cNvSpPr txBox="1"/>
          <p:nvPr/>
        </p:nvSpPr>
        <p:spPr>
          <a:xfrm>
            <a:off x="2592658" y="3779079"/>
            <a:ext cx="3879949" cy="1303154"/>
          </a:xfrm>
          <a:prstGeom prst="rect">
            <a:avLst/>
          </a:prstGeom>
        </p:spPr>
        <p:txBody>
          <a:bodyPr vert="horz" wrap="square" lIns="0" tIns="8930" rIns="0" bIns="0" rtlCol="0">
            <a:spAutoFit/>
          </a:bodyPr>
          <a:lstStyle/>
          <a:p>
            <a:pPr marR="521475" algn="ctr">
              <a:spcBef>
                <a:spcPts val="70"/>
              </a:spcBef>
              <a:tabLst>
                <a:tab pos="485311" algn="l"/>
              </a:tabLst>
            </a:pPr>
            <a:r>
              <a:rPr sz="1828" i="1" dirty="0">
                <a:latin typeface="STIXGeneral"/>
                <a:cs typeface="STIXGeneral"/>
              </a:rPr>
              <a:t>𝑘</a:t>
            </a:r>
            <a:r>
              <a:rPr sz="1828" dirty="0">
                <a:latin typeface="STIXGeneral"/>
                <a:cs typeface="STIXGeneral"/>
              </a:rPr>
              <a:t>(</a:t>
            </a:r>
            <a:r>
              <a:rPr sz="1828" i="1" dirty="0">
                <a:latin typeface="STIXGeneral"/>
                <a:cs typeface="STIXGeneral"/>
              </a:rPr>
              <a:t>𝑥</a:t>
            </a:r>
            <a:r>
              <a:rPr sz="1828" dirty="0">
                <a:latin typeface="STIXGeneral"/>
                <a:cs typeface="STIXGeneral"/>
              </a:rPr>
              <a:t>,	</a:t>
            </a:r>
            <a:r>
              <a:rPr sz="1828" i="1" dirty="0">
                <a:latin typeface="STIXGeneral"/>
                <a:cs typeface="STIXGeneral"/>
              </a:rPr>
              <a:t>𝑦</a:t>
            </a:r>
            <a:r>
              <a:rPr sz="1828" dirty="0">
                <a:latin typeface="STIXGeneral"/>
                <a:cs typeface="STIXGeneral"/>
              </a:rPr>
              <a:t>)</a:t>
            </a:r>
            <a:endParaRPr sz="1828">
              <a:latin typeface="STIXGeneral"/>
              <a:cs typeface="STIXGeneral"/>
            </a:endParaRPr>
          </a:p>
          <a:p>
            <a:pPr>
              <a:spcBef>
                <a:spcPts val="39"/>
              </a:spcBef>
            </a:pPr>
            <a:endParaRPr sz="2953">
              <a:latin typeface="STIXGeneral"/>
              <a:cs typeface="STIXGeneral"/>
            </a:endParaRPr>
          </a:p>
          <a:p>
            <a:pPr marL="44647">
              <a:tabLst>
                <a:tab pos="549603" algn="l"/>
                <a:tab pos="2787302" algn="l"/>
                <a:tab pos="3262792" algn="l"/>
              </a:tabLst>
            </a:pPr>
            <a:r>
              <a:rPr sz="1828" i="1" dirty="0">
                <a:latin typeface="STIXGeneral"/>
                <a:cs typeface="STIXGeneral"/>
              </a:rPr>
              <a:t>𝑔</a:t>
            </a:r>
            <a:r>
              <a:rPr sz="2742" baseline="-10683" dirty="0">
                <a:latin typeface="STIXSizeOneSym"/>
                <a:cs typeface="STIXSizeOneSym"/>
              </a:rPr>
              <a:t>(</a:t>
            </a:r>
            <a:r>
              <a:rPr sz="1828" i="1" dirty="0">
                <a:latin typeface="STIXGeneral"/>
                <a:cs typeface="STIXGeneral"/>
              </a:rPr>
              <a:t>𝑥</a:t>
            </a:r>
            <a:r>
              <a:rPr sz="1828" dirty="0">
                <a:latin typeface="STIXGeneral"/>
                <a:cs typeface="STIXGeneral"/>
              </a:rPr>
              <a:t>,	</a:t>
            </a:r>
            <a:r>
              <a:rPr sz="1828" i="1" dirty="0">
                <a:latin typeface="STIXGeneral"/>
                <a:cs typeface="STIXGeneral"/>
              </a:rPr>
              <a:t>𝑦</a:t>
            </a:r>
            <a:r>
              <a:rPr sz="2742" baseline="-10683" dirty="0">
                <a:latin typeface="STIXSizeOneSym"/>
                <a:cs typeface="STIXSizeOneSym"/>
              </a:rPr>
              <a:t>) </a:t>
            </a:r>
            <a:r>
              <a:rPr sz="1828" dirty="0">
                <a:latin typeface="STIXGeneral"/>
                <a:cs typeface="STIXGeneral"/>
              </a:rPr>
              <a:t>= </a:t>
            </a:r>
            <a:r>
              <a:rPr sz="2742" baseline="-28846" dirty="0">
                <a:latin typeface="STIXSizeOneSym"/>
                <a:cs typeface="STIXSizeOneSym"/>
              </a:rPr>
              <a:t>∑ ∑</a:t>
            </a:r>
            <a:r>
              <a:rPr sz="2742" spc="-316" baseline="-28846" dirty="0">
                <a:latin typeface="STIXSizeOneSym"/>
                <a:cs typeface="STIXSizeOneSym"/>
              </a:rPr>
              <a:t> </a:t>
            </a:r>
            <a:r>
              <a:rPr sz="1828" i="1" dirty="0">
                <a:latin typeface="STIXGeneral"/>
                <a:cs typeface="STIXGeneral"/>
              </a:rPr>
              <a:t>𝑘</a:t>
            </a:r>
            <a:r>
              <a:rPr sz="1828" dirty="0">
                <a:latin typeface="STIXGeneral"/>
                <a:cs typeface="STIXGeneral"/>
              </a:rPr>
              <a:t>(</a:t>
            </a:r>
            <a:r>
              <a:rPr sz="1828" i="1" dirty="0">
                <a:latin typeface="STIXGeneral"/>
                <a:cs typeface="STIXGeneral"/>
              </a:rPr>
              <a:t>𝑢</a:t>
            </a:r>
            <a:r>
              <a:rPr sz="1828" dirty="0">
                <a:latin typeface="STIXGeneral"/>
                <a:cs typeface="STIXGeneral"/>
              </a:rPr>
              <a:t>,</a:t>
            </a:r>
            <a:r>
              <a:rPr sz="1828" spc="-155" dirty="0">
                <a:latin typeface="STIXGeneral"/>
                <a:cs typeface="STIXGeneral"/>
              </a:rPr>
              <a:t> </a:t>
            </a:r>
            <a:r>
              <a:rPr sz="1828" i="1" dirty="0">
                <a:latin typeface="STIXGeneral"/>
                <a:cs typeface="STIXGeneral"/>
              </a:rPr>
              <a:t>𝑣</a:t>
            </a:r>
            <a:r>
              <a:rPr sz="1828" dirty="0">
                <a:latin typeface="STIXGeneral"/>
                <a:cs typeface="STIXGeneral"/>
              </a:rPr>
              <a:t>)</a:t>
            </a:r>
            <a:r>
              <a:rPr sz="1828" i="1" dirty="0">
                <a:latin typeface="STIXGeneral"/>
                <a:cs typeface="STIXGeneral"/>
              </a:rPr>
              <a:t>𝑓</a:t>
            </a:r>
            <a:r>
              <a:rPr sz="1828" dirty="0">
                <a:latin typeface="STIXGeneral"/>
                <a:cs typeface="STIXGeneral"/>
              </a:rPr>
              <a:t>(</a:t>
            </a:r>
            <a:r>
              <a:rPr sz="1828" i="1" dirty="0">
                <a:latin typeface="STIXGeneral"/>
                <a:cs typeface="STIXGeneral"/>
              </a:rPr>
              <a:t>𝑥	</a:t>
            </a:r>
            <a:r>
              <a:rPr sz="1828" dirty="0">
                <a:latin typeface="STIXGeneral"/>
                <a:cs typeface="STIXGeneral"/>
              </a:rPr>
              <a:t>−</a:t>
            </a:r>
            <a:r>
              <a:rPr sz="1828" spc="-53" dirty="0">
                <a:latin typeface="STIXGeneral"/>
                <a:cs typeface="STIXGeneral"/>
              </a:rPr>
              <a:t> </a:t>
            </a:r>
            <a:r>
              <a:rPr sz="1828" i="1" dirty="0">
                <a:latin typeface="STIXGeneral"/>
                <a:cs typeface="STIXGeneral"/>
              </a:rPr>
              <a:t>𝑢</a:t>
            </a:r>
            <a:r>
              <a:rPr sz="1828" dirty="0">
                <a:latin typeface="STIXGeneral"/>
                <a:cs typeface="STIXGeneral"/>
              </a:rPr>
              <a:t>,	</a:t>
            </a:r>
            <a:r>
              <a:rPr sz="1828" i="1" dirty="0">
                <a:latin typeface="STIXGeneral"/>
                <a:cs typeface="STIXGeneral"/>
              </a:rPr>
              <a:t>𝑦 </a:t>
            </a:r>
            <a:r>
              <a:rPr sz="1828" dirty="0">
                <a:latin typeface="STIXGeneral"/>
                <a:cs typeface="STIXGeneral"/>
              </a:rPr>
              <a:t>−</a:t>
            </a:r>
            <a:r>
              <a:rPr sz="1828" spc="-155" dirty="0">
                <a:latin typeface="STIXGeneral"/>
                <a:cs typeface="STIXGeneral"/>
              </a:rPr>
              <a:t> </a:t>
            </a:r>
            <a:r>
              <a:rPr sz="1828" i="1" dirty="0">
                <a:latin typeface="STIXGeneral"/>
                <a:cs typeface="STIXGeneral"/>
              </a:rPr>
              <a:t>𝑣</a:t>
            </a:r>
            <a:r>
              <a:rPr sz="1828" dirty="0">
                <a:latin typeface="STIXGeneral"/>
                <a:cs typeface="STIXGeneral"/>
              </a:rPr>
              <a:t>)</a:t>
            </a:r>
            <a:endParaRPr sz="1828">
              <a:latin typeface="STIXGeneral"/>
              <a:cs typeface="STIXGeneral"/>
            </a:endParaRPr>
          </a:p>
          <a:p>
            <a:pPr marL="1169747">
              <a:spcBef>
                <a:spcPts val="570"/>
              </a:spcBef>
              <a:tabLst>
                <a:tab pos="1511296" algn="l"/>
              </a:tabLst>
            </a:pPr>
            <a:r>
              <a:rPr sz="1301" i="1" spc="-4" dirty="0">
                <a:latin typeface="STIXGeneral"/>
                <a:cs typeface="STIXGeneral"/>
              </a:rPr>
              <a:t>𝑣	𝑢</a:t>
            </a:r>
            <a:endParaRPr sz="1301">
              <a:latin typeface="STIXGeneral"/>
              <a:cs typeface="STIXGeneral"/>
            </a:endParaRPr>
          </a:p>
        </p:txBody>
      </p:sp>
      <p:sp>
        <p:nvSpPr>
          <p:cNvPr id="7" name="TextBox 6">
            <a:extLst>
              <a:ext uri="{FF2B5EF4-FFF2-40B4-BE49-F238E27FC236}">
                <a16:creationId xmlns:a16="http://schemas.microsoft.com/office/drawing/2014/main" id="{7BD4301F-42B0-0033-79BF-C21A9CDB04CC}"/>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4">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2" name="TextBox 1">
            <a:extLst>
              <a:ext uri="{FF2B5EF4-FFF2-40B4-BE49-F238E27FC236}">
                <a16:creationId xmlns:a16="http://schemas.microsoft.com/office/drawing/2014/main" id="{F89A59FA-AB8B-BC59-3C45-6BF0BB204552}"/>
              </a:ext>
            </a:extLst>
          </p:cNvPr>
          <p:cNvSpPr txBox="1"/>
          <p:nvPr/>
        </p:nvSpPr>
        <p:spPr>
          <a:xfrm>
            <a:off x="4581394" y="1197677"/>
            <a:ext cx="4572000" cy="923330"/>
          </a:xfrm>
          <a:prstGeom prst="rect">
            <a:avLst/>
          </a:prstGeom>
          <a:noFill/>
        </p:spPr>
        <p:txBody>
          <a:bodyPr wrap="square">
            <a:spAutoFit/>
          </a:bodyPr>
          <a:lstStyle/>
          <a:p>
            <a:pPr algn="ctr"/>
            <a:r>
              <a:rPr lang="en-US" altLang="zh-CN" b="1" dirty="0"/>
              <a:t>Core:</a:t>
            </a:r>
            <a:r>
              <a:rPr lang="zh-CN" altLang="en-US" b="1" dirty="0"/>
              <a:t> </a:t>
            </a:r>
            <a:endParaRPr lang="en-US" altLang="zh-CN" b="1" dirty="0"/>
          </a:p>
          <a:p>
            <a:pPr algn="ctr"/>
            <a:r>
              <a:rPr lang="en-US" altLang="zh-CN" dirty="0"/>
              <a:t>I</a:t>
            </a:r>
            <a:r>
              <a:rPr lang="en" altLang="zh-CN" dirty="0"/>
              <a:t>mages and </a:t>
            </a:r>
            <a:r>
              <a:rPr lang="en-US" altLang="zh-CN" dirty="0"/>
              <a:t>t</a:t>
            </a:r>
            <a:r>
              <a:rPr lang="en" altLang="zh-CN" dirty="0" err="1"/>
              <a:t>ext</a:t>
            </a:r>
            <a:r>
              <a:rPr lang="en" altLang="zh-CN" dirty="0"/>
              <a:t> </a:t>
            </a:r>
            <a:r>
              <a:rPr lang="en-US" altLang="zh-CN" dirty="0"/>
              <a:t>have</a:t>
            </a:r>
            <a:r>
              <a:rPr lang="zh-CN" altLang="en-US" dirty="0"/>
              <a:t> </a:t>
            </a:r>
            <a:r>
              <a:rPr lang="en-US" altLang="zh-CN" dirty="0"/>
              <a:t>been</a:t>
            </a:r>
            <a:r>
              <a:rPr lang="zh-CN" altLang="en-US" dirty="0"/>
              <a:t> </a:t>
            </a:r>
            <a:r>
              <a:rPr lang="en-US" altLang="zh-CN" dirty="0"/>
              <a:t>mapped</a:t>
            </a:r>
            <a:r>
              <a:rPr lang="zh-CN" altLang="en-US" dirty="0"/>
              <a:t> </a:t>
            </a:r>
            <a:r>
              <a:rPr lang="en" altLang="zh-CN" dirty="0"/>
              <a:t>into a common feature space</a:t>
            </a:r>
            <a:endParaRPr lang="zh-CN" altLang="en-US" dirty="0"/>
          </a:p>
        </p:txBody>
      </p:sp>
    </p:spTree>
    <p:extLst>
      <p:ext uri="{BB962C8B-B14F-4D97-AF65-F5344CB8AC3E}">
        <p14:creationId xmlns:p14="http://schemas.microsoft.com/office/powerpoint/2010/main" val="33896896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251520"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12" name="矩形 11">
            <a:extLst>
              <a:ext uri="{FF2B5EF4-FFF2-40B4-BE49-F238E27FC236}">
                <a16:creationId xmlns:a16="http://schemas.microsoft.com/office/drawing/2014/main" id="{49BE8E06-2C4F-E547-90E1-95B64876CF37}"/>
              </a:ext>
            </a:extLst>
          </p:cNvPr>
          <p:cNvSpPr/>
          <p:nvPr/>
        </p:nvSpPr>
        <p:spPr>
          <a:xfrm>
            <a:off x="5364088" y="1224553"/>
            <a:ext cx="3395045" cy="1200329"/>
          </a:xfrm>
          <a:prstGeom prst="rect">
            <a:avLst/>
          </a:prstGeom>
        </p:spPr>
        <p:txBody>
          <a:bodyPr wrap="square">
            <a:spAutoFit/>
          </a:bodyPr>
          <a:lstStyle/>
          <a:p>
            <a:pPr algn="ctr"/>
            <a:r>
              <a:rPr lang="en-US" altLang="zh-CN" b="1" dirty="0"/>
              <a:t>The</a:t>
            </a:r>
            <a:r>
              <a:rPr lang="zh-CN" altLang="en-US" b="1" dirty="0"/>
              <a:t> </a:t>
            </a:r>
            <a:r>
              <a:rPr lang="en-US" altLang="zh-CN" b="1" dirty="0"/>
              <a:t>classes</a:t>
            </a:r>
            <a:r>
              <a:rPr lang="zh-CN" altLang="en-US" b="1" dirty="0"/>
              <a:t> </a:t>
            </a:r>
            <a:r>
              <a:rPr lang="en-US" altLang="zh-CN" b="1" dirty="0"/>
              <a:t>are</a:t>
            </a:r>
            <a:r>
              <a:rPr lang="zh-CN" altLang="en-US" b="1" dirty="0"/>
              <a:t> </a:t>
            </a:r>
            <a:r>
              <a:rPr lang="en-US" altLang="zh-CN" b="1" dirty="0"/>
              <a:t>not</a:t>
            </a:r>
            <a:r>
              <a:rPr lang="zh-CN" altLang="en-US" b="1" dirty="0"/>
              <a:t> </a:t>
            </a:r>
            <a:r>
              <a:rPr lang="en-US" altLang="zh-CN" b="1" dirty="0"/>
              <a:t>pre-defined</a:t>
            </a:r>
            <a:r>
              <a:rPr lang="zh-CN" altLang="en-US" b="1" dirty="0"/>
              <a:t> </a:t>
            </a:r>
            <a:r>
              <a:rPr lang="en-US" altLang="zh-CN" b="1" dirty="0"/>
              <a:t>but</a:t>
            </a:r>
            <a:r>
              <a:rPr lang="zh-CN" altLang="en-US" b="1" dirty="0"/>
              <a:t> </a:t>
            </a:r>
            <a:r>
              <a:rPr lang="en-US" altLang="zh-CN" b="1" dirty="0"/>
              <a:t>chosen</a:t>
            </a:r>
            <a:r>
              <a:rPr lang="zh-CN" altLang="en-US" b="1" dirty="0"/>
              <a:t> </a:t>
            </a:r>
            <a:r>
              <a:rPr lang="en-US" altLang="zh-CN" b="1" dirty="0"/>
              <a:t>on</a:t>
            </a:r>
            <a:r>
              <a:rPr lang="zh-CN" altLang="en-US" b="1" dirty="0"/>
              <a:t> </a:t>
            </a:r>
            <a:r>
              <a:rPr lang="en-US" altLang="zh-CN" b="1" dirty="0"/>
              <a:t>demand </a:t>
            </a:r>
          </a:p>
          <a:p>
            <a:pPr algn="ctr"/>
            <a:r>
              <a:rPr lang="en-US" altLang="zh-CN" b="1" dirty="0"/>
              <a:t>(No fine-tuning)</a:t>
            </a:r>
          </a:p>
          <a:p>
            <a:pPr algn="ctr"/>
            <a:endParaRPr lang="en-US" altLang="zh-CN" b="1" dirty="0"/>
          </a:p>
        </p:txBody>
      </p:sp>
    </p:spTree>
    <p:extLst>
      <p:ext uri="{BB962C8B-B14F-4D97-AF65-F5344CB8AC3E}">
        <p14:creationId xmlns:p14="http://schemas.microsoft.com/office/powerpoint/2010/main" val="1155111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6" name="圆角矩形 5">
            <a:extLst>
              <a:ext uri="{FF2B5EF4-FFF2-40B4-BE49-F238E27FC236}">
                <a16:creationId xmlns:a16="http://schemas.microsoft.com/office/drawing/2014/main" id="{1371EE52-12B1-C34E-A532-DFB548A6BBAC}"/>
              </a:ext>
            </a:extLst>
          </p:cNvPr>
          <p:cNvSpPr/>
          <p:nvPr/>
        </p:nvSpPr>
        <p:spPr>
          <a:xfrm>
            <a:off x="1579789" y="1733550"/>
            <a:ext cx="845912" cy="18415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2CFEA7FD-8C5C-F84E-B9C5-34B5E9ADFB0A}"/>
              </a:ext>
            </a:extLst>
          </p:cNvPr>
          <p:cNvSpPr/>
          <p:nvPr/>
        </p:nvSpPr>
        <p:spPr>
          <a:xfrm>
            <a:off x="217525" y="2169551"/>
            <a:ext cx="1362263" cy="646331"/>
          </a:xfrm>
          <a:prstGeom prst="rect">
            <a:avLst/>
          </a:prstGeom>
        </p:spPr>
        <p:txBody>
          <a:bodyPr wrap="square">
            <a:spAutoFit/>
          </a:bodyPr>
          <a:lstStyle/>
          <a:p>
            <a:pPr algn="ctr"/>
            <a:r>
              <a:rPr lang="en-US" altLang="zh-CN" b="1" dirty="0">
                <a:solidFill>
                  <a:srgbClr val="C00000"/>
                </a:solidFill>
              </a:rPr>
              <a:t>Classes</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demand</a:t>
            </a:r>
          </a:p>
        </p:txBody>
      </p:sp>
    </p:spTree>
    <p:extLst>
      <p:ext uri="{BB962C8B-B14F-4D97-AF65-F5344CB8AC3E}">
        <p14:creationId xmlns:p14="http://schemas.microsoft.com/office/powerpoint/2010/main" val="2945239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24250"/>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7" name="矩形 6">
            <a:extLst>
              <a:ext uri="{FF2B5EF4-FFF2-40B4-BE49-F238E27FC236}">
                <a16:creationId xmlns:a16="http://schemas.microsoft.com/office/drawing/2014/main" id="{2CFEA7FD-8C5C-F84E-B9C5-34B5E9ADFB0A}"/>
              </a:ext>
            </a:extLst>
          </p:cNvPr>
          <p:cNvSpPr/>
          <p:nvPr/>
        </p:nvSpPr>
        <p:spPr>
          <a:xfrm>
            <a:off x="4023904" y="1210604"/>
            <a:ext cx="1199696" cy="646331"/>
          </a:xfrm>
          <a:prstGeom prst="rect">
            <a:avLst/>
          </a:prstGeom>
        </p:spPr>
        <p:txBody>
          <a:bodyPr wrap="square">
            <a:spAutoFit/>
          </a:bodyPr>
          <a:lstStyle/>
          <a:p>
            <a:pPr algn="ctr"/>
            <a:r>
              <a:rPr lang="en-US" altLang="zh-CN" b="1" dirty="0">
                <a:solidFill>
                  <a:srgbClr val="C00000"/>
                </a:solidFill>
              </a:rPr>
              <a:t>Text Prompts</a:t>
            </a:r>
            <a:endParaRPr lang="zh-CN" altLang="en-US" b="1" dirty="0">
              <a:solidFill>
                <a:srgbClr val="C00000"/>
              </a:solidFill>
            </a:endParaRPr>
          </a:p>
        </p:txBody>
      </p:sp>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Tree>
    <p:extLst>
      <p:ext uri="{BB962C8B-B14F-4D97-AF65-F5344CB8AC3E}">
        <p14:creationId xmlns:p14="http://schemas.microsoft.com/office/powerpoint/2010/main" val="3693664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8359" y="223243"/>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7" name="矩形 6">
            <a:extLst>
              <a:ext uri="{FF2B5EF4-FFF2-40B4-BE49-F238E27FC236}">
                <a16:creationId xmlns:a16="http://schemas.microsoft.com/office/drawing/2014/main" id="{2CFEA7FD-8C5C-F84E-B9C5-34B5E9ADFB0A}"/>
              </a:ext>
            </a:extLst>
          </p:cNvPr>
          <p:cNvSpPr/>
          <p:nvPr/>
        </p:nvSpPr>
        <p:spPr>
          <a:xfrm>
            <a:off x="5342842" y="2217206"/>
            <a:ext cx="3477629" cy="369332"/>
          </a:xfrm>
          <a:prstGeom prst="rect">
            <a:avLst/>
          </a:prstGeom>
        </p:spPr>
        <p:txBody>
          <a:bodyPr wrap="square">
            <a:spAutoFit/>
          </a:bodyPr>
          <a:lstStyle/>
          <a:p>
            <a:pPr algn="ctr"/>
            <a:r>
              <a:rPr lang="en-US" altLang="zh-CN" b="1" dirty="0">
                <a:solidFill>
                  <a:srgbClr val="C00000"/>
                </a:solidFill>
              </a:rPr>
              <a:t>Encode</a:t>
            </a:r>
            <a:r>
              <a:rPr lang="zh-CN" altLang="en-US" b="1" dirty="0">
                <a:solidFill>
                  <a:srgbClr val="C00000"/>
                </a:solidFill>
              </a:rPr>
              <a:t> </a:t>
            </a:r>
            <a:r>
              <a:rPr lang="en-US" altLang="zh-CN" b="1" dirty="0">
                <a:solidFill>
                  <a:srgbClr val="C00000"/>
                </a:solidFill>
              </a:rPr>
              <a:t>and cache prompts</a:t>
            </a:r>
            <a:endParaRPr lang="zh-CN" altLang="en-US" b="1" dirty="0">
              <a:solidFill>
                <a:srgbClr val="C00000"/>
              </a:solidFill>
            </a:endParaRPr>
          </a:p>
        </p:txBody>
      </p:sp>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
        <p:nvSpPr>
          <p:cNvPr id="6" name="矩形 5">
            <a:extLst>
              <a:ext uri="{FF2B5EF4-FFF2-40B4-BE49-F238E27FC236}">
                <a16:creationId xmlns:a16="http://schemas.microsoft.com/office/drawing/2014/main" id="{17603DFF-EB42-4247-9FB0-6BDA0BF648FF}"/>
              </a:ext>
            </a:extLst>
          </p:cNvPr>
          <p:cNvSpPr/>
          <p:nvPr/>
        </p:nvSpPr>
        <p:spPr>
          <a:xfrm>
            <a:off x="3145743" y="5370397"/>
            <a:ext cx="2041753" cy="646331"/>
          </a:xfrm>
          <a:prstGeom prst="rect">
            <a:avLst/>
          </a:prstGeom>
        </p:spPr>
        <p:txBody>
          <a:bodyPr wrap="square">
            <a:spAutoFit/>
          </a:bodyPr>
          <a:lstStyle/>
          <a:p>
            <a:pPr algn="ctr"/>
            <a:r>
              <a:rPr lang="en-US" altLang="zh-CN" b="1" dirty="0">
                <a:solidFill>
                  <a:srgbClr val="C00000"/>
                </a:solidFill>
              </a:rPr>
              <a:t>Encode</a:t>
            </a:r>
            <a:r>
              <a:rPr lang="zh-CN" altLang="en-US" b="1" dirty="0">
                <a:solidFill>
                  <a:srgbClr val="C00000"/>
                </a:solidFill>
              </a:rPr>
              <a:t> </a:t>
            </a:r>
            <a:r>
              <a:rPr lang="en-US" altLang="zh-CN" b="1" dirty="0">
                <a:solidFill>
                  <a:srgbClr val="C00000"/>
                </a:solidFill>
              </a:rPr>
              <a:t>test</a:t>
            </a:r>
            <a:r>
              <a:rPr lang="zh-CN" altLang="en-US" b="1" dirty="0">
                <a:solidFill>
                  <a:srgbClr val="C00000"/>
                </a:solidFill>
              </a:rPr>
              <a:t> </a:t>
            </a:r>
            <a:r>
              <a:rPr lang="en-US" altLang="zh-CN" b="1" dirty="0">
                <a:solidFill>
                  <a:srgbClr val="C00000"/>
                </a:solidFill>
              </a:rPr>
              <a:t>image</a:t>
            </a:r>
            <a:endParaRPr lang="zh-CN" altLang="en-US" b="1" dirty="0">
              <a:solidFill>
                <a:srgbClr val="C00000"/>
              </a:solidFill>
            </a:endParaRPr>
          </a:p>
        </p:txBody>
      </p:sp>
    </p:spTree>
    <p:extLst>
      <p:ext uri="{BB962C8B-B14F-4D97-AF65-F5344CB8AC3E}">
        <p14:creationId xmlns:p14="http://schemas.microsoft.com/office/powerpoint/2010/main" val="671756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4884"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7" name="矩形 6">
            <a:extLst>
              <a:ext uri="{FF2B5EF4-FFF2-40B4-BE49-F238E27FC236}">
                <a16:creationId xmlns:a16="http://schemas.microsoft.com/office/drawing/2014/main" id="{2CFEA7FD-8C5C-F84E-B9C5-34B5E9ADFB0A}"/>
              </a:ext>
            </a:extLst>
          </p:cNvPr>
          <p:cNvSpPr/>
          <p:nvPr/>
        </p:nvSpPr>
        <p:spPr>
          <a:xfrm>
            <a:off x="6835547" y="5036607"/>
            <a:ext cx="2041753" cy="923330"/>
          </a:xfrm>
          <a:prstGeom prst="rect">
            <a:avLst/>
          </a:prstGeom>
        </p:spPr>
        <p:txBody>
          <a:bodyPr wrap="square">
            <a:spAutoFit/>
          </a:bodyPr>
          <a:lstStyle/>
          <a:p>
            <a:pPr algn="ctr"/>
            <a:r>
              <a:rPr lang="en-US" altLang="zh-CN" b="1" dirty="0">
                <a:solidFill>
                  <a:srgbClr val="C00000"/>
                </a:solidFill>
              </a:rPr>
              <a:t>Compute</a:t>
            </a:r>
            <a:r>
              <a:rPr lang="zh-CN" altLang="en-US" b="1" dirty="0">
                <a:solidFill>
                  <a:srgbClr val="C00000"/>
                </a:solidFill>
              </a:rPr>
              <a:t> </a:t>
            </a:r>
            <a:r>
              <a:rPr lang="en-US" altLang="zh-CN" b="1" dirty="0">
                <a:solidFill>
                  <a:srgbClr val="C00000"/>
                </a:solidFill>
              </a:rPr>
              <a:t>similarities</a:t>
            </a:r>
            <a:r>
              <a:rPr lang="zh-CN" altLang="en-US" b="1" dirty="0">
                <a:solidFill>
                  <a:srgbClr val="C00000"/>
                </a:solidFill>
              </a:rPr>
              <a:t> </a:t>
            </a:r>
            <a:r>
              <a:rPr lang="en-US" altLang="zh-CN" b="1" dirty="0">
                <a:solidFill>
                  <a:srgbClr val="C00000"/>
                </a:solidFill>
              </a:rPr>
              <a:t>and</a:t>
            </a:r>
            <a:r>
              <a:rPr lang="zh-CN" altLang="en-US" b="1" dirty="0">
                <a:solidFill>
                  <a:srgbClr val="C00000"/>
                </a:solidFill>
              </a:rPr>
              <a:t> </a:t>
            </a:r>
            <a:r>
              <a:rPr lang="en-US" altLang="zh-CN" b="1" dirty="0">
                <a:solidFill>
                  <a:srgbClr val="C00000"/>
                </a:solidFill>
              </a:rPr>
              <a:t>pick</a:t>
            </a:r>
            <a:r>
              <a:rPr lang="zh-CN" altLang="en-US" b="1" dirty="0">
                <a:solidFill>
                  <a:srgbClr val="C00000"/>
                </a:solidFill>
              </a:rPr>
              <a:t> </a:t>
            </a:r>
            <a:r>
              <a:rPr lang="en-US" altLang="zh-CN" b="1" dirty="0">
                <a:solidFill>
                  <a:srgbClr val="C00000"/>
                </a:solidFill>
              </a:rPr>
              <a:t>the</a:t>
            </a:r>
            <a:r>
              <a:rPr lang="zh-CN" altLang="en-US" b="1" dirty="0">
                <a:solidFill>
                  <a:srgbClr val="C00000"/>
                </a:solidFill>
              </a:rPr>
              <a:t> </a:t>
            </a:r>
            <a:r>
              <a:rPr lang="en-US" altLang="zh-CN" b="1" dirty="0">
                <a:solidFill>
                  <a:srgbClr val="C00000"/>
                </a:solidFill>
              </a:rPr>
              <a:t>best</a:t>
            </a:r>
            <a:r>
              <a:rPr lang="zh-CN" altLang="en-US" b="1" dirty="0">
                <a:solidFill>
                  <a:srgbClr val="C00000"/>
                </a:solidFill>
              </a:rPr>
              <a:t> </a:t>
            </a:r>
            <a:r>
              <a:rPr lang="en-US" altLang="zh-CN" b="1" dirty="0">
                <a:solidFill>
                  <a:srgbClr val="C00000"/>
                </a:solidFill>
              </a:rPr>
              <a:t>class</a:t>
            </a:r>
            <a:endParaRPr lang="zh-CN" altLang="en-US" b="1" dirty="0">
              <a:solidFill>
                <a:srgbClr val="C00000"/>
              </a:solidFill>
            </a:endParaRPr>
          </a:p>
        </p:txBody>
      </p:sp>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Tree>
    <p:extLst>
      <p:ext uri="{BB962C8B-B14F-4D97-AF65-F5344CB8AC3E}">
        <p14:creationId xmlns:p14="http://schemas.microsoft.com/office/powerpoint/2010/main" val="3288383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579789" y="1824718"/>
            <a:ext cx="5804807" cy="3822678"/>
          </a:xfrm>
          <a:prstGeom prst="rect">
            <a:avLst/>
          </a:prstGeom>
        </p:spPr>
      </p:pic>
      <p:sp>
        <p:nvSpPr>
          <p:cNvPr id="8" name="圆角矩形 7">
            <a:extLst>
              <a:ext uri="{FF2B5EF4-FFF2-40B4-BE49-F238E27FC236}">
                <a16:creationId xmlns:a16="http://schemas.microsoft.com/office/drawing/2014/main" id="{E94AD64C-1D90-6F46-B3D8-13C68D35EC63}"/>
              </a:ext>
            </a:extLst>
          </p:cNvPr>
          <p:cNvSpPr/>
          <p:nvPr/>
        </p:nvSpPr>
        <p:spPr>
          <a:xfrm>
            <a:off x="2637439"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sp>
        <p:nvSpPr>
          <p:cNvPr id="6" name="矩形 5">
            <a:extLst>
              <a:ext uri="{FF2B5EF4-FFF2-40B4-BE49-F238E27FC236}">
                <a16:creationId xmlns:a16="http://schemas.microsoft.com/office/drawing/2014/main" id="{46978686-B31A-D148-82FB-876D00E94836}"/>
              </a:ext>
            </a:extLst>
          </p:cNvPr>
          <p:cNvSpPr/>
          <p:nvPr/>
        </p:nvSpPr>
        <p:spPr>
          <a:xfrm>
            <a:off x="5541193" y="1581672"/>
            <a:ext cx="3199851" cy="646331"/>
          </a:xfrm>
          <a:prstGeom prst="rect">
            <a:avLst/>
          </a:prstGeom>
        </p:spPr>
        <p:txBody>
          <a:bodyPr wrap="square">
            <a:spAutoFit/>
          </a:bodyPr>
          <a:lstStyle/>
          <a:p>
            <a:pPr algn="ctr"/>
            <a:r>
              <a:rPr lang="en-US" altLang="zh-CN" b="1" i="1" dirty="0">
                <a:solidFill>
                  <a:srgbClr val="C00000"/>
                </a:solidFill>
              </a:rPr>
              <a:t>Zero-shot testing is super flexible!</a:t>
            </a:r>
          </a:p>
        </p:txBody>
      </p:sp>
    </p:spTree>
    <p:extLst>
      <p:ext uri="{BB962C8B-B14F-4D97-AF65-F5344CB8AC3E}">
        <p14:creationId xmlns:p14="http://schemas.microsoft.com/office/powerpoint/2010/main" val="47220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281715" y="260648"/>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sp>
        <p:nvSpPr>
          <p:cNvPr id="2" name="矩形 1">
            <a:extLst>
              <a:ext uri="{FF2B5EF4-FFF2-40B4-BE49-F238E27FC236}">
                <a16:creationId xmlns:a16="http://schemas.microsoft.com/office/drawing/2014/main" id="{9BA74C5E-85EF-BF43-AC29-D62906856BD3}"/>
              </a:ext>
            </a:extLst>
          </p:cNvPr>
          <p:cNvSpPr/>
          <p:nvPr/>
        </p:nvSpPr>
        <p:spPr>
          <a:xfrm>
            <a:off x="794828" y="1769427"/>
            <a:ext cx="3275256" cy="323165"/>
          </a:xfrm>
          <a:prstGeom prst="rect">
            <a:avLst/>
          </a:prstGeom>
        </p:spPr>
        <p:txBody>
          <a:bodyPr wrap="none">
            <a:spAutoFit/>
          </a:bodyPr>
          <a:lstStyle/>
          <a:p>
            <a:r>
              <a:rPr kumimoji="1" lang="en-US" altLang="zh-CN" sz="1500" b="1" dirty="0">
                <a:latin typeface="Helvetica" pitchFamily="2" charset="0"/>
              </a:rPr>
              <a:t>Class names as baseline prompts</a:t>
            </a:r>
          </a:p>
        </p:txBody>
      </p:sp>
      <p:sp>
        <p:nvSpPr>
          <p:cNvPr id="3" name="矩形 2">
            <a:extLst>
              <a:ext uri="{FF2B5EF4-FFF2-40B4-BE49-F238E27FC236}">
                <a16:creationId xmlns:a16="http://schemas.microsoft.com/office/drawing/2014/main" id="{9D5622C0-5065-B047-8B73-4D3CC992036A}"/>
              </a:ext>
            </a:extLst>
          </p:cNvPr>
          <p:cNvSpPr/>
          <p:nvPr/>
        </p:nvSpPr>
        <p:spPr>
          <a:xfrm>
            <a:off x="794827" y="2119394"/>
            <a:ext cx="7182094" cy="784830"/>
          </a:xfrm>
          <a:prstGeom prst="rect">
            <a:avLst/>
          </a:prstGeom>
        </p:spPr>
        <p:txBody>
          <a:bodyPr wrap="none">
            <a:spAutoFit/>
          </a:bodyPr>
          <a:lstStyle/>
          <a:p>
            <a:r>
              <a:rPr lang="en-US" altLang="zh-CN" sz="1500" b="1" dirty="0">
                <a:solidFill>
                  <a:srgbClr val="C00000"/>
                </a:solidFill>
                <a:latin typeface="Helvetica" pitchFamily="2" charset="0"/>
              </a:rPr>
              <a:t>Problematic:</a:t>
            </a:r>
          </a:p>
          <a:p>
            <a:pPr marL="257175" indent="-257175">
              <a:buFont typeface="Arial" panose="020B0604020202020204" pitchFamily="34" charset="0"/>
              <a:buChar char="•"/>
            </a:pPr>
            <a:r>
              <a:rPr lang="en-US" altLang="zh-CN" sz="1500" dirty="0">
                <a:latin typeface="Helvetica" pitchFamily="2" charset="0"/>
              </a:rPr>
              <a:t>A single word is often ambiguous,</a:t>
            </a:r>
            <a:r>
              <a:rPr lang="en-US" altLang="zh-CN" sz="1500" i="1" dirty="0">
                <a:latin typeface="Helvetica" pitchFamily="2" charset="0"/>
              </a:rPr>
              <a:t> i.e</a:t>
            </a:r>
            <a:r>
              <a:rPr lang="en-US" altLang="zh-CN" sz="1500" dirty="0">
                <a:latin typeface="Helvetica" pitchFamily="2" charset="0"/>
              </a:rPr>
              <a:t>., the </a:t>
            </a:r>
            <a:r>
              <a:rPr lang="en-US" altLang="zh-CN" sz="1500" b="1" i="1" dirty="0">
                <a:latin typeface="Helvetica" pitchFamily="2" charset="0"/>
              </a:rPr>
              <a:t>dog ‘boxer’ </a:t>
            </a:r>
            <a:r>
              <a:rPr lang="en-US" altLang="zh-CN" sz="1500" dirty="0">
                <a:latin typeface="Helvetica" pitchFamily="2" charset="0"/>
              </a:rPr>
              <a:t>and the </a:t>
            </a:r>
            <a:r>
              <a:rPr lang="en-US" altLang="zh-CN" sz="1500" b="1" i="1" dirty="0">
                <a:latin typeface="Helvetica" pitchFamily="2" charset="0"/>
              </a:rPr>
              <a:t>athlete ‘boxer’ </a:t>
            </a:r>
          </a:p>
          <a:p>
            <a:pPr marL="257175" indent="-257175">
              <a:buFont typeface="Arial" panose="020B0604020202020204" pitchFamily="34" charset="0"/>
              <a:buChar char="•"/>
            </a:pPr>
            <a:r>
              <a:rPr lang="en-US" altLang="zh-CN" sz="1500" i="1" dirty="0">
                <a:latin typeface="Helvetica" pitchFamily="2" charset="0"/>
              </a:rPr>
              <a:t>It is rare on the web that a image is paired with a single word</a:t>
            </a:r>
            <a:endParaRPr lang="zh-CN" altLang="en-US" sz="1500" i="1" dirty="0">
              <a:latin typeface="Helvetica" pitchFamily="2" charset="0"/>
            </a:endParaRPr>
          </a:p>
        </p:txBody>
      </p:sp>
    </p:spTree>
    <p:extLst>
      <p:ext uri="{BB962C8B-B14F-4D97-AF65-F5344CB8AC3E}">
        <p14:creationId xmlns:p14="http://schemas.microsoft.com/office/powerpoint/2010/main" val="27135628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260648"/>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sp>
        <p:nvSpPr>
          <p:cNvPr id="2" name="矩形 1">
            <a:extLst>
              <a:ext uri="{FF2B5EF4-FFF2-40B4-BE49-F238E27FC236}">
                <a16:creationId xmlns:a16="http://schemas.microsoft.com/office/drawing/2014/main" id="{9BA74C5E-85EF-BF43-AC29-D62906856BD3}"/>
              </a:ext>
            </a:extLst>
          </p:cNvPr>
          <p:cNvSpPr/>
          <p:nvPr/>
        </p:nvSpPr>
        <p:spPr>
          <a:xfrm>
            <a:off x="467544" y="1772816"/>
            <a:ext cx="3275256" cy="323165"/>
          </a:xfrm>
          <a:prstGeom prst="rect">
            <a:avLst/>
          </a:prstGeom>
        </p:spPr>
        <p:txBody>
          <a:bodyPr wrap="none">
            <a:spAutoFit/>
          </a:bodyPr>
          <a:lstStyle/>
          <a:p>
            <a:r>
              <a:rPr kumimoji="1" lang="en-US" altLang="zh-CN" sz="1500" b="1" dirty="0">
                <a:latin typeface="Helvetica" pitchFamily="2" charset="0"/>
              </a:rPr>
              <a:t>Class names as baseline prompts</a:t>
            </a:r>
          </a:p>
        </p:txBody>
      </p:sp>
      <p:sp>
        <p:nvSpPr>
          <p:cNvPr id="3" name="矩形 2">
            <a:extLst>
              <a:ext uri="{FF2B5EF4-FFF2-40B4-BE49-F238E27FC236}">
                <a16:creationId xmlns:a16="http://schemas.microsoft.com/office/drawing/2014/main" id="{9D5622C0-5065-B047-8B73-4D3CC992036A}"/>
              </a:ext>
            </a:extLst>
          </p:cNvPr>
          <p:cNvSpPr/>
          <p:nvPr/>
        </p:nvSpPr>
        <p:spPr>
          <a:xfrm>
            <a:off x="467543" y="2122783"/>
            <a:ext cx="7182094" cy="784830"/>
          </a:xfrm>
          <a:prstGeom prst="rect">
            <a:avLst/>
          </a:prstGeom>
        </p:spPr>
        <p:txBody>
          <a:bodyPr wrap="none">
            <a:spAutoFit/>
          </a:bodyPr>
          <a:lstStyle/>
          <a:p>
            <a:r>
              <a:rPr lang="en-US" altLang="zh-CN" sz="1500" b="1" dirty="0">
                <a:solidFill>
                  <a:srgbClr val="C00000"/>
                </a:solidFill>
                <a:latin typeface="Helvetica" pitchFamily="2" charset="0"/>
              </a:rPr>
              <a:t>Problematic:</a:t>
            </a:r>
          </a:p>
          <a:p>
            <a:pPr marL="257175" indent="-257175">
              <a:buFont typeface="Arial" panose="020B0604020202020204" pitchFamily="34" charset="0"/>
              <a:buChar char="•"/>
            </a:pPr>
            <a:r>
              <a:rPr lang="en-US" altLang="zh-CN" sz="1500" dirty="0">
                <a:latin typeface="Helvetica" pitchFamily="2" charset="0"/>
              </a:rPr>
              <a:t>A single word is often ambiguous,</a:t>
            </a:r>
            <a:r>
              <a:rPr lang="en-US" altLang="zh-CN" sz="1500" i="1" dirty="0">
                <a:latin typeface="Helvetica" pitchFamily="2" charset="0"/>
              </a:rPr>
              <a:t> i.e</a:t>
            </a:r>
            <a:r>
              <a:rPr lang="en-US" altLang="zh-CN" sz="1500" dirty="0">
                <a:latin typeface="Helvetica" pitchFamily="2" charset="0"/>
              </a:rPr>
              <a:t>., the </a:t>
            </a:r>
            <a:r>
              <a:rPr lang="en-US" altLang="zh-CN" sz="1500" b="1" i="1" dirty="0">
                <a:latin typeface="Helvetica" pitchFamily="2" charset="0"/>
              </a:rPr>
              <a:t>dog ‘boxer’ </a:t>
            </a:r>
            <a:r>
              <a:rPr lang="en-US" altLang="zh-CN" sz="1500" dirty="0">
                <a:latin typeface="Helvetica" pitchFamily="2" charset="0"/>
              </a:rPr>
              <a:t>and the </a:t>
            </a:r>
            <a:r>
              <a:rPr lang="en-US" altLang="zh-CN" sz="1500" b="1" i="1" dirty="0">
                <a:latin typeface="Helvetica" pitchFamily="2" charset="0"/>
              </a:rPr>
              <a:t>athlete ‘boxer’ </a:t>
            </a:r>
          </a:p>
          <a:p>
            <a:pPr marL="257175" indent="-257175">
              <a:buFont typeface="Arial" panose="020B0604020202020204" pitchFamily="34" charset="0"/>
              <a:buChar char="•"/>
            </a:pPr>
            <a:r>
              <a:rPr lang="en-US" altLang="zh-CN" sz="1500" i="1" dirty="0">
                <a:latin typeface="Helvetica" pitchFamily="2" charset="0"/>
              </a:rPr>
              <a:t>It is rare on the web that a image is paired with a single word</a:t>
            </a:r>
            <a:endParaRPr lang="zh-CN" altLang="en-US" sz="1500" i="1" dirty="0">
              <a:latin typeface="Helvetica" pitchFamily="2" charset="0"/>
            </a:endParaRPr>
          </a:p>
        </p:txBody>
      </p:sp>
      <p:sp>
        <p:nvSpPr>
          <p:cNvPr id="7" name="矩形 6">
            <a:extLst>
              <a:ext uri="{FF2B5EF4-FFF2-40B4-BE49-F238E27FC236}">
                <a16:creationId xmlns:a16="http://schemas.microsoft.com/office/drawing/2014/main" id="{4DF2604D-BC60-9A42-801B-7130325AC487}"/>
              </a:ext>
            </a:extLst>
          </p:cNvPr>
          <p:cNvSpPr/>
          <p:nvPr/>
        </p:nvSpPr>
        <p:spPr>
          <a:xfrm>
            <a:off x="467544" y="3051516"/>
            <a:ext cx="8400056" cy="1846659"/>
          </a:xfrm>
          <a:prstGeom prst="rect">
            <a:avLst/>
          </a:prstGeom>
        </p:spPr>
        <p:txBody>
          <a:bodyPr wrap="none">
            <a:spAutoFit/>
          </a:bodyPr>
          <a:lstStyle/>
          <a:p>
            <a:r>
              <a:rPr kumimoji="1" lang="en-US" altLang="zh-CN" sz="1600" b="1" dirty="0">
                <a:latin typeface="Helvetica" pitchFamily="2" charset="0"/>
              </a:rPr>
              <a:t>Prompt engineering examples:</a:t>
            </a:r>
          </a:p>
          <a:p>
            <a:r>
              <a:rPr kumimoji="1" lang="en-US" altLang="zh-CN" sz="1600" dirty="0">
                <a:solidFill>
                  <a:schemeClr val="accent5">
                    <a:lumMod val="50000"/>
                  </a:schemeClr>
                </a:solidFill>
                <a:latin typeface="Courier" pitchFamily="2" charset="0"/>
              </a:rPr>
              <a:t>A photo of a {label}.                     </a:t>
            </a:r>
            <a:r>
              <a:rPr kumimoji="1" lang="en-US" altLang="zh-CN" sz="1600" dirty="0">
                <a:latin typeface="Helvetica" pitchFamily="2" charset="0"/>
              </a:rPr>
              <a:t>(For general classification)</a:t>
            </a:r>
          </a:p>
          <a:p>
            <a:r>
              <a:rPr kumimoji="1" lang="en-US" altLang="zh-CN" sz="1600" dirty="0">
                <a:solidFill>
                  <a:schemeClr val="accent5">
                    <a:lumMod val="50000"/>
                  </a:schemeClr>
                </a:solidFill>
                <a:latin typeface="Courier" pitchFamily="2" charset="0"/>
              </a:rPr>
              <a:t>This is a {label}.                        </a:t>
            </a:r>
            <a:r>
              <a:rPr kumimoji="1" lang="en-US" altLang="zh-CN" sz="1600" dirty="0">
                <a:latin typeface="Helvetica" pitchFamily="2" charset="0"/>
              </a:rPr>
              <a:t>(For general classification)</a:t>
            </a:r>
          </a:p>
          <a:p>
            <a:r>
              <a:rPr kumimoji="1" lang="en-US" altLang="zh-CN" sz="1600" dirty="0">
                <a:solidFill>
                  <a:schemeClr val="accent5">
                    <a:lumMod val="50000"/>
                  </a:schemeClr>
                </a:solidFill>
                <a:latin typeface="Courier" pitchFamily="2" charset="0"/>
              </a:rPr>
              <a:t>A photo of a {label}</a:t>
            </a:r>
            <a:r>
              <a:rPr kumimoji="1" lang="en-US" altLang="zh-CN" sz="1600" b="1" dirty="0">
                <a:solidFill>
                  <a:schemeClr val="accent5">
                    <a:lumMod val="50000"/>
                  </a:schemeClr>
                </a:solidFill>
                <a:latin typeface="Courier" pitchFamily="2" charset="0"/>
              </a:rPr>
              <a:t>, </a:t>
            </a:r>
            <a:r>
              <a:rPr kumimoji="1" lang="en-US" altLang="zh-CN" sz="1600" dirty="0">
                <a:solidFill>
                  <a:schemeClr val="accent5">
                    <a:lumMod val="50000"/>
                  </a:schemeClr>
                </a:solidFill>
                <a:latin typeface="Courier" pitchFamily="2" charset="0"/>
              </a:rPr>
              <a:t>a type of pet.      </a:t>
            </a:r>
            <a:r>
              <a:rPr kumimoji="1" lang="en-US" altLang="zh-CN" sz="1600" dirty="0">
                <a:latin typeface="Helvetica" pitchFamily="2" charset="0"/>
              </a:rPr>
              <a:t>(For pet classification)</a:t>
            </a:r>
          </a:p>
          <a:p>
            <a:r>
              <a:rPr kumimoji="1" lang="en-US" altLang="zh-CN" sz="1600" dirty="0">
                <a:solidFill>
                  <a:schemeClr val="accent5">
                    <a:lumMod val="50000"/>
                  </a:schemeClr>
                </a:solidFill>
                <a:latin typeface="Courier" pitchFamily="2" charset="0"/>
              </a:rPr>
              <a:t>A photo of a {label}</a:t>
            </a:r>
            <a:r>
              <a:rPr kumimoji="1" lang="en-US" altLang="zh-CN" sz="1600" b="1" dirty="0">
                <a:solidFill>
                  <a:schemeClr val="accent5">
                    <a:lumMod val="50000"/>
                  </a:schemeClr>
                </a:solidFill>
                <a:latin typeface="Courier" pitchFamily="2" charset="0"/>
              </a:rPr>
              <a:t>, </a:t>
            </a:r>
            <a:r>
              <a:rPr kumimoji="1" lang="en-US" altLang="zh-CN" sz="1600" dirty="0">
                <a:solidFill>
                  <a:schemeClr val="accent5">
                    <a:lumMod val="50000"/>
                  </a:schemeClr>
                </a:solidFill>
                <a:latin typeface="Courier" pitchFamily="2" charset="0"/>
              </a:rPr>
              <a:t>a type of food.     </a:t>
            </a:r>
            <a:r>
              <a:rPr kumimoji="1" lang="en-US" altLang="zh-CN" sz="1600" dirty="0">
                <a:latin typeface="Helvetica" pitchFamily="2" charset="0"/>
              </a:rPr>
              <a:t>(For food classification)</a:t>
            </a:r>
          </a:p>
          <a:p>
            <a:r>
              <a:rPr kumimoji="1" lang="en-US" altLang="zh-CN" sz="1600" dirty="0">
                <a:solidFill>
                  <a:schemeClr val="accent5">
                    <a:lumMod val="50000"/>
                  </a:schemeClr>
                </a:solidFill>
                <a:latin typeface="Courier" pitchFamily="2" charset="0"/>
              </a:rPr>
              <a:t>A satellite photo of a {label}.           </a:t>
            </a:r>
            <a:r>
              <a:rPr kumimoji="1" lang="en-US" altLang="zh-CN" sz="1600" dirty="0">
                <a:latin typeface="Helvetica" pitchFamily="2" charset="0"/>
              </a:rPr>
              <a:t>(For satellite image classification)</a:t>
            </a:r>
          </a:p>
          <a:p>
            <a:r>
              <a:rPr kumimoji="1" lang="en-US" altLang="zh-CN" sz="1600" dirty="0">
                <a:solidFill>
                  <a:schemeClr val="accent5">
                    <a:lumMod val="50000"/>
                  </a:schemeClr>
                </a:solidFill>
                <a:latin typeface="Courier" pitchFamily="2" charset="0"/>
              </a:rPr>
              <a:t>A digit “{label}”.                        </a:t>
            </a:r>
            <a:r>
              <a:rPr kumimoji="1" lang="en-US" altLang="zh-CN" sz="1600" dirty="0">
                <a:latin typeface="Helvetica" pitchFamily="2" charset="0"/>
              </a:rPr>
              <a:t>(For digit classification)</a:t>
            </a:r>
          </a:p>
        </p:txBody>
      </p:sp>
    </p:spTree>
    <p:extLst>
      <p:ext uri="{BB962C8B-B14F-4D97-AF65-F5344CB8AC3E}">
        <p14:creationId xmlns:p14="http://schemas.microsoft.com/office/powerpoint/2010/main" val="12508212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32832F4-63AD-8C49-B12E-E2E3EDCCC35A}"/>
              </a:ext>
            </a:extLst>
          </p:cNvPr>
          <p:cNvPicPr>
            <a:picLocks noChangeAspect="1"/>
          </p:cNvPicPr>
          <p:nvPr/>
        </p:nvPicPr>
        <p:blipFill>
          <a:blip r:embed="rId2"/>
          <a:stretch>
            <a:fillRect/>
          </a:stretch>
        </p:blipFill>
        <p:spPr>
          <a:xfrm>
            <a:off x="322489" y="1033348"/>
            <a:ext cx="8205107" cy="2395652"/>
          </a:xfrm>
          <a:prstGeom prst="rect">
            <a:avLst/>
          </a:prstGeom>
        </p:spPr>
      </p:pic>
      <p:pic>
        <p:nvPicPr>
          <p:cNvPr id="5" name="图片 4">
            <a:extLst>
              <a:ext uri="{FF2B5EF4-FFF2-40B4-BE49-F238E27FC236}">
                <a16:creationId xmlns:a16="http://schemas.microsoft.com/office/drawing/2014/main" id="{A3BB5623-41E3-F740-9E70-10813CDC626C}"/>
              </a:ext>
            </a:extLst>
          </p:cNvPr>
          <p:cNvPicPr>
            <a:picLocks noChangeAspect="1"/>
          </p:cNvPicPr>
          <p:nvPr/>
        </p:nvPicPr>
        <p:blipFill>
          <a:blip r:embed="rId3"/>
          <a:stretch>
            <a:fillRect/>
          </a:stretch>
        </p:blipFill>
        <p:spPr>
          <a:xfrm>
            <a:off x="322489" y="3453494"/>
            <a:ext cx="3943350" cy="2171700"/>
          </a:xfrm>
          <a:prstGeom prst="rect">
            <a:avLst/>
          </a:prstGeom>
        </p:spPr>
      </p:pic>
      <p:pic>
        <p:nvPicPr>
          <p:cNvPr id="6" name="图片 5">
            <a:extLst>
              <a:ext uri="{FF2B5EF4-FFF2-40B4-BE49-F238E27FC236}">
                <a16:creationId xmlns:a16="http://schemas.microsoft.com/office/drawing/2014/main" id="{9406AA3E-B163-F748-8271-C6DFADC55918}"/>
              </a:ext>
            </a:extLst>
          </p:cNvPr>
          <p:cNvPicPr>
            <a:picLocks noChangeAspect="1"/>
          </p:cNvPicPr>
          <p:nvPr/>
        </p:nvPicPr>
        <p:blipFill>
          <a:blip r:embed="rId4"/>
          <a:stretch>
            <a:fillRect/>
          </a:stretch>
        </p:blipFill>
        <p:spPr>
          <a:xfrm>
            <a:off x="4273323" y="3453493"/>
            <a:ext cx="4254274" cy="2198381"/>
          </a:xfrm>
          <a:prstGeom prst="rect">
            <a:avLst/>
          </a:prstGeom>
        </p:spPr>
      </p:pic>
    </p:spTree>
    <p:extLst>
      <p:ext uri="{BB962C8B-B14F-4D97-AF65-F5344CB8AC3E}">
        <p14:creationId xmlns:p14="http://schemas.microsoft.com/office/powerpoint/2010/main" val="383336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485" y="1680846"/>
            <a:ext cx="8081366" cy="28575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39552" y="315758"/>
            <a:ext cx="1949797" cy="376938"/>
          </a:xfrm>
          <a:prstGeom prst="rect">
            <a:avLst/>
          </a:prstGeom>
        </p:spPr>
        <p:txBody>
          <a:bodyPr vert="horz" wrap="square" lIns="0" tIns="8930" rIns="0" bIns="0" rtlCol="0">
            <a:spAutoFit/>
          </a:bodyPr>
          <a:lstStyle/>
          <a:p>
            <a:pPr marL="8929">
              <a:spcBef>
                <a:spcPts val="70"/>
              </a:spcBef>
            </a:pPr>
            <a:r>
              <a:rPr sz="2391" spc="-46" dirty="0">
                <a:latin typeface="Trebuchet MS"/>
                <a:cs typeface="Trebuchet MS"/>
              </a:rPr>
              <a:t>(</a:t>
            </a:r>
            <a:r>
              <a:rPr lang="de-DE" sz="2391" spc="-46" dirty="0">
                <a:latin typeface="Trebuchet MS"/>
                <a:cs typeface="Trebuchet MS"/>
              </a:rPr>
              <a:t>F</a:t>
            </a:r>
            <a:r>
              <a:rPr sz="2391" spc="-46" dirty="0" err="1">
                <a:latin typeface="Trebuchet MS"/>
                <a:cs typeface="Trebuchet MS"/>
              </a:rPr>
              <a:t>ilter</a:t>
            </a:r>
            <a:r>
              <a:rPr sz="2391" spc="-46" dirty="0">
                <a:latin typeface="Trebuchet MS"/>
                <a:cs typeface="Trebuchet MS"/>
              </a:rPr>
              <a:t>,</a:t>
            </a:r>
            <a:r>
              <a:rPr sz="2391" spc="-53" dirty="0">
                <a:latin typeface="Trebuchet MS"/>
                <a:cs typeface="Trebuchet MS"/>
              </a:rPr>
              <a:t> </a:t>
            </a:r>
            <a:r>
              <a:rPr lang="de-DE" sz="2391" spc="-4" dirty="0">
                <a:latin typeface="Trebuchet MS"/>
                <a:cs typeface="Trebuchet MS"/>
              </a:rPr>
              <a:t>K</a:t>
            </a:r>
            <a:r>
              <a:rPr sz="2391" spc="-4" dirty="0" err="1">
                <a:latin typeface="Trebuchet MS"/>
                <a:cs typeface="Trebuchet MS"/>
              </a:rPr>
              <a:t>ernel</a:t>
            </a:r>
            <a:r>
              <a:rPr sz="2391" spc="-4" dirty="0">
                <a:latin typeface="Trebuchet MS"/>
                <a:cs typeface="Trebuchet MS"/>
              </a:rPr>
              <a:t>)</a:t>
            </a:r>
            <a:endParaRPr sz="2391" dirty="0">
              <a:latin typeface="Trebuchet MS"/>
              <a:cs typeface="Trebuchet MS"/>
            </a:endParaRPr>
          </a:p>
        </p:txBody>
      </p:sp>
      <p:sp>
        <p:nvSpPr>
          <p:cNvPr id="4" name="object 4"/>
          <p:cNvSpPr txBox="1"/>
          <p:nvPr/>
        </p:nvSpPr>
        <p:spPr>
          <a:xfrm>
            <a:off x="6540763" y="3738749"/>
            <a:ext cx="445145" cy="346299"/>
          </a:xfrm>
          <a:prstGeom prst="rect">
            <a:avLst/>
          </a:prstGeom>
          <a:solidFill>
            <a:srgbClr val="FFFFFF"/>
          </a:solidFill>
        </p:spPr>
        <p:txBody>
          <a:bodyPr vert="horz" wrap="square" lIns="0" tIns="25450" rIns="0" bIns="0" rtlCol="0">
            <a:spAutoFit/>
          </a:bodyPr>
          <a:lstStyle/>
          <a:p>
            <a:pPr marL="137512">
              <a:lnSpc>
                <a:spcPts val="2538"/>
              </a:lnSpc>
              <a:spcBef>
                <a:spcPts val="200"/>
              </a:spcBef>
            </a:pPr>
            <a:r>
              <a:rPr sz="2180" b="1" dirty="0">
                <a:latin typeface="Helvetica"/>
                <a:cs typeface="Helvetica"/>
              </a:rPr>
              <a:t>?</a:t>
            </a:r>
            <a:endParaRPr sz="2180">
              <a:latin typeface="Helvetica"/>
              <a:cs typeface="Helvetica"/>
            </a:endParaRPr>
          </a:p>
        </p:txBody>
      </p:sp>
      <p:sp>
        <p:nvSpPr>
          <p:cNvPr id="5" name="TextBox 4">
            <a:extLst>
              <a:ext uri="{FF2B5EF4-FFF2-40B4-BE49-F238E27FC236}">
                <a16:creationId xmlns:a16="http://schemas.microsoft.com/office/drawing/2014/main" id="{B6CC6601-07CC-7CFA-D47F-9FC449DAA804}"/>
              </a:ext>
            </a:extLst>
          </p:cNvPr>
          <p:cNvSpPr txBox="1"/>
          <p:nvPr/>
        </p:nvSpPr>
        <p:spPr>
          <a:xfrm>
            <a:off x="2843808" y="6597352"/>
            <a:ext cx="5238328" cy="307777"/>
          </a:xfrm>
          <a:prstGeom prst="rect">
            <a:avLst/>
          </a:prstGeom>
          <a:noFill/>
        </p:spPr>
        <p:txBody>
          <a:bodyPr wrap="square">
            <a:spAutoFit/>
          </a:bodyPr>
          <a:lstStyle/>
          <a:p>
            <a:r>
              <a:rPr lang="en-GB" sz="1400" dirty="0">
                <a:solidFill>
                  <a:schemeClr val="bg1"/>
                </a:solidFill>
                <a:uFill>
                  <a:solidFill>
                    <a:srgbClr val="000000"/>
                  </a:solidFill>
                </a:uFill>
                <a:latin typeface="Helvetica Neue"/>
                <a:cs typeface="Helvetica Neue"/>
                <a:hlinkClick r:id="rId3">
                  <a:extLst>
                    <a:ext uri="{A12FA001-AC4F-418D-AE19-62706E023703}">
                      <ahyp:hlinkClr xmlns:ahyp="http://schemas.microsoft.com/office/drawing/2018/hyperlinkcolor" val="tx"/>
                    </a:ext>
                  </a:extLst>
                </a:hlinkClick>
              </a:rPr>
              <a:t>http://people.cs.umass.edu/~miyyer/cs685/</a:t>
            </a:r>
            <a:endParaRPr lang="en-DE" sz="1400"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285012"/>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sp>
        <p:nvSpPr>
          <p:cNvPr id="2" name="矩形 1">
            <a:extLst>
              <a:ext uri="{FF2B5EF4-FFF2-40B4-BE49-F238E27FC236}">
                <a16:creationId xmlns:a16="http://schemas.microsoft.com/office/drawing/2014/main" id="{9BA74C5E-85EF-BF43-AC29-D62906856BD3}"/>
              </a:ext>
            </a:extLst>
          </p:cNvPr>
          <p:cNvSpPr/>
          <p:nvPr/>
        </p:nvSpPr>
        <p:spPr>
          <a:xfrm>
            <a:off x="794828" y="1769427"/>
            <a:ext cx="3275256" cy="323165"/>
          </a:xfrm>
          <a:prstGeom prst="rect">
            <a:avLst/>
          </a:prstGeom>
        </p:spPr>
        <p:txBody>
          <a:bodyPr wrap="none">
            <a:spAutoFit/>
          </a:bodyPr>
          <a:lstStyle/>
          <a:p>
            <a:r>
              <a:rPr kumimoji="1" lang="en-US" altLang="zh-CN" sz="1500" b="1" dirty="0">
                <a:latin typeface="Helvetica" pitchFamily="2" charset="0"/>
              </a:rPr>
              <a:t>Class names as baseline prompts</a:t>
            </a:r>
          </a:p>
        </p:txBody>
      </p:sp>
      <p:sp>
        <p:nvSpPr>
          <p:cNvPr id="3" name="矩形 2">
            <a:extLst>
              <a:ext uri="{FF2B5EF4-FFF2-40B4-BE49-F238E27FC236}">
                <a16:creationId xmlns:a16="http://schemas.microsoft.com/office/drawing/2014/main" id="{9D5622C0-5065-B047-8B73-4D3CC992036A}"/>
              </a:ext>
            </a:extLst>
          </p:cNvPr>
          <p:cNvSpPr/>
          <p:nvPr/>
        </p:nvSpPr>
        <p:spPr>
          <a:xfrm>
            <a:off x="794827" y="2119394"/>
            <a:ext cx="7182094" cy="784830"/>
          </a:xfrm>
          <a:prstGeom prst="rect">
            <a:avLst/>
          </a:prstGeom>
        </p:spPr>
        <p:txBody>
          <a:bodyPr wrap="none">
            <a:spAutoFit/>
          </a:bodyPr>
          <a:lstStyle/>
          <a:p>
            <a:r>
              <a:rPr lang="en-US" altLang="zh-CN" sz="1500" b="1" dirty="0">
                <a:solidFill>
                  <a:srgbClr val="C00000"/>
                </a:solidFill>
                <a:latin typeface="Helvetica" pitchFamily="2" charset="0"/>
              </a:rPr>
              <a:t>Problematic:</a:t>
            </a:r>
          </a:p>
          <a:p>
            <a:pPr marL="257175" indent="-257175">
              <a:buFont typeface="Arial" panose="020B0604020202020204" pitchFamily="34" charset="0"/>
              <a:buChar char="•"/>
            </a:pPr>
            <a:r>
              <a:rPr lang="en-US" altLang="zh-CN" sz="1500" dirty="0">
                <a:latin typeface="Helvetica" pitchFamily="2" charset="0"/>
              </a:rPr>
              <a:t>A single word is often ambiguous,</a:t>
            </a:r>
            <a:r>
              <a:rPr lang="en-US" altLang="zh-CN" sz="1500" i="1" dirty="0">
                <a:latin typeface="Helvetica" pitchFamily="2" charset="0"/>
              </a:rPr>
              <a:t> i.e</a:t>
            </a:r>
            <a:r>
              <a:rPr lang="en-US" altLang="zh-CN" sz="1500" dirty="0">
                <a:latin typeface="Helvetica" pitchFamily="2" charset="0"/>
              </a:rPr>
              <a:t>., the </a:t>
            </a:r>
            <a:r>
              <a:rPr lang="en-US" altLang="zh-CN" sz="1500" b="1" i="1" dirty="0">
                <a:latin typeface="Helvetica" pitchFamily="2" charset="0"/>
              </a:rPr>
              <a:t>dog ‘boxer’ </a:t>
            </a:r>
            <a:r>
              <a:rPr lang="en-US" altLang="zh-CN" sz="1500" dirty="0">
                <a:latin typeface="Helvetica" pitchFamily="2" charset="0"/>
              </a:rPr>
              <a:t>and the </a:t>
            </a:r>
            <a:r>
              <a:rPr lang="en-US" altLang="zh-CN" sz="1500" b="1" i="1" dirty="0">
                <a:latin typeface="Helvetica" pitchFamily="2" charset="0"/>
              </a:rPr>
              <a:t>athlete ‘boxer’ </a:t>
            </a:r>
          </a:p>
          <a:p>
            <a:pPr marL="257175" indent="-257175">
              <a:buFont typeface="Arial" panose="020B0604020202020204" pitchFamily="34" charset="0"/>
              <a:buChar char="•"/>
            </a:pPr>
            <a:r>
              <a:rPr lang="en-US" altLang="zh-CN" sz="1500" i="1" dirty="0">
                <a:latin typeface="Helvetica" pitchFamily="2" charset="0"/>
              </a:rPr>
              <a:t>It is rare on the web that a image is paired with a single word</a:t>
            </a:r>
            <a:endParaRPr lang="zh-CN" altLang="en-US" sz="1500" i="1" dirty="0">
              <a:latin typeface="Helvetica" pitchFamily="2" charset="0"/>
            </a:endParaRPr>
          </a:p>
        </p:txBody>
      </p:sp>
      <p:sp>
        <p:nvSpPr>
          <p:cNvPr id="6" name="矩形 5">
            <a:extLst>
              <a:ext uri="{FF2B5EF4-FFF2-40B4-BE49-F238E27FC236}">
                <a16:creationId xmlns:a16="http://schemas.microsoft.com/office/drawing/2014/main" id="{3938DA4C-ECFC-C046-9ABB-8515D44E86E6}"/>
              </a:ext>
            </a:extLst>
          </p:cNvPr>
          <p:cNvSpPr/>
          <p:nvPr/>
        </p:nvSpPr>
        <p:spPr>
          <a:xfrm>
            <a:off x="794828" y="3048127"/>
            <a:ext cx="6357831" cy="1384995"/>
          </a:xfrm>
          <a:prstGeom prst="rect">
            <a:avLst/>
          </a:prstGeom>
        </p:spPr>
        <p:txBody>
          <a:bodyPr wrap="none">
            <a:spAutoFit/>
          </a:bodyPr>
          <a:lstStyle/>
          <a:p>
            <a:r>
              <a:rPr kumimoji="1" lang="en-US" altLang="zh-CN" sz="1200" b="1" dirty="0">
                <a:latin typeface="Helvetica" pitchFamily="2" charset="0"/>
              </a:rPr>
              <a:t>Prompt engineering examples:</a:t>
            </a:r>
          </a:p>
          <a:p>
            <a:r>
              <a:rPr kumimoji="1" lang="en-US" altLang="zh-CN" sz="1200" dirty="0">
                <a:solidFill>
                  <a:schemeClr val="accent5">
                    <a:lumMod val="50000"/>
                  </a:schemeClr>
                </a:solidFill>
                <a:latin typeface="Courier" pitchFamily="2" charset="0"/>
              </a:rPr>
              <a:t>A photo of a {label}.                     </a:t>
            </a:r>
            <a:r>
              <a:rPr kumimoji="1" lang="en-US" altLang="zh-CN" sz="1200" dirty="0">
                <a:latin typeface="Helvetica" pitchFamily="2" charset="0"/>
              </a:rPr>
              <a:t>(For general classification)</a:t>
            </a:r>
          </a:p>
          <a:p>
            <a:r>
              <a:rPr kumimoji="1" lang="en-US" altLang="zh-CN" sz="1200" dirty="0">
                <a:solidFill>
                  <a:schemeClr val="accent5">
                    <a:lumMod val="50000"/>
                  </a:schemeClr>
                </a:solidFill>
                <a:latin typeface="Courier" pitchFamily="2" charset="0"/>
              </a:rPr>
              <a:t>This is a {label}.                        </a:t>
            </a:r>
            <a:r>
              <a:rPr kumimoji="1" lang="en-US" altLang="zh-CN" sz="1200" dirty="0">
                <a:latin typeface="Helvetica" pitchFamily="2" charset="0"/>
              </a:rPr>
              <a:t>(For general classification)</a:t>
            </a:r>
          </a:p>
          <a:p>
            <a:r>
              <a:rPr kumimoji="1" lang="en-US" altLang="zh-CN" sz="1200" dirty="0">
                <a:solidFill>
                  <a:schemeClr val="accent5">
                    <a:lumMod val="50000"/>
                  </a:schemeClr>
                </a:solidFill>
                <a:latin typeface="Courier" pitchFamily="2" charset="0"/>
              </a:rPr>
              <a:t>A photo of a {label}</a:t>
            </a:r>
            <a:r>
              <a:rPr kumimoji="1" lang="en-US" altLang="zh-CN" sz="1200" b="1" dirty="0">
                <a:solidFill>
                  <a:schemeClr val="accent5">
                    <a:lumMod val="50000"/>
                  </a:schemeClr>
                </a:solidFill>
                <a:latin typeface="Courier" pitchFamily="2" charset="0"/>
              </a:rPr>
              <a:t>, </a:t>
            </a:r>
            <a:r>
              <a:rPr kumimoji="1" lang="en-US" altLang="zh-CN" sz="1200" dirty="0">
                <a:solidFill>
                  <a:schemeClr val="accent5">
                    <a:lumMod val="50000"/>
                  </a:schemeClr>
                </a:solidFill>
                <a:latin typeface="Courier" pitchFamily="2" charset="0"/>
              </a:rPr>
              <a:t>a type of pet.      </a:t>
            </a:r>
            <a:r>
              <a:rPr kumimoji="1" lang="en-US" altLang="zh-CN" sz="1200" dirty="0">
                <a:latin typeface="Helvetica" pitchFamily="2" charset="0"/>
              </a:rPr>
              <a:t>(For pet classification)</a:t>
            </a:r>
          </a:p>
          <a:p>
            <a:r>
              <a:rPr kumimoji="1" lang="en-US" altLang="zh-CN" sz="1200" dirty="0">
                <a:solidFill>
                  <a:schemeClr val="accent5">
                    <a:lumMod val="50000"/>
                  </a:schemeClr>
                </a:solidFill>
                <a:latin typeface="Courier" pitchFamily="2" charset="0"/>
              </a:rPr>
              <a:t>A photo of a {label}</a:t>
            </a:r>
            <a:r>
              <a:rPr kumimoji="1" lang="en-US" altLang="zh-CN" sz="1200" b="1" dirty="0">
                <a:solidFill>
                  <a:schemeClr val="accent5">
                    <a:lumMod val="50000"/>
                  </a:schemeClr>
                </a:solidFill>
                <a:latin typeface="Courier" pitchFamily="2" charset="0"/>
              </a:rPr>
              <a:t>, </a:t>
            </a:r>
            <a:r>
              <a:rPr kumimoji="1" lang="en-US" altLang="zh-CN" sz="1200" dirty="0">
                <a:solidFill>
                  <a:schemeClr val="accent5">
                    <a:lumMod val="50000"/>
                  </a:schemeClr>
                </a:solidFill>
                <a:latin typeface="Courier" pitchFamily="2" charset="0"/>
              </a:rPr>
              <a:t>a type of food.     </a:t>
            </a:r>
            <a:r>
              <a:rPr kumimoji="1" lang="en-US" altLang="zh-CN" sz="1200" dirty="0">
                <a:latin typeface="Helvetica" pitchFamily="2" charset="0"/>
              </a:rPr>
              <a:t>(For food classification)</a:t>
            </a:r>
          </a:p>
          <a:p>
            <a:r>
              <a:rPr kumimoji="1" lang="en-US" altLang="zh-CN" sz="1200" dirty="0">
                <a:solidFill>
                  <a:schemeClr val="accent5">
                    <a:lumMod val="50000"/>
                  </a:schemeClr>
                </a:solidFill>
                <a:latin typeface="Courier" pitchFamily="2" charset="0"/>
              </a:rPr>
              <a:t>A satellite photo of a {label}.           </a:t>
            </a:r>
            <a:r>
              <a:rPr kumimoji="1" lang="en-US" altLang="zh-CN" sz="1200" dirty="0">
                <a:latin typeface="Helvetica" pitchFamily="2" charset="0"/>
              </a:rPr>
              <a:t>(For satellite image classification)</a:t>
            </a:r>
          </a:p>
          <a:p>
            <a:r>
              <a:rPr kumimoji="1" lang="en-US" altLang="zh-CN" sz="1200" dirty="0">
                <a:solidFill>
                  <a:schemeClr val="accent5">
                    <a:lumMod val="50000"/>
                  </a:schemeClr>
                </a:solidFill>
                <a:latin typeface="Courier" pitchFamily="2" charset="0"/>
              </a:rPr>
              <a:t>A digit “{label}”.                        </a:t>
            </a:r>
            <a:r>
              <a:rPr kumimoji="1" lang="en-US" altLang="zh-CN" sz="1200" dirty="0">
                <a:latin typeface="Helvetica" pitchFamily="2" charset="0"/>
              </a:rPr>
              <a:t>(For digit classification)</a:t>
            </a:r>
          </a:p>
        </p:txBody>
      </p:sp>
      <p:sp>
        <p:nvSpPr>
          <p:cNvPr id="9" name="矩形 8">
            <a:extLst>
              <a:ext uri="{FF2B5EF4-FFF2-40B4-BE49-F238E27FC236}">
                <a16:creationId xmlns:a16="http://schemas.microsoft.com/office/drawing/2014/main" id="{F19F13DE-6E06-204E-B427-2CCB936B6F66}"/>
              </a:ext>
            </a:extLst>
          </p:cNvPr>
          <p:cNvSpPr/>
          <p:nvPr/>
        </p:nvSpPr>
        <p:spPr>
          <a:xfrm>
            <a:off x="794828" y="4738606"/>
            <a:ext cx="4342856" cy="1015663"/>
          </a:xfrm>
          <a:prstGeom prst="rect">
            <a:avLst/>
          </a:prstGeom>
        </p:spPr>
        <p:txBody>
          <a:bodyPr wrap="none">
            <a:spAutoFit/>
          </a:bodyPr>
          <a:lstStyle/>
          <a:p>
            <a:r>
              <a:rPr kumimoji="1" lang="en-US" altLang="zh-CN" sz="1200" b="1" dirty="0">
                <a:latin typeface="Helvetica" pitchFamily="2" charset="0"/>
              </a:rPr>
              <a:t>Prompt ensemble examples </a:t>
            </a:r>
            <a:r>
              <a:rPr kumimoji="1" lang="en-US" altLang="zh-CN" sz="1200" dirty="0">
                <a:latin typeface="Helvetica" pitchFamily="2" charset="0"/>
              </a:rPr>
              <a:t>(average the prompt features)</a:t>
            </a:r>
            <a:r>
              <a:rPr kumimoji="1" lang="en-US" altLang="zh-CN" sz="1200" b="1" dirty="0">
                <a:latin typeface="Helvetica" pitchFamily="2" charset="0"/>
              </a:rPr>
              <a:t>:</a:t>
            </a:r>
          </a:p>
          <a:p>
            <a:r>
              <a:rPr kumimoji="1" lang="en-US" altLang="zh-CN" sz="1200" dirty="0">
                <a:solidFill>
                  <a:schemeClr val="accent5">
                    <a:lumMod val="50000"/>
                  </a:schemeClr>
                </a:solidFill>
                <a:latin typeface="Courier" pitchFamily="2" charset="0"/>
              </a:rPr>
              <a:t>A photo of a {label}.</a:t>
            </a:r>
            <a:endParaRPr kumimoji="1" lang="en-US" altLang="zh-CN" sz="1200" dirty="0">
              <a:latin typeface="Helvetica" pitchFamily="2" charset="0"/>
            </a:endParaRPr>
          </a:p>
          <a:p>
            <a:r>
              <a:rPr kumimoji="1" lang="en-US" altLang="zh-CN" sz="1200" dirty="0">
                <a:solidFill>
                  <a:schemeClr val="accent5">
                    <a:lumMod val="50000"/>
                  </a:schemeClr>
                </a:solidFill>
                <a:latin typeface="Courier" pitchFamily="2" charset="0"/>
              </a:rPr>
              <a:t>A photo of a small {label}.</a:t>
            </a:r>
            <a:endParaRPr kumimoji="1" lang="en-US" altLang="zh-CN" sz="1200" b="1" dirty="0">
              <a:latin typeface="Helvetica" pitchFamily="2" charset="0"/>
            </a:endParaRPr>
          </a:p>
          <a:p>
            <a:r>
              <a:rPr kumimoji="1" lang="en-US" altLang="zh-CN" sz="1200" dirty="0">
                <a:solidFill>
                  <a:schemeClr val="accent5">
                    <a:lumMod val="50000"/>
                  </a:schemeClr>
                </a:solidFill>
                <a:latin typeface="Courier" pitchFamily="2" charset="0"/>
              </a:rPr>
              <a:t>A photo of a big {label}.</a:t>
            </a:r>
          </a:p>
          <a:p>
            <a:r>
              <a:rPr kumimoji="1" lang="en-US" altLang="zh-CN" sz="1200" dirty="0">
                <a:latin typeface="Helvetica" pitchFamily="2" charset="0"/>
              </a:rPr>
              <a:t>(This could match the object no matter its size)</a:t>
            </a:r>
          </a:p>
        </p:txBody>
      </p:sp>
    </p:spTree>
    <p:extLst>
      <p:ext uri="{BB962C8B-B14F-4D97-AF65-F5344CB8AC3E}">
        <p14:creationId xmlns:p14="http://schemas.microsoft.com/office/powerpoint/2010/main" val="946824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395536" y="260648"/>
            <a:ext cx="8208318"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 – Prompt Engineering </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54CBDBB2-19E4-B941-9527-FADF860763AB}"/>
              </a:ext>
            </a:extLst>
          </p:cNvPr>
          <p:cNvPicPr>
            <a:picLocks noChangeAspect="1"/>
          </p:cNvPicPr>
          <p:nvPr/>
        </p:nvPicPr>
        <p:blipFill>
          <a:blip r:embed="rId2"/>
          <a:stretch>
            <a:fillRect/>
          </a:stretch>
        </p:blipFill>
        <p:spPr>
          <a:xfrm>
            <a:off x="2305607" y="1687378"/>
            <a:ext cx="4068294" cy="4313372"/>
          </a:xfrm>
          <a:prstGeom prst="rect">
            <a:avLst/>
          </a:prstGeom>
        </p:spPr>
      </p:pic>
      <p:sp>
        <p:nvSpPr>
          <p:cNvPr id="2" name="Rectangle 1">
            <a:extLst>
              <a:ext uri="{FF2B5EF4-FFF2-40B4-BE49-F238E27FC236}">
                <a16:creationId xmlns:a16="http://schemas.microsoft.com/office/drawing/2014/main" id="{8909CD6C-1AD3-EBCB-1142-24F95E2C6CF8}"/>
              </a:ext>
            </a:extLst>
          </p:cNvPr>
          <p:cNvSpPr/>
          <p:nvPr/>
        </p:nvSpPr>
        <p:spPr>
          <a:xfrm>
            <a:off x="3563888" y="5819794"/>
            <a:ext cx="2952328" cy="3619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40282894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57EF-FCFA-87FB-AAA4-ADB0449A0355}"/>
              </a:ext>
            </a:extLst>
          </p:cNvPr>
          <p:cNvSpPr>
            <a:spLocks noGrp="1"/>
          </p:cNvSpPr>
          <p:nvPr>
            <p:ph type="title"/>
          </p:nvPr>
        </p:nvSpPr>
        <p:spPr/>
        <p:txBody>
          <a:bodyPr/>
          <a:lstStyle/>
          <a:p>
            <a:r>
              <a:rPr lang="en-DE" dirty="0"/>
              <a:t>Compare with decidated image classifier?</a:t>
            </a:r>
          </a:p>
        </p:txBody>
      </p:sp>
      <p:pic>
        <p:nvPicPr>
          <p:cNvPr id="5" name="Content Placeholder 4">
            <a:extLst>
              <a:ext uri="{FF2B5EF4-FFF2-40B4-BE49-F238E27FC236}">
                <a16:creationId xmlns:a16="http://schemas.microsoft.com/office/drawing/2014/main" id="{75D805EB-CDCF-185E-8BB4-F165BD28F192}"/>
              </a:ext>
            </a:extLst>
          </p:cNvPr>
          <p:cNvPicPr>
            <a:picLocks noGrp="1" noChangeAspect="1"/>
          </p:cNvPicPr>
          <p:nvPr>
            <p:ph idx="1"/>
          </p:nvPr>
        </p:nvPicPr>
        <p:blipFill>
          <a:blip r:embed="rId2"/>
          <a:stretch>
            <a:fillRect/>
          </a:stretch>
        </p:blipFill>
        <p:spPr>
          <a:xfrm>
            <a:off x="755576" y="1412776"/>
            <a:ext cx="7365616" cy="3384202"/>
          </a:xfrm>
          <a:prstGeom prst="rect">
            <a:avLst/>
          </a:prstGeom>
        </p:spPr>
      </p:pic>
      <p:sp>
        <p:nvSpPr>
          <p:cNvPr id="4" name="Slide Number Placeholder 3">
            <a:extLst>
              <a:ext uri="{FF2B5EF4-FFF2-40B4-BE49-F238E27FC236}">
                <a16:creationId xmlns:a16="http://schemas.microsoft.com/office/drawing/2014/main" id="{FC2BC8A5-2158-412C-78F9-8E4AD361DBB7}"/>
              </a:ext>
            </a:extLst>
          </p:cNvPr>
          <p:cNvSpPr>
            <a:spLocks noGrp="1"/>
          </p:cNvSpPr>
          <p:nvPr>
            <p:ph type="sldNum" sz="quarter" idx="12"/>
          </p:nvPr>
        </p:nvSpPr>
        <p:spPr/>
        <p:txBody>
          <a:bodyPr/>
          <a:lstStyle/>
          <a:p>
            <a:pPr>
              <a:defRPr/>
            </a:pPr>
            <a:fld id="{A4C577E2-95DD-1F4B-A688-E8FB02007787}" type="slidenum">
              <a:rPr lang="de-DE" smtClean="0"/>
              <a:pPr>
                <a:defRPr/>
              </a:pPr>
              <a:t>92</a:t>
            </a:fld>
            <a:endParaRPr lang="de-DE"/>
          </a:p>
        </p:txBody>
      </p:sp>
      <p:sp>
        <p:nvSpPr>
          <p:cNvPr id="6" name="矩形 2">
            <a:extLst>
              <a:ext uri="{FF2B5EF4-FFF2-40B4-BE49-F238E27FC236}">
                <a16:creationId xmlns:a16="http://schemas.microsoft.com/office/drawing/2014/main" id="{9C38EA0A-E576-8DCE-42A7-A62FA7740A90}"/>
              </a:ext>
            </a:extLst>
          </p:cNvPr>
          <p:cNvSpPr/>
          <p:nvPr/>
        </p:nvSpPr>
        <p:spPr>
          <a:xfrm>
            <a:off x="4794640" y="4149080"/>
            <a:ext cx="3326552" cy="369332"/>
          </a:xfrm>
          <a:prstGeom prst="rect">
            <a:avLst/>
          </a:prstGeom>
        </p:spPr>
        <p:txBody>
          <a:bodyPr wrap="none">
            <a:spAutoFit/>
          </a:bodyPr>
          <a:lstStyle/>
          <a:p>
            <a:r>
              <a:rPr kumimoji="1" lang="en-US" altLang="zh-CN" b="1" dirty="0">
                <a:latin typeface="Helvetica" pitchFamily="2" charset="0"/>
              </a:rPr>
              <a:t>Few-shot or fully-supervised</a:t>
            </a:r>
            <a:endParaRPr lang="zh-CN" altLang="en-US" dirty="0"/>
          </a:p>
        </p:txBody>
      </p:sp>
      <p:sp>
        <p:nvSpPr>
          <p:cNvPr id="7" name="TextBox 6">
            <a:extLst>
              <a:ext uri="{FF2B5EF4-FFF2-40B4-BE49-F238E27FC236}">
                <a16:creationId xmlns:a16="http://schemas.microsoft.com/office/drawing/2014/main" id="{070D5B62-878E-87A2-A192-98D0C6B25184}"/>
              </a:ext>
            </a:extLst>
          </p:cNvPr>
          <p:cNvSpPr txBox="1"/>
          <p:nvPr/>
        </p:nvSpPr>
        <p:spPr>
          <a:xfrm>
            <a:off x="749187" y="5238897"/>
            <a:ext cx="7948725" cy="1015663"/>
          </a:xfrm>
          <a:prstGeom prst="rect">
            <a:avLst/>
          </a:prstGeom>
          <a:noFill/>
        </p:spPr>
        <p:txBody>
          <a:bodyPr wrap="square">
            <a:spAutoFit/>
          </a:bodyPr>
          <a:lstStyle/>
          <a:p>
            <a:pPr marL="342900" indent="-342900">
              <a:buFont typeface="Arial" panose="020B0604020202020204" pitchFamily="34" charset="0"/>
              <a:buChar char="•"/>
            </a:pPr>
            <a:r>
              <a:rPr lang="en-GB" sz="2000" b="0" i="0" u="none" strike="noStrike" dirty="0">
                <a:solidFill>
                  <a:srgbClr val="292929"/>
                </a:solidFill>
                <a:effectLst/>
                <a:latin typeface="source-serif-pro"/>
              </a:rPr>
              <a:t>For training, class labels </a:t>
            </a:r>
            <a:r>
              <a:rPr lang="en-GB" sz="2000" dirty="0">
                <a:solidFill>
                  <a:srgbClr val="292929"/>
                </a:solidFill>
                <a:latin typeface="source-serif-pro"/>
              </a:rPr>
              <a:t>m</a:t>
            </a:r>
            <a:r>
              <a:rPr lang="en-GB" sz="2000" b="0" i="0" u="none" strike="noStrike" dirty="0">
                <a:solidFill>
                  <a:srgbClr val="292929"/>
                </a:solidFill>
                <a:effectLst/>
                <a:latin typeface="source-serif-pro"/>
              </a:rPr>
              <a:t>ust be known beforehand</a:t>
            </a:r>
          </a:p>
          <a:p>
            <a:pPr marL="342900" indent="-342900">
              <a:buFont typeface="Arial" panose="020B0604020202020204" pitchFamily="34" charset="0"/>
              <a:buChar char="•"/>
            </a:pPr>
            <a:r>
              <a:rPr lang="en-GB" sz="2000" b="0" i="0" u="none" strike="noStrike" dirty="0">
                <a:solidFill>
                  <a:srgbClr val="292929"/>
                </a:solidFill>
                <a:effectLst/>
                <a:latin typeface="source-serif-pro"/>
              </a:rPr>
              <a:t>Using an image extractor paired with a classifier </a:t>
            </a:r>
            <a:br>
              <a:rPr lang="en-GB" sz="2000" b="0" i="0" u="none" strike="noStrike" dirty="0">
                <a:solidFill>
                  <a:srgbClr val="292929"/>
                </a:solidFill>
                <a:effectLst/>
                <a:latin typeface="source-serif-pro"/>
              </a:rPr>
            </a:br>
            <a:r>
              <a:rPr lang="en-GB" sz="2000" b="0" i="0" u="none" strike="noStrike" dirty="0">
                <a:solidFill>
                  <a:srgbClr val="292929"/>
                </a:solidFill>
                <a:effectLst/>
                <a:latin typeface="source-serif-pro"/>
              </a:rPr>
              <a:t>is also known as </a:t>
            </a:r>
            <a:r>
              <a:rPr lang="en-GB" sz="2000" b="1" i="0" u="none" strike="noStrike" dirty="0">
                <a:solidFill>
                  <a:srgbClr val="292929"/>
                </a:solidFill>
                <a:effectLst/>
                <a:latin typeface="source-serif-pro"/>
              </a:rPr>
              <a:t>linear probe evaluation</a:t>
            </a:r>
            <a:endParaRPr lang="en-DE" sz="2000" dirty="0"/>
          </a:p>
        </p:txBody>
      </p:sp>
    </p:spTree>
    <p:extLst>
      <p:ext uri="{BB962C8B-B14F-4D97-AF65-F5344CB8AC3E}">
        <p14:creationId xmlns:p14="http://schemas.microsoft.com/office/powerpoint/2010/main" val="15150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C35C-FA68-804E-B15C-39EFF72F18E1}"/>
              </a:ext>
            </a:extLst>
          </p:cNvPr>
          <p:cNvSpPr>
            <a:spLocks noGrp="1"/>
          </p:cNvSpPr>
          <p:nvPr>
            <p:ph type="title"/>
          </p:nvPr>
        </p:nvSpPr>
        <p:spPr/>
        <p:txBody>
          <a:bodyPr/>
          <a:lstStyle/>
          <a:p>
            <a:r>
              <a:rPr lang="en-DE" dirty="0"/>
              <a:t>Linear Probe CLIP</a:t>
            </a:r>
          </a:p>
        </p:txBody>
      </p:sp>
      <p:sp>
        <p:nvSpPr>
          <p:cNvPr id="3" name="Content Placeholder 2">
            <a:extLst>
              <a:ext uri="{FF2B5EF4-FFF2-40B4-BE49-F238E27FC236}">
                <a16:creationId xmlns:a16="http://schemas.microsoft.com/office/drawing/2014/main" id="{75F9DC27-C6E5-798A-6B8E-26ACABC53686}"/>
              </a:ext>
            </a:extLst>
          </p:cNvPr>
          <p:cNvSpPr>
            <a:spLocks noGrp="1"/>
          </p:cNvSpPr>
          <p:nvPr>
            <p:ph idx="1"/>
          </p:nvPr>
        </p:nvSpPr>
        <p:spPr/>
        <p:txBody>
          <a:bodyPr/>
          <a:lstStyle/>
          <a:p>
            <a:endParaRPr lang="en-DE"/>
          </a:p>
        </p:txBody>
      </p:sp>
      <p:sp>
        <p:nvSpPr>
          <p:cNvPr id="4" name="Slide Number Placeholder 3">
            <a:extLst>
              <a:ext uri="{FF2B5EF4-FFF2-40B4-BE49-F238E27FC236}">
                <a16:creationId xmlns:a16="http://schemas.microsoft.com/office/drawing/2014/main" id="{A5FE1B3F-4B70-F815-28B6-783EC5F74014}"/>
              </a:ext>
            </a:extLst>
          </p:cNvPr>
          <p:cNvSpPr>
            <a:spLocks noGrp="1"/>
          </p:cNvSpPr>
          <p:nvPr>
            <p:ph type="sldNum" sz="quarter" idx="12"/>
          </p:nvPr>
        </p:nvSpPr>
        <p:spPr/>
        <p:txBody>
          <a:bodyPr/>
          <a:lstStyle/>
          <a:p>
            <a:pPr>
              <a:defRPr/>
            </a:pPr>
            <a:fld id="{A4C577E2-95DD-1F4B-A688-E8FB02007787}" type="slidenum">
              <a:rPr lang="de-DE" smtClean="0"/>
              <a:pPr>
                <a:defRPr/>
              </a:pPr>
              <a:t>93</a:t>
            </a:fld>
            <a:endParaRPr lang="de-DE"/>
          </a:p>
        </p:txBody>
      </p:sp>
      <p:pic>
        <p:nvPicPr>
          <p:cNvPr id="6" name="图片 4">
            <a:extLst>
              <a:ext uri="{FF2B5EF4-FFF2-40B4-BE49-F238E27FC236}">
                <a16:creationId xmlns:a16="http://schemas.microsoft.com/office/drawing/2014/main" id="{402A1E40-40D4-2CE8-0CC9-04FFD191FCA8}"/>
              </a:ext>
            </a:extLst>
          </p:cNvPr>
          <p:cNvPicPr>
            <a:picLocks noChangeAspect="1"/>
          </p:cNvPicPr>
          <p:nvPr/>
        </p:nvPicPr>
        <p:blipFill>
          <a:blip r:embed="rId2"/>
          <a:stretch>
            <a:fillRect/>
          </a:stretch>
        </p:blipFill>
        <p:spPr>
          <a:xfrm>
            <a:off x="1669596" y="2132856"/>
            <a:ext cx="5804807" cy="3822678"/>
          </a:xfrm>
          <a:prstGeom prst="rect">
            <a:avLst/>
          </a:prstGeom>
        </p:spPr>
      </p:pic>
      <p:pic>
        <p:nvPicPr>
          <p:cNvPr id="8" name="Picture 7">
            <a:extLst>
              <a:ext uri="{FF2B5EF4-FFF2-40B4-BE49-F238E27FC236}">
                <a16:creationId xmlns:a16="http://schemas.microsoft.com/office/drawing/2014/main" id="{B6233CBD-EEAB-8B15-E7F4-592B0BAE7F4E}"/>
              </a:ext>
            </a:extLst>
          </p:cNvPr>
          <p:cNvPicPr>
            <a:picLocks noChangeAspect="1"/>
          </p:cNvPicPr>
          <p:nvPr/>
        </p:nvPicPr>
        <p:blipFill>
          <a:blip r:embed="rId3"/>
          <a:stretch>
            <a:fillRect/>
          </a:stretch>
        </p:blipFill>
        <p:spPr>
          <a:xfrm>
            <a:off x="2483768" y="4221088"/>
            <a:ext cx="4446452" cy="1439937"/>
          </a:xfrm>
          <a:prstGeom prst="rect">
            <a:avLst/>
          </a:prstGeom>
        </p:spPr>
      </p:pic>
      <p:sp>
        <p:nvSpPr>
          <p:cNvPr id="9" name="Rectangle 8">
            <a:extLst>
              <a:ext uri="{FF2B5EF4-FFF2-40B4-BE49-F238E27FC236}">
                <a16:creationId xmlns:a16="http://schemas.microsoft.com/office/drawing/2014/main" id="{A768E151-52D1-6516-809B-13A0F95D0976}"/>
              </a:ext>
            </a:extLst>
          </p:cNvPr>
          <p:cNvSpPr/>
          <p:nvPr/>
        </p:nvSpPr>
        <p:spPr>
          <a:xfrm>
            <a:off x="1547664" y="3861048"/>
            <a:ext cx="2448272" cy="3619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2" name="Cloud Callout 11">
            <a:extLst>
              <a:ext uri="{FF2B5EF4-FFF2-40B4-BE49-F238E27FC236}">
                <a16:creationId xmlns:a16="http://schemas.microsoft.com/office/drawing/2014/main" id="{9E5F2225-ABEB-F7B8-9F7A-1B106017C0C7}"/>
              </a:ext>
            </a:extLst>
          </p:cNvPr>
          <p:cNvSpPr/>
          <p:nvPr/>
        </p:nvSpPr>
        <p:spPr>
          <a:xfrm>
            <a:off x="5796136" y="2276872"/>
            <a:ext cx="3347864" cy="1152128"/>
          </a:xfrm>
          <a:prstGeom prst="cloudCallout">
            <a:avLst>
              <a:gd name="adj1" fmla="val -99444"/>
              <a:gd name="adj2" fmla="val 132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NB: Pretrained in combination with text encoder</a:t>
            </a:r>
          </a:p>
        </p:txBody>
      </p:sp>
      <p:sp>
        <p:nvSpPr>
          <p:cNvPr id="13" name="矩形 2">
            <a:extLst>
              <a:ext uri="{FF2B5EF4-FFF2-40B4-BE49-F238E27FC236}">
                <a16:creationId xmlns:a16="http://schemas.microsoft.com/office/drawing/2014/main" id="{A54AE3E6-8F34-3AA5-D336-287C9B07EC7E}"/>
              </a:ext>
            </a:extLst>
          </p:cNvPr>
          <p:cNvSpPr/>
          <p:nvPr/>
        </p:nvSpPr>
        <p:spPr>
          <a:xfrm>
            <a:off x="4672982" y="5476359"/>
            <a:ext cx="3326552" cy="369332"/>
          </a:xfrm>
          <a:prstGeom prst="rect">
            <a:avLst/>
          </a:prstGeom>
        </p:spPr>
        <p:txBody>
          <a:bodyPr wrap="none">
            <a:spAutoFit/>
          </a:bodyPr>
          <a:lstStyle/>
          <a:p>
            <a:r>
              <a:rPr kumimoji="1" lang="en-US" altLang="zh-CN" b="1" dirty="0">
                <a:latin typeface="Helvetica" pitchFamily="2" charset="0"/>
              </a:rPr>
              <a:t>Few-shot or fully-supervised</a:t>
            </a:r>
            <a:endParaRPr lang="zh-CN" altLang="en-US" dirty="0"/>
          </a:p>
        </p:txBody>
      </p:sp>
      <p:sp>
        <p:nvSpPr>
          <p:cNvPr id="15" name="Cloud Callout 14">
            <a:extLst>
              <a:ext uri="{FF2B5EF4-FFF2-40B4-BE49-F238E27FC236}">
                <a16:creationId xmlns:a16="http://schemas.microsoft.com/office/drawing/2014/main" id="{89237B0A-5BE1-CFA5-593D-6880864921C7}"/>
              </a:ext>
            </a:extLst>
          </p:cNvPr>
          <p:cNvSpPr/>
          <p:nvPr/>
        </p:nvSpPr>
        <p:spPr>
          <a:xfrm>
            <a:off x="3563888" y="0"/>
            <a:ext cx="5580112" cy="1988840"/>
          </a:xfrm>
          <a:prstGeom prst="cloudCallout">
            <a:avLst>
              <a:gd name="adj1" fmla="val -24858"/>
              <a:gd name="adj2" fmla="val 633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0" i="0" u="none" strike="noStrike" dirty="0">
                <a:solidFill>
                  <a:srgbClr val="292929"/>
                </a:solidFill>
                <a:effectLst/>
                <a:latin typeface="source-serif-pro"/>
              </a:rPr>
              <a:t>Use only the</a:t>
            </a:r>
            <a:r>
              <a:rPr lang="en-GB" sz="1800" b="1" i="0" u="none" strike="noStrike" dirty="0">
                <a:solidFill>
                  <a:srgbClr val="292929"/>
                </a:solidFill>
                <a:effectLst/>
                <a:latin typeface="source-serif-pro"/>
              </a:rPr>
              <a:t> CLIP’s</a:t>
            </a:r>
            <a:r>
              <a:rPr lang="en-GB" sz="1800" b="0" i="0" u="none" strike="noStrike" dirty="0">
                <a:solidFill>
                  <a:srgbClr val="292929"/>
                </a:solidFill>
                <a:effectLst/>
                <a:latin typeface="source-serif-pro"/>
              </a:rPr>
              <a:t> </a:t>
            </a:r>
            <a:r>
              <a:rPr lang="en-GB" sz="1800" b="0" i="1" u="none" strike="noStrike" dirty="0">
                <a:solidFill>
                  <a:srgbClr val="292929"/>
                </a:solidFill>
                <a:effectLst/>
                <a:latin typeface="source-serif-pro"/>
              </a:rPr>
              <a:t>Image Encoder</a:t>
            </a:r>
            <a:r>
              <a:rPr lang="en-GB" sz="1800" b="0" i="0" u="none" strike="noStrike" dirty="0">
                <a:solidFill>
                  <a:srgbClr val="292929"/>
                </a:solidFill>
                <a:effectLst/>
                <a:latin typeface="source-serif-pro"/>
              </a:rPr>
              <a:t> to get the image features and fed them into a linear classifier. Even with this setup, </a:t>
            </a:r>
            <a:r>
              <a:rPr lang="en-GB" sz="1800" b="1" i="0" u="none" strike="noStrike" dirty="0">
                <a:solidFill>
                  <a:srgbClr val="292929"/>
                </a:solidFill>
                <a:effectLst/>
                <a:latin typeface="source-serif-pro"/>
              </a:rPr>
              <a:t>CLIP’s</a:t>
            </a:r>
            <a:r>
              <a:rPr lang="en-GB" sz="1800" b="0" i="0" u="none" strike="noStrike" dirty="0">
                <a:solidFill>
                  <a:srgbClr val="292929"/>
                </a:solidFill>
                <a:effectLst/>
                <a:latin typeface="source-serif-pro"/>
              </a:rPr>
              <a:t> few-shot-learning capabilities are outstanding.</a:t>
            </a:r>
            <a:endParaRPr lang="en-DE" dirty="0"/>
          </a:p>
        </p:txBody>
      </p:sp>
    </p:spTree>
    <p:extLst>
      <p:ext uri="{BB962C8B-B14F-4D97-AF65-F5344CB8AC3E}">
        <p14:creationId xmlns:p14="http://schemas.microsoft.com/office/powerpoint/2010/main" val="28082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4" name="文本框 3">
            <a:extLst>
              <a:ext uri="{FF2B5EF4-FFF2-40B4-BE49-F238E27FC236}">
                <a16:creationId xmlns:a16="http://schemas.microsoft.com/office/drawing/2014/main" id="{AE0141E0-F157-A249-91C9-556C300C1289}"/>
              </a:ext>
            </a:extLst>
          </p:cNvPr>
          <p:cNvSpPr txBox="1"/>
          <p:nvPr/>
        </p:nvSpPr>
        <p:spPr>
          <a:xfrm>
            <a:off x="323528"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40959186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52716" y="1245522"/>
            <a:ext cx="3406313" cy="240142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235594" y="2203859"/>
            <a:ext cx="3891503" cy="923330"/>
          </a:xfrm>
          <a:prstGeom prst="rect">
            <a:avLst/>
          </a:prstGeom>
        </p:spPr>
        <p:txBody>
          <a:bodyPr wrap="square">
            <a:spAutoFit/>
          </a:bodyPr>
          <a:lstStyle/>
          <a:p>
            <a:pPr algn="ctr"/>
            <a:r>
              <a:rPr lang="en-US" altLang="zh-CN" dirty="0">
                <a:latin typeface="Helvetica" pitchFamily="2" charset="0"/>
              </a:rPr>
              <a:t>Zero-shot CLIP outperforms </a:t>
            </a:r>
            <a:r>
              <a:rPr kumimoji="1" lang="en-US" altLang="zh-CN" u="sng" dirty="0">
                <a:latin typeface="Helvetica" pitchFamily="2" charset="0"/>
              </a:rPr>
              <a:t>fully-supervised</a:t>
            </a:r>
            <a:r>
              <a:rPr kumimoji="1" lang="en-US" altLang="zh-CN" dirty="0">
                <a:latin typeface="Helvetica" pitchFamily="2" charset="0"/>
              </a:rPr>
              <a:t> </a:t>
            </a:r>
            <a:r>
              <a:rPr lang="en-US" altLang="zh-CN" dirty="0" err="1">
                <a:latin typeface="Helvetica" pitchFamily="2" charset="0"/>
              </a:rPr>
              <a:t>ResNet</a:t>
            </a:r>
            <a:r>
              <a:rPr lang="en-US" altLang="zh-CN" dirty="0">
                <a:latin typeface="Helvetica" pitchFamily="2" charset="0"/>
              </a:rPr>
              <a:t> linear probe on 16 datasets </a:t>
            </a:r>
            <a:endParaRPr lang="zh-CN" altLang="en-US" dirty="0">
              <a:latin typeface="Helvetica" pitchFamily="2" charset="0"/>
            </a:endParaRPr>
          </a:p>
        </p:txBody>
      </p:sp>
      <p:sp>
        <p:nvSpPr>
          <p:cNvPr id="6" name="文本框 5">
            <a:extLst>
              <a:ext uri="{FF2B5EF4-FFF2-40B4-BE49-F238E27FC236}">
                <a16:creationId xmlns:a16="http://schemas.microsoft.com/office/drawing/2014/main" id="{779FC8D3-94A0-5149-AC67-5A0253EB4404}"/>
              </a:ext>
            </a:extLst>
          </p:cNvPr>
          <p:cNvSpPr txBox="1"/>
          <p:nvPr/>
        </p:nvSpPr>
        <p:spPr>
          <a:xfrm>
            <a:off x="330815" y="268517"/>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11973783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52716" y="1245523"/>
            <a:ext cx="3406313" cy="262364"/>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1633529" y="1611761"/>
            <a:ext cx="3167745" cy="369332"/>
          </a:xfrm>
          <a:prstGeom prst="rect">
            <a:avLst/>
          </a:prstGeom>
        </p:spPr>
        <p:txBody>
          <a:bodyPr wrap="square">
            <a:spAutoFit/>
          </a:bodyPr>
          <a:lstStyle/>
          <a:p>
            <a:pPr algn="ctr"/>
            <a:r>
              <a:rPr lang="en-US" altLang="zh-CN" b="1" dirty="0"/>
              <a:t>Limited examples per class</a:t>
            </a:r>
            <a:endParaRPr lang="zh-CN" altLang="en-US" b="1" dirty="0"/>
          </a:p>
        </p:txBody>
      </p:sp>
      <p:sp>
        <p:nvSpPr>
          <p:cNvPr id="6" name="文本框 5">
            <a:extLst>
              <a:ext uri="{FF2B5EF4-FFF2-40B4-BE49-F238E27FC236}">
                <a16:creationId xmlns:a16="http://schemas.microsoft.com/office/drawing/2014/main" id="{0595C730-15C6-2E44-B8F7-7E73F3822AEF}"/>
              </a:ext>
            </a:extLst>
          </p:cNvPr>
          <p:cNvSpPr txBox="1"/>
          <p:nvPr/>
        </p:nvSpPr>
        <p:spPr>
          <a:xfrm>
            <a:off x="366176" y="26064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2817235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91589" y="1451597"/>
            <a:ext cx="3406313" cy="437163"/>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1633529" y="1611761"/>
            <a:ext cx="3167745" cy="369332"/>
          </a:xfrm>
          <a:prstGeom prst="rect">
            <a:avLst/>
          </a:prstGeom>
        </p:spPr>
        <p:txBody>
          <a:bodyPr wrap="square">
            <a:spAutoFit/>
          </a:bodyPr>
          <a:lstStyle/>
          <a:p>
            <a:pPr algn="ctr"/>
            <a:r>
              <a:rPr lang="en-US" altLang="zh-CN" b="1" dirty="0"/>
              <a:t>Fine-grained</a:t>
            </a:r>
            <a:endParaRPr lang="zh-CN" altLang="en-US" b="1" dirty="0"/>
          </a:p>
        </p:txBody>
      </p:sp>
      <p:sp>
        <p:nvSpPr>
          <p:cNvPr id="6" name="文本框 5">
            <a:extLst>
              <a:ext uri="{FF2B5EF4-FFF2-40B4-BE49-F238E27FC236}">
                <a16:creationId xmlns:a16="http://schemas.microsoft.com/office/drawing/2014/main" id="{81F91B51-2A88-BC47-8D74-B75B76B8BB16}"/>
              </a:ext>
            </a:extLst>
          </p:cNvPr>
          <p:cNvSpPr txBox="1"/>
          <p:nvPr/>
        </p:nvSpPr>
        <p:spPr>
          <a:xfrm>
            <a:off x="340546" y="25823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41102627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7" name="圆角矩形 6">
            <a:extLst>
              <a:ext uri="{FF2B5EF4-FFF2-40B4-BE49-F238E27FC236}">
                <a16:creationId xmlns:a16="http://schemas.microsoft.com/office/drawing/2014/main" id="{7865DBC1-2C72-E14C-A4AD-E27B2A1390E9}"/>
              </a:ext>
            </a:extLst>
          </p:cNvPr>
          <p:cNvSpPr/>
          <p:nvPr/>
        </p:nvSpPr>
        <p:spPr>
          <a:xfrm>
            <a:off x="4427911" y="1888759"/>
            <a:ext cx="3406313" cy="184256"/>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DB0F6947-2832-144E-84DD-909F63F3F80E}"/>
              </a:ext>
            </a:extLst>
          </p:cNvPr>
          <p:cNvSpPr/>
          <p:nvPr/>
        </p:nvSpPr>
        <p:spPr>
          <a:xfrm>
            <a:off x="1309776" y="2045533"/>
            <a:ext cx="3167745" cy="1200329"/>
          </a:xfrm>
          <a:prstGeom prst="rect">
            <a:avLst/>
          </a:prstGeom>
        </p:spPr>
        <p:txBody>
          <a:bodyPr wrap="square">
            <a:spAutoFit/>
          </a:bodyPr>
          <a:lstStyle/>
          <a:p>
            <a:pPr algn="ctr"/>
            <a:r>
              <a:rPr lang="en-US" altLang="zh-CN" b="1" dirty="0"/>
              <a:t>Action recognition</a:t>
            </a:r>
          </a:p>
          <a:p>
            <a:pPr algn="ctr"/>
            <a:endParaRPr lang="en-US" altLang="zh-CN" b="1" dirty="0"/>
          </a:p>
          <a:p>
            <a:pPr algn="ctr"/>
            <a:r>
              <a:rPr lang="en-US" altLang="zh-CN" dirty="0"/>
              <a:t>(More verbs on web than in ImageNet)</a:t>
            </a:r>
            <a:endParaRPr lang="zh-CN" altLang="en-US" dirty="0"/>
          </a:p>
        </p:txBody>
      </p:sp>
      <p:sp>
        <p:nvSpPr>
          <p:cNvPr id="6" name="圆角矩形 5">
            <a:extLst>
              <a:ext uri="{FF2B5EF4-FFF2-40B4-BE49-F238E27FC236}">
                <a16:creationId xmlns:a16="http://schemas.microsoft.com/office/drawing/2014/main" id="{80830BE2-0201-EF4C-852B-208F59ECD0C2}"/>
              </a:ext>
            </a:extLst>
          </p:cNvPr>
          <p:cNvSpPr/>
          <p:nvPr/>
        </p:nvSpPr>
        <p:spPr>
          <a:xfrm>
            <a:off x="4427911" y="2298825"/>
            <a:ext cx="3406313" cy="184256"/>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A0739570-C463-4C49-969D-9678086B863D}"/>
              </a:ext>
            </a:extLst>
          </p:cNvPr>
          <p:cNvSpPr txBox="1"/>
          <p:nvPr/>
        </p:nvSpPr>
        <p:spPr>
          <a:xfrm>
            <a:off x="306010" y="248815"/>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34776676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7CC328-6D74-9B4F-9076-779CE51EFB03}"/>
              </a:ext>
            </a:extLst>
          </p:cNvPr>
          <p:cNvPicPr>
            <a:picLocks noChangeAspect="1"/>
          </p:cNvPicPr>
          <p:nvPr/>
        </p:nvPicPr>
        <p:blipFill>
          <a:blip r:embed="rId2"/>
          <a:stretch>
            <a:fillRect/>
          </a:stretch>
        </p:blipFill>
        <p:spPr>
          <a:xfrm>
            <a:off x="3801477" y="1265512"/>
            <a:ext cx="4230519" cy="4604300"/>
          </a:xfrm>
          <a:prstGeom prst="rect">
            <a:avLst/>
          </a:prstGeom>
        </p:spPr>
      </p:pic>
      <p:sp>
        <p:nvSpPr>
          <p:cNvPr id="6" name="圆角矩形 5">
            <a:extLst>
              <a:ext uri="{FF2B5EF4-FFF2-40B4-BE49-F238E27FC236}">
                <a16:creationId xmlns:a16="http://schemas.microsoft.com/office/drawing/2014/main" id="{80830BE2-0201-EF4C-852B-208F59ECD0C2}"/>
              </a:ext>
            </a:extLst>
          </p:cNvPr>
          <p:cNvSpPr/>
          <p:nvPr/>
        </p:nvSpPr>
        <p:spPr>
          <a:xfrm>
            <a:off x="4357495" y="2601042"/>
            <a:ext cx="3406313" cy="720439"/>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66D0EFB0-0E99-6841-9EA0-31FF8D26AE82}"/>
              </a:ext>
            </a:extLst>
          </p:cNvPr>
          <p:cNvSpPr/>
          <p:nvPr/>
        </p:nvSpPr>
        <p:spPr>
          <a:xfrm>
            <a:off x="1528915" y="2822761"/>
            <a:ext cx="3167745" cy="369332"/>
          </a:xfrm>
          <a:prstGeom prst="rect">
            <a:avLst/>
          </a:prstGeom>
        </p:spPr>
        <p:txBody>
          <a:bodyPr wrap="square">
            <a:spAutoFit/>
          </a:bodyPr>
          <a:lstStyle/>
          <a:p>
            <a:pPr algn="ctr"/>
            <a:r>
              <a:rPr lang="en-US" altLang="zh-CN" b="1" dirty="0"/>
              <a:t>General classification</a:t>
            </a:r>
            <a:endParaRPr lang="zh-CN" altLang="en-US" b="1" dirty="0"/>
          </a:p>
        </p:txBody>
      </p:sp>
      <p:sp>
        <p:nvSpPr>
          <p:cNvPr id="10" name="圆角矩形 9">
            <a:extLst>
              <a:ext uri="{FF2B5EF4-FFF2-40B4-BE49-F238E27FC236}">
                <a16:creationId xmlns:a16="http://schemas.microsoft.com/office/drawing/2014/main" id="{0662AD83-CC67-9B4A-92B7-2A06E1C918AC}"/>
              </a:ext>
            </a:extLst>
          </p:cNvPr>
          <p:cNvSpPr/>
          <p:nvPr/>
        </p:nvSpPr>
        <p:spPr>
          <a:xfrm>
            <a:off x="4357495" y="3451072"/>
            <a:ext cx="3406313" cy="184256"/>
          </a:xfrm>
          <a:prstGeom prst="roundRect">
            <a:avLst>
              <a:gd name="adj" fmla="val 795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81301A5A-856B-3C43-AD9F-C1C6DBE81456}"/>
              </a:ext>
            </a:extLst>
          </p:cNvPr>
          <p:cNvSpPr txBox="1"/>
          <p:nvPr/>
        </p:nvSpPr>
        <p:spPr>
          <a:xfrm>
            <a:off x="323528" y="254878"/>
            <a:ext cx="7528214" cy="507831"/>
          </a:xfrm>
          <a:prstGeom prst="rect">
            <a:avLst/>
          </a:prstGeom>
          <a:noFill/>
        </p:spPr>
        <p:txBody>
          <a:bodyPr wrap="square" rtlCol="0">
            <a:spAutoFit/>
          </a:bodyPr>
          <a:lstStyle/>
          <a:p>
            <a:r>
              <a:rPr kumimoji="1" lang="en-US" altLang="zh-CN" sz="2700" b="1" dirty="0">
                <a:latin typeface="Helvetica" pitchFamily="2" charset="0"/>
              </a:rPr>
              <a:t>Experiments: Zero-shot</a:t>
            </a:r>
            <a:endParaRPr kumimoji="1" lang="en" altLang="zh-CN" sz="2700" dirty="0">
              <a:latin typeface="Helvetica" pitchFamily="2" charset="0"/>
            </a:endParaRPr>
          </a:p>
        </p:txBody>
      </p:sp>
    </p:spTree>
    <p:extLst>
      <p:ext uri="{BB962C8B-B14F-4D97-AF65-F5344CB8AC3E}">
        <p14:creationId xmlns:p14="http://schemas.microsoft.com/office/powerpoint/2010/main" val="647669614"/>
      </p:ext>
    </p:extLst>
  </p:cSld>
  <p:clrMapOvr>
    <a:masterClrMapping/>
  </p:clrMapOvr>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3638</TotalTime>
  <Words>4991</Words>
  <Application>Microsoft Macintosh PowerPoint</Application>
  <PresentationFormat>On-screen Show (4:3)</PresentationFormat>
  <Paragraphs>922</Paragraphs>
  <Slides>111</Slides>
  <Notes>16</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111</vt:i4>
      </vt:variant>
    </vt:vector>
  </HeadingPairs>
  <TitlesOfParts>
    <vt:vector size="135" baseType="lpstr">
      <vt:lpstr>Arial</vt:lpstr>
      <vt:lpstr>Avenir Next</vt:lpstr>
      <vt:lpstr>AvenirNext-Medium</vt:lpstr>
      <vt:lpstr>Calibri</vt:lpstr>
      <vt:lpstr>Courier</vt:lpstr>
      <vt:lpstr>Gill Sans</vt:lpstr>
      <vt:lpstr>GillSans-Light</vt:lpstr>
      <vt:lpstr>Helvetica</vt:lpstr>
      <vt:lpstr>Helvetica Neue</vt:lpstr>
      <vt:lpstr>Helvetica-Light</vt:lpstr>
      <vt:lpstr>Helvetica-LightOblique</vt:lpstr>
      <vt:lpstr>HelveticaNeue-Light</vt:lpstr>
      <vt:lpstr>HelveticaNeue-LightItalic</vt:lpstr>
      <vt:lpstr>Luengo</vt:lpstr>
      <vt:lpstr>Menlo</vt:lpstr>
      <vt:lpstr>Myriad Pro</vt:lpstr>
      <vt:lpstr>Noto Sans</vt:lpstr>
      <vt:lpstr>Source Sans Pro</vt:lpstr>
      <vt:lpstr>source-serif-pro</vt:lpstr>
      <vt:lpstr>STIXGeneral</vt:lpstr>
      <vt:lpstr>STIXSizeOneSym</vt:lpstr>
      <vt:lpstr>Times New Roman</vt:lpstr>
      <vt:lpstr>Trebuchet MS</vt:lpstr>
      <vt:lpstr>7_Standarddesign</vt:lpstr>
      <vt:lpstr>Intelligent Agents Vision and Language</vt:lpstr>
      <vt:lpstr>vision &amp; language</vt:lpstr>
      <vt:lpstr>Image captioning</vt:lpstr>
      <vt:lpstr>Visual question answering</vt:lpstr>
      <vt:lpstr>We’ve seen how to compute  representations of words and  sentences. What about images?</vt:lpstr>
      <vt:lpstr>Grayscale images are matrices</vt:lpstr>
      <vt:lpstr>Color images are tensors</vt:lpstr>
      <vt:lpstr>Convolution operator</vt:lpstr>
      <vt:lpstr>PowerPoint Presentation</vt:lpstr>
      <vt:lpstr>Demo: http://setosa.io/ev/image-kernels/ </vt:lpstr>
      <vt:lpstr>Convolutional Layer (with 4 filters)</vt:lpstr>
      <vt:lpstr>Convolutional Layer (with 4 filters)</vt:lpstr>
      <vt:lpstr>Pooling layers to reduce dimensionality</vt:lpstr>
      <vt:lpstr>Alexnet</vt:lpstr>
      <vt:lpstr>Image classification</vt:lpstr>
      <vt:lpstr>Alexnet</vt:lpstr>
      <vt:lpstr>What is happening?</vt:lpstr>
      <vt:lpstr>Revolution of depth</vt:lpstr>
      <vt:lpstr>lmageNet pretraining -&gt; lnstagram pretraining</vt:lpstr>
      <vt:lpstr>PowerPoint Presentation</vt:lpstr>
      <vt:lpstr>PowerPoint Presentation</vt:lpstr>
      <vt:lpstr>Simple visual QA</vt:lpstr>
      <vt:lpstr>Visual attention</vt:lpstr>
      <vt:lpstr>softmax:  predict answer</vt:lpstr>
      <vt:lpstr>PowerPoint Presentation</vt:lpstr>
      <vt:lpstr>Hard Attention</vt:lpstr>
      <vt:lpstr>Grounded question answering</vt:lpstr>
      <vt:lpstr>Neural nets learn lexical groundings</vt:lpstr>
      <vt:lpstr>Semantic parsers learn composition</vt:lpstr>
      <vt:lpstr>Neural module networks learn both!</vt:lpstr>
      <vt:lpstr>Neural module networks</vt:lpstr>
      <vt:lpstr>Neural module networks</vt:lpstr>
      <vt:lpstr>Neural module networks</vt:lpstr>
      <vt:lpstr>Sentence meanings are computations</vt:lpstr>
      <vt:lpstr>NLVR2: natural language for visual  reasoning! (Suhr et al., 2018)</vt:lpstr>
      <vt:lpstr>PowerPoint Presentation</vt:lpstr>
      <vt:lpstr>PowerPoint Presentation</vt:lpstr>
      <vt:lpstr>Image Captioning</vt:lpstr>
      <vt:lpstr>test image</vt:lpstr>
      <vt:lpstr>test image</vt:lpstr>
      <vt:lpstr>PowerPoint Presentation</vt:lpstr>
      <vt:lpstr>test image</vt:lpstr>
      <vt:lpstr>PowerPoint Presentation</vt:lpstr>
      <vt:lpstr>test image</vt:lpstr>
      <vt:lpstr>test image</vt:lpstr>
      <vt:lpstr>test image</vt:lpstr>
      <vt:lpstr>test image</vt:lpstr>
      <vt:lpstr>test image</vt:lpstr>
      <vt:lpstr>lmage Captioning: Failure Cases</vt:lpstr>
      <vt:lpstr>PowerPoint Presentation</vt:lpstr>
      <vt:lpstr>Image Captioning with Attention</vt:lpstr>
      <vt:lpstr>Image Captioning with Attention</vt:lpstr>
      <vt:lpstr>Image Captioning using Transformers</vt:lpstr>
      <vt:lpstr>Image Captioning using transformers</vt:lpstr>
      <vt:lpstr>Image Captioning using ONLY transformers</vt:lpstr>
      <vt:lpstr>Vision Transformers (ViT) vs. ResNets (BiT)</vt:lpstr>
      <vt:lpstr>Intelligent Agents Vision and Language</vt:lpstr>
      <vt:lpstr>Vision Transformers</vt:lpstr>
      <vt:lpstr>PowerPoint Presentation</vt:lpstr>
      <vt:lpstr>Model</vt:lpstr>
      <vt:lpstr>Pretraining: Masked Multi-Modal Learning Task</vt:lpstr>
      <vt:lpstr>Pretraining: Multi-modal alignment task  </vt:lpstr>
      <vt:lpstr>Transfer tasks</vt:lpstr>
      <vt:lpstr>Visual Question Answering  (VQA)</vt:lpstr>
      <vt:lpstr>Visual Commonsense Reasoning  (VCR)</vt:lpstr>
      <vt:lpstr>Grounding Referring Expressions</vt:lpstr>
      <vt:lpstr>Caption-Based Image Retrieval </vt:lpstr>
      <vt:lpstr>Contrastive pretraining</vt:lpstr>
      <vt:lpstr>Nowadays: Many different V&amp;L BERTs   Single- &amp; Dual-Stream Architectures</vt:lpstr>
      <vt:lpstr>General approach</vt:lpstr>
      <vt:lpstr>PowerPoint Presentation</vt:lpstr>
      <vt:lpstr>Contrastive  language-image pretraining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Compare with decidated image classifier?</vt:lpstr>
      <vt:lpstr>Linear Probe 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1464</cp:revision>
  <cp:lastPrinted>2014-10-18T14:57:02Z</cp:lastPrinted>
  <dcterms:created xsi:type="dcterms:W3CDTF">2010-04-27T12:26:40Z</dcterms:created>
  <dcterms:modified xsi:type="dcterms:W3CDTF">2023-02-01T03:30:18Z</dcterms:modified>
</cp:coreProperties>
</file>