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273" r:id="rId2"/>
    <p:sldId id="4020" r:id="rId3"/>
    <p:sldId id="4021" r:id="rId4"/>
    <p:sldId id="4022" r:id="rId5"/>
    <p:sldId id="256" r:id="rId6"/>
    <p:sldId id="258" r:id="rId7"/>
    <p:sldId id="259" r:id="rId8"/>
    <p:sldId id="260" r:id="rId9"/>
    <p:sldId id="4025" r:id="rId10"/>
    <p:sldId id="261" r:id="rId11"/>
    <p:sldId id="4023" r:id="rId12"/>
    <p:sldId id="4024" r:id="rId13"/>
    <p:sldId id="262" r:id="rId14"/>
    <p:sldId id="263" r:id="rId15"/>
    <p:sldId id="264" r:id="rId16"/>
    <p:sldId id="266" r:id="rId17"/>
    <p:sldId id="267" r:id="rId18"/>
    <p:sldId id="4026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4018" r:id="rId27"/>
    <p:sldId id="4019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 tang" initials="jt" lastIdx="1" clrIdx="0">
    <p:extLst>
      <p:ext uri="{19B8F6BF-5375-455C-9EA6-DF929625EA0E}">
        <p15:presenceInfo xmlns:p15="http://schemas.microsoft.com/office/powerpoint/2012/main" userId="S::jian.tang@hec.ca::08ea5e91-e79c-4f6e-a581-0d347d8e8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0544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08.02.23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08.02.23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99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mind.com/blog/tackling-multiple-tasks-with-a-single-visual-language-model" TargetMode="External"/><Relationship Id="rId2" Type="http://schemas.openxmlformats.org/officeDocument/2006/relationships/hyperlink" Target="https://ai.googleblog.com/2020/06/pegasus-state-of-art-model-fo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google/technology/ai/bard-google-ai-search-updates/" TargetMode="External"/><Relationship Id="rId4" Type="http://schemas.openxmlformats.org/officeDocument/2006/relationships/hyperlink" Target="https://imagen.research.googl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ctica.org/" TargetMode="External"/><Relationship Id="rId2" Type="http://schemas.openxmlformats.org/officeDocument/2006/relationships/hyperlink" Target="https://ai.facebook.com/blog/democratizing-access-to-large-scale-language-models-with-opt-175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800" b="1" dirty="0">
                <a:cs typeface="+mj-cs"/>
              </a:rPr>
              <a:t>Language-Vision-Models: DALL-E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8084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650" y="243070"/>
            <a:ext cx="6840760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z="3200" spc="5" dirty="0">
                <a:solidFill>
                  <a:schemeClr val="tx1"/>
                </a:solidFill>
                <a:latin typeface="+mj-lt"/>
              </a:rPr>
              <a:t>Related </a:t>
            </a:r>
            <a:r>
              <a:rPr sz="3200" spc="-5" dirty="0">
                <a:solidFill>
                  <a:schemeClr val="tx1"/>
                </a:solidFill>
                <a:latin typeface="+mj-lt"/>
              </a:rPr>
              <a:t>Work </a:t>
            </a:r>
            <a:r>
              <a:rPr sz="3200" spc="5" dirty="0">
                <a:solidFill>
                  <a:schemeClr val="tx1"/>
                </a:solidFill>
                <a:latin typeface="+mj-lt"/>
              </a:rPr>
              <a:t>- Autoencoder</a:t>
            </a:r>
            <a:r>
              <a:rPr sz="3200" spc="-225" dirty="0">
                <a:solidFill>
                  <a:schemeClr val="tx1"/>
                </a:solidFill>
                <a:latin typeface="+mj-lt"/>
              </a:rPr>
              <a:t> </a:t>
            </a:r>
            <a:r>
              <a:rPr sz="3200" spc="5" dirty="0">
                <a:solidFill>
                  <a:schemeClr val="tx1"/>
                </a:solidFill>
                <a:latin typeface="+mj-lt"/>
              </a:rPr>
              <a:t>problem</a:t>
            </a:r>
          </a:p>
        </p:txBody>
      </p:sp>
      <p:sp>
        <p:nvSpPr>
          <p:cNvPr id="3" name="object 3"/>
          <p:cNvSpPr/>
          <p:nvPr/>
        </p:nvSpPr>
        <p:spPr>
          <a:xfrm>
            <a:off x="755576" y="1196752"/>
            <a:ext cx="5400600" cy="511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E8C68AC8-CFFB-B22B-8F14-388F71452612}"/>
              </a:ext>
            </a:extLst>
          </p:cNvPr>
          <p:cNvSpPr/>
          <p:nvPr/>
        </p:nvSpPr>
        <p:spPr>
          <a:xfrm>
            <a:off x="6156176" y="803302"/>
            <a:ext cx="3096344" cy="2246051"/>
          </a:xfrm>
          <a:prstGeom prst="cloudCallout">
            <a:avLst>
              <a:gd name="adj1" fmla="val -59798"/>
              <a:gd name="adj2" fmla="val 427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Continuous latent space, but…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81C3-E30C-90A0-B310-96687A5C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5" dirty="0">
                <a:solidFill>
                  <a:schemeClr val="tx1"/>
                </a:solidFill>
                <a:latin typeface="+mj-lt"/>
              </a:rPr>
              <a:t>Related </a:t>
            </a:r>
            <a:r>
              <a:rPr lang="en-GB" sz="3200" spc="-5" dirty="0">
                <a:solidFill>
                  <a:schemeClr val="tx1"/>
                </a:solidFill>
                <a:latin typeface="+mj-lt"/>
              </a:rPr>
              <a:t>Work </a:t>
            </a:r>
            <a:r>
              <a:rPr lang="en-GB" sz="3200" spc="5" dirty="0">
                <a:solidFill>
                  <a:schemeClr val="tx1"/>
                </a:solidFill>
                <a:latin typeface="+mj-lt"/>
              </a:rPr>
              <a:t>-</a:t>
            </a:r>
            <a:r>
              <a:rPr lang="en-GB" sz="3200" spc="-22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200" spc="-15" dirty="0">
                <a:solidFill>
                  <a:schemeClr val="tx1"/>
                </a:solidFill>
                <a:latin typeface="+mj-lt"/>
              </a:rPr>
              <a:t>Variational </a:t>
            </a:r>
            <a:r>
              <a:rPr lang="en-GB" sz="3200" spc="5" dirty="0">
                <a:solidFill>
                  <a:schemeClr val="tx1"/>
                </a:solidFill>
                <a:latin typeface="+mj-lt"/>
              </a:rPr>
              <a:t>Autoencoder</a:t>
            </a:r>
            <a:endParaRPr lang="en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D14FE-18CC-4130-6F98-7316A84FFD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DE" smtClean="0"/>
              <a:t>11</a:t>
            </a:fld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B8F12D-D10E-2FDC-CAB2-B12359139482}"/>
                  </a:ext>
                </a:extLst>
              </p:cNvPr>
              <p:cNvSpPr txBox="1"/>
              <p:nvPr/>
            </p:nvSpPr>
            <p:spPr>
              <a:xfrm>
                <a:off x="468313" y="1186016"/>
                <a:ext cx="8496300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Consider our latent space </a:t>
                </a:r>
                <a:r>
                  <a:rPr lang="en-GB" sz="2400" i="1" dirty="0">
                    <a:solidFill>
                      <a:srgbClr val="212121"/>
                    </a:solidFill>
                    <a:effectLst/>
                    <a:latin typeface="+mn-lt"/>
                  </a:rPr>
                  <a:t>z </a:t>
                </a: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as a random variable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First let’s enforce a </a:t>
                </a:r>
                <a:r>
                  <a:rPr lang="en-GB" sz="2400" b="1" dirty="0">
                    <a:solidFill>
                      <a:srgbClr val="212121"/>
                    </a:solidFill>
                    <a:effectLst/>
                    <a:latin typeface="+mn-lt"/>
                  </a:rPr>
                  <a:t>prior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 on our </a:t>
                </a:r>
                <a:r>
                  <a:rPr lang="en-GB" sz="2400" dirty="0" err="1">
                    <a:solidFill>
                      <a:srgbClr val="212121"/>
                    </a:solidFill>
                    <a:effectLst/>
                    <a:latin typeface="+mn-lt"/>
                  </a:rPr>
                  <a:t>latents</a:t>
                </a: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, in most VAEs this is typically just a standard gaussian distribution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0, 1)</m:t>
                    </m:r>
                  </m:oMath>
                </a14:m>
                <a:endParaRPr lang="en-GB" sz="2400" dirty="0">
                  <a:solidFill>
                    <a:srgbClr val="212121"/>
                  </a:solidFill>
                  <a:effectLst/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Given a raw datapoint </a:t>
                </a:r>
                <a:r>
                  <a:rPr lang="en-GB" sz="2400" i="1" dirty="0">
                    <a:solidFill>
                      <a:srgbClr val="212121"/>
                    </a:solidFill>
                    <a:effectLst/>
                    <a:latin typeface="+mn-lt"/>
                  </a:rPr>
                  <a:t>x</a:t>
                </a: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, we also define a </a:t>
                </a:r>
                <a:r>
                  <a:rPr lang="en-GB" sz="2400" b="1" dirty="0">
                    <a:solidFill>
                      <a:srgbClr val="212121"/>
                    </a:solidFill>
                    <a:effectLst/>
                    <a:latin typeface="+mn-lt"/>
                  </a:rPr>
                  <a:t>posterior </a:t>
                </a: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for the latent space as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i="1" dirty="0" err="1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  <a:cs typeface="AppleSymbols" panose="02000000000000000000" pitchFamily="2" charset="-79"/>
                      </a:rPr>
                      <m:t>∣</m:t>
                    </m:r>
                    <m:r>
                      <a:rPr lang="en-GB" sz="2400" i="1" dirty="0" err="1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>
                  <a:solidFill>
                    <a:srgbClr val="212121"/>
                  </a:solidFill>
                  <a:effectLst/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12121"/>
                    </a:solidFill>
                    <a:latin typeface="+mn-lt"/>
                  </a:rPr>
                  <a:t>The </a:t>
                </a: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goal is to compute this posterior for the data, which we can express using Bayes’ rule 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212121"/>
                  </a:solidFill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212121"/>
                  </a:solidFill>
                  <a:effectLst/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212121"/>
                  </a:solidFill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But…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 smtClean="0">
                        <a:solidFill>
                          <a:srgbClr val="21212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 is intractable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212121"/>
                    </a:solidFill>
                    <a:effectLst/>
                    <a:latin typeface="+mn-lt"/>
                  </a:rPr>
                  <a:t>Need approximation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B8F12D-D10E-2FDC-CAB2-B1235913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186016"/>
                <a:ext cx="8496300" cy="4524315"/>
              </a:xfrm>
              <a:prstGeom prst="rect">
                <a:avLst/>
              </a:prstGeom>
              <a:blipFill>
                <a:blip r:embed="rId2"/>
                <a:stretch>
                  <a:fillRect l="-894" t="-1120" r="-596" b="-22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C5E490E-CFEE-B32B-DBCA-1CC8F2BAD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57" y="4077072"/>
            <a:ext cx="2364110" cy="672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3DD8D-8E12-3F76-32FB-FB82CFFFDCA3}"/>
              </a:ext>
            </a:extLst>
          </p:cNvPr>
          <p:cNvSpPr txBox="1"/>
          <p:nvPr/>
        </p:nvSpPr>
        <p:spPr>
          <a:xfrm>
            <a:off x="1907704" y="6611348"/>
            <a:ext cx="6084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HelveticaNeue" panose="02000503000000020004" pitchFamily="2" charset="0"/>
              </a:rPr>
              <a:t>Understanding VQ-VAE (DALL-E Explained Pt. 1)). Charlie Snell </a:t>
            </a:r>
            <a:endParaRPr lang="en-GB" sz="1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2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814B-DC2F-E16B-4AE8-D2990AE1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5" dirty="0">
                <a:solidFill>
                  <a:schemeClr val="tx1"/>
                </a:solidFill>
                <a:latin typeface="+mj-lt"/>
              </a:rPr>
              <a:t>Related </a:t>
            </a:r>
            <a:r>
              <a:rPr lang="en-GB" sz="3200" spc="-5" dirty="0">
                <a:solidFill>
                  <a:schemeClr val="tx1"/>
                </a:solidFill>
                <a:latin typeface="+mj-lt"/>
              </a:rPr>
              <a:t>Work </a:t>
            </a:r>
            <a:r>
              <a:rPr lang="en-GB" sz="3200" spc="5" dirty="0">
                <a:solidFill>
                  <a:schemeClr val="tx1"/>
                </a:solidFill>
                <a:latin typeface="+mj-lt"/>
              </a:rPr>
              <a:t>-</a:t>
            </a:r>
            <a:r>
              <a:rPr lang="en-GB" sz="3200" spc="-22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3200" spc="-15" dirty="0">
                <a:solidFill>
                  <a:schemeClr val="tx1"/>
                </a:solidFill>
                <a:latin typeface="+mj-lt"/>
              </a:rPr>
              <a:t>Variational </a:t>
            </a:r>
            <a:r>
              <a:rPr lang="en-GB" sz="3200" spc="5" dirty="0">
                <a:solidFill>
                  <a:schemeClr val="tx1"/>
                </a:solidFill>
                <a:latin typeface="+mj-lt"/>
              </a:rPr>
              <a:t>Autoencoder</a:t>
            </a:r>
            <a:endParaRPr lang="en-DE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D06C00-C15F-337F-FAD5-E50DAB487E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DE" smtClean="0"/>
              <a:t>12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E7375-E3F6-51A4-5448-5C2651C5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8" y="2404749"/>
            <a:ext cx="4860659" cy="2160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98268A-7B4D-F4E5-45FD-0922F59715E0}"/>
              </a:ext>
            </a:extLst>
          </p:cNvPr>
          <p:cNvSpPr txBox="1"/>
          <p:nvPr/>
        </p:nvSpPr>
        <p:spPr>
          <a:xfrm>
            <a:off x="551657" y="457555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Derive loss function:</a:t>
            </a:r>
            <a:endParaRPr lang="en-DE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358B5-BB50-ADEE-6B67-D5E5F5200C9D}"/>
              </a:ext>
            </a:extLst>
          </p:cNvPr>
          <p:cNvSpPr txBox="1"/>
          <p:nvPr/>
        </p:nvSpPr>
        <p:spPr>
          <a:xfrm>
            <a:off x="551657" y="1196612"/>
            <a:ext cx="8229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2121"/>
                </a:solidFill>
                <a:effectLst/>
                <a:latin typeface="+mn-lt"/>
              </a:rPr>
              <a:t>Restrict approximation of the posterior to a specific family of distributions: independent gaussians. Call this approximated distribution </a:t>
            </a:r>
            <a:r>
              <a:rPr lang="en-GB" sz="2400" i="1" dirty="0">
                <a:solidFill>
                  <a:srgbClr val="212121"/>
                </a:solidFill>
                <a:effectLst/>
                <a:latin typeface="+mn-lt"/>
              </a:rPr>
              <a:t>q</a:t>
            </a:r>
            <a:r>
              <a:rPr lang="en-GB" sz="2400" dirty="0">
                <a:solidFill>
                  <a:srgbClr val="212121"/>
                </a:solidFill>
                <a:effectLst/>
                <a:latin typeface="+mn-lt"/>
              </a:rPr>
              <a:t>(</a:t>
            </a:r>
            <a:r>
              <a:rPr lang="en-GB" sz="2400" i="1" dirty="0" err="1">
                <a:solidFill>
                  <a:srgbClr val="212121"/>
                </a:solidFill>
                <a:effectLst/>
                <a:latin typeface="+mn-lt"/>
              </a:rPr>
              <a:t>z</a:t>
            </a:r>
            <a:r>
              <a:rPr lang="en-GB" sz="2400" dirty="0" err="1">
                <a:solidFill>
                  <a:srgbClr val="212121"/>
                </a:solidFill>
                <a:effectLst/>
                <a:latin typeface="+mn-lt"/>
                <a:cs typeface="AppleSymbols" panose="02000000000000000000" pitchFamily="2" charset="-79"/>
              </a:rPr>
              <a:t>∣</a:t>
            </a:r>
            <a:r>
              <a:rPr lang="en-GB" sz="2400" i="1" dirty="0" err="1">
                <a:solidFill>
                  <a:srgbClr val="212121"/>
                </a:solidFill>
                <a:effectLst/>
                <a:latin typeface="+mn-lt"/>
              </a:rPr>
              <a:t>x</a:t>
            </a:r>
            <a:r>
              <a:rPr lang="en-GB" sz="2400" dirty="0">
                <a:solidFill>
                  <a:srgbClr val="212121"/>
                </a:solidFill>
                <a:effectLst/>
                <a:latin typeface="+mn-lt"/>
              </a:rPr>
              <a:t>) </a:t>
            </a:r>
            <a:endParaRPr lang="en-GB" sz="2400" dirty="0">
              <a:effectLst/>
              <a:latin typeface="+mn-lt"/>
            </a:endParaRP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FC09F5A-1863-95B0-2DE2-B2546445711C}"/>
              </a:ext>
            </a:extLst>
          </p:cNvPr>
          <p:cNvSpPr/>
          <p:nvPr/>
        </p:nvSpPr>
        <p:spPr>
          <a:xfrm>
            <a:off x="3328748" y="5225683"/>
            <a:ext cx="5976664" cy="1575465"/>
          </a:xfrm>
          <a:prstGeom prst="cloudCallout">
            <a:avLst>
              <a:gd name="adj1" fmla="val -39343"/>
              <a:gd name="adj2" fmla="val -511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>
                <a:solidFill>
                  <a:schemeClr val="tx1"/>
                </a:solidFill>
              </a:rPr>
              <a:t>ELBO: </a:t>
            </a:r>
            <a:r>
              <a:rPr lang="en-DE" dirty="0">
                <a:solidFill>
                  <a:schemeClr val="tx1"/>
                </a:solidFill>
              </a:rPr>
              <a:t>See course on Probabilistic and Differential Programming</a:t>
            </a:r>
            <a:endParaRPr lang="en-DE" sz="1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A3D1-8525-68AA-C7F9-BC28CE46B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921" y="4513417"/>
            <a:ext cx="5320258" cy="585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loud Callout 8">
                <a:extLst>
                  <a:ext uri="{FF2B5EF4-FFF2-40B4-BE49-F238E27FC236}">
                    <a16:creationId xmlns:a16="http://schemas.microsoft.com/office/drawing/2014/main" id="{1E255C39-AFC4-B1DE-A188-3FFEF3C8D8F4}"/>
                  </a:ext>
                </a:extLst>
              </p:cNvPr>
              <p:cNvSpPr/>
              <p:nvPr/>
            </p:nvSpPr>
            <p:spPr>
              <a:xfrm>
                <a:off x="5976330" y="2162942"/>
                <a:ext cx="3960440" cy="1872208"/>
              </a:xfrm>
              <a:prstGeom prst="cloudCallout">
                <a:avLst>
                  <a:gd name="adj1" fmla="val 3859"/>
                  <a:gd name="adj2" fmla="val 8081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800" dirty="0">
                    <a:solidFill>
                      <a:srgbClr val="212121"/>
                    </a:solidFill>
                    <a:effectLst/>
                    <a:latin typeface="HelveticaNeue" panose="02000503000000020004" pitchFamily="2" charset="0"/>
                  </a:rPr>
                  <a:t>VAE: Add a prior to the autoencoder latent space: Approximat</a:t>
                </a:r>
                <a:r>
                  <a:rPr lang="en-GB" dirty="0">
                    <a:solidFill>
                      <a:srgbClr val="212121"/>
                    </a:solidFill>
                    <a:latin typeface="HelveticaNeue" panose="02000503000000020004" pitchFamily="2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212121"/>
                    </a:solidFill>
                    <a:latin typeface="HelveticaNeue" panose="02000503000000020004" pitchFamily="2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dirty="0" err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err="1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effectLst/>
                </a:endParaRPr>
              </a:p>
            </p:txBody>
          </p:sp>
        </mc:Choice>
        <mc:Fallback>
          <p:sp>
            <p:nvSpPr>
              <p:cNvPr id="9" name="Cloud Callout 8">
                <a:extLst>
                  <a:ext uri="{FF2B5EF4-FFF2-40B4-BE49-F238E27FC236}">
                    <a16:creationId xmlns:a16="http://schemas.microsoft.com/office/drawing/2014/main" id="{1E255C39-AFC4-B1DE-A188-3FFEF3C8D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30" y="2162942"/>
                <a:ext cx="3960440" cy="1872208"/>
              </a:xfrm>
              <a:prstGeom prst="cloudCallout">
                <a:avLst>
                  <a:gd name="adj1" fmla="val 3859"/>
                  <a:gd name="adj2" fmla="val 8081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DC86BB6-9664-CD32-6485-7FD7CAC1FC66}"/>
              </a:ext>
            </a:extLst>
          </p:cNvPr>
          <p:cNvSpPr txBox="1"/>
          <p:nvPr/>
        </p:nvSpPr>
        <p:spPr>
          <a:xfrm>
            <a:off x="1907704" y="6611348"/>
            <a:ext cx="6084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HelveticaNeue" panose="02000503000000020004" pitchFamily="2" charset="0"/>
              </a:rPr>
              <a:t>Understanding VQ-VAE (DALL-E Explained Pt. 1)). Charlie Snell </a:t>
            </a:r>
            <a:endParaRPr lang="en-GB" sz="1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67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056784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lang="de-DE" sz="3200" spc="-15" dirty="0">
                <a:solidFill>
                  <a:schemeClr val="tx1"/>
                </a:solidFill>
                <a:latin typeface="+mj-lt"/>
              </a:rPr>
              <a:t>V</a:t>
            </a:r>
            <a:r>
              <a:rPr sz="3200" spc="-15" dirty="0" err="1">
                <a:solidFill>
                  <a:schemeClr val="tx1"/>
                </a:solidFill>
                <a:latin typeface="+mj-lt"/>
              </a:rPr>
              <a:t>ariational</a:t>
            </a:r>
            <a:r>
              <a:rPr sz="3200" spc="-204" dirty="0">
                <a:solidFill>
                  <a:schemeClr val="tx1"/>
                </a:solidFill>
                <a:latin typeface="+mj-lt"/>
              </a:rPr>
              <a:t> </a:t>
            </a:r>
            <a:r>
              <a:rPr sz="3200" spc="5" dirty="0">
                <a:solidFill>
                  <a:schemeClr val="tx1"/>
                </a:solidFill>
                <a:latin typeface="+mj-lt"/>
              </a:rPr>
              <a:t>Autoencoder</a:t>
            </a:r>
            <a:r>
              <a:rPr lang="de-DE" sz="3200" spc="5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200" spc="5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de-DE" sz="3200" spc="5" dirty="0">
                <a:solidFill>
                  <a:schemeClr val="tx1"/>
                </a:solidFill>
                <a:latin typeface="+mj-lt"/>
              </a:rPr>
              <a:t> a Generator</a:t>
            </a:r>
            <a:endParaRPr sz="3200" spc="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9350" y="2009725"/>
            <a:ext cx="6965276" cy="368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2901" y="4293650"/>
            <a:ext cx="1657349" cy="1257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17B622-9FD7-DA8E-4854-2A7D2970D3C7}"/>
              </a:ext>
            </a:extLst>
          </p:cNvPr>
          <p:cNvGrpSpPr/>
          <p:nvPr/>
        </p:nvGrpSpPr>
        <p:grpSpPr>
          <a:xfrm>
            <a:off x="755576" y="2492896"/>
            <a:ext cx="2779048" cy="1800754"/>
            <a:chOff x="755576" y="2492896"/>
            <a:chExt cx="2779048" cy="18007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6617A7-104B-B027-A9FC-D64E0C55077A}"/>
                </a:ext>
              </a:extLst>
            </p:cNvPr>
            <p:cNvSpPr/>
            <p:nvPr/>
          </p:nvSpPr>
          <p:spPr>
            <a:xfrm>
              <a:off x="755576" y="2492896"/>
              <a:ext cx="936104" cy="180075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8A7E55-0548-CCF6-6A7E-03EF18F4BAD1}"/>
                </a:ext>
              </a:extLst>
            </p:cNvPr>
            <p:cNvSpPr/>
            <p:nvPr/>
          </p:nvSpPr>
          <p:spPr>
            <a:xfrm>
              <a:off x="1666112" y="2492896"/>
              <a:ext cx="1868512" cy="158417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7506-02E9-534E-8978-74ADCF6A80BA}"/>
                </a:ext>
              </a:extLst>
            </p:cNvPr>
            <p:cNvSpPr/>
            <p:nvPr/>
          </p:nvSpPr>
          <p:spPr>
            <a:xfrm>
              <a:off x="1547664" y="3320988"/>
              <a:ext cx="708000" cy="87248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6696744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z="3200" spc="5" dirty="0">
                <a:solidFill>
                  <a:schemeClr val="tx1"/>
                </a:solidFill>
                <a:latin typeface="+mj-lt"/>
              </a:rPr>
              <a:t>Related </a:t>
            </a:r>
            <a:r>
              <a:rPr sz="3200" spc="-5" dirty="0">
                <a:solidFill>
                  <a:schemeClr val="tx1"/>
                </a:solidFill>
                <a:latin typeface="+mj-lt"/>
              </a:rPr>
              <a:t>Work </a:t>
            </a:r>
            <a:r>
              <a:rPr sz="3200" spc="5" dirty="0">
                <a:solidFill>
                  <a:schemeClr val="tx1"/>
                </a:solidFill>
                <a:latin typeface="+mj-lt"/>
              </a:rPr>
              <a:t>- Autoencoder vs.</a:t>
            </a:r>
            <a:r>
              <a:rPr sz="3200" spc="-220" dirty="0">
                <a:solidFill>
                  <a:schemeClr val="tx1"/>
                </a:solidFill>
                <a:latin typeface="+mj-lt"/>
              </a:rPr>
              <a:t> </a:t>
            </a:r>
            <a:r>
              <a:rPr sz="3200" spc="-55" dirty="0">
                <a:solidFill>
                  <a:schemeClr val="tx1"/>
                </a:solidFill>
                <a:latin typeface="+mj-lt"/>
              </a:rPr>
              <a:t>VAE</a:t>
            </a:r>
          </a:p>
        </p:txBody>
      </p:sp>
      <p:sp>
        <p:nvSpPr>
          <p:cNvPr id="3" name="object 3"/>
          <p:cNvSpPr/>
          <p:nvPr/>
        </p:nvSpPr>
        <p:spPr>
          <a:xfrm>
            <a:off x="866438" y="2009723"/>
            <a:ext cx="7411125" cy="364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352928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lang="de-DE" sz="3200" spc="-15" dirty="0" err="1">
                <a:solidFill>
                  <a:schemeClr val="tx1"/>
                </a:solidFill>
                <a:latin typeface="+mj-lt"/>
              </a:rPr>
              <a:t>Variational</a:t>
            </a:r>
            <a:r>
              <a:rPr lang="de-DE" sz="3200" spc="-204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200" spc="5" dirty="0">
                <a:solidFill>
                  <a:schemeClr val="tx1"/>
                </a:solidFill>
                <a:latin typeface="+mj-lt"/>
              </a:rPr>
              <a:t>Autoencoder </a:t>
            </a:r>
            <a:r>
              <a:rPr lang="de-DE" sz="3200" spc="5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de-DE" sz="3200" spc="5" dirty="0">
                <a:solidFill>
                  <a:schemeClr val="tx1"/>
                </a:solidFill>
                <a:latin typeface="+mj-lt"/>
              </a:rPr>
              <a:t> a Generator</a:t>
            </a:r>
            <a:endParaRPr sz="3200" spc="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851" y="2009725"/>
            <a:ext cx="8710299" cy="370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45568"/>
            <a:ext cx="7992888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lang="de-DE" sz="3200" spc="-15" dirty="0" err="1">
                <a:solidFill>
                  <a:schemeClr val="tx1"/>
                </a:solidFill>
                <a:latin typeface="+mj-lt"/>
              </a:rPr>
              <a:t>Variational</a:t>
            </a:r>
            <a:r>
              <a:rPr lang="de-DE" sz="3200" spc="-204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200" spc="5" dirty="0">
                <a:solidFill>
                  <a:schemeClr val="tx1"/>
                </a:solidFill>
                <a:latin typeface="+mj-lt"/>
              </a:rPr>
              <a:t>Autoencoder </a:t>
            </a:r>
            <a:r>
              <a:rPr lang="de-DE" sz="3200" spc="5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de-DE" sz="3200" spc="5" dirty="0">
                <a:solidFill>
                  <a:schemeClr val="tx1"/>
                </a:solidFill>
                <a:latin typeface="+mj-lt"/>
              </a:rPr>
              <a:t> a Generator</a:t>
            </a:r>
            <a:endParaRPr sz="3200" spc="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101" y="2009724"/>
            <a:ext cx="8627801" cy="380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5328592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z="3200" spc="5" dirty="0">
                <a:solidFill>
                  <a:schemeClr val="tx1"/>
                </a:solidFill>
                <a:latin typeface="+mj-lt"/>
              </a:rPr>
              <a:t>Related </a:t>
            </a:r>
            <a:r>
              <a:rPr sz="3200" spc="-5" dirty="0">
                <a:solidFill>
                  <a:schemeClr val="tx1"/>
                </a:solidFill>
                <a:latin typeface="+mj-lt"/>
              </a:rPr>
              <a:t>Work </a:t>
            </a:r>
            <a:r>
              <a:rPr sz="3200" spc="5" dirty="0">
                <a:solidFill>
                  <a:schemeClr val="tx1"/>
                </a:solidFill>
                <a:latin typeface="+mj-lt"/>
              </a:rPr>
              <a:t>-</a:t>
            </a:r>
            <a:r>
              <a:rPr sz="3200" spc="-75" dirty="0">
                <a:solidFill>
                  <a:schemeClr val="tx1"/>
                </a:solidFill>
                <a:latin typeface="+mj-lt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+mj-lt"/>
              </a:rPr>
              <a:t>VQ-VAE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056175"/>
            <a:ext cx="9143999" cy="3159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676" y="2776220"/>
            <a:ext cx="726699" cy="740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5250" y="2737012"/>
            <a:ext cx="786124" cy="819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8BE36AB8-C045-963D-FB90-1F5F1F594926}"/>
              </a:ext>
            </a:extLst>
          </p:cNvPr>
          <p:cNvSpPr/>
          <p:nvPr/>
        </p:nvSpPr>
        <p:spPr>
          <a:xfrm>
            <a:off x="5702908" y="150542"/>
            <a:ext cx="3096344" cy="2246051"/>
          </a:xfrm>
          <a:prstGeom prst="cloudCallout">
            <a:avLst>
              <a:gd name="adj1" fmla="val -59798"/>
              <a:gd name="adj2" fmla="val 427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Want discrete latent space?</a:t>
            </a:r>
          </a:p>
          <a:p>
            <a:pPr algn="ctr"/>
            <a:r>
              <a:rPr lang="en-DE" dirty="0">
                <a:solidFill>
                  <a:schemeClr val="tx1"/>
                </a:solidFill>
              </a:rPr>
              <a:t>Vector Quantized VAE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1698-4D10-6D51-C9A3-575AFC56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DALL-E – Central Idea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A45E74-FB22-3670-6E55-D6BA2C58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90388"/>
            <a:ext cx="8229600" cy="45820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73D4E-3598-B3D4-B5EB-EC8FDAB0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34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86" y="260648"/>
            <a:ext cx="2027034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pc="1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911" y="1393609"/>
            <a:ext cx="7745730" cy="1768433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4965" indent="-342900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386715" algn="l"/>
                <a:tab pos="387350" algn="l"/>
              </a:tabLst>
            </a:pPr>
            <a:r>
              <a:rPr sz="2400" spc="-10" dirty="0">
                <a:latin typeface="+mn-lt"/>
                <a:cs typeface="Arial"/>
              </a:rPr>
              <a:t>Transformer </a:t>
            </a:r>
            <a:r>
              <a:rPr sz="2400" spc="-5" dirty="0">
                <a:latin typeface="+mn-lt"/>
                <a:cs typeface="Arial"/>
              </a:rPr>
              <a:t>to </a:t>
            </a:r>
            <a:r>
              <a:rPr sz="2400" dirty="0">
                <a:latin typeface="+mn-lt"/>
                <a:cs typeface="Arial"/>
              </a:rPr>
              <a:t>model </a:t>
            </a:r>
            <a:r>
              <a:rPr sz="2400" spc="-5" dirty="0">
                <a:latin typeface="+mn-lt"/>
                <a:cs typeface="Arial"/>
              </a:rPr>
              <a:t>text and image tokens as </a:t>
            </a:r>
            <a:r>
              <a:rPr sz="2400" dirty="0">
                <a:latin typeface="+mn-lt"/>
                <a:cs typeface="Arial"/>
              </a:rPr>
              <a:t>single stream </a:t>
            </a:r>
            <a:r>
              <a:rPr sz="2400" spc="-5" dirty="0">
                <a:latin typeface="+mn-lt"/>
                <a:cs typeface="Arial"/>
              </a:rPr>
              <a:t>of</a:t>
            </a:r>
            <a:r>
              <a:rPr sz="2400" spc="-45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data</a:t>
            </a:r>
            <a:endParaRPr sz="2400" dirty="0">
              <a:latin typeface="+mn-lt"/>
              <a:cs typeface="Arial"/>
            </a:endParaRPr>
          </a:p>
          <a:p>
            <a:pPr marL="785495" lvl="1" indent="-285750"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843915" algn="l"/>
                <a:tab pos="844550" algn="l"/>
              </a:tabLst>
            </a:pPr>
            <a:r>
              <a:rPr spc="-5" dirty="0">
                <a:latin typeface="+mn-lt"/>
                <a:cs typeface="Arial"/>
              </a:rPr>
              <a:t>Pixels as image tokens takes up too </a:t>
            </a:r>
            <a:r>
              <a:rPr dirty="0">
                <a:latin typeface="+mn-lt"/>
                <a:cs typeface="Arial"/>
              </a:rPr>
              <a:t>much</a:t>
            </a:r>
            <a:r>
              <a:rPr spc="-15" dirty="0">
                <a:latin typeface="+mn-lt"/>
                <a:cs typeface="Arial"/>
              </a:rPr>
              <a:t> </a:t>
            </a:r>
            <a:r>
              <a:rPr dirty="0">
                <a:latin typeface="+mn-lt"/>
                <a:cs typeface="Arial"/>
              </a:rPr>
              <a:t>memory</a:t>
            </a:r>
          </a:p>
          <a:p>
            <a:pPr marL="785495" lvl="1" indent="-285750"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843915" algn="l"/>
                <a:tab pos="844550" algn="l"/>
              </a:tabLst>
            </a:pPr>
            <a:r>
              <a:rPr spc="-5" dirty="0">
                <a:latin typeface="+mn-lt"/>
                <a:cs typeface="Arial"/>
              </a:rPr>
              <a:t>Likelihood objectives prioritize </a:t>
            </a:r>
            <a:r>
              <a:rPr dirty="0">
                <a:latin typeface="+mn-lt"/>
                <a:cs typeface="Arial"/>
              </a:rPr>
              <a:t>short range </a:t>
            </a:r>
            <a:r>
              <a:rPr spc="-5" dirty="0">
                <a:latin typeface="+mn-lt"/>
                <a:cs typeface="Arial"/>
              </a:rPr>
              <a:t>dependencies between</a:t>
            </a:r>
            <a:r>
              <a:rPr spc="-40" dirty="0">
                <a:latin typeface="+mn-lt"/>
                <a:cs typeface="Arial"/>
              </a:rPr>
              <a:t> </a:t>
            </a:r>
            <a:r>
              <a:rPr spc="-5" dirty="0">
                <a:latin typeface="+mn-lt"/>
                <a:cs typeface="Arial"/>
              </a:rPr>
              <a:t>pixels</a:t>
            </a:r>
            <a:endParaRPr dirty="0">
              <a:latin typeface="+mn-lt"/>
              <a:cs typeface="Arial"/>
            </a:endParaRPr>
          </a:p>
          <a:p>
            <a:pPr marL="785495" lvl="1" indent="-285750"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843915" algn="l"/>
                <a:tab pos="844550" algn="l"/>
              </a:tabLst>
            </a:pPr>
            <a:r>
              <a:rPr spc="-5" dirty="0">
                <a:latin typeface="+mn-lt"/>
                <a:cs typeface="Arial"/>
              </a:rPr>
              <a:t>Solution: </a:t>
            </a:r>
            <a:r>
              <a:rPr dirty="0">
                <a:latin typeface="+mn-lt"/>
                <a:cs typeface="Arial"/>
              </a:rPr>
              <a:t>2 stage</a:t>
            </a:r>
            <a:r>
              <a:rPr spc="-15" dirty="0">
                <a:latin typeface="+mn-lt"/>
                <a:cs typeface="Arial"/>
              </a:rPr>
              <a:t> </a:t>
            </a:r>
            <a:r>
              <a:rPr spc="-5" dirty="0">
                <a:latin typeface="+mn-lt"/>
                <a:cs typeface="Arial"/>
              </a:rPr>
              <a:t>training!</a:t>
            </a:r>
            <a:endParaRPr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700" y="3625857"/>
            <a:ext cx="4012076" cy="115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725" y="3360190"/>
            <a:ext cx="237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1.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628933"/>
            <a:ext cx="3940624" cy="203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02775" y="3360190"/>
            <a:ext cx="237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A687-4DBA-0ED5-E8CF-6F46BF5E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Generate Images from Text – Na</a:t>
            </a:r>
            <a:r>
              <a:rPr lang="en-GB" dirty="0" err="1"/>
              <a:t>ï</a:t>
            </a:r>
            <a:r>
              <a:rPr lang="en-DE" dirty="0"/>
              <a:t>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78D7-8E41-B6D7-0691-8A122932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1291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Concatenate the set of text tokens with the unrolled set of pixel values in a corresponding image (typically unrolled top left to bottom right). </a:t>
            </a:r>
            <a:endParaRPr lang="en-GB" sz="1800" dirty="0">
              <a:effectLst/>
            </a:endParaRPr>
          </a:p>
          <a:p>
            <a:pPr>
              <a:buFont typeface="+mj-lt"/>
              <a:buAutoNum type="arabicPeriod" startAt="2"/>
            </a:pP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Given this sequence of text and pixel values, we can factor the distribution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(</a:t>
            </a:r>
            <a:r>
              <a:rPr lang="en-GB" sz="1800" i="1" dirty="0" err="1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 err="1">
                <a:solidFill>
                  <a:schemeClr val="bg1">
                    <a:lumMod val="65000"/>
                  </a:schemeClr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 err="1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) 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autoregressively: </a:t>
            </a:r>
            <a:b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</a:b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	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(</a:t>
            </a:r>
            <a:r>
              <a:rPr lang="en-GB" sz="1800" i="1" dirty="0" err="1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 err="1">
                <a:solidFill>
                  <a:schemeClr val="bg1">
                    <a:lumMod val="65000"/>
                  </a:schemeClr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 err="1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) =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1,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2,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3, ...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) =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1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)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2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1,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)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3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1,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2,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)... </a:t>
            </a:r>
            <a:br>
              <a:rPr lang="en-GB" sz="1800" dirty="0">
                <a:solidFill>
                  <a:schemeClr val="bg1">
                    <a:lumMod val="65000"/>
                  </a:schemeClr>
                </a:solidFill>
                <a:latin typeface="HelveticaNeue" panose="02000503000000020004" pitchFamily="2" charset="0"/>
              </a:rPr>
            </a:b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Here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xi 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is the </a:t>
            </a:r>
            <a:r>
              <a:rPr lang="en-GB" sz="1800" i="1" dirty="0" err="1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i</a:t>
            </a:r>
            <a:r>
              <a:rPr lang="en-GB" sz="1800" dirty="0" err="1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th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 pixel value in the unrolled image. </a:t>
            </a:r>
          </a:p>
          <a:p>
            <a:pPr>
              <a:buFont typeface="+mj-lt"/>
              <a:buAutoNum type="arabicPeriod" startAt="2"/>
            </a:pP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We now estimate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(</a:t>
            </a:r>
            <a:r>
              <a:rPr lang="en-GB" sz="1800" i="1" dirty="0" err="1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 err="1">
                <a:solidFill>
                  <a:schemeClr val="bg1">
                    <a:lumMod val="65000"/>
                  </a:schemeClr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 err="1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) 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by running maximum likelihood estimation on any autoregressive sequence model (e.g. LSTM or Transformer) over each of these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xi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xi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−1,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xi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−2, ...,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2,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1, </a:t>
            </a:r>
            <a:r>
              <a:rPr lang="en-GB" sz="1800" i="1" dirty="0">
                <a:solidFill>
                  <a:schemeClr val="bg1">
                    <a:lumMod val="65000"/>
                  </a:schemeClr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TimesNewRomanPSMT"/>
              </a:rPr>
              <a:t>) 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factors. </a:t>
            </a:r>
            <a:b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</a:br>
            <a:r>
              <a:rPr lang="en-GB" sz="1800" dirty="0">
                <a:solidFill>
                  <a:schemeClr val="bg1">
                    <a:lumMod val="65000"/>
                  </a:schemeClr>
                </a:solidFill>
                <a:effectLst/>
                <a:latin typeface="HelveticaNeue" panose="02000503000000020004" pitchFamily="2" charset="0"/>
              </a:rPr>
              <a:t>That is to say, we want to train a model to predict the next pixel value in an image, given some text and all previous pixel values. </a:t>
            </a:r>
          </a:p>
          <a:p>
            <a:pPr>
              <a:buFont typeface="+mj-lt"/>
              <a:buAutoNum type="arabicPeriod" startAt="2"/>
            </a:pPr>
            <a:endParaRPr lang="en-GB" sz="1800" dirty="0">
              <a:solidFill>
                <a:srgbClr val="212121"/>
              </a:solidFill>
              <a:effectLst/>
              <a:latin typeface="HelveticaNeue" panose="02000503000000020004" pitchFamily="2" charset="0"/>
            </a:endParaRP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CA944-044B-50C6-7901-AA1B22E5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01C95-4C33-FF37-349A-46A51EAB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88959"/>
            <a:ext cx="5432648" cy="1763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D2433C-4EA7-9D9A-ABDF-7A462D9484EF}"/>
              </a:ext>
            </a:extLst>
          </p:cNvPr>
          <p:cNvSpPr txBox="1"/>
          <p:nvPr/>
        </p:nvSpPr>
        <p:spPr>
          <a:xfrm>
            <a:off x="2051720" y="6606137"/>
            <a:ext cx="6084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HelveticaNeue" panose="02000503000000020004" pitchFamily="2" charset="0"/>
              </a:rPr>
              <a:t>How is it so good ? (DALL-E Explained Pt. 2). Charlie Snell </a:t>
            </a:r>
            <a:endParaRPr lang="en-GB" sz="1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775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14" y="227990"/>
            <a:ext cx="8003699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pc="5" dirty="0"/>
              <a:t>Stage One: Learning the </a:t>
            </a:r>
            <a:r>
              <a:rPr spc="-5" dirty="0"/>
              <a:t>Visual</a:t>
            </a:r>
            <a:r>
              <a:rPr spc="-85" dirty="0"/>
              <a:t> </a:t>
            </a:r>
            <a:r>
              <a:rPr spc="5" dirty="0"/>
              <a:t>Codebook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44" y="1412776"/>
            <a:ext cx="7179945" cy="10304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7815" indent="-285750"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2400" spc="-5" dirty="0">
                <a:latin typeface="+mn-lt"/>
                <a:cs typeface="Arial"/>
              </a:rPr>
              <a:t>Discrete </a:t>
            </a:r>
            <a:r>
              <a:rPr sz="2400" spc="-20" dirty="0">
                <a:latin typeface="+mn-lt"/>
                <a:cs typeface="Arial"/>
              </a:rPr>
              <a:t>Variational </a:t>
            </a:r>
            <a:r>
              <a:rPr sz="2400" spc="-5" dirty="0">
                <a:latin typeface="+mn-lt"/>
                <a:cs typeface="Arial"/>
              </a:rPr>
              <a:t>Autoencoder</a:t>
            </a:r>
            <a:r>
              <a:rPr sz="2400" spc="-100" dirty="0">
                <a:latin typeface="+mn-lt"/>
                <a:cs typeface="Arial"/>
              </a:rPr>
              <a:t> </a:t>
            </a:r>
            <a:r>
              <a:rPr sz="2400" spc="-25" dirty="0">
                <a:latin typeface="+mn-lt"/>
                <a:cs typeface="Arial"/>
              </a:rPr>
              <a:t>(dVAE)</a:t>
            </a:r>
            <a:endParaRPr sz="2400" dirty="0">
              <a:latin typeface="+mn-lt"/>
              <a:cs typeface="Arial"/>
            </a:endParaRPr>
          </a:p>
          <a:p>
            <a:pPr marL="785494" lvl="1" indent="-285750">
              <a:spcBef>
                <a:spcPts val="340"/>
              </a:spcBef>
              <a:buFont typeface="Arial" panose="020B0604020202020204" pitchFamily="34" charset="0"/>
              <a:buChar char="•"/>
              <a:tabLst>
                <a:tab pos="836294" algn="l"/>
                <a:tab pos="836930" algn="l"/>
              </a:tabLst>
            </a:pPr>
            <a:r>
              <a:rPr spc="-5" dirty="0">
                <a:latin typeface="+mn-lt"/>
                <a:cs typeface="Arial"/>
              </a:rPr>
              <a:t>Similar to </a:t>
            </a:r>
            <a:r>
              <a:rPr spc="-25" dirty="0">
                <a:latin typeface="+mn-lt"/>
                <a:cs typeface="Arial"/>
              </a:rPr>
              <a:t>VQ-VAE </a:t>
            </a:r>
            <a:r>
              <a:rPr dirty="0">
                <a:latin typeface="+mn-lt"/>
                <a:cs typeface="Arial"/>
              </a:rPr>
              <a:t>(in </a:t>
            </a:r>
            <a:r>
              <a:rPr spc="-5" dirty="0">
                <a:latin typeface="+mn-lt"/>
                <a:cs typeface="Arial"/>
              </a:rPr>
              <a:t>VQ-GAN) but uses distribution instead of nearest</a:t>
            </a:r>
            <a:r>
              <a:rPr spc="-20" dirty="0">
                <a:latin typeface="+mn-lt"/>
                <a:cs typeface="Arial"/>
              </a:rPr>
              <a:t> </a:t>
            </a:r>
            <a:r>
              <a:rPr spc="-5" dirty="0">
                <a:latin typeface="+mn-lt"/>
                <a:cs typeface="Arial"/>
              </a:rPr>
              <a:t>neighbor</a:t>
            </a:r>
            <a:endParaRPr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1" y="2890224"/>
            <a:ext cx="8839201" cy="2384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229201"/>
            <a:ext cx="8003699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pc="5" dirty="0"/>
              <a:t>Stage One: Learning the </a:t>
            </a:r>
            <a:r>
              <a:rPr spc="-5" dirty="0"/>
              <a:t>Visual</a:t>
            </a:r>
            <a:r>
              <a:rPr spc="-85" dirty="0"/>
              <a:t> </a:t>
            </a:r>
            <a:r>
              <a:rPr spc="5" dirty="0"/>
              <a:t>Codebook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44" y="1485019"/>
            <a:ext cx="68877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2400" spc="-5" dirty="0">
                <a:latin typeface="+mn-lt"/>
                <a:cs typeface="Arial"/>
              </a:rPr>
              <a:t>Discrete </a:t>
            </a:r>
            <a:r>
              <a:rPr sz="2400" spc="-20" dirty="0">
                <a:latin typeface="+mn-lt"/>
                <a:cs typeface="Arial"/>
              </a:rPr>
              <a:t>Variational </a:t>
            </a:r>
            <a:r>
              <a:rPr sz="2400" spc="-5" dirty="0">
                <a:latin typeface="+mn-lt"/>
                <a:cs typeface="Arial"/>
              </a:rPr>
              <a:t>Autoencoder </a:t>
            </a:r>
            <a:r>
              <a:rPr sz="2400" spc="-25" dirty="0">
                <a:latin typeface="+mn-lt"/>
                <a:cs typeface="Arial"/>
              </a:rPr>
              <a:t>(dVAE)</a:t>
            </a:r>
            <a:r>
              <a:rPr sz="2400" spc="-14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encoder</a:t>
            </a:r>
            <a:endParaRPr sz="240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8188" y="2581650"/>
            <a:ext cx="5647149" cy="3189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7413" y="3072876"/>
            <a:ext cx="966469" cy="410209"/>
          </a:xfrm>
          <a:custGeom>
            <a:avLst/>
            <a:gdLst/>
            <a:ahLst/>
            <a:cxnLst/>
            <a:rect l="l" t="t" r="r" b="b"/>
            <a:pathLst>
              <a:path w="966470" h="410210">
                <a:moveTo>
                  <a:pt x="0" y="409799"/>
                </a:moveTo>
                <a:lnTo>
                  <a:pt x="966299" y="0"/>
                </a:lnTo>
              </a:path>
            </a:pathLst>
          </a:custGeom>
          <a:ln w="9524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6212" y="4936900"/>
            <a:ext cx="995680" cy="390525"/>
          </a:xfrm>
          <a:custGeom>
            <a:avLst/>
            <a:gdLst/>
            <a:ahLst/>
            <a:cxnLst/>
            <a:rect l="l" t="t" r="r" b="b"/>
            <a:pathLst>
              <a:path w="995679" h="390525">
                <a:moveTo>
                  <a:pt x="0" y="0"/>
                </a:moveTo>
                <a:lnTo>
                  <a:pt x="995399" y="390299"/>
                </a:lnTo>
              </a:path>
            </a:pathLst>
          </a:custGeom>
          <a:ln w="9524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6737" y="2901544"/>
            <a:ext cx="16040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Latent </a:t>
            </a:r>
            <a:r>
              <a:rPr sz="1000" dirty="0">
                <a:latin typeface="Arial"/>
                <a:cs typeface="Arial"/>
              </a:rPr>
              <a:t>vector </a:t>
            </a:r>
            <a:r>
              <a:rPr sz="1000" spc="-10" dirty="0">
                <a:latin typeface="Arial"/>
                <a:cs typeface="Arial"/>
              </a:rPr>
              <a:t>1’s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distribution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4637" y="5254795"/>
            <a:ext cx="16040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Latent </a:t>
            </a:r>
            <a:r>
              <a:rPr sz="1000" dirty="0">
                <a:latin typeface="Arial"/>
                <a:cs typeface="Arial"/>
              </a:rPr>
              <a:t>vector </a:t>
            </a:r>
            <a:r>
              <a:rPr sz="1000" spc="-10" dirty="0">
                <a:latin typeface="Arial"/>
                <a:cs typeface="Arial"/>
              </a:rPr>
              <a:t>2’s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distribution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095" y="260648"/>
            <a:ext cx="8284026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pc="5" dirty="0"/>
              <a:t>Stage One: Learning the </a:t>
            </a:r>
            <a:r>
              <a:rPr spc="-5" dirty="0"/>
              <a:t>Visual</a:t>
            </a:r>
            <a:r>
              <a:rPr spc="-85" dirty="0"/>
              <a:t> </a:t>
            </a:r>
            <a:r>
              <a:rPr spc="5" dirty="0"/>
              <a:t>Codebook</a:t>
            </a:r>
          </a:p>
        </p:txBody>
      </p:sp>
      <p:sp>
        <p:nvSpPr>
          <p:cNvPr id="3" name="object 3"/>
          <p:cNvSpPr/>
          <p:nvPr/>
        </p:nvSpPr>
        <p:spPr>
          <a:xfrm>
            <a:off x="311701" y="2872576"/>
            <a:ext cx="5237043" cy="295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5801" y="3789413"/>
            <a:ext cx="2972649" cy="1124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3400" y="3789400"/>
            <a:ext cx="385288" cy="1124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543" y="1475187"/>
            <a:ext cx="8151577" cy="74058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7815" indent="-28575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2400" spc="-5" dirty="0">
                <a:latin typeface="+mn-lt"/>
                <a:cs typeface="Arial"/>
              </a:rPr>
              <a:t>Discrete </a:t>
            </a:r>
            <a:r>
              <a:rPr sz="2400" spc="-20" dirty="0">
                <a:latin typeface="+mn-lt"/>
                <a:cs typeface="Arial"/>
              </a:rPr>
              <a:t>Variational </a:t>
            </a:r>
            <a:r>
              <a:rPr sz="2400" spc="-5" dirty="0">
                <a:latin typeface="+mn-lt"/>
                <a:cs typeface="Arial"/>
              </a:rPr>
              <a:t>Autoencoder </a:t>
            </a:r>
            <a:r>
              <a:rPr sz="2400" spc="-25" dirty="0">
                <a:latin typeface="+mn-lt"/>
                <a:cs typeface="Arial"/>
              </a:rPr>
              <a:t>(dVAE)</a:t>
            </a:r>
            <a:r>
              <a:rPr sz="2400" spc="-11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decoder</a:t>
            </a:r>
            <a:endParaRPr sz="2400" dirty="0">
              <a:latin typeface="+mn-lt"/>
              <a:cs typeface="Arial"/>
            </a:endParaRPr>
          </a:p>
          <a:p>
            <a:pPr marL="785494" lvl="1" indent="-285750"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836294" algn="l"/>
                <a:tab pos="836930" algn="l"/>
              </a:tabLst>
            </a:pPr>
            <a:r>
              <a:rPr spc="-5" dirty="0">
                <a:latin typeface="+mn-lt"/>
                <a:cs typeface="Arial"/>
              </a:rPr>
              <a:t>Gumbel </a:t>
            </a:r>
            <a:r>
              <a:rPr dirty="0">
                <a:latin typeface="+mn-lt"/>
                <a:cs typeface="Arial"/>
              </a:rPr>
              <a:t>softmax </a:t>
            </a:r>
            <a:r>
              <a:rPr spc="-5" dirty="0">
                <a:latin typeface="+mn-lt"/>
                <a:cs typeface="Arial"/>
              </a:rPr>
              <a:t>distribution becomes </a:t>
            </a:r>
            <a:r>
              <a:rPr dirty="0">
                <a:latin typeface="+mn-lt"/>
                <a:cs typeface="Arial"/>
              </a:rPr>
              <a:t>categorical </a:t>
            </a:r>
            <a:r>
              <a:rPr spc="-5" dirty="0">
                <a:latin typeface="+mn-lt"/>
                <a:cs typeface="Arial"/>
              </a:rPr>
              <a:t>over training</a:t>
            </a:r>
            <a:r>
              <a:rPr spc="-85" dirty="0">
                <a:latin typeface="+mn-lt"/>
                <a:cs typeface="Arial"/>
              </a:rPr>
              <a:t> </a:t>
            </a:r>
            <a:r>
              <a:rPr dirty="0">
                <a:latin typeface="+mn-lt"/>
                <a:cs typeface="Arial"/>
              </a:rPr>
              <a:t>schedule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776864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pc="5" dirty="0"/>
              <a:t>Stage One: Learning the </a:t>
            </a:r>
            <a:r>
              <a:rPr spc="-5" dirty="0"/>
              <a:t>Visual</a:t>
            </a:r>
            <a:r>
              <a:rPr spc="-85" dirty="0"/>
              <a:t> </a:t>
            </a:r>
            <a:r>
              <a:rPr spc="5" dirty="0"/>
              <a:t>Codebook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827" y="1498367"/>
            <a:ext cx="8094345" cy="16228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7815" indent="-285750"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2400" spc="-5" dirty="0">
                <a:latin typeface="+mn-lt"/>
                <a:cs typeface="Arial"/>
              </a:rPr>
              <a:t>Discrete </a:t>
            </a:r>
            <a:r>
              <a:rPr sz="2400" spc="-20" dirty="0">
                <a:latin typeface="+mn-lt"/>
                <a:cs typeface="Arial"/>
              </a:rPr>
              <a:t>Variational </a:t>
            </a:r>
            <a:r>
              <a:rPr sz="2400" spc="-5" dirty="0">
                <a:latin typeface="+mn-lt"/>
                <a:cs typeface="Arial"/>
              </a:rPr>
              <a:t>Autoencoder </a:t>
            </a:r>
            <a:r>
              <a:rPr sz="2400" spc="-25" dirty="0">
                <a:latin typeface="+mn-lt"/>
                <a:cs typeface="Arial"/>
              </a:rPr>
              <a:t>(dVAE)</a:t>
            </a:r>
            <a:r>
              <a:rPr sz="2400" spc="-105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encoder</a:t>
            </a:r>
            <a:endParaRPr sz="2400" dirty="0">
              <a:latin typeface="+mn-lt"/>
              <a:cs typeface="Arial"/>
            </a:endParaRPr>
          </a:p>
          <a:p>
            <a:pPr marL="785494" lvl="1" indent="-285750">
              <a:spcBef>
                <a:spcPts val="340"/>
              </a:spcBef>
              <a:buFont typeface="Arial" panose="020B0604020202020204" pitchFamily="34" charset="0"/>
              <a:buChar char="•"/>
              <a:tabLst>
                <a:tab pos="836294" algn="l"/>
                <a:tab pos="836930" algn="l"/>
              </a:tabLst>
            </a:pPr>
            <a:r>
              <a:rPr spc="-5" dirty="0">
                <a:latin typeface="+mn-lt"/>
                <a:cs typeface="Arial"/>
              </a:rPr>
              <a:t>Issue: Can’t </a:t>
            </a:r>
            <a:r>
              <a:rPr spc="-10" dirty="0">
                <a:latin typeface="+mn-lt"/>
                <a:cs typeface="Arial"/>
              </a:rPr>
              <a:t>differentiate </a:t>
            </a:r>
            <a:r>
              <a:rPr spc="-5" dirty="0">
                <a:latin typeface="+mn-lt"/>
                <a:cs typeface="Arial"/>
              </a:rPr>
              <a:t>backprop through </a:t>
            </a:r>
            <a:r>
              <a:rPr dirty="0">
                <a:latin typeface="+mn-lt"/>
                <a:cs typeface="Arial"/>
              </a:rPr>
              <a:t>category </a:t>
            </a:r>
            <a:r>
              <a:rPr spc="-5" dirty="0">
                <a:latin typeface="+mn-lt"/>
                <a:cs typeface="Arial"/>
              </a:rPr>
              <a:t>distribution of the</a:t>
            </a:r>
            <a:r>
              <a:rPr spc="-15" dirty="0">
                <a:latin typeface="+mn-lt"/>
                <a:cs typeface="Arial"/>
              </a:rPr>
              <a:t> </a:t>
            </a:r>
            <a:r>
              <a:rPr spc="-5" dirty="0">
                <a:latin typeface="+mn-lt"/>
                <a:cs typeface="Arial"/>
              </a:rPr>
              <a:t>bottleneck</a:t>
            </a:r>
            <a:endParaRPr dirty="0">
              <a:latin typeface="+mn-lt"/>
              <a:cs typeface="Arial"/>
            </a:endParaRPr>
          </a:p>
          <a:p>
            <a:pPr marL="785494" lvl="1" indent="-285750">
              <a:spcBef>
                <a:spcPts val="254"/>
              </a:spcBef>
              <a:buFont typeface="Arial" panose="020B0604020202020204" pitchFamily="34" charset="0"/>
              <a:buChar char="•"/>
              <a:tabLst>
                <a:tab pos="836294" algn="l"/>
                <a:tab pos="836930" algn="l"/>
              </a:tabLst>
            </a:pPr>
            <a:r>
              <a:rPr spc="-5" dirty="0">
                <a:latin typeface="+mn-lt"/>
                <a:cs typeface="Arial"/>
              </a:rPr>
              <a:t>Solution: Relax the bottleneck to include </a:t>
            </a:r>
            <a:r>
              <a:rPr dirty="0">
                <a:latin typeface="+mn-lt"/>
                <a:cs typeface="Arial"/>
              </a:rPr>
              <a:t>vectors </a:t>
            </a:r>
            <a:r>
              <a:rPr spc="-5" dirty="0">
                <a:latin typeface="+mn-lt"/>
                <a:cs typeface="Arial"/>
              </a:rPr>
              <a:t>from </a:t>
            </a:r>
            <a:r>
              <a:rPr dirty="0">
                <a:latin typeface="+mn-lt"/>
                <a:cs typeface="Arial"/>
              </a:rPr>
              <a:t>convex </a:t>
            </a:r>
            <a:r>
              <a:rPr spc="-5" dirty="0">
                <a:latin typeface="+mn-lt"/>
                <a:cs typeface="Arial"/>
              </a:rPr>
              <a:t>hull of </a:t>
            </a:r>
            <a:r>
              <a:rPr dirty="0">
                <a:latin typeface="+mn-lt"/>
                <a:cs typeface="Arial"/>
              </a:rPr>
              <a:t>set </a:t>
            </a:r>
            <a:r>
              <a:rPr spc="-5" dirty="0">
                <a:latin typeface="+mn-lt"/>
                <a:cs typeface="Arial"/>
              </a:rPr>
              <a:t>of </a:t>
            </a:r>
            <a:r>
              <a:rPr dirty="0">
                <a:latin typeface="+mn-lt"/>
                <a:cs typeface="Arial"/>
              </a:rPr>
              <a:t>codebook</a:t>
            </a:r>
            <a:r>
              <a:rPr spc="-70" dirty="0">
                <a:latin typeface="+mn-lt"/>
                <a:cs typeface="Arial"/>
              </a:rPr>
              <a:t> </a:t>
            </a:r>
            <a:r>
              <a:rPr dirty="0">
                <a:latin typeface="+mn-lt"/>
                <a:cs typeface="Arial"/>
              </a:rPr>
              <a:t>vectors</a:t>
            </a:r>
          </a:p>
        </p:txBody>
      </p:sp>
      <p:sp>
        <p:nvSpPr>
          <p:cNvPr id="4" name="object 4"/>
          <p:cNvSpPr/>
          <p:nvPr/>
        </p:nvSpPr>
        <p:spPr>
          <a:xfrm>
            <a:off x="1477687" y="3070226"/>
            <a:ext cx="6188632" cy="262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064896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pc="5" dirty="0"/>
              <a:t>Stage One: Learning the </a:t>
            </a:r>
            <a:r>
              <a:rPr spc="-5" dirty="0"/>
              <a:t>Visual</a:t>
            </a:r>
            <a:r>
              <a:rPr spc="-85" dirty="0"/>
              <a:t> </a:t>
            </a:r>
            <a:r>
              <a:rPr spc="5" dirty="0"/>
              <a:t>Codebook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44" y="1147711"/>
            <a:ext cx="7326525" cy="179985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0515" indent="-285750"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391795" algn="l"/>
                <a:tab pos="392430" algn="l"/>
              </a:tabLst>
            </a:pPr>
            <a:r>
              <a:rPr sz="2000" spc="-5" dirty="0">
                <a:latin typeface="+mn-lt"/>
                <a:cs typeface="Arial"/>
              </a:rPr>
              <a:t>Gumbel Softmax</a:t>
            </a:r>
            <a:r>
              <a:rPr sz="2000" spc="-15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Relaxation</a:t>
            </a:r>
            <a:endParaRPr sz="2000" dirty="0">
              <a:latin typeface="+mn-lt"/>
              <a:cs typeface="Arial"/>
            </a:endParaRPr>
          </a:p>
          <a:p>
            <a:pPr marL="798194" lvl="1" indent="-285750">
              <a:spcBef>
                <a:spcPts val="340"/>
              </a:spcBef>
              <a:buFont typeface="Arial" panose="020B0604020202020204" pitchFamily="34" charset="0"/>
              <a:buChar char="•"/>
              <a:tabLst>
                <a:tab pos="848994" algn="l"/>
                <a:tab pos="849630" algn="l"/>
              </a:tabLst>
            </a:pPr>
            <a:r>
              <a:rPr sz="1600" spc="-5" dirty="0">
                <a:latin typeface="+mn-lt"/>
                <a:cs typeface="Arial"/>
              </a:rPr>
              <a:t>Sample: </a:t>
            </a:r>
            <a:r>
              <a:rPr sz="1600" dirty="0">
                <a:latin typeface="+mn-lt"/>
                <a:cs typeface="Arial"/>
              </a:rPr>
              <a:t>z = codebook[argmax</a:t>
            </a:r>
            <a:r>
              <a:rPr sz="1400" baseline="-33950" dirty="0">
                <a:latin typeface="+mn-lt"/>
                <a:cs typeface="Arial"/>
              </a:rPr>
              <a:t>i</a:t>
            </a:r>
            <a:r>
              <a:rPr sz="1600" dirty="0">
                <a:latin typeface="+mn-lt"/>
                <a:cs typeface="Arial"/>
              </a:rPr>
              <a:t>[g</a:t>
            </a:r>
            <a:r>
              <a:rPr sz="1400" baseline="-33950" dirty="0">
                <a:latin typeface="+mn-lt"/>
                <a:cs typeface="Arial"/>
              </a:rPr>
              <a:t>i </a:t>
            </a:r>
            <a:r>
              <a:rPr sz="1600" dirty="0">
                <a:latin typeface="+mn-lt"/>
                <a:cs typeface="Arial"/>
              </a:rPr>
              <a:t>+</a:t>
            </a:r>
            <a:r>
              <a:rPr sz="1600" spc="-140" dirty="0">
                <a:latin typeface="+mn-lt"/>
                <a:cs typeface="Arial"/>
              </a:rPr>
              <a:t> </a:t>
            </a:r>
            <a:r>
              <a:rPr sz="1600" spc="-5" dirty="0">
                <a:latin typeface="+mn-lt"/>
                <a:cs typeface="Arial"/>
              </a:rPr>
              <a:t>log(q(e</a:t>
            </a:r>
            <a:r>
              <a:rPr sz="1400" spc="-7" baseline="-33950" dirty="0">
                <a:latin typeface="+mn-lt"/>
                <a:cs typeface="Arial"/>
              </a:rPr>
              <a:t>i</a:t>
            </a:r>
            <a:r>
              <a:rPr sz="1600" spc="-5" dirty="0">
                <a:latin typeface="+mn-lt"/>
                <a:cs typeface="Arial"/>
              </a:rPr>
              <a:t>|x))</a:t>
            </a:r>
            <a:endParaRPr sz="1600" dirty="0">
              <a:latin typeface="+mn-lt"/>
              <a:cs typeface="Arial"/>
            </a:endParaRPr>
          </a:p>
          <a:p>
            <a:pPr marL="1255395" lvl="2" indent="-285750">
              <a:spcBef>
                <a:spcPts val="254"/>
              </a:spcBef>
              <a:buFont typeface="Arial" panose="020B0604020202020204" pitchFamily="34" charset="0"/>
              <a:buChar char="•"/>
              <a:tabLst>
                <a:tab pos="1306195" algn="l"/>
                <a:tab pos="1306830" algn="l"/>
              </a:tabLst>
            </a:pPr>
            <a:r>
              <a:rPr sz="1600" spc="-5" dirty="0">
                <a:latin typeface="+mn-lt"/>
                <a:cs typeface="Arial"/>
              </a:rPr>
              <a:t>Gives weights</a:t>
            </a:r>
            <a:r>
              <a:rPr sz="1600" spc="-10" dirty="0">
                <a:latin typeface="+mn-lt"/>
                <a:cs typeface="Arial"/>
              </a:rPr>
              <a:t> </a:t>
            </a:r>
            <a:r>
              <a:rPr sz="1600" spc="5" dirty="0">
                <a:latin typeface="+mn-lt"/>
                <a:cs typeface="Arial"/>
              </a:rPr>
              <a:t>y</a:t>
            </a:r>
            <a:r>
              <a:rPr sz="1400" spc="7" baseline="-33950" dirty="0">
                <a:latin typeface="+mn-lt"/>
                <a:cs typeface="Arial"/>
              </a:rPr>
              <a:t>i</a:t>
            </a:r>
            <a:endParaRPr sz="1400" baseline="-33950" dirty="0">
              <a:latin typeface="+mn-lt"/>
              <a:cs typeface="Arial"/>
            </a:endParaRPr>
          </a:p>
          <a:p>
            <a:pPr marL="1255395" lvl="2" indent="-285750">
              <a:spcBef>
                <a:spcPts val="250"/>
              </a:spcBef>
              <a:buFont typeface="Arial" panose="020B0604020202020204" pitchFamily="34" charset="0"/>
              <a:buChar char="•"/>
              <a:tabLst>
                <a:tab pos="1306195" algn="l"/>
                <a:tab pos="1306830" algn="l"/>
              </a:tabLst>
            </a:pPr>
            <a:r>
              <a:rPr sz="1600" spc="-5" dirty="0">
                <a:latin typeface="+mn-lt"/>
                <a:cs typeface="Arial"/>
              </a:rPr>
              <a:t>Sampled latent </a:t>
            </a:r>
            <a:r>
              <a:rPr sz="1600" dirty="0">
                <a:latin typeface="+mn-lt"/>
                <a:cs typeface="Arial"/>
              </a:rPr>
              <a:t>vector </a:t>
            </a:r>
            <a:r>
              <a:rPr sz="1600" spc="-5" dirty="0">
                <a:latin typeface="+mn-lt"/>
                <a:cs typeface="Arial"/>
              </a:rPr>
              <a:t>is the </a:t>
            </a:r>
            <a:r>
              <a:rPr sz="1600" dirty="0">
                <a:latin typeface="+mn-lt"/>
                <a:cs typeface="Arial"/>
              </a:rPr>
              <a:t>sum </a:t>
            </a:r>
            <a:r>
              <a:rPr sz="1600" spc="-5" dirty="0">
                <a:latin typeface="+mn-lt"/>
                <a:cs typeface="Arial"/>
              </a:rPr>
              <a:t>of the weighted </a:t>
            </a:r>
            <a:r>
              <a:rPr sz="1600" dirty="0">
                <a:latin typeface="+mn-lt"/>
                <a:cs typeface="Arial"/>
              </a:rPr>
              <a:t>codebook</a:t>
            </a:r>
            <a:r>
              <a:rPr sz="1600" spc="-70" dirty="0">
                <a:latin typeface="+mn-lt"/>
                <a:cs typeface="Arial"/>
              </a:rPr>
              <a:t> </a:t>
            </a:r>
            <a:r>
              <a:rPr sz="1600" dirty="0">
                <a:latin typeface="+mn-lt"/>
                <a:cs typeface="Arial"/>
              </a:rPr>
              <a:t>vectors</a:t>
            </a:r>
          </a:p>
          <a:p>
            <a:pPr marL="798194" lvl="1" indent="-285750">
              <a:spcBef>
                <a:spcPts val="250"/>
              </a:spcBef>
              <a:buFont typeface="Arial" panose="020B0604020202020204" pitchFamily="34" charset="0"/>
              <a:buChar char="•"/>
              <a:tabLst>
                <a:tab pos="848994" algn="l"/>
                <a:tab pos="849630" algn="l"/>
              </a:tabLst>
            </a:pPr>
            <a:r>
              <a:rPr sz="1600" spc="-10" dirty="0">
                <a:latin typeface="+mn-lt"/>
                <a:cs typeface="Arial"/>
              </a:rPr>
              <a:t>Differentiable</a:t>
            </a:r>
            <a:endParaRPr sz="1600" dirty="0">
              <a:latin typeface="+mn-lt"/>
              <a:cs typeface="Arial"/>
            </a:endParaRPr>
          </a:p>
          <a:p>
            <a:pPr marL="798194" lvl="1" indent="-285750">
              <a:spcBef>
                <a:spcPts val="254"/>
              </a:spcBef>
              <a:buFont typeface="Arial" panose="020B0604020202020204" pitchFamily="34" charset="0"/>
              <a:buChar char="•"/>
              <a:tabLst>
                <a:tab pos="848994" algn="l"/>
                <a:tab pos="849630" algn="l"/>
              </a:tabLst>
            </a:pPr>
            <a:r>
              <a:rPr sz="1600" spc="-5" dirty="0">
                <a:latin typeface="+mn-lt"/>
                <a:cs typeface="Arial"/>
              </a:rPr>
              <a:t>Relaxation temperature annealing </a:t>
            </a:r>
            <a:r>
              <a:rPr sz="1600" dirty="0">
                <a:latin typeface="+mn-lt"/>
                <a:cs typeface="Arial"/>
              </a:rPr>
              <a:t>schedule </a:t>
            </a:r>
            <a:r>
              <a:rPr sz="1600" spc="-5" dirty="0">
                <a:latin typeface="+mn-lt"/>
                <a:cs typeface="Arial"/>
              </a:rPr>
              <a:t>for hyperparameter</a:t>
            </a:r>
            <a:r>
              <a:rPr sz="1600" dirty="0">
                <a:latin typeface="+mn-lt"/>
                <a:cs typeface="Arial"/>
              </a:rPr>
              <a:t> </a:t>
            </a:r>
            <a:r>
              <a:rPr sz="1600" spc="-434" dirty="0">
                <a:latin typeface="+mn-lt"/>
                <a:cs typeface="Arial"/>
              </a:rPr>
              <a:t>𝛕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4721" y="3193784"/>
            <a:ext cx="7326525" cy="3138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6727602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pc="5" dirty="0"/>
              <a:t>Stage </a:t>
            </a:r>
            <a:r>
              <a:rPr spc="-30" dirty="0"/>
              <a:t>Two: </a:t>
            </a:r>
            <a:r>
              <a:rPr spc="5" dirty="0"/>
              <a:t>Learning </a:t>
            </a:r>
            <a:r>
              <a:rPr dirty="0"/>
              <a:t>Prior</a:t>
            </a:r>
            <a:r>
              <a:rPr spc="-55" dirty="0"/>
              <a:t> </a:t>
            </a:r>
            <a:r>
              <a:rPr dirty="0"/>
              <a:t>Distribution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977" y="1340768"/>
            <a:ext cx="6480720" cy="89383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97815" indent="-285750">
              <a:spcBef>
                <a:spcPts val="370"/>
              </a:spcBef>
              <a:buFont typeface="Arial" panose="020B0604020202020204" pitchFamily="34" charset="0"/>
              <a:buChar char="•"/>
              <a:tabLst>
                <a:tab pos="356235" algn="l"/>
                <a:tab pos="356870" algn="l"/>
              </a:tabLst>
            </a:pPr>
            <a:r>
              <a:rPr spc="-10" dirty="0">
                <a:latin typeface="+mn-lt"/>
                <a:cs typeface="Arial"/>
              </a:rPr>
              <a:t>Transformer</a:t>
            </a:r>
            <a:endParaRPr dirty="0">
              <a:latin typeface="+mn-lt"/>
              <a:cs typeface="Arial"/>
            </a:endParaRPr>
          </a:p>
          <a:p>
            <a:pPr marL="754380" lvl="1" indent="-285750"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813435" algn="l"/>
                <a:tab pos="814069" algn="l"/>
              </a:tabLst>
            </a:pPr>
            <a:r>
              <a:rPr sz="1600" spc="-5" dirty="0">
                <a:latin typeface="+mn-lt"/>
                <a:cs typeface="Arial"/>
              </a:rPr>
              <a:t>Predict distribution for next</a:t>
            </a:r>
            <a:r>
              <a:rPr sz="1600" spc="-15" dirty="0">
                <a:latin typeface="+mn-lt"/>
                <a:cs typeface="Arial"/>
              </a:rPr>
              <a:t> </a:t>
            </a:r>
            <a:r>
              <a:rPr sz="1600" spc="-5" dirty="0">
                <a:latin typeface="+mn-lt"/>
                <a:cs typeface="Arial"/>
              </a:rPr>
              <a:t>token</a:t>
            </a:r>
            <a:endParaRPr sz="1600" dirty="0">
              <a:latin typeface="+mn-lt"/>
              <a:cs typeface="Arial"/>
            </a:endParaRPr>
          </a:p>
          <a:p>
            <a:pPr marL="754380" lvl="1" indent="-285750"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813435" algn="l"/>
                <a:tab pos="814069" algn="l"/>
              </a:tabLst>
            </a:pPr>
            <a:r>
              <a:rPr sz="1600" spc="-5" dirty="0">
                <a:latin typeface="+mn-lt"/>
                <a:cs typeface="Arial"/>
              </a:rPr>
              <a:t>Sample distribution and </a:t>
            </a:r>
            <a:r>
              <a:rPr sz="1600" dirty="0">
                <a:latin typeface="+mn-lt"/>
                <a:cs typeface="Arial"/>
              </a:rPr>
              <a:t>repeat </a:t>
            </a:r>
            <a:r>
              <a:rPr sz="1600" spc="-5" dirty="0">
                <a:latin typeface="+mn-lt"/>
                <a:cs typeface="Arial"/>
              </a:rPr>
              <a:t>until 1024 image</a:t>
            </a:r>
            <a:r>
              <a:rPr sz="1600" spc="-75" dirty="0">
                <a:latin typeface="+mn-lt"/>
                <a:cs typeface="Arial"/>
              </a:rPr>
              <a:t> </a:t>
            </a:r>
            <a:r>
              <a:rPr sz="1600" spc="-5" dirty="0">
                <a:latin typeface="+mn-lt"/>
                <a:cs typeface="Arial"/>
              </a:rPr>
              <a:t>tokens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3938" y="2348880"/>
            <a:ext cx="7676124" cy="3958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615E-B0B2-1D80-9081-7F2CE76C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Google’s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834B-7654-C744-0659-E831CA360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Pegasus (Google, LLM, text summarization)</a:t>
            </a:r>
          </a:p>
          <a:p>
            <a:pPr lvl="1"/>
            <a:r>
              <a:rPr lang="en-GB" sz="2000" dirty="0">
                <a:hlinkClick r:id="rId2"/>
              </a:rPr>
              <a:t>https://ai.googleblog.com/2020/06/pegasus-state-of-art-model-for.html</a:t>
            </a:r>
            <a:r>
              <a:rPr lang="en-GB" sz="2000" dirty="0"/>
              <a:t> </a:t>
            </a:r>
            <a:endParaRPr lang="en-DE" sz="2000" dirty="0"/>
          </a:p>
          <a:p>
            <a:r>
              <a:rPr lang="en-GB" sz="2400" dirty="0"/>
              <a:t>Flamingo (Google’s GPT-3 and CLIP)</a:t>
            </a:r>
          </a:p>
          <a:p>
            <a:pPr lvl="1"/>
            <a:r>
              <a:rPr lang="en-GB" sz="2000" dirty="0">
                <a:hlinkClick r:id="rId3"/>
              </a:rPr>
              <a:t>https://www.deepmind.com/blog/tackling-multiple-tasks-with-a-single-visual-language-model</a:t>
            </a:r>
            <a:r>
              <a:rPr lang="en-GB" sz="2000" dirty="0"/>
              <a:t> </a:t>
            </a:r>
          </a:p>
          <a:p>
            <a:r>
              <a:rPr lang="en-DE" sz="2400" dirty="0"/>
              <a:t>Imagen (Google’s DALL-E)</a:t>
            </a:r>
          </a:p>
          <a:p>
            <a:pPr lvl="1"/>
            <a:r>
              <a:rPr lang="en-GB" sz="2200" dirty="0">
                <a:hlinkClick r:id="rId4"/>
              </a:rPr>
              <a:t>https://imagen.research.google</a:t>
            </a:r>
            <a:r>
              <a:rPr lang="en-DE" sz="2200" dirty="0"/>
              <a:t> </a:t>
            </a:r>
          </a:p>
          <a:p>
            <a:r>
              <a:rPr lang="en-DE" sz="2400" dirty="0"/>
              <a:t>Bard (</a:t>
            </a:r>
            <a:r>
              <a:rPr lang="en-GB" sz="2400" dirty="0"/>
              <a:t>Google’s answer to </a:t>
            </a:r>
            <a:r>
              <a:rPr lang="en-GB" sz="2400" dirty="0" err="1"/>
              <a:t>ChatGPT</a:t>
            </a:r>
            <a:r>
              <a:rPr lang="en-GB" sz="2400" dirty="0"/>
              <a:t>, soon)</a:t>
            </a:r>
            <a:endParaRPr lang="en-DE" sz="2400" dirty="0"/>
          </a:p>
          <a:p>
            <a:pPr lvl="1"/>
            <a:r>
              <a:rPr lang="en-GB" sz="2000" dirty="0">
                <a:hlinkClick r:id="rId5"/>
              </a:rPr>
              <a:t>https://blog.google/technology/ai/bard-google-ai-search-updates/</a:t>
            </a:r>
            <a:r>
              <a:rPr lang="en-DE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6AF5-12F0-AE4D-9284-93384E05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139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615E-B0B2-1D80-9081-7F2CE76C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Meta’s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834B-7654-C744-0659-E831CA360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dirty="0"/>
              <a:t>OPT (Meta, LLM)</a:t>
            </a:r>
          </a:p>
          <a:p>
            <a:pPr lvl="1"/>
            <a:r>
              <a:rPr lang="en-GB" sz="2000" dirty="0">
                <a:hlinkClick r:id="rId2"/>
              </a:rPr>
              <a:t>https://ai.facebook.com/blog/democratizing-access-to-large-scale-language-models-with-opt-175b/</a:t>
            </a:r>
            <a:r>
              <a:rPr lang="en-DE" sz="2000" dirty="0"/>
              <a:t> </a:t>
            </a:r>
          </a:p>
          <a:p>
            <a:r>
              <a:rPr lang="en-DE" sz="2400" dirty="0"/>
              <a:t>Galactica (Meta, LLM chatbot for science)</a:t>
            </a:r>
          </a:p>
          <a:p>
            <a:pPr lvl="1"/>
            <a:r>
              <a:rPr lang="en-GB" sz="2000" dirty="0">
                <a:hlinkClick r:id="rId3"/>
              </a:rPr>
              <a:t>https://galactica.org/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6AF5-12F0-AE4D-9284-93384E05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9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9DEC-7EB7-A7F0-DDA4-24F8A40E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Use RNN decoder to generate images??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CFC55F-C719-7F2C-7258-854918C42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550" y="1556792"/>
            <a:ext cx="4283872" cy="43208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F06D-0023-83A1-5244-3F30797E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FAC45-E2BD-A9B9-7A61-E29B37B8A423}"/>
              </a:ext>
            </a:extLst>
          </p:cNvPr>
          <p:cNvSpPr txBox="1"/>
          <p:nvPr/>
        </p:nvSpPr>
        <p:spPr>
          <a:xfrm>
            <a:off x="611560" y="1772816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DE" dirty="0"/>
              <a:t>n armchair in the shape of […]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54F84-C493-60DE-3070-0D264015F1A4}"/>
              </a:ext>
            </a:extLst>
          </p:cNvPr>
          <p:cNvSpPr txBox="1"/>
          <p:nvPr/>
        </p:nvSpPr>
        <p:spPr>
          <a:xfrm>
            <a:off x="2051720" y="6606137"/>
            <a:ext cx="6084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HelveticaNeue" panose="02000503000000020004" pitchFamily="2" charset="0"/>
              </a:rPr>
              <a:t>How is it so good ? (DALL-E Explained Pt. 2). Charlie Snell </a:t>
            </a:r>
            <a:endParaRPr lang="en-GB" sz="1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239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A687-4DBA-0ED5-E8CF-6F46BF5E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Generate Images from Text – Na</a:t>
            </a:r>
            <a:r>
              <a:rPr lang="en-GB" dirty="0" err="1"/>
              <a:t>ï</a:t>
            </a:r>
            <a:r>
              <a:rPr lang="en-DE" dirty="0"/>
              <a:t>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78D7-8E41-B6D7-0691-8A122932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1291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Concatenate the set of text tokens with the unrolled set of pixel values in a corresponding image (typically unrolled top left to bottom right). </a:t>
            </a:r>
            <a:endParaRPr lang="en-GB" sz="1800" dirty="0">
              <a:effectLst/>
            </a:endParaRPr>
          </a:p>
          <a:p>
            <a:pPr>
              <a:buFont typeface="+mj-lt"/>
              <a:buAutoNum type="arabicPeriod" startAt="2"/>
            </a:pP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Given this sequence of text and pixel values, we can factor the distribution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(</a:t>
            </a:r>
            <a:r>
              <a:rPr lang="en-GB" sz="1800" i="1" dirty="0" err="1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 err="1">
                <a:solidFill>
                  <a:srgbClr val="212121"/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 err="1">
                <a:solidFill>
                  <a:srgbClr val="212121"/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) </a:t>
            </a: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autoregressively: </a:t>
            </a:r>
            <a:b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</a:b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	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(</a:t>
            </a:r>
            <a:r>
              <a:rPr lang="en-GB" sz="1800" i="1" dirty="0" err="1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 err="1">
                <a:solidFill>
                  <a:srgbClr val="212121"/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 err="1">
                <a:solidFill>
                  <a:srgbClr val="212121"/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) =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1,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2,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3, ...</a:t>
            </a:r>
            <a:r>
              <a:rPr lang="en-GB" sz="1800" dirty="0">
                <a:solidFill>
                  <a:srgbClr val="212121"/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) =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1</a:t>
            </a:r>
            <a:r>
              <a:rPr lang="en-GB" sz="1800" dirty="0">
                <a:solidFill>
                  <a:srgbClr val="212121"/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)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2</a:t>
            </a:r>
            <a:r>
              <a:rPr lang="en-GB" sz="1800" dirty="0">
                <a:solidFill>
                  <a:srgbClr val="212121"/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1,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)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3</a:t>
            </a:r>
            <a:r>
              <a:rPr lang="en-GB" sz="1800" dirty="0">
                <a:solidFill>
                  <a:srgbClr val="212121"/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1,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2,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)... </a:t>
            </a:r>
            <a:br>
              <a:rPr lang="en-GB" sz="1800" dirty="0">
                <a:solidFill>
                  <a:srgbClr val="212121"/>
                </a:solidFill>
                <a:latin typeface="HelveticaNeue" panose="02000503000000020004" pitchFamily="2" charset="0"/>
              </a:rPr>
            </a:b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Here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xi </a:t>
            </a: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is the </a:t>
            </a:r>
            <a:r>
              <a:rPr lang="en-GB" sz="1800" i="1" dirty="0" err="1">
                <a:solidFill>
                  <a:srgbClr val="212121"/>
                </a:solidFill>
                <a:effectLst/>
                <a:latin typeface="Times" pitchFamily="2" charset="0"/>
              </a:rPr>
              <a:t>i</a:t>
            </a:r>
            <a:r>
              <a:rPr lang="en-GB" sz="1800" dirty="0" err="1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th</a:t>
            </a: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 pixel value in the unrolled image. </a:t>
            </a:r>
          </a:p>
          <a:p>
            <a:pPr>
              <a:buFont typeface="+mj-lt"/>
              <a:buAutoNum type="arabicPeriod" startAt="2"/>
            </a:pP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We now estimate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(</a:t>
            </a:r>
            <a:r>
              <a:rPr lang="en-GB" sz="1800" i="1" dirty="0" err="1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 err="1">
                <a:solidFill>
                  <a:srgbClr val="212121"/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 err="1">
                <a:solidFill>
                  <a:srgbClr val="212121"/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) </a:t>
            </a: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by running maximum likelihood estimation on any autoregressive sequence model (e.g. LSTM or Transformer) over each of these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p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(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xi</a:t>
            </a:r>
            <a:r>
              <a:rPr lang="en-GB" sz="1800" dirty="0">
                <a:solidFill>
                  <a:srgbClr val="212121"/>
                </a:solidFill>
                <a:effectLst/>
                <a:latin typeface="AppleSymbols" panose="02000000000000000000" pitchFamily="2" charset="-79"/>
                <a:cs typeface="AppleSymbols" panose="02000000000000000000" pitchFamily="2" charset="-79"/>
              </a:rPr>
              <a:t>∣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xi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−1,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xi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−2, ...,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2,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x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1, </a:t>
            </a:r>
            <a:r>
              <a:rPr lang="en-GB" sz="1800" i="1" dirty="0">
                <a:solidFill>
                  <a:srgbClr val="212121"/>
                </a:solidFill>
                <a:effectLst/>
                <a:latin typeface="Times" pitchFamily="2" charset="0"/>
              </a:rPr>
              <a:t>y</a:t>
            </a:r>
            <a:r>
              <a:rPr lang="en-GB" sz="1800" dirty="0">
                <a:solidFill>
                  <a:srgbClr val="212121"/>
                </a:solidFill>
                <a:effectLst/>
                <a:latin typeface="TimesNewRomanPSMT"/>
              </a:rPr>
              <a:t>) </a:t>
            </a: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factors. </a:t>
            </a:r>
            <a:b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</a:br>
            <a:r>
              <a:rPr lang="en-GB" sz="1800" dirty="0">
                <a:solidFill>
                  <a:srgbClr val="212121"/>
                </a:solidFill>
                <a:effectLst/>
                <a:latin typeface="HelveticaNeue" panose="02000503000000020004" pitchFamily="2" charset="0"/>
              </a:rPr>
              <a:t>That is to say, we want to train a model to predict the next pixel value in an image, given some text and all previous pixel values. </a:t>
            </a:r>
          </a:p>
          <a:p>
            <a:pPr>
              <a:buFont typeface="+mj-lt"/>
              <a:buAutoNum type="arabicPeriod" startAt="2"/>
            </a:pPr>
            <a:endParaRPr lang="en-GB" sz="1800" dirty="0">
              <a:solidFill>
                <a:srgbClr val="212121"/>
              </a:solidFill>
              <a:effectLst/>
              <a:latin typeface="HelveticaNeue" panose="02000503000000020004" pitchFamily="2" charset="0"/>
            </a:endParaRP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CA944-044B-50C6-7901-AA1B22E5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01C95-4C33-FF37-349A-46A51EAB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88959"/>
            <a:ext cx="5432648" cy="1763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A6FDF3-FD66-BDEE-042D-0618DE9F3579}"/>
              </a:ext>
            </a:extLst>
          </p:cNvPr>
          <p:cNvSpPr txBox="1"/>
          <p:nvPr/>
        </p:nvSpPr>
        <p:spPr>
          <a:xfrm>
            <a:off x="2051720" y="6606137"/>
            <a:ext cx="6084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HelveticaNeue" panose="02000503000000020004" pitchFamily="2" charset="0"/>
              </a:rPr>
              <a:t>How is it so good ? (DALL-E Explained Pt. 2). Charlie Snell </a:t>
            </a:r>
            <a:endParaRPr lang="en-GB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38D8D-2C6C-56E7-759E-AF150AA0E22E}"/>
              </a:ext>
            </a:extLst>
          </p:cNvPr>
          <p:cNvSpPr txBox="1"/>
          <p:nvPr/>
        </p:nvSpPr>
        <p:spPr>
          <a:xfrm>
            <a:off x="1962590" y="1370782"/>
            <a:ext cx="4746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72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Not realistic</a:t>
            </a:r>
          </a:p>
        </p:txBody>
      </p:sp>
    </p:spTree>
    <p:extLst>
      <p:ext uri="{BB962C8B-B14F-4D97-AF65-F5344CB8AC3E}">
        <p14:creationId xmlns:p14="http://schemas.microsoft.com/office/powerpoint/2010/main" val="4509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579120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pc="-5" dirty="0" err="1"/>
              <a:t>Acknowledgements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27584" y="2348880"/>
            <a:ext cx="7724140" cy="1364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GB" sz="1200" spc="-5" dirty="0">
                <a:latin typeface="Arial"/>
                <a:cs typeface="Arial"/>
              </a:rPr>
              <a:t>Authors: Aditya Ramesh, </a:t>
            </a:r>
            <a:r>
              <a:rPr lang="en-GB" sz="1200" dirty="0">
                <a:latin typeface="Arial"/>
                <a:cs typeface="Arial"/>
              </a:rPr>
              <a:t>Mikhail </a:t>
            </a:r>
            <a:r>
              <a:rPr lang="en-GB" sz="1200" spc="-15" dirty="0">
                <a:latin typeface="Arial"/>
                <a:cs typeface="Arial"/>
              </a:rPr>
              <a:t>Pavlov, </a:t>
            </a:r>
            <a:r>
              <a:rPr lang="en-GB" sz="1200" spc="-5" dirty="0">
                <a:latin typeface="Arial"/>
                <a:cs typeface="Arial"/>
              </a:rPr>
              <a:t>Gabriel Goh, Scott </a:t>
            </a:r>
            <a:r>
              <a:rPr lang="en-GB" sz="1200" spc="-20" dirty="0">
                <a:latin typeface="Arial"/>
                <a:cs typeface="Arial"/>
              </a:rPr>
              <a:t>Gray, </a:t>
            </a:r>
            <a:r>
              <a:rPr lang="en-GB" sz="1200" spc="-5" dirty="0">
                <a:latin typeface="Arial"/>
                <a:cs typeface="Arial"/>
              </a:rPr>
              <a:t>Chelsea </a:t>
            </a:r>
            <a:r>
              <a:rPr lang="en-GB" sz="1200" spc="-15" dirty="0">
                <a:latin typeface="Arial"/>
                <a:cs typeface="Arial"/>
              </a:rPr>
              <a:t>Voss, </a:t>
            </a:r>
            <a:r>
              <a:rPr lang="en-GB" sz="1200" spc="-5" dirty="0">
                <a:latin typeface="Arial"/>
                <a:cs typeface="Arial"/>
              </a:rPr>
              <a:t>Alec Radford, </a:t>
            </a:r>
            <a:r>
              <a:rPr lang="en-GB" sz="1200" dirty="0">
                <a:latin typeface="Arial"/>
                <a:cs typeface="Arial"/>
              </a:rPr>
              <a:t>Mark </a:t>
            </a:r>
            <a:r>
              <a:rPr lang="en-GB" sz="1200" spc="-5" dirty="0">
                <a:latin typeface="Arial"/>
                <a:cs typeface="Arial"/>
              </a:rPr>
              <a:t>Chen, </a:t>
            </a:r>
            <a:br>
              <a:rPr lang="en-GB" sz="1200" spc="-5" dirty="0">
                <a:latin typeface="Arial"/>
                <a:cs typeface="Arial"/>
              </a:rPr>
            </a:br>
            <a:r>
              <a:rPr lang="en-GB" sz="1200" spc="-5" dirty="0">
                <a:latin typeface="Arial"/>
                <a:cs typeface="Arial"/>
              </a:rPr>
              <a:t>and Ilya</a:t>
            </a:r>
            <a:r>
              <a:rPr lang="en-GB" sz="1200" spc="-105" dirty="0">
                <a:latin typeface="Arial"/>
                <a:cs typeface="Arial"/>
              </a:rPr>
              <a:t> </a:t>
            </a:r>
            <a:r>
              <a:rPr lang="en-GB" sz="1200" spc="-5" dirty="0" err="1">
                <a:latin typeface="Arial"/>
                <a:cs typeface="Arial"/>
              </a:rPr>
              <a:t>Sutskever</a:t>
            </a:r>
            <a:endParaRPr lang="de-DE" sz="1200" spc="-5" dirty="0">
              <a:latin typeface="Arial"/>
              <a:cs typeface="Arial"/>
            </a:endParaRPr>
          </a:p>
          <a:p>
            <a:pPr algn="ctr">
              <a:spcBef>
                <a:spcPts val="1605"/>
              </a:spcBef>
            </a:pPr>
            <a:r>
              <a:rPr lang="de-DE" sz="1200" spc="-5" dirty="0">
                <a:latin typeface="Arial"/>
                <a:cs typeface="Arial"/>
              </a:rPr>
              <a:t>Open AI </a:t>
            </a:r>
            <a:r>
              <a:rPr lang="de-DE" sz="1200" dirty="0">
                <a:latin typeface="Arial"/>
                <a:cs typeface="Arial"/>
              </a:rPr>
              <a:t>(ICML</a:t>
            </a:r>
            <a:r>
              <a:rPr lang="de-DE" sz="1200" spc="-185" dirty="0">
                <a:latin typeface="Arial"/>
                <a:cs typeface="Arial"/>
              </a:rPr>
              <a:t> </a:t>
            </a:r>
            <a:r>
              <a:rPr lang="de-DE" sz="1200" spc="-5" dirty="0">
                <a:latin typeface="Arial"/>
                <a:cs typeface="Arial"/>
              </a:rPr>
              <a:t>2021)</a:t>
            </a:r>
            <a:endParaRPr lang="de-DE" sz="1200" dirty="0">
              <a:latin typeface="Arial"/>
              <a:cs typeface="Arial"/>
            </a:endParaRPr>
          </a:p>
          <a:p>
            <a:pPr algn="ctr">
              <a:spcBef>
                <a:spcPts val="100"/>
              </a:spcBef>
            </a:pPr>
            <a:endParaRPr lang="de-DE" sz="1200" spc="-5" dirty="0">
              <a:latin typeface="Arial"/>
              <a:cs typeface="Arial"/>
            </a:endParaRPr>
          </a:p>
          <a:p>
            <a:pPr algn="ctr">
              <a:spcBef>
                <a:spcPts val="100"/>
              </a:spcBef>
            </a:pPr>
            <a:endParaRPr lang="de-DE" sz="1200" spc="-5" dirty="0">
              <a:latin typeface="Arial"/>
              <a:cs typeface="Arial"/>
            </a:endParaRPr>
          </a:p>
          <a:p>
            <a:pPr algn="ctr">
              <a:spcBef>
                <a:spcPts val="100"/>
              </a:spcBef>
            </a:pPr>
            <a:r>
              <a:rPr lang="de-DE" sz="1200" spc="-5" dirty="0" err="1">
                <a:latin typeface="Arial"/>
                <a:cs typeface="Arial"/>
              </a:rPr>
              <a:t>Presentation</a:t>
            </a:r>
            <a:r>
              <a:rPr lang="de-DE" sz="1200" spc="-5" dirty="0">
                <a:latin typeface="Arial"/>
                <a:cs typeface="Arial"/>
              </a:rPr>
              <a:t> </a:t>
            </a:r>
            <a:r>
              <a:rPr lang="de-DE" sz="1200" spc="-5" dirty="0" err="1">
                <a:latin typeface="Arial"/>
                <a:cs typeface="Arial"/>
              </a:rPr>
              <a:t>from</a:t>
            </a:r>
            <a:r>
              <a:rPr lang="de-DE" sz="1200" spc="-5" dirty="0">
                <a:latin typeface="Arial"/>
                <a:cs typeface="Arial"/>
              </a:rPr>
              <a:t>: </a:t>
            </a:r>
            <a:r>
              <a:rPr sz="1200" spc="-5" dirty="0">
                <a:latin typeface="Arial"/>
                <a:cs typeface="Arial"/>
              </a:rPr>
              <a:t>Adam Kutchak, George Lu, Fernando </a:t>
            </a:r>
            <a:r>
              <a:rPr sz="1200" spc="-10" dirty="0">
                <a:latin typeface="Arial"/>
                <a:cs typeface="Arial"/>
              </a:rPr>
              <a:t>Treviño, </a:t>
            </a:r>
            <a:r>
              <a:rPr sz="1200" spc="-5" dirty="0">
                <a:latin typeface="Arial"/>
                <a:cs typeface="Arial"/>
              </a:rPr>
              <a:t>and Sarah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Wilson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0EA7E-EC95-19B8-F4C0-0B4292D1E3D3}"/>
              </a:ext>
            </a:extLst>
          </p:cNvPr>
          <p:cNvSpPr txBox="1"/>
          <p:nvPr/>
        </p:nvSpPr>
        <p:spPr>
          <a:xfrm>
            <a:off x="1893404" y="1340768"/>
            <a:ext cx="5357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rgbClr val="303030"/>
                </a:solidFill>
                <a:effectLst/>
                <a:latin typeface="-apple-system"/>
              </a:rPr>
              <a:t>Zero-Shot Text-to-Image Generation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6937B-FEF3-60A6-0023-93AE4793FA4D}"/>
              </a:ext>
            </a:extLst>
          </p:cNvPr>
          <p:cNvSpPr txBox="1"/>
          <p:nvPr/>
        </p:nvSpPr>
        <p:spPr>
          <a:xfrm>
            <a:off x="2555776" y="5854618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Zero-Shot Text-to-Image Generation. Aditya Ramesh, Mikhail Pavlov, Gabriel Goh, Scott Gray, Chelsea Voss, Alec Radford, Mark Chen, Ilya Sutskever Proceedings of the 38th International Conference on Machine Learning, PMLR 139:8821-8831, </a:t>
            </a:r>
            <a:r>
              <a:rPr lang="en-DE" sz="1100" b="1" dirty="0">
                <a:solidFill>
                  <a:srgbClr val="FF0000"/>
                </a:solidFill>
              </a:rPr>
              <a:t>2021</a:t>
            </a:r>
            <a:r>
              <a:rPr lang="en-DE" sz="1100" dirty="0">
                <a:solidFill>
                  <a:srgbClr val="0305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249" y="260648"/>
            <a:ext cx="3467195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60" y="1261350"/>
            <a:ext cx="5457190" cy="12877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7815" indent="-285750">
              <a:spcBef>
                <a:spcPts val="42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pc="-5" dirty="0">
                <a:latin typeface="+mn-lt"/>
                <a:cs typeface="Arial"/>
              </a:rPr>
              <a:t>Generate Images from text</a:t>
            </a:r>
            <a:r>
              <a:rPr spc="-20" dirty="0">
                <a:latin typeface="+mn-lt"/>
                <a:cs typeface="Arial"/>
              </a:rPr>
              <a:t> </a:t>
            </a:r>
            <a:r>
              <a:rPr dirty="0">
                <a:latin typeface="+mn-lt"/>
                <a:cs typeface="Arial"/>
              </a:rPr>
              <a:t>captions</a:t>
            </a:r>
          </a:p>
          <a:p>
            <a:pPr marL="297815" indent="-28575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pc="-5" dirty="0">
                <a:latin typeface="+mn-lt"/>
                <a:cs typeface="Arial"/>
              </a:rPr>
              <a:t>12 billion parameters </a:t>
            </a:r>
            <a:r>
              <a:rPr dirty="0">
                <a:latin typeface="+mn-lt"/>
                <a:cs typeface="Arial"/>
              </a:rPr>
              <a:t>version </a:t>
            </a:r>
            <a:r>
              <a:rPr spc="-5" dirty="0">
                <a:latin typeface="+mn-lt"/>
                <a:cs typeface="Arial"/>
              </a:rPr>
              <a:t>of</a:t>
            </a:r>
            <a:r>
              <a:rPr spc="-25" dirty="0">
                <a:latin typeface="+mn-lt"/>
                <a:cs typeface="Arial"/>
              </a:rPr>
              <a:t> GPT-3</a:t>
            </a:r>
            <a:endParaRPr dirty="0">
              <a:latin typeface="+mn-lt"/>
              <a:cs typeface="Arial"/>
            </a:endParaRPr>
          </a:p>
          <a:p>
            <a:pPr marL="297815" indent="-28575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pc="-5" dirty="0">
                <a:latin typeface="+mn-lt"/>
                <a:cs typeface="Arial"/>
              </a:rPr>
              <a:t>Dataset </a:t>
            </a:r>
            <a:r>
              <a:rPr dirty="0">
                <a:latin typeface="+mn-lt"/>
                <a:cs typeface="Arial"/>
              </a:rPr>
              <a:t>comprised </a:t>
            </a:r>
            <a:r>
              <a:rPr spc="-5" dirty="0">
                <a:latin typeface="+mn-lt"/>
                <a:cs typeface="Arial"/>
              </a:rPr>
              <a:t>of 3.3 </a:t>
            </a:r>
            <a:r>
              <a:rPr dirty="0">
                <a:latin typeface="+mn-lt"/>
                <a:cs typeface="Arial"/>
              </a:rPr>
              <a:t>million </a:t>
            </a:r>
            <a:r>
              <a:rPr spc="-5" dirty="0">
                <a:latin typeface="+mn-lt"/>
                <a:cs typeface="Arial"/>
              </a:rPr>
              <a:t>text </a:t>
            </a:r>
            <a:r>
              <a:rPr dirty="0">
                <a:latin typeface="+mn-lt"/>
                <a:cs typeface="Arial"/>
              </a:rPr>
              <a:t>- </a:t>
            </a:r>
            <a:r>
              <a:rPr spc="-5" dirty="0">
                <a:latin typeface="+mn-lt"/>
                <a:cs typeface="Arial"/>
              </a:rPr>
              <a:t>image</a:t>
            </a:r>
            <a:r>
              <a:rPr spc="-95" dirty="0">
                <a:latin typeface="+mn-lt"/>
                <a:cs typeface="Arial"/>
              </a:rPr>
              <a:t> </a:t>
            </a:r>
            <a:r>
              <a:rPr spc="-5" dirty="0">
                <a:latin typeface="+mn-lt"/>
                <a:cs typeface="Arial"/>
              </a:rPr>
              <a:t>pairs</a:t>
            </a:r>
            <a:endParaRPr dirty="0">
              <a:latin typeface="+mn-lt"/>
              <a:cs typeface="Arial"/>
            </a:endParaRPr>
          </a:p>
          <a:p>
            <a:pPr marL="297815" indent="-28575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pc="-5" dirty="0">
                <a:latin typeface="+mn-lt"/>
                <a:cs typeface="Arial"/>
              </a:rPr>
              <a:t>Combine unrelated</a:t>
            </a:r>
            <a:r>
              <a:rPr spc="-10" dirty="0">
                <a:latin typeface="+mn-lt"/>
                <a:cs typeface="Arial"/>
              </a:rPr>
              <a:t> </a:t>
            </a:r>
            <a:r>
              <a:rPr dirty="0">
                <a:latin typeface="+mn-lt"/>
                <a:cs typeface="Arial"/>
              </a:rPr>
              <a:t>concepts</a:t>
            </a:r>
          </a:p>
        </p:txBody>
      </p:sp>
      <p:sp>
        <p:nvSpPr>
          <p:cNvPr id="4" name="object 4"/>
          <p:cNvSpPr/>
          <p:nvPr/>
        </p:nvSpPr>
        <p:spPr>
          <a:xfrm>
            <a:off x="611560" y="3042001"/>
            <a:ext cx="7545100" cy="203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3107155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pc="5" dirty="0"/>
              <a:t>Related</a:t>
            </a:r>
            <a:r>
              <a:rPr spc="-70" dirty="0"/>
              <a:t> </a:t>
            </a:r>
            <a:r>
              <a:rPr spc="-5" dirty="0"/>
              <a:t>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44" y="1510497"/>
            <a:ext cx="7121086" cy="160813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7815" indent="-285750">
              <a:spcBef>
                <a:spcPts val="42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2400" spc="-5" dirty="0">
                <a:latin typeface="+mn-lt"/>
                <a:cs typeface="Arial"/>
              </a:rPr>
              <a:t>Autoencoder </a:t>
            </a:r>
            <a:r>
              <a:rPr sz="2400" dirty="0">
                <a:latin typeface="+mn-lt"/>
                <a:cs typeface="Arial"/>
              </a:rPr>
              <a:t>- (encoder -</a:t>
            </a:r>
            <a:r>
              <a:rPr sz="2400" spc="-35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decoder)</a:t>
            </a:r>
            <a:endParaRPr sz="2400" dirty="0">
              <a:latin typeface="+mn-lt"/>
              <a:cs typeface="Arial"/>
            </a:endParaRPr>
          </a:p>
          <a:p>
            <a:pPr marL="297815" indent="-28575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2400" spc="-20" dirty="0">
                <a:latin typeface="+mn-lt"/>
                <a:cs typeface="Arial"/>
              </a:rPr>
              <a:t>Variational </a:t>
            </a:r>
            <a:r>
              <a:rPr sz="2400" spc="-5" dirty="0">
                <a:latin typeface="+mn-lt"/>
                <a:cs typeface="Arial"/>
              </a:rPr>
              <a:t>Autoencoders </a:t>
            </a:r>
            <a:r>
              <a:rPr sz="2400" dirty="0">
                <a:latin typeface="+mn-lt"/>
                <a:cs typeface="Arial"/>
              </a:rPr>
              <a:t>(continuous state</a:t>
            </a:r>
            <a:r>
              <a:rPr sz="2400" spc="-15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space)</a:t>
            </a:r>
          </a:p>
          <a:p>
            <a:pPr marL="297815" indent="-28575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GB" sz="2400" spc="-30" dirty="0">
                <a:latin typeface="+mn-lt"/>
                <a:cs typeface="Arial"/>
              </a:rPr>
              <a:t>Vector Quantized-Variational </a:t>
            </a:r>
            <a:r>
              <a:rPr lang="en-GB" sz="2400" spc="-30" dirty="0" err="1">
                <a:latin typeface="+mn-lt"/>
                <a:cs typeface="Arial"/>
              </a:rPr>
              <a:t>AutoEncoder</a:t>
            </a:r>
            <a:r>
              <a:rPr lang="en-GB" sz="2400" spc="-30" dirty="0">
                <a:latin typeface="+mn-lt"/>
                <a:cs typeface="Arial"/>
              </a:rPr>
              <a:t> </a:t>
            </a:r>
            <a:r>
              <a:rPr sz="2400" spc="-30" dirty="0">
                <a:latin typeface="+mn-lt"/>
                <a:cs typeface="Arial"/>
              </a:rPr>
              <a:t>VQ-VAE </a:t>
            </a:r>
            <a:br>
              <a:rPr lang="de-DE" sz="2400" spc="-30" dirty="0">
                <a:latin typeface="+mn-lt"/>
                <a:cs typeface="Arial"/>
              </a:rPr>
            </a:br>
            <a:r>
              <a:rPr sz="2400" dirty="0">
                <a:latin typeface="+mn-lt"/>
                <a:cs typeface="Arial"/>
              </a:rPr>
              <a:t>(discrete </a:t>
            </a:r>
            <a:r>
              <a:rPr sz="2400" spc="-5" dirty="0">
                <a:latin typeface="+mn-lt"/>
                <a:cs typeface="Arial"/>
              </a:rPr>
              <a:t>quantized </a:t>
            </a:r>
            <a:r>
              <a:rPr sz="2400" dirty="0">
                <a:latin typeface="+mn-lt"/>
                <a:cs typeface="Arial"/>
              </a:rPr>
              <a:t>state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space)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6192688" cy="507831"/>
          </a:xfrm>
          <a:prstGeom prst="rect">
            <a:avLst/>
          </a:prstGeom>
        </p:spPr>
        <p:txBody>
          <a:bodyPr vert="horz" wrap="square" lIns="0" tIns="152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20"/>
              </a:spcBef>
            </a:pPr>
            <a:r>
              <a:rPr sz="3200" spc="5" dirty="0">
                <a:solidFill>
                  <a:schemeClr val="tx1"/>
                </a:solidFill>
                <a:latin typeface="+mj-lt"/>
              </a:rPr>
              <a:t>Related </a:t>
            </a:r>
            <a:r>
              <a:rPr sz="3200" spc="-5" dirty="0">
                <a:solidFill>
                  <a:schemeClr val="tx1"/>
                </a:solidFill>
                <a:latin typeface="+mj-lt"/>
              </a:rPr>
              <a:t>Work </a:t>
            </a:r>
            <a:r>
              <a:rPr sz="3200" spc="5" dirty="0">
                <a:solidFill>
                  <a:schemeClr val="tx1"/>
                </a:solidFill>
                <a:latin typeface="+mj-lt"/>
              </a:rPr>
              <a:t>-</a:t>
            </a:r>
            <a:r>
              <a:rPr sz="3200" spc="-220" dirty="0">
                <a:solidFill>
                  <a:schemeClr val="tx1"/>
                </a:solidFill>
                <a:latin typeface="+mj-lt"/>
              </a:rPr>
              <a:t> </a:t>
            </a:r>
            <a:r>
              <a:rPr sz="3200" spc="5" dirty="0">
                <a:solidFill>
                  <a:schemeClr val="tx1"/>
                </a:solidFill>
                <a:latin typeface="+mj-lt"/>
              </a:rPr>
              <a:t>Autoencoder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C255D-22DE-F118-5FDF-FE3EFC18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68760"/>
            <a:ext cx="5209029" cy="4941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BF666F-ED40-C509-EF07-45106360CF5D}"/>
              </a:ext>
            </a:extLst>
          </p:cNvPr>
          <p:cNvSpPr txBox="1"/>
          <p:nvPr/>
        </p:nvSpPr>
        <p:spPr>
          <a:xfrm>
            <a:off x="1907704" y="6611348"/>
            <a:ext cx="6084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HelveticaNeue" panose="02000503000000020004" pitchFamily="2" charset="0"/>
              </a:rPr>
              <a:t>Understanding VQ-VAE (DALL-E Explained Pt. 1)). Charlie Snell </a:t>
            </a:r>
            <a:endParaRPr lang="en-GB" sz="14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26DA-AABA-B56B-FA76-27CF299B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pc="5" dirty="0">
                <a:solidFill>
                  <a:schemeClr val="tx1"/>
                </a:solidFill>
                <a:latin typeface="+mj-lt"/>
              </a:rPr>
              <a:t>Related </a:t>
            </a:r>
            <a:r>
              <a:rPr lang="en-GB" sz="2800" spc="-5" dirty="0">
                <a:solidFill>
                  <a:schemeClr val="tx1"/>
                </a:solidFill>
                <a:latin typeface="+mj-lt"/>
              </a:rPr>
              <a:t>Work </a:t>
            </a:r>
            <a:r>
              <a:rPr lang="en-GB" sz="2800" spc="5" dirty="0">
                <a:solidFill>
                  <a:schemeClr val="tx1"/>
                </a:solidFill>
                <a:latin typeface="+mj-lt"/>
              </a:rPr>
              <a:t>-</a:t>
            </a:r>
            <a:r>
              <a:rPr lang="en-GB" sz="2800" spc="-22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spc="5" dirty="0">
                <a:solidFill>
                  <a:schemeClr val="tx1"/>
                </a:solidFill>
                <a:latin typeface="+mj-lt"/>
              </a:rPr>
              <a:t>Autoencoder</a:t>
            </a:r>
            <a:endParaRPr lang="en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36655D-86EB-5AB1-3D95-AB085C7A6B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DE" smtClean="0"/>
              <a:t>9</a:t>
            </a:fld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4D935-EE60-7656-846C-B5BF10F46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45" y="1479149"/>
            <a:ext cx="7772400" cy="4206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41264-51AD-C90C-3EB1-10A49E8C2A29}"/>
              </a:ext>
            </a:extLst>
          </p:cNvPr>
          <p:cNvSpPr txBox="1"/>
          <p:nvPr/>
        </p:nvSpPr>
        <p:spPr>
          <a:xfrm>
            <a:off x="1907704" y="6611348"/>
            <a:ext cx="6084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HelveticaNeue" panose="02000503000000020004" pitchFamily="2" charset="0"/>
              </a:rPr>
              <a:t>Understanding VQ-VAE (DALL-E Explained Pt. 1)). Charlie Snell </a:t>
            </a:r>
            <a:endParaRPr lang="en-GB" sz="1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604143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</TotalTime>
  <Words>1231</Words>
  <Application>Microsoft Macintosh PowerPoint</Application>
  <PresentationFormat>On-screen Show (4:3)</PresentationFormat>
  <Paragraphs>122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-apple-system</vt:lpstr>
      <vt:lpstr>AppleSymbols</vt:lpstr>
      <vt:lpstr>Arial</vt:lpstr>
      <vt:lpstr>Calibri</vt:lpstr>
      <vt:lpstr>Cambria Math</vt:lpstr>
      <vt:lpstr>HelveticaNeue</vt:lpstr>
      <vt:lpstr>Myriad Pro</vt:lpstr>
      <vt:lpstr>Times</vt:lpstr>
      <vt:lpstr>TimesNewRomanPSMT</vt:lpstr>
      <vt:lpstr>7_Standarddesign</vt:lpstr>
      <vt:lpstr>Intelligent Agents Language-Vision-Models: DALL-E</vt:lpstr>
      <vt:lpstr>Generate Images from Text – Naïve Approach</vt:lpstr>
      <vt:lpstr>Use RNN decoder to generate images??</vt:lpstr>
      <vt:lpstr>Generate Images from Text – Naïve Approach</vt:lpstr>
      <vt:lpstr>Acknowledgements</vt:lpstr>
      <vt:lpstr>Introduction</vt:lpstr>
      <vt:lpstr>Related Works</vt:lpstr>
      <vt:lpstr>Related Work - Autoencoder</vt:lpstr>
      <vt:lpstr>Related Work - Autoencoder</vt:lpstr>
      <vt:lpstr>Related Work - Autoencoder problem</vt:lpstr>
      <vt:lpstr>Related Work - Variational Autoencoder</vt:lpstr>
      <vt:lpstr>Related Work - Variational Autoencoder</vt:lpstr>
      <vt:lpstr>Variational Autoencoder as a Generator</vt:lpstr>
      <vt:lpstr>Related Work - Autoencoder vs. VAE</vt:lpstr>
      <vt:lpstr>Variational Autoencoder as a Generator</vt:lpstr>
      <vt:lpstr>Variational Autoencoder as a Generator</vt:lpstr>
      <vt:lpstr>Related Work - VQ-VAE</vt:lpstr>
      <vt:lpstr>DALL-E – Central Idea</vt:lpstr>
      <vt:lpstr>Model</vt:lpstr>
      <vt:lpstr>Stage One: Learning the Visual Codebook</vt:lpstr>
      <vt:lpstr>Stage One: Learning the Visual Codebook</vt:lpstr>
      <vt:lpstr>Stage One: Learning the Visual Codebook</vt:lpstr>
      <vt:lpstr>Stage One: Learning the Visual Codebook</vt:lpstr>
      <vt:lpstr>Stage One: Learning the Visual Codebook</vt:lpstr>
      <vt:lpstr>Stage Two: Learning Prior Distribution</vt:lpstr>
      <vt:lpstr>Google’s Approaches</vt:lpstr>
      <vt:lpstr>Meta’s Approaches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1548</cp:revision>
  <cp:lastPrinted>2014-10-18T14:57:02Z</cp:lastPrinted>
  <dcterms:created xsi:type="dcterms:W3CDTF">2010-04-27T12:26:40Z</dcterms:created>
  <dcterms:modified xsi:type="dcterms:W3CDTF">2023-02-08T07:06:44Z</dcterms:modified>
</cp:coreProperties>
</file>