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0.xml" ContentType="application/vnd.openxmlformats-officedocument.presentationml.tags+xml"/>
  <Override PartName="/ppt/notesSlides/notesSlide16.xml" ContentType="application/vnd.openxmlformats-officedocument.presentationml.notesSlide+xml"/>
  <Override PartName="/ppt/tags/tag11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35"/>
  </p:notesMasterIdLst>
  <p:handoutMasterIdLst>
    <p:handoutMasterId r:id="rId36"/>
  </p:handoutMasterIdLst>
  <p:sldIdLst>
    <p:sldId id="273" r:id="rId2"/>
    <p:sldId id="397" r:id="rId3"/>
    <p:sldId id="398" r:id="rId4"/>
    <p:sldId id="399" r:id="rId5"/>
    <p:sldId id="403" r:id="rId6"/>
    <p:sldId id="405" r:id="rId7"/>
    <p:sldId id="406" r:id="rId8"/>
    <p:sldId id="407" r:id="rId9"/>
    <p:sldId id="410" r:id="rId10"/>
    <p:sldId id="412" r:id="rId11"/>
    <p:sldId id="413" r:id="rId12"/>
    <p:sldId id="348" r:id="rId13"/>
    <p:sldId id="349" r:id="rId14"/>
    <p:sldId id="350" r:id="rId15"/>
    <p:sldId id="579" r:id="rId16"/>
    <p:sldId id="352" r:id="rId17"/>
    <p:sldId id="587" r:id="rId18"/>
    <p:sldId id="354" r:id="rId19"/>
    <p:sldId id="363" r:id="rId20"/>
    <p:sldId id="414" r:id="rId21"/>
    <p:sldId id="415" r:id="rId22"/>
    <p:sldId id="417" r:id="rId23"/>
    <p:sldId id="418" r:id="rId24"/>
    <p:sldId id="1326" r:id="rId25"/>
    <p:sldId id="427" r:id="rId26"/>
    <p:sldId id="428" r:id="rId27"/>
    <p:sldId id="1330" r:id="rId28"/>
    <p:sldId id="1296" r:id="rId29"/>
    <p:sldId id="286" r:id="rId30"/>
    <p:sldId id="1336" r:id="rId31"/>
    <p:sldId id="1350" r:id="rId32"/>
    <p:sldId id="549" r:id="rId33"/>
    <p:sldId id="3294" r:id="rId34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gelis hristidis" initials="v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B05FF"/>
    <a:srgbClr val="0B0FFF"/>
    <a:srgbClr val="6D7CFF"/>
    <a:srgbClr val="0305FF"/>
    <a:srgbClr val="807CFF"/>
    <a:srgbClr val="CCC317"/>
    <a:srgbClr val="0544FF"/>
    <a:srgbClr val="00394A"/>
    <a:srgbClr val="003241"/>
    <a:srgbClr val="DAD9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348"/>
    <p:restoredTop sz="96419"/>
  </p:normalViewPr>
  <p:slideViewPr>
    <p:cSldViewPr>
      <p:cViewPr varScale="1">
        <p:scale>
          <a:sx n="124" d="100"/>
          <a:sy n="124" d="100"/>
        </p:scale>
        <p:origin x="72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55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14.12.23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14.12.23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07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2730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73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03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146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3650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1853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4270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4278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5041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08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6306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15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7A70BE3-8A3C-4523-BA54-740230E7A508}" type="datetime8">
              <a:rPr lang="en-US" smtClean="0"/>
              <a:t>12/14/23 8:16 AM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0718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975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997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991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04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27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48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359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547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3433" y="1190768"/>
            <a:ext cx="8740142" cy="2282933"/>
          </a:xfrm>
        </p:spPr>
        <p:txBody>
          <a:bodyPr>
            <a:spAutoFit/>
          </a:bodyPr>
          <a:lstStyle>
            <a:lvl1pPr>
              <a:defRPr sz="2941">
                <a:solidFill>
                  <a:srgbClr val="1555A4"/>
                </a:solidFill>
              </a:defRPr>
            </a:lvl1pPr>
            <a:lvl2pPr>
              <a:defRPr sz="2745"/>
            </a:lvl2pPr>
            <a:lvl3pPr>
              <a:defRPr sz="2745"/>
            </a:lvl3pPr>
            <a:lvl4pPr>
              <a:defRPr sz="1961"/>
            </a:lvl4pPr>
            <a:lvl5pPr>
              <a:defRPr sz="19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922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550208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Textmasterformate durch Klicken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13" Type="http://schemas.openxmlformats.org/officeDocument/2006/relationships/image" Target="../media/image14.png"/><Relationship Id="rId3" Type="http://schemas.openxmlformats.org/officeDocument/2006/relationships/tags" Target="../tags/tag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3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9.png"/><Relationship Id="rId5" Type="http://schemas.openxmlformats.org/officeDocument/2006/relationships/tags" Target="../tags/tag8.xml"/><Relationship Id="rId10" Type="http://schemas.openxmlformats.org/officeDocument/2006/relationships/image" Target="../media/image12.png"/><Relationship Id="rId4" Type="http://schemas.openxmlformats.org/officeDocument/2006/relationships/tags" Target="../tags/tag7.xml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00.png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60.png"/><Relationship Id="rId3" Type="http://schemas.openxmlformats.org/officeDocument/2006/relationships/image" Target="../media/image5.png"/><Relationship Id="rId7" Type="http://schemas.openxmlformats.org/officeDocument/2006/relationships/image" Target="../media/image101.png"/><Relationship Id="rId12" Type="http://schemas.openxmlformats.org/officeDocument/2006/relationships/image" Target="../media/image1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121.png"/><Relationship Id="rId5" Type="http://schemas.openxmlformats.org/officeDocument/2006/relationships/image" Target="../media/image7.png"/><Relationship Id="rId10" Type="http://schemas.openxmlformats.org/officeDocument/2006/relationships/image" Target="../media/image112.png"/><Relationship Id="rId4" Type="http://schemas.openxmlformats.org/officeDocument/2006/relationships/image" Target="../media/image6.png"/><Relationship Id="rId9" Type="http://schemas.openxmlformats.org/officeDocument/2006/relationships/image" Target="../media/image10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1.png"/><Relationship Id="rId3" Type="http://schemas.openxmlformats.org/officeDocument/2006/relationships/image" Target="../media/image5.png"/><Relationship Id="rId7" Type="http://schemas.openxmlformats.org/officeDocument/2006/relationships/image" Target="../media/image361.png"/><Relationship Id="rId12" Type="http://schemas.openxmlformats.org/officeDocument/2006/relationships/image" Target="../media/image131.png"/><Relationship Id="rId17" Type="http://schemas.openxmlformats.org/officeDocument/2006/relationships/image" Target="../media/image2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11" Type="http://schemas.openxmlformats.org/officeDocument/2006/relationships/image" Target="../media/image121.png"/><Relationship Id="rId5" Type="http://schemas.openxmlformats.org/officeDocument/2006/relationships/image" Target="../media/image7.png"/><Relationship Id="rId15" Type="http://schemas.openxmlformats.org/officeDocument/2006/relationships/image" Target="../media/image190.png"/><Relationship Id="rId10" Type="http://schemas.openxmlformats.org/officeDocument/2006/relationships/image" Target="../media/image112.png"/><Relationship Id="rId4" Type="http://schemas.openxmlformats.org/officeDocument/2006/relationships/image" Target="../media/image6.png"/><Relationship Id="rId9" Type="http://schemas.openxmlformats.org/officeDocument/2006/relationships/image" Target="../media/image10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17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11" Type="http://schemas.openxmlformats.org/officeDocument/2006/relationships/image" Target="../media/image240.png"/><Relationship Id="rId5" Type="http://schemas.openxmlformats.org/officeDocument/2006/relationships/image" Target="../media/image121.png"/><Relationship Id="rId10" Type="http://schemas.openxmlformats.org/officeDocument/2006/relationships/image" Target="../media/image24.png"/><Relationship Id="rId4" Type="http://schemas.openxmlformats.org/officeDocument/2006/relationships/image" Target="../media/image161.png"/><Relationship Id="rId9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png"/><Relationship Id="rId4" Type="http://schemas.openxmlformats.org/officeDocument/2006/relationships/image" Target="../media/image25.tm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Relationship Id="rId4" Type="http://schemas.openxmlformats.org/officeDocument/2006/relationships/image" Target="../media/image27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20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2088232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Intelligent </a:t>
            </a:r>
            <a:r>
              <a:rPr lang="de-DE" sz="3600" b="1" dirty="0" err="1">
                <a:cs typeface="+mj-cs"/>
              </a:rPr>
              <a:t>Agents</a:t>
            </a:r>
            <a:br>
              <a:rPr lang="de-DE" sz="3600" b="1" dirty="0">
                <a:cs typeface="+mj-cs"/>
              </a:rPr>
            </a:br>
            <a:r>
              <a:rPr lang="de-DE" sz="2400" b="1" dirty="0">
                <a:cs typeface="+mj-cs"/>
              </a:rPr>
              <a:t> </a:t>
            </a:r>
            <a:br>
              <a:rPr lang="de-DE" sz="3600" b="1" dirty="0">
                <a:cs typeface="+mj-cs"/>
              </a:rPr>
            </a:br>
            <a:r>
              <a:rPr lang="en-US" sz="2800" dirty="0"/>
              <a:t> </a:t>
            </a:r>
            <a:r>
              <a:rPr lang="en-US" sz="2800" b="1" dirty="0"/>
              <a:t>Multi-Relational Latent Semantic Analysis</a:t>
            </a:r>
            <a:endParaRPr lang="de-DE" sz="3600" b="1" dirty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717032"/>
            <a:ext cx="6400800" cy="2304356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>
                <a:cs typeface="+mn-cs"/>
              </a:rPr>
              <a:t>Ralf Möller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dirty="0"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81000" y="1268760"/>
            <a:ext cx="8380412" cy="119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82573" indent="-382573" algn="l" defTabSz="912777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95000"/>
              <a:buFontTx/>
              <a:buBlip>
                <a:blip r:embed="rId4"/>
              </a:buBlip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4822" indent="-317487" algn="l" defTabSz="912777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Blip>
                <a:blip r:embed="rId5"/>
              </a:buBlip>
              <a:defRPr sz="2700">
                <a:solidFill>
                  <a:schemeClr val="tx1"/>
                </a:solidFill>
                <a:latin typeface="+mn-lt"/>
              </a:defRPr>
            </a:lvl2pPr>
            <a:lvl3pPr marL="988974" indent="-282564" algn="l" defTabSz="912777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Blip>
                <a:blip r:embed="rId5"/>
              </a:buBlip>
              <a:defRPr sz="2300">
                <a:solidFill>
                  <a:schemeClr val="tx1"/>
                </a:solidFill>
                <a:latin typeface="+mn-lt"/>
              </a:defRPr>
            </a:lvl3pPr>
            <a:lvl4pPr marL="1266774" indent="-276214" algn="l" defTabSz="912777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1530289" indent="-260340" algn="l" defTabSz="912777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</a:defRPr>
            </a:lvl5pPr>
            <a:lvl6pPr marL="1911463" indent="-261916" algn="l" defTabSz="914063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</a:defRPr>
            </a:lvl6pPr>
            <a:lvl7pPr marL="2292432" indent="-261916" algn="l" defTabSz="914063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</a:defRPr>
            </a:lvl7pPr>
            <a:lvl8pPr marL="2673401" indent="-261916" algn="l" defTabSz="914063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</a:defRPr>
            </a:lvl8pPr>
            <a:lvl9pPr marL="3054371" indent="-261916" algn="l" defTabSz="914063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800" kern="0" dirty="0"/>
              <a:t>Represent word relations using a tensor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kern="0" dirty="0"/>
              <a:t>       Each slice encodes a relation between </a:t>
            </a:r>
            <a:r>
              <a:rPr lang="en-US" sz="2500" kern="0" dirty="0">
                <a:solidFill>
                  <a:schemeClr val="accent1">
                    <a:lumMod val="50000"/>
                  </a:schemeClr>
                </a:solidFill>
              </a:rPr>
              <a:t>terms</a:t>
            </a:r>
            <a:r>
              <a:rPr lang="en-US" sz="2500" kern="0" dirty="0">
                <a:solidFill>
                  <a:srgbClr val="FFFF00"/>
                </a:solidFill>
              </a:rPr>
              <a:t> </a:t>
            </a:r>
            <a:r>
              <a:rPr lang="en-US" sz="2500" kern="0" dirty="0"/>
              <a:t>and </a:t>
            </a:r>
            <a:r>
              <a:rPr lang="en-US" sz="2500" kern="0" dirty="0">
                <a:solidFill>
                  <a:schemeClr val="accent1">
                    <a:lumMod val="50000"/>
                  </a:schemeClr>
                </a:solidFill>
              </a:rPr>
              <a:t>target</a:t>
            </a:r>
            <a:r>
              <a:rPr lang="en-US" sz="2500" kern="0" dirty="0">
                <a:solidFill>
                  <a:srgbClr val="FFFF00"/>
                </a:solidFill>
              </a:rPr>
              <a:t> </a:t>
            </a:r>
            <a:r>
              <a:rPr lang="en-US" sz="2500" kern="0" dirty="0">
                <a:solidFill>
                  <a:schemeClr val="accent1">
                    <a:lumMod val="50000"/>
                  </a:schemeClr>
                </a:solidFill>
              </a:rPr>
              <a:t>words</a:t>
            </a:r>
            <a:r>
              <a:rPr lang="en-US" sz="2500" kern="0" dirty="0"/>
              <a:t>.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682886"/>
              </p:ext>
            </p:extLst>
          </p:nvPr>
        </p:nvGraphicFramePr>
        <p:xfrm>
          <a:off x="6107947" y="3336581"/>
          <a:ext cx="2209800" cy="193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5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454161" y="2257472"/>
            <a:ext cx="3794534" cy="3049945"/>
            <a:chOff x="454161" y="3198512"/>
            <a:chExt cx="3794534" cy="3049945"/>
          </a:xfrm>
        </p:grpSpPr>
        <p:sp>
          <p:nvSpPr>
            <p:cNvPr id="6" name="TextBox 5"/>
            <p:cNvSpPr txBox="1"/>
            <p:nvPr/>
          </p:nvSpPr>
          <p:spPr>
            <a:xfrm rot="18618816">
              <a:off x="1961998" y="3712647"/>
              <a:ext cx="54534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chemeClr val="tx1"/>
                  </a:solidFill>
                  <a:latin typeface="Segoe" pitchFamily="34" charset="0"/>
                </a:rPr>
                <a:t>joy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18618816">
              <a:off x="2368741" y="3577943"/>
              <a:ext cx="118974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latin typeface="Segoe" pitchFamily="34" charset="0"/>
                </a:rPr>
                <a:t>gladden</a:t>
              </a:r>
              <a:endParaRPr lang="en-US" sz="2200" dirty="0">
                <a:solidFill>
                  <a:schemeClr val="tx1"/>
                </a:solidFill>
                <a:latin typeface="Segoe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8618816">
              <a:off x="2979769" y="3638832"/>
              <a:ext cx="111120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latin typeface="Segoe" pitchFamily="34" charset="0"/>
                </a:rPr>
                <a:t>sadden</a:t>
              </a:r>
              <a:endParaRPr lang="en-US" sz="2200" dirty="0">
                <a:solidFill>
                  <a:schemeClr val="tx1"/>
                </a:solidFill>
                <a:latin typeface="Segoe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8618816">
              <a:off x="3524939" y="3712647"/>
              <a:ext cx="101662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latin typeface="Segoe" pitchFamily="34" charset="0"/>
                </a:rPr>
                <a:t>feeling</a:t>
              </a:r>
              <a:endParaRPr lang="en-US" sz="2200" dirty="0">
                <a:solidFill>
                  <a:schemeClr val="tx1"/>
                </a:solidFill>
                <a:latin typeface="Segoe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4161" y="4386373"/>
              <a:ext cx="143981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chemeClr val="tx1"/>
                  </a:solidFill>
                  <a:latin typeface="Segoe" pitchFamily="34" charset="0"/>
                </a:rPr>
                <a:t>joyfulness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4230" y="4817260"/>
              <a:ext cx="118974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chemeClr val="tx1"/>
                  </a:solidFill>
                  <a:latin typeface="Segoe" pitchFamily="34" charset="0"/>
                </a:rPr>
                <a:t>gladden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54060" y="5335188"/>
              <a:ext cx="63991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chemeClr val="tx1"/>
                  </a:solidFill>
                  <a:latin typeface="Segoe" pitchFamily="34" charset="0"/>
                </a:rPr>
                <a:t>sad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86223" y="5817570"/>
              <a:ext cx="90762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chemeClr val="tx1"/>
                  </a:solidFill>
                  <a:latin typeface="Segoe" pitchFamily="34" charset="0"/>
                </a:rPr>
                <a:t>anger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645161" y="2181272"/>
            <a:ext cx="3794534" cy="3049945"/>
            <a:chOff x="4645161" y="3122312"/>
            <a:chExt cx="3794534" cy="3049945"/>
          </a:xfrm>
        </p:grpSpPr>
        <p:sp>
          <p:nvSpPr>
            <p:cNvPr id="21" name="TextBox 20"/>
            <p:cNvSpPr txBox="1"/>
            <p:nvPr/>
          </p:nvSpPr>
          <p:spPr>
            <a:xfrm rot="18618816">
              <a:off x="6559741" y="3501743"/>
              <a:ext cx="118974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latin typeface="Segoe" pitchFamily="34" charset="0"/>
                </a:rPr>
                <a:t>gladden</a:t>
              </a:r>
              <a:endParaRPr lang="en-US" sz="2200" dirty="0">
                <a:solidFill>
                  <a:schemeClr val="tx1"/>
                </a:solidFill>
                <a:latin typeface="Segoe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4645161" y="3222475"/>
              <a:ext cx="3794534" cy="2949782"/>
              <a:chOff x="4645161" y="3222475"/>
              <a:chExt cx="3794534" cy="2949782"/>
            </a:xfrm>
          </p:grpSpPr>
          <p:sp>
            <p:nvSpPr>
              <p:cNvPr id="20" name="TextBox 19"/>
              <p:cNvSpPr txBox="1"/>
              <p:nvPr/>
            </p:nvSpPr>
            <p:spPr>
              <a:xfrm rot="18618816">
                <a:off x="6152998" y="3636447"/>
                <a:ext cx="54534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chemeClr val="tx1"/>
                    </a:solidFill>
                    <a:latin typeface="Segoe" pitchFamily="34" charset="0"/>
                  </a:rPr>
                  <a:t>joy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 rot="18618816">
                <a:off x="7170769" y="3562632"/>
                <a:ext cx="111120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latin typeface="Segoe" pitchFamily="34" charset="0"/>
                  </a:rPr>
                  <a:t>sadden</a:t>
                </a:r>
                <a:endParaRPr lang="en-US" sz="2200" dirty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 rot="18618816">
                <a:off x="7715939" y="3636447"/>
                <a:ext cx="101662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latin typeface="Segoe" pitchFamily="34" charset="0"/>
                  </a:rPr>
                  <a:t>feeling</a:t>
                </a:r>
                <a:endParaRPr lang="en-US" sz="2200" dirty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645161" y="4310173"/>
                <a:ext cx="143981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chemeClr val="tx1"/>
                    </a:solidFill>
                    <a:latin typeface="Segoe" pitchFamily="34" charset="0"/>
                  </a:rPr>
                  <a:t>joyfulness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895230" y="4741060"/>
                <a:ext cx="118974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chemeClr val="tx1"/>
                    </a:solidFill>
                    <a:latin typeface="Segoe" pitchFamily="34" charset="0"/>
                  </a:rPr>
                  <a:t>gladden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445060" y="5258988"/>
                <a:ext cx="63991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chemeClr val="tx1"/>
                    </a:solidFill>
                    <a:latin typeface="Segoe" pitchFamily="34" charset="0"/>
                  </a:rPr>
                  <a:t>sad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177223" y="5741370"/>
                <a:ext cx="90762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chemeClr val="tx1"/>
                    </a:solidFill>
                    <a:latin typeface="Segoe" pitchFamily="34" charset="0"/>
                  </a:rPr>
                  <a:t>anger</a:t>
                </a:r>
              </a:p>
            </p:txBody>
          </p:sp>
        </p:grpSp>
      </p:grpSp>
      <p:sp>
        <p:nvSpPr>
          <p:cNvPr id="28" name="TextBox 27"/>
          <p:cNvSpPr txBox="1"/>
          <p:nvPr/>
        </p:nvSpPr>
        <p:spPr>
          <a:xfrm>
            <a:off x="1882958" y="5394458"/>
            <a:ext cx="20521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Segoe" pitchFamily="34" charset="0"/>
              </a:rPr>
              <a:t>Synonym layer</a:t>
            </a:r>
            <a:endParaRPr lang="en-US" sz="2200" dirty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97942" y="5307417"/>
            <a:ext cx="19896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Segoe" pitchFamily="34" charset="0"/>
              </a:rPr>
              <a:t>Antonym layer</a:t>
            </a:r>
            <a:endParaRPr lang="en-US" sz="2200" dirty="0">
              <a:solidFill>
                <a:schemeClr val="tx1"/>
              </a:solidFill>
              <a:latin typeface="Segoe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574642"/>
              </p:ext>
            </p:extLst>
          </p:nvPr>
        </p:nvGraphicFramePr>
        <p:xfrm>
          <a:off x="1916947" y="3412781"/>
          <a:ext cx="2209800" cy="193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5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2209800" y="5714092"/>
            <a:ext cx="6378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egoe" pitchFamily="34" charset="0"/>
              </a:rPr>
              <a:t>Construct a tensor with two slices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023453" y="1732127"/>
            <a:ext cx="6367948" cy="1641198"/>
            <a:chOff x="1023453" y="2673167"/>
            <a:chExt cx="6367948" cy="1641198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1023453" y="3038921"/>
              <a:ext cx="1872148" cy="366591"/>
            </a:xfrm>
            <a:prstGeom prst="roundRect">
              <a:avLst/>
            </a:prstGeom>
            <a:noFill/>
            <a:ln w="38100"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900" b="0" i="0" u="none" strike="noStrike" cap="none" normalizeH="0" baseline="0" dirty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 bwMode="auto">
            <a:xfrm>
              <a:off x="6553201" y="2673167"/>
              <a:ext cx="838200" cy="417338"/>
            </a:xfrm>
            <a:prstGeom prst="roundRect">
              <a:avLst/>
            </a:prstGeom>
            <a:noFill/>
            <a:ln w="38100"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900" b="0" i="0" u="none" strike="noStrike" cap="none" normalizeH="0" baseline="0" dirty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cxnSp>
          <p:nvCxnSpPr>
            <p:cNvPr id="17" name="Straight Arrow Connector 16"/>
            <p:cNvCxnSpPr>
              <a:stCxn id="4" idx="2"/>
              <a:endCxn id="13" idx="0"/>
            </p:cNvCxnSpPr>
            <p:nvPr/>
          </p:nvCxnSpPr>
          <p:spPr bwMode="auto">
            <a:xfrm flipH="1">
              <a:off x="1174070" y="3405512"/>
              <a:ext cx="785457" cy="908853"/>
            </a:xfrm>
            <a:prstGeom prst="straightConnector1">
              <a:avLst/>
            </a:prstGeom>
            <a:gradFill rotWithShape="0">
              <a:gsLst>
                <a:gs pos="0">
                  <a:schemeClr val="folHlink">
                    <a:gamma/>
                    <a:tint val="72941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381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4" name="Straight Arrow Connector 33"/>
            <p:cNvCxnSpPr>
              <a:stCxn id="32" idx="2"/>
              <a:endCxn id="12" idx="3"/>
            </p:cNvCxnSpPr>
            <p:nvPr/>
          </p:nvCxnSpPr>
          <p:spPr bwMode="auto">
            <a:xfrm flipH="1">
              <a:off x="4362115" y="3090505"/>
              <a:ext cx="2610186" cy="377982"/>
            </a:xfrm>
            <a:prstGeom prst="straightConnector1">
              <a:avLst/>
            </a:prstGeom>
            <a:gradFill rotWithShape="0">
              <a:gsLst>
                <a:gs pos="0">
                  <a:schemeClr val="folHlink">
                    <a:gamma/>
                    <a:tint val="72941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381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04986"/>
            <a:ext cx="8380412" cy="553998"/>
          </a:xfrm>
        </p:spPr>
        <p:txBody>
          <a:bodyPr/>
          <a:lstStyle/>
          <a:p>
            <a:r>
              <a:rPr lang="en-US" dirty="0"/>
              <a:t>Encode Multiple Relations in Tensor</a:t>
            </a:r>
          </a:p>
        </p:txBody>
      </p:sp>
      <p:sp>
        <p:nvSpPr>
          <p:cNvPr id="33" name="Slide Number Placeholder 3">
            <a:extLst>
              <a:ext uri="{FF2B5EF4-FFF2-40B4-BE49-F238E27FC236}">
                <a16:creationId xmlns:a16="http://schemas.microsoft.com/office/drawing/2014/main" id="{E6C34B6F-C575-E04B-B578-998FAB7C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655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0.14444 -0.0736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22" y="-368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81481E-6 L -0.30556 -0.0421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78" y="-210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81000" y="1263712"/>
            <a:ext cx="8380412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82573" indent="-382573" algn="l" defTabSz="912777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95000"/>
              <a:buFontTx/>
              <a:buBlip>
                <a:blip r:embed="rId4"/>
              </a:buBlip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4822" indent="-317487" algn="l" defTabSz="912777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Blip>
                <a:blip r:embed="rId5"/>
              </a:buBlip>
              <a:defRPr sz="2700">
                <a:solidFill>
                  <a:schemeClr val="tx1"/>
                </a:solidFill>
                <a:latin typeface="+mn-lt"/>
              </a:defRPr>
            </a:lvl2pPr>
            <a:lvl3pPr marL="988974" indent="-282564" algn="l" defTabSz="912777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Blip>
                <a:blip r:embed="rId5"/>
              </a:buBlip>
              <a:defRPr sz="2300">
                <a:solidFill>
                  <a:schemeClr val="tx1"/>
                </a:solidFill>
                <a:latin typeface="+mn-lt"/>
              </a:defRPr>
            </a:lvl3pPr>
            <a:lvl4pPr marL="1266774" indent="-276214" algn="l" defTabSz="912777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1530289" indent="-260340" algn="l" defTabSz="912777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</a:defRPr>
            </a:lvl5pPr>
            <a:lvl6pPr marL="1911463" indent="-261916" algn="l" defTabSz="914063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</a:defRPr>
            </a:lvl6pPr>
            <a:lvl7pPr marL="2292432" indent="-261916" algn="l" defTabSz="914063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</a:defRPr>
            </a:lvl7pPr>
            <a:lvl8pPr marL="2673401" indent="-261916" algn="l" defTabSz="914063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</a:defRPr>
            </a:lvl8pPr>
            <a:lvl9pPr marL="3054371" indent="-261916" algn="l" defTabSz="914063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800" kern="0" dirty="0"/>
              <a:t>Can encode multiple relations in the tensor</a:t>
            </a:r>
            <a:endParaRPr lang="en-US" sz="2500" kern="0" dirty="0">
              <a:solidFill>
                <a:srgbClr val="FF0000"/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391513"/>
              </p:ext>
            </p:extLst>
          </p:nvPr>
        </p:nvGraphicFramePr>
        <p:xfrm>
          <a:off x="6084755" y="2754013"/>
          <a:ext cx="2209800" cy="193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5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4621969" y="1598704"/>
            <a:ext cx="3794534" cy="3049945"/>
            <a:chOff x="4645161" y="3122312"/>
            <a:chExt cx="3794534" cy="3049945"/>
          </a:xfrm>
        </p:grpSpPr>
        <p:sp>
          <p:nvSpPr>
            <p:cNvPr id="21" name="TextBox 20"/>
            <p:cNvSpPr txBox="1"/>
            <p:nvPr/>
          </p:nvSpPr>
          <p:spPr>
            <a:xfrm rot="18618816">
              <a:off x="6559741" y="3501743"/>
              <a:ext cx="118974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latin typeface="Segoe" pitchFamily="34" charset="0"/>
                </a:rPr>
                <a:t>gladden</a:t>
              </a:r>
              <a:endParaRPr lang="en-US" sz="2200" dirty="0">
                <a:solidFill>
                  <a:schemeClr val="tx1"/>
                </a:solidFill>
                <a:latin typeface="Segoe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4645161" y="3222475"/>
              <a:ext cx="3794534" cy="2949782"/>
              <a:chOff x="4645161" y="3222475"/>
              <a:chExt cx="3794534" cy="2949782"/>
            </a:xfrm>
          </p:grpSpPr>
          <p:sp>
            <p:nvSpPr>
              <p:cNvPr id="20" name="TextBox 19"/>
              <p:cNvSpPr txBox="1"/>
              <p:nvPr/>
            </p:nvSpPr>
            <p:spPr>
              <a:xfrm rot="18618816">
                <a:off x="6152998" y="3636447"/>
                <a:ext cx="54534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chemeClr val="tx1"/>
                    </a:solidFill>
                    <a:latin typeface="Segoe" pitchFamily="34" charset="0"/>
                  </a:rPr>
                  <a:t>joy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 rot="18618816">
                <a:off x="7170769" y="3562632"/>
                <a:ext cx="111120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latin typeface="Segoe" pitchFamily="34" charset="0"/>
                  </a:rPr>
                  <a:t>sadden</a:t>
                </a:r>
                <a:endParaRPr lang="en-US" sz="2200" dirty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 rot="18618816">
                <a:off x="7715939" y="3636447"/>
                <a:ext cx="101662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latin typeface="Segoe" pitchFamily="34" charset="0"/>
                  </a:rPr>
                  <a:t>feeling</a:t>
                </a:r>
                <a:endParaRPr lang="en-US" sz="2200" dirty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645161" y="4310173"/>
                <a:ext cx="143981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chemeClr val="tx1"/>
                    </a:solidFill>
                    <a:latin typeface="Segoe" pitchFamily="34" charset="0"/>
                  </a:rPr>
                  <a:t>joyfulness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895230" y="4741060"/>
                <a:ext cx="118974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chemeClr val="tx1"/>
                    </a:solidFill>
                    <a:latin typeface="Segoe" pitchFamily="34" charset="0"/>
                  </a:rPr>
                  <a:t>gladden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445060" y="5258988"/>
                <a:ext cx="63991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chemeClr val="tx1"/>
                    </a:solidFill>
                    <a:latin typeface="Segoe" pitchFamily="34" charset="0"/>
                  </a:rPr>
                  <a:t>sad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177223" y="5741370"/>
                <a:ext cx="90762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chemeClr val="tx1"/>
                    </a:solidFill>
                    <a:latin typeface="Segoe" pitchFamily="34" charset="0"/>
                  </a:rPr>
                  <a:t>anger</a:t>
                </a:r>
              </a:p>
            </p:txBody>
          </p:sp>
        </p:grpSp>
      </p:grpSp>
      <p:sp>
        <p:nvSpPr>
          <p:cNvPr id="29" name="TextBox 28"/>
          <p:cNvSpPr txBox="1"/>
          <p:nvPr/>
        </p:nvSpPr>
        <p:spPr>
          <a:xfrm>
            <a:off x="6119836" y="4724849"/>
            <a:ext cx="20681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Segoe" pitchFamily="34" charset="0"/>
              </a:rPr>
              <a:t>Hyponym layer</a:t>
            </a:r>
            <a:endParaRPr lang="en-US" sz="2200" dirty="0">
              <a:solidFill>
                <a:schemeClr val="tx1"/>
              </a:solidFill>
              <a:latin typeface="Segoe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179512"/>
              </p:ext>
            </p:extLst>
          </p:nvPr>
        </p:nvGraphicFramePr>
        <p:xfrm>
          <a:off x="1043608" y="2636912"/>
          <a:ext cx="2209800" cy="193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5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130562"/>
              </p:ext>
            </p:extLst>
          </p:nvPr>
        </p:nvGraphicFramePr>
        <p:xfrm>
          <a:off x="962187" y="2497725"/>
          <a:ext cx="2209800" cy="193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5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6982" y="208600"/>
            <a:ext cx="8380412" cy="553998"/>
          </a:xfrm>
        </p:spPr>
        <p:txBody>
          <a:bodyPr/>
          <a:lstStyle/>
          <a:p>
            <a:r>
              <a:rPr lang="en-US" dirty="0"/>
              <a:t>Encode Multiple Relations in Tensor</a:t>
            </a:r>
          </a:p>
        </p:txBody>
      </p:sp>
      <p:sp>
        <p:nvSpPr>
          <p:cNvPr id="18" name="Cloud Callout 17">
            <a:extLst>
              <a:ext uri="{FF2B5EF4-FFF2-40B4-BE49-F238E27FC236}">
                <a16:creationId xmlns:a16="http://schemas.microsoft.com/office/drawing/2014/main" id="{04EB300E-BDE2-304F-9EBB-6D0092603D9B}"/>
              </a:ext>
            </a:extLst>
          </p:cNvPr>
          <p:cNvSpPr/>
          <p:nvPr/>
        </p:nvSpPr>
        <p:spPr>
          <a:xfrm>
            <a:off x="1029801" y="5120381"/>
            <a:ext cx="5846455" cy="1315774"/>
          </a:xfrm>
          <a:prstGeom prst="cloudCallout">
            <a:avLst>
              <a:gd name="adj1" fmla="val -56073"/>
              <a:gd name="adj2" fmla="val -3587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ysClr val="windowText" lastClr="000000"/>
                </a:solidFill>
              </a:rPr>
              <a:t>Hyponym IS-A/TYPE-OF hypernym</a:t>
            </a:r>
          </a:p>
          <a:p>
            <a:pPr algn="ctr"/>
            <a:r>
              <a:rPr lang="en-DE" dirty="0">
                <a:solidFill>
                  <a:sysClr val="windowText" lastClr="000000"/>
                </a:solidFill>
              </a:rPr>
              <a:t>Metonym: Substitute for another term</a:t>
            </a:r>
            <a:br>
              <a:rPr lang="en-DE" dirty="0">
                <a:solidFill>
                  <a:sysClr val="windowText" lastClr="000000"/>
                </a:solidFill>
              </a:rPr>
            </a:br>
            <a:r>
              <a:rPr lang="en-DE" dirty="0">
                <a:solidFill>
                  <a:sysClr val="windowText" lastClr="000000"/>
                </a:solidFill>
              </a:rPr>
              <a:t>(substitute usually used for sth else) </a:t>
            </a:r>
          </a:p>
        </p:txBody>
      </p:sp>
      <p:sp>
        <p:nvSpPr>
          <p:cNvPr id="28" name="Slide Number Placeholder 3">
            <a:extLst>
              <a:ext uri="{FF2B5EF4-FFF2-40B4-BE49-F238E27FC236}">
                <a16:creationId xmlns:a16="http://schemas.microsoft.com/office/drawing/2014/main" id="{7820339C-9ABB-0D47-89CE-94345794E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682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81481E-6 L -0.53889 -4.8148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012159" y="1196975"/>
            <a:ext cx="2952453" cy="237604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de-DE" altLang="zh-CN" dirty="0">
                <a:ea typeface="宋体" charset="0"/>
                <a:cs typeface="宋体" charset="0"/>
              </a:rPr>
              <a:t>Beispiel: Scherung</a:t>
            </a:r>
          </a:p>
          <a:p>
            <a:pPr eaLnBrk="1" hangingPunct="1"/>
            <a:r>
              <a:rPr lang="de-DE" altLang="zh-CN" dirty="0">
                <a:ea typeface="宋体" charset="0"/>
                <a:cs typeface="宋体" charset="0"/>
              </a:rPr>
              <a:t>Der rote Pfeil ändert sich nicht</a:t>
            </a:r>
          </a:p>
          <a:p>
            <a:pPr eaLnBrk="1" hangingPunct="1"/>
            <a:r>
              <a:rPr lang="de-DE" altLang="zh-CN" dirty="0">
                <a:ea typeface="宋体" charset="0"/>
                <a:cs typeface="宋体" charset="0"/>
              </a:rPr>
              <a:t>Eigenvektor</a:t>
            </a:r>
          </a:p>
        </p:txBody>
      </p:sp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Wiederholung: Abbildung von Daten</a:t>
            </a:r>
          </a:p>
        </p:txBody>
      </p:sp>
      <p:sp>
        <p:nvSpPr>
          <p:cNvPr id="17414" name="Rechteck 5"/>
          <p:cNvSpPr>
            <a:spLocks noChangeArrowheads="1"/>
          </p:cNvSpPr>
          <p:nvPr/>
        </p:nvSpPr>
        <p:spPr bwMode="auto">
          <a:xfrm>
            <a:off x="2917304" y="6300028"/>
            <a:ext cx="46790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  <a:latin typeface="+mn-lt"/>
              </a:rPr>
              <a:t>[Wikipedia]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pic>
        <p:nvPicPr>
          <p:cNvPr id="2" name="Bild 1" descr="Mona_Lisa_with_eigenvect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5342993" cy="4536504"/>
          </a:xfrm>
          <a:prstGeom prst="rect">
            <a:avLst/>
          </a:prstGeom>
        </p:spPr>
      </p:pic>
      <p:pic>
        <p:nvPicPr>
          <p:cNvPr id="10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207" y="3965500"/>
            <a:ext cx="1214438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01789" y="5245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DF1A42C-1820-A14F-AC78-9A1813AC1F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873122"/>
            <a:ext cx="9144000" cy="333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0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Eigenwerte und Eigenvektoren</a:t>
            </a:r>
          </a:p>
        </p:txBody>
      </p:sp>
      <p:sp>
        <p:nvSpPr>
          <p:cNvPr id="78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429"/>
            <a:ext cx="8229600" cy="4968875"/>
          </a:xfrm>
        </p:spPr>
        <p:txBody>
          <a:bodyPr/>
          <a:lstStyle/>
          <a:p>
            <a:pPr eaLnBrk="1" hangingPunct="1"/>
            <a:r>
              <a:rPr lang="de-DE" sz="2400">
                <a:solidFill>
                  <a:srgbClr val="FF3300"/>
                </a:solidFill>
                <a:ea typeface="ＭＳ Ｐゴシック" charset="0"/>
                <a:cs typeface="ＭＳ Ｐゴシック" charset="0"/>
              </a:rPr>
              <a:t>Eigenvektoren</a:t>
            </a:r>
            <a:r>
              <a:rPr lang="de-DE" sz="2400" b="1">
                <a:solidFill>
                  <a:srgbClr val="FF33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de-DE" sz="2400">
                <a:ea typeface="ＭＳ Ｐゴシック" charset="0"/>
                <a:cs typeface="ＭＳ Ｐゴシック" charset="0"/>
              </a:rPr>
              <a:t>(für eine quadratische</a:t>
            </a:r>
            <a:r>
              <a:rPr lang="de-DE" sz="2400">
                <a:ea typeface="ＭＳ Ｐゴシック" charset="0"/>
              </a:rPr>
              <a:t> m</a:t>
            </a:r>
            <a:r>
              <a:rPr lang="de-DE" sz="2400">
                <a:ea typeface="ＭＳ Ｐゴシック" charset="0"/>
                <a:sym typeface="Symbol" charset="0"/>
              </a:rPr>
              <a:t></a:t>
            </a:r>
            <a:r>
              <a:rPr lang="de-DE" sz="2400">
                <a:ea typeface="ＭＳ Ｐゴシック" charset="0"/>
              </a:rPr>
              <a:t>m Matrix </a:t>
            </a:r>
            <a:r>
              <a:rPr lang="de-DE" sz="2400" b="1">
                <a:ea typeface="ＭＳ Ｐゴシック" charset="0"/>
                <a:cs typeface="ＭＳ Ｐゴシック" charset="0"/>
              </a:rPr>
              <a:t>S</a:t>
            </a:r>
            <a:r>
              <a:rPr lang="de-DE" sz="2400"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/>
            <a:endParaRPr lang="de-DE" sz="240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de-DE" sz="240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de-DE" sz="240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de-DE" sz="2400">
              <a:solidFill>
                <a:srgbClr val="0033CC"/>
              </a:solidFill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de-DE" sz="2400">
                <a:solidFill>
                  <a:srgbClr val="0033CC"/>
                </a:solidFill>
                <a:ea typeface="ＭＳ Ｐゴシック" charset="0"/>
                <a:cs typeface="ＭＳ Ｐゴシック" charset="0"/>
              </a:rPr>
              <a:t>Wie viele Eigenwerte </a:t>
            </a:r>
            <a:r>
              <a:rPr lang="de-DE" sz="2400">
                <a:ea typeface="ＭＳ Ｐゴシック" charset="0"/>
                <a:cs typeface="ＭＳ Ｐゴシック" charset="0"/>
              </a:rPr>
              <a:t>gibt es maximal?</a:t>
            </a:r>
            <a:endParaRPr lang="de-DE" sz="2400" b="1">
              <a:solidFill>
                <a:srgbClr val="FF3300"/>
              </a:solidFill>
              <a:ea typeface="ＭＳ Ｐゴシック" charset="0"/>
              <a:cs typeface="ＭＳ Ｐゴシック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9866" y="4015060"/>
            <a:ext cx="7661277" cy="2046287"/>
            <a:chOff x="502" y="2827"/>
            <a:chExt cx="4826" cy="1289"/>
          </a:xfrm>
        </p:grpSpPr>
        <p:pic>
          <p:nvPicPr>
            <p:cNvPr id="18449" name="Picture 5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827"/>
              <a:ext cx="2637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0" name="Text Box 6"/>
            <p:cNvSpPr txBox="1">
              <a:spLocks noChangeArrowheads="1"/>
            </p:cNvSpPr>
            <p:nvPr/>
          </p:nvSpPr>
          <p:spPr bwMode="auto">
            <a:xfrm>
              <a:off x="502" y="3109"/>
              <a:ext cx="32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kumimoji="1" lang="de-DE" i="0">
                  <a:latin typeface="+mn-lt"/>
                </a:rPr>
                <a:t>Hat eine von 0 verschiedene Lösung falls</a:t>
              </a:r>
              <a:endParaRPr kumimoji="1" lang="de-DE" sz="2000" i="0">
                <a:latin typeface="+mn-lt"/>
              </a:endParaRPr>
            </a:p>
          </p:txBody>
        </p:sp>
        <p:pic>
          <p:nvPicPr>
            <p:cNvPr id="18451" name="Picture 7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4" y="3171"/>
              <a:ext cx="1047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2" name="Text Box 8"/>
            <p:cNvSpPr txBox="1">
              <a:spLocks noChangeArrowheads="1"/>
            </p:cNvSpPr>
            <p:nvPr/>
          </p:nvSpPr>
          <p:spPr bwMode="auto">
            <a:xfrm>
              <a:off x="768" y="3476"/>
              <a:ext cx="4560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1" lang="de-DE" sz="2000" i="0" dirty="0">
                  <a:latin typeface="+mn-lt"/>
                </a:rPr>
                <a:t>Gleichung m-</a:t>
              </a:r>
              <a:r>
                <a:rPr kumimoji="1" lang="de-DE" sz="2000" i="0" dirty="0" err="1">
                  <a:latin typeface="+mn-lt"/>
                </a:rPr>
                <a:t>ter</a:t>
              </a:r>
              <a:r>
                <a:rPr kumimoji="1" lang="de-DE" sz="2000" i="0" dirty="0">
                  <a:latin typeface="+mn-lt"/>
                </a:rPr>
                <a:t> Ordnung in </a:t>
              </a:r>
              <a:r>
                <a:rPr kumimoji="1" lang="de-DE" sz="2000" i="0" dirty="0" err="1">
                  <a:latin typeface="+mn-lt"/>
                </a:rPr>
                <a:t>λ</a:t>
              </a:r>
              <a:r>
                <a:rPr kumimoji="1" lang="de-DE" sz="2000" i="0" dirty="0">
                  <a:latin typeface="+mn-lt"/>
                </a:rPr>
                <a:t> mit maximal m verschiedenen Lösungen </a:t>
              </a:r>
              <a:r>
                <a:rPr kumimoji="1" lang="de-DE" sz="1800" i="0" dirty="0">
                  <a:latin typeface="+mn-lt"/>
                </a:rPr>
                <a:t>(Nullstellen des charakteristischen Polynoms) </a:t>
              </a:r>
              <a:br>
                <a:rPr kumimoji="1" lang="de-DE" sz="1800" i="0" dirty="0">
                  <a:latin typeface="+mn-lt"/>
                </a:rPr>
              </a:br>
              <a:r>
                <a:rPr kumimoji="1" lang="de-DE" sz="1800" i="0" dirty="0">
                  <a:latin typeface="+mn-lt"/>
                </a:rPr>
                <a:t>– </a:t>
              </a:r>
              <a:r>
                <a:rPr kumimoji="1" lang="de-DE" sz="1800" i="0" u="sng" dirty="0">
                  <a:latin typeface="+mn-lt"/>
                </a:rPr>
                <a:t>möglicherweise komplex, obwohl </a:t>
              </a:r>
              <a:r>
                <a:rPr kumimoji="1" lang="de-DE" sz="1800" b="1" i="0" u="sng" dirty="0">
                  <a:latin typeface="+mn-lt"/>
                </a:rPr>
                <a:t>S</a:t>
              </a:r>
              <a:r>
                <a:rPr kumimoji="1" lang="de-DE" sz="1800" i="0" u="sng" dirty="0">
                  <a:latin typeface="+mn-lt"/>
                </a:rPr>
                <a:t> real ist.</a:t>
              </a:r>
            </a:p>
          </p:txBody>
        </p:sp>
      </p:grpSp>
      <p:sp>
        <p:nvSpPr>
          <p:cNvPr id="18437" name="Rectangle 9"/>
          <p:cNvSpPr>
            <a:spLocks noChangeArrowheads="1"/>
          </p:cNvSpPr>
          <p:nvPr/>
        </p:nvSpPr>
        <p:spPr bwMode="auto">
          <a:xfrm>
            <a:off x="3505200" y="1772270"/>
            <a:ext cx="1752600" cy="644525"/>
          </a:xfrm>
          <a:prstGeom prst="rect">
            <a:avLst/>
          </a:prstGeom>
          <a:solidFill>
            <a:srgbClr val="C0C0C0">
              <a:alpha val="50195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pic>
        <p:nvPicPr>
          <p:cNvPr id="18438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5" y="1932607"/>
            <a:ext cx="1214438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439" name="AutoShape 11"/>
          <p:cNvCxnSpPr>
            <a:cxnSpLocks noChangeShapeType="1"/>
          </p:cNvCxnSpPr>
          <p:nvPr/>
        </p:nvCxnSpPr>
        <p:spPr bwMode="auto">
          <a:xfrm flipV="1">
            <a:off x="3367088" y="2135807"/>
            <a:ext cx="747712" cy="549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440" name="AutoShape 12"/>
          <p:cNvCxnSpPr>
            <a:cxnSpLocks noChangeShapeType="1"/>
            <a:stCxn id="18441" idx="0"/>
          </p:cNvCxnSpPr>
          <p:nvPr/>
        </p:nvCxnSpPr>
        <p:spPr bwMode="auto">
          <a:xfrm flipH="1" flipV="1">
            <a:off x="4759328" y="2231058"/>
            <a:ext cx="349248" cy="379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8441" name="Text Box 13"/>
          <p:cNvSpPr txBox="1">
            <a:spLocks noChangeArrowheads="1"/>
          </p:cNvSpPr>
          <p:nvPr/>
        </p:nvSpPr>
        <p:spPr bwMode="auto">
          <a:xfrm>
            <a:off x="4491900" y="2610470"/>
            <a:ext cx="12333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kumimoji="1" lang="de-DE" sz="2000" i="0">
                <a:latin typeface="+mn-lt"/>
              </a:rPr>
              <a:t>Eigenwert</a:t>
            </a:r>
          </a:p>
        </p:txBody>
      </p:sp>
      <p:pic>
        <p:nvPicPr>
          <p:cNvPr id="18442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67670"/>
            <a:ext cx="830263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Text Box 15"/>
          <p:cNvSpPr txBox="1">
            <a:spLocks noChangeArrowheads="1"/>
          </p:cNvSpPr>
          <p:nvPr/>
        </p:nvSpPr>
        <p:spPr bwMode="auto">
          <a:xfrm>
            <a:off x="1875393" y="2610470"/>
            <a:ext cx="23801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kumimoji="1" lang="de-DE" sz="2000" i="0">
                <a:latin typeface="+mn-lt"/>
              </a:rPr>
              <a:t>(rechter) Eigenvektor</a:t>
            </a:r>
          </a:p>
        </p:txBody>
      </p:sp>
      <p:pic>
        <p:nvPicPr>
          <p:cNvPr id="18444" name="Picture 1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51795"/>
            <a:ext cx="1692275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6172200" y="2004045"/>
            <a:ext cx="2589213" cy="985837"/>
            <a:chOff x="4080" y="1296"/>
            <a:chExt cx="1631" cy="621"/>
          </a:xfrm>
        </p:grpSpPr>
        <p:pic>
          <p:nvPicPr>
            <p:cNvPr id="18446" name="Picture 18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1584"/>
              <a:ext cx="15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7" name="Rectangle 19"/>
            <p:cNvSpPr>
              <a:spLocks noChangeArrowheads="1"/>
            </p:cNvSpPr>
            <p:nvPr/>
          </p:nvSpPr>
          <p:spPr bwMode="auto">
            <a:xfrm>
              <a:off x="4173" y="1296"/>
              <a:ext cx="57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sz="1800">
                  <a:latin typeface="+mn-lt"/>
                </a:rPr>
                <a:t>Beispiel</a:t>
              </a:r>
            </a:p>
          </p:txBody>
        </p:sp>
        <p:sp>
          <p:nvSpPr>
            <p:cNvPr id="18448" name="Rectangle 20"/>
            <p:cNvSpPr>
              <a:spLocks noChangeArrowheads="1"/>
            </p:cNvSpPr>
            <p:nvPr/>
          </p:nvSpPr>
          <p:spPr bwMode="auto">
            <a:xfrm>
              <a:off x="4080" y="1296"/>
              <a:ext cx="1631" cy="62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21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6" name="TextBox 5"/>
          <p:cNvSpPr txBox="1"/>
          <p:nvPr/>
        </p:nvSpPr>
        <p:spPr>
          <a:xfrm>
            <a:off x="7571253" y="3788534"/>
            <a:ext cx="149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Determinante</a:t>
            </a:r>
          </a:p>
        </p:txBody>
      </p:sp>
      <p:cxnSp>
        <p:nvCxnSpPr>
          <p:cNvPr id="8" name="Straight Arrow Connector 7"/>
          <p:cNvCxnSpPr>
            <a:cxnSpLocks/>
            <a:stCxn id="6" idx="1"/>
          </p:cNvCxnSpPr>
          <p:nvPr/>
        </p:nvCxnSpPr>
        <p:spPr>
          <a:xfrm flipH="1">
            <a:off x="7103601" y="3973200"/>
            <a:ext cx="467652" cy="6175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23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Singulärwertzerlegung</a:t>
            </a:r>
          </a:p>
        </p:txBody>
      </p:sp>
      <p:grpSp>
        <p:nvGrpSpPr>
          <p:cNvPr id="19462" name="Group 3"/>
          <p:cNvGrpSpPr>
            <a:grpSpLocks/>
          </p:cNvGrpSpPr>
          <p:nvPr/>
        </p:nvGrpSpPr>
        <p:grpSpPr bwMode="auto">
          <a:xfrm>
            <a:off x="3742953" y="2213595"/>
            <a:ext cx="2536825" cy="1171575"/>
            <a:chOff x="2248" y="1632"/>
            <a:chExt cx="1598" cy="738"/>
          </a:xfrm>
        </p:grpSpPr>
        <p:graphicFrame>
          <p:nvGraphicFramePr>
            <p:cNvPr id="19460" name="Object 4"/>
            <p:cNvGraphicFramePr>
              <a:graphicFrameLocks noChangeAspect="1"/>
            </p:cNvGraphicFramePr>
            <p:nvPr/>
          </p:nvGraphicFramePr>
          <p:xfrm>
            <a:off x="2352" y="1632"/>
            <a:ext cx="1065" cy="3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rmel" r:id="rId2" imgW="672840" imgH="203040" progId="Equation.3">
                    <p:embed/>
                  </p:oleObj>
                </mc:Choice>
                <mc:Fallback>
                  <p:oleObj name="Formel" r:id="rId2" imgW="672840" imgH="203040" progId="Equation.3">
                    <p:embed/>
                    <p:pic>
                      <p:nvPicPr>
                        <p:cNvPr id="1946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2" y="1632"/>
                          <a:ext cx="1065" cy="3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69" name="Rectangle 5"/>
            <p:cNvSpPr>
              <a:spLocks noChangeArrowheads="1"/>
            </p:cNvSpPr>
            <p:nvPr/>
          </p:nvSpPr>
          <p:spPr bwMode="auto">
            <a:xfrm>
              <a:off x="2248" y="2137"/>
              <a:ext cx="439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de-DE">
                  <a:latin typeface="+mn-lt"/>
                  <a:cs typeface="Arial" charset="0"/>
                </a:rPr>
                <a:t>m</a:t>
              </a:r>
              <a:r>
                <a:rPr lang="de-DE">
                  <a:latin typeface="+mn-lt"/>
                  <a:cs typeface="Arial" charset="0"/>
                  <a:sym typeface="Symbol" charset="0"/>
                </a:rPr>
                <a:t>m</a:t>
              </a:r>
              <a:endParaRPr lang="de-DE">
                <a:latin typeface="+mn-lt"/>
                <a:cs typeface="Arial" charset="0"/>
              </a:endParaRPr>
            </a:p>
          </p:txBody>
        </p:sp>
        <p:sp>
          <p:nvSpPr>
            <p:cNvPr id="19470" name="Rectangle 6"/>
            <p:cNvSpPr>
              <a:spLocks noChangeArrowheads="1"/>
            </p:cNvSpPr>
            <p:nvPr/>
          </p:nvSpPr>
          <p:spPr bwMode="auto">
            <a:xfrm>
              <a:off x="2892" y="2137"/>
              <a:ext cx="398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de-DE">
                  <a:latin typeface="+mn-lt"/>
                  <a:cs typeface="Arial" charset="0"/>
                </a:rPr>
                <a:t>m</a:t>
              </a:r>
              <a:r>
                <a:rPr lang="de-DE">
                  <a:latin typeface="+mn-lt"/>
                  <a:cs typeface="Arial" charset="0"/>
                  <a:sym typeface="Symbol" charset="0"/>
                </a:rPr>
                <a:t>n</a:t>
              </a:r>
              <a:endParaRPr lang="de-DE">
                <a:latin typeface="+mn-lt"/>
                <a:cs typeface="Arial" charset="0"/>
              </a:endParaRPr>
            </a:p>
          </p:txBody>
        </p:sp>
        <p:sp>
          <p:nvSpPr>
            <p:cNvPr id="19471" name="Rectangle 7"/>
            <p:cNvSpPr>
              <a:spLocks noChangeArrowheads="1"/>
            </p:cNvSpPr>
            <p:nvPr/>
          </p:nvSpPr>
          <p:spPr bwMode="auto">
            <a:xfrm>
              <a:off x="3496" y="2137"/>
              <a:ext cx="350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de-DE" dirty="0" err="1">
                  <a:latin typeface="+mn-lt"/>
                  <a:cs typeface="Arial" charset="0"/>
                </a:rPr>
                <a:t>n</a:t>
              </a:r>
              <a:r>
                <a:rPr lang="de-DE" dirty="0" err="1">
                  <a:latin typeface="+mn-lt"/>
                  <a:cs typeface="Arial" charset="0"/>
                  <a:sym typeface="Symbol" charset="0"/>
                </a:rPr>
                <a:t>n</a:t>
              </a:r>
              <a:endParaRPr lang="de-DE" dirty="0">
                <a:latin typeface="+mn-lt"/>
                <a:cs typeface="Arial" charset="0"/>
              </a:endParaRPr>
            </a:p>
          </p:txBody>
        </p:sp>
        <p:sp>
          <p:nvSpPr>
            <p:cNvPr id="19472" name="Line 8"/>
            <p:cNvSpPr>
              <a:spLocks noChangeShapeType="1"/>
            </p:cNvSpPr>
            <p:nvPr/>
          </p:nvSpPr>
          <p:spPr bwMode="auto">
            <a:xfrm flipV="1">
              <a:off x="2544" y="1920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9473" name="Line 9"/>
            <p:cNvSpPr>
              <a:spLocks noChangeShapeType="1"/>
            </p:cNvSpPr>
            <p:nvPr/>
          </p:nvSpPr>
          <p:spPr bwMode="auto">
            <a:xfrm flipV="1">
              <a:off x="3024" y="192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9474" name="Line 10"/>
            <p:cNvSpPr>
              <a:spLocks noChangeShapeType="1"/>
            </p:cNvSpPr>
            <p:nvPr/>
          </p:nvSpPr>
          <p:spPr bwMode="auto">
            <a:xfrm flipH="1" flipV="1">
              <a:off x="3216" y="1920"/>
              <a:ext cx="28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19463" name="Text Box 11"/>
          <p:cNvSpPr txBox="1">
            <a:spLocks noChangeArrowheads="1"/>
          </p:cNvSpPr>
          <p:nvPr/>
        </p:nvSpPr>
        <p:spPr bwMode="auto">
          <a:xfrm>
            <a:off x="386977" y="1196752"/>
            <a:ext cx="8497198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2600" i="0" dirty="0">
                <a:latin typeface="+mn-lt"/>
                <a:cs typeface="Arial" charset="0"/>
              </a:rPr>
              <a:t>Für eine </a:t>
            </a:r>
            <a:r>
              <a:rPr lang="de-DE" sz="2600" i="0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m</a:t>
            </a:r>
            <a:r>
              <a:rPr lang="de-DE" sz="2600" i="0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  <a:sym typeface="Symbol" charset="0"/>
              </a:rPr>
              <a:t></a:t>
            </a:r>
            <a:r>
              <a:rPr lang="de-DE" sz="2600" i="0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n</a:t>
            </a:r>
            <a:r>
              <a:rPr lang="de-DE" sz="2600" i="0" dirty="0">
                <a:latin typeface="+mn-lt"/>
                <a:cs typeface="Arial" charset="0"/>
              </a:rPr>
              <a:t> Matrix </a:t>
            </a:r>
            <a:r>
              <a:rPr lang="de-DE" sz="3000" b="1" i="0" dirty="0">
                <a:latin typeface="+mn-lt"/>
                <a:cs typeface="Arial" charset="0"/>
              </a:rPr>
              <a:t>A</a:t>
            </a:r>
            <a:r>
              <a:rPr lang="de-DE" sz="2600" b="1" i="0" dirty="0">
                <a:latin typeface="+mn-lt"/>
                <a:cs typeface="Arial" charset="0"/>
              </a:rPr>
              <a:t> </a:t>
            </a:r>
            <a:r>
              <a:rPr lang="de-DE" sz="2600" i="0" dirty="0">
                <a:latin typeface="+mn-lt"/>
                <a:cs typeface="Arial" charset="0"/>
              </a:rPr>
              <a:t>vom Rang </a:t>
            </a:r>
            <a:r>
              <a:rPr lang="de-DE" sz="2600" i="0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r</a:t>
            </a:r>
            <a:r>
              <a:rPr lang="de-DE" sz="2600" i="0" dirty="0">
                <a:latin typeface="+mn-lt"/>
                <a:cs typeface="Arial" charset="0"/>
              </a:rPr>
              <a:t> gibt es eine </a:t>
            </a:r>
            <a:r>
              <a:rPr lang="de-DE" sz="2600" i="0" dirty="0" err="1">
                <a:latin typeface="+mn-lt"/>
                <a:cs typeface="Arial" charset="0"/>
              </a:rPr>
              <a:t>Faktorisierung</a:t>
            </a:r>
            <a:br>
              <a:rPr lang="de-DE" sz="2600" i="0" dirty="0">
                <a:latin typeface="+mn-lt"/>
                <a:cs typeface="Arial" charset="0"/>
              </a:rPr>
            </a:br>
            <a:r>
              <a:rPr lang="de-DE" sz="2600" i="0" dirty="0">
                <a:latin typeface="+mn-lt"/>
                <a:cs typeface="Arial" charset="0"/>
              </a:rPr>
              <a:t>(</a:t>
            </a:r>
            <a:r>
              <a:rPr lang="de-DE" sz="2600" i="0" dirty="0" err="1">
                <a:latin typeface="+mn-lt"/>
                <a:cs typeface="Arial" charset="0"/>
              </a:rPr>
              <a:t>Singulärwertzerlegung</a:t>
            </a:r>
            <a:r>
              <a:rPr lang="de-DE" sz="2600" i="0" dirty="0">
                <a:latin typeface="+mn-lt"/>
                <a:cs typeface="Arial" charset="0"/>
              </a:rPr>
              <a:t>, engl. Singular Value </a:t>
            </a:r>
            <a:r>
              <a:rPr lang="de-DE" sz="2600" i="0" dirty="0" err="1">
                <a:latin typeface="+mn-lt"/>
                <a:cs typeface="Arial" charset="0"/>
              </a:rPr>
              <a:t>Decomposition</a:t>
            </a:r>
            <a:r>
              <a:rPr lang="de-DE" sz="2600" i="0" dirty="0">
                <a:latin typeface="+mn-lt"/>
                <a:cs typeface="Arial" charset="0"/>
              </a:rPr>
              <a:t> </a:t>
            </a:r>
            <a:br>
              <a:rPr lang="de-DE" sz="2600" i="0" dirty="0">
                <a:latin typeface="+mn-lt"/>
                <a:cs typeface="Arial" charset="0"/>
              </a:rPr>
            </a:br>
            <a:r>
              <a:rPr lang="de-DE" sz="2600" i="0" dirty="0">
                <a:latin typeface="+mn-lt"/>
                <a:cs typeface="Arial" charset="0"/>
              </a:rPr>
              <a:t>= </a:t>
            </a:r>
            <a:r>
              <a:rPr lang="de-DE" sz="2600" b="1" i="0" dirty="0">
                <a:solidFill>
                  <a:srgbClr val="FF3300"/>
                </a:solidFill>
                <a:latin typeface="+mn-lt"/>
                <a:cs typeface="Arial" charset="0"/>
              </a:rPr>
              <a:t>SVD</a:t>
            </a:r>
            <a:r>
              <a:rPr lang="de-DE" sz="2600" i="0" dirty="0">
                <a:latin typeface="+mn-lt"/>
                <a:cs typeface="Arial" charset="0"/>
              </a:rPr>
              <a:t>) wie folgt:</a:t>
            </a:r>
          </a:p>
        </p:txBody>
      </p:sp>
      <p:sp>
        <p:nvSpPr>
          <p:cNvPr id="798732" name="Text Box 12"/>
          <p:cNvSpPr txBox="1">
            <a:spLocks noChangeArrowheads="1"/>
          </p:cNvSpPr>
          <p:nvPr/>
        </p:nvSpPr>
        <p:spPr bwMode="auto">
          <a:xfrm>
            <a:off x="463177" y="3629645"/>
            <a:ext cx="749365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A50021"/>
              </a:buClr>
              <a:buSzPct val="60000"/>
              <a:buFont typeface="Wingdings" charset="0"/>
              <a:buNone/>
            </a:pPr>
            <a:r>
              <a:rPr lang="de-DE" sz="2600" i="0" dirty="0">
                <a:latin typeface="+mn-lt"/>
                <a:cs typeface="Arial" charset="0"/>
              </a:rPr>
              <a:t>Spalten von </a:t>
            </a:r>
            <a:r>
              <a:rPr lang="de-DE" sz="2600" b="1" i="0" dirty="0">
                <a:latin typeface="+mn-lt"/>
                <a:cs typeface="Arial" charset="0"/>
              </a:rPr>
              <a:t>U</a:t>
            </a:r>
            <a:r>
              <a:rPr lang="de-DE" sz="2600" i="0" dirty="0">
                <a:latin typeface="+mn-lt"/>
                <a:cs typeface="Arial" charset="0"/>
              </a:rPr>
              <a:t>:</a:t>
            </a:r>
            <a:r>
              <a:rPr lang="de-DE" sz="2600" b="1" i="0" dirty="0">
                <a:latin typeface="+mn-lt"/>
                <a:cs typeface="Arial" charset="0"/>
              </a:rPr>
              <a:t> </a:t>
            </a:r>
            <a:r>
              <a:rPr lang="de-DE" sz="2600" i="0" dirty="0">
                <a:latin typeface="+mn-lt"/>
                <a:cs typeface="Arial" charset="0"/>
              </a:rPr>
              <a:t>links-singuläre Eigenvektoren von </a:t>
            </a:r>
            <a:r>
              <a:rPr lang="de-DE" sz="2600" b="1" i="0" dirty="0">
                <a:latin typeface="+mn-lt"/>
                <a:cs typeface="Arial" charset="0"/>
              </a:rPr>
              <a:t>AA</a:t>
            </a:r>
            <a:r>
              <a:rPr lang="de-DE" sz="2600" b="1" i="0" baseline="30000" dirty="0">
                <a:latin typeface="+mn-lt"/>
                <a:cs typeface="Arial" charset="0"/>
              </a:rPr>
              <a:t>T</a:t>
            </a:r>
            <a:endParaRPr lang="de-DE" i="0" dirty="0">
              <a:latin typeface="+mn-lt"/>
              <a:cs typeface="Arial" charset="0"/>
            </a:endParaRPr>
          </a:p>
        </p:txBody>
      </p:sp>
      <p:sp>
        <p:nvSpPr>
          <p:cNvPr id="798733" name="Text Box 13"/>
          <p:cNvSpPr txBox="1">
            <a:spLocks noChangeArrowheads="1"/>
          </p:cNvSpPr>
          <p:nvPr/>
        </p:nvSpPr>
        <p:spPr bwMode="auto">
          <a:xfrm>
            <a:off x="445715" y="4194795"/>
            <a:ext cx="75846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A50021"/>
              </a:buClr>
              <a:buSzPct val="60000"/>
              <a:buFont typeface="Wingdings" charset="0"/>
              <a:buNone/>
            </a:pPr>
            <a:r>
              <a:rPr lang="de-DE" sz="2600" i="0" dirty="0">
                <a:latin typeface="+mn-lt"/>
                <a:cs typeface="Arial" charset="0"/>
              </a:rPr>
              <a:t>Spalten von </a:t>
            </a:r>
            <a:r>
              <a:rPr lang="de-DE" sz="2600" b="1" i="0" dirty="0">
                <a:latin typeface="+mn-lt"/>
                <a:cs typeface="Arial" charset="0"/>
              </a:rPr>
              <a:t>V</a:t>
            </a:r>
            <a:r>
              <a:rPr lang="de-DE" sz="2600" i="0" dirty="0">
                <a:latin typeface="+mn-lt"/>
                <a:cs typeface="Arial" charset="0"/>
              </a:rPr>
              <a:t>: rechts-singuläre Eigenvektoren von </a:t>
            </a:r>
            <a:r>
              <a:rPr lang="de-DE" sz="2600" b="1" i="0" dirty="0">
                <a:latin typeface="+mn-lt"/>
                <a:cs typeface="Arial" charset="0"/>
              </a:rPr>
              <a:t>A</a:t>
            </a:r>
            <a:r>
              <a:rPr lang="de-DE" sz="2600" b="1" i="0" baseline="30000" dirty="0">
                <a:latin typeface="+mn-lt"/>
                <a:cs typeface="Arial" charset="0"/>
              </a:rPr>
              <a:t>T</a:t>
            </a:r>
            <a:r>
              <a:rPr lang="de-DE" sz="2600" b="1" i="0" dirty="0">
                <a:latin typeface="+mn-lt"/>
                <a:cs typeface="Arial" charset="0"/>
              </a:rPr>
              <a:t>A</a:t>
            </a:r>
            <a:endParaRPr lang="de-DE" i="0" dirty="0">
              <a:latin typeface="+mn-lt"/>
              <a:cs typeface="Arial" charset="0"/>
            </a:endParaRPr>
          </a:p>
        </p:txBody>
      </p:sp>
      <p:sp>
        <p:nvSpPr>
          <p:cNvPr id="19467" name="AutoShape 17"/>
          <p:cNvSpPr>
            <a:spLocks noChangeArrowheads="1"/>
          </p:cNvSpPr>
          <p:nvPr/>
        </p:nvSpPr>
        <p:spPr bwMode="auto">
          <a:xfrm>
            <a:off x="6251859" y="5900100"/>
            <a:ext cx="2224088" cy="369888"/>
          </a:xfrm>
          <a:prstGeom prst="leftArrowCallout">
            <a:avLst>
              <a:gd name="adj1" fmla="val 25000"/>
              <a:gd name="adj2" fmla="val 25000"/>
              <a:gd name="adj3" fmla="val 131519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dirty="0" err="1">
                <a:latin typeface="+mn-lt"/>
                <a:cs typeface="Arial" charset="0"/>
              </a:rPr>
              <a:t>Singulärwerte</a:t>
            </a:r>
            <a:endParaRPr lang="de-DE" dirty="0">
              <a:latin typeface="+mn-lt"/>
              <a:cs typeface="Arial" charset="0"/>
            </a:endParaRPr>
          </a:p>
        </p:txBody>
      </p:sp>
      <p:sp>
        <p:nvSpPr>
          <p:cNvPr id="19468" name="Text Box 18"/>
          <p:cNvSpPr txBox="1">
            <a:spLocks noChangeArrowheads="1"/>
          </p:cNvSpPr>
          <p:nvPr/>
        </p:nvSpPr>
        <p:spPr bwMode="auto">
          <a:xfrm>
            <a:off x="429791" y="4771603"/>
            <a:ext cx="7243764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2600" i="0" dirty="0">
                <a:latin typeface="+mn-lt"/>
                <a:cs typeface="Arial" charset="0"/>
              </a:rPr>
              <a:t>Eigenwerte </a:t>
            </a:r>
            <a:r>
              <a:rPr lang="de-DE" sz="2600" i="0" dirty="0">
                <a:latin typeface="+mn-lt"/>
                <a:cs typeface="Arial" charset="0"/>
                <a:sym typeface="Symbol" charset="0"/>
              </a:rPr>
              <a:t></a:t>
            </a:r>
            <a:r>
              <a:rPr lang="de-DE" sz="2600" i="0" baseline="-25000" dirty="0">
                <a:latin typeface="+mn-lt"/>
                <a:cs typeface="Arial" charset="0"/>
                <a:sym typeface="Symbol" charset="0"/>
              </a:rPr>
              <a:t>1 </a:t>
            </a:r>
            <a:r>
              <a:rPr lang="de-DE" sz="2600" i="0" dirty="0">
                <a:latin typeface="+mn-lt"/>
                <a:cs typeface="Arial" charset="0"/>
                <a:sym typeface="Symbol" charset="0"/>
              </a:rPr>
              <a:t>… </a:t>
            </a:r>
            <a:r>
              <a:rPr lang="de-DE" sz="2600" i="0" baseline="-25000" dirty="0" err="1">
                <a:latin typeface="+mn-lt"/>
                <a:cs typeface="Arial" charset="0"/>
                <a:sym typeface="Symbol" charset="0"/>
              </a:rPr>
              <a:t>r</a:t>
            </a:r>
            <a:r>
              <a:rPr lang="de-DE" sz="2600" i="0" dirty="0">
                <a:latin typeface="+mn-lt"/>
                <a:cs typeface="Arial" charset="0"/>
              </a:rPr>
              <a:t> von </a:t>
            </a:r>
            <a:r>
              <a:rPr lang="de-DE" sz="2600" b="1" i="0" dirty="0">
                <a:latin typeface="+mn-lt"/>
                <a:cs typeface="Arial" charset="0"/>
              </a:rPr>
              <a:t>AA</a:t>
            </a:r>
            <a:r>
              <a:rPr lang="de-DE" sz="2600" b="1" i="0" baseline="30000" dirty="0">
                <a:latin typeface="+mn-lt"/>
                <a:cs typeface="Arial" charset="0"/>
              </a:rPr>
              <a:t>T </a:t>
            </a:r>
            <a:r>
              <a:rPr lang="de-DE" sz="2600" i="0" dirty="0">
                <a:latin typeface="+mn-lt"/>
                <a:cs typeface="Arial" charset="0"/>
              </a:rPr>
              <a:t>sind Eigenwerte von </a:t>
            </a:r>
            <a:r>
              <a:rPr lang="de-DE" sz="2600" b="1" i="0" dirty="0">
                <a:latin typeface="+mn-lt"/>
                <a:cs typeface="Arial" charset="0"/>
              </a:rPr>
              <a:t>A</a:t>
            </a:r>
            <a:r>
              <a:rPr lang="de-DE" sz="2600" b="1" i="0" baseline="30000" dirty="0">
                <a:latin typeface="+mn-lt"/>
                <a:cs typeface="Arial" charset="0"/>
              </a:rPr>
              <a:t>T</a:t>
            </a:r>
            <a:r>
              <a:rPr lang="de-DE" sz="2600" b="1" i="0" dirty="0">
                <a:latin typeface="+mn-lt"/>
                <a:cs typeface="Arial" charset="0"/>
              </a:rPr>
              <a:t>A</a:t>
            </a:r>
            <a:endParaRPr lang="de-DE" sz="2600" i="0" dirty="0">
              <a:latin typeface="+mn-lt"/>
              <a:cs typeface="Arial" charset="0"/>
            </a:endParaRPr>
          </a:p>
        </p:txBody>
      </p:sp>
      <p:sp>
        <p:nvSpPr>
          <p:cNvPr id="1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544518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E2E259B-4CB4-E197-40D7-17D3C3AF3F94}"/>
                  </a:ext>
                </a:extLst>
              </p:cNvPr>
              <p:cNvSpPr txBox="1"/>
              <p:nvPr/>
            </p:nvSpPr>
            <p:spPr>
              <a:xfrm>
                <a:off x="3403643" y="5261913"/>
                <a:ext cx="1394356" cy="539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DE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DE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DE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E2E259B-4CB4-E197-40D7-17D3C3AF3F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643" y="5261913"/>
                <a:ext cx="1394356" cy="5395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0746870-C96C-9D37-80B2-A764C35407F9}"/>
                  </a:ext>
                </a:extLst>
              </p:cNvPr>
              <p:cNvSpPr txBox="1"/>
              <p:nvPr/>
            </p:nvSpPr>
            <p:spPr>
              <a:xfrm>
                <a:off x="3403643" y="5808323"/>
                <a:ext cx="28482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𝑑𝑖𝑎𝑔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DE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0746870-C96C-9D37-80B2-A764C3540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643" y="5808323"/>
                <a:ext cx="2848216" cy="461665"/>
              </a:xfrm>
              <a:prstGeom prst="rect">
                <a:avLst/>
              </a:prstGeom>
              <a:blipFill>
                <a:blip r:embed="rId5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414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32" grpId="0" autoUpdateAnimBg="0"/>
      <p:bldP spid="79873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Scherung mit Einheitsvektoren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39386" y="1196975"/>
            <a:ext cx="5465228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sp>
        <p:nvSpPr>
          <p:cNvPr id="6" name="Rechteck 5"/>
          <p:cNvSpPr>
            <a:spLocks noChangeArrowheads="1"/>
          </p:cNvSpPr>
          <p:nvPr/>
        </p:nvSpPr>
        <p:spPr bwMode="auto">
          <a:xfrm>
            <a:off x="4139952" y="6300028"/>
            <a:ext cx="34563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  <a:latin typeface="+mn-lt"/>
              </a:rPr>
              <a:t>[Wikipedia]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25BBAA-D2C9-4B4A-9141-498186EF8684}"/>
              </a:ext>
            </a:extLst>
          </p:cNvPr>
          <p:cNvSpPr txBox="1"/>
          <p:nvPr/>
        </p:nvSpPr>
        <p:spPr>
          <a:xfrm>
            <a:off x="2915816" y="2924944"/>
            <a:ext cx="2968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CFF425-7959-6045-AB9D-B0E5199FB737}"/>
              </a:ext>
            </a:extLst>
          </p:cNvPr>
          <p:cNvSpPr txBox="1"/>
          <p:nvPr/>
        </p:nvSpPr>
        <p:spPr>
          <a:xfrm>
            <a:off x="5242374" y="5291693"/>
            <a:ext cx="2968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FE4DBD-4318-AE45-85E9-B538C6F9A6F8}"/>
              </a:ext>
            </a:extLst>
          </p:cNvPr>
          <p:cNvSpPr txBox="1"/>
          <p:nvPr/>
        </p:nvSpPr>
        <p:spPr>
          <a:xfrm>
            <a:off x="3953843" y="1484784"/>
            <a:ext cx="37221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D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DE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CD575D-CF8C-4C47-BF7D-D108807B266A}"/>
              </a:ext>
            </a:extLst>
          </p:cNvPr>
          <p:cNvSpPr txBox="1"/>
          <p:nvPr/>
        </p:nvSpPr>
        <p:spPr>
          <a:xfrm>
            <a:off x="3208086" y="5380222"/>
            <a:ext cx="40427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DE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721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075240" cy="4340696"/>
          </a:xfrm>
        </p:spPr>
        <p:txBody>
          <a:bodyPr/>
          <a:lstStyle/>
          <a:p>
            <a:pPr eaLnBrk="1" hangingPunct="1"/>
            <a:r>
              <a:rPr lang="de-DE" sz="2400" dirty="0">
                <a:ea typeface="ＭＳ Ｐゴシック" charset="0"/>
              </a:rPr>
              <a:t>SVD kann zur Berechnung einer optimalen Approximation einer Matrix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A</a:t>
            </a:r>
            <a:r>
              <a:rPr lang="de-DE" sz="2400" dirty="0">
                <a:ea typeface="ＭＳ Ｐゴシック" charset="0"/>
              </a:rPr>
              <a:t> vom Rang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r</a:t>
            </a:r>
            <a:r>
              <a:rPr lang="de-DE" sz="2400" dirty="0">
                <a:ea typeface="ＭＳ Ｐゴシック" charset="0"/>
              </a:rPr>
              <a:t> durch eine Matrix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A</a:t>
            </a:r>
            <a:r>
              <a:rPr lang="de-DE" sz="24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k</a:t>
            </a:r>
            <a:r>
              <a:rPr lang="de-DE" sz="2400" dirty="0">
                <a:ea typeface="ＭＳ Ｐゴシック" charset="0"/>
              </a:rPr>
              <a:t> mit kleinerem Rang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k</a:t>
            </a:r>
            <a:r>
              <a:rPr lang="de-DE" sz="2400" dirty="0">
                <a:ea typeface="ＭＳ Ｐゴシック" charset="0"/>
              </a:rPr>
              <a:t> verstanden werden</a:t>
            </a:r>
          </a:p>
          <a:p>
            <a:pPr eaLnBrk="1" hangingPunct="1"/>
            <a:endParaRPr lang="de-DE" sz="2400" dirty="0">
              <a:ea typeface="ＭＳ Ｐゴシック" charset="0"/>
            </a:endParaRPr>
          </a:p>
          <a:p>
            <a:pPr eaLnBrk="1" hangingPunct="1"/>
            <a:endParaRPr lang="de-DE" sz="2400" dirty="0">
              <a:ea typeface="ＭＳ Ｐゴシック" charset="0"/>
            </a:endParaRPr>
          </a:p>
          <a:p>
            <a:pPr eaLnBrk="1" hangingPunct="1"/>
            <a:endParaRPr lang="de-DE" sz="2400" dirty="0">
              <a:ea typeface="ＭＳ Ｐゴシック" charset="0"/>
            </a:endParaRPr>
          </a:p>
          <a:p>
            <a:pPr eaLnBrk="1" hangingPunct="1"/>
            <a:r>
              <a:rPr lang="de-DE" sz="2400" dirty="0" err="1">
                <a:solidFill>
                  <a:srgbClr val="3C8C93"/>
                </a:solidFill>
                <a:ea typeface="ＭＳ Ｐゴシック" charset="0"/>
              </a:rPr>
              <a:t>A</a:t>
            </a:r>
            <a:r>
              <a:rPr lang="de-DE" sz="2400" baseline="-25000" dirty="0" err="1">
                <a:solidFill>
                  <a:srgbClr val="3C8C93"/>
                </a:solidFill>
                <a:ea typeface="ＭＳ Ｐゴシック" charset="0"/>
              </a:rPr>
              <a:t>k</a:t>
            </a:r>
            <a:r>
              <a:rPr lang="de-DE" sz="2400" dirty="0">
                <a:ea typeface="ＭＳ Ｐゴシック" charset="0"/>
              </a:rPr>
              <a:t> und </a:t>
            </a:r>
            <a:r>
              <a:rPr lang="de-DE" sz="2400" dirty="0">
                <a:solidFill>
                  <a:srgbClr val="3C8C93"/>
                </a:solidFill>
                <a:ea typeface="ＭＳ Ｐゴシック" charset="0"/>
              </a:rPr>
              <a:t>X</a:t>
            </a:r>
            <a:r>
              <a:rPr lang="de-DE" sz="2400" dirty="0">
                <a:ea typeface="ＭＳ Ｐゴシック" charset="0"/>
              </a:rPr>
              <a:t> sind beides </a:t>
            </a:r>
            <a:r>
              <a:rPr lang="de-DE" sz="2400" dirty="0" err="1">
                <a:solidFill>
                  <a:srgbClr val="3C8C93"/>
                </a:solidFill>
                <a:ea typeface="ＭＳ Ｐゴシック" charset="0"/>
              </a:rPr>
              <a:t>m</a:t>
            </a:r>
            <a:r>
              <a:rPr lang="de-DE" sz="2400" dirty="0" err="1">
                <a:solidFill>
                  <a:srgbClr val="3C8C93"/>
                </a:solidFill>
                <a:ea typeface="ＭＳ Ｐゴシック" charset="0"/>
                <a:sym typeface="Symbol" charset="0"/>
              </a:rPr>
              <a:t>n</a:t>
            </a:r>
            <a:r>
              <a:rPr lang="de-DE" sz="2400" dirty="0">
                <a:ea typeface="ＭＳ Ｐゴシック" charset="0"/>
                <a:sym typeface="Symbol" charset="0"/>
              </a:rPr>
              <a:t> Matrizen</a:t>
            </a:r>
            <a:endParaRPr lang="de-DE" sz="1800" dirty="0">
              <a:ea typeface="ＭＳ Ｐゴシック" charset="0"/>
              <a:sym typeface="Symbol" charset="0"/>
            </a:endParaRPr>
          </a:p>
          <a:p>
            <a:pPr eaLnBrk="1" hangingPunct="1"/>
            <a:r>
              <a:rPr lang="de-DE" sz="2400" dirty="0">
                <a:ea typeface="ＭＳ Ｐゴシック" charset="0"/>
                <a:sym typeface="Symbol" charset="0"/>
              </a:rPr>
              <a:t>Typischerweise </a:t>
            </a:r>
            <a:r>
              <a:rPr lang="de-DE" sz="2400" dirty="0" err="1">
                <a:solidFill>
                  <a:srgbClr val="3C8C93"/>
                </a:solidFill>
                <a:ea typeface="ＭＳ Ｐゴシック" charset="0"/>
                <a:sym typeface="Symbol" charset="0"/>
              </a:rPr>
              <a:t>k</a:t>
            </a:r>
            <a:r>
              <a:rPr lang="de-DE" sz="2400" dirty="0">
                <a:solidFill>
                  <a:srgbClr val="3C8C93"/>
                </a:solidFill>
                <a:ea typeface="ＭＳ Ｐゴシック" charset="0"/>
                <a:sym typeface="Symbol" charset="0"/>
              </a:rPr>
              <a:t> &lt;&lt; </a:t>
            </a:r>
            <a:r>
              <a:rPr lang="de-DE" sz="2400" dirty="0" err="1">
                <a:solidFill>
                  <a:srgbClr val="3C8C93"/>
                </a:solidFill>
                <a:ea typeface="ＭＳ Ｐゴシック" charset="0"/>
                <a:sym typeface="Symbol" charset="0"/>
              </a:rPr>
              <a:t>r</a:t>
            </a:r>
            <a:endParaRPr lang="de-DE" sz="3200" dirty="0">
              <a:ea typeface="ＭＳ Ｐゴシック" charset="0"/>
            </a:endParaRPr>
          </a:p>
          <a:p>
            <a:pPr eaLnBrk="1" hangingPunct="1"/>
            <a:endParaRPr lang="de-DE" sz="2400" dirty="0">
              <a:ea typeface="ＭＳ Ｐゴシック" charset="0"/>
            </a:endParaRPr>
          </a:p>
          <a:p>
            <a:pPr eaLnBrk="1" hangingPunct="1">
              <a:lnSpc>
                <a:spcPct val="10000"/>
              </a:lnSpc>
            </a:pPr>
            <a:endParaRPr lang="de-DE" sz="2400" dirty="0">
              <a:ea typeface="ＭＳ Ｐゴシック" charset="0"/>
            </a:endParaRP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Approximation durch Matrix mit kleinem Rang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19672" y="2852936"/>
            <a:ext cx="6229350" cy="1438276"/>
            <a:chOff x="1308" y="2070"/>
            <a:chExt cx="3924" cy="906"/>
          </a:xfrm>
        </p:grpSpPr>
        <p:grpSp>
          <p:nvGrpSpPr>
            <p:cNvPr id="21510" name="Group 5"/>
            <p:cNvGrpSpPr>
              <a:grpSpLocks/>
            </p:cNvGrpSpPr>
            <p:nvPr/>
          </p:nvGrpSpPr>
          <p:grpSpPr bwMode="auto">
            <a:xfrm>
              <a:off x="3349" y="2256"/>
              <a:ext cx="1883" cy="720"/>
              <a:chOff x="3599" y="1824"/>
              <a:chExt cx="1883" cy="720"/>
            </a:xfrm>
          </p:grpSpPr>
          <p:sp>
            <p:nvSpPr>
              <p:cNvPr id="21511" name="Rectangle 6"/>
              <p:cNvSpPr>
                <a:spLocks noChangeArrowheads="1"/>
              </p:cNvSpPr>
              <p:nvPr/>
            </p:nvSpPr>
            <p:spPr bwMode="auto">
              <a:xfrm>
                <a:off x="4020" y="1824"/>
                <a:ext cx="108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1" lang="de-DE" sz="1800">
                    <a:latin typeface="+mn-lt"/>
                  </a:rPr>
                  <a:t>Frobenius-Norm</a:t>
                </a:r>
              </a:p>
            </p:txBody>
          </p:sp>
          <p:cxnSp>
            <p:nvCxnSpPr>
              <p:cNvPr id="21512" name="AutoShape 7"/>
              <p:cNvCxnSpPr>
                <a:cxnSpLocks noChangeShapeType="1"/>
              </p:cNvCxnSpPr>
              <p:nvPr/>
            </p:nvCxnSpPr>
            <p:spPr bwMode="auto">
              <a:xfrm flipH="1">
                <a:off x="3599" y="1940"/>
                <a:ext cx="443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pic>
            <p:nvPicPr>
              <p:cNvPr id="21513" name="Picture 8" descr="fimg338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2" y="2083"/>
                <a:ext cx="1210" cy="4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aphicFrame>
          <p:nvGraphicFramePr>
            <p:cNvPr id="21506" name="Object 2"/>
            <p:cNvGraphicFramePr>
              <a:graphicFrameLocks noChangeAspect="1"/>
            </p:cNvGraphicFramePr>
            <p:nvPr/>
          </p:nvGraphicFramePr>
          <p:xfrm>
            <a:off x="1308" y="2070"/>
            <a:ext cx="2071" cy="5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rmel" r:id="rId3" imgW="1536700" imgH="393700" progId="Equation.3">
                    <p:embed/>
                  </p:oleObj>
                </mc:Choice>
                <mc:Fallback>
                  <p:oleObj name="Formel" r:id="rId3" imgW="1536700" imgH="393700" progId="Equation.3">
                    <p:embed/>
                    <p:pic>
                      <p:nvPicPr>
                        <p:cNvPr id="2150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08" y="2070"/>
                          <a:ext cx="2071" cy="5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207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340768"/>
            <a:ext cx="8229600" cy="557688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de-DE" dirty="0">
                <a:ea typeface="ＭＳ Ｐゴシック" charset="0"/>
                <a:cs typeface="ＭＳ Ｐゴシック" charset="0"/>
              </a:rPr>
              <a:t>Optimierungsproblem				   </a:t>
            </a:r>
            <a:r>
              <a:rPr lang="de-DE" dirty="0" err="1">
                <a:ea typeface="ＭＳ Ｐゴシック" charset="0"/>
                <a:cs typeface="ＭＳ Ｐゴシック" charset="0"/>
              </a:rPr>
              <a:t>k</a:t>
            </a:r>
            <a:r>
              <a:rPr lang="de-DE" dirty="0">
                <a:ea typeface="ＭＳ Ｐゴシック" charset="0"/>
                <a:cs typeface="ＭＳ Ｐゴシック" charset="0"/>
              </a:rPr>
              <a:t> fix</a:t>
            </a:r>
          </a:p>
          <a:p>
            <a:pPr marL="0" indent="0" eaLnBrk="1" hangingPunct="1">
              <a:buNone/>
            </a:pPr>
            <a:r>
              <a:rPr lang="de-DE" dirty="0">
                <a:ea typeface="ＭＳ Ｐゴシック" charset="0"/>
                <a:cs typeface="ＭＳ Ｐゴシック" charset="0"/>
              </a:rPr>
              <a:t>Lösung mittels SVD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Approximation durch Matrix mit kleinem Rang</a:t>
            </a:r>
          </a:p>
        </p:txBody>
      </p:sp>
      <p:sp>
        <p:nvSpPr>
          <p:cNvPr id="22533" name="AutoShape 4"/>
          <p:cNvSpPr>
            <a:spLocks/>
          </p:cNvSpPr>
          <p:nvPr/>
        </p:nvSpPr>
        <p:spPr bwMode="auto">
          <a:xfrm rot="5400000">
            <a:off x="5745956" y="2483644"/>
            <a:ext cx="90488" cy="914400"/>
          </a:xfrm>
          <a:prstGeom prst="rightBrace">
            <a:avLst>
              <a:gd name="adj1" fmla="val 8421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4567238" y="2996952"/>
            <a:ext cx="17667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de-DE" sz="1800" dirty="0">
                <a:latin typeface="+mn-lt"/>
              </a:rPr>
              <a:t>Setze kleinste </a:t>
            </a:r>
            <a:r>
              <a:rPr kumimoji="1" lang="de-DE" sz="1800" dirty="0" err="1">
                <a:latin typeface="+mn-lt"/>
              </a:rPr>
              <a:t>r-k</a:t>
            </a:r>
            <a:endParaRPr kumimoji="1" lang="de-DE" sz="1800" dirty="0">
              <a:latin typeface="+mn-lt"/>
            </a:endParaRPr>
          </a:p>
          <a:p>
            <a:r>
              <a:rPr kumimoji="1" lang="de-DE" dirty="0">
                <a:latin typeface="+mn-lt"/>
              </a:rPr>
              <a:t>Eigenwerte auf 0</a:t>
            </a:r>
            <a:endParaRPr kumimoji="1" lang="de-DE" sz="1800" dirty="0">
              <a:latin typeface="+mn-lt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143000" y="3886200"/>
            <a:ext cx="7086600" cy="1765300"/>
            <a:chOff x="720" y="2826"/>
            <a:chExt cx="4464" cy="1112"/>
          </a:xfrm>
        </p:grpSpPr>
        <p:pic>
          <p:nvPicPr>
            <p:cNvPr id="22541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826"/>
              <a:ext cx="4464" cy="1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2" name="Rectangle 9"/>
            <p:cNvSpPr>
              <a:spLocks noChangeArrowheads="1"/>
            </p:cNvSpPr>
            <p:nvPr/>
          </p:nvSpPr>
          <p:spPr bwMode="auto">
            <a:xfrm>
              <a:off x="3583" y="3028"/>
              <a:ext cx="316" cy="488"/>
            </a:xfrm>
            <a:prstGeom prst="rect">
              <a:avLst/>
            </a:prstGeom>
            <a:solidFill>
              <a:srgbClr val="CC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22543" name="Rectangle 10"/>
            <p:cNvSpPr>
              <a:spLocks noChangeArrowheads="1"/>
            </p:cNvSpPr>
            <p:nvPr/>
          </p:nvSpPr>
          <p:spPr bwMode="auto">
            <a:xfrm>
              <a:off x="4039" y="3386"/>
              <a:ext cx="1031" cy="262"/>
            </a:xfrm>
            <a:prstGeom prst="rect">
              <a:avLst/>
            </a:prstGeom>
            <a:solidFill>
              <a:srgbClr val="CC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287588" y="4191002"/>
            <a:ext cx="5713412" cy="1296988"/>
            <a:chOff x="1441" y="2640"/>
            <a:chExt cx="3599" cy="817"/>
          </a:xfrm>
        </p:grpSpPr>
        <p:sp>
          <p:nvSpPr>
            <p:cNvPr id="22537" name="Text Box 16"/>
            <p:cNvSpPr txBox="1">
              <a:spLocks noChangeArrowheads="1"/>
            </p:cNvSpPr>
            <p:nvPr/>
          </p:nvSpPr>
          <p:spPr bwMode="auto">
            <a:xfrm>
              <a:off x="1441" y="3244"/>
              <a:ext cx="17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de-DE" sz="1600">
                  <a:solidFill>
                    <a:schemeClr val="hlink"/>
                  </a:solidFill>
                  <a:latin typeface="+mn-lt"/>
                  <a:cs typeface="Arial" charset="0"/>
                </a:rPr>
                <a:t>k</a:t>
              </a:r>
            </a:p>
          </p:txBody>
        </p:sp>
        <p:sp>
          <p:nvSpPr>
            <p:cNvPr id="22538" name="Rectangle 17"/>
            <p:cNvSpPr>
              <a:spLocks noChangeArrowheads="1"/>
            </p:cNvSpPr>
            <p:nvPr/>
          </p:nvSpPr>
          <p:spPr bwMode="auto">
            <a:xfrm>
              <a:off x="3456" y="2640"/>
              <a:ext cx="96" cy="480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22539" name="Rectangle 18"/>
            <p:cNvSpPr>
              <a:spLocks noChangeArrowheads="1"/>
            </p:cNvSpPr>
            <p:nvPr/>
          </p:nvSpPr>
          <p:spPr bwMode="auto">
            <a:xfrm>
              <a:off x="4032" y="2832"/>
              <a:ext cx="1008" cy="96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22540" name="Rectangle 19"/>
            <p:cNvSpPr>
              <a:spLocks noChangeArrowheads="1"/>
            </p:cNvSpPr>
            <p:nvPr/>
          </p:nvSpPr>
          <p:spPr bwMode="auto">
            <a:xfrm>
              <a:off x="2736" y="2640"/>
              <a:ext cx="96" cy="480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1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555776" y="6165304"/>
            <a:ext cx="4563616" cy="461665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kumimoji="1" lang="de-DE" sz="1200">
                <a:solidFill>
                  <a:srgbClr val="0000FF"/>
                </a:solidFill>
                <a:latin typeface="+mn-lt"/>
              </a:rPr>
              <a:t>C. Eckart, G. Young, The approximation of a matrix by another of lower rank. Psychometrika, 1, 211-218, </a:t>
            </a:r>
            <a:r>
              <a:rPr kumimoji="1" lang="de-DE" sz="1200" b="1">
                <a:solidFill>
                  <a:srgbClr val="FF0000"/>
                </a:solidFill>
                <a:latin typeface="+mn-lt"/>
              </a:rPr>
              <a:t>1936</a:t>
            </a:r>
            <a:endParaRPr kumimoji="1" lang="de-DE" sz="120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F60BC9-EF16-2443-B738-B48EE75F4E67}"/>
              </a:ext>
            </a:extLst>
          </p:cNvPr>
          <p:cNvSpPr/>
          <p:nvPr/>
        </p:nvSpPr>
        <p:spPr>
          <a:xfrm>
            <a:off x="6334004" y="3886200"/>
            <a:ext cx="1895596" cy="6096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C4A08C-EDD9-824A-9E78-B7D72DCCCC41}"/>
              </a:ext>
            </a:extLst>
          </p:cNvPr>
          <p:cNvSpPr txBox="1"/>
          <p:nvPr/>
        </p:nvSpPr>
        <p:spPr>
          <a:xfrm>
            <a:off x="7230269" y="3453369"/>
            <a:ext cx="1836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Neue Dokumente</a:t>
            </a:r>
          </a:p>
        </p:txBody>
      </p:sp>
      <p:graphicFrame>
        <p:nvGraphicFramePr>
          <p:cNvPr id="22" name="Object 2">
            <a:extLst>
              <a:ext uri="{FF2B5EF4-FFF2-40B4-BE49-F238E27FC236}">
                <a16:creationId xmlns:a16="http://schemas.microsoft.com/office/drawing/2014/main" id="{03E20165-0F85-C544-BFF0-B0D0C97DF0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09018" y="1277392"/>
          <a:ext cx="3227278" cy="827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3" imgW="1536700" imgH="393700" progId="Equation.3">
                  <p:embed/>
                </p:oleObj>
              </mc:Choice>
              <mc:Fallback>
                <p:oleObj name="Formel" r:id="rId3" imgW="1536700" imgH="393700" progId="Equation.3">
                  <p:embed/>
                  <p:pic>
                    <p:nvPicPr>
                      <p:cNvPr id="22" name="Object 2">
                        <a:extLst>
                          <a:ext uri="{FF2B5EF4-FFF2-40B4-BE49-F238E27FC236}">
                            <a16:creationId xmlns:a16="http://schemas.microsoft.com/office/drawing/2014/main" id="{03E20165-0F85-C544-BFF0-B0D0C97DF0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9018" y="1277392"/>
                        <a:ext cx="3227278" cy="8274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F692E80-3CF0-92DE-EBA2-AAB742E5195C}"/>
                  </a:ext>
                </a:extLst>
              </p:cNvPr>
              <p:cNvSpPr txBox="1"/>
              <p:nvPr/>
            </p:nvSpPr>
            <p:spPr>
              <a:xfrm>
                <a:off x="1939280" y="2420888"/>
                <a:ext cx="519155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𝑑𝑖𝑎𝑔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, 0,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⋯,0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DE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F692E80-3CF0-92DE-EBA2-AAB742E519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280" y="2420888"/>
                <a:ext cx="5191555" cy="461665"/>
              </a:xfrm>
              <a:prstGeom prst="rect">
                <a:avLst/>
              </a:prstGeom>
              <a:blipFill>
                <a:blip r:embed="rId5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536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Anwendung</a:t>
            </a:r>
            <a:r>
              <a:rPr lang="de-DE">
                <a:latin typeface="+mn-lt"/>
                <a:ea typeface="ＭＳ Ｐゴシック" charset="0"/>
              </a:rPr>
              <a:t> zur </a:t>
            </a:r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Informationsrecherche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7620000" cy="4896544"/>
          </a:xfrm>
        </p:spPr>
        <p:txBody>
          <a:bodyPr/>
          <a:lstStyle/>
          <a:p>
            <a:pPr eaLnBrk="1" hangingPunct="1"/>
            <a:r>
              <a:rPr lang="de-DE" sz="2400" dirty="0">
                <a:ea typeface="ＭＳ Ｐゴシック" charset="0"/>
              </a:rPr>
              <a:t>Eine Term-Dokument-Matrix kann </a:t>
            </a:r>
            <a:r>
              <a:rPr lang="de-DE" sz="2400" i="1" dirty="0">
                <a:ea typeface="ＭＳ Ｐゴシック" charset="0"/>
              </a:rPr>
              <a:t>m=</a:t>
            </a:r>
            <a:r>
              <a:rPr lang="de-DE" sz="2400" dirty="0">
                <a:ea typeface="ＭＳ Ｐゴシック" charset="0"/>
              </a:rPr>
              <a:t>50000, </a:t>
            </a:r>
            <a:r>
              <a:rPr lang="de-DE" sz="2400" i="1" dirty="0" err="1">
                <a:ea typeface="ＭＳ Ｐゴシック" charset="0"/>
              </a:rPr>
              <a:t>n</a:t>
            </a:r>
            <a:r>
              <a:rPr lang="de-DE" sz="2400" i="1" dirty="0">
                <a:ea typeface="ＭＳ Ｐゴシック" charset="0"/>
              </a:rPr>
              <a:t>=</a:t>
            </a:r>
            <a:r>
              <a:rPr lang="de-DE" sz="2400" dirty="0">
                <a:ea typeface="ＭＳ Ｐゴシック" charset="0"/>
              </a:rPr>
              <a:t>10 Millionen Einträge haben (Rang nah bei 50000)</a:t>
            </a:r>
          </a:p>
          <a:p>
            <a:pPr eaLnBrk="1" hangingPunct="1"/>
            <a:r>
              <a:rPr lang="de-DE" sz="2400" dirty="0">
                <a:ea typeface="ＭＳ Ｐゴシック" charset="0"/>
              </a:rPr>
              <a:t>Wir können eine Approximation </a:t>
            </a:r>
            <a:r>
              <a:rPr lang="de-DE" sz="2400" i="1" dirty="0">
                <a:ea typeface="ＭＳ Ｐゴシック" charset="0"/>
              </a:rPr>
              <a:t>A</a:t>
            </a:r>
            <a:r>
              <a:rPr lang="de-DE" sz="2400" i="1" baseline="-25000" dirty="0">
                <a:ea typeface="ＭＳ Ｐゴシック" charset="0"/>
              </a:rPr>
              <a:t>100 </a:t>
            </a:r>
            <a:r>
              <a:rPr lang="de-DE" sz="2400" dirty="0">
                <a:ea typeface="ＭＳ Ｐゴシック" charset="0"/>
              </a:rPr>
              <a:t>konstruieren mit Rang 100 und kleinstem </a:t>
            </a:r>
            <a:r>
              <a:rPr lang="de-DE" sz="2400" dirty="0" err="1">
                <a:ea typeface="ＭＳ Ｐゴシック" charset="0"/>
              </a:rPr>
              <a:t>Frobenius</a:t>
            </a:r>
            <a:r>
              <a:rPr lang="de-DE" sz="2400" dirty="0">
                <a:ea typeface="ＭＳ Ｐゴシック" charset="0"/>
              </a:rPr>
              <a:t>-Fehler </a:t>
            </a:r>
          </a:p>
          <a:p>
            <a:pPr lvl="1" eaLnBrk="1" hangingPunct="1"/>
            <a:r>
              <a:rPr lang="de-DE" sz="2200" dirty="0">
                <a:ea typeface="ＭＳ Ｐゴシック" charset="0"/>
              </a:rPr>
              <a:t>Auch </a:t>
            </a:r>
            <a:r>
              <a:rPr lang="de-DE" altLang="zh-CN" sz="2200" dirty="0">
                <a:solidFill>
                  <a:srgbClr val="0305FF"/>
                </a:solidFill>
                <a:ea typeface="宋体" charset="0"/>
                <a:cs typeface="宋体" charset="0"/>
              </a:rPr>
              <a:t>Hauptkomponentenanalyse</a:t>
            </a:r>
            <a:r>
              <a:rPr lang="de-DE" altLang="zh-CN" sz="2200" dirty="0">
                <a:ea typeface="宋体" charset="0"/>
                <a:cs typeface="宋体" charset="0"/>
              </a:rPr>
              <a:t> genannt</a:t>
            </a:r>
            <a:br>
              <a:rPr lang="de-DE" altLang="zh-CN" sz="2200" dirty="0">
                <a:solidFill>
                  <a:srgbClr val="0305FF"/>
                </a:solidFill>
                <a:ea typeface="宋体" charset="0"/>
                <a:cs typeface="宋体" charset="0"/>
              </a:rPr>
            </a:br>
            <a:r>
              <a:rPr lang="de-DE" altLang="zh-CN" sz="2200" dirty="0">
                <a:solidFill>
                  <a:srgbClr val="0305FF"/>
                </a:solidFill>
                <a:ea typeface="宋体" charset="0"/>
                <a:cs typeface="宋体" charset="0"/>
              </a:rPr>
              <a:t>(engl. </a:t>
            </a:r>
            <a:r>
              <a:rPr lang="de-DE" altLang="zh-CN" sz="2200" dirty="0" err="1">
                <a:solidFill>
                  <a:srgbClr val="0305FF"/>
                </a:solidFill>
                <a:ea typeface="宋体" charset="0"/>
                <a:cs typeface="宋体" charset="0"/>
              </a:rPr>
              <a:t>Principle</a:t>
            </a:r>
            <a:r>
              <a:rPr lang="de-DE" altLang="zh-CN" sz="2200" dirty="0">
                <a:solidFill>
                  <a:srgbClr val="0305FF"/>
                </a:solidFill>
                <a:ea typeface="宋体" charset="0"/>
                <a:cs typeface="宋体" charset="0"/>
              </a:rPr>
              <a:t> </a:t>
            </a:r>
            <a:r>
              <a:rPr lang="de-DE" altLang="zh-CN" sz="2200" dirty="0" err="1">
                <a:solidFill>
                  <a:srgbClr val="0305FF"/>
                </a:solidFill>
                <a:ea typeface="宋体" charset="0"/>
                <a:cs typeface="宋体" charset="0"/>
              </a:rPr>
              <a:t>Component</a:t>
            </a:r>
            <a:r>
              <a:rPr lang="de-DE" altLang="zh-CN" sz="2200" dirty="0">
                <a:solidFill>
                  <a:srgbClr val="0305FF"/>
                </a:solidFill>
                <a:ea typeface="宋体" charset="0"/>
                <a:cs typeface="宋体" charset="0"/>
              </a:rPr>
              <a:t> Analysis, PCA</a:t>
            </a:r>
            <a:r>
              <a:rPr lang="de-DE" altLang="zh-CN" sz="2200" dirty="0">
                <a:ea typeface="宋体" charset="0"/>
                <a:cs typeface="宋体" charset="0"/>
              </a:rPr>
              <a:t>)</a:t>
            </a:r>
            <a:endParaRPr lang="de-DE" sz="2200" dirty="0">
              <a:ea typeface="ＭＳ Ｐゴシック" charset="0"/>
            </a:endParaRPr>
          </a:p>
          <a:p>
            <a:pPr eaLnBrk="1" hangingPunct="1"/>
            <a:r>
              <a:rPr lang="de-DE" sz="2400" dirty="0">
                <a:ea typeface="ＭＳ Ｐゴシック" charset="0"/>
              </a:rPr>
              <a:t>Die neue Matrix (siehe vorigen Präsentation)</a:t>
            </a:r>
            <a:br>
              <a:rPr lang="de-DE" sz="2400" dirty="0">
                <a:ea typeface="ＭＳ Ｐゴシック" charset="0"/>
              </a:rPr>
            </a:br>
            <a:r>
              <a:rPr lang="de-DE" sz="2400" dirty="0">
                <a:ea typeface="ＭＳ Ｐゴシック" charset="0"/>
              </a:rPr>
              <a:t>definiert latente Merkmale </a:t>
            </a:r>
            <a:br>
              <a:rPr lang="de-DE" sz="2400" dirty="0">
                <a:ea typeface="ＭＳ Ｐゴシック" charset="0"/>
              </a:rPr>
            </a:br>
            <a:r>
              <a:rPr lang="de-DE" sz="2400" dirty="0">
                <a:ea typeface="ＭＳ Ｐゴシック" charset="0"/>
              </a:rPr>
              <a:t>(keine verstehbaren Terme mehr) für die Informationsrecherche (</a:t>
            </a:r>
            <a:r>
              <a:rPr lang="de-DE" sz="2400" dirty="0">
                <a:solidFill>
                  <a:srgbClr val="0305FF"/>
                </a:solidFill>
                <a:ea typeface="ＭＳ Ｐゴシック" charset="0"/>
              </a:rPr>
              <a:t>Latent </a:t>
            </a:r>
            <a:r>
              <a:rPr lang="de-DE" sz="2400" dirty="0" err="1">
                <a:solidFill>
                  <a:srgbClr val="0305FF"/>
                </a:solidFill>
                <a:ea typeface="ＭＳ Ｐゴシック" charset="0"/>
              </a:rPr>
              <a:t>Semantic</a:t>
            </a:r>
            <a:r>
              <a:rPr lang="de-DE" sz="2400" dirty="0">
                <a:solidFill>
                  <a:srgbClr val="0305FF"/>
                </a:solidFill>
                <a:ea typeface="ＭＳ Ｐゴシック" charset="0"/>
              </a:rPr>
              <a:t> </a:t>
            </a:r>
            <a:r>
              <a:rPr lang="de-DE" sz="2400" dirty="0" err="1">
                <a:solidFill>
                  <a:srgbClr val="0305FF"/>
                </a:solidFill>
                <a:ea typeface="ＭＳ Ｐゴシック" charset="0"/>
              </a:rPr>
              <a:t>Indexing</a:t>
            </a:r>
            <a:r>
              <a:rPr lang="de-DE" sz="2400" dirty="0">
                <a:solidFill>
                  <a:srgbClr val="0305FF"/>
                </a:solidFill>
                <a:ea typeface="ＭＳ Ｐゴシック" charset="0"/>
              </a:rPr>
              <a:t>, LSI)</a:t>
            </a:r>
            <a:endParaRPr lang="de-DE" altLang="zh-CN" sz="2400" dirty="0">
              <a:solidFill>
                <a:srgbClr val="0305FF"/>
              </a:solidFill>
              <a:ea typeface="宋体" charset="0"/>
              <a:cs typeface="宋体" charset="0"/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2557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Wie behandeln wir Anfragen?</a:t>
            </a:r>
          </a:p>
        </p:txBody>
      </p:sp>
      <p:sp>
        <p:nvSpPr>
          <p:cNvPr id="81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284984"/>
            <a:ext cx="8229600" cy="3043510"/>
          </a:xfrm>
        </p:spPr>
        <p:txBody>
          <a:bodyPr/>
          <a:lstStyle/>
          <a:p>
            <a:pPr eaLnBrk="1" hangingPunct="1"/>
            <a:r>
              <a:rPr lang="de-DE" sz="2400" dirty="0">
                <a:ea typeface="ＭＳ Ｐゴシック" charset="0"/>
              </a:rPr>
              <a:t>Anfrage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q</a:t>
            </a:r>
            <a:r>
              <a:rPr lang="de-DE" sz="2400" dirty="0">
                <a:ea typeface="ＭＳ Ｐゴシック" charset="0"/>
              </a:rPr>
              <a:t> (dünn besetzt)</a:t>
            </a:r>
          </a:p>
          <a:p>
            <a:pPr eaLnBrk="1" hangingPunct="1"/>
            <a:r>
              <a:rPr lang="de-DE" sz="2400" dirty="0">
                <a:ea typeface="ＭＳ Ｐゴシック" charset="0"/>
              </a:rPr>
              <a:t>Eine Anfrage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q</a:t>
            </a:r>
            <a:r>
              <a:rPr lang="de-DE" sz="2400" dirty="0">
                <a:ea typeface="ＭＳ Ｐゴシック" charset="0"/>
              </a:rPr>
              <a:t> wird wie folgt in den LSI-Raum abgebildet</a:t>
            </a:r>
            <a:endParaRPr lang="de-DE" dirty="0">
              <a:ea typeface="ＭＳ Ｐゴシック" charset="0"/>
            </a:endParaRPr>
          </a:p>
          <a:p>
            <a:pPr lvl="1" eaLnBrk="1" hangingPunct="1"/>
            <a:endParaRPr lang="de-DE" dirty="0">
              <a:ea typeface="ＭＳ Ｐゴシック" charset="0"/>
            </a:endParaRPr>
          </a:p>
          <a:p>
            <a:pPr lvl="1" eaLnBrk="1" hangingPunct="1"/>
            <a:endParaRPr lang="de-DE" dirty="0">
              <a:ea typeface="ＭＳ Ｐゴシック" charset="0"/>
            </a:endParaRPr>
          </a:p>
          <a:p>
            <a:pPr eaLnBrk="1" hangingPunct="1"/>
            <a:r>
              <a:rPr lang="de-DE" sz="2400" dirty="0">
                <a:ea typeface="ＭＳ Ｐゴシック" charset="0"/>
              </a:rPr>
              <a:t>Anfrage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q</a:t>
            </a:r>
            <a:r>
              <a:rPr lang="de-DE" sz="24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k</a:t>
            </a:r>
            <a:r>
              <a:rPr lang="de-DE" sz="2400" dirty="0">
                <a:ea typeface="ＭＳ Ｐゴシック" charset="0"/>
              </a:rPr>
              <a:t> ist nicht dünn besetzt</a:t>
            </a:r>
          </a:p>
          <a:p>
            <a:pPr eaLnBrk="1" hangingPunct="1"/>
            <a:r>
              <a:rPr lang="de-DE" sz="2400" dirty="0" err="1">
                <a:ea typeface="ＭＳ Ｐゴシック" charset="0"/>
              </a:rPr>
              <a:t>Anfragebeantortung</a:t>
            </a:r>
            <a:r>
              <a:rPr lang="de-DE" sz="2400" dirty="0">
                <a:ea typeface="ＭＳ Ｐゴシック" charset="0"/>
              </a:rPr>
              <a:t> über </a:t>
            </a:r>
            <a:r>
              <a:rPr lang="de-DE" sz="2400" dirty="0" err="1">
                <a:ea typeface="ＭＳ Ｐゴシック" charset="0"/>
              </a:rPr>
              <a:t>k</a:t>
            </a:r>
            <a:r>
              <a:rPr lang="de-DE" sz="2400" dirty="0">
                <a:ea typeface="ＭＳ Ｐゴシック" charset="0"/>
              </a:rPr>
              <a:t> nächste Nachbarn (</a:t>
            </a:r>
            <a:r>
              <a:rPr lang="de-DE" sz="2400" dirty="0" err="1">
                <a:ea typeface="ＭＳ Ｐゴシック" charset="0"/>
              </a:rPr>
              <a:t>Cosinusabstand</a:t>
            </a:r>
            <a:r>
              <a:rPr lang="de-DE" sz="2400" dirty="0">
                <a:ea typeface="ＭＳ Ｐゴシック" charset="0"/>
              </a:rPr>
              <a:t>)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502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z="1050" smtClean="0"/>
              <a:pPr>
                <a:defRPr/>
              </a:pPr>
              <a:t>19</a:t>
            </a:fld>
            <a:endParaRPr lang="de-DE" sz="10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739907-93B6-2146-9C01-6A6EC8AF06E6}"/>
              </a:ext>
            </a:extLst>
          </p:cNvPr>
          <p:cNvGrpSpPr/>
          <p:nvPr/>
        </p:nvGrpSpPr>
        <p:grpSpPr>
          <a:xfrm>
            <a:off x="1043608" y="4375646"/>
            <a:ext cx="3888432" cy="736600"/>
            <a:chOff x="1547664" y="2060848"/>
            <a:chExt cx="3888432" cy="7366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64" y="2060848"/>
              <a:ext cx="3708400" cy="736600"/>
            </a:xfrm>
            <a:prstGeom prst="rect">
              <a:avLst/>
            </a:prstGeom>
          </p:spPr>
        </p:pic>
        <p:pic>
          <p:nvPicPr>
            <p:cNvPr id="8" name="Content Placeholder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80608" y="2101528"/>
              <a:ext cx="255488" cy="319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FAA26D3D-D897-4be2-8F04-BA451C77F1D7}">
                <ma14:placeholderFlag xmlns:ma14="http://schemas.microsoft.com/office/mac/drawingml/2011/main" xmlns="" val="1"/>
              </a:ex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10" name="Picture 8">
            <a:extLst>
              <a:ext uri="{FF2B5EF4-FFF2-40B4-BE49-F238E27FC236}">
                <a16:creationId xmlns:a16="http://schemas.microsoft.com/office/drawing/2014/main" id="{EBBE3A2F-194B-CC4F-B8B3-D0E97720E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76" y="1557288"/>
            <a:ext cx="70866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2B1761FB-56C5-614D-B559-88AB05411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1289" y="1877963"/>
            <a:ext cx="501650" cy="774700"/>
          </a:xfrm>
          <a:prstGeom prst="rect">
            <a:avLst/>
          </a:prstGeom>
          <a:solidFill>
            <a:srgbClr val="CC990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26991358-0DEB-0D43-8BD2-C546ACBB9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5189" y="2446288"/>
            <a:ext cx="1636713" cy="415925"/>
          </a:xfrm>
          <a:prstGeom prst="rect">
            <a:avLst/>
          </a:prstGeom>
          <a:solidFill>
            <a:srgbClr val="CC990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831D77-45E3-3142-9ABB-94BB8D6034FA}"/>
              </a:ext>
            </a:extLst>
          </p:cNvPr>
          <p:cNvSpPr/>
          <p:nvPr/>
        </p:nvSpPr>
        <p:spPr>
          <a:xfrm>
            <a:off x="3216281" y="1786678"/>
            <a:ext cx="707647" cy="9598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600895-53CA-1746-83C0-CB14D99D41BC}"/>
              </a:ext>
            </a:extLst>
          </p:cNvPr>
          <p:cNvSpPr/>
          <p:nvPr/>
        </p:nvSpPr>
        <p:spPr>
          <a:xfrm>
            <a:off x="4463491" y="1830336"/>
            <a:ext cx="707647" cy="5659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8BA834E-CA36-0A41-8233-78BF15A58404}"/>
              </a:ext>
            </a:extLst>
          </p:cNvPr>
          <p:cNvSpPr/>
          <p:nvPr/>
        </p:nvSpPr>
        <p:spPr>
          <a:xfrm>
            <a:off x="7179392" y="1604352"/>
            <a:ext cx="220908" cy="60960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D97789-CF2F-D747-A681-29B0DABF4A2D}"/>
              </a:ext>
            </a:extLst>
          </p:cNvPr>
          <p:cNvSpPr/>
          <p:nvPr/>
        </p:nvSpPr>
        <p:spPr>
          <a:xfrm>
            <a:off x="2221225" y="1835845"/>
            <a:ext cx="227818" cy="81681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EE1D29-C488-324A-8989-546AE0C80424}"/>
              </a:ext>
            </a:extLst>
          </p:cNvPr>
          <p:cNvSpPr txBox="1"/>
          <p:nvPr/>
        </p:nvSpPr>
        <p:spPr>
          <a:xfrm>
            <a:off x="2221225" y="1412776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q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1EF7BE-53AA-CC4B-9A45-B02D9437791A}"/>
              </a:ext>
            </a:extLst>
          </p:cNvPr>
          <p:cNvSpPr txBox="1"/>
          <p:nvPr/>
        </p:nvSpPr>
        <p:spPr>
          <a:xfrm>
            <a:off x="7140466" y="1124744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q</a:t>
            </a:r>
            <a:r>
              <a:rPr lang="en-DE" baseline="-25000" dirty="0"/>
              <a:t>k</a:t>
            </a:r>
            <a:r>
              <a:rPr lang="en-DE" baseline="30000" dirty="0"/>
              <a:t>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BC5474-672F-0C43-A618-1F72DFC28719}"/>
              </a:ext>
            </a:extLst>
          </p:cNvPr>
          <p:cNvSpPr txBox="1"/>
          <p:nvPr/>
        </p:nvSpPr>
        <p:spPr>
          <a:xfrm>
            <a:off x="3367120" y="1124744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U</a:t>
            </a:r>
            <a:r>
              <a:rPr lang="en-DE" baseline="-25000" dirty="0"/>
              <a:t>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CE6FA0-5026-F04A-84E7-A4AACF3DE491}"/>
              </a:ext>
            </a:extLst>
          </p:cNvPr>
          <p:cNvSpPr txBox="1"/>
          <p:nvPr/>
        </p:nvSpPr>
        <p:spPr>
          <a:xfrm>
            <a:off x="4524588" y="1124744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𝛴</a:t>
            </a:r>
            <a:r>
              <a:rPr lang="en-DE" baseline="-25000" dirty="0"/>
              <a:t>k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FE1EF69-1711-A545-B92B-9B1F21554ABA}"/>
              </a:ext>
            </a:extLst>
          </p:cNvPr>
          <p:cNvGrpSpPr/>
          <p:nvPr/>
        </p:nvGrpSpPr>
        <p:grpSpPr>
          <a:xfrm>
            <a:off x="1259632" y="1669619"/>
            <a:ext cx="6493049" cy="1192594"/>
            <a:chOff x="1259632" y="1669619"/>
            <a:chExt cx="6493049" cy="119259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7B79FEB-BD36-5C4F-921D-932349676EBF}"/>
                </a:ext>
              </a:extLst>
            </p:cNvPr>
            <p:cNvSpPr/>
            <p:nvPr/>
          </p:nvSpPr>
          <p:spPr>
            <a:xfrm>
              <a:off x="1259632" y="1877963"/>
              <a:ext cx="864096" cy="77470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6C91944-0CBF-5B45-80D7-218FFECB3FB0}"/>
                </a:ext>
              </a:extLst>
            </p:cNvPr>
            <p:cNvSpPr/>
            <p:nvPr/>
          </p:nvSpPr>
          <p:spPr>
            <a:xfrm>
              <a:off x="2579146" y="1877963"/>
              <a:ext cx="225128" cy="77470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EB955CF-56E4-D44A-9FCF-68528363C8DC}"/>
                </a:ext>
              </a:extLst>
            </p:cNvPr>
            <p:cNvSpPr/>
            <p:nvPr/>
          </p:nvSpPr>
          <p:spPr>
            <a:xfrm>
              <a:off x="6213596" y="1692768"/>
              <a:ext cx="926869" cy="47412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7970AFF-364F-534D-9F05-5A8E39174E85}"/>
                </a:ext>
              </a:extLst>
            </p:cNvPr>
            <p:cNvSpPr/>
            <p:nvPr/>
          </p:nvSpPr>
          <p:spPr>
            <a:xfrm>
              <a:off x="7475237" y="1669619"/>
              <a:ext cx="251502" cy="415925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3E0465D-6D86-2F48-9A27-6E7889E3F4C7}"/>
                </a:ext>
              </a:extLst>
            </p:cNvPr>
            <p:cNvSpPr/>
            <p:nvPr/>
          </p:nvSpPr>
          <p:spPr>
            <a:xfrm>
              <a:off x="6146764" y="2236777"/>
              <a:ext cx="1605917" cy="625436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0096C2C-B643-EC4D-8614-7D8A88A4A7A9}"/>
                </a:ext>
              </a:extLst>
            </p:cNvPr>
            <p:cNvSpPr/>
            <p:nvPr/>
          </p:nvSpPr>
          <p:spPr>
            <a:xfrm>
              <a:off x="5252898" y="1843239"/>
              <a:ext cx="634983" cy="80942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48574C2-8BBF-4041-9F6E-7382ADA245F7}"/>
                </a:ext>
              </a:extLst>
            </p:cNvPr>
            <p:cNvSpPr/>
            <p:nvPr/>
          </p:nvSpPr>
          <p:spPr>
            <a:xfrm>
              <a:off x="4049130" y="1877963"/>
              <a:ext cx="180536" cy="77470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6F959061-537F-0D4E-9719-8A9B9A03BF01}"/>
              </a:ext>
            </a:extLst>
          </p:cNvPr>
          <p:cNvSpPr/>
          <p:nvPr/>
        </p:nvSpPr>
        <p:spPr>
          <a:xfrm>
            <a:off x="6057280" y="1557288"/>
            <a:ext cx="1895596" cy="6096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51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1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1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1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4083" grpId="0" uiExpand="1" build="p" autoUpdateAnimBg="0"/>
      <p:bldP spid="14" grpId="0" animBg="1"/>
      <p:bldP spid="15" grpId="0" animBg="1"/>
      <p:bldP spid="16" grpId="0" animBg="1"/>
      <p:bldP spid="17" grpId="0" animBg="1"/>
      <p:bldP spid="4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Semantics Needs More Than Similarity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73097" y="3301925"/>
            <a:ext cx="2023968" cy="181764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659496"/>
            <a:ext cx="1588313" cy="182605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8" name="Oval Callout 7"/>
          <p:cNvSpPr/>
          <p:nvPr/>
        </p:nvSpPr>
        <p:spPr bwMode="auto">
          <a:xfrm>
            <a:off x="1065212" y="1412776"/>
            <a:ext cx="3505994" cy="1066800"/>
          </a:xfrm>
          <a:prstGeom prst="wedgeEllipseCallout">
            <a:avLst>
              <a:gd name="adj1" fmla="val -44449"/>
              <a:gd name="adj2" fmla="val 52002"/>
            </a:avLst>
          </a:prstGeom>
          <a:solidFill>
            <a:schemeClr val="accent6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solidFill>
                  <a:schemeClr val="tx1"/>
                </a:solidFill>
                <a:effectLst/>
                <a:latin typeface="Segoe" pitchFamily="34" charset="0"/>
              </a:rPr>
              <a:t>Tomorrow</a:t>
            </a:r>
            <a:r>
              <a:rPr kumimoji="0" lang="en-US" sz="2400" b="0" i="0" u="none" strike="noStrike" cap="none" normalizeH="0" dirty="0">
                <a:solidFill>
                  <a:schemeClr val="tx1"/>
                </a:solidFill>
                <a:effectLst/>
                <a:latin typeface="Segoe" pitchFamily="34" charset="0"/>
              </a:rPr>
              <a:t> will be </a:t>
            </a:r>
            <a:r>
              <a:rPr kumimoji="0" lang="en-US" sz="2400" b="0" i="0" u="none" strike="noStrike" cap="none" normalizeH="0" dirty="0">
                <a:solidFill>
                  <a:srgbClr val="FFFF00"/>
                </a:solidFill>
                <a:effectLst/>
                <a:latin typeface="Segoe" pitchFamily="34" charset="0"/>
              </a:rPr>
              <a:t>rainy</a:t>
            </a:r>
            <a:r>
              <a:rPr kumimoji="0" lang="en-US" sz="2400" b="0" i="0" u="none" strike="noStrike" cap="none" normalizeH="0" dirty="0">
                <a:solidFill>
                  <a:schemeClr val="tx1"/>
                </a:solidFill>
                <a:effectLst/>
                <a:latin typeface="Segoe" pitchFamily="34" charset="0"/>
              </a:rPr>
              <a:t>.</a:t>
            </a:r>
            <a:endParaRPr kumimoji="0" lang="en-US" sz="2400" b="0" i="0" u="none" strike="noStrike" cap="none" normalizeH="0" baseline="0" dirty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10" name="Oval Callout 9"/>
          <p:cNvSpPr/>
          <p:nvPr/>
        </p:nvSpPr>
        <p:spPr bwMode="auto">
          <a:xfrm flipH="1">
            <a:off x="4571206" y="2174776"/>
            <a:ext cx="3505994" cy="1066800"/>
          </a:xfrm>
          <a:prstGeom prst="wedgeEllipseCallout">
            <a:avLst>
              <a:gd name="adj1" fmla="val -44449"/>
              <a:gd name="adj2" fmla="val 52002"/>
            </a:avLst>
          </a:prstGeom>
          <a:solidFill>
            <a:schemeClr val="accent6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solidFill>
                  <a:schemeClr val="tx1"/>
                </a:solidFill>
                <a:effectLst/>
                <a:latin typeface="Segoe" pitchFamily="34" charset="0"/>
              </a:rPr>
              <a:t>Tomorrow</a:t>
            </a:r>
            <a:r>
              <a:rPr kumimoji="0" lang="en-US" sz="2400" b="0" i="0" u="none" strike="noStrike" cap="none" normalizeH="0" dirty="0">
                <a:solidFill>
                  <a:schemeClr val="tx1"/>
                </a:solidFill>
                <a:effectLst/>
                <a:latin typeface="Segoe" pitchFamily="34" charset="0"/>
              </a:rPr>
              <a:t> will be </a:t>
            </a:r>
            <a:r>
              <a:rPr kumimoji="0" lang="en-US" sz="2400" b="0" i="0" u="none" strike="noStrike" cap="none" normalizeH="0" dirty="0">
                <a:solidFill>
                  <a:srgbClr val="FFFF00"/>
                </a:solidFill>
                <a:effectLst/>
                <a:latin typeface="Segoe" pitchFamily="34" charset="0"/>
              </a:rPr>
              <a:t>sunny</a:t>
            </a:r>
            <a:r>
              <a:rPr kumimoji="0" lang="en-US" sz="2400" b="0" i="0" u="none" strike="noStrike" cap="none" normalizeH="0" dirty="0">
                <a:solidFill>
                  <a:schemeClr val="tx1"/>
                </a:solidFill>
                <a:effectLst/>
                <a:latin typeface="Segoe" pitchFamily="34" charset="0"/>
              </a:rPr>
              <a:t>.</a:t>
            </a:r>
            <a:endParaRPr kumimoji="0" lang="en-US" sz="2400" b="0" i="0" u="none" strike="noStrike" cap="none" normalizeH="0" baseline="0" dirty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362200" y="4232176"/>
                <a:ext cx="3810000" cy="400110"/>
              </a:xfrm>
              <a:prstGeom prst="rect">
                <a:avLst/>
              </a:prstGeom>
              <a:noFill/>
              <a:ln>
                <a:solidFill>
                  <a:srgbClr val="99FF66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𝑠𝑖𝑚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𝑖𝑙𝑎𝑟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2000" dirty="0">
                    <a:latin typeface="Segoe" pitchFamily="34" charset="0"/>
                  </a:rPr>
                  <a:t>rainy, sunny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Segoe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4232176"/>
                <a:ext cx="3810000" cy="400110"/>
              </a:xfrm>
              <a:prstGeom prst="rect">
                <a:avLst/>
              </a:prstGeom>
              <a:blipFill rotWithShape="0">
                <a:blip r:embed="rId5"/>
                <a:stretch>
                  <a:fillRect t="-4412" b="-25000"/>
                </a:stretch>
              </a:blipFill>
              <a:ln>
                <a:solidFill>
                  <a:srgbClr val="99FF6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209800" y="5108685"/>
                <a:ext cx="4114800" cy="400110"/>
              </a:xfrm>
              <a:prstGeom prst="rect">
                <a:avLst/>
              </a:prstGeom>
              <a:noFill/>
              <a:ln>
                <a:solidFill>
                  <a:srgbClr val="99FF66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𝑛𝑡𝑜𝑛𝑦𝑚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2000" dirty="0">
                    <a:latin typeface="Segoe" pitchFamily="34" charset="0"/>
                  </a:rPr>
                  <a:t>rainy, sunny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Segoe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5108685"/>
                <a:ext cx="4114800" cy="400110"/>
              </a:xfrm>
              <a:prstGeom prst="rect">
                <a:avLst/>
              </a:prstGeom>
              <a:blipFill rotWithShape="0">
                <a:blip r:embed="rId6"/>
                <a:stretch>
                  <a:fillRect t="-4412" b="-25000"/>
                </a:stretch>
              </a:blipFill>
              <a:ln>
                <a:solidFill>
                  <a:srgbClr val="99FF6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Multiply 12"/>
          <p:cNvSpPr/>
          <p:nvPr/>
        </p:nvSpPr>
        <p:spPr bwMode="auto">
          <a:xfrm>
            <a:off x="3581400" y="3774976"/>
            <a:ext cx="1371600" cy="1437620"/>
          </a:xfrm>
          <a:prstGeom prst="mathMultiply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C0DC6D35-56DE-2A49-927D-593189B2A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987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81000" y="1484784"/>
            <a:ext cx="8380412" cy="376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82573" indent="-382573" algn="l" defTabSz="912777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95000"/>
              <a:buFontTx/>
              <a:buBlip>
                <a:blip r:embed="rId3"/>
              </a:buBlip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4822" indent="-317487" algn="l" defTabSz="912777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Blip>
                <a:blip r:embed="rId4"/>
              </a:buBlip>
              <a:defRPr sz="2700">
                <a:solidFill>
                  <a:schemeClr val="tx1"/>
                </a:solidFill>
                <a:latin typeface="+mn-lt"/>
              </a:defRPr>
            </a:lvl2pPr>
            <a:lvl3pPr marL="988974" indent="-282564" algn="l" defTabSz="912777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Blip>
                <a:blip r:embed="rId4"/>
              </a:buBlip>
              <a:defRPr sz="2300">
                <a:solidFill>
                  <a:schemeClr val="tx1"/>
                </a:solidFill>
                <a:latin typeface="+mn-lt"/>
              </a:defRPr>
            </a:lvl3pPr>
            <a:lvl4pPr marL="1266774" indent="-276214" algn="l" defTabSz="912777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1530289" indent="-260340" algn="l" defTabSz="912777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5pPr>
            <a:lvl6pPr marL="1911463" indent="-261916" algn="l" defTabSz="914063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</a:defRPr>
            </a:lvl6pPr>
            <a:lvl7pPr marL="2292432" indent="-261916" algn="l" defTabSz="914063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</a:defRPr>
            </a:lvl7pPr>
            <a:lvl8pPr marL="2673401" indent="-261916" algn="l" defTabSz="914063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</a:defRPr>
            </a:lvl8pPr>
            <a:lvl9pPr marL="3054371" indent="-261916" algn="l" defTabSz="914063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kern="0" dirty="0"/>
              <a:t>Derive a </a:t>
            </a:r>
            <a:r>
              <a:rPr lang="en-US" sz="2400" kern="0" dirty="0">
                <a:solidFill>
                  <a:schemeClr val="accent1">
                    <a:lumMod val="50000"/>
                  </a:schemeClr>
                </a:solidFill>
              </a:rPr>
              <a:t>low-rank approximation </a:t>
            </a:r>
            <a:r>
              <a:rPr lang="en-US" sz="2400" kern="0" dirty="0"/>
              <a:t>to generalize the data and to discover unseen relations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kern="0" dirty="0"/>
              <a:t>SVD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kern="0" dirty="0"/>
          </a:p>
          <a:p>
            <a:pPr>
              <a:buFont typeface="Arial" panose="020B0604020202020204" pitchFamily="34" charset="0"/>
              <a:buChar char="•"/>
            </a:pPr>
            <a:endParaRPr lang="en-US" sz="2400" kern="0" dirty="0"/>
          </a:p>
          <a:p>
            <a:pPr>
              <a:buFont typeface="Arial" panose="020B0604020202020204" pitchFamily="34" charset="0"/>
              <a:buChar char="•"/>
            </a:pPr>
            <a:endParaRPr lang="en-US" sz="2400" kern="0" dirty="0"/>
          </a:p>
          <a:p>
            <a:pPr>
              <a:buFont typeface="Arial" panose="020B0604020202020204" pitchFamily="34" charset="0"/>
              <a:buChar char="•"/>
            </a:pPr>
            <a:endParaRPr lang="en-US" sz="2400" kern="0" dirty="0"/>
          </a:p>
          <a:p>
            <a:pPr>
              <a:buFont typeface="Arial" panose="020B0604020202020204" pitchFamily="34" charset="0"/>
              <a:buChar char="•"/>
            </a:pPr>
            <a:endParaRPr lang="en-US" sz="2400" kern="0" dirty="0"/>
          </a:p>
          <a:p>
            <a:pPr>
              <a:buFont typeface="Arial" panose="020B0604020202020204" pitchFamily="34" charset="0"/>
              <a:buChar char="•"/>
            </a:pPr>
            <a:endParaRPr lang="en-US" sz="2400" kern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8301" y="220442"/>
            <a:ext cx="8380412" cy="553998"/>
          </a:xfrm>
        </p:spPr>
        <p:txBody>
          <a:bodyPr/>
          <a:lstStyle/>
          <a:p>
            <a:r>
              <a:rPr lang="en-US" dirty="0"/>
              <a:t>Tensor Decomposition – Analogy to SVD</a:t>
            </a:r>
          </a:p>
        </p:txBody>
      </p:sp>
      <p:grpSp>
        <p:nvGrpSpPr>
          <p:cNvPr id="82" name="Group 81"/>
          <p:cNvGrpSpPr/>
          <p:nvPr/>
        </p:nvGrpSpPr>
        <p:grpSpPr>
          <a:xfrm>
            <a:off x="-76200" y="3237384"/>
            <a:ext cx="9220200" cy="2120711"/>
            <a:chOff x="-11302" y="3418461"/>
            <a:chExt cx="9220200" cy="2120711"/>
          </a:xfrm>
        </p:grpSpPr>
        <p:grpSp>
          <p:nvGrpSpPr>
            <p:cNvPr id="83" name="Group 82"/>
            <p:cNvGrpSpPr/>
            <p:nvPr/>
          </p:nvGrpSpPr>
          <p:grpSpPr>
            <a:xfrm>
              <a:off x="-11302" y="3418461"/>
              <a:ext cx="2254172" cy="1872346"/>
              <a:chOff x="327271" y="2633148"/>
              <a:chExt cx="2254172" cy="187234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TextBox 103"/>
                  <p:cNvSpPr txBox="1"/>
                  <p:nvPr/>
                </p:nvSpPr>
                <p:spPr>
                  <a:xfrm rot="16200000">
                    <a:off x="-121858" y="3691877"/>
                    <a:ext cx="1236812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oMath>
                      </m:oMathPara>
                    </a14:m>
                    <a:endParaRPr lang="en-US" sz="1600" b="0" dirty="0">
                      <a:solidFill>
                        <a:schemeClr val="tx1"/>
                      </a:solidFill>
                      <a:latin typeface="Segoe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4" name="TextBox 10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-121858" y="3691877"/>
                    <a:ext cx="1236812" cy="338554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t="-197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TextBox 104"/>
                  <p:cNvSpPr txBox="1"/>
                  <p:nvPr/>
                </p:nvSpPr>
                <p:spPr>
                  <a:xfrm>
                    <a:off x="725487" y="2633148"/>
                    <a:ext cx="1855956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tx1"/>
                      </a:solidFill>
                      <a:latin typeface="Segoe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5" name="TextBox 10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5487" y="2633148"/>
                    <a:ext cx="1855956" cy="338554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6" name="Rectangle 105"/>
              <p:cNvSpPr/>
              <p:nvPr/>
            </p:nvSpPr>
            <p:spPr bwMode="auto">
              <a:xfrm>
                <a:off x="989596" y="3329978"/>
                <a:ext cx="1370864" cy="1175516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>
                  <a:solidFill>
                    <a:schemeClr val="tx1"/>
                  </a:solidFill>
                  <a:effectLst/>
                  <a:latin typeface="Segoe" pitchFamily="34" charset="0"/>
                </a:endParaRPr>
              </a:p>
            </p:txBody>
          </p:sp>
          <p:sp>
            <p:nvSpPr>
              <p:cNvPr id="107" name="Left Brace 106"/>
              <p:cNvSpPr/>
              <p:nvPr/>
            </p:nvSpPr>
            <p:spPr bwMode="auto">
              <a:xfrm>
                <a:off x="680779" y="3329978"/>
                <a:ext cx="256092" cy="1175516"/>
              </a:xfrm>
              <a:prstGeom prst="leftBrac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>
                  <a:solidFill>
                    <a:schemeClr val="bg2"/>
                  </a:solidFill>
                  <a:effectLst/>
                  <a:latin typeface="Segoe Semibold" pitchFamily="34" charset="0"/>
                </a:endParaRPr>
              </a:p>
            </p:txBody>
          </p:sp>
          <p:sp>
            <p:nvSpPr>
              <p:cNvPr id="108" name="Left Brace 107"/>
              <p:cNvSpPr/>
              <p:nvPr/>
            </p:nvSpPr>
            <p:spPr bwMode="auto">
              <a:xfrm rot="5400000">
                <a:off x="1542003" y="2415408"/>
                <a:ext cx="261117" cy="1370864"/>
              </a:xfrm>
              <a:prstGeom prst="leftBrac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>
                  <a:solidFill>
                    <a:schemeClr val="bg2"/>
                  </a:solidFill>
                  <a:effectLst/>
                  <a:latin typeface="Segoe Semibold" pitchFamily="34" charset="0"/>
                </a:endParaRP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2994469" y="4499164"/>
              <a:ext cx="219311" cy="583287"/>
              <a:chOff x="3733800" y="3836313"/>
              <a:chExt cx="219311" cy="583287"/>
            </a:xfrm>
          </p:grpSpPr>
          <p:sp>
            <p:nvSpPr>
              <p:cNvPr id="102" name="TextBox 101"/>
              <p:cNvSpPr txBox="1"/>
              <p:nvPr/>
            </p:nvSpPr>
            <p:spPr>
              <a:xfrm>
                <a:off x="3743117" y="3836313"/>
                <a:ext cx="20999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~</a:t>
                </a: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3733800" y="3988713"/>
                <a:ext cx="20999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~</a:t>
                </a:r>
              </a:p>
            </p:txBody>
          </p:sp>
        </p:grpSp>
        <p:sp>
          <p:nvSpPr>
            <p:cNvPr id="85" name="Rectangle 84"/>
            <p:cNvSpPr/>
            <p:nvPr/>
          </p:nvSpPr>
          <p:spPr bwMode="auto">
            <a:xfrm>
              <a:off x="3784948" y="4168308"/>
              <a:ext cx="583553" cy="1370864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5183573" y="4354902"/>
              <a:ext cx="584844" cy="584844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 rot="5400000">
              <a:off x="8031665" y="4314034"/>
              <a:ext cx="583553" cy="1370864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528408" y="4623002"/>
              <a:ext cx="209994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2800" dirty="0">
                  <a:solidFill>
                    <a:schemeClr val="tx1"/>
                  </a:solidFill>
                </a:rPr>
                <a:t>×</a:t>
              </a:r>
              <a:endParaRPr lang="en-US" sz="2800" dirty="0">
                <a:solidFill>
                  <a:schemeClr val="tx1"/>
                </a:solidFill>
                <a:latin typeface="Segoe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921036" y="4754339"/>
              <a:ext cx="209994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2800" dirty="0">
                  <a:solidFill>
                    <a:schemeClr val="tx1"/>
                  </a:solidFill>
                </a:rPr>
                <a:t>×</a:t>
              </a:r>
              <a:endParaRPr lang="en-US" sz="2800" dirty="0">
                <a:solidFill>
                  <a:schemeClr val="tx1"/>
                </a:solidFill>
                <a:latin typeface="Segoe" pitchFamily="34" charset="0"/>
              </a:endParaRPr>
            </a:p>
          </p:txBody>
        </p:sp>
        <p:sp>
          <p:nvSpPr>
            <p:cNvPr id="90" name="Left Brace 89"/>
            <p:cNvSpPr/>
            <p:nvPr/>
          </p:nvSpPr>
          <p:spPr bwMode="auto">
            <a:xfrm>
              <a:off x="3546725" y="4173410"/>
              <a:ext cx="209744" cy="1353644"/>
            </a:xfrm>
            <a:prstGeom prst="leftBrac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solidFill>
                  <a:schemeClr val="bg2"/>
                </a:solidFill>
                <a:effectLst/>
                <a:latin typeface="Segoe Semibold" pitchFamily="34" charset="0"/>
              </a:endParaRPr>
            </a:p>
          </p:txBody>
        </p:sp>
        <p:sp>
          <p:nvSpPr>
            <p:cNvPr id="91" name="Left Brace 90"/>
            <p:cNvSpPr/>
            <p:nvPr/>
          </p:nvSpPr>
          <p:spPr bwMode="auto">
            <a:xfrm rot="5400000">
              <a:off x="8213436" y="3798627"/>
              <a:ext cx="219988" cy="1370888"/>
            </a:xfrm>
            <a:prstGeom prst="leftBrac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solidFill>
                  <a:schemeClr val="bg2"/>
                </a:solidFill>
                <a:effectLst/>
                <a:latin typeface="Segoe Semibold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7352942" y="4049437"/>
                  <a:ext cx="185595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  <a:latin typeface="Segoe" pitchFamily="34" charset="0"/>
                  </a:endParaRPr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2942" y="4049437"/>
                  <a:ext cx="1855956" cy="33855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Left Brace 92"/>
            <p:cNvSpPr/>
            <p:nvPr/>
          </p:nvSpPr>
          <p:spPr bwMode="auto">
            <a:xfrm rot="5400000">
              <a:off x="3967417" y="3683261"/>
              <a:ext cx="198401" cy="598902"/>
            </a:xfrm>
            <a:prstGeom prst="leftBrace">
              <a:avLst>
                <a:gd name="adj1" fmla="val 23558"/>
                <a:gd name="adj2" fmla="val 5000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solidFill>
                  <a:schemeClr val="bg2"/>
                </a:solidFill>
                <a:effectLst/>
                <a:latin typeface="Segoe Semibold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tangle 93"/>
                <p:cNvSpPr/>
                <p:nvPr/>
              </p:nvSpPr>
              <p:spPr>
                <a:xfrm>
                  <a:off x="3898165" y="3542771"/>
                  <a:ext cx="36772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4" name="Rectangle 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8165" y="3542771"/>
                  <a:ext cx="36772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5" name="Left Brace 94"/>
            <p:cNvSpPr/>
            <p:nvPr/>
          </p:nvSpPr>
          <p:spPr bwMode="auto">
            <a:xfrm rot="5400000">
              <a:off x="5343663" y="3823895"/>
              <a:ext cx="261117" cy="598902"/>
            </a:xfrm>
            <a:prstGeom prst="leftBrace">
              <a:avLst>
                <a:gd name="adj1" fmla="val 23558"/>
                <a:gd name="adj2" fmla="val 5000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solidFill>
                  <a:schemeClr val="bg2"/>
                </a:solidFill>
                <a:effectLst/>
                <a:latin typeface="Segoe Semibold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Rectangle 95"/>
                <p:cNvSpPr/>
                <p:nvPr/>
              </p:nvSpPr>
              <p:spPr>
                <a:xfrm>
                  <a:off x="5302862" y="3670166"/>
                  <a:ext cx="36772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6" name="Rectangle 9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2862" y="3670166"/>
                  <a:ext cx="367729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7" name="Left Brace 96"/>
            <p:cNvSpPr/>
            <p:nvPr/>
          </p:nvSpPr>
          <p:spPr bwMode="auto">
            <a:xfrm>
              <a:off x="4902744" y="4342319"/>
              <a:ext cx="190764" cy="587704"/>
            </a:xfrm>
            <a:prstGeom prst="leftBrace">
              <a:avLst>
                <a:gd name="adj1" fmla="val 23558"/>
                <a:gd name="adj2" fmla="val 5000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solidFill>
                  <a:schemeClr val="bg2"/>
                </a:solidFill>
                <a:effectLst/>
                <a:latin typeface="Segoe Semibold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Rectangle 97"/>
                <p:cNvSpPr/>
                <p:nvPr/>
              </p:nvSpPr>
              <p:spPr>
                <a:xfrm rot="16200000">
                  <a:off x="4588844" y="4425451"/>
                  <a:ext cx="36772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8" name="Rectangle 9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588844" y="4425451"/>
                  <a:ext cx="367729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9" name="Left Brace 98"/>
            <p:cNvSpPr/>
            <p:nvPr/>
          </p:nvSpPr>
          <p:spPr bwMode="auto">
            <a:xfrm>
              <a:off x="7401339" y="4707689"/>
              <a:ext cx="162931" cy="580050"/>
            </a:xfrm>
            <a:prstGeom prst="leftBrace">
              <a:avLst>
                <a:gd name="adj1" fmla="val 23558"/>
                <a:gd name="adj2" fmla="val 5000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solidFill>
                  <a:schemeClr val="bg2"/>
                </a:solidFill>
                <a:effectLst/>
                <a:latin typeface="Segoe Semibold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Rectangle 99"/>
                <p:cNvSpPr/>
                <p:nvPr/>
              </p:nvSpPr>
              <p:spPr>
                <a:xfrm rot="16200000">
                  <a:off x="7099069" y="4783167"/>
                  <a:ext cx="36772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0" name="Rectangle 9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7099069" y="4783167"/>
                  <a:ext cx="367729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1" name="Rectangle 100"/>
            <p:cNvSpPr/>
            <p:nvPr/>
          </p:nvSpPr>
          <p:spPr bwMode="auto">
            <a:xfrm rot="5400000">
              <a:off x="8111725" y="4895970"/>
              <a:ext cx="566439" cy="160082"/>
            </a:xfrm>
            <a:prstGeom prst="rect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900" b="0" i="0" u="none" strike="noStrike" cap="none" normalizeH="0" baseline="0" dirty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 rot="16200000">
                <a:off x="2675071" y="4436360"/>
                <a:ext cx="123681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1600" b="0" dirty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675071" y="4436360"/>
                <a:ext cx="1236812" cy="338554"/>
              </a:xfrm>
              <a:prstGeom prst="rect">
                <a:avLst/>
              </a:prstGeom>
              <a:blipFill rotWithShape="0">
                <a:blip r:embed="rId13"/>
                <a:stretch>
                  <a:fillRect t="-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Oval Callout 109"/>
          <p:cNvSpPr/>
          <p:nvPr/>
        </p:nvSpPr>
        <p:spPr bwMode="auto">
          <a:xfrm>
            <a:off x="2938888" y="5555498"/>
            <a:ext cx="5565505" cy="435625"/>
          </a:xfrm>
          <a:prstGeom prst="wedgeEllipseCallout">
            <a:avLst>
              <a:gd name="adj1" fmla="val 45824"/>
              <a:gd name="adj2" fmla="val -126677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solidFill>
                  <a:schemeClr val="tx1"/>
                </a:solidFill>
                <a:effectLst/>
                <a:latin typeface="Segoe" pitchFamily="34" charset="0"/>
              </a:rPr>
              <a:t>latent </a:t>
            </a:r>
            <a:r>
              <a:rPr lang="en-US" dirty="0">
                <a:solidFill>
                  <a:schemeClr val="tx1"/>
                </a:solidFill>
                <a:latin typeface="Segoe" pitchFamily="34" charset="0"/>
              </a:rPr>
              <a:t>r</a:t>
            </a:r>
            <a:r>
              <a:rPr kumimoji="0" lang="en-US" b="0" i="0" u="none" strike="noStrike" cap="none" normalizeH="0" baseline="0" dirty="0">
                <a:solidFill>
                  <a:schemeClr val="tx1"/>
                </a:solidFill>
                <a:effectLst/>
                <a:latin typeface="Segoe" pitchFamily="34" charset="0"/>
              </a:rPr>
              <a:t>epresentation of words</a:t>
            </a:r>
          </a:p>
        </p:txBody>
      </p:sp>
      <p:sp>
        <p:nvSpPr>
          <p:cNvPr id="33" name="Slide Number Placeholder 3">
            <a:extLst>
              <a:ext uri="{FF2B5EF4-FFF2-40B4-BE49-F238E27FC236}">
                <a16:creationId xmlns:a16="http://schemas.microsoft.com/office/drawing/2014/main" id="{79377151-6780-DF4E-B588-D57C556F0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29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81000" y="1484784"/>
            <a:ext cx="8380412" cy="409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82573" indent="-382573" algn="l" defTabSz="912777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95000"/>
              <a:buFontTx/>
              <a:buBlip>
                <a:blip r:embed="rId3"/>
              </a:buBlip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4822" indent="-317487" algn="l" defTabSz="912777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Blip>
                <a:blip r:embed="rId4"/>
              </a:buBlip>
              <a:defRPr sz="2700">
                <a:solidFill>
                  <a:schemeClr val="tx1"/>
                </a:solidFill>
                <a:latin typeface="+mn-lt"/>
              </a:defRPr>
            </a:lvl2pPr>
            <a:lvl3pPr marL="988974" indent="-282564" algn="l" defTabSz="912777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Blip>
                <a:blip r:embed="rId4"/>
              </a:buBlip>
              <a:defRPr sz="2300">
                <a:solidFill>
                  <a:schemeClr val="tx1"/>
                </a:solidFill>
                <a:latin typeface="+mn-lt"/>
              </a:defRPr>
            </a:lvl3pPr>
            <a:lvl4pPr marL="1266774" indent="-276214" algn="l" defTabSz="912777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1530289" indent="-260340" algn="l" defTabSz="912777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5pPr>
            <a:lvl6pPr marL="1911463" indent="-261916" algn="l" defTabSz="914063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</a:defRPr>
            </a:lvl6pPr>
            <a:lvl7pPr marL="2292432" indent="-261916" algn="l" defTabSz="914063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</a:defRPr>
            </a:lvl7pPr>
            <a:lvl8pPr marL="2673401" indent="-261916" algn="l" defTabSz="914063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</a:defRPr>
            </a:lvl8pPr>
            <a:lvl9pPr marL="3054371" indent="-261916" algn="l" defTabSz="914063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kern="0" dirty="0"/>
              <a:t>Derive a </a:t>
            </a:r>
            <a:r>
              <a:rPr lang="en-US" sz="2400" kern="0" dirty="0">
                <a:solidFill>
                  <a:schemeClr val="accent1">
                    <a:lumMod val="50000"/>
                  </a:schemeClr>
                </a:solidFill>
              </a:rPr>
              <a:t>low-rank approximation </a:t>
            </a:r>
            <a:r>
              <a:rPr lang="en-US" sz="2400" kern="0" dirty="0"/>
              <a:t>to generalize the data and to discover unseen relations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kern="0" dirty="0"/>
              <a:t>Apply </a:t>
            </a:r>
            <a:r>
              <a:rPr lang="en-US" sz="2400" kern="0" dirty="0">
                <a:solidFill>
                  <a:srgbClr val="0B05FF"/>
                </a:solidFill>
              </a:rPr>
              <a:t>Tucker decomposition </a:t>
            </a:r>
            <a:r>
              <a:rPr lang="en-US" sz="2400" kern="0" dirty="0"/>
              <a:t>and reformulate the results</a:t>
            </a:r>
            <a:br>
              <a:rPr lang="en-US" sz="2400" kern="0" dirty="0"/>
            </a:br>
            <a:r>
              <a:rPr lang="en-US" sz="2400" kern="0" dirty="0"/>
              <a:t>(tensor factorization)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kern="0" dirty="0"/>
          </a:p>
          <a:p>
            <a:pPr>
              <a:buFont typeface="Arial" panose="020B0604020202020204" pitchFamily="34" charset="0"/>
              <a:buChar char="•"/>
            </a:pPr>
            <a:endParaRPr lang="en-US" sz="2400" kern="0" dirty="0"/>
          </a:p>
          <a:p>
            <a:pPr>
              <a:buFont typeface="Arial" panose="020B0604020202020204" pitchFamily="34" charset="0"/>
              <a:buChar char="•"/>
            </a:pPr>
            <a:endParaRPr lang="en-US" sz="2400" kern="0" dirty="0"/>
          </a:p>
          <a:p>
            <a:pPr>
              <a:buFont typeface="Arial" panose="020B0604020202020204" pitchFamily="34" charset="0"/>
              <a:buChar char="•"/>
            </a:pPr>
            <a:endParaRPr lang="en-US" sz="2400" kern="0" dirty="0"/>
          </a:p>
          <a:p>
            <a:pPr>
              <a:buFont typeface="Arial" panose="020B0604020202020204" pitchFamily="34" charset="0"/>
              <a:buChar char="•"/>
            </a:pPr>
            <a:endParaRPr lang="en-US" sz="2400" kern="0" dirty="0"/>
          </a:p>
          <a:p>
            <a:pPr>
              <a:buFont typeface="Arial" panose="020B0604020202020204" pitchFamily="34" charset="0"/>
              <a:buChar char="•"/>
            </a:pPr>
            <a:endParaRPr lang="en-US" sz="2400" kern="0" dirty="0"/>
          </a:p>
        </p:txBody>
      </p:sp>
      <p:grpSp>
        <p:nvGrpSpPr>
          <p:cNvPr id="57" name="Group 56"/>
          <p:cNvGrpSpPr/>
          <p:nvPr/>
        </p:nvGrpSpPr>
        <p:grpSpPr>
          <a:xfrm>
            <a:off x="-76200" y="3237384"/>
            <a:ext cx="9220200" cy="2120711"/>
            <a:chOff x="-11302" y="3418461"/>
            <a:chExt cx="9220200" cy="2120711"/>
          </a:xfrm>
        </p:grpSpPr>
        <p:grpSp>
          <p:nvGrpSpPr>
            <p:cNvPr id="58" name="Group 57"/>
            <p:cNvGrpSpPr/>
            <p:nvPr/>
          </p:nvGrpSpPr>
          <p:grpSpPr>
            <a:xfrm>
              <a:off x="-11302" y="3418461"/>
              <a:ext cx="2254172" cy="1872346"/>
              <a:chOff x="327271" y="2633148"/>
              <a:chExt cx="2254172" cy="187234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/>
                  <p:cNvSpPr txBox="1"/>
                  <p:nvPr/>
                </p:nvSpPr>
                <p:spPr>
                  <a:xfrm rot="16200000">
                    <a:off x="-121858" y="3691877"/>
                    <a:ext cx="1236812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oMath>
                      </m:oMathPara>
                    </a14:m>
                    <a:endParaRPr lang="en-US" sz="1600" b="0" dirty="0">
                      <a:solidFill>
                        <a:schemeClr val="tx1"/>
                      </a:solidFill>
                      <a:latin typeface="Segoe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7" name="TextBox 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-121858" y="3691877"/>
                    <a:ext cx="1236812" cy="338554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t="-197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725487" y="2633148"/>
                    <a:ext cx="1855956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tx1"/>
                      </a:solidFill>
                      <a:latin typeface="Segoe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6" name="TextBox 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5487" y="2633148"/>
                    <a:ext cx="1855956" cy="338554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1" name="Rectangle 80"/>
              <p:cNvSpPr/>
              <p:nvPr/>
            </p:nvSpPr>
            <p:spPr bwMode="auto">
              <a:xfrm>
                <a:off x="989596" y="3329978"/>
                <a:ext cx="1370864" cy="1175516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>
                  <a:solidFill>
                    <a:schemeClr val="tx1"/>
                  </a:solidFill>
                  <a:effectLst/>
                  <a:latin typeface="Segoe" pitchFamily="34" charset="0"/>
                </a:endParaRPr>
              </a:p>
            </p:txBody>
          </p:sp>
          <p:sp>
            <p:nvSpPr>
              <p:cNvPr id="82" name="Left Brace 81"/>
              <p:cNvSpPr/>
              <p:nvPr/>
            </p:nvSpPr>
            <p:spPr bwMode="auto">
              <a:xfrm>
                <a:off x="680779" y="3329978"/>
                <a:ext cx="256092" cy="1175516"/>
              </a:xfrm>
              <a:prstGeom prst="leftBrac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>
                  <a:solidFill>
                    <a:schemeClr val="bg2"/>
                  </a:solidFill>
                  <a:effectLst/>
                  <a:latin typeface="Segoe Semibold" pitchFamily="34" charset="0"/>
                </a:endParaRPr>
              </a:p>
            </p:txBody>
          </p:sp>
          <p:sp>
            <p:nvSpPr>
              <p:cNvPr id="83" name="Left Brace 82"/>
              <p:cNvSpPr/>
              <p:nvPr/>
            </p:nvSpPr>
            <p:spPr bwMode="auto">
              <a:xfrm rot="5400000">
                <a:off x="1542003" y="2415408"/>
                <a:ext cx="261117" cy="1370864"/>
              </a:xfrm>
              <a:prstGeom prst="leftBrac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>
                  <a:solidFill>
                    <a:schemeClr val="bg2"/>
                  </a:solidFill>
                  <a:effectLst/>
                  <a:latin typeface="Segoe Semibold" pitchFamily="34" charset="0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2994469" y="4499164"/>
              <a:ext cx="219311" cy="583287"/>
              <a:chOff x="3733800" y="3836313"/>
              <a:chExt cx="219311" cy="583287"/>
            </a:xfrm>
          </p:grpSpPr>
          <p:sp>
            <p:nvSpPr>
              <p:cNvPr id="77" name="TextBox 76"/>
              <p:cNvSpPr txBox="1"/>
              <p:nvPr/>
            </p:nvSpPr>
            <p:spPr>
              <a:xfrm>
                <a:off x="3743117" y="3836313"/>
                <a:ext cx="20999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~</a:t>
                </a: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3733800" y="3988713"/>
                <a:ext cx="20999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~</a:t>
                </a:r>
              </a:p>
            </p:txBody>
          </p:sp>
        </p:grpSp>
        <p:sp>
          <p:nvSpPr>
            <p:cNvPr id="60" name="Rectangle 59"/>
            <p:cNvSpPr/>
            <p:nvPr/>
          </p:nvSpPr>
          <p:spPr bwMode="auto">
            <a:xfrm>
              <a:off x="3784948" y="4168308"/>
              <a:ext cx="583553" cy="1370864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5183573" y="4354902"/>
              <a:ext cx="584844" cy="584844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 rot="5400000">
              <a:off x="8031665" y="4314034"/>
              <a:ext cx="583553" cy="1370864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528408" y="4623002"/>
              <a:ext cx="209994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2800" dirty="0">
                  <a:solidFill>
                    <a:schemeClr val="tx1"/>
                  </a:solidFill>
                </a:rPr>
                <a:t>×</a:t>
              </a:r>
              <a:endParaRPr lang="en-US" sz="2800" dirty="0">
                <a:solidFill>
                  <a:schemeClr val="tx1"/>
                </a:solidFill>
                <a:latin typeface="Segoe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921036" y="4754339"/>
              <a:ext cx="209994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2800" dirty="0">
                  <a:solidFill>
                    <a:schemeClr val="tx1"/>
                  </a:solidFill>
                </a:rPr>
                <a:t>×</a:t>
              </a:r>
              <a:endParaRPr lang="en-US" sz="2800" dirty="0">
                <a:solidFill>
                  <a:schemeClr val="tx1"/>
                </a:solidFill>
                <a:latin typeface="Segoe" pitchFamily="34" charset="0"/>
              </a:endParaRPr>
            </a:p>
          </p:txBody>
        </p:sp>
        <p:sp>
          <p:nvSpPr>
            <p:cNvPr id="65" name="Left Brace 64"/>
            <p:cNvSpPr/>
            <p:nvPr/>
          </p:nvSpPr>
          <p:spPr bwMode="auto">
            <a:xfrm>
              <a:off x="3546725" y="4173410"/>
              <a:ext cx="209744" cy="1353644"/>
            </a:xfrm>
            <a:prstGeom prst="leftBrac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solidFill>
                  <a:schemeClr val="bg2"/>
                </a:solidFill>
                <a:effectLst/>
                <a:latin typeface="Segoe Semibold" pitchFamily="34" charset="0"/>
              </a:endParaRPr>
            </a:p>
          </p:txBody>
        </p:sp>
        <p:sp>
          <p:nvSpPr>
            <p:cNvPr id="66" name="Left Brace 65"/>
            <p:cNvSpPr/>
            <p:nvPr/>
          </p:nvSpPr>
          <p:spPr bwMode="auto">
            <a:xfrm rot="5400000">
              <a:off x="8213436" y="3798627"/>
              <a:ext cx="219988" cy="1370888"/>
            </a:xfrm>
            <a:prstGeom prst="leftBrac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solidFill>
                  <a:schemeClr val="bg2"/>
                </a:solidFill>
                <a:effectLst/>
                <a:latin typeface="Segoe Semibold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7352942" y="4049437"/>
                  <a:ext cx="185595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  <a:latin typeface="Segoe" pitchFamily="34" charset="0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2942" y="4049437"/>
                  <a:ext cx="1855956" cy="33855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Left Brace 67"/>
            <p:cNvSpPr/>
            <p:nvPr/>
          </p:nvSpPr>
          <p:spPr bwMode="auto">
            <a:xfrm rot="5400000">
              <a:off x="3967417" y="3683261"/>
              <a:ext cx="198401" cy="598902"/>
            </a:xfrm>
            <a:prstGeom prst="leftBrace">
              <a:avLst>
                <a:gd name="adj1" fmla="val 23558"/>
                <a:gd name="adj2" fmla="val 5000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solidFill>
                  <a:schemeClr val="bg2"/>
                </a:solidFill>
                <a:effectLst/>
                <a:latin typeface="Segoe Semibold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/>
                <p:cNvSpPr/>
                <p:nvPr/>
              </p:nvSpPr>
              <p:spPr>
                <a:xfrm>
                  <a:off x="3898165" y="3542771"/>
                  <a:ext cx="36772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Rectangle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8165" y="3542771"/>
                  <a:ext cx="36772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Left Brace 69"/>
            <p:cNvSpPr/>
            <p:nvPr/>
          </p:nvSpPr>
          <p:spPr bwMode="auto">
            <a:xfrm rot="5400000">
              <a:off x="5343663" y="3823895"/>
              <a:ext cx="261117" cy="598902"/>
            </a:xfrm>
            <a:prstGeom prst="leftBrace">
              <a:avLst>
                <a:gd name="adj1" fmla="val 23558"/>
                <a:gd name="adj2" fmla="val 5000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solidFill>
                  <a:schemeClr val="bg2"/>
                </a:solidFill>
                <a:effectLst/>
                <a:latin typeface="Segoe Semibold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/>
                <p:cNvSpPr/>
                <p:nvPr/>
              </p:nvSpPr>
              <p:spPr>
                <a:xfrm>
                  <a:off x="5302862" y="3670166"/>
                  <a:ext cx="36772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1" name="Rectangle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2862" y="3670166"/>
                  <a:ext cx="367729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Left Brace 71"/>
            <p:cNvSpPr/>
            <p:nvPr/>
          </p:nvSpPr>
          <p:spPr bwMode="auto">
            <a:xfrm>
              <a:off x="4902744" y="4342319"/>
              <a:ext cx="190764" cy="587704"/>
            </a:xfrm>
            <a:prstGeom prst="leftBrace">
              <a:avLst>
                <a:gd name="adj1" fmla="val 23558"/>
                <a:gd name="adj2" fmla="val 5000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solidFill>
                  <a:schemeClr val="bg2"/>
                </a:solidFill>
                <a:effectLst/>
                <a:latin typeface="Segoe Semibold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/>
                <p:cNvSpPr/>
                <p:nvPr/>
              </p:nvSpPr>
              <p:spPr>
                <a:xfrm rot="16200000">
                  <a:off x="4588844" y="4425451"/>
                  <a:ext cx="36772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3" name="Rectangle 7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588844" y="4425451"/>
                  <a:ext cx="367729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" name="Left Brace 73"/>
            <p:cNvSpPr/>
            <p:nvPr/>
          </p:nvSpPr>
          <p:spPr bwMode="auto">
            <a:xfrm>
              <a:off x="7401339" y="4707689"/>
              <a:ext cx="162931" cy="580050"/>
            </a:xfrm>
            <a:prstGeom prst="leftBrace">
              <a:avLst>
                <a:gd name="adj1" fmla="val 23558"/>
                <a:gd name="adj2" fmla="val 5000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solidFill>
                  <a:schemeClr val="bg2"/>
                </a:solidFill>
                <a:effectLst/>
                <a:latin typeface="Segoe Semibold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/>
                <p:cNvSpPr/>
                <p:nvPr/>
              </p:nvSpPr>
              <p:spPr>
                <a:xfrm rot="16200000">
                  <a:off x="7099069" y="4783167"/>
                  <a:ext cx="36772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5" name="Rectangle 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7099069" y="4783167"/>
                  <a:ext cx="367729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6" name="Rectangle 75"/>
            <p:cNvSpPr/>
            <p:nvPr/>
          </p:nvSpPr>
          <p:spPr bwMode="auto">
            <a:xfrm rot="5400000">
              <a:off x="8111725" y="4895970"/>
              <a:ext cx="566439" cy="160082"/>
            </a:xfrm>
            <a:prstGeom prst="rect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900" b="0" i="0" u="none" strike="noStrike" cap="none" normalizeH="0" baseline="0" dirty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929571" y="4318087"/>
            <a:ext cx="219311" cy="583287"/>
            <a:chOff x="3733800" y="3836313"/>
            <a:chExt cx="219311" cy="583287"/>
          </a:xfrm>
        </p:grpSpPr>
        <p:sp>
          <p:nvSpPr>
            <p:cNvPr id="44" name="TextBox 43"/>
            <p:cNvSpPr txBox="1"/>
            <p:nvPr/>
          </p:nvSpPr>
          <p:spPr>
            <a:xfrm>
              <a:off x="3743117" y="3836313"/>
              <a:ext cx="209994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</a:rPr>
                <a:t>~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733800" y="3988713"/>
              <a:ext cx="209994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</a:rPr>
                <a:t>~</a:t>
              </a:r>
            </a:p>
          </p:txBody>
        </p:sp>
      </p:grpSp>
      <p:sp>
        <p:nvSpPr>
          <p:cNvPr id="17" name="Rectangle 16"/>
          <p:cNvSpPr/>
          <p:nvPr/>
        </p:nvSpPr>
        <p:spPr bwMode="auto">
          <a:xfrm>
            <a:off x="3720050" y="3987231"/>
            <a:ext cx="583553" cy="1370864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solidFill>
                  <a:schemeClr val="tx1"/>
                </a:solidFill>
                <a:effectLst/>
                <a:latin typeface="Segoe" pitchFamily="34" charset="0"/>
              </a:rPr>
              <a:t>A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118675" y="4173825"/>
            <a:ext cx="584844" cy="584844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249234" y="4304384"/>
            <a:ext cx="584844" cy="584844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379792" y="4434942"/>
            <a:ext cx="584844" cy="584844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510351" y="4565501"/>
            <a:ext cx="584844" cy="584844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640909" y="4696059"/>
            <a:ext cx="584844" cy="584844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771468" y="4826618"/>
            <a:ext cx="584844" cy="584844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>
                <a:solidFill>
                  <a:schemeClr val="tx1"/>
                </a:solidFill>
                <a:effectLst/>
                <a:latin typeface="Segoe" pitchFamily="34" charset="0"/>
              </a:rPr>
              <a:t>R</a:t>
            </a:r>
            <a:r>
              <a:rPr kumimoji="0" lang="en-US" sz="1600" b="0" i="0" u="none" strike="noStrike" cap="none" normalizeH="0" baseline="-25000" dirty="0" err="1">
                <a:solidFill>
                  <a:schemeClr val="tx1"/>
                </a:solidFill>
                <a:effectLst/>
                <a:latin typeface="Segoe" pitchFamily="34" charset="0"/>
              </a:rPr>
              <a:t>k</a:t>
            </a:r>
            <a:endParaRPr kumimoji="0" lang="en-US" sz="1600" b="0" i="0" u="none" strike="noStrike" cap="none" normalizeH="0" baseline="-25000" dirty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 rot="5400000">
            <a:off x="7966767" y="4132957"/>
            <a:ext cx="583553" cy="1370864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solidFill>
                  <a:schemeClr val="tx1"/>
                </a:solidFill>
                <a:effectLst/>
                <a:latin typeface="Segoe" pitchFamily="34" charset="0"/>
              </a:rPr>
              <a:t>A</a:t>
            </a:r>
            <a:r>
              <a:rPr kumimoji="0" lang="en-US" sz="1600" b="0" i="0" u="none" strike="noStrike" cap="none" normalizeH="0" baseline="30000" dirty="0">
                <a:solidFill>
                  <a:schemeClr val="tx1"/>
                </a:solidFill>
                <a:effectLst/>
                <a:latin typeface="Segoe" pitchFamily="34" charset="0"/>
              </a:rPr>
              <a:t>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63510" y="4441925"/>
            <a:ext cx="20999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2800" dirty="0">
                <a:solidFill>
                  <a:schemeClr val="tx1"/>
                </a:solidFill>
              </a:rPr>
              <a:t>×</a:t>
            </a:r>
            <a:endParaRPr lang="en-US" sz="2800" dirty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56138" y="4573262"/>
            <a:ext cx="20999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2800" dirty="0">
                <a:solidFill>
                  <a:schemeClr val="tx1"/>
                </a:solidFill>
              </a:rPr>
              <a:t>×</a:t>
            </a:r>
            <a:endParaRPr lang="en-US" sz="2800" dirty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29" name="Left Brace 28"/>
          <p:cNvSpPr/>
          <p:nvPr/>
        </p:nvSpPr>
        <p:spPr bwMode="auto">
          <a:xfrm rot="5400000">
            <a:off x="8148538" y="3617550"/>
            <a:ext cx="219988" cy="1370888"/>
          </a:xfrm>
          <a:prstGeom prst="lef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solidFill>
                <a:schemeClr val="bg2"/>
              </a:solidFill>
              <a:effectLst/>
              <a:latin typeface="Segoe Semibold" pitchFamily="34" charset="0"/>
            </a:endParaRPr>
          </a:p>
        </p:txBody>
      </p:sp>
      <p:sp>
        <p:nvSpPr>
          <p:cNvPr id="33" name="Left Brace 32"/>
          <p:cNvSpPr/>
          <p:nvPr/>
        </p:nvSpPr>
        <p:spPr bwMode="auto">
          <a:xfrm rot="5400000">
            <a:off x="5278765" y="3642818"/>
            <a:ext cx="261117" cy="598902"/>
          </a:xfrm>
          <a:prstGeom prst="leftBrace">
            <a:avLst>
              <a:gd name="adj1" fmla="val 23558"/>
              <a:gd name="adj2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solidFill>
                <a:schemeClr val="bg2"/>
              </a:solidFill>
              <a:effectLst/>
              <a:latin typeface="Segoe Semibold" pitchFamily="34" charset="0"/>
            </a:endParaRPr>
          </a:p>
        </p:txBody>
      </p:sp>
      <p:sp>
        <p:nvSpPr>
          <p:cNvPr id="35" name="Left Brace 34"/>
          <p:cNvSpPr/>
          <p:nvPr/>
        </p:nvSpPr>
        <p:spPr bwMode="auto">
          <a:xfrm>
            <a:off x="4837846" y="4161242"/>
            <a:ext cx="190764" cy="587704"/>
          </a:xfrm>
          <a:prstGeom prst="leftBrace">
            <a:avLst>
              <a:gd name="adj1" fmla="val 23558"/>
              <a:gd name="adj2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solidFill>
                <a:schemeClr val="bg2"/>
              </a:solidFill>
              <a:effectLst/>
              <a:latin typeface="Segoe Semibold" pitchFamily="34" charset="0"/>
            </a:endParaRPr>
          </a:p>
        </p:txBody>
      </p:sp>
      <p:sp>
        <p:nvSpPr>
          <p:cNvPr id="37" name="Left Brace 36"/>
          <p:cNvSpPr/>
          <p:nvPr/>
        </p:nvSpPr>
        <p:spPr bwMode="auto">
          <a:xfrm rot="7940316">
            <a:off x="6077675" y="3987656"/>
            <a:ext cx="145485" cy="894759"/>
          </a:xfrm>
          <a:prstGeom prst="lef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solidFill>
                <a:schemeClr val="bg2"/>
              </a:solidFill>
              <a:effectLst/>
              <a:latin typeface="Segoe Semibold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 rot="2472216">
                <a:off x="5420548" y="4086858"/>
                <a:ext cx="18559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1600" b="0" dirty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472216">
                <a:off x="5420548" y="4086858"/>
                <a:ext cx="1855956" cy="338554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Left Brace 38"/>
          <p:cNvSpPr/>
          <p:nvPr/>
        </p:nvSpPr>
        <p:spPr bwMode="auto">
          <a:xfrm>
            <a:off x="7336441" y="4526612"/>
            <a:ext cx="162931" cy="580050"/>
          </a:xfrm>
          <a:prstGeom prst="leftBrace">
            <a:avLst>
              <a:gd name="adj1" fmla="val 23558"/>
              <a:gd name="adj2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solidFill>
                <a:schemeClr val="bg2"/>
              </a:solidFill>
              <a:effectLst/>
              <a:latin typeface="Segoe Semibold" pitchFamily="34" charset="0"/>
            </a:endParaRPr>
          </a:p>
        </p:txBody>
      </p:sp>
      <p:sp>
        <p:nvSpPr>
          <p:cNvPr id="42" name="Oval Callout 41"/>
          <p:cNvSpPr/>
          <p:nvPr/>
        </p:nvSpPr>
        <p:spPr bwMode="auto">
          <a:xfrm>
            <a:off x="2938888" y="5555498"/>
            <a:ext cx="5565505" cy="435625"/>
          </a:xfrm>
          <a:prstGeom prst="wedgeEllipseCallout">
            <a:avLst>
              <a:gd name="adj1" fmla="val 45824"/>
              <a:gd name="adj2" fmla="val -126677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solidFill>
                  <a:schemeClr val="tx1"/>
                </a:solidFill>
                <a:effectLst/>
                <a:latin typeface="Segoe" pitchFamily="34" charset="0"/>
              </a:rPr>
              <a:t>latent </a:t>
            </a:r>
            <a:r>
              <a:rPr lang="en-US" dirty="0">
                <a:solidFill>
                  <a:schemeClr val="tx1"/>
                </a:solidFill>
                <a:latin typeface="Segoe" pitchFamily="34" charset="0"/>
              </a:rPr>
              <a:t>r</a:t>
            </a:r>
            <a:r>
              <a:rPr kumimoji="0" lang="en-US" b="0" i="0" u="none" strike="noStrike" cap="none" normalizeH="0" baseline="0" dirty="0">
                <a:solidFill>
                  <a:schemeClr val="tx1"/>
                </a:solidFill>
                <a:effectLst/>
                <a:latin typeface="Segoe" pitchFamily="34" charset="0"/>
              </a:rPr>
              <a:t>epresentation of words</a:t>
            </a:r>
          </a:p>
        </p:txBody>
      </p:sp>
      <p:sp>
        <p:nvSpPr>
          <p:cNvPr id="43" name="Oval Callout 42"/>
          <p:cNvSpPr/>
          <p:nvPr/>
        </p:nvSpPr>
        <p:spPr bwMode="auto">
          <a:xfrm>
            <a:off x="3460305" y="2710930"/>
            <a:ext cx="5565505" cy="661017"/>
          </a:xfrm>
          <a:prstGeom prst="wedgeEllipseCallout">
            <a:avLst>
              <a:gd name="adj1" fmla="val -10337"/>
              <a:gd name="adj2" fmla="val 139709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solidFill>
                  <a:schemeClr val="tx1"/>
                </a:solidFill>
                <a:effectLst/>
                <a:latin typeface="Segoe" pitchFamily="34" charset="0"/>
              </a:rPr>
              <a:t>latent </a:t>
            </a:r>
            <a:r>
              <a:rPr lang="en-US" sz="1600" dirty="0">
                <a:solidFill>
                  <a:schemeClr val="tx1"/>
                </a:solidFill>
                <a:latin typeface="Segoe" pitchFamily="34" charset="0"/>
              </a:rPr>
              <a:t>r</a:t>
            </a:r>
            <a:r>
              <a:rPr kumimoji="0" lang="en-US" sz="1600" b="0" i="0" u="none" strike="noStrike" cap="none" normalizeH="0" baseline="0" dirty="0">
                <a:solidFill>
                  <a:schemeClr val="tx1"/>
                </a:solidFill>
                <a:effectLst/>
                <a:latin typeface="Segoe" pitchFamily="34" charset="0"/>
              </a:rPr>
              <a:t>epresentation of a</a:t>
            </a:r>
            <a:r>
              <a:rPr kumimoji="0" lang="en-US" sz="1600" b="0" i="0" u="none" strike="noStrike" cap="none" normalizeH="0" dirty="0">
                <a:solidFill>
                  <a:schemeClr val="tx1"/>
                </a:solidFill>
                <a:effectLst/>
                <a:latin typeface="Segoe" pitchFamily="34" charset="0"/>
              </a:rPr>
              <a:t> relation</a:t>
            </a:r>
            <a:br>
              <a:rPr kumimoji="0" lang="en-US" sz="1600" b="0" i="0" u="none" strike="noStrike" cap="none" normalizeH="0" dirty="0">
                <a:solidFill>
                  <a:schemeClr val="tx1"/>
                </a:solidFill>
                <a:effectLst/>
                <a:latin typeface="Segoe" pitchFamily="34" charset="0"/>
              </a:rPr>
            </a:br>
            <a:r>
              <a:rPr kumimoji="0" lang="en-US" sz="1600" b="0" i="0" u="none" strike="noStrike" cap="none" normalizeH="0" dirty="0">
                <a:solidFill>
                  <a:schemeClr val="tx1"/>
                </a:solidFill>
                <a:effectLst/>
                <a:latin typeface="Segoe" pitchFamily="34" charset="0"/>
              </a:rPr>
              <a:t>(with k as a hyperparameter)</a:t>
            </a:r>
            <a:endParaRPr kumimoji="0" lang="en-US" sz="1600" b="0" i="0" u="none" strike="noStrike" cap="none" normalizeH="0" baseline="0" dirty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 rot="5400000">
            <a:off x="8373802" y="4725226"/>
            <a:ext cx="566439" cy="160082"/>
          </a:xfrm>
          <a:prstGeom prst="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3484" y="282714"/>
            <a:ext cx="8380412" cy="553998"/>
          </a:xfrm>
        </p:spPr>
        <p:txBody>
          <a:bodyPr/>
          <a:lstStyle/>
          <a:p>
            <a:r>
              <a:rPr lang="en-US" dirty="0"/>
              <a:t>Tensor Decomposition – Analogy to SVD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 rot="2472216">
                <a:off x="1653738" y="3734257"/>
                <a:ext cx="18559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1600" b="0" dirty="0">
                  <a:solidFill>
                    <a:schemeClr val="tx1"/>
                  </a:solidFill>
                  <a:latin typeface="Segoe" pitchFamily="34" charset="0"/>
                </a:endParaRPr>
              </a:p>
              <a:p>
                <a:endParaRPr lang="en-US" sz="1600" dirty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472216">
                <a:off x="1653738" y="3734257"/>
                <a:ext cx="1855956" cy="58477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Left Brace 90"/>
          <p:cNvSpPr/>
          <p:nvPr/>
        </p:nvSpPr>
        <p:spPr bwMode="auto">
          <a:xfrm rot="7940316">
            <a:off x="2377582" y="3736232"/>
            <a:ext cx="247162" cy="946762"/>
          </a:xfrm>
          <a:prstGeom prst="lef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solidFill>
                <a:schemeClr val="bg2"/>
              </a:solidFill>
              <a:effectLst/>
              <a:latin typeface="Segoe Semibold" pitchFamily="34" charset="0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738525" y="4086614"/>
            <a:ext cx="1370864" cy="117551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890925" y="4239014"/>
            <a:ext cx="1370864" cy="117551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1043325" y="4391414"/>
            <a:ext cx="1370864" cy="117551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1195725" y="4543814"/>
            <a:ext cx="1370864" cy="117551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1348125" y="4696214"/>
            <a:ext cx="1370864" cy="117551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 rot="5400000">
            <a:off x="1809620" y="5219505"/>
            <a:ext cx="1171892" cy="132559"/>
          </a:xfrm>
          <a:prstGeom prst="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5C7E19-D329-AB42-AF45-47FD8A8C2C82}"/>
              </a:ext>
            </a:extLst>
          </p:cNvPr>
          <p:cNvSpPr/>
          <p:nvPr/>
        </p:nvSpPr>
        <p:spPr>
          <a:xfrm>
            <a:off x="2461846" y="6183042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DE" sz="1100" dirty="0">
                <a:solidFill>
                  <a:srgbClr val="0B05FF"/>
                </a:solidFill>
              </a:rPr>
              <a:t>Ledyard R. Tucker. "Some mathematical notes on three-mode factor analysis". Psychometrika. 31 (3): 279–311, </a:t>
            </a:r>
            <a:r>
              <a:rPr lang="en-DE" sz="1100" b="1" dirty="0">
                <a:solidFill>
                  <a:srgbClr val="FF0000"/>
                </a:solidFill>
              </a:rPr>
              <a:t>1966</a:t>
            </a:r>
            <a:r>
              <a:rPr lang="en-DE" sz="1100" dirty="0">
                <a:solidFill>
                  <a:srgbClr val="0B05FF"/>
                </a:solidFill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D1C339-70EF-CF45-80F9-0F988077E8F5}"/>
              </a:ext>
            </a:extLst>
          </p:cNvPr>
          <p:cNvSpPr txBox="1"/>
          <p:nvPr/>
        </p:nvSpPr>
        <p:spPr>
          <a:xfrm>
            <a:off x="-513708" y="27021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DE" dirty="0"/>
          </a:p>
        </p:txBody>
      </p:sp>
      <p:sp>
        <p:nvSpPr>
          <p:cNvPr id="84" name="Slide Number Placeholder 3">
            <a:extLst>
              <a:ext uri="{FF2B5EF4-FFF2-40B4-BE49-F238E27FC236}">
                <a16:creationId xmlns:a16="http://schemas.microsoft.com/office/drawing/2014/main" id="{3DA6BB33-4DEE-C84B-BBFC-E819925AC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162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 bwMode="auto">
              <a:xfrm>
                <a:off x="381000" y="1412776"/>
                <a:ext cx="8380412" cy="6017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382573" indent="-382573" algn="l" defTabSz="912777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95000"/>
                  <a:buFontTx/>
                  <a:buBlip>
                    <a:blip r:embed="rId4"/>
                  </a:buBlip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04822" indent="-317487" algn="l" defTabSz="912777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Tx/>
                  <a:buBlip>
                    <a:blip r:embed="rId5"/>
                  </a:buBlip>
                  <a:defRPr sz="2700">
                    <a:solidFill>
                      <a:schemeClr val="tx1"/>
                    </a:solidFill>
                    <a:latin typeface="+mn-lt"/>
                  </a:defRPr>
                </a:lvl2pPr>
                <a:lvl3pPr marL="988974" indent="-282564" algn="l" defTabSz="912777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Tx/>
                  <a:buBlip>
                    <a:blip r:embed="rId5"/>
                  </a:buBlip>
                  <a:defRPr sz="2300">
                    <a:solidFill>
                      <a:schemeClr val="tx1"/>
                    </a:solidFill>
                    <a:latin typeface="+mn-lt"/>
                  </a:defRPr>
                </a:lvl3pPr>
                <a:lvl4pPr marL="1266774" indent="-276214" algn="l" defTabSz="912777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Tx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530289" indent="-260340" algn="l" defTabSz="912777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Tx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1911463" indent="-261916" algn="l" defTabSz="914063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Blip>
                    <a:blip r:embed="rId6"/>
                  </a:buBlip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292432" indent="-261916" algn="l" defTabSz="914063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Blip>
                    <a:blip r:embed="rId6"/>
                  </a:buBlip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2673401" indent="-261916" algn="l" defTabSz="914063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Blip>
                    <a:blip r:embed="rId6"/>
                  </a:buBlip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054371" indent="-261916" algn="l" defTabSz="914063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Blip>
                    <a:blip r:embed="rId6"/>
                  </a:buBlip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zh-TW" sz="2800" b="0" i="1" kern="0" smtClean="0">
                        <a:latin typeface="Cambria Math" panose="02040503050406030204" pitchFamily="18" charset="0"/>
                      </a:rPr>
                      <m:t>𝑎𝑛𝑡</m:t>
                    </m:r>
                    <m:d>
                      <m:dPr>
                        <m:ctrlPr>
                          <a:rPr lang="en-US" altLang="zh-TW" sz="28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zh-TW" sz="2800" b="0" i="0" kern="0" smtClean="0">
                            <a:latin typeface="+mn-ea"/>
                          </a:rPr>
                          <m:t>joy</m:t>
                        </m:r>
                        <m:r>
                          <a:rPr lang="en-US" altLang="zh-TW" sz="2800" b="0" i="1" kern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altLang="zh-TW" sz="2800" b="0" i="0" kern="0" smtClean="0">
                            <a:latin typeface="+mn-ea"/>
                          </a:rPr>
                          <m:t>sadden</m:t>
                        </m:r>
                      </m:e>
                    </m:d>
                    <m:r>
                      <a:rPr lang="en-US" altLang="zh-TW" sz="2800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2800" b="0" i="0" kern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altLang="zh-TW" sz="2800" b="0" i="1" kern="0" smtClean="0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en-US" altLang="zh-TW" sz="28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800" b="1" i="1" kern="0" smtClean="0">
                                <a:latin typeface="Cambria Math" panose="02040503050406030204" pitchFamily="18" charset="0"/>
                              </a:rPr>
                              <m:t>𝓦</m:t>
                            </m:r>
                          </m:e>
                          <m:sub>
                            <m:r>
                              <a:rPr lang="en-US" altLang="zh-TW" sz="2800" i="1" kern="0">
                                <a:latin typeface="Cambria Math" panose="02040503050406030204" pitchFamily="18" charset="0"/>
                              </a:rPr>
                              <m:t>:,</m:t>
                            </m:r>
                            <m:r>
                              <m:rPr>
                                <m:nor/>
                              </m:rPr>
                              <a:rPr lang="en-US" altLang="zh-TW" sz="2800" i="0" kern="0">
                                <a:latin typeface="+mn-ea"/>
                              </a:rPr>
                              <m:t>joy</m:t>
                            </m:r>
                            <m:r>
                              <a:rPr lang="en-US" altLang="zh-TW" sz="2800" i="1" ker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800" i="1" kern="0">
                                <a:latin typeface="Cambria Math" panose="02040503050406030204" pitchFamily="18" charset="0"/>
                              </a:rPr>
                              <m:t>𝑠𝑦𝑛</m:t>
                            </m:r>
                          </m:sub>
                        </m:sSub>
                        <m:r>
                          <a:rPr lang="en-US" altLang="zh-TW" sz="2800" i="1" ker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800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800" b="1" i="1" kern="0" smtClean="0">
                                <a:latin typeface="Cambria Math" panose="02040503050406030204" pitchFamily="18" charset="0"/>
                              </a:rPr>
                              <m:t>𝓦</m:t>
                            </m:r>
                          </m:e>
                          <m:sub>
                            <m:r>
                              <a:rPr lang="en-US" altLang="zh-TW" sz="2800" i="1" kern="0">
                                <a:latin typeface="Cambria Math" panose="02040503050406030204" pitchFamily="18" charset="0"/>
                              </a:rPr>
                              <m:t>:,</m:t>
                            </m:r>
                            <m:r>
                              <m:rPr>
                                <m:nor/>
                              </m:rPr>
                              <a:rPr lang="en-US" altLang="zh-TW" sz="2800" b="0" i="0" kern="0" smtClean="0">
                                <a:latin typeface="+mn-ea"/>
                              </a:rPr>
                              <m:t>sadden</m:t>
                            </m:r>
                            <m:r>
                              <a:rPr lang="en-US" altLang="zh-TW" sz="2800" i="1" ker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800" b="0" i="1" kern="0" smtClean="0">
                                <a:latin typeface="Cambria Math" panose="02040503050406030204" pitchFamily="18" charset="0"/>
                              </a:rPr>
                              <m:t>𝑎𝑛𝑡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sz="2800" kern="0" dirty="0"/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1412776"/>
                <a:ext cx="8380412" cy="601768"/>
              </a:xfrm>
              <a:prstGeom prst="rect">
                <a:avLst/>
              </a:prstGeom>
              <a:blipFill rotWithShape="0">
                <a:blip r:embed="rId7"/>
                <a:stretch>
                  <a:fillRect l="-7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961179"/>
              </p:ext>
            </p:extLst>
          </p:nvPr>
        </p:nvGraphicFramePr>
        <p:xfrm>
          <a:off x="6107947" y="3182595"/>
          <a:ext cx="2209800" cy="193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5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454161" y="2103486"/>
            <a:ext cx="3794534" cy="3049945"/>
            <a:chOff x="454161" y="3198512"/>
            <a:chExt cx="3794534" cy="3049945"/>
          </a:xfrm>
        </p:grpSpPr>
        <p:sp>
          <p:nvSpPr>
            <p:cNvPr id="6" name="TextBox 5"/>
            <p:cNvSpPr txBox="1"/>
            <p:nvPr/>
          </p:nvSpPr>
          <p:spPr>
            <a:xfrm rot="18618816">
              <a:off x="1934747" y="3712647"/>
              <a:ext cx="59984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rgbClr val="92D050"/>
                  </a:solidFill>
                  <a:latin typeface="Segoe" pitchFamily="34" charset="0"/>
                </a:rPr>
                <a:t>joy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18618816">
              <a:off x="2368741" y="3577943"/>
              <a:ext cx="118974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latin typeface="Segoe" pitchFamily="34" charset="0"/>
                </a:rPr>
                <a:t>gladden</a:t>
              </a:r>
              <a:endParaRPr lang="en-US" sz="2200" dirty="0">
                <a:solidFill>
                  <a:schemeClr val="tx1"/>
                </a:solidFill>
                <a:latin typeface="Segoe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8618816">
              <a:off x="2979769" y="3638832"/>
              <a:ext cx="111120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latin typeface="Segoe" pitchFamily="34" charset="0"/>
                </a:rPr>
                <a:t>sadden</a:t>
              </a:r>
              <a:endParaRPr lang="en-US" sz="2200" dirty="0">
                <a:solidFill>
                  <a:schemeClr val="tx1"/>
                </a:solidFill>
                <a:latin typeface="Segoe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8618816">
              <a:off x="3572228" y="3712647"/>
              <a:ext cx="92204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latin typeface="Segoe" pitchFamily="34" charset="0"/>
                </a:rPr>
                <a:t>felling</a:t>
              </a:r>
              <a:endParaRPr lang="en-US" sz="2200" dirty="0">
                <a:solidFill>
                  <a:schemeClr val="tx1"/>
                </a:solidFill>
                <a:latin typeface="Segoe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4161" y="4386373"/>
              <a:ext cx="143981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chemeClr val="tx1"/>
                  </a:solidFill>
                  <a:latin typeface="Segoe" pitchFamily="34" charset="0"/>
                </a:rPr>
                <a:t>joyfulness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4230" y="4817260"/>
              <a:ext cx="118974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chemeClr val="tx1"/>
                  </a:solidFill>
                  <a:latin typeface="Segoe" pitchFamily="34" charset="0"/>
                </a:rPr>
                <a:t>gladden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54060" y="5335188"/>
              <a:ext cx="63991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chemeClr val="tx1"/>
                  </a:solidFill>
                  <a:latin typeface="Segoe" pitchFamily="34" charset="0"/>
                </a:rPr>
                <a:t>sad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86223" y="5817570"/>
              <a:ext cx="90762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chemeClr val="tx1"/>
                  </a:solidFill>
                  <a:latin typeface="Segoe" pitchFamily="34" charset="0"/>
                </a:rPr>
                <a:t>anger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645161" y="2027286"/>
            <a:ext cx="3794534" cy="3049945"/>
            <a:chOff x="4645161" y="3122312"/>
            <a:chExt cx="3794534" cy="3049945"/>
          </a:xfrm>
        </p:grpSpPr>
        <p:sp>
          <p:nvSpPr>
            <p:cNvPr id="21" name="TextBox 20"/>
            <p:cNvSpPr txBox="1"/>
            <p:nvPr/>
          </p:nvSpPr>
          <p:spPr>
            <a:xfrm rot="18618816">
              <a:off x="6559741" y="3501743"/>
              <a:ext cx="118974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latin typeface="Segoe" pitchFamily="34" charset="0"/>
                </a:rPr>
                <a:t>gladden</a:t>
              </a:r>
              <a:endParaRPr lang="en-US" sz="2200" dirty="0">
                <a:solidFill>
                  <a:schemeClr val="tx1"/>
                </a:solidFill>
                <a:latin typeface="Segoe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4645161" y="3222475"/>
              <a:ext cx="3794534" cy="2949782"/>
              <a:chOff x="4645161" y="3222475"/>
              <a:chExt cx="3794534" cy="2949782"/>
            </a:xfrm>
          </p:grpSpPr>
          <p:sp>
            <p:nvSpPr>
              <p:cNvPr id="20" name="TextBox 19"/>
              <p:cNvSpPr txBox="1"/>
              <p:nvPr/>
            </p:nvSpPr>
            <p:spPr>
              <a:xfrm rot="18618816">
                <a:off x="6152998" y="3636447"/>
                <a:ext cx="54534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chemeClr val="tx1"/>
                    </a:solidFill>
                    <a:latin typeface="Segoe" pitchFamily="34" charset="0"/>
                  </a:rPr>
                  <a:t>joy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 rot="18618816">
                <a:off x="7170769" y="3562632"/>
                <a:ext cx="111120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rgbClr val="FF3399"/>
                    </a:solidFill>
                    <a:latin typeface="Segoe" pitchFamily="34" charset="0"/>
                  </a:rPr>
                  <a:t>sadden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 rot="18618816">
                <a:off x="7763228" y="3636447"/>
                <a:ext cx="92204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latin typeface="Segoe" pitchFamily="34" charset="0"/>
                  </a:rPr>
                  <a:t>felling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645161" y="4310173"/>
                <a:ext cx="143981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chemeClr val="tx1"/>
                    </a:solidFill>
                    <a:latin typeface="Segoe" pitchFamily="34" charset="0"/>
                  </a:rPr>
                  <a:t>joyfulness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895230" y="4741060"/>
                <a:ext cx="118974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chemeClr val="tx1"/>
                    </a:solidFill>
                    <a:latin typeface="Segoe" pitchFamily="34" charset="0"/>
                  </a:rPr>
                  <a:t>gladden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445060" y="5258988"/>
                <a:ext cx="63991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chemeClr val="tx1"/>
                    </a:solidFill>
                    <a:latin typeface="Segoe" pitchFamily="34" charset="0"/>
                  </a:rPr>
                  <a:t>sad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177223" y="5741370"/>
                <a:ext cx="90762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chemeClr val="tx1"/>
                    </a:solidFill>
                    <a:latin typeface="Segoe" pitchFamily="34" charset="0"/>
                  </a:rPr>
                  <a:t>anger</a:t>
                </a:r>
              </a:p>
            </p:txBody>
          </p:sp>
        </p:grpSp>
      </p:grpSp>
      <p:sp>
        <p:nvSpPr>
          <p:cNvPr id="28" name="TextBox 27"/>
          <p:cNvSpPr txBox="1"/>
          <p:nvPr/>
        </p:nvSpPr>
        <p:spPr>
          <a:xfrm>
            <a:off x="1882958" y="5240472"/>
            <a:ext cx="23230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92D050"/>
                </a:solidFill>
                <a:latin typeface="Segoe" pitchFamily="34" charset="0"/>
              </a:rPr>
              <a:t>Synonym layer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97942" y="5153431"/>
            <a:ext cx="19896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3399"/>
                </a:solidFill>
                <a:latin typeface="Segoe" pitchFamily="34" charset="0"/>
              </a:rPr>
              <a:t>Antonym layer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289763"/>
              </p:ext>
            </p:extLst>
          </p:nvPr>
        </p:nvGraphicFramePr>
        <p:xfrm>
          <a:off x="1916947" y="3258795"/>
          <a:ext cx="2209800" cy="193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5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9748" y="224076"/>
            <a:ext cx="8624739" cy="997196"/>
          </a:xfrm>
        </p:spPr>
        <p:txBody>
          <a:bodyPr/>
          <a:lstStyle/>
          <a:p>
            <a:r>
              <a:rPr lang="en-US" dirty="0"/>
              <a:t>Measure Degree of </a:t>
            </a:r>
            <a:r>
              <a:rPr lang="en-US"/>
              <a:t>Relation: </a:t>
            </a:r>
            <a:r>
              <a:rPr lang="en-US" sz="3200"/>
              <a:t>Raw </a:t>
            </a:r>
            <a:r>
              <a:rPr lang="en-US" sz="3200" dirty="0"/>
              <a:t>Representation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645161" y="2105374"/>
            <a:ext cx="1374639" cy="0"/>
          </a:xfrm>
          <a:prstGeom prst="line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317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6248400" y="2105374"/>
            <a:ext cx="2133600" cy="0"/>
          </a:xfrm>
          <a:prstGeom prst="line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31750" cap="flat" cmpd="sng" algn="ctr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Slide Number Placeholder 3">
            <a:extLst>
              <a:ext uri="{FF2B5EF4-FFF2-40B4-BE49-F238E27FC236}">
                <a16:creationId xmlns:a16="http://schemas.microsoft.com/office/drawing/2014/main" id="{28E34439-DD4F-6947-AB5C-4352524B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757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 bwMode="auto">
              <a:xfrm>
                <a:off x="381000" y="1412776"/>
                <a:ext cx="8380412" cy="6017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382573" indent="-382573" algn="l" defTabSz="912777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95000"/>
                  <a:buFontTx/>
                  <a:buBlip>
                    <a:blip r:embed="rId4"/>
                  </a:buBlip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04822" indent="-317487" algn="l" defTabSz="912777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Tx/>
                  <a:buBlip>
                    <a:blip r:embed="rId5"/>
                  </a:buBlip>
                  <a:defRPr sz="2700">
                    <a:solidFill>
                      <a:schemeClr val="tx1"/>
                    </a:solidFill>
                    <a:latin typeface="+mn-lt"/>
                  </a:defRPr>
                </a:lvl2pPr>
                <a:lvl3pPr marL="988974" indent="-282564" algn="l" defTabSz="912777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Tx/>
                  <a:buBlip>
                    <a:blip r:embed="rId5"/>
                  </a:buBlip>
                  <a:defRPr sz="2300">
                    <a:solidFill>
                      <a:schemeClr val="tx1"/>
                    </a:solidFill>
                    <a:latin typeface="+mn-lt"/>
                  </a:defRPr>
                </a:lvl3pPr>
                <a:lvl4pPr marL="1266774" indent="-276214" algn="l" defTabSz="912777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Tx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530289" indent="-260340" algn="l" defTabSz="912777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Tx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1911463" indent="-261916" algn="l" defTabSz="914063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Blip>
                    <a:blip r:embed="rId6"/>
                  </a:buBlip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292432" indent="-261916" algn="l" defTabSz="914063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Blip>
                    <a:blip r:embed="rId6"/>
                  </a:buBlip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2673401" indent="-261916" algn="l" defTabSz="914063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Blip>
                    <a:blip r:embed="rId6"/>
                  </a:buBlip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054371" indent="-261916" algn="l" defTabSz="914063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Blip>
                    <a:blip r:embed="rId6"/>
                  </a:buBlip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zh-TW" sz="2800" b="0" i="1" kern="0" smtClean="0">
                        <a:latin typeface="Cambria Math" panose="02040503050406030204" pitchFamily="18" charset="0"/>
                      </a:rPr>
                      <m:t>𝑎𝑛𝑡</m:t>
                    </m:r>
                    <m:d>
                      <m:dPr>
                        <m:ctrlPr>
                          <a:rPr lang="en-US" altLang="zh-TW" sz="28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zh-TW" sz="2800" b="0" i="0" kern="0" smtClean="0">
                            <a:latin typeface="+mn-ea"/>
                          </a:rPr>
                          <m:t>joy</m:t>
                        </m:r>
                        <m:r>
                          <a:rPr lang="en-US" altLang="zh-TW" sz="2800" b="0" i="1" kern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altLang="zh-TW" sz="2800" b="0" i="0" kern="0" smtClean="0">
                            <a:latin typeface="+mn-ea"/>
                          </a:rPr>
                          <m:t>sadden</m:t>
                        </m:r>
                      </m:e>
                    </m:d>
                    <m:r>
                      <a:rPr lang="en-US" altLang="zh-TW" sz="2800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2800" b="0" i="0" kern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altLang="zh-TW" sz="2800" b="0" i="1" kern="0" smtClean="0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en-US" altLang="zh-TW" sz="28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800" b="1" i="1" kern="0" smtClean="0">
                                <a:latin typeface="Cambria Math" panose="02040503050406030204" pitchFamily="18" charset="0"/>
                              </a:rPr>
                              <m:t>𝓦</m:t>
                            </m:r>
                          </m:e>
                          <m:sub>
                            <m:r>
                              <a:rPr lang="en-US" altLang="zh-TW" sz="2800" i="1" kern="0">
                                <a:latin typeface="Cambria Math" panose="02040503050406030204" pitchFamily="18" charset="0"/>
                              </a:rPr>
                              <m:t>:,</m:t>
                            </m:r>
                            <m:r>
                              <m:rPr>
                                <m:nor/>
                              </m:rPr>
                              <a:rPr lang="en-US" altLang="zh-TW" sz="2800" i="0" kern="0">
                                <a:latin typeface="+mn-ea"/>
                              </a:rPr>
                              <m:t>joy</m:t>
                            </m:r>
                            <m:r>
                              <a:rPr lang="en-US" altLang="zh-TW" sz="2800" i="1" ker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800" i="1" kern="0">
                                <a:latin typeface="Cambria Math" panose="02040503050406030204" pitchFamily="18" charset="0"/>
                              </a:rPr>
                              <m:t>𝑠𝑦𝑛</m:t>
                            </m:r>
                          </m:sub>
                        </m:sSub>
                        <m:r>
                          <a:rPr lang="en-US" altLang="zh-TW" sz="2800" i="1" ker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800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800" b="1" i="1" kern="0" smtClean="0">
                                <a:latin typeface="Cambria Math" panose="02040503050406030204" pitchFamily="18" charset="0"/>
                              </a:rPr>
                              <m:t>𝓦</m:t>
                            </m:r>
                          </m:e>
                          <m:sub>
                            <m:r>
                              <a:rPr lang="en-US" altLang="zh-TW" sz="2800" i="1" kern="0">
                                <a:latin typeface="Cambria Math" panose="02040503050406030204" pitchFamily="18" charset="0"/>
                              </a:rPr>
                              <m:t>:,</m:t>
                            </m:r>
                            <m:r>
                              <m:rPr>
                                <m:nor/>
                              </m:rPr>
                              <a:rPr lang="en-US" altLang="zh-TW" sz="2800" b="0" i="0" kern="0" smtClean="0">
                                <a:latin typeface="+mn-ea"/>
                              </a:rPr>
                              <m:t>sadden</m:t>
                            </m:r>
                            <m:r>
                              <a:rPr lang="en-US" altLang="zh-TW" sz="2800" i="1" ker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800" b="0" i="1" kern="0" smtClean="0">
                                <a:latin typeface="Cambria Math" panose="02040503050406030204" pitchFamily="18" charset="0"/>
                              </a:rPr>
                              <m:t>𝑎𝑛𝑡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sz="2800" kern="0" dirty="0"/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1412776"/>
                <a:ext cx="8380412" cy="601768"/>
              </a:xfrm>
              <a:prstGeom prst="rect">
                <a:avLst/>
              </a:prstGeom>
              <a:blipFill rotWithShape="0">
                <a:blip r:embed="rId7"/>
                <a:stretch>
                  <a:fillRect l="-7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668654"/>
              </p:ext>
            </p:extLst>
          </p:nvPr>
        </p:nvGraphicFramePr>
        <p:xfrm>
          <a:off x="6107947" y="3182595"/>
          <a:ext cx="2209800" cy="193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5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baseline="0" dirty="0">
                          <a:solidFill>
                            <a:srgbClr val="FFFF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454161" y="2103486"/>
            <a:ext cx="3794534" cy="3049945"/>
            <a:chOff x="454161" y="3198512"/>
            <a:chExt cx="3794534" cy="3049945"/>
          </a:xfrm>
        </p:grpSpPr>
        <p:sp>
          <p:nvSpPr>
            <p:cNvPr id="6" name="TextBox 5"/>
            <p:cNvSpPr txBox="1"/>
            <p:nvPr/>
          </p:nvSpPr>
          <p:spPr>
            <a:xfrm rot="18618816">
              <a:off x="1961998" y="3712647"/>
              <a:ext cx="54534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rgbClr val="99FF66"/>
                  </a:solidFill>
                  <a:latin typeface="Segoe" pitchFamily="34" charset="0"/>
                </a:rPr>
                <a:t>joy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18618816">
              <a:off x="2368741" y="3577943"/>
              <a:ext cx="118974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latin typeface="Segoe" pitchFamily="34" charset="0"/>
                </a:rPr>
                <a:t>gladden</a:t>
              </a:r>
              <a:endParaRPr lang="en-US" sz="2200" dirty="0">
                <a:solidFill>
                  <a:schemeClr val="tx1"/>
                </a:solidFill>
                <a:latin typeface="Segoe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8618816">
              <a:off x="2979769" y="3638832"/>
              <a:ext cx="111120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latin typeface="Segoe" pitchFamily="34" charset="0"/>
                </a:rPr>
                <a:t>sadden</a:t>
              </a:r>
              <a:endParaRPr lang="en-US" sz="2200" dirty="0">
                <a:solidFill>
                  <a:schemeClr val="tx1"/>
                </a:solidFill>
                <a:latin typeface="Segoe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8618816">
              <a:off x="3572228" y="3712647"/>
              <a:ext cx="92204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latin typeface="Segoe" pitchFamily="34" charset="0"/>
                </a:rPr>
                <a:t>felling</a:t>
              </a:r>
              <a:endParaRPr lang="en-US" sz="2200" dirty="0">
                <a:solidFill>
                  <a:schemeClr val="tx1"/>
                </a:solidFill>
                <a:latin typeface="Segoe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4161" y="4386373"/>
              <a:ext cx="143981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chemeClr val="tx1"/>
                  </a:solidFill>
                  <a:latin typeface="Segoe" pitchFamily="34" charset="0"/>
                </a:rPr>
                <a:t>joyfulness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4230" y="4817260"/>
              <a:ext cx="129554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rgbClr val="CCC317"/>
                  </a:solidFill>
                  <a:latin typeface="Segoe" pitchFamily="34" charset="0"/>
                </a:rPr>
                <a:t>gladden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54060" y="5335188"/>
              <a:ext cx="63991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chemeClr val="tx1"/>
                  </a:solidFill>
                  <a:latin typeface="Segoe" pitchFamily="34" charset="0"/>
                </a:rPr>
                <a:t>sad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86223" y="5817570"/>
              <a:ext cx="90762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chemeClr val="tx1"/>
                  </a:solidFill>
                  <a:latin typeface="Segoe" pitchFamily="34" charset="0"/>
                </a:rPr>
                <a:t>anger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645161" y="2027286"/>
            <a:ext cx="3794534" cy="3049945"/>
            <a:chOff x="4645161" y="3122312"/>
            <a:chExt cx="3794534" cy="3049945"/>
          </a:xfrm>
        </p:grpSpPr>
        <p:sp>
          <p:nvSpPr>
            <p:cNvPr id="21" name="TextBox 20"/>
            <p:cNvSpPr txBox="1"/>
            <p:nvPr/>
          </p:nvSpPr>
          <p:spPr>
            <a:xfrm rot="18618816">
              <a:off x="6559741" y="3501743"/>
              <a:ext cx="118974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latin typeface="Segoe" pitchFamily="34" charset="0"/>
                </a:rPr>
                <a:t>gladden</a:t>
              </a:r>
              <a:endParaRPr lang="en-US" sz="2200" dirty="0">
                <a:solidFill>
                  <a:schemeClr val="tx1"/>
                </a:solidFill>
                <a:latin typeface="Segoe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4645161" y="3222475"/>
              <a:ext cx="3794534" cy="2949782"/>
              <a:chOff x="4645161" y="3222475"/>
              <a:chExt cx="3794534" cy="2949782"/>
            </a:xfrm>
          </p:grpSpPr>
          <p:sp>
            <p:nvSpPr>
              <p:cNvPr id="20" name="TextBox 19"/>
              <p:cNvSpPr txBox="1"/>
              <p:nvPr/>
            </p:nvSpPr>
            <p:spPr>
              <a:xfrm rot="18618816">
                <a:off x="6152998" y="3636447"/>
                <a:ext cx="54534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chemeClr val="tx1"/>
                    </a:solidFill>
                    <a:latin typeface="Segoe" pitchFamily="34" charset="0"/>
                  </a:rPr>
                  <a:t>joy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 rot="18618816">
                <a:off x="7170769" y="3562632"/>
                <a:ext cx="111120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rgbClr val="FF3399"/>
                    </a:solidFill>
                    <a:latin typeface="Segoe" pitchFamily="34" charset="0"/>
                  </a:rPr>
                  <a:t>sadden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 rot="18618816">
                <a:off x="7763228" y="3636447"/>
                <a:ext cx="92204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latin typeface="Segoe" pitchFamily="34" charset="0"/>
                  </a:rPr>
                  <a:t>felling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645161" y="4310173"/>
                <a:ext cx="143981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chemeClr val="tx1"/>
                    </a:solidFill>
                    <a:latin typeface="Segoe" pitchFamily="34" charset="0"/>
                  </a:rPr>
                  <a:t>joyfulness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895230" y="4741060"/>
                <a:ext cx="129554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rgbClr val="CCC317"/>
                    </a:solidFill>
                    <a:latin typeface="Segoe" pitchFamily="34" charset="0"/>
                  </a:rPr>
                  <a:t>gladden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445060" y="5258988"/>
                <a:ext cx="63991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chemeClr val="tx1"/>
                    </a:solidFill>
                    <a:latin typeface="Segoe" pitchFamily="34" charset="0"/>
                  </a:rPr>
                  <a:t>sad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177223" y="5741370"/>
                <a:ext cx="90762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chemeClr val="tx1"/>
                    </a:solidFill>
                    <a:latin typeface="Segoe" pitchFamily="34" charset="0"/>
                  </a:rPr>
                  <a:t>anger</a:t>
                </a:r>
              </a:p>
            </p:txBody>
          </p:sp>
        </p:grpSp>
      </p:grpSp>
      <p:sp>
        <p:nvSpPr>
          <p:cNvPr id="28" name="TextBox 27"/>
          <p:cNvSpPr txBox="1"/>
          <p:nvPr/>
        </p:nvSpPr>
        <p:spPr>
          <a:xfrm>
            <a:off x="1882958" y="5240472"/>
            <a:ext cx="20521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99FF66"/>
                </a:solidFill>
                <a:latin typeface="Segoe" pitchFamily="34" charset="0"/>
              </a:rPr>
              <a:t>Synonym layer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97942" y="5153431"/>
            <a:ext cx="19896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3399"/>
                </a:solidFill>
                <a:latin typeface="Segoe" pitchFamily="34" charset="0"/>
              </a:rPr>
              <a:t>Antonym layer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856356"/>
              </p:ext>
            </p:extLst>
          </p:nvPr>
        </p:nvGraphicFramePr>
        <p:xfrm>
          <a:off x="1916947" y="3258795"/>
          <a:ext cx="2209800" cy="193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5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baseline="0" dirty="0">
                          <a:solidFill>
                            <a:srgbClr val="FFFF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3240" y="233803"/>
            <a:ext cx="8609240" cy="997196"/>
          </a:xfrm>
        </p:spPr>
        <p:txBody>
          <a:bodyPr/>
          <a:lstStyle/>
          <a:p>
            <a:r>
              <a:rPr lang="en-US" dirty="0"/>
              <a:t>Measure Degree </a:t>
            </a:r>
            <a:r>
              <a:rPr lang="en-US"/>
              <a:t>of Relation: </a:t>
            </a:r>
            <a:r>
              <a:rPr lang="en-US" sz="3200"/>
              <a:t>Raw </a:t>
            </a:r>
            <a:r>
              <a:rPr lang="en-US" sz="3200" dirty="0"/>
              <a:t>Representation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4645161" y="2105374"/>
            <a:ext cx="1374639" cy="0"/>
          </a:xfrm>
          <a:prstGeom prst="line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317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6248400" y="2105374"/>
            <a:ext cx="2133600" cy="0"/>
          </a:xfrm>
          <a:prstGeom prst="line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31750" cap="flat" cmpd="sng" algn="ctr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Slide Number Placeholder 3">
            <a:extLst>
              <a:ext uri="{FF2B5EF4-FFF2-40B4-BE49-F238E27FC236}">
                <a16:creationId xmlns:a16="http://schemas.microsoft.com/office/drawing/2014/main" id="{3E504738-E29F-3741-9B1F-A0DBA2685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1817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32024" y="2157169"/>
            <a:ext cx="4344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sz="2800" dirty="0">
                <a:solidFill>
                  <a:schemeClr val="tx1"/>
                </a:solidFill>
                <a:latin typeface="Segoe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>
                <a:solidFill>
                  <a:schemeClr val="tx1"/>
                </a:solidFill>
                <a:latin typeface="Segoe" pitchFamily="34" charset="0"/>
              </a:rPr>
              <a:t>               ,               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586125" y="3438258"/>
            <a:ext cx="2023657" cy="2023657"/>
            <a:chOff x="989596" y="3134630"/>
            <a:chExt cx="2023657" cy="2023657"/>
          </a:xfrm>
        </p:grpSpPr>
        <p:sp>
          <p:nvSpPr>
            <p:cNvPr id="56" name="Rectangle 55"/>
            <p:cNvSpPr/>
            <p:nvPr/>
          </p:nvSpPr>
          <p:spPr bwMode="auto">
            <a:xfrm>
              <a:off x="989596" y="3134630"/>
              <a:ext cx="1370864" cy="137086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1120155" y="3265189"/>
              <a:ext cx="1370864" cy="137086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1250713" y="3395747"/>
              <a:ext cx="1370864" cy="137086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1381272" y="3526306"/>
              <a:ext cx="1370864" cy="137086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1511830" y="3656864"/>
              <a:ext cx="1370864" cy="137086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1642389" y="3787423"/>
              <a:ext cx="1370864" cy="137086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929571" y="4017479"/>
            <a:ext cx="219311" cy="583287"/>
            <a:chOff x="3733800" y="3836313"/>
            <a:chExt cx="219311" cy="583287"/>
          </a:xfrm>
        </p:grpSpPr>
        <p:sp>
          <p:nvSpPr>
            <p:cNvPr id="63" name="TextBox 62"/>
            <p:cNvSpPr txBox="1"/>
            <p:nvPr/>
          </p:nvSpPr>
          <p:spPr>
            <a:xfrm>
              <a:off x="3743117" y="3836313"/>
              <a:ext cx="209994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</a:rPr>
                <a:t>~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733800" y="3988713"/>
              <a:ext cx="209994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</a:rPr>
                <a:t>~</a:t>
              </a:r>
            </a:p>
          </p:txBody>
        </p:sp>
      </p:grpSp>
      <p:sp>
        <p:nvSpPr>
          <p:cNvPr id="65" name="Rectangle 64"/>
          <p:cNvSpPr/>
          <p:nvPr/>
        </p:nvSpPr>
        <p:spPr bwMode="auto">
          <a:xfrm>
            <a:off x="3720050" y="3686623"/>
            <a:ext cx="583553" cy="1370864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118675" y="3873217"/>
            <a:ext cx="1237637" cy="1237637"/>
            <a:chOff x="5118675" y="4898841"/>
            <a:chExt cx="1237637" cy="1237637"/>
          </a:xfrm>
        </p:grpSpPr>
        <p:sp>
          <p:nvSpPr>
            <p:cNvPr id="66" name="Rectangle 65"/>
            <p:cNvSpPr/>
            <p:nvPr/>
          </p:nvSpPr>
          <p:spPr bwMode="auto">
            <a:xfrm>
              <a:off x="5118675" y="4898841"/>
              <a:ext cx="584844" cy="584844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5249234" y="5029400"/>
              <a:ext cx="584844" cy="584844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5379792" y="5159958"/>
              <a:ext cx="584844" cy="584844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5510351" y="5290517"/>
              <a:ext cx="584844" cy="584844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5640909" y="5421075"/>
              <a:ext cx="584844" cy="584844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5771468" y="5551634"/>
              <a:ext cx="584844" cy="584844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</p:grpSp>
      <p:sp>
        <p:nvSpPr>
          <p:cNvPr id="72" name="Rectangle 71"/>
          <p:cNvSpPr/>
          <p:nvPr/>
        </p:nvSpPr>
        <p:spPr bwMode="auto">
          <a:xfrm rot="5400000">
            <a:off x="7966767" y="3832349"/>
            <a:ext cx="583553" cy="1370864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463510" y="4141317"/>
            <a:ext cx="20999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2800" dirty="0">
                <a:solidFill>
                  <a:schemeClr val="tx1"/>
                </a:solidFill>
              </a:rPr>
              <a:t>×</a:t>
            </a:r>
            <a:endParaRPr lang="en-US" sz="2800" dirty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856138" y="4272654"/>
            <a:ext cx="20999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2800" dirty="0">
                <a:solidFill>
                  <a:schemeClr val="tx1"/>
                </a:solidFill>
              </a:rPr>
              <a:t>×</a:t>
            </a:r>
            <a:endParaRPr lang="en-US" sz="2800" dirty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75" name="Left Brace 74"/>
          <p:cNvSpPr/>
          <p:nvPr/>
        </p:nvSpPr>
        <p:spPr bwMode="auto">
          <a:xfrm rot="5400000">
            <a:off x="8148538" y="3316942"/>
            <a:ext cx="219988" cy="1370888"/>
          </a:xfrm>
          <a:prstGeom prst="lef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solidFill>
                <a:schemeClr val="bg2"/>
              </a:solidFill>
              <a:effectLst/>
              <a:latin typeface="Segoe Semibold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7288044" y="3567752"/>
                <a:ext cx="18559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8044" y="3567752"/>
                <a:ext cx="1855956" cy="33855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4523145" y="3188481"/>
            <a:ext cx="2753359" cy="1259857"/>
            <a:chOff x="4523145" y="4214105"/>
            <a:chExt cx="2753359" cy="1259857"/>
          </a:xfrm>
        </p:grpSpPr>
        <p:sp>
          <p:nvSpPr>
            <p:cNvPr id="77" name="Left Brace 76"/>
            <p:cNvSpPr/>
            <p:nvPr/>
          </p:nvSpPr>
          <p:spPr bwMode="auto">
            <a:xfrm rot="5400000">
              <a:off x="5278765" y="4367834"/>
              <a:ext cx="261117" cy="598902"/>
            </a:xfrm>
            <a:prstGeom prst="leftBrace">
              <a:avLst>
                <a:gd name="adj1" fmla="val 23558"/>
                <a:gd name="adj2" fmla="val 5000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solidFill>
                  <a:schemeClr val="bg2"/>
                </a:solidFill>
                <a:effectLst/>
                <a:latin typeface="Segoe Semibold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ectangle 77"/>
                <p:cNvSpPr/>
                <p:nvPr/>
              </p:nvSpPr>
              <p:spPr>
                <a:xfrm>
                  <a:off x="5237964" y="4214105"/>
                  <a:ext cx="36772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8" name="Rectangle 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37964" y="4214105"/>
                  <a:ext cx="367729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Left Brace 78"/>
            <p:cNvSpPr/>
            <p:nvPr/>
          </p:nvSpPr>
          <p:spPr bwMode="auto">
            <a:xfrm>
              <a:off x="4837846" y="4886258"/>
              <a:ext cx="190764" cy="587704"/>
            </a:xfrm>
            <a:prstGeom prst="leftBrace">
              <a:avLst>
                <a:gd name="adj1" fmla="val 23558"/>
                <a:gd name="adj2" fmla="val 5000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solidFill>
                  <a:schemeClr val="bg2"/>
                </a:solidFill>
                <a:effectLst/>
                <a:latin typeface="Segoe Semibold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 79"/>
                <p:cNvSpPr/>
                <p:nvPr/>
              </p:nvSpPr>
              <p:spPr>
                <a:xfrm rot="16200000">
                  <a:off x="4523946" y="4969390"/>
                  <a:ext cx="36772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0" name="Rectangle 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523946" y="4969390"/>
                  <a:ext cx="367729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Left Brace 80"/>
            <p:cNvSpPr/>
            <p:nvPr/>
          </p:nvSpPr>
          <p:spPr bwMode="auto">
            <a:xfrm rot="7940316">
              <a:off x="6077675" y="4712672"/>
              <a:ext cx="145485" cy="894759"/>
            </a:xfrm>
            <a:prstGeom prst="leftBrac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solidFill>
                  <a:schemeClr val="bg2"/>
                </a:solidFill>
                <a:effectLst/>
                <a:latin typeface="Segoe Semibold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 rot="2472216">
                  <a:off x="5420548" y="4811874"/>
                  <a:ext cx="185595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sz="1600" b="0" dirty="0">
                    <a:solidFill>
                      <a:schemeClr val="tx1"/>
                    </a:solidFill>
                    <a:latin typeface="Segoe" pitchFamily="34" charset="0"/>
                  </a:endParaRPr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472216">
                  <a:off x="5420548" y="4811874"/>
                  <a:ext cx="1855956" cy="33855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3" name="Left Brace 82"/>
          <p:cNvSpPr/>
          <p:nvPr/>
        </p:nvSpPr>
        <p:spPr bwMode="auto">
          <a:xfrm>
            <a:off x="7336441" y="4226004"/>
            <a:ext cx="162931" cy="580050"/>
          </a:xfrm>
          <a:prstGeom prst="leftBrace">
            <a:avLst>
              <a:gd name="adj1" fmla="val 23558"/>
              <a:gd name="adj2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solidFill>
                <a:schemeClr val="bg2"/>
              </a:solidFill>
              <a:effectLst/>
              <a:latin typeface="Segoe Semibold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 rot="16200000">
                <a:off x="7034171" y="4301482"/>
                <a:ext cx="3677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034171" y="4301482"/>
                <a:ext cx="36772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8" name="Group 87"/>
          <p:cNvGrpSpPr/>
          <p:nvPr/>
        </p:nvGrpSpPr>
        <p:grpSpPr>
          <a:xfrm>
            <a:off x="270860" y="3512546"/>
            <a:ext cx="2982764" cy="2025741"/>
            <a:chOff x="804668" y="3232249"/>
            <a:chExt cx="2982764" cy="2025741"/>
          </a:xfrm>
        </p:grpSpPr>
        <p:sp>
          <p:nvSpPr>
            <p:cNvPr id="89" name="Rectangle 88"/>
            <p:cNvSpPr/>
            <p:nvPr/>
          </p:nvSpPr>
          <p:spPr bwMode="auto">
            <a:xfrm>
              <a:off x="804668" y="3232249"/>
              <a:ext cx="1370864" cy="137086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935227" y="3362808"/>
              <a:ext cx="1370864" cy="137086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1065785" y="3493366"/>
              <a:ext cx="1370864" cy="137086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2155451" y="3626009"/>
              <a:ext cx="1370864" cy="137086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2286009" y="3756567"/>
              <a:ext cx="1370864" cy="137086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2416568" y="3887126"/>
              <a:ext cx="1370864" cy="137086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034130" y="3752859"/>
            <a:ext cx="2593830" cy="1794421"/>
            <a:chOff x="1034130" y="4778483"/>
            <a:chExt cx="2593830" cy="1794421"/>
          </a:xfrm>
        </p:grpSpPr>
        <p:grpSp>
          <p:nvGrpSpPr>
            <p:cNvPr id="4" name="Group 3"/>
            <p:cNvGrpSpPr/>
            <p:nvPr/>
          </p:nvGrpSpPr>
          <p:grpSpPr>
            <a:xfrm>
              <a:off x="1034130" y="4778483"/>
              <a:ext cx="1932148" cy="1794421"/>
              <a:chOff x="1034130" y="4778483"/>
              <a:chExt cx="1932148" cy="1794421"/>
            </a:xfrm>
          </p:grpSpPr>
          <p:sp>
            <p:nvSpPr>
              <p:cNvPr id="95" name="Rectangle 94"/>
              <p:cNvSpPr/>
              <p:nvPr/>
            </p:nvSpPr>
            <p:spPr bwMode="auto">
              <a:xfrm rot="5400000">
                <a:off x="417352" y="5395261"/>
                <a:ext cx="1370865" cy="137309"/>
              </a:xfrm>
              <a:prstGeom prst="rect">
                <a:avLst/>
              </a:prstGeom>
              <a:solidFill>
                <a:srgbClr val="FF0000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900" b="0" i="0" u="none" strike="noStrike" cap="none" normalizeH="0" baseline="0" dirty="0">
                  <a:solidFill>
                    <a:schemeClr val="tx1"/>
                  </a:solidFill>
                  <a:effectLst/>
                  <a:latin typeface="Segoe" pitchFamily="34" charset="0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 bwMode="auto">
              <a:xfrm rot="5400000">
                <a:off x="2212191" y="5818817"/>
                <a:ext cx="1370865" cy="137309"/>
              </a:xfrm>
              <a:prstGeom prst="rect">
                <a:avLst/>
              </a:prstGeom>
              <a:solidFill>
                <a:srgbClr val="FF0066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900" b="0" i="0" u="none" strike="noStrike" cap="none" normalizeH="0" baseline="0" dirty="0">
                  <a:solidFill>
                    <a:schemeClr val="tx1"/>
                  </a:solidFill>
                  <a:effectLst/>
                  <a:latin typeface="Segoe" pitchFamily="34" charset="0"/>
                </a:endParaRPr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3408649" y="5161666"/>
              <a:ext cx="219311" cy="583287"/>
              <a:chOff x="3733800" y="3836313"/>
              <a:chExt cx="219311" cy="583287"/>
            </a:xfrm>
          </p:grpSpPr>
          <p:sp>
            <p:nvSpPr>
              <p:cNvPr id="98" name="TextBox 97"/>
              <p:cNvSpPr txBox="1"/>
              <p:nvPr/>
            </p:nvSpPr>
            <p:spPr>
              <a:xfrm>
                <a:off x="3743117" y="3836313"/>
                <a:ext cx="20999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~</a:t>
                </a: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3733800" y="3988713"/>
                <a:ext cx="20999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~</a:t>
                </a:r>
              </a:p>
            </p:txBody>
          </p:sp>
        </p:grpSp>
      </p:grpSp>
      <p:sp>
        <p:nvSpPr>
          <p:cNvPr id="104" name="Rectangle 103"/>
          <p:cNvSpPr/>
          <p:nvPr/>
        </p:nvSpPr>
        <p:spPr bwMode="auto">
          <a:xfrm>
            <a:off x="5140044" y="3896547"/>
            <a:ext cx="584844" cy="584844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5270603" y="4027106"/>
            <a:ext cx="584844" cy="584844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5401161" y="4157664"/>
            <a:ext cx="584844" cy="584844"/>
          </a:xfrm>
          <a:prstGeom prst="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5377948" y="4167142"/>
            <a:ext cx="584844" cy="584844"/>
          </a:xfrm>
          <a:prstGeom prst="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5531720" y="4288223"/>
            <a:ext cx="584844" cy="584844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5662278" y="4418781"/>
            <a:ext cx="584844" cy="584844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5792837" y="4549340"/>
            <a:ext cx="584844" cy="584844"/>
          </a:xfrm>
          <a:prstGeom prst="rect">
            <a:avLst/>
          </a:prstGeom>
          <a:solidFill>
            <a:srgbClr val="FF3399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 rot="5400000">
            <a:off x="8373802" y="4424618"/>
            <a:ext cx="566439" cy="160082"/>
          </a:xfrm>
          <a:prstGeom prst="rect">
            <a:avLst/>
          </a:prstGeom>
          <a:solidFill>
            <a:srgbClr val="FF3399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111" name="Rectangle 110"/>
          <p:cNvSpPr/>
          <p:nvPr/>
        </p:nvSpPr>
        <p:spPr bwMode="auto">
          <a:xfrm rot="5400000">
            <a:off x="7722324" y="4435325"/>
            <a:ext cx="566439" cy="160082"/>
          </a:xfrm>
          <a:prstGeom prst="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223544" y="2203336"/>
            <a:ext cx="20999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2800" dirty="0">
                <a:solidFill>
                  <a:schemeClr val="tx1"/>
                </a:solidFill>
              </a:rPr>
              <a:t>×</a:t>
            </a:r>
            <a:endParaRPr lang="en-US" sz="2800" dirty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6915064" y="2203336"/>
            <a:ext cx="20999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2800" dirty="0">
                <a:solidFill>
                  <a:schemeClr val="tx1"/>
                </a:solidFill>
              </a:rPr>
              <a:t>×</a:t>
            </a:r>
            <a:endParaRPr lang="en-US" sz="2800" dirty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5791200" y="4536976"/>
            <a:ext cx="584844" cy="584844"/>
          </a:xfrm>
          <a:prstGeom prst="rect">
            <a:avLst/>
          </a:prstGeom>
          <a:solidFill>
            <a:srgbClr val="FF3399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117" name="Rectangle 116"/>
          <p:cNvSpPr/>
          <p:nvPr/>
        </p:nvSpPr>
        <p:spPr bwMode="auto">
          <a:xfrm rot="5400000">
            <a:off x="7722324" y="4435326"/>
            <a:ext cx="566439" cy="160082"/>
          </a:xfrm>
          <a:prstGeom prst="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118" name="Rectangle 117"/>
          <p:cNvSpPr/>
          <p:nvPr/>
        </p:nvSpPr>
        <p:spPr bwMode="auto">
          <a:xfrm rot="5400000">
            <a:off x="8376575" y="4435355"/>
            <a:ext cx="566439" cy="160082"/>
          </a:xfrm>
          <a:prstGeom prst="rect">
            <a:avLst/>
          </a:prstGeom>
          <a:solidFill>
            <a:srgbClr val="FF3399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Content Placeholder 2"/>
              <p:cNvSpPr txBox="1">
                <a:spLocks/>
              </p:cNvSpPr>
              <p:nvPr/>
            </p:nvSpPr>
            <p:spPr bwMode="auto">
              <a:xfrm>
                <a:off x="381000" y="1412776"/>
                <a:ext cx="8380412" cy="472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382573" indent="-382573" algn="l" defTabSz="912777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95000"/>
                  <a:buFontTx/>
                  <a:buBlip>
                    <a:blip r:embed="rId8"/>
                  </a:buBlip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04822" indent="-317487" algn="l" defTabSz="912777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Tx/>
                  <a:buBlip>
                    <a:blip r:embed="rId9"/>
                  </a:buBlip>
                  <a:defRPr sz="2700">
                    <a:solidFill>
                      <a:schemeClr val="tx1"/>
                    </a:solidFill>
                    <a:latin typeface="+mn-lt"/>
                  </a:defRPr>
                </a:lvl2pPr>
                <a:lvl3pPr marL="988974" indent="-282564" algn="l" defTabSz="912777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Tx/>
                  <a:buBlip>
                    <a:blip r:embed="rId9"/>
                  </a:buBlip>
                  <a:defRPr sz="2300">
                    <a:solidFill>
                      <a:schemeClr val="tx1"/>
                    </a:solidFill>
                    <a:latin typeface="+mn-lt"/>
                  </a:defRPr>
                </a:lvl3pPr>
                <a:lvl4pPr marL="1266774" indent="-276214" algn="l" defTabSz="912777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Tx/>
                  <a:buBlip>
                    <a:blip r:embed="rId9"/>
                  </a:buBlip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530289" indent="-260340" algn="l" defTabSz="912777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Tx/>
                  <a:buBlip>
                    <a:blip r:embed="rId9"/>
                  </a:buBlip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1911463" indent="-261916" algn="l" defTabSz="914063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Blip>
                    <a:blip r:embed="rId10"/>
                  </a:buBlip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292432" indent="-261916" algn="l" defTabSz="914063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Blip>
                    <a:blip r:embed="rId10"/>
                  </a:buBlip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2673401" indent="-261916" algn="l" defTabSz="914063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Blip>
                    <a:blip r:embed="rId10"/>
                  </a:buBlip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054371" indent="-261916" algn="l" defTabSz="914063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Blip>
                    <a:blip r:embed="rId10"/>
                  </a:buBlip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zh-TW" sz="2800" b="0" i="1" kern="0" smtClean="0">
                        <a:latin typeface="Cambria Math" panose="02040503050406030204" pitchFamily="18" charset="0"/>
                      </a:rPr>
                      <m:t>𝑟𝑒𝑙</m:t>
                    </m:r>
                    <m:d>
                      <m:dPr>
                        <m:ctrlPr>
                          <a:rPr lang="en-US" altLang="zh-TW" sz="28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b="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altLang="zh-TW" sz="2800" b="0" i="0" kern="0" smtClean="0">
                                <a:latin typeface="+mn-ea"/>
                              </a:rPr>
                              <m:t>w</m:t>
                            </m:r>
                          </m:e>
                          <m:sub>
                            <m:r>
                              <a:rPr lang="en-US" altLang="zh-TW" sz="2800" b="0" i="1" kern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800" i="1" ker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800" b="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altLang="zh-TW" sz="2800" b="0" i="0" kern="0" smtClean="0">
                                <a:latin typeface="+mn-ea"/>
                              </a:rPr>
                              <m:t>w</m:t>
                            </m:r>
                          </m:e>
                          <m:sub>
                            <m:r>
                              <a:rPr lang="en-US" altLang="zh-TW" sz="2800" b="0" i="1" kern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TW" sz="2800" i="1" ker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2800" ker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altLang="zh-TW" sz="2800" i="1" kern="0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en-US" altLang="zh-TW" sz="28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1" i="1" kern="0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TW" sz="2800" b="0" i="1" kern="0" smtClean="0">
                                <a:latin typeface="Cambria Math" panose="02040503050406030204" pitchFamily="18" charset="0"/>
                              </a:rPr>
                              <m:t>:,</m:t>
                            </m:r>
                            <m:r>
                              <a:rPr lang="en-US" altLang="zh-TW" sz="2800" i="1" kern="0">
                                <a:latin typeface="Cambria Math" panose="02040503050406030204" pitchFamily="18" charset="0"/>
                              </a:rPr>
                              <m:t>:,</m:t>
                            </m:r>
                            <m:r>
                              <a:rPr lang="en-US" altLang="zh-TW" sz="2800" b="0" i="1" kern="0" smtClean="0">
                                <a:latin typeface="Cambria Math" panose="02040503050406030204" pitchFamily="18" charset="0"/>
                              </a:rPr>
                              <m:t>𝑠𝑦𝑛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zh-TW" sz="2800" b="0" i="1" kern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800" b="1" i="0" kern="0" smtClean="0">
                                <a:latin typeface="Cambria Math" panose="02040503050406030204" pitchFamily="18" charset="0"/>
                              </a:rPr>
                              <m:t>𝐕</m:t>
                            </m:r>
                          </m:e>
                          <m:sub>
                            <m:r>
                              <a:rPr lang="en-US" altLang="zh-TW" sz="2800" b="0" i="1" kern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sz="2800" b="0" i="1" kern="0" smtClean="0">
                                <a:latin typeface="Cambria Math" panose="02040503050406030204" pitchFamily="18" charset="0"/>
                              </a:rPr>
                              <m:t>,:</m:t>
                            </m:r>
                          </m:sub>
                          <m:sup>
                            <m:r>
                              <a:rPr lang="en-US" altLang="zh-TW" sz="2800" b="0" i="1" kern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altLang="zh-TW" sz="2800" i="1" ker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800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1" i="1" ker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TW" sz="2800" i="1" kern="0">
                                <a:latin typeface="Cambria Math" panose="02040503050406030204" pitchFamily="18" charset="0"/>
                              </a:rPr>
                              <m:t>:,:,</m:t>
                            </m:r>
                            <m:r>
                              <a:rPr lang="en-US" altLang="zh-TW" sz="2800" b="0" i="1" kern="0" smtClean="0">
                                <a:latin typeface="Cambria Math" panose="02040503050406030204" pitchFamily="18" charset="0"/>
                              </a:rPr>
                              <m:t>𝑟𝑒𝑙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zh-TW" sz="2800" i="1" ker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800" b="1" kern="0">
                                <a:latin typeface="Cambria Math" panose="02040503050406030204" pitchFamily="18" charset="0"/>
                              </a:rPr>
                              <m:t>𝐕</m:t>
                            </m:r>
                          </m:e>
                          <m:sub>
                            <m:r>
                              <a:rPr lang="en-US" altLang="zh-TW" sz="2800" b="0" i="1" kern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TW" sz="2800" b="0" i="1" kern="0" smtClean="0">
                                <a:latin typeface="Cambria Math" panose="02040503050406030204" pitchFamily="18" charset="0"/>
                              </a:rPr>
                              <m:t>,:</m:t>
                            </m:r>
                          </m:sub>
                          <m:sup>
                            <m:r>
                              <a:rPr lang="en-US" altLang="zh-TW" sz="2800" i="1" ker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</m:e>
                    </m:d>
                  </m:oMath>
                </a14:m>
                <a:endParaRPr lang="en-US" altLang="zh-TW" sz="2800" kern="0" dirty="0"/>
              </a:p>
            </p:txBody>
          </p:sp>
        </mc:Choice>
        <mc:Fallback xmlns="">
          <p:sp>
            <p:nvSpPr>
              <p:cNvPr id="11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1412776"/>
                <a:ext cx="8380412" cy="472437"/>
              </a:xfrm>
              <a:prstGeom prst="rect">
                <a:avLst/>
              </a:prstGeom>
              <a:blipFill rotWithShape="0">
                <a:blip r:embed="rId11"/>
                <a:stretch>
                  <a:fillRect l="-7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835" y="240315"/>
            <a:ext cx="9074165" cy="997196"/>
          </a:xfrm>
        </p:spPr>
        <p:txBody>
          <a:bodyPr/>
          <a:lstStyle/>
          <a:p>
            <a:r>
              <a:rPr lang="en-US" dirty="0"/>
              <a:t>Measure Degree of </a:t>
            </a:r>
            <a:r>
              <a:rPr lang="en-US"/>
              <a:t>Relation: </a:t>
            </a:r>
            <a:r>
              <a:rPr lang="en-US" sz="3200"/>
              <a:t>Latent </a:t>
            </a:r>
            <a:r>
              <a:rPr lang="en-US" sz="3200" dirty="0"/>
              <a:t>Representation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475158" y="5211540"/>
                <a:ext cx="48763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1" i="1" kern="0">
                          <a:latin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5158" y="5211540"/>
                <a:ext cx="487634" cy="52322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951524" y="5211540"/>
                <a:ext cx="71365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1" i="1" kern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1" kern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p>
                          <m:r>
                            <a:rPr lang="en-US" altLang="zh-TW" sz="28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524" y="5211540"/>
                <a:ext cx="713657" cy="52322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Slide Number Placeholder 3">
            <a:extLst>
              <a:ext uri="{FF2B5EF4-FFF2-40B4-BE49-F238E27FC236}">
                <a16:creationId xmlns:a16="http://schemas.microsoft.com/office/drawing/2014/main" id="{0705EA7A-135B-2F4D-BCE4-6283DE991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310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7 L -0.25851 -0.3078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34" y="-1539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7 L -0.09167 -0.2983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-1493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 L -0.14878 -0.3062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48" y="-1532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0625 L 0.05365 -0.3555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1747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4" grpId="0" animBg="1"/>
      <p:bldP spid="105" grpId="0" animBg="1"/>
      <p:bldP spid="106" grpId="0" animBg="1"/>
      <p:bldP spid="106" grpId="1" animBg="1"/>
      <p:bldP spid="116" grpId="0" animBg="1"/>
      <p:bldP spid="107" grpId="0" animBg="1"/>
      <p:bldP spid="108" grpId="0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3" grpId="0"/>
      <p:bldP spid="114" grpId="0"/>
      <p:bldP spid="115" grpId="0" animBg="1"/>
      <p:bldP spid="117" grpId="0" animBg="1"/>
      <p:bldP spid="1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10706"/>
            <a:ext cx="8380412" cy="553998"/>
          </a:xfrm>
        </p:spPr>
        <p:txBody>
          <a:bodyPr/>
          <a:lstStyle/>
          <a:p>
            <a:r>
              <a:rPr lang="en-US" dirty="0"/>
              <a:t>Knowledge Graphs (1/2)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177215"/>
                <a:ext cx="8380412" cy="387798"/>
              </a:xfrm>
            </p:spPr>
            <p:txBody>
              <a:bodyPr/>
              <a:lstStyle/>
              <a:p>
                <a:r>
                  <a:rPr lang="en-US" dirty="0"/>
                  <a:t>Collection of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subj-pred-obj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/>
                  <a:t>triples –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177215"/>
                <a:ext cx="8380412" cy="387798"/>
              </a:xfrm>
              <a:blipFill>
                <a:blip r:embed="rId3"/>
                <a:stretch>
                  <a:fillRect l="-1364" t="-12500" b="-625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4860032" y="2102768"/>
            <a:ext cx="4419600" cy="3535565"/>
            <a:chOff x="4860032" y="2895600"/>
            <a:chExt cx="4419600" cy="3535565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81600" y="2895600"/>
              <a:ext cx="3391056" cy="311806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860032" y="5969500"/>
                  <a:ext cx="44196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sz="2400" dirty="0">
                      <a:solidFill>
                        <a:schemeClr val="accent1">
                          <a:lumMod val="50000"/>
                        </a:schemeClr>
                      </a:solidFill>
                      <a:latin typeface="Segoe" pitchFamily="34" charset="0"/>
                    </a:rPr>
                    <a:t>: # entities,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a14:m>
                  <a:r>
                    <a:rPr lang="en-US" sz="2400" dirty="0">
                      <a:solidFill>
                        <a:schemeClr val="accent1">
                          <a:lumMod val="50000"/>
                        </a:schemeClr>
                      </a:solidFill>
                      <a:latin typeface="Segoe" pitchFamily="34" charset="0"/>
                    </a:rPr>
                    <a:t>: # relations</a:t>
                  </a: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0032" y="5969500"/>
                  <a:ext cx="4419600" cy="461665"/>
                </a:xfrm>
                <a:prstGeom prst="rect">
                  <a:avLst/>
                </a:prstGeom>
                <a:blipFill>
                  <a:blip r:embed="rId5"/>
                  <a:stretch>
                    <a:fillRect t="-10526" b="-26316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182478"/>
              </p:ext>
            </p:extLst>
          </p:nvPr>
        </p:nvGraphicFramePr>
        <p:xfrm>
          <a:off x="252993" y="1815422"/>
          <a:ext cx="4342605" cy="33528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447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Subject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Predicate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Object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Born-in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Hawaii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Bill Gates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Nationality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Bill Clinton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Spouse-of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Hillary Clinton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Satya Nadella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Work-at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Microsoft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feld 3">
            <a:extLst>
              <a:ext uri="{FF2B5EF4-FFF2-40B4-BE49-F238E27FC236}">
                <a16:creationId xmlns:a16="http://schemas.microsoft.com/office/drawing/2014/main" id="{2637F017-CE88-8149-917F-811917666CBE}"/>
              </a:ext>
            </a:extLst>
          </p:cNvPr>
          <p:cNvSpPr txBox="1"/>
          <p:nvPr/>
        </p:nvSpPr>
        <p:spPr>
          <a:xfrm>
            <a:off x="2127267" y="5949280"/>
            <a:ext cx="488787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rgbClr val="0B05FF"/>
                </a:solidFill>
              </a:rPr>
              <a:t> M. Nickel, V. </a:t>
            </a:r>
            <a:r>
              <a:rPr lang="de-DE" sz="1100" dirty="0" err="1">
                <a:solidFill>
                  <a:srgbClr val="0B05FF"/>
                </a:solidFill>
              </a:rPr>
              <a:t>Tresp</a:t>
            </a:r>
            <a:r>
              <a:rPr lang="de-DE" sz="1100" dirty="0">
                <a:solidFill>
                  <a:srgbClr val="0B05FF"/>
                </a:solidFill>
              </a:rPr>
              <a:t>, </a:t>
            </a:r>
            <a:r>
              <a:rPr lang="de-DE" sz="1100" dirty="0" err="1">
                <a:solidFill>
                  <a:srgbClr val="0B05FF"/>
                </a:solidFill>
              </a:rPr>
              <a:t>and</a:t>
            </a:r>
            <a:r>
              <a:rPr lang="de-DE" sz="1100" dirty="0">
                <a:solidFill>
                  <a:srgbClr val="0B05FF"/>
                </a:solidFill>
              </a:rPr>
              <a:t> H.-P. Kriegel. A </a:t>
            </a:r>
            <a:r>
              <a:rPr lang="de-DE" sz="1100" dirty="0" err="1">
                <a:solidFill>
                  <a:srgbClr val="0B05FF"/>
                </a:solidFill>
              </a:rPr>
              <a:t>three-way</a:t>
            </a:r>
            <a:r>
              <a:rPr lang="de-DE" sz="1100" dirty="0">
                <a:solidFill>
                  <a:srgbClr val="0B05FF"/>
                </a:solidFill>
              </a:rPr>
              <a:t> </a:t>
            </a:r>
            <a:r>
              <a:rPr lang="de-DE" sz="1100" dirty="0" err="1">
                <a:solidFill>
                  <a:srgbClr val="0B05FF"/>
                </a:solidFill>
              </a:rPr>
              <a:t>model</a:t>
            </a:r>
            <a:r>
              <a:rPr lang="de-DE" sz="1100" dirty="0">
                <a:solidFill>
                  <a:srgbClr val="0B05FF"/>
                </a:solidFill>
              </a:rPr>
              <a:t> </a:t>
            </a:r>
            <a:r>
              <a:rPr lang="de-DE" sz="1100" dirty="0" err="1">
                <a:solidFill>
                  <a:srgbClr val="0B05FF"/>
                </a:solidFill>
              </a:rPr>
              <a:t>for</a:t>
            </a:r>
            <a:r>
              <a:rPr lang="de-DE" sz="1100" dirty="0">
                <a:solidFill>
                  <a:srgbClr val="0B05FF"/>
                </a:solidFill>
              </a:rPr>
              <a:t> </a:t>
            </a:r>
            <a:r>
              <a:rPr lang="de-DE" sz="1100" dirty="0" err="1">
                <a:solidFill>
                  <a:srgbClr val="0B05FF"/>
                </a:solidFill>
              </a:rPr>
              <a:t>collective</a:t>
            </a:r>
            <a:r>
              <a:rPr lang="de-DE" sz="1100" dirty="0">
                <a:solidFill>
                  <a:srgbClr val="0B05FF"/>
                </a:solidFill>
              </a:rPr>
              <a:t> </a:t>
            </a:r>
            <a:r>
              <a:rPr lang="de-DE" sz="1100" dirty="0" err="1">
                <a:solidFill>
                  <a:srgbClr val="0B05FF"/>
                </a:solidFill>
              </a:rPr>
              <a:t>learning</a:t>
            </a:r>
            <a:r>
              <a:rPr lang="de-DE" sz="1100" dirty="0">
                <a:solidFill>
                  <a:srgbClr val="0B05FF"/>
                </a:solidFill>
              </a:rPr>
              <a:t> </a:t>
            </a:r>
          </a:p>
          <a:p>
            <a:r>
              <a:rPr lang="de-DE" sz="1100" dirty="0">
                <a:solidFill>
                  <a:srgbClr val="0B05FF"/>
                </a:solidFill>
              </a:rPr>
              <a:t> on multi-relational </a:t>
            </a:r>
            <a:r>
              <a:rPr lang="de-DE" sz="1100" dirty="0" err="1">
                <a:solidFill>
                  <a:srgbClr val="0B05FF"/>
                </a:solidFill>
              </a:rPr>
              <a:t>data</a:t>
            </a:r>
            <a:r>
              <a:rPr lang="de-DE" sz="1100" dirty="0">
                <a:solidFill>
                  <a:srgbClr val="0B05FF"/>
                </a:solidFill>
              </a:rPr>
              <a:t>. In </a:t>
            </a:r>
            <a:r>
              <a:rPr lang="de-DE" sz="1100" dirty="0" err="1">
                <a:solidFill>
                  <a:srgbClr val="0B05FF"/>
                </a:solidFill>
              </a:rPr>
              <a:t>Proceedings</a:t>
            </a:r>
            <a:r>
              <a:rPr lang="de-DE" sz="1100" dirty="0">
                <a:solidFill>
                  <a:srgbClr val="0B05FF"/>
                </a:solidFill>
              </a:rPr>
              <a:t> </a:t>
            </a:r>
            <a:r>
              <a:rPr lang="de-DE" sz="1100" dirty="0" err="1">
                <a:solidFill>
                  <a:srgbClr val="0B05FF"/>
                </a:solidFill>
              </a:rPr>
              <a:t>of</a:t>
            </a:r>
            <a:r>
              <a:rPr lang="de-DE" sz="1100" dirty="0">
                <a:solidFill>
                  <a:srgbClr val="0B05FF"/>
                </a:solidFill>
              </a:rPr>
              <a:t> </a:t>
            </a:r>
            <a:r>
              <a:rPr lang="de-DE" sz="1100" dirty="0" err="1">
                <a:solidFill>
                  <a:srgbClr val="0B05FF"/>
                </a:solidFill>
              </a:rPr>
              <a:t>the</a:t>
            </a:r>
            <a:r>
              <a:rPr lang="de-DE" sz="1100" dirty="0">
                <a:solidFill>
                  <a:srgbClr val="0B05FF"/>
                </a:solidFill>
              </a:rPr>
              <a:t> 28th International Conference on</a:t>
            </a:r>
          </a:p>
          <a:p>
            <a:r>
              <a:rPr lang="de-DE" sz="1100" dirty="0">
                <a:solidFill>
                  <a:srgbClr val="0B05FF"/>
                </a:solidFill>
              </a:rPr>
              <a:t> International Conference on </a:t>
            </a:r>
            <a:r>
              <a:rPr lang="de-DE" sz="1100" dirty="0" err="1">
                <a:solidFill>
                  <a:srgbClr val="0B05FF"/>
                </a:solidFill>
              </a:rPr>
              <a:t>Machine</a:t>
            </a:r>
            <a:r>
              <a:rPr lang="de-DE" sz="1100" dirty="0">
                <a:solidFill>
                  <a:srgbClr val="0B05FF"/>
                </a:solidFill>
              </a:rPr>
              <a:t> Learning, ICML’11, </a:t>
            </a:r>
            <a:r>
              <a:rPr lang="de-DE" sz="1100" dirty="0" err="1">
                <a:solidFill>
                  <a:srgbClr val="0B05FF"/>
                </a:solidFill>
              </a:rPr>
              <a:t>pages</a:t>
            </a:r>
            <a:r>
              <a:rPr lang="de-DE" sz="1100" dirty="0">
                <a:solidFill>
                  <a:srgbClr val="0B05FF"/>
                </a:solidFill>
              </a:rPr>
              <a:t> 809–816, </a:t>
            </a:r>
            <a:r>
              <a:rPr lang="de-DE" sz="1100" b="1" dirty="0">
                <a:solidFill>
                  <a:srgbClr val="FF0000"/>
                </a:solidFill>
              </a:rPr>
              <a:t>2011</a:t>
            </a:r>
            <a:r>
              <a:rPr lang="de-DE" sz="1100" dirty="0">
                <a:solidFill>
                  <a:srgbClr val="0B05FF"/>
                </a:solidFill>
              </a:rPr>
              <a:t>.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64472E98-D8F7-A642-BE71-B612DA2FC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370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8640"/>
            <a:ext cx="8380412" cy="553998"/>
          </a:xfrm>
        </p:spPr>
        <p:txBody>
          <a:bodyPr/>
          <a:lstStyle/>
          <a:p>
            <a:r>
              <a:rPr lang="en-US" dirty="0"/>
              <a:t>Knowledge Graphs (2/2)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404" y="1340768"/>
            <a:ext cx="1600200" cy="1549619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 bwMode="auto">
          <a:xfrm>
            <a:off x="5095753" y="2474804"/>
            <a:ext cx="3141221" cy="266075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36575" y="1853968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𝒳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575" y="1853968"/>
                <a:ext cx="609600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673439" y="5234485"/>
                <a:ext cx="2133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>
                    <a:latin typeface="Segoe" pitchFamily="34" charset="0"/>
                  </a:rPr>
                  <a:t> : </a:t>
                </a:r>
                <a:r>
                  <a:rPr lang="en-US" sz="2400" i="1" dirty="0">
                    <a:latin typeface="Segoe" pitchFamily="34" charset="0"/>
                  </a:rPr>
                  <a:t>born-in</a:t>
                </a:r>
                <a:endParaRPr lang="en-US" sz="2400" dirty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439" y="5234485"/>
                <a:ext cx="2133600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571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 bwMode="auto">
          <a:xfrm>
            <a:off x="5095753" y="3980184"/>
            <a:ext cx="3141220" cy="30480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642630" y="2474805"/>
            <a:ext cx="356884" cy="266075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32121" y="1973922"/>
            <a:ext cx="12649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Hawaii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71512" y="3885380"/>
            <a:ext cx="129366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Obama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42630" y="3901751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Segoe" pitchFamily="34" charset="0"/>
              </a:rPr>
              <a:t>1</a:t>
            </a:r>
          </a:p>
        </p:txBody>
      </p:sp>
      <p:sp>
        <p:nvSpPr>
          <p:cNvPr id="20" name="Right Arrow 19"/>
          <p:cNvSpPr/>
          <p:nvPr/>
        </p:nvSpPr>
        <p:spPr bwMode="auto">
          <a:xfrm rot="1116582">
            <a:off x="3084334" y="2124491"/>
            <a:ext cx="1774354" cy="44941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262999" y="1468326"/>
                <a:ext cx="1897625" cy="573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Segoe" pitchFamily="34" charset="0"/>
                  </a:rPr>
                  <a:t>-</a:t>
                </a:r>
                <a:r>
                  <a:rPr lang="en-US" sz="2800" dirty="0" err="1">
                    <a:solidFill>
                      <a:schemeClr val="tx1"/>
                    </a:solidFill>
                    <a:latin typeface="Segoe" pitchFamily="34" charset="0"/>
                  </a:rPr>
                  <a:t>th</a:t>
                </a:r>
                <a:r>
                  <a:rPr lang="en-US" sz="2800" dirty="0">
                    <a:latin typeface="Segoe" pitchFamily="34" charset="0"/>
                  </a:rPr>
                  <a:t> slice</a:t>
                </a:r>
                <a:endParaRPr lang="en-US" sz="2800" dirty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2999" y="1468326"/>
                <a:ext cx="1897625" cy="573427"/>
              </a:xfrm>
              <a:prstGeom prst="rect">
                <a:avLst/>
              </a:prstGeom>
              <a:blipFill rotWithShape="0">
                <a:blip r:embed="rId6"/>
                <a:stretch>
                  <a:fillRect t="-2128" r="-5769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33666" y="4291794"/>
                <a:ext cx="3581400" cy="1200329"/>
              </a:xfrm>
              <a:prstGeom prst="rect">
                <a:avLst/>
              </a:prstGeom>
              <a:noFill/>
              <a:ln>
                <a:solidFill>
                  <a:srgbClr val="66FFFF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" pitchFamily="34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latin typeface="Segoe" pitchFamily="34" charset="0"/>
                  </a:rPr>
                  <a:t> entry means:</a:t>
                </a:r>
              </a:p>
              <a:p>
                <a:pPr marL="739775" lvl="1" indent="-282575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Segoe" pitchFamily="34" charset="0"/>
                  </a:rPr>
                  <a:t>Incorrect 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false</a:t>
                </a:r>
                <a:r>
                  <a:rPr lang="en-US" sz="2400" dirty="0">
                    <a:latin typeface="Segoe" pitchFamily="34" charset="0"/>
                  </a:rPr>
                  <a:t>)</a:t>
                </a:r>
              </a:p>
              <a:p>
                <a:pPr marL="739775" lvl="1" indent="-282575">
                  <a:buFont typeface="Arial" panose="020B0604020202020204" pitchFamily="34" charset="0"/>
                  <a:buChar char="•"/>
                  <a:tabLst>
                    <a:tab pos="457200" algn="l"/>
                  </a:tabLst>
                </a:pPr>
                <a:r>
                  <a:rPr lang="en-US" sz="2400" dirty="0">
                    <a:solidFill>
                      <a:schemeClr val="tx1"/>
                    </a:solidFill>
                    <a:latin typeface="Segoe" pitchFamily="34" charset="0"/>
                  </a:rPr>
                  <a:t>Unknown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66" y="4291794"/>
                <a:ext cx="3581400" cy="1200329"/>
              </a:xfrm>
              <a:prstGeom prst="rect">
                <a:avLst/>
              </a:prstGeom>
              <a:blipFill rotWithShape="0">
                <a:blip r:embed="rId7"/>
                <a:stretch>
                  <a:fillRect l="-2547" t="-3015" b="-10050"/>
                </a:stretch>
              </a:blipFill>
              <a:ln>
                <a:solidFill>
                  <a:srgbClr val="66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feld 3">
            <a:extLst>
              <a:ext uri="{FF2B5EF4-FFF2-40B4-BE49-F238E27FC236}">
                <a16:creationId xmlns:a16="http://schemas.microsoft.com/office/drawing/2014/main" id="{40AF0DF9-2F86-E64C-B59E-169235A82D5C}"/>
              </a:ext>
            </a:extLst>
          </p:cNvPr>
          <p:cNvSpPr txBox="1"/>
          <p:nvPr/>
        </p:nvSpPr>
        <p:spPr>
          <a:xfrm>
            <a:off x="2127267" y="5949280"/>
            <a:ext cx="488787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rgbClr val="0B05FF"/>
                </a:solidFill>
              </a:rPr>
              <a:t> M. Nickel, V. </a:t>
            </a:r>
            <a:r>
              <a:rPr lang="de-DE" sz="1100" dirty="0" err="1">
                <a:solidFill>
                  <a:srgbClr val="0B05FF"/>
                </a:solidFill>
              </a:rPr>
              <a:t>Tresp</a:t>
            </a:r>
            <a:r>
              <a:rPr lang="de-DE" sz="1100" dirty="0">
                <a:solidFill>
                  <a:srgbClr val="0B05FF"/>
                </a:solidFill>
              </a:rPr>
              <a:t>, </a:t>
            </a:r>
            <a:r>
              <a:rPr lang="de-DE" sz="1100" dirty="0" err="1">
                <a:solidFill>
                  <a:srgbClr val="0B05FF"/>
                </a:solidFill>
              </a:rPr>
              <a:t>and</a:t>
            </a:r>
            <a:r>
              <a:rPr lang="de-DE" sz="1100" dirty="0">
                <a:solidFill>
                  <a:srgbClr val="0B05FF"/>
                </a:solidFill>
              </a:rPr>
              <a:t> H.-P. Kriegel. A </a:t>
            </a:r>
            <a:r>
              <a:rPr lang="de-DE" sz="1100" dirty="0" err="1">
                <a:solidFill>
                  <a:srgbClr val="0B05FF"/>
                </a:solidFill>
              </a:rPr>
              <a:t>three-way</a:t>
            </a:r>
            <a:r>
              <a:rPr lang="de-DE" sz="1100" dirty="0">
                <a:solidFill>
                  <a:srgbClr val="0B05FF"/>
                </a:solidFill>
              </a:rPr>
              <a:t> </a:t>
            </a:r>
            <a:r>
              <a:rPr lang="de-DE" sz="1100" dirty="0" err="1">
                <a:solidFill>
                  <a:srgbClr val="0B05FF"/>
                </a:solidFill>
              </a:rPr>
              <a:t>model</a:t>
            </a:r>
            <a:r>
              <a:rPr lang="de-DE" sz="1100" dirty="0">
                <a:solidFill>
                  <a:srgbClr val="0B05FF"/>
                </a:solidFill>
              </a:rPr>
              <a:t> </a:t>
            </a:r>
            <a:r>
              <a:rPr lang="de-DE" sz="1100" dirty="0" err="1">
                <a:solidFill>
                  <a:srgbClr val="0B05FF"/>
                </a:solidFill>
              </a:rPr>
              <a:t>for</a:t>
            </a:r>
            <a:r>
              <a:rPr lang="de-DE" sz="1100" dirty="0">
                <a:solidFill>
                  <a:srgbClr val="0B05FF"/>
                </a:solidFill>
              </a:rPr>
              <a:t> </a:t>
            </a:r>
            <a:r>
              <a:rPr lang="de-DE" sz="1100" dirty="0" err="1">
                <a:solidFill>
                  <a:srgbClr val="0B05FF"/>
                </a:solidFill>
              </a:rPr>
              <a:t>collective</a:t>
            </a:r>
            <a:r>
              <a:rPr lang="de-DE" sz="1100" dirty="0">
                <a:solidFill>
                  <a:srgbClr val="0B05FF"/>
                </a:solidFill>
              </a:rPr>
              <a:t> </a:t>
            </a:r>
            <a:r>
              <a:rPr lang="de-DE" sz="1100" dirty="0" err="1">
                <a:solidFill>
                  <a:srgbClr val="0B05FF"/>
                </a:solidFill>
              </a:rPr>
              <a:t>learning</a:t>
            </a:r>
            <a:r>
              <a:rPr lang="de-DE" sz="1100" dirty="0">
                <a:solidFill>
                  <a:srgbClr val="0B05FF"/>
                </a:solidFill>
              </a:rPr>
              <a:t> </a:t>
            </a:r>
          </a:p>
          <a:p>
            <a:r>
              <a:rPr lang="de-DE" sz="1100" dirty="0">
                <a:solidFill>
                  <a:srgbClr val="0B05FF"/>
                </a:solidFill>
              </a:rPr>
              <a:t> on multi-relational </a:t>
            </a:r>
            <a:r>
              <a:rPr lang="de-DE" sz="1100" dirty="0" err="1">
                <a:solidFill>
                  <a:srgbClr val="0B05FF"/>
                </a:solidFill>
              </a:rPr>
              <a:t>data</a:t>
            </a:r>
            <a:r>
              <a:rPr lang="de-DE" sz="1100" dirty="0">
                <a:solidFill>
                  <a:srgbClr val="0B05FF"/>
                </a:solidFill>
              </a:rPr>
              <a:t>. In </a:t>
            </a:r>
            <a:r>
              <a:rPr lang="de-DE" sz="1100" dirty="0" err="1">
                <a:solidFill>
                  <a:srgbClr val="0B05FF"/>
                </a:solidFill>
              </a:rPr>
              <a:t>Proceedings</a:t>
            </a:r>
            <a:r>
              <a:rPr lang="de-DE" sz="1100" dirty="0">
                <a:solidFill>
                  <a:srgbClr val="0B05FF"/>
                </a:solidFill>
              </a:rPr>
              <a:t> </a:t>
            </a:r>
            <a:r>
              <a:rPr lang="de-DE" sz="1100" dirty="0" err="1">
                <a:solidFill>
                  <a:srgbClr val="0B05FF"/>
                </a:solidFill>
              </a:rPr>
              <a:t>of</a:t>
            </a:r>
            <a:r>
              <a:rPr lang="de-DE" sz="1100" dirty="0">
                <a:solidFill>
                  <a:srgbClr val="0B05FF"/>
                </a:solidFill>
              </a:rPr>
              <a:t> </a:t>
            </a:r>
            <a:r>
              <a:rPr lang="de-DE" sz="1100" dirty="0" err="1">
                <a:solidFill>
                  <a:srgbClr val="0B05FF"/>
                </a:solidFill>
              </a:rPr>
              <a:t>the</a:t>
            </a:r>
            <a:r>
              <a:rPr lang="de-DE" sz="1100" dirty="0">
                <a:solidFill>
                  <a:srgbClr val="0B05FF"/>
                </a:solidFill>
              </a:rPr>
              <a:t> 28th International Conference on</a:t>
            </a:r>
          </a:p>
          <a:p>
            <a:r>
              <a:rPr lang="de-DE" sz="1100" dirty="0">
                <a:solidFill>
                  <a:srgbClr val="0B05FF"/>
                </a:solidFill>
              </a:rPr>
              <a:t> International Conference on </a:t>
            </a:r>
            <a:r>
              <a:rPr lang="de-DE" sz="1100" dirty="0" err="1">
                <a:solidFill>
                  <a:srgbClr val="0B05FF"/>
                </a:solidFill>
              </a:rPr>
              <a:t>Machine</a:t>
            </a:r>
            <a:r>
              <a:rPr lang="de-DE" sz="1100" dirty="0">
                <a:solidFill>
                  <a:srgbClr val="0B05FF"/>
                </a:solidFill>
              </a:rPr>
              <a:t> Learning, ICML’11, </a:t>
            </a:r>
            <a:r>
              <a:rPr lang="de-DE" sz="1100" dirty="0" err="1">
                <a:solidFill>
                  <a:srgbClr val="0B05FF"/>
                </a:solidFill>
              </a:rPr>
              <a:t>pages</a:t>
            </a:r>
            <a:r>
              <a:rPr lang="de-DE" sz="1100" dirty="0">
                <a:solidFill>
                  <a:srgbClr val="0B05FF"/>
                </a:solidFill>
              </a:rPr>
              <a:t> 809–816, </a:t>
            </a:r>
            <a:r>
              <a:rPr lang="de-DE" sz="1100" b="1" dirty="0">
                <a:solidFill>
                  <a:srgbClr val="FF0000"/>
                </a:solidFill>
              </a:rPr>
              <a:t>2011</a:t>
            </a:r>
            <a:r>
              <a:rPr lang="de-DE" sz="1100" dirty="0">
                <a:solidFill>
                  <a:srgbClr val="0B05FF"/>
                </a:solidFill>
              </a:rPr>
              <a:t>.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8FF2D56E-7CDD-6B4C-A02D-595A18235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176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EF9C6-FF84-8A46-A3EA-C4D221FCD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Factorization</a:t>
            </a: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2B201CAC-802B-2548-A9F1-ADF7A3E65F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6950" y="2100262"/>
            <a:ext cx="7150100" cy="31623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89F58A-F8F0-AB43-81A2-CA69B6BB5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p:sp>
        <p:nvSpPr>
          <p:cNvPr id="7" name="Textfeld 3">
            <a:extLst>
              <a:ext uri="{FF2B5EF4-FFF2-40B4-BE49-F238E27FC236}">
                <a16:creationId xmlns:a16="http://schemas.microsoft.com/office/drawing/2014/main" id="{9C22CA45-2454-3F48-95E4-BD018CFFDE25}"/>
              </a:ext>
            </a:extLst>
          </p:cNvPr>
          <p:cNvSpPr txBox="1"/>
          <p:nvPr/>
        </p:nvSpPr>
        <p:spPr>
          <a:xfrm>
            <a:off x="2127267" y="5949280"/>
            <a:ext cx="488787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rgbClr val="0B05FF"/>
                </a:solidFill>
              </a:rPr>
              <a:t> M. Nickel, V. </a:t>
            </a:r>
            <a:r>
              <a:rPr lang="de-DE" sz="1100" dirty="0" err="1">
                <a:solidFill>
                  <a:srgbClr val="0B05FF"/>
                </a:solidFill>
              </a:rPr>
              <a:t>Tresp</a:t>
            </a:r>
            <a:r>
              <a:rPr lang="de-DE" sz="1100" dirty="0">
                <a:solidFill>
                  <a:srgbClr val="0B05FF"/>
                </a:solidFill>
              </a:rPr>
              <a:t>, </a:t>
            </a:r>
            <a:r>
              <a:rPr lang="de-DE" sz="1100" dirty="0" err="1">
                <a:solidFill>
                  <a:srgbClr val="0B05FF"/>
                </a:solidFill>
              </a:rPr>
              <a:t>and</a:t>
            </a:r>
            <a:r>
              <a:rPr lang="de-DE" sz="1100" dirty="0">
                <a:solidFill>
                  <a:srgbClr val="0B05FF"/>
                </a:solidFill>
              </a:rPr>
              <a:t> H.-P. Kriegel. A </a:t>
            </a:r>
            <a:r>
              <a:rPr lang="de-DE" sz="1100" dirty="0" err="1">
                <a:solidFill>
                  <a:srgbClr val="0B05FF"/>
                </a:solidFill>
              </a:rPr>
              <a:t>three-way</a:t>
            </a:r>
            <a:r>
              <a:rPr lang="de-DE" sz="1100" dirty="0">
                <a:solidFill>
                  <a:srgbClr val="0B05FF"/>
                </a:solidFill>
              </a:rPr>
              <a:t> </a:t>
            </a:r>
            <a:r>
              <a:rPr lang="de-DE" sz="1100" dirty="0" err="1">
                <a:solidFill>
                  <a:srgbClr val="0B05FF"/>
                </a:solidFill>
              </a:rPr>
              <a:t>model</a:t>
            </a:r>
            <a:r>
              <a:rPr lang="de-DE" sz="1100" dirty="0">
                <a:solidFill>
                  <a:srgbClr val="0B05FF"/>
                </a:solidFill>
              </a:rPr>
              <a:t> </a:t>
            </a:r>
            <a:r>
              <a:rPr lang="de-DE" sz="1100" dirty="0" err="1">
                <a:solidFill>
                  <a:srgbClr val="0B05FF"/>
                </a:solidFill>
              </a:rPr>
              <a:t>for</a:t>
            </a:r>
            <a:r>
              <a:rPr lang="de-DE" sz="1100" dirty="0">
                <a:solidFill>
                  <a:srgbClr val="0B05FF"/>
                </a:solidFill>
              </a:rPr>
              <a:t> </a:t>
            </a:r>
            <a:r>
              <a:rPr lang="de-DE" sz="1100" dirty="0" err="1">
                <a:solidFill>
                  <a:srgbClr val="0B05FF"/>
                </a:solidFill>
              </a:rPr>
              <a:t>collective</a:t>
            </a:r>
            <a:r>
              <a:rPr lang="de-DE" sz="1100" dirty="0">
                <a:solidFill>
                  <a:srgbClr val="0B05FF"/>
                </a:solidFill>
              </a:rPr>
              <a:t> </a:t>
            </a:r>
            <a:r>
              <a:rPr lang="de-DE" sz="1100" dirty="0" err="1">
                <a:solidFill>
                  <a:srgbClr val="0B05FF"/>
                </a:solidFill>
              </a:rPr>
              <a:t>learning</a:t>
            </a:r>
            <a:r>
              <a:rPr lang="de-DE" sz="1100" dirty="0">
                <a:solidFill>
                  <a:srgbClr val="0B05FF"/>
                </a:solidFill>
              </a:rPr>
              <a:t> </a:t>
            </a:r>
          </a:p>
          <a:p>
            <a:r>
              <a:rPr lang="de-DE" sz="1100" dirty="0">
                <a:solidFill>
                  <a:srgbClr val="0B05FF"/>
                </a:solidFill>
              </a:rPr>
              <a:t> on multi-relational </a:t>
            </a:r>
            <a:r>
              <a:rPr lang="de-DE" sz="1100" dirty="0" err="1">
                <a:solidFill>
                  <a:srgbClr val="0B05FF"/>
                </a:solidFill>
              </a:rPr>
              <a:t>data</a:t>
            </a:r>
            <a:r>
              <a:rPr lang="de-DE" sz="1100" dirty="0">
                <a:solidFill>
                  <a:srgbClr val="0B05FF"/>
                </a:solidFill>
              </a:rPr>
              <a:t>. In </a:t>
            </a:r>
            <a:r>
              <a:rPr lang="de-DE" sz="1100" dirty="0" err="1">
                <a:solidFill>
                  <a:srgbClr val="0B05FF"/>
                </a:solidFill>
              </a:rPr>
              <a:t>Proceedings</a:t>
            </a:r>
            <a:r>
              <a:rPr lang="de-DE" sz="1100" dirty="0">
                <a:solidFill>
                  <a:srgbClr val="0B05FF"/>
                </a:solidFill>
              </a:rPr>
              <a:t> </a:t>
            </a:r>
            <a:r>
              <a:rPr lang="de-DE" sz="1100" dirty="0" err="1">
                <a:solidFill>
                  <a:srgbClr val="0B05FF"/>
                </a:solidFill>
              </a:rPr>
              <a:t>of</a:t>
            </a:r>
            <a:r>
              <a:rPr lang="de-DE" sz="1100" dirty="0">
                <a:solidFill>
                  <a:srgbClr val="0B05FF"/>
                </a:solidFill>
              </a:rPr>
              <a:t> </a:t>
            </a:r>
            <a:r>
              <a:rPr lang="de-DE" sz="1100" dirty="0" err="1">
                <a:solidFill>
                  <a:srgbClr val="0B05FF"/>
                </a:solidFill>
              </a:rPr>
              <a:t>the</a:t>
            </a:r>
            <a:r>
              <a:rPr lang="de-DE" sz="1100" dirty="0">
                <a:solidFill>
                  <a:srgbClr val="0B05FF"/>
                </a:solidFill>
              </a:rPr>
              <a:t> 28th International Conference on</a:t>
            </a:r>
          </a:p>
          <a:p>
            <a:r>
              <a:rPr lang="de-DE" sz="1100" dirty="0">
                <a:solidFill>
                  <a:srgbClr val="0B05FF"/>
                </a:solidFill>
              </a:rPr>
              <a:t> International Conference on </a:t>
            </a:r>
            <a:r>
              <a:rPr lang="de-DE" sz="1100" dirty="0" err="1">
                <a:solidFill>
                  <a:srgbClr val="0B05FF"/>
                </a:solidFill>
              </a:rPr>
              <a:t>Machine</a:t>
            </a:r>
            <a:r>
              <a:rPr lang="de-DE" sz="1100" dirty="0">
                <a:solidFill>
                  <a:srgbClr val="0B05FF"/>
                </a:solidFill>
              </a:rPr>
              <a:t> Learning, ICML’11, </a:t>
            </a:r>
            <a:r>
              <a:rPr lang="de-DE" sz="1100" dirty="0" err="1">
                <a:solidFill>
                  <a:srgbClr val="0B05FF"/>
                </a:solidFill>
              </a:rPr>
              <a:t>pages</a:t>
            </a:r>
            <a:r>
              <a:rPr lang="de-DE" sz="1100" dirty="0">
                <a:solidFill>
                  <a:srgbClr val="0B05FF"/>
                </a:solidFill>
              </a:rPr>
              <a:t> 809–816, </a:t>
            </a:r>
            <a:r>
              <a:rPr lang="de-DE" sz="1100" b="1" dirty="0">
                <a:solidFill>
                  <a:srgbClr val="FF0000"/>
                </a:solidFill>
              </a:rPr>
              <a:t>2011</a:t>
            </a:r>
            <a:r>
              <a:rPr lang="de-DE" sz="1100" dirty="0">
                <a:solidFill>
                  <a:srgbClr val="0B05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7432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22345" y="1412776"/>
                <a:ext cx="6926878" cy="181351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745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745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74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4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745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born</m:t>
                        </m:r>
                        <m:r>
                          <a:rPr lang="en-US" sz="2745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745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in</m:t>
                        </m:r>
                      </m:sub>
                    </m:sSub>
                    <m:r>
                      <a:rPr lang="en-US" sz="2745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745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Obama</m:t>
                    </m:r>
                    <m:r>
                      <a:rPr lang="en-US" sz="2745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745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Hawaii</m:t>
                    </m:r>
                    <m:r>
                      <a:rPr lang="en-US" sz="2745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745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br>
                  <a:rPr lang="en-US" sz="1569" dirty="0">
                    <a:solidFill>
                      <a:schemeClr val="tx1"/>
                    </a:solidFill>
                  </a:rPr>
                </a:br>
                <a:r>
                  <a:rPr lang="en-US" sz="2745" dirty="0">
                    <a:solidFill>
                      <a:schemeClr val="tx1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sz="2745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745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45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745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Obama</m:t>
                        </m:r>
                        <m:r>
                          <m:rPr>
                            <m:nor/>
                          </m:rPr>
                          <a:rPr lang="en-US" sz="2745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745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:</m:t>
                        </m:r>
                      </m:sub>
                    </m:sSub>
                    <m:r>
                      <a:rPr lang="en-US" sz="2745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745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45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745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born</m:t>
                        </m:r>
                        <m:r>
                          <m:rPr>
                            <m:nor/>
                          </m:rPr>
                          <a:rPr lang="en-US" sz="2745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745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in</m:t>
                        </m:r>
                      </m:sub>
                    </m:sSub>
                    <m:r>
                      <a:rPr lang="en-US" sz="2745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745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745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745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Hawaii</m:t>
                        </m:r>
                        <m:r>
                          <m:rPr>
                            <m:nor/>
                          </m:rPr>
                          <a:rPr lang="en-US" sz="2745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745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: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745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b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22345" y="1412776"/>
                <a:ext cx="6926878" cy="1813510"/>
              </a:xfrm>
              <a:blipFill>
                <a:blip r:embed="rId3"/>
                <a:stretch>
                  <a:fillRect l="-1282" b="-489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Measure the Degree of a Relationship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49979" y="4354618"/>
            <a:ext cx="352661" cy="4224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2745" dirty="0"/>
              <a:t>×</a:t>
            </a:r>
            <a:endParaRPr lang="en-US" sz="2745" dirty="0">
              <a:latin typeface="Segoe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68273" y="4375888"/>
            <a:ext cx="352661" cy="4224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2745" dirty="0"/>
              <a:t>×</a:t>
            </a:r>
            <a:endParaRPr lang="en-US" sz="2745" dirty="0">
              <a:latin typeface="Segoe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672648" y="4328886"/>
            <a:ext cx="573396" cy="57339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7580" tIns="53790" rIns="107580" bIns="53790" numCol="1" rtlCol="0" anchor="ctr" anchorCtr="0" compatLnSpc="1">
            <a:prstTxWarp prst="textNoShape">
              <a:avLst/>
            </a:prstTxWarp>
          </a:bodyPr>
          <a:lstStyle/>
          <a:p>
            <a:pPr algn="ctr" defTabSz="1075463"/>
            <a:endParaRPr lang="en-US" sz="1569" dirty="0">
              <a:solidFill>
                <a:schemeClr val="tx1"/>
              </a:solidFill>
              <a:latin typeface="Segoe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935236" y="3454929"/>
                <a:ext cx="597667" cy="512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45" b="1">
                          <a:latin typeface="Cambria Math" panose="02040503050406030204" pitchFamily="18" charset="0"/>
                        </a:rPr>
                        <m:t>𝐀</m:t>
                      </m:r>
                    </m:oMath>
                  </m:oMathPara>
                </a14:m>
                <a:endParaRPr lang="en-US" sz="2745" dirty="0">
                  <a:latin typeface="Segoe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236" y="3454929"/>
                <a:ext cx="597667" cy="5129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521240" y="3820927"/>
                <a:ext cx="597667" cy="520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745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45" b="1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en-US" sz="2745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745" dirty="0">
                  <a:solidFill>
                    <a:schemeClr val="bg2"/>
                  </a:solidFill>
                  <a:latin typeface="Segoe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1240" y="3820927"/>
                <a:ext cx="597667" cy="520523"/>
              </a:xfrm>
              <a:prstGeom prst="rect">
                <a:avLst/>
              </a:prstGeom>
              <a:blipFill>
                <a:blip r:embed="rId5"/>
                <a:stretch>
                  <a:fillRect l="-208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216764" y="3606962"/>
                <a:ext cx="1676966" cy="6077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13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45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3137">
                              <a:latin typeface="Cambria Math" panose="02040503050406030204" pitchFamily="18" charset="0"/>
                            </a:rPr>
                            <m:t>born</m:t>
                          </m:r>
                          <m:r>
                            <m:rPr>
                              <m:nor/>
                            </m:rPr>
                            <a:rPr lang="en-US" sz="3137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3137"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</m:oMath>
                  </m:oMathPara>
                </a14:m>
                <a:endParaRPr lang="en-US" sz="2745" dirty="0">
                  <a:latin typeface="Segoe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6764" y="3606962"/>
                <a:ext cx="1676966" cy="607779"/>
              </a:xfrm>
              <a:prstGeom prst="rect">
                <a:avLst/>
              </a:prstGeom>
              <a:blipFill>
                <a:blip r:embed="rId6"/>
                <a:stretch>
                  <a:fillRect l="-1504" r="-15789" b="-1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6946472" y="3397873"/>
            <a:ext cx="1240160" cy="5129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45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Hawaii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24544" y="5618966"/>
            <a:ext cx="1240160" cy="5129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45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Obama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1958922" y="3968629"/>
            <a:ext cx="576367" cy="1344030"/>
            <a:chOff x="3529359" y="4055607"/>
            <a:chExt cx="587874" cy="1370864"/>
          </a:xfrm>
          <a:solidFill>
            <a:srgbClr val="FFC000"/>
          </a:solidFill>
        </p:grpSpPr>
        <p:sp>
          <p:nvSpPr>
            <p:cNvPr id="24" name="Rectangle 23"/>
            <p:cNvSpPr/>
            <p:nvPr/>
          </p:nvSpPr>
          <p:spPr bwMode="auto">
            <a:xfrm>
              <a:off x="3533679" y="4055607"/>
              <a:ext cx="583553" cy="1370864"/>
            </a:xfrm>
            <a:prstGeom prst="rect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7580" tIns="53790" rIns="107580" bIns="5379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75463"/>
              <a:endParaRPr lang="en-US" sz="1569" dirty="0">
                <a:solidFill>
                  <a:schemeClr val="tx1"/>
                </a:solidFill>
                <a:latin typeface="Segoe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529359" y="4706569"/>
              <a:ext cx="587874" cy="110302"/>
            </a:xfrm>
            <a:prstGeom prst="rect">
              <a:avLst/>
            </a:prstGeom>
            <a:grpFill/>
            <a:ln w="22225">
              <a:solidFill>
                <a:schemeClr val="bg1"/>
              </a:solidFill>
              <a:prstDash val="dash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7580" tIns="53790" rIns="107580" bIns="5379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75463"/>
              <a:endParaRPr lang="en-US" sz="2843" dirty="0">
                <a:solidFill>
                  <a:schemeClr val="tx1"/>
                </a:solidFill>
                <a:latin typeface="Segoe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402387" y="4330151"/>
            <a:ext cx="1344030" cy="587666"/>
            <a:chOff x="7041574" y="4424346"/>
            <a:chExt cx="1370864" cy="599399"/>
          </a:xfrm>
          <a:solidFill>
            <a:srgbClr val="FFC000"/>
          </a:solidFill>
        </p:grpSpPr>
        <p:sp>
          <p:nvSpPr>
            <p:cNvPr id="16" name="Rectangle 15"/>
            <p:cNvSpPr/>
            <p:nvPr/>
          </p:nvSpPr>
          <p:spPr bwMode="auto">
            <a:xfrm rot="5400000">
              <a:off x="7435229" y="4030691"/>
              <a:ext cx="583553" cy="1370864"/>
            </a:xfrm>
            <a:prstGeom prst="rect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7580" tIns="53790" rIns="107580" bIns="5379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75463"/>
              <a:endParaRPr lang="en-US" sz="1569" dirty="0">
                <a:solidFill>
                  <a:schemeClr val="tx1"/>
                </a:solidFill>
                <a:latin typeface="Segoe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 rot="16200000">
              <a:off x="7797536" y="4674657"/>
              <a:ext cx="587874" cy="110302"/>
            </a:xfrm>
            <a:prstGeom prst="rect">
              <a:avLst/>
            </a:prstGeom>
            <a:grpFill/>
            <a:ln w="22225">
              <a:solidFill>
                <a:schemeClr val="bg1"/>
              </a:solidFill>
              <a:prstDash val="dash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7580" tIns="53790" rIns="107580" bIns="5379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75463"/>
              <a:endParaRPr lang="en-US" sz="2843" dirty="0">
                <a:solidFill>
                  <a:schemeClr val="tx1"/>
                </a:solidFill>
                <a:latin typeface="Segoe" pitchFamily="34" charset="0"/>
              </a:endParaRPr>
            </a:p>
          </p:txBody>
        </p:sp>
      </p:grpSp>
      <p:sp>
        <p:nvSpPr>
          <p:cNvPr id="42" name="Freeform 41"/>
          <p:cNvSpPr/>
          <p:nvPr/>
        </p:nvSpPr>
        <p:spPr bwMode="auto">
          <a:xfrm>
            <a:off x="1024544" y="4670343"/>
            <a:ext cx="810156" cy="948623"/>
          </a:xfrm>
          <a:custGeom>
            <a:avLst/>
            <a:gdLst>
              <a:gd name="connsiteX0" fmla="*/ 252173 w 826331"/>
              <a:gd name="connsiteY0" fmla="*/ 967563 h 967563"/>
              <a:gd name="connsiteX1" fmla="*/ 28889 w 826331"/>
              <a:gd name="connsiteY1" fmla="*/ 297712 h 967563"/>
              <a:gd name="connsiteX2" fmla="*/ 826331 w 826331"/>
              <a:gd name="connsiteY2" fmla="*/ 0 h 967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6331" h="967563">
                <a:moveTo>
                  <a:pt x="252173" y="967563"/>
                </a:moveTo>
                <a:cubicBezTo>
                  <a:pt x="92684" y="713267"/>
                  <a:pt x="-66804" y="458972"/>
                  <a:pt x="28889" y="297712"/>
                </a:cubicBezTo>
                <a:cubicBezTo>
                  <a:pt x="124582" y="136452"/>
                  <a:pt x="704057" y="44302"/>
                  <a:pt x="826331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 bwMode="auto">
          <a:xfrm>
            <a:off x="6401028" y="3648748"/>
            <a:ext cx="583342" cy="604617"/>
          </a:xfrm>
          <a:custGeom>
            <a:avLst/>
            <a:gdLst>
              <a:gd name="connsiteX0" fmla="*/ 594989 w 594989"/>
              <a:gd name="connsiteY0" fmla="*/ 0 h 616688"/>
              <a:gd name="connsiteX1" fmla="*/ 52728 w 594989"/>
              <a:gd name="connsiteY1" fmla="*/ 106325 h 616688"/>
              <a:gd name="connsiteX2" fmla="*/ 20831 w 594989"/>
              <a:gd name="connsiteY2" fmla="*/ 616688 h 61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4989" h="616688">
                <a:moveTo>
                  <a:pt x="594989" y="0"/>
                </a:moveTo>
                <a:cubicBezTo>
                  <a:pt x="371705" y="1772"/>
                  <a:pt x="148421" y="3544"/>
                  <a:pt x="52728" y="106325"/>
                </a:cubicBezTo>
                <a:cubicBezTo>
                  <a:pt x="-42965" y="209106"/>
                  <a:pt x="20831" y="616688"/>
                  <a:pt x="20831" y="616688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33D57C0-074B-3241-B841-8334336F1F7A}"/>
              </a:ext>
            </a:extLst>
          </p:cNvPr>
          <p:cNvSpPr/>
          <p:nvPr/>
        </p:nvSpPr>
        <p:spPr bwMode="auto">
          <a:xfrm rot="5400000">
            <a:off x="6138682" y="4535542"/>
            <a:ext cx="566439" cy="160082"/>
          </a:xfrm>
          <a:prstGeom prst="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BD03564-D398-3348-A62D-6779F5FA11EB}"/>
              </a:ext>
            </a:extLst>
          </p:cNvPr>
          <p:cNvSpPr/>
          <p:nvPr/>
        </p:nvSpPr>
        <p:spPr bwMode="auto">
          <a:xfrm>
            <a:off x="1968849" y="4580879"/>
            <a:ext cx="566439" cy="160082"/>
          </a:xfrm>
          <a:prstGeom prst="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939412C5-BA85-E044-A151-9B8E95CF4B3A}"/>
              </a:ext>
            </a:extLst>
          </p:cNvPr>
          <p:cNvSpPr txBox="1">
            <a:spLocks/>
          </p:cNvSpPr>
          <p:nvPr/>
        </p:nvSpPr>
        <p:spPr>
          <a:xfrm>
            <a:off x="7956550" y="6367473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100" smtClean="0"/>
              <a:pPr algn="r">
                <a:defRPr/>
              </a:pPr>
              <a:t>28</a:t>
            </a:fld>
            <a:endParaRPr lang="de-DE" sz="1100"/>
          </a:p>
        </p:txBody>
      </p:sp>
    </p:spTree>
    <p:extLst>
      <p:ext uri="{BB962C8B-B14F-4D97-AF65-F5344CB8AC3E}">
        <p14:creationId xmlns:p14="http://schemas.microsoft.com/office/powerpoint/2010/main" val="180045494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 of Unknown Facts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284" y="1196975"/>
            <a:ext cx="7167432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4827AA-9C69-224B-93E0-E026F94D8598}"/>
              </a:ext>
            </a:extLst>
          </p:cNvPr>
          <p:cNvSpPr/>
          <p:nvPr/>
        </p:nvSpPr>
        <p:spPr>
          <a:xfrm>
            <a:off x="988284" y="4869160"/>
            <a:ext cx="7167432" cy="12966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DE" dirty="0"/>
              <a:t>Prediction of unknown fact party(Bill, Party X)</a:t>
            </a:r>
          </a:p>
        </p:txBody>
      </p:sp>
    </p:spTree>
    <p:extLst>
      <p:ext uri="{BB962C8B-B14F-4D97-AF65-F5344CB8AC3E}">
        <p14:creationId xmlns:p14="http://schemas.microsoft.com/office/powerpoint/2010/main" val="3254149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Leverage Linguistic Knowledge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907" y="1268760"/>
            <a:ext cx="8380412" cy="4752528"/>
          </a:xfrm>
        </p:spPr>
        <p:txBody>
          <a:bodyPr/>
          <a:lstStyle/>
          <a:p>
            <a:r>
              <a:rPr lang="en-US" dirty="0"/>
              <a:t>Can’t we just use the existing thesauri for information about synonyms and antonyms?</a:t>
            </a:r>
          </a:p>
          <a:p>
            <a:pPr lvl="1"/>
            <a:r>
              <a:rPr lang="en-US" dirty="0"/>
              <a:t>Knowledge in these resources is never complete</a:t>
            </a:r>
          </a:p>
          <a:p>
            <a:pPr lvl="1"/>
            <a:r>
              <a:rPr lang="en-US" dirty="0"/>
              <a:t>Often lack of “membership degree” for relations</a:t>
            </a:r>
          </a:p>
          <a:p>
            <a:pPr lvl="2"/>
            <a:r>
              <a:rPr lang="en-US" dirty="0"/>
              <a:t>Various ways to measure “membership degree”</a:t>
            </a:r>
            <a:endParaRPr lang="en-US" sz="800" dirty="0"/>
          </a:p>
          <a:p>
            <a:endParaRPr lang="en-US" dirty="0"/>
          </a:p>
          <a:p>
            <a:r>
              <a:rPr lang="en-US" dirty="0"/>
              <a:t>Goal: Create </a:t>
            </a:r>
            <a:r>
              <a:rPr lang="en-US"/>
              <a:t>a representation </a:t>
            </a:r>
            <a:r>
              <a:rPr lang="en-US" dirty="0"/>
              <a:t>that</a:t>
            </a:r>
          </a:p>
          <a:p>
            <a:pPr lvl="1"/>
            <a:r>
              <a:rPr lang="en-US" dirty="0"/>
              <a:t>leverages existing rich linguistic resources,</a:t>
            </a:r>
          </a:p>
          <a:p>
            <a:pPr lvl="1"/>
            <a:r>
              <a:rPr lang="en-US" dirty="0"/>
              <a:t>discovers new relations, and</a:t>
            </a:r>
          </a:p>
          <a:p>
            <a:pPr lvl="1"/>
            <a:r>
              <a:rPr lang="en-US" dirty="0"/>
              <a:t>enables us to measure the “degree” of multiple relations (not just similarity)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1DF294-6123-F541-9B54-B4DB5CE58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484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A7DA8-E664-3E44-8965-C3B87262C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RESCAL: Graphical Model in Plate Notation</a:t>
            </a:r>
          </a:p>
        </p:txBody>
      </p:sp>
      <p:pic>
        <p:nvPicPr>
          <p:cNvPr id="6" name="Content Placeholder 5" descr="Diagram, engineering drawing&#10;&#10;Description automatically generated">
            <a:extLst>
              <a:ext uri="{FF2B5EF4-FFF2-40B4-BE49-F238E27FC236}">
                <a16:creationId xmlns:a16="http://schemas.microsoft.com/office/drawing/2014/main" id="{542C2A60-27C8-0F4D-8CDD-F407FEEA11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12414" y="2270760"/>
            <a:ext cx="3448167" cy="348619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3A04DA-1FE2-FE4C-8573-BAB35277F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A37715-1062-6D4F-93A3-8EBF815C473A}"/>
              </a:ext>
            </a:extLst>
          </p:cNvPr>
          <p:cNvSpPr/>
          <p:nvPr/>
        </p:nvSpPr>
        <p:spPr>
          <a:xfrm>
            <a:off x="2297113" y="6016079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DE" sz="1100" dirty="0">
                <a:solidFill>
                  <a:srgbClr val="0305FF"/>
                </a:solidFill>
              </a:rPr>
              <a:t>Nickel, M, Tresp, V, Kriegel, HP: Factorizing YAGO. Scalable Machine Learning for Linked Data. In Proceedings of the 21st International World Wide Web Conference, </a:t>
            </a:r>
            <a:r>
              <a:rPr lang="en-DE" sz="1100" b="1" dirty="0">
                <a:solidFill>
                  <a:srgbClr val="FF0000"/>
                </a:solidFill>
              </a:rPr>
              <a:t>2012</a:t>
            </a:r>
            <a:r>
              <a:rPr lang="en-DE" sz="1100" dirty="0">
                <a:solidFill>
                  <a:srgbClr val="0305FF"/>
                </a:solidFill>
              </a:rPr>
              <a:t>.</a:t>
            </a:r>
          </a:p>
          <a:p>
            <a:endParaRPr lang="en-DE" sz="1100" dirty="0">
              <a:solidFill>
                <a:srgbClr val="0305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D8BA4B7-4AF9-CF41-88B5-08D6BE66C4EF}"/>
                  </a:ext>
                </a:extLst>
              </p:cNvPr>
              <p:cNvSpPr>
                <a:spLocks noGrp="1"/>
              </p:cNvSpPr>
              <p:nvPr>
                <p:ph type="body" idx="4294967295"/>
              </p:nvPr>
            </p:nvSpPr>
            <p:spPr>
              <a:xfrm>
                <a:off x="457200" y="1196975"/>
                <a:ext cx="3898776" cy="4968875"/>
              </a:xfrm>
            </p:spPr>
            <p:txBody>
              <a:bodyPr/>
              <a:lstStyle/>
              <a:p>
                <a:r>
                  <a:rPr lang="en-DE" dirty="0"/>
                  <a:t>Tensor factorization can be seen as a probabilistic model</a:t>
                </a:r>
              </a:p>
              <a:p>
                <a:pPr lvl="1"/>
                <a:r>
                  <a:rPr lang="en-DE" dirty="0"/>
                  <a:t>Specified here in plate notation</a:t>
                </a:r>
              </a:p>
              <a:p>
                <a:r>
                  <a:rPr lang="en-DE" dirty="0"/>
                  <a:t>With appropriate CPTs, queries for the distribution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de-DE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DE" dirty="0"/>
                  <a:t> can be answered</a:t>
                </a:r>
              </a:p>
              <a:p>
                <a:r>
                  <a:rPr lang="en-DE" dirty="0"/>
                  <a:t>Can be used for prediction of unknown facts</a:t>
                </a:r>
              </a:p>
              <a:p>
                <a:endParaRPr lang="en-DE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D8BA4B7-4AF9-CF41-88B5-08D6BE66C4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457200" y="1196975"/>
                <a:ext cx="3898776" cy="4968875"/>
              </a:xfrm>
              <a:blipFill>
                <a:blip r:embed="rId4"/>
                <a:stretch>
                  <a:fillRect l="-2922" t="-1276" r="-2273" b="-510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617BD5CE-C2C1-9046-ABD8-9C4FE131E3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026" y="1268760"/>
            <a:ext cx="3812390" cy="10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4474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05FBF-EDB0-D74C-A5BC-9BDCEE6CC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TransE: KG-Completion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F15A3-4548-F54E-BDBA-BB7FA2273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dirty="0"/>
              <a:t>Inspired by word2vec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E2FBFE-397B-F440-8477-12757956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  <p:pic>
        <p:nvPicPr>
          <p:cNvPr id="6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2B9B9E4A-71F7-B34A-A42E-4BB9CA71B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890445"/>
            <a:ext cx="2431201" cy="2271005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B34D601D-DBFD-664F-A773-34E1F6190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13" y="1877504"/>
            <a:ext cx="5105400" cy="736600"/>
          </a:xfrm>
          <a:prstGeom prst="rect">
            <a:avLst/>
          </a:prstGeom>
        </p:spPr>
      </p:pic>
      <p:pic>
        <p:nvPicPr>
          <p:cNvPr id="10" name="Picture 9" descr="A picture containing graphical user interface, application&#10;&#10;Description automatically generated">
            <a:extLst>
              <a:ext uri="{FF2B5EF4-FFF2-40B4-BE49-F238E27FC236}">
                <a16:creationId xmlns:a16="http://schemas.microsoft.com/office/drawing/2014/main" id="{04B293D2-0E38-D64E-9CFB-699BBB33C5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13" y="5396400"/>
            <a:ext cx="4860032" cy="623881"/>
          </a:xfrm>
          <a:prstGeom prst="rect">
            <a:avLst/>
          </a:prstGeom>
        </p:spPr>
      </p:pic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A8B7A1CE-5377-094A-8C57-666ED98C2C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8031" y="2664038"/>
            <a:ext cx="262255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960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6DBD0-6D30-D141-8854-ACD66916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TransE: KG-Completion</a:t>
            </a:r>
          </a:p>
        </p:txBody>
      </p:sp>
      <p:pic>
        <p:nvPicPr>
          <p:cNvPr id="6" name="Content Placeholder 5" descr="A picture containing clock&#10;&#10;Description automatically generated">
            <a:extLst>
              <a:ext uri="{FF2B5EF4-FFF2-40B4-BE49-F238E27FC236}">
                <a16:creationId xmlns:a16="http://schemas.microsoft.com/office/drawing/2014/main" id="{732C64B3-81D3-4D40-AA62-96A13F3E8D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16541"/>
            <a:ext cx="8229600" cy="472974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47C99-CF7C-AA40-972B-DAC9EF6C0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63330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7FC83-0AC7-7F14-37AB-00D2C0742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DE40A-A311-57B8-5065-AD91AF6F3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dirty="0"/>
              <a:t>Very many RESCAL- and TransE-like approaches for handcrafted embeddings of relational data</a:t>
            </a:r>
          </a:p>
          <a:p>
            <a:r>
              <a:rPr lang="en-DE" dirty="0"/>
              <a:t>None of the many approaches covers what’s in a text</a:t>
            </a:r>
          </a:p>
          <a:p>
            <a:r>
              <a:rPr lang="en-DE"/>
              <a:t>Forget </a:t>
            </a:r>
            <a:r>
              <a:rPr lang="en-DE" dirty="0"/>
              <a:t>about handcrafted approaches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C32235-2801-E118-0EAE-733BA5FDE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717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913" y="1052736"/>
            <a:ext cx="8534400" cy="3933384"/>
          </a:xfrm>
        </p:spPr>
        <p:txBody>
          <a:bodyPr/>
          <a:lstStyle/>
          <a:p>
            <a:pPr lvl="8"/>
            <a:endParaRPr lang="en-US" sz="800" dirty="0"/>
          </a:p>
          <a:p>
            <a:r>
              <a:rPr lang="en-US" dirty="0"/>
              <a:t>Two opposite relations: </a:t>
            </a:r>
          </a:p>
          <a:p>
            <a:pPr lvl="1"/>
            <a:r>
              <a:rPr lang="en-US" dirty="0"/>
              <a:t>Polarity Inducing Latent Semantic Analysis</a:t>
            </a:r>
            <a:endParaRPr lang="en-US" sz="600" dirty="0"/>
          </a:p>
          <a:p>
            <a:r>
              <a:rPr lang="en-US" dirty="0"/>
              <a:t>Multiple relations: </a:t>
            </a:r>
          </a:p>
          <a:p>
            <a:pPr lvl="1"/>
            <a:r>
              <a:rPr lang="en-US" dirty="0"/>
              <a:t>Multi-Relational Latent Semantic Analysis</a:t>
            </a:r>
            <a:endParaRPr lang="en-US" sz="600" dirty="0"/>
          </a:p>
          <a:p>
            <a:r>
              <a:rPr lang="en-US" dirty="0"/>
              <a:t>Relational domain knowledge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1640" y="4941168"/>
            <a:ext cx="70571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B05FF"/>
                </a:solidFill>
                <a:ea typeface="Myriad Pro" charset="0"/>
                <a:cs typeface="Myriad Pro" charset="0"/>
              </a:rPr>
              <a:t>Yih, Zweig &amp; Platt. </a:t>
            </a:r>
            <a:r>
              <a:rPr lang="en-US" sz="1400" i="1" dirty="0">
                <a:solidFill>
                  <a:srgbClr val="0B05FF"/>
                </a:solidFill>
                <a:ea typeface="Myriad Pro" charset="0"/>
                <a:cs typeface="Myriad Pro" charset="0"/>
              </a:rPr>
              <a:t>Polarity Inducing Latent Semantic Analysis</a:t>
            </a:r>
            <a:r>
              <a:rPr lang="en-US" sz="1400" dirty="0">
                <a:solidFill>
                  <a:srgbClr val="0B05FF"/>
                </a:solidFill>
                <a:ea typeface="Myriad Pro" charset="0"/>
                <a:cs typeface="Myriad Pro" charset="0"/>
              </a:rPr>
              <a:t>. In EMNLP-CoNLL-12.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B05FF"/>
                </a:solidFill>
                <a:ea typeface="Myriad Pro" charset="0"/>
                <a:cs typeface="Myriad Pro" charset="0"/>
              </a:rPr>
              <a:t>Chang, Yih &amp; Meek. </a:t>
            </a:r>
            <a:r>
              <a:rPr lang="en-US" sz="1400" i="1" dirty="0">
                <a:solidFill>
                  <a:srgbClr val="0B05FF"/>
                </a:solidFill>
                <a:ea typeface="Myriad Pro" charset="0"/>
                <a:cs typeface="Myriad Pro" charset="0"/>
              </a:rPr>
              <a:t>Multi-Relational Latent Semantic Analysis</a:t>
            </a:r>
            <a:r>
              <a:rPr lang="en-US" sz="1400" dirty="0">
                <a:solidFill>
                  <a:srgbClr val="0B05FF"/>
                </a:solidFill>
                <a:ea typeface="Myriad Pro" charset="0"/>
                <a:cs typeface="Myriad Pro" charset="0"/>
              </a:rPr>
              <a:t>. In EMNLP-13.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B05FF"/>
                </a:solidFill>
                <a:ea typeface="Myriad Pro" charset="0"/>
                <a:cs typeface="Myriad Pro" charset="0"/>
              </a:rPr>
              <a:t>Chang, Yih, Yang &amp; Meek. </a:t>
            </a:r>
            <a:r>
              <a:rPr lang="en-US" sz="1400" i="1" dirty="0">
                <a:solidFill>
                  <a:srgbClr val="0B05FF"/>
                </a:solidFill>
                <a:ea typeface="Myriad Pro" charset="0"/>
                <a:cs typeface="Myriad Pro" charset="0"/>
              </a:rPr>
              <a:t>Typed Tensor Decomposition of Knowledge Bases for Relation Extraction</a:t>
            </a:r>
            <a:r>
              <a:rPr lang="en-US" sz="1400" dirty="0">
                <a:solidFill>
                  <a:srgbClr val="0B05FF"/>
                </a:solidFill>
                <a:ea typeface="Myriad Pro" charset="0"/>
                <a:cs typeface="Myriad Pro" charset="0"/>
              </a:rPr>
              <a:t>. In EMNLP-14.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23728" y="5895275"/>
            <a:ext cx="4596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EMNLP</a:t>
            </a:r>
            <a:r>
              <a:rPr lang="en-US" sz="1200" dirty="0">
                <a:solidFill>
                  <a:srgbClr val="0B05FF"/>
                </a:solidFill>
              </a:rPr>
              <a:t>: Empirical Methods in Natural Language Processing </a:t>
            </a:r>
          </a:p>
          <a:p>
            <a:r>
              <a:rPr lang="en-US" sz="1200" dirty="0" err="1">
                <a:solidFill>
                  <a:srgbClr val="FF0000"/>
                </a:solidFill>
              </a:rPr>
              <a:t>CoNLL</a:t>
            </a:r>
            <a:r>
              <a:rPr lang="en-US" sz="1200" dirty="0">
                <a:solidFill>
                  <a:srgbClr val="0B05FF"/>
                </a:solidFill>
              </a:rPr>
              <a:t>: Computational Natural Language Learning</a:t>
            </a:r>
          </a:p>
          <a:p>
            <a:r>
              <a:rPr lang="en-US" sz="1200" dirty="0">
                <a:solidFill>
                  <a:srgbClr val="FF0000"/>
                </a:solidFill>
              </a:rPr>
              <a:t>ACL</a:t>
            </a:r>
            <a:r>
              <a:rPr lang="en-US" sz="1200" dirty="0">
                <a:solidFill>
                  <a:srgbClr val="0B05FF"/>
                </a:solidFill>
              </a:rPr>
              <a:t>; Annual Meeting of the Association for Computational Linguistics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05EB6013-3BEA-814B-9061-A8B292D96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1364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0649"/>
            <a:ext cx="8380412" cy="576064"/>
          </a:xfrm>
        </p:spPr>
        <p:txBody>
          <a:bodyPr/>
          <a:lstStyle/>
          <a:p>
            <a:r>
              <a:rPr lang="en-US" dirty="0"/>
              <a:t>Problem: Handling Two Opposite Relations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83967"/>
            <a:ext cx="8534400" cy="1754326"/>
          </a:xfrm>
        </p:spPr>
        <p:txBody>
          <a:bodyPr/>
          <a:lstStyle/>
          <a:p>
            <a:r>
              <a:rPr lang="en-US" sz="2400" dirty="0"/>
              <a:t>Can cope to some extent with homonyms and synonyms </a:t>
            </a:r>
            <a:br>
              <a:rPr lang="en-US" sz="2400" dirty="0"/>
            </a:br>
            <a:r>
              <a:rPr lang="en-US" sz="2400" dirty="0"/>
              <a:t>due to word context</a:t>
            </a:r>
          </a:p>
          <a:p>
            <a:r>
              <a:rPr lang="en-US" sz="2400" dirty="0"/>
              <a:t>Embedding techniques cannot clearly distinguish antonyms </a:t>
            </a:r>
          </a:p>
          <a:p>
            <a:pPr lvl="1"/>
            <a:r>
              <a:rPr lang="en-US" sz="1800" dirty="0"/>
              <a:t>“</a:t>
            </a:r>
            <a:r>
              <a:rPr lang="en-US" sz="1800" dirty="0">
                <a:latin typeface="Segoe" pitchFamily="34" charset="0"/>
              </a:rPr>
              <a:t>Distinguishing synonyms and antonyms is still perceived as a difficult open problem</a:t>
            </a:r>
            <a:r>
              <a:rPr lang="en-US" sz="1800" dirty="0">
                <a:solidFill>
                  <a:srgbClr val="FFFF66"/>
                </a:solidFill>
                <a:latin typeface="Segoe" pitchFamily="34" charset="0"/>
              </a:rPr>
              <a:t>.</a:t>
            </a:r>
            <a:r>
              <a:rPr lang="en-US" sz="1800" dirty="0"/>
              <a:t>” </a:t>
            </a:r>
            <a:r>
              <a:rPr lang="en-US" sz="1600" dirty="0">
                <a:latin typeface="Segoe" pitchFamily="34" charset="0"/>
              </a:rPr>
              <a:t>[Poon &amp; </a:t>
            </a:r>
            <a:r>
              <a:rPr lang="en-US" sz="1600" dirty="0" err="1">
                <a:latin typeface="Segoe" pitchFamily="34" charset="0"/>
              </a:rPr>
              <a:t>Domingos</a:t>
            </a:r>
            <a:r>
              <a:rPr lang="en-US" sz="1600" dirty="0">
                <a:latin typeface="Segoe" pitchFamily="34" charset="0"/>
              </a:rPr>
              <a:t> 09]</a:t>
            </a:r>
            <a:endParaRPr lang="en-US" dirty="0"/>
          </a:p>
          <a:p>
            <a:pPr lvl="8"/>
            <a:endParaRPr lang="en-US" sz="1800" dirty="0"/>
          </a:p>
          <a:p>
            <a:r>
              <a:rPr lang="en-US" sz="2400" dirty="0"/>
              <a:t>Idea #1: Change the data representation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CAF276-8F5A-9246-B990-3CC00E16738B}"/>
              </a:ext>
            </a:extLst>
          </p:cNvPr>
          <p:cNvSpPr/>
          <p:nvPr/>
        </p:nvSpPr>
        <p:spPr>
          <a:xfrm>
            <a:off x="2483769" y="6181854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DE" sz="1050" dirty="0">
                <a:solidFill>
                  <a:srgbClr val="0B05FF"/>
                </a:solidFill>
              </a:rPr>
              <a:t>Hoifung Poon and Pedro Domingos. Unsupervised semantic parsing. In Proceedings EMNLP ‘09. </a:t>
            </a:r>
            <a:r>
              <a:rPr lang="en-DE" sz="1050" b="1" dirty="0">
                <a:solidFill>
                  <a:srgbClr val="FF0000"/>
                </a:solidFill>
              </a:rPr>
              <a:t>2009</a:t>
            </a:r>
            <a:r>
              <a:rPr lang="en-DE" sz="1050" dirty="0"/>
              <a:t>.</a:t>
            </a:r>
          </a:p>
        </p:txBody>
      </p:sp>
      <p:sp>
        <p:nvSpPr>
          <p:cNvPr id="5" name="Cloud Callout 4">
            <a:extLst>
              <a:ext uri="{FF2B5EF4-FFF2-40B4-BE49-F238E27FC236}">
                <a16:creationId xmlns:a16="http://schemas.microsoft.com/office/drawing/2014/main" id="{5AA62172-0AFC-2F4B-9D8B-E211DA962CBE}"/>
              </a:ext>
            </a:extLst>
          </p:cNvPr>
          <p:cNvSpPr/>
          <p:nvPr/>
        </p:nvSpPr>
        <p:spPr>
          <a:xfrm>
            <a:off x="1331641" y="4509120"/>
            <a:ext cx="7128792" cy="1368152"/>
          </a:xfrm>
          <a:prstGeom prst="cloudCallout">
            <a:avLst>
              <a:gd name="adj1" fmla="val -56073"/>
              <a:gd name="adj2" fmla="val -3587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ysClr val="windowText" lastClr="000000"/>
                </a:solidFill>
              </a:rPr>
              <a:t>Synonyms: Different words, same meaning</a:t>
            </a:r>
          </a:p>
          <a:p>
            <a:pPr algn="ctr"/>
            <a:r>
              <a:rPr lang="en-DE" dirty="0">
                <a:solidFill>
                  <a:sysClr val="windowText" lastClr="000000"/>
                </a:solidFill>
              </a:rPr>
              <a:t>Homonyms: Same words, different meanings</a:t>
            </a:r>
          </a:p>
          <a:p>
            <a:pPr algn="ctr"/>
            <a:r>
              <a:rPr lang="en-DE" dirty="0">
                <a:solidFill>
                  <a:sysClr val="windowText" lastClr="000000"/>
                </a:solidFill>
              </a:rPr>
              <a:t>Antonyms: Opposite words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6EC083D-5D08-5944-8ACC-BE2578417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12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480187"/>
              </p:ext>
            </p:extLst>
          </p:nvPr>
        </p:nvGraphicFramePr>
        <p:xfrm>
          <a:off x="916940" y="3071128"/>
          <a:ext cx="6931660" cy="148336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207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3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10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20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9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gladden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sorrow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sadden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goodwill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Group</a:t>
                      </a:r>
                      <a:r>
                        <a:rPr lang="en-US" sz="1600" baseline="0" dirty="0"/>
                        <a:t> 1: “joyfulness”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Group 2: “sad”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Group 3: “affection”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380412" cy="553998"/>
          </a:xfrm>
        </p:spPr>
        <p:txBody>
          <a:bodyPr/>
          <a:lstStyle/>
          <a:p>
            <a:r>
              <a:rPr lang="en-US" dirty="0"/>
              <a:t>Encode Synonyms &amp; Antonyms in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68760"/>
            <a:ext cx="8380412" cy="775597"/>
          </a:xfrm>
        </p:spPr>
        <p:txBody>
          <a:bodyPr/>
          <a:lstStyle/>
          <a:p>
            <a:r>
              <a:rPr lang="en-US" sz="2400" dirty="0"/>
              <a:t>Joyfulness: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joy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gladden</a:t>
            </a:r>
            <a:r>
              <a:rPr lang="en-US" sz="2400" dirty="0"/>
              <a:t>; </a:t>
            </a:r>
            <a:r>
              <a:rPr lang="en-US" sz="2400" dirty="0">
                <a:solidFill>
                  <a:srgbClr val="FF0000"/>
                </a:solidFill>
              </a:rPr>
              <a:t>sorrow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sadden</a:t>
            </a:r>
          </a:p>
          <a:p>
            <a:r>
              <a:rPr lang="en-US" sz="2400" dirty="0"/>
              <a:t>Sad: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sorrow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sadden</a:t>
            </a:r>
            <a:r>
              <a:rPr lang="en-US" sz="2400" dirty="0"/>
              <a:t>; </a:t>
            </a:r>
            <a:r>
              <a:rPr lang="en-US" sz="2400" dirty="0">
                <a:solidFill>
                  <a:srgbClr val="FF0000"/>
                </a:solidFill>
              </a:rPr>
              <a:t>joy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gladden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04800" y="2420888"/>
            <a:ext cx="3886200" cy="1140240"/>
            <a:chOff x="304800" y="3276600"/>
            <a:chExt cx="3886200" cy="1140240"/>
          </a:xfrm>
        </p:grpSpPr>
        <p:sp>
          <p:nvSpPr>
            <p:cNvPr id="17" name="TextBox 16"/>
            <p:cNvSpPr txBox="1"/>
            <p:nvPr/>
          </p:nvSpPr>
          <p:spPr>
            <a:xfrm>
              <a:off x="762000" y="3276600"/>
              <a:ext cx="3429000" cy="400110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1">
                      <a:lumMod val="50000"/>
                    </a:schemeClr>
                  </a:solidFill>
                  <a:latin typeface="Segoe" pitchFamily="34" charset="0"/>
                </a:rPr>
                <a:t>Target word: row-vector</a:t>
              </a: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304800" y="3507432"/>
              <a:ext cx="525524" cy="909408"/>
            </a:xfrm>
            <a:custGeom>
              <a:avLst/>
              <a:gdLst>
                <a:gd name="connsiteX0" fmla="*/ 441441 w 441441"/>
                <a:gd name="connsiteY0" fmla="*/ 0 h 927406"/>
                <a:gd name="connsiteX1" fmla="*/ 7 w 441441"/>
                <a:gd name="connsiteY1" fmla="*/ 557049 h 927406"/>
                <a:gd name="connsiteX2" fmla="*/ 430931 w 441441"/>
                <a:gd name="connsiteY2" fmla="*/ 924911 h 927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441" h="927406">
                  <a:moveTo>
                    <a:pt x="441441" y="0"/>
                  </a:moveTo>
                  <a:cubicBezTo>
                    <a:pt x="221600" y="201448"/>
                    <a:pt x="1759" y="402897"/>
                    <a:pt x="7" y="557049"/>
                  </a:cubicBezTo>
                  <a:cubicBezTo>
                    <a:pt x="-1745" y="711201"/>
                    <a:pt x="308310" y="954690"/>
                    <a:pt x="430931" y="924911"/>
                  </a:cubicBezTo>
                </a:path>
              </a:pathLst>
            </a:custGeom>
            <a:noFill/>
            <a:ln w="25400">
              <a:solidFill>
                <a:schemeClr val="accent1">
                  <a:lumMod val="50000"/>
                </a:schemeClr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900" b="0" i="0" u="none" strike="noStrike" cap="none" normalizeH="0" baseline="0">
                <a:solidFill>
                  <a:schemeClr val="accent1">
                    <a:lumMod val="50000"/>
                  </a:schemeClr>
                </a:solidFill>
                <a:effectLst/>
                <a:latin typeface="Segoe Semibold" pitchFamily="34" charset="0"/>
              </a:endParaRPr>
            </a:p>
          </p:txBody>
        </p:sp>
      </p:grp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01AB28F9-CF9B-4349-8516-F7714826F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EEC092-08A9-B852-4E3F-5AE135E26A45}"/>
              </a:ext>
            </a:extLst>
          </p:cNvPr>
          <p:cNvSpPr/>
          <p:nvPr/>
        </p:nvSpPr>
        <p:spPr>
          <a:xfrm>
            <a:off x="2411760" y="6093296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DE" sz="1100" dirty="0">
                <a:solidFill>
                  <a:srgbClr val="0B05FF"/>
                </a:solidFill>
              </a:rPr>
              <a:t>Wen-tau Yih, Geoffrey Zweig, John Platt. Polarity Inducing Latent Semantic Analysis. </a:t>
            </a:r>
            <a:r>
              <a:rPr lang="en-US" sz="1100" dirty="0">
                <a:solidFill>
                  <a:srgbClr val="0B05FF"/>
                </a:solidFill>
              </a:rPr>
              <a:t>In Proceedings EMNLP ‘12. </a:t>
            </a:r>
            <a:r>
              <a:rPr lang="en-US" sz="1100" b="1" dirty="0">
                <a:solidFill>
                  <a:srgbClr val="FF0000"/>
                </a:solidFill>
              </a:rPr>
              <a:t>2012</a:t>
            </a:r>
            <a:r>
              <a:rPr lang="en-US" sz="1100" dirty="0">
                <a:solidFill>
                  <a:srgbClr val="0B05FF"/>
                </a:solidFill>
              </a:rPr>
              <a:t>.</a:t>
            </a:r>
            <a:endParaRPr lang="en-DE" sz="1100" dirty="0">
              <a:solidFill>
                <a:srgbClr val="0B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052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332772"/>
              </p:ext>
            </p:extLst>
          </p:nvPr>
        </p:nvGraphicFramePr>
        <p:xfrm>
          <a:off x="916940" y="3062000"/>
          <a:ext cx="6931660" cy="148336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207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3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10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20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9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gladden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sorrow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sadden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goodwill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Group</a:t>
                      </a:r>
                      <a:r>
                        <a:rPr lang="en-US" sz="1600" baseline="0" dirty="0"/>
                        <a:t> 1: “joyfulness”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Group 2: “sad”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Group 3: “affection”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7619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6005"/>
            <a:ext cx="8380412" cy="553998"/>
          </a:xfrm>
        </p:spPr>
        <p:txBody>
          <a:bodyPr/>
          <a:lstStyle/>
          <a:p>
            <a:r>
              <a:rPr lang="en-US" dirty="0"/>
              <a:t>Encode Synonyms &amp; Antonyms in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68760"/>
            <a:ext cx="8380412" cy="775597"/>
          </a:xfrm>
        </p:spPr>
        <p:txBody>
          <a:bodyPr/>
          <a:lstStyle/>
          <a:p>
            <a:r>
              <a:rPr lang="en-US" sz="2400" dirty="0"/>
              <a:t>Joyfulness: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joy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gladden</a:t>
            </a:r>
            <a:r>
              <a:rPr lang="en-US" sz="2400" dirty="0"/>
              <a:t>; </a:t>
            </a:r>
            <a:r>
              <a:rPr lang="en-US" sz="2400" dirty="0">
                <a:solidFill>
                  <a:srgbClr val="FF0000"/>
                </a:solidFill>
              </a:rPr>
              <a:t>sorrow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sadden</a:t>
            </a:r>
          </a:p>
          <a:p>
            <a:r>
              <a:rPr lang="en-US" sz="2400" dirty="0"/>
              <a:t>Sad: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sorrow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sadden</a:t>
            </a:r>
            <a:r>
              <a:rPr lang="en-US" sz="2400" dirty="0"/>
              <a:t>; </a:t>
            </a:r>
            <a:r>
              <a:rPr lang="en-US" sz="2400" dirty="0">
                <a:solidFill>
                  <a:srgbClr val="FF0000"/>
                </a:solidFill>
              </a:rPr>
              <a:t>joy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gladden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619502" y="2220144"/>
            <a:ext cx="3238498" cy="1678633"/>
            <a:chOff x="4278325" y="3130147"/>
            <a:chExt cx="3238498" cy="1678633"/>
          </a:xfrm>
        </p:grpSpPr>
        <p:sp>
          <p:nvSpPr>
            <p:cNvPr id="18" name="TextBox 17"/>
            <p:cNvSpPr txBox="1"/>
            <p:nvPr/>
          </p:nvSpPr>
          <p:spPr>
            <a:xfrm>
              <a:off x="4545023" y="3130147"/>
              <a:ext cx="2971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1">
                      <a:lumMod val="50000"/>
                    </a:schemeClr>
                  </a:solidFill>
                  <a:latin typeface="Segoe" pitchFamily="34" charset="0"/>
                </a:rPr>
                <a:t>Inducing polarity</a:t>
              </a:r>
            </a:p>
          </p:txBody>
        </p:sp>
        <p:cxnSp>
          <p:nvCxnSpPr>
            <p:cNvPr id="20" name="Straight Arrow Connector 19"/>
            <p:cNvCxnSpPr>
              <a:stCxn id="18" idx="2"/>
            </p:cNvCxnSpPr>
            <p:nvPr/>
          </p:nvCxnSpPr>
          <p:spPr bwMode="auto">
            <a:xfrm flipH="1">
              <a:off x="4278325" y="3530257"/>
              <a:ext cx="1752598" cy="1278523"/>
            </a:xfrm>
            <a:prstGeom prst="straightConnector1">
              <a:avLst/>
            </a:prstGeom>
            <a:gradFill rotWithShape="0">
              <a:gsLst>
                <a:gs pos="0">
                  <a:schemeClr val="folHlink">
                    <a:gamma/>
                    <a:tint val="72941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>
              <a:stCxn id="18" idx="2"/>
            </p:cNvCxnSpPr>
            <p:nvPr/>
          </p:nvCxnSpPr>
          <p:spPr bwMode="auto">
            <a:xfrm>
              <a:off x="6030923" y="3530257"/>
              <a:ext cx="0" cy="832990"/>
            </a:xfrm>
            <a:prstGeom prst="straightConnector1">
              <a:avLst/>
            </a:prstGeom>
            <a:gradFill rotWithShape="0">
              <a:gsLst>
                <a:gs pos="0">
                  <a:schemeClr val="folHlink">
                    <a:gamma/>
                    <a:tint val="72941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Arrow Connector 21"/>
            <p:cNvCxnSpPr>
              <a:stCxn id="18" idx="2"/>
            </p:cNvCxnSpPr>
            <p:nvPr/>
          </p:nvCxnSpPr>
          <p:spPr bwMode="auto">
            <a:xfrm>
              <a:off x="6030923" y="3530257"/>
              <a:ext cx="876299" cy="832990"/>
            </a:xfrm>
            <a:prstGeom prst="straightConnector1">
              <a:avLst/>
            </a:prstGeom>
            <a:gradFill rotWithShape="0">
              <a:gsLst>
                <a:gs pos="0">
                  <a:schemeClr val="folHlink">
                    <a:gamma/>
                    <a:tint val="72941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/>
            <p:cNvCxnSpPr>
              <a:stCxn id="18" idx="2"/>
            </p:cNvCxnSpPr>
            <p:nvPr/>
          </p:nvCxnSpPr>
          <p:spPr bwMode="auto">
            <a:xfrm flipH="1">
              <a:off x="5154625" y="3530257"/>
              <a:ext cx="876298" cy="1278523"/>
            </a:xfrm>
            <a:prstGeom prst="straightConnector1">
              <a:avLst/>
            </a:prstGeom>
            <a:gradFill rotWithShape="0">
              <a:gsLst>
                <a:gs pos="0">
                  <a:schemeClr val="folHlink">
                    <a:gamma/>
                    <a:tint val="72941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4" name="Group 43"/>
          <p:cNvGrpSpPr/>
          <p:nvPr/>
        </p:nvGrpSpPr>
        <p:grpSpPr>
          <a:xfrm>
            <a:off x="2667000" y="4697760"/>
            <a:ext cx="5048907" cy="1025352"/>
            <a:chOff x="2667000" y="5562600"/>
            <a:chExt cx="5048907" cy="1025352"/>
          </a:xfrm>
        </p:grpSpPr>
        <p:cxnSp>
          <p:nvCxnSpPr>
            <p:cNvPr id="35" name="Straight Arrow Connector 34"/>
            <p:cNvCxnSpPr/>
            <p:nvPr/>
          </p:nvCxnSpPr>
          <p:spPr bwMode="auto">
            <a:xfrm flipV="1">
              <a:off x="3586571" y="5562600"/>
              <a:ext cx="0" cy="457200"/>
            </a:xfrm>
            <a:prstGeom prst="straightConnector1">
              <a:avLst/>
            </a:prstGeom>
            <a:gradFill rotWithShape="0">
              <a:gsLst>
                <a:gs pos="0">
                  <a:schemeClr val="folHlink">
                    <a:gamma/>
                    <a:tint val="72941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 flipV="1">
              <a:off x="4419600" y="5562600"/>
              <a:ext cx="0" cy="457200"/>
            </a:xfrm>
            <a:prstGeom prst="straightConnector1">
              <a:avLst/>
            </a:prstGeom>
            <a:gradFill rotWithShape="0">
              <a:gsLst>
                <a:gs pos="0">
                  <a:schemeClr val="folHlink">
                    <a:gamma/>
                    <a:tint val="72941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3571546" y="6019800"/>
              <a:ext cx="848054" cy="0"/>
            </a:xfrm>
            <a:prstGeom prst="line">
              <a:avLst/>
            </a:prstGeom>
            <a:gradFill rotWithShape="0">
              <a:gsLst>
                <a:gs pos="0">
                  <a:schemeClr val="folHlink">
                    <a:gamma/>
                    <a:tint val="72941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2667000" y="6126287"/>
                  <a:ext cx="504890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>
                      <a:solidFill>
                        <a:schemeClr val="accent1">
                          <a:lumMod val="50000"/>
                        </a:schemeClr>
                      </a:solidFill>
                      <a:latin typeface="Segoe" pitchFamily="34" charset="0"/>
                    </a:rPr>
                    <a:t>Cosine Score: </a:t>
                  </a:r>
                  <a14:m>
                    <m:oMath xmlns:m="http://schemas.openxmlformats.org/officeDocument/2006/math">
                      <m:r>
                        <m:rPr>
                          <m:brk m:alnAt="7"/>
                        </m:rPr>
                        <a:rPr lang="en-US" sz="24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𝑆𝑦𝑛𝑜𝑛𝑦𝑚𝑠</m:t>
                      </m:r>
                    </m:oMath>
                  </a14:m>
                  <a:endParaRPr lang="en-US" sz="2400" dirty="0">
                    <a:solidFill>
                      <a:schemeClr val="accent1">
                        <a:lumMod val="50000"/>
                      </a:schemeClr>
                    </a:solidFill>
                    <a:latin typeface="Segoe" pitchFamily="34" charset="0"/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7000" y="6126287"/>
                  <a:ext cx="5048907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9211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304800" y="2411760"/>
            <a:ext cx="3886200" cy="1140240"/>
            <a:chOff x="304800" y="3276600"/>
            <a:chExt cx="3886200" cy="1140240"/>
          </a:xfrm>
        </p:grpSpPr>
        <p:sp>
          <p:nvSpPr>
            <p:cNvPr id="17" name="TextBox 16"/>
            <p:cNvSpPr txBox="1"/>
            <p:nvPr/>
          </p:nvSpPr>
          <p:spPr>
            <a:xfrm>
              <a:off x="762000" y="3276600"/>
              <a:ext cx="3429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1">
                      <a:lumMod val="50000"/>
                    </a:schemeClr>
                  </a:solidFill>
                  <a:latin typeface="Segoe" pitchFamily="34" charset="0"/>
                </a:rPr>
                <a:t>Target word: row-vector</a:t>
              </a: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304800" y="3507432"/>
              <a:ext cx="525524" cy="909408"/>
            </a:xfrm>
            <a:custGeom>
              <a:avLst/>
              <a:gdLst>
                <a:gd name="connsiteX0" fmla="*/ 441441 w 441441"/>
                <a:gd name="connsiteY0" fmla="*/ 0 h 927406"/>
                <a:gd name="connsiteX1" fmla="*/ 7 w 441441"/>
                <a:gd name="connsiteY1" fmla="*/ 557049 h 927406"/>
                <a:gd name="connsiteX2" fmla="*/ 430931 w 441441"/>
                <a:gd name="connsiteY2" fmla="*/ 924911 h 927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441" h="927406">
                  <a:moveTo>
                    <a:pt x="441441" y="0"/>
                  </a:moveTo>
                  <a:cubicBezTo>
                    <a:pt x="221600" y="201448"/>
                    <a:pt x="1759" y="402897"/>
                    <a:pt x="7" y="557049"/>
                  </a:cubicBezTo>
                  <a:cubicBezTo>
                    <a:pt x="-1745" y="711201"/>
                    <a:pt x="308310" y="954690"/>
                    <a:pt x="430931" y="924911"/>
                  </a:cubicBezTo>
                </a:path>
              </a:pathLst>
            </a:custGeom>
            <a:noFill/>
            <a:ln w="25400">
              <a:solidFill>
                <a:schemeClr val="accent1">
                  <a:lumMod val="50000"/>
                </a:schemeClr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900" b="0" i="0" u="none" strike="noStrike" cap="none" normalizeH="0" baseline="0">
                <a:solidFill>
                  <a:schemeClr val="accent1">
                    <a:lumMod val="50000"/>
                  </a:schemeClr>
                </a:solidFill>
                <a:effectLst/>
                <a:latin typeface="Segoe Semibold" pitchFamily="34" charset="0"/>
              </a:endParaRPr>
            </a:p>
          </p:txBody>
        </p:sp>
      </p:grpSp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70CCF3FE-AC6D-9F4A-BFE2-DEFF83D33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487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778188"/>
              </p:ext>
            </p:extLst>
          </p:nvPr>
        </p:nvGraphicFramePr>
        <p:xfrm>
          <a:off x="916940" y="3190736"/>
          <a:ext cx="6931660" cy="148336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207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3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10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20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9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gladden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sorrow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sadden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goodwill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Group</a:t>
                      </a:r>
                      <a:r>
                        <a:rPr lang="en-US" sz="1600" baseline="0" dirty="0"/>
                        <a:t> 1: “joyfulness”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Group 2: “sad”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Group 3: “affection”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7619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6005"/>
            <a:ext cx="8380412" cy="553998"/>
          </a:xfrm>
        </p:spPr>
        <p:txBody>
          <a:bodyPr/>
          <a:lstStyle/>
          <a:p>
            <a:r>
              <a:rPr lang="en-US" dirty="0"/>
              <a:t>Encode Synonyms &amp; Antonyms in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85251"/>
            <a:ext cx="8380412" cy="775597"/>
          </a:xfrm>
        </p:spPr>
        <p:txBody>
          <a:bodyPr/>
          <a:lstStyle/>
          <a:p>
            <a:r>
              <a:rPr lang="en-US" sz="2400" dirty="0"/>
              <a:t>Joyfulness: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joy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gladden</a:t>
            </a:r>
            <a:r>
              <a:rPr lang="en-US" sz="2400" dirty="0"/>
              <a:t>; </a:t>
            </a:r>
            <a:r>
              <a:rPr lang="en-US" sz="2400" dirty="0">
                <a:solidFill>
                  <a:srgbClr val="FF0000"/>
                </a:solidFill>
              </a:rPr>
              <a:t>sorrow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sadden</a:t>
            </a:r>
          </a:p>
          <a:p>
            <a:r>
              <a:rPr lang="en-US" sz="2400" dirty="0"/>
              <a:t>Sad: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sorrow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sadden</a:t>
            </a:r>
            <a:r>
              <a:rPr lang="en-US" sz="2400" dirty="0"/>
              <a:t>; </a:t>
            </a:r>
            <a:r>
              <a:rPr lang="en-US" sz="2400" dirty="0">
                <a:solidFill>
                  <a:srgbClr val="FF0000"/>
                </a:solidFill>
              </a:rPr>
              <a:t>joy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gladden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619502" y="2348880"/>
            <a:ext cx="3238498" cy="1678633"/>
            <a:chOff x="4278325" y="3130147"/>
            <a:chExt cx="3238498" cy="1678633"/>
          </a:xfrm>
        </p:grpSpPr>
        <p:sp>
          <p:nvSpPr>
            <p:cNvPr id="18" name="TextBox 17"/>
            <p:cNvSpPr txBox="1"/>
            <p:nvPr/>
          </p:nvSpPr>
          <p:spPr>
            <a:xfrm>
              <a:off x="4545023" y="3130147"/>
              <a:ext cx="2971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1">
                      <a:lumMod val="50000"/>
                    </a:schemeClr>
                  </a:solidFill>
                  <a:latin typeface="Segoe" pitchFamily="34" charset="0"/>
                </a:rPr>
                <a:t>Inducing polarity</a:t>
              </a:r>
            </a:p>
          </p:txBody>
        </p:sp>
        <p:cxnSp>
          <p:nvCxnSpPr>
            <p:cNvPr id="20" name="Straight Arrow Connector 19"/>
            <p:cNvCxnSpPr>
              <a:stCxn id="18" idx="2"/>
            </p:cNvCxnSpPr>
            <p:nvPr/>
          </p:nvCxnSpPr>
          <p:spPr bwMode="auto">
            <a:xfrm flipH="1">
              <a:off x="4278325" y="3530257"/>
              <a:ext cx="1752598" cy="1278523"/>
            </a:xfrm>
            <a:prstGeom prst="straightConnector1">
              <a:avLst/>
            </a:prstGeom>
            <a:gradFill rotWithShape="0">
              <a:gsLst>
                <a:gs pos="0">
                  <a:schemeClr val="folHlink">
                    <a:gamma/>
                    <a:tint val="72941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>
              <a:stCxn id="18" idx="2"/>
            </p:cNvCxnSpPr>
            <p:nvPr/>
          </p:nvCxnSpPr>
          <p:spPr bwMode="auto">
            <a:xfrm>
              <a:off x="6030923" y="3530257"/>
              <a:ext cx="0" cy="832990"/>
            </a:xfrm>
            <a:prstGeom prst="straightConnector1">
              <a:avLst/>
            </a:prstGeom>
            <a:gradFill rotWithShape="0">
              <a:gsLst>
                <a:gs pos="0">
                  <a:schemeClr val="folHlink">
                    <a:gamma/>
                    <a:tint val="72941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Arrow Connector 21"/>
            <p:cNvCxnSpPr>
              <a:stCxn id="18" idx="2"/>
            </p:cNvCxnSpPr>
            <p:nvPr/>
          </p:nvCxnSpPr>
          <p:spPr bwMode="auto">
            <a:xfrm>
              <a:off x="6030923" y="3530257"/>
              <a:ext cx="876299" cy="832990"/>
            </a:xfrm>
            <a:prstGeom prst="straightConnector1">
              <a:avLst/>
            </a:prstGeom>
            <a:gradFill rotWithShape="0">
              <a:gsLst>
                <a:gs pos="0">
                  <a:schemeClr val="folHlink">
                    <a:gamma/>
                    <a:tint val="72941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/>
            <p:cNvCxnSpPr>
              <a:stCxn id="18" idx="2"/>
            </p:cNvCxnSpPr>
            <p:nvPr/>
          </p:nvCxnSpPr>
          <p:spPr bwMode="auto">
            <a:xfrm flipH="1">
              <a:off x="5154625" y="3530257"/>
              <a:ext cx="876298" cy="1278523"/>
            </a:xfrm>
            <a:prstGeom prst="straightConnector1">
              <a:avLst/>
            </a:prstGeom>
            <a:gradFill rotWithShape="0">
              <a:gsLst>
                <a:gs pos="0">
                  <a:schemeClr val="folHlink">
                    <a:gamma/>
                    <a:tint val="72941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>
            <a:off x="304800" y="2540496"/>
            <a:ext cx="3886200" cy="1140240"/>
            <a:chOff x="304800" y="3276600"/>
            <a:chExt cx="3886200" cy="1140240"/>
          </a:xfrm>
        </p:grpSpPr>
        <p:sp>
          <p:nvSpPr>
            <p:cNvPr id="17" name="TextBox 16"/>
            <p:cNvSpPr txBox="1"/>
            <p:nvPr/>
          </p:nvSpPr>
          <p:spPr>
            <a:xfrm>
              <a:off x="762000" y="3276600"/>
              <a:ext cx="3429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1">
                      <a:lumMod val="50000"/>
                    </a:schemeClr>
                  </a:solidFill>
                  <a:latin typeface="Segoe" pitchFamily="34" charset="0"/>
                </a:rPr>
                <a:t>Target word: row-vector</a:t>
              </a: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304800" y="3507432"/>
              <a:ext cx="525524" cy="909408"/>
            </a:xfrm>
            <a:custGeom>
              <a:avLst/>
              <a:gdLst>
                <a:gd name="connsiteX0" fmla="*/ 441441 w 441441"/>
                <a:gd name="connsiteY0" fmla="*/ 0 h 927406"/>
                <a:gd name="connsiteX1" fmla="*/ 7 w 441441"/>
                <a:gd name="connsiteY1" fmla="*/ 557049 h 927406"/>
                <a:gd name="connsiteX2" fmla="*/ 430931 w 441441"/>
                <a:gd name="connsiteY2" fmla="*/ 924911 h 927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441" h="927406">
                  <a:moveTo>
                    <a:pt x="441441" y="0"/>
                  </a:moveTo>
                  <a:cubicBezTo>
                    <a:pt x="221600" y="201448"/>
                    <a:pt x="1759" y="402897"/>
                    <a:pt x="7" y="557049"/>
                  </a:cubicBezTo>
                  <a:cubicBezTo>
                    <a:pt x="-1745" y="711201"/>
                    <a:pt x="308310" y="954690"/>
                    <a:pt x="430931" y="924911"/>
                  </a:cubicBezTo>
                </a:path>
              </a:pathLst>
            </a:custGeom>
            <a:noFill/>
            <a:ln w="25400">
              <a:solidFill>
                <a:schemeClr val="accent1">
                  <a:lumMod val="50000"/>
                </a:schemeClr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900" b="0" i="0" u="none" strike="noStrike" cap="none" normalizeH="0" baseline="0">
                <a:solidFill>
                  <a:schemeClr val="accent1">
                    <a:lumMod val="50000"/>
                  </a:schemeClr>
                </a:solidFill>
                <a:effectLst/>
                <a:latin typeface="Segoe Semibold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505200" y="4898504"/>
            <a:ext cx="5048907" cy="936377"/>
            <a:chOff x="2809547" y="5562600"/>
            <a:chExt cx="5048907" cy="936377"/>
          </a:xfrm>
        </p:grpSpPr>
        <p:cxnSp>
          <p:nvCxnSpPr>
            <p:cNvPr id="26" name="Straight Arrow Connector 25"/>
            <p:cNvCxnSpPr/>
            <p:nvPr/>
          </p:nvCxnSpPr>
          <p:spPr bwMode="auto">
            <a:xfrm flipV="1">
              <a:off x="3779562" y="5562600"/>
              <a:ext cx="0" cy="457200"/>
            </a:xfrm>
            <a:prstGeom prst="straightConnector1">
              <a:avLst/>
            </a:prstGeom>
            <a:gradFill rotWithShape="0">
              <a:gsLst>
                <a:gs pos="0">
                  <a:schemeClr val="folHlink">
                    <a:gamma/>
                    <a:tint val="72941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 flipV="1">
              <a:off x="4684154" y="5562600"/>
              <a:ext cx="0" cy="457200"/>
            </a:xfrm>
            <a:prstGeom prst="straightConnector1">
              <a:avLst/>
            </a:prstGeom>
            <a:gradFill rotWithShape="0">
              <a:gsLst>
                <a:gs pos="0">
                  <a:schemeClr val="folHlink">
                    <a:gamma/>
                    <a:tint val="72941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3779562" y="6019800"/>
              <a:ext cx="904592" cy="0"/>
            </a:xfrm>
            <a:prstGeom prst="line">
              <a:avLst/>
            </a:prstGeom>
            <a:gradFill rotWithShape="0">
              <a:gsLst>
                <a:gs pos="0">
                  <a:schemeClr val="folHlink">
                    <a:gamma/>
                    <a:tint val="72941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2809547" y="6037312"/>
                  <a:ext cx="504890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>
                      <a:solidFill>
                        <a:schemeClr val="accent1">
                          <a:lumMod val="50000"/>
                        </a:schemeClr>
                      </a:solidFill>
                      <a:latin typeface="Segoe" pitchFamily="34" charset="0"/>
                    </a:rPr>
                    <a:t>Cosine Score: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𝐴𝑛𝑡𝑜𝑛𝑦𝑚𝑠</m:t>
                      </m:r>
                    </m:oMath>
                  </a14:m>
                  <a:endParaRPr lang="en-US" sz="2400" dirty="0">
                    <a:solidFill>
                      <a:schemeClr val="accent1">
                        <a:lumMod val="50000"/>
                      </a:schemeClr>
                    </a:solidFill>
                    <a:latin typeface="Segoe" pitchFamily="34" charset="0"/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547" y="6037312"/>
                  <a:ext cx="5048907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106579" b="-126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Slide Number Placeholder 3">
            <a:extLst>
              <a:ext uri="{FF2B5EF4-FFF2-40B4-BE49-F238E27FC236}">
                <a16:creationId xmlns:a16="http://schemas.microsoft.com/office/drawing/2014/main" id="{10568584-2C2C-6A40-BC1E-348B42C8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1946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40768"/>
            <a:ext cx="8380412" cy="4680520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Limitation of the matrix representation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Each entry captures a particular type of relation between two entities, or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Two opposite relations with the polarity trick</a:t>
            </a:r>
            <a:endParaRPr lang="en-US" sz="2800" dirty="0">
              <a:cs typeface="Times New Roman" panose="02020603050405020304" pitchFamily="18" charset="0"/>
            </a:endParaRPr>
          </a:p>
          <a:p>
            <a:r>
              <a:rPr lang="en-US" dirty="0"/>
              <a:t>Encoding other binary relations</a:t>
            </a:r>
          </a:p>
          <a:p>
            <a:pPr lvl="1"/>
            <a:r>
              <a:rPr lang="en-US" dirty="0"/>
              <a:t>Is-A  (hyponym) – </a:t>
            </a:r>
            <a:r>
              <a:rPr lang="en-US" sz="2800" dirty="0">
                <a:cs typeface="Times New Roman" panose="02020603050405020304" pitchFamily="18" charset="0"/>
              </a:rPr>
              <a:t>ostrich</a:t>
            </a:r>
            <a:r>
              <a:rPr lang="en-US" sz="2800" i="1" dirty="0"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92D050"/>
                </a:solidFill>
                <a:cs typeface="Times New Roman" panose="02020603050405020304" pitchFamily="18" charset="0"/>
              </a:rPr>
              <a:t>is a</a:t>
            </a:r>
            <a:r>
              <a:rPr lang="en-US" sz="2800" i="1" dirty="0">
                <a:cs typeface="Times New Roman" panose="02020603050405020304" pitchFamily="18" charset="0"/>
              </a:rPr>
              <a:t> </a:t>
            </a:r>
            <a:r>
              <a:rPr lang="en-US" sz="2800" dirty="0">
                <a:cs typeface="Times New Roman" panose="02020603050405020304" pitchFamily="18" charset="0"/>
              </a:rPr>
              <a:t>bird</a:t>
            </a:r>
            <a:endParaRPr lang="en-US" dirty="0">
              <a:cs typeface="Times New Roman" panose="02020603050405020304" pitchFamily="18" charset="0"/>
            </a:endParaRPr>
          </a:p>
          <a:p>
            <a:pPr lvl="1"/>
            <a:r>
              <a:rPr lang="en-US" dirty="0"/>
              <a:t>Part-whole – </a:t>
            </a:r>
            <a:r>
              <a:rPr lang="en-US" sz="2800" dirty="0">
                <a:cs typeface="Times New Roman" panose="02020603050405020304" pitchFamily="18" charset="0"/>
              </a:rPr>
              <a:t>engine is a </a:t>
            </a:r>
            <a:r>
              <a:rPr lang="en-US" sz="2800" i="1" dirty="0">
                <a:solidFill>
                  <a:srgbClr val="92D050"/>
                </a:solidFill>
                <a:cs typeface="Times New Roman" panose="02020603050405020304" pitchFamily="18" charset="0"/>
              </a:rPr>
              <a:t>part of </a:t>
            </a:r>
            <a:r>
              <a:rPr lang="en-US" sz="2800" dirty="0">
                <a:cs typeface="Times New Roman" panose="02020603050405020304" pitchFamily="18" charset="0"/>
              </a:rPr>
              <a:t>car</a:t>
            </a:r>
          </a:p>
          <a:p>
            <a:r>
              <a:rPr lang="en-US" dirty="0">
                <a:cs typeface="Times New Roman" panose="02020603050405020304" pitchFamily="18" charset="0"/>
              </a:rPr>
              <a:t>Idea #2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Encode multiple relations in a </a:t>
            </a:r>
            <a:r>
              <a:rPr lang="en-US" dirty="0">
                <a:latin typeface="Segoe" pitchFamily="34" charset="0"/>
              </a:rPr>
              <a:t>3-way tensor </a:t>
            </a:r>
            <a:br>
              <a:rPr lang="en-US" dirty="0">
                <a:latin typeface="Segoe" pitchFamily="34" charset="0"/>
              </a:rPr>
            </a:br>
            <a:r>
              <a:rPr lang="en-US" dirty="0">
                <a:latin typeface="Segoe" pitchFamily="34" charset="0"/>
              </a:rPr>
              <a:t>(3-dim array)!</a:t>
            </a:r>
            <a:r>
              <a:rPr lang="en-US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How to Handle More Relations?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B4E26B9-AE93-984E-971E-425D7655CA5D}"/>
              </a:ext>
            </a:extLst>
          </p:cNvPr>
          <p:cNvSpPr txBox="1"/>
          <p:nvPr/>
        </p:nvSpPr>
        <p:spPr>
          <a:xfrm>
            <a:off x="2127267" y="5949280"/>
            <a:ext cx="488787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rgbClr val="0B05FF"/>
                </a:solidFill>
              </a:rPr>
              <a:t> M. Nickel, V. </a:t>
            </a:r>
            <a:r>
              <a:rPr lang="de-DE" sz="1100" dirty="0" err="1">
                <a:solidFill>
                  <a:srgbClr val="0B05FF"/>
                </a:solidFill>
              </a:rPr>
              <a:t>Tresp</a:t>
            </a:r>
            <a:r>
              <a:rPr lang="de-DE" sz="1100" dirty="0">
                <a:solidFill>
                  <a:srgbClr val="0B05FF"/>
                </a:solidFill>
              </a:rPr>
              <a:t>, </a:t>
            </a:r>
            <a:r>
              <a:rPr lang="de-DE" sz="1100" dirty="0" err="1">
                <a:solidFill>
                  <a:srgbClr val="0B05FF"/>
                </a:solidFill>
              </a:rPr>
              <a:t>and</a:t>
            </a:r>
            <a:r>
              <a:rPr lang="de-DE" sz="1100" dirty="0">
                <a:solidFill>
                  <a:srgbClr val="0B05FF"/>
                </a:solidFill>
              </a:rPr>
              <a:t> H.-P. Kriegel. A </a:t>
            </a:r>
            <a:r>
              <a:rPr lang="de-DE" sz="1100" dirty="0" err="1">
                <a:solidFill>
                  <a:srgbClr val="0B05FF"/>
                </a:solidFill>
              </a:rPr>
              <a:t>three-way</a:t>
            </a:r>
            <a:r>
              <a:rPr lang="de-DE" sz="1100" dirty="0">
                <a:solidFill>
                  <a:srgbClr val="0B05FF"/>
                </a:solidFill>
              </a:rPr>
              <a:t> </a:t>
            </a:r>
            <a:r>
              <a:rPr lang="de-DE" sz="1100" dirty="0" err="1">
                <a:solidFill>
                  <a:srgbClr val="0B05FF"/>
                </a:solidFill>
              </a:rPr>
              <a:t>model</a:t>
            </a:r>
            <a:r>
              <a:rPr lang="de-DE" sz="1100" dirty="0">
                <a:solidFill>
                  <a:srgbClr val="0B05FF"/>
                </a:solidFill>
              </a:rPr>
              <a:t> </a:t>
            </a:r>
            <a:r>
              <a:rPr lang="de-DE" sz="1100" dirty="0" err="1">
                <a:solidFill>
                  <a:srgbClr val="0B05FF"/>
                </a:solidFill>
              </a:rPr>
              <a:t>for</a:t>
            </a:r>
            <a:r>
              <a:rPr lang="de-DE" sz="1100" dirty="0">
                <a:solidFill>
                  <a:srgbClr val="0B05FF"/>
                </a:solidFill>
              </a:rPr>
              <a:t> </a:t>
            </a:r>
            <a:r>
              <a:rPr lang="de-DE" sz="1100" dirty="0" err="1">
                <a:solidFill>
                  <a:srgbClr val="0B05FF"/>
                </a:solidFill>
              </a:rPr>
              <a:t>collective</a:t>
            </a:r>
            <a:r>
              <a:rPr lang="de-DE" sz="1100" dirty="0">
                <a:solidFill>
                  <a:srgbClr val="0B05FF"/>
                </a:solidFill>
              </a:rPr>
              <a:t> </a:t>
            </a:r>
            <a:r>
              <a:rPr lang="de-DE" sz="1100" dirty="0" err="1">
                <a:solidFill>
                  <a:srgbClr val="0B05FF"/>
                </a:solidFill>
              </a:rPr>
              <a:t>learning</a:t>
            </a:r>
            <a:r>
              <a:rPr lang="de-DE" sz="1100" dirty="0">
                <a:solidFill>
                  <a:srgbClr val="0B05FF"/>
                </a:solidFill>
              </a:rPr>
              <a:t> </a:t>
            </a:r>
          </a:p>
          <a:p>
            <a:r>
              <a:rPr lang="de-DE" sz="1100" dirty="0">
                <a:solidFill>
                  <a:srgbClr val="0B05FF"/>
                </a:solidFill>
              </a:rPr>
              <a:t> on multi-relational </a:t>
            </a:r>
            <a:r>
              <a:rPr lang="de-DE" sz="1100" dirty="0" err="1">
                <a:solidFill>
                  <a:srgbClr val="0B05FF"/>
                </a:solidFill>
              </a:rPr>
              <a:t>data</a:t>
            </a:r>
            <a:r>
              <a:rPr lang="de-DE" sz="1100" dirty="0">
                <a:solidFill>
                  <a:srgbClr val="0B05FF"/>
                </a:solidFill>
              </a:rPr>
              <a:t>. In </a:t>
            </a:r>
            <a:r>
              <a:rPr lang="de-DE" sz="1100" dirty="0" err="1">
                <a:solidFill>
                  <a:srgbClr val="0B05FF"/>
                </a:solidFill>
              </a:rPr>
              <a:t>Proceedings</a:t>
            </a:r>
            <a:r>
              <a:rPr lang="de-DE" sz="1100" dirty="0">
                <a:solidFill>
                  <a:srgbClr val="0B05FF"/>
                </a:solidFill>
              </a:rPr>
              <a:t> </a:t>
            </a:r>
            <a:r>
              <a:rPr lang="de-DE" sz="1100" dirty="0" err="1">
                <a:solidFill>
                  <a:srgbClr val="0B05FF"/>
                </a:solidFill>
              </a:rPr>
              <a:t>of</a:t>
            </a:r>
            <a:r>
              <a:rPr lang="de-DE" sz="1100" dirty="0">
                <a:solidFill>
                  <a:srgbClr val="0B05FF"/>
                </a:solidFill>
              </a:rPr>
              <a:t> </a:t>
            </a:r>
            <a:r>
              <a:rPr lang="de-DE" sz="1100" dirty="0" err="1">
                <a:solidFill>
                  <a:srgbClr val="0B05FF"/>
                </a:solidFill>
              </a:rPr>
              <a:t>the</a:t>
            </a:r>
            <a:r>
              <a:rPr lang="de-DE" sz="1100" dirty="0">
                <a:solidFill>
                  <a:srgbClr val="0B05FF"/>
                </a:solidFill>
              </a:rPr>
              <a:t> 28th International Conference on</a:t>
            </a:r>
          </a:p>
          <a:p>
            <a:r>
              <a:rPr lang="de-DE" sz="1100" dirty="0">
                <a:solidFill>
                  <a:srgbClr val="0B05FF"/>
                </a:solidFill>
              </a:rPr>
              <a:t> International Conference on </a:t>
            </a:r>
            <a:r>
              <a:rPr lang="de-DE" sz="1100" dirty="0" err="1">
                <a:solidFill>
                  <a:srgbClr val="0B05FF"/>
                </a:solidFill>
              </a:rPr>
              <a:t>Machine</a:t>
            </a:r>
            <a:r>
              <a:rPr lang="de-DE" sz="1100" dirty="0">
                <a:solidFill>
                  <a:srgbClr val="0B05FF"/>
                </a:solidFill>
              </a:rPr>
              <a:t> Learning, ICML’11, </a:t>
            </a:r>
            <a:r>
              <a:rPr lang="de-DE" sz="1100" dirty="0" err="1">
                <a:solidFill>
                  <a:srgbClr val="0B05FF"/>
                </a:solidFill>
              </a:rPr>
              <a:t>pages</a:t>
            </a:r>
            <a:r>
              <a:rPr lang="de-DE" sz="1100" dirty="0">
                <a:solidFill>
                  <a:srgbClr val="0B05FF"/>
                </a:solidFill>
              </a:rPr>
              <a:t> 809–816, </a:t>
            </a:r>
            <a:r>
              <a:rPr lang="de-DE" sz="1100" b="1" dirty="0">
                <a:solidFill>
                  <a:srgbClr val="FF0000"/>
                </a:solidFill>
              </a:rPr>
              <a:t>2011</a:t>
            </a:r>
            <a:r>
              <a:rPr lang="de-DE" sz="1100" dirty="0">
                <a:solidFill>
                  <a:srgbClr val="0B05FF"/>
                </a:solidFill>
              </a:rPr>
              <a:t>.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D427F82-5EBE-8049-A91A-FEF9F6BCD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03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6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6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6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6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{color}&#10;\usepackage{amsmath}&#10;\usepackage{amsfonts}&#10;\newcommand{\RR}{\mathbb R}&#10;\pagestyle{empty}&#10;\begin{document}&#10;\begin{align*}&#10;{\bf S}{\bf v} = \lambda {\bf v}&#10;\end{align*}&#10;\end{document}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4"/>
  <p:tag name="BOXHEIGHT" val="421"/>
  <p:tag name="BOXFONT" val="10"/>
  <p:tag name="BOXWRAP" val="True"/>
  <p:tag name="WORKAROUNDTRANSPARENCYBUG" val="False"/>
  <p:tag name="ALLOWFONTSUBSTITUTION" val="False"/>
  <p:tag name="BITMAPFORMAT" val="png256"/>
  <p:tag name="ORIGWIDTH" val="38"/>
  <p:tag name="PICTUREFILESIZE" val="27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{color}&#10;\usepackage{amsmath}&#10;\usepackage{amsfonts}&#10;\newcommand{\RR}{\mathbb R}&#10;\pagestyle{empty}&#10;\begin{document}&#10;\begin{align*}&#10;{\bf S}{\bf v} = \lambda {\bf v}&#10;\end{align*}&#10;\end{document}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4"/>
  <p:tag name="BOXHEIGHT" val="421"/>
  <p:tag name="BOXFONT" val="10"/>
  <p:tag name="BOXWRAP" val="True"/>
  <p:tag name="WORKAROUNDTRANSPARENCYBUG" val="False"/>
  <p:tag name="ALLOWFONTSUBSTITUTION" val="False"/>
  <p:tag name="BITMAPFORMAT" val="png256"/>
  <p:tag name="ORIGWIDTH" val="38"/>
  <p:tag name="PICTUREFILESIZE" val="275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{color}&#10;\usepackage{amsmath}&#10;\usepackage{amsfonts}&#10;\newcommand{\RR}{\mathbb R}&#10;\pagestyle{empty}&#10;\begin{document}&#10;\begin{align*}&#10;\lambda \in  \RR&#10;\end{align*}&#10;\end{document}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4"/>
  <p:tag name="BOXHEIGHT" val="421"/>
  <p:tag name="BOXFONT" val="10"/>
  <p:tag name="BOXWRAP" val="True"/>
  <p:tag name="WORKAROUNDTRANSPARENCYBUG" val="False"/>
  <p:tag name="ALLOWFONTSUBSTITUTION" val="False"/>
  <p:tag name="BITMAPFORMAT" val="png256"/>
  <p:tag name="ORIGWIDTH" val="26"/>
  <p:tag name="PICTUREFILESIZE" val="238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{color}&#10;\usepackage{amsmath}&#10;\usepackage{amsfonts}&#10;\newcommand{\RR}{\mathbb R}&#10;\pagestyle{empty}&#10;\begin{document}&#10;\begin{align*}&#10;{\bf v} \in  \RR^m \neq {\bf 0}&#10;\end{align*}&#10;\end{document}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4"/>
  <p:tag name="BOXHEIGHT" val="421"/>
  <p:tag name="BOXFONT" val="10"/>
  <p:tag name="BOXWRAP" val="True"/>
  <p:tag name="WORKAROUNDTRANSPARENCYBUG" val="False"/>
  <p:tag name="ALLOWFONTSUBSTITUTION" val="False"/>
  <p:tag name="BITMAPFORMAT" val="png256"/>
  <p:tag name="ORIGWIDTH" val="53"/>
  <p:tag name="PICTUREFILESIZE" val="393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{color}&#10;\usepackage{amsmath}&#10;\usepackage{amsfonts}&#10;\newcommand{\RR}{\mathbb R}&#10;\pagestyle{empty}&#10;\begin{document}&#10;\begin{align*}&#10;\begin{pmatrix}&#10;6 &amp; -2\\&#10;4 &amp; 0  &#10;\end{pmatrix}&#10;\begin{pmatrix} 1 \\ 2 \end{pmatrix}&#10;=&#10;\begin{pmatrix} 2 \\ 4 \end{pmatrix}&#10;=&#10;2 \begin{pmatrix} 1 \\ 2 \end{pmatrix}&#10;\end{align*}&#10;\end{document}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4"/>
  <p:tag name="BOXHEIGHT" val="421"/>
  <p:tag name="BOXFONT" val="10"/>
  <p:tag name="BOXWRAP" val="True"/>
  <p:tag name="WORKAROUNDTRANSPARENCYBUG" val="False"/>
  <p:tag name="ALLOWFONTSUBSTITUTION" val="False"/>
  <p:tag name="BITMAPFORMAT" val="png256"/>
  <p:tag name="ORIGWIDTH" val="133"/>
  <p:tag name="PICTUREFILESIZE" val="139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{color}&#10;\usepackage{amsmath}&#10;\usepackage{amsfonts}&#10;\newcommand{\RR}{\mathbb R}&#10;\pagestyle{empty}&#10;\begin{document}&#10;\begin{align*}&#10;{\bf S}{\bf v} = \lambda {\bf v} \iff &#10;\left( {\bf S} - \lambda {\bf I}\right) {\bf v} = {\bf 0}&#10;\end{align*}&#10;\end{document}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4"/>
  <p:tag name="BOXHEIGHT" val="421"/>
  <p:tag name="BOXFONT" val="10"/>
  <p:tag name="BOXWRAP" val="True"/>
  <p:tag name="WORKAROUNDTRANSPARENCYBUG" val="False"/>
  <p:tag name="ALLOWFONTSUBSTITUTION" val="False"/>
  <p:tag name="BITMAPFORMAT" val="png256"/>
  <p:tag name="ORIGWIDTH" val="131"/>
  <p:tag name="PICTUREFILESIZE" val="695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{color}&#10;\usepackage{amsmath}&#10;\usepackage{amsfonts}&#10;\newcommand{\RR}{\mathbb R}&#10;\pagestyle{empty}&#10;\begin{document}&#10;\begin{align*}&#10;|{\bf S} - \lambda {\bf I}|= 0&#10;\end{align*}&#10;\end{document}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4"/>
  <p:tag name="BOXHEIGHT" val="421"/>
  <p:tag name="BOXFONT" val="10"/>
  <p:tag name="BOXWRAP" val="True"/>
  <p:tag name="WORKAROUNDTRANSPARENCYBUG" val="False"/>
  <p:tag name="ALLOWFONTSUBSTITUTION" val="False"/>
  <p:tag name="BITMAPFORMAT" val="png256"/>
  <p:tag name="ORIGWIDTH" val="52"/>
  <p:tag name="PICTUREFILESIZE" val="3312"/>
</p:tagLst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3062</TotalTime>
  <Words>1991</Words>
  <Application>Microsoft Macintosh PowerPoint</Application>
  <PresentationFormat>On-screen Show (4:3)</PresentationFormat>
  <Paragraphs>600</Paragraphs>
  <Slides>33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ＭＳ Ｐゴシック</vt:lpstr>
      <vt:lpstr>Arial</vt:lpstr>
      <vt:lpstr>Calibri</vt:lpstr>
      <vt:lpstr>Cambria Math</vt:lpstr>
      <vt:lpstr>Myriad Pro</vt:lpstr>
      <vt:lpstr>Segoe</vt:lpstr>
      <vt:lpstr>Segoe Semibold</vt:lpstr>
      <vt:lpstr>Times New Roman</vt:lpstr>
      <vt:lpstr>Wingdings</vt:lpstr>
      <vt:lpstr>7_Standarddesign</vt:lpstr>
      <vt:lpstr>Formel</vt:lpstr>
      <vt:lpstr>Intelligent Agents    Multi-Relational Latent Semantic Analysis</vt:lpstr>
      <vt:lpstr>Semantics Needs More Than Similarity</vt:lpstr>
      <vt:lpstr>Leverage Linguistic Knowledge</vt:lpstr>
      <vt:lpstr>Roadmap</vt:lpstr>
      <vt:lpstr>Problem: Handling Two Opposite Relations</vt:lpstr>
      <vt:lpstr>Encode Synonyms &amp; Antonyms in Matrix</vt:lpstr>
      <vt:lpstr>Encode Synonyms &amp; Antonyms in Matrix</vt:lpstr>
      <vt:lpstr>Encode Synonyms &amp; Antonyms in Matrix</vt:lpstr>
      <vt:lpstr>Problem: How to Handle More Relations?</vt:lpstr>
      <vt:lpstr>Encode Multiple Relations in Tensor</vt:lpstr>
      <vt:lpstr>Encode Multiple Relations in Tensor</vt:lpstr>
      <vt:lpstr>Wiederholung: Abbildung von Daten</vt:lpstr>
      <vt:lpstr>Eigenwerte und Eigenvektoren</vt:lpstr>
      <vt:lpstr>Singulärwertzerlegung</vt:lpstr>
      <vt:lpstr>Scherung mit Einheitsvektoren</vt:lpstr>
      <vt:lpstr>Approximation durch Matrix mit kleinem Rang</vt:lpstr>
      <vt:lpstr>Approximation durch Matrix mit kleinem Rang</vt:lpstr>
      <vt:lpstr>Anwendung zur Informationsrecherche</vt:lpstr>
      <vt:lpstr>Wie behandeln wir Anfragen?</vt:lpstr>
      <vt:lpstr>Tensor Decomposition – Analogy to SVD</vt:lpstr>
      <vt:lpstr>Tensor Decomposition – Analogy to SVD</vt:lpstr>
      <vt:lpstr>Measure Degree of Relation: Raw Representation</vt:lpstr>
      <vt:lpstr>Measure Degree of Relation: Raw Representation</vt:lpstr>
      <vt:lpstr>Measure Degree of Relation: Latent Representation</vt:lpstr>
      <vt:lpstr>Knowledge Graphs (1/2)</vt:lpstr>
      <vt:lpstr>Knowledge Graphs (2/2)</vt:lpstr>
      <vt:lpstr>Factorization</vt:lpstr>
      <vt:lpstr>Measure the Degree of a Relationship</vt:lpstr>
      <vt:lpstr>Prediction of Unknown Facts</vt:lpstr>
      <vt:lpstr>RESCAL: Graphical Model in Plate Notation</vt:lpstr>
      <vt:lpstr>TransE: KG-Completion</vt:lpstr>
      <vt:lpstr>TransE: KG-Completion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1191</cp:revision>
  <cp:lastPrinted>2020-01-10T08:52:52Z</cp:lastPrinted>
  <dcterms:created xsi:type="dcterms:W3CDTF">2010-04-27T12:26:40Z</dcterms:created>
  <dcterms:modified xsi:type="dcterms:W3CDTF">2023-12-14T08:23:58Z</dcterms:modified>
</cp:coreProperties>
</file>