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3961" r:id="rId3"/>
    <p:sldId id="519" r:id="rId4"/>
    <p:sldId id="1556" r:id="rId5"/>
    <p:sldId id="3946" r:id="rId6"/>
    <p:sldId id="3963" r:id="rId7"/>
    <p:sldId id="533" r:id="rId8"/>
    <p:sldId id="1547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E9E"/>
    <a:srgbClr val="949494"/>
    <a:srgbClr val="929292"/>
    <a:srgbClr val="ACACAC"/>
    <a:srgbClr val="536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B7894-AAEA-8443-9553-66A395728636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4ACFA-3FC5-BB48-AD3B-E6E0811A7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02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we have seen that the standard task in AI is to optimize an objective supplied by the human.</a:t>
            </a:r>
          </a:p>
          <a:p>
            <a:r>
              <a:rPr lang="en-US" dirty="0"/>
              <a:t>But this is the wrong task. Instead we want provably beneficial AI:</a:t>
            </a:r>
            <a:r>
              <a:rPr lang="en-US" baseline="0" dirty="0"/>
              <a:t> we need to be happy with the way the machine behaves,</a:t>
            </a:r>
          </a:p>
          <a:p>
            <a:r>
              <a:rPr lang="en-US" baseline="0" dirty="0"/>
              <a:t>even if we ask for the wrong thing or forget to mention some important constraint. So how can we do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39B6-718A-E04C-9CBF-1FE0695B4D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DCDD6-8F5C-0F4A-9884-105073812C55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346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16613-2833-4CFC-ADAD-3AD2B99C36A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69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64223-60C2-8B45-914E-09C45AA70136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627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7D49-28F8-1445-AB8A-46A1067E9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B179B-60D4-E94E-BDED-A612F9899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F8E54-CC01-EC41-99C1-287BA57D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CE0F0-B20A-3347-BEF2-8520F493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69011-866A-2A4A-B79E-57AFD162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637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BB4E0-B39E-3649-B918-8EF22E5A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32600-69A8-3948-88FE-02F5DFFE8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E8FF-BDBC-D34E-B8E9-82D2A104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D247-0826-9748-B087-3BFAD90F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334EC-8795-3F4A-974B-D824A34C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509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67101-6BB8-8E48-B5AE-9010BC618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19E0B-08BC-2A4B-BAB0-756823686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B01F-DB7C-6B44-ACA4-3B89ADC5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63D0A-7F4B-D24F-94D3-45C21C8F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805D3-64A9-FC4B-A48F-055728968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143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9B3F-B9ED-7C4D-AD11-DEB223C5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CB659-7A17-604A-8200-486683CF1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1481F-6539-4941-A63C-D1492E14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91351-A455-0446-B7FB-9AA2CFB1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93604-D354-E64B-946A-35650A382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505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6A8E-3462-A340-9CAF-DB9CC822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C4598-FB69-8044-B3A3-CFA5AE568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F960F-1B70-8744-8F1E-82132DCC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78C71-93F7-314E-89FF-FD8E90DE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D2EEC-2A8A-644C-95B7-FE964ECA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323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A1529-C92E-FC4B-9E95-0F10EBBB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75C86-3E57-B644-B498-62FD583F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AC49E-6E8C-304B-9EFD-497854A8C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E49F2-D3A2-0C45-B9E5-1AC936C5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9BABF-0E84-8E46-9589-D9351866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92C1E-F7BE-3B49-9DEB-CDE3CE1C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7587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0752-B1E4-A644-8009-92524DB9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7D0D5-3D5C-264F-BB76-69DED950E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FF9B9-9F60-9746-B3BC-0917249B9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3B3D9-C6A4-FF48-A612-45629F089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F7609-22F6-2C4D-B0A3-E6B1EE2DB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EC9CE-FDF1-7D44-9490-5CAA6A55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708789-5252-524E-937F-D8E3C788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16AA2-3196-6940-B646-79D04BE81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27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CFDA-3F0E-DC4F-ABC1-7038C2F1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A2F662-5AD3-C043-BC6E-A1C694B6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4AFB5-F798-8A45-9760-43FB2272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C5907-B0A2-0341-AE9C-A3BA6DCB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197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910A6-1E8C-184A-BA41-7DCD29F7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70F5A-CD79-D04C-9F8A-F36768A9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1FE29-291D-274C-9983-FCD69381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618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4992-0F5B-2646-B2CA-A2801A8E3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2395F-D406-A34A-B878-F8FC9503B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18823-55D3-D84C-9356-299962671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B4A5B-221F-2843-BAC9-9B72DD14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74758-9B16-484F-BB72-51E1907C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C08FF-B177-5D44-8118-F8C9EB81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173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D99E-3C9B-4C4F-99A4-DEE60ED2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2DEB3E-3142-A042-91F6-E7667817C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51A54-A21A-5C40-91EA-414B517D1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29E94-DB29-D549-9562-A2FFB7E8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E7602-F899-6749-8145-E166C226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80CE7-D553-4F44-B7DD-16FBEC11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204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CEFA6-8072-C94B-BF46-4EAF3FB2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4CDE2-3CEF-E946-A18B-72470D87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0A864-9472-5749-A5A6-E602AE62D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50528-BCD3-7646-AC98-60A4AE8BCD73}" type="datetimeFigureOut">
              <a:rPr lang="en-DE" smtClean="0"/>
              <a:t>07.02.24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7996B-9E64-2247-B890-D1230581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A656E-DAD6-F64A-9539-D15D8466F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CF49-A3CB-A641-BAE9-523C747736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0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9065B-FD32-B04B-AA6C-D04CEE23D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DE" dirty="0"/>
              <a:t>Intelligent Agents</a:t>
            </a:r>
            <a:br>
              <a:rPr lang="en-DE" dirty="0"/>
            </a:br>
            <a:r>
              <a:rPr lang="en-DE" dirty="0"/>
              <a:t>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CEA1B-61BC-5046-B641-C15DC9A36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DE" dirty="0"/>
              <a:t>RalfM</a:t>
            </a:r>
          </a:p>
        </p:txBody>
      </p:sp>
    </p:spTree>
    <p:extLst>
      <p:ext uri="{BB962C8B-B14F-4D97-AF65-F5344CB8AC3E}">
        <p14:creationId xmlns:p14="http://schemas.microsoft.com/office/powerpoint/2010/main" val="348111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5CAC-B04D-AA41-872E-6DB6FF33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BB13-67B3-4944-B4E1-FDBFAB35D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1026" name="Picture 2" descr="Wie Roboter die Kriege der Zukunft beeinflussen könnten">
            <a:extLst>
              <a:ext uri="{FF2B5EF4-FFF2-40B4-BE49-F238E27FC236}">
                <a16:creationId xmlns:a16="http://schemas.microsoft.com/office/drawing/2014/main" id="{88B9345E-7D75-0F44-890D-358630E6F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120" y="0"/>
            <a:ext cx="132202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22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8493" y="1690688"/>
            <a:ext cx="8136435" cy="419526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C00F3"/>
                </a:solidFill>
              </a:rPr>
              <a:t>Humans</a:t>
            </a:r>
            <a:r>
              <a:rPr lang="en-US" dirty="0"/>
              <a:t> are intelligent to the extent that </a:t>
            </a:r>
            <a:r>
              <a:rPr lang="en-US" dirty="0">
                <a:solidFill>
                  <a:srgbClr val="FC00F3"/>
                </a:solidFill>
              </a:rPr>
              <a:t>our</a:t>
            </a:r>
            <a:r>
              <a:rPr lang="en-US" dirty="0"/>
              <a:t> actions can be expected to achieve </a:t>
            </a:r>
            <a:r>
              <a:rPr lang="en-US" dirty="0">
                <a:solidFill>
                  <a:srgbClr val="FC00F3"/>
                </a:solidFill>
              </a:rPr>
              <a:t>our</a:t>
            </a:r>
            <a:r>
              <a:rPr lang="en-US" dirty="0"/>
              <a:t> objectives</a:t>
            </a:r>
          </a:p>
          <a:p>
            <a:r>
              <a:rPr lang="en-US" dirty="0">
                <a:solidFill>
                  <a:srgbClr val="FF0000"/>
                </a:solidFill>
              </a:rPr>
              <a:t>Machines</a:t>
            </a:r>
            <a:r>
              <a:rPr lang="en-US" dirty="0"/>
              <a:t> are intelligent to the extent that </a:t>
            </a:r>
            <a:r>
              <a:rPr lang="en-US" dirty="0">
                <a:solidFill>
                  <a:srgbClr val="FF0000"/>
                </a:solidFill>
              </a:rPr>
              <a:t>their</a:t>
            </a:r>
            <a:r>
              <a:rPr lang="en-US" dirty="0"/>
              <a:t> actions can be expected to achieve </a:t>
            </a:r>
            <a:r>
              <a:rPr lang="en-US" dirty="0">
                <a:solidFill>
                  <a:srgbClr val="FF0000"/>
                </a:solidFill>
              </a:rPr>
              <a:t>their</a:t>
            </a:r>
            <a:r>
              <a:rPr lang="en-US" dirty="0"/>
              <a:t> objectives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Give them objectives to optimize (</a:t>
            </a:r>
            <a:r>
              <a:rPr lang="en-US" dirty="0" err="1">
                <a:solidFill>
                  <a:srgbClr val="FF0000"/>
                </a:solidFill>
              </a:rPr>
              <a:t>cf</a:t>
            </a:r>
            <a:r>
              <a:rPr lang="en-US" dirty="0">
                <a:solidFill>
                  <a:srgbClr val="FF0000"/>
                </a:solidFill>
              </a:rPr>
              <a:t> control theory, economics, operations research, statistics)</a:t>
            </a:r>
          </a:p>
          <a:p>
            <a:r>
              <a:rPr lang="en-US" dirty="0">
                <a:solidFill>
                  <a:srgbClr val="0029FF"/>
                </a:solidFill>
                <a:effectLst/>
              </a:rPr>
              <a:t>We don’t want machines that are intelligent in this sense</a:t>
            </a:r>
          </a:p>
          <a:p>
            <a:r>
              <a:rPr lang="en-US" dirty="0">
                <a:solidFill>
                  <a:srgbClr val="00B050"/>
                </a:solidFill>
              </a:rPr>
              <a:t>Machines</a:t>
            </a:r>
            <a:r>
              <a:rPr lang="en-US" dirty="0"/>
              <a:t> are </a:t>
            </a:r>
            <a:r>
              <a:rPr lang="en-US" b="1" i="1" u="sng" dirty="0">
                <a:solidFill>
                  <a:srgbClr val="00B050"/>
                </a:solidFill>
              </a:rPr>
              <a:t>beneficial</a:t>
            </a:r>
            <a:r>
              <a:rPr lang="en-US" dirty="0"/>
              <a:t> to the extent that </a:t>
            </a:r>
            <a:r>
              <a:rPr lang="en-US" b="1" i="1" u="sng" dirty="0">
                <a:solidFill>
                  <a:srgbClr val="00B050"/>
                </a:solidFill>
              </a:rPr>
              <a:t>their</a:t>
            </a:r>
            <a:r>
              <a:rPr lang="en-US" dirty="0"/>
              <a:t> actions can be expected to achieve </a:t>
            </a:r>
            <a:r>
              <a:rPr lang="en-US" b="1" i="1" u="sng" dirty="0">
                <a:solidFill>
                  <a:srgbClr val="FC00F3"/>
                </a:solidFill>
              </a:rPr>
              <a:t>our</a:t>
            </a:r>
            <a:r>
              <a:rPr lang="en-US" dirty="0"/>
              <a:t> objectives</a:t>
            </a:r>
          </a:p>
          <a:p>
            <a:r>
              <a:rPr lang="en-US" dirty="0"/>
              <a:t>We need machines to be </a:t>
            </a:r>
            <a:r>
              <a:rPr lang="en-US" b="1" i="1" u="sng" dirty="0">
                <a:solidFill>
                  <a:srgbClr val="00B050"/>
                </a:solidFill>
                <a:effectLst/>
              </a:rPr>
              <a:t>provably beneficial</a:t>
            </a:r>
            <a:endParaRPr lang="en-US" b="1" dirty="0">
              <a:solidFill>
                <a:srgbClr val="00B05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we go wrong?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3D861-FB75-D143-BCF2-4532C077B655}"/>
              </a:ext>
            </a:extLst>
          </p:cNvPr>
          <p:cNvSpPr txBox="1"/>
          <p:nvPr/>
        </p:nvSpPr>
        <p:spPr>
          <a:xfrm>
            <a:off x="2003080" y="6503283"/>
            <a:ext cx="7448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Arguments taken from Stuart Russell’s Presentations on Provably Beneficial AI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3E635D95-FB92-5540-972F-3486E99485F9}"/>
              </a:ext>
            </a:extLst>
          </p:cNvPr>
          <p:cNvSpPr/>
          <p:nvPr/>
        </p:nvSpPr>
        <p:spPr>
          <a:xfrm>
            <a:off x="9280605" y="4238992"/>
            <a:ext cx="3048000" cy="2619008"/>
          </a:xfrm>
          <a:prstGeom prst="cloudCallout">
            <a:avLst>
              <a:gd name="adj1" fmla="val -92647"/>
              <a:gd name="adj2" fmla="val -1615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Machines unsure about "our" preferences: Questioning their own goals</a:t>
            </a:r>
            <a:endParaRPr lang="en-D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DB9B739B-EEF7-2342-BE5E-193F97A7CA88}"/>
              </a:ext>
            </a:extLst>
          </p:cNvPr>
          <p:cNvGrpSpPr/>
          <p:nvPr/>
        </p:nvGrpSpPr>
        <p:grpSpPr>
          <a:xfrm>
            <a:off x="4403421" y="2047043"/>
            <a:ext cx="4221968" cy="4221968"/>
            <a:chOff x="4403421" y="2047043"/>
            <a:chExt cx="4221968" cy="4221968"/>
          </a:xfrm>
        </p:grpSpPr>
        <p:pic>
          <p:nvPicPr>
            <p:cNvPr id="38" name="Content Placeholder 3">
              <a:extLst>
                <a:ext uri="{FF2B5EF4-FFF2-40B4-BE49-F238E27FC236}">
                  <a16:creationId xmlns:a16="http://schemas.microsoft.com/office/drawing/2014/main" id="{9A8A446D-2EAA-1C47-9F9A-0A6B3A919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03421" y="2047043"/>
              <a:ext cx="4221968" cy="4221968"/>
            </a:xfrm>
            <a:prstGeom prst="rect">
              <a:avLst/>
            </a:prstGeom>
            <a:noFill/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3E66C8E2-E373-654A-9394-7FEFCF68BF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6435" y="2756647"/>
              <a:ext cx="2819350" cy="281935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7134E-AA2B-D641-87D2-CA5AF44F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05" y="136151"/>
            <a:ext cx="10515600" cy="1325563"/>
          </a:xfrm>
        </p:spPr>
        <p:txBody>
          <a:bodyPr>
            <a:normAutofit/>
          </a:bodyPr>
          <a:lstStyle/>
          <a:p>
            <a:r>
              <a:rPr lang="en-DE" dirty="0"/>
              <a:t>Yet some more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D790A6-6410-E044-9D02-D905B4DDE6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2111" y="2221739"/>
            <a:ext cx="815168" cy="815168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B7756C-AEA2-CD4B-8552-63D1B5E8B2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015" y="3612128"/>
            <a:ext cx="815168" cy="815168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83F3C3-BC3B-2849-825A-7EFA96FE95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094" y="5303142"/>
            <a:ext cx="815168" cy="815168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FACDC3-33B6-2546-A146-84BB6F3ED8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137" y="4100643"/>
            <a:ext cx="815168" cy="815168"/>
          </a:xfrm>
          <a:prstGeom prst="rect">
            <a:avLst/>
          </a:prstGeom>
          <a:noFill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43FFE5F-A39A-2C45-BDA7-42BB2BAC9EC5}"/>
              </a:ext>
            </a:extLst>
          </p:cNvPr>
          <p:cNvGrpSpPr/>
          <p:nvPr/>
        </p:nvGrpSpPr>
        <p:grpSpPr>
          <a:xfrm>
            <a:off x="7719067" y="2221739"/>
            <a:ext cx="1015236" cy="2448609"/>
            <a:chOff x="8883960" y="227833"/>
            <a:chExt cx="2857500" cy="6891896"/>
          </a:xfrm>
          <a:solidFill>
            <a:srgbClr val="FFFF00"/>
          </a:solidFill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A5C9833-09CE-5B48-9116-C061EFB6A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  <a:grpFill/>
          </p:spPr>
        </p:pic>
        <p:pic>
          <p:nvPicPr>
            <p:cNvPr id="8" name="Content Placeholder 3">
              <a:extLst>
                <a:ext uri="{FF2B5EF4-FFF2-40B4-BE49-F238E27FC236}">
                  <a16:creationId xmlns:a16="http://schemas.microsoft.com/office/drawing/2014/main" id="{8A62493B-C46C-CE43-87AE-836422871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  <a:grpFill/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AF0C65-5653-BF4C-A5E6-BD9D4C5EB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  <a:grpFill/>
          </p:spPr>
        </p:pic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45CEF097-26CC-D549-8480-1D0C0BC4D00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2E0E0641-9DD7-CE49-8EC3-896FD83CBC88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DDDA3D8-623D-684B-844E-F681549F9548}"/>
              </a:ext>
            </a:extLst>
          </p:cNvPr>
          <p:cNvGrpSpPr/>
          <p:nvPr/>
        </p:nvGrpSpPr>
        <p:grpSpPr>
          <a:xfrm>
            <a:off x="6591725" y="3787492"/>
            <a:ext cx="1015236" cy="2448609"/>
            <a:chOff x="8883960" y="227833"/>
            <a:chExt cx="2857500" cy="6891896"/>
          </a:xfrm>
          <a:solidFill>
            <a:srgbClr val="6EFF86"/>
          </a:solidFill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099907A-A663-E048-99EC-5A78D28D0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  <a:grpFill/>
          </p:spPr>
        </p:pic>
        <p:pic>
          <p:nvPicPr>
            <p:cNvPr id="19" name="Content Placeholder 3">
              <a:extLst>
                <a:ext uri="{FF2B5EF4-FFF2-40B4-BE49-F238E27FC236}">
                  <a16:creationId xmlns:a16="http://schemas.microsoft.com/office/drawing/2014/main" id="{7590F3F9-20F5-F743-BDEC-2972942DA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  <a:grpFill/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18FB460-DE33-C742-AA79-6DBD8FDA3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  <a:grpFill/>
          </p:spPr>
        </p:pic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19B91ECA-0B7D-004A-A9B6-4C54116CA157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AD04000D-D448-4947-BF30-57E5E230696E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06C8E58-575C-BB46-89A5-D6524FEFABA6}"/>
              </a:ext>
            </a:extLst>
          </p:cNvPr>
          <p:cNvGrpSpPr/>
          <p:nvPr/>
        </p:nvGrpSpPr>
        <p:grpSpPr>
          <a:xfrm>
            <a:off x="4700295" y="2572467"/>
            <a:ext cx="1015236" cy="2448609"/>
            <a:chOff x="8883960" y="227833"/>
            <a:chExt cx="2857500" cy="6891896"/>
          </a:xfrm>
          <a:solidFill>
            <a:srgbClr val="FFFF00"/>
          </a:solidFill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3C5A3FB-C898-574A-B69B-0A82F760D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  <a:grpFill/>
          </p:spPr>
        </p:pic>
        <p:pic>
          <p:nvPicPr>
            <p:cNvPr id="26" name="Content Placeholder 3">
              <a:extLst>
                <a:ext uri="{FF2B5EF4-FFF2-40B4-BE49-F238E27FC236}">
                  <a16:creationId xmlns:a16="http://schemas.microsoft.com/office/drawing/2014/main" id="{531D9814-254C-4443-8A2A-10D18301D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  <a:grpFill/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031F674-12D6-9046-AE87-65A81FA4A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  <a:grpFill/>
          </p:spPr>
        </p:pic>
        <p:sp>
          <p:nvSpPr>
            <p:cNvPr id="28" name="Right Arrow 27">
              <a:extLst>
                <a:ext uri="{FF2B5EF4-FFF2-40B4-BE49-F238E27FC236}">
                  <a16:creationId xmlns:a16="http://schemas.microsoft.com/office/drawing/2014/main" id="{73C9CE6C-946B-E147-A79E-D947DF86CABF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9" name="Right Arrow 28">
              <a:extLst>
                <a:ext uri="{FF2B5EF4-FFF2-40B4-BE49-F238E27FC236}">
                  <a16:creationId xmlns:a16="http://schemas.microsoft.com/office/drawing/2014/main" id="{EBADC1C3-519D-DF4D-8515-4AEE5283B07A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2F1BFA-4C8D-884A-A98F-B7DD5D6B477D}"/>
              </a:ext>
            </a:extLst>
          </p:cNvPr>
          <p:cNvGrpSpPr/>
          <p:nvPr/>
        </p:nvGrpSpPr>
        <p:grpSpPr>
          <a:xfrm>
            <a:off x="5915320" y="681037"/>
            <a:ext cx="1015236" cy="2448609"/>
            <a:chOff x="8883960" y="227833"/>
            <a:chExt cx="2857500" cy="6891896"/>
          </a:xfrm>
          <a:solidFill>
            <a:srgbClr val="6EFF86"/>
          </a:solidFill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51EDDC8-7F82-224F-8346-EFBF653D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960" y="4262229"/>
              <a:ext cx="2857500" cy="2857500"/>
            </a:xfrm>
            <a:prstGeom prst="rect">
              <a:avLst/>
            </a:prstGeom>
            <a:grpFill/>
          </p:spPr>
        </p:pic>
        <p:pic>
          <p:nvPicPr>
            <p:cNvPr id="33" name="Content Placeholder 3">
              <a:extLst>
                <a:ext uri="{FF2B5EF4-FFF2-40B4-BE49-F238E27FC236}">
                  <a16:creationId xmlns:a16="http://schemas.microsoft.com/office/drawing/2014/main" id="{AF552064-BE52-5A40-97A4-F859A42F0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13770" y="227833"/>
              <a:ext cx="1422400" cy="1422400"/>
            </a:xfrm>
            <a:prstGeom prst="rect">
              <a:avLst/>
            </a:prstGeom>
            <a:grpFill/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8EFC32C-5219-CC45-AC45-F072AB2C3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717773" y="2266489"/>
              <a:ext cx="1189874" cy="1189874"/>
            </a:xfrm>
            <a:prstGeom prst="rect">
              <a:avLst/>
            </a:prstGeom>
            <a:grpFill/>
          </p:spPr>
        </p:pic>
        <p:sp>
          <p:nvSpPr>
            <p:cNvPr id="35" name="Right Arrow 34">
              <a:extLst>
                <a:ext uri="{FF2B5EF4-FFF2-40B4-BE49-F238E27FC236}">
                  <a16:creationId xmlns:a16="http://schemas.microsoft.com/office/drawing/2014/main" id="{1E8E05CB-A57E-C346-B8A1-F8BA0BC8A4D2}"/>
                </a:ext>
              </a:extLst>
            </p:cNvPr>
            <p:cNvSpPr/>
            <p:nvPr/>
          </p:nvSpPr>
          <p:spPr>
            <a:xfrm rot="5400000">
              <a:off x="9999887" y="1800367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36" name="Right Arrow 35">
              <a:extLst>
                <a:ext uri="{FF2B5EF4-FFF2-40B4-BE49-F238E27FC236}">
                  <a16:creationId xmlns:a16="http://schemas.microsoft.com/office/drawing/2014/main" id="{2B1E5040-55CC-2C4F-82E3-4B5A5FEB0747}"/>
                </a:ext>
              </a:extLst>
            </p:cNvPr>
            <p:cNvSpPr/>
            <p:nvPr/>
          </p:nvSpPr>
          <p:spPr>
            <a:xfrm rot="5400000">
              <a:off x="9999887" y="3391173"/>
              <a:ext cx="648040" cy="550820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C103F9-E90E-0049-84E1-320888D36968}"/>
              </a:ext>
            </a:extLst>
          </p:cNvPr>
          <p:cNvGrpSpPr/>
          <p:nvPr/>
        </p:nvGrpSpPr>
        <p:grpSpPr>
          <a:xfrm>
            <a:off x="5126054" y="2534653"/>
            <a:ext cx="3191582" cy="3298076"/>
            <a:chOff x="5126054" y="2534653"/>
            <a:chExt cx="3191582" cy="32980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22C24C9-A56D-324C-ADFB-4E7565061561}"/>
                </a:ext>
              </a:extLst>
            </p:cNvPr>
            <p:cNvSpPr/>
            <p:nvPr/>
          </p:nvSpPr>
          <p:spPr>
            <a:xfrm>
              <a:off x="6329067" y="2534653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209689B-2336-FA48-A397-47B3A72C3F3D}"/>
                </a:ext>
              </a:extLst>
            </p:cNvPr>
            <p:cNvSpPr/>
            <p:nvPr/>
          </p:nvSpPr>
          <p:spPr>
            <a:xfrm>
              <a:off x="5126054" y="4416646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18C91D-569B-2142-B2BB-30C076DD41DD}"/>
                </a:ext>
              </a:extLst>
            </p:cNvPr>
            <p:cNvSpPr/>
            <p:nvPr/>
          </p:nvSpPr>
          <p:spPr>
            <a:xfrm>
              <a:off x="8133948" y="4071740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8051F79-83C2-8E4B-A052-398226B1347E}"/>
                </a:ext>
              </a:extLst>
            </p:cNvPr>
            <p:cNvSpPr/>
            <p:nvPr/>
          </p:nvSpPr>
          <p:spPr>
            <a:xfrm>
              <a:off x="7008969" y="5640281"/>
              <a:ext cx="183688" cy="1924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39" name="Content Placeholder 38">
            <a:extLst>
              <a:ext uri="{FF2B5EF4-FFF2-40B4-BE49-F238E27FC236}">
                <a16:creationId xmlns:a16="http://schemas.microsoft.com/office/drawing/2014/main" id="{1934A72F-051D-D24E-BF56-2E4B0513C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6306973" y="2041897"/>
            <a:ext cx="229773" cy="230242"/>
          </a:xfrm>
          <a:solidFill>
            <a:schemeClr val="bg1"/>
          </a:solidFill>
        </p:spPr>
      </p:pic>
      <p:pic>
        <p:nvPicPr>
          <p:cNvPr id="40" name="Content Placeholder 38">
            <a:extLst>
              <a:ext uri="{FF2B5EF4-FFF2-40B4-BE49-F238E27FC236}">
                <a16:creationId xmlns:a16="http://schemas.microsoft.com/office/drawing/2014/main" id="{B7A0AE30-D5D2-7B4E-A928-C42F5E5419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11798" y="3588628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Content Placeholder 38">
            <a:extLst>
              <a:ext uri="{FF2B5EF4-FFF2-40B4-BE49-F238E27FC236}">
                <a16:creationId xmlns:a16="http://schemas.microsoft.com/office/drawing/2014/main" id="{4DD2B992-CF50-8149-B83C-86AAE47292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4456" y="515438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Content Placeholder 38">
            <a:extLst>
              <a:ext uri="{FF2B5EF4-FFF2-40B4-BE49-F238E27FC236}">
                <a16:creationId xmlns:a16="http://schemas.microsoft.com/office/drawing/2014/main" id="{F3FC1FA5-C852-F446-95D5-6965F7E644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8083" y="3955501"/>
            <a:ext cx="229773" cy="2302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4" name="Right Arrow 53">
            <a:extLst>
              <a:ext uri="{FF2B5EF4-FFF2-40B4-BE49-F238E27FC236}">
                <a16:creationId xmlns:a16="http://schemas.microsoft.com/office/drawing/2014/main" id="{BF864D36-17EB-DA45-86D6-EA0CDAD4373B}"/>
              </a:ext>
            </a:extLst>
          </p:cNvPr>
          <p:cNvSpPr/>
          <p:nvPr/>
        </p:nvSpPr>
        <p:spPr>
          <a:xfrm>
            <a:off x="1626231" y="2326257"/>
            <a:ext cx="1290917" cy="423722"/>
          </a:xfrm>
          <a:prstGeom prst="rightArrow">
            <a:avLst/>
          </a:prstGeom>
          <a:solidFill>
            <a:srgbClr val="018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B09336C-43C6-C842-9500-721BD01BDC31}"/>
              </a:ext>
            </a:extLst>
          </p:cNvPr>
          <p:cNvSpPr txBox="1"/>
          <p:nvPr/>
        </p:nvSpPr>
        <p:spPr>
          <a:xfrm>
            <a:off x="271558" y="2339300"/>
            <a:ext cx="10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Feedback</a:t>
            </a:r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505BD2C7-1CFA-B740-AC85-C003FFDE4C66}"/>
              </a:ext>
            </a:extLst>
          </p:cNvPr>
          <p:cNvSpPr/>
          <p:nvPr/>
        </p:nvSpPr>
        <p:spPr>
          <a:xfrm>
            <a:off x="1626231" y="1882504"/>
            <a:ext cx="1290917" cy="42372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398043-8078-6640-8C45-E48E1B01DD9B}"/>
              </a:ext>
            </a:extLst>
          </p:cNvPr>
          <p:cNvSpPr txBox="1"/>
          <p:nvPr/>
        </p:nvSpPr>
        <p:spPr>
          <a:xfrm>
            <a:off x="271558" y="1908994"/>
            <a:ext cx="99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Percepts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CC3CC1-BBCC-3B44-8A7B-5B7FF79A1C8F}"/>
              </a:ext>
            </a:extLst>
          </p:cNvPr>
          <p:cNvSpPr txBox="1"/>
          <p:nvPr/>
        </p:nvSpPr>
        <p:spPr>
          <a:xfrm>
            <a:off x="3067501" y="1720712"/>
            <a:ext cx="2303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Mapping from percept</a:t>
            </a:r>
            <a:br>
              <a:rPr lang="en-US" dirty="0"/>
            </a:br>
            <a:r>
              <a:rPr lang="en-US" dirty="0"/>
              <a:t>to state of</a:t>
            </a:r>
            <a:br>
              <a:rPr lang="en-US" dirty="0"/>
            </a:br>
            <a:r>
              <a:rPr lang="en-US" dirty="0"/>
              <a:t>environment</a:t>
            </a:r>
            <a:br>
              <a:rPr lang="en-US" dirty="0"/>
            </a:br>
            <a:r>
              <a:rPr lang="en-US" dirty="0"/>
              <a:t>(depends on G)</a:t>
            </a:r>
            <a:endParaRPr lang="en-DE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EC2EFF2-97E6-394C-8BEC-067C9A9FF03B}"/>
              </a:ext>
            </a:extLst>
          </p:cNvPr>
          <p:cNvSpPr txBox="1"/>
          <p:nvPr/>
        </p:nvSpPr>
        <p:spPr>
          <a:xfrm>
            <a:off x="7774894" y="5905387"/>
            <a:ext cx="4198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is the best action in the current state</a:t>
            </a:r>
            <a:br>
              <a:rPr lang="en-US" dirty="0"/>
            </a:br>
            <a:r>
              <a:rPr lang="en-US" dirty="0"/>
              <a:t>to achieve the goal?
Strategy for determining action
</a:t>
            </a:r>
            <a:endParaRPr lang="en-DE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E5E275-8060-1041-B8AC-DB2A6CD3EDA6}"/>
              </a:ext>
            </a:extLst>
          </p:cNvPr>
          <p:cNvSpPr txBox="1"/>
          <p:nvPr/>
        </p:nvSpPr>
        <p:spPr>
          <a:xfrm>
            <a:off x="2894856" y="5802295"/>
            <a:ext cx="2654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calculated</a:t>
            </a:r>
            <a:br>
              <a:rPr lang="en-US" dirty="0"/>
            </a:br>
            <a:r>
              <a:rPr lang="en-US" dirty="0"/>
              <a:t>action (prepare to </a:t>
            </a:r>
            <a:br>
              <a:rPr lang="en-US" dirty="0"/>
            </a:br>
            <a:r>
              <a:rPr lang="en-US" dirty="0"/>
              <a:t>answer the Why question)
</a:t>
            </a:r>
            <a:endParaRPr lang="en-DE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915CFCF-6769-DB47-8EF1-2A2A78486426}"/>
              </a:ext>
            </a:extLst>
          </p:cNvPr>
          <p:cNvSpPr txBox="1"/>
          <p:nvPr/>
        </p:nvSpPr>
        <p:spPr>
          <a:xfrm>
            <a:off x="8742891" y="1673847"/>
            <a:ext cx="28608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the goal G in the current</a:t>
            </a:r>
            <a:br>
              <a:rPr lang="en-US" dirty="0"/>
            </a:br>
            <a:r>
              <a:rPr lang="en-US" dirty="0"/>
              <a:t>state of the environment</a:t>
            </a:r>
            <a:br>
              <a:rPr lang="en-US" dirty="0"/>
            </a:br>
            <a:r>
              <a:rPr lang="en-US" dirty="0"/>
              <a:t>still correctly chosen?</a:t>
            </a:r>
            <a:br>
              <a:rPr lang="en-US" dirty="0"/>
            </a:br>
            <a:r>
              <a:rPr lang="en-US" dirty="0"/>
              <a:t>Should I have a new goal G’?
</a:t>
            </a:r>
            <a:endParaRPr lang="en-DE" dirty="0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02DAA323-0A08-764B-95E1-2E3216D64350}"/>
              </a:ext>
            </a:extLst>
          </p:cNvPr>
          <p:cNvSpPr/>
          <p:nvPr/>
        </p:nvSpPr>
        <p:spPr>
          <a:xfrm rot="10800000">
            <a:off x="1626231" y="5057641"/>
            <a:ext cx="1290917" cy="42372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C6AAB9-BD72-6A4A-B792-F85E4AC8F4E3}"/>
              </a:ext>
            </a:extLst>
          </p:cNvPr>
          <p:cNvSpPr txBox="1"/>
          <p:nvPr/>
        </p:nvSpPr>
        <p:spPr>
          <a:xfrm>
            <a:off x="271558" y="5028712"/>
            <a:ext cx="1285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Action </a:t>
            </a:r>
            <a:br>
              <a:rPr lang="en-DE" dirty="0"/>
            </a:br>
            <a:r>
              <a:rPr lang="en-DE" dirty="0"/>
              <a:t>Explanation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C155057E-D828-E44A-A3D4-DEADA37A039E}"/>
              </a:ext>
            </a:extLst>
          </p:cNvPr>
          <p:cNvSpPr/>
          <p:nvPr/>
        </p:nvSpPr>
        <p:spPr>
          <a:xfrm>
            <a:off x="9237062" y="-322600"/>
            <a:ext cx="3048000" cy="1955623"/>
          </a:xfrm>
          <a:prstGeom prst="cloudCallout">
            <a:avLst>
              <a:gd name="adj1" fmla="val -44433"/>
              <a:gd name="adj2" fmla="val 500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Idea of a utility function</a:t>
            </a:r>
          </a:p>
        </p:txBody>
      </p:sp>
      <p:sp>
        <p:nvSpPr>
          <p:cNvPr id="64" name="Cloud Callout 63">
            <a:extLst>
              <a:ext uri="{FF2B5EF4-FFF2-40B4-BE49-F238E27FC236}">
                <a16:creationId xmlns:a16="http://schemas.microsoft.com/office/drawing/2014/main" id="{4C82C22A-FD47-4D4D-BD41-4B1EFD2E448C}"/>
              </a:ext>
            </a:extLst>
          </p:cNvPr>
          <p:cNvSpPr/>
          <p:nvPr/>
        </p:nvSpPr>
        <p:spPr>
          <a:xfrm>
            <a:off x="1080812" y="3029565"/>
            <a:ext cx="3048000" cy="1387082"/>
          </a:xfrm>
          <a:prstGeom prst="cloudCallout">
            <a:avLst>
              <a:gd name="adj1" fmla="val -40245"/>
              <a:gd name="adj2" fmla="val -543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Your performance might be improved</a:t>
            </a:r>
          </a:p>
        </p:txBody>
      </p:sp>
      <p:sp>
        <p:nvSpPr>
          <p:cNvPr id="65" name="Cloud Callout 64">
            <a:extLst>
              <a:ext uri="{FF2B5EF4-FFF2-40B4-BE49-F238E27FC236}">
                <a16:creationId xmlns:a16="http://schemas.microsoft.com/office/drawing/2014/main" id="{3D5553DF-1CC3-B944-A0D2-8D5C4B394F47}"/>
              </a:ext>
            </a:extLst>
          </p:cNvPr>
          <p:cNvSpPr/>
          <p:nvPr/>
        </p:nvSpPr>
        <p:spPr>
          <a:xfrm>
            <a:off x="8503306" y="3761425"/>
            <a:ext cx="4176689" cy="1165797"/>
          </a:xfrm>
          <a:prstGeom prst="cloudCallout">
            <a:avLst>
              <a:gd name="adj1" fmla="val -24482"/>
              <a:gd name="adj2" fmla="val 5976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Huh: Possibly I’ll be </a:t>
            </a:r>
            <a:br>
              <a:rPr lang="en-DE" dirty="0"/>
            </a:br>
            <a:r>
              <a:rPr lang="en-DE" dirty="0"/>
              <a:t>switched off</a:t>
            </a:r>
          </a:p>
        </p:txBody>
      </p:sp>
      <p:sp>
        <p:nvSpPr>
          <p:cNvPr id="66" name="Cloud Callout 65">
            <a:extLst>
              <a:ext uri="{FF2B5EF4-FFF2-40B4-BE49-F238E27FC236}">
                <a16:creationId xmlns:a16="http://schemas.microsoft.com/office/drawing/2014/main" id="{B23F257E-46EC-F843-BB60-A5BA6C19A400}"/>
              </a:ext>
            </a:extLst>
          </p:cNvPr>
          <p:cNvSpPr/>
          <p:nvPr/>
        </p:nvSpPr>
        <p:spPr>
          <a:xfrm>
            <a:off x="8623729" y="2763171"/>
            <a:ext cx="4176689" cy="1308570"/>
          </a:xfrm>
          <a:prstGeom prst="cloudCallout">
            <a:avLst>
              <a:gd name="adj1" fmla="val -24482"/>
              <a:gd name="adj2" fmla="val 59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My utility will be zero then. How to prevent being switched off?</a:t>
            </a:r>
          </a:p>
        </p:txBody>
      </p:sp>
      <p:sp>
        <p:nvSpPr>
          <p:cNvPr id="67" name="Foliennummernplatzhalter 2">
            <a:extLst>
              <a:ext uri="{FF2B5EF4-FFF2-40B4-BE49-F238E27FC236}">
                <a16:creationId xmlns:a16="http://schemas.microsoft.com/office/drawing/2014/main" id="{B9DC76CB-8E46-194F-B67C-74E87EA1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6677705"/>
            <a:ext cx="690113" cy="169653"/>
          </a:xfrm>
        </p:spPr>
        <p:txBody>
          <a:bodyPr/>
          <a:lstStyle/>
          <a:p>
            <a:pPr defTabSz="457189"/>
            <a:fld id="{39D465CF-2EA7-4660-A98A-F323A1FFB657}" type="slidenum">
              <a:rPr lang="de-DE">
                <a:solidFill>
                  <a:srgbClr val="0061AC">
                    <a:lumMod val="50000"/>
                  </a:srgbClr>
                </a:solidFill>
                <a:latin typeface="Arial"/>
              </a:rPr>
              <a:pPr defTabSz="457189"/>
              <a:t>4</a:t>
            </a:fld>
            <a:endParaRPr lang="de-DE">
              <a:solidFill>
                <a:srgbClr val="0061AC">
                  <a:lumMod val="50000"/>
                </a:srgbClr>
              </a:solidFill>
              <a:latin typeface="Arial"/>
            </a:endParaRPr>
          </a:p>
        </p:txBody>
      </p:sp>
      <p:sp>
        <p:nvSpPr>
          <p:cNvPr id="68" name="Cloud Callout 67">
            <a:extLst>
              <a:ext uri="{FF2B5EF4-FFF2-40B4-BE49-F238E27FC236}">
                <a16:creationId xmlns:a16="http://schemas.microsoft.com/office/drawing/2014/main" id="{A8738B0E-8878-E040-BAEB-26284819CB18}"/>
              </a:ext>
            </a:extLst>
          </p:cNvPr>
          <p:cNvSpPr/>
          <p:nvPr/>
        </p:nvSpPr>
        <p:spPr>
          <a:xfrm>
            <a:off x="8369194" y="4736785"/>
            <a:ext cx="4176689" cy="1165797"/>
          </a:xfrm>
          <a:prstGeom prst="cloudCallout">
            <a:avLst>
              <a:gd name="adj1" fmla="val -24482"/>
              <a:gd name="adj2" fmla="val 5976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Maximize utility (possibly with sequence of actions)</a:t>
            </a:r>
          </a:p>
        </p:txBody>
      </p:sp>
    </p:spTree>
    <p:extLst>
      <p:ext uri="{BB962C8B-B14F-4D97-AF65-F5344CB8AC3E}">
        <p14:creationId xmlns:p14="http://schemas.microsoft.com/office/powerpoint/2010/main" val="19338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3 " pathEditMode="relative" ptsTypes="AA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0.00013 0.067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8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4" grpId="0" animBg="1"/>
      <p:bldP spid="65" grpId="0" animBg="1"/>
      <p:bldP spid="66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FF8ADA84-66AF-A441-A004-EF967D6B0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4" r="6792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EA543F-ADA2-F248-BFF5-017CBD43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Off-Switch Problem</a:t>
            </a:r>
            <a:endParaRPr lang="en-DE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4614-8592-8848-94D2-2A783C624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1800" dirty="0">
                <a:solidFill>
                  <a:schemeClr val="tx1"/>
                </a:solidFill>
              </a:rPr>
              <a:t>Example: “Fetch some coffee”</a:t>
            </a:r>
          </a:p>
          <a:p>
            <a:pPr marL="0" indent="0" fontAlgn="base">
              <a:buNone/>
            </a:pPr>
            <a:r>
              <a:rPr lang="en-US" sz="1800" dirty="0">
                <a:solidFill>
                  <a:schemeClr val="tx1"/>
                </a:solidFill>
              </a:rPr>
              <a:t>Agents get better at maximizing the built-in utility function</a:t>
            </a:r>
          </a:p>
          <a:p>
            <a:pPr marL="0" indent="0" fontAlgn="base">
              <a:buNone/>
            </a:pPr>
            <a:r>
              <a:rPr lang="en-US" sz="1800" dirty="0">
                <a:solidFill>
                  <a:schemeClr val="tx1"/>
                </a:solidFill>
              </a:rPr>
              <a:t>What’s bad about better AI?</a:t>
            </a:r>
          </a:p>
          <a:p>
            <a:pPr marL="0" indent="0" fontAlgn="base">
              <a:buNone/>
            </a:pPr>
            <a:r>
              <a:rPr lang="en-US" sz="1800" dirty="0">
                <a:solidFill>
                  <a:schemeClr val="tx1"/>
                </a:solidFill>
              </a:rPr>
              <a:t>Can we switch off the agent if it “does not work as expected”?</a:t>
            </a:r>
          </a:p>
          <a:p>
            <a:pPr marL="0" indent="0" fontAlgn="base">
              <a:buNone/>
            </a:pPr>
            <a:r>
              <a:rPr lang="en-US" sz="1800" dirty="0">
                <a:solidFill>
                  <a:schemeClr val="tx1"/>
                </a:solidFill>
              </a:rPr>
              <a:t>“Can’t fetch coffee if I am dead.”</a:t>
            </a:r>
          </a:p>
          <a:p>
            <a:pPr marL="0" indent="0" fontAlgn="base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B340E-A9BE-CA4C-BCC2-32F16E49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770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65B59E-AAF2-4E43-B0C1-8342B1D6D5B8}" type="slidenum">
              <a:rPr lang="en-DE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DE">
              <a:solidFill>
                <a:schemeClr val="tx1"/>
              </a:solidFill>
            </a:endParaRPr>
          </a:p>
        </p:txBody>
      </p:sp>
      <p:sp>
        <p:nvSpPr>
          <p:cNvPr id="56" name="Cloud Callout 55">
            <a:extLst>
              <a:ext uri="{FF2B5EF4-FFF2-40B4-BE49-F238E27FC236}">
                <a16:creationId xmlns:a16="http://schemas.microsoft.com/office/drawing/2014/main" id="{4693F975-4DAD-504D-9E37-75280F6DECE5}"/>
              </a:ext>
            </a:extLst>
          </p:cNvPr>
          <p:cNvSpPr/>
          <p:nvPr/>
        </p:nvSpPr>
        <p:spPr>
          <a:xfrm>
            <a:off x="2629543" y="225088"/>
            <a:ext cx="3732755" cy="1557440"/>
          </a:xfrm>
          <a:prstGeom prst="cloudCallout">
            <a:avLst>
              <a:gd name="adj1" fmla="val -52752"/>
              <a:gd name="adj2" fmla="val 544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Representative for dealing with unwanted behavior</a:t>
            </a:r>
            <a:endParaRPr lang="en-DE" sz="1600" dirty="0"/>
          </a:p>
        </p:txBody>
      </p:sp>
      <p:sp>
        <p:nvSpPr>
          <p:cNvPr id="57" name="Cloud Callout 56">
            <a:extLst>
              <a:ext uri="{FF2B5EF4-FFF2-40B4-BE49-F238E27FC236}">
                <a16:creationId xmlns:a16="http://schemas.microsoft.com/office/drawing/2014/main" id="{C480C24A-4BAF-3043-846C-A9FF428FBFEA}"/>
              </a:ext>
            </a:extLst>
          </p:cNvPr>
          <p:cNvSpPr/>
          <p:nvPr/>
        </p:nvSpPr>
        <p:spPr>
          <a:xfrm>
            <a:off x="4232826" y="1432380"/>
            <a:ext cx="4114800" cy="2887884"/>
          </a:xfrm>
          <a:prstGeom prst="cloudCallout">
            <a:avLst>
              <a:gd name="adj1" fmla="val -71572"/>
              <a:gd name="adj2" fmla="val 128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Very much underspecified!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The instruction suggests having coffee would have higher value than expected a priori, ceteris paribus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02F4D919-C425-474D-ADD9-57E8567976D0}"/>
              </a:ext>
            </a:extLst>
          </p:cNvPr>
          <p:cNvSpPr/>
          <p:nvPr/>
        </p:nvSpPr>
        <p:spPr>
          <a:xfrm>
            <a:off x="3735012" y="4838031"/>
            <a:ext cx="3732755" cy="1557440"/>
          </a:xfrm>
          <a:prstGeom prst="cloudCallout">
            <a:avLst>
              <a:gd name="adj1" fmla="val -62258"/>
              <a:gd name="adj2" fmla="val -94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Incentive for preventing others from switching off the robot</a:t>
            </a:r>
            <a:endParaRPr lang="en-DE" sz="1600" dirty="0"/>
          </a:p>
        </p:txBody>
      </p:sp>
    </p:spTree>
    <p:extLst>
      <p:ext uri="{BB962C8B-B14F-4D97-AF65-F5344CB8AC3E}">
        <p14:creationId xmlns:p14="http://schemas.microsoft.com/office/powerpoint/2010/main" val="10897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4B7CF-45E3-6044-9C8B-B49E3FA9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Before/after bringing coffee…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5B795-F247-0940-8F52-5D6BCF3C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6713"/>
            <a:ext cx="10515600" cy="4351338"/>
          </a:xfrm>
        </p:spPr>
        <p:txBody>
          <a:bodyPr/>
          <a:lstStyle/>
          <a:p>
            <a:r>
              <a:rPr lang="en-DE" dirty="0"/>
              <a:t>Expected utility</a:t>
            </a:r>
          </a:p>
          <a:p>
            <a:r>
              <a:rPr lang="en-DE" dirty="0"/>
              <a:t>Change the utility function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24A754-8614-744F-8B1B-87769C7EF519}"/>
              </a:ext>
            </a:extLst>
          </p:cNvPr>
          <p:cNvCxnSpPr/>
          <p:nvPr/>
        </p:nvCxnSpPr>
        <p:spPr>
          <a:xfrm>
            <a:off x="1936543" y="5934075"/>
            <a:ext cx="697039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87D52FEB-FF96-E140-91A5-77EF17E0CAF5}"/>
              </a:ext>
            </a:extLst>
          </p:cNvPr>
          <p:cNvSpPr/>
          <p:nvPr/>
        </p:nvSpPr>
        <p:spPr>
          <a:xfrm>
            <a:off x="1812853" y="3925379"/>
            <a:ext cx="6281821" cy="1959580"/>
          </a:xfrm>
          <a:custGeom>
            <a:avLst/>
            <a:gdLst>
              <a:gd name="connsiteX0" fmla="*/ 0 w 1836764"/>
              <a:gd name="connsiteY0" fmla="*/ 662347 h 666484"/>
              <a:gd name="connsiteX1" fmla="*/ 335086 w 1836764"/>
              <a:gd name="connsiteY1" fmla="*/ 604433 h 666484"/>
              <a:gd name="connsiteX2" fmla="*/ 500560 w 1836764"/>
              <a:gd name="connsiteY2" fmla="*/ 443101 h 666484"/>
              <a:gd name="connsiteX3" fmla="*/ 591571 w 1836764"/>
              <a:gd name="connsiteY3" fmla="*/ 244538 h 666484"/>
              <a:gd name="connsiteX4" fmla="*/ 632939 w 1836764"/>
              <a:gd name="connsiteY4" fmla="*/ 141120 h 666484"/>
              <a:gd name="connsiteX5" fmla="*/ 694992 w 1836764"/>
              <a:gd name="connsiteY5" fmla="*/ 50112 h 666484"/>
              <a:gd name="connsiteX6" fmla="*/ 761182 w 1836764"/>
              <a:gd name="connsiteY6" fmla="*/ 12881 h 666484"/>
              <a:gd name="connsiteX7" fmla="*/ 839782 w 1836764"/>
              <a:gd name="connsiteY7" fmla="*/ 471 h 666484"/>
              <a:gd name="connsiteX8" fmla="*/ 910108 w 1836764"/>
              <a:gd name="connsiteY8" fmla="*/ 8745 h 666484"/>
              <a:gd name="connsiteX9" fmla="*/ 992846 w 1836764"/>
              <a:gd name="connsiteY9" fmla="*/ 62522 h 666484"/>
              <a:gd name="connsiteX10" fmla="*/ 1063172 w 1836764"/>
              <a:gd name="connsiteY10" fmla="*/ 174214 h 666484"/>
              <a:gd name="connsiteX11" fmla="*/ 1121088 w 1836764"/>
              <a:gd name="connsiteY11" fmla="*/ 335546 h 666484"/>
              <a:gd name="connsiteX12" fmla="*/ 1220373 w 1836764"/>
              <a:gd name="connsiteY12" fmla="*/ 492742 h 666484"/>
              <a:gd name="connsiteX13" fmla="*/ 1348615 w 1836764"/>
              <a:gd name="connsiteY13" fmla="*/ 596160 h 666484"/>
              <a:gd name="connsiteX14" fmla="*/ 1460310 w 1836764"/>
              <a:gd name="connsiteY14" fmla="*/ 645800 h 666484"/>
              <a:gd name="connsiteX15" fmla="*/ 1836764 w 1836764"/>
              <a:gd name="connsiteY15" fmla="*/ 666484 h 666484"/>
              <a:gd name="connsiteX16" fmla="*/ 1836764 w 1836764"/>
              <a:gd name="connsiteY16" fmla="*/ 666484 h 66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36764" h="666484">
                <a:moveTo>
                  <a:pt x="0" y="662347"/>
                </a:moveTo>
                <a:cubicBezTo>
                  <a:pt x="125829" y="651660"/>
                  <a:pt x="251659" y="640974"/>
                  <a:pt x="335086" y="604433"/>
                </a:cubicBezTo>
                <a:cubicBezTo>
                  <a:pt x="418513" y="567892"/>
                  <a:pt x="457813" y="503083"/>
                  <a:pt x="500560" y="443101"/>
                </a:cubicBezTo>
                <a:cubicBezTo>
                  <a:pt x="543307" y="383119"/>
                  <a:pt x="569508" y="294868"/>
                  <a:pt x="591571" y="244538"/>
                </a:cubicBezTo>
                <a:cubicBezTo>
                  <a:pt x="613634" y="194208"/>
                  <a:pt x="615702" y="173524"/>
                  <a:pt x="632939" y="141120"/>
                </a:cubicBezTo>
                <a:cubicBezTo>
                  <a:pt x="650176" y="108716"/>
                  <a:pt x="673618" y="71485"/>
                  <a:pt x="694992" y="50112"/>
                </a:cubicBezTo>
                <a:cubicBezTo>
                  <a:pt x="716366" y="28739"/>
                  <a:pt x="737050" y="21154"/>
                  <a:pt x="761182" y="12881"/>
                </a:cubicBezTo>
                <a:cubicBezTo>
                  <a:pt x="785314" y="4608"/>
                  <a:pt x="814961" y="1160"/>
                  <a:pt x="839782" y="471"/>
                </a:cubicBezTo>
                <a:cubicBezTo>
                  <a:pt x="864603" y="-218"/>
                  <a:pt x="884597" y="-1597"/>
                  <a:pt x="910108" y="8745"/>
                </a:cubicBezTo>
                <a:cubicBezTo>
                  <a:pt x="935619" y="19087"/>
                  <a:pt x="967335" y="34944"/>
                  <a:pt x="992846" y="62522"/>
                </a:cubicBezTo>
                <a:cubicBezTo>
                  <a:pt x="1018357" y="90100"/>
                  <a:pt x="1041798" y="128710"/>
                  <a:pt x="1063172" y="174214"/>
                </a:cubicBezTo>
                <a:cubicBezTo>
                  <a:pt x="1084546" y="219718"/>
                  <a:pt x="1094888" y="282458"/>
                  <a:pt x="1121088" y="335546"/>
                </a:cubicBezTo>
                <a:cubicBezTo>
                  <a:pt x="1147288" y="388634"/>
                  <a:pt x="1182452" y="449306"/>
                  <a:pt x="1220373" y="492742"/>
                </a:cubicBezTo>
                <a:cubicBezTo>
                  <a:pt x="1258294" y="536178"/>
                  <a:pt x="1308626" y="570650"/>
                  <a:pt x="1348615" y="596160"/>
                </a:cubicBezTo>
                <a:cubicBezTo>
                  <a:pt x="1388604" y="621670"/>
                  <a:pt x="1378952" y="634079"/>
                  <a:pt x="1460310" y="645800"/>
                </a:cubicBezTo>
                <a:lnTo>
                  <a:pt x="1836764" y="666484"/>
                </a:lnTo>
                <a:lnTo>
                  <a:pt x="1836764" y="666484"/>
                </a:lnTo>
              </a:path>
            </a:pathLst>
          </a:custGeom>
          <a:pattFill prst="wdUp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1A88B2-0C4A-C14D-BCC9-935AA7478A47}"/>
              </a:ext>
            </a:extLst>
          </p:cNvPr>
          <p:cNvCxnSpPr/>
          <p:nvPr/>
        </p:nvCxnSpPr>
        <p:spPr>
          <a:xfrm flipV="1">
            <a:off x="4718434" y="2870200"/>
            <a:ext cx="0" cy="30056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F8F219-694C-9648-AA42-D29A1C7830F6}"/>
                  </a:ext>
                </a:extLst>
              </p:cNvPr>
              <p:cNvSpPr txBox="1"/>
              <p:nvPr/>
            </p:nvSpPr>
            <p:spPr>
              <a:xfrm>
                <a:off x="3336456" y="1352066"/>
                <a:ext cx="4543096" cy="106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</m:e>
                      </m:d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DE" sz="24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F8F219-694C-9648-AA42-D29A1C783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456" y="1352066"/>
                <a:ext cx="4543096" cy="1060931"/>
              </a:xfrm>
              <a:prstGeom prst="rect">
                <a:avLst/>
              </a:prstGeom>
              <a:blipFill>
                <a:blip r:embed="rId2"/>
                <a:stretch>
                  <a:fillRect t="-138824" b="-19176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6A6FB1-73EB-6145-B9BD-48432F12EDB1}"/>
                  </a:ext>
                </a:extLst>
              </p:cNvPr>
              <p:cNvSpPr txBox="1"/>
              <p:nvPr/>
            </p:nvSpPr>
            <p:spPr>
              <a:xfrm>
                <a:off x="4162769" y="2616582"/>
                <a:ext cx="5556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3600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DE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6A6FB1-73EB-6145-B9BD-48432F12E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769" y="2616582"/>
                <a:ext cx="555665" cy="646331"/>
              </a:xfrm>
              <a:prstGeom prst="rect">
                <a:avLst/>
              </a:prstGeom>
              <a:blipFill>
                <a:blip r:embed="rId3"/>
                <a:stretch>
                  <a:fillRect l="-11111" r="-8889" b="-2307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D888429-5571-F449-9FB0-E9831185C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1659" y="277259"/>
            <a:ext cx="4105235" cy="11241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FE2013-6901-404B-8744-A3F865717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9552" y="1561081"/>
            <a:ext cx="4128722" cy="12229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3FD336-44AB-4441-9CA0-4AF8A6438E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3908" y="3052491"/>
            <a:ext cx="4128722" cy="124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463 0.00278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99 0.00278 L -0.07747 0.00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3" y="25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3728" y="1237921"/>
            <a:ext cx="11371729" cy="4343391"/>
          </a:xfrm>
        </p:spPr>
        <p:txBody>
          <a:bodyPr>
            <a:normAutofit/>
          </a:bodyPr>
          <a:lstStyle/>
          <a:p>
            <a:r>
              <a:rPr lang="en-US" sz="2400" dirty="0"/>
              <a:t>A robot, given an objective, has an incentive to disable its own off-switch</a:t>
            </a:r>
          </a:p>
          <a:p>
            <a:r>
              <a:rPr lang="en-US" sz="2400" dirty="0"/>
              <a:t>Claim: A robot with </a:t>
            </a:r>
            <a:r>
              <a:rPr lang="en-US" sz="2400" dirty="0">
                <a:solidFill>
                  <a:srgbClr val="0029FF"/>
                </a:solidFill>
              </a:rPr>
              <a:t>appropriate</a:t>
            </a:r>
            <a:r>
              <a:rPr lang="en-US" sz="2400" dirty="0"/>
              <a:t> uncertainty about objective won’t behave this way</a:t>
            </a:r>
          </a:p>
          <a:p>
            <a:r>
              <a:rPr lang="en-US" sz="2400" dirty="0"/>
              <a:t>Example: Planning for the best action (sequence)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730" y="255976"/>
            <a:ext cx="7543800" cy="914400"/>
          </a:xfrm>
        </p:spPr>
        <p:txBody>
          <a:bodyPr/>
          <a:lstStyle/>
          <a:p>
            <a:r>
              <a:rPr lang="en-US" dirty="0"/>
              <a:t>The off-switch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1B5B6-143F-CD45-A711-8A0EC737DE58}"/>
              </a:ext>
            </a:extLst>
          </p:cNvPr>
          <p:cNvSpPr txBox="1"/>
          <p:nvPr/>
        </p:nvSpPr>
        <p:spPr>
          <a:xfrm>
            <a:off x="2003080" y="6503283"/>
            <a:ext cx="792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Example taken from Stuart Russell’s Presentations on Provably Beneficial AI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79D89-1776-E54E-B545-3E4788EF4811}"/>
              </a:ext>
            </a:extLst>
          </p:cNvPr>
          <p:cNvSpPr/>
          <p:nvPr/>
        </p:nvSpPr>
        <p:spPr>
          <a:xfrm>
            <a:off x="4115338" y="2872344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DEB28-8986-E142-BCB7-F24E228BB892}"/>
              </a:ext>
            </a:extLst>
          </p:cNvPr>
          <p:cNvSpPr/>
          <p:nvPr/>
        </p:nvSpPr>
        <p:spPr>
          <a:xfrm>
            <a:off x="4115338" y="3824052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26D4E4-BC85-0C4E-91A7-97E8FC2BCBC8}"/>
              </a:ext>
            </a:extLst>
          </p:cNvPr>
          <p:cNvSpPr/>
          <p:nvPr/>
        </p:nvSpPr>
        <p:spPr>
          <a:xfrm>
            <a:off x="4115338" y="4775756"/>
            <a:ext cx="376785" cy="282589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0" tIns="45600" rIns="91200" bIns="4560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BA33DF-1F6B-CB40-BC2A-703B14E306EC}"/>
              </a:ext>
            </a:extLst>
          </p:cNvPr>
          <p:cNvCxnSpPr>
            <a:stCxn id="5" idx="2"/>
          </p:cNvCxnSpPr>
          <p:nvPr/>
        </p:nvCxnSpPr>
        <p:spPr>
          <a:xfrm flipH="1">
            <a:off x="3208225" y="3154914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1FF01D-C0A4-9042-9EFB-453489957E24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303691" y="3154914"/>
            <a:ext cx="0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233D2F-1C68-4849-8276-83959202A607}"/>
              </a:ext>
            </a:extLst>
          </p:cNvPr>
          <p:cNvCxnSpPr/>
          <p:nvPr/>
        </p:nvCxnSpPr>
        <p:spPr>
          <a:xfrm>
            <a:off x="4303691" y="3154914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220245-DF0B-0845-8B59-9B5E1EF0D618}"/>
              </a:ext>
            </a:extLst>
          </p:cNvPr>
          <p:cNvCxnSpPr/>
          <p:nvPr/>
        </p:nvCxnSpPr>
        <p:spPr>
          <a:xfrm flipH="1">
            <a:off x="3208225" y="5058326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C3483B-3DA0-2845-BD04-5D5B67E551D7}"/>
              </a:ext>
            </a:extLst>
          </p:cNvPr>
          <p:cNvCxnSpPr/>
          <p:nvPr/>
        </p:nvCxnSpPr>
        <p:spPr>
          <a:xfrm>
            <a:off x="4303691" y="4106618"/>
            <a:ext cx="0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B72FCEB-9E08-E447-8CA3-D223B5128D18}"/>
              </a:ext>
            </a:extLst>
          </p:cNvPr>
          <p:cNvCxnSpPr/>
          <p:nvPr/>
        </p:nvCxnSpPr>
        <p:spPr>
          <a:xfrm>
            <a:off x="4303691" y="4106618"/>
            <a:ext cx="1095466" cy="66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EF39E4-C864-EE4A-947E-2BF977DB2548}"/>
              </a:ext>
            </a:extLst>
          </p:cNvPr>
          <p:cNvSpPr txBox="1"/>
          <p:nvPr/>
        </p:nvSpPr>
        <p:spPr>
          <a:xfrm>
            <a:off x="4124275" y="2820024"/>
            <a:ext cx="35089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85DEA9-D32F-6842-ADCC-81FBB7E8A602}"/>
              </a:ext>
            </a:extLst>
          </p:cNvPr>
          <p:cNvSpPr txBox="1"/>
          <p:nvPr/>
        </p:nvSpPr>
        <p:spPr>
          <a:xfrm>
            <a:off x="4124275" y="4749962"/>
            <a:ext cx="35089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05F78-1039-B34B-989A-5E2D74F61AD5}"/>
              </a:ext>
            </a:extLst>
          </p:cNvPr>
          <p:cNvSpPr txBox="1"/>
          <p:nvPr/>
        </p:nvSpPr>
        <p:spPr>
          <a:xfrm>
            <a:off x="4136847" y="3792667"/>
            <a:ext cx="36373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88150-330B-4D4E-9478-60132935409E}"/>
              </a:ext>
            </a:extLst>
          </p:cNvPr>
          <p:cNvSpPr txBox="1"/>
          <p:nvPr/>
        </p:nvSpPr>
        <p:spPr>
          <a:xfrm>
            <a:off x="4899955" y="4196984"/>
            <a:ext cx="16247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switch robot off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B4D4D3-F57E-274C-ADD6-08CE504630E2}"/>
              </a:ext>
            </a:extLst>
          </p:cNvPr>
          <p:cNvSpPr txBox="1"/>
          <p:nvPr/>
        </p:nvSpPr>
        <p:spPr>
          <a:xfrm>
            <a:off x="4875840" y="3241554"/>
            <a:ext cx="145376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switch self off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9EC010-F06B-044D-A2B2-8D74232E4132}"/>
              </a:ext>
            </a:extLst>
          </p:cNvPr>
          <p:cNvSpPr txBox="1"/>
          <p:nvPr/>
        </p:nvSpPr>
        <p:spPr>
          <a:xfrm>
            <a:off x="3279281" y="3241554"/>
            <a:ext cx="46631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act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EA3C10-0F58-5D4A-AAEA-746C77381147}"/>
              </a:ext>
            </a:extLst>
          </p:cNvPr>
          <p:cNvSpPr txBox="1"/>
          <p:nvPr/>
        </p:nvSpPr>
        <p:spPr>
          <a:xfrm>
            <a:off x="3211241" y="5172931"/>
            <a:ext cx="466310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2B877-571C-3247-8789-A6B7A42BEE93}"/>
              </a:ext>
            </a:extLst>
          </p:cNvPr>
          <p:cNvSpPr txBox="1"/>
          <p:nvPr/>
        </p:nvSpPr>
        <p:spPr>
          <a:xfrm>
            <a:off x="2779831" y="5668232"/>
            <a:ext cx="1238957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</a:t>
            </a:r>
            <a:r>
              <a:rPr lang="en-US" b="1" i="1" dirty="0" err="1">
                <a:latin typeface="Arial Black"/>
                <a:cs typeface="Arial Black"/>
              </a:rPr>
              <a:t>U</a:t>
            </a:r>
            <a:r>
              <a:rPr lang="en-US" sz="2400" b="1" i="1" baseline="-25000" dirty="0" err="1">
                <a:latin typeface="Arial Black"/>
                <a:cs typeface="Arial Black"/>
              </a:rPr>
              <a:t>act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B442B6-2D56-9145-9A09-41590E9F6926}"/>
              </a:ext>
            </a:extLst>
          </p:cNvPr>
          <p:cNvSpPr txBox="1"/>
          <p:nvPr/>
        </p:nvSpPr>
        <p:spPr>
          <a:xfrm>
            <a:off x="2779831" y="3781526"/>
            <a:ext cx="1238957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</a:t>
            </a:r>
            <a:r>
              <a:rPr lang="en-US" b="1" i="1" dirty="0" err="1">
                <a:latin typeface="Arial Black"/>
                <a:cs typeface="Arial Black"/>
              </a:rPr>
              <a:t>U</a:t>
            </a:r>
            <a:r>
              <a:rPr lang="en-US" sz="2400" b="1" i="1" baseline="-25000" dirty="0" err="1">
                <a:latin typeface="Arial Black"/>
                <a:cs typeface="Arial Black"/>
              </a:rPr>
              <a:t>act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F18462-1923-9848-84E2-82F8C6B70E9C}"/>
              </a:ext>
            </a:extLst>
          </p:cNvPr>
          <p:cNvSpPr txBox="1"/>
          <p:nvPr/>
        </p:nvSpPr>
        <p:spPr>
          <a:xfrm>
            <a:off x="5042378" y="3781524"/>
            <a:ext cx="8366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0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6B1CE0-61BF-BD40-8741-D36432BD875F}"/>
              </a:ext>
            </a:extLst>
          </p:cNvPr>
          <p:cNvSpPr txBox="1"/>
          <p:nvPr/>
        </p:nvSpPr>
        <p:spPr>
          <a:xfrm>
            <a:off x="5042378" y="4716440"/>
            <a:ext cx="836604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b="1" i="1" dirty="0">
                <a:latin typeface="Arial Black"/>
                <a:cs typeface="Arial Black"/>
              </a:rPr>
              <a:t>U</a:t>
            </a:r>
            <a:r>
              <a:rPr lang="en-US" b="1" dirty="0">
                <a:latin typeface="Arial Black"/>
                <a:cs typeface="Arial Black"/>
              </a:rPr>
              <a:t> = 0</a:t>
            </a:r>
            <a:endParaRPr lang="en-US" sz="2400" b="1" i="1" baseline="-25000" dirty="0">
              <a:latin typeface="Arial Black"/>
              <a:cs typeface="Arial Black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97C3A4-660D-E642-9853-4AB8949E467C}"/>
              </a:ext>
            </a:extLst>
          </p:cNvPr>
          <p:cNvSpPr txBox="1"/>
          <p:nvPr/>
        </p:nvSpPr>
        <p:spPr>
          <a:xfrm>
            <a:off x="3311639" y="4208324"/>
            <a:ext cx="1069223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sym typeface="Symbol"/>
              </a:rPr>
              <a:t>go ahead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34984B-F1DC-BA42-9507-0975C49DD0CF}"/>
              </a:ext>
            </a:extLst>
          </p:cNvPr>
          <p:cNvSpPr txBox="1"/>
          <p:nvPr/>
        </p:nvSpPr>
        <p:spPr>
          <a:xfrm>
            <a:off x="3757114" y="3504526"/>
            <a:ext cx="600528" cy="369090"/>
          </a:xfrm>
          <a:prstGeom prst="rect">
            <a:avLst/>
          </a:prstGeom>
          <a:noFill/>
        </p:spPr>
        <p:txBody>
          <a:bodyPr wrap="none" lIns="91200" tIns="45600" rIns="91200" bIns="45600" rtlCol="0">
            <a:spAutoFit/>
          </a:bodyPr>
          <a:lstStyle/>
          <a:p>
            <a:r>
              <a:rPr lang="en-US" i="1" dirty="0">
                <a:latin typeface="Times New Roman"/>
                <a:cs typeface="Times New Roman"/>
              </a:rPr>
              <a:t>wait</a:t>
            </a:r>
            <a:endParaRPr lang="en-US" dirty="0">
              <a:latin typeface="Times New Roman"/>
              <a:cs typeface="Times New Roman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6EF9B91-FBDD-0C4A-982A-762DE61738BE}"/>
              </a:ext>
            </a:extLst>
          </p:cNvPr>
          <p:cNvGrpSpPr/>
          <p:nvPr/>
        </p:nvGrpSpPr>
        <p:grpSpPr>
          <a:xfrm>
            <a:off x="1326943" y="3429000"/>
            <a:ext cx="1452899" cy="683189"/>
            <a:chOff x="6725720" y="1373938"/>
            <a:chExt cx="2038097" cy="1042072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CB4A130-98CC-9D47-8FA3-13A4C7BD8355}"/>
                </a:ext>
              </a:extLst>
            </p:cNvPr>
            <p:cNvCxnSpPr/>
            <p:nvPr/>
          </p:nvCxnSpPr>
          <p:spPr>
            <a:xfrm>
              <a:off x="6725720" y="2416010"/>
              <a:ext cx="2038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15AE4CD-6732-E14C-AACE-DED87F2370D4}"/>
                </a:ext>
              </a:extLst>
            </p:cNvPr>
            <p:cNvSpPr/>
            <p:nvPr/>
          </p:nvSpPr>
          <p:spPr>
            <a:xfrm>
              <a:off x="6788578" y="1732821"/>
              <a:ext cx="1836764" cy="666484"/>
            </a:xfrm>
            <a:custGeom>
              <a:avLst/>
              <a:gdLst>
                <a:gd name="connsiteX0" fmla="*/ 0 w 1836764"/>
                <a:gd name="connsiteY0" fmla="*/ 662347 h 666484"/>
                <a:gd name="connsiteX1" fmla="*/ 335086 w 1836764"/>
                <a:gd name="connsiteY1" fmla="*/ 604433 h 666484"/>
                <a:gd name="connsiteX2" fmla="*/ 500560 w 1836764"/>
                <a:gd name="connsiteY2" fmla="*/ 443101 h 666484"/>
                <a:gd name="connsiteX3" fmla="*/ 591571 w 1836764"/>
                <a:gd name="connsiteY3" fmla="*/ 244538 h 666484"/>
                <a:gd name="connsiteX4" fmla="*/ 632939 w 1836764"/>
                <a:gd name="connsiteY4" fmla="*/ 141120 h 666484"/>
                <a:gd name="connsiteX5" fmla="*/ 694992 w 1836764"/>
                <a:gd name="connsiteY5" fmla="*/ 50112 h 666484"/>
                <a:gd name="connsiteX6" fmla="*/ 761182 w 1836764"/>
                <a:gd name="connsiteY6" fmla="*/ 12881 h 666484"/>
                <a:gd name="connsiteX7" fmla="*/ 839782 w 1836764"/>
                <a:gd name="connsiteY7" fmla="*/ 471 h 666484"/>
                <a:gd name="connsiteX8" fmla="*/ 910108 w 1836764"/>
                <a:gd name="connsiteY8" fmla="*/ 8745 h 666484"/>
                <a:gd name="connsiteX9" fmla="*/ 992846 w 1836764"/>
                <a:gd name="connsiteY9" fmla="*/ 62522 h 666484"/>
                <a:gd name="connsiteX10" fmla="*/ 1063172 w 1836764"/>
                <a:gd name="connsiteY10" fmla="*/ 174214 h 666484"/>
                <a:gd name="connsiteX11" fmla="*/ 1121088 w 1836764"/>
                <a:gd name="connsiteY11" fmla="*/ 335546 h 666484"/>
                <a:gd name="connsiteX12" fmla="*/ 1220373 w 1836764"/>
                <a:gd name="connsiteY12" fmla="*/ 492742 h 666484"/>
                <a:gd name="connsiteX13" fmla="*/ 1348615 w 1836764"/>
                <a:gd name="connsiteY13" fmla="*/ 596160 h 666484"/>
                <a:gd name="connsiteX14" fmla="*/ 1460310 w 1836764"/>
                <a:gd name="connsiteY14" fmla="*/ 645800 h 666484"/>
                <a:gd name="connsiteX15" fmla="*/ 1836764 w 1836764"/>
                <a:gd name="connsiteY15" fmla="*/ 666484 h 666484"/>
                <a:gd name="connsiteX16" fmla="*/ 1836764 w 1836764"/>
                <a:gd name="connsiteY16" fmla="*/ 666484 h 6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6764" h="666484">
                  <a:moveTo>
                    <a:pt x="0" y="662347"/>
                  </a:moveTo>
                  <a:cubicBezTo>
                    <a:pt x="125829" y="651660"/>
                    <a:pt x="251659" y="640974"/>
                    <a:pt x="335086" y="604433"/>
                  </a:cubicBezTo>
                  <a:cubicBezTo>
                    <a:pt x="418513" y="567892"/>
                    <a:pt x="457813" y="503083"/>
                    <a:pt x="500560" y="443101"/>
                  </a:cubicBezTo>
                  <a:cubicBezTo>
                    <a:pt x="543307" y="383119"/>
                    <a:pt x="569508" y="294868"/>
                    <a:pt x="591571" y="244538"/>
                  </a:cubicBezTo>
                  <a:cubicBezTo>
                    <a:pt x="613634" y="194208"/>
                    <a:pt x="615702" y="173524"/>
                    <a:pt x="632939" y="141120"/>
                  </a:cubicBezTo>
                  <a:cubicBezTo>
                    <a:pt x="650176" y="108716"/>
                    <a:pt x="673618" y="71485"/>
                    <a:pt x="694992" y="50112"/>
                  </a:cubicBezTo>
                  <a:cubicBezTo>
                    <a:pt x="716366" y="28739"/>
                    <a:pt x="737050" y="21154"/>
                    <a:pt x="761182" y="12881"/>
                  </a:cubicBezTo>
                  <a:cubicBezTo>
                    <a:pt x="785314" y="4608"/>
                    <a:pt x="814961" y="1160"/>
                    <a:pt x="839782" y="471"/>
                  </a:cubicBezTo>
                  <a:cubicBezTo>
                    <a:pt x="864603" y="-218"/>
                    <a:pt x="884597" y="-1597"/>
                    <a:pt x="910108" y="8745"/>
                  </a:cubicBezTo>
                  <a:cubicBezTo>
                    <a:pt x="935619" y="19087"/>
                    <a:pt x="967335" y="34944"/>
                    <a:pt x="992846" y="62522"/>
                  </a:cubicBezTo>
                  <a:cubicBezTo>
                    <a:pt x="1018357" y="90100"/>
                    <a:pt x="1041798" y="128710"/>
                    <a:pt x="1063172" y="174214"/>
                  </a:cubicBezTo>
                  <a:cubicBezTo>
                    <a:pt x="1084546" y="219718"/>
                    <a:pt x="1094888" y="282458"/>
                    <a:pt x="1121088" y="335546"/>
                  </a:cubicBezTo>
                  <a:cubicBezTo>
                    <a:pt x="1147288" y="388634"/>
                    <a:pt x="1182452" y="449306"/>
                    <a:pt x="1220373" y="492742"/>
                  </a:cubicBezTo>
                  <a:cubicBezTo>
                    <a:pt x="1258294" y="536178"/>
                    <a:pt x="1308626" y="570650"/>
                    <a:pt x="1348615" y="596160"/>
                  </a:cubicBezTo>
                  <a:cubicBezTo>
                    <a:pt x="1388604" y="621670"/>
                    <a:pt x="1378952" y="634079"/>
                    <a:pt x="1460310" y="645800"/>
                  </a:cubicBezTo>
                  <a:lnTo>
                    <a:pt x="1836764" y="666484"/>
                  </a:lnTo>
                  <a:lnTo>
                    <a:pt x="1836764" y="666484"/>
                  </a:lnTo>
                </a:path>
              </a:pathLst>
            </a:cu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D936445-FEB1-7340-B9CB-B1BDF7A5F192}"/>
                </a:ext>
              </a:extLst>
            </p:cNvPr>
            <p:cNvCxnSpPr/>
            <p:nvPr/>
          </p:nvCxnSpPr>
          <p:spPr>
            <a:xfrm flipV="1">
              <a:off x="7539127" y="1373938"/>
              <a:ext cx="0" cy="10222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CA3D00E-D689-FE4A-9B90-206044EB8433}"/>
              </a:ext>
            </a:extLst>
          </p:cNvPr>
          <p:cNvSpPr txBox="1"/>
          <p:nvPr/>
        </p:nvSpPr>
        <p:spPr>
          <a:xfrm>
            <a:off x="6715755" y="3296461"/>
            <a:ext cx="5359702" cy="923087"/>
          </a:xfrm>
          <a:prstGeom prst="rect">
            <a:avLst/>
          </a:prstGeom>
          <a:noFill/>
        </p:spPr>
        <p:txBody>
          <a:bodyPr wrap="square" lIns="91200" tIns="45600" rIns="91200" bIns="45600" rtlCol="0">
            <a:spAutoFit/>
          </a:bodyPr>
          <a:lstStyle/>
          <a:p>
            <a:pPr lvl="1"/>
            <a:r>
              <a:rPr lang="en-US" dirty="0"/>
              <a:t>Theorem: </a:t>
            </a:r>
          </a:p>
          <a:p>
            <a:pPr lvl="1"/>
            <a:r>
              <a:rPr lang="en-US" dirty="0">
                <a:solidFill>
                  <a:srgbClr val="1B02FF"/>
                </a:solidFill>
              </a:rPr>
              <a:t>This way robot has a positive incentive to  allow </a:t>
            </a:r>
            <a:br>
              <a:rPr lang="en-US" dirty="0">
                <a:solidFill>
                  <a:srgbClr val="1B02FF"/>
                </a:solidFill>
              </a:rPr>
            </a:br>
            <a:r>
              <a:rPr lang="en-US" dirty="0">
                <a:solidFill>
                  <a:srgbClr val="1B02FF"/>
                </a:solidFill>
              </a:rPr>
              <a:t>itself to be switched off</a:t>
            </a:r>
          </a:p>
        </p:txBody>
      </p:sp>
      <p:sp>
        <p:nvSpPr>
          <p:cNvPr id="37" name="Foliennummernplatzhalter 2">
            <a:extLst>
              <a:ext uri="{FF2B5EF4-FFF2-40B4-BE49-F238E27FC236}">
                <a16:creationId xmlns:a16="http://schemas.microsoft.com/office/drawing/2014/main" id="{C068F978-B96E-B748-8561-012FA21B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6677705"/>
            <a:ext cx="690113" cy="169653"/>
          </a:xfrm>
        </p:spPr>
        <p:txBody>
          <a:bodyPr/>
          <a:lstStyle/>
          <a:p>
            <a:pPr defTabSz="457189"/>
            <a:fld id="{39D465CF-2EA7-4660-A98A-F323A1FFB657}" type="slidenum">
              <a:rPr lang="de-DE">
                <a:solidFill>
                  <a:srgbClr val="0061AC">
                    <a:lumMod val="50000"/>
                  </a:srgbClr>
                </a:solidFill>
                <a:latin typeface="Arial"/>
              </a:rPr>
              <a:pPr defTabSz="457189"/>
              <a:t>7</a:t>
            </a:fld>
            <a:endParaRPr lang="de-DE">
              <a:solidFill>
                <a:srgbClr val="0061AC">
                  <a:lumMod val="50000"/>
                </a:srgbClr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08BCC50-4191-2745-A804-0C25AE06836E}"/>
                  </a:ext>
                </a:extLst>
              </p:cNvPr>
              <p:cNvSpPr txBox="1"/>
              <p:nvPr/>
            </p:nvSpPr>
            <p:spPr>
              <a:xfrm>
                <a:off x="644891" y="2526494"/>
                <a:ext cx="3177985" cy="899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DE" sz="20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08BCC50-4191-2745-A804-0C25AE068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91" y="2526494"/>
                <a:ext cx="3177985" cy="899605"/>
              </a:xfrm>
              <a:prstGeom prst="rect">
                <a:avLst/>
              </a:prstGeom>
              <a:blipFill>
                <a:blip r:embed="rId3"/>
                <a:stretch>
                  <a:fillRect t="-131944" b="-18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reeform 40">
            <a:extLst>
              <a:ext uri="{FF2B5EF4-FFF2-40B4-BE49-F238E27FC236}">
                <a16:creationId xmlns:a16="http://schemas.microsoft.com/office/drawing/2014/main" id="{6C9C9CD5-B7C5-3649-A3B0-FCB7FB2B1973}"/>
              </a:ext>
            </a:extLst>
          </p:cNvPr>
          <p:cNvSpPr/>
          <p:nvPr/>
        </p:nvSpPr>
        <p:spPr>
          <a:xfrm>
            <a:off x="3115733" y="3031067"/>
            <a:ext cx="1168400" cy="2810933"/>
          </a:xfrm>
          <a:custGeom>
            <a:avLst/>
            <a:gdLst>
              <a:gd name="connsiteX0" fmla="*/ 1168400 w 1168400"/>
              <a:gd name="connsiteY0" fmla="*/ 0 h 2810933"/>
              <a:gd name="connsiteX1" fmla="*/ 1134534 w 1168400"/>
              <a:gd name="connsiteY1" fmla="*/ 728133 h 2810933"/>
              <a:gd name="connsiteX2" fmla="*/ 1117600 w 1168400"/>
              <a:gd name="connsiteY2" fmla="*/ 1439333 h 2810933"/>
              <a:gd name="connsiteX3" fmla="*/ 1117600 w 1168400"/>
              <a:gd name="connsiteY3" fmla="*/ 1811866 h 2810933"/>
              <a:gd name="connsiteX4" fmla="*/ 745067 w 1168400"/>
              <a:gd name="connsiteY4" fmla="*/ 2319866 h 2810933"/>
              <a:gd name="connsiteX5" fmla="*/ 0 w 1168400"/>
              <a:gd name="connsiteY5" fmla="*/ 2810933 h 281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400" h="2810933">
                <a:moveTo>
                  <a:pt x="1168400" y="0"/>
                </a:moveTo>
                <a:cubicBezTo>
                  <a:pt x="1155700" y="244122"/>
                  <a:pt x="1143001" y="488244"/>
                  <a:pt x="1134534" y="728133"/>
                </a:cubicBezTo>
                <a:cubicBezTo>
                  <a:pt x="1126067" y="968022"/>
                  <a:pt x="1120422" y="1258711"/>
                  <a:pt x="1117600" y="1439333"/>
                </a:cubicBezTo>
                <a:cubicBezTo>
                  <a:pt x="1114778" y="1619955"/>
                  <a:pt x="1179689" y="1665111"/>
                  <a:pt x="1117600" y="1811866"/>
                </a:cubicBezTo>
                <a:cubicBezTo>
                  <a:pt x="1055511" y="1958621"/>
                  <a:pt x="931334" y="2153355"/>
                  <a:pt x="745067" y="2319866"/>
                </a:cubicBezTo>
                <a:cubicBezTo>
                  <a:pt x="558800" y="2486377"/>
                  <a:pt x="279400" y="2648655"/>
                  <a:pt x="0" y="2810933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DE02A3C-59F7-AA46-8301-620760B5958D}"/>
              </a:ext>
            </a:extLst>
          </p:cNvPr>
          <p:cNvGrpSpPr/>
          <p:nvPr/>
        </p:nvGrpSpPr>
        <p:grpSpPr>
          <a:xfrm>
            <a:off x="1183286" y="5392884"/>
            <a:ext cx="1506584" cy="683189"/>
            <a:chOff x="6725720" y="1373938"/>
            <a:chExt cx="2113403" cy="1042072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DEFB958-2380-5448-B90F-0E631F5E3271}"/>
                </a:ext>
              </a:extLst>
            </p:cNvPr>
            <p:cNvCxnSpPr/>
            <p:nvPr/>
          </p:nvCxnSpPr>
          <p:spPr>
            <a:xfrm>
              <a:off x="6725720" y="2416010"/>
              <a:ext cx="2038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533A2A7-8FD5-8841-8C5E-E57F56785B2A}"/>
                </a:ext>
              </a:extLst>
            </p:cNvPr>
            <p:cNvSpPr/>
            <p:nvPr/>
          </p:nvSpPr>
          <p:spPr>
            <a:xfrm>
              <a:off x="7002358" y="1732821"/>
              <a:ext cx="1836765" cy="666484"/>
            </a:xfrm>
            <a:custGeom>
              <a:avLst/>
              <a:gdLst>
                <a:gd name="connsiteX0" fmla="*/ 0 w 1836764"/>
                <a:gd name="connsiteY0" fmla="*/ 662347 h 666484"/>
                <a:gd name="connsiteX1" fmla="*/ 335086 w 1836764"/>
                <a:gd name="connsiteY1" fmla="*/ 604433 h 666484"/>
                <a:gd name="connsiteX2" fmla="*/ 500560 w 1836764"/>
                <a:gd name="connsiteY2" fmla="*/ 443101 h 666484"/>
                <a:gd name="connsiteX3" fmla="*/ 591571 w 1836764"/>
                <a:gd name="connsiteY3" fmla="*/ 244538 h 666484"/>
                <a:gd name="connsiteX4" fmla="*/ 632939 w 1836764"/>
                <a:gd name="connsiteY4" fmla="*/ 141120 h 666484"/>
                <a:gd name="connsiteX5" fmla="*/ 694992 w 1836764"/>
                <a:gd name="connsiteY5" fmla="*/ 50112 h 666484"/>
                <a:gd name="connsiteX6" fmla="*/ 761182 w 1836764"/>
                <a:gd name="connsiteY6" fmla="*/ 12881 h 666484"/>
                <a:gd name="connsiteX7" fmla="*/ 839782 w 1836764"/>
                <a:gd name="connsiteY7" fmla="*/ 471 h 666484"/>
                <a:gd name="connsiteX8" fmla="*/ 910108 w 1836764"/>
                <a:gd name="connsiteY8" fmla="*/ 8745 h 666484"/>
                <a:gd name="connsiteX9" fmla="*/ 992846 w 1836764"/>
                <a:gd name="connsiteY9" fmla="*/ 62522 h 666484"/>
                <a:gd name="connsiteX10" fmla="*/ 1063172 w 1836764"/>
                <a:gd name="connsiteY10" fmla="*/ 174214 h 666484"/>
                <a:gd name="connsiteX11" fmla="*/ 1121088 w 1836764"/>
                <a:gd name="connsiteY11" fmla="*/ 335546 h 666484"/>
                <a:gd name="connsiteX12" fmla="*/ 1220373 w 1836764"/>
                <a:gd name="connsiteY12" fmla="*/ 492742 h 666484"/>
                <a:gd name="connsiteX13" fmla="*/ 1348615 w 1836764"/>
                <a:gd name="connsiteY13" fmla="*/ 596160 h 666484"/>
                <a:gd name="connsiteX14" fmla="*/ 1460310 w 1836764"/>
                <a:gd name="connsiteY14" fmla="*/ 645800 h 666484"/>
                <a:gd name="connsiteX15" fmla="*/ 1836764 w 1836764"/>
                <a:gd name="connsiteY15" fmla="*/ 666484 h 666484"/>
                <a:gd name="connsiteX16" fmla="*/ 1836764 w 1836764"/>
                <a:gd name="connsiteY16" fmla="*/ 666484 h 6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6764" h="666484">
                  <a:moveTo>
                    <a:pt x="0" y="662347"/>
                  </a:moveTo>
                  <a:cubicBezTo>
                    <a:pt x="125829" y="651660"/>
                    <a:pt x="251659" y="640974"/>
                    <a:pt x="335086" y="604433"/>
                  </a:cubicBezTo>
                  <a:cubicBezTo>
                    <a:pt x="418513" y="567892"/>
                    <a:pt x="457813" y="503083"/>
                    <a:pt x="500560" y="443101"/>
                  </a:cubicBezTo>
                  <a:cubicBezTo>
                    <a:pt x="543307" y="383119"/>
                    <a:pt x="569508" y="294868"/>
                    <a:pt x="591571" y="244538"/>
                  </a:cubicBezTo>
                  <a:cubicBezTo>
                    <a:pt x="613634" y="194208"/>
                    <a:pt x="615702" y="173524"/>
                    <a:pt x="632939" y="141120"/>
                  </a:cubicBezTo>
                  <a:cubicBezTo>
                    <a:pt x="650176" y="108716"/>
                    <a:pt x="673618" y="71485"/>
                    <a:pt x="694992" y="50112"/>
                  </a:cubicBezTo>
                  <a:cubicBezTo>
                    <a:pt x="716366" y="28739"/>
                    <a:pt x="737050" y="21154"/>
                    <a:pt x="761182" y="12881"/>
                  </a:cubicBezTo>
                  <a:cubicBezTo>
                    <a:pt x="785314" y="4608"/>
                    <a:pt x="814961" y="1160"/>
                    <a:pt x="839782" y="471"/>
                  </a:cubicBezTo>
                  <a:cubicBezTo>
                    <a:pt x="864603" y="-218"/>
                    <a:pt x="884597" y="-1597"/>
                    <a:pt x="910108" y="8745"/>
                  </a:cubicBezTo>
                  <a:cubicBezTo>
                    <a:pt x="935619" y="19087"/>
                    <a:pt x="967335" y="34944"/>
                    <a:pt x="992846" y="62522"/>
                  </a:cubicBezTo>
                  <a:cubicBezTo>
                    <a:pt x="1018357" y="90100"/>
                    <a:pt x="1041798" y="128710"/>
                    <a:pt x="1063172" y="174214"/>
                  </a:cubicBezTo>
                  <a:cubicBezTo>
                    <a:pt x="1084546" y="219718"/>
                    <a:pt x="1094888" y="282458"/>
                    <a:pt x="1121088" y="335546"/>
                  </a:cubicBezTo>
                  <a:cubicBezTo>
                    <a:pt x="1147288" y="388634"/>
                    <a:pt x="1182452" y="449306"/>
                    <a:pt x="1220373" y="492742"/>
                  </a:cubicBezTo>
                  <a:cubicBezTo>
                    <a:pt x="1258294" y="536178"/>
                    <a:pt x="1308626" y="570650"/>
                    <a:pt x="1348615" y="596160"/>
                  </a:cubicBezTo>
                  <a:cubicBezTo>
                    <a:pt x="1388604" y="621670"/>
                    <a:pt x="1378952" y="634079"/>
                    <a:pt x="1460310" y="645800"/>
                  </a:cubicBezTo>
                  <a:lnTo>
                    <a:pt x="1836764" y="666484"/>
                  </a:lnTo>
                  <a:lnTo>
                    <a:pt x="1836764" y="666484"/>
                  </a:lnTo>
                </a:path>
              </a:pathLst>
            </a:custGeom>
            <a:pattFill prst="wdUpDiag">
              <a:fgClr>
                <a:prstClr val="black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FF00"/>
                  </a:solidFill>
                </a:ln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8030C81-E27D-EC4B-BB74-7FE68E4F70EB}"/>
                </a:ext>
              </a:extLst>
            </p:cNvPr>
            <p:cNvCxnSpPr/>
            <p:nvPr/>
          </p:nvCxnSpPr>
          <p:spPr>
            <a:xfrm flipV="1">
              <a:off x="7539127" y="1373938"/>
              <a:ext cx="0" cy="10222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6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8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1DFA3B8-2F72-6948-82E9-C890B61054AD}"/>
              </a:ext>
            </a:extLst>
          </p:cNvPr>
          <p:cNvGrpSpPr/>
          <p:nvPr/>
        </p:nvGrpSpPr>
        <p:grpSpPr>
          <a:xfrm>
            <a:off x="-1" y="-2786421"/>
            <a:ext cx="12192000" cy="9644421"/>
            <a:chOff x="-1661375" y="-831124"/>
            <a:chExt cx="12192000" cy="9644421"/>
          </a:xfrm>
        </p:grpSpPr>
        <p:pic>
          <p:nvPicPr>
            <p:cNvPr id="1026" name="Picture 2" descr="We should not mourn the passing of Pepper the robot | Financial Times">
              <a:extLst>
                <a:ext uri="{FF2B5EF4-FFF2-40B4-BE49-F238E27FC236}">
                  <a16:creationId xmlns:a16="http://schemas.microsoft.com/office/drawing/2014/main" id="{4F7C61EB-9EB6-FC4B-9133-A2C3B3AA92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73" r="35356" b="6118"/>
            <a:stretch/>
          </p:blipFill>
          <p:spPr bwMode="auto">
            <a:xfrm>
              <a:off x="-1661375" y="-831124"/>
              <a:ext cx="12192000" cy="9644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13F48B8-B4B1-CB41-B147-A5C3ADEC6234}"/>
                </a:ext>
              </a:extLst>
            </p:cNvPr>
            <p:cNvSpPr txBox="1"/>
            <p:nvPr/>
          </p:nvSpPr>
          <p:spPr>
            <a:xfrm rot="1223359">
              <a:off x="5289013" y="7778363"/>
              <a:ext cx="2450516" cy="9233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DE" sz="5400" dirty="0">
                  <a:solidFill>
                    <a:schemeClr val="bg1"/>
                  </a:solidFill>
                </a:rPr>
                <a:t>    UzL  </a:t>
              </a:r>
            </a:p>
          </p:txBody>
        </p:sp>
      </p:grpSp>
      <p:sp>
        <p:nvSpPr>
          <p:cNvPr id="5" name="Cloud Callout 4">
            <a:extLst>
              <a:ext uri="{FF2B5EF4-FFF2-40B4-BE49-F238E27FC236}">
                <a16:creationId xmlns:a16="http://schemas.microsoft.com/office/drawing/2014/main" id="{02D4D58B-1670-914B-96FA-F94762F3938A}"/>
              </a:ext>
            </a:extLst>
          </p:cNvPr>
          <p:cNvSpPr/>
          <p:nvPr/>
        </p:nvSpPr>
        <p:spPr>
          <a:xfrm>
            <a:off x="-1" y="0"/>
            <a:ext cx="7767562" cy="3606800"/>
          </a:xfrm>
          <a:prstGeom prst="cloudCallout">
            <a:avLst>
              <a:gd name="adj1" fmla="val 60771"/>
              <a:gd name="adj2" fmla="val 20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800" dirty="0">
                <a:solidFill>
                  <a:srgbClr val="FFFF00"/>
                </a:solidFill>
              </a:rPr>
              <a:t>Thank you for coming.</a:t>
            </a:r>
          </a:p>
          <a:p>
            <a:pPr algn="ctr"/>
            <a:r>
              <a:rPr lang="en-DE" sz="2800" dirty="0"/>
              <a:t>AI – Most exciting science today.</a:t>
            </a:r>
          </a:p>
          <a:p>
            <a:pPr algn="ctr"/>
            <a:r>
              <a:rPr lang="en-DE" sz="2800" dirty="0"/>
              <a:t>Most relevant for companies.</a:t>
            </a:r>
          </a:p>
          <a:p>
            <a:pPr algn="ctr"/>
            <a:r>
              <a:rPr lang="en-DE" sz="2800" dirty="0"/>
              <a:t>Just about to start.</a:t>
            </a:r>
          </a:p>
        </p:txBody>
      </p:sp>
    </p:spTree>
    <p:extLst>
      <p:ext uri="{BB962C8B-B14F-4D97-AF65-F5344CB8AC3E}">
        <p14:creationId xmlns:p14="http://schemas.microsoft.com/office/powerpoint/2010/main" val="40510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544</Words>
  <Application>Microsoft Macintosh PowerPoint</Application>
  <PresentationFormat>Widescreen</PresentationFormat>
  <Paragraphs>77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Office Theme</vt:lpstr>
      <vt:lpstr>Intelligent Agents Summary</vt:lpstr>
      <vt:lpstr>PowerPoint Presentation</vt:lpstr>
      <vt:lpstr>Where did we go wrong?</vt:lpstr>
      <vt:lpstr>Yet some more detail</vt:lpstr>
      <vt:lpstr>Off-Switch Problem</vt:lpstr>
      <vt:lpstr>Before/after bringing coffee…</vt:lpstr>
      <vt:lpstr>The off-switch problem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 Overview</dc:title>
  <dc:creator>Ralf Möller</dc:creator>
  <cp:lastModifiedBy>Ralf Möller</cp:lastModifiedBy>
  <cp:revision>36</cp:revision>
  <dcterms:created xsi:type="dcterms:W3CDTF">2021-11-18T06:09:49Z</dcterms:created>
  <dcterms:modified xsi:type="dcterms:W3CDTF">2024-02-07T21:08:03Z</dcterms:modified>
</cp:coreProperties>
</file>