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6"/>
  </p:notesMasterIdLst>
  <p:handoutMasterIdLst>
    <p:handoutMasterId r:id="rId7"/>
  </p:handoutMasterIdLst>
  <p:sldIdLst>
    <p:sldId id="341" r:id="rId2"/>
    <p:sldId id="368" r:id="rId3"/>
    <p:sldId id="366" r:id="rId4"/>
    <p:sldId id="367" r:id="rId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05FF"/>
    <a:srgbClr val="E2DFE2"/>
    <a:srgbClr val="081BFF"/>
    <a:srgbClr val="E9E9F3"/>
    <a:srgbClr val="0544FF"/>
    <a:srgbClr val="6FD8F0"/>
    <a:srgbClr val="DBA503"/>
    <a:srgbClr val="00394A"/>
    <a:srgbClr val="003241"/>
    <a:srgbClr val="DAD9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94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E313858-1444-3D43-A256-4203540525FB}" type="datetimeFigureOut">
              <a:rPr lang="de-DE"/>
              <a:pPr>
                <a:defRPr/>
              </a:pPr>
              <a:t>14.10.23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E53A711-EA24-9945-9209-B554BD90E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479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F448315-31FF-D64A-8E15-6406D822B296}" type="datetimeFigureOut">
              <a:rPr lang="de-DE"/>
              <a:pPr>
                <a:defRPr/>
              </a:pPr>
              <a:t>14.10.23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345C02-6D78-7546-B128-9C701081C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372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F78D6-AAFE-6549-883F-83F0F9282A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92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3329A-EBEB-CC42-9BF8-2D4C422D8BB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05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6"/>
            <a:ext cx="2057400" cy="48244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6"/>
            <a:ext cx="6019800" cy="48244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CD90-3039-CE49-88E9-7086438DE17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67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2F2AC-72A6-5242-BB66-261AC8F7AC4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08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6868F-D895-214A-922C-F9CC83BD0B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52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5D1D6-D742-6C4A-8AAA-D3FFB9E8B8D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241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205DB-DBE6-1041-9DAE-37CAD6DC95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37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CBAE-3DD4-5444-8053-7BDFDCD09BA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97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7C7A-5470-F447-AB2D-F83D66E88D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0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08764-7045-0242-80CB-782CB840012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82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EFC2B-7D34-1248-9673-E2DD8C0DFB8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37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2" y="6400800"/>
            <a:ext cx="1008063" cy="19685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E92A142D-BBBD-2D43-AE79-F93CC528D69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9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90" y="981077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90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9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6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9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875"/>
            <a:ext cx="7772400" cy="935039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Einführung in</a:t>
            </a:r>
            <a:br>
              <a:rPr lang="de-DE" sz="3600" b="1" dirty="0">
                <a:cs typeface="+mj-cs"/>
              </a:rPr>
            </a:br>
            <a:r>
              <a:rPr lang="de-DE" sz="3600" b="1" dirty="0">
                <a:cs typeface="+mj-cs"/>
              </a:rPr>
              <a:t>Web- und Data-Science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141117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Teilnehmerkreis und Voraussetzungen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de-DE" sz="1800" b="1" dirty="0"/>
              <a:t>Studiengänge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/>
              <a:t>Informatik</a:t>
            </a:r>
          </a:p>
          <a:p>
            <a:pPr lvl="1">
              <a:defRPr/>
            </a:pPr>
            <a:r>
              <a:rPr lang="de-DE" sz="1600" dirty="0"/>
              <a:t>Pflicht in der kanonischen Vertiefung Web </a:t>
            </a:r>
            <a:r>
              <a:rPr lang="de-DE" sz="1600" dirty="0" err="1"/>
              <a:t>and</a:t>
            </a:r>
            <a:r>
              <a:rPr lang="de-DE" sz="1600" dirty="0"/>
              <a:t> Data Science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/>
              <a:t>IT-Sicherheit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/>
              <a:t>MML </a:t>
            </a:r>
            <a:r>
              <a:rPr lang="de-DE" sz="1800" dirty="0"/>
              <a:t>(auf Antrag bei Studiengangsleitung)</a:t>
            </a:r>
          </a:p>
          <a:p>
            <a:pPr>
              <a:defRPr/>
            </a:pPr>
            <a:r>
              <a:rPr lang="de-DE" sz="1800" dirty="0"/>
              <a:t>…</a:t>
            </a:r>
          </a:p>
          <a:p>
            <a:pPr>
              <a:defRPr/>
            </a:pPr>
            <a:endParaRPr lang="de-DE" sz="1800" dirty="0"/>
          </a:p>
          <a:p>
            <a:pPr>
              <a:defRPr/>
            </a:pPr>
            <a:r>
              <a:rPr lang="de-DE" sz="1800" dirty="0"/>
              <a:t>4 KPs vs. 5 KPs</a:t>
            </a:r>
          </a:p>
          <a:p>
            <a:pPr lvl="1">
              <a:defRPr/>
            </a:pPr>
            <a:r>
              <a:rPr lang="de-DE" sz="1600" dirty="0"/>
              <a:t>+1KP durch Seminarvortrag zusätzlich (in Präsenz als Block)</a:t>
            </a:r>
          </a:p>
          <a:p>
            <a:pPr>
              <a:defRPr/>
            </a:pPr>
            <a:endParaRPr lang="de-DE" sz="1800" dirty="0"/>
          </a:p>
          <a:p>
            <a:pPr marL="0" indent="0">
              <a:buNone/>
              <a:defRPr/>
            </a:pPr>
            <a:r>
              <a:rPr lang="de-DE" sz="1800" b="1" dirty="0"/>
              <a:t>Voraussetzungen</a:t>
            </a:r>
            <a:endParaRPr lang="de-DE" sz="1800" dirty="0"/>
          </a:p>
          <a:p>
            <a:pPr>
              <a:defRPr/>
            </a:pPr>
            <a:r>
              <a:rPr lang="de-DE" sz="1800" dirty="0"/>
              <a:t>Keine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35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Organisatorisches: Übungen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2" y="1196976"/>
            <a:ext cx="8435975" cy="5256213"/>
          </a:xfrm>
        </p:spPr>
        <p:txBody>
          <a:bodyPr/>
          <a:lstStyle/>
          <a:p>
            <a:pPr>
              <a:defRPr/>
            </a:pPr>
            <a:r>
              <a:rPr lang="de-DE" sz="2000" b="1" dirty="0"/>
              <a:t>Übungen</a:t>
            </a:r>
            <a:r>
              <a:rPr lang="de-DE" sz="2000" dirty="0"/>
              <a:t>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Mittwochs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13-14 Uhr, </a:t>
            </a:r>
            <a:r>
              <a:rPr lang="de-DE" sz="2000" dirty="0"/>
              <a:t>ab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25.10.</a:t>
            </a:r>
            <a:br>
              <a:rPr lang="de-DE" sz="2000" dirty="0"/>
            </a:br>
            <a:r>
              <a:rPr lang="de-DE" sz="2000" dirty="0"/>
              <a:t>Unterlagen über </a:t>
            </a:r>
            <a:r>
              <a:rPr lang="de-DE" sz="2000" dirty="0" err="1"/>
              <a:t>Moodle</a:t>
            </a:r>
            <a:endParaRPr lang="de-DE" sz="2000" dirty="0"/>
          </a:p>
          <a:p>
            <a:pPr>
              <a:defRPr/>
            </a:pPr>
            <a:r>
              <a:rPr lang="de-DE" sz="2000" b="1" dirty="0"/>
              <a:t>Übungsaufgaben</a:t>
            </a:r>
            <a:r>
              <a:rPr lang="de-DE" sz="2000" dirty="0"/>
              <a:t> stehen jeweils Freitags über </a:t>
            </a:r>
            <a:r>
              <a:rPr lang="de-DE" sz="2000" dirty="0" err="1"/>
              <a:t>Moodle</a:t>
            </a:r>
            <a:r>
              <a:rPr lang="de-DE" sz="2000" dirty="0"/>
              <a:t> bereit </a:t>
            </a:r>
            <a:br>
              <a:rPr lang="de-DE" sz="2000" dirty="0"/>
            </a:br>
            <a:r>
              <a:rPr lang="de-DE" sz="2000" dirty="0"/>
              <a:t>(erstes Übungsblatt erscheint am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20.10.</a:t>
            </a:r>
            <a:r>
              <a:rPr lang="de-DE" sz="2000" dirty="0"/>
              <a:t>)</a:t>
            </a:r>
          </a:p>
          <a:p>
            <a:pPr>
              <a:defRPr/>
            </a:pPr>
            <a:r>
              <a:rPr lang="de-DE" sz="2000" dirty="0"/>
              <a:t>In den </a:t>
            </a:r>
            <a:r>
              <a:rPr lang="de-DE" sz="2000" dirty="0">
                <a:solidFill>
                  <a:srgbClr val="0B05FF"/>
                </a:solidFill>
              </a:rPr>
              <a:t>Übungen am Mittwoch </a:t>
            </a:r>
            <a:r>
              <a:rPr lang="de-DE" sz="2000" dirty="0"/>
              <a:t>wird der Übungszettel besprochen und auch </a:t>
            </a:r>
            <a:r>
              <a:rPr lang="de-DE" sz="2000" dirty="0">
                <a:solidFill>
                  <a:srgbClr val="0B05FF"/>
                </a:solidFill>
              </a:rPr>
              <a:t>Fragen zum jeweils neuen Übungszettel </a:t>
            </a:r>
            <a:r>
              <a:rPr lang="de-DE" sz="2000" dirty="0"/>
              <a:t>geklärt</a:t>
            </a:r>
          </a:p>
          <a:p>
            <a:r>
              <a:rPr lang="de-DE" sz="2000" dirty="0"/>
              <a:t>Die </a:t>
            </a:r>
            <a:r>
              <a:rPr lang="de-DE" sz="2000" b="1" dirty="0"/>
              <a:t>Klausurzulassung</a:t>
            </a:r>
            <a:r>
              <a:rPr lang="de-DE" sz="2000" dirty="0"/>
              <a:t> wird über </a:t>
            </a:r>
            <a:r>
              <a:rPr lang="de-DE" sz="2000" dirty="0">
                <a:solidFill>
                  <a:srgbClr val="0B05FF"/>
                </a:solidFill>
              </a:rPr>
              <a:t>sechs </a:t>
            </a:r>
            <a:r>
              <a:rPr lang="de-DE" sz="2000" dirty="0" err="1">
                <a:solidFill>
                  <a:srgbClr val="0B05FF"/>
                </a:solidFill>
              </a:rPr>
              <a:t>Moodle</a:t>
            </a:r>
            <a:r>
              <a:rPr lang="de-DE" sz="2000" dirty="0">
                <a:solidFill>
                  <a:srgbClr val="0B05FF"/>
                </a:solidFill>
              </a:rPr>
              <a:t> E-Tests</a:t>
            </a:r>
            <a:r>
              <a:rPr lang="de-DE" sz="2000" dirty="0"/>
              <a:t> erbracht, über alle E-Tests zusammen müssen </a:t>
            </a:r>
            <a:r>
              <a:rPr lang="de-DE" sz="2000" dirty="0">
                <a:solidFill>
                  <a:srgbClr val="0B05FF"/>
                </a:solidFill>
              </a:rPr>
              <a:t>mindestens 50 % </a:t>
            </a:r>
            <a:r>
              <a:rPr lang="de-DE" sz="2000" dirty="0"/>
              <a:t>aller möglichen Punkte erreicht werden.</a:t>
            </a:r>
          </a:p>
          <a:p>
            <a:r>
              <a:rPr lang="de-DE" sz="2000" dirty="0"/>
              <a:t>Jeder E-Test kann ab Veröffentlichung innerhalb von </a:t>
            </a:r>
            <a:r>
              <a:rPr lang="de-DE" sz="2000" dirty="0">
                <a:solidFill>
                  <a:srgbClr val="0B05FF"/>
                </a:solidFill>
              </a:rPr>
              <a:t>14 Tagen zwei Mal durchgeführt werden</a:t>
            </a:r>
            <a:r>
              <a:rPr lang="de-DE" sz="2000" dirty="0"/>
              <a:t>, es wird der Versuch mit den meisten Punkte gewertet.</a:t>
            </a:r>
          </a:p>
          <a:p>
            <a:pPr>
              <a:defRPr/>
            </a:pPr>
            <a:endParaRPr lang="de-DE" sz="2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Organisatorisches: Prüfung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Die </a:t>
            </a:r>
            <a:r>
              <a:rPr lang="de-DE" b="1" dirty="0"/>
              <a:t>Eintragung in den Kurs</a:t>
            </a:r>
            <a:r>
              <a:rPr lang="de-DE" dirty="0"/>
              <a:t>, um an dem Modul „Einführung in Web und Data Science“ teilnehmen zu können</a:t>
            </a:r>
          </a:p>
          <a:p>
            <a:pPr lvl="1">
              <a:defRPr/>
            </a:pPr>
            <a:r>
              <a:rPr lang="de-DE" dirty="0"/>
              <a:t>Abgaben von E-Tests über </a:t>
            </a:r>
            <a:r>
              <a:rPr lang="de-DE" dirty="0" err="1"/>
              <a:t>Moodle</a:t>
            </a:r>
            <a:endParaRPr lang="de-DE" dirty="0"/>
          </a:p>
          <a:p>
            <a:pPr>
              <a:defRPr/>
            </a:pPr>
            <a:r>
              <a:rPr lang="de-DE" dirty="0"/>
              <a:t>Am Ende des Semesters findet eine </a:t>
            </a:r>
            <a:r>
              <a:rPr lang="de-DE" b="1" dirty="0"/>
              <a:t>Klausur</a:t>
            </a:r>
            <a:r>
              <a:rPr lang="de-DE" dirty="0"/>
              <a:t> statt</a:t>
            </a:r>
          </a:p>
          <a:p>
            <a:pPr lvl="1">
              <a:defRPr/>
            </a:pPr>
            <a:r>
              <a:rPr lang="de-DE" dirty="0"/>
              <a:t>Die Anmeldung zur Klausur erfolgt über QIS</a:t>
            </a:r>
          </a:p>
          <a:p>
            <a:pPr lvl="1">
              <a:defRPr/>
            </a:pPr>
            <a:r>
              <a:rPr lang="de-DE" dirty="0"/>
              <a:t>Bewertung je nach Studiengang: </a:t>
            </a:r>
          </a:p>
          <a:p>
            <a:pPr lvl="2">
              <a:defRPr/>
            </a:pPr>
            <a:r>
              <a:rPr lang="de-DE" dirty="0">
                <a:solidFill>
                  <a:srgbClr val="FF0000"/>
                </a:solidFill>
              </a:rPr>
              <a:t>Bescheinigung der erfolgreichen Teilnahme oder</a:t>
            </a:r>
          </a:p>
          <a:p>
            <a:pPr lvl="2">
              <a:defRPr/>
            </a:pPr>
            <a:r>
              <a:rPr lang="de-DE" dirty="0">
                <a:solidFill>
                  <a:srgbClr val="FF0000"/>
                </a:solidFill>
              </a:rPr>
              <a:t>(Benotung)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680639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4144</TotalTime>
  <Words>218</Words>
  <Application>Microsoft Macintosh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Myriad Pro</vt:lpstr>
      <vt:lpstr>7_Standarddesign</vt:lpstr>
      <vt:lpstr>Einführung in Web- und Data-Science</vt:lpstr>
      <vt:lpstr>Teilnehmerkreis und Voraussetzungen</vt:lpstr>
      <vt:lpstr>Organisatorisches: Übungen</vt:lpstr>
      <vt:lpstr>Organisatorisches: Prüfung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980</cp:revision>
  <cp:lastPrinted>2019-10-16T19:41:27Z</cp:lastPrinted>
  <dcterms:created xsi:type="dcterms:W3CDTF">2010-04-27T12:26:40Z</dcterms:created>
  <dcterms:modified xsi:type="dcterms:W3CDTF">2023-10-14T05:20:41Z</dcterms:modified>
</cp:coreProperties>
</file>