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53"/>
  </p:notesMasterIdLst>
  <p:handoutMasterIdLst>
    <p:handoutMasterId r:id="rId54"/>
  </p:handoutMasterIdLst>
  <p:sldIdLst>
    <p:sldId id="341" r:id="rId2"/>
    <p:sldId id="452" r:id="rId3"/>
    <p:sldId id="349" r:id="rId4"/>
    <p:sldId id="439" r:id="rId5"/>
    <p:sldId id="351" r:id="rId6"/>
    <p:sldId id="352" r:id="rId7"/>
    <p:sldId id="355" r:id="rId8"/>
    <p:sldId id="356" r:id="rId9"/>
    <p:sldId id="449" r:id="rId10"/>
    <p:sldId id="390" r:id="rId11"/>
    <p:sldId id="358" r:id="rId12"/>
    <p:sldId id="363" r:id="rId13"/>
    <p:sldId id="453" r:id="rId14"/>
    <p:sldId id="365" r:id="rId15"/>
    <p:sldId id="367" r:id="rId16"/>
    <p:sldId id="371" r:id="rId17"/>
    <p:sldId id="438" r:id="rId18"/>
    <p:sldId id="388" r:id="rId19"/>
    <p:sldId id="422" r:id="rId20"/>
    <p:sldId id="423" r:id="rId21"/>
    <p:sldId id="424" r:id="rId22"/>
    <p:sldId id="425" r:id="rId23"/>
    <p:sldId id="426" r:id="rId24"/>
    <p:sldId id="427" r:id="rId25"/>
    <p:sldId id="429" r:id="rId26"/>
    <p:sldId id="430" r:id="rId27"/>
    <p:sldId id="431" r:id="rId28"/>
    <p:sldId id="432" r:id="rId29"/>
    <p:sldId id="433" r:id="rId30"/>
    <p:sldId id="434" r:id="rId31"/>
    <p:sldId id="435" r:id="rId32"/>
    <p:sldId id="436" r:id="rId33"/>
    <p:sldId id="437" r:id="rId34"/>
    <p:sldId id="454" r:id="rId35"/>
    <p:sldId id="353" r:id="rId36"/>
    <p:sldId id="279" r:id="rId37"/>
    <p:sldId id="280" r:id="rId38"/>
    <p:sldId id="282" r:id="rId39"/>
    <p:sldId id="283" r:id="rId40"/>
    <p:sldId id="284" r:id="rId41"/>
    <p:sldId id="285" r:id="rId42"/>
    <p:sldId id="450" r:id="rId43"/>
    <p:sldId id="300" r:id="rId44"/>
    <p:sldId id="440" r:id="rId45"/>
    <p:sldId id="441" r:id="rId46"/>
    <p:sldId id="442" r:id="rId47"/>
    <p:sldId id="443" r:id="rId48"/>
    <p:sldId id="444" r:id="rId49"/>
    <p:sldId id="445" r:id="rId50"/>
    <p:sldId id="446" r:id="rId51"/>
    <p:sldId id="451" r:id="rId5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44FF"/>
    <a:srgbClr val="6FD8F0"/>
    <a:srgbClr val="0B05FF"/>
    <a:srgbClr val="DBA503"/>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92"/>
    <p:restoredTop sz="94830"/>
  </p:normalViewPr>
  <p:slideViewPr>
    <p:cSldViewPr>
      <p:cViewPr varScale="1">
        <p:scale>
          <a:sx n="117" d="100"/>
          <a:sy n="117" d="100"/>
        </p:scale>
        <p:origin x="103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0E313858-1444-3D43-A256-4203540525FB}" type="datetimeFigureOut">
              <a:rPr lang="de-DE"/>
              <a:pPr>
                <a:defRPr/>
              </a:pPr>
              <a:t>11.01.24</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E53A711-EA24-9945-9209-B554BD90ED46}" type="slidenum">
              <a:rPr lang="en-US"/>
              <a:pPr>
                <a:defRPr/>
              </a:pPr>
              <a:t>‹#›</a:t>
            </a:fld>
            <a:endParaRPr lang="en-US"/>
          </a:p>
        </p:txBody>
      </p:sp>
    </p:spTree>
    <p:extLst>
      <p:ext uri="{BB962C8B-B14F-4D97-AF65-F5344CB8AC3E}">
        <p14:creationId xmlns:p14="http://schemas.microsoft.com/office/powerpoint/2010/main" val="10070479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4F448315-31FF-D64A-8E15-6406D822B296}" type="datetimeFigureOut">
              <a:rPr lang="de-DE"/>
              <a:pPr>
                <a:defRPr/>
              </a:pPr>
              <a:t>11.01.24</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C6345C02-6D78-7546-B128-9C701081C036}" type="slidenum">
              <a:rPr lang="en-US"/>
              <a:pPr>
                <a:defRPr/>
              </a:pPr>
              <a:t>‹#›</a:t>
            </a:fld>
            <a:endParaRPr lang="en-US"/>
          </a:p>
        </p:txBody>
      </p:sp>
    </p:spTree>
    <p:extLst>
      <p:ext uri="{BB962C8B-B14F-4D97-AF65-F5344CB8AC3E}">
        <p14:creationId xmlns:p14="http://schemas.microsoft.com/office/powerpoint/2010/main" val="263733724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F521F11-4B2B-1C49-8AC4-989F151E9C3E}" type="slidenum">
              <a:rPr lang="de-DE" sz="1200"/>
              <a:pPr/>
              <a:t>19</a:t>
            </a:fld>
            <a:endParaRPr lang="de-DE" sz="12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79716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4898B960-0B10-E24F-B035-5465E84E5DC8}" type="slidenum">
              <a:rPr lang="de-DE" sz="1200"/>
              <a:pPr/>
              <a:t>29</a:t>
            </a:fld>
            <a:endParaRPr lang="de-DE"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95263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E085805-E979-B24D-8220-B2D0EDBBB4A7}" type="slidenum">
              <a:rPr lang="de-DE" sz="1200"/>
              <a:pPr/>
              <a:t>30</a:t>
            </a:fld>
            <a:endParaRPr lang="de-DE"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5553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FCD06E51-A0DE-FF4E-98C2-AADFBCAA0E65}" type="slidenum">
              <a:rPr lang="de-DE" sz="1200"/>
              <a:pPr/>
              <a:t>31</a:t>
            </a:fld>
            <a:endParaRPr lang="de-DE"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9915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13682CB4-24EA-D44C-9FD2-AB64ECA78879}" type="slidenum">
              <a:rPr lang="de-DE" sz="1200"/>
              <a:pPr/>
              <a:t>32</a:t>
            </a:fld>
            <a:endParaRPr lang="de-DE"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3128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3117A79-52AA-C045-9B74-06DAE3ABA31C}" type="slidenum">
              <a:rPr lang="de-DE" sz="1200"/>
              <a:pPr/>
              <a:t>33</a:t>
            </a:fld>
            <a:endParaRPr lang="de-DE"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0086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BF9800D5-D0AD-8B4F-A3AB-B17CF1481B7C}" type="slidenum">
              <a:rPr lang="de-DE" sz="1200"/>
              <a:pPr/>
              <a:t>35</a:t>
            </a:fld>
            <a:endParaRPr lang="de-DE"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964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5D095850-157F-4806-9E22-BDE8B317B93A}" type="slidenum">
              <a:rPr lang="de-DE" sz="1200"/>
              <a:pPr/>
              <a:t>36</a:t>
            </a:fld>
            <a:endParaRPr lang="de-DE" sz="120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11796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A27FD7D5-DA31-4652-92B5-92BBBDAC5DE6}" type="slidenum">
              <a:rPr lang="de-DE" sz="1200"/>
              <a:pPr/>
              <a:t>37</a:t>
            </a:fld>
            <a:endParaRPr lang="de-DE"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528784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A136019D-C664-4412-AA60-45B03F398C5E}" type="slidenum">
              <a:rPr lang="de-DE" sz="1200"/>
              <a:pPr/>
              <a:t>38</a:t>
            </a:fld>
            <a:endParaRPr lang="de-DE"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rPr>
              <a:t>Burglar alarm system installed. Judea Pearl researcher and living in LA</a:t>
            </a:r>
          </a:p>
        </p:txBody>
      </p:sp>
    </p:spTree>
    <p:extLst>
      <p:ext uri="{BB962C8B-B14F-4D97-AF65-F5344CB8AC3E}">
        <p14:creationId xmlns:p14="http://schemas.microsoft.com/office/powerpoint/2010/main" val="486956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F5EF2332-3101-4186-BB57-0B9B00DCCF1E}" type="slidenum">
              <a:rPr lang="de-DE" sz="1200"/>
              <a:pPr/>
              <a:t>39</a:t>
            </a:fld>
            <a:endParaRPr lang="de-DE"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rPr>
              <a:t>John nearly calls </a:t>
            </a:r>
            <a:r>
              <a:rPr lang="en-US" dirty="0" err="1">
                <a:latin typeface="Arial" charset="0"/>
              </a:rPr>
              <a:t>ervery</a:t>
            </a:r>
            <a:r>
              <a:rPr lang="en-US" dirty="0">
                <a:latin typeface="Arial" charset="0"/>
              </a:rPr>
              <a:t> time the alarm is ringing but sometimes confuses whether it is the telephone or the alarm.</a:t>
            </a:r>
          </a:p>
          <a:p>
            <a:pPr eaLnBrk="1" hangingPunct="1"/>
            <a:r>
              <a:rPr lang="en-US" dirty="0">
                <a:latin typeface="Arial" charset="0"/>
              </a:rPr>
              <a:t>Mary often hears loud music. J &amp; M only Alarm means we assume that they can not directly observe burglars and minor earthquakes.</a:t>
            </a:r>
          </a:p>
          <a:p>
            <a:pPr eaLnBrk="1" hangingPunct="1"/>
            <a:r>
              <a:rPr lang="en-US" dirty="0">
                <a:latin typeface="Arial" charset="0"/>
              </a:rPr>
              <a:t>Rows sum up to one because they represent all the cases for a variable. One must be the case. Any</a:t>
            </a:r>
            <a:r>
              <a:rPr lang="en-US" baseline="0" dirty="0">
                <a:latin typeface="Arial" charset="0"/>
              </a:rPr>
              <a:t> irrelevant attributes are encoded in </a:t>
            </a:r>
            <a:r>
              <a:rPr lang="en-US" baseline="0" dirty="0" err="1">
                <a:latin typeface="Arial" charset="0"/>
              </a:rPr>
              <a:t>prob</a:t>
            </a:r>
            <a:r>
              <a:rPr lang="en-US" baseline="0" dirty="0">
                <a:latin typeface="Arial" charset="0"/>
              </a:rPr>
              <a:t>-&gt; laziness, ignorance</a:t>
            </a:r>
            <a:endParaRPr lang="en-US" dirty="0">
              <a:latin typeface="Arial" charset="0"/>
            </a:endParaRPr>
          </a:p>
        </p:txBody>
      </p:sp>
    </p:spTree>
    <p:extLst>
      <p:ext uri="{BB962C8B-B14F-4D97-AF65-F5344CB8AC3E}">
        <p14:creationId xmlns:p14="http://schemas.microsoft.com/office/powerpoint/2010/main" val="360629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32F0D2A-2E57-164D-AE6A-AB8924B79375}" type="slidenum">
              <a:rPr lang="de-DE" sz="1200"/>
              <a:pPr/>
              <a:t>20</a:t>
            </a:fld>
            <a:endParaRPr lang="de-DE"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Prior can come from statistical date or other insights e.g. dice (computational)</a:t>
            </a:r>
          </a:p>
        </p:txBody>
      </p:sp>
    </p:spTree>
    <p:extLst>
      <p:ext uri="{BB962C8B-B14F-4D97-AF65-F5344CB8AC3E}">
        <p14:creationId xmlns:p14="http://schemas.microsoft.com/office/powerpoint/2010/main" val="733740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5CA7FD78-EB61-4584-BD3A-9C6C35DCE60E}" type="slidenum">
              <a:rPr lang="de-DE" sz="1200"/>
              <a:pPr/>
              <a:t>40</a:t>
            </a:fld>
            <a:endParaRPr lang="de-DE"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314341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758A7BCE-FCFC-405C-8D91-92791684765D}" type="slidenum">
              <a:rPr lang="de-DE" sz="1200"/>
              <a:pPr/>
              <a:t>41</a:t>
            </a:fld>
            <a:endParaRPr lang="de-DE"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952195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MS PGothic" pitchFamily="34" charset="-128"/>
              </a:defRPr>
            </a:lvl1pPr>
            <a:lvl2pPr marL="742877" indent="-285722">
              <a:defRPr sz="2400" i="1">
                <a:solidFill>
                  <a:schemeClr val="tx1"/>
                </a:solidFill>
                <a:latin typeface="Arial" charset="0"/>
                <a:ea typeface="MS PGothic" pitchFamily="34" charset="-128"/>
              </a:defRPr>
            </a:lvl2pPr>
            <a:lvl3pPr marL="1142888" indent="-228578">
              <a:defRPr sz="2400" i="1">
                <a:solidFill>
                  <a:schemeClr val="tx1"/>
                </a:solidFill>
                <a:latin typeface="Arial" charset="0"/>
                <a:ea typeface="MS PGothic" pitchFamily="34" charset="-128"/>
              </a:defRPr>
            </a:lvl3pPr>
            <a:lvl4pPr marL="1600043" indent="-228578">
              <a:defRPr sz="2400" i="1">
                <a:solidFill>
                  <a:schemeClr val="tx1"/>
                </a:solidFill>
                <a:latin typeface="Arial" charset="0"/>
                <a:ea typeface="MS PGothic" pitchFamily="34" charset="-128"/>
              </a:defRPr>
            </a:lvl4pPr>
            <a:lvl5pPr marL="2057199" indent="-228578">
              <a:defRPr sz="2400" i="1">
                <a:solidFill>
                  <a:schemeClr val="tx1"/>
                </a:solidFill>
                <a:latin typeface="Arial" charset="0"/>
                <a:ea typeface="MS PGothic" pitchFamily="34" charset="-128"/>
              </a:defRPr>
            </a:lvl5pPr>
            <a:lvl6pPr marL="2514354" indent="-228578" eaLnBrk="0" fontAlgn="base" hangingPunct="0">
              <a:spcBef>
                <a:spcPct val="0"/>
              </a:spcBef>
              <a:spcAft>
                <a:spcPct val="0"/>
              </a:spcAft>
              <a:defRPr sz="2400" i="1">
                <a:solidFill>
                  <a:schemeClr val="tx1"/>
                </a:solidFill>
                <a:latin typeface="Arial" charset="0"/>
                <a:ea typeface="MS PGothic" pitchFamily="34" charset="-128"/>
              </a:defRPr>
            </a:lvl6pPr>
            <a:lvl7pPr marL="2971509" indent="-228578" eaLnBrk="0" fontAlgn="base" hangingPunct="0">
              <a:spcBef>
                <a:spcPct val="0"/>
              </a:spcBef>
              <a:spcAft>
                <a:spcPct val="0"/>
              </a:spcAft>
              <a:defRPr sz="2400" i="1">
                <a:solidFill>
                  <a:schemeClr val="tx1"/>
                </a:solidFill>
                <a:latin typeface="Arial" charset="0"/>
                <a:ea typeface="MS PGothic" pitchFamily="34" charset="-128"/>
              </a:defRPr>
            </a:lvl7pPr>
            <a:lvl8pPr marL="3428664" indent="-228578" eaLnBrk="0" fontAlgn="base" hangingPunct="0">
              <a:spcBef>
                <a:spcPct val="0"/>
              </a:spcBef>
              <a:spcAft>
                <a:spcPct val="0"/>
              </a:spcAft>
              <a:defRPr sz="2400" i="1">
                <a:solidFill>
                  <a:schemeClr val="tx1"/>
                </a:solidFill>
                <a:latin typeface="Arial" charset="0"/>
                <a:ea typeface="MS PGothic" pitchFamily="34" charset="-128"/>
              </a:defRPr>
            </a:lvl8pPr>
            <a:lvl9pPr marL="3885819" indent="-228578" eaLnBrk="0" fontAlgn="base" hangingPunct="0">
              <a:spcBef>
                <a:spcPct val="0"/>
              </a:spcBef>
              <a:spcAft>
                <a:spcPct val="0"/>
              </a:spcAft>
              <a:defRPr sz="2400" i="1">
                <a:solidFill>
                  <a:schemeClr val="tx1"/>
                </a:solidFill>
                <a:latin typeface="Arial" charset="0"/>
                <a:ea typeface="MS PGothic" pitchFamily="34" charset="-128"/>
              </a:defRPr>
            </a:lvl9pPr>
          </a:lstStyle>
          <a:p>
            <a:fld id="{758A7BCE-FCFC-405C-8D91-92791684765D}" type="slidenum">
              <a:rPr lang="de-DE" sz="1200"/>
              <a:pPr/>
              <a:t>42</a:t>
            </a:fld>
            <a:endParaRPr lang="de-DE"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08056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B5E1B89D-8B3C-C641-9B48-B3718883FDE3}" type="slidenum">
              <a:rPr lang="en-GB" sz="1400">
                <a:solidFill>
                  <a:srgbClr val="000000"/>
                </a:solidFill>
              </a:rPr>
              <a:pPr eaLnBrk="1" hangingPunct="1"/>
              <a:t>44</a:t>
            </a:fld>
            <a:endParaRPr lang="en-GB" sz="1400">
              <a:solidFill>
                <a:srgbClr val="000000"/>
              </a:solidFill>
            </a:endParaRPr>
          </a:p>
        </p:txBody>
      </p:sp>
      <p:sp>
        <p:nvSpPr>
          <p:cNvPr id="5017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5018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208975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FA4A5182-F64E-EC48-8B24-9E8B6393760F}" type="slidenum">
              <a:rPr lang="en-GB" sz="1400">
                <a:solidFill>
                  <a:srgbClr val="000000"/>
                </a:solidFill>
              </a:rPr>
              <a:pPr eaLnBrk="1" hangingPunct="1"/>
              <a:t>46</a:t>
            </a:fld>
            <a:endParaRPr lang="en-GB" sz="1400">
              <a:solidFill>
                <a:srgbClr val="000000"/>
              </a:solidFill>
            </a:endParaRPr>
          </a:p>
        </p:txBody>
      </p:sp>
      <p:sp>
        <p:nvSpPr>
          <p:cNvPr id="6246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6246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687058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F637DE97-87FB-4341-A09E-7B3EBFCEC302}" type="slidenum">
              <a:rPr lang="en-GB" sz="1400">
                <a:solidFill>
                  <a:srgbClr val="000000"/>
                </a:solidFill>
              </a:rPr>
              <a:pPr eaLnBrk="1" hangingPunct="1"/>
              <a:t>47</a:t>
            </a:fld>
            <a:endParaRPr lang="en-GB" sz="1400">
              <a:solidFill>
                <a:srgbClr val="000000"/>
              </a:solidFill>
            </a:endParaRPr>
          </a:p>
        </p:txBody>
      </p:sp>
      <p:sp>
        <p:nvSpPr>
          <p:cNvPr id="66563"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66564"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3585350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F67DD246-0BC7-A54C-9394-5E8EC70C1DC9}" type="slidenum">
              <a:rPr lang="en-GB" sz="1400">
                <a:solidFill>
                  <a:srgbClr val="000000"/>
                </a:solidFill>
              </a:rPr>
              <a:pPr eaLnBrk="1" hangingPunct="1"/>
              <a:t>48</a:t>
            </a:fld>
            <a:endParaRPr lang="en-GB" sz="1400">
              <a:solidFill>
                <a:srgbClr val="000000"/>
              </a:solidFill>
            </a:endParaRPr>
          </a:p>
        </p:txBody>
      </p:sp>
      <p:sp>
        <p:nvSpPr>
          <p:cNvPr id="68611"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68612"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4196660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0A6416AC-EAEF-5945-9172-047FA87B6612}" type="slidenum">
              <a:rPr lang="en-GB" sz="1400">
                <a:solidFill>
                  <a:srgbClr val="000000"/>
                </a:solidFill>
              </a:rPr>
              <a:pPr eaLnBrk="1" hangingPunct="1"/>
              <a:t>49</a:t>
            </a:fld>
            <a:endParaRPr lang="en-GB" sz="1400">
              <a:solidFill>
                <a:srgbClr val="000000"/>
              </a:solidFill>
            </a:endParaRPr>
          </a:p>
        </p:txBody>
      </p:sp>
      <p:sp>
        <p:nvSpPr>
          <p:cNvPr id="70659"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70660"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430213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cs typeface="ＭＳ Ｐゴシック" charset="0"/>
              </a:defRPr>
            </a:lvl1pPr>
            <a:lvl2pPr marL="742950" indent="-28575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2pPr>
            <a:lvl3pPr marL="11430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3pPr>
            <a:lvl4pPr marL="16002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4pPr>
            <a:lvl5pPr marL="2057400" indent="-228600" defTabSz="474663" eaLnBrk="0" hangingPunct="0">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5pPr>
            <a:lvl6pPr marL="25146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6pPr>
            <a:lvl7pPr marL="29718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7pPr>
            <a:lvl8pPr marL="34290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8pPr>
            <a:lvl9pPr marL="3886200" indent="-228600" defTabSz="474663" eaLnBrk="0" fontAlgn="base" hangingPunct="0">
              <a:spcBef>
                <a:spcPct val="0"/>
              </a:spcBef>
              <a:spcAft>
                <a:spcPct val="0"/>
              </a:spcAft>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2800">
                <a:solidFill>
                  <a:schemeClr val="bg1"/>
                </a:solidFill>
                <a:latin typeface="Times New Roman" charset="0"/>
                <a:ea typeface="ＭＳ Ｐゴシック" charset="0"/>
              </a:defRPr>
            </a:lvl9pPr>
          </a:lstStyle>
          <a:p>
            <a:pPr eaLnBrk="1" hangingPunct="1"/>
            <a:fld id="{2C5074E6-8C6C-7C4F-BB3E-F47558061CA8}" type="slidenum">
              <a:rPr lang="en-GB" sz="1400">
                <a:solidFill>
                  <a:srgbClr val="000000"/>
                </a:solidFill>
              </a:rPr>
              <a:pPr eaLnBrk="1" hangingPunct="1"/>
              <a:t>50</a:t>
            </a:fld>
            <a:endParaRPr lang="en-GB" sz="1400">
              <a:solidFill>
                <a:srgbClr val="000000"/>
              </a:solidFill>
            </a:endParaRPr>
          </a:p>
        </p:txBody>
      </p:sp>
      <p:sp>
        <p:nvSpPr>
          <p:cNvPr id="72707" name="Text Box 2"/>
          <p:cNvSpPr txBox="1">
            <a:spLocks noChangeArrowheads="1"/>
          </p:cNvSpPr>
          <p:nvPr/>
        </p:nvSpPr>
        <p:spPr bwMode="auto">
          <a:xfrm>
            <a:off x="1156297" y="687027"/>
            <a:ext cx="4549661" cy="3429001"/>
          </a:xfrm>
          <a:prstGeom prst="rect">
            <a:avLst/>
          </a:prstGeom>
          <a:solidFill>
            <a:srgbClr val="FFFFFF"/>
          </a:solidFill>
          <a:ln w="9360">
            <a:solidFill>
              <a:srgbClr val="000000"/>
            </a:solidFill>
            <a:miter lim="800000"/>
            <a:headEnd/>
            <a:tailEnd/>
          </a:ln>
        </p:spPr>
        <p:txBody>
          <a:bodyPr wrap="none" anchor="ctr"/>
          <a:lstStyle>
            <a:lvl1pPr eaLnBrk="0" hangingPunct="0">
              <a:defRPr sz="2800">
                <a:solidFill>
                  <a:schemeClr val="bg1"/>
                </a:solidFill>
                <a:latin typeface="Times New Roman" charset="0"/>
                <a:ea typeface="ＭＳ Ｐゴシック" charset="0"/>
                <a:cs typeface="ＭＳ Ｐゴシック" charset="0"/>
              </a:defRPr>
            </a:lvl1pPr>
            <a:lvl2pPr marL="742950" indent="-285750" eaLnBrk="0" hangingPunct="0">
              <a:defRPr sz="2800">
                <a:solidFill>
                  <a:schemeClr val="bg1"/>
                </a:solidFill>
                <a:latin typeface="Times New Roman" charset="0"/>
                <a:ea typeface="ＭＳ Ｐゴシック" charset="0"/>
              </a:defRPr>
            </a:lvl2pPr>
            <a:lvl3pPr marL="1143000" indent="-228600" eaLnBrk="0" hangingPunct="0">
              <a:defRPr sz="2800">
                <a:solidFill>
                  <a:schemeClr val="bg1"/>
                </a:solidFill>
                <a:latin typeface="Times New Roman" charset="0"/>
                <a:ea typeface="ＭＳ Ｐゴシック" charset="0"/>
              </a:defRPr>
            </a:lvl3pPr>
            <a:lvl4pPr marL="1600200" indent="-228600" eaLnBrk="0" hangingPunct="0">
              <a:defRPr sz="2800">
                <a:solidFill>
                  <a:schemeClr val="bg1"/>
                </a:solidFill>
                <a:latin typeface="Times New Roman" charset="0"/>
                <a:ea typeface="ＭＳ Ｐゴシック" charset="0"/>
              </a:defRPr>
            </a:lvl4pPr>
            <a:lvl5pPr marL="2057400" indent="-228600" eaLnBrk="0" hangingPunct="0">
              <a:defRPr sz="28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bg1"/>
                </a:solidFill>
                <a:latin typeface="Times New Roman" charset="0"/>
                <a:ea typeface="ＭＳ Ｐゴシック" charset="0"/>
              </a:defRPr>
            </a:lvl9pPr>
          </a:lstStyle>
          <a:p>
            <a:pPr eaLnBrk="1" hangingPunct="1">
              <a:lnSpc>
                <a:spcPct val="90000"/>
              </a:lnSpc>
              <a:buClr>
                <a:srgbClr val="000000"/>
              </a:buClr>
              <a:buSzPct val="100000"/>
              <a:buFont typeface="Times New Roman" charset="0"/>
              <a:buNone/>
            </a:pPr>
            <a:endParaRPr lang="en-CA"/>
          </a:p>
        </p:txBody>
      </p:sp>
      <p:sp>
        <p:nvSpPr>
          <p:cNvPr id="72708" name="Rectangle 3"/>
          <p:cNvSpPr>
            <a:spLocks noGrp="1" noChangeArrowheads="1"/>
          </p:cNvSpPr>
          <p:nvPr>
            <p:ph type="body"/>
          </p:nvPr>
        </p:nvSpPr>
        <p:spPr>
          <a:xfrm>
            <a:off x="912698" y="4342991"/>
            <a:ext cx="5032604" cy="411398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a typeface="ＭＳ Ｐゴシック" charset="0"/>
              <a:cs typeface="Arial Unicode MS" charset="0"/>
            </a:endParaRPr>
          </a:p>
        </p:txBody>
      </p:sp>
    </p:spTree>
    <p:extLst>
      <p:ext uri="{BB962C8B-B14F-4D97-AF65-F5344CB8AC3E}">
        <p14:creationId xmlns:p14="http://schemas.microsoft.com/office/powerpoint/2010/main" val="364784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7579789-BFA9-F341-9E5D-6B4AAC45ADEC}" type="slidenum">
              <a:rPr lang="de-DE" sz="1200"/>
              <a:pPr/>
              <a:t>21</a:t>
            </a:fld>
            <a:endParaRPr lang="de-DE"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8724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4EA4F60-FFE2-0B4F-B3A0-04C481A36068}" type="slidenum">
              <a:rPr lang="de-DE" sz="1200"/>
              <a:pPr/>
              <a:t>23</a:t>
            </a:fld>
            <a:endParaRPr lang="de-DE" sz="12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2830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B83CE6CF-C061-4C43-96D2-DDCE690945CC}" type="slidenum">
              <a:rPr lang="de-DE" sz="1200"/>
              <a:pPr/>
              <a:t>24</a:t>
            </a:fld>
            <a:endParaRPr lang="de-DE"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Provable </a:t>
            </a:r>
            <a:r>
              <a:rPr lang="en-US" dirty="0">
                <a:ea typeface="ＭＳ Ｐゴシック" charset="0"/>
                <a:cs typeface="ＭＳ Ｐゴシック" charset="0"/>
              </a:rPr>
              <a:t>Rules are important for algorithmically rewriting of statements.</a:t>
            </a:r>
          </a:p>
          <a:p>
            <a:pPr eaLnBrk="1" hangingPunct="1"/>
            <a:r>
              <a:rPr lang="en-US" dirty="0">
                <a:ea typeface="ＭＳ Ｐゴシック" charset="0"/>
                <a:cs typeface="ＭＳ Ｐゴシック" charset="0"/>
              </a:rPr>
              <a:t>First rules makes sense because we know that b=true we can rule out other worlds. Reduce view of the world sum also to one because</a:t>
            </a:r>
          </a:p>
          <a:p>
            <a:pPr eaLnBrk="1" hangingPunct="1"/>
            <a:r>
              <a:rPr lang="en-US" dirty="0">
                <a:ea typeface="ＭＳ Ｐゴシック" charset="0"/>
                <a:cs typeface="ＭＳ Ｐゴシック" charset="0"/>
              </a:rPr>
              <a:t>Sum must be </a:t>
            </a:r>
            <a:r>
              <a:rPr lang="en-US" dirty="0" err="1">
                <a:ea typeface="ＭＳ Ｐゴシック" charset="0"/>
                <a:cs typeface="ＭＳ Ｐゴシック" charset="0"/>
              </a:rPr>
              <a:t>one.Therefore</a:t>
            </a:r>
            <a:r>
              <a:rPr lang="en-US" dirty="0">
                <a:ea typeface="ＭＳ Ｐゴシック" charset="0"/>
                <a:cs typeface="ＭＳ Ｐゴシック" charset="0"/>
              </a:rPr>
              <a:t> the fraction.</a:t>
            </a:r>
          </a:p>
        </p:txBody>
      </p:sp>
    </p:spTree>
    <p:extLst>
      <p:ext uri="{BB962C8B-B14F-4D97-AF65-F5344CB8AC3E}">
        <p14:creationId xmlns:p14="http://schemas.microsoft.com/office/powerpoint/2010/main" val="378339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75A6C14C-908D-5D43-9AE9-44446B876C6F}" type="slidenum">
              <a:rPr lang="de-DE" sz="1200"/>
              <a:pPr/>
              <a:t>25</a:t>
            </a:fld>
            <a:endParaRPr lang="de-DE" sz="12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8383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2B226D56-022C-6B41-ABEE-1243F570B85B}" type="slidenum">
              <a:rPr lang="de-DE" sz="1200"/>
              <a:pPr/>
              <a:t>26</a:t>
            </a:fld>
            <a:endParaRPr lang="de-DE"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6706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1D70FFF-9A99-824D-92C6-8DE78C3FBE12}" type="slidenum">
              <a:rPr lang="de-DE" sz="1200"/>
              <a:pPr/>
              <a:t>27</a:t>
            </a:fld>
            <a:endParaRPr lang="de-DE"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2900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3C6031D7-63EB-534B-8056-2EB07F8D168B}" type="slidenum">
              <a:rPr lang="de-DE" sz="1200"/>
              <a:pPr/>
              <a:t>28</a:t>
            </a:fld>
            <a:endParaRPr lang="de-DE"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5809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51F78D6-AAFE-6549-883F-83F0F9282AC2}" type="slidenum">
              <a:rPr lang="de-DE"/>
              <a:pPr>
                <a:defRPr/>
              </a:pPr>
              <a:t>‹#›</a:t>
            </a:fld>
            <a:endParaRPr lang="de-DE"/>
          </a:p>
        </p:txBody>
      </p:sp>
    </p:spTree>
    <p:extLst>
      <p:ext uri="{BB962C8B-B14F-4D97-AF65-F5344CB8AC3E}">
        <p14:creationId xmlns:p14="http://schemas.microsoft.com/office/powerpoint/2010/main" val="351692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9F3329A-EBEB-CC42-9BF8-2D4C422D8BB6}" type="slidenum">
              <a:rPr lang="de-DE"/>
              <a:pPr>
                <a:defRPr/>
              </a:pPr>
              <a:t>‹#›</a:t>
            </a:fld>
            <a:endParaRPr lang="de-DE"/>
          </a:p>
        </p:txBody>
      </p:sp>
    </p:spTree>
    <p:extLst>
      <p:ext uri="{BB962C8B-B14F-4D97-AF65-F5344CB8AC3E}">
        <p14:creationId xmlns:p14="http://schemas.microsoft.com/office/powerpoint/2010/main" val="133605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412876"/>
            <a:ext cx="2057400" cy="4824413"/>
          </a:xfrm>
        </p:spPr>
        <p:txBody>
          <a:bodyPr vert="eaVert"/>
          <a:lstStyle/>
          <a:p>
            <a:r>
              <a:rPr lang="de-DE"/>
              <a:t>Mastertitelformat bearbeiten</a:t>
            </a:r>
            <a:endParaRPr lang="en-US"/>
          </a:p>
        </p:txBody>
      </p:sp>
      <p:sp>
        <p:nvSpPr>
          <p:cNvPr id="3" name="Vertikaler Textplatzhalter 2"/>
          <p:cNvSpPr>
            <a:spLocks noGrp="1"/>
          </p:cNvSpPr>
          <p:nvPr>
            <p:ph type="body" orient="vert" idx="1"/>
          </p:nvPr>
        </p:nvSpPr>
        <p:spPr>
          <a:xfrm>
            <a:off x="457200" y="1412876"/>
            <a:ext cx="6019800" cy="48244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F10CD90-3039-CE49-88E9-7086438DE17F}" type="slidenum">
              <a:rPr lang="de-DE"/>
              <a:pPr>
                <a:defRPr/>
              </a:pPr>
              <a:t>‹#›</a:t>
            </a:fld>
            <a:endParaRPr lang="de-DE"/>
          </a:p>
        </p:txBody>
      </p:sp>
    </p:spTree>
    <p:extLst>
      <p:ext uri="{BB962C8B-B14F-4D97-AF65-F5344CB8AC3E}">
        <p14:creationId xmlns:p14="http://schemas.microsoft.com/office/powerpoint/2010/main" val="3370678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2400" y="76200"/>
            <a:ext cx="8915400" cy="1066800"/>
          </a:xfrm>
        </p:spPr>
        <p:txBody>
          <a:bodyPr/>
          <a:lstStyle/>
          <a:p>
            <a:r>
              <a:rPr lang="de-DE"/>
              <a:t>Mastertitelformat bearbeiten</a:t>
            </a:r>
            <a:endParaRPr lang="en-US"/>
          </a:p>
        </p:txBody>
      </p:sp>
      <p:sp>
        <p:nvSpPr>
          <p:cNvPr id="3" name="Textplatzhalter 2"/>
          <p:cNvSpPr>
            <a:spLocks noGrp="1"/>
          </p:cNvSpPr>
          <p:nvPr>
            <p:ph type="body" sz="half" idx="1"/>
          </p:nvPr>
        </p:nvSpPr>
        <p:spPr>
          <a:xfrm>
            <a:off x="457200" y="187483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87483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noChangeArrowheads="1"/>
          </p:cNvSpPr>
          <p:nvPr>
            <p:ph type="dt" sz="half" idx="10"/>
          </p:nvPr>
        </p:nvSpPr>
        <p:spPr>
          <a:xfrm>
            <a:off x="0" y="6553200"/>
            <a:ext cx="1219200" cy="304800"/>
          </a:xfrm>
          <a:prstGeom prst="rect">
            <a:avLst/>
          </a:prstGeom>
          <a:ln/>
        </p:spPr>
        <p:txBody>
          <a:bodyPr/>
          <a:lstStyle>
            <a:lvl1pPr>
              <a:defRPr/>
            </a:lvl1pPr>
          </a:lstStyle>
          <a:p>
            <a:endParaRPr lang="de-DE"/>
          </a:p>
        </p:txBody>
      </p:sp>
      <p:sp>
        <p:nvSpPr>
          <p:cNvPr id="6" name="Footer Placeholder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endParaRPr lang="de-DE"/>
          </a:p>
        </p:txBody>
      </p:sp>
      <p:sp>
        <p:nvSpPr>
          <p:cNvPr id="7" name="Rectangle 6"/>
          <p:cNvSpPr>
            <a:spLocks noGrp="1" noChangeArrowheads="1"/>
          </p:cNvSpPr>
          <p:nvPr>
            <p:ph type="sldNum" sz="quarter" idx="12"/>
          </p:nvPr>
        </p:nvSpPr>
        <p:spPr>
          <a:ln/>
        </p:spPr>
        <p:txBody>
          <a:bodyPr/>
          <a:lstStyle>
            <a:lvl1pPr>
              <a:defRPr/>
            </a:lvl1pPr>
          </a:lstStyle>
          <a:p>
            <a:fld id="{A66919A4-7756-9147-869A-1BFBCCA8B3B7}" type="slidenum">
              <a:rPr lang="de-DE"/>
              <a:pPr/>
              <a:t>‹#›</a:t>
            </a:fld>
            <a:endParaRPr lang="de-DE"/>
          </a:p>
        </p:txBody>
      </p:sp>
    </p:spTree>
    <p:extLst>
      <p:ext uri="{BB962C8B-B14F-4D97-AF65-F5344CB8AC3E}">
        <p14:creationId xmlns:p14="http://schemas.microsoft.com/office/powerpoint/2010/main" val="420290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a:t>Click to edit Master title style</a:t>
            </a:r>
            <a:endParaRPr lang="en-CA"/>
          </a:p>
        </p:txBody>
      </p:sp>
      <p:sp>
        <p:nvSpPr>
          <p:cNvPr id="3" name="Table Placeholder 2"/>
          <p:cNvSpPr>
            <a:spLocks noGrp="1"/>
          </p:cNvSpPr>
          <p:nvPr>
            <p:ph type="tbl" idx="1"/>
          </p:nvPr>
        </p:nvSpPr>
        <p:spPr>
          <a:xfrm>
            <a:off x="304800" y="1219200"/>
            <a:ext cx="8455025" cy="4492625"/>
          </a:xfrm>
        </p:spPr>
        <p:txBody>
          <a:bodyPr/>
          <a:lstStyle/>
          <a:p>
            <a:pPr lvl="0"/>
            <a:endParaRPr lang="en-CA" noProof="0"/>
          </a:p>
        </p:txBody>
      </p:sp>
      <p:sp>
        <p:nvSpPr>
          <p:cNvPr id="4" name="Date Placeholder 3"/>
          <p:cNvSpPr>
            <a:spLocks noGrp="1" noChangeArrowheads="1"/>
          </p:cNvSpPr>
          <p:nvPr>
            <p:ph type="dt" idx="10"/>
          </p:nvPr>
        </p:nvSpPr>
        <p:spPr>
          <a:xfrm>
            <a:off x="685800" y="6248400"/>
            <a:ext cx="1901825" cy="454025"/>
          </a:xfrm>
          <a:prstGeom prst="rect">
            <a:avLst/>
          </a:prstGeom>
          <a:ln/>
        </p:spPr>
        <p:txBody>
          <a:bodyPr/>
          <a:lstStyle>
            <a:lvl1pPr>
              <a:defRPr/>
            </a:lvl1pPr>
          </a:lstStyle>
          <a:p>
            <a:pPr>
              <a:defRPr/>
            </a:pPr>
            <a:endParaRPr lang="de-DE"/>
          </a:p>
        </p:txBody>
      </p:sp>
      <p:sp>
        <p:nvSpPr>
          <p:cNvPr id="5" name="Footer Placeholder 4"/>
          <p:cNvSpPr>
            <a:spLocks noGrp="1" noChangeArrowheads="1"/>
          </p:cNvSpPr>
          <p:nvPr>
            <p:ph type="ftr" idx="11"/>
          </p:nvPr>
        </p:nvSpPr>
        <p:spPr>
          <a:xfrm>
            <a:off x="3124200" y="6248400"/>
            <a:ext cx="2892425" cy="454025"/>
          </a:xfrm>
          <a:prstGeom prst="rect">
            <a:avLst/>
          </a:prstGeom>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9E7E58AE-6D6D-DC49-9B9B-2C0940CAF967}" type="slidenum">
              <a:rPr lang="en-GB"/>
              <a:pPr>
                <a:defRPr/>
              </a:pPr>
              <a:t>‹#›</a:t>
            </a:fld>
            <a:endParaRPr lang="en-GB"/>
          </a:p>
        </p:txBody>
      </p:sp>
    </p:spTree>
    <p:extLst>
      <p:ext uri="{BB962C8B-B14F-4D97-AF65-F5344CB8AC3E}">
        <p14:creationId xmlns:p14="http://schemas.microsoft.com/office/powerpoint/2010/main" val="184092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912F2AC-72A6-5242-BB66-261AC8F7AC4C}" type="slidenum">
              <a:rPr lang="de-DE"/>
              <a:pPr>
                <a:defRPr/>
              </a:pPr>
              <a:t>‹#›</a:t>
            </a:fld>
            <a:endParaRPr lang="de-DE"/>
          </a:p>
        </p:txBody>
      </p:sp>
    </p:spTree>
    <p:extLst>
      <p:ext uri="{BB962C8B-B14F-4D97-AF65-F5344CB8AC3E}">
        <p14:creationId xmlns:p14="http://schemas.microsoft.com/office/powerpoint/2010/main" val="235208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lstStyle>
            <a:lvl1pPr algn="l">
              <a:defRPr sz="4000" b="1" cap="all"/>
            </a:lvl1pPr>
          </a:lstStyle>
          <a:p>
            <a:r>
              <a:rPr lang="de-DE"/>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de-DE"/>
              <a:t>Mastertextformat bearbeiten</a:t>
            </a:r>
          </a:p>
        </p:txBody>
      </p:sp>
      <p:sp>
        <p:nvSpPr>
          <p:cNvPr id="4" name="Datumsplatzhalter 3"/>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06868F-D895-214A-922C-F9CC83BD0B4A}" type="slidenum">
              <a:rPr lang="de-DE"/>
              <a:pPr>
                <a:defRPr/>
              </a:pPr>
              <a:t>‹#›</a:t>
            </a:fld>
            <a:endParaRPr lang="de-DE"/>
          </a:p>
        </p:txBody>
      </p:sp>
    </p:spTree>
    <p:extLst>
      <p:ext uri="{BB962C8B-B14F-4D97-AF65-F5344CB8AC3E}">
        <p14:creationId xmlns:p14="http://schemas.microsoft.com/office/powerpoint/2010/main" val="330352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sz="half" idx="1"/>
          </p:nvPr>
        </p:nvSpPr>
        <p:spPr>
          <a:xfrm>
            <a:off x="457200" y="1124744"/>
            <a:ext cx="4038600" cy="5112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648200" y="1124744"/>
            <a:ext cx="4038600" cy="5112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umsplatzhalter 4"/>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6545D1D6-D742-6C4A-8AAA-D3FFB9E8B8D7}" type="slidenum">
              <a:rPr lang="de-DE"/>
              <a:pPr>
                <a:defRPr/>
              </a:pPr>
              <a:t>‹#›</a:t>
            </a:fld>
            <a:endParaRPr lang="de-DE"/>
          </a:p>
        </p:txBody>
      </p:sp>
    </p:spTree>
    <p:extLst>
      <p:ext uri="{BB962C8B-B14F-4D97-AF65-F5344CB8AC3E}">
        <p14:creationId xmlns:p14="http://schemas.microsoft.com/office/powerpoint/2010/main" val="349241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a:t>Mastertitelformat bearbeiten</a:t>
            </a:r>
            <a:endParaRPr lang="en-US"/>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6" name="Inhaltsplatzhalt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8" name="Fußzeilenplatzhalter 7"/>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9" name="Foliennummernplatzhalter 8"/>
          <p:cNvSpPr>
            <a:spLocks noGrp="1"/>
          </p:cNvSpPr>
          <p:nvPr>
            <p:ph type="sldNum" sz="quarter" idx="12"/>
          </p:nvPr>
        </p:nvSpPr>
        <p:spPr/>
        <p:txBody>
          <a:bodyPr/>
          <a:lstStyle>
            <a:lvl1pPr>
              <a:defRPr/>
            </a:lvl1pPr>
          </a:lstStyle>
          <a:p>
            <a:pPr>
              <a:defRPr/>
            </a:pPr>
            <a:fld id="{7F0205DB-DBE6-1041-9DAE-37CAD6DC95A1}" type="slidenum">
              <a:rPr lang="de-DE"/>
              <a:pPr>
                <a:defRPr/>
              </a:pPr>
              <a:t>‹#›</a:t>
            </a:fld>
            <a:endParaRPr lang="de-DE"/>
          </a:p>
        </p:txBody>
      </p:sp>
    </p:spTree>
    <p:extLst>
      <p:ext uri="{BB962C8B-B14F-4D97-AF65-F5344CB8AC3E}">
        <p14:creationId xmlns:p14="http://schemas.microsoft.com/office/powerpoint/2010/main" val="181237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Datumsplatzhalter 2"/>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4" name="Fußzeilenplatzhalter 3"/>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0607CBAE-3DD4-5444-8053-7BDFDCD09BAC}" type="slidenum">
              <a:rPr lang="de-DE"/>
              <a:pPr>
                <a:defRPr/>
              </a:pPr>
              <a:t>‹#›</a:t>
            </a:fld>
            <a:endParaRPr lang="de-DE"/>
          </a:p>
        </p:txBody>
      </p:sp>
    </p:spTree>
    <p:extLst>
      <p:ext uri="{BB962C8B-B14F-4D97-AF65-F5344CB8AC3E}">
        <p14:creationId xmlns:p14="http://schemas.microsoft.com/office/powerpoint/2010/main" val="297497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3" name="Fußzeilenplatzhalter 2"/>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23A67C7A-5470-F447-AB2D-F83D66E88D95}" type="slidenum">
              <a:rPr lang="de-DE"/>
              <a:pPr>
                <a:defRPr/>
              </a:pPr>
              <a:t>‹#›</a:t>
            </a:fld>
            <a:endParaRPr lang="de-DE"/>
          </a:p>
        </p:txBody>
      </p:sp>
    </p:spTree>
    <p:extLst>
      <p:ext uri="{BB962C8B-B14F-4D97-AF65-F5344CB8AC3E}">
        <p14:creationId xmlns:p14="http://schemas.microsoft.com/office/powerpoint/2010/main" val="6190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49"/>
            <a:ext cx="3008313" cy="1162051"/>
          </a:xfrm>
        </p:spPr>
        <p:txBody>
          <a:bodyPr anchor="b"/>
          <a:lstStyle>
            <a:lvl1pPr algn="l">
              <a:defRPr sz="2000" b="1"/>
            </a:lvl1pPr>
          </a:lstStyle>
          <a:p>
            <a:r>
              <a:rPr lang="de-DE"/>
              <a:t>Mastertitelformat bearbeiten</a:t>
            </a:r>
            <a:endParaRPr lang="en-US"/>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de-DE"/>
              <a:t>Mastertextformat bearbeiten</a:t>
            </a:r>
          </a:p>
        </p:txBody>
      </p:sp>
      <p:sp>
        <p:nvSpPr>
          <p:cNvPr id="5" name="Datumsplatzhalter 4"/>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74208764-7045-0242-80CB-782CB8400123}" type="slidenum">
              <a:rPr lang="de-DE"/>
              <a:pPr>
                <a:defRPr/>
              </a:pPr>
              <a:t>‹#›</a:t>
            </a:fld>
            <a:endParaRPr lang="de-DE"/>
          </a:p>
        </p:txBody>
      </p:sp>
    </p:spTree>
    <p:extLst>
      <p:ext uri="{BB962C8B-B14F-4D97-AF65-F5344CB8AC3E}">
        <p14:creationId xmlns:p14="http://schemas.microsoft.com/office/powerpoint/2010/main" val="353082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2000" b="1"/>
            </a:lvl1pPr>
          </a:lstStyle>
          <a:p>
            <a:r>
              <a:rPr lang="de-DE"/>
              <a:t>Mastertitelformat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de-DE"/>
              <a:t>Mastertextformat bearbeiten</a:t>
            </a:r>
          </a:p>
        </p:txBody>
      </p:sp>
      <p:sp>
        <p:nvSpPr>
          <p:cNvPr id="5" name="Datumsplatzhalter 4"/>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C53EFC2B-7D34-1248-9673-E2DD8C0DFB8A}" type="slidenum">
              <a:rPr lang="de-DE"/>
              <a:pPr>
                <a:defRPr/>
              </a:pPr>
              <a:t>‹#›</a:t>
            </a:fld>
            <a:endParaRPr lang="de-DE"/>
          </a:p>
        </p:txBody>
      </p:sp>
    </p:spTree>
    <p:extLst>
      <p:ext uri="{BB962C8B-B14F-4D97-AF65-F5344CB8AC3E}">
        <p14:creationId xmlns:p14="http://schemas.microsoft.com/office/powerpoint/2010/main" val="54337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2" y="6400800"/>
            <a:ext cx="1008063" cy="196851"/>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E92A142D-BBBD-2D43-AE79-F93CC528D69C}" type="slidenum">
              <a:rPr lang="de-DE"/>
              <a:pPr>
                <a:defRPr/>
              </a:pPr>
              <a:t>‹#›</a:t>
            </a:fld>
            <a:endParaRPr lang="de-DE" dirty="0"/>
          </a:p>
        </p:txBody>
      </p:sp>
      <p:pic>
        <p:nvPicPr>
          <p:cNvPr id="1027" name="Picture 45" descr="Logo_ImFocus"/>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54863" y="6453189"/>
            <a:ext cx="137795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58" name="Rectangle 46"/>
          <p:cNvSpPr>
            <a:spLocks noChangeArrowheads="1"/>
          </p:cNvSpPr>
          <p:nvPr userDrawn="1"/>
        </p:nvSpPr>
        <p:spPr bwMode="auto">
          <a:xfrm>
            <a:off x="179390" y="981077"/>
            <a:ext cx="8785225" cy="73025"/>
          </a:xfrm>
          <a:prstGeom prst="rect">
            <a:avLst/>
          </a:prstGeom>
          <a:solidFill>
            <a:srgbClr val="DAD9D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90" y="6669088"/>
            <a:ext cx="8785225" cy="188912"/>
          </a:xfrm>
          <a:prstGeom prst="rect">
            <a:avLst/>
          </a:prstGeom>
          <a:solidFill>
            <a:srgbClr val="DAD9D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Titelmasterformat durch Klicken bearbeiten</a:t>
            </a:r>
          </a:p>
        </p:txBody>
      </p:sp>
      <p:sp>
        <p:nvSpPr>
          <p:cNvPr id="64562" name="Rectangle 50"/>
          <p:cNvSpPr>
            <a:spLocks noGrp="1" noChangeArrowheads="1"/>
          </p:cNvSpPr>
          <p:nvPr>
            <p:ph type="body" idx="1"/>
          </p:nvPr>
        </p:nvSpPr>
        <p:spPr bwMode="auto">
          <a:xfrm>
            <a:off x="457200" y="1196976"/>
            <a:ext cx="8229600" cy="49688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32" name="Bild 48" descr="Logo_Inst_InfSys_P309.pdf"/>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0825" y="6167439"/>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189" algn="l" rtl="0" fontAlgn="base">
        <a:spcBef>
          <a:spcPct val="0"/>
        </a:spcBef>
        <a:spcAft>
          <a:spcPct val="0"/>
        </a:spcAft>
        <a:defRPr sz="3200">
          <a:solidFill>
            <a:schemeClr val="tx1"/>
          </a:solidFill>
          <a:latin typeface="Myriad Pro" charset="0"/>
          <a:ea typeface="ＭＳ Ｐゴシック" charset="0"/>
        </a:defRPr>
      </a:lvl6pPr>
      <a:lvl7pPr marL="914377" algn="l" rtl="0" fontAlgn="base">
        <a:spcBef>
          <a:spcPct val="0"/>
        </a:spcBef>
        <a:spcAft>
          <a:spcPct val="0"/>
        </a:spcAft>
        <a:defRPr sz="3200">
          <a:solidFill>
            <a:schemeClr val="tx1"/>
          </a:solidFill>
          <a:latin typeface="Myriad Pro" charset="0"/>
          <a:ea typeface="ＭＳ Ｐゴシック" charset="0"/>
        </a:defRPr>
      </a:lvl7pPr>
      <a:lvl8pPr marL="1371566" algn="l" rtl="0" fontAlgn="base">
        <a:spcBef>
          <a:spcPct val="0"/>
        </a:spcBef>
        <a:spcAft>
          <a:spcPct val="0"/>
        </a:spcAft>
        <a:defRPr sz="3200">
          <a:solidFill>
            <a:schemeClr val="tx1"/>
          </a:solidFill>
          <a:latin typeface="Myriad Pro" charset="0"/>
          <a:ea typeface="ＭＳ Ｐゴシック" charset="0"/>
        </a:defRPr>
      </a:lvl8pPr>
      <a:lvl9pPr marL="1828754" algn="l" rtl="0" fontAlgn="base">
        <a:spcBef>
          <a:spcPct val="0"/>
        </a:spcBef>
        <a:spcAft>
          <a:spcPct val="0"/>
        </a:spcAft>
        <a:defRPr sz="3200">
          <a:solidFill>
            <a:schemeClr val="tx1"/>
          </a:solidFill>
          <a:latin typeface="Myriad Pro" charset="0"/>
          <a:ea typeface="ＭＳ Ｐゴシック" charset="0"/>
        </a:defRPr>
      </a:lvl9pPr>
    </p:titleStyle>
    <p:bodyStyle>
      <a:lvl1pPr marL="342891" indent="-342891"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32" indent="-285744" algn="l" rtl="0" eaLnBrk="0" fontAlgn="base" hangingPunct="0">
        <a:spcBef>
          <a:spcPct val="20000"/>
        </a:spcBef>
        <a:spcAft>
          <a:spcPct val="0"/>
        </a:spcAft>
        <a:buChar char="–"/>
        <a:defRPr sz="2400">
          <a:solidFill>
            <a:schemeClr val="tx1"/>
          </a:solidFill>
          <a:latin typeface="+mn-lt"/>
          <a:ea typeface="+mn-ea"/>
        </a:defRPr>
      </a:lvl2pPr>
      <a:lvl3pPr marL="1142971" indent="-228594" algn="l" rtl="0" eaLnBrk="0" fontAlgn="base" hangingPunct="0">
        <a:spcBef>
          <a:spcPct val="20000"/>
        </a:spcBef>
        <a:spcAft>
          <a:spcPct val="0"/>
        </a:spcAft>
        <a:buChar char="•"/>
        <a:defRPr sz="2200">
          <a:solidFill>
            <a:schemeClr val="tx1"/>
          </a:solidFill>
          <a:latin typeface="+mn-lt"/>
          <a:ea typeface="+mn-ea"/>
        </a:defRPr>
      </a:lvl3pPr>
      <a:lvl4pPr marL="1600160" indent="-228594" algn="l" rtl="0" eaLnBrk="0" fontAlgn="base" hangingPunct="0">
        <a:spcBef>
          <a:spcPct val="20000"/>
        </a:spcBef>
        <a:spcAft>
          <a:spcPct val="0"/>
        </a:spcAft>
        <a:buChar char="–"/>
        <a:defRPr sz="2000">
          <a:solidFill>
            <a:schemeClr val="tx1"/>
          </a:solidFill>
          <a:latin typeface="+mn-lt"/>
          <a:ea typeface="+mn-ea"/>
        </a:defRPr>
      </a:lvl4pPr>
      <a:lvl5pPr marL="2057349" indent="-228594" algn="l" rtl="0" eaLnBrk="0" fontAlgn="base" hangingPunct="0">
        <a:spcBef>
          <a:spcPct val="20000"/>
        </a:spcBef>
        <a:spcAft>
          <a:spcPct val="0"/>
        </a:spcAft>
        <a:buChar char="»"/>
        <a:defRPr>
          <a:solidFill>
            <a:schemeClr val="tx1"/>
          </a:solidFill>
          <a:latin typeface="+mn-lt"/>
          <a:ea typeface="+mn-ea"/>
        </a:defRPr>
      </a:lvl5pPr>
      <a:lvl6pPr marL="2514537" indent="-228594" algn="l" rtl="0" fontAlgn="base">
        <a:spcBef>
          <a:spcPct val="20000"/>
        </a:spcBef>
        <a:spcAft>
          <a:spcPct val="0"/>
        </a:spcAft>
        <a:buChar char="»"/>
        <a:defRPr>
          <a:solidFill>
            <a:schemeClr val="tx1"/>
          </a:solidFill>
          <a:latin typeface="+mn-lt"/>
          <a:ea typeface="+mn-ea"/>
        </a:defRPr>
      </a:lvl6pPr>
      <a:lvl7pPr marL="2971726" indent="-228594" algn="l" rtl="0" fontAlgn="base">
        <a:spcBef>
          <a:spcPct val="20000"/>
        </a:spcBef>
        <a:spcAft>
          <a:spcPct val="0"/>
        </a:spcAft>
        <a:buChar char="»"/>
        <a:defRPr>
          <a:solidFill>
            <a:schemeClr val="tx1"/>
          </a:solidFill>
          <a:latin typeface="+mn-lt"/>
          <a:ea typeface="+mn-ea"/>
        </a:defRPr>
      </a:lvl7pPr>
      <a:lvl8pPr marL="3428914" indent="-228594" algn="l" rtl="0" fontAlgn="base">
        <a:spcBef>
          <a:spcPct val="20000"/>
        </a:spcBef>
        <a:spcAft>
          <a:spcPct val="0"/>
        </a:spcAft>
        <a:buChar char="»"/>
        <a:defRPr>
          <a:solidFill>
            <a:schemeClr val="tx1"/>
          </a:solidFill>
          <a:latin typeface="+mn-lt"/>
          <a:ea typeface="+mn-ea"/>
        </a:defRPr>
      </a:lvl8pPr>
      <a:lvl9pPr marL="3886103" indent="-228594"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1260.png"/><Relationship Id="rId5" Type="http://schemas.openxmlformats.org/officeDocument/2006/relationships/image" Target="../media/image160.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3.wmf"/><Relationship Id="rId5" Type="http://schemas.openxmlformats.org/officeDocument/2006/relationships/oleObject" Target="../embeddings/oleObject3.bin"/><Relationship Id="rId4" Type="http://schemas.openxmlformats.org/officeDocument/2006/relationships/image" Target="../media/image32.wmf"/></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12875"/>
            <a:ext cx="7772400" cy="935039"/>
          </a:xfrm>
        </p:spPr>
        <p:txBody>
          <a:bodyPr/>
          <a:lstStyle/>
          <a:p>
            <a:pPr eaLnBrk="1" hangingPunct="1">
              <a:defRPr/>
            </a:pPr>
            <a:r>
              <a:rPr lang="de-DE" sz="3600" b="1" dirty="0">
                <a:cs typeface="+mj-cs"/>
              </a:rPr>
              <a:t>Einführung in</a:t>
            </a:r>
            <a:br>
              <a:rPr lang="de-DE" sz="3600" b="1" dirty="0">
                <a:cs typeface="+mj-cs"/>
              </a:rPr>
            </a:br>
            <a:r>
              <a:rPr lang="de-DE" sz="3600" b="1" dirty="0">
                <a:cs typeface="+mj-cs"/>
              </a:rPr>
              <a:t>Web- und Data-Science</a:t>
            </a:r>
          </a:p>
        </p:txBody>
      </p:sp>
      <p:sp>
        <p:nvSpPr>
          <p:cNvPr id="3" name="Untertitel 2"/>
          <p:cNvSpPr>
            <a:spLocks noGrp="1"/>
          </p:cNvSpPr>
          <p:nvPr>
            <p:ph type="subTitle" idx="1"/>
          </p:nvPr>
        </p:nvSpPr>
        <p:spPr>
          <a:xfrm>
            <a:off x="1371600" y="3141117"/>
            <a:ext cx="6400800" cy="3024188"/>
          </a:xfrm>
        </p:spPr>
        <p:txBody>
          <a:bodyPr/>
          <a:lstStyle/>
          <a:p>
            <a:pPr eaLnBrk="1" hangingPunct="1">
              <a:defRPr/>
            </a:pPr>
            <a:r>
              <a:rPr lang="de-DE" sz="2400" dirty="0">
                <a:cs typeface="+mn-cs"/>
              </a:rPr>
              <a:t>Stochastische Grundlagen</a:t>
            </a:r>
          </a:p>
          <a:p>
            <a:pPr eaLnBrk="1" hangingPunct="1">
              <a:defRPr/>
            </a:pPr>
            <a:endParaRPr lang="de-DE" sz="2400" dirty="0">
              <a:cs typeface="+mn-cs"/>
            </a:endParaRPr>
          </a:p>
          <a:p>
            <a:pPr eaLnBrk="1" hangingPunct="1">
              <a:defRPr/>
            </a:pPr>
            <a:r>
              <a:rPr lang="de-DE" sz="2400" dirty="0">
                <a:cs typeface="+mn-cs"/>
              </a:rPr>
              <a:t>Prof. Dr. </a:t>
            </a:r>
            <a:r>
              <a:rPr lang="de-DE" sz="2400">
                <a:cs typeface="+mn-cs"/>
              </a:rPr>
              <a:t>Ralf Möller</a:t>
            </a:r>
          </a:p>
          <a:p>
            <a:pPr eaLnBrk="1" hangingPunct="1">
              <a:defRPr/>
            </a:pPr>
            <a:r>
              <a:rPr lang="de-DE" sz="2400" b="1">
                <a:cs typeface="+mn-cs"/>
              </a:rPr>
              <a:t>Universität </a:t>
            </a:r>
            <a:r>
              <a:rPr lang="de-DE" sz="2400" b="1" dirty="0">
                <a:cs typeface="+mn-cs"/>
              </a:rPr>
              <a:t>zu Lübeck</a:t>
            </a:r>
          </a:p>
          <a:p>
            <a:pPr eaLnBrk="1" hangingPunct="1">
              <a:defRPr/>
            </a:pPr>
            <a:r>
              <a:rPr lang="de-DE" sz="2400" b="1" dirty="0">
                <a:cs typeface="+mn-cs"/>
              </a:rPr>
              <a:t>Institut für Informationssysteme</a:t>
            </a:r>
          </a:p>
          <a:p>
            <a:pPr eaLnBrk="1" hangingPunct="1">
              <a:defRPr/>
            </a:pPr>
            <a:endParaRPr lang="de-DE" sz="2400" dirty="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Verbundwahrscheinlichkeit</a:t>
            </a:r>
          </a:p>
        </p:txBody>
      </p:sp>
      <p:sp>
        <p:nvSpPr>
          <p:cNvPr id="3" name="Content Placeholder 2"/>
          <p:cNvSpPr>
            <a:spLocks noGrp="1"/>
          </p:cNvSpPr>
          <p:nvPr>
            <p:ph idx="1"/>
          </p:nvPr>
        </p:nvSpPr>
        <p:spPr>
          <a:xfrm>
            <a:off x="457199" y="1196976"/>
            <a:ext cx="8507415" cy="4968875"/>
          </a:xfrm>
        </p:spPr>
        <p:txBody>
          <a:bodyPr/>
          <a:lstStyle/>
          <a:p>
            <a:r>
              <a:rPr lang="de-DE" sz="2400" dirty="0"/>
              <a:t>Betrachten wir zwei aufeinanderfolgende Würfelwurfe</a:t>
            </a:r>
          </a:p>
          <a:p>
            <a:r>
              <a:rPr lang="de-DE" sz="2400" dirty="0"/>
              <a:t>Der Ereignisraum </a:t>
            </a:r>
            <a:r>
              <a:rPr lang="de-DE" sz="2400" dirty="0">
                <a:solidFill>
                  <a:schemeClr val="accent1">
                    <a:lumMod val="50000"/>
                  </a:schemeClr>
                </a:solidFill>
              </a:rPr>
              <a:t>(</a:t>
            </a:r>
            <a:r>
              <a:rPr lang="de-DE" sz="2400" dirty="0" err="1">
                <a:solidFill>
                  <a:schemeClr val="accent1">
                    <a:lumMod val="50000"/>
                  </a:schemeClr>
                </a:solidFill>
              </a:rPr>
              <a:t>Ω</a:t>
            </a:r>
            <a:r>
              <a:rPr lang="de-DE" sz="2400" dirty="0">
                <a:solidFill>
                  <a:schemeClr val="accent1">
                    <a:lumMod val="50000"/>
                  </a:schemeClr>
                </a:solidFill>
              </a:rPr>
              <a:t>, P) </a:t>
            </a:r>
            <a:r>
              <a:rPr lang="de-DE" sz="2400" dirty="0"/>
              <a:t>ist dann wie folgt definiert</a:t>
            </a:r>
          </a:p>
          <a:p>
            <a:pPr marL="800080" lvl="3" indent="-342891"/>
            <a:r>
              <a:rPr lang="de-DE" dirty="0" err="1">
                <a:solidFill>
                  <a:schemeClr val="accent1">
                    <a:lumMod val="50000"/>
                  </a:schemeClr>
                </a:solidFill>
              </a:rPr>
              <a:t>Ω</a:t>
            </a:r>
            <a:r>
              <a:rPr lang="de-DE" dirty="0">
                <a:solidFill>
                  <a:schemeClr val="accent1">
                    <a:lumMod val="50000"/>
                  </a:schemeClr>
                </a:solidFill>
              </a:rPr>
              <a:t> = {ω</a:t>
            </a:r>
            <a:r>
              <a:rPr lang="de-DE" baseline="-25000" dirty="0">
                <a:solidFill>
                  <a:schemeClr val="accent1">
                    <a:lumMod val="50000"/>
                  </a:schemeClr>
                </a:solidFill>
              </a:rPr>
              <a:t>1</a:t>
            </a:r>
            <a:r>
              <a:rPr lang="de-DE"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,...,ω</a:t>
            </a:r>
            <a:r>
              <a:rPr lang="de-DE" baseline="-25000" dirty="0">
                <a:solidFill>
                  <a:schemeClr val="accent1">
                    <a:lumMod val="50000"/>
                  </a:schemeClr>
                </a:solidFill>
              </a:rPr>
              <a:t>6</a:t>
            </a:r>
            <a:r>
              <a:rPr lang="de-DE" dirty="0">
                <a:solidFill>
                  <a:schemeClr val="accent1">
                    <a:lumMod val="50000"/>
                  </a:schemeClr>
                </a:solidFill>
              </a:rPr>
              <a:t>}</a:t>
            </a:r>
            <a:r>
              <a:rPr lang="de-DE" dirty="0"/>
              <a:t> </a:t>
            </a:r>
            <a:r>
              <a:rPr lang="de-DE" dirty="0">
                <a:solidFill>
                  <a:schemeClr val="accent1">
                    <a:lumMod val="50000"/>
                  </a:schemeClr>
                </a:solidFill>
              </a:rPr>
              <a:t>×</a:t>
            </a:r>
            <a:r>
              <a:rPr lang="de-DE" dirty="0"/>
              <a:t> </a:t>
            </a:r>
            <a:r>
              <a:rPr lang="de-DE" dirty="0">
                <a:solidFill>
                  <a:schemeClr val="accent1">
                    <a:lumMod val="50000"/>
                  </a:schemeClr>
                </a:solidFill>
              </a:rPr>
              <a:t>{ω</a:t>
            </a:r>
            <a:r>
              <a:rPr lang="de-DE" baseline="-25000" dirty="0">
                <a:solidFill>
                  <a:schemeClr val="accent1">
                    <a:lumMod val="50000"/>
                  </a:schemeClr>
                </a:solidFill>
              </a:rPr>
              <a:t>1</a:t>
            </a:r>
            <a:r>
              <a:rPr lang="de-DE"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,...,ω</a:t>
            </a:r>
            <a:r>
              <a:rPr lang="de-DE" baseline="-25000" dirty="0">
                <a:solidFill>
                  <a:schemeClr val="accent1">
                    <a:lumMod val="50000"/>
                  </a:schemeClr>
                </a:solidFill>
              </a:rPr>
              <a:t>6</a:t>
            </a:r>
            <a:r>
              <a:rPr lang="de-DE" dirty="0">
                <a:solidFill>
                  <a:schemeClr val="accent1">
                    <a:lumMod val="50000"/>
                  </a:schemeClr>
                </a:solidFill>
              </a:rPr>
              <a:t>}</a:t>
            </a:r>
            <a:r>
              <a:rPr lang="de-DE" dirty="0"/>
              <a:t> </a:t>
            </a:r>
          </a:p>
          <a:p>
            <a:pPr marL="800080" lvl="3" indent="-342891"/>
            <a:r>
              <a:rPr lang="de-DE" dirty="0">
                <a:solidFill>
                  <a:schemeClr val="accent1">
                    <a:lumMod val="50000"/>
                  </a:schemeClr>
                </a:solidFill>
              </a:rPr>
              <a:t>P(A × B) </a:t>
            </a:r>
            <a:r>
              <a:rPr lang="de-DE" dirty="0"/>
              <a:t>mit </a:t>
            </a:r>
            <a:r>
              <a:rPr lang="de-DE" dirty="0">
                <a:solidFill>
                  <a:schemeClr val="accent1">
                    <a:lumMod val="50000"/>
                  </a:schemeClr>
                </a:solidFill>
              </a:rPr>
              <a:t>A, B ⊆ {ω</a:t>
            </a:r>
            <a:r>
              <a:rPr lang="de-DE" baseline="-25000" dirty="0">
                <a:solidFill>
                  <a:schemeClr val="accent1">
                    <a:lumMod val="50000"/>
                  </a:schemeClr>
                </a:solidFill>
              </a:rPr>
              <a:t>1</a:t>
            </a:r>
            <a:r>
              <a:rPr lang="de-DE"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,...,ω</a:t>
            </a:r>
            <a:r>
              <a:rPr lang="de-DE" baseline="-25000" dirty="0">
                <a:solidFill>
                  <a:schemeClr val="accent1">
                    <a:lumMod val="50000"/>
                  </a:schemeClr>
                </a:solidFill>
              </a:rPr>
              <a:t>6</a:t>
            </a:r>
            <a:r>
              <a:rPr lang="de-DE" dirty="0">
                <a:solidFill>
                  <a:schemeClr val="accent1">
                    <a:lumMod val="50000"/>
                  </a:schemeClr>
                </a:solidFill>
              </a:rPr>
              <a:t>}</a:t>
            </a:r>
            <a:r>
              <a:rPr lang="de-DE" dirty="0"/>
              <a:t> ist diskretes Wahrscheinlichkeitsmaß</a:t>
            </a:r>
          </a:p>
          <a:p>
            <a:r>
              <a:rPr lang="de-DE" sz="2400" dirty="0"/>
              <a:t>Wir sprechen von einer </a:t>
            </a:r>
            <a:r>
              <a:rPr lang="de-DE" sz="2400" dirty="0">
                <a:solidFill>
                  <a:srgbClr val="0B05FF"/>
                </a:solidFill>
              </a:rPr>
              <a:t>Verbundwahrscheinlichkeit</a:t>
            </a:r>
            <a:br>
              <a:rPr lang="de-DE" sz="2400" dirty="0"/>
            </a:br>
            <a:r>
              <a:rPr lang="de-DE" sz="2400" dirty="0"/>
              <a:t>und schreiben abkürzend</a:t>
            </a:r>
          </a:p>
          <a:p>
            <a:pPr lvl="1"/>
            <a:r>
              <a:rPr lang="de-DE" sz="2000" dirty="0">
                <a:solidFill>
                  <a:schemeClr val="accent1">
                    <a:lumMod val="50000"/>
                  </a:schemeClr>
                </a:solidFill>
              </a:rPr>
              <a:t>P(A, B) </a:t>
            </a:r>
            <a:r>
              <a:rPr lang="de-DE" sz="2000" dirty="0"/>
              <a:t>für </a:t>
            </a:r>
            <a:r>
              <a:rPr lang="de-DE" sz="2000" dirty="0">
                <a:solidFill>
                  <a:schemeClr val="accent1">
                    <a:lumMod val="50000"/>
                  </a:schemeClr>
                </a:solidFill>
              </a:rPr>
              <a:t>P(A × B) </a:t>
            </a:r>
            <a:r>
              <a:rPr lang="de-DE" sz="2000" dirty="0"/>
              <a:t>mit </a:t>
            </a:r>
            <a:r>
              <a:rPr lang="de-DE" sz="2000" dirty="0">
                <a:solidFill>
                  <a:schemeClr val="accent1">
                    <a:lumMod val="50000"/>
                  </a:schemeClr>
                </a:solidFill>
              </a:rPr>
              <a:t>A, B ⊆ </a:t>
            </a:r>
            <a:r>
              <a:rPr lang="de-DE" sz="2000" dirty="0" err="1">
                <a:solidFill>
                  <a:schemeClr val="accent1">
                    <a:lumMod val="50000"/>
                  </a:schemeClr>
                </a:solidFill>
              </a:rPr>
              <a:t>Ω</a:t>
            </a:r>
            <a:endParaRPr lang="de-DE" sz="2000" dirty="0">
              <a:solidFill>
                <a:schemeClr val="accent1">
                  <a:lumMod val="50000"/>
                </a:schemeClr>
              </a:solidFill>
            </a:endParaRPr>
          </a:p>
          <a:p>
            <a:r>
              <a:rPr lang="de-DE" sz="2400" dirty="0"/>
              <a:t>In einem Verbund können </a:t>
            </a:r>
            <a:r>
              <a:rPr lang="de-DE" sz="2400" dirty="0">
                <a:solidFill>
                  <a:srgbClr val="0B05FF"/>
                </a:solidFill>
              </a:rPr>
              <a:t>beliebige </a:t>
            </a:r>
            <a:r>
              <a:rPr lang="de-DE" sz="2400" dirty="0" err="1">
                <a:solidFill>
                  <a:srgbClr val="0B05FF"/>
                </a:solidFill>
              </a:rPr>
              <a:t>Grundgesamtheiten</a:t>
            </a:r>
            <a:r>
              <a:rPr lang="de-DE" sz="2400" dirty="0">
                <a:solidFill>
                  <a:srgbClr val="0B05FF"/>
                </a:solidFill>
              </a:rPr>
              <a:t> </a:t>
            </a:r>
            <a:r>
              <a:rPr lang="de-DE" sz="2400" dirty="0"/>
              <a:t>verknüpft werden</a:t>
            </a:r>
          </a:p>
          <a:p>
            <a:pPr lvl="1"/>
            <a:r>
              <a:rPr lang="de-DE" sz="2000" dirty="0"/>
              <a:t>Beispiel: </a:t>
            </a:r>
            <a:r>
              <a:rPr lang="de-DE" sz="2000" dirty="0">
                <a:solidFill>
                  <a:schemeClr val="accent1">
                    <a:lumMod val="50000"/>
                  </a:schemeClr>
                </a:solidFill>
              </a:rPr>
              <a:t>(</a:t>
            </a:r>
            <a:r>
              <a:rPr lang="de-DE" sz="2000" dirty="0" err="1">
                <a:solidFill>
                  <a:schemeClr val="accent1">
                    <a:lumMod val="50000"/>
                  </a:schemeClr>
                </a:solidFill>
              </a:rPr>
              <a:t>Ω</a:t>
            </a:r>
            <a:r>
              <a:rPr lang="de-DE" sz="2000" dirty="0">
                <a:solidFill>
                  <a:schemeClr val="accent1">
                    <a:lumMod val="50000"/>
                  </a:schemeClr>
                </a:solidFill>
              </a:rPr>
              <a:t>', P)</a:t>
            </a:r>
            <a:r>
              <a:rPr lang="de-DE" sz="2000" dirty="0"/>
              <a:t> mit</a:t>
            </a:r>
            <a:br>
              <a:rPr lang="de-DE" sz="2000" dirty="0"/>
            </a:br>
            <a:r>
              <a:rPr lang="de-DE" sz="2000" dirty="0">
                <a:solidFill>
                  <a:schemeClr val="accent1">
                    <a:lumMod val="50000"/>
                  </a:schemeClr>
                </a:solidFill>
              </a:rPr>
              <a:t> </a:t>
            </a:r>
            <a:r>
              <a:rPr lang="de-DE" sz="2000" dirty="0" err="1">
                <a:solidFill>
                  <a:schemeClr val="accent1">
                    <a:lumMod val="50000"/>
                  </a:schemeClr>
                </a:solidFill>
              </a:rPr>
              <a:t>Ω</a:t>
            </a:r>
            <a:r>
              <a:rPr lang="de-DE" sz="2000" dirty="0">
                <a:solidFill>
                  <a:schemeClr val="accent1">
                    <a:lumMod val="50000"/>
                  </a:schemeClr>
                </a:solidFill>
              </a:rPr>
              <a:t>' = {ω</a:t>
            </a:r>
            <a:r>
              <a:rPr lang="de-DE" sz="2000" baseline="-25000" dirty="0">
                <a:solidFill>
                  <a:schemeClr val="accent1">
                    <a:lumMod val="50000"/>
                  </a:schemeClr>
                </a:solidFill>
              </a:rPr>
              <a:t>1</a:t>
            </a:r>
            <a:r>
              <a:rPr lang="de-DE" sz="2000" dirty="0">
                <a:solidFill>
                  <a:schemeClr val="accent1">
                    <a:lumMod val="50000"/>
                  </a:schemeClr>
                </a:solidFill>
              </a:rPr>
              <a:t>,ω</a:t>
            </a:r>
            <a:r>
              <a:rPr lang="de-DE" sz="2000" baseline="-25000" dirty="0">
                <a:solidFill>
                  <a:schemeClr val="accent1">
                    <a:lumMod val="50000"/>
                  </a:schemeClr>
                </a:solidFill>
              </a:rPr>
              <a:t>2</a:t>
            </a:r>
            <a:r>
              <a:rPr lang="de-DE" sz="2000" dirty="0">
                <a:solidFill>
                  <a:schemeClr val="accent1">
                    <a:lumMod val="50000"/>
                  </a:schemeClr>
                </a:solidFill>
              </a:rPr>
              <a:t>,...,ω</a:t>
            </a:r>
            <a:r>
              <a:rPr lang="de-DE" sz="2000" baseline="-25000" dirty="0">
                <a:solidFill>
                  <a:schemeClr val="accent1">
                    <a:lumMod val="50000"/>
                  </a:schemeClr>
                </a:solidFill>
              </a:rPr>
              <a:t>6</a:t>
            </a:r>
            <a:r>
              <a:rPr lang="de-DE" sz="2000" dirty="0">
                <a:solidFill>
                  <a:schemeClr val="accent1">
                    <a:lumMod val="50000"/>
                  </a:schemeClr>
                </a:solidFill>
              </a:rPr>
              <a:t>}</a:t>
            </a:r>
            <a:r>
              <a:rPr lang="de-DE" sz="2000" dirty="0"/>
              <a:t> </a:t>
            </a:r>
            <a:r>
              <a:rPr lang="de-DE" sz="2000" dirty="0">
                <a:solidFill>
                  <a:schemeClr val="accent1">
                    <a:lumMod val="50000"/>
                  </a:schemeClr>
                </a:solidFill>
              </a:rPr>
              <a:t>× { kreuz, pik, herz, </a:t>
            </a:r>
            <a:r>
              <a:rPr lang="de-DE" sz="2000" dirty="0" err="1">
                <a:solidFill>
                  <a:schemeClr val="accent1">
                    <a:lumMod val="50000"/>
                  </a:schemeClr>
                </a:solidFill>
              </a:rPr>
              <a:t>karo</a:t>
            </a:r>
            <a:r>
              <a:rPr lang="de-DE" sz="2000" dirty="0">
                <a:solidFill>
                  <a:schemeClr val="accent1">
                    <a:lumMod val="50000"/>
                  </a:schemeClr>
                </a:solidFill>
              </a:rPr>
              <a:t> }</a:t>
            </a:r>
            <a:endParaRPr lang="de-DE" sz="2000"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10</a:t>
            </a:fld>
            <a:endParaRPr lang="de-DE"/>
          </a:p>
        </p:txBody>
      </p:sp>
    </p:spTree>
    <p:extLst>
      <p:ext uri="{BB962C8B-B14F-4D97-AF65-F5344CB8AC3E}">
        <p14:creationId xmlns:p14="http://schemas.microsoft.com/office/powerpoint/2010/main" val="18328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Bedingte Wahrscheinlichkeiten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de-DE" dirty="0"/>
                  <a:t>Für Ereignisse </a:t>
                </a:r>
                <a:r>
                  <a:rPr lang="de-DE" dirty="0">
                    <a:solidFill>
                      <a:schemeClr val="accent1">
                        <a:lumMod val="50000"/>
                      </a:schemeClr>
                    </a:solidFill>
                  </a:rPr>
                  <a:t>A, B ⊆ </a:t>
                </a:r>
                <a:r>
                  <a:rPr lang="de-DE" dirty="0" err="1">
                    <a:solidFill>
                      <a:schemeClr val="accent1">
                        <a:lumMod val="50000"/>
                      </a:schemeClr>
                    </a:solidFill>
                  </a:rPr>
                  <a:t>Ω</a:t>
                </a:r>
                <a:r>
                  <a:rPr lang="de-DE" dirty="0"/>
                  <a:t> mit </a:t>
                </a:r>
                <a:r>
                  <a:rPr lang="de-DE" dirty="0">
                    <a:solidFill>
                      <a:schemeClr val="accent1">
                        <a:lumMod val="50000"/>
                      </a:schemeClr>
                    </a:solidFill>
                  </a:rPr>
                  <a:t>P(B) &gt; 0</a:t>
                </a:r>
                <a:r>
                  <a:rPr lang="de-DE" dirty="0"/>
                  <a:t> definiert man die bedingte Wahrscheinlichkeit von </a:t>
                </a:r>
                <a:r>
                  <a:rPr lang="de-DE" dirty="0">
                    <a:solidFill>
                      <a:schemeClr val="accent1">
                        <a:lumMod val="50000"/>
                      </a:schemeClr>
                    </a:solidFill>
                  </a:rPr>
                  <a:t>A</a:t>
                </a:r>
                <a:r>
                  <a:rPr lang="de-DE" dirty="0"/>
                  <a:t> gegeben </a:t>
                </a:r>
                <a:r>
                  <a:rPr lang="de-DE" dirty="0">
                    <a:solidFill>
                      <a:schemeClr val="accent1">
                        <a:lumMod val="50000"/>
                      </a:schemeClr>
                    </a:solidFill>
                  </a:rPr>
                  <a:t>B </a:t>
                </a:r>
                <a:r>
                  <a:rPr lang="de-DE" dirty="0"/>
                  <a:t>als die Zahl</a:t>
                </a:r>
              </a:p>
              <a:p>
                <a:endParaRPr lang="de-DE" dirty="0"/>
              </a:p>
              <a:p>
                <a:endParaRPr lang="de-DE" dirty="0"/>
              </a:p>
              <a:p>
                <a:r>
                  <a:rPr lang="de-DE" dirty="0"/>
                  <a:t>Beispiel:  Würfelspiel</a:t>
                </a:r>
              </a:p>
              <a:p>
                <a:pPr lvl="1"/>
                <a:r>
                  <a:rPr lang="de-DE" dirty="0">
                    <a:solidFill>
                      <a:schemeClr val="accent1">
                        <a:lumMod val="50000"/>
                      </a:schemeClr>
                    </a:solidFill>
                  </a:rPr>
                  <a:t>“Es wird eine gerade Zahl gewürfelt” A := { ω</a:t>
                </a:r>
                <a:r>
                  <a:rPr lang="de-DE" baseline="-25000" dirty="0">
                    <a:solidFill>
                      <a:schemeClr val="accent1">
                        <a:lumMod val="50000"/>
                      </a:schemeClr>
                    </a:solidFill>
                  </a:rPr>
                  <a:t>2</a:t>
                </a:r>
                <a:r>
                  <a:rPr lang="de-DE" dirty="0">
                    <a:solidFill>
                      <a:schemeClr val="accent1">
                        <a:lumMod val="50000"/>
                      </a:schemeClr>
                    </a:solidFill>
                  </a:rPr>
                  <a:t>, ω</a:t>
                </a:r>
                <a:r>
                  <a:rPr lang="de-DE" baseline="-25000" dirty="0">
                    <a:solidFill>
                      <a:schemeClr val="accent1">
                        <a:lumMod val="50000"/>
                      </a:schemeClr>
                    </a:solidFill>
                  </a:rPr>
                  <a:t>4</a:t>
                </a:r>
                <a:r>
                  <a:rPr lang="de-DE" dirty="0">
                    <a:solidFill>
                      <a:schemeClr val="accent1">
                        <a:lumMod val="50000"/>
                      </a:schemeClr>
                    </a:solidFill>
                  </a:rPr>
                  <a:t>, ω</a:t>
                </a:r>
                <a:r>
                  <a:rPr lang="de-DE" baseline="-25000" dirty="0">
                    <a:solidFill>
                      <a:schemeClr val="accent1">
                        <a:lumMod val="50000"/>
                      </a:schemeClr>
                    </a:solidFill>
                  </a:rPr>
                  <a:t>6 </a:t>
                </a:r>
                <a:r>
                  <a:rPr lang="de-DE" dirty="0">
                    <a:solidFill>
                      <a:schemeClr val="accent1">
                        <a:lumMod val="50000"/>
                      </a:schemeClr>
                    </a:solidFill>
                  </a:rPr>
                  <a:t>}</a:t>
                </a:r>
                <a:br>
                  <a:rPr lang="de-DE" dirty="0">
                    <a:solidFill>
                      <a:schemeClr val="accent1">
                        <a:lumMod val="50000"/>
                      </a:schemeClr>
                    </a:solidFill>
                  </a:rPr>
                </a:br>
                <a:r>
                  <a:rPr lang="de-DE" dirty="0">
                    <a:solidFill>
                      <a:schemeClr val="accent1">
                        <a:lumMod val="50000"/>
                      </a:schemeClr>
                    </a:solidFill>
                  </a:rPr>
                  <a:t>“Es wird eine Zahl &gt; 4 gewürfelt” B := { ω</a:t>
                </a:r>
                <a:r>
                  <a:rPr lang="de-DE" baseline="-25000" dirty="0">
                    <a:solidFill>
                      <a:schemeClr val="accent1">
                        <a:lumMod val="50000"/>
                      </a:schemeClr>
                    </a:solidFill>
                  </a:rPr>
                  <a:t>5</a:t>
                </a:r>
                <a:r>
                  <a:rPr lang="de-DE" dirty="0">
                    <a:solidFill>
                      <a:schemeClr val="accent1">
                        <a:lumMod val="50000"/>
                      </a:schemeClr>
                    </a:solidFill>
                  </a:rPr>
                  <a:t>, ω</a:t>
                </a:r>
                <a:r>
                  <a:rPr lang="de-DE" baseline="-25000" dirty="0">
                    <a:solidFill>
                      <a:schemeClr val="accent1">
                        <a:lumMod val="50000"/>
                      </a:schemeClr>
                    </a:solidFill>
                  </a:rPr>
                  <a:t>6 </a:t>
                </a:r>
                <a:r>
                  <a:rPr lang="de-DE" dirty="0">
                    <a:solidFill>
                      <a:schemeClr val="accent1">
                        <a:lumMod val="50000"/>
                      </a:schemeClr>
                    </a:solidFill>
                  </a:rPr>
                  <a:t>}</a:t>
                </a:r>
              </a:p>
              <a:p>
                <a:pPr lvl="1"/>
                <a:r>
                  <a:rPr lang="de-DE" dirty="0"/>
                  <a:t>Dann: </a:t>
                </a:r>
              </a:p>
              <a:p>
                <a:pPr lvl="2"/>
                <a:r>
                  <a:rPr lang="de-DE" dirty="0">
                    <a:solidFill>
                      <a:schemeClr val="accent1">
                        <a:lumMod val="50000"/>
                      </a:schemeClr>
                    </a:solidFill>
                  </a:rPr>
                  <a:t>P(A|B) = 1/2 </a:t>
                </a:r>
              </a:p>
              <a:p>
                <a:pPr lvl="2"/>
                <a:r>
                  <a:rPr lang="de-DE" dirty="0">
                    <a:solidFill>
                      <a:schemeClr val="accent1">
                        <a:lumMod val="50000"/>
                      </a:schemeClr>
                    </a:solidFill>
                  </a:rPr>
                  <a:t>P(A|</a:t>
                </a:r>
                <a14:m>
                  <m:oMath xmlns:m="http://schemas.openxmlformats.org/officeDocument/2006/math">
                    <m:acc>
                      <m:accPr>
                        <m:chr m:val="̅"/>
                        <m:ctrlPr>
                          <a:rPr lang="de-DE" i="1" smtClean="0">
                            <a:solidFill>
                              <a:schemeClr val="accent1">
                                <a:lumMod val="50000"/>
                              </a:schemeClr>
                            </a:solidFill>
                            <a:latin typeface="Cambria Math" panose="02040503050406030204" pitchFamily="18" charset="0"/>
                          </a:rPr>
                        </m:ctrlPr>
                      </m:accPr>
                      <m:e>
                        <m:r>
                          <a:rPr lang="de-DE" b="0" i="1" smtClean="0">
                            <a:solidFill>
                              <a:schemeClr val="accent1">
                                <a:lumMod val="50000"/>
                              </a:schemeClr>
                            </a:solidFill>
                            <a:latin typeface="Cambria Math" panose="02040503050406030204" pitchFamily="18" charset="0"/>
                          </a:rPr>
                          <m:t>𝐵</m:t>
                        </m:r>
                      </m:e>
                    </m:acc>
                  </m:oMath>
                </a14:m>
                <a:r>
                  <a:rPr lang="de-DE" dirty="0">
                    <a:solidFill>
                      <a:schemeClr val="accent1">
                        <a:lumMod val="50000"/>
                      </a:schemeClr>
                    </a:solidFill>
                  </a:rPr>
                  <a:t>) = 2/4 = 1/2 </a:t>
                </a:r>
              </a:p>
              <a:p>
                <a:endParaRPr lang="de-D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5" t="-1276"/>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11</a:t>
            </a:fld>
            <a:endParaRPr lang="de-D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060848"/>
            <a:ext cx="2880320" cy="912101"/>
          </a:xfrm>
          <a:prstGeom prst="rect">
            <a:avLst/>
          </a:prstGeom>
        </p:spPr>
      </p:pic>
    </p:spTree>
    <p:extLst>
      <p:ext uri="{BB962C8B-B14F-4D97-AF65-F5344CB8AC3E}">
        <p14:creationId xmlns:p14="http://schemas.microsoft.com/office/powerpoint/2010/main" val="105488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Der Satz von </a:t>
            </a:r>
            <a:r>
              <a:rPr lang="de-DE" dirty="0" err="1"/>
              <a:t>Bayes</a:t>
            </a:r>
            <a:r>
              <a:rPr lang="de-DE" dirty="0"/>
              <a:t> </a:t>
            </a:r>
          </a:p>
        </p:txBody>
      </p:sp>
      <p:sp>
        <p:nvSpPr>
          <p:cNvPr id="3" name="Content Placeholder 2"/>
          <p:cNvSpPr>
            <a:spLocks noGrp="1"/>
          </p:cNvSpPr>
          <p:nvPr>
            <p:ph idx="1"/>
          </p:nvPr>
        </p:nvSpPr>
        <p:spPr/>
        <p:txBody>
          <a:bodyPr/>
          <a:lstStyle/>
          <a:p>
            <a:r>
              <a:rPr lang="de-DE" dirty="0"/>
              <a:t>Thomas </a:t>
            </a:r>
            <a:r>
              <a:rPr lang="de-DE" dirty="0" err="1"/>
              <a:t>Bayes</a:t>
            </a:r>
            <a:r>
              <a:rPr lang="de-DE" dirty="0"/>
              <a:t> [1701-1761] </a:t>
            </a:r>
          </a:p>
          <a:p>
            <a:r>
              <a:rPr lang="de-DE" dirty="0"/>
              <a:t>Dieser Satz beruht auf der Asymmetrie der Definition von bedingten Wahrscheinlichkeiten: </a:t>
            </a:r>
          </a:p>
          <a:p>
            <a:endParaRPr lang="de-DE" dirty="0"/>
          </a:p>
          <a:p>
            <a:endParaRPr lang="de-DE" dirty="0"/>
          </a:p>
          <a:p>
            <a:endParaRPr lang="de-DE" dirty="0"/>
          </a:p>
          <a:p>
            <a:r>
              <a:rPr lang="de-DE" dirty="0"/>
              <a:t>Analog für Verbundwahrscheinlichkeiten</a:t>
            </a:r>
          </a:p>
          <a:p>
            <a:endParaRPr lang="de-DE"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12</a:t>
            </a:fld>
            <a:endParaRPr lang="de-D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492896"/>
            <a:ext cx="6205954" cy="141753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4437112"/>
            <a:ext cx="6205954" cy="1417535"/>
          </a:xfrm>
          <a:prstGeom prst="rect">
            <a:avLst/>
          </a:prstGeom>
        </p:spPr>
      </p:pic>
      <p:sp>
        <p:nvSpPr>
          <p:cNvPr id="7" name="TextBox 6"/>
          <p:cNvSpPr txBox="1"/>
          <p:nvPr/>
        </p:nvSpPr>
        <p:spPr>
          <a:xfrm>
            <a:off x="3104408" y="4437112"/>
            <a:ext cx="232756" cy="369332"/>
          </a:xfrm>
          <a:prstGeom prst="rect">
            <a:avLst/>
          </a:prstGeom>
          <a:solidFill>
            <a:schemeClr val="bg1"/>
          </a:solidFill>
        </p:spPr>
        <p:txBody>
          <a:bodyPr wrap="none" rtlCol="0">
            <a:spAutoFit/>
          </a:bodyPr>
          <a:lstStyle/>
          <a:p>
            <a:r>
              <a:rPr lang="en-US"/>
              <a:t>,</a:t>
            </a:r>
          </a:p>
        </p:txBody>
      </p:sp>
      <p:sp>
        <p:nvSpPr>
          <p:cNvPr id="8" name="TextBox 7"/>
          <p:cNvSpPr txBox="1"/>
          <p:nvPr/>
        </p:nvSpPr>
        <p:spPr>
          <a:xfrm>
            <a:off x="3096408" y="5094837"/>
            <a:ext cx="232756" cy="369332"/>
          </a:xfrm>
          <a:prstGeom prst="rect">
            <a:avLst/>
          </a:prstGeom>
          <a:solidFill>
            <a:schemeClr val="bg1"/>
          </a:solidFill>
        </p:spPr>
        <p:txBody>
          <a:bodyPr wrap="none" rtlCol="0">
            <a:spAutoFit/>
          </a:bodyPr>
          <a:lstStyle/>
          <a:p>
            <a:r>
              <a:rPr lang="en-US"/>
              <a:t>,</a:t>
            </a:r>
          </a:p>
        </p:txBody>
      </p:sp>
      <p:sp>
        <p:nvSpPr>
          <p:cNvPr id="9" name="TextBox 8"/>
          <p:cNvSpPr txBox="1"/>
          <p:nvPr/>
        </p:nvSpPr>
        <p:spPr>
          <a:xfrm>
            <a:off x="5174352" y="4621778"/>
            <a:ext cx="232756" cy="369332"/>
          </a:xfrm>
          <a:prstGeom prst="rect">
            <a:avLst/>
          </a:prstGeom>
          <a:solidFill>
            <a:schemeClr val="bg1"/>
          </a:solidFill>
        </p:spPr>
        <p:txBody>
          <a:bodyPr wrap="none" rtlCol="0">
            <a:spAutoFit/>
          </a:bodyPr>
          <a:lstStyle/>
          <a:p>
            <a:r>
              <a:rPr lang="en-US"/>
              <a:t>,</a:t>
            </a:r>
          </a:p>
        </p:txBody>
      </p:sp>
      <p:sp>
        <p:nvSpPr>
          <p:cNvPr id="10" name="TextBox 9"/>
          <p:cNvSpPr txBox="1"/>
          <p:nvPr/>
        </p:nvSpPr>
        <p:spPr>
          <a:xfrm>
            <a:off x="5184640" y="5261215"/>
            <a:ext cx="232756" cy="369332"/>
          </a:xfrm>
          <a:prstGeom prst="rect">
            <a:avLst/>
          </a:prstGeom>
          <a:solidFill>
            <a:schemeClr val="bg1"/>
          </a:solidFill>
        </p:spPr>
        <p:txBody>
          <a:bodyPr wrap="none" rtlCol="0">
            <a:spAutoFit/>
          </a:bodyPr>
          <a:lstStyle/>
          <a:p>
            <a:r>
              <a:rPr lang="en-US"/>
              <a:t>,</a:t>
            </a:r>
          </a:p>
        </p:txBody>
      </p:sp>
    </p:spTree>
    <p:extLst>
      <p:ext uri="{BB962C8B-B14F-4D97-AF65-F5344CB8AC3E}">
        <p14:creationId xmlns:p14="http://schemas.microsoft.com/office/powerpoint/2010/main" val="656143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3DF-664E-FB90-0F67-E41435391FA9}"/>
              </a:ext>
            </a:extLst>
          </p:cNvPr>
          <p:cNvSpPr>
            <a:spLocks noGrp="1"/>
          </p:cNvSpPr>
          <p:nvPr>
            <p:ph type="title"/>
          </p:nvPr>
        </p:nvSpPr>
        <p:spPr/>
        <p:txBody>
          <a:bodyPr/>
          <a:lstStyle/>
          <a:p>
            <a:r>
              <a:rPr lang="de-DE" b="0" dirty="0" err="1"/>
              <a:t>Unabhänigkeiten</a:t>
            </a:r>
            <a:endParaRPr lang="en-DE" b="0" dirty="0"/>
          </a:p>
        </p:txBody>
      </p:sp>
      <p:sp>
        <p:nvSpPr>
          <p:cNvPr id="3" name="Content Placeholder 2">
            <a:extLst>
              <a:ext uri="{FF2B5EF4-FFF2-40B4-BE49-F238E27FC236}">
                <a16:creationId xmlns:a16="http://schemas.microsoft.com/office/drawing/2014/main" id="{7D3F5A9F-FD39-6D8A-CA93-D422095A0DF3}"/>
              </a:ext>
            </a:extLst>
          </p:cNvPr>
          <p:cNvSpPr>
            <a:spLocks noGrp="1"/>
          </p:cNvSpPr>
          <p:nvPr>
            <p:ph type="body" idx="1"/>
          </p:nvPr>
        </p:nvSpPr>
        <p:spPr/>
        <p:txBody>
          <a:bodyPr/>
          <a:lstStyle/>
          <a:p>
            <a:r>
              <a:rPr lang="de-DE" sz="2000" dirty="0" err="1">
                <a:cs typeface="+mn-cs"/>
              </a:rPr>
              <a:t>Stochastische</a:t>
            </a:r>
            <a:r>
              <a:rPr lang="de-DE" sz="2000" dirty="0">
                <a:cs typeface="+mn-cs"/>
              </a:rPr>
              <a:t> Grundlagen</a:t>
            </a:r>
            <a:endParaRPr lang="en-DE" dirty="0"/>
          </a:p>
        </p:txBody>
      </p:sp>
      <p:sp>
        <p:nvSpPr>
          <p:cNvPr id="4" name="Slide Number Placeholder 3">
            <a:extLst>
              <a:ext uri="{FF2B5EF4-FFF2-40B4-BE49-F238E27FC236}">
                <a16:creationId xmlns:a16="http://schemas.microsoft.com/office/drawing/2014/main" id="{4DA61CF4-CD8D-099A-8FE9-EBD058E76351}"/>
              </a:ext>
            </a:extLst>
          </p:cNvPr>
          <p:cNvSpPr>
            <a:spLocks noGrp="1"/>
          </p:cNvSpPr>
          <p:nvPr>
            <p:ph type="sldNum" sz="quarter" idx="12"/>
          </p:nvPr>
        </p:nvSpPr>
        <p:spPr/>
        <p:txBody>
          <a:bodyPr/>
          <a:lstStyle/>
          <a:p>
            <a:pPr>
              <a:defRPr/>
            </a:pPr>
            <a:fld id="{E912F2AC-72A6-5242-BB66-261AC8F7AC4C}" type="slidenum">
              <a:rPr lang="de-DE" smtClean="0"/>
              <a:pPr>
                <a:defRPr/>
              </a:pPr>
              <a:t>13</a:t>
            </a:fld>
            <a:endParaRPr lang="de-DE"/>
          </a:p>
        </p:txBody>
      </p:sp>
    </p:spTree>
    <p:extLst>
      <p:ext uri="{BB962C8B-B14F-4D97-AF65-F5344CB8AC3E}">
        <p14:creationId xmlns:p14="http://schemas.microsoft.com/office/powerpoint/2010/main" val="41356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Stochastische Unabhängigkeit </a:t>
            </a:r>
          </a:p>
        </p:txBody>
      </p:sp>
      <p:sp>
        <p:nvSpPr>
          <p:cNvPr id="3" name="Content Placeholder 2"/>
          <p:cNvSpPr>
            <a:spLocks noGrp="1"/>
          </p:cNvSpPr>
          <p:nvPr>
            <p:ph idx="1"/>
          </p:nvPr>
        </p:nvSpPr>
        <p:spPr/>
        <p:txBody>
          <a:bodyPr/>
          <a:lstStyle/>
          <a:p>
            <a:r>
              <a:rPr lang="de-DE" dirty="0"/>
              <a:t>Wann sind 2 Ereignisse </a:t>
            </a:r>
            <a:r>
              <a:rPr lang="de-DE" dirty="0">
                <a:solidFill>
                  <a:schemeClr val="accent1">
                    <a:lumMod val="50000"/>
                  </a:schemeClr>
                </a:solidFill>
              </a:rPr>
              <a:t>A</a:t>
            </a:r>
            <a:r>
              <a:rPr lang="de-DE" dirty="0"/>
              <a:t>, </a:t>
            </a:r>
            <a:r>
              <a:rPr lang="de-DE" dirty="0">
                <a:solidFill>
                  <a:schemeClr val="accent1">
                    <a:lumMod val="50000"/>
                  </a:schemeClr>
                </a:solidFill>
              </a:rPr>
              <a:t>B</a:t>
            </a:r>
            <a:r>
              <a:rPr lang="de-DE" dirty="0"/>
              <a:t> unabhängig? </a:t>
            </a:r>
          </a:p>
          <a:p>
            <a:r>
              <a:rPr lang="de-DE" dirty="0"/>
              <a:t>Motivation über bedingte Wahrscheinlichkeiten: </a:t>
            </a:r>
          </a:p>
          <a:p>
            <a:r>
              <a:rPr lang="de-DE" dirty="0"/>
              <a:t>Zwei Ereignisse </a:t>
            </a:r>
            <a:r>
              <a:rPr lang="de-DE" dirty="0">
                <a:solidFill>
                  <a:schemeClr val="accent1">
                    <a:lumMod val="50000"/>
                  </a:schemeClr>
                </a:solidFill>
              </a:rPr>
              <a:t>A</a:t>
            </a:r>
            <a:r>
              <a:rPr lang="de-DE" dirty="0"/>
              <a:t>, </a:t>
            </a:r>
            <a:r>
              <a:rPr lang="de-DE" dirty="0">
                <a:solidFill>
                  <a:schemeClr val="accent1">
                    <a:lumMod val="50000"/>
                  </a:schemeClr>
                </a:solidFill>
              </a:rPr>
              <a:t>B</a:t>
            </a:r>
            <a:r>
              <a:rPr lang="de-DE" dirty="0"/>
              <a:t> sind </a:t>
            </a:r>
            <a:r>
              <a:rPr lang="de-DE" dirty="0">
                <a:solidFill>
                  <a:srgbClr val="0B05FF"/>
                </a:solidFill>
              </a:rPr>
              <a:t>unabhängig</a:t>
            </a:r>
            <a:r>
              <a:rPr lang="de-DE" dirty="0"/>
              <a:t>, wenn </a:t>
            </a:r>
          </a:p>
          <a:p>
            <a:endParaRPr lang="de-DE" dirty="0"/>
          </a:p>
          <a:p>
            <a:endParaRPr lang="de-DE" dirty="0"/>
          </a:p>
          <a:p>
            <a:endParaRPr lang="de-DE" dirty="0"/>
          </a:p>
          <a:p>
            <a:endParaRPr lang="de-DE" dirty="0"/>
          </a:p>
          <a:p>
            <a:endParaRPr lang="de-DE" dirty="0"/>
          </a:p>
          <a:p>
            <a:pPr marL="457188" lvl="1" indent="0">
              <a:buNone/>
            </a:pPr>
            <a:r>
              <a:rPr lang="de-DE" dirty="0">
                <a:solidFill>
                  <a:schemeClr val="accent1">
                    <a:lumMod val="50000"/>
                  </a:schemeClr>
                </a:solidFill>
              </a:rPr>
              <a:t>		   </a:t>
            </a:r>
            <a:r>
              <a:rPr lang="de-DE" dirty="0"/>
              <a:t>bzw. </a:t>
            </a:r>
            <a:r>
              <a:rPr lang="de-DE" dirty="0">
                <a:solidFill>
                  <a:schemeClr val="accent1">
                    <a:lumMod val="50000"/>
                  </a:schemeClr>
                </a:solidFill>
              </a:rPr>
              <a:t>P(A, B) = P(A) · P(B) </a:t>
            </a:r>
            <a:r>
              <a:rPr lang="de-DE" dirty="0"/>
              <a:t>gilt.</a:t>
            </a:r>
          </a:p>
          <a:p>
            <a:pPr lvl="5"/>
            <a:r>
              <a:rPr lang="de-DE" dirty="0"/>
              <a:t>Voraussetzung </a:t>
            </a:r>
            <a:r>
              <a:rPr lang="de-DE" dirty="0">
                <a:solidFill>
                  <a:schemeClr val="accent1">
                    <a:lumMod val="50000"/>
                  </a:schemeClr>
                </a:solidFill>
              </a:rPr>
              <a:t>P(B) &gt; 0 </a:t>
            </a:r>
            <a:r>
              <a:rPr lang="de-DE" dirty="0"/>
              <a:t>und </a:t>
            </a:r>
            <a:r>
              <a:rPr lang="de-DE" dirty="0">
                <a:solidFill>
                  <a:schemeClr val="accent1">
                    <a:lumMod val="50000"/>
                  </a:schemeClr>
                </a:solidFill>
              </a:rPr>
              <a:t>P(A) &gt; 0 </a:t>
            </a:r>
            <a:r>
              <a:rPr lang="de-DE" dirty="0"/>
              <a:t>ist hier nicht nötig</a:t>
            </a:r>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14</a:t>
            </a:fld>
            <a:endParaRPr lang="de-D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852936"/>
            <a:ext cx="3096344" cy="1960766"/>
          </a:xfrm>
          <a:prstGeom prst="rect">
            <a:avLst/>
          </a:prstGeom>
        </p:spPr>
      </p:pic>
      <p:sp>
        <p:nvSpPr>
          <p:cNvPr id="7" name="Rectangle 6">
            <a:extLst>
              <a:ext uri="{FF2B5EF4-FFF2-40B4-BE49-F238E27FC236}">
                <a16:creationId xmlns:a16="http://schemas.microsoft.com/office/drawing/2014/main" id="{04DEB63A-BCB6-C441-BDF3-FBE5BBAE959C}"/>
              </a:ext>
            </a:extLst>
          </p:cNvPr>
          <p:cNvSpPr/>
          <p:nvPr/>
        </p:nvSpPr>
        <p:spPr>
          <a:xfrm>
            <a:off x="5796860" y="2831916"/>
            <a:ext cx="1361270" cy="461665"/>
          </a:xfrm>
          <a:prstGeom prst="rect">
            <a:avLst/>
          </a:prstGeom>
        </p:spPr>
        <p:txBody>
          <a:bodyPr wrap="none">
            <a:spAutoFit/>
          </a:bodyPr>
          <a:lstStyle/>
          <a:p>
            <a:r>
              <a:rPr lang="de-DE" sz="2400" i="1" dirty="0">
                <a:solidFill>
                  <a:schemeClr val="accent1">
                    <a:lumMod val="50000"/>
                  </a:schemeClr>
                </a:solidFill>
              </a:rPr>
              <a:t>P </a:t>
            </a:r>
            <a:r>
              <a:rPr lang="de-DE" sz="2400" dirty="0">
                <a:solidFill>
                  <a:schemeClr val="accent1">
                    <a:lumMod val="50000"/>
                  </a:schemeClr>
                </a:solidFill>
              </a:rPr>
              <a:t>(</a:t>
            </a:r>
            <a:r>
              <a:rPr lang="de-DE" sz="2400" i="1" dirty="0">
                <a:solidFill>
                  <a:schemeClr val="accent1">
                    <a:lumMod val="50000"/>
                  </a:schemeClr>
                </a:solidFill>
              </a:rPr>
              <a:t>B </a:t>
            </a:r>
            <a:r>
              <a:rPr lang="de-DE" sz="2400" dirty="0">
                <a:solidFill>
                  <a:schemeClr val="accent1">
                    <a:lumMod val="50000"/>
                  </a:schemeClr>
                </a:solidFill>
              </a:rPr>
              <a:t>)</a:t>
            </a:r>
            <a:r>
              <a:rPr lang="de-DE" sz="2400" i="1" dirty="0">
                <a:solidFill>
                  <a:schemeClr val="accent1">
                    <a:lumMod val="50000"/>
                  </a:schemeClr>
                </a:solidFill>
              </a:rPr>
              <a:t> </a:t>
            </a:r>
            <a:r>
              <a:rPr lang="de-DE" sz="2400" dirty="0">
                <a:solidFill>
                  <a:schemeClr val="accent1">
                    <a:lumMod val="50000"/>
                  </a:schemeClr>
                </a:solidFill>
              </a:rPr>
              <a:t>&gt; 0 </a:t>
            </a:r>
            <a:endParaRPr lang="de-DE" sz="2400" dirty="0"/>
          </a:p>
        </p:txBody>
      </p:sp>
      <p:sp>
        <p:nvSpPr>
          <p:cNvPr id="8" name="Rectangle 7">
            <a:extLst>
              <a:ext uri="{FF2B5EF4-FFF2-40B4-BE49-F238E27FC236}">
                <a16:creationId xmlns:a16="http://schemas.microsoft.com/office/drawing/2014/main" id="{A7688B4A-3613-D94A-BDEA-EB6C0EEEEBA0}"/>
              </a:ext>
            </a:extLst>
          </p:cNvPr>
          <p:cNvSpPr/>
          <p:nvPr/>
        </p:nvSpPr>
        <p:spPr>
          <a:xfrm>
            <a:off x="5796860" y="3792841"/>
            <a:ext cx="1382110" cy="461665"/>
          </a:xfrm>
          <a:prstGeom prst="rect">
            <a:avLst/>
          </a:prstGeom>
        </p:spPr>
        <p:txBody>
          <a:bodyPr wrap="none">
            <a:spAutoFit/>
          </a:bodyPr>
          <a:lstStyle/>
          <a:p>
            <a:r>
              <a:rPr lang="de-DE" sz="2400" i="1">
                <a:solidFill>
                  <a:schemeClr val="accent1">
                    <a:lumMod val="50000"/>
                  </a:schemeClr>
                </a:solidFill>
              </a:rPr>
              <a:t>P </a:t>
            </a:r>
            <a:r>
              <a:rPr lang="de-DE" sz="2400">
                <a:solidFill>
                  <a:schemeClr val="accent1">
                    <a:lumMod val="50000"/>
                  </a:schemeClr>
                </a:solidFill>
              </a:rPr>
              <a:t>(</a:t>
            </a:r>
            <a:r>
              <a:rPr lang="de-DE" sz="2400" i="1" dirty="0">
                <a:solidFill>
                  <a:schemeClr val="accent1">
                    <a:lumMod val="50000"/>
                  </a:schemeClr>
                </a:solidFill>
              </a:rPr>
              <a:t>A </a:t>
            </a:r>
            <a:r>
              <a:rPr lang="de-DE" sz="2400" dirty="0">
                <a:solidFill>
                  <a:schemeClr val="accent1">
                    <a:lumMod val="50000"/>
                  </a:schemeClr>
                </a:solidFill>
              </a:rPr>
              <a:t>) &gt; 0 </a:t>
            </a:r>
            <a:endParaRPr lang="de-DE" sz="2400" dirty="0"/>
          </a:p>
        </p:txBody>
      </p:sp>
    </p:spTree>
    <p:extLst>
      <p:ext uri="{BB962C8B-B14F-4D97-AF65-F5344CB8AC3E}">
        <p14:creationId xmlns:p14="http://schemas.microsoft.com/office/powerpoint/2010/main" val="29442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Beispiel: Zweimaliges Würfeln </a:t>
            </a:r>
          </a:p>
        </p:txBody>
      </p:sp>
      <p:sp>
        <p:nvSpPr>
          <p:cNvPr id="3" name="Content Placeholder 2"/>
          <p:cNvSpPr>
            <a:spLocks noGrp="1"/>
          </p:cNvSpPr>
          <p:nvPr>
            <p:ph idx="1"/>
          </p:nvPr>
        </p:nvSpPr>
        <p:spPr/>
        <p:txBody>
          <a:bodyPr/>
          <a:lstStyle/>
          <a:p>
            <a:r>
              <a:rPr lang="de-DE" dirty="0"/>
              <a:t>Ein fairer Würfel wird zweimal hintereinander geworfen.</a:t>
            </a:r>
          </a:p>
          <a:p>
            <a:pPr lvl="1"/>
            <a:r>
              <a:rPr lang="de-DE" dirty="0">
                <a:solidFill>
                  <a:schemeClr val="accent1">
                    <a:lumMod val="50000"/>
                  </a:schemeClr>
                </a:solidFill>
              </a:rPr>
              <a:t>A</a:t>
            </a:r>
            <a:r>
              <a:rPr lang="de-DE" dirty="0"/>
              <a:t> stehe für “Beim 1. Würfelwurf eine Sechs” </a:t>
            </a:r>
          </a:p>
          <a:p>
            <a:pPr lvl="1"/>
            <a:r>
              <a:rPr lang="de-DE" dirty="0">
                <a:solidFill>
                  <a:schemeClr val="accent1">
                    <a:lumMod val="50000"/>
                  </a:schemeClr>
                </a:solidFill>
              </a:rPr>
              <a:t>B</a:t>
            </a:r>
            <a:r>
              <a:rPr lang="de-DE" dirty="0"/>
              <a:t> stehe für “Beim 2. Würfelwurf eine Sechs”</a:t>
            </a:r>
          </a:p>
          <a:p>
            <a:r>
              <a:rPr lang="de-DE" dirty="0"/>
              <a:t>Bei jeden Würfelwurf ist die Grundgesamtheit </a:t>
            </a:r>
            <a:br>
              <a:rPr lang="de-DE" dirty="0"/>
            </a:br>
            <a:r>
              <a:rPr lang="de-DE" dirty="0" err="1">
                <a:solidFill>
                  <a:schemeClr val="accent1">
                    <a:lumMod val="50000"/>
                  </a:schemeClr>
                </a:solidFill>
              </a:rPr>
              <a:t>Ω</a:t>
            </a:r>
            <a:r>
              <a:rPr lang="de-DE" dirty="0">
                <a:solidFill>
                  <a:schemeClr val="accent1">
                    <a:lumMod val="50000"/>
                  </a:schemeClr>
                </a:solidFill>
              </a:rPr>
              <a:t> = {ω</a:t>
            </a:r>
            <a:r>
              <a:rPr lang="de-DE" baseline="-25000" dirty="0">
                <a:solidFill>
                  <a:schemeClr val="accent1">
                    <a:lumMod val="50000"/>
                  </a:schemeClr>
                </a:solidFill>
              </a:rPr>
              <a:t>1</a:t>
            </a:r>
            <a:r>
              <a:rPr lang="de-DE" dirty="0">
                <a:solidFill>
                  <a:schemeClr val="accent1">
                    <a:lumMod val="50000"/>
                  </a:schemeClr>
                </a:solidFill>
              </a:rPr>
              <a:t>, ω</a:t>
            </a:r>
            <a:r>
              <a:rPr lang="de-DE" baseline="-25000" dirty="0">
                <a:solidFill>
                  <a:schemeClr val="accent1">
                    <a:lumMod val="50000"/>
                  </a:schemeClr>
                </a:solidFill>
              </a:rPr>
              <a:t>2</a:t>
            </a:r>
            <a:r>
              <a:rPr lang="de-DE" dirty="0">
                <a:solidFill>
                  <a:schemeClr val="accent1">
                    <a:lumMod val="50000"/>
                  </a:schemeClr>
                </a:solidFill>
              </a:rPr>
              <a:t>, ω</a:t>
            </a:r>
            <a:r>
              <a:rPr lang="de-DE" baseline="-25000" dirty="0">
                <a:solidFill>
                  <a:schemeClr val="accent1">
                    <a:lumMod val="50000"/>
                  </a:schemeClr>
                </a:solidFill>
              </a:rPr>
              <a:t>3</a:t>
            </a:r>
            <a:r>
              <a:rPr lang="de-DE" dirty="0">
                <a:solidFill>
                  <a:schemeClr val="accent1">
                    <a:lumMod val="50000"/>
                  </a:schemeClr>
                </a:solidFill>
              </a:rPr>
              <a:t>, ω</a:t>
            </a:r>
            <a:r>
              <a:rPr lang="de-DE" baseline="-25000" dirty="0">
                <a:solidFill>
                  <a:schemeClr val="accent1">
                    <a:lumMod val="50000"/>
                  </a:schemeClr>
                </a:solidFill>
              </a:rPr>
              <a:t>4</a:t>
            </a:r>
            <a:r>
              <a:rPr lang="de-DE" dirty="0">
                <a:solidFill>
                  <a:schemeClr val="accent1">
                    <a:lumMod val="50000"/>
                  </a:schemeClr>
                </a:solidFill>
              </a:rPr>
              <a:t>, ω</a:t>
            </a:r>
            <a:r>
              <a:rPr lang="de-DE" baseline="-25000" dirty="0">
                <a:solidFill>
                  <a:schemeClr val="accent1">
                    <a:lumMod val="50000"/>
                  </a:schemeClr>
                </a:solidFill>
              </a:rPr>
              <a:t>5</a:t>
            </a:r>
            <a:r>
              <a:rPr lang="de-DE" dirty="0">
                <a:solidFill>
                  <a:schemeClr val="accent1">
                    <a:lumMod val="50000"/>
                  </a:schemeClr>
                </a:solidFill>
              </a:rPr>
              <a:t>, ω</a:t>
            </a:r>
            <a:r>
              <a:rPr lang="de-DE" baseline="-25000" dirty="0">
                <a:solidFill>
                  <a:schemeClr val="accent1">
                    <a:lumMod val="50000"/>
                  </a:schemeClr>
                </a:solidFill>
              </a:rPr>
              <a:t>6</a:t>
            </a:r>
            <a:r>
              <a:rPr lang="de-DE" dirty="0">
                <a:solidFill>
                  <a:schemeClr val="accent1">
                    <a:lumMod val="50000"/>
                  </a:schemeClr>
                </a:solidFill>
              </a:rPr>
              <a:t>}</a:t>
            </a:r>
            <a:r>
              <a:rPr lang="de-DE" dirty="0"/>
              <a:t> </a:t>
            </a:r>
            <a:br>
              <a:rPr lang="de-DE" dirty="0"/>
            </a:br>
            <a:r>
              <a:rPr lang="de-DE" dirty="0"/>
              <a:t>mit </a:t>
            </a:r>
            <a:r>
              <a:rPr lang="de-DE" dirty="0" err="1">
                <a:solidFill>
                  <a:schemeClr val="accent1">
                    <a:lumMod val="50000"/>
                  </a:schemeClr>
                </a:solidFill>
              </a:rPr>
              <a:t>ω</a:t>
            </a:r>
            <a:r>
              <a:rPr lang="de-DE" baseline="-25000" dirty="0" err="1">
                <a:solidFill>
                  <a:schemeClr val="accent1">
                    <a:lumMod val="50000"/>
                  </a:schemeClr>
                </a:solidFill>
              </a:rPr>
              <a:t>i</a:t>
            </a:r>
            <a:r>
              <a:rPr lang="de-DE" dirty="0">
                <a:solidFill>
                  <a:schemeClr val="accent1">
                    <a:lumMod val="50000"/>
                  </a:schemeClr>
                </a:solidFill>
              </a:rPr>
              <a:t> = </a:t>
            </a:r>
            <a:r>
              <a:rPr lang="de-DE" dirty="0"/>
              <a:t> "Gewürfelte Zahl ist </a:t>
            </a:r>
            <a:r>
              <a:rPr lang="de-DE" dirty="0">
                <a:solidFill>
                  <a:schemeClr val="accent1">
                    <a:lumMod val="50000"/>
                  </a:schemeClr>
                </a:solidFill>
              </a:rPr>
              <a:t>i</a:t>
            </a:r>
            <a:r>
              <a:rPr lang="de-DE" dirty="0"/>
              <a:t>"</a:t>
            </a:r>
          </a:p>
          <a:p>
            <a:r>
              <a:rPr lang="de-DE" dirty="0"/>
              <a:t>Nach Laplace gilt </a:t>
            </a:r>
            <a:r>
              <a:rPr lang="de-DE" dirty="0">
                <a:solidFill>
                  <a:schemeClr val="accent1">
                    <a:lumMod val="50000"/>
                  </a:schemeClr>
                </a:solidFill>
              </a:rPr>
              <a:t>P(A) = P(B) = 1/6</a:t>
            </a:r>
            <a:r>
              <a:rPr lang="de-DE" dirty="0"/>
              <a:t>. </a:t>
            </a:r>
          </a:p>
          <a:p>
            <a:r>
              <a:rPr lang="de-DE" dirty="0"/>
              <a:t>Bei “unabhängigem” Werfen gilt somit</a:t>
            </a:r>
            <a:br>
              <a:rPr lang="de-DE" dirty="0"/>
            </a:br>
            <a:r>
              <a:rPr lang="de-DE" dirty="0">
                <a:solidFill>
                  <a:schemeClr val="accent1">
                    <a:lumMod val="50000"/>
                  </a:schemeClr>
                </a:solidFill>
              </a:rPr>
              <a:t>P(A,  B) = P(A) · P(B) = 1/36 </a:t>
            </a:r>
          </a:p>
          <a:p>
            <a:endParaRPr lang="de-DE"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15</a:t>
            </a:fld>
            <a:endParaRPr lang="de-DE"/>
          </a:p>
        </p:txBody>
      </p:sp>
    </p:spTree>
    <p:extLst>
      <p:ext uri="{BB962C8B-B14F-4D97-AF65-F5344CB8AC3E}">
        <p14:creationId xmlns:p14="http://schemas.microsoft.com/office/powerpoint/2010/main" val="362512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Bedingte Unabhängigkeit </a:t>
            </a:r>
          </a:p>
        </p:txBody>
      </p:sp>
      <p:sp>
        <p:nvSpPr>
          <p:cNvPr id="3" name="Content Placeholder 2"/>
          <p:cNvSpPr>
            <a:spLocks noGrp="1"/>
          </p:cNvSpPr>
          <p:nvPr>
            <p:ph idx="1"/>
          </p:nvPr>
        </p:nvSpPr>
        <p:spPr/>
        <p:txBody>
          <a:bodyPr/>
          <a:lstStyle/>
          <a:p>
            <a:r>
              <a:rPr lang="de-DE" dirty="0"/>
              <a:t>Sei </a:t>
            </a:r>
            <a:r>
              <a:rPr lang="de-DE" dirty="0">
                <a:solidFill>
                  <a:schemeClr val="accent1">
                    <a:lumMod val="50000"/>
                  </a:schemeClr>
                </a:solidFill>
              </a:rPr>
              <a:t>C</a:t>
            </a:r>
            <a:r>
              <a:rPr lang="de-DE" dirty="0"/>
              <a:t> ein beliebiges Ereignis mit </a:t>
            </a:r>
            <a:r>
              <a:rPr lang="de-DE" dirty="0">
                <a:solidFill>
                  <a:schemeClr val="accent1">
                    <a:lumMod val="50000"/>
                  </a:schemeClr>
                </a:solidFill>
              </a:rPr>
              <a:t>P(C) &gt; 0</a:t>
            </a:r>
            <a:r>
              <a:rPr lang="de-DE" dirty="0"/>
              <a:t>.</a:t>
            </a:r>
            <a:br>
              <a:rPr lang="de-DE" dirty="0"/>
            </a:br>
            <a:r>
              <a:rPr lang="de-DE" dirty="0"/>
              <a:t>Zwei Ereignisse </a:t>
            </a:r>
            <a:r>
              <a:rPr lang="de-DE" dirty="0">
                <a:solidFill>
                  <a:schemeClr val="accent1">
                    <a:lumMod val="50000"/>
                  </a:schemeClr>
                </a:solidFill>
              </a:rPr>
              <a:t>A</a:t>
            </a:r>
            <a:r>
              <a:rPr lang="de-DE" dirty="0"/>
              <a:t> und </a:t>
            </a:r>
            <a:r>
              <a:rPr lang="de-DE" dirty="0">
                <a:solidFill>
                  <a:schemeClr val="accent1">
                    <a:lumMod val="50000"/>
                  </a:schemeClr>
                </a:solidFill>
              </a:rPr>
              <a:t>B</a:t>
            </a:r>
            <a:r>
              <a:rPr lang="de-DE" dirty="0"/>
              <a:t> nennt man </a:t>
            </a:r>
            <a:br>
              <a:rPr lang="de-DE" dirty="0"/>
            </a:br>
            <a:r>
              <a:rPr lang="de-DE" dirty="0">
                <a:solidFill>
                  <a:srgbClr val="0B05FF"/>
                </a:solidFill>
              </a:rPr>
              <a:t>bedingt unabhängig </a:t>
            </a:r>
            <a:r>
              <a:rPr lang="de-DE" dirty="0"/>
              <a:t>gegeben </a:t>
            </a:r>
            <a:r>
              <a:rPr lang="de-DE" dirty="0">
                <a:solidFill>
                  <a:schemeClr val="accent1">
                    <a:lumMod val="50000"/>
                  </a:schemeClr>
                </a:solidFill>
              </a:rPr>
              <a:t>C</a:t>
            </a:r>
            <a:r>
              <a:rPr lang="de-DE" dirty="0"/>
              <a:t>, wenn gilt:</a:t>
            </a:r>
            <a:br>
              <a:rPr lang="de-DE" dirty="0"/>
            </a:br>
            <a:br>
              <a:rPr lang="de-DE" dirty="0"/>
            </a:br>
            <a:r>
              <a:rPr lang="de-DE" dirty="0"/>
              <a:t>    </a:t>
            </a:r>
            <a:r>
              <a:rPr lang="de-DE" dirty="0">
                <a:solidFill>
                  <a:schemeClr val="accent1">
                    <a:lumMod val="50000"/>
                  </a:schemeClr>
                </a:solidFill>
              </a:rPr>
              <a:t>P(A, B | C) = P(A | C) · P(B | C) </a:t>
            </a:r>
          </a:p>
          <a:p>
            <a:endParaRPr lang="de-DE" dirty="0">
              <a:solidFill>
                <a:schemeClr val="accent1">
                  <a:lumMod val="50000"/>
                </a:schemeClr>
              </a:solidFill>
            </a:endParaRPr>
          </a:p>
          <a:p>
            <a:r>
              <a:rPr lang="de-DE" dirty="0"/>
              <a:t>Anders geschrieben:</a:t>
            </a:r>
            <a:br>
              <a:rPr lang="de-DE" dirty="0"/>
            </a:br>
            <a:br>
              <a:rPr lang="de-DE" dirty="0">
                <a:solidFill>
                  <a:schemeClr val="accent1">
                    <a:lumMod val="50000"/>
                  </a:schemeClr>
                </a:solidFill>
              </a:rPr>
            </a:br>
            <a:r>
              <a:rPr lang="de-DE" dirty="0">
                <a:solidFill>
                  <a:schemeClr val="accent1">
                    <a:lumMod val="50000"/>
                  </a:schemeClr>
                </a:solidFill>
              </a:rPr>
              <a:t>    </a:t>
            </a:r>
            <a:r>
              <a:rPr lang="de-DE" dirty="0"/>
              <a:t> </a:t>
            </a:r>
            <a:r>
              <a:rPr lang="de-DE" dirty="0">
                <a:solidFill>
                  <a:schemeClr val="accent1">
                    <a:lumMod val="50000"/>
                  </a:schemeClr>
                </a:solidFill>
              </a:rPr>
              <a:t>P(A | B, C) = P(A | C)</a:t>
            </a:r>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16</a:t>
            </a:fld>
            <a:endParaRPr lang="de-DE"/>
          </a:p>
        </p:txBody>
      </p:sp>
    </p:spTree>
    <p:extLst>
      <p:ext uri="{BB962C8B-B14F-4D97-AF65-F5344CB8AC3E}">
        <p14:creationId xmlns:p14="http://schemas.microsoft.com/office/powerpoint/2010/main" val="10287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1E54-8DEB-8C4D-BF9A-438CFCD8888C}"/>
              </a:ext>
            </a:extLst>
          </p:cNvPr>
          <p:cNvSpPr>
            <a:spLocks noGrp="1"/>
          </p:cNvSpPr>
          <p:nvPr>
            <p:ph type="title"/>
          </p:nvPr>
        </p:nvSpPr>
        <p:spPr/>
        <p:txBody>
          <a:bodyPr/>
          <a:lstStyle/>
          <a:p>
            <a:r>
              <a:rPr lang="de-DE" dirty="0"/>
              <a:t>Notation</a:t>
            </a:r>
          </a:p>
        </p:txBody>
      </p:sp>
      <p:sp>
        <p:nvSpPr>
          <p:cNvPr id="3" name="Content Placeholder 2">
            <a:extLst>
              <a:ext uri="{FF2B5EF4-FFF2-40B4-BE49-F238E27FC236}">
                <a16:creationId xmlns:a16="http://schemas.microsoft.com/office/drawing/2014/main" id="{59E6A6F8-907F-D744-BF71-D22DF4359F03}"/>
              </a:ext>
            </a:extLst>
          </p:cNvPr>
          <p:cNvSpPr>
            <a:spLocks noGrp="1"/>
          </p:cNvSpPr>
          <p:nvPr>
            <p:ph idx="1"/>
          </p:nvPr>
        </p:nvSpPr>
        <p:spPr>
          <a:xfrm>
            <a:off x="457200" y="1196976"/>
            <a:ext cx="8435280" cy="4968875"/>
          </a:xfrm>
        </p:spPr>
        <p:txBody>
          <a:bodyPr/>
          <a:lstStyle/>
          <a:p>
            <a:r>
              <a:rPr lang="de-DE" dirty="0"/>
              <a:t>Sei </a:t>
            </a:r>
            <a:r>
              <a:rPr lang="de-DE" sz="2800" dirty="0" err="1">
                <a:solidFill>
                  <a:schemeClr val="accent1">
                    <a:lumMod val="50000"/>
                  </a:schemeClr>
                </a:solidFill>
              </a:rPr>
              <a:t>Ω</a:t>
            </a:r>
            <a:r>
              <a:rPr lang="de-DE" sz="2800" dirty="0">
                <a:solidFill>
                  <a:schemeClr val="accent1">
                    <a:lumMod val="50000"/>
                  </a:schemeClr>
                </a:solidFill>
              </a:rPr>
              <a:t> = {ω</a:t>
            </a:r>
            <a:r>
              <a:rPr lang="de-DE" sz="2800" baseline="-25000" dirty="0">
                <a:solidFill>
                  <a:schemeClr val="accent1">
                    <a:lumMod val="50000"/>
                  </a:schemeClr>
                </a:solidFill>
              </a:rPr>
              <a:t>1</a:t>
            </a:r>
            <a:r>
              <a:rPr lang="de-DE" sz="2800" dirty="0">
                <a:solidFill>
                  <a:schemeClr val="accent1">
                    <a:lumMod val="50000"/>
                  </a:schemeClr>
                </a:solidFill>
              </a:rPr>
              <a:t>,ω</a:t>
            </a:r>
            <a:r>
              <a:rPr lang="de-DE" sz="2800" baseline="-25000" dirty="0">
                <a:solidFill>
                  <a:schemeClr val="accent1">
                    <a:lumMod val="50000"/>
                  </a:schemeClr>
                </a:solidFill>
              </a:rPr>
              <a:t>2</a:t>
            </a:r>
            <a:r>
              <a:rPr lang="de-DE" sz="2800" dirty="0">
                <a:solidFill>
                  <a:schemeClr val="accent1">
                    <a:lumMod val="50000"/>
                  </a:schemeClr>
                </a:solidFill>
              </a:rPr>
              <a:t>,...,ω</a:t>
            </a:r>
            <a:r>
              <a:rPr lang="de-DE" sz="2800" baseline="-25000" dirty="0">
                <a:solidFill>
                  <a:schemeClr val="accent1">
                    <a:lumMod val="50000"/>
                  </a:schemeClr>
                </a:solidFill>
              </a:rPr>
              <a:t>6</a:t>
            </a:r>
            <a:r>
              <a:rPr lang="de-DE" sz="2800" dirty="0">
                <a:solidFill>
                  <a:schemeClr val="accent1">
                    <a:lumMod val="50000"/>
                  </a:schemeClr>
                </a:solidFill>
              </a:rPr>
              <a:t>}, M = {1,2,3,4,5,6}</a:t>
            </a:r>
          </a:p>
          <a:p>
            <a:r>
              <a:rPr lang="de-DE" sz="2800" dirty="0"/>
              <a:t>Sei</a:t>
            </a:r>
            <a:r>
              <a:rPr lang="de-DE" dirty="0"/>
              <a:t> </a:t>
            </a:r>
            <a:r>
              <a:rPr lang="de-DE" dirty="0">
                <a:solidFill>
                  <a:schemeClr val="accent1">
                    <a:lumMod val="50000"/>
                  </a:schemeClr>
                </a:solidFill>
              </a:rPr>
              <a:t>X</a:t>
            </a:r>
            <a:r>
              <a:rPr lang="de-DE" dirty="0"/>
              <a:t> eine Zufallsvariable </a:t>
            </a:r>
            <a:r>
              <a:rPr lang="de-DE" sz="2800" dirty="0">
                <a:solidFill>
                  <a:schemeClr val="accent1">
                    <a:lumMod val="50000"/>
                  </a:schemeClr>
                </a:solidFill>
              </a:rPr>
              <a:t>X : </a:t>
            </a:r>
            <a:r>
              <a:rPr lang="de-DE" sz="2800" dirty="0" err="1">
                <a:solidFill>
                  <a:schemeClr val="accent1">
                    <a:lumMod val="50000"/>
                  </a:schemeClr>
                </a:solidFill>
              </a:rPr>
              <a:t>Ω</a:t>
            </a:r>
            <a:r>
              <a:rPr lang="de-DE" sz="2800" dirty="0">
                <a:solidFill>
                  <a:schemeClr val="accent1">
                    <a:lumMod val="50000"/>
                  </a:schemeClr>
                </a:solidFill>
              </a:rPr>
              <a:t> </a:t>
            </a:r>
            <a:r>
              <a:rPr lang="de-DE" sz="2800" dirty="0">
                <a:solidFill>
                  <a:schemeClr val="accent1">
                    <a:lumMod val="50000"/>
                  </a:schemeClr>
                </a:solidFill>
                <a:sym typeface="Wingdings"/>
              </a:rPr>
              <a:t> M</a:t>
            </a:r>
          </a:p>
          <a:p>
            <a:pPr lvl="1"/>
            <a:r>
              <a:rPr lang="de-DE" dirty="0"/>
              <a:t>Beispiel:</a:t>
            </a:r>
            <a:r>
              <a:rPr lang="de-DE" dirty="0">
                <a:solidFill>
                  <a:schemeClr val="accent1">
                    <a:lumMod val="50000"/>
                  </a:schemeClr>
                </a:solidFill>
              </a:rPr>
              <a:t> X: </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 ⟼ 2</a:t>
            </a:r>
          </a:p>
          <a:p>
            <a:r>
              <a:rPr lang="de-DE" dirty="0"/>
              <a:t>Notation: </a:t>
            </a:r>
            <a:r>
              <a:rPr lang="de-DE" dirty="0" err="1">
                <a:solidFill>
                  <a:schemeClr val="accent1">
                    <a:lumMod val="50000"/>
                  </a:schemeClr>
                </a:solidFill>
              </a:rPr>
              <a:t>dom</a:t>
            </a:r>
            <a:r>
              <a:rPr lang="de-DE" dirty="0">
                <a:solidFill>
                  <a:schemeClr val="accent1">
                    <a:lumMod val="50000"/>
                  </a:schemeClr>
                </a:solidFill>
              </a:rPr>
              <a:t>(X)</a:t>
            </a:r>
            <a:r>
              <a:rPr lang="de-DE" dirty="0"/>
              <a:t> steht für </a:t>
            </a:r>
            <a:r>
              <a:rPr lang="de-DE" dirty="0">
                <a:solidFill>
                  <a:schemeClr val="accent1">
                    <a:lumMod val="50000"/>
                  </a:schemeClr>
                </a:solidFill>
              </a:rPr>
              <a:t>M</a:t>
            </a:r>
          </a:p>
          <a:p>
            <a:r>
              <a:rPr lang="de-DE" dirty="0"/>
              <a:t>Notation:</a:t>
            </a:r>
            <a:r>
              <a:rPr lang="de-DE" dirty="0">
                <a:solidFill>
                  <a:schemeClr val="accent1">
                    <a:lumMod val="50000"/>
                  </a:schemeClr>
                </a:solidFill>
              </a:rPr>
              <a:t> X = 2 </a:t>
            </a:r>
            <a:r>
              <a:rPr lang="de-DE" dirty="0"/>
              <a:t>steht für </a:t>
            </a:r>
            <a:r>
              <a:rPr lang="de-DE" dirty="0">
                <a:solidFill>
                  <a:srgbClr val="0B05FF"/>
                </a:solidFill>
              </a:rPr>
              <a:t>Elementarereignis</a:t>
            </a:r>
            <a:r>
              <a:rPr lang="de-DE" dirty="0"/>
              <a:t> </a:t>
            </a:r>
            <a:r>
              <a:rPr lang="de-DE" dirty="0">
                <a:solidFill>
                  <a:schemeClr val="accent1">
                    <a:lumMod val="50000"/>
                  </a:schemeClr>
                </a:solidFill>
              </a:rPr>
              <a:t>{</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a:t>
            </a:r>
          </a:p>
          <a:p>
            <a:pPr lvl="1"/>
            <a:r>
              <a:rPr lang="de-DE" dirty="0">
                <a:solidFill>
                  <a:schemeClr val="accent1">
                    <a:lumMod val="50000"/>
                  </a:schemeClr>
                </a:solidFill>
              </a:rPr>
              <a:t>P(X=2) </a:t>
            </a:r>
            <a:r>
              <a:rPr lang="de-DE" dirty="0"/>
              <a:t>steht für </a:t>
            </a:r>
            <a:r>
              <a:rPr lang="de-DE" dirty="0">
                <a:solidFill>
                  <a:schemeClr val="accent1">
                    <a:lumMod val="50000"/>
                  </a:schemeClr>
                </a:solidFill>
              </a:rPr>
              <a:t>P({</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a:t>
            </a:r>
          </a:p>
          <a:p>
            <a:r>
              <a:rPr lang="de-DE" dirty="0"/>
              <a:t>Notation:</a:t>
            </a:r>
            <a:br>
              <a:rPr lang="de-DE" dirty="0">
                <a:solidFill>
                  <a:schemeClr val="accent1">
                    <a:lumMod val="50000"/>
                  </a:schemeClr>
                </a:solidFill>
              </a:rPr>
            </a:br>
            <a:r>
              <a:rPr lang="de-DE" dirty="0">
                <a:solidFill>
                  <a:schemeClr val="accent1">
                    <a:lumMod val="50000"/>
                  </a:schemeClr>
                </a:solidFill>
              </a:rPr>
              <a:t>X=2 v X=4 v X=6 </a:t>
            </a:r>
            <a:r>
              <a:rPr lang="de-DE" dirty="0"/>
              <a:t>steht für </a:t>
            </a:r>
            <a:r>
              <a:rPr lang="de-DE" dirty="0">
                <a:solidFill>
                  <a:srgbClr val="0B05FF"/>
                </a:solidFill>
              </a:rPr>
              <a:t>komplexes Ereignis </a:t>
            </a:r>
            <a:r>
              <a:rPr lang="de-DE" dirty="0">
                <a:solidFill>
                  <a:schemeClr val="accent1">
                    <a:lumMod val="50000"/>
                  </a:schemeClr>
                </a:solidFill>
              </a:rPr>
              <a:t>{</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 , </a:t>
            </a:r>
            <a:r>
              <a:rPr lang="el-GR" dirty="0">
                <a:solidFill>
                  <a:schemeClr val="accent1">
                    <a:lumMod val="50000"/>
                  </a:schemeClr>
                </a:solidFill>
              </a:rPr>
              <a:t>ω</a:t>
            </a:r>
            <a:r>
              <a:rPr lang="de-DE" baseline="-25000" dirty="0">
                <a:solidFill>
                  <a:schemeClr val="accent1">
                    <a:lumMod val="50000"/>
                  </a:schemeClr>
                </a:solidFill>
              </a:rPr>
              <a:t>4</a:t>
            </a:r>
            <a:r>
              <a:rPr lang="de-DE" dirty="0">
                <a:solidFill>
                  <a:schemeClr val="accent1">
                    <a:lumMod val="50000"/>
                  </a:schemeClr>
                </a:solidFill>
              </a:rPr>
              <a:t> , </a:t>
            </a:r>
            <a:r>
              <a:rPr lang="el-GR" dirty="0">
                <a:solidFill>
                  <a:schemeClr val="accent1">
                    <a:lumMod val="50000"/>
                  </a:schemeClr>
                </a:solidFill>
              </a:rPr>
              <a:t>ω</a:t>
            </a:r>
            <a:r>
              <a:rPr lang="de-DE" baseline="-25000" dirty="0">
                <a:solidFill>
                  <a:schemeClr val="accent1">
                    <a:lumMod val="50000"/>
                  </a:schemeClr>
                </a:solidFill>
              </a:rPr>
              <a:t>6</a:t>
            </a:r>
            <a:r>
              <a:rPr lang="de-DE" dirty="0">
                <a:solidFill>
                  <a:schemeClr val="accent1">
                    <a:lumMod val="50000"/>
                  </a:schemeClr>
                </a:solidFill>
              </a:rPr>
              <a:t>}</a:t>
            </a:r>
          </a:p>
          <a:p>
            <a:pPr lvl="1"/>
            <a:r>
              <a:rPr lang="de-DE" dirty="0">
                <a:solidFill>
                  <a:schemeClr val="accent1">
                    <a:lumMod val="50000"/>
                  </a:schemeClr>
                </a:solidFill>
              </a:rPr>
              <a:t>P(X=2 v X=4 v X=6) </a:t>
            </a:r>
            <a:r>
              <a:rPr lang="de-DE" dirty="0"/>
              <a:t>steht für </a:t>
            </a:r>
            <a:r>
              <a:rPr lang="de-DE" dirty="0">
                <a:solidFill>
                  <a:schemeClr val="accent1">
                    <a:lumMod val="50000"/>
                  </a:schemeClr>
                </a:solidFill>
              </a:rPr>
              <a:t>P({</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 , </a:t>
            </a:r>
            <a:r>
              <a:rPr lang="el-GR" dirty="0">
                <a:solidFill>
                  <a:schemeClr val="accent1">
                    <a:lumMod val="50000"/>
                  </a:schemeClr>
                </a:solidFill>
              </a:rPr>
              <a:t>ω</a:t>
            </a:r>
            <a:r>
              <a:rPr lang="de-DE" baseline="-25000" dirty="0">
                <a:solidFill>
                  <a:schemeClr val="accent1">
                    <a:lumMod val="50000"/>
                  </a:schemeClr>
                </a:solidFill>
              </a:rPr>
              <a:t>4</a:t>
            </a:r>
            <a:r>
              <a:rPr lang="de-DE" dirty="0">
                <a:solidFill>
                  <a:schemeClr val="accent1">
                    <a:lumMod val="50000"/>
                  </a:schemeClr>
                </a:solidFill>
              </a:rPr>
              <a:t> , </a:t>
            </a:r>
            <a:r>
              <a:rPr lang="el-GR" dirty="0">
                <a:solidFill>
                  <a:schemeClr val="accent1">
                    <a:lumMod val="50000"/>
                  </a:schemeClr>
                </a:solidFill>
              </a:rPr>
              <a:t>ω</a:t>
            </a:r>
            <a:r>
              <a:rPr lang="de-DE" baseline="-25000" dirty="0">
                <a:solidFill>
                  <a:schemeClr val="accent1">
                    <a:lumMod val="50000"/>
                  </a:schemeClr>
                </a:solidFill>
              </a:rPr>
              <a:t>6</a:t>
            </a:r>
            <a:r>
              <a:rPr lang="de-DE" dirty="0">
                <a:solidFill>
                  <a:schemeClr val="accent1">
                    <a:lumMod val="50000"/>
                  </a:schemeClr>
                </a:solidFill>
              </a:rPr>
              <a:t>})</a:t>
            </a:r>
          </a:p>
          <a:p>
            <a:r>
              <a:rPr lang="de-DE" dirty="0"/>
              <a:t>Notation: </a:t>
            </a:r>
            <a:r>
              <a:rPr lang="de-DE" dirty="0">
                <a:solidFill>
                  <a:schemeClr val="accent1">
                    <a:lumMod val="50000"/>
                  </a:schemeClr>
                </a:solidFill>
              </a:rPr>
              <a:t>X=2 ^ Y=4 </a:t>
            </a:r>
            <a:r>
              <a:rPr lang="de-DE" dirty="0"/>
              <a:t>steht für Verbundereignis </a:t>
            </a:r>
            <a:r>
              <a:rPr lang="de-DE" dirty="0">
                <a:solidFill>
                  <a:schemeClr val="accent1">
                    <a:lumMod val="50000"/>
                  </a:schemeClr>
                </a:solidFill>
              </a:rPr>
              <a:t>{</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 x {</a:t>
            </a:r>
            <a:r>
              <a:rPr lang="el-GR" dirty="0">
                <a:solidFill>
                  <a:schemeClr val="accent1">
                    <a:lumMod val="50000"/>
                  </a:schemeClr>
                </a:solidFill>
              </a:rPr>
              <a:t>ω</a:t>
            </a:r>
            <a:r>
              <a:rPr lang="de-DE" baseline="-25000" dirty="0">
                <a:solidFill>
                  <a:schemeClr val="accent1">
                    <a:lumMod val="50000"/>
                  </a:schemeClr>
                </a:solidFill>
              </a:rPr>
              <a:t>4</a:t>
            </a:r>
            <a:r>
              <a:rPr lang="de-DE" dirty="0">
                <a:solidFill>
                  <a:schemeClr val="accent1">
                    <a:lumMod val="50000"/>
                  </a:schemeClr>
                </a:solidFill>
              </a:rPr>
              <a:t>‘}</a:t>
            </a:r>
            <a:br>
              <a:rPr lang="de-DE" dirty="0">
                <a:solidFill>
                  <a:schemeClr val="accent1">
                    <a:lumMod val="50000"/>
                  </a:schemeClr>
                </a:solidFill>
              </a:rPr>
            </a:br>
            <a:r>
              <a:rPr lang="de-DE" dirty="0"/>
              <a:t>(verschiedene Variablen)</a:t>
            </a:r>
            <a:br>
              <a:rPr lang="de-DE" dirty="0"/>
            </a:br>
            <a:endParaRPr lang="de-DE" dirty="0"/>
          </a:p>
          <a:p>
            <a:endParaRPr lang="de-DE" dirty="0"/>
          </a:p>
        </p:txBody>
      </p:sp>
      <p:sp>
        <p:nvSpPr>
          <p:cNvPr id="4" name="Slide Number Placeholder 3">
            <a:extLst>
              <a:ext uri="{FF2B5EF4-FFF2-40B4-BE49-F238E27FC236}">
                <a16:creationId xmlns:a16="http://schemas.microsoft.com/office/drawing/2014/main" id="{F6DD80B3-76A9-9440-9254-9CA0BAD5FB61}"/>
              </a:ext>
            </a:extLst>
          </p:cNvPr>
          <p:cNvSpPr>
            <a:spLocks noGrp="1"/>
          </p:cNvSpPr>
          <p:nvPr>
            <p:ph type="sldNum" sz="quarter" idx="12"/>
          </p:nvPr>
        </p:nvSpPr>
        <p:spPr/>
        <p:txBody>
          <a:bodyPr/>
          <a:lstStyle/>
          <a:p>
            <a:pPr>
              <a:defRPr/>
            </a:pPr>
            <a:fld id="{E912F2AC-72A6-5242-BB66-261AC8F7AC4C}" type="slidenum">
              <a:rPr lang="de-DE" smtClean="0"/>
              <a:pPr>
                <a:defRPr/>
              </a:pPr>
              <a:t>17</a:t>
            </a:fld>
            <a:endParaRPr lang="de-DE"/>
          </a:p>
        </p:txBody>
      </p:sp>
    </p:spTree>
    <p:extLst>
      <p:ext uri="{BB962C8B-B14F-4D97-AF65-F5344CB8AC3E}">
        <p14:creationId xmlns:p14="http://schemas.microsoft.com/office/powerpoint/2010/main" val="359255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Verteilungsnotation</a:t>
            </a:r>
          </a:p>
        </p:txBody>
      </p:sp>
      <p:sp>
        <p:nvSpPr>
          <p:cNvPr id="3" name="Content Placeholder 2"/>
          <p:cNvSpPr>
            <a:spLocks noGrp="1"/>
          </p:cNvSpPr>
          <p:nvPr>
            <p:ph idx="1"/>
          </p:nvPr>
        </p:nvSpPr>
        <p:spPr/>
        <p:txBody>
          <a:bodyPr/>
          <a:lstStyle/>
          <a:p>
            <a:r>
              <a:rPr lang="de-DE" sz="2800" dirty="0"/>
              <a:t>Für eine diskrete Zufallsvariable </a:t>
            </a:r>
            <a:r>
              <a:rPr lang="de-DE" sz="2800" dirty="0">
                <a:solidFill>
                  <a:schemeClr val="accent1">
                    <a:lumMod val="50000"/>
                  </a:schemeClr>
                </a:solidFill>
              </a:rPr>
              <a:t>X</a:t>
            </a:r>
            <a:r>
              <a:rPr lang="de-DE" sz="2800" dirty="0"/>
              <a:t> schreiben wir die </a:t>
            </a:r>
            <a:r>
              <a:rPr lang="de-DE" sz="2800" dirty="0">
                <a:solidFill>
                  <a:srgbClr val="0B05FF"/>
                </a:solidFill>
              </a:rPr>
              <a:t>Verteilung</a:t>
            </a:r>
            <a:r>
              <a:rPr lang="de-DE" sz="2800" dirty="0"/>
              <a:t> als </a:t>
            </a:r>
            <a:r>
              <a:rPr lang="de-DE" sz="2800" b="1" dirty="0">
                <a:solidFill>
                  <a:schemeClr val="accent1">
                    <a:lumMod val="50000"/>
                  </a:schemeClr>
                </a:solidFill>
              </a:rPr>
              <a:t>P</a:t>
            </a:r>
            <a:r>
              <a:rPr lang="de-DE" sz="2800" dirty="0">
                <a:solidFill>
                  <a:schemeClr val="accent1">
                    <a:lumMod val="50000"/>
                  </a:schemeClr>
                </a:solidFill>
              </a:rPr>
              <a:t>(X)</a:t>
            </a:r>
            <a:r>
              <a:rPr lang="de-DE" sz="2800" dirty="0"/>
              <a:t>, wobei gilt</a:t>
            </a:r>
            <a:br>
              <a:rPr lang="de-DE" sz="2800" dirty="0"/>
            </a:br>
            <a:r>
              <a:rPr lang="de-DE" sz="2800" b="1" dirty="0">
                <a:solidFill>
                  <a:schemeClr val="accent1">
                    <a:lumMod val="50000"/>
                  </a:schemeClr>
                </a:solidFill>
              </a:rPr>
              <a:t>P</a:t>
            </a:r>
            <a:r>
              <a:rPr lang="de-DE" sz="2800" dirty="0">
                <a:solidFill>
                  <a:schemeClr val="accent1">
                    <a:lumMod val="50000"/>
                  </a:schemeClr>
                </a:solidFill>
              </a:rPr>
              <a:t>(X) = (P(x</a:t>
            </a:r>
            <a:r>
              <a:rPr lang="de-DE" sz="2800" baseline="-25000" dirty="0">
                <a:solidFill>
                  <a:schemeClr val="accent1">
                    <a:lumMod val="50000"/>
                  </a:schemeClr>
                </a:solidFill>
              </a:rPr>
              <a:t>1</a:t>
            </a:r>
            <a:r>
              <a:rPr lang="de-DE" sz="2800" dirty="0">
                <a:solidFill>
                  <a:schemeClr val="accent1">
                    <a:lumMod val="50000"/>
                  </a:schemeClr>
                </a:solidFill>
              </a:rPr>
              <a:t>), ..., P(</a:t>
            </a:r>
            <a:r>
              <a:rPr lang="de-DE" sz="2800" dirty="0" err="1">
                <a:solidFill>
                  <a:schemeClr val="accent1">
                    <a:lumMod val="50000"/>
                  </a:schemeClr>
                </a:solidFill>
              </a:rPr>
              <a:t>x</a:t>
            </a:r>
            <a:r>
              <a:rPr lang="de-DE" sz="2800" baseline="-25000" dirty="0" err="1">
                <a:solidFill>
                  <a:schemeClr val="accent1">
                    <a:lumMod val="50000"/>
                  </a:schemeClr>
                </a:solidFill>
              </a:rPr>
              <a:t>n</a:t>
            </a:r>
            <a:r>
              <a:rPr lang="de-DE" sz="2800" dirty="0">
                <a:solidFill>
                  <a:schemeClr val="accent1">
                    <a:lumMod val="50000"/>
                  </a:schemeClr>
                </a:solidFill>
              </a:rPr>
              <a:t>))</a:t>
            </a:r>
            <a:r>
              <a:rPr lang="de-DE" sz="2800" baseline="30000" dirty="0">
                <a:solidFill>
                  <a:schemeClr val="accent1">
                    <a:lumMod val="50000"/>
                  </a:schemeClr>
                </a:solidFill>
              </a:rPr>
              <a:t>T</a:t>
            </a:r>
            <a:r>
              <a:rPr lang="de-DE" sz="2800" dirty="0">
                <a:solidFill>
                  <a:schemeClr val="accent1">
                    <a:lumMod val="50000"/>
                  </a:schemeClr>
                </a:solidFill>
              </a:rPr>
              <a:t> </a:t>
            </a:r>
            <a:r>
              <a:rPr lang="de-DE" sz="2800" dirty="0"/>
              <a:t>für </a:t>
            </a:r>
            <a:r>
              <a:rPr lang="de-DE" sz="2800" dirty="0">
                <a:solidFill>
                  <a:schemeClr val="accent1">
                    <a:lumMod val="50000"/>
                  </a:schemeClr>
                </a:solidFill>
              </a:rPr>
              <a:t>x</a:t>
            </a:r>
            <a:r>
              <a:rPr lang="de-DE" sz="2800" baseline="-25000" dirty="0">
                <a:solidFill>
                  <a:schemeClr val="accent1">
                    <a:lumMod val="50000"/>
                  </a:schemeClr>
                </a:solidFill>
              </a:rPr>
              <a:t>1</a:t>
            </a:r>
            <a:r>
              <a:rPr lang="de-DE" sz="2800" dirty="0">
                <a:solidFill>
                  <a:schemeClr val="accent1">
                    <a:lumMod val="50000"/>
                  </a:schemeClr>
                </a:solidFill>
              </a:rPr>
              <a:t>, x</a:t>
            </a:r>
            <a:r>
              <a:rPr lang="de-DE" sz="2800" baseline="-25000" dirty="0">
                <a:solidFill>
                  <a:schemeClr val="accent1">
                    <a:lumMod val="50000"/>
                  </a:schemeClr>
                </a:solidFill>
              </a:rPr>
              <a:t>2</a:t>
            </a:r>
            <a:r>
              <a:rPr lang="de-DE" sz="2800" dirty="0">
                <a:solidFill>
                  <a:schemeClr val="accent1">
                    <a:lumMod val="50000"/>
                  </a:schemeClr>
                </a:solidFill>
              </a:rPr>
              <a:t>, ..., </a:t>
            </a:r>
            <a:r>
              <a:rPr lang="de-DE" sz="2800" dirty="0" err="1">
                <a:solidFill>
                  <a:schemeClr val="accent1">
                    <a:lumMod val="50000"/>
                  </a:schemeClr>
                </a:solidFill>
              </a:rPr>
              <a:t>x</a:t>
            </a:r>
            <a:r>
              <a:rPr lang="de-DE" sz="2800" baseline="-25000" dirty="0" err="1">
                <a:solidFill>
                  <a:schemeClr val="accent1">
                    <a:lumMod val="50000"/>
                  </a:schemeClr>
                </a:solidFill>
              </a:rPr>
              <a:t>n</a:t>
            </a:r>
            <a:r>
              <a:rPr lang="de-DE" sz="2800" baseline="-25000" dirty="0">
                <a:solidFill>
                  <a:schemeClr val="accent1">
                    <a:lumMod val="50000"/>
                  </a:schemeClr>
                </a:solidFill>
              </a:rPr>
              <a:t> </a:t>
            </a:r>
            <a:r>
              <a:rPr lang="de-DE" sz="2800" dirty="0">
                <a:solidFill>
                  <a:schemeClr val="accent1">
                    <a:lumMod val="50000"/>
                  </a:schemeClr>
                </a:solidFill>
              </a:rPr>
              <a:t>∈ </a:t>
            </a:r>
            <a:r>
              <a:rPr lang="de-DE" sz="2800" dirty="0" err="1">
                <a:solidFill>
                  <a:schemeClr val="accent1">
                    <a:lumMod val="50000"/>
                  </a:schemeClr>
                </a:solidFill>
              </a:rPr>
              <a:t>dom</a:t>
            </a:r>
            <a:r>
              <a:rPr lang="de-DE" sz="2800" dirty="0">
                <a:solidFill>
                  <a:schemeClr val="accent1">
                    <a:lumMod val="50000"/>
                  </a:schemeClr>
                </a:solidFill>
              </a:rPr>
              <a:t>(X)</a:t>
            </a:r>
          </a:p>
          <a:p>
            <a:endParaRPr lang="de-DE" sz="2800" dirty="0"/>
          </a:p>
          <a:p>
            <a:r>
              <a:rPr lang="de-DE" sz="2800" dirty="0"/>
              <a:t>Auch im Verbund verwendet:  </a:t>
            </a:r>
            <a:r>
              <a:rPr lang="de-DE" sz="2800" b="1" dirty="0">
                <a:solidFill>
                  <a:schemeClr val="accent1">
                    <a:lumMod val="50000"/>
                  </a:schemeClr>
                </a:solidFill>
              </a:rPr>
              <a:t>P</a:t>
            </a:r>
            <a:r>
              <a:rPr lang="de-DE" sz="2800" dirty="0">
                <a:solidFill>
                  <a:schemeClr val="accent1">
                    <a:lumMod val="50000"/>
                  </a:schemeClr>
                </a:solidFill>
              </a:rPr>
              <a:t>(X, Y)</a:t>
            </a:r>
          </a:p>
          <a:p>
            <a:endParaRPr lang="de-DE" sz="2800" dirty="0">
              <a:solidFill>
                <a:schemeClr val="accent1">
                  <a:lumMod val="50000"/>
                </a:schemeClr>
              </a:solidFill>
            </a:endParaRPr>
          </a:p>
          <a:p>
            <a:r>
              <a:rPr lang="de-DE" sz="2800" b="1" dirty="0">
                <a:solidFill>
                  <a:schemeClr val="accent1">
                    <a:lumMod val="50000"/>
                  </a:schemeClr>
                </a:solidFill>
              </a:rPr>
              <a:t>P</a:t>
            </a:r>
            <a:r>
              <a:rPr lang="de-DE" sz="2800" dirty="0">
                <a:solidFill>
                  <a:schemeClr val="accent1">
                    <a:lumMod val="50000"/>
                  </a:schemeClr>
                </a:solidFill>
              </a:rPr>
              <a:t>(X, Y) = </a:t>
            </a:r>
            <a:r>
              <a:rPr lang="de-DE" sz="2800" b="1" dirty="0">
                <a:solidFill>
                  <a:schemeClr val="accent1">
                    <a:lumMod val="50000"/>
                  </a:schemeClr>
                </a:solidFill>
              </a:rPr>
              <a:t>P</a:t>
            </a:r>
            <a:r>
              <a:rPr lang="de-DE" sz="2800" dirty="0">
                <a:solidFill>
                  <a:schemeClr val="accent1">
                    <a:lumMod val="50000"/>
                  </a:schemeClr>
                </a:solidFill>
              </a:rPr>
              <a:t>(X</a:t>
            </a:r>
            <a:r>
              <a:rPr lang="de-DE" sz="2800" baseline="-25000" dirty="0">
                <a:solidFill>
                  <a:schemeClr val="accent1">
                    <a:lumMod val="50000"/>
                  </a:schemeClr>
                </a:solidFill>
              </a:rPr>
              <a:t> </a:t>
            </a:r>
            <a:r>
              <a:rPr lang="de-DE" sz="2800" dirty="0">
                <a:solidFill>
                  <a:schemeClr val="accent1">
                    <a:lumMod val="50000"/>
                  </a:schemeClr>
                </a:solidFill>
              </a:rPr>
              <a:t>| Y) · </a:t>
            </a:r>
            <a:r>
              <a:rPr lang="de-DE" sz="2800" b="1" dirty="0">
                <a:solidFill>
                  <a:schemeClr val="accent1">
                    <a:lumMod val="50000"/>
                  </a:schemeClr>
                </a:solidFill>
              </a:rPr>
              <a:t>P</a:t>
            </a:r>
            <a:r>
              <a:rPr lang="de-DE" sz="2800" dirty="0">
                <a:solidFill>
                  <a:schemeClr val="accent1">
                    <a:lumMod val="50000"/>
                  </a:schemeClr>
                </a:solidFill>
              </a:rPr>
              <a:t>(Y)</a:t>
            </a:r>
            <a:r>
              <a:rPr lang="de-DE" sz="2800" dirty="0"/>
              <a:t>, wobei hier die Multiplikation komponentenweise erfolgt</a:t>
            </a:r>
          </a:p>
          <a:p>
            <a:endParaRPr lang="de-DE" sz="2800" dirty="0"/>
          </a:p>
          <a:p>
            <a:r>
              <a:rPr lang="de-DE" sz="2800" dirty="0">
                <a:solidFill>
                  <a:schemeClr val="accent1">
                    <a:lumMod val="50000"/>
                  </a:schemeClr>
                </a:solidFill>
              </a:rPr>
              <a:t>&lt;P(x</a:t>
            </a:r>
            <a:r>
              <a:rPr lang="de-DE" sz="2800" baseline="-25000" dirty="0">
                <a:solidFill>
                  <a:schemeClr val="accent1">
                    <a:lumMod val="50000"/>
                  </a:schemeClr>
                </a:solidFill>
              </a:rPr>
              <a:t>1</a:t>
            </a:r>
            <a:r>
              <a:rPr lang="de-DE" sz="2800" dirty="0">
                <a:solidFill>
                  <a:schemeClr val="accent1">
                    <a:lumMod val="50000"/>
                  </a:schemeClr>
                </a:solidFill>
              </a:rPr>
              <a:t>), ..., P(</a:t>
            </a:r>
            <a:r>
              <a:rPr lang="de-DE" sz="2800" dirty="0" err="1">
                <a:solidFill>
                  <a:schemeClr val="accent1">
                    <a:lumMod val="50000"/>
                  </a:schemeClr>
                </a:solidFill>
              </a:rPr>
              <a:t>x</a:t>
            </a:r>
            <a:r>
              <a:rPr lang="de-DE" sz="2800" baseline="-25000" dirty="0" err="1">
                <a:solidFill>
                  <a:schemeClr val="accent1">
                    <a:lumMod val="50000"/>
                  </a:schemeClr>
                </a:solidFill>
              </a:rPr>
              <a:t>n</a:t>
            </a:r>
            <a:r>
              <a:rPr lang="de-DE" sz="2800" dirty="0">
                <a:solidFill>
                  <a:schemeClr val="accent1">
                    <a:lumMod val="50000"/>
                  </a:schemeClr>
                </a:solidFill>
              </a:rPr>
              <a:t>)&gt; steht für (P(x</a:t>
            </a:r>
            <a:r>
              <a:rPr lang="de-DE" sz="2800" baseline="-25000" dirty="0">
                <a:solidFill>
                  <a:schemeClr val="accent1">
                    <a:lumMod val="50000"/>
                  </a:schemeClr>
                </a:solidFill>
              </a:rPr>
              <a:t>1</a:t>
            </a:r>
            <a:r>
              <a:rPr lang="de-DE" sz="2800" dirty="0">
                <a:solidFill>
                  <a:schemeClr val="accent1">
                    <a:lumMod val="50000"/>
                  </a:schemeClr>
                </a:solidFill>
              </a:rPr>
              <a:t>), ..., P(</a:t>
            </a:r>
            <a:r>
              <a:rPr lang="de-DE" sz="2800" dirty="0" err="1">
                <a:solidFill>
                  <a:schemeClr val="accent1">
                    <a:lumMod val="50000"/>
                  </a:schemeClr>
                </a:solidFill>
              </a:rPr>
              <a:t>x</a:t>
            </a:r>
            <a:r>
              <a:rPr lang="de-DE" sz="2800" baseline="-25000" dirty="0" err="1">
                <a:solidFill>
                  <a:schemeClr val="accent1">
                    <a:lumMod val="50000"/>
                  </a:schemeClr>
                </a:solidFill>
              </a:rPr>
              <a:t>n</a:t>
            </a:r>
            <a:r>
              <a:rPr lang="de-DE" sz="2800" dirty="0">
                <a:solidFill>
                  <a:schemeClr val="accent1">
                    <a:lumMod val="50000"/>
                  </a:schemeClr>
                </a:solidFill>
              </a:rPr>
              <a:t>))</a:t>
            </a:r>
            <a:r>
              <a:rPr lang="de-DE" sz="2800" baseline="30000" dirty="0">
                <a:solidFill>
                  <a:schemeClr val="accent1">
                    <a:lumMod val="50000"/>
                  </a:schemeClr>
                </a:solidFill>
              </a:rPr>
              <a:t>T</a:t>
            </a:r>
            <a:endParaRPr lang="de-DE" sz="2800"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18</a:t>
            </a:fld>
            <a:endParaRPr lang="de-DE"/>
          </a:p>
        </p:txBody>
      </p:sp>
    </p:spTree>
    <p:extLst>
      <p:ext uri="{BB962C8B-B14F-4D97-AF65-F5344CB8AC3E}">
        <p14:creationId xmlns:p14="http://schemas.microsoft.com/office/powerpoint/2010/main" val="3140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339726" y="1196752"/>
            <a:ext cx="8291512" cy="4525962"/>
          </a:xfrm>
        </p:spPr>
        <p:txBody>
          <a:bodyPr/>
          <a:lstStyle/>
          <a:p>
            <a:pPr marL="609600" indent="-609600" eaLnBrk="1" hangingPunct="1">
              <a:spcBef>
                <a:spcPct val="0"/>
              </a:spcBef>
              <a:buFont typeface="Times" charset="0"/>
              <a:buNone/>
            </a:pPr>
            <a:r>
              <a:rPr lang="de-DE" sz="2000" dirty="0">
                <a:ea typeface="ＭＳ Ｐゴシック" charset="0"/>
                <a:cs typeface="ＭＳ Ｐゴシック" charset="0"/>
              </a:rPr>
              <a:t>Zahnarzt-Problem mit vier Variablen: </a:t>
            </a:r>
          </a:p>
          <a:p>
            <a:pPr eaLnBrk="1" hangingPunct="1">
              <a:spcBef>
                <a:spcPct val="0"/>
              </a:spcBef>
            </a:pPr>
            <a:r>
              <a:rPr lang="de-DE" sz="2000" dirty="0">
                <a:solidFill>
                  <a:srgbClr val="3333FF"/>
                </a:solidFill>
                <a:ea typeface="ＭＳ Ｐゴシック" charset="0"/>
              </a:rPr>
              <a:t>Zahnschmerzen</a:t>
            </a:r>
            <a:r>
              <a:rPr lang="de-DE" sz="2000" dirty="0">
                <a:ea typeface="ＭＳ Ｐゴシック" charset="0"/>
                <a:cs typeface="ＭＳ Ｐゴシック" charset="0"/>
              </a:rPr>
              <a:t> (Sind besagte Schmerzen wirklich Zahnschmerzen?)</a:t>
            </a:r>
          </a:p>
          <a:p>
            <a:pPr eaLnBrk="1" hangingPunct="1">
              <a:spcBef>
                <a:spcPct val="0"/>
              </a:spcBef>
            </a:pPr>
            <a:r>
              <a:rPr lang="de-DE" sz="2000" dirty="0">
                <a:solidFill>
                  <a:srgbClr val="3333FF"/>
                </a:solidFill>
                <a:ea typeface="ＭＳ Ｐゴシック" charset="0"/>
                <a:cs typeface="ＭＳ Ｐゴシック" charset="0"/>
              </a:rPr>
              <a:t>Loch</a:t>
            </a:r>
            <a:r>
              <a:rPr lang="de-DE" sz="2000" dirty="0">
                <a:ea typeface="ＭＳ Ｐゴシック" charset="0"/>
                <a:cs typeface="ＭＳ Ｐゴシック" charset="0"/>
              </a:rPr>
              <a:t> (Es könnte ein Loch sein?)</a:t>
            </a:r>
          </a:p>
          <a:p>
            <a:pPr eaLnBrk="1" hangingPunct="1">
              <a:spcBef>
                <a:spcPct val="0"/>
              </a:spcBef>
            </a:pPr>
            <a:r>
              <a:rPr lang="de-DE" sz="2000" dirty="0">
                <a:solidFill>
                  <a:srgbClr val="3333FF"/>
                </a:solidFill>
                <a:ea typeface="ＭＳ Ｐゴシック" charset="0"/>
                <a:cs typeface="ＭＳ Ｐゴシック" charset="0"/>
              </a:rPr>
              <a:t>Fang</a:t>
            </a:r>
            <a:r>
              <a:rPr lang="de-DE" sz="2000" dirty="0">
                <a:ea typeface="ＭＳ Ｐゴシック" charset="0"/>
                <a:cs typeface="ＭＳ Ｐゴシック" charset="0"/>
              </a:rPr>
              <a:t> (Stahlinstrument erzeugt Testschmerz?)</a:t>
            </a:r>
          </a:p>
          <a:p>
            <a:pPr eaLnBrk="1" hangingPunct="1">
              <a:spcBef>
                <a:spcPct val="0"/>
              </a:spcBef>
            </a:pPr>
            <a:r>
              <a:rPr lang="de-DE" sz="2000" dirty="0">
                <a:solidFill>
                  <a:srgbClr val="3333FF"/>
                </a:solidFill>
                <a:ea typeface="ＭＳ Ｐゴシック" charset="0"/>
                <a:cs typeface="ＭＳ Ｐゴシック" charset="0"/>
              </a:rPr>
              <a:t>Wetter</a:t>
            </a:r>
            <a:r>
              <a:rPr lang="de-DE" sz="2000" dirty="0">
                <a:ea typeface="ＭＳ Ｐゴシック" charset="0"/>
                <a:cs typeface="ＭＳ Ｐゴシック" charset="0"/>
              </a:rPr>
              <a:t> (Wetter: </a:t>
            </a:r>
            <a:r>
              <a:rPr lang="de-DE" sz="2000" dirty="0">
                <a:ea typeface="ＭＳ Ｐゴシック" charset="0"/>
              </a:rPr>
              <a:t>sonnig</a:t>
            </a:r>
            <a:r>
              <a:rPr lang="de-DE" sz="2000" dirty="0">
                <a:ea typeface="ＭＳ Ｐゴシック" charset="0"/>
                <a:cs typeface="ＭＳ Ｐゴシック" charset="0"/>
              </a:rPr>
              <a:t>, regnerisch, bewölkt, schneit)</a:t>
            </a:r>
          </a:p>
          <a:p>
            <a:pPr marL="609600" indent="-609600" eaLnBrk="1" hangingPunct="1">
              <a:spcBef>
                <a:spcPct val="0"/>
              </a:spcBef>
              <a:buFont typeface="Times" charset="0"/>
              <a:buNone/>
            </a:pPr>
            <a:endParaRPr lang="de-DE" sz="2000" b="1" dirty="0">
              <a:ea typeface="ＭＳ Ｐゴシック" charset="0"/>
              <a:cs typeface="ＭＳ Ｐゴシック" charset="0"/>
            </a:endParaRPr>
          </a:p>
        </p:txBody>
      </p:sp>
      <p:pic>
        <p:nvPicPr>
          <p:cNvPr id="38915" name="Picture 4" descr="denti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44208" y="2924944"/>
            <a:ext cx="1800225" cy="1763712"/>
          </a:xfrm>
        </p:spPr>
      </p:pic>
      <p:sp>
        <p:nvSpPr>
          <p:cNvPr id="38916" name="Rectangle 5"/>
          <p:cNvSpPr>
            <a:spLocks noGrp="1" noChangeArrowheads="1"/>
          </p:cNvSpPr>
          <p:nvPr>
            <p:ph type="title"/>
          </p:nvPr>
        </p:nvSpPr>
        <p:spPr>
          <a:xfrm>
            <a:off x="228600" y="260648"/>
            <a:ext cx="8915400" cy="1066800"/>
          </a:xfrm>
        </p:spPr>
        <p:txBody>
          <a:bodyPr/>
          <a:lstStyle/>
          <a:p>
            <a:pPr eaLnBrk="1" hangingPunct="1"/>
            <a:r>
              <a:rPr lang="de-DE" dirty="0">
                <a:latin typeface="+mn-lt"/>
                <a:ea typeface="ＭＳ Ｐゴシック" charset="0"/>
                <a:cs typeface="ＭＳ Ｐゴシック" charset="0"/>
              </a:rPr>
              <a:t>Beispiel</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19</a:t>
            </a:fld>
            <a:endParaRPr lang="de-DE" dirty="0"/>
          </a:p>
        </p:txBody>
      </p:sp>
      <p:pic>
        <p:nvPicPr>
          <p:cNvPr id="6" name="Picture 1029" descr="2e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057" y="3270051"/>
            <a:ext cx="2494631" cy="307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028"/>
          <p:cNvSpPr>
            <a:spLocks noChangeArrowheads="1"/>
          </p:cNvSpPr>
          <p:nvPr/>
        </p:nvSpPr>
        <p:spPr bwMode="auto">
          <a:xfrm>
            <a:off x="4296197" y="4824153"/>
            <a:ext cx="2534816"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accent1"/>
              </a:buClr>
            </a:pPr>
            <a:r>
              <a:rPr lang="de-DE" dirty="0">
                <a:latin typeface="+mn-lt"/>
              </a:rPr>
              <a:t>Nachfolgende Präsentationen enthalten Material aus Kapitel</a:t>
            </a:r>
            <a:r>
              <a:rPr lang="de-DE" i="0" dirty="0">
                <a:latin typeface="+mn-lt"/>
              </a:rPr>
              <a:t> 14 </a:t>
            </a:r>
            <a:br>
              <a:rPr lang="de-DE" i="0" dirty="0">
                <a:latin typeface="+mn-lt"/>
              </a:rPr>
            </a:br>
            <a:r>
              <a:rPr lang="de-DE" i="0" dirty="0">
                <a:latin typeface="+mn-lt"/>
              </a:rPr>
              <a:t>(Sektion 1 </a:t>
            </a:r>
            <a:r>
              <a:rPr lang="de-DE" i="0" dirty="0" err="1">
                <a:latin typeface="+mn-lt"/>
              </a:rPr>
              <a:t>and</a:t>
            </a:r>
            <a:r>
              <a:rPr lang="de-DE" i="0" dirty="0">
                <a:latin typeface="+mn-lt"/>
              </a:rPr>
              <a:t> 2)</a:t>
            </a:r>
          </a:p>
        </p:txBody>
      </p:sp>
    </p:spTree>
    <p:extLst>
      <p:ext uri="{BB962C8B-B14F-4D97-AF65-F5344CB8AC3E}">
        <p14:creationId xmlns:p14="http://schemas.microsoft.com/office/powerpoint/2010/main" val="183604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3DF-664E-FB90-0F67-E41435391FA9}"/>
              </a:ext>
            </a:extLst>
          </p:cNvPr>
          <p:cNvSpPr>
            <a:spLocks noGrp="1"/>
          </p:cNvSpPr>
          <p:nvPr>
            <p:ph type="title"/>
          </p:nvPr>
        </p:nvSpPr>
        <p:spPr/>
        <p:txBody>
          <a:bodyPr/>
          <a:lstStyle/>
          <a:p>
            <a:r>
              <a:rPr lang="de-DE" b="0" dirty="0"/>
              <a:t>Wahrscheinlichkeiten</a:t>
            </a:r>
            <a:endParaRPr lang="en-DE" b="0" dirty="0"/>
          </a:p>
        </p:txBody>
      </p:sp>
      <p:sp>
        <p:nvSpPr>
          <p:cNvPr id="3" name="Content Placeholder 2">
            <a:extLst>
              <a:ext uri="{FF2B5EF4-FFF2-40B4-BE49-F238E27FC236}">
                <a16:creationId xmlns:a16="http://schemas.microsoft.com/office/drawing/2014/main" id="{7D3F5A9F-FD39-6D8A-CA93-D422095A0DF3}"/>
              </a:ext>
            </a:extLst>
          </p:cNvPr>
          <p:cNvSpPr>
            <a:spLocks noGrp="1"/>
          </p:cNvSpPr>
          <p:nvPr>
            <p:ph type="body" idx="1"/>
          </p:nvPr>
        </p:nvSpPr>
        <p:spPr/>
        <p:txBody>
          <a:bodyPr/>
          <a:lstStyle/>
          <a:p>
            <a:r>
              <a:rPr lang="de-DE" sz="2000" dirty="0" err="1">
                <a:cs typeface="+mn-cs"/>
              </a:rPr>
              <a:t>Stochastische</a:t>
            </a:r>
            <a:r>
              <a:rPr lang="de-DE" sz="2000" dirty="0">
                <a:cs typeface="+mn-cs"/>
              </a:rPr>
              <a:t> Grundlagen</a:t>
            </a:r>
            <a:endParaRPr lang="en-DE" dirty="0"/>
          </a:p>
        </p:txBody>
      </p:sp>
      <p:sp>
        <p:nvSpPr>
          <p:cNvPr id="4" name="Slide Number Placeholder 3">
            <a:extLst>
              <a:ext uri="{FF2B5EF4-FFF2-40B4-BE49-F238E27FC236}">
                <a16:creationId xmlns:a16="http://schemas.microsoft.com/office/drawing/2014/main" id="{4DA61CF4-CD8D-099A-8FE9-EBD058E76351}"/>
              </a:ext>
            </a:extLst>
          </p:cNvPr>
          <p:cNvSpPr>
            <a:spLocks noGrp="1"/>
          </p:cNvSpPr>
          <p:nvPr>
            <p:ph type="sldNum" sz="quarter" idx="12"/>
          </p:nvPr>
        </p:nvSpPr>
        <p:spPr/>
        <p:txBody>
          <a:bodyPr/>
          <a:lstStyle/>
          <a:p>
            <a:pPr>
              <a:defRPr/>
            </a:pPr>
            <a:fld id="{E912F2AC-72A6-5242-BB66-261AC8F7AC4C}" type="slidenum">
              <a:rPr lang="de-DE" smtClean="0"/>
              <a:pPr>
                <a:defRPr/>
              </a:pPr>
              <a:t>2</a:t>
            </a:fld>
            <a:endParaRPr lang="de-DE"/>
          </a:p>
        </p:txBody>
      </p:sp>
    </p:spTree>
    <p:extLst>
      <p:ext uri="{BB962C8B-B14F-4D97-AF65-F5344CB8AC3E}">
        <p14:creationId xmlns:p14="http://schemas.microsoft.com/office/powerpoint/2010/main" val="2621287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de-DE">
                <a:ea typeface="ＭＳ Ｐゴシック" charset="0"/>
                <a:cs typeface="ＭＳ Ｐゴシック" charset="0"/>
              </a:rPr>
              <a:t>Prior </a:t>
            </a:r>
            <a:r>
              <a:rPr lang="de-DE" sz="3200">
                <a:ea typeface="ＭＳ Ｐゴシック" charset="0"/>
              </a:rPr>
              <a:t>Wahrscheinlichkeit</a:t>
            </a:r>
            <a:endParaRPr lang="de-DE">
              <a:ea typeface="ＭＳ Ｐゴシック" charset="0"/>
              <a:cs typeface="ＭＳ Ｐゴシック" charset="0"/>
            </a:endParaRPr>
          </a:p>
        </p:txBody>
      </p:sp>
      <p:sp>
        <p:nvSpPr>
          <p:cNvPr id="40963" name="Rectangle 3"/>
          <p:cNvSpPr>
            <a:spLocks noGrp="1" noChangeArrowheads="1"/>
          </p:cNvSpPr>
          <p:nvPr>
            <p:ph type="body" idx="1"/>
          </p:nvPr>
        </p:nvSpPr>
        <p:spPr>
          <a:xfrm>
            <a:off x="467544" y="1412776"/>
            <a:ext cx="8229600" cy="4343400"/>
          </a:xfrm>
        </p:spPr>
        <p:txBody>
          <a:bodyPr/>
          <a:lstStyle/>
          <a:p>
            <a:pPr eaLnBrk="1" hangingPunct="1">
              <a:lnSpc>
                <a:spcPct val="120000"/>
              </a:lnSpc>
            </a:pPr>
            <a:r>
              <a:rPr lang="de-DE" sz="2400">
                <a:solidFill>
                  <a:schemeClr val="accent2"/>
                </a:solidFill>
                <a:ea typeface="ＭＳ Ｐゴシック" charset="0"/>
              </a:rPr>
              <a:t>Prior</a:t>
            </a:r>
            <a:r>
              <a:rPr lang="de-DE" sz="2400">
                <a:ea typeface="ＭＳ Ｐゴシック" charset="0"/>
              </a:rPr>
              <a:t> oder </a:t>
            </a:r>
            <a:r>
              <a:rPr lang="de-DE" sz="2400">
                <a:solidFill>
                  <a:schemeClr val="accent2"/>
                </a:solidFill>
                <a:ea typeface="ＭＳ Ｐゴシック" charset="0"/>
              </a:rPr>
              <a:t>bedingte Wahrscheinlichkeit </a:t>
            </a:r>
            <a:r>
              <a:rPr lang="de-DE" sz="2400">
                <a:ea typeface="ＭＳ Ｐゴシック" charset="0"/>
              </a:rPr>
              <a:t>von Propositionen</a:t>
            </a:r>
          </a:p>
          <a:p>
            <a:pPr lvl="1" eaLnBrk="1" hangingPunct="1">
              <a:lnSpc>
                <a:spcPct val="120000"/>
              </a:lnSpc>
              <a:buFont typeface="Wingdings" charset="0"/>
              <a:buNone/>
            </a:pPr>
            <a:r>
              <a:rPr lang="de-DE" sz="2000">
                <a:ea typeface="ＭＳ Ｐゴシック" charset="0"/>
              </a:rPr>
              <a:t>e.g., </a:t>
            </a:r>
            <a:r>
              <a:rPr lang="de-DE" sz="2000">
                <a:solidFill>
                  <a:schemeClr val="accent1">
                    <a:lumMod val="50000"/>
                  </a:schemeClr>
                </a:solidFill>
                <a:ea typeface="ＭＳ Ｐゴシック" charset="0"/>
              </a:rPr>
              <a:t>P(</a:t>
            </a:r>
            <a:r>
              <a:rPr lang="de-DE" sz="2000" i="1">
                <a:solidFill>
                  <a:schemeClr val="accent1">
                    <a:lumMod val="50000"/>
                  </a:schemeClr>
                </a:solidFill>
                <a:ea typeface="ＭＳ Ｐゴシック" charset="0"/>
              </a:rPr>
              <a:t>Loch</a:t>
            </a:r>
            <a:r>
              <a:rPr lang="de-DE" sz="2000">
                <a:solidFill>
                  <a:schemeClr val="accent1">
                    <a:lumMod val="50000"/>
                  </a:schemeClr>
                </a:solidFill>
                <a:ea typeface="ＭＳ Ｐゴシック" charset="0"/>
              </a:rPr>
              <a:t> = wahr) = 0.1 </a:t>
            </a:r>
            <a:r>
              <a:rPr lang="de-DE" sz="2000">
                <a:ea typeface="ＭＳ Ｐゴシック" charset="0"/>
              </a:rPr>
              <a:t>und </a:t>
            </a:r>
            <a:r>
              <a:rPr lang="de-DE" sz="2000">
                <a:solidFill>
                  <a:schemeClr val="accent1">
                    <a:lumMod val="50000"/>
                  </a:schemeClr>
                </a:solidFill>
                <a:ea typeface="ＭＳ Ｐゴシック" charset="0"/>
              </a:rPr>
              <a:t>P(</a:t>
            </a:r>
            <a:r>
              <a:rPr lang="de-DE" sz="2000" i="1">
                <a:solidFill>
                  <a:schemeClr val="accent1">
                    <a:lumMod val="50000"/>
                  </a:schemeClr>
                </a:solidFill>
                <a:ea typeface="ＭＳ Ｐゴシック" charset="0"/>
              </a:rPr>
              <a:t>Wetter</a:t>
            </a:r>
            <a:r>
              <a:rPr lang="de-DE" sz="2000">
                <a:solidFill>
                  <a:schemeClr val="accent1">
                    <a:lumMod val="50000"/>
                  </a:schemeClr>
                </a:solidFill>
                <a:ea typeface="ＭＳ Ｐゴシック" charset="0"/>
              </a:rPr>
              <a:t> = sonnig) = 0.72 </a:t>
            </a:r>
            <a:r>
              <a:rPr lang="de-DE" sz="2000">
                <a:ea typeface="ＭＳ Ｐゴシック" charset="0"/>
              </a:rPr>
              <a:t>entsprechen den Annahmen bevor wir  (neue) Beobachtungen erhalten
</a:t>
            </a:r>
          </a:p>
          <a:p>
            <a:pPr lvl="4" eaLnBrk="1" hangingPunct="1">
              <a:lnSpc>
                <a:spcPct val="80000"/>
              </a:lnSpc>
            </a:pPr>
            <a:endParaRPr lang="de-DE" sz="1600">
              <a:ea typeface="ＭＳ Ｐゴシック" charset="0"/>
            </a:endParaRPr>
          </a:p>
          <a:p>
            <a:pPr eaLnBrk="1" hangingPunct="1">
              <a:lnSpc>
                <a:spcPct val="110000"/>
              </a:lnSpc>
            </a:pPr>
            <a:r>
              <a:rPr lang="de-DE" sz="2400">
                <a:solidFill>
                  <a:schemeClr val="accent2"/>
                </a:solidFill>
                <a:ea typeface="ＭＳ Ｐゴシック" charset="0"/>
              </a:rPr>
              <a:t>Verbundsahrscheinlichkeitsverteilung</a:t>
            </a:r>
            <a:br>
              <a:rPr lang="de-DE" sz="2400">
                <a:ea typeface="ＭＳ Ｐゴシック" charset="0"/>
              </a:rPr>
            </a:br>
            <a:r>
              <a:rPr lang="de-DE" sz="2400">
                <a:ea typeface="ＭＳ Ｐゴシック" charset="0"/>
              </a:rPr>
              <a:t>Gibt Werte für alle möglichen Zuweisungen an:</a:t>
            </a:r>
            <a:br>
              <a:rPr lang="de-DE" sz="2400">
                <a:ea typeface="ＭＳ Ｐゴシック" charset="0"/>
              </a:rPr>
            </a:br>
            <a:r>
              <a:rPr lang="de-DE" sz="2000" b="1">
                <a:solidFill>
                  <a:schemeClr val="accent1">
                    <a:lumMod val="50000"/>
                  </a:schemeClr>
                </a:solidFill>
                <a:ea typeface="ＭＳ Ｐゴシック" charset="0"/>
              </a:rPr>
              <a:t>P</a:t>
            </a:r>
            <a:r>
              <a:rPr lang="de-DE" sz="2000">
                <a:solidFill>
                  <a:schemeClr val="accent1">
                    <a:lumMod val="50000"/>
                  </a:schemeClr>
                </a:solidFill>
                <a:ea typeface="ＭＳ Ｐゴシック" charset="0"/>
              </a:rPr>
              <a:t>(</a:t>
            </a:r>
            <a:r>
              <a:rPr lang="de-DE" sz="2000" i="1">
                <a:solidFill>
                  <a:schemeClr val="accent1">
                    <a:lumMod val="50000"/>
                  </a:schemeClr>
                </a:solidFill>
                <a:ea typeface="ＭＳ Ｐゴシック" charset="0"/>
              </a:rPr>
              <a:t>Wetter</a:t>
            </a:r>
            <a:r>
              <a:rPr lang="de-DE" sz="2000">
                <a:solidFill>
                  <a:schemeClr val="accent1">
                    <a:lumMod val="50000"/>
                  </a:schemeClr>
                </a:solidFill>
                <a:ea typeface="ＭＳ Ｐゴシック" charset="0"/>
              </a:rPr>
              <a:t>) = &lt;0.72, 0.1, 0.08, 0.1&gt; </a:t>
            </a:r>
            <a:br>
              <a:rPr lang="de-DE" sz="2000">
                <a:ea typeface="ＭＳ Ｐゴシック" charset="0"/>
              </a:rPr>
            </a:br>
            <a:r>
              <a:rPr lang="de-DE" sz="2000">
                <a:ea typeface="ＭＳ Ｐゴシック" charset="0"/>
              </a:rPr>
              <a:t>(</a:t>
            </a:r>
            <a:r>
              <a:rPr lang="de-DE" sz="2000">
                <a:solidFill>
                  <a:srgbClr val="FF0000"/>
                </a:solidFill>
                <a:ea typeface="ＭＳ Ｐゴシック" charset="0"/>
              </a:rPr>
              <a:t>normalisiert</a:t>
            </a:r>
            <a:r>
              <a:rPr lang="de-DE" sz="2000">
                <a:ea typeface="ＭＳ Ｐゴシック" charset="0"/>
              </a:rPr>
              <a:t>, i.e., summiert sich zu 1 auf)</a:t>
            </a:r>
          </a:p>
          <a:p>
            <a:pPr lvl="4" eaLnBrk="1" hangingPunct="1">
              <a:lnSpc>
                <a:spcPct val="80000"/>
              </a:lnSpc>
              <a:buFont typeface="Wingdings" charset="0"/>
              <a:buNone/>
            </a:pPr>
            <a:r>
              <a:rPr lang="de-DE" sz="1600">
                <a:ea typeface="ＭＳ Ｐゴシック" charset="0"/>
              </a:rPr>
              <a:t>			</a:t>
            </a:r>
          </a:p>
          <a:p>
            <a:pPr eaLnBrk="1" hangingPunct="1">
              <a:lnSpc>
                <a:spcPct val="80000"/>
              </a:lnSpc>
            </a:pPr>
            <a:endParaRPr lang="de-DE" sz="2400">
              <a:solidFill>
                <a:srgbClr val="FF0000"/>
              </a:solidFill>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20</a:t>
            </a:fld>
            <a:endParaRPr lang="de-DE"/>
          </a:p>
        </p:txBody>
      </p:sp>
    </p:spTree>
    <p:extLst>
      <p:ext uri="{BB962C8B-B14F-4D97-AF65-F5344CB8AC3E}">
        <p14:creationId xmlns:p14="http://schemas.microsoft.com/office/powerpoint/2010/main" val="3503957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384"/>
            <a:ext cx="8229600" cy="1147069"/>
          </a:xfrm>
        </p:spPr>
        <p:txBody>
          <a:bodyPr/>
          <a:lstStyle/>
          <a:p>
            <a:pPr eaLnBrk="1" hangingPunct="1"/>
            <a:r>
              <a:rPr lang="de-DE" sz="3200">
                <a:ea typeface="ＭＳ Ｐゴシック" charset="0"/>
              </a:rPr>
              <a:t>Vollständige Verbundswahrscheinlichkeitsverteilung</a:t>
            </a:r>
            <a:endParaRPr lang="de-DE">
              <a:latin typeface="+mn-lt"/>
              <a:ea typeface="ＭＳ Ｐゴシック" charset="0"/>
              <a:cs typeface="ＭＳ Ｐゴシック" charset="0"/>
            </a:endParaRPr>
          </a:p>
        </p:txBody>
      </p:sp>
      <p:sp>
        <p:nvSpPr>
          <p:cNvPr id="43011" name="Rectangle 3"/>
          <p:cNvSpPr>
            <a:spLocks noGrp="1" noChangeArrowheads="1"/>
          </p:cNvSpPr>
          <p:nvPr>
            <p:ph type="body" idx="1"/>
          </p:nvPr>
        </p:nvSpPr>
        <p:spPr/>
        <p:txBody>
          <a:bodyPr/>
          <a:lstStyle/>
          <a:p>
            <a:pPr lvl="4" eaLnBrk="1" hangingPunct="1">
              <a:lnSpc>
                <a:spcPct val="80000"/>
              </a:lnSpc>
              <a:buFont typeface="Wingdings" charset="0"/>
              <a:buNone/>
            </a:pPr>
            <a:r>
              <a:rPr lang="de-DE" sz="1200">
                <a:ea typeface="ＭＳ Ｐゴシック" charset="0"/>
              </a:rPr>
              <a:t>			</a:t>
            </a:r>
          </a:p>
          <a:p>
            <a:pPr eaLnBrk="1" hangingPunct="1">
              <a:lnSpc>
                <a:spcPct val="80000"/>
              </a:lnSpc>
            </a:pPr>
            <a:r>
              <a:rPr lang="de-DE" sz="1800">
                <a:solidFill>
                  <a:schemeClr val="accent2"/>
                </a:solidFill>
                <a:ea typeface="ＭＳ Ｐゴシック" charset="0"/>
              </a:rPr>
              <a:t>Verbundswahrscheinlichkeitsverteilung </a:t>
            </a:r>
            <a:r>
              <a:rPr lang="de-DE" sz="1800">
                <a:ea typeface="ＭＳ Ｐゴシック" charset="0"/>
              </a:rPr>
              <a:t>gibt</a:t>
            </a:r>
            <a:r>
              <a:rPr lang="de-DE" sz="1800">
                <a:solidFill>
                  <a:schemeClr val="accent2"/>
                </a:solidFill>
                <a:ea typeface="ＭＳ Ｐゴシック" charset="0"/>
              </a:rPr>
              <a:t> </a:t>
            </a:r>
            <a:r>
              <a:rPr lang="de-DE" sz="1800">
                <a:ea typeface="ＭＳ Ｐゴシック" charset="0"/>
              </a:rPr>
              <a:t>für eine Menge von Zufallsvariablen die Wahrscheinlichkeit jedes atomaren Ereignisses an
Für </a:t>
            </a:r>
            <a:r>
              <a:rPr lang="de-DE" sz="1600" b="1">
                <a:solidFill>
                  <a:schemeClr val="accent1">
                    <a:lumMod val="50000"/>
                  </a:schemeClr>
                </a:solidFill>
                <a:ea typeface="ＭＳ Ｐゴシック" charset="0"/>
              </a:rPr>
              <a:t>P</a:t>
            </a:r>
            <a:r>
              <a:rPr lang="de-DE" sz="1600">
                <a:solidFill>
                  <a:schemeClr val="accent1">
                    <a:lumMod val="50000"/>
                  </a:schemeClr>
                </a:solidFill>
                <a:ea typeface="ＭＳ Ｐゴシック" charset="0"/>
              </a:rPr>
              <a:t>(Wetter, Loch)</a:t>
            </a:r>
            <a:r>
              <a:rPr lang="de-DE" sz="1600">
                <a:ea typeface="ＭＳ Ｐゴシック" charset="0"/>
              </a:rPr>
              <a:t>:</a:t>
            </a:r>
          </a:p>
          <a:p>
            <a:pPr lvl="4" eaLnBrk="1" hangingPunct="1">
              <a:lnSpc>
                <a:spcPct val="80000"/>
              </a:lnSpc>
              <a:buFont typeface="Wingdings" charset="0"/>
              <a:buNone/>
            </a:pPr>
            <a:endParaRPr lang="de-DE" sz="1200">
              <a:ea typeface="ＭＳ Ｐゴシック" charset="0"/>
            </a:endParaRPr>
          </a:p>
          <a:p>
            <a:pPr eaLnBrk="1" hangingPunct="1">
              <a:lnSpc>
                <a:spcPct val="80000"/>
              </a:lnSpc>
              <a:buFont typeface="Times" charset="0"/>
              <a:buNone/>
            </a:pPr>
            <a:r>
              <a:rPr lang="de-DE" sz="1800">
                <a:ea typeface="ＭＳ Ｐゴシック" charset="0"/>
              </a:rPr>
              <a:t>	Wetter =	sonnig	regnerisch	bewölkt	schneit </a:t>
            </a:r>
          </a:p>
          <a:p>
            <a:pPr eaLnBrk="1" hangingPunct="1">
              <a:lnSpc>
                <a:spcPct val="80000"/>
              </a:lnSpc>
              <a:buFont typeface="Times" charset="0"/>
              <a:buNone/>
            </a:pPr>
            <a:r>
              <a:rPr lang="de-DE" sz="1800">
                <a:ea typeface="ＭＳ Ｐゴシック" charset="0"/>
              </a:rPr>
              <a:t>	Loch = wahr 	0.144	0.02 		0.016 	0.02</a:t>
            </a:r>
          </a:p>
          <a:p>
            <a:pPr eaLnBrk="1" hangingPunct="1">
              <a:lnSpc>
                <a:spcPct val="80000"/>
              </a:lnSpc>
              <a:buFont typeface="Times" charset="0"/>
              <a:buNone/>
            </a:pPr>
            <a:r>
              <a:rPr lang="de-DE" sz="1800">
                <a:ea typeface="ＭＳ Ｐゴシック" charset="0"/>
              </a:rPr>
              <a:t>	Loch = falsch	0.576	0.08 		0.064 	0.08
</a:t>
            </a:r>
          </a:p>
          <a:p>
            <a:pPr lvl="4" eaLnBrk="1" hangingPunct="1">
              <a:lnSpc>
                <a:spcPct val="80000"/>
              </a:lnSpc>
              <a:buFont typeface="Wingdings" charset="0"/>
              <a:buNone/>
            </a:pPr>
            <a:endParaRPr lang="de-DE" sz="1200">
              <a:ea typeface="ＭＳ Ｐゴシック" charset="0"/>
            </a:endParaRPr>
          </a:p>
          <a:p>
            <a:pPr eaLnBrk="1" hangingPunct="1">
              <a:lnSpc>
                <a:spcPct val="80000"/>
              </a:lnSpc>
            </a:pPr>
            <a:endParaRPr lang="de-DE" sz="1800">
              <a:ea typeface="ＭＳ Ｐゴシック" charset="0"/>
            </a:endParaRPr>
          </a:p>
          <a:p>
            <a:pPr eaLnBrk="1" hangingPunct="1">
              <a:lnSpc>
                <a:spcPct val="80000"/>
              </a:lnSpc>
            </a:pPr>
            <a:r>
              <a:rPr lang="de-DE" sz="1800">
                <a:ea typeface="ＭＳ Ｐゴシック" charset="0"/>
              </a:rPr>
              <a:t>Vollständige Verbundswahrscheinlichkeitsverteilung</a:t>
            </a:r>
            <a:r>
              <a:rPr lang="de-DE" sz="1800">
                <a:solidFill>
                  <a:schemeClr val="accent2"/>
                </a:solidFill>
                <a:ea typeface="ＭＳ Ｐゴシック" charset="0"/>
              </a:rPr>
              <a:t> </a:t>
            </a:r>
            <a:r>
              <a:rPr lang="de-DE" sz="1800">
                <a:ea typeface="ＭＳ Ｐゴシック" charset="0"/>
              </a:rPr>
              <a:t>: umfasst alle Zufallsvariablen</a:t>
            </a:r>
            <a:endParaRPr lang="de-DE" sz="2400">
              <a:ea typeface="ＭＳ Ｐゴシック" charset="0"/>
            </a:endParaRPr>
          </a:p>
          <a:p>
            <a:pPr lvl="1" eaLnBrk="1" hangingPunct="1">
              <a:lnSpc>
                <a:spcPct val="80000"/>
              </a:lnSpc>
            </a:pPr>
            <a:r>
              <a:rPr lang="de-DE" sz="1600" b="1">
                <a:solidFill>
                  <a:schemeClr val="accent1">
                    <a:lumMod val="50000"/>
                  </a:schemeClr>
                </a:solidFill>
                <a:ea typeface="ＭＳ Ｐゴシック" charset="0"/>
              </a:rPr>
              <a:t>P</a:t>
            </a:r>
            <a:r>
              <a:rPr lang="de-DE" sz="1600">
                <a:solidFill>
                  <a:schemeClr val="accent1">
                    <a:lumMod val="50000"/>
                  </a:schemeClr>
                </a:solidFill>
                <a:ea typeface="ＭＳ Ｐゴシック" charset="0"/>
              </a:rPr>
              <a:t>(Zahnschmerzen, Fang, Loch, Wetter)</a:t>
            </a:r>
          </a:p>
          <a:p>
            <a:pPr lvl="1" eaLnBrk="1" hangingPunct="1">
              <a:lnSpc>
                <a:spcPct val="80000"/>
              </a:lnSpc>
            </a:pPr>
            <a:endParaRPr lang="de-DE" sz="1600">
              <a:solidFill>
                <a:srgbClr val="FF0000"/>
              </a:solidFill>
              <a:ea typeface="ＭＳ Ｐゴシック" charset="0"/>
            </a:endParaRPr>
          </a:p>
          <a:p>
            <a:pPr eaLnBrk="1" hangingPunct="1">
              <a:lnSpc>
                <a:spcPct val="80000"/>
              </a:lnSpc>
            </a:pPr>
            <a:r>
              <a:rPr lang="de-DE" sz="1800">
                <a:solidFill>
                  <a:srgbClr val="FF0000"/>
                </a:solidFill>
                <a:ea typeface="ＭＳ Ｐゴシック" charset="0"/>
              </a:rPr>
              <a:t>Jede Anfrage zu einer Domain kann durch die vollständige Verbundswahrscheinlichkeitsverteilung beantwortet werden</a:t>
            </a:r>
          </a:p>
        </p:txBody>
      </p:sp>
      <p:sp>
        <p:nvSpPr>
          <p:cNvPr id="43012" name="Line 4"/>
          <p:cNvSpPr>
            <a:spLocks noChangeShapeType="1"/>
          </p:cNvSpPr>
          <p:nvPr/>
        </p:nvSpPr>
        <p:spPr bwMode="auto">
          <a:xfrm>
            <a:off x="827584" y="2852936"/>
            <a:ext cx="562967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43013" name="Line 5"/>
          <p:cNvSpPr>
            <a:spLocks noChangeShapeType="1"/>
          </p:cNvSpPr>
          <p:nvPr/>
        </p:nvSpPr>
        <p:spPr bwMode="auto">
          <a:xfrm flipH="1">
            <a:off x="2267744" y="2484636"/>
            <a:ext cx="99" cy="10163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21</a:t>
            </a:fld>
            <a:endParaRPr lang="de-DE"/>
          </a:p>
        </p:txBody>
      </p:sp>
    </p:spTree>
    <p:extLst>
      <p:ext uri="{BB962C8B-B14F-4D97-AF65-F5344CB8AC3E}">
        <p14:creationId xmlns:p14="http://schemas.microsoft.com/office/powerpoint/2010/main" val="250316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Diskrete Zufallsvariablen: Notation
</a:t>
            </a:r>
          </a:p>
        </p:txBody>
      </p:sp>
      <p:sp>
        <p:nvSpPr>
          <p:cNvPr id="3" name="Inhaltsplatzhalter 2"/>
          <p:cNvSpPr>
            <a:spLocks noGrp="1"/>
          </p:cNvSpPr>
          <p:nvPr>
            <p:ph idx="1"/>
          </p:nvPr>
        </p:nvSpPr>
        <p:spPr/>
        <p:txBody>
          <a:bodyPr/>
          <a:lstStyle/>
          <a:p>
            <a:r>
              <a:rPr lang="de-DE">
                <a:solidFill>
                  <a:schemeClr val="accent1">
                    <a:lumMod val="50000"/>
                  </a:schemeClr>
                </a:solidFill>
              </a:rPr>
              <a:t>Dom(Wetter) = {sonnig, regnerisch, bewölkt, schneit}</a:t>
            </a:r>
            <a:r>
              <a:rPr lang="de-DE"/>
              <a:t> und </a:t>
            </a:r>
            <a:r>
              <a:rPr lang="de-DE">
                <a:solidFill>
                  <a:schemeClr val="accent1">
                    <a:lumMod val="50000"/>
                  </a:schemeClr>
                </a:solidFill>
              </a:rPr>
              <a:t>Dom(Wetter) </a:t>
            </a:r>
            <a:r>
              <a:rPr lang="de-DE"/>
              <a:t>disjunkt von der Domäne anderer Zufallsvariablen:</a:t>
            </a:r>
          </a:p>
          <a:p>
            <a:pPr lvl="1"/>
            <a:r>
              <a:rPr lang="de-DE"/>
              <a:t>Atomares Ereignis </a:t>
            </a:r>
            <a:r>
              <a:rPr lang="de-DE">
                <a:solidFill>
                  <a:schemeClr val="accent1">
                    <a:lumMod val="50000"/>
                  </a:schemeClr>
                </a:solidFill>
              </a:rPr>
              <a:t>Wetter=regnerisch </a:t>
            </a:r>
            <a:r>
              <a:rPr lang="de-DE"/>
              <a:t>wird oft geschrieben als </a:t>
            </a:r>
            <a:r>
              <a:rPr lang="de-DE">
                <a:solidFill>
                  <a:schemeClr val="accent1">
                    <a:lumMod val="50000"/>
                  </a:schemeClr>
                </a:solidFill>
              </a:rPr>
              <a:t>regnerisch</a:t>
            </a:r>
          </a:p>
          <a:p>
            <a:pPr lvl="1"/>
            <a:r>
              <a:rPr lang="de-DE"/>
              <a:t>Beispiel: </a:t>
            </a:r>
            <a:r>
              <a:rPr lang="de-DE">
                <a:solidFill>
                  <a:schemeClr val="accent1">
                    <a:lumMod val="50000"/>
                  </a:schemeClr>
                </a:solidFill>
              </a:rPr>
              <a:t>P(regnerisch)</a:t>
            </a:r>
            <a:r>
              <a:rPr lang="de-DE"/>
              <a:t>, Die Zufallsvariable </a:t>
            </a:r>
            <a:r>
              <a:rPr lang="de-DE">
                <a:solidFill>
                  <a:schemeClr val="accent1">
                    <a:lumMod val="50000"/>
                  </a:schemeClr>
                </a:solidFill>
              </a:rPr>
              <a:t>Wetter</a:t>
            </a:r>
            <a:r>
              <a:rPr lang="de-DE"/>
              <a:t> ist implizit definiert durch den Wert </a:t>
            </a:r>
            <a:r>
              <a:rPr lang="de-DE">
                <a:solidFill>
                  <a:schemeClr val="accent1">
                    <a:lumMod val="50000"/>
                  </a:schemeClr>
                </a:solidFill>
              </a:rPr>
              <a:t>regnerisch</a:t>
            </a:r>
          </a:p>
          <a:p>
            <a:r>
              <a:rPr lang="de-DE"/>
              <a:t>Boolean Variable </a:t>
            </a:r>
            <a:r>
              <a:rPr lang="de-DE" sz="2800">
                <a:solidFill>
                  <a:schemeClr val="accent1">
                    <a:lumMod val="50000"/>
                  </a:schemeClr>
                </a:solidFill>
                <a:ea typeface="ＭＳ Ｐゴシック" charset="0"/>
              </a:rPr>
              <a:t>Loch</a:t>
            </a:r>
            <a:endParaRPr lang="de-DE">
              <a:solidFill>
                <a:schemeClr val="accent1">
                  <a:lumMod val="50000"/>
                </a:schemeClr>
              </a:solidFill>
            </a:endParaRPr>
          </a:p>
          <a:p>
            <a:pPr lvl="1"/>
            <a:r>
              <a:rPr lang="de-DE"/>
              <a:t>Atomares Ereignis </a:t>
            </a:r>
            <a:r>
              <a:rPr lang="de-DE" sz="2400">
                <a:solidFill>
                  <a:schemeClr val="accent1">
                    <a:lumMod val="50000"/>
                  </a:schemeClr>
                </a:solidFill>
                <a:ea typeface="ＭＳ Ｐゴシック" charset="0"/>
              </a:rPr>
              <a:t>Loch </a:t>
            </a:r>
            <a:r>
              <a:rPr lang="de-DE">
                <a:solidFill>
                  <a:schemeClr val="accent1">
                    <a:lumMod val="50000"/>
                  </a:schemeClr>
                </a:solidFill>
              </a:rPr>
              <a:t>= wahr</a:t>
            </a:r>
            <a:r>
              <a:rPr lang="de-DE"/>
              <a:t> geschrieben als </a:t>
            </a:r>
            <a:r>
              <a:rPr lang="de-DE">
                <a:solidFill>
                  <a:schemeClr val="accent1">
                    <a:lumMod val="50000"/>
                  </a:schemeClr>
                </a:solidFill>
              </a:rPr>
              <a:t>loch</a:t>
            </a:r>
          </a:p>
          <a:p>
            <a:pPr lvl="1"/>
            <a:r>
              <a:rPr lang="de-DE"/>
              <a:t>Atomares Ereignis </a:t>
            </a:r>
            <a:r>
              <a:rPr lang="de-DE" sz="2400">
                <a:solidFill>
                  <a:schemeClr val="accent1">
                    <a:lumMod val="50000"/>
                  </a:schemeClr>
                </a:solidFill>
                <a:ea typeface="ＭＳ Ｐゴシック" charset="0"/>
              </a:rPr>
              <a:t>Loch </a:t>
            </a:r>
            <a:r>
              <a:rPr lang="de-DE">
                <a:solidFill>
                  <a:schemeClr val="accent1">
                    <a:lumMod val="50000"/>
                  </a:schemeClr>
                </a:solidFill>
              </a:rPr>
              <a:t>= falsch</a:t>
            </a:r>
            <a:r>
              <a:rPr lang="de-DE"/>
              <a:t> geschrieben als </a:t>
            </a:r>
            <a:r>
              <a:rPr lang="de-DE">
                <a:solidFill>
                  <a:schemeClr val="accent1">
                    <a:lumMod val="50000"/>
                  </a:schemeClr>
                </a:solidFill>
                <a:ea typeface="ＭＳ Ｐゴシック" charset="0"/>
                <a:cs typeface="ＭＳ Ｐゴシック" charset="0"/>
                <a:sym typeface="Symbol" charset="0"/>
              </a:rPr>
              <a:t></a:t>
            </a:r>
            <a:r>
              <a:rPr lang="de-DE">
                <a:solidFill>
                  <a:schemeClr val="accent1">
                    <a:lumMod val="50000"/>
                  </a:schemeClr>
                </a:solidFill>
              </a:rPr>
              <a:t> loch</a:t>
            </a:r>
            <a:endParaRPr lang="de-DE">
              <a:solidFill>
                <a:schemeClr val="accent1">
                  <a:lumMod val="50000"/>
                </a:schemeClr>
              </a:solidFill>
              <a:ea typeface="ＭＳ Ｐゴシック" charset="0"/>
              <a:cs typeface="ＭＳ Ｐゴシック" charset="0"/>
              <a:sym typeface="Symbol" charset="0"/>
            </a:endParaRPr>
          </a:p>
          <a:p>
            <a:pPr lvl="1"/>
            <a:r>
              <a:rPr lang="de-DE">
                <a:ea typeface="ＭＳ Ｐゴシック" charset="0"/>
                <a:cs typeface="ＭＳ Ｐゴシック" charset="0"/>
                <a:sym typeface="Symbol" charset="0"/>
              </a:rPr>
              <a:t>Beispiele: </a:t>
            </a:r>
            <a:r>
              <a:rPr lang="de-DE">
                <a:solidFill>
                  <a:schemeClr val="accent1">
                    <a:lumMod val="50000"/>
                  </a:schemeClr>
                </a:solidFill>
                <a:ea typeface="ＭＳ Ｐゴシック" charset="0"/>
                <a:cs typeface="ＭＳ Ｐゴシック" charset="0"/>
                <a:sym typeface="Symbol" charset="0"/>
              </a:rPr>
              <a:t>P(</a:t>
            </a:r>
            <a:r>
              <a:rPr lang="de-DE">
                <a:solidFill>
                  <a:schemeClr val="accent1">
                    <a:lumMod val="50000"/>
                  </a:schemeClr>
                </a:solidFill>
              </a:rPr>
              <a:t>loch</a:t>
            </a:r>
            <a:r>
              <a:rPr lang="de-DE">
                <a:solidFill>
                  <a:schemeClr val="accent1">
                    <a:lumMod val="50000"/>
                  </a:schemeClr>
                </a:solidFill>
                <a:ea typeface="ＭＳ Ｐゴシック" charset="0"/>
                <a:cs typeface="ＭＳ Ｐゴシック" charset="0"/>
                <a:sym typeface="Symbol" charset="0"/>
              </a:rPr>
              <a:t>)</a:t>
            </a:r>
            <a:r>
              <a:rPr lang="de-DE">
                <a:ea typeface="ＭＳ Ｐゴシック" charset="0"/>
                <a:cs typeface="ＭＳ Ｐゴシック" charset="0"/>
                <a:sym typeface="Symbol" charset="0"/>
              </a:rPr>
              <a:t> oder </a:t>
            </a:r>
            <a:r>
              <a:rPr lang="de-DE">
                <a:solidFill>
                  <a:schemeClr val="accent1">
                    <a:lumMod val="50000"/>
                  </a:schemeClr>
                </a:solidFill>
                <a:ea typeface="ＭＳ Ｐゴシック" charset="0"/>
                <a:cs typeface="ＭＳ Ｐゴシック" charset="0"/>
                <a:sym typeface="Symbol" charset="0"/>
              </a:rPr>
              <a:t>P(</a:t>
            </a:r>
            <a:r>
              <a:rPr lang="de-DE">
                <a:solidFill>
                  <a:schemeClr val="accent1">
                    <a:lumMod val="50000"/>
                  </a:schemeClr>
                </a:solidFill>
              </a:rPr>
              <a:t> loch</a:t>
            </a:r>
            <a:r>
              <a:rPr lang="de-DE">
                <a:solidFill>
                  <a:schemeClr val="accent1">
                    <a:lumMod val="50000"/>
                  </a:schemeClr>
                </a:solidFill>
                <a:ea typeface="ＭＳ Ｐゴシック" charset="0"/>
                <a:cs typeface="ＭＳ Ｐゴシック" charset="0"/>
                <a:sym typeface="Symbol" charset="0"/>
              </a:rPr>
              <a:t>)</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22</a:t>
            </a:fld>
            <a:endParaRPr lang="de-DE"/>
          </a:p>
        </p:txBody>
      </p:sp>
    </p:spTree>
    <p:extLst>
      <p:ext uri="{BB962C8B-B14F-4D97-AF65-F5344CB8AC3E}">
        <p14:creationId xmlns:p14="http://schemas.microsoft.com/office/powerpoint/2010/main" val="2603303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err="1">
                <a:latin typeface="+mn-lt"/>
                <a:ea typeface="ＭＳ Ｐゴシック" charset="0"/>
              </a:rPr>
              <a:t>Bedingte</a:t>
            </a:r>
            <a:r>
              <a:rPr lang="en-US" dirty="0">
                <a:latin typeface="+mn-lt"/>
                <a:ea typeface="ＭＳ Ｐゴシック" charset="0"/>
              </a:rPr>
              <a:t> </a:t>
            </a:r>
            <a:r>
              <a:rPr lang="en-US" dirty="0" err="1">
                <a:latin typeface="+mn-lt"/>
                <a:ea typeface="ＭＳ Ｐゴシック" charset="0"/>
              </a:rPr>
              <a:t>Wahrscheinlichkeit</a:t>
            </a:r>
            <a:r>
              <a:rPr lang="en-US" dirty="0">
                <a:latin typeface="+mn-lt"/>
                <a:ea typeface="ＭＳ Ｐゴシック" charset="0"/>
              </a:rPr>
              <a:t>
</a:t>
            </a:r>
            <a:endParaRPr lang="en-US" dirty="0">
              <a:latin typeface="+mn-lt"/>
              <a:ea typeface="ＭＳ Ｐゴシック" charset="0"/>
              <a:cs typeface="ＭＳ Ｐゴシック" charset="0"/>
            </a:endParaRPr>
          </a:p>
        </p:txBody>
      </p:sp>
      <p:sp>
        <p:nvSpPr>
          <p:cNvPr id="48131" name="Rectangle 3"/>
          <p:cNvSpPr>
            <a:spLocks noGrp="1" noChangeArrowheads="1"/>
          </p:cNvSpPr>
          <p:nvPr>
            <p:ph type="body" idx="1"/>
          </p:nvPr>
        </p:nvSpPr>
        <p:spPr/>
        <p:txBody>
          <a:bodyPr/>
          <a:lstStyle/>
          <a:p>
            <a:pPr eaLnBrk="1" hangingPunct="1">
              <a:lnSpc>
                <a:spcPct val="80000"/>
              </a:lnSpc>
            </a:pPr>
            <a:r>
              <a:rPr lang="en-US" sz="2000" dirty="0" err="1">
                <a:solidFill>
                  <a:schemeClr val="accent2"/>
                </a:solidFill>
                <a:ea typeface="ＭＳ Ｐゴシック" charset="0"/>
              </a:rPr>
              <a:t>Bedingte</a:t>
            </a:r>
            <a:r>
              <a:rPr lang="en-US" sz="2000" dirty="0">
                <a:solidFill>
                  <a:schemeClr val="accent2"/>
                </a:solidFill>
                <a:ea typeface="ＭＳ Ｐゴシック" charset="0"/>
              </a:rPr>
              <a:t> </a:t>
            </a:r>
            <a:r>
              <a:rPr lang="en-US" sz="2000" dirty="0" err="1">
                <a:ea typeface="ＭＳ Ｐゴシック" charset="0"/>
              </a:rPr>
              <a:t>oder</a:t>
            </a:r>
            <a:r>
              <a:rPr lang="en-US" sz="2000" dirty="0">
                <a:solidFill>
                  <a:schemeClr val="accent2"/>
                </a:solidFill>
                <a:ea typeface="ＭＳ Ｐゴシック" charset="0"/>
              </a:rPr>
              <a:t> posterior </a:t>
            </a:r>
            <a:r>
              <a:rPr lang="en-US" sz="2000" dirty="0" err="1">
                <a:solidFill>
                  <a:schemeClr val="accent2"/>
                </a:solidFill>
                <a:ea typeface="ＭＳ Ｐゴシック" charset="0"/>
              </a:rPr>
              <a:t>Wahrscheinlichkeiten</a:t>
            </a:r>
            <a:endParaRPr lang="en-US" sz="2000" dirty="0">
              <a:solidFill>
                <a:schemeClr val="accent2"/>
              </a:solidFill>
              <a:ea typeface="ＭＳ Ｐゴシック" charset="0"/>
            </a:endParaRPr>
          </a:p>
          <a:p>
            <a:pPr lvl="1" eaLnBrk="1" hangingPunct="1">
              <a:lnSpc>
                <a:spcPct val="80000"/>
              </a:lnSpc>
              <a:buFont typeface="Wingdings" charset="0"/>
              <a:buNone/>
            </a:pPr>
            <a:r>
              <a:rPr lang="en-US" sz="1800" dirty="0">
                <a:ea typeface="ＭＳ Ｐゴシック" charset="0"/>
              </a:rPr>
              <a:t>e.g., </a:t>
            </a:r>
            <a:r>
              <a:rPr lang="en-US" sz="1800" dirty="0">
                <a:solidFill>
                  <a:schemeClr val="accent1">
                    <a:lumMod val="50000"/>
                  </a:schemeClr>
                </a:solidFill>
                <a:ea typeface="ＭＳ Ｐゴシック" charset="0"/>
              </a:rPr>
              <a:t>P(</a:t>
            </a:r>
            <a:r>
              <a:rPr lang="en-US" sz="1800" i="1" dirty="0">
                <a:solidFill>
                  <a:schemeClr val="accent1">
                    <a:lumMod val="50000"/>
                  </a:schemeClr>
                </a:solidFill>
                <a:ea typeface="ＭＳ Ｐゴシック" charset="0"/>
              </a:rPr>
              <a:t>loch </a:t>
            </a:r>
            <a:r>
              <a:rPr lang="en-US" sz="1800" dirty="0">
                <a:solidFill>
                  <a:schemeClr val="accent1">
                    <a:lumMod val="50000"/>
                  </a:schemeClr>
                </a:solidFill>
                <a:ea typeface="ＭＳ Ｐゴシック" charset="0"/>
              </a:rPr>
              <a:t>| </a:t>
            </a:r>
            <a:r>
              <a:rPr lang="en-US" sz="1800" i="1"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 0.8</a:t>
            </a:r>
            <a:r>
              <a:rPr lang="en-US" sz="1800" dirty="0">
                <a:ea typeface="ＭＳ Ｐゴシック" charset="0"/>
              </a:rPr>
              <a:t>
             </a:t>
            </a:r>
            <a:r>
              <a:rPr lang="en-US" sz="1800" dirty="0" err="1">
                <a:ea typeface="ＭＳ Ｐゴシック" charset="0"/>
              </a:rPr>
              <a:t>oder</a:t>
            </a:r>
            <a:r>
              <a:rPr lang="en-US" sz="1800" dirty="0">
                <a:ea typeface="ＭＳ Ｐゴシック" charset="0"/>
              </a:rPr>
              <a:t>: </a:t>
            </a:r>
            <a:r>
              <a:rPr lang="en-US" sz="1800" dirty="0">
                <a:solidFill>
                  <a:schemeClr val="accent1">
                    <a:lumMod val="50000"/>
                  </a:schemeClr>
                </a:solidFill>
                <a:ea typeface="ＭＳ Ｐゴシック" charset="0"/>
              </a:rPr>
              <a:t>&lt;0.8&gt;</a:t>
            </a:r>
          </a:p>
          <a:p>
            <a:pPr lvl="1" eaLnBrk="1" hangingPunct="1">
              <a:lnSpc>
                <a:spcPct val="80000"/>
              </a:lnSpc>
              <a:buFont typeface="Wingdings" charset="0"/>
              <a:buNone/>
            </a:pPr>
            <a:r>
              <a:rPr lang="en-US" sz="1800" dirty="0">
                <a:ea typeface="ＭＳ Ｐゴシック" charset="0"/>
              </a:rPr>
              <a:t>i.e., </a:t>
            </a:r>
            <a:r>
              <a:rPr lang="en-US" sz="1800" dirty="0" err="1">
                <a:ea typeface="ＭＳ Ｐゴシック" charset="0"/>
              </a:rPr>
              <a:t>gegeben</a:t>
            </a:r>
            <a:r>
              <a:rPr lang="en-US" sz="1800" dirty="0">
                <a:ea typeface="ＭＳ Ｐゴシック" charset="0"/>
              </a:rPr>
              <a:t> </a:t>
            </a:r>
            <a:r>
              <a:rPr lang="en-US" sz="1800" i="1" dirty="0" err="1">
                <a:ea typeface="ＭＳ Ｐゴシック" charset="0"/>
              </a:rPr>
              <a:t>zahnschmerzen</a:t>
            </a:r>
            <a:r>
              <a:rPr lang="en-US" sz="1800" dirty="0">
                <a:ea typeface="ＭＳ Ｐゴシック" charset="0"/>
              </a:rPr>
              <a:t> </a:t>
            </a:r>
            <a:r>
              <a:rPr lang="en-US" sz="1800" dirty="0" err="1">
                <a:ea typeface="ＭＳ Ｐゴシック" charset="0"/>
              </a:rPr>
              <a:t>sind</a:t>
            </a:r>
            <a:r>
              <a:rPr lang="en-US" sz="1800" dirty="0">
                <a:ea typeface="ＭＳ Ｐゴシック" charset="0"/>
              </a:rPr>
              <a:t> </a:t>
            </a:r>
            <a:r>
              <a:rPr lang="en-US" sz="1800" dirty="0" err="1">
                <a:ea typeface="ＭＳ Ｐゴシック" charset="0"/>
              </a:rPr>
              <a:t>Beobachtungen</a:t>
            </a:r>
            <a:r>
              <a:rPr lang="en-US" sz="1800" dirty="0">
                <a:ea typeface="ＭＳ Ｐゴシック" charset="0"/>
              </a:rPr>
              <a:t>, die </a:t>
            </a:r>
            <a:r>
              <a:rPr lang="en-US" sz="1800" dirty="0" err="1">
                <a:ea typeface="ＭＳ Ｐゴシック" charset="0"/>
              </a:rPr>
              <a:t>bekannt</a:t>
            </a:r>
            <a:r>
              <a:rPr lang="en-US" sz="1800" dirty="0">
                <a:ea typeface="ＭＳ Ｐゴシック" charset="0"/>
              </a:rPr>
              <a:t> </a:t>
            </a:r>
            <a:r>
              <a:rPr lang="en-US" sz="1800" dirty="0" err="1">
                <a:ea typeface="ＭＳ Ｐゴシック" charset="0"/>
              </a:rPr>
              <a:t>sind</a:t>
            </a:r>
            <a:endParaRPr lang="en-US" sz="1800" dirty="0">
              <a:ea typeface="ＭＳ Ｐゴシック" charset="0"/>
            </a:endParaRPr>
          </a:p>
          <a:p>
            <a:pPr lvl="4"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2000" dirty="0">
                <a:ea typeface="ＭＳ Ｐゴシック" charset="0"/>
              </a:rPr>
              <a:t>Notation für </a:t>
            </a:r>
            <a:r>
              <a:rPr lang="en-US" sz="2000" dirty="0" err="1">
                <a:ea typeface="ＭＳ Ｐゴシック" charset="0"/>
              </a:rPr>
              <a:t>bedingte</a:t>
            </a:r>
            <a:r>
              <a:rPr lang="en-US" sz="2000" dirty="0">
                <a:ea typeface="ＭＳ Ｐゴシック" charset="0"/>
              </a:rPr>
              <a:t> </a:t>
            </a:r>
            <a:r>
              <a:rPr lang="en-US" sz="2000" dirty="0" err="1">
                <a:ea typeface="ＭＳ Ｐゴシック" charset="0"/>
              </a:rPr>
              <a:t>Verteilungen</a:t>
            </a:r>
            <a:r>
              <a:rPr lang="en-US" sz="2000" dirty="0">
                <a:ea typeface="ＭＳ Ｐゴシック" charset="0"/>
              </a:rPr>
              <a:t>:</a:t>
            </a:r>
            <a:br>
              <a:rPr lang="en-US" sz="2000" dirty="0">
                <a:ea typeface="ＭＳ Ｐゴシック" charset="0"/>
              </a:rPr>
            </a:b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a:t>
            </a:r>
            <a:r>
              <a:rPr lang="en-US" sz="1800" i="1" dirty="0">
                <a:solidFill>
                  <a:schemeClr val="accent1">
                    <a:lumMod val="50000"/>
                  </a:schemeClr>
                </a:solidFill>
                <a:ea typeface="ＭＳ Ｐゴシック" charset="0"/>
              </a:rPr>
              <a:t>Loch </a:t>
            </a:r>
            <a:r>
              <a:rPr lang="en-US" sz="1800" dirty="0">
                <a:solidFill>
                  <a:schemeClr val="accent1">
                    <a:lumMod val="50000"/>
                  </a:schemeClr>
                </a:solidFill>
                <a:ea typeface="ＭＳ Ｐゴシック" charset="0"/>
              </a:rPr>
              <a:t>| </a:t>
            </a:r>
            <a:r>
              <a:rPr lang="en-US" sz="1800" i="1"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a:t>
            </a:r>
            <a:r>
              <a:rPr lang="en-US" sz="1800" dirty="0" err="1">
                <a:ea typeface="ＭＳ Ｐゴシック" charset="0"/>
              </a:rPr>
              <a:t>ist</a:t>
            </a:r>
            <a:r>
              <a:rPr lang="en-US" sz="1800" dirty="0">
                <a:ea typeface="ＭＳ Ｐゴシック" charset="0"/>
              </a:rPr>
              <a:t> </a:t>
            </a:r>
            <a:r>
              <a:rPr lang="en-US" sz="1800" dirty="0" err="1">
                <a:ea typeface="ＭＳ Ｐゴシック" charset="0"/>
              </a:rPr>
              <a:t>ein</a:t>
            </a:r>
            <a:r>
              <a:rPr lang="en-US" sz="1800" dirty="0">
                <a:ea typeface="ＭＳ Ｐゴシック" charset="0"/>
              </a:rPr>
              <a:t> 2-Element-Vektor von 2-Element-Vektoren</a:t>
            </a:r>
          </a:p>
          <a:p>
            <a:pPr marL="0" indent="0" eaLnBrk="1" hangingPunct="1">
              <a:lnSpc>
                <a:spcPct val="80000"/>
              </a:lnSpc>
              <a:buNone/>
            </a:pPr>
            <a:endParaRPr lang="en-US" sz="1800" dirty="0">
              <a:ea typeface="ＭＳ Ｐゴシック" charset="0"/>
            </a:endParaRPr>
          </a:p>
          <a:p>
            <a:pPr eaLnBrk="1" hangingPunct="1">
              <a:lnSpc>
                <a:spcPct val="80000"/>
              </a:lnSpc>
            </a:pPr>
            <a:r>
              <a:rPr lang="en-US" sz="2000" dirty="0" err="1">
                <a:ea typeface="ＭＳ Ｐゴシック" charset="0"/>
              </a:rPr>
              <a:t>Wenn</a:t>
            </a:r>
            <a:r>
              <a:rPr lang="en-US" sz="2000" dirty="0">
                <a:ea typeface="ＭＳ Ｐゴシック" charset="0"/>
              </a:rPr>
              <a:t> </a:t>
            </a:r>
            <a:r>
              <a:rPr lang="en-US" sz="2000" dirty="0" err="1">
                <a:ea typeface="ＭＳ Ｐゴシック" charset="0"/>
              </a:rPr>
              <a:t>wir</a:t>
            </a:r>
            <a:r>
              <a:rPr lang="en-US" sz="2000" dirty="0">
                <a:ea typeface="ＭＳ Ｐゴシック" charset="0"/>
              </a:rPr>
              <a:t> </a:t>
            </a:r>
            <a:r>
              <a:rPr lang="en-US" sz="2000" dirty="0" err="1">
                <a:ea typeface="ＭＳ Ｐゴシック" charset="0"/>
              </a:rPr>
              <a:t>mehr</a:t>
            </a:r>
            <a:r>
              <a:rPr lang="en-US" sz="2000" dirty="0">
                <a:ea typeface="ＭＳ Ｐゴシック" charset="0"/>
              </a:rPr>
              <a:t> </a:t>
            </a:r>
            <a:r>
              <a:rPr lang="en-US" sz="2000" dirty="0" err="1">
                <a:ea typeface="ＭＳ Ｐゴシック" charset="0"/>
              </a:rPr>
              <a:t>wissen</a:t>
            </a:r>
            <a:r>
              <a:rPr lang="en-US" sz="2000" dirty="0">
                <a:ea typeface="ＭＳ Ｐゴシック" charset="0"/>
              </a:rPr>
              <a:t>, e.g., </a:t>
            </a:r>
            <a:r>
              <a:rPr lang="en-US" sz="2000" i="1" dirty="0">
                <a:solidFill>
                  <a:schemeClr val="accent1">
                    <a:lumMod val="50000"/>
                  </a:schemeClr>
                </a:solidFill>
                <a:ea typeface="ＭＳ Ｐゴシック" charset="0"/>
              </a:rPr>
              <a:t>loch</a:t>
            </a:r>
            <a:r>
              <a:rPr lang="en-US" sz="2000" dirty="0">
                <a:solidFill>
                  <a:schemeClr val="accent1">
                    <a:lumMod val="50000"/>
                  </a:schemeClr>
                </a:solidFill>
                <a:ea typeface="ＭＳ Ｐゴシック" charset="0"/>
              </a:rPr>
              <a:t> </a:t>
            </a:r>
            <a:r>
              <a:rPr lang="en-US" sz="2000" dirty="0" err="1">
                <a:ea typeface="ＭＳ Ｐゴシック" charset="0"/>
              </a:rPr>
              <a:t>auch</a:t>
            </a:r>
            <a:r>
              <a:rPr lang="en-US" sz="2000" dirty="0">
                <a:ea typeface="ＭＳ Ｐゴシック" charset="0"/>
              </a:rPr>
              <a:t> </a:t>
            </a:r>
            <a:r>
              <a:rPr lang="en-US" sz="2000" dirty="0" err="1">
                <a:ea typeface="ＭＳ Ｐゴシック" charset="0"/>
              </a:rPr>
              <a:t>gegeben</a:t>
            </a:r>
            <a:r>
              <a:rPr lang="en-US" sz="2000" dirty="0">
                <a:ea typeface="ＭＳ Ｐゴシック" charset="0"/>
              </a:rPr>
              <a:t> </a:t>
            </a:r>
            <a:r>
              <a:rPr lang="en-US" sz="2000" dirty="0" err="1">
                <a:ea typeface="ＭＳ Ｐゴシック" charset="0"/>
              </a:rPr>
              <a:t>ist</a:t>
            </a:r>
            <a:r>
              <a:rPr lang="en-US" sz="2000" dirty="0">
                <a:ea typeface="ＭＳ Ｐゴシック" charset="0"/>
              </a:rPr>
              <a:t>, </a:t>
            </a:r>
            <a:r>
              <a:rPr lang="en-US" sz="2000" dirty="0" err="1">
                <a:ea typeface="ＭＳ Ｐゴシック" charset="0"/>
              </a:rPr>
              <a:t>dann</a:t>
            </a:r>
            <a:r>
              <a:rPr lang="en-US" sz="2000" dirty="0">
                <a:ea typeface="ＭＳ Ｐゴシック" charset="0"/>
              </a:rPr>
              <a:t> </a:t>
            </a:r>
            <a:r>
              <a:rPr lang="en-US" sz="2000" dirty="0" err="1">
                <a:ea typeface="ＭＳ Ｐゴシック" charset="0"/>
              </a:rPr>
              <a:t>haben</a:t>
            </a:r>
            <a:r>
              <a:rPr lang="en-US" sz="2000" dirty="0">
                <a:ea typeface="ＭＳ Ｐゴシック" charset="0"/>
              </a:rPr>
              <a:t> </a:t>
            </a:r>
            <a:r>
              <a:rPr lang="en-US" sz="2000" dirty="0" err="1">
                <a:ea typeface="ＭＳ Ｐゴシック" charset="0"/>
              </a:rPr>
              <a:t>wir</a:t>
            </a:r>
            <a:endParaRPr lang="en-US" sz="2000" dirty="0">
              <a:ea typeface="ＭＳ Ｐゴシック" charset="0"/>
            </a:endParaRPr>
          </a:p>
          <a:p>
            <a:pPr lvl="1" eaLnBrk="1" hangingPunct="1">
              <a:lnSpc>
                <a:spcPct val="80000"/>
              </a:lnSpc>
              <a:buFont typeface="Wingdings" charset="0"/>
              <a:buNone/>
            </a:pPr>
            <a:r>
              <a:rPr lang="en-US" sz="1800" dirty="0">
                <a:solidFill>
                  <a:schemeClr val="accent1">
                    <a:lumMod val="50000"/>
                  </a:schemeClr>
                </a:solidFill>
                <a:ea typeface="ＭＳ Ｐゴシック" charset="0"/>
              </a:rPr>
              <a:t>P(</a:t>
            </a:r>
            <a:r>
              <a:rPr lang="en-US" sz="1800" i="1" dirty="0">
                <a:solidFill>
                  <a:schemeClr val="accent1">
                    <a:lumMod val="50000"/>
                  </a:schemeClr>
                </a:solidFill>
                <a:ea typeface="ＭＳ Ｐゴシック" charset="0"/>
              </a:rPr>
              <a:t>loch </a:t>
            </a:r>
            <a:r>
              <a:rPr lang="en-US" sz="1800" dirty="0">
                <a:solidFill>
                  <a:schemeClr val="accent1">
                    <a:lumMod val="50000"/>
                  </a:schemeClr>
                </a:solidFill>
                <a:ea typeface="ＭＳ Ｐゴシック" charset="0"/>
              </a:rPr>
              <a:t>|</a:t>
            </a:r>
            <a:r>
              <a:rPr lang="en-US" sz="1800" i="1" dirty="0">
                <a:solidFill>
                  <a:schemeClr val="accent1">
                    <a:lumMod val="50000"/>
                  </a:schemeClr>
                </a:solidFill>
                <a:ea typeface="ＭＳ Ｐゴシック" charset="0"/>
              </a:rPr>
              <a:t> </a:t>
            </a:r>
            <a:r>
              <a:rPr lang="en-US" sz="1800" i="1" dirty="0" err="1">
                <a:solidFill>
                  <a:schemeClr val="accent1">
                    <a:lumMod val="50000"/>
                  </a:schemeClr>
                </a:solidFill>
                <a:ea typeface="ＭＳ Ｐゴシック" charset="0"/>
              </a:rPr>
              <a:t>zahnschmerzen</a:t>
            </a:r>
            <a:r>
              <a:rPr lang="en-US" sz="1800" i="1" dirty="0">
                <a:solidFill>
                  <a:schemeClr val="accent1">
                    <a:lumMod val="50000"/>
                  </a:schemeClr>
                </a:solidFill>
                <a:ea typeface="ＭＳ Ｐゴシック" charset="0"/>
              </a:rPr>
              <a:t>, loch</a:t>
            </a:r>
            <a:r>
              <a:rPr lang="en-US" sz="1800" dirty="0">
                <a:solidFill>
                  <a:schemeClr val="accent1">
                    <a:lumMod val="50000"/>
                  </a:schemeClr>
                </a:solidFill>
                <a:ea typeface="ＭＳ Ｐゴシック" charset="0"/>
              </a:rPr>
              <a:t>) = 1</a:t>
            </a:r>
          </a:p>
          <a:p>
            <a:pPr eaLnBrk="1" hangingPunct="1">
              <a:lnSpc>
                <a:spcPct val="80000"/>
              </a:lnSpc>
              <a:buFont typeface="Times" charset="0"/>
              <a:buNone/>
            </a:pPr>
            <a:endParaRPr lang="en-US" sz="2000" dirty="0">
              <a:ea typeface="ＭＳ Ｐゴシック" charset="0"/>
            </a:endParaRPr>
          </a:p>
          <a:p>
            <a:pPr eaLnBrk="1" hangingPunct="1">
              <a:lnSpc>
                <a:spcPct val="80000"/>
              </a:lnSpc>
            </a:pPr>
            <a:r>
              <a:rPr lang="en-US" sz="2000" dirty="0">
                <a:ea typeface="ＭＳ Ｐゴシック" charset="0"/>
              </a:rPr>
              <a:t>Neue </a:t>
            </a:r>
            <a:r>
              <a:rPr lang="en-US" sz="2000" dirty="0" err="1">
                <a:ea typeface="ＭＳ Ｐゴシック" charset="0"/>
              </a:rPr>
              <a:t>Beobachtungen</a:t>
            </a:r>
            <a:r>
              <a:rPr lang="en-US" sz="2000" dirty="0">
                <a:ea typeface="ＭＳ Ｐゴシック" charset="0"/>
              </a:rPr>
              <a:t> </a:t>
            </a:r>
            <a:r>
              <a:rPr lang="en-US" sz="2000" dirty="0" err="1">
                <a:ea typeface="ＭＳ Ｐゴシック" charset="0"/>
              </a:rPr>
              <a:t>können</a:t>
            </a:r>
            <a:r>
              <a:rPr lang="en-US" sz="2000" dirty="0">
                <a:ea typeface="ＭＳ Ｐゴシック" charset="0"/>
              </a:rPr>
              <a:t> irrelevant sein und </a:t>
            </a:r>
            <a:r>
              <a:rPr lang="en-US" sz="2000" dirty="0" err="1">
                <a:ea typeface="ＭＳ Ｐゴシック" charset="0"/>
              </a:rPr>
              <a:t>eine</a:t>
            </a:r>
            <a:r>
              <a:rPr lang="en-US" sz="2000" dirty="0">
                <a:ea typeface="ＭＳ Ｐゴシック" charset="0"/>
              </a:rPr>
              <a:t> </a:t>
            </a:r>
            <a:r>
              <a:rPr lang="en-US" sz="2000" dirty="0" err="1">
                <a:ea typeface="ＭＳ Ｐゴシック" charset="0"/>
              </a:rPr>
              <a:t>Vereinfachung</a:t>
            </a:r>
            <a:r>
              <a:rPr lang="en-US" sz="2000" dirty="0">
                <a:ea typeface="ＭＳ Ｐゴシック" charset="0"/>
              </a:rPr>
              <a:t> </a:t>
            </a:r>
            <a:r>
              <a:rPr lang="en-US" sz="2000" dirty="0" err="1">
                <a:ea typeface="ＭＳ Ｐゴシック" charset="0"/>
              </a:rPr>
              <a:t>ermöglichen</a:t>
            </a:r>
            <a:r>
              <a:rPr lang="en-US" sz="2000" dirty="0">
                <a:ea typeface="ＭＳ Ｐゴシック" charset="0"/>
              </a:rPr>
              <a:t>, e.g.,</a:t>
            </a:r>
          </a:p>
          <a:p>
            <a:pPr lvl="1" eaLnBrk="1" hangingPunct="1">
              <a:lnSpc>
                <a:spcPct val="80000"/>
              </a:lnSpc>
              <a:buFont typeface="Wingdings" charset="0"/>
              <a:buNone/>
            </a:pPr>
            <a:r>
              <a:rPr lang="en-US" sz="1800" dirty="0">
                <a:solidFill>
                  <a:schemeClr val="accent1">
                    <a:lumMod val="50000"/>
                  </a:schemeClr>
                </a:solidFill>
                <a:ea typeface="ＭＳ Ｐゴシック" charset="0"/>
              </a:rPr>
              <a:t>P(</a:t>
            </a:r>
            <a:r>
              <a:rPr lang="en-US" sz="1800" i="1" dirty="0">
                <a:solidFill>
                  <a:schemeClr val="accent1">
                    <a:lumMod val="50000"/>
                  </a:schemeClr>
                </a:solidFill>
                <a:ea typeface="ＭＳ Ｐゴシック" charset="0"/>
              </a:rPr>
              <a:t>loch </a:t>
            </a:r>
            <a:r>
              <a:rPr lang="en-US" sz="1800" dirty="0">
                <a:solidFill>
                  <a:schemeClr val="accent1">
                    <a:lumMod val="50000"/>
                  </a:schemeClr>
                </a:solidFill>
                <a:ea typeface="ＭＳ Ｐゴシック" charset="0"/>
              </a:rPr>
              <a:t>|</a:t>
            </a:r>
            <a:r>
              <a:rPr lang="en-US" sz="1800" i="1" dirty="0">
                <a:solidFill>
                  <a:schemeClr val="accent1">
                    <a:lumMod val="50000"/>
                  </a:schemeClr>
                </a:solidFill>
                <a:ea typeface="ＭＳ Ｐゴシック" charset="0"/>
              </a:rPr>
              <a:t> </a:t>
            </a:r>
            <a:r>
              <a:rPr lang="en-US" sz="1800" i="1" dirty="0" err="1">
                <a:solidFill>
                  <a:schemeClr val="accent1">
                    <a:lumMod val="50000"/>
                  </a:schemeClr>
                </a:solidFill>
                <a:ea typeface="ＭＳ Ｐゴシック" charset="0"/>
              </a:rPr>
              <a:t>zahnschmerzen</a:t>
            </a:r>
            <a:r>
              <a:rPr lang="en-US" sz="1800" i="1" dirty="0">
                <a:solidFill>
                  <a:schemeClr val="accent1">
                    <a:lumMod val="50000"/>
                  </a:schemeClr>
                </a:solidFill>
                <a:ea typeface="ＭＳ Ｐゴシック" charset="0"/>
              </a:rPr>
              <a:t>, </a:t>
            </a:r>
            <a:r>
              <a:rPr lang="en-US" sz="1800" i="1" dirty="0" err="1">
                <a:solidFill>
                  <a:schemeClr val="accent1">
                    <a:lumMod val="50000"/>
                  </a:schemeClr>
                </a:solidFill>
                <a:ea typeface="ＭＳ Ｐゴシック" charset="0"/>
              </a:rPr>
              <a:t>sonnig</a:t>
            </a:r>
            <a:r>
              <a:rPr lang="en-US" sz="1800" dirty="0">
                <a:solidFill>
                  <a:schemeClr val="accent1">
                    <a:lumMod val="50000"/>
                  </a:schemeClr>
                </a:solidFill>
                <a:ea typeface="ＭＳ Ｐゴシック" charset="0"/>
              </a:rPr>
              <a:t>) = P(</a:t>
            </a:r>
            <a:r>
              <a:rPr lang="en-US" sz="1800" i="1" dirty="0">
                <a:solidFill>
                  <a:schemeClr val="accent1">
                    <a:lumMod val="50000"/>
                  </a:schemeClr>
                </a:solidFill>
                <a:ea typeface="ＭＳ Ｐゴシック" charset="0"/>
              </a:rPr>
              <a:t>loch </a:t>
            </a:r>
            <a:r>
              <a:rPr lang="en-US" sz="1800" dirty="0">
                <a:solidFill>
                  <a:schemeClr val="accent1">
                    <a:lumMod val="50000"/>
                  </a:schemeClr>
                </a:solidFill>
                <a:ea typeface="ＭＳ Ｐゴシック" charset="0"/>
              </a:rPr>
              <a:t>| </a:t>
            </a:r>
            <a:r>
              <a:rPr lang="en-US" sz="1800" i="1"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 0.8</a:t>
            </a:r>
          </a:p>
          <a:p>
            <a:pPr lvl="1" eaLnBrk="1" hangingPunct="1">
              <a:lnSpc>
                <a:spcPct val="80000"/>
              </a:lnSpc>
              <a:buFont typeface="Wingdings" charset="0"/>
              <a:buNone/>
            </a:pPr>
            <a:endParaRPr lang="en-US" sz="1800" dirty="0">
              <a:ea typeface="ＭＳ Ｐゴシック" charset="0"/>
            </a:endParaRPr>
          </a:p>
          <a:p>
            <a:pPr eaLnBrk="1" hangingPunct="1">
              <a:lnSpc>
                <a:spcPct val="80000"/>
              </a:lnSpc>
            </a:pPr>
            <a:r>
              <a:rPr lang="en-US" sz="2000" dirty="0" err="1">
                <a:ea typeface="ＭＳ Ｐゴシック" charset="0"/>
              </a:rPr>
              <a:t>Diese</a:t>
            </a:r>
            <a:r>
              <a:rPr lang="en-US" sz="2000" dirty="0">
                <a:ea typeface="ＭＳ Ｐゴシック" charset="0"/>
              </a:rPr>
              <a:t> Art von </a:t>
            </a:r>
            <a:r>
              <a:rPr lang="en-US" sz="2000" dirty="0" err="1">
                <a:ea typeface="ＭＳ Ｐゴシック" charset="0"/>
              </a:rPr>
              <a:t>Schlussfolgerung</a:t>
            </a:r>
            <a:r>
              <a:rPr lang="en-US" sz="2000" dirty="0">
                <a:ea typeface="ＭＳ Ｐゴシック" charset="0"/>
              </a:rPr>
              <a:t>, </a:t>
            </a:r>
            <a:r>
              <a:rPr lang="en-US" sz="2000" dirty="0" err="1">
                <a:ea typeface="ＭＳ Ｐゴシック" charset="0"/>
              </a:rPr>
              <a:t>ermöglicht</a:t>
            </a:r>
            <a:r>
              <a:rPr lang="en-US" sz="2000" dirty="0">
                <a:ea typeface="ＭＳ Ｐゴシック" charset="0"/>
              </a:rPr>
              <a:t> </a:t>
            </a:r>
            <a:r>
              <a:rPr lang="en-US" sz="2000" dirty="0" err="1">
                <a:ea typeface="ＭＳ Ｐゴシック" charset="0"/>
              </a:rPr>
              <a:t>durch</a:t>
            </a:r>
            <a:r>
              <a:rPr lang="en-US" sz="2000" dirty="0">
                <a:ea typeface="ＭＳ Ｐゴシック" charset="0"/>
              </a:rPr>
              <a:t> </a:t>
            </a:r>
            <a:r>
              <a:rPr lang="en-US" sz="2000" dirty="0" err="1">
                <a:ea typeface="ＭＳ Ｐゴシック" charset="0"/>
              </a:rPr>
              <a:t>Domänenwissen</a:t>
            </a:r>
            <a:r>
              <a:rPr lang="en-US" sz="2000" dirty="0">
                <a:ea typeface="ＭＳ Ｐゴシック" charset="0"/>
              </a:rPr>
              <a:t>, </a:t>
            </a:r>
            <a:r>
              <a:rPr lang="en-US" sz="2000" dirty="0" err="1">
                <a:ea typeface="ＭＳ Ｐゴシック" charset="0"/>
              </a:rPr>
              <a:t>ist</a:t>
            </a:r>
            <a:r>
              <a:rPr lang="en-US" sz="2000" dirty="0">
                <a:ea typeface="ＭＳ Ｐゴシック" charset="0"/>
              </a:rPr>
              <a:t> </a:t>
            </a:r>
            <a:r>
              <a:rPr lang="en-US" sz="2000" dirty="0" err="1">
                <a:ea typeface="ＭＳ Ｐゴシック" charset="0"/>
              </a:rPr>
              <a:t>wichtig</a:t>
            </a:r>
            <a:endParaRPr lang="en-US" sz="2000" dirty="0">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23</a:t>
            </a:fld>
            <a:endParaRPr lang="de-DE" dirty="0"/>
          </a:p>
        </p:txBody>
      </p:sp>
    </p:spTree>
    <p:extLst>
      <p:ext uri="{BB962C8B-B14F-4D97-AF65-F5344CB8AC3E}">
        <p14:creationId xmlns:p14="http://schemas.microsoft.com/office/powerpoint/2010/main" val="4271581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de-DE">
                <a:latin typeface="+mn-lt"/>
                <a:ea typeface="ＭＳ Ｐゴシック" charset="0"/>
              </a:rPr>
              <a:t>Bedingte Wahrscheinlichkeit
</a:t>
            </a:r>
            <a:endParaRPr lang="de-DE">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50179" name="Rectangle 3"/>
              <p:cNvSpPr>
                <a:spLocks noGrp="1" noChangeArrowheads="1"/>
              </p:cNvSpPr>
              <p:nvPr>
                <p:ph type="body" idx="1"/>
              </p:nvPr>
            </p:nvSpPr>
            <p:spPr>
              <a:xfrm>
                <a:off x="457200" y="1340768"/>
                <a:ext cx="8229600" cy="4713287"/>
              </a:xfrm>
            </p:spPr>
            <p:txBody>
              <a:bodyPr/>
              <a:lstStyle/>
              <a:p>
                <a:pPr lvl="4" eaLnBrk="1" hangingPunct="1">
                  <a:lnSpc>
                    <a:spcPct val="80000"/>
                  </a:lnSpc>
                  <a:buFont typeface="Wingdings" charset="0"/>
                  <a:buNone/>
                </a:pPr>
                <a:endParaRPr lang="de-DE" sz="1200">
                  <a:ea typeface="ＭＳ Ｐゴシック" charset="0"/>
                </a:endParaRPr>
              </a:p>
              <a:p>
                <a:pPr eaLnBrk="1" hangingPunct="1">
                  <a:lnSpc>
                    <a:spcPct val="80000"/>
                  </a:lnSpc>
                </a:pPr>
                <a:r>
                  <a:rPr lang="de-DE" sz="1800">
                    <a:ea typeface="ＭＳ Ｐゴシック" charset="0"/>
                  </a:rPr>
                  <a:t>Im Allgemeinen für Verteilungen von Zufallsvariablen gilt, z.B.:</a:t>
                </a:r>
              </a:p>
              <a:p>
                <a:pPr lvl="1" eaLnBrk="1" hangingPunct="1">
                  <a:lnSpc>
                    <a:spcPct val="80000"/>
                  </a:lnSpc>
                  <a:buFont typeface="Wingdings" charset="0"/>
                  <a:buNone/>
                </a:pPr>
                <a14:m>
                  <m:oMath xmlns:m="http://schemas.openxmlformats.org/officeDocument/2006/math">
                    <m:r>
                      <a:rPr lang="de-DE" sz="1600" b="1" i="1" smtClean="0">
                        <a:solidFill>
                          <a:schemeClr val="accent1">
                            <a:lumMod val="50000"/>
                          </a:schemeClr>
                        </a:solidFill>
                        <a:latin typeface="Cambria Math" panose="02040503050406030204" pitchFamily="18" charset="0"/>
                        <a:ea typeface="ＭＳ Ｐゴシック" charset="0"/>
                      </a:rPr>
                      <m:t>𝑷</m:t>
                    </m:r>
                    <m:r>
                      <a:rPr lang="de-DE" sz="1600" i="1" smtClean="0">
                        <a:solidFill>
                          <a:schemeClr val="accent1">
                            <a:lumMod val="50000"/>
                          </a:schemeClr>
                        </a:solidFill>
                        <a:latin typeface="Cambria Math" panose="02040503050406030204" pitchFamily="18" charset="0"/>
                        <a:ea typeface="ＭＳ Ｐゴシック" charset="0"/>
                      </a:rPr>
                      <m:t>(</m:t>
                    </m:r>
                    <m:r>
                      <a:rPr lang="de-DE" sz="1600" i="1" smtClean="0">
                        <a:solidFill>
                          <a:schemeClr val="accent1">
                            <a:lumMod val="50000"/>
                          </a:schemeClr>
                        </a:solidFill>
                        <a:latin typeface="Cambria Math" panose="02040503050406030204" pitchFamily="18" charset="0"/>
                        <a:ea typeface="ＭＳ Ｐゴシック" charset="0"/>
                      </a:rPr>
                      <m:t>𝑊𝑒𝑡𝑡𝑒𝑟</m:t>
                    </m:r>
                    <m:r>
                      <a:rPr lang="de-DE" sz="1600" i="1" smtClean="0">
                        <a:solidFill>
                          <a:schemeClr val="accent1">
                            <a:lumMod val="50000"/>
                          </a:schemeClr>
                        </a:solidFill>
                        <a:latin typeface="Cambria Math" panose="02040503050406030204" pitchFamily="18" charset="0"/>
                        <a:ea typeface="ＭＳ Ｐゴシック" charset="0"/>
                      </a:rPr>
                      <m:t>, </m:t>
                    </m:r>
                    <m:r>
                      <a:rPr lang="de-DE" sz="1600" b="0" i="1" smtClean="0">
                        <a:solidFill>
                          <a:schemeClr val="accent1">
                            <a:lumMod val="50000"/>
                          </a:schemeClr>
                        </a:solidFill>
                        <a:latin typeface="Cambria Math" panose="02040503050406030204" pitchFamily="18" charset="0"/>
                        <a:ea typeface="ＭＳ Ｐゴシック" charset="0"/>
                      </a:rPr>
                      <m:t>𝐿𝑜𝑐h</m:t>
                    </m:r>
                    <m:r>
                      <a:rPr lang="de-DE" sz="1600" i="1" smtClean="0">
                        <a:solidFill>
                          <a:schemeClr val="accent1">
                            <a:lumMod val="50000"/>
                          </a:schemeClr>
                        </a:solidFill>
                        <a:latin typeface="Cambria Math" panose="02040503050406030204" pitchFamily="18" charset="0"/>
                        <a:ea typeface="ＭＳ Ｐゴシック" charset="0"/>
                      </a:rPr>
                      <m:t>) = </m:t>
                    </m:r>
                    <m:r>
                      <a:rPr lang="de-DE" sz="1600" b="1" i="1" smtClean="0">
                        <a:solidFill>
                          <a:schemeClr val="accent1">
                            <a:lumMod val="50000"/>
                          </a:schemeClr>
                        </a:solidFill>
                        <a:latin typeface="Cambria Math" panose="02040503050406030204" pitchFamily="18" charset="0"/>
                        <a:ea typeface="ＭＳ Ｐゴシック" charset="0"/>
                      </a:rPr>
                      <m:t>𝑷</m:t>
                    </m:r>
                    <m:r>
                      <a:rPr lang="de-DE" sz="1600" i="1" smtClean="0">
                        <a:solidFill>
                          <a:schemeClr val="accent1">
                            <a:lumMod val="50000"/>
                          </a:schemeClr>
                        </a:solidFill>
                        <a:latin typeface="Cambria Math" panose="02040503050406030204" pitchFamily="18" charset="0"/>
                        <a:ea typeface="ＭＳ Ｐゴシック" charset="0"/>
                      </a:rPr>
                      <m:t>(</m:t>
                    </m:r>
                    <m:r>
                      <a:rPr lang="de-DE" sz="1600" i="1" smtClean="0">
                        <a:solidFill>
                          <a:schemeClr val="accent1">
                            <a:lumMod val="50000"/>
                          </a:schemeClr>
                        </a:solidFill>
                        <a:latin typeface="Cambria Math" panose="02040503050406030204" pitchFamily="18" charset="0"/>
                        <a:ea typeface="ＭＳ Ｐゴシック" charset="0"/>
                      </a:rPr>
                      <m:t>𝑊𝑒𝑡𝑡𝑒𝑟</m:t>
                    </m:r>
                    <m:r>
                      <a:rPr lang="de-DE" sz="1600" i="1" smtClean="0">
                        <a:solidFill>
                          <a:schemeClr val="accent1">
                            <a:lumMod val="50000"/>
                          </a:schemeClr>
                        </a:solidFill>
                        <a:latin typeface="Cambria Math" panose="02040503050406030204" pitchFamily="18" charset="0"/>
                        <a:ea typeface="ＭＳ Ｐゴシック" charset="0"/>
                      </a:rPr>
                      <m:t> | </m:t>
                    </m:r>
                    <m:r>
                      <a:rPr lang="de-DE" sz="1600" b="0" i="1" smtClean="0">
                        <a:solidFill>
                          <a:schemeClr val="accent1">
                            <a:lumMod val="50000"/>
                          </a:schemeClr>
                        </a:solidFill>
                        <a:latin typeface="Cambria Math" panose="02040503050406030204" pitchFamily="18" charset="0"/>
                        <a:ea typeface="ＭＳ Ｐゴシック" charset="0"/>
                      </a:rPr>
                      <m:t>𝐿𝑜𝑐h</m:t>
                    </m:r>
                    <m:r>
                      <a:rPr lang="de-DE" sz="1600" i="1" smtClean="0">
                        <a:solidFill>
                          <a:schemeClr val="accent1">
                            <a:lumMod val="50000"/>
                          </a:schemeClr>
                        </a:solidFill>
                        <a:latin typeface="Cambria Math" panose="02040503050406030204" pitchFamily="18" charset="0"/>
                        <a:ea typeface="ＭＳ Ｐゴシック" charset="0"/>
                      </a:rPr>
                      <m:t>) </m:t>
                    </m:r>
                    <m:r>
                      <a:rPr lang="de-DE" sz="1600" b="1" i="1" smtClean="0">
                        <a:solidFill>
                          <a:schemeClr val="accent1">
                            <a:lumMod val="50000"/>
                          </a:schemeClr>
                        </a:solidFill>
                        <a:latin typeface="Cambria Math" panose="02040503050406030204" pitchFamily="18" charset="0"/>
                        <a:ea typeface="ＭＳ Ｐゴシック" charset="0"/>
                      </a:rPr>
                      <m:t>𝑷</m:t>
                    </m:r>
                    <m:r>
                      <a:rPr lang="de-DE" sz="1600" i="1" smtClean="0">
                        <a:solidFill>
                          <a:schemeClr val="accent1">
                            <a:lumMod val="50000"/>
                          </a:schemeClr>
                        </a:solidFill>
                        <a:latin typeface="Cambria Math" panose="02040503050406030204" pitchFamily="18" charset="0"/>
                        <a:ea typeface="ＭＳ Ｐゴシック" charset="0"/>
                      </a:rPr>
                      <m:t>(</m:t>
                    </m:r>
                    <m:r>
                      <a:rPr lang="de-DE" sz="1600" i="1">
                        <a:solidFill>
                          <a:schemeClr val="accent1">
                            <a:lumMod val="50000"/>
                          </a:schemeClr>
                        </a:solidFill>
                        <a:latin typeface="Cambria Math" panose="02040503050406030204" pitchFamily="18" charset="0"/>
                        <a:ea typeface="ＭＳ Ｐゴシック" charset="0"/>
                      </a:rPr>
                      <m:t>𝐿𝑜𝑐h</m:t>
                    </m:r>
                    <m:r>
                      <a:rPr lang="de-DE" sz="1600" i="1" smtClean="0">
                        <a:solidFill>
                          <a:schemeClr val="accent1">
                            <a:lumMod val="50000"/>
                          </a:schemeClr>
                        </a:solidFill>
                        <a:latin typeface="Cambria Math" panose="02040503050406030204" pitchFamily="18" charset="0"/>
                        <a:ea typeface="ＭＳ Ｐゴシック" charset="0"/>
                      </a:rPr>
                      <m:t>)</m:t>
                    </m:r>
                  </m:oMath>
                </a14:m>
                <a:r>
                  <a:rPr lang="de-DE" sz="1600">
                    <a:solidFill>
                      <a:schemeClr val="accent1">
                        <a:lumMod val="50000"/>
                      </a:schemeClr>
                    </a:solidFill>
                    <a:ea typeface="ＭＳ Ｐゴシック" charset="0"/>
                  </a:rPr>
                  <a:t> </a:t>
                </a:r>
              </a:p>
              <a:p>
                <a:pPr lvl="1" eaLnBrk="1" hangingPunct="1">
                  <a:lnSpc>
                    <a:spcPct val="80000"/>
                  </a:lnSpc>
                  <a:buNone/>
                </a:pPr>
                <a14:m>
                  <m:oMath xmlns:m="http://schemas.openxmlformats.org/officeDocument/2006/math">
                    <m:r>
                      <a:rPr lang="de-DE" sz="1600" b="1" i="1" smtClean="0">
                        <a:solidFill>
                          <a:schemeClr val="accent1">
                            <a:lumMod val="50000"/>
                          </a:schemeClr>
                        </a:solidFill>
                        <a:latin typeface="Cambria Math" panose="02040503050406030204" pitchFamily="18" charset="0"/>
                        <a:ea typeface="ＭＳ Ｐゴシック" charset="0"/>
                      </a:rPr>
                      <m:t>𝑷</m:t>
                    </m:r>
                    <m:r>
                      <a:rPr lang="de-DE" sz="1600" i="1" smtClean="0">
                        <a:solidFill>
                          <a:schemeClr val="accent1">
                            <a:lumMod val="50000"/>
                          </a:schemeClr>
                        </a:solidFill>
                        <a:latin typeface="Cambria Math" panose="02040503050406030204" pitchFamily="18" charset="0"/>
                        <a:ea typeface="ＭＳ Ｐゴシック" charset="0"/>
                      </a:rPr>
                      <m:t>(</m:t>
                    </m:r>
                    <m:r>
                      <a:rPr lang="de-DE" sz="1600" i="1">
                        <a:solidFill>
                          <a:schemeClr val="accent1">
                            <a:lumMod val="50000"/>
                          </a:schemeClr>
                        </a:solidFill>
                        <a:latin typeface="Cambria Math" panose="02040503050406030204" pitchFamily="18" charset="0"/>
                        <a:ea typeface="ＭＳ Ｐゴシック" charset="0"/>
                      </a:rPr>
                      <m:t>𝐿𝑜𝑐h</m:t>
                    </m:r>
                    <m:r>
                      <a:rPr lang="de-DE" sz="1600" i="1" smtClean="0">
                        <a:solidFill>
                          <a:schemeClr val="accent1">
                            <a:lumMod val="50000"/>
                          </a:schemeClr>
                        </a:solidFill>
                        <a:latin typeface="Cambria Math" panose="02040503050406030204" pitchFamily="18" charset="0"/>
                        <a:ea typeface="ＭＳ Ｐゴシック" charset="0"/>
                      </a:rPr>
                      <m:t>,</m:t>
                    </m:r>
                    <m:r>
                      <a:rPr lang="de-DE" sz="1600" b="0" i="1" smtClean="0">
                        <a:solidFill>
                          <a:schemeClr val="accent1">
                            <a:lumMod val="50000"/>
                          </a:schemeClr>
                        </a:solidFill>
                        <a:latin typeface="Cambria Math" panose="02040503050406030204" pitchFamily="18" charset="0"/>
                        <a:ea typeface="ＭＳ Ｐゴシック" charset="0"/>
                      </a:rPr>
                      <m:t>𝑊𝑒𝑡𝑡𝑒𝑟</m:t>
                    </m:r>
                    <m:r>
                      <a:rPr lang="de-DE" sz="1600" i="1" smtClean="0">
                        <a:solidFill>
                          <a:schemeClr val="accent1">
                            <a:lumMod val="50000"/>
                          </a:schemeClr>
                        </a:solidFill>
                        <a:latin typeface="Cambria Math" panose="02040503050406030204" pitchFamily="18" charset="0"/>
                        <a:ea typeface="ＭＳ Ｐゴシック" charset="0"/>
                      </a:rPr>
                      <m:t>) =</m:t>
                    </m:r>
                    <m:r>
                      <a:rPr lang="de-DE" sz="1600" b="1" i="1" smtClean="0">
                        <a:solidFill>
                          <a:schemeClr val="accent1">
                            <a:lumMod val="50000"/>
                          </a:schemeClr>
                        </a:solidFill>
                        <a:latin typeface="Cambria Math" panose="02040503050406030204" pitchFamily="18" charset="0"/>
                        <a:ea typeface="ＭＳ Ｐゴシック" charset="0"/>
                      </a:rPr>
                      <m:t>𝑷</m:t>
                    </m:r>
                    <m:r>
                      <a:rPr lang="de-DE" sz="1600" i="1" smtClean="0">
                        <a:solidFill>
                          <a:schemeClr val="accent1">
                            <a:lumMod val="50000"/>
                          </a:schemeClr>
                        </a:solidFill>
                        <a:latin typeface="Cambria Math" panose="02040503050406030204" pitchFamily="18" charset="0"/>
                        <a:ea typeface="ＭＳ Ｐゴシック" charset="0"/>
                      </a:rPr>
                      <m:t>(</m:t>
                    </m:r>
                    <m:r>
                      <a:rPr lang="de-DE" sz="1600" i="1">
                        <a:solidFill>
                          <a:schemeClr val="accent1">
                            <a:lumMod val="50000"/>
                          </a:schemeClr>
                        </a:solidFill>
                        <a:latin typeface="Cambria Math" panose="02040503050406030204" pitchFamily="18" charset="0"/>
                        <a:ea typeface="ＭＳ Ｐゴシック" charset="0"/>
                      </a:rPr>
                      <m:t>𝐿𝑜𝑐h</m:t>
                    </m:r>
                    <m:r>
                      <a:rPr lang="de-DE" sz="1600" i="1" smtClean="0">
                        <a:solidFill>
                          <a:schemeClr val="accent1">
                            <a:lumMod val="50000"/>
                          </a:schemeClr>
                        </a:solidFill>
                        <a:latin typeface="Cambria Math" panose="02040503050406030204" pitchFamily="18" charset="0"/>
                        <a:ea typeface="ＭＳ Ｐゴシック" charset="0"/>
                      </a:rPr>
                      <m:t>)</m:t>
                    </m:r>
                    <m:r>
                      <a:rPr lang="de-DE" sz="1600" b="1" i="1" smtClean="0">
                        <a:solidFill>
                          <a:schemeClr val="accent1">
                            <a:lumMod val="50000"/>
                          </a:schemeClr>
                        </a:solidFill>
                        <a:latin typeface="Cambria Math" panose="02040503050406030204" pitchFamily="18" charset="0"/>
                        <a:ea typeface="ＭＳ Ｐゴシック" charset="0"/>
                      </a:rPr>
                      <m:t>𝑷</m:t>
                    </m:r>
                    <m:r>
                      <a:rPr lang="de-DE" sz="1600" i="1" smtClean="0">
                        <a:solidFill>
                          <a:schemeClr val="accent1">
                            <a:lumMod val="50000"/>
                          </a:schemeClr>
                        </a:solidFill>
                        <a:latin typeface="Cambria Math" panose="02040503050406030204" pitchFamily="18" charset="0"/>
                        <a:ea typeface="ＭＳ Ｐゴシック" charset="0"/>
                      </a:rPr>
                      <m:t>(</m:t>
                    </m:r>
                    <m:r>
                      <a:rPr lang="de-DE" sz="1600" i="1" smtClean="0">
                        <a:solidFill>
                          <a:schemeClr val="accent1">
                            <a:lumMod val="50000"/>
                          </a:schemeClr>
                        </a:solidFill>
                        <a:latin typeface="Cambria Math" panose="02040503050406030204" pitchFamily="18" charset="0"/>
                        <a:ea typeface="ＭＳ Ｐゴシック" charset="0"/>
                      </a:rPr>
                      <m:t>𝑊𝑒𝑡𝑡𝑒𝑟</m:t>
                    </m:r>
                    <m:r>
                      <a:rPr lang="de-DE" sz="1600" i="1" smtClean="0">
                        <a:solidFill>
                          <a:schemeClr val="accent1">
                            <a:lumMod val="50000"/>
                          </a:schemeClr>
                        </a:solidFill>
                        <a:latin typeface="Cambria Math" panose="02040503050406030204" pitchFamily="18" charset="0"/>
                        <a:ea typeface="ＭＳ Ｐゴシック" charset="0"/>
                      </a:rPr>
                      <m:t> |</m:t>
                    </m:r>
                    <m:r>
                      <a:rPr lang="de-DE" sz="1600" i="1">
                        <a:solidFill>
                          <a:schemeClr val="accent1">
                            <a:lumMod val="50000"/>
                          </a:schemeClr>
                        </a:solidFill>
                        <a:latin typeface="Cambria Math" panose="02040503050406030204" pitchFamily="18" charset="0"/>
                        <a:ea typeface="ＭＳ Ｐゴシック" charset="0"/>
                      </a:rPr>
                      <m:t>𝐿𝑜𝑐h</m:t>
                    </m:r>
                    <m:r>
                      <a:rPr lang="de-DE" sz="1600" i="1" smtClean="0">
                        <a:solidFill>
                          <a:schemeClr val="accent1">
                            <a:lumMod val="50000"/>
                          </a:schemeClr>
                        </a:solidFill>
                        <a:latin typeface="Cambria Math" panose="02040503050406030204" pitchFamily="18" charset="0"/>
                        <a:ea typeface="ＭＳ Ｐゴシック" charset="0"/>
                      </a:rPr>
                      <m:t>)</m:t>
                    </m:r>
                  </m:oMath>
                </a14:m>
                <a:r>
                  <a:rPr lang="de-DE" sz="1600">
                    <a:solidFill>
                      <a:schemeClr val="accent1">
                        <a:lumMod val="50000"/>
                      </a:schemeClr>
                    </a:solidFill>
                    <a:ea typeface="ＭＳ Ｐゴシック" charset="0"/>
                  </a:rPr>
                  <a:t> </a:t>
                </a:r>
              </a:p>
              <a:p>
                <a:pPr eaLnBrk="1" hangingPunct="1">
                  <a:lnSpc>
                    <a:spcPct val="80000"/>
                  </a:lnSpc>
                  <a:buFont typeface="Times" charset="0"/>
                  <a:buNone/>
                </a:pPr>
                <a:r>
                  <a:rPr lang="de-DE" sz="1800">
                    <a:ea typeface="ＭＳ Ｐゴシック" charset="0"/>
                  </a:rPr>
                  <a:t>       </a:t>
                </a:r>
              </a:p>
              <a:p>
                <a:pPr eaLnBrk="1" hangingPunct="1">
                  <a:lnSpc>
                    <a:spcPct val="80000"/>
                  </a:lnSpc>
                  <a:buFont typeface="Times" charset="0"/>
                  <a:buNone/>
                </a:pPr>
                <a:r>
                  <a:rPr lang="de-DE" sz="1800">
                    <a:ea typeface="ＭＳ Ｐゴシック" charset="0"/>
                  </a:rPr>
                  <a:t>      Daraus ergeben sich 4 × 2 Gleichungen, </a:t>
                </a:r>
                <a:r>
                  <a:rPr lang="de-DE" sz="1800">
                    <a:solidFill>
                      <a:srgbClr val="FF0000"/>
                    </a:solidFill>
                    <a:ea typeface="ＭＳ Ｐゴシック" charset="0"/>
                  </a:rPr>
                  <a:t>nicht</a:t>
                </a:r>
                <a:r>
                  <a:rPr lang="de-DE" sz="1800">
                    <a:ea typeface="ＭＳ Ｐゴシック" charset="0"/>
                  </a:rPr>
                  <a:t> Matrixmultiplikation</a:t>
                </a:r>
                <a:br>
                  <a:rPr lang="de-DE" sz="1800">
                    <a:ea typeface="ＭＳ Ｐゴシック" charset="0"/>
                  </a:rPr>
                </a:br>
                <a:r>
                  <a:rPr lang="de-DE" sz="1800">
                    <a:ea typeface="ＭＳ Ｐゴシック" charset="0"/>
                  </a:rPr>
                  <a:t>    </a:t>
                </a:r>
                <a:r>
                  <a:rPr lang="de-DE" sz="1000">
                    <a:ea typeface="ＭＳ Ｐゴシック" charset="0"/>
                  </a:rPr>
                  <a:t>(1,1)</a:t>
                </a:r>
                <a:r>
                  <a:rPr lang="de-DE" sz="1800">
                    <a:ea typeface="ＭＳ Ｐゴシック" charset="0"/>
                  </a:rPr>
                  <a:t> </a:t>
                </a:r>
                <a14:m>
                  <m:oMath xmlns:m="http://schemas.openxmlformats.org/officeDocument/2006/math">
                    <m:r>
                      <a:rPr lang="de-DE" sz="1400" i="1" smtClean="0">
                        <a:solidFill>
                          <a:schemeClr val="accent1">
                            <a:lumMod val="50000"/>
                          </a:schemeClr>
                        </a:solidFill>
                        <a:latin typeface="Cambria Math" panose="02040503050406030204" pitchFamily="18" charset="0"/>
                        <a:ea typeface="ＭＳ Ｐゴシック" charset="0"/>
                      </a:rPr>
                      <m:t>𝑃</m:t>
                    </m:r>
                    <m:r>
                      <a:rPr lang="de-DE" sz="1600" i="1" smtClean="0">
                        <a:solidFill>
                          <a:schemeClr val="accent1">
                            <a:lumMod val="50000"/>
                          </a:schemeClr>
                        </a:solidFill>
                        <a:latin typeface="Cambria Math" panose="02040503050406030204" pitchFamily="18" charset="0"/>
                        <a:ea typeface="ＭＳ Ｐゴシック" charset="0"/>
                      </a:rPr>
                      <m:t>(</m:t>
                    </m:r>
                    <m:r>
                      <a:rPr lang="de-DE" sz="1600" i="1" smtClean="0">
                        <a:solidFill>
                          <a:schemeClr val="accent1">
                            <a:lumMod val="50000"/>
                          </a:schemeClr>
                        </a:solidFill>
                        <a:latin typeface="Cambria Math" panose="02040503050406030204" pitchFamily="18" charset="0"/>
                        <a:ea typeface="ＭＳ Ｐゴシック" charset="0"/>
                      </a:rPr>
                      <m:t>𝑊𝑒𝑡𝑡𝑒𝑟</m:t>
                    </m:r>
                    <m:r>
                      <a:rPr lang="de-DE" sz="1600" i="1" smtClean="0">
                        <a:solidFill>
                          <a:schemeClr val="accent1">
                            <a:lumMod val="50000"/>
                          </a:schemeClr>
                        </a:solidFill>
                        <a:latin typeface="Cambria Math" panose="02040503050406030204" pitchFamily="18" charset="0"/>
                        <a:ea typeface="ＭＳ Ｐゴシック" charset="0"/>
                      </a:rPr>
                      <m:t>=</m:t>
                    </m:r>
                    <m:r>
                      <a:rPr lang="de-DE" sz="1600" i="1" smtClean="0">
                        <a:solidFill>
                          <a:schemeClr val="accent1">
                            <a:lumMod val="50000"/>
                          </a:schemeClr>
                        </a:solidFill>
                        <a:latin typeface="Cambria Math" panose="02040503050406030204" pitchFamily="18" charset="0"/>
                        <a:ea typeface="ＭＳ Ｐゴシック" charset="0"/>
                      </a:rPr>
                      <m:t>𝑠𝑜𝑛𝑛𝑖𝑔</m:t>
                    </m:r>
                    <m:r>
                      <a:rPr lang="de-DE" sz="1600" i="1" smtClean="0">
                        <a:solidFill>
                          <a:schemeClr val="accent1">
                            <a:lumMod val="50000"/>
                          </a:schemeClr>
                        </a:solidFill>
                        <a:latin typeface="Cambria Math" panose="02040503050406030204" pitchFamily="18" charset="0"/>
                        <a:ea typeface="ＭＳ Ｐゴシック" charset="0"/>
                      </a:rPr>
                      <m:t> </m:t>
                    </m:r>
                    <m:r>
                      <a:rPr lang="de-DE" sz="1800" i="1" smtClean="0">
                        <a:solidFill>
                          <a:schemeClr val="accent1">
                            <a:lumMod val="50000"/>
                          </a:schemeClr>
                        </a:solidFill>
                        <a:latin typeface="Cambria Math" panose="02040503050406030204" pitchFamily="18" charset="0"/>
                        <a:ea typeface="ＭＳ Ｐゴシック" charset="0"/>
                      </a:rPr>
                      <m:t>|</m:t>
                    </m:r>
                    <m:r>
                      <a:rPr lang="de-DE" sz="1600" i="1">
                        <a:solidFill>
                          <a:schemeClr val="accent1">
                            <a:lumMod val="50000"/>
                          </a:schemeClr>
                        </a:solidFill>
                        <a:latin typeface="Cambria Math" panose="02040503050406030204" pitchFamily="18" charset="0"/>
                        <a:ea typeface="ＭＳ Ｐゴシック" charset="0"/>
                      </a:rPr>
                      <m:t>𝐿𝑜𝑐h</m:t>
                    </m:r>
                    <m:r>
                      <a:rPr lang="de-DE" sz="1600" i="1" smtClean="0">
                        <a:solidFill>
                          <a:schemeClr val="accent1">
                            <a:lumMod val="50000"/>
                          </a:schemeClr>
                        </a:solidFill>
                        <a:latin typeface="Cambria Math" panose="02040503050406030204" pitchFamily="18" charset="0"/>
                        <a:ea typeface="ＭＳ Ｐゴシック" charset="0"/>
                      </a:rPr>
                      <m:t>=</m:t>
                    </m:r>
                    <m:r>
                      <a:rPr lang="de-DE" sz="1600" i="1" smtClean="0">
                        <a:solidFill>
                          <a:schemeClr val="accent1">
                            <a:lumMod val="50000"/>
                          </a:schemeClr>
                        </a:solidFill>
                        <a:latin typeface="Cambria Math" panose="02040503050406030204" pitchFamily="18" charset="0"/>
                        <a:ea typeface="ＭＳ Ｐゴシック" charset="0"/>
                      </a:rPr>
                      <m:t>𝑤𝑎h𝑟</m:t>
                    </m:r>
                    <m:r>
                      <a:rPr lang="de-DE" sz="1800" i="1" smtClean="0">
                        <a:solidFill>
                          <a:schemeClr val="accent1">
                            <a:lumMod val="50000"/>
                          </a:schemeClr>
                        </a:solidFill>
                        <a:latin typeface="Cambria Math" panose="02040503050406030204" pitchFamily="18" charset="0"/>
                        <a:ea typeface="ＭＳ Ｐゴシック" charset="0"/>
                      </a:rPr>
                      <m:t>) </m:t>
                    </m:r>
                    <m:r>
                      <a:rPr lang="de-DE" sz="1400" i="1" smtClean="0">
                        <a:solidFill>
                          <a:schemeClr val="accent1">
                            <a:lumMod val="50000"/>
                          </a:schemeClr>
                        </a:solidFill>
                        <a:latin typeface="Cambria Math" panose="02040503050406030204" pitchFamily="18" charset="0"/>
                        <a:ea typeface="ＭＳ Ｐゴシック" charset="0"/>
                      </a:rPr>
                      <m:t>𝑃</m:t>
                    </m:r>
                    <m:r>
                      <a:rPr lang="de-DE" sz="1600" i="1" smtClean="0">
                        <a:solidFill>
                          <a:schemeClr val="accent1">
                            <a:lumMod val="50000"/>
                          </a:schemeClr>
                        </a:solidFill>
                        <a:latin typeface="Cambria Math" panose="02040503050406030204" pitchFamily="18" charset="0"/>
                        <a:ea typeface="ＭＳ Ｐゴシック" charset="0"/>
                      </a:rPr>
                      <m:t>(</m:t>
                    </m:r>
                    <m:r>
                      <a:rPr lang="de-DE" sz="1600" i="1">
                        <a:solidFill>
                          <a:schemeClr val="accent1">
                            <a:lumMod val="50000"/>
                          </a:schemeClr>
                        </a:solidFill>
                        <a:latin typeface="Cambria Math" panose="02040503050406030204" pitchFamily="18" charset="0"/>
                        <a:ea typeface="ＭＳ Ｐゴシック" charset="0"/>
                      </a:rPr>
                      <m:t>𝐿𝑜𝑐h</m:t>
                    </m:r>
                    <m:r>
                      <a:rPr lang="de-DE" sz="1600" i="1" smtClean="0">
                        <a:solidFill>
                          <a:schemeClr val="accent1">
                            <a:lumMod val="50000"/>
                          </a:schemeClr>
                        </a:solidFill>
                        <a:latin typeface="Cambria Math" panose="02040503050406030204" pitchFamily="18" charset="0"/>
                        <a:ea typeface="ＭＳ Ｐゴシック" charset="0"/>
                      </a:rPr>
                      <m:t>= </m:t>
                    </m:r>
                    <m:r>
                      <a:rPr lang="de-DE" sz="1600" i="1" smtClean="0">
                        <a:solidFill>
                          <a:schemeClr val="accent1">
                            <a:lumMod val="50000"/>
                          </a:schemeClr>
                        </a:solidFill>
                        <a:latin typeface="Cambria Math" panose="02040503050406030204" pitchFamily="18" charset="0"/>
                        <a:ea typeface="ＭＳ Ｐゴシック" charset="0"/>
                      </a:rPr>
                      <m:t>𝑤𝑎h𝑟</m:t>
                    </m:r>
                    <m:r>
                      <a:rPr lang="de-DE" sz="1600" i="1" smtClean="0">
                        <a:solidFill>
                          <a:schemeClr val="accent1">
                            <a:lumMod val="50000"/>
                          </a:schemeClr>
                        </a:solidFill>
                        <a:latin typeface="Cambria Math" panose="02040503050406030204" pitchFamily="18" charset="0"/>
                        <a:ea typeface="ＭＳ Ｐゴシック" charset="0"/>
                      </a:rPr>
                      <m:t>)</m:t>
                    </m:r>
                  </m:oMath>
                </a14:m>
                <a:endParaRPr lang="de-DE" sz="1600">
                  <a:solidFill>
                    <a:schemeClr val="accent1">
                      <a:lumMod val="50000"/>
                    </a:schemeClr>
                  </a:solidFill>
                  <a:ea typeface="ＭＳ Ｐゴシック" charset="0"/>
                </a:endParaRPr>
              </a:p>
              <a:p>
                <a:pPr eaLnBrk="1" hangingPunct="1">
                  <a:lnSpc>
                    <a:spcPct val="80000"/>
                  </a:lnSpc>
                  <a:buFont typeface="Times" charset="0"/>
                  <a:buNone/>
                </a:pPr>
                <a:r>
                  <a:rPr lang="de-DE" sz="1000">
                    <a:ea typeface="ＭＳ Ｐゴシック" charset="0"/>
                  </a:rPr>
                  <a:t>	       (1,2)</a:t>
                </a:r>
                <a:r>
                  <a:rPr lang="de-DE" sz="1800">
                    <a:ea typeface="ＭＳ Ｐゴシック" charset="0"/>
                  </a:rPr>
                  <a:t> </a:t>
                </a:r>
                <a14:m>
                  <m:oMath xmlns:m="http://schemas.openxmlformats.org/officeDocument/2006/math">
                    <m:r>
                      <a:rPr lang="de-DE" sz="1400" i="1" smtClean="0">
                        <a:solidFill>
                          <a:schemeClr val="accent1">
                            <a:lumMod val="50000"/>
                          </a:schemeClr>
                        </a:solidFill>
                        <a:latin typeface="Cambria Math" panose="02040503050406030204" pitchFamily="18" charset="0"/>
                        <a:ea typeface="ＭＳ Ｐゴシック" charset="0"/>
                      </a:rPr>
                      <m:t>𝑃</m:t>
                    </m:r>
                    <m:r>
                      <a:rPr lang="de-DE" sz="1600" i="1" smtClean="0">
                        <a:solidFill>
                          <a:schemeClr val="accent1">
                            <a:lumMod val="50000"/>
                          </a:schemeClr>
                        </a:solidFill>
                        <a:latin typeface="Cambria Math" panose="02040503050406030204" pitchFamily="18" charset="0"/>
                        <a:ea typeface="ＭＳ Ｐゴシック" charset="0"/>
                      </a:rPr>
                      <m:t>(</m:t>
                    </m:r>
                    <m:r>
                      <a:rPr lang="de-DE" sz="1600" i="1" smtClean="0">
                        <a:solidFill>
                          <a:schemeClr val="accent1">
                            <a:lumMod val="50000"/>
                          </a:schemeClr>
                        </a:solidFill>
                        <a:latin typeface="Cambria Math" panose="02040503050406030204" pitchFamily="18" charset="0"/>
                        <a:ea typeface="ＭＳ Ｐゴシック" charset="0"/>
                      </a:rPr>
                      <m:t>𝑊𝑒𝑡𝑡𝑒𝑟</m:t>
                    </m:r>
                    <m:r>
                      <a:rPr lang="de-DE" sz="1600" i="1" smtClean="0">
                        <a:solidFill>
                          <a:schemeClr val="accent1">
                            <a:lumMod val="50000"/>
                          </a:schemeClr>
                        </a:solidFill>
                        <a:latin typeface="Cambria Math" panose="02040503050406030204" pitchFamily="18" charset="0"/>
                        <a:ea typeface="ＭＳ Ｐゴシック" charset="0"/>
                      </a:rPr>
                      <m:t>=</m:t>
                    </m:r>
                    <m:r>
                      <a:rPr lang="de-DE" sz="1600" i="1" smtClean="0">
                        <a:solidFill>
                          <a:schemeClr val="accent1">
                            <a:lumMod val="50000"/>
                          </a:schemeClr>
                        </a:solidFill>
                        <a:latin typeface="Cambria Math" panose="02040503050406030204" pitchFamily="18" charset="0"/>
                        <a:ea typeface="ＭＳ Ｐゴシック" charset="0"/>
                      </a:rPr>
                      <m:t>𝑠𝑜𝑛𝑛𝑖𝑔</m:t>
                    </m:r>
                    <m:r>
                      <a:rPr lang="de-DE" sz="1600" i="1" smtClean="0">
                        <a:solidFill>
                          <a:schemeClr val="accent1">
                            <a:lumMod val="50000"/>
                          </a:schemeClr>
                        </a:solidFill>
                        <a:latin typeface="Cambria Math" panose="02040503050406030204" pitchFamily="18" charset="0"/>
                        <a:ea typeface="ＭＳ Ｐゴシック" charset="0"/>
                      </a:rPr>
                      <m:t> </m:t>
                    </m:r>
                    <m:r>
                      <a:rPr lang="de-DE" sz="1800" i="1" smtClean="0">
                        <a:solidFill>
                          <a:schemeClr val="accent1">
                            <a:lumMod val="50000"/>
                          </a:schemeClr>
                        </a:solidFill>
                        <a:latin typeface="Cambria Math" panose="02040503050406030204" pitchFamily="18" charset="0"/>
                        <a:ea typeface="ＭＳ Ｐゴシック" charset="0"/>
                      </a:rPr>
                      <m:t>|</m:t>
                    </m:r>
                    <m:r>
                      <a:rPr lang="de-DE" sz="1600" i="1">
                        <a:solidFill>
                          <a:schemeClr val="accent1">
                            <a:lumMod val="50000"/>
                          </a:schemeClr>
                        </a:solidFill>
                        <a:latin typeface="Cambria Math" panose="02040503050406030204" pitchFamily="18" charset="0"/>
                        <a:ea typeface="ＭＳ Ｐゴシック" charset="0"/>
                      </a:rPr>
                      <m:t>𝐿𝑜𝑐h</m:t>
                    </m:r>
                    <m:r>
                      <a:rPr lang="de-DE" sz="1600" i="1" smtClean="0">
                        <a:solidFill>
                          <a:schemeClr val="accent1">
                            <a:lumMod val="50000"/>
                          </a:schemeClr>
                        </a:solidFill>
                        <a:latin typeface="Cambria Math" panose="02040503050406030204" pitchFamily="18" charset="0"/>
                        <a:ea typeface="ＭＳ Ｐゴシック" charset="0"/>
                      </a:rPr>
                      <m:t>=</m:t>
                    </m:r>
                    <m:r>
                      <a:rPr lang="de-DE" sz="1600" i="1" smtClean="0">
                        <a:solidFill>
                          <a:schemeClr val="accent1">
                            <a:lumMod val="50000"/>
                          </a:schemeClr>
                        </a:solidFill>
                        <a:latin typeface="Cambria Math" panose="02040503050406030204" pitchFamily="18" charset="0"/>
                        <a:ea typeface="ＭＳ Ｐゴシック" charset="0"/>
                      </a:rPr>
                      <m:t>𝑓𝑎𝑙𝑠𝑐h</m:t>
                    </m:r>
                    <m:r>
                      <a:rPr lang="de-DE" sz="1800" i="1" smtClean="0">
                        <a:solidFill>
                          <a:schemeClr val="accent1">
                            <a:lumMod val="50000"/>
                          </a:schemeClr>
                        </a:solidFill>
                        <a:latin typeface="Cambria Math" panose="02040503050406030204" pitchFamily="18" charset="0"/>
                        <a:ea typeface="ＭＳ Ｐゴシック" charset="0"/>
                      </a:rPr>
                      <m:t>) </m:t>
                    </m:r>
                    <m:r>
                      <a:rPr lang="de-DE" sz="1400" i="1" smtClean="0">
                        <a:solidFill>
                          <a:schemeClr val="accent1">
                            <a:lumMod val="50000"/>
                          </a:schemeClr>
                        </a:solidFill>
                        <a:latin typeface="Cambria Math" panose="02040503050406030204" pitchFamily="18" charset="0"/>
                        <a:ea typeface="ＭＳ Ｐゴシック" charset="0"/>
                      </a:rPr>
                      <m:t>𝑃</m:t>
                    </m:r>
                    <m:r>
                      <a:rPr lang="de-DE" sz="1600" i="1" smtClean="0">
                        <a:solidFill>
                          <a:schemeClr val="accent1">
                            <a:lumMod val="50000"/>
                          </a:schemeClr>
                        </a:solidFill>
                        <a:latin typeface="Cambria Math" panose="02040503050406030204" pitchFamily="18" charset="0"/>
                        <a:ea typeface="ＭＳ Ｐゴシック" charset="0"/>
                      </a:rPr>
                      <m:t>(</m:t>
                    </m:r>
                    <m:r>
                      <a:rPr lang="de-DE" sz="1600" i="1">
                        <a:solidFill>
                          <a:schemeClr val="accent1">
                            <a:lumMod val="50000"/>
                          </a:schemeClr>
                        </a:solidFill>
                        <a:latin typeface="Cambria Math" panose="02040503050406030204" pitchFamily="18" charset="0"/>
                        <a:ea typeface="ＭＳ Ｐゴシック" charset="0"/>
                      </a:rPr>
                      <m:t>𝐿𝑜𝑐h</m:t>
                    </m:r>
                    <m:r>
                      <a:rPr lang="de-DE" sz="1600" i="1" smtClean="0">
                        <a:solidFill>
                          <a:schemeClr val="accent1">
                            <a:lumMod val="50000"/>
                          </a:schemeClr>
                        </a:solidFill>
                        <a:latin typeface="Cambria Math" panose="02040503050406030204" pitchFamily="18" charset="0"/>
                        <a:ea typeface="ＭＳ Ｐゴシック" charset="0"/>
                      </a:rPr>
                      <m:t>=</m:t>
                    </m:r>
                    <m:r>
                      <a:rPr lang="de-DE" sz="1600" i="1" smtClean="0">
                        <a:solidFill>
                          <a:schemeClr val="accent1">
                            <a:lumMod val="50000"/>
                          </a:schemeClr>
                        </a:solidFill>
                        <a:latin typeface="Cambria Math" panose="02040503050406030204" pitchFamily="18" charset="0"/>
                        <a:ea typeface="ＭＳ Ｐゴシック" charset="0"/>
                      </a:rPr>
                      <m:t>𝑓𝑎𝑙𝑠𝑒</m:t>
                    </m:r>
                    <m:r>
                      <a:rPr lang="de-DE" sz="1600" i="1" smtClean="0">
                        <a:solidFill>
                          <a:schemeClr val="accent1">
                            <a:lumMod val="50000"/>
                          </a:schemeClr>
                        </a:solidFill>
                        <a:latin typeface="Cambria Math" panose="02040503050406030204" pitchFamily="18" charset="0"/>
                        <a:ea typeface="ＭＳ Ｐゴシック" charset="0"/>
                      </a:rPr>
                      <m:t>)</m:t>
                    </m:r>
                  </m:oMath>
                </a14:m>
                <a:r>
                  <a:rPr lang="de-DE" sz="1600">
                    <a:solidFill>
                      <a:schemeClr val="accent1">
                        <a:lumMod val="50000"/>
                      </a:schemeClr>
                    </a:solidFill>
                    <a:ea typeface="ＭＳ Ｐゴシック" charset="0"/>
                  </a:rPr>
                  <a:t>,</a:t>
                </a:r>
                <a:r>
                  <a:rPr lang="de-DE" sz="1800">
                    <a:solidFill>
                      <a:schemeClr val="accent1">
                        <a:lumMod val="50000"/>
                      </a:schemeClr>
                    </a:solidFill>
                    <a:ea typeface="ＭＳ Ｐゴシック" charset="0"/>
                  </a:rPr>
                  <a:t> </a:t>
                </a:r>
                <a:r>
                  <a:rPr lang="de-DE" sz="1600">
                    <a:solidFill>
                      <a:schemeClr val="accent1">
                        <a:lumMod val="50000"/>
                      </a:schemeClr>
                    </a:solidFill>
                    <a:ea typeface="ＭＳ Ｐゴシック" charset="0"/>
                  </a:rPr>
                  <a:t>….</a:t>
                </a:r>
              </a:p>
              <a:p>
                <a:pPr lvl="4" eaLnBrk="1" hangingPunct="1">
                  <a:lnSpc>
                    <a:spcPct val="80000"/>
                  </a:lnSpc>
                  <a:buFont typeface="Wingdings" charset="0"/>
                  <a:buNone/>
                </a:pPr>
                <a:endParaRPr lang="de-DE" sz="1200">
                  <a:solidFill>
                    <a:schemeClr val="accent2"/>
                  </a:solidFill>
                  <a:ea typeface="ＭＳ Ｐゴシック" charset="0"/>
                </a:endParaRPr>
              </a:p>
              <a:p>
                <a:pPr eaLnBrk="1" hangingPunct="1">
                  <a:lnSpc>
                    <a:spcPct val="80000"/>
                  </a:lnSpc>
                </a:pPr>
                <a:r>
                  <a:rPr lang="de-DE" sz="1800">
                    <a:ea typeface="ＭＳ Ｐゴシック" charset="0"/>
                  </a:rPr>
                  <a:t>Der</a:t>
                </a:r>
                <a:r>
                  <a:rPr lang="de-DE" sz="1800">
                    <a:solidFill>
                      <a:schemeClr val="accent2"/>
                    </a:solidFill>
                    <a:ea typeface="ＭＳ Ｐゴシック" charset="0"/>
                  </a:rPr>
                  <a:t> Multplikationssatz</a:t>
                </a:r>
                <a:r>
                  <a:rPr lang="de-DE" sz="1800">
                    <a:ea typeface="ＭＳ Ｐゴシック" charset="0"/>
                  </a:rPr>
                  <a:t> wird von der mehrmaligen Anwendung der Produktregel abgeleitet:</a:t>
                </a:r>
                <a:br>
                  <a:rPr lang="de-DE" sz="1800">
                    <a:ea typeface="ＭＳ Ｐゴシック" charset="0"/>
                  </a:rPr>
                </a:br>
                <a:endParaRPr lang="de-DE" sz="1800">
                  <a:ea typeface="ＭＳ Ｐゴシック" charset="0"/>
                </a:endParaRPr>
              </a:p>
              <a:p>
                <a:pPr lvl="1" eaLnBrk="1" hangingPunct="1">
                  <a:lnSpc>
                    <a:spcPct val="80000"/>
                  </a:lnSpc>
                  <a:buFont typeface="Wingdings" charset="0"/>
                  <a:buNone/>
                </a:pPr>
                <a:r>
                  <a:rPr lang="de-DE" sz="1600" b="1">
                    <a:solidFill>
                      <a:schemeClr val="accent1">
                        <a:lumMod val="50000"/>
                      </a:schemeClr>
                    </a:solidFill>
                    <a:ea typeface="ＭＳ Ｐゴシック" charset="0"/>
                  </a:rPr>
                  <a:t>P</a:t>
                </a:r>
                <a:r>
                  <a:rPr lang="de-DE" sz="1600">
                    <a:solidFill>
                      <a:schemeClr val="accent1">
                        <a:lumMod val="50000"/>
                      </a:schemeClr>
                    </a:solidFill>
                    <a:ea typeface="ＭＳ Ｐゴシック" charset="0"/>
                  </a:rPr>
                  <a:t>(X</a:t>
                </a:r>
                <a:r>
                  <a:rPr lang="de-DE" sz="1600" baseline="-25000">
                    <a:solidFill>
                      <a:schemeClr val="accent1">
                        <a:lumMod val="50000"/>
                      </a:schemeClr>
                    </a:solidFill>
                    <a:ea typeface="ＭＳ Ｐゴシック" charset="0"/>
                  </a:rPr>
                  <a:t>1</a:t>
                </a:r>
                <a:r>
                  <a:rPr lang="de-DE" sz="1600">
                    <a:solidFill>
                      <a:schemeClr val="accent1">
                        <a:lumMod val="50000"/>
                      </a:schemeClr>
                    </a:solidFill>
                    <a:ea typeface="ＭＳ Ｐゴシック" charset="0"/>
                  </a:rPr>
                  <a:t>, …,X</a:t>
                </a:r>
                <a:r>
                  <a:rPr lang="de-DE" sz="1600" baseline="-25000">
                    <a:solidFill>
                      <a:schemeClr val="accent1">
                        <a:lumMod val="50000"/>
                      </a:schemeClr>
                    </a:solidFill>
                    <a:ea typeface="ＭＳ Ｐゴシック" charset="0"/>
                  </a:rPr>
                  <a:t>n</a:t>
                </a:r>
                <a:r>
                  <a:rPr lang="de-DE" sz="1600">
                    <a:solidFill>
                      <a:schemeClr val="accent1">
                        <a:lumMod val="50000"/>
                      </a:schemeClr>
                    </a:solidFill>
                    <a:ea typeface="ＭＳ Ｐゴシック" charset="0"/>
                  </a:rPr>
                  <a:t>) 	= </a:t>
                </a:r>
                <a:r>
                  <a:rPr lang="de-DE" sz="1600" b="1">
                    <a:solidFill>
                      <a:schemeClr val="accent1">
                        <a:lumMod val="50000"/>
                      </a:schemeClr>
                    </a:solidFill>
                    <a:ea typeface="ＭＳ Ｐゴシック" charset="0"/>
                  </a:rPr>
                  <a:t>P</a:t>
                </a:r>
                <a:r>
                  <a:rPr lang="de-DE" sz="1600">
                    <a:solidFill>
                      <a:schemeClr val="accent1">
                        <a:lumMod val="50000"/>
                      </a:schemeClr>
                    </a:solidFill>
                    <a:ea typeface="ＭＳ Ｐゴシック" charset="0"/>
                  </a:rPr>
                  <a:t>(X</a:t>
                </a:r>
                <a:r>
                  <a:rPr lang="de-DE" sz="1600" baseline="-25000">
                    <a:solidFill>
                      <a:schemeClr val="accent1">
                        <a:lumMod val="50000"/>
                      </a:schemeClr>
                    </a:solidFill>
                    <a:ea typeface="ＭＳ Ｐゴシック" charset="0"/>
                  </a:rPr>
                  <a:t>1</a:t>
                </a:r>
                <a:r>
                  <a:rPr lang="de-DE" sz="1600">
                    <a:solidFill>
                      <a:schemeClr val="accent1">
                        <a:lumMod val="50000"/>
                      </a:schemeClr>
                    </a:solidFill>
                    <a:ea typeface="ＭＳ Ｐゴシック" charset="0"/>
                  </a:rPr>
                  <a:t>,...,X</a:t>
                </a:r>
                <a:r>
                  <a:rPr lang="de-DE" sz="1600" baseline="-25000">
                    <a:solidFill>
                      <a:schemeClr val="accent1">
                        <a:lumMod val="50000"/>
                      </a:schemeClr>
                    </a:solidFill>
                    <a:ea typeface="ＭＳ Ｐゴシック" charset="0"/>
                  </a:rPr>
                  <a:t>n-1</a:t>
                </a:r>
                <a:r>
                  <a:rPr lang="de-DE" sz="1600">
                    <a:solidFill>
                      <a:schemeClr val="accent1">
                        <a:lumMod val="50000"/>
                      </a:schemeClr>
                    </a:solidFill>
                    <a:ea typeface="ＭＳ Ｐゴシック" charset="0"/>
                  </a:rPr>
                  <a:t>) </a:t>
                </a:r>
                <a:r>
                  <a:rPr lang="de-DE" sz="1600" b="1">
                    <a:solidFill>
                      <a:schemeClr val="accent1">
                        <a:lumMod val="50000"/>
                      </a:schemeClr>
                    </a:solidFill>
                    <a:ea typeface="ＭＳ Ｐゴシック" charset="0"/>
                  </a:rPr>
                  <a:t>P</a:t>
                </a:r>
                <a:r>
                  <a:rPr lang="de-DE" sz="1600">
                    <a:solidFill>
                      <a:schemeClr val="accent1">
                        <a:lumMod val="50000"/>
                      </a:schemeClr>
                    </a:solidFill>
                    <a:ea typeface="ＭＳ Ｐゴシック" charset="0"/>
                  </a:rPr>
                  <a:t>(X</a:t>
                </a:r>
                <a:r>
                  <a:rPr lang="de-DE" sz="1600" baseline="-25000">
                    <a:solidFill>
                      <a:schemeClr val="accent1">
                        <a:lumMod val="50000"/>
                      </a:schemeClr>
                    </a:solidFill>
                    <a:ea typeface="ＭＳ Ｐゴシック" charset="0"/>
                  </a:rPr>
                  <a:t>n</a:t>
                </a:r>
                <a:r>
                  <a:rPr lang="de-DE" sz="1600">
                    <a:solidFill>
                      <a:schemeClr val="accent1">
                        <a:lumMod val="50000"/>
                      </a:schemeClr>
                    </a:solidFill>
                    <a:ea typeface="ＭＳ Ｐゴシック" charset="0"/>
                  </a:rPr>
                  <a:t> | X</a:t>
                </a:r>
                <a:r>
                  <a:rPr lang="de-DE" sz="1600" baseline="-25000">
                    <a:solidFill>
                      <a:schemeClr val="accent1">
                        <a:lumMod val="50000"/>
                      </a:schemeClr>
                    </a:solidFill>
                    <a:ea typeface="ＭＳ Ｐゴシック" charset="0"/>
                  </a:rPr>
                  <a:t>1</a:t>
                </a:r>
                <a:r>
                  <a:rPr lang="de-DE" sz="1600">
                    <a:solidFill>
                      <a:schemeClr val="accent1">
                        <a:lumMod val="50000"/>
                      </a:schemeClr>
                    </a:solidFill>
                    <a:ea typeface="ＭＳ Ｐゴシック" charset="0"/>
                  </a:rPr>
                  <a:t>,...,X</a:t>
                </a:r>
                <a:r>
                  <a:rPr lang="de-DE" sz="1600" baseline="-25000">
                    <a:solidFill>
                      <a:schemeClr val="accent1">
                        <a:lumMod val="50000"/>
                      </a:schemeClr>
                    </a:solidFill>
                    <a:ea typeface="ＭＳ Ｐゴシック" charset="0"/>
                  </a:rPr>
                  <a:t>n-1</a:t>
                </a:r>
                <a:r>
                  <a:rPr lang="de-DE" sz="1600">
                    <a:solidFill>
                      <a:schemeClr val="accent1">
                        <a:lumMod val="50000"/>
                      </a:schemeClr>
                    </a:solidFill>
                    <a:ea typeface="ＭＳ Ｐゴシック" charset="0"/>
                  </a:rPr>
                  <a:t>)</a:t>
                </a:r>
              </a:p>
              <a:p>
                <a:pPr lvl="1" eaLnBrk="1" hangingPunct="1">
                  <a:lnSpc>
                    <a:spcPct val="80000"/>
                  </a:lnSpc>
                  <a:buFont typeface="Wingdings" charset="0"/>
                  <a:buNone/>
                </a:pPr>
                <a:r>
                  <a:rPr lang="de-DE" sz="1600">
                    <a:solidFill>
                      <a:schemeClr val="accent1">
                        <a:lumMod val="50000"/>
                      </a:schemeClr>
                    </a:solidFill>
                    <a:ea typeface="ＭＳ Ｐゴシック" charset="0"/>
                  </a:rPr>
                  <a:t>                 	= </a:t>
                </a:r>
                <a:r>
                  <a:rPr lang="de-DE" sz="1600" b="1">
                    <a:solidFill>
                      <a:schemeClr val="accent1">
                        <a:lumMod val="50000"/>
                      </a:schemeClr>
                    </a:solidFill>
                    <a:ea typeface="ＭＳ Ｐゴシック" charset="0"/>
                  </a:rPr>
                  <a:t>P</a:t>
                </a:r>
                <a:r>
                  <a:rPr lang="de-DE" sz="1600">
                    <a:solidFill>
                      <a:schemeClr val="accent1">
                        <a:lumMod val="50000"/>
                      </a:schemeClr>
                    </a:solidFill>
                    <a:ea typeface="ＭＳ Ｐゴシック" charset="0"/>
                  </a:rPr>
                  <a:t>(X</a:t>
                </a:r>
                <a:r>
                  <a:rPr lang="de-DE" sz="1600" baseline="-25000">
                    <a:solidFill>
                      <a:schemeClr val="accent1">
                        <a:lumMod val="50000"/>
                      </a:schemeClr>
                    </a:solidFill>
                    <a:ea typeface="ＭＳ Ｐゴシック" charset="0"/>
                  </a:rPr>
                  <a:t>1</a:t>
                </a:r>
                <a:r>
                  <a:rPr lang="de-DE" sz="1600">
                    <a:solidFill>
                      <a:schemeClr val="accent1">
                        <a:lumMod val="50000"/>
                      </a:schemeClr>
                    </a:solidFill>
                    <a:ea typeface="ＭＳ Ｐゴシック" charset="0"/>
                  </a:rPr>
                  <a:t>,...,X</a:t>
                </a:r>
                <a:r>
                  <a:rPr lang="de-DE" sz="1600" baseline="-25000">
                    <a:solidFill>
                      <a:schemeClr val="accent1">
                        <a:lumMod val="50000"/>
                      </a:schemeClr>
                    </a:solidFill>
                    <a:ea typeface="ＭＳ Ｐゴシック" charset="0"/>
                  </a:rPr>
                  <a:t>n-2</a:t>
                </a:r>
                <a:r>
                  <a:rPr lang="de-DE" sz="1600">
                    <a:solidFill>
                      <a:schemeClr val="accent1">
                        <a:lumMod val="50000"/>
                      </a:schemeClr>
                    </a:solidFill>
                    <a:ea typeface="ＭＳ Ｐゴシック" charset="0"/>
                  </a:rPr>
                  <a:t>) </a:t>
                </a:r>
                <a:r>
                  <a:rPr lang="de-DE" sz="1600" b="1">
                    <a:solidFill>
                      <a:schemeClr val="accent1">
                        <a:lumMod val="50000"/>
                      </a:schemeClr>
                    </a:solidFill>
                    <a:ea typeface="ＭＳ Ｐゴシック" charset="0"/>
                  </a:rPr>
                  <a:t>P</a:t>
                </a:r>
                <a:r>
                  <a:rPr lang="de-DE" sz="1600">
                    <a:solidFill>
                      <a:schemeClr val="accent1">
                        <a:lumMod val="50000"/>
                      </a:schemeClr>
                    </a:solidFill>
                    <a:ea typeface="ＭＳ Ｐゴシック" charset="0"/>
                  </a:rPr>
                  <a:t>(X</a:t>
                </a:r>
                <a:r>
                  <a:rPr lang="de-DE" sz="1600" baseline="-25000">
                    <a:solidFill>
                      <a:schemeClr val="accent1">
                        <a:lumMod val="50000"/>
                      </a:schemeClr>
                    </a:solidFill>
                    <a:ea typeface="ＭＳ Ｐゴシック" charset="0"/>
                  </a:rPr>
                  <a:t>n-1</a:t>
                </a:r>
                <a:r>
                  <a:rPr lang="de-DE" sz="1600">
                    <a:solidFill>
                      <a:schemeClr val="accent1">
                        <a:lumMod val="50000"/>
                      </a:schemeClr>
                    </a:solidFill>
                    <a:ea typeface="ＭＳ Ｐゴシック" charset="0"/>
                  </a:rPr>
                  <a:t> | X</a:t>
                </a:r>
                <a:r>
                  <a:rPr lang="de-DE" sz="1600" baseline="-25000">
                    <a:solidFill>
                      <a:schemeClr val="accent1">
                        <a:lumMod val="50000"/>
                      </a:schemeClr>
                    </a:solidFill>
                    <a:ea typeface="ＭＳ Ｐゴシック" charset="0"/>
                  </a:rPr>
                  <a:t>1</a:t>
                </a:r>
                <a:r>
                  <a:rPr lang="de-DE" sz="1600">
                    <a:solidFill>
                      <a:schemeClr val="accent1">
                        <a:lumMod val="50000"/>
                      </a:schemeClr>
                    </a:solidFill>
                    <a:ea typeface="ＭＳ Ｐゴシック" charset="0"/>
                  </a:rPr>
                  <a:t>,...,X</a:t>
                </a:r>
                <a:r>
                  <a:rPr lang="de-DE" sz="1600" baseline="-25000">
                    <a:solidFill>
                      <a:schemeClr val="accent1">
                        <a:lumMod val="50000"/>
                      </a:schemeClr>
                    </a:solidFill>
                    <a:ea typeface="ＭＳ Ｐゴシック" charset="0"/>
                  </a:rPr>
                  <a:t>n-2</a:t>
                </a:r>
                <a:r>
                  <a:rPr lang="de-DE" sz="1600">
                    <a:solidFill>
                      <a:schemeClr val="accent1">
                        <a:lumMod val="50000"/>
                      </a:schemeClr>
                    </a:solidFill>
                    <a:ea typeface="ＭＳ Ｐゴシック" charset="0"/>
                  </a:rPr>
                  <a:t>) </a:t>
                </a:r>
                <a:r>
                  <a:rPr lang="de-DE" sz="1600" b="1">
                    <a:solidFill>
                      <a:schemeClr val="accent1">
                        <a:lumMod val="50000"/>
                      </a:schemeClr>
                    </a:solidFill>
                    <a:ea typeface="ＭＳ Ｐゴシック" charset="0"/>
                  </a:rPr>
                  <a:t>P</a:t>
                </a:r>
                <a:r>
                  <a:rPr lang="de-DE" sz="1600">
                    <a:solidFill>
                      <a:schemeClr val="accent1">
                        <a:lumMod val="50000"/>
                      </a:schemeClr>
                    </a:solidFill>
                    <a:ea typeface="ＭＳ Ｐゴシック" charset="0"/>
                  </a:rPr>
                  <a:t>(X</a:t>
                </a:r>
                <a:r>
                  <a:rPr lang="de-DE" sz="1600" baseline="-25000">
                    <a:solidFill>
                      <a:schemeClr val="accent1">
                        <a:lumMod val="50000"/>
                      </a:schemeClr>
                    </a:solidFill>
                    <a:ea typeface="ＭＳ Ｐゴシック" charset="0"/>
                  </a:rPr>
                  <a:t>n</a:t>
                </a:r>
                <a:r>
                  <a:rPr lang="de-DE" sz="1600">
                    <a:solidFill>
                      <a:schemeClr val="accent1">
                        <a:lumMod val="50000"/>
                      </a:schemeClr>
                    </a:solidFill>
                    <a:ea typeface="ＭＳ Ｐゴシック" charset="0"/>
                  </a:rPr>
                  <a:t> | X</a:t>
                </a:r>
                <a:r>
                  <a:rPr lang="de-DE" sz="1600" baseline="-25000">
                    <a:solidFill>
                      <a:schemeClr val="accent1">
                        <a:lumMod val="50000"/>
                      </a:schemeClr>
                    </a:solidFill>
                    <a:ea typeface="ＭＳ Ｐゴシック" charset="0"/>
                  </a:rPr>
                  <a:t>1</a:t>
                </a:r>
                <a:r>
                  <a:rPr lang="de-DE" sz="1600">
                    <a:solidFill>
                      <a:schemeClr val="accent1">
                        <a:lumMod val="50000"/>
                      </a:schemeClr>
                    </a:solidFill>
                    <a:ea typeface="ＭＳ Ｐゴシック" charset="0"/>
                  </a:rPr>
                  <a:t>,...,X</a:t>
                </a:r>
                <a:r>
                  <a:rPr lang="de-DE" sz="1600" baseline="-25000">
                    <a:solidFill>
                      <a:schemeClr val="accent1">
                        <a:lumMod val="50000"/>
                      </a:schemeClr>
                    </a:solidFill>
                    <a:ea typeface="ＭＳ Ｐゴシック" charset="0"/>
                  </a:rPr>
                  <a:t>n-1</a:t>
                </a:r>
                <a:r>
                  <a:rPr lang="de-DE" sz="1600">
                    <a:solidFill>
                      <a:schemeClr val="accent1">
                        <a:lumMod val="50000"/>
                      </a:schemeClr>
                    </a:solidFill>
                    <a:ea typeface="ＭＳ Ｐゴシック" charset="0"/>
                  </a:rPr>
                  <a:t>)</a:t>
                </a:r>
              </a:p>
              <a:p>
                <a:pPr lvl="1" eaLnBrk="1" hangingPunct="1">
                  <a:lnSpc>
                    <a:spcPct val="80000"/>
                  </a:lnSpc>
                  <a:buFont typeface="Wingdings" charset="0"/>
                  <a:buNone/>
                </a:pPr>
                <a:r>
                  <a:rPr lang="de-DE" sz="1600">
                    <a:solidFill>
                      <a:schemeClr val="accent1">
                        <a:lumMod val="50000"/>
                      </a:schemeClr>
                    </a:solidFill>
                    <a:ea typeface="ＭＳ Ｐゴシック" charset="0"/>
                  </a:rPr>
                  <a:t>                  	= …</a:t>
                </a:r>
              </a:p>
              <a:p>
                <a:pPr lvl="1" eaLnBrk="1" hangingPunct="1">
                  <a:lnSpc>
                    <a:spcPct val="80000"/>
                  </a:lnSpc>
                  <a:buFont typeface="Wingdings" charset="0"/>
                  <a:buNone/>
                </a:pPr>
                <a:r>
                  <a:rPr lang="de-DE" sz="1600">
                    <a:solidFill>
                      <a:schemeClr val="accent1">
                        <a:lumMod val="50000"/>
                      </a:schemeClr>
                    </a:solidFill>
                    <a:ea typeface="ＭＳ Ｐゴシック" charset="0"/>
                  </a:rPr>
                  <a:t>                  	= </a:t>
                </a:r>
                <a:r>
                  <a:rPr lang="de-DE" sz="1600">
                    <a:solidFill>
                      <a:schemeClr val="accent1">
                        <a:lumMod val="50000"/>
                      </a:schemeClr>
                    </a:solidFill>
                    <a:ea typeface="ＭＳ Ｐゴシック" charset="0"/>
                    <a:cs typeface="Arial" charset="0"/>
                  </a:rPr>
                  <a:t>       </a:t>
                </a:r>
                <a:r>
                  <a:rPr lang="de-DE" sz="1600">
                    <a:solidFill>
                      <a:schemeClr val="accent1">
                        <a:lumMod val="50000"/>
                      </a:schemeClr>
                    </a:solidFill>
                    <a:ea typeface="ＭＳ Ｐゴシック" charset="0"/>
                  </a:rPr>
                  <a:t>       </a:t>
                </a:r>
                <a:r>
                  <a:rPr lang="de-DE" sz="1600" b="1">
                    <a:solidFill>
                      <a:schemeClr val="accent1">
                        <a:lumMod val="50000"/>
                      </a:schemeClr>
                    </a:solidFill>
                    <a:ea typeface="ＭＳ Ｐゴシック" charset="0"/>
                  </a:rPr>
                  <a:t>P</a:t>
                </a:r>
                <a:r>
                  <a:rPr lang="de-DE" sz="1600">
                    <a:solidFill>
                      <a:schemeClr val="accent1">
                        <a:lumMod val="50000"/>
                      </a:schemeClr>
                    </a:solidFill>
                    <a:ea typeface="ＭＳ Ｐゴシック" charset="0"/>
                  </a:rPr>
                  <a:t>(X</a:t>
                </a:r>
                <a:r>
                  <a:rPr lang="de-DE" sz="1600" baseline="-25000">
                    <a:solidFill>
                      <a:schemeClr val="accent1">
                        <a:lumMod val="50000"/>
                      </a:schemeClr>
                    </a:solidFill>
                    <a:ea typeface="ＭＳ Ｐゴシック" charset="0"/>
                  </a:rPr>
                  <a:t>i</a:t>
                </a:r>
                <a:r>
                  <a:rPr lang="de-DE" sz="1600">
                    <a:solidFill>
                      <a:schemeClr val="accent1">
                        <a:lumMod val="50000"/>
                      </a:schemeClr>
                    </a:solidFill>
                    <a:ea typeface="ＭＳ Ｐゴシック" charset="0"/>
                  </a:rPr>
                  <a:t> | X</a:t>
                </a:r>
                <a:r>
                  <a:rPr lang="de-DE" sz="1600" baseline="-25000">
                    <a:solidFill>
                      <a:schemeClr val="accent1">
                        <a:lumMod val="50000"/>
                      </a:schemeClr>
                    </a:solidFill>
                    <a:ea typeface="ＭＳ Ｐゴシック" charset="0"/>
                  </a:rPr>
                  <a:t>1</a:t>
                </a:r>
                <a:r>
                  <a:rPr lang="de-DE" sz="1600">
                    <a:solidFill>
                      <a:schemeClr val="accent1">
                        <a:lumMod val="50000"/>
                      </a:schemeClr>
                    </a:solidFill>
                    <a:ea typeface="ＭＳ Ｐゴシック" charset="0"/>
                  </a:rPr>
                  <a:t>, … ,X</a:t>
                </a:r>
                <a:r>
                  <a:rPr lang="de-DE" sz="1600" baseline="-25000">
                    <a:solidFill>
                      <a:schemeClr val="accent1">
                        <a:lumMod val="50000"/>
                      </a:schemeClr>
                    </a:solidFill>
                    <a:ea typeface="ＭＳ Ｐゴシック" charset="0"/>
                  </a:rPr>
                  <a:t>i-1</a:t>
                </a:r>
                <a:r>
                  <a:rPr lang="de-DE" sz="1600">
                    <a:solidFill>
                      <a:schemeClr val="accent1">
                        <a:lumMod val="50000"/>
                      </a:schemeClr>
                    </a:solidFill>
                    <a:ea typeface="ＭＳ Ｐゴシック" charset="0"/>
                  </a:rPr>
                  <a:t>)</a:t>
                </a:r>
                <a:r>
                  <a:rPr lang="de-DE" sz="1600">
                    <a:ea typeface="ＭＳ Ｐゴシック" charset="0"/>
                  </a:rPr>
                  <a:t>
</a:t>
                </a:r>
              </a:p>
            </p:txBody>
          </p:sp>
        </mc:Choice>
        <mc:Fallback>
          <p:sp>
            <p:nvSpPr>
              <p:cNvPr id="50179" name="Rectangle 3"/>
              <p:cNvSpPr>
                <a:spLocks noGrp="1" noRot="1" noChangeAspect="1" noMove="1" noResize="1" noEditPoints="1" noAdjustHandles="1" noChangeArrowheads="1" noChangeShapeType="1" noTextEdit="1"/>
              </p:cNvSpPr>
              <p:nvPr>
                <p:ph type="body" idx="1"/>
              </p:nvPr>
            </p:nvSpPr>
            <p:spPr>
              <a:xfrm>
                <a:off x="457200" y="1340768"/>
                <a:ext cx="8229600" cy="4713287"/>
              </a:xfrm>
              <a:blipFill>
                <a:blip r:embed="rId4"/>
                <a:stretch>
                  <a:fillRect l="-617" r="-154"/>
                </a:stretch>
              </a:blipFill>
            </p:spPr>
            <p:txBody>
              <a:bodyPr/>
              <a:lstStyle/>
              <a:p>
                <a:r>
                  <a:rPr lang="en-DE">
                    <a:noFill/>
                  </a:rPr>
                  <a:t> </a:t>
                </a:r>
              </a:p>
            </p:txBody>
          </p:sp>
        </mc:Fallback>
      </mc:AlternateContent>
      <p:pic>
        <p:nvPicPr>
          <p:cNvPr id="50180" name="Picture 4" descr="TP_tmp"/>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555776" y="4941168"/>
            <a:ext cx="5334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24</a:t>
            </a:fld>
            <a:endParaRPr lang="de-DE"/>
          </a:p>
        </p:txBody>
      </p:sp>
    </p:spTree>
    <p:extLst>
      <p:ext uri="{BB962C8B-B14F-4D97-AF65-F5344CB8AC3E}">
        <p14:creationId xmlns:p14="http://schemas.microsoft.com/office/powerpoint/2010/main" val="110060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err="1">
                <a:latin typeface="+mn-lt"/>
                <a:ea typeface="ＭＳ Ｐゴシック" charset="0"/>
              </a:rPr>
              <a:t>Inferenz</a:t>
            </a:r>
            <a:r>
              <a:rPr lang="en-US" dirty="0">
                <a:latin typeface="+mn-lt"/>
                <a:ea typeface="ＭＳ Ｐゴシック" charset="0"/>
              </a:rPr>
              <a:t> </a:t>
            </a:r>
            <a:r>
              <a:rPr lang="en-US" dirty="0" err="1">
                <a:latin typeface="+mn-lt"/>
                <a:ea typeface="ＭＳ Ｐゴシック" charset="0"/>
              </a:rPr>
              <a:t>durch</a:t>
            </a:r>
            <a:r>
              <a:rPr lang="en-US" dirty="0">
                <a:latin typeface="+mn-lt"/>
                <a:ea typeface="ＭＳ Ｐゴシック" charset="0"/>
              </a:rPr>
              <a:t> Enumeration
</a:t>
            </a:r>
            <a:endParaRPr lang="en-US" dirty="0">
              <a:latin typeface="+mn-lt"/>
              <a:ea typeface="ＭＳ Ｐゴシック" charset="0"/>
              <a:cs typeface="ＭＳ Ｐゴシック" charset="0"/>
            </a:endParaRPr>
          </a:p>
        </p:txBody>
      </p:sp>
      <p:sp>
        <p:nvSpPr>
          <p:cNvPr id="54275" name="Rectangle 3"/>
          <p:cNvSpPr>
            <a:spLocks noGrp="1" noChangeArrowheads="1"/>
          </p:cNvSpPr>
          <p:nvPr>
            <p:ph type="body" idx="1"/>
          </p:nvPr>
        </p:nvSpPr>
        <p:spPr/>
        <p:txBody>
          <a:bodyPr/>
          <a:lstStyle/>
          <a:p>
            <a:pPr eaLnBrk="1" hangingPunct="1">
              <a:lnSpc>
                <a:spcPct val="90000"/>
              </a:lnSpc>
            </a:pPr>
            <a:r>
              <a:rPr lang="de-DE" sz="2000" dirty="0">
                <a:ea typeface="ＭＳ Ｐゴシック" charset="0"/>
              </a:rPr>
              <a:t>Beginnen Sie mit der vollständigen </a:t>
            </a:r>
            <a:r>
              <a:rPr lang="de-DE" sz="2000" dirty="0" err="1">
                <a:ea typeface="ＭＳ Ｐゴシック" charset="0"/>
              </a:rPr>
              <a:t>Verbundswahrscheinlichkeitsverteilung</a:t>
            </a:r>
            <a:r>
              <a:rPr lang="de-DE" sz="2000" dirty="0">
                <a:ea typeface="ＭＳ Ｐゴシック" charset="0"/>
              </a:rPr>
              <a:t>:</a:t>
            </a:r>
          </a:p>
          <a:p>
            <a:pPr marL="0" indent="0" eaLnBrk="1" hangingPunct="1">
              <a:lnSpc>
                <a:spcPct val="90000"/>
              </a:lnSpc>
              <a:buNone/>
            </a:pPr>
            <a:br>
              <a:rPr lang="de-DE" sz="2000" dirty="0">
                <a:ea typeface="ＭＳ Ｐゴシック" charset="0"/>
              </a:rPr>
            </a:br>
            <a:endParaRPr lang="de-DE" sz="2000" dirty="0">
              <a:ea typeface="ＭＳ Ｐゴシック" charset="0"/>
            </a:endParaRPr>
          </a:p>
          <a:p>
            <a:pPr eaLnBrk="1" hangingPunct="1">
              <a:lnSpc>
                <a:spcPct val="90000"/>
              </a:lnSpc>
              <a:buFont typeface="Times" charset="0"/>
              <a:buNone/>
            </a:pPr>
            <a:endParaRPr lang="de-DE" sz="2000" dirty="0">
              <a:ea typeface="ＭＳ Ｐゴシック" charset="0"/>
            </a:endParaRPr>
          </a:p>
          <a:p>
            <a:pPr eaLnBrk="1" hangingPunct="1">
              <a:lnSpc>
                <a:spcPct val="90000"/>
              </a:lnSpc>
            </a:pPr>
            <a:endParaRPr lang="de-DE" sz="2000" dirty="0">
              <a:ea typeface="ＭＳ Ｐゴシック" charset="0"/>
            </a:endParaRPr>
          </a:p>
          <a:p>
            <a:pPr eaLnBrk="1" hangingPunct="1">
              <a:lnSpc>
                <a:spcPct val="90000"/>
              </a:lnSpc>
            </a:pPr>
            <a:endParaRPr lang="de-DE" sz="2000" dirty="0">
              <a:ea typeface="ＭＳ Ｐゴシック" charset="0"/>
            </a:endParaRPr>
          </a:p>
          <a:p>
            <a:pPr eaLnBrk="1" hangingPunct="1">
              <a:lnSpc>
                <a:spcPct val="90000"/>
              </a:lnSpc>
            </a:pPr>
            <a:r>
              <a:rPr lang="de-DE" sz="2000" dirty="0">
                <a:ea typeface="ＭＳ Ｐゴシック" charset="0"/>
              </a:rPr>
              <a:t>Für jede Anfrage </a:t>
            </a:r>
            <a:r>
              <a:rPr lang="de-DE" sz="2000" dirty="0" err="1">
                <a:solidFill>
                  <a:schemeClr val="accent1">
                    <a:lumMod val="50000"/>
                  </a:schemeClr>
                </a:solidFill>
                <a:ea typeface="ＭＳ Ｐゴシック" charset="0"/>
                <a:cs typeface="Arial" charset="0"/>
              </a:rPr>
              <a:t>φ</a:t>
            </a:r>
            <a:r>
              <a:rPr lang="de-DE" sz="2000" dirty="0">
                <a:ea typeface="ＭＳ Ｐゴシック" charset="0"/>
              </a:rPr>
              <a:t>, summieren Sie die Wahrscheinlichkeiten</a:t>
            </a:r>
            <a:br>
              <a:rPr lang="de-DE" sz="2000" dirty="0">
                <a:ea typeface="ＭＳ Ｐゴシック" charset="0"/>
              </a:rPr>
            </a:br>
            <a:r>
              <a:rPr lang="de-DE" sz="2000" dirty="0">
                <a:ea typeface="ＭＳ Ｐゴシック" charset="0"/>
              </a:rPr>
              <a:t>wo </a:t>
            </a:r>
            <a:r>
              <a:rPr lang="de-DE" sz="2000" dirty="0" err="1">
                <a:solidFill>
                  <a:schemeClr val="accent1">
                    <a:lumMod val="50000"/>
                  </a:schemeClr>
                </a:solidFill>
                <a:ea typeface="ＭＳ Ｐゴシック" charset="0"/>
                <a:cs typeface="Arial" charset="0"/>
              </a:rPr>
              <a:t>φ</a:t>
            </a:r>
            <a:r>
              <a:rPr lang="de-DE" sz="2000" dirty="0">
                <a:ea typeface="ＭＳ Ｐゴシック" charset="0"/>
              </a:rPr>
              <a:t> wahr ist:  </a:t>
            </a:r>
            <a:r>
              <a:rPr lang="de-DE" sz="2000" dirty="0">
                <a:solidFill>
                  <a:schemeClr val="accent1">
                    <a:lumMod val="50000"/>
                  </a:schemeClr>
                </a:solidFill>
                <a:ea typeface="ＭＳ Ｐゴシック" charset="0"/>
              </a:rPr>
              <a:t>P(</a:t>
            </a:r>
            <a:r>
              <a:rPr lang="de-DE" sz="2000" dirty="0" err="1">
                <a:solidFill>
                  <a:schemeClr val="accent1">
                    <a:lumMod val="50000"/>
                  </a:schemeClr>
                </a:solidFill>
                <a:ea typeface="ＭＳ Ｐゴシック" charset="0"/>
                <a:cs typeface="Arial" charset="0"/>
              </a:rPr>
              <a:t>φ</a:t>
            </a:r>
            <a:r>
              <a:rPr lang="de-DE" sz="2000" dirty="0">
                <a:solidFill>
                  <a:schemeClr val="accent1">
                    <a:lumMod val="50000"/>
                  </a:schemeClr>
                </a:solidFill>
                <a:ea typeface="ＭＳ Ｐゴシック" charset="0"/>
              </a:rPr>
              <a:t>) = </a:t>
            </a:r>
            <a:r>
              <a:rPr lang="de-DE" sz="2000" dirty="0" err="1">
                <a:solidFill>
                  <a:schemeClr val="accent1">
                    <a:lumMod val="50000"/>
                  </a:schemeClr>
                </a:solidFill>
                <a:ea typeface="ＭＳ Ｐゴシック" charset="0"/>
                <a:cs typeface="Arial" charset="0"/>
              </a:rPr>
              <a:t>Σ</a:t>
            </a:r>
            <a:r>
              <a:rPr lang="de-DE" sz="2000" baseline="-25000" dirty="0" err="1">
                <a:solidFill>
                  <a:schemeClr val="accent1">
                    <a:lumMod val="50000"/>
                  </a:schemeClr>
                </a:solidFill>
                <a:ea typeface="ＭＳ Ｐゴシック" charset="0"/>
                <a:cs typeface="Arial" charset="0"/>
              </a:rPr>
              <a:t>ω</a:t>
            </a:r>
            <a:r>
              <a:rPr lang="de-DE" sz="2000" baseline="-25000" dirty="0" err="1">
                <a:solidFill>
                  <a:schemeClr val="accent1">
                    <a:lumMod val="50000"/>
                  </a:schemeClr>
                </a:solidFill>
                <a:ea typeface="ＭＳ Ｐゴシック" charset="0"/>
              </a:rPr>
              <a:t>:</a:t>
            </a:r>
            <a:r>
              <a:rPr lang="de-DE" sz="2000" baseline="-25000" dirty="0" err="1">
                <a:solidFill>
                  <a:schemeClr val="accent1">
                    <a:lumMod val="50000"/>
                  </a:schemeClr>
                </a:solidFill>
                <a:ea typeface="ＭＳ Ｐゴシック" charset="0"/>
                <a:cs typeface="Arial" charset="0"/>
              </a:rPr>
              <a:t>ω╞φ</a:t>
            </a:r>
            <a:r>
              <a:rPr lang="de-DE" sz="2000" dirty="0">
                <a:solidFill>
                  <a:schemeClr val="accent1">
                    <a:lumMod val="50000"/>
                  </a:schemeClr>
                </a:solidFill>
                <a:ea typeface="ＭＳ Ｐゴシック" charset="0"/>
              </a:rPr>
              <a:t> P(</a:t>
            </a:r>
            <a:r>
              <a:rPr lang="de-DE" sz="2000" dirty="0" err="1">
                <a:solidFill>
                  <a:schemeClr val="accent1">
                    <a:lumMod val="50000"/>
                  </a:schemeClr>
                </a:solidFill>
                <a:ea typeface="ＭＳ Ｐゴシック" charset="0"/>
                <a:cs typeface="Arial" charset="0"/>
              </a:rPr>
              <a:t>ω</a:t>
            </a:r>
            <a:r>
              <a:rPr lang="de-DE" sz="2000" dirty="0">
                <a:solidFill>
                  <a:schemeClr val="accent1">
                    <a:lumMod val="50000"/>
                  </a:schemeClr>
                </a:solidFill>
                <a:ea typeface="ＭＳ Ｐゴシック" charset="0"/>
              </a:rPr>
              <a:t>)</a:t>
            </a:r>
            <a:br>
              <a:rPr lang="de-DE" sz="2000" dirty="0">
                <a:ea typeface="ＭＳ Ｐゴシック" charset="0"/>
              </a:rPr>
            </a:br>
            <a:endParaRPr lang="de-DE" sz="2000" dirty="0">
              <a:ea typeface="ＭＳ Ｐゴシック" charset="0"/>
            </a:endParaRPr>
          </a:p>
          <a:p>
            <a:pPr eaLnBrk="1" hangingPunct="1">
              <a:lnSpc>
                <a:spcPct val="90000"/>
              </a:lnSpc>
            </a:pPr>
            <a:r>
              <a:rPr lang="de-DE" sz="2000" dirty="0">
                <a:solidFill>
                  <a:schemeClr val="accent1">
                    <a:lumMod val="50000"/>
                  </a:schemeClr>
                </a:solidFill>
                <a:ea typeface="ＭＳ Ｐゴシック" charset="0"/>
              </a:rPr>
              <a:t>P(</a:t>
            </a:r>
            <a:r>
              <a:rPr lang="de-DE" sz="2000" dirty="0" err="1">
                <a:solidFill>
                  <a:schemeClr val="accent1">
                    <a:lumMod val="50000"/>
                  </a:schemeClr>
                </a:solidFill>
                <a:ea typeface="ＭＳ Ｐゴシック" charset="0"/>
              </a:rPr>
              <a:t>z</a:t>
            </a:r>
            <a:r>
              <a:rPr lang="de-DE" sz="2000" i="1" dirty="0" err="1">
                <a:solidFill>
                  <a:schemeClr val="accent1">
                    <a:lumMod val="50000"/>
                  </a:schemeClr>
                </a:solidFill>
                <a:ea typeface="ＭＳ Ｐゴシック" charset="0"/>
              </a:rPr>
              <a:t>ahnschmerzen</a:t>
            </a:r>
            <a:r>
              <a:rPr lang="de-DE" sz="2000" dirty="0">
                <a:solidFill>
                  <a:schemeClr val="accent1">
                    <a:lumMod val="50000"/>
                  </a:schemeClr>
                </a:solidFill>
                <a:ea typeface="ＭＳ Ｐゴシック" charset="0"/>
              </a:rPr>
              <a:t>) = 0.108 + 0.012 + 0.016 + 0.064 = 0.2</a:t>
            </a:r>
          </a:p>
          <a:p>
            <a:pPr eaLnBrk="1" hangingPunct="1">
              <a:lnSpc>
                <a:spcPct val="90000"/>
              </a:lnSpc>
            </a:pPr>
            <a:endParaRPr lang="de-DE" sz="2000" dirty="0">
              <a:ea typeface="ＭＳ Ｐゴシック" charset="0"/>
            </a:endParaRPr>
          </a:p>
          <a:p>
            <a:pPr eaLnBrk="1" hangingPunct="1">
              <a:lnSpc>
                <a:spcPct val="90000"/>
              </a:lnSpc>
            </a:pPr>
            <a:r>
              <a:rPr lang="de-DE" sz="2000" dirty="0">
                <a:ea typeface="ＭＳ Ｐゴシック" charset="0"/>
              </a:rPr>
              <a:t>Unbedingte oder marginale Wahrscheinlichkeit von </a:t>
            </a:r>
            <a:r>
              <a:rPr lang="de-DE" sz="2000" dirty="0" err="1">
                <a:ea typeface="ＭＳ Ｐゴシック" charset="0"/>
              </a:rPr>
              <a:t>zahnschmerzen</a:t>
            </a:r>
            <a:r>
              <a:rPr lang="de-DE" sz="2000" dirty="0">
                <a:ea typeface="ＭＳ Ｐゴシック" charset="0"/>
              </a:rPr>
              <a:t>
Prozess wird als Marginalisierung oder  Aussummieren bezeichnet</a:t>
            </a:r>
          </a:p>
          <a:p>
            <a:pPr eaLnBrk="1" hangingPunct="1">
              <a:lnSpc>
                <a:spcPct val="90000"/>
              </a:lnSpc>
            </a:pPr>
            <a:endParaRPr lang="de-DE" sz="1600" dirty="0">
              <a:ea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25</a:t>
            </a:fld>
            <a:endParaRPr lang="de-DE" dirty="0"/>
          </a:p>
        </p:txBody>
      </p:sp>
      <p:sp>
        <p:nvSpPr>
          <p:cNvPr id="2" name="Rectangle 1"/>
          <p:cNvSpPr/>
          <p:nvPr/>
        </p:nvSpPr>
        <p:spPr>
          <a:xfrm>
            <a:off x="2286000" y="6077634"/>
            <a:ext cx="4572000" cy="646331"/>
          </a:xfrm>
          <a:prstGeom prst="rect">
            <a:avLst/>
          </a:prstGeom>
        </p:spPr>
        <p:txBody>
          <a:bodyPr>
            <a:spAutoFit/>
          </a:bodyPr>
          <a:lstStyle/>
          <a:p>
            <a:pPr lvl="1"/>
            <a:r>
              <a:rPr lang="de-DE" dirty="0">
                <a:solidFill>
                  <a:srgbClr val="0B05FF"/>
                </a:solidFill>
              </a:rPr>
              <a:t>Ax</a:t>
            </a:r>
            <a:r>
              <a:rPr lang="de-DE" baseline="-25000" dirty="0">
                <a:solidFill>
                  <a:srgbClr val="0B05FF"/>
                </a:solidFill>
              </a:rPr>
              <a:t>3</a:t>
            </a:r>
            <a:r>
              <a:rPr lang="de-DE" dirty="0">
                <a:solidFill>
                  <a:srgbClr val="0B05FF"/>
                </a:solidFill>
              </a:rPr>
              <a:t>: </a:t>
            </a:r>
            <a:r>
              <a:rPr lang="de-DE" dirty="0">
                <a:solidFill>
                  <a:schemeClr val="accent1">
                    <a:lumMod val="50000"/>
                  </a:schemeClr>
                </a:solidFill>
              </a:rPr>
              <a:t>P(A ∪ B) = P(A) + P(B) </a:t>
            </a:r>
            <a:br>
              <a:rPr lang="de-DE" dirty="0"/>
            </a:br>
            <a:r>
              <a:rPr lang="de-DE" dirty="0"/>
              <a:t>         für disjunkte Ereignisse </a:t>
            </a:r>
            <a:r>
              <a:rPr lang="de-DE" dirty="0">
                <a:solidFill>
                  <a:schemeClr val="accent1">
                    <a:lumMod val="50000"/>
                  </a:schemeClr>
                </a:solidFill>
              </a:rPr>
              <a:t>A, B ⊆ </a:t>
            </a:r>
            <a:r>
              <a:rPr lang="de-DE" dirty="0" err="1">
                <a:solidFill>
                  <a:schemeClr val="accent1">
                    <a:lumMod val="50000"/>
                  </a:schemeClr>
                </a:solidFill>
              </a:rPr>
              <a:t>Ω</a:t>
            </a:r>
            <a:r>
              <a:rPr lang="de-DE" dirty="0">
                <a:solidFill>
                  <a:schemeClr val="accent1">
                    <a:lumMod val="50000"/>
                  </a:schemeClr>
                </a:solidFill>
              </a:rPr>
              <a:t> </a:t>
            </a: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FF7E0DCC-7D42-FC55-6CA0-DBC2F40F8FF3}"/>
                  </a:ext>
                </a:extLst>
              </p:cNvPr>
              <p:cNvGraphicFramePr>
                <a:graphicFrameLocks noGrp="1"/>
              </p:cNvGraphicFramePr>
              <p:nvPr>
                <p:extLst>
                  <p:ext uri="{D42A27DB-BD31-4B8C-83A1-F6EECF244321}">
                    <p14:modId xmlns:p14="http://schemas.microsoft.com/office/powerpoint/2010/main" val="3315193318"/>
                  </p:ext>
                </p:extLst>
              </p:nvPr>
            </p:nvGraphicFramePr>
            <p:xfrm>
              <a:off x="1691680" y="1844824"/>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dirty="0" smtClean="0">
                                    <a:solidFill>
                                      <a:schemeClr val="bg1"/>
                                    </a:solidFill>
                                    <a:latin typeface="Cambria Math" panose="02040503050406030204" pitchFamily="18" charset="0"/>
                                  </a:rPr>
                                  <m:t>𝑧𝑎h𝑛𝑠𝑐h𝑚𝑒𝑟𝑧𝑒𝑛</m:t>
                                </m:r>
                              </m:oMath>
                            </m:oMathPara>
                          </a14:m>
                          <a:endParaRPr lang="de-DE" dirty="0">
                            <a:solidFill>
                              <a:schemeClr val="bg1"/>
                            </a:solidFill>
                          </a:endParaRPr>
                        </a:p>
                      </a:txBody>
                      <a:tcPr>
                        <a:solidFill>
                          <a:schemeClr val="tx1"/>
                        </a:solidFill>
                      </a:tcPr>
                    </a:tc>
                    <a:tc hMerge="1">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b="1" smtClean="0">
                                    <a:solidFill>
                                      <a:schemeClr val="bg1"/>
                                    </a:solidFill>
                                    <a:latin typeface="Cambria Math" panose="02040503050406030204" pitchFamily="18" charset="0"/>
                                  </a:rPr>
                                  <m:t>¬</m:t>
                                </m:r>
                                <m:r>
                                  <m:rPr>
                                    <m:nor/>
                                  </m:rPr>
                                  <a:rPr lang="de-DE" dirty="0" smtClean="0">
                                    <a:solidFill>
                                      <a:schemeClr val="bg1"/>
                                    </a:solidFill>
                                  </a:rPr>
                                  <m:t>zahnschmerzen</m:t>
                                </m:r>
                              </m:oMath>
                            </m:oMathPara>
                          </a14:m>
                          <a:endParaRPr lang="de-DE" dirty="0">
                            <a:solidFill>
                              <a:schemeClr val="bg1"/>
                            </a:solidFill>
                          </a:endParaRPr>
                        </a:p>
                      </a:txBody>
                      <a:tcPr>
                        <a:solidFill>
                          <a:schemeClr val="tx1"/>
                        </a:solid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m:rPr>
                                    <m:sty m:val="p"/>
                                  </m:rPr>
                                  <a:rPr lang="de-DE" b="0" i="0" dirty="0" smtClean="0">
                                    <a:solidFill>
                                      <a:schemeClr val="bg1"/>
                                    </a:solidFill>
                                    <a:latin typeface="Cambria Math" panose="02040503050406030204" pitchFamily="18" charset="0"/>
                                  </a:rPr>
                                  <m:t>fang</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extLst>
                      <a:ext uri="{0D108BD9-81ED-4DB2-BD59-A6C34878D82A}">
                        <a16:rowId xmlns:a16="http://schemas.microsoft.com/office/drawing/2014/main" val="82572631"/>
                      </a:ext>
                    </a:extLst>
                  </a:tr>
                  <a:tr h="370840">
                    <a:tc>
                      <a:txBody>
                        <a:bodyPr/>
                        <a:lstStyle/>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𝒍𝒐𝒄𝒉</m:t>
                                </m:r>
                              </m:oMath>
                            </m:oMathPara>
                          </a14:m>
                          <a:endParaRPr lang="de-DE" dirty="0"/>
                        </a:p>
                      </a:txBody>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pPr/>
                          <a14:m>
                            <m:oMathPara xmlns:m="http://schemas.openxmlformats.org/officeDocument/2006/math">
                              <m:oMathParaPr>
                                <m:jc m:val="centerGroup"/>
                              </m:oMathParaPr>
                              <m:oMath xmlns:m="http://schemas.openxmlformats.org/officeDocument/2006/math">
                                <m:r>
                                  <a:rPr lang="de-DE" b="0" smtClean="0">
                                    <a:latin typeface="Cambria Math" panose="02040503050406030204" pitchFamily="18" charset="0"/>
                                  </a:rPr>
                                  <m:t>¬</m:t>
                                </m:r>
                                <m:r>
                                  <a:rPr lang="de-DE" b="1" i="1" smtClean="0">
                                    <a:latin typeface="Cambria Math" panose="02040503050406030204" pitchFamily="18" charset="0"/>
                                  </a:rPr>
                                  <m:t>𝒍𝒐𝒄𝒉</m:t>
                                </m:r>
                              </m:oMath>
                            </m:oMathPara>
                          </a14:m>
                          <a:endParaRPr lang="de-DE" dirty="0"/>
                        </a:p>
                      </a:txBody>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Choice>
        <mc:Fallback xmlns="">
          <p:graphicFrame>
            <p:nvGraphicFramePr>
              <p:cNvPr id="3" name="Table 3">
                <a:extLst>
                  <a:ext uri="{FF2B5EF4-FFF2-40B4-BE49-F238E27FC236}">
                    <a16:creationId xmlns:a16="http://schemas.microsoft.com/office/drawing/2014/main" id="{FF7E0DCC-7D42-FC55-6CA0-DBC2F40F8FF3}"/>
                  </a:ext>
                </a:extLst>
              </p:cNvPr>
              <p:cNvGraphicFramePr>
                <a:graphicFrameLocks noGrp="1"/>
              </p:cNvGraphicFramePr>
              <p:nvPr>
                <p:extLst>
                  <p:ext uri="{D42A27DB-BD31-4B8C-83A1-F6EECF244321}">
                    <p14:modId xmlns:p14="http://schemas.microsoft.com/office/powerpoint/2010/main" val="3315193318"/>
                  </p:ext>
                </p:extLst>
              </p:nvPr>
            </p:nvGraphicFramePr>
            <p:xfrm>
              <a:off x="1691680" y="1844824"/>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endParaRPr lang="en-DE"/>
                        </a:p>
                      </a:txBody>
                      <a:tcPr>
                        <a:blipFill>
                          <a:blip r:embed="rId3"/>
                          <a:stretch>
                            <a:fillRect l="-50259" t="-3333" r="-100000" b="-316667"/>
                          </a:stretch>
                        </a:blipFill>
                      </a:tcPr>
                    </a:tc>
                    <a:tc hMerge="1">
                      <a:txBody>
                        <a:bodyPr/>
                        <a:lstStyle/>
                        <a:p>
                          <a:endParaRPr lang="de-DE" dirty="0"/>
                        </a:p>
                      </a:txBody>
                      <a:tcPr/>
                    </a:tc>
                    <a:tc gridSpan="2">
                      <a:txBody>
                        <a:bodyPr/>
                        <a:lstStyle/>
                        <a:p>
                          <a:endParaRPr lang="en-DE"/>
                        </a:p>
                      </a:txBody>
                      <a:tcPr>
                        <a:blipFill>
                          <a:blip r:embed="rId3"/>
                          <a:stretch>
                            <a:fillRect l="-151042" t="-3333" r="-521" b="-316667"/>
                          </a:stretch>
                        </a:blip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endParaRPr lang="en-DE"/>
                        </a:p>
                      </a:txBody>
                      <a:tcPr>
                        <a:blipFill>
                          <a:blip r:embed="rId3"/>
                          <a:stretch>
                            <a:fillRect l="-101042" t="-106897" r="-302083" b="-227586"/>
                          </a:stretch>
                        </a:blipFill>
                      </a:tcPr>
                    </a:tc>
                    <a:tc>
                      <a:txBody>
                        <a:bodyPr/>
                        <a:lstStyle/>
                        <a:p>
                          <a:endParaRPr lang="en-DE"/>
                        </a:p>
                      </a:txBody>
                      <a:tcPr>
                        <a:blipFill>
                          <a:blip r:embed="rId3"/>
                          <a:stretch>
                            <a:fillRect l="-198969" t="-106897" r="-198969" b="-227586"/>
                          </a:stretch>
                        </a:blipFill>
                      </a:tcPr>
                    </a:tc>
                    <a:tc>
                      <a:txBody>
                        <a:bodyPr/>
                        <a:lstStyle/>
                        <a:p>
                          <a:endParaRPr lang="en-DE"/>
                        </a:p>
                      </a:txBody>
                      <a:tcPr>
                        <a:blipFill>
                          <a:blip r:embed="rId3"/>
                          <a:stretch>
                            <a:fillRect l="-302083" t="-106897" r="-101042" b="-227586"/>
                          </a:stretch>
                        </a:blipFill>
                      </a:tcPr>
                    </a:tc>
                    <a:tc>
                      <a:txBody>
                        <a:bodyPr/>
                        <a:lstStyle/>
                        <a:p>
                          <a:endParaRPr lang="en-DE"/>
                        </a:p>
                      </a:txBody>
                      <a:tcPr>
                        <a:blipFill>
                          <a:blip r:embed="rId3"/>
                          <a:stretch>
                            <a:fillRect l="-402083" t="-106897" r="-1042" b="-227586"/>
                          </a:stretch>
                        </a:blipFill>
                      </a:tcPr>
                    </a:tc>
                    <a:extLst>
                      <a:ext uri="{0D108BD9-81ED-4DB2-BD59-A6C34878D82A}">
                        <a16:rowId xmlns:a16="http://schemas.microsoft.com/office/drawing/2014/main" val="82572631"/>
                      </a:ext>
                    </a:extLst>
                  </a:tr>
                  <a:tr h="370840">
                    <a:tc>
                      <a:txBody>
                        <a:bodyPr/>
                        <a:lstStyle/>
                        <a:p>
                          <a:endParaRPr lang="en-DE"/>
                        </a:p>
                      </a:txBody>
                      <a:tcPr>
                        <a:blipFill>
                          <a:blip r:embed="rId3"/>
                          <a:stretch>
                            <a:fillRect l="-1042" t="-200000" r="-402083" b="-120000"/>
                          </a:stretch>
                        </a:blipFill>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endParaRPr lang="en-DE"/>
                        </a:p>
                      </a:txBody>
                      <a:tcPr>
                        <a:blipFill>
                          <a:blip r:embed="rId3"/>
                          <a:stretch>
                            <a:fillRect l="-1042" t="-310345" r="-402083" b="-24138"/>
                          </a:stretch>
                        </a:blipFill>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Fallback>
      </mc:AlternateContent>
      <p:sp>
        <p:nvSpPr>
          <p:cNvPr id="4" name="TextBox 3">
            <a:extLst>
              <a:ext uri="{FF2B5EF4-FFF2-40B4-BE49-F238E27FC236}">
                <a16:creationId xmlns:a16="http://schemas.microsoft.com/office/drawing/2014/main" id="{B2C024C7-EE7C-8A61-7492-1D83BF6A337E}"/>
              </a:ext>
            </a:extLst>
          </p:cNvPr>
          <p:cNvSpPr txBox="1"/>
          <p:nvPr/>
        </p:nvSpPr>
        <p:spPr>
          <a:xfrm>
            <a:off x="2915816" y="2564904"/>
            <a:ext cx="2448272" cy="720080"/>
          </a:xfrm>
          <a:prstGeom prst="rect">
            <a:avLst/>
          </a:prstGeom>
          <a:noFill/>
          <a:ln w="85725">
            <a:solidFill>
              <a:schemeClr val="accent1"/>
            </a:solidFill>
          </a:ln>
        </p:spPr>
        <p:txBody>
          <a:bodyPr wrap="square" rtlCol="0">
            <a:spAutoFit/>
          </a:bodyPr>
          <a:lstStyle/>
          <a:p>
            <a:endParaRPr lang="de-DE" dirty="0"/>
          </a:p>
        </p:txBody>
      </p:sp>
    </p:spTree>
    <p:extLst>
      <p:ext uri="{BB962C8B-B14F-4D97-AF65-F5344CB8AC3E}">
        <p14:creationId xmlns:p14="http://schemas.microsoft.com/office/powerpoint/2010/main" val="412286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de-DE">
                <a:latin typeface="+mn-lt"/>
                <a:ea typeface="ＭＳ Ｐゴシック" charset="0"/>
              </a:rPr>
              <a:t>Marginalisierung und Konditionierung
</a:t>
            </a:r>
            <a:endParaRPr lang="de-DE" sz="2400">
              <a:latin typeface="+mn-lt"/>
              <a:ea typeface="ＭＳ Ｐゴシック" charset="0"/>
              <a:cs typeface="ＭＳ Ｐゴシック" charset="0"/>
            </a:endParaRPr>
          </a:p>
        </p:txBody>
      </p:sp>
      <p:sp>
        <p:nvSpPr>
          <p:cNvPr id="56323" name="Rectangle 3"/>
          <p:cNvSpPr>
            <a:spLocks noGrp="1" noChangeArrowheads="1"/>
          </p:cNvSpPr>
          <p:nvPr>
            <p:ph type="body" idx="1"/>
          </p:nvPr>
        </p:nvSpPr>
        <p:spPr/>
        <p:txBody>
          <a:bodyPr/>
          <a:lstStyle/>
          <a:p>
            <a:pPr eaLnBrk="1" hangingPunct="1"/>
            <a:r>
              <a:rPr lang="de-DE" sz="2800">
                <a:ea typeface="ＭＳ Ｐゴシック" charset="0"/>
              </a:rPr>
              <a:t>Seien </a:t>
            </a:r>
            <a:r>
              <a:rPr lang="de-DE" sz="2800">
                <a:solidFill>
                  <a:schemeClr val="accent1">
                    <a:lumMod val="50000"/>
                  </a:schemeClr>
                </a:solidFill>
                <a:ea typeface="ＭＳ Ｐゴシック" charset="0"/>
              </a:rPr>
              <a:t>Y, Z </a:t>
            </a:r>
            <a:r>
              <a:rPr lang="de-DE" sz="2800">
                <a:ea typeface="ＭＳ Ｐゴシック" charset="0"/>
              </a:rPr>
              <a:t>Sequenzen von Zufallsvariablen, so dass</a:t>
            </a:r>
            <a:br>
              <a:rPr lang="de-DE" sz="2800">
                <a:ea typeface="ＭＳ Ｐゴシック" charset="0"/>
              </a:rPr>
            </a:br>
            <a:r>
              <a:rPr lang="de-DE" sz="2800">
                <a:solidFill>
                  <a:schemeClr val="accent1">
                    <a:lumMod val="50000"/>
                  </a:schemeClr>
                </a:solidFill>
                <a:ea typeface="ＭＳ Ｐゴシック" charset="0"/>
              </a:rPr>
              <a:t>Y </a:t>
            </a:r>
            <a:r>
              <a:rPr lang="de-DE" sz="2800">
                <a:solidFill>
                  <a:schemeClr val="accent1">
                    <a:lumMod val="50000"/>
                  </a:schemeClr>
                </a:solidFill>
                <a:ea typeface="ＭＳ Ｐゴシック" charset="0"/>
                <a:sym typeface="Symbol" charset="0"/>
              </a:rPr>
              <a:t></a:t>
            </a:r>
            <a:r>
              <a:rPr lang="de-DE" sz="2800">
                <a:solidFill>
                  <a:schemeClr val="accent1">
                    <a:lumMod val="50000"/>
                  </a:schemeClr>
                </a:solidFill>
                <a:ea typeface="ＭＳ Ｐゴシック" charset="0"/>
              </a:rPr>
              <a:t> Z </a:t>
            </a:r>
            <a:r>
              <a:rPr lang="de-DE" sz="2800">
                <a:ea typeface="ＭＳ Ｐゴシック" charset="0"/>
              </a:rPr>
              <a:t>alle Zufallsvariablen beschreibt</a:t>
            </a:r>
          </a:p>
          <a:p>
            <a:pPr eaLnBrk="1" hangingPunct="1"/>
            <a:endParaRPr lang="de-DE" sz="2800">
              <a:ea typeface="ＭＳ Ｐゴシック" charset="0"/>
            </a:endParaRPr>
          </a:p>
          <a:p>
            <a:pPr eaLnBrk="1" hangingPunct="1"/>
            <a:r>
              <a:rPr lang="de-DE" sz="2800">
                <a:ea typeface="ＭＳ Ｐゴシック" charset="0"/>
              </a:rPr>
              <a:t>Marginalisierung</a:t>
            </a:r>
          </a:p>
          <a:p>
            <a:pPr lvl="1" eaLnBrk="1" hangingPunct="1"/>
            <a:r>
              <a:rPr lang="de-DE" sz="2400" b="1">
                <a:solidFill>
                  <a:schemeClr val="accent1">
                    <a:lumMod val="50000"/>
                  </a:schemeClr>
                </a:solidFill>
                <a:ea typeface="ＭＳ Ｐゴシック" charset="0"/>
              </a:rPr>
              <a:t>P</a:t>
            </a:r>
            <a:r>
              <a:rPr lang="de-DE" sz="2400">
                <a:solidFill>
                  <a:schemeClr val="accent1">
                    <a:lumMod val="50000"/>
                  </a:schemeClr>
                </a:solidFill>
                <a:ea typeface="ＭＳ Ｐゴシック" charset="0"/>
              </a:rPr>
              <a:t>(</a:t>
            </a:r>
            <a:r>
              <a:rPr lang="de-DE" sz="2400" b="1">
                <a:solidFill>
                  <a:schemeClr val="accent1">
                    <a:lumMod val="50000"/>
                  </a:schemeClr>
                </a:solidFill>
                <a:ea typeface="ＭＳ Ｐゴシック" charset="0"/>
              </a:rPr>
              <a:t>Y</a:t>
            </a:r>
            <a:r>
              <a:rPr lang="de-DE" sz="2400">
                <a:solidFill>
                  <a:schemeClr val="accent1">
                    <a:lumMod val="50000"/>
                  </a:schemeClr>
                </a:solidFill>
                <a:ea typeface="ＭＳ Ｐゴシック" charset="0"/>
              </a:rPr>
              <a:t>) = </a:t>
            </a:r>
            <a:r>
              <a:rPr lang="de-DE" sz="2000">
                <a:solidFill>
                  <a:schemeClr val="accent1">
                    <a:lumMod val="50000"/>
                  </a:schemeClr>
                </a:solidFill>
                <a:ea typeface="ＭＳ Ｐゴシック" charset="0"/>
                <a:cs typeface="Arial" charset="0"/>
              </a:rPr>
              <a:t>Σ</a:t>
            </a:r>
            <a:r>
              <a:rPr lang="de-DE" sz="2000" b="1" baseline="-25000">
                <a:solidFill>
                  <a:schemeClr val="accent1">
                    <a:lumMod val="50000"/>
                  </a:schemeClr>
                </a:solidFill>
                <a:ea typeface="ＭＳ Ｐゴシック" charset="0"/>
                <a:cs typeface="Arial" charset="0"/>
              </a:rPr>
              <a:t>z ∈ Z</a:t>
            </a:r>
            <a:r>
              <a:rPr lang="de-DE" sz="2000" b="1">
                <a:solidFill>
                  <a:schemeClr val="accent1">
                    <a:lumMod val="50000"/>
                  </a:schemeClr>
                </a:solidFill>
                <a:ea typeface="ＭＳ Ｐゴシック" charset="0"/>
                <a:cs typeface="Arial" charset="0"/>
              </a:rPr>
              <a:t>P</a:t>
            </a:r>
            <a:r>
              <a:rPr lang="de-DE" sz="2000">
                <a:solidFill>
                  <a:schemeClr val="accent1">
                    <a:lumMod val="50000"/>
                  </a:schemeClr>
                </a:solidFill>
                <a:ea typeface="ＭＳ Ｐゴシック" charset="0"/>
                <a:cs typeface="Arial" charset="0"/>
              </a:rPr>
              <a:t>(</a:t>
            </a:r>
            <a:r>
              <a:rPr lang="de-DE" sz="2000" b="1">
                <a:solidFill>
                  <a:schemeClr val="accent1">
                    <a:lumMod val="50000"/>
                  </a:schemeClr>
                </a:solidFill>
                <a:ea typeface="ＭＳ Ｐゴシック" charset="0"/>
                <a:cs typeface="Arial" charset="0"/>
              </a:rPr>
              <a:t>Y</a:t>
            </a:r>
            <a:r>
              <a:rPr lang="de-DE" sz="2000">
                <a:solidFill>
                  <a:schemeClr val="accent1">
                    <a:lumMod val="50000"/>
                  </a:schemeClr>
                </a:solidFill>
                <a:ea typeface="ＭＳ Ｐゴシック" charset="0"/>
                <a:cs typeface="Arial" charset="0"/>
              </a:rPr>
              <a:t>,</a:t>
            </a:r>
            <a:r>
              <a:rPr lang="de-DE" sz="2000" b="1">
                <a:solidFill>
                  <a:schemeClr val="accent1">
                    <a:lumMod val="50000"/>
                  </a:schemeClr>
                </a:solidFill>
                <a:ea typeface="ＭＳ Ｐゴシック" charset="0"/>
                <a:cs typeface="Arial" charset="0"/>
              </a:rPr>
              <a:t>z</a:t>
            </a:r>
            <a:r>
              <a:rPr lang="de-DE" sz="2000">
                <a:solidFill>
                  <a:schemeClr val="accent1">
                    <a:lumMod val="50000"/>
                  </a:schemeClr>
                </a:solidFill>
                <a:ea typeface="ＭＳ Ｐゴシック" charset="0"/>
                <a:cs typeface="Arial" charset="0"/>
              </a:rPr>
              <a:t>)</a:t>
            </a:r>
          </a:p>
          <a:p>
            <a:pPr eaLnBrk="1" hangingPunct="1"/>
            <a:endParaRPr lang="de-DE" sz="2400">
              <a:ea typeface="ＭＳ Ｐゴシック" charset="0"/>
              <a:cs typeface="Arial" charset="0"/>
            </a:endParaRPr>
          </a:p>
          <a:p>
            <a:pPr eaLnBrk="1" hangingPunct="1"/>
            <a:r>
              <a:rPr lang="de-DE" sz="2800">
                <a:ea typeface="ＭＳ Ｐゴシック" charset="0"/>
              </a:rPr>
              <a:t>Konditionierung</a:t>
            </a:r>
          </a:p>
          <a:p>
            <a:pPr lvl="1" eaLnBrk="1" hangingPunct="1"/>
            <a:r>
              <a:rPr lang="de-DE" sz="2400" b="1">
                <a:solidFill>
                  <a:schemeClr val="accent1">
                    <a:lumMod val="50000"/>
                  </a:schemeClr>
                </a:solidFill>
                <a:ea typeface="ＭＳ Ｐゴシック" charset="0"/>
              </a:rPr>
              <a:t>P</a:t>
            </a:r>
            <a:r>
              <a:rPr lang="de-DE" sz="2400">
                <a:solidFill>
                  <a:schemeClr val="accent1">
                    <a:lumMod val="50000"/>
                  </a:schemeClr>
                </a:solidFill>
                <a:ea typeface="ＭＳ Ｐゴシック" charset="0"/>
              </a:rPr>
              <a:t>(</a:t>
            </a:r>
            <a:r>
              <a:rPr lang="de-DE" sz="2400" b="1">
                <a:solidFill>
                  <a:schemeClr val="accent1">
                    <a:lumMod val="50000"/>
                  </a:schemeClr>
                </a:solidFill>
                <a:ea typeface="ＭＳ Ｐゴシック" charset="0"/>
              </a:rPr>
              <a:t>Y</a:t>
            </a:r>
            <a:r>
              <a:rPr lang="de-DE" sz="2400">
                <a:solidFill>
                  <a:schemeClr val="accent1">
                    <a:lumMod val="50000"/>
                  </a:schemeClr>
                </a:solidFill>
                <a:ea typeface="ＭＳ Ｐゴシック" charset="0"/>
              </a:rPr>
              <a:t>) = </a:t>
            </a:r>
            <a:r>
              <a:rPr lang="de-DE" sz="2000">
                <a:solidFill>
                  <a:schemeClr val="accent1">
                    <a:lumMod val="50000"/>
                  </a:schemeClr>
                </a:solidFill>
                <a:ea typeface="ＭＳ Ｐゴシック" charset="0"/>
                <a:cs typeface="Arial" charset="0"/>
              </a:rPr>
              <a:t>Σ</a:t>
            </a:r>
            <a:r>
              <a:rPr lang="de-DE" sz="2000" b="1" baseline="-25000">
                <a:solidFill>
                  <a:schemeClr val="accent1">
                    <a:lumMod val="50000"/>
                  </a:schemeClr>
                </a:solidFill>
                <a:ea typeface="ＭＳ Ｐゴシック" charset="0"/>
                <a:cs typeface="Arial" charset="0"/>
              </a:rPr>
              <a:t>z ∈ Z</a:t>
            </a:r>
            <a:r>
              <a:rPr lang="de-DE" sz="2000" b="1">
                <a:solidFill>
                  <a:schemeClr val="accent1">
                    <a:lumMod val="50000"/>
                  </a:schemeClr>
                </a:solidFill>
                <a:ea typeface="ＭＳ Ｐゴシック" charset="0"/>
                <a:cs typeface="Arial" charset="0"/>
              </a:rPr>
              <a:t>P</a:t>
            </a:r>
            <a:r>
              <a:rPr lang="de-DE" sz="2000">
                <a:solidFill>
                  <a:schemeClr val="accent1">
                    <a:lumMod val="50000"/>
                  </a:schemeClr>
                </a:solidFill>
                <a:ea typeface="ＭＳ Ｐゴシック" charset="0"/>
                <a:cs typeface="Arial" charset="0"/>
              </a:rPr>
              <a:t>(</a:t>
            </a:r>
            <a:r>
              <a:rPr lang="de-DE" sz="2000" b="1">
                <a:solidFill>
                  <a:schemeClr val="accent1">
                    <a:lumMod val="50000"/>
                  </a:schemeClr>
                </a:solidFill>
                <a:ea typeface="ＭＳ Ｐゴシック" charset="0"/>
                <a:cs typeface="Arial" charset="0"/>
              </a:rPr>
              <a:t>Y</a:t>
            </a:r>
            <a:r>
              <a:rPr lang="de-DE" sz="2000">
                <a:solidFill>
                  <a:schemeClr val="accent1">
                    <a:lumMod val="50000"/>
                  </a:schemeClr>
                </a:solidFill>
                <a:ea typeface="ＭＳ Ｐゴシック" charset="0"/>
                <a:cs typeface="Arial" charset="0"/>
              </a:rPr>
              <a:t>|</a:t>
            </a:r>
            <a:r>
              <a:rPr lang="de-DE" sz="2000" b="1">
                <a:solidFill>
                  <a:schemeClr val="accent1">
                    <a:lumMod val="50000"/>
                  </a:schemeClr>
                </a:solidFill>
                <a:ea typeface="ＭＳ Ｐゴシック" charset="0"/>
                <a:cs typeface="Arial" charset="0"/>
              </a:rPr>
              <a:t>z</a:t>
            </a:r>
            <a:r>
              <a:rPr lang="de-DE" sz="2000">
                <a:solidFill>
                  <a:schemeClr val="accent1">
                    <a:lumMod val="50000"/>
                  </a:schemeClr>
                </a:solidFill>
                <a:ea typeface="ＭＳ Ｐゴシック" charset="0"/>
                <a:cs typeface="Arial" charset="0"/>
              </a:rPr>
              <a:t>)P(</a:t>
            </a:r>
            <a:r>
              <a:rPr lang="de-DE" sz="2000" b="1">
                <a:solidFill>
                  <a:schemeClr val="accent1">
                    <a:lumMod val="50000"/>
                  </a:schemeClr>
                </a:solidFill>
                <a:ea typeface="ＭＳ Ｐゴシック" charset="0"/>
                <a:cs typeface="Arial" charset="0"/>
              </a:rPr>
              <a:t>z</a:t>
            </a:r>
            <a:r>
              <a:rPr lang="de-DE" sz="2000">
                <a:solidFill>
                  <a:schemeClr val="accent1">
                    <a:lumMod val="50000"/>
                  </a:schemeClr>
                </a:solidFill>
                <a:ea typeface="ＭＳ Ｐゴシック" charset="0"/>
                <a:cs typeface="Arial" charset="0"/>
              </a:rPr>
              <a:t>)</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26</a:t>
            </a:fld>
            <a:endParaRPr lang="de-DE"/>
          </a:p>
        </p:txBody>
      </p:sp>
    </p:spTree>
    <p:extLst>
      <p:ext uri="{BB962C8B-B14F-4D97-AF65-F5344CB8AC3E}">
        <p14:creationId xmlns:p14="http://schemas.microsoft.com/office/powerpoint/2010/main" val="2269429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p:txBody>
          <a:bodyPr/>
          <a:lstStyle/>
          <a:p>
            <a:pPr eaLnBrk="1" hangingPunct="1">
              <a:lnSpc>
                <a:spcPct val="90000"/>
              </a:lnSpc>
            </a:pPr>
            <a:r>
              <a:rPr lang="de-DE" sz="2000" dirty="0">
                <a:ea typeface="ＭＳ Ｐゴシック" charset="0"/>
              </a:rPr>
              <a:t>Beginnen Sie mit der vollständigen </a:t>
            </a:r>
            <a:r>
              <a:rPr lang="de-DE" sz="2000" dirty="0" err="1">
                <a:ea typeface="ＭＳ Ｐゴシック" charset="0"/>
              </a:rPr>
              <a:t>Verbundswahrscheinlichkeitsverteilung</a:t>
            </a:r>
            <a:r>
              <a:rPr lang="de-DE" sz="2000" dirty="0">
                <a:ea typeface="ＭＳ Ｐゴシック" charset="0"/>
              </a:rPr>
              <a:t>:</a:t>
            </a:r>
          </a:p>
          <a:p>
            <a:pPr eaLnBrk="1" hangingPunct="1">
              <a:lnSpc>
                <a:spcPct val="90000"/>
              </a:lnSpc>
            </a:pPr>
            <a:endParaRPr lang="de-DE" sz="2000" dirty="0">
              <a:ea typeface="ＭＳ Ｐゴシック" charset="0"/>
            </a:endParaRPr>
          </a:p>
          <a:p>
            <a:pPr eaLnBrk="1" hangingPunct="1">
              <a:lnSpc>
                <a:spcPct val="90000"/>
              </a:lnSpc>
            </a:pPr>
            <a:endParaRPr lang="de-DE" sz="2000" dirty="0">
              <a:ea typeface="ＭＳ Ｐゴシック" charset="0"/>
            </a:endParaRPr>
          </a:p>
          <a:p>
            <a:pPr eaLnBrk="1" hangingPunct="1">
              <a:lnSpc>
                <a:spcPct val="90000"/>
              </a:lnSpc>
            </a:pPr>
            <a:endParaRPr lang="de-DE" sz="2000" dirty="0">
              <a:ea typeface="ＭＳ Ｐゴシック" charset="0"/>
            </a:endParaRPr>
          </a:p>
          <a:p>
            <a:pPr eaLnBrk="1" hangingPunct="1">
              <a:lnSpc>
                <a:spcPct val="90000"/>
              </a:lnSpc>
              <a:buFont typeface="Times" charset="0"/>
              <a:buNone/>
            </a:pPr>
            <a:r>
              <a:rPr lang="de-DE" sz="2000" dirty="0">
                <a:ea typeface="ＭＳ Ｐゴシック" charset="0"/>
              </a:rPr>
              <a:t>
</a:t>
            </a:r>
          </a:p>
          <a:p>
            <a:pPr eaLnBrk="1" hangingPunct="1">
              <a:lnSpc>
                <a:spcPct val="90000"/>
              </a:lnSpc>
              <a:buFont typeface="Times" charset="0"/>
              <a:buNone/>
            </a:pPr>
            <a:r>
              <a:rPr lang="de-DE" sz="2000" dirty="0">
                <a:ea typeface="ＭＳ Ｐゴシック" charset="0"/>
              </a:rPr>
              <a:t>Für jede Anfrage </a:t>
            </a:r>
            <a:r>
              <a:rPr lang="de-DE" sz="2000" dirty="0" err="1">
                <a:solidFill>
                  <a:schemeClr val="accent1">
                    <a:lumMod val="50000"/>
                  </a:schemeClr>
                </a:solidFill>
                <a:ea typeface="ＭＳ Ｐゴシック" charset="0"/>
                <a:cs typeface="Arial" charset="0"/>
              </a:rPr>
              <a:t>φ</a:t>
            </a:r>
            <a:r>
              <a:rPr lang="de-DE" sz="2000" dirty="0">
                <a:ea typeface="ＭＳ Ｐゴシック" charset="0"/>
              </a:rPr>
              <a:t>, summieren Sie die Wahrscheinlichkeiten</a:t>
            </a:r>
            <a:br>
              <a:rPr lang="de-DE" sz="2000" dirty="0">
                <a:ea typeface="ＭＳ Ｐゴシック" charset="0"/>
              </a:rPr>
            </a:br>
            <a:r>
              <a:rPr lang="de-DE" sz="2000" dirty="0">
                <a:ea typeface="ＭＳ Ｐゴシック" charset="0"/>
              </a:rPr>
              <a:t>wo </a:t>
            </a:r>
            <a:r>
              <a:rPr lang="de-DE" sz="2000" dirty="0" err="1">
                <a:solidFill>
                  <a:schemeClr val="accent1">
                    <a:lumMod val="50000"/>
                  </a:schemeClr>
                </a:solidFill>
                <a:ea typeface="ＭＳ Ｐゴシック" charset="0"/>
                <a:cs typeface="Arial" charset="0"/>
              </a:rPr>
              <a:t>φ</a:t>
            </a:r>
            <a:r>
              <a:rPr lang="de-DE" sz="2000" dirty="0">
                <a:ea typeface="ＭＳ Ｐゴシック" charset="0"/>
              </a:rPr>
              <a:t> wahr ist:  </a:t>
            </a:r>
            <a:r>
              <a:rPr lang="de-DE" sz="2000" dirty="0">
                <a:solidFill>
                  <a:schemeClr val="accent1">
                    <a:lumMod val="50000"/>
                  </a:schemeClr>
                </a:solidFill>
                <a:ea typeface="ＭＳ Ｐゴシック" charset="0"/>
              </a:rPr>
              <a:t>P(</a:t>
            </a:r>
            <a:r>
              <a:rPr lang="de-DE" sz="2000" dirty="0" err="1">
                <a:solidFill>
                  <a:schemeClr val="accent1">
                    <a:lumMod val="50000"/>
                  </a:schemeClr>
                </a:solidFill>
                <a:ea typeface="ＭＳ Ｐゴシック" charset="0"/>
                <a:cs typeface="Arial" charset="0"/>
              </a:rPr>
              <a:t>φ</a:t>
            </a:r>
            <a:r>
              <a:rPr lang="de-DE" sz="2000" dirty="0">
                <a:solidFill>
                  <a:schemeClr val="accent1">
                    <a:lumMod val="50000"/>
                  </a:schemeClr>
                </a:solidFill>
                <a:ea typeface="ＭＳ Ｐゴシック" charset="0"/>
              </a:rPr>
              <a:t>) = </a:t>
            </a:r>
            <a:r>
              <a:rPr lang="de-DE" sz="2000" dirty="0" err="1">
                <a:solidFill>
                  <a:schemeClr val="accent1">
                    <a:lumMod val="50000"/>
                  </a:schemeClr>
                </a:solidFill>
                <a:ea typeface="ＭＳ Ｐゴシック" charset="0"/>
                <a:cs typeface="Arial" charset="0"/>
              </a:rPr>
              <a:t>Σ</a:t>
            </a:r>
            <a:r>
              <a:rPr lang="de-DE" sz="2000" baseline="-25000" dirty="0" err="1">
                <a:solidFill>
                  <a:schemeClr val="accent1">
                    <a:lumMod val="50000"/>
                  </a:schemeClr>
                </a:solidFill>
                <a:ea typeface="ＭＳ Ｐゴシック" charset="0"/>
                <a:cs typeface="Arial" charset="0"/>
              </a:rPr>
              <a:t>ω</a:t>
            </a:r>
            <a:r>
              <a:rPr lang="de-DE" sz="2000" baseline="-25000" dirty="0" err="1">
                <a:solidFill>
                  <a:schemeClr val="accent1">
                    <a:lumMod val="50000"/>
                  </a:schemeClr>
                </a:solidFill>
                <a:ea typeface="ＭＳ Ｐゴシック" charset="0"/>
              </a:rPr>
              <a:t>:</a:t>
            </a:r>
            <a:r>
              <a:rPr lang="de-DE" sz="2000" baseline="-25000" dirty="0" err="1">
                <a:solidFill>
                  <a:schemeClr val="accent1">
                    <a:lumMod val="50000"/>
                  </a:schemeClr>
                </a:solidFill>
                <a:ea typeface="ＭＳ Ｐゴシック" charset="0"/>
                <a:cs typeface="Arial" charset="0"/>
              </a:rPr>
              <a:t>ω╞φ</a:t>
            </a:r>
            <a:r>
              <a:rPr lang="de-DE" sz="2000" dirty="0">
                <a:solidFill>
                  <a:schemeClr val="accent1">
                    <a:lumMod val="50000"/>
                  </a:schemeClr>
                </a:solidFill>
                <a:ea typeface="ＭＳ Ｐゴシック" charset="0"/>
              </a:rPr>
              <a:t> P(</a:t>
            </a:r>
            <a:r>
              <a:rPr lang="de-DE" sz="2000" dirty="0" err="1">
                <a:solidFill>
                  <a:schemeClr val="accent1">
                    <a:lumMod val="50000"/>
                  </a:schemeClr>
                </a:solidFill>
                <a:ea typeface="ＭＳ Ｐゴシック" charset="0"/>
                <a:cs typeface="Arial" charset="0"/>
              </a:rPr>
              <a:t>ω</a:t>
            </a:r>
            <a:r>
              <a:rPr lang="de-DE" sz="2000" dirty="0">
                <a:solidFill>
                  <a:schemeClr val="accent1">
                    <a:lumMod val="50000"/>
                  </a:schemeClr>
                </a:solidFill>
                <a:ea typeface="ＭＳ Ｐゴシック" charset="0"/>
              </a:rPr>
              <a:t>) </a:t>
            </a:r>
            <a:r>
              <a:rPr lang="de-DE" sz="2000" dirty="0">
                <a:ea typeface="ＭＳ Ｐゴシック" charset="0"/>
              </a:rPr>
              <a:t>
</a:t>
            </a:r>
          </a:p>
          <a:p>
            <a:pPr eaLnBrk="1" hangingPunct="1">
              <a:lnSpc>
                <a:spcPct val="90000"/>
              </a:lnSpc>
            </a:pPr>
            <a:r>
              <a:rPr lang="de-DE" sz="1800" dirty="0">
                <a:solidFill>
                  <a:schemeClr val="accent1">
                    <a:lumMod val="50000"/>
                  </a:schemeClr>
                </a:solidFill>
                <a:ea typeface="ＭＳ Ｐゴシック" charset="0"/>
              </a:rPr>
              <a:t>P(loch </a:t>
            </a:r>
            <a:r>
              <a:rPr lang="de-DE" sz="1800" dirty="0">
                <a:solidFill>
                  <a:schemeClr val="accent1">
                    <a:lumMod val="50000"/>
                  </a:schemeClr>
                </a:solidFill>
                <a:ea typeface="ＭＳ Ｐゴシック" charset="0"/>
                <a:sym typeface="Symbol" charset="0"/>
              </a:rPr>
              <a:t></a:t>
            </a:r>
            <a:r>
              <a:rPr lang="de-DE" sz="1800" dirty="0">
                <a:solidFill>
                  <a:schemeClr val="accent1">
                    <a:lumMod val="50000"/>
                  </a:schemeClr>
                </a:solidFill>
                <a:ea typeface="ＭＳ Ｐゴシック" charset="0"/>
              </a:rPr>
              <a:t> </a:t>
            </a:r>
            <a:r>
              <a:rPr lang="de-DE" sz="1800" i="1" dirty="0" err="1">
                <a:solidFill>
                  <a:schemeClr val="accent1">
                    <a:lumMod val="50000"/>
                  </a:schemeClr>
                </a:solidFill>
                <a:ea typeface="ＭＳ Ｐゴシック" charset="0"/>
              </a:rPr>
              <a:t>zahnschmerzen</a:t>
            </a:r>
            <a:r>
              <a:rPr lang="de-DE" sz="1800" dirty="0">
                <a:solidFill>
                  <a:schemeClr val="accent1">
                    <a:lumMod val="50000"/>
                  </a:schemeClr>
                </a:solidFill>
                <a:ea typeface="ＭＳ Ｐゴシック" charset="0"/>
              </a:rPr>
              <a:t>) = 0.108 + 0.012 + 0.072 + 0.008+ 0.016 + 0.064 = 0.28</a:t>
            </a:r>
            <a:br>
              <a:rPr lang="de-DE" sz="2000" dirty="0">
                <a:solidFill>
                  <a:schemeClr val="accent1">
                    <a:lumMod val="50000"/>
                  </a:schemeClr>
                </a:solidFill>
                <a:ea typeface="ＭＳ Ｐゴシック" charset="0"/>
              </a:rPr>
            </a:br>
            <a:br>
              <a:rPr lang="de-DE" sz="2000" dirty="0">
                <a:ea typeface="ＭＳ Ｐゴシック" charset="0"/>
              </a:rPr>
            </a:br>
            <a:r>
              <a:rPr lang="de-DE" sz="1600" dirty="0">
                <a:solidFill>
                  <a:schemeClr val="accent1">
                    <a:lumMod val="50000"/>
                  </a:schemeClr>
                </a:solidFill>
                <a:ea typeface="ＭＳ Ｐゴシック" charset="0"/>
              </a:rPr>
              <a:t>(P(loch</a:t>
            </a:r>
            <a:r>
              <a:rPr lang="de-DE" sz="1600" i="1" dirty="0">
                <a:solidFill>
                  <a:schemeClr val="accent1">
                    <a:lumMod val="50000"/>
                  </a:schemeClr>
                </a:solidFill>
                <a:ea typeface="ＭＳ Ｐゴシック" charset="0"/>
              </a:rPr>
              <a:t> </a:t>
            </a:r>
            <a:r>
              <a:rPr lang="de-DE" sz="1600" dirty="0">
                <a:solidFill>
                  <a:schemeClr val="accent1">
                    <a:lumMod val="50000"/>
                  </a:schemeClr>
                </a:solidFill>
                <a:ea typeface="ＭＳ Ｐゴシック" charset="0"/>
                <a:sym typeface="Symbol" charset="0"/>
              </a:rPr>
              <a:t></a:t>
            </a:r>
            <a:r>
              <a:rPr lang="de-DE" sz="1600" dirty="0">
                <a:solidFill>
                  <a:schemeClr val="accent1">
                    <a:lumMod val="50000"/>
                  </a:schemeClr>
                </a:solidFill>
                <a:ea typeface="ＭＳ Ｐゴシック" charset="0"/>
              </a:rPr>
              <a:t> </a:t>
            </a:r>
            <a:r>
              <a:rPr lang="de-DE" sz="1600" i="1" dirty="0" err="1">
                <a:solidFill>
                  <a:schemeClr val="accent1">
                    <a:lumMod val="50000"/>
                  </a:schemeClr>
                </a:solidFill>
                <a:ea typeface="ＭＳ Ｐゴシック" charset="0"/>
              </a:rPr>
              <a:t>zahnschmerzen</a:t>
            </a:r>
            <a:r>
              <a:rPr lang="de-DE" sz="1600" dirty="0">
                <a:solidFill>
                  <a:schemeClr val="accent1">
                    <a:lumMod val="50000"/>
                  </a:schemeClr>
                </a:solidFill>
                <a:ea typeface="ＭＳ Ｐゴシック" charset="0"/>
              </a:rPr>
              <a:t>) = P(loch) + P(</a:t>
            </a:r>
            <a:r>
              <a:rPr lang="de-DE" sz="1600" i="1" dirty="0" err="1">
                <a:solidFill>
                  <a:schemeClr val="accent1">
                    <a:lumMod val="50000"/>
                  </a:schemeClr>
                </a:solidFill>
                <a:ea typeface="ＭＳ Ｐゴシック" charset="0"/>
              </a:rPr>
              <a:t>zahnschmerzen</a:t>
            </a:r>
            <a:r>
              <a:rPr lang="de-DE" sz="1600" dirty="0">
                <a:solidFill>
                  <a:schemeClr val="accent1">
                    <a:lumMod val="50000"/>
                  </a:schemeClr>
                </a:solidFill>
                <a:ea typeface="ＭＳ Ｐゴシック" charset="0"/>
              </a:rPr>
              <a:t>) – P(loch </a:t>
            </a:r>
            <a:r>
              <a:rPr lang="de-DE" sz="1600" dirty="0">
                <a:solidFill>
                  <a:schemeClr val="accent1">
                    <a:lumMod val="50000"/>
                  </a:schemeClr>
                </a:solidFill>
                <a:ea typeface="ＭＳ Ｐゴシック" charset="0"/>
                <a:sym typeface="Symbol" charset="0"/>
              </a:rPr>
              <a:t> </a:t>
            </a:r>
            <a:r>
              <a:rPr lang="de-DE" sz="1600" i="1" dirty="0" err="1">
                <a:solidFill>
                  <a:schemeClr val="accent1">
                    <a:lumMod val="50000"/>
                  </a:schemeClr>
                </a:solidFill>
                <a:ea typeface="ＭＳ Ｐゴシック" charset="0"/>
              </a:rPr>
              <a:t>zahnschmerzen</a:t>
            </a:r>
            <a:r>
              <a:rPr lang="de-DE" sz="1600" dirty="0">
                <a:solidFill>
                  <a:schemeClr val="accent1">
                    <a:lumMod val="50000"/>
                  </a:schemeClr>
                </a:solidFill>
                <a:ea typeface="ＭＳ Ｐゴシック" charset="0"/>
                <a:sym typeface="Symbol" charset="0"/>
              </a:rPr>
              <a:t>))</a:t>
            </a:r>
            <a:endParaRPr lang="de-DE" sz="1600" dirty="0">
              <a:solidFill>
                <a:schemeClr val="accent1">
                  <a:lumMod val="50000"/>
                </a:schemeClr>
              </a:solidFill>
              <a:ea typeface="ＭＳ Ｐゴシック" charset="0"/>
            </a:endParaRPr>
          </a:p>
          <a:p>
            <a:pPr eaLnBrk="1" hangingPunct="1">
              <a:lnSpc>
                <a:spcPct val="90000"/>
              </a:lnSpc>
            </a:pPr>
            <a:endParaRPr lang="de-DE" sz="1600" dirty="0">
              <a:ea typeface="ＭＳ Ｐゴシック" charset="0"/>
            </a:endParaRPr>
          </a:p>
          <a:p>
            <a:pPr eaLnBrk="1" hangingPunct="1">
              <a:lnSpc>
                <a:spcPct val="90000"/>
              </a:lnSpc>
            </a:pPr>
            <a:endParaRPr lang="de-DE" sz="2000" dirty="0">
              <a:ea typeface="ＭＳ Ｐゴシック" charset="0"/>
            </a:endParaRPr>
          </a:p>
        </p:txBody>
      </p:sp>
      <mc:AlternateContent xmlns:mc="http://schemas.openxmlformats.org/markup-compatibility/2006" xmlns:a14="http://schemas.microsoft.com/office/drawing/2010/main">
        <mc:Choice Requires="a14">
          <p:graphicFrame>
            <p:nvGraphicFramePr>
              <p:cNvPr id="27" name="Table 3">
                <a:extLst>
                  <a:ext uri="{FF2B5EF4-FFF2-40B4-BE49-F238E27FC236}">
                    <a16:creationId xmlns:a16="http://schemas.microsoft.com/office/drawing/2014/main" id="{61B6D8A4-7FF3-5E31-7B5B-D8D5CF9A0B61}"/>
                  </a:ext>
                </a:extLst>
              </p:cNvPr>
              <p:cNvGraphicFramePr>
                <a:graphicFrameLocks noGrp="1"/>
              </p:cNvGraphicFramePr>
              <p:nvPr>
                <p:extLst>
                  <p:ext uri="{D42A27DB-BD31-4B8C-83A1-F6EECF244321}">
                    <p14:modId xmlns:p14="http://schemas.microsoft.com/office/powerpoint/2010/main" val="3954641403"/>
                  </p:ext>
                </p:extLst>
              </p:nvPr>
            </p:nvGraphicFramePr>
            <p:xfrm>
              <a:off x="1691680" y="1844824"/>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dirty="0" smtClean="0">
                                    <a:solidFill>
                                      <a:schemeClr val="bg1"/>
                                    </a:solidFill>
                                    <a:latin typeface="Cambria Math" panose="02040503050406030204" pitchFamily="18" charset="0"/>
                                  </a:rPr>
                                  <m:t>𝑧𝑎h𝑛𝑠𝑐h𝑚𝑒𝑟𝑧𝑒𝑛</m:t>
                                </m:r>
                              </m:oMath>
                            </m:oMathPara>
                          </a14:m>
                          <a:endParaRPr lang="de-DE" dirty="0">
                            <a:solidFill>
                              <a:schemeClr val="bg1"/>
                            </a:solidFill>
                          </a:endParaRPr>
                        </a:p>
                      </a:txBody>
                      <a:tcPr>
                        <a:solidFill>
                          <a:schemeClr val="tx1"/>
                        </a:solidFill>
                      </a:tcPr>
                    </a:tc>
                    <a:tc hMerge="1">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b="1" smtClean="0">
                                    <a:solidFill>
                                      <a:schemeClr val="bg1"/>
                                    </a:solidFill>
                                    <a:latin typeface="Cambria Math" panose="02040503050406030204" pitchFamily="18" charset="0"/>
                                  </a:rPr>
                                  <m:t>¬</m:t>
                                </m:r>
                                <m:r>
                                  <m:rPr>
                                    <m:nor/>
                                  </m:rPr>
                                  <a:rPr lang="de-DE" dirty="0" smtClean="0">
                                    <a:solidFill>
                                      <a:schemeClr val="bg1"/>
                                    </a:solidFill>
                                  </a:rPr>
                                  <m:t>zahnschmerzen</m:t>
                                </m:r>
                              </m:oMath>
                            </m:oMathPara>
                          </a14:m>
                          <a:endParaRPr lang="de-DE" dirty="0">
                            <a:solidFill>
                              <a:schemeClr val="bg1"/>
                            </a:solidFill>
                          </a:endParaRPr>
                        </a:p>
                      </a:txBody>
                      <a:tcPr>
                        <a:solidFill>
                          <a:schemeClr val="tx1"/>
                        </a:solid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m:rPr>
                                    <m:sty m:val="p"/>
                                  </m:rPr>
                                  <a:rPr lang="de-DE" b="0" i="0" dirty="0" smtClean="0">
                                    <a:solidFill>
                                      <a:schemeClr val="bg1"/>
                                    </a:solidFill>
                                    <a:latin typeface="Cambria Math" panose="02040503050406030204" pitchFamily="18" charset="0"/>
                                  </a:rPr>
                                  <m:t>fang</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extLst>
                      <a:ext uri="{0D108BD9-81ED-4DB2-BD59-A6C34878D82A}">
                        <a16:rowId xmlns:a16="http://schemas.microsoft.com/office/drawing/2014/main" val="82572631"/>
                      </a:ext>
                    </a:extLst>
                  </a:tr>
                  <a:tr h="370840">
                    <a:tc>
                      <a:txBody>
                        <a:bodyPr/>
                        <a:lstStyle/>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𝒍𝒐𝒄𝒉</m:t>
                                </m:r>
                              </m:oMath>
                            </m:oMathPara>
                          </a14:m>
                          <a:endParaRPr lang="de-DE" dirty="0"/>
                        </a:p>
                      </a:txBody>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pPr/>
                          <a14:m>
                            <m:oMathPara xmlns:m="http://schemas.openxmlformats.org/officeDocument/2006/math">
                              <m:oMathParaPr>
                                <m:jc m:val="centerGroup"/>
                              </m:oMathParaPr>
                              <m:oMath xmlns:m="http://schemas.openxmlformats.org/officeDocument/2006/math">
                                <m:r>
                                  <a:rPr lang="de-DE" b="0" smtClean="0">
                                    <a:latin typeface="Cambria Math" panose="02040503050406030204" pitchFamily="18" charset="0"/>
                                  </a:rPr>
                                  <m:t>¬</m:t>
                                </m:r>
                                <m:r>
                                  <a:rPr lang="de-DE" b="1" i="1" smtClean="0">
                                    <a:latin typeface="Cambria Math" panose="02040503050406030204" pitchFamily="18" charset="0"/>
                                  </a:rPr>
                                  <m:t>𝒍𝒐𝒄𝒉</m:t>
                                </m:r>
                              </m:oMath>
                            </m:oMathPara>
                          </a14:m>
                          <a:endParaRPr lang="de-DE" dirty="0"/>
                        </a:p>
                      </a:txBody>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Choice>
        <mc:Fallback xmlns="">
          <p:graphicFrame>
            <p:nvGraphicFramePr>
              <p:cNvPr id="27" name="Table 3">
                <a:extLst>
                  <a:ext uri="{FF2B5EF4-FFF2-40B4-BE49-F238E27FC236}">
                    <a16:creationId xmlns:a16="http://schemas.microsoft.com/office/drawing/2014/main" id="{61B6D8A4-7FF3-5E31-7B5B-D8D5CF9A0B61}"/>
                  </a:ext>
                </a:extLst>
              </p:cNvPr>
              <p:cNvGraphicFramePr>
                <a:graphicFrameLocks noGrp="1"/>
              </p:cNvGraphicFramePr>
              <p:nvPr>
                <p:extLst>
                  <p:ext uri="{D42A27DB-BD31-4B8C-83A1-F6EECF244321}">
                    <p14:modId xmlns:p14="http://schemas.microsoft.com/office/powerpoint/2010/main" val="3954641403"/>
                  </p:ext>
                </p:extLst>
              </p:nvPr>
            </p:nvGraphicFramePr>
            <p:xfrm>
              <a:off x="1691680" y="1844824"/>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endParaRPr lang="en-DE"/>
                        </a:p>
                      </a:txBody>
                      <a:tcPr>
                        <a:blipFill>
                          <a:blip r:embed="rId3"/>
                          <a:stretch>
                            <a:fillRect l="-50259" t="-3333" r="-100000" b="-316667"/>
                          </a:stretch>
                        </a:blipFill>
                      </a:tcPr>
                    </a:tc>
                    <a:tc hMerge="1">
                      <a:txBody>
                        <a:bodyPr/>
                        <a:lstStyle/>
                        <a:p>
                          <a:endParaRPr lang="de-DE" dirty="0"/>
                        </a:p>
                      </a:txBody>
                      <a:tcPr/>
                    </a:tc>
                    <a:tc gridSpan="2">
                      <a:txBody>
                        <a:bodyPr/>
                        <a:lstStyle/>
                        <a:p>
                          <a:endParaRPr lang="en-DE"/>
                        </a:p>
                      </a:txBody>
                      <a:tcPr>
                        <a:blipFill>
                          <a:blip r:embed="rId3"/>
                          <a:stretch>
                            <a:fillRect l="-151042" t="-3333" r="-521" b="-316667"/>
                          </a:stretch>
                        </a:blip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endParaRPr lang="en-DE"/>
                        </a:p>
                      </a:txBody>
                      <a:tcPr>
                        <a:blipFill>
                          <a:blip r:embed="rId3"/>
                          <a:stretch>
                            <a:fillRect l="-101042" t="-106897" r="-302083" b="-227586"/>
                          </a:stretch>
                        </a:blipFill>
                      </a:tcPr>
                    </a:tc>
                    <a:tc>
                      <a:txBody>
                        <a:bodyPr/>
                        <a:lstStyle/>
                        <a:p>
                          <a:endParaRPr lang="en-DE"/>
                        </a:p>
                      </a:txBody>
                      <a:tcPr>
                        <a:blipFill>
                          <a:blip r:embed="rId3"/>
                          <a:stretch>
                            <a:fillRect l="-198969" t="-106897" r="-198969" b="-227586"/>
                          </a:stretch>
                        </a:blipFill>
                      </a:tcPr>
                    </a:tc>
                    <a:tc>
                      <a:txBody>
                        <a:bodyPr/>
                        <a:lstStyle/>
                        <a:p>
                          <a:endParaRPr lang="en-DE"/>
                        </a:p>
                      </a:txBody>
                      <a:tcPr>
                        <a:blipFill>
                          <a:blip r:embed="rId3"/>
                          <a:stretch>
                            <a:fillRect l="-302083" t="-106897" r="-101042" b="-227586"/>
                          </a:stretch>
                        </a:blipFill>
                      </a:tcPr>
                    </a:tc>
                    <a:tc>
                      <a:txBody>
                        <a:bodyPr/>
                        <a:lstStyle/>
                        <a:p>
                          <a:endParaRPr lang="en-DE"/>
                        </a:p>
                      </a:txBody>
                      <a:tcPr>
                        <a:blipFill>
                          <a:blip r:embed="rId3"/>
                          <a:stretch>
                            <a:fillRect l="-402083" t="-106897" r="-1042" b="-227586"/>
                          </a:stretch>
                        </a:blipFill>
                      </a:tcPr>
                    </a:tc>
                    <a:extLst>
                      <a:ext uri="{0D108BD9-81ED-4DB2-BD59-A6C34878D82A}">
                        <a16:rowId xmlns:a16="http://schemas.microsoft.com/office/drawing/2014/main" val="82572631"/>
                      </a:ext>
                    </a:extLst>
                  </a:tr>
                  <a:tr h="370840">
                    <a:tc>
                      <a:txBody>
                        <a:bodyPr/>
                        <a:lstStyle/>
                        <a:p>
                          <a:endParaRPr lang="en-DE"/>
                        </a:p>
                      </a:txBody>
                      <a:tcPr>
                        <a:blipFill>
                          <a:blip r:embed="rId3"/>
                          <a:stretch>
                            <a:fillRect l="-1042" t="-200000" r="-402083" b="-120000"/>
                          </a:stretch>
                        </a:blipFill>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endParaRPr lang="en-DE"/>
                        </a:p>
                      </a:txBody>
                      <a:tcPr>
                        <a:blipFill>
                          <a:blip r:embed="rId3"/>
                          <a:stretch>
                            <a:fillRect l="-1042" t="-310345" r="-402083" b="-24138"/>
                          </a:stretch>
                        </a:blipFill>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Fallback>
      </mc:AlternateContent>
      <p:sp>
        <p:nvSpPr>
          <p:cNvPr id="58370" name="Rectangle 2"/>
          <p:cNvSpPr>
            <a:spLocks noGrp="1" noChangeArrowheads="1"/>
          </p:cNvSpPr>
          <p:nvPr>
            <p:ph type="title"/>
          </p:nvPr>
        </p:nvSpPr>
        <p:spPr/>
        <p:txBody>
          <a:bodyPr/>
          <a:lstStyle/>
          <a:p>
            <a:pPr eaLnBrk="1" hangingPunct="1"/>
            <a:r>
              <a:rPr lang="de-DE">
                <a:latin typeface="+mn-lt"/>
                <a:ea typeface="ＭＳ Ｐゴシック" charset="0"/>
              </a:rPr>
              <a:t>Inferenz durch Enumeration
</a:t>
            </a:r>
            <a:endParaRPr lang="de-DE">
              <a:latin typeface="+mn-lt"/>
              <a:ea typeface="ＭＳ Ｐゴシック" charset="0"/>
              <a:cs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27</a:t>
            </a:fld>
            <a:endParaRPr lang="de-DE"/>
          </a:p>
        </p:txBody>
      </p:sp>
      <p:cxnSp>
        <p:nvCxnSpPr>
          <p:cNvPr id="14" name="Straight Connector 13">
            <a:extLst>
              <a:ext uri="{FF2B5EF4-FFF2-40B4-BE49-F238E27FC236}">
                <a16:creationId xmlns:a16="http://schemas.microsoft.com/office/drawing/2014/main" id="{865816D4-8255-A15E-761B-6311CF2ED993}"/>
              </a:ext>
            </a:extLst>
          </p:cNvPr>
          <p:cNvCxnSpPr>
            <a:cxnSpLocks/>
          </p:cNvCxnSpPr>
          <p:nvPr/>
        </p:nvCxnSpPr>
        <p:spPr>
          <a:xfrm>
            <a:off x="2915816" y="2564904"/>
            <a:ext cx="4871864" cy="2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0EBAABA-EA9C-6DD4-FBFC-022B906A7958}"/>
              </a:ext>
            </a:extLst>
          </p:cNvPr>
          <p:cNvCxnSpPr/>
          <p:nvPr/>
        </p:nvCxnSpPr>
        <p:spPr>
          <a:xfrm>
            <a:off x="7787680" y="2636912"/>
            <a:ext cx="0"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D59B974-A376-4082-F769-BE5AF144E377}"/>
              </a:ext>
            </a:extLst>
          </p:cNvPr>
          <p:cNvCxnSpPr>
            <a:cxnSpLocks/>
          </p:cNvCxnSpPr>
          <p:nvPr/>
        </p:nvCxnSpPr>
        <p:spPr>
          <a:xfrm>
            <a:off x="5364089" y="2924944"/>
            <a:ext cx="2423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1B65C8B-EDDA-5201-5FA2-F20CF1F1CA23}"/>
              </a:ext>
            </a:extLst>
          </p:cNvPr>
          <p:cNvCxnSpPr/>
          <p:nvPr/>
        </p:nvCxnSpPr>
        <p:spPr>
          <a:xfrm>
            <a:off x="5364088" y="2924944"/>
            <a:ext cx="0" cy="403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55DA3F8-60F9-4F42-B3F5-1A5F4BECF75A}"/>
              </a:ext>
            </a:extLst>
          </p:cNvPr>
          <p:cNvCxnSpPr/>
          <p:nvPr/>
        </p:nvCxnSpPr>
        <p:spPr>
          <a:xfrm flipH="1">
            <a:off x="2915816" y="3328184"/>
            <a:ext cx="24482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39E5F63-A40C-2CBD-F52D-A9E4D96E8004}"/>
              </a:ext>
            </a:extLst>
          </p:cNvPr>
          <p:cNvCxnSpPr/>
          <p:nvPr/>
        </p:nvCxnSpPr>
        <p:spPr>
          <a:xfrm>
            <a:off x="2915816" y="2586504"/>
            <a:ext cx="0" cy="74168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752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body" idx="1"/>
          </p:nvPr>
        </p:nvSpPr>
        <p:spPr/>
        <p:txBody>
          <a:bodyPr/>
          <a:lstStyle/>
          <a:p>
            <a:pPr eaLnBrk="1" hangingPunct="1">
              <a:lnSpc>
                <a:spcPct val="90000"/>
              </a:lnSpc>
            </a:pPr>
            <a:r>
              <a:rPr lang="de-DE" sz="2000" dirty="0">
                <a:ea typeface="ＭＳ Ｐゴシック" charset="0"/>
              </a:rPr>
              <a:t>Beginnen Sie mit der vollständigen </a:t>
            </a:r>
            <a:r>
              <a:rPr lang="de-DE" sz="2000" dirty="0" err="1">
                <a:ea typeface="ＭＳ Ｐゴシック" charset="0"/>
              </a:rPr>
              <a:t>Verbundswahrscheinlichkeitsverteilung</a:t>
            </a:r>
            <a:r>
              <a:rPr lang="de-DE" sz="2000" dirty="0">
                <a:ea typeface="ＭＳ Ｐゴシック" charset="0"/>
              </a:rPr>
              <a:t>:</a:t>
            </a: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buFont typeface="Times" charset="0"/>
              <a:buNone/>
            </a:pPr>
            <a:endParaRPr lang="en-US" sz="2000" dirty="0">
              <a:ea typeface="ＭＳ Ｐゴシック" charset="0"/>
              <a:cs typeface="ＭＳ Ｐゴシック" charset="0"/>
            </a:endParaRPr>
          </a:p>
          <a:p>
            <a:pPr eaLnBrk="1" hangingPunct="1">
              <a:lnSpc>
                <a:spcPct val="90000"/>
              </a:lnSpc>
            </a:pPr>
            <a:r>
              <a:rPr lang="en-US" sz="2000" dirty="0" err="1">
                <a:ea typeface="ＭＳ Ｐゴシック" charset="0"/>
              </a:rPr>
              <a:t>Kann</a:t>
            </a:r>
            <a:r>
              <a:rPr lang="en-US" sz="2000" dirty="0">
                <a:ea typeface="ＭＳ Ｐゴシック" charset="0"/>
              </a:rPr>
              <a:t> </a:t>
            </a:r>
            <a:r>
              <a:rPr lang="en-US" sz="2000" dirty="0" err="1">
                <a:ea typeface="ＭＳ Ｐゴシック" charset="0"/>
              </a:rPr>
              <a:t>auch</a:t>
            </a:r>
            <a:r>
              <a:rPr lang="en-US" sz="2000" dirty="0">
                <a:ea typeface="ＭＳ Ｐゴシック" charset="0"/>
              </a:rPr>
              <a:t> </a:t>
            </a:r>
            <a:r>
              <a:rPr lang="en-US" sz="2000" dirty="0" err="1">
                <a:ea typeface="ＭＳ Ｐゴシック" charset="0"/>
              </a:rPr>
              <a:t>bedingte</a:t>
            </a:r>
            <a:r>
              <a:rPr lang="en-US" sz="2000" dirty="0">
                <a:ea typeface="ＭＳ Ｐゴシック" charset="0"/>
              </a:rPr>
              <a:t> </a:t>
            </a:r>
            <a:r>
              <a:rPr lang="en-US" sz="2000" dirty="0" err="1">
                <a:ea typeface="ＭＳ Ｐゴシック" charset="0"/>
              </a:rPr>
              <a:t>Wahrscheinlichkeiten</a:t>
            </a:r>
            <a:r>
              <a:rPr lang="en-US" sz="2000" dirty="0">
                <a:ea typeface="ＭＳ Ｐゴシック" charset="0"/>
              </a:rPr>
              <a:t> </a:t>
            </a:r>
            <a:r>
              <a:rPr lang="en-US" sz="2000" dirty="0" err="1">
                <a:ea typeface="ＭＳ Ｐゴシック" charset="0"/>
              </a:rPr>
              <a:t>berechnen</a:t>
            </a:r>
            <a:r>
              <a:rPr lang="en-US" sz="2000" dirty="0">
                <a:ea typeface="ＭＳ Ｐゴシック" charset="0"/>
              </a:rPr>
              <a:t>:</a:t>
            </a:r>
            <a:endParaRPr lang="en-US" sz="2000" dirty="0">
              <a:ea typeface="ＭＳ Ｐゴシック" charset="0"/>
              <a:cs typeface="ＭＳ Ｐゴシック" charset="0"/>
            </a:endParaRPr>
          </a:p>
          <a:p>
            <a:pPr eaLnBrk="1" hangingPunct="1">
              <a:lnSpc>
                <a:spcPct val="90000"/>
              </a:lnSpc>
              <a:buFont typeface="Times" charset="0"/>
              <a:buNone/>
            </a:pPr>
            <a:r>
              <a:rPr lang="en-US" sz="2000" dirty="0">
                <a:ea typeface="ＭＳ Ｐゴシック" charset="0"/>
                <a:cs typeface="ＭＳ Ｐゴシック" charset="0"/>
              </a:rPr>
              <a:t>	</a:t>
            </a:r>
            <a:r>
              <a:rPr lang="en-US" sz="2000" dirty="0">
                <a:solidFill>
                  <a:schemeClr val="accent1">
                    <a:lumMod val="50000"/>
                  </a:schemeClr>
                </a:solidFill>
                <a:ea typeface="ＭＳ Ｐゴシック" charset="0"/>
                <a:cs typeface="ＭＳ Ｐゴシック" charset="0"/>
              </a:rPr>
              <a:t>P(</a:t>
            </a:r>
            <a:r>
              <a:rPr lang="en-US" sz="2000" dirty="0">
                <a:solidFill>
                  <a:schemeClr val="accent1">
                    <a:lumMod val="50000"/>
                  </a:schemeClr>
                </a:solidFill>
                <a:ea typeface="ＭＳ Ｐゴシック" charset="0"/>
                <a:cs typeface="ＭＳ Ｐゴシック" charset="0"/>
                <a:sym typeface="Symbol" charset="0"/>
              </a:rPr>
              <a:t></a:t>
            </a:r>
            <a:r>
              <a:rPr lang="en-US" sz="2000" dirty="0">
                <a:solidFill>
                  <a:schemeClr val="accent1">
                    <a:lumMod val="50000"/>
                  </a:schemeClr>
                </a:solidFill>
                <a:ea typeface="ＭＳ Ｐゴシック" charset="0"/>
              </a:rPr>
              <a:t> loch</a:t>
            </a:r>
            <a:r>
              <a:rPr lang="en-US" sz="2000" dirty="0">
                <a:solidFill>
                  <a:schemeClr val="accent1">
                    <a:lumMod val="50000"/>
                  </a:schemeClr>
                </a:solidFill>
                <a:ea typeface="ＭＳ Ｐゴシック" charset="0"/>
                <a:cs typeface="ＭＳ Ｐゴシック" charset="0"/>
              </a:rPr>
              <a:t> | </a:t>
            </a:r>
            <a:r>
              <a:rPr lang="en-US" sz="2000" dirty="0" err="1">
                <a:solidFill>
                  <a:schemeClr val="accent1">
                    <a:lumMod val="50000"/>
                  </a:schemeClr>
                </a:solidFill>
                <a:ea typeface="ＭＳ Ｐゴシック" charset="0"/>
                <a:cs typeface="ＭＳ Ｐゴシック" charset="0"/>
              </a:rPr>
              <a:t>zahnschmerzen</a:t>
            </a:r>
            <a:r>
              <a:rPr lang="en-US" sz="2000" dirty="0">
                <a:solidFill>
                  <a:schemeClr val="accent1">
                    <a:lumMod val="50000"/>
                  </a:schemeClr>
                </a:solidFill>
                <a:ea typeface="ＭＳ Ｐゴシック" charset="0"/>
                <a:cs typeface="ＭＳ Ｐゴシック" charset="0"/>
              </a:rPr>
              <a:t>) =       P(</a:t>
            </a:r>
            <a:r>
              <a:rPr lang="en-US" sz="2000" dirty="0">
                <a:solidFill>
                  <a:schemeClr val="accent1">
                    <a:lumMod val="50000"/>
                  </a:schemeClr>
                </a:solidFill>
                <a:ea typeface="ＭＳ Ｐゴシック" charset="0"/>
                <a:cs typeface="ＭＳ Ｐゴシック" charset="0"/>
                <a:sym typeface="Symbol" charset="0"/>
              </a:rPr>
              <a:t></a:t>
            </a:r>
            <a:r>
              <a:rPr lang="en-US" sz="2000" dirty="0">
                <a:solidFill>
                  <a:schemeClr val="accent1">
                    <a:lumMod val="50000"/>
                  </a:schemeClr>
                </a:solidFill>
                <a:ea typeface="ＭＳ Ｐゴシック" charset="0"/>
              </a:rPr>
              <a:t> loch</a:t>
            </a:r>
            <a:r>
              <a:rPr lang="en-US" sz="2000" dirty="0">
                <a:solidFill>
                  <a:schemeClr val="accent1">
                    <a:lumMod val="50000"/>
                  </a:schemeClr>
                </a:solidFill>
                <a:ea typeface="ＭＳ Ｐゴシック" charset="0"/>
                <a:cs typeface="ＭＳ Ｐゴシック" charset="0"/>
              </a:rPr>
              <a:t> </a:t>
            </a:r>
            <a:r>
              <a:rPr lang="en-US" sz="2000" dirty="0">
                <a:solidFill>
                  <a:schemeClr val="accent1">
                    <a:lumMod val="50000"/>
                  </a:schemeClr>
                </a:solidFill>
                <a:ea typeface="ＭＳ Ｐゴシック" charset="0"/>
                <a:cs typeface="ＭＳ Ｐゴシック" charset="0"/>
                <a:sym typeface="Symbol" charset="0"/>
              </a:rPr>
              <a:t> </a:t>
            </a:r>
            <a:r>
              <a:rPr lang="en-US" sz="2000" dirty="0" err="1">
                <a:solidFill>
                  <a:schemeClr val="accent1">
                    <a:lumMod val="50000"/>
                  </a:schemeClr>
                </a:solidFill>
                <a:ea typeface="ＭＳ Ｐゴシック" charset="0"/>
                <a:cs typeface="ＭＳ Ｐゴシック" charset="0"/>
              </a:rPr>
              <a:t>zahnschmerzen</a:t>
            </a:r>
            <a:r>
              <a:rPr lang="en-US" sz="2000" dirty="0">
                <a:solidFill>
                  <a:schemeClr val="accent1">
                    <a:lumMod val="50000"/>
                  </a:schemeClr>
                </a:solidFill>
                <a:ea typeface="ＭＳ Ｐゴシック" charset="0"/>
                <a:cs typeface="ＭＳ Ｐゴシック" charset="0"/>
              </a:rPr>
              <a:t>)</a:t>
            </a:r>
          </a:p>
          <a:p>
            <a:pPr eaLnBrk="1" hangingPunct="1">
              <a:lnSpc>
                <a:spcPct val="90000"/>
              </a:lnSpc>
              <a:buFont typeface="Times" charset="0"/>
              <a:buNone/>
            </a:pPr>
            <a:r>
              <a:rPr lang="en-US" sz="2000" dirty="0">
                <a:solidFill>
                  <a:schemeClr val="accent1">
                    <a:lumMod val="50000"/>
                  </a:schemeClr>
                </a:solidFill>
                <a:ea typeface="ＭＳ Ｐゴシック" charset="0"/>
                <a:cs typeface="ＭＳ Ｐゴシック" charset="0"/>
              </a:rPr>
              <a:t>			</a:t>
            </a:r>
            <a:r>
              <a:rPr lang="en-US" sz="2000" dirty="0">
                <a:solidFill>
                  <a:schemeClr val="accent1">
                    <a:lumMod val="50000"/>
                  </a:schemeClr>
                </a:solidFill>
                <a:ea typeface="ＭＳ Ｐゴシック" charset="0"/>
              </a:rPr>
              <a:t>		</a:t>
            </a:r>
            <a:r>
              <a:rPr lang="en-US" sz="2000" dirty="0">
                <a:solidFill>
                  <a:schemeClr val="accent1">
                    <a:lumMod val="50000"/>
                  </a:schemeClr>
                </a:solidFill>
                <a:ea typeface="ＭＳ Ｐゴシック" charset="0"/>
                <a:cs typeface="ＭＳ Ｐゴシック" charset="0"/>
              </a:rPr>
              <a:t>P(</a:t>
            </a:r>
            <a:r>
              <a:rPr lang="en-US" sz="2000" dirty="0" err="1">
                <a:solidFill>
                  <a:schemeClr val="accent1">
                    <a:lumMod val="50000"/>
                  </a:schemeClr>
                </a:solidFill>
                <a:ea typeface="ＭＳ Ｐゴシック" charset="0"/>
                <a:cs typeface="ＭＳ Ｐゴシック" charset="0"/>
              </a:rPr>
              <a:t>zahnschmerzen</a:t>
            </a:r>
            <a:r>
              <a:rPr lang="en-US" sz="2000" dirty="0">
                <a:solidFill>
                  <a:schemeClr val="accent1">
                    <a:lumMod val="50000"/>
                  </a:schemeClr>
                </a:solidFill>
                <a:ea typeface="ＭＳ Ｐゴシック" charset="0"/>
                <a:cs typeface="ＭＳ Ｐゴシック" charset="0"/>
              </a:rPr>
              <a:t>)</a:t>
            </a:r>
          </a:p>
          <a:p>
            <a:pPr eaLnBrk="1" hangingPunct="1">
              <a:lnSpc>
                <a:spcPct val="90000"/>
              </a:lnSpc>
              <a:buFont typeface="Times" charset="0"/>
              <a:buNone/>
            </a:pPr>
            <a:r>
              <a:rPr lang="en-US" sz="2000" dirty="0">
                <a:solidFill>
                  <a:schemeClr val="accent1">
                    <a:lumMod val="50000"/>
                  </a:schemeClr>
                </a:solidFill>
                <a:ea typeface="ＭＳ Ｐゴシック" charset="0"/>
                <a:cs typeface="ＭＳ Ｐゴシック" charset="0"/>
              </a:rPr>
              <a:t>				       = 	0.016+0.064</a:t>
            </a:r>
          </a:p>
          <a:p>
            <a:pPr eaLnBrk="1" hangingPunct="1">
              <a:lnSpc>
                <a:spcPct val="90000"/>
              </a:lnSpc>
              <a:buFont typeface="Times" charset="0"/>
              <a:buNone/>
            </a:pPr>
            <a:r>
              <a:rPr lang="en-US" sz="2000" dirty="0">
                <a:solidFill>
                  <a:schemeClr val="accent1">
                    <a:lumMod val="50000"/>
                  </a:schemeClr>
                </a:solidFill>
                <a:ea typeface="ＭＳ Ｐゴシック" charset="0"/>
                <a:cs typeface="ＭＳ Ｐゴシック" charset="0"/>
              </a:rPr>
              <a:t>	</a:t>
            </a:r>
            <a:r>
              <a:rPr lang="en-US" sz="2000" dirty="0">
                <a:solidFill>
                  <a:schemeClr val="accent1">
                    <a:lumMod val="50000"/>
                  </a:schemeClr>
                </a:solidFill>
                <a:ea typeface="ＭＳ Ｐゴシック" charset="0"/>
              </a:rPr>
              <a:t>			                 </a:t>
            </a:r>
            <a:r>
              <a:rPr lang="en-US" sz="2000" dirty="0">
                <a:solidFill>
                  <a:schemeClr val="accent1">
                    <a:lumMod val="50000"/>
                  </a:schemeClr>
                </a:solidFill>
                <a:ea typeface="ＭＳ Ｐゴシック" charset="0"/>
                <a:cs typeface="ＭＳ Ｐゴシック" charset="0"/>
              </a:rPr>
              <a:t>0.108 + 0.012 + 0.016 + 0.064</a:t>
            </a:r>
          </a:p>
          <a:p>
            <a:pPr eaLnBrk="1" hangingPunct="1">
              <a:lnSpc>
                <a:spcPct val="90000"/>
              </a:lnSpc>
              <a:buFont typeface="Times" charset="0"/>
              <a:buNone/>
            </a:pPr>
            <a:r>
              <a:rPr lang="en-US" sz="2000" dirty="0">
                <a:solidFill>
                  <a:schemeClr val="accent1">
                    <a:lumMod val="50000"/>
                  </a:schemeClr>
                </a:solidFill>
                <a:ea typeface="ＭＳ Ｐゴシック" charset="0"/>
                <a:cs typeface="ＭＳ Ｐゴシック" charset="0"/>
              </a:rPr>
              <a:t>				        =   </a:t>
            </a:r>
            <a:r>
              <a:rPr lang="en-US" sz="2000" dirty="0">
                <a:solidFill>
                  <a:schemeClr val="accent1">
                    <a:lumMod val="50000"/>
                  </a:schemeClr>
                </a:solidFill>
                <a:ea typeface="ＭＳ Ｐゴシック" charset="0"/>
              </a:rPr>
              <a:t>0.08/0.2 = </a:t>
            </a:r>
            <a:r>
              <a:rPr lang="en-US" sz="2000" dirty="0">
                <a:solidFill>
                  <a:schemeClr val="accent1">
                    <a:lumMod val="50000"/>
                  </a:schemeClr>
                </a:solidFill>
                <a:ea typeface="ＭＳ Ｐゴシック" charset="0"/>
                <a:cs typeface="ＭＳ Ｐゴシック" charset="0"/>
              </a:rPr>
              <a:t>0.4</a:t>
            </a:r>
            <a:r>
              <a:rPr lang="en-US" sz="2000" dirty="0">
                <a:ea typeface="ＭＳ Ｐゴシック" charset="0"/>
                <a:cs typeface="ＭＳ Ｐゴシック" charset="0"/>
              </a:rPr>
              <a:t>
      </a:t>
            </a:r>
            <a:br>
              <a:rPr lang="en-US" sz="2000" dirty="0">
                <a:ea typeface="ＭＳ Ｐゴシック" charset="0"/>
              </a:rPr>
            </a:br>
            <a:r>
              <a:rPr lang="en-US" sz="2000" dirty="0">
                <a:solidFill>
                  <a:schemeClr val="accent1">
                    <a:lumMod val="50000"/>
                  </a:schemeClr>
                </a:solidFill>
                <a:ea typeface="ＭＳ Ｐゴシック" charset="0"/>
                <a:cs typeface="ＭＳ Ｐゴシック" charset="0"/>
              </a:rPr>
              <a:t>P(</a:t>
            </a:r>
            <a:r>
              <a:rPr lang="en-US" sz="2000" dirty="0">
                <a:solidFill>
                  <a:schemeClr val="accent1">
                    <a:lumMod val="50000"/>
                  </a:schemeClr>
                </a:solidFill>
                <a:ea typeface="ＭＳ Ｐゴシック" charset="0"/>
              </a:rPr>
              <a:t>loch</a:t>
            </a:r>
            <a:r>
              <a:rPr lang="en-US" sz="2000" dirty="0">
                <a:solidFill>
                  <a:schemeClr val="accent1">
                    <a:lumMod val="50000"/>
                  </a:schemeClr>
                </a:solidFill>
                <a:ea typeface="ＭＳ Ｐゴシック" charset="0"/>
                <a:cs typeface="ＭＳ Ｐゴシック" charset="0"/>
              </a:rPr>
              <a:t> | </a:t>
            </a:r>
            <a:r>
              <a:rPr lang="en-US" sz="2000" dirty="0" err="1">
                <a:solidFill>
                  <a:schemeClr val="accent1">
                    <a:lumMod val="50000"/>
                  </a:schemeClr>
                </a:solidFill>
                <a:ea typeface="ＭＳ Ｐゴシック" charset="0"/>
                <a:cs typeface="ＭＳ Ｐゴシック" charset="0"/>
              </a:rPr>
              <a:t>zahnschmerzen</a:t>
            </a:r>
            <a:r>
              <a:rPr lang="en-US" sz="2000" dirty="0">
                <a:solidFill>
                  <a:schemeClr val="accent1">
                    <a:lumMod val="50000"/>
                  </a:schemeClr>
                </a:solidFill>
                <a:ea typeface="ＭＳ Ｐゴシック" charset="0"/>
                <a:cs typeface="ＭＳ Ｐゴシック" charset="0"/>
              </a:rPr>
              <a:t>) = (0.108+0.012)/0.2 = 0.6</a:t>
            </a:r>
          </a:p>
          <a:p>
            <a:pPr eaLnBrk="1" hangingPunct="1">
              <a:lnSpc>
                <a:spcPct val="90000"/>
              </a:lnSpc>
            </a:pPr>
            <a:endParaRPr lang="en-US" sz="1600" dirty="0">
              <a:ea typeface="ＭＳ Ｐゴシック" charset="0"/>
              <a:cs typeface="ＭＳ Ｐゴシック" charset="0"/>
            </a:endParaRPr>
          </a:p>
        </p:txBody>
      </p:sp>
      <mc:AlternateContent xmlns:mc="http://schemas.openxmlformats.org/markup-compatibility/2006" xmlns:a14="http://schemas.microsoft.com/office/drawing/2010/main">
        <mc:Choice Requires="a14">
          <p:graphicFrame>
            <p:nvGraphicFramePr>
              <p:cNvPr id="6" name="Table 3">
                <a:extLst>
                  <a:ext uri="{FF2B5EF4-FFF2-40B4-BE49-F238E27FC236}">
                    <a16:creationId xmlns:a16="http://schemas.microsoft.com/office/drawing/2014/main" id="{E86852A9-E714-F651-92F1-8B7A3D7296DD}"/>
                  </a:ext>
                </a:extLst>
              </p:cNvPr>
              <p:cNvGraphicFramePr>
                <a:graphicFrameLocks noGrp="1"/>
              </p:cNvGraphicFramePr>
              <p:nvPr>
                <p:extLst>
                  <p:ext uri="{D42A27DB-BD31-4B8C-83A1-F6EECF244321}">
                    <p14:modId xmlns:p14="http://schemas.microsoft.com/office/powerpoint/2010/main" val="2072106861"/>
                  </p:ext>
                </p:extLst>
              </p:nvPr>
            </p:nvGraphicFramePr>
            <p:xfrm>
              <a:off x="1691680" y="1844824"/>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dirty="0" smtClean="0">
                                    <a:solidFill>
                                      <a:schemeClr val="bg1"/>
                                    </a:solidFill>
                                    <a:latin typeface="Cambria Math" panose="02040503050406030204" pitchFamily="18" charset="0"/>
                                  </a:rPr>
                                  <m:t>𝑧𝑎h𝑛𝑠𝑐h𝑚𝑒𝑟𝑧𝑒𝑛</m:t>
                                </m:r>
                              </m:oMath>
                            </m:oMathPara>
                          </a14:m>
                          <a:endParaRPr lang="de-DE" dirty="0">
                            <a:solidFill>
                              <a:schemeClr val="bg1"/>
                            </a:solidFill>
                          </a:endParaRPr>
                        </a:p>
                      </a:txBody>
                      <a:tcPr>
                        <a:solidFill>
                          <a:schemeClr val="tx1"/>
                        </a:solidFill>
                      </a:tcPr>
                    </a:tc>
                    <a:tc hMerge="1">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b="1" smtClean="0">
                                    <a:solidFill>
                                      <a:schemeClr val="bg1"/>
                                    </a:solidFill>
                                    <a:latin typeface="Cambria Math" panose="02040503050406030204" pitchFamily="18" charset="0"/>
                                  </a:rPr>
                                  <m:t>¬</m:t>
                                </m:r>
                                <m:r>
                                  <m:rPr>
                                    <m:nor/>
                                  </m:rPr>
                                  <a:rPr lang="de-DE" dirty="0" smtClean="0">
                                    <a:solidFill>
                                      <a:schemeClr val="bg1"/>
                                    </a:solidFill>
                                  </a:rPr>
                                  <m:t>zahnschmerzen</m:t>
                                </m:r>
                              </m:oMath>
                            </m:oMathPara>
                          </a14:m>
                          <a:endParaRPr lang="de-DE" dirty="0">
                            <a:solidFill>
                              <a:schemeClr val="bg1"/>
                            </a:solidFill>
                          </a:endParaRPr>
                        </a:p>
                      </a:txBody>
                      <a:tcPr>
                        <a:solidFill>
                          <a:schemeClr val="tx1"/>
                        </a:solid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m:rPr>
                                    <m:sty m:val="p"/>
                                  </m:rPr>
                                  <a:rPr lang="de-DE" b="0" i="0" dirty="0" smtClean="0">
                                    <a:solidFill>
                                      <a:schemeClr val="bg1"/>
                                    </a:solidFill>
                                    <a:latin typeface="Cambria Math" panose="02040503050406030204" pitchFamily="18" charset="0"/>
                                  </a:rPr>
                                  <m:t>fang</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extLst>
                      <a:ext uri="{0D108BD9-81ED-4DB2-BD59-A6C34878D82A}">
                        <a16:rowId xmlns:a16="http://schemas.microsoft.com/office/drawing/2014/main" val="82572631"/>
                      </a:ext>
                    </a:extLst>
                  </a:tr>
                  <a:tr h="370840">
                    <a:tc>
                      <a:txBody>
                        <a:bodyPr/>
                        <a:lstStyle/>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𝒍𝒐𝒄𝒉</m:t>
                                </m:r>
                              </m:oMath>
                            </m:oMathPara>
                          </a14:m>
                          <a:endParaRPr lang="de-DE" dirty="0"/>
                        </a:p>
                      </a:txBody>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pPr/>
                          <a14:m>
                            <m:oMathPara xmlns:m="http://schemas.openxmlformats.org/officeDocument/2006/math">
                              <m:oMathParaPr>
                                <m:jc m:val="centerGroup"/>
                              </m:oMathParaPr>
                              <m:oMath xmlns:m="http://schemas.openxmlformats.org/officeDocument/2006/math">
                                <m:r>
                                  <a:rPr lang="de-DE" b="0" smtClean="0">
                                    <a:latin typeface="Cambria Math" panose="02040503050406030204" pitchFamily="18" charset="0"/>
                                  </a:rPr>
                                  <m:t>¬</m:t>
                                </m:r>
                                <m:r>
                                  <a:rPr lang="de-DE" b="1" i="1" smtClean="0">
                                    <a:latin typeface="Cambria Math" panose="02040503050406030204" pitchFamily="18" charset="0"/>
                                  </a:rPr>
                                  <m:t>𝒍𝒐𝒄𝒉</m:t>
                                </m:r>
                              </m:oMath>
                            </m:oMathPara>
                          </a14:m>
                          <a:endParaRPr lang="de-DE" dirty="0"/>
                        </a:p>
                      </a:txBody>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Choice>
        <mc:Fallback xmlns="">
          <p:graphicFrame>
            <p:nvGraphicFramePr>
              <p:cNvPr id="6" name="Table 3">
                <a:extLst>
                  <a:ext uri="{FF2B5EF4-FFF2-40B4-BE49-F238E27FC236}">
                    <a16:creationId xmlns:a16="http://schemas.microsoft.com/office/drawing/2014/main" id="{E86852A9-E714-F651-92F1-8B7A3D7296DD}"/>
                  </a:ext>
                </a:extLst>
              </p:cNvPr>
              <p:cNvGraphicFramePr>
                <a:graphicFrameLocks noGrp="1"/>
              </p:cNvGraphicFramePr>
              <p:nvPr>
                <p:extLst>
                  <p:ext uri="{D42A27DB-BD31-4B8C-83A1-F6EECF244321}">
                    <p14:modId xmlns:p14="http://schemas.microsoft.com/office/powerpoint/2010/main" val="2072106861"/>
                  </p:ext>
                </p:extLst>
              </p:nvPr>
            </p:nvGraphicFramePr>
            <p:xfrm>
              <a:off x="1691680" y="1844824"/>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endParaRPr lang="en-DE"/>
                        </a:p>
                      </a:txBody>
                      <a:tcPr>
                        <a:blipFill>
                          <a:blip r:embed="rId3"/>
                          <a:stretch>
                            <a:fillRect l="-50259" t="-3333" r="-100000" b="-316667"/>
                          </a:stretch>
                        </a:blipFill>
                      </a:tcPr>
                    </a:tc>
                    <a:tc hMerge="1">
                      <a:txBody>
                        <a:bodyPr/>
                        <a:lstStyle/>
                        <a:p>
                          <a:endParaRPr lang="de-DE" dirty="0"/>
                        </a:p>
                      </a:txBody>
                      <a:tcPr/>
                    </a:tc>
                    <a:tc gridSpan="2">
                      <a:txBody>
                        <a:bodyPr/>
                        <a:lstStyle/>
                        <a:p>
                          <a:endParaRPr lang="en-DE"/>
                        </a:p>
                      </a:txBody>
                      <a:tcPr>
                        <a:blipFill>
                          <a:blip r:embed="rId3"/>
                          <a:stretch>
                            <a:fillRect l="-151042" t="-3333" r="-521" b="-316667"/>
                          </a:stretch>
                        </a:blip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endParaRPr lang="en-DE"/>
                        </a:p>
                      </a:txBody>
                      <a:tcPr>
                        <a:blipFill>
                          <a:blip r:embed="rId3"/>
                          <a:stretch>
                            <a:fillRect l="-101042" t="-106897" r="-302083" b="-227586"/>
                          </a:stretch>
                        </a:blipFill>
                      </a:tcPr>
                    </a:tc>
                    <a:tc>
                      <a:txBody>
                        <a:bodyPr/>
                        <a:lstStyle/>
                        <a:p>
                          <a:endParaRPr lang="en-DE"/>
                        </a:p>
                      </a:txBody>
                      <a:tcPr>
                        <a:blipFill>
                          <a:blip r:embed="rId3"/>
                          <a:stretch>
                            <a:fillRect l="-198969" t="-106897" r="-198969" b="-227586"/>
                          </a:stretch>
                        </a:blipFill>
                      </a:tcPr>
                    </a:tc>
                    <a:tc>
                      <a:txBody>
                        <a:bodyPr/>
                        <a:lstStyle/>
                        <a:p>
                          <a:endParaRPr lang="en-DE"/>
                        </a:p>
                      </a:txBody>
                      <a:tcPr>
                        <a:blipFill>
                          <a:blip r:embed="rId3"/>
                          <a:stretch>
                            <a:fillRect l="-302083" t="-106897" r="-101042" b="-227586"/>
                          </a:stretch>
                        </a:blipFill>
                      </a:tcPr>
                    </a:tc>
                    <a:tc>
                      <a:txBody>
                        <a:bodyPr/>
                        <a:lstStyle/>
                        <a:p>
                          <a:endParaRPr lang="en-DE"/>
                        </a:p>
                      </a:txBody>
                      <a:tcPr>
                        <a:blipFill>
                          <a:blip r:embed="rId3"/>
                          <a:stretch>
                            <a:fillRect l="-402083" t="-106897" r="-1042" b="-227586"/>
                          </a:stretch>
                        </a:blipFill>
                      </a:tcPr>
                    </a:tc>
                    <a:extLst>
                      <a:ext uri="{0D108BD9-81ED-4DB2-BD59-A6C34878D82A}">
                        <a16:rowId xmlns:a16="http://schemas.microsoft.com/office/drawing/2014/main" val="82572631"/>
                      </a:ext>
                    </a:extLst>
                  </a:tr>
                  <a:tr h="370840">
                    <a:tc>
                      <a:txBody>
                        <a:bodyPr/>
                        <a:lstStyle/>
                        <a:p>
                          <a:endParaRPr lang="en-DE"/>
                        </a:p>
                      </a:txBody>
                      <a:tcPr>
                        <a:blipFill>
                          <a:blip r:embed="rId3"/>
                          <a:stretch>
                            <a:fillRect l="-1042" t="-200000" r="-402083" b="-120000"/>
                          </a:stretch>
                        </a:blipFill>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endParaRPr lang="en-DE"/>
                        </a:p>
                      </a:txBody>
                      <a:tcPr>
                        <a:blipFill>
                          <a:blip r:embed="rId3"/>
                          <a:stretch>
                            <a:fillRect l="-1042" t="-310345" r="-402083" b="-24138"/>
                          </a:stretch>
                        </a:blipFill>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Fallback>
      </mc:AlternateContent>
      <p:sp>
        <p:nvSpPr>
          <p:cNvPr id="60419" name="Rectangle 3"/>
          <p:cNvSpPr>
            <a:spLocks noGrp="1" noChangeArrowheads="1"/>
          </p:cNvSpPr>
          <p:nvPr>
            <p:ph type="title"/>
          </p:nvPr>
        </p:nvSpPr>
        <p:spPr/>
        <p:txBody>
          <a:bodyPr/>
          <a:lstStyle/>
          <a:p>
            <a:pPr eaLnBrk="1" hangingPunct="1"/>
            <a:r>
              <a:rPr lang="en-US" dirty="0" err="1">
                <a:latin typeface="+mn-lt"/>
                <a:ea typeface="ＭＳ Ｐゴシック" charset="0"/>
              </a:rPr>
              <a:t>Inferenz</a:t>
            </a:r>
            <a:r>
              <a:rPr lang="en-US" dirty="0">
                <a:latin typeface="+mn-lt"/>
                <a:ea typeface="ＭＳ Ｐゴシック" charset="0"/>
              </a:rPr>
              <a:t> </a:t>
            </a:r>
            <a:r>
              <a:rPr lang="en-US" dirty="0" err="1">
                <a:latin typeface="+mn-lt"/>
                <a:ea typeface="ＭＳ Ｐゴシック" charset="0"/>
              </a:rPr>
              <a:t>durch</a:t>
            </a:r>
            <a:r>
              <a:rPr lang="en-US" dirty="0">
                <a:latin typeface="+mn-lt"/>
                <a:ea typeface="ＭＳ Ｐゴシック" charset="0"/>
              </a:rPr>
              <a:t> Enumeration
</a:t>
            </a:r>
            <a:endParaRPr lang="en-US" dirty="0">
              <a:latin typeface="+mn-lt"/>
              <a:ea typeface="ＭＳ Ｐゴシック" charset="0"/>
              <a:cs typeface="ＭＳ Ｐゴシック" charset="0"/>
            </a:endParaRPr>
          </a:p>
        </p:txBody>
      </p:sp>
      <p:sp>
        <p:nvSpPr>
          <p:cNvPr id="60421" name="Line 5"/>
          <p:cNvSpPr>
            <a:spLocks noChangeShapeType="1"/>
          </p:cNvSpPr>
          <p:nvPr/>
        </p:nvSpPr>
        <p:spPr bwMode="auto">
          <a:xfrm>
            <a:off x="3968080" y="4149080"/>
            <a:ext cx="3124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60422" name="Line 6"/>
          <p:cNvSpPr>
            <a:spLocks noChangeShapeType="1"/>
          </p:cNvSpPr>
          <p:nvPr/>
        </p:nvSpPr>
        <p:spPr bwMode="auto">
          <a:xfrm>
            <a:off x="3995936" y="4797152"/>
            <a:ext cx="31303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60423" name="Text Box 7"/>
          <p:cNvSpPr txBox="1">
            <a:spLocks noChangeArrowheads="1"/>
          </p:cNvSpPr>
          <p:nvPr/>
        </p:nvSpPr>
        <p:spPr bwMode="auto">
          <a:xfrm>
            <a:off x="7283128" y="4142314"/>
            <a:ext cx="134684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600" i="0" dirty="0" err="1"/>
              <a:t>Produktregel</a:t>
            </a:r>
            <a:endParaRPr lang="en-US" sz="1600" i="0" dirty="0"/>
          </a:p>
        </p:txBody>
      </p:sp>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28</a:t>
            </a:fld>
            <a:endParaRPr lang="de-DE" dirty="0"/>
          </a:p>
        </p:txBody>
      </p:sp>
      <p:sp>
        <p:nvSpPr>
          <p:cNvPr id="4" name="Rectangle 3">
            <a:extLst>
              <a:ext uri="{FF2B5EF4-FFF2-40B4-BE49-F238E27FC236}">
                <a16:creationId xmlns:a16="http://schemas.microsoft.com/office/drawing/2014/main" id="{71833EE5-54AC-22DF-9636-EC46EEF6FB2C}"/>
              </a:ext>
            </a:extLst>
          </p:cNvPr>
          <p:cNvSpPr/>
          <p:nvPr/>
        </p:nvSpPr>
        <p:spPr>
          <a:xfrm>
            <a:off x="2915816" y="2586504"/>
            <a:ext cx="2448272" cy="741680"/>
          </a:xfrm>
          <a:prstGeom prst="rect">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tangle 4">
            <a:extLst>
              <a:ext uri="{FF2B5EF4-FFF2-40B4-BE49-F238E27FC236}">
                <a16:creationId xmlns:a16="http://schemas.microsoft.com/office/drawing/2014/main" id="{B5373879-8DBA-CC6A-7B35-FF3FEC33E7DC}"/>
              </a:ext>
            </a:extLst>
          </p:cNvPr>
          <p:cNvSpPr/>
          <p:nvPr/>
        </p:nvSpPr>
        <p:spPr>
          <a:xfrm>
            <a:off x="2915816" y="2957344"/>
            <a:ext cx="2448272" cy="37084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8579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Table 3">
                <a:extLst>
                  <a:ext uri="{FF2B5EF4-FFF2-40B4-BE49-F238E27FC236}">
                    <a16:creationId xmlns:a16="http://schemas.microsoft.com/office/drawing/2014/main" id="{804E365A-E139-417A-A5DD-C985E923B488}"/>
                  </a:ext>
                </a:extLst>
              </p:cNvPr>
              <p:cNvGraphicFramePr>
                <a:graphicFrameLocks noGrp="1"/>
              </p:cNvGraphicFramePr>
              <p:nvPr>
                <p:extLst>
                  <p:ext uri="{D42A27DB-BD31-4B8C-83A1-F6EECF244321}">
                    <p14:modId xmlns:p14="http://schemas.microsoft.com/office/powerpoint/2010/main" val="89763493"/>
                  </p:ext>
                </p:extLst>
              </p:nvPr>
            </p:nvGraphicFramePr>
            <p:xfrm>
              <a:off x="1343980" y="1208230"/>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dirty="0" smtClean="0">
                                    <a:solidFill>
                                      <a:schemeClr val="bg1"/>
                                    </a:solidFill>
                                    <a:latin typeface="Cambria Math" panose="02040503050406030204" pitchFamily="18" charset="0"/>
                                  </a:rPr>
                                  <m:t>𝑧𝑎h𝑛𝑠𝑐h𝑚𝑒𝑟𝑧𝑒𝑛</m:t>
                                </m:r>
                              </m:oMath>
                            </m:oMathPara>
                          </a14:m>
                          <a:endParaRPr lang="de-DE" dirty="0">
                            <a:solidFill>
                              <a:schemeClr val="bg1"/>
                            </a:solidFill>
                          </a:endParaRPr>
                        </a:p>
                      </a:txBody>
                      <a:tcPr>
                        <a:solidFill>
                          <a:schemeClr val="tx1"/>
                        </a:solidFill>
                      </a:tcPr>
                    </a:tc>
                    <a:tc hMerge="1">
                      <a:txBody>
                        <a:bodyPr/>
                        <a:lstStyle/>
                        <a:p>
                          <a:endParaRPr lang="de-DE" dirty="0"/>
                        </a:p>
                      </a:txBody>
                      <a:tcPr/>
                    </a:tc>
                    <a:tc gridSpan="2">
                      <a:txBody>
                        <a:bodyPr/>
                        <a:lstStyle/>
                        <a:p>
                          <a:pPr/>
                          <a14:m>
                            <m:oMathPara xmlns:m="http://schemas.openxmlformats.org/officeDocument/2006/math">
                              <m:oMathParaPr>
                                <m:jc m:val="centerGroup"/>
                              </m:oMathParaPr>
                              <m:oMath xmlns:m="http://schemas.openxmlformats.org/officeDocument/2006/math">
                                <m:r>
                                  <a:rPr lang="de-DE" b="1" smtClean="0">
                                    <a:solidFill>
                                      <a:schemeClr val="bg1"/>
                                    </a:solidFill>
                                    <a:latin typeface="Cambria Math" panose="02040503050406030204" pitchFamily="18" charset="0"/>
                                  </a:rPr>
                                  <m:t>¬</m:t>
                                </m:r>
                                <m:r>
                                  <m:rPr>
                                    <m:nor/>
                                  </m:rPr>
                                  <a:rPr lang="de-DE" dirty="0" smtClean="0">
                                    <a:solidFill>
                                      <a:schemeClr val="bg1"/>
                                    </a:solidFill>
                                  </a:rPr>
                                  <m:t>zahnschmerzen</m:t>
                                </m:r>
                              </m:oMath>
                            </m:oMathPara>
                          </a14:m>
                          <a:endParaRPr lang="de-DE" dirty="0">
                            <a:solidFill>
                              <a:schemeClr val="bg1"/>
                            </a:solidFill>
                          </a:endParaRPr>
                        </a:p>
                      </a:txBody>
                      <a:tcPr>
                        <a:solidFill>
                          <a:schemeClr val="tx1"/>
                        </a:solid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m:rPr>
                                    <m:sty m:val="p"/>
                                  </m:rPr>
                                  <a:rPr lang="de-DE" b="0" i="0" dirty="0" smtClean="0">
                                    <a:solidFill>
                                      <a:schemeClr val="bg1"/>
                                    </a:solidFill>
                                    <a:latin typeface="Cambria Math" panose="02040503050406030204" pitchFamily="18" charset="0"/>
                                  </a:rPr>
                                  <m:t>fang</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b="0" dirty="0" smtClean="0">
                                    <a:solidFill>
                                      <a:schemeClr val="bg1"/>
                                    </a:solidFill>
                                    <a:latin typeface="Cambria Math" panose="02040503050406030204" pitchFamily="18" charset="0"/>
                                  </a:rPr>
                                  <m:t>¬</m:t>
                                </m:r>
                                <m:r>
                                  <a:rPr lang="de-DE" b="0" i="1" smtClean="0">
                                    <a:solidFill>
                                      <a:schemeClr val="bg1"/>
                                    </a:solidFill>
                                    <a:latin typeface="Cambria Math" panose="02040503050406030204" pitchFamily="18" charset="0"/>
                                  </a:rPr>
                                  <m:t>𝑓𝑎𝑛𝑔</m:t>
                                </m:r>
                              </m:oMath>
                            </m:oMathPara>
                          </a14:m>
                          <a:endParaRPr lang="de-DE" dirty="0">
                            <a:solidFill>
                              <a:schemeClr val="bg1"/>
                            </a:solidFill>
                          </a:endParaRPr>
                        </a:p>
                      </a:txBody>
                      <a:tcPr>
                        <a:solidFill>
                          <a:schemeClr val="tx1"/>
                        </a:solidFill>
                      </a:tcPr>
                    </a:tc>
                    <a:extLst>
                      <a:ext uri="{0D108BD9-81ED-4DB2-BD59-A6C34878D82A}">
                        <a16:rowId xmlns:a16="http://schemas.microsoft.com/office/drawing/2014/main" val="82572631"/>
                      </a:ext>
                    </a:extLst>
                  </a:tr>
                  <a:tr h="370840">
                    <a:tc>
                      <a:txBody>
                        <a:bodyPr/>
                        <a:lstStyle/>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𝒍𝒐𝒄𝒉</m:t>
                                </m:r>
                              </m:oMath>
                            </m:oMathPara>
                          </a14:m>
                          <a:endParaRPr lang="de-DE" dirty="0"/>
                        </a:p>
                      </a:txBody>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pPr/>
                          <a14:m>
                            <m:oMathPara xmlns:m="http://schemas.openxmlformats.org/officeDocument/2006/math">
                              <m:oMathParaPr>
                                <m:jc m:val="centerGroup"/>
                              </m:oMathParaPr>
                              <m:oMath xmlns:m="http://schemas.openxmlformats.org/officeDocument/2006/math">
                                <m:r>
                                  <a:rPr lang="de-DE" b="0" smtClean="0">
                                    <a:latin typeface="Cambria Math" panose="02040503050406030204" pitchFamily="18" charset="0"/>
                                  </a:rPr>
                                  <m:t>¬</m:t>
                                </m:r>
                                <m:r>
                                  <a:rPr lang="de-DE" b="1" i="1" smtClean="0">
                                    <a:latin typeface="Cambria Math" panose="02040503050406030204" pitchFamily="18" charset="0"/>
                                  </a:rPr>
                                  <m:t>𝒍𝒐𝒄𝒉</m:t>
                                </m:r>
                              </m:oMath>
                            </m:oMathPara>
                          </a14:m>
                          <a:endParaRPr lang="de-DE" dirty="0"/>
                        </a:p>
                      </a:txBody>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Choice>
        <mc:Fallback xmlns="">
          <p:graphicFrame>
            <p:nvGraphicFramePr>
              <p:cNvPr id="8" name="Table 3">
                <a:extLst>
                  <a:ext uri="{FF2B5EF4-FFF2-40B4-BE49-F238E27FC236}">
                    <a16:creationId xmlns:a16="http://schemas.microsoft.com/office/drawing/2014/main" id="{804E365A-E139-417A-A5DD-C985E923B488}"/>
                  </a:ext>
                </a:extLst>
              </p:cNvPr>
              <p:cNvGraphicFramePr>
                <a:graphicFrameLocks noGrp="1"/>
              </p:cNvGraphicFramePr>
              <p:nvPr>
                <p:extLst>
                  <p:ext uri="{D42A27DB-BD31-4B8C-83A1-F6EECF244321}">
                    <p14:modId xmlns:p14="http://schemas.microsoft.com/office/powerpoint/2010/main" val="89763493"/>
                  </p:ext>
                </p:extLst>
              </p:nvPr>
            </p:nvGraphicFramePr>
            <p:xfrm>
              <a:off x="1343980" y="1208230"/>
              <a:ext cx="6096000" cy="1483360"/>
            </p:xfrm>
            <a:graphic>
              <a:graphicData uri="http://schemas.openxmlformats.org/drawingml/2006/table">
                <a:tbl>
                  <a:tblPr firstCol="1">
                    <a:tableStyleId>{073A0DAA-6AF3-43AB-8588-CEC1D06C72B9}</a:tableStyleId>
                  </a:tblPr>
                  <a:tblGrid>
                    <a:gridCol w="1219200">
                      <a:extLst>
                        <a:ext uri="{9D8B030D-6E8A-4147-A177-3AD203B41FA5}">
                          <a16:colId xmlns:a16="http://schemas.microsoft.com/office/drawing/2014/main" val="1440547567"/>
                        </a:ext>
                      </a:extLst>
                    </a:gridCol>
                    <a:gridCol w="1219200">
                      <a:extLst>
                        <a:ext uri="{9D8B030D-6E8A-4147-A177-3AD203B41FA5}">
                          <a16:colId xmlns:a16="http://schemas.microsoft.com/office/drawing/2014/main" val="1402392204"/>
                        </a:ext>
                      </a:extLst>
                    </a:gridCol>
                    <a:gridCol w="1219200">
                      <a:extLst>
                        <a:ext uri="{9D8B030D-6E8A-4147-A177-3AD203B41FA5}">
                          <a16:colId xmlns:a16="http://schemas.microsoft.com/office/drawing/2014/main" val="1009043696"/>
                        </a:ext>
                      </a:extLst>
                    </a:gridCol>
                    <a:gridCol w="1219200">
                      <a:extLst>
                        <a:ext uri="{9D8B030D-6E8A-4147-A177-3AD203B41FA5}">
                          <a16:colId xmlns:a16="http://schemas.microsoft.com/office/drawing/2014/main" val="3582826490"/>
                        </a:ext>
                      </a:extLst>
                    </a:gridCol>
                    <a:gridCol w="1219200">
                      <a:extLst>
                        <a:ext uri="{9D8B030D-6E8A-4147-A177-3AD203B41FA5}">
                          <a16:colId xmlns:a16="http://schemas.microsoft.com/office/drawing/2014/main" val="511055787"/>
                        </a:ext>
                      </a:extLst>
                    </a:gridCol>
                  </a:tblGrid>
                  <a:tr h="370840">
                    <a:tc>
                      <a:txBody>
                        <a:bodyPr/>
                        <a:lstStyle/>
                        <a:p>
                          <a:endParaRPr lang="de-DE" dirty="0"/>
                        </a:p>
                      </a:txBody>
                      <a:tcPr/>
                    </a:tc>
                    <a:tc gridSpan="2">
                      <a:txBody>
                        <a:bodyPr/>
                        <a:lstStyle/>
                        <a:p>
                          <a:endParaRPr lang="en-DE"/>
                        </a:p>
                      </a:txBody>
                      <a:tcPr>
                        <a:blipFill>
                          <a:blip r:embed="rId3"/>
                          <a:stretch>
                            <a:fillRect l="-49741" t="-3448" r="-100518" b="-331034"/>
                          </a:stretch>
                        </a:blipFill>
                      </a:tcPr>
                    </a:tc>
                    <a:tc hMerge="1">
                      <a:txBody>
                        <a:bodyPr/>
                        <a:lstStyle/>
                        <a:p>
                          <a:endParaRPr lang="de-DE" dirty="0"/>
                        </a:p>
                      </a:txBody>
                      <a:tcPr/>
                    </a:tc>
                    <a:tc gridSpan="2">
                      <a:txBody>
                        <a:bodyPr/>
                        <a:lstStyle/>
                        <a:p>
                          <a:endParaRPr lang="en-DE"/>
                        </a:p>
                      </a:txBody>
                      <a:tcPr>
                        <a:blipFill>
                          <a:blip r:embed="rId3"/>
                          <a:stretch>
                            <a:fillRect l="-150521" t="-3448" r="-1042" b="-331034"/>
                          </a:stretch>
                        </a:blipFill>
                      </a:tcPr>
                    </a:tc>
                    <a:tc hMerge="1">
                      <a:txBody>
                        <a:bodyPr/>
                        <a:lstStyle/>
                        <a:p>
                          <a:endParaRPr lang="de-DE" dirty="0"/>
                        </a:p>
                      </a:txBody>
                      <a:tcPr/>
                    </a:tc>
                    <a:extLst>
                      <a:ext uri="{0D108BD9-81ED-4DB2-BD59-A6C34878D82A}">
                        <a16:rowId xmlns:a16="http://schemas.microsoft.com/office/drawing/2014/main" val="3467991701"/>
                      </a:ext>
                    </a:extLst>
                  </a:tr>
                  <a:tr h="370840">
                    <a:tc>
                      <a:txBody>
                        <a:bodyPr/>
                        <a:lstStyle/>
                        <a:p>
                          <a:endParaRPr lang="de-DE" dirty="0"/>
                        </a:p>
                      </a:txBody>
                      <a:tcPr/>
                    </a:tc>
                    <a:tc>
                      <a:txBody>
                        <a:bodyPr/>
                        <a:lstStyle/>
                        <a:p>
                          <a:endParaRPr lang="en-DE"/>
                        </a:p>
                      </a:txBody>
                      <a:tcPr>
                        <a:blipFill>
                          <a:blip r:embed="rId3"/>
                          <a:stretch>
                            <a:fillRect l="-100000" t="-100000" r="-303125" b="-220000"/>
                          </a:stretch>
                        </a:blipFill>
                      </a:tcPr>
                    </a:tc>
                    <a:tc>
                      <a:txBody>
                        <a:bodyPr/>
                        <a:lstStyle/>
                        <a:p>
                          <a:endParaRPr lang="en-DE"/>
                        </a:p>
                      </a:txBody>
                      <a:tcPr>
                        <a:blipFill>
                          <a:blip r:embed="rId3"/>
                          <a:stretch>
                            <a:fillRect l="-197938" t="-100000" r="-200000" b="-220000"/>
                          </a:stretch>
                        </a:blipFill>
                      </a:tcPr>
                    </a:tc>
                    <a:tc>
                      <a:txBody>
                        <a:bodyPr/>
                        <a:lstStyle/>
                        <a:p>
                          <a:endParaRPr lang="en-DE"/>
                        </a:p>
                      </a:txBody>
                      <a:tcPr>
                        <a:blipFill>
                          <a:blip r:embed="rId3"/>
                          <a:stretch>
                            <a:fillRect l="-301042" t="-100000" r="-102083" b="-220000"/>
                          </a:stretch>
                        </a:blipFill>
                      </a:tcPr>
                    </a:tc>
                    <a:tc>
                      <a:txBody>
                        <a:bodyPr/>
                        <a:lstStyle/>
                        <a:p>
                          <a:endParaRPr lang="en-DE"/>
                        </a:p>
                      </a:txBody>
                      <a:tcPr>
                        <a:blipFill>
                          <a:blip r:embed="rId3"/>
                          <a:stretch>
                            <a:fillRect l="-401042" t="-100000" r="-2083" b="-220000"/>
                          </a:stretch>
                        </a:blipFill>
                      </a:tcPr>
                    </a:tc>
                    <a:extLst>
                      <a:ext uri="{0D108BD9-81ED-4DB2-BD59-A6C34878D82A}">
                        <a16:rowId xmlns:a16="http://schemas.microsoft.com/office/drawing/2014/main" val="82572631"/>
                      </a:ext>
                    </a:extLst>
                  </a:tr>
                  <a:tr h="370840">
                    <a:tc>
                      <a:txBody>
                        <a:bodyPr/>
                        <a:lstStyle/>
                        <a:p>
                          <a:endParaRPr lang="en-DE"/>
                        </a:p>
                      </a:txBody>
                      <a:tcPr>
                        <a:blipFill>
                          <a:blip r:embed="rId3"/>
                          <a:stretch>
                            <a:fillRect t="-206897" r="-403125" b="-127586"/>
                          </a:stretch>
                        </a:blipFill>
                      </a:tcPr>
                    </a:tc>
                    <a:tc>
                      <a:txBody>
                        <a:bodyPr/>
                        <a:lstStyle/>
                        <a:p>
                          <a:r>
                            <a:rPr lang="de-DE" dirty="0"/>
                            <a:t>.108</a:t>
                          </a:r>
                        </a:p>
                      </a:txBody>
                      <a:tcPr/>
                    </a:tc>
                    <a:tc>
                      <a:txBody>
                        <a:bodyPr/>
                        <a:lstStyle/>
                        <a:p>
                          <a:r>
                            <a:rPr lang="de-DE" dirty="0"/>
                            <a:t>.012</a:t>
                          </a:r>
                        </a:p>
                      </a:txBody>
                      <a:tcPr/>
                    </a:tc>
                    <a:tc>
                      <a:txBody>
                        <a:bodyPr/>
                        <a:lstStyle/>
                        <a:p>
                          <a:r>
                            <a:rPr lang="de-DE" dirty="0"/>
                            <a:t>.072</a:t>
                          </a:r>
                        </a:p>
                      </a:txBody>
                      <a:tcPr/>
                    </a:tc>
                    <a:tc>
                      <a:txBody>
                        <a:bodyPr/>
                        <a:lstStyle/>
                        <a:p>
                          <a:r>
                            <a:rPr lang="de-DE" dirty="0"/>
                            <a:t>.008</a:t>
                          </a:r>
                        </a:p>
                      </a:txBody>
                      <a:tcPr/>
                    </a:tc>
                    <a:extLst>
                      <a:ext uri="{0D108BD9-81ED-4DB2-BD59-A6C34878D82A}">
                        <a16:rowId xmlns:a16="http://schemas.microsoft.com/office/drawing/2014/main" val="895672890"/>
                      </a:ext>
                    </a:extLst>
                  </a:tr>
                  <a:tr h="370840">
                    <a:tc>
                      <a:txBody>
                        <a:bodyPr/>
                        <a:lstStyle/>
                        <a:p>
                          <a:endParaRPr lang="en-DE"/>
                        </a:p>
                      </a:txBody>
                      <a:tcPr>
                        <a:blipFill>
                          <a:blip r:embed="rId3"/>
                          <a:stretch>
                            <a:fillRect t="-306897" r="-403125" b="-27586"/>
                          </a:stretch>
                        </a:blipFill>
                      </a:tcPr>
                    </a:tc>
                    <a:tc>
                      <a:txBody>
                        <a:bodyPr/>
                        <a:lstStyle/>
                        <a:p>
                          <a:r>
                            <a:rPr lang="de-DE" dirty="0"/>
                            <a:t>.016</a:t>
                          </a:r>
                        </a:p>
                      </a:txBody>
                      <a:tcPr/>
                    </a:tc>
                    <a:tc>
                      <a:txBody>
                        <a:bodyPr/>
                        <a:lstStyle/>
                        <a:p>
                          <a:r>
                            <a:rPr lang="de-DE" dirty="0"/>
                            <a:t>.064</a:t>
                          </a:r>
                        </a:p>
                      </a:txBody>
                      <a:tcPr/>
                    </a:tc>
                    <a:tc>
                      <a:txBody>
                        <a:bodyPr/>
                        <a:lstStyle/>
                        <a:p>
                          <a:r>
                            <a:rPr lang="de-DE" dirty="0"/>
                            <a:t>.144</a:t>
                          </a:r>
                        </a:p>
                      </a:txBody>
                      <a:tcPr/>
                    </a:tc>
                    <a:tc>
                      <a:txBody>
                        <a:bodyPr/>
                        <a:lstStyle/>
                        <a:p>
                          <a:r>
                            <a:rPr lang="de-DE" dirty="0"/>
                            <a:t>.576</a:t>
                          </a:r>
                        </a:p>
                      </a:txBody>
                      <a:tcPr/>
                    </a:tc>
                    <a:extLst>
                      <a:ext uri="{0D108BD9-81ED-4DB2-BD59-A6C34878D82A}">
                        <a16:rowId xmlns:a16="http://schemas.microsoft.com/office/drawing/2014/main" val="3546009116"/>
                      </a:ext>
                    </a:extLst>
                  </a:tr>
                </a:tbl>
              </a:graphicData>
            </a:graphic>
          </p:graphicFrame>
        </mc:Fallback>
      </mc:AlternateContent>
      <p:sp>
        <p:nvSpPr>
          <p:cNvPr id="62467" name="Rectangle 3"/>
          <p:cNvSpPr>
            <a:spLocks noGrp="1" noChangeArrowheads="1"/>
          </p:cNvSpPr>
          <p:nvPr>
            <p:ph type="title"/>
          </p:nvPr>
        </p:nvSpPr>
        <p:spPr/>
        <p:txBody>
          <a:bodyPr/>
          <a:lstStyle/>
          <a:p>
            <a:pPr eaLnBrk="1" hangingPunct="1"/>
            <a:r>
              <a:rPr lang="en-US" dirty="0" err="1">
                <a:latin typeface="+mn-lt"/>
                <a:ea typeface="ＭＳ Ｐゴシック" charset="0"/>
              </a:rPr>
              <a:t>Normalisierung</a:t>
            </a:r>
            <a:endParaRPr lang="en-US" dirty="0">
              <a:latin typeface="+mn-lt"/>
              <a:ea typeface="ＭＳ Ｐゴシック" charset="0"/>
              <a:cs typeface="ＭＳ Ｐゴシック" charset="0"/>
            </a:endParaRPr>
          </a:p>
        </p:txBody>
      </p:sp>
      <p:sp>
        <p:nvSpPr>
          <p:cNvPr id="62468" name="Rectangle 4"/>
          <p:cNvSpPr>
            <a:spLocks noGrp="1" noChangeArrowheads="1"/>
          </p:cNvSpPr>
          <p:nvPr>
            <p:ph type="body" idx="1"/>
          </p:nvPr>
        </p:nvSpPr>
        <p:spPr>
          <a:xfrm>
            <a:off x="457200" y="3136231"/>
            <a:ext cx="8229600" cy="3001962"/>
          </a:xfrm>
        </p:spPr>
        <p:txBody>
          <a:bodyPr/>
          <a:lstStyle/>
          <a:p>
            <a:pPr eaLnBrk="1" hangingPunct="1">
              <a:lnSpc>
                <a:spcPct val="80000"/>
              </a:lnSpc>
            </a:pPr>
            <a:r>
              <a:rPr lang="en-US" sz="1800" dirty="0" err="1">
                <a:ea typeface="ＭＳ Ｐゴシック" charset="0"/>
              </a:rPr>
              <a:t>Nenner</a:t>
            </a:r>
            <a:r>
              <a:rPr lang="en-US" sz="1800" dirty="0">
                <a:ea typeface="ＭＳ Ｐゴシック" charset="0"/>
              </a:rPr>
              <a:t> </a:t>
            </a:r>
            <a:r>
              <a:rPr lang="en-US" sz="1800" b="1" dirty="0">
                <a:ea typeface="ＭＳ Ｐゴシック" charset="0"/>
              </a:rPr>
              <a:t>P</a:t>
            </a:r>
            <a:r>
              <a:rPr lang="en-US" sz="1800" dirty="0">
                <a:ea typeface="ＭＳ Ｐゴシック" charset="0"/>
              </a:rPr>
              <a:t>(</a:t>
            </a:r>
            <a:r>
              <a:rPr lang="en-US" sz="1800" b="1" dirty="0">
                <a:ea typeface="ＭＳ Ｐゴシック" charset="0"/>
              </a:rPr>
              <a:t>z</a:t>
            </a:r>
            <a:r>
              <a:rPr lang="en-US" sz="1800" dirty="0">
                <a:ea typeface="ＭＳ Ｐゴシック" charset="0"/>
              </a:rPr>
              <a:t>) (or P(</a:t>
            </a:r>
            <a:r>
              <a:rPr lang="en-US" sz="1800" dirty="0" err="1">
                <a:ea typeface="ＭＳ Ｐゴシック" charset="0"/>
              </a:rPr>
              <a:t>zahnschmerz</a:t>
            </a:r>
            <a:r>
              <a:rPr lang="en-US" sz="1800" dirty="0">
                <a:ea typeface="ＭＳ Ｐゴシック" charset="0"/>
              </a:rPr>
              <a:t>) </a:t>
            </a:r>
            <a:r>
              <a:rPr lang="en-US" sz="1800" dirty="0" err="1">
                <a:ea typeface="ＭＳ Ｐゴシック" charset="0"/>
              </a:rPr>
              <a:t>im</a:t>
            </a:r>
            <a:r>
              <a:rPr lang="en-US" sz="1800" dirty="0">
                <a:ea typeface="ＭＳ Ｐゴシック" charset="0"/>
              </a:rPr>
              <a:t> </a:t>
            </a:r>
            <a:r>
              <a:rPr lang="en-US" sz="1800" dirty="0" err="1">
                <a:ea typeface="ＭＳ Ｐゴシック" charset="0"/>
              </a:rPr>
              <a:t>vorherigen</a:t>
            </a:r>
            <a:r>
              <a:rPr lang="en-US" sz="1800" dirty="0">
                <a:ea typeface="ＭＳ Ｐゴシック" charset="0"/>
              </a:rPr>
              <a:t> </a:t>
            </a:r>
            <a:r>
              <a:rPr lang="en-US" sz="1800" dirty="0" err="1">
                <a:ea typeface="ＭＳ Ｐゴシック" charset="0"/>
              </a:rPr>
              <a:t>Beispiel</a:t>
            </a:r>
            <a:r>
              <a:rPr lang="en-US" sz="1800" dirty="0">
                <a:ea typeface="ＭＳ Ｐゴシック" charset="0"/>
              </a:rPr>
              <a:t>) </a:t>
            </a:r>
            <a:r>
              <a:rPr lang="en-US" sz="1800" dirty="0" err="1">
                <a:ea typeface="ＭＳ Ｐゴシック" charset="0"/>
              </a:rPr>
              <a:t>kann</a:t>
            </a:r>
            <a:r>
              <a:rPr lang="en-US" sz="1800" dirty="0">
                <a:ea typeface="ＭＳ Ｐゴシック" charset="0"/>
              </a:rPr>
              <a:t> </a:t>
            </a:r>
            <a:r>
              <a:rPr lang="en-US" sz="1800" dirty="0" err="1">
                <a:ea typeface="ＭＳ Ｐゴシック" charset="0"/>
              </a:rPr>
              <a:t>als</a:t>
            </a:r>
            <a:r>
              <a:rPr lang="en-US" sz="1800" dirty="0">
                <a:ea typeface="ＭＳ Ｐゴシック" charset="0"/>
              </a:rPr>
              <a:t> </a:t>
            </a:r>
            <a:r>
              <a:rPr lang="en-US" sz="1800" dirty="0" err="1">
                <a:solidFill>
                  <a:srgbClr val="FF0000"/>
                </a:solidFill>
                <a:ea typeface="ＭＳ Ｐゴシック" charset="0"/>
              </a:rPr>
              <a:t>Normalisierungskonstante</a:t>
            </a:r>
            <a:r>
              <a:rPr lang="en-US" sz="1800" dirty="0">
                <a:solidFill>
                  <a:srgbClr val="FF0000"/>
                </a:solidFill>
                <a:ea typeface="ＭＳ Ｐゴシック" charset="0"/>
              </a:rPr>
              <a:t> </a:t>
            </a:r>
            <a:r>
              <a:rPr lang="en-US" sz="1800" dirty="0">
                <a:ea typeface="ＭＳ Ｐゴシック" charset="0"/>
              </a:rPr>
              <a:t>α </a:t>
            </a:r>
            <a:r>
              <a:rPr lang="en-US" sz="1800" dirty="0" err="1">
                <a:ea typeface="ＭＳ Ｐゴシック" charset="0"/>
              </a:rPr>
              <a:t>angesehen</a:t>
            </a:r>
            <a:r>
              <a:rPr lang="en-US" sz="1800" dirty="0">
                <a:ea typeface="ＭＳ Ｐゴシック" charset="0"/>
              </a:rPr>
              <a:t> </a:t>
            </a:r>
            <a:r>
              <a:rPr lang="en-US" sz="1800" dirty="0" err="1">
                <a:ea typeface="ＭＳ Ｐゴシック" charset="0"/>
              </a:rPr>
              <a:t>werden</a:t>
            </a:r>
            <a:endParaRPr lang="en-US" sz="1800" dirty="0">
              <a:ea typeface="ＭＳ Ｐゴシック" charset="0"/>
            </a:endParaRPr>
          </a:p>
          <a:p>
            <a:pPr eaLnBrk="1" hangingPunct="1">
              <a:lnSpc>
                <a:spcPct val="80000"/>
              </a:lnSpc>
            </a:pPr>
            <a:endParaRPr lang="en-US" sz="1800" b="1" dirty="0">
              <a:ea typeface="ＭＳ Ｐゴシック" charset="0"/>
            </a:endParaRPr>
          </a:p>
          <a:p>
            <a:pPr eaLnBrk="1" hangingPunct="1">
              <a:lnSpc>
                <a:spcPct val="80000"/>
              </a:lnSpc>
              <a:buFont typeface="Times" charset="0"/>
              <a:buNone/>
            </a:pP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(Loch | </a:t>
            </a:r>
            <a:r>
              <a:rPr lang="en-US" sz="1800" dirty="0" err="1">
                <a:solidFill>
                  <a:schemeClr val="accent1">
                    <a:lumMod val="50000"/>
                  </a:schemeClr>
                </a:solidFill>
                <a:ea typeface="ＭＳ Ｐゴシック" charset="0"/>
              </a:rPr>
              <a:t>zahnschmerz</a:t>
            </a:r>
            <a:r>
              <a:rPr lang="en-US" sz="1800" dirty="0">
                <a:solidFill>
                  <a:schemeClr val="accent1">
                    <a:lumMod val="50000"/>
                  </a:schemeClr>
                </a:solidFill>
                <a:ea typeface="ＭＳ Ｐゴシック" charset="0"/>
              </a:rPr>
              <a:t>) = α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(Loch, </a:t>
            </a:r>
            <a:r>
              <a:rPr lang="en-US" sz="1800" dirty="0" err="1">
                <a:solidFill>
                  <a:schemeClr val="accent1">
                    <a:lumMod val="50000"/>
                  </a:schemeClr>
                </a:solidFill>
                <a:ea typeface="ＭＳ Ｐゴシック" charset="0"/>
              </a:rPr>
              <a:t>zahnschmerz</a:t>
            </a:r>
            <a:r>
              <a:rPr lang="en-US" sz="1800" dirty="0">
                <a:solidFill>
                  <a:schemeClr val="accent1">
                    <a:lumMod val="50000"/>
                  </a:schemeClr>
                </a:solidFill>
                <a:ea typeface="ＭＳ Ｐゴシック" charset="0"/>
              </a:rPr>
              <a:t>) </a:t>
            </a:r>
          </a:p>
          <a:p>
            <a:pPr lvl="1" eaLnBrk="1" hangingPunct="1">
              <a:lnSpc>
                <a:spcPct val="80000"/>
              </a:lnSpc>
              <a:buFont typeface="Wingdings" charset="0"/>
              <a:buNone/>
            </a:pPr>
            <a:r>
              <a:rPr lang="en-US" sz="1600" dirty="0">
                <a:solidFill>
                  <a:schemeClr val="accent1">
                    <a:lumMod val="50000"/>
                  </a:schemeClr>
                </a:solidFill>
                <a:ea typeface="ＭＳ Ｐゴシック" charset="0"/>
              </a:rPr>
              <a:t>= α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(Loch, </a:t>
            </a:r>
            <a:r>
              <a:rPr lang="en-US" sz="1600" dirty="0" err="1">
                <a:solidFill>
                  <a:schemeClr val="accent1">
                    <a:lumMod val="50000"/>
                  </a:schemeClr>
                </a:solidFill>
                <a:ea typeface="ＭＳ Ｐゴシック" charset="0"/>
              </a:rPr>
              <a:t>zahnschmerz,fang</a:t>
            </a:r>
            <a:r>
              <a:rPr lang="en-US" sz="1600" dirty="0">
                <a:solidFill>
                  <a:schemeClr val="accent1">
                    <a:lumMod val="50000"/>
                  </a:schemeClr>
                </a:solidFill>
                <a:ea typeface="ＭＳ Ｐゴシック" charset="0"/>
              </a:rPr>
              <a:t>) + </a:t>
            </a:r>
            <a:r>
              <a:rPr lang="en-US" sz="1600" b="1" dirty="0">
                <a:solidFill>
                  <a:schemeClr val="accent1">
                    <a:lumMod val="50000"/>
                  </a:schemeClr>
                </a:solidFill>
                <a:ea typeface="ＭＳ Ｐゴシック" charset="0"/>
              </a:rPr>
              <a:t>P</a:t>
            </a:r>
            <a:r>
              <a:rPr lang="en-US" sz="1600" dirty="0">
                <a:solidFill>
                  <a:schemeClr val="accent1">
                    <a:lumMod val="50000"/>
                  </a:schemeClr>
                </a:solidFill>
                <a:ea typeface="ＭＳ Ｐゴシック" charset="0"/>
              </a:rPr>
              <a:t>(Loch, </a:t>
            </a:r>
            <a:r>
              <a:rPr lang="en-US" sz="1600" dirty="0" err="1">
                <a:solidFill>
                  <a:schemeClr val="accent1">
                    <a:lumMod val="50000"/>
                  </a:schemeClr>
                </a:solidFill>
                <a:ea typeface="ＭＳ Ｐゴシック" charset="0"/>
              </a:rPr>
              <a:t>zahnschmerz</a:t>
            </a:r>
            <a:r>
              <a:rPr lang="en-US" sz="1600" dirty="0">
                <a:solidFill>
                  <a:schemeClr val="accent1">
                    <a:lumMod val="50000"/>
                  </a:schemeClr>
                </a:solidFill>
                <a:ea typeface="ＭＳ Ｐゴシック" charset="0"/>
              </a:rPr>
              <a:t>,</a:t>
            </a:r>
            <a:r>
              <a:rPr lang="en-US" sz="1600" dirty="0">
                <a:solidFill>
                  <a:schemeClr val="accent1">
                    <a:lumMod val="50000"/>
                  </a:schemeClr>
                </a:solidFill>
                <a:ea typeface="ＭＳ Ｐゴシック" charset="0"/>
                <a:sym typeface="Symbol" charset="0"/>
              </a:rPr>
              <a:t></a:t>
            </a:r>
            <a:r>
              <a:rPr lang="en-US" sz="1600" dirty="0">
                <a:solidFill>
                  <a:schemeClr val="accent1">
                    <a:lumMod val="50000"/>
                  </a:schemeClr>
                </a:solidFill>
                <a:ea typeface="ＭＳ Ｐゴシック" charset="0"/>
              </a:rPr>
              <a:t> fang)]</a:t>
            </a:r>
          </a:p>
          <a:p>
            <a:pPr lvl="1" eaLnBrk="1" hangingPunct="1">
              <a:lnSpc>
                <a:spcPct val="80000"/>
              </a:lnSpc>
              <a:buFont typeface="Wingdings" charset="0"/>
              <a:buNone/>
            </a:pPr>
            <a:r>
              <a:rPr lang="en-US" sz="1600" dirty="0">
                <a:solidFill>
                  <a:schemeClr val="accent1">
                    <a:lumMod val="50000"/>
                  </a:schemeClr>
                </a:solidFill>
                <a:ea typeface="ＭＳ Ｐゴシック" charset="0"/>
              </a:rPr>
              <a:t>= </a:t>
            </a:r>
            <a:r>
              <a:rPr lang="el-GR" sz="1600" dirty="0">
                <a:solidFill>
                  <a:schemeClr val="accent1">
                    <a:lumMod val="50000"/>
                  </a:schemeClr>
                </a:solidFill>
                <a:ea typeface="ＭＳ Ｐゴシック" charset="0"/>
                <a:cs typeface="Arial" charset="0"/>
              </a:rPr>
              <a:t>α</a:t>
            </a:r>
            <a:r>
              <a:rPr lang="en-US" sz="1600" dirty="0">
                <a:solidFill>
                  <a:schemeClr val="accent1">
                    <a:lumMod val="50000"/>
                  </a:schemeClr>
                </a:solidFill>
                <a:ea typeface="ＭＳ Ｐゴシック" charset="0"/>
              </a:rPr>
              <a:t> [&lt;0.108,0.016&gt; + &lt;0.012,0.064&gt;] </a:t>
            </a:r>
          </a:p>
          <a:p>
            <a:pPr lvl="1" eaLnBrk="1" hangingPunct="1">
              <a:lnSpc>
                <a:spcPct val="80000"/>
              </a:lnSpc>
              <a:buFont typeface="Wingdings" charset="0"/>
              <a:buNone/>
            </a:pPr>
            <a:r>
              <a:rPr lang="en-US" sz="1600" dirty="0">
                <a:solidFill>
                  <a:schemeClr val="accent1">
                    <a:lumMod val="50000"/>
                  </a:schemeClr>
                </a:solidFill>
                <a:ea typeface="ＭＳ Ｐゴシック" charset="0"/>
              </a:rPr>
              <a:t>= α &lt;0.12,0.08&gt; = &lt;0.6,0.4&gt;</a:t>
            </a:r>
            <a:r>
              <a:rPr lang="en-US" sz="1600" dirty="0">
                <a:ea typeface="ＭＳ Ｐゴシック" charset="0"/>
              </a:rPr>
              <a:t>
</a:t>
            </a:r>
          </a:p>
          <a:p>
            <a:pPr eaLnBrk="1" hangingPunct="1">
              <a:lnSpc>
                <a:spcPct val="80000"/>
              </a:lnSpc>
              <a:buFont typeface="Times" charset="0"/>
              <a:buNone/>
            </a:pPr>
            <a:r>
              <a:rPr lang="en-US" sz="1800" dirty="0">
                <a:ea typeface="ＭＳ Ｐゴシック" charset="0"/>
              </a:rPr>
              <a:t>Allgemeine Idee: </a:t>
            </a:r>
            <a:r>
              <a:rPr lang="en-US" sz="1800" dirty="0" err="1">
                <a:ea typeface="ＭＳ Ｐゴシック" charset="0"/>
              </a:rPr>
              <a:t>Berechnen</a:t>
            </a:r>
            <a:r>
              <a:rPr lang="en-US" sz="1800" dirty="0">
                <a:ea typeface="ＭＳ Ｐゴシック" charset="0"/>
              </a:rPr>
              <a:t> Sie die </a:t>
            </a:r>
            <a:r>
              <a:rPr lang="en-US" sz="1800" dirty="0" err="1">
                <a:ea typeface="ＭＳ Ｐゴシック" charset="0"/>
              </a:rPr>
              <a:t>Verteilung</a:t>
            </a:r>
            <a:r>
              <a:rPr lang="en-US" sz="1800" dirty="0">
                <a:ea typeface="ＭＳ Ｐゴシック" charset="0"/>
              </a:rPr>
              <a:t> auf die </a:t>
            </a:r>
            <a:r>
              <a:rPr lang="en-US" sz="1800" dirty="0" err="1">
                <a:ea typeface="ＭＳ Ｐゴシック" charset="0"/>
              </a:rPr>
              <a:t>Abfragevariable</a:t>
            </a:r>
            <a:r>
              <a:rPr lang="en-US" sz="1800" dirty="0">
                <a:ea typeface="ＭＳ Ｐゴシック" charset="0"/>
              </a:rPr>
              <a:t> </a:t>
            </a:r>
            <a:r>
              <a:rPr lang="en-US" sz="1800" dirty="0" err="1">
                <a:ea typeface="ＭＳ Ｐゴシック" charset="0"/>
              </a:rPr>
              <a:t>durch</a:t>
            </a:r>
            <a:r>
              <a:rPr lang="en-US" sz="1800" dirty="0">
                <a:ea typeface="ＭＳ Ｐゴシック" charset="0"/>
              </a:rPr>
              <a:t> </a:t>
            </a:r>
            <a:r>
              <a:rPr lang="en-US" sz="1800" dirty="0" err="1">
                <a:ea typeface="ＭＳ Ｐゴシック" charset="0"/>
              </a:rPr>
              <a:t>Fixierung</a:t>
            </a:r>
            <a:r>
              <a:rPr lang="en-US" sz="1800" dirty="0">
                <a:ea typeface="ＭＳ Ｐゴシック" charset="0"/>
              </a:rPr>
              <a:t> von </a:t>
            </a:r>
            <a:r>
              <a:rPr lang="en-US" sz="1800" dirty="0" err="1">
                <a:solidFill>
                  <a:schemeClr val="accent2"/>
                </a:solidFill>
                <a:ea typeface="ＭＳ Ｐゴシック" charset="0"/>
              </a:rPr>
              <a:t>Evidenzvariablen</a:t>
            </a:r>
            <a:r>
              <a:rPr lang="en-US" sz="1800" dirty="0">
                <a:solidFill>
                  <a:schemeClr val="accent2"/>
                </a:solidFill>
                <a:ea typeface="ＭＳ Ｐゴシック" charset="0"/>
              </a:rPr>
              <a:t> </a:t>
            </a:r>
            <a:r>
              <a:rPr lang="en-US" sz="1800" dirty="0">
                <a:ea typeface="ＭＳ Ｐゴシック" charset="0"/>
              </a:rPr>
              <a:t>(</a:t>
            </a:r>
            <a:r>
              <a:rPr lang="en-US" sz="1800" dirty="0" err="1">
                <a:ea typeface="ＭＳ Ｐゴシック" charset="0"/>
              </a:rPr>
              <a:t>Zahnschmerzen</a:t>
            </a:r>
            <a:r>
              <a:rPr lang="en-US" sz="1800" dirty="0">
                <a:ea typeface="ＭＳ Ｐゴシック" charset="0"/>
              </a:rPr>
              <a:t>) und </a:t>
            </a:r>
            <a:r>
              <a:rPr lang="en-US" sz="1800" dirty="0" err="1">
                <a:ea typeface="ＭＳ Ｐゴシック" charset="0"/>
              </a:rPr>
              <a:t>Summe</a:t>
            </a:r>
            <a:r>
              <a:rPr lang="en-US" sz="1800" dirty="0">
                <a:ea typeface="ＭＳ Ｐゴシック" charset="0"/>
              </a:rPr>
              <a:t> </a:t>
            </a:r>
            <a:r>
              <a:rPr lang="en-US" sz="1800" dirty="0" err="1">
                <a:ea typeface="ＭＳ Ｐゴシック" charset="0"/>
              </a:rPr>
              <a:t>über</a:t>
            </a:r>
            <a:r>
              <a:rPr lang="en-US" sz="1800" dirty="0">
                <a:ea typeface="ＭＳ Ｐゴシック" charset="0"/>
              </a:rPr>
              <a:t> die </a:t>
            </a:r>
            <a:r>
              <a:rPr lang="en-US" sz="1800" dirty="0" err="1">
                <a:solidFill>
                  <a:schemeClr val="accent2"/>
                </a:solidFill>
                <a:ea typeface="ＭＳ Ｐゴシック" charset="0"/>
              </a:rPr>
              <a:t>latente</a:t>
            </a:r>
            <a:r>
              <a:rPr lang="en-US" sz="1800" dirty="0">
                <a:solidFill>
                  <a:schemeClr val="accent2"/>
                </a:solidFill>
                <a:ea typeface="ＭＳ Ｐゴシック" charset="0"/>
              </a:rPr>
              <a:t> </a:t>
            </a:r>
            <a:r>
              <a:rPr lang="en-US" sz="1800" dirty="0" err="1">
                <a:solidFill>
                  <a:schemeClr val="accent2"/>
                </a:solidFill>
                <a:ea typeface="ＭＳ Ｐゴシック" charset="0"/>
              </a:rPr>
              <a:t>Variablen</a:t>
            </a:r>
            <a:r>
              <a:rPr lang="en-US" sz="1800" dirty="0">
                <a:solidFill>
                  <a:schemeClr val="accent2"/>
                </a:solidFill>
                <a:ea typeface="ＭＳ Ｐゴシック" charset="0"/>
              </a:rPr>
              <a:t> </a:t>
            </a:r>
            <a:r>
              <a:rPr lang="en-US" sz="1800" dirty="0">
                <a:ea typeface="ＭＳ Ｐゴシック" charset="0"/>
              </a:rPr>
              <a:t>(Fang)</a:t>
            </a:r>
            <a:endParaRPr lang="en-US" sz="1000" dirty="0">
              <a:ea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29</a:t>
            </a:fld>
            <a:endParaRPr lang="de-DE" dirty="0"/>
          </a:p>
        </p:txBody>
      </p:sp>
      <p:sp>
        <p:nvSpPr>
          <p:cNvPr id="3" name="Rectangle 2">
            <a:extLst>
              <a:ext uri="{FF2B5EF4-FFF2-40B4-BE49-F238E27FC236}">
                <a16:creationId xmlns:a16="http://schemas.microsoft.com/office/drawing/2014/main" id="{E025A2A8-0810-48A1-9E36-171CDCFCA27D}"/>
              </a:ext>
            </a:extLst>
          </p:cNvPr>
          <p:cNvSpPr/>
          <p:nvPr/>
        </p:nvSpPr>
        <p:spPr>
          <a:xfrm>
            <a:off x="2555776" y="1916832"/>
            <a:ext cx="1224136" cy="72008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Rectangle 3">
            <a:extLst>
              <a:ext uri="{FF2B5EF4-FFF2-40B4-BE49-F238E27FC236}">
                <a16:creationId xmlns:a16="http://schemas.microsoft.com/office/drawing/2014/main" id="{45540050-58CA-860E-6E5F-69C3D44D3DA5}"/>
              </a:ext>
            </a:extLst>
          </p:cNvPr>
          <p:cNvSpPr/>
          <p:nvPr/>
        </p:nvSpPr>
        <p:spPr>
          <a:xfrm>
            <a:off x="3779912" y="1916832"/>
            <a:ext cx="1224136" cy="72008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4223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Erster Wahrscheinlichkeitsbegriff</a:t>
            </a:r>
          </a:p>
        </p:txBody>
      </p:sp>
      <p:sp>
        <p:nvSpPr>
          <p:cNvPr id="3" name="Content Placeholder 2"/>
          <p:cNvSpPr>
            <a:spLocks noGrp="1"/>
          </p:cNvSpPr>
          <p:nvPr>
            <p:ph idx="1"/>
          </p:nvPr>
        </p:nvSpPr>
        <p:spPr>
          <a:xfrm>
            <a:off x="179513" y="1124744"/>
            <a:ext cx="8785102" cy="4968875"/>
          </a:xfrm>
        </p:spPr>
        <p:txBody>
          <a:bodyPr/>
          <a:lstStyle/>
          <a:p>
            <a:r>
              <a:rPr lang="de-DE" sz="2400" dirty="0"/>
              <a:t>Grenzwert der relativen Häufigkeit des Auftreten eines Ereignisses</a:t>
            </a:r>
            <a:endParaRPr lang="de-DE" sz="2400" dirty="0">
              <a:solidFill>
                <a:schemeClr val="accent1">
                  <a:lumMod val="50000"/>
                </a:schemeClr>
              </a:solidFill>
            </a:endParaRPr>
          </a:p>
          <a:p>
            <a:pPr lvl="1"/>
            <a:r>
              <a:rPr lang="de-DE" sz="2000" dirty="0"/>
              <a:t>Beispiel: Würfeln einer geraden Zahl</a:t>
            </a:r>
          </a:p>
          <a:p>
            <a:r>
              <a:rPr lang="de-DE" sz="2400" dirty="0"/>
              <a:t>"Elementar-Ereignisse" besitzen gleiche </a:t>
            </a:r>
            <a:r>
              <a:rPr lang="de-DE" sz="2400" dirty="0" err="1"/>
              <a:t>Eintreffensw'keiten</a:t>
            </a:r>
            <a:r>
              <a:rPr lang="de-DE" sz="2400" dirty="0"/>
              <a:t> </a:t>
            </a:r>
          </a:p>
          <a:p>
            <a:pPr lvl="1"/>
            <a:r>
              <a:rPr lang="de-DE" sz="2000" dirty="0"/>
              <a:t>Laplace'sches Prinzip</a:t>
            </a:r>
          </a:p>
          <a:p>
            <a:r>
              <a:rPr lang="de-DE" sz="2400" dirty="0"/>
              <a:t>Was sind </a:t>
            </a:r>
            <a:r>
              <a:rPr lang="de-DE" sz="2400" dirty="0">
                <a:solidFill>
                  <a:srgbClr val="0B05FF"/>
                </a:solidFill>
              </a:rPr>
              <a:t>Elementarereignisse</a:t>
            </a:r>
            <a:r>
              <a:rPr lang="de-DE" sz="2400" dirty="0"/>
              <a:t> eigentlich genau?</a:t>
            </a:r>
          </a:p>
          <a:p>
            <a:pPr lvl="1"/>
            <a:r>
              <a:rPr lang="de-DE" sz="2000" dirty="0"/>
              <a:t>Elemente </a:t>
            </a:r>
            <a:r>
              <a:rPr lang="de-DE" sz="2000" dirty="0" err="1">
                <a:solidFill>
                  <a:schemeClr val="accent1">
                    <a:lumMod val="50000"/>
                  </a:schemeClr>
                </a:solidFill>
              </a:rPr>
              <a:t>ω</a:t>
            </a:r>
            <a:r>
              <a:rPr lang="de-DE" sz="2000" dirty="0"/>
              <a:t> einer Grundgesamtheit </a:t>
            </a:r>
            <a:r>
              <a:rPr lang="de-DE" sz="2000" dirty="0" err="1">
                <a:solidFill>
                  <a:schemeClr val="accent1">
                    <a:lumMod val="50000"/>
                  </a:schemeClr>
                </a:solidFill>
              </a:rPr>
              <a:t>Ω</a:t>
            </a:r>
            <a:r>
              <a:rPr lang="de-DE" sz="2000" dirty="0"/>
              <a:t>  </a:t>
            </a:r>
          </a:p>
          <a:p>
            <a:pPr marL="742930" lvl="2" indent="-342891"/>
            <a:r>
              <a:rPr lang="de-DE" sz="2000" dirty="0"/>
              <a:t>Elementarereignisse sind abstrakt: </a:t>
            </a:r>
            <a:r>
              <a:rPr lang="de-DE" sz="2000" dirty="0" err="1">
                <a:solidFill>
                  <a:schemeClr val="accent1">
                    <a:lumMod val="50000"/>
                  </a:schemeClr>
                </a:solidFill>
              </a:rPr>
              <a:t>Ω</a:t>
            </a:r>
            <a:r>
              <a:rPr lang="de-DE" sz="2000" dirty="0">
                <a:solidFill>
                  <a:schemeClr val="accent1">
                    <a:lumMod val="50000"/>
                  </a:schemeClr>
                </a:solidFill>
              </a:rPr>
              <a:t> = {ω</a:t>
            </a:r>
            <a:r>
              <a:rPr lang="de-DE" sz="2000" baseline="-25000" dirty="0">
                <a:solidFill>
                  <a:schemeClr val="accent1">
                    <a:lumMod val="50000"/>
                  </a:schemeClr>
                </a:solidFill>
              </a:rPr>
              <a:t>1</a:t>
            </a:r>
            <a:r>
              <a:rPr lang="de-DE" sz="2000" dirty="0">
                <a:solidFill>
                  <a:schemeClr val="accent1">
                    <a:lumMod val="50000"/>
                  </a:schemeClr>
                </a:solidFill>
              </a:rPr>
              <a:t>,ω</a:t>
            </a:r>
            <a:r>
              <a:rPr lang="de-DE" sz="2000" baseline="-25000" dirty="0">
                <a:solidFill>
                  <a:schemeClr val="accent1">
                    <a:lumMod val="50000"/>
                  </a:schemeClr>
                </a:solidFill>
              </a:rPr>
              <a:t>2</a:t>
            </a:r>
            <a:r>
              <a:rPr lang="de-DE" sz="2000" dirty="0">
                <a:solidFill>
                  <a:schemeClr val="accent1">
                    <a:lumMod val="50000"/>
                  </a:schemeClr>
                </a:solidFill>
              </a:rPr>
              <a:t>,...,ω</a:t>
            </a:r>
            <a:r>
              <a:rPr lang="de-DE" sz="2000" baseline="-25000" dirty="0">
                <a:solidFill>
                  <a:schemeClr val="accent1">
                    <a:lumMod val="50000"/>
                  </a:schemeClr>
                </a:solidFill>
              </a:rPr>
              <a:t>6</a:t>
            </a:r>
            <a:r>
              <a:rPr lang="de-DE" sz="2000" dirty="0">
                <a:solidFill>
                  <a:schemeClr val="accent1">
                    <a:lumMod val="50000"/>
                  </a:schemeClr>
                </a:solidFill>
              </a:rPr>
              <a:t>}</a:t>
            </a:r>
            <a:r>
              <a:rPr lang="de-DE" sz="2000" dirty="0"/>
              <a:t> </a:t>
            </a:r>
          </a:p>
          <a:p>
            <a:pPr marL="1200119" lvl="3" indent="-342891"/>
            <a:r>
              <a:rPr lang="de-DE" sz="1800" dirty="0"/>
              <a:t>Beispiel: </a:t>
            </a:r>
            <a:r>
              <a:rPr lang="de-DE" sz="1800" dirty="0" err="1">
                <a:solidFill>
                  <a:schemeClr val="accent1">
                    <a:lumMod val="50000"/>
                  </a:schemeClr>
                </a:solidFill>
              </a:rPr>
              <a:t>ω</a:t>
            </a:r>
            <a:r>
              <a:rPr lang="de-DE" sz="1800" baseline="-25000" dirty="0" err="1">
                <a:solidFill>
                  <a:schemeClr val="accent1">
                    <a:lumMod val="50000"/>
                  </a:schemeClr>
                </a:solidFill>
              </a:rPr>
              <a:t>i</a:t>
            </a:r>
            <a:r>
              <a:rPr lang="de-DE" sz="1800" baseline="-25000" dirty="0">
                <a:solidFill>
                  <a:schemeClr val="accent1">
                    <a:lumMod val="50000"/>
                  </a:schemeClr>
                </a:solidFill>
              </a:rPr>
              <a:t> </a:t>
            </a:r>
            <a:r>
              <a:rPr lang="de-DE" sz="1800" dirty="0"/>
              <a:t>steht für </a:t>
            </a:r>
            <a:r>
              <a:rPr lang="de-DE" sz="1800" u="sng" dirty="0"/>
              <a:t>einen</a:t>
            </a:r>
            <a:r>
              <a:rPr lang="de-DE" sz="1800" dirty="0"/>
              <a:t> Würfelwurf</a:t>
            </a:r>
          </a:p>
          <a:p>
            <a:pPr lvl="1"/>
            <a:r>
              <a:rPr lang="de-DE" sz="2000" dirty="0"/>
              <a:t>Abbildung von Ereignissen auf Merkmalswerte durch Zufallsvariablen</a:t>
            </a:r>
          </a:p>
          <a:p>
            <a:pPr lvl="2"/>
            <a:r>
              <a:rPr lang="de-DE" sz="2000" dirty="0"/>
              <a:t>Zufallsvariable </a:t>
            </a:r>
            <a:r>
              <a:rPr lang="de-DE" sz="2000" dirty="0">
                <a:solidFill>
                  <a:schemeClr val="accent1">
                    <a:lumMod val="50000"/>
                  </a:schemeClr>
                </a:solidFill>
              </a:rPr>
              <a:t>X</a:t>
            </a:r>
            <a:r>
              <a:rPr lang="de-DE" sz="2000" dirty="0"/>
              <a:t> für </a:t>
            </a:r>
            <a:r>
              <a:rPr lang="de-DE" sz="2000" i="1" dirty="0"/>
              <a:t>Ergebnis</a:t>
            </a:r>
            <a:r>
              <a:rPr lang="de-DE" sz="2000" dirty="0"/>
              <a:t> des Würfelwurfs ist eine Funktion</a:t>
            </a:r>
          </a:p>
          <a:p>
            <a:pPr lvl="2"/>
            <a:r>
              <a:rPr lang="de-DE" sz="2000" dirty="0"/>
              <a:t>Ziel: Ereignis </a:t>
            </a:r>
            <a:r>
              <a:rPr lang="de-DE" sz="2000" dirty="0" err="1">
                <a:solidFill>
                  <a:schemeClr val="accent1">
                    <a:lumMod val="50000"/>
                  </a:schemeClr>
                </a:solidFill>
              </a:rPr>
              <a:t>ω</a:t>
            </a:r>
            <a:r>
              <a:rPr lang="de-DE" sz="2000" baseline="-25000" dirty="0" err="1">
                <a:solidFill>
                  <a:schemeClr val="accent1">
                    <a:lumMod val="50000"/>
                  </a:schemeClr>
                </a:solidFill>
              </a:rPr>
              <a:t>i</a:t>
            </a:r>
            <a:r>
              <a:rPr lang="de-DE" sz="2000" baseline="-25000" dirty="0">
                <a:solidFill>
                  <a:schemeClr val="accent1">
                    <a:lumMod val="50000"/>
                  </a:schemeClr>
                </a:solidFill>
              </a:rPr>
              <a:t> </a:t>
            </a:r>
            <a:r>
              <a:rPr lang="de-DE" sz="2000" dirty="0"/>
              <a:t>auf obenliegende Zahl </a:t>
            </a:r>
            <a:r>
              <a:rPr lang="de-DE" sz="2000" dirty="0">
                <a:solidFill>
                  <a:schemeClr val="accent1">
                    <a:lumMod val="50000"/>
                  </a:schemeClr>
                </a:solidFill>
              </a:rPr>
              <a:t>i</a:t>
            </a:r>
            <a:r>
              <a:rPr lang="de-DE" sz="2000" dirty="0"/>
              <a:t> des geworfenen Würfels abbilden</a:t>
            </a:r>
          </a:p>
          <a:p>
            <a:pPr lvl="2"/>
            <a:r>
              <a:rPr lang="de-DE" sz="2000" dirty="0">
                <a:solidFill>
                  <a:schemeClr val="accent1">
                    <a:lumMod val="50000"/>
                  </a:schemeClr>
                </a:solidFill>
              </a:rPr>
              <a:t>X : </a:t>
            </a:r>
            <a:r>
              <a:rPr lang="de-DE" sz="2000" dirty="0" err="1">
                <a:solidFill>
                  <a:schemeClr val="accent1">
                    <a:lumMod val="50000"/>
                  </a:schemeClr>
                </a:solidFill>
              </a:rPr>
              <a:t>Ω</a:t>
            </a:r>
            <a:r>
              <a:rPr lang="de-DE" sz="2000" dirty="0">
                <a:solidFill>
                  <a:schemeClr val="accent1">
                    <a:lumMod val="50000"/>
                  </a:schemeClr>
                </a:solidFill>
              </a:rPr>
              <a:t> </a:t>
            </a:r>
            <a:r>
              <a:rPr lang="de-DE" sz="2000" dirty="0">
                <a:solidFill>
                  <a:schemeClr val="accent1">
                    <a:lumMod val="50000"/>
                  </a:schemeClr>
                </a:solidFill>
                <a:sym typeface="Wingdings"/>
              </a:rPr>
              <a:t> {1, 2, 3, 4, 5, 6}</a:t>
            </a:r>
            <a:endParaRPr lang="de-DE" sz="20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3</a:t>
            </a:fld>
            <a:endParaRPr lang="de-DE"/>
          </a:p>
        </p:txBody>
      </p:sp>
    </p:spTree>
    <p:extLst>
      <p:ext uri="{BB962C8B-B14F-4D97-AF65-F5344CB8AC3E}">
        <p14:creationId xmlns:p14="http://schemas.microsoft.com/office/powerpoint/2010/main" val="1515821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err="1">
                <a:latin typeface="+mn-lt"/>
                <a:ea typeface="ＭＳ Ｐゴシック" charset="0"/>
              </a:rPr>
              <a:t>Inferenz</a:t>
            </a:r>
            <a:r>
              <a:rPr lang="en-US" dirty="0">
                <a:latin typeface="+mn-lt"/>
                <a:ea typeface="ＭＳ Ｐゴシック" charset="0"/>
              </a:rPr>
              <a:t> </a:t>
            </a:r>
            <a:r>
              <a:rPr lang="en-US" dirty="0" err="1">
                <a:latin typeface="+mn-lt"/>
                <a:ea typeface="ＭＳ Ｐゴシック" charset="0"/>
              </a:rPr>
              <a:t>durch</a:t>
            </a:r>
            <a:r>
              <a:rPr lang="en-US" dirty="0">
                <a:latin typeface="+mn-lt"/>
                <a:ea typeface="ＭＳ Ｐゴシック" charset="0"/>
              </a:rPr>
              <a:t> Enumeration</a:t>
            </a:r>
            <a:r>
              <a:rPr lang="en-US" dirty="0">
                <a:latin typeface="+mn-lt"/>
                <a:ea typeface="ＭＳ Ｐゴシック" charset="0"/>
                <a:cs typeface="ＭＳ Ｐゴシック" charset="0"/>
              </a:rPr>
              <a:t>, contd.</a:t>
            </a:r>
          </a:p>
        </p:txBody>
      </p:sp>
      <p:sp>
        <p:nvSpPr>
          <p:cNvPr id="64515" name="Rectangle 3"/>
          <p:cNvSpPr>
            <a:spLocks noGrp="1" noChangeArrowheads="1"/>
          </p:cNvSpPr>
          <p:nvPr>
            <p:ph type="body" idx="1"/>
          </p:nvPr>
        </p:nvSpPr>
        <p:spPr/>
        <p:txBody>
          <a:bodyPr/>
          <a:lstStyle/>
          <a:p>
            <a:pPr eaLnBrk="1" hangingPunct="1">
              <a:lnSpc>
                <a:spcPct val="80000"/>
              </a:lnSpc>
              <a:buFont typeface="Times" charset="0"/>
              <a:buNone/>
            </a:pPr>
            <a:r>
              <a:rPr lang="de-DE" sz="1600" dirty="0">
                <a:ea typeface="ＭＳ Ｐゴシック" charset="0"/>
              </a:rPr>
              <a:t>Typischerweise interessieren wir uns für </a:t>
            </a:r>
          </a:p>
          <a:p>
            <a:pPr eaLnBrk="1" hangingPunct="1">
              <a:lnSpc>
                <a:spcPct val="80000"/>
              </a:lnSpc>
              <a:buFont typeface="Times" charset="0"/>
              <a:buNone/>
            </a:pPr>
            <a:r>
              <a:rPr lang="de-DE" sz="1600" dirty="0">
                <a:ea typeface="ＭＳ Ｐゴシック" charset="0"/>
              </a:rPr>
              <a:t>	die A-posteriori-</a:t>
            </a:r>
            <a:r>
              <a:rPr lang="de-DE" sz="1600" dirty="0" err="1">
                <a:ea typeface="ＭＳ Ｐゴシック" charset="0"/>
              </a:rPr>
              <a:t>Verbundswahrscheinlichkeit</a:t>
            </a:r>
            <a:r>
              <a:rPr lang="de-DE" sz="1600" dirty="0">
                <a:ea typeface="ＭＳ Ｐゴシック" charset="0"/>
              </a:rPr>
              <a:t> von den </a:t>
            </a:r>
            <a:r>
              <a:rPr lang="de-DE" sz="1600" dirty="0">
                <a:solidFill>
                  <a:schemeClr val="accent2"/>
                </a:solidFill>
                <a:ea typeface="ＭＳ Ｐゴシック" charset="0"/>
              </a:rPr>
              <a:t>Anfragevariablen </a:t>
            </a:r>
            <a:r>
              <a:rPr lang="de-DE" sz="1600" b="1" dirty="0">
                <a:ea typeface="ＭＳ Ｐゴシック" charset="0"/>
              </a:rPr>
              <a:t>Y </a:t>
            </a:r>
          </a:p>
          <a:p>
            <a:pPr eaLnBrk="1" hangingPunct="1">
              <a:lnSpc>
                <a:spcPct val="80000"/>
              </a:lnSpc>
              <a:buFont typeface="Times" charset="0"/>
              <a:buNone/>
            </a:pPr>
            <a:r>
              <a:rPr lang="de-DE" sz="1600" dirty="0">
                <a:ea typeface="ＭＳ Ｐゴシック" charset="0"/>
              </a:rPr>
              <a:t>	gegebene spezifische Werte </a:t>
            </a:r>
            <a:r>
              <a:rPr lang="de-DE" sz="1600" b="1" dirty="0" err="1">
                <a:ea typeface="ＭＳ Ｐゴシック" charset="0"/>
              </a:rPr>
              <a:t>e</a:t>
            </a:r>
            <a:r>
              <a:rPr lang="de-DE" sz="1600" dirty="0">
                <a:ea typeface="ＭＳ Ｐゴシック" charset="0"/>
              </a:rPr>
              <a:t> für die </a:t>
            </a:r>
            <a:r>
              <a:rPr lang="de-DE" sz="1600" dirty="0">
                <a:solidFill>
                  <a:schemeClr val="accent2"/>
                </a:solidFill>
                <a:ea typeface="ＭＳ Ｐゴシック" charset="0"/>
              </a:rPr>
              <a:t>beobachteten Variablen </a:t>
            </a:r>
            <a:r>
              <a:rPr lang="de-DE" sz="1600" b="1" dirty="0">
                <a:ea typeface="ＭＳ Ｐゴシック" charset="0"/>
              </a:rPr>
              <a:t>E</a:t>
            </a:r>
          </a:p>
          <a:p>
            <a:pPr eaLnBrk="1" hangingPunct="1">
              <a:lnSpc>
                <a:spcPct val="80000"/>
              </a:lnSpc>
              <a:buFont typeface="Times" charset="0"/>
              <a:buNone/>
            </a:pPr>
            <a:r>
              <a:rPr lang="de-DE" sz="1600" b="1" dirty="0">
                <a:ea typeface="ＭＳ Ｐゴシック" charset="0"/>
              </a:rPr>
              <a:t>	(X</a:t>
            </a:r>
            <a:r>
              <a:rPr lang="de-DE" sz="1600" dirty="0">
                <a:ea typeface="ＭＳ Ｐゴシック" charset="0"/>
              </a:rPr>
              <a:t> sind alle Variablen der modellierten Welt)</a:t>
            </a:r>
          </a:p>
          <a:p>
            <a:pPr eaLnBrk="1" hangingPunct="1">
              <a:lnSpc>
                <a:spcPct val="80000"/>
              </a:lnSpc>
              <a:buFont typeface="Times" charset="0"/>
              <a:buNone/>
            </a:pPr>
            <a:endParaRPr lang="de-DE" sz="1600" dirty="0">
              <a:ea typeface="ＭＳ Ｐゴシック" charset="0"/>
            </a:endParaRPr>
          </a:p>
          <a:p>
            <a:pPr eaLnBrk="1" hangingPunct="1">
              <a:lnSpc>
                <a:spcPct val="80000"/>
              </a:lnSpc>
              <a:buFont typeface="Times" charset="0"/>
              <a:buNone/>
            </a:pPr>
            <a:r>
              <a:rPr lang="de-DE" sz="1600" dirty="0">
                <a:ea typeface="ＭＳ Ｐゴシック" charset="0"/>
              </a:rPr>
              <a:t>Lassen Sie die </a:t>
            </a:r>
            <a:r>
              <a:rPr lang="de-DE" sz="1600" dirty="0">
                <a:solidFill>
                  <a:schemeClr val="accent2"/>
                </a:solidFill>
                <a:ea typeface="ＭＳ Ｐゴシック" charset="0"/>
              </a:rPr>
              <a:t>latenten Variablen</a:t>
            </a:r>
            <a:r>
              <a:rPr lang="de-DE" sz="1600" dirty="0">
                <a:ea typeface="ＭＳ Ｐゴシック" charset="0"/>
              </a:rPr>
              <a:t> </a:t>
            </a:r>
            <a:r>
              <a:rPr lang="de-DE" sz="1600" b="1" dirty="0">
                <a:solidFill>
                  <a:schemeClr val="accent1">
                    <a:lumMod val="50000"/>
                  </a:schemeClr>
                </a:solidFill>
                <a:ea typeface="ＭＳ Ｐゴシック" charset="0"/>
              </a:rPr>
              <a:t>H </a:t>
            </a:r>
            <a:r>
              <a:rPr lang="de-DE" sz="1600" dirty="0">
                <a:solidFill>
                  <a:schemeClr val="accent1">
                    <a:lumMod val="50000"/>
                  </a:schemeClr>
                </a:solidFill>
                <a:ea typeface="ＭＳ Ｐゴシック" charset="0"/>
              </a:rPr>
              <a:t>= </a:t>
            </a:r>
            <a:r>
              <a:rPr lang="de-DE" sz="1600" b="1" dirty="0">
                <a:solidFill>
                  <a:schemeClr val="accent1">
                    <a:lumMod val="50000"/>
                  </a:schemeClr>
                </a:solidFill>
                <a:ea typeface="ＭＳ Ｐゴシック" charset="0"/>
              </a:rPr>
              <a:t>X </a:t>
            </a:r>
            <a:r>
              <a:rPr lang="de-DE" sz="1600" dirty="0">
                <a:solidFill>
                  <a:schemeClr val="accent1">
                    <a:lumMod val="50000"/>
                  </a:schemeClr>
                </a:solidFill>
                <a:ea typeface="ＭＳ Ｐゴシック" charset="0"/>
              </a:rPr>
              <a:t>- </a:t>
            </a:r>
            <a:r>
              <a:rPr lang="de-DE" sz="1600" b="1" dirty="0">
                <a:solidFill>
                  <a:schemeClr val="accent1">
                    <a:lumMod val="50000"/>
                  </a:schemeClr>
                </a:solidFill>
                <a:ea typeface="ＭＳ Ｐゴシック" charset="0"/>
              </a:rPr>
              <a:t>Y</a:t>
            </a:r>
            <a:r>
              <a:rPr lang="de-DE" sz="1600" dirty="0">
                <a:solidFill>
                  <a:schemeClr val="accent1">
                    <a:lumMod val="50000"/>
                  </a:schemeClr>
                </a:solidFill>
                <a:ea typeface="ＭＳ Ｐゴシック" charset="0"/>
              </a:rPr>
              <a:t> – </a:t>
            </a:r>
            <a:r>
              <a:rPr lang="de-DE" sz="1600" b="1" dirty="0">
                <a:solidFill>
                  <a:schemeClr val="accent1">
                    <a:lumMod val="50000"/>
                  </a:schemeClr>
                </a:solidFill>
                <a:ea typeface="ＭＳ Ｐゴシック" charset="0"/>
              </a:rPr>
              <a:t>E </a:t>
            </a:r>
            <a:r>
              <a:rPr lang="de-DE" sz="1600" dirty="0">
                <a:ea typeface="ＭＳ Ｐゴシック" charset="0"/>
              </a:rPr>
              <a:t>sein, dann erfolgt die erforderliche Summierung der gemeinsamen Einträge durch das Summieren über die latenten Variablen:
</a:t>
            </a:r>
          </a:p>
          <a:p>
            <a:pPr marL="762000" lvl="1" indent="-304800" eaLnBrk="1" hangingPunct="1">
              <a:lnSpc>
                <a:spcPct val="80000"/>
              </a:lnSpc>
              <a:buFont typeface="Wingdings" charset="0"/>
              <a:buNone/>
            </a:pPr>
            <a:r>
              <a:rPr lang="de-DE" sz="1400" b="1" dirty="0">
                <a:solidFill>
                  <a:schemeClr val="accent1">
                    <a:lumMod val="50000"/>
                  </a:schemeClr>
                </a:solidFill>
                <a:ea typeface="ＭＳ Ｐゴシック" charset="0"/>
              </a:rPr>
              <a:t>P</a:t>
            </a:r>
            <a:r>
              <a:rPr lang="de-DE" sz="1400" dirty="0">
                <a:solidFill>
                  <a:schemeClr val="accent1">
                    <a:lumMod val="50000"/>
                  </a:schemeClr>
                </a:solidFill>
                <a:ea typeface="ＭＳ Ｐゴシック" charset="0"/>
              </a:rPr>
              <a:t>(</a:t>
            </a:r>
            <a:r>
              <a:rPr lang="de-DE" sz="1400" b="1" dirty="0">
                <a:solidFill>
                  <a:schemeClr val="accent1">
                    <a:lumMod val="50000"/>
                  </a:schemeClr>
                </a:solidFill>
                <a:ea typeface="ＭＳ Ｐゴシック" charset="0"/>
              </a:rPr>
              <a:t>Y</a:t>
            </a:r>
            <a:r>
              <a:rPr lang="de-DE" sz="1400" dirty="0">
                <a:solidFill>
                  <a:schemeClr val="accent1">
                    <a:lumMod val="50000"/>
                  </a:schemeClr>
                </a:solidFill>
                <a:ea typeface="ＭＳ Ｐゴシック" charset="0"/>
              </a:rPr>
              <a:t> | </a:t>
            </a:r>
            <a:r>
              <a:rPr lang="de-DE" sz="1400" b="1" dirty="0">
                <a:solidFill>
                  <a:schemeClr val="accent1">
                    <a:lumMod val="50000"/>
                  </a:schemeClr>
                </a:solidFill>
                <a:ea typeface="ＭＳ Ｐゴシック" charset="0"/>
              </a:rPr>
              <a:t>E </a:t>
            </a:r>
            <a:r>
              <a:rPr lang="de-DE" sz="1400" dirty="0">
                <a:solidFill>
                  <a:schemeClr val="accent1">
                    <a:lumMod val="50000"/>
                  </a:schemeClr>
                </a:solidFill>
                <a:ea typeface="ＭＳ Ｐゴシック" charset="0"/>
              </a:rPr>
              <a:t>= </a:t>
            </a:r>
            <a:r>
              <a:rPr lang="de-DE" sz="1400" b="1" dirty="0" err="1">
                <a:solidFill>
                  <a:schemeClr val="accent1">
                    <a:lumMod val="50000"/>
                  </a:schemeClr>
                </a:solidFill>
                <a:ea typeface="ＭＳ Ｐゴシック" charset="0"/>
              </a:rPr>
              <a:t>e</a:t>
            </a:r>
            <a:r>
              <a:rPr lang="de-DE" sz="1400" dirty="0">
                <a:solidFill>
                  <a:schemeClr val="accent1">
                    <a:lumMod val="50000"/>
                  </a:schemeClr>
                </a:solidFill>
                <a:ea typeface="ＭＳ Ｐゴシック" charset="0"/>
              </a:rPr>
              <a:t>) = α</a:t>
            </a:r>
            <a:r>
              <a:rPr lang="de-DE" sz="1400" b="1" dirty="0">
                <a:solidFill>
                  <a:schemeClr val="accent1">
                    <a:lumMod val="50000"/>
                  </a:schemeClr>
                </a:solidFill>
                <a:ea typeface="ＭＳ Ｐゴシック" charset="0"/>
              </a:rPr>
              <a:t>P</a:t>
            </a:r>
            <a:r>
              <a:rPr lang="de-DE" sz="1400" dirty="0">
                <a:solidFill>
                  <a:schemeClr val="accent1">
                    <a:lumMod val="50000"/>
                  </a:schemeClr>
                </a:solidFill>
                <a:ea typeface="ＭＳ Ｐゴシック" charset="0"/>
              </a:rPr>
              <a:t>(</a:t>
            </a:r>
            <a:r>
              <a:rPr lang="de-DE" sz="1400" b="1" dirty="0">
                <a:solidFill>
                  <a:schemeClr val="accent1">
                    <a:lumMod val="50000"/>
                  </a:schemeClr>
                </a:solidFill>
                <a:ea typeface="ＭＳ Ｐゴシック" charset="0"/>
              </a:rPr>
              <a:t>Y</a:t>
            </a:r>
            <a:r>
              <a:rPr lang="de-DE" sz="1400" dirty="0">
                <a:solidFill>
                  <a:schemeClr val="accent1">
                    <a:lumMod val="50000"/>
                  </a:schemeClr>
                </a:solidFill>
                <a:ea typeface="ＭＳ Ｐゴシック" charset="0"/>
              </a:rPr>
              <a:t>,</a:t>
            </a:r>
            <a:r>
              <a:rPr lang="de-DE" sz="1400" b="1" dirty="0">
                <a:solidFill>
                  <a:schemeClr val="accent1">
                    <a:lumMod val="50000"/>
                  </a:schemeClr>
                </a:solidFill>
                <a:ea typeface="ＭＳ Ｐゴシック" charset="0"/>
              </a:rPr>
              <a:t>E</a:t>
            </a:r>
            <a:r>
              <a:rPr lang="de-DE" sz="1400" dirty="0">
                <a:solidFill>
                  <a:schemeClr val="accent1">
                    <a:lumMod val="50000"/>
                  </a:schemeClr>
                </a:solidFill>
                <a:ea typeface="ＭＳ Ｐゴシック" charset="0"/>
              </a:rPr>
              <a:t> = </a:t>
            </a:r>
            <a:r>
              <a:rPr lang="de-DE" sz="1400" b="1" dirty="0" err="1">
                <a:solidFill>
                  <a:schemeClr val="accent1">
                    <a:lumMod val="50000"/>
                  </a:schemeClr>
                </a:solidFill>
                <a:ea typeface="ＭＳ Ｐゴシック" charset="0"/>
              </a:rPr>
              <a:t>e</a:t>
            </a:r>
            <a:r>
              <a:rPr lang="de-DE" sz="1400" dirty="0">
                <a:solidFill>
                  <a:schemeClr val="accent1">
                    <a:lumMod val="50000"/>
                  </a:schemeClr>
                </a:solidFill>
                <a:ea typeface="ＭＳ Ｐゴシック" charset="0"/>
              </a:rPr>
              <a:t>) = α</a:t>
            </a:r>
            <a:r>
              <a:rPr lang="de-DE" sz="1400" dirty="0" err="1">
                <a:solidFill>
                  <a:schemeClr val="accent1">
                    <a:lumMod val="50000"/>
                  </a:schemeClr>
                </a:solidFill>
                <a:ea typeface="ＭＳ Ｐゴシック" charset="0"/>
                <a:cs typeface="Arial" charset="0"/>
              </a:rPr>
              <a:t>Σ</a:t>
            </a:r>
            <a:r>
              <a:rPr lang="de-DE" sz="1400" baseline="-25000" dirty="0" err="1">
                <a:solidFill>
                  <a:schemeClr val="accent1">
                    <a:lumMod val="50000"/>
                  </a:schemeClr>
                </a:solidFill>
                <a:ea typeface="ＭＳ Ｐゴシック" charset="0"/>
              </a:rPr>
              <a:t>h</a:t>
            </a:r>
            <a:r>
              <a:rPr lang="de-DE" sz="1400" b="1" dirty="0" err="1">
                <a:solidFill>
                  <a:schemeClr val="accent1">
                    <a:lumMod val="50000"/>
                  </a:schemeClr>
                </a:solidFill>
                <a:ea typeface="ＭＳ Ｐゴシック" charset="0"/>
              </a:rPr>
              <a:t>P</a:t>
            </a:r>
            <a:r>
              <a:rPr lang="de-DE" sz="1400" dirty="0">
                <a:solidFill>
                  <a:schemeClr val="accent1">
                    <a:lumMod val="50000"/>
                  </a:schemeClr>
                </a:solidFill>
                <a:ea typeface="ＭＳ Ｐゴシック" charset="0"/>
              </a:rPr>
              <a:t>(</a:t>
            </a:r>
            <a:r>
              <a:rPr lang="de-DE" sz="1400" b="1" dirty="0">
                <a:solidFill>
                  <a:schemeClr val="accent1">
                    <a:lumMod val="50000"/>
                  </a:schemeClr>
                </a:solidFill>
                <a:ea typeface="ＭＳ Ｐゴシック" charset="0"/>
              </a:rPr>
              <a:t>Y</a:t>
            </a:r>
            <a:r>
              <a:rPr lang="de-DE" sz="1400" dirty="0">
                <a:solidFill>
                  <a:schemeClr val="accent1">
                    <a:lumMod val="50000"/>
                  </a:schemeClr>
                </a:solidFill>
                <a:ea typeface="ＭＳ Ｐゴシック" charset="0"/>
              </a:rPr>
              <a:t>,</a:t>
            </a:r>
            <a:r>
              <a:rPr lang="de-DE" sz="1400" b="1" dirty="0">
                <a:solidFill>
                  <a:schemeClr val="accent1">
                    <a:lumMod val="50000"/>
                  </a:schemeClr>
                </a:solidFill>
                <a:ea typeface="ＭＳ Ｐゴシック" charset="0"/>
              </a:rPr>
              <a:t>E</a:t>
            </a:r>
            <a:r>
              <a:rPr lang="de-DE" sz="1400" dirty="0">
                <a:solidFill>
                  <a:schemeClr val="accent1">
                    <a:lumMod val="50000"/>
                  </a:schemeClr>
                </a:solidFill>
                <a:ea typeface="ＭＳ Ｐゴシック" charset="0"/>
              </a:rPr>
              <a:t>= </a:t>
            </a:r>
            <a:r>
              <a:rPr lang="de-DE" sz="1400" b="1" dirty="0" err="1">
                <a:solidFill>
                  <a:schemeClr val="accent1">
                    <a:lumMod val="50000"/>
                  </a:schemeClr>
                </a:solidFill>
                <a:ea typeface="ＭＳ Ｐゴシック" charset="0"/>
              </a:rPr>
              <a:t>e</a:t>
            </a:r>
            <a:r>
              <a:rPr lang="de-DE" sz="1400" dirty="0">
                <a:solidFill>
                  <a:schemeClr val="accent1">
                    <a:lumMod val="50000"/>
                  </a:schemeClr>
                </a:solidFill>
                <a:ea typeface="ＭＳ Ｐゴシック" charset="0"/>
              </a:rPr>
              <a:t>, </a:t>
            </a:r>
            <a:r>
              <a:rPr lang="de-DE" sz="1400" b="1" dirty="0">
                <a:solidFill>
                  <a:schemeClr val="accent1">
                    <a:lumMod val="50000"/>
                  </a:schemeClr>
                </a:solidFill>
                <a:ea typeface="ＭＳ Ｐゴシック" charset="0"/>
              </a:rPr>
              <a:t>H</a:t>
            </a:r>
            <a:r>
              <a:rPr lang="de-DE" sz="1400" dirty="0">
                <a:solidFill>
                  <a:schemeClr val="accent1">
                    <a:lumMod val="50000"/>
                  </a:schemeClr>
                </a:solidFill>
                <a:ea typeface="ＭＳ Ｐゴシック" charset="0"/>
              </a:rPr>
              <a:t> = </a:t>
            </a:r>
            <a:r>
              <a:rPr lang="de-DE" sz="1400" b="1" dirty="0">
                <a:solidFill>
                  <a:schemeClr val="accent1">
                    <a:lumMod val="50000"/>
                  </a:schemeClr>
                </a:solidFill>
                <a:ea typeface="ＭＳ Ｐゴシック" charset="0"/>
              </a:rPr>
              <a:t>h</a:t>
            </a:r>
            <a:r>
              <a:rPr lang="de-DE" sz="1400" dirty="0">
                <a:solidFill>
                  <a:schemeClr val="accent1">
                    <a:lumMod val="50000"/>
                  </a:schemeClr>
                </a:solidFill>
                <a:ea typeface="ＭＳ Ｐゴシック" charset="0"/>
              </a:rPr>
              <a:t>)</a:t>
            </a:r>
            <a:r>
              <a:rPr lang="de-DE" sz="1400" dirty="0">
                <a:ea typeface="ＭＳ Ｐゴシック" charset="0"/>
              </a:rPr>
              <a:t>
</a:t>
            </a:r>
            <a:endParaRPr lang="de-DE" sz="1600" dirty="0">
              <a:ea typeface="ＭＳ Ｐゴシック" charset="0"/>
            </a:endParaRPr>
          </a:p>
          <a:p>
            <a:pPr eaLnBrk="1" hangingPunct="1">
              <a:lnSpc>
                <a:spcPct val="80000"/>
              </a:lnSpc>
            </a:pPr>
            <a:r>
              <a:rPr lang="de-DE" sz="1600" dirty="0">
                <a:ea typeface="ＭＳ Ｐゴシック" charset="0"/>
              </a:rPr>
              <a:t>Die Terme in der Summation sind verbundene Einträge, da </a:t>
            </a:r>
            <a:r>
              <a:rPr lang="de-DE" sz="1600" b="1" dirty="0">
                <a:ea typeface="ＭＳ Ｐゴシック" charset="0"/>
              </a:rPr>
              <a:t>Y</a:t>
            </a:r>
            <a:r>
              <a:rPr lang="de-DE" sz="1600" dirty="0">
                <a:ea typeface="ＭＳ Ｐゴシック" charset="0"/>
              </a:rPr>
              <a:t>, </a:t>
            </a:r>
            <a:r>
              <a:rPr lang="de-DE" sz="1600" b="1" dirty="0">
                <a:ea typeface="ＭＳ Ｐゴシック" charset="0"/>
              </a:rPr>
              <a:t>E</a:t>
            </a:r>
            <a:r>
              <a:rPr lang="de-DE" sz="1600" dirty="0">
                <a:ea typeface="ＭＳ Ｐゴシック" charset="0"/>
              </a:rPr>
              <a:t> und </a:t>
            </a:r>
            <a:r>
              <a:rPr lang="de-DE" sz="1600" b="1" dirty="0">
                <a:ea typeface="ＭＳ Ｐゴシック" charset="0"/>
              </a:rPr>
              <a:t>H</a:t>
            </a:r>
            <a:r>
              <a:rPr lang="de-DE" sz="1600" dirty="0">
                <a:ea typeface="ＭＳ Ｐゴシック" charset="0"/>
              </a:rPr>
              <a:t> zusammen die Menge der Zufallsvariablen ausschöpfen (</a:t>
            </a:r>
            <a:r>
              <a:rPr lang="de-DE" sz="1600" b="1" dirty="0">
                <a:ea typeface="ＭＳ Ｐゴシック" charset="0"/>
              </a:rPr>
              <a:t>X</a:t>
            </a:r>
            <a:r>
              <a:rPr lang="de-DE" sz="1600" dirty="0">
                <a:ea typeface="ＭＳ Ｐゴシック" charset="0"/>
              </a:rPr>
              <a:t>)</a:t>
            </a:r>
          </a:p>
          <a:p>
            <a:pPr eaLnBrk="1" hangingPunct="1">
              <a:lnSpc>
                <a:spcPct val="80000"/>
              </a:lnSpc>
            </a:pPr>
            <a:endParaRPr lang="de-DE" sz="1600" dirty="0">
              <a:ea typeface="ＭＳ Ｐゴシック" charset="0"/>
            </a:endParaRPr>
          </a:p>
          <a:p>
            <a:pPr eaLnBrk="1" hangingPunct="1">
              <a:lnSpc>
                <a:spcPct val="80000"/>
              </a:lnSpc>
            </a:pPr>
            <a:r>
              <a:rPr lang="de-DE" sz="1600" dirty="0">
                <a:ea typeface="ＭＳ Ｐゴシック" charset="0"/>
              </a:rPr>
              <a:t>Probleme:</a:t>
            </a:r>
          </a:p>
          <a:p>
            <a:pPr marL="762000" lvl="1" indent="-304800" eaLnBrk="1" hangingPunct="1">
              <a:lnSpc>
                <a:spcPct val="80000"/>
              </a:lnSpc>
              <a:buFontTx/>
              <a:buAutoNum type="arabicPeriod"/>
            </a:pPr>
            <a:r>
              <a:rPr lang="de-DE" sz="1400" dirty="0" err="1">
                <a:ea typeface="ＭＳ Ｐゴシック" charset="0"/>
              </a:rPr>
              <a:t>Worst</a:t>
            </a:r>
            <a:r>
              <a:rPr lang="de-DE" sz="1400" dirty="0">
                <a:ea typeface="ＭＳ Ｐゴシック" charset="0"/>
              </a:rPr>
              <a:t>-Case Zeitkomplexität </a:t>
            </a:r>
            <a:r>
              <a:rPr lang="de-DE" sz="1400" i="1" dirty="0">
                <a:ea typeface="ＭＳ Ｐゴシック" charset="0"/>
              </a:rPr>
              <a:t>O(</a:t>
            </a:r>
            <a:r>
              <a:rPr lang="de-DE" sz="1400" i="1" dirty="0" err="1">
                <a:ea typeface="ＭＳ Ｐゴシック" charset="0"/>
              </a:rPr>
              <a:t>d</a:t>
            </a:r>
            <a:r>
              <a:rPr lang="de-DE" sz="1400" i="1" baseline="30000" dirty="0" err="1">
                <a:ea typeface="ＭＳ Ｐゴシック" charset="0"/>
              </a:rPr>
              <a:t>n</a:t>
            </a:r>
            <a:r>
              <a:rPr lang="de-DE" sz="1400" i="1" dirty="0">
                <a:ea typeface="ＭＳ Ｐゴシック" charset="0"/>
              </a:rPr>
              <a:t>) </a:t>
            </a:r>
            <a:r>
              <a:rPr lang="de-DE" sz="1400" dirty="0">
                <a:ea typeface="ＭＳ Ｐゴシック" charset="0"/>
              </a:rPr>
              <a:t>wo </a:t>
            </a:r>
            <a:r>
              <a:rPr lang="de-DE" sz="1400" i="1" dirty="0">
                <a:ea typeface="ＭＳ Ｐゴシック" charset="0"/>
              </a:rPr>
              <a:t>d</a:t>
            </a:r>
            <a:r>
              <a:rPr lang="de-DE" sz="1400" dirty="0">
                <a:ea typeface="ＭＳ Ｐゴシック" charset="0"/>
              </a:rPr>
              <a:t> die größte </a:t>
            </a:r>
            <a:r>
              <a:rPr lang="de-DE" sz="1400" dirty="0" err="1">
                <a:ea typeface="ＭＳ Ｐゴシック" charset="0"/>
              </a:rPr>
              <a:t>Stelligkeit</a:t>
            </a:r>
            <a:r>
              <a:rPr lang="de-DE" sz="1400" dirty="0">
                <a:ea typeface="ＭＳ Ｐゴシック" charset="0"/>
              </a:rPr>
              <a:t> ist und </a:t>
            </a:r>
            <a:r>
              <a:rPr lang="de-DE" sz="1400" dirty="0" err="1">
                <a:ea typeface="ＭＳ Ｐゴシック" charset="0"/>
              </a:rPr>
              <a:t>n</a:t>
            </a:r>
            <a:r>
              <a:rPr lang="de-DE" sz="1400" dirty="0">
                <a:ea typeface="ＭＳ Ｐゴシック" charset="0"/>
              </a:rPr>
              <a:t> bezeichnet die Anzahl der Zufallsvariablen
Raumkomplexität </a:t>
            </a:r>
            <a:r>
              <a:rPr lang="de-DE" sz="1400" i="1" dirty="0">
                <a:ea typeface="ＭＳ Ｐゴシック" charset="0"/>
              </a:rPr>
              <a:t>O(</a:t>
            </a:r>
            <a:r>
              <a:rPr lang="de-DE" sz="1400" i="1" dirty="0" err="1">
                <a:ea typeface="ＭＳ Ｐゴシック" charset="0"/>
              </a:rPr>
              <a:t>d</a:t>
            </a:r>
            <a:r>
              <a:rPr lang="de-DE" sz="1400" i="1" baseline="30000" dirty="0" err="1">
                <a:ea typeface="ＭＳ Ｐゴシック" charset="0"/>
              </a:rPr>
              <a:t>n</a:t>
            </a:r>
            <a:r>
              <a:rPr lang="de-DE" sz="1400" i="1" dirty="0">
                <a:ea typeface="ＭＳ Ｐゴシック" charset="0"/>
              </a:rPr>
              <a:t>)</a:t>
            </a:r>
            <a:r>
              <a:rPr lang="de-DE" sz="1400" dirty="0">
                <a:ea typeface="ＭＳ Ｐゴシック" charset="0"/>
              </a:rPr>
              <a:t> zur Speicherung der Verbundverteilung</a:t>
            </a:r>
          </a:p>
          <a:p>
            <a:pPr marL="762000" lvl="1" indent="-304800" eaLnBrk="1" hangingPunct="1">
              <a:lnSpc>
                <a:spcPct val="80000"/>
              </a:lnSpc>
              <a:buFontTx/>
              <a:buAutoNum type="arabicPeriod"/>
            </a:pPr>
            <a:r>
              <a:rPr lang="de-DE" sz="1400" dirty="0">
                <a:ea typeface="ＭＳ Ｐゴシック" charset="0"/>
              </a:rPr>
              <a:t>Wie können wir Zahlen für </a:t>
            </a:r>
            <a:r>
              <a:rPr lang="de-DE" sz="1400" i="1" dirty="0">
                <a:ea typeface="ＭＳ Ｐゴシック" charset="0"/>
              </a:rPr>
              <a:t>O(</a:t>
            </a:r>
            <a:r>
              <a:rPr lang="de-DE" sz="1400" i="1" dirty="0" err="1">
                <a:ea typeface="ＭＳ Ｐゴシック" charset="0"/>
              </a:rPr>
              <a:t>d</a:t>
            </a:r>
            <a:r>
              <a:rPr lang="de-DE" sz="1400" i="1" baseline="30000" dirty="0" err="1">
                <a:ea typeface="ＭＳ Ｐゴシック" charset="0"/>
              </a:rPr>
              <a:t>n</a:t>
            </a:r>
            <a:r>
              <a:rPr lang="de-DE" sz="1400" i="1" dirty="0">
                <a:ea typeface="ＭＳ Ｐゴシック" charset="0"/>
              </a:rPr>
              <a:t>) </a:t>
            </a:r>
            <a:r>
              <a:rPr lang="de-DE" sz="1400" dirty="0">
                <a:ea typeface="ＭＳ Ｐゴシック" charset="0"/>
              </a:rPr>
              <a:t>Einträge finden?</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30</a:t>
            </a:fld>
            <a:endParaRPr lang="de-DE" dirty="0"/>
          </a:p>
        </p:txBody>
      </p:sp>
      <p:sp>
        <p:nvSpPr>
          <p:cNvPr id="2" name="Cloud Callout 1">
            <a:extLst>
              <a:ext uri="{FF2B5EF4-FFF2-40B4-BE49-F238E27FC236}">
                <a16:creationId xmlns:a16="http://schemas.microsoft.com/office/drawing/2014/main" id="{9F2BD35E-6493-DA5A-5DD5-7F5224627E44}"/>
              </a:ext>
            </a:extLst>
          </p:cNvPr>
          <p:cNvSpPr/>
          <p:nvPr/>
        </p:nvSpPr>
        <p:spPr>
          <a:xfrm>
            <a:off x="6642025" y="4797152"/>
            <a:ext cx="2987824" cy="1368699"/>
          </a:xfrm>
          <a:prstGeom prst="cloudCallout">
            <a:avLst>
              <a:gd name="adj1" fmla="val -60230"/>
              <a:gd name="adj2" fmla="val -43260"/>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chemeClr val="tx1"/>
                </a:solidFill>
              </a:rPr>
              <a:t>O(f(n)): Notation für GrößenOrdnung</a:t>
            </a:r>
          </a:p>
        </p:txBody>
      </p:sp>
    </p:spTree>
    <p:extLst>
      <p:ext uri="{BB962C8B-B14F-4D97-AF65-F5344CB8AC3E}">
        <p14:creationId xmlns:p14="http://schemas.microsoft.com/office/powerpoint/2010/main" val="230231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err="1">
                <a:latin typeface="+mn-lt"/>
                <a:ea typeface="ＭＳ Ｐゴシック" charset="0"/>
                <a:cs typeface="ＭＳ Ｐゴシック" charset="0"/>
              </a:rPr>
              <a:t>Unabhängigkeiten</a:t>
            </a:r>
            <a:endParaRPr lang="en-US" dirty="0">
              <a:latin typeface="+mn-lt"/>
              <a:ea typeface="ＭＳ Ｐゴシック" charset="0"/>
              <a:cs typeface="ＭＳ Ｐゴシック" charset="0"/>
            </a:endParaRPr>
          </a:p>
        </p:txBody>
      </p:sp>
      <p:sp>
        <p:nvSpPr>
          <p:cNvPr id="66563" name="Rectangle 3"/>
          <p:cNvSpPr>
            <a:spLocks noGrp="1" noChangeArrowheads="1"/>
          </p:cNvSpPr>
          <p:nvPr>
            <p:ph type="body" idx="1"/>
          </p:nvPr>
        </p:nvSpPr>
        <p:spPr/>
        <p:txBody>
          <a:bodyPr/>
          <a:lstStyle/>
          <a:p>
            <a:pPr eaLnBrk="1" hangingPunct="1">
              <a:lnSpc>
                <a:spcPct val="80000"/>
              </a:lnSpc>
            </a:pPr>
            <a:r>
              <a:rPr lang="de-DE" sz="2000" dirty="0">
                <a:ea typeface="ＭＳ Ｐゴシック" charset="0"/>
              </a:rPr>
              <a:t>A und B sind unabhängig, genau dann wenn</a:t>
            </a:r>
          </a:p>
          <a:p>
            <a:pPr eaLnBrk="1" hangingPunct="1">
              <a:lnSpc>
                <a:spcPct val="80000"/>
              </a:lnSpc>
              <a:buFont typeface="Times" charset="0"/>
              <a:buNone/>
            </a:pPr>
            <a:r>
              <a:rPr lang="de-DE" sz="2000" b="1" dirty="0">
                <a:ea typeface="ＭＳ Ｐゴシック" charset="0"/>
              </a:rPr>
              <a:t>	P</a:t>
            </a:r>
            <a:r>
              <a:rPr lang="de-DE" sz="2000" dirty="0">
                <a:ea typeface="ＭＳ Ｐゴシック" charset="0"/>
              </a:rPr>
              <a:t>(A|B) = </a:t>
            </a:r>
            <a:r>
              <a:rPr lang="de-DE" sz="2000" b="1" dirty="0">
                <a:ea typeface="ＭＳ Ｐゴシック" charset="0"/>
              </a:rPr>
              <a:t>P</a:t>
            </a:r>
            <a:r>
              <a:rPr lang="de-DE" sz="2000" dirty="0">
                <a:ea typeface="ＭＳ Ｐゴシック" charset="0"/>
              </a:rPr>
              <a:t>(A)    oder </a:t>
            </a:r>
            <a:r>
              <a:rPr lang="de-DE" sz="2000" b="1" dirty="0">
                <a:ea typeface="ＭＳ Ｐゴシック" charset="0"/>
              </a:rPr>
              <a:t>P</a:t>
            </a:r>
            <a:r>
              <a:rPr lang="de-DE" sz="2000" dirty="0">
                <a:ea typeface="ＭＳ Ｐゴシック" charset="0"/>
              </a:rPr>
              <a:t>(B|A) = </a:t>
            </a:r>
            <a:r>
              <a:rPr lang="de-DE" sz="2000" b="1" dirty="0">
                <a:ea typeface="ＭＳ Ｐゴシック" charset="0"/>
              </a:rPr>
              <a:t>P</a:t>
            </a:r>
            <a:r>
              <a:rPr lang="de-DE" sz="2000" dirty="0">
                <a:ea typeface="ＭＳ Ｐゴシック" charset="0"/>
              </a:rPr>
              <a:t>(B)     oder </a:t>
            </a:r>
            <a:r>
              <a:rPr lang="de-DE" sz="2000" b="1" dirty="0">
                <a:ea typeface="ＭＳ Ｐゴシック" charset="0"/>
              </a:rPr>
              <a:t>P</a:t>
            </a:r>
            <a:r>
              <a:rPr lang="de-DE" sz="2000" dirty="0">
                <a:ea typeface="ＭＳ Ｐゴシック" charset="0"/>
              </a:rPr>
              <a:t>(A, B) = </a:t>
            </a:r>
            <a:r>
              <a:rPr lang="de-DE" sz="2000" b="1" dirty="0">
                <a:ea typeface="ＭＳ Ｐゴシック" charset="0"/>
              </a:rPr>
              <a:t>P</a:t>
            </a:r>
            <a:r>
              <a:rPr lang="de-DE" sz="2000" dirty="0">
                <a:ea typeface="ＭＳ Ｐゴシック" charset="0"/>
              </a:rPr>
              <a:t>(A) </a:t>
            </a:r>
            <a:r>
              <a:rPr lang="de-DE" sz="2000" b="1" dirty="0">
                <a:ea typeface="ＭＳ Ｐゴシック" charset="0"/>
              </a:rPr>
              <a:t>P</a:t>
            </a:r>
            <a:r>
              <a:rPr lang="de-DE" sz="2000" dirty="0">
                <a:ea typeface="ＭＳ Ｐゴシック" charset="0"/>
              </a:rPr>
              <a:t>(B)
</a:t>
            </a:r>
          </a:p>
          <a:p>
            <a:pPr eaLnBrk="1" hangingPunct="1">
              <a:lnSpc>
                <a:spcPct val="80000"/>
              </a:lnSpc>
            </a:pPr>
            <a:endParaRPr lang="de-DE" sz="2000" dirty="0">
              <a:ea typeface="ＭＳ Ｐゴシック" charset="0"/>
            </a:endParaRPr>
          </a:p>
          <a:p>
            <a:pPr eaLnBrk="1" hangingPunct="1">
              <a:lnSpc>
                <a:spcPct val="80000"/>
              </a:lnSpc>
            </a:pPr>
            <a:endParaRPr lang="de-DE" sz="2000" dirty="0">
              <a:ea typeface="ＭＳ Ｐゴシック" charset="0"/>
            </a:endParaRPr>
          </a:p>
          <a:p>
            <a:pPr eaLnBrk="1" hangingPunct="1">
              <a:lnSpc>
                <a:spcPct val="80000"/>
              </a:lnSpc>
            </a:pPr>
            <a:endParaRPr lang="de-DE" sz="2000" dirty="0">
              <a:ea typeface="ＭＳ Ｐゴシック" charset="0"/>
            </a:endParaRPr>
          </a:p>
          <a:p>
            <a:pPr lvl="1" eaLnBrk="1" hangingPunct="1">
              <a:lnSpc>
                <a:spcPct val="80000"/>
              </a:lnSpc>
              <a:buFont typeface="Wingdings" charset="0"/>
              <a:buNone/>
            </a:pPr>
            <a:endParaRPr lang="de-DE" sz="1800" b="1" dirty="0">
              <a:ea typeface="ＭＳ Ｐゴシック" charset="0"/>
            </a:endParaRPr>
          </a:p>
          <a:p>
            <a:pPr lvl="1" eaLnBrk="1" hangingPunct="1">
              <a:lnSpc>
                <a:spcPct val="80000"/>
              </a:lnSpc>
              <a:buFont typeface="Wingdings" charset="0"/>
              <a:buNone/>
            </a:pPr>
            <a:endParaRPr lang="de-DE" sz="1800" b="1" dirty="0">
              <a:ea typeface="ＭＳ Ｐゴシック" charset="0"/>
            </a:endParaRPr>
          </a:p>
          <a:p>
            <a:pPr lvl="1" eaLnBrk="1" hangingPunct="1">
              <a:lnSpc>
                <a:spcPct val="80000"/>
              </a:lnSpc>
              <a:buFont typeface="Wingdings" charset="0"/>
              <a:buNone/>
            </a:pPr>
            <a:endParaRPr lang="de-DE" sz="1800" b="1" dirty="0">
              <a:ea typeface="ＭＳ Ｐゴシック" charset="0"/>
            </a:endParaRPr>
          </a:p>
          <a:p>
            <a:pPr lvl="1" eaLnBrk="1" hangingPunct="1">
              <a:lnSpc>
                <a:spcPct val="80000"/>
              </a:lnSpc>
              <a:buFont typeface="Wingdings" charset="0"/>
              <a:buNone/>
            </a:pPr>
            <a:r>
              <a:rPr lang="de-DE" sz="1800" b="1" dirty="0">
                <a:ea typeface="ＭＳ Ｐゴシック" charset="0"/>
              </a:rPr>
              <a:t>P</a:t>
            </a:r>
            <a:r>
              <a:rPr lang="de-DE" sz="1800" dirty="0">
                <a:ea typeface="ＭＳ Ｐゴシック" charset="0"/>
              </a:rPr>
              <a:t>(Zahnschmerzen, Fang, Loch, Wetter)</a:t>
            </a:r>
          </a:p>
          <a:p>
            <a:pPr lvl="1" eaLnBrk="1" hangingPunct="1">
              <a:lnSpc>
                <a:spcPct val="80000"/>
              </a:lnSpc>
              <a:buFont typeface="Wingdings" charset="0"/>
              <a:buNone/>
            </a:pPr>
            <a:r>
              <a:rPr lang="de-DE" sz="1800" dirty="0">
                <a:ea typeface="ＭＳ Ｐゴシック" charset="0"/>
              </a:rPr>
              <a:t>	= </a:t>
            </a:r>
            <a:r>
              <a:rPr lang="de-DE" sz="1800" b="1" dirty="0">
                <a:ea typeface="ＭＳ Ｐゴシック" charset="0"/>
              </a:rPr>
              <a:t>P</a:t>
            </a:r>
            <a:r>
              <a:rPr lang="de-DE" sz="1800" dirty="0">
                <a:ea typeface="ＭＳ Ｐゴシック" charset="0"/>
              </a:rPr>
              <a:t>(Zahnschmerzen, Fang, Loch) </a:t>
            </a:r>
            <a:r>
              <a:rPr lang="de-DE" sz="1800" b="1" dirty="0">
                <a:ea typeface="ＭＳ Ｐゴシック" charset="0"/>
              </a:rPr>
              <a:t>P</a:t>
            </a:r>
            <a:r>
              <a:rPr lang="de-DE" sz="1800" dirty="0">
                <a:ea typeface="ＭＳ Ｐゴシック" charset="0"/>
              </a:rPr>
              <a:t>(Wetter)</a:t>
            </a:r>
          </a:p>
          <a:p>
            <a:pPr lvl="4" eaLnBrk="1" hangingPunct="1">
              <a:lnSpc>
                <a:spcPct val="80000"/>
              </a:lnSpc>
              <a:buFont typeface="Wingdings" charset="0"/>
              <a:buNone/>
            </a:pPr>
            <a:endParaRPr lang="de-DE" sz="1400" dirty="0">
              <a:ea typeface="ＭＳ Ｐゴシック" charset="0"/>
            </a:endParaRPr>
          </a:p>
          <a:p>
            <a:pPr eaLnBrk="1" hangingPunct="1">
              <a:lnSpc>
                <a:spcPct val="80000"/>
              </a:lnSpc>
            </a:pPr>
            <a:r>
              <a:rPr lang="de-DE" sz="2000" dirty="0">
                <a:ea typeface="ＭＳ Ｐゴシック" charset="0"/>
              </a:rPr>
              <a:t>32 Einträge reduziert zu 12 Einträgen; </a:t>
            </a:r>
          </a:p>
          <a:p>
            <a:pPr eaLnBrk="1" hangingPunct="1">
              <a:lnSpc>
                <a:spcPct val="80000"/>
              </a:lnSpc>
            </a:pPr>
            <a:r>
              <a:rPr lang="de-DE" sz="2000" dirty="0">
                <a:ea typeface="ＭＳ Ｐゴシック" charset="0"/>
              </a:rPr>
              <a:t>Absolute Unabhängigkeit ist sehr mächtig, aber auch selten</a:t>
            </a:r>
            <a:endParaRPr lang="de-DE" sz="1400" dirty="0">
              <a:ea typeface="ＭＳ Ｐゴシック" charset="0"/>
            </a:endParaRPr>
          </a:p>
          <a:p>
            <a:pPr eaLnBrk="1" hangingPunct="1">
              <a:lnSpc>
                <a:spcPct val="80000"/>
              </a:lnSpc>
            </a:pPr>
            <a:r>
              <a:rPr lang="de-DE" sz="2000" dirty="0">
                <a:ea typeface="ＭＳ Ｐゴシック" charset="0"/>
              </a:rPr>
              <a:t>Die Zahnmedizin ist ein großes Feld mit Hunderten von Variablen, von denen keine unabhängig ist. Was können wir da tun?</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31</a:t>
            </a:fld>
            <a:endParaRPr lang="de-DE" dirty="0"/>
          </a:p>
        </p:txBody>
      </p:sp>
      <p:sp>
        <p:nvSpPr>
          <p:cNvPr id="2" name="Oval 1">
            <a:extLst>
              <a:ext uri="{FF2B5EF4-FFF2-40B4-BE49-F238E27FC236}">
                <a16:creationId xmlns:a16="http://schemas.microsoft.com/office/drawing/2014/main" id="{688127D7-BF5C-DBB5-ABD5-68631EF61EEB}"/>
              </a:ext>
            </a:extLst>
          </p:cNvPr>
          <p:cNvSpPr/>
          <p:nvPr/>
        </p:nvSpPr>
        <p:spPr>
          <a:xfrm>
            <a:off x="1259632" y="2121477"/>
            <a:ext cx="2448272" cy="144016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de-DE" dirty="0"/>
              <a:t>Loch</a:t>
            </a:r>
          </a:p>
          <a:p>
            <a:pPr algn="ctr"/>
            <a:r>
              <a:rPr lang="de-DE" dirty="0"/>
              <a:t>Zahnschmerzen Fang Wetter</a:t>
            </a:r>
          </a:p>
        </p:txBody>
      </p:sp>
      <p:sp>
        <p:nvSpPr>
          <p:cNvPr id="3" name="Oval 2">
            <a:extLst>
              <a:ext uri="{FF2B5EF4-FFF2-40B4-BE49-F238E27FC236}">
                <a16:creationId xmlns:a16="http://schemas.microsoft.com/office/drawing/2014/main" id="{CC8DD20D-6FF9-BE68-DC9E-3487047D542B}"/>
              </a:ext>
            </a:extLst>
          </p:cNvPr>
          <p:cNvSpPr/>
          <p:nvPr/>
        </p:nvSpPr>
        <p:spPr>
          <a:xfrm>
            <a:off x="5148064" y="2121477"/>
            <a:ext cx="2448272" cy="831863"/>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de-DE" dirty="0"/>
              <a:t>Loch</a:t>
            </a:r>
          </a:p>
          <a:p>
            <a:pPr algn="ctr"/>
            <a:r>
              <a:rPr lang="de-DE" dirty="0"/>
              <a:t>Zahnschmerzen Fang</a:t>
            </a:r>
          </a:p>
        </p:txBody>
      </p:sp>
      <p:sp>
        <p:nvSpPr>
          <p:cNvPr id="4" name="Oval 3">
            <a:extLst>
              <a:ext uri="{FF2B5EF4-FFF2-40B4-BE49-F238E27FC236}">
                <a16:creationId xmlns:a16="http://schemas.microsoft.com/office/drawing/2014/main" id="{647C684E-AB2A-84D5-B863-B13E27DCE2FB}"/>
              </a:ext>
            </a:extLst>
          </p:cNvPr>
          <p:cNvSpPr/>
          <p:nvPr/>
        </p:nvSpPr>
        <p:spPr>
          <a:xfrm>
            <a:off x="5423012" y="3170703"/>
            <a:ext cx="1800200" cy="43204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de-DE" dirty="0"/>
              <a:t>Wetter</a:t>
            </a:r>
          </a:p>
        </p:txBody>
      </p:sp>
      <p:sp>
        <p:nvSpPr>
          <p:cNvPr id="6" name="Right Arrow 5">
            <a:extLst>
              <a:ext uri="{FF2B5EF4-FFF2-40B4-BE49-F238E27FC236}">
                <a16:creationId xmlns:a16="http://schemas.microsoft.com/office/drawing/2014/main" id="{380FCB4C-B397-EFDC-10FE-2C0BB1B80DEC}"/>
              </a:ext>
            </a:extLst>
          </p:cNvPr>
          <p:cNvSpPr/>
          <p:nvPr/>
        </p:nvSpPr>
        <p:spPr>
          <a:xfrm>
            <a:off x="3923928" y="2628462"/>
            <a:ext cx="1008112" cy="61291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de-DE" sz="1200" dirty="0"/>
              <a:t>Zerfällt in</a:t>
            </a:r>
          </a:p>
        </p:txBody>
      </p:sp>
    </p:spTree>
    <p:extLst>
      <p:ext uri="{BB962C8B-B14F-4D97-AF65-F5344CB8AC3E}">
        <p14:creationId xmlns:p14="http://schemas.microsoft.com/office/powerpoint/2010/main" val="2057869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err="1">
                <a:latin typeface="+mn-lt"/>
                <a:ea typeface="ＭＳ Ｐゴシック" charset="0"/>
              </a:rPr>
              <a:t>Bedingte</a:t>
            </a:r>
            <a:r>
              <a:rPr lang="en-US" dirty="0">
                <a:latin typeface="+mn-lt"/>
                <a:ea typeface="ＭＳ Ｐゴシック" charset="0"/>
              </a:rPr>
              <a:t> </a:t>
            </a:r>
            <a:r>
              <a:rPr lang="en-US" dirty="0" err="1">
                <a:latin typeface="+mn-lt"/>
                <a:ea typeface="ＭＳ Ｐゴシック" charset="0"/>
              </a:rPr>
              <a:t>Unabhängigkeit</a:t>
            </a:r>
            <a:r>
              <a:rPr lang="en-US" dirty="0">
                <a:latin typeface="+mn-lt"/>
                <a:ea typeface="ＭＳ Ｐゴシック" charset="0"/>
              </a:rPr>
              <a:t>
</a:t>
            </a:r>
            <a:endParaRPr lang="en-US" dirty="0">
              <a:latin typeface="+mn-lt"/>
              <a:ea typeface="ＭＳ Ｐゴシック" charset="0"/>
              <a:cs typeface="ＭＳ Ｐゴシック" charset="0"/>
            </a:endParaRPr>
          </a:p>
        </p:txBody>
      </p:sp>
      <p:sp>
        <p:nvSpPr>
          <p:cNvPr id="68611" name="Rectangle 3"/>
          <p:cNvSpPr>
            <a:spLocks noGrp="1" noChangeArrowheads="1"/>
          </p:cNvSpPr>
          <p:nvPr>
            <p:ph type="body" idx="1"/>
          </p:nvPr>
        </p:nvSpPr>
        <p:spPr>
          <a:xfrm>
            <a:off x="457200" y="1340768"/>
            <a:ext cx="8229600" cy="4525963"/>
          </a:xfrm>
        </p:spPr>
        <p:txBody>
          <a:bodyPr/>
          <a:lstStyle/>
          <a:p>
            <a:pPr eaLnBrk="1" hangingPunct="1">
              <a:lnSpc>
                <a:spcPct val="80000"/>
              </a:lnSpc>
            </a:pP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a:t>
            </a:r>
            <a:r>
              <a:rPr lang="en-US" sz="2000" dirty="0" err="1">
                <a:solidFill>
                  <a:schemeClr val="accent1">
                    <a:lumMod val="50000"/>
                  </a:schemeClr>
                </a:solidFill>
                <a:ea typeface="ＭＳ Ｐゴシック" charset="0"/>
              </a:rPr>
              <a:t>Zahnschmerzen</a:t>
            </a:r>
            <a:r>
              <a:rPr lang="en-US" sz="2000" dirty="0">
                <a:solidFill>
                  <a:schemeClr val="accent1">
                    <a:lumMod val="50000"/>
                  </a:schemeClr>
                </a:solidFill>
                <a:ea typeface="ＭＳ Ｐゴシック" charset="0"/>
              </a:rPr>
              <a:t>, Loch, Fang)</a:t>
            </a:r>
            <a:r>
              <a:rPr lang="en-US" sz="2000" dirty="0">
                <a:ea typeface="ＭＳ Ｐゴシック" charset="0"/>
              </a:rPr>
              <a:t> hat 2</a:t>
            </a:r>
            <a:r>
              <a:rPr lang="en-US" sz="2000" baseline="30000" dirty="0">
                <a:ea typeface="ＭＳ Ｐゴシック" charset="0"/>
              </a:rPr>
              <a:t>3</a:t>
            </a:r>
            <a:r>
              <a:rPr lang="en-US" sz="2000" dirty="0">
                <a:ea typeface="ＭＳ Ｐゴシック" charset="0"/>
              </a:rPr>
              <a:t> – 1 = 7 </a:t>
            </a:r>
            <a:r>
              <a:rPr lang="en-US" sz="2000" dirty="0" err="1">
                <a:ea typeface="ＭＳ Ｐゴシック" charset="0"/>
              </a:rPr>
              <a:t>unabhängige</a:t>
            </a:r>
            <a:r>
              <a:rPr lang="en-US" sz="2000" dirty="0">
                <a:ea typeface="ＭＳ Ｐゴシック" charset="0"/>
              </a:rPr>
              <a:t> </a:t>
            </a:r>
            <a:r>
              <a:rPr lang="en-US" sz="2000" dirty="0" err="1">
                <a:ea typeface="ＭＳ Ｐゴシック" charset="0"/>
              </a:rPr>
              <a:t>Einträge</a:t>
            </a:r>
            <a:r>
              <a:rPr lang="en-US" sz="2000" dirty="0">
                <a:ea typeface="ＭＳ Ｐゴシック" charset="0"/>
              </a:rPr>
              <a:t> </a:t>
            </a:r>
          </a:p>
          <a:p>
            <a:pPr eaLnBrk="1" hangingPunct="1">
              <a:lnSpc>
                <a:spcPct val="80000"/>
              </a:lnSpc>
            </a:pPr>
            <a:r>
              <a:rPr lang="en-US" sz="2000" dirty="0" err="1">
                <a:ea typeface="ＭＳ Ｐゴシック" charset="0"/>
              </a:rPr>
              <a:t>Wenn</a:t>
            </a:r>
            <a:r>
              <a:rPr lang="en-US" sz="2000" dirty="0">
                <a:ea typeface="ＭＳ Ｐゴシック" charset="0"/>
              </a:rPr>
              <a:t> ich </a:t>
            </a:r>
            <a:r>
              <a:rPr lang="en-US" sz="2000" dirty="0" err="1">
                <a:ea typeface="ＭＳ Ｐゴシック" charset="0"/>
              </a:rPr>
              <a:t>ein</a:t>
            </a:r>
            <a:r>
              <a:rPr lang="en-US" sz="2000" dirty="0">
                <a:ea typeface="ＭＳ Ｐゴシック" charset="0"/>
              </a:rPr>
              <a:t> Loch </a:t>
            </a:r>
            <a:r>
              <a:rPr lang="en-US" sz="2000" dirty="0" err="1">
                <a:ea typeface="ＭＳ Ｐゴシック" charset="0"/>
              </a:rPr>
              <a:t>habe</a:t>
            </a:r>
            <a:r>
              <a:rPr lang="en-US" sz="2000" dirty="0">
                <a:ea typeface="ＭＳ Ｐゴシック" charset="0"/>
              </a:rPr>
              <a:t>, </a:t>
            </a:r>
            <a:r>
              <a:rPr lang="en-US" sz="2000" dirty="0" err="1">
                <a:ea typeface="ＭＳ Ｐゴシック" charset="0"/>
              </a:rPr>
              <a:t>dann</a:t>
            </a:r>
            <a:r>
              <a:rPr lang="en-US" sz="2000" dirty="0">
                <a:ea typeface="ＭＳ Ｐゴシック" charset="0"/>
              </a:rPr>
              <a:t> </a:t>
            </a:r>
            <a:r>
              <a:rPr lang="en-US" sz="2000" dirty="0" err="1">
                <a:ea typeface="ＭＳ Ｐゴシック" charset="0"/>
              </a:rPr>
              <a:t>ist</a:t>
            </a:r>
            <a:r>
              <a:rPr lang="en-US" sz="2000" dirty="0">
                <a:ea typeface="ＭＳ Ｐゴシック" charset="0"/>
              </a:rPr>
              <a:t> die </a:t>
            </a:r>
            <a:r>
              <a:rPr lang="en-US" sz="2000" dirty="0" err="1">
                <a:ea typeface="ＭＳ Ｐゴシック" charset="0"/>
              </a:rPr>
              <a:t>Wahrscheinlichlichkeit</a:t>
            </a:r>
            <a:r>
              <a:rPr lang="en-US" sz="2000" dirty="0">
                <a:ea typeface="ＭＳ Ｐゴシック" charset="0"/>
              </a:rPr>
              <a:t>, </a:t>
            </a:r>
            <a:r>
              <a:rPr lang="en-US" sz="2000" dirty="0" err="1">
                <a:ea typeface="ＭＳ Ｐゴシック" charset="0"/>
              </a:rPr>
              <a:t>dass</a:t>
            </a:r>
            <a:r>
              <a:rPr lang="en-US" sz="2000" dirty="0">
                <a:ea typeface="ＭＳ Ｐゴシック" charset="0"/>
              </a:rPr>
              <a:t> der Fang das Loch </a:t>
            </a:r>
            <a:r>
              <a:rPr lang="en-US" sz="2000" dirty="0" err="1">
                <a:ea typeface="ＭＳ Ｐゴシック" charset="0"/>
              </a:rPr>
              <a:t>findet</a:t>
            </a:r>
            <a:r>
              <a:rPr lang="en-US" sz="2000" dirty="0">
                <a:ea typeface="ＭＳ Ｐゴシック" charset="0"/>
              </a:rPr>
              <a:t> </a:t>
            </a:r>
            <a:r>
              <a:rPr lang="en-US" sz="2000" dirty="0" err="1">
                <a:ea typeface="ＭＳ Ｐゴシック" charset="0"/>
              </a:rPr>
              <a:t>unabhängig</a:t>
            </a:r>
            <a:r>
              <a:rPr lang="en-US" sz="2000" dirty="0">
                <a:ea typeface="ＭＳ Ｐゴシック" charset="0"/>
              </a:rPr>
              <a:t> </a:t>
            </a:r>
            <a:r>
              <a:rPr lang="en-US" sz="2000" dirty="0" err="1">
                <a:ea typeface="ＭＳ Ｐゴシック" charset="0"/>
              </a:rPr>
              <a:t>davon</a:t>
            </a:r>
            <a:r>
              <a:rPr lang="en-US" sz="2000" dirty="0">
                <a:ea typeface="ＭＳ Ｐゴシック" charset="0"/>
              </a:rPr>
              <a:t>, </a:t>
            </a:r>
            <a:r>
              <a:rPr lang="en-US" sz="2000" dirty="0" err="1">
                <a:ea typeface="ＭＳ Ｐゴシック" charset="0"/>
              </a:rPr>
              <a:t>ob</a:t>
            </a:r>
            <a:r>
              <a:rPr lang="en-US" sz="2000" dirty="0">
                <a:ea typeface="ＭＳ Ｐゴシック" charset="0"/>
              </a:rPr>
              <a:t> ich </a:t>
            </a:r>
            <a:r>
              <a:rPr lang="en-US" sz="2000" dirty="0" err="1">
                <a:ea typeface="ＭＳ Ｐゴシック" charset="0"/>
              </a:rPr>
              <a:t>Zahnschmerzen</a:t>
            </a:r>
            <a:r>
              <a:rPr lang="en-US" sz="2000" dirty="0">
                <a:ea typeface="ＭＳ Ｐゴシック" charset="0"/>
              </a:rPr>
              <a:t> </a:t>
            </a:r>
            <a:r>
              <a:rPr lang="en-US" sz="2000" dirty="0" err="1">
                <a:ea typeface="ＭＳ Ｐゴシック" charset="0"/>
              </a:rPr>
              <a:t>habe</a:t>
            </a:r>
            <a:r>
              <a:rPr lang="en-US" sz="2000" dirty="0">
                <a:ea typeface="ＭＳ Ｐゴシック" charset="0"/>
              </a:rPr>
              <a:t>:</a:t>
            </a:r>
          </a:p>
          <a:p>
            <a:pPr lvl="1" eaLnBrk="1" hangingPunct="1">
              <a:lnSpc>
                <a:spcPct val="80000"/>
              </a:lnSpc>
              <a:buFont typeface="Wingdings" charset="0"/>
              <a:buNone/>
            </a:pPr>
            <a:r>
              <a:rPr lang="en-US" sz="1800" dirty="0">
                <a:ea typeface="ＭＳ Ｐゴシック" charset="0"/>
              </a:rPr>
              <a:t>(1)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loch) =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loch)</a:t>
            </a:r>
          </a:p>
          <a:p>
            <a:pPr lvl="4" eaLnBrk="1" hangingPunct="1">
              <a:lnSpc>
                <a:spcPct val="80000"/>
              </a:lnSpc>
            </a:pPr>
            <a:endParaRPr lang="en-US" sz="1400" dirty="0">
              <a:ea typeface="ＭＳ Ｐゴシック" charset="0"/>
            </a:endParaRPr>
          </a:p>
          <a:p>
            <a:pPr eaLnBrk="1" hangingPunct="1">
              <a:lnSpc>
                <a:spcPct val="80000"/>
              </a:lnSpc>
            </a:pPr>
            <a:r>
              <a:rPr lang="en-US" sz="2000" dirty="0">
                <a:ea typeface="ＭＳ Ｐゴシック" charset="0"/>
              </a:rPr>
              <a:t>Die </a:t>
            </a:r>
            <a:r>
              <a:rPr lang="en-US" sz="2000" dirty="0" err="1">
                <a:ea typeface="ＭＳ Ｐゴシック" charset="0"/>
              </a:rPr>
              <a:t>gleiche</a:t>
            </a:r>
            <a:r>
              <a:rPr lang="en-US" sz="2000" dirty="0">
                <a:ea typeface="ＭＳ Ｐゴシック" charset="0"/>
              </a:rPr>
              <a:t> </a:t>
            </a:r>
            <a:r>
              <a:rPr lang="en-US" sz="2000" dirty="0" err="1">
                <a:ea typeface="ＭＳ Ｐゴシック" charset="0"/>
              </a:rPr>
              <a:t>Unabhängigkeit</a:t>
            </a:r>
            <a:r>
              <a:rPr lang="en-US" sz="2000" dirty="0">
                <a:ea typeface="ＭＳ Ｐゴシック" charset="0"/>
              </a:rPr>
              <a:t> gilt </a:t>
            </a:r>
            <a:r>
              <a:rPr lang="en-US" sz="2000" dirty="0" err="1">
                <a:ea typeface="ＭＳ Ｐゴシック" charset="0"/>
              </a:rPr>
              <a:t>auch</a:t>
            </a:r>
            <a:r>
              <a:rPr lang="en-US" sz="2000" dirty="0">
                <a:ea typeface="ＭＳ Ｐゴシック" charset="0"/>
              </a:rPr>
              <a:t>, </a:t>
            </a:r>
            <a:r>
              <a:rPr lang="en-US" sz="2000" dirty="0" err="1">
                <a:ea typeface="ＭＳ Ｐゴシック" charset="0"/>
              </a:rPr>
              <a:t>wenn</a:t>
            </a:r>
            <a:r>
              <a:rPr lang="en-US" sz="2000" dirty="0">
                <a:ea typeface="ＭＳ Ｐゴシック" charset="0"/>
              </a:rPr>
              <a:t> ich </a:t>
            </a:r>
            <a:r>
              <a:rPr lang="en-US" sz="2000" dirty="0" err="1">
                <a:ea typeface="ＭＳ Ｐゴシック" charset="0"/>
              </a:rPr>
              <a:t>kein</a:t>
            </a:r>
            <a:r>
              <a:rPr lang="en-US" sz="2000" dirty="0">
                <a:ea typeface="ＭＳ Ｐゴシック" charset="0"/>
              </a:rPr>
              <a:t> Loch </a:t>
            </a:r>
            <a:r>
              <a:rPr lang="en-US" sz="2000" dirty="0" err="1">
                <a:ea typeface="ＭＳ Ｐゴシック" charset="0"/>
              </a:rPr>
              <a:t>habe</a:t>
            </a:r>
            <a:r>
              <a:rPr lang="en-US" sz="2000" dirty="0">
                <a:ea typeface="ＭＳ Ｐゴシック" charset="0"/>
              </a:rPr>
              <a:t>:</a:t>
            </a:r>
          </a:p>
          <a:p>
            <a:pPr lvl="1" eaLnBrk="1" hangingPunct="1">
              <a:lnSpc>
                <a:spcPct val="80000"/>
              </a:lnSpc>
              <a:buFont typeface="Wingdings" charset="0"/>
              <a:buNone/>
            </a:pPr>
            <a:r>
              <a:rPr lang="en-US" sz="1800" dirty="0">
                <a:ea typeface="ＭＳ Ｐゴシック" charset="0"/>
              </a:rPr>
              <a:t>(2)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a:t>
            </a:r>
            <a:r>
              <a:rPr lang="en-US" sz="1800" dirty="0">
                <a:solidFill>
                  <a:schemeClr val="accent1">
                    <a:lumMod val="50000"/>
                  </a:schemeClr>
                </a:solidFill>
                <a:ea typeface="ＭＳ Ｐゴシック" charset="0"/>
                <a:sym typeface="Symbol" charset="0"/>
              </a:rPr>
              <a:t></a:t>
            </a:r>
            <a:r>
              <a:rPr lang="en-US" sz="1800" dirty="0">
                <a:solidFill>
                  <a:schemeClr val="accent1">
                    <a:lumMod val="50000"/>
                  </a:schemeClr>
                </a:solidFill>
                <a:ea typeface="ＭＳ Ｐゴシック" charset="0"/>
              </a:rPr>
              <a:t> loch) =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a:t>
            </a:r>
            <a:r>
              <a:rPr lang="en-US" sz="1800" dirty="0">
                <a:solidFill>
                  <a:schemeClr val="accent1">
                    <a:lumMod val="50000"/>
                  </a:schemeClr>
                </a:solidFill>
                <a:ea typeface="ＭＳ Ｐゴシック" charset="0"/>
                <a:sym typeface="Symbol" charset="0"/>
              </a:rPr>
              <a:t></a:t>
            </a:r>
            <a:r>
              <a:rPr lang="en-US" sz="1800" dirty="0">
                <a:solidFill>
                  <a:schemeClr val="accent1">
                    <a:lumMod val="50000"/>
                  </a:schemeClr>
                </a:solidFill>
                <a:ea typeface="ＭＳ Ｐゴシック" charset="0"/>
              </a:rPr>
              <a:t> loch)</a:t>
            </a:r>
            <a:r>
              <a:rPr lang="en-US" sz="1400" dirty="0">
                <a:ea typeface="ＭＳ Ｐゴシック" charset="0"/>
              </a:rPr>
              <a:t>
</a:t>
            </a:r>
          </a:p>
          <a:p>
            <a:pPr eaLnBrk="1" hangingPunct="1">
              <a:lnSpc>
                <a:spcPct val="80000"/>
              </a:lnSpc>
            </a:pPr>
            <a:r>
              <a:rPr lang="en-US" sz="2000" dirty="0">
                <a:ea typeface="ＭＳ Ｐゴシック" charset="0"/>
              </a:rPr>
              <a:t>Fang </a:t>
            </a:r>
            <a:r>
              <a:rPr lang="en-US" sz="2000" dirty="0" err="1">
                <a:ea typeface="ＭＳ Ｐゴシック" charset="0"/>
              </a:rPr>
              <a:t>ist</a:t>
            </a:r>
            <a:r>
              <a:rPr lang="en-US" sz="2000" dirty="0">
                <a:ea typeface="ＭＳ Ｐゴシック" charset="0"/>
              </a:rPr>
              <a:t> </a:t>
            </a:r>
            <a:r>
              <a:rPr lang="en-US" sz="2000" dirty="0" err="1">
                <a:solidFill>
                  <a:srgbClr val="0B05FF"/>
                </a:solidFill>
                <a:ea typeface="ＭＳ Ｐゴシック" charset="0"/>
              </a:rPr>
              <a:t>bedingt</a:t>
            </a:r>
            <a:r>
              <a:rPr lang="en-US" sz="2000" dirty="0">
                <a:solidFill>
                  <a:srgbClr val="0B05FF"/>
                </a:solidFill>
                <a:ea typeface="ＭＳ Ｐゴシック" charset="0"/>
              </a:rPr>
              <a:t> </a:t>
            </a:r>
            <a:r>
              <a:rPr lang="en-US" sz="2000" dirty="0" err="1">
                <a:solidFill>
                  <a:srgbClr val="0B05FF"/>
                </a:solidFill>
                <a:ea typeface="ＭＳ Ｐゴシック" charset="0"/>
              </a:rPr>
              <a:t>Unabhängig</a:t>
            </a:r>
            <a:r>
              <a:rPr lang="en-US" sz="2000" dirty="0">
                <a:solidFill>
                  <a:srgbClr val="0B05FF"/>
                </a:solidFill>
                <a:ea typeface="ＭＳ Ｐゴシック" charset="0"/>
              </a:rPr>
              <a:t> </a:t>
            </a:r>
            <a:r>
              <a:rPr lang="en-US" sz="2000" dirty="0">
                <a:ea typeface="ＭＳ Ｐゴシック" charset="0"/>
              </a:rPr>
              <a:t>von </a:t>
            </a:r>
            <a:r>
              <a:rPr lang="en-US" sz="2000" dirty="0" err="1">
                <a:ea typeface="ＭＳ Ｐゴシック" charset="0"/>
              </a:rPr>
              <a:t>Zahnschmerzen</a:t>
            </a:r>
            <a:r>
              <a:rPr lang="en-US" sz="2000" dirty="0">
                <a:ea typeface="ＭＳ Ｐゴシック" charset="0"/>
              </a:rPr>
              <a:t> </a:t>
            </a:r>
            <a:r>
              <a:rPr lang="en-US" sz="2000" dirty="0" err="1">
                <a:ea typeface="ＭＳ Ｐゴシック" charset="0"/>
              </a:rPr>
              <a:t>gegeben</a:t>
            </a:r>
            <a:r>
              <a:rPr lang="en-US" sz="2000" dirty="0">
                <a:ea typeface="ＭＳ Ｐゴシック" charset="0"/>
              </a:rPr>
              <a:t> Loch:</a:t>
            </a:r>
          </a:p>
          <a:p>
            <a:pPr lvl="1" eaLnBrk="1" hangingPunct="1">
              <a:lnSpc>
                <a:spcPct val="80000"/>
              </a:lnSpc>
              <a:buFont typeface="Wingdings" charset="0"/>
              <a:buNone/>
            </a:pP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Loch) =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Loch)</a:t>
            </a:r>
            <a:r>
              <a:rPr lang="en-US" sz="1800" dirty="0">
                <a:ea typeface="ＭＳ Ｐゴシック" charset="0"/>
              </a:rPr>
              <a:t>
</a:t>
            </a:r>
            <a:endParaRPr lang="en-US" sz="1400" dirty="0">
              <a:ea typeface="ＭＳ Ｐゴシック" charset="0"/>
            </a:endParaRPr>
          </a:p>
          <a:p>
            <a:pPr eaLnBrk="1" hangingPunct="1">
              <a:lnSpc>
                <a:spcPct val="80000"/>
              </a:lnSpc>
            </a:pPr>
            <a:r>
              <a:rPr lang="en-US" sz="2000" dirty="0" err="1">
                <a:ea typeface="ＭＳ Ｐゴシック" charset="0"/>
              </a:rPr>
              <a:t>Äquivalente</a:t>
            </a:r>
            <a:r>
              <a:rPr lang="en-US" sz="2000" dirty="0">
                <a:ea typeface="ＭＳ Ｐゴシック" charset="0"/>
              </a:rPr>
              <a:t> </a:t>
            </a:r>
            <a:r>
              <a:rPr lang="en-US" sz="2000" dirty="0" err="1">
                <a:ea typeface="ＭＳ Ｐゴシック" charset="0"/>
              </a:rPr>
              <a:t>Aussagen</a:t>
            </a:r>
            <a:r>
              <a:rPr lang="en-US" sz="2000" dirty="0">
                <a:ea typeface="ＭＳ Ｐゴシック" charset="0"/>
              </a:rPr>
              <a:t>:</a:t>
            </a:r>
          </a:p>
          <a:p>
            <a:pPr lvl="1" eaLnBrk="1" hangingPunct="1">
              <a:lnSpc>
                <a:spcPct val="80000"/>
              </a:lnSpc>
              <a:buFont typeface="Wingdings" charset="0"/>
              <a:buNone/>
            </a:pP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 Fang, Loch) =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 Loch)
</a:t>
            </a:r>
          </a:p>
          <a:p>
            <a:pPr lvl="1" eaLnBrk="1" hangingPunct="1">
              <a:lnSpc>
                <a:spcPct val="80000"/>
              </a:lnSpc>
              <a:buFont typeface="Wingdings" charset="0"/>
              <a:buNone/>
            </a:pP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Fang | Loch) =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a:t>
            </a:r>
            <a:r>
              <a:rPr lang="en-US" sz="1800" dirty="0" err="1">
                <a:solidFill>
                  <a:schemeClr val="accent1">
                    <a:lumMod val="50000"/>
                  </a:schemeClr>
                </a:solidFill>
                <a:ea typeface="ＭＳ Ｐゴシック" charset="0"/>
              </a:rPr>
              <a:t>Zahnschmerzen</a:t>
            </a:r>
            <a:r>
              <a:rPr lang="en-US" sz="1800" dirty="0">
                <a:solidFill>
                  <a:schemeClr val="accent1">
                    <a:lumMod val="50000"/>
                  </a:schemeClr>
                </a:solidFill>
                <a:ea typeface="ＭＳ Ｐゴシック" charset="0"/>
              </a:rPr>
              <a:t> | Loch) </a:t>
            </a:r>
            <a:r>
              <a:rPr lang="en-US" sz="1800" b="1" dirty="0">
                <a:solidFill>
                  <a:schemeClr val="accent1">
                    <a:lumMod val="50000"/>
                  </a:schemeClr>
                </a:solidFill>
                <a:ea typeface="ＭＳ Ｐゴシック" charset="0"/>
              </a:rPr>
              <a:t>P</a:t>
            </a:r>
            <a:r>
              <a:rPr lang="en-US" sz="1800" dirty="0">
                <a:solidFill>
                  <a:schemeClr val="accent1">
                    <a:lumMod val="50000"/>
                  </a:schemeClr>
                </a:solidFill>
                <a:ea typeface="ＭＳ Ｐゴシック" charset="0"/>
              </a:rPr>
              <a:t>(Fang | Loch)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32</a:t>
            </a:fld>
            <a:endParaRPr lang="de-DE" dirty="0"/>
          </a:p>
        </p:txBody>
      </p:sp>
    </p:spTree>
    <p:extLst>
      <p:ext uri="{BB962C8B-B14F-4D97-AF65-F5344CB8AC3E}">
        <p14:creationId xmlns:p14="http://schemas.microsoft.com/office/powerpoint/2010/main" val="1234909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err="1">
                <a:latin typeface="+mn-lt"/>
                <a:ea typeface="ＭＳ Ｐゴシック" charset="0"/>
              </a:rPr>
              <a:t>Bedingte</a:t>
            </a:r>
            <a:r>
              <a:rPr lang="en-US" dirty="0">
                <a:latin typeface="+mn-lt"/>
                <a:ea typeface="ＭＳ Ｐゴシック" charset="0"/>
              </a:rPr>
              <a:t> </a:t>
            </a:r>
            <a:r>
              <a:rPr lang="en-US" dirty="0" err="1">
                <a:latin typeface="+mn-lt"/>
                <a:ea typeface="ＭＳ Ｐゴシック" charset="0"/>
              </a:rPr>
              <a:t>Unabhängigkeit</a:t>
            </a:r>
            <a:r>
              <a:rPr lang="en-US" dirty="0">
                <a:latin typeface="+mn-lt"/>
                <a:ea typeface="ＭＳ Ｐゴシック" charset="0"/>
              </a:rPr>
              <a:t> </a:t>
            </a:r>
            <a:r>
              <a:rPr lang="en-US" dirty="0">
                <a:latin typeface="+mn-lt"/>
                <a:ea typeface="ＭＳ Ｐゴシック" charset="0"/>
                <a:cs typeface="ＭＳ Ｐゴシック" charset="0"/>
              </a:rPr>
              <a:t>contd.</a:t>
            </a:r>
          </a:p>
        </p:txBody>
      </p:sp>
      <p:sp>
        <p:nvSpPr>
          <p:cNvPr id="70659" name="Rectangle 3"/>
          <p:cNvSpPr>
            <a:spLocks noGrp="1" noChangeArrowheads="1"/>
          </p:cNvSpPr>
          <p:nvPr>
            <p:ph type="body" idx="1"/>
          </p:nvPr>
        </p:nvSpPr>
        <p:spPr/>
        <p:txBody>
          <a:bodyPr/>
          <a:lstStyle/>
          <a:p>
            <a:pPr eaLnBrk="1" hangingPunct="1">
              <a:lnSpc>
                <a:spcPct val="80000"/>
              </a:lnSpc>
            </a:pPr>
            <a:r>
              <a:rPr lang="en-US" sz="2400" dirty="0" err="1">
                <a:ea typeface="ＭＳ Ｐゴシック" charset="0"/>
              </a:rPr>
              <a:t>Bestimme</a:t>
            </a:r>
            <a:r>
              <a:rPr lang="en-US" sz="2400" dirty="0">
                <a:ea typeface="ＭＳ Ｐゴシック" charset="0"/>
              </a:rPr>
              <a:t> die </a:t>
            </a:r>
            <a:r>
              <a:rPr lang="en-US" sz="2400" dirty="0" err="1">
                <a:ea typeface="ＭＳ Ｐゴシック" charset="0"/>
              </a:rPr>
              <a:t>vollständige</a:t>
            </a:r>
            <a:r>
              <a:rPr lang="en-US" sz="2400" dirty="0">
                <a:ea typeface="ＭＳ Ｐゴシック" charset="0"/>
              </a:rPr>
              <a:t> </a:t>
            </a:r>
            <a:r>
              <a:rPr lang="en-US" sz="2400" dirty="0" err="1">
                <a:ea typeface="ＭＳ Ｐゴシック" charset="0"/>
              </a:rPr>
              <a:t>Verbundswahrscheinlichkeit</a:t>
            </a:r>
            <a:r>
              <a:rPr lang="en-US" sz="2400" dirty="0">
                <a:ea typeface="ＭＳ Ｐゴシック" charset="0"/>
              </a:rPr>
              <a:t> </a:t>
            </a:r>
            <a:r>
              <a:rPr lang="en-US" sz="2400" dirty="0" err="1">
                <a:ea typeface="ＭＳ Ｐゴシック" charset="0"/>
              </a:rPr>
              <a:t>mit</a:t>
            </a:r>
            <a:r>
              <a:rPr lang="en-US" sz="2400" dirty="0">
                <a:ea typeface="ＭＳ Ｐゴシック" charset="0"/>
              </a:rPr>
              <a:t> </a:t>
            </a:r>
            <a:r>
              <a:rPr lang="en-US" sz="2400" dirty="0" err="1">
                <a:ea typeface="ＭＳ Ｐゴシック" charset="0"/>
              </a:rPr>
              <a:t>Hilfe</a:t>
            </a:r>
            <a:r>
              <a:rPr lang="en-US" sz="2400" dirty="0">
                <a:ea typeface="ＭＳ Ｐゴシック" charset="0"/>
              </a:rPr>
              <a:t> des </a:t>
            </a:r>
            <a:r>
              <a:rPr lang="en-US" sz="2400" dirty="0" err="1">
                <a:ea typeface="ＭＳ Ｐゴシック" charset="0"/>
              </a:rPr>
              <a:t>Multplikationssatzes</a:t>
            </a:r>
            <a:r>
              <a:rPr lang="en-US" sz="2400" dirty="0">
                <a:ea typeface="ＭＳ Ｐゴシック" charset="0"/>
              </a:rPr>
              <a:t>:</a:t>
            </a:r>
          </a:p>
          <a:p>
            <a:pPr eaLnBrk="1" hangingPunct="1">
              <a:lnSpc>
                <a:spcPct val="80000"/>
              </a:lnSpc>
              <a:buFont typeface="Times" charset="0"/>
              <a:buNone/>
            </a:pPr>
            <a:r>
              <a:rPr lang="en-US" sz="2400" b="1" dirty="0">
                <a:ea typeface="ＭＳ Ｐゴシック" charset="0"/>
              </a:rPr>
              <a:t>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a:t>
            </a:r>
            <a:r>
              <a:rPr lang="en-US" sz="2000" dirty="0" err="1">
                <a:solidFill>
                  <a:schemeClr val="accent1">
                    <a:lumMod val="50000"/>
                  </a:schemeClr>
                </a:solidFill>
                <a:ea typeface="ＭＳ Ｐゴシック" charset="0"/>
              </a:rPr>
              <a:t>Zahnschmerzen</a:t>
            </a:r>
            <a:r>
              <a:rPr lang="en-US" sz="2000" dirty="0">
                <a:solidFill>
                  <a:schemeClr val="accent1">
                    <a:lumMod val="50000"/>
                  </a:schemeClr>
                </a:solidFill>
                <a:ea typeface="ＭＳ Ｐゴシック" charset="0"/>
              </a:rPr>
              <a:t>, Fang, Loch)</a:t>
            </a:r>
          </a:p>
          <a:p>
            <a:pPr lvl="1" eaLnBrk="1" hangingPunct="1">
              <a:lnSpc>
                <a:spcPct val="80000"/>
              </a:lnSpc>
              <a:buFont typeface="Wingdings" charset="0"/>
              <a:buNone/>
            </a:pPr>
            <a:r>
              <a:rPr lang="en-US" sz="2000" dirty="0">
                <a:ea typeface="ＭＳ Ｐゴシック" charset="0"/>
              </a:rPr>
              <a:t>	</a:t>
            </a:r>
            <a:r>
              <a:rPr lang="en-US" sz="2000" dirty="0">
                <a:solidFill>
                  <a:schemeClr val="accent1">
                    <a:lumMod val="50000"/>
                  </a:schemeClr>
                </a:solidFill>
                <a:ea typeface="ＭＳ Ｐゴシック" charset="0"/>
              </a:rPr>
              <a:t>=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a:t>
            </a:r>
            <a:r>
              <a:rPr lang="en-US" sz="2000" dirty="0" err="1">
                <a:solidFill>
                  <a:schemeClr val="accent1">
                    <a:lumMod val="50000"/>
                  </a:schemeClr>
                </a:solidFill>
                <a:ea typeface="ＭＳ Ｐゴシック" charset="0"/>
              </a:rPr>
              <a:t>Zahnschmerzen</a:t>
            </a:r>
            <a:r>
              <a:rPr lang="en-US" sz="2000" dirty="0">
                <a:solidFill>
                  <a:schemeClr val="accent1">
                    <a:lumMod val="50000"/>
                  </a:schemeClr>
                </a:solidFill>
                <a:ea typeface="ＭＳ Ｐゴシック" charset="0"/>
              </a:rPr>
              <a:t> | Fang, Loch)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(Fang, Loch)
</a:t>
            </a:r>
          </a:p>
          <a:p>
            <a:pPr lvl="1" eaLnBrk="1" hangingPunct="1">
              <a:lnSpc>
                <a:spcPct val="80000"/>
              </a:lnSpc>
              <a:buFont typeface="Wingdings" charset="0"/>
              <a:buNone/>
            </a:pPr>
            <a:r>
              <a:rPr lang="en-US" sz="2000" dirty="0">
                <a:solidFill>
                  <a:schemeClr val="accent1">
                    <a:lumMod val="50000"/>
                  </a:schemeClr>
                </a:solidFill>
                <a:ea typeface="ＭＳ Ｐゴシック" charset="0"/>
              </a:rPr>
              <a:t>	=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a:t>
            </a:r>
            <a:r>
              <a:rPr lang="en-US" sz="2000" dirty="0" err="1">
                <a:solidFill>
                  <a:schemeClr val="accent1">
                    <a:lumMod val="50000"/>
                  </a:schemeClr>
                </a:solidFill>
                <a:ea typeface="ＭＳ Ｐゴシック" charset="0"/>
              </a:rPr>
              <a:t>Zahnschmerzen</a:t>
            </a:r>
            <a:r>
              <a:rPr lang="en-US" sz="2000" dirty="0">
                <a:solidFill>
                  <a:schemeClr val="accent1">
                    <a:lumMod val="50000"/>
                  </a:schemeClr>
                </a:solidFill>
                <a:ea typeface="ＭＳ Ｐゴシック" charset="0"/>
              </a:rPr>
              <a:t> | Fang, Loch)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(Fang | Loch)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(Loch)</a:t>
            </a:r>
            <a:r>
              <a:rPr lang="en-US" sz="2000" dirty="0">
                <a:ea typeface="ＭＳ Ｐゴシック" charset="0"/>
              </a:rPr>
              <a:t>
</a:t>
            </a:r>
            <a:r>
              <a:rPr lang="en-US" sz="2000" dirty="0" err="1">
                <a:ea typeface="ＭＳ Ｐゴシック" charset="0"/>
              </a:rPr>
              <a:t>bedingte</a:t>
            </a:r>
            <a:r>
              <a:rPr lang="en-US" sz="2000" dirty="0">
                <a:ea typeface="ＭＳ Ｐゴシック" charset="0"/>
              </a:rPr>
              <a:t> </a:t>
            </a:r>
            <a:r>
              <a:rPr lang="en-US" sz="2000" dirty="0" err="1">
                <a:ea typeface="ＭＳ Ｐゴシック" charset="0"/>
              </a:rPr>
              <a:t>Unabhängigkeit</a:t>
            </a:r>
            <a:endParaRPr lang="en-US" sz="2000" dirty="0">
              <a:ea typeface="ＭＳ Ｐゴシック" charset="0"/>
            </a:endParaRPr>
          </a:p>
          <a:p>
            <a:pPr lvl="1" eaLnBrk="1" hangingPunct="1">
              <a:lnSpc>
                <a:spcPct val="80000"/>
              </a:lnSpc>
              <a:buFont typeface="Wingdings" charset="0"/>
              <a:buNone/>
            </a:pPr>
            <a:r>
              <a:rPr lang="en-US" sz="2000" dirty="0">
                <a:solidFill>
                  <a:schemeClr val="accent1">
                    <a:lumMod val="50000"/>
                  </a:schemeClr>
                </a:solidFill>
                <a:ea typeface="ＭＳ Ｐゴシック" charset="0"/>
              </a:rPr>
              <a:t>	=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a:t>
            </a:r>
            <a:r>
              <a:rPr lang="en-US" sz="2000" dirty="0" err="1">
                <a:solidFill>
                  <a:schemeClr val="accent1">
                    <a:lumMod val="50000"/>
                  </a:schemeClr>
                </a:solidFill>
                <a:ea typeface="ＭＳ Ｐゴシック" charset="0"/>
              </a:rPr>
              <a:t>Zahnschmerzen</a:t>
            </a:r>
            <a:r>
              <a:rPr lang="en-US" sz="2000" dirty="0">
                <a:solidFill>
                  <a:schemeClr val="accent1">
                    <a:lumMod val="50000"/>
                  </a:schemeClr>
                </a:solidFill>
                <a:ea typeface="ＭＳ Ｐゴシック" charset="0"/>
              </a:rPr>
              <a:t> | Loch)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(Fang | Loch) </a:t>
            </a:r>
            <a:r>
              <a:rPr lang="en-US" sz="2000" b="1" dirty="0">
                <a:solidFill>
                  <a:schemeClr val="accent1">
                    <a:lumMod val="50000"/>
                  </a:schemeClr>
                </a:solidFill>
                <a:ea typeface="ＭＳ Ｐゴシック" charset="0"/>
              </a:rPr>
              <a:t>P</a:t>
            </a:r>
            <a:r>
              <a:rPr lang="en-US" sz="2000" dirty="0">
                <a:solidFill>
                  <a:schemeClr val="accent1">
                    <a:lumMod val="50000"/>
                  </a:schemeClr>
                </a:solidFill>
                <a:ea typeface="ＭＳ Ｐゴシック" charset="0"/>
              </a:rPr>
              <a:t>(Loch)</a:t>
            </a:r>
            <a:r>
              <a:rPr lang="en-US" sz="2000" dirty="0">
                <a:ea typeface="ＭＳ Ｐゴシック" charset="0"/>
              </a:rPr>
              <a:t>
</a:t>
            </a:r>
          </a:p>
          <a:p>
            <a:pPr eaLnBrk="1" hangingPunct="1">
              <a:lnSpc>
                <a:spcPct val="80000"/>
              </a:lnSpc>
              <a:buFont typeface="Times" charset="0"/>
              <a:buNone/>
            </a:pPr>
            <a:r>
              <a:rPr lang="en-US" sz="2000" dirty="0">
                <a:ea typeface="ＭＳ Ｐゴシック" charset="0"/>
              </a:rPr>
              <a:t>	i.e., 2 + 2 + 1 = 5 </a:t>
            </a:r>
            <a:r>
              <a:rPr lang="en-US" sz="2000" dirty="0" err="1">
                <a:ea typeface="ＭＳ Ｐゴシック" charset="0"/>
              </a:rPr>
              <a:t>unabhängige</a:t>
            </a:r>
            <a:r>
              <a:rPr lang="en-US" sz="2000" dirty="0">
                <a:ea typeface="ＭＳ Ｐゴシック" charset="0"/>
              </a:rPr>
              <a:t> </a:t>
            </a:r>
            <a:r>
              <a:rPr lang="en-US" sz="2000" dirty="0" err="1">
                <a:ea typeface="ＭＳ Ｐゴシック" charset="0"/>
              </a:rPr>
              <a:t>Einträge</a:t>
            </a:r>
            <a:endParaRPr lang="en-US" sz="1400" dirty="0">
              <a:solidFill>
                <a:srgbClr val="FF0000"/>
              </a:solidFill>
              <a:ea typeface="ＭＳ Ｐゴシック" charset="0"/>
            </a:endParaRPr>
          </a:p>
          <a:p>
            <a:pPr eaLnBrk="1" hangingPunct="1">
              <a:lnSpc>
                <a:spcPct val="80000"/>
              </a:lnSpc>
            </a:pPr>
            <a:r>
              <a:rPr lang="en-US" sz="2400" dirty="0">
                <a:ea typeface="ＭＳ Ｐゴシック" charset="0"/>
              </a:rPr>
              <a:t>In den </a:t>
            </a:r>
            <a:r>
              <a:rPr lang="en-US" sz="2400" dirty="0" err="1">
                <a:ea typeface="ＭＳ Ｐゴシック" charset="0"/>
              </a:rPr>
              <a:t>meisten</a:t>
            </a:r>
            <a:r>
              <a:rPr lang="en-US" sz="2400" dirty="0">
                <a:ea typeface="ＭＳ Ｐゴシック" charset="0"/>
              </a:rPr>
              <a:t> </a:t>
            </a:r>
            <a:r>
              <a:rPr lang="en-US" sz="2400" dirty="0" err="1">
                <a:ea typeface="ＭＳ Ｐゴシック" charset="0"/>
              </a:rPr>
              <a:t>Fällen</a:t>
            </a:r>
            <a:r>
              <a:rPr lang="en-US" sz="2400" dirty="0">
                <a:ea typeface="ＭＳ Ｐゴシック" charset="0"/>
              </a:rPr>
              <a:t> </a:t>
            </a:r>
            <a:r>
              <a:rPr lang="en-US" sz="2400" dirty="0" err="1">
                <a:ea typeface="ＭＳ Ｐゴシック" charset="0"/>
              </a:rPr>
              <a:t>verringert</a:t>
            </a:r>
            <a:r>
              <a:rPr lang="en-US" sz="2400" dirty="0">
                <a:ea typeface="ＭＳ Ｐゴシック" charset="0"/>
              </a:rPr>
              <a:t> die </a:t>
            </a:r>
            <a:r>
              <a:rPr lang="en-US" sz="2400" dirty="0" err="1">
                <a:ea typeface="ＭＳ Ｐゴシック" charset="0"/>
              </a:rPr>
              <a:t>Anwendung</a:t>
            </a:r>
            <a:r>
              <a:rPr lang="en-US" sz="2400" dirty="0">
                <a:ea typeface="ＭＳ Ｐゴシック" charset="0"/>
              </a:rPr>
              <a:t> der </a:t>
            </a:r>
            <a:r>
              <a:rPr lang="en-US" sz="2400" dirty="0" err="1">
                <a:ea typeface="ＭＳ Ｐゴシック" charset="0"/>
              </a:rPr>
              <a:t>bedingten</a:t>
            </a:r>
            <a:r>
              <a:rPr lang="en-US" sz="2400" dirty="0">
                <a:ea typeface="ＭＳ Ｐゴシック" charset="0"/>
              </a:rPr>
              <a:t> </a:t>
            </a:r>
            <a:r>
              <a:rPr lang="en-US" sz="2400" dirty="0" err="1">
                <a:ea typeface="ＭＳ Ｐゴシック" charset="0"/>
              </a:rPr>
              <a:t>Unabhängigkeit</a:t>
            </a:r>
            <a:r>
              <a:rPr lang="en-US" sz="2400" dirty="0">
                <a:ea typeface="ＭＳ Ｐゴシック" charset="0"/>
              </a:rPr>
              <a:t> die </a:t>
            </a:r>
            <a:r>
              <a:rPr lang="en-US" sz="2400" dirty="0" err="1">
                <a:ea typeface="ＭＳ Ｐゴシック" charset="0"/>
              </a:rPr>
              <a:t>größe</a:t>
            </a:r>
            <a:r>
              <a:rPr lang="en-US" sz="2400" dirty="0">
                <a:ea typeface="ＭＳ Ｐゴシック" charset="0"/>
              </a:rPr>
              <a:t> der </a:t>
            </a:r>
            <a:r>
              <a:rPr lang="en-US" sz="2400" dirty="0" err="1">
                <a:ea typeface="ＭＳ Ｐゴシック" charset="0"/>
              </a:rPr>
              <a:t>Verbundsserteilung</a:t>
            </a:r>
            <a:r>
              <a:rPr lang="en-US" sz="2400" dirty="0">
                <a:ea typeface="ＭＳ Ｐゴシック" charset="0"/>
              </a:rPr>
              <a:t> </a:t>
            </a:r>
            <a:r>
              <a:rPr lang="en-US" sz="2400" dirty="0">
                <a:solidFill>
                  <a:srgbClr val="0B05FF"/>
                </a:solidFill>
                <a:ea typeface="ＭＳ Ｐゴシック" charset="0"/>
              </a:rPr>
              <a:t>von </a:t>
            </a:r>
            <a:r>
              <a:rPr lang="en-US" sz="2400" dirty="0" err="1">
                <a:solidFill>
                  <a:srgbClr val="0B05FF"/>
                </a:solidFill>
                <a:ea typeface="ＭＳ Ｐゴシック" charset="0"/>
              </a:rPr>
              <a:t>exponentiell</a:t>
            </a:r>
            <a:r>
              <a:rPr lang="en-US" sz="2400" dirty="0">
                <a:solidFill>
                  <a:srgbClr val="0B05FF"/>
                </a:solidFill>
                <a:ea typeface="ＭＳ Ｐゴシック" charset="0"/>
              </a:rPr>
              <a:t> in </a:t>
            </a:r>
            <a:r>
              <a:rPr lang="en-US" sz="2400" dirty="0">
                <a:solidFill>
                  <a:schemeClr val="accent1">
                    <a:lumMod val="50000"/>
                  </a:schemeClr>
                </a:solidFill>
                <a:ea typeface="ＭＳ Ｐゴシック" charset="0"/>
              </a:rPr>
              <a:t>n</a:t>
            </a:r>
            <a:r>
              <a:rPr lang="en-US" sz="2400" dirty="0">
                <a:solidFill>
                  <a:srgbClr val="0B05FF"/>
                </a:solidFill>
                <a:ea typeface="ＭＳ Ｐゴシック" charset="0"/>
              </a:rPr>
              <a:t> </a:t>
            </a:r>
            <a:r>
              <a:rPr lang="en-US" sz="2400" dirty="0" err="1">
                <a:solidFill>
                  <a:srgbClr val="0B05FF"/>
                </a:solidFill>
                <a:ea typeface="ＭＳ Ｐゴシック" charset="0"/>
              </a:rPr>
              <a:t>zu</a:t>
            </a:r>
            <a:r>
              <a:rPr lang="en-US" sz="2400" dirty="0">
                <a:solidFill>
                  <a:srgbClr val="0B05FF"/>
                </a:solidFill>
                <a:ea typeface="ＭＳ Ｐゴシック" charset="0"/>
              </a:rPr>
              <a:t> linear in </a:t>
            </a:r>
            <a:r>
              <a:rPr lang="en-US" sz="2400" dirty="0">
                <a:solidFill>
                  <a:schemeClr val="accent1">
                    <a:lumMod val="50000"/>
                  </a:schemeClr>
                </a:solidFill>
                <a:ea typeface="ＭＳ Ｐゴシック" charset="0"/>
              </a:rPr>
              <a:t>n</a:t>
            </a:r>
            <a:r>
              <a:rPr lang="en-US" sz="2400" dirty="0">
                <a:ea typeface="ＭＳ Ｐゴシック" charset="0"/>
              </a:rPr>
              <a:t>.</a:t>
            </a:r>
            <a:endParaRPr lang="en-US" sz="1600" dirty="0">
              <a:ea typeface="ＭＳ Ｐゴシック" charset="0"/>
            </a:endParaRPr>
          </a:p>
          <a:p>
            <a:pPr eaLnBrk="1" hangingPunct="1">
              <a:lnSpc>
                <a:spcPct val="80000"/>
              </a:lnSpc>
            </a:pPr>
            <a:r>
              <a:rPr lang="en-US" sz="2400" dirty="0" err="1">
                <a:ea typeface="ＭＳ Ｐゴシック" charset="0"/>
              </a:rPr>
              <a:t>Bedingte</a:t>
            </a:r>
            <a:r>
              <a:rPr lang="en-US" sz="2400" dirty="0">
                <a:ea typeface="ＭＳ Ｐゴシック" charset="0"/>
              </a:rPr>
              <a:t> </a:t>
            </a:r>
            <a:r>
              <a:rPr lang="en-US" sz="2400" dirty="0" err="1">
                <a:ea typeface="ＭＳ Ｐゴシック" charset="0"/>
              </a:rPr>
              <a:t>Unabhängigkeit</a:t>
            </a:r>
            <a:r>
              <a:rPr lang="en-US" sz="2400" dirty="0">
                <a:ea typeface="ＭＳ Ｐゴシック" charset="0"/>
              </a:rPr>
              <a:t> </a:t>
            </a:r>
            <a:r>
              <a:rPr lang="en-US" sz="2400" dirty="0" err="1">
                <a:ea typeface="ＭＳ Ｐゴシック" charset="0"/>
              </a:rPr>
              <a:t>ist</a:t>
            </a:r>
            <a:r>
              <a:rPr lang="en-US" sz="2400" dirty="0">
                <a:ea typeface="ＭＳ Ｐゴシック" charset="0"/>
              </a:rPr>
              <a:t> </a:t>
            </a:r>
            <a:r>
              <a:rPr lang="en-US" sz="2400" dirty="0" err="1">
                <a:ea typeface="ＭＳ Ｐゴシック" charset="0"/>
              </a:rPr>
              <a:t>unsere</a:t>
            </a:r>
            <a:r>
              <a:rPr lang="en-US" sz="2400" dirty="0">
                <a:ea typeface="ＭＳ Ｐゴシック" charset="0"/>
              </a:rPr>
              <a:t> </a:t>
            </a:r>
            <a:r>
              <a:rPr lang="en-US" sz="2400" dirty="0" err="1">
                <a:ea typeface="ＭＳ Ｐゴシック" charset="0"/>
              </a:rPr>
              <a:t>grundlegendste</a:t>
            </a:r>
            <a:r>
              <a:rPr lang="en-US" sz="2400" dirty="0">
                <a:ea typeface="ＭＳ Ｐゴシック" charset="0"/>
              </a:rPr>
              <a:t> und </a:t>
            </a:r>
            <a:r>
              <a:rPr lang="en-US" sz="2400" dirty="0" err="1">
                <a:ea typeface="ＭＳ Ｐゴシック" charset="0"/>
              </a:rPr>
              <a:t>robusteste</a:t>
            </a:r>
            <a:r>
              <a:rPr lang="en-US" sz="2400" dirty="0">
                <a:ea typeface="ＭＳ Ｐゴシック" charset="0"/>
              </a:rPr>
              <a:t> Form des </a:t>
            </a:r>
            <a:r>
              <a:rPr lang="en-US" sz="2400" dirty="0" err="1">
                <a:ea typeface="ＭＳ Ｐゴシック" charset="0"/>
              </a:rPr>
              <a:t>Wissens</a:t>
            </a:r>
            <a:r>
              <a:rPr lang="en-US" sz="2400" dirty="0">
                <a:ea typeface="ＭＳ Ｐゴシック" charset="0"/>
              </a:rPr>
              <a:t> </a:t>
            </a:r>
            <a:r>
              <a:rPr lang="en-US" sz="2400" dirty="0" err="1">
                <a:ea typeface="ＭＳ Ｐゴシック" charset="0"/>
              </a:rPr>
              <a:t>über</a:t>
            </a:r>
            <a:r>
              <a:rPr lang="en-US" sz="2400" dirty="0">
                <a:ea typeface="ＭＳ Ｐゴシック" charset="0"/>
              </a:rPr>
              <a:t> </a:t>
            </a:r>
            <a:r>
              <a:rPr lang="en-US" sz="2400" dirty="0" err="1">
                <a:ea typeface="ＭＳ Ｐゴシック" charset="0"/>
              </a:rPr>
              <a:t>Unsicherheiten</a:t>
            </a:r>
            <a:r>
              <a:rPr lang="en-US" sz="2400" dirty="0">
                <a:ea typeface="ＭＳ Ｐゴシック" charset="0"/>
              </a:rPr>
              <a:t>.</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33</a:t>
            </a:fld>
            <a:endParaRPr lang="de-DE" dirty="0"/>
          </a:p>
        </p:txBody>
      </p:sp>
    </p:spTree>
    <p:extLst>
      <p:ext uri="{BB962C8B-B14F-4D97-AF65-F5344CB8AC3E}">
        <p14:creationId xmlns:p14="http://schemas.microsoft.com/office/powerpoint/2010/main" val="1204138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3DF-664E-FB90-0F67-E41435391FA9}"/>
              </a:ext>
            </a:extLst>
          </p:cNvPr>
          <p:cNvSpPr>
            <a:spLocks noGrp="1"/>
          </p:cNvSpPr>
          <p:nvPr>
            <p:ph type="title"/>
          </p:nvPr>
        </p:nvSpPr>
        <p:spPr/>
        <p:txBody>
          <a:bodyPr/>
          <a:lstStyle/>
          <a:p>
            <a:r>
              <a:rPr lang="de-DE" b="0" dirty="0" err="1"/>
              <a:t>Bayessche</a:t>
            </a:r>
            <a:r>
              <a:rPr lang="de-DE" b="0" dirty="0"/>
              <a:t> </a:t>
            </a:r>
            <a:r>
              <a:rPr lang="de-DE" b="0" dirty="0" err="1"/>
              <a:t>modelle</a:t>
            </a:r>
            <a:endParaRPr lang="en-DE" b="0" dirty="0"/>
          </a:p>
        </p:txBody>
      </p:sp>
      <p:sp>
        <p:nvSpPr>
          <p:cNvPr id="3" name="Content Placeholder 2">
            <a:extLst>
              <a:ext uri="{FF2B5EF4-FFF2-40B4-BE49-F238E27FC236}">
                <a16:creationId xmlns:a16="http://schemas.microsoft.com/office/drawing/2014/main" id="{7D3F5A9F-FD39-6D8A-CA93-D422095A0DF3}"/>
              </a:ext>
            </a:extLst>
          </p:cNvPr>
          <p:cNvSpPr>
            <a:spLocks noGrp="1"/>
          </p:cNvSpPr>
          <p:nvPr>
            <p:ph type="body" idx="1"/>
          </p:nvPr>
        </p:nvSpPr>
        <p:spPr/>
        <p:txBody>
          <a:bodyPr/>
          <a:lstStyle/>
          <a:p>
            <a:r>
              <a:rPr lang="de-DE" sz="2000" dirty="0" err="1">
                <a:cs typeface="+mn-cs"/>
              </a:rPr>
              <a:t>Stochastische</a:t>
            </a:r>
            <a:r>
              <a:rPr lang="de-DE" sz="2000" dirty="0">
                <a:cs typeface="+mn-cs"/>
              </a:rPr>
              <a:t> Grundlagen</a:t>
            </a:r>
            <a:endParaRPr lang="en-DE" dirty="0"/>
          </a:p>
        </p:txBody>
      </p:sp>
      <p:sp>
        <p:nvSpPr>
          <p:cNvPr id="4" name="Slide Number Placeholder 3">
            <a:extLst>
              <a:ext uri="{FF2B5EF4-FFF2-40B4-BE49-F238E27FC236}">
                <a16:creationId xmlns:a16="http://schemas.microsoft.com/office/drawing/2014/main" id="{4DA61CF4-CD8D-099A-8FE9-EBD058E76351}"/>
              </a:ext>
            </a:extLst>
          </p:cNvPr>
          <p:cNvSpPr>
            <a:spLocks noGrp="1"/>
          </p:cNvSpPr>
          <p:nvPr>
            <p:ph type="sldNum" sz="quarter" idx="12"/>
          </p:nvPr>
        </p:nvSpPr>
        <p:spPr/>
        <p:txBody>
          <a:bodyPr/>
          <a:lstStyle/>
          <a:p>
            <a:pPr>
              <a:defRPr/>
            </a:pPr>
            <a:fld id="{E912F2AC-72A6-5242-BB66-261AC8F7AC4C}" type="slidenum">
              <a:rPr lang="de-DE" smtClean="0"/>
              <a:pPr>
                <a:defRPr/>
              </a:pPr>
              <a:t>34</a:t>
            </a:fld>
            <a:endParaRPr lang="de-DE"/>
          </a:p>
        </p:txBody>
      </p:sp>
    </p:spTree>
    <p:extLst>
      <p:ext uri="{BB962C8B-B14F-4D97-AF65-F5344CB8AC3E}">
        <p14:creationId xmlns:p14="http://schemas.microsoft.com/office/powerpoint/2010/main" val="2225334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err="1">
                <a:latin typeface="+mn-lt"/>
                <a:ea typeface="ＭＳ Ｐゴシック" charset="0"/>
                <a:cs typeface="ＭＳ Ｐゴシック" charset="0"/>
              </a:rPr>
              <a:t>Naïves</a:t>
            </a:r>
            <a:r>
              <a:rPr lang="en-US" dirty="0">
                <a:latin typeface="+mn-lt"/>
                <a:ea typeface="ＭＳ Ｐゴシック" charset="0"/>
                <a:cs typeface="ＭＳ Ｐゴシック" charset="0"/>
              </a:rPr>
              <a:t> Bayes Modell</a:t>
            </a:r>
          </a:p>
        </p:txBody>
      </p:sp>
      <mc:AlternateContent xmlns:mc="http://schemas.openxmlformats.org/markup-compatibility/2006">
        <mc:Choice xmlns:a14="http://schemas.microsoft.com/office/drawing/2010/main" Requires="a14">
          <p:sp>
            <p:nvSpPr>
              <p:cNvPr id="74755" name="Rectangle 3"/>
              <p:cNvSpPr>
                <a:spLocks noGrp="1" noChangeArrowheads="1"/>
              </p:cNvSpPr>
              <p:nvPr>
                <p:ph type="body" idx="1"/>
              </p:nvPr>
            </p:nvSpPr>
            <p:spPr/>
            <p:txBody>
              <a:bodyPr/>
              <a:lstStyle/>
              <a:p>
                <a:pPr eaLnBrk="1" hangingPunct="1">
                  <a:lnSpc>
                    <a:spcPct val="80000"/>
                  </a:lnSpc>
                  <a:buFont typeface="Times" charset="0"/>
                  <a:buNone/>
                </a:pPr>
                <a14:m>
                  <m:oMath xmlns:m="http://schemas.openxmlformats.org/officeDocument/2006/math">
                    <m:r>
                      <a:rPr lang="en-US" sz="2400" b="1" i="1" kern="0" dirty="0" smtClean="0">
                        <a:solidFill>
                          <a:schemeClr val="accent1">
                            <a:lumMod val="50000"/>
                          </a:schemeClr>
                        </a:solidFill>
                        <a:latin typeface="Cambria Math" panose="02040503050406030204" pitchFamily="18" charset="0"/>
                        <a:ea typeface="ＭＳ Ｐゴシック" charset="0"/>
                      </a:rPr>
                      <m:t>𝑷</m:t>
                    </m:r>
                    <m:r>
                      <a:rPr lang="en-US" sz="2400" i="1" kern="0" dirty="0" smtClean="0">
                        <a:solidFill>
                          <a:schemeClr val="accent1">
                            <a:lumMod val="50000"/>
                          </a:schemeClr>
                        </a:solidFill>
                        <a:latin typeface="Cambria Math" panose="02040503050406030204" pitchFamily="18" charset="0"/>
                        <a:ea typeface="ＭＳ Ｐゴシック" charset="0"/>
                      </a:rPr>
                      <m:t>(</m:t>
                    </m:r>
                    <m:r>
                      <m:rPr>
                        <m:nor/>
                      </m:rPr>
                      <a:rPr lang="en-US" sz="2400" dirty="0">
                        <a:solidFill>
                          <a:schemeClr val="accent1">
                            <a:lumMod val="50000"/>
                          </a:schemeClr>
                        </a:solidFill>
                        <a:ea typeface="ＭＳ Ｐゴシック" charset="0"/>
                      </a:rPr>
                      <m:t>Loch</m:t>
                    </m:r>
                    <m:r>
                      <a:rPr lang="de-DE" sz="2400" b="0" i="1" kern="0" dirty="0" smtClean="0">
                        <a:solidFill>
                          <a:schemeClr val="accent1">
                            <a:lumMod val="50000"/>
                          </a:schemeClr>
                        </a:solidFill>
                        <a:latin typeface="Cambria Math" panose="02040503050406030204" pitchFamily="18" charset="0"/>
                        <a:ea typeface="ＭＳ Ｐゴシック" charset="0"/>
                      </a:rPr>
                      <m:t>∣ </m:t>
                    </m:r>
                    <m:r>
                      <a:rPr lang="en-US" sz="2400" i="1" dirty="0" err="1">
                        <a:solidFill>
                          <a:schemeClr val="accent1">
                            <a:lumMod val="50000"/>
                          </a:schemeClr>
                        </a:solidFill>
                        <a:latin typeface="Cambria Math" panose="02040503050406030204" pitchFamily="18" charset="0"/>
                        <a:ea typeface="ＭＳ Ｐゴシック" charset="0"/>
                      </a:rPr>
                      <m:t>𝑧</m:t>
                    </m:r>
                    <m:r>
                      <a:rPr lang="en-US" sz="2400" i="1" kern="0" dirty="0" err="1" smtClean="0">
                        <a:solidFill>
                          <a:schemeClr val="accent1">
                            <a:lumMod val="50000"/>
                          </a:schemeClr>
                        </a:solidFill>
                        <a:latin typeface="Cambria Math" panose="02040503050406030204" pitchFamily="18" charset="0"/>
                        <a:ea typeface="ＭＳ Ｐゴシック" charset="0"/>
                      </a:rPr>
                      <m:t>𝑎h𝑛𝑠𝑐h𝑚𝑒𝑟𝑧𝑒𝑛</m:t>
                    </m:r>
                    <m:r>
                      <a:rPr lang="de-DE" sz="2400" b="0" i="1" kern="0" dirty="0" smtClean="0">
                        <a:solidFill>
                          <a:schemeClr val="accent1">
                            <a:lumMod val="50000"/>
                          </a:schemeClr>
                        </a:solidFill>
                        <a:latin typeface="Cambria Math" panose="02040503050406030204" pitchFamily="18" charset="0"/>
                        <a:ea typeface="ＭＳ Ｐゴシック" charset="0"/>
                      </a:rPr>
                      <m:t>∧</m:t>
                    </m:r>
                    <m:r>
                      <a:rPr lang="de-DE" sz="2400" b="0" i="1" kern="0" dirty="0" smtClean="0">
                        <a:solidFill>
                          <a:schemeClr val="accent1">
                            <a:lumMod val="50000"/>
                          </a:schemeClr>
                        </a:solidFill>
                        <a:latin typeface="Cambria Math" panose="02040503050406030204" pitchFamily="18" charset="0"/>
                        <a:ea typeface="ＭＳ Ｐゴシック" charset="0"/>
                      </a:rPr>
                      <m:t>𝑓𝑎𝑛𝑔</m:t>
                    </m:r>
                    <m:r>
                      <a:rPr lang="en-US" sz="2400" i="1" kern="0" dirty="0" smtClean="0">
                        <a:solidFill>
                          <a:schemeClr val="accent1">
                            <a:lumMod val="50000"/>
                          </a:schemeClr>
                        </a:solidFill>
                        <a:latin typeface="Cambria Math" panose="02040503050406030204" pitchFamily="18" charset="0"/>
                        <a:ea typeface="ＭＳ Ｐゴシック" charset="0"/>
                      </a:rPr>
                      <m:t>)</m:t>
                    </m:r>
                  </m:oMath>
                </a14:m>
                <a:r>
                  <a:rPr lang="en-US" sz="2400" kern="0" dirty="0">
                    <a:solidFill>
                      <a:schemeClr val="accent1">
                        <a:lumMod val="50000"/>
                      </a:schemeClr>
                    </a:solidFill>
                    <a:ea typeface="ＭＳ Ｐゴシック" charset="0"/>
                  </a:rPr>
                  <a:t> </a:t>
                </a:r>
              </a:p>
              <a:p>
                <a:pPr eaLnBrk="1" hangingPunct="1">
                  <a:lnSpc>
                    <a:spcPct val="80000"/>
                  </a:lnSpc>
                  <a:buFont typeface="Times" charset="0"/>
                  <a:buNone/>
                </a:pPr>
                <a14:m>
                  <m:oMath xmlns:m="http://schemas.openxmlformats.org/officeDocument/2006/math">
                    <m:r>
                      <a:rPr lang="de-DE" sz="2400" b="1" i="1" dirty="0" smtClean="0">
                        <a:solidFill>
                          <a:schemeClr val="accent1">
                            <a:lumMod val="50000"/>
                          </a:schemeClr>
                        </a:solidFill>
                        <a:latin typeface="Cambria Math" panose="02040503050406030204" pitchFamily="18" charset="0"/>
                        <a:ea typeface="ＭＳ Ｐゴシック" charset="0"/>
                      </a:rPr>
                      <m:t>=</m:t>
                    </m:r>
                    <m:r>
                      <a:rPr lang="de-DE" sz="2400" b="1" i="1" dirty="0" smtClean="0">
                        <a:solidFill>
                          <a:schemeClr val="accent1">
                            <a:lumMod val="50000"/>
                          </a:schemeClr>
                        </a:solidFill>
                        <a:latin typeface="Cambria Math" panose="02040503050406030204" pitchFamily="18" charset="0"/>
                        <a:ea typeface="ＭＳ Ｐゴシック" charset="0"/>
                      </a:rPr>
                      <m:t>𝜶</m:t>
                    </m:r>
                    <m:r>
                      <a:rPr lang="de-DE" sz="2400" b="1" i="1" dirty="0" smtClean="0">
                        <a:solidFill>
                          <a:schemeClr val="accent1">
                            <a:lumMod val="50000"/>
                          </a:schemeClr>
                        </a:solidFill>
                        <a:latin typeface="Cambria Math" panose="02040503050406030204" pitchFamily="18" charset="0"/>
                        <a:ea typeface="ＭＳ Ｐゴシック" charset="0"/>
                      </a:rPr>
                      <m:t> </m:t>
                    </m:r>
                    <m:r>
                      <a:rPr lang="en-US" sz="2400" b="1" i="1" dirty="0">
                        <a:solidFill>
                          <a:schemeClr val="accent1">
                            <a:lumMod val="50000"/>
                          </a:schemeClr>
                        </a:solidFill>
                        <a:latin typeface="Cambria Math" panose="02040503050406030204" pitchFamily="18" charset="0"/>
                        <a:ea typeface="ＭＳ Ｐゴシック" charset="0"/>
                      </a:rPr>
                      <m:t>𝑷</m:t>
                    </m:r>
                    <m:d>
                      <m:dPr>
                        <m:sepChr m:val="∣"/>
                        <m:ctrlPr>
                          <a:rPr lang="en-US" sz="2400" b="1" i="1" dirty="0">
                            <a:solidFill>
                              <a:schemeClr val="accent1">
                                <a:lumMod val="50000"/>
                              </a:schemeClr>
                            </a:solidFill>
                            <a:latin typeface="Cambria Math" panose="02040503050406030204" pitchFamily="18" charset="0"/>
                            <a:ea typeface="ＭＳ Ｐゴシック" charset="0"/>
                          </a:rPr>
                        </m:ctrlPr>
                      </m:dPr>
                      <m:e>
                        <m:r>
                          <a:rPr lang="en-US" sz="2400" i="1" dirty="0">
                            <a:solidFill>
                              <a:schemeClr val="accent1">
                                <a:lumMod val="50000"/>
                              </a:schemeClr>
                            </a:solidFill>
                            <a:latin typeface="Cambria Math" panose="02040503050406030204" pitchFamily="18" charset="0"/>
                            <a:ea typeface="ＭＳ Ｐゴシック" charset="0"/>
                          </a:rPr>
                          <m:t>𝑧</m:t>
                        </m:r>
                        <m:r>
                          <a:rPr lang="en-US" sz="2400" i="1" dirty="0" err="1">
                            <a:solidFill>
                              <a:schemeClr val="accent1">
                                <a:lumMod val="50000"/>
                              </a:schemeClr>
                            </a:solidFill>
                            <a:latin typeface="Cambria Math" panose="02040503050406030204" pitchFamily="18" charset="0"/>
                            <a:ea typeface="ＭＳ Ｐゴシック" charset="0"/>
                          </a:rPr>
                          <m:t>𝑎h𝑛𝑠𝑐h𝑚𝑒𝑟𝑧𝑒𝑛</m:t>
                        </m:r>
                        <m:r>
                          <a:rPr lang="de-DE" sz="2400" i="1" dirty="0">
                            <a:solidFill>
                              <a:schemeClr val="accent1">
                                <a:lumMod val="50000"/>
                              </a:schemeClr>
                            </a:solidFill>
                            <a:latin typeface="Cambria Math" panose="02040503050406030204" pitchFamily="18" charset="0"/>
                            <a:ea typeface="ＭＳ Ｐゴシック" charset="0"/>
                          </a:rPr>
                          <m:t>∧</m:t>
                        </m:r>
                        <m:r>
                          <a:rPr lang="de-DE" sz="2400" b="0" i="1" dirty="0" smtClean="0">
                            <a:solidFill>
                              <a:schemeClr val="accent1">
                                <a:lumMod val="50000"/>
                              </a:schemeClr>
                            </a:solidFill>
                            <a:latin typeface="Cambria Math" panose="02040503050406030204" pitchFamily="18" charset="0"/>
                            <a:ea typeface="ＭＳ Ｐゴシック" charset="0"/>
                          </a:rPr>
                          <m:t>𝑓𝑎𝑛𝑔</m:t>
                        </m:r>
                      </m:e>
                      <m:e>
                        <m:r>
                          <m:rPr>
                            <m:nor/>
                          </m:rPr>
                          <a:rPr lang="en-US" sz="2400" dirty="0">
                            <a:solidFill>
                              <a:schemeClr val="accent1">
                                <a:lumMod val="50000"/>
                              </a:schemeClr>
                            </a:solidFill>
                            <a:ea typeface="ＭＳ Ｐゴシック" charset="0"/>
                          </a:rPr>
                          <m:t>Loch</m:t>
                        </m:r>
                      </m:e>
                    </m:d>
                    <m:r>
                      <a:rPr lang="de-DE" sz="2400" b="1" i="1" dirty="0" smtClean="0">
                        <a:solidFill>
                          <a:schemeClr val="accent1">
                            <a:lumMod val="50000"/>
                          </a:schemeClr>
                        </a:solidFill>
                        <a:latin typeface="Cambria Math" panose="02040503050406030204" pitchFamily="18" charset="0"/>
                        <a:ea typeface="ＭＳ Ｐゴシック" charset="0"/>
                      </a:rPr>
                      <m:t>𝑷</m:t>
                    </m:r>
                    <m:r>
                      <a:rPr lang="de-DE" sz="2400" b="0" i="1" dirty="0" smtClean="0">
                        <a:solidFill>
                          <a:schemeClr val="accent1">
                            <a:lumMod val="50000"/>
                          </a:schemeClr>
                        </a:solidFill>
                        <a:latin typeface="Cambria Math" panose="02040503050406030204" pitchFamily="18" charset="0"/>
                        <a:ea typeface="ＭＳ Ｐゴシック" charset="0"/>
                      </a:rPr>
                      <m:t>(</m:t>
                    </m:r>
                    <m:r>
                      <m:rPr>
                        <m:nor/>
                      </m:rPr>
                      <a:rPr lang="en-US" sz="2400" dirty="0">
                        <a:solidFill>
                          <a:schemeClr val="accent1">
                            <a:lumMod val="50000"/>
                          </a:schemeClr>
                        </a:solidFill>
                        <a:ea typeface="ＭＳ Ｐゴシック" charset="0"/>
                      </a:rPr>
                      <m:t>Loch</m:t>
                    </m:r>
                    <m:r>
                      <a:rPr lang="de-DE" sz="2400" b="0" i="1" dirty="0" smtClean="0">
                        <a:solidFill>
                          <a:schemeClr val="accent1">
                            <a:lumMod val="50000"/>
                          </a:schemeClr>
                        </a:solidFill>
                        <a:latin typeface="Cambria Math" panose="02040503050406030204" pitchFamily="18" charset="0"/>
                        <a:ea typeface="ＭＳ Ｐゴシック" charset="0"/>
                      </a:rPr>
                      <m:t>)</m:t>
                    </m:r>
                  </m:oMath>
                </a14:m>
                <a:r>
                  <a:rPr lang="en-US" sz="2400" dirty="0">
                    <a:solidFill>
                      <a:schemeClr val="accent1">
                        <a:lumMod val="50000"/>
                      </a:schemeClr>
                    </a:solidFill>
                    <a:ea typeface="ＭＳ Ｐゴシック" charset="0"/>
                  </a:rPr>
                  <a:t> </a:t>
                </a:r>
              </a:p>
              <a:p>
                <a:pPr eaLnBrk="1" hangingPunct="1">
                  <a:lnSpc>
                    <a:spcPct val="80000"/>
                  </a:lnSpc>
                  <a:buNone/>
                </a:pPr>
                <a14:m>
                  <m:oMath xmlns:m="http://schemas.openxmlformats.org/officeDocument/2006/math">
                    <m:r>
                      <a:rPr lang="de-DE" sz="2400" b="1" i="1" dirty="0" smtClean="0">
                        <a:solidFill>
                          <a:schemeClr val="accent1">
                            <a:lumMod val="50000"/>
                          </a:schemeClr>
                        </a:solidFill>
                        <a:latin typeface="Cambria Math" panose="02040503050406030204" pitchFamily="18" charset="0"/>
                        <a:ea typeface="ＭＳ Ｐゴシック" charset="0"/>
                      </a:rPr>
                      <m:t>=</m:t>
                    </m:r>
                    <m:r>
                      <a:rPr lang="de-DE" sz="2400" b="1" i="1" dirty="0" smtClean="0">
                        <a:solidFill>
                          <a:schemeClr val="accent1">
                            <a:lumMod val="50000"/>
                          </a:schemeClr>
                        </a:solidFill>
                        <a:latin typeface="Cambria Math" panose="02040503050406030204" pitchFamily="18" charset="0"/>
                        <a:ea typeface="ＭＳ Ｐゴシック" charset="0"/>
                      </a:rPr>
                      <m:t>𝜶</m:t>
                    </m:r>
                    <m:r>
                      <a:rPr lang="de-DE" sz="2400" b="1" i="1" dirty="0" smtClean="0">
                        <a:solidFill>
                          <a:schemeClr val="accent1">
                            <a:lumMod val="50000"/>
                          </a:schemeClr>
                        </a:solidFill>
                        <a:latin typeface="Cambria Math" panose="02040503050406030204" pitchFamily="18" charset="0"/>
                        <a:ea typeface="ＭＳ Ｐゴシック" charset="0"/>
                      </a:rPr>
                      <m:t> </m:t>
                    </m:r>
                    <m:r>
                      <a:rPr lang="en-US" sz="2400" b="1" i="1" dirty="0">
                        <a:solidFill>
                          <a:schemeClr val="accent1">
                            <a:lumMod val="50000"/>
                          </a:schemeClr>
                        </a:solidFill>
                        <a:latin typeface="Cambria Math" panose="02040503050406030204" pitchFamily="18" charset="0"/>
                        <a:ea typeface="ＭＳ Ｐゴシック" charset="0"/>
                      </a:rPr>
                      <m:t>𝑷</m:t>
                    </m:r>
                    <m:d>
                      <m:dPr>
                        <m:sepChr m:val="∣"/>
                        <m:ctrlPr>
                          <a:rPr lang="de-DE" sz="2400" b="1" i="1" dirty="0" smtClean="0">
                            <a:solidFill>
                              <a:schemeClr val="accent1">
                                <a:lumMod val="50000"/>
                              </a:schemeClr>
                            </a:solidFill>
                            <a:latin typeface="Cambria Math" panose="02040503050406030204" pitchFamily="18" charset="0"/>
                            <a:ea typeface="ＭＳ Ｐゴシック" charset="0"/>
                          </a:rPr>
                        </m:ctrlPr>
                      </m:dPr>
                      <m:e>
                        <m:r>
                          <a:rPr lang="en-US" sz="2400" i="1" dirty="0">
                            <a:solidFill>
                              <a:schemeClr val="accent1">
                                <a:lumMod val="50000"/>
                              </a:schemeClr>
                            </a:solidFill>
                            <a:latin typeface="Cambria Math" panose="02040503050406030204" pitchFamily="18" charset="0"/>
                            <a:ea typeface="ＭＳ Ｐゴシック" charset="0"/>
                          </a:rPr>
                          <m:t>𝑧</m:t>
                        </m:r>
                        <m:r>
                          <a:rPr lang="en-US" sz="2400" i="1" dirty="0" err="1">
                            <a:solidFill>
                              <a:schemeClr val="accent1">
                                <a:lumMod val="50000"/>
                              </a:schemeClr>
                            </a:solidFill>
                            <a:latin typeface="Cambria Math" panose="02040503050406030204" pitchFamily="18" charset="0"/>
                            <a:ea typeface="ＭＳ Ｐゴシック" charset="0"/>
                          </a:rPr>
                          <m:t>𝑎h𝑛𝑠𝑐h𝑚𝑒𝑟𝑧𝑒𝑛</m:t>
                        </m:r>
                      </m:e>
                      <m:e>
                        <m:r>
                          <m:rPr>
                            <m:nor/>
                          </m:rPr>
                          <a:rPr lang="en-US" sz="2400" dirty="0">
                            <a:solidFill>
                              <a:schemeClr val="accent1">
                                <a:lumMod val="50000"/>
                              </a:schemeClr>
                            </a:solidFill>
                            <a:ea typeface="ＭＳ Ｐゴシック" charset="0"/>
                          </a:rPr>
                          <m:t>Loch</m:t>
                        </m:r>
                      </m:e>
                    </m:d>
                    <m:r>
                      <a:rPr lang="de-DE" sz="2400" b="1" i="1" dirty="0" smtClean="0">
                        <a:solidFill>
                          <a:schemeClr val="accent1">
                            <a:lumMod val="50000"/>
                          </a:schemeClr>
                        </a:solidFill>
                        <a:latin typeface="Cambria Math" panose="02040503050406030204" pitchFamily="18" charset="0"/>
                        <a:ea typeface="ＭＳ Ｐゴシック" charset="0"/>
                      </a:rPr>
                      <m:t> </m:t>
                    </m:r>
                    <m:r>
                      <a:rPr lang="en-US" sz="2400" b="1" i="1" dirty="0">
                        <a:solidFill>
                          <a:schemeClr val="accent1">
                            <a:lumMod val="50000"/>
                          </a:schemeClr>
                        </a:solidFill>
                        <a:latin typeface="Cambria Math" panose="02040503050406030204" pitchFamily="18" charset="0"/>
                        <a:ea typeface="ＭＳ Ｐゴシック" charset="0"/>
                      </a:rPr>
                      <m:t>𝑷</m:t>
                    </m:r>
                    <m:d>
                      <m:dPr>
                        <m:sepChr m:val="∣"/>
                        <m:ctrlPr>
                          <a:rPr lang="en-US" sz="2400" b="1" i="1" dirty="0">
                            <a:solidFill>
                              <a:schemeClr val="accent1">
                                <a:lumMod val="50000"/>
                              </a:schemeClr>
                            </a:solidFill>
                            <a:latin typeface="Cambria Math" panose="02040503050406030204" pitchFamily="18" charset="0"/>
                            <a:ea typeface="ＭＳ Ｐゴシック" charset="0"/>
                          </a:rPr>
                        </m:ctrlPr>
                      </m:dPr>
                      <m:e>
                        <m:r>
                          <a:rPr lang="de-DE" sz="2400" i="1" dirty="0">
                            <a:solidFill>
                              <a:schemeClr val="accent1">
                                <a:lumMod val="50000"/>
                              </a:schemeClr>
                            </a:solidFill>
                            <a:latin typeface="Cambria Math" panose="02040503050406030204" pitchFamily="18" charset="0"/>
                            <a:ea typeface="ＭＳ Ｐゴシック" charset="0"/>
                          </a:rPr>
                          <m:t>𝑓𝑎𝑛𝑔</m:t>
                        </m:r>
                      </m:e>
                      <m:e>
                        <m:r>
                          <m:rPr>
                            <m:nor/>
                          </m:rPr>
                          <a:rPr lang="en-US" sz="2400" dirty="0">
                            <a:solidFill>
                              <a:schemeClr val="accent1">
                                <a:lumMod val="50000"/>
                              </a:schemeClr>
                            </a:solidFill>
                            <a:ea typeface="ＭＳ Ｐゴシック" charset="0"/>
                          </a:rPr>
                          <m:t>Loch</m:t>
                        </m:r>
                      </m:e>
                    </m:d>
                    <m:r>
                      <a:rPr lang="de-DE" sz="2400" b="1" i="1" dirty="0" smtClean="0">
                        <a:solidFill>
                          <a:schemeClr val="accent1">
                            <a:lumMod val="50000"/>
                          </a:schemeClr>
                        </a:solidFill>
                        <a:latin typeface="Cambria Math" panose="02040503050406030204" pitchFamily="18" charset="0"/>
                        <a:ea typeface="ＭＳ Ｐゴシック" charset="0"/>
                      </a:rPr>
                      <m:t>𝑷</m:t>
                    </m:r>
                    <m:r>
                      <a:rPr lang="de-DE" sz="2400" b="0" i="1" dirty="0" smtClean="0">
                        <a:solidFill>
                          <a:schemeClr val="accent1">
                            <a:lumMod val="50000"/>
                          </a:schemeClr>
                        </a:solidFill>
                        <a:latin typeface="Cambria Math" panose="02040503050406030204" pitchFamily="18" charset="0"/>
                        <a:ea typeface="ＭＳ Ｐゴシック" charset="0"/>
                      </a:rPr>
                      <m:t>(</m:t>
                    </m:r>
                    <m:r>
                      <m:rPr>
                        <m:nor/>
                      </m:rPr>
                      <a:rPr lang="en-US" sz="2400" dirty="0">
                        <a:solidFill>
                          <a:schemeClr val="accent1">
                            <a:lumMod val="50000"/>
                          </a:schemeClr>
                        </a:solidFill>
                        <a:ea typeface="ＭＳ Ｐゴシック" charset="0"/>
                      </a:rPr>
                      <m:t>Loch</m:t>
                    </m:r>
                    <m:r>
                      <a:rPr lang="de-DE" sz="2400" b="0" i="1" dirty="0" smtClean="0">
                        <a:solidFill>
                          <a:schemeClr val="accent1">
                            <a:lumMod val="50000"/>
                          </a:schemeClr>
                        </a:solidFill>
                        <a:latin typeface="Cambria Math" panose="02040503050406030204" pitchFamily="18" charset="0"/>
                        <a:ea typeface="ＭＳ Ｐゴシック" charset="0"/>
                      </a:rPr>
                      <m:t>)</m:t>
                    </m:r>
                  </m:oMath>
                </a14:m>
                <a:r>
                  <a:rPr lang="en-US" sz="2400" dirty="0">
                    <a:solidFill>
                      <a:schemeClr val="accent1">
                        <a:lumMod val="50000"/>
                      </a:schemeClr>
                    </a:solidFill>
                    <a:ea typeface="ＭＳ Ｐゴシック" charset="0"/>
                  </a:rPr>
                  <a:t> </a:t>
                </a:r>
              </a:p>
              <a:p>
                <a:pPr eaLnBrk="1" hangingPunct="1">
                  <a:lnSpc>
                    <a:spcPct val="80000"/>
                  </a:lnSpc>
                  <a:buFont typeface="Times" charset="0"/>
                  <a:buNone/>
                </a:pPr>
                <a:r>
                  <a:rPr lang="en-US" sz="2400" kern="0" dirty="0" err="1">
                    <a:ea typeface="ＭＳ Ｐゴシック" charset="0"/>
                  </a:rPr>
                  <a:t>Ist</a:t>
                </a:r>
                <a:r>
                  <a:rPr lang="en-US" sz="2400" kern="0" dirty="0">
                    <a:ea typeface="ＭＳ Ｐゴシック" charset="0"/>
                  </a:rPr>
                  <a:t> </a:t>
                </a:r>
                <a:r>
                  <a:rPr lang="en-US" sz="2400" kern="0" dirty="0" err="1">
                    <a:ea typeface="ＭＳ Ｐゴシック" charset="0"/>
                  </a:rPr>
                  <a:t>ein</a:t>
                </a:r>
                <a:r>
                  <a:rPr lang="en-US" sz="2400" kern="0" dirty="0">
                    <a:ea typeface="ＭＳ Ｐゴシック" charset="0"/>
                  </a:rPr>
                  <a:t> </a:t>
                </a:r>
                <a:r>
                  <a:rPr lang="en-US" sz="2400" kern="0" dirty="0" err="1">
                    <a:ea typeface="ＭＳ Ｐゴシック" charset="0"/>
                  </a:rPr>
                  <a:t>Beispiel</a:t>
                </a:r>
                <a:r>
                  <a:rPr lang="en-US" sz="2400" kern="0" dirty="0">
                    <a:ea typeface="ＭＳ Ｐゴシック" charset="0"/>
                  </a:rPr>
                  <a:t> für </a:t>
                </a:r>
                <a:r>
                  <a:rPr lang="en-US" sz="2400" kern="0" dirty="0" err="1">
                    <a:ea typeface="ＭＳ Ｐゴシック" charset="0"/>
                  </a:rPr>
                  <a:t>ein</a:t>
                </a:r>
                <a:r>
                  <a:rPr lang="en-US" sz="2400" kern="0" dirty="0">
                    <a:ea typeface="ＭＳ Ｐゴシック" charset="0"/>
                  </a:rPr>
                  <a:t> </a:t>
                </a:r>
                <a:r>
                  <a:rPr lang="en-US" sz="2800" kern="0" dirty="0" err="1">
                    <a:solidFill>
                      <a:schemeClr val="accent2"/>
                    </a:solidFill>
                    <a:ea typeface="ＭＳ Ｐゴシック" charset="0"/>
                  </a:rPr>
                  <a:t>N</a:t>
                </a:r>
                <a:r>
                  <a:rPr lang="en-US" sz="2800" dirty="0" err="1">
                    <a:solidFill>
                      <a:schemeClr val="accent2"/>
                    </a:solidFill>
                    <a:latin typeface="+mn-lt"/>
                    <a:ea typeface="ＭＳ Ｐゴシック" charset="0"/>
                    <a:cs typeface="ＭＳ Ｐゴシック" charset="0"/>
                  </a:rPr>
                  <a:t>aïves</a:t>
                </a:r>
                <a:r>
                  <a:rPr lang="en-US" sz="2800" dirty="0">
                    <a:solidFill>
                      <a:schemeClr val="accent2"/>
                    </a:solidFill>
                    <a:latin typeface="+mn-lt"/>
                    <a:ea typeface="ＭＳ Ｐゴシック" charset="0"/>
                    <a:cs typeface="ＭＳ Ｐゴシック" charset="0"/>
                  </a:rPr>
                  <a:t> Bayes </a:t>
                </a:r>
                <a:r>
                  <a:rPr lang="en-US" sz="2800" dirty="0">
                    <a:latin typeface="+mn-lt"/>
                    <a:ea typeface="ＭＳ Ｐゴシック" charset="0"/>
                    <a:cs typeface="ＭＳ Ｐゴシック" charset="0"/>
                  </a:rPr>
                  <a:t>Modell</a:t>
                </a:r>
                <a:endParaRPr lang="en-US" sz="2400" kern="0" dirty="0">
                  <a:solidFill>
                    <a:schemeClr val="accent1">
                      <a:lumMod val="50000"/>
                    </a:schemeClr>
                  </a:solidFill>
                  <a:ea typeface="ＭＳ Ｐゴシック" charset="0"/>
                </a:endParaRPr>
              </a:p>
              <a:p>
                <a:pPr marL="0" indent="0" eaLnBrk="1" hangingPunct="1">
                  <a:buNone/>
                </a:pPr>
                <a14:m>
                  <m:oMath xmlns:m="http://schemas.openxmlformats.org/officeDocument/2006/math">
                    <m:r>
                      <a:rPr lang="en-US" sz="2400" b="1" i="1" kern="0" dirty="0" smtClean="0">
                        <a:solidFill>
                          <a:schemeClr val="accent1">
                            <a:lumMod val="50000"/>
                          </a:schemeClr>
                        </a:solidFill>
                        <a:latin typeface="Cambria Math" panose="02040503050406030204" pitchFamily="18" charset="0"/>
                        <a:ea typeface="ＭＳ Ｐゴシック" charset="0"/>
                      </a:rPr>
                      <m:t>𝑷</m:t>
                    </m:r>
                    <m:d>
                      <m:dPr>
                        <m:ctrlPr>
                          <a:rPr lang="en-US" sz="2400" b="1" i="1" kern="0" dirty="0" smtClean="0">
                            <a:solidFill>
                              <a:schemeClr val="accent1">
                                <a:lumMod val="50000"/>
                              </a:schemeClr>
                            </a:solidFill>
                            <a:latin typeface="Cambria Math" panose="02040503050406030204" pitchFamily="18" charset="0"/>
                            <a:ea typeface="ＭＳ Ｐゴシック" charset="0"/>
                          </a:rPr>
                        </m:ctrlPr>
                      </m:dPr>
                      <m:e>
                        <m:r>
                          <a:rPr lang="de-DE" sz="2400" i="1" kern="0" dirty="0" smtClean="0">
                            <a:solidFill>
                              <a:schemeClr val="accent1">
                                <a:lumMod val="50000"/>
                              </a:schemeClr>
                            </a:solidFill>
                            <a:latin typeface="Cambria Math" panose="02040503050406030204" pitchFamily="18" charset="0"/>
                            <a:ea typeface="ＭＳ Ｐゴシック" charset="0"/>
                          </a:rPr>
                          <m:t>𝑈</m:t>
                        </m:r>
                        <m:r>
                          <a:rPr lang="de-DE" sz="2400" b="0" i="1" kern="0" dirty="0" smtClean="0">
                            <a:solidFill>
                              <a:schemeClr val="accent1">
                                <a:lumMod val="50000"/>
                              </a:schemeClr>
                            </a:solidFill>
                            <a:latin typeface="Cambria Math" panose="02040503050406030204" pitchFamily="18" charset="0"/>
                            <a:ea typeface="ＭＳ Ｐゴシック" charset="0"/>
                          </a:rPr>
                          <m:t>𝑟𝑠𝑎𝑐h𝑒</m:t>
                        </m:r>
                        <m:r>
                          <a:rPr lang="de-DE" sz="2400" b="0" i="1" kern="0" dirty="0" smtClean="0">
                            <a:solidFill>
                              <a:schemeClr val="accent1">
                                <a:lumMod val="50000"/>
                              </a:schemeClr>
                            </a:solidFill>
                            <a:latin typeface="Cambria Math" panose="02040503050406030204" pitchFamily="18" charset="0"/>
                            <a:ea typeface="ＭＳ Ｐゴシック" charset="0"/>
                          </a:rPr>
                          <m:t>, </m:t>
                        </m:r>
                        <m:r>
                          <a:rPr lang="de-DE" sz="2400" b="0" i="1" kern="0" dirty="0" smtClean="0">
                            <a:solidFill>
                              <a:schemeClr val="accent1">
                                <a:lumMod val="50000"/>
                              </a:schemeClr>
                            </a:solidFill>
                            <a:latin typeface="Cambria Math" panose="02040503050406030204" pitchFamily="18" charset="0"/>
                            <a:ea typeface="ＭＳ Ｐゴシック" charset="0"/>
                          </a:rPr>
                          <m:t>𝑊𝑖𝑟𝑘𝑢𝑛</m:t>
                        </m:r>
                        <m:sSub>
                          <m:sSubPr>
                            <m:ctrlPr>
                              <a:rPr lang="de-DE" sz="2400" b="0" i="1" kern="0" dirty="0" smtClean="0">
                                <a:solidFill>
                                  <a:schemeClr val="accent1">
                                    <a:lumMod val="50000"/>
                                  </a:schemeClr>
                                </a:solidFill>
                                <a:latin typeface="Cambria Math" panose="02040503050406030204" pitchFamily="18" charset="0"/>
                                <a:ea typeface="ＭＳ Ｐゴシック" charset="0"/>
                              </a:rPr>
                            </m:ctrlPr>
                          </m:sSubPr>
                          <m:e>
                            <m:r>
                              <a:rPr lang="de-DE" sz="2400" b="0" i="1" kern="0" dirty="0" smtClean="0">
                                <a:solidFill>
                                  <a:schemeClr val="accent1">
                                    <a:lumMod val="50000"/>
                                  </a:schemeClr>
                                </a:solidFill>
                                <a:latin typeface="Cambria Math" panose="02040503050406030204" pitchFamily="18" charset="0"/>
                                <a:ea typeface="ＭＳ Ｐゴシック" charset="0"/>
                              </a:rPr>
                              <m:t>𝑔</m:t>
                            </m:r>
                          </m:e>
                          <m:sub>
                            <m:r>
                              <a:rPr lang="de-DE" sz="2400" b="0" i="1" kern="0" dirty="0" smtClean="0">
                                <a:solidFill>
                                  <a:schemeClr val="accent1">
                                    <a:lumMod val="50000"/>
                                  </a:schemeClr>
                                </a:solidFill>
                                <a:latin typeface="Cambria Math" panose="02040503050406030204" pitchFamily="18" charset="0"/>
                                <a:ea typeface="ＭＳ Ｐゴシック" charset="0"/>
                              </a:rPr>
                              <m:t>1</m:t>
                            </m:r>
                          </m:sub>
                        </m:sSub>
                        <m:r>
                          <a:rPr lang="de-DE" sz="2400" i="1" dirty="0">
                            <a:solidFill>
                              <a:schemeClr val="accent1">
                                <a:lumMod val="50000"/>
                              </a:schemeClr>
                            </a:solidFill>
                            <a:latin typeface="Cambria Math" panose="02040503050406030204" pitchFamily="18" charset="0"/>
                            <a:ea typeface="ＭＳ Ｐゴシック" charset="0"/>
                          </a:rPr>
                          <m:t>,…,</m:t>
                        </m:r>
                        <m:r>
                          <a:rPr lang="de-DE" sz="2400" i="1" dirty="0">
                            <a:solidFill>
                              <a:schemeClr val="accent1">
                                <a:lumMod val="50000"/>
                              </a:schemeClr>
                            </a:solidFill>
                            <a:latin typeface="Cambria Math" panose="02040503050406030204" pitchFamily="18" charset="0"/>
                            <a:ea typeface="ＭＳ Ｐゴシック" charset="0"/>
                          </a:rPr>
                          <m:t>𝑊𝑖𝑟𝑘𝑢𝑛</m:t>
                        </m:r>
                        <m:sSub>
                          <m:sSubPr>
                            <m:ctrlPr>
                              <a:rPr lang="de-DE" sz="2400" b="0" i="1" dirty="0" smtClean="0">
                                <a:solidFill>
                                  <a:schemeClr val="accent1">
                                    <a:lumMod val="50000"/>
                                  </a:schemeClr>
                                </a:solidFill>
                                <a:latin typeface="Cambria Math" panose="02040503050406030204" pitchFamily="18" charset="0"/>
                                <a:ea typeface="ＭＳ Ｐゴシック" charset="0"/>
                              </a:rPr>
                            </m:ctrlPr>
                          </m:sSubPr>
                          <m:e>
                            <m:r>
                              <a:rPr lang="de-DE" sz="2400" i="1" dirty="0">
                                <a:solidFill>
                                  <a:schemeClr val="accent1">
                                    <a:lumMod val="50000"/>
                                  </a:schemeClr>
                                </a:solidFill>
                                <a:latin typeface="Cambria Math" panose="02040503050406030204" pitchFamily="18" charset="0"/>
                                <a:ea typeface="ＭＳ Ｐゴシック" charset="0"/>
                              </a:rPr>
                              <m:t>𝑔</m:t>
                            </m:r>
                          </m:e>
                          <m:sub>
                            <m:r>
                              <a:rPr lang="de-DE" sz="2400" b="0" i="1" dirty="0" smtClean="0">
                                <a:solidFill>
                                  <a:schemeClr val="accent1">
                                    <a:lumMod val="50000"/>
                                  </a:schemeClr>
                                </a:solidFill>
                                <a:latin typeface="Cambria Math" panose="02040503050406030204" pitchFamily="18" charset="0"/>
                                <a:ea typeface="ＭＳ Ｐゴシック" charset="0"/>
                              </a:rPr>
                              <m:t>𝑛</m:t>
                            </m:r>
                          </m:sub>
                        </m:sSub>
                      </m:e>
                    </m:d>
                    <m:r>
                      <a:rPr lang="de-DE" sz="2400" b="0" i="1" kern="0" dirty="0" smtClean="0">
                        <a:solidFill>
                          <a:schemeClr val="accent1">
                            <a:lumMod val="50000"/>
                          </a:schemeClr>
                        </a:solidFill>
                        <a:latin typeface="Cambria Math" panose="02040503050406030204" pitchFamily="18" charset="0"/>
                        <a:ea typeface="ＭＳ Ｐゴシック" charset="0"/>
                      </a:rPr>
                      <m:t>=</m:t>
                    </m:r>
                    <m:r>
                      <a:rPr lang="de-DE" sz="2400" b="1" i="1" kern="0" dirty="0" smtClean="0">
                        <a:solidFill>
                          <a:schemeClr val="accent1">
                            <a:lumMod val="50000"/>
                          </a:schemeClr>
                        </a:solidFill>
                        <a:latin typeface="Cambria Math" panose="02040503050406030204" pitchFamily="18" charset="0"/>
                        <a:ea typeface="ＭＳ Ｐゴシック" charset="0"/>
                      </a:rPr>
                      <m:t>𝑷</m:t>
                    </m:r>
                    <m:d>
                      <m:dPr>
                        <m:ctrlPr>
                          <a:rPr lang="de-DE" sz="2400" b="0" i="1" kern="0" dirty="0" smtClean="0">
                            <a:solidFill>
                              <a:schemeClr val="accent1">
                                <a:lumMod val="50000"/>
                              </a:schemeClr>
                            </a:solidFill>
                            <a:latin typeface="Cambria Math" panose="02040503050406030204" pitchFamily="18" charset="0"/>
                            <a:ea typeface="ＭＳ Ｐゴシック" charset="0"/>
                          </a:rPr>
                        </m:ctrlPr>
                      </m:dPr>
                      <m:e>
                        <m:r>
                          <a:rPr lang="de-DE" sz="2400" b="0" i="1" kern="0" dirty="0" smtClean="0">
                            <a:solidFill>
                              <a:schemeClr val="accent1">
                                <a:lumMod val="50000"/>
                              </a:schemeClr>
                            </a:solidFill>
                            <a:latin typeface="Cambria Math" panose="02040503050406030204" pitchFamily="18" charset="0"/>
                            <a:ea typeface="ＭＳ Ｐゴシック" charset="0"/>
                          </a:rPr>
                          <m:t>𝑈𝑟𝑠𝑎𝑐h𝑒</m:t>
                        </m:r>
                      </m:e>
                    </m:d>
                    <m:nary>
                      <m:naryPr>
                        <m:chr m:val="∏"/>
                        <m:supHide m:val="on"/>
                        <m:ctrlPr>
                          <a:rPr lang="de-DE" sz="2400" b="0" i="1" kern="0" dirty="0" smtClean="0">
                            <a:solidFill>
                              <a:schemeClr val="accent1">
                                <a:lumMod val="50000"/>
                              </a:schemeClr>
                            </a:solidFill>
                            <a:latin typeface="Cambria Math" panose="02040503050406030204" pitchFamily="18" charset="0"/>
                            <a:ea typeface="ＭＳ Ｐゴシック" charset="0"/>
                          </a:rPr>
                        </m:ctrlPr>
                      </m:naryPr>
                      <m:sub>
                        <m:r>
                          <a:rPr lang="de-DE" sz="2400" b="0" i="1" kern="0" dirty="0" smtClean="0">
                            <a:solidFill>
                              <a:schemeClr val="accent1">
                                <a:lumMod val="50000"/>
                              </a:schemeClr>
                            </a:solidFill>
                            <a:latin typeface="Cambria Math" panose="02040503050406030204" pitchFamily="18" charset="0"/>
                            <a:ea typeface="ＭＳ Ｐゴシック" charset="0"/>
                          </a:rPr>
                          <m:t>𝑖</m:t>
                        </m:r>
                      </m:sub>
                      <m:sup/>
                      <m:e>
                        <m:r>
                          <a:rPr lang="de-DE" sz="2400" b="1" i="1" kern="0" dirty="0" smtClean="0">
                            <a:solidFill>
                              <a:schemeClr val="accent1">
                                <a:lumMod val="50000"/>
                              </a:schemeClr>
                            </a:solidFill>
                            <a:latin typeface="Cambria Math" panose="02040503050406030204" pitchFamily="18" charset="0"/>
                            <a:ea typeface="ＭＳ Ｐゴシック" charset="0"/>
                          </a:rPr>
                          <m:t>𝑷</m:t>
                        </m:r>
                        <m:r>
                          <a:rPr lang="de-DE" sz="2400" b="0" i="1" kern="0" dirty="0" smtClean="0">
                            <a:solidFill>
                              <a:schemeClr val="accent1">
                                <a:lumMod val="50000"/>
                              </a:schemeClr>
                            </a:solidFill>
                            <a:latin typeface="Cambria Math" panose="02040503050406030204" pitchFamily="18" charset="0"/>
                            <a:ea typeface="ＭＳ Ｐゴシック" charset="0"/>
                          </a:rPr>
                          <m:t>(</m:t>
                        </m:r>
                        <m:r>
                          <a:rPr lang="de-DE" sz="2400" b="0" i="1" kern="0" dirty="0" smtClean="0">
                            <a:solidFill>
                              <a:schemeClr val="accent1">
                                <a:lumMod val="50000"/>
                              </a:schemeClr>
                            </a:solidFill>
                            <a:latin typeface="Cambria Math" panose="02040503050406030204" pitchFamily="18" charset="0"/>
                            <a:ea typeface="ＭＳ Ｐゴシック" charset="0"/>
                          </a:rPr>
                          <m:t>𝑊𝑖𝑟𝑘𝑢𝑛</m:t>
                        </m:r>
                        <m:sSub>
                          <m:sSubPr>
                            <m:ctrlPr>
                              <a:rPr lang="de-DE" sz="2400" b="0" i="1" kern="0" dirty="0" smtClean="0">
                                <a:solidFill>
                                  <a:schemeClr val="accent1">
                                    <a:lumMod val="50000"/>
                                  </a:schemeClr>
                                </a:solidFill>
                                <a:latin typeface="Cambria Math" panose="02040503050406030204" pitchFamily="18" charset="0"/>
                                <a:ea typeface="ＭＳ Ｐゴシック" charset="0"/>
                              </a:rPr>
                            </m:ctrlPr>
                          </m:sSubPr>
                          <m:e>
                            <m:r>
                              <a:rPr lang="de-DE" sz="2400" b="0" i="1" kern="0" dirty="0" smtClean="0">
                                <a:solidFill>
                                  <a:schemeClr val="accent1">
                                    <a:lumMod val="50000"/>
                                  </a:schemeClr>
                                </a:solidFill>
                                <a:latin typeface="Cambria Math" panose="02040503050406030204" pitchFamily="18" charset="0"/>
                                <a:ea typeface="ＭＳ Ｐゴシック" charset="0"/>
                              </a:rPr>
                              <m:t>𝑔</m:t>
                            </m:r>
                          </m:e>
                          <m:sub>
                            <m:r>
                              <a:rPr lang="de-DE" sz="2400" b="0" i="1" kern="0" dirty="0" smtClean="0">
                                <a:solidFill>
                                  <a:schemeClr val="accent1">
                                    <a:lumMod val="50000"/>
                                  </a:schemeClr>
                                </a:solidFill>
                                <a:latin typeface="Cambria Math" panose="02040503050406030204" pitchFamily="18" charset="0"/>
                                <a:ea typeface="ＭＳ Ｐゴシック" charset="0"/>
                              </a:rPr>
                              <m:t>𝑖</m:t>
                            </m:r>
                          </m:sub>
                        </m:sSub>
                        <m:r>
                          <a:rPr lang="de-DE" sz="2400" b="0" i="1" kern="0" dirty="0" smtClean="0">
                            <a:solidFill>
                              <a:schemeClr val="accent1">
                                <a:lumMod val="50000"/>
                              </a:schemeClr>
                            </a:solidFill>
                            <a:latin typeface="Cambria Math" panose="02040503050406030204" pitchFamily="18" charset="0"/>
                            <a:ea typeface="ＭＳ Ｐゴシック" charset="0"/>
                          </a:rPr>
                          <m:t>∣</m:t>
                        </m:r>
                        <m:r>
                          <a:rPr lang="de-DE" sz="2400" b="0" i="1" kern="0" dirty="0" smtClean="0">
                            <a:solidFill>
                              <a:schemeClr val="accent1">
                                <a:lumMod val="50000"/>
                              </a:schemeClr>
                            </a:solidFill>
                            <a:latin typeface="Cambria Math" panose="02040503050406030204" pitchFamily="18" charset="0"/>
                            <a:ea typeface="ＭＳ Ｐゴシック" charset="0"/>
                          </a:rPr>
                          <m:t>𝑈𝑟𝑠𝑎𝑐h𝑒</m:t>
                        </m:r>
                        <m:r>
                          <a:rPr lang="de-DE" sz="2400" b="0" i="1" kern="0" dirty="0" smtClean="0">
                            <a:solidFill>
                              <a:schemeClr val="accent1">
                                <a:lumMod val="50000"/>
                              </a:schemeClr>
                            </a:solidFill>
                            <a:latin typeface="Cambria Math" panose="02040503050406030204" pitchFamily="18" charset="0"/>
                            <a:ea typeface="ＭＳ Ｐゴシック" charset="0"/>
                          </a:rPr>
                          <m:t>)</m:t>
                        </m:r>
                      </m:e>
                    </m:nary>
                  </m:oMath>
                </a14:m>
                <a:r>
                  <a:rPr lang="en-US" sz="2400" kern="0" dirty="0">
                    <a:solidFill>
                      <a:schemeClr val="accent1">
                        <a:lumMod val="50000"/>
                      </a:schemeClr>
                    </a:solidFill>
                    <a:ea typeface="ＭＳ Ｐゴシック" charset="0"/>
                  </a:rPr>
                  <a:t> </a:t>
                </a:r>
              </a:p>
              <a:p>
                <a:pPr marL="0" indent="0" eaLnBrk="1" hangingPunct="1">
                  <a:buNone/>
                </a:pPr>
                <a:endParaRPr lang="en-US" sz="2800" dirty="0">
                  <a:solidFill>
                    <a:schemeClr val="accent1">
                      <a:lumMod val="50000"/>
                    </a:schemeClr>
                  </a:solidFill>
                  <a:ea typeface="ＭＳ Ｐゴシック" charset="0"/>
                </a:endParaRPr>
              </a:p>
              <a:p>
                <a:pPr marL="0" indent="0" eaLnBrk="1" hangingPunct="1">
                  <a:buNone/>
                </a:pPr>
                <a:endParaRPr lang="en-US" sz="2800" kern="0" dirty="0">
                  <a:solidFill>
                    <a:schemeClr val="accent1">
                      <a:lumMod val="50000"/>
                    </a:schemeClr>
                  </a:solidFill>
                  <a:ea typeface="ＭＳ Ｐゴシック" charset="0"/>
                </a:endParaRPr>
              </a:p>
              <a:p>
                <a:pPr marL="0" indent="0" eaLnBrk="1" hangingPunct="1">
                  <a:buNone/>
                </a:pPr>
                <a:endParaRPr lang="en-US" sz="2800" dirty="0">
                  <a:solidFill>
                    <a:schemeClr val="accent1">
                      <a:lumMod val="50000"/>
                    </a:schemeClr>
                  </a:solidFill>
                  <a:ea typeface="ＭＳ Ｐゴシック" charset="0"/>
                </a:endParaRPr>
              </a:p>
              <a:p>
                <a:pPr marL="0" indent="0" eaLnBrk="1" hangingPunct="1">
                  <a:buNone/>
                </a:pPr>
                <a:endParaRPr lang="en-US" sz="1600" kern="0" dirty="0">
                  <a:ea typeface="ＭＳ Ｐゴシック" charset="0"/>
                </a:endParaRPr>
              </a:p>
              <a:p>
                <a:pPr marL="0" indent="0" eaLnBrk="1" hangingPunct="1">
                  <a:buNone/>
                </a:pPr>
                <a:r>
                  <a:rPr lang="en-US" sz="2000" kern="0" dirty="0">
                    <a:ea typeface="ＭＳ Ｐゴシック" charset="0"/>
                  </a:rPr>
                  <a:t>Die </a:t>
                </a:r>
                <a:r>
                  <a:rPr lang="en-US" sz="2000" kern="0" dirty="0" err="1">
                    <a:ea typeface="ＭＳ Ｐゴシック" charset="0"/>
                  </a:rPr>
                  <a:t>Anzahl</a:t>
                </a:r>
                <a:r>
                  <a:rPr lang="en-US" sz="2000" kern="0" dirty="0">
                    <a:ea typeface="ＭＳ Ｐゴシック" charset="0"/>
                  </a:rPr>
                  <a:t> der Parameter </a:t>
                </a:r>
                <a:r>
                  <a:rPr lang="en-US" sz="2000" kern="0" dirty="0" err="1">
                    <a:ea typeface="ＭＳ Ｐゴシック" charset="0"/>
                  </a:rPr>
                  <a:t>ist</a:t>
                </a:r>
                <a:r>
                  <a:rPr lang="en-US" sz="2000" kern="0" dirty="0">
                    <a:ea typeface="ＭＳ Ｐゴシック" charset="0"/>
                  </a:rPr>
                  <a:t> </a:t>
                </a:r>
                <a:r>
                  <a:rPr lang="en-US" sz="2000" kern="0" dirty="0">
                    <a:solidFill>
                      <a:srgbClr val="0544FF"/>
                    </a:solidFill>
                    <a:ea typeface="ＭＳ Ｐゴシック" charset="0"/>
                  </a:rPr>
                  <a:t>linear</a:t>
                </a:r>
                <a:r>
                  <a:rPr lang="en-US" sz="2000" kern="0" dirty="0">
                    <a:ea typeface="ＭＳ Ｐゴシック" charset="0"/>
                  </a:rPr>
                  <a:t> in </a:t>
                </a:r>
                <a:r>
                  <a:rPr lang="en-US" sz="2000" kern="0" dirty="0">
                    <a:solidFill>
                      <a:schemeClr val="accent1">
                        <a:lumMod val="50000"/>
                      </a:schemeClr>
                    </a:solidFill>
                    <a:ea typeface="ＭＳ Ｐゴシック" charset="0"/>
                  </a:rPr>
                  <a:t>n</a:t>
                </a:r>
              </a:p>
            </p:txBody>
          </p:sp>
        </mc:Choice>
        <mc:Fallback>
          <p:sp>
            <p:nvSpPr>
              <p:cNvPr id="74755" name="Rectangle 3"/>
              <p:cNvSpPr>
                <a:spLocks noGrp="1" noRot="1" noChangeAspect="1" noMove="1" noResize="1" noEditPoints="1" noAdjustHandles="1" noChangeArrowheads="1" noChangeShapeType="1" noTextEdit="1"/>
              </p:cNvSpPr>
              <p:nvPr>
                <p:ph type="body" idx="1"/>
              </p:nvPr>
            </p:nvSpPr>
            <p:spPr>
              <a:blipFill>
                <a:blip r:embed="rId3"/>
                <a:stretch>
                  <a:fillRect l="-1235" t="-1276"/>
                </a:stretch>
              </a:blipFill>
            </p:spPr>
            <p:txBody>
              <a:bodyPr/>
              <a:lstStyle/>
              <a:p>
                <a:r>
                  <a:rPr lang="en-DE">
                    <a:noFill/>
                  </a:rPr>
                  <a:t> </a:t>
                </a:r>
              </a:p>
            </p:txBody>
          </p:sp>
        </mc:Fallback>
      </mc:AlternateContent>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35</a:t>
            </a:fld>
            <a:endParaRPr lang="de-DE" dirty="0"/>
          </a:p>
        </p:txBody>
      </p:sp>
      <p:sp>
        <p:nvSpPr>
          <p:cNvPr id="2" name="TextBox 1"/>
          <p:cNvSpPr txBox="1"/>
          <p:nvPr/>
        </p:nvSpPr>
        <p:spPr>
          <a:xfrm>
            <a:off x="543083" y="5722385"/>
            <a:ext cx="8055410" cy="923330"/>
          </a:xfrm>
          <a:prstGeom prst="rect">
            <a:avLst/>
          </a:prstGeom>
          <a:noFill/>
        </p:spPr>
        <p:txBody>
          <a:bodyPr wrap="none" rtlCol="0">
            <a:spAutoFit/>
          </a:bodyPr>
          <a:lstStyle/>
          <a:p>
            <a:pPr algn="ctr"/>
            <a:r>
              <a:rPr lang="en-US" dirty="0" err="1"/>
              <a:t>Normalerweise</a:t>
            </a:r>
            <a:r>
              <a:rPr lang="en-US" dirty="0"/>
              <a:t> </a:t>
            </a:r>
            <a:r>
              <a:rPr lang="en-US" dirty="0" err="1"/>
              <a:t>ist</a:t>
            </a:r>
            <a:r>
              <a:rPr lang="en-US" dirty="0"/>
              <a:t> die </a:t>
            </a:r>
            <a:r>
              <a:rPr lang="en-US" dirty="0" err="1"/>
              <a:t>Annahme</a:t>
            </a:r>
            <a:r>
              <a:rPr lang="en-US" dirty="0"/>
              <a:t>, </a:t>
            </a:r>
            <a:r>
              <a:rPr lang="en-US" dirty="0" err="1"/>
              <a:t>dass</a:t>
            </a:r>
            <a:r>
              <a:rPr lang="en-US" dirty="0"/>
              <a:t> </a:t>
            </a:r>
            <a:r>
              <a:rPr lang="en-US" dirty="0" err="1"/>
              <a:t>Wirkungen</a:t>
            </a:r>
            <a:r>
              <a:rPr lang="en-US" dirty="0"/>
              <a:t>/</a:t>
            </a:r>
            <a:r>
              <a:rPr lang="en-US" dirty="0" err="1"/>
              <a:t>Effekte</a:t>
            </a:r>
            <a:r>
              <a:rPr lang="en-US" dirty="0"/>
              <a:t> </a:t>
            </a:r>
            <a:r>
              <a:rPr lang="en-US" dirty="0" err="1"/>
              <a:t>unabhängig</a:t>
            </a:r>
            <a:r>
              <a:rPr lang="en-US" dirty="0"/>
              <a:t> </a:t>
            </a:r>
            <a:r>
              <a:rPr lang="en-US" dirty="0" err="1"/>
              <a:t>sind</a:t>
            </a:r>
            <a:r>
              <a:rPr lang="en-US" dirty="0"/>
              <a:t>, </a:t>
            </a:r>
            <a:r>
              <a:rPr lang="en-US" dirty="0" err="1"/>
              <a:t>falsch</a:t>
            </a:r>
            <a:r>
              <a:rPr lang="en-US" dirty="0"/>
              <a:t>, </a:t>
            </a:r>
          </a:p>
          <a:p>
            <a:pPr algn="ctr"/>
            <a:r>
              <a:rPr lang="en-US" dirty="0" err="1"/>
              <a:t>funktioniert</a:t>
            </a:r>
            <a:r>
              <a:rPr lang="en-US" dirty="0"/>
              <a:t> </a:t>
            </a:r>
            <a:r>
              <a:rPr lang="en-US" dirty="0" err="1"/>
              <a:t>aber</a:t>
            </a:r>
            <a:r>
              <a:rPr lang="en-US" dirty="0"/>
              <a:t> in der Praxis gut.
</a:t>
            </a:r>
          </a:p>
        </p:txBody>
      </p:sp>
      <p:grpSp>
        <p:nvGrpSpPr>
          <p:cNvPr id="4" name="Group 3">
            <a:extLst>
              <a:ext uri="{FF2B5EF4-FFF2-40B4-BE49-F238E27FC236}">
                <a16:creationId xmlns:a16="http://schemas.microsoft.com/office/drawing/2014/main" id="{A8CDA998-D917-85E2-430D-448D86F2E357}"/>
              </a:ext>
            </a:extLst>
          </p:cNvPr>
          <p:cNvGrpSpPr/>
          <p:nvPr/>
        </p:nvGrpSpPr>
        <p:grpSpPr>
          <a:xfrm>
            <a:off x="1093587" y="3861048"/>
            <a:ext cx="2238976" cy="1081918"/>
            <a:chOff x="9022240" y="3149417"/>
            <a:chExt cx="2238976" cy="1081918"/>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95B0F8A-FFDC-C771-2051-5D0E71B37D1E}"/>
                    </a:ext>
                  </a:extLst>
                </p:cNvPr>
                <p:cNvSpPr txBox="1"/>
                <p:nvPr/>
              </p:nvSpPr>
              <p:spPr>
                <a:xfrm>
                  <a:off x="9692341" y="3149417"/>
                  <a:ext cx="888612" cy="389513"/>
                </a:xfrm>
                <a:prstGeom prst="ellipse">
                  <a:avLst/>
                </a:prstGeom>
                <a:no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𝐿𝑜𝑐h</m:t>
                        </m:r>
                      </m:oMath>
                    </m:oMathPara>
                  </a14:m>
                  <a:endParaRPr lang="de-DE" dirty="0"/>
                </a:p>
              </p:txBody>
            </p:sp>
          </mc:Choice>
          <mc:Fallback xmlns="">
            <p:sp>
              <p:nvSpPr>
                <p:cNvPr id="6" name="TextBox 5">
                  <a:extLst>
                    <a:ext uri="{FF2B5EF4-FFF2-40B4-BE49-F238E27FC236}">
                      <a16:creationId xmlns:a16="http://schemas.microsoft.com/office/drawing/2014/main" id="{295B0F8A-FFDC-C771-2051-5D0E71B37D1E}"/>
                    </a:ext>
                  </a:extLst>
                </p:cNvPr>
                <p:cNvSpPr txBox="1">
                  <a:spLocks noRot="1" noChangeAspect="1" noMove="1" noResize="1" noEditPoints="1" noAdjustHandles="1" noChangeArrowheads="1" noChangeShapeType="1" noTextEdit="1"/>
                </p:cNvSpPr>
                <p:nvPr/>
              </p:nvSpPr>
              <p:spPr>
                <a:xfrm>
                  <a:off x="9692341" y="3149417"/>
                  <a:ext cx="888612" cy="389513"/>
                </a:xfrm>
                <a:prstGeom prst="ellipse">
                  <a:avLst/>
                </a:prstGeom>
                <a:blipFill>
                  <a:blip r:embed="rId4"/>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0DC96A2-C8FC-2EC8-9693-D1B61EA06683}"/>
                    </a:ext>
                  </a:extLst>
                </p:cNvPr>
                <p:cNvSpPr txBox="1"/>
                <p:nvPr/>
              </p:nvSpPr>
              <p:spPr>
                <a:xfrm>
                  <a:off x="9022240" y="3841822"/>
                  <a:ext cx="720000" cy="389513"/>
                </a:xfrm>
                <a:prstGeom prst="ellipse">
                  <a:avLst/>
                </a:prstGeom>
                <a:solidFill>
                  <a:schemeClr val="tx1">
                    <a:lumMod val="40000"/>
                    <a:lumOff val="60000"/>
                  </a:schemeClr>
                </a:solid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𝑍</m:t>
                        </m:r>
                      </m:oMath>
                    </m:oMathPara>
                  </a14:m>
                  <a:endParaRPr lang="de-DE" dirty="0"/>
                </a:p>
              </p:txBody>
            </p:sp>
          </mc:Choice>
          <mc:Fallback xmlns="">
            <p:sp>
              <p:nvSpPr>
                <p:cNvPr id="7" name="TextBox 6">
                  <a:extLst>
                    <a:ext uri="{FF2B5EF4-FFF2-40B4-BE49-F238E27FC236}">
                      <a16:creationId xmlns:a16="http://schemas.microsoft.com/office/drawing/2014/main" id="{80DC96A2-C8FC-2EC8-9693-D1B61EA06683}"/>
                    </a:ext>
                  </a:extLst>
                </p:cNvPr>
                <p:cNvSpPr txBox="1">
                  <a:spLocks noRot="1" noChangeAspect="1" noMove="1" noResize="1" noEditPoints="1" noAdjustHandles="1" noChangeArrowheads="1" noChangeShapeType="1" noTextEdit="1"/>
                </p:cNvSpPr>
                <p:nvPr/>
              </p:nvSpPr>
              <p:spPr>
                <a:xfrm>
                  <a:off x="9022240" y="3841822"/>
                  <a:ext cx="720000" cy="389513"/>
                </a:xfrm>
                <a:prstGeom prst="ellipse">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207656-4D40-83BC-F791-8D9EA5705266}"/>
                    </a:ext>
                  </a:extLst>
                </p:cNvPr>
                <p:cNvSpPr txBox="1"/>
                <p:nvPr/>
              </p:nvSpPr>
              <p:spPr>
                <a:xfrm>
                  <a:off x="10541216" y="3824243"/>
                  <a:ext cx="720000" cy="389513"/>
                </a:xfrm>
                <a:prstGeom prst="ellipse">
                  <a:avLst/>
                </a:prstGeom>
                <a:solidFill>
                  <a:schemeClr val="tx1">
                    <a:lumMod val="40000"/>
                    <a:lumOff val="60000"/>
                  </a:schemeClr>
                </a:solid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𝐹</m:t>
                        </m:r>
                      </m:oMath>
                    </m:oMathPara>
                  </a14:m>
                  <a:endParaRPr lang="de-DE" dirty="0"/>
                </a:p>
              </p:txBody>
            </p:sp>
          </mc:Choice>
          <mc:Fallback xmlns="">
            <p:sp>
              <p:nvSpPr>
                <p:cNvPr id="9" name="TextBox 8">
                  <a:extLst>
                    <a:ext uri="{FF2B5EF4-FFF2-40B4-BE49-F238E27FC236}">
                      <a16:creationId xmlns:a16="http://schemas.microsoft.com/office/drawing/2014/main" id="{75207656-4D40-83BC-F791-8D9EA5705266}"/>
                    </a:ext>
                  </a:extLst>
                </p:cNvPr>
                <p:cNvSpPr txBox="1">
                  <a:spLocks noRot="1" noChangeAspect="1" noMove="1" noResize="1" noEditPoints="1" noAdjustHandles="1" noChangeArrowheads="1" noChangeShapeType="1" noTextEdit="1"/>
                </p:cNvSpPr>
                <p:nvPr/>
              </p:nvSpPr>
              <p:spPr>
                <a:xfrm>
                  <a:off x="10541216" y="3824243"/>
                  <a:ext cx="720000" cy="389513"/>
                </a:xfrm>
                <a:prstGeom prst="ellipse">
                  <a:avLst/>
                </a:prstGeom>
                <a:blipFill>
                  <a:blip r:embed="rId6"/>
                  <a:stretch>
                    <a:fillRect/>
                  </a:stretch>
                </a:blipFill>
                <a:ln>
                  <a:solidFill>
                    <a:schemeClr val="tx1"/>
                  </a:solidFill>
                </a:ln>
              </p:spPr>
              <p:txBody>
                <a:bodyPr/>
                <a:lstStyle/>
                <a:p>
                  <a:r>
                    <a:rPr lang="de-DE">
                      <a:noFill/>
                    </a:rPr>
                    <a:t> </a:t>
                  </a:r>
                </a:p>
              </p:txBody>
            </p:sp>
          </mc:Fallback>
        </mc:AlternateContent>
        <p:cxnSp>
          <p:nvCxnSpPr>
            <p:cNvPr id="11" name="Straight Arrow Connector 10">
              <a:extLst>
                <a:ext uri="{FF2B5EF4-FFF2-40B4-BE49-F238E27FC236}">
                  <a16:creationId xmlns:a16="http://schemas.microsoft.com/office/drawing/2014/main" id="{F73DA228-D1C8-0CF0-6035-8E721D5D3A2D}"/>
                </a:ext>
              </a:extLst>
            </p:cNvPr>
            <p:cNvCxnSpPr>
              <a:cxnSpLocks/>
              <a:stCxn id="6" idx="3"/>
              <a:endCxn id="7" idx="7"/>
            </p:cNvCxnSpPr>
            <p:nvPr/>
          </p:nvCxnSpPr>
          <p:spPr>
            <a:xfrm flipH="1">
              <a:off x="9636798" y="3481887"/>
              <a:ext cx="185677" cy="4169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94B464D-033D-5FDE-C1B8-7802EF7B8757}"/>
                </a:ext>
              </a:extLst>
            </p:cNvPr>
            <p:cNvCxnSpPr>
              <a:cxnSpLocks/>
              <a:stCxn id="6" idx="5"/>
              <a:endCxn id="9" idx="1"/>
            </p:cNvCxnSpPr>
            <p:nvPr/>
          </p:nvCxnSpPr>
          <p:spPr>
            <a:xfrm>
              <a:off x="10450819" y="3481887"/>
              <a:ext cx="195839" cy="399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5C9B176-3854-123E-12DC-ABF6E16CD50A}"/>
              </a:ext>
            </a:extLst>
          </p:cNvPr>
          <p:cNvGrpSpPr/>
          <p:nvPr/>
        </p:nvGrpSpPr>
        <p:grpSpPr>
          <a:xfrm>
            <a:off x="4821183" y="3861048"/>
            <a:ext cx="3420512" cy="1003467"/>
            <a:chOff x="8423488" y="3149417"/>
            <a:chExt cx="3420512" cy="1003467"/>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5CD4B98-3E28-88E4-CC69-0857F918A69F}"/>
                    </a:ext>
                  </a:extLst>
                </p:cNvPr>
                <p:cNvSpPr txBox="1"/>
                <p:nvPr/>
              </p:nvSpPr>
              <p:spPr>
                <a:xfrm>
                  <a:off x="9821216" y="3149417"/>
                  <a:ext cx="720000" cy="389513"/>
                </a:xfrm>
                <a:prstGeom prst="ellipse">
                  <a:avLst/>
                </a:prstGeom>
                <a:no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𝑈</m:t>
                        </m:r>
                      </m:oMath>
                    </m:oMathPara>
                  </a14:m>
                  <a:endParaRPr lang="de-DE" dirty="0"/>
                </a:p>
              </p:txBody>
            </p:sp>
          </mc:Choice>
          <mc:Fallback xmlns="">
            <p:sp>
              <p:nvSpPr>
                <p:cNvPr id="15" name="TextBox 14">
                  <a:extLst>
                    <a:ext uri="{FF2B5EF4-FFF2-40B4-BE49-F238E27FC236}">
                      <a16:creationId xmlns:a16="http://schemas.microsoft.com/office/drawing/2014/main" id="{15CD4B98-3E28-88E4-CC69-0857F918A69F}"/>
                    </a:ext>
                  </a:extLst>
                </p:cNvPr>
                <p:cNvSpPr txBox="1">
                  <a:spLocks noRot="1" noChangeAspect="1" noMove="1" noResize="1" noEditPoints="1" noAdjustHandles="1" noChangeArrowheads="1" noChangeShapeType="1" noTextEdit="1"/>
                </p:cNvSpPr>
                <p:nvPr/>
              </p:nvSpPr>
              <p:spPr>
                <a:xfrm>
                  <a:off x="9821216" y="3149417"/>
                  <a:ext cx="720000" cy="389513"/>
                </a:xfrm>
                <a:prstGeom prst="ellipse">
                  <a:avLst/>
                </a:prstGeom>
                <a:blipFill>
                  <a:blip r:embed="rId7"/>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FEB548-266A-485D-5A0D-EBD9BF3EDE88}"/>
                    </a:ext>
                  </a:extLst>
                </p:cNvPr>
                <p:cNvSpPr txBox="1"/>
                <p:nvPr/>
              </p:nvSpPr>
              <p:spPr>
                <a:xfrm>
                  <a:off x="8423488" y="3763371"/>
                  <a:ext cx="720000" cy="389513"/>
                </a:xfrm>
                <a:prstGeom prst="ellipse">
                  <a:avLst/>
                </a:prstGeom>
                <a:solidFill>
                  <a:schemeClr val="tx1">
                    <a:lumMod val="40000"/>
                    <a:lumOff val="60000"/>
                  </a:schemeClr>
                </a:solid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𝑊</m:t>
                            </m:r>
                          </m:e>
                          <m:sub>
                            <m:r>
                              <a:rPr lang="de-DE" b="0" i="1" dirty="0" smtClean="0">
                                <a:latin typeface="Cambria Math" panose="02040503050406030204" pitchFamily="18" charset="0"/>
                              </a:rPr>
                              <m:t>1</m:t>
                            </m:r>
                          </m:sub>
                        </m:sSub>
                      </m:oMath>
                    </m:oMathPara>
                  </a14:m>
                  <a:endParaRPr lang="de-DE" dirty="0"/>
                </a:p>
              </p:txBody>
            </p:sp>
          </mc:Choice>
          <mc:Fallback xmlns="">
            <p:sp>
              <p:nvSpPr>
                <p:cNvPr id="16" name="TextBox 15">
                  <a:extLst>
                    <a:ext uri="{FF2B5EF4-FFF2-40B4-BE49-F238E27FC236}">
                      <a16:creationId xmlns:a16="http://schemas.microsoft.com/office/drawing/2014/main" id="{7CFEB548-266A-485D-5A0D-EBD9BF3EDE88}"/>
                    </a:ext>
                  </a:extLst>
                </p:cNvPr>
                <p:cNvSpPr txBox="1">
                  <a:spLocks noRot="1" noChangeAspect="1" noMove="1" noResize="1" noEditPoints="1" noAdjustHandles="1" noChangeArrowheads="1" noChangeShapeType="1" noTextEdit="1"/>
                </p:cNvSpPr>
                <p:nvPr/>
              </p:nvSpPr>
              <p:spPr>
                <a:xfrm>
                  <a:off x="8423488" y="3763371"/>
                  <a:ext cx="720000" cy="389513"/>
                </a:xfrm>
                <a:prstGeom prst="ellipse">
                  <a:avLst/>
                </a:prstGeom>
                <a:blipFill>
                  <a:blip r:embed="rId8"/>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BF118E6-0305-AC4A-7770-3BD1568E46BD}"/>
                    </a:ext>
                  </a:extLst>
                </p:cNvPr>
                <p:cNvSpPr txBox="1"/>
                <p:nvPr/>
              </p:nvSpPr>
              <p:spPr>
                <a:xfrm>
                  <a:off x="9336243" y="3762283"/>
                  <a:ext cx="720000" cy="389513"/>
                </a:xfrm>
                <a:prstGeom prst="ellipse">
                  <a:avLst/>
                </a:prstGeom>
                <a:solidFill>
                  <a:schemeClr val="tx1">
                    <a:lumMod val="40000"/>
                    <a:lumOff val="60000"/>
                  </a:schemeClr>
                </a:solid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𝑊</m:t>
                            </m:r>
                          </m:e>
                          <m:sub>
                            <m:r>
                              <a:rPr lang="de-DE" b="0" i="1" dirty="0" smtClean="0">
                                <a:latin typeface="Cambria Math" panose="02040503050406030204" pitchFamily="18" charset="0"/>
                              </a:rPr>
                              <m:t>2</m:t>
                            </m:r>
                          </m:sub>
                        </m:sSub>
                      </m:oMath>
                    </m:oMathPara>
                  </a14:m>
                  <a:endParaRPr lang="de-DE" dirty="0"/>
                </a:p>
              </p:txBody>
            </p:sp>
          </mc:Choice>
          <mc:Fallback xmlns="">
            <p:sp>
              <p:nvSpPr>
                <p:cNvPr id="17" name="TextBox 16">
                  <a:extLst>
                    <a:ext uri="{FF2B5EF4-FFF2-40B4-BE49-F238E27FC236}">
                      <a16:creationId xmlns:a16="http://schemas.microsoft.com/office/drawing/2014/main" id="{9BF118E6-0305-AC4A-7770-3BD1568E46BD}"/>
                    </a:ext>
                  </a:extLst>
                </p:cNvPr>
                <p:cNvSpPr txBox="1">
                  <a:spLocks noRot="1" noChangeAspect="1" noMove="1" noResize="1" noEditPoints="1" noAdjustHandles="1" noChangeArrowheads="1" noChangeShapeType="1" noTextEdit="1"/>
                </p:cNvSpPr>
                <p:nvPr/>
              </p:nvSpPr>
              <p:spPr>
                <a:xfrm>
                  <a:off x="9336243" y="3762283"/>
                  <a:ext cx="720000" cy="389513"/>
                </a:xfrm>
                <a:prstGeom prst="ellipse">
                  <a:avLst/>
                </a:prstGeom>
                <a:blipFill>
                  <a:blip r:embed="rId9"/>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47E7D16-8758-A9FA-F93E-52146AA3FDE7}"/>
                    </a:ext>
                  </a:extLst>
                </p:cNvPr>
                <p:cNvSpPr txBox="1"/>
                <p:nvPr/>
              </p:nvSpPr>
              <p:spPr>
                <a:xfrm>
                  <a:off x="11124000" y="3762283"/>
                  <a:ext cx="720000" cy="389513"/>
                </a:xfrm>
                <a:prstGeom prst="ellipse">
                  <a:avLst/>
                </a:prstGeom>
                <a:solidFill>
                  <a:schemeClr val="tx1">
                    <a:lumMod val="40000"/>
                    <a:lumOff val="60000"/>
                  </a:schemeClr>
                </a:solidFill>
                <a:ln>
                  <a:solidFill>
                    <a:schemeClr val="tx1"/>
                  </a:solidFill>
                </a:ln>
              </p:spPr>
              <p:txBody>
                <a:bodyPr wrap="square" lIns="36000" tIns="0" rIns="36000" bIns="0" rtlCol="0">
                  <a:spAutoFit/>
                </a:bodyPr>
                <a:lstStyle/>
                <a:p>
                  <a:pPr/>
                  <a14:m>
                    <m:oMathPara xmlns:m="http://schemas.openxmlformats.org/officeDocument/2006/math">
                      <m:oMathParaPr>
                        <m:jc m:val="centerGroup"/>
                      </m:oMathParaPr>
                      <m:oMath xmlns:m="http://schemas.openxmlformats.org/officeDocument/2006/math">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𝑊</m:t>
                            </m:r>
                          </m:e>
                          <m:sub>
                            <m:r>
                              <a:rPr lang="de-DE" b="0" i="1" dirty="0" smtClean="0">
                                <a:latin typeface="Cambria Math" panose="02040503050406030204" pitchFamily="18" charset="0"/>
                              </a:rPr>
                              <m:t>𝑛</m:t>
                            </m:r>
                          </m:sub>
                        </m:sSub>
                      </m:oMath>
                    </m:oMathPara>
                  </a14:m>
                  <a:endParaRPr lang="de-DE" dirty="0"/>
                </a:p>
              </p:txBody>
            </p:sp>
          </mc:Choice>
          <mc:Fallback xmlns="">
            <p:sp>
              <p:nvSpPr>
                <p:cNvPr id="18" name="TextBox 17">
                  <a:extLst>
                    <a:ext uri="{FF2B5EF4-FFF2-40B4-BE49-F238E27FC236}">
                      <a16:creationId xmlns:a16="http://schemas.microsoft.com/office/drawing/2014/main" id="{847E7D16-8758-A9FA-F93E-52146AA3FDE7}"/>
                    </a:ext>
                  </a:extLst>
                </p:cNvPr>
                <p:cNvSpPr txBox="1">
                  <a:spLocks noRot="1" noChangeAspect="1" noMove="1" noResize="1" noEditPoints="1" noAdjustHandles="1" noChangeArrowheads="1" noChangeShapeType="1" noTextEdit="1"/>
                </p:cNvSpPr>
                <p:nvPr/>
              </p:nvSpPr>
              <p:spPr>
                <a:xfrm>
                  <a:off x="11124000" y="3762283"/>
                  <a:ext cx="720000" cy="389513"/>
                </a:xfrm>
                <a:prstGeom prst="ellipse">
                  <a:avLst/>
                </a:prstGeom>
                <a:blipFill>
                  <a:blip r:embed="rId10"/>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C87EB9E-F36A-C3FF-956D-CADF284C6F10}"/>
                    </a:ext>
                  </a:extLst>
                </p:cNvPr>
                <p:cNvSpPr/>
                <p:nvPr/>
              </p:nvSpPr>
              <p:spPr>
                <a:xfrm>
                  <a:off x="10384776" y="377237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m:t>
                        </m:r>
                      </m:oMath>
                    </m:oMathPara>
                  </a14:m>
                  <a:endParaRPr lang="de-DE" dirty="0"/>
                </a:p>
              </p:txBody>
            </p:sp>
          </mc:Choice>
          <mc:Fallback xmlns="">
            <p:sp>
              <p:nvSpPr>
                <p:cNvPr id="12" name="Rectangle 11">
                  <a:extLst>
                    <a:ext uri="{FF2B5EF4-FFF2-40B4-BE49-F238E27FC236}">
                      <a16:creationId xmlns:a16="http://schemas.microsoft.com/office/drawing/2014/main" id="{56DFF9F1-C538-1D4E-9F39-7E821A8E698D}"/>
                    </a:ext>
                  </a:extLst>
                </p:cNvPr>
                <p:cNvSpPr>
                  <a:spLocks noRot="1" noChangeAspect="1" noMove="1" noResize="1" noEditPoints="1" noAdjustHandles="1" noChangeArrowheads="1" noChangeShapeType="1" noTextEdit="1"/>
                </p:cNvSpPr>
                <p:nvPr/>
              </p:nvSpPr>
              <p:spPr>
                <a:xfrm>
                  <a:off x="10384776" y="3772373"/>
                  <a:ext cx="410690" cy="369332"/>
                </a:xfrm>
                <a:prstGeom prst="rect">
                  <a:avLst/>
                </a:prstGeom>
                <a:blipFill>
                  <a:blip r:embed="rId11"/>
                  <a:stretch>
                    <a:fillRect/>
                  </a:stretch>
                </a:blipFill>
              </p:spPr>
              <p:txBody>
                <a:bodyPr/>
                <a:lstStyle/>
                <a:p>
                  <a:r>
                    <a:rPr lang="de-DE">
                      <a:noFill/>
                    </a:rPr>
                    <a:t> </a:t>
                  </a:r>
                </a:p>
              </p:txBody>
            </p:sp>
          </mc:Fallback>
        </mc:AlternateContent>
        <p:cxnSp>
          <p:nvCxnSpPr>
            <p:cNvPr id="20" name="Straight Arrow Connector 19">
              <a:extLst>
                <a:ext uri="{FF2B5EF4-FFF2-40B4-BE49-F238E27FC236}">
                  <a16:creationId xmlns:a16="http://schemas.microsoft.com/office/drawing/2014/main" id="{6AF43FD3-BFA9-3AC9-72FA-B859C5ED26F2}"/>
                </a:ext>
              </a:extLst>
            </p:cNvPr>
            <p:cNvCxnSpPr>
              <a:stCxn id="15" idx="3"/>
              <a:endCxn id="16" idx="7"/>
            </p:cNvCxnSpPr>
            <p:nvPr/>
          </p:nvCxnSpPr>
          <p:spPr>
            <a:xfrm flipH="1">
              <a:off x="9038046" y="3481887"/>
              <a:ext cx="888612" cy="338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4ADFE0C-7DBC-6BF5-3543-07DA871B5B67}"/>
                </a:ext>
              </a:extLst>
            </p:cNvPr>
            <p:cNvCxnSpPr>
              <a:cxnSpLocks/>
              <a:stCxn id="15" idx="3"/>
              <a:endCxn id="17" idx="0"/>
            </p:cNvCxnSpPr>
            <p:nvPr/>
          </p:nvCxnSpPr>
          <p:spPr>
            <a:xfrm flipH="1">
              <a:off x="9696243" y="3481887"/>
              <a:ext cx="230415" cy="280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34F9B2F-2195-7CF6-D2AF-931324E3B536}"/>
                </a:ext>
              </a:extLst>
            </p:cNvPr>
            <p:cNvCxnSpPr>
              <a:cxnSpLocks/>
              <a:stCxn id="15" idx="5"/>
              <a:endCxn id="18" idx="1"/>
            </p:cNvCxnSpPr>
            <p:nvPr/>
          </p:nvCxnSpPr>
          <p:spPr>
            <a:xfrm>
              <a:off x="10435774" y="3481887"/>
              <a:ext cx="793668" cy="3374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75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err="1"/>
              <a:t>Bayessches</a:t>
            </a:r>
            <a:r>
              <a:rPr lang="en-US" dirty="0"/>
              <a:t> </a:t>
            </a:r>
            <a:r>
              <a:rPr lang="en-US" dirty="0" err="1"/>
              <a:t>Netzwerk</a:t>
            </a:r>
            <a:endParaRPr lang="en-US" dirty="0"/>
          </a:p>
        </p:txBody>
      </p:sp>
      <p:sp>
        <p:nvSpPr>
          <p:cNvPr id="10243" name="Rectangle 3"/>
          <p:cNvSpPr>
            <a:spLocks noGrp="1" noChangeArrowheads="1"/>
          </p:cNvSpPr>
          <p:nvPr>
            <p:ph type="body" idx="1"/>
          </p:nvPr>
        </p:nvSpPr>
        <p:spPr/>
        <p:txBody>
          <a:bodyPr/>
          <a:lstStyle/>
          <a:p>
            <a:pPr eaLnBrk="1" hangingPunct="1">
              <a:lnSpc>
                <a:spcPct val="80000"/>
              </a:lnSpc>
            </a:pPr>
            <a:r>
              <a:rPr lang="de-DE" sz="2400" dirty="0"/>
              <a:t>Eine einfache grafische Notation für bedingte Unabhängigkeitsbehauptungen und damit für die kompakte Spezifikation vollständiger </a:t>
            </a:r>
            <a:r>
              <a:rPr lang="de-DE" sz="2400" dirty="0" err="1"/>
              <a:t>Verbundsverteilungen</a:t>
            </a:r>
            <a:endParaRPr lang="de-DE" sz="2400" dirty="0"/>
          </a:p>
          <a:p>
            <a:pPr eaLnBrk="1" hangingPunct="1">
              <a:lnSpc>
                <a:spcPct val="80000"/>
              </a:lnSpc>
            </a:pPr>
            <a:endParaRPr lang="de-DE" sz="2400" dirty="0"/>
          </a:p>
          <a:p>
            <a:pPr eaLnBrk="1" hangingPunct="1">
              <a:lnSpc>
                <a:spcPct val="80000"/>
              </a:lnSpc>
            </a:pPr>
            <a:r>
              <a:rPr lang="de-DE" sz="2400" dirty="0"/>
              <a:t>Syntax:</a:t>
            </a:r>
          </a:p>
          <a:p>
            <a:pPr lvl="1" eaLnBrk="1" hangingPunct="1">
              <a:lnSpc>
                <a:spcPct val="80000"/>
              </a:lnSpc>
            </a:pPr>
            <a:r>
              <a:rPr lang="de-DE" sz="2000" dirty="0"/>
              <a:t>eine Menge von Knoten, einer pro Zufallsvariable
Ein gerichteter azyklischer Graph (Verbindung </a:t>
            </a:r>
            <a:r>
              <a:rPr lang="de-DE" sz="2000" dirty="0">
                <a:cs typeface="Arial" charset="0"/>
              </a:rPr>
              <a:t>≈ </a:t>
            </a:r>
            <a:r>
              <a:rPr lang="de-DE" sz="2000" dirty="0"/>
              <a:t>"direkter Einflüsse")</a:t>
            </a:r>
          </a:p>
          <a:p>
            <a:pPr lvl="1" eaLnBrk="1" hangingPunct="1">
              <a:lnSpc>
                <a:spcPct val="80000"/>
              </a:lnSpc>
            </a:pPr>
            <a:r>
              <a:rPr lang="de-DE" sz="2000" dirty="0"/>
              <a:t>eine bedingte Verteilung für jeden Knoten gegeben seinen Eltern:</a:t>
            </a:r>
          </a:p>
          <a:p>
            <a:pPr lvl="2" algn="ctr" eaLnBrk="1" hangingPunct="1">
              <a:lnSpc>
                <a:spcPct val="80000"/>
              </a:lnSpc>
              <a:buFont typeface="Wingdings" pitchFamily="2" charset="2"/>
              <a:buNone/>
            </a:pPr>
            <a:r>
              <a:rPr lang="de-DE" sz="1800" b="1" dirty="0"/>
              <a:t>P </a:t>
            </a:r>
            <a:r>
              <a:rPr lang="de-DE" sz="1800" dirty="0"/>
              <a:t>(X</a:t>
            </a:r>
            <a:r>
              <a:rPr lang="de-DE" sz="1800" baseline="-25000" dirty="0"/>
              <a:t>i </a:t>
            </a:r>
            <a:r>
              <a:rPr lang="de-DE" sz="1800" dirty="0"/>
              <a:t>| Eltern (X</a:t>
            </a:r>
            <a:r>
              <a:rPr lang="de-DE" sz="1800" baseline="-25000" dirty="0"/>
              <a:t>i</a:t>
            </a:r>
            <a:r>
              <a:rPr lang="de-DE" sz="1800" dirty="0"/>
              <a:t>))</a:t>
            </a:r>
          </a:p>
          <a:p>
            <a:pPr lvl="2" algn="ctr" eaLnBrk="1" hangingPunct="1">
              <a:lnSpc>
                <a:spcPct val="80000"/>
              </a:lnSpc>
              <a:buFont typeface="Wingdings" pitchFamily="2" charset="2"/>
              <a:buNone/>
            </a:pPr>
            <a:endParaRPr lang="de-DE" sz="1800" dirty="0"/>
          </a:p>
          <a:p>
            <a:pPr eaLnBrk="1" hangingPunct="1">
              <a:lnSpc>
                <a:spcPct val="80000"/>
              </a:lnSpc>
            </a:pPr>
            <a:r>
              <a:rPr lang="de-DE" sz="2400" dirty="0"/>
              <a:t>Die bedingte Verteilung wird oftmals als </a:t>
            </a:r>
            <a:r>
              <a:rPr lang="de-DE" sz="2400" dirty="0">
                <a:solidFill>
                  <a:schemeClr val="accent2"/>
                </a:solidFill>
              </a:rPr>
              <a:t>bedingte Wahrscheinlichkeitstabelle </a:t>
            </a:r>
            <a:r>
              <a:rPr lang="de-DE" sz="2400" dirty="0"/>
              <a:t>(</a:t>
            </a:r>
            <a:r>
              <a:rPr lang="de-DE" sz="2400" dirty="0" err="1">
                <a:solidFill>
                  <a:schemeClr val="accent2"/>
                </a:solidFill>
              </a:rPr>
              <a:t>conditional</a:t>
            </a:r>
            <a:r>
              <a:rPr lang="de-DE" sz="2400" dirty="0">
                <a:solidFill>
                  <a:schemeClr val="accent2"/>
                </a:solidFill>
              </a:rPr>
              <a:t> </a:t>
            </a:r>
            <a:r>
              <a:rPr lang="de-DE" sz="2400" dirty="0" err="1">
                <a:solidFill>
                  <a:schemeClr val="accent2"/>
                </a:solidFill>
              </a:rPr>
              <a:t>probability</a:t>
            </a:r>
            <a:r>
              <a:rPr lang="de-DE" sz="2400" dirty="0">
                <a:solidFill>
                  <a:schemeClr val="accent2"/>
                </a:solidFill>
              </a:rPr>
              <a:t> </a:t>
            </a:r>
            <a:r>
              <a:rPr lang="de-DE" sz="2400" dirty="0" err="1">
                <a:solidFill>
                  <a:schemeClr val="accent2"/>
                </a:solidFill>
              </a:rPr>
              <a:t>table</a:t>
            </a:r>
            <a:r>
              <a:rPr lang="de-DE" sz="2400" dirty="0"/>
              <a:t> (CPT)), gegeben Werte für die Elternknoten, dargestellt</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36</a:t>
            </a:fld>
            <a:endParaRPr lang="de-DE" dirty="0"/>
          </a:p>
        </p:txBody>
      </p:sp>
    </p:spTree>
    <p:extLst>
      <p:ext uri="{BB962C8B-B14F-4D97-AF65-F5344CB8AC3E}">
        <p14:creationId xmlns:p14="http://schemas.microsoft.com/office/powerpoint/2010/main" val="1898503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a:t>Beispiel</a:t>
            </a:r>
            <a:endParaRPr lang="en-US" dirty="0"/>
          </a:p>
        </p:txBody>
      </p:sp>
      <p:sp>
        <p:nvSpPr>
          <p:cNvPr id="11267" name="Rectangle 3"/>
          <p:cNvSpPr>
            <a:spLocks noGrp="1" noChangeArrowheads="1"/>
          </p:cNvSpPr>
          <p:nvPr>
            <p:ph type="body" idx="1"/>
          </p:nvPr>
        </p:nvSpPr>
        <p:spPr/>
        <p:txBody>
          <a:bodyPr/>
          <a:lstStyle/>
          <a:p>
            <a:pPr eaLnBrk="1" hangingPunct="1">
              <a:lnSpc>
                <a:spcPct val="90000"/>
              </a:lnSpc>
            </a:pPr>
            <a:r>
              <a:rPr lang="en-US" sz="2400" dirty="0"/>
              <a:t>Die </a:t>
            </a:r>
            <a:r>
              <a:rPr lang="en-US" sz="2400" dirty="0" err="1"/>
              <a:t>Topologie</a:t>
            </a:r>
            <a:r>
              <a:rPr lang="en-US" sz="2400" dirty="0"/>
              <a:t> des </a:t>
            </a:r>
            <a:r>
              <a:rPr lang="en-US" sz="2400" dirty="0" err="1"/>
              <a:t>Netzwerks</a:t>
            </a:r>
            <a:r>
              <a:rPr lang="en-US" sz="2400" dirty="0"/>
              <a:t> </a:t>
            </a:r>
            <a:r>
              <a:rPr lang="en-US" sz="2400" dirty="0" err="1"/>
              <a:t>enkodiert</a:t>
            </a:r>
            <a:r>
              <a:rPr lang="en-US" sz="2400" dirty="0"/>
              <a:t> </a:t>
            </a:r>
            <a:r>
              <a:rPr lang="en-US" sz="2400" dirty="0" err="1"/>
              <a:t>durch</a:t>
            </a:r>
            <a:r>
              <a:rPr lang="en-US" sz="2400" dirty="0"/>
              <a:t> die  </a:t>
            </a:r>
            <a:r>
              <a:rPr lang="en-US" sz="2400" dirty="0" err="1"/>
              <a:t>bedingte</a:t>
            </a:r>
            <a:r>
              <a:rPr lang="en-US" sz="2400" dirty="0"/>
              <a:t> </a:t>
            </a:r>
            <a:r>
              <a:rPr lang="en-US" sz="2400" dirty="0" err="1"/>
              <a:t>Unabhängigkeitsannahmen</a:t>
            </a:r>
            <a:r>
              <a:rPr lang="en-US" sz="2400" dirty="0"/>
              <a:t>:</a:t>
            </a:r>
          </a:p>
          <a:p>
            <a:pPr eaLnBrk="1" hangingPunct="1">
              <a:lnSpc>
                <a:spcPct val="90000"/>
              </a:lnSpc>
              <a:buFont typeface="Times" charset="0"/>
              <a:buNone/>
            </a:pPr>
            <a:endParaRPr lang="en-US" sz="2400" dirty="0"/>
          </a:p>
          <a:p>
            <a:pPr eaLnBrk="1" hangingPunct="1">
              <a:lnSpc>
                <a:spcPct val="90000"/>
              </a:lnSpc>
              <a:buFont typeface="Times" charset="0"/>
              <a:buNone/>
            </a:pPr>
            <a:endParaRPr lang="en-US" sz="2400" dirty="0"/>
          </a:p>
          <a:p>
            <a:pPr eaLnBrk="1" hangingPunct="1">
              <a:lnSpc>
                <a:spcPct val="90000"/>
              </a:lnSpc>
              <a:buFont typeface="Times" charset="0"/>
              <a:buNone/>
            </a:pPr>
            <a:endParaRPr lang="en-US" sz="2400" dirty="0"/>
          </a:p>
          <a:p>
            <a:pPr eaLnBrk="1" hangingPunct="1">
              <a:lnSpc>
                <a:spcPct val="90000"/>
              </a:lnSpc>
              <a:buFont typeface="Times" charset="0"/>
              <a:buNone/>
            </a:pPr>
            <a:endParaRPr lang="en-US" sz="2400" dirty="0"/>
          </a:p>
          <a:p>
            <a:pPr eaLnBrk="1" hangingPunct="1">
              <a:lnSpc>
                <a:spcPct val="90000"/>
              </a:lnSpc>
              <a:buFont typeface="Times" charset="0"/>
              <a:buNone/>
            </a:pPr>
            <a:endParaRPr lang="en-US" sz="2400" dirty="0"/>
          </a:p>
          <a:p>
            <a:pPr eaLnBrk="1" hangingPunct="1">
              <a:lnSpc>
                <a:spcPct val="90000"/>
              </a:lnSpc>
              <a:buFont typeface="Times" charset="0"/>
              <a:buNone/>
            </a:pPr>
            <a:endParaRPr lang="en-US" sz="2400" dirty="0"/>
          </a:p>
          <a:p>
            <a:pPr eaLnBrk="1" hangingPunct="1">
              <a:lnSpc>
                <a:spcPct val="90000"/>
              </a:lnSpc>
            </a:pPr>
            <a:r>
              <a:rPr lang="en-US" sz="2400" dirty="0"/>
              <a:t>Das</a:t>
            </a:r>
            <a:r>
              <a:rPr lang="en-US" sz="2400" i="1" dirty="0"/>
              <a:t> Wetter </a:t>
            </a:r>
            <a:r>
              <a:rPr lang="en-US" sz="2400" dirty="0" err="1"/>
              <a:t>ist</a:t>
            </a:r>
            <a:r>
              <a:rPr lang="en-US" sz="2400" dirty="0"/>
              <a:t> </a:t>
            </a:r>
            <a:r>
              <a:rPr lang="en-US" sz="2400" dirty="0" err="1"/>
              <a:t>unabhängig</a:t>
            </a:r>
            <a:r>
              <a:rPr lang="en-US" sz="2400" dirty="0"/>
              <a:t> von den </a:t>
            </a:r>
            <a:r>
              <a:rPr lang="en-US" sz="2400" dirty="0" err="1"/>
              <a:t>anderen</a:t>
            </a:r>
            <a:r>
              <a:rPr lang="en-US" sz="2400" dirty="0"/>
              <a:t> </a:t>
            </a:r>
            <a:r>
              <a:rPr lang="en-US" sz="2400" dirty="0" err="1"/>
              <a:t>Variablen</a:t>
            </a:r>
            <a:r>
              <a:rPr lang="en-US" sz="2400" i="1" dirty="0"/>
              <a:t>
</a:t>
            </a:r>
            <a:r>
              <a:rPr lang="en-US" sz="2400" i="1" dirty="0" err="1"/>
              <a:t>Zahnschmerzen</a:t>
            </a:r>
            <a:r>
              <a:rPr lang="en-US" sz="2400" i="1" dirty="0"/>
              <a:t> </a:t>
            </a:r>
            <a:r>
              <a:rPr lang="en-US" sz="2400" dirty="0"/>
              <a:t>und</a:t>
            </a:r>
            <a:r>
              <a:rPr lang="en-US" sz="2400" i="1" dirty="0"/>
              <a:t> Fang </a:t>
            </a:r>
            <a:r>
              <a:rPr lang="en-US" sz="2400" dirty="0" err="1"/>
              <a:t>sind</a:t>
            </a:r>
            <a:r>
              <a:rPr lang="en-US" sz="2400" dirty="0"/>
              <a:t> </a:t>
            </a:r>
            <a:r>
              <a:rPr lang="en-US" sz="2400" dirty="0" err="1"/>
              <a:t>bedingt</a:t>
            </a:r>
            <a:r>
              <a:rPr lang="en-US" sz="2400" dirty="0"/>
              <a:t> </a:t>
            </a:r>
            <a:r>
              <a:rPr lang="en-US" sz="2400" dirty="0" err="1"/>
              <a:t>unabhängig</a:t>
            </a:r>
            <a:r>
              <a:rPr lang="en-US" sz="2400" dirty="0"/>
              <a:t> </a:t>
            </a:r>
            <a:r>
              <a:rPr lang="en-US" sz="2400" dirty="0" err="1"/>
              <a:t>gegeben</a:t>
            </a:r>
            <a:r>
              <a:rPr lang="en-US" sz="2400" dirty="0"/>
              <a:t> </a:t>
            </a:r>
            <a:r>
              <a:rPr lang="en-US" sz="2400" i="1" dirty="0"/>
              <a:t>Loch</a:t>
            </a:r>
            <a:endParaRPr lang="en-US" sz="2400" dirty="0"/>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37</a:t>
            </a:fld>
            <a:endParaRPr lang="de-DE" dirty="0"/>
          </a:p>
        </p:txBody>
      </p:sp>
      <p:sp>
        <p:nvSpPr>
          <p:cNvPr id="2" name="Oval 1">
            <a:extLst>
              <a:ext uri="{FF2B5EF4-FFF2-40B4-BE49-F238E27FC236}">
                <a16:creationId xmlns:a16="http://schemas.microsoft.com/office/drawing/2014/main" id="{8EB2323C-A159-FFE4-2461-1A92EC70063A}"/>
              </a:ext>
            </a:extLst>
          </p:cNvPr>
          <p:cNvSpPr/>
          <p:nvPr/>
        </p:nvSpPr>
        <p:spPr>
          <a:xfrm>
            <a:off x="1043608" y="2132856"/>
            <a:ext cx="1512168" cy="7200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Wetter</a:t>
            </a:r>
          </a:p>
        </p:txBody>
      </p:sp>
      <p:sp>
        <p:nvSpPr>
          <p:cNvPr id="4" name="Oval 3">
            <a:extLst>
              <a:ext uri="{FF2B5EF4-FFF2-40B4-BE49-F238E27FC236}">
                <a16:creationId xmlns:a16="http://schemas.microsoft.com/office/drawing/2014/main" id="{7138861F-7D39-45F2-E4AD-489E4C709872}"/>
              </a:ext>
            </a:extLst>
          </p:cNvPr>
          <p:cNvSpPr/>
          <p:nvPr/>
        </p:nvSpPr>
        <p:spPr>
          <a:xfrm>
            <a:off x="4583113" y="2081339"/>
            <a:ext cx="1512168" cy="7200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Loch</a:t>
            </a:r>
          </a:p>
        </p:txBody>
      </p:sp>
      <p:sp>
        <p:nvSpPr>
          <p:cNvPr id="6" name="Oval 5">
            <a:extLst>
              <a:ext uri="{FF2B5EF4-FFF2-40B4-BE49-F238E27FC236}">
                <a16:creationId xmlns:a16="http://schemas.microsoft.com/office/drawing/2014/main" id="{AFCE905B-DF0D-5D30-BDA5-6A4D2F78EA39}"/>
              </a:ext>
            </a:extLst>
          </p:cNvPr>
          <p:cNvSpPr/>
          <p:nvPr/>
        </p:nvSpPr>
        <p:spPr>
          <a:xfrm>
            <a:off x="2915816" y="3336502"/>
            <a:ext cx="2232248" cy="7200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Zahn-schmerzen</a:t>
            </a:r>
          </a:p>
        </p:txBody>
      </p:sp>
      <p:sp>
        <p:nvSpPr>
          <p:cNvPr id="7" name="Oval 6">
            <a:extLst>
              <a:ext uri="{FF2B5EF4-FFF2-40B4-BE49-F238E27FC236}">
                <a16:creationId xmlns:a16="http://schemas.microsoft.com/office/drawing/2014/main" id="{2C9F9995-B396-6C2E-8052-CC619C2E4F57}"/>
              </a:ext>
            </a:extLst>
          </p:cNvPr>
          <p:cNvSpPr/>
          <p:nvPr/>
        </p:nvSpPr>
        <p:spPr>
          <a:xfrm>
            <a:off x="5724128" y="3321373"/>
            <a:ext cx="1512168" cy="7200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Fang</a:t>
            </a:r>
          </a:p>
        </p:txBody>
      </p:sp>
      <p:cxnSp>
        <p:nvCxnSpPr>
          <p:cNvPr id="11" name="Straight Arrow Connector 10">
            <a:extLst>
              <a:ext uri="{FF2B5EF4-FFF2-40B4-BE49-F238E27FC236}">
                <a16:creationId xmlns:a16="http://schemas.microsoft.com/office/drawing/2014/main" id="{52F30D69-BD87-66D3-53D9-0C0802E146E1}"/>
              </a:ext>
            </a:extLst>
          </p:cNvPr>
          <p:cNvCxnSpPr>
            <a:cxnSpLocks/>
            <a:stCxn id="4" idx="4"/>
            <a:endCxn id="6" idx="0"/>
          </p:cNvCxnSpPr>
          <p:nvPr/>
        </p:nvCxnSpPr>
        <p:spPr>
          <a:xfrm flipH="1">
            <a:off x="4031940" y="2801419"/>
            <a:ext cx="1307257" cy="53508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4762E32B-9CD1-8A21-9204-22FBF4E79CB7}"/>
              </a:ext>
            </a:extLst>
          </p:cNvPr>
          <p:cNvCxnSpPr>
            <a:cxnSpLocks/>
            <a:stCxn id="4" idx="4"/>
            <a:endCxn id="7" idx="0"/>
          </p:cNvCxnSpPr>
          <p:nvPr/>
        </p:nvCxnSpPr>
        <p:spPr>
          <a:xfrm>
            <a:off x="5339197" y="2801419"/>
            <a:ext cx="1141015" cy="51995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2776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err="1"/>
              <a:t>Beispiel</a:t>
            </a:r>
            <a:endParaRPr lang="en-US" dirty="0"/>
          </a:p>
        </p:txBody>
      </p:sp>
      <p:sp>
        <p:nvSpPr>
          <p:cNvPr id="13315" name="Rectangle 3"/>
          <p:cNvSpPr>
            <a:spLocks noGrp="1" noChangeArrowheads="1"/>
          </p:cNvSpPr>
          <p:nvPr>
            <p:ph type="body" idx="1"/>
          </p:nvPr>
        </p:nvSpPr>
        <p:spPr/>
        <p:txBody>
          <a:bodyPr/>
          <a:lstStyle/>
          <a:p>
            <a:pPr eaLnBrk="1" hangingPunct="1">
              <a:lnSpc>
                <a:spcPct val="90000"/>
              </a:lnSpc>
            </a:pPr>
            <a:r>
              <a:rPr lang="de-DE" sz="1800" dirty="0"/>
              <a:t>Ich bin bei der Arbeit, mein Nachbar John ruft an, um zu sagen, dass mein Alarm klingelt, aber Nachbarin Mary ruft nicht an. Manchmal wird der Alarm durch kleinere Erdbeben ausgelöst. Gibt es einen Einbrecher?</a:t>
            </a:r>
          </a:p>
          <a:p>
            <a:pPr eaLnBrk="1" hangingPunct="1">
              <a:lnSpc>
                <a:spcPct val="90000"/>
              </a:lnSpc>
            </a:pPr>
            <a:endParaRPr lang="de-DE" sz="1800" dirty="0"/>
          </a:p>
          <a:p>
            <a:pPr eaLnBrk="1" hangingPunct="1">
              <a:lnSpc>
                <a:spcPct val="90000"/>
              </a:lnSpc>
            </a:pPr>
            <a:r>
              <a:rPr lang="de-DE" sz="1800" dirty="0"/>
              <a:t>Variables: </a:t>
            </a:r>
            <a:r>
              <a:rPr lang="de-DE" sz="1800" i="1" dirty="0" err="1"/>
              <a:t>Burglary</a:t>
            </a:r>
            <a:r>
              <a:rPr lang="de-DE" sz="1800" dirty="0"/>
              <a:t>, </a:t>
            </a:r>
            <a:r>
              <a:rPr lang="de-DE" sz="1800" i="1" dirty="0" err="1"/>
              <a:t>Earthquake</a:t>
            </a:r>
            <a:r>
              <a:rPr lang="de-DE" sz="1800" dirty="0"/>
              <a:t>, </a:t>
            </a:r>
            <a:r>
              <a:rPr lang="de-DE" sz="1800" i="1" dirty="0"/>
              <a:t>Alarm</a:t>
            </a:r>
            <a:r>
              <a:rPr lang="de-DE" sz="1800" dirty="0"/>
              <a:t>, </a:t>
            </a:r>
            <a:r>
              <a:rPr lang="de-DE" sz="1800" i="1" dirty="0" err="1"/>
              <a:t>JohnCalls</a:t>
            </a:r>
            <a:r>
              <a:rPr lang="de-DE" sz="1800" dirty="0"/>
              <a:t>, </a:t>
            </a:r>
            <a:r>
              <a:rPr lang="de-DE" sz="1800" i="1" dirty="0" err="1"/>
              <a:t>MaryCalls</a:t>
            </a:r>
            <a:endParaRPr lang="de-DE" sz="1800" dirty="0"/>
          </a:p>
          <a:p>
            <a:pPr eaLnBrk="1" hangingPunct="1">
              <a:lnSpc>
                <a:spcPct val="90000"/>
              </a:lnSpc>
            </a:pPr>
            <a:endParaRPr lang="de-DE" sz="1800" dirty="0"/>
          </a:p>
          <a:p>
            <a:pPr eaLnBrk="1" hangingPunct="1">
              <a:lnSpc>
                <a:spcPct val="90000"/>
              </a:lnSpc>
            </a:pPr>
            <a:r>
              <a:rPr lang="de-DE" sz="1800" dirty="0"/>
              <a:t>Die Netzwerktopologie kann "kausales" Wissen widerspiegeln:</a:t>
            </a:r>
          </a:p>
          <a:p>
            <a:pPr lvl="1" eaLnBrk="1" hangingPunct="1">
              <a:lnSpc>
                <a:spcPct val="90000"/>
              </a:lnSpc>
            </a:pPr>
            <a:r>
              <a:rPr lang="de-DE" sz="1600" dirty="0"/>
              <a:t>Ein Einbrecher kann den Alarm auslösen
Ein Erdbeben kann den Alarm auslösen</a:t>
            </a:r>
          </a:p>
          <a:p>
            <a:pPr lvl="1" eaLnBrk="1" hangingPunct="1">
              <a:lnSpc>
                <a:spcPct val="90000"/>
              </a:lnSpc>
            </a:pPr>
            <a:r>
              <a:rPr lang="de-DE" sz="1600" dirty="0"/>
              <a:t>Der Alarm kann dazu führen, dass Mary anruft
Der Alarm kann dazu führen, dass John anruft</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38</a:t>
            </a:fld>
            <a:endParaRPr lang="de-DE" dirty="0"/>
          </a:p>
        </p:txBody>
      </p:sp>
    </p:spTree>
    <p:extLst>
      <p:ext uri="{BB962C8B-B14F-4D97-AF65-F5344CB8AC3E}">
        <p14:creationId xmlns:p14="http://schemas.microsoft.com/office/powerpoint/2010/main" val="192157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Example contd.</a:t>
            </a:r>
          </a:p>
        </p:txBody>
      </p:sp>
      <p:pic>
        <p:nvPicPr>
          <p:cNvPr id="14339" name="Picture 3" descr="burgla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7772400" cy="423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39</a:t>
            </a:fld>
            <a:endParaRPr lang="de-DE" dirty="0"/>
          </a:p>
        </p:txBody>
      </p:sp>
    </p:spTree>
    <p:extLst>
      <p:ext uri="{BB962C8B-B14F-4D97-AF65-F5344CB8AC3E}">
        <p14:creationId xmlns:p14="http://schemas.microsoft.com/office/powerpoint/2010/main" val="387148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E753-6482-D940-A045-752E8AEF55AB}"/>
              </a:ext>
            </a:extLst>
          </p:cNvPr>
          <p:cNvSpPr>
            <a:spLocks noGrp="1"/>
          </p:cNvSpPr>
          <p:nvPr>
            <p:ph type="title"/>
          </p:nvPr>
        </p:nvSpPr>
        <p:spPr/>
        <p:txBody>
          <a:bodyPr/>
          <a:lstStyle/>
          <a:p>
            <a:r>
              <a:rPr lang="de-DE" dirty="0"/>
              <a:t>Ereignisse</a:t>
            </a:r>
          </a:p>
        </p:txBody>
      </p:sp>
      <p:sp>
        <p:nvSpPr>
          <p:cNvPr id="3" name="Content Placeholder 2">
            <a:extLst>
              <a:ext uri="{FF2B5EF4-FFF2-40B4-BE49-F238E27FC236}">
                <a16:creationId xmlns:a16="http://schemas.microsoft.com/office/drawing/2014/main" id="{59AD6C6E-53D9-1942-9712-05226DB3A67D}"/>
              </a:ext>
            </a:extLst>
          </p:cNvPr>
          <p:cNvSpPr>
            <a:spLocks noGrp="1"/>
          </p:cNvSpPr>
          <p:nvPr>
            <p:ph idx="1"/>
          </p:nvPr>
        </p:nvSpPr>
        <p:spPr/>
        <p:txBody>
          <a:bodyPr/>
          <a:lstStyle/>
          <a:p>
            <a:r>
              <a:rPr lang="de-DE" sz="2800" dirty="0">
                <a:solidFill>
                  <a:srgbClr val="0B05FF"/>
                </a:solidFill>
              </a:rPr>
              <a:t>(Komplexe) Ereignisse </a:t>
            </a:r>
            <a:r>
              <a:rPr lang="de-DE" sz="2800" dirty="0"/>
              <a:t>sind Teilmengen von </a:t>
            </a:r>
            <a:r>
              <a:rPr lang="de-DE" sz="2800" dirty="0" err="1">
                <a:solidFill>
                  <a:schemeClr val="accent1">
                    <a:lumMod val="50000"/>
                  </a:schemeClr>
                </a:solidFill>
              </a:rPr>
              <a:t>Ω</a:t>
            </a:r>
            <a:endParaRPr lang="de-DE" sz="2800" dirty="0">
              <a:solidFill>
                <a:schemeClr val="accent1">
                  <a:lumMod val="50000"/>
                </a:schemeClr>
              </a:solidFill>
            </a:endParaRPr>
          </a:p>
          <a:p>
            <a:pPr lvl="1"/>
            <a:r>
              <a:rPr lang="de-DE" dirty="0"/>
              <a:t>Beispiel: Würfelereignisse mit gerader Zahl</a:t>
            </a:r>
          </a:p>
          <a:p>
            <a:pPr lvl="1"/>
            <a:r>
              <a:rPr lang="de-DE" dirty="0"/>
              <a:t>Definition der Zufallsvariablen entsprechend erweitert</a:t>
            </a:r>
          </a:p>
          <a:p>
            <a:pPr lvl="1"/>
            <a:r>
              <a:rPr lang="de-DE" dirty="0">
                <a:solidFill>
                  <a:schemeClr val="accent1">
                    <a:lumMod val="50000"/>
                  </a:schemeClr>
                </a:solidFill>
              </a:rPr>
              <a:t>X: 𝓟(</a:t>
            </a:r>
            <a:r>
              <a:rPr lang="de-DE" dirty="0" err="1">
                <a:solidFill>
                  <a:schemeClr val="accent1">
                    <a:lumMod val="50000"/>
                  </a:schemeClr>
                </a:solidFill>
              </a:rPr>
              <a:t>Ω</a:t>
            </a:r>
            <a:r>
              <a:rPr lang="de-DE" dirty="0">
                <a:solidFill>
                  <a:schemeClr val="accent1">
                    <a:lumMod val="50000"/>
                  </a:schemeClr>
                </a:solidFill>
              </a:rPr>
              <a:t>) → 𝓟(M)</a:t>
            </a:r>
            <a:endParaRPr lang="de-DE" dirty="0"/>
          </a:p>
          <a:p>
            <a:pPr lvl="2"/>
            <a:r>
              <a:rPr lang="de-DE" dirty="0"/>
              <a:t>Beispiel:</a:t>
            </a:r>
            <a:r>
              <a:rPr lang="de-DE" dirty="0">
                <a:solidFill>
                  <a:schemeClr val="accent1">
                    <a:lumMod val="50000"/>
                  </a:schemeClr>
                </a:solidFill>
              </a:rPr>
              <a:t> X({</a:t>
            </a:r>
            <a:r>
              <a:rPr lang="el-GR" dirty="0">
                <a:solidFill>
                  <a:schemeClr val="accent1">
                    <a:lumMod val="50000"/>
                  </a:schemeClr>
                </a:solidFill>
              </a:rPr>
              <a:t>ω</a:t>
            </a:r>
            <a:r>
              <a:rPr lang="de-DE" baseline="-25000" dirty="0">
                <a:solidFill>
                  <a:schemeClr val="accent1">
                    <a:lumMod val="50000"/>
                  </a:schemeClr>
                </a:solidFill>
              </a:rPr>
              <a:t>2</a:t>
            </a:r>
            <a:r>
              <a:rPr lang="de-DE" dirty="0">
                <a:solidFill>
                  <a:schemeClr val="accent1">
                    <a:lumMod val="50000"/>
                  </a:schemeClr>
                </a:solidFill>
              </a:rPr>
              <a:t> , </a:t>
            </a:r>
            <a:r>
              <a:rPr lang="el-GR" dirty="0">
                <a:solidFill>
                  <a:schemeClr val="accent1">
                    <a:lumMod val="50000"/>
                  </a:schemeClr>
                </a:solidFill>
              </a:rPr>
              <a:t>ω</a:t>
            </a:r>
            <a:r>
              <a:rPr lang="de-DE" baseline="-25000" dirty="0">
                <a:solidFill>
                  <a:schemeClr val="accent1">
                    <a:lumMod val="50000"/>
                  </a:schemeClr>
                </a:solidFill>
              </a:rPr>
              <a:t>4</a:t>
            </a:r>
            <a:r>
              <a:rPr lang="de-DE" dirty="0">
                <a:solidFill>
                  <a:schemeClr val="accent1">
                    <a:lumMod val="50000"/>
                  </a:schemeClr>
                </a:solidFill>
              </a:rPr>
              <a:t> , </a:t>
            </a:r>
            <a:r>
              <a:rPr lang="el-GR" dirty="0">
                <a:solidFill>
                  <a:schemeClr val="accent1">
                    <a:lumMod val="50000"/>
                  </a:schemeClr>
                </a:solidFill>
              </a:rPr>
              <a:t>ω</a:t>
            </a:r>
            <a:r>
              <a:rPr lang="de-DE" baseline="-25000" dirty="0">
                <a:solidFill>
                  <a:schemeClr val="accent1">
                    <a:lumMod val="50000"/>
                  </a:schemeClr>
                </a:solidFill>
              </a:rPr>
              <a:t>6</a:t>
            </a:r>
            <a:r>
              <a:rPr lang="de-DE" dirty="0">
                <a:solidFill>
                  <a:schemeClr val="accent1">
                    <a:lumMod val="50000"/>
                  </a:schemeClr>
                </a:solidFill>
              </a:rPr>
              <a:t>}) = {2, 4, 6}</a:t>
            </a:r>
          </a:p>
        </p:txBody>
      </p:sp>
      <p:sp>
        <p:nvSpPr>
          <p:cNvPr id="4" name="Slide Number Placeholder 3">
            <a:extLst>
              <a:ext uri="{FF2B5EF4-FFF2-40B4-BE49-F238E27FC236}">
                <a16:creationId xmlns:a16="http://schemas.microsoft.com/office/drawing/2014/main" id="{E9B67B4B-4380-0841-AB70-3DD5E363A342}"/>
              </a:ext>
            </a:extLst>
          </p:cNvPr>
          <p:cNvSpPr>
            <a:spLocks noGrp="1"/>
          </p:cNvSpPr>
          <p:nvPr>
            <p:ph type="sldNum" sz="quarter" idx="12"/>
          </p:nvPr>
        </p:nvSpPr>
        <p:spPr/>
        <p:txBody>
          <a:bodyPr/>
          <a:lstStyle/>
          <a:p>
            <a:pPr>
              <a:defRPr/>
            </a:pPr>
            <a:fld id="{E912F2AC-72A6-5242-BB66-261AC8F7AC4C}" type="slidenum">
              <a:rPr lang="de-DE" smtClean="0"/>
              <a:pPr>
                <a:defRPr/>
              </a:pPr>
              <a:t>4</a:t>
            </a:fld>
            <a:endParaRPr lang="de-DE"/>
          </a:p>
        </p:txBody>
      </p:sp>
      <p:sp>
        <p:nvSpPr>
          <p:cNvPr id="5" name="Rectangle 4">
            <a:extLst>
              <a:ext uri="{FF2B5EF4-FFF2-40B4-BE49-F238E27FC236}">
                <a16:creationId xmlns:a16="http://schemas.microsoft.com/office/drawing/2014/main" id="{3AF41CCD-D66E-B742-9782-539736DAF513}"/>
              </a:ext>
            </a:extLst>
          </p:cNvPr>
          <p:cNvSpPr/>
          <p:nvPr/>
        </p:nvSpPr>
        <p:spPr>
          <a:xfrm>
            <a:off x="2913501" y="6314559"/>
            <a:ext cx="3316998" cy="369332"/>
          </a:xfrm>
          <a:prstGeom prst="rect">
            <a:avLst/>
          </a:prstGeom>
        </p:spPr>
        <p:txBody>
          <a:bodyPr wrap="none">
            <a:spAutoFit/>
          </a:bodyPr>
          <a:lstStyle/>
          <a:p>
            <a:r>
              <a:rPr lang="de-DE" dirty="0"/>
              <a:t>𝓟(X) sei die Potenzmenge von X.</a:t>
            </a:r>
          </a:p>
        </p:txBody>
      </p:sp>
    </p:spTree>
    <p:extLst>
      <p:ext uri="{BB962C8B-B14F-4D97-AF65-F5344CB8AC3E}">
        <p14:creationId xmlns:p14="http://schemas.microsoft.com/office/powerpoint/2010/main" val="765902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err="1"/>
              <a:t>Kompaktheit</a:t>
            </a:r>
            <a:endParaRPr lang="en-US" dirty="0"/>
          </a:p>
        </p:txBody>
      </p:sp>
      <p:sp>
        <p:nvSpPr>
          <p:cNvPr id="15363" name="Rectangle 3"/>
          <p:cNvSpPr>
            <a:spLocks noGrp="1" noChangeArrowheads="1"/>
          </p:cNvSpPr>
          <p:nvPr>
            <p:ph type="body" idx="1"/>
          </p:nvPr>
        </p:nvSpPr>
        <p:spPr/>
        <p:txBody>
          <a:bodyPr/>
          <a:lstStyle/>
          <a:p>
            <a:pPr eaLnBrk="1" hangingPunct="1">
              <a:lnSpc>
                <a:spcPct val="90000"/>
              </a:lnSpc>
            </a:pPr>
            <a:r>
              <a:rPr lang="de-DE" sz="1800" dirty="0"/>
              <a:t>Eine CPT für eine Boolean ZV </a:t>
            </a:r>
            <a:r>
              <a:rPr lang="de-DE" sz="1800" i="1" dirty="0">
                <a:solidFill>
                  <a:schemeClr val="accent1">
                    <a:lumMod val="50000"/>
                  </a:schemeClr>
                </a:solidFill>
              </a:rPr>
              <a:t>X</a:t>
            </a:r>
            <a:r>
              <a:rPr lang="de-DE" sz="1800" i="1" baseline="-25000" dirty="0">
                <a:solidFill>
                  <a:schemeClr val="accent1">
                    <a:lumMod val="50000"/>
                  </a:schemeClr>
                </a:solidFill>
              </a:rPr>
              <a:t>i</a:t>
            </a:r>
            <a:r>
              <a:rPr lang="de-DE" sz="1800" dirty="0"/>
              <a:t>  mit </a:t>
            </a:r>
            <a:r>
              <a:rPr lang="de-DE" sz="1800" i="1" dirty="0" err="1">
                <a:solidFill>
                  <a:schemeClr val="accent1">
                    <a:lumMod val="50000"/>
                  </a:schemeClr>
                </a:solidFill>
              </a:rPr>
              <a:t>k</a:t>
            </a:r>
            <a:r>
              <a:rPr lang="de-DE" sz="1800" dirty="0"/>
              <a:t> Boolean Eltern hat </a:t>
            </a:r>
            <a:r>
              <a:rPr lang="de-DE" sz="1800" i="1" dirty="0">
                <a:solidFill>
                  <a:schemeClr val="accent1">
                    <a:lumMod val="50000"/>
                  </a:schemeClr>
                </a:solidFill>
              </a:rPr>
              <a:t>2</a:t>
            </a:r>
            <a:r>
              <a:rPr lang="de-DE" sz="1800" i="1" baseline="30000" dirty="0">
                <a:solidFill>
                  <a:schemeClr val="accent1">
                    <a:lumMod val="50000"/>
                  </a:schemeClr>
                </a:solidFill>
              </a:rPr>
              <a:t>k</a:t>
            </a:r>
            <a:r>
              <a:rPr lang="de-DE" sz="1800" dirty="0">
                <a:solidFill>
                  <a:schemeClr val="accent1">
                    <a:lumMod val="50000"/>
                  </a:schemeClr>
                </a:solidFill>
              </a:rPr>
              <a:t> </a:t>
            </a:r>
            <a:r>
              <a:rPr lang="de-DE" sz="1800" dirty="0"/>
              <a:t>Zeilen für die Kombinationen von Elternknoten</a:t>
            </a:r>
          </a:p>
          <a:p>
            <a:pPr eaLnBrk="1" hangingPunct="1">
              <a:lnSpc>
                <a:spcPct val="90000"/>
              </a:lnSpc>
            </a:pPr>
            <a:endParaRPr lang="de-DE" sz="1800" dirty="0"/>
          </a:p>
          <a:p>
            <a:pPr eaLnBrk="1" hangingPunct="1">
              <a:lnSpc>
                <a:spcPct val="90000"/>
              </a:lnSpc>
            </a:pPr>
            <a:r>
              <a:rPr lang="de-DE" sz="1800" dirty="0"/>
              <a:t>Jede Zeile hat eine Nummer </a:t>
            </a:r>
            <a:r>
              <a:rPr lang="de-DE" sz="1800" i="1" dirty="0">
                <a:solidFill>
                  <a:schemeClr val="accent1">
                    <a:lumMod val="50000"/>
                  </a:schemeClr>
                </a:solidFill>
              </a:rPr>
              <a:t>p</a:t>
            </a:r>
            <a:r>
              <a:rPr lang="de-DE" sz="1800" dirty="0"/>
              <a:t> für </a:t>
            </a:r>
            <a:r>
              <a:rPr lang="de-DE" sz="1800" i="1" dirty="0">
                <a:solidFill>
                  <a:schemeClr val="accent1">
                    <a:lumMod val="50000"/>
                  </a:schemeClr>
                </a:solidFill>
              </a:rPr>
              <a:t>X</a:t>
            </a:r>
            <a:r>
              <a:rPr lang="de-DE" sz="1800" i="1" baseline="-25000" dirty="0">
                <a:solidFill>
                  <a:schemeClr val="accent1">
                    <a:lumMod val="50000"/>
                  </a:schemeClr>
                </a:solidFill>
              </a:rPr>
              <a:t>i</a:t>
            </a:r>
            <a:r>
              <a:rPr lang="de-DE" sz="1800" i="1" dirty="0">
                <a:solidFill>
                  <a:schemeClr val="accent1">
                    <a:lumMod val="50000"/>
                  </a:schemeClr>
                </a:solidFill>
              </a:rPr>
              <a:t> = wahr</a:t>
            </a:r>
            <a:br>
              <a:rPr lang="de-DE" sz="1800" i="1" dirty="0"/>
            </a:br>
            <a:r>
              <a:rPr lang="de-DE" sz="1800" dirty="0"/>
              <a:t>(der Wert für  </a:t>
            </a:r>
            <a:r>
              <a:rPr lang="de-DE" sz="1800" i="1" dirty="0">
                <a:solidFill>
                  <a:schemeClr val="accent1">
                    <a:lumMod val="50000"/>
                  </a:schemeClr>
                </a:solidFill>
              </a:rPr>
              <a:t>X</a:t>
            </a:r>
            <a:r>
              <a:rPr lang="de-DE" sz="1800" i="1" baseline="-25000" dirty="0">
                <a:solidFill>
                  <a:schemeClr val="accent1">
                    <a:lumMod val="50000"/>
                  </a:schemeClr>
                </a:solidFill>
              </a:rPr>
              <a:t>i</a:t>
            </a:r>
            <a:r>
              <a:rPr lang="de-DE" sz="1800" dirty="0">
                <a:solidFill>
                  <a:schemeClr val="accent1">
                    <a:lumMod val="50000"/>
                  </a:schemeClr>
                </a:solidFill>
              </a:rPr>
              <a:t> = </a:t>
            </a:r>
            <a:r>
              <a:rPr lang="de-DE" sz="1800" i="1" dirty="0">
                <a:solidFill>
                  <a:schemeClr val="accent1">
                    <a:lumMod val="50000"/>
                  </a:schemeClr>
                </a:solidFill>
              </a:rPr>
              <a:t>falsch</a:t>
            </a:r>
            <a:r>
              <a:rPr lang="de-DE" sz="1800" dirty="0">
                <a:solidFill>
                  <a:schemeClr val="accent1">
                    <a:lumMod val="50000"/>
                  </a:schemeClr>
                </a:solidFill>
              </a:rPr>
              <a:t> </a:t>
            </a:r>
            <a:r>
              <a:rPr lang="de-DE" sz="1800" dirty="0"/>
              <a:t>ist</a:t>
            </a:r>
            <a:r>
              <a:rPr lang="de-DE" sz="1800" i="1" dirty="0">
                <a:solidFill>
                  <a:schemeClr val="accent1">
                    <a:lumMod val="50000"/>
                  </a:schemeClr>
                </a:solidFill>
              </a:rPr>
              <a:t>1-p</a:t>
            </a:r>
            <a:r>
              <a:rPr lang="de-DE" sz="1800" dirty="0"/>
              <a:t>)</a:t>
            </a:r>
          </a:p>
          <a:p>
            <a:pPr eaLnBrk="1" hangingPunct="1">
              <a:lnSpc>
                <a:spcPct val="90000"/>
              </a:lnSpc>
            </a:pPr>
            <a:endParaRPr lang="de-DE" sz="1800" dirty="0"/>
          </a:p>
          <a:p>
            <a:pPr eaLnBrk="1" hangingPunct="1">
              <a:lnSpc>
                <a:spcPct val="90000"/>
              </a:lnSpc>
            </a:pPr>
            <a:r>
              <a:rPr lang="de-DE" sz="1800" dirty="0"/>
              <a:t>Wenn jede Variable nicht mehr als </a:t>
            </a:r>
            <a:r>
              <a:rPr lang="de-DE" sz="1800" i="1" dirty="0" err="1">
                <a:solidFill>
                  <a:schemeClr val="accent1">
                    <a:lumMod val="50000"/>
                  </a:schemeClr>
                </a:solidFill>
              </a:rPr>
              <a:t>k</a:t>
            </a:r>
            <a:r>
              <a:rPr lang="de-DE" sz="1800" dirty="0"/>
              <a:t> Eltern hat, </a:t>
            </a:r>
            <a:br>
              <a:rPr lang="de-DE" sz="1800" dirty="0"/>
            </a:br>
            <a:r>
              <a:rPr lang="de-DE" sz="1800" dirty="0"/>
              <a:t>dann braucht das komplette Netzwerk </a:t>
            </a:r>
            <a:r>
              <a:rPr lang="de-DE" sz="1800" dirty="0" err="1">
                <a:solidFill>
                  <a:schemeClr val="accent1">
                    <a:lumMod val="50000"/>
                  </a:schemeClr>
                </a:solidFill>
              </a:rPr>
              <a:t>n</a:t>
            </a:r>
            <a:r>
              <a:rPr lang="de-DE" sz="1800" dirty="0">
                <a:solidFill>
                  <a:schemeClr val="accent1">
                    <a:lumMod val="50000"/>
                  </a:schemeClr>
                </a:solidFill>
              </a:rPr>
              <a:t> </a:t>
            </a:r>
            <a:r>
              <a:rPr lang="de-DE" sz="1800" dirty="0">
                <a:solidFill>
                  <a:schemeClr val="accent1">
                    <a:lumMod val="50000"/>
                  </a:schemeClr>
                </a:solidFill>
                <a:cs typeface="Arial" charset="0"/>
              </a:rPr>
              <a:t>·</a:t>
            </a:r>
            <a:r>
              <a:rPr lang="de-DE" sz="1800" dirty="0">
                <a:solidFill>
                  <a:schemeClr val="accent1">
                    <a:lumMod val="50000"/>
                  </a:schemeClr>
                </a:solidFill>
              </a:rPr>
              <a:t> 2</a:t>
            </a:r>
            <a:r>
              <a:rPr lang="de-DE" sz="1800" baseline="30000" dirty="0">
                <a:solidFill>
                  <a:schemeClr val="accent1">
                    <a:lumMod val="50000"/>
                  </a:schemeClr>
                </a:solidFill>
              </a:rPr>
              <a:t>k</a:t>
            </a:r>
            <a:r>
              <a:rPr lang="de-DE" sz="1800" dirty="0">
                <a:solidFill>
                  <a:schemeClr val="accent1">
                    <a:lumMod val="50000"/>
                  </a:schemeClr>
                </a:solidFill>
              </a:rPr>
              <a:t> </a:t>
            </a:r>
            <a:r>
              <a:rPr lang="de-DE" sz="1800" dirty="0"/>
              <a:t>Werte</a:t>
            </a:r>
          </a:p>
          <a:p>
            <a:pPr eaLnBrk="1" hangingPunct="1">
              <a:lnSpc>
                <a:spcPct val="90000"/>
              </a:lnSpc>
            </a:pPr>
            <a:endParaRPr lang="de-DE" sz="1800" dirty="0"/>
          </a:p>
          <a:p>
            <a:pPr eaLnBrk="1" hangingPunct="1">
              <a:lnSpc>
                <a:spcPct val="90000"/>
              </a:lnSpc>
            </a:pPr>
            <a:r>
              <a:rPr lang="de-DE" sz="1800" dirty="0"/>
              <a:t>Also das Netzwerk wächst linear in </a:t>
            </a:r>
            <a:r>
              <a:rPr lang="de-DE" sz="1800" i="1" dirty="0" err="1">
                <a:solidFill>
                  <a:schemeClr val="accent1">
                    <a:lumMod val="50000"/>
                  </a:schemeClr>
                </a:solidFill>
              </a:rPr>
              <a:t>n</a:t>
            </a:r>
            <a:r>
              <a:rPr lang="de-DE" sz="1800" dirty="0"/>
              <a:t>, vs. </a:t>
            </a:r>
            <a:r>
              <a:rPr lang="de-DE" sz="1800" i="1" dirty="0">
                <a:solidFill>
                  <a:schemeClr val="accent1">
                    <a:lumMod val="50000"/>
                  </a:schemeClr>
                </a:solidFill>
              </a:rPr>
              <a:t>2</a:t>
            </a:r>
            <a:r>
              <a:rPr lang="de-DE" sz="1800" i="1" baseline="30000" dirty="0">
                <a:solidFill>
                  <a:schemeClr val="accent1">
                    <a:lumMod val="50000"/>
                  </a:schemeClr>
                </a:solidFill>
              </a:rPr>
              <a:t>n</a:t>
            </a:r>
            <a:r>
              <a:rPr lang="de-DE" sz="1800" i="1" dirty="0"/>
              <a:t> </a:t>
            </a:r>
            <a:r>
              <a:rPr lang="de-DE" sz="1800" dirty="0"/>
              <a:t>für die vollständige </a:t>
            </a:r>
            <a:r>
              <a:rPr lang="de-DE" sz="1800" dirty="0" err="1"/>
              <a:t>Verbundswahrscheinlichkeitsverteilung</a:t>
            </a:r>
            <a:endParaRPr lang="de-DE" sz="1800" dirty="0"/>
          </a:p>
          <a:p>
            <a:pPr eaLnBrk="1" hangingPunct="1">
              <a:lnSpc>
                <a:spcPct val="90000"/>
              </a:lnSpc>
            </a:pPr>
            <a:endParaRPr lang="de-DE" sz="1800" dirty="0"/>
          </a:p>
          <a:p>
            <a:pPr eaLnBrk="1" hangingPunct="1">
              <a:lnSpc>
                <a:spcPct val="90000"/>
              </a:lnSpc>
            </a:pPr>
            <a:r>
              <a:rPr lang="de-DE" sz="1800" dirty="0"/>
              <a:t>Für dieses Beispiel also, </a:t>
            </a:r>
            <a:r>
              <a:rPr lang="de-DE" sz="1800" dirty="0">
                <a:solidFill>
                  <a:schemeClr val="accent1">
                    <a:lumMod val="50000"/>
                  </a:schemeClr>
                </a:solidFill>
              </a:rPr>
              <a:t>1 + 1 + 4 + 2 + 2 = 10 </a:t>
            </a:r>
            <a:r>
              <a:rPr lang="de-DE" sz="1800" dirty="0"/>
              <a:t>Werte (vs. </a:t>
            </a:r>
            <a:r>
              <a:rPr lang="de-DE" sz="1800" dirty="0">
                <a:solidFill>
                  <a:schemeClr val="accent1">
                    <a:lumMod val="50000"/>
                  </a:schemeClr>
                </a:solidFill>
              </a:rPr>
              <a:t>2</a:t>
            </a:r>
            <a:r>
              <a:rPr lang="de-DE" sz="1800" baseline="30000" dirty="0">
                <a:solidFill>
                  <a:schemeClr val="accent1">
                    <a:lumMod val="50000"/>
                  </a:schemeClr>
                </a:solidFill>
              </a:rPr>
              <a:t>5</a:t>
            </a:r>
            <a:r>
              <a:rPr lang="de-DE" sz="1800" dirty="0">
                <a:solidFill>
                  <a:schemeClr val="accent1">
                    <a:lumMod val="50000"/>
                  </a:schemeClr>
                </a:solidFill>
              </a:rPr>
              <a:t>-1 = 31</a:t>
            </a:r>
            <a:r>
              <a:rPr lang="de-DE" sz="1800" dirty="0"/>
              <a:t>)</a:t>
            </a:r>
          </a:p>
        </p:txBody>
      </p:sp>
      <p:pic>
        <p:nvPicPr>
          <p:cNvPr id="15364" name="Picture 4" descr="burglary-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31293"/>
            <a:ext cx="1209675"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40</a:t>
            </a:fld>
            <a:endParaRPr lang="de-DE" dirty="0"/>
          </a:p>
        </p:txBody>
      </p:sp>
    </p:spTree>
    <p:extLst>
      <p:ext uri="{BB962C8B-B14F-4D97-AF65-F5344CB8AC3E}">
        <p14:creationId xmlns:p14="http://schemas.microsoft.com/office/powerpoint/2010/main" val="2210649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err="1"/>
              <a:t>Semantik</a:t>
            </a:r>
            <a:endParaRPr lang="en-US" dirty="0"/>
          </a:p>
        </p:txBody>
      </p:sp>
      <p:sp>
        <p:nvSpPr>
          <p:cNvPr id="16387" name="Rectangle 3"/>
          <p:cNvSpPr>
            <a:spLocks noGrp="1" noChangeArrowheads="1"/>
          </p:cNvSpPr>
          <p:nvPr>
            <p:ph type="body" idx="1"/>
          </p:nvPr>
        </p:nvSpPr>
        <p:spPr/>
        <p:txBody>
          <a:bodyPr/>
          <a:lstStyle/>
          <a:p>
            <a:pPr eaLnBrk="1" hangingPunct="1">
              <a:buFont typeface="Times" charset="0"/>
              <a:buNone/>
            </a:pPr>
            <a:r>
              <a:rPr lang="en-US" sz="2000" dirty="0"/>
              <a:t>Die </a:t>
            </a:r>
            <a:r>
              <a:rPr lang="en-US" sz="2000" dirty="0" err="1"/>
              <a:t>vollständige</a:t>
            </a:r>
            <a:r>
              <a:rPr lang="en-US" sz="2000" dirty="0"/>
              <a:t> </a:t>
            </a:r>
            <a:r>
              <a:rPr lang="en-US" sz="2000" dirty="0" err="1"/>
              <a:t>Verbundswahrscheinlichkeitsverteilung</a:t>
            </a:r>
            <a:r>
              <a:rPr lang="en-US" sz="2000" dirty="0"/>
              <a:t> </a:t>
            </a:r>
            <a:r>
              <a:rPr lang="en-US" sz="2000" dirty="0" err="1"/>
              <a:t>ist</a:t>
            </a:r>
            <a:r>
              <a:rPr lang="en-US" sz="2000" dirty="0"/>
              <a:t> </a:t>
            </a:r>
            <a:r>
              <a:rPr lang="en-US" sz="2000" dirty="0" err="1"/>
              <a:t>definiert</a:t>
            </a:r>
            <a:r>
              <a:rPr lang="en-US" sz="2000" dirty="0"/>
              <a:t> </a:t>
            </a:r>
            <a:r>
              <a:rPr lang="en-US" sz="2000" dirty="0" err="1"/>
              <a:t>als</a:t>
            </a:r>
            <a:r>
              <a:rPr lang="en-US" sz="2000" dirty="0"/>
              <a:t> das </a:t>
            </a:r>
            <a:r>
              <a:rPr lang="en-US" sz="2000" dirty="0" err="1"/>
              <a:t>Produkt</a:t>
            </a:r>
            <a:r>
              <a:rPr lang="en-US" sz="2000" dirty="0"/>
              <a:t> der </a:t>
            </a:r>
            <a:r>
              <a:rPr lang="en-US" sz="2000" dirty="0" err="1"/>
              <a:t>lokalen</a:t>
            </a:r>
            <a:r>
              <a:rPr lang="en-US" sz="2000" dirty="0"/>
              <a:t> </a:t>
            </a:r>
            <a:r>
              <a:rPr lang="en-US" sz="2000" dirty="0" err="1"/>
              <a:t>bedingten</a:t>
            </a:r>
            <a:r>
              <a:rPr lang="en-US" sz="2000" dirty="0"/>
              <a:t> </a:t>
            </a:r>
            <a:r>
              <a:rPr lang="en-US" sz="2000" dirty="0" err="1"/>
              <a:t>Verteilungen</a:t>
            </a:r>
            <a:r>
              <a:rPr lang="en-US" sz="2000" dirty="0"/>
              <a:t>:
</a:t>
            </a:r>
          </a:p>
          <a:p>
            <a:pPr eaLnBrk="1" hangingPunct="1">
              <a:buFont typeface="Times" charset="0"/>
              <a:buNone/>
            </a:pPr>
            <a:r>
              <a:rPr lang="en-US" sz="2000" b="1" dirty="0"/>
              <a:t>	</a:t>
            </a:r>
            <a:r>
              <a:rPr lang="en-US" sz="2000" b="1" i="1" dirty="0">
                <a:solidFill>
                  <a:schemeClr val="accent1">
                    <a:lumMod val="50000"/>
                  </a:schemeClr>
                </a:solidFill>
              </a:rPr>
              <a:t>P </a:t>
            </a:r>
            <a:r>
              <a:rPr lang="en-US" sz="2000" i="1" dirty="0">
                <a:solidFill>
                  <a:schemeClr val="accent1">
                    <a:lumMod val="50000"/>
                  </a:schemeClr>
                </a:solidFill>
              </a:rPr>
              <a:t>(X</a:t>
            </a:r>
            <a:r>
              <a:rPr lang="en-US" sz="2000" i="1" baseline="-25000" dirty="0">
                <a:solidFill>
                  <a:schemeClr val="accent1">
                    <a:lumMod val="50000"/>
                  </a:schemeClr>
                </a:solidFill>
              </a:rPr>
              <a:t>1</a:t>
            </a:r>
            <a:r>
              <a:rPr lang="en-US" sz="2000" i="1" dirty="0">
                <a:solidFill>
                  <a:schemeClr val="accent1">
                    <a:lumMod val="50000"/>
                  </a:schemeClr>
                </a:solidFill>
              </a:rPr>
              <a:t>, … ,</a:t>
            </a:r>
            <a:r>
              <a:rPr lang="en-US" sz="2000" i="1" dirty="0" err="1">
                <a:solidFill>
                  <a:schemeClr val="accent1">
                    <a:lumMod val="50000"/>
                  </a:schemeClr>
                </a:solidFill>
              </a:rPr>
              <a:t>X</a:t>
            </a:r>
            <a:r>
              <a:rPr lang="en-US" sz="2000" i="1" baseline="-25000" dirty="0" err="1">
                <a:solidFill>
                  <a:schemeClr val="accent1">
                    <a:lumMod val="50000"/>
                  </a:schemeClr>
                </a:solidFill>
              </a:rPr>
              <a:t>n</a:t>
            </a:r>
            <a:r>
              <a:rPr lang="en-US" sz="2000" i="1" dirty="0">
                <a:solidFill>
                  <a:schemeClr val="accent1">
                    <a:lumMod val="50000"/>
                  </a:schemeClr>
                </a:solidFill>
              </a:rPr>
              <a:t>) = </a:t>
            </a:r>
            <a:r>
              <a:rPr lang="el-GR" sz="2800" i="1" dirty="0">
                <a:solidFill>
                  <a:schemeClr val="accent1">
                    <a:lumMod val="50000"/>
                  </a:schemeClr>
                </a:solidFill>
                <a:cs typeface="Arial" charset="0"/>
              </a:rPr>
              <a:t>π</a:t>
            </a:r>
            <a:r>
              <a:rPr lang="en-US" sz="2000" i="1" baseline="-25000" dirty="0" err="1">
                <a:solidFill>
                  <a:schemeClr val="accent1">
                    <a:lumMod val="50000"/>
                  </a:schemeClr>
                </a:solidFill>
              </a:rPr>
              <a:t>i</a:t>
            </a:r>
            <a:r>
              <a:rPr lang="en-US" sz="2000" i="1" baseline="-25000" dirty="0">
                <a:solidFill>
                  <a:schemeClr val="accent1">
                    <a:lumMod val="50000"/>
                  </a:schemeClr>
                </a:solidFill>
              </a:rPr>
              <a:t> = 1</a:t>
            </a:r>
            <a:r>
              <a:rPr lang="en-US" sz="2000" i="1" dirty="0">
                <a:solidFill>
                  <a:schemeClr val="accent1">
                    <a:lumMod val="50000"/>
                  </a:schemeClr>
                </a:solidFill>
              </a:rPr>
              <a:t> </a:t>
            </a:r>
            <a:r>
              <a:rPr lang="en-US" sz="2000" b="1" i="1" dirty="0">
                <a:solidFill>
                  <a:schemeClr val="accent1">
                    <a:lumMod val="50000"/>
                  </a:schemeClr>
                </a:solidFill>
              </a:rPr>
              <a:t>P</a:t>
            </a:r>
            <a:r>
              <a:rPr lang="en-US" sz="2000" i="1" dirty="0">
                <a:solidFill>
                  <a:schemeClr val="accent1">
                    <a:lumMod val="50000"/>
                  </a:schemeClr>
                </a:solidFill>
              </a:rPr>
              <a:t> (X</a:t>
            </a:r>
            <a:r>
              <a:rPr lang="en-US" sz="2000" i="1" baseline="-25000" dirty="0">
                <a:solidFill>
                  <a:schemeClr val="accent1">
                    <a:lumMod val="50000"/>
                  </a:schemeClr>
                </a:solidFill>
              </a:rPr>
              <a:t>i </a:t>
            </a:r>
            <a:r>
              <a:rPr lang="en-US" sz="2000" i="1" dirty="0">
                <a:solidFill>
                  <a:schemeClr val="accent1">
                    <a:lumMod val="50000"/>
                  </a:schemeClr>
                </a:solidFill>
              </a:rPr>
              <a:t>| </a:t>
            </a:r>
            <a:r>
              <a:rPr lang="en-US" sz="2000" i="1" dirty="0" err="1">
                <a:solidFill>
                  <a:schemeClr val="accent1">
                    <a:lumMod val="50000"/>
                  </a:schemeClr>
                </a:solidFill>
              </a:rPr>
              <a:t>Eltern</a:t>
            </a:r>
            <a:r>
              <a:rPr lang="en-US" sz="2000" i="1" dirty="0">
                <a:solidFill>
                  <a:schemeClr val="accent1">
                    <a:lumMod val="50000"/>
                  </a:schemeClr>
                </a:solidFill>
              </a:rPr>
              <a:t>(X</a:t>
            </a:r>
            <a:r>
              <a:rPr lang="en-US" sz="2000" i="1" baseline="-25000" dirty="0">
                <a:solidFill>
                  <a:schemeClr val="accent1">
                    <a:lumMod val="50000"/>
                  </a:schemeClr>
                </a:solidFill>
              </a:rPr>
              <a:t>i</a:t>
            </a:r>
            <a:r>
              <a:rPr lang="en-US" sz="2000" i="1" dirty="0">
                <a:solidFill>
                  <a:schemeClr val="accent1">
                    <a:lumMod val="50000"/>
                  </a:schemeClr>
                </a:solidFill>
              </a:rPr>
              <a:t>))</a:t>
            </a:r>
            <a:r>
              <a:rPr lang="en-US" sz="2000" i="1" dirty="0"/>
              <a:t>
</a:t>
            </a:r>
          </a:p>
          <a:p>
            <a:pPr lvl="4" eaLnBrk="1" hangingPunct="1"/>
            <a:endParaRPr lang="en-US" sz="1400" dirty="0"/>
          </a:p>
          <a:p>
            <a:pPr eaLnBrk="1" hangingPunct="1">
              <a:buFont typeface="Times" charset="0"/>
              <a:buNone/>
            </a:pPr>
            <a:r>
              <a:rPr lang="en-US" sz="2000" dirty="0"/>
              <a:t>e.g., </a:t>
            </a:r>
            <a:r>
              <a:rPr lang="en-US" sz="2000" b="1" i="1" dirty="0" err="1">
                <a:solidFill>
                  <a:schemeClr val="accent1">
                    <a:lumMod val="50000"/>
                  </a:schemeClr>
                </a:solidFill>
              </a:rPr>
              <a:t>P</a:t>
            </a:r>
            <a:r>
              <a:rPr lang="en-US" sz="2000" i="1" dirty="0" err="1">
                <a:solidFill>
                  <a:schemeClr val="accent1">
                    <a:lumMod val="50000"/>
                  </a:schemeClr>
                </a:solidFill>
              </a:rPr>
              <a:t>(j</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a:solidFill>
                  <a:schemeClr val="accent1">
                    <a:lumMod val="50000"/>
                  </a:schemeClr>
                </a:solidFill>
              </a:rPr>
              <a:t> </a:t>
            </a:r>
            <a:r>
              <a:rPr lang="en-US" sz="2000" i="1" dirty="0" err="1">
                <a:solidFill>
                  <a:schemeClr val="accent1">
                    <a:lumMod val="50000"/>
                  </a:schemeClr>
                </a:solidFill>
              </a:rPr>
              <a:t>m</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a:solidFill>
                  <a:schemeClr val="accent1">
                    <a:lumMod val="50000"/>
                  </a:schemeClr>
                </a:solidFill>
              </a:rPr>
              <a:t> a </a:t>
            </a:r>
            <a:r>
              <a:rPr lang="en-US" sz="2000" i="1" dirty="0" err="1">
                <a:solidFill>
                  <a:schemeClr val="accent1">
                    <a:lumMod val="50000"/>
                  </a:schemeClr>
                </a:solidFill>
                <a:sym typeface="Symbol" pitchFamily="18" charset="2"/>
              </a:rPr>
              <a:t></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b</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e</a:t>
            </a:r>
            <a:r>
              <a:rPr lang="en-US" sz="2000" i="1" dirty="0">
                <a:solidFill>
                  <a:schemeClr val="accent1">
                    <a:lumMod val="50000"/>
                  </a:schemeClr>
                </a:solidFill>
              </a:rPr>
              <a:t>)</a:t>
            </a:r>
            <a:r>
              <a:rPr lang="en-US" sz="2000" i="1" dirty="0"/>
              <a:t>
</a:t>
            </a:r>
          </a:p>
          <a:p>
            <a:pPr eaLnBrk="1" hangingPunct="1">
              <a:buFont typeface="Times" charset="0"/>
              <a:buNone/>
            </a:pPr>
            <a:r>
              <a:rPr lang="en-US" sz="2000" i="1" dirty="0"/>
              <a:t>	= </a:t>
            </a:r>
            <a:r>
              <a:rPr lang="en-US" sz="2000" b="1" i="1" dirty="0">
                <a:solidFill>
                  <a:schemeClr val="accent1">
                    <a:lumMod val="50000"/>
                  </a:schemeClr>
                </a:solidFill>
              </a:rPr>
              <a:t>P </a:t>
            </a:r>
            <a:r>
              <a:rPr lang="en-US" sz="2000" i="1" dirty="0">
                <a:solidFill>
                  <a:schemeClr val="accent1">
                    <a:lumMod val="50000"/>
                  </a:schemeClr>
                </a:solidFill>
              </a:rPr>
              <a:t>(</a:t>
            </a:r>
            <a:r>
              <a:rPr lang="en-US" sz="2000" i="1" dirty="0" err="1">
                <a:solidFill>
                  <a:schemeClr val="accent1">
                    <a:lumMod val="50000"/>
                  </a:schemeClr>
                </a:solidFill>
              </a:rPr>
              <a:t>j</a:t>
            </a:r>
            <a:r>
              <a:rPr lang="en-US" sz="2000" i="1" dirty="0">
                <a:solidFill>
                  <a:schemeClr val="accent1">
                    <a:lumMod val="50000"/>
                  </a:schemeClr>
                </a:solidFill>
              </a:rPr>
              <a:t> | a) </a:t>
            </a:r>
            <a:r>
              <a:rPr lang="en-US" sz="2000" b="1" i="1" dirty="0">
                <a:solidFill>
                  <a:schemeClr val="accent1">
                    <a:lumMod val="50000"/>
                  </a:schemeClr>
                </a:solidFill>
              </a:rPr>
              <a:t>P </a:t>
            </a:r>
            <a:r>
              <a:rPr lang="en-US" sz="2000" i="1" dirty="0">
                <a:solidFill>
                  <a:schemeClr val="accent1">
                    <a:lumMod val="50000"/>
                  </a:schemeClr>
                </a:solidFill>
              </a:rPr>
              <a:t>(</a:t>
            </a:r>
            <a:r>
              <a:rPr lang="en-US" sz="2000" i="1" dirty="0" err="1">
                <a:solidFill>
                  <a:schemeClr val="accent1">
                    <a:lumMod val="50000"/>
                  </a:schemeClr>
                </a:solidFill>
              </a:rPr>
              <a:t>m</a:t>
            </a:r>
            <a:r>
              <a:rPr lang="en-US" sz="2000" i="1" dirty="0">
                <a:solidFill>
                  <a:schemeClr val="accent1">
                    <a:lumMod val="50000"/>
                  </a:schemeClr>
                </a:solidFill>
              </a:rPr>
              <a:t> | a) </a:t>
            </a:r>
            <a:r>
              <a:rPr lang="en-US" sz="2000" b="1" i="1" dirty="0">
                <a:solidFill>
                  <a:schemeClr val="accent1">
                    <a:lumMod val="50000"/>
                  </a:schemeClr>
                </a:solidFill>
              </a:rPr>
              <a:t>P </a:t>
            </a:r>
            <a:r>
              <a:rPr lang="en-US" sz="2000" i="1" dirty="0">
                <a:solidFill>
                  <a:schemeClr val="accent1">
                    <a:lumMod val="50000"/>
                  </a:schemeClr>
                </a:solidFill>
              </a:rPr>
              <a:t>(a | </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b</a:t>
            </a:r>
            <a:r>
              <a:rPr lang="en-US" sz="2000" i="1" dirty="0">
                <a:solidFill>
                  <a:schemeClr val="accent1">
                    <a:lumMod val="50000"/>
                  </a:schemeClr>
                </a:solidFill>
              </a:rPr>
              <a:t>, </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e</a:t>
            </a:r>
            <a:r>
              <a:rPr lang="en-US" sz="2000" i="1" dirty="0">
                <a:solidFill>
                  <a:schemeClr val="accent1">
                    <a:lumMod val="50000"/>
                  </a:schemeClr>
                </a:solidFill>
              </a:rPr>
              <a:t>) </a:t>
            </a:r>
            <a:r>
              <a:rPr lang="en-US" sz="2000" b="1" i="1" dirty="0">
                <a:solidFill>
                  <a:schemeClr val="accent1">
                    <a:lumMod val="50000"/>
                  </a:schemeClr>
                </a:solidFill>
              </a:rPr>
              <a:t>P </a:t>
            </a:r>
            <a:r>
              <a:rPr lang="en-US" sz="2000" i="1" dirty="0">
                <a:solidFill>
                  <a:schemeClr val="accent1">
                    <a:lumMod val="50000"/>
                  </a:schemeClr>
                </a:solidFill>
              </a:rPr>
              <a:t>(</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b</a:t>
            </a:r>
            <a:r>
              <a:rPr lang="en-US" sz="2000" i="1" dirty="0">
                <a:solidFill>
                  <a:schemeClr val="accent1">
                    <a:lumMod val="50000"/>
                  </a:schemeClr>
                </a:solidFill>
              </a:rPr>
              <a:t>) </a:t>
            </a:r>
            <a:r>
              <a:rPr lang="en-US" sz="2000" b="1" i="1" dirty="0">
                <a:solidFill>
                  <a:schemeClr val="accent1">
                    <a:lumMod val="50000"/>
                  </a:schemeClr>
                </a:solidFill>
              </a:rPr>
              <a:t>P </a:t>
            </a:r>
            <a:r>
              <a:rPr lang="en-US" sz="2000" i="1" dirty="0">
                <a:solidFill>
                  <a:schemeClr val="accent1">
                    <a:lumMod val="50000"/>
                  </a:schemeClr>
                </a:solidFill>
              </a:rPr>
              <a:t>(</a:t>
            </a:r>
            <a:r>
              <a:rPr lang="en-US" sz="2000" i="1" dirty="0" err="1">
                <a:solidFill>
                  <a:schemeClr val="accent1">
                    <a:lumMod val="50000"/>
                  </a:schemeClr>
                </a:solidFill>
                <a:sym typeface="Symbol" pitchFamily="18" charset="2"/>
              </a:rPr>
              <a:t></a:t>
            </a:r>
            <a:r>
              <a:rPr lang="en-US" sz="2000" i="1" dirty="0" err="1">
                <a:solidFill>
                  <a:schemeClr val="accent1">
                    <a:lumMod val="50000"/>
                  </a:schemeClr>
                </a:solidFill>
              </a:rPr>
              <a:t>e</a:t>
            </a:r>
            <a:r>
              <a:rPr lang="en-US" sz="2000" i="1" dirty="0">
                <a:solidFill>
                  <a:schemeClr val="accent1">
                    <a:lumMod val="50000"/>
                  </a:schemeClr>
                </a:solidFill>
              </a:rPr>
              <a:t>)</a:t>
            </a:r>
          </a:p>
          <a:p>
            <a:pPr>
              <a:buFont typeface="Times" charset="0"/>
              <a:buNone/>
            </a:pPr>
            <a:r>
              <a:rPr lang="de-DE" sz="2000" dirty="0"/>
              <a:t>	= </a:t>
            </a:r>
            <a:r>
              <a:rPr lang="de-DE" sz="2000" dirty="0">
                <a:solidFill>
                  <a:schemeClr val="accent1">
                    <a:lumMod val="50000"/>
                  </a:schemeClr>
                </a:solidFill>
              </a:rPr>
              <a:t>0.90x0.7x0.001x0.999x0.998</a:t>
            </a:r>
            <a:br>
              <a:rPr lang="de-DE" sz="2000" dirty="0"/>
            </a:br>
            <a:r>
              <a:rPr lang="de-DE" sz="2000" dirty="0">
                <a:sym typeface="Symbol" pitchFamily="18" charset="2"/>
              </a:rPr>
              <a:t></a:t>
            </a:r>
            <a:r>
              <a:rPr lang="de-DE" sz="2000" dirty="0"/>
              <a:t> </a:t>
            </a:r>
            <a:r>
              <a:rPr lang="de-DE" sz="2000" dirty="0">
                <a:solidFill>
                  <a:schemeClr val="accent1">
                    <a:lumMod val="50000"/>
                  </a:schemeClr>
                </a:solidFill>
              </a:rPr>
              <a:t>0.00063</a:t>
            </a:r>
            <a:br>
              <a:rPr lang="en-US" sz="2000" i="1" dirty="0"/>
            </a:br>
            <a:r>
              <a:rPr lang="en-US" sz="2000" i="1" dirty="0"/>
              <a:t>
</a:t>
            </a:r>
          </a:p>
          <a:p>
            <a:pPr eaLnBrk="1" hangingPunct="1">
              <a:buFont typeface="Times" charset="0"/>
              <a:buNone/>
            </a:pPr>
            <a:r>
              <a:rPr lang="en-US" sz="2000" dirty="0"/>
              <a:t>
</a:t>
            </a:r>
          </a:p>
        </p:txBody>
      </p:sp>
      <p:sp>
        <p:nvSpPr>
          <p:cNvPr id="16388" name="Text Box 5"/>
          <p:cNvSpPr txBox="1">
            <a:spLocks noChangeArrowheads="1"/>
          </p:cNvSpPr>
          <p:nvPr/>
        </p:nvSpPr>
        <p:spPr bwMode="auto">
          <a:xfrm>
            <a:off x="2568951" y="2204864"/>
            <a:ext cx="282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eaLnBrk="1" hangingPunct="1"/>
            <a:r>
              <a:rPr lang="en-US" sz="1400" dirty="0">
                <a:solidFill>
                  <a:schemeClr val="accent1">
                    <a:lumMod val="50000"/>
                  </a:schemeClr>
                </a:solidFill>
              </a:rPr>
              <a:t>n</a:t>
            </a:r>
          </a:p>
        </p:txBody>
      </p:sp>
      <p:pic>
        <p:nvPicPr>
          <p:cNvPr id="16389" name="Picture 3" descr="burgla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04950"/>
            <a:ext cx="3851253" cy="2100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41</a:t>
            </a:fld>
            <a:endParaRPr lang="de-DE" dirty="0"/>
          </a:p>
        </p:txBody>
      </p:sp>
    </p:spTree>
    <p:extLst>
      <p:ext uri="{BB962C8B-B14F-4D97-AF65-F5344CB8AC3E}">
        <p14:creationId xmlns:p14="http://schemas.microsoft.com/office/powerpoint/2010/main" val="4112130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err="1">
                <a:latin typeface="+mn-lt"/>
                <a:ea typeface="ＭＳ Ｐゴシック" charset="0"/>
              </a:rPr>
              <a:t>Inferenz</a:t>
            </a:r>
            <a:r>
              <a:rPr lang="en-US" dirty="0">
                <a:latin typeface="+mn-lt"/>
                <a:ea typeface="ＭＳ Ｐゴシック" charset="0"/>
              </a:rPr>
              <a:t> </a:t>
            </a:r>
            <a:r>
              <a:rPr lang="en-US" dirty="0" err="1">
                <a:latin typeface="+mn-lt"/>
                <a:ea typeface="ＭＳ Ｐゴシック" charset="0"/>
              </a:rPr>
              <a:t>durch</a:t>
            </a:r>
            <a:r>
              <a:rPr lang="en-US" dirty="0">
                <a:latin typeface="+mn-lt"/>
                <a:ea typeface="ＭＳ Ｐゴシック" charset="0"/>
              </a:rPr>
              <a:t> Enumeration
</a:t>
            </a:r>
            <a:endParaRPr lang="en-US" dirty="0"/>
          </a:p>
        </p:txBody>
      </p:sp>
      <p:sp>
        <p:nvSpPr>
          <p:cNvPr id="16388" name="Text Box 5"/>
          <p:cNvSpPr txBox="1">
            <a:spLocks noChangeArrowheads="1"/>
          </p:cNvSpPr>
          <p:nvPr/>
        </p:nvSpPr>
        <p:spPr bwMode="auto">
          <a:xfrm>
            <a:off x="2555776" y="2132856"/>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MS PGothic" pitchFamily="34" charset="-128"/>
              </a:defRPr>
            </a:lvl1pPr>
            <a:lvl2pPr marL="742950" indent="-285750">
              <a:defRPr sz="2400" i="1">
                <a:solidFill>
                  <a:schemeClr val="tx1"/>
                </a:solidFill>
                <a:latin typeface="Arial" charset="0"/>
                <a:ea typeface="MS PGothic" pitchFamily="34" charset="-128"/>
              </a:defRPr>
            </a:lvl2pPr>
            <a:lvl3pPr marL="1143000" indent="-228600">
              <a:defRPr sz="2400" i="1">
                <a:solidFill>
                  <a:schemeClr val="tx1"/>
                </a:solidFill>
                <a:latin typeface="Arial" charset="0"/>
                <a:ea typeface="MS PGothic" pitchFamily="34" charset="-128"/>
              </a:defRPr>
            </a:lvl3pPr>
            <a:lvl4pPr marL="1600200" indent="-228600">
              <a:defRPr sz="2400" i="1">
                <a:solidFill>
                  <a:schemeClr val="tx1"/>
                </a:solidFill>
                <a:latin typeface="Arial" charset="0"/>
                <a:ea typeface="MS PGothic" pitchFamily="34" charset="-128"/>
              </a:defRPr>
            </a:lvl4pPr>
            <a:lvl5pPr marL="2057400" indent="-228600">
              <a:defRPr sz="2400" i="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i="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i="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i="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i="1">
                <a:solidFill>
                  <a:schemeClr val="tx1"/>
                </a:solidFill>
                <a:latin typeface="Arial" charset="0"/>
                <a:ea typeface="MS PGothic" pitchFamily="34" charset="-128"/>
              </a:defRPr>
            </a:lvl9pPr>
          </a:lstStyle>
          <a:p>
            <a:pPr eaLnBrk="1" hangingPunct="1"/>
            <a:r>
              <a:rPr lang="en-US" sz="1400" dirty="0"/>
              <a:t>n</a:t>
            </a:r>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42</a:t>
            </a:fld>
            <a:endParaRPr lang="de-DE" dirty="0"/>
          </a:p>
        </p:txBody>
      </p:sp>
      <p:pic>
        <p:nvPicPr>
          <p:cNvPr id="2" name="Picture 4" descr="06-Bayesian-3-not-used 4">
            <a:extLst>
              <a:ext uri="{FF2B5EF4-FFF2-40B4-BE49-F238E27FC236}">
                <a16:creationId xmlns:a16="http://schemas.microsoft.com/office/drawing/2014/main" id="{403BFDA1-F0C0-DD32-8A84-F572658CD9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45" b="19587"/>
          <a:stretch/>
        </p:blipFill>
        <p:spPr bwMode="auto">
          <a:xfrm>
            <a:off x="-468560" y="1268984"/>
            <a:ext cx="8839200" cy="4320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4722E0F-33BC-9AC5-5A95-D8EECC2CF947}"/>
              </a:ext>
            </a:extLst>
          </p:cNvPr>
          <p:cNvSpPr txBox="1"/>
          <p:nvPr/>
        </p:nvSpPr>
        <p:spPr>
          <a:xfrm>
            <a:off x="457200" y="1268760"/>
            <a:ext cx="7211144" cy="646331"/>
          </a:xfrm>
          <a:prstGeom prst="rect">
            <a:avLst/>
          </a:prstGeom>
          <a:solidFill>
            <a:schemeClr val="bg1"/>
          </a:solidFill>
        </p:spPr>
        <p:txBody>
          <a:bodyPr wrap="square" rtlCol="0">
            <a:spAutoFit/>
          </a:bodyPr>
          <a:lstStyle/>
          <a:p>
            <a:r>
              <a:rPr lang="de-DE" dirty="0"/>
              <a:t>Man kann Anfragen, mit Hilfe der CPTs, beantworten, ohne die vollständige </a:t>
            </a:r>
            <a:r>
              <a:rPr lang="de-DE" dirty="0" err="1"/>
              <a:t>Verbundswahrscheinlichkeitsverteilung</a:t>
            </a:r>
            <a:r>
              <a:rPr lang="de-DE" dirty="0"/>
              <a:t> zu bestimmen</a:t>
            </a:r>
          </a:p>
        </p:txBody>
      </p:sp>
      <p:sp>
        <p:nvSpPr>
          <p:cNvPr id="4" name="TextBox 3">
            <a:extLst>
              <a:ext uri="{FF2B5EF4-FFF2-40B4-BE49-F238E27FC236}">
                <a16:creationId xmlns:a16="http://schemas.microsoft.com/office/drawing/2014/main" id="{D8AC67B1-E437-2EA0-D683-18E1435E0585}"/>
              </a:ext>
            </a:extLst>
          </p:cNvPr>
          <p:cNvSpPr txBox="1"/>
          <p:nvPr/>
        </p:nvSpPr>
        <p:spPr>
          <a:xfrm>
            <a:off x="403777" y="1970049"/>
            <a:ext cx="4586572" cy="369332"/>
          </a:xfrm>
          <a:prstGeom prst="rect">
            <a:avLst/>
          </a:prstGeom>
          <a:solidFill>
            <a:schemeClr val="bg1"/>
          </a:solidFill>
        </p:spPr>
        <p:txBody>
          <a:bodyPr wrap="square" rtlCol="0">
            <a:spAutoFit/>
          </a:bodyPr>
          <a:lstStyle/>
          <a:p>
            <a:r>
              <a:rPr lang="de-DE" dirty="0" err="1"/>
              <a:t>Naïve</a:t>
            </a:r>
            <a:r>
              <a:rPr lang="de-DE" dirty="0"/>
              <a:t> Anfrage an das Netzwerk:</a:t>
            </a:r>
          </a:p>
        </p:txBody>
      </p:sp>
      <p:sp>
        <p:nvSpPr>
          <p:cNvPr id="5" name="TextBox 4">
            <a:extLst>
              <a:ext uri="{FF2B5EF4-FFF2-40B4-BE49-F238E27FC236}">
                <a16:creationId xmlns:a16="http://schemas.microsoft.com/office/drawing/2014/main" id="{5CFFA882-3A3B-AB71-2029-00CF2AC2B642}"/>
              </a:ext>
            </a:extLst>
          </p:cNvPr>
          <p:cNvSpPr txBox="1"/>
          <p:nvPr/>
        </p:nvSpPr>
        <p:spPr>
          <a:xfrm>
            <a:off x="468312" y="3545841"/>
            <a:ext cx="5039791" cy="369332"/>
          </a:xfrm>
          <a:prstGeom prst="rect">
            <a:avLst/>
          </a:prstGeom>
          <a:solidFill>
            <a:schemeClr val="bg1"/>
          </a:solidFill>
        </p:spPr>
        <p:txBody>
          <a:bodyPr wrap="square" rtlCol="0">
            <a:spAutoFit/>
          </a:bodyPr>
          <a:lstStyle/>
          <a:p>
            <a:r>
              <a:rPr lang="de-DE" dirty="0"/>
              <a:t>Anfrage an das Netzwerk mit Hilfe der CPTs:</a:t>
            </a:r>
          </a:p>
        </p:txBody>
      </p:sp>
      <p:sp>
        <p:nvSpPr>
          <p:cNvPr id="7" name="TextBox 6">
            <a:extLst>
              <a:ext uri="{FF2B5EF4-FFF2-40B4-BE49-F238E27FC236}">
                <a16:creationId xmlns:a16="http://schemas.microsoft.com/office/drawing/2014/main" id="{F926C89C-B590-5E69-57E7-802ECEA7D912}"/>
              </a:ext>
            </a:extLst>
          </p:cNvPr>
          <p:cNvSpPr txBox="1"/>
          <p:nvPr/>
        </p:nvSpPr>
        <p:spPr>
          <a:xfrm>
            <a:off x="475785" y="4869160"/>
            <a:ext cx="3232119" cy="369332"/>
          </a:xfrm>
          <a:prstGeom prst="rect">
            <a:avLst/>
          </a:prstGeom>
          <a:solidFill>
            <a:schemeClr val="bg1"/>
          </a:solidFill>
        </p:spPr>
        <p:txBody>
          <a:bodyPr wrap="square" rtlCol="0">
            <a:spAutoFit/>
          </a:bodyPr>
          <a:lstStyle/>
          <a:p>
            <a:r>
              <a:rPr lang="de-DE" dirty="0"/>
              <a:t>Rekursive tiefen Enumeration:</a:t>
            </a:r>
          </a:p>
        </p:txBody>
      </p:sp>
    </p:spTree>
    <p:extLst>
      <p:ext uri="{BB962C8B-B14F-4D97-AF65-F5344CB8AC3E}">
        <p14:creationId xmlns:p14="http://schemas.microsoft.com/office/powerpoint/2010/main" val="1525718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88640"/>
            <a:ext cx="8229600" cy="1143000"/>
          </a:xfrm>
        </p:spPr>
        <p:txBody>
          <a:bodyPr/>
          <a:lstStyle/>
          <a:p>
            <a:r>
              <a:rPr lang="en-US" dirty="0" err="1"/>
              <a:t>Evaluationsbaum</a:t>
            </a:r>
            <a:endParaRPr lang="en-US" dirty="0"/>
          </a:p>
        </p:txBody>
      </p:sp>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73238"/>
            <a:ext cx="6770687" cy="4475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Abgerundetes Rechteck 3"/>
          <p:cNvSpPr>
            <a:spLocks noChangeArrowheads="1"/>
          </p:cNvSpPr>
          <p:nvPr/>
        </p:nvSpPr>
        <p:spPr bwMode="auto">
          <a:xfrm>
            <a:off x="1547813" y="3644900"/>
            <a:ext cx="1368425" cy="1871663"/>
          </a:xfrm>
          <a:prstGeom prst="roundRect">
            <a:avLst>
              <a:gd name="adj" fmla="val 16667"/>
            </a:avLst>
          </a:prstGeom>
          <a:noFill/>
          <a:ln w="28575" algn="ctr">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 name="Abgerundetes Rechteck 4"/>
          <p:cNvSpPr>
            <a:spLocks noChangeArrowheads="1"/>
          </p:cNvSpPr>
          <p:nvPr/>
        </p:nvSpPr>
        <p:spPr bwMode="auto">
          <a:xfrm>
            <a:off x="4716463" y="3644900"/>
            <a:ext cx="1368425" cy="1871663"/>
          </a:xfrm>
          <a:prstGeom prst="roundRect">
            <a:avLst>
              <a:gd name="adj" fmla="val 16667"/>
            </a:avLst>
          </a:prstGeom>
          <a:noFill/>
          <a:ln w="28575" algn="ctr">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 name="Abgerundetes Rechteck 5"/>
          <p:cNvSpPr/>
          <p:nvPr/>
        </p:nvSpPr>
        <p:spPr bwMode="auto">
          <a:xfrm>
            <a:off x="3276600" y="3644900"/>
            <a:ext cx="1366838" cy="1871663"/>
          </a:xfrm>
          <a:prstGeom prst="roundRect">
            <a:avLst/>
          </a:prstGeom>
          <a:noFill/>
          <a:ln w="28575" cap="flat" cmpd="sng" algn="ctr">
            <a:solidFill>
              <a:schemeClr val="accent6"/>
            </a:solidFill>
            <a:prstDash val="solid"/>
            <a:round/>
            <a:headEnd type="none" w="med" len="med"/>
            <a:tailEnd type="none" w="med" len="med"/>
          </a:ln>
          <a:effectLst/>
        </p:spPr>
        <p:txBody>
          <a:bodyPr/>
          <a:lstStyle/>
          <a:p>
            <a:pPr>
              <a:defRPr/>
            </a:pPr>
            <a:endParaRPr lang="de-DE">
              <a:latin typeface="Arial" pitchFamily="-65" charset="0"/>
              <a:ea typeface="ＭＳ Ｐゴシック" pitchFamily="-65" charset="-128"/>
              <a:cs typeface="ＭＳ Ｐゴシック" pitchFamily="-65" charset="-128"/>
            </a:endParaRPr>
          </a:p>
        </p:txBody>
      </p:sp>
      <p:sp>
        <p:nvSpPr>
          <p:cNvPr id="7" name="Abgerundetes Rechteck 6"/>
          <p:cNvSpPr/>
          <p:nvPr/>
        </p:nvSpPr>
        <p:spPr bwMode="auto">
          <a:xfrm>
            <a:off x="6659563" y="3644900"/>
            <a:ext cx="1368425" cy="1871663"/>
          </a:xfrm>
          <a:prstGeom prst="roundRect">
            <a:avLst/>
          </a:prstGeom>
          <a:noFill/>
          <a:ln w="28575" cap="flat" cmpd="sng" algn="ctr">
            <a:solidFill>
              <a:schemeClr val="accent6"/>
            </a:solidFill>
            <a:prstDash val="solid"/>
            <a:round/>
            <a:headEnd type="none" w="med" len="med"/>
            <a:tailEnd type="none" w="med" len="med"/>
          </a:ln>
          <a:effectLst/>
        </p:spPr>
        <p:txBody>
          <a:bodyPr/>
          <a:lstStyle/>
          <a:p>
            <a:pPr>
              <a:defRPr/>
            </a:pPr>
            <a:endParaRPr lang="de-DE">
              <a:latin typeface="Arial" pitchFamily="-65" charset="0"/>
              <a:ea typeface="ＭＳ Ｐゴシック" pitchFamily="-65" charset="-128"/>
              <a:cs typeface="ＭＳ Ｐゴシック" pitchFamily="-65" charset="-128"/>
            </a:endParaRPr>
          </a:p>
        </p:txBody>
      </p:sp>
      <p:pic>
        <p:nvPicPr>
          <p:cNvPr id="368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44675"/>
            <a:ext cx="33432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43</a:t>
            </a:fld>
            <a:endParaRPr lang="de-DE"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6088D41-9DFE-8420-4D8E-A49BB5ACBEE6}"/>
                  </a:ext>
                </a:extLst>
              </p:cNvPr>
              <p:cNvSpPr txBox="1"/>
              <p:nvPr/>
            </p:nvSpPr>
            <p:spPr>
              <a:xfrm>
                <a:off x="720435" y="5629829"/>
                <a:ext cx="7745413" cy="646331"/>
              </a:xfrm>
              <a:prstGeom prst="rect">
                <a:avLst/>
              </a:prstGeom>
              <a:solidFill>
                <a:schemeClr val="bg1"/>
              </a:solidFill>
            </p:spPr>
            <p:txBody>
              <a:bodyPr wrap="square" rtlCol="0">
                <a:spAutoFit/>
              </a:bodyPr>
              <a:lstStyle/>
              <a:p>
                <a:r>
                  <a:rPr lang="de-DE" dirty="0"/>
                  <a:t>Enumeration ist ineffizient: wiederkehrende Berechnungen</a:t>
                </a:r>
              </a:p>
              <a:p>
                <a:r>
                  <a:rPr lang="de-DE" dirty="0"/>
                  <a:t>z.B. Berechnungen von </a:t>
                </a:r>
                <a14:m>
                  <m:oMath xmlns:m="http://schemas.openxmlformats.org/officeDocument/2006/math">
                    <m:r>
                      <a:rPr lang="de-DE" b="0" i="1" smtClean="0">
                        <a:latin typeface="Cambria Math" panose="02040503050406030204" pitchFamily="18" charset="0"/>
                      </a:rPr>
                      <m:t>𝑃</m:t>
                    </m:r>
                    <m:d>
                      <m:dPr>
                        <m:sepChr m:val="∣"/>
                        <m:ctrlPr>
                          <a:rPr lang="de-DE" b="0" i="1" smtClean="0">
                            <a:latin typeface="Cambria Math" panose="02040503050406030204" pitchFamily="18" charset="0"/>
                          </a:rPr>
                        </m:ctrlPr>
                      </m:dPr>
                      <m:e>
                        <m:r>
                          <a:rPr lang="de-DE" b="0" i="1" smtClean="0">
                            <a:latin typeface="Cambria Math" panose="02040503050406030204" pitchFamily="18" charset="0"/>
                          </a:rPr>
                          <m:t>𝑗</m:t>
                        </m:r>
                      </m:e>
                      <m:e>
                        <m:r>
                          <a:rPr lang="de-DE" b="0" i="1" smtClean="0">
                            <a:latin typeface="Cambria Math" panose="02040503050406030204" pitchFamily="18" charset="0"/>
                          </a:rPr>
                          <m:t>𝑎</m:t>
                        </m:r>
                      </m:e>
                    </m:d>
                    <m:r>
                      <a:rPr lang="de-DE" b="0" i="1" smtClean="0">
                        <a:latin typeface="Cambria Math" panose="02040503050406030204" pitchFamily="18" charset="0"/>
                      </a:rPr>
                      <m:t>𝑃</m:t>
                    </m:r>
                    <m:d>
                      <m:dPr>
                        <m:sepChr m:val="∣"/>
                        <m:ctrlPr>
                          <a:rPr lang="de-DE" b="0" i="1" smtClean="0">
                            <a:latin typeface="Cambria Math" panose="02040503050406030204" pitchFamily="18" charset="0"/>
                          </a:rPr>
                        </m:ctrlPr>
                      </m:dPr>
                      <m:e>
                        <m:r>
                          <a:rPr lang="de-DE" b="0" i="1" smtClean="0">
                            <a:latin typeface="Cambria Math" panose="02040503050406030204" pitchFamily="18" charset="0"/>
                          </a:rPr>
                          <m:t>𝑚</m:t>
                        </m:r>
                      </m:e>
                      <m:e>
                        <m:r>
                          <a:rPr lang="de-DE" b="0" i="1" smtClean="0">
                            <a:latin typeface="Cambria Math" panose="02040503050406030204" pitchFamily="18" charset="0"/>
                          </a:rPr>
                          <m:t>𝑎</m:t>
                        </m:r>
                      </m:e>
                    </m:d>
                  </m:oMath>
                </a14:m>
                <a:r>
                  <a:rPr lang="de-DE" b="0" i="0" dirty="0">
                    <a:latin typeface="+mj-lt"/>
                  </a:rPr>
                  <a:t> für die verschiedenen Werte von </a:t>
                </a:r>
                <a14:m>
                  <m:oMath xmlns:m="http://schemas.openxmlformats.org/officeDocument/2006/math">
                    <m:r>
                      <a:rPr lang="de-DE" b="0" i="1" smtClean="0">
                        <a:latin typeface="Cambria Math" panose="02040503050406030204" pitchFamily="18" charset="0"/>
                      </a:rPr>
                      <m:t>𝑒</m:t>
                    </m:r>
                  </m:oMath>
                </a14:m>
                <a:endParaRPr lang="de-DE" dirty="0"/>
              </a:p>
            </p:txBody>
          </p:sp>
        </mc:Choice>
        <mc:Fallback xmlns="">
          <p:sp>
            <p:nvSpPr>
              <p:cNvPr id="2" name="TextBox 1">
                <a:extLst>
                  <a:ext uri="{FF2B5EF4-FFF2-40B4-BE49-F238E27FC236}">
                    <a16:creationId xmlns:a16="http://schemas.microsoft.com/office/drawing/2014/main" id="{26088D41-9DFE-8420-4D8E-A49BB5ACBEE6}"/>
                  </a:ext>
                </a:extLst>
              </p:cNvPr>
              <p:cNvSpPr txBox="1">
                <a:spLocks noRot="1" noChangeAspect="1" noMove="1" noResize="1" noEditPoints="1" noAdjustHandles="1" noChangeArrowheads="1" noChangeShapeType="1" noTextEdit="1"/>
              </p:cNvSpPr>
              <p:nvPr/>
            </p:nvSpPr>
            <p:spPr>
              <a:xfrm>
                <a:off x="720435" y="5629829"/>
                <a:ext cx="7745413" cy="646331"/>
              </a:xfrm>
              <a:prstGeom prst="rect">
                <a:avLst/>
              </a:prstGeom>
              <a:blipFill>
                <a:blip r:embed="rId4"/>
                <a:stretch>
                  <a:fillRect l="-655" t="-3846" b="-13462"/>
                </a:stretch>
              </a:blipFill>
            </p:spPr>
            <p:txBody>
              <a:bodyPr/>
              <a:lstStyle/>
              <a:p>
                <a:r>
                  <a:rPr lang="de-DE">
                    <a:noFill/>
                  </a:rPr>
                  <a:t> </a:t>
                </a:r>
              </a:p>
            </p:txBody>
          </p:sp>
        </mc:Fallback>
      </mc:AlternateContent>
    </p:spTree>
    <p:extLst>
      <p:ext uri="{BB962C8B-B14F-4D97-AF65-F5344CB8AC3E}">
        <p14:creationId xmlns:p14="http://schemas.microsoft.com/office/powerpoint/2010/main" val="226076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67544" y="222920"/>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a:latin typeface="+mn-lt"/>
              </a:rPr>
              <a:t>Lernen</a:t>
            </a:r>
            <a:r>
              <a:rPr lang="en-GB" dirty="0">
                <a:latin typeface="+mn-lt"/>
              </a:rPr>
              <a:t> von </a:t>
            </a:r>
            <a:r>
              <a:rPr lang="en-GB" dirty="0" err="1">
                <a:latin typeface="+mn-lt"/>
              </a:rPr>
              <a:t>Bayesschen</a:t>
            </a:r>
            <a:r>
              <a:rPr lang="en-GB" dirty="0">
                <a:latin typeface="+mn-lt"/>
              </a:rPr>
              <a:t> </a:t>
            </a:r>
            <a:r>
              <a:rPr lang="en-GB" dirty="0" err="1">
                <a:latin typeface="+mn-lt"/>
              </a:rPr>
              <a:t>Netzwerken</a:t>
            </a:r>
            <a:endParaRPr lang="en-GB" dirty="0">
              <a:latin typeface="+mn-lt"/>
            </a:endParaRPr>
          </a:p>
        </p:txBody>
      </p:sp>
      <p:sp>
        <p:nvSpPr>
          <p:cNvPr id="207875" name="Rectangle 3"/>
          <p:cNvSpPr>
            <a:spLocks noChangeArrowheads="1"/>
          </p:cNvSpPr>
          <p:nvPr/>
        </p:nvSpPr>
        <p:spPr bwMode="auto">
          <a:xfrm>
            <a:off x="35123" y="1124074"/>
            <a:ext cx="8569325" cy="3745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en-GB" sz="2400" dirty="0" err="1">
                <a:solidFill>
                  <a:srgbClr val="000000"/>
                </a:solidFill>
              </a:rPr>
              <a:t>Wir</a:t>
            </a:r>
            <a:r>
              <a:rPr lang="en-GB" sz="2400" dirty="0">
                <a:solidFill>
                  <a:srgbClr val="000000"/>
                </a:solidFill>
              </a:rPr>
              <a:t> </a:t>
            </a:r>
            <a:r>
              <a:rPr lang="en-GB" sz="2400" dirty="0" err="1">
                <a:solidFill>
                  <a:srgbClr val="000000"/>
                </a:solidFill>
              </a:rPr>
              <a:t>beginnen</a:t>
            </a:r>
            <a:r>
              <a:rPr lang="en-GB" sz="2400" dirty="0">
                <a:solidFill>
                  <a:srgbClr val="000000"/>
                </a:solidFill>
              </a:rPr>
              <a:t> </a:t>
            </a:r>
            <a:r>
              <a:rPr lang="en-GB" sz="2400" dirty="0" err="1">
                <a:solidFill>
                  <a:srgbClr val="000000"/>
                </a:solidFill>
              </a:rPr>
              <a:t>mit</a:t>
            </a:r>
            <a:r>
              <a:rPr lang="en-GB" sz="2400" dirty="0">
                <a:solidFill>
                  <a:srgbClr val="000000"/>
                </a:solidFill>
              </a:rPr>
              <a:t> der </a:t>
            </a:r>
            <a:r>
              <a:rPr lang="en-GB" sz="2400" dirty="0" err="1">
                <a:solidFill>
                  <a:srgbClr val="000000"/>
                </a:solidFill>
              </a:rPr>
              <a:t>Anwendung</a:t>
            </a:r>
            <a:r>
              <a:rPr lang="en-GB" sz="2400" dirty="0">
                <a:solidFill>
                  <a:srgbClr val="000000"/>
                </a:solidFill>
              </a:rPr>
              <a:t> von ML auf die </a:t>
            </a:r>
            <a:r>
              <a:rPr lang="en-GB" sz="2400" dirty="0" err="1">
                <a:solidFill>
                  <a:srgbClr val="000000"/>
                </a:solidFill>
              </a:rPr>
              <a:t>einfachste</a:t>
            </a:r>
            <a:r>
              <a:rPr lang="en-GB" sz="2400" dirty="0">
                <a:solidFill>
                  <a:srgbClr val="000000"/>
                </a:solidFill>
              </a:rPr>
              <a:t> Art des </a:t>
            </a:r>
            <a:r>
              <a:rPr lang="en-GB" sz="2400" dirty="0" err="1">
                <a:solidFill>
                  <a:srgbClr val="000000"/>
                </a:solidFill>
              </a:rPr>
              <a:t>Bayesschen</a:t>
            </a:r>
            <a:r>
              <a:rPr lang="en-GB" sz="2400" dirty="0">
                <a:solidFill>
                  <a:srgbClr val="000000"/>
                </a:solidFill>
              </a:rPr>
              <a:t> </a:t>
            </a:r>
            <a:r>
              <a:rPr lang="en-GB" sz="2400" dirty="0" err="1">
                <a:solidFill>
                  <a:srgbClr val="000000"/>
                </a:solidFill>
              </a:rPr>
              <a:t>Netzwerken-Lernens</a:t>
            </a:r>
            <a:r>
              <a:rPr lang="en-GB" sz="2400" dirty="0">
                <a:solidFill>
                  <a:srgbClr val="000000"/>
                </a:solidFill>
              </a:rPr>
              <a:t>:
</a:t>
            </a:r>
            <a:r>
              <a:rPr lang="en-GB" sz="2000" dirty="0" err="1">
                <a:solidFill>
                  <a:srgbClr val="000000"/>
                </a:solidFill>
              </a:rPr>
              <a:t>Bekannte</a:t>
            </a:r>
            <a:r>
              <a:rPr lang="en-GB" sz="2000" dirty="0">
                <a:solidFill>
                  <a:srgbClr val="000000"/>
                </a:solidFill>
              </a:rPr>
              <a:t> </a:t>
            </a:r>
            <a:r>
              <a:rPr lang="en-GB" sz="2000" dirty="0" err="1">
                <a:solidFill>
                  <a:srgbClr val="000000"/>
                </a:solidFill>
              </a:rPr>
              <a:t>Struktur</a:t>
            </a:r>
            <a:r>
              <a:rPr lang="en-GB" sz="2000" dirty="0">
                <a:solidFill>
                  <a:srgbClr val="000000"/>
                </a:solidFill>
              </a:rPr>
              <a:t>
</a:t>
            </a:r>
            <a:r>
              <a:rPr lang="en-GB" sz="2000" dirty="0" err="1">
                <a:solidFill>
                  <a:srgbClr val="000000"/>
                </a:solidFill>
              </a:rPr>
              <a:t>Daten</a:t>
            </a:r>
            <a:r>
              <a:rPr lang="en-GB" sz="2000" dirty="0">
                <a:solidFill>
                  <a:srgbClr val="000000"/>
                </a:solidFill>
              </a:rPr>
              <a:t>, </a:t>
            </a:r>
            <a:r>
              <a:rPr lang="en-GB" sz="2000" dirty="0" err="1">
                <a:solidFill>
                  <a:srgbClr val="000000"/>
                </a:solidFill>
              </a:rPr>
              <a:t>enthalten</a:t>
            </a:r>
            <a:r>
              <a:rPr lang="en-GB" sz="2000" dirty="0">
                <a:solidFill>
                  <a:srgbClr val="000000"/>
                </a:solidFill>
              </a:rPr>
              <a:t> </a:t>
            </a:r>
            <a:r>
              <a:rPr lang="en-GB" sz="2000" dirty="0" err="1">
                <a:solidFill>
                  <a:srgbClr val="000000"/>
                </a:solidFill>
              </a:rPr>
              <a:t>Beobachtungen</a:t>
            </a:r>
            <a:r>
              <a:rPr lang="en-GB" sz="2000" dirty="0">
                <a:solidFill>
                  <a:srgbClr val="000000"/>
                </a:solidFill>
              </a:rPr>
              <a:t> für alle </a:t>
            </a:r>
            <a:r>
              <a:rPr lang="en-GB" sz="2000" dirty="0" err="1">
                <a:solidFill>
                  <a:srgbClr val="000000"/>
                </a:solidFill>
              </a:rPr>
              <a:t>Variablen</a:t>
            </a:r>
            <a:endParaRPr lang="en-GB" sz="2000" dirty="0">
              <a:solidFill>
                <a:srgbClr val="000000"/>
              </a:solidFill>
            </a:endParaRPr>
          </a:p>
          <a:p>
            <a:pPr marL="1143000" lvl="2" indent="-228600">
              <a:lnSpc>
                <a:spcPct val="90000"/>
              </a:lnSpc>
              <a:spcBef>
                <a:spcPts val="1500"/>
              </a:spcBef>
              <a:buClr>
                <a:srgbClr val="000000"/>
              </a:buClr>
              <a:buSzPct val="100000"/>
              <a:buFont typeface="Wingdings" charset="0"/>
              <a:buChar char=""/>
            </a:pPr>
            <a:r>
              <a:rPr lang="en-GB" dirty="0">
                <a:solidFill>
                  <a:srgbClr val="000000"/>
                </a:solidFill>
              </a:rPr>
              <a:t>Alle </a:t>
            </a:r>
            <a:r>
              <a:rPr lang="en-GB" dirty="0" err="1">
                <a:solidFill>
                  <a:srgbClr val="000000"/>
                </a:solidFill>
              </a:rPr>
              <a:t>Variablen</a:t>
            </a:r>
            <a:r>
              <a:rPr lang="en-GB" dirty="0">
                <a:solidFill>
                  <a:srgbClr val="000000"/>
                </a:solidFill>
              </a:rPr>
              <a:t> </a:t>
            </a:r>
            <a:r>
              <a:rPr lang="en-GB" dirty="0" err="1">
                <a:solidFill>
                  <a:srgbClr val="000000"/>
                </a:solidFill>
              </a:rPr>
              <a:t>sind</a:t>
            </a:r>
            <a:r>
              <a:rPr lang="en-GB" dirty="0">
                <a:solidFill>
                  <a:srgbClr val="000000"/>
                </a:solidFill>
              </a:rPr>
              <a:t> </a:t>
            </a:r>
            <a:r>
              <a:rPr lang="en-GB" dirty="0" err="1">
                <a:solidFill>
                  <a:srgbClr val="000000"/>
                </a:solidFill>
              </a:rPr>
              <a:t>beobachtbar</a:t>
            </a:r>
            <a:r>
              <a:rPr lang="en-GB" dirty="0">
                <a:solidFill>
                  <a:srgbClr val="000000"/>
                </a:solidFill>
              </a:rPr>
              <a:t>, </a:t>
            </a:r>
            <a:r>
              <a:rPr lang="en-GB" dirty="0" err="1">
                <a:solidFill>
                  <a:srgbClr val="000000"/>
                </a:solidFill>
              </a:rPr>
              <a:t>keine</a:t>
            </a:r>
            <a:r>
              <a:rPr lang="en-GB" dirty="0">
                <a:solidFill>
                  <a:srgbClr val="000000"/>
                </a:solidFill>
              </a:rPr>
              <a:t> </a:t>
            </a:r>
            <a:r>
              <a:rPr lang="en-GB" dirty="0" err="1">
                <a:solidFill>
                  <a:srgbClr val="000000"/>
                </a:solidFill>
              </a:rPr>
              <a:t>fehlenden</a:t>
            </a:r>
            <a:r>
              <a:rPr lang="en-GB" dirty="0">
                <a:solidFill>
                  <a:srgbClr val="000000"/>
                </a:solidFill>
              </a:rPr>
              <a:t> </a:t>
            </a:r>
            <a:r>
              <a:rPr lang="en-GB" dirty="0" err="1">
                <a:solidFill>
                  <a:srgbClr val="000000"/>
                </a:solidFill>
              </a:rPr>
              <a:t>Daten</a:t>
            </a:r>
            <a:endParaRPr lang="en-GB" sz="1800" dirty="0">
              <a:solidFill>
                <a:srgbClr val="000000"/>
              </a:solidFill>
            </a:endParaRPr>
          </a:p>
          <a:p>
            <a:pPr marL="339725" indent="-339725">
              <a:lnSpc>
                <a:spcPct val="90000"/>
              </a:lnSpc>
              <a:spcBef>
                <a:spcPts val="1800"/>
              </a:spcBef>
              <a:buClr>
                <a:srgbClr val="000000"/>
              </a:buClr>
              <a:buSzPct val="100000"/>
              <a:buFont typeface="Wingdings" charset="0"/>
              <a:buChar char=""/>
            </a:pPr>
            <a:r>
              <a:rPr lang="en-GB" sz="2400" dirty="0">
                <a:solidFill>
                  <a:srgbClr val="000000"/>
                </a:solidFill>
              </a:rPr>
              <a:t>Das </a:t>
            </a:r>
            <a:r>
              <a:rPr lang="en-GB" sz="2400" dirty="0" err="1">
                <a:solidFill>
                  <a:srgbClr val="000000"/>
                </a:solidFill>
              </a:rPr>
              <a:t>einzige</a:t>
            </a:r>
            <a:r>
              <a:rPr lang="en-GB" sz="2400" dirty="0">
                <a:solidFill>
                  <a:srgbClr val="000000"/>
                </a:solidFill>
              </a:rPr>
              <a:t>, was </a:t>
            </a:r>
            <a:r>
              <a:rPr lang="en-GB" sz="2400" dirty="0" err="1">
                <a:solidFill>
                  <a:srgbClr val="000000"/>
                </a:solidFill>
              </a:rPr>
              <a:t>wir</a:t>
            </a:r>
            <a:r>
              <a:rPr lang="en-GB" sz="2400" dirty="0">
                <a:solidFill>
                  <a:srgbClr val="000000"/>
                </a:solidFill>
              </a:rPr>
              <a:t> </a:t>
            </a:r>
            <a:r>
              <a:rPr lang="en-GB" sz="2400" dirty="0" err="1">
                <a:solidFill>
                  <a:srgbClr val="000000"/>
                </a:solidFill>
              </a:rPr>
              <a:t>lernen</a:t>
            </a:r>
            <a:r>
              <a:rPr lang="en-GB" sz="2400" dirty="0">
                <a:solidFill>
                  <a:srgbClr val="000000"/>
                </a:solidFill>
              </a:rPr>
              <a:t> </a:t>
            </a:r>
            <a:r>
              <a:rPr lang="en-GB" sz="2400" dirty="0" err="1">
                <a:solidFill>
                  <a:srgbClr val="000000"/>
                </a:solidFill>
              </a:rPr>
              <a:t>müssen</a:t>
            </a:r>
            <a:r>
              <a:rPr lang="en-GB" sz="2400" dirty="0">
                <a:solidFill>
                  <a:srgbClr val="000000"/>
                </a:solidFill>
              </a:rPr>
              <a:t>, </a:t>
            </a:r>
            <a:r>
              <a:rPr lang="en-GB" sz="2400" dirty="0" err="1">
                <a:solidFill>
                  <a:srgbClr val="000000"/>
                </a:solidFill>
              </a:rPr>
              <a:t>sind</a:t>
            </a:r>
            <a:r>
              <a:rPr lang="en-GB" sz="2400" dirty="0">
                <a:solidFill>
                  <a:srgbClr val="000000"/>
                </a:solidFill>
              </a:rPr>
              <a:t> die Parameter des </a:t>
            </a:r>
            <a:r>
              <a:rPr lang="en-GB" sz="2400" dirty="0" err="1">
                <a:solidFill>
                  <a:srgbClr val="000000"/>
                </a:solidFill>
              </a:rPr>
              <a:t>Netzwerks</a:t>
            </a:r>
            <a:endParaRPr lang="en-GB" sz="2400" dirty="0">
              <a:solidFill>
                <a:srgbClr val="000000"/>
              </a:solidFill>
            </a:endParaRPr>
          </a:p>
        </p:txBody>
      </p:sp>
      <p:pic>
        <p:nvPicPr>
          <p:cNvPr id="207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821218"/>
            <a:ext cx="5616624" cy="2583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44</a:t>
            </a:fld>
            <a:endParaRPr lang="de-DE" dirty="0"/>
          </a:p>
        </p:txBody>
      </p:sp>
    </p:spTree>
    <p:extLst>
      <p:ext uri="{BB962C8B-B14F-4D97-AF65-F5344CB8AC3E}">
        <p14:creationId xmlns:p14="http://schemas.microsoft.com/office/powerpoint/2010/main" val="22373513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7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67544" y="260648"/>
            <a:ext cx="8208912" cy="1143000"/>
          </a:xfrm>
        </p:spPr>
        <p:txBody>
          <a:bodyPr/>
          <a:lstStyle/>
          <a:p>
            <a:r>
              <a:rPr lang="en-US" dirty="0">
                <a:latin typeface="+mn-lt"/>
              </a:rPr>
              <a:t>Maximum-Likelihood-</a:t>
            </a:r>
            <a:r>
              <a:rPr lang="en-US" dirty="0" err="1">
                <a:latin typeface="+mn-lt"/>
              </a:rPr>
              <a:t>Parameterschätzung</a:t>
            </a:r>
            <a:endParaRPr lang="en-US" dirty="0">
              <a:latin typeface="+mn-lt"/>
            </a:endParaRPr>
          </a:p>
        </p:txBody>
      </p:sp>
      <p:sp>
        <p:nvSpPr>
          <p:cNvPr id="97283" name="Rectangle 3"/>
          <p:cNvSpPr>
            <a:spLocks noGrp="1" noChangeArrowheads="1"/>
          </p:cNvSpPr>
          <p:nvPr>
            <p:ph type="body" idx="1"/>
          </p:nvPr>
        </p:nvSpPr>
        <p:spPr>
          <a:xfrm>
            <a:off x="304800" y="1371600"/>
            <a:ext cx="8534400" cy="5105400"/>
          </a:xfrm>
        </p:spPr>
        <p:txBody>
          <a:bodyPr/>
          <a:lstStyle/>
          <a:p>
            <a:pPr marL="342900" indent="-342900"/>
            <a:r>
              <a:rPr lang="en-US" dirty="0" err="1"/>
              <a:t>Nehme</a:t>
            </a:r>
            <a:r>
              <a:rPr lang="en-US" dirty="0"/>
              <a:t> an, die </a:t>
            </a:r>
            <a:r>
              <a:rPr lang="en-US" dirty="0" err="1"/>
              <a:t>Struktur</a:t>
            </a:r>
            <a:r>
              <a:rPr lang="en-US" dirty="0"/>
              <a:t> </a:t>
            </a:r>
            <a:r>
              <a:rPr lang="en-US" dirty="0" err="1"/>
              <a:t>eines</a:t>
            </a:r>
            <a:r>
              <a:rPr lang="en-US" dirty="0"/>
              <a:t> BNs </a:t>
            </a:r>
            <a:r>
              <a:rPr lang="en-US" dirty="0" err="1"/>
              <a:t>sei</a:t>
            </a:r>
            <a:r>
              <a:rPr lang="en-US" dirty="0"/>
              <a:t> </a:t>
            </a:r>
            <a:r>
              <a:rPr lang="en-US" dirty="0" err="1"/>
              <a:t>bekannt</a:t>
            </a:r>
            <a:endParaRPr lang="en-US" dirty="0"/>
          </a:p>
          <a:p>
            <a:pPr marL="342900" indent="-342900"/>
            <a:r>
              <a:rPr lang="en-US" dirty="0" err="1"/>
              <a:t>Ziel</a:t>
            </a:r>
            <a:r>
              <a:rPr lang="en-US" dirty="0"/>
              <a:t>: </a:t>
            </a:r>
            <a:r>
              <a:rPr lang="en-US" dirty="0" err="1"/>
              <a:t>Schätze</a:t>
            </a:r>
            <a:r>
              <a:rPr lang="en-US" dirty="0"/>
              <a:t> BN-Parameter </a:t>
            </a:r>
            <a:r>
              <a:rPr lang="en-US" b="1" dirty="0"/>
              <a:t>𝜃</a:t>
            </a:r>
            <a:endParaRPr lang="en-US" dirty="0"/>
          </a:p>
          <a:p>
            <a:pPr marL="742950" lvl="1" indent="-285750"/>
            <a:r>
              <a:rPr lang="en-US" dirty="0" err="1">
                <a:ea typeface="Arial Unicode MS" charset="0"/>
                <a:cs typeface="Arial Unicode MS" charset="0"/>
              </a:rPr>
              <a:t>Einträge</a:t>
            </a:r>
            <a:r>
              <a:rPr lang="en-US" dirty="0">
                <a:ea typeface="Arial Unicode MS" charset="0"/>
                <a:cs typeface="Arial Unicode MS" charset="0"/>
              </a:rPr>
              <a:t> in CPTs, P(X | Parents(X))</a:t>
            </a:r>
          </a:p>
          <a:p>
            <a:pPr marL="342900" indent="-342900"/>
            <a:r>
              <a:rPr lang="en-US" dirty="0"/>
              <a:t>Eine </a:t>
            </a:r>
            <a:r>
              <a:rPr lang="en-US" dirty="0" err="1"/>
              <a:t>Parametrierung</a:t>
            </a:r>
            <a:r>
              <a:rPr lang="en-US" dirty="0"/>
              <a:t> </a:t>
            </a:r>
            <a:r>
              <a:rPr lang="en-US" b="1" dirty="0"/>
              <a:t>𝜃</a:t>
            </a:r>
            <a:r>
              <a:rPr lang="en-US" dirty="0"/>
              <a:t> </a:t>
            </a:r>
            <a:r>
              <a:rPr lang="en-US" dirty="0">
                <a:sym typeface="Symbol" charset="0"/>
              </a:rPr>
              <a:t> </a:t>
            </a:r>
            <a:r>
              <a:rPr lang="en-US" dirty="0" err="1">
                <a:sym typeface="Symbol" charset="0"/>
              </a:rPr>
              <a:t>ist</a:t>
            </a:r>
            <a:r>
              <a:rPr lang="en-US" dirty="0">
                <a:sym typeface="Symbol" charset="0"/>
              </a:rPr>
              <a:t> gut, falls </a:t>
            </a:r>
            <a:r>
              <a:rPr lang="en-US" dirty="0" err="1">
                <a:sym typeface="Symbol" charset="0"/>
              </a:rPr>
              <a:t>hierdurch</a:t>
            </a:r>
            <a:r>
              <a:rPr lang="en-US" dirty="0">
                <a:sym typeface="Symbol" charset="0"/>
              </a:rPr>
              <a:t> die </a:t>
            </a:r>
            <a:r>
              <a:rPr lang="en-US" dirty="0" err="1">
                <a:sym typeface="Symbol" charset="0"/>
              </a:rPr>
              <a:t>beobachteten</a:t>
            </a:r>
            <a:r>
              <a:rPr lang="en-US" dirty="0">
                <a:sym typeface="Symbol" charset="0"/>
              </a:rPr>
              <a:t> </a:t>
            </a:r>
            <a:r>
              <a:rPr lang="en-US" dirty="0" err="1">
                <a:sym typeface="Symbol" charset="0"/>
              </a:rPr>
              <a:t>Daten</a:t>
            </a:r>
            <a:r>
              <a:rPr lang="en-US" dirty="0">
                <a:sym typeface="Symbol" charset="0"/>
              </a:rPr>
              <a:t> </a:t>
            </a:r>
            <a:r>
              <a:rPr lang="en-US" dirty="0" err="1">
                <a:sym typeface="Symbol" charset="0"/>
              </a:rPr>
              <a:t>wahrscheinlich</a:t>
            </a:r>
            <a:r>
              <a:rPr lang="en-US" dirty="0">
                <a:sym typeface="Symbol" charset="0"/>
              </a:rPr>
              <a:t> </a:t>
            </a:r>
            <a:r>
              <a:rPr lang="en-US" dirty="0" err="1">
                <a:sym typeface="Symbol" charset="0"/>
              </a:rPr>
              <a:t>generiert</a:t>
            </a:r>
            <a:r>
              <a:rPr lang="en-US" dirty="0">
                <a:sym typeface="Symbol" charset="0"/>
              </a:rPr>
              <a:t> </a:t>
            </a:r>
            <a:r>
              <a:rPr lang="en-US" dirty="0" err="1">
                <a:sym typeface="Symbol" charset="0"/>
              </a:rPr>
              <a:t>werden</a:t>
            </a:r>
            <a:r>
              <a:rPr lang="en-US" dirty="0">
                <a:sym typeface="Symbol" charset="0"/>
              </a:rPr>
              <a:t>:</a:t>
            </a:r>
          </a:p>
          <a:p>
            <a:pPr marL="342900" indent="-342900"/>
            <a:endParaRPr lang="en-US" dirty="0">
              <a:sym typeface="Symbol" charset="0"/>
            </a:endParaRPr>
          </a:p>
          <a:p>
            <a:pPr marL="342900" indent="-342900">
              <a:buFont typeface="Wingdings" charset="0"/>
              <a:buNone/>
            </a:pPr>
            <a:endParaRPr lang="en-US" dirty="0">
              <a:sym typeface="Symbol" charset="0"/>
            </a:endParaRPr>
          </a:p>
          <a:p>
            <a:r>
              <a:rPr lang="en-US" dirty="0">
                <a:sym typeface="Symbol" charset="0"/>
              </a:rPr>
              <a:t>Maximum Likelihood Estimation </a:t>
            </a:r>
            <a:br>
              <a:rPr lang="en-US" dirty="0">
                <a:sym typeface="Symbol" charset="0"/>
              </a:rPr>
            </a:br>
            <a:r>
              <a:rPr lang="en-US" dirty="0">
                <a:sym typeface="Symbol" charset="0"/>
              </a:rPr>
              <a:t>(MLE) </a:t>
            </a:r>
            <a:r>
              <a:rPr lang="en-US" dirty="0" err="1">
                <a:sym typeface="Symbol" charset="0"/>
              </a:rPr>
              <a:t>Prinzip</a:t>
            </a:r>
            <a:r>
              <a:rPr lang="en-US" dirty="0">
                <a:sym typeface="Symbol" charset="0"/>
              </a:rPr>
              <a:t>: </a:t>
            </a:r>
            <a:r>
              <a:rPr lang="en-US" dirty="0" err="1">
                <a:sym typeface="Symbol" charset="0"/>
              </a:rPr>
              <a:t>Wähle</a:t>
            </a:r>
            <a:r>
              <a:rPr lang="en-US" dirty="0">
                <a:sym typeface="Symbol" charset="0"/>
              </a:rPr>
              <a:t> </a:t>
            </a:r>
            <a:r>
              <a:rPr lang="en-US" b="1" dirty="0"/>
              <a:t>𝜃</a:t>
            </a:r>
            <a:r>
              <a:rPr lang="en-US" b="1" baseline="30000" dirty="0"/>
              <a:t>*</a:t>
            </a:r>
            <a:r>
              <a:rPr lang="en-US" dirty="0">
                <a:sym typeface="Symbol" charset="0"/>
              </a:rPr>
              <a:t> so,</a:t>
            </a:r>
            <a:br>
              <a:rPr lang="en-US" dirty="0">
                <a:sym typeface="Symbol" charset="0"/>
              </a:rPr>
            </a:br>
            <a:r>
              <a:rPr lang="en-US" dirty="0" err="1">
                <a:sym typeface="Symbol" charset="0"/>
              </a:rPr>
              <a:t>dass</a:t>
            </a:r>
            <a:r>
              <a:rPr lang="en-US" dirty="0">
                <a:sym typeface="Symbol" charset="0"/>
              </a:rPr>
              <a:t> </a:t>
            </a:r>
            <a:r>
              <a:rPr lang="en-US" i="1" dirty="0">
                <a:sym typeface="Symbol" charset="0"/>
              </a:rPr>
              <a:t>P(D|</a:t>
            </a:r>
            <a:r>
              <a:rPr lang="en-US" b="1" dirty="0"/>
              <a:t> 𝜃</a:t>
            </a:r>
            <a:r>
              <a:rPr lang="en-US" b="1" baseline="30000" dirty="0"/>
              <a:t>*</a:t>
            </a:r>
            <a:r>
              <a:rPr lang="en-US" dirty="0"/>
              <a:t>) </a:t>
            </a:r>
            <a:r>
              <a:rPr lang="en-US" dirty="0" err="1">
                <a:sym typeface="Symbol" charset="0"/>
              </a:rPr>
              <a:t>maximiert</a:t>
            </a:r>
            <a:r>
              <a:rPr lang="en-US" dirty="0">
                <a:sym typeface="Symbol" charset="0"/>
              </a:rPr>
              <a:t> </a:t>
            </a:r>
            <a:r>
              <a:rPr lang="en-US" dirty="0" err="1">
                <a:sym typeface="Symbol" charset="0"/>
              </a:rPr>
              <a:t>wird</a:t>
            </a:r>
            <a:endParaRPr lang="en-US" dirty="0">
              <a:sym typeface="Symbol" charset="0"/>
            </a:endParaRPr>
          </a:p>
          <a:p>
            <a:pPr marL="342900" indent="-342900"/>
            <a:endParaRPr lang="en-US" dirty="0">
              <a:sym typeface="Symbol" charset="0"/>
            </a:endParaRPr>
          </a:p>
        </p:txBody>
      </p:sp>
      <p:graphicFrame>
        <p:nvGraphicFramePr>
          <p:cNvPr id="97284" name="Object 2"/>
          <p:cNvGraphicFramePr>
            <a:graphicFrameLocks noChangeAspect="1"/>
          </p:cNvGraphicFramePr>
          <p:nvPr/>
        </p:nvGraphicFramePr>
        <p:xfrm>
          <a:off x="1259632" y="3689350"/>
          <a:ext cx="5260975" cy="871538"/>
        </p:xfrm>
        <a:graphic>
          <a:graphicData uri="http://schemas.openxmlformats.org/presentationml/2006/ole">
            <mc:AlternateContent xmlns:mc="http://schemas.openxmlformats.org/markup-compatibility/2006">
              <mc:Choice xmlns:v="urn:schemas-microsoft-com:vml" Requires="v">
                <p:oleObj name="Formel" r:id="rId2" imgW="2209800" imgH="368300" progId="Equation.3">
                  <p:embed/>
                </p:oleObj>
              </mc:Choice>
              <mc:Fallback>
                <p:oleObj name="Formel" r:id="rId2" imgW="2209800" imgH="368300" progId="Equation.3">
                  <p:embed/>
                  <p:pic>
                    <p:nvPicPr>
                      <p:cNvPr id="9728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689350"/>
                        <a:ext cx="5260975" cy="871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7285" name="AutoShape 5"/>
          <p:cNvSpPr>
            <a:spLocks noChangeArrowheads="1"/>
          </p:cNvSpPr>
          <p:nvPr/>
        </p:nvSpPr>
        <p:spPr bwMode="auto">
          <a:xfrm>
            <a:off x="5784462" y="4665941"/>
            <a:ext cx="2878404" cy="1328023"/>
          </a:xfrm>
          <a:prstGeom prst="wedgeRoundRectCallout">
            <a:avLst>
              <a:gd name="adj1" fmla="val -62136"/>
              <a:gd name="adj2" fmla="val -82929"/>
              <a:gd name="adj3" fmla="val 16667"/>
            </a:avLst>
          </a:prstGeom>
          <a:solidFill>
            <a:schemeClr val="accent1">
              <a:alpha val="50195"/>
            </a:schemeClr>
          </a:solidFill>
          <a:ln w="12700">
            <a:solidFill>
              <a:schemeClr val="tx1"/>
            </a:solidFill>
            <a:miter lim="800000"/>
            <a:headEnd/>
            <a:tailEnd/>
          </a:ln>
        </p:spPr>
        <p:txBody>
          <a:bodyPr wrap="square" anchor="ctr">
            <a:spAutoFit/>
          </a:bodyPr>
          <a:lstStyle/>
          <a:p>
            <a:pPr algn="ctr"/>
            <a:r>
              <a:rPr lang="en-US" dirty="0" err="1">
                <a:latin typeface="Arial" charset="0"/>
              </a:rPr>
              <a:t>Gleichverteilte</a:t>
            </a:r>
            <a:r>
              <a:rPr lang="en-US" dirty="0">
                <a:latin typeface="Arial" charset="0"/>
              </a:rPr>
              <a:t>, </a:t>
            </a:r>
            <a:r>
              <a:rPr lang="en-US" dirty="0" err="1">
                <a:latin typeface="Arial" charset="0"/>
              </a:rPr>
              <a:t>unabhängige</a:t>
            </a:r>
            <a:r>
              <a:rPr lang="en-US" dirty="0">
                <a:latin typeface="Arial" charset="0"/>
              </a:rPr>
              <a:t> </a:t>
            </a:r>
            <a:r>
              <a:rPr lang="en-US" dirty="0" err="1">
                <a:latin typeface="Arial" charset="0"/>
              </a:rPr>
              <a:t>Stichprobem</a:t>
            </a:r>
            <a:br>
              <a:rPr lang="en-US" dirty="0">
                <a:latin typeface="Arial" charset="0"/>
              </a:rPr>
            </a:br>
            <a:r>
              <a:rPr lang="en-US" dirty="0">
                <a:latin typeface="Arial" charset="0"/>
              </a:rPr>
              <a:t>(</a:t>
            </a:r>
            <a:r>
              <a:rPr lang="en-US" dirty="0" err="1">
                <a:latin typeface="Arial" charset="0"/>
              </a:rPr>
              <a:t>i.i.d</a:t>
            </a:r>
            <a:r>
              <a:rPr lang="en-US" dirty="0">
                <a:latin typeface="Arial" charset="0"/>
              </a:rPr>
              <a:t>. samples)</a:t>
            </a:r>
          </a:p>
        </p:txBody>
      </p:sp>
      <p:sp>
        <p:nvSpPr>
          <p:cNvPr id="7" name="Foliennummernplatzhalter 3"/>
          <p:cNvSpPr txBox="1">
            <a:spLocks/>
          </p:cNvSpPr>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A4C577E2-95DD-1F4B-A688-E8FB02007787}" type="slidenum">
              <a:rPr lang="de-DE" smtClean="0"/>
              <a:pPr>
                <a:defRPr/>
              </a:pPr>
              <a:t>45</a:t>
            </a:fld>
            <a:endParaRPr lang="de-DE" dirty="0"/>
          </a:p>
        </p:txBody>
      </p:sp>
      <p:sp>
        <p:nvSpPr>
          <p:cNvPr id="2" name="Rectangle 1"/>
          <p:cNvSpPr/>
          <p:nvPr/>
        </p:nvSpPr>
        <p:spPr>
          <a:xfrm>
            <a:off x="1187624" y="3689350"/>
            <a:ext cx="1728192" cy="60374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71808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latin typeface="+mn-lt"/>
              </a:rPr>
              <a:t>Anwendungsbeispiel Bonbonfabrik</a:t>
            </a:r>
          </a:p>
        </p:txBody>
      </p:sp>
      <p:sp>
        <p:nvSpPr>
          <p:cNvPr id="61442" name="Rectangle 3"/>
          <p:cNvSpPr>
            <a:spLocks noChangeArrowheads="1"/>
          </p:cNvSpPr>
          <p:nvPr/>
        </p:nvSpPr>
        <p:spPr bwMode="auto">
          <a:xfrm>
            <a:off x="259107" y="1223122"/>
            <a:ext cx="8280920" cy="367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lnSpc>
                <a:spcPct val="90000"/>
              </a:lnSpc>
              <a:spcBef>
                <a:spcPts val="1800"/>
              </a:spcBef>
              <a:buClr>
                <a:srgbClr val="000000"/>
              </a:buClr>
              <a:buSzPct val="100000"/>
              <a:buFont typeface="Wingdings" charset="0"/>
              <a:buChar char=""/>
            </a:pPr>
            <a:r>
              <a:rPr lang="de-DE" sz="2400" dirty="0">
                <a:solidFill>
                  <a:srgbClr val="000000"/>
                </a:solidFill>
              </a:rPr>
              <a:t>Ein Hersteller wählt die Farbe des Bonbonpapiers mit einer bestimmten Wahrscheinlichkeit je nach Geschmack, wobei die entsprechende Verteilung nicht bekannt sei</a:t>
            </a:r>
          </a:p>
          <a:p>
            <a:pPr marL="796925" lvl="1" indent="-339725">
              <a:lnSpc>
                <a:spcPct val="90000"/>
              </a:lnSpc>
              <a:spcBef>
                <a:spcPts val="1800"/>
              </a:spcBef>
              <a:buClr>
                <a:srgbClr val="000000"/>
              </a:buClr>
              <a:buSzPct val="100000"/>
              <a:buFont typeface="Wingdings" charset="0"/>
              <a:buChar char=""/>
            </a:pPr>
            <a:r>
              <a:rPr lang="de-DE" sz="2000" dirty="0">
                <a:solidFill>
                  <a:srgbClr val="000000"/>
                </a:solidFill>
              </a:rPr>
              <a:t>Wenn Geschmack=</a:t>
            </a:r>
            <a:r>
              <a:rPr lang="de-DE" sz="2000" dirty="0" err="1">
                <a:solidFill>
                  <a:srgbClr val="000000"/>
                </a:solidFill>
              </a:rPr>
              <a:t>cherry</a:t>
            </a:r>
            <a:r>
              <a:rPr lang="de-DE" sz="2000" dirty="0">
                <a:solidFill>
                  <a:srgbClr val="000000"/>
                </a:solidFill>
              </a:rPr>
              <a:t>, wähle rotes Papier mit </a:t>
            </a:r>
            <a:r>
              <a:rPr lang="de-DE" sz="2000" dirty="0" err="1">
                <a:solidFill>
                  <a:srgbClr val="000000"/>
                </a:solidFill>
              </a:rPr>
              <a:t>W'keit</a:t>
            </a:r>
            <a:r>
              <a:rPr lang="de-DE" sz="2000" dirty="0">
                <a:solidFill>
                  <a:srgbClr val="000000"/>
                </a:solidFill>
              </a:rPr>
              <a:t> </a:t>
            </a:r>
            <a:r>
              <a:rPr lang="de-DE" sz="2000" i="1" dirty="0">
                <a:solidFill>
                  <a:srgbClr val="000000"/>
                </a:solidFill>
              </a:rPr>
              <a:t>𝜃</a:t>
            </a:r>
            <a:r>
              <a:rPr lang="de-DE" sz="2000" i="1" baseline="-25000" dirty="0">
                <a:solidFill>
                  <a:srgbClr val="000000"/>
                </a:solidFill>
              </a:rPr>
              <a:t>1</a:t>
            </a:r>
            <a:endParaRPr lang="de-DE" sz="2000" dirty="0">
              <a:solidFill>
                <a:srgbClr val="000000"/>
              </a:solidFill>
            </a:endParaRPr>
          </a:p>
          <a:p>
            <a:pPr marL="796925" lvl="1" indent="-339725">
              <a:lnSpc>
                <a:spcPct val="90000"/>
              </a:lnSpc>
              <a:spcBef>
                <a:spcPts val="1800"/>
              </a:spcBef>
              <a:buClr>
                <a:srgbClr val="000000"/>
              </a:buClr>
              <a:buSzPct val="100000"/>
              <a:buFont typeface="Wingdings" charset="0"/>
              <a:buChar char=""/>
            </a:pPr>
            <a:r>
              <a:rPr lang="de-DE" sz="2000" dirty="0">
                <a:solidFill>
                  <a:srgbClr val="000000"/>
                </a:solidFill>
              </a:rPr>
              <a:t>Wenn Geschmack=</a:t>
            </a:r>
            <a:r>
              <a:rPr lang="de-DE" sz="2000" dirty="0" err="1">
                <a:solidFill>
                  <a:srgbClr val="000000"/>
                </a:solidFill>
              </a:rPr>
              <a:t>lime</a:t>
            </a:r>
            <a:r>
              <a:rPr lang="de-DE" sz="2000" dirty="0">
                <a:solidFill>
                  <a:srgbClr val="000000"/>
                </a:solidFill>
              </a:rPr>
              <a:t>, wähle rotes Papier mit </a:t>
            </a:r>
            <a:r>
              <a:rPr lang="de-DE" sz="2000" dirty="0" err="1">
                <a:solidFill>
                  <a:srgbClr val="000000"/>
                </a:solidFill>
              </a:rPr>
              <a:t>W'keit</a:t>
            </a:r>
            <a:r>
              <a:rPr lang="de-DE" sz="2000" dirty="0">
                <a:solidFill>
                  <a:srgbClr val="000000"/>
                </a:solidFill>
              </a:rPr>
              <a:t> </a:t>
            </a:r>
            <a:r>
              <a:rPr lang="de-DE" sz="2000" i="1" dirty="0">
                <a:solidFill>
                  <a:srgbClr val="000000"/>
                </a:solidFill>
              </a:rPr>
              <a:t>𝜃</a:t>
            </a:r>
            <a:r>
              <a:rPr lang="de-DE" sz="2000" i="1" baseline="-25000" dirty="0">
                <a:solidFill>
                  <a:srgbClr val="000000"/>
                </a:solidFill>
              </a:rPr>
              <a:t>2</a:t>
            </a:r>
          </a:p>
          <a:p>
            <a:pPr marL="339725" indent="-339725">
              <a:lnSpc>
                <a:spcPct val="90000"/>
              </a:lnSpc>
              <a:spcBef>
                <a:spcPts val="1800"/>
              </a:spcBef>
              <a:buClr>
                <a:srgbClr val="000000"/>
              </a:buClr>
              <a:buSzPct val="100000"/>
              <a:buFont typeface="Wingdings" charset="0"/>
              <a:buChar char=""/>
            </a:pPr>
            <a:r>
              <a:rPr lang="de-DE" sz="2400" dirty="0">
                <a:solidFill>
                  <a:srgbClr val="000000"/>
                </a:solidFill>
              </a:rPr>
              <a:t>Das </a:t>
            </a:r>
            <a:r>
              <a:rPr lang="de-DE" sz="2400" dirty="0" err="1">
                <a:solidFill>
                  <a:srgbClr val="000000"/>
                </a:solidFill>
              </a:rPr>
              <a:t>Bayessche</a:t>
            </a:r>
            <a:r>
              <a:rPr lang="de-DE" sz="2400" dirty="0">
                <a:solidFill>
                  <a:srgbClr val="000000"/>
                </a:solidFill>
              </a:rPr>
              <a:t> Netzwerk enthält drei zu lernende Parameter</a:t>
            </a:r>
          </a:p>
          <a:p>
            <a:pPr marL="796925" lvl="1" indent="-339725">
              <a:lnSpc>
                <a:spcPct val="90000"/>
              </a:lnSpc>
              <a:spcBef>
                <a:spcPts val="1500"/>
              </a:spcBef>
              <a:buClr>
                <a:srgbClr val="000000"/>
              </a:buClr>
              <a:buSzPct val="100000"/>
              <a:buFont typeface="Times New Roman" charset="0"/>
              <a:buChar char="•"/>
            </a:pPr>
            <a:r>
              <a:rPr lang="de-DE" sz="2000" i="1" dirty="0">
                <a:solidFill>
                  <a:srgbClr val="000000"/>
                </a:solidFill>
                <a:cs typeface="Times New Roman" charset="0"/>
              </a:rPr>
              <a:t>𝜃 𝜃 </a:t>
            </a:r>
            <a:r>
              <a:rPr lang="de-DE" sz="2000" i="1" baseline="-25000" dirty="0">
                <a:solidFill>
                  <a:srgbClr val="000000"/>
                </a:solidFill>
                <a:cs typeface="Times New Roman" charset="0"/>
              </a:rPr>
              <a:t>1</a:t>
            </a:r>
            <a:r>
              <a:rPr lang="de-DE" sz="2000" i="1" dirty="0">
                <a:solidFill>
                  <a:srgbClr val="000000"/>
                </a:solidFill>
                <a:cs typeface="Times New Roman" charset="0"/>
              </a:rPr>
              <a:t> 𝜃 </a:t>
            </a:r>
            <a:r>
              <a:rPr lang="de-DE" sz="2000" i="1" baseline="-25000" dirty="0">
                <a:solidFill>
                  <a:srgbClr val="000000"/>
                </a:solidFill>
                <a:cs typeface="Times New Roman" charset="0"/>
              </a:rPr>
              <a:t>2</a:t>
            </a:r>
            <a:r>
              <a:rPr lang="de-DE" sz="2000" i="1" dirty="0">
                <a:solidFill>
                  <a:srgbClr val="000000"/>
                </a:solidFill>
                <a:cs typeface="Times New Roman" charset="0"/>
              </a:rPr>
              <a:t> </a:t>
            </a:r>
            <a:endParaRPr lang="de-DE" sz="2000" dirty="0">
              <a:solidFill>
                <a:srgbClr val="000000"/>
              </a:solidFill>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46</a:t>
            </a:fld>
            <a:endParaRPr lang="de-DE" dirty="0"/>
          </a:p>
        </p:txBody>
      </p:sp>
      <p:grpSp>
        <p:nvGrpSpPr>
          <p:cNvPr id="5" name="Group 6"/>
          <p:cNvGrpSpPr>
            <a:grpSpLocks/>
          </p:cNvGrpSpPr>
          <p:nvPr/>
        </p:nvGrpSpPr>
        <p:grpSpPr bwMode="auto">
          <a:xfrm>
            <a:off x="3571875" y="4214813"/>
            <a:ext cx="2281238" cy="2284412"/>
            <a:chOff x="1882" y="2251"/>
            <a:chExt cx="1805" cy="1859"/>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2251"/>
              <a:ext cx="1578" cy="1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1882" y="3249"/>
              <a:ext cx="590" cy="27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nSpc>
                  <a:spcPct val="90000"/>
                </a:lnSpc>
                <a:buClr>
                  <a:srgbClr val="000000"/>
                </a:buClr>
                <a:buSzPct val="100000"/>
                <a:buFont typeface="Times New Roman" charset="0"/>
                <a:buNone/>
              </a:pPr>
              <a:endParaRPr lang="en-CA"/>
            </a:p>
          </p:txBody>
        </p:sp>
      </p:grpSp>
    </p:spTree>
    <p:extLst>
      <p:ext uri="{BB962C8B-B14F-4D97-AF65-F5344CB8AC3E}">
        <p14:creationId xmlns:p14="http://schemas.microsoft.com/office/powerpoint/2010/main" val="2838950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dirty="0"/>
              <a:t>Anwendungsbeispiel Bonbonfabrik</a:t>
            </a:r>
            <a:endParaRPr lang="en-GB" b="0" dirty="0">
              <a:latin typeface="+mn-lt"/>
            </a:endParaRPr>
          </a:p>
        </p:txBody>
      </p:sp>
      <p:sp>
        <p:nvSpPr>
          <p:cNvPr id="65538" name="Rectangle 3"/>
          <p:cNvSpPr>
            <a:spLocks noChangeArrowheads="1"/>
          </p:cNvSpPr>
          <p:nvPr/>
        </p:nvSpPr>
        <p:spPr bwMode="auto">
          <a:xfrm>
            <a:off x="287337" y="1052066"/>
            <a:ext cx="8893175" cy="5401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000" dirty="0">
                <a:solidFill>
                  <a:srgbClr val="000000"/>
                </a:solidFill>
              </a:rPr>
              <a:t>P( W=</a:t>
            </a:r>
            <a:r>
              <a:rPr lang="de-DE" sz="2000" dirty="0" err="1">
                <a:solidFill>
                  <a:srgbClr val="000000"/>
                </a:solidFill>
              </a:rPr>
              <a:t>green</a:t>
            </a:r>
            <a:r>
              <a:rPr lang="de-DE" sz="2000" dirty="0">
                <a:solidFill>
                  <a:srgbClr val="000000"/>
                </a:solidFill>
              </a:rPr>
              <a:t>,  F = </a:t>
            </a:r>
            <a:r>
              <a:rPr lang="de-DE" sz="2000" dirty="0" err="1">
                <a:solidFill>
                  <a:srgbClr val="000000"/>
                </a:solidFill>
              </a:rPr>
              <a:t>cherry</a:t>
            </a:r>
            <a:r>
              <a:rPr lang="de-DE" sz="2000" dirty="0">
                <a:solidFill>
                  <a:srgbClr val="000000"/>
                </a:solidFill>
              </a:rPr>
              <a:t>| h</a:t>
            </a:r>
            <a:r>
              <a:rPr lang="de-DE" sz="2000" baseline="-25000" dirty="0">
                <a:solidFill>
                  <a:srgbClr val="000000"/>
                </a:solidFill>
                <a:cs typeface="Times New Roman" charset="0"/>
              </a:rPr>
              <a:t>𝜃𝜃</a:t>
            </a:r>
            <a:r>
              <a:rPr lang="de-DE" sz="2000" baseline="-40000" dirty="0">
                <a:solidFill>
                  <a:srgbClr val="000000"/>
                </a:solidFill>
                <a:cs typeface="Times New Roman" charset="0"/>
              </a:rPr>
              <a:t>1</a:t>
            </a:r>
            <a:r>
              <a:rPr lang="de-DE" sz="2000" baseline="-25000" dirty="0">
                <a:solidFill>
                  <a:srgbClr val="000000"/>
                </a:solidFill>
                <a:cs typeface="Times New Roman" charset="0"/>
              </a:rPr>
              <a:t>𝜃</a:t>
            </a:r>
            <a:r>
              <a:rPr lang="de-DE" sz="2000" baseline="-40000" dirty="0">
                <a:solidFill>
                  <a:srgbClr val="000000"/>
                </a:solidFill>
                <a:cs typeface="Times New Roman" charset="0"/>
              </a:rPr>
              <a:t>2</a:t>
            </a:r>
            <a:r>
              <a:rPr lang="de-DE" sz="2000" dirty="0">
                <a:solidFill>
                  <a:srgbClr val="000000"/>
                </a:solidFill>
              </a:rPr>
              <a:t>) =</a:t>
            </a:r>
            <a:r>
              <a:rPr lang="de-DE" sz="2000" i="1" dirty="0">
                <a:solidFill>
                  <a:srgbClr val="000000"/>
                </a:solidFill>
              </a:rPr>
              <a:t> </a:t>
            </a:r>
            <a:r>
              <a:rPr lang="de-DE" sz="2000" b="1" dirty="0">
                <a:solidFill>
                  <a:srgbClr val="000000"/>
                </a:solidFill>
              </a:rPr>
              <a:t>(*)</a:t>
            </a:r>
          </a:p>
          <a:p>
            <a:pPr marL="339725" indent="-339725">
              <a:spcBef>
                <a:spcPts val="1800"/>
              </a:spcBef>
              <a:buClr>
                <a:srgbClr val="000000"/>
              </a:buClr>
              <a:buSzPct val="100000"/>
              <a:buFont typeface="Wingdings" charset="0"/>
              <a:buNone/>
            </a:pPr>
            <a:r>
              <a:rPr lang="de-DE" sz="2000" dirty="0">
                <a:solidFill>
                  <a:srgbClr val="000000"/>
                </a:solidFill>
              </a:rPr>
              <a:t>      = P( W=</a:t>
            </a:r>
            <a:r>
              <a:rPr lang="de-DE" sz="2000" dirty="0" err="1">
                <a:solidFill>
                  <a:srgbClr val="000000"/>
                </a:solidFill>
              </a:rPr>
              <a:t>green|F</a:t>
            </a:r>
            <a:r>
              <a:rPr lang="de-DE" sz="2000" dirty="0">
                <a:solidFill>
                  <a:srgbClr val="000000"/>
                </a:solidFill>
              </a:rPr>
              <a:t> = </a:t>
            </a:r>
            <a:r>
              <a:rPr lang="de-DE" sz="2000" dirty="0" err="1">
                <a:solidFill>
                  <a:srgbClr val="000000"/>
                </a:solidFill>
              </a:rPr>
              <a:t>cherry</a:t>
            </a:r>
            <a:r>
              <a:rPr lang="de-DE" sz="2000" dirty="0">
                <a:solidFill>
                  <a:srgbClr val="000000"/>
                </a:solidFill>
              </a:rPr>
              <a:t>, h</a:t>
            </a:r>
            <a:r>
              <a:rPr lang="de-DE" sz="2000" baseline="-25000" dirty="0">
                <a:solidFill>
                  <a:srgbClr val="000000"/>
                </a:solidFill>
                <a:cs typeface="Times New Roman" charset="0"/>
              </a:rPr>
              <a:t>𝜃𝜃</a:t>
            </a:r>
            <a:r>
              <a:rPr lang="de-DE" sz="2000" baseline="-40000" dirty="0">
                <a:solidFill>
                  <a:srgbClr val="000000"/>
                </a:solidFill>
                <a:cs typeface="Times New Roman" charset="0"/>
              </a:rPr>
              <a:t>1</a:t>
            </a:r>
            <a:r>
              <a:rPr lang="de-DE" sz="2000" baseline="-25000" dirty="0">
                <a:solidFill>
                  <a:srgbClr val="000000"/>
                </a:solidFill>
                <a:cs typeface="Times New Roman" charset="0"/>
              </a:rPr>
              <a:t>𝜃</a:t>
            </a:r>
            <a:r>
              <a:rPr lang="de-DE" sz="2000" baseline="-40000" dirty="0">
                <a:solidFill>
                  <a:srgbClr val="000000"/>
                </a:solidFill>
                <a:cs typeface="Times New Roman" charset="0"/>
              </a:rPr>
              <a:t>2</a:t>
            </a:r>
            <a:r>
              <a:rPr lang="de-DE" sz="2000" dirty="0">
                <a:solidFill>
                  <a:srgbClr val="000000"/>
                </a:solidFill>
              </a:rPr>
              <a:t>) P( F = </a:t>
            </a:r>
            <a:r>
              <a:rPr lang="de-DE" sz="2000" dirty="0" err="1">
                <a:solidFill>
                  <a:srgbClr val="000000"/>
                </a:solidFill>
              </a:rPr>
              <a:t>cherry</a:t>
            </a:r>
            <a:r>
              <a:rPr lang="de-DE" sz="2000" dirty="0">
                <a:solidFill>
                  <a:srgbClr val="000000"/>
                </a:solidFill>
              </a:rPr>
              <a:t>| h</a:t>
            </a:r>
            <a:r>
              <a:rPr lang="de-DE" sz="2000" baseline="-25000" dirty="0">
                <a:solidFill>
                  <a:srgbClr val="000000"/>
                </a:solidFill>
                <a:cs typeface="Times New Roman" charset="0"/>
              </a:rPr>
              <a:t>𝜃𝜃</a:t>
            </a:r>
            <a:r>
              <a:rPr lang="de-DE" sz="2000" baseline="-40000" dirty="0">
                <a:solidFill>
                  <a:srgbClr val="000000"/>
                </a:solidFill>
                <a:cs typeface="Times New Roman" charset="0"/>
              </a:rPr>
              <a:t>1</a:t>
            </a:r>
            <a:r>
              <a:rPr lang="de-DE" sz="2000" baseline="-25000" dirty="0">
                <a:solidFill>
                  <a:srgbClr val="000000"/>
                </a:solidFill>
                <a:cs typeface="Times New Roman" charset="0"/>
              </a:rPr>
              <a:t>𝜃</a:t>
            </a:r>
            <a:r>
              <a:rPr lang="de-DE" sz="2000" baseline="-40000" dirty="0">
                <a:solidFill>
                  <a:srgbClr val="000000"/>
                </a:solidFill>
                <a:cs typeface="Times New Roman" charset="0"/>
              </a:rPr>
              <a:t>2</a:t>
            </a:r>
            <a:r>
              <a:rPr lang="de-DE" sz="2000" dirty="0">
                <a:solidFill>
                  <a:srgbClr val="000000"/>
                </a:solidFill>
              </a:rPr>
              <a:t>) </a:t>
            </a:r>
          </a:p>
          <a:p>
            <a:pPr marL="339725" indent="-339725">
              <a:spcBef>
                <a:spcPts val="1800"/>
              </a:spcBef>
              <a:buClr>
                <a:srgbClr val="000000"/>
              </a:buClr>
              <a:buSzPct val="100000"/>
              <a:buFont typeface="Wingdings" charset="0"/>
              <a:buNone/>
            </a:pPr>
            <a:r>
              <a:rPr lang="de-DE" sz="2000" dirty="0">
                <a:solidFill>
                  <a:srgbClr val="000000"/>
                </a:solidFill>
              </a:rPr>
              <a:t>     = </a:t>
            </a:r>
            <a:r>
              <a:rPr lang="de-DE" sz="2000" dirty="0">
                <a:solidFill>
                  <a:srgbClr val="000000"/>
                </a:solidFill>
                <a:cs typeface="Times New Roman" charset="0"/>
              </a:rPr>
              <a:t>(1-𝜃 </a:t>
            </a:r>
            <a:r>
              <a:rPr lang="de-DE" sz="2000" baseline="-25000" dirty="0">
                <a:solidFill>
                  <a:srgbClr val="000000"/>
                </a:solidFill>
                <a:cs typeface="Times New Roman" charset="0"/>
              </a:rPr>
              <a:t>1</a:t>
            </a:r>
            <a:r>
              <a:rPr lang="de-DE" sz="2000" dirty="0">
                <a:solidFill>
                  <a:srgbClr val="000000"/>
                </a:solidFill>
                <a:cs typeface="Times New Roman" charset="0"/>
              </a:rPr>
              <a:t>)</a:t>
            </a:r>
            <a:r>
              <a:rPr lang="de-DE" sz="2000" dirty="0">
                <a:solidFill>
                  <a:srgbClr val="000000"/>
                </a:solidFill>
              </a:rPr>
              <a:t> </a:t>
            </a:r>
            <a:r>
              <a:rPr lang="de-DE" sz="2000" dirty="0">
                <a:solidFill>
                  <a:srgbClr val="000000"/>
                </a:solidFill>
                <a:cs typeface="Times New Roman" charset="0"/>
              </a:rPr>
              <a:t>𝜃 </a:t>
            </a:r>
            <a:endParaRPr lang="de-DE" sz="2000" dirty="0">
              <a:solidFill>
                <a:srgbClr val="000000"/>
              </a:solidFill>
            </a:endParaRPr>
          </a:p>
          <a:p>
            <a:pPr marL="339725" indent="-339725">
              <a:spcBef>
                <a:spcPts val="1800"/>
              </a:spcBef>
              <a:buClr>
                <a:srgbClr val="000000"/>
              </a:buClr>
              <a:buSzPct val="100000"/>
              <a:buFont typeface="Wingdings" charset="0"/>
              <a:buChar char=""/>
            </a:pPr>
            <a:r>
              <a:rPr lang="de-DE" sz="2400" dirty="0">
                <a:solidFill>
                  <a:srgbClr val="000000"/>
                </a:solidFill>
              </a:rPr>
              <a:t>Wir packen N Bonbons aus</a:t>
            </a:r>
          </a:p>
          <a:p>
            <a:pPr marL="739775" lvl="1" indent="-282575">
              <a:lnSpc>
                <a:spcPct val="90000"/>
              </a:lnSpc>
              <a:spcBef>
                <a:spcPts val="1500"/>
              </a:spcBef>
              <a:buClr>
                <a:srgbClr val="000000"/>
              </a:buClr>
              <a:buSzPct val="100000"/>
              <a:buFont typeface="Times New Roman" charset="0"/>
              <a:buChar char="•"/>
            </a:pPr>
            <a:r>
              <a:rPr lang="de-DE" sz="2000" i="1" dirty="0">
                <a:solidFill>
                  <a:srgbClr val="000000"/>
                </a:solidFill>
              </a:rPr>
              <a:t>c</a:t>
            </a:r>
            <a:r>
              <a:rPr lang="de-DE" sz="2000" dirty="0">
                <a:solidFill>
                  <a:srgbClr val="000000"/>
                </a:solidFill>
              </a:rPr>
              <a:t> sind </a:t>
            </a:r>
            <a:r>
              <a:rPr lang="de-DE" sz="2000" dirty="0" err="1">
                <a:solidFill>
                  <a:srgbClr val="000000"/>
                </a:solidFill>
              </a:rPr>
              <a:t>cherry</a:t>
            </a:r>
            <a:r>
              <a:rPr lang="de-DE" sz="2000" dirty="0">
                <a:solidFill>
                  <a:srgbClr val="000000"/>
                </a:solidFill>
              </a:rPr>
              <a:t> und </a:t>
            </a:r>
            <a:r>
              <a:rPr lang="de-DE" sz="2000" dirty="0">
                <a:solidFill>
                  <a:srgbClr val="000000"/>
                </a:solidFill>
                <a:latin typeface="Freestyle Script" charset="0"/>
              </a:rPr>
              <a:t>l</a:t>
            </a:r>
            <a:r>
              <a:rPr lang="de-DE" sz="2000" dirty="0">
                <a:solidFill>
                  <a:srgbClr val="000000"/>
                </a:solidFill>
              </a:rPr>
              <a:t> sind </a:t>
            </a:r>
            <a:r>
              <a:rPr lang="de-DE" sz="2000" dirty="0" err="1">
                <a:solidFill>
                  <a:srgbClr val="000000"/>
                </a:solidFill>
              </a:rPr>
              <a:t>lime</a:t>
            </a:r>
            <a:endParaRPr lang="de-DE" sz="2000" dirty="0">
              <a:solidFill>
                <a:srgbClr val="000000"/>
              </a:solidFill>
            </a:endParaRPr>
          </a:p>
          <a:p>
            <a:pPr marL="739775" lvl="1" indent="-282575">
              <a:lnSpc>
                <a:spcPct val="90000"/>
              </a:lnSpc>
              <a:spcBef>
                <a:spcPts val="1500"/>
              </a:spcBef>
              <a:buClr>
                <a:srgbClr val="000000"/>
              </a:buClr>
              <a:buSzPct val="100000"/>
              <a:buFont typeface="Times New Roman" charset="0"/>
              <a:buChar char="•"/>
            </a:pPr>
            <a:r>
              <a:rPr lang="de-DE" sz="2000" dirty="0" err="1">
                <a:solidFill>
                  <a:srgbClr val="000000"/>
                </a:solidFill>
              </a:rPr>
              <a:t>r</a:t>
            </a:r>
            <a:r>
              <a:rPr lang="de-DE" sz="2000" baseline="30000" dirty="0" err="1">
                <a:solidFill>
                  <a:srgbClr val="000000"/>
                </a:solidFill>
              </a:rPr>
              <a:t>c</a:t>
            </a:r>
            <a:r>
              <a:rPr lang="de-DE" sz="2000" dirty="0">
                <a:solidFill>
                  <a:srgbClr val="000000"/>
                </a:solidFill>
              </a:rPr>
              <a:t> </a:t>
            </a:r>
            <a:r>
              <a:rPr lang="de-DE" sz="2000" dirty="0" err="1">
                <a:solidFill>
                  <a:srgbClr val="000000"/>
                </a:solidFill>
              </a:rPr>
              <a:t>cherry</a:t>
            </a:r>
            <a:r>
              <a:rPr lang="de-DE" sz="2000" dirty="0">
                <a:solidFill>
                  <a:srgbClr val="000000"/>
                </a:solidFill>
              </a:rPr>
              <a:t> mit rotem Papier, </a:t>
            </a:r>
            <a:r>
              <a:rPr lang="de-DE" sz="2000" dirty="0" err="1">
                <a:solidFill>
                  <a:srgbClr val="000000"/>
                </a:solidFill>
              </a:rPr>
              <a:t>g</a:t>
            </a:r>
            <a:r>
              <a:rPr lang="de-DE" sz="2000" baseline="30000" dirty="0" err="1">
                <a:solidFill>
                  <a:srgbClr val="000000"/>
                </a:solidFill>
              </a:rPr>
              <a:t>c</a:t>
            </a:r>
            <a:r>
              <a:rPr lang="de-DE" sz="2000" dirty="0">
                <a:solidFill>
                  <a:srgbClr val="000000"/>
                </a:solidFill>
              </a:rPr>
              <a:t> </a:t>
            </a:r>
            <a:r>
              <a:rPr lang="de-DE" sz="2000" dirty="0" err="1">
                <a:solidFill>
                  <a:srgbClr val="000000"/>
                </a:solidFill>
              </a:rPr>
              <a:t>cherry</a:t>
            </a:r>
            <a:r>
              <a:rPr lang="de-DE" sz="2000" dirty="0">
                <a:solidFill>
                  <a:srgbClr val="000000"/>
                </a:solidFill>
              </a:rPr>
              <a:t> mit grünem Papier</a:t>
            </a:r>
          </a:p>
          <a:p>
            <a:pPr marL="739775" lvl="1" indent="-282575">
              <a:lnSpc>
                <a:spcPct val="90000"/>
              </a:lnSpc>
              <a:spcBef>
                <a:spcPts val="1500"/>
              </a:spcBef>
              <a:buClr>
                <a:srgbClr val="000000"/>
              </a:buClr>
              <a:buSzPct val="100000"/>
              <a:buFont typeface="Times New Roman" charset="0"/>
              <a:buChar char="•"/>
            </a:pPr>
            <a:r>
              <a:rPr lang="de-DE" sz="2000" dirty="0" err="1">
                <a:solidFill>
                  <a:srgbClr val="000000"/>
                </a:solidFill>
              </a:rPr>
              <a:t>r</a:t>
            </a:r>
            <a:r>
              <a:rPr lang="de-DE" sz="2000" baseline="30000" dirty="0" err="1">
                <a:solidFill>
                  <a:srgbClr val="000000"/>
                </a:solidFill>
              </a:rPr>
              <a:t>l</a:t>
            </a:r>
            <a:r>
              <a:rPr lang="de-DE" sz="2000" dirty="0">
                <a:solidFill>
                  <a:srgbClr val="000000"/>
                </a:solidFill>
              </a:rPr>
              <a:t> </a:t>
            </a:r>
            <a:r>
              <a:rPr lang="de-DE" sz="2000" dirty="0" err="1">
                <a:solidFill>
                  <a:srgbClr val="000000"/>
                </a:solidFill>
              </a:rPr>
              <a:t>lime</a:t>
            </a:r>
            <a:r>
              <a:rPr lang="de-DE" sz="2000" dirty="0">
                <a:solidFill>
                  <a:srgbClr val="000000"/>
                </a:solidFill>
              </a:rPr>
              <a:t> mit rotem Papier, </a:t>
            </a:r>
            <a:r>
              <a:rPr lang="de-DE" sz="2000" dirty="0" err="1">
                <a:solidFill>
                  <a:srgbClr val="000000"/>
                </a:solidFill>
              </a:rPr>
              <a:t>g</a:t>
            </a:r>
            <a:r>
              <a:rPr lang="de-DE" sz="2000" dirty="0">
                <a:solidFill>
                  <a:srgbClr val="000000"/>
                </a:solidFill>
              </a:rPr>
              <a:t> </a:t>
            </a:r>
            <a:r>
              <a:rPr lang="de-DE" sz="2000" baseline="30000" dirty="0">
                <a:solidFill>
                  <a:srgbClr val="000000"/>
                </a:solidFill>
                <a:latin typeface="Freestyle Script" charset="0"/>
              </a:rPr>
              <a:t>l</a:t>
            </a:r>
            <a:r>
              <a:rPr lang="de-DE" sz="2000" dirty="0">
                <a:solidFill>
                  <a:srgbClr val="000000"/>
                </a:solidFill>
              </a:rPr>
              <a:t> </a:t>
            </a:r>
            <a:r>
              <a:rPr lang="de-DE" sz="2000" dirty="0" err="1">
                <a:solidFill>
                  <a:srgbClr val="000000"/>
                </a:solidFill>
              </a:rPr>
              <a:t>lime</a:t>
            </a:r>
            <a:r>
              <a:rPr lang="de-DE" sz="2000" dirty="0">
                <a:solidFill>
                  <a:srgbClr val="000000"/>
                </a:solidFill>
              </a:rPr>
              <a:t> mit grünem Papier</a:t>
            </a:r>
          </a:p>
          <a:p>
            <a:pPr marL="739775" lvl="1" indent="-282575">
              <a:lnSpc>
                <a:spcPct val="90000"/>
              </a:lnSpc>
              <a:spcBef>
                <a:spcPts val="1500"/>
              </a:spcBef>
              <a:buClr>
                <a:srgbClr val="000000"/>
              </a:buClr>
              <a:buSzPct val="100000"/>
              <a:buFont typeface="Times New Roman" charset="0"/>
              <a:buChar char="•"/>
            </a:pPr>
            <a:r>
              <a:rPr lang="de-DE" sz="1800" dirty="0">
                <a:solidFill>
                  <a:srgbClr val="000000"/>
                </a:solidFill>
                <a:cs typeface="Times New Roman" charset="0"/>
              </a:rPr>
              <a:t>Jeder Versuch liefert eine Kombination aus Papier und Geschmack wie  bei (*)</a:t>
            </a:r>
            <a:endParaRPr lang="de-DE" sz="2000" dirty="0">
              <a:solidFill>
                <a:srgbClr val="000000"/>
              </a:solidFill>
            </a:endParaRPr>
          </a:p>
          <a:p>
            <a:pPr marL="339725" indent="-339725">
              <a:spcBef>
                <a:spcPts val="1800"/>
              </a:spcBef>
              <a:buClr>
                <a:srgbClr val="000000"/>
              </a:buClr>
              <a:buSzPct val="100000"/>
              <a:buFont typeface="Wingdings" charset="0"/>
              <a:buChar char=""/>
            </a:pPr>
            <a:r>
              <a:rPr lang="de-DE" sz="2000" dirty="0">
                <a:solidFill>
                  <a:srgbClr val="000000"/>
                </a:solidFill>
              </a:rPr>
              <a:t>P(</a:t>
            </a:r>
            <a:r>
              <a:rPr lang="de-DE" sz="2000" b="1" dirty="0">
                <a:solidFill>
                  <a:srgbClr val="000000"/>
                </a:solidFill>
              </a:rPr>
              <a:t>d</a:t>
            </a:r>
            <a:r>
              <a:rPr lang="de-DE" sz="2000" dirty="0">
                <a:solidFill>
                  <a:srgbClr val="000000"/>
                </a:solidFill>
              </a:rPr>
              <a:t>| h</a:t>
            </a:r>
            <a:r>
              <a:rPr lang="de-DE" sz="2000" baseline="-25000" dirty="0">
                <a:solidFill>
                  <a:srgbClr val="000000"/>
                </a:solidFill>
                <a:cs typeface="Times New Roman" charset="0"/>
              </a:rPr>
              <a:t>𝜃𝜃</a:t>
            </a:r>
            <a:r>
              <a:rPr lang="de-DE" sz="2000" baseline="-40000" dirty="0">
                <a:solidFill>
                  <a:srgbClr val="000000"/>
                </a:solidFill>
                <a:cs typeface="Times New Roman" charset="0"/>
              </a:rPr>
              <a:t>1</a:t>
            </a:r>
            <a:r>
              <a:rPr lang="de-DE" sz="2000" baseline="-25000" dirty="0">
                <a:solidFill>
                  <a:srgbClr val="000000"/>
                </a:solidFill>
                <a:cs typeface="Times New Roman" charset="0"/>
              </a:rPr>
              <a:t>𝜃</a:t>
            </a:r>
            <a:r>
              <a:rPr lang="de-DE" sz="2000" baseline="-40000" dirty="0">
                <a:solidFill>
                  <a:srgbClr val="000000"/>
                </a:solidFill>
                <a:cs typeface="Times New Roman" charset="0"/>
              </a:rPr>
              <a:t>2</a:t>
            </a:r>
            <a:r>
              <a:rPr lang="de-DE" sz="2000" dirty="0">
                <a:solidFill>
                  <a:srgbClr val="000000"/>
                </a:solidFill>
              </a:rPr>
              <a:t>) </a:t>
            </a:r>
          </a:p>
          <a:p>
            <a:pPr marL="339725" indent="-339725">
              <a:spcBef>
                <a:spcPts val="1800"/>
              </a:spcBef>
              <a:buClr>
                <a:srgbClr val="000000"/>
              </a:buClr>
              <a:buSzPct val="100000"/>
              <a:buFont typeface="Wingdings" charset="0"/>
              <a:buNone/>
            </a:pPr>
            <a:r>
              <a:rPr lang="de-DE" sz="2000" dirty="0">
                <a:solidFill>
                  <a:srgbClr val="000000"/>
                </a:solidFill>
              </a:rPr>
              <a:t>      = </a:t>
            </a:r>
            <a:r>
              <a:rPr lang="de-DE" sz="2000" dirty="0">
                <a:solidFill>
                  <a:srgbClr val="000000"/>
                </a:solidFill>
                <a:latin typeface="Arial Unicode MS" charset="0"/>
              </a:rPr>
              <a:t>∏</a:t>
            </a:r>
            <a:r>
              <a:rPr lang="de-DE" sz="2000" baseline="-25000" dirty="0" err="1">
                <a:solidFill>
                  <a:srgbClr val="000000"/>
                </a:solidFill>
                <a:latin typeface="Arial Unicode MS" charset="0"/>
              </a:rPr>
              <a:t>j</a:t>
            </a:r>
            <a:r>
              <a:rPr lang="de-DE" sz="2000" baseline="-25000" dirty="0">
                <a:solidFill>
                  <a:srgbClr val="000000"/>
                </a:solidFill>
                <a:latin typeface="Arial Unicode MS" charset="0"/>
              </a:rPr>
              <a:t> </a:t>
            </a:r>
            <a:r>
              <a:rPr lang="de-DE" sz="2000" dirty="0">
                <a:solidFill>
                  <a:srgbClr val="000000"/>
                </a:solidFill>
              </a:rPr>
              <a:t>P(</a:t>
            </a:r>
            <a:r>
              <a:rPr lang="de-DE" sz="2000" dirty="0" err="1">
                <a:solidFill>
                  <a:srgbClr val="000000"/>
                </a:solidFill>
              </a:rPr>
              <a:t>d</a:t>
            </a:r>
            <a:r>
              <a:rPr lang="de-DE" sz="2000" baseline="-25000" dirty="0" err="1">
                <a:solidFill>
                  <a:srgbClr val="000000"/>
                </a:solidFill>
              </a:rPr>
              <a:t>j</a:t>
            </a:r>
            <a:r>
              <a:rPr lang="de-DE" sz="2000" dirty="0">
                <a:solidFill>
                  <a:srgbClr val="000000"/>
                </a:solidFill>
              </a:rPr>
              <a:t>| h</a:t>
            </a:r>
            <a:r>
              <a:rPr lang="de-DE" sz="2000" baseline="-25000" dirty="0">
                <a:solidFill>
                  <a:srgbClr val="000000"/>
                </a:solidFill>
                <a:cs typeface="Times New Roman" charset="0"/>
              </a:rPr>
              <a:t>𝜃𝜃</a:t>
            </a:r>
            <a:r>
              <a:rPr lang="de-DE" sz="2000" baseline="-40000" dirty="0">
                <a:solidFill>
                  <a:srgbClr val="000000"/>
                </a:solidFill>
                <a:cs typeface="Times New Roman" charset="0"/>
              </a:rPr>
              <a:t>1</a:t>
            </a:r>
            <a:r>
              <a:rPr lang="de-DE" sz="2000" baseline="-25000" dirty="0">
                <a:solidFill>
                  <a:srgbClr val="000000"/>
                </a:solidFill>
                <a:cs typeface="Times New Roman" charset="0"/>
              </a:rPr>
              <a:t>𝜃</a:t>
            </a:r>
            <a:r>
              <a:rPr lang="de-DE" sz="2000" baseline="-40000" dirty="0">
                <a:solidFill>
                  <a:srgbClr val="000000"/>
                </a:solidFill>
                <a:cs typeface="Times New Roman" charset="0"/>
              </a:rPr>
              <a:t>2</a:t>
            </a:r>
            <a:r>
              <a:rPr lang="de-DE" sz="2000" dirty="0">
                <a:solidFill>
                  <a:srgbClr val="000000"/>
                </a:solidFill>
              </a:rPr>
              <a:t>)  </a:t>
            </a:r>
            <a:r>
              <a:rPr lang="de-DE" sz="2000" dirty="0">
                <a:solidFill>
                  <a:srgbClr val="000000"/>
                </a:solidFill>
                <a:cs typeface="Times New Roman" charset="0"/>
              </a:rPr>
              <a:t>= 𝜃</a:t>
            </a:r>
            <a:r>
              <a:rPr lang="de-DE" sz="2000" i="1" baseline="30000" dirty="0">
                <a:solidFill>
                  <a:srgbClr val="000000"/>
                </a:solidFill>
                <a:cs typeface="Times New Roman" charset="0"/>
              </a:rPr>
              <a:t>c</a:t>
            </a:r>
            <a:r>
              <a:rPr lang="de-DE" sz="2000" i="1" dirty="0">
                <a:solidFill>
                  <a:srgbClr val="000000"/>
                </a:solidFill>
                <a:cs typeface="Times New Roman" charset="0"/>
              </a:rPr>
              <a:t> </a:t>
            </a:r>
            <a:r>
              <a:rPr lang="de-DE" sz="2000" dirty="0">
                <a:solidFill>
                  <a:srgbClr val="000000"/>
                </a:solidFill>
                <a:cs typeface="Times New Roman" charset="0"/>
              </a:rPr>
              <a:t>(1-𝜃) </a:t>
            </a:r>
            <a:r>
              <a:rPr lang="de-DE" sz="2000" baseline="30000" dirty="0">
                <a:solidFill>
                  <a:srgbClr val="000000"/>
                </a:solidFill>
                <a:latin typeface="Freestyle Script" charset="0"/>
              </a:rPr>
              <a:t>l</a:t>
            </a:r>
            <a:r>
              <a:rPr lang="de-DE" sz="2000" dirty="0">
                <a:solidFill>
                  <a:srgbClr val="000000"/>
                </a:solidFill>
                <a:cs typeface="Times New Roman" charset="0"/>
              </a:rPr>
              <a:t> (𝜃 </a:t>
            </a:r>
            <a:r>
              <a:rPr lang="de-DE" sz="2000" baseline="-25000" dirty="0">
                <a:solidFill>
                  <a:srgbClr val="000000"/>
                </a:solidFill>
                <a:cs typeface="Times New Roman" charset="0"/>
              </a:rPr>
              <a:t>1</a:t>
            </a:r>
            <a:r>
              <a:rPr lang="de-DE" sz="2000" dirty="0">
                <a:solidFill>
                  <a:srgbClr val="000000"/>
                </a:solidFill>
                <a:cs typeface="Times New Roman" charset="0"/>
              </a:rPr>
              <a:t>) </a:t>
            </a:r>
            <a:r>
              <a:rPr lang="de-DE" sz="2000" baseline="30000" dirty="0" err="1">
                <a:solidFill>
                  <a:srgbClr val="000000"/>
                </a:solidFill>
              </a:rPr>
              <a:t>r</a:t>
            </a:r>
            <a:r>
              <a:rPr lang="de-DE" sz="2000" baseline="44000" dirty="0" err="1">
                <a:solidFill>
                  <a:srgbClr val="000000"/>
                </a:solidFill>
              </a:rPr>
              <a:t>c</a:t>
            </a:r>
            <a:r>
              <a:rPr lang="de-DE" sz="2000" dirty="0">
                <a:solidFill>
                  <a:srgbClr val="000000"/>
                </a:solidFill>
                <a:cs typeface="Times New Roman" charset="0"/>
              </a:rPr>
              <a:t> (1-𝜃 </a:t>
            </a:r>
            <a:r>
              <a:rPr lang="de-DE" sz="2000" baseline="-25000" dirty="0">
                <a:solidFill>
                  <a:srgbClr val="000000"/>
                </a:solidFill>
                <a:cs typeface="Times New Roman" charset="0"/>
              </a:rPr>
              <a:t>1</a:t>
            </a:r>
            <a:r>
              <a:rPr lang="de-DE" sz="2000" dirty="0">
                <a:solidFill>
                  <a:srgbClr val="000000"/>
                </a:solidFill>
                <a:cs typeface="Times New Roman" charset="0"/>
              </a:rPr>
              <a:t>) </a:t>
            </a:r>
            <a:r>
              <a:rPr lang="de-DE" sz="2000" baseline="30000" dirty="0" err="1">
                <a:solidFill>
                  <a:srgbClr val="000000"/>
                </a:solidFill>
              </a:rPr>
              <a:t>g</a:t>
            </a:r>
            <a:r>
              <a:rPr lang="de-DE" sz="2000" baseline="44000" dirty="0" err="1">
                <a:solidFill>
                  <a:srgbClr val="000000"/>
                </a:solidFill>
              </a:rPr>
              <a:t>c</a:t>
            </a:r>
            <a:r>
              <a:rPr lang="de-DE" sz="2000" baseline="44000" dirty="0">
                <a:solidFill>
                  <a:srgbClr val="000000"/>
                </a:solidFill>
              </a:rPr>
              <a:t> </a:t>
            </a:r>
            <a:r>
              <a:rPr lang="de-DE" sz="2000" dirty="0">
                <a:solidFill>
                  <a:srgbClr val="000000"/>
                </a:solidFill>
                <a:cs typeface="Times New Roman" charset="0"/>
              </a:rPr>
              <a:t>(𝜃 </a:t>
            </a:r>
            <a:r>
              <a:rPr lang="de-DE" sz="2000" baseline="-25000" dirty="0">
                <a:solidFill>
                  <a:srgbClr val="000000"/>
                </a:solidFill>
                <a:cs typeface="Times New Roman" charset="0"/>
              </a:rPr>
              <a:t>2</a:t>
            </a:r>
            <a:r>
              <a:rPr lang="de-DE" sz="2000" dirty="0">
                <a:solidFill>
                  <a:srgbClr val="000000"/>
                </a:solidFill>
                <a:cs typeface="Times New Roman" charset="0"/>
              </a:rPr>
              <a:t>) </a:t>
            </a:r>
            <a:r>
              <a:rPr lang="de-DE" sz="2000" baseline="30000" dirty="0" err="1">
                <a:solidFill>
                  <a:srgbClr val="000000"/>
                </a:solidFill>
              </a:rPr>
              <a:t>r</a:t>
            </a:r>
            <a:r>
              <a:rPr lang="de-DE" sz="2000" baseline="30000" dirty="0">
                <a:solidFill>
                  <a:srgbClr val="000000"/>
                </a:solidFill>
              </a:rPr>
              <a:t> </a:t>
            </a:r>
            <a:r>
              <a:rPr lang="de-DE" sz="2000" baseline="30000" dirty="0">
                <a:solidFill>
                  <a:srgbClr val="000000"/>
                </a:solidFill>
                <a:latin typeface="Freestyle Script" charset="0"/>
              </a:rPr>
              <a:t>l</a:t>
            </a:r>
            <a:r>
              <a:rPr lang="de-DE" sz="2000" dirty="0">
                <a:solidFill>
                  <a:srgbClr val="000000"/>
                </a:solidFill>
                <a:cs typeface="Times New Roman" charset="0"/>
              </a:rPr>
              <a:t> (1-𝜃 </a:t>
            </a:r>
            <a:r>
              <a:rPr lang="de-DE" sz="2000" baseline="-25000" dirty="0">
                <a:solidFill>
                  <a:srgbClr val="000000"/>
                </a:solidFill>
                <a:cs typeface="Times New Roman" charset="0"/>
              </a:rPr>
              <a:t>2</a:t>
            </a:r>
            <a:r>
              <a:rPr lang="de-DE" sz="2000" dirty="0">
                <a:solidFill>
                  <a:srgbClr val="000000"/>
                </a:solidFill>
                <a:cs typeface="Times New Roman" charset="0"/>
              </a:rPr>
              <a:t>) </a:t>
            </a:r>
            <a:r>
              <a:rPr lang="de-DE" sz="2000" baseline="30000" dirty="0" err="1">
                <a:solidFill>
                  <a:srgbClr val="000000"/>
                </a:solidFill>
              </a:rPr>
              <a:t>g</a:t>
            </a:r>
            <a:r>
              <a:rPr lang="de-DE" sz="2000" baseline="30000" dirty="0">
                <a:solidFill>
                  <a:srgbClr val="000000"/>
                </a:solidFill>
              </a:rPr>
              <a:t> </a:t>
            </a:r>
            <a:r>
              <a:rPr lang="de-DE" sz="2000" baseline="30000" dirty="0">
                <a:solidFill>
                  <a:srgbClr val="000000"/>
                </a:solidFill>
                <a:latin typeface="Freestyle Script" charset="0"/>
              </a:rPr>
              <a:t>l</a:t>
            </a:r>
            <a:r>
              <a:rPr lang="de-DE" sz="2000" baseline="44000" dirty="0">
                <a:solidFill>
                  <a:srgbClr val="000000"/>
                </a:solidFill>
              </a:rPr>
              <a:t> </a:t>
            </a:r>
          </a:p>
        </p:txBody>
      </p:sp>
      <p:grpSp>
        <p:nvGrpSpPr>
          <p:cNvPr id="65539" name="Group 5"/>
          <p:cNvGrpSpPr>
            <a:grpSpLocks/>
          </p:cNvGrpSpPr>
          <p:nvPr/>
        </p:nvGrpSpPr>
        <p:grpSpPr bwMode="auto">
          <a:xfrm>
            <a:off x="6516216" y="1413445"/>
            <a:ext cx="2160587" cy="2087563"/>
            <a:chOff x="1882" y="2251"/>
            <a:chExt cx="1805" cy="1859"/>
          </a:xfrm>
        </p:grpSpPr>
        <p:pic>
          <p:nvPicPr>
            <p:cNvPr id="655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2251"/>
              <a:ext cx="1578" cy="1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1" name="Rectangle 7"/>
            <p:cNvSpPr>
              <a:spLocks noChangeArrowheads="1"/>
            </p:cNvSpPr>
            <p:nvPr/>
          </p:nvSpPr>
          <p:spPr bwMode="auto">
            <a:xfrm>
              <a:off x="1882" y="3249"/>
              <a:ext cx="590" cy="27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nSpc>
                  <a:spcPct val="90000"/>
                </a:lnSpc>
                <a:buClr>
                  <a:srgbClr val="000000"/>
                </a:buClr>
                <a:buSzPct val="100000"/>
                <a:buFont typeface="Times New Roman" charset="0"/>
                <a:buNone/>
              </a:pPr>
              <a:endParaRPr lang="en-CA"/>
            </a:p>
          </p:txBody>
        </p:sp>
      </p:gr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47</a:t>
            </a:fld>
            <a:endParaRPr lang="de-DE" dirty="0"/>
          </a:p>
        </p:txBody>
      </p:sp>
    </p:spTree>
    <p:extLst>
      <p:ext uri="{BB962C8B-B14F-4D97-AF65-F5344CB8AC3E}">
        <p14:creationId xmlns:p14="http://schemas.microsoft.com/office/powerpoint/2010/main" val="269506642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dirty="0"/>
              <a:t>Anwendungsbeispiel Bonbonfabrik</a:t>
            </a:r>
            <a:endParaRPr lang="de-DE" b="0" dirty="0">
              <a:latin typeface="+mn-lt"/>
            </a:endParaRPr>
          </a:p>
        </p:txBody>
      </p:sp>
      <p:sp>
        <p:nvSpPr>
          <p:cNvPr id="67586" name="Rectangle 3"/>
          <p:cNvSpPr>
            <a:spLocks noChangeArrowheads="1"/>
          </p:cNvSpPr>
          <p:nvPr/>
        </p:nvSpPr>
        <p:spPr bwMode="auto">
          <a:xfrm>
            <a:off x="215899" y="1124074"/>
            <a:ext cx="8964613" cy="2088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Maximierung des Logarithmus der Zielfunktion</a:t>
            </a:r>
          </a:p>
          <a:p>
            <a:pPr marL="739775" lvl="1" indent="-282575">
              <a:lnSpc>
                <a:spcPct val="90000"/>
              </a:lnSpc>
              <a:spcBef>
                <a:spcPts val="1500"/>
              </a:spcBef>
              <a:buClr>
                <a:srgbClr val="000000"/>
              </a:buClr>
              <a:buSzPct val="100000"/>
              <a:buFont typeface="Times New Roman" charset="0"/>
              <a:buChar char="•"/>
            </a:pPr>
            <a:r>
              <a:rPr lang="de-DE" sz="2000" i="1" dirty="0">
                <a:solidFill>
                  <a:srgbClr val="000000"/>
                </a:solidFill>
              </a:rPr>
              <a:t>L = </a:t>
            </a:r>
            <a:r>
              <a:rPr lang="de-DE" sz="2000" i="1" dirty="0" err="1">
                <a:solidFill>
                  <a:srgbClr val="000000"/>
                </a:solidFill>
              </a:rPr>
              <a:t>c</a:t>
            </a:r>
            <a:r>
              <a:rPr lang="de-DE" sz="2000" dirty="0" err="1">
                <a:solidFill>
                  <a:srgbClr val="000000"/>
                </a:solidFill>
              </a:rPr>
              <a:t>log</a:t>
            </a:r>
            <a:r>
              <a:rPr lang="de-DE" sz="2000" i="1" dirty="0">
                <a:solidFill>
                  <a:srgbClr val="000000"/>
                </a:solidFill>
                <a:cs typeface="Times New Roman" charset="0"/>
              </a:rPr>
              <a:t>𝜃  + </a:t>
            </a:r>
            <a:r>
              <a:rPr lang="de-DE" sz="2000" dirty="0">
                <a:solidFill>
                  <a:srgbClr val="000000"/>
                </a:solidFill>
                <a:latin typeface="Freestyle Script" charset="0"/>
              </a:rPr>
              <a:t>l </a:t>
            </a:r>
            <a:r>
              <a:rPr lang="de-DE" sz="2000" dirty="0">
                <a:solidFill>
                  <a:srgbClr val="000000"/>
                </a:solidFill>
                <a:cs typeface="Times New Roman" charset="0"/>
              </a:rPr>
              <a:t>log(1- 𝜃) + </a:t>
            </a:r>
            <a:r>
              <a:rPr lang="de-DE" sz="2000" dirty="0" err="1">
                <a:solidFill>
                  <a:srgbClr val="000000"/>
                </a:solidFill>
              </a:rPr>
              <a:t>r</a:t>
            </a:r>
            <a:r>
              <a:rPr lang="de-DE" sz="2000" baseline="30000" dirty="0" err="1">
                <a:solidFill>
                  <a:srgbClr val="000000"/>
                </a:solidFill>
              </a:rPr>
              <a:t>c</a:t>
            </a:r>
            <a:r>
              <a:rPr lang="de-DE" sz="2000" i="1" dirty="0">
                <a:solidFill>
                  <a:srgbClr val="000000"/>
                </a:solidFill>
              </a:rPr>
              <a:t> </a:t>
            </a:r>
            <a:r>
              <a:rPr lang="de-DE" sz="2000" dirty="0">
                <a:solidFill>
                  <a:srgbClr val="000000"/>
                </a:solidFill>
              </a:rPr>
              <a:t>log </a:t>
            </a:r>
            <a:r>
              <a:rPr lang="de-DE" sz="2000" dirty="0">
                <a:solidFill>
                  <a:srgbClr val="000000"/>
                </a:solidFill>
                <a:cs typeface="Times New Roman" charset="0"/>
              </a:rPr>
              <a:t>𝜃 </a:t>
            </a:r>
            <a:r>
              <a:rPr lang="de-DE" sz="2000" baseline="-25000" dirty="0">
                <a:solidFill>
                  <a:srgbClr val="000000"/>
                </a:solidFill>
                <a:cs typeface="Times New Roman" charset="0"/>
              </a:rPr>
              <a:t>1</a:t>
            </a:r>
            <a:r>
              <a:rPr lang="de-DE" sz="2000" i="1" dirty="0">
                <a:solidFill>
                  <a:srgbClr val="000000"/>
                </a:solidFill>
                <a:cs typeface="Times New Roman" charset="0"/>
              </a:rPr>
              <a:t> + </a:t>
            </a:r>
            <a:r>
              <a:rPr lang="de-DE" sz="2000" dirty="0" err="1">
                <a:solidFill>
                  <a:srgbClr val="000000"/>
                </a:solidFill>
              </a:rPr>
              <a:t>g</a:t>
            </a:r>
            <a:r>
              <a:rPr lang="de-DE" sz="2000" baseline="30000" dirty="0" err="1">
                <a:solidFill>
                  <a:srgbClr val="000000"/>
                </a:solidFill>
              </a:rPr>
              <a:t>c</a:t>
            </a:r>
            <a:r>
              <a:rPr lang="de-DE" sz="2000" dirty="0">
                <a:solidFill>
                  <a:srgbClr val="000000"/>
                </a:solidFill>
                <a:latin typeface="Freestyle Script" charset="0"/>
              </a:rPr>
              <a:t> </a:t>
            </a:r>
            <a:r>
              <a:rPr lang="de-DE" sz="2000" dirty="0">
                <a:solidFill>
                  <a:srgbClr val="000000"/>
                </a:solidFill>
                <a:cs typeface="Times New Roman" charset="0"/>
              </a:rPr>
              <a:t>log(1- 𝜃 </a:t>
            </a:r>
            <a:r>
              <a:rPr lang="de-DE" sz="2000" baseline="-25000" dirty="0">
                <a:solidFill>
                  <a:srgbClr val="000000"/>
                </a:solidFill>
                <a:cs typeface="Times New Roman" charset="0"/>
              </a:rPr>
              <a:t>1</a:t>
            </a:r>
            <a:r>
              <a:rPr lang="de-DE" sz="2000" dirty="0">
                <a:solidFill>
                  <a:srgbClr val="000000"/>
                </a:solidFill>
                <a:cs typeface="Times New Roman" charset="0"/>
              </a:rPr>
              <a:t>) + </a:t>
            </a:r>
            <a:r>
              <a:rPr lang="de-DE" sz="2000" dirty="0" err="1">
                <a:solidFill>
                  <a:srgbClr val="000000"/>
                </a:solidFill>
              </a:rPr>
              <a:t>r</a:t>
            </a:r>
            <a:r>
              <a:rPr lang="de-DE" sz="2000" baseline="30000" dirty="0" err="1">
                <a:solidFill>
                  <a:srgbClr val="000000"/>
                </a:solidFill>
              </a:rPr>
              <a:t>l</a:t>
            </a:r>
            <a:r>
              <a:rPr lang="de-DE" sz="2000" i="1" dirty="0">
                <a:solidFill>
                  <a:srgbClr val="000000"/>
                </a:solidFill>
              </a:rPr>
              <a:t> </a:t>
            </a:r>
            <a:r>
              <a:rPr lang="de-DE" sz="2000" dirty="0">
                <a:solidFill>
                  <a:srgbClr val="000000"/>
                </a:solidFill>
              </a:rPr>
              <a:t>log </a:t>
            </a:r>
            <a:r>
              <a:rPr lang="de-DE" sz="2000" dirty="0">
                <a:solidFill>
                  <a:srgbClr val="000000"/>
                </a:solidFill>
                <a:cs typeface="Times New Roman" charset="0"/>
              </a:rPr>
              <a:t>𝜃 </a:t>
            </a:r>
            <a:r>
              <a:rPr lang="de-DE" sz="2000" baseline="-25000" dirty="0">
                <a:solidFill>
                  <a:srgbClr val="000000"/>
                </a:solidFill>
                <a:cs typeface="Times New Roman" charset="0"/>
              </a:rPr>
              <a:t>2</a:t>
            </a:r>
            <a:r>
              <a:rPr lang="de-DE" sz="2000" i="1" dirty="0">
                <a:solidFill>
                  <a:srgbClr val="000000"/>
                </a:solidFill>
                <a:cs typeface="Times New Roman" charset="0"/>
              </a:rPr>
              <a:t> + </a:t>
            </a:r>
            <a:r>
              <a:rPr lang="de-DE" sz="2000" dirty="0" err="1">
                <a:solidFill>
                  <a:srgbClr val="000000"/>
                </a:solidFill>
              </a:rPr>
              <a:t>g</a:t>
            </a:r>
            <a:r>
              <a:rPr lang="de-DE" sz="2000" dirty="0">
                <a:solidFill>
                  <a:srgbClr val="000000"/>
                </a:solidFill>
              </a:rPr>
              <a:t> </a:t>
            </a:r>
            <a:r>
              <a:rPr lang="de-DE" sz="2000" baseline="30000" dirty="0">
                <a:solidFill>
                  <a:srgbClr val="000000"/>
                </a:solidFill>
                <a:latin typeface="Freestyle Script" charset="0"/>
              </a:rPr>
              <a:t>l</a:t>
            </a:r>
            <a:r>
              <a:rPr lang="de-DE" sz="2000" dirty="0">
                <a:solidFill>
                  <a:srgbClr val="000000"/>
                </a:solidFill>
                <a:latin typeface="Freestyle Script" charset="0"/>
              </a:rPr>
              <a:t> </a:t>
            </a:r>
            <a:r>
              <a:rPr lang="de-DE" sz="2000" dirty="0">
                <a:solidFill>
                  <a:srgbClr val="000000"/>
                </a:solidFill>
                <a:cs typeface="Times New Roman" charset="0"/>
              </a:rPr>
              <a:t>log(1- 𝜃 </a:t>
            </a:r>
            <a:r>
              <a:rPr lang="de-DE" sz="2000" baseline="-25000" dirty="0">
                <a:solidFill>
                  <a:srgbClr val="000000"/>
                </a:solidFill>
                <a:cs typeface="Times New Roman" charset="0"/>
              </a:rPr>
              <a:t>2</a:t>
            </a:r>
            <a:r>
              <a:rPr lang="de-DE" sz="2000" dirty="0">
                <a:solidFill>
                  <a:srgbClr val="000000"/>
                </a:solidFill>
                <a:cs typeface="Times New Roman" charset="0"/>
              </a:rPr>
              <a:t>) </a:t>
            </a:r>
          </a:p>
          <a:p>
            <a:pPr marL="339725" indent="-339725">
              <a:lnSpc>
                <a:spcPct val="90000"/>
              </a:lnSpc>
              <a:spcBef>
                <a:spcPts val="1800"/>
              </a:spcBef>
              <a:buClr>
                <a:srgbClr val="000000"/>
              </a:buClr>
              <a:buSzPct val="100000"/>
              <a:buFont typeface="Wingdings" charset="0"/>
              <a:buChar char=""/>
            </a:pPr>
            <a:r>
              <a:rPr lang="de-DE" sz="2400" dirty="0">
                <a:solidFill>
                  <a:srgbClr val="000000"/>
                </a:solidFill>
                <a:cs typeface="Times New Roman" charset="0"/>
              </a:rPr>
              <a:t>Bestimmung der Ableitungen bzgl. </a:t>
            </a:r>
            <a:r>
              <a:rPr lang="de-DE" sz="2400" i="1" dirty="0">
                <a:solidFill>
                  <a:srgbClr val="000000"/>
                </a:solidFill>
                <a:cs typeface="Times New Roman" charset="0"/>
              </a:rPr>
              <a:t>𝜃, 𝜃 </a:t>
            </a:r>
            <a:r>
              <a:rPr lang="de-DE" sz="2400" i="1" baseline="-25000" dirty="0">
                <a:solidFill>
                  <a:srgbClr val="000000"/>
                </a:solidFill>
                <a:cs typeface="Times New Roman" charset="0"/>
              </a:rPr>
              <a:t>1</a:t>
            </a:r>
            <a:r>
              <a:rPr lang="de-DE" sz="2400" i="1" dirty="0">
                <a:solidFill>
                  <a:srgbClr val="000000"/>
                </a:solidFill>
                <a:cs typeface="Times New Roman" charset="0"/>
              </a:rPr>
              <a:t> ,𝜃 </a:t>
            </a:r>
            <a:r>
              <a:rPr lang="de-DE" sz="2400" i="1" baseline="-25000" dirty="0">
                <a:solidFill>
                  <a:srgbClr val="000000"/>
                </a:solidFill>
                <a:cs typeface="Times New Roman" charset="0"/>
              </a:rPr>
              <a:t>2</a:t>
            </a:r>
            <a:r>
              <a:rPr lang="de-DE" sz="2400" i="1" dirty="0">
                <a:solidFill>
                  <a:srgbClr val="000000"/>
                </a:solidFill>
                <a:cs typeface="Times New Roman" charset="0"/>
              </a:rPr>
              <a:t> </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cs typeface="Times New Roman" charset="0"/>
              </a:rPr>
              <a:t>Ausdrücke ohne Term, nach dem abgeleitet wird, verschwinden</a:t>
            </a:r>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190006"/>
            <a:ext cx="6264423" cy="3086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48</a:t>
            </a:fld>
            <a:endParaRPr lang="de-DE" dirty="0"/>
          </a:p>
        </p:txBody>
      </p:sp>
    </p:spTree>
    <p:extLst>
      <p:ext uri="{BB962C8B-B14F-4D97-AF65-F5344CB8AC3E}">
        <p14:creationId xmlns:p14="http://schemas.microsoft.com/office/powerpoint/2010/main" val="121256009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dirty="0"/>
              <a:t>Maximum-</a:t>
            </a:r>
            <a:r>
              <a:rPr lang="de-DE" dirty="0" err="1"/>
              <a:t>Likelihood</a:t>
            </a:r>
            <a:r>
              <a:rPr lang="de-DE" dirty="0"/>
              <a:t>-Parameterschätzung</a:t>
            </a:r>
            <a:endParaRPr lang="de-DE" b="0" dirty="0">
              <a:latin typeface="+mn-lt"/>
            </a:endParaRPr>
          </a:p>
        </p:txBody>
      </p:sp>
      <p:sp>
        <p:nvSpPr>
          <p:cNvPr id="69634"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de-DE" sz="2400" dirty="0">
              <a:solidFill>
                <a:srgbClr val="000000"/>
              </a:solidFill>
              <a:cs typeface="Times New Roman" charset="0"/>
            </a:endParaRPr>
          </a:p>
        </p:txBody>
      </p:sp>
      <p:sp>
        <p:nvSpPr>
          <p:cNvPr id="69635" name="Rectangle 5"/>
          <p:cNvSpPr>
            <a:spLocks noChangeArrowheads="1"/>
          </p:cNvSpPr>
          <p:nvPr/>
        </p:nvSpPr>
        <p:spPr bwMode="auto">
          <a:xfrm>
            <a:off x="179388" y="1484312"/>
            <a:ext cx="8353425" cy="3456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a:solidFill>
                  <a:srgbClr val="000000"/>
                </a:solidFill>
              </a:rPr>
              <a:t>Schätzung durch Bildung relativer Häufigkeiten</a:t>
            </a:r>
          </a:p>
          <a:p>
            <a:pPr marL="339725" indent="-339725">
              <a:spcBef>
                <a:spcPts val="1800"/>
              </a:spcBef>
              <a:buClr>
                <a:srgbClr val="000000"/>
              </a:buClr>
              <a:buSzPct val="100000"/>
              <a:buFont typeface="Wingdings" charset="0"/>
              <a:buChar char=""/>
            </a:pPr>
            <a:r>
              <a:rPr lang="de-DE" sz="2400" dirty="0">
                <a:solidFill>
                  <a:srgbClr val="000000"/>
                </a:solidFill>
              </a:rPr>
              <a:t>Dieser Prozess ist auf jedes voll beobachtbare BN anwendbar</a:t>
            </a:r>
          </a:p>
          <a:p>
            <a:pPr marL="339725" indent="-339725">
              <a:spcBef>
                <a:spcPts val="1800"/>
              </a:spcBef>
              <a:buClr>
                <a:srgbClr val="000000"/>
              </a:buClr>
              <a:buSzPct val="100000"/>
              <a:buFont typeface="Wingdings" charset="0"/>
              <a:buChar char=""/>
            </a:pPr>
            <a:r>
              <a:rPr lang="de-DE" sz="2400" dirty="0">
                <a:solidFill>
                  <a:srgbClr val="000000"/>
                </a:solidFill>
              </a:rPr>
              <a:t>Mit vollständigen Daten und Maximum-</a:t>
            </a:r>
            <a:r>
              <a:rPr lang="de-DE" sz="2400" dirty="0" err="1">
                <a:solidFill>
                  <a:srgbClr val="000000"/>
                </a:solidFill>
              </a:rPr>
              <a:t>Likelihood</a:t>
            </a:r>
            <a:r>
              <a:rPr lang="de-DE" sz="2400" dirty="0">
                <a:solidFill>
                  <a:srgbClr val="000000"/>
                </a:solidFill>
              </a:rPr>
              <a:t>-Parameterschätzung:</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Parameterlernen zerfällt in separate Lernprobleme für jeden Parameter (CPT) durch </a:t>
            </a:r>
            <a:r>
              <a:rPr lang="de-DE" sz="2000" dirty="0" err="1">
                <a:solidFill>
                  <a:srgbClr val="000000"/>
                </a:solidFill>
              </a:rPr>
              <a:t>Logarithmierung</a:t>
            </a:r>
            <a:endParaRPr lang="de-DE" sz="2000" dirty="0">
              <a:solidFill>
                <a:srgbClr val="000000"/>
              </a:solidFill>
            </a:endParaRP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Jeder Parameter wird durch die relative Häufigkeit eines Knotenwertes bei gegebenen Werten der Elternknoten bestimmt</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49</a:t>
            </a:fld>
            <a:endParaRPr lang="de-DE" dirty="0"/>
          </a:p>
        </p:txBody>
      </p:sp>
    </p:spTree>
    <p:extLst>
      <p:ext uri="{BB962C8B-B14F-4D97-AF65-F5344CB8AC3E}">
        <p14:creationId xmlns:p14="http://schemas.microsoft.com/office/powerpoint/2010/main" val="8257116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Laplace-Wahrscheinlichkeiten</a:t>
            </a:r>
          </a:p>
        </p:txBody>
      </p:sp>
      <p:sp>
        <p:nvSpPr>
          <p:cNvPr id="3" name="Content Placeholder 2"/>
          <p:cNvSpPr>
            <a:spLocks noGrp="1"/>
          </p:cNvSpPr>
          <p:nvPr>
            <p:ph idx="1"/>
          </p:nvPr>
        </p:nvSpPr>
        <p:spPr/>
        <p:txBody>
          <a:bodyPr/>
          <a:lstStyle/>
          <a:p>
            <a:r>
              <a:rPr lang="de-DE" sz="2400" dirty="0"/>
              <a:t>Betrachte die endliche Grundgesamtheit von Elementarereignissen </a:t>
            </a:r>
            <a:r>
              <a:rPr lang="de-DE" sz="2400" dirty="0" err="1">
                <a:solidFill>
                  <a:schemeClr val="accent1">
                    <a:lumMod val="50000"/>
                  </a:schemeClr>
                </a:solidFill>
              </a:rPr>
              <a:t>Ω</a:t>
            </a:r>
            <a:r>
              <a:rPr lang="de-DE" sz="2400" dirty="0">
                <a:solidFill>
                  <a:schemeClr val="accent1">
                    <a:lumMod val="50000"/>
                  </a:schemeClr>
                </a:solidFill>
              </a:rPr>
              <a:t> = {ω</a:t>
            </a:r>
            <a:r>
              <a:rPr lang="de-DE" sz="2400" baseline="-25000" dirty="0">
                <a:solidFill>
                  <a:schemeClr val="accent1">
                    <a:lumMod val="50000"/>
                  </a:schemeClr>
                </a:solidFill>
              </a:rPr>
              <a:t>1</a:t>
            </a:r>
            <a:r>
              <a:rPr lang="de-DE" sz="2400" dirty="0">
                <a:solidFill>
                  <a:schemeClr val="accent1">
                    <a:lumMod val="50000"/>
                  </a:schemeClr>
                </a:solidFill>
              </a:rPr>
              <a:t>, ω</a:t>
            </a:r>
            <a:r>
              <a:rPr lang="de-DE" sz="2400" baseline="-25000" dirty="0">
                <a:solidFill>
                  <a:schemeClr val="accent1">
                    <a:lumMod val="50000"/>
                  </a:schemeClr>
                </a:solidFill>
              </a:rPr>
              <a:t>2</a:t>
            </a:r>
            <a:r>
              <a:rPr lang="de-DE" sz="2400" dirty="0">
                <a:solidFill>
                  <a:schemeClr val="accent1">
                    <a:lumMod val="50000"/>
                  </a:schemeClr>
                </a:solidFill>
              </a:rPr>
              <a:t>,... , </a:t>
            </a:r>
            <a:r>
              <a:rPr lang="de-DE" sz="2400" dirty="0" err="1">
                <a:solidFill>
                  <a:schemeClr val="accent1">
                    <a:lumMod val="50000"/>
                  </a:schemeClr>
                </a:solidFill>
              </a:rPr>
              <a:t>ω</a:t>
            </a:r>
            <a:r>
              <a:rPr lang="de-DE" sz="2400" baseline="-25000" dirty="0" err="1">
                <a:solidFill>
                  <a:schemeClr val="accent1">
                    <a:lumMod val="50000"/>
                  </a:schemeClr>
                </a:solidFill>
              </a:rPr>
              <a:t>n</a:t>
            </a:r>
            <a:r>
              <a:rPr lang="de-DE" sz="2400" dirty="0">
                <a:solidFill>
                  <a:schemeClr val="accent1">
                    <a:lumMod val="50000"/>
                  </a:schemeClr>
                </a:solidFill>
              </a:rPr>
              <a:t>}</a:t>
            </a:r>
            <a:r>
              <a:rPr lang="de-DE" sz="2000" dirty="0">
                <a:solidFill>
                  <a:schemeClr val="accent1">
                    <a:lumMod val="50000"/>
                  </a:schemeClr>
                </a:solidFill>
              </a:rPr>
              <a:t> </a:t>
            </a:r>
          </a:p>
          <a:p>
            <a:r>
              <a:rPr lang="de-DE" sz="2400" dirty="0"/>
              <a:t>Für ein Ereignis </a:t>
            </a:r>
            <a:r>
              <a:rPr lang="de-DE" sz="2400" dirty="0">
                <a:solidFill>
                  <a:schemeClr val="accent1">
                    <a:lumMod val="50000"/>
                  </a:schemeClr>
                </a:solidFill>
              </a:rPr>
              <a:t>A ⊆ </a:t>
            </a:r>
            <a:r>
              <a:rPr lang="de-DE" sz="2400" dirty="0" err="1">
                <a:solidFill>
                  <a:schemeClr val="accent1">
                    <a:lumMod val="50000"/>
                  </a:schemeClr>
                </a:solidFill>
              </a:rPr>
              <a:t>Ω</a:t>
            </a:r>
            <a:r>
              <a:rPr lang="de-DE" sz="2400" dirty="0"/>
              <a:t> definiert man die </a:t>
            </a:r>
            <a:br>
              <a:rPr lang="de-DE" sz="2400" dirty="0"/>
            </a:br>
            <a:r>
              <a:rPr lang="de-DE" sz="2400" dirty="0">
                <a:solidFill>
                  <a:srgbClr val="0B05FF"/>
                </a:solidFill>
              </a:rPr>
              <a:t>Laplace-Wahrscheinlichkeit </a:t>
            </a:r>
            <a:r>
              <a:rPr lang="de-DE" sz="2400" dirty="0"/>
              <a:t>als die Zahl </a:t>
            </a:r>
          </a:p>
          <a:p>
            <a:pPr lvl="1"/>
            <a:r>
              <a:rPr lang="de-DE" sz="2000" dirty="0">
                <a:solidFill>
                  <a:schemeClr val="accent1">
                    <a:lumMod val="50000"/>
                  </a:schemeClr>
                </a:solidFill>
              </a:rPr>
              <a:t>P(A) := |A| / |</a:t>
            </a:r>
            <a:r>
              <a:rPr lang="de-DE" sz="2000" dirty="0" err="1">
                <a:solidFill>
                  <a:schemeClr val="accent1">
                    <a:lumMod val="50000"/>
                  </a:schemeClr>
                </a:solidFill>
              </a:rPr>
              <a:t>Ω</a:t>
            </a:r>
            <a:r>
              <a:rPr lang="de-DE" sz="2000" dirty="0">
                <a:solidFill>
                  <a:schemeClr val="accent1">
                    <a:lumMod val="50000"/>
                  </a:schemeClr>
                </a:solidFill>
              </a:rPr>
              <a:t>| = |A| / </a:t>
            </a:r>
            <a:r>
              <a:rPr lang="de-DE" sz="2000" dirty="0" err="1">
                <a:solidFill>
                  <a:schemeClr val="accent1">
                    <a:lumMod val="50000"/>
                  </a:schemeClr>
                </a:solidFill>
              </a:rPr>
              <a:t>n</a:t>
            </a:r>
            <a:br>
              <a:rPr lang="de-DE" sz="2000" dirty="0">
                <a:solidFill>
                  <a:schemeClr val="accent1">
                    <a:lumMod val="50000"/>
                  </a:schemeClr>
                </a:solidFill>
              </a:rPr>
            </a:br>
            <a:r>
              <a:rPr lang="de-DE" sz="2000" dirty="0"/>
              <a:t>wobei </a:t>
            </a:r>
            <a:r>
              <a:rPr lang="de-DE" sz="2000" dirty="0">
                <a:solidFill>
                  <a:schemeClr val="accent1">
                    <a:lumMod val="50000"/>
                  </a:schemeClr>
                </a:solidFill>
              </a:rPr>
              <a:t>|A| </a:t>
            </a:r>
            <a:r>
              <a:rPr lang="de-DE" sz="2000" dirty="0"/>
              <a:t>die Anzahl der Elemente in </a:t>
            </a:r>
            <a:r>
              <a:rPr lang="de-DE" sz="2000" dirty="0">
                <a:solidFill>
                  <a:schemeClr val="accent1">
                    <a:lumMod val="50000"/>
                  </a:schemeClr>
                </a:solidFill>
              </a:rPr>
              <a:t>A</a:t>
            </a:r>
            <a:r>
              <a:rPr lang="de-DE" sz="2000" dirty="0"/>
              <a:t> ist. </a:t>
            </a:r>
          </a:p>
          <a:p>
            <a:r>
              <a:rPr lang="de-DE" sz="2400" dirty="0"/>
              <a:t>Jedes Elementarereignis </a:t>
            </a:r>
            <a:r>
              <a:rPr lang="de-DE" sz="2400" dirty="0" err="1">
                <a:solidFill>
                  <a:schemeClr val="accent1">
                    <a:lumMod val="50000"/>
                  </a:schemeClr>
                </a:solidFill>
              </a:rPr>
              <a:t>ω</a:t>
            </a:r>
            <a:r>
              <a:rPr lang="de-DE" sz="2400" baseline="-25000" dirty="0" err="1">
                <a:solidFill>
                  <a:schemeClr val="accent1">
                    <a:lumMod val="50000"/>
                  </a:schemeClr>
                </a:solidFill>
              </a:rPr>
              <a:t>i</a:t>
            </a:r>
            <a:r>
              <a:rPr lang="de-DE" sz="2400" dirty="0">
                <a:solidFill>
                  <a:schemeClr val="accent1">
                    <a:lumMod val="50000"/>
                  </a:schemeClr>
                </a:solidFill>
              </a:rPr>
              <a:t>, i = 1, . . . , </a:t>
            </a:r>
            <a:r>
              <a:rPr lang="de-DE" sz="2400" dirty="0" err="1">
                <a:solidFill>
                  <a:schemeClr val="accent1">
                    <a:lumMod val="50000"/>
                  </a:schemeClr>
                </a:solidFill>
              </a:rPr>
              <a:t>n</a:t>
            </a:r>
            <a:r>
              <a:rPr lang="de-DE" sz="2400" dirty="0">
                <a:solidFill>
                  <a:schemeClr val="accent1">
                    <a:lumMod val="50000"/>
                  </a:schemeClr>
                </a:solidFill>
              </a:rPr>
              <a:t> </a:t>
            </a:r>
            <a:r>
              <a:rPr lang="de-DE" sz="2400" dirty="0"/>
              <a:t>hat also die Wahrscheinlichkeit </a:t>
            </a:r>
            <a:r>
              <a:rPr lang="de-DE" sz="2400" dirty="0">
                <a:solidFill>
                  <a:schemeClr val="accent1">
                    <a:lumMod val="50000"/>
                  </a:schemeClr>
                </a:solidFill>
              </a:rPr>
              <a:t>P({</a:t>
            </a:r>
            <a:r>
              <a:rPr lang="de-DE" sz="2400" dirty="0" err="1">
                <a:solidFill>
                  <a:schemeClr val="accent1">
                    <a:lumMod val="50000"/>
                  </a:schemeClr>
                </a:solidFill>
              </a:rPr>
              <a:t>ω</a:t>
            </a:r>
            <a:r>
              <a:rPr lang="de-DE" sz="2400" baseline="-25000" dirty="0" err="1">
                <a:solidFill>
                  <a:schemeClr val="accent1">
                    <a:lumMod val="50000"/>
                  </a:schemeClr>
                </a:solidFill>
              </a:rPr>
              <a:t>i</a:t>
            </a:r>
            <a:r>
              <a:rPr lang="de-DE" sz="2400" dirty="0">
                <a:solidFill>
                  <a:schemeClr val="accent1">
                    <a:lumMod val="50000"/>
                  </a:schemeClr>
                </a:solidFill>
              </a:rPr>
              <a:t>}) = 1/</a:t>
            </a:r>
            <a:r>
              <a:rPr lang="de-DE" sz="2400" dirty="0" err="1">
                <a:solidFill>
                  <a:schemeClr val="accent1">
                    <a:lumMod val="50000"/>
                  </a:schemeClr>
                </a:solidFill>
              </a:rPr>
              <a:t>n</a:t>
            </a:r>
          </a:p>
          <a:p>
            <a:r>
              <a:rPr lang="de-DE" sz="2400" dirty="0"/>
              <a:t>Wir sagen </a:t>
            </a:r>
            <a:r>
              <a:rPr lang="de-DE" sz="2400" dirty="0">
                <a:solidFill>
                  <a:schemeClr val="accent1">
                    <a:lumMod val="50000"/>
                  </a:schemeClr>
                </a:solidFill>
              </a:rPr>
              <a:t>X</a:t>
            </a:r>
            <a:r>
              <a:rPr lang="de-DE" sz="2400" dirty="0"/>
              <a:t> hat </a:t>
            </a:r>
            <a:r>
              <a:rPr lang="de-DE" sz="2400" dirty="0">
                <a:solidFill>
                  <a:srgbClr val="0B05FF"/>
                </a:solidFill>
              </a:rPr>
              <a:t>Verteilung</a:t>
            </a:r>
            <a:r>
              <a:rPr lang="de-DE" sz="2400" dirty="0"/>
              <a:t> gekennzeichnet durch </a:t>
            </a:r>
            <a:r>
              <a:rPr lang="de-DE" sz="2400" dirty="0">
                <a:solidFill>
                  <a:schemeClr val="accent1">
                    <a:lumMod val="50000"/>
                  </a:schemeClr>
                </a:solidFill>
              </a:rPr>
              <a:t>P({</a:t>
            </a:r>
            <a:r>
              <a:rPr lang="de-DE" sz="2400" dirty="0" err="1">
                <a:solidFill>
                  <a:schemeClr val="accent1">
                    <a:lumMod val="50000"/>
                  </a:schemeClr>
                </a:solidFill>
              </a:rPr>
              <a:t>ω</a:t>
            </a:r>
            <a:r>
              <a:rPr lang="de-DE" sz="2400" baseline="-25000" dirty="0" err="1">
                <a:solidFill>
                  <a:schemeClr val="accent1">
                    <a:lumMod val="50000"/>
                  </a:schemeClr>
                </a:solidFill>
              </a:rPr>
              <a:t>i</a:t>
            </a:r>
            <a:r>
              <a:rPr lang="de-DE" sz="2400" dirty="0">
                <a:solidFill>
                  <a:schemeClr val="accent1">
                    <a:lumMod val="50000"/>
                  </a:schemeClr>
                </a:solidFill>
              </a:rPr>
              <a:t>}) = 1/</a:t>
            </a:r>
            <a:r>
              <a:rPr lang="de-DE" sz="2400" dirty="0" err="1">
                <a:solidFill>
                  <a:schemeClr val="accent1">
                    <a:lumMod val="50000"/>
                  </a:schemeClr>
                </a:solidFill>
              </a:rPr>
              <a:t>n</a:t>
            </a:r>
            <a:endParaRPr lang="de-DE" sz="2400" dirty="0"/>
          </a:p>
          <a:p>
            <a:r>
              <a:rPr lang="de-DE" sz="2400" dirty="0"/>
              <a:t>Die Wahrscheinlichkeit von </a:t>
            </a:r>
            <a:r>
              <a:rPr lang="de-DE" sz="2400" dirty="0" err="1">
                <a:solidFill>
                  <a:schemeClr val="accent1">
                    <a:lumMod val="50000"/>
                  </a:schemeClr>
                </a:solidFill>
              </a:rPr>
              <a:t>Ω</a:t>
            </a:r>
            <a:r>
              <a:rPr lang="de-DE" sz="2400" dirty="0"/>
              <a:t> ist </a:t>
            </a:r>
            <a:r>
              <a:rPr lang="de-DE" sz="2400" dirty="0">
                <a:solidFill>
                  <a:schemeClr val="accent1">
                    <a:lumMod val="50000"/>
                  </a:schemeClr>
                </a:solidFill>
              </a:rPr>
              <a:t>P(</a:t>
            </a:r>
            <a:r>
              <a:rPr lang="de-DE" sz="2400" dirty="0" err="1">
                <a:solidFill>
                  <a:schemeClr val="accent1">
                    <a:lumMod val="50000"/>
                  </a:schemeClr>
                </a:solidFill>
              </a:rPr>
              <a:t>Ω</a:t>
            </a:r>
            <a:r>
              <a:rPr lang="de-DE" sz="2400" dirty="0">
                <a:solidFill>
                  <a:schemeClr val="accent1">
                    <a:lumMod val="50000"/>
                  </a:schemeClr>
                </a:solidFill>
              </a:rPr>
              <a:t>) = 1</a:t>
            </a:r>
            <a:endParaRPr lang="de-DE" sz="2400"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5</a:t>
            </a:fld>
            <a:endParaRPr lang="de-DE"/>
          </a:p>
        </p:txBody>
      </p:sp>
    </p:spTree>
    <p:extLst>
      <p:ext uri="{BB962C8B-B14F-4D97-AF65-F5344CB8AC3E}">
        <p14:creationId xmlns:p14="http://schemas.microsoft.com/office/powerpoint/2010/main" val="1165707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b="0" dirty="0">
                <a:latin typeface="+mn-lt"/>
              </a:rPr>
              <a:t>Beliebte Anwendung: Naives </a:t>
            </a:r>
            <a:r>
              <a:rPr lang="de-DE" b="0" dirty="0" err="1">
                <a:latin typeface="+mn-lt"/>
              </a:rPr>
              <a:t>Bayes</a:t>
            </a:r>
            <a:r>
              <a:rPr lang="de-DE" b="0" dirty="0">
                <a:latin typeface="+mn-lt"/>
              </a:rPr>
              <a:t>-Modell</a:t>
            </a:r>
          </a:p>
        </p:txBody>
      </p:sp>
      <p:sp>
        <p:nvSpPr>
          <p:cNvPr id="71682" name="Rectangle 3"/>
          <p:cNvSpPr>
            <a:spLocks noChangeArrowheads="1"/>
          </p:cNvSpPr>
          <p:nvPr/>
        </p:nvSpPr>
        <p:spPr bwMode="auto">
          <a:xfrm>
            <a:off x="0" y="908050"/>
            <a:ext cx="89646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endParaRPr lang="en-US" sz="2400">
              <a:solidFill>
                <a:srgbClr val="000000"/>
              </a:solidFill>
              <a:cs typeface="Times New Roman" charset="0"/>
            </a:endParaRPr>
          </a:p>
        </p:txBody>
      </p:sp>
      <p:sp>
        <p:nvSpPr>
          <p:cNvPr id="71683" name="Rectangle 5"/>
          <p:cNvSpPr>
            <a:spLocks noChangeArrowheads="1"/>
          </p:cNvSpPr>
          <p:nvPr/>
        </p:nvSpPr>
        <p:spPr bwMode="auto">
          <a:xfrm>
            <a:off x="142875" y="1143000"/>
            <a:ext cx="8467725"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marL="339725" indent="-339725">
              <a:spcBef>
                <a:spcPts val="1800"/>
              </a:spcBef>
              <a:buClr>
                <a:srgbClr val="000000"/>
              </a:buClr>
              <a:buSzPct val="100000"/>
              <a:buFont typeface="Wingdings" charset="0"/>
              <a:buChar char=""/>
            </a:pPr>
            <a:r>
              <a:rPr lang="de-DE" sz="2400" dirty="0" err="1">
                <a:solidFill>
                  <a:srgbClr val="000000"/>
                </a:solidFill>
              </a:rPr>
              <a:t>Naïve</a:t>
            </a:r>
            <a:r>
              <a:rPr lang="de-DE" sz="2400" dirty="0">
                <a:solidFill>
                  <a:srgbClr val="000000"/>
                </a:solidFill>
              </a:rPr>
              <a:t> </a:t>
            </a:r>
            <a:r>
              <a:rPr lang="de-DE" sz="2400" dirty="0" err="1">
                <a:solidFill>
                  <a:srgbClr val="000000"/>
                </a:solidFill>
              </a:rPr>
              <a:t>Bayes</a:t>
            </a:r>
            <a:r>
              <a:rPr lang="de-DE" sz="2400" dirty="0">
                <a:solidFill>
                  <a:srgbClr val="000000"/>
                </a:solidFill>
              </a:rPr>
              <a:t>-Modell: Sehr einfaches </a:t>
            </a:r>
            <a:br>
              <a:rPr lang="de-DE" sz="2400" dirty="0">
                <a:solidFill>
                  <a:srgbClr val="000000"/>
                </a:solidFill>
              </a:rPr>
            </a:br>
            <a:r>
              <a:rPr lang="de-DE" sz="2400" dirty="0" err="1">
                <a:solidFill>
                  <a:srgbClr val="000000"/>
                </a:solidFill>
              </a:rPr>
              <a:t>Bayessches</a:t>
            </a:r>
            <a:r>
              <a:rPr lang="de-DE" sz="2400" dirty="0">
                <a:solidFill>
                  <a:srgbClr val="000000"/>
                </a:solidFill>
              </a:rPr>
              <a:t> Netzwerk zur Klassifikation</a:t>
            </a:r>
          </a:p>
          <a:p>
            <a:pPr marL="739775" lvl="1" indent="-282575">
              <a:lnSpc>
                <a:spcPct val="90000"/>
              </a:lnSpc>
              <a:spcBef>
                <a:spcPts val="1500"/>
              </a:spcBef>
              <a:buClr>
                <a:srgbClr val="000000"/>
              </a:buClr>
              <a:buSzPct val="100000"/>
              <a:buFont typeface="Times New Roman" charset="0"/>
              <a:buChar char="•"/>
            </a:pPr>
            <a:r>
              <a:rPr lang="de-DE" sz="2000" i="1" dirty="0">
                <a:solidFill>
                  <a:srgbClr val="000000"/>
                </a:solidFill>
              </a:rPr>
              <a:t>Klassenvariable C</a:t>
            </a:r>
            <a:r>
              <a:rPr lang="de-DE" sz="2000" dirty="0">
                <a:solidFill>
                  <a:srgbClr val="000000"/>
                </a:solidFill>
              </a:rPr>
              <a:t> (vorherzusagen) bildet Wurzel</a:t>
            </a:r>
          </a:p>
          <a:p>
            <a:pPr marL="739775" lvl="1" indent="-282575">
              <a:lnSpc>
                <a:spcPct val="90000"/>
              </a:lnSpc>
              <a:spcBef>
                <a:spcPts val="1500"/>
              </a:spcBef>
              <a:buClr>
                <a:srgbClr val="000000"/>
              </a:buClr>
              <a:buSzPct val="100000"/>
              <a:buFont typeface="Times New Roman" charset="0"/>
              <a:buChar char="•"/>
            </a:pPr>
            <a:r>
              <a:rPr lang="de-DE" sz="2000" dirty="0">
                <a:solidFill>
                  <a:srgbClr val="000000"/>
                </a:solidFill>
              </a:rPr>
              <a:t>Attributvariablen </a:t>
            </a:r>
            <a:r>
              <a:rPr lang="de-DE" sz="2000" i="1" dirty="0" err="1">
                <a:solidFill>
                  <a:srgbClr val="000000"/>
                </a:solidFill>
              </a:rPr>
              <a:t>X</a:t>
            </a:r>
            <a:r>
              <a:rPr lang="de-DE" sz="2000" i="1" baseline="-25000" dirty="0" err="1">
                <a:solidFill>
                  <a:srgbClr val="000000"/>
                </a:solidFill>
              </a:rPr>
              <a:t>i</a:t>
            </a:r>
            <a:r>
              <a:rPr lang="de-DE" sz="2000" dirty="0">
                <a:solidFill>
                  <a:srgbClr val="000000"/>
                </a:solidFill>
              </a:rPr>
              <a:t> (Beobachtungen) sind Blätter</a:t>
            </a:r>
          </a:p>
          <a:p>
            <a:pPr marL="339725" indent="-339725">
              <a:lnSpc>
                <a:spcPct val="90000"/>
              </a:lnSpc>
              <a:spcBef>
                <a:spcPts val="1500"/>
              </a:spcBef>
              <a:buClr>
                <a:srgbClr val="000000"/>
              </a:buClr>
              <a:buSzPct val="100000"/>
              <a:buFont typeface="Wingdings" charset="0"/>
              <a:buChar char="Ø"/>
            </a:pPr>
            <a:r>
              <a:rPr lang="de-DE" sz="2000" dirty="0">
                <a:solidFill>
                  <a:srgbClr val="000000"/>
                </a:solidFill>
              </a:rPr>
              <a:t>Naiv, weil angenommen wird, dass die Attributwerte bedingt unabhängig sind, wenn die Klasse gegeben ist</a:t>
            </a:r>
          </a:p>
          <a:p>
            <a:pPr marL="339725" indent="-339725">
              <a:lnSpc>
                <a:spcPct val="90000"/>
              </a:lnSpc>
              <a:spcBef>
                <a:spcPts val="1500"/>
              </a:spcBef>
              <a:buClr>
                <a:srgbClr val="000000"/>
              </a:buClr>
              <a:buSzPct val="100000"/>
              <a:buFont typeface="Wingdings" charset="0"/>
              <a:buChar char="Ø"/>
            </a:pPr>
            <a:endParaRPr lang="de-DE" sz="2000" dirty="0">
              <a:solidFill>
                <a:srgbClr val="000000"/>
              </a:solidFill>
            </a:endParaRPr>
          </a:p>
          <a:p>
            <a:pPr marL="339725" indent="-339725">
              <a:lnSpc>
                <a:spcPct val="90000"/>
              </a:lnSpc>
              <a:spcBef>
                <a:spcPts val="1500"/>
              </a:spcBef>
              <a:buClr>
                <a:srgbClr val="000000"/>
              </a:buClr>
              <a:buSzPct val="100000"/>
              <a:buFont typeface="Wingdings" charset="0"/>
              <a:buChar char="Ø"/>
            </a:pPr>
            <a:endParaRPr lang="de-DE" sz="2000" dirty="0">
              <a:solidFill>
                <a:srgbClr val="000000"/>
              </a:solidFill>
            </a:endParaRPr>
          </a:p>
          <a:p>
            <a:pPr marL="339725" indent="-339725">
              <a:lnSpc>
                <a:spcPct val="90000"/>
              </a:lnSpc>
              <a:spcBef>
                <a:spcPts val="1500"/>
              </a:spcBef>
              <a:buClr>
                <a:srgbClr val="000000"/>
              </a:buClr>
              <a:buSzPct val="100000"/>
              <a:buFont typeface="Wingdings" charset="0"/>
              <a:buChar char="Ø"/>
            </a:pPr>
            <a:r>
              <a:rPr lang="de-DE" sz="2000" dirty="0">
                <a:solidFill>
                  <a:srgbClr val="000000"/>
                </a:solidFill>
              </a:rPr>
              <a:t>Deterministische Vorhersagen können durch Wahl der wahrscheinlichsten Klasse erreicht werden</a:t>
            </a:r>
          </a:p>
          <a:p>
            <a:pPr marL="339725" indent="-339725">
              <a:lnSpc>
                <a:spcPct val="90000"/>
              </a:lnSpc>
              <a:spcBef>
                <a:spcPts val="1500"/>
              </a:spcBef>
              <a:buClr>
                <a:srgbClr val="000000"/>
              </a:buClr>
              <a:buSzPct val="100000"/>
              <a:buFont typeface="Wingdings" charset="0"/>
              <a:buChar char="Ø"/>
            </a:pPr>
            <a:r>
              <a:rPr lang="de-DE" sz="2000" dirty="0">
                <a:solidFill>
                  <a:srgbClr val="000000"/>
                </a:solidFill>
              </a:rPr>
              <a:t>Skalierung auf realen Daten sehr gut:</a:t>
            </a:r>
          </a:p>
          <a:p>
            <a:pPr marL="800100" lvl="1" indent="-342900">
              <a:lnSpc>
                <a:spcPct val="90000"/>
              </a:lnSpc>
              <a:spcBef>
                <a:spcPts val="1500"/>
              </a:spcBef>
              <a:buClr>
                <a:srgbClr val="000000"/>
              </a:buClr>
              <a:buSzPct val="100000"/>
              <a:buFont typeface="Arial" charset="0"/>
              <a:buChar char="•"/>
            </a:pPr>
            <a:r>
              <a:rPr lang="de-DE" sz="2000" dirty="0">
                <a:solidFill>
                  <a:srgbClr val="000000"/>
                </a:solidFill>
              </a:rPr>
              <a:t>2n + 1 Parameter benötigt</a:t>
            </a:r>
          </a:p>
        </p:txBody>
      </p:sp>
      <p:sp>
        <p:nvSpPr>
          <p:cNvPr id="71684" name="Oval 4"/>
          <p:cNvSpPr>
            <a:spLocks noChangeArrowheads="1"/>
          </p:cNvSpPr>
          <p:nvPr/>
        </p:nvSpPr>
        <p:spPr bwMode="auto">
          <a:xfrm>
            <a:off x="7371754" y="1124744"/>
            <a:ext cx="785813" cy="571500"/>
          </a:xfrm>
          <a:prstGeom prst="ellipse">
            <a:avLst/>
          </a:prstGeom>
          <a:solidFill>
            <a:srgbClr val="00B8FF"/>
          </a:solidFill>
          <a:ln w="9525">
            <a:solidFill>
              <a:schemeClr val="tx1"/>
            </a:solidFill>
            <a:round/>
            <a:headEnd/>
            <a:tailEnd/>
          </a:ln>
        </p:spPr>
        <p:txBody>
          <a:bodyPr/>
          <a:lstStyle/>
          <a:p>
            <a:pPr algn="ctr">
              <a:lnSpc>
                <a:spcPct val="90000"/>
              </a:lnSpc>
              <a:buClr>
                <a:srgbClr val="000000"/>
              </a:buClr>
              <a:buSzPct val="100000"/>
              <a:buFont typeface="Times New Roman" charset="0"/>
              <a:buNone/>
            </a:pPr>
            <a:r>
              <a:rPr lang="en-CA" b="1">
                <a:solidFill>
                  <a:schemeClr val="tx1"/>
                </a:solidFill>
              </a:rPr>
              <a:t>C</a:t>
            </a:r>
          </a:p>
        </p:txBody>
      </p:sp>
      <p:sp>
        <p:nvSpPr>
          <p:cNvPr id="71685" name="Oval 6"/>
          <p:cNvSpPr>
            <a:spLocks noChangeArrowheads="1"/>
          </p:cNvSpPr>
          <p:nvPr/>
        </p:nvSpPr>
        <p:spPr bwMode="auto">
          <a:xfrm>
            <a:off x="6300192" y="2124869"/>
            <a:ext cx="785812" cy="571500"/>
          </a:xfrm>
          <a:prstGeom prst="ellipse">
            <a:avLst/>
          </a:prstGeom>
          <a:solidFill>
            <a:srgbClr val="00B8FF"/>
          </a:solidFill>
          <a:ln w="9525">
            <a:solidFill>
              <a:schemeClr val="tx1"/>
            </a:solidFill>
            <a:round/>
            <a:headEnd/>
            <a:tailEnd/>
          </a:ln>
        </p:spPr>
        <p:txBody>
          <a:bodyPr/>
          <a:lstStyle/>
          <a:p>
            <a:pPr algn="ctr">
              <a:lnSpc>
                <a:spcPct val="90000"/>
              </a:lnSpc>
              <a:buClr>
                <a:srgbClr val="000000"/>
              </a:buClr>
              <a:buSzPct val="100000"/>
              <a:buFont typeface="Times New Roman" charset="0"/>
              <a:buNone/>
            </a:pPr>
            <a:r>
              <a:rPr lang="en-GB" i="1">
                <a:solidFill>
                  <a:srgbClr val="000000"/>
                </a:solidFill>
              </a:rPr>
              <a:t>X</a:t>
            </a:r>
            <a:r>
              <a:rPr lang="en-GB" i="1" baseline="-25000">
                <a:solidFill>
                  <a:srgbClr val="000000"/>
                </a:solidFill>
              </a:rPr>
              <a:t>1</a:t>
            </a:r>
            <a:endParaRPr lang="en-CA" b="1">
              <a:solidFill>
                <a:schemeClr val="tx1"/>
              </a:solidFill>
            </a:endParaRPr>
          </a:p>
        </p:txBody>
      </p:sp>
      <p:sp>
        <p:nvSpPr>
          <p:cNvPr id="71686" name="Oval 7"/>
          <p:cNvSpPr>
            <a:spLocks noChangeArrowheads="1"/>
          </p:cNvSpPr>
          <p:nvPr/>
        </p:nvSpPr>
        <p:spPr bwMode="auto">
          <a:xfrm>
            <a:off x="8300442" y="1839119"/>
            <a:ext cx="785812" cy="571500"/>
          </a:xfrm>
          <a:prstGeom prst="ellipse">
            <a:avLst/>
          </a:prstGeom>
          <a:solidFill>
            <a:srgbClr val="00B8FF"/>
          </a:solidFill>
          <a:ln w="9525">
            <a:solidFill>
              <a:schemeClr val="tx1"/>
            </a:solidFill>
            <a:round/>
            <a:headEnd/>
            <a:tailEnd/>
          </a:ln>
        </p:spPr>
        <p:txBody>
          <a:bodyPr/>
          <a:lstStyle/>
          <a:p>
            <a:pPr algn="ctr">
              <a:lnSpc>
                <a:spcPct val="90000"/>
              </a:lnSpc>
              <a:buClr>
                <a:srgbClr val="000000"/>
              </a:buClr>
              <a:buSzPct val="100000"/>
              <a:buFont typeface="Times New Roman" charset="0"/>
              <a:buNone/>
            </a:pPr>
            <a:r>
              <a:rPr lang="en-GB" i="1">
                <a:solidFill>
                  <a:srgbClr val="000000"/>
                </a:solidFill>
              </a:rPr>
              <a:t>X</a:t>
            </a:r>
            <a:r>
              <a:rPr lang="en-GB" i="1" baseline="-25000">
                <a:solidFill>
                  <a:srgbClr val="000000"/>
                </a:solidFill>
              </a:rPr>
              <a:t>n</a:t>
            </a:r>
            <a:endParaRPr lang="en-CA" b="1">
              <a:solidFill>
                <a:schemeClr val="tx1"/>
              </a:solidFill>
            </a:endParaRPr>
          </a:p>
        </p:txBody>
      </p:sp>
      <p:sp>
        <p:nvSpPr>
          <p:cNvPr id="71687" name="Oval 8"/>
          <p:cNvSpPr>
            <a:spLocks noChangeArrowheads="1"/>
          </p:cNvSpPr>
          <p:nvPr/>
        </p:nvSpPr>
        <p:spPr bwMode="auto">
          <a:xfrm>
            <a:off x="7228879" y="2339181"/>
            <a:ext cx="785813" cy="571500"/>
          </a:xfrm>
          <a:prstGeom prst="ellipse">
            <a:avLst/>
          </a:prstGeom>
          <a:solidFill>
            <a:srgbClr val="00B8FF"/>
          </a:solidFill>
          <a:ln w="9525">
            <a:solidFill>
              <a:schemeClr val="tx1"/>
            </a:solidFill>
            <a:round/>
            <a:headEnd/>
            <a:tailEnd/>
          </a:ln>
        </p:spPr>
        <p:txBody>
          <a:bodyPr/>
          <a:lstStyle/>
          <a:p>
            <a:pPr algn="ctr">
              <a:lnSpc>
                <a:spcPct val="90000"/>
              </a:lnSpc>
              <a:buClr>
                <a:srgbClr val="000000"/>
              </a:buClr>
              <a:buSzPct val="100000"/>
              <a:buFont typeface="Times New Roman" charset="0"/>
              <a:buNone/>
            </a:pPr>
            <a:r>
              <a:rPr lang="en-GB" i="1">
                <a:solidFill>
                  <a:srgbClr val="000000"/>
                </a:solidFill>
              </a:rPr>
              <a:t>X</a:t>
            </a:r>
            <a:r>
              <a:rPr lang="en-GB" i="1" baseline="-25000">
                <a:solidFill>
                  <a:srgbClr val="000000"/>
                </a:solidFill>
              </a:rPr>
              <a:t>2</a:t>
            </a:r>
            <a:endParaRPr lang="en-CA" b="1">
              <a:solidFill>
                <a:schemeClr val="tx1"/>
              </a:solidFill>
            </a:endParaRPr>
          </a:p>
        </p:txBody>
      </p:sp>
      <p:cxnSp>
        <p:nvCxnSpPr>
          <p:cNvPr id="71688" name="Straight Arrow Connector 10"/>
          <p:cNvCxnSpPr>
            <a:cxnSpLocks noChangeShapeType="1"/>
            <a:stCxn id="71684" idx="2"/>
            <a:endCxn id="71685" idx="0"/>
          </p:cNvCxnSpPr>
          <p:nvPr/>
        </p:nvCxnSpPr>
        <p:spPr bwMode="auto">
          <a:xfrm rot="10800000" flipV="1">
            <a:off x="6693892" y="1410494"/>
            <a:ext cx="677862" cy="71437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71689" name="Straight Arrow Connector 11"/>
          <p:cNvCxnSpPr>
            <a:cxnSpLocks noChangeShapeType="1"/>
            <a:stCxn id="71684" idx="4"/>
            <a:endCxn id="71687" idx="0"/>
          </p:cNvCxnSpPr>
          <p:nvPr/>
        </p:nvCxnSpPr>
        <p:spPr bwMode="auto">
          <a:xfrm rot="5400000">
            <a:off x="7372548" y="1946275"/>
            <a:ext cx="642937" cy="14287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71690" name="Straight Arrow Connector 14"/>
          <p:cNvCxnSpPr>
            <a:cxnSpLocks noChangeShapeType="1"/>
            <a:stCxn id="71684" idx="6"/>
            <a:endCxn id="71686" idx="0"/>
          </p:cNvCxnSpPr>
          <p:nvPr/>
        </p:nvCxnSpPr>
        <p:spPr bwMode="auto">
          <a:xfrm>
            <a:off x="8157567" y="1410494"/>
            <a:ext cx="534987" cy="42862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71691" name="Straight Arrow Connector 24"/>
          <p:cNvCxnSpPr>
            <a:cxnSpLocks noChangeShapeType="1"/>
            <a:stCxn id="71684" idx="5"/>
          </p:cNvCxnSpPr>
          <p:nvPr/>
        </p:nvCxnSpPr>
        <p:spPr bwMode="auto">
          <a:xfrm rot="16200000" flipH="1">
            <a:off x="7736879" y="1918494"/>
            <a:ext cx="655638" cy="42862"/>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graphicFrame>
        <p:nvGraphicFramePr>
          <p:cNvPr id="71692" name="Object 5"/>
          <p:cNvGraphicFramePr>
            <a:graphicFrameLocks noChangeAspect="1"/>
          </p:cNvGraphicFramePr>
          <p:nvPr/>
        </p:nvGraphicFramePr>
        <p:xfrm>
          <a:off x="1714500" y="3714750"/>
          <a:ext cx="5721350" cy="739775"/>
        </p:xfrm>
        <a:graphic>
          <a:graphicData uri="http://schemas.openxmlformats.org/presentationml/2006/ole">
            <mc:AlternateContent xmlns:mc="http://schemas.openxmlformats.org/markup-compatibility/2006">
              <mc:Choice xmlns:v="urn:schemas-microsoft-com:vml" Requires="v">
                <p:oleObj name="Equation" r:id="rId3" imgW="3340100" imgH="431800" progId="Equation.3">
                  <p:embed/>
                </p:oleObj>
              </mc:Choice>
              <mc:Fallback>
                <p:oleObj name="Equation" r:id="rId3" imgW="3340100" imgH="431800" progId="Equation.3">
                  <p:embed/>
                  <p:pic>
                    <p:nvPicPr>
                      <p:cNvPr id="7169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3714750"/>
                        <a:ext cx="5721350"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93"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Formel" r:id="rId5" imgW="114151" imgH="215619" progId="Equation.3">
                  <p:embed/>
                </p:oleObj>
              </mc:Choice>
              <mc:Fallback>
                <p:oleObj name="Formel" r:id="rId5" imgW="114151" imgH="215619" progId="Equation.3">
                  <p:embed/>
                  <p:pic>
                    <p:nvPicPr>
                      <p:cNvPr id="71693"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50</a:t>
            </a:fld>
            <a:endParaRPr lang="de-DE" dirty="0"/>
          </a:p>
        </p:txBody>
      </p:sp>
    </p:spTree>
    <p:extLst>
      <p:ext uri="{BB962C8B-B14F-4D97-AF65-F5344CB8AC3E}">
        <p14:creationId xmlns:p14="http://schemas.microsoft.com/office/powerpoint/2010/main" val="42201434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61D4EC-07CB-DAED-FD1D-5D8CB7489DBF}"/>
              </a:ext>
            </a:extLst>
          </p:cNvPr>
          <p:cNvSpPr>
            <a:spLocks noGrp="1"/>
          </p:cNvSpPr>
          <p:nvPr>
            <p:ph type="title"/>
          </p:nvPr>
        </p:nvSpPr>
        <p:spPr/>
        <p:txBody>
          <a:bodyPr/>
          <a:lstStyle/>
          <a:p>
            <a:r>
              <a:rPr lang="de-DE" dirty="0"/>
              <a:t>Anwendung: Diagnose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0035CCCA-330A-2873-DFC6-543F9D4131E9}"/>
                  </a:ext>
                </a:extLst>
              </p:cNvPr>
              <p:cNvSpPr>
                <a:spLocks noGrp="1"/>
              </p:cNvSpPr>
              <p:nvPr>
                <p:ph idx="1"/>
              </p:nvPr>
            </p:nvSpPr>
            <p:spPr>
              <a:xfrm>
                <a:off x="468313" y="1196976"/>
                <a:ext cx="8229600" cy="4968875"/>
              </a:xfrm>
            </p:spPr>
            <p:txBody>
              <a:bodyPr/>
              <a:lstStyle/>
              <a:p>
                <a:pPr marL="0" indent="0">
                  <a:buNone/>
                </a:pPr>
                <a:r>
                  <a:rPr lang="de-DE" dirty="0"/>
                  <a:t>Nützlich für das Abschätzen von </a:t>
                </a:r>
                <a:r>
                  <a:rPr lang="de-DE" dirty="0">
                    <a:solidFill>
                      <a:srgbClr val="0544FF"/>
                    </a:solidFill>
                  </a:rPr>
                  <a:t>Diagnosen</a:t>
                </a:r>
                <a:r>
                  <a:rPr lang="de-DE" dirty="0"/>
                  <a:t> Wahrscheinlichkeiten von </a:t>
                </a:r>
                <a:r>
                  <a:rPr lang="de-DE" dirty="0">
                    <a:solidFill>
                      <a:srgbClr val="0544FF"/>
                    </a:solidFill>
                  </a:rPr>
                  <a:t>kausalen</a:t>
                </a:r>
                <a:r>
                  <a:rPr lang="de-DE" dirty="0"/>
                  <a:t> Abhängigkeiten</a:t>
                </a:r>
              </a:p>
              <a:p>
                <a:pPr marL="0" indent="0">
                  <a:buNone/>
                </a:pPr>
                <a14:m>
                  <m:oMathPara xmlns:m="http://schemas.openxmlformats.org/officeDocument/2006/math">
                    <m:oMathParaPr>
                      <m:jc m:val="centerGroup"/>
                    </m:oMathParaPr>
                    <m:oMath xmlns:m="http://schemas.openxmlformats.org/officeDocument/2006/math">
                      <m:r>
                        <a:rPr lang="de-DE" b="0" i="1" smtClean="0">
                          <a:solidFill>
                            <a:schemeClr val="accent1">
                              <a:lumMod val="50000"/>
                            </a:schemeClr>
                          </a:solidFill>
                          <a:latin typeface="Cambria Math" panose="02040503050406030204" pitchFamily="18" charset="0"/>
                        </a:rPr>
                        <m:t>𝑃</m:t>
                      </m:r>
                      <m:d>
                        <m:dPr>
                          <m:sepChr m:val="∣"/>
                          <m:ctrlPr>
                            <a:rPr lang="de-DE" b="0" i="1" smtClean="0">
                              <a:solidFill>
                                <a:schemeClr val="accent1">
                                  <a:lumMod val="50000"/>
                                </a:schemeClr>
                              </a:solidFill>
                              <a:latin typeface="Cambria Math" panose="02040503050406030204" pitchFamily="18" charset="0"/>
                            </a:rPr>
                          </m:ctrlPr>
                        </m:dPr>
                        <m:e>
                          <m:r>
                            <a:rPr lang="de-DE" b="0" i="1" smtClean="0">
                              <a:solidFill>
                                <a:schemeClr val="accent1">
                                  <a:lumMod val="50000"/>
                                </a:schemeClr>
                              </a:solidFill>
                              <a:latin typeface="Cambria Math" panose="02040503050406030204" pitchFamily="18" charset="0"/>
                            </a:rPr>
                            <m:t>𝑈𝑟𝑠𝑎𝑐h𝑒</m:t>
                          </m:r>
                        </m:e>
                        <m:e>
                          <m:r>
                            <a:rPr lang="de-DE" i="1">
                              <a:solidFill>
                                <a:schemeClr val="accent1">
                                  <a:lumMod val="50000"/>
                                </a:schemeClr>
                              </a:solidFill>
                              <a:latin typeface="Cambria Math" panose="02040503050406030204" pitchFamily="18" charset="0"/>
                            </a:rPr>
                            <m:t>𝑊𝑖𝑟𝑘𝑢𝑛𝑔</m:t>
                          </m:r>
                        </m:e>
                      </m:d>
                      <m:r>
                        <a:rPr lang="de-DE" b="0" i="1" smtClean="0">
                          <a:solidFill>
                            <a:schemeClr val="accent1">
                              <a:lumMod val="50000"/>
                            </a:schemeClr>
                          </a:solidFill>
                          <a:latin typeface="Cambria Math" panose="02040503050406030204" pitchFamily="18" charset="0"/>
                        </a:rPr>
                        <m:t>=</m:t>
                      </m:r>
                      <m:f>
                        <m:fPr>
                          <m:ctrlPr>
                            <a:rPr lang="de-DE" b="0" i="1" smtClean="0">
                              <a:solidFill>
                                <a:schemeClr val="accent1">
                                  <a:lumMod val="50000"/>
                                </a:schemeClr>
                              </a:solidFill>
                              <a:latin typeface="Cambria Math" panose="02040503050406030204" pitchFamily="18" charset="0"/>
                            </a:rPr>
                          </m:ctrlPr>
                        </m:fPr>
                        <m:num>
                          <m:r>
                            <a:rPr lang="de-DE" i="1">
                              <a:solidFill>
                                <a:schemeClr val="accent1">
                                  <a:lumMod val="50000"/>
                                </a:schemeClr>
                              </a:solidFill>
                              <a:latin typeface="Cambria Math" panose="02040503050406030204" pitchFamily="18" charset="0"/>
                            </a:rPr>
                            <m:t>𝑃</m:t>
                          </m:r>
                          <m:d>
                            <m:dPr>
                              <m:sepChr m:val="∣"/>
                              <m:ctrlPr>
                                <a:rPr lang="de-DE" i="1">
                                  <a:solidFill>
                                    <a:schemeClr val="accent1">
                                      <a:lumMod val="50000"/>
                                    </a:schemeClr>
                                  </a:solidFill>
                                  <a:latin typeface="Cambria Math" panose="02040503050406030204" pitchFamily="18" charset="0"/>
                                </a:rPr>
                              </m:ctrlPr>
                            </m:dPr>
                            <m:e>
                              <m:r>
                                <a:rPr lang="de-DE" i="1">
                                  <a:solidFill>
                                    <a:schemeClr val="accent1">
                                      <a:lumMod val="50000"/>
                                    </a:schemeClr>
                                  </a:solidFill>
                                  <a:latin typeface="Cambria Math" panose="02040503050406030204" pitchFamily="18" charset="0"/>
                                </a:rPr>
                                <m:t>𝑊𝑖𝑟𝑘𝑢𝑛𝑔</m:t>
                              </m:r>
                            </m:e>
                            <m:e>
                              <m:r>
                                <a:rPr lang="de-DE" i="1">
                                  <a:solidFill>
                                    <a:schemeClr val="accent1">
                                      <a:lumMod val="50000"/>
                                    </a:schemeClr>
                                  </a:solidFill>
                                  <a:latin typeface="Cambria Math" panose="02040503050406030204" pitchFamily="18" charset="0"/>
                                </a:rPr>
                                <m:t>𝑈𝑟𝑠𝑎𝑐h𝑒</m:t>
                              </m:r>
                            </m:e>
                          </m:d>
                          <m:r>
                            <a:rPr lang="de-DE" b="0" i="1" smtClean="0">
                              <a:solidFill>
                                <a:schemeClr val="accent1">
                                  <a:lumMod val="50000"/>
                                </a:schemeClr>
                              </a:solidFill>
                              <a:latin typeface="Cambria Math" panose="02040503050406030204" pitchFamily="18" charset="0"/>
                            </a:rPr>
                            <m:t>𝑃</m:t>
                          </m:r>
                          <m:r>
                            <a:rPr lang="de-DE" b="0" i="1" smtClean="0">
                              <a:solidFill>
                                <a:schemeClr val="accent1">
                                  <a:lumMod val="50000"/>
                                </a:schemeClr>
                              </a:solidFill>
                              <a:latin typeface="Cambria Math" panose="02040503050406030204" pitchFamily="18" charset="0"/>
                            </a:rPr>
                            <m:t>(</m:t>
                          </m:r>
                          <m:r>
                            <a:rPr lang="de-DE" i="1">
                              <a:solidFill>
                                <a:schemeClr val="accent1">
                                  <a:lumMod val="50000"/>
                                </a:schemeClr>
                              </a:solidFill>
                              <a:latin typeface="Cambria Math" panose="02040503050406030204" pitchFamily="18" charset="0"/>
                            </a:rPr>
                            <m:t>𝑈𝑟𝑠𝑎𝑐h𝑒</m:t>
                          </m:r>
                          <m:r>
                            <a:rPr lang="de-DE" b="0" i="1" smtClean="0">
                              <a:solidFill>
                                <a:schemeClr val="accent1">
                                  <a:lumMod val="50000"/>
                                </a:schemeClr>
                              </a:solidFill>
                              <a:latin typeface="Cambria Math" panose="02040503050406030204" pitchFamily="18" charset="0"/>
                            </a:rPr>
                            <m:t>)</m:t>
                          </m:r>
                        </m:num>
                        <m:den>
                          <m:r>
                            <a:rPr lang="de-DE" i="1">
                              <a:solidFill>
                                <a:schemeClr val="accent1">
                                  <a:lumMod val="50000"/>
                                </a:schemeClr>
                              </a:solidFill>
                              <a:latin typeface="Cambria Math" panose="02040503050406030204" pitchFamily="18" charset="0"/>
                            </a:rPr>
                            <m:t>𝑃</m:t>
                          </m:r>
                          <m:r>
                            <a:rPr lang="de-DE" i="1">
                              <a:solidFill>
                                <a:schemeClr val="accent1">
                                  <a:lumMod val="50000"/>
                                </a:schemeClr>
                              </a:solidFill>
                              <a:latin typeface="Cambria Math" panose="02040503050406030204" pitchFamily="18" charset="0"/>
                            </a:rPr>
                            <m:t>(</m:t>
                          </m:r>
                          <m:r>
                            <a:rPr lang="de-DE" i="1">
                              <a:solidFill>
                                <a:schemeClr val="accent1">
                                  <a:lumMod val="50000"/>
                                </a:schemeClr>
                              </a:solidFill>
                              <a:latin typeface="Cambria Math" panose="02040503050406030204" pitchFamily="18" charset="0"/>
                            </a:rPr>
                            <m:t>𝑊𝑖𝑟𝑘𝑢𝑛𝑔</m:t>
                          </m:r>
                          <m:r>
                            <a:rPr lang="de-DE" i="1">
                              <a:solidFill>
                                <a:schemeClr val="accent1">
                                  <a:lumMod val="50000"/>
                                </a:schemeClr>
                              </a:solidFill>
                              <a:latin typeface="Cambria Math" panose="02040503050406030204" pitchFamily="18" charset="0"/>
                            </a:rPr>
                            <m:t>)</m:t>
                          </m:r>
                        </m:den>
                      </m:f>
                    </m:oMath>
                  </m:oMathPara>
                </a14:m>
                <a:endParaRPr lang="de-DE" dirty="0">
                  <a:solidFill>
                    <a:schemeClr val="accent1">
                      <a:lumMod val="50000"/>
                    </a:schemeClr>
                  </a:solidFill>
                </a:endParaRPr>
              </a:p>
              <a:p>
                <a:pPr marL="0" indent="0">
                  <a:buNone/>
                </a:pPr>
                <a:r>
                  <a:rPr lang="de-DE" dirty="0"/>
                  <a:t>Lassen Sie </a:t>
                </a:r>
                <a:r>
                  <a:rPr lang="de-DE" i="1" dirty="0">
                    <a:solidFill>
                      <a:schemeClr val="accent1">
                        <a:lumMod val="50000"/>
                      </a:schemeClr>
                    </a:solidFill>
                  </a:rPr>
                  <a:t>M</a:t>
                </a:r>
                <a:r>
                  <a:rPr lang="de-DE" dirty="0"/>
                  <a:t> Meningitis sein und</a:t>
                </a:r>
                <a:r>
                  <a:rPr lang="de-DE" dirty="0">
                    <a:solidFill>
                      <a:schemeClr val="accent1">
                        <a:lumMod val="75000"/>
                      </a:schemeClr>
                    </a:solidFill>
                  </a:rPr>
                  <a:t> </a:t>
                </a:r>
                <a:r>
                  <a:rPr lang="de-DE" i="1" dirty="0">
                    <a:solidFill>
                      <a:schemeClr val="accent1">
                        <a:lumMod val="50000"/>
                      </a:schemeClr>
                    </a:solidFill>
                  </a:rPr>
                  <a:t>S</a:t>
                </a:r>
                <a:r>
                  <a:rPr lang="de-DE" dirty="0">
                    <a:solidFill>
                      <a:schemeClr val="accent1">
                        <a:lumMod val="75000"/>
                      </a:schemeClr>
                    </a:solidFill>
                  </a:rPr>
                  <a:t> </a:t>
                </a:r>
                <a:r>
                  <a:rPr lang="de-DE" dirty="0"/>
                  <a:t>einen steifen Nacken:</a:t>
                </a:r>
              </a:p>
              <a:p>
                <a:pPr marL="0" indent="0">
                  <a:buNone/>
                </a:pPr>
                <a14:m>
                  <m:oMathPara xmlns:m="http://schemas.openxmlformats.org/officeDocument/2006/math">
                    <m:oMathParaPr>
                      <m:jc m:val="centerGroup"/>
                    </m:oMathParaPr>
                    <m:oMath xmlns:m="http://schemas.openxmlformats.org/officeDocument/2006/math">
                      <m:r>
                        <a:rPr lang="de-DE" b="0" i="1" smtClean="0">
                          <a:solidFill>
                            <a:schemeClr val="accent1">
                              <a:lumMod val="50000"/>
                            </a:schemeClr>
                          </a:solidFill>
                          <a:latin typeface="Cambria Math" panose="02040503050406030204" pitchFamily="18" charset="0"/>
                        </a:rPr>
                        <m:t>𝑃</m:t>
                      </m:r>
                      <m:d>
                        <m:dPr>
                          <m:sepChr m:val="∣"/>
                          <m:ctrlPr>
                            <a:rPr lang="de-DE" b="0" i="1" smtClean="0">
                              <a:solidFill>
                                <a:schemeClr val="accent1">
                                  <a:lumMod val="50000"/>
                                </a:schemeClr>
                              </a:solidFill>
                              <a:latin typeface="Cambria Math" panose="02040503050406030204" pitchFamily="18" charset="0"/>
                            </a:rPr>
                          </m:ctrlPr>
                        </m:dPr>
                        <m:e>
                          <m:r>
                            <a:rPr lang="de-DE" b="0" i="1" smtClean="0">
                              <a:solidFill>
                                <a:schemeClr val="accent1">
                                  <a:lumMod val="50000"/>
                                </a:schemeClr>
                              </a:solidFill>
                              <a:latin typeface="Cambria Math" panose="02040503050406030204" pitchFamily="18" charset="0"/>
                            </a:rPr>
                            <m:t>𝑚</m:t>
                          </m:r>
                        </m:e>
                        <m:e>
                          <m:r>
                            <a:rPr lang="de-DE" b="0" i="1" smtClean="0">
                              <a:solidFill>
                                <a:schemeClr val="accent1">
                                  <a:lumMod val="50000"/>
                                </a:schemeClr>
                              </a:solidFill>
                              <a:latin typeface="Cambria Math" panose="02040503050406030204" pitchFamily="18" charset="0"/>
                            </a:rPr>
                            <m:t>𝑠</m:t>
                          </m:r>
                        </m:e>
                      </m:d>
                      <m:r>
                        <a:rPr lang="de-DE" b="0" i="1" smtClean="0">
                          <a:solidFill>
                            <a:schemeClr val="accent1">
                              <a:lumMod val="50000"/>
                            </a:schemeClr>
                          </a:solidFill>
                          <a:latin typeface="Cambria Math" panose="02040503050406030204" pitchFamily="18" charset="0"/>
                        </a:rPr>
                        <m:t>=</m:t>
                      </m:r>
                      <m:f>
                        <m:fPr>
                          <m:ctrlPr>
                            <a:rPr lang="de-DE" b="0" i="1" smtClean="0">
                              <a:solidFill>
                                <a:schemeClr val="accent1">
                                  <a:lumMod val="50000"/>
                                </a:schemeClr>
                              </a:solidFill>
                              <a:latin typeface="Cambria Math" panose="02040503050406030204" pitchFamily="18" charset="0"/>
                            </a:rPr>
                          </m:ctrlPr>
                        </m:fPr>
                        <m:num>
                          <m:r>
                            <a:rPr lang="de-DE" b="0" i="1" smtClean="0">
                              <a:solidFill>
                                <a:schemeClr val="accent1">
                                  <a:lumMod val="50000"/>
                                </a:schemeClr>
                              </a:solidFill>
                              <a:latin typeface="Cambria Math" panose="02040503050406030204" pitchFamily="18" charset="0"/>
                            </a:rPr>
                            <m:t>𝑃</m:t>
                          </m:r>
                          <m:d>
                            <m:dPr>
                              <m:sepChr m:val="∣"/>
                              <m:ctrlPr>
                                <a:rPr lang="de-DE" b="0" i="1" smtClean="0">
                                  <a:solidFill>
                                    <a:schemeClr val="accent1">
                                      <a:lumMod val="50000"/>
                                    </a:schemeClr>
                                  </a:solidFill>
                                  <a:latin typeface="Cambria Math" panose="02040503050406030204" pitchFamily="18" charset="0"/>
                                </a:rPr>
                              </m:ctrlPr>
                            </m:dPr>
                            <m:e>
                              <m:r>
                                <a:rPr lang="de-DE" b="0" i="1" smtClean="0">
                                  <a:solidFill>
                                    <a:schemeClr val="accent1">
                                      <a:lumMod val="50000"/>
                                    </a:schemeClr>
                                  </a:solidFill>
                                  <a:latin typeface="Cambria Math" panose="02040503050406030204" pitchFamily="18" charset="0"/>
                                </a:rPr>
                                <m:t>𝑠</m:t>
                              </m:r>
                            </m:e>
                            <m:e>
                              <m:r>
                                <a:rPr lang="de-DE" b="0" i="1" smtClean="0">
                                  <a:solidFill>
                                    <a:schemeClr val="accent1">
                                      <a:lumMod val="50000"/>
                                    </a:schemeClr>
                                  </a:solidFill>
                                  <a:latin typeface="Cambria Math" panose="02040503050406030204" pitchFamily="18" charset="0"/>
                                </a:rPr>
                                <m:t>𝑚</m:t>
                              </m:r>
                            </m:e>
                          </m:d>
                          <m:r>
                            <a:rPr lang="de-DE" b="0" i="1" smtClean="0">
                              <a:solidFill>
                                <a:schemeClr val="accent1">
                                  <a:lumMod val="50000"/>
                                </a:schemeClr>
                              </a:solidFill>
                              <a:latin typeface="Cambria Math" panose="02040503050406030204" pitchFamily="18" charset="0"/>
                            </a:rPr>
                            <m:t>𝑃</m:t>
                          </m:r>
                          <m:r>
                            <a:rPr lang="de-DE" b="0" i="1" smtClean="0">
                              <a:solidFill>
                                <a:schemeClr val="accent1">
                                  <a:lumMod val="50000"/>
                                </a:schemeClr>
                              </a:solidFill>
                              <a:latin typeface="Cambria Math" panose="02040503050406030204" pitchFamily="18" charset="0"/>
                            </a:rPr>
                            <m:t>(</m:t>
                          </m:r>
                          <m:r>
                            <a:rPr lang="de-DE" b="0" i="1" smtClean="0">
                              <a:solidFill>
                                <a:schemeClr val="accent1">
                                  <a:lumMod val="50000"/>
                                </a:schemeClr>
                              </a:solidFill>
                              <a:latin typeface="Cambria Math" panose="02040503050406030204" pitchFamily="18" charset="0"/>
                            </a:rPr>
                            <m:t>𝑚</m:t>
                          </m:r>
                          <m:r>
                            <a:rPr lang="de-DE" b="0" i="1" smtClean="0">
                              <a:solidFill>
                                <a:schemeClr val="accent1">
                                  <a:lumMod val="50000"/>
                                </a:schemeClr>
                              </a:solidFill>
                              <a:latin typeface="Cambria Math" panose="02040503050406030204" pitchFamily="18" charset="0"/>
                            </a:rPr>
                            <m:t>)</m:t>
                          </m:r>
                        </m:num>
                        <m:den>
                          <m:r>
                            <a:rPr lang="de-DE" b="0" i="1" smtClean="0">
                              <a:solidFill>
                                <a:schemeClr val="accent1">
                                  <a:lumMod val="50000"/>
                                </a:schemeClr>
                              </a:solidFill>
                              <a:latin typeface="Cambria Math" panose="02040503050406030204" pitchFamily="18" charset="0"/>
                            </a:rPr>
                            <m:t>𝑃</m:t>
                          </m:r>
                          <m:r>
                            <a:rPr lang="de-DE" b="0" i="1" smtClean="0">
                              <a:solidFill>
                                <a:schemeClr val="accent1">
                                  <a:lumMod val="50000"/>
                                </a:schemeClr>
                              </a:solidFill>
                              <a:latin typeface="Cambria Math" panose="02040503050406030204" pitchFamily="18" charset="0"/>
                            </a:rPr>
                            <m:t>(</m:t>
                          </m:r>
                          <m:r>
                            <a:rPr lang="de-DE" b="0" i="1" smtClean="0">
                              <a:solidFill>
                                <a:schemeClr val="accent1">
                                  <a:lumMod val="50000"/>
                                </a:schemeClr>
                              </a:solidFill>
                              <a:latin typeface="Cambria Math" panose="02040503050406030204" pitchFamily="18" charset="0"/>
                            </a:rPr>
                            <m:t>𝑠</m:t>
                          </m:r>
                          <m:r>
                            <a:rPr lang="de-DE" b="0" i="1" smtClean="0">
                              <a:solidFill>
                                <a:schemeClr val="accent1">
                                  <a:lumMod val="50000"/>
                                </a:schemeClr>
                              </a:solidFill>
                              <a:latin typeface="Cambria Math" panose="02040503050406030204" pitchFamily="18" charset="0"/>
                            </a:rPr>
                            <m:t>)</m:t>
                          </m:r>
                        </m:den>
                      </m:f>
                      <m:r>
                        <a:rPr lang="de-DE" b="0" i="1" smtClean="0">
                          <a:solidFill>
                            <a:schemeClr val="accent1">
                              <a:lumMod val="50000"/>
                            </a:schemeClr>
                          </a:solidFill>
                          <a:latin typeface="Cambria Math" panose="02040503050406030204" pitchFamily="18" charset="0"/>
                        </a:rPr>
                        <m:t>=</m:t>
                      </m:r>
                      <m:f>
                        <m:fPr>
                          <m:ctrlPr>
                            <a:rPr lang="de-DE" b="0" i="1" smtClean="0">
                              <a:solidFill>
                                <a:schemeClr val="accent1">
                                  <a:lumMod val="50000"/>
                                </a:schemeClr>
                              </a:solidFill>
                              <a:latin typeface="Cambria Math" panose="02040503050406030204" pitchFamily="18" charset="0"/>
                            </a:rPr>
                          </m:ctrlPr>
                        </m:fPr>
                        <m:num>
                          <m:r>
                            <a:rPr lang="de-DE" b="0" i="1" smtClean="0">
                              <a:solidFill>
                                <a:schemeClr val="accent1">
                                  <a:lumMod val="50000"/>
                                </a:schemeClr>
                              </a:solidFill>
                              <a:latin typeface="Cambria Math" panose="02040503050406030204" pitchFamily="18" charset="0"/>
                            </a:rPr>
                            <m:t>0,8⋅0,0001</m:t>
                          </m:r>
                        </m:num>
                        <m:den>
                          <m:r>
                            <a:rPr lang="de-DE" b="0" i="1" smtClean="0">
                              <a:solidFill>
                                <a:schemeClr val="accent1">
                                  <a:lumMod val="50000"/>
                                </a:schemeClr>
                              </a:solidFill>
                              <a:latin typeface="Cambria Math" panose="02040503050406030204" pitchFamily="18" charset="0"/>
                            </a:rPr>
                            <m:t>0,1</m:t>
                          </m:r>
                        </m:den>
                      </m:f>
                      <m:r>
                        <a:rPr lang="de-DE" b="0" i="1" smtClean="0">
                          <a:solidFill>
                            <a:schemeClr val="accent1">
                              <a:lumMod val="50000"/>
                            </a:schemeClr>
                          </a:solidFill>
                          <a:latin typeface="Cambria Math" panose="02040503050406030204" pitchFamily="18" charset="0"/>
                        </a:rPr>
                        <m:t>=0,0008</m:t>
                      </m:r>
                    </m:oMath>
                  </m:oMathPara>
                </a14:m>
                <a:endParaRPr lang="de-DE" b="0" dirty="0">
                  <a:solidFill>
                    <a:schemeClr val="accent1">
                      <a:lumMod val="50000"/>
                    </a:schemeClr>
                  </a:solidFill>
                </a:endParaRPr>
              </a:p>
              <a:p>
                <a:pPr marL="0" indent="0">
                  <a:buNone/>
                </a:pPr>
                <a:endParaRPr lang="de-DE" dirty="0"/>
              </a:p>
              <a:p>
                <a:pPr marL="0" indent="0">
                  <a:buNone/>
                </a:pPr>
                <a:endParaRPr lang="de-DE" sz="1600" dirty="0"/>
              </a:p>
              <a:p>
                <a:pPr marL="0" indent="0">
                  <a:buNone/>
                </a:pPr>
                <a:r>
                  <a:rPr lang="de-DE" sz="1600" dirty="0"/>
                  <a:t>Bemerkung: Die bedingte Wahrscheinlichkeit von Meningitis ist immer noch sehr klein!</a:t>
                </a:r>
              </a:p>
            </p:txBody>
          </p:sp>
        </mc:Choice>
        <mc:Fallback xmlns="">
          <p:sp>
            <p:nvSpPr>
              <p:cNvPr id="7" name="Content Placeholder 6">
                <a:extLst>
                  <a:ext uri="{FF2B5EF4-FFF2-40B4-BE49-F238E27FC236}">
                    <a16:creationId xmlns:a16="http://schemas.microsoft.com/office/drawing/2014/main" id="{0035CCCA-330A-2873-DFC6-543F9D4131E9}"/>
                  </a:ext>
                </a:extLst>
              </p:cNvPr>
              <p:cNvSpPr>
                <a:spLocks noGrp="1" noRot="1" noChangeAspect="1" noMove="1" noResize="1" noEditPoints="1" noAdjustHandles="1" noChangeArrowheads="1" noChangeShapeType="1" noTextEdit="1"/>
              </p:cNvSpPr>
              <p:nvPr>
                <p:ph idx="1"/>
              </p:nvPr>
            </p:nvSpPr>
            <p:spPr>
              <a:xfrm>
                <a:off x="468313" y="1196976"/>
                <a:ext cx="8229600" cy="4968875"/>
              </a:xfrm>
              <a:blipFill>
                <a:blip r:embed="rId2"/>
                <a:stretch>
                  <a:fillRect l="-1233" t="-1276"/>
                </a:stretch>
              </a:blipFill>
            </p:spPr>
            <p:txBody>
              <a:bodyPr/>
              <a:lstStyle/>
              <a:p>
                <a:r>
                  <a:rPr lang="de-DE">
                    <a:noFill/>
                  </a:rPr>
                  <a:t> </a:t>
                </a:r>
              </a:p>
            </p:txBody>
          </p:sp>
        </mc:Fallback>
      </mc:AlternateContent>
      <p:sp>
        <p:nvSpPr>
          <p:cNvPr id="5" name="Slide Number Placeholder 4">
            <a:extLst>
              <a:ext uri="{FF2B5EF4-FFF2-40B4-BE49-F238E27FC236}">
                <a16:creationId xmlns:a16="http://schemas.microsoft.com/office/drawing/2014/main" id="{48084BB0-4FEA-F493-EDEF-13252AE0B4CF}"/>
              </a:ext>
            </a:extLst>
          </p:cNvPr>
          <p:cNvSpPr>
            <a:spLocks noGrp="1"/>
          </p:cNvSpPr>
          <p:nvPr>
            <p:ph type="sldNum" sz="quarter" idx="12"/>
          </p:nvPr>
        </p:nvSpPr>
        <p:spPr/>
        <p:txBody>
          <a:bodyPr/>
          <a:lstStyle/>
          <a:p>
            <a:pPr>
              <a:defRPr/>
            </a:pPr>
            <a:fld id="{6545D1D6-D742-6C4A-8AAA-D3FFB9E8B8D7}" type="slidenum">
              <a:rPr lang="de-DE" smtClean="0"/>
              <a:pPr>
                <a:defRPr/>
              </a:pPr>
              <a:t>51</a:t>
            </a:fld>
            <a:endParaRPr lang="de-DE"/>
          </a:p>
        </p:txBody>
      </p:sp>
    </p:spTree>
    <p:extLst>
      <p:ext uri="{BB962C8B-B14F-4D97-AF65-F5344CB8AC3E}">
        <p14:creationId xmlns:p14="http://schemas.microsoft.com/office/powerpoint/2010/main" val="123509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Bayessche</a:t>
            </a:r>
            <a:r>
              <a:rPr lang="de-DE" dirty="0"/>
              <a:t> Wahrscheinlichkeitstheorie</a:t>
            </a:r>
          </a:p>
        </p:txBody>
      </p:sp>
      <p:sp>
        <p:nvSpPr>
          <p:cNvPr id="3" name="Content Placeholder 2"/>
          <p:cNvSpPr>
            <a:spLocks noGrp="1"/>
          </p:cNvSpPr>
          <p:nvPr>
            <p:ph idx="1"/>
          </p:nvPr>
        </p:nvSpPr>
        <p:spPr/>
        <p:txBody>
          <a:bodyPr/>
          <a:lstStyle/>
          <a:p>
            <a:r>
              <a:rPr lang="de-DE" dirty="0"/>
              <a:t>Laplace-Verteilungen sind zu speziell!</a:t>
            </a:r>
          </a:p>
          <a:p>
            <a:r>
              <a:rPr lang="de-DE" dirty="0"/>
              <a:t>Beispiele:</a:t>
            </a:r>
          </a:p>
          <a:p>
            <a:pPr lvl="1"/>
            <a:r>
              <a:rPr lang="de-DE" dirty="0"/>
              <a:t>Unfairer Würfel </a:t>
            </a:r>
          </a:p>
          <a:p>
            <a:pPr lvl="1"/>
            <a:r>
              <a:rPr lang="de-DE" dirty="0"/>
              <a:t>Wahrscheinlichkeit für Knabengeburt </a:t>
            </a:r>
          </a:p>
          <a:p>
            <a:pPr lvl="1"/>
            <a:r>
              <a:rPr lang="de-DE" dirty="0"/>
              <a:t>Auftreten von Kopf oder Zahl bei Euro Münzen</a:t>
            </a:r>
          </a:p>
          <a:p>
            <a:r>
              <a:rPr lang="de-DE" dirty="0"/>
              <a:t>Elementarereignisse nicht immer gleichwahrscheinlich! </a:t>
            </a:r>
          </a:p>
          <a:p>
            <a:r>
              <a:rPr lang="de-DE" dirty="0"/>
              <a:t>Konzept der </a:t>
            </a:r>
            <a:r>
              <a:rPr lang="de-DE" dirty="0">
                <a:solidFill>
                  <a:srgbClr val="0B05FF"/>
                </a:solidFill>
              </a:rPr>
              <a:t>A-priori-Wahrscheinlichkeit</a:t>
            </a:r>
            <a:endParaRPr lang="de-DE" dirty="0"/>
          </a:p>
          <a:p>
            <a:pPr lvl="1"/>
            <a:r>
              <a:rPr lang="de-DE" dirty="0">
                <a:solidFill>
                  <a:srgbClr val="0B05FF"/>
                </a:solidFill>
              </a:rPr>
              <a:t>Vorwissen und</a:t>
            </a:r>
            <a:r>
              <a:rPr lang="de-DE" dirty="0"/>
              <a:t> </a:t>
            </a:r>
            <a:r>
              <a:rPr lang="de-DE" dirty="0">
                <a:solidFill>
                  <a:srgbClr val="0B05FF"/>
                </a:solidFill>
              </a:rPr>
              <a:t>Grundannahmen des Beobachters </a:t>
            </a:r>
            <a:r>
              <a:rPr lang="de-DE" dirty="0"/>
              <a:t>in </a:t>
            </a:r>
            <a:br>
              <a:rPr lang="de-DE" dirty="0"/>
            </a:br>
            <a:r>
              <a:rPr lang="de-DE" dirty="0"/>
              <a:t>einer Wahrscheinlichkeitsverteilung zusammengefasst</a:t>
            </a:r>
          </a:p>
          <a:p>
            <a:pPr lvl="1"/>
            <a:r>
              <a:rPr lang="de-DE" dirty="0"/>
              <a:t>... und explizit im Modell ausgedrückt</a:t>
            </a:r>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6</a:t>
            </a:fld>
            <a:endParaRPr lang="de-DE"/>
          </a:p>
        </p:txBody>
      </p:sp>
    </p:spTree>
    <p:extLst>
      <p:ext uri="{BB962C8B-B14F-4D97-AF65-F5344CB8AC3E}">
        <p14:creationId xmlns:p14="http://schemas.microsoft.com/office/powerpoint/2010/main" val="82916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Wahrscheinlichkeitsräume </a:t>
            </a:r>
            <a:br>
              <a:rPr lang="de-DE" dirty="0"/>
            </a:br>
            <a:endParaRPr lang="de-DE" dirty="0"/>
          </a:p>
        </p:txBody>
      </p:sp>
      <p:sp>
        <p:nvSpPr>
          <p:cNvPr id="3" name="Content Placeholder 2"/>
          <p:cNvSpPr>
            <a:spLocks noGrp="1"/>
          </p:cNvSpPr>
          <p:nvPr>
            <p:ph idx="1"/>
          </p:nvPr>
        </p:nvSpPr>
        <p:spPr/>
        <p:txBody>
          <a:bodyPr/>
          <a:lstStyle/>
          <a:p>
            <a:pPr marL="0" indent="0">
              <a:buNone/>
            </a:pPr>
            <a:r>
              <a:rPr lang="de-DE" dirty="0"/>
              <a:t>Ein (diskreter) Wahrscheinlichkeitsraum ist definiert als </a:t>
            </a:r>
            <a:br>
              <a:rPr lang="de-DE" dirty="0"/>
            </a:br>
            <a:r>
              <a:rPr lang="de-DE" dirty="0"/>
              <a:t>ein Paar </a:t>
            </a:r>
            <a:r>
              <a:rPr lang="de-DE" dirty="0">
                <a:solidFill>
                  <a:schemeClr val="accent1">
                    <a:lumMod val="50000"/>
                  </a:schemeClr>
                </a:solidFill>
              </a:rPr>
              <a:t>(</a:t>
            </a:r>
            <a:r>
              <a:rPr lang="de-DE" dirty="0" err="1">
                <a:solidFill>
                  <a:schemeClr val="accent1">
                    <a:lumMod val="50000"/>
                  </a:schemeClr>
                </a:solidFill>
              </a:rPr>
              <a:t>Ω</a:t>
            </a:r>
            <a:r>
              <a:rPr lang="de-DE" dirty="0">
                <a:solidFill>
                  <a:schemeClr val="accent1">
                    <a:lumMod val="50000"/>
                  </a:schemeClr>
                </a:solidFill>
              </a:rPr>
              <a:t>, P) </a:t>
            </a:r>
            <a:r>
              <a:rPr lang="de-DE" dirty="0"/>
              <a:t>wobei </a:t>
            </a:r>
          </a:p>
          <a:p>
            <a:r>
              <a:rPr lang="de-DE" dirty="0" err="1">
                <a:solidFill>
                  <a:schemeClr val="accent1">
                    <a:lumMod val="50000"/>
                  </a:schemeClr>
                </a:solidFill>
              </a:rPr>
              <a:t>Ω</a:t>
            </a:r>
            <a:r>
              <a:rPr lang="de-DE" dirty="0"/>
              <a:t> eine (abzählbare) Grundgesamtheit ist und </a:t>
            </a:r>
          </a:p>
          <a:p>
            <a:r>
              <a:rPr lang="de-DE" dirty="0">
                <a:solidFill>
                  <a:schemeClr val="accent1">
                    <a:lumMod val="50000"/>
                  </a:schemeClr>
                </a:solidFill>
              </a:rPr>
              <a:t>P</a:t>
            </a:r>
            <a:r>
              <a:rPr lang="de-DE" dirty="0"/>
              <a:t> ein Wahrscheinlichkeitsmaß, das jeder Teilmenge </a:t>
            </a:r>
            <a:br>
              <a:rPr lang="de-DE" dirty="0"/>
            </a:br>
            <a:r>
              <a:rPr lang="de-DE" dirty="0">
                <a:solidFill>
                  <a:schemeClr val="accent1">
                    <a:lumMod val="50000"/>
                  </a:schemeClr>
                </a:solidFill>
              </a:rPr>
              <a:t>A ⊆ </a:t>
            </a:r>
            <a:r>
              <a:rPr lang="de-DE" dirty="0" err="1">
                <a:solidFill>
                  <a:schemeClr val="accent1">
                    <a:lumMod val="50000"/>
                  </a:schemeClr>
                </a:solidFill>
              </a:rPr>
              <a:t>Ω</a:t>
            </a:r>
            <a:r>
              <a:rPr lang="de-DE" dirty="0">
                <a:solidFill>
                  <a:schemeClr val="accent1">
                    <a:lumMod val="50000"/>
                  </a:schemeClr>
                </a:solidFill>
              </a:rPr>
              <a:t> </a:t>
            </a:r>
            <a:r>
              <a:rPr lang="de-DE" dirty="0"/>
              <a:t>eine Wahrscheinlichkeit </a:t>
            </a:r>
            <a:r>
              <a:rPr lang="de-DE" dirty="0">
                <a:solidFill>
                  <a:schemeClr val="accent1">
                    <a:lumMod val="50000"/>
                  </a:schemeClr>
                </a:solidFill>
              </a:rPr>
              <a:t>P(A) </a:t>
            </a:r>
            <a:r>
              <a:rPr lang="de-DE" dirty="0"/>
              <a:t>zuordnet. </a:t>
            </a:r>
          </a:p>
          <a:p>
            <a:pPr marL="0" indent="0">
              <a:buNone/>
            </a:pPr>
            <a:r>
              <a:rPr lang="de-DE" dirty="0">
                <a:solidFill>
                  <a:schemeClr val="accent1">
                    <a:lumMod val="50000"/>
                  </a:schemeClr>
                </a:solidFill>
              </a:rPr>
              <a:t>P </a:t>
            </a:r>
            <a:r>
              <a:rPr lang="de-DE" dirty="0"/>
              <a:t>definiert man wieder über die Wahrscheinlichkeiten </a:t>
            </a:r>
            <a:r>
              <a:rPr lang="de-DE" dirty="0">
                <a:solidFill>
                  <a:schemeClr val="accent1">
                    <a:lumMod val="50000"/>
                  </a:schemeClr>
                </a:solidFill>
              </a:rPr>
              <a:t>P({</a:t>
            </a:r>
            <a:r>
              <a:rPr lang="de-DE" dirty="0" err="1">
                <a:solidFill>
                  <a:schemeClr val="accent1">
                    <a:lumMod val="50000"/>
                  </a:schemeClr>
                </a:solidFill>
              </a:rPr>
              <a:t>ω</a:t>
            </a:r>
            <a:r>
              <a:rPr lang="de-DE" dirty="0">
                <a:solidFill>
                  <a:schemeClr val="accent1">
                    <a:lumMod val="50000"/>
                  </a:schemeClr>
                </a:solidFill>
              </a:rPr>
              <a:t>}) </a:t>
            </a:r>
            <a:r>
              <a:rPr lang="de-DE" dirty="0"/>
              <a:t>der Elementarereignisse </a:t>
            </a:r>
            <a:r>
              <a:rPr lang="de-DE" dirty="0" err="1">
                <a:solidFill>
                  <a:schemeClr val="accent1">
                    <a:lumMod val="50000"/>
                  </a:schemeClr>
                </a:solidFill>
              </a:rPr>
              <a:t>ω</a:t>
            </a:r>
            <a:r>
              <a:rPr lang="de-DE" dirty="0">
                <a:solidFill>
                  <a:schemeClr val="accent1">
                    <a:lumMod val="50000"/>
                  </a:schemeClr>
                </a:solidFill>
              </a:rPr>
              <a:t> ∈ A:</a:t>
            </a:r>
            <a:endParaRPr lang="de-DE" dirty="0"/>
          </a:p>
          <a:p>
            <a:pPr marL="0" indent="0">
              <a:buNone/>
            </a:pPr>
            <a:r>
              <a:rPr lang="de-DE" dirty="0"/>
              <a:t>wobei für </a:t>
            </a:r>
            <a:r>
              <a:rPr lang="de-DE" dirty="0">
                <a:solidFill>
                  <a:schemeClr val="accent1">
                    <a:lumMod val="50000"/>
                  </a:schemeClr>
                </a:solidFill>
              </a:rPr>
              <a:t>P({</a:t>
            </a:r>
            <a:r>
              <a:rPr lang="de-DE" dirty="0" err="1">
                <a:solidFill>
                  <a:schemeClr val="accent1">
                    <a:lumMod val="50000"/>
                  </a:schemeClr>
                </a:solidFill>
              </a:rPr>
              <a:t>ω</a:t>
            </a:r>
            <a:r>
              <a:rPr lang="de-DE" dirty="0">
                <a:solidFill>
                  <a:schemeClr val="accent1">
                    <a:lumMod val="50000"/>
                  </a:schemeClr>
                </a:solidFill>
              </a:rPr>
              <a:t>}) </a:t>
            </a:r>
            <a:r>
              <a:rPr lang="de-DE" dirty="0"/>
              <a:t>gelten muss: </a:t>
            </a:r>
            <a:br>
              <a:rPr lang="de-DE" dirty="0"/>
            </a:br>
            <a:r>
              <a:rPr lang="de-DE" dirty="0">
                <a:solidFill>
                  <a:schemeClr val="accent1">
                    <a:lumMod val="50000"/>
                  </a:schemeClr>
                </a:solidFill>
              </a:rPr>
              <a:t>0 ≤ P({</a:t>
            </a:r>
            <a:r>
              <a:rPr lang="de-DE" dirty="0" err="1">
                <a:solidFill>
                  <a:schemeClr val="accent1">
                    <a:lumMod val="50000"/>
                  </a:schemeClr>
                </a:solidFill>
              </a:rPr>
              <a:t>ω</a:t>
            </a:r>
            <a:r>
              <a:rPr lang="de-DE" dirty="0">
                <a:solidFill>
                  <a:schemeClr val="accent1">
                    <a:lumMod val="50000"/>
                  </a:schemeClr>
                </a:solidFill>
              </a:rPr>
              <a:t>}) ≤ 1 </a:t>
            </a:r>
            <a:r>
              <a:rPr lang="de-DE" dirty="0"/>
              <a:t>für alle </a:t>
            </a:r>
            <a:r>
              <a:rPr lang="de-DE" dirty="0" err="1">
                <a:solidFill>
                  <a:schemeClr val="accent1">
                    <a:lumMod val="50000"/>
                  </a:schemeClr>
                </a:solidFill>
              </a:rPr>
              <a:t>ω</a:t>
            </a:r>
            <a:r>
              <a:rPr lang="de-DE" dirty="0"/>
              <a:t> und </a:t>
            </a:r>
          </a:p>
          <a:p>
            <a:pPr marL="0" indent="0">
              <a:buNone/>
            </a:pPr>
            <a:br>
              <a:rPr lang="de-DE" dirty="0"/>
            </a:br>
            <a:r>
              <a:rPr lang="de-DE" dirty="0"/>
              <a:t> </a:t>
            </a:r>
          </a:p>
          <a:p>
            <a:endParaRPr lang="de-DE"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7</a:t>
            </a:fld>
            <a:endParaRPr lang="de-D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4293096"/>
            <a:ext cx="2839529" cy="8862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5374577"/>
            <a:ext cx="2217309" cy="572893"/>
          </a:xfrm>
          <a:prstGeom prst="rect">
            <a:avLst/>
          </a:prstGeom>
        </p:spPr>
      </p:pic>
    </p:spTree>
    <p:extLst>
      <p:ext uri="{BB962C8B-B14F-4D97-AF65-F5344CB8AC3E}">
        <p14:creationId xmlns:p14="http://schemas.microsoft.com/office/powerpoint/2010/main" val="134720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Axiome von </a:t>
            </a:r>
            <a:r>
              <a:rPr lang="de-DE" dirty="0" err="1"/>
              <a:t>Kolmogorov</a:t>
            </a:r>
            <a:r>
              <a:rPr lang="de-DE" dirty="0"/>
              <a:t> [1903-1987] </a:t>
            </a:r>
            <a:br>
              <a:rPr lang="de-DE" dirty="0"/>
            </a:br>
            <a:endParaRPr lang="de-DE" dirty="0"/>
          </a:p>
        </p:txBody>
      </p:sp>
      <p:sp>
        <p:nvSpPr>
          <p:cNvPr id="3" name="Content Placeholder 2"/>
          <p:cNvSpPr>
            <a:spLocks noGrp="1"/>
          </p:cNvSpPr>
          <p:nvPr>
            <p:ph idx="1"/>
          </p:nvPr>
        </p:nvSpPr>
        <p:spPr/>
        <p:txBody>
          <a:bodyPr/>
          <a:lstStyle/>
          <a:p>
            <a:r>
              <a:rPr lang="de-DE" dirty="0"/>
              <a:t>Wir betrachten eine beliebige (abzählbare) Grundgesamtheit </a:t>
            </a:r>
            <a:r>
              <a:rPr lang="de-DE" dirty="0" err="1">
                <a:solidFill>
                  <a:schemeClr val="accent1">
                    <a:lumMod val="50000"/>
                  </a:schemeClr>
                </a:solidFill>
              </a:rPr>
              <a:t>Ω</a:t>
            </a:r>
            <a:r>
              <a:rPr lang="de-DE" dirty="0"/>
              <a:t> und eine Funktion </a:t>
            </a:r>
            <a:r>
              <a:rPr lang="de-DE" dirty="0">
                <a:solidFill>
                  <a:schemeClr val="accent1">
                    <a:lumMod val="50000"/>
                  </a:schemeClr>
                </a:solidFill>
              </a:rPr>
              <a:t>P</a:t>
            </a:r>
            <a:r>
              <a:rPr lang="de-DE" dirty="0"/>
              <a:t>, die jedem Ereignis </a:t>
            </a:r>
            <a:r>
              <a:rPr lang="de-DE" dirty="0">
                <a:solidFill>
                  <a:schemeClr val="accent1">
                    <a:lumMod val="50000"/>
                  </a:schemeClr>
                </a:solidFill>
              </a:rPr>
              <a:t>A ⊆ </a:t>
            </a:r>
            <a:r>
              <a:rPr lang="de-DE" dirty="0" err="1">
                <a:solidFill>
                  <a:schemeClr val="accent1">
                    <a:lumMod val="50000"/>
                  </a:schemeClr>
                </a:solidFill>
              </a:rPr>
              <a:t>Ω</a:t>
            </a:r>
            <a:r>
              <a:rPr lang="de-DE" dirty="0">
                <a:solidFill>
                  <a:schemeClr val="accent1">
                    <a:lumMod val="50000"/>
                  </a:schemeClr>
                </a:solidFill>
              </a:rPr>
              <a:t> </a:t>
            </a:r>
            <a:r>
              <a:rPr lang="de-DE" dirty="0"/>
              <a:t>eine Wahrscheinlichkeit zuordnet.</a:t>
            </a:r>
          </a:p>
          <a:p>
            <a:r>
              <a:rPr lang="de-DE" dirty="0"/>
              <a:t>Wir nennen </a:t>
            </a:r>
            <a:r>
              <a:rPr lang="de-DE" dirty="0">
                <a:solidFill>
                  <a:schemeClr val="accent1">
                    <a:lumMod val="50000"/>
                  </a:schemeClr>
                </a:solidFill>
              </a:rPr>
              <a:t>P</a:t>
            </a:r>
            <a:r>
              <a:rPr lang="de-DE" dirty="0"/>
              <a:t> eine Wahrscheinlichkeitsverteilung auf </a:t>
            </a:r>
            <a:r>
              <a:rPr lang="de-DE" dirty="0" err="1">
                <a:solidFill>
                  <a:schemeClr val="accent1">
                    <a:lumMod val="50000"/>
                  </a:schemeClr>
                </a:solidFill>
              </a:rPr>
              <a:t>Ω</a:t>
            </a:r>
            <a:r>
              <a:rPr lang="de-DE" dirty="0"/>
              <a:t>, wenn sie folgende Eigenschaften erfüllt: </a:t>
            </a:r>
          </a:p>
          <a:p>
            <a:pPr lvl="1"/>
            <a:r>
              <a:rPr lang="de-DE" dirty="0">
                <a:solidFill>
                  <a:srgbClr val="0B05FF"/>
                </a:solidFill>
              </a:rPr>
              <a:t>Ax</a:t>
            </a:r>
            <a:r>
              <a:rPr lang="de-DE" baseline="-25000" dirty="0">
                <a:solidFill>
                  <a:srgbClr val="0B05FF"/>
                </a:solidFill>
              </a:rPr>
              <a:t>1</a:t>
            </a:r>
            <a:r>
              <a:rPr lang="de-DE" dirty="0">
                <a:solidFill>
                  <a:srgbClr val="0B05FF"/>
                </a:solidFill>
              </a:rPr>
              <a:t>: </a:t>
            </a:r>
            <a:r>
              <a:rPr lang="de-DE" dirty="0">
                <a:solidFill>
                  <a:schemeClr val="accent1">
                    <a:lumMod val="50000"/>
                  </a:schemeClr>
                </a:solidFill>
              </a:rPr>
              <a:t>P(A) ≥ 0 </a:t>
            </a:r>
            <a:r>
              <a:rPr lang="de-DE" dirty="0"/>
              <a:t>für beliebige </a:t>
            </a:r>
            <a:r>
              <a:rPr lang="de-DE" dirty="0">
                <a:solidFill>
                  <a:schemeClr val="accent1">
                    <a:lumMod val="50000"/>
                  </a:schemeClr>
                </a:solidFill>
              </a:rPr>
              <a:t>A ⊆ </a:t>
            </a:r>
            <a:r>
              <a:rPr lang="de-DE" dirty="0" err="1">
                <a:solidFill>
                  <a:schemeClr val="accent1">
                    <a:lumMod val="50000"/>
                  </a:schemeClr>
                </a:solidFill>
              </a:rPr>
              <a:t>Ω</a:t>
            </a:r>
            <a:r>
              <a:rPr lang="de-DE" dirty="0">
                <a:solidFill>
                  <a:schemeClr val="accent1">
                    <a:lumMod val="50000"/>
                  </a:schemeClr>
                </a:solidFill>
              </a:rPr>
              <a:t> </a:t>
            </a:r>
          </a:p>
          <a:p>
            <a:pPr lvl="1"/>
            <a:r>
              <a:rPr lang="de-DE" dirty="0">
                <a:solidFill>
                  <a:srgbClr val="0B05FF"/>
                </a:solidFill>
              </a:rPr>
              <a:t>Ax</a:t>
            </a:r>
            <a:r>
              <a:rPr lang="de-DE" baseline="-25000" dirty="0">
                <a:solidFill>
                  <a:srgbClr val="0B05FF"/>
                </a:solidFill>
              </a:rPr>
              <a:t>2</a:t>
            </a:r>
            <a:r>
              <a:rPr lang="de-DE" dirty="0">
                <a:solidFill>
                  <a:srgbClr val="0B05FF"/>
                </a:solidFill>
              </a:rPr>
              <a:t>: </a:t>
            </a:r>
            <a:r>
              <a:rPr lang="de-DE" dirty="0">
                <a:solidFill>
                  <a:schemeClr val="accent1">
                    <a:lumMod val="50000"/>
                  </a:schemeClr>
                </a:solidFill>
              </a:rPr>
              <a:t>P(</a:t>
            </a:r>
            <a:r>
              <a:rPr lang="de-DE" dirty="0" err="1">
                <a:solidFill>
                  <a:schemeClr val="accent1">
                    <a:lumMod val="50000"/>
                  </a:schemeClr>
                </a:solidFill>
              </a:rPr>
              <a:t>Ω</a:t>
            </a:r>
            <a:r>
              <a:rPr lang="de-DE" dirty="0">
                <a:solidFill>
                  <a:schemeClr val="accent1">
                    <a:lumMod val="50000"/>
                  </a:schemeClr>
                </a:solidFill>
              </a:rPr>
              <a:t>) = 1 </a:t>
            </a:r>
          </a:p>
          <a:p>
            <a:pPr lvl="1"/>
            <a:r>
              <a:rPr lang="de-DE" dirty="0">
                <a:solidFill>
                  <a:srgbClr val="0B05FF"/>
                </a:solidFill>
              </a:rPr>
              <a:t>Ax</a:t>
            </a:r>
            <a:r>
              <a:rPr lang="de-DE" baseline="-25000" dirty="0">
                <a:solidFill>
                  <a:srgbClr val="0B05FF"/>
                </a:solidFill>
              </a:rPr>
              <a:t>3</a:t>
            </a:r>
            <a:r>
              <a:rPr lang="de-DE" dirty="0">
                <a:solidFill>
                  <a:srgbClr val="0B05FF"/>
                </a:solidFill>
              </a:rPr>
              <a:t>: </a:t>
            </a:r>
            <a:r>
              <a:rPr lang="de-DE" dirty="0">
                <a:solidFill>
                  <a:schemeClr val="accent1">
                    <a:lumMod val="50000"/>
                  </a:schemeClr>
                </a:solidFill>
              </a:rPr>
              <a:t>P(A ∪ B) = P(A) + P(B) </a:t>
            </a:r>
            <a:br>
              <a:rPr lang="de-DE" dirty="0"/>
            </a:br>
            <a:r>
              <a:rPr lang="de-DE" dirty="0"/>
              <a:t>         für disjunkte Ereignisse </a:t>
            </a:r>
            <a:r>
              <a:rPr lang="de-DE" dirty="0">
                <a:solidFill>
                  <a:schemeClr val="accent1">
                    <a:lumMod val="50000"/>
                  </a:schemeClr>
                </a:solidFill>
              </a:rPr>
              <a:t>A, B ⊆ </a:t>
            </a:r>
            <a:r>
              <a:rPr lang="de-DE" dirty="0" err="1">
                <a:solidFill>
                  <a:schemeClr val="accent1">
                    <a:lumMod val="50000"/>
                  </a:schemeClr>
                </a:solidFill>
              </a:rPr>
              <a:t>Ω</a:t>
            </a:r>
            <a:r>
              <a:rPr lang="de-DE" dirty="0">
                <a:solidFill>
                  <a:schemeClr val="accent1">
                    <a:lumMod val="50000"/>
                  </a:schemeClr>
                </a:solidFill>
              </a:rPr>
              <a:t> </a:t>
            </a:r>
          </a:p>
          <a:p>
            <a:endParaRPr lang="de-DE"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8</a:t>
            </a:fld>
            <a:endParaRPr lang="de-DE"/>
          </a:p>
        </p:txBody>
      </p:sp>
    </p:spTree>
    <p:extLst>
      <p:ext uri="{BB962C8B-B14F-4D97-AF65-F5344CB8AC3E}">
        <p14:creationId xmlns:p14="http://schemas.microsoft.com/office/powerpoint/2010/main" val="19432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Folgerungen</a:t>
            </a:r>
            <a:endParaRPr lang="de-D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de-DE" b="0" i="1" smtClean="0">
                        <a:latin typeface="Cambria Math" panose="02040503050406030204" pitchFamily="18" charset="0"/>
                      </a:rPr>
                      <m:t>𝑃</m:t>
                    </m:r>
                    <m:d>
                      <m:dPr>
                        <m:ctrlPr>
                          <a:rPr lang="de-DE" b="0" i="1" smtClean="0">
                            <a:latin typeface="Cambria Math" panose="02040503050406030204" pitchFamily="18" charset="0"/>
                          </a:rPr>
                        </m:ctrlPr>
                      </m:dPr>
                      <m:e>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m:t>
                            </m:r>
                          </m:e>
                          <m:sub>
                            <m: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𝑛</m:t>
                            </m:r>
                          </m:sup>
                        </m:sSubSup>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𝑖</m:t>
                            </m:r>
                          </m:sub>
                        </m:sSub>
                      </m:e>
                    </m:d>
                    <m:r>
                      <a:rPr lang="de-DE" b="0" i="1" smtClean="0">
                        <a:latin typeface="Cambria Math" panose="02040503050406030204" pitchFamily="18" charset="0"/>
                      </a:rPr>
                      <m:t>=</m:t>
                    </m:r>
                    <m:nary>
                      <m:naryPr>
                        <m:chr m:val="∑"/>
                        <m:ctrlPr>
                          <a:rPr lang="de-DE" b="0" i="1" smtClean="0">
                            <a:latin typeface="Cambria Math" panose="02040503050406030204" pitchFamily="18" charset="0"/>
                          </a:rPr>
                        </m:ctrlPr>
                      </m:naryPr>
                      <m:sub>
                        <m:r>
                          <m:rPr>
                            <m:brk m:alnAt="23"/>
                          </m:rP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𝑛</m:t>
                        </m:r>
                      </m:sup>
                      <m:e>
                        <m:r>
                          <a:rPr lang="de-DE" b="0" i="1" smtClean="0">
                            <a:latin typeface="Cambria Math" panose="02040503050406030204" pitchFamily="18" charset="0"/>
                          </a:rPr>
                          <m:t>𝑃</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𝑖</m:t>
                            </m:r>
                          </m:sub>
                        </m:sSub>
                      </m:e>
                    </m:nary>
                    <m:r>
                      <a:rPr lang="de-DE" b="0" i="1" smtClean="0">
                        <a:latin typeface="Cambria Math" panose="02040503050406030204" pitchFamily="18" charset="0"/>
                      </a:rPr>
                      <m:t>)</m:t>
                    </m:r>
                  </m:oMath>
                </a14:m>
                <a:br>
                  <a:rPr lang="de-DE" b="0" dirty="0"/>
                </a:br>
                <a:r>
                  <a:rPr lang="de-DE" b="0" dirty="0"/>
                  <a:t>für paarweise disjunkte </a:t>
                </a:r>
                <a:r>
                  <a:rPr lang="de-DE" b="0" dirty="0" err="1"/>
                  <a:t>Eregnisse</a:t>
                </a:r>
                <a:r>
                  <a:rPr lang="de-DE" b="0" dirty="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1</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2</m:t>
                        </m:r>
                      </m:sub>
                    </m:sSub>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𝐴</m:t>
                        </m:r>
                      </m:e>
                      <m:sub>
                        <m:r>
                          <a:rPr lang="de-DE" b="0" i="1" smtClean="0">
                            <a:latin typeface="Cambria Math" panose="02040503050406030204" pitchFamily="18" charset="0"/>
                          </a:rPr>
                          <m:t>𝑛</m:t>
                        </m:r>
                      </m:sub>
                    </m:sSub>
                    <m:r>
                      <a:rPr lang="de-DE" b="0" i="1" smtClean="0">
                        <a:latin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Ω</m:t>
                    </m:r>
                    <m:r>
                      <a:rPr lang="de-DE" b="0" i="1" smtClean="0">
                        <a:latin typeface="Cambria Math" panose="02040503050406030204" pitchFamily="18" charset="0"/>
                      </a:rPr>
                      <m:t> </m:t>
                    </m:r>
                  </m:oMath>
                </a14:m>
                <a:endParaRPr lang="de-DE" b="0" dirty="0"/>
              </a:p>
              <a:p>
                <a14:m>
                  <m:oMath xmlns:m="http://schemas.openxmlformats.org/officeDocument/2006/math">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𝐴</m:t>
                        </m:r>
                      </m:e>
                    </m:d>
                    <m:r>
                      <a:rPr lang="de-DE" b="0" i="1" smtClean="0">
                        <a:latin typeface="Cambria Math" panose="02040503050406030204" pitchFamily="18" charset="0"/>
                      </a:rPr>
                      <m:t>≤</m:t>
                    </m:r>
                    <m:r>
                      <a:rPr lang="de-DE" b="0" i="1" smtClean="0">
                        <a:latin typeface="Cambria Math" panose="02040503050406030204" pitchFamily="18" charset="0"/>
                      </a:rPr>
                      <m:t>𝑃</m:t>
                    </m:r>
                    <m:r>
                      <a:rPr lang="de-DE" b="0" i="1" smtClean="0">
                        <a:latin typeface="Cambria Math" panose="02040503050406030204" pitchFamily="18" charset="0"/>
                      </a:rPr>
                      <m:t>(</m:t>
                    </m:r>
                    <m:r>
                      <a:rPr lang="de-DE" b="0" i="1" smtClean="0">
                        <a:latin typeface="Cambria Math" panose="02040503050406030204" pitchFamily="18" charset="0"/>
                      </a:rPr>
                      <m:t>𝐵</m:t>
                    </m:r>
                    <m:r>
                      <a:rPr lang="de-DE" b="0" i="1" smtClean="0">
                        <a:latin typeface="Cambria Math" panose="02040503050406030204" pitchFamily="18" charset="0"/>
                      </a:rPr>
                      <m:t>)</m:t>
                    </m:r>
                  </m:oMath>
                </a14:m>
                <a:r>
                  <a:rPr lang="de-DE" b="0" dirty="0"/>
                  <a:t> falls </a:t>
                </a:r>
                <a14:m>
                  <m:oMath xmlns:m="http://schemas.openxmlformats.org/officeDocument/2006/math">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rPr>
                      <m:t>𝐵</m:t>
                    </m:r>
                    <m:r>
                      <a:rPr lang="de-DE" b="0" i="1" smtClean="0">
                        <a:latin typeface="Cambria Math" panose="02040503050406030204" pitchFamily="18" charset="0"/>
                      </a:rPr>
                      <m:t> </m:t>
                    </m:r>
                  </m:oMath>
                </a14:m>
                <a:endParaRPr lang="de-DE" b="0" dirty="0"/>
              </a:p>
              <a:p>
                <a:endParaRPr lang="de-DE" b="0" dirty="0"/>
              </a:p>
              <a:p>
                <a:r>
                  <a:rPr lang="de-DE" dirty="0"/>
                  <a:t>Definiere das Komplement von </a:t>
                </a:r>
                <a14:m>
                  <m:oMath xmlns:m="http://schemas.openxmlformats.org/officeDocument/2006/math">
                    <m:r>
                      <a:rPr lang="de-DE" b="0" i="1" smtClean="0">
                        <a:latin typeface="Cambria Math" panose="02040503050406030204" pitchFamily="18" charset="0"/>
                      </a:rPr>
                      <m:t>𝐴</m:t>
                    </m:r>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𝐴</m:t>
                        </m:r>
                      </m:e>
                    </m:acc>
                    <m:r>
                      <a:rPr lang="de-DE" b="0" i="1" smtClean="0">
                        <a:latin typeface="Cambria Math" panose="02040503050406030204" pitchFamily="18" charset="0"/>
                      </a:rPr>
                      <m:t>=</m:t>
                    </m:r>
                    <m:r>
                      <m:rPr>
                        <m:sty m:val="p"/>
                      </m:rPr>
                      <a:rPr lang="de-DE" b="0" i="0" smtClean="0">
                        <a:latin typeface="Cambria Math" panose="02040503050406030204" pitchFamily="18" charset="0"/>
                      </a:rPr>
                      <m:t>Ω</m:t>
                    </m:r>
                    <m:r>
                      <a:rPr lang="de-DE" b="0" i="1" smtClean="0">
                        <a:latin typeface="Cambria Math" panose="02040503050406030204" pitchFamily="18" charset="0"/>
                      </a:rPr>
                      <m:t>∖</m:t>
                    </m:r>
                    <m:r>
                      <a:rPr lang="de-DE" b="0" i="1" smtClean="0">
                        <a:latin typeface="Cambria Math" panose="02040503050406030204" pitchFamily="18" charset="0"/>
                      </a:rPr>
                      <m:t>𝐴</m:t>
                    </m:r>
                    <m:r>
                      <a:rPr lang="de-DE" b="0" i="1" smtClean="0">
                        <a:latin typeface="Cambria Math" panose="02040503050406030204" pitchFamily="18" charset="0"/>
                      </a:rPr>
                      <m:t>.</m:t>
                    </m:r>
                  </m:oMath>
                </a14:m>
                <a:br>
                  <a:rPr lang="de-DE" b="0" dirty="0"/>
                </a:br>
                <a:r>
                  <a:rPr lang="de-DE" b="0" dirty="0"/>
                  <a:t>Dann gilt: </a:t>
                </a:r>
                <a14:m>
                  <m:oMath xmlns:m="http://schemas.openxmlformats.org/officeDocument/2006/math">
                    <m:r>
                      <a:rPr lang="de-DE" b="0" i="1" smtClean="0">
                        <a:latin typeface="Cambria Math" panose="02040503050406030204" pitchFamily="18" charset="0"/>
                      </a:rPr>
                      <m:t>𝑃</m:t>
                    </m:r>
                    <m:d>
                      <m:dPr>
                        <m:ctrlPr>
                          <a:rPr lang="de-DE" b="0" i="1" smtClean="0">
                            <a:latin typeface="Cambria Math" panose="02040503050406030204" pitchFamily="18" charset="0"/>
                          </a:rPr>
                        </m:ctrlPr>
                      </m:dPr>
                      <m:e>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𝐴</m:t>
                            </m:r>
                          </m:e>
                        </m:acc>
                      </m:e>
                    </m:d>
                    <m:r>
                      <a:rPr lang="de-DE" b="0" i="1" smtClean="0">
                        <a:latin typeface="Cambria Math" panose="02040503050406030204" pitchFamily="18" charset="0"/>
                      </a:rPr>
                      <m:t>=1−</m:t>
                    </m:r>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𝐴</m:t>
                        </m:r>
                      </m:e>
                    </m:d>
                  </m:oMath>
                </a14:m>
                <a:endParaRPr lang="de-DE" b="0" dirty="0"/>
              </a:p>
              <a:p>
                <a14:m>
                  <m:oMath xmlns:m="http://schemas.openxmlformats.org/officeDocument/2006/math">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rPr>
                          <m:t>𝐵</m:t>
                        </m:r>
                      </m:e>
                    </m:d>
                    <m:r>
                      <a:rPr lang="de-DE" b="0" i="1" smtClean="0">
                        <a:latin typeface="Cambria Math" panose="02040503050406030204" pitchFamily="18" charset="0"/>
                      </a:rPr>
                      <m:t>=</m:t>
                    </m:r>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𝐴</m:t>
                        </m:r>
                      </m:e>
                    </m:d>
                    <m:r>
                      <a:rPr lang="de-DE" b="0" i="1" smtClean="0">
                        <a:latin typeface="Cambria Math" panose="02040503050406030204" pitchFamily="18" charset="0"/>
                      </a:rPr>
                      <m:t>+</m:t>
                    </m:r>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𝐵</m:t>
                        </m:r>
                      </m:e>
                    </m:d>
                    <m:r>
                      <a:rPr lang="de-DE" b="0" i="1" smtClean="0">
                        <a:latin typeface="Cambria Math" panose="02040503050406030204" pitchFamily="18" charset="0"/>
                      </a:rPr>
                      <m:t>−</m:t>
                    </m:r>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rPr>
                          <m:t>𝐵</m:t>
                        </m:r>
                      </m:e>
                    </m:d>
                  </m:oMath>
                </a14:m>
                <a:r>
                  <a:rPr lang="de-DE" b="0" dirty="0"/>
                  <a:t> für beliebige </a:t>
                </a:r>
                <a14:m>
                  <m:oMath xmlns:m="http://schemas.openxmlformats.org/officeDocument/2006/math">
                    <m:r>
                      <a:rPr lang="de-DE" b="0" i="1" smtClean="0">
                        <a:latin typeface="Cambria Math" panose="02040503050406030204" pitchFamily="18" charset="0"/>
                      </a:rPr>
                      <m:t>𝐴</m:t>
                    </m:r>
                    <m:r>
                      <a:rPr lang="de-DE" b="0" i="1" smtClean="0">
                        <a:latin typeface="Cambria Math" panose="02040503050406030204" pitchFamily="18" charset="0"/>
                      </a:rPr>
                      <m:t>, </m:t>
                    </m:r>
                    <m:r>
                      <a:rPr lang="de-DE" b="0" i="1" smtClean="0">
                        <a:latin typeface="Cambria Math" panose="02040503050406030204" pitchFamily="18" charset="0"/>
                      </a:rPr>
                      <m:t>𝐵</m:t>
                    </m:r>
                    <m:r>
                      <a:rPr lang="de-DE" b="0" i="1" smtClean="0">
                        <a:latin typeface="Cambria Math" panose="02040503050406030204" pitchFamily="18" charset="0"/>
                      </a:rPr>
                      <m:t>⊂</m:t>
                    </m:r>
                    <m:r>
                      <m:rPr>
                        <m:sty m:val="p"/>
                      </m:rPr>
                      <a:rPr lang="de-DE" b="0" i="0" smtClean="0">
                        <a:latin typeface="Cambria Math" panose="02040503050406030204" pitchFamily="18" charset="0"/>
                      </a:rPr>
                      <m:t>Ω</m:t>
                    </m:r>
                  </m:oMath>
                </a14:m>
                <a:br>
                  <a:rPr lang="de-DE" b="0" dirty="0"/>
                </a:br>
                <a14:m>
                  <m:oMath xmlns:m="http://schemas.openxmlformats.org/officeDocument/2006/math">
                    <m:r>
                      <a:rPr lang="de-DE" b="0" i="1" smtClean="0">
                        <a:latin typeface="Cambria Math" panose="02040503050406030204" pitchFamily="18" charset="0"/>
                        <a:ea typeface="Cambria Math" panose="02040503050406030204" pitchFamily="18" charset="0"/>
                      </a:rPr>
                      <m:t>↝</m:t>
                    </m:r>
                  </m:oMath>
                </a14:m>
                <a:r>
                  <a:rPr lang="de-DE" b="0" dirty="0"/>
                  <a:t> Darstellung im Venn-Diagramm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5" t="-13265"/>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9</a:t>
            </a:fld>
            <a:endParaRPr lang="de-DE"/>
          </a:p>
        </p:txBody>
      </p:sp>
    </p:spTree>
    <p:extLst>
      <p:ext uri="{BB962C8B-B14F-4D97-AF65-F5344CB8AC3E}">
        <p14:creationId xmlns:p14="http://schemas.microsoft.com/office/powerpoint/2010/main" val="3380096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WIDTH" val="21"/>
  <p:tag name="PICTUREFILESIZE" val="1606"/>
  <p:tag name="TEXPOINT" val="latex"/>
  <p:tag name="SOURCE" val="\documentclass{article}&#10;\pagestyle{empty}&#10;\begin{document}&#10;&#10;$\Pi_{i=1}^{n}$&#10;\end{document}"/>
  <p:tag name="EXTERNALNAME" val="TP_tmp"/>
  <p:tag name="BLEND" val="0"/>
  <p:tag name="TRANSPARENT" val="0"/>
  <p:tag name="RESOLUTION" val="1200"/>
  <p:tag name="WORKAROUNDTRANSPARENCYBUG" val="0"/>
  <p:tag name="ALLOWFONTSUBSTITUTION" val="0"/>
  <p:tag name="BITMAPFORMAT" val="png16m"/>
</p:tagLst>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16855</TotalTime>
  <Words>4527</Words>
  <Application>Microsoft Macintosh PowerPoint</Application>
  <PresentationFormat>On-screen Show (4:3)</PresentationFormat>
  <Paragraphs>599</Paragraphs>
  <Slides>51</Slides>
  <Notes>28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5" baseType="lpstr">
      <vt:lpstr>Arial Unicode MS</vt:lpstr>
      <vt:lpstr>ＭＳ Ｐゴシック</vt:lpstr>
      <vt:lpstr>Arial</vt:lpstr>
      <vt:lpstr>Calibri</vt:lpstr>
      <vt:lpstr>Cambria Math</vt:lpstr>
      <vt:lpstr>Freestyle Script</vt:lpstr>
      <vt:lpstr>Myriad Pro</vt:lpstr>
      <vt:lpstr>Symbol</vt:lpstr>
      <vt:lpstr>Times</vt:lpstr>
      <vt:lpstr>Times New Roman</vt:lpstr>
      <vt:lpstr>Wingdings</vt:lpstr>
      <vt:lpstr>7_Standarddesign</vt:lpstr>
      <vt:lpstr>Formel</vt:lpstr>
      <vt:lpstr>Equation</vt:lpstr>
      <vt:lpstr>Einführung in Web- und Data-Science</vt:lpstr>
      <vt:lpstr>Wahrscheinlichkeiten</vt:lpstr>
      <vt:lpstr>Erster Wahrscheinlichkeitsbegriff</vt:lpstr>
      <vt:lpstr>Ereignisse</vt:lpstr>
      <vt:lpstr>Laplace-Wahrscheinlichkeiten</vt:lpstr>
      <vt:lpstr>Bayessche Wahrscheinlichkeitstheorie</vt:lpstr>
      <vt:lpstr>Wahrscheinlichkeitsräume  </vt:lpstr>
      <vt:lpstr>Axiome von Kolmogorov [1903-1987]  </vt:lpstr>
      <vt:lpstr>Folgerungen</vt:lpstr>
      <vt:lpstr>Verbundwahrscheinlichkeit</vt:lpstr>
      <vt:lpstr>Bedingte Wahrscheinlichkeiten </vt:lpstr>
      <vt:lpstr>Der Satz von Bayes </vt:lpstr>
      <vt:lpstr>Unabhänigkeiten</vt:lpstr>
      <vt:lpstr>Stochastische Unabhängigkeit </vt:lpstr>
      <vt:lpstr>Beispiel: Zweimaliges Würfeln </vt:lpstr>
      <vt:lpstr>Bedingte Unabhängigkeit </vt:lpstr>
      <vt:lpstr>Notation</vt:lpstr>
      <vt:lpstr>Verteilungsnotation</vt:lpstr>
      <vt:lpstr>Beispiel</vt:lpstr>
      <vt:lpstr>Prior Wahrscheinlichkeit</vt:lpstr>
      <vt:lpstr>Vollständige Verbundswahrscheinlichkeitsverteilung</vt:lpstr>
      <vt:lpstr>Diskrete Zufallsvariablen: Notation
</vt:lpstr>
      <vt:lpstr>Bedingte Wahrscheinlichkeit
</vt:lpstr>
      <vt:lpstr>Bedingte Wahrscheinlichkeit
</vt:lpstr>
      <vt:lpstr>Inferenz durch Enumeration
</vt:lpstr>
      <vt:lpstr>Marginalisierung und Konditionierung
</vt:lpstr>
      <vt:lpstr>Inferenz durch Enumeration
</vt:lpstr>
      <vt:lpstr>Inferenz durch Enumeration
</vt:lpstr>
      <vt:lpstr>Normalisierung</vt:lpstr>
      <vt:lpstr>Inferenz durch Enumeration, contd.</vt:lpstr>
      <vt:lpstr>Unabhängigkeiten</vt:lpstr>
      <vt:lpstr>Bedingte Unabhängigkeit
</vt:lpstr>
      <vt:lpstr>Bedingte Unabhängigkeit contd.</vt:lpstr>
      <vt:lpstr>Bayessche modelle</vt:lpstr>
      <vt:lpstr>Naïves Bayes Modell</vt:lpstr>
      <vt:lpstr>Bayessches Netzwerk</vt:lpstr>
      <vt:lpstr>Beispiel</vt:lpstr>
      <vt:lpstr>Beispiel</vt:lpstr>
      <vt:lpstr>Example contd.</vt:lpstr>
      <vt:lpstr>Kompaktheit</vt:lpstr>
      <vt:lpstr>Semantik</vt:lpstr>
      <vt:lpstr>Inferenz durch Enumeration
</vt:lpstr>
      <vt:lpstr>Evaluationsbaum</vt:lpstr>
      <vt:lpstr>Lernen von Bayesschen Netzwerken</vt:lpstr>
      <vt:lpstr>Maximum-Likelihood-Parameterschätzung</vt:lpstr>
      <vt:lpstr>Anwendungsbeispiel Bonbonfabrik</vt:lpstr>
      <vt:lpstr>Anwendungsbeispiel Bonbonfabrik</vt:lpstr>
      <vt:lpstr>Anwendungsbeispiel Bonbonfabrik</vt:lpstr>
      <vt:lpstr>Maximum-Likelihood-Parameterschätzung</vt:lpstr>
      <vt:lpstr>Beliebte Anwendung: Naives Bayes-Modell</vt:lpstr>
      <vt:lpstr>Anwendung: Diagnose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1348</cp:revision>
  <dcterms:created xsi:type="dcterms:W3CDTF">2010-04-27T12:26:40Z</dcterms:created>
  <dcterms:modified xsi:type="dcterms:W3CDTF">2024-01-11T08:56:00Z</dcterms:modified>
</cp:coreProperties>
</file>